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57" r:id="rId2"/>
    <p:sldMasterId id="2147483905" r:id="rId3"/>
  </p:sldMasterIdLst>
  <p:notesMasterIdLst>
    <p:notesMasterId r:id="rId34"/>
  </p:notesMasterIdLst>
  <p:sldIdLst>
    <p:sldId id="422" r:id="rId4"/>
    <p:sldId id="464" r:id="rId5"/>
    <p:sldId id="329" r:id="rId6"/>
    <p:sldId id="330" r:id="rId7"/>
    <p:sldId id="465" r:id="rId8"/>
    <p:sldId id="466" r:id="rId9"/>
    <p:sldId id="467" r:id="rId10"/>
    <p:sldId id="468" r:id="rId11"/>
    <p:sldId id="458" r:id="rId12"/>
    <p:sldId id="297" r:id="rId13"/>
    <p:sldId id="469" r:id="rId14"/>
    <p:sldId id="473" r:id="rId15"/>
    <p:sldId id="475" r:id="rId16"/>
    <p:sldId id="476" r:id="rId17"/>
    <p:sldId id="477" r:id="rId18"/>
    <p:sldId id="479" r:id="rId19"/>
    <p:sldId id="480" r:id="rId20"/>
    <p:sldId id="481" r:id="rId21"/>
    <p:sldId id="484" r:id="rId22"/>
    <p:sldId id="485" r:id="rId23"/>
    <p:sldId id="503" r:id="rId24"/>
    <p:sldId id="493" r:id="rId25"/>
    <p:sldId id="494" r:id="rId26"/>
    <p:sldId id="495" r:id="rId27"/>
    <p:sldId id="502" r:id="rId28"/>
    <p:sldId id="496" r:id="rId29"/>
    <p:sldId id="498" r:id="rId30"/>
    <p:sldId id="499" r:id="rId31"/>
    <p:sldId id="500" r:id="rId32"/>
    <p:sldId id="50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FF3300"/>
    <a:srgbClr val="00FF00"/>
    <a:srgbClr val="33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0690" autoAdjust="0"/>
  </p:normalViewPr>
  <p:slideViewPr>
    <p:cSldViewPr>
      <p:cViewPr>
        <p:scale>
          <a:sx n="100" d="100"/>
          <a:sy n="100" d="100"/>
        </p:scale>
        <p:origin x="-552" y="13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BE67D8E-EF2D-4312-ABE1-3D8A3F5AA4C6}" type="datetimeFigureOut">
              <a:rPr lang="en-US"/>
              <a:pPr>
                <a:defRPr/>
              </a:pPr>
              <a:t>10/5/2014</a:t>
            </a:fld>
            <a:endParaRPr lang="en-AU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AU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6E1199C-A154-4EE7-8804-0413C0651B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0354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0A15A09A-25EB-4546-86F9-E6C59F2DFBAD}" type="slidenum">
              <a:rPr lang="en-AU" smtClean="0"/>
              <a:pPr eaLnBrk="1" hangingPunct="1"/>
              <a:t>1</a:t>
            </a:fld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913"/>
            <a:ext cx="7772400" cy="1800225"/>
          </a:xfrm>
        </p:spPr>
        <p:txBody>
          <a:bodyPr/>
          <a:lstStyle>
            <a:lvl1pPr algn="ctr">
              <a:defRPr sz="3200" b="1">
                <a:latin typeface="Arial Unicode MS" pitchFamily="34" charset="-122"/>
              </a:defRPr>
            </a:lvl1pPr>
          </a:lstStyle>
          <a:p>
            <a:r>
              <a:rPr 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13100"/>
            <a:ext cx="6400800" cy="2209800"/>
          </a:xfrm>
        </p:spPr>
        <p:txBody>
          <a:bodyPr/>
          <a:lstStyle>
            <a:lvl1pPr marL="0" indent="0">
              <a:defRPr sz="1600">
                <a:latin typeface="Arial Unicode MS" pitchFamily="34" charset="-122"/>
              </a:defRPr>
            </a:lvl1pPr>
          </a:lstStyle>
          <a:p>
            <a:r>
              <a:rPr 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14373E6-426B-4862-BEF8-06FA05582EE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Picture 2" descr="C:\Users\shyboy\Desktop\Picture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UNSWbannerTOPb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2455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2231838"/>
            <a:ext cx="5527675" cy="180975"/>
            <a:chOff x="238" y="1842"/>
            <a:chExt cx="3482" cy="114"/>
          </a:xfrm>
        </p:grpSpPr>
        <p:pic>
          <p:nvPicPr>
            <p:cNvPr id="6" name="Picture 9" descr="unswBanner-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" y="1842"/>
              <a:ext cx="297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0" descr="unswBanner-1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" y="1842"/>
              <a:ext cx="5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5" descr="images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120071" cy="16678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9622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5D3A2-6BE8-4E53-B982-044615EDDB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740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990600"/>
            <a:ext cx="2076450" cy="5140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90600"/>
            <a:ext cx="6076950" cy="5140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4249D-2C8F-4793-A149-A15207195D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3876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6524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1C7D8-BFEF-44A1-AEBC-EB6490AF8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0558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900">
                <a:solidFill>
                  <a:srgbClr val="3366FF"/>
                </a:solidFill>
                <a:latin typeface="Comic Sans MS"/>
                <a:cs typeface="Comic Sans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468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00">
                <a:solidFill>
                  <a:srgbClr val="3366FF"/>
                </a:solidFill>
                <a:latin typeface="Comic Sans MS"/>
                <a:cs typeface="Comic Sans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1pPr>
            <a:lvl2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2pPr>
            <a:lvl3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3pPr>
            <a:lvl4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4pPr>
            <a:lvl5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C7002-E2F6-5349-8674-DF5DFD6D580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0675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E8F62-8C8E-A345-9119-4D92E896ABA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4723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8DC76-2F23-9F48-8775-3CE7C493A85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160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44A95-094F-444C-896A-A62189462E9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329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9CACF-3F57-A143-BCFC-C6A0545F711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1334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DF8AB-430B-914D-8C9F-60083CC491FE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5008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76200"/>
            <a:ext cx="2362200" cy="276225"/>
          </a:xfrm>
          <a:ln/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5C795DAD-BE80-484D-ADD5-0F34BD73B72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8942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9514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27D3-2142-6248-8C86-921B9911A4D8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9544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235CE-B0AA-4B42-8433-C13ED0EAD2F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3261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003CE-7800-5244-84BA-E9D5F19EA05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72954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900">
                <a:solidFill>
                  <a:srgbClr val="3366FF"/>
                </a:solidFill>
                <a:latin typeface="Comic Sans MS"/>
                <a:cs typeface="Comic Sans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1890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00">
                <a:solidFill>
                  <a:srgbClr val="3366FF"/>
                </a:solidFill>
                <a:latin typeface="Comic Sans MS"/>
                <a:cs typeface="Comic Sans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1pPr>
            <a:lvl2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2pPr>
            <a:lvl3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3pPr>
            <a:lvl4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4pPr>
            <a:lvl5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C7002-E2F6-5349-8674-DF5DFD6D580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3214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E8F62-8C8E-A345-9119-4D92E896ABA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966084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8DC76-2F23-9F48-8775-3CE7C493A85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16425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44A95-094F-444C-896A-A62189462E9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6553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9CACF-3F57-A143-BCFC-C6A0545F711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785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7B8B7-9EB4-48B1-80A9-89CD6CE5A0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21138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DF8AB-430B-914D-8C9F-60083CC491FE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461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87151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27D3-2142-6248-8C86-921B9911A4D8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7929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235CE-B0AA-4B42-8433-C13ED0EAD2F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9243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003CE-7800-5244-84BA-E9D5F19EA05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9504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554CF-8B20-4E58-B43A-30367908BE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3404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FAC9B-1C3A-4CB5-AB6D-63745D9A75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2282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CD816-628A-460C-AF41-E363BEB3DA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782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FB2CE-1953-42B3-8F88-C9818C1E7F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1627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8CDD1-8E76-48AE-ABA4-6FA7A3AC5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499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04D1C-F805-4636-8D29-0BED3BC5F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405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90600"/>
            <a:ext cx="82296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fld id="{27D5BED4-79C6-4DDE-96C6-9C9A9B98476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127" name="Picture 8" descr="UNSW_Crest_Strip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2009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banner_lion_croppe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3263" y="-26988"/>
            <a:ext cx="7448550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UNSWbannerTOPbg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0" name="Group 11"/>
          <p:cNvGrpSpPr>
            <a:grpSpLocks/>
          </p:cNvGrpSpPr>
          <p:nvPr/>
        </p:nvGrpSpPr>
        <p:grpSpPr bwMode="auto">
          <a:xfrm>
            <a:off x="628650" y="6642100"/>
            <a:ext cx="5527675" cy="180975"/>
            <a:chOff x="238" y="1842"/>
            <a:chExt cx="3482" cy="114"/>
          </a:xfrm>
        </p:grpSpPr>
        <p:pic>
          <p:nvPicPr>
            <p:cNvPr id="5131" name="Picture 12" descr="unswBanner-2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" y="1842"/>
              <a:ext cx="297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3" descr="unswBanner-1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" y="1842"/>
              <a:ext cx="5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―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kumimoji="1" lang="en-AU" smtClean="0">
                <a:solidFill>
                  <a:prstClr val="black">
                    <a:tint val="75000"/>
                  </a:prstClr>
                </a:solidFill>
                <a:latin typeface="Times New Roman" charset="0"/>
                <a:ea typeface="ＭＳ Ｐゴシック" charset="-128"/>
              </a:rPr>
              <a:t>13 February 2013 </a:t>
            </a:r>
            <a:endParaRPr kumimoji="1" lang="en-US" altLang="zh-CN" sz="1400">
              <a:solidFill>
                <a:prstClr val="black">
                  <a:tint val="75000"/>
                </a:prstClr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>
              <a:solidFill>
                <a:prstClr val="black">
                  <a:tint val="75000"/>
                </a:prstClr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6E0FEE-FDFA-874B-9162-254A6275B5A2}" type="slidenum">
              <a:rPr kumimoji="1" lang="en-US" altLang="zh-CN" smtClean="0">
                <a:solidFill>
                  <a:prstClr val="black">
                    <a:tint val="75000"/>
                  </a:prstClr>
                </a:solidFill>
                <a:latin typeface="Times New Roman" charset="0"/>
                <a:ea typeface="ＭＳ Ｐゴシック" charset="-128"/>
              </a:rPr>
              <a:pPr>
                <a:defRPr/>
              </a:pPr>
              <a:t>‹#›</a:t>
            </a:fld>
            <a:endParaRPr kumimoji="1" lang="en-US" altLang="zh-CN">
              <a:solidFill>
                <a:prstClr val="black">
                  <a:tint val="75000"/>
                </a:prstClr>
              </a:solidFill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30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ransition>
    <p:dissolv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900" b="0" kern="1200">
          <a:solidFill>
            <a:srgbClr val="3366FF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366FF"/>
          </a:solidFill>
          <a:latin typeface="Comic Sans MS"/>
          <a:ea typeface="+mn-ea"/>
          <a:cs typeface="Comic Sans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66FF"/>
          </a:solidFill>
          <a:latin typeface="Comic Sans MS"/>
          <a:ea typeface="+mn-ea"/>
          <a:cs typeface="Comic Sans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66FF"/>
          </a:solidFill>
          <a:latin typeface="Comic Sans MS"/>
          <a:ea typeface="+mn-ea"/>
          <a:cs typeface="Comic Sans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66FF"/>
          </a:solidFill>
          <a:latin typeface="Comic Sans MS"/>
          <a:ea typeface="+mn-ea"/>
          <a:cs typeface="Comic Sans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66FF"/>
          </a:solidFill>
          <a:latin typeface="Comic Sans MS"/>
          <a:ea typeface="+mn-ea"/>
          <a:cs typeface="Comic Sans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kumimoji="1" lang="en-AU" smtClean="0">
                <a:solidFill>
                  <a:prstClr val="black">
                    <a:tint val="75000"/>
                  </a:prstClr>
                </a:solidFill>
                <a:latin typeface="Times New Roman" charset="0"/>
                <a:ea typeface="ＭＳ Ｐゴシック" charset="-128"/>
              </a:rPr>
              <a:t>13 February 2013 </a:t>
            </a:r>
            <a:endParaRPr kumimoji="1" lang="en-US" altLang="zh-CN" sz="1400">
              <a:solidFill>
                <a:prstClr val="black">
                  <a:tint val="75000"/>
                </a:prstClr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>
              <a:solidFill>
                <a:prstClr val="black">
                  <a:tint val="75000"/>
                </a:prstClr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6E0FEE-FDFA-874B-9162-254A6275B5A2}" type="slidenum">
              <a:rPr kumimoji="1" lang="en-US" altLang="zh-CN" smtClean="0">
                <a:solidFill>
                  <a:prstClr val="black">
                    <a:tint val="75000"/>
                  </a:prstClr>
                </a:solidFill>
                <a:latin typeface="Times New Roman" charset="0"/>
                <a:ea typeface="ＭＳ Ｐゴシック" charset="-128"/>
              </a:rPr>
              <a:pPr>
                <a:defRPr/>
              </a:pPr>
              <a:t>‹#›</a:t>
            </a:fld>
            <a:endParaRPr kumimoji="1" lang="en-US" altLang="zh-CN">
              <a:solidFill>
                <a:prstClr val="black">
                  <a:tint val="75000"/>
                </a:prstClr>
              </a:solidFill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66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>
    <p:dissolv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900" b="0" kern="1200">
          <a:solidFill>
            <a:srgbClr val="3366FF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366FF"/>
          </a:solidFill>
          <a:latin typeface="Comic Sans MS"/>
          <a:ea typeface="+mn-ea"/>
          <a:cs typeface="Comic Sans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66FF"/>
          </a:solidFill>
          <a:latin typeface="Comic Sans MS"/>
          <a:ea typeface="+mn-ea"/>
          <a:cs typeface="Comic Sans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66FF"/>
          </a:solidFill>
          <a:latin typeface="Comic Sans MS"/>
          <a:ea typeface="+mn-ea"/>
          <a:cs typeface="Comic Sans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66FF"/>
          </a:solidFill>
          <a:latin typeface="Comic Sans MS"/>
          <a:ea typeface="+mn-ea"/>
          <a:cs typeface="Comic Sans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66FF"/>
          </a:solidFill>
          <a:latin typeface="Comic Sans MS"/>
          <a:ea typeface="+mn-ea"/>
          <a:cs typeface="Comic Sans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466725" y="-175119"/>
            <a:ext cx="9620250" cy="7048619"/>
            <a:chOff x="-290181" y="-133588"/>
            <a:chExt cx="9453231" cy="7048619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28600" y="-133588"/>
              <a:ext cx="9391650" cy="704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7" descr="UNSWbannerTOPb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0181" y="2207043"/>
              <a:ext cx="9434181" cy="23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99076" y="2229656"/>
              <a:ext cx="5609600" cy="183158"/>
              <a:chOff x="238" y="1842"/>
              <a:chExt cx="3482" cy="114"/>
            </a:xfrm>
          </p:grpSpPr>
          <p:pic>
            <p:nvPicPr>
              <p:cNvPr id="10" name="Picture 9" descr="unswBanner-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" y="1842"/>
                <a:ext cx="297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unswBanner-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" y="1842"/>
                <a:ext cx="504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9" name="Rectangle 409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905000" y="2971800"/>
            <a:ext cx="1155058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3127" y="2533768"/>
            <a:ext cx="4800600" cy="409563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2200" b="1" dirty="0" err="1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Xuemin</a:t>
            </a: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 Lin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School of Computer Science</a:t>
            </a:r>
            <a:b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 and Engineering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University of New South Wales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Sydney, Australia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&amp;</a:t>
            </a:r>
            <a:endParaRPr lang="en-US" altLang="zh-CN" sz="2200" b="1" dirty="0" smtClean="0">
              <a:solidFill>
                <a:schemeClr val="bg1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AIDA 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East China Normal University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Shanghai, China</a:t>
            </a:r>
          </a:p>
          <a:p>
            <a:pPr algn="ctr" eaLnBrk="1" hangingPunct="1">
              <a:buFontTx/>
              <a:buNone/>
            </a:pP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 algn="ctr" eaLnBrk="1" hangingPunct="1">
              <a:buFontTx/>
              <a:buNone/>
            </a:pP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 algn="ctr" eaLnBrk="1" hangingPunct="1">
              <a:buFontTx/>
              <a:buNone/>
            </a:pPr>
            <a:endParaRPr lang="en-US" altLang="zh-CN" dirty="0" smtClean="0">
              <a:ea typeface="Arial Unicode MS" pitchFamily="34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Arial Unicode MS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ea typeface="Arial Unicode MS" pitchFamily="34" charset="-122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dirty="0" smtClean="0">
              <a:ea typeface="Arial Unicode MS" pitchFamily="34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47263" y="761775"/>
            <a:ext cx="918099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Processing Big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39694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990601"/>
            <a:ext cx="8229600" cy="533400"/>
          </a:xfrm>
        </p:spPr>
        <p:txBody>
          <a:bodyPr/>
          <a:lstStyle/>
          <a:p>
            <a:r>
              <a:rPr lang="en-US" altLang="zh-CN" sz="3200" b="1" dirty="0" smtClean="0">
                <a:latin typeface="+mn-lt"/>
                <a:ea typeface="宋体" pitchFamily="2" charset="-122"/>
              </a:rPr>
              <a:t>Other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06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Connectivity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    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2x SIGMOD13)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646738" algn="l"/>
              </a:tabLst>
            </a:pPr>
            <a:endParaRPr lang="en-US" altLang="zh-CN" b="1" dirty="0" smtClean="0">
              <a:latin typeface="Franklin Gothic Book" pitchFamily="34" charset="0"/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“Optimal Computational Class over </a:t>
            </a:r>
            <a:r>
              <a:rPr lang="en-US" altLang="zh-CN" b="1" dirty="0" err="1" smtClean="0">
                <a:latin typeface="Franklin Gothic Book" pitchFamily="34" charset="0"/>
                <a:ea typeface="宋体" pitchFamily="2" charset="-122"/>
              </a:rPr>
              <a:t>MapReduce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”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646738" algn="l"/>
              </a:tabLst>
            </a:pPr>
            <a:r>
              <a:rPr lang="en-US" altLang="zh-CN" b="1" dirty="0">
                <a:latin typeface="Franklin Gothic Book" pitchFamily="34" charset="0"/>
                <a:ea typeface="宋体" pitchFamily="2" charset="-122"/>
              </a:rPr>
              <a:t>	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(SIGMOD2014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              </a:t>
            </a:r>
            <a:endParaRPr lang="en-US" altLang="zh-CN" dirty="0">
              <a:latin typeface="Franklin Gothic Book" pitchFamily="34" charset="0"/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646738" algn="l"/>
              </a:tabLst>
            </a:pPr>
            <a:endParaRPr lang="en-US" altLang="zh-CN" dirty="0" smtClean="0">
              <a:latin typeface="Franklin Gothic Book" pitchFamily="34" charset="0"/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3200" dirty="0" smtClean="0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Graphs are Big!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6971" y="2770989"/>
            <a:ext cx="4172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3366FF"/>
                </a:solidFill>
                <a:latin typeface="Comic Sans MS"/>
                <a:ea typeface="ＭＳ Ｐゴシック" charset="-128"/>
                <a:cs typeface="Comic Sans MS"/>
              </a:rPr>
              <a:t>1.23 billon active users in 2013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3366FF"/>
                </a:solidFill>
                <a:latin typeface="Comic Sans MS"/>
                <a:ea typeface="ＭＳ Ｐゴシック" charset="-128"/>
                <a:cs typeface="Comic Sans MS"/>
              </a:rPr>
              <a:t>117 billion friendships in 2013</a:t>
            </a:r>
          </a:p>
        </p:txBody>
      </p:sp>
      <p:pic>
        <p:nvPicPr>
          <p:cNvPr id="11" name="Picture 10" descr="Goog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1152" y="1700808"/>
            <a:ext cx="1921126" cy="6962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9661" y="1703063"/>
            <a:ext cx="383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2.1 billion webpages in 2000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15 billion </a:t>
            </a:r>
            <a:r>
              <a:rPr kumimoji="1" lang="en-US" sz="20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links in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2750" y="3995125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DF31FF"/>
                </a:solidFill>
                <a:latin typeface="Comic Sans MS"/>
                <a:ea typeface="ＭＳ Ｐゴシック" charset="-128"/>
                <a:cs typeface="Comic Sans MS"/>
              </a:rPr>
              <a:t>645 million users in 2013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DF31FF"/>
                </a:solidFill>
                <a:latin typeface="Comic Sans MS"/>
                <a:ea typeface="ＭＳ Ｐゴシック" charset="-128"/>
                <a:cs typeface="Comic Sans MS"/>
              </a:rPr>
              <a:t>1.7 billion tweets/month in 2013</a:t>
            </a:r>
            <a:endParaRPr kumimoji="1" lang="en-US" sz="2000" dirty="0">
              <a:solidFill>
                <a:srgbClr val="DF31FF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2750" y="5231455"/>
            <a:ext cx="3826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FF0000"/>
                </a:solidFill>
                <a:latin typeface="Comic Sans MS"/>
                <a:ea typeface="ＭＳ Ｐゴシック" charset="-128"/>
                <a:cs typeface="Comic Sans MS"/>
              </a:rPr>
              <a:t>1.4 billion webpages in 2002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FF0000"/>
                </a:solidFill>
                <a:latin typeface="Comic Sans MS"/>
                <a:ea typeface="ＭＳ Ｐゴシック" charset="-128"/>
                <a:cs typeface="Comic Sans MS"/>
              </a:rPr>
              <a:t>6.6 billion links in 2002</a:t>
            </a:r>
            <a:endParaRPr kumimoji="1" lang="en-US" sz="2000" dirty="0">
              <a:solidFill>
                <a:srgbClr val="FF000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pic>
        <p:nvPicPr>
          <p:cNvPr id="7" name="Picture 6" descr="twitter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1152" y="3995125"/>
            <a:ext cx="2033827" cy="765106"/>
          </a:xfrm>
          <a:prstGeom prst="rect">
            <a:avLst/>
          </a:prstGeom>
        </p:spPr>
      </p:pic>
      <p:pic>
        <p:nvPicPr>
          <p:cNvPr id="10" name="Picture 9" descr="facebook_logo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2830803"/>
            <a:ext cx="2051720" cy="609136"/>
          </a:xfrm>
          <a:prstGeom prst="rect">
            <a:avLst/>
          </a:prstGeom>
        </p:spPr>
      </p:pic>
      <p:pic>
        <p:nvPicPr>
          <p:cNvPr id="13" name="Picture 12" descr="AltaVista_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6181" y="5259955"/>
            <a:ext cx="1619675" cy="6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667240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>
                <a:latin typeface="Comic Sans MS"/>
                <a:cs typeface="Comic Sans MS"/>
              </a:rPr>
              <a:t>Why </a:t>
            </a:r>
            <a:r>
              <a:rPr lang="en-US" sz="3900" dirty="0" err="1" smtClean="0">
                <a:latin typeface="Comic Sans MS"/>
                <a:cs typeface="Comic Sans MS"/>
              </a:rPr>
              <a:t>MapReduce</a:t>
            </a:r>
            <a:r>
              <a:rPr lang="en-US" sz="3900" dirty="0" smtClean="0">
                <a:latin typeface="Comic Sans MS"/>
                <a:cs typeface="Comic Sans MS"/>
              </a:rPr>
              <a:t>?</a:t>
            </a:r>
            <a:endParaRPr lang="en-US" sz="3900" dirty="0">
              <a:latin typeface="Comic Sans MS"/>
              <a:cs typeface="Comic Sans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8072" y="1440160"/>
            <a:ext cx="7884368" cy="4941168"/>
          </a:xfrm>
        </p:spPr>
        <p:txBody>
          <a:bodyPr>
            <a:normAutofit/>
          </a:bodyPr>
          <a:lstStyle/>
          <a:p>
            <a:pPr>
              <a:spcBef>
                <a:spcPts val="1100"/>
              </a:spcBef>
            </a:pPr>
            <a:r>
              <a:rPr lang="en-US" sz="2400" b="1" dirty="0" smtClean="0">
                <a:solidFill>
                  <a:srgbClr val="800000"/>
                </a:solidFill>
              </a:rPr>
              <a:t>Scalability for big data</a:t>
            </a:r>
            <a:endParaRPr lang="en-US" sz="2400" dirty="0">
              <a:solidFill>
                <a:srgbClr val="800000"/>
              </a:solidFill>
            </a:endParaRPr>
          </a:p>
          <a:p>
            <a:pPr lvl="1">
              <a:spcBef>
                <a:spcPts val="1100"/>
              </a:spcBef>
            </a:pPr>
            <a:r>
              <a:rPr lang="en-US" sz="1800" dirty="0">
                <a:solidFill>
                  <a:srgbClr val="800000"/>
                </a:solidFill>
              </a:rPr>
              <a:t>W</a:t>
            </a:r>
            <a:r>
              <a:rPr lang="en-US" sz="1800" dirty="0" smtClean="0">
                <a:solidFill>
                  <a:srgbClr val="800000"/>
                </a:solidFill>
              </a:rPr>
              <a:t>idely used in Google, Facebook, Yahoo, Amazon, etc.</a:t>
            </a:r>
            <a:endParaRPr lang="en-US" sz="1800" dirty="0">
              <a:solidFill>
                <a:srgbClr val="800000"/>
              </a:solidFill>
            </a:endParaRPr>
          </a:p>
          <a:p>
            <a:pPr lvl="1">
              <a:spcBef>
                <a:spcPts val="11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Scalable to hundreds/thousands of machines</a:t>
            </a:r>
          </a:p>
          <a:p>
            <a:pPr>
              <a:spcBef>
                <a:spcPts val="1100"/>
              </a:spcBef>
            </a:pPr>
            <a:r>
              <a:rPr lang="en-US" sz="2400" b="1" dirty="0" smtClean="0">
                <a:solidFill>
                  <a:srgbClr val="3366FF"/>
                </a:solidFill>
                <a:latin typeface="Comic Sans MS"/>
                <a:cs typeface="Comic Sans MS"/>
              </a:rPr>
              <a:t>Stability</a:t>
            </a:r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 </a:t>
            </a:r>
          </a:p>
          <a:p>
            <a:pPr lvl="1">
              <a:spcBef>
                <a:spcPts val="1100"/>
              </a:spcBef>
            </a:pPr>
            <a:r>
              <a:rPr lang="en-US" sz="1800" dirty="0"/>
              <a:t>F</a:t>
            </a:r>
            <a:r>
              <a:rPr lang="en-US" sz="1800" dirty="0" smtClean="0">
                <a:solidFill>
                  <a:srgbClr val="3366FF"/>
                </a:solidFill>
              </a:rPr>
              <a:t>undamental algorithms for scans, joins, and sorts</a:t>
            </a:r>
            <a:endParaRPr lang="en-US" sz="1800" dirty="0"/>
          </a:p>
          <a:p>
            <a:pPr lvl="1">
              <a:spcBef>
                <a:spcPts val="1100"/>
              </a:spcBef>
            </a:pPr>
            <a:r>
              <a:rPr lang="en-US" sz="1800" dirty="0" smtClean="0"/>
              <a:t>U</a:t>
            </a:r>
            <a:r>
              <a:rPr lang="en-US" sz="1800" dirty="0" smtClean="0">
                <a:solidFill>
                  <a:srgbClr val="3366FF"/>
                </a:solidFill>
              </a:rPr>
              <a:t>sually small number of round</a:t>
            </a:r>
            <a:r>
              <a:rPr lang="en-US" sz="1600" dirty="0" smtClean="0">
                <a:solidFill>
                  <a:srgbClr val="3366FF"/>
                </a:solidFill>
                <a:latin typeface="Comic Sans MS"/>
                <a:cs typeface="Comic Sans MS"/>
              </a:rPr>
              <a:t>s</a:t>
            </a:r>
          </a:p>
          <a:p>
            <a:pPr>
              <a:spcBef>
                <a:spcPts val="1100"/>
              </a:spcBef>
            </a:pPr>
            <a:r>
              <a:rPr lang="en-US" sz="2400" b="1" dirty="0" smtClean="0">
                <a:solidFill>
                  <a:schemeClr val="accent6"/>
                </a:solidFill>
                <a:latin typeface="Comic Sans MS"/>
                <a:cs typeface="Comic Sans MS"/>
              </a:rPr>
              <a:t>Simplicity</a:t>
            </a:r>
            <a:r>
              <a:rPr lang="en-US" sz="2000" dirty="0" smtClean="0">
                <a:solidFill>
                  <a:schemeClr val="accent6"/>
                </a:solidFill>
                <a:latin typeface="Comic Sans MS"/>
                <a:cs typeface="Comic Sans MS"/>
              </a:rPr>
              <a:t> </a:t>
            </a:r>
          </a:p>
          <a:p>
            <a:pPr lvl="1">
              <a:spcBef>
                <a:spcPts val="1100"/>
              </a:spcBef>
            </a:pPr>
            <a:r>
              <a:rPr lang="en-US" sz="1800" dirty="0">
                <a:solidFill>
                  <a:schemeClr val="accent6"/>
                </a:solidFill>
              </a:rPr>
              <a:t>O</a:t>
            </a:r>
            <a:r>
              <a:rPr lang="en-US" sz="1800" dirty="0" smtClean="0">
                <a:solidFill>
                  <a:schemeClr val="accent6"/>
                </a:solidFill>
                <a:latin typeface="Comic Sans MS"/>
                <a:cs typeface="Comic Sans MS"/>
              </a:rPr>
              <a:t>nly two functions need to be implemented</a:t>
            </a:r>
            <a:r>
              <a:rPr lang="en-US" sz="1800" dirty="0" smtClean="0">
                <a:solidFill>
                  <a:schemeClr val="accent6"/>
                </a:solidFill>
              </a:rPr>
              <a:t>: </a:t>
            </a:r>
            <a:r>
              <a:rPr lang="en-US" sz="1800" dirty="0" smtClean="0">
                <a:solidFill>
                  <a:schemeClr val="accent6"/>
                </a:solidFill>
                <a:latin typeface="Comic Sans MS"/>
                <a:cs typeface="Comic Sans MS"/>
              </a:rPr>
              <a:t>Map and Reduce</a:t>
            </a:r>
            <a:endParaRPr lang="en-US" sz="2200" dirty="0">
              <a:solidFill>
                <a:schemeClr val="accent6"/>
              </a:solidFill>
            </a:endParaRPr>
          </a:p>
          <a:p>
            <a:pPr lvl="1">
              <a:spcBef>
                <a:spcPts val="11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Comic Sans MS"/>
                <a:cs typeface="Comic Sans MS"/>
              </a:rPr>
              <a:t>Easy to be integrated with various information (e.g., structure, text, location, etc.)</a:t>
            </a:r>
          </a:p>
        </p:txBody>
      </p:sp>
    </p:spTree>
    <p:extLst>
      <p:ext uri="{BB962C8B-B14F-4D97-AF65-F5344CB8AC3E}">
        <p14:creationId xmlns:p14="http://schemas.microsoft.com/office/powerpoint/2010/main" xmlns="" val="40786696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A Good </a:t>
            </a:r>
            <a:r>
              <a:rPr lang="en-US" dirty="0" err="1" smtClean="0">
                <a:latin typeface="Comic Sans MS"/>
                <a:cs typeface="Comic Sans MS"/>
              </a:rPr>
              <a:t>MapReduce</a:t>
            </a:r>
            <a:r>
              <a:rPr lang="en-US" dirty="0" smtClean="0">
                <a:latin typeface="Comic Sans MS"/>
                <a:cs typeface="Comic Sans MS"/>
              </a:rPr>
              <a:t> Algorithm?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7664" y="1666925"/>
            <a:ext cx="7020272" cy="1944216"/>
          </a:xfrm>
        </p:spPr>
        <p:txBody>
          <a:bodyPr>
            <a:normAutofit/>
          </a:bodyPr>
          <a:lstStyle/>
          <a:p>
            <a:pPr marL="82296" indent="0">
              <a:spcBef>
                <a:spcPts val="90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            Minimum Communication cost?</a:t>
            </a:r>
          </a:p>
          <a:p>
            <a:pPr marL="82296" indent="0">
              <a:spcBef>
                <a:spcPts val="900"/>
              </a:spcBef>
              <a:buNone/>
            </a:pPr>
            <a:r>
              <a:rPr lang="en-US" sz="2000" b="1" dirty="0" smtClean="0">
                <a:solidFill>
                  <a:srgbClr val="3366FF"/>
                </a:solidFill>
                <a:latin typeface="Comic Sans MS"/>
                <a:cs typeface="Comic Sans MS"/>
              </a:rPr>
              <a:t>    Minimum CPU Cost?</a:t>
            </a:r>
          </a:p>
          <a:p>
            <a:pPr marL="82296" indent="0">
              <a:spcBef>
                <a:spcPts val="900"/>
              </a:spcBef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mic Sans MS"/>
                <a:cs typeface="Comic Sans MS"/>
              </a:rPr>
              <a:t>                    Minimum Memory Consumption?</a:t>
            </a:r>
          </a:p>
          <a:p>
            <a:pPr marL="82296" indent="0">
              <a:spcBef>
                <a:spcPts val="90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      </a:t>
            </a:r>
            <a:r>
              <a:rPr lang="en-US" sz="2000" b="1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     Minimum Number of Rounds?</a:t>
            </a:r>
            <a:endParaRPr lang="en-US" sz="2000" dirty="0" smtClean="0">
              <a:solidFill>
                <a:srgbClr val="008000"/>
              </a:solidFill>
              <a:latin typeface="Apple Chancery"/>
              <a:cs typeface="Apple Chancery"/>
            </a:endParaRPr>
          </a:p>
          <a:p>
            <a:pPr>
              <a:spcBef>
                <a:spcPts val="900"/>
              </a:spcBef>
            </a:pPr>
            <a:endParaRPr lang="en-US" sz="20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6" name="Text Box 98"/>
          <p:cNvSpPr txBox="1">
            <a:spLocks noChangeArrowheads="1"/>
          </p:cNvSpPr>
          <p:nvPr/>
        </p:nvSpPr>
        <p:spPr bwMode="auto">
          <a:xfrm rot="775216">
            <a:off x="1755754" y="2216102"/>
            <a:ext cx="6593722" cy="46166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kumimoji="1" lang="en-US" sz="2400" dirty="0" smtClean="0">
                <a:solidFill>
                  <a:prstClr val="black"/>
                </a:solidFill>
                <a:latin typeface="Comic Sans MS"/>
                <a:cs typeface="Comic Sans MS"/>
              </a:rPr>
              <a:t>We just need to compute using one machine!</a:t>
            </a:r>
            <a:endParaRPr kumimoji="1" lang="en-US" sz="2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pic>
        <p:nvPicPr>
          <p:cNvPr id="7" name="Picture 161" descr="png-04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3458" y="37841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4"/>
          <p:cNvSpPr>
            <a:spLocks noChangeArrowheads="1"/>
          </p:cNvSpPr>
          <p:nvPr/>
        </p:nvSpPr>
        <p:spPr bwMode="auto">
          <a:xfrm>
            <a:off x="3490690" y="3356992"/>
            <a:ext cx="3960440" cy="1512168"/>
          </a:xfrm>
          <a:prstGeom prst="cloudCallout">
            <a:avLst>
              <a:gd name="adj1" fmla="val -60014"/>
              <a:gd name="adj2" fmla="val 45236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kumimoji="1" lang="en-US" sz="2000" b="1" dirty="0" smtClean="0">
                <a:solidFill>
                  <a:srgbClr val="3D5280"/>
                </a:solidFill>
                <a:latin typeface="Comic Sans MS" charset="0"/>
                <a:ea typeface="ＭＳ Ｐゴシック" charset="-128"/>
              </a:rPr>
              <a:t>We need to define various constraints for each machine!</a:t>
            </a:r>
            <a:endParaRPr kumimoji="1" lang="en-US" sz="2000" b="1" dirty="0">
              <a:solidFill>
                <a:srgbClr val="3D528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763688" y="5229200"/>
            <a:ext cx="5471418" cy="1080000"/>
          </a:xfrm>
          <a:prstGeom prst="rect">
            <a:avLst/>
          </a:prstGeom>
          <a:solidFill>
            <a:srgbClr val="E1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kumimoji="1" lang="en-US" sz="2800" dirty="0" smtClean="0">
                <a:solidFill>
                  <a:prstClr val="black"/>
                </a:solidFill>
                <a:latin typeface="Comic Sans MS"/>
                <a:ea typeface="ＭＳ Ｐゴシック" charset="-128"/>
                <a:cs typeface="Comic Sans MS"/>
              </a:rPr>
              <a:t>   </a:t>
            </a:r>
            <a:r>
              <a:rPr kumimoji="1" lang="en-US" sz="2800" b="1" dirty="0" smtClean="0">
                <a:solidFill>
                  <a:srgbClr val="0000FF"/>
                </a:solidFill>
                <a:latin typeface="Comic Sans MS"/>
                <a:ea typeface="ＭＳ Ｐゴシック" charset="-128"/>
                <a:cs typeface="Comic Sans MS"/>
              </a:rPr>
              <a:t>One standard is not enough!</a:t>
            </a:r>
            <a:endParaRPr kumimoji="1" lang="en-US" sz="2800" b="1" dirty="0">
              <a:solidFill>
                <a:srgbClr val="0000FF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01423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 err="1" smtClean="0">
                <a:latin typeface="Comic Sans MS"/>
                <a:cs typeface="Comic Sans MS"/>
              </a:rPr>
              <a:t>MapReduce</a:t>
            </a:r>
            <a:r>
              <a:rPr lang="en-US" sz="3900" dirty="0" smtClean="0">
                <a:latin typeface="Comic Sans MS"/>
                <a:cs typeface="Comic Sans MS"/>
              </a:rPr>
              <a:t> Class (</a:t>
            </a:r>
            <a:r>
              <a:rPr lang="en-US" sz="3900" dirty="0" smtClean="0">
                <a:latin typeface="Lucida Calligraphy"/>
                <a:ea typeface="メイリオ"/>
                <a:cs typeface="Lucida Calligraphy"/>
              </a:rPr>
              <a:t>MRC</a:t>
            </a:r>
            <a:r>
              <a:rPr lang="en-US" sz="3900" dirty="0" smtClean="0">
                <a:latin typeface="Comic Sans MS"/>
                <a:cs typeface="Comic Sans MS"/>
              </a:rPr>
              <a:t>)</a:t>
            </a:r>
            <a:endParaRPr lang="en-US" sz="3900" dirty="0">
              <a:latin typeface="Comic Sans MS"/>
              <a:cs typeface="Comic Sans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884368" cy="486916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Proposed by </a:t>
            </a:r>
            <a:r>
              <a:rPr lang="en-US" sz="2000" dirty="0">
                <a:solidFill>
                  <a:srgbClr val="800000"/>
                </a:solidFill>
                <a:latin typeface="Comic Sans MS"/>
                <a:cs typeface="Comic Sans MS"/>
              </a:rPr>
              <a:t>Karloff et 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al. </a:t>
            </a:r>
            <a:r>
              <a:rPr lang="en-US" sz="2000" dirty="0">
                <a:solidFill>
                  <a:srgbClr val="800000"/>
                </a:solidFill>
                <a:latin typeface="Comic Sans MS"/>
                <a:cs typeface="Comic Sans MS"/>
              </a:rPr>
              <a:t>SODA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’10 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</a:rPr>
              <a:t>To d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efine </a:t>
            </a:r>
            <a:r>
              <a:rPr lang="en-US" sz="2000" dirty="0" smtClean="0">
                <a:solidFill>
                  <a:srgbClr val="800000"/>
                </a:solidFill>
              </a:rPr>
              <a:t>basic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 requirements for </a:t>
            </a:r>
            <a:r>
              <a:rPr lang="en-US" sz="2000" dirty="0" err="1" smtClean="0">
                <a:solidFill>
                  <a:srgbClr val="800000"/>
                </a:solidFill>
                <a:latin typeface="Comic Sans MS"/>
                <a:cs typeface="Comic Sans MS"/>
              </a:rPr>
              <a:t>MapReduce</a:t>
            </a:r>
            <a:endParaRPr lang="en-US" sz="2000" dirty="0" smtClean="0">
              <a:solidFill>
                <a:srgbClr val="800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S: size of objects in the problem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t: number of machines in the system</a:t>
            </a:r>
          </a:p>
          <a:p>
            <a:pPr>
              <a:spcBef>
                <a:spcPts val="900"/>
              </a:spcBef>
            </a:pPr>
            <a:r>
              <a:rPr lang="en-US" sz="2000" dirty="0" err="1" smtClean="0">
                <a:solidFill>
                  <a:srgbClr val="800000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rgbClr val="800000"/>
                </a:solidFill>
                <a:latin typeface="Lucida Grande"/>
                <a:ea typeface="Lucida Grande"/>
                <a:cs typeface="Lucida Grande"/>
              </a:rPr>
              <a:t>: </a:t>
            </a:r>
            <a:r>
              <a:rPr lang="en-US" sz="2000" dirty="0" smtClean="0">
                <a:solidFill>
                  <a:srgbClr val="800000"/>
                </a:solidFill>
                <a:ea typeface="Lucida Grande"/>
              </a:rPr>
              <a:t>a constant with </a:t>
            </a:r>
            <a:r>
              <a:rPr lang="en-US" sz="2000" dirty="0">
                <a:solidFill>
                  <a:srgbClr val="800000"/>
                </a:solidFill>
                <a:ea typeface="Lucida Grande"/>
              </a:rPr>
              <a:t>0&lt;</a:t>
            </a:r>
            <a:r>
              <a:rPr lang="en-US" sz="2000" dirty="0" err="1" smtClean="0">
                <a:solidFill>
                  <a:srgbClr val="800000"/>
                </a:solidFill>
                <a:ea typeface="Lucida Grande"/>
              </a:rPr>
              <a:t>ε</a:t>
            </a:r>
            <a:r>
              <a:rPr lang="en-US" sz="2000" dirty="0" smtClean="0">
                <a:solidFill>
                  <a:srgbClr val="800000"/>
                </a:solidFill>
                <a:ea typeface="Lucida Grande"/>
              </a:rPr>
              <a:t>&lt;1</a:t>
            </a:r>
            <a:endParaRPr lang="en-US" sz="2000" dirty="0" smtClean="0">
              <a:solidFill>
                <a:srgbClr val="800000"/>
              </a:solidFill>
            </a:endParaRPr>
          </a:p>
          <a:p>
            <a:pPr>
              <a:spcBef>
                <a:spcPts val="900"/>
              </a:spcBef>
            </a:pPr>
            <a:endParaRPr lang="en-US" sz="2000" b="1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Disk: 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O(|S|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/>
                <a:cs typeface="Comic Sans MS"/>
              </a:rPr>
              <a:t>1-</a:t>
            </a:r>
            <a:r>
              <a:rPr lang="en-US" sz="2000" baseline="300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)/machine, O(|S|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/>
                <a:cs typeface="Comic Sans MS"/>
              </a:rPr>
              <a:t>2-2</a:t>
            </a:r>
            <a:r>
              <a:rPr lang="en-US" sz="2000" baseline="30000" dirty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2A1B3"/>
                </a:solidFill>
                <a:latin typeface="Comic Sans MS"/>
                <a:cs typeface="Comic Sans MS"/>
              </a:rPr>
              <a:t>Memory: 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O(|S|</a:t>
            </a:r>
            <a:r>
              <a:rPr lang="en-US" sz="2000" baseline="30000" dirty="0" smtClean="0">
                <a:solidFill>
                  <a:srgbClr val="02A1B3"/>
                </a:solidFill>
                <a:latin typeface="Comic Sans MS"/>
                <a:cs typeface="Comic Sans MS"/>
              </a:rPr>
              <a:t>1-ε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)/machine, O(|S|</a:t>
            </a:r>
            <a:r>
              <a:rPr lang="en-US" sz="2000" baseline="30000" dirty="0" smtClean="0">
                <a:solidFill>
                  <a:srgbClr val="02A1B3"/>
                </a:solidFill>
                <a:latin typeface="Comic Sans MS"/>
                <a:cs typeface="Comic Sans MS"/>
              </a:rPr>
              <a:t>2-2</a:t>
            </a:r>
            <a:r>
              <a:rPr lang="en-US" sz="2000" baseline="30000" dirty="0" smtClean="0">
                <a:solidFill>
                  <a:srgbClr val="02A1B3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) total</a:t>
            </a:r>
            <a:endParaRPr lang="en-US" sz="2000" dirty="0">
              <a:solidFill>
                <a:srgbClr val="02A1B3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accent2"/>
                </a:solidFill>
                <a:latin typeface="Comic Sans MS"/>
                <a:cs typeface="Comic Sans MS"/>
              </a:rPr>
              <a:t>Communication/round: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 O(|S|</a:t>
            </a:r>
            <a:r>
              <a:rPr lang="en-US" sz="2000" baseline="30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1-</a:t>
            </a:r>
            <a:r>
              <a:rPr lang="en-US" sz="2000" baseline="30000" dirty="0" smtClean="0">
                <a:solidFill>
                  <a:schemeClr val="accent2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)/machine, O(|S|</a:t>
            </a:r>
            <a:r>
              <a:rPr lang="en-US" sz="2000" baseline="30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2-2</a:t>
            </a:r>
            <a:r>
              <a:rPr lang="en-US" sz="2000" baseline="30000" dirty="0" smtClean="0">
                <a:solidFill>
                  <a:schemeClr val="accent2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CPU/round:</a:t>
            </a:r>
            <a:r>
              <a:rPr lang="en-US" sz="2000" dirty="0" smtClean="0">
                <a:solidFill>
                  <a:srgbClr val="008000"/>
                </a:solidFill>
                <a:latin typeface="Comic Sans MS"/>
                <a:cs typeface="Comic Sans MS"/>
              </a:rPr>
              <a:t> O(poly(|S|))/machine</a:t>
            </a:r>
            <a:endParaRPr lang="en-US" sz="2000" b="1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0090"/>
                </a:solidFill>
                <a:latin typeface="Comic Sans MS"/>
                <a:cs typeface="Comic Sans MS"/>
              </a:rPr>
              <a:t>Number of Rounds:</a:t>
            </a:r>
            <a:r>
              <a:rPr lang="en-US" sz="2000" dirty="0" smtClean="0">
                <a:solidFill>
                  <a:srgbClr val="000090"/>
                </a:solidFill>
                <a:latin typeface="Comic Sans MS"/>
                <a:cs typeface="Comic Sans MS"/>
              </a:rPr>
              <a:t> O(poly(</a:t>
            </a:r>
            <a:r>
              <a:rPr lang="en-US" sz="2000" dirty="0" err="1" smtClean="0">
                <a:solidFill>
                  <a:srgbClr val="000090"/>
                </a:solidFill>
                <a:latin typeface="Comic Sans MS"/>
                <a:cs typeface="Comic Sans MS"/>
              </a:rPr>
              <a:t>log|S</a:t>
            </a:r>
            <a:r>
              <a:rPr lang="en-US" sz="2000" dirty="0" smtClean="0">
                <a:solidFill>
                  <a:srgbClr val="000090"/>
                </a:solidFill>
                <a:latin typeface="Comic Sans MS"/>
                <a:cs typeface="Comic Sans MS"/>
              </a:rPr>
              <a:t>|))</a:t>
            </a:r>
          </a:p>
        </p:txBody>
      </p:sp>
    </p:spTree>
    <p:extLst>
      <p:ext uri="{BB962C8B-B14F-4D97-AF65-F5344CB8AC3E}">
        <p14:creationId xmlns:p14="http://schemas.microsoft.com/office/powerpoint/2010/main" xmlns="" val="21886022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388424" cy="1143000"/>
          </a:xfrm>
        </p:spPr>
        <p:txBody>
          <a:bodyPr>
            <a:noAutofit/>
          </a:bodyPr>
          <a:lstStyle/>
          <a:p>
            <a:r>
              <a:rPr lang="en-US" sz="3900" dirty="0" smtClean="0">
                <a:latin typeface="Comic Sans MS"/>
                <a:cs typeface="Comic Sans MS"/>
              </a:rPr>
              <a:t>Minimal </a:t>
            </a:r>
            <a:r>
              <a:rPr lang="en-US" sz="3900" dirty="0" err="1" smtClean="0">
                <a:latin typeface="Comic Sans MS"/>
                <a:cs typeface="Comic Sans MS"/>
              </a:rPr>
              <a:t>MapReduce</a:t>
            </a:r>
            <a:r>
              <a:rPr lang="en-US" sz="3900" dirty="0" smtClean="0">
                <a:latin typeface="Comic Sans MS"/>
                <a:cs typeface="Comic Sans MS"/>
              </a:rPr>
              <a:t> Class (</a:t>
            </a:r>
            <a:r>
              <a:rPr lang="en-US" dirty="0" smtClean="0">
                <a:latin typeface="Lucida Calligraphy"/>
                <a:ea typeface="メイリオ"/>
                <a:cs typeface="Lucida Calligraphy"/>
              </a:rPr>
              <a:t>MMC</a:t>
            </a:r>
            <a:r>
              <a:rPr lang="en-US" sz="3900" dirty="0" smtClean="0">
                <a:latin typeface="Comic Sans MS"/>
                <a:cs typeface="Comic Sans MS"/>
              </a:rPr>
              <a:t>)</a:t>
            </a:r>
            <a:endParaRPr lang="en-US" sz="3900" dirty="0">
              <a:latin typeface="Comic Sans MS"/>
              <a:cs typeface="Comic Sans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5616" y="1512168"/>
            <a:ext cx="7344816" cy="4869160"/>
          </a:xfrm>
        </p:spPr>
        <p:txBody>
          <a:bodyPr>
            <a:normAutofit lnSpcReduction="10000"/>
          </a:bodyPr>
          <a:lstStyle/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Proposed by Tao </a:t>
            </a:r>
            <a:r>
              <a:rPr lang="en-US" sz="2000" dirty="0">
                <a:solidFill>
                  <a:srgbClr val="800000"/>
                </a:solidFill>
                <a:latin typeface="Comic Sans MS"/>
                <a:cs typeface="Comic Sans MS"/>
              </a:rPr>
              <a:t>et 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al. SIGMOD’13 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To define the minimal requirements for </a:t>
            </a:r>
            <a:r>
              <a:rPr lang="en-US" sz="2000" dirty="0" err="1" smtClean="0">
                <a:solidFill>
                  <a:srgbClr val="800000"/>
                </a:solidFill>
                <a:latin typeface="Comic Sans MS"/>
                <a:cs typeface="Comic Sans MS"/>
              </a:rPr>
              <a:t>MapReduce</a:t>
            </a:r>
            <a:endParaRPr lang="en-US" sz="2000" dirty="0" smtClean="0">
              <a:solidFill>
                <a:srgbClr val="800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S: size of objects in the problem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t: number of machines in the system</a:t>
            </a:r>
          </a:p>
          <a:p>
            <a:pPr>
              <a:spcBef>
                <a:spcPts val="900"/>
              </a:spcBef>
            </a:pPr>
            <a:r>
              <a:rPr lang="en-US" sz="2000" dirty="0" err="1" smtClean="0">
                <a:solidFill>
                  <a:srgbClr val="800000"/>
                </a:solidFill>
                <a:ea typeface="Lucida Grande"/>
              </a:rPr>
              <a:t>T</a:t>
            </a:r>
            <a:r>
              <a:rPr lang="en-US" sz="2000" baseline="-25000" dirty="0" err="1" smtClean="0">
                <a:solidFill>
                  <a:srgbClr val="800000"/>
                </a:solidFill>
                <a:ea typeface="Lucida Grande"/>
              </a:rPr>
              <a:t>seq</a:t>
            </a:r>
            <a:r>
              <a:rPr lang="en-US" sz="2000" dirty="0" smtClean="0">
                <a:solidFill>
                  <a:srgbClr val="800000"/>
                </a:solidFill>
                <a:ea typeface="Lucida Grande"/>
              </a:rPr>
              <a:t>: the time to solve the same problem on a single sequential machine</a:t>
            </a:r>
            <a:endParaRPr lang="en-US" sz="2000" dirty="0" smtClean="0">
              <a:solidFill>
                <a:srgbClr val="800000"/>
              </a:solidFill>
            </a:endParaRPr>
          </a:p>
          <a:p>
            <a:pPr>
              <a:spcBef>
                <a:spcPts val="900"/>
              </a:spcBef>
            </a:pPr>
            <a:endParaRPr lang="en-US" sz="2000" b="1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Disk: 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O(|S|/t)/machine, O(|S|)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2A1B3"/>
                </a:solidFill>
                <a:latin typeface="Comic Sans MS"/>
                <a:cs typeface="Comic Sans MS"/>
              </a:rPr>
              <a:t>Memory: 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O(|S|/t)/machine, O(|S|) total</a:t>
            </a:r>
            <a:endParaRPr lang="en-US" sz="2000" dirty="0">
              <a:solidFill>
                <a:srgbClr val="02A1B3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accent2"/>
                </a:solidFill>
                <a:latin typeface="Comic Sans MS"/>
                <a:cs typeface="Comic Sans MS"/>
              </a:rPr>
              <a:t>Communication/round: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 O(|S|/t)/machine, O(|S|)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CPU/round:</a:t>
            </a:r>
            <a:r>
              <a:rPr lang="en-US" sz="2000" dirty="0" smtClean="0">
                <a:solidFill>
                  <a:srgbClr val="008000"/>
                </a:solidFill>
                <a:latin typeface="Comic Sans MS"/>
                <a:cs typeface="Comic Sans MS"/>
              </a:rPr>
              <a:t> O(</a:t>
            </a:r>
            <a:r>
              <a:rPr lang="en-US" sz="20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2000" baseline="-250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seq</a:t>
            </a:r>
            <a:r>
              <a:rPr lang="en-US" sz="2000" dirty="0" smtClean="0">
                <a:solidFill>
                  <a:srgbClr val="008000"/>
                </a:solidFill>
                <a:latin typeface="Comic Sans MS"/>
                <a:cs typeface="Comic Sans MS"/>
              </a:rPr>
              <a:t>/t)/machine</a:t>
            </a:r>
            <a:endParaRPr lang="en-US" sz="2000" b="1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0090"/>
                </a:solidFill>
                <a:latin typeface="Comic Sans MS"/>
                <a:cs typeface="Comic Sans MS"/>
              </a:rPr>
              <a:t>Number of Rounds:</a:t>
            </a:r>
            <a:r>
              <a:rPr lang="en-US" sz="2000" dirty="0" smtClean="0">
                <a:solidFill>
                  <a:srgbClr val="000090"/>
                </a:solidFill>
                <a:latin typeface="Comic Sans MS"/>
                <a:cs typeface="Comic Sans MS"/>
              </a:rPr>
              <a:t> O(1)</a:t>
            </a:r>
          </a:p>
        </p:txBody>
      </p:sp>
    </p:spTree>
    <p:extLst>
      <p:ext uri="{BB962C8B-B14F-4D97-AF65-F5344CB8AC3E}">
        <p14:creationId xmlns:p14="http://schemas.microsoft.com/office/powerpoint/2010/main" xmlns="" val="78382417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alligraphy"/>
                <a:cs typeface="Lucida Calligraphy"/>
              </a:rPr>
              <a:t>MMC</a:t>
            </a:r>
            <a:r>
              <a:rPr lang="en-US" dirty="0" smtClean="0">
                <a:latin typeface="Comic Sans MS"/>
                <a:cs typeface="Comic Sans MS"/>
              </a:rPr>
              <a:t>: Not Suitable for Graph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488832" cy="3744416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US" sz="3400" dirty="0" smtClean="0">
                <a:solidFill>
                  <a:srgbClr val="800000"/>
                </a:solidFill>
              </a:rPr>
              <a:t>Bound for communications unrealistic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Graph G(V,E) with n=|V| nodes and m=|E| edges</a:t>
            </a:r>
            <a:endParaRPr lang="en-US" dirty="0" smtClean="0">
              <a:solidFill>
                <a:srgbClr val="000090"/>
              </a:solidFill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dirty="0" smtClean="0">
                <a:solidFill>
                  <a:srgbClr val="000090"/>
                </a:solidFill>
              </a:rPr>
              <a:t>Memory constraint in</a:t>
            </a:r>
            <a:r>
              <a:rPr lang="en-US" b="1" dirty="0" smtClean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  <a:latin typeface="Lucida Calligraphy"/>
                <a:cs typeface="Lucida Calligraphy"/>
              </a:rPr>
              <a:t>MMC</a:t>
            </a:r>
            <a:r>
              <a:rPr lang="en-US" dirty="0" smtClean="0">
                <a:solidFill>
                  <a:srgbClr val="000090"/>
                </a:solidFill>
              </a:rPr>
              <a:t> : all edges/nodes are distributed evenly in all machines</a:t>
            </a:r>
            <a:endParaRPr lang="en-US" dirty="0" smtClean="0">
              <a:solidFill>
                <a:srgbClr val="008000"/>
              </a:solidFill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dirty="0" smtClean="0">
                <a:solidFill>
                  <a:srgbClr val="008000"/>
                </a:solidFill>
              </a:rPr>
              <a:t>A common graph operation: exchange data among all adjacent nodes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Communication is dependent on the number of cross-machine edges</a:t>
            </a:r>
          </a:p>
          <a:p>
            <a:pPr lvl="1">
              <a:spcBef>
                <a:spcPts val="900"/>
              </a:spcBef>
            </a:pPr>
            <a:endParaRPr lang="en-US" sz="16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603186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alligraphy"/>
                <a:cs typeface="Lucida Calligraphy"/>
              </a:rPr>
              <a:t>MMC</a:t>
            </a:r>
            <a:r>
              <a:rPr lang="en-US" dirty="0" smtClean="0">
                <a:latin typeface="Comic Sans MS"/>
                <a:cs typeface="Comic Sans MS"/>
              </a:rPr>
              <a:t>: Not Suitable for Graph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776864" cy="518457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000" b="1" dirty="0" err="1" smtClean="0">
                <a:solidFill>
                  <a:srgbClr val="800000"/>
                </a:solidFill>
              </a:rPr>
              <a:t>E</a:t>
            </a:r>
            <a:r>
              <a:rPr lang="en-US" sz="2000" b="1" baseline="-25000" dirty="0" err="1" smtClean="0">
                <a:solidFill>
                  <a:srgbClr val="800000"/>
                </a:solidFill>
              </a:rPr>
              <a:t>i,j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: the set of edges (</a:t>
            </a:r>
            <a:r>
              <a:rPr lang="en-US" sz="2000" dirty="0" err="1" smtClean="0">
                <a:solidFill>
                  <a:srgbClr val="800000"/>
                </a:solidFill>
                <a:latin typeface="Comic Sans MS"/>
                <a:cs typeface="Comic Sans MS"/>
              </a:rPr>
              <a:t>u,v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) that u is in machine </a:t>
            </a:r>
            <a:r>
              <a:rPr lang="en-US" sz="2000" dirty="0" err="1" smtClean="0">
                <a:solidFill>
                  <a:srgbClr val="800000"/>
                </a:solidFill>
                <a:latin typeface="Comic Sans MS"/>
                <a:cs typeface="Comic Sans MS"/>
              </a:rPr>
              <a:t>i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, and v is in machine j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008000"/>
                </a:solidFill>
                <a:latin typeface="Comic Sans MS"/>
                <a:cs typeface="Comic Sans MS"/>
              </a:rPr>
              <a:t>The communication constraint in </a:t>
            </a:r>
            <a:r>
              <a:rPr lang="en-US" sz="2000" dirty="0" smtClean="0">
                <a:solidFill>
                  <a:srgbClr val="008000"/>
                </a:solidFill>
                <a:latin typeface="Lucida Calligraphy"/>
                <a:cs typeface="Lucida Calligraphy"/>
              </a:rPr>
              <a:t>MMC</a:t>
            </a:r>
            <a:r>
              <a:rPr lang="en-US" sz="2000" dirty="0" smtClean="0">
                <a:solidFill>
                  <a:srgbClr val="008000"/>
                </a:solidFill>
                <a:latin typeface="Comic Sans MS"/>
                <a:cs typeface="Comic Sans MS"/>
              </a:rPr>
              <a:t> is formalized as:</a:t>
            </a:r>
          </a:p>
          <a:p>
            <a:pPr>
              <a:spcBef>
                <a:spcPts val="900"/>
              </a:spcBef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ts val="900"/>
              </a:spcBef>
            </a:pPr>
            <a:endParaRPr lang="en-US" sz="2000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0" indent="0">
              <a:spcBef>
                <a:spcPts val="900"/>
              </a:spcBef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Cannot guarantee max</a:t>
            </a:r>
            <a:r>
              <a:rPr lang="en-US" sz="2000" baseline="-25000" dirty="0" smtClean="0">
                <a:solidFill>
                  <a:srgbClr val="FF0000"/>
                </a:solidFill>
              </a:rPr>
              <a:t>1≤i≤t</a:t>
            </a:r>
            <a:r>
              <a:rPr lang="en-US" sz="2000" dirty="0" smtClean="0">
                <a:solidFill>
                  <a:srgbClr val="FF0000"/>
                </a:solidFill>
              </a:rPr>
              <a:t>(Σ</a:t>
            </a:r>
            <a:r>
              <a:rPr lang="en-US" sz="2000" baseline="-25000" dirty="0" smtClean="0">
                <a:solidFill>
                  <a:srgbClr val="FF0000"/>
                </a:solidFill>
              </a:rPr>
              <a:t>1≤j≤t,j≠i</a:t>
            </a:r>
            <a:r>
              <a:rPr lang="en-US" sz="2000" dirty="0" smtClean="0">
                <a:solidFill>
                  <a:srgbClr val="FF0000"/>
                </a:solidFill>
              </a:rPr>
              <a:t>|E</a:t>
            </a:r>
            <a:r>
              <a:rPr lang="en-US" sz="2000" baseline="-25000" dirty="0" smtClean="0">
                <a:solidFill>
                  <a:srgbClr val="FF0000"/>
                </a:solidFill>
              </a:rPr>
              <a:t>i,j</a:t>
            </a:r>
            <a:r>
              <a:rPr lang="en-US" sz="2000" dirty="0" smtClean="0">
                <a:solidFill>
                  <a:srgbClr val="FF0000"/>
                </a:solidFill>
              </a:rPr>
              <a:t>|) ≤O((</a:t>
            </a:r>
            <a:r>
              <a:rPr lang="en-US" sz="2000" dirty="0" err="1" smtClean="0">
                <a:solidFill>
                  <a:srgbClr val="FF0000"/>
                </a:solidFill>
              </a:rPr>
              <a:t>m+n</a:t>
            </a:r>
            <a:r>
              <a:rPr lang="en-US" sz="2000" dirty="0" smtClean="0">
                <a:solidFill>
                  <a:srgbClr val="FF0000"/>
                </a:solidFill>
              </a:rPr>
              <a:t>)/t)</a:t>
            </a:r>
          </a:p>
          <a:p>
            <a:pPr>
              <a:spcBef>
                <a:spcPts val="900"/>
              </a:spcBef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Note: </a:t>
            </a:r>
            <a:r>
              <a:rPr lang="en-US" sz="2000" dirty="0">
                <a:solidFill>
                  <a:srgbClr val="FF0000"/>
                </a:solidFill>
              </a:rPr>
              <a:t>minimizing max1≤i≤t(</a:t>
            </a:r>
            <a:r>
              <a:rPr lang="el-GR" sz="2000" dirty="0">
                <a:solidFill>
                  <a:srgbClr val="FF0000"/>
                </a:solidFill>
              </a:rPr>
              <a:t>Σ1≤</a:t>
            </a:r>
            <a:r>
              <a:rPr lang="en-US" sz="2000" dirty="0" err="1">
                <a:solidFill>
                  <a:srgbClr val="FF0000"/>
                </a:solidFill>
              </a:rPr>
              <a:t>j≤t,j≠i|Ei,j</a:t>
            </a:r>
            <a:r>
              <a:rPr lang="en-US" sz="2000" dirty="0" smtClean="0">
                <a:solidFill>
                  <a:srgbClr val="FF0000"/>
                </a:solidFill>
              </a:rPr>
              <a:t>|) is NP-hard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963488" y="2852936"/>
            <a:ext cx="7136904" cy="1143000"/>
          </a:xfrm>
          <a:prstGeom prst="roundRect">
            <a:avLst>
              <a:gd name="adj" fmla="val 16667"/>
            </a:avLst>
          </a:prstGeom>
          <a:solidFill>
            <a:srgbClr val="C2FFF0"/>
          </a:solidFill>
          <a:ln w="25400">
            <a:solidFill>
              <a:srgbClr val="00956F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 anchorCtr="0"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1" lang="en-US" sz="28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max</a:t>
            </a:r>
            <a:r>
              <a:rPr kumimoji="1" lang="en-US" sz="2800" baseline="-250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1≤i≤t</a:t>
            </a:r>
            <a:r>
              <a:rPr kumimoji="1" lang="en-US" sz="28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(Σ</a:t>
            </a:r>
            <a:r>
              <a:rPr kumimoji="1" lang="en-US" sz="2800" baseline="-250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1≤j≤t,j≠i</a:t>
            </a:r>
            <a:r>
              <a:rPr kumimoji="1" lang="en-US" sz="28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|E</a:t>
            </a:r>
            <a:r>
              <a:rPr kumimoji="1" lang="en-US" sz="2800" baseline="-250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i,j</a:t>
            </a:r>
            <a:r>
              <a:rPr kumimoji="1" lang="en-US" sz="28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|)≤O((</a:t>
            </a:r>
            <a:r>
              <a:rPr kumimoji="1" lang="en-US" sz="2800" dirty="0" err="1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m+n</a:t>
            </a:r>
            <a:r>
              <a:rPr kumimoji="1" lang="en-US" sz="28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)/t)</a:t>
            </a:r>
            <a:endParaRPr kumimoji="1" lang="en-US" sz="2800" dirty="0">
              <a:solidFill>
                <a:srgbClr val="00800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79429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/>
                <a:cs typeface="Lucida Calligraphy"/>
              </a:rPr>
              <a:t>MRC</a:t>
            </a:r>
            <a:r>
              <a:rPr lang="en-US" dirty="0" smtClean="0"/>
              <a:t>: Not </a:t>
            </a:r>
            <a:r>
              <a:rPr lang="en-US" dirty="0"/>
              <a:t>S</a:t>
            </a:r>
            <a:r>
              <a:rPr lang="en-US" dirty="0" smtClean="0"/>
              <a:t>calable for Big </a:t>
            </a:r>
            <a:r>
              <a:rPr lang="en-US" dirty="0"/>
              <a:t>G</a:t>
            </a:r>
            <a:r>
              <a:rPr lang="en-US" dirty="0" smtClean="0"/>
              <a:t>raph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6064" y="1484784"/>
            <a:ext cx="8244408" cy="496855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A class for graph is defined in </a:t>
            </a:r>
            <a:r>
              <a:rPr lang="en-US" sz="2000" dirty="0" smtClean="0">
                <a:solidFill>
                  <a:srgbClr val="800000"/>
                </a:solidFill>
                <a:latin typeface="Apple Chancery"/>
                <a:cs typeface="Apple Chancery"/>
              </a:rPr>
              <a:t>MRC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 (Karloff et al. in SODA’10)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Graph G(V,E) with n=|V| nodes and m=|E| edges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solidFill>
                  <a:srgbClr val="800000"/>
                </a:solidFill>
              </a:rPr>
              <a:t>c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: a constant with n</a:t>
            </a:r>
            <a:r>
              <a:rPr lang="en-US" sz="2000" baseline="30000" dirty="0" smtClean="0">
                <a:solidFill>
                  <a:srgbClr val="800000"/>
                </a:solidFill>
                <a:latin typeface="Comic Sans MS"/>
                <a:cs typeface="Comic Sans MS"/>
              </a:rPr>
              <a:t>1+c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≤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m</a:t>
            </a:r>
          </a:p>
          <a:p>
            <a:pPr>
              <a:spcBef>
                <a:spcPts val="900"/>
              </a:spcBef>
            </a:pPr>
            <a:endParaRPr lang="en-US" sz="2000" b="1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Disk: 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O(n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)/machine, O(m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2A1B3"/>
                </a:solidFill>
                <a:latin typeface="Comic Sans MS"/>
                <a:cs typeface="Comic Sans MS"/>
              </a:rPr>
              <a:t>Memory: 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O(n</a:t>
            </a:r>
            <a:r>
              <a:rPr lang="en-US" sz="2000" baseline="30000" dirty="0" smtClean="0">
                <a:solidFill>
                  <a:srgbClr val="02A1B3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)/machine, O(m</a:t>
            </a:r>
            <a:r>
              <a:rPr lang="en-US" sz="2000" baseline="30000" dirty="0" smtClean="0">
                <a:solidFill>
                  <a:srgbClr val="02A1B3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) total</a:t>
            </a:r>
            <a:endParaRPr lang="en-US" sz="2000" dirty="0">
              <a:solidFill>
                <a:srgbClr val="02A1B3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accent2"/>
                </a:solidFill>
                <a:latin typeface="Comic Sans MS"/>
                <a:cs typeface="Comic Sans MS"/>
              </a:rPr>
              <a:t>Communication/round: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 O(n</a:t>
            </a:r>
            <a:r>
              <a:rPr lang="en-US" sz="2000" baseline="30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)/machine, O(m</a:t>
            </a:r>
            <a:r>
              <a:rPr lang="en-US" sz="2000" baseline="30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CPU/round:</a:t>
            </a:r>
            <a:r>
              <a:rPr lang="en-US" sz="2000" dirty="0" smtClean="0">
                <a:solidFill>
                  <a:srgbClr val="008000"/>
                </a:solidFill>
                <a:latin typeface="Comic Sans MS"/>
                <a:cs typeface="Comic Sans MS"/>
              </a:rPr>
              <a:t> O(poly(m))/machine</a:t>
            </a:r>
            <a:endParaRPr lang="en-US" sz="2000" b="1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0090"/>
                </a:solidFill>
                <a:latin typeface="Comic Sans MS"/>
                <a:cs typeface="Comic Sans MS"/>
              </a:rPr>
              <a:t>Number of Rounds:</a:t>
            </a:r>
            <a:r>
              <a:rPr lang="en-US" sz="2000" dirty="0" smtClean="0">
                <a:solidFill>
                  <a:srgbClr val="000090"/>
                </a:solidFill>
                <a:latin typeface="Comic Sans MS"/>
                <a:cs typeface="Comic Sans MS"/>
              </a:rPr>
              <a:t> O(1)</a:t>
            </a:r>
          </a:p>
          <a:p>
            <a:pPr>
              <a:spcBef>
                <a:spcPts val="900"/>
              </a:spcBef>
            </a:pPr>
            <a:endParaRPr lang="en-US" sz="2000" dirty="0">
              <a:solidFill>
                <a:srgbClr val="000090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B42EC6"/>
                </a:solidFill>
                <a:latin typeface="Comic Sans MS"/>
                <a:cs typeface="Comic Sans MS"/>
              </a:rPr>
              <a:t>However: cannot process graph with large n, due to O(n</a:t>
            </a:r>
            <a:r>
              <a:rPr lang="en-US" sz="2000" baseline="30000" dirty="0" smtClean="0">
                <a:solidFill>
                  <a:srgbClr val="B42EC6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rgbClr val="B42EC6"/>
                </a:solidFill>
                <a:latin typeface="Comic Sans MS"/>
                <a:cs typeface="Comic Sans MS"/>
              </a:rPr>
              <a:t>) memory per machine</a:t>
            </a:r>
          </a:p>
        </p:txBody>
      </p:sp>
    </p:spTree>
    <p:extLst>
      <p:ext uri="{BB962C8B-B14F-4D97-AF65-F5344CB8AC3E}">
        <p14:creationId xmlns:p14="http://schemas.microsoft.com/office/powerpoint/2010/main" xmlns="" val="33807026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Class for Graph: </a:t>
            </a:r>
            <a:r>
              <a:rPr lang="en-US" dirty="0" smtClean="0">
                <a:latin typeface="Lucida Calligraphy"/>
                <a:cs typeface="Lucida Calligraphy"/>
              </a:rPr>
              <a:t>SGC </a:t>
            </a:r>
            <a:endParaRPr lang="en-US" dirty="0">
              <a:latin typeface="Lucida Calligraphy"/>
              <a:cs typeface="Lucida Calligraphy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6064" y="1484784"/>
            <a:ext cx="8244408" cy="4968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FF0000"/>
                </a:solidFill>
              </a:rPr>
              <a:t>Disk: </a:t>
            </a:r>
            <a:r>
              <a:rPr lang="en-US" sz="2000" dirty="0">
                <a:solidFill>
                  <a:srgbClr val="FF0000"/>
                </a:solidFill>
              </a:rPr>
              <a:t>O</a:t>
            </a:r>
            <a:r>
              <a:rPr lang="en-US" sz="2000" dirty="0" smtClean="0">
                <a:solidFill>
                  <a:srgbClr val="FF0000"/>
                </a:solidFill>
              </a:rPr>
              <a:t>(m/t)</a:t>
            </a:r>
            <a:r>
              <a:rPr lang="en-US" sz="2000" dirty="0">
                <a:solidFill>
                  <a:srgbClr val="FF0000"/>
                </a:solidFill>
              </a:rPr>
              <a:t>/machine, O(</a:t>
            </a:r>
            <a:r>
              <a:rPr lang="en-US" sz="2000" dirty="0" smtClean="0">
                <a:solidFill>
                  <a:srgbClr val="FF0000"/>
                </a:solidFill>
              </a:rPr>
              <a:t>m) total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Same as </a:t>
            </a:r>
            <a:r>
              <a:rPr lang="en-US" sz="1600" dirty="0" smtClean="0">
                <a:solidFill>
                  <a:srgbClr val="FF0000"/>
                </a:solidFill>
                <a:latin typeface="Lucida Calligraphy"/>
                <a:cs typeface="Lucida Calligraphy"/>
              </a:rPr>
              <a:t>MMC</a:t>
            </a:r>
            <a:endParaRPr lang="en-US" sz="1600" dirty="0">
              <a:solidFill>
                <a:srgbClr val="FF0000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2A1B3"/>
                </a:solidFill>
              </a:rPr>
              <a:t>Memory: </a:t>
            </a:r>
            <a:r>
              <a:rPr lang="en-US" sz="2000" dirty="0">
                <a:solidFill>
                  <a:srgbClr val="02A1B3"/>
                </a:solidFill>
              </a:rPr>
              <a:t>O</a:t>
            </a:r>
            <a:r>
              <a:rPr lang="en-US" sz="2000" dirty="0" smtClean="0">
                <a:solidFill>
                  <a:srgbClr val="02A1B3"/>
                </a:solidFill>
              </a:rPr>
              <a:t>(1)</a:t>
            </a:r>
            <a:r>
              <a:rPr lang="en-US" sz="2000" dirty="0">
                <a:solidFill>
                  <a:srgbClr val="02A1B3"/>
                </a:solidFill>
              </a:rPr>
              <a:t>/machine, O</a:t>
            </a:r>
            <a:r>
              <a:rPr lang="en-US" sz="2000" dirty="0" smtClean="0">
                <a:solidFill>
                  <a:srgbClr val="02A1B3"/>
                </a:solidFill>
              </a:rPr>
              <a:t>(t) total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2A1B3"/>
                </a:solidFill>
              </a:rPr>
              <a:t>To ensure the robustness requirement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2A1B3"/>
                </a:solidFill>
              </a:rPr>
              <a:t>Only consider the memory used in map and reduce phases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2A1B3"/>
                </a:solidFill>
              </a:rPr>
              <a:t>Even stronger than </a:t>
            </a:r>
            <a:r>
              <a:rPr lang="en-US" sz="1600" dirty="0" smtClean="0">
                <a:solidFill>
                  <a:srgbClr val="02A1B3"/>
                </a:solidFill>
                <a:latin typeface="Lucida Calligraphy"/>
                <a:cs typeface="Lucida Calligraphy"/>
              </a:rPr>
              <a:t>MMC</a:t>
            </a:r>
            <a:endParaRPr lang="en-US" sz="1600" dirty="0">
              <a:solidFill>
                <a:srgbClr val="02A1B3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Communication/round: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Õ</a:t>
            </a:r>
            <a:r>
              <a:rPr lang="en-US" sz="2000" dirty="0" smtClean="0">
                <a:solidFill>
                  <a:schemeClr val="accent2"/>
                </a:solidFill>
              </a:rPr>
              <a:t>(m/t)</a:t>
            </a:r>
            <a:r>
              <a:rPr lang="en-US" sz="2000" dirty="0">
                <a:solidFill>
                  <a:schemeClr val="accent2"/>
                </a:solidFill>
              </a:rPr>
              <a:t>/machine, O</a:t>
            </a:r>
            <a:r>
              <a:rPr lang="en-US" sz="2000" dirty="0" smtClean="0">
                <a:solidFill>
                  <a:schemeClr val="accent2"/>
                </a:solidFill>
              </a:rPr>
              <a:t>(m) total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chemeClr val="accent2"/>
                </a:solidFill>
              </a:rPr>
              <a:t>Relax </a:t>
            </a:r>
            <a:r>
              <a:rPr lang="en-US" sz="1600" dirty="0" smtClean="0">
                <a:solidFill>
                  <a:schemeClr val="accent2"/>
                </a:solidFill>
                <a:latin typeface="Lucida Calligraphy"/>
                <a:cs typeface="Lucida Calligraphy"/>
              </a:rPr>
              <a:t>MMC</a:t>
            </a:r>
            <a:endParaRPr lang="en-US" sz="1600" dirty="0">
              <a:solidFill>
                <a:schemeClr val="accent2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08000"/>
                </a:solidFill>
              </a:rPr>
              <a:t>CPU/round: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Õ</a:t>
            </a:r>
            <a:r>
              <a:rPr lang="en-US" sz="2000" dirty="0">
                <a:solidFill>
                  <a:srgbClr val="008000"/>
                </a:solidFill>
              </a:rPr>
              <a:t>(m/t)/machine, O(m) </a:t>
            </a:r>
            <a:r>
              <a:rPr lang="en-US" sz="2000" dirty="0" smtClean="0">
                <a:solidFill>
                  <a:srgbClr val="008000"/>
                </a:solidFill>
              </a:rPr>
              <a:t>total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Relax </a:t>
            </a:r>
            <a:r>
              <a:rPr lang="en-US" sz="1600" dirty="0" smtClean="0">
                <a:solidFill>
                  <a:srgbClr val="008000"/>
                </a:solidFill>
                <a:latin typeface="Lucida Calligraphy"/>
                <a:cs typeface="Lucida Calligraphy"/>
              </a:rPr>
              <a:t>MMC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Only consider the CPU used in map and reduce phases</a:t>
            </a:r>
            <a:endParaRPr lang="en-US" sz="1600" dirty="0">
              <a:solidFill>
                <a:srgbClr val="008000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00090"/>
                </a:solidFill>
              </a:rPr>
              <a:t>Number of Rounds:</a:t>
            </a:r>
            <a:r>
              <a:rPr lang="en-US" sz="2000" dirty="0">
                <a:solidFill>
                  <a:srgbClr val="000090"/>
                </a:solidFill>
              </a:rPr>
              <a:t> O</a:t>
            </a:r>
            <a:r>
              <a:rPr lang="en-US" sz="2000" dirty="0" smtClean="0">
                <a:solidFill>
                  <a:srgbClr val="000090"/>
                </a:solidFill>
              </a:rPr>
              <a:t>(log(n))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0090"/>
                </a:solidFill>
              </a:rPr>
              <a:t>Relax </a:t>
            </a:r>
            <a:r>
              <a:rPr lang="en-US" sz="1600" dirty="0" smtClean="0">
                <a:solidFill>
                  <a:srgbClr val="000090"/>
                </a:solidFill>
                <a:latin typeface="Lucida Calligraphy"/>
                <a:cs typeface="Lucida Calligraphy"/>
              </a:rPr>
              <a:t>MMC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0090"/>
                </a:solidFill>
              </a:rPr>
              <a:t>Given the above constraints, O(1) round is impossible for most graph problems.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63086018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969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 smtClean="0">
                <a:ea typeface="宋体" pitchFamily="2" charset="-122"/>
              </a:rPr>
              <a:t>People Involved in Graph based Research</a:t>
            </a:r>
            <a:endParaRPr lang="en-AU" sz="2400" b="1" dirty="0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572" y="1601695"/>
            <a:ext cx="1566356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33524"/>
            <a:ext cx="1528990" cy="169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673" y="4214644"/>
            <a:ext cx="1492017" cy="169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37610"/>
            <a:ext cx="1450491" cy="173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45763" y="3424502"/>
            <a:ext cx="2085974" cy="62923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 sz="3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z="1600" dirty="0" err="1" smtClean="0">
                <a:solidFill>
                  <a:srgbClr val="000000"/>
                </a:solidFill>
              </a:rPr>
              <a:t>Dr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Haichuan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Shang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Tokyo University</a:t>
            </a:r>
            <a:endParaRPr lang="en-AU" sz="1600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720700" y="3442705"/>
            <a:ext cx="1850408" cy="6292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Dr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Wenjie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Zhang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CSE, UNSW</a:t>
            </a:r>
            <a:endParaRPr lang="en-AU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9600" y="6039855"/>
            <a:ext cx="1850407" cy="6292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Dr Ying Zhang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UTS</a:t>
            </a:r>
            <a:endParaRPr lang="en-AU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38600" y="6015689"/>
            <a:ext cx="1850407" cy="6292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</a:rPr>
              <a:t>Dr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</a:rPr>
              <a:t>Gaoping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Zhu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Microsoft </a:t>
            </a:r>
            <a:endParaRPr lang="en-AU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>
                <a:solidFill>
                  <a:srgbClr val="FFFFFF"/>
                </a:solidFill>
              </a:rPr>
              <a:pPr/>
              <a:t>2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33524"/>
            <a:ext cx="1185142" cy="174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6858000" y="6015688"/>
            <a:ext cx="1828800" cy="62923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</a:rPr>
              <a:t>Dr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 Xiang Zhao</a:t>
            </a:r>
            <a:b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NUDT</a:t>
            </a:r>
            <a:endParaRPr lang="en-AU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22814"/>
            <a:ext cx="1239424" cy="173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3792971" y="3448597"/>
            <a:ext cx="1828800" cy="6292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Dr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Weiren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Yu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Imperial College  </a:t>
            </a:r>
            <a:br>
              <a:rPr lang="en-US" sz="1600" dirty="0">
                <a:solidFill>
                  <a:srgbClr val="000000"/>
                </a:solidFill>
                <a:latin typeface="Arial" pitchFamily="34" charset="0"/>
              </a:rPr>
            </a:br>
            <a:endParaRPr lang="en-AU" sz="16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04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Comparison (Classes for Graph)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6869725"/>
              </p:ext>
            </p:extLst>
          </p:nvPr>
        </p:nvGraphicFramePr>
        <p:xfrm>
          <a:off x="611560" y="1844824"/>
          <a:ext cx="80648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1744194"/>
                <a:gridCol w="1568174"/>
                <a:gridCol w="201622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alligraphy"/>
                          <a:cs typeface="Lucida Calligraphy"/>
                        </a:rPr>
                        <a:t>MRC</a:t>
                      </a:r>
                      <a:endParaRPr lang="en-US" dirty="0">
                        <a:solidFill>
                          <a:srgbClr val="800000"/>
                        </a:solidFill>
                        <a:latin typeface="Lucida Calligraphy"/>
                        <a:cs typeface="Lucida Calligraph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alligraphy"/>
                          <a:cs typeface="Lucida Calligraphy"/>
                        </a:rPr>
                        <a:t>MMC</a:t>
                      </a:r>
                      <a:endParaRPr lang="en-US" dirty="0">
                        <a:solidFill>
                          <a:srgbClr val="800000"/>
                        </a:solidFill>
                        <a:latin typeface="Lucida Calligraphy"/>
                        <a:cs typeface="Lucida Calligraph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alligraphy"/>
                          <a:cs typeface="Lucida Calligraphy"/>
                        </a:rPr>
                        <a:t>SGC</a:t>
                      </a:r>
                      <a:endParaRPr lang="en-US" dirty="0">
                        <a:solidFill>
                          <a:srgbClr val="800000"/>
                        </a:solidFill>
                        <a:latin typeface="Lucida Calligraphy"/>
                        <a:cs typeface="Lucida Calligraphy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Disk/machine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O(n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O(m/t)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O(m/t)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Disk total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O(m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Memory/machine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O(n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O(m/t)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O(1)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Memory total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O(m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O(t)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Communication/machine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O(n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O(m/t)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Õ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(m/t)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Communication total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O(m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CPU/machine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O(poly(m))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lang="en-US" b="1" baseline="-25000" dirty="0" err="1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seq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/t)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Õ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(m/t)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CPU</a:t>
                      </a:r>
                      <a:r>
                        <a:rPr lang="en-US" baseline="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 total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O(poly(m))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lang="en-US" b="1" baseline="-25000" dirty="0" err="1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seq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Number</a:t>
                      </a:r>
                      <a:r>
                        <a:rPr lang="en-US" baseline="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 of rounds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O(1)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O(1)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O(log(n))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12649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4800600"/>
            <a:ext cx="336251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kumimoji="1" lang="en-US" sz="4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/>
                <a:ea typeface="ＭＳ Ｐゴシック" charset="-128"/>
                <a:cs typeface="Comic Sans MS"/>
              </a:rPr>
              <a:t>Thank you!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0668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Conclusions and Remarks:</a:t>
            </a:r>
          </a:p>
          <a:p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Real-time graph processing is a hard problem.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Many open problems to be resolved.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Positive and negative results.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4303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95736" y="1484784"/>
            <a:ext cx="5112568" cy="3960440"/>
            <a:chOff x="2732002" y="-393740"/>
            <a:chExt cx="6178697" cy="4542820"/>
          </a:xfrm>
        </p:grpSpPr>
        <p:pic>
          <p:nvPicPr>
            <p:cNvPr id="6" name="Picture 5" descr="PageRank-hi-res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32002" y="-393740"/>
              <a:ext cx="6178697" cy="444415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275856" y="3212976"/>
              <a:ext cx="2088232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Computation</a:t>
            </a:r>
            <a:endParaRPr lang="en-US" dirty="0">
              <a:latin typeface="Lucida Calligraphy"/>
              <a:cs typeface="Lucida Calligraphy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1560" y="4941168"/>
            <a:ext cx="8244408" cy="1656184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Given: directed graph G(V,E)</a:t>
            </a:r>
          </a:p>
          <a:p>
            <a:pPr>
              <a:spcBef>
                <a:spcPts val="900"/>
              </a:spcBef>
            </a:pPr>
            <a:r>
              <a:rPr lang="en-US" sz="2000" dirty="0" err="1">
                <a:solidFill>
                  <a:srgbClr val="02A1B3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2A1B3"/>
                </a:solidFill>
              </a:rPr>
              <a:t>i</a:t>
            </a:r>
            <a:r>
              <a:rPr lang="en-US" sz="2000" dirty="0" smtClean="0">
                <a:solidFill>
                  <a:srgbClr val="02A1B3"/>
                </a:solidFill>
              </a:rPr>
              <a:t>(v): the </a:t>
            </a:r>
            <a:r>
              <a:rPr lang="en-US" sz="2000" dirty="0" err="1" smtClean="0">
                <a:solidFill>
                  <a:srgbClr val="02A1B3"/>
                </a:solidFill>
              </a:rPr>
              <a:t>pagerank</a:t>
            </a:r>
            <a:r>
              <a:rPr lang="en-US" sz="2000" dirty="0" smtClean="0">
                <a:solidFill>
                  <a:srgbClr val="02A1B3"/>
                </a:solidFill>
              </a:rPr>
              <a:t> of v in round </a:t>
            </a:r>
            <a:r>
              <a:rPr lang="en-US" sz="2000" dirty="0" err="1" smtClean="0">
                <a:solidFill>
                  <a:srgbClr val="02A1B3"/>
                </a:solidFill>
              </a:rPr>
              <a:t>i</a:t>
            </a:r>
            <a:r>
              <a:rPr lang="en-US" sz="2000" dirty="0" smtClean="0">
                <a:solidFill>
                  <a:srgbClr val="02A1B3"/>
                </a:solidFill>
              </a:rPr>
              <a:t>, initialized as 1/|V|</a:t>
            </a:r>
          </a:p>
          <a:p>
            <a:pPr>
              <a:spcBef>
                <a:spcPts val="900"/>
              </a:spcBef>
            </a:pPr>
            <a:r>
              <a:rPr lang="en-US" sz="2000" dirty="0" err="1">
                <a:solidFill>
                  <a:srgbClr val="00800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8000"/>
                </a:solidFill>
              </a:rPr>
              <a:t>i</a:t>
            </a:r>
            <a:r>
              <a:rPr lang="en-US" sz="2000" dirty="0" smtClean="0">
                <a:solidFill>
                  <a:srgbClr val="008000"/>
                </a:solidFill>
              </a:rPr>
              <a:t>(v)=</a:t>
            </a:r>
            <a:r>
              <a:rPr lang="en-US" sz="2000" dirty="0" smtClean="0">
                <a:solidFill>
                  <a:srgbClr val="008000"/>
                </a:solidFill>
                <a:ea typeface="Lucida Grande"/>
              </a:rPr>
              <a:t>α/|V|+(1-α)</a:t>
            </a:r>
            <a:r>
              <a:rPr lang="en-US" sz="2000" dirty="0" err="1" smtClean="0">
                <a:solidFill>
                  <a:srgbClr val="008000"/>
                </a:solidFill>
                <a:ea typeface="Lucida Grande"/>
              </a:rPr>
              <a:t>Σ</a:t>
            </a:r>
            <a:r>
              <a:rPr lang="en-US" sz="2000" baseline="-25000" dirty="0" err="1" smtClean="0">
                <a:solidFill>
                  <a:srgbClr val="008000"/>
                </a:solidFill>
                <a:ea typeface="Lucida Grande"/>
              </a:rPr>
              <a:t>u</a:t>
            </a:r>
            <a:r>
              <a:rPr lang="en-US" sz="1000" baseline="-25000" dirty="0" smtClean="0">
                <a:solidFill>
                  <a:srgbClr val="008000"/>
                </a:solidFill>
                <a:ea typeface="Lucida Grande"/>
              </a:rPr>
              <a:t> </a:t>
            </a:r>
            <a:r>
              <a:rPr lang="en-US" sz="2000" baseline="-25000" dirty="0" smtClean="0">
                <a:solidFill>
                  <a:srgbClr val="008000"/>
                </a:solidFill>
                <a:ea typeface="Lucida Grande"/>
              </a:rPr>
              <a:t>in</a:t>
            </a:r>
            <a:r>
              <a:rPr lang="en-US" sz="1000" baseline="-25000" dirty="0" smtClean="0">
                <a:solidFill>
                  <a:srgbClr val="008000"/>
                </a:solidFill>
                <a:ea typeface="Lucida Grande"/>
              </a:rPr>
              <a:t> </a:t>
            </a:r>
            <a:r>
              <a:rPr lang="en-US" sz="2000" baseline="-25000" dirty="0" err="1" smtClean="0">
                <a:solidFill>
                  <a:srgbClr val="008000"/>
                </a:solidFill>
                <a:ea typeface="Lucida Grande"/>
              </a:rPr>
              <a:t>nbr</a:t>
            </a:r>
            <a:r>
              <a:rPr lang="en-US" sz="1600" baseline="-50000" dirty="0" err="1" smtClean="0">
                <a:solidFill>
                  <a:srgbClr val="008000"/>
                </a:solidFill>
                <a:ea typeface="Lucida Grande"/>
              </a:rPr>
              <a:t>in</a:t>
            </a:r>
            <a:r>
              <a:rPr lang="en-US" sz="2000" baseline="-25000" dirty="0" smtClean="0">
                <a:solidFill>
                  <a:srgbClr val="008000"/>
                </a:solidFill>
                <a:ea typeface="Lucida Grande"/>
              </a:rPr>
              <a:t>(v)</a:t>
            </a:r>
            <a:r>
              <a:rPr lang="en-US" sz="2000" dirty="0" smtClean="0">
                <a:solidFill>
                  <a:srgbClr val="008000"/>
                </a:solidFill>
                <a:ea typeface="Lucida Grande"/>
              </a:rPr>
              <a:t>r</a:t>
            </a:r>
            <a:r>
              <a:rPr lang="en-US" sz="2000" baseline="-25000" dirty="0" smtClean="0">
                <a:solidFill>
                  <a:srgbClr val="008000"/>
                </a:solidFill>
                <a:ea typeface="Lucida Grande"/>
              </a:rPr>
              <a:t>i-1</a:t>
            </a:r>
            <a:r>
              <a:rPr lang="en-US" sz="2000" dirty="0" smtClean="0">
                <a:solidFill>
                  <a:srgbClr val="008000"/>
                </a:solidFill>
                <a:ea typeface="Lucida Grande"/>
              </a:rPr>
              <a:t>(u)/</a:t>
            </a:r>
            <a:r>
              <a:rPr lang="en-US" sz="2000" dirty="0" err="1" smtClean="0">
                <a:solidFill>
                  <a:srgbClr val="008000"/>
                </a:solidFill>
                <a:ea typeface="Lucida Grande"/>
              </a:rPr>
              <a:t>d</a:t>
            </a:r>
            <a:r>
              <a:rPr lang="en-US" sz="2000" baseline="-25000" dirty="0" err="1" smtClean="0">
                <a:solidFill>
                  <a:srgbClr val="008000"/>
                </a:solidFill>
                <a:ea typeface="Lucida Grande"/>
              </a:rPr>
              <a:t>out</a:t>
            </a:r>
            <a:r>
              <a:rPr lang="en-US" sz="2000" dirty="0" smtClean="0">
                <a:solidFill>
                  <a:srgbClr val="008000"/>
                </a:solidFill>
                <a:ea typeface="Lucida Grande"/>
              </a:rPr>
              <a:t>(u)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  <a:latin typeface="Lucida Grande"/>
                <a:ea typeface="Lucida Grande"/>
                <a:cs typeface="Lucida Grande"/>
              </a:rPr>
              <a:t>α</a:t>
            </a:r>
            <a:r>
              <a:rPr lang="en-US" sz="1600" dirty="0" smtClean="0">
                <a:solidFill>
                  <a:srgbClr val="008000"/>
                </a:solidFill>
              </a:rPr>
              <a:t>: a parameter in (0,1); </a:t>
            </a:r>
            <a:r>
              <a:rPr lang="en-US" sz="1600" dirty="0" err="1" smtClean="0">
                <a:solidFill>
                  <a:srgbClr val="008000"/>
                </a:solidFill>
              </a:rPr>
              <a:t>nbr</a:t>
            </a:r>
            <a:r>
              <a:rPr lang="en-US" sz="1600" baseline="-25000" dirty="0" err="1" smtClean="0">
                <a:solidFill>
                  <a:srgbClr val="008000"/>
                </a:solidFill>
              </a:rPr>
              <a:t>in</a:t>
            </a:r>
            <a:r>
              <a:rPr lang="en-US" sz="1600" dirty="0" smtClean="0">
                <a:solidFill>
                  <a:srgbClr val="008000"/>
                </a:solidFill>
              </a:rPr>
              <a:t>(v): in neighbor of v; </a:t>
            </a:r>
            <a:r>
              <a:rPr lang="en-US" sz="1600" dirty="0" err="1" smtClean="0">
                <a:solidFill>
                  <a:srgbClr val="008000"/>
                </a:solidFill>
              </a:rPr>
              <a:t>d</a:t>
            </a:r>
            <a:r>
              <a:rPr lang="en-US" sz="1600" baseline="-25000" dirty="0" err="1" smtClean="0">
                <a:solidFill>
                  <a:srgbClr val="008000"/>
                </a:solidFill>
              </a:rPr>
              <a:t>out</a:t>
            </a:r>
            <a:r>
              <a:rPr lang="en-US" sz="1600" dirty="0" smtClean="0">
                <a:solidFill>
                  <a:srgbClr val="008000"/>
                </a:solidFill>
              </a:rPr>
              <a:t>(u): out degree of u</a:t>
            </a:r>
          </a:p>
        </p:txBody>
      </p:sp>
    </p:spTree>
    <p:extLst>
      <p:ext uri="{BB962C8B-B14F-4D97-AF65-F5344CB8AC3E}">
        <p14:creationId xmlns:p14="http://schemas.microsoft.com/office/powerpoint/2010/main" xmlns="" val="18517958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Computation in </a:t>
            </a:r>
            <a:r>
              <a:rPr lang="en-US" dirty="0" smtClean="0">
                <a:latin typeface="Lucida Calligraphy"/>
                <a:cs typeface="Lucida Calligraphy"/>
              </a:rPr>
              <a:t>SGC</a:t>
            </a:r>
            <a:endParaRPr lang="en-US" dirty="0">
              <a:latin typeface="Lucida Calligraphy"/>
              <a:cs typeface="Lucida Calligraphy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6064" y="1484784"/>
            <a:ext cx="8244408" cy="4968552"/>
          </a:xfrm>
        </p:spPr>
        <p:txBody>
          <a:bodyPr>
            <a:normAutofit lnSpcReduction="10000"/>
          </a:bodyPr>
          <a:lstStyle/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B42EC6"/>
                </a:solidFill>
              </a:rPr>
              <a:t>Step 1: </a:t>
            </a:r>
            <a:r>
              <a:rPr lang="en-US" sz="2000" dirty="0" smtClean="0">
                <a:solidFill>
                  <a:srgbClr val="B42EC6"/>
                </a:solidFill>
              </a:rPr>
              <a:t>initialization</a:t>
            </a:r>
            <a:endParaRPr lang="en-US" sz="2000" dirty="0">
              <a:solidFill>
                <a:srgbClr val="B42EC6"/>
              </a:solidFill>
            </a:endParaRPr>
          </a:p>
          <a:p>
            <a:pPr>
              <a:spcBef>
                <a:spcPts val="900"/>
              </a:spcBef>
            </a:pPr>
            <a:endParaRPr lang="en-US" sz="2000" dirty="0" smtClean="0">
              <a:solidFill>
                <a:srgbClr val="FF0000"/>
              </a:solidFill>
              <a:latin typeface="Lucida Calligraphy"/>
              <a:cs typeface="Lucida Calligraphy"/>
            </a:endParaRPr>
          </a:p>
          <a:p>
            <a:pPr marL="0" indent="0">
              <a:spcBef>
                <a:spcPts val="90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Lucida Calligraphy"/>
              <a:cs typeface="Lucida Calligraphy"/>
            </a:endParaRPr>
          </a:p>
          <a:p>
            <a:pPr marL="0" indent="0">
              <a:spcBef>
                <a:spcPts val="900"/>
              </a:spcBef>
              <a:buNone/>
            </a:pPr>
            <a:endParaRPr lang="en-US" sz="1600" dirty="0">
              <a:solidFill>
                <a:srgbClr val="FF0000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</a:rPr>
              <a:t>Step 2: </a:t>
            </a:r>
            <a:r>
              <a:rPr lang="en-US" sz="2000" dirty="0" smtClean="0">
                <a:solidFill>
                  <a:srgbClr val="008000"/>
                </a:solidFill>
              </a:rPr>
              <a:t>iteratively update </a:t>
            </a:r>
            <a:r>
              <a:rPr lang="en-US" sz="2000" dirty="0" err="1" smtClean="0">
                <a:solidFill>
                  <a:srgbClr val="008000"/>
                </a:solidFill>
              </a:rPr>
              <a:t>pagerank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Based on </a:t>
            </a:r>
            <a:r>
              <a:rPr lang="en-US" sz="1600" dirty="0" err="1" smtClean="0">
                <a:solidFill>
                  <a:srgbClr val="008000"/>
                </a:solidFill>
              </a:rPr>
              <a:t>r</a:t>
            </a:r>
            <a:r>
              <a:rPr lang="en-US" sz="1600" baseline="-25000" dirty="0" err="1" smtClean="0">
                <a:solidFill>
                  <a:srgbClr val="008000"/>
                </a:solidFill>
              </a:rPr>
              <a:t>i</a:t>
            </a:r>
            <a:r>
              <a:rPr lang="en-US" sz="1600" dirty="0">
                <a:solidFill>
                  <a:srgbClr val="008000"/>
                </a:solidFill>
              </a:rPr>
              <a:t>(v)=</a:t>
            </a:r>
            <a:r>
              <a:rPr lang="en-US" sz="1600" dirty="0">
                <a:solidFill>
                  <a:srgbClr val="008000"/>
                </a:solidFill>
                <a:ea typeface="Lucida Grande"/>
              </a:rPr>
              <a:t>α/|V|+(1-α)</a:t>
            </a:r>
            <a:r>
              <a:rPr lang="en-US" sz="1600" dirty="0" err="1">
                <a:solidFill>
                  <a:srgbClr val="008000"/>
                </a:solidFill>
                <a:ea typeface="Lucida Grande"/>
              </a:rPr>
              <a:t>Σ</a:t>
            </a:r>
            <a:r>
              <a:rPr lang="en-US" sz="1600" baseline="-25000" dirty="0" err="1">
                <a:solidFill>
                  <a:srgbClr val="008000"/>
                </a:solidFill>
                <a:ea typeface="Lucida Grande"/>
              </a:rPr>
              <a:t>u</a:t>
            </a:r>
            <a:r>
              <a:rPr lang="en-US" sz="800" baseline="-25000" dirty="0">
                <a:solidFill>
                  <a:srgbClr val="008000"/>
                </a:solidFill>
                <a:ea typeface="Lucida Grande"/>
              </a:rPr>
              <a:t> </a:t>
            </a:r>
            <a:r>
              <a:rPr lang="en-US" sz="1600" baseline="-25000" dirty="0">
                <a:solidFill>
                  <a:srgbClr val="008000"/>
                </a:solidFill>
                <a:ea typeface="Lucida Grande"/>
              </a:rPr>
              <a:t>in</a:t>
            </a:r>
            <a:r>
              <a:rPr lang="en-US" sz="800" baseline="-25000" dirty="0">
                <a:solidFill>
                  <a:srgbClr val="008000"/>
                </a:solidFill>
                <a:ea typeface="Lucida Grande"/>
              </a:rPr>
              <a:t> </a:t>
            </a:r>
            <a:r>
              <a:rPr lang="en-US" sz="1600" baseline="-25000" dirty="0" err="1" smtClean="0">
                <a:solidFill>
                  <a:srgbClr val="008000"/>
                </a:solidFill>
                <a:ea typeface="Lucida Grande"/>
              </a:rPr>
              <a:t>nbr</a:t>
            </a:r>
            <a:r>
              <a:rPr lang="en-US" sz="1200" baseline="-45000" dirty="0" err="1" smtClean="0">
                <a:solidFill>
                  <a:srgbClr val="008000"/>
                </a:solidFill>
                <a:ea typeface="Lucida Grande"/>
              </a:rPr>
              <a:t>in</a:t>
            </a:r>
            <a:r>
              <a:rPr lang="en-US" sz="1600" baseline="-25000" dirty="0" smtClean="0">
                <a:solidFill>
                  <a:srgbClr val="008000"/>
                </a:solidFill>
                <a:ea typeface="Lucida Grande"/>
              </a:rPr>
              <a:t>(v)</a:t>
            </a:r>
            <a:r>
              <a:rPr lang="en-US" sz="1600" b="1" dirty="0" smtClean="0">
                <a:solidFill>
                  <a:srgbClr val="008000"/>
                </a:solidFill>
                <a:ea typeface="Lucida Grande"/>
              </a:rPr>
              <a:t>r</a:t>
            </a:r>
            <a:r>
              <a:rPr lang="en-US" sz="1600" b="1" baseline="-25000" dirty="0" smtClean="0">
                <a:solidFill>
                  <a:srgbClr val="008000"/>
                </a:solidFill>
                <a:ea typeface="Lucida Grande"/>
              </a:rPr>
              <a:t>i-1</a:t>
            </a:r>
            <a:r>
              <a:rPr lang="en-US" sz="1600" b="1" dirty="0" smtClean="0">
                <a:solidFill>
                  <a:srgbClr val="008000"/>
                </a:solidFill>
                <a:ea typeface="Lucida Grande"/>
              </a:rPr>
              <a:t>(u</a:t>
            </a:r>
            <a:r>
              <a:rPr lang="en-US" sz="1600" b="1" dirty="0">
                <a:solidFill>
                  <a:srgbClr val="008000"/>
                </a:solidFill>
                <a:ea typeface="Lucida Grande"/>
              </a:rPr>
              <a:t>)/</a:t>
            </a:r>
            <a:r>
              <a:rPr lang="en-US" sz="1600" b="1" dirty="0" err="1">
                <a:solidFill>
                  <a:srgbClr val="008000"/>
                </a:solidFill>
                <a:ea typeface="Lucida Grande"/>
              </a:rPr>
              <a:t>d</a:t>
            </a:r>
            <a:r>
              <a:rPr lang="en-US" sz="1600" b="1" baseline="-25000" dirty="0" err="1">
                <a:solidFill>
                  <a:srgbClr val="008000"/>
                </a:solidFill>
                <a:ea typeface="Lucida Grande"/>
              </a:rPr>
              <a:t>out</a:t>
            </a:r>
            <a:r>
              <a:rPr lang="en-US" sz="1600" b="1" dirty="0">
                <a:solidFill>
                  <a:srgbClr val="008000"/>
                </a:solidFill>
                <a:ea typeface="Lucida Grande"/>
              </a:rPr>
              <a:t>(u)</a:t>
            </a:r>
            <a:endParaRPr lang="en-US" sz="1600" b="1" dirty="0" smtClean="0">
              <a:solidFill>
                <a:srgbClr val="008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Can be processed using a </a:t>
            </a:r>
            <a:r>
              <a:rPr lang="en-US" sz="1600" dirty="0" smtClean="0">
                <a:solidFill>
                  <a:srgbClr val="008000"/>
                </a:solidFill>
                <a:latin typeface="Lucida Calligraphy"/>
                <a:cs typeface="Lucida Calligraphy"/>
              </a:rPr>
              <a:t>NE</a:t>
            </a:r>
            <a:r>
              <a:rPr lang="en-US" sz="1600" dirty="0" smtClean="0">
                <a:solidFill>
                  <a:srgbClr val="008000"/>
                </a:solidFill>
              </a:rPr>
              <a:t> join followed by a </a:t>
            </a:r>
            <a:r>
              <a:rPr lang="en-US" sz="1600" dirty="0" smtClean="0">
                <a:solidFill>
                  <a:srgbClr val="008000"/>
                </a:solidFill>
                <a:latin typeface="Lucida Calligraphy"/>
                <a:cs typeface="Lucida Calligraphy"/>
              </a:rPr>
              <a:t>EN</a:t>
            </a:r>
            <a:r>
              <a:rPr lang="en-US" sz="1600" dirty="0" smtClean="0">
                <a:solidFill>
                  <a:srgbClr val="008000"/>
                </a:solidFill>
              </a:rPr>
              <a:t> join</a:t>
            </a:r>
            <a:endParaRPr lang="en-US" sz="1600" dirty="0">
              <a:solidFill>
                <a:srgbClr val="008000"/>
              </a:solidFill>
            </a:endParaRPr>
          </a:p>
          <a:p>
            <a:pPr>
              <a:spcBef>
                <a:spcPts val="900"/>
              </a:spcBef>
            </a:pPr>
            <a:endParaRPr lang="en-US" sz="2000" b="1" dirty="0" smtClean="0">
              <a:solidFill>
                <a:srgbClr val="000090"/>
              </a:solidFill>
            </a:endParaRPr>
          </a:p>
          <a:p>
            <a:pPr>
              <a:spcBef>
                <a:spcPts val="900"/>
              </a:spcBef>
            </a:pPr>
            <a:endParaRPr lang="en-US" sz="2000" b="1" dirty="0">
              <a:solidFill>
                <a:srgbClr val="000090"/>
              </a:solidFill>
            </a:endParaRPr>
          </a:p>
          <a:p>
            <a:pPr>
              <a:spcBef>
                <a:spcPts val="900"/>
              </a:spcBef>
            </a:pPr>
            <a:endParaRPr lang="en-US" sz="2000" b="1" dirty="0" smtClean="0">
              <a:solidFill>
                <a:srgbClr val="000090"/>
              </a:solidFill>
            </a:endParaRPr>
          </a:p>
          <a:p>
            <a:pPr>
              <a:spcBef>
                <a:spcPts val="900"/>
              </a:spcBef>
            </a:pPr>
            <a:endParaRPr lang="en-US" sz="2000" b="1" dirty="0">
              <a:solidFill>
                <a:srgbClr val="000090"/>
              </a:solidFill>
            </a:endParaRPr>
          </a:p>
          <a:p>
            <a:pPr>
              <a:spcBef>
                <a:spcPts val="900"/>
              </a:spcBef>
            </a:pPr>
            <a:endParaRPr lang="en-US" sz="2000" b="1" dirty="0" smtClean="0">
              <a:solidFill>
                <a:srgbClr val="000090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0090"/>
                </a:solidFill>
              </a:rPr>
              <a:t>Step 3:</a:t>
            </a:r>
            <a:r>
              <a:rPr lang="en-US" sz="2000" dirty="0" smtClean="0">
                <a:solidFill>
                  <a:srgbClr val="000090"/>
                </a:solidFill>
              </a:rPr>
              <a:t> return </a:t>
            </a:r>
            <a:r>
              <a:rPr lang="en-US" sz="2000" dirty="0" err="1" smtClean="0">
                <a:solidFill>
                  <a:srgbClr val="000090"/>
                </a:solidFill>
                <a:latin typeface="Lucida Grande"/>
                <a:ea typeface="Lucida Grande"/>
                <a:cs typeface="Lucida Grande"/>
              </a:rPr>
              <a:t>Π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id,r</a:t>
            </a:r>
            <a:r>
              <a:rPr lang="en-US" sz="2000" dirty="0" smtClean="0">
                <a:solidFill>
                  <a:srgbClr val="000090"/>
                </a:solidFill>
              </a:rPr>
              <a:t>(</a:t>
            </a:r>
            <a:r>
              <a:rPr lang="en-US" sz="2000" dirty="0" err="1" smtClean="0">
                <a:solidFill>
                  <a:srgbClr val="00009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r</a:t>
            </a:r>
            <a:r>
              <a:rPr lang="en-US" sz="2000" dirty="0" smtClean="0">
                <a:solidFill>
                  <a:srgbClr val="000090"/>
                </a:solidFill>
              </a:rPr>
              <a:t>)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475656" y="1916832"/>
            <a:ext cx="6840760" cy="936104"/>
            <a:chOff x="1475656" y="1916832"/>
            <a:chExt cx="6840760" cy="936104"/>
          </a:xfrm>
        </p:grpSpPr>
        <p:sp>
          <p:nvSpPr>
            <p:cNvPr id="23" name="Rounded Rectangle 22"/>
            <p:cNvSpPr>
              <a:spLocks noChangeArrowheads="1"/>
            </p:cNvSpPr>
            <p:nvPr/>
          </p:nvSpPr>
          <p:spPr bwMode="auto">
            <a:xfrm>
              <a:off x="1475656" y="1916832"/>
              <a:ext cx="6840760" cy="936104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rgbClr val="CC99FF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>
                <a:spcBef>
                  <a:spcPts val="300"/>
                </a:spcBef>
                <a:defRPr/>
              </a:pPr>
              <a:r>
                <a:rPr kumimoji="1" lang="en-US" sz="2400" dirty="0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	  </a:t>
              </a:r>
              <a:r>
                <a:rPr kumimoji="1" lang="en-US" sz="2400" dirty="0" err="1" smtClean="0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V</a:t>
              </a:r>
              <a:r>
                <a:rPr kumimoji="1" lang="en-US" sz="2400" baseline="-25000" dirty="0" err="1" smtClean="0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r</a:t>
              </a:r>
              <a:r>
                <a:rPr kumimoji="1" lang="en-US" sz="2400" dirty="0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=</a:t>
              </a:r>
              <a:r>
                <a:rPr kumimoji="1" lang="en-US" sz="2400" dirty="0" err="1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Π</a:t>
              </a:r>
              <a:r>
                <a:rPr kumimoji="1" lang="en-US" sz="2400" baseline="-25000" dirty="0" err="1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id,cnt</a:t>
              </a:r>
              <a:r>
                <a:rPr kumimoji="1" lang="en-US" sz="2400" baseline="-25000" dirty="0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(id</a:t>
              </a:r>
              <a:r>
                <a:rPr kumimoji="1" lang="en-US" sz="1600" baseline="-45000" dirty="0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2</a:t>
              </a:r>
              <a:r>
                <a:rPr kumimoji="1" lang="en-US" sz="2400" baseline="-25000" dirty="0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)-</a:t>
              </a:r>
              <a:r>
                <a:rPr kumimoji="1" lang="en-US" sz="2400" baseline="-25000" dirty="0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&gt;d,1/|V|-&gt;r</a:t>
              </a:r>
              <a:r>
                <a:rPr kumimoji="1" lang="en-US" sz="2400" dirty="0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(V         </a:t>
              </a:r>
              <a:r>
                <a:rPr kumimoji="1" lang="en-US" sz="2400" dirty="0" smtClean="0">
                  <a:solidFill>
                    <a:srgbClr val="B42EC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E)</a:t>
              </a:r>
              <a:endParaRPr kumimoji="1" lang="en-US" sz="2400" baseline="30000" dirty="0">
                <a:solidFill>
                  <a:srgbClr val="B42EC6"/>
                </a:solidFill>
                <a:latin typeface="Comic Sans MS"/>
                <a:ea typeface="ＭＳ Ｐゴシック" charset="-128"/>
                <a:cs typeface="Comic Sans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4161" y="2132854"/>
              <a:ext cx="838079" cy="520021"/>
              <a:chOff x="6241379" y="4831695"/>
              <a:chExt cx="896268" cy="720029"/>
            </a:xfrm>
          </p:grpSpPr>
          <p:sp>
            <p:nvSpPr>
              <p:cNvPr id="31" name="Collate 30"/>
              <p:cNvSpPr/>
              <p:nvPr/>
            </p:nvSpPr>
            <p:spPr>
              <a:xfrm rot="5400000">
                <a:off x="6236507" y="5069705"/>
                <a:ext cx="229701" cy="219957"/>
              </a:xfrm>
              <a:prstGeom prst="flowChartCollate">
                <a:avLst/>
              </a:prstGeom>
              <a:noFill/>
              <a:ln w="28575" cmpd="sng">
                <a:solidFill>
                  <a:srgbClr val="B42EC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sz="2400">
                  <a:ln>
                    <a:solidFill>
                      <a:srgbClr val="008000"/>
                    </a:solidFill>
                  </a:ln>
                  <a:solidFill>
                    <a:srgbClr val="00800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01582" y="4831695"/>
                <a:ext cx="663778" cy="468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sz="1600" dirty="0" smtClean="0">
                    <a:solidFill>
                      <a:srgbClr val="B42EC6"/>
                    </a:solidFill>
                    <a:latin typeface="Lucida Calligraphy"/>
                    <a:ea typeface="ＭＳ Ｐゴシック" charset="-128"/>
                    <a:cs typeface="Lucida Calligraphy"/>
                  </a:rPr>
                  <a:t>EN</a:t>
                </a:r>
                <a:endParaRPr kumimoji="1" lang="en-US" sz="1600" dirty="0">
                  <a:solidFill>
                    <a:srgbClr val="B42EC6"/>
                  </a:solidFill>
                  <a:latin typeface="Lucida Calligraphy"/>
                  <a:ea typeface="ＭＳ Ｐゴシック" charset="-128"/>
                  <a:cs typeface="Lucida Calligraphy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32762" y="5082957"/>
                <a:ext cx="704885" cy="468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sz="1600" dirty="0" smtClean="0">
                    <a:solidFill>
                      <a:srgbClr val="B42EC6"/>
                    </a:solidFill>
                    <a:latin typeface="Comic Sans MS"/>
                    <a:ea typeface="ＭＳ Ｐゴシック" charset="-128"/>
                    <a:cs typeface="Comic Sans MS"/>
                  </a:rPr>
                  <a:t>id,id</a:t>
                </a:r>
                <a:r>
                  <a:rPr kumimoji="1" lang="en-US" sz="1600" baseline="-25000" dirty="0">
                    <a:solidFill>
                      <a:srgbClr val="B42EC6"/>
                    </a:solidFill>
                    <a:latin typeface="Comic Sans MS"/>
                    <a:ea typeface="ＭＳ Ｐゴシック" charset="-128"/>
                    <a:cs typeface="Comic Sans MS"/>
                  </a:rPr>
                  <a:t>1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475656" y="4149080"/>
            <a:ext cx="6768752" cy="1584176"/>
            <a:chOff x="1475656" y="4509120"/>
            <a:chExt cx="6768752" cy="1584176"/>
          </a:xfrm>
        </p:grpSpPr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1475656" y="4509120"/>
              <a:ext cx="6768752" cy="1584176"/>
            </a:xfrm>
            <a:prstGeom prst="roundRect">
              <a:avLst>
                <a:gd name="adj" fmla="val 16667"/>
              </a:avLst>
            </a:prstGeom>
            <a:solidFill>
              <a:srgbClr val="C2FFF0"/>
            </a:solidFill>
            <a:ln w="25400">
              <a:solidFill>
                <a:srgbClr val="00956F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 anchorCtr="0"/>
            <a:lstStyle/>
            <a:p>
              <a:pPr>
                <a:spcBef>
                  <a:spcPts val="800"/>
                </a:spcBef>
                <a:defRPr/>
              </a:pPr>
              <a:r>
                <a:rPr kumimoji="1" 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"/>
                  <a:ea typeface="ＭＳ Ｐゴシック" charset="-128"/>
                  <a:cs typeface="Times"/>
                </a:rPr>
                <a:t>	</a:t>
              </a:r>
              <a:r>
                <a:rPr kumimoji="1" lang="en-US" sz="24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E</a:t>
              </a:r>
              <a:r>
                <a:rPr kumimoji="1" lang="en-US" sz="2400" baseline="-250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r</a:t>
              </a:r>
              <a:r>
                <a:rPr kumimoji="1" lang="en-US" sz="24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=Π</a:t>
              </a:r>
              <a:r>
                <a:rPr kumimoji="1" lang="en-US" sz="2400" baseline="-250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id</a:t>
              </a:r>
              <a:r>
                <a:rPr kumimoji="1" lang="en-US" baseline="-450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1</a:t>
              </a:r>
              <a:r>
                <a:rPr kumimoji="1" lang="en-US" sz="2400" baseline="-250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,id</a:t>
              </a:r>
              <a:r>
                <a:rPr kumimoji="1" lang="en-US" baseline="-450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2</a:t>
              </a:r>
              <a:r>
                <a:rPr kumimoji="1" lang="en-US" sz="2400" baseline="-250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,r/d-&gt;p</a:t>
              </a:r>
              <a:r>
                <a:rPr kumimoji="1" lang="en-US" sz="24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(</a:t>
              </a:r>
              <a:r>
                <a:rPr kumimoji="1" lang="en-US" sz="24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V</a:t>
              </a:r>
              <a:r>
                <a:rPr kumimoji="1" lang="en-US" sz="2400" baseline="-250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r</a:t>
              </a:r>
              <a:r>
                <a:rPr kumimoji="1" lang="en-US" sz="24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         </a:t>
              </a:r>
              <a:r>
                <a:rPr kumimoji="1" lang="en-US" sz="2400" dirty="0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E</a:t>
              </a:r>
              <a:r>
                <a:rPr kumimoji="1" lang="en-US" sz="24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)</a:t>
              </a:r>
            </a:p>
            <a:p>
              <a:pPr>
                <a:spcBef>
                  <a:spcPts val="800"/>
                </a:spcBef>
                <a:defRPr/>
              </a:pPr>
              <a:r>
                <a:rPr kumimoji="1" lang="en-US" sz="24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	</a:t>
              </a:r>
              <a:r>
                <a:rPr kumimoji="1" lang="en-US" sz="24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V</a:t>
              </a:r>
              <a:r>
                <a:rPr kumimoji="1" lang="en-US" sz="2400" baseline="-250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r</a:t>
              </a:r>
              <a:r>
                <a:rPr kumimoji="1" lang="en-US" sz="24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=</a:t>
              </a:r>
              <a:r>
                <a:rPr kumimoji="1" lang="en-US" sz="24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Π</a:t>
              </a:r>
              <a:r>
                <a:rPr kumimoji="1" lang="en-US" sz="2400" baseline="-250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id,d</a:t>
              </a:r>
              <a:r>
                <a:rPr kumimoji="1" lang="en-US" sz="2400" baseline="-250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,α/|V|+(1-α)sum(</a:t>
              </a:r>
              <a:r>
                <a:rPr kumimoji="1" lang="en-US" sz="2400" baseline="-250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E</a:t>
              </a:r>
              <a:r>
                <a:rPr kumimoji="1" lang="en-US" baseline="-450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r</a:t>
              </a:r>
              <a:r>
                <a:rPr kumimoji="1" lang="en-US" sz="2400" baseline="-250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.p</a:t>
              </a:r>
              <a:r>
                <a:rPr kumimoji="1" lang="en-US" sz="2400" baseline="-250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Ｐゴシック" charset="-128"/>
                  <a:cs typeface="Comic Sans MS"/>
                </a:rPr>
                <a:t>)-&gt;r</a:t>
              </a:r>
              <a:r>
                <a:rPr kumimoji="1" lang="en-US" sz="24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(</a:t>
              </a:r>
              <a:r>
                <a:rPr kumimoji="1" lang="en-US" sz="24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V</a:t>
              </a:r>
              <a:r>
                <a:rPr kumimoji="1" lang="en-US" sz="2400" baseline="-250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r</a:t>
              </a:r>
              <a:r>
                <a:rPr kumimoji="1" lang="en-US" sz="24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        </a:t>
              </a:r>
              <a:r>
                <a:rPr kumimoji="1" lang="en-US" sz="2400" dirty="0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 </a:t>
              </a:r>
              <a:r>
                <a:rPr kumimoji="1" lang="en-US" sz="24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E</a:t>
              </a:r>
              <a:r>
                <a:rPr kumimoji="1" lang="en-US" sz="2400" baseline="-2500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r</a:t>
              </a:r>
              <a:r>
                <a:rPr kumimoji="1" lang="en-US" sz="2400" dirty="0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/>
                  <a:ea typeface="ＭＳ ゴシック"/>
                  <a:cs typeface="Comic Sans MS"/>
                </a:rPr>
                <a:t>)</a:t>
              </a:r>
              <a:endParaRPr kumimoji="1" 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/>
                <a:ea typeface="ＭＳ Ｐゴシック" charset="-128"/>
                <a:cs typeface="Comic Sans M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04051" y="4840594"/>
              <a:ext cx="753072" cy="425979"/>
              <a:chOff x="6241379" y="4831695"/>
              <a:chExt cx="805359" cy="589817"/>
            </a:xfrm>
          </p:grpSpPr>
          <p:sp>
            <p:nvSpPr>
              <p:cNvPr id="35" name="Collate 34"/>
              <p:cNvSpPr/>
              <p:nvPr/>
            </p:nvSpPr>
            <p:spPr>
              <a:xfrm rot="5400000">
                <a:off x="6236507" y="5069705"/>
                <a:ext cx="229701" cy="219957"/>
              </a:xfrm>
              <a:prstGeom prst="flowChartCollate">
                <a:avLst/>
              </a:prstGeom>
              <a:noFill/>
              <a:ln w="28575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sz="2400">
                  <a:ln>
                    <a:solidFill>
                      <a:srgbClr val="008000"/>
                    </a:solidFill>
                  </a:ln>
                  <a:solidFill>
                    <a:srgbClr val="008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1582" y="4831695"/>
                <a:ext cx="645156" cy="468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sz="1600" dirty="0" smtClean="0">
                    <a:solidFill>
                      <a:srgbClr val="008000"/>
                    </a:solidFill>
                    <a:latin typeface="Lucida Calligraphy"/>
                    <a:ea typeface="ＭＳ Ｐゴシック" charset="-128"/>
                    <a:cs typeface="Lucida Calligraphy"/>
                  </a:rPr>
                  <a:t>NE</a:t>
                </a:r>
                <a:endParaRPr kumimoji="1" lang="en-US" sz="1600" dirty="0">
                  <a:solidFill>
                    <a:srgbClr val="008000"/>
                  </a:solidFill>
                  <a:latin typeface="Lucida Calligraphy"/>
                  <a:ea typeface="ＭＳ Ｐゴシック" charset="-128"/>
                  <a:cs typeface="Lucida Calligraphy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17490" y="5082957"/>
                <a:ext cx="51695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sz="1600" dirty="0" smtClean="0">
                    <a:solidFill>
                      <a:srgbClr val="008000"/>
                    </a:solidFill>
                    <a:latin typeface="Comic Sans MS"/>
                    <a:ea typeface="ＭＳ Ｐゴシック" charset="-128"/>
                    <a:cs typeface="Comic Sans MS"/>
                  </a:rPr>
                  <a:t>id,id</a:t>
                </a:r>
                <a:r>
                  <a:rPr kumimoji="1" lang="en-US" sz="1600" baseline="-25000" dirty="0">
                    <a:solidFill>
                      <a:srgbClr val="008000"/>
                    </a:solidFill>
                    <a:latin typeface="Comic Sans MS"/>
                    <a:ea typeface="ＭＳ Ｐゴシック" charset="-128"/>
                    <a:cs typeface="Comic Sans MS"/>
                  </a:rPr>
                  <a:t>1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349111" y="5295732"/>
              <a:ext cx="845706" cy="520021"/>
              <a:chOff x="6241379" y="4831695"/>
              <a:chExt cx="904425" cy="720029"/>
            </a:xfrm>
          </p:grpSpPr>
          <p:sp>
            <p:nvSpPr>
              <p:cNvPr id="39" name="Collate 38"/>
              <p:cNvSpPr/>
              <p:nvPr/>
            </p:nvSpPr>
            <p:spPr>
              <a:xfrm rot="5400000">
                <a:off x="6236507" y="5069705"/>
                <a:ext cx="229701" cy="219957"/>
              </a:xfrm>
              <a:prstGeom prst="flowChartCollate">
                <a:avLst/>
              </a:prstGeom>
              <a:noFill/>
              <a:ln w="28575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sz="2400">
                  <a:ln>
                    <a:solidFill>
                      <a:srgbClr val="008000"/>
                    </a:solidFill>
                  </a:ln>
                  <a:solidFill>
                    <a:srgbClr val="008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01582" y="4831695"/>
                <a:ext cx="486810" cy="33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sz="1600" dirty="0" smtClean="0">
                    <a:solidFill>
                      <a:srgbClr val="008000"/>
                    </a:solidFill>
                    <a:latin typeface="Lucida Calligraphy"/>
                    <a:ea typeface="ＭＳ Ｐゴシック" charset="-128"/>
                    <a:cs typeface="Lucida Calligraphy"/>
                  </a:rPr>
                  <a:t>EN</a:t>
                </a:r>
                <a:endParaRPr kumimoji="1" lang="en-US" sz="1600" dirty="0">
                  <a:solidFill>
                    <a:srgbClr val="008000"/>
                  </a:solidFill>
                  <a:latin typeface="Lucida Calligraphy"/>
                  <a:ea typeface="ＭＳ Ｐゴシック" charset="-128"/>
                  <a:cs typeface="Lucida Calligraphy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17490" y="5082957"/>
                <a:ext cx="728314" cy="468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sz="1600" dirty="0" smtClean="0">
                    <a:solidFill>
                      <a:srgbClr val="008000"/>
                    </a:solidFill>
                    <a:latin typeface="Comic Sans MS"/>
                    <a:ea typeface="ＭＳ Ｐゴシック" charset="-128"/>
                    <a:cs typeface="Comic Sans MS"/>
                  </a:rPr>
                  <a:t>id,id</a:t>
                </a:r>
                <a:r>
                  <a:rPr kumimoji="1" lang="en-US" sz="1600" baseline="-25000" dirty="0">
                    <a:solidFill>
                      <a:srgbClr val="008000"/>
                    </a:solidFill>
                    <a:latin typeface="Comic Sans MS"/>
                    <a:ea typeface="ＭＳ Ｐゴシック" charset="-128"/>
                    <a:cs typeface="Comic Sans MS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1486238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 in </a:t>
            </a:r>
            <a:r>
              <a:rPr lang="en-US" dirty="0" smtClean="0">
                <a:latin typeface="Lucida Calligraphy"/>
                <a:cs typeface="Lucida Calligraphy"/>
              </a:rPr>
              <a:t>SGC</a:t>
            </a:r>
            <a:endParaRPr lang="en-US" dirty="0">
              <a:latin typeface="Lucida Calligraphy"/>
              <a:cs typeface="Lucida Calligraphy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968552"/>
          </a:xfrm>
        </p:spPr>
        <p:txBody>
          <a:bodyPr>
            <a:normAutofit lnSpcReduction="10000"/>
          </a:bodyPr>
          <a:lstStyle/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FF0000"/>
                </a:solidFill>
              </a:rPr>
              <a:t>Breadth First Search (BFS)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Update the level </a:t>
            </a:r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 nodes in the </a:t>
            </a:r>
            <a:r>
              <a:rPr lang="en-US" sz="1600" dirty="0" err="1" smtClean="0">
                <a:solidFill>
                  <a:srgbClr val="FF0000"/>
                </a:solidFill>
              </a:rPr>
              <a:t>i-th</a:t>
            </a:r>
            <a:r>
              <a:rPr lang="en-US" sz="1600" dirty="0" smtClean="0">
                <a:solidFill>
                  <a:srgbClr val="FF0000"/>
                </a:solidFill>
              </a:rPr>
              <a:t> round using a </a:t>
            </a:r>
            <a:r>
              <a:rPr lang="en-US" sz="1600" dirty="0" smtClean="0">
                <a:solidFill>
                  <a:srgbClr val="FF0000"/>
                </a:solidFill>
                <a:latin typeface="Lucida Calligraphy"/>
                <a:cs typeface="Lucida Calligraphy"/>
              </a:rPr>
              <a:t>NE</a:t>
            </a:r>
            <a:r>
              <a:rPr lang="en-US" sz="1600" dirty="0" smtClean="0">
                <a:solidFill>
                  <a:srgbClr val="FF0000"/>
                </a:solidFill>
              </a:rPr>
              <a:t> join followed by a </a:t>
            </a:r>
            <a:r>
              <a:rPr lang="en-US" sz="1600" dirty="0" smtClean="0">
                <a:solidFill>
                  <a:srgbClr val="FF0000"/>
                </a:solidFill>
                <a:latin typeface="Lucida Calligraphy"/>
                <a:cs typeface="Lucida Calligraphy"/>
              </a:rPr>
              <a:t>EN</a:t>
            </a:r>
            <a:r>
              <a:rPr lang="en-US" sz="1600" dirty="0" smtClean="0">
                <a:solidFill>
                  <a:srgbClr val="FF0000"/>
                </a:solidFill>
              </a:rPr>
              <a:t> join</a:t>
            </a:r>
            <a:endParaRPr lang="en-US" sz="1600" dirty="0">
              <a:solidFill>
                <a:srgbClr val="FF0000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2A1B3"/>
                </a:solidFill>
              </a:rPr>
              <a:t>Graph Keyword Search (KWS)</a:t>
            </a:r>
            <a:endParaRPr lang="en-US" sz="2000" dirty="0" smtClean="0">
              <a:solidFill>
                <a:srgbClr val="02A1B3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2A1B3"/>
                </a:solidFill>
              </a:rPr>
              <a:t>Each node in the graph contains text information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2A1B3"/>
                </a:solidFill>
              </a:rPr>
              <a:t>Input a list of keywords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2A1B3"/>
                </a:solidFill>
              </a:rPr>
              <a:t>Output the set of nodes that can reach all keywords within distance </a:t>
            </a:r>
            <a:r>
              <a:rPr lang="en-US" sz="1600" dirty="0" err="1" smtClean="0">
                <a:solidFill>
                  <a:srgbClr val="02A1B3"/>
                </a:solidFill>
              </a:rPr>
              <a:t>r</a:t>
            </a:r>
            <a:r>
              <a:rPr lang="en-US" sz="1600" baseline="-25000" dirty="0" err="1" smtClean="0">
                <a:solidFill>
                  <a:srgbClr val="02A1B3"/>
                </a:solidFill>
              </a:rPr>
              <a:t>max</a:t>
            </a:r>
            <a:endParaRPr lang="en-US" sz="1600" baseline="-25000" dirty="0" smtClean="0">
              <a:solidFill>
                <a:srgbClr val="02A1B3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2A1B3"/>
                </a:solidFill>
              </a:rPr>
              <a:t>Can be processed similar to BFS by expanding from multiple keyword nodes simultaneously </a:t>
            </a:r>
            <a:endParaRPr lang="en-US" sz="1600" dirty="0">
              <a:solidFill>
                <a:srgbClr val="02A1B3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Connected Component (CC) Computation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chemeClr val="accent2"/>
                </a:solidFill>
              </a:rPr>
              <a:t>Finish in O(log(n)) rounds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chemeClr val="accent2"/>
                </a:solidFill>
              </a:rPr>
              <a:t>Share similar idea with O(log(n)) CRCW PRAM algorithms</a:t>
            </a:r>
            <a:endParaRPr lang="en-US" sz="1600" dirty="0">
              <a:solidFill>
                <a:schemeClr val="accent2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</a:rPr>
              <a:t>Minimum Spanning Forest (MSF) Computation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Finish in O(log(n)) rounds</a:t>
            </a:r>
            <a:endParaRPr lang="en-US" sz="1600" dirty="0" smtClean="0">
              <a:solidFill>
                <a:srgbClr val="008000"/>
              </a:solidFill>
              <a:latin typeface="Lucida Calligraphy"/>
              <a:cs typeface="Lucida Calligraphy"/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Based on the </a:t>
            </a:r>
            <a:r>
              <a:rPr lang="en-US" sz="1600" dirty="0" err="1" smtClean="0">
                <a:solidFill>
                  <a:srgbClr val="008000"/>
                </a:solidFill>
              </a:rPr>
              <a:t>Sollin’s</a:t>
            </a:r>
            <a:r>
              <a:rPr lang="en-US" sz="1600" dirty="0" smtClean="0">
                <a:solidFill>
                  <a:srgbClr val="008000"/>
                </a:solidFill>
              </a:rPr>
              <a:t> Algorithm.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33503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4800600"/>
            <a:ext cx="336251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kumimoji="1" lang="en-US" sz="4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/>
                <a:ea typeface="ＭＳ Ｐゴシック" charset="-128"/>
                <a:cs typeface="Comic Sans MS"/>
              </a:rPr>
              <a:t>Thank you!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0668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Conclusions and Remarks:</a:t>
            </a:r>
          </a:p>
          <a:p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Real-time graph processing is a hard problem.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Many open problems to be resolved.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Positive and negative results.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13540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with State-of-the-art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920880" cy="496855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800000"/>
                </a:solidFill>
              </a:rPr>
              <a:t>Connected Component (CC) Computation</a:t>
            </a:r>
            <a:endParaRPr lang="en-US" sz="2000" dirty="0" smtClean="0">
              <a:solidFill>
                <a:srgbClr val="800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err="1" smtClean="0">
                <a:solidFill>
                  <a:srgbClr val="800000"/>
                </a:solidFill>
              </a:rPr>
              <a:t>HashToMin</a:t>
            </a:r>
            <a:r>
              <a:rPr lang="en-US" sz="1600" dirty="0" smtClean="0">
                <a:solidFill>
                  <a:srgbClr val="800000"/>
                </a:solidFill>
              </a:rPr>
              <a:t> and </a:t>
            </a:r>
            <a:r>
              <a:rPr lang="en-US" sz="1600" dirty="0" err="1" smtClean="0">
                <a:solidFill>
                  <a:srgbClr val="800000"/>
                </a:solidFill>
              </a:rPr>
              <a:t>HashGToMin</a:t>
            </a:r>
            <a:r>
              <a:rPr lang="en-US" sz="1600" dirty="0" smtClean="0">
                <a:solidFill>
                  <a:srgbClr val="800000"/>
                </a:solidFill>
              </a:rPr>
              <a:t> (</a:t>
            </a:r>
            <a:r>
              <a:rPr lang="en-US" sz="1600" dirty="0" err="1" smtClean="0">
                <a:solidFill>
                  <a:srgbClr val="800000"/>
                </a:solidFill>
              </a:rPr>
              <a:t>Rastogi</a:t>
            </a:r>
            <a:r>
              <a:rPr lang="en-US" sz="1600" dirty="0" smtClean="0">
                <a:solidFill>
                  <a:srgbClr val="800000"/>
                </a:solidFill>
              </a:rPr>
              <a:t> et al. ICDE’13)</a:t>
            </a:r>
          </a:p>
          <a:p>
            <a:pPr lvl="1">
              <a:spcBef>
                <a:spcPts val="900"/>
              </a:spcBef>
            </a:pPr>
            <a:endParaRPr lang="en-US" sz="1600" dirty="0">
              <a:solidFill>
                <a:schemeClr val="accent2"/>
              </a:solidFill>
              <a:latin typeface="Lucida Calligraphy"/>
              <a:cs typeface="Lucida Calligraphy"/>
            </a:endParaRPr>
          </a:p>
          <a:p>
            <a:pPr lvl="1">
              <a:spcBef>
                <a:spcPts val="900"/>
              </a:spcBef>
            </a:pPr>
            <a:endParaRPr lang="en-US" sz="1600" dirty="0" smtClean="0">
              <a:solidFill>
                <a:schemeClr val="accent2"/>
              </a:solidFill>
              <a:latin typeface="Lucida Calligraphy"/>
              <a:cs typeface="Lucida Calligraphy"/>
            </a:endParaRPr>
          </a:p>
          <a:p>
            <a:pPr lvl="1">
              <a:spcBef>
                <a:spcPts val="900"/>
              </a:spcBef>
            </a:pPr>
            <a:endParaRPr lang="en-US" sz="1600" dirty="0">
              <a:solidFill>
                <a:schemeClr val="accent2"/>
              </a:solidFill>
              <a:latin typeface="Lucida Calligraphy"/>
              <a:cs typeface="Lucida Calligraphy"/>
            </a:endParaRPr>
          </a:p>
          <a:p>
            <a:pPr lvl="1">
              <a:spcBef>
                <a:spcPts val="900"/>
              </a:spcBef>
            </a:pPr>
            <a:endParaRPr lang="en-US" sz="1600" dirty="0">
              <a:solidFill>
                <a:schemeClr val="accent2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endParaRPr lang="en-US" sz="2000" b="1" dirty="0" smtClean="0">
              <a:solidFill>
                <a:srgbClr val="008000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</a:rPr>
              <a:t>Minimum Spanning Forest (MSF) Computation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err="1" smtClean="0">
                <a:solidFill>
                  <a:srgbClr val="008000"/>
                </a:solidFill>
              </a:rPr>
              <a:t>OneRoundMSF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 smtClean="0">
                <a:solidFill>
                  <a:srgbClr val="008000"/>
                </a:solidFill>
              </a:rPr>
              <a:t>(Karloff et al. SODA’10)</a:t>
            </a:r>
          </a:p>
          <a:p>
            <a:pPr lvl="1">
              <a:spcBef>
                <a:spcPts val="900"/>
              </a:spcBef>
            </a:pPr>
            <a:r>
              <a:rPr lang="en-US" sz="1600" dirty="0" err="1" smtClean="0">
                <a:solidFill>
                  <a:srgbClr val="008000"/>
                </a:solidFill>
              </a:rPr>
              <a:t>MultiRoundMSF</a:t>
            </a:r>
            <a:r>
              <a:rPr lang="en-US" sz="1600" dirty="0" smtClean="0">
                <a:solidFill>
                  <a:srgbClr val="008000"/>
                </a:solidFill>
              </a:rPr>
              <a:t> (</a:t>
            </a:r>
            <a:r>
              <a:rPr lang="en-US" sz="1600" dirty="0" err="1" smtClean="0">
                <a:solidFill>
                  <a:srgbClr val="008000"/>
                </a:solidFill>
              </a:rPr>
              <a:t>Lattanzi</a:t>
            </a:r>
            <a:r>
              <a:rPr lang="en-US" sz="1600" dirty="0" smtClean="0">
                <a:solidFill>
                  <a:srgbClr val="008000"/>
                </a:solidFill>
              </a:rPr>
              <a:t> et al. SPAA’11)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2462877"/>
              </p:ext>
            </p:extLst>
          </p:nvPr>
        </p:nvGraphicFramePr>
        <p:xfrm>
          <a:off x="827584" y="2132856"/>
          <a:ext cx="777686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659"/>
                <a:gridCol w="2212861"/>
                <a:gridCol w="2016224"/>
                <a:gridCol w="108012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  <a:latin typeface="Comic Sans MS"/>
                          <a:cs typeface="Comic Sans MS"/>
                        </a:rPr>
                        <a:t>HashToMin</a:t>
                      </a:r>
                      <a:endParaRPr lang="en-US" sz="1600" dirty="0">
                        <a:solidFill>
                          <a:schemeClr val="bg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HashGToMin</a:t>
                      </a:r>
                      <a:endParaRPr lang="en-US" sz="1600" dirty="0">
                        <a:solidFill>
                          <a:srgbClr val="FFFF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CC (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Lucida Calligraphy"/>
                          <a:cs typeface="Lucida Calligraphy"/>
                        </a:rPr>
                        <a:t>SGC</a:t>
                      </a:r>
                      <a:r>
                        <a:rPr lang="en-US" sz="1600" dirty="0" smtClean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Memory/Machine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O(1)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O(n)</a:t>
                      </a:r>
                      <a:endParaRPr lang="en-US" sz="1600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O(1)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Communication/round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O(log(n) m)</a:t>
                      </a:r>
                      <a:endParaRPr lang="en-US" sz="1600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Number of rounds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expected O(log(n))</a:t>
                      </a:r>
                      <a:endParaRPr lang="en-US" sz="1600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expected O(log(n))</a:t>
                      </a:r>
                      <a:endParaRPr lang="en-US" sz="1600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O(log(n))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6962563"/>
              </p:ext>
            </p:extLst>
          </p:nvPr>
        </p:nvGraphicFramePr>
        <p:xfrm>
          <a:off x="827584" y="5085184"/>
          <a:ext cx="7776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1944216"/>
                <a:gridCol w="2016224"/>
                <a:gridCol w="1296144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OneRoundMSF</a:t>
                      </a:r>
                      <a:endParaRPr lang="en-US" sz="1600" dirty="0">
                        <a:solidFill>
                          <a:srgbClr val="FFFF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MultiRoundMSF</a:t>
                      </a:r>
                      <a:endParaRPr lang="en-US" sz="1600" dirty="0">
                        <a:solidFill>
                          <a:srgbClr val="FFFF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MSF (</a:t>
                      </a:r>
                      <a:r>
                        <a:rPr lang="en-US" sz="1600" dirty="0" smtClean="0">
                          <a:solidFill>
                            <a:srgbClr val="FFFFFF"/>
                          </a:solidFill>
                          <a:latin typeface="Lucida Calligraphy"/>
                          <a:cs typeface="Lucida Calligraphy"/>
                        </a:rPr>
                        <a:t>SGC</a:t>
                      </a:r>
                      <a:r>
                        <a:rPr lang="en-US" sz="1600" dirty="0" smtClean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Memory/Machine</a:t>
                      </a:r>
                      <a:endParaRPr lang="en-US" sz="16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O(n</a:t>
                      </a:r>
                      <a:r>
                        <a:rPr lang="en-US" sz="1600" baseline="300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sz="16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O(n</a:t>
                      </a:r>
                      <a:r>
                        <a:rPr lang="en-US" sz="1600" baseline="300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1+</a:t>
                      </a:r>
                      <a:r>
                        <a:rPr lang="en-US" sz="1600" baseline="30000" dirty="0" smtClean="0">
                          <a:solidFill>
                            <a:srgbClr val="008000"/>
                          </a:solidFill>
                          <a:latin typeface="Lucida Grande"/>
                          <a:ea typeface="Lucida Grande"/>
                          <a:cs typeface="Lucida Grande"/>
                        </a:rPr>
                        <a:t>ε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sz="16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O(1)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Communication/round</a:t>
                      </a:r>
                      <a:endParaRPr lang="en-US" sz="16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O(m</a:t>
                      </a:r>
                      <a:r>
                        <a:rPr lang="en-US" sz="1600" baseline="300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sz="16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Number of rounds</a:t>
                      </a:r>
                      <a:endParaRPr lang="en-US" sz="16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O(1)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O((</a:t>
                      </a:r>
                      <a:r>
                        <a:rPr lang="en-US" sz="1600" dirty="0" err="1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log</a:t>
                      </a:r>
                      <a:r>
                        <a:rPr lang="en-US" sz="1600" baseline="-25000" dirty="0" err="1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lang="en-US" sz="16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m)-1)/</a:t>
                      </a:r>
                      <a:r>
                        <a:rPr lang="en-US" sz="1600" dirty="0" err="1" smtClean="0">
                          <a:solidFill>
                            <a:srgbClr val="008000"/>
                          </a:solidFill>
                          <a:latin typeface="Lucida Grande"/>
                          <a:ea typeface="Lucida Grande"/>
                          <a:cs typeface="Lucida Grande"/>
                        </a:rPr>
                        <a:t>ε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sz="16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O(log(n))</a:t>
                      </a:r>
                      <a:endParaRPr lang="en-US" sz="16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675373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6064" y="1484784"/>
            <a:ext cx="8244408" cy="496855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FF0000"/>
                </a:solidFill>
              </a:rPr>
              <a:t>Cluster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>
                <a:solidFill>
                  <a:srgbClr val="FF0000"/>
                </a:solidFill>
              </a:rPr>
              <a:t>17 machines, including 1 master and 16 slaves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FF0000"/>
                </a:solidFill>
              </a:rPr>
              <a:t>Each machine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4 Intel Xeon 2.4GHz CPUs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and 15GB RAM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64-bit Ubuntu Linux</a:t>
            </a:r>
            <a:endParaRPr lang="en-US" sz="1600" dirty="0">
              <a:solidFill>
                <a:srgbClr val="FF0000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</a:rPr>
              <a:t>Algorithm implementation</a:t>
            </a:r>
            <a:r>
              <a:rPr lang="en-US" sz="2000" dirty="0" smtClean="0">
                <a:solidFill>
                  <a:srgbClr val="008000"/>
                </a:solidFill>
              </a:rPr>
              <a:t>: </a:t>
            </a:r>
            <a:r>
              <a:rPr lang="en-US" sz="1800" dirty="0" err="1" smtClean="0">
                <a:solidFill>
                  <a:srgbClr val="008000"/>
                </a:solidFill>
              </a:rPr>
              <a:t>Hadoop</a:t>
            </a:r>
            <a:r>
              <a:rPr lang="en-US" sz="1800" dirty="0" smtClean="0">
                <a:solidFill>
                  <a:srgbClr val="008000"/>
                </a:solidFill>
              </a:rPr>
              <a:t> (version 1.2.1) with java 1.6</a:t>
            </a:r>
            <a:endParaRPr lang="en-US" sz="1800" dirty="0">
              <a:solidFill>
                <a:srgbClr val="008000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 err="1" smtClean="0">
                <a:solidFill>
                  <a:srgbClr val="008000"/>
                </a:solidFill>
              </a:rPr>
              <a:t>MapReduce</a:t>
            </a:r>
            <a:r>
              <a:rPr lang="en-US" sz="2000" b="1" dirty="0" smtClean="0">
                <a:solidFill>
                  <a:srgbClr val="008000"/>
                </a:solidFill>
              </a:rPr>
              <a:t> Settings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Java heap size: 2048MB</a:t>
            </a:r>
            <a:endParaRPr lang="en-US" sz="1600" dirty="0" smtClean="0">
              <a:solidFill>
                <a:srgbClr val="008000"/>
              </a:solidFill>
              <a:latin typeface="Lucida Calligraphy"/>
              <a:cs typeface="Lucida Calligraphy"/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Block size: 128MB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Data replication factor of HDFS: 3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I/O buffer size: 128KB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3D5280"/>
                </a:solidFill>
              </a:rPr>
              <a:t>Parameters</a:t>
            </a:r>
          </a:p>
          <a:p>
            <a:pPr lvl="1">
              <a:spcBef>
                <a:spcPts val="900"/>
              </a:spcBef>
            </a:pPr>
            <a:r>
              <a:rPr lang="en-US" sz="1600" dirty="0">
                <a:solidFill>
                  <a:srgbClr val="3D5280"/>
                </a:solidFill>
              </a:rPr>
              <a:t>n</a:t>
            </a:r>
            <a:r>
              <a:rPr lang="en-US" sz="1600" dirty="0" smtClean="0">
                <a:solidFill>
                  <a:srgbClr val="3D5280"/>
                </a:solidFill>
              </a:rPr>
              <a:t>: graph size (20%, 40%, </a:t>
            </a:r>
            <a:r>
              <a:rPr lang="en-US" sz="1600" b="1" dirty="0" smtClean="0">
                <a:solidFill>
                  <a:srgbClr val="3D5280"/>
                </a:solidFill>
              </a:rPr>
              <a:t>60%</a:t>
            </a:r>
            <a:r>
              <a:rPr lang="en-US" sz="1600" dirty="0" smtClean="0">
                <a:solidFill>
                  <a:srgbClr val="3D5280"/>
                </a:solidFill>
              </a:rPr>
              <a:t>, 80%, 100%)</a:t>
            </a:r>
          </a:p>
          <a:p>
            <a:pPr lvl="1">
              <a:spcBef>
                <a:spcPts val="900"/>
              </a:spcBef>
            </a:pPr>
            <a:r>
              <a:rPr lang="en-US" sz="1600" dirty="0">
                <a:solidFill>
                  <a:srgbClr val="3D5280"/>
                </a:solidFill>
              </a:rPr>
              <a:t>t</a:t>
            </a:r>
            <a:r>
              <a:rPr lang="en-US" sz="1600" dirty="0" smtClean="0">
                <a:solidFill>
                  <a:srgbClr val="3D5280"/>
                </a:solidFill>
              </a:rPr>
              <a:t>: number of slaves (4, 7, </a:t>
            </a:r>
            <a:r>
              <a:rPr lang="en-US" sz="1600" b="1" dirty="0" smtClean="0">
                <a:solidFill>
                  <a:srgbClr val="3D5280"/>
                </a:solidFill>
              </a:rPr>
              <a:t>10</a:t>
            </a:r>
            <a:r>
              <a:rPr lang="en-US" sz="1600" dirty="0" smtClean="0">
                <a:solidFill>
                  <a:srgbClr val="3D5280"/>
                </a:solidFill>
              </a:rPr>
              <a:t>, 13</a:t>
            </a:r>
            <a:r>
              <a:rPr lang="en-US" sz="1600" smtClean="0">
                <a:solidFill>
                  <a:srgbClr val="3D5280"/>
                </a:solidFill>
              </a:rPr>
              <a:t>, 16)</a:t>
            </a:r>
            <a:endParaRPr lang="en-US" sz="1600" dirty="0">
              <a:solidFill>
                <a:srgbClr val="3D5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78209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92088" y="1628800"/>
            <a:ext cx="7092280" cy="410445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FF0000"/>
                </a:solidFill>
              </a:rPr>
              <a:t>Real dataset: Twitter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41, 652, 230 nodes and 1, 468, 365, 182 edges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Average degree 71 and max degree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3, 081, 112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Diameter: around 24</a:t>
            </a:r>
          </a:p>
          <a:p>
            <a:pPr lvl="1">
              <a:spcBef>
                <a:spcPts val="900"/>
              </a:spcBef>
            </a:pPr>
            <a:endParaRPr lang="en-US" sz="1600" dirty="0">
              <a:solidFill>
                <a:schemeClr val="accent2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</a:rPr>
              <a:t>Real dataset: Friendster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65, 608, 366 nodes</a:t>
            </a:r>
            <a:r>
              <a:rPr lang="en-US" sz="1600" dirty="0">
                <a:solidFill>
                  <a:srgbClr val="008000"/>
                </a:solidFill>
                <a:latin typeface="Lucida Calligraphy"/>
                <a:cs typeface="Lucida Calligraphy"/>
              </a:rPr>
              <a:t> </a:t>
            </a:r>
            <a:r>
              <a:rPr lang="en-US" sz="1600" dirty="0" smtClean="0">
                <a:solidFill>
                  <a:srgbClr val="008000"/>
                </a:solidFill>
              </a:rPr>
              <a:t>and</a:t>
            </a:r>
            <a:r>
              <a:rPr lang="en-US" sz="1600" dirty="0" smtClean="0">
                <a:solidFill>
                  <a:srgbClr val="008000"/>
                </a:solidFill>
                <a:latin typeface="Lucida Calligraphy"/>
                <a:cs typeface="Lucida Calligraphy"/>
              </a:rPr>
              <a:t> </a:t>
            </a:r>
            <a:r>
              <a:rPr lang="en-US" sz="1600" dirty="0" smtClean="0">
                <a:solidFill>
                  <a:srgbClr val="008000"/>
                </a:solidFill>
              </a:rPr>
              <a:t>1, 806, 067, 135 edges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Average degree 55 and max degree 5124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Diameter: around 32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44003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(CC)</a:t>
            </a:r>
            <a:endParaRPr lang="en-US" dirty="0"/>
          </a:p>
        </p:txBody>
      </p:sp>
      <p:pic>
        <p:nvPicPr>
          <p:cNvPr id="5" name="Picture 4" descr="cc-twitter-n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4005064"/>
            <a:ext cx="3200400" cy="2240280"/>
          </a:xfrm>
          <a:prstGeom prst="rect">
            <a:avLst/>
          </a:prstGeom>
        </p:spPr>
      </p:pic>
      <p:pic>
        <p:nvPicPr>
          <p:cNvPr id="6" name="Picture 5" descr="cc-twitter-s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000" y="1340768"/>
            <a:ext cx="3200400" cy="2240280"/>
          </a:xfrm>
          <a:prstGeom prst="rect">
            <a:avLst/>
          </a:prstGeom>
        </p:spPr>
      </p:pic>
      <p:pic>
        <p:nvPicPr>
          <p:cNvPr id="7" name="Picture 6" descr="cc-friendster-n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6016" y="4005064"/>
            <a:ext cx="3200400" cy="2240280"/>
          </a:xfrm>
          <a:prstGeom prst="rect">
            <a:avLst/>
          </a:prstGeom>
        </p:spPr>
      </p:pic>
      <p:pic>
        <p:nvPicPr>
          <p:cNvPr id="8" name="Picture 7" descr="cc-friendster-s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1340768"/>
            <a:ext cx="3200400" cy="22402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1937" y="3573016"/>
            <a:ext cx="203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b="1" dirty="0" smtClean="0">
                <a:solidFill>
                  <a:srgbClr val="3D5280"/>
                </a:solidFill>
                <a:latin typeface="Comic Sans MS"/>
                <a:ea typeface="ＭＳ Ｐゴシック" charset="-128"/>
                <a:cs typeface="Comic Sans MS"/>
              </a:rPr>
              <a:t>Vary n (Twitter)</a:t>
            </a:r>
            <a:endParaRPr kumimoji="1" lang="en-US" b="1" dirty="0">
              <a:solidFill>
                <a:srgbClr val="3D528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828" y="3573016"/>
            <a:ext cx="23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b="1" dirty="0" smtClean="0">
                <a:solidFill>
                  <a:srgbClr val="3D5280"/>
                </a:solidFill>
                <a:latin typeface="Comic Sans MS"/>
                <a:ea typeface="ＭＳ Ｐゴシック" charset="-128"/>
                <a:cs typeface="Comic Sans MS"/>
              </a:rPr>
              <a:t>Vary n (Friendster)</a:t>
            </a:r>
            <a:endParaRPr kumimoji="1" lang="en-US" b="1" dirty="0">
              <a:solidFill>
                <a:srgbClr val="3D528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6156012"/>
            <a:ext cx="202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b="1" dirty="0" smtClean="0">
                <a:solidFill>
                  <a:srgbClr val="3D5280"/>
                </a:solidFill>
                <a:latin typeface="Comic Sans MS"/>
                <a:ea typeface="ＭＳ Ｐゴシック" charset="-128"/>
                <a:cs typeface="Comic Sans MS"/>
              </a:rPr>
              <a:t>Vary t (Twitter)</a:t>
            </a:r>
            <a:endParaRPr kumimoji="1" lang="en-US" b="1" dirty="0">
              <a:solidFill>
                <a:srgbClr val="3D528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2" y="6165304"/>
            <a:ext cx="234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b="1" dirty="0" smtClean="0">
                <a:solidFill>
                  <a:srgbClr val="3D5280"/>
                </a:solidFill>
                <a:latin typeface="Comic Sans MS"/>
                <a:ea typeface="ＭＳ Ｐゴシック" charset="-128"/>
                <a:cs typeface="Comic Sans MS"/>
              </a:rPr>
              <a:t>Vary t (Friendster)</a:t>
            </a:r>
            <a:endParaRPr kumimoji="1" lang="en-US" b="1" dirty="0">
              <a:solidFill>
                <a:srgbClr val="3D528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9565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90601"/>
            <a:ext cx="8839200" cy="381000"/>
          </a:xfrm>
        </p:spPr>
        <p:txBody>
          <a:bodyPr/>
          <a:lstStyle/>
          <a:p>
            <a:pPr algn="ctr"/>
            <a:r>
              <a:rPr lang="en-US" altLang="zh-CN" sz="2000" b="1" dirty="0" smtClean="0">
                <a:latin typeface="+mn-lt"/>
              </a:rPr>
              <a:t>Graphs Can Model Complex Data Structures in Real World!</a:t>
            </a:r>
            <a:endParaRPr lang="zh-CN" altLang="en-US" sz="2000" b="1" dirty="0">
              <a:latin typeface="+mn-lt"/>
            </a:endParaRPr>
          </a:p>
        </p:txBody>
      </p:sp>
      <p:pic>
        <p:nvPicPr>
          <p:cNvPr id="5122" name="Picture 2" descr="C:\Users\shyboy\Desktop\PPT\06b1OOOPIC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8542"/>
            <a:ext cx="3429000" cy="19255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hyboy\Desktop\PPT\social-netwo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42691"/>
            <a:ext cx="3200399" cy="18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hyboy\Desktop\PPT\GB-Roa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45147"/>
            <a:ext cx="3208361" cy="222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 descr="Kleinberg_ne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877" y="3880838"/>
            <a:ext cx="3265488" cy="232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1154638" y="6209221"/>
            <a:ext cx="24913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 Graph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56021" y="3511506"/>
            <a:ext cx="26885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Chemical Compounds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24076" y="3542833"/>
            <a:ext cx="19143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45685" y="6209221"/>
            <a:ext cx="18076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4676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(MSF)</a:t>
            </a:r>
            <a:endParaRPr lang="en-US" dirty="0"/>
          </a:p>
        </p:txBody>
      </p:sp>
      <p:pic>
        <p:nvPicPr>
          <p:cNvPr id="4" name="Picture 3" descr="msf-twitter-s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5576" y="1404744"/>
            <a:ext cx="3200400" cy="2240280"/>
          </a:xfrm>
          <a:prstGeom prst="rect">
            <a:avLst/>
          </a:prstGeom>
        </p:spPr>
      </p:pic>
      <p:pic>
        <p:nvPicPr>
          <p:cNvPr id="5" name="Picture 4" descr="msf-twitter-n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7584" y="4005064"/>
            <a:ext cx="3200400" cy="2240280"/>
          </a:xfrm>
          <a:prstGeom prst="rect">
            <a:avLst/>
          </a:prstGeom>
        </p:spPr>
      </p:pic>
      <p:pic>
        <p:nvPicPr>
          <p:cNvPr id="6" name="Picture 5" descr="msf-friendster-s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2000" y="1476752"/>
            <a:ext cx="3200400" cy="2240280"/>
          </a:xfrm>
          <a:prstGeom prst="rect">
            <a:avLst/>
          </a:prstGeom>
        </p:spPr>
      </p:pic>
      <p:pic>
        <p:nvPicPr>
          <p:cNvPr id="7" name="Picture 6" descr="msf-friendster-n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4005064"/>
            <a:ext cx="3200400" cy="2240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7704" y="3573016"/>
            <a:ext cx="203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b="1" dirty="0" smtClean="0">
                <a:solidFill>
                  <a:srgbClr val="3D5280"/>
                </a:solidFill>
                <a:latin typeface="Comic Sans MS"/>
                <a:ea typeface="ＭＳ Ｐゴシック" charset="-128"/>
                <a:cs typeface="Comic Sans MS"/>
              </a:rPr>
              <a:t>Vary n (Twitter)</a:t>
            </a:r>
            <a:endParaRPr kumimoji="1" lang="en-US" b="1" dirty="0">
              <a:solidFill>
                <a:srgbClr val="3D528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4828" y="3573016"/>
            <a:ext cx="23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b="1" dirty="0" smtClean="0">
                <a:solidFill>
                  <a:srgbClr val="3D5280"/>
                </a:solidFill>
                <a:latin typeface="Comic Sans MS"/>
                <a:ea typeface="ＭＳ Ｐゴシック" charset="-128"/>
                <a:cs typeface="Comic Sans MS"/>
              </a:rPr>
              <a:t>Vary n (Friendster)</a:t>
            </a:r>
            <a:endParaRPr kumimoji="1" lang="en-US" b="1" dirty="0">
              <a:solidFill>
                <a:srgbClr val="3D528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0021" y="6156012"/>
            <a:ext cx="202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b="1" dirty="0" smtClean="0">
                <a:solidFill>
                  <a:srgbClr val="3D5280"/>
                </a:solidFill>
                <a:latin typeface="Comic Sans MS"/>
                <a:ea typeface="ＭＳ Ｐゴシック" charset="-128"/>
                <a:cs typeface="Comic Sans MS"/>
              </a:rPr>
              <a:t>Vary t (Twitter)</a:t>
            </a:r>
            <a:endParaRPr kumimoji="1" lang="en-US" b="1" dirty="0">
              <a:solidFill>
                <a:srgbClr val="3D528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112" y="6165304"/>
            <a:ext cx="234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b="1" dirty="0" smtClean="0">
                <a:solidFill>
                  <a:srgbClr val="3D5280"/>
                </a:solidFill>
                <a:latin typeface="Comic Sans MS"/>
                <a:ea typeface="ＭＳ Ｐゴシック" charset="-128"/>
                <a:cs typeface="Comic Sans MS"/>
              </a:rPr>
              <a:t>Vary t (Friendster)</a:t>
            </a:r>
            <a:endParaRPr kumimoji="1" lang="en-US" b="1" dirty="0">
              <a:solidFill>
                <a:srgbClr val="3D528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5282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90601"/>
            <a:ext cx="8839200" cy="381000"/>
          </a:xfrm>
        </p:spPr>
        <p:txBody>
          <a:bodyPr/>
          <a:lstStyle/>
          <a:p>
            <a:pPr algn="ctr"/>
            <a:r>
              <a:rPr lang="en-US" altLang="zh-CN" sz="2000" b="1" dirty="0" smtClean="0">
                <a:latin typeface="+mn-lt"/>
              </a:rPr>
              <a:t>Graphs Can Model Complex Data Structures in Real World!</a:t>
            </a:r>
            <a:endParaRPr lang="zh-CN" altLang="en-US" sz="2000" b="1" dirty="0">
              <a:latin typeface="+mn-lt"/>
            </a:endParaRPr>
          </a:p>
        </p:txBody>
      </p:sp>
      <p:pic>
        <p:nvPicPr>
          <p:cNvPr id="5122" name="Picture 2" descr="C:\Users\shyboy\Desktop\PPT\06b1OOOPIC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8542"/>
            <a:ext cx="3429000" cy="19255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hyboy\Desktop\PPT\social-netwo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42691"/>
            <a:ext cx="3200399" cy="18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hyboy\Desktop\PPT\GB-Roa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45147"/>
            <a:ext cx="3208361" cy="222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 descr="Kleinberg_ne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877" y="3880838"/>
            <a:ext cx="3265488" cy="232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1154638" y="6209221"/>
            <a:ext cx="24913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 Graph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56021" y="3511506"/>
            <a:ext cx="26885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Chemical Compounds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24076" y="3542833"/>
            <a:ext cx="19143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45685" y="6209221"/>
            <a:ext cx="18076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9144000" cy="52069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2938" y="3352800"/>
            <a:ext cx="908133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Supporting Primitive Graph Operators </a:t>
            </a:r>
            <a:b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Important and Imperative!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774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839200" cy="381000"/>
          </a:xfrm>
        </p:spPr>
        <p:txBody>
          <a:bodyPr/>
          <a:lstStyle/>
          <a:p>
            <a:pPr algn="ctr"/>
            <a:r>
              <a:rPr lang="en-US" altLang="zh-CN" sz="2000" b="1" dirty="0" smtClean="0">
                <a:latin typeface="+mn-lt"/>
              </a:rPr>
              <a:t>Graph Structure Search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376" y="13716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</a:rPr>
              <a:t>Substructure Search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Retrieve 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graphs in DB which contain the query graph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</a:rPr>
              <a:t>Superstructure Search</a:t>
            </a:r>
          </a:p>
          <a:p>
            <a:pPr marL="7429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Retrieve graphs in DB which 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are contained in the </a:t>
            </a: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query 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</a:rPr>
              <a:t>All-matches</a:t>
            </a:r>
          </a:p>
          <a:p>
            <a:pPr marL="7429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Enumerate all matches of a given (small) graph from a big graph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564" y="4099984"/>
            <a:ext cx="6869750" cy="112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762000" y="5488252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Graph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362200" y="5479952"/>
            <a:ext cx="137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Substructure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419725" y="5380530"/>
            <a:ext cx="1679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Superstructure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>
                <a:solidFill>
                  <a:srgbClr val="FFFFFF"/>
                </a:solidFill>
              </a:rPr>
              <a:pPr/>
              <a:t>5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0" y="5913275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NP-Complete!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81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990601"/>
            <a:ext cx="8229600" cy="533400"/>
          </a:xfrm>
        </p:spPr>
        <p:txBody>
          <a:bodyPr/>
          <a:lstStyle/>
          <a:p>
            <a:r>
              <a:rPr lang="en-US" altLang="zh-CN" sz="3200" b="1" dirty="0" smtClean="0">
                <a:latin typeface="+mn-lt"/>
                <a:ea typeface="宋体" pitchFamily="2" charset="-122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06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Substructure Search	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VLDB’08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Recent Work: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 Given a twig pattern (rooted tree) T and a directed graph G, find the top-k matches of T in G.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Optimal algorithm: linear regarding T for generating each match.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Given a query graph g and a big data graph G (no labels), enumerate all matches of g from G.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5646738" algn="l"/>
              </a:tabLst>
            </a:pPr>
            <a:r>
              <a:rPr lang="en-US" altLang="zh-CN" dirty="0">
                <a:latin typeface="Franklin Gothic Book" pitchFamily="34" charset="0"/>
                <a:ea typeface="宋体" pitchFamily="2" charset="-122"/>
              </a:rPr>
              <a:t>  instance 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optimal on average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3200" dirty="0" smtClean="0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>
                <a:solidFill>
                  <a:srgbClr val="FFFFFF"/>
                </a:solidFill>
              </a:rPr>
              <a:pPr/>
              <a:t>6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3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839200" cy="381000"/>
          </a:xfrm>
        </p:spPr>
        <p:txBody>
          <a:bodyPr/>
          <a:lstStyle/>
          <a:p>
            <a:pPr algn="ctr"/>
            <a:r>
              <a:rPr lang="en-US" altLang="zh-CN" sz="2000" b="1" dirty="0" smtClean="0">
                <a:latin typeface="+mn-lt"/>
              </a:rPr>
              <a:t>Graph Structure Search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376" y="1371600"/>
            <a:ext cx="85344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</a:rPr>
              <a:t>Substructure </a:t>
            </a:r>
            <a:r>
              <a:rPr lang="en-US" altLang="zh-CN" b="1" dirty="0">
                <a:solidFill>
                  <a:srgbClr val="000000"/>
                </a:solidFill>
              </a:rPr>
              <a:t>Similarity </a:t>
            </a:r>
            <a:r>
              <a:rPr lang="en-US" altLang="zh-CN" b="1" dirty="0" smtClean="0">
                <a:solidFill>
                  <a:srgbClr val="000000"/>
                </a:solidFill>
              </a:rPr>
              <a:t>Search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Retrieve graphs in DB which have some components of the query graph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</a:rPr>
              <a:t>Superstructure Similarity Search</a:t>
            </a:r>
          </a:p>
          <a:p>
            <a:pPr marL="7429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Retrieve graphs in DB which 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are approximately contained by the </a:t>
            </a: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query 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</a:rPr>
              <a:t>All Similarity  Matches</a:t>
            </a:r>
          </a:p>
          <a:p>
            <a:pPr marL="7429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Retrieve all approximate matches of a given query in  a data graph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0616" y="4572000"/>
            <a:ext cx="6869750" cy="112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1447800" y="5807615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Graph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76800" y="5746670"/>
            <a:ext cx="16792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Substructure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Similarity Search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>
                <a:solidFill>
                  <a:srgbClr val="FFFFFF"/>
                </a:solidFill>
              </a:rPr>
              <a:pPr/>
              <a:t>7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990601"/>
            <a:ext cx="8229600" cy="533400"/>
          </a:xfrm>
        </p:spPr>
        <p:txBody>
          <a:bodyPr/>
          <a:lstStyle/>
          <a:p>
            <a:r>
              <a:rPr lang="en-US" altLang="zh-CN" sz="3200" b="1" dirty="0" smtClean="0">
                <a:latin typeface="+mn-lt"/>
                <a:ea typeface="宋体" pitchFamily="2" charset="-122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06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Substructure Similarity Search	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SIGMOD’10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Superstructure Similarity Search	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ICDE’10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Edit Distance based Graph </a:t>
            </a:r>
            <a:r>
              <a:rPr lang="en-US" altLang="zh-CN" dirty="0">
                <a:latin typeface="Franklin Gothic Book" pitchFamily="34" charset="0"/>
                <a:ea typeface="宋体" pitchFamily="2" charset="-122"/>
              </a:rPr>
              <a:t>Similarity 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Join 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ICDE’12,VLDBJ2013,VLDB2014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  <a:endParaRPr lang="en-US" altLang="zh-CN" dirty="0">
              <a:latin typeface="Franklin Gothic Book" pitchFamily="34" charset="0"/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Similarity All-Matching	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SIGMOD’12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>
                <a:solidFill>
                  <a:srgbClr val="FFFFFF"/>
                </a:solidFill>
              </a:rPr>
              <a:pPr/>
              <a:t>8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839200" cy="381000"/>
          </a:xfrm>
        </p:spPr>
        <p:txBody>
          <a:bodyPr/>
          <a:lstStyle/>
          <a:p>
            <a:pPr algn="ctr"/>
            <a:r>
              <a:rPr lang="en-US" altLang="zh-CN" sz="2000" b="1" dirty="0" smtClean="0">
                <a:latin typeface="+mn-lt"/>
              </a:rPr>
              <a:t>Pair-wise Similarity Search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45734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Rank node-pairs in a graph based on link structure</a:t>
            </a:r>
            <a:endParaRPr lang="zh-CN" altLang="en-US" sz="2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32645"/>
            <a:ext cx="888792" cy="85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 bwMode="auto">
          <a:xfrm>
            <a:off x="6202348" y="2532645"/>
            <a:ext cx="2705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Pair-wise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Simialrity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1775" y="2840840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5933891" y="2794255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5422197" y="2359775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5422197" y="3382089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33998" y="3505200"/>
            <a:ext cx="8573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Results: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SimRank</a:t>
            </a:r>
            <a:r>
              <a:rPr lang="en-US" sz="2800" dirty="0" smtClean="0"/>
              <a:t> </a:t>
            </a:r>
            <a:r>
              <a:rPr lang="en-US" sz="2800" dirty="0"/>
              <a:t>Similarity </a:t>
            </a:r>
            <a:r>
              <a:rPr lang="en-US" sz="2800" dirty="0" smtClean="0"/>
              <a:t>Search (ICDE13,VLDB14,ICDE2014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SimFusion</a:t>
            </a:r>
            <a:r>
              <a:rPr lang="en-US" sz="2800" dirty="0"/>
              <a:t>+ Similarity Search 	(SIGIR’12)</a:t>
            </a:r>
          </a:p>
        </p:txBody>
      </p:sp>
    </p:spTree>
    <p:extLst>
      <p:ext uri="{BB962C8B-B14F-4D97-AF65-F5344CB8AC3E}">
        <p14:creationId xmlns:p14="http://schemas.microsoft.com/office/powerpoint/2010/main" xmlns="" val="36142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78">
  <a:themeElements>
    <a:clrScheme name="1020377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0203778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20377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0377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0377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0377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0377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0377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0377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0377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</Template>
  <TotalTime>12756</TotalTime>
  <Words>1637</Words>
  <Application>Microsoft Office PowerPoint</Application>
  <PresentationFormat>全屏显示(4:3)</PresentationFormat>
  <Paragraphs>363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10203778</vt:lpstr>
      <vt:lpstr>Office Theme</vt:lpstr>
      <vt:lpstr>4_Office Theme</vt:lpstr>
      <vt:lpstr>幻灯片 1</vt:lpstr>
      <vt:lpstr>幻灯片 2</vt:lpstr>
      <vt:lpstr>Graphs Can Model Complex Data Structures in Real World!</vt:lpstr>
      <vt:lpstr>Graphs Can Model Complex Data Structures in Real World!</vt:lpstr>
      <vt:lpstr>Graph Structure Search</vt:lpstr>
      <vt:lpstr>Results</vt:lpstr>
      <vt:lpstr>Graph Structure Search</vt:lpstr>
      <vt:lpstr>Results</vt:lpstr>
      <vt:lpstr>Pair-wise Similarity Search</vt:lpstr>
      <vt:lpstr>Other Results</vt:lpstr>
      <vt:lpstr>Graphs are Big!</vt:lpstr>
      <vt:lpstr>Why MapReduce?</vt:lpstr>
      <vt:lpstr>A Good MapReduce Algorithm? </vt:lpstr>
      <vt:lpstr>MapReduce Class (MRC)</vt:lpstr>
      <vt:lpstr>Minimal MapReduce Class (MMC)</vt:lpstr>
      <vt:lpstr>MMC: Not Suitable for Graph</vt:lpstr>
      <vt:lpstr>MMC: Not Suitable for Graph</vt:lpstr>
      <vt:lpstr>MRC: Not Scalable for Big Graph</vt:lpstr>
      <vt:lpstr>A New Class for Graph: SGC </vt:lpstr>
      <vt:lpstr>A Comparison (Classes for Graph)</vt:lpstr>
      <vt:lpstr>幻灯片 21</vt:lpstr>
      <vt:lpstr>Pagerank Computation</vt:lpstr>
      <vt:lpstr>Pagerank Computation in SGC</vt:lpstr>
      <vt:lpstr>Other Algorithms in SGC</vt:lpstr>
      <vt:lpstr>幻灯片 25</vt:lpstr>
      <vt:lpstr>Comparison with State-of-the-art</vt:lpstr>
      <vt:lpstr>Experimental Setup</vt:lpstr>
      <vt:lpstr>Datasets</vt:lpstr>
      <vt:lpstr>Experiments (CC)</vt:lpstr>
      <vt:lpstr>Experiments (MSF)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2014CB340304</cp:lastModifiedBy>
  <cp:revision>386</cp:revision>
  <dcterms:created xsi:type="dcterms:W3CDTF">2008-08-15T10:29:09Z</dcterms:created>
  <dcterms:modified xsi:type="dcterms:W3CDTF">2014-10-05T03:20:15Z</dcterms:modified>
</cp:coreProperties>
</file>