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wdp" ContentType="image/vnd.ms-photo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57" r:id="rId4"/>
    <p:sldId id="259" r:id="rId5"/>
    <p:sldId id="262" r:id="rId6"/>
    <p:sldId id="27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0" r:id="rId1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-60" y="-2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0FD44B-4CF5-604F-8F46-8B25D614FBEC}" type="doc">
      <dgm:prSet loTypeId="urn:microsoft.com/office/officeart/2005/8/layout/pList2#1" loCatId="" qsTypeId="urn:microsoft.com/office/officeart/2005/8/quickstyle/simple4" qsCatId="simple" csTypeId="urn:microsoft.com/office/officeart/2005/8/colors/accent1_2" csCatId="accent1" phldr="1"/>
      <dgm:spPr/>
    </dgm:pt>
    <dgm:pt modelId="{A83550BD-96C7-AF4F-BB64-805A48F27211}">
      <dgm:prSet phldrT="[Text]"/>
      <dgm:spPr/>
      <dgm:t>
        <a:bodyPr/>
        <a:lstStyle/>
        <a:p>
          <a:pPr algn="l"/>
          <a:r>
            <a:rPr lang="en-US" altLang="zh-CN" dirty="0" smtClean="0"/>
            <a:t>Simba</a:t>
          </a:r>
          <a:r>
            <a:rPr lang="zh-CN" altLang="en-US" dirty="0" smtClean="0"/>
            <a:t>提供语义丰富、功能强大且用户友好的</a:t>
          </a:r>
          <a:r>
            <a:rPr lang="en-US" altLang="zh-CN" dirty="0" smtClean="0"/>
            <a:t>SQL</a:t>
          </a:r>
          <a:r>
            <a:rPr lang="zh-CN" altLang="en-US" dirty="0" smtClean="0"/>
            <a:t>查询和</a:t>
          </a:r>
          <a:r>
            <a:rPr lang="en-US" altLang="zh-CN" dirty="0" smtClean="0"/>
            <a:t>DataFrame API</a:t>
          </a:r>
          <a:endParaRPr lang="en-US" dirty="0"/>
        </a:p>
      </dgm:t>
    </dgm:pt>
    <dgm:pt modelId="{32969BEB-709C-254B-8BC4-4D1C8C1A9E02}" type="parTrans" cxnId="{037816FA-DEE3-0749-8A8D-77C698F86E13}">
      <dgm:prSet/>
      <dgm:spPr/>
      <dgm:t>
        <a:bodyPr/>
        <a:lstStyle/>
        <a:p>
          <a:endParaRPr lang="en-US"/>
        </a:p>
      </dgm:t>
    </dgm:pt>
    <dgm:pt modelId="{9F4CDF21-BB11-464C-83B4-1D277FE2B4DC}" type="sibTrans" cxnId="{037816FA-DEE3-0749-8A8D-77C698F86E13}">
      <dgm:prSet/>
      <dgm:spPr/>
      <dgm:t>
        <a:bodyPr/>
        <a:lstStyle/>
        <a:p>
          <a:endParaRPr lang="en-US"/>
        </a:p>
      </dgm:t>
    </dgm:pt>
    <dgm:pt modelId="{53BE0F13-0DFB-4047-AEC3-E7ACD473BD9D}">
      <dgm:prSet phldrT="[Text]"/>
      <dgm:spPr/>
      <dgm:t>
        <a:bodyPr/>
        <a:lstStyle/>
        <a:p>
          <a:pPr algn="l"/>
          <a:r>
            <a:rPr lang="en-US" dirty="0" smtClean="0"/>
            <a:t>Simba</a:t>
          </a:r>
          <a:r>
            <a:rPr lang="zh-CN" altLang="en-US" dirty="0" smtClean="0"/>
            <a:t>的</a:t>
          </a:r>
          <a:r>
            <a:rPr lang="zh-CN" dirty="0" smtClean="0"/>
            <a:t>索引建立在</a:t>
          </a:r>
          <a:r>
            <a:rPr lang="en-US" dirty="0" smtClean="0"/>
            <a:t>RDD</a:t>
          </a:r>
          <a:r>
            <a:rPr lang="zh-CN" dirty="0" smtClean="0"/>
            <a:t>上，分别建立了局部和全局的两层索引结构</a:t>
          </a:r>
          <a:endParaRPr lang="en-US" dirty="0"/>
        </a:p>
      </dgm:t>
    </dgm:pt>
    <dgm:pt modelId="{3D6D6EE1-01C2-1646-866C-160CEF851D8D}" type="parTrans" cxnId="{A58C552A-5A6D-2944-B198-C11A575309F7}">
      <dgm:prSet/>
      <dgm:spPr/>
      <dgm:t>
        <a:bodyPr/>
        <a:lstStyle/>
        <a:p>
          <a:endParaRPr lang="en-US"/>
        </a:p>
      </dgm:t>
    </dgm:pt>
    <dgm:pt modelId="{2F5C107D-2395-1546-A2A8-6A9C5D69DA11}" type="sibTrans" cxnId="{A58C552A-5A6D-2944-B198-C11A575309F7}">
      <dgm:prSet/>
      <dgm:spPr/>
      <dgm:t>
        <a:bodyPr/>
        <a:lstStyle/>
        <a:p>
          <a:endParaRPr lang="en-US"/>
        </a:p>
      </dgm:t>
    </dgm:pt>
    <dgm:pt modelId="{8DC24D14-7BA0-354D-9F19-41A30E0BCF87}">
      <dgm:prSet phldrT="[Text]"/>
      <dgm:spPr/>
      <dgm:t>
        <a:bodyPr/>
        <a:lstStyle/>
        <a:p>
          <a:pPr algn="l"/>
          <a:r>
            <a:rPr lang="en-US" dirty="0" smtClean="0"/>
            <a:t>Simba</a:t>
          </a:r>
          <a:r>
            <a:rPr lang="zh-CN" dirty="0" smtClean="0"/>
            <a:t>从解析器、逻辑计划、物理计划等阶段</a:t>
          </a:r>
          <a:r>
            <a:rPr lang="zh-CN" altLang="en-US" dirty="0" smtClean="0"/>
            <a:t>对空间查询进行优化</a:t>
          </a:r>
          <a:endParaRPr lang="en-US" dirty="0"/>
        </a:p>
      </dgm:t>
    </dgm:pt>
    <dgm:pt modelId="{CE892626-A23A-5748-82A6-31128ED8E46A}" type="parTrans" cxnId="{9EF1B9B9-84BA-594B-A557-EB694A18B975}">
      <dgm:prSet/>
      <dgm:spPr/>
      <dgm:t>
        <a:bodyPr/>
        <a:lstStyle/>
        <a:p>
          <a:endParaRPr lang="en-US"/>
        </a:p>
      </dgm:t>
    </dgm:pt>
    <dgm:pt modelId="{AFA655E0-7482-0E45-9F20-7F87B354F709}" type="sibTrans" cxnId="{9EF1B9B9-84BA-594B-A557-EB694A18B975}">
      <dgm:prSet/>
      <dgm:spPr/>
      <dgm:t>
        <a:bodyPr/>
        <a:lstStyle/>
        <a:p>
          <a:endParaRPr lang="en-US"/>
        </a:p>
      </dgm:t>
    </dgm:pt>
    <dgm:pt modelId="{84C03554-5CF2-D246-9B6B-641B297719E3}" type="pres">
      <dgm:prSet presAssocID="{770FD44B-4CF5-604F-8F46-8B25D614FBEC}" presName="Name0" presStyleCnt="0">
        <dgm:presLayoutVars>
          <dgm:dir/>
          <dgm:resizeHandles val="exact"/>
        </dgm:presLayoutVars>
      </dgm:prSet>
      <dgm:spPr/>
    </dgm:pt>
    <dgm:pt modelId="{691B90EB-DA20-E94A-BB16-8C61F8FACAE7}" type="pres">
      <dgm:prSet presAssocID="{770FD44B-4CF5-604F-8F46-8B25D614FBEC}" presName="bkgdShp" presStyleLbl="alignAccFollowNode1" presStyleIdx="0" presStyleCnt="1"/>
      <dgm:spPr/>
    </dgm:pt>
    <dgm:pt modelId="{3180595A-AA3B-5243-80BF-109E71A3FEB6}" type="pres">
      <dgm:prSet presAssocID="{770FD44B-4CF5-604F-8F46-8B25D614FBEC}" presName="linComp" presStyleCnt="0"/>
      <dgm:spPr/>
    </dgm:pt>
    <dgm:pt modelId="{0C3C68A0-FA5C-7C46-9112-FC53158F10A9}" type="pres">
      <dgm:prSet presAssocID="{A83550BD-96C7-AF4F-BB64-805A48F27211}" presName="compNode" presStyleCnt="0"/>
      <dgm:spPr/>
    </dgm:pt>
    <dgm:pt modelId="{86B2FC34-5F81-1C46-935B-5B31EA5C97C4}" type="pres">
      <dgm:prSet presAssocID="{A83550BD-96C7-AF4F-BB64-805A48F2721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14552F-6366-2040-AC88-E5AE3BBDE3EE}" type="pres">
      <dgm:prSet presAssocID="{A83550BD-96C7-AF4F-BB64-805A48F27211}" presName="invisiNode" presStyleLbl="node1" presStyleIdx="0" presStyleCnt="3"/>
      <dgm:spPr/>
    </dgm:pt>
    <dgm:pt modelId="{F9B54376-80BE-D94F-8AEC-9300324297AB}" type="pres">
      <dgm:prSet presAssocID="{A83550BD-96C7-AF4F-BB64-805A48F27211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53000" b="-53000"/>
          </a:stretch>
        </a:blipFill>
      </dgm:spPr>
    </dgm:pt>
    <dgm:pt modelId="{3432B612-224B-8845-A777-6DA4D8A212D3}" type="pres">
      <dgm:prSet presAssocID="{9F4CDF21-BB11-464C-83B4-1D277FE2B4D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58DBE0C-B78B-BF46-8EB8-6509204D794F}" type="pres">
      <dgm:prSet presAssocID="{53BE0F13-0DFB-4047-AEC3-E7ACD473BD9D}" presName="compNode" presStyleCnt="0"/>
      <dgm:spPr/>
    </dgm:pt>
    <dgm:pt modelId="{B3BCC079-ED32-3C43-AD75-A572D422003E}" type="pres">
      <dgm:prSet presAssocID="{53BE0F13-0DFB-4047-AEC3-E7ACD473BD9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8945DA-1E00-614F-8B2A-A977D7C18308}" type="pres">
      <dgm:prSet presAssocID="{53BE0F13-0DFB-4047-AEC3-E7ACD473BD9D}" presName="invisiNode" presStyleLbl="node1" presStyleIdx="1" presStyleCnt="3"/>
      <dgm:spPr/>
    </dgm:pt>
    <dgm:pt modelId="{03CD7A9B-6702-464A-8541-F4BD40A9F133}" type="pres">
      <dgm:prSet presAssocID="{53BE0F13-0DFB-4047-AEC3-E7ACD473BD9D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7000" r="-17000"/>
          </a:stretch>
        </a:blipFill>
      </dgm:spPr>
    </dgm:pt>
    <dgm:pt modelId="{1B514714-30AD-C84D-AC19-A80A544DA126}" type="pres">
      <dgm:prSet presAssocID="{2F5C107D-2395-1546-A2A8-6A9C5D69DA1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CA3F5E1-DD3D-B74D-A204-DB9E4FAFAE11}" type="pres">
      <dgm:prSet presAssocID="{8DC24D14-7BA0-354D-9F19-41A30E0BCF87}" presName="compNode" presStyleCnt="0"/>
      <dgm:spPr/>
    </dgm:pt>
    <dgm:pt modelId="{3533CDAB-395A-944C-9895-61D7A5BA345A}" type="pres">
      <dgm:prSet presAssocID="{8DC24D14-7BA0-354D-9F19-41A30E0BCF8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D0E5E0-0305-7C4B-B4B7-D0646CEF5A35}" type="pres">
      <dgm:prSet presAssocID="{8DC24D14-7BA0-354D-9F19-41A30E0BCF87}" presName="invisiNode" presStyleLbl="node1" presStyleIdx="2" presStyleCnt="3"/>
      <dgm:spPr/>
    </dgm:pt>
    <dgm:pt modelId="{11B5BDCD-878C-DC45-BD44-D09D01695FCF}" type="pres">
      <dgm:prSet presAssocID="{8DC24D14-7BA0-354D-9F19-41A30E0BCF87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42000" b="-42000"/>
          </a:stretch>
        </a:blipFill>
      </dgm:spPr>
    </dgm:pt>
  </dgm:ptLst>
  <dgm:cxnLst>
    <dgm:cxn modelId="{9EF1B9B9-84BA-594B-A557-EB694A18B975}" srcId="{770FD44B-4CF5-604F-8F46-8B25D614FBEC}" destId="{8DC24D14-7BA0-354D-9F19-41A30E0BCF87}" srcOrd="2" destOrd="0" parTransId="{CE892626-A23A-5748-82A6-31128ED8E46A}" sibTransId="{AFA655E0-7482-0E45-9F20-7F87B354F709}"/>
    <dgm:cxn modelId="{037816FA-DEE3-0749-8A8D-77C698F86E13}" srcId="{770FD44B-4CF5-604F-8F46-8B25D614FBEC}" destId="{A83550BD-96C7-AF4F-BB64-805A48F27211}" srcOrd="0" destOrd="0" parTransId="{32969BEB-709C-254B-8BC4-4D1C8C1A9E02}" sibTransId="{9F4CDF21-BB11-464C-83B4-1D277FE2B4DC}"/>
    <dgm:cxn modelId="{AF886AB7-9AB2-4484-B45E-24A5C365EC98}" type="presOf" srcId="{9F4CDF21-BB11-464C-83B4-1D277FE2B4DC}" destId="{3432B612-224B-8845-A777-6DA4D8A212D3}" srcOrd="0" destOrd="0" presId="urn:microsoft.com/office/officeart/2005/8/layout/pList2#1"/>
    <dgm:cxn modelId="{B632DF54-EE14-4635-A5ED-069B30513A88}" type="presOf" srcId="{53BE0F13-0DFB-4047-AEC3-E7ACD473BD9D}" destId="{B3BCC079-ED32-3C43-AD75-A572D422003E}" srcOrd="0" destOrd="0" presId="urn:microsoft.com/office/officeart/2005/8/layout/pList2#1"/>
    <dgm:cxn modelId="{6BF897CC-7D39-4B9F-AF2A-9956E6FA3E18}" type="presOf" srcId="{A83550BD-96C7-AF4F-BB64-805A48F27211}" destId="{86B2FC34-5F81-1C46-935B-5B31EA5C97C4}" srcOrd="0" destOrd="0" presId="urn:microsoft.com/office/officeart/2005/8/layout/pList2#1"/>
    <dgm:cxn modelId="{FF30841E-E473-42A8-9BDA-E29EB034623A}" type="presOf" srcId="{8DC24D14-7BA0-354D-9F19-41A30E0BCF87}" destId="{3533CDAB-395A-944C-9895-61D7A5BA345A}" srcOrd="0" destOrd="0" presId="urn:microsoft.com/office/officeart/2005/8/layout/pList2#1"/>
    <dgm:cxn modelId="{A58C552A-5A6D-2944-B198-C11A575309F7}" srcId="{770FD44B-4CF5-604F-8F46-8B25D614FBEC}" destId="{53BE0F13-0DFB-4047-AEC3-E7ACD473BD9D}" srcOrd="1" destOrd="0" parTransId="{3D6D6EE1-01C2-1646-866C-160CEF851D8D}" sibTransId="{2F5C107D-2395-1546-A2A8-6A9C5D69DA11}"/>
    <dgm:cxn modelId="{0309A772-9935-4FBE-873D-DB66AB628FC4}" type="presOf" srcId="{770FD44B-4CF5-604F-8F46-8B25D614FBEC}" destId="{84C03554-5CF2-D246-9B6B-641B297719E3}" srcOrd="0" destOrd="0" presId="urn:microsoft.com/office/officeart/2005/8/layout/pList2#1"/>
    <dgm:cxn modelId="{6499B77A-73BD-4D22-80A8-56445ADFE661}" type="presOf" srcId="{2F5C107D-2395-1546-A2A8-6A9C5D69DA11}" destId="{1B514714-30AD-C84D-AC19-A80A544DA126}" srcOrd="0" destOrd="0" presId="urn:microsoft.com/office/officeart/2005/8/layout/pList2#1"/>
    <dgm:cxn modelId="{AF77A30A-3F06-43C2-95B2-E2E629B902C1}" type="presParOf" srcId="{84C03554-5CF2-D246-9B6B-641B297719E3}" destId="{691B90EB-DA20-E94A-BB16-8C61F8FACAE7}" srcOrd="0" destOrd="0" presId="urn:microsoft.com/office/officeart/2005/8/layout/pList2#1"/>
    <dgm:cxn modelId="{5EC1DD6F-D897-471B-9453-308AF4CD9117}" type="presParOf" srcId="{84C03554-5CF2-D246-9B6B-641B297719E3}" destId="{3180595A-AA3B-5243-80BF-109E71A3FEB6}" srcOrd="1" destOrd="0" presId="urn:microsoft.com/office/officeart/2005/8/layout/pList2#1"/>
    <dgm:cxn modelId="{69DAB7AD-E5B6-4F4E-B7C7-806E3E1DBF11}" type="presParOf" srcId="{3180595A-AA3B-5243-80BF-109E71A3FEB6}" destId="{0C3C68A0-FA5C-7C46-9112-FC53158F10A9}" srcOrd="0" destOrd="0" presId="urn:microsoft.com/office/officeart/2005/8/layout/pList2#1"/>
    <dgm:cxn modelId="{C494C3EE-B3D9-4B61-A683-0B644E751EEA}" type="presParOf" srcId="{0C3C68A0-FA5C-7C46-9112-FC53158F10A9}" destId="{86B2FC34-5F81-1C46-935B-5B31EA5C97C4}" srcOrd="0" destOrd="0" presId="urn:microsoft.com/office/officeart/2005/8/layout/pList2#1"/>
    <dgm:cxn modelId="{E486EA6B-8180-4D4A-AFC3-B9C7F0B9F250}" type="presParOf" srcId="{0C3C68A0-FA5C-7C46-9112-FC53158F10A9}" destId="{5514552F-6366-2040-AC88-E5AE3BBDE3EE}" srcOrd="1" destOrd="0" presId="urn:microsoft.com/office/officeart/2005/8/layout/pList2#1"/>
    <dgm:cxn modelId="{28DE4FFB-D475-4882-9C48-54FBCA4741CE}" type="presParOf" srcId="{0C3C68A0-FA5C-7C46-9112-FC53158F10A9}" destId="{F9B54376-80BE-D94F-8AEC-9300324297AB}" srcOrd="2" destOrd="0" presId="urn:microsoft.com/office/officeart/2005/8/layout/pList2#1"/>
    <dgm:cxn modelId="{0E4065A4-3EE8-4F53-A096-DBAD6393420F}" type="presParOf" srcId="{3180595A-AA3B-5243-80BF-109E71A3FEB6}" destId="{3432B612-224B-8845-A777-6DA4D8A212D3}" srcOrd="1" destOrd="0" presId="urn:microsoft.com/office/officeart/2005/8/layout/pList2#1"/>
    <dgm:cxn modelId="{A022EDA1-9EB6-49D2-8A88-CCD7FF4D4F12}" type="presParOf" srcId="{3180595A-AA3B-5243-80BF-109E71A3FEB6}" destId="{E58DBE0C-B78B-BF46-8EB8-6509204D794F}" srcOrd="2" destOrd="0" presId="urn:microsoft.com/office/officeart/2005/8/layout/pList2#1"/>
    <dgm:cxn modelId="{3AF01796-76AE-4321-B952-98F08DB181EB}" type="presParOf" srcId="{E58DBE0C-B78B-BF46-8EB8-6509204D794F}" destId="{B3BCC079-ED32-3C43-AD75-A572D422003E}" srcOrd="0" destOrd="0" presId="urn:microsoft.com/office/officeart/2005/8/layout/pList2#1"/>
    <dgm:cxn modelId="{D984D498-3ED6-4BD1-AE08-E3869FB28FCF}" type="presParOf" srcId="{E58DBE0C-B78B-BF46-8EB8-6509204D794F}" destId="{2B8945DA-1E00-614F-8B2A-A977D7C18308}" srcOrd="1" destOrd="0" presId="urn:microsoft.com/office/officeart/2005/8/layout/pList2#1"/>
    <dgm:cxn modelId="{AA6B5310-82EC-421D-BD63-5CD7A6510809}" type="presParOf" srcId="{E58DBE0C-B78B-BF46-8EB8-6509204D794F}" destId="{03CD7A9B-6702-464A-8541-F4BD40A9F133}" srcOrd="2" destOrd="0" presId="urn:microsoft.com/office/officeart/2005/8/layout/pList2#1"/>
    <dgm:cxn modelId="{BA537933-7FE4-4563-A608-9D21197235B3}" type="presParOf" srcId="{3180595A-AA3B-5243-80BF-109E71A3FEB6}" destId="{1B514714-30AD-C84D-AC19-A80A544DA126}" srcOrd="3" destOrd="0" presId="urn:microsoft.com/office/officeart/2005/8/layout/pList2#1"/>
    <dgm:cxn modelId="{8EF139E7-D9A8-4B16-B8BE-D48837302FB2}" type="presParOf" srcId="{3180595A-AA3B-5243-80BF-109E71A3FEB6}" destId="{6CA3F5E1-DD3D-B74D-A204-DB9E4FAFAE11}" srcOrd="4" destOrd="0" presId="urn:microsoft.com/office/officeart/2005/8/layout/pList2#1"/>
    <dgm:cxn modelId="{7DD74D72-420E-49E1-AF81-1A49D2B09135}" type="presParOf" srcId="{6CA3F5E1-DD3D-B74D-A204-DB9E4FAFAE11}" destId="{3533CDAB-395A-944C-9895-61D7A5BA345A}" srcOrd="0" destOrd="0" presId="urn:microsoft.com/office/officeart/2005/8/layout/pList2#1"/>
    <dgm:cxn modelId="{66FAB821-1091-4AC8-94D6-06279B194C84}" type="presParOf" srcId="{6CA3F5E1-DD3D-B74D-A204-DB9E4FAFAE11}" destId="{03D0E5E0-0305-7C4B-B4B7-D0646CEF5A35}" srcOrd="1" destOrd="0" presId="urn:microsoft.com/office/officeart/2005/8/layout/pList2#1"/>
    <dgm:cxn modelId="{D24F31FA-FB85-49D1-A59B-37E11C233912}" type="presParOf" srcId="{6CA3F5E1-DD3D-B74D-A204-DB9E4FAFAE11}" destId="{11B5BDCD-878C-DC45-BD44-D09D01695FCF}" srcOrd="2" destOrd="0" presId="urn:microsoft.com/office/officeart/2005/8/layout/pList2#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#1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4F646-0A2A-4B44-AB1E-DEA0D62C50EF}" type="datetimeFigureOut">
              <a:rPr lang="zh-CN" altLang="en-US" smtClean="0"/>
              <a:t>2016/9/14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2415D-3523-45BE-88D8-A20FDC1290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How to handle big data</a:t>
            </a:r>
            <a:r>
              <a:rPr kumimoji="1" lang="en-US" altLang="zh-CN" baseline="0" dirty="0" smtClean="0"/>
              <a:t> in </a:t>
            </a:r>
            <a:r>
              <a:rPr kumimoji="1" lang="en-US" altLang="zh-CN" baseline="0" smtClean="0"/>
              <a:t>distributed environment.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E88E4-6A74-B74B-A208-53C1E2205C5A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61361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7C8DFC-3B43-4C4F-88AB-874EE82E6E6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391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7C8DFC-3B43-4C4F-88AB-874EE82E6E6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5532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7C8DFC-3B43-4C4F-88AB-874EE82E6E6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8437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941708" y="2779325"/>
            <a:ext cx="8555017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941705" y="944600"/>
            <a:ext cx="8555016" cy="1720077"/>
          </a:xfrm>
        </p:spPr>
        <p:txBody>
          <a:bodyPr>
            <a:normAutofit/>
          </a:bodyPr>
          <a:lstStyle>
            <a:lvl1pPr algn="ctr">
              <a:defRPr sz="3200" baseline="0">
                <a:ln w="25400" cmpd="dbl"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添加您的标题文字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EF2F5ED-D19D-4097-92A9-D6092B3D6E68}" type="datetimeFigureOut">
              <a:rPr lang="zh-CN" altLang="en-US" smtClean="0"/>
              <a:pPr/>
              <a:t>2016/9/14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A7AAEAA2-D029-4D23-B6D5-DE004B8B3E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420800" y="360000"/>
            <a:ext cx="9336000" cy="583200"/>
          </a:xfrm>
        </p:spPr>
        <p:txBody>
          <a:bodyPr anchor="t" anchorCtr="0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420800" y="1396800"/>
            <a:ext cx="9336000" cy="34416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</a:defRPr>
            </a:lvl1pPr>
            <a:lvl2pPr marL="542925" indent="-271780">
              <a:spcAft>
                <a:spcPts val="0"/>
              </a:spcAft>
              <a:buFont typeface="Arial" panose="020B0604020202020204" pitchFamily="34" charset="0"/>
              <a:buChar char="•"/>
              <a:defRPr sz="20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zh-CN" alt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第二级</a:t>
            </a:r>
          </a:p>
          <a:p>
            <a:pPr lvl="2"/>
            <a:r>
              <a:rPr lang="zh-CN" altLang="zh-CN" dirty="0" smtClean="0"/>
              <a:t>第三级</a:t>
            </a:r>
          </a:p>
          <a:p>
            <a:pPr lvl="3"/>
            <a:r>
              <a:rPr lang="zh-CN" altLang="zh-CN" dirty="0" smtClean="0"/>
              <a:t>第四级</a:t>
            </a:r>
          </a:p>
          <a:p>
            <a:pPr lvl="4"/>
            <a:r>
              <a:rPr lang="zh-CN" altLang="zh-CN" dirty="0" smtClean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040093" y="820266"/>
            <a:ext cx="2552796" cy="3218334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0713" y="925730"/>
            <a:ext cx="2271555" cy="193082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40093" y="6626004"/>
            <a:ext cx="2552796" cy="23199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52500" lnSpcReduction="20000"/>
          </a:bodyPr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3331200" y="2948400"/>
            <a:ext cx="5760000" cy="467270"/>
          </a:xfrm>
          <a:solidFill>
            <a:schemeClr val="bg1"/>
          </a:solidFill>
        </p:spPr>
        <p:txBody>
          <a:bodyPr anchor="t" anchorCtr="0">
            <a:normAutofit/>
          </a:bodyPr>
          <a:lstStyle>
            <a:lvl1pPr algn="ctr">
              <a:lnSpc>
                <a:spcPct val="120000"/>
              </a:lnSpc>
              <a:spcBef>
                <a:spcPts val="600"/>
              </a:spcBef>
              <a:defRPr sz="1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10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454400" y="4424400"/>
            <a:ext cx="3729600" cy="1864800"/>
          </a:xfrm>
          <a:noFill/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aseline="0">
                <a:solidFill>
                  <a:srgbClr val="9DA0A3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420800" y="360000"/>
            <a:ext cx="8808000" cy="583200"/>
          </a:xfrm>
        </p:spPr>
        <p:txBody>
          <a:bodyPr anchor="t" anchorCtr="0">
            <a:normAutofit/>
          </a:bodyPr>
          <a:lstStyle>
            <a:lvl1pPr>
              <a:defRPr sz="3200"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420800" y="1425600"/>
            <a:ext cx="9336000" cy="1724400"/>
          </a:xfrm>
        </p:spPr>
        <p:txBody>
          <a:bodyPr lIns="0" tIns="0" rIns="0" bIns="0" anchor="ctr" anchorCtr="0">
            <a:normAutofit/>
          </a:bodyPr>
          <a:lstStyle>
            <a:lvl1pPr marL="0" indent="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542925" indent="-271780" algn="l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</a:lstStyle>
          <a:p>
            <a:pPr lvl="0"/>
            <a:r>
              <a:rPr lang="zh-CN" alt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第二级</a:t>
            </a:r>
          </a:p>
          <a:p>
            <a:pPr lvl="2"/>
            <a:r>
              <a:rPr lang="zh-CN" altLang="zh-CN" dirty="0" smtClean="0"/>
              <a:t>第三级</a:t>
            </a:r>
          </a:p>
          <a:p>
            <a:pPr lvl="3"/>
            <a:r>
              <a:rPr lang="zh-CN" altLang="zh-CN" dirty="0" smtClean="0"/>
              <a:t>第四级</a:t>
            </a:r>
          </a:p>
          <a:p>
            <a:pPr lvl="4"/>
            <a:r>
              <a:rPr lang="zh-CN" altLang="zh-CN" dirty="0" smtClean="0"/>
              <a:t>第五级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420800" y="4402800"/>
            <a:ext cx="9379200" cy="1724400"/>
          </a:xfrm>
        </p:spPr>
        <p:txBody>
          <a:bodyPr lIns="0" tIns="0" rIns="0" bIns="0" anchor="ctr" anchorCtr="0">
            <a:normAutofit/>
          </a:bodyPr>
          <a:lstStyle>
            <a:lvl1pPr marL="0" indent="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542925" indent="-285750" algn="l" defTabSz="-635">
              <a:buFont typeface="Arial" panose="020B0604020202020204" pitchFamily="34" charset="0"/>
              <a:buChar char="•"/>
              <a:tabLst>
                <a:tab pos="542925" algn="l"/>
              </a:tabLst>
              <a:defRPr sz="2000">
                <a:solidFill>
                  <a:schemeClr val="tx1"/>
                </a:solidFill>
              </a:defRPr>
            </a:lvl2pPr>
          </a:lstStyle>
          <a:p>
            <a:pPr lvl="0"/>
            <a:r>
              <a:rPr lang="zh-CN" alt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第二级</a:t>
            </a:r>
          </a:p>
          <a:p>
            <a:pPr lvl="2"/>
            <a:r>
              <a:rPr lang="zh-CN" altLang="zh-CN" dirty="0" smtClean="0"/>
              <a:t>第三级</a:t>
            </a:r>
          </a:p>
          <a:p>
            <a:pPr lvl="3"/>
            <a:r>
              <a:rPr lang="zh-CN" altLang="zh-CN" dirty="0" smtClean="0"/>
              <a:t>第四级</a:t>
            </a:r>
          </a:p>
          <a:p>
            <a:pPr lvl="4"/>
            <a:r>
              <a:rPr lang="zh-CN" altLang="zh-CN" dirty="0" smtClean="0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99435" y="118532"/>
            <a:ext cx="10515599" cy="71702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</p:spPr>
        <p:txBody>
          <a:bodyPr/>
          <a:lstStyle/>
          <a:p>
            <a:pPr lvl="0"/>
            <a:r>
              <a:rPr lang="zh-CN" alt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第二级</a:t>
            </a:r>
          </a:p>
          <a:p>
            <a:pPr lvl="2"/>
            <a:r>
              <a:rPr lang="zh-CN" altLang="zh-CN" dirty="0" smtClean="0"/>
              <a:t>第三级</a:t>
            </a:r>
          </a:p>
          <a:p>
            <a:pPr lvl="3"/>
            <a:r>
              <a:rPr lang="zh-CN" altLang="zh-CN" dirty="0" smtClean="0"/>
              <a:t>第四级</a:t>
            </a:r>
          </a:p>
          <a:p>
            <a:pPr lvl="4"/>
            <a:r>
              <a:rPr lang="zh-CN" altLang="zh-CN" dirty="0" smtClean="0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8" y="13763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8" y="2200275"/>
            <a:ext cx="5183188" cy="3684588"/>
          </a:xfrm>
        </p:spPr>
        <p:txBody>
          <a:bodyPr/>
          <a:lstStyle/>
          <a:p>
            <a:pPr lvl="0"/>
            <a:r>
              <a:rPr lang="zh-CN" alt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第二级</a:t>
            </a:r>
          </a:p>
          <a:p>
            <a:pPr lvl="2"/>
            <a:r>
              <a:rPr lang="zh-CN" altLang="zh-CN" dirty="0" smtClean="0"/>
              <a:t>第三级</a:t>
            </a:r>
          </a:p>
          <a:p>
            <a:pPr lvl="3"/>
            <a:r>
              <a:rPr lang="zh-CN" altLang="zh-CN" dirty="0" smtClean="0"/>
              <a:t>第四级</a:t>
            </a:r>
          </a:p>
          <a:p>
            <a:pPr lvl="4"/>
            <a:r>
              <a:rPr lang="zh-CN" altLang="zh-CN" dirty="0" smtClean="0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菱形 5"/>
          <p:cNvSpPr/>
          <p:nvPr/>
        </p:nvSpPr>
        <p:spPr>
          <a:xfrm>
            <a:off x="3575861" y="988651"/>
            <a:ext cx="2478431" cy="1858823"/>
          </a:xfrm>
          <a:prstGeom prst="diamond">
            <a:avLst/>
          </a:prstGeom>
          <a:gradFill>
            <a:gsLst>
              <a:gs pos="1000">
                <a:srgbClr val="C2C2C2"/>
              </a:gs>
              <a:gs pos="100000">
                <a:srgbClr val="FFFFFF"/>
              </a:gs>
            </a:gsLst>
            <a:lin ang="42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3789792" y="1149099"/>
            <a:ext cx="2049371" cy="1537028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谢</a:t>
            </a:r>
          </a:p>
        </p:txBody>
      </p:sp>
      <p:sp>
        <p:nvSpPr>
          <p:cNvPr id="8" name="菱形 7"/>
          <p:cNvSpPr/>
          <p:nvPr/>
        </p:nvSpPr>
        <p:spPr>
          <a:xfrm>
            <a:off x="6137709" y="988651"/>
            <a:ext cx="2475429" cy="1858823"/>
          </a:xfrm>
          <a:prstGeom prst="diamond">
            <a:avLst/>
          </a:prstGeom>
          <a:gradFill>
            <a:gsLst>
              <a:gs pos="1000">
                <a:srgbClr val="C2C2C2"/>
              </a:gs>
              <a:gs pos="100000">
                <a:srgbClr val="FFFFFF"/>
              </a:gs>
            </a:gsLst>
            <a:lin ang="42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350736" y="1149099"/>
            <a:ext cx="2049371" cy="1537028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谢</a:t>
            </a:r>
          </a:p>
        </p:txBody>
      </p:sp>
      <p:sp>
        <p:nvSpPr>
          <p:cNvPr id="10" name="菱形 9"/>
          <p:cNvSpPr/>
          <p:nvPr/>
        </p:nvSpPr>
        <p:spPr>
          <a:xfrm>
            <a:off x="3575861" y="2926793"/>
            <a:ext cx="2478431" cy="1858823"/>
          </a:xfrm>
          <a:prstGeom prst="diamond">
            <a:avLst/>
          </a:prstGeom>
          <a:gradFill>
            <a:gsLst>
              <a:gs pos="1000">
                <a:srgbClr val="C2C2C2"/>
              </a:gs>
              <a:gs pos="100000">
                <a:srgbClr val="FFFFFF"/>
              </a:gs>
            </a:gsLst>
            <a:lin ang="42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3790985" y="3087241"/>
            <a:ext cx="2049371" cy="1537028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聆</a:t>
            </a:r>
          </a:p>
        </p:txBody>
      </p:sp>
      <p:sp>
        <p:nvSpPr>
          <p:cNvPr id="12" name="菱形 11"/>
          <p:cNvSpPr/>
          <p:nvPr/>
        </p:nvSpPr>
        <p:spPr>
          <a:xfrm>
            <a:off x="6137709" y="2926793"/>
            <a:ext cx="2478431" cy="1858823"/>
          </a:xfrm>
          <a:prstGeom prst="diamond">
            <a:avLst/>
          </a:prstGeom>
          <a:gradFill>
            <a:gsLst>
              <a:gs pos="1000">
                <a:srgbClr val="C2C2C2"/>
              </a:gs>
              <a:gs pos="100000">
                <a:srgbClr val="FFFFFF"/>
              </a:gs>
            </a:gsLst>
            <a:lin ang="42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6351932" y="3087241"/>
            <a:ext cx="2049371" cy="1537028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940800" y="1706400"/>
            <a:ext cx="4684800" cy="583200"/>
          </a:xfrm>
        </p:spPr>
        <p:txBody>
          <a:bodyPr lIns="0" tIns="0" rIns="0" bIns="0" anchor="ctr" anchorCtr="0">
            <a:normAutofit/>
          </a:bodyPr>
          <a:lstStyle>
            <a:lvl1pPr algn="ctr">
              <a:defRPr sz="1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 rot="21060000">
            <a:off x="1238400" y="1429200"/>
            <a:ext cx="4670400" cy="39996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 hasCustomPrompt="1"/>
          </p:nvPr>
        </p:nvSpPr>
        <p:spPr>
          <a:xfrm>
            <a:off x="7358400" y="2368800"/>
            <a:ext cx="3849600" cy="2584800"/>
          </a:xfrm>
        </p:spPr>
        <p:txBody>
          <a:bodyPr lIns="180000" tIns="72000" rIns="36000" anchor="ctr" anchorCtr="0"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89" y="365126"/>
            <a:ext cx="1182511" cy="581183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820189" y="365126"/>
            <a:ext cx="9226921" cy="5811839"/>
          </a:xfrm>
        </p:spPr>
        <p:txBody>
          <a:bodyPr vert="eaVert"/>
          <a:lstStyle/>
          <a:p>
            <a:pPr lvl="0"/>
            <a:r>
              <a:rPr lang="zh-CN" alt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第二级</a:t>
            </a:r>
          </a:p>
          <a:p>
            <a:pPr lvl="2"/>
            <a:r>
              <a:rPr lang="zh-CN" altLang="zh-CN" dirty="0" smtClean="0"/>
              <a:t>第三级</a:t>
            </a:r>
          </a:p>
          <a:p>
            <a:pPr lvl="3"/>
            <a:r>
              <a:rPr lang="zh-CN" altLang="zh-CN" dirty="0" smtClean="0"/>
              <a:t>第四级</a:t>
            </a:r>
          </a:p>
          <a:p>
            <a:pPr lvl="4"/>
            <a:r>
              <a:rPr lang="zh-CN" altLang="zh-CN" dirty="0" smtClean="0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995914"/>
            <a:ext cx="12182827" cy="4862087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58800" y="162557"/>
            <a:ext cx="11056060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58801" y="1026615"/>
            <a:ext cx="11056060" cy="519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第二级</a:t>
            </a:r>
          </a:p>
          <a:p>
            <a:pPr lvl="2"/>
            <a:r>
              <a:rPr lang="zh-CN" altLang="zh-CN" dirty="0" smtClean="0"/>
              <a:t>第三级</a:t>
            </a:r>
          </a:p>
          <a:p>
            <a:pPr lvl="3"/>
            <a:r>
              <a:rPr lang="zh-CN" altLang="zh-CN" dirty="0" smtClean="0"/>
              <a:t>第四级</a:t>
            </a:r>
          </a:p>
          <a:p>
            <a:pPr lvl="4"/>
            <a:r>
              <a:rPr lang="zh-CN" altLang="zh-CN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1B044-5D11-471D-BC87-AD5A8474F53D}" type="datetimeFigureOut">
              <a:rPr lang="zh-CN" altLang="en-US" smtClean="0"/>
              <a:pPr/>
              <a:t>2016/9/14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955F7-57BE-44C0-BFEB-150AF39916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chemeClr val="accent1"/>
          </a:solidFill>
          <a:effectLst/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267970" indent="-267970" algn="just" defTabSz="685800" rtl="0" eaLnBrk="1" latinLnBrk="0" hangingPunct="1">
        <a:spcBef>
          <a:spcPts val="1350"/>
        </a:spcBef>
        <a:spcAft>
          <a:spcPts val="0"/>
        </a:spcAft>
        <a:buClr>
          <a:schemeClr val="accent1"/>
        </a:buClr>
        <a:buSzPct val="110000"/>
        <a:buFontTx/>
        <a:buBlip>
          <a:blip r:embed="rId13"/>
        </a:buBlip>
        <a:defRPr sz="24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542925" indent="-271780" algn="just" defTabSz="685800" rtl="0" eaLnBrk="1" latinLnBrk="0" hangingPunct="1">
        <a:spcBef>
          <a:spcPts val="0"/>
        </a:spcBef>
        <a:spcAft>
          <a:spcPts val="450"/>
        </a:spcAft>
        <a:buClr>
          <a:schemeClr val="tx1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11" Type="http://schemas.openxmlformats.org/officeDocument/2006/relationships/image" Target="../media/image26.jpe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jpeg"/><Relationship Id="rId9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相关的研究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 smtClean="0"/>
              <a:t>马 帅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           </a:t>
            </a:r>
            <a:r>
              <a:rPr kumimoji="1" lang="zh-CN" altLang="en-US" dirty="0" smtClean="0"/>
              <a:t>云平台上的数据处理安全与隐私</a:t>
            </a:r>
            <a:endParaRPr kumimoji="1" lang="zh-CN" altLang="en-US" dirty="0"/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571" b="2816"/>
          <a:stretch/>
        </p:blipFill>
        <p:spPr>
          <a:xfrm>
            <a:off x="2243644" y="7892424"/>
            <a:ext cx="9050891" cy="4820277"/>
          </a:xfrm>
          <a:prstGeom prst="rect">
            <a:avLst/>
          </a:prstGeom>
        </p:spPr>
      </p:pic>
      <p:pic>
        <p:nvPicPr>
          <p:cNvPr id="5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571" b="2816"/>
          <a:stretch/>
        </p:blipFill>
        <p:spPr>
          <a:xfrm>
            <a:off x="2446844" y="8044824"/>
            <a:ext cx="9050891" cy="4820277"/>
          </a:xfrm>
          <a:prstGeom prst="rect">
            <a:avLst/>
          </a:prstGeom>
        </p:spPr>
      </p:pic>
      <p:pic>
        <p:nvPicPr>
          <p:cNvPr id="6" name="图片 5" descr="sn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3339" y="2276872"/>
            <a:ext cx="6212207" cy="4320480"/>
          </a:xfrm>
          <a:prstGeom prst="rect">
            <a:avLst/>
          </a:prstGeom>
        </p:spPr>
      </p:pic>
      <p:pic>
        <p:nvPicPr>
          <p:cNvPr id="7" name="图片 6" descr="snn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80044" y="764705"/>
            <a:ext cx="5667953" cy="2981327"/>
          </a:xfrm>
          <a:prstGeom prst="rect">
            <a:avLst/>
          </a:prstGeom>
        </p:spPr>
      </p:pic>
      <p:pic>
        <p:nvPicPr>
          <p:cNvPr id="8" name="图片 7" descr="snn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84032" y="3861048"/>
            <a:ext cx="5807968" cy="259228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3392" y="980729"/>
            <a:ext cx="5760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用户可以把加密数据放在云平台上，并对密文执行相关的查询操作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20564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5533" y="247651"/>
            <a:ext cx="1137108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000099"/>
              </a:buClr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成果介绍</a:t>
            </a:r>
            <a:endParaRPr lang="zh-CN" altLang="en-US" sz="240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3608" y="1024149"/>
            <a:ext cx="9942285" cy="4616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Simba</a:t>
            </a:r>
            <a:r>
              <a:rPr lang="en-US" altLang="zh-CN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高效的内存空间数据分析系统</a:t>
            </a:r>
            <a:endParaRPr lang="en-US" altLang="zh-CN" sz="2400" b="1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44272" y="4221089"/>
            <a:ext cx="24962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</a:rPr>
              <a:t>身份认证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</a:rPr>
              <a:t>访问控制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</a:rPr>
              <a:t>密码服务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</a:rPr>
              <a:t>审计服务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5413" y="1743199"/>
            <a:ext cx="108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zh-CN" altLang="en-US" sz="2400" dirty="0" smtClean="0">
                <a:solidFill>
                  <a:schemeClr val="tx1"/>
                </a:solidFill>
              </a:rPr>
              <a:t>大规模多源空间数据需要实时处理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6" name="Group 26"/>
          <p:cNvGrpSpPr/>
          <p:nvPr/>
        </p:nvGrpSpPr>
        <p:grpSpPr>
          <a:xfrm>
            <a:off x="2206664" y="2384885"/>
            <a:ext cx="7585747" cy="1360969"/>
            <a:chOff x="2204814" y="2398023"/>
            <a:chExt cx="7848872" cy="1696194"/>
          </a:xfrm>
        </p:grpSpPr>
        <p:pic>
          <p:nvPicPr>
            <p:cNvPr id="37" name="Picture 3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04814" y="2398023"/>
              <a:ext cx="1872208" cy="1152128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</p:spPr>
        </p:pic>
        <p:pic>
          <p:nvPicPr>
            <p:cNvPr id="41" name="Picture 40" descr="baidu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3045" y="2398023"/>
              <a:ext cx="1728787" cy="720725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google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3045" y="2996510"/>
              <a:ext cx="1728787" cy="538163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 Box 29"/>
            <p:cNvSpPr txBox="1">
              <a:spLocks noChangeArrowheads="1"/>
            </p:cNvSpPr>
            <p:nvPr/>
          </p:nvSpPr>
          <p:spPr bwMode="auto">
            <a:xfrm>
              <a:off x="4509069" y="3694167"/>
              <a:ext cx="12684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056" tIns="34529" rIns="69056" bIns="34529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zh-CN" altLang="en-US" sz="1500" dirty="0">
                  <a:latin typeface="黑体" charset="0"/>
                </a:rPr>
                <a:t>搜索服务</a:t>
              </a:r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2492845" y="3694167"/>
              <a:ext cx="12684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056" tIns="34529" rIns="69056" bIns="34529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zh-CN" altLang="en-US" sz="1500" dirty="0">
                  <a:latin typeface="黑体" charset="0"/>
                </a:rPr>
                <a:t>位置服务</a:t>
              </a:r>
            </a:p>
          </p:txBody>
        </p:sp>
        <p:sp>
          <p:nvSpPr>
            <p:cNvPr id="45" name="Text Box 29"/>
            <p:cNvSpPr txBox="1">
              <a:spLocks noChangeArrowheads="1"/>
            </p:cNvSpPr>
            <p:nvPr/>
          </p:nvSpPr>
          <p:spPr bwMode="auto">
            <a:xfrm>
              <a:off x="6453285" y="3694167"/>
              <a:ext cx="12684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056" tIns="34529" rIns="69056" bIns="34529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zh-CN" altLang="en-US" sz="1500" dirty="0">
                  <a:latin typeface="黑体" charset="0"/>
                </a:rPr>
                <a:t>行业分析</a:t>
              </a:r>
            </a:p>
          </p:txBody>
        </p:sp>
        <p:pic>
          <p:nvPicPr>
            <p:cNvPr id="46" name="Picture 45" descr="墨西哥金融危机-2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7261" y="2398023"/>
              <a:ext cx="1800225" cy="1152525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图片 5" descr="热点监测.jpg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253486" y="2398023"/>
              <a:ext cx="1800200" cy="1145149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</p:spPr>
        </p:pic>
        <p:sp>
          <p:nvSpPr>
            <p:cNvPr id="48" name="Text Box 29"/>
            <p:cNvSpPr txBox="1">
              <a:spLocks noChangeArrowheads="1"/>
            </p:cNvSpPr>
            <p:nvPr/>
          </p:nvSpPr>
          <p:spPr bwMode="auto">
            <a:xfrm>
              <a:off x="8541517" y="3694167"/>
              <a:ext cx="12684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056" tIns="34529" rIns="69056" bIns="34529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zh-CN" altLang="en-US" sz="1500" dirty="0">
                  <a:latin typeface="黑体" charset="0"/>
                </a:rPr>
                <a:t>公共监测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912109" y="3825045"/>
            <a:ext cx="108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zh-CN" altLang="en-US" sz="2400" dirty="0" smtClean="0">
                <a:solidFill>
                  <a:schemeClr val="tx1"/>
                </a:solidFill>
              </a:rPr>
              <a:t>现有平台无法满足要求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4226" y="4294953"/>
            <a:ext cx="9942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</a:rPr>
              <a:t>单机商业关系型数据库不适合大规模数据的存储和查询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</a:rPr>
              <a:t>现有大数据系统易用性差（如不完善的</a:t>
            </a:r>
            <a:r>
              <a:rPr lang="en-US" altLang="zh-CN" sz="2000" dirty="0" smtClean="0">
                <a:solidFill>
                  <a:schemeClr val="tx1"/>
                </a:solidFill>
              </a:rPr>
              <a:t>SQL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</a:rPr>
              <a:t>SQL</a:t>
            </a:r>
            <a:r>
              <a:rPr lang="zh-CN" altLang="en-US" sz="2000" dirty="0" smtClean="0">
                <a:solidFill>
                  <a:schemeClr val="tx1"/>
                </a:solidFill>
              </a:rPr>
              <a:t>局限性）</a:t>
            </a:r>
          </a:p>
          <a:p>
            <a:pPr marL="800100" lvl="1" indent="-342900">
              <a:buFont typeface="Arial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现有大数据系统对高维数据和实时处理支持较</a:t>
            </a:r>
            <a:r>
              <a:rPr lang="zh-CN" altLang="en-US" sz="2000" dirty="0" smtClean="0">
                <a:solidFill>
                  <a:schemeClr val="tx1"/>
                </a:solidFill>
              </a:rPr>
              <a:t>差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50" name="图片 6" descr="oracle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9880" y="5598662"/>
            <a:ext cx="1728192" cy="1046327"/>
          </a:xfrm>
          <a:prstGeom prst="rect">
            <a:avLst/>
          </a:prstGeom>
        </p:spPr>
      </p:pic>
      <p:pic>
        <p:nvPicPr>
          <p:cNvPr id="51" name="图片 7" descr="mysql.jp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9868" y="5647474"/>
            <a:ext cx="1656185" cy="932663"/>
          </a:xfrm>
          <a:prstGeom prst="rect">
            <a:avLst/>
          </a:prstGeom>
        </p:spPr>
      </p:pic>
      <p:pic>
        <p:nvPicPr>
          <p:cNvPr id="52" name="图片 8" descr="hadoop.jp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61763" y="5735468"/>
            <a:ext cx="1933643" cy="909521"/>
          </a:xfrm>
          <a:prstGeom prst="rect">
            <a:avLst/>
          </a:prstGeom>
        </p:spPr>
      </p:pic>
      <p:pic>
        <p:nvPicPr>
          <p:cNvPr id="53" name="Picture 52" descr="http://spark.apache.org/images/spark-logo.png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28005" y="5806802"/>
            <a:ext cx="1498952" cy="59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图片 8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19492" y="5697253"/>
            <a:ext cx="1616925" cy="90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371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5533" y="247651"/>
            <a:ext cx="1137108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000099"/>
              </a:buClr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成果介绍</a:t>
            </a:r>
            <a:endParaRPr lang="zh-CN" altLang="en-US" sz="240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3608" y="1024149"/>
            <a:ext cx="9942285" cy="4616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Simba</a:t>
            </a:r>
            <a:r>
              <a:rPr lang="en-US" altLang="zh-CN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高效的内存空间数据分析系统</a:t>
            </a:r>
            <a:endParaRPr lang="en-US" altLang="zh-CN" sz="2400" b="1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3" name="Picture 22"/>
          <p:cNvPicPr/>
          <p:nvPr/>
        </p:nvPicPr>
        <p:blipFill>
          <a:blip r:embed="rId2"/>
          <a:stretch>
            <a:fillRect/>
          </a:stretch>
        </p:blipFill>
        <p:spPr>
          <a:xfrm>
            <a:off x="1543608" y="1743199"/>
            <a:ext cx="6864763" cy="25633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08371" y="2096852"/>
            <a:ext cx="3208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Simba</a:t>
            </a:r>
            <a:r>
              <a:rPr lang="zh-CN" altLang="en-US" sz="1800" dirty="0">
                <a:solidFill>
                  <a:schemeClr val="tx1"/>
                </a:solidFill>
              </a:rPr>
              <a:t>系统针对空间数据特性，分别从解析器、逻辑计划、物理计划等阶段对</a:t>
            </a:r>
            <a:r>
              <a:rPr lang="en-US" sz="1800" dirty="0">
                <a:solidFill>
                  <a:schemeClr val="tx1"/>
                </a:solidFill>
              </a:rPr>
              <a:t>Spark SQL</a:t>
            </a:r>
            <a:r>
              <a:rPr lang="zh-CN" altLang="en-US" sz="1800" dirty="0">
                <a:solidFill>
                  <a:schemeClr val="tx1"/>
                </a:solidFill>
              </a:rPr>
              <a:t>进行扩展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608" y="4306686"/>
            <a:ext cx="9887768" cy="12564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47461" y="5636592"/>
            <a:ext cx="988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高效、低延迟、高吞吐、便于扩展且用户友好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192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5533" y="247651"/>
            <a:ext cx="1137108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000099"/>
              </a:buClr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成果介绍</a:t>
            </a:r>
            <a:endParaRPr lang="zh-CN" altLang="en-US" sz="240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3608" y="1024149"/>
            <a:ext cx="9942285" cy="4616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Simba</a:t>
            </a:r>
            <a:r>
              <a:rPr lang="en-US" altLang="zh-CN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高效的内存空间数据分析系统</a:t>
            </a:r>
            <a:endParaRPr lang="en-US" altLang="zh-CN" sz="2400" b="1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1477" y="5561515"/>
            <a:ext cx="864096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</a:rPr>
              <a:t>相关研究工作已被</a:t>
            </a:r>
            <a:r>
              <a:rPr lang="en-US" altLang="zh-CN" sz="1800" dirty="0" smtClean="0">
                <a:solidFill>
                  <a:srgbClr val="FF0000"/>
                </a:solidFill>
              </a:rPr>
              <a:t>SIGMOD 2016</a:t>
            </a:r>
            <a:r>
              <a:rPr lang="zh-CN" altLang="en-US" sz="1800" dirty="0" smtClean="0">
                <a:solidFill>
                  <a:schemeClr val="tx1"/>
                </a:solidFill>
              </a:rPr>
              <a:t>接收</a:t>
            </a:r>
            <a:endParaRPr 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311497927"/>
              </p:ext>
            </p:extLst>
          </p:nvPr>
        </p:nvGraphicFramePr>
        <p:xfrm>
          <a:off x="911424" y="1844824"/>
          <a:ext cx="9824640" cy="3420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55440" y="6343266"/>
            <a:ext cx="11377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/>
                </a:solidFill>
              </a:rPr>
              <a:t>Xie</a:t>
            </a:r>
            <a:r>
              <a:rPr lang="en-US" sz="1200" dirty="0">
                <a:solidFill>
                  <a:schemeClr val="tx1"/>
                </a:solidFill>
              </a:rPr>
              <a:t>, D., Li, F., Yao, B., Li, G., Zhou, L., &amp; </a:t>
            </a:r>
            <a:r>
              <a:rPr lang="en-US" sz="1200" dirty="0" err="1">
                <a:solidFill>
                  <a:schemeClr val="tx1"/>
                </a:solidFill>
              </a:rPr>
              <a:t>Guo</a:t>
            </a:r>
            <a:r>
              <a:rPr lang="en-US" sz="1200" dirty="0">
                <a:solidFill>
                  <a:schemeClr val="tx1"/>
                </a:solidFill>
              </a:rPr>
              <a:t>, M. Simba: Efficient In-Memory Spatial </a:t>
            </a:r>
            <a:r>
              <a:rPr lang="en-US" sz="1200" dirty="0" smtClean="0">
                <a:solidFill>
                  <a:schemeClr val="tx1"/>
                </a:solidFill>
              </a:rPr>
              <a:t>Analytics, SIGMOD 2016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814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45534" y="247651"/>
            <a:ext cx="1141908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000099"/>
              </a:buClr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成果介绍</a:t>
            </a:r>
            <a:endParaRPr lang="en-US" altLang="zh-CN" sz="240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3526" y="1028774"/>
            <a:ext cx="9553061" cy="4616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基于</a:t>
            </a:r>
            <a:r>
              <a:rPr 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Oblivious</a:t>
            </a:r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存储的实用隐私最短路径</a:t>
            </a:r>
            <a:r>
              <a:rPr lang="zh-CN" altLang="en-US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计算</a:t>
            </a:r>
            <a:endParaRPr lang="en-US" sz="2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矩形 7"/>
          <p:cNvSpPr/>
          <p:nvPr/>
        </p:nvSpPr>
        <p:spPr>
          <a:xfrm>
            <a:off x="719403" y="1692841"/>
            <a:ext cx="105549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基于</a:t>
            </a:r>
            <a:r>
              <a:rPr lang="en-US" altLang="zh-CN" sz="2000" dirty="0" smtClean="0">
                <a:solidFill>
                  <a:srgbClr val="FF0000"/>
                </a:solidFill>
              </a:rPr>
              <a:t>Oblivious Storage</a:t>
            </a:r>
            <a:r>
              <a:rPr lang="zh-CN" altLang="en-US" sz="2000" dirty="0" smtClean="0">
                <a:solidFill>
                  <a:srgbClr val="FF0000"/>
                </a:solidFill>
              </a:rPr>
              <a:t>的概念设计了最短路径查询的强隐私模型</a:t>
            </a:r>
            <a:r>
              <a:rPr lang="zh-CN" altLang="zh-CN" sz="2000" dirty="0" smtClean="0">
                <a:solidFill>
                  <a:srgbClr val="FF0000"/>
                </a:solidFill>
              </a:rPr>
              <a:t>：</a:t>
            </a:r>
          </a:p>
          <a:p>
            <a:pPr lvl="1"/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、设计并实现了</a:t>
            </a:r>
            <a:r>
              <a:rPr lang="en-US" altLang="zh-CN" sz="2000" dirty="0" smtClean="0">
                <a:solidFill>
                  <a:schemeClr val="tx1"/>
                </a:solidFill>
              </a:rPr>
              <a:t>oblivious</a:t>
            </a:r>
            <a:r>
              <a:rPr lang="zh-CN" altLang="en-US" sz="2000" dirty="0" smtClean="0">
                <a:solidFill>
                  <a:schemeClr val="tx1"/>
                </a:solidFill>
              </a:rPr>
              <a:t>洗牌算法来优化</a:t>
            </a:r>
            <a:r>
              <a:rPr lang="en-US" altLang="zh-CN" sz="2000" dirty="0" smtClean="0">
                <a:solidFill>
                  <a:schemeClr val="tx1"/>
                </a:solidFill>
              </a:rPr>
              <a:t>OS</a:t>
            </a:r>
            <a:r>
              <a:rPr lang="zh-CN" altLang="en-US" sz="2000" dirty="0" smtClean="0">
                <a:solidFill>
                  <a:schemeClr val="tx1"/>
                </a:solidFill>
              </a:rPr>
              <a:t>机制，保障数据的机密性和隐藏数据访问模式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、提出了</a:t>
            </a:r>
            <a:r>
              <a:rPr lang="en-US" altLang="zh-CN" sz="2000" dirty="0" smtClean="0">
                <a:solidFill>
                  <a:schemeClr val="tx1"/>
                </a:solidFill>
              </a:rPr>
              <a:t>CKI</a:t>
            </a:r>
            <a:r>
              <a:rPr lang="zh-CN" altLang="en-US" sz="2000" dirty="0" smtClean="0">
                <a:solidFill>
                  <a:schemeClr val="tx1"/>
                </a:solidFill>
              </a:rPr>
              <a:t>和</a:t>
            </a:r>
            <a:r>
              <a:rPr lang="en-US" altLang="zh-CN" sz="2000" dirty="0" smtClean="0">
                <a:solidFill>
                  <a:schemeClr val="tx1"/>
                </a:solidFill>
              </a:rPr>
              <a:t>SPI</a:t>
            </a:r>
            <a:r>
              <a:rPr lang="zh-CN" altLang="en-US" sz="2000" dirty="0" smtClean="0">
                <a:solidFill>
                  <a:schemeClr val="tx1"/>
                </a:solidFill>
              </a:rPr>
              <a:t>两种高效且扩展性好的机制</a:t>
            </a:r>
            <a:endParaRPr lang="zh-CN" altLang="zh-CN" sz="20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042325" y="3114999"/>
            <a:ext cx="6859212" cy="16008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87488" y="4733348"/>
            <a:ext cx="484853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</a:rPr>
              <a:t>相关研究工作已被</a:t>
            </a:r>
            <a:r>
              <a:rPr lang="en-US" altLang="zh-CN" sz="1800" dirty="0" smtClean="0">
                <a:solidFill>
                  <a:srgbClr val="FF0000"/>
                </a:solidFill>
              </a:rPr>
              <a:t>ICDE 2016</a:t>
            </a:r>
            <a:r>
              <a:rPr lang="zh-CN" altLang="en-US" sz="1800" dirty="0" smtClean="0">
                <a:solidFill>
                  <a:schemeClr val="tx1"/>
                </a:solidFill>
              </a:rPr>
              <a:t>接收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9403" y="6057293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/>
                </a:solidFill>
              </a:rPr>
              <a:t>Xie</a:t>
            </a:r>
            <a:r>
              <a:rPr lang="en-US" sz="1200" dirty="0">
                <a:solidFill>
                  <a:schemeClr val="tx1"/>
                </a:solidFill>
              </a:rPr>
              <a:t>, D., Li, G., Yao, B., Wei, X., Xiao, X., Gao, Y., &amp; </a:t>
            </a:r>
            <a:r>
              <a:rPr lang="en-US" sz="1200" dirty="0" err="1">
                <a:solidFill>
                  <a:schemeClr val="tx1"/>
                </a:solidFill>
              </a:rPr>
              <a:t>Guo</a:t>
            </a:r>
            <a:r>
              <a:rPr lang="en-US" sz="1200" dirty="0">
                <a:solidFill>
                  <a:schemeClr val="tx1"/>
                </a:solidFill>
              </a:rPr>
              <a:t>, M. Practical Private Shortest Path Computation Based on Oblivious Storage</a:t>
            </a:r>
            <a:r>
              <a:rPr lang="en-US" sz="1200" dirty="0" smtClean="0">
                <a:solidFill>
                  <a:schemeClr val="tx1"/>
                </a:solidFill>
              </a:rPr>
              <a:t>. </a:t>
            </a:r>
            <a:r>
              <a:rPr lang="en-US" sz="1200" i="1" dirty="0" smtClean="0">
                <a:solidFill>
                  <a:schemeClr val="tx1"/>
                </a:solidFill>
              </a:rPr>
              <a:t>ICDE</a:t>
            </a:r>
            <a:r>
              <a:rPr lang="en-US" sz="1200" dirty="0" smtClean="0">
                <a:solidFill>
                  <a:schemeClr val="tx1"/>
                </a:solidFill>
              </a:rPr>
              <a:t> 2016.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203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45534" y="247651"/>
            <a:ext cx="1141908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o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000099"/>
              </a:buClr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成果介绍</a:t>
            </a:r>
            <a:endParaRPr lang="en-US" altLang="zh-CN" sz="240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63552" y="1023120"/>
            <a:ext cx="9601067" cy="4616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可伸缩的</a:t>
            </a:r>
            <a:r>
              <a:rPr lang="zh-CN" altLang="en-US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聚合相似性</a:t>
            </a:r>
            <a:r>
              <a:rPr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查询</a:t>
            </a:r>
            <a:r>
              <a:rPr 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83499" y="4322232"/>
            <a:ext cx="9601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我们对传统的聚合相似性</a:t>
            </a:r>
            <a:r>
              <a:rPr lang="en-US" altLang="zh-CN" sz="2000" dirty="0" smtClean="0">
                <a:solidFill>
                  <a:schemeClr val="tx1"/>
                </a:solidFill>
              </a:rPr>
              <a:t>(ANN)</a:t>
            </a:r>
            <a:r>
              <a:rPr lang="zh-CN" altLang="en-US" sz="2000" dirty="0" smtClean="0">
                <a:solidFill>
                  <a:schemeClr val="tx1"/>
                </a:solidFill>
              </a:rPr>
              <a:t>查询引入可伸缩参数（定义为</a:t>
            </a:r>
            <a:r>
              <a:rPr lang="en-US" altLang="zh-CN" sz="2000" dirty="0" smtClean="0">
                <a:solidFill>
                  <a:schemeClr val="tx1"/>
                </a:solidFill>
              </a:rPr>
              <a:t>FANN</a:t>
            </a:r>
            <a:r>
              <a:rPr lang="zh-CN" altLang="en-US" sz="2000" dirty="0" smtClean="0">
                <a:solidFill>
                  <a:schemeClr val="tx1"/>
                </a:solidFill>
              </a:rPr>
              <a:t>问题），系统</a:t>
            </a:r>
            <a:r>
              <a:rPr lang="zh-CN" altLang="en-US" sz="2000" dirty="0">
                <a:solidFill>
                  <a:schemeClr val="tx1"/>
                </a:solidFill>
              </a:rPr>
              <a:t>地研究了精确和近似的解决方案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</a:rPr>
              <a:t>，把</a:t>
            </a:r>
            <a:r>
              <a:rPr lang="en-US" altLang="zh-CN" sz="2000" dirty="0" smtClean="0">
                <a:solidFill>
                  <a:schemeClr val="tx1"/>
                </a:solidFill>
              </a:rPr>
              <a:t>FANN</a:t>
            </a:r>
            <a:r>
              <a:rPr lang="zh-CN" altLang="en-US" sz="2000" dirty="0" smtClean="0">
                <a:solidFill>
                  <a:schemeClr val="tx1"/>
                </a:solidFill>
              </a:rPr>
              <a:t>转化</a:t>
            </a:r>
            <a:r>
              <a:rPr lang="zh-CN" altLang="en-US" sz="2000" dirty="0">
                <a:solidFill>
                  <a:schemeClr val="tx1"/>
                </a:solidFill>
              </a:rPr>
              <a:t>为一系列的</a:t>
            </a:r>
            <a:r>
              <a:rPr lang="en-HK" sz="2000" dirty="0">
                <a:solidFill>
                  <a:schemeClr val="tx1"/>
                </a:solidFill>
              </a:rPr>
              <a:t>KNN</a:t>
            </a:r>
            <a:r>
              <a:rPr lang="zh-CN" altLang="en-US" sz="2000" dirty="0" smtClean="0">
                <a:solidFill>
                  <a:schemeClr val="tx1"/>
                </a:solidFill>
              </a:rPr>
              <a:t>和相关计算</a:t>
            </a:r>
            <a:r>
              <a:rPr lang="zh-CN" altLang="en-US" sz="2000" dirty="0">
                <a:solidFill>
                  <a:schemeClr val="tx1"/>
                </a:solidFill>
              </a:rPr>
              <a:t>几何的问题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3499" y="5507940"/>
            <a:ext cx="504056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</a:rPr>
              <a:t>相关研究工作发表在</a:t>
            </a:r>
            <a:r>
              <a:rPr lang="en-US" altLang="zh-CN" sz="1800" dirty="0" smtClean="0">
                <a:solidFill>
                  <a:srgbClr val="FF0000"/>
                </a:solidFill>
              </a:rPr>
              <a:t>VLDBJ 2016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590" y="1717151"/>
            <a:ext cx="7864545" cy="24350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7408" y="6021289"/>
            <a:ext cx="10897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Li</a:t>
            </a:r>
            <a:r>
              <a:rPr lang="en-US" sz="1200" dirty="0">
                <a:solidFill>
                  <a:schemeClr val="tx1"/>
                </a:solidFill>
              </a:rPr>
              <a:t>, F., Yi, K., Tao, Y., Yao, B., Li, Y., </a:t>
            </a:r>
            <a:r>
              <a:rPr lang="en-US" sz="1200" dirty="0" err="1">
                <a:solidFill>
                  <a:schemeClr val="tx1"/>
                </a:solidFill>
              </a:rPr>
              <a:t>Xie</a:t>
            </a:r>
            <a:r>
              <a:rPr lang="en-US" sz="1200" dirty="0">
                <a:solidFill>
                  <a:schemeClr val="tx1"/>
                </a:solidFill>
              </a:rPr>
              <a:t>, D., &amp; Wang, M. (2016). Exact and approximate flexible aggregate similarity search. </a:t>
            </a:r>
            <a:r>
              <a:rPr lang="en-US" sz="1200" i="1" dirty="0">
                <a:solidFill>
                  <a:schemeClr val="tx1"/>
                </a:solidFill>
              </a:rPr>
              <a:t>The VLDB Journal</a:t>
            </a:r>
            <a:r>
              <a:rPr lang="en-US" sz="1200" dirty="0">
                <a:solidFill>
                  <a:schemeClr val="tx1"/>
                </a:solidFill>
              </a:rPr>
              <a:t>, </a:t>
            </a:r>
            <a:r>
              <a:rPr lang="en-US" sz="1200" i="1" dirty="0">
                <a:solidFill>
                  <a:schemeClr val="tx1"/>
                </a:solidFill>
              </a:rPr>
              <a:t>25</a:t>
            </a:r>
            <a:r>
              <a:rPr lang="en-US" sz="1200" dirty="0">
                <a:solidFill>
                  <a:schemeClr val="tx1"/>
                </a:solidFill>
              </a:rPr>
              <a:t>(3), 317-338.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196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研究内容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dirty="0" smtClean="0"/>
              <a:t>事件演化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0495" y="1397000"/>
            <a:ext cx="9335770" cy="4803140"/>
          </a:xfrm>
        </p:spPr>
        <p:txBody>
          <a:bodyPr/>
          <a:lstStyle/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/>
              <a:t>事件分类（有无演化两类）</a:t>
            </a: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/>
              <a:t>事件演化分析</a:t>
            </a:r>
            <a:r>
              <a:rPr lang="en-US" altLang="zh-CN" dirty="0"/>
              <a:t>(storyline</a:t>
            </a:r>
            <a:r>
              <a:rPr lang="zh-CN" altLang="en-US" dirty="0"/>
              <a:t>、</a:t>
            </a:r>
            <a:r>
              <a:rPr lang="en-US" altLang="zh-CN" dirty="0"/>
              <a:t>timeline</a:t>
            </a:r>
            <a:r>
              <a:rPr lang="zh-CN" altLang="en-US" dirty="0"/>
              <a:t>、</a:t>
            </a:r>
            <a:r>
              <a:rPr lang="en-US" altLang="zh-CN" dirty="0"/>
              <a:t>milestone)</a:t>
            </a:r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dirty="0"/>
              <a:t>storyline</a:t>
            </a:r>
            <a:r>
              <a:rPr lang="zh-CN" altLang="en-US" dirty="0"/>
              <a:t>侧重在发展过程</a:t>
            </a:r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dirty="0"/>
              <a:t>timeline</a:t>
            </a:r>
            <a:r>
              <a:rPr lang="zh-CN" altLang="en-US" dirty="0"/>
              <a:t>侧重在时间变化</a:t>
            </a:r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dirty="0"/>
              <a:t>milestone</a:t>
            </a:r>
            <a:r>
              <a:rPr lang="zh-CN" altLang="en-US" dirty="0"/>
              <a:t>侧重在转折点</a:t>
            </a:r>
            <a:r>
              <a:rPr lang="en-US" altLang="zh-CN" dirty="0"/>
              <a:t>(</a:t>
            </a:r>
            <a:r>
              <a:rPr lang="zh-CN" altLang="en-US" dirty="0"/>
              <a:t>事件的发展过程中，有些事件较为重要，有些事件不重要。</a:t>
            </a:r>
            <a:r>
              <a:rPr lang="en-US" altLang="zh-CN" dirty="0"/>
              <a:t>milestone</a:t>
            </a:r>
            <a:r>
              <a:rPr lang="zh-CN" altLang="en-US" dirty="0"/>
              <a:t>旨在找到发展过程中重要的事件</a:t>
            </a:r>
            <a:r>
              <a:rPr lang="en-US" altLang="zh-CN" dirty="0"/>
              <a:t>)</a:t>
            </a:r>
          </a:p>
          <a:p>
            <a:pPr marL="457200" lvl="1" indent="0">
              <a:buFont typeface="Wingdings" panose="05000000000000000000" charset="0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数据源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0495" y="1063625"/>
            <a:ext cx="9335770" cy="5307965"/>
          </a:xfrm>
        </p:spPr>
        <p:txBody>
          <a:bodyPr>
            <a:normAutofit lnSpcReduction="10000"/>
          </a:bodyPr>
          <a:lstStyle/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/>
              <a:t>ring</a:t>
            </a:r>
            <a:r>
              <a:rPr lang="zh-CN" altLang="en-US"/>
              <a:t>中事件</a:t>
            </a:r>
            <a:r>
              <a:rPr lang="en-US" altLang="zh-CN"/>
              <a:t>(</a:t>
            </a:r>
            <a:r>
              <a:rPr lang="zh-CN" altLang="en-US"/>
              <a:t>演化事件的标注耗时</a:t>
            </a:r>
            <a:r>
              <a:rPr lang="en-US" altLang="zh-CN"/>
              <a:t>)</a:t>
            </a: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/>
              <a:t>新浪中微博</a:t>
            </a:r>
            <a:r>
              <a:rPr lang="en-US" altLang="zh-CN"/>
              <a:t>(</a:t>
            </a:r>
            <a:r>
              <a:rPr lang="zh-CN" altLang="en-US"/>
              <a:t>爬数据较慢</a:t>
            </a:r>
            <a:r>
              <a:rPr lang="en-US" altLang="zh-CN"/>
              <a:t>)</a:t>
            </a:r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微博</a:t>
            </a:r>
            <a:r>
              <a:rPr lang="en-US" altLang="zh-CN">
                <a:sym typeface="+mn-ea"/>
              </a:rPr>
              <a:t> id</a:t>
            </a:r>
            <a:endParaRPr lang="en-US" altLang="zh-CN"/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该微博用户是否加</a:t>
            </a:r>
            <a:r>
              <a:rPr lang="en-US" altLang="zh-CN">
                <a:sym typeface="+mn-ea"/>
              </a:rPr>
              <a:t>V</a:t>
            </a:r>
            <a:endParaRPr lang="en-US" altLang="zh-CN"/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该微博用户加</a:t>
            </a:r>
            <a:r>
              <a:rPr lang="en-US" altLang="zh-CN">
                <a:sym typeface="+mn-ea"/>
              </a:rPr>
              <a:t>V</a:t>
            </a:r>
            <a:r>
              <a:rPr lang="zh-CN" altLang="en-US">
                <a:sym typeface="+mn-ea"/>
              </a:rPr>
              <a:t>类型是否为媒体</a:t>
            </a:r>
            <a:endParaRPr lang="zh-CN" altLang="en-US"/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该微博用户发的微博总量</a:t>
            </a:r>
            <a:endParaRPr lang="zh-CN" altLang="en-US"/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该微博用户的粉丝总量</a:t>
            </a:r>
            <a:endParaRPr lang="zh-CN" altLang="en-US"/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该微博的评论总量</a:t>
            </a:r>
            <a:endParaRPr lang="zh-CN" altLang="en-US"/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该微博的转发问题</a:t>
            </a:r>
            <a:endParaRPr lang="zh-CN" altLang="en-US"/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该微博的点赞问题</a:t>
            </a:r>
            <a:endParaRPr lang="en-US" altLang="zh-CN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/>
              <a:t>其它事件源</a:t>
            </a:r>
            <a:r>
              <a:rPr lang="en-US" altLang="zh-CN"/>
              <a:t>(</a:t>
            </a:r>
            <a:r>
              <a:rPr lang="zh-CN" altLang="en-US"/>
              <a:t>正在找</a:t>
            </a:r>
            <a:r>
              <a:rPr lang="en-US" altLang="zh-CN"/>
              <a:t>)</a:t>
            </a:r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/>
          </a:p>
          <a:p>
            <a:pPr marL="800100" lvl="1" indent="-342900">
              <a:buFont typeface="Wingdings" panose="05000000000000000000" charset="0"/>
              <a:buChar char="l"/>
            </a:pP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初步</a:t>
            </a:r>
            <a:r>
              <a:rPr lang="zh-CN" altLang="en-US" dirty="0" smtClean="0"/>
              <a:t>结果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0495" y="1397000"/>
            <a:ext cx="9335770" cy="4803140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/>
              <a:t>事件分类（有无演化两类）</a:t>
            </a:r>
          </a:p>
          <a:p>
            <a:pPr marL="342900" indent="-342900">
              <a:buFont typeface="Wingdings" panose="05000000000000000000" charset="0"/>
              <a:buChar char="l"/>
            </a:pPr>
            <a:endParaRPr lang="zh-CN" altLang="en-US"/>
          </a:p>
          <a:p>
            <a:pPr>
              <a:buFont typeface="Wingdings" panose="05000000000000000000" charset="0"/>
            </a:pPr>
            <a:endParaRPr lang="zh-CN" altLang="en-US"/>
          </a:p>
          <a:p>
            <a:pPr marL="457200" lvl="1" indent="0">
              <a:buFont typeface="Wingdings" panose="05000000000000000000" charset="0"/>
              <a:buNone/>
            </a:pPr>
            <a:endParaRPr lang="zh-CN" altLang="en-US"/>
          </a:p>
          <a:p>
            <a:pPr marL="457200" lvl="1" indent="0">
              <a:buFont typeface="Wingdings" panose="05000000000000000000" charset="0"/>
              <a:buNone/>
            </a:pPr>
            <a:endParaRPr lang="zh-CN" altLang="en-US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/>
              <a:t>事件演化分析</a:t>
            </a:r>
            <a:r>
              <a:rPr lang="en-US" altLang="zh-CN"/>
              <a:t>(storyline</a:t>
            </a:r>
            <a:r>
              <a:rPr lang="zh-CN" altLang="en-US"/>
              <a:t>、</a:t>
            </a:r>
            <a:r>
              <a:rPr lang="en-US" altLang="zh-CN"/>
              <a:t>timeline</a:t>
            </a:r>
            <a:r>
              <a:rPr lang="zh-CN" altLang="en-US"/>
              <a:t>、</a:t>
            </a:r>
            <a:r>
              <a:rPr lang="en-US" altLang="zh-CN"/>
              <a:t>milestone)</a:t>
            </a:r>
          </a:p>
          <a:p>
            <a:pPr marL="457200" lvl="1" indent="0">
              <a:buFont typeface="Wingdings" panose="05000000000000000000" charset="0"/>
              <a:buNone/>
            </a:pPr>
            <a:endParaRPr lang="en-US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1914525" y="1924050"/>
          <a:ext cx="378968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840"/>
                <a:gridCol w="189484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准确率</a:t>
                      </a:r>
                      <a:r>
                        <a:rPr lang="en-US" altLang="zh-CN"/>
                        <a:t>(</a:t>
                      </a:r>
                      <a:r>
                        <a:rPr lang="zh-CN" altLang="en-US"/>
                        <a:t>五折交叉</a:t>
                      </a:r>
                      <a:r>
                        <a:rPr lang="en-US" altLang="zh-CN"/>
                        <a:t>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BP</a:t>
                      </a:r>
                      <a:r>
                        <a:rPr lang="zh-CN" altLang="en-US"/>
                        <a:t>网络</a:t>
                      </a:r>
                      <a:r>
                        <a:rPr lang="en-US" altLang="zh-CN"/>
                        <a:t>(</a:t>
                      </a:r>
                      <a:r>
                        <a:rPr lang="zh-CN" altLang="en-US" sz="1350">
                          <a:sym typeface="+mn-ea"/>
                        </a:rPr>
                        <a:t>显式</a:t>
                      </a:r>
                      <a:r>
                        <a:rPr lang="en-US" altLang="zh-CN" sz="1350">
                          <a:sym typeface="+mn-ea"/>
                        </a:rPr>
                        <a:t>12</a:t>
                      </a:r>
                      <a:r>
                        <a:rPr lang="zh-CN" altLang="en-US" sz="1350">
                          <a:sym typeface="+mn-ea"/>
                        </a:rPr>
                        <a:t>个特征</a:t>
                      </a:r>
                      <a:r>
                        <a:rPr lang="en-US" altLang="zh-CN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50" dirty="0" smtClean="0">
                          <a:sym typeface="+mn-ea"/>
                        </a:rPr>
                        <a:t>81.8%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DBNSigmoid+BP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350">
                          <a:solidFill>
                            <a:schemeClr val="tx1"/>
                          </a:solidFill>
                          <a:sym typeface="+mn-ea"/>
                        </a:rPr>
                        <a:t>83.41%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1946275" y="3908425"/>
          <a:ext cx="378968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415"/>
                <a:gridCol w="224726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准确率、召回率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NMF+</a:t>
                      </a:r>
                      <a:r>
                        <a:rPr lang="zh-CN" altLang="en-US"/>
                        <a:t>二次聚类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0.93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0.774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研究</a:t>
            </a:r>
            <a:r>
              <a:rPr lang="zh-CN" altLang="en-US" dirty="0" smtClean="0"/>
              <a:t>内容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dirty="0" smtClean="0">
                <a:sym typeface="+mn-ea"/>
              </a:rPr>
              <a:t>用户</a:t>
            </a:r>
            <a:r>
              <a:rPr lang="zh-CN" altLang="en-US" dirty="0" smtClean="0">
                <a:sym typeface="+mn-ea"/>
              </a:rPr>
              <a:t>画像数据</a:t>
            </a:r>
            <a:r>
              <a:rPr lang="zh-CN" altLang="en-US" dirty="0" smtClean="0">
                <a:sym typeface="+mn-ea"/>
              </a:rPr>
              <a:t>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8560" y="1000760"/>
            <a:ext cx="10108565" cy="5334635"/>
          </a:xfrm>
        </p:spPr>
        <p:txBody>
          <a:bodyPr>
            <a:norm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sym typeface="+mn-ea"/>
              </a:rPr>
              <a:t>用户个人信息:</a:t>
            </a:r>
            <a:endParaRPr lang="zh-CN" altLang="en-US" dirty="0" smtClean="0">
              <a:sym typeface="+mn-ea"/>
            </a:endParaRPr>
          </a:p>
          <a:p>
            <a:pPr marL="799465" indent="0" fontAlgn="auto">
              <a:lnSpc>
                <a:spcPct val="150000"/>
              </a:lnSpc>
              <a:buNone/>
            </a:pPr>
            <a:r>
              <a:rPr lang="zh-CN" altLang="en-US" sz="2000" dirty="0">
                <a:sym typeface="+mn-ea"/>
              </a:rPr>
              <a:t> (用户id,性别,城市,省份,好友数,粉丝数,收藏数,发布数,转发数,认证状态,创建时间)</a:t>
            </a: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 smtClean="0">
                <a:sym typeface="+mn-ea"/>
              </a:rPr>
              <a:t>用户好友粉丝列表</a:t>
            </a:r>
            <a:r>
              <a:rPr lang="en-US" altLang="zh-CN" dirty="0" smtClean="0">
                <a:sym typeface="+mn-ea"/>
              </a:rPr>
              <a:t>:</a:t>
            </a:r>
            <a:endParaRPr lang="en-US" altLang="zh-CN" dirty="0" smtClean="0"/>
          </a:p>
          <a:p>
            <a:pPr marL="799465" indent="0" fontAlgn="auto">
              <a:lnSpc>
                <a:spcPct val="150000"/>
              </a:lnSpc>
              <a:buNone/>
            </a:pPr>
            <a:r>
              <a:rPr lang="zh-CN" altLang="en-US" sz="2000" dirty="0">
                <a:sym typeface="+mn-ea"/>
              </a:rPr>
              <a:t>(1)用户粉丝id列表</a:t>
            </a:r>
            <a:endParaRPr lang="en-US" altLang="zh-CN" dirty="0"/>
          </a:p>
          <a:p>
            <a:pPr marL="799465" indent="0" fontAlgn="auto">
              <a:lnSpc>
                <a:spcPct val="150000"/>
              </a:lnSpc>
              <a:buNone/>
            </a:pPr>
            <a:r>
              <a:rPr lang="zh-CN" altLang="en-US" sz="2000" dirty="0">
                <a:sym typeface="+mn-ea"/>
              </a:rPr>
              <a:t>(2)用户好友id列表</a:t>
            </a: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 smtClean="0">
                <a:sym typeface="+mn-ea"/>
              </a:rPr>
              <a:t>用户微博</a:t>
            </a:r>
            <a:r>
              <a:rPr lang="en-US" altLang="zh-CN" dirty="0" smtClean="0">
                <a:sym typeface="+mn-ea"/>
              </a:rPr>
              <a:t>:</a:t>
            </a:r>
            <a:endParaRPr lang="en-US" altLang="zh-CN" dirty="0" smtClean="0"/>
          </a:p>
          <a:p>
            <a:pPr marL="799465" indent="0" fontAlgn="auto">
              <a:lnSpc>
                <a:spcPct val="150000"/>
              </a:lnSpc>
              <a:buNone/>
            </a:pPr>
            <a:r>
              <a:rPr lang="zh-CN" altLang="en-US" sz="2000" dirty="0">
                <a:sym typeface="+mn-ea"/>
              </a:rPr>
              <a:t>(转发/原创,微博id,微博内容,父节点(转发微博),根节点(转发微博),评论数,点赞数,发布时间)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研究</a:t>
            </a:r>
            <a:r>
              <a:rPr lang="zh-CN" altLang="en-US" dirty="0" smtClean="0"/>
              <a:t>内容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：时态图数据管理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8560" y="1000760"/>
            <a:ext cx="10108565" cy="5334635"/>
          </a:xfrm>
        </p:spPr>
        <p:txBody>
          <a:bodyPr>
            <a:norm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dirty="0" err="1" smtClean="0"/>
              <a:t>TGraph</a:t>
            </a:r>
            <a:r>
              <a:rPr lang="en-US" dirty="0" smtClean="0"/>
              <a:t>: A Temporal Graph Data Management </a:t>
            </a:r>
            <a:r>
              <a:rPr lang="en-US" dirty="0" smtClean="0"/>
              <a:t>System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dirty="0" smtClean="0"/>
              <a:t>http://mashuai.buaa.edu.cn/pubs/cikm2016-demo-poster.pdf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3" descr="architect.pdf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0921" r="-10921"/>
          <a:stretch>
            <a:fillRect/>
          </a:stretch>
        </p:blipFill>
        <p:spPr bwMode="auto">
          <a:xfrm>
            <a:off x="-226484" y="1989139"/>
            <a:ext cx="6453717" cy="352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3" name="标题 1"/>
          <p:cNvSpPr>
            <a:spLocks noGrp="1" noChangeArrowheads="1"/>
          </p:cNvSpPr>
          <p:nvPr/>
        </p:nvSpPr>
        <p:spPr bwMode="auto">
          <a:xfrm>
            <a:off x="2063552" y="57150"/>
            <a:ext cx="8547299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2800" dirty="0" smtClean="0"/>
              <a:t>研究</a:t>
            </a:r>
            <a:r>
              <a:rPr lang="zh-CN" altLang="en-US" sz="2800" dirty="0" smtClean="0"/>
              <a:t>内容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：</a:t>
            </a:r>
            <a:r>
              <a:rPr kumimoji="0" lang="zh-CN" altLang="en-US" sz="2800" b="1" dirty="0" smtClean="0"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云</a:t>
            </a:r>
            <a:r>
              <a:rPr kumimoji="0" lang="zh-CN" altLang="en-US" sz="2800" b="1" dirty="0" smtClean="0"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平台上的分布式</a:t>
            </a:r>
            <a:r>
              <a:rPr kumimoji="0" lang="zh-CN" altLang="en-US" sz="2800" b="1" dirty="0"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索引</a:t>
            </a:r>
            <a:endParaRPr kumimoji="0" lang="zh-CN" altLang="en-US" sz="2800" b="1" dirty="0">
              <a:solidFill>
                <a:srgbClr val="000000"/>
              </a:solidFill>
              <a:latin typeface="Calibri" charset="0"/>
              <a:ea typeface="微软雅黑" charset="0"/>
              <a:cs typeface="微软雅黑" charset="0"/>
              <a:sym typeface="宋体" charset="0"/>
            </a:endParaRPr>
          </a:p>
        </p:txBody>
      </p:sp>
      <p:sp>
        <p:nvSpPr>
          <p:cNvPr id="14" name="文本框 10"/>
          <p:cNvSpPr txBox="1">
            <a:spLocks noChangeArrowheads="1"/>
          </p:cNvSpPr>
          <p:nvPr/>
        </p:nvSpPr>
        <p:spPr bwMode="auto">
          <a:xfrm>
            <a:off x="336551" y="981076"/>
            <a:ext cx="460798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sz="2000" b="1">
                <a:solidFill>
                  <a:srgbClr val="133984"/>
                </a:solidFill>
                <a:ea typeface="黑体" charset="0"/>
                <a:cs typeface="黑体" charset="0"/>
              </a:rPr>
              <a:t>研究问题：</a:t>
            </a:r>
            <a:endParaRPr lang="en-US" altLang="zh-CN" sz="2000" b="1">
              <a:solidFill>
                <a:srgbClr val="133984"/>
              </a:solidFill>
              <a:ea typeface="黑体" charset="0"/>
              <a:cs typeface="黑体" charset="0"/>
            </a:endParaRPr>
          </a:p>
          <a:p>
            <a:r>
              <a:rPr lang="zh-CN" altLang="en-US" sz="2000" b="1">
                <a:solidFill>
                  <a:srgbClr val="000000"/>
                </a:solidFill>
                <a:latin typeface="Calibri" charset="0"/>
                <a:cs typeface="Calibri" charset="0"/>
              </a:rPr>
              <a:t>大数据系统中的高效多维索引设计？</a:t>
            </a:r>
            <a:endParaRPr lang="en-US" altLang="zh-CN" sz="2000" b="1">
              <a:solidFill>
                <a:srgbClr val="000000"/>
              </a:solidFill>
              <a:latin typeface="Calibri" charset="0"/>
              <a:cs typeface="Calibri" charset="0"/>
            </a:endParaRPr>
          </a:p>
          <a:p>
            <a:endParaRPr lang="zh-CN" altLang="en-US" sz="2000" b="1">
              <a:solidFill>
                <a:srgbClr val="000000"/>
              </a:solidFill>
              <a:latin typeface="Calibri" charset="0"/>
              <a:cs typeface="Calibri" charset="0"/>
            </a:endParaRPr>
          </a:p>
        </p:txBody>
      </p:sp>
      <p:sp>
        <p:nvSpPr>
          <p:cNvPr id="15" name="文本框 11"/>
          <p:cNvSpPr txBox="1">
            <a:spLocks noChangeArrowheads="1"/>
          </p:cNvSpPr>
          <p:nvPr/>
        </p:nvSpPr>
        <p:spPr bwMode="auto">
          <a:xfrm>
            <a:off x="5232400" y="954088"/>
            <a:ext cx="6766984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sz="2000" b="1">
                <a:solidFill>
                  <a:srgbClr val="133984"/>
                </a:solidFill>
                <a:ea typeface="黑体" charset="0"/>
                <a:cs typeface="黑体" charset="0"/>
              </a:rPr>
              <a:t>解决思路：</a:t>
            </a:r>
            <a:endParaRPr lang="en-US" altLang="zh-CN" sz="2000" b="1">
              <a:solidFill>
                <a:srgbClr val="133984"/>
              </a:solidFill>
              <a:ea typeface="黑体" charset="0"/>
              <a:cs typeface="黑体" charset="0"/>
            </a:endParaRPr>
          </a:p>
          <a:p>
            <a:r>
              <a:rPr lang="zh-CN" altLang="en-US" sz="2000" b="1">
                <a:solidFill>
                  <a:srgbClr val="000000"/>
                </a:solidFill>
                <a:latin typeface="Calibri" charset="0"/>
                <a:cs typeface="Calibri" charset="0"/>
              </a:rPr>
              <a:t>针对云平台数据分块的特点，设计分布式多维索引和相应的</a:t>
            </a:r>
            <a:r>
              <a:rPr lang="en-US" altLang="zh-CN" sz="2000" b="1">
                <a:solidFill>
                  <a:srgbClr val="000000"/>
                </a:solidFill>
                <a:latin typeface="Calibri" charset="0"/>
                <a:cs typeface="Calibri" charset="0"/>
              </a:rPr>
              <a:t>MapReduce</a:t>
            </a:r>
            <a:r>
              <a:rPr lang="zh-CN" altLang="en-US" sz="2000" b="1">
                <a:solidFill>
                  <a:srgbClr val="000000"/>
                </a:solidFill>
                <a:latin typeface="Calibri" charset="0"/>
                <a:cs typeface="Calibri" charset="0"/>
              </a:rPr>
              <a:t>创建与查找算法。</a:t>
            </a:r>
          </a:p>
        </p:txBody>
      </p:sp>
      <p:pic>
        <p:nvPicPr>
          <p:cNvPr id="16" name="图片 2" descr="index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08134" y="2276475"/>
            <a:ext cx="6178551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3" descr="index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2884" y="3933826"/>
            <a:ext cx="6434667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本框 2"/>
          <p:cNvSpPr>
            <a:spLocks noChangeArrowheads="1"/>
          </p:cNvSpPr>
          <p:nvPr/>
        </p:nvSpPr>
        <p:spPr bwMode="auto">
          <a:xfrm>
            <a:off x="719667" y="5805488"/>
            <a:ext cx="10991851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WISE 2013</a:t>
            </a:r>
            <a:r>
              <a:rPr lang="zh-CN" altLang="en-US" b="1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，</a:t>
            </a:r>
            <a:r>
              <a:rPr lang="en-US" altLang="zh-CN" b="1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DEXA 2014</a:t>
            </a:r>
            <a:r>
              <a:rPr lang="zh-CN" altLang="en-US" b="1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论文各</a:t>
            </a:r>
            <a:r>
              <a:rPr lang="en-US" altLang="zh-CN" b="1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1</a:t>
            </a:r>
            <a:r>
              <a:rPr lang="zh-CN" altLang="en-US" b="1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篇，部分成果已经在阿里分布式数据仓库中应用</a:t>
            </a:r>
            <a:r>
              <a:rPr lang="zh-CN" altLang="en-US" b="1">
                <a:solidFill>
                  <a:srgbClr val="000000"/>
                </a:solidFill>
                <a:latin typeface="Calibri" charset="0"/>
                <a:sym typeface="宋体" charset="0"/>
              </a:rPr>
              <a:t>  </a:t>
            </a:r>
          </a:p>
        </p:txBody>
      </p:sp>
      <p:sp>
        <p:nvSpPr>
          <p:cNvPr id="19" name="文本框 35"/>
          <p:cNvSpPr>
            <a:spLocks noChangeArrowheads="1"/>
          </p:cNvSpPr>
          <p:nvPr/>
        </p:nvSpPr>
        <p:spPr bwMode="auto">
          <a:xfrm>
            <a:off x="431801" y="5445125"/>
            <a:ext cx="1217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133984"/>
                </a:solidFill>
                <a:ea typeface="黑体" charset="0"/>
                <a:cs typeface="黑体" charset="0"/>
                <a:sym typeface="黑体" charset="0"/>
              </a:rPr>
              <a:t>代表成果</a:t>
            </a:r>
          </a:p>
        </p:txBody>
      </p:sp>
    </p:spTree>
    <p:extLst>
      <p:ext uri="{BB962C8B-B14F-4D97-AF65-F5344CB8AC3E}">
        <p14:creationId xmlns:p14="http://schemas.microsoft.com/office/powerpoint/2010/main" xmlns="" val="13347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3605" y="179388"/>
            <a:ext cx="9648395" cy="688975"/>
          </a:xfrm>
        </p:spPr>
        <p:txBody>
          <a:bodyPr/>
          <a:lstStyle/>
          <a:p>
            <a:pPr algn="r"/>
            <a:r>
              <a:rPr lang="en-US" altLang="zh-CN" sz="2400" dirty="0" smtClean="0"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Batch SQL</a:t>
            </a:r>
            <a:r>
              <a:rPr lang="zh-CN" altLang="en-US" sz="2400" dirty="0"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语句执行的性能优化问题</a:t>
            </a:r>
            <a:endParaRPr kumimoji="1" lang="zh-CN" altLang="en-US" sz="2400" dirty="0"/>
          </a:p>
        </p:txBody>
      </p:sp>
      <p:sp>
        <p:nvSpPr>
          <p:cNvPr id="4" name="内容占位符 4"/>
          <p:cNvSpPr>
            <a:spLocks noGrp="1" noChangeArrowheads="1"/>
          </p:cNvSpPr>
          <p:nvPr>
            <p:ph idx="1"/>
          </p:nvPr>
        </p:nvSpPr>
        <p:spPr>
          <a:xfrm>
            <a:off x="431800" y="1989138"/>
            <a:ext cx="5664200" cy="3384550"/>
          </a:xfrm>
        </p:spPr>
        <p:txBody>
          <a:bodyPr/>
          <a:lstStyle/>
          <a:p>
            <a:pPr marL="342900" indent="-342900" algn="l">
              <a:lnSpc>
                <a:spcPct val="80000"/>
              </a:lnSpc>
              <a:buFont typeface="Arial" charset="0"/>
              <a:buChar char="•"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SQL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之间是否</a:t>
            </a:r>
            <a:r>
              <a:rPr lang="zh-CN" altLang="en-US" sz="16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存在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大量的公共部分？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 algn="l">
              <a:lnSpc>
                <a:spcPct val="80000"/>
              </a:lnSpc>
              <a:buFont typeface="Arial" charset="0"/>
              <a:buChar char="–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简直是一定的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algn="l">
              <a:lnSpc>
                <a:spcPct val="80000"/>
              </a:lnSpc>
              <a:buFont typeface="Arial" charset="0"/>
              <a:buChar char="•"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，如何</a:t>
            </a:r>
            <a:r>
              <a:rPr lang="zh-CN" altLang="en-US" sz="16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定义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SQL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语句间的公共子句？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 algn="l">
              <a:lnSpc>
                <a:spcPct val="80000"/>
              </a:lnSpc>
              <a:buFont typeface="Arial" charset="0"/>
              <a:buChar char="–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每个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QUERY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一个特征值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algn="l">
              <a:lnSpc>
                <a:spcPct val="80000"/>
              </a:lnSpc>
              <a:buFont typeface="Arial" charset="0"/>
              <a:buChar char="•"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，如何</a:t>
            </a:r>
            <a:r>
              <a:rPr lang="zh-CN" altLang="en-US" sz="16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查找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SQL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语句间的公共子句？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 algn="l">
              <a:lnSpc>
                <a:spcPct val="80000"/>
              </a:lnSpc>
              <a:buFont typeface="Arial" charset="0"/>
              <a:buChar char="–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规范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-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查找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-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排序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algn="l">
              <a:lnSpc>
                <a:spcPct val="80000"/>
              </a:lnSpc>
              <a:buFont typeface="Arial" charset="0"/>
              <a:buChar char="•"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4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，如何</a:t>
            </a:r>
            <a:r>
              <a:rPr lang="zh-CN" altLang="en-US" sz="16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选取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？选取</a:t>
            </a:r>
            <a:r>
              <a:rPr lang="zh-CN" altLang="en-US" sz="16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标准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？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 algn="l">
              <a:lnSpc>
                <a:spcPct val="80000"/>
              </a:lnSpc>
              <a:buFont typeface="Arial" charset="0"/>
              <a:buChar char="–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在重复频率和最大公共子句之间的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tradeoff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algn="l">
              <a:lnSpc>
                <a:spcPct val="80000"/>
              </a:lnSpc>
              <a:buFont typeface="Arial" charset="0"/>
              <a:buChar char="•"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5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，如何</a:t>
            </a:r>
            <a:r>
              <a:rPr lang="zh-CN" altLang="en-US" sz="16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复用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SQL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语句间的公共子句？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 algn="l">
              <a:lnSpc>
                <a:spcPct val="80000"/>
              </a:lnSpc>
              <a:buFont typeface="Arial" charset="0"/>
              <a:buChar char="–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两句变三句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3" name="组 33"/>
          <p:cNvGrpSpPr>
            <a:grpSpLocks/>
          </p:cNvGrpSpPr>
          <p:nvPr/>
        </p:nvGrpSpPr>
        <p:grpSpPr bwMode="auto">
          <a:xfrm>
            <a:off x="6288618" y="2420939"/>
            <a:ext cx="5634567" cy="3024187"/>
            <a:chOff x="0" y="0"/>
            <a:chExt cx="3792625" cy="3387974"/>
          </a:xfrm>
        </p:grpSpPr>
        <p:sp>
          <p:nvSpPr>
            <p:cNvPr id="6" name="圆角矩形 5"/>
            <p:cNvSpPr>
              <a:spLocks noChangeArrowheads="1"/>
            </p:cNvSpPr>
            <p:nvPr/>
          </p:nvSpPr>
          <p:spPr bwMode="auto">
            <a:xfrm>
              <a:off x="0" y="0"/>
              <a:ext cx="1662482" cy="6828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A5A3"/>
                </a:gs>
                <a:gs pos="34999">
                  <a:srgbClr val="FFBEBE"/>
                </a:gs>
                <a:gs pos="100000">
                  <a:srgbClr val="FFE6E6"/>
                </a:gs>
              </a:gsLst>
              <a:lin ang="5400000" scaled="1"/>
            </a:gra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200">
                  <a:solidFill>
                    <a:srgbClr val="000000"/>
                  </a:solidFill>
                  <a:latin typeface="微软雅黑" charset="0"/>
                  <a:ea typeface="微软雅黑" charset="0"/>
                  <a:cs typeface="微软雅黑" charset="0"/>
                  <a:sym typeface="Calibri" charset="0"/>
                </a:rPr>
                <a:t>SQL</a:t>
              </a:r>
              <a:r>
                <a:rPr lang="zh-CN" altLang="en-US" sz="1200">
                  <a:solidFill>
                    <a:srgbClr val="000000"/>
                  </a:solidFill>
                  <a:latin typeface="微软雅黑" charset="0"/>
                  <a:ea typeface="微软雅黑" charset="0"/>
                  <a:cs typeface="微软雅黑" charset="0"/>
                  <a:sym typeface="Calibri" charset="0"/>
                </a:rPr>
                <a:t>语句集进入</a:t>
              </a:r>
              <a:r>
                <a:rPr lang="en-US" altLang="zh-CN" sz="1200">
                  <a:solidFill>
                    <a:srgbClr val="000000"/>
                  </a:solidFill>
                  <a:latin typeface="微软雅黑" charset="0"/>
                  <a:ea typeface="微软雅黑" charset="0"/>
                  <a:cs typeface="微软雅黑" charset="0"/>
                  <a:sym typeface="Calibri" charset="0"/>
                </a:rPr>
                <a:t>ODPS</a:t>
              </a:r>
              <a:r>
                <a:rPr lang="zh-CN" altLang="en-US" sz="1200">
                  <a:solidFill>
                    <a:srgbClr val="000000"/>
                  </a:solidFill>
                  <a:latin typeface="微软雅黑" charset="0"/>
                  <a:ea typeface="微软雅黑" charset="0"/>
                  <a:cs typeface="微软雅黑" charset="0"/>
                  <a:sym typeface="Calibri" charset="0"/>
                </a:rPr>
                <a:t>前端</a:t>
              </a:r>
            </a:p>
          </p:txBody>
        </p:sp>
        <p:sp>
          <p:nvSpPr>
            <p:cNvPr id="7" name="圆角矩形 6"/>
            <p:cNvSpPr>
              <a:spLocks noChangeArrowheads="1"/>
            </p:cNvSpPr>
            <p:nvPr/>
          </p:nvSpPr>
          <p:spPr bwMode="auto">
            <a:xfrm>
              <a:off x="0" y="1383065"/>
              <a:ext cx="1662482" cy="6828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9FDA5"/>
                </a:gs>
                <a:gs pos="34999">
                  <a:srgbClr val="E3FEBF"/>
                </a:gs>
                <a:gs pos="100000">
                  <a:srgbClr val="F4FEE6"/>
                </a:gs>
              </a:gsLst>
              <a:lin ang="5400000" scaled="1"/>
            </a:gradFill>
            <a:ln w="9525">
              <a:solidFill>
                <a:srgbClr val="9BBB59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200">
                  <a:solidFill>
                    <a:srgbClr val="000000"/>
                  </a:solidFill>
                  <a:latin typeface="微软雅黑" charset="0"/>
                  <a:ea typeface="微软雅黑" charset="0"/>
                  <a:cs typeface="微软雅黑" charset="0"/>
                  <a:sym typeface="Calibri" charset="0"/>
                </a:rPr>
                <a:t>SQL</a:t>
              </a:r>
              <a:r>
                <a:rPr lang="zh-CN" altLang="en-US" sz="1200">
                  <a:solidFill>
                    <a:srgbClr val="000000"/>
                  </a:solidFill>
                  <a:latin typeface="微软雅黑" charset="0"/>
                  <a:ea typeface="微软雅黑" charset="0"/>
                  <a:cs typeface="微软雅黑" charset="0"/>
                  <a:sym typeface="Calibri" charset="0"/>
                </a:rPr>
                <a:t>语句集血缘分析</a:t>
              </a:r>
            </a:p>
          </p:txBody>
        </p:sp>
        <p:sp>
          <p:nvSpPr>
            <p:cNvPr id="8" name="圆角矩形 7"/>
            <p:cNvSpPr>
              <a:spLocks noChangeArrowheads="1"/>
            </p:cNvSpPr>
            <p:nvPr/>
          </p:nvSpPr>
          <p:spPr bwMode="auto">
            <a:xfrm>
              <a:off x="0" y="2705075"/>
              <a:ext cx="1662482" cy="6828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A6E4FF"/>
                </a:gs>
                <a:gs pos="34999">
                  <a:srgbClr val="BFEDFF"/>
                </a:gs>
                <a:gs pos="100000">
                  <a:srgbClr val="E6F9FF"/>
                </a:gs>
              </a:gsLst>
              <a:lin ang="5400000" scaled="1"/>
            </a:gradFill>
            <a:ln w="9525">
              <a:solidFill>
                <a:srgbClr val="4BACC6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200">
                  <a:solidFill>
                    <a:srgbClr val="000000"/>
                  </a:solidFill>
                  <a:latin typeface="微软雅黑" charset="0"/>
                  <a:ea typeface="微软雅黑" charset="0"/>
                  <a:cs typeface="微软雅黑" charset="0"/>
                  <a:sym typeface="Calibri" charset="0"/>
                </a:rPr>
                <a:t>SQL</a:t>
              </a:r>
              <a:r>
                <a:rPr lang="zh-CN" altLang="en-US" sz="1200">
                  <a:solidFill>
                    <a:srgbClr val="000000"/>
                  </a:solidFill>
                  <a:latin typeface="微软雅黑" charset="0"/>
                  <a:ea typeface="微软雅黑" charset="0"/>
                  <a:cs typeface="微软雅黑" charset="0"/>
                  <a:sym typeface="Calibri" charset="0"/>
                </a:rPr>
                <a:t>集公共部分提取</a:t>
              </a:r>
              <a:r>
                <a:rPr lang="zh-CN" altLang="en-US">
                  <a:solidFill>
                    <a:srgbClr val="000000"/>
                  </a:solidFill>
                  <a:latin typeface="Calibri" charset="0"/>
                  <a:sym typeface="Calibri" charset="0"/>
                </a:rPr>
                <a:t> </a:t>
              </a:r>
            </a:p>
          </p:txBody>
        </p:sp>
        <p:cxnSp>
          <p:nvCxnSpPr>
            <p:cNvPr id="9" name="直接连接符 14"/>
            <p:cNvCxnSpPr>
              <a:cxnSpLocks noChangeShapeType="1"/>
              <a:stCxn id="8" idx="3"/>
            </p:cNvCxnSpPr>
            <p:nvPr/>
          </p:nvCxnSpPr>
          <p:spPr bwMode="auto">
            <a:xfrm flipV="1">
              <a:off x="1662482" y="1724515"/>
              <a:ext cx="441909" cy="132201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" name="下箭头 11"/>
            <p:cNvSpPr>
              <a:spLocks noChangeArrowheads="1"/>
            </p:cNvSpPr>
            <p:nvPr/>
          </p:nvSpPr>
          <p:spPr bwMode="auto">
            <a:xfrm>
              <a:off x="2743319" y="862213"/>
              <a:ext cx="484891" cy="357603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25400">
              <a:solidFill>
                <a:srgbClr val="395E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charset="0"/>
                <a:sym typeface="Calibri" charset="0"/>
              </a:endParaRPr>
            </a:p>
          </p:txBody>
        </p:sp>
        <p:sp>
          <p:nvSpPr>
            <p:cNvPr id="11" name="下箭头 12"/>
            <p:cNvSpPr>
              <a:spLocks noChangeArrowheads="1"/>
            </p:cNvSpPr>
            <p:nvPr/>
          </p:nvSpPr>
          <p:spPr bwMode="auto">
            <a:xfrm>
              <a:off x="574043" y="2261431"/>
              <a:ext cx="484891" cy="34144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25400">
              <a:solidFill>
                <a:srgbClr val="395E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charset="0"/>
                <a:sym typeface="Calibri" charset="0"/>
              </a:endParaRPr>
            </a:p>
          </p:txBody>
        </p:sp>
        <p:sp>
          <p:nvSpPr>
            <p:cNvPr id="12" name="圆角矩形 16"/>
            <p:cNvSpPr>
              <a:spLocks noChangeArrowheads="1"/>
            </p:cNvSpPr>
            <p:nvPr/>
          </p:nvSpPr>
          <p:spPr bwMode="auto">
            <a:xfrm>
              <a:off x="2130143" y="0"/>
              <a:ext cx="1662482" cy="682899"/>
            </a:xfrm>
            <a:prstGeom prst="roundRect">
              <a:avLst>
                <a:gd name="adj" fmla="val 16667"/>
              </a:avLst>
            </a:prstGeom>
            <a:solidFill>
              <a:srgbClr val="FABF8E"/>
            </a:solidFill>
            <a:ln w="9525">
              <a:solidFill>
                <a:srgbClr val="4BACC6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1200">
                  <a:solidFill>
                    <a:srgbClr val="000000"/>
                  </a:solidFill>
                  <a:latin typeface="微软雅黑" charset="0"/>
                  <a:ea typeface="微软雅黑" charset="0"/>
                  <a:cs typeface="微软雅黑" charset="0"/>
                  <a:sym typeface="Calibri" charset="0"/>
                </a:rPr>
                <a:t>单个新</a:t>
              </a:r>
              <a:r>
                <a:rPr lang="en-US" altLang="zh-CN" sz="1200">
                  <a:solidFill>
                    <a:srgbClr val="000000"/>
                  </a:solidFill>
                  <a:latin typeface="微软雅黑" charset="0"/>
                  <a:ea typeface="微软雅黑" charset="0"/>
                  <a:cs typeface="微软雅黑" charset="0"/>
                  <a:sym typeface="Calibri" charset="0"/>
                </a:rPr>
                <a:t>SQL</a:t>
              </a:r>
              <a:r>
                <a:rPr lang="zh-CN" altLang="en-US" sz="1200">
                  <a:solidFill>
                    <a:srgbClr val="000000"/>
                  </a:solidFill>
                  <a:latin typeface="微软雅黑" charset="0"/>
                  <a:ea typeface="微软雅黑" charset="0"/>
                  <a:cs typeface="微软雅黑" charset="0"/>
                  <a:sym typeface="Calibri" charset="0"/>
                </a:rPr>
                <a:t>语句</a:t>
              </a:r>
            </a:p>
          </p:txBody>
        </p:sp>
        <p:sp>
          <p:nvSpPr>
            <p:cNvPr id="13" name="下箭头 17"/>
            <p:cNvSpPr>
              <a:spLocks noChangeArrowheads="1"/>
            </p:cNvSpPr>
            <p:nvPr/>
          </p:nvSpPr>
          <p:spPr bwMode="auto">
            <a:xfrm>
              <a:off x="574043" y="870891"/>
              <a:ext cx="484891" cy="34144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25400">
              <a:solidFill>
                <a:srgbClr val="395E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charset="0"/>
                <a:sym typeface="Calibri" charset="0"/>
              </a:endParaRPr>
            </a:p>
          </p:txBody>
        </p:sp>
        <p:sp>
          <p:nvSpPr>
            <p:cNvPr id="14" name="圆角矩形 18"/>
            <p:cNvSpPr>
              <a:spLocks noChangeArrowheads="1"/>
            </p:cNvSpPr>
            <p:nvPr/>
          </p:nvSpPr>
          <p:spPr bwMode="auto">
            <a:xfrm>
              <a:off x="2104391" y="1383065"/>
              <a:ext cx="1662482" cy="682899"/>
            </a:xfrm>
            <a:prstGeom prst="roundRect">
              <a:avLst>
                <a:gd name="adj" fmla="val 16667"/>
              </a:avLst>
            </a:prstGeom>
            <a:solidFill>
              <a:srgbClr val="C2D59B"/>
            </a:solidFill>
            <a:ln w="9525">
              <a:solidFill>
                <a:srgbClr val="4BACC6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1200">
                  <a:solidFill>
                    <a:srgbClr val="000000"/>
                  </a:solidFill>
                  <a:latin typeface="微软雅黑" charset="0"/>
                  <a:ea typeface="微软雅黑" charset="0"/>
                  <a:cs typeface="微软雅黑" charset="0"/>
                  <a:sym typeface="Calibri" charset="0"/>
                </a:rPr>
                <a:t>替换</a:t>
              </a:r>
              <a:r>
                <a:rPr lang="en-US" altLang="zh-CN" sz="1200">
                  <a:solidFill>
                    <a:srgbClr val="000000"/>
                  </a:solidFill>
                  <a:latin typeface="微软雅黑" charset="0"/>
                  <a:ea typeface="微软雅黑" charset="0"/>
                  <a:cs typeface="微软雅黑" charset="0"/>
                  <a:sym typeface="Calibri" charset="0"/>
                </a:rPr>
                <a:t>SQL</a:t>
              </a:r>
              <a:r>
                <a:rPr lang="zh-CN" altLang="en-US" sz="1200">
                  <a:solidFill>
                    <a:srgbClr val="000000"/>
                  </a:solidFill>
                  <a:latin typeface="微软雅黑" charset="0"/>
                  <a:ea typeface="微软雅黑" charset="0"/>
                  <a:cs typeface="微软雅黑" charset="0"/>
                  <a:sym typeface="Calibri" charset="0"/>
                </a:rPr>
                <a:t>语句公共部分</a:t>
              </a:r>
            </a:p>
          </p:txBody>
        </p:sp>
        <p:sp>
          <p:nvSpPr>
            <p:cNvPr id="15" name="圆角矩形 28"/>
            <p:cNvSpPr>
              <a:spLocks noChangeArrowheads="1"/>
            </p:cNvSpPr>
            <p:nvPr/>
          </p:nvSpPr>
          <p:spPr bwMode="auto">
            <a:xfrm>
              <a:off x="2130143" y="2705075"/>
              <a:ext cx="1662482" cy="682899"/>
            </a:xfrm>
            <a:prstGeom prst="roundRect">
              <a:avLst>
                <a:gd name="adj" fmla="val 16667"/>
              </a:avLst>
            </a:prstGeom>
            <a:solidFill>
              <a:srgbClr val="C2D59B"/>
            </a:solidFill>
            <a:ln w="9525">
              <a:solidFill>
                <a:srgbClr val="4BACC6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1200">
                  <a:solidFill>
                    <a:srgbClr val="000000"/>
                  </a:solidFill>
                  <a:latin typeface="微软雅黑" charset="0"/>
                  <a:ea typeface="微软雅黑" charset="0"/>
                  <a:cs typeface="微软雅黑" charset="0"/>
                  <a:sym typeface="Calibri" charset="0"/>
                </a:rPr>
                <a:t>生成新的</a:t>
              </a:r>
              <a:r>
                <a:rPr lang="en-US" altLang="zh-CN" sz="1200">
                  <a:solidFill>
                    <a:srgbClr val="000000"/>
                  </a:solidFill>
                  <a:latin typeface="微软雅黑" charset="0"/>
                  <a:ea typeface="微软雅黑" charset="0"/>
                  <a:cs typeface="微软雅黑" charset="0"/>
                  <a:sym typeface="Calibri" charset="0"/>
                </a:rPr>
                <a:t>SQL </a:t>
              </a:r>
              <a:r>
                <a:rPr lang="zh-CN" altLang="en-US" sz="1200">
                  <a:solidFill>
                    <a:srgbClr val="000000"/>
                  </a:solidFill>
                  <a:latin typeface="微软雅黑" charset="0"/>
                  <a:ea typeface="微软雅黑" charset="0"/>
                  <a:cs typeface="微软雅黑" charset="0"/>
                  <a:sym typeface="Calibri" charset="0"/>
                </a:rPr>
                <a:t>执行计划</a:t>
              </a:r>
            </a:p>
          </p:txBody>
        </p:sp>
        <p:sp>
          <p:nvSpPr>
            <p:cNvPr id="16" name="下箭头 29"/>
            <p:cNvSpPr>
              <a:spLocks noChangeArrowheads="1"/>
            </p:cNvSpPr>
            <p:nvPr/>
          </p:nvSpPr>
          <p:spPr bwMode="auto">
            <a:xfrm>
              <a:off x="2743319" y="2245277"/>
              <a:ext cx="484891" cy="357603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25400">
              <a:solidFill>
                <a:srgbClr val="395E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charset="0"/>
                <a:sym typeface="Calibri" charset="0"/>
              </a:endParaRPr>
            </a:p>
          </p:txBody>
        </p:sp>
      </p:grpSp>
      <p:sp>
        <p:nvSpPr>
          <p:cNvPr id="17" name="文本框 2"/>
          <p:cNvSpPr>
            <a:spLocks noChangeArrowheads="1"/>
          </p:cNvSpPr>
          <p:nvPr/>
        </p:nvSpPr>
        <p:spPr bwMode="auto">
          <a:xfrm>
            <a:off x="1200151" y="5805488"/>
            <a:ext cx="1051136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DAPD 2014</a:t>
            </a:r>
            <a:r>
              <a:rPr lang="zh-CN" altLang="en-US" b="1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论文</a:t>
            </a:r>
            <a:r>
              <a:rPr lang="en-US" altLang="zh-CN" b="1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1</a:t>
            </a:r>
            <a:r>
              <a:rPr lang="zh-CN" altLang="en-US" b="1">
                <a:solidFill>
                  <a:srgbClr val="000000"/>
                </a:solidFill>
                <a:latin typeface="Calibri" charset="0"/>
                <a:cs typeface="Calibri" charset="0"/>
                <a:sym typeface="Calibri" charset="0"/>
              </a:rPr>
              <a:t>篇，相关成果已经在阿里飞天云平台中应用</a:t>
            </a:r>
            <a:r>
              <a:rPr lang="zh-CN" altLang="en-US" b="1">
                <a:solidFill>
                  <a:srgbClr val="000000"/>
                </a:solidFill>
                <a:latin typeface="Calibri" charset="0"/>
                <a:sym typeface="宋体" charset="0"/>
              </a:rPr>
              <a:t> </a:t>
            </a:r>
          </a:p>
        </p:txBody>
      </p:sp>
      <p:sp>
        <p:nvSpPr>
          <p:cNvPr id="18" name="文本框 35"/>
          <p:cNvSpPr>
            <a:spLocks noChangeArrowheads="1"/>
          </p:cNvSpPr>
          <p:nvPr/>
        </p:nvSpPr>
        <p:spPr bwMode="auto">
          <a:xfrm>
            <a:off x="431801" y="5445125"/>
            <a:ext cx="1217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133984"/>
                </a:solidFill>
                <a:ea typeface="黑体" charset="0"/>
                <a:cs typeface="黑体" charset="0"/>
                <a:sym typeface="黑体" charset="0"/>
              </a:rPr>
              <a:t>代表成果</a:t>
            </a:r>
          </a:p>
        </p:txBody>
      </p:sp>
      <p:sp>
        <p:nvSpPr>
          <p:cNvPr id="19" name="文本框 23"/>
          <p:cNvSpPr txBox="1">
            <a:spLocks noChangeArrowheads="1"/>
          </p:cNvSpPr>
          <p:nvPr/>
        </p:nvSpPr>
        <p:spPr bwMode="auto">
          <a:xfrm>
            <a:off x="527051" y="981076"/>
            <a:ext cx="508846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sz="2000" b="1">
                <a:solidFill>
                  <a:srgbClr val="133984"/>
                </a:solidFill>
                <a:ea typeface="黑体" charset="0"/>
                <a:cs typeface="黑体" charset="0"/>
              </a:rPr>
              <a:t>研究问题：</a:t>
            </a:r>
            <a:endParaRPr lang="en-US" altLang="zh-CN" sz="2000" b="1">
              <a:solidFill>
                <a:srgbClr val="133984"/>
              </a:solidFill>
              <a:ea typeface="黑体" charset="0"/>
              <a:cs typeface="黑体" charset="0"/>
            </a:endParaRPr>
          </a:p>
          <a:p>
            <a:r>
              <a:rPr lang="zh-CN" altLang="en-US" sz="2000" b="1">
                <a:solidFill>
                  <a:srgbClr val="000000"/>
                </a:solidFill>
                <a:latin typeface="Calibri" charset="0"/>
                <a:cs typeface="Calibri" charset="0"/>
              </a:rPr>
              <a:t>如何提高大规模批量</a:t>
            </a:r>
            <a:r>
              <a:rPr lang="en-US" altLang="zh-CN" sz="2000" b="1">
                <a:solidFill>
                  <a:srgbClr val="000000"/>
                </a:solidFill>
                <a:latin typeface="Calibri" charset="0"/>
                <a:cs typeface="Calibri" charset="0"/>
              </a:rPr>
              <a:t>SQL</a:t>
            </a:r>
            <a:r>
              <a:rPr lang="zh-CN" altLang="en-US" sz="2000" b="1">
                <a:solidFill>
                  <a:srgbClr val="000000"/>
                </a:solidFill>
                <a:latin typeface="Calibri" charset="0"/>
                <a:cs typeface="Calibri" charset="0"/>
              </a:rPr>
              <a:t>语句执行的效率？</a:t>
            </a:r>
            <a:endParaRPr lang="en-US" altLang="zh-CN" sz="2000" b="1">
              <a:solidFill>
                <a:srgbClr val="000000"/>
              </a:solidFill>
              <a:latin typeface="Calibri" charset="0"/>
              <a:cs typeface="Calibri" charset="0"/>
            </a:endParaRPr>
          </a:p>
          <a:p>
            <a:endParaRPr lang="zh-CN" altLang="en-US" sz="2000" b="1">
              <a:solidFill>
                <a:srgbClr val="000000"/>
              </a:solidFill>
              <a:latin typeface="Calibri" charset="0"/>
              <a:cs typeface="Calibri" charset="0"/>
            </a:endParaRPr>
          </a:p>
        </p:txBody>
      </p:sp>
      <p:sp>
        <p:nvSpPr>
          <p:cNvPr id="20" name="文本框 24"/>
          <p:cNvSpPr txBox="1">
            <a:spLocks noChangeArrowheads="1"/>
          </p:cNvSpPr>
          <p:nvPr/>
        </p:nvSpPr>
        <p:spPr bwMode="auto">
          <a:xfrm>
            <a:off x="6096000" y="981076"/>
            <a:ext cx="6096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sz="2000" b="1">
                <a:solidFill>
                  <a:srgbClr val="133984"/>
                </a:solidFill>
                <a:ea typeface="黑体" charset="0"/>
                <a:cs typeface="黑体" charset="0"/>
              </a:rPr>
              <a:t>解决思路：</a:t>
            </a:r>
            <a:endParaRPr lang="en-US" altLang="zh-CN" sz="2000" b="1">
              <a:solidFill>
                <a:srgbClr val="133984"/>
              </a:solidFill>
              <a:ea typeface="黑体" charset="0"/>
              <a:cs typeface="黑体" charset="0"/>
            </a:endParaRPr>
          </a:p>
          <a:p>
            <a:r>
              <a:rPr lang="zh-CN" altLang="en-US" sz="2000" b="1">
                <a:solidFill>
                  <a:srgbClr val="000000"/>
                </a:solidFill>
                <a:latin typeface="Calibri" charset="0"/>
                <a:cs typeface="Calibri" charset="0"/>
              </a:rPr>
              <a:t>利用血缘分析的方法找出公共语句，缓存公共部分执行结果并复用。</a:t>
            </a:r>
            <a:endParaRPr lang="en-US" altLang="zh-CN" sz="2000" b="1">
              <a:solidFill>
                <a:srgbClr val="000000"/>
              </a:solidFill>
              <a:latin typeface="Calibri" charset="0"/>
              <a:cs typeface="Calibri" charset="0"/>
            </a:endParaRPr>
          </a:p>
          <a:p>
            <a:endParaRPr lang="zh-CN" altLang="en-US" sz="2000" b="1">
              <a:solidFill>
                <a:srgbClr val="000000"/>
              </a:solidFill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472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分布式内存数据库</a:t>
            </a:r>
            <a:endParaRPr kumimoji="1" lang="zh-CN" altLang="en-US" dirty="0"/>
          </a:p>
        </p:txBody>
      </p:sp>
      <p:pic>
        <p:nvPicPr>
          <p:cNvPr id="5" name="Picture 2" descr="http://www.michael-noll.com/blog/uploads/Yahoo-hadoop-cluster_OSCON_2007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9403" y="5699886"/>
            <a:ext cx="4512501" cy="116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34088" b="100000" l="15971" r="71282">
                        <a14:foregroundMark x1="36850" y1="39148" x2="17802" y2="79095"/>
                        <a14:foregroundMark x1="36850" y1="39547" x2="41465" y2="34221"/>
                        <a14:foregroundMark x1="42125" y1="35286" x2="57875" y2="39148"/>
                        <a14:foregroundMark x1="57875" y1="39414" x2="62711" y2="64581"/>
                        <a14:foregroundMark x1="63150" y1="65246" x2="63443" y2="99734"/>
                        <a14:foregroundMark x1="18242" y1="80426" x2="19048" y2="98003"/>
                        <a14:foregroundMark x1="35238" y1="98003" x2="40952" y2="95473"/>
                        <a14:foregroundMark x1="33187" y1="84554" x2="16777" y2="96804"/>
                        <a14:foregroundMark x1="23810" y1="93475" x2="15971" y2="99867"/>
                        <a14:backgroundMark x1="26227" y1="51132" x2="31209" y2="42876"/>
                        <a14:backgroundMark x1="60293" y1="43009" x2="63663" y2="56858"/>
                        <a14:backgroundMark x1="24103" y1="61119" x2="28498" y2="83089"/>
                        <a14:backgroundMark x1="28938" y1="83755" x2="16484" y2="96272"/>
                        <a14:backgroundMark x1="21758" y1="63915" x2="24322" y2="75499"/>
                        <a14:backgroundMark x1="24615" y1="65513" x2="20952" y2="74301"/>
                        <a14:backgroundMark x1="22711" y1="64714" x2="24908" y2="73502"/>
                        <a14:backgroundMark x1="22711" y1="61385" x2="25788" y2="72969"/>
                      </a14:backgroundRemoval>
                    </a14:imgEffect>
                  </a14:imgLayer>
                </a14:imgProps>
              </a:ext>
            </a:extLst>
          </a:blip>
          <a:srcRect l="20691" t="40036" r="36972" b="1"/>
          <a:stretch/>
        </p:blipFill>
        <p:spPr>
          <a:xfrm>
            <a:off x="719403" y="3717032"/>
            <a:ext cx="4800533" cy="19442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92" y="908721"/>
            <a:ext cx="4608512" cy="30394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3980" y="908722"/>
            <a:ext cx="6098977" cy="3126349"/>
          </a:xfrm>
          <a:prstGeom prst="rect">
            <a:avLst/>
          </a:prstGeom>
        </p:spPr>
      </p:pic>
      <p:pic>
        <p:nvPicPr>
          <p:cNvPr id="9" name="内容占位符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96267" y="4221088"/>
            <a:ext cx="3132444" cy="220486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3925" y="4149080"/>
            <a:ext cx="2797512" cy="252028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 bwMode="auto">
          <a:xfrm>
            <a:off x="5423925" y="5661249"/>
            <a:ext cx="1248139" cy="525401"/>
          </a:xfrm>
          <a:prstGeom prst="rect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latin typeface="Arial" charset="0"/>
                <a:ea typeface="黑体" pitchFamily="2" charset="-122"/>
              </a:rPr>
              <a:t>System Hierarchy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244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li">
  <a:themeElements>
    <a:clrScheme name="KSO_GREEN7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83B40D"/>
      </a:accent1>
      <a:accent2>
        <a:srgbClr val="C5D12F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1056</Words>
  <Application>WPS 演示</Application>
  <PresentationFormat>自定义</PresentationFormat>
  <Paragraphs>125</Paragraphs>
  <Slides>16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presentationli</vt:lpstr>
      <vt:lpstr>相关的研究 </vt:lpstr>
      <vt:lpstr>研究内容1：事件演化</vt:lpstr>
      <vt:lpstr>数据源</vt:lpstr>
      <vt:lpstr>初步结果</vt:lpstr>
      <vt:lpstr>研究内容2：用户画像数据集</vt:lpstr>
      <vt:lpstr>研究内容3：时态图数据管理</vt:lpstr>
      <vt:lpstr>幻灯片 7</vt:lpstr>
      <vt:lpstr>Batch SQL语句执行的性能优化问题</vt:lpstr>
      <vt:lpstr>分布式内存数据库</vt:lpstr>
      <vt:lpstr>           云平台上的数据处理安全与隐私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lyy</dc:creator>
  <cp:lastModifiedBy>shuai.ma</cp:lastModifiedBy>
  <cp:revision>42</cp:revision>
  <dcterms:created xsi:type="dcterms:W3CDTF">2016-09-07T14:36:00Z</dcterms:created>
  <dcterms:modified xsi:type="dcterms:W3CDTF">2016-09-14T00:20:05Z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