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69" r:id="rId1"/>
  </p:sldMasterIdLst>
  <p:sldIdLst>
    <p:sldId id="256" r:id="rId2"/>
    <p:sldId id="339" r:id="rId3"/>
    <p:sldId id="308" r:id="rId4"/>
    <p:sldId id="271" r:id="rId5"/>
    <p:sldId id="280" r:id="rId6"/>
    <p:sldId id="304" r:id="rId7"/>
    <p:sldId id="305" r:id="rId8"/>
    <p:sldId id="310" r:id="rId9"/>
    <p:sldId id="274" r:id="rId10"/>
    <p:sldId id="306" r:id="rId11"/>
    <p:sldId id="307" r:id="rId12"/>
    <p:sldId id="282" r:id="rId13"/>
    <p:sldId id="288" r:id="rId14"/>
    <p:sldId id="340" r:id="rId15"/>
    <p:sldId id="279" r:id="rId16"/>
    <p:sldId id="313" r:id="rId17"/>
    <p:sldId id="309" r:id="rId18"/>
    <p:sldId id="331" r:id="rId19"/>
    <p:sldId id="333" r:id="rId20"/>
    <p:sldId id="335" r:id="rId21"/>
    <p:sldId id="336" r:id="rId22"/>
    <p:sldId id="293" r:id="rId23"/>
    <p:sldId id="341" r:id="rId24"/>
    <p:sldId id="343" r:id="rId25"/>
    <p:sldId id="294" r:id="rId26"/>
    <p:sldId id="296" r:id="rId27"/>
    <p:sldId id="298" r:id="rId28"/>
    <p:sldId id="338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B93FD2-A472-4ACF-BE84-CDC2DF98F5D5}">
          <p14:sldIdLst>
            <p14:sldId id="256"/>
            <p14:sldId id="339"/>
            <p14:sldId id="308"/>
            <p14:sldId id="271"/>
            <p14:sldId id="280"/>
            <p14:sldId id="304"/>
            <p14:sldId id="305"/>
            <p14:sldId id="310"/>
            <p14:sldId id="274"/>
            <p14:sldId id="306"/>
            <p14:sldId id="307"/>
            <p14:sldId id="282"/>
            <p14:sldId id="288"/>
            <p14:sldId id="340"/>
            <p14:sldId id="279"/>
            <p14:sldId id="313"/>
            <p14:sldId id="309"/>
            <p14:sldId id="331"/>
            <p14:sldId id="333"/>
            <p14:sldId id="335"/>
            <p14:sldId id="336"/>
            <p14:sldId id="293"/>
            <p14:sldId id="341"/>
            <p14:sldId id="343"/>
            <p14:sldId id="294"/>
            <p14:sldId id="296"/>
            <p14:sldId id="298"/>
            <p14:sldId id="338"/>
            <p14:sldId id="299"/>
            <p14:sldId id="300"/>
          </p14:sldIdLst>
        </p14:section>
        <p14:section name="Untitled Section" id="{E8EB0BDD-2BDC-4C5E-A166-9E642A2620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73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8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1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1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6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2015-04-15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1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2015-04-15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Workshop on ACM/IEEE Computing  Curriculum standards </a:t>
            </a:r>
            <a:r>
              <a:rPr lang="en-US" b="1" dirty="0" smtClean="0">
                <a:solidFill>
                  <a:srgbClr val="C00000"/>
                </a:solidFill>
              </a:rPr>
              <a:t>(IT </a:t>
            </a:r>
            <a:r>
              <a:rPr lang="en-US" b="1" dirty="0">
                <a:solidFill>
                  <a:srgbClr val="C00000"/>
                </a:solidFill>
              </a:rPr>
              <a:t>2017)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4334321"/>
            <a:ext cx="6517482" cy="15514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John Impagliazzo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Ming Zhang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2015 April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Comparison: IT2017 with </a:t>
            </a:r>
            <a:r>
              <a:rPr lang="en-US" b="1" dirty="0" smtClean="0">
                <a:solidFill>
                  <a:srgbClr val="C00000"/>
                </a:solidFill>
              </a:rPr>
              <a:t>IT2008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</a:t>
            </a:r>
            <a:endParaRPr lang="en-US" dirty="0"/>
          </a:p>
          <a:p>
            <a:r>
              <a:rPr lang="en-US" dirty="0" smtClean="0"/>
              <a:t>5 (minimum)</a:t>
            </a:r>
          </a:p>
          <a:p>
            <a:r>
              <a:rPr lang="en-US" dirty="0" smtClean="0"/>
              <a:t>98 + 40~</a:t>
            </a:r>
            <a:endParaRPr lang="en-US" dirty="0"/>
          </a:p>
          <a:p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/>
              <a:t>420</a:t>
            </a:r>
            <a:endParaRPr lang="en-US" dirty="0"/>
          </a:p>
          <a:p>
            <a:r>
              <a:rPr lang="en-US" dirty="0" smtClean="0"/>
              <a:t>120~</a:t>
            </a:r>
            <a:endParaRPr lang="en-US" dirty="0"/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2 to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Attribute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Knowledge </a:t>
            </a:r>
            <a:r>
              <a:rPr lang="en-US" dirty="0" smtClean="0"/>
              <a:t>Areas (E)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Knowledge Areas </a:t>
            </a:r>
            <a:r>
              <a:rPr lang="en-US" dirty="0" smtClean="0"/>
              <a:t>(A)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Knowledge Units</a:t>
            </a:r>
          </a:p>
          <a:p>
            <a:r>
              <a:rPr lang="en-US" dirty="0"/>
              <a:t># Mathematics areas</a:t>
            </a:r>
          </a:p>
          <a:p>
            <a:r>
              <a:rPr lang="en-US" dirty="0"/>
              <a:t># Core </a:t>
            </a:r>
            <a:r>
              <a:rPr lang="en-US" dirty="0" smtClean="0"/>
              <a:t>IT Hours</a:t>
            </a:r>
            <a:endParaRPr lang="en-US" dirty="0"/>
          </a:p>
          <a:p>
            <a:r>
              <a:rPr lang="en-US" dirty="0"/>
              <a:t># Core math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# topics</a:t>
            </a:r>
          </a:p>
          <a:p>
            <a:r>
              <a:rPr lang="en-US" dirty="0" smtClean="0"/>
              <a:t># Scope items per KA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IT2008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12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78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276</a:t>
            </a:r>
            <a:endParaRPr lang="en-US" dirty="0"/>
          </a:p>
          <a:p>
            <a:r>
              <a:rPr lang="en-US" dirty="0" smtClean="0"/>
              <a:t>38</a:t>
            </a:r>
          </a:p>
          <a:p>
            <a:r>
              <a:rPr lang="en-US" dirty="0" smtClean="0"/>
              <a:t>numerous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 Major Content Revisions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Emphasis on Cybersecurity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Big Data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Internet of Things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Digital Forensics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Mobile </a:t>
            </a:r>
            <a:r>
              <a:rPr lang="en-US" dirty="0" smtClean="0"/>
              <a:t>devices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Green Computing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Cloud Computing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Web Applications</a:t>
            </a:r>
          </a:p>
          <a:p>
            <a:pPr marL="0" indent="0" algn="ctr">
              <a:buNone/>
            </a:pPr>
            <a:r>
              <a:rPr lang="en-US" dirty="0" smtClean="0"/>
              <a:t>Other 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03582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 Activity Plan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0" y="2012681"/>
            <a:ext cx="3829521" cy="67999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Meetings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332" y="2723762"/>
            <a:ext cx="3829520" cy="31356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Committee Convened 2014 June</a:t>
            </a:r>
          </a:p>
          <a:p>
            <a:pPr marL="0" indent="0">
              <a:buNone/>
            </a:pPr>
            <a:r>
              <a:rPr lang="en-US" dirty="0" smtClean="0"/>
              <a:t>Executive Meetings</a:t>
            </a:r>
          </a:p>
          <a:p>
            <a:pPr marL="457200" lvl="1" indent="0">
              <a:buNone/>
            </a:pPr>
            <a:r>
              <a:rPr lang="en-US" dirty="0" smtClean="0"/>
              <a:t>2014 July (Mini)</a:t>
            </a:r>
          </a:p>
          <a:p>
            <a:pPr marL="457200" lvl="1" indent="0">
              <a:buNone/>
            </a:pPr>
            <a:r>
              <a:rPr lang="en-US" dirty="0" smtClean="0"/>
              <a:t>2014 (August)</a:t>
            </a:r>
          </a:p>
          <a:p>
            <a:pPr marL="457200" lvl="1" indent="0">
              <a:buNone/>
            </a:pPr>
            <a:r>
              <a:rPr lang="en-US" dirty="0" smtClean="0"/>
              <a:t>2014 (Monthly)</a:t>
            </a:r>
          </a:p>
          <a:p>
            <a:pPr marL="0" indent="0">
              <a:buNone/>
            </a:pPr>
            <a:r>
              <a:rPr lang="en-US" dirty="0" smtClean="0"/>
              <a:t>Committee Meetings</a:t>
            </a:r>
          </a:p>
          <a:p>
            <a:pPr marL="457200" lvl="1" indent="0">
              <a:buNone/>
            </a:pPr>
            <a:r>
              <a:rPr lang="en-US" dirty="0" smtClean="0"/>
              <a:t>2014 September (First Virtual Meeting)</a:t>
            </a:r>
          </a:p>
          <a:p>
            <a:pPr marL="0" indent="0">
              <a:buNone/>
            </a:pPr>
            <a:r>
              <a:rPr lang="en-US" dirty="0" smtClean="0"/>
              <a:t>Face-to-Face Meetings</a:t>
            </a:r>
          </a:p>
          <a:p>
            <a:pPr marL="457200" lvl="1" indent="0">
              <a:buNone/>
            </a:pPr>
            <a:r>
              <a:rPr lang="en-US" dirty="0" smtClean="0"/>
              <a:t>2014 September 17</a:t>
            </a:r>
            <a:br>
              <a:rPr lang="en-US" dirty="0" smtClean="0"/>
            </a:br>
            <a:r>
              <a:rPr lang="en-US" dirty="0" smtClean="0"/>
              <a:t>(After this Ed Council Meeting)</a:t>
            </a:r>
          </a:p>
          <a:p>
            <a:pPr marL="457200" lvl="1" indent="0">
              <a:buNone/>
            </a:pPr>
            <a:r>
              <a:rPr lang="en-US" dirty="0" smtClean="0"/>
              <a:t>2014 October, SIGITE (Whoever can make it)</a:t>
            </a:r>
          </a:p>
          <a:p>
            <a:pPr marL="457200" lvl="1" indent="0">
              <a:buNone/>
            </a:pPr>
            <a:r>
              <a:rPr lang="en-US" dirty="0" smtClean="0"/>
              <a:t>As Needed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433" y="1989122"/>
            <a:ext cx="3829521" cy="67999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Conferences &amp; Pubs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29619" y="2723762"/>
            <a:ext cx="3829051" cy="30814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SIGITE Conferences </a:t>
            </a:r>
          </a:p>
          <a:p>
            <a:pPr marL="457200" lvl="1" indent="0">
              <a:buNone/>
            </a:pPr>
            <a:r>
              <a:rPr lang="en-US" dirty="0" smtClean="0"/>
              <a:t>2013, 2014</a:t>
            </a:r>
          </a:p>
          <a:p>
            <a:pPr marL="457200" lvl="1" indent="0">
              <a:buNone/>
            </a:pPr>
            <a:r>
              <a:rPr lang="en-US" dirty="0" smtClean="0"/>
              <a:t>2015, 2016, 2017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Chengdu </a:t>
            </a:r>
            <a:r>
              <a:rPr lang="en-US" dirty="0" smtClean="0"/>
              <a:t>Workshop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 smtClean="0"/>
              <a:t>2015 April</a:t>
            </a:r>
          </a:p>
          <a:p>
            <a:pPr marL="0" indent="0">
              <a:buNone/>
            </a:pPr>
            <a:r>
              <a:rPr lang="en-US" dirty="0" smtClean="0"/>
              <a:t>SIGCSE Symposia</a:t>
            </a:r>
          </a:p>
          <a:p>
            <a:pPr marL="457200" lvl="1" indent="0">
              <a:buNone/>
            </a:pPr>
            <a:r>
              <a:rPr lang="en-US" dirty="0" smtClean="0"/>
              <a:t>2015 (BOAF)</a:t>
            </a:r>
          </a:p>
          <a:p>
            <a:pPr marL="457200" lvl="1" indent="0">
              <a:buNone/>
            </a:pPr>
            <a:r>
              <a:rPr lang="en-US" dirty="0" smtClean="0"/>
              <a:t>2016, 2017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Potential Publications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SIGCSE Bulletin, SIGITE </a:t>
            </a:r>
            <a:r>
              <a:rPr lang="en-US" dirty="0" smtClean="0"/>
              <a:t>Newsletter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ITICSE Conference Proceedings</a:t>
            </a:r>
          </a:p>
          <a:p>
            <a:pPr marL="457200" lvl="1" indent="0">
              <a:buNone/>
            </a:pPr>
            <a:r>
              <a:rPr lang="en-US" dirty="0" smtClean="0"/>
              <a:t>ACM Inroads, Other Related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Tentative Timeline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67948"/>
            <a:ext cx="7772870" cy="4300329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2015 July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ACM </a:t>
            </a:r>
            <a:r>
              <a:rPr lang="en-US" dirty="0" err="1" smtClean="0"/>
              <a:t>ITiCSE</a:t>
            </a:r>
            <a:r>
              <a:rPr lang="en-US" dirty="0" smtClean="0"/>
              <a:t> Working Group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Generate First Draft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2015 October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Steering Committee Meets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SIGITE Conference Panel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2016 February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Generate Intermediate Draft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Public Review and Comment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2016 </a:t>
            </a:r>
            <a:r>
              <a:rPr lang="en-US" dirty="0"/>
              <a:t>July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ACM </a:t>
            </a:r>
            <a:r>
              <a:rPr lang="en-US" dirty="0" err="1"/>
              <a:t>ITiCSE</a:t>
            </a:r>
            <a:r>
              <a:rPr lang="en-US" dirty="0"/>
              <a:t> Working Group</a:t>
            </a:r>
          </a:p>
          <a:p>
            <a:pPr lvl="1">
              <a:spcBef>
                <a:spcPts val="0"/>
              </a:spcBef>
            </a:pPr>
            <a:r>
              <a:rPr lang="en-US" dirty="0"/>
              <a:t>Generate </a:t>
            </a:r>
            <a:r>
              <a:rPr lang="en-US" dirty="0" smtClean="0"/>
              <a:t>“Final” Draft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Public Review and Comment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2017 May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Endorsement by ACM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 </a:t>
            </a:r>
            <a:r>
              <a:rPr lang="en-US" b="1" dirty="0">
                <a:solidFill>
                  <a:srgbClr val="C00000"/>
                </a:solidFill>
              </a:rPr>
              <a:t>Report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 smtClean="0"/>
              <a:t>Technology as </a:t>
            </a:r>
            <a:r>
              <a:rPr lang="en-US" dirty="0"/>
              <a:t>a discipline</a:t>
            </a:r>
          </a:p>
          <a:p>
            <a:pPr lvl="1"/>
            <a:r>
              <a:rPr lang="en-US" dirty="0"/>
              <a:t>Principles</a:t>
            </a:r>
          </a:p>
          <a:p>
            <a:pPr lvl="1"/>
            <a:r>
              <a:rPr lang="en-US" dirty="0"/>
              <a:t>Body of knowledge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practice and the </a:t>
            </a:r>
            <a:r>
              <a:rPr lang="en-US" dirty="0" smtClean="0"/>
              <a:t>IT </a:t>
            </a:r>
            <a:r>
              <a:rPr lang="en-US" dirty="0"/>
              <a:t>curriculum</a:t>
            </a:r>
          </a:p>
          <a:p>
            <a:pPr lvl="1"/>
            <a:r>
              <a:rPr lang="en-US" dirty="0"/>
              <a:t>Professionalism</a:t>
            </a:r>
          </a:p>
          <a:p>
            <a:pPr lvl="1"/>
            <a:r>
              <a:rPr lang="en-US" dirty="0"/>
              <a:t>Curriculum issues</a:t>
            </a:r>
          </a:p>
          <a:p>
            <a:pPr lvl="1"/>
            <a:r>
              <a:rPr lang="en-US" dirty="0"/>
              <a:t>Institutional challenges</a:t>
            </a:r>
          </a:p>
          <a:p>
            <a:pPr lvl="1"/>
            <a:endParaRPr lang="en-US" dirty="0"/>
          </a:p>
          <a:p>
            <a:r>
              <a:rPr lang="en-US" dirty="0"/>
              <a:t>Appendices</a:t>
            </a:r>
          </a:p>
          <a:p>
            <a:pPr lvl="1"/>
            <a:r>
              <a:rPr lang="en-US" dirty="0"/>
              <a:t>Body of </a:t>
            </a:r>
            <a:r>
              <a:rPr lang="en-US" dirty="0" smtClean="0"/>
              <a:t>knowledge Details</a:t>
            </a:r>
            <a:endParaRPr lang="en-US" dirty="0"/>
          </a:p>
          <a:p>
            <a:pPr lvl="1"/>
            <a:r>
              <a:rPr lang="en-US" dirty="0"/>
              <a:t>Sample curricula </a:t>
            </a:r>
          </a:p>
        </p:txBody>
      </p:sp>
    </p:spTree>
    <p:extLst>
      <p:ext uri="{BB962C8B-B14F-4D97-AF65-F5344CB8AC3E}">
        <p14:creationId xmlns:p14="http://schemas.microsoft.com/office/powerpoint/2010/main" val="19083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Questions on IT2017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rgbClr val="C00000"/>
                </a:solidFill>
              </a:rPr>
              <a:t>?</a:t>
            </a:r>
            <a:endParaRPr 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3600" b="1" smtClean="0">
                <a:solidFill>
                  <a:srgbClr val="C00000"/>
                </a:solidFill>
              </a:rPr>
              <a:t>Overall 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Reflections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78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Part 2</a:t>
            </a:r>
          </a:p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Critique of Details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78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6000" b="1" smtClean="0">
                <a:solidFill>
                  <a:srgbClr val="C00000"/>
                </a:solidFill>
              </a:rPr>
              <a:t>IT2017</a:t>
            </a:r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Body of Knowledge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78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6000" dirty="0" smtClean="0">
                <a:solidFill>
                  <a:srgbClr val="C00000"/>
                </a:solidFill>
              </a:rPr>
              <a:t>See IT </a:t>
            </a:r>
            <a:r>
              <a:rPr lang="en-US" sz="6000" dirty="0" err="1" smtClean="0">
                <a:solidFill>
                  <a:srgbClr val="C00000"/>
                </a:solidFill>
              </a:rPr>
              <a:t>BoK</a:t>
            </a:r>
            <a:endParaRPr lang="en-US" sz="6000" dirty="0" smtClean="0">
              <a:solidFill>
                <a:srgbClr val="C00000"/>
              </a:solidFill>
            </a:endParaRPr>
          </a:p>
          <a:p>
            <a:pPr algn="ctr"/>
            <a:r>
              <a:rPr lang="en-US" sz="6000" dirty="0" smtClean="0">
                <a:solidFill>
                  <a:srgbClr val="C00000"/>
                </a:solidFill>
              </a:rPr>
              <a:t>Handouts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Workshop Activities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37801"/>
            <a:ext cx="3829520" cy="41359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Part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Interactive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Information Technology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Background and timeline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from CE2004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BoK</a:t>
            </a:r>
            <a:r>
              <a:rPr lang="en-US" dirty="0"/>
              <a:t> structure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Knowledge Area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Knowledge </a:t>
            </a:r>
            <a:r>
              <a:rPr lang="en-US" dirty="0" smtClean="0"/>
              <a:t>Unit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Reflections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937801"/>
            <a:ext cx="3829050" cy="40348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Part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group Activity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BOK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Tweak Only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Focus: learning outcomes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discussion &amp; Sharing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Critiquing &amp; Attacking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Closure / wrap-up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0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Questions on IT2017 </a:t>
            </a:r>
            <a:r>
              <a:rPr lang="en-US" b="1" dirty="0" err="1" smtClean="0">
                <a:solidFill>
                  <a:srgbClr val="C00000"/>
                </a:solidFill>
              </a:rPr>
              <a:t>BoK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rgbClr val="C00000"/>
                </a:solidFill>
              </a:rPr>
              <a:t>?</a:t>
            </a:r>
            <a:endParaRPr 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– scope for KA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circuits and electronics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(Borrowed from Computer Engineering Project)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0452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Area </a:t>
            </a:r>
            <a:r>
              <a:rPr lang="en-US" b="1" dirty="0">
                <a:solidFill>
                  <a:srgbClr val="C00000"/>
                </a:solidFill>
              </a:rPr>
              <a:t>Scope 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units in this knowledge area collectively encompass the following:</a:t>
            </a:r>
            <a:endParaRPr lang="en-US" dirty="0"/>
          </a:p>
          <a:p>
            <a:pPr lvl="1"/>
            <a:r>
              <a:rPr lang="en-US" dirty="0"/>
              <a:t>Purpose and role of circuits and electronics in computer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Definitions </a:t>
            </a:r>
            <a:r>
              <a:rPr lang="en-US" dirty="0"/>
              <a:t>and representations of basic electrical quantities and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and design of simple electronic circuits using appropriate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Properties </a:t>
            </a:r>
            <a:r>
              <a:rPr lang="en-US" dirty="0"/>
              <a:t>of materials that make them useful for constructing </a:t>
            </a:r>
            <a:r>
              <a:rPr lang="en-US" dirty="0" smtClean="0"/>
              <a:t>devices</a:t>
            </a:r>
            <a:endParaRPr lang="en-US" dirty="0"/>
          </a:p>
          <a:p>
            <a:pPr lvl="1"/>
            <a:r>
              <a:rPr lang="en-US" dirty="0"/>
              <a:t>Properties of semiconductor devices, their use as amplifiers and </a:t>
            </a:r>
            <a:r>
              <a:rPr lang="en-US" dirty="0" smtClean="0"/>
              <a:t>switches </a:t>
            </a:r>
          </a:p>
          <a:p>
            <a:pPr lvl="1"/>
            <a:r>
              <a:rPr lang="en-US" dirty="0" smtClean="0"/>
              <a:t>Effects </a:t>
            </a:r>
            <a:r>
              <a:rPr lang="en-US" dirty="0"/>
              <a:t>of device </a:t>
            </a:r>
            <a:r>
              <a:rPr lang="en-US" dirty="0" smtClean="0"/>
              <a:t>parameters; </a:t>
            </a:r>
            <a:r>
              <a:rPr lang="en-US" dirty="0"/>
              <a:t>various design styles on circuit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Practical </a:t>
            </a:r>
            <a:r>
              <a:rPr lang="en-US" dirty="0"/>
              <a:t>considerations and trade-offs associated with distributing signals </a:t>
            </a:r>
          </a:p>
          <a:p>
            <a:pPr lvl="1"/>
            <a:endParaRPr lang="en-US" dirty="0" smtClean="0"/>
          </a:p>
          <a:p>
            <a:pPr marL="0" lv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Followed by:</a:t>
            </a:r>
          </a:p>
          <a:p>
            <a:pPr lvl="1"/>
            <a:r>
              <a:rPr lang="en-US" dirty="0" smtClean="0"/>
              <a:t>Core Knowledge Units [13]</a:t>
            </a:r>
          </a:p>
          <a:p>
            <a:pPr lvl="1"/>
            <a:r>
              <a:rPr lang="en-US" dirty="0" smtClean="0"/>
              <a:t>Supplemental Knowledge Units [5]</a:t>
            </a:r>
          </a:p>
        </p:txBody>
      </p:sp>
    </p:spTree>
    <p:extLst>
      <p:ext uri="{BB962C8B-B14F-4D97-AF65-F5344CB8AC3E}">
        <p14:creationId xmlns:p14="http://schemas.microsoft.com/office/powerpoint/2010/main" val="30887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Knowledge Area: </a:t>
            </a:r>
            <a:r>
              <a:rPr lang="en-US" b="1" dirty="0">
                <a:solidFill>
                  <a:srgbClr val="C00000"/>
                </a:solidFill>
              </a:rPr>
              <a:t>ESY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(Borrowed from Computer Engineering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718" y="1895733"/>
            <a:ext cx="7422776" cy="489024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Area Scope 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units in this knowledge area collectively encompass the following:</a:t>
            </a:r>
            <a:endParaRPr lang="en-US" dirty="0"/>
          </a:p>
          <a:p>
            <a:pPr lvl="0"/>
            <a:r>
              <a:rPr lang="en-US" dirty="0"/>
              <a:t>Purpose and role of embedded systems in computer engineering, along with important tradeoffs in such areas as power, performance, and cost</a:t>
            </a:r>
          </a:p>
          <a:p>
            <a:pPr lvl="0"/>
            <a:r>
              <a:rPr lang="en-US" dirty="0"/>
              <a:t>Embedded systems programing, either in assembly language or a high level language or both, for typical embedded systems applications using modern tools and approaches for development and debugging</a:t>
            </a:r>
          </a:p>
          <a:p>
            <a:pPr lvl="0"/>
            <a:r>
              <a:rPr lang="en-US" dirty="0"/>
              <a:t>Digital interfacing using both parallel and asynchronous/synchronous serial techniques incorporating typical on-chip modules as such as general purpose I/O, timers, and serial communication modules (i.e., UART, SPI, I2C, CAN, </a:t>
            </a:r>
            <a:r>
              <a:rPr lang="en-US" dirty="0" smtClean="0"/>
              <a:t>etc.)</a:t>
            </a:r>
            <a:endParaRPr lang="en-US" dirty="0"/>
          </a:p>
          <a:p>
            <a:pPr lvl="0"/>
            <a:r>
              <a:rPr lang="en-US" dirty="0"/>
              <a:t>Analog interfacing using analog-to-digital convertors connected to common sensor elements and digital-to-analog converters connected to typical actuator elements</a:t>
            </a:r>
          </a:p>
          <a:p>
            <a:pPr lvl="0"/>
            <a:r>
              <a:rPr lang="en-US" dirty="0"/>
              <a:t>Mobile and wireless embedded systems using both short-range (Bluetooth, 802.15.4) and long-range (cellular, </a:t>
            </a:r>
            <a:r>
              <a:rPr lang="en-US" dirty="0" smtClean="0"/>
              <a:t>Ethernet) </a:t>
            </a:r>
            <a:r>
              <a:rPr lang="en-US" dirty="0"/>
              <a:t>in various interconnection architectures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3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77848"/>
            <a:ext cx="7773338" cy="123230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ESY Knowledge </a:t>
            </a:r>
            <a:r>
              <a:rPr lang="en-US" b="1" dirty="0">
                <a:solidFill>
                  <a:srgbClr val="C00000"/>
                </a:solidFill>
              </a:rPr>
              <a:t>Units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(Borrowed from Computer Engineering Project)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14400" y="1828800"/>
            <a:ext cx="37719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  </a:t>
            </a:r>
            <a:r>
              <a:rPr lang="en-US" sz="1400" dirty="0" smtClean="0">
                <a:solidFill>
                  <a:srgbClr val="002060"/>
                </a:solidFill>
              </a:rPr>
              <a:t>History </a:t>
            </a:r>
            <a:r>
              <a:rPr lang="en-US" sz="1400" dirty="0">
                <a:solidFill>
                  <a:srgbClr val="002060"/>
                </a:solidFill>
              </a:rPr>
              <a:t>and overview [1]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CE-ESY-2 </a:t>
            </a:r>
            <a:r>
              <a:rPr lang="en-US" sz="1400" dirty="0" smtClean="0">
                <a:solidFill>
                  <a:srgbClr val="002060"/>
                </a:solidFill>
              </a:rPr>
              <a:t> Relevant </a:t>
            </a:r>
            <a:r>
              <a:rPr lang="en-US" sz="1400" dirty="0">
                <a:solidFill>
                  <a:srgbClr val="002060"/>
                </a:solidFill>
              </a:rPr>
              <a:t>tools, standards, and/or engineering constraints [2]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CE-ESY-3 </a:t>
            </a:r>
            <a:r>
              <a:rPr lang="en-US" sz="1400" dirty="0" smtClean="0">
                <a:solidFill>
                  <a:srgbClr val="002060"/>
                </a:solidFill>
              </a:rPr>
              <a:t> Characteristics </a:t>
            </a:r>
            <a:r>
              <a:rPr lang="en-US" sz="1400" dirty="0">
                <a:solidFill>
                  <a:srgbClr val="002060"/>
                </a:solidFill>
              </a:rPr>
              <a:t>of embedded systems [2]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CE-ESY-4  Basic </a:t>
            </a:r>
            <a:r>
              <a:rPr lang="en-US" sz="1400" dirty="0">
                <a:solidFill>
                  <a:srgbClr val="002060"/>
                </a:solidFill>
              </a:rPr>
              <a:t>software techniques for embedded applications [3]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CE-ESY-5  Parallel </a:t>
            </a:r>
            <a:r>
              <a:rPr lang="en-US" sz="1400" dirty="0">
                <a:solidFill>
                  <a:srgbClr val="002060"/>
                </a:solidFill>
              </a:rPr>
              <a:t>input and output  [3]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CE-ESY-6 </a:t>
            </a:r>
            <a:r>
              <a:rPr lang="en-US" sz="1400" dirty="0" smtClean="0">
                <a:solidFill>
                  <a:srgbClr val="002060"/>
                </a:solidFill>
              </a:rPr>
              <a:t> Asynchronous </a:t>
            </a:r>
            <a:r>
              <a:rPr lang="en-US" sz="1400" dirty="0">
                <a:solidFill>
                  <a:srgbClr val="002060"/>
                </a:solidFill>
              </a:rPr>
              <a:t>and synchronous serial communication [6</a:t>
            </a:r>
            <a:r>
              <a:rPr lang="en-US" sz="1400" dirty="0" smtClean="0">
                <a:solidFill>
                  <a:srgbClr val="002060"/>
                </a:solidFill>
              </a:rPr>
              <a:t>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CE-ESY-7  Periodic interrupts, waveform generation, time measurement [3]</a:t>
            </a:r>
          </a:p>
          <a:p>
            <a:pPr marL="457200" indent="-457200">
              <a:buNone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838700" y="1828800"/>
            <a:ext cx="3771900" cy="4114800"/>
          </a:xfrm>
          <a:prstGeom prst="rect">
            <a:avLst/>
          </a:prstGeom>
        </p:spPr>
        <p:txBody>
          <a:bodyPr/>
          <a:lstStyle/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CE-ESY-8  Data </a:t>
            </a:r>
            <a:r>
              <a:rPr lang="en-US" sz="1400" dirty="0">
                <a:solidFill>
                  <a:srgbClr val="002060"/>
                </a:solidFill>
              </a:rPr>
              <a:t>acquisition, control, sensors, actuators [4] 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CE-ESY-9 </a:t>
            </a:r>
            <a:r>
              <a:rPr lang="en-US" sz="1400" dirty="0" smtClean="0">
                <a:solidFill>
                  <a:srgbClr val="002060"/>
                </a:solidFill>
              </a:rPr>
              <a:t> Implementation </a:t>
            </a:r>
            <a:r>
              <a:rPr lang="en-US" sz="1400" dirty="0">
                <a:solidFill>
                  <a:srgbClr val="002060"/>
                </a:solidFill>
              </a:rPr>
              <a:t>strategies for complex embedded systems [7]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CE-ESY-10  Techniques </a:t>
            </a:r>
            <a:r>
              <a:rPr lang="en-US" sz="1400" dirty="0">
                <a:solidFill>
                  <a:srgbClr val="002060"/>
                </a:solidFill>
              </a:rPr>
              <a:t>for low-power operation [3]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CE-ESY-11  Mobile </a:t>
            </a:r>
            <a:r>
              <a:rPr lang="en-US" sz="1400" dirty="0">
                <a:solidFill>
                  <a:srgbClr val="002060"/>
                </a:solidFill>
              </a:rPr>
              <a:t>and networked embedded systems [3]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CE-ESY-12 </a:t>
            </a:r>
            <a:r>
              <a:rPr lang="en-US" sz="1400" dirty="0" smtClean="0">
                <a:solidFill>
                  <a:srgbClr val="002060"/>
                </a:solidFill>
              </a:rPr>
              <a:t> Advanced </a:t>
            </a:r>
            <a:r>
              <a:rPr lang="en-US" sz="1400" dirty="0">
                <a:solidFill>
                  <a:srgbClr val="002060"/>
                </a:solidFill>
              </a:rPr>
              <a:t>I/O topics [3] 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CE-ESY-13  </a:t>
            </a:r>
            <a:r>
              <a:rPr lang="en-US" sz="1400" dirty="0" smtClean="0">
                <a:solidFill>
                  <a:srgbClr val="002060"/>
                </a:solidFill>
              </a:rPr>
              <a:t>Computing </a:t>
            </a:r>
            <a:r>
              <a:rPr lang="en-US" sz="1400" dirty="0">
                <a:solidFill>
                  <a:srgbClr val="002060"/>
                </a:solidFill>
              </a:rPr>
              <a:t>platforms for embedded systems 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CE-ESY-14 </a:t>
            </a:r>
            <a:r>
              <a:rPr lang="en-US" sz="1400" dirty="0" smtClean="0">
                <a:solidFill>
                  <a:srgbClr val="002060"/>
                </a:solidFill>
              </a:rPr>
              <a:t> Tradeoffs </a:t>
            </a:r>
            <a:r>
              <a:rPr lang="en-US" sz="1400" dirty="0">
                <a:solidFill>
                  <a:srgbClr val="002060"/>
                </a:solidFill>
              </a:rPr>
              <a:t>in embedded systems </a:t>
            </a:r>
          </a:p>
          <a:p>
            <a:pPr marL="457200" indent="-457200">
              <a:buNone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1371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</a:rPr>
              <a:t>[40 Hours]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77848"/>
            <a:ext cx="7773338" cy="123230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ESY Knowledge </a:t>
            </a:r>
            <a:r>
              <a:rPr lang="en-US" b="1" dirty="0">
                <a:solidFill>
                  <a:srgbClr val="C00000"/>
                </a:solidFill>
              </a:rPr>
              <a:t>Units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(Borrowed from Computer Engineering Project)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14400" y="1828800"/>
            <a:ext cx="37719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  </a:t>
            </a:r>
            <a:r>
              <a:rPr lang="en-US" sz="1400" dirty="0" smtClean="0">
                <a:solidFill>
                  <a:srgbClr val="002060"/>
                </a:solidFill>
              </a:rPr>
              <a:t>History </a:t>
            </a:r>
            <a:r>
              <a:rPr lang="en-US" sz="1400" dirty="0">
                <a:solidFill>
                  <a:srgbClr val="002060"/>
                </a:solidFill>
              </a:rPr>
              <a:t>and overview [1]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CE-ESY-2 </a:t>
            </a:r>
            <a:r>
              <a:rPr lang="en-US" sz="1400" dirty="0" smtClean="0">
                <a:solidFill>
                  <a:srgbClr val="002060"/>
                </a:solidFill>
              </a:rPr>
              <a:t> Relevant </a:t>
            </a:r>
            <a:r>
              <a:rPr lang="en-US" sz="1400" dirty="0">
                <a:solidFill>
                  <a:srgbClr val="002060"/>
                </a:solidFill>
              </a:rPr>
              <a:t>tools, standards, and/or engineering constraints [2]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CE-ESY-3 </a:t>
            </a:r>
            <a:r>
              <a:rPr lang="en-US" sz="1400" dirty="0" smtClean="0">
                <a:solidFill>
                  <a:srgbClr val="002060"/>
                </a:solidFill>
              </a:rPr>
              <a:t> Characteristics </a:t>
            </a:r>
            <a:r>
              <a:rPr lang="en-US" sz="1400" dirty="0">
                <a:solidFill>
                  <a:srgbClr val="002060"/>
                </a:solidFill>
              </a:rPr>
              <a:t>of embedded systems [2]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CE-ESY-4  Basic </a:t>
            </a:r>
            <a:r>
              <a:rPr lang="en-US" sz="1400" dirty="0">
                <a:solidFill>
                  <a:srgbClr val="002060"/>
                </a:solidFill>
              </a:rPr>
              <a:t>software techniques for embedded applications [3]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CE-ESY-5  Parallel </a:t>
            </a:r>
            <a:r>
              <a:rPr lang="en-US" sz="1400" dirty="0">
                <a:solidFill>
                  <a:srgbClr val="C00000"/>
                </a:solidFill>
              </a:rPr>
              <a:t>input and output  [3]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CE-ESY-6 </a:t>
            </a:r>
            <a:r>
              <a:rPr lang="en-US" sz="1400" dirty="0" smtClean="0">
                <a:solidFill>
                  <a:srgbClr val="002060"/>
                </a:solidFill>
              </a:rPr>
              <a:t> Asynchronous </a:t>
            </a:r>
            <a:r>
              <a:rPr lang="en-US" sz="1400" dirty="0">
                <a:solidFill>
                  <a:srgbClr val="002060"/>
                </a:solidFill>
              </a:rPr>
              <a:t>and synchronous serial communication [6</a:t>
            </a:r>
            <a:r>
              <a:rPr lang="en-US" sz="1400" dirty="0" smtClean="0">
                <a:solidFill>
                  <a:srgbClr val="002060"/>
                </a:solidFill>
              </a:rPr>
              <a:t>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CE-ESY-7  Periodic interrupts, waveform generation, time measurement [3]</a:t>
            </a:r>
          </a:p>
          <a:p>
            <a:pPr marL="457200" indent="-457200">
              <a:buNone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838700" y="1828800"/>
            <a:ext cx="3771900" cy="4114800"/>
          </a:xfrm>
          <a:prstGeom prst="rect">
            <a:avLst/>
          </a:prstGeom>
        </p:spPr>
        <p:txBody>
          <a:bodyPr/>
          <a:lstStyle/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CE-ESY-8  Data </a:t>
            </a:r>
            <a:r>
              <a:rPr lang="en-US" sz="1400" dirty="0">
                <a:solidFill>
                  <a:srgbClr val="002060"/>
                </a:solidFill>
              </a:rPr>
              <a:t>acquisition, control, sensors, actuators [4] 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CE-ESY-9 </a:t>
            </a:r>
            <a:r>
              <a:rPr lang="en-US" sz="1400" dirty="0" smtClean="0">
                <a:solidFill>
                  <a:srgbClr val="002060"/>
                </a:solidFill>
              </a:rPr>
              <a:t> Implementation </a:t>
            </a:r>
            <a:r>
              <a:rPr lang="en-US" sz="1400" dirty="0">
                <a:solidFill>
                  <a:srgbClr val="002060"/>
                </a:solidFill>
              </a:rPr>
              <a:t>strategies for complex embedded systems [7]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CE-ESY-10  Techniques </a:t>
            </a:r>
            <a:r>
              <a:rPr lang="en-US" sz="1400" dirty="0">
                <a:solidFill>
                  <a:srgbClr val="002060"/>
                </a:solidFill>
              </a:rPr>
              <a:t>for low-power operation [3]</a:t>
            </a:r>
          </a:p>
          <a:p>
            <a:pPr marL="457200" indent="-45720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CE-ESY-11  Mobile </a:t>
            </a:r>
            <a:r>
              <a:rPr lang="en-US" sz="1400" dirty="0">
                <a:solidFill>
                  <a:srgbClr val="002060"/>
                </a:solidFill>
              </a:rPr>
              <a:t>and networked embedded systems [3]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CE-ESY-12 </a:t>
            </a:r>
            <a:r>
              <a:rPr lang="en-US" sz="1400" dirty="0" smtClean="0">
                <a:solidFill>
                  <a:srgbClr val="002060"/>
                </a:solidFill>
              </a:rPr>
              <a:t> Advanced </a:t>
            </a:r>
            <a:r>
              <a:rPr lang="en-US" sz="1400" dirty="0">
                <a:solidFill>
                  <a:srgbClr val="002060"/>
                </a:solidFill>
              </a:rPr>
              <a:t>I/O topics [3] 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CE-ESY-13  </a:t>
            </a:r>
            <a:r>
              <a:rPr lang="en-US" sz="1400" dirty="0" smtClean="0">
                <a:solidFill>
                  <a:srgbClr val="002060"/>
                </a:solidFill>
              </a:rPr>
              <a:t>Computing </a:t>
            </a:r>
            <a:r>
              <a:rPr lang="en-US" sz="1400" dirty="0">
                <a:solidFill>
                  <a:srgbClr val="002060"/>
                </a:solidFill>
              </a:rPr>
              <a:t>platforms for embedded systems </a:t>
            </a:r>
          </a:p>
          <a:p>
            <a:pPr marL="457200" indent="-457200">
              <a:buNone/>
            </a:pPr>
            <a:r>
              <a:rPr lang="en-US" sz="1400" dirty="0">
                <a:solidFill>
                  <a:srgbClr val="002060"/>
                </a:solidFill>
              </a:rPr>
              <a:t>CE-ESY-14 </a:t>
            </a:r>
            <a:r>
              <a:rPr lang="en-US" sz="1400" dirty="0" smtClean="0">
                <a:solidFill>
                  <a:srgbClr val="002060"/>
                </a:solidFill>
              </a:rPr>
              <a:t> Tradeoffs </a:t>
            </a:r>
            <a:r>
              <a:rPr lang="en-US" sz="1400" dirty="0">
                <a:solidFill>
                  <a:srgbClr val="002060"/>
                </a:solidFill>
              </a:rPr>
              <a:t>in embedded systems </a:t>
            </a:r>
          </a:p>
          <a:p>
            <a:pPr marL="457200" indent="-457200">
              <a:buNone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1371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</a:rPr>
              <a:t>[40 Hours]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33171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Knowledge Unit: </a:t>
            </a:r>
            <a:r>
              <a:rPr lang="en-US" b="1" dirty="0">
                <a:solidFill>
                  <a:srgbClr val="C00000"/>
                </a:solidFill>
              </a:rPr>
              <a:t>ESY-5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(Borrowed from Computer Engineering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718" y="1950233"/>
            <a:ext cx="7422776" cy="489024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CE-ESY-5 	Parallel input and output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/>
              <a:t>Minimum core coverage time: </a:t>
            </a:r>
            <a:r>
              <a:rPr lang="en-US" dirty="0"/>
              <a:t>3 hours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Core Learning Outcomes:</a:t>
            </a:r>
            <a:endParaRPr lang="en-US" b="1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Describe the appropriateness of different I/O configurations (input, strong drive, weak </a:t>
            </a:r>
            <a:r>
              <a:rPr lang="en-US" dirty="0" err="1"/>
              <a:t>pullup</a:t>
            </a:r>
            <a:r>
              <a:rPr lang="en-US" dirty="0"/>
              <a:t>/</a:t>
            </a:r>
            <a:r>
              <a:rPr lang="en-US" dirty="0" err="1"/>
              <a:t>pulldown</a:t>
            </a:r>
            <a:r>
              <a:rPr lang="en-US" dirty="0"/>
              <a:t>, open-drain, tri-state) available in general purpose I/O (GPIO) for a given target application.</a:t>
            </a:r>
          </a:p>
          <a:p>
            <a:pPr lvl="0"/>
            <a:r>
              <a:rPr lang="en-US" dirty="0"/>
              <a:t>Create programs that perform a sequence of input/output operations on one more GPIOs using a polled approach.</a:t>
            </a:r>
          </a:p>
          <a:p>
            <a:pPr lvl="0"/>
            <a:r>
              <a:rPr lang="en-US" dirty="0"/>
              <a:t>Describe how interrupts are supported on the target embedded system(s). </a:t>
            </a:r>
          </a:p>
          <a:p>
            <a:pPr lvl="0"/>
            <a:r>
              <a:rPr lang="en-US" dirty="0"/>
              <a:t>Create programs that perform a sequence of input/output operations on one more GPIOs using an interrupt-driven approach.</a:t>
            </a:r>
          </a:p>
          <a:p>
            <a:pPr lvl="0"/>
            <a:r>
              <a:rPr lang="en-US" dirty="0"/>
              <a:t>Discuss mechanisms such as hardware and software FIFOs for buffering data streams.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Elective </a:t>
            </a:r>
            <a:r>
              <a:rPr lang="en-US" b="1" i="1" dirty="0">
                <a:solidFill>
                  <a:srgbClr val="C00000"/>
                </a:solidFill>
              </a:rPr>
              <a:t>Learning Outcomes:</a:t>
            </a:r>
            <a:endParaRPr lang="en-US" b="1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Discuss Direct Memory Access (DMA) and describe how it is supported on the target embedded system.</a:t>
            </a:r>
          </a:p>
          <a:p>
            <a:pPr lvl="0"/>
            <a:r>
              <a:rPr lang="en-US" dirty="0"/>
              <a:t>Create programs that perform a sequence of input/output operations using DMA.</a:t>
            </a:r>
          </a:p>
        </p:txBody>
      </p:sp>
    </p:spTree>
    <p:extLst>
      <p:ext uri="{BB962C8B-B14F-4D97-AF65-F5344CB8AC3E}">
        <p14:creationId xmlns:p14="http://schemas.microsoft.com/office/powerpoint/2010/main" val="42754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38200" y="1600200"/>
            <a:ext cx="73914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General questions or points</a:t>
            </a:r>
            <a:br>
              <a:rPr lang="en-US" sz="3600" dirty="0" smtClean="0"/>
            </a:br>
            <a:r>
              <a:rPr lang="en-US" sz="3600" dirty="0" smtClean="0"/>
              <a:t>before small group discussion</a:t>
            </a:r>
            <a:br>
              <a:rPr lang="en-US" sz="3600" dirty="0" smtClean="0"/>
            </a:br>
            <a:r>
              <a:rPr lang="en-US" sz="3600" dirty="0" smtClean="0"/>
              <a:t>and sharing of results?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1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group discussions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718" y="1877577"/>
            <a:ext cx="7422776" cy="48902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Review </a:t>
            </a:r>
            <a:r>
              <a:rPr lang="en-US" dirty="0"/>
              <a:t>the </a:t>
            </a:r>
            <a:r>
              <a:rPr lang="en-US" dirty="0" smtClean="0"/>
              <a:t>Knowledge Unit </a:t>
            </a:r>
            <a:r>
              <a:rPr lang="en-US" dirty="0"/>
              <a:t>handout for the area of interest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 a group, discuss whether the </a:t>
            </a:r>
            <a:r>
              <a:rPr lang="en-US" dirty="0"/>
              <a:t>revised BOK areas </a:t>
            </a:r>
            <a:r>
              <a:rPr lang="en-US" dirty="0" smtClean="0"/>
              <a:t>are reflective </a:t>
            </a:r>
            <a:r>
              <a:rPr lang="en-US" dirty="0"/>
              <a:t>of current and emerging </a:t>
            </a:r>
            <a:r>
              <a:rPr lang="en-US" dirty="0" smtClean="0"/>
              <a:t>practice.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 a group, discuss </a:t>
            </a:r>
            <a:r>
              <a:rPr lang="en-US" dirty="0"/>
              <a:t>whether breadth and depth of coverage in the proposed core appropriate for the coming </a:t>
            </a:r>
            <a:r>
              <a:rPr lang="en-US" dirty="0" smtClean="0"/>
              <a:t>decade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1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7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Group Reporting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Closure and Wrap-up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718" y="2101628"/>
            <a:ext cx="7422776" cy="4890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Discussion </a:t>
            </a:r>
            <a:r>
              <a:rPr lang="en-US" dirty="0"/>
              <a:t>of items of audience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Plan </a:t>
            </a:r>
            <a:r>
              <a:rPr lang="en-US" dirty="0"/>
              <a:t>for publishing the next </a:t>
            </a:r>
            <a:r>
              <a:rPr lang="en-US" dirty="0" smtClean="0"/>
              <a:t>draft</a:t>
            </a:r>
          </a:p>
          <a:p>
            <a:r>
              <a:rPr lang="en-US" dirty="0" smtClean="0"/>
              <a:t>How one </a:t>
            </a:r>
            <a:r>
              <a:rPr lang="en-US" dirty="0"/>
              <a:t>can become </a:t>
            </a:r>
            <a:r>
              <a:rPr lang="en-US" dirty="0" smtClean="0"/>
              <a:t>involved</a:t>
            </a:r>
          </a:p>
          <a:p>
            <a:pPr lvl="1"/>
            <a:r>
              <a:rPr lang="en-US" dirty="0" smtClean="0"/>
              <a:t>Review and give feedback on </a:t>
            </a:r>
            <a:r>
              <a:rPr lang="en-US" dirty="0" err="1" smtClean="0"/>
              <a:t>BoK</a:t>
            </a:r>
            <a:r>
              <a:rPr lang="en-US" dirty="0" smtClean="0"/>
              <a:t> areas, hours assigned, …</a:t>
            </a:r>
          </a:p>
          <a:p>
            <a:pPr lvl="1"/>
            <a:r>
              <a:rPr lang="en-US" dirty="0" smtClean="0"/>
              <a:t>Lead revisions to other sections</a:t>
            </a:r>
          </a:p>
          <a:p>
            <a:pPr lvl="2"/>
            <a:r>
              <a:rPr lang="en-US" dirty="0" smtClean="0"/>
              <a:t>Curriculum integration (use of tools, teamwork, …)</a:t>
            </a:r>
          </a:p>
          <a:p>
            <a:pPr lvl="2"/>
            <a:r>
              <a:rPr lang="en-US" dirty="0" smtClean="0"/>
              <a:t>Review/update/provide sample curricula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78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Part 1</a:t>
            </a:r>
          </a:p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Interactive Presentation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7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6000" b="1">
                <a:solidFill>
                  <a:srgbClr val="C00000"/>
                </a:solidFill>
              </a:rPr>
              <a:t>谢谢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Report on IT2017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John Impagliazzo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IT2017 Education Board liaison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 Committee </a:t>
            </a:r>
            <a:r>
              <a:rPr lang="en-US" b="1" dirty="0">
                <a:solidFill>
                  <a:srgbClr val="C00000"/>
                </a:solidFill>
              </a:rPr>
              <a:t>Members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71018"/>
            <a:ext cx="7772870" cy="67999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ACM Committee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634007" cy="2740187"/>
          </a:xfrm>
        </p:spPr>
        <p:txBody>
          <a:bodyPr>
            <a:normAutofit/>
          </a:bodyPr>
          <a:lstStyle/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Mihaela Sabin * </a:t>
            </a:r>
            <a:r>
              <a:rPr lang="en-US" sz="1400" dirty="0" smtClean="0">
                <a:solidFill>
                  <a:srgbClr val="C00000"/>
                </a:solidFill>
              </a:rPr>
              <a:t>(U New Hampshire)</a:t>
            </a:r>
            <a:endParaRPr lang="en-US" sz="1400" dirty="0">
              <a:solidFill>
                <a:srgbClr val="C00000"/>
              </a:solidFill>
            </a:endParaRPr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Hala Alrumaih </a:t>
            </a:r>
            <a:r>
              <a:rPr lang="en-US" sz="1400" dirty="0" smtClean="0">
                <a:solidFill>
                  <a:srgbClr val="C00000"/>
                </a:solidFill>
              </a:rPr>
              <a:t>(Al Imam U, KSA)</a:t>
            </a:r>
            <a:endParaRPr lang="en-US" sz="1400" dirty="0">
              <a:solidFill>
                <a:srgbClr val="C00000"/>
              </a:solidFill>
            </a:endParaRPr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>
                <a:solidFill>
                  <a:srgbClr val="C00000"/>
                </a:solidFill>
              </a:rPr>
              <a:t>John Impagliazzo 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smtClean="0">
                <a:solidFill>
                  <a:srgbClr val="C00000"/>
                </a:solidFill>
              </a:rPr>
              <a:t>Hofstra U)</a:t>
            </a:r>
            <a:endParaRPr lang="en-US" sz="1400" dirty="0">
              <a:solidFill>
                <a:srgbClr val="C00000"/>
              </a:solidFill>
            </a:endParaRPr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Barry Lunt </a:t>
            </a:r>
            <a:r>
              <a:rPr lang="en-US" sz="1400" dirty="0" smtClean="0">
                <a:solidFill>
                  <a:srgbClr val="C00000"/>
                </a:solidFill>
              </a:rPr>
              <a:t>(Bingham Young U)</a:t>
            </a:r>
            <a:endParaRPr lang="en-US" sz="1400" dirty="0">
              <a:solidFill>
                <a:srgbClr val="C00000"/>
              </a:solidFill>
            </a:endParaRPr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Ming Zhang </a:t>
            </a:r>
            <a:r>
              <a:rPr lang="en-US" sz="1400" dirty="0" smtClean="0">
                <a:solidFill>
                  <a:srgbClr val="C00000"/>
                </a:solidFill>
              </a:rPr>
              <a:t>(Peking U, China)</a:t>
            </a:r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/>
              <a:t>William Newhouse </a:t>
            </a:r>
            <a:r>
              <a:rPr lang="en-US" sz="1400" dirty="0" smtClean="0"/>
              <a:t>(ISACA Rep)</a:t>
            </a: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319338" y="3051013"/>
            <a:ext cx="4138864" cy="2740187"/>
          </a:xfrm>
        </p:spPr>
        <p:txBody>
          <a:bodyPr/>
          <a:lstStyle/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/>
              <a:t>William Paterson </a:t>
            </a:r>
            <a:r>
              <a:rPr lang="en-US" sz="1400" dirty="0" smtClean="0"/>
              <a:t>(Mt. Royal U, Canada)</a:t>
            </a:r>
            <a:endParaRPr lang="en-US" sz="1400" dirty="0"/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/>
              <a:t>Svetlana </a:t>
            </a:r>
            <a:r>
              <a:rPr lang="en-US" dirty="0" smtClean="0"/>
              <a:t>Peltsverger</a:t>
            </a:r>
            <a:r>
              <a:rPr lang="en-US" sz="1600" dirty="0" smtClean="0"/>
              <a:t> </a:t>
            </a:r>
            <a:r>
              <a:rPr lang="en-US" sz="1400" dirty="0" smtClean="0"/>
              <a:t>(Southern Poly)</a:t>
            </a:r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/>
              <a:t>Cara Tang </a:t>
            </a:r>
            <a:r>
              <a:rPr lang="en-US" sz="1400" dirty="0" smtClean="0"/>
              <a:t>(Portland </a:t>
            </a:r>
            <a:r>
              <a:rPr lang="en-US" sz="1400" dirty="0" err="1" smtClean="0"/>
              <a:t>Comm</a:t>
            </a:r>
            <a:r>
              <a:rPr lang="en-US" sz="1400" dirty="0" smtClean="0"/>
              <a:t> College)</a:t>
            </a:r>
            <a:endParaRPr lang="en-US" sz="1400" dirty="0"/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/>
              <a:t>Anita </a:t>
            </a:r>
            <a:r>
              <a:rPr lang="en-US" dirty="0" err="1" smtClean="0"/>
              <a:t>Viero</a:t>
            </a:r>
            <a:r>
              <a:rPr lang="en-US" dirty="0" smtClean="0"/>
              <a:t> </a:t>
            </a:r>
            <a:r>
              <a:rPr lang="en-US" sz="1400" dirty="0" smtClean="0"/>
              <a:t>(Bergen </a:t>
            </a:r>
            <a:r>
              <a:rPr lang="en-US" sz="1400" dirty="0" err="1" smtClean="0"/>
              <a:t>Comm</a:t>
            </a:r>
            <a:r>
              <a:rPr lang="en-US" sz="1400" dirty="0" smtClean="0"/>
              <a:t> College)</a:t>
            </a:r>
            <a:endParaRPr lang="en-US" sz="1400" dirty="0"/>
          </a:p>
          <a:p>
            <a:pPr marL="60325" lvl="1" indent="0">
              <a:buClr>
                <a:prstClr val="black"/>
              </a:buClr>
              <a:buNone/>
            </a:pPr>
            <a:r>
              <a:rPr lang="en-US" dirty="0" smtClean="0"/>
              <a:t>Barbara Viola </a:t>
            </a:r>
            <a:r>
              <a:rPr lang="en-US" sz="1400" dirty="0" smtClean="0"/>
              <a:t>(Viola Solutions)</a:t>
            </a:r>
          </a:p>
          <a:p>
            <a:pPr marL="60325" lvl="1" indent="0">
              <a:buClr>
                <a:prstClr val="black"/>
              </a:buClr>
              <a:buNone/>
            </a:pPr>
            <a:r>
              <a:rPr lang="en-US" i="1" dirty="0" smtClean="0"/>
              <a:t>Industry Representative</a:t>
            </a:r>
            <a:r>
              <a:rPr lang="en-US" sz="1600" i="1" dirty="0" smtClean="0"/>
              <a:t> </a:t>
            </a:r>
            <a:r>
              <a:rPr lang="en-US" sz="1400" i="1" dirty="0" smtClean="0"/>
              <a:t>(TBD)</a:t>
            </a:r>
            <a:endParaRPr lang="en-US" sz="1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Peltsverger</a:t>
            </a:r>
            <a:r>
              <a:rPr kumimoji="0" lang="en-US" alt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 Proposed KA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(Evolving)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IT-BDA  Big Data</a:t>
            </a:r>
          </a:p>
          <a:p>
            <a:r>
              <a:rPr lang="en-US" dirty="0" smtClean="0"/>
              <a:t>IT-CCO  </a:t>
            </a:r>
            <a:r>
              <a:rPr lang="en-US" dirty="0"/>
              <a:t>Cloud Computing</a:t>
            </a:r>
          </a:p>
          <a:p>
            <a:r>
              <a:rPr lang="en-US" dirty="0" smtClean="0"/>
              <a:t>IT-CDF  </a:t>
            </a:r>
            <a:r>
              <a:rPr lang="en-US" dirty="0"/>
              <a:t>Cybersecurity </a:t>
            </a:r>
            <a:r>
              <a:rPr lang="en-US" dirty="0" smtClean="0"/>
              <a:t>Evolving Challenges </a:t>
            </a:r>
            <a:endParaRPr lang="en-US" dirty="0"/>
          </a:p>
          <a:p>
            <a:r>
              <a:rPr lang="en-US" dirty="0" smtClean="0"/>
              <a:t>IT-GCO  </a:t>
            </a:r>
            <a:r>
              <a:rPr lang="en-US" dirty="0"/>
              <a:t>Green Computing</a:t>
            </a:r>
          </a:p>
          <a:p>
            <a:r>
              <a:rPr lang="en-US" dirty="0" smtClean="0"/>
              <a:t>IT-HCI  </a:t>
            </a:r>
            <a:r>
              <a:rPr lang="en-US" dirty="0"/>
              <a:t>Human Computer Interaction</a:t>
            </a:r>
          </a:p>
          <a:p>
            <a:r>
              <a:rPr lang="en-US" dirty="0" smtClean="0"/>
              <a:t>IT-IAS  </a:t>
            </a:r>
            <a:r>
              <a:rPr lang="en-US" dirty="0"/>
              <a:t>Information Assurance and Security</a:t>
            </a:r>
          </a:p>
          <a:p>
            <a:r>
              <a:rPr lang="en-US" dirty="0" smtClean="0"/>
              <a:t>IT-IMA  </a:t>
            </a:r>
            <a:r>
              <a:rPr lang="en-US" dirty="0"/>
              <a:t>Information Management</a:t>
            </a:r>
          </a:p>
          <a:p>
            <a:r>
              <a:rPr lang="en-US" dirty="0" smtClean="0"/>
              <a:t>IT-IOT  </a:t>
            </a:r>
            <a:r>
              <a:rPr lang="en-US" dirty="0"/>
              <a:t>Internet of Things</a:t>
            </a:r>
          </a:p>
          <a:p>
            <a:r>
              <a:rPr lang="en-US" dirty="0" smtClean="0"/>
              <a:t>IT-IPT  </a:t>
            </a:r>
            <a:r>
              <a:rPr lang="en-US" dirty="0"/>
              <a:t>Integrative Programming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IT-NET  </a:t>
            </a:r>
            <a:r>
              <a:rPr lang="en-US" dirty="0"/>
              <a:t>Networking</a:t>
            </a:r>
          </a:p>
          <a:p>
            <a:r>
              <a:rPr lang="en-US" dirty="0" smtClean="0"/>
              <a:t>IT-SAM  </a:t>
            </a:r>
            <a:r>
              <a:rPr lang="en-US" dirty="0"/>
              <a:t>System Administration and Maintenance</a:t>
            </a:r>
          </a:p>
          <a:p>
            <a:r>
              <a:rPr lang="en-US" dirty="0" smtClean="0"/>
              <a:t>IT-SIA  </a:t>
            </a:r>
            <a:r>
              <a:rPr lang="en-US" dirty="0"/>
              <a:t>System Integration and Architecture</a:t>
            </a:r>
          </a:p>
          <a:p>
            <a:r>
              <a:rPr lang="en-US" dirty="0" smtClean="0"/>
              <a:t>IT-SPI  </a:t>
            </a:r>
            <a:r>
              <a:rPr lang="en-US" dirty="0"/>
              <a:t>Social and Professional Issues</a:t>
            </a:r>
          </a:p>
          <a:p>
            <a:r>
              <a:rPr lang="en-US" dirty="0" smtClean="0"/>
              <a:t>IT-PRO  </a:t>
            </a:r>
            <a:r>
              <a:rPr lang="en-US" dirty="0"/>
              <a:t>Programming </a:t>
            </a:r>
          </a:p>
          <a:p>
            <a:r>
              <a:rPr lang="en-US" dirty="0" smtClean="0"/>
              <a:t>IT-PTE  </a:t>
            </a:r>
            <a:r>
              <a:rPr lang="en-US" dirty="0"/>
              <a:t>Platform Technologies</a:t>
            </a:r>
          </a:p>
          <a:p>
            <a:r>
              <a:rPr lang="en-US" dirty="0" smtClean="0"/>
              <a:t>IT-VIR  </a:t>
            </a:r>
            <a:r>
              <a:rPr lang="en-US" dirty="0"/>
              <a:t>Virtualization</a:t>
            </a:r>
          </a:p>
          <a:p>
            <a:r>
              <a:rPr lang="en-US" dirty="0" smtClean="0"/>
              <a:t>IT-WST  </a:t>
            </a:r>
            <a:r>
              <a:rPr lang="en-US" dirty="0"/>
              <a:t>Web Systems and Technologies</a:t>
            </a:r>
          </a:p>
          <a:p>
            <a:r>
              <a:rPr lang="en-US" dirty="0" smtClean="0"/>
              <a:t>Other (???????)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 related mathematics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29" y="2367093"/>
            <a:ext cx="7411923" cy="34241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P r o p o s e d</a:t>
            </a:r>
          </a:p>
          <a:p>
            <a:pPr marL="0" indent="0" algn="ctr">
              <a:buNone/>
            </a:pPr>
            <a:r>
              <a:rPr lang="en-US" dirty="0" smtClean="0"/>
              <a:t>Applied Calculus</a:t>
            </a:r>
          </a:p>
          <a:p>
            <a:pPr marL="0" indent="0" algn="ctr">
              <a:buNone/>
            </a:pPr>
            <a:r>
              <a:rPr lang="en-US" dirty="0" smtClean="0"/>
              <a:t>Discrete </a:t>
            </a:r>
            <a:r>
              <a:rPr lang="en-US" dirty="0"/>
              <a:t>Structures </a:t>
            </a:r>
          </a:p>
          <a:p>
            <a:pPr marL="0" indent="0" algn="ctr">
              <a:buNone/>
            </a:pPr>
            <a:r>
              <a:rPr lang="en-US" dirty="0" smtClean="0"/>
              <a:t>Probability </a:t>
            </a:r>
          </a:p>
          <a:p>
            <a:pPr marL="0" indent="0" algn="ctr">
              <a:buNone/>
            </a:pPr>
            <a:r>
              <a:rPr lang="en-US" dirty="0" smtClean="0"/>
              <a:t>Statistics </a:t>
            </a:r>
          </a:p>
          <a:p>
            <a:pPr marL="0" indent="0" algn="ctr">
              <a:buNone/>
            </a:pPr>
            <a:r>
              <a:rPr lang="en-US" dirty="0" smtClean="0"/>
              <a:t>Business Mathematics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Salient features of IT2017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7142" y="2367093"/>
            <a:ext cx="7261058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Abandon Topics</a:t>
            </a:r>
          </a:p>
          <a:p>
            <a:pPr marL="0" indent="0">
              <a:buNone/>
            </a:pPr>
            <a:r>
              <a:rPr lang="en-US" dirty="0" smtClean="0"/>
              <a:t>BOK driven by Learning outcomes </a:t>
            </a:r>
          </a:p>
          <a:p>
            <a:pPr lvl="1"/>
            <a:r>
              <a:rPr lang="en-US" dirty="0" smtClean="0"/>
              <a:t>Inspired by Community College IT Effort</a:t>
            </a:r>
          </a:p>
          <a:p>
            <a:pPr lvl="1"/>
            <a:r>
              <a:rPr lang="en-US" dirty="0" smtClean="0"/>
              <a:t>Other Current Activities</a:t>
            </a:r>
          </a:p>
          <a:p>
            <a:pPr marL="0" indent="0">
              <a:buNone/>
            </a:pPr>
            <a:r>
              <a:rPr lang="en-US" dirty="0" smtClean="0"/>
              <a:t>Each Knowledge Area defined by Area Scope</a:t>
            </a:r>
          </a:p>
          <a:p>
            <a:pPr lvl="1"/>
            <a:r>
              <a:rPr lang="en-US" dirty="0" smtClean="0"/>
              <a:t>three </a:t>
            </a:r>
            <a:r>
              <a:rPr lang="en-US" dirty="0"/>
              <a:t>to </a:t>
            </a:r>
            <a:r>
              <a:rPr lang="en-US" dirty="0" smtClean="0"/>
              <a:t>Five </a:t>
            </a:r>
            <a:r>
              <a:rPr lang="en-US" dirty="0"/>
              <a:t>broad statements </a:t>
            </a:r>
          </a:p>
          <a:p>
            <a:pPr lvl="1"/>
            <a:r>
              <a:rPr lang="en-US" dirty="0" smtClean="0"/>
              <a:t>Aggregate of all knowledge area scopes Establishes Information Technology as a discipline </a:t>
            </a:r>
          </a:p>
          <a:p>
            <a:pPr marL="0" indent="0">
              <a:buNone/>
            </a:pPr>
            <a:r>
              <a:rPr lang="en-US" dirty="0"/>
              <a:t>BOK </a:t>
            </a:r>
            <a:r>
              <a:rPr lang="en-US" dirty="0" smtClean="0"/>
              <a:t>Knowledge Areas Partitioned </a:t>
            </a:r>
            <a:endParaRPr lang="en-US" dirty="0"/>
          </a:p>
          <a:p>
            <a:pPr lvl="1"/>
            <a:r>
              <a:rPr lang="en-US" dirty="0" smtClean="0"/>
              <a:t>Essential Knowledge Areas (10 Areas)</a:t>
            </a:r>
            <a:endParaRPr lang="en-US" dirty="0"/>
          </a:p>
          <a:p>
            <a:pPr lvl="1"/>
            <a:r>
              <a:rPr lang="en-US" dirty="0" smtClean="0"/>
              <a:t>Applied Knowledge Areas (at least 5 out of 10) </a:t>
            </a:r>
          </a:p>
          <a:p>
            <a:pPr lvl="1"/>
            <a:r>
              <a:rPr lang="en-US" dirty="0" smtClean="0"/>
              <a:t>Allow Flexibility for program Specialty 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IT2017 Report Content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16080" y="2057400"/>
            <a:ext cx="5781172" cy="4076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Based on IT2008 Report</a:t>
            </a:r>
          </a:p>
          <a:p>
            <a:pPr marL="0" indent="0">
              <a:buNone/>
            </a:pPr>
            <a:r>
              <a:rPr lang="en-US" dirty="0" smtClean="0"/>
              <a:t>Futuristic: Graduate of mid-2020s</a:t>
            </a:r>
          </a:p>
          <a:p>
            <a:pPr marL="0" indent="0">
              <a:buNone/>
            </a:pPr>
            <a:r>
              <a:rPr lang="en-US" dirty="0" smtClean="0"/>
              <a:t>Informed by </a:t>
            </a:r>
          </a:p>
          <a:p>
            <a:pPr marL="457200" lvl="1" indent="0">
              <a:buNone/>
            </a:pPr>
            <a:r>
              <a:rPr lang="en-US" dirty="0" smtClean="0"/>
              <a:t>Curriculum Reports </a:t>
            </a:r>
            <a:endParaRPr lang="en-US" dirty="0"/>
          </a:p>
          <a:p>
            <a:pPr lvl="2"/>
            <a:r>
              <a:rPr lang="en-US" dirty="0" smtClean="0"/>
              <a:t>IT2014 for Community Colleges</a:t>
            </a:r>
          </a:p>
          <a:p>
            <a:pPr lvl="2"/>
            <a:r>
              <a:rPr lang="en-US" dirty="0" smtClean="0"/>
              <a:t>CE2016 Development and CE2004</a:t>
            </a:r>
          </a:p>
          <a:p>
            <a:pPr lvl="2"/>
            <a:r>
              <a:rPr lang="en-US" dirty="0" smtClean="0"/>
              <a:t>CS2013, IS2010, SE201x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Other Curricular Activities </a:t>
            </a:r>
          </a:p>
          <a:p>
            <a:pPr lvl="2">
              <a:buClr>
                <a:prstClr val="black"/>
              </a:buClr>
            </a:pPr>
            <a:r>
              <a:rPr lang="en-US" dirty="0" smtClean="0"/>
              <a:t>Current IT Degree Programs in China</a:t>
            </a:r>
          </a:p>
          <a:p>
            <a:pPr lvl="2">
              <a:buClr>
                <a:prstClr val="black"/>
              </a:buClr>
            </a:pPr>
            <a:r>
              <a:rPr lang="en-US" dirty="0" smtClean="0"/>
              <a:t>CS Principles Project</a:t>
            </a:r>
          </a:p>
          <a:p>
            <a:pPr lvl="2">
              <a:buClr>
                <a:prstClr val="black"/>
              </a:buClr>
            </a:pPr>
            <a:r>
              <a:rPr lang="en-US" dirty="0"/>
              <a:t>Liaise with CSAB and </a:t>
            </a:r>
            <a:r>
              <a:rPr lang="en-US" dirty="0" smtClean="0"/>
              <a:t>ABET</a:t>
            </a:r>
          </a:p>
          <a:p>
            <a:pPr marL="0" indent="0">
              <a:buNone/>
            </a:pPr>
            <a:r>
              <a:rPr lang="en-US" dirty="0" smtClean="0"/>
              <a:t>Mathematics based on Program Needs</a:t>
            </a:r>
          </a:p>
        </p:txBody>
      </p:sp>
    </p:spTree>
    <p:extLst>
      <p:ext uri="{BB962C8B-B14F-4D97-AF65-F5344CB8AC3E}">
        <p14:creationId xmlns:p14="http://schemas.microsoft.com/office/powerpoint/2010/main" val="4889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20150318-EduCon-Workshop-Tallinn</Template>
  <TotalTime>280</TotalTime>
  <Words>1278</Words>
  <Application>Microsoft Office PowerPoint</Application>
  <PresentationFormat>On-screen Show (4:3)</PresentationFormat>
  <Paragraphs>301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Times New Roman</vt:lpstr>
      <vt:lpstr>Tw Cen MT</vt:lpstr>
      <vt:lpstr>Droplet</vt:lpstr>
      <vt:lpstr>Workshop on ACM/IEEE Computing  Curriculum standards (IT 2017)</vt:lpstr>
      <vt:lpstr>Workshop Activities</vt:lpstr>
      <vt:lpstr>PowerPoint Presentation</vt:lpstr>
      <vt:lpstr>Report on IT2017 </vt:lpstr>
      <vt:lpstr>IT2017 Committee Members</vt:lpstr>
      <vt:lpstr>IT2017 Proposed KA Set (Evolving)</vt:lpstr>
      <vt:lpstr>IT2017 related mathematics</vt:lpstr>
      <vt:lpstr>Salient features of IT2017</vt:lpstr>
      <vt:lpstr>IT2017 Report Content</vt:lpstr>
      <vt:lpstr>Comparison: IT2017 with IT2008</vt:lpstr>
      <vt:lpstr>IT2017 Major Content Revisions</vt:lpstr>
      <vt:lpstr>IT2017 Activity Plan</vt:lpstr>
      <vt:lpstr>Tentative Timeline</vt:lpstr>
      <vt:lpstr>IT Report Structure</vt:lpstr>
      <vt:lpstr>Questions on IT2017</vt:lpstr>
      <vt:lpstr>PowerPoint Presentation</vt:lpstr>
      <vt:lpstr>PowerPoint Presentation</vt:lpstr>
      <vt:lpstr>PowerPoint Presentation</vt:lpstr>
      <vt:lpstr>PowerPoint Presentation</vt:lpstr>
      <vt:lpstr>Questions on IT2017 BoK</vt:lpstr>
      <vt:lpstr>Example – scope for KA circuits and electronics (Borrowed from Computer Engineering Project)</vt:lpstr>
      <vt:lpstr>Example Knowledge Area: ESY (Borrowed from Computer Engineering Project)</vt:lpstr>
      <vt:lpstr>ESY Knowledge Units (Borrowed from Computer Engineering Project) </vt:lpstr>
      <vt:lpstr>ESY Knowledge Units (Borrowed from Computer Engineering Project) </vt:lpstr>
      <vt:lpstr>Example Knowledge Unit: ESY-5 (Borrowed from Computer Engineering Project)</vt:lpstr>
      <vt:lpstr>PowerPoint Presentation</vt:lpstr>
      <vt:lpstr>group discussions</vt:lpstr>
      <vt:lpstr>PowerPoint Presentation</vt:lpstr>
      <vt:lpstr>Closure and Wrap-up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5 Curriculum Design for Computer Engineering and Information Technology</dc:title>
  <dc:creator>John Impagliazzo</dc:creator>
  <cp:lastModifiedBy>John Impagliazzo</cp:lastModifiedBy>
  <cp:revision>31</cp:revision>
  <dcterms:created xsi:type="dcterms:W3CDTF">2015-03-17T13:32:36Z</dcterms:created>
  <dcterms:modified xsi:type="dcterms:W3CDTF">2015-04-16T01:26:13Z</dcterms:modified>
</cp:coreProperties>
</file>