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6" r:id="rId2"/>
    <p:sldId id="919" r:id="rId3"/>
    <p:sldId id="918" r:id="rId4"/>
    <p:sldId id="926" r:id="rId5"/>
    <p:sldId id="927" r:id="rId6"/>
    <p:sldId id="928" r:id="rId7"/>
    <p:sldId id="930" r:id="rId8"/>
    <p:sldId id="929" r:id="rId9"/>
    <p:sldId id="931" r:id="rId10"/>
    <p:sldId id="907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66CC"/>
    <a:srgbClr val="CC3300"/>
    <a:srgbClr val="EAEAEA"/>
    <a:srgbClr val="33CC33"/>
    <a:srgbClr val="FF0000"/>
    <a:srgbClr val="FFFF66"/>
    <a:srgbClr val="0066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8" autoAdjust="0"/>
    <p:restoredTop sz="93692" autoAdjust="0"/>
  </p:normalViewPr>
  <p:slideViewPr>
    <p:cSldViewPr>
      <p:cViewPr>
        <p:scale>
          <a:sx n="70" d="100"/>
          <a:sy n="70" d="100"/>
        </p:scale>
        <p:origin x="-11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5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2015/4/24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2789820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7461872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-622300" y="8210550"/>
            <a:ext cx="7045325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>
                <a:latin typeface="微软雅黑" pitchFamily="34" charset="-122"/>
                <a:ea typeface="微软雅黑" pitchFamily="34" charset="-122"/>
              </a:rPr>
              <a:t>来自美国纽约州立宾汉姆顿大学、亚利桑那州立大学等美国知名大学的计算机领域的知名教授，也包括来自百度、微软、阿里云、腾讯、中国移动等知名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>
                <a:latin typeface="微软雅黑" pitchFamily="34" charset="-122"/>
                <a:ea typeface="微软雅黑" pitchFamily="34" charset="-122"/>
              </a:rPr>
              <a:t>企业的技术专家。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fresh students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Sophomore </a:t>
            </a:r>
            <a:r>
              <a:rPr lang="en-US" altLang="zh-CN" dirty="0" smtClean="0"/>
              <a:t>students</a:t>
            </a:r>
          </a:p>
          <a:p>
            <a:r>
              <a:rPr lang="en-US" altLang="zh-CN" dirty="0" smtClean="0"/>
              <a:t>junior student</a:t>
            </a:r>
          </a:p>
          <a:p>
            <a:r>
              <a:rPr lang="en-US" altLang="zh-CN" dirty="0" smtClean="0"/>
              <a:t>Senior </a:t>
            </a:r>
            <a:r>
              <a:rPr lang="en-US" altLang="zh-CN" dirty="0" err="1" smtClean="0"/>
              <a:t>studnet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{database, machine learning, statistical</a:t>
            </a:r>
            <a:r>
              <a:rPr lang="en-US" altLang="zh-CN" baseline="0" dirty="0" smtClean="0">
                <a:solidFill>
                  <a:srgbClr val="FF0000"/>
                </a:solidFill>
              </a:rPr>
              <a:t> learning, data mining, visualization analysis</a:t>
            </a:r>
            <a:r>
              <a:rPr lang="en-US" altLang="zh-CN" dirty="0" smtClean="0">
                <a:solidFill>
                  <a:srgbClr val="FF0000"/>
                </a:solidFill>
              </a:rPr>
              <a:t> }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{database, machine learning, statistical</a:t>
            </a:r>
            <a:r>
              <a:rPr lang="en-US" altLang="zh-CN" baseline="0" dirty="0" smtClean="0">
                <a:solidFill>
                  <a:srgbClr val="FF0000"/>
                </a:solidFill>
              </a:rPr>
              <a:t> learning, data mining</a:t>
            </a:r>
            <a:r>
              <a:rPr lang="en-US" altLang="zh-CN" baseline="0" smtClean="0">
                <a:solidFill>
                  <a:srgbClr val="FF0000"/>
                </a:solidFill>
              </a:rPr>
              <a:t>, visualization </a:t>
            </a:r>
            <a:r>
              <a:rPr lang="en-US" altLang="zh-CN" baseline="0" dirty="0" smtClean="0">
                <a:solidFill>
                  <a:srgbClr val="FF0000"/>
                </a:solidFill>
              </a:rPr>
              <a:t>analysis</a:t>
            </a:r>
            <a:r>
              <a:rPr lang="en-US" altLang="zh-CN" dirty="0" smtClean="0">
                <a:solidFill>
                  <a:srgbClr val="FF0000"/>
                </a:solidFill>
              </a:rPr>
              <a:t> }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course/datasc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539552" y="4786313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en-US" altLang="zh-CN" sz="2800" b="1" dirty="0" smtClean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214313"/>
            <a:ext cx="896448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140000"/>
              </a:lnSpc>
            </a:pPr>
            <a:r>
              <a:rPr lang="en-US" altLang="zh-CN" sz="5400" b="1" dirty="0" smtClean="0">
                <a:solidFill>
                  <a:srgbClr val="000099"/>
                </a:solidFill>
                <a:latin typeface="+mj-lt"/>
                <a:ea typeface="Arial Unicode MS" pitchFamily="34" charset="-122"/>
                <a:cs typeface="Times New Roman" pitchFamily="18" charset="0"/>
              </a:rPr>
              <a:t>On Big Data </a:t>
            </a:r>
            <a:r>
              <a:rPr lang="en-US" altLang="zh-CN" sz="5400" b="1" dirty="0" smtClean="0">
                <a:solidFill>
                  <a:srgbClr val="000099"/>
                </a:solidFill>
                <a:latin typeface="+mj-lt"/>
                <a:cs typeface="Times New Roman" pitchFamily="18" charset="0"/>
              </a:rPr>
              <a:t>at </a:t>
            </a:r>
            <a:r>
              <a:rPr lang="en-US" altLang="zh-CN" sz="5400" b="1" dirty="0" err="1" smtClean="0">
                <a:solidFill>
                  <a:srgbClr val="000099"/>
                </a:solidFill>
                <a:latin typeface="+mj-lt"/>
                <a:cs typeface="Times New Roman" pitchFamily="18" charset="0"/>
              </a:rPr>
              <a:t>Beihang</a:t>
            </a:r>
            <a:r>
              <a:rPr lang="en-US" altLang="zh-CN" sz="5400" b="1" dirty="0" smtClean="0">
                <a:solidFill>
                  <a:srgbClr val="000099"/>
                </a:solidFill>
                <a:latin typeface="+mj-lt"/>
                <a:ea typeface="Arial Unicode MS" pitchFamily="34" charset="-122"/>
                <a:cs typeface="Times New Roman" pitchFamily="18" charset="0"/>
              </a:rPr>
              <a:t> </a:t>
            </a: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14625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517232"/>
            <a:ext cx="4427099" cy="914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1640" y="4509120"/>
            <a:ext cx="7162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4400" b="1" kern="0" dirty="0" err="1" smtClean="0">
                <a:solidFill>
                  <a:schemeClr val="accent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Shuai</a:t>
            </a:r>
            <a:r>
              <a:rPr lang="en-US" altLang="zh-CN" sz="4400" b="1" kern="0" dirty="0" smtClean="0">
                <a:solidFill>
                  <a:schemeClr val="accent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Ma</a:t>
            </a:r>
            <a:endParaRPr lang="en-US" altLang="zh-CN" sz="4400" b="1" kern="0" dirty="0">
              <a:solidFill>
                <a:schemeClr val="accent2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5" descr="1"/>
          <p:cNvPicPr>
            <a:picLocks noChangeAspect="1" noChangeArrowheads="1"/>
          </p:cNvPicPr>
          <p:nvPr/>
        </p:nvPicPr>
        <p:blipFill>
          <a:blip r:embed="rId2" cstate="print">
            <a:lum bright="36000" contrast="-60000"/>
          </a:blip>
          <a:srcRect t="9599" b="548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3" name="WordArt 4"/>
          <p:cNvSpPr>
            <a:spLocks noChangeArrowheads="1" noChangeShapeType="1" noTextEdit="1"/>
          </p:cNvSpPr>
          <p:nvPr/>
        </p:nvSpPr>
        <p:spPr bwMode="auto">
          <a:xfrm>
            <a:off x="3540125" y="4511675"/>
            <a:ext cx="5073650" cy="19653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61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Thanks!</a:t>
            </a:r>
            <a:endParaRPr lang="zh-CN" altLang="en-US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43422"/>
            <a:ext cx="8892480" cy="765298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0099"/>
                </a:solidFill>
              </a:rPr>
              <a:t>National Center for International Research</a:t>
            </a:r>
            <a:endParaRPr lang="zh-CN" altLang="en-US" sz="3200" b="1" dirty="0">
              <a:solidFill>
                <a:srgbClr val="000099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396392" y="3220232"/>
            <a:ext cx="2390775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982823" y="3602353"/>
            <a:ext cx="221891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07504" y="1052736"/>
            <a:ext cx="88924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 International Research Center on Big Data (RCBD)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smtClean="0"/>
              <a:t> Founded in September, 2012.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smtClean="0"/>
              <a:t>Led by </a:t>
            </a:r>
            <a:r>
              <a:rPr lang="en-US" altLang="zh-CN" sz="2000" b="1" dirty="0" smtClean="0"/>
              <a:t>Prof. </a:t>
            </a:r>
            <a:r>
              <a:rPr lang="en-US" altLang="zh-CN" sz="2000" b="1" dirty="0" err="1" smtClean="0"/>
              <a:t>Wenfei</a:t>
            </a:r>
            <a:r>
              <a:rPr lang="en-US" altLang="zh-CN" sz="2000" b="1" dirty="0" smtClean="0"/>
              <a:t> Fan </a:t>
            </a:r>
            <a:r>
              <a:rPr lang="en-US" altLang="zh-CN" sz="2000" dirty="0" smtClean="0"/>
              <a:t>(ACM Fellow,  Fellow of the Royal Society of Edinburgh, Scotland) 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 Research Topics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 Big Data Analysis: Theory and Applications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 Data Quality: The Other Side of Big Data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 Querying Big Data beyond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 Querying Big Social Data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</p:txBody>
      </p:sp>
      <p:pic>
        <p:nvPicPr>
          <p:cNvPr id="7" name="图片 6" descr="国际联合研究中心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2163456"/>
            <a:ext cx="3744416" cy="2153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606760" cy="796908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0099"/>
                </a:solidFill>
              </a:rPr>
              <a:t>973  National Basic Research Program</a:t>
            </a:r>
            <a:endParaRPr lang="zh-CN" altLang="en-US" sz="3200" b="1" dirty="0">
              <a:solidFill>
                <a:srgbClr val="00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350" y="836712"/>
            <a:ext cx="8645138" cy="2160240"/>
          </a:xfrm>
        </p:spPr>
        <p:txBody>
          <a:bodyPr/>
          <a:lstStyle/>
          <a:p>
            <a:r>
              <a:rPr lang="en-US" altLang="zh-CN" sz="2800" dirty="0" smtClean="0"/>
              <a:t>Fundamental research on big data (2014-2018)</a:t>
            </a:r>
            <a:r>
              <a:rPr lang="zh-CN" altLang="en-US" sz="2800" dirty="0" smtClean="0"/>
              <a:t> </a:t>
            </a:r>
            <a:r>
              <a:rPr lang="zh-CN" altLang="en-US" dirty="0" smtClean="0"/>
              <a:t>	</a:t>
            </a:r>
          </a:p>
          <a:p>
            <a:pPr lvl="1"/>
            <a:r>
              <a:rPr lang="en-US" altLang="zh-CN" dirty="0" smtClean="0"/>
              <a:t>Focus on “computing theory and practice on Big Data”</a:t>
            </a:r>
          </a:p>
          <a:p>
            <a:pPr lvl="1"/>
            <a:r>
              <a:rPr lang="en-US" altLang="zh-CN" dirty="0" smtClean="0"/>
              <a:t>Chief Scientist: Prof. </a:t>
            </a:r>
            <a:r>
              <a:rPr lang="en-US" altLang="zh-CN" dirty="0" err="1" smtClean="0"/>
              <a:t>Jinpeng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Huai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8 institutes involved</a:t>
            </a:r>
          </a:p>
          <a:p>
            <a:pPr lvl="1"/>
            <a:r>
              <a:rPr lang="en-US" altLang="zh-CN" dirty="0" smtClean="0"/>
              <a:t>http://cnbigdata.org/</a:t>
            </a:r>
            <a:endParaRPr lang="zh-CN" alt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107804"/>
            <a:ext cx="4176464" cy="144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4676713"/>
            <a:ext cx="3312367" cy="199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107804"/>
            <a:ext cx="3996410" cy="176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941168"/>
            <a:ext cx="4308386" cy="176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18109" y="2635076"/>
            <a:ext cx="1331912" cy="2481262"/>
          </a:xfrm>
          <a:noFill/>
          <a:ln/>
        </p:spPr>
      </p:pic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228600" y="292100"/>
            <a:ext cx="68636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1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3600" b="1" dirty="0" smtClean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Joint Education</a:t>
            </a:r>
            <a:endParaRPr lang="zh-CN" altLang="en-US" sz="3600" b="1" dirty="0" smtClean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3900" name="Oval 51"/>
          <p:cNvSpPr>
            <a:spLocks noChangeArrowheads="1"/>
          </p:cNvSpPr>
          <p:nvPr/>
        </p:nvSpPr>
        <p:spPr bwMode="auto">
          <a:xfrm>
            <a:off x="1113284" y="1985788"/>
            <a:ext cx="2305050" cy="4035425"/>
          </a:xfrm>
          <a:prstGeom prst="ellipse">
            <a:avLst/>
          </a:prstGeom>
          <a:solidFill>
            <a:schemeClr val="bg1">
              <a:alpha val="25000"/>
            </a:schemeClr>
          </a:solidFill>
          <a:ln w="1905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3901" name="Oval 52"/>
          <p:cNvSpPr>
            <a:spLocks noChangeArrowheads="1"/>
          </p:cNvSpPr>
          <p:nvPr/>
        </p:nvSpPr>
        <p:spPr bwMode="auto">
          <a:xfrm>
            <a:off x="2699196" y="2992263"/>
            <a:ext cx="1728788" cy="1728788"/>
          </a:xfrm>
          <a:prstGeom prst="ellipse">
            <a:avLst/>
          </a:prstGeom>
          <a:solidFill>
            <a:srgbClr val="F8CB9A"/>
          </a:solidFill>
          <a:ln w="9525" cap="flat" cmpd="sng">
            <a:noFill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3902" name="Oval 53"/>
          <p:cNvSpPr>
            <a:spLocks noChangeArrowheads="1"/>
          </p:cNvSpPr>
          <p:nvPr/>
        </p:nvSpPr>
        <p:spPr bwMode="auto">
          <a:xfrm>
            <a:off x="2772221" y="3063701"/>
            <a:ext cx="1584325" cy="1584325"/>
          </a:xfrm>
          <a:prstGeom prst="ellipse">
            <a:avLst/>
          </a:prstGeom>
          <a:gradFill rotWithShape="1">
            <a:gsLst>
              <a:gs pos="0">
                <a:srgbClr val="FFFFFF">
                  <a:alpha val="75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 cap="flat" cmpd="sng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3903" name="Oval 54"/>
          <p:cNvSpPr>
            <a:spLocks noChangeArrowheads="1"/>
          </p:cNvSpPr>
          <p:nvPr/>
        </p:nvSpPr>
        <p:spPr bwMode="auto">
          <a:xfrm>
            <a:off x="1402209" y="906288"/>
            <a:ext cx="1728787" cy="1727200"/>
          </a:xfrm>
          <a:prstGeom prst="ellipse">
            <a:avLst/>
          </a:prstGeom>
          <a:solidFill>
            <a:srgbClr val="70B8FF"/>
          </a:solidFill>
          <a:ln w="9525" cap="flat" cmpd="sng">
            <a:noFill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3904" name="Oval 55"/>
          <p:cNvSpPr>
            <a:spLocks noChangeArrowheads="1"/>
          </p:cNvSpPr>
          <p:nvPr/>
        </p:nvSpPr>
        <p:spPr bwMode="auto">
          <a:xfrm>
            <a:off x="1475234" y="977726"/>
            <a:ext cx="1584325" cy="1582737"/>
          </a:xfrm>
          <a:prstGeom prst="ellipse">
            <a:avLst/>
          </a:prstGeom>
          <a:gradFill rotWithShape="1">
            <a:gsLst>
              <a:gs pos="0">
                <a:srgbClr val="FFFFFF">
                  <a:alpha val="75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 cap="flat" cmpd="sng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3905" name="Oval 56"/>
          <p:cNvSpPr>
            <a:spLocks noChangeArrowheads="1"/>
          </p:cNvSpPr>
          <p:nvPr/>
        </p:nvSpPr>
        <p:spPr bwMode="auto">
          <a:xfrm>
            <a:off x="106809" y="2992263"/>
            <a:ext cx="1728787" cy="1728788"/>
          </a:xfrm>
          <a:prstGeom prst="ellipse">
            <a:avLst/>
          </a:prstGeom>
          <a:solidFill>
            <a:srgbClr val="B5D280"/>
          </a:solidFill>
          <a:ln w="9525" cap="flat" cmpd="sng">
            <a:noFill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3907" name="Arc 58"/>
          <p:cNvSpPr>
            <a:spLocks/>
          </p:cNvSpPr>
          <p:nvPr/>
        </p:nvSpPr>
        <p:spPr bwMode="auto">
          <a:xfrm>
            <a:off x="2411859" y="2058813"/>
            <a:ext cx="1281112" cy="977900"/>
          </a:xfrm>
          <a:custGeom>
            <a:avLst/>
            <a:gdLst>
              <a:gd name="T0" fmla="*/ 0 w 21371"/>
              <a:gd name="T1" fmla="*/ 0 h 16360"/>
              <a:gd name="T2" fmla="*/ 21371 w 21371"/>
              <a:gd name="T3" fmla="*/ 16360 h 16360"/>
            </a:gdLst>
            <a:ahLst/>
            <a:cxnLst>
              <a:cxn ang="0">
                <a:pos x="14103" y="-1"/>
              </a:cxn>
              <a:cxn ang="0">
                <a:pos x="21370" y="13221"/>
              </a:cxn>
              <a:cxn ang="0">
                <a:pos x="14103" y="-1"/>
              </a:cxn>
              <a:cxn ang="0">
                <a:pos x="21370" y="13221"/>
              </a:cxn>
              <a:cxn ang="0">
                <a:pos x="0" y="16360"/>
              </a:cxn>
              <a:cxn ang="0">
                <a:pos x="14103" y="-1"/>
              </a:cxn>
            </a:cxnLst>
            <a:rect l="T0" t="T1" r="T2" b="T3"/>
            <a:pathLst>
              <a:path w="21371" h="16360" fill="none" extrusionOk="0">
                <a:moveTo>
                  <a:pt x="14103" y="-1"/>
                </a:moveTo>
                <a:cubicBezTo>
                  <a:pt x="18036" y="3390"/>
                  <a:pt x="20616" y="8083"/>
                  <a:pt x="21370" y="13221"/>
                </a:cubicBezTo>
              </a:path>
              <a:path w="21371" h="16360" stroke="0" extrusionOk="0">
                <a:moveTo>
                  <a:pt x="14103" y="-1"/>
                </a:moveTo>
                <a:cubicBezTo>
                  <a:pt x="18036" y="3390"/>
                  <a:pt x="20616" y="8083"/>
                  <a:pt x="21370" y="13221"/>
                </a:cubicBezTo>
                <a:lnTo>
                  <a:pt x="0" y="16360"/>
                </a:lnTo>
                <a:lnTo>
                  <a:pt x="14103" y="-1"/>
                </a:lnTo>
                <a:close/>
              </a:path>
            </a:pathLst>
          </a:custGeom>
          <a:noFill/>
          <a:ln w="19050" cap="flat" cmpd="sng">
            <a:solidFill>
              <a:srgbClr val="7F7F7F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8" name="Arc 60"/>
          <p:cNvSpPr>
            <a:spLocks/>
          </p:cNvSpPr>
          <p:nvPr/>
        </p:nvSpPr>
        <p:spPr bwMode="auto">
          <a:xfrm rot="14340000">
            <a:off x="749746" y="2277888"/>
            <a:ext cx="1279525" cy="981075"/>
          </a:xfrm>
          <a:custGeom>
            <a:avLst/>
            <a:gdLst>
              <a:gd name="T0" fmla="*/ 0 w 21371"/>
              <a:gd name="T1" fmla="*/ 0 h 16360"/>
              <a:gd name="T2" fmla="*/ 21371 w 21371"/>
              <a:gd name="T3" fmla="*/ 16360 h 16360"/>
            </a:gdLst>
            <a:ahLst/>
            <a:cxnLst>
              <a:cxn ang="0">
                <a:pos x="14103" y="-1"/>
              </a:cxn>
              <a:cxn ang="0">
                <a:pos x="21370" y="13221"/>
              </a:cxn>
              <a:cxn ang="0">
                <a:pos x="14103" y="-1"/>
              </a:cxn>
              <a:cxn ang="0">
                <a:pos x="21370" y="13221"/>
              </a:cxn>
              <a:cxn ang="0">
                <a:pos x="0" y="16360"/>
              </a:cxn>
              <a:cxn ang="0">
                <a:pos x="14103" y="-1"/>
              </a:cxn>
            </a:cxnLst>
            <a:rect l="T0" t="T1" r="T2" b="T3"/>
            <a:pathLst>
              <a:path w="21371" h="16360" fill="none" extrusionOk="0">
                <a:moveTo>
                  <a:pt x="14103" y="-1"/>
                </a:moveTo>
                <a:cubicBezTo>
                  <a:pt x="18036" y="3390"/>
                  <a:pt x="20616" y="8083"/>
                  <a:pt x="21370" y="13221"/>
                </a:cubicBezTo>
              </a:path>
              <a:path w="21371" h="16360" stroke="0" extrusionOk="0">
                <a:moveTo>
                  <a:pt x="14103" y="-1"/>
                </a:moveTo>
                <a:cubicBezTo>
                  <a:pt x="18036" y="3390"/>
                  <a:pt x="20616" y="8083"/>
                  <a:pt x="21370" y="13221"/>
                </a:cubicBezTo>
                <a:lnTo>
                  <a:pt x="0" y="16360"/>
                </a:lnTo>
                <a:lnTo>
                  <a:pt x="14103" y="-1"/>
                </a:lnTo>
                <a:close/>
              </a:path>
            </a:pathLst>
          </a:custGeom>
          <a:noFill/>
          <a:ln w="19050" cap="flat" cmpd="sng">
            <a:solidFill>
              <a:srgbClr val="7F7F7F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9" name="Oval 54"/>
          <p:cNvSpPr>
            <a:spLocks noChangeArrowheads="1"/>
          </p:cNvSpPr>
          <p:nvPr/>
        </p:nvSpPr>
        <p:spPr bwMode="auto">
          <a:xfrm>
            <a:off x="1473646" y="5084588"/>
            <a:ext cx="1728788" cy="1728788"/>
          </a:xfrm>
          <a:prstGeom prst="ellipse">
            <a:avLst/>
          </a:prstGeom>
          <a:solidFill>
            <a:srgbClr val="70B8FF"/>
          </a:solidFill>
          <a:ln w="9525" cap="flat" cmpd="sng">
            <a:noFill/>
            <a:round/>
            <a:headEnd/>
            <a:tailEnd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3910" name="Oval 55"/>
          <p:cNvSpPr>
            <a:spLocks noChangeArrowheads="1"/>
          </p:cNvSpPr>
          <p:nvPr/>
        </p:nvSpPr>
        <p:spPr bwMode="auto">
          <a:xfrm>
            <a:off x="1546671" y="5156026"/>
            <a:ext cx="1584325" cy="1584325"/>
          </a:xfrm>
          <a:prstGeom prst="ellipse">
            <a:avLst/>
          </a:prstGeom>
          <a:gradFill rotWithShape="1">
            <a:gsLst>
              <a:gs pos="0">
                <a:srgbClr val="FFFFFF">
                  <a:alpha val="75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 cap="flat" cmpd="sng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Industries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3911" name="Arc 60"/>
          <p:cNvSpPr>
            <a:spLocks/>
          </p:cNvSpPr>
          <p:nvPr/>
        </p:nvSpPr>
        <p:spPr bwMode="auto">
          <a:xfrm rot="3000000">
            <a:off x="2648396" y="4601988"/>
            <a:ext cx="1279525" cy="981075"/>
          </a:xfrm>
          <a:custGeom>
            <a:avLst/>
            <a:gdLst>
              <a:gd name="T0" fmla="*/ 0 w 21371"/>
              <a:gd name="T1" fmla="*/ 0 h 16360"/>
              <a:gd name="T2" fmla="*/ 21371 w 21371"/>
              <a:gd name="T3" fmla="*/ 16360 h 16360"/>
            </a:gdLst>
            <a:ahLst/>
            <a:cxnLst>
              <a:cxn ang="0">
                <a:pos x="14103" y="-1"/>
              </a:cxn>
              <a:cxn ang="0">
                <a:pos x="21370" y="13221"/>
              </a:cxn>
              <a:cxn ang="0">
                <a:pos x="14103" y="-1"/>
              </a:cxn>
              <a:cxn ang="0">
                <a:pos x="21370" y="13221"/>
              </a:cxn>
              <a:cxn ang="0">
                <a:pos x="0" y="16360"/>
              </a:cxn>
              <a:cxn ang="0">
                <a:pos x="14103" y="-1"/>
              </a:cxn>
            </a:cxnLst>
            <a:rect l="T0" t="T1" r="T2" b="T3"/>
            <a:pathLst>
              <a:path w="21371" h="16360" fill="none" extrusionOk="0">
                <a:moveTo>
                  <a:pt x="14103" y="-1"/>
                </a:moveTo>
                <a:cubicBezTo>
                  <a:pt x="18036" y="3390"/>
                  <a:pt x="20616" y="8083"/>
                  <a:pt x="21370" y="13221"/>
                </a:cubicBezTo>
              </a:path>
              <a:path w="21371" h="16360" stroke="0" extrusionOk="0">
                <a:moveTo>
                  <a:pt x="14103" y="-1"/>
                </a:moveTo>
                <a:cubicBezTo>
                  <a:pt x="18036" y="3390"/>
                  <a:pt x="20616" y="8083"/>
                  <a:pt x="21370" y="13221"/>
                </a:cubicBezTo>
                <a:lnTo>
                  <a:pt x="0" y="16360"/>
                </a:lnTo>
                <a:lnTo>
                  <a:pt x="14103" y="-1"/>
                </a:lnTo>
                <a:close/>
              </a:path>
            </a:pathLst>
          </a:custGeom>
          <a:noFill/>
          <a:ln w="19050" cap="flat" cmpd="sng">
            <a:solidFill>
              <a:srgbClr val="7F7F7F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12" name="Arc 58"/>
          <p:cNvSpPr>
            <a:spLocks/>
          </p:cNvSpPr>
          <p:nvPr/>
        </p:nvSpPr>
        <p:spPr bwMode="auto">
          <a:xfrm rot="11100000">
            <a:off x="754509" y="4897263"/>
            <a:ext cx="1281112" cy="977900"/>
          </a:xfrm>
          <a:custGeom>
            <a:avLst/>
            <a:gdLst>
              <a:gd name="T0" fmla="*/ 0 w 21371"/>
              <a:gd name="T1" fmla="*/ 0 h 16360"/>
              <a:gd name="T2" fmla="*/ 21371 w 21371"/>
              <a:gd name="T3" fmla="*/ 16360 h 16360"/>
            </a:gdLst>
            <a:ahLst/>
            <a:cxnLst>
              <a:cxn ang="0">
                <a:pos x="14103" y="-1"/>
              </a:cxn>
              <a:cxn ang="0">
                <a:pos x="21370" y="13221"/>
              </a:cxn>
              <a:cxn ang="0">
                <a:pos x="14103" y="-1"/>
              </a:cxn>
              <a:cxn ang="0">
                <a:pos x="21370" y="13221"/>
              </a:cxn>
              <a:cxn ang="0">
                <a:pos x="0" y="16360"/>
              </a:cxn>
              <a:cxn ang="0">
                <a:pos x="14103" y="-1"/>
              </a:cxn>
            </a:cxnLst>
            <a:rect l="T0" t="T1" r="T2" b="T3"/>
            <a:pathLst>
              <a:path w="21371" h="16360" fill="none" extrusionOk="0">
                <a:moveTo>
                  <a:pt x="14103" y="-1"/>
                </a:moveTo>
                <a:cubicBezTo>
                  <a:pt x="18036" y="3390"/>
                  <a:pt x="20616" y="8083"/>
                  <a:pt x="21370" y="13221"/>
                </a:cubicBezTo>
              </a:path>
              <a:path w="21371" h="16360" stroke="0" extrusionOk="0">
                <a:moveTo>
                  <a:pt x="14103" y="-1"/>
                </a:moveTo>
                <a:cubicBezTo>
                  <a:pt x="18036" y="3390"/>
                  <a:pt x="20616" y="8083"/>
                  <a:pt x="21370" y="13221"/>
                </a:cubicBezTo>
                <a:lnTo>
                  <a:pt x="0" y="16360"/>
                </a:lnTo>
                <a:lnTo>
                  <a:pt x="14103" y="-1"/>
                </a:lnTo>
                <a:close/>
              </a:path>
            </a:pathLst>
          </a:custGeom>
          <a:noFill/>
          <a:ln w="19050" cap="flat" cmpd="sng">
            <a:solidFill>
              <a:srgbClr val="7F7F7F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13" name="Text Box 25"/>
          <p:cNvSpPr txBox="1">
            <a:spLocks noChangeArrowheads="1"/>
          </p:cNvSpPr>
          <p:nvPr/>
        </p:nvSpPr>
        <p:spPr bwMode="auto">
          <a:xfrm>
            <a:off x="2915095" y="3376438"/>
            <a:ext cx="151060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</a:rPr>
              <a:t>International Research Center on Big Data</a:t>
            </a:r>
            <a:endParaRPr lang="zh-CN" sz="1600" b="1" dirty="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293915" name="Text Box 27"/>
          <p:cNvSpPr txBox="1">
            <a:spLocks noChangeArrowheads="1"/>
          </p:cNvSpPr>
          <p:nvPr/>
        </p:nvSpPr>
        <p:spPr bwMode="auto">
          <a:xfrm>
            <a:off x="393253" y="3282974"/>
            <a:ext cx="1584176" cy="1323439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</a:rPr>
              <a:t>School of Computer science and engineering</a:t>
            </a:r>
            <a:endParaRPr lang="zh-CN" sz="1600" b="1" dirty="0">
              <a:solidFill>
                <a:srgbClr val="FF0000"/>
              </a:solidFill>
              <a:ea typeface="微软雅黑" pitchFamily="34" charset="-122"/>
            </a:endParaRPr>
          </a:p>
          <a:p>
            <a:endParaRPr lang="zh-CN" altLang="zh-CN" sz="1600" b="1" dirty="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293916" name="Text Box 28"/>
          <p:cNvSpPr txBox="1">
            <a:spLocks noChangeArrowheads="1"/>
          </p:cNvSpPr>
          <p:nvPr/>
        </p:nvSpPr>
        <p:spPr bwMode="auto">
          <a:xfrm>
            <a:off x="1667321" y="1265063"/>
            <a:ext cx="1463675" cy="92333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微软雅黑" pitchFamily="34" charset="-122"/>
              </a:rPr>
              <a:t>School of Software</a:t>
            </a:r>
            <a:endParaRPr lang="zh-CN" b="1" dirty="0">
              <a:solidFill>
                <a:srgbClr val="FF0000"/>
              </a:solidFill>
              <a:ea typeface="微软雅黑" pitchFamily="34" charset="-122"/>
            </a:endParaRPr>
          </a:p>
          <a:p>
            <a:endParaRPr lang="zh-CN" altLang="zh-CN" b="1" dirty="0">
              <a:ea typeface="微软雅黑" pitchFamily="34" charset="-122"/>
            </a:endParaRPr>
          </a:p>
        </p:txBody>
      </p:sp>
      <p:sp>
        <p:nvSpPr>
          <p:cNvPr id="33" name="内容占位符 2"/>
          <p:cNvSpPr txBox="1">
            <a:spLocks/>
          </p:cNvSpPr>
          <p:nvPr/>
        </p:nvSpPr>
        <p:spPr bwMode="auto">
          <a:xfrm>
            <a:off x="4716016" y="1000108"/>
            <a:ext cx="4248472" cy="559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2400" kern="0" dirty="0" smtClean="0">
                <a:latin typeface="Arial Unicode MS" pitchFamily="34" charset="-122"/>
                <a:ea typeface="+mn-ea"/>
              </a:rPr>
              <a:t>F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irst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 software engineering degree in Big Data in China on January 18, 2013.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pic>
        <p:nvPicPr>
          <p:cNvPr id="34" name="图片 33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4621" y="3212976"/>
            <a:ext cx="4253883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914" name="Group 2"/>
          <p:cNvGraphicFramePr>
            <a:graphicFrameLocks noGrp="1"/>
          </p:cNvGraphicFramePr>
          <p:nvPr/>
        </p:nvGraphicFramePr>
        <p:xfrm>
          <a:off x="323528" y="1052736"/>
          <a:ext cx="3929063" cy="3618518"/>
        </p:xfrm>
        <a:graphic>
          <a:graphicData uri="http://schemas.openxmlformats.org/drawingml/2006/table">
            <a:tbl>
              <a:tblPr/>
              <a:tblGrid>
                <a:gridCol w="3929063"/>
              </a:tblGrid>
              <a:tr h="364276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+mn-cs"/>
                          <a:sym typeface="Calibri" pitchFamily="34" charset="0"/>
                        </a:rPr>
                        <a:t>Probability and statistics </a:t>
                      </a:r>
                      <a:endParaRPr kumimoji="0" lang="zh-CN" altLang="zh-CN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cs typeface="+mn-cs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396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sym typeface="Calibri" pitchFamily="34" charset="0"/>
                        </a:rPr>
                        <a:t>Introduction to Algorithms </a:t>
                      </a:r>
                      <a:endParaRPr kumimoji="0" 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190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sym typeface="Calibri" pitchFamily="34" charset="0"/>
                        </a:rPr>
                        <a:t>Operations systems, Networking and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sym typeface="Calibri" pitchFamily="34" charset="0"/>
                        </a:rPr>
                        <a:t>distributed systems</a:t>
                      </a:r>
                      <a:endParaRPr kumimoji="0" 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276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sym typeface="宋体" pitchFamily="2" charset="-122"/>
                        </a:rPr>
                        <a:t>Databases management</a:t>
                      </a:r>
                      <a:endParaRPr kumimoji="0" 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276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Data warehouse</a:t>
                      </a:r>
                      <a:endParaRPr kumimoji="0" 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sym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276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Data Mining</a:t>
                      </a:r>
                      <a:endParaRPr kumimoji="0" 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sym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276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sym typeface="宋体" pitchFamily="2" charset="-122"/>
                        </a:rPr>
                        <a:t>Machine learning and pattern recognition</a:t>
                      </a:r>
                      <a:endParaRPr kumimoji="0" 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276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sym typeface="宋体" pitchFamily="2" charset="-122"/>
                        </a:rPr>
                        <a:t>Information Retrieval </a:t>
                      </a:r>
                      <a:endParaRPr kumimoji="0" 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276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Programming languages</a:t>
                      </a:r>
                      <a:endParaRPr kumimoji="0" 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sym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4956" name="图片 44" descr="15-13.png"/>
          <p:cNvPicPr>
            <a:picLocks noChangeAspect="1" noChangeArrowheads="1"/>
          </p:cNvPicPr>
          <p:nvPr/>
        </p:nvPicPr>
        <p:blipFill>
          <a:blip r:embed="rId2" cstate="print"/>
          <a:srcRect l="61111" t="65973" r="8731"/>
          <a:stretch>
            <a:fillRect/>
          </a:stretch>
        </p:blipFill>
        <p:spPr bwMode="auto">
          <a:xfrm>
            <a:off x="6267450" y="5492576"/>
            <a:ext cx="2078038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4957" name="图片 45" descr="15-17.png"/>
          <p:cNvPicPr>
            <a:picLocks noChangeAspect="1" noChangeArrowheads="1"/>
          </p:cNvPicPr>
          <p:nvPr/>
        </p:nvPicPr>
        <p:blipFill>
          <a:blip r:embed="rId3" cstate="print"/>
          <a:srcRect l="50639" t="23990"/>
          <a:stretch>
            <a:fillRect/>
          </a:stretch>
        </p:blipFill>
        <p:spPr bwMode="auto">
          <a:xfrm>
            <a:off x="5743575" y="2967038"/>
            <a:ext cx="3400425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4958" name="图片 46" descr="15-13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0963" y="4884563"/>
            <a:ext cx="2278062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4959" name="图片 47" descr="15-13.png"/>
          <p:cNvPicPr>
            <a:picLocks noChangeAspect="1" noChangeArrowheads="1"/>
          </p:cNvPicPr>
          <p:nvPr/>
        </p:nvPicPr>
        <p:blipFill>
          <a:blip r:embed="rId5" cstate="print"/>
          <a:srcRect l="58661" t="37762" r="8269" b="2098"/>
          <a:stretch>
            <a:fillRect/>
          </a:stretch>
        </p:blipFill>
        <p:spPr bwMode="auto">
          <a:xfrm>
            <a:off x="6110288" y="4373388"/>
            <a:ext cx="2278062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4960" name="图片 48" descr="15-13-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30963" y="4884563"/>
            <a:ext cx="2278062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4860032" y="4213250"/>
            <a:ext cx="2084388" cy="2024062"/>
            <a:chOff x="0" y="0"/>
            <a:chExt cx="1313" cy="1275"/>
          </a:xfrm>
        </p:grpSpPr>
        <p:pic>
          <p:nvPicPr>
            <p:cNvPr id="294962" name="任意多边形 49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0"/>
              <a:ext cx="1313" cy="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4963" name="Text Box 51"/>
            <p:cNvSpPr txBox="1">
              <a:spLocks noChangeArrowheads="1"/>
            </p:cNvSpPr>
            <p:nvPr/>
          </p:nvSpPr>
          <p:spPr bwMode="auto">
            <a:xfrm>
              <a:off x="6" y="6"/>
              <a:ext cx="1301" cy="1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pic>
        <p:nvPicPr>
          <p:cNvPr id="294964" name="图片 50" descr="15-7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16563" y="5414788"/>
            <a:ext cx="341312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4965" name="图片 51" descr="15-8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21325" y="3317701"/>
            <a:ext cx="265113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4966" name="图片 52" descr="15-9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62825" y="2711276"/>
            <a:ext cx="3651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4967" name="图片 53" descr="15-1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978525" y="2776363"/>
            <a:ext cx="4508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4968" name="图片 54" descr="15-12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00392" y="3677691"/>
            <a:ext cx="6127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标题 1"/>
          <p:cNvSpPr txBox="1">
            <a:spLocks/>
          </p:cNvSpPr>
          <p:nvPr/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Course design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9" name="Group 2"/>
          <p:cNvGraphicFramePr>
            <a:graphicFrameLocks noGrp="1"/>
          </p:cNvGraphicFramePr>
          <p:nvPr/>
        </p:nvGraphicFramePr>
        <p:xfrm>
          <a:off x="4788024" y="1082040"/>
          <a:ext cx="3929063" cy="2682240"/>
        </p:xfrm>
        <a:graphic>
          <a:graphicData uri="http://schemas.openxmlformats.org/drawingml/2006/table">
            <a:tbl>
              <a:tblPr/>
              <a:tblGrid>
                <a:gridCol w="3929063"/>
              </a:tblGrid>
              <a:tr h="315516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sym typeface="宋体" pitchFamily="2" charset="-122"/>
                        </a:rPr>
                        <a:t>Mapreduce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sym typeface="宋体" pitchFamily="2" charset="-122"/>
                        </a:rPr>
                        <a:t>/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sym typeface="宋体" pitchFamily="2" charset="-122"/>
                        </a:rPr>
                        <a:t>hadoop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sym typeface="宋体" pitchFamily="2" charset="-122"/>
                        </a:rPr>
                        <a:t> </a:t>
                      </a:r>
                      <a:endParaRPr kumimoji="0" 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16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NoSQL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database </a:t>
                      </a:r>
                      <a:endParaRPr kumimoji="0" 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sym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16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Data visualization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sym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339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sym typeface="宋体" pitchFamily="2" charset="-122"/>
                        </a:rPr>
                        <a:t>Social data analysis</a:t>
                      </a:r>
                      <a:endParaRPr kumimoji="0" 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16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sym typeface="宋体" pitchFamily="2" charset="-122"/>
                        </a:rPr>
                        <a:t>Business Intelligence</a:t>
                      </a:r>
                      <a:endParaRPr kumimoji="0" 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16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Multivariate Statistics Analysis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16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sym typeface="Times New Roman" pitchFamily="18" charset="0"/>
                        </a:rPr>
                        <a:t> Computational Advertising</a:t>
                      </a:r>
                      <a:endParaRPr kumimoji="0" 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sym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16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sym typeface="宋体" pitchFamily="2" charset="-122"/>
                        </a:rPr>
                        <a:t>Frontiers of Computer science</a:t>
                      </a:r>
                      <a:endParaRPr kumimoji="0" 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E8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94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94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9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21600000">
                                      <p:cBhvr>
                                        <p:cTn id="13" dur="800" fill="hold"/>
                                        <p:tgtEl>
                                          <p:spTgt spid="2949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94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94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49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4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294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4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2949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94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94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9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94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294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294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34 -0.09288 L 1.94444E-6 1.28047E-6 " pathEditMode="relative" rAng="0" ptsTypes="AA">
                                      <p:cBhvr>
                                        <p:cTn id="40" dur="800" fill="hold"/>
                                        <p:tgtEl>
                                          <p:spTgt spid="29496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294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294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.21146 0.31842 L -0.00052 -1.41932E-6 " pathEditMode="relative" rAng="0" ptsTypes="AA">
                                      <p:cBhvr>
                                        <p:cTn id="46" dur="800" fill="hold"/>
                                        <p:tgtEl>
                                          <p:spTgt spid="29496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294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294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0.1717 0.41098 L 2.77778E-6 -1.28047E-6 " pathEditMode="relative" rAng="0" ptsTypes="AA">
                                      <p:cBhvr>
                                        <p:cTn id="52" dur="800" fill="hold"/>
                                        <p:tgtEl>
                                          <p:spTgt spid="29496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800" fill="hold"/>
                                        <p:tgtEl>
                                          <p:spTgt spid="294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294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-0.06181 0.42672 L 0.00086 -0.00031 " pathEditMode="relative" rAng="0" ptsTypes="AA">
                                      <p:cBhvr>
                                        <p:cTn id="58" dur="800" fill="hold"/>
                                        <p:tgtEl>
                                          <p:spTgt spid="29496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800" fill="hold"/>
                                        <p:tgtEl>
                                          <p:spTgt spid="294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fill="hold"/>
                                        <p:tgtEl>
                                          <p:spTgt spid="294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0.11649 0.34743 L 1.11111E-6 -4.18698E-6 " pathEditMode="relative" rAng="0" ptsTypes="AA">
                                      <p:cBhvr>
                                        <p:cTn id="64" dur="800" fill="hold"/>
                                        <p:tgtEl>
                                          <p:spTgt spid="29496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200"/>
                            </p:stCondLst>
                            <p:childTnLst>
                              <p:par>
                                <p:cTn id="6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700" y="871538"/>
            <a:ext cx="1785938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59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149080"/>
            <a:ext cx="16383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59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6725" y="2781300"/>
            <a:ext cx="1628775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594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875" y="1450975"/>
            <a:ext cx="2171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594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15816" y="3212976"/>
            <a:ext cx="208121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594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20072" y="2601913"/>
            <a:ext cx="2017712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5946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1123950"/>
            <a:ext cx="1412875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图片 11" descr="beihang-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55776" y="4725144"/>
            <a:ext cx="4427099" cy="914400"/>
          </a:xfrm>
          <a:prstGeom prst="rect">
            <a:avLst/>
          </a:prstGeom>
        </p:spPr>
      </p:pic>
      <p:sp>
        <p:nvSpPr>
          <p:cNvPr id="14" name="标题 1"/>
          <p:cNvSpPr txBox="1">
            <a:spLocks/>
          </p:cNvSpPr>
          <p:nvPr/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kern="0" dirty="0" smtClean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Collaboration with Industries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000099"/>
                </a:solidFill>
              </a:rPr>
              <a:t>Introduction to Data Science</a:t>
            </a:r>
            <a:endParaRPr lang="zh-CN" altLang="en-US" sz="3600" b="1" dirty="0" smtClean="0">
              <a:solidFill>
                <a:srgbClr val="00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6192688" cy="4824536"/>
          </a:xfrm>
        </p:spPr>
        <p:txBody>
          <a:bodyPr/>
          <a:lstStyle/>
          <a:p>
            <a:r>
              <a:rPr lang="en-US" altLang="zh-CN" sz="2400" dirty="0" smtClean="0"/>
              <a:t>Online course, by Professor Bill Howe from University of Washington</a:t>
            </a:r>
          </a:p>
          <a:p>
            <a:r>
              <a:rPr lang="en-US" altLang="zh-CN" sz="2400" dirty="0" smtClean="0">
                <a:hlinkClick r:id="rId3"/>
              </a:rPr>
              <a:t>https://www.coursera.org/course/datasci</a:t>
            </a:r>
            <a:endParaRPr lang="en-US" altLang="zh-CN" sz="2400" dirty="0" smtClean="0"/>
          </a:p>
          <a:p>
            <a:r>
              <a:rPr lang="en-US" altLang="zh-CN" sz="2400" dirty="0" smtClean="0"/>
              <a:t>Topics include:</a:t>
            </a:r>
          </a:p>
          <a:p>
            <a:pPr lvl="1"/>
            <a:r>
              <a:rPr lang="en-US" altLang="zh-CN" sz="1600" dirty="0" smtClean="0"/>
              <a:t>Introduction</a:t>
            </a:r>
          </a:p>
          <a:p>
            <a:pPr lvl="1"/>
            <a:r>
              <a:rPr lang="en-US" altLang="zh-CN" sz="1600" dirty="0" smtClean="0"/>
              <a:t>Relational Databases, Relational Algebra</a:t>
            </a:r>
          </a:p>
          <a:p>
            <a:pPr lvl="1"/>
            <a:r>
              <a:rPr lang="en-US" altLang="zh-CN" sz="1600" dirty="0" err="1" smtClean="0"/>
              <a:t>MapReduce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NoSQL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Basic Statistical Analysis </a:t>
            </a:r>
          </a:p>
          <a:p>
            <a:pPr lvl="1"/>
            <a:r>
              <a:rPr lang="en-US" altLang="zh-CN" sz="1600" dirty="0" smtClean="0"/>
              <a:t>Topics in Machine Learning</a:t>
            </a:r>
          </a:p>
          <a:p>
            <a:pPr lvl="1"/>
            <a:r>
              <a:rPr lang="en-US" altLang="zh-CN" sz="1600" dirty="0" smtClean="0"/>
              <a:t>Visualization</a:t>
            </a:r>
          </a:p>
          <a:p>
            <a:pPr lvl="1"/>
            <a:r>
              <a:rPr lang="en-US" altLang="zh-CN" sz="1600" dirty="0" smtClean="0"/>
              <a:t>Graph Analytics</a:t>
            </a:r>
          </a:p>
          <a:p>
            <a:pPr lvl="1"/>
            <a:r>
              <a:rPr lang="en-US" altLang="zh-CN" sz="1600" dirty="0" smtClean="0"/>
              <a:t>Perspectives Beyond </a:t>
            </a:r>
            <a:r>
              <a:rPr lang="en-US" altLang="zh-CN" sz="1600" dirty="0" err="1" smtClean="0"/>
              <a:t>MapReduce</a:t>
            </a:r>
            <a:endParaRPr lang="en-US" altLang="zh-CN" sz="1600" dirty="0" smtClean="0"/>
          </a:p>
        </p:txBody>
      </p:sp>
      <p:pic>
        <p:nvPicPr>
          <p:cNvPr id="5" name="图片 4" descr="courser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2200" y="2492896"/>
            <a:ext cx="2524125" cy="1809750"/>
          </a:xfrm>
          <a:prstGeom prst="rect">
            <a:avLst/>
          </a:prstGeom>
        </p:spPr>
      </p:pic>
      <p:pic>
        <p:nvPicPr>
          <p:cNvPr id="6" name="图片 5" descr="th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44208" y="980728"/>
            <a:ext cx="2124075" cy="103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39804"/>
            <a:ext cx="8358246" cy="796908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rgbClr val="000099"/>
                </a:solidFill>
              </a:rPr>
              <a:t>Esstial</a:t>
            </a:r>
            <a:r>
              <a:rPr lang="en-US" altLang="zh-CN" sz="3600" b="1" dirty="0" smtClean="0">
                <a:solidFill>
                  <a:srgbClr val="000099"/>
                </a:solidFill>
              </a:rPr>
              <a:t> IT Component- </a:t>
            </a:r>
            <a:br>
              <a:rPr lang="en-US" altLang="zh-CN" sz="3600" b="1" dirty="0" smtClean="0">
                <a:solidFill>
                  <a:srgbClr val="000099"/>
                </a:solidFill>
              </a:rPr>
            </a:br>
            <a:r>
              <a:rPr lang="en-US" altLang="zh-CN" sz="2400" b="1" dirty="0" smtClean="0">
                <a:solidFill>
                  <a:srgbClr val="000099"/>
                </a:solidFill>
              </a:rPr>
              <a:t>IT2017 Information Technology </a:t>
            </a:r>
            <a:endParaRPr lang="zh-CN" altLang="en-US" sz="3600" b="1" dirty="0" smtClean="0">
              <a:solidFill>
                <a:srgbClr val="00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102704" cy="4661140"/>
          </a:xfrm>
        </p:spPr>
        <p:txBody>
          <a:bodyPr/>
          <a:lstStyle/>
          <a:p>
            <a:r>
              <a:rPr lang="en-US" altLang="zh-CN" sz="2800" dirty="0" smtClean="0"/>
              <a:t>ITA-IMA Information Management [40 hours]</a:t>
            </a:r>
          </a:p>
          <a:p>
            <a:pPr lvl="1"/>
            <a:r>
              <a:rPr lang="en-US" altLang="zh-CN" sz="2000" dirty="0" smtClean="0"/>
              <a:t>ITA-IMA 01 History and overview [1]</a:t>
            </a:r>
          </a:p>
          <a:p>
            <a:pPr lvl="1">
              <a:spcBef>
                <a:spcPts val="1800"/>
              </a:spcBef>
            </a:pPr>
            <a:r>
              <a:rPr lang="en-US" altLang="zh-CN" sz="2000" dirty="0" smtClean="0"/>
              <a:t>ITA-IMA 02 Concepts and fundamentals [8]</a:t>
            </a:r>
          </a:p>
          <a:p>
            <a:pPr lvl="1">
              <a:spcBef>
                <a:spcPts val="1800"/>
              </a:spcBef>
            </a:pPr>
            <a:r>
              <a:rPr lang="en-US" altLang="zh-CN" sz="2000" dirty="0" smtClean="0"/>
              <a:t>ITA-IMA 03 Database query languages [9]</a:t>
            </a:r>
          </a:p>
          <a:p>
            <a:pPr lvl="1">
              <a:spcBef>
                <a:spcPts val="1800"/>
              </a:spcBef>
            </a:pPr>
            <a:r>
              <a:rPr lang="en-US" altLang="zh-CN" sz="2000" dirty="0" smtClean="0"/>
              <a:t>ITA-IMA 04 Data Organization architectures [8]</a:t>
            </a:r>
          </a:p>
          <a:p>
            <a:pPr lvl="1">
              <a:spcBef>
                <a:spcPts val="1800"/>
              </a:spcBef>
            </a:pPr>
            <a:r>
              <a:rPr lang="en-US" altLang="zh-CN" sz="2000" dirty="0" smtClean="0"/>
              <a:t>ITA-IMA 05 Data modeling [7]</a:t>
            </a:r>
          </a:p>
          <a:p>
            <a:pPr lvl="1">
              <a:spcBef>
                <a:spcPts val="1800"/>
              </a:spcBef>
            </a:pPr>
            <a:r>
              <a:rPr lang="en-US" altLang="zh-CN" sz="2000" dirty="0" smtClean="0"/>
              <a:t>ITA-IMA 06 Managing the database environment [5]</a:t>
            </a:r>
          </a:p>
          <a:p>
            <a:pPr lvl="1">
              <a:spcBef>
                <a:spcPts val="1800"/>
              </a:spcBef>
            </a:pPr>
            <a:r>
              <a:rPr lang="en-US" altLang="zh-CN" sz="2000" dirty="0" smtClean="0"/>
              <a:t>ITA-IMA 07 Special-purpose databases [2]</a:t>
            </a:r>
          </a:p>
          <a:p>
            <a:pPr lvl="1">
              <a:spcBef>
                <a:spcPts val="1800"/>
              </a:spcBef>
            </a:pP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19350" y="1000108"/>
            <a:ext cx="8501122" cy="437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ITA-IMA Information Management [40 hours]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ITA-IMA 01 History and overview [1]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ITA-IMA 02 Concepts and fundamentals [8]</a:t>
            </a:r>
          </a:p>
          <a:p>
            <a:pPr marL="742950" lvl="1" indent="-285750" eaLnBrk="0" hangingPunct="0">
              <a:spcBef>
                <a:spcPts val="1800"/>
              </a:spcBef>
              <a:buFontTx/>
              <a:buChar char="–"/>
            </a:pP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</a:rPr>
              <a:t>ITA-IMA 05 Data modeling [7]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ITA-IMA 03 Database query languages [9]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ITA-IMA 04 Data Organization architectures [8]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ITA-IMA 06 Managing the database environment [5]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ITA-IMA 07 Special-purpose databases [2]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39804"/>
            <a:ext cx="8358246" cy="7969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000099"/>
                </a:solidFill>
              </a:rPr>
              <a:t>IT Applied Domains Component- </a:t>
            </a:r>
            <a:br>
              <a:rPr lang="en-US" altLang="zh-CN" sz="3600" b="1" dirty="0" smtClean="0">
                <a:solidFill>
                  <a:srgbClr val="000099"/>
                </a:solidFill>
              </a:rPr>
            </a:br>
            <a:r>
              <a:rPr lang="en-US" altLang="zh-CN" sz="2400" b="1" dirty="0" smtClean="0">
                <a:solidFill>
                  <a:srgbClr val="000099"/>
                </a:solidFill>
              </a:rPr>
              <a:t>IT2017 Information Technology </a:t>
            </a:r>
            <a:endParaRPr lang="zh-CN" altLang="en-US" sz="3600" b="1" dirty="0" smtClean="0">
              <a:solidFill>
                <a:srgbClr val="00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ITA-BDA Big Data [30 hours]</a:t>
            </a:r>
          </a:p>
          <a:p>
            <a:pPr lvl="1"/>
            <a:r>
              <a:rPr lang="en-US" altLang="zh-CN" dirty="0" smtClean="0"/>
              <a:t>ITA-BDA01 History and overview [1]</a:t>
            </a:r>
          </a:p>
          <a:p>
            <a:pPr lvl="1">
              <a:spcBef>
                <a:spcPts val="1800"/>
              </a:spcBef>
            </a:pPr>
            <a:r>
              <a:rPr lang="en-US" altLang="zh-CN" dirty="0" smtClean="0"/>
              <a:t>ITA-BDA02 Applications [8]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ITA-BDA02 Applications [4]</a:t>
            </a:r>
          </a:p>
          <a:p>
            <a:pPr lvl="1">
              <a:spcBef>
                <a:spcPts val="1800"/>
              </a:spcBef>
            </a:pPr>
            <a:r>
              <a:rPr lang="en-US" altLang="zh-CN" dirty="0" smtClean="0"/>
              <a:t>ITA-BDA03 Science and foundations [7]</a:t>
            </a:r>
          </a:p>
          <a:p>
            <a:pPr lvl="1"/>
            <a:r>
              <a:rPr lang="en-US" altLang="zh-CN" dirty="0" smtClean="0"/>
              <a:t>ITA-BDA04 Infrastructures [5] </a:t>
            </a:r>
          </a:p>
          <a:p>
            <a:pPr lvl="1">
              <a:spcBef>
                <a:spcPts val="1800"/>
              </a:spcBef>
            </a:pPr>
            <a:r>
              <a:rPr lang="en-US" altLang="zh-CN" dirty="0" smtClean="0"/>
              <a:t>ITA-BDA05 Management [5]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ITA-BDA05 Data Management [6]</a:t>
            </a:r>
          </a:p>
          <a:p>
            <a:pPr lvl="1">
              <a:spcBef>
                <a:spcPts val="1800"/>
              </a:spcBef>
            </a:pPr>
            <a:r>
              <a:rPr lang="en-US" altLang="zh-CN" dirty="0" smtClean="0"/>
              <a:t>ITA-BDA06 Search and mining [4]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ITA-BDA06 Data Analytics [7]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28338</TotalTime>
  <Words>493</Words>
  <Application>Microsoft Office PowerPoint</Application>
  <PresentationFormat>全屏显示(4:3)</PresentationFormat>
  <Paragraphs>98</Paragraphs>
  <Slides>10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默认设计模板</vt:lpstr>
      <vt:lpstr>幻灯片 1</vt:lpstr>
      <vt:lpstr>National Center for International Research</vt:lpstr>
      <vt:lpstr>973  National Basic Research Program</vt:lpstr>
      <vt:lpstr>幻灯片 4</vt:lpstr>
      <vt:lpstr>幻灯片 5</vt:lpstr>
      <vt:lpstr>幻灯片 6</vt:lpstr>
      <vt:lpstr>Introduction to Data Science</vt:lpstr>
      <vt:lpstr>Esstial IT Component-  IT2017 Information Technology </vt:lpstr>
      <vt:lpstr>IT Applied Domains Component-  IT2017 Information Technology </vt:lpstr>
      <vt:lpstr>幻灯片 10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2014CB340304</cp:lastModifiedBy>
  <cp:revision>2622</cp:revision>
  <dcterms:created xsi:type="dcterms:W3CDTF">2010-07-14T15:56:11Z</dcterms:created>
  <dcterms:modified xsi:type="dcterms:W3CDTF">2015-04-24T02:03:28Z</dcterms:modified>
</cp:coreProperties>
</file>