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04" r:id="rId1"/>
  </p:sldMasterIdLst>
  <p:notesMasterIdLst>
    <p:notesMasterId r:id="rId24"/>
  </p:notesMasterIdLst>
  <p:sldIdLst>
    <p:sldId id="256" r:id="rId2"/>
    <p:sldId id="278" r:id="rId3"/>
    <p:sldId id="257" r:id="rId4"/>
    <p:sldId id="261" r:id="rId5"/>
    <p:sldId id="262" r:id="rId6"/>
    <p:sldId id="266" r:id="rId7"/>
    <p:sldId id="264" r:id="rId8"/>
    <p:sldId id="263" r:id="rId9"/>
    <p:sldId id="268" r:id="rId10"/>
    <p:sldId id="269" r:id="rId11"/>
    <p:sldId id="270" r:id="rId12"/>
    <p:sldId id="271" r:id="rId13"/>
    <p:sldId id="275" r:id="rId14"/>
    <p:sldId id="272" r:id="rId15"/>
    <p:sldId id="276" r:id="rId16"/>
    <p:sldId id="277" r:id="rId17"/>
    <p:sldId id="273" r:id="rId18"/>
    <p:sldId id="274" r:id="rId19"/>
    <p:sldId id="267" r:id="rId20"/>
    <p:sldId id="279" r:id="rId21"/>
    <p:sldId id="280" r:id="rId22"/>
    <p:sldId id="265" r:id="rId23"/>
  </p:sldIdLst>
  <p:sldSz cx="9144000" cy="6858000" type="overhead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4" autoAdjust="0"/>
    <p:restoredTop sz="94660" autoAdjust="0"/>
  </p:normalViewPr>
  <p:slideViewPr>
    <p:cSldViewPr snapToGrid="0">
      <p:cViewPr varScale="1">
        <p:scale>
          <a:sx n="48" d="100"/>
          <a:sy n="48" d="100"/>
        </p:scale>
        <p:origin x="-120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fatelyrist\Desktop\Dropbox\m'sPaper\&#20840;&#22269;&#21382;&#24180;&#21442;&#21152;&#39640;&#32771;&#20154;&#25968;&#21644;&#24405;&#21462;&#20154;&#25968;&#32479;&#35745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fatelyrist\Desktop\Dropbox\m'sPaper\&#20840;&#22269;&#21382;&#24180;&#21442;&#21152;&#39640;&#32771;&#20154;&#25968;&#21644;&#24405;&#21462;&#20154;&#25968;&#32479;&#35745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atelyrist\Desktop\Dropbox\m'sPaper\&#20013;&#22269;&#39640;&#25216;&#26415;&#20135;&#19994;&#32479;&#35745;&#24180;&#37492;2012\&#20013;&#22269;&#39640;&#25216;&#26415;&#20135;&#19994;&#32479;&#35745;&#24180;&#37492;2012\excel\1-1-03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atelyrist\Desktop\Dropbox\m'sPaper\&#20013;&#22269;&#39640;&#25216;&#26415;&#20135;&#19994;&#32479;&#35745;&#24180;&#37492;2012\&#20013;&#22269;&#39640;&#25216;&#26415;&#20135;&#19994;&#32479;&#35745;&#24180;&#37492;2012\excel\1-1-03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Total Applicants (million)</c:v>
                </c:pt>
              </c:strCache>
            </c:strRef>
          </c:tx>
          <c:spPr>
            <a:ln w="19050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Sheet1!$F$2:$F$37</c:f>
              <c:numCache>
                <c:formatCode>General</c:formatCode>
                <c:ptCount val="36"/>
                <c:pt idx="0">
                  <c:v>1977</c:v>
                </c:pt>
                <c:pt idx="1">
                  <c:v>1978</c:v>
                </c:pt>
                <c:pt idx="2">
                  <c:v>1979</c:v>
                </c:pt>
                <c:pt idx="3">
                  <c:v>1980</c:v>
                </c:pt>
                <c:pt idx="4">
                  <c:v>1981</c:v>
                </c:pt>
                <c:pt idx="5">
                  <c:v>1982</c:v>
                </c:pt>
                <c:pt idx="6">
                  <c:v>1983</c:v>
                </c:pt>
                <c:pt idx="7">
                  <c:v>1984</c:v>
                </c:pt>
                <c:pt idx="8">
                  <c:v>1985</c:v>
                </c:pt>
                <c:pt idx="9">
                  <c:v>1986</c:v>
                </c:pt>
                <c:pt idx="10">
                  <c:v>1987</c:v>
                </c:pt>
                <c:pt idx="11">
                  <c:v>1988</c:v>
                </c:pt>
                <c:pt idx="12">
                  <c:v>1989</c:v>
                </c:pt>
                <c:pt idx="13">
                  <c:v>1990</c:v>
                </c:pt>
                <c:pt idx="14">
                  <c:v>1991</c:v>
                </c:pt>
                <c:pt idx="15">
                  <c:v>1992</c:v>
                </c:pt>
                <c:pt idx="16">
                  <c:v>1993</c:v>
                </c:pt>
                <c:pt idx="17">
                  <c:v>1994</c:v>
                </c:pt>
                <c:pt idx="18">
                  <c:v>1995</c:v>
                </c:pt>
                <c:pt idx="19">
                  <c:v>1996</c:v>
                </c:pt>
                <c:pt idx="20">
                  <c:v>1997</c:v>
                </c:pt>
                <c:pt idx="21">
                  <c:v>1998</c:v>
                </c:pt>
                <c:pt idx="22">
                  <c:v>1999</c:v>
                </c:pt>
                <c:pt idx="23">
                  <c:v>2000</c:v>
                </c:pt>
                <c:pt idx="24">
                  <c:v>2001</c:v>
                </c:pt>
                <c:pt idx="25">
                  <c:v>2002</c:v>
                </c:pt>
                <c:pt idx="26">
                  <c:v>2003</c:v>
                </c:pt>
                <c:pt idx="27">
                  <c:v>2004</c:v>
                </c:pt>
                <c:pt idx="28">
                  <c:v>2005</c:v>
                </c:pt>
                <c:pt idx="29">
                  <c:v>2006</c:v>
                </c:pt>
                <c:pt idx="30">
                  <c:v>2007</c:v>
                </c:pt>
                <c:pt idx="31">
                  <c:v>2008</c:v>
                </c:pt>
                <c:pt idx="32">
                  <c:v>2009</c:v>
                </c:pt>
                <c:pt idx="33">
                  <c:v>2010</c:v>
                </c:pt>
                <c:pt idx="34">
                  <c:v>2011</c:v>
                </c:pt>
                <c:pt idx="35">
                  <c:v>2012</c:v>
                </c:pt>
              </c:numCache>
            </c:numRef>
          </c:xVal>
          <c:yVal>
            <c:numRef>
              <c:f>Sheet1!$G$2:$G$37</c:f>
              <c:numCache>
                <c:formatCode>General</c:formatCode>
                <c:ptCount val="36"/>
                <c:pt idx="0">
                  <c:v>5.7</c:v>
                </c:pt>
                <c:pt idx="1">
                  <c:v>6.1</c:v>
                </c:pt>
                <c:pt idx="2">
                  <c:v>4.68</c:v>
                </c:pt>
                <c:pt idx="3">
                  <c:v>3.33</c:v>
                </c:pt>
                <c:pt idx="4">
                  <c:v>2.59</c:v>
                </c:pt>
                <c:pt idx="5">
                  <c:v>1.87</c:v>
                </c:pt>
                <c:pt idx="6">
                  <c:v>1.67</c:v>
                </c:pt>
                <c:pt idx="7">
                  <c:v>1.64</c:v>
                </c:pt>
                <c:pt idx="8">
                  <c:v>1.76</c:v>
                </c:pt>
                <c:pt idx="9">
                  <c:v>1.91</c:v>
                </c:pt>
                <c:pt idx="10">
                  <c:v>2.2799999999999998</c:v>
                </c:pt>
                <c:pt idx="11">
                  <c:v>2.72</c:v>
                </c:pt>
                <c:pt idx="12">
                  <c:v>2.66</c:v>
                </c:pt>
                <c:pt idx="13">
                  <c:v>2.83</c:v>
                </c:pt>
                <c:pt idx="14">
                  <c:v>2.96</c:v>
                </c:pt>
                <c:pt idx="15">
                  <c:v>3.03</c:v>
                </c:pt>
                <c:pt idx="16">
                  <c:v>2.86</c:v>
                </c:pt>
                <c:pt idx="17">
                  <c:v>2.5099999999999998</c:v>
                </c:pt>
                <c:pt idx="18">
                  <c:v>2.5299999999999998</c:v>
                </c:pt>
                <c:pt idx="19">
                  <c:v>2.41</c:v>
                </c:pt>
                <c:pt idx="20">
                  <c:v>2.78</c:v>
                </c:pt>
                <c:pt idx="21">
                  <c:v>3.2</c:v>
                </c:pt>
                <c:pt idx="22">
                  <c:v>2.88</c:v>
                </c:pt>
                <c:pt idx="23">
                  <c:v>3.75</c:v>
                </c:pt>
                <c:pt idx="24">
                  <c:v>4.54</c:v>
                </c:pt>
                <c:pt idx="25">
                  <c:v>5.0999999999999996</c:v>
                </c:pt>
                <c:pt idx="26">
                  <c:v>6.13</c:v>
                </c:pt>
                <c:pt idx="27">
                  <c:v>7.29</c:v>
                </c:pt>
                <c:pt idx="28">
                  <c:v>8.77</c:v>
                </c:pt>
                <c:pt idx="29">
                  <c:v>9.5</c:v>
                </c:pt>
                <c:pt idx="30">
                  <c:v>10.1</c:v>
                </c:pt>
                <c:pt idx="31">
                  <c:v>10.5</c:v>
                </c:pt>
                <c:pt idx="32">
                  <c:v>10.199999999999999</c:v>
                </c:pt>
                <c:pt idx="33">
                  <c:v>9.57</c:v>
                </c:pt>
                <c:pt idx="34">
                  <c:v>9.33</c:v>
                </c:pt>
                <c:pt idx="35">
                  <c:v>9.15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Accepted (million)</c:v>
                </c:pt>
              </c:strCache>
            </c:strRef>
          </c:tx>
          <c:spPr>
            <a:ln w="19050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Sheet1!$F$2:$F$37</c:f>
              <c:numCache>
                <c:formatCode>General</c:formatCode>
                <c:ptCount val="36"/>
                <c:pt idx="0">
                  <c:v>1977</c:v>
                </c:pt>
                <c:pt idx="1">
                  <c:v>1978</c:v>
                </c:pt>
                <c:pt idx="2">
                  <c:v>1979</c:v>
                </c:pt>
                <c:pt idx="3">
                  <c:v>1980</c:v>
                </c:pt>
                <c:pt idx="4">
                  <c:v>1981</c:v>
                </c:pt>
                <c:pt idx="5">
                  <c:v>1982</c:v>
                </c:pt>
                <c:pt idx="6">
                  <c:v>1983</c:v>
                </c:pt>
                <c:pt idx="7">
                  <c:v>1984</c:v>
                </c:pt>
                <c:pt idx="8">
                  <c:v>1985</c:v>
                </c:pt>
                <c:pt idx="9">
                  <c:v>1986</c:v>
                </c:pt>
                <c:pt idx="10">
                  <c:v>1987</c:v>
                </c:pt>
                <c:pt idx="11">
                  <c:v>1988</c:v>
                </c:pt>
                <c:pt idx="12">
                  <c:v>1989</c:v>
                </c:pt>
                <c:pt idx="13">
                  <c:v>1990</c:v>
                </c:pt>
                <c:pt idx="14">
                  <c:v>1991</c:v>
                </c:pt>
                <c:pt idx="15">
                  <c:v>1992</c:v>
                </c:pt>
                <c:pt idx="16">
                  <c:v>1993</c:v>
                </c:pt>
                <c:pt idx="17">
                  <c:v>1994</c:v>
                </c:pt>
                <c:pt idx="18">
                  <c:v>1995</c:v>
                </c:pt>
                <c:pt idx="19">
                  <c:v>1996</c:v>
                </c:pt>
                <c:pt idx="20">
                  <c:v>1997</c:v>
                </c:pt>
                <c:pt idx="21">
                  <c:v>1998</c:v>
                </c:pt>
                <c:pt idx="22">
                  <c:v>1999</c:v>
                </c:pt>
                <c:pt idx="23">
                  <c:v>2000</c:v>
                </c:pt>
                <c:pt idx="24">
                  <c:v>2001</c:v>
                </c:pt>
                <c:pt idx="25">
                  <c:v>2002</c:v>
                </c:pt>
                <c:pt idx="26">
                  <c:v>2003</c:v>
                </c:pt>
                <c:pt idx="27">
                  <c:v>2004</c:v>
                </c:pt>
                <c:pt idx="28">
                  <c:v>2005</c:v>
                </c:pt>
                <c:pt idx="29">
                  <c:v>2006</c:v>
                </c:pt>
                <c:pt idx="30">
                  <c:v>2007</c:v>
                </c:pt>
                <c:pt idx="31">
                  <c:v>2008</c:v>
                </c:pt>
                <c:pt idx="32">
                  <c:v>2009</c:v>
                </c:pt>
                <c:pt idx="33">
                  <c:v>2010</c:v>
                </c:pt>
                <c:pt idx="34">
                  <c:v>2011</c:v>
                </c:pt>
                <c:pt idx="35">
                  <c:v>2012</c:v>
                </c:pt>
              </c:numCache>
            </c:numRef>
          </c:xVal>
          <c:yVal>
            <c:numRef>
              <c:f>Sheet1!$H$2:$H$37</c:f>
              <c:numCache>
                <c:formatCode>General</c:formatCode>
                <c:ptCount val="36"/>
                <c:pt idx="0">
                  <c:v>0.27</c:v>
                </c:pt>
                <c:pt idx="1">
                  <c:v>0.40200000000000002</c:v>
                </c:pt>
                <c:pt idx="2">
                  <c:v>0.28000000000000003</c:v>
                </c:pt>
                <c:pt idx="3">
                  <c:v>0.28000000000000003</c:v>
                </c:pt>
                <c:pt idx="4">
                  <c:v>0.28000000000000003</c:v>
                </c:pt>
                <c:pt idx="5">
                  <c:v>0.32</c:v>
                </c:pt>
                <c:pt idx="6">
                  <c:v>0.39</c:v>
                </c:pt>
                <c:pt idx="7">
                  <c:v>0.48</c:v>
                </c:pt>
                <c:pt idx="8">
                  <c:v>0.62</c:v>
                </c:pt>
                <c:pt idx="9">
                  <c:v>0.56999999999999995</c:v>
                </c:pt>
                <c:pt idx="10">
                  <c:v>0.62</c:v>
                </c:pt>
                <c:pt idx="11">
                  <c:v>0.67</c:v>
                </c:pt>
                <c:pt idx="12">
                  <c:v>0.6</c:v>
                </c:pt>
                <c:pt idx="13">
                  <c:v>0.61</c:v>
                </c:pt>
                <c:pt idx="14">
                  <c:v>0.62</c:v>
                </c:pt>
                <c:pt idx="15">
                  <c:v>0.75</c:v>
                </c:pt>
                <c:pt idx="16">
                  <c:v>0.98</c:v>
                </c:pt>
                <c:pt idx="17">
                  <c:v>0.9</c:v>
                </c:pt>
                <c:pt idx="18">
                  <c:v>0.93</c:v>
                </c:pt>
                <c:pt idx="19">
                  <c:v>0.97</c:v>
                </c:pt>
                <c:pt idx="20">
                  <c:v>1</c:v>
                </c:pt>
                <c:pt idx="21">
                  <c:v>1.08</c:v>
                </c:pt>
                <c:pt idx="22">
                  <c:v>1.6</c:v>
                </c:pt>
                <c:pt idx="23">
                  <c:v>2.21</c:v>
                </c:pt>
                <c:pt idx="24">
                  <c:v>2.68</c:v>
                </c:pt>
                <c:pt idx="25">
                  <c:v>3.2</c:v>
                </c:pt>
                <c:pt idx="26">
                  <c:v>3.82</c:v>
                </c:pt>
                <c:pt idx="27">
                  <c:v>4.47</c:v>
                </c:pt>
                <c:pt idx="28">
                  <c:v>5.04</c:v>
                </c:pt>
                <c:pt idx="29">
                  <c:v>5.46</c:v>
                </c:pt>
                <c:pt idx="30">
                  <c:v>5.66</c:v>
                </c:pt>
                <c:pt idx="31">
                  <c:v>5.99</c:v>
                </c:pt>
                <c:pt idx="32">
                  <c:v>6.29</c:v>
                </c:pt>
                <c:pt idx="33">
                  <c:v>6.57</c:v>
                </c:pt>
                <c:pt idx="34">
                  <c:v>6.75</c:v>
                </c:pt>
                <c:pt idx="35">
                  <c:v>6.85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429632"/>
        <c:axId val="207431552"/>
      </c:scatterChart>
      <c:valAx>
        <c:axId val="207429632"/>
        <c:scaling>
          <c:orientation val="minMax"/>
          <c:max val="2012"/>
          <c:min val="197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431552"/>
        <c:crosses val="autoZero"/>
        <c:crossBetween val="midCat"/>
        <c:majorUnit val="5"/>
      </c:valAx>
      <c:valAx>
        <c:axId val="207431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429632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[全国历年参加高考人数和录取人数统计.xlsx]Sheet1!$I$1</c:f>
              <c:strCache>
                <c:ptCount val="1"/>
                <c:pt idx="0">
                  <c:v>Admit Rate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[全国历年参加高考人数和录取人数统计.xlsx]Sheet1!$F$2:$F$37</c:f>
              <c:numCache>
                <c:formatCode>General</c:formatCode>
                <c:ptCount val="36"/>
                <c:pt idx="0">
                  <c:v>1977</c:v>
                </c:pt>
                <c:pt idx="1">
                  <c:v>1978</c:v>
                </c:pt>
                <c:pt idx="2">
                  <c:v>1979</c:v>
                </c:pt>
                <c:pt idx="3">
                  <c:v>1980</c:v>
                </c:pt>
                <c:pt idx="4">
                  <c:v>1981</c:v>
                </c:pt>
                <c:pt idx="5">
                  <c:v>1982</c:v>
                </c:pt>
                <c:pt idx="6">
                  <c:v>1983</c:v>
                </c:pt>
                <c:pt idx="7">
                  <c:v>1984</c:v>
                </c:pt>
                <c:pt idx="8">
                  <c:v>1985</c:v>
                </c:pt>
                <c:pt idx="9">
                  <c:v>1986</c:v>
                </c:pt>
                <c:pt idx="10">
                  <c:v>1987</c:v>
                </c:pt>
                <c:pt idx="11">
                  <c:v>1988</c:v>
                </c:pt>
                <c:pt idx="12">
                  <c:v>1989</c:v>
                </c:pt>
                <c:pt idx="13">
                  <c:v>1990</c:v>
                </c:pt>
                <c:pt idx="14">
                  <c:v>1991</c:v>
                </c:pt>
                <c:pt idx="15">
                  <c:v>1992</c:v>
                </c:pt>
                <c:pt idx="16">
                  <c:v>1993</c:v>
                </c:pt>
                <c:pt idx="17">
                  <c:v>1994</c:v>
                </c:pt>
                <c:pt idx="18">
                  <c:v>1995</c:v>
                </c:pt>
                <c:pt idx="19">
                  <c:v>1996</c:v>
                </c:pt>
                <c:pt idx="20">
                  <c:v>1997</c:v>
                </c:pt>
                <c:pt idx="21">
                  <c:v>1998</c:v>
                </c:pt>
                <c:pt idx="22">
                  <c:v>1999</c:v>
                </c:pt>
                <c:pt idx="23">
                  <c:v>2000</c:v>
                </c:pt>
                <c:pt idx="24">
                  <c:v>2001</c:v>
                </c:pt>
                <c:pt idx="25">
                  <c:v>2002</c:v>
                </c:pt>
                <c:pt idx="26">
                  <c:v>2003</c:v>
                </c:pt>
                <c:pt idx="27">
                  <c:v>2004</c:v>
                </c:pt>
                <c:pt idx="28">
                  <c:v>2005</c:v>
                </c:pt>
                <c:pt idx="29">
                  <c:v>2006</c:v>
                </c:pt>
                <c:pt idx="30">
                  <c:v>2007</c:v>
                </c:pt>
                <c:pt idx="31">
                  <c:v>2008</c:v>
                </c:pt>
                <c:pt idx="32">
                  <c:v>2009</c:v>
                </c:pt>
                <c:pt idx="33">
                  <c:v>2010</c:v>
                </c:pt>
                <c:pt idx="34">
                  <c:v>2011</c:v>
                </c:pt>
                <c:pt idx="35">
                  <c:v>2012</c:v>
                </c:pt>
              </c:numCache>
            </c:numRef>
          </c:xVal>
          <c:yVal>
            <c:numRef>
              <c:f>[全国历年参加高考人数和录取人数统计.xlsx]Sheet1!$I$2:$I$37</c:f>
              <c:numCache>
                <c:formatCode>0.00%</c:formatCode>
                <c:ptCount val="36"/>
                <c:pt idx="0">
                  <c:v>4.736842105263158E-2</c:v>
                </c:pt>
                <c:pt idx="1">
                  <c:v>6.5901639344262297E-2</c:v>
                </c:pt>
                <c:pt idx="2">
                  <c:v>5.9829059829059839E-2</c:v>
                </c:pt>
                <c:pt idx="3">
                  <c:v>8.408408408408409E-2</c:v>
                </c:pt>
                <c:pt idx="4">
                  <c:v>0.10810810810810813</c:v>
                </c:pt>
                <c:pt idx="5">
                  <c:v>0.17112299465240641</c:v>
                </c:pt>
                <c:pt idx="6">
                  <c:v>0.23353293413173654</c:v>
                </c:pt>
                <c:pt idx="7">
                  <c:v>0.29268292682926828</c:v>
                </c:pt>
                <c:pt idx="8">
                  <c:v>0.35227272727272729</c:v>
                </c:pt>
                <c:pt idx="9">
                  <c:v>0.29842931937172773</c:v>
                </c:pt>
                <c:pt idx="10">
                  <c:v>0.27192982456140352</c:v>
                </c:pt>
                <c:pt idx="11">
                  <c:v>0.24632352941176469</c:v>
                </c:pt>
                <c:pt idx="12">
                  <c:v>0.22556390977443608</c:v>
                </c:pt>
                <c:pt idx="13">
                  <c:v>0.21554770318021199</c:v>
                </c:pt>
                <c:pt idx="14">
                  <c:v>0.20945945945945946</c:v>
                </c:pt>
                <c:pt idx="15">
                  <c:v>0.24752475247524755</c:v>
                </c:pt>
                <c:pt idx="16">
                  <c:v>0.34265734265734266</c:v>
                </c:pt>
                <c:pt idx="17">
                  <c:v>0.35856573705179284</c:v>
                </c:pt>
                <c:pt idx="18">
                  <c:v>0.36758893280632415</c:v>
                </c:pt>
                <c:pt idx="19">
                  <c:v>0.40248962655601656</c:v>
                </c:pt>
                <c:pt idx="20">
                  <c:v>0.35971223021582738</c:v>
                </c:pt>
                <c:pt idx="21">
                  <c:v>0.33750000000000002</c:v>
                </c:pt>
                <c:pt idx="22">
                  <c:v>0.55555555555555558</c:v>
                </c:pt>
                <c:pt idx="23">
                  <c:v>0.58933333333333338</c:v>
                </c:pt>
                <c:pt idx="24">
                  <c:v>0.5903083700440529</c:v>
                </c:pt>
                <c:pt idx="25">
                  <c:v>0.62745098039215697</c:v>
                </c:pt>
                <c:pt idx="26">
                  <c:v>0.62316476345840133</c:v>
                </c:pt>
                <c:pt idx="27">
                  <c:v>0.61316872427983538</c:v>
                </c:pt>
                <c:pt idx="28">
                  <c:v>0.57468643101482331</c:v>
                </c:pt>
                <c:pt idx="29">
                  <c:v>0.5747368421052631</c:v>
                </c:pt>
                <c:pt idx="30">
                  <c:v>0.56039603960396045</c:v>
                </c:pt>
                <c:pt idx="31">
                  <c:v>0.57047619047619047</c:v>
                </c:pt>
                <c:pt idx="32">
                  <c:v>0.6166666666666667</c:v>
                </c:pt>
                <c:pt idx="33">
                  <c:v>0.68652037617554862</c:v>
                </c:pt>
                <c:pt idx="34">
                  <c:v>0.72347266881028938</c:v>
                </c:pt>
                <c:pt idx="35">
                  <c:v>0.74863387978142071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467648"/>
        <c:axId val="207469568"/>
      </c:scatterChart>
      <c:valAx>
        <c:axId val="207467648"/>
        <c:scaling>
          <c:orientation val="minMax"/>
          <c:max val="2012"/>
          <c:min val="197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469568"/>
        <c:crosses val="autoZero"/>
        <c:crossBetween val="midCat"/>
      </c:valAx>
      <c:valAx>
        <c:axId val="20746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4676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Electronic and telecommunication </a:t>
            </a:r>
            <a:r>
              <a:rPr lang="en-US" b="1" dirty="0" smtClean="0"/>
              <a:t>equipment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Sheet2!$A$7</c:f>
              <c:strCache>
                <c:ptCount val="1"/>
                <c:pt idx="0">
                  <c:v>Electronic and telecommunication equipments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Sheet2!$B$6:$I$6</c:f>
              <c:numCache>
                <c:formatCode>General</c:formatCode>
                <c:ptCount val="8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</c:numCache>
            </c:numRef>
          </c:cat>
          <c:val>
            <c:numRef>
              <c:f>Sheet2!$B$7:$I$7</c:f>
              <c:numCache>
                <c:formatCode>General</c:formatCode>
                <c:ptCount val="8"/>
                <c:pt idx="0">
                  <c:v>140.07</c:v>
                </c:pt>
                <c:pt idx="1">
                  <c:v>168.67</c:v>
                </c:pt>
                <c:pt idx="2">
                  <c:v>212.18</c:v>
                </c:pt>
                <c:pt idx="3">
                  <c:v>250.88</c:v>
                </c:pt>
                <c:pt idx="4">
                  <c:v>281.51</c:v>
                </c:pt>
                <c:pt idx="5">
                  <c:v>289.47000000000003</c:v>
                </c:pt>
                <c:pt idx="6">
                  <c:v>359.3</c:v>
                </c:pt>
                <c:pt idx="7">
                  <c:v>435.59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380864"/>
        <c:axId val="207486336"/>
      </c:lineChart>
      <c:catAx>
        <c:axId val="20738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486336"/>
        <c:crosses val="autoZero"/>
        <c:auto val="1"/>
        <c:lblAlgn val="ctr"/>
        <c:lblOffset val="100"/>
        <c:noMultiLvlLbl val="0"/>
      </c:catAx>
      <c:valAx>
        <c:axId val="207486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100" b="0" i="0" u="none" strike="noStrike" baseline="0" smtClean="0"/>
                  <a:t>Gross industrial output ()billion RMB</a:t>
                </a:r>
                <a:endParaRPr lang="zh-CN" altLang="en-US" sz="1100" b="0"/>
              </a:p>
            </c:rich>
          </c:tx>
          <c:layout>
            <c:manualLayout>
              <c:xMode val="edge"/>
              <c:yMode val="edge"/>
              <c:x val="1.6666666666666666E-2"/>
              <c:y val="0.1485648148148148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38086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Computers and office </a:t>
            </a:r>
            <a:r>
              <a:rPr lang="en-US" b="1" dirty="0" smtClean="0"/>
              <a:t>equipment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Sheet2!$A$15</c:f>
              <c:strCache>
                <c:ptCount val="1"/>
                <c:pt idx="0">
                  <c:v>Computers and office equipments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dPt>
            <c:idx val="1"/>
            <c:bubble3D val="0"/>
            <c:spPr>
              <a:ln w="28575" cap="rnd">
                <a:solidFill>
                  <a:schemeClr val="accent6">
                    <a:lumMod val="50000"/>
                  </a:schemeClr>
                </a:solidFill>
                <a:round/>
              </a:ln>
              <a:effectLst/>
            </c:spPr>
          </c:dPt>
          <c:dPt>
            <c:idx val="2"/>
            <c:bubble3D val="0"/>
            <c:spPr>
              <a:ln w="28575" cap="rnd">
                <a:solidFill>
                  <a:schemeClr val="accent6">
                    <a:lumMod val="50000"/>
                  </a:schemeClr>
                </a:solidFill>
                <a:round/>
              </a:ln>
              <a:effectLst/>
            </c:spPr>
          </c:dPt>
          <c:dPt>
            <c:idx val="3"/>
            <c:bubble3D val="0"/>
            <c:spPr>
              <a:ln w="28575" cap="rnd">
                <a:solidFill>
                  <a:schemeClr val="accent6">
                    <a:lumMod val="50000"/>
                  </a:schemeClr>
                </a:solidFill>
                <a:round/>
              </a:ln>
              <a:effectLst/>
            </c:spPr>
          </c:dPt>
          <c:dPt>
            <c:idx val="4"/>
            <c:bubble3D val="0"/>
            <c:spPr>
              <a:ln w="28575" cap="rnd">
                <a:solidFill>
                  <a:schemeClr val="accent6">
                    <a:lumMod val="50000"/>
                  </a:schemeClr>
                </a:solidFill>
                <a:round/>
              </a:ln>
              <a:effectLst/>
            </c:spPr>
          </c:dPt>
          <c:dPt>
            <c:idx val="5"/>
            <c:bubble3D val="0"/>
            <c:spPr>
              <a:ln w="28575" cap="rnd">
                <a:solidFill>
                  <a:schemeClr val="accent6">
                    <a:lumMod val="50000"/>
                  </a:schemeClr>
                </a:solidFill>
                <a:round/>
              </a:ln>
              <a:effectLst/>
            </c:spPr>
          </c:dPt>
          <c:dPt>
            <c:idx val="6"/>
            <c:bubble3D val="0"/>
            <c:spPr>
              <a:ln w="28575" cap="rnd">
                <a:solidFill>
                  <a:schemeClr val="accent6">
                    <a:lumMod val="50000"/>
                  </a:schemeClr>
                </a:solidFill>
                <a:round/>
              </a:ln>
              <a:effectLst/>
            </c:spPr>
          </c:dPt>
          <c:dPt>
            <c:idx val="7"/>
            <c:bubble3D val="0"/>
            <c:spPr>
              <a:ln w="28575" cap="rnd">
                <a:solidFill>
                  <a:schemeClr val="accent6">
                    <a:lumMod val="50000"/>
                  </a:schemeClr>
                </a:solidFill>
                <a:round/>
              </a:ln>
              <a:effectLst/>
            </c:spPr>
          </c:dPt>
          <c:cat>
            <c:numRef>
              <c:f>Sheet2!$B$14:$I$14</c:f>
              <c:numCache>
                <c:formatCode>General</c:formatCode>
                <c:ptCount val="8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</c:numCache>
            </c:numRef>
          </c:cat>
          <c:val>
            <c:numRef>
              <c:f>Sheet2!$B$15:$I$15</c:f>
              <c:numCache>
                <c:formatCode>General</c:formatCode>
                <c:ptCount val="8"/>
                <c:pt idx="0">
                  <c:v>86.92</c:v>
                </c:pt>
                <c:pt idx="1">
                  <c:v>106.67</c:v>
                </c:pt>
                <c:pt idx="2">
                  <c:v>125.11</c:v>
                </c:pt>
                <c:pt idx="3">
                  <c:v>148.59</c:v>
                </c:pt>
                <c:pt idx="4">
                  <c:v>164.93</c:v>
                </c:pt>
                <c:pt idx="5">
                  <c:v>162.91999999999999</c:v>
                </c:pt>
                <c:pt idx="6">
                  <c:v>198.23</c:v>
                </c:pt>
                <c:pt idx="7">
                  <c:v>211.35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761792"/>
        <c:axId val="207763328"/>
      </c:lineChart>
      <c:catAx>
        <c:axId val="207761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763328"/>
        <c:crosses val="autoZero"/>
        <c:auto val="1"/>
        <c:lblAlgn val="ctr"/>
        <c:lblOffset val="100"/>
        <c:noMultiLvlLbl val="0"/>
      </c:catAx>
      <c:valAx>
        <c:axId val="207763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100" b="0" i="0" baseline="0">
                    <a:effectLst/>
                  </a:rPr>
                  <a:t>Gross industrial output ()billion RMB</a:t>
                </a:r>
                <a:endParaRPr lang="zh-CN" altLang="zh-CN" sz="1100">
                  <a:effectLst/>
                </a:endParaRPr>
              </a:p>
            </c:rich>
          </c:tx>
          <c:layout>
            <c:manualLayout>
              <c:xMode val="edge"/>
              <c:yMode val="edge"/>
              <c:x val="1.3888888888888888E-2"/>
              <c:y val="0.1472029017206182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776179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A9A06-171C-4E33-8DA9-BF97B09E655B}" type="datetimeFigureOut">
              <a:rPr lang="zh-CN" altLang="en-US" smtClean="0"/>
              <a:t>2013/10/24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A5C42-A2F6-4281-A580-A0CB0BB4D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285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A5C42-A2F6-4281-A580-A0CB0BB4DB5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11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A5C42-A2F6-4281-A580-A0CB0BB4DB5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994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A5C42-A2F6-4281-A580-A0CB0BB4DB5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832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2"/>
            <a:ext cx="9144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2099733"/>
            <a:ext cx="6619244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443218" y="1830324"/>
            <a:ext cx="990599" cy="2285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5D4D995-05C6-4EC8-86C6-48BEDB2C4789}" type="datetime1">
              <a:rPr lang="en-US" altLang="zh-CN" smtClean="0"/>
              <a:t>10/24/2013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7220" y="3264921"/>
            <a:ext cx="3859795" cy="2286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3257" y="292609"/>
            <a:ext cx="62864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0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2"/>
            <a:ext cx="9144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4966674"/>
            <a:ext cx="661924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7" y="5536665"/>
            <a:ext cx="6619242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D8EE5-5A95-4101-AD80-DC1279FB06DD}" type="datetime1">
              <a:rPr lang="en-US" altLang="zh-CN" smtClean="0"/>
              <a:t>10/24/2013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0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2"/>
            <a:ext cx="9144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63416"/>
            <a:ext cx="6619244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543300"/>
            <a:ext cx="6619244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FFC5-997C-4BDB-98FD-E6F662347ED5}" type="datetime1">
              <a:rPr lang="en-US" altLang="zh-CN" smtClean="0"/>
              <a:t>10/24/2013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57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2"/>
            <a:ext cx="9144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7289579" y="2631815"/>
            <a:ext cx="601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3721" y="591093"/>
            <a:ext cx="601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980518"/>
            <a:ext cx="6340430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3678766"/>
            <a:ext cx="579432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4350657"/>
            <a:ext cx="6619244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B1DF-EE1F-4D69-BE14-02CCEF528E39}" type="datetime1">
              <a:rPr lang="en-US" altLang="zh-CN" smtClean="0"/>
              <a:t>10/24/2013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42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2"/>
            <a:ext cx="9144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70667"/>
            <a:ext cx="6619245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5033068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52BE-298B-4E9A-A800-CF23888FE9E0}" type="datetime1">
              <a:rPr lang="en-US" altLang="zh-CN" smtClean="0"/>
              <a:t>10/24/2013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73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17299"/>
            <a:ext cx="23468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6" y="3193561"/>
            <a:ext cx="2346876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2603502"/>
            <a:ext cx="235903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3193562"/>
            <a:ext cx="2359035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5025" y="2617300"/>
            <a:ext cx="2370772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5026" y="3193562"/>
            <a:ext cx="237353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302978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29301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F63A-A964-456D-8505-E6C422983D51}" type="datetime1">
              <a:rPr lang="en-US" altLang="zh-CN" smtClean="0"/>
              <a:t>10/24/2013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05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4532845"/>
            <a:ext cx="22878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4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5109108"/>
            <a:ext cx="228782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9403" y="4532846"/>
            <a:ext cx="2285075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8" y="2603500"/>
            <a:ext cx="201843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6649" y="5184002"/>
            <a:ext cx="2287829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575" y="4532847"/>
            <a:ext cx="2287829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576" y="5184001"/>
            <a:ext cx="2287828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1115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51429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DF92-7A59-4E0C-A775-492E101CEA32}" type="datetime1">
              <a:rPr lang="en-US" altLang="zh-CN" smtClean="0"/>
              <a:t>10/24/2013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42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619245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4B7CD-29B3-4341-AA0B-9148936D45E0}" type="datetime1">
              <a:rPr lang="en-US" altLang="zh-CN" smtClean="0"/>
              <a:t>10/24/2013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929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2"/>
            <a:ext cx="9144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2567" y="1278468"/>
            <a:ext cx="1060450" cy="4748589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5" y="1278468"/>
            <a:ext cx="4685660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CFF6-1937-42CD-98C0-FD7339592310}" type="datetime1">
              <a:rPr lang="en-US" altLang="zh-CN" smtClean="0"/>
              <a:t>10/24/2013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0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3A4F-E234-4614-83BD-E435D6C1B0B5}" type="datetime1">
              <a:rPr lang="en-US" altLang="zh-CN" smtClean="0"/>
              <a:t>10/24/2013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3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2"/>
            <a:ext cx="9144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2677645"/>
            <a:ext cx="3263267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69" y="2677645"/>
            <a:ext cx="2816534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FB06-9E22-44D5-A914-808737063E72}" type="datetime1">
              <a:rPr lang="en-US" altLang="zh-CN" smtClean="0"/>
              <a:t>10/24/2013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2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2603501"/>
            <a:ext cx="3618869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2603500"/>
            <a:ext cx="361886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FCDB-DDA1-40E2-8E19-580D4C96D055}" type="datetime1">
              <a:rPr lang="en-US" altLang="zh-CN" smtClean="0"/>
              <a:t>10/24/2013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9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3500"/>
            <a:ext cx="36188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3179763"/>
            <a:ext cx="3618869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2603500"/>
            <a:ext cx="361886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3" y="3179763"/>
            <a:ext cx="3618869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EF75-63B7-494D-BAD0-00C9245E0F27}" type="datetime1">
              <a:rPr lang="en-US" altLang="zh-CN" smtClean="0"/>
              <a:t>10/24/2013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3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C17FC-5F89-4235-8C63-DAA42FDAB6F6}" type="datetime1">
              <a:rPr lang="en-US" altLang="zh-CN" smtClean="0"/>
              <a:t>10/24/2013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9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EF4F-3453-4680-9471-3CD651DE7ABA}" type="datetime1">
              <a:rPr lang="en-US" altLang="zh-CN" smtClean="0"/>
              <a:t>10/24/2013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0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2"/>
            <a:ext cx="9144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95400"/>
            <a:ext cx="209486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60" y="1447800"/>
            <a:ext cx="3892549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895601"/>
            <a:ext cx="2094869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8DC7-CBDE-4326-ABB4-F673721120AC}" type="datetime1">
              <a:rPr lang="en-US" altLang="zh-CN" smtClean="0"/>
              <a:t>10/24/2013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7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2"/>
            <a:ext cx="9144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693332"/>
            <a:ext cx="2895195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1143000"/>
            <a:ext cx="242039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3657600"/>
            <a:ext cx="2894409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86D0-B1D6-400C-B3B9-C9650E0E129B}" type="datetime1">
              <a:rPr lang="en-US" altLang="zh-CN" smtClean="0"/>
              <a:t>10/24/2013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59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2"/>
            <a:ext cx="9144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5" y="973668"/>
            <a:ext cx="6571060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3500"/>
            <a:ext cx="65710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8204" y="6394062"/>
            <a:ext cx="74294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426CF79-76A0-4535-A47B-5CF6F97609E1}" type="datetime1">
              <a:rPr lang="en-US" altLang="zh-CN" smtClean="0"/>
              <a:t>10/24/2013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269" y="6391839"/>
            <a:ext cx="2894846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95730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61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mooc.pku.edu.cn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xuetangx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866217" y="1695952"/>
            <a:ext cx="7416439" cy="2677648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cap="none" dirty="0" smtClean="0">
                <a:latin typeface="+mn-lt"/>
              </a:rPr>
              <a:t>The Big Tent of IT Undergraduate Education </a:t>
            </a:r>
            <a:br>
              <a:rPr lang="en-US" altLang="zh-CN" sz="4000" b="1" cap="none" dirty="0" smtClean="0">
                <a:latin typeface="+mn-lt"/>
              </a:rPr>
            </a:br>
            <a:r>
              <a:rPr lang="en-US" altLang="zh-CN" sz="4000" b="1" cap="none" dirty="0" smtClean="0">
                <a:latin typeface="+mn-lt"/>
              </a:rPr>
              <a:t>in China</a:t>
            </a:r>
            <a:endParaRPr lang="zh-CN" altLang="en-US" sz="4000" cap="none" dirty="0">
              <a:latin typeface="+mn-lt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64155" y="5396250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Ming Zhang</a:t>
            </a:r>
          </a:p>
          <a:p>
            <a:pPr algn="r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Peking University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3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 </a:t>
            </a:r>
            <a:r>
              <a:rPr lang="en-US" altLang="zh-CN" dirty="0" smtClean="0"/>
              <a:t>education adjusted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4149" y="2462823"/>
            <a:ext cx="7976381" cy="3416300"/>
          </a:xfrm>
        </p:spPr>
        <p:txBody>
          <a:bodyPr/>
          <a:lstStyle/>
          <a:p>
            <a:r>
              <a:rPr lang="en-US" altLang="zh-CN" dirty="0" smtClean="0"/>
              <a:t>Seeing the </a:t>
            </a:r>
            <a:r>
              <a:rPr lang="en-US" altLang="zh-CN" dirty="0"/>
              <a:t>gap, IT </a:t>
            </a:r>
            <a:r>
              <a:rPr lang="en-US" altLang="zh-CN" dirty="0" smtClean="0"/>
              <a:t>related majors in </a:t>
            </a:r>
            <a:r>
              <a:rPr lang="en-US" altLang="zh-CN" dirty="0"/>
              <a:t>China </a:t>
            </a:r>
            <a:r>
              <a:rPr lang="en-US" altLang="zh-CN" dirty="0" smtClean="0"/>
              <a:t>National Higher Education has been adjusted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9164" t="16674" r="8329" b="-1"/>
          <a:stretch/>
        </p:blipFill>
        <p:spPr>
          <a:xfrm>
            <a:off x="1223887" y="3080039"/>
            <a:ext cx="3977641" cy="351027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495450" y="5019130"/>
            <a:ext cx="28212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related majors in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China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National Higher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Education Catalog,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besides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CST and SE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0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40911" y="679573"/>
            <a:ext cx="7209718" cy="708025"/>
          </a:xfrm>
        </p:spPr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</a:rPr>
              <a:t>Network </a:t>
            </a:r>
            <a:r>
              <a:rPr lang="en-US" altLang="zh-CN" dirty="0" smtClean="0">
                <a:solidFill>
                  <a:srgbClr val="002060"/>
                </a:solidFill>
              </a:rPr>
              <a:t>Engineering </a:t>
            </a:r>
            <a:r>
              <a:rPr lang="en-US" altLang="zh-CN" sz="2000" dirty="0" smtClean="0">
                <a:solidFill>
                  <a:srgbClr val="002060"/>
                </a:solidFill>
              </a:rPr>
              <a:t>(out of CS)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4294967295"/>
          </p:nvPr>
        </p:nvSpPr>
        <p:spPr>
          <a:xfrm>
            <a:off x="742723" y="1611085"/>
            <a:ext cx="3083719" cy="4223657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Provide </a:t>
            </a:r>
            <a:r>
              <a:rPr lang="en-US" altLang="zh-CN" dirty="0"/>
              <a:t>preparation for the field of information </a:t>
            </a:r>
            <a:r>
              <a:rPr lang="en-US" altLang="zh-CN" dirty="0" smtClean="0"/>
              <a:t>technology with </a:t>
            </a:r>
            <a:r>
              <a:rPr lang="en-US" altLang="zh-CN" dirty="0"/>
              <a:t>a concentration in Network Engineering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Established in 1998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 </a:t>
            </a:r>
            <a:r>
              <a:rPr lang="en-US" altLang="zh-CN" dirty="0"/>
              <a:t>more than 270 colleges and </a:t>
            </a:r>
            <a:r>
              <a:rPr lang="en-US" altLang="zh-CN" dirty="0" smtClean="0"/>
              <a:t>universities, including universities listed in 985 project and 211 project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371" y="1426723"/>
            <a:ext cx="3757613" cy="45624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76600" y="6142219"/>
            <a:ext cx="5458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Curriculum of Network Engineering (</a:t>
            </a:r>
            <a:r>
              <a:rPr lang="en-US" altLang="zh-CN" dirty="0" smtClean="0"/>
              <a:t>excerpt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9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257" y="1507844"/>
            <a:ext cx="3957143" cy="4590476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 bwMode="gray">
          <a:xfrm>
            <a:off x="730751" y="565176"/>
            <a:ext cx="6571060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solidFill>
                  <a:srgbClr val="002060"/>
                </a:solidFill>
              </a:rPr>
              <a:t>Information Security</a:t>
            </a:r>
            <a:r>
              <a:rPr lang="en-US" altLang="zh-CN" sz="2000" dirty="0" smtClean="0">
                <a:solidFill>
                  <a:srgbClr val="002060"/>
                </a:solidFill>
              </a:rPr>
              <a:t> (out of CS)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3167743" y="6148298"/>
            <a:ext cx="5420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Curriculum of </a:t>
            </a:r>
            <a:r>
              <a:rPr lang="en-US" altLang="zh-CN" dirty="0" smtClean="0"/>
              <a:t>Information Security (excerpt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内容占位符 12"/>
          <p:cNvSpPr txBox="1">
            <a:spLocks/>
          </p:cNvSpPr>
          <p:nvPr/>
        </p:nvSpPr>
        <p:spPr>
          <a:xfrm>
            <a:off x="742723" y="1507844"/>
            <a:ext cx="3083719" cy="3965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Provide a wide range of technical skills in information </a:t>
            </a:r>
            <a:r>
              <a:rPr lang="en-US" altLang="zh-CN" dirty="0" smtClean="0"/>
              <a:t>security and </a:t>
            </a:r>
            <a:r>
              <a:rPr lang="en-US" altLang="zh-CN" dirty="0"/>
              <a:t>risk </a:t>
            </a:r>
            <a:r>
              <a:rPr lang="en-US" altLang="zh-CN" dirty="0" smtClean="0"/>
              <a:t>management</a:t>
            </a:r>
          </a:p>
          <a:p>
            <a:endParaRPr lang="en-US" altLang="zh-CN" dirty="0"/>
          </a:p>
          <a:p>
            <a:r>
              <a:rPr lang="en-US" altLang="zh-CN" dirty="0" smtClean="0"/>
              <a:t>Established in 2001 in Wuhan University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 more than 70 colleges and universities,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00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158" y="1521726"/>
            <a:ext cx="3828572" cy="4457143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 bwMode="gray">
          <a:xfrm>
            <a:off x="730751" y="565176"/>
            <a:ext cx="6571060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solidFill>
                  <a:srgbClr val="002060"/>
                </a:solidFill>
              </a:rPr>
              <a:t>Internet of Things Engineering</a:t>
            </a:r>
            <a:r>
              <a:rPr lang="en-US" altLang="zh-CN" sz="2000" dirty="0" smtClean="0">
                <a:solidFill>
                  <a:srgbClr val="002060"/>
                </a:solidFill>
              </a:rPr>
              <a:t> (out of CS)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471057" y="6042727"/>
            <a:ext cx="6117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Curriculum of </a:t>
            </a:r>
            <a:r>
              <a:rPr lang="en-US" altLang="zh-CN" dirty="0" smtClean="0"/>
              <a:t>Internet of Things Engineering (excerpt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内容占位符 12"/>
          <p:cNvSpPr txBox="1">
            <a:spLocks/>
          </p:cNvSpPr>
          <p:nvPr/>
        </p:nvSpPr>
        <p:spPr>
          <a:xfrm>
            <a:off x="742723" y="2056758"/>
            <a:ext cx="3273557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Internet of </a:t>
            </a:r>
            <a:r>
              <a:rPr lang="en-US" altLang="zh-CN" dirty="0" smtClean="0"/>
              <a:t>Things: translate the </a:t>
            </a:r>
            <a:r>
              <a:rPr lang="en-US" altLang="zh-CN" dirty="0"/>
              <a:t>success of the online network effect into the inclusion </a:t>
            </a:r>
            <a:r>
              <a:rPr lang="en-US" altLang="zh-CN" dirty="0" smtClean="0"/>
              <a:t>of everyday </a:t>
            </a:r>
            <a:r>
              <a:rPr lang="en-US" altLang="zh-CN" dirty="0"/>
              <a:t>objects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Established in 2010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 more than 30 colleges and universities,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74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 bwMode="gray">
          <a:xfrm>
            <a:off x="730751" y="565176"/>
            <a:ext cx="6571060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solidFill>
                  <a:srgbClr val="002060"/>
                </a:solidFill>
              </a:rPr>
              <a:t>Digital Media Techniques</a:t>
            </a:r>
            <a:r>
              <a:rPr lang="en-US" altLang="zh-CN" sz="2000" dirty="0" smtClean="0">
                <a:solidFill>
                  <a:srgbClr val="002060"/>
                </a:solidFill>
              </a:rPr>
              <a:t> </a:t>
            </a:r>
            <a:br>
              <a:rPr lang="en-US" altLang="zh-CN" sz="2000" dirty="0" smtClean="0">
                <a:solidFill>
                  <a:srgbClr val="002060"/>
                </a:solidFill>
              </a:rPr>
            </a:br>
            <a:r>
              <a:rPr lang="en-US" altLang="zh-CN" sz="2000" dirty="0" smtClean="0">
                <a:solidFill>
                  <a:srgbClr val="002060"/>
                </a:solidFill>
              </a:rPr>
              <a:t>(out of CS)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659" y="1494037"/>
            <a:ext cx="3550000" cy="3933333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3189514" y="5648205"/>
            <a:ext cx="5745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Curriculum of Digital Media </a:t>
            </a:r>
            <a:r>
              <a:rPr lang="en-US" altLang="zh-CN" dirty="0" smtClean="0"/>
              <a:t>Techniques (excerpt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内容占位符 12"/>
          <p:cNvSpPr txBox="1">
            <a:spLocks/>
          </p:cNvSpPr>
          <p:nvPr/>
        </p:nvSpPr>
        <p:spPr>
          <a:xfrm>
            <a:off x="742723" y="1589314"/>
            <a:ext cx="3196283" cy="38837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Digital Media Technique: </a:t>
            </a:r>
            <a:r>
              <a:rPr lang="en-US" altLang="zh-CN" dirty="0" smtClean="0"/>
              <a:t>collection, processing</a:t>
            </a:r>
            <a:r>
              <a:rPr lang="en-US" altLang="zh-CN" dirty="0"/>
              <a:t>, storage, transmission, management, </a:t>
            </a:r>
            <a:r>
              <a:rPr lang="en-US" altLang="zh-CN" dirty="0" smtClean="0"/>
              <a:t>security and </a:t>
            </a:r>
            <a:r>
              <a:rPr lang="en-US" altLang="zh-CN" dirty="0"/>
              <a:t>output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Established in 2004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 more than 100 colleges and universities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44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 bwMode="gray">
          <a:xfrm>
            <a:off x="730751" y="565176"/>
            <a:ext cx="6571060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solidFill>
                  <a:srgbClr val="002060"/>
                </a:solidFill>
              </a:rPr>
              <a:t>Health Informatics</a:t>
            </a:r>
            <a:r>
              <a:rPr lang="en-US" altLang="zh-CN" sz="2000" dirty="0" smtClean="0">
                <a:solidFill>
                  <a:srgbClr val="002060"/>
                </a:solidFill>
              </a:rPr>
              <a:t> (interdisciplinary) 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839" t="10040"/>
          <a:stretch/>
        </p:blipFill>
        <p:spPr>
          <a:xfrm>
            <a:off x="4433552" y="1944710"/>
            <a:ext cx="3817677" cy="3307128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3124201" y="5554016"/>
            <a:ext cx="5127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Curriculum of </a:t>
            </a:r>
            <a:r>
              <a:rPr lang="en-US" altLang="zh-CN" dirty="0" smtClean="0"/>
              <a:t>Health Informatics (excerpt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内容占位符 12"/>
          <p:cNvSpPr txBox="1">
            <a:spLocks/>
          </p:cNvSpPr>
          <p:nvPr/>
        </p:nvSpPr>
        <p:spPr>
          <a:xfrm>
            <a:off x="742723" y="1944710"/>
            <a:ext cx="3196283" cy="36093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Health informatics</a:t>
            </a:r>
            <a:r>
              <a:rPr lang="en-US" altLang="zh-CN" sz="1400" dirty="0"/>
              <a:t>: a discipline at the intersection of </a:t>
            </a:r>
            <a:r>
              <a:rPr lang="en-US" altLang="zh-CN" sz="1400" dirty="0" smtClean="0"/>
              <a:t>information science</a:t>
            </a:r>
            <a:r>
              <a:rPr lang="en-US" altLang="zh-CN" sz="1400" dirty="0"/>
              <a:t>, computer science, and health </a:t>
            </a:r>
            <a:r>
              <a:rPr lang="en-US" altLang="zh-CN" sz="1400" dirty="0" smtClean="0"/>
              <a:t>care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Began </a:t>
            </a:r>
            <a:r>
              <a:rPr lang="en-US" altLang="zh-CN" sz="1400" dirty="0"/>
              <a:t>in </a:t>
            </a:r>
            <a:r>
              <a:rPr lang="en-US" altLang="zh-CN" sz="1400" dirty="0" smtClean="0"/>
              <a:t>1985</a:t>
            </a:r>
          </a:p>
          <a:p>
            <a:pPr marL="457200" lvl="1" indent="0">
              <a:buNone/>
            </a:pPr>
            <a:r>
              <a:rPr lang="en-US" altLang="zh-CN" sz="1400" dirty="0" smtClean="0"/>
              <a:t>Medical </a:t>
            </a:r>
            <a:r>
              <a:rPr lang="en-US" altLang="zh-CN" sz="1400" dirty="0"/>
              <a:t>Library and Information Science in Bethune </a:t>
            </a:r>
            <a:r>
              <a:rPr lang="en-US" altLang="zh-CN" sz="1400" dirty="0" smtClean="0"/>
              <a:t>University of </a:t>
            </a:r>
            <a:r>
              <a:rPr lang="en-US" altLang="zh-CN" sz="1400" dirty="0"/>
              <a:t>Medical Sciences (today’s Jilin </a:t>
            </a:r>
            <a:r>
              <a:rPr lang="en-US" altLang="zh-CN" sz="1400" dirty="0" smtClean="0"/>
              <a:t>University).</a:t>
            </a:r>
          </a:p>
          <a:p>
            <a:pPr lvl="1"/>
            <a:endParaRPr lang="en-US" altLang="zh-CN" sz="1400" dirty="0"/>
          </a:p>
          <a:p>
            <a:r>
              <a:rPr lang="en-US" altLang="zh-CN" sz="1400" dirty="0" smtClean="0"/>
              <a:t>In more than 40 colleges and universities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018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 bwMode="gray">
          <a:xfrm>
            <a:off x="730751" y="565176"/>
            <a:ext cx="6571060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olidFill>
                  <a:srgbClr val="002060"/>
                </a:solidFill>
              </a:rPr>
              <a:t>Bioinformatics</a:t>
            </a:r>
            <a:r>
              <a:rPr lang="en-US" altLang="zh-CN" sz="2000" dirty="0">
                <a:solidFill>
                  <a:srgbClr val="002060"/>
                </a:solidFill>
              </a:rPr>
              <a:t> (interdisciplinary) 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317" t="9848"/>
          <a:stretch/>
        </p:blipFill>
        <p:spPr>
          <a:xfrm>
            <a:off x="4141850" y="1736734"/>
            <a:ext cx="4093808" cy="367146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3407229" y="5741896"/>
            <a:ext cx="4828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Curriculum of </a:t>
            </a:r>
            <a:r>
              <a:rPr lang="en-US" altLang="zh-CN" dirty="0" smtClean="0"/>
              <a:t>bioinformatics (excerpt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内容占位符 12"/>
          <p:cNvSpPr txBox="1">
            <a:spLocks/>
          </p:cNvSpPr>
          <p:nvPr/>
        </p:nvSpPr>
        <p:spPr>
          <a:xfrm>
            <a:off x="742723" y="1750481"/>
            <a:ext cx="3196283" cy="3416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Bioinformatics: at the intersection </a:t>
            </a:r>
            <a:r>
              <a:rPr lang="en-US" altLang="zh-CN" dirty="0"/>
              <a:t>of biology, </a:t>
            </a:r>
            <a:r>
              <a:rPr lang="en-US" altLang="zh-CN" dirty="0" smtClean="0"/>
              <a:t>information </a:t>
            </a:r>
            <a:r>
              <a:rPr lang="en-US" altLang="zh-CN" dirty="0"/>
              <a:t>technology, and </a:t>
            </a:r>
            <a:r>
              <a:rPr lang="en-US" altLang="zh-CN" dirty="0" smtClean="0"/>
              <a:t>applied mathematics.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Established in 1996</a:t>
            </a:r>
          </a:p>
          <a:p>
            <a:pPr marL="457200" lvl="1" indent="0">
              <a:buNone/>
            </a:pPr>
            <a:r>
              <a:rPr lang="en-US" altLang="zh-CN" dirty="0" smtClean="0"/>
              <a:t>Peking University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In more than 150 colleges and universities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39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 bwMode="gray">
          <a:xfrm>
            <a:off x="730751" y="565176"/>
            <a:ext cx="6571060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solidFill>
                  <a:srgbClr val="002060"/>
                </a:solidFill>
              </a:rPr>
              <a:t>Geographic Information </a:t>
            </a:r>
            <a:r>
              <a:rPr lang="en-US" altLang="zh-CN" dirty="0">
                <a:solidFill>
                  <a:srgbClr val="002060"/>
                </a:solidFill>
              </a:rPr>
              <a:t>Engineering</a:t>
            </a:r>
            <a:r>
              <a:rPr lang="en-US" altLang="zh-CN" sz="2000" dirty="0">
                <a:solidFill>
                  <a:srgbClr val="002060"/>
                </a:solidFill>
              </a:rPr>
              <a:t> (interdisciplinary) 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8489" r="1732"/>
          <a:stretch/>
        </p:blipFill>
        <p:spPr>
          <a:xfrm>
            <a:off x="4748960" y="1815921"/>
            <a:ext cx="3432345" cy="330312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447800" y="5497366"/>
            <a:ext cx="6979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Curriculum of </a:t>
            </a:r>
            <a:r>
              <a:rPr lang="en-US" altLang="zh-CN" dirty="0" smtClean="0"/>
              <a:t>Geographic Information Engineering (excerpt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内容占位符 12"/>
          <p:cNvSpPr txBox="1">
            <a:spLocks/>
          </p:cNvSpPr>
          <p:nvPr/>
        </p:nvSpPr>
        <p:spPr>
          <a:xfrm>
            <a:off x="742723" y="1815921"/>
            <a:ext cx="3196283" cy="35507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Geographic information Science: discipline that focuses on spatial </a:t>
            </a:r>
            <a:r>
              <a:rPr lang="en-US" altLang="zh-CN" dirty="0" smtClean="0"/>
              <a:t>information and information technology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Established in 1998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 more than 180 colleges and universities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977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 bwMode="gray">
          <a:xfrm>
            <a:off x="730751" y="565176"/>
            <a:ext cx="6571060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solidFill>
                  <a:srgbClr val="002060"/>
                </a:solidFill>
              </a:rPr>
              <a:t>Information System </a:t>
            </a:r>
            <a:r>
              <a:rPr lang="en-US" altLang="zh-CN" dirty="0">
                <a:solidFill>
                  <a:srgbClr val="002060"/>
                </a:solidFill>
              </a:rPr>
              <a:t>Management</a:t>
            </a:r>
            <a:r>
              <a:rPr lang="en-US" altLang="zh-CN" sz="2000" dirty="0">
                <a:solidFill>
                  <a:srgbClr val="002060"/>
                </a:solidFill>
              </a:rPr>
              <a:t> (interdisciplinary) 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14054" r="-369"/>
          <a:stretch/>
        </p:blipFill>
        <p:spPr>
          <a:xfrm>
            <a:off x="4564684" y="1764405"/>
            <a:ext cx="3828371" cy="333144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730829" y="5606226"/>
            <a:ext cx="6696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Curriculum of Information Systems Management (</a:t>
            </a:r>
            <a:r>
              <a:rPr lang="en-US" altLang="zh-CN" dirty="0" smtClean="0"/>
              <a:t>excerpt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内容占位符 12"/>
          <p:cNvSpPr txBox="1">
            <a:spLocks/>
          </p:cNvSpPr>
          <p:nvPr/>
        </p:nvSpPr>
        <p:spPr>
          <a:xfrm>
            <a:off x="819997" y="1764405"/>
            <a:ext cx="3459009" cy="37839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Information Systems Management: </a:t>
            </a:r>
            <a:r>
              <a:rPr lang="en-US" altLang="zh-CN" dirty="0" smtClean="0"/>
              <a:t>interdisciplinary requiring </a:t>
            </a:r>
            <a:r>
              <a:rPr lang="en-US" altLang="zh-CN" dirty="0"/>
              <a:t>aspects of computer science,  economics and </a:t>
            </a:r>
            <a:r>
              <a:rPr lang="en-US" altLang="zh-CN" dirty="0" smtClean="0"/>
              <a:t>management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Established in 1999</a:t>
            </a:r>
          </a:p>
          <a:p>
            <a:pPr marL="457200" lvl="1" indent="0">
              <a:buNone/>
            </a:pPr>
            <a:r>
              <a:rPr lang="en-US" altLang="zh-CN" dirty="0" err="1" smtClean="0"/>
              <a:t>Fudan</a:t>
            </a:r>
            <a:r>
              <a:rPr lang="en-US" altLang="zh-CN" dirty="0" smtClean="0"/>
              <a:t> University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In more than 100 colleges and universities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18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0853" y="2500469"/>
            <a:ext cx="7974804" cy="395184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/>
              <a:t>Remarkable </a:t>
            </a:r>
            <a:r>
              <a:rPr lang="en-US" altLang="zh-CN" b="1" dirty="0"/>
              <a:t>growth </a:t>
            </a:r>
            <a:r>
              <a:rPr lang="en-US" altLang="zh-CN" b="1" dirty="0" smtClean="0"/>
              <a:t>of IT </a:t>
            </a:r>
            <a:r>
              <a:rPr lang="en-US" altLang="zh-CN" b="1" dirty="0"/>
              <a:t>programs in China </a:t>
            </a:r>
            <a:endParaRPr lang="en-US" altLang="zh-CN" b="1" dirty="0" smtClean="0"/>
          </a:p>
          <a:p>
            <a:pPr lvl="1"/>
            <a:r>
              <a:rPr lang="en-US" altLang="zh-CN" sz="1800" u="sng" dirty="0"/>
              <a:t>Programs in Computer Science</a:t>
            </a:r>
          </a:p>
          <a:p>
            <a:pPr marL="914400" lvl="2" indent="0">
              <a:buNone/>
            </a:pPr>
            <a:r>
              <a:rPr lang="en-US" altLang="zh-CN" sz="1600" dirty="0" smtClean="0"/>
              <a:t>Network Engineering				Information Security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600" dirty="0" smtClean="0"/>
              <a:t>Internet of </a:t>
            </a:r>
            <a:r>
              <a:rPr lang="en-US" altLang="zh-CN" sz="1600" dirty="0"/>
              <a:t>Things </a:t>
            </a:r>
            <a:r>
              <a:rPr lang="en-US" altLang="zh-CN" sz="1600" dirty="0" smtClean="0"/>
              <a:t>Engineering			Digital </a:t>
            </a:r>
            <a:r>
              <a:rPr lang="en-US" altLang="zh-CN" sz="1600" dirty="0"/>
              <a:t>Media </a:t>
            </a:r>
            <a:r>
              <a:rPr lang="en-US" altLang="zh-CN" sz="1600" dirty="0" smtClean="0"/>
              <a:t>Technique</a:t>
            </a:r>
          </a:p>
          <a:p>
            <a:pPr marL="914400" lvl="2" indent="0">
              <a:buNone/>
            </a:pPr>
            <a:endParaRPr lang="en-US" altLang="zh-CN" dirty="0" smtClean="0"/>
          </a:p>
          <a:p>
            <a:pPr lvl="1"/>
            <a:r>
              <a:rPr lang="en-US" altLang="zh-CN" sz="1800" u="sng" dirty="0"/>
              <a:t>Programs in </a:t>
            </a:r>
            <a:r>
              <a:rPr lang="en-US" altLang="zh-CN" sz="1800" u="sng" dirty="0" smtClean="0"/>
              <a:t>Interdisciplinary</a:t>
            </a:r>
          </a:p>
          <a:p>
            <a:pPr marL="914400" lvl="2" indent="0">
              <a:buNone/>
            </a:pPr>
            <a:r>
              <a:rPr lang="en-US" altLang="zh-CN" sz="1600" dirty="0" smtClean="0"/>
              <a:t>Health Informatics</a:t>
            </a:r>
            <a:r>
              <a:rPr lang="en-US" altLang="zh-CN" sz="1600" dirty="0"/>
              <a:t>	</a:t>
            </a:r>
            <a:r>
              <a:rPr lang="en-US" altLang="zh-CN" sz="1600" dirty="0" smtClean="0"/>
              <a:t>				Bioinformatics</a:t>
            </a:r>
          </a:p>
          <a:p>
            <a:pPr marL="914400" lvl="2" indent="0">
              <a:buNone/>
            </a:pPr>
            <a:r>
              <a:rPr lang="en-US" altLang="zh-CN" sz="1600" dirty="0" smtClean="0"/>
              <a:t>Geographic </a:t>
            </a:r>
            <a:r>
              <a:rPr lang="en-US" altLang="zh-CN" sz="1600" dirty="0"/>
              <a:t>Information </a:t>
            </a:r>
            <a:r>
              <a:rPr lang="en-US" altLang="zh-CN" sz="1600" dirty="0" smtClean="0"/>
              <a:t>Science		Information </a:t>
            </a:r>
            <a:r>
              <a:rPr lang="en-US" altLang="zh-CN" sz="1600" dirty="0"/>
              <a:t>System </a:t>
            </a:r>
            <a:r>
              <a:rPr lang="en-US" altLang="zh-CN" sz="1600" dirty="0" smtClean="0"/>
              <a:t>Management</a:t>
            </a:r>
          </a:p>
          <a:p>
            <a:pPr marL="914400" lvl="2" indent="0">
              <a:buNone/>
            </a:pPr>
            <a:endParaRPr lang="en-US" altLang="zh-CN" dirty="0" smtClean="0"/>
          </a:p>
          <a:p>
            <a:r>
              <a:rPr lang="en-US" altLang="zh-CN" b="1" dirty="0"/>
              <a:t>N</a:t>
            </a:r>
            <a:r>
              <a:rPr lang="en-US" altLang="zh-CN" b="1" dirty="0" smtClean="0"/>
              <a:t>eeds </a:t>
            </a:r>
            <a:r>
              <a:rPr lang="en-US" altLang="zh-CN" b="1" dirty="0"/>
              <a:t>further </a:t>
            </a:r>
            <a:r>
              <a:rPr lang="en-US" altLang="zh-CN" b="1" dirty="0" smtClean="0"/>
              <a:t>improvements</a:t>
            </a:r>
          </a:p>
          <a:p>
            <a:pPr lvl="1"/>
            <a:r>
              <a:rPr lang="en-US" altLang="zh-CN" sz="1700" dirty="0" smtClean="0"/>
              <a:t>Narrow the skill </a:t>
            </a:r>
            <a:r>
              <a:rPr lang="en-US" altLang="zh-CN" sz="1700" dirty="0"/>
              <a:t>gap </a:t>
            </a:r>
            <a:r>
              <a:rPr lang="en-US" altLang="zh-CN" sz="1700" dirty="0" smtClean="0"/>
              <a:t>between education and employment</a:t>
            </a:r>
            <a:endParaRPr lang="zh-CN" altLang="en-US" sz="17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8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ACM Ed Council at China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6216" y="2603500"/>
            <a:ext cx="8025993" cy="3416300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Chair</a:t>
            </a:r>
            <a:r>
              <a:rPr lang="zh-CN" altLang="en-US" sz="2000" dirty="0"/>
              <a:t>主席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Ming Zhang, Peking U. </a:t>
            </a:r>
            <a:r>
              <a:rPr lang="zh-CN" altLang="en-US" sz="2000" dirty="0" smtClean="0"/>
              <a:t>北大</a:t>
            </a:r>
            <a:r>
              <a:rPr lang="zh-CN" altLang="en-US" sz="2000" dirty="0"/>
              <a:t>张</a:t>
            </a:r>
            <a:r>
              <a:rPr lang="zh-CN" altLang="en-US" sz="2000" dirty="0" smtClean="0"/>
              <a:t>铭</a:t>
            </a:r>
            <a:endParaRPr lang="zh-CN" altLang="en-US" sz="2000" dirty="0"/>
          </a:p>
          <a:p>
            <a:r>
              <a:rPr lang="en-US" altLang="zh-CN" sz="2000" dirty="0"/>
              <a:t>CS: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Zheng</a:t>
            </a:r>
            <a:r>
              <a:rPr lang="en-US" altLang="zh-CN" sz="2000" dirty="0" smtClean="0"/>
              <a:t> Qin, Intel </a:t>
            </a:r>
            <a:r>
              <a:rPr lang="zh-CN" altLang="en-US" sz="2000" dirty="0" smtClean="0"/>
              <a:t>秦</a:t>
            </a:r>
            <a:r>
              <a:rPr lang="zh-CN" altLang="en-US" sz="2000" dirty="0"/>
              <a:t>征</a:t>
            </a:r>
            <a:r>
              <a:rPr lang="en-US" altLang="zh-CN" sz="2000" dirty="0" smtClean="0"/>
              <a:t>; </a:t>
            </a:r>
            <a:r>
              <a:rPr lang="en-US" altLang="zh-CN" sz="2000" dirty="0" err="1" smtClean="0"/>
              <a:t>Wenzhi</a:t>
            </a:r>
            <a:r>
              <a:rPr lang="en-US" altLang="zh-CN" sz="2000" dirty="0" smtClean="0"/>
              <a:t> Chen, Zhejiang U</a:t>
            </a:r>
            <a:r>
              <a:rPr lang="zh-CN" altLang="en-US" sz="2000" dirty="0" smtClean="0"/>
              <a:t>浙大陈</a:t>
            </a:r>
            <a:r>
              <a:rPr lang="zh-CN" altLang="en-US" sz="2000" dirty="0"/>
              <a:t>文智</a:t>
            </a:r>
          </a:p>
          <a:p>
            <a:r>
              <a:rPr lang="en-US" altLang="zh-CN" sz="2000" dirty="0"/>
              <a:t>CE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Weidong</a:t>
            </a:r>
            <a:r>
              <a:rPr lang="en-US" altLang="zh-CN" sz="2000" dirty="0" smtClean="0"/>
              <a:t> Liu, Tsinghua U. </a:t>
            </a:r>
            <a:r>
              <a:rPr lang="zh-CN" altLang="en-US" sz="2000" dirty="0" smtClean="0"/>
              <a:t>清华</a:t>
            </a:r>
            <a:r>
              <a:rPr lang="zh-CN" altLang="en-US" sz="2000" dirty="0"/>
              <a:t>刘卫</a:t>
            </a:r>
            <a:r>
              <a:rPr lang="zh-CN" altLang="en-US" sz="2000" dirty="0" smtClean="0"/>
              <a:t>东</a:t>
            </a:r>
            <a:endParaRPr lang="zh-CN" altLang="en-US" sz="2000" dirty="0"/>
          </a:p>
          <a:p>
            <a:r>
              <a:rPr lang="en-US" altLang="zh-CN" sz="2000" dirty="0"/>
              <a:t>SE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Qing Liu, </a:t>
            </a:r>
            <a:r>
              <a:rPr lang="en-US" altLang="zh-CN" sz="2000" dirty="0" err="1" smtClean="0"/>
              <a:t>Tongji</a:t>
            </a:r>
            <a:r>
              <a:rPr lang="en-US" altLang="zh-CN" sz="2000" dirty="0" smtClean="0"/>
              <a:t> U. </a:t>
            </a:r>
            <a:r>
              <a:rPr lang="zh-CN" altLang="en-US" sz="2000" dirty="0" smtClean="0"/>
              <a:t>同济刘琴</a:t>
            </a:r>
            <a:endParaRPr lang="zh-CN" altLang="en-US" sz="2000" dirty="0"/>
          </a:p>
          <a:p>
            <a:r>
              <a:rPr lang="en-US" altLang="zh-CN" sz="2000" dirty="0"/>
              <a:t>IT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Ming Zhang </a:t>
            </a:r>
            <a:r>
              <a:rPr lang="zh-CN" altLang="en-US" sz="2000" dirty="0" smtClean="0"/>
              <a:t>北大</a:t>
            </a:r>
            <a:r>
              <a:rPr lang="zh-CN" altLang="en-US" sz="2000" dirty="0"/>
              <a:t>张</a:t>
            </a:r>
            <a:r>
              <a:rPr lang="zh-CN" altLang="en-US" sz="2000" dirty="0" smtClean="0"/>
              <a:t>铭</a:t>
            </a:r>
            <a:r>
              <a:rPr lang="en-US" altLang="zh-CN" sz="2000" dirty="0" smtClean="0"/>
              <a:t>; Bo Li, Xian </a:t>
            </a:r>
            <a:r>
              <a:rPr lang="en-US" altLang="zh-CN" sz="2000" dirty="0" err="1" smtClean="0"/>
              <a:t>Jiaotong</a:t>
            </a:r>
            <a:r>
              <a:rPr lang="en-US" altLang="zh-CN" sz="2000" dirty="0" smtClean="0"/>
              <a:t> U. </a:t>
            </a:r>
            <a:r>
              <a:rPr lang="zh-CN" altLang="en-US" sz="2000" dirty="0" smtClean="0"/>
              <a:t>西安交大李</a:t>
            </a:r>
            <a:r>
              <a:rPr lang="zh-CN" altLang="en-US" sz="2000" dirty="0"/>
              <a:t>波  </a:t>
            </a:r>
          </a:p>
          <a:p>
            <a:r>
              <a:rPr lang="en-US" altLang="zh-CN" sz="2000" dirty="0"/>
              <a:t>IS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Wenjun</a:t>
            </a:r>
            <a:r>
              <a:rPr lang="en-US" altLang="zh-CN" sz="2000" dirty="0" smtClean="0"/>
              <a:t> Wu, </a:t>
            </a:r>
            <a:r>
              <a:rPr lang="en-US" altLang="zh-CN" sz="2000" dirty="0" err="1" smtClean="0"/>
              <a:t>Beihang</a:t>
            </a:r>
            <a:r>
              <a:rPr lang="en-US" altLang="zh-CN" sz="2000" dirty="0" smtClean="0"/>
              <a:t> U. </a:t>
            </a:r>
            <a:r>
              <a:rPr lang="zh-CN" altLang="en-US" sz="2000" dirty="0" smtClean="0"/>
              <a:t>北航</a:t>
            </a:r>
            <a:r>
              <a:rPr lang="zh-CN" altLang="en-US" sz="2000" dirty="0"/>
              <a:t>吴文峻</a:t>
            </a:r>
          </a:p>
          <a:p>
            <a:r>
              <a:rPr lang="en-US" altLang="zh-CN" sz="2000" dirty="0" smtClean="0"/>
              <a:t>Secretary </a:t>
            </a:r>
            <a:r>
              <a:rPr lang="zh-CN" altLang="en-US" sz="2000" dirty="0" smtClean="0"/>
              <a:t>秘书：</a:t>
            </a:r>
            <a:r>
              <a:rPr lang="en-US" altLang="zh-CN" sz="2000" dirty="0" smtClean="0"/>
              <a:t>Long Zhang, HEP Press </a:t>
            </a:r>
            <a:r>
              <a:rPr lang="zh-CN" altLang="en-US" sz="2000" dirty="0" smtClean="0"/>
              <a:t>高教</a:t>
            </a:r>
            <a:r>
              <a:rPr lang="zh-CN" altLang="en-US" sz="2000" dirty="0"/>
              <a:t>社张龙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0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215" y="880904"/>
            <a:ext cx="6571060" cy="706964"/>
          </a:xfrm>
        </p:spPr>
        <p:txBody>
          <a:bodyPr/>
          <a:lstStyle/>
          <a:p>
            <a:r>
              <a:rPr lang="en-US" altLang="zh-CN" dirty="0" smtClean="0"/>
              <a:t>MOOC in China</a:t>
            </a:r>
            <a:r>
              <a:rPr lang="zh-CN" altLang="en-US" dirty="0" smtClean="0"/>
              <a:t> </a:t>
            </a:r>
            <a:r>
              <a:rPr lang="en-US" altLang="zh-CN" dirty="0" smtClean="0">
                <a:hlinkClick r:id="rId2"/>
              </a:rPr>
              <a:t>http://mooc.pku.edu.cn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7947" y="1830458"/>
            <a:ext cx="1016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1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215" y="735132"/>
            <a:ext cx="6571060" cy="706964"/>
          </a:xfrm>
        </p:spPr>
        <p:txBody>
          <a:bodyPr/>
          <a:lstStyle/>
          <a:p>
            <a:r>
              <a:rPr lang="en-US" altLang="zh-CN" dirty="0"/>
              <a:t>MOOC in China</a:t>
            </a:r>
            <a:br>
              <a:rPr lang="en-US" altLang="zh-CN" dirty="0"/>
            </a:br>
            <a:r>
              <a:rPr lang="en-US" altLang="zh-CN" dirty="0">
                <a:hlinkClick r:id="rId2"/>
              </a:rPr>
              <a:t>https://www.xuetangx.com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8869" y="1712845"/>
            <a:ext cx="1016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73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Thanks!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1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</a:p>
          <a:p>
            <a:r>
              <a:rPr lang="en-US" altLang="zh-CN" dirty="0" smtClean="0"/>
              <a:t>Background</a:t>
            </a:r>
          </a:p>
          <a:p>
            <a:r>
              <a:rPr lang="en-US" altLang="zh-CN" dirty="0" smtClean="0"/>
              <a:t>IT undergrads programs</a:t>
            </a:r>
          </a:p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3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I</a:t>
            </a:r>
            <a:r>
              <a:rPr lang="en-US" altLang="zh-CN" b="1" dirty="0" smtClean="0"/>
              <a:t>nformation Technology (IT)  </a:t>
            </a:r>
            <a:r>
              <a:rPr lang="zh-CN" altLang="en-US" b="1" dirty="0" smtClean="0"/>
              <a:t>≠  </a:t>
            </a:r>
            <a:r>
              <a:rPr lang="en-US" altLang="zh-CN" b="1" dirty="0" smtClean="0"/>
              <a:t>Computer Science (CS)</a:t>
            </a:r>
          </a:p>
          <a:p>
            <a:pPr lvl="1"/>
            <a:r>
              <a:rPr lang="en-US" altLang="zh-CN" dirty="0" smtClean="0"/>
              <a:t>IT industry: hardware, software, electronics, semiconductors, internet, telecom equipment, Ecommerce, etc.</a:t>
            </a:r>
          </a:p>
          <a:p>
            <a:pPr lvl="1"/>
            <a:endParaRPr lang="en-US" altLang="zh-CN" dirty="0" smtClean="0"/>
          </a:p>
          <a:p>
            <a:r>
              <a:rPr lang="en-US" altLang="zh-CN" b="1" dirty="0" smtClean="0"/>
              <a:t>IT Education (ITE)  </a:t>
            </a:r>
            <a:r>
              <a:rPr lang="zh-CN" altLang="en-US" b="1" dirty="0" smtClean="0"/>
              <a:t>≠  </a:t>
            </a:r>
            <a:r>
              <a:rPr lang="en-US" altLang="zh-CN" b="1" dirty="0" smtClean="0"/>
              <a:t>CS Education (CSE)</a:t>
            </a:r>
          </a:p>
          <a:p>
            <a:pPr lvl="1"/>
            <a:r>
              <a:rPr lang="en-US" altLang="zh-CN" dirty="0" smtClean="0"/>
              <a:t>IT programs no longer limits to Computer Science and Technology (CST) &amp; Software Engineering (SE)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7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7247476" cy="706964"/>
          </a:xfrm>
        </p:spPr>
        <p:txBody>
          <a:bodyPr/>
          <a:lstStyle/>
          <a:p>
            <a:r>
              <a:rPr lang="en-US" altLang="zh-CN" dirty="0" smtClean="0"/>
              <a:t>Background:</a:t>
            </a:r>
            <a:br>
              <a:rPr lang="en-US" altLang="zh-CN" dirty="0" smtClean="0"/>
            </a:br>
            <a:r>
              <a:rPr lang="en-US" altLang="zh-CN" sz="2800" dirty="0" smtClean="0"/>
              <a:t>National </a:t>
            </a:r>
            <a:r>
              <a:rPr lang="en-US" altLang="zh-CN" sz="2800" dirty="0"/>
              <a:t>College Entrance </a:t>
            </a:r>
            <a:r>
              <a:rPr lang="en-US" altLang="zh-CN" sz="2800" dirty="0" smtClean="0"/>
              <a:t>Examination in China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L</a:t>
            </a:r>
            <a:r>
              <a:rPr lang="en-US" altLang="zh-CN" b="1" dirty="0" smtClean="0"/>
              <a:t>imited </a:t>
            </a:r>
            <a:r>
              <a:rPr lang="en-US" altLang="zh-CN" b="1" dirty="0"/>
              <a:t>education resources </a:t>
            </a:r>
            <a:r>
              <a:rPr lang="en-US" altLang="zh-CN" b="1" dirty="0" smtClean="0"/>
              <a:t>vs. large population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The examination is notoriously tough</a:t>
            </a:r>
          </a:p>
          <a:p>
            <a:pPr lvl="1"/>
            <a:r>
              <a:rPr lang="en-US" altLang="zh-CN" dirty="0" smtClean="0"/>
              <a:t>Unlike SAT and ACT</a:t>
            </a:r>
          </a:p>
          <a:p>
            <a:pPr lvl="1"/>
            <a:r>
              <a:rPr lang="en-US" altLang="zh-CN" dirty="0" smtClean="0"/>
              <a:t>Exclusive </a:t>
            </a:r>
            <a:r>
              <a:rPr lang="en-US" altLang="zh-CN" dirty="0"/>
              <a:t>factor in </a:t>
            </a:r>
            <a:r>
              <a:rPr lang="en-US" altLang="zh-CN" dirty="0" smtClean="0"/>
              <a:t>Chinese college admission</a:t>
            </a:r>
          </a:p>
          <a:p>
            <a:pPr lvl="1"/>
            <a:r>
              <a:rPr lang="en-US" altLang="zh-CN" dirty="0" smtClean="0"/>
              <a:t>Extremely low acceptance ratio in top-tier universities</a:t>
            </a:r>
          </a:p>
          <a:p>
            <a:pPr lvl="2"/>
            <a:r>
              <a:rPr lang="en-US" altLang="zh-CN" sz="1600" dirty="0" smtClean="0"/>
              <a:t>Peking University (3,715 out of 9</a:t>
            </a:r>
            <a:r>
              <a:rPr lang="en-US" altLang="zh-CN" sz="1600" dirty="0"/>
              <a:t>.</a:t>
            </a:r>
            <a:r>
              <a:rPr lang="en-US" altLang="zh-CN" sz="1600" dirty="0" smtClean="0"/>
              <a:t>15 million in 2012)</a:t>
            </a:r>
          </a:p>
          <a:p>
            <a:pPr lvl="2"/>
            <a:r>
              <a:rPr lang="en-US" altLang="zh-CN" sz="1600" dirty="0" smtClean="0"/>
              <a:t>Tsinghua University (3,380 </a:t>
            </a:r>
            <a:r>
              <a:rPr lang="en-US" altLang="zh-CN" sz="1600" dirty="0"/>
              <a:t>out </a:t>
            </a:r>
            <a:r>
              <a:rPr lang="en-US" altLang="zh-CN" sz="1600"/>
              <a:t>of </a:t>
            </a:r>
            <a:r>
              <a:rPr lang="en-US" altLang="zh-CN" sz="1600" smtClean="0"/>
              <a:t>9.15 </a:t>
            </a:r>
            <a:r>
              <a:rPr lang="en-US" altLang="zh-CN" sz="1600" dirty="0" smtClean="0"/>
              <a:t>million in 2012)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5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212474"/>
              </p:ext>
            </p:extLst>
          </p:nvPr>
        </p:nvGraphicFramePr>
        <p:xfrm>
          <a:off x="210891" y="2662706"/>
          <a:ext cx="4320000" cy="345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17386"/>
              </p:ext>
            </p:extLst>
          </p:nvPr>
        </p:nvGraphicFramePr>
        <p:xfrm>
          <a:off x="4831248" y="2660816"/>
          <a:ext cx="3956094" cy="345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7247476" cy="706964"/>
          </a:xfrm>
        </p:spPr>
        <p:txBody>
          <a:bodyPr/>
          <a:lstStyle/>
          <a:p>
            <a:r>
              <a:rPr lang="en-US" altLang="zh-CN" dirty="0" smtClean="0"/>
              <a:t>Background:</a:t>
            </a:r>
            <a:br>
              <a:rPr lang="en-US" altLang="zh-CN" dirty="0" smtClean="0"/>
            </a:br>
            <a:r>
              <a:rPr lang="en-US" altLang="zh-CN" sz="2800" dirty="0" smtClean="0"/>
              <a:t>National </a:t>
            </a:r>
            <a:r>
              <a:rPr lang="en-US" altLang="zh-CN" sz="2800" dirty="0"/>
              <a:t>College Entrance </a:t>
            </a:r>
            <a:r>
              <a:rPr lang="en-US" altLang="zh-CN" sz="2800" dirty="0" smtClean="0"/>
              <a:t>Examination in China</a:t>
            </a:r>
            <a:endParaRPr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7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7247476" cy="706964"/>
          </a:xfrm>
        </p:spPr>
        <p:txBody>
          <a:bodyPr/>
          <a:lstStyle/>
          <a:p>
            <a:r>
              <a:rPr lang="en-US" altLang="zh-CN" dirty="0" smtClean="0"/>
              <a:t>Background:</a:t>
            </a:r>
            <a:br>
              <a:rPr lang="en-US" altLang="zh-CN" dirty="0" smtClean="0"/>
            </a:br>
            <a:r>
              <a:rPr lang="en-US" altLang="zh-CN" sz="2800" dirty="0"/>
              <a:t>IT Related Undergraduate Programs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6216" y="2492829"/>
            <a:ext cx="7669356" cy="397328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100" b="1" dirty="0" smtClean="0"/>
              <a:t>As college students increase rapidly, IT </a:t>
            </a:r>
            <a:r>
              <a:rPr lang="en-US" altLang="zh-CN" sz="2100" b="1" dirty="0"/>
              <a:t>related </a:t>
            </a:r>
            <a:r>
              <a:rPr lang="en-US" altLang="zh-CN" sz="2100" b="1" dirty="0" smtClean="0"/>
              <a:t>undergraduate education </a:t>
            </a:r>
            <a:r>
              <a:rPr lang="en-US" altLang="zh-CN" sz="2100" b="1" dirty="0"/>
              <a:t>has been a </a:t>
            </a:r>
            <a:r>
              <a:rPr lang="en-US" altLang="zh-CN" sz="2100" b="1" dirty="0" smtClean="0"/>
              <a:t>boom</a:t>
            </a:r>
          </a:p>
          <a:p>
            <a:pPr lvl="1"/>
            <a:r>
              <a:rPr lang="en-US" altLang="zh-CN" sz="2300" dirty="0" smtClean="0"/>
              <a:t>IT </a:t>
            </a:r>
            <a:r>
              <a:rPr lang="en-US" altLang="zh-CN" sz="2300" dirty="0"/>
              <a:t>major </a:t>
            </a:r>
            <a:r>
              <a:rPr lang="en-US" altLang="zh-CN" sz="2300" dirty="0" smtClean="0"/>
              <a:t>became </a:t>
            </a:r>
            <a:r>
              <a:rPr lang="en-US" altLang="zh-CN" sz="2300" dirty="0"/>
              <a:t>the </a:t>
            </a:r>
            <a:r>
              <a:rPr lang="en-US" altLang="zh-CN" sz="2300" dirty="0" smtClean="0"/>
              <a:t>most popular </a:t>
            </a:r>
            <a:r>
              <a:rPr lang="en-US" altLang="zh-CN" sz="2300" dirty="0"/>
              <a:t>major in terms of total </a:t>
            </a:r>
            <a:r>
              <a:rPr lang="en-US" altLang="zh-CN" sz="2300" dirty="0" smtClean="0"/>
              <a:t>enrollment</a:t>
            </a:r>
          </a:p>
          <a:p>
            <a:pPr lvl="1"/>
            <a:r>
              <a:rPr lang="en-US" altLang="zh-CN" sz="2300" dirty="0"/>
              <a:t>Accounted for 28% among all the </a:t>
            </a:r>
            <a:r>
              <a:rPr lang="en-US" altLang="zh-CN" sz="2300" dirty="0" smtClean="0"/>
              <a:t>engineering majors</a:t>
            </a:r>
          </a:p>
          <a:p>
            <a:pPr lvl="1"/>
            <a:endParaRPr lang="en-US" altLang="zh-CN" dirty="0" smtClean="0"/>
          </a:p>
          <a:p>
            <a:r>
              <a:rPr lang="en-US" altLang="zh-CN" sz="2100" b="1" dirty="0" smtClean="0"/>
              <a:t>Common disciplines </a:t>
            </a:r>
            <a:r>
              <a:rPr lang="en-US" altLang="zh-CN" sz="2100" b="1" dirty="0"/>
              <a:t>in the Department of </a:t>
            </a:r>
            <a:r>
              <a:rPr lang="en-US" altLang="zh-CN" sz="2100" b="1" dirty="0" smtClean="0"/>
              <a:t>Computer Science </a:t>
            </a:r>
            <a:r>
              <a:rPr lang="en-US" altLang="zh-CN" sz="2100" b="1" dirty="0"/>
              <a:t>and </a:t>
            </a:r>
            <a:r>
              <a:rPr lang="en-US" altLang="zh-CN" sz="2100" b="1" dirty="0" smtClean="0"/>
              <a:t>Technology</a:t>
            </a:r>
          </a:p>
          <a:p>
            <a:pPr lvl="1"/>
            <a:r>
              <a:rPr lang="en-US" altLang="zh-CN" sz="2200" dirty="0" smtClean="0"/>
              <a:t>Computer architecture</a:t>
            </a:r>
          </a:p>
          <a:p>
            <a:pPr lvl="1"/>
            <a:r>
              <a:rPr lang="en-US" altLang="zh-CN" sz="2200" dirty="0" smtClean="0"/>
              <a:t>Micro computer system</a:t>
            </a:r>
          </a:p>
          <a:p>
            <a:pPr lvl="1"/>
            <a:r>
              <a:rPr lang="en-US" altLang="zh-CN" sz="2200" dirty="0"/>
              <a:t>P</a:t>
            </a:r>
            <a:r>
              <a:rPr lang="en-US" altLang="zh-CN" sz="2200" dirty="0" smtClean="0"/>
              <a:t>arallel computing</a:t>
            </a:r>
          </a:p>
          <a:p>
            <a:pPr lvl="1"/>
            <a:r>
              <a:rPr lang="en-US" altLang="zh-CN" sz="2200" dirty="0"/>
              <a:t>A</a:t>
            </a:r>
            <a:r>
              <a:rPr lang="en-US" altLang="zh-CN" sz="2200" dirty="0" smtClean="0"/>
              <a:t>rtificial </a:t>
            </a:r>
            <a:r>
              <a:rPr lang="en-US" altLang="zh-CN" sz="2200" dirty="0"/>
              <a:t>intelligence, computer </a:t>
            </a:r>
            <a:r>
              <a:rPr lang="en-US" altLang="zh-CN" sz="2200" dirty="0" smtClean="0"/>
              <a:t>graphics </a:t>
            </a:r>
          </a:p>
          <a:p>
            <a:pPr lvl="1"/>
            <a:r>
              <a:rPr lang="en-US" altLang="zh-CN" sz="2200" dirty="0"/>
              <a:t>C</a:t>
            </a:r>
            <a:r>
              <a:rPr lang="en-US" altLang="zh-CN" sz="2200" dirty="0" smtClean="0"/>
              <a:t>omputer aided design</a:t>
            </a:r>
          </a:p>
          <a:p>
            <a:pPr lvl="1"/>
            <a:r>
              <a:rPr lang="en-US" altLang="zh-CN" sz="2200" dirty="0" smtClean="0"/>
              <a:t>Etc.</a:t>
            </a:r>
            <a:endParaRPr lang="en-US" altLang="zh-CN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8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7247476" cy="706964"/>
          </a:xfrm>
        </p:spPr>
        <p:txBody>
          <a:bodyPr/>
          <a:lstStyle/>
          <a:p>
            <a:r>
              <a:rPr lang="en-US" altLang="zh-CN" dirty="0" smtClean="0"/>
              <a:t>Background:</a:t>
            </a:r>
            <a:br>
              <a:rPr lang="en-US" altLang="zh-CN" dirty="0" smtClean="0"/>
            </a:br>
            <a:r>
              <a:rPr lang="en-US" altLang="zh-CN" sz="2800" dirty="0"/>
              <a:t>Gap Between Education &amp; Employment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302" y="2575364"/>
            <a:ext cx="7606051" cy="3416300"/>
          </a:xfrm>
        </p:spPr>
        <p:txBody>
          <a:bodyPr/>
          <a:lstStyle/>
          <a:p>
            <a:r>
              <a:rPr lang="en-US" altLang="zh-CN" b="1" dirty="0" smtClean="0"/>
              <a:t>A </a:t>
            </a:r>
            <a:r>
              <a:rPr lang="en-US" altLang="zh-CN" b="1" dirty="0"/>
              <a:t>tough start in the tight job </a:t>
            </a:r>
            <a:r>
              <a:rPr lang="en-US" altLang="zh-CN" b="1" dirty="0" smtClean="0"/>
              <a:t>market</a:t>
            </a:r>
          </a:p>
          <a:p>
            <a:pPr lvl="1"/>
            <a:r>
              <a:rPr lang="en-US" altLang="zh-CN" dirty="0"/>
              <a:t>7 million </a:t>
            </a:r>
            <a:r>
              <a:rPr lang="en-US" altLang="zh-CN" dirty="0" smtClean="0"/>
              <a:t>fresh graduates in 2013 (highest ever)</a:t>
            </a:r>
          </a:p>
          <a:p>
            <a:pPr lvl="1"/>
            <a:r>
              <a:rPr lang="en-US" altLang="zh-CN" dirty="0"/>
              <a:t>70% </a:t>
            </a:r>
            <a:r>
              <a:rPr lang="en-US" altLang="zh-CN" dirty="0" smtClean="0"/>
              <a:t>no offer (by May 2013)</a:t>
            </a:r>
          </a:p>
          <a:p>
            <a:pPr lvl="1"/>
            <a:endParaRPr lang="en-US" altLang="zh-CN" dirty="0" smtClean="0"/>
          </a:p>
          <a:p>
            <a:r>
              <a:rPr lang="en-US" altLang="zh-CN" b="1" dirty="0"/>
              <a:t>IT </a:t>
            </a:r>
            <a:r>
              <a:rPr lang="en-US" altLang="zh-CN" b="1" dirty="0" smtClean="0"/>
              <a:t>major gets a </a:t>
            </a:r>
            <a:r>
              <a:rPr lang="en-US" altLang="zh-CN" b="1" dirty="0"/>
              <a:t>red </a:t>
            </a:r>
            <a:r>
              <a:rPr lang="en-US" altLang="zh-CN" b="1" dirty="0" smtClean="0"/>
              <a:t>card for 4 years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large number of </a:t>
            </a:r>
            <a:r>
              <a:rPr lang="en-US" altLang="zh-CN" dirty="0" smtClean="0"/>
              <a:t>unemployment</a:t>
            </a:r>
          </a:p>
          <a:p>
            <a:pPr lvl="1"/>
            <a:r>
              <a:rPr lang="en-US" altLang="zh-CN" dirty="0" smtClean="0"/>
              <a:t>Low employment rates</a:t>
            </a:r>
          </a:p>
          <a:p>
            <a:pPr lvl="1"/>
            <a:r>
              <a:rPr lang="en-US" altLang="zh-CN" dirty="0" smtClean="0"/>
              <a:t>Low average wages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7247476" cy="706964"/>
          </a:xfrm>
        </p:spPr>
        <p:txBody>
          <a:bodyPr/>
          <a:lstStyle/>
          <a:p>
            <a:r>
              <a:rPr lang="en-US" altLang="zh-CN" dirty="0" smtClean="0"/>
              <a:t>Background:</a:t>
            </a:r>
            <a:br>
              <a:rPr lang="en-US" altLang="zh-CN" dirty="0" smtClean="0"/>
            </a:br>
            <a:r>
              <a:rPr lang="en-US" altLang="zh-CN" sz="2800" dirty="0"/>
              <a:t>Gap Between Education &amp; Employment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40" y="2575364"/>
            <a:ext cx="7606051" cy="3416300"/>
          </a:xfrm>
        </p:spPr>
        <p:txBody>
          <a:bodyPr/>
          <a:lstStyle/>
          <a:p>
            <a:r>
              <a:rPr lang="en-US" altLang="zh-CN" b="1" dirty="0" smtClean="0"/>
              <a:t>However, </a:t>
            </a:r>
            <a:r>
              <a:rPr lang="en-US" altLang="zh-CN" b="1" dirty="0"/>
              <a:t>China IT </a:t>
            </a:r>
            <a:r>
              <a:rPr lang="en-US" altLang="zh-CN" b="1" dirty="0" smtClean="0"/>
              <a:t>industry shows </a:t>
            </a:r>
            <a:r>
              <a:rPr lang="en-US" altLang="zh-CN" b="1" dirty="0"/>
              <a:t>robust </a:t>
            </a:r>
            <a:r>
              <a:rPr lang="en-US" altLang="zh-CN" b="1" dirty="0" smtClean="0"/>
              <a:t>growth!</a:t>
            </a:r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8384753"/>
              </p:ext>
            </p:extLst>
          </p:nvPr>
        </p:nvGraphicFramePr>
        <p:xfrm>
          <a:off x="379555" y="3384122"/>
          <a:ext cx="4189658" cy="3351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3099938"/>
              </p:ext>
            </p:extLst>
          </p:nvPr>
        </p:nvGraphicFramePr>
        <p:xfrm>
          <a:off x="4741203" y="3398188"/>
          <a:ext cx="4173560" cy="3338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矩形 6"/>
          <p:cNvSpPr/>
          <p:nvPr/>
        </p:nvSpPr>
        <p:spPr>
          <a:xfrm>
            <a:off x="903499" y="2989287"/>
            <a:ext cx="74781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Gross output value in IT related industry (values in y-axis are measured in billion RMB)</a:t>
            </a:r>
            <a:endParaRPr lang="zh-CN" altLang="en-US" sz="1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8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326</TotalTime>
  <Words>825</Words>
  <Application>Microsoft Office PowerPoint</Application>
  <PresentationFormat>顶置</PresentationFormat>
  <Paragraphs>164</Paragraphs>
  <Slides>22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离子会议室</vt:lpstr>
      <vt:lpstr>The Big Tent of IT Undergraduate Education  in China</vt:lpstr>
      <vt:lpstr>ACM Ed Council at China</vt:lpstr>
      <vt:lpstr>Outline</vt:lpstr>
      <vt:lpstr>Overview</vt:lpstr>
      <vt:lpstr>Background: National College Entrance Examination in China</vt:lpstr>
      <vt:lpstr>Background: National College Entrance Examination in China</vt:lpstr>
      <vt:lpstr>Background: IT Related Undergraduate Programs</vt:lpstr>
      <vt:lpstr>Background: Gap Between Education &amp; Employment</vt:lpstr>
      <vt:lpstr>Background: Gap Between Education &amp; Employment</vt:lpstr>
      <vt:lpstr>IT education adjusted</vt:lpstr>
      <vt:lpstr>Network Engineering (out of CS)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</vt:lpstr>
      <vt:lpstr>MOOC in China http://mooc.pku.edu.cn </vt:lpstr>
      <vt:lpstr>MOOC in China https://www.xuetangx.com/ </vt:lpstr>
      <vt:lpstr>Thanks! </vt:lpstr>
    </vt:vector>
  </TitlesOfParts>
  <Company>PKU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Big Tent Of IT Undergraduate Education In China</dc:title>
  <dc:creator>Tao SUN</dc:creator>
  <cp:lastModifiedBy>Ming Zhang</cp:lastModifiedBy>
  <cp:revision>121</cp:revision>
  <dcterms:created xsi:type="dcterms:W3CDTF">2013-06-16T15:15:29Z</dcterms:created>
  <dcterms:modified xsi:type="dcterms:W3CDTF">2013-10-23T17:38:38Z</dcterms:modified>
</cp:coreProperties>
</file>