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296" r:id="rId2"/>
    <p:sldId id="921" r:id="rId3"/>
    <p:sldId id="876" r:id="rId4"/>
    <p:sldId id="877" r:id="rId5"/>
    <p:sldId id="878" r:id="rId6"/>
    <p:sldId id="879" r:id="rId7"/>
    <p:sldId id="880" r:id="rId8"/>
    <p:sldId id="881" r:id="rId9"/>
    <p:sldId id="882" r:id="rId10"/>
    <p:sldId id="883" r:id="rId11"/>
    <p:sldId id="884" r:id="rId12"/>
    <p:sldId id="885" r:id="rId13"/>
    <p:sldId id="886" r:id="rId14"/>
    <p:sldId id="887" r:id="rId15"/>
    <p:sldId id="888" r:id="rId16"/>
    <p:sldId id="889" r:id="rId17"/>
    <p:sldId id="890" r:id="rId18"/>
    <p:sldId id="891" r:id="rId19"/>
    <p:sldId id="892" r:id="rId20"/>
    <p:sldId id="893" r:id="rId21"/>
    <p:sldId id="894" r:id="rId22"/>
    <p:sldId id="895" r:id="rId23"/>
    <p:sldId id="896" r:id="rId24"/>
    <p:sldId id="897" r:id="rId25"/>
    <p:sldId id="898" r:id="rId26"/>
    <p:sldId id="899" r:id="rId27"/>
    <p:sldId id="900" r:id="rId28"/>
    <p:sldId id="901" r:id="rId29"/>
    <p:sldId id="902" r:id="rId30"/>
    <p:sldId id="903" r:id="rId31"/>
    <p:sldId id="904" r:id="rId32"/>
    <p:sldId id="905" r:id="rId33"/>
    <p:sldId id="906" r:id="rId34"/>
    <p:sldId id="907" r:id="rId35"/>
    <p:sldId id="908" r:id="rId36"/>
    <p:sldId id="909" r:id="rId37"/>
    <p:sldId id="910" r:id="rId38"/>
    <p:sldId id="911" r:id="rId39"/>
    <p:sldId id="912" r:id="rId40"/>
    <p:sldId id="913" r:id="rId41"/>
    <p:sldId id="914" r:id="rId42"/>
    <p:sldId id="915" r:id="rId43"/>
    <p:sldId id="916" r:id="rId44"/>
    <p:sldId id="917" r:id="rId45"/>
    <p:sldId id="918" r:id="rId46"/>
    <p:sldId id="919" r:id="rId47"/>
    <p:sldId id="920" r:id="rId48"/>
    <p:sldId id="922"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CC33"/>
    <a:srgbClr val="CC3300"/>
    <a:srgbClr val="EAEAEA"/>
    <a:srgbClr val="3366CC"/>
    <a:srgbClr val="FF0000"/>
    <a:srgbClr val="FFFF66"/>
    <a:srgbClr val="00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20" autoAdjust="0"/>
  </p:normalViewPr>
  <p:slideViewPr>
    <p:cSldViewPr>
      <p:cViewPr>
        <p:scale>
          <a:sx n="70" d="100"/>
          <a:sy n="70" d="100"/>
        </p:scale>
        <p:origin x="-61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6.xml"/><Relationship Id="rId18" Type="http://schemas.openxmlformats.org/officeDocument/2006/relationships/slide" Target="slides/slide26.xml"/><Relationship Id="rId26" Type="http://schemas.openxmlformats.org/officeDocument/2006/relationships/slide" Target="slides/slide35.xml"/><Relationship Id="rId3" Type="http://schemas.openxmlformats.org/officeDocument/2006/relationships/slide" Target="slides/slide3.xml"/><Relationship Id="rId21" Type="http://schemas.openxmlformats.org/officeDocument/2006/relationships/slide" Target="slides/slide29.xml"/><Relationship Id="rId7" Type="http://schemas.openxmlformats.org/officeDocument/2006/relationships/slide" Target="slides/slide7.xml"/><Relationship Id="rId12" Type="http://schemas.openxmlformats.org/officeDocument/2006/relationships/slide" Target="slides/slide15.xml"/><Relationship Id="rId17" Type="http://schemas.openxmlformats.org/officeDocument/2006/relationships/slide" Target="slides/slide25.xml"/><Relationship Id="rId25" Type="http://schemas.openxmlformats.org/officeDocument/2006/relationships/slide" Target="slides/slide34.xml"/><Relationship Id="rId2" Type="http://schemas.openxmlformats.org/officeDocument/2006/relationships/slide" Target="slides/slide2.xml"/><Relationship Id="rId16" Type="http://schemas.openxmlformats.org/officeDocument/2006/relationships/slide" Target="slides/slide24.xml"/><Relationship Id="rId20" Type="http://schemas.openxmlformats.org/officeDocument/2006/relationships/slide" Target="slides/slide28.xml"/><Relationship Id="rId29" Type="http://schemas.openxmlformats.org/officeDocument/2006/relationships/slide" Target="slides/slide3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3.xml"/><Relationship Id="rId24" Type="http://schemas.openxmlformats.org/officeDocument/2006/relationships/slide" Target="slides/slide33.xml"/><Relationship Id="rId32" Type="http://schemas.openxmlformats.org/officeDocument/2006/relationships/slide" Target="slides/slide46.xml"/><Relationship Id="rId5" Type="http://schemas.openxmlformats.org/officeDocument/2006/relationships/slide" Target="slides/slide5.xml"/><Relationship Id="rId15" Type="http://schemas.openxmlformats.org/officeDocument/2006/relationships/slide" Target="slides/slide23.xml"/><Relationship Id="rId23" Type="http://schemas.openxmlformats.org/officeDocument/2006/relationships/slide" Target="slides/slide32.xml"/><Relationship Id="rId28" Type="http://schemas.openxmlformats.org/officeDocument/2006/relationships/slide" Target="slides/slide38.xml"/><Relationship Id="rId10" Type="http://schemas.openxmlformats.org/officeDocument/2006/relationships/slide" Target="slides/slide12.xml"/><Relationship Id="rId19" Type="http://schemas.openxmlformats.org/officeDocument/2006/relationships/slide" Target="slides/slide27.xml"/><Relationship Id="rId31"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18.xml"/><Relationship Id="rId22" Type="http://schemas.openxmlformats.org/officeDocument/2006/relationships/slide" Target="slides/slide31.xml"/><Relationship Id="rId27" Type="http://schemas.openxmlformats.org/officeDocument/2006/relationships/slide" Target="slides/slide36.xml"/><Relationship Id="rId30"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2014/5/11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C11BE-0E5A-4088-B30C-8BE6EFA00DD8}" type="slidenum">
              <a:rPr lang="zh-CN" altLang="en-US"/>
              <a:pPr/>
              <a:t>47</a:t>
            </a:fld>
            <a:endParaRPr lang="en-US" altLang="zh-CN"/>
          </a:p>
        </p:txBody>
      </p:sp>
      <p:sp>
        <p:nvSpPr>
          <p:cNvPr id="216066" name="Rectangle 2"/>
          <p:cNvSpPr>
            <a:spLocks noGrp="1" noRot="1" noChangeAspect="1" noChangeArrowheads="1"/>
          </p:cNvSpPr>
          <p:nvPr>
            <p:ph type="sldImg"/>
          </p:nvPr>
        </p:nvSpPr>
        <p:spPr bwMode="auto">
          <a:xfrm>
            <a:off x="1144588" y="687388"/>
            <a:ext cx="4568825" cy="3425825"/>
          </a:xfrm>
          <a:prstGeom prst="rect">
            <a:avLst/>
          </a:prstGeom>
          <a:noFill/>
          <a:ln w="12700" cap="flat">
            <a:solidFill>
              <a:schemeClr val="tx1"/>
            </a:solidFill>
            <a:miter lim="800000"/>
            <a:headEnd/>
            <a:tailEnd/>
          </a:ln>
        </p:spPr>
      </p:sp>
      <p:sp>
        <p:nvSpPr>
          <p:cNvPr id="216067" name="Rectangle 3"/>
          <p:cNvSpPr>
            <a:spLocks noGrp="1" noChangeArrowheads="1"/>
          </p:cNvSpPr>
          <p:nvPr>
            <p:ph type="body" idx="1"/>
          </p:nvPr>
        </p:nvSpPr>
        <p:spPr bwMode="auto">
          <a:xfrm>
            <a:off x="914400" y="4554538"/>
            <a:ext cx="5029200" cy="4114800"/>
          </a:xfrm>
          <a:prstGeom prst="rect">
            <a:avLst/>
          </a:prstGeom>
          <a:noFill/>
          <a:ln>
            <a:miter lim="800000"/>
            <a:headEnd/>
            <a:tailEnd/>
          </a:ln>
        </p:spPr>
        <p:txBody>
          <a:bodyPr lIns="92075" tIns="46038" rIns="92075" bIns="46038"/>
          <a:lstStyle/>
          <a:p>
            <a:pPr marL="114300" indent="-114300"/>
            <a:r>
              <a:rPr lang="en-US" altLang="zh-CN"/>
              <a:t>Components of a Data Warehousing Architecture</a:t>
            </a:r>
          </a:p>
          <a:p>
            <a:pPr marL="114300" indent="-114300">
              <a:buFontTx/>
              <a:buChar char="•"/>
            </a:pPr>
            <a:r>
              <a:rPr lang="en-US" altLang="zh-CN" sz="1000" b="1"/>
              <a:t> Source databases (current, operational, OLTP data, external feeds)</a:t>
            </a:r>
          </a:p>
          <a:p>
            <a:pPr marL="114300" indent="-114300">
              <a:buFontTx/>
              <a:buChar char="•"/>
            </a:pPr>
            <a:r>
              <a:rPr lang="en-US" altLang="zh-CN" sz="1000" b="1"/>
              <a:t> Data extraction/transformation/load (ETL) tool.  Family of products:</a:t>
            </a:r>
          </a:p>
          <a:p>
            <a:pPr marL="228600" lvl="1"/>
            <a:r>
              <a:rPr lang="en-US" altLang="zh-CN"/>
              <a:t> Data extraction, cleansing, transformation, and load engine</a:t>
            </a:r>
          </a:p>
          <a:p>
            <a:pPr marL="228600" lvl="1"/>
            <a:r>
              <a:rPr lang="en-US" altLang="zh-CN"/>
              <a:t> Central metadata repository</a:t>
            </a:r>
          </a:p>
          <a:p>
            <a:pPr marL="228600" lvl="1"/>
            <a:r>
              <a:rPr lang="en-US" altLang="zh-CN"/>
              <a:t> Metadata exchange architecture</a:t>
            </a:r>
          </a:p>
          <a:p>
            <a:pPr marL="228600" lvl="1"/>
            <a:r>
              <a:rPr lang="en-US" altLang="zh-CN"/>
              <a:t> Data warehouse maintenance and administration tools</a:t>
            </a:r>
          </a:p>
          <a:p>
            <a:pPr marL="228600" lvl="1"/>
            <a:r>
              <a:rPr lang="en-US" altLang="zh-CN"/>
              <a:t> Data modeling tool or interface to external data models</a:t>
            </a:r>
          </a:p>
          <a:p>
            <a:pPr marL="114300" indent="-114300">
              <a:buFontTx/>
              <a:buChar char="•"/>
            </a:pPr>
            <a:r>
              <a:rPr lang="en-US" altLang="zh-CN" sz="1000" b="1"/>
              <a:t> Target databases (central warehouse is RDBMS; data marts may utilize relational, multidimensional, or hybrid DBMSs)</a:t>
            </a:r>
          </a:p>
          <a:p>
            <a:pPr marL="114300" indent="-114300">
              <a:buFontTx/>
              <a:buChar char="•"/>
            </a:pPr>
            <a:r>
              <a:rPr lang="en-US" altLang="zh-CN" sz="1000" b="1"/>
              <a:t> End-user data access and analysis tools</a:t>
            </a:r>
          </a:p>
          <a:p>
            <a:pPr marL="114300" indent="-114300"/>
            <a:r>
              <a:rPr lang="en-US" altLang="zh-CN" sz="1000" b="1"/>
              <a:t>It is important to define an enterprise data warehousing architecture on paper for your organization before implementing any data mart.</a:t>
            </a:r>
          </a:p>
          <a:p>
            <a:pPr marL="114300" indent="-114300"/>
            <a:r>
              <a:rPr lang="en-US" altLang="zh-CN" sz="1000" b="1"/>
              <a:t>The enterprise architecture must include a mechanism to integrate all components of the architecture with central metadata</a:t>
            </a:r>
          </a:p>
          <a:p>
            <a:pPr marL="114300" indent="-114300"/>
            <a:endParaRPr lang="en-US" altLang="zh-CN" sz="1000"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solidFill>
                  <a:srgbClr val="000099"/>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latin typeface="Arial Unicode MS" pitchFamily="34" charset="-122"/>
              <a:ea typeface="黑体"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smtClean="0">
                <a:solidFill>
                  <a:srgbClr val="000099"/>
                </a:solidFill>
                <a:latin typeface="Arial Unicode MS" pitchFamily="34" charset="-122"/>
                <a:ea typeface="黑体" pitchFamily="49" charset="-122"/>
              </a:rPr>
              <a:t>数据仓库概述</a:t>
            </a: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Arial Unicode MS" pitchFamily="34" charset="-122"/>
                <a:ea typeface="黑体" pitchFamily="49" charset="-122"/>
              </a:rPr>
              <a:t>马 </a:t>
            </a:r>
            <a:r>
              <a:rPr lang="zh-CN" altLang="en-US" sz="4400" b="1" kern="0" dirty="0">
                <a:solidFill>
                  <a:schemeClr val="accent2"/>
                </a:solidFill>
                <a:latin typeface="Arial Unicode MS" pitchFamily="34" charset="-122"/>
                <a:ea typeface="黑体" pitchFamily="49" charset="-122"/>
              </a:rPr>
              <a:t>帅</a:t>
            </a:r>
            <a:r>
              <a:rPr lang="en-US" altLang="zh-CN" sz="4400" b="1" kern="0" dirty="0">
                <a:solidFill>
                  <a:schemeClr val="accent2"/>
                </a:solidFill>
                <a:latin typeface="Arial Unicode MS" pitchFamily="34" charset="-122"/>
                <a:ea typeface="黑体"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Arial Unicode MS" pitchFamily="34" charset="-122"/>
              <a:ea typeface="黑体" pitchFamily="49" charset="-122"/>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Arial Unicode MS" pitchFamily="34" charset="-122"/>
              <a:ea typeface="黑体" pitchFamily="49" charset="-122"/>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Arial Unicode MS" pitchFamily="34" charset="-122"/>
              <a:ea typeface="黑体" pitchFamily="49" charset="-122"/>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Arial Unicode MS" pitchFamily="34"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57200" y="44624"/>
            <a:ext cx="8229600" cy="1143000"/>
          </a:xfrm>
        </p:spPr>
        <p:txBody>
          <a:bodyPr/>
          <a:lstStyle/>
          <a:p>
            <a:r>
              <a:rPr lang="zh-CN" altLang="en-US" dirty="0"/>
              <a:t>自然演化的体系结构</a:t>
            </a:r>
          </a:p>
        </p:txBody>
      </p:sp>
      <p:grpSp>
        <p:nvGrpSpPr>
          <p:cNvPr id="2" name="Group 3"/>
          <p:cNvGrpSpPr>
            <a:grpSpLocks/>
          </p:cNvGrpSpPr>
          <p:nvPr/>
        </p:nvGrpSpPr>
        <p:grpSpPr bwMode="auto">
          <a:xfrm>
            <a:off x="152400" y="1219200"/>
            <a:ext cx="8839200" cy="5029200"/>
            <a:chOff x="48" y="864"/>
            <a:chExt cx="5568" cy="3168"/>
          </a:xfrm>
        </p:grpSpPr>
        <p:sp>
          <p:nvSpPr>
            <p:cNvPr id="136196" name="AutoShape 4"/>
            <p:cNvSpPr>
              <a:spLocks noChangeArrowheads="1"/>
            </p:cNvSpPr>
            <p:nvPr/>
          </p:nvSpPr>
          <p:spPr bwMode="auto">
            <a:xfrm>
              <a:off x="1218" y="2122"/>
              <a:ext cx="575" cy="294"/>
            </a:xfrm>
            <a:prstGeom prst="roundRect">
              <a:avLst>
                <a:gd name="adj" fmla="val 50000"/>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p>
              <a:endParaRPr lang="zh-CN" altLang="en-US"/>
            </a:p>
          </p:txBody>
        </p:sp>
        <p:sp>
          <p:nvSpPr>
            <p:cNvPr id="136197" name="AutoShape 5"/>
            <p:cNvSpPr>
              <a:spLocks noChangeArrowheads="1"/>
            </p:cNvSpPr>
            <p:nvPr/>
          </p:nvSpPr>
          <p:spPr bwMode="auto">
            <a:xfrm>
              <a:off x="2253" y="1920"/>
              <a:ext cx="748" cy="545"/>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198" name="Line 6"/>
            <p:cNvSpPr>
              <a:spLocks noChangeShapeType="1"/>
            </p:cNvSpPr>
            <p:nvPr/>
          </p:nvSpPr>
          <p:spPr bwMode="auto">
            <a:xfrm flipV="1">
              <a:off x="1793" y="2134"/>
              <a:ext cx="460" cy="84"/>
            </a:xfrm>
            <a:prstGeom prst="line">
              <a:avLst/>
            </a:prstGeom>
            <a:noFill/>
            <a:ln w="9525">
              <a:solidFill>
                <a:schemeClr val="tx1"/>
              </a:solidFill>
              <a:miter lim="800000"/>
              <a:headEnd/>
              <a:tailEnd/>
            </a:ln>
            <a:effectLst/>
          </p:spPr>
          <p:txBody>
            <a:bodyPr wrap="none"/>
            <a:lstStyle/>
            <a:p>
              <a:endParaRPr lang="zh-CN" altLang="en-US"/>
            </a:p>
          </p:txBody>
        </p:sp>
        <p:sp>
          <p:nvSpPr>
            <p:cNvPr id="136199" name="Line 7"/>
            <p:cNvSpPr>
              <a:spLocks noChangeShapeType="1"/>
            </p:cNvSpPr>
            <p:nvPr/>
          </p:nvSpPr>
          <p:spPr bwMode="auto">
            <a:xfrm>
              <a:off x="3006" y="2174"/>
              <a:ext cx="306" cy="82"/>
            </a:xfrm>
            <a:prstGeom prst="line">
              <a:avLst/>
            </a:prstGeom>
            <a:noFill/>
            <a:ln w="9525">
              <a:solidFill>
                <a:schemeClr val="tx1"/>
              </a:solidFill>
              <a:miter lim="800000"/>
              <a:headEnd/>
              <a:tailEnd/>
            </a:ln>
            <a:effectLst/>
          </p:spPr>
          <p:txBody>
            <a:bodyPr wrap="none"/>
            <a:lstStyle/>
            <a:p>
              <a:endParaRPr lang="zh-CN" altLang="en-US"/>
            </a:p>
          </p:txBody>
        </p:sp>
        <p:sp>
          <p:nvSpPr>
            <p:cNvPr id="136200" name="Line 8"/>
            <p:cNvSpPr>
              <a:spLocks noChangeShapeType="1"/>
            </p:cNvSpPr>
            <p:nvPr/>
          </p:nvSpPr>
          <p:spPr bwMode="auto">
            <a:xfrm>
              <a:off x="2805" y="2465"/>
              <a:ext cx="402" cy="182"/>
            </a:xfrm>
            <a:prstGeom prst="line">
              <a:avLst/>
            </a:prstGeom>
            <a:noFill/>
            <a:ln w="9525">
              <a:solidFill>
                <a:schemeClr val="tx1"/>
              </a:solidFill>
              <a:miter lim="800000"/>
              <a:headEnd/>
              <a:tailEnd/>
            </a:ln>
            <a:effectLst/>
          </p:spPr>
          <p:txBody>
            <a:bodyPr wrap="none"/>
            <a:lstStyle/>
            <a:p>
              <a:endParaRPr lang="zh-CN" altLang="en-US"/>
            </a:p>
          </p:txBody>
        </p:sp>
        <p:sp>
          <p:nvSpPr>
            <p:cNvPr id="136201" name="Rectangle 9"/>
            <p:cNvSpPr>
              <a:spLocks noChangeArrowheads="1"/>
            </p:cNvSpPr>
            <p:nvPr/>
          </p:nvSpPr>
          <p:spPr bwMode="auto">
            <a:xfrm>
              <a:off x="2928" y="2653"/>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02" name="Line 10"/>
            <p:cNvSpPr>
              <a:spLocks noChangeShapeType="1"/>
            </p:cNvSpPr>
            <p:nvPr/>
          </p:nvSpPr>
          <p:spPr bwMode="auto">
            <a:xfrm>
              <a:off x="3449" y="2794"/>
              <a:ext cx="401" cy="182"/>
            </a:xfrm>
            <a:prstGeom prst="line">
              <a:avLst/>
            </a:prstGeom>
            <a:noFill/>
            <a:ln w="9525">
              <a:solidFill>
                <a:schemeClr val="tx1"/>
              </a:solidFill>
              <a:miter lim="800000"/>
              <a:headEnd/>
              <a:tailEnd/>
            </a:ln>
            <a:effectLst/>
          </p:spPr>
          <p:txBody>
            <a:bodyPr wrap="none"/>
            <a:lstStyle/>
            <a:p>
              <a:endParaRPr lang="zh-CN" altLang="en-US"/>
            </a:p>
          </p:txBody>
        </p:sp>
        <p:sp>
          <p:nvSpPr>
            <p:cNvPr id="136203" name="AutoShape 11"/>
            <p:cNvSpPr>
              <a:spLocks noChangeArrowheads="1"/>
            </p:cNvSpPr>
            <p:nvPr/>
          </p:nvSpPr>
          <p:spPr bwMode="auto">
            <a:xfrm>
              <a:off x="3850" y="280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04" name="AutoShape 12"/>
            <p:cNvSpPr>
              <a:spLocks noChangeArrowheads="1"/>
            </p:cNvSpPr>
            <p:nvPr/>
          </p:nvSpPr>
          <p:spPr bwMode="auto">
            <a:xfrm>
              <a:off x="4022" y="2084"/>
              <a:ext cx="401"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05" name="Rectangle 13"/>
            <p:cNvSpPr>
              <a:spLocks noChangeArrowheads="1"/>
            </p:cNvSpPr>
            <p:nvPr/>
          </p:nvSpPr>
          <p:spPr bwMode="auto">
            <a:xfrm>
              <a:off x="2208" y="2769"/>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06" name="Rectangle 14"/>
            <p:cNvSpPr>
              <a:spLocks noChangeArrowheads="1"/>
            </p:cNvSpPr>
            <p:nvPr/>
          </p:nvSpPr>
          <p:spPr bwMode="auto">
            <a:xfrm>
              <a:off x="2304" y="1425"/>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07" name="Rectangle 15"/>
            <p:cNvSpPr>
              <a:spLocks noChangeArrowheads="1"/>
            </p:cNvSpPr>
            <p:nvPr/>
          </p:nvSpPr>
          <p:spPr bwMode="auto">
            <a:xfrm>
              <a:off x="3216" y="1584"/>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08" name="Rectangle 16"/>
            <p:cNvSpPr>
              <a:spLocks noChangeArrowheads="1"/>
            </p:cNvSpPr>
            <p:nvPr/>
          </p:nvSpPr>
          <p:spPr bwMode="auto">
            <a:xfrm>
              <a:off x="1413" y="1617"/>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09" name="Rectangle 17"/>
            <p:cNvSpPr>
              <a:spLocks noChangeArrowheads="1"/>
            </p:cNvSpPr>
            <p:nvPr/>
          </p:nvSpPr>
          <p:spPr bwMode="auto">
            <a:xfrm>
              <a:off x="3312" y="2145"/>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10" name="Line 18"/>
            <p:cNvSpPr>
              <a:spLocks noChangeShapeType="1"/>
            </p:cNvSpPr>
            <p:nvPr/>
          </p:nvSpPr>
          <p:spPr bwMode="auto">
            <a:xfrm>
              <a:off x="3830" y="2256"/>
              <a:ext cx="192" cy="0"/>
            </a:xfrm>
            <a:prstGeom prst="line">
              <a:avLst/>
            </a:prstGeom>
            <a:noFill/>
            <a:ln w="9525">
              <a:solidFill>
                <a:schemeClr val="tx1"/>
              </a:solidFill>
              <a:miter lim="800000"/>
              <a:headEnd/>
              <a:tailEnd/>
            </a:ln>
            <a:effectLst/>
          </p:spPr>
          <p:txBody>
            <a:bodyPr wrap="none"/>
            <a:lstStyle/>
            <a:p>
              <a:endParaRPr lang="zh-CN" altLang="en-US"/>
            </a:p>
          </p:txBody>
        </p:sp>
        <p:sp>
          <p:nvSpPr>
            <p:cNvPr id="136211" name="AutoShape 19"/>
            <p:cNvSpPr>
              <a:spLocks noChangeArrowheads="1"/>
            </p:cNvSpPr>
            <p:nvPr/>
          </p:nvSpPr>
          <p:spPr bwMode="auto">
            <a:xfrm>
              <a:off x="2160" y="326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12" name="AutoShape 20"/>
            <p:cNvSpPr>
              <a:spLocks noChangeArrowheads="1"/>
            </p:cNvSpPr>
            <p:nvPr/>
          </p:nvSpPr>
          <p:spPr bwMode="auto">
            <a:xfrm>
              <a:off x="1392" y="1076"/>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13" name="AutoShape 21"/>
            <p:cNvSpPr>
              <a:spLocks noChangeArrowheads="1"/>
            </p:cNvSpPr>
            <p:nvPr/>
          </p:nvSpPr>
          <p:spPr bwMode="auto">
            <a:xfrm>
              <a:off x="2304" y="86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14" name="AutoShape 22"/>
            <p:cNvSpPr>
              <a:spLocks noChangeArrowheads="1"/>
            </p:cNvSpPr>
            <p:nvPr/>
          </p:nvSpPr>
          <p:spPr bwMode="auto">
            <a:xfrm>
              <a:off x="3360" y="980"/>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15" name="Line 23"/>
            <p:cNvSpPr>
              <a:spLocks noChangeShapeType="1"/>
            </p:cNvSpPr>
            <p:nvPr/>
          </p:nvSpPr>
          <p:spPr bwMode="auto">
            <a:xfrm flipH="1">
              <a:off x="2448" y="2448"/>
              <a:ext cx="96" cy="336"/>
            </a:xfrm>
            <a:prstGeom prst="line">
              <a:avLst/>
            </a:prstGeom>
            <a:noFill/>
            <a:ln w="9525">
              <a:solidFill>
                <a:schemeClr val="tx1"/>
              </a:solidFill>
              <a:miter lim="800000"/>
              <a:headEnd/>
              <a:tailEnd/>
            </a:ln>
            <a:effectLst/>
          </p:spPr>
          <p:txBody>
            <a:bodyPr wrap="none"/>
            <a:lstStyle/>
            <a:p>
              <a:endParaRPr lang="zh-CN" altLang="en-US"/>
            </a:p>
          </p:txBody>
        </p:sp>
        <p:sp>
          <p:nvSpPr>
            <p:cNvPr id="136216" name="Line 24"/>
            <p:cNvSpPr>
              <a:spLocks noChangeShapeType="1"/>
            </p:cNvSpPr>
            <p:nvPr/>
          </p:nvSpPr>
          <p:spPr bwMode="auto">
            <a:xfrm flipH="1">
              <a:off x="2400" y="3024"/>
              <a:ext cx="48" cy="240"/>
            </a:xfrm>
            <a:prstGeom prst="line">
              <a:avLst/>
            </a:prstGeom>
            <a:noFill/>
            <a:ln w="9525">
              <a:solidFill>
                <a:schemeClr val="tx1"/>
              </a:solidFill>
              <a:miter lim="800000"/>
              <a:headEnd/>
              <a:tailEnd/>
            </a:ln>
            <a:effectLst/>
          </p:spPr>
          <p:txBody>
            <a:bodyPr wrap="none"/>
            <a:lstStyle/>
            <a:p>
              <a:endParaRPr lang="zh-CN" altLang="en-US"/>
            </a:p>
          </p:txBody>
        </p:sp>
        <p:sp>
          <p:nvSpPr>
            <p:cNvPr id="136217" name="Line 25"/>
            <p:cNvSpPr>
              <a:spLocks noChangeShapeType="1"/>
            </p:cNvSpPr>
            <p:nvPr/>
          </p:nvSpPr>
          <p:spPr bwMode="auto">
            <a:xfrm flipV="1">
              <a:off x="2880" y="1728"/>
              <a:ext cx="336" cy="240"/>
            </a:xfrm>
            <a:prstGeom prst="line">
              <a:avLst/>
            </a:prstGeom>
            <a:noFill/>
            <a:ln w="9525">
              <a:solidFill>
                <a:schemeClr val="tx1"/>
              </a:solidFill>
              <a:miter lim="800000"/>
              <a:headEnd/>
              <a:tailEnd/>
            </a:ln>
            <a:effectLst/>
          </p:spPr>
          <p:txBody>
            <a:bodyPr wrap="none"/>
            <a:lstStyle/>
            <a:p>
              <a:endParaRPr lang="zh-CN" altLang="en-US"/>
            </a:p>
          </p:txBody>
        </p:sp>
        <p:sp>
          <p:nvSpPr>
            <p:cNvPr id="136218" name="Line 26"/>
            <p:cNvSpPr>
              <a:spLocks noChangeShapeType="1"/>
            </p:cNvSpPr>
            <p:nvPr/>
          </p:nvSpPr>
          <p:spPr bwMode="auto">
            <a:xfrm flipV="1">
              <a:off x="3504" y="1344"/>
              <a:ext cx="96" cy="240"/>
            </a:xfrm>
            <a:prstGeom prst="line">
              <a:avLst/>
            </a:prstGeom>
            <a:noFill/>
            <a:ln w="9525">
              <a:solidFill>
                <a:schemeClr val="tx1"/>
              </a:solidFill>
              <a:miter lim="800000"/>
              <a:headEnd/>
              <a:tailEnd/>
            </a:ln>
            <a:effectLst/>
          </p:spPr>
          <p:txBody>
            <a:bodyPr wrap="none"/>
            <a:lstStyle/>
            <a:p>
              <a:endParaRPr lang="zh-CN" altLang="en-US"/>
            </a:p>
          </p:txBody>
        </p:sp>
        <p:sp>
          <p:nvSpPr>
            <p:cNvPr id="136219" name="Line 27"/>
            <p:cNvSpPr>
              <a:spLocks noChangeShapeType="1"/>
            </p:cNvSpPr>
            <p:nvPr/>
          </p:nvSpPr>
          <p:spPr bwMode="auto">
            <a:xfrm flipV="1">
              <a:off x="2592" y="1680"/>
              <a:ext cx="0" cy="240"/>
            </a:xfrm>
            <a:prstGeom prst="line">
              <a:avLst/>
            </a:prstGeom>
            <a:noFill/>
            <a:ln w="9525">
              <a:solidFill>
                <a:schemeClr val="tx1"/>
              </a:solidFill>
              <a:miter lim="800000"/>
              <a:headEnd/>
              <a:tailEnd/>
            </a:ln>
            <a:effectLst/>
          </p:spPr>
          <p:txBody>
            <a:bodyPr wrap="none"/>
            <a:lstStyle/>
            <a:p>
              <a:endParaRPr lang="zh-CN" altLang="en-US"/>
            </a:p>
          </p:txBody>
        </p:sp>
        <p:sp>
          <p:nvSpPr>
            <p:cNvPr id="136220" name="Line 28"/>
            <p:cNvSpPr>
              <a:spLocks noChangeShapeType="1"/>
            </p:cNvSpPr>
            <p:nvPr/>
          </p:nvSpPr>
          <p:spPr bwMode="auto">
            <a:xfrm flipV="1">
              <a:off x="2544" y="1228"/>
              <a:ext cx="0" cy="192"/>
            </a:xfrm>
            <a:prstGeom prst="line">
              <a:avLst/>
            </a:prstGeom>
            <a:noFill/>
            <a:ln w="9525">
              <a:solidFill>
                <a:schemeClr val="tx1"/>
              </a:solidFill>
              <a:miter lim="800000"/>
              <a:headEnd/>
              <a:tailEnd/>
            </a:ln>
            <a:effectLst/>
          </p:spPr>
          <p:txBody>
            <a:bodyPr wrap="none"/>
            <a:lstStyle/>
            <a:p>
              <a:endParaRPr lang="zh-CN" altLang="en-US"/>
            </a:p>
          </p:txBody>
        </p:sp>
        <p:sp>
          <p:nvSpPr>
            <p:cNvPr id="136221" name="Line 29"/>
            <p:cNvSpPr>
              <a:spLocks noChangeShapeType="1"/>
            </p:cNvSpPr>
            <p:nvPr/>
          </p:nvSpPr>
          <p:spPr bwMode="auto">
            <a:xfrm flipH="1" flipV="1">
              <a:off x="1920" y="1728"/>
              <a:ext cx="384" cy="240"/>
            </a:xfrm>
            <a:prstGeom prst="line">
              <a:avLst/>
            </a:prstGeom>
            <a:noFill/>
            <a:ln w="9525">
              <a:solidFill>
                <a:schemeClr val="tx1"/>
              </a:solidFill>
              <a:miter lim="800000"/>
              <a:headEnd/>
              <a:tailEnd/>
            </a:ln>
            <a:effectLst/>
          </p:spPr>
          <p:txBody>
            <a:bodyPr wrap="none"/>
            <a:lstStyle/>
            <a:p>
              <a:endParaRPr lang="zh-CN" altLang="en-US"/>
            </a:p>
          </p:txBody>
        </p:sp>
        <p:sp>
          <p:nvSpPr>
            <p:cNvPr id="136222" name="Line 30"/>
            <p:cNvSpPr>
              <a:spLocks noChangeShapeType="1"/>
            </p:cNvSpPr>
            <p:nvPr/>
          </p:nvSpPr>
          <p:spPr bwMode="auto">
            <a:xfrm flipH="1" flipV="1">
              <a:off x="1632" y="1420"/>
              <a:ext cx="48" cy="192"/>
            </a:xfrm>
            <a:prstGeom prst="line">
              <a:avLst/>
            </a:prstGeom>
            <a:noFill/>
            <a:ln w="9525">
              <a:solidFill>
                <a:schemeClr val="tx1"/>
              </a:solidFill>
              <a:miter lim="800000"/>
              <a:headEnd/>
              <a:tailEnd/>
            </a:ln>
            <a:effectLst/>
          </p:spPr>
          <p:txBody>
            <a:bodyPr wrap="none"/>
            <a:lstStyle/>
            <a:p>
              <a:endParaRPr lang="zh-CN" altLang="en-US"/>
            </a:p>
          </p:txBody>
        </p:sp>
        <p:sp>
          <p:nvSpPr>
            <p:cNvPr id="136223" name="Rectangle 31"/>
            <p:cNvSpPr>
              <a:spLocks noChangeArrowheads="1"/>
            </p:cNvSpPr>
            <p:nvPr/>
          </p:nvSpPr>
          <p:spPr bwMode="auto">
            <a:xfrm>
              <a:off x="1557" y="3701"/>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24" name="Line 32"/>
            <p:cNvSpPr>
              <a:spLocks noChangeShapeType="1"/>
            </p:cNvSpPr>
            <p:nvPr/>
          </p:nvSpPr>
          <p:spPr bwMode="auto">
            <a:xfrm flipH="1">
              <a:off x="2064" y="3648"/>
              <a:ext cx="288" cy="164"/>
            </a:xfrm>
            <a:prstGeom prst="line">
              <a:avLst/>
            </a:prstGeom>
            <a:noFill/>
            <a:ln w="9525">
              <a:solidFill>
                <a:schemeClr val="tx1"/>
              </a:solidFill>
              <a:miter lim="800000"/>
              <a:headEnd/>
              <a:tailEnd/>
            </a:ln>
            <a:effectLst/>
          </p:spPr>
          <p:txBody>
            <a:bodyPr wrap="none"/>
            <a:lstStyle/>
            <a:p>
              <a:endParaRPr lang="zh-CN" altLang="en-US"/>
            </a:p>
          </p:txBody>
        </p:sp>
        <p:sp>
          <p:nvSpPr>
            <p:cNvPr id="136225" name="AutoShape 33"/>
            <p:cNvSpPr>
              <a:spLocks noChangeArrowheads="1"/>
            </p:cNvSpPr>
            <p:nvPr/>
          </p:nvSpPr>
          <p:spPr bwMode="auto">
            <a:xfrm>
              <a:off x="844" y="366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26" name="Line 34"/>
            <p:cNvSpPr>
              <a:spLocks noChangeShapeType="1"/>
            </p:cNvSpPr>
            <p:nvPr/>
          </p:nvSpPr>
          <p:spPr bwMode="auto">
            <a:xfrm flipV="1">
              <a:off x="1276" y="3812"/>
              <a:ext cx="288" cy="48"/>
            </a:xfrm>
            <a:prstGeom prst="line">
              <a:avLst/>
            </a:prstGeom>
            <a:noFill/>
            <a:ln w="9525">
              <a:solidFill>
                <a:schemeClr val="tx1"/>
              </a:solidFill>
              <a:miter lim="800000"/>
              <a:headEnd/>
              <a:tailEnd/>
            </a:ln>
            <a:effectLst/>
          </p:spPr>
          <p:txBody>
            <a:bodyPr wrap="none"/>
            <a:lstStyle/>
            <a:p>
              <a:endParaRPr lang="zh-CN" altLang="en-US"/>
            </a:p>
          </p:txBody>
        </p:sp>
        <p:sp>
          <p:nvSpPr>
            <p:cNvPr id="136227" name="Line 35"/>
            <p:cNvSpPr>
              <a:spLocks noChangeShapeType="1"/>
            </p:cNvSpPr>
            <p:nvPr/>
          </p:nvSpPr>
          <p:spPr bwMode="auto">
            <a:xfrm>
              <a:off x="2592" y="3456"/>
              <a:ext cx="288" cy="96"/>
            </a:xfrm>
            <a:prstGeom prst="line">
              <a:avLst/>
            </a:prstGeom>
            <a:noFill/>
            <a:ln w="9525">
              <a:solidFill>
                <a:schemeClr val="tx1"/>
              </a:solidFill>
              <a:miter lim="800000"/>
              <a:headEnd/>
              <a:tailEnd/>
            </a:ln>
            <a:effectLst/>
          </p:spPr>
          <p:txBody>
            <a:bodyPr wrap="none"/>
            <a:lstStyle/>
            <a:p>
              <a:endParaRPr lang="zh-CN" altLang="en-US"/>
            </a:p>
          </p:txBody>
        </p:sp>
        <p:sp>
          <p:nvSpPr>
            <p:cNvPr id="136228" name="Rectangle 36"/>
            <p:cNvSpPr>
              <a:spLocks noChangeArrowheads="1"/>
            </p:cNvSpPr>
            <p:nvPr/>
          </p:nvSpPr>
          <p:spPr bwMode="auto">
            <a:xfrm>
              <a:off x="2880" y="3456"/>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29" name="Line 37"/>
            <p:cNvSpPr>
              <a:spLocks noChangeShapeType="1"/>
            </p:cNvSpPr>
            <p:nvPr/>
          </p:nvSpPr>
          <p:spPr bwMode="auto">
            <a:xfrm>
              <a:off x="3398" y="3600"/>
              <a:ext cx="257" cy="182"/>
            </a:xfrm>
            <a:prstGeom prst="line">
              <a:avLst/>
            </a:prstGeom>
            <a:noFill/>
            <a:ln w="9525">
              <a:solidFill>
                <a:schemeClr val="tx1"/>
              </a:solidFill>
              <a:miter lim="800000"/>
              <a:headEnd/>
              <a:tailEnd/>
            </a:ln>
            <a:effectLst/>
          </p:spPr>
          <p:txBody>
            <a:bodyPr wrap="none"/>
            <a:lstStyle/>
            <a:p>
              <a:endParaRPr lang="zh-CN" altLang="en-US"/>
            </a:p>
          </p:txBody>
        </p:sp>
        <p:sp>
          <p:nvSpPr>
            <p:cNvPr id="136230" name="AutoShape 38"/>
            <p:cNvSpPr>
              <a:spLocks noChangeArrowheads="1"/>
            </p:cNvSpPr>
            <p:nvPr/>
          </p:nvSpPr>
          <p:spPr bwMode="auto">
            <a:xfrm>
              <a:off x="3655" y="3610"/>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31" name="Rectangle 39"/>
            <p:cNvSpPr>
              <a:spLocks noChangeArrowheads="1"/>
            </p:cNvSpPr>
            <p:nvPr/>
          </p:nvSpPr>
          <p:spPr bwMode="auto">
            <a:xfrm>
              <a:off x="4512" y="1708"/>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32" name="AutoShape 40"/>
            <p:cNvSpPr>
              <a:spLocks noChangeArrowheads="1"/>
            </p:cNvSpPr>
            <p:nvPr/>
          </p:nvSpPr>
          <p:spPr bwMode="auto">
            <a:xfrm>
              <a:off x="4656" y="110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33" name="Line 41"/>
            <p:cNvSpPr>
              <a:spLocks noChangeShapeType="1"/>
            </p:cNvSpPr>
            <p:nvPr/>
          </p:nvSpPr>
          <p:spPr bwMode="auto">
            <a:xfrm flipV="1">
              <a:off x="4176" y="1852"/>
              <a:ext cx="336" cy="240"/>
            </a:xfrm>
            <a:prstGeom prst="line">
              <a:avLst/>
            </a:prstGeom>
            <a:noFill/>
            <a:ln w="9525">
              <a:solidFill>
                <a:schemeClr val="tx1"/>
              </a:solidFill>
              <a:miter lim="800000"/>
              <a:headEnd/>
              <a:tailEnd/>
            </a:ln>
            <a:effectLst/>
          </p:spPr>
          <p:txBody>
            <a:bodyPr wrap="none"/>
            <a:lstStyle/>
            <a:p>
              <a:endParaRPr lang="zh-CN" altLang="en-US"/>
            </a:p>
          </p:txBody>
        </p:sp>
        <p:sp>
          <p:nvSpPr>
            <p:cNvPr id="136234" name="Line 42"/>
            <p:cNvSpPr>
              <a:spLocks noChangeShapeType="1"/>
            </p:cNvSpPr>
            <p:nvPr/>
          </p:nvSpPr>
          <p:spPr bwMode="auto">
            <a:xfrm flipV="1">
              <a:off x="4800" y="1468"/>
              <a:ext cx="96" cy="240"/>
            </a:xfrm>
            <a:prstGeom prst="line">
              <a:avLst/>
            </a:prstGeom>
            <a:noFill/>
            <a:ln w="9525">
              <a:solidFill>
                <a:schemeClr val="tx1"/>
              </a:solidFill>
              <a:miter lim="800000"/>
              <a:headEnd/>
              <a:tailEnd/>
            </a:ln>
            <a:effectLst/>
          </p:spPr>
          <p:txBody>
            <a:bodyPr wrap="none"/>
            <a:lstStyle/>
            <a:p>
              <a:endParaRPr lang="zh-CN" altLang="en-US"/>
            </a:p>
          </p:txBody>
        </p:sp>
        <p:sp>
          <p:nvSpPr>
            <p:cNvPr id="136235" name="Line 43"/>
            <p:cNvSpPr>
              <a:spLocks noChangeShapeType="1"/>
            </p:cNvSpPr>
            <p:nvPr/>
          </p:nvSpPr>
          <p:spPr bwMode="auto">
            <a:xfrm>
              <a:off x="4272" y="2448"/>
              <a:ext cx="384" cy="144"/>
            </a:xfrm>
            <a:prstGeom prst="line">
              <a:avLst/>
            </a:prstGeom>
            <a:noFill/>
            <a:ln w="9525">
              <a:solidFill>
                <a:schemeClr val="tx1"/>
              </a:solidFill>
              <a:miter lim="800000"/>
              <a:headEnd/>
              <a:tailEnd/>
            </a:ln>
            <a:effectLst/>
          </p:spPr>
          <p:txBody>
            <a:bodyPr wrap="none"/>
            <a:lstStyle/>
            <a:p>
              <a:endParaRPr lang="zh-CN" altLang="en-US"/>
            </a:p>
          </p:txBody>
        </p:sp>
        <p:sp>
          <p:nvSpPr>
            <p:cNvPr id="136236" name="Rectangle 44"/>
            <p:cNvSpPr>
              <a:spLocks noChangeArrowheads="1"/>
            </p:cNvSpPr>
            <p:nvPr/>
          </p:nvSpPr>
          <p:spPr bwMode="auto">
            <a:xfrm>
              <a:off x="4409" y="2592"/>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37" name="Line 45"/>
            <p:cNvSpPr>
              <a:spLocks noChangeShapeType="1"/>
            </p:cNvSpPr>
            <p:nvPr/>
          </p:nvSpPr>
          <p:spPr bwMode="auto">
            <a:xfrm>
              <a:off x="4927" y="2736"/>
              <a:ext cx="257" cy="182"/>
            </a:xfrm>
            <a:prstGeom prst="line">
              <a:avLst/>
            </a:prstGeom>
            <a:noFill/>
            <a:ln w="9525">
              <a:solidFill>
                <a:schemeClr val="tx1"/>
              </a:solidFill>
              <a:miter lim="800000"/>
              <a:headEnd/>
              <a:tailEnd/>
            </a:ln>
            <a:effectLst/>
          </p:spPr>
          <p:txBody>
            <a:bodyPr wrap="none"/>
            <a:lstStyle/>
            <a:p>
              <a:endParaRPr lang="zh-CN" altLang="en-US"/>
            </a:p>
          </p:txBody>
        </p:sp>
        <p:sp>
          <p:nvSpPr>
            <p:cNvPr id="136238" name="AutoShape 46"/>
            <p:cNvSpPr>
              <a:spLocks noChangeArrowheads="1"/>
            </p:cNvSpPr>
            <p:nvPr/>
          </p:nvSpPr>
          <p:spPr bwMode="auto">
            <a:xfrm>
              <a:off x="5184" y="2746"/>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39" name="Line 47"/>
            <p:cNvSpPr>
              <a:spLocks noChangeShapeType="1"/>
            </p:cNvSpPr>
            <p:nvPr/>
          </p:nvSpPr>
          <p:spPr bwMode="auto">
            <a:xfrm>
              <a:off x="4080" y="3168"/>
              <a:ext cx="288" cy="96"/>
            </a:xfrm>
            <a:prstGeom prst="line">
              <a:avLst/>
            </a:prstGeom>
            <a:noFill/>
            <a:ln w="9525">
              <a:solidFill>
                <a:schemeClr val="tx1"/>
              </a:solidFill>
              <a:miter lim="800000"/>
              <a:headEnd/>
              <a:tailEnd/>
            </a:ln>
            <a:effectLst/>
          </p:spPr>
          <p:txBody>
            <a:bodyPr wrap="none"/>
            <a:lstStyle/>
            <a:p>
              <a:endParaRPr lang="zh-CN" altLang="en-US"/>
            </a:p>
          </p:txBody>
        </p:sp>
        <p:sp>
          <p:nvSpPr>
            <p:cNvPr id="136240" name="Rectangle 48"/>
            <p:cNvSpPr>
              <a:spLocks noChangeArrowheads="1"/>
            </p:cNvSpPr>
            <p:nvPr/>
          </p:nvSpPr>
          <p:spPr bwMode="auto">
            <a:xfrm>
              <a:off x="4121" y="3274"/>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41" name="Line 49"/>
            <p:cNvSpPr>
              <a:spLocks noChangeShapeType="1"/>
            </p:cNvSpPr>
            <p:nvPr/>
          </p:nvSpPr>
          <p:spPr bwMode="auto">
            <a:xfrm>
              <a:off x="4639" y="3418"/>
              <a:ext cx="257" cy="182"/>
            </a:xfrm>
            <a:prstGeom prst="line">
              <a:avLst/>
            </a:prstGeom>
            <a:noFill/>
            <a:ln w="9525">
              <a:solidFill>
                <a:schemeClr val="tx1"/>
              </a:solidFill>
              <a:miter lim="800000"/>
              <a:headEnd/>
              <a:tailEnd/>
            </a:ln>
            <a:effectLst/>
          </p:spPr>
          <p:txBody>
            <a:bodyPr wrap="none"/>
            <a:lstStyle/>
            <a:p>
              <a:endParaRPr lang="zh-CN" altLang="en-US"/>
            </a:p>
          </p:txBody>
        </p:sp>
        <p:sp>
          <p:nvSpPr>
            <p:cNvPr id="136242" name="AutoShape 50"/>
            <p:cNvSpPr>
              <a:spLocks noChangeArrowheads="1"/>
            </p:cNvSpPr>
            <p:nvPr/>
          </p:nvSpPr>
          <p:spPr bwMode="auto">
            <a:xfrm>
              <a:off x="4896" y="342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43" name="Rectangle 51"/>
            <p:cNvSpPr>
              <a:spLocks noChangeArrowheads="1"/>
            </p:cNvSpPr>
            <p:nvPr/>
          </p:nvSpPr>
          <p:spPr bwMode="auto">
            <a:xfrm>
              <a:off x="1556" y="2635"/>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44" name="AutoShape 52"/>
            <p:cNvSpPr>
              <a:spLocks noChangeArrowheads="1"/>
            </p:cNvSpPr>
            <p:nvPr/>
          </p:nvSpPr>
          <p:spPr bwMode="auto">
            <a:xfrm>
              <a:off x="1508" y="3130"/>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45" name="Line 53"/>
            <p:cNvSpPr>
              <a:spLocks noChangeShapeType="1"/>
            </p:cNvSpPr>
            <p:nvPr/>
          </p:nvSpPr>
          <p:spPr bwMode="auto">
            <a:xfrm flipH="1">
              <a:off x="1872" y="2400"/>
              <a:ext cx="432" cy="240"/>
            </a:xfrm>
            <a:prstGeom prst="line">
              <a:avLst/>
            </a:prstGeom>
            <a:noFill/>
            <a:ln w="9525">
              <a:solidFill>
                <a:schemeClr val="tx1"/>
              </a:solidFill>
              <a:miter lim="800000"/>
              <a:headEnd/>
              <a:tailEnd/>
            </a:ln>
            <a:effectLst/>
          </p:spPr>
          <p:txBody>
            <a:bodyPr wrap="none"/>
            <a:lstStyle/>
            <a:p>
              <a:endParaRPr lang="zh-CN" altLang="en-US"/>
            </a:p>
          </p:txBody>
        </p:sp>
        <p:sp>
          <p:nvSpPr>
            <p:cNvPr id="136246" name="Line 54"/>
            <p:cNvSpPr>
              <a:spLocks noChangeShapeType="1"/>
            </p:cNvSpPr>
            <p:nvPr/>
          </p:nvSpPr>
          <p:spPr bwMode="auto">
            <a:xfrm flipH="1">
              <a:off x="1748" y="2890"/>
              <a:ext cx="48" cy="240"/>
            </a:xfrm>
            <a:prstGeom prst="line">
              <a:avLst/>
            </a:prstGeom>
            <a:noFill/>
            <a:ln w="9525">
              <a:solidFill>
                <a:schemeClr val="tx1"/>
              </a:solidFill>
              <a:miter lim="800000"/>
              <a:headEnd/>
              <a:tailEnd/>
            </a:ln>
            <a:effectLst/>
          </p:spPr>
          <p:txBody>
            <a:bodyPr wrap="none"/>
            <a:lstStyle/>
            <a:p>
              <a:endParaRPr lang="zh-CN" altLang="en-US"/>
            </a:p>
          </p:txBody>
        </p:sp>
        <p:sp>
          <p:nvSpPr>
            <p:cNvPr id="136247" name="Rectangle 55"/>
            <p:cNvSpPr>
              <a:spLocks noChangeArrowheads="1"/>
            </p:cNvSpPr>
            <p:nvPr/>
          </p:nvSpPr>
          <p:spPr bwMode="auto">
            <a:xfrm>
              <a:off x="809" y="3259"/>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48" name="Line 56"/>
            <p:cNvSpPr>
              <a:spLocks noChangeShapeType="1"/>
            </p:cNvSpPr>
            <p:nvPr/>
          </p:nvSpPr>
          <p:spPr bwMode="auto">
            <a:xfrm flipH="1">
              <a:off x="1316" y="3322"/>
              <a:ext cx="192" cy="48"/>
            </a:xfrm>
            <a:prstGeom prst="line">
              <a:avLst/>
            </a:prstGeom>
            <a:noFill/>
            <a:ln w="9525">
              <a:solidFill>
                <a:schemeClr val="tx1"/>
              </a:solidFill>
              <a:miter lim="800000"/>
              <a:headEnd/>
              <a:tailEnd/>
            </a:ln>
            <a:effectLst/>
          </p:spPr>
          <p:txBody>
            <a:bodyPr wrap="none"/>
            <a:lstStyle/>
            <a:p>
              <a:endParaRPr lang="zh-CN" altLang="en-US"/>
            </a:p>
          </p:txBody>
        </p:sp>
        <p:sp>
          <p:nvSpPr>
            <p:cNvPr id="136249" name="AutoShape 57"/>
            <p:cNvSpPr>
              <a:spLocks noChangeArrowheads="1"/>
            </p:cNvSpPr>
            <p:nvPr/>
          </p:nvSpPr>
          <p:spPr bwMode="auto">
            <a:xfrm>
              <a:off x="96" y="3226"/>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50" name="Line 58"/>
            <p:cNvSpPr>
              <a:spLocks noChangeShapeType="1"/>
            </p:cNvSpPr>
            <p:nvPr/>
          </p:nvSpPr>
          <p:spPr bwMode="auto">
            <a:xfrm flipV="1">
              <a:off x="528" y="3370"/>
              <a:ext cx="288" cy="48"/>
            </a:xfrm>
            <a:prstGeom prst="line">
              <a:avLst/>
            </a:prstGeom>
            <a:noFill/>
            <a:ln w="9525">
              <a:solidFill>
                <a:schemeClr val="tx1"/>
              </a:solidFill>
              <a:miter lim="800000"/>
              <a:headEnd/>
              <a:tailEnd/>
            </a:ln>
            <a:effectLst/>
          </p:spPr>
          <p:txBody>
            <a:bodyPr wrap="none"/>
            <a:lstStyle/>
            <a:p>
              <a:endParaRPr lang="zh-CN" altLang="en-US"/>
            </a:p>
          </p:txBody>
        </p:sp>
        <p:sp>
          <p:nvSpPr>
            <p:cNvPr id="136251" name="Rectangle 59"/>
            <p:cNvSpPr>
              <a:spLocks noChangeArrowheads="1"/>
            </p:cNvSpPr>
            <p:nvPr/>
          </p:nvSpPr>
          <p:spPr bwMode="auto">
            <a:xfrm>
              <a:off x="761" y="2597"/>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52" name="Line 60"/>
            <p:cNvSpPr>
              <a:spLocks noChangeShapeType="1"/>
            </p:cNvSpPr>
            <p:nvPr/>
          </p:nvSpPr>
          <p:spPr bwMode="auto">
            <a:xfrm flipH="1">
              <a:off x="1268" y="2448"/>
              <a:ext cx="220" cy="260"/>
            </a:xfrm>
            <a:prstGeom prst="line">
              <a:avLst/>
            </a:prstGeom>
            <a:noFill/>
            <a:ln w="9525">
              <a:solidFill>
                <a:schemeClr val="tx1"/>
              </a:solidFill>
              <a:miter lim="800000"/>
              <a:headEnd/>
              <a:tailEnd/>
            </a:ln>
            <a:effectLst/>
          </p:spPr>
          <p:txBody>
            <a:bodyPr wrap="none"/>
            <a:lstStyle/>
            <a:p>
              <a:endParaRPr lang="zh-CN" altLang="en-US"/>
            </a:p>
          </p:txBody>
        </p:sp>
        <p:sp>
          <p:nvSpPr>
            <p:cNvPr id="136253" name="AutoShape 61"/>
            <p:cNvSpPr>
              <a:spLocks noChangeArrowheads="1"/>
            </p:cNvSpPr>
            <p:nvPr/>
          </p:nvSpPr>
          <p:spPr bwMode="auto">
            <a:xfrm>
              <a:off x="48" y="256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54" name="Line 62"/>
            <p:cNvSpPr>
              <a:spLocks noChangeShapeType="1"/>
            </p:cNvSpPr>
            <p:nvPr/>
          </p:nvSpPr>
          <p:spPr bwMode="auto">
            <a:xfrm flipV="1">
              <a:off x="480" y="2708"/>
              <a:ext cx="288" cy="48"/>
            </a:xfrm>
            <a:prstGeom prst="line">
              <a:avLst/>
            </a:prstGeom>
            <a:noFill/>
            <a:ln w="9525">
              <a:solidFill>
                <a:schemeClr val="tx1"/>
              </a:solidFill>
              <a:miter lim="800000"/>
              <a:headEnd/>
              <a:tailEnd/>
            </a:ln>
            <a:effectLst/>
          </p:spPr>
          <p:txBody>
            <a:bodyPr wrap="none"/>
            <a:lstStyle/>
            <a:p>
              <a:endParaRPr lang="zh-CN" altLang="en-US"/>
            </a:p>
          </p:txBody>
        </p:sp>
        <p:sp>
          <p:nvSpPr>
            <p:cNvPr id="136255" name="Rectangle 63"/>
            <p:cNvSpPr>
              <a:spLocks noChangeArrowheads="1"/>
            </p:cNvSpPr>
            <p:nvPr/>
          </p:nvSpPr>
          <p:spPr bwMode="auto">
            <a:xfrm>
              <a:off x="357" y="1789"/>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36256" name="AutoShape 64"/>
            <p:cNvSpPr>
              <a:spLocks noChangeArrowheads="1"/>
            </p:cNvSpPr>
            <p:nvPr/>
          </p:nvSpPr>
          <p:spPr bwMode="auto">
            <a:xfrm>
              <a:off x="336" y="124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6257" name="Line 65"/>
            <p:cNvSpPr>
              <a:spLocks noChangeShapeType="1"/>
            </p:cNvSpPr>
            <p:nvPr/>
          </p:nvSpPr>
          <p:spPr bwMode="auto">
            <a:xfrm flipH="1" flipV="1">
              <a:off x="864" y="1900"/>
              <a:ext cx="384" cy="240"/>
            </a:xfrm>
            <a:prstGeom prst="line">
              <a:avLst/>
            </a:prstGeom>
            <a:noFill/>
            <a:ln w="9525">
              <a:solidFill>
                <a:schemeClr val="tx1"/>
              </a:solidFill>
              <a:miter lim="800000"/>
              <a:headEnd/>
              <a:tailEnd/>
            </a:ln>
            <a:effectLst/>
          </p:spPr>
          <p:txBody>
            <a:bodyPr wrap="none"/>
            <a:lstStyle/>
            <a:p>
              <a:endParaRPr lang="zh-CN" altLang="en-US"/>
            </a:p>
          </p:txBody>
        </p:sp>
        <p:sp>
          <p:nvSpPr>
            <p:cNvPr id="136258" name="Line 66"/>
            <p:cNvSpPr>
              <a:spLocks noChangeShapeType="1"/>
            </p:cNvSpPr>
            <p:nvPr/>
          </p:nvSpPr>
          <p:spPr bwMode="auto">
            <a:xfrm flipH="1" flipV="1">
              <a:off x="576" y="1592"/>
              <a:ext cx="48" cy="192"/>
            </a:xfrm>
            <a:prstGeom prst="line">
              <a:avLst/>
            </a:prstGeom>
            <a:noFill/>
            <a:ln w="9525">
              <a:solidFill>
                <a:schemeClr val="tx1"/>
              </a:solidFill>
              <a:miter lim="800000"/>
              <a:headEnd/>
              <a:tailEnd/>
            </a:ln>
            <a:effectLst/>
          </p:spPr>
          <p:txBody>
            <a:bodyPr wrap="none"/>
            <a:lstStyle/>
            <a:p>
              <a:endParaRPr lang="zh-CN" altLang="en-US"/>
            </a:p>
          </p:txBody>
        </p:sp>
      </p:grpSp>
      <p:sp>
        <p:nvSpPr>
          <p:cNvPr id="136259" name="Text Box 67"/>
          <p:cNvSpPr txBox="1">
            <a:spLocks noChangeArrowheads="1"/>
          </p:cNvSpPr>
          <p:nvPr/>
        </p:nvSpPr>
        <p:spPr bwMode="auto">
          <a:xfrm>
            <a:off x="3352800" y="6172200"/>
            <a:ext cx="2514600" cy="519113"/>
          </a:xfrm>
          <a:prstGeom prst="rect">
            <a:avLst/>
          </a:prstGeom>
          <a:noFill/>
          <a:ln w="9525">
            <a:noFill/>
            <a:miter lim="800000"/>
            <a:headEnd/>
            <a:tailEnd/>
          </a:ln>
          <a:effectLst/>
        </p:spPr>
        <p:txBody>
          <a:bodyPr>
            <a:spAutoFit/>
          </a:bodyPr>
          <a:lstStyle/>
          <a:p>
            <a:pPr algn="ctr">
              <a:spcBef>
                <a:spcPct val="50000"/>
              </a:spcBef>
            </a:pPr>
            <a:r>
              <a:rPr lang="zh-CN" altLang="en-US" sz="2800">
                <a:ea typeface="隶书" pitchFamily="49" charset="-122"/>
              </a:rPr>
              <a:t>蜘蛛网</a:t>
            </a:r>
          </a:p>
        </p:txBody>
      </p:sp>
      <p:sp>
        <p:nvSpPr>
          <p:cNvPr id="6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a:t>自然演化的体系结构</a:t>
            </a:r>
          </a:p>
        </p:txBody>
      </p:sp>
      <p:sp>
        <p:nvSpPr>
          <p:cNvPr id="137219" name="Rectangle 3"/>
          <p:cNvSpPr>
            <a:spLocks noGrp="1" noChangeArrowheads="1"/>
          </p:cNvSpPr>
          <p:nvPr>
            <p:ph type="body" idx="1"/>
          </p:nvPr>
        </p:nvSpPr>
        <p:spPr/>
        <p:txBody>
          <a:bodyPr/>
          <a:lstStyle/>
          <a:p>
            <a:r>
              <a:rPr lang="zh-CN" altLang="en-US"/>
              <a:t>自然演化的体系结构中存在的问题</a:t>
            </a:r>
          </a:p>
          <a:p>
            <a:pPr lvl="1"/>
            <a:r>
              <a:rPr lang="zh-CN" altLang="en-US"/>
              <a:t>数据缺乏可信性</a:t>
            </a:r>
          </a:p>
          <a:p>
            <a:pPr lvl="1"/>
            <a:r>
              <a:rPr lang="zh-CN" altLang="en-US"/>
              <a:t>生产率</a:t>
            </a:r>
          </a:p>
          <a:p>
            <a:pPr lvl="1"/>
            <a:r>
              <a:rPr lang="zh-CN" altLang="en-US"/>
              <a:t>数据转换为信息的不可行性</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数据可信性</a:t>
            </a:r>
          </a:p>
        </p:txBody>
      </p:sp>
      <p:sp>
        <p:nvSpPr>
          <p:cNvPr id="138243" name="Rectangle 3"/>
          <p:cNvSpPr>
            <a:spLocks noGrp="1" noChangeArrowheads="1"/>
          </p:cNvSpPr>
          <p:nvPr>
            <p:ph type="body" idx="1"/>
          </p:nvPr>
        </p:nvSpPr>
        <p:spPr>
          <a:xfrm>
            <a:off x="228600" y="980728"/>
            <a:ext cx="8763000" cy="5257800"/>
          </a:xfrm>
        </p:spPr>
        <p:txBody>
          <a:bodyPr/>
          <a:lstStyle/>
          <a:p>
            <a:pPr>
              <a:lnSpc>
                <a:spcPct val="90000"/>
              </a:lnSpc>
            </a:pPr>
            <a:r>
              <a:rPr lang="zh-CN" altLang="en-US" dirty="0">
                <a:solidFill>
                  <a:srgbClr val="FF0000"/>
                </a:solidFill>
              </a:rPr>
              <a:t>数据没有同一时间基准</a:t>
            </a:r>
          </a:p>
          <a:p>
            <a:pPr lvl="1">
              <a:lnSpc>
                <a:spcPct val="90000"/>
              </a:lnSpc>
            </a:pPr>
            <a:r>
              <a:rPr lang="zh-CN" altLang="en-US" dirty="0"/>
              <a:t>例如：一个银行的两个部门对同一业务提交报告</a:t>
            </a:r>
          </a:p>
          <a:p>
            <a:pPr lvl="2">
              <a:lnSpc>
                <a:spcPct val="90000"/>
              </a:lnSpc>
            </a:pPr>
            <a:r>
              <a:rPr lang="zh-CN" altLang="en-US" dirty="0"/>
              <a:t>部门</a:t>
            </a:r>
            <a:r>
              <a:rPr lang="en-US" altLang="zh-CN" dirty="0"/>
              <a:t>A，</a:t>
            </a:r>
            <a:r>
              <a:rPr lang="zh-CN" altLang="en-US" dirty="0"/>
              <a:t>于星期天傍晚提交，业务增长了10%</a:t>
            </a:r>
          </a:p>
          <a:p>
            <a:pPr lvl="2">
              <a:lnSpc>
                <a:spcPct val="90000"/>
              </a:lnSpc>
            </a:pPr>
            <a:r>
              <a:rPr lang="zh-CN" altLang="en-US" dirty="0"/>
              <a:t>部门</a:t>
            </a:r>
            <a:r>
              <a:rPr lang="en-US" altLang="zh-CN" dirty="0"/>
              <a:t>B，</a:t>
            </a:r>
            <a:r>
              <a:rPr lang="zh-CN" altLang="en-US" dirty="0"/>
              <a:t>于星期三下午提交，业务增长了15%</a:t>
            </a:r>
          </a:p>
          <a:p>
            <a:pPr>
              <a:lnSpc>
                <a:spcPct val="90000"/>
              </a:lnSpc>
            </a:pPr>
            <a:r>
              <a:rPr lang="zh-CN" altLang="en-US" dirty="0">
                <a:solidFill>
                  <a:srgbClr val="FF0000"/>
                </a:solidFill>
              </a:rPr>
              <a:t>算法不同</a:t>
            </a:r>
          </a:p>
          <a:p>
            <a:pPr lvl="1">
              <a:lnSpc>
                <a:spcPct val="90000"/>
              </a:lnSpc>
              <a:buFont typeface="Wingdings" pitchFamily="2" charset="2"/>
              <a:buNone/>
            </a:pPr>
            <a:r>
              <a:rPr lang="zh-CN" altLang="en-US" dirty="0"/>
              <a:t>   部门</a:t>
            </a:r>
            <a:r>
              <a:rPr lang="en-US" altLang="zh-CN" dirty="0"/>
              <a:t>A</a:t>
            </a:r>
            <a:r>
              <a:rPr lang="zh-CN" altLang="en-US" dirty="0"/>
              <a:t>使用的是所有类别的帐户</a:t>
            </a:r>
          </a:p>
          <a:p>
            <a:pPr lvl="1">
              <a:lnSpc>
                <a:spcPct val="90000"/>
              </a:lnSpc>
              <a:buFont typeface="Wingdings" pitchFamily="2" charset="2"/>
              <a:buNone/>
            </a:pPr>
            <a:r>
              <a:rPr lang="zh-CN" altLang="en-US" dirty="0"/>
              <a:t>   部门</a:t>
            </a:r>
            <a:r>
              <a:rPr lang="en-US" altLang="zh-CN" dirty="0"/>
              <a:t>B</a:t>
            </a:r>
            <a:r>
              <a:rPr lang="zh-CN" altLang="en-US" dirty="0"/>
              <a:t>使用的是所有大帐户</a:t>
            </a:r>
          </a:p>
          <a:p>
            <a:pPr>
              <a:lnSpc>
                <a:spcPct val="90000"/>
              </a:lnSpc>
            </a:pPr>
            <a:r>
              <a:rPr lang="zh-CN" altLang="en-US" dirty="0">
                <a:solidFill>
                  <a:srgbClr val="FF0000"/>
                </a:solidFill>
              </a:rPr>
              <a:t>多次抽取，扩大了上述两个问题</a:t>
            </a:r>
          </a:p>
          <a:p>
            <a:pPr lvl="1">
              <a:lnSpc>
                <a:spcPct val="90000"/>
              </a:lnSpc>
              <a:buFont typeface="Wingdings" pitchFamily="2" charset="2"/>
              <a:buNone/>
            </a:pPr>
            <a:r>
              <a:rPr lang="zh-CN" altLang="en-US" dirty="0"/>
              <a:t>  用抽取程序从数据库/文件中抽取数据，并存放起来，然后又从此再次进行抽取，从数据进入系统到提供分析往往经过8、9次的抽取（误差累积）</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数据可信性</a:t>
            </a:r>
          </a:p>
        </p:txBody>
      </p:sp>
      <p:sp>
        <p:nvSpPr>
          <p:cNvPr id="139267" name="Rectangle 3"/>
          <p:cNvSpPr>
            <a:spLocks noGrp="1" noChangeArrowheads="1"/>
          </p:cNvSpPr>
          <p:nvPr>
            <p:ph type="body" idx="1"/>
          </p:nvPr>
        </p:nvSpPr>
        <p:spPr>
          <a:xfrm>
            <a:off x="381000" y="836712"/>
            <a:ext cx="8534400" cy="5257800"/>
          </a:xfrm>
        </p:spPr>
        <p:txBody>
          <a:bodyPr/>
          <a:lstStyle/>
          <a:p>
            <a:pPr>
              <a:lnSpc>
                <a:spcPct val="130000"/>
              </a:lnSpc>
            </a:pPr>
            <a:r>
              <a:rPr lang="zh-CN" altLang="en-US" dirty="0">
                <a:solidFill>
                  <a:srgbClr val="FF0000"/>
                </a:solidFill>
              </a:rPr>
              <a:t>外部数据问题</a:t>
            </a:r>
          </a:p>
          <a:p>
            <a:pPr lvl="1">
              <a:lnSpc>
                <a:spcPct val="130000"/>
              </a:lnSpc>
              <a:buFont typeface="Wingdings" pitchFamily="2" charset="2"/>
              <a:buNone/>
            </a:pPr>
            <a:r>
              <a:rPr lang="zh-CN" altLang="en-US" dirty="0"/>
              <a:t>	一位分析员把华尔街杂志上的数据带进系统</a:t>
            </a:r>
          </a:p>
          <a:p>
            <a:pPr lvl="1">
              <a:lnSpc>
                <a:spcPct val="130000"/>
              </a:lnSpc>
              <a:buFont typeface="Wingdings" pitchFamily="2" charset="2"/>
              <a:buNone/>
            </a:pPr>
            <a:r>
              <a:rPr lang="zh-CN" altLang="en-US" dirty="0"/>
              <a:t>	另一位将商业周刊的数据进入系统</a:t>
            </a:r>
          </a:p>
          <a:p>
            <a:pPr lvl="1">
              <a:lnSpc>
                <a:spcPct val="130000"/>
              </a:lnSpc>
              <a:buFont typeface="Wingdings" pitchFamily="2" charset="2"/>
              <a:buNone/>
            </a:pPr>
            <a:r>
              <a:rPr lang="zh-CN" altLang="en-US" dirty="0"/>
              <a:t>	数据一旦进入系统，往往已失去</a:t>
            </a:r>
            <a:r>
              <a:rPr lang="zh-CN" altLang="en-US" dirty="0">
                <a:latin typeface="Times New Roman"/>
              </a:rPr>
              <a:t>“</a:t>
            </a:r>
            <a:r>
              <a:rPr lang="zh-CN" altLang="en-US" dirty="0"/>
              <a:t>身份</a:t>
            </a:r>
            <a:r>
              <a:rPr lang="zh-CN" altLang="en-US" dirty="0">
                <a:latin typeface="Times New Roman"/>
              </a:rPr>
              <a:t>”</a:t>
            </a:r>
            <a:r>
              <a:rPr lang="zh-CN" altLang="en-US" dirty="0"/>
              <a:t>，并且一位分析员也不知道另一位分析员所输入的数据</a:t>
            </a:r>
          </a:p>
          <a:p>
            <a:pPr>
              <a:lnSpc>
                <a:spcPct val="130000"/>
              </a:lnSpc>
            </a:pPr>
            <a:r>
              <a:rPr lang="zh-CN" altLang="en-US" dirty="0">
                <a:solidFill>
                  <a:srgbClr val="FF0000"/>
                </a:solidFill>
              </a:rPr>
              <a:t>无起始公共数据源</a:t>
            </a:r>
          </a:p>
          <a:p>
            <a:pPr lvl="1">
              <a:lnSpc>
                <a:spcPct val="130000"/>
              </a:lnSpc>
              <a:buFont typeface="Wingdings" pitchFamily="2" charset="2"/>
              <a:buNone/>
            </a:pPr>
            <a:r>
              <a:rPr lang="zh-CN" altLang="en-US" dirty="0"/>
              <a:t>   部门</a:t>
            </a:r>
            <a:r>
              <a:rPr lang="en-US" altLang="zh-CN" dirty="0"/>
              <a:t>A</a:t>
            </a:r>
            <a:r>
              <a:rPr lang="zh-CN" altLang="en-US" dirty="0"/>
              <a:t>最初来源于文件</a:t>
            </a:r>
            <a:r>
              <a:rPr lang="en-US" altLang="zh-CN" dirty="0"/>
              <a:t>XYZ</a:t>
            </a:r>
          </a:p>
          <a:p>
            <a:pPr lvl="1">
              <a:lnSpc>
                <a:spcPct val="130000"/>
              </a:lnSpc>
              <a:buFont typeface="Wingdings" pitchFamily="2" charset="2"/>
              <a:buNone/>
            </a:pPr>
            <a:r>
              <a:rPr lang="en-US" altLang="zh-CN" dirty="0"/>
              <a:t>   </a:t>
            </a:r>
            <a:r>
              <a:rPr lang="zh-CN" altLang="en-US" dirty="0"/>
              <a:t>部门</a:t>
            </a:r>
            <a:r>
              <a:rPr lang="en-US" altLang="zh-CN" dirty="0"/>
              <a:t>B</a:t>
            </a:r>
            <a:r>
              <a:rPr lang="zh-CN" altLang="en-US" dirty="0"/>
              <a:t>最初来源于数据库</a:t>
            </a:r>
            <a:r>
              <a:rPr lang="en-US" altLang="zh-CN" dirty="0"/>
              <a:t>ABC</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457200" y="44624"/>
            <a:ext cx="8229600" cy="792088"/>
          </a:xfrm>
        </p:spPr>
        <p:txBody>
          <a:bodyPr/>
          <a:lstStyle/>
          <a:p>
            <a:r>
              <a:rPr lang="zh-CN" altLang="en-US" dirty="0"/>
              <a:t>数据可信性</a:t>
            </a:r>
          </a:p>
        </p:txBody>
      </p:sp>
      <p:grpSp>
        <p:nvGrpSpPr>
          <p:cNvPr id="2" name="Group 3"/>
          <p:cNvGrpSpPr>
            <a:grpSpLocks/>
          </p:cNvGrpSpPr>
          <p:nvPr/>
        </p:nvGrpSpPr>
        <p:grpSpPr bwMode="auto">
          <a:xfrm>
            <a:off x="76200" y="1066800"/>
            <a:ext cx="8991600" cy="5715000"/>
            <a:chOff x="48" y="672"/>
            <a:chExt cx="5664" cy="3600"/>
          </a:xfrm>
        </p:grpSpPr>
        <p:sp>
          <p:nvSpPr>
            <p:cNvPr id="140292" name="AutoShape 4"/>
            <p:cNvSpPr>
              <a:spLocks noChangeArrowheads="1"/>
            </p:cNvSpPr>
            <p:nvPr/>
          </p:nvSpPr>
          <p:spPr bwMode="auto">
            <a:xfrm>
              <a:off x="1266" y="2026"/>
              <a:ext cx="575" cy="294"/>
            </a:xfrm>
            <a:prstGeom prst="roundRect">
              <a:avLst>
                <a:gd name="adj" fmla="val 50000"/>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p>
              <a:endParaRPr lang="zh-CN" altLang="en-US"/>
            </a:p>
          </p:txBody>
        </p:sp>
        <p:sp>
          <p:nvSpPr>
            <p:cNvPr id="140293" name="AutoShape 5"/>
            <p:cNvSpPr>
              <a:spLocks noChangeArrowheads="1"/>
            </p:cNvSpPr>
            <p:nvPr/>
          </p:nvSpPr>
          <p:spPr bwMode="auto">
            <a:xfrm>
              <a:off x="2301" y="1824"/>
              <a:ext cx="435" cy="576"/>
            </a:xfrm>
            <a:prstGeom prst="can">
              <a:avLst>
                <a:gd name="adj" fmla="val 55595"/>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294" name="Line 6"/>
            <p:cNvSpPr>
              <a:spLocks noChangeShapeType="1"/>
            </p:cNvSpPr>
            <p:nvPr/>
          </p:nvSpPr>
          <p:spPr bwMode="auto">
            <a:xfrm flipV="1">
              <a:off x="1841" y="2038"/>
              <a:ext cx="460" cy="84"/>
            </a:xfrm>
            <a:prstGeom prst="line">
              <a:avLst/>
            </a:prstGeom>
            <a:noFill/>
            <a:ln w="9525">
              <a:solidFill>
                <a:schemeClr val="tx1"/>
              </a:solidFill>
              <a:miter lim="800000"/>
              <a:headEnd/>
              <a:tailEnd/>
            </a:ln>
            <a:effectLst/>
          </p:spPr>
          <p:txBody>
            <a:bodyPr wrap="none"/>
            <a:lstStyle/>
            <a:p>
              <a:endParaRPr lang="zh-CN" altLang="en-US"/>
            </a:p>
          </p:txBody>
        </p:sp>
        <p:sp>
          <p:nvSpPr>
            <p:cNvPr id="140295" name="Line 7"/>
            <p:cNvSpPr>
              <a:spLocks noChangeShapeType="1"/>
            </p:cNvSpPr>
            <p:nvPr/>
          </p:nvSpPr>
          <p:spPr bwMode="auto">
            <a:xfrm>
              <a:off x="3054" y="2078"/>
              <a:ext cx="306" cy="82"/>
            </a:xfrm>
            <a:prstGeom prst="line">
              <a:avLst/>
            </a:prstGeom>
            <a:noFill/>
            <a:ln w="9525">
              <a:solidFill>
                <a:schemeClr val="tx1"/>
              </a:solidFill>
              <a:miter lim="800000"/>
              <a:headEnd/>
              <a:tailEnd/>
            </a:ln>
            <a:effectLst/>
          </p:spPr>
          <p:txBody>
            <a:bodyPr wrap="none"/>
            <a:lstStyle/>
            <a:p>
              <a:endParaRPr lang="zh-CN" altLang="en-US"/>
            </a:p>
          </p:txBody>
        </p:sp>
        <p:sp>
          <p:nvSpPr>
            <p:cNvPr id="140296" name="Line 8"/>
            <p:cNvSpPr>
              <a:spLocks noChangeShapeType="1"/>
            </p:cNvSpPr>
            <p:nvPr/>
          </p:nvSpPr>
          <p:spPr bwMode="auto">
            <a:xfrm>
              <a:off x="2853" y="2369"/>
              <a:ext cx="402" cy="182"/>
            </a:xfrm>
            <a:prstGeom prst="line">
              <a:avLst/>
            </a:prstGeom>
            <a:noFill/>
            <a:ln w="9525">
              <a:solidFill>
                <a:schemeClr val="tx1"/>
              </a:solidFill>
              <a:miter lim="800000"/>
              <a:headEnd/>
              <a:tailEnd/>
            </a:ln>
            <a:effectLst/>
          </p:spPr>
          <p:txBody>
            <a:bodyPr wrap="none"/>
            <a:lstStyle/>
            <a:p>
              <a:endParaRPr lang="zh-CN" altLang="en-US"/>
            </a:p>
          </p:txBody>
        </p:sp>
        <p:sp>
          <p:nvSpPr>
            <p:cNvPr id="140297" name="Rectangle 9"/>
            <p:cNvSpPr>
              <a:spLocks noChangeArrowheads="1"/>
            </p:cNvSpPr>
            <p:nvPr/>
          </p:nvSpPr>
          <p:spPr bwMode="auto">
            <a:xfrm>
              <a:off x="2976" y="2557"/>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298" name="Line 10"/>
            <p:cNvSpPr>
              <a:spLocks noChangeShapeType="1"/>
            </p:cNvSpPr>
            <p:nvPr/>
          </p:nvSpPr>
          <p:spPr bwMode="auto">
            <a:xfrm>
              <a:off x="3497" y="2698"/>
              <a:ext cx="401" cy="182"/>
            </a:xfrm>
            <a:prstGeom prst="line">
              <a:avLst/>
            </a:prstGeom>
            <a:noFill/>
            <a:ln w="9525">
              <a:solidFill>
                <a:schemeClr val="tx1"/>
              </a:solidFill>
              <a:miter lim="800000"/>
              <a:headEnd/>
              <a:tailEnd/>
            </a:ln>
            <a:effectLst/>
          </p:spPr>
          <p:txBody>
            <a:bodyPr wrap="none"/>
            <a:lstStyle/>
            <a:p>
              <a:endParaRPr lang="zh-CN" altLang="en-US"/>
            </a:p>
          </p:txBody>
        </p:sp>
        <p:sp>
          <p:nvSpPr>
            <p:cNvPr id="140299" name="AutoShape 11"/>
            <p:cNvSpPr>
              <a:spLocks noChangeArrowheads="1"/>
            </p:cNvSpPr>
            <p:nvPr/>
          </p:nvSpPr>
          <p:spPr bwMode="auto">
            <a:xfrm>
              <a:off x="3898" y="270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00" name="AutoShape 12"/>
            <p:cNvSpPr>
              <a:spLocks noChangeArrowheads="1"/>
            </p:cNvSpPr>
            <p:nvPr/>
          </p:nvSpPr>
          <p:spPr bwMode="auto">
            <a:xfrm>
              <a:off x="4070" y="1988"/>
              <a:ext cx="401"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01" name="Rectangle 13"/>
            <p:cNvSpPr>
              <a:spLocks noChangeArrowheads="1"/>
            </p:cNvSpPr>
            <p:nvPr/>
          </p:nvSpPr>
          <p:spPr bwMode="auto">
            <a:xfrm>
              <a:off x="2256" y="2673"/>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02" name="Rectangle 14"/>
            <p:cNvSpPr>
              <a:spLocks noChangeArrowheads="1"/>
            </p:cNvSpPr>
            <p:nvPr/>
          </p:nvSpPr>
          <p:spPr bwMode="auto">
            <a:xfrm>
              <a:off x="2229" y="1329"/>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03" name="Rectangle 15"/>
            <p:cNvSpPr>
              <a:spLocks noChangeArrowheads="1"/>
            </p:cNvSpPr>
            <p:nvPr/>
          </p:nvSpPr>
          <p:spPr bwMode="auto">
            <a:xfrm>
              <a:off x="3264" y="1488"/>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04" name="Rectangle 16"/>
            <p:cNvSpPr>
              <a:spLocks noChangeArrowheads="1"/>
            </p:cNvSpPr>
            <p:nvPr/>
          </p:nvSpPr>
          <p:spPr bwMode="auto">
            <a:xfrm>
              <a:off x="1461" y="1521"/>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05" name="Rectangle 17"/>
            <p:cNvSpPr>
              <a:spLocks noChangeArrowheads="1"/>
            </p:cNvSpPr>
            <p:nvPr/>
          </p:nvSpPr>
          <p:spPr bwMode="auto">
            <a:xfrm>
              <a:off x="3360" y="2049"/>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06" name="Line 18"/>
            <p:cNvSpPr>
              <a:spLocks noChangeShapeType="1"/>
            </p:cNvSpPr>
            <p:nvPr/>
          </p:nvSpPr>
          <p:spPr bwMode="auto">
            <a:xfrm>
              <a:off x="3878" y="2160"/>
              <a:ext cx="192" cy="0"/>
            </a:xfrm>
            <a:prstGeom prst="line">
              <a:avLst/>
            </a:prstGeom>
            <a:noFill/>
            <a:ln w="9525">
              <a:solidFill>
                <a:schemeClr val="tx1"/>
              </a:solidFill>
              <a:miter lim="800000"/>
              <a:headEnd/>
              <a:tailEnd/>
            </a:ln>
            <a:effectLst/>
          </p:spPr>
          <p:txBody>
            <a:bodyPr wrap="none"/>
            <a:lstStyle/>
            <a:p>
              <a:endParaRPr lang="zh-CN" altLang="en-US"/>
            </a:p>
          </p:txBody>
        </p:sp>
        <p:sp>
          <p:nvSpPr>
            <p:cNvPr id="140307" name="AutoShape 19"/>
            <p:cNvSpPr>
              <a:spLocks noChangeArrowheads="1"/>
            </p:cNvSpPr>
            <p:nvPr/>
          </p:nvSpPr>
          <p:spPr bwMode="auto">
            <a:xfrm>
              <a:off x="2208" y="316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08" name="AutoShape 20"/>
            <p:cNvSpPr>
              <a:spLocks noChangeArrowheads="1"/>
            </p:cNvSpPr>
            <p:nvPr/>
          </p:nvSpPr>
          <p:spPr bwMode="auto">
            <a:xfrm>
              <a:off x="1440" y="980"/>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09" name="AutoShape 21"/>
            <p:cNvSpPr>
              <a:spLocks noChangeArrowheads="1"/>
            </p:cNvSpPr>
            <p:nvPr/>
          </p:nvSpPr>
          <p:spPr bwMode="auto">
            <a:xfrm>
              <a:off x="2229" y="76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10" name="AutoShape 22"/>
            <p:cNvSpPr>
              <a:spLocks noChangeArrowheads="1"/>
            </p:cNvSpPr>
            <p:nvPr/>
          </p:nvSpPr>
          <p:spPr bwMode="auto">
            <a:xfrm>
              <a:off x="3408" y="88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11" name="Line 23"/>
            <p:cNvSpPr>
              <a:spLocks noChangeShapeType="1"/>
            </p:cNvSpPr>
            <p:nvPr/>
          </p:nvSpPr>
          <p:spPr bwMode="auto">
            <a:xfrm flipH="1">
              <a:off x="2496" y="2400"/>
              <a:ext cx="0" cy="288"/>
            </a:xfrm>
            <a:prstGeom prst="line">
              <a:avLst/>
            </a:prstGeom>
            <a:noFill/>
            <a:ln w="9525">
              <a:solidFill>
                <a:schemeClr val="tx1"/>
              </a:solidFill>
              <a:miter lim="800000"/>
              <a:headEnd/>
              <a:tailEnd/>
            </a:ln>
            <a:effectLst/>
          </p:spPr>
          <p:txBody>
            <a:bodyPr wrap="none"/>
            <a:lstStyle/>
            <a:p>
              <a:endParaRPr lang="zh-CN" altLang="en-US"/>
            </a:p>
          </p:txBody>
        </p:sp>
        <p:sp>
          <p:nvSpPr>
            <p:cNvPr id="140312" name="Line 24"/>
            <p:cNvSpPr>
              <a:spLocks noChangeShapeType="1"/>
            </p:cNvSpPr>
            <p:nvPr/>
          </p:nvSpPr>
          <p:spPr bwMode="auto">
            <a:xfrm flipH="1">
              <a:off x="2448" y="2928"/>
              <a:ext cx="48" cy="240"/>
            </a:xfrm>
            <a:prstGeom prst="line">
              <a:avLst/>
            </a:prstGeom>
            <a:noFill/>
            <a:ln w="9525">
              <a:solidFill>
                <a:schemeClr val="tx1"/>
              </a:solidFill>
              <a:miter lim="800000"/>
              <a:headEnd/>
              <a:tailEnd/>
            </a:ln>
            <a:effectLst/>
          </p:spPr>
          <p:txBody>
            <a:bodyPr wrap="none"/>
            <a:lstStyle/>
            <a:p>
              <a:endParaRPr lang="zh-CN" altLang="en-US"/>
            </a:p>
          </p:txBody>
        </p:sp>
        <p:sp>
          <p:nvSpPr>
            <p:cNvPr id="140313" name="Line 25"/>
            <p:cNvSpPr>
              <a:spLocks noChangeShapeType="1"/>
            </p:cNvSpPr>
            <p:nvPr/>
          </p:nvSpPr>
          <p:spPr bwMode="auto">
            <a:xfrm flipV="1">
              <a:off x="2928" y="1632"/>
              <a:ext cx="336" cy="240"/>
            </a:xfrm>
            <a:prstGeom prst="line">
              <a:avLst/>
            </a:prstGeom>
            <a:noFill/>
            <a:ln w="9525">
              <a:solidFill>
                <a:schemeClr val="tx1"/>
              </a:solidFill>
              <a:miter lim="800000"/>
              <a:headEnd/>
              <a:tailEnd/>
            </a:ln>
            <a:effectLst/>
          </p:spPr>
          <p:txBody>
            <a:bodyPr wrap="none"/>
            <a:lstStyle/>
            <a:p>
              <a:endParaRPr lang="zh-CN" altLang="en-US"/>
            </a:p>
          </p:txBody>
        </p:sp>
        <p:sp>
          <p:nvSpPr>
            <p:cNvPr id="140314" name="Line 26"/>
            <p:cNvSpPr>
              <a:spLocks noChangeShapeType="1"/>
            </p:cNvSpPr>
            <p:nvPr/>
          </p:nvSpPr>
          <p:spPr bwMode="auto">
            <a:xfrm flipV="1">
              <a:off x="3552" y="1248"/>
              <a:ext cx="96" cy="240"/>
            </a:xfrm>
            <a:prstGeom prst="line">
              <a:avLst/>
            </a:prstGeom>
            <a:noFill/>
            <a:ln w="9525">
              <a:solidFill>
                <a:schemeClr val="tx1"/>
              </a:solidFill>
              <a:miter lim="800000"/>
              <a:headEnd/>
              <a:tailEnd/>
            </a:ln>
            <a:effectLst/>
          </p:spPr>
          <p:txBody>
            <a:bodyPr wrap="none"/>
            <a:lstStyle/>
            <a:p>
              <a:endParaRPr lang="zh-CN" altLang="en-US"/>
            </a:p>
          </p:txBody>
        </p:sp>
        <p:sp>
          <p:nvSpPr>
            <p:cNvPr id="140315" name="Line 27"/>
            <p:cNvSpPr>
              <a:spLocks noChangeShapeType="1"/>
            </p:cNvSpPr>
            <p:nvPr/>
          </p:nvSpPr>
          <p:spPr bwMode="auto">
            <a:xfrm flipV="1">
              <a:off x="2517" y="1584"/>
              <a:ext cx="0" cy="240"/>
            </a:xfrm>
            <a:prstGeom prst="line">
              <a:avLst/>
            </a:prstGeom>
            <a:noFill/>
            <a:ln w="9525">
              <a:solidFill>
                <a:schemeClr val="tx1"/>
              </a:solidFill>
              <a:miter lim="800000"/>
              <a:headEnd/>
              <a:tailEnd/>
            </a:ln>
            <a:effectLst/>
          </p:spPr>
          <p:txBody>
            <a:bodyPr wrap="none"/>
            <a:lstStyle/>
            <a:p>
              <a:endParaRPr lang="zh-CN" altLang="en-US"/>
            </a:p>
          </p:txBody>
        </p:sp>
        <p:sp>
          <p:nvSpPr>
            <p:cNvPr id="140316" name="Line 28"/>
            <p:cNvSpPr>
              <a:spLocks noChangeShapeType="1"/>
            </p:cNvSpPr>
            <p:nvPr/>
          </p:nvSpPr>
          <p:spPr bwMode="auto">
            <a:xfrm flipV="1">
              <a:off x="2469" y="1132"/>
              <a:ext cx="0" cy="192"/>
            </a:xfrm>
            <a:prstGeom prst="line">
              <a:avLst/>
            </a:prstGeom>
            <a:noFill/>
            <a:ln w="9525">
              <a:solidFill>
                <a:schemeClr val="tx1"/>
              </a:solidFill>
              <a:miter lim="800000"/>
              <a:headEnd/>
              <a:tailEnd/>
            </a:ln>
            <a:effectLst/>
          </p:spPr>
          <p:txBody>
            <a:bodyPr wrap="none"/>
            <a:lstStyle/>
            <a:p>
              <a:endParaRPr lang="zh-CN" altLang="en-US"/>
            </a:p>
          </p:txBody>
        </p:sp>
        <p:sp>
          <p:nvSpPr>
            <p:cNvPr id="140317" name="Line 29"/>
            <p:cNvSpPr>
              <a:spLocks noChangeShapeType="1"/>
            </p:cNvSpPr>
            <p:nvPr/>
          </p:nvSpPr>
          <p:spPr bwMode="auto">
            <a:xfrm flipH="1" flipV="1">
              <a:off x="1968" y="1632"/>
              <a:ext cx="384" cy="240"/>
            </a:xfrm>
            <a:prstGeom prst="line">
              <a:avLst/>
            </a:prstGeom>
            <a:noFill/>
            <a:ln w="9525">
              <a:solidFill>
                <a:schemeClr val="tx1"/>
              </a:solidFill>
              <a:miter lim="800000"/>
              <a:headEnd/>
              <a:tailEnd/>
            </a:ln>
            <a:effectLst/>
          </p:spPr>
          <p:txBody>
            <a:bodyPr wrap="none"/>
            <a:lstStyle/>
            <a:p>
              <a:endParaRPr lang="zh-CN" altLang="en-US"/>
            </a:p>
          </p:txBody>
        </p:sp>
        <p:sp>
          <p:nvSpPr>
            <p:cNvPr id="140318" name="Line 30"/>
            <p:cNvSpPr>
              <a:spLocks noChangeShapeType="1"/>
            </p:cNvSpPr>
            <p:nvPr/>
          </p:nvSpPr>
          <p:spPr bwMode="auto">
            <a:xfrm flipH="1" flipV="1">
              <a:off x="1680" y="1324"/>
              <a:ext cx="48" cy="192"/>
            </a:xfrm>
            <a:prstGeom prst="line">
              <a:avLst/>
            </a:prstGeom>
            <a:noFill/>
            <a:ln w="9525">
              <a:solidFill>
                <a:schemeClr val="tx1"/>
              </a:solidFill>
              <a:miter lim="800000"/>
              <a:headEnd/>
              <a:tailEnd/>
            </a:ln>
            <a:effectLst/>
          </p:spPr>
          <p:txBody>
            <a:bodyPr wrap="none"/>
            <a:lstStyle/>
            <a:p>
              <a:endParaRPr lang="zh-CN" altLang="en-US"/>
            </a:p>
          </p:txBody>
        </p:sp>
        <p:sp>
          <p:nvSpPr>
            <p:cNvPr id="140319" name="Rectangle 31"/>
            <p:cNvSpPr>
              <a:spLocks noChangeArrowheads="1"/>
            </p:cNvSpPr>
            <p:nvPr/>
          </p:nvSpPr>
          <p:spPr bwMode="auto">
            <a:xfrm>
              <a:off x="1605" y="3605"/>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20" name="Line 32"/>
            <p:cNvSpPr>
              <a:spLocks noChangeShapeType="1"/>
            </p:cNvSpPr>
            <p:nvPr/>
          </p:nvSpPr>
          <p:spPr bwMode="auto">
            <a:xfrm flipH="1">
              <a:off x="2112" y="3552"/>
              <a:ext cx="288" cy="164"/>
            </a:xfrm>
            <a:prstGeom prst="line">
              <a:avLst/>
            </a:prstGeom>
            <a:noFill/>
            <a:ln w="9525">
              <a:solidFill>
                <a:schemeClr val="tx1"/>
              </a:solidFill>
              <a:miter lim="800000"/>
              <a:headEnd/>
              <a:tailEnd/>
            </a:ln>
            <a:effectLst/>
          </p:spPr>
          <p:txBody>
            <a:bodyPr wrap="none"/>
            <a:lstStyle/>
            <a:p>
              <a:endParaRPr lang="zh-CN" altLang="en-US"/>
            </a:p>
          </p:txBody>
        </p:sp>
        <p:sp>
          <p:nvSpPr>
            <p:cNvPr id="140321" name="AutoShape 33"/>
            <p:cNvSpPr>
              <a:spLocks noChangeArrowheads="1"/>
            </p:cNvSpPr>
            <p:nvPr/>
          </p:nvSpPr>
          <p:spPr bwMode="auto">
            <a:xfrm>
              <a:off x="892" y="3572"/>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22" name="Line 34"/>
            <p:cNvSpPr>
              <a:spLocks noChangeShapeType="1"/>
            </p:cNvSpPr>
            <p:nvPr/>
          </p:nvSpPr>
          <p:spPr bwMode="auto">
            <a:xfrm flipV="1">
              <a:off x="1324" y="3716"/>
              <a:ext cx="288" cy="48"/>
            </a:xfrm>
            <a:prstGeom prst="line">
              <a:avLst/>
            </a:prstGeom>
            <a:noFill/>
            <a:ln w="9525">
              <a:solidFill>
                <a:schemeClr val="tx1"/>
              </a:solidFill>
              <a:miter lim="800000"/>
              <a:headEnd/>
              <a:tailEnd/>
            </a:ln>
            <a:effectLst/>
          </p:spPr>
          <p:txBody>
            <a:bodyPr wrap="none"/>
            <a:lstStyle/>
            <a:p>
              <a:endParaRPr lang="zh-CN" altLang="en-US"/>
            </a:p>
          </p:txBody>
        </p:sp>
        <p:sp>
          <p:nvSpPr>
            <p:cNvPr id="140323" name="Line 35"/>
            <p:cNvSpPr>
              <a:spLocks noChangeShapeType="1"/>
            </p:cNvSpPr>
            <p:nvPr/>
          </p:nvSpPr>
          <p:spPr bwMode="auto">
            <a:xfrm>
              <a:off x="2640" y="3360"/>
              <a:ext cx="288" cy="96"/>
            </a:xfrm>
            <a:prstGeom prst="line">
              <a:avLst/>
            </a:prstGeom>
            <a:noFill/>
            <a:ln w="9525">
              <a:solidFill>
                <a:schemeClr val="tx1"/>
              </a:solidFill>
              <a:miter lim="800000"/>
              <a:headEnd/>
              <a:tailEnd/>
            </a:ln>
            <a:effectLst/>
          </p:spPr>
          <p:txBody>
            <a:bodyPr wrap="none"/>
            <a:lstStyle/>
            <a:p>
              <a:endParaRPr lang="zh-CN" altLang="en-US"/>
            </a:p>
          </p:txBody>
        </p:sp>
        <p:sp>
          <p:nvSpPr>
            <p:cNvPr id="140324" name="Rectangle 36"/>
            <p:cNvSpPr>
              <a:spLocks noChangeArrowheads="1"/>
            </p:cNvSpPr>
            <p:nvPr/>
          </p:nvSpPr>
          <p:spPr bwMode="auto">
            <a:xfrm>
              <a:off x="2928" y="3360"/>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25" name="Line 37"/>
            <p:cNvSpPr>
              <a:spLocks noChangeShapeType="1"/>
            </p:cNvSpPr>
            <p:nvPr/>
          </p:nvSpPr>
          <p:spPr bwMode="auto">
            <a:xfrm>
              <a:off x="3446" y="3504"/>
              <a:ext cx="257" cy="182"/>
            </a:xfrm>
            <a:prstGeom prst="line">
              <a:avLst/>
            </a:prstGeom>
            <a:noFill/>
            <a:ln w="9525">
              <a:solidFill>
                <a:schemeClr val="tx1"/>
              </a:solidFill>
              <a:miter lim="800000"/>
              <a:headEnd/>
              <a:tailEnd/>
            </a:ln>
            <a:effectLst/>
          </p:spPr>
          <p:txBody>
            <a:bodyPr wrap="none"/>
            <a:lstStyle/>
            <a:p>
              <a:endParaRPr lang="zh-CN" altLang="en-US"/>
            </a:p>
          </p:txBody>
        </p:sp>
        <p:sp>
          <p:nvSpPr>
            <p:cNvPr id="140326" name="AutoShape 38"/>
            <p:cNvSpPr>
              <a:spLocks noChangeArrowheads="1"/>
            </p:cNvSpPr>
            <p:nvPr/>
          </p:nvSpPr>
          <p:spPr bwMode="auto">
            <a:xfrm>
              <a:off x="3703" y="351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27" name="Rectangle 39"/>
            <p:cNvSpPr>
              <a:spLocks noChangeArrowheads="1"/>
            </p:cNvSpPr>
            <p:nvPr/>
          </p:nvSpPr>
          <p:spPr bwMode="auto">
            <a:xfrm>
              <a:off x="4560" y="1612"/>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28" name="AutoShape 40"/>
            <p:cNvSpPr>
              <a:spLocks noChangeArrowheads="1"/>
            </p:cNvSpPr>
            <p:nvPr/>
          </p:nvSpPr>
          <p:spPr bwMode="auto">
            <a:xfrm>
              <a:off x="4704" y="100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29" name="Line 41"/>
            <p:cNvSpPr>
              <a:spLocks noChangeShapeType="1"/>
            </p:cNvSpPr>
            <p:nvPr/>
          </p:nvSpPr>
          <p:spPr bwMode="auto">
            <a:xfrm flipV="1">
              <a:off x="4224" y="1756"/>
              <a:ext cx="336" cy="240"/>
            </a:xfrm>
            <a:prstGeom prst="line">
              <a:avLst/>
            </a:prstGeom>
            <a:noFill/>
            <a:ln w="9525">
              <a:solidFill>
                <a:schemeClr val="tx1"/>
              </a:solidFill>
              <a:miter lim="800000"/>
              <a:headEnd/>
              <a:tailEnd/>
            </a:ln>
            <a:effectLst/>
          </p:spPr>
          <p:txBody>
            <a:bodyPr wrap="none"/>
            <a:lstStyle/>
            <a:p>
              <a:endParaRPr lang="zh-CN" altLang="en-US"/>
            </a:p>
          </p:txBody>
        </p:sp>
        <p:sp>
          <p:nvSpPr>
            <p:cNvPr id="140330" name="Line 42"/>
            <p:cNvSpPr>
              <a:spLocks noChangeShapeType="1"/>
            </p:cNvSpPr>
            <p:nvPr/>
          </p:nvSpPr>
          <p:spPr bwMode="auto">
            <a:xfrm flipV="1">
              <a:off x="4848" y="1372"/>
              <a:ext cx="96" cy="240"/>
            </a:xfrm>
            <a:prstGeom prst="line">
              <a:avLst/>
            </a:prstGeom>
            <a:noFill/>
            <a:ln w="9525">
              <a:solidFill>
                <a:schemeClr val="tx1"/>
              </a:solidFill>
              <a:miter lim="800000"/>
              <a:headEnd/>
              <a:tailEnd/>
            </a:ln>
            <a:effectLst/>
          </p:spPr>
          <p:txBody>
            <a:bodyPr wrap="none"/>
            <a:lstStyle/>
            <a:p>
              <a:endParaRPr lang="zh-CN" altLang="en-US"/>
            </a:p>
          </p:txBody>
        </p:sp>
        <p:sp>
          <p:nvSpPr>
            <p:cNvPr id="140331" name="Line 43"/>
            <p:cNvSpPr>
              <a:spLocks noChangeShapeType="1"/>
            </p:cNvSpPr>
            <p:nvPr/>
          </p:nvSpPr>
          <p:spPr bwMode="auto">
            <a:xfrm>
              <a:off x="4320" y="2352"/>
              <a:ext cx="384" cy="144"/>
            </a:xfrm>
            <a:prstGeom prst="line">
              <a:avLst/>
            </a:prstGeom>
            <a:noFill/>
            <a:ln w="9525">
              <a:solidFill>
                <a:schemeClr val="tx1"/>
              </a:solidFill>
              <a:miter lim="800000"/>
              <a:headEnd/>
              <a:tailEnd/>
            </a:ln>
            <a:effectLst/>
          </p:spPr>
          <p:txBody>
            <a:bodyPr wrap="none"/>
            <a:lstStyle/>
            <a:p>
              <a:endParaRPr lang="zh-CN" altLang="en-US"/>
            </a:p>
          </p:txBody>
        </p:sp>
        <p:sp>
          <p:nvSpPr>
            <p:cNvPr id="140332" name="Rectangle 44"/>
            <p:cNvSpPr>
              <a:spLocks noChangeArrowheads="1"/>
            </p:cNvSpPr>
            <p:nvPr/>
          </p:nvSpPr>
          <p:spPr bwMode="auto">
            <a:xfrm>
              <a:off x="4457" y="2496"/>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33" name="Line 45"/>
            <p:cNvSpPr>
              <a:spLocks noChangeShapeType="1"/>
            </p:cNvSpPr>
            <p:nvPr/>
          </p:nvSpPr>
          <p:spPr bwMode="auto">
            <a:xfrm>
              <a:off x="4975" y="2640"/>
              <a:ext cx="257" cy="182"/>
            </a:xfrm>
            <a:prstGeom prst="line">
              <a:avLst/>
            </a:prstGeom>
            <a:noFill/>
            <a:ln w="9525">
              <a:solidFill>
                <a:schemeClr val="tx1"/>
              </a:solidFill>
              <a:miter lim="800000"/>
              <a:headEnd/>
              <a:tailEnd/>
            </a:ln>
            <a:effectLst/>
          </p:spPr>
          <p:txBody>
            <a:bodyPr wrap="none"/>
            <a:lstStyle/>
            <a:p>
              <a:endParaRPr lang="zh-CN" altLang="en-US"/>
            </a:p>
          </p:txBody>
        </p:sp>
        <p:sp>
          <p:nvSpPr>
            <p:cNvPr id="140334" name="AutoShape 46"/>
            <p:cNvSpPr>
              <a:spLocks noChangeArrowheads="1"/>
            </p:cNvSpPr>
            <p:nvPr/>
          </p:nvSpPr>
          <p:spPr bwMode="auto">
            <a:xfrm>
              <a:off x="5232" y="2650"/>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35" name="Line 47"/>
            <p:cNvSpPr>
              <a:spLocks noChangeShapeType="1"/>
            </p:cNvSpPr>
            <p:nvPr/>
          </p:nvSpPr>
          <p:spPr bwMode="auto">
            <a:xfrm>
              <a:off x="4128" y="3072"/>
              <a:ext cx="288" cy="96"/>
            </a:xfrm>
            <a:prstGeom prst="line">
              <a:avLst/>
            </a:prstGeom>
            <a:noFill/>
            <a:ln w="9525">
              <a:solidFill>
                <a:schemeClr val="tx1"/>
              </a:solidFill>
              <a:miter lim="800000"/>
              <a:headEnd/>
              <a:tailEnd/>
            </a:ln>
            <a:effectLst/>
          </p:spPr>
          <p:txBody>
            <a:bodyPr wrap="none"/>
            <a:lstStyle/>
            <a:p>
              <a:endParaRPr lang="zh-CN" altLang="en-US"/>
            </a:p>
          </p:txBody>
        </p:sp>
        <p:sp>
          <p:nvSpPr>
            <p:cNvPr id="140336" name="Rectangle 48"/>
            <p:cNvSpPr>
              <a:spLocks noChangeArrowheads="1"/>
            </p:cNvSpPr>
            <p:nvPr/>
          </p:nvSpPr>
          <p:spPr bwMode="auto">
            <a:xfrm>
              <a:off x="4169" y="3178"/>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37" name="Line 49"/>
            <p:cNvSpPr>
              <a:spLocks noChangeShapeType="1"/>
            </p:cNvSpPr>
            <p:nvPr/>
          </p:nvSpPr>
          <p:spPr bwMode="auto">
            <a:xfrm>
              <a:off x="4687" y="3322"/>
              <a:ext cx="257" cy="182"/>
            </a:xfrm>
            <a:prstGeom prst="line">
              <a:avLst/>
            </a:prstGeom>
            <a:noFill/>
            <a:ln w="9525">
              <a:solidFill>
                <a:schemeClr val="tx1"/>
              </a:solidFill>
              <a:miter lim="800000"/>
              <a:headEnd/>
              <a:tailEnd/>
            </a:ln>
            <a:effectLst/>
          </p:spPr>
          <p:txBody>
            <a:bodyPr wrap="none"/>
            <a:lstStyle/>
            <a:p>
              <a:endParaRPr lang="zh-CN" altLang="en-US"/>
            </a:p>
          </p:txBody>
        </p:sp>
        <p:sp>
          <p:nvSpPr>
            <p:cNvPr id="140338" name="AutoShape 50"/>
            <p:cNvSpPr>
              <a:spLocks noChangeArrowheads="1"/>
            </p:cNvSpPr>
            <p:nvPr/>
          </p:nvSpPr>
          <p:spPr bwMode="auto">
            <a:xfrm>
              <a:off x="4944" y="3332"/>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39" name="Rectangle 51"/>
            <p:cNvSpPr>
              <a:spLocks noChangeArrowheads="1"/>
            </p:cNvSpPr>
            <p:nvPr/>
          </p:nvSpPr>
          <p:spPr bwMode="auto">
            <a:xfrm>
              <a:off x="1604" y="2539"/>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40" name="AutoShape 52"/>
            <p:cNvSpPr>
              <a:spLocks noChangeArrowheads="1"/>
            </p:cNvSpPr>
            <p:nvPr/>
          </p:nvSpPr>
          <p:spPr bwMode="auto">
            <a:xfrm>
              <a:off x="1556" y="3034"/>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41" name="Line 53"/>
            <p:cNvSpPr>
              <a:spLocks noChangeShapeType="1"/>
            </p:cNvSpPr>
            <p:nvPr/>
          </p:nvSpPr>
          <p:spPr bwMode="auto">
            <a:xfrm flipH="1">
              <a:off x="1920" y="2304"/>
              <a:ext cx="384" cy="240"/>
            </a:xfrm>
            <a:prstGeom prst="line">
              <a:avLst/>
            </a:prstGeom>
            <a:noFill/>
            <a:ln w="9525">
              <a:solidFill>
                <a:schemeClr val="tx1"/>
              </a:solidFill>
              <a:miter lim="800000"/>
              <a:headEnd/>
              <a:tailEnd/>
            </a:ln>
            <a:effectLst/>
          </p:spPr>
          <p:txBody>
            <a:bodyPr wrap="none"/>
            <a:lstStyle/>
            <a:p>
              <a:endParaRPr lang="zh-CN" altLang="en-US"/>
            </a:p>
          </p:txBody>
        </p:sp>
        <p:sp>
          <p:nvSpPr>
            <p:cNvPr id="140342" name="Line 54"/>
            <p:cNvSpPr>
              <a:spLocks noChangeShapeType="1"/>
            </p:cNvSpPr>
            <p:nvPr/>
          </p:nvSpPr>
          <p:spPr bwMode="auto">
            <a:xfrm flipH="1">
              <a:off x="1796" y="2794"/>
              <a:ext cx="48" cy="240"/>
            </a:xfrm>
            <a:prstGeom prst="line">
              <a:avLst/>
            </a:prstGeom>
            <a:noFill/>
            <a:ln w="9525">
              <a:solidFill>
                <a:schemeClr val="tx1"/>
              </a:solidFill>
              <a:miter lim="800000"/>
              <a:headEnd/>
              <a:tailEnd/>
            </a:ln>
            <a:effectLst/>
          </p:spPr>
          <p:txBody>
            <a:bodyPr wrap="none"/>
            <a:lstStyle/>
            <a:p>
              <a:endParaRPr lang="zh-CN" altLang="en-US"/>
            </a:p>
          </p:txBody>
        </p:sp>
        <p:sp>
          <p:nvSpPr>
            <p:cNvPr id="140343" name="Rectangle 55"/>
            <p:cNvSpPr>
              <a:spLocks noChangeArrowheads="1"/>
            </p:cNvSpPr>
            <p:nvPr/>
          </p:nvSpPr>
          <p:spPr bwMode="auto">
            <a:xfrm>
              <a:off x="857" y="3163"/>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44" name="Line 56"/>
            <p:cNvSpPr>
              <a:spLocks noChangeShapeType="1"/>
            </p:cNvSpPr>
            <p:nvPr/>
          </p:nvSpPr>
          <p:spPr bwMode="auto">
            <a:xfrm flipH="1">
              <a:off x="1364" y="3226"/>
              <a:ext cx="192" cy="48"/>
            </a:xfrm>
            <a:prstGeom prst="line">
              <a:avLst/>
            </a:prstGeom>
            <a:noFill/>
            <a:ln w="9525">
              <a:solidFill>
                <a:schemeClr val="tx1"/>
              </a:solidFill>
              <a:miter lim="800000"/>
              <a:headEnd/>
              <a:tailEnd/>
            </a:ln>
            <a:effectLst/>
          </p:spPr>
          <p:txBody>
            <a:bodyPr wrap="none"/>
            <a:lstStyle/>
            <a:p>
              <a:endParaRPr lang="zh-CN" altLang="en-US"/>
            </a:p>
          </p:txBody>
        </p:sp>
        <p:sp>
          <p:nvSpPr>
            <p:cNvPr id="140345" name="AutoShape 57"/>
            <p:cNvSpPr>
              <a:spLocks noChangeArrowheads="1"/>
            </p:cNvSpPr>
            <p:nvPr/>
          </p:nvSpPr>
          <p:spPr bwMode="auto">
            <a:xfrm>
              <a:off x="144" y="3130"/>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46" name="Line 58"/>
            <p:cNvSpPr>
              <a:spLocks noChangeShapeType="1"/>
            </p:cNvSpPr>
            <p:nvPr/>
          </p:nvSpPr>
          <p:spPr bwMode="auto">
            <a:xfrm flipV="1">
              <a:off x="576" y="3274"/>
              <a:ext cx="288" cy="48"/>
            </a:xfrm>
            <a:prstGeom prst="line">
              <a:avLst/>
            </a:prstGeom>
            <a:noFill/>
            <a:ln w="9525">
              <a:solidFill>
                <a:schemeClr val="tx1"/>
              </a:solidFill>
              <a:miter lim="800000"/>
              <a:headEnd/>
              <a:tailEnd/>
            </a:ln>
            <a:effectLst/>
          </p:spPr>
          <p:txBody>
            <a:bodyPr wrap="none"/>
            <a:lstStyle/>
            <a:p>
              <a:endParaRPr lang="zh-CN" altLang="en-US"/>
            </a:p>
          </p:txBody>
        </p:sp>
        <p:sp>
          <p:nvSpPr>
            <p:cNvPr id="140347" name="Rectangle 59"/>
            <p:cNvSpPr>
              <a:spLocks noChangeArrowheads="1"/>
            </p:cNvSpPr>
            <p:nvPr/>
          </p:nvSpPr>
          <p:spPr bwMode="auto">
            <a:xfrm>
              <a:off x="809" y="2501"/>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48" name="Line 60"/>
            <p:cNvSpPr>
              <a:spLocks noChangeShapeType="1"/>
            </p:cNvSpPr>
            <p:nvPr/>
          </p:nvSpPr>
          <p:spPr bwMode="auto">
            <a:xfrm flipH="1">
              <a:off x="1316" y="2352"/>
              <a:ext cx="220" cy="260"/>
            </a:xfrm>
            <a:prstGeom prst="line">
              <a:avLst/>
            </a:prstGeom>
            <a:noFill/>
            <a:ln w="9525">
              <a:solidFill>
                <a:schemeClr val="tx1"/>
              </a:solidFill>
              <a:miter lim="800000"/>
              <a:headEnd/>
              <a:tailEnd/>
            </a:ln>
            <a:effectLst/>
          </p:spPr>
          <p:txBody>
            <a:bodyPr wrap="none"/>
            <a:lstStyle/>
            <a:p>
              <a:endParaRPr lang="zh-CN" altLang="en-US"/>
            </a:p>
          </p:txBody>
        </p:sp>
        <p:sp>
          <p:nvSpPr>
            <p:cNvPr id="140349" name="AutoShape 61"/>
            <p:cNvSpPr>
              <a:spLocks noChangeArrowheads="1"/>
            </p:cNvSpPr>
            <p:nvPr/>
          </p:nvSpPr>
          <p:spPr bwMode="auto">
            <a:xfrm>
              <a:off x="96" y="2468"/>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50" name="Line 62"/>
            <p:cNvSpPr>
              <a:spLocks noChangeShapeType="1"/>
            </p:cNvSpPr>
            <p:nvPr/>
          </p:nvSpPr>
          <p:spPr bwMode="auto">
            <a:xfrm flipV="1">
              <a:off x="528" y="2612"/>
              <a:ext cx="288" cy="48"/>
            </a:xfrm>
            <a:prstGeom prst="line">
              <a:avLst/>
            </a:prstGeom>
            <a:noFill/>
            <a:ln w="9525">
              <a:solidFill>
                <a:schemeClr val="tx1"/>
              </a:solidFill>
              <a:miter lim="800000"/>
              <a:headEnd/>
              <a:tailEnd/>
            </a:ln>
            <a:effectLst/>
          </p:spPr>
          <p:txBody>
            <a:bodyPr wrap="none"/>
            <a:lstStyle/>
            <a:p>
              <a:endParaRPr lang="zh-CN" altLang="en-US"/>
            </a:p>
          </p:txBody>
        </p:sp>
        <p:sp>
          <p:nvSpPr>
            <p:cNvPr id="140351" name="Rectangle 63"/>
            <p:cNvSpPr>
              <a:spLocks noChangeArrowheads="1"/>
            </p:cNvSpPr>
            <p:nvPr/>
          </p:nvSpPr>
          <p:spPr bwMode="auto">
            <a:xfrm>
              <a:off x="405" y="1693"/>
              <a:ext cx="507" cy="255"/>
            </a:xfrm>
            <a:prstGeom prst="rect">
              <a:avLst/>
            </a:prstGeom>
            <a:solidFill>
              <a:schemeClr val="accent1"/>
            </a:solidFill>
            <a:ln w="9525">
              <a:solidFill>
                <a:schemeClr val="tx1"/>
              </a:solidFill>
              <a:miter lim="800000"/>
              <a:headEnd/>
              <a:tailEnd/>
            </a:ln>
            <a:effectLst/>
          </p:spPr>
          <p:txBody>
            <a:bodyPr wrap="none" anchor="ctr"/>
            <a:lstStyle/>
            <a:p>
              <a:pPr algn="ctr"/>
              <a:endParaRPr lang="zh-CN" altLang="en-US">
                <a:ea typeface="华文新魏" pitchFamily="2" charset="-122"/>
              </a:endParaRPr>
            </a:p>
          </p:txBody>
        </p:sp>
        <p:sp>
          <p:nvSpPr>
            <p:cNvPr id="140352" name="AutoShape 64"/>
            <p:cNvSpPr>
              <a:spLocks noChangeArrowheads="1"/>
            </p:cNvSpPr>
            <p:nvPr/>
          </p:nvSpPr>
          <p:spPr bwMode="auto">
            <a:xfrm>
              <a:off x="384" y="1152"/>
              <a:ext cx="432" cy="364"/>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53" name="Line 65"/>
            <p:cNvSpPr>
              <a:spLocks noChangeShapeType="1"/>
            </p:cNvSpPr>
            <p:nvPr/>
          </p:nvSpPr>
          <p:spPr bwMode="auto">
            <a:xfrm flipH="1" flipV="1">
              <a:off x="912" y="1804"/>
              <a:ext cx="384" cy="240"/>
            </a:xfrm>
            <a:prstGeom prst="line">
              <a:avLst/>
            </a:prstGeom>
            <a:noFill/>
            <a:ln w="9525">
              <a:solidFill>
                <a:schemeClr val="tx1"/>
              </a:solidFill>
              <a:miter lim="800000"/>
              <a:headEnd/>
              <a:tailEnd/>
            </a:ln>
            <a:effectLst/>
          </p:spPr>
          <p:txBody>
            <a:bodyPr wrap="none"/>
            <a:lstStyle/>
            <a:p>
              <a:endParaRPr lang="zh-CN" altLang="en-US"/>
            </a:p>
          </p:txBody>
        </p:sp>
        <p:sp>
          <p:nvSpPr>
            <p:cNvPr id="140354" name="Line 66"/>
            <p:cNvSpPr>
              <a:spLocks noChangeShapeType="1"/>
            </p:cNvSpPr>
            <p:nvPr/>
          </p:nvSpPr>
          <p:spPr bwMode="auto">
            <a:xfrm flipH="1" flipV="1">
              <a:off x="624" y="1496"/>
              <a:ext cx="48" cy="192"/>
            </a:xfrm>
            <a:prstGeom prst="line">
              <a:avLst/>
            </a:prstGeom>
            <a:noFill/>
            <a:ln w="9525">
              <a:solidFill>
                <a:schemeClr val="tx1"/>
              </a:solidFill>
              <a:miter lim="800000"/>
              <a:headEnd/>
              <a:tailEnd/>
            </a:ln>
            <a:effectLst/>
          </p:spPr>
          <p:txBody>
            <a:bodyPr wrap="none"/>
            <a:lstStyle/>
            <a:p>
              <a:endParaRPr lang="zh-CN" altLang="en-US"/>
            </a:p>
          </p:txBody>
        </p:sp>
        <p:sp>
          <p:nvSpPr>
            <p:cNvPr id="140355" name="AutoShape 67"/>
            <p:cNvSpPr>
              <a:spLocks noChangeArrowheads="1"/>
            </p:cNvSpPr>
            <p:nvPr/>
          </p:nvSpPr>
          <p:spPr bwMode="auto">
            <a:xfrm>
              <a:off x="2781" y="1824"/>
              <a:ext cx="435" cy="576"/>
            </a:xfrm>
            <a:prstGeom prst="can">
              <a:avLst>
                <a:gd name="adj" fmla="val 55595"/>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56" name="Rectangle 68"/>
            <p:cNvSpPr>
              <a:spLocks noChangeArrowheads="1"/>
            </p:cNvSpPr>
            <p:nvPr/>
          </p:nvSpPr>
          <p:spPr bwMode="auto">
            <a:xfrm>
              <a:off x="3888" y="672"/>
              <a:ext cx="864" cy="24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zh-CN" altLang="en-US" sz="2000">
                  <a:ea typeface="华文新魏" pitchFamily="2" charset="-122"/>
                </a:rPr>
                <a:t>华尔街日报</a:t>
              </a:r>
            </a:p>
          </p:txBody>
        </p:sp>
        <p:sp>
          <p:nvSpPr>
            <p:cNvPr id="140357" name="Rectangle 69"/>
            <p:cNvSpPr>
              <a:spLocks noChangeArrowheads="1"/>
            </p:cNvSpPr>
            <p:nvPr/>
          </p:nvSpPr>
          <p:spPr bwMode="auto">
            <a:xfrm>
              <a:off x="1872" y="3984"/>
              <a:ext cx="768" cy="24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zh-CN" altLang="en-US" sz="2000">
                  <a:ea typeface="华文新魏" pitchFamily="2" charset="-122"/>
                </a:rPr>
                <a:t>商业日报</a:t>
              </a:r>
            </a:p>
          </p:txBody>
        </p:sp>
        <p:sp>
          <p:nvSpPr>
            <p:cNvPr id="140358" name="Oval 70"/>
            <p:cNvSpPr>
              <a:spLocks noChangeArrowheads="1"/>
            </p:cNvSpPr>
            <p:nvPr/>
          </p:nvSpPr>
          <p:spPr bwMode="auto">
            <a:xfrm>
              <a:off x="2112" y="1728"/>
              <a:ext cx="1248" cy="768"/>
            </a:xfrm>
            <a:prstGeom prst="ellipse">
              <a:avLst/>
            </a:prstGeom>
            <a:noFill/>
            <a:ln w="28575">
              <a:solidFill>
                <a:schemeClr val="tx1"/>
              </a:solidFill>
              <a:miter lim="800000"/>
              <a:headEnd/>
              <a:tailEnd/>
            </a:ln>
            <a:effectLst/>
          </p:spPr>
          <p:txBody>
            <a:bodyPr wrap="none" anchor="ctr"/>
            <a:lstStyle/>
            <a:p>
              <a:endParaRPr lang="zh-CN" altLang="en-US"/>
            </a:p>
          </p:txBody>
        </p:sp>
        <p:sp>
          <p:nvSpPr>
            <p:cNvPr id="140359" name="Line 71"/>
            <p:cNvSpPr>
              <a:spLocks noChangeShapeType="1"/>
            </p:cNvSpPr>
            <p:nvPr/>
          </p:nvSpPr>
          <p:spPr bwMode="auto">
            <a:xfrm flipH="1">
              <a:off x="768" y="2428"/>
              <a:ext cx="1584" cy="1652"/>
            </a:xfrm>
            <a:prstGeom prst="line">
              <a:avLst/>
            </a:prstGeom>
            <a:noFill/>
            <a:ln w="28575">
              <a:solidFill>
                <a:schemeClr val="tx1"/>
              </a:solidFill>
              <a:miter lim="800000"/>
              <a:headEnd/>
              <a:tailEnd/>
            </a:ln>
            <a:effectLst/>
          </p:spPr>
          <p:txBody>
            <a:bodyPr wrap="none"/>
            <a:lstStyle/>
            <a:p>
              <a:endParaRPr lang="zh-CN" altLang="en-US"/>
            </a:p>
          </p:txBody>
        </p:sp>
        <p:sp>
          <p:nvSpPr>
            <p:cNvPr id="140360" name="Text Box 72"/>
            <p:cNvSpPr txBox="1">
              <a:spLocks noChangeArrowheads="1"/>
            </p:cNvSpPr>
            <p:nvPr/>
          </p:nvSpPr>
          <p:spPr bwMode="auto">
            <a:xfrm>
              <a:off x="48" y="4022"/>
              <a:ext cx="1488" cy="250"/>
            </a:xfrm>
            <a:prstGeom prst="rect">
              <a:avLst/>
            </a:prstGeom>
            <a:noFill/>
            <a:ln w="9525">
              <a:noFill/>
              <a:miter lim="800000"/>
              <a:headEnd/>
              <a:tailEnd/>
            </a:ln>
            <a:effectLst/>
          </p:spPr>
          <p:txBody>
            <a:bodyPr>
              <a:spAutoFit/>
            </a:bodyPr>
            <a:lstStyle/>
            <a:p>
              <a:pPr algn="ctr">
                <a:spcBef>
                  <a:spcPct val="50000"/>
                </a:spcBef>
              </a:pPr>
              <a:r>
                <a:rPr lang="zh-CN" altLang="en-US" sz="2000">
                  <a:ea typeface="华文新魏" pitchFamily="2" charset="-122"/>
                </a:rPr>
                <a:t>无公共起始数据源</a:t>
              </a:r>
            </a:p>
          </p:txBody>
        </p:sp>
        <p:sp>
          <p:nvSpPr>
            <p:cNvPr id="140361" name="Text Box 73"/>
            <p:cNvSpPr txBox="1">
              <a:spLocks noChangeArrowheads="1"/>
            </p:cNvSpPr>
            <p:nvPr/>
          </p:nvSpPr>
          <p:spPr bwMode="auto">
            <a:xfrm>
              <a:off x="4704" y="2160"/>
              <a:ext cx="960" cy="250"/>
            </a:xfrm>
            <a:prstGeom prst="rect">
              <a:avLst/>
            </a:prstGeom>
            <a:noFill/>
            <a:ln w="9525">
              <a:noFill/>
              <a:miter lim="800000"/>
              <a:headEnd/>
              <a:tailEnd/>
            </a:ln>
            <a:effectLst/>
          </p:spPr>
          <p:txBody>
            <a:bodyPr>
              <a:spAutoFit/>
            </a:bodyPr>
            <a:lstStyle/>
            <a:p>
              <a:pPr algn="ctr">
                <a:spcBef>
                  <a:spcPct val="50000"/>
                </a:spcBef>
              </a:pPr>
              <a:r>
                <a:rPr lang="zh-CN" altLang="en-US" sz="2000">
                  <a:ea typeface="华文新魏" pitchFamily="2" charset="-122"/>
                </a:rPr>
                <a:t>多层抽取</a:t>
              </a:r>
            </a:p>
          </p:txBody>
        </p:sp>
        <p:sp>
          <p:nvSpPr>
            <p:cNvPr id="140362" name="Line 74"/>
            <p:cNvSpPr>
              <a:spLocks noChangeShapeType="1"/>
            </p:cNvSpPr>
            <p:nvPr/>
          </p:nvSpPr>
          <p:spPr bwMode="auto">
            <a:xfrm flipH="1" flipV="1">
              <a:off x="1440" y="3744"/>
              <a:ext cx="432" cy="336"/>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40363" name="Line 75"/>
            <p:cNvSpPr>
              <a:spLocks noChangeShapeType="1"/>
            </p:cNvSpPr>
            <p:nvPr/>
          </p:nvSpPr>
          <p:spPr bwMode="auto">
            <a:xfrm>
              <a:off x="4320" y="960"/>
              <a:ext cx="528" cy="528"/>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40364" name="Text Box 76"/>
            <p:cNvSpPr txBox="1">
              <a:spLocks noChangeArrowheads="1"/>
            </p:cNvSpPr>
            <p:nvPr/>
          </p:nvSpPr>
          <p:spPr bwMode="auto">
            <a:xfrm>
              <a:off x="3600" y="3936"/>
              <a:ext cx="1200" cy="250"/>
            </a:xfrm>
            <a:prstGeom prst="rect">
              <a:avLst/>
            </a:prstGeom>
            <a:noFill/>
            <a:ln w="9525">
              <a:noFill/>
              <a:miter lim="800000"/>
              <a:headEnd/>
              <a:tailEnd/>
            </a:ln>
            <a:effectLst/>
          </p:spPr>
          <p:txBody>
            <a:bodyPr>
              <a:spAutoFit/>
            </a:bodyPr>
            <a:lstStyle/>
            <a:p>
              <a:pPr algn="ctr">
                <a:spcBef>
                  <a:spcPct val="50000"/>
                </a:spcBef>
              </a:pPr>
              <a:r>
                <a:rPr lang="zh-CN" altLang="en-US" sz="2000">
                  <a:ea typeface="华文新魏" pitchFamily="2" charset="-122"/>
                </a:rPr>
                <a:t>部门</a:t>
              </a:r>
              <a:r>
                <a:rPr lang="en-US" altLang="zh-CN" sz="2000">
                  <a:ea typeface="华文新魏" pitchFamily="2" charset="-122"/>
                </a:rPr>
                <a:t>B：-15%</a:t>
              </a:r>
            </a:p>
          </p:txBody>
        </p:sp>
        <p:sp>
          <p:nvSpPr>
            <p:cNvPr id="140365" name="Text Box 77"/>
            <p:cNvSpPr txBox="1">
              <a:spLocks noChangeArrowheads="1"/>
            </p:cNvSpPr>
            <p:nvPr/>
          </p:nvSpPr>
          <p:spPr bwMode="auto">
            <a:xfrm>
              <a:off x="192" y="816"/>
              <a:ext cx="1200" cy="250"/>
            </a:xfrm>
            <a:prstGeom prst="rect">
              <a:avLst/>
            </a:prstGeom>
            <a:noFill/>
            <a:ln w="9525">
              <a:noFill/>
              <a:miter lim="800000"/>
              <a:headEnd/>
              <a:tailEnd/>
            </a:ln>
            <a:effectLst/>
          </p:spPr>
          <p:txBody>
            <a:bodyPr>
              <a:spAutoFit/>
            </a:bodyPr>
            <a:lstStyle/>
            <a:p>
              <a:pPr algn="ctr">
                <a:spcBef>
                  <a:spcPct val="50000"/>
                </a:spcBef>
              </a:pPr>
              <a:r>
                <a:rPr lang="zh-CN" altLang="en-US" sz="2000">
                  <a:ea typeface="华文新魏" pitchFamily="2" charset="-122"/>
                </a:rPr>
                <a:t>部门</a:t>
              </a:r>
              <a:r>
                <a:rPr lang="en-US" altLang="zh-CN" sz="2000">
                  <a:ea typeface="华文新魏" pitchFamily="2" charset="-122"/>
                </a:rPr>
                <a:t>A：10%</a:t>
              </a:r>
            </a:p>
          </p:txBody>
        </p:sp>
        <p:sp>
          <p:nvSpPr>
            <p:cNvPr id="140366" name="Text Box 78"/>
            <p:cNvSpPr txBox="1">
              <a:spLocks noChangeArrowheads="1"/>
            </p:cNvSpPr>
            <p:nvPr/>
          </p:nvSpPr>
          <p:spPr bwMode="auto">
            <a:xfrm>
              <a:off x="4752" y="3811"/>
              <a:ext cx="960" cy="461"/>
            </a:xfrm>
            <a:prstGeom prst="rect">
              <a:avLst/>
            </a:prstGeom>
            <a:noFill/>
            <a:ln w="9525">
              <a:noFill/>
              <a:miter lim="800000"/>
              <a:headEnd/>
              <a:tailEnd/>
            </a:ln>
            <a:effectLst/>
          </p:spPr>
          <p:txBody>
            <a:bodyPr>
              <a:spAutoFit/>
            </a:bodyPr>
            <a:lstStyle/>
            <a:p>
              <a:pPr algn="ctr">
                <a:spcBef>
                  <a:spcPct val="10000"/>
                </a:spcBef>
              </a:pPr>
              <a:r>
                <a:rPr lang="zh-CN" altLang="en-US" sz="2000">
                  <a:ea typeface="华文新魏" pitchFamily="2" charset="-122"/>
                </a:rPr>
                <a:t>星期三下午</a:t>
              </a:r>
            </a:p>
            <a:p>
              <a:pPr algn="ctr">
                <a:spcBef>
                  <a:spcPct val="10000"/>
                </a:spcBef>
              </a:pPr>
              <a:r>
                <a:rPr lang="zh-CN" altLang="en-US" sz="2000">
                  <a:ea typeface="华文新魏" pitchFamily="2" charset="-122"/>
                </a:rPr>
                <a:t>老帐号</a:t>
              </a:r>
              <a:endParaRPr lang="en-US" altLang="zh-CN" sz="2000">
                <a:ea typeface="华文新魏" pitchFamily="2" charset="-122"/>
              </a:endParaRPr>
            </a:p>
          </p:txBody>
        </p:sp>
        <p:sp>
          <p:nvSpPr>
            <p:cNvPr id="140367" name="Text Box 79"/>
            <p:cNvSpPr txBox="1">
              <a:spLocks noChangeArrowheads="1"/>
            </p:cNvSpPr>
            <p:nvPr/>
          </p:nvSpPr>
          <p:spPr bwMode="auto">
            <a:xfrm>
              <a:off x="48" y="1939"/>
              <a:ext cx="960" cy="461"/>
            </a:xfrm>
            <a:prstGeom prst="rect">
              <a:avLst/>
            </a:prstGeom>
            <a:noFill/>
            <a:ln w="9525">
              <a:noFill/>
              <a:miter lim="800000"/>
              <a:headEnd/>
              <a:tailEnd/>
            </a:ln>
            <a:effectLst/>
          </p:spPr>
          <p:txBody>
            <a:bodyPr>
              <a:spAutoFit/>
            </a:bodyPr>
            <a:lstStyle/>
            <a:p>
              <a:pPr algn="ctr">
                <a:spcBef>
                  <a:spcPct val="10000"/>
                </a:spcBef>
              </a:pPr>
              <a:r>
                <a:rPr lang="zh-CN" altLang="en-US" sz="2000">
                  <a:ea typeface="华文新魏" pitchFamily="2" charset="-122"/>
                </a:rPr>
                <a:t>星期日晚</a:t>
              </a:r>
            </a:p>
            <a:p>
              <a:pPr algn="ctr">
                <a:spcBef>
                  <a:spcPct val="10000"/>
                </a:spcBef>
              </a:pPr>
              <a:r>
                <a:rPr lang="zh-CN" altLang="en-US" sz="2000">
                  <a:ea typeface="华文新魏" pitchFamily="2" charset="-122"/>
                </a:rPr>
                <a:t>大帐号</a:t>
              </a:r>
              <a:endParaRPr lang="en-US" altLang="zh-CN" sz="2000">
                <a:ea typeface="华文新魏" pitchFamily="2" charset="-122"/>
              </a:endParaRPr>
            </a:p>
          </p:txBody>
        </p:sp>
      </p:grpSp>
      <p:sp>
        <p:nvSpPr>
          <p:cNvPr id="8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zh-CN" altLang="en-US"/>
              <a:t>生产率</a:t>
            </a:r>
          </a:p>
        </p:txBody>
      </p:sp>
      <p:sp>
        <p:nvSpPr>
          <p:cNvPr id="141315" name="Rectangle 3"/>
          <p:cNvSpPr>
            <a:spLocks noGrp="1" noChangeArrowheads="1"/>
          </p:cNvSpPr>
          <p:nvPr>
            <p:ph type="body" idx="1"/>
          </p:nvPr>
        </p:nvSpPr>
        <p:spPr>
          <a:xfrm>
            <a:off x="228600" y="1143000"/>
            <a:ext cx="8726488" cy="5526088"/>
          </a:xfrm>
        </p:spPr>
        <p:txBody>
          <a:bodyPr/>
          <a:lstStyle/>
          <a:p>
            <a:pPr>
              <a:lnSpc>
                <a:spcPct val="110000"/>
              </a:lnSpc>
            </a:pPr>
            <a:r>
              <a:rPr lang="zh-CN" altLang="en-US"/>
              <a:t>为了生成一个企业报表，必须经过</a:t>
            </a:r>
          </a:p>
          <a:p>
            <a:pPr lvl="1">
              <a:lnSpc>
                <a:spcPct val="110000"/>
              </a:lnSpc>
            </a:pPr>
            <a:r>
              <a:rPr lang="zh-CN" altLang="en-US"/>
              <a:t>获得源数据</a:t>
            </a:r>
          </a:p>
          <a:p>
            <a:pPr lvl="2">
              <a:lnSpc>
                <a:spcPct val="110000"/>
              </a:lnSpc>
            </a:pPr>
            <a:r>
              <a:rPr lang="zh-CN" altLang="en-US"/>
              <a:t>很多文件和数据库</a:t>
            </a:r>
          </a:p>
          <a:p>
            <a:pPr lvl="1">
              <a:lnSpc>
                <a:spcPct val="110000"/>
              </a:lnSpc>
            </a:pPr>
            <a:r>
              <a:rPr lang="zh-CN" altLang="en-US"/>
              <a:t>定位和分析数据</a:t>
            </a:r>
          </a:p>
          <a:p>
            <a:pPr lvl="2">
              <a:lnSpc>
                <a:spcPct val="110000"/>
              </a:lnSpc>
            </a:pPr>
            <a:r>
              <a:rPr lang="zh-CN" altLang="en-US"/>
              <a:t>需要分析很多文件和数据布局</a:t>
            </a:r>
          </a:p>
          <a:p>
            <a:pPr lvl="2">
              <a:lnSpc>
                <a:spcPct val="110000"/>
              </a:lnSpc>
            </a:pPr>
            <a:r>
              <a:rPr lang="zh-CN" altLang="en-US"/>
              <a:t>数据不一致造成很难准确定位和分析</a:t>
            </a:r>
          </a:p>
          <a:p>
            <a:pPr lvl="3">
              <a:lnSpc>
                <a:spcPct val="110000"/>
              </a:lnSpc>
            </a:pPr>
            <a:r>
              <a:rPr lang="zh-CN" altLang="en-US" sz="2200"/>
              <a:t>同名不同义：如</a:t>
            </a:r>
            <a:r>
              <a:rPr lang="en-US" altLang="zh-CN" sz="2200"/>
              <a:t>weight</a:t>
            </a:r>
            <a:r>
              <a:rPr lang="zh-CN" altLang="en-US" sz="2200"/>
              <a:t>字段在</a:t>
            </a:r>
            <a:r>
              <a:rPr lang="en-US" altLang="zh-CN" sz="2200"/>
              <a:t>A</a:t>
            </a:r>
            <a:r>
              <a:rPr lang="zh-CN" altLang="en-US" sz="2200"/>
              <a:t>表中表示人的体重，在</a:t>
            </a:r>
            <a:r>
              <a:rPr lang="en-US" altLang="zh-CN" sz="2200"/>
              <a:t>B</a:t>
            </a:r>
            <a:r>
              <a:rPr lang="zh-CN" altLang="en-US" sz="2200"/>
              <a:t>表中表示汽车的重量</a:t>
            </a:r>
          </a:p>
          <a:p>
            <a:pPr lvl="3">
              <a:lnSpc>
                <a:spcPct val="110000"/>
              </a:lnSpc>
            </a:pPr>
            <a:r>
              <a:rPr lang="zh-CN" altLang="en-US" sz="2200"/>
              <a:t>同义不同名：如在</a:t>
            </a:r>
            <a:r>
              <a:rPr lang="en-US" altLang="zh-CN" sz="2200"/>
              <a:t>A</a:t>
            </a:r>
            <a:r>
              <a:rPr lang="zh-CN" altLang="en-US" sz="2200"/>
              <a:t>表中的</a:t>
            </a:r>
            <a:r>
              <a:rPr lang="en-US" altLang="zh-CN" sz="2200"/>
              <a:t>balance</a:t>
            </a:r>
            <a:r>
              <a:rPr lang="zh-CN" altLang="en-US" sz="2200"/>
              <a:t>字段，在</a:t>
            </a:r>
            <a:r>
              <a:rPr lang="en-US" altLang="zh-CN" sz="2200"/>
              <a:t>b</a:t>
            </a:r>
            <a:r>
              <a:rPr lang="zh-CN" altLang="en-US" sz="2200"/>
              <a:t>表中为</a:t>
            </a:r>
            <a:r>
              <a:rPr lang="en-US" altLang="zh-CN" sz="2200"/>
              <a:t>bal</a:t>
            </a:r>
          </a:p>
          <a:p>
            <a:pPr lvl="3">
              <a:lnSpc>
                <a:spcPct val="110000"/>
              </a:lnSpc>
            </a:pPr>
            <a:r>
              <a:rPr lang="zh-CN" altLang="en-US" sz="2200"/>
              <a:t>结构不同：同一字段在不同的应用中数据类型不同。如</a:t>
            </a:r>
            <a:r>
              <a:rPr lang="en-US" altLang="zh-CN" sz="2200"/>
              <a:t>Sex</a:t>
            </a:r>
            <a:r>
              <a:rPr lang="zh-CN" altLang="en-US" sz="2200"/>
              <a:t>字段在</a:t>
            </a:r>
            <a:r>
              <a:rPr lang="en-US" altLang="zh-CN" sz="2200"/>
              <a:t>A</a:t>
            </a:r>
            <a:r>
              <a:rPr lang="zh-CN" altLang="en-US" sz="2200"/>
              <a:t>表中为</a:t>
            </a:r>
            <a:r>
              <a:rPr lang="zh-CN" altLang="en-US" sz="2200">
                <a:latin typeface="Times New Roman"/>
              </a:rPr>
              <a:t>“</a:t>
            </a:r>
            <a:r>
              <a:rPr lang="en-US" altLang="zh-CN" sz="2200"/>
              <a:t>M/F</a:t>
            </a:r>
            <a:r>
              <a:rPr lang="en-US" altLang="zh-CN" sz="2200">
                <a:latin typeface="Times New Roman"/>
              </a:rPr>
              <a:t>”</a:t>
            </a:r>
            <a:r>
              <a:rPr lang="en-US" altLang="zh-CN" sz="2200"/>
              <a:t>，</a:t>
            </a:r>
            <a:r>
              <a:rPr lang="zh-CN" altLang="en-US" sz="2200"/>
              <a:t>在</a:t>
            </a:r>
            <a:r>
              <a:rPr lang="en-US" altLang="zh-CN" sz="2200"/>
              <a:t>B</a:t>
            </a:r>
            <a:r>
              <a:rPr lang="zh-CN" altLang="en-US" sz="2200"/>
              <a:t>表中为</a:t>
            </a:r>
            <a:r>
              <a:rPr lang="zh-CN" altLang="en-US" sz="2200">
                <a:latin typeface="Times New Roman"/>
              </a:rPr>
              <a:t>“</a:t>
            </a:r>
            <a:r>
              <a:rPr lang="zh-CN" altLang="en-US" sz="2200"/>
              <a:t>0/1</a:t>
            </a:r>
            <a:r>
              <a:rPr lang="zh-CN" altLang="en-US" sz="2200">
                <a:latin typeface="Times New Roman"/>
              </a:rPr>
              <a:t>”</a:t>
            </a:r>
            <a:endParaRPr lang="zh-CN" altLang="en-US" sz="220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a:t>生产率</a:t>
            </a:r>
          </a:p>
        </p:txBody>
      </p:sp>
      <p:sp>
        <p:nvSpPr>
          <p:cNvPr id="142339" name="Rectangle 3"/>
          <p:cNvSpPr>
            <a:spLocks noGrp="1" noChangeArrowheads="1"/>
          </p:cNvSpPr>
          <p:nvPr>
            <p:ph type="body" idx="1"/>
          </p:nvPr>
        </p:nvSpPr>
        <p:spPr/>
        <p:txBody>
          <a:bodyPr/>
          <a:lstStyle/>
          <a:p>
            <a:pPr lvl="1">
              <a:lnSpc>
                <a:spcPct val="110000"/>
              </a:lnSpc>
            </a:pPr>
            <a:r>
              <a:rPr lang="zh-CN" altLang="en-US"/>
              <a:t>把数据加工成报表</a:t>
            </a:r>
          </a:p>
          <a:p>
            <a:pPr lvl="2">
              <a:lnSpc>
                <a:spcPct val="110000"/>
              </a:lnSpc>
            </a:pPr>
            <a:r>
              <a:rPr lang="zh-CN" altLang="en-US"/>
              <a:t>要写许多程序，每个程序必须客户化（与客户环境有关）</a:t>
            </a:r>
          </a:p>
          <a:p>
            <a:pPr lvl="2">
              <a:lnSpc>
                <a:spcPct val="110000"/>
              </a:lnSpc>
            </a:pPr>
            <a:r>
              <a:rPr lang="zh-CN" altLang="en-US"/>
              <a:t>程序会涉及公司具有的各种技术</a:t>
            </a:r>
          </a:p>
          <a:p>
            <a:pPr lvl="2">
              <a:lnSpc>
                <a:spcPct val="110000"/>
              </a:lnSpc>
            </a:pPr>
            <a:r>
              <a:rPr lang="zh-CN" altLang="en-US"/>
              <a:t>由于定位数据困难，检索所要的数据是一件很麻烦的事</a:t>
            </a:r>
          </a:p>
          <a:p>
            <a:pPr lvl="1">
              <a:lnSpc>
                <a:spcPct val="110000"/>
              </a:lnSpc>
            </a:pPr>
            <a:r>
              <a:rPr lang="zh-CN" altLang="en-US"/>
              <a:t>完成任务需要很长时间</a:t>
            </a:r>
          </a:p>
          <a:p>
            <a:pPr lvl="2">
              <a:lnSpc>
                <a:spcPct val="110000"/>
              </a:lnSpc>
            </a:pPr>
            <a:r>
              <a:rPr lang="zh-CN" altLang="en-US"/>
              <a:t>定位数据 + 获得数据 + 集成报告，完成任务所需时间较长</a:t>
            </a:r>
          </a:p>
          <a:p>
            <a:pPr lvl="2">
              <a:lnSpc>
                <a:spcPct val="110000"/>
              </a:lnSpc>
            </a:pPr>
            <a:r>
              <a:rPr lang="zh-CN" altLang="en-US"/>
              <a:t>每份报告各自需求不同，前面报表不会为后继报表提供什么帮助，因此每份报告所需要的时间都很长，</a:t>
            </a:r>
          </a:p>
          <a:p>
            <a:endParaRPr lang="zh-CN" altLang="en-US"/>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53752"/>
            <a:ext cx="8229600" cy="710952"/>
          </a:xfrm>
        </p:spPr>
        <p:txBody>
          <a:bodyPr/>
          <a:lstStyle/>
          <a:p>
            <a:r>
              <a:rPr lang="zh-CN" altLang="en-US" dirty="0">
                <a:solidFill>
                  <a:srgbClr val="000099"/>
                </a:solidFill>
              </a:rPr>
              <a:t>生产率</a:t>
            </a:r>
          </a:p>
        </p:txBody>
      </p:sp>
      <p:grpSp>
        <p:nvGrpSpPr>
          <p:cNvPr id="2" name="Group 3"/>
          <p:cNvGrpSpPr>
            <a:grpSpLocks/>
          </p:cNvGrpSpPr>
          <p:nvPr/>
        </p:nvGrpSpPr>
        <p:grpSpPr bwMode="auto">
          <a:xfrm>
            <a:off x="457200" y="926232"/>
            <a:ext cx="7467600" cy="990600"/>
            <a:chOff x="288" y="864"/>
            <a:chExt cx="4704" cy="624"/>
          </a:xfrm>
        </p:grpSpPr>
        <p:grpSp>
          <p:nvGrpSpPr>
            <p:cNvPr id="3" name="Group 4"/>
            <p:cNvGrpSpPr>
              <a:grpSpLocks/>
            </p:cNvGrpSpPr>
            <p:nvPr/>
          </p:nvGrpSpPr>
          <p:grpSpPr bwMode="auto">
            <a:xfrm>
              <a:off x="1776" y="864"/>
              <a:ext cx="3216" cy="624"/>
              <a:chOff x="1392" y="960"/>
              <a:chExt cx="3216" cy="576"/>
            </a:xfrm>
          </p:grpSpPr>
          <p:sp>
            <p:nvSpPr>
              <p:cNvPr id="143365" name="AutoShape 5"/>
              <p:cNvSpPr>
                <a:spLocks noChangeArrowheads="1"/>
              </p:cNvSpPr>
              <p:nvPr/>
            </p:nvSpPr>
            <p:spPr bwMode="auto">
              <a:xfrm>
                <a:off x="1392" y="96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66" name="AutoShape 6"/>
              <p:cNvSpPr>
                <a:spLocks noChangeArrowheads="1"/>
              </p:cNvSpPr>
              <p:nvPr/>
            </p:nvSpPr>
            <p:spPr bwMode="auto">
              <a:xfrm>
                <a:off x="1920" y="96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67" name="AutoShape 7"/>
              <p:cNvSpPr>
                <a:spLocks noChangeArrowheads="1"/>
              </p:cNvSpPr>
              <p:nvPr/>
            </p:nvSpPr>
            <p:spPr bwMode="auto">
              <a:xfrm>
                <a:off x="2448" y="96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68" name="AutoShape 8"/>
              <p:cNvSpPr>
                <a:spLocks noChangeArrowheads="1"/>
              </p:cNvSpPr>
              <p:nvPr/>
            </p:nvSpPr>
            <p:spPr bwMode="auto">
              <a:xfrm>
                <a:off x="2976" y="96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69" name="AutoShape 9"/>
              <p:cNvSpPr>
                <a:spLocks noChangeArrowheads="1"/>
              </p:cNvSpPr>
              <p:nvPr/>
            </p:nvSpPr>
            <p:spPr bwMode="auto">
              <a:xfrm>
                <a:off x="3504" y="96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70" name="AutoShape 10"/>
              <p:cNvSpPr>
                <a:spLocks noChangeArrowheads="1"/>
              </p:cNvSpPr>
              <p:nvPr/>
            </p:nvSpPr>
            <p:spPr bwMode="auto">
              <a:xfrm>
                <a:off x="4032" y="96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71" name="AutoShape 11"/>
              <p:cNvSpPr>
                <a:spLocks noChangeArrowheads="1"/>
              </p:cNvSpPr>
              <p:nvPr/>
            </p:nvSpPr>
            <p:spPr bwMode="auto">
              <a:xfrm>
                <a:off x="1680" y="124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72" name="AutoShape 12"/>
              <p:cNvSpPr>
                <a:spLocks noChangeArrowheads="1"/>
              </p:cNvSpPr>
              <p:nvPr/>
            </p:nvSpPr>
            <p:spPr bwMode="auto">
              <a:xfrm>
                <a:off x="2208" y="124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73" name="AutoShape 13"/>
              <p:cNvSpPr>
                <a:spLocks noChangeArrowheads="1"/>
              </p:cNvSpPr>
              <p:nvPr/>
            </p:nvSpPr>
            <p:spPr bwMode="auto">
              <a:xfrm>
                <a:off x="2736" y="124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74" name="AutoShape 14"/>
              <p:cNvSpPr>
                <a:spLocks noChangeArrowheads="1"/>
              </p:cNvSpPr>
              <p:nvPr/>
            </p:nvSpPr>
            <p:spPr bwMode="auto">
              <a:xfrm>
                <a:off x="3264" y="124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75" name="AutoShape 15"/>
              <p:cNvSpPr>
                <a:spLocks noChangeArrowheads="1"/>
              </p:cNvSpPr>
              <p:nvPr/>
            </p:nvSpPr>
            <p:spPr bwMode="auto">
              <a:xfrm>
                <a:off x="3792" y="124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76" name="AutoShape 16"/>
              <p:cNvSpPr>
                <a:spLocks noChangeArrowheads="1"/>
              </p:cNvSpPr>
              <p:nvPr/>
            </p:nvSpPr>
            <p:spPr bwMode="auto">
              <a:xfrm>
                <a:off x="4320" y="124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143377" name="Text Box 17"/>
            <p:cNvSpPr txBox="1">
              <a:spLocks noChangeArrowheads="1"/>
            </p:cNvSpPr>
            <p:nvPr/>
          </p:nvSpPr>
          <p:spPr bwMode="auto">
            <a:xfrm>
              <a:off x="288" y="864"/>
              <a:ext cx="1344" cy="518"/>
            </a:xfrm>
            <a:prstGeom prst="rect">
              <a:avLst/>
            </a:prstGeom>
            <a:noFill/>
            <a:ln w="9525">
              <a:noFill/>
              <a:miter lim="800000"/>
              <a:headEnd/>
              <a:tailEnd/>
            </a:ln>
            <a:effectLst/>
          </p:spPr>
          <p:txBody>
            <a:bodyPr>
              <a:spAutoFit/>
            </a:bodyPr>
            <a:lstStyle/>
            <a:p>
              <a:pPr algn="ctr">
                <a:spcBef>
                  <a:spcPct val="50000"/>
                </a:spcBef>
              </a:pPr>
              <a:r>
                <a:rPr lang="zh-CN" altLang="en-US" dirty="0">
                  <a:ea typeface="隶书" pitchFamily="49" charset="-122"/>
                </a:rPr>
                <a:t>根据全部企业数据生成报表</a:t>
              </a:r>
            </a:p>
          </p:txBody>
        </p:sp>
      </p:grpSp>
      <p:grpSp>
        <p:nvGrpSpPr>
          <p:cNvPr id="4" name="Group 18"/>
          <p:cNvGrpSpPr>
            <a:grpSpLocks/>
          </p:cNvGrpSpPr>
          <p:nvPr/>
        </p:nvGrpSpPr>
        <p:grpSpPr bwMode="auto">
          <a:xfrm>
            <a:off x="457200" y="2358008"/>
            <a:ext cx="7467600" cy="1143000"/>
            <a:chOff x="288" y="1632"/>
            <a:chExt cx="4704" cy="720"/>
          </a:xfrm>
        </p:grpSpPr>
        <p:grpSp>
          <p:nvGrpSpPr>
            <p:cNvPr id="5" name="Group 19"/>
            <p:cNvGrpSpPr>
              <a:grpSpLocks/>
            </p:cNvGrpSpPr>
            <p:nvPr/>
          </p:nvGrpSpPr>
          <p:grpSpPr bwMode="auto">
            <a:xfrm>
              <a:off x="1776" y="1632"/>
              <a:ext cx="3216" cy="720"/>
              <a:chOff x="1776" y="1680"/>
              <a:chExt cx="3216" cy="576"/>
            </a:xfrm>
          </p:grpSpPr>
          <p:sp>
            <p:nvSpPr>
              <p:cNvPr id="143380" name="AutoShape 20"/>
              <p:cNvSpPr>
                <a:spLocks noChangeArrowheads="1"/>
              </p:cNvSpPr>
              <p:nvPr/>
            </p:nvSpPr>
            <p:spPr bwMode="auto">
              <a:xfrm>
                <a:off x="1776" y="168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p>
            </p:txBody>
          </p:sp>
          <p:sp>
            <p:nvSpPr>
              <p:cNvPr id="143381" name="AutoShape 21"/>
              <p:cNvSpPr>
                <a:spLocks noChangeArrowheads="1"/>
              </p:cNvSpPr>
              <p:nvPr/>
            </p:nvSpPr>
            <p:spPr bwMode="auto">
              <a:xfrm>
                <a:off x="2304" y="168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2" name="AutoShape 22"/>
              <p:cNvSpPr>
                <a:spLocks noChangeArrowheads="1"/>
              </p:cNvSpPr>
              <p:nvPr/>
            </p:nvSpPr>
            <p:spPr bwMode="auto">
              <a:xfrm>
                <a:off x="2832" y="168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3" name="AutoShape 23"/>
              <p:cNvSpPr>
                <a:spLocks noChangeArrowheads="1"/>
              </p:cNvSpPr>
              <p:nvPr/>
            </p:nvSpPr>
            <p:spPr bwMode="auto">
              <a:xfrm>
                <a:off x="3360" y="168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4" name="AutoShape 24"/>
              <p:cNvSpPr>
                <a:spLocks noChangeArrowheads="1"/>
              </p:cNvSpPr>
              <p:nvPr/>
            </p:nvSpPr>
            <p:spPr bwMode="auto">
              <a:xfrm>
                <a:off x="3888" y="168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5" name="AutoShape 25"/>
              <p:cNvSpPr>
                <a:spLocks noChangeArrowheads="1"/>
              </p:cNvSpPr>
              <p:nvPr/>
            </p:nvSpPr>
            <p:spPr bwMode="auto">
              <a:xfrm>
                <a:off x="4416" y="1680"/>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6" name="AutoShape 26"/>
              <p:cNvSpPr>
                <a:spLocks noChangeArrowheads="1"/>
              </p:cNvSpPr>
              <p:nvPr/>
            </p:nvSpPr>
            <p:spPr bwMode="auto">
              <a:xfrm>
                <a:off x="2064" y="196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7" name="AutoShape 27"/>
              <p:cNvSpPr>
                <a:spLocks noChangeArrowheads="1"/>
              </p:cNvSpPr>
              <p:nvPr/>
            </p:nvSpPr>
            <p:spPr bwMode="auto">
              <a:xfrm>
                <a:off x="2592" y="196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8" name="AutoShape 28"/>
              <p:cNvSpPr>
                <a:spLocks noChangeArrowheads="1"/>
              </p:cNvSpPr>
              <p:nvPr/>
            </p:nvSpPr>
            <p:spPr bwMode="auto">
              <a:xfrm>
                <a:off x="3120" y="196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89" name="AutoShape 29"/>
              <p:cNvSpPr>
                <a:spLocks noChangeArrowheads="1"/>
              </p:cNvSpPr>
              <p:nvPr/>
            </p:nvSpPr>
            <p:spPr bwMode="auto">
              <a:xfrm>
                <a:off x="3648" y="196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90" name="AutoShape 30"/>
              <p:cNvSpPr>
                <a:spLocks noChangeArrowheads="1"/>
              </p:cNvSpPr>
              <p:nvPr/>
            </p:nvSpPr>
            <p:spPr bwMode="auto">
              <a:xfrm>
                <a:off x="4176" y="196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sp>
            <p:nvSpPr>
              <p:cNvPr id="143391" name="AutoShape 31"/>
              <p:cNvSpPr>
                <a:spLocks noChangeArrowheads="1"/>
              </p:cNvSpPr>
              <p:nvPr/>
            </p:nvSpPr>
            <p:spPr bwMode="auto">
              <a:xfrm>
                <a:off x="4704" y="1968"/>
                <a:ext cx="288" cy="288"/>
              </a:xfrm>
              <a:prstGeom prst="can">
                <a:avLst>
                  <a:gd name="adj" fmla="val 36806"/>
                </a:avLst>
              </a:prstGeom>
              <a:solidFill>
                <a:schemeClr val="accent1"/>
              </a:solidFill>
              <a:ln w="9525">
                <a:solidFill>
                  <a:schemeClr val="tx1"/>
                </a:solidFill>
                <a:miter lim="800000"/>
                <a:headEnd/>
                <a:tailEnd/>
              </a:ln>
              <a:effectLst/>
            </p:spPr>
            <p:txBody>
              <a:bodyPr wrap="none" anchor="ctr"/>
              <a:lstStyle/>
              <a:p>
                <a:pPr algn="ctr"/>
                <a:r>
                  <a:rPr lang="en-US" altLang="zh-CN" sz="2000"/>
                  <a:t>X</a:t>
                </a:r>
                <a:endParaRPr lang="zh-CN" altLang="en-US" sz="2000"/>
              </a:p>
            </p:txBody>
          </p:sp>
        </p:grpSp>
        <p:sp>
          <p:nvSpPr>
            <p:cNvPr id="143392" name="Text Box 32"/>
            <p:cNvSpPr txBox="1">
              <a:spLocks noChangeArrowheads="1"/>
            </p:cNvSpPr>
            <p:nvPr/>
          </p:nvSpPr>
          <p:spPr bwMode="auto">
            <a:xfrm>
              <a:off x="288" y="1680"/>
              <a:ext cx="1344" cy="518"/>
            </a:xfrm>
            <a:prstGeom prst="rect">
              <a:avLst/>
            </a:prstGeom>
            <a:noFill/>
            <a:ln w="9525">
              <a:noFill/>
              <a:miter lim="800000"/>
              <a:headEnd/>
              <a:tailEnd/>
            </a:ln>
            <a:effectLst/>
          </p:spPr>
          <p:txBody>
            <a:bodyPr>
              <a:spAutoFit/>
            </a:bodyPr>
            <a:lstStyle/>
            <a:p>
              <a:pPr algn="ctr">
                <a:spcBef>
                  <a:spcPct val="50000"/>
                </a:spcBef>
              </a:pPr>
              <a:r>
                <a:rPr lang="zh-CN" altLang="en-US" dirty="0">
                  <a:ea typeface="隶书" pitchFamily="49" charset="-122"/>
                </a:rPr>
                <a:t>定位数据需要浏览大量文件</a:t>
              </a:r>
            </a:p>
          </p:txBody>
        </p:sp>
      </p:grpSp>
      <p:grpSp>
        <p:nvGrpSpPr>
          <p:cNvPr id="6" name="Group 33"/>
          <p:cNvGrpSpPr>
            <a:grpSpLocks/>
          </p:cNvGrpSpPr>
          <p:nvPr/>
        </p:nvGrpSpPr>
        <p:grpSpPr bwMode="auto">
          <a:xfrm>
            <a:off x="304800" y="3657600"/>
            <a:ext cx="7772400" cy="1752600"/>
            <a:chOff x="192" y="2544"/>
            <a:chExt cx="4896" cy="1104"/>
          </a:xfrm>
        </p:grpSpPr>
        <p:sp>
          <p:nvSpPr>
            <p:cNvPr id="143394" name="Text Box 34"/>
            <p:cNvSpPr txBox="1">
              <a:spLocks noChangeArrowheads="1"/>
            </p:cNvSpPr>
            <p:nvPr/>
          </p:nvSpPr>
          <p:spPr bwMode="auto">
            <a:xfrm>
              <a:off x="192" y="2708"/>
              <a:ext cx="1584" cy="748"/>
            </a:xfrm>
            <a:prstGeom prst="rect">
              <a:avLst/>
            </a:prstGeom>
            <a:noFill/>
            <a:ln w="9525">
              <a:noFill/>
              <a:miter lim="800000"/>
              <a:headEnd/>
              <a:tailEnd/>
            </a:ln>
            <a:effectLst/>
          </p:spPr>
          <p:txBody>
            <a:bodyPr>
              <a:spAutoFit/>
            </a:bodyPr>
            <a:lstStyle/>
            <a:p>
              <a:pPr algn="just">
                <a:spcBef>
                  <a:spcPct val="50000"/>
                </a:spcBef>
              </a:pPr>
              <a:r>
                <a:rPr lang="zh-CN" altLang="en-US">
                  <a:ea typeface="隶书" pitchFamily="49" charset="-122"/>
                </a:rPr>
                <a:t>得到数据：抽取程序各不相同，每个都是定制的</a:t>
              </a:r>
            </a:p>
          </p:txBody>
        </p:sp>
        <p:grpSp>
          <p:nvGrpSpPr>
            <p:cNvPr id="7" name="Group 35"/>
            <p:cNvGrpSpPr>
              <a:grpSpLocks/>
            </p:cNvGrpSpPr>
            <p:nvPr/>
          </p:nvGrpSpPr>
          <p:grpSpPr bwMode="auto">
            <a:xfrm>
              <a:off x="1872" y="2544"/>
              <a:ext cx="3216" cy="1104"/>
              <a:chOff x="1872" y="2496"/>
              <a:chExt cx="3216" cy="1104"/>
            </a:xfrm>
          </p:grpSpPr>
          <p:sp>
            <p:nvSpPr>
              <p:cNvPr id="143396" name="AutoShape 36"/>
              <p:cNvSpPr>
                <a:spLocks noChangeArrowheads="1"/>
              </p:cNvSpPr>
              <p:nvPr/>
            </p:nvSpPr>
            <p:spPr bwMode="auto">
              <a:xfrm>
                <a:off x="1872" y="2736"/>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97" name="AutoShape 37"/>
              <p:cNvSpPr>
                <a:spLocks noChangeArrowheads="1"/>
              </p:cNvSpPr>
              <p:nvPr/>
            </p:nvSpPr>
            <p:spPr bwMode="auto">
              <a:xfrm>
                <a:off x="2400" y="2736"/>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98" name="AutoShape 38"/>
              <p:cNvSpPr>
                <a:spLocks noChangeArrowheads="1"/>
              </p:cNvSpPr>
              <p:nvPr/>
            </p:nvSpPr>
            <p:spPr bwMode="auto">
              <a:xfrm>
                <a:off x="2928" y="2736"/>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399" name="AutoShape 39"/>
              <p:cNvSpPr>
                <a:spLocks noChangeArrowheads="1"/>
              </p:cNvSpPr>
              <p:nvPr/>
            </p:nvSpPr>
            <p:spPr bwMode="auto">
              <a:xfrm>
                <a:off x="3456" y="2736"/>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0" name="AutoShape 40"/>
              <p:cNvSpPr>
                <a:spLocks noChangeArrowheads="1"/>
              </p:cNvSpPr>
              <p:nvPr/>
            </p:nvSpPr>
            <p:spPr bwMode="auto">
              <a:xfrm>
                <a:off x="3984" y="2736"/>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1" name="AutoShape 41"/>
              <p:cNvSpPr>
                <a:spLocks noChangeArrowheads="1"/>
              </p:cNvSpPr>
              <p:nvPr/>
            </p:nvSpPr>
            <p:spPr bwMode="auto">
              <a:xfrm>
                <a:off x="4512" y="2736"/>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2" name="AutoShape 42"/>
              <p:cNvSpPr>
                <a:spLocks noChangeArrowheads="1"/>
              </p:cNvSpPr>
              <p:nvPr/>
            </p:nvSpPr>
            <p:spPr bwMode="auto">
              <a:xfrm>
                <a:off x="2160" y="3048"/>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3" name="AutoShape 43"/>
              <p:cNvSpPr>
                <a:spLocks noChangeArrowheads="1"/>
              </p:cNvSpPr>
              <p:nvPr/>
            </p:nvSpPr>
            <p:spPr bwMode="auto">
              <a:xfrm>
                <a:off x="2688" y="3048"/>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4" name="AutoShape 44"/>
              <p:cNvSpPr>
                <a:spLocks noChangeArrowheads="1"/>
              </p:cNvSpPr>
              <p:nvPr/>
            </p:nvSpPr>
            <p:spPr bwMode="auto">
              <a:xfrm>
                <a:off x="3216" y="3048"/>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5" name="AutoShape 45"/>
              <p:cNvSpPr>
                <a:spLocks noChangeArrowheads="1"/>
              </p:cNvSpPr>
              <p:nvPr/>
            </p:nvSpPr>
            <p:spPr bwMode="auto">
              <a:xfrm>
                <a:off x="3744" y="3048"/>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6" name="AutoShape 46"/>
              <p:cNvSpPr>
                <a:spLocks noChangeArrowheads="1"/>
              </p:cNvSpPr>
              <p:nvPr/>
            </p:nvSpPr>
            <p:spPr bwMode="auto">
              <a:xfrm>
                <a:off x="4272" y="3048"/>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3407" name="AutoShape 47"/>
              <p:cNvSpPr>
                <a:spLocks noChangeArrowheads="1"/>
              </p:cNvSpPr>
              <p:nvPr/>
            </p:nvSpPr>
            <p:spPr bwMode="auto">
              <a:xfrm>
                <a:off x="4800" y="3048"/>
                <a:ext cx="288" cy="312"/>
              </a:xfrm>
              <a:prstGeom prst="can">
                <a:avLst>
                  <a:gd name="adj" fmla="val 39873"/>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8" name="Group 48"/>
              <p:cNvGrpSpPr>
                <a:grpSpLocks/>
              </p:cNvGrpSpPr>
              <p:nvPr/>
            </p:nvGrpSpPr>
            <p:grpSpPr bwMode="auto">
              <a:xfrm>
                <a:off x="2016" y="2496"/>
                <a:ext cx="288" cy="240"/>
                <a:chOff x="2016" y="2496"/>
                <a:chExt cx="288" cy="240"/>
              </a:xfrm>
            </p:grpSpPr>
            <p:sp>
              <p:nvSpPr>
                <p:cNvPr id="143409" name="Rectangle 49"/>
                <p:cNvSpPr>
                  <a:spLocks noChangeArrowheads="1"/>
                </p:cNvSpPr>
                <p:nvPr/>
              </p:nvSpPr>
              <p:spPr bwMode="auto">
                <a:xfrm>
                  <a:off x="2112" y="249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10" name="Line 50"/>
                <p:cNvSpPr>
                  <a:spLocks noChangeShapeType="1"/>
                </p:cNvSpPr>
                <p:nvPr/>
              </p:nvSpPr>
              <p:spPr bwMode="auto">
                <a:xfrm flipH="1">
                  <a:off x="2016" y="264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9" name="Group 51"/>
              <p:cNvGrpSpPr>
                <a:grpSpLocks/>
              </p:cNvGrpSpPr>
              <p:nvPr/>
            </p:nvGrpSpPr>
            <p:grpSpPr bwMode="auto">
              <a:xfrm>
                <a:off x="2544" y="2496"/>
                <a:ext cx="288" cy="240"/>
                <a:chOff x="2016" y="2496"/>
                <a:chExt cx="288" cy="240"/>
              </a:xfrm>
            </p:grpSpPr>
            <p:sp>
              <p:nvSpPr>
                <p:cNvPr id="143412" name="Rectangle 52"/>
                <p:cNvSpPr>
                  <a:spLocks noChangeArrowheads="1"/>
                </p:cNvSpPr>
                <p:nvPr/>
              </p:nvSpPr>
              <p:spPr bwMode="auto">
                <a:xfrm>
                  <a:off x="2112" y="249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13" name="Line 53"/>
                <p:cNvSpPr>
                  <a:spLocks noChangeShapeType="1"/>
                </p:cNvSpPr>
                <p:nvPr/>
              </p:nvSpPr>
              <p:spPr bwMode="auto">
                <a:xfrm flipH="1">
                  <a:off x="2016" y="264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0" name="Group 54"/>
              <p:cNvGrpSpPr>
                <a:grpSpLocks/>
              </p:cNvGrpSpPr>
              <p:nvPr/>
            </p:nvGrpSpPr>
            <p:grpSpPr bwMode="auto">
              <a:xfrm>
                <a:off x="3072" y="2496"/>
                <a:ext cx="288" cy="240"/>
                <a:chOff x="2016" y="2496"/>
                <a:chExt cx="288" cy="240"/>
              </a:xfrm>
            </p:grpSpPr>
            <p:sp>
              <p:nvSpPr>
                <p:cNvPr id="143415" name="Rectangle 55"/>
                <p:cNvSpPr>
                  <a:spLocks noChangeArrowheads="1"/>
                </p:cNvSpPr>
                <p:nvPr/>
              </p:nvSpPr>
              <p:spPr bwMode="auto">
                <a:xfrm>
                  <a:off x="2112" y="249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16" name="Line 56"/>
                <p:cNvSpPr>
                  <a:spLocks noChangeShapeType="1"/>
                </p:cNvSpPr>
                <p:nvPr/>
              </p:nvSpPr>
              <p:spPr bwMode="auto">
                <a:xfrm flipH="1">
                  <a:off x="2016" y="264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1" name="Group 57"/>
              <p:cNvGrpSpPr>
                <a:grpSpLocks/>
              </p:cNvGrpSpPr>
              <p:nvPr/>
            </p:nvGrpSpPr>
            <p:grpSpPr bwMode="auto">
              <a:xfrm>
                <a:off x="3600" y="2496"/>
                <a:ext cx="288" cy="240"/>
                <a:chOff x="2016" y="2496"/>
                <a:chExt cx="288" cy="240"/>
              </a:xfrm>
            </p:grpSpPr>
            <p:sp>
              <p:nvSpPr>
                <p:cNvPr id="143418" name="Rectangle 58"/>
                <p:cNvSpPr>
                  <a:spLocks noChangeArrowheads="1"/>
                </p:cNvSpPr>
                <p:nvPr/>
              </p:nvSpPr>
              <p:spPr bwMode="auto">
                <a:xfrm>
                  <a:off x="2112" y="249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19" name="Line 59"/>
                <p:cNvSpPr>
                  <a:spLocks noChangeShapeType="1"/>
                </p:cNvSpPr>
                <p:nvPr/>
              </p:nvSpPr>
              <p:spPr bwMode="auto">
                <a:xfrm flipH="1">
                  <a:off x="2016" y="264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2" name="Group 60"/>
              <p:cNvGrpSpPr>
                <a:grpSpLocks/>
              </p:cNvGrpSpPr>
              <p:nvPr/>
            </p:nvGrpSpPr>
            <p:grpSpPr bwMode="auto">
              <a:xfrm>
                <a:off x="4128" y="2496"/>
                <a:ext cx="288" cy="240"/>
                <a:chOff x="2016" y="2496"/>
                <a:chExt cx="288" cy="240"/>
              </a:xfrm>
            </p:grpSpPr>
            <p:sp>
              <p:nvSpPr>
                <p:cNvPr id="143421" name="Rectangle 61"/>
                <p:cNvSpPr>
                  <a:spLocks noChangeArrowheads="1"/>
                </p:cNvSpPr>
                <p:nvPr/>
              </p:nvSpPr>
              <p:spPr bwMode="auto">
                <a:xfrm>
                  <a:off x="2112" y="249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22" name="Line 62"/>
                <p:cNvSpPr>
                  <a:spLocks noChangeShapeType="1"/>
                </p:cNvSpPr>
                <p:nvPr/>
              </p:nvSpPr>
              <p:spPr bwMode="auto">
                <a:xfrm flipH="1">
                  <a:off x="2016" y="264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3" name="Group 63"/>
              <p:cNvGrpSpPr>
                <a:grpSpLocks/>
              </p:cNvGrpSpPr>
              <p:nvPr/>
            </p:nvGrpSpPr>
            <p:grpSpPr bwMode="auto">
              <a:xfrm>
                <a:off x="4656" y="2496"/>
                <a:ext cx="288" cy="240"/>
                <a:chOff x="2016" y="2496"/>
                <a:chExt cx="288" cy="240"/>
              </a:xfrm>
            </p:grpSpPr>
            <p:sp>
              <p:nvSpPr>
                <p:cNvPr id="143424" name="Rectangle 64"/>
                <p:cNvSpPr>
                  <a:spLocks noChangeArrowheads="1"/>
                </p:cNvSpPr>
                <p:nvPr/>
              </p:nvSpPr>
              <p:spPr bwMode="auto">
                <a:xfrm>
                  <a:off x="2112" y="249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25" name="Line 65"/>
                <p:cNvSpPr>
                  <a:spLocks noChangeShapeType="1"/>
                </p:cNvSpPr>
                <p:nvPr/>
              </p:nvSpPr>
              <p:spPr bwMode="auto">
                <a:xfrm flipH="1">
                  <a:off x="2016" y="264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4" name="Group 66"/>
              <p:cNvGrpSpPr>
                <a:grpSpLocks/>
              </p:cNvGrpSpPr>
              <p:nvPr/>
            </p:nvGrpSpPr>
            <p:grpSpPr bwMode="auto">
              <a:xfrm>
                <a:off x="4656" y="3360"/>
                <a:ext cx="288" cy="240"/>
                <a:chOff x="4656" y="3360"/>
                <a:chExt cx="288" cy="240"/>
              </a:xfrm>
            </p:grpSpPr>
            <p:sp>
              <p:nvSpPr>
                <p:cNvPr id="143427" name="Rectangle 67"/>
                <p:cNvSpPr>
                  <a:spLocks noChangeArrowheads="1"/>
                </p:cNvSpPr>
                <p:nvPr/>
              </p:nvSpPr>
              <p:spPr bwMode="auto">
                <a:xfrm>
                  <a:off x="4656" y="345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28" name="Line 68"/>
                <p:cNvSpPr>
                  <a:spLocks noChangeShapeType="1"/>
                </p:cNvSpPr>
                <p:nvPr/>
              </p:nvSpPr>
              <p:spPr bwMode="auto">
                <a:xfrm flipH="1">
                  <a:off x="4752" y="336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5" name="Group 69"/>
              <p:cNvGrpSpPr>
                <a:grpSpLocks/>
              </p:cNvGrpSpPr>
              <p:nvPr/>
            </p:nvGrpSpPr>
            <p:grpSpPr bwMode="auto">
              <a:xfrm>
                <a:off x="4128" y="3360"/>
                <a:ext cx="288" cy="240"/>
                <a:chOff x="4656" y="3360"/>
                <a:chExt cx="288" cy="240"/>
              </a:xfrm>
            </p:grpSpPr>
            <p:sp>
              <p:nvSpPr>
                <p:cNvPr id="143430" name="Rectangle 70"/>
                <p:cNvSpPr>
                  <a:spLocks noChangeArrowheads="1"/>
                </p:cNvSpPr>
                <p:nvPr/>
              </p:nvSpPr>
              <p:spPr bwMode="auto">
                <a:xfrm>
                  <a:off x="4656" y="345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31" name="Line 71"/>
                <p:cNvSpPr>
                  <a:spLocks noChangeShapeType="1"/>
                </p:cNvSpPr>
                <p:nvPr/>
              </p:nvSpPr>
              <p:spPr bwMode="auto">
                <a:xfrm flipH="1">
                  <a:off x="4752" y="336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6" name="Group 72"/>
              <p:cNvGrpSpPr>
                <a:grpSpLocks/>
              </p:cNvGrpSpPr>
              <p:nvPr/>
            </p:nvGrpSpPr>
            <p:grpSpPr bwMode="auto">
              <a:xfrm>
                <a:off x="3600" y="3360"/>
                <a:ext cx="288" cy="240"/>
                <a:chOff x="4656" y="3360"/>
                <a:chExt cx="288" cy="240"/>
              </a:xfrm>
            </p:grpSpPr>
            <p:sp>
              <p:nvSpPr>
                <p:cNvPr id="143433" name="Rectangle 73"/>
                <p:cNvSpPr>
                  <a:spLocks noChangeArrowheads="1"/>
                </p:cNvSpPr>
                <p:nvPr/>
              </p:nvSpPr>
              <p:spPr bwMode="auto">
                <a:xfrm>
                  <a:off x="4656" y="345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34" name="Line 74"/>
                <p:cNvSpPr>
                  <a:spLocks noChangeShapeType="1"/>
                </p:cNvSpPr>
                <p:nvPr/>
              </p:nvSpPr>
              <p:spPr bwMode="auto">
                <a:xfrm flipH="1">
                  <a:off x="4752" y="336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7" name="Group 75"/>
              <p:cNvGrpSpPr>
                <a:grpSpLocks/>
              </p:cNvGrpSpPr>
              <p:nvPr/>
            </p:nvGrpSpPr>
            <p:grpSpPr bwMode="auto">
              <a:xfrm>
                <a:off x="3072" y="3360"/>
                <a:ext cx="288" cy="240"/>
                <a:chOff x="4656" y="3360"/>
                <a:chExt cx="288" cy="240"/>
              </a:xfrm>
            </p:grpSpPr>
            <p:sp>
              <p:nvSpPr>
                <p:cNvPr id="143436" name="Rectangle 76"/>
                <p:cNvSpPr>
                  <a:spLocks noChangeArrowheads="1"/>
                </p:cNvSpPr>
                <p:nvPr/>
              </p:nvSpPr>
              <p:spPr bwMode="auto">
                <a:xfrm>
                  <a:off x="4656" y="345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37" name="Line 77"/>
                <p:cNvSpPr>
                  <a:spLocks noChangeShapeType="1"/>
                </p:cNvSpPr>
                <p:nvPr/>
              </p:nvSpPr>
              <p:spPr bwMode="auto">
                <a:xfrm flipH="1">
                  <a:off x="4752" y="336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8" name="Group 78"/>
              <p:cNvGrpSpPr>
                <a:grpSpLocks/>
              </p:cNvGrpSpPr>
              <p:nvPr/>
            </p:nvGrpSpPr>
            <p:grpSpPr bwMode="auto">
              <a:xfrm>
                <a:off x="2544" y="3360"/>
                <a:ext cx="288" cy="240"/>
                <a:chOff x="4656" y="3360"/>
                <a:chExt cx="288" cy="240"/>
              </a:xfrm>
            </p:grpSpPr>
            <p:sp>
              <p:nvSpPr>
                <p:cNvPr id="143439" name="Rectangle 79"/>
                <p:cNvSpPr>
                  <a:spLocks noChangeArrowheads="1"/>
                </p:cNvSpPr>
                <p:nvPr/>
              </p:nvSpPr>
              <p:spPr bwMode="auto">
                <a:xfrm>
                  <a:off x="4656" y="345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40" name="Line 80"/>
                <p:cNvSpPr>
                  <a:spLocks noChangeShapeType="1"/>
                </p:cNvSpPr>
                <p:nvPr/>
              </p:nvSpPr>
              <p:spPr bwMode="auto">
                <a:xfrm flipH="1">
                  <a:off x="4752" y="3360"/>
                  <a:ext cx="192" cy="96"/>
                </a:xfrm>
                <a:prstGeom prst="line">
                  <a:avLst/>
                </a:prstGeom>
                <a:noFill/>
                <a:ln w="9525">
                  <a:solidFill>
                    <a:schemeClr val="tx1"/>
                  </a:solidFill>
                  <a:miter lim="800000"/>
                  <a:headEnd/>
                  <a:tailEnd/>
                </a:ln>
                <a:effectLst/>
              </p:spPr>
              <p:txBody>
                <a:bodyPr wrap="none"/>
                <a:lstStyle/>
                <a:p>
                  <a:endParaRPr lang="zh-CN" altLang="en-US"/>
                </a:p>
              </p:txBody>
            </p:sp>
          </p:grpSp>
          <p:grpSp>
            <p:nvGrpSpPr>
              <p:cNvPr id="19" name="Group 81"/>
              <p:cNvGrpSpPr>
                <a:grpSpLocks/>
              </p:cNvGrpSpPr>
              <p:nvPr/>
            </p:nvGrpSpPr>
            <p:grpSpPr bwMode="auto">
              <a:xfrm>
                <a:off x="2016" y="3360"/>
                <a:ext cx="288" cy="240"/>
                <a:chOff x="4656" y="3360"/>
                <a:chExt cx="288" cy="240"/>
              </a:xfrm>
            </p:grpSpPr>
            <p:sp>
              <p:nvSpPr>
                <p:cNvPr id="143442" name="Rectangle 82"/>
                <p:cNvSpPr>
                  <a:spLocks noChangeArrowheads="1"/>
                </p:cNvSpPr>
                <p:nvPr/>
              </p:nvSpPr>
              <p:spPr bwMode="auto">
                <a:xfrm>
                  <a:off x="4656" y="3456"/>
                  <a:ext cx="192" cy="144"/>
                </a:xfrm>
                <a:prstGeom prst="rect">
                  <a:avLst/>
                </a:prstGeom>
                <a:solidFill>
                  <a:srgbClr val="808080"/>
                </a:solidFill>
                <a:ln w="9525">
                  <a:solidFill>
                    <a:schemeClr val="tx1"/>
                  </a:solidFill>
                  <a:miter lim="800000"/>
                  <a:headEnd/>
                  <a:tailEnd/>
                </a:ln>
                <a:effectLst/>
              </p:spPr>
              <p:txBody>
                <a:bodyPr wrap="none" anchor="ctr"/>
                <a:lstStyle/>
                <a:p>
                  <a:endParaRPr lang="zh-CN" altLang="en-US"/>
                </a:p>
              </p:txBody>
            </p:sp>
            <p:sp>
              <p:nvSpPr>
                <p:cNvPr id="143443" name="Line 83"/>
                <p:cNvSpPr>
                  <a:spLocks noChangeShapeType="1"/>
                </p:cNvSpPr>
                <p:nvPr/>
              </p:nvSpPr>
              <p:spPr bwMode="auto">
                <a:xfrm flipH="1">
                  <a:off x="4752" y="3360"/>
                  <a:ext cx="192" cy="96"/>
                </a:xfrm>
                <a:prstGeom prst="line">
                  <a:avLst/>
                </a:prstGeom>
                <a:noFill/>
                <a:ln w="9525">
                  <a:solidFill>
                    <a:schemeClr val="tx1"/>
                  </a:solidFill>
                  <a:miter lim="800000"/>
                  <a:headEnd/>
                  <a:tailEnd/>
                </a:ln>
                <a:effectLst/>
              </p:spPr>
              <p:txBody>
                <a:bodyPr wrap="none"/>
                <a:lstStyle/>
                <a:p>
                  <a:endParaRPr lang="zh-CN" altLang="en-US"/>
                </a:p>
              </p:txBody>
            </p:sp>
          </p:grpSp>
        </p:grpSp>
      </p:grpSp>
      <p:grpSp>
        <p:nvGrpSpPr>
          <p:cNvPr id="20" name="Group 84"/>
          <p:cNvGrpSpPr>
            <a:grpSpLocks/>
          </p:cNvGrpSpPr>
          <p:nvPr/>
        </p:nvGrpSpPr>
        <p:grpSpPr bwMode="auto">
          <a:xfrm>
            <a:off x="228600" y="5562600"/>
            <a:ext cx="8610600" cy="1219200"/>
            <a:chOff x="144" y="3504"/>
            <a:chExt cx="5424" cy="768"/>
          </a:xfrm>
        </p:grpSpPr>
        <p:sp>
          <p:nvSpPr>
            <p:cNvPr id="143445" name="Text Box 85"/>
            <p:cNvSpPr txBox="1">
              <a:spLocks noChangeArrowheads="1"/>
            </p:cNvSpPr>
            <p:nvPr/>
          </p:nvSpPr>
          <p:spPr bwMode="auto">
            <a:xfrm>
              <a:off x="144" y="3524"/>
              <a:ext cx="1728" cy="748"/>
            </a:xfrm>
            <a:prstGeom prst="rect">
              <a:avLst/>
            </a:prstGeom>
            <a:noFill/>
            <a:ln w="9525">
              <a:noFill/>
              <a:miter lim="800000"/>
              <a:headEnd/>
              <a:tailEnd/>
            </a:ln>
            <a:effectLst/>
          </p:spPr>
          <p:txBody>
            <a:bodyPr>
              <a:spAutoFit/>
            </a:bodyPr>
            <a:lstStyle/>
            <a:p>
              <a:pPr algn="just">
                <a:spcBef>
                  <a:spcPct val="50000"/>
                </a:spcBef>
              </a:pPr>
              <a:r>
                <a:rPr lang="zh-CN" altLang="en-US" dirty="0">
                  <a:ea typeface="隶书" pitchFamily="49" charset="-122"/>
                </a:rPr>
                <a:t>利用率低：编写第一张报表时对后继报表的需求不清楚</a:t>
              </a:r>
            </a:p>
          </p:txBody>
        </p:sp>
        <p:sp>
          <p:nvSpPr>
            <p:cNvPr id="143446" name="AutoShape 86"/>
            <p:cNvSpPr>
              <a:spLocks noChangeArrowheads="1"/>
            </p:cNvSpPr>
            <p:nvPr/>
          </p:nvSpPr>
          <p:spPr bwMode="auto">
            <a:xfrm>
              <a:off x="2016" y="3504"/>
              <a:ext cx="576" cy="192"/>
            </a:xfrm>
            <a:prstGeom prst="flowChartDocument">
              <a:avLst/>
            </a:prstGeom>
            <a:solidFill>
              <a:schemeClr val="accent1"/>
            </a:solidFill>
            <a:ln w="9525">
              <a:solidFill>
                <a:schemeClr val="tx1"/>
              </a:solidFill>
              <a:miter lim="800000"/>
              <a:headEnd/>
              <a:tailEnd/>
            </a:ln>
            <a:effectLst/>
          </p:spPr>
          <p:txBody>
            <a:bodyPr wrap="none" anchor="ctr"/>
            <a:lstStyle/>
            <a:p>
              <a:pPr algn="ctr"/>
              <a:r>
                <a:rPr lang="zh-CN" altLang="en-US" sz="2000">
                  <a:latin typeface="华文新魏" pitchFamily="2" charset="-122"/>
                  <a:ea typeface="华文新魏" pitchFamily="2" charset="-122"/>
                </a:rPr>
                <a:t>报表1</a:t>
              </a:r>
            </a:p>
          </p:txBody>
        </p:sp>
        <p:sp>
          <p:nvSpPr>
            <p:cNvPr id="143447" name="AutoShape 87"/>
            <p:cNvSpPr>
              <a:spLocks noChangeArrowheads="1"/>
            </p:cNvSpPr>
            <p:nvPr/>
          </p:nvSpPr>
          <p:spPr bwMode="auto">
            <a:xfrm>
              <a:off x="2016" y="3792"/>
              <a:ext cx="576" cy="192"/>
            </a:xfrm>
            <a:prstGeom prst="flowChartDocument">
              <a:avLst/>
            </a:prstGeom>
            <a:solidFill>
              <a:schemeClr val="accent1"/>
            </a:solidFill>
            <a:ln w="9525">
              <a:solidFill>
                <a:schemeClr val="tx1"/>
              </a:solidFill>
              <a:miter lim="800000"/>
              <a:headEnd/>
              <a:tailEnd/>
            </a:ln>
            <a:effectLst/>
          </p:spPr>
          <p:txBody>
            <a:bodyPr wrap="none" anchor="ctr"/>
            <a:lstStyle/>
            <a:p>
              <a:pPr algn="ctr"/>
              <a:r>
                <a:rPr lang="zh-CN" altLang="en-US" sz="2000">
                  <a:latin typeface="华文新魏" pitchFamily="2" charset="-122"/>
                  <a:ea typeface="华文新魏" pitchFamily="2" charset="-122"/>
                </a:rPr>
                <a:t>报表2</a:t>
              </a:r>
            </a:p>
          </p:txBody>
        </p:sp>
        <p:sp>
          <p:nvSpPr>
            <p:cNvPr id="143448" name="AutoShape 88"/>
            <p:cNvSpPr>
              <a:spLocks noChangeArrowheads="1"/>
            </p:cNvSpPr>
            <p:nvPr/>
          </p:nvSpPr>
          <p:spPr bwMode="auto">
            <a:xfrm>
              <a:off x="2016" y="4080"/>
              <a:ext cx="576" cy="192"/>
            </a:xfrm>
            <a:prstGeom prst="flowChartDocument">
              <a:avLst/>
            </a:prstGeom>
            <a:solidFill>
              <a:schemeClr val="accent1"/>
            </a:solidFill>
            <a:ln w="9525">
              <a:solidFill>
                <a:schemeClr val="tx1"/>
              </a:solidFill>
              <a:miter lim="800000"/>
              <a:headEnd/>
              <a:tailEnd/>
            </a:ln>
            <a:effectLst/>
          </p:spPr>
          <p:txBody>
            <a:bodyPr wrap="none" anchor="ctr"/>
            <a:lstStyle/>
            <a:p>
              <a:pPr algn="ctr"/>
              <a:r>
                <a:rPr lang="zh-CN" altLang="en-US" sz="2000">
                  <a:latin typeface="华文新魏" pitchFamily="2" charset="-122"/>
                  <a:ea typeface="华文新魏" pitchFamily="2" charset="-122"/>
                </a:rPr>
                <a:t>报表</a:t>
              </a:r>
              <a:r>
                <a:rPr lang="en-US" altLang="zh-CN" sz="2000">
                  <a:latin typeface="华文新魏" pitchFamily="2" charset="-122"/>
                  <a:ea typeface="华文新魏" pitchFamily="2" charset="-122"/>
                </a:rPr>
                <a:t>n</a:t>
              </a:r>
            </a:p>
          </p:txBody>
        </p:sp>
        <p:sp>
          <p:nvSpPr>
            <p:cNvPr id="143449" name="Line 89"/>
            <p:cNvSpPr>
              <a:spLocks noChangeShapeType="1"/>
            </p:cNvSpPr>
            <p:nvPr/>
          </p:nvSpPr>
          <p:spPr bwMode="auto">
            <a:xfrm flipV="1">
              <a:off x="2592" y="3936"/>
              <a:ext cx="2160" cy="22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3450" name="Line 90"/>
            <p:cNvSpPr>
              <a:spLocks noChangeShapeType="1"/>
            </p:cNvSpPr>
            <p:nvPr/>
          </p:nvSpPr>
          <p:spPr bwMode="auto">
            <a:xfrm>
              <a:off x="2592" y="3860"/>
              <a:ext cx="2160"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3451" name="Line 91"/>
            <p:cNvSpPr>
              <a:spLocks noChangeShapeType="1"/>
            </p:cNvSpPr>
            <p:nvPr/>
          </p:nvSpPr>
          <p:spPr bwMode="auto">
            <a:xfrm>
              <a:off x="2592" y="3600"/>
              <a:ext cx="2160" cy="144"/>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3452" name="Text Box 92"/>
            <p:cNvSpPr txBox="1">
              <a:spLocks noChangeArrowheads="1"/>
            </p:cNvSpPr>
            <p:nvPr/>
          </p:nvSpPr>
          <p:spPr bwMode="auto">
            <a:xfrm>
              <a:off x="4800" y="3696"/>
              <a:ext cx="768" cy="288"/>
            </a:xfrm>
            <a:prstGeom prst="rect">
              <a:avLst/>
            </a:prstGeom>
            <a:noFill/>
            <a:ln w="9525">
              <a:noFill/>
              <a:miter lim="800000"/>
              <a:headEnd/>
              <a:tailEnd/>
            </a:ln>
            <a:effectLst/>
          </p:spPr>
          <p:txBody>
            <a:bodyPr>
              <a:spAutoFit/>
            </a:bodyPr>
            <a:lstStyle/>
            <a:p>
              <a:pPr algn="just">
                <a:spcBef>
                  <a:spcPct val="50000"/>
                </a:spcBef>
              </a:pPr>
              <a:r>
                <a:rPr lang="zh-CN" altLang="en-US">
                  <a:ea typeface="隶书" pitchFamily="49" charset="-122"/>
                </a:rPr>
                <a:t>3~5年</a:t>
              </a:r>
            </a:p>
          </p:txBody>
        </p:sp>
      </p:grpSp>
      <p:sp>
        <p:nvSpPr>
          <p:cNvPr id="93"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a:t>从数据到信息</a:t>
            </a:r>
          </a:p>
        </p:txBody>
      </p:sp>
      <p:sp>
        <p:nvSpPr>
          <p:cNvPr id="144387" name="Rectangle 3"/>
          <p:cNvSpPr>
            <a:spLocks noGrp="1" noChangeArrowheads="1"/>
          </p:cNvSpPr>
          <p:nvPr>
            <p:ph type="body" idx="1"/>
          </p:nvPr>
        </p:nvSpPr>
        <p:spPr>
          <a:xfrm>
            <a:off x="228600" y="1219200"/>
            <a:ext cx="8726488" cy="5562600"/>
          </a:xfrm>
        </p:spPr>
        <p:txBody>
          <a:bodyPr/>
          <a:lstStyle/>
          <a:p>
            <a:pPr>
              <a:lnSpc>
                <a:spcPct val="110000"/>
              </a:lnSpc>
            </a:pPr>
            <a:r>
              <a:rPr lang="zh-CN" altLang="en-US" sz="2800"/>
              <a:t>例如：</a:t>
            </a:r>
            <a:r>
              <a:rPr lang="zh-CN" altLang="en-US" sz="2800">
                <a:latin typeface="Times New Roman"/>
              </a:rPr>
              <a:t>“</a:t>
            </a:r>
            <a:r>
              <a:rPr lang="zh-CN" altLang="en-US" sz="2800"/>
              <a:t>今年的帐户情况与前五年比较</a:t>
            </a:r>
            <a:r>
              <a:rPr lang="zh-CN" altLang="en-US" sz="2800">
                <a:latin typeface="Times New Roman"/>
              </a:rPr>
              <a:t>”</a:t>
            </a:r>
            <a:endParaRPr lang="zh-CN" altLang="en-US" sz="2800"/>
          </a:p>
          <a:p>
            <a:pPr lvl="1">
              <a:lnSpc>
                <a:spcPct val="110000"/>
              </a:lnSpc>
            </a:pPr>
            <a:r>
              <a:rPr lang="zh-CN" altLang="en-US"/>
              <a:t>涉及大量应用</a:t>
            </a:r>
          </a:p>
          <a:p>
            <a:pPr lvl="2">
              <a:lnSpc>
                <a:spcPct val="110000"/>
              </a:lnSpc>
            </a:pPr>
            <a:r>
              <a:rPr lang="zh-CN" altLang="en-US"/>
              <a:t>储蓄应用（</a:t>
            </a:r>
            <a:r>
              <a:rPr lang="en-US" altLang="zh-CN"/>
              <a:t>Savings）；</a:t>
            </a:r>
            <a:r>
              <a:rPr lang="zh-CN" altLang="en-US"/>
              <a:t>贷款（</a:t>
            </a:r>
            <a:r>
              <a:rPr lang="en-US" altLang="zh-CN"/>
              <a:t>Loan）；</a:t>
            </a:r>
            <a:r>
              <a:rPr lang="zh-CN" altLang="en-US"/>
              <a:t>活期存款记帐（</a:t>
            </a:r>
            <a:r>
              <a:rPr lang="en-US" altLang="zh-CN"/>
              <a:t>DDA）；</a:t>
            </a:r>
            <a:r>
              <a:rPr lang="zh-CN" altLang="en-US"/>
              <a:t>信托（</a:t>
            </a:r>
            <a:r>
              <a:rPr lang="en-US" altLang="zh-CN"/>
              <a:t>Trust）</a:t>
            </a:r>
          </a:p>
          <a:p>
            <a:pPr lvl="1">
              <a:lnSpc>
                <a:spcPct val="110000"/>
              </a:lnSpc>
            </a:pPr>
            <a:r>
              <a:rPr lang="zh-CN" altLang="en-US"/>
              <a:t>这些应用并未集成</a:t>
            </a:r>
          </a:p>
          <a:p>
            <a:pPr lvl="2">
              <a:lnSpc>
                <a:spcPct val="110000"/>
              </a:lnSpc>
            </a:pPr>
            <a:r>
              <a:rPr lang="zh-CN" altLang="en-US"/>
              <a:t>数据不一致问题</a:t>
            </a:r>
          </a:p>
          <a:p>
            <a:pPr lvl="2">
              <a:lnSpc>
                <a:spcPct val="110000"/>
              </a:lnSpc>
            </a:pPr>
            <a:r>
              <a:rPr lang="zh-CN" altLang="en-US"/>
              <a:t>外部数据和非结构化数据</a:t>
            </a:r>
          </a:p>
          <a:p>
            <a:pPr lvl="1">
              <a:lnSpc>
                <a:spcPct val="110000"/>
              </a:lnSpc>
            </a:pPr>
            <a:r>
              <a:rPr lang="zh-CN" altLang="en-US"/>
              <a:t>没有足够的历史数据</a:t>
            </a:r>
          </a:p>
          <a:p>
            <a:pPr lvl="2">
              <a:lnSpc>
                <a:spcPct val="110000"/>
              </a:lnSpc>
            </a:pPr>
            <a:r>
              <a:rPr lang="zh-CN" altLang="en-US"/>
              <a:t>例如：贷款部门有二年的数据；银行存折处理，拥有一年的数据，</a:t>
            </a:r>
            <a:r>
              <a:rPr lang="en-US" altLang="zh-CN"/>
              <a:t>DDA</a:t>
            </a:r>
            <a:r>
              <a:rPr lang="zh-CN" altLang="en-US"/>
              <a:t>只有60天的数据；现金交易处理具有18个月的数据</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44624"/>
            <a:ext cx="8229600" cy="1143000"/>
          </a:xfrm>
        </p:spPr>
        <p:txBody>
          <a:bodyPr/>
          <a:lstStyle/>
          <a:p>
            <a:r>
              <a:rPr lang="zh-CN" altLang="en-US" dirty="0">
                <a:solidFill>
                  <a:srgbClr val="000099"/>
                </a:solidFill>
              </a:rPr>
              <a:t>从数据到信息</a:t>
            </a:r>
          </a:p>
        </p:txBody>
      </p:sp>
      <p:grpSp>
        <p:nvGrpSpPr>
          <p:cNvPr id="2" name="Group 3"/>
          <p:cNvGrpSpPr>
            <a:grpSpLocks/>
          </p:cNvGrpSpPr>
          <p:nvPr/>
        </p:nvGrpSpPr>
        <p:grpSpPr bwMode="auto">
          <a:xfrm>
            <a:off x="2133600" y="1143000"/>
            <a:ext cx="6705600" cy="1524000"/>
            <a:chOff x="1291" y="912"/>
            <a:chExt cx="4277" cy="1124"/>
          </a:xfrm>
        </p:grpSpPr>
        <p:sp>
          <p:nvSpPr>
            <p:cNvPr id="145412" name="Freeform 4"/>
            <p:cNvSpPr>
              <a:spLocks/>
            </p:cNvSpPr>
            <p:nvPr/>
          </p:nvSpPr>
          <p:spPr bwMode="auto">
            <a:xfrm>
              <a:off x="1291" y="1152"/>
              <a:ext cx="869" cy="683"/>
            </a:xfrm>
            <a:custGeom>
              <a:avLst/>
              <a:gdLst/>
              <a:ahLst/>
              <a:cxnLst>
                <a:cxn ang="0">
                  <a:pos x="24" y="269"/>
                </a:cxn>
                <a:cxn ang="0">
                  <a:pos x="91" y="77"/>
                </a:cxn>
                <a:cxn ang="0">
                  <a:pos x="120" y="67"/>
                </a:cxn>
                <a:cxn ang="0">
                  <a:pos x="187" y="38"/>
                </a:cxn>
                <a:cxn ang="0">
                  <a:pos x="283" y="0"/>
                </a:cxn>
                <a:cxn ang="0">
                  <a:pos x="427" y="10"/>
                </a:cxn>
                <a:cxn ang="0">
                  <a:pos x="475" y="19"/>
                </a:cxn>
                <a:cxn ang="0">
                  <a:pos x="744" y="48"/>
                </a:cxn>
                <a:cxn ang="0">
                  <a:pos x="869" y="202"/>
                </a:cxn>
                <a:cxn ang="0">
                  <a:pos x="706" y="557"/>
                </a:cxn>
                <a:cxn ang="0">
                  <a:pos x="619" y="614"/>
                </a:cxn>
                <a:cxn ang="0">
                  <a:pos x="533" y="662"/>
                </a:cxn>
                <a:cxn ang="0">
                  <a:pos x="475" y="682"/>
                </a:cxn>
                <a:cxn ang="0">
                  <a:pos x="187" y="653"/>
                </a:cxn>
                <a:cxn ang="0">
                  <a:pos x="101" y="605"/>
                </a:cxn>
                <a:cxn ang="0">
                  <a:pos x="24" y="269"/>
                </a:cxn>
              </a:cxnLst>
              <a:rect l="0" t="0" r="r" b="b"/>
              <a:pathLst>
                <a:path w="869" h="683">
                  <a:moveTo>
                    <a:pt x="24" y="269"/>
                  </a:moveTo>
                  <a:cubicBezTo>
                    <a:pt x="42" y="183"/>
                    <a:pt x="41" y="152"/>
                    <a:pt x="91" y="77"/>
                  </a:cubicBezTo>
                  <a:cubicBezTo>
                    <a:pt x="97" y="68"/>
                    <a:pt x="111" y="72"/>
                    <a:pt x="120" y="67"/>
                  </a:cubicBezTo>
                  <a:cubicBezTo>
                    <a:pt x="186" y="34"/>
                    <a:pt x="108" y="59"/>
                    <a:pt x="187" y="38"/>
                  </a:cubicBezTo>
                  <a:cubicBezTo>
                    <a:pt x="219" y="17"/>
                    <a:pt x="245" y="10"/>
                    <a:pt x="283" y="0"/>
                  </a:cubicBezTo>
                  <a:cubicBezTo>
                    <a:pt x="331" y="3"/>
                    <a:pt x="379" y="5"/>
                    <a:pt x="427" y="10"/>
                  </a:cubicBezTo>
                  <a:cubicBezTo>
                    <a:pt x="443" y="12"/>
                    <a:pt x="459" y="17"/>
                    <a:pt x="475" y="19"/>
                  </a:cubicBezTo>
                  <a:cubicBezTo>
                    <a:pt x="565" y="30"/>
                    <a:pt x="744" y="48"/>
                    <a:pt x="744" y="48"/>
                  </a:cubicBezTo>
                  <a:cubicBezTo>
                    <a:pt x="800" y="85"/>
                    <a:pt x="847" y="138"/>
                    <a:pt x="869" y="202"/>
                  </a:cubicBezTo>
                  <a:cubicBezTo>
                    <a:pt x="861" y="335"/>
                    <a:pt x="860" y="502"/>
                    <a:pt x="706" y="557"/>
                  </a:cubicBezTo>
                  <a:cubicBezTo>
                    <a:pt x="679" y="583"/>
                    <a:pt x="655" y="603"/>
                    <a:pt x="619" y="614"/>
                  </a:cubicBezTo>
                  <a:cubicBezTo>
                    <a:pt x="594" y="641"/>
                    <a:pt x="567" y="651"/>
                    <a:pt x="533" y="662"/>
                  </a:cubicBezTo>
                  <a:cubicBezTo>
                    <a:pt x="514" y="668"/>
                    <a:pt x="475" y="682"/>
                    <a:pt x="475" y="682"/>
                  </a:cubicBezTo>
                  <a:cubicBezTo>
                    <a:pt x="362" y="677"/>
                    <a:pt x="285" y="683"/>
                    <a:pt x="187" y="653"/>
                  </a:cubicBezTo>
                  <a:cubicBezTo>
                    <a:pt x="159" y="635"/>
                    <a:pt x="127" y="626"/>
                    <a:pt x="101" y="605"/>
                  </a:cubicBezTo>
                  <a:cubicBezTo>
                    <a:pt x="0" y="522"/>
                    <a:pt x="24" y="383"/>
                    <a:pt x="24" y="269"/>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13" name="Freeform 5"/>
            <p:cNvSpPr>
              <a:spLocks/>
            </p:cNvSpPr>
            <p:nvPr/>
          </p:nvSpPr>
          <p:spPr bwMode="auto">
            <a:xfrm>
              <a:off x="2352" y="1008"/>
              <a:ext cx="960" cy="904"/>
            </a:xfrm>
            <a:custGeom>
              <a:avLst/>
              <a:gdLst/>
              <a:ahLst/>
              <a:cxnLst>
                <a:cxn ang="0">
                  <a:pos x="337" y="221"/>
                </a:cxn>
                <a:cxn ang="0">
                  <a:pos x="424" y="0"/>
                </a:cxn>
                <a:cxn ang="0">
                  <a:pos x="501" y="10"/>
                </a:cxn>
                <a:cxn ang="0">
                  <a:pos x="549" y="86"/>
                </a:cxn>
                <a:cxn ang="0">
                  <a:pos x="606" y="288"/>
                </a:cxn>
                <a:cxn ang="0">
                  <a:pos x="827" y="250"/>
                </a:cxn>
                <a:cxn ang="0">
                  <a:pos x="865" y="230"/>
                </a:cxn>
                <a:cxn ang="0">
                  <a:pos x="913" y="221"/>
                </a:cxn>
                <a:cxn ang="0">
                  <a:pos x="971" y="202"/>
                </a:cxn>
                <a:cxn ang="0">
                  <a:pos x="1048" y="221"/>
                </a:cxn>
                <a:cxn ang="0">
                  <a:pos x="942" y="509"/>
                </a:cxn>
                <a:cxn ang="0">
                  <a:pos x="1000" y="672"/>
                </a:cxn>
                <a:cxn ang="0">
                  <a:pos x="1000" y="922"/>
                </a:cxn>
                <a:cxn ang="0">
                  <a:pos x="942" y="998"/>
                </a:cxn>
                <a:cxn ang="0">
                  <a:pos x="817" y="1027"/>
                </a:cxn>
                <a:cxn ang="0">
                  <a:pos x="366" y="998"/>
                </a:cxn>
                <a:cxn ang="0">
                  <a:pos x="376" y="950"/>
                </a:cxn>
                <a:cxn ang="0">
                  <a:pos x="414" y="835"/>
                </a:cxn>
                <a:cxn ang="0">
                  <a:pos x="405" y="730"/>
                </a:cxn>
                <a:cxn ang="0">
                  <a:pos x="107" y="547"/>
                </a:cxn>
                <a:cxn ang="0">
                  <a:pos x="30" y="470"/>
                </a:cxn>
                <a:cxn ang="0">
                  <a:pos x="11" y="413"/>
                </a:cxn>
                <a:cxn ang="0">
                  <a:pos x="1" y="384"/>
                </a:cxn>
                <a:cxn ang="0">
                  <a:pos x="11" y="288"/>
                </a:cxn>
                <a:cxn ang="0">
                  <a:pos x="145" y="259"/>
                </a:cxn>
                <a:cxn ang="0">
                  <a:pos x="328" y="250"/>
                </a:cxn>
                <a:cxn ang="0">
                  <a:pos x="337" y="221"/>
                </a:cxn>
              </a:cxnLst>
              <a:rect l="0" t="0" r="r" b="b"/>
              <a:pathLst>
                <a:path w="1092" h="1048">
                  <a:moveTo>
                    <a:pt x="337" y="221"/>
                  </a:moveTo>
                  <a:cubicBezTo>
                    <a:pt x="347" y="57"/>
                    <a:pt x="305" y="41"/>
                    <a:pt x="424" y="0"/>
                  </a:cubicBezTo>
                  <a:cubicBezTo>
                    <a:pt x="450" y="3"/>
                    <a:pt x="476" y="3"/>
                    <a:pt x="501" y="10"/>
                  </a:cubicBezTo>
                  <a:cubicBezTo>
                    <a:pt x="539" y="20"/>
                    <a:pt x="538" y="54"/>
                    <a:pt x="549" y="86"/>
                  </a:cubicBezTo>
                  <a:cubicBezTo>
                    <a:pt x="573" y="155"/>
                    <a:pt x="565" y="226"/>
                    <a:pt x="606" y="288"/>
                  </a:cubicBezTo>
                  <a:cubicBezTo>
                    <a:pt x="680" y="275"/>
                    <a:pt x="754" y="266"/>
                    <a:pt x="827" y="250"/>
                  </a:cubicBezTo>
                  <a:cubicBezTo>
                    <a:pt x="841" y="247"/>
                    <a:pt x="851" y="235"/>
                    <a:pt x="865" y="230"/>
                  </a:cubicBezTo>
                  <a:cubicBezTo>
                    <a:pt x="880" y="225"/>
                    <a:pt x="897" y="225"/>
                    <a:pt x="913" y="221"/>
                  </a:cubicBezTo>
                  <a:cubicBezTo>
                    <a:pt x="933" y="216"/>
                    <a:pt x="971" y="202"/>
                    <a:pt x="971" y="202"/>
                  </a:cubicBezTo>
                  <a:cubicBezTo>
                    <a:pt x="1009" y="162"/>
                    <a:pt x="1023" y="183"/>
                    <a:pt x="1048" y="221"/>
                  </a:cubicBezTo>
                  <a:cubicBezTo>
                    <a:pt x="1092" y="363"/>
                    <a:pt x="981" y="395"/>
                    <a:pt x="942" y="509"/>
                  </a:cubicBezTo>
                  <a:cubicBezTo>
                    <a:pt x="955" y="625"/>
                    <a:pt x="948" y="592"/>
                    <a:pt x="1000" y="672"/>
                  </a:cubicBezTo>
                  <a:cubicBezTo>
                    <a:pt x="1027" y="756"/>
                    <a:pt x="1022" y="834"/>
                    <a:pt x="1000" y="922"/>
                  </a:cubicBezTo>
                  <a:cubicBezTo>
                    <a:pt x="993" y="951"/>
                    <a:pt x="973" y="990"/>
                    <a:pt x="942" y="998"/>
                  </a:cubicBezTo>
                  <a:cubicBezTo>
                    <a:pt x="899" y="1009"/>
                    <a:pt x="862" y="1020"/>
                    <a:pt x="817" y="1027"/>
                  </a:cubicBezTo>
                  <a:cubicBezTo>
                    <a:pt x="662" y="1023"/>
                    <a:pt x="511" y="1048"/>
                    <a:pt x="366" y="998"/>
                  </a:cubicBezTo>
                  <a:cubicBezTo>
                    <a:pt x="349" y="945"/>
                    <a:pt x="355" y="992"/>
                    <a:pt x="376" y="950"/>
                  </a:cubicBezTo>
                  <a:cubicBezTo>
                    <a:pt x="393" y="916"/>
                    <a:pt x="403" y="872"/>
                    <a:pt x="414" y="835"/>
                  </a:cubicBezTo>
                  <a:cubicBezTo>
                    <a:pt x="411" y="800"/>
                    <a:pt x="411" y="765"/>
                    <a:pt x="405" y="730"/>
                  </a:cubicBezTo>
                  <a:cubicBezTo>
                    <a:pt x="377" y="570"/>
                    <a:pt x="229" y="589"/>
                    <a:pt x="107" y="547"/>
                  </a:cubicBezTo>
                  <a:cubicBezTo>
                    <a:pt x="79" y="519"/>
                    <a:pt x="52" y="503"/>
                    <a:pt x="30" y="470"/>
                  </a:cubicBezTo>
                  <a:cubicBezTo>
                    <a:pt x="24" y="451"/>
                    <a:pt x="17" y="432"/>
                    <a:pt x="11" y="413"/>
                  </a:cubicBezTo>
                  <a:cubicBezTo>
                    <a:pt x="8" y="403"/>
                    <a:pt x="1" y="384"/>
                    <a:pt x="1" y="384"/>
                  </a:cubicBezTo>
                  <a:cubicBezTo>
                    <a:pt x="4" y="352"/>
                    <a:pt x="0" y="318"/>
                    <a:pt x="11" y="288"/>
                  </a:cubicBezTo>
                  <a:cubicBezTo>
                    <a:pt x="15" y="278"/>
                    <a:pt x="145" y="259"/>
                    <a:pt x="145" y="259"/>
                  </a:cubicBezTo>
                  <a:cubicBezTo>
                    <a:pt x="206" y="254"/>
                    <a:pt x="267" y="253"/>
                    <a:pt x="328" y="250"/>
                  </a:cubicBezTo>
                  <a:cubicBezTo>
                    <a:pt x="350" y="227"/>
                    <a:pt x="354" y="236"/>
                    <a:pt x="337" y="221"/>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14" name="Freeform 6"/>
            <p:cNvSpPr>
              <a:spLocks/>
            </p:cNvSpPr>
            <p:nvPr/>
          </p:nvSpPr>
          <p:spPr bwMode="auto">
            <a:xfrm>
              <a:off x="4291" y="1075"/>
              <a:ext cx="1277" cy="893"/>
            </a:xfrm>
            <a:custGeom>
              <a:avLst/>
              <a:gdLst/>
              <a:ahLst/>
              <a:cxnLst>
                <a:cxn ang="0">
                  <a:pos x="346" y="240"/>
                </a:cxn>
                <a:cxn ang="0">
                  <a:pos x="509" y="230"/>
                </a:cxn>
                <a:cxn ang="0">
                  <a:pos x="586" y="125"/>
                </a:cxn>
                <a:cxn ang="0">
                  <a:pos x="749" y="0"/>
                </a:cxn>
                <a:cxn ang="0">
                  <a:pos x="941" y="9"/>
                </a:cxn>
                <a:cxn ang="0">
                  <a:pos x="999" y="29"/>
                </a:cxn>
                <a:cxn ang="0">
                  <a:pos x="1027" y="182"/>
                </a:cxn>
                <a:cxn ang="0">
                  <a:pos x="999" y="211"/>
                </a:cxn>
                <a:cxn ang="0">
                  <a:pos x="970" y="278"/>
                </a:cxn>
                <a:cxn ang="0">
                  <a:pos x="989" y="345"/>
                </a:cxn>
                <a:cxn ang="0">
                  <a:pos x="1133" y="403"/>
                </a:cxn>
                <a:cxn ang="0">
                  <a:pos x="1392" y="432"/>
                </a:cxn>
                <a:cxn ang="0">
                  <a:pos x="1565" y="480"/>
                </a:cxn>
                <a:cxn ang="0">
                  <a:pos x="1594" y="499"/>
                </a:cxn>
                <a:cxn ang="0">
                  <a:pos x="1642" y="576"/>
                </a:cxn>
                <a:cxn ang="0">
                  <a:pos x="1690" y="806"/>
                </a:cxn>
                <a:cxn ang="0">
                  <a:pos x="1680" y="893"/>
                </a:cxn>
                <a:cxn ang="0">
                  <a:pos x="1632" y="979"/>
                </a:cxn>
                <a:cxn ang="0">
                  <a:pos x="1488" y="1037"/>
                </a:cxn>
                <a:cxn ang="0">
                  <a:pos x="1363" y="1056"/>
                </a:cxn>
                <a:cxn ang="0">
                  <a:pos x="1114" y="1046"/>
                </a:cxn>
                <a:cxn ang="0">
                  <a:pos x="1056" y="1037"/>
                </a:cxn>
                <a:cxn ang="0">
                  <a:pos x="960" y="1017"/>
                </a:cxn>
                <a:cxn ang="0">
                  <a:pos x="912" y="941"/>
                </a:cxn>
                <a:cxn ang="0">
                  <a:pos x="864" y="710"/>
                </a:cxn>
                <a:cxn ang="0">
                  <a:pos x="797" y="653"/>
                </a:cxn>
                <a:cxn ang="0">
                  <a:pos x="720" y="633"/>
                </a:cxn>
                <a:cxn ang="0">
                  <a:pos x="557" y="643"/>
                </a:cxn>
                <a:cxn ang="0">
                  <a:pos x="528" y="672"/>
                </a:cxn>
                <a:cxn ang="0">
                  <a:pos x="423" y="701"/>
                </a:cxn>
                <a:cxn ang="0">
                  <a:pos x="211" y="672"/>
                </a:cxn>
                <a:cxn ang="0">
                  <a:pos x="10" y="422"/>
                </a:cxn>
                <a:cxn ang="0">
                  <a:pos x="58" y="374"/>
                </a:cxn>
                <a:cxn ang="0">
                  <a:pos x="163" y="345"/>
                </a:cxn>
                <a:cxn ang="0">
                  <a:pos x="346" y="240"/>
                </a:cxn>
              </a:cxnLst>
              <a:rect l="0" t="0" r="r" b="b"/>
              <a:pathLst>
                <a:path w="1690" h="1056">
                  <a:moveTo>
                    <a:pt x="346" y="240"/>
                  </a:moveTo>
                  <a:cubicBezTo>
                    <a:pt x="401" y="257"/>
                    <a:pt x="455" y="244"/>
                    <a:pt x="509" y="230"/>
                  </a:cubicBezTo>
                  <a:cubicBezTo>
                    <a:pt x="545" y="194"/>
                    <a:pt x="555" y="165"/>
                    <a:pt x="586" y="125"/>
                  </a:cubicBezTo>
                  <a:cubicBezTo>
                    <a:pt x="604" y="48"/>
                    <a:pt x="675" y="14"/>
                    <a:pt x="749" y="0"/>
                  </a:cubicBezTo>
                  <a:cubicBezTo>
                    <a:pt x="813" y="3"/>
                    <a:pt x="877" y="2"/>
                    <a:pt x="941" y="9"/>
                  </a:cubicBezTo>
                  <a:cubicBezTo>
                    <a:pt x="961" y="11"/>
                    <a:pt x="999" y="29"/>
                    <a:pt x="999" y="29"/>
                  </a:cubicBezTo>
                  <a:cubicBezTo>
                    <a:pt x="1036" y="83"/>
                    <a:pt x="1051" y="109"/>
                    <a:pt x="1027" y="182"/>
                  </a:cubicBezTo>
                  <a:cubicBezTo>
                    <a:pt x="1023" y="195"/>
                    <a:pt x="1007" y="200"/>
                    <a:pt x="999" y="211"/>
                  </a:cubicBezTo>
                  <a:cubicBezTo>
                    <a:pt x="981" y="236"/>
                    <a:pt x="978" y="251"/>
                    <a:pt x="970" y="278"/>
                  </a:cubicBezTo>
                  <a:cubicBezTo>
                    <a:pt x="976" y="300"/>
                    <a:pt x="980" y="324"/>
                    <a:pt x="989" y="345"/>
                  </a:cubicBezTo>
                  <a:cubicBezTo>
                    <a:pt x="1010" y="394"/>
                    <a:pt x="1093" y="397"/>
                    <a:pt x="1133" y="403"/>
                  </a:cubicBezTo>
                  <a:cubicBezTo>
                    <a:pt x="1263" y="445"/>
                    <a:pt x="1144" y="412"/>
                    <a:pt x="1392" y="432"/>
                  </a:cubicBezTo>
                  <a:cubicBezTo>
                    <a:pt x="1452" y="437"/>
                    <a:pt x="1504" y="471"/>
                    <a:pt x="1565" y="480"/>
                  </a:cubicBezTo>
                  <a:cubicBezTo>
                    <a:pt x="1575" y="486"/>
                    <a:pt x="1587" y="490"/>
                    <a:pt x="1594" y="499"/>
                  </a:cubicBezTo>
                  <a:cubicBezTo>
                    <a:pt x="1613" y="523"/>
                    <a:pt x="1642" y="576"/>
                    <a:pt x="1642" y="576"/>
                  </a:cubicBezTo>
                  <a:cubicBezTo>
                    <a:pt x="1660" y="651"/>
                    <a:pt x="1665" y="733"/>
                    <a:pt x="1690" y="806"/>
                  </a:cubicBezTo>
                  <a:cubicBezTo>
                    <a:pt x="1687" y="835"/>
                    <a:pt x="1685" y="864"/>
                    <a:pt x="1680" y="893"/>
                  </a:cubicBezTo>
                  <a:cubicBezTo>
                    <a:pt x="1674" y="928"/>
                    <a:pt x="1652" y="949"/>
                    <a:pt x="1632" y="979"/>
                  </a:cubicBezTo>
                  <a:cubicBezTo>
                    <a:pt x="1592" y="1039"/>
                    <a:pt x="1573" y="1028"/>
                    <a:pt x="1488" y="1037"/>
                  </a:cubicBezTo>
                  <a:cubicBezTo>
                    <a:pt x="1401" y="1047"/>
                    <a:pt x="1432" y="1042"/>
                    <a:pt x="1363" y="1056"/>
                  </a:cubicBezTo>
                  <a:cubicBezTo>
                    <a:pt x="1280" y="1053"/>
                    <a:pt x="1197" y="1051"/>
                    <a:pt x="1114" y="1046"/>
                  </a:cubicBezTo>
                  <a:cubicBezTo>
                    <a:pt x="1094" y="1045"/>
                    <a:pt x="1075" y="1041"/>
                    <a:pt x="1056" y="1037"/>
                  </a:cubicBezTo>
                  <a:cubicBezTo>
                    <a:pt x="1024" y="1031"/>
                    <a:pt x="960" y="1017"/>
                    <a:pt x="960" y="1017"/>
                  </a:cubicBezTo>
                  <a:cubicBezTo>
                    <a:pt x="920" y="991"/>
                    <a:pt x="927" y="984"/>
                    <a:pt x="912" y="941"/>
                  </a:cubicBezTo>
                  <a:cubicBezTo>
                    <a:pt x="906" y="834"/>
                    <a:pt x="926" y="782"/>
                    <a:pt x="864" y="710"/>
                  </a:cubicBezTo>
                  <a:cubicBezTo>
                    <a:pt x="852" y="696"/>
                    <a:pt x="819" y="661"/>
                    <a:pt x="797" y="653"/>
                  </a:cubicBezTo>
                  <a:cubicBezTo>
                    <a:pt x="772" y="644"/>
                    <a:pt x="720" y="633"/>
                    <a:pt x="720" y="633"/>
                  </a:cubicBezTo>
                  <a:cubicBezTo>
                    <a:pt x="666" y="636"/>
                    <a:pt x="610" y="632"/>
                    <a:pt x="557" y="643"/>
                  </a:cubicBezTo>
                  <a:cubicBezTo>
                    <a:pt x="544" y="646"/>
                    <a:pt x="539" y="665"/>
                    <a:pt x="528" y="672"/>
                  </a:cubicBezTo>
                  <a:cubicBezTo>
                    <a:pt x="500" y="691"/>
                    <a:pt x="455" y="689"/>
                    <a:pt x="423" y="701"/>
                  </a:cubicBezTo>
                  <a:cubicBezTo>
                    <a:pt x="337" y="695"/>
                    <a:pt x="287" y="690"/>
                    <a:pt x="211" y="672"/>
                  </a:cubicBezTo>
                  <a:cubicBezTo>
                    <a:pt x="144" y="589"/>
                    <a:pt x="68" y="512"/>
                    <a:pt x="10" y="422"/>
                  </a:cubicBezTo>
                  <a:cubicBezTo>
                    <a:pt x="0" y="407"/>
                    <a:pt x="54" y="375"/>
                    <a:pt x="58" y="374"/>
                  </a:cubicBezTo>
                  <a:cubicBezTo>
                    <a:pt x="158" y="338"/>
                    <a:pt x="51" y="400"/>
                    <a:pt x="163" y="345"/>
                  </a:cubicBezTo>
                  <a:cubicBezTo>
                    <a:pt x="226" y="314"/>
                    <a:pt x="283" y="270"/>
                    <a:pt x="346" y="240"/>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15" name="Freeform 7"/>
            <p:cNvSpPr>
              <a:spLocks/>
            </p:cNvSpPr>
            <p:nvPr/>
          </p:nvSpPr>
          <p:spPr bwMode="auto">
            <a:xfrm>
              <a:off x="3504" y="912"/>
              <a:ext cx="720" cy="1124"/>
            </a:xfrm>
            <a:custGeom>
              <a:avLst/>
              <a:gdLst/>
              <a:ahLst/>
              <a:cxnLst>
                <a:cxn ang="0">
                  <a:pos x="214" y="288"/>
                </a:cxn>
                <a:cxn ang="0">
                  <a:pos x="195" y="249"/>
                </a:cxn>
                <a:cxn ang="0">
                  <a:pos x="205" y="124"/>
                </a:cxn>
                <a:cxn ang="0">
                  <a:pos x="416" y="0"/>
                </a:cxn>
                <a:cxn ang="0">
                  <a:pos x="483" y="9"/>
                </a:cxn>
                <a:cxn ang="0">
                  <a:pos x="550" y="86"/>
                </a:cxn>
                <a:cxn ang="0">
                  <a:pos x="579" y="182"/>
                </a:cxn>
                <a:cxn ang="0">
                  <a:pos x="570" y="278"/>
                </a:cxn>
                <a:cxn ang="0">
                  <a:pos x="522" y="316"/>
                </a:cxn>
                <a:cxn ang="0">
                  <a:pos x="464" y="384"/>
                </a:cxn>
                <a:cxn ang="0">
                  <a:pos x="445" y="451"/>
                </a:cxn>
                <a:cxn ang="0">
                  <a:pos x="656" y="662"/>
                </a:cxn>
                <a:cxn ang="0">
                  <a:pos x="762" y="835"/>
                </a:cxn>
                <a:cxn ang="0">
                  <a:pos x="819" y="1046"/>
                </a:cxn>
                <a:cxn ang="0">
                  <a:pos x="790" y="1190"/>
                </a:cxn>
                <a:cxn ang="0">
                  <a:pos x="579" y="1296"/>
                </a:cxn>
                <a:cxn ang="0">
                  <a:pos x="282" y="1353"/>
                </a:cxn>
                <a:cxn ang="0">
                  <a:pos x="205" y="1344"/>
                </a:cxn>
                <a:cxn ang="0">
                  <a:pos x="118" y="1180"/>
                </a:cxn>
                <a:cxn ang="0">
                  <a:pos x="176" y="931"/>
                </a:cxn>
                <a:cxn ang="0">
                  <a:pos x="205" y="873"/>
                </a:cxn>
                <a:cxn ang="0">
                  <a:pos x="195" y="758"/>
                </a:cxn>
                <a:cxn ang="0">
                  <a:pos x="90" y="643"/>
                </a:cxn>
                <a:cxn ang="0">
                  <a:pos x="32" y="556"/>
                </a:cxn>
                <a:cxn ang="0">
                  <a:pos x="51" y="355"/>
                </a:cxn>
                <a:cxn ang="0">
                  <a:pos x="186" y="307"/>
                </a:cxn>
                <a:cxn ang="0">
                  <a:pos x="214" y="288"/>
                </a:cxn>
              </a:cxnLst>
              <a:rect l="0" t="0" r="r" b="b"/>
              <a:pathLst>
                <a:path w="824" h="1354">
                  <a:moveTo>
                    <a:pt x="214" y="288"/>
                  </a:moveTo>
                  <a:cubicBezTo>
                    <a:pt x="208" y="275"/>
                    <a:pt x="196" y="263"/>
                    <a:pt x="195" y="249"/>
                  </a:cubicBezTo>
                  <a:cubicBezTo>
                    <a:pt x="193" y="207"/>
                    <a:pt x="198" y="165"/>
                    <a:pt x="205" y="124"/>
                  </a:cubicBezTo>
                  <a:cubicBezTo>
                    <a:pt x="222" y="29"/>
                    <a:pt x="345" y="22"/>
                    <a:pt x="416" y="0"/>
                  </a:cubicBezTo>
                  <a:cubicBezTo>
                    <a:pt x="438" y="3"/>
                    <a:pt x="461" y="3"/>
                    <a:pt x="483" y="9"/>
                  </a:cubicBezTo>
                  <a:cubicBezTo>
                    <a:pt x="513" y="18"/>
                    <a:pt x="526" y="61"/>
                    <a:pt x="550" y="86"/>
                  </a:cubicBezTo>
                  <a:cubicBezTo>
                    <a:pt x="561" y="118"/>
                    <a:pt x="569" y="150"/>
                    <a:pt x="579" y="182"/>
                  </a:cubicBezTo>
                  <a:cubicBezTo>
                    <a:pt x="576" y="214"/>
                    <a:pt x="578" y="247"/>
                    <a:pt x="570" y="278"/>
                  </a:cubicBezTo>
                  <a:cubicBezTo>
                    <a:pt x="568" y="288"/>
                    <a:pt x="526" y="313"/>
                    <a:pt x="522" y="316"/>
                  </a:cubicBezTo>
                  <a:cubicBezTo>
                    <a:pt x="499" y="335"/>
                    <a:pt x="485" y="362"/>
                    <a:pt x="464" y="384"/>
                  </a:cubicBezTo>
                  <a:cubicBezTo>
                    <a:pt x="458" y="406"/>
                    <a:pt x="445" y="428"/>
                    <a:pt x="445" y="451"/>
                  </a:cubicBezTo>
                  <a:cubicBezTo>
                    <a:pt x="445" y="551"/>
                    <a:pt x="596" y="602"/>
                    <a:pt x="656" y="662"/>
                  </a:cubicBezTo>
                  <a:cubicBezTo>
                    <a:pt x="705" y="711"/>
                    <a:pt x="724" y="779"/>
                    <a:pt x="762" y="835"/>
                  </a:cubicBezTo>
                  <a:cubicBezTo>
                    <a:pt x="779" y="907"/>
                    <a:pt x="805" y="973"/>
                    <a:pt x="819" y="1046"/>
                  </a:cubicBezTo>
                  <a:cubicBezTo>
                    <a:pt x="814" y="1102"/>
                    <a:pt x="824" y="1147"/>
                    <a:pt x="790" y="1190"/>
                  </a:cubicBezTo>
                  <a:cubicBezTo>
                    <a:pt x="736" y="1259"/>
                    <a:pt x="658" y="1272"/>
                    <a:pt x="579" y="1296"/>
                  </a:cubicBezTo>
                  <a:cubicBezTo>
                    <a:pt x="470" y="1329"/>
                    <a:pt x="401" y="1344"/>
                    <a:pt x="282" y="1353"/>
                  </a:cubicBezTo>
                  <a:cubicBezTo>
                    <a:pt x="256" y="1350"/>
                    <a:pt x="229" y="1354"/>
                    <a:pt x="205" y="1344"/>
                  </a:cubicBezTo>
                  <a:cubicBezTo>
                    <a:pt x="148" y="1321"/>
                    <a:pt x="129" y="1230"/>
                    <a:pt x="118" y="1180"/>
                  </a:cubicBezTo>
                  <a:cubicBezTo>
                    <a:pt x="127" y="1008"/>
                    <a:pt x="103" y="1027"/>
                    <a:pt x="176" y="931"/>
                  </a:cubicBezTo>
                  <a:cubicBezTo>
                    <a:pt x="183" y="911"/>
                    <a:pt x="204" y="895"/>
                    <a:pt x="205" y="873"/>
                  </a:cubicBezTo>
                  <a:cubicBezTo>
                    <a:pt x="207" y="835"/>
                    <a:pt x="205" y="795"/>
                    <a:pt x="195" y="758"/>
                  </a:cubicBezTo>
                  <a:cubicBezTo>
                    <a:pt x="186" y="721"/>
                    <a:pt x="119" y="666"/>
                    <a:pt x="90" y="643"/>
                  </a:cubicBezTo>
                  <a:cubicBezTo>
                    <a:pt x="61" y="620"/>
                    <a:pt x="48" y="588"/>
                    <a:pt x="32" y="556"/>
                  </a:cubicBezTo>
                  <a:cubicBezTo>
                    <a:pt x="21" y="493"/>
                    <a:pt x="0" y="406"/>
                    <a:pt x="51" y="355"/>
                  </a:cubicBezTo>
                  <a:cubicBezTo>
                    <a:pt x="85" y="321"/>
                    <a:pt x="143" y="319"/>
                    <a:pt x="186" y="307"/>
                  </a:cubicBezTo>
                  <a:cubicBezTo>
                    <a:pt x="217" y="298"/>
                    <a:pt x="214" y="306"/>
                    <a:pt x="214" y="288"/>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16" name="Text Box 8"/>
            <p:cNvSpPr txBox="1">
              <a:spLocks noChangeArrowheads="1"/>
            </p:cNvSpPr>
            <p:nvPr/>
          </p:nvSpPr>
          <p:spPr bwMode="auto">
            <a:xfrm>
              <a:off x="1339" y="1392"/>
              <a:ext cx="672" cy="337"/>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借贷</a:t>
              </a:r>
            </a:p>
          </p:txBody>
        </p:sp>
        <p:sp>
          <p:nvSpPr>
            <p:cNvPr id="145417" name="Text Box 9"/>
            <p:cNvSpPr txBox="1">
              <a:spLocks noChangeArrowheads="1"/>
            </p:cNvSpPr>
            <p:nvPr/>
          </p:nvSpPr>
          <p:spPr bwMode="auto">
            <a:xfrm>
              <a:off x="2592" y="1392"/>
              <a:ext cx="672" cy="337"/>
            </a:xfrm>
            <a:prstGeom prst="rect">
              <a:avLst/>
            </a:prstGeom>
            <a:noFill/>
            <a:ln w="9525">
              <a:noFill/>
              <a:miter lim="800000"/>
              <a:headEnd/>
              <a:tailEnd/>
            </a:ln>
            <a:effectLst/>
          </p:spPr>
          <p:txBody>
            <a:bodyPr>
              <a:spAutoFit/>
            </a:bodyPr>
            <a:lstStyle/>
            <a:p>
              <a:pPr algn="ctr">
                <a:spcBef>
                  <a:spcPct val="50000"/>
                </a:spcBef>
              </a:pPr>
              <a:r>
                <a:rPr lang="en-US" altLang="zh-CN">
                  <a:ea typeface="华文新魏" pitchFamily="2" charset="-122"/>
                </a:rPr>
                <a:t>DDA</a:t>
              </a:r>
            </a:p>
          </p:txBody>
        </p:sp>
        <p:sp>
          <p:nvSpPr>
            <p:cNvPr id="145418" name="Text Box 10"/>
            <p:cNvSpPr txBox="1">
              <a:spLocks noChangeArrowheads="1"/>
            </p:cNvSpPr>
            <p:nvPr/>
          </p:nvSpPr>
          <p:spPr bwMode="auto">
            <a:xfrm>
              <a:off x="3552" y="1392"/>
              <a:ext cx="672" cy="337"/>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存折</a:t>
              </a:r>
            </a:p>
          </p:txBody>
        </p:sp>
        <p:sp>
          <p:nvSpPr>
            <p:cNvPr id="145419" name="Text Box 11"/>
            <p:cNvSpPr txBox="1">
              <a:spLocks noChangeArrowheads="1"/>
            </p:cNvSpPr>
            <p:nvPr/>
          </p:nvSpPr>
          <p:spPr bwMode="auto">
            <a:xfrm>
              <a:off x="4675" y="1392"/>
              <a:ext cx="672" cy="337"/>
            </a:xfrm>
            <a:prstGeom prst="rect">
              <a:avLst/>
            </a:prstGeom>
            <a:noFill/>
            <a:ln w="9525">
              <a:noFill/>
              <a:miter lim="800000"/>
              <a:headEnd/>
              <a:tailEnd/>
            </a:ln>
            <a:effectLst/>
          </p:spPr>
          <p:txBody>
            <a:bodyPr>
              <a:spAutoFit/>
            </a:bodyPr>
            <a:lstStyle/>
            <a:p>
              <a:pPr algn="ctr">
                <a:spcBef>
                  <a:spcPct val="50000"/>
                </a:spcBef>
              </a:pPr>
              <a:r>
                <a:rPr lang="en-US" altLang="zh-CN">
                  <a:ea typeface="华文新魏" pitchFamily="2" charset="-122"/>
                </a:rPr>
                <a:t>CD</a:t>
              </a:r>
            </a:p>
          </p:txBody>
        </p:sp>
      </p:grpSp>
      <p:sp>
        <p:nvSpPr>
          <p:cNvPr id="145420" name="Text Box 12"/>
          <p:cNvSpPr txBox="1">
            <a:spLocks noChangeArrowheads="1"/>
          </p:cNvSpPr>
          <p:nvPr/>
        </p:nvSpPr>
        <p:spPr bwMode="auto">
          <a:xfrm>
            <a:off x="76200" y="1600200"/>
            <a:ext cx="2057400" cy="457200"/>
          </a:xfrm>
          <a:prstGeom prst="rect">
            <a:avLst/>
          </a:prstGeom>
          <a:noFill/>
          <a:ln w="9525">
            <a:noFill/>
            <a:miter lim="800000"/>
            <a:headEnd/>
            <a:tailEnd/>
          </a:ln>
          <a:effectLst/>
        </p:spPr>
        <p:txBody>
          <a:bodyPr>
            <a:spAutoFit/>
          </a:bodyPr>
          <a:lstStyle/>
          <a:p>
            <a:pPr algn="ctr">
              <a:spcBef>
                <a:spcPct val="50000"/>
              </a:spcBef>
            </a:pPr>
            <a:r>
              <a:rPr lang="zh-CN" altLang="en-US">
                <a:ea typeface="隶书" pitchFamily="49" charset="-122"/>
              </a:rPr>
              <a:t>大量应用程序</a:t>
            </a:r>
          </a:p>
        </p:txBody>
      </p:sp>
      <p:sp>
        <p:nvSpPr>
          <p:cNvPr id="145421" name="Text Box 13"/>
          <p:cNvSpPr txBox="1">
            <a:spLocks noChangeArrowheads="1"/>
          </p:cNvSpPr>
          <p:nvPr/>
        </p:nvSpPr>
        <p:spPr bwMode="auto">
          <a:xfrm>
            <a:off x="304800" y="3429000"/>
            <a:ext cx="1676400" cy="822325"/>
          </a:xfrm>
          <a:prstGeom prst="rect">
            <a:avLst/>
          </a:prstGeom>
          <a:noFill/>
          <a:ln w="9525">
            <a:noFill/>
            <a:miter lim="800000"/>
            <a:headEnd/>
            <a:tailEnd/>
          </a:ln>
          <a:effectLst/>
        </p:spPr>
        <p:txBody>
          <a:bodyPr>
            <a:spAutoFit/>
          </a:bodyPr>
          <a:lstStyle/>
          <a:p>
            <a:pPr algn="ctr">
              <a:spcBef>
                <a:spcPct val="50000"/>
              </a:spcBef>
            </a:pPr>
            <a:r>
              <a:rPr lang="zh-CN" altLang="en-US" dirty="0">
                <a:ea typeface="隶书" pitchFamily="49" charset="-122"/>
              </a:rPr>
              <a:t>应用程序缺乏集成</a:t>
            </a:r>
          </a:p>
        </p:txBody>
      </p:sp>
      <p:grpSp>
        <p:nvGrpSpPr>
          <p:cNvPr id="3" name="Group 14"/>
          <p:cNvGrpSpPr>
            <a:grpSpLocks/>
          </p:cNvGrpSpPr>
          <p:nvPr/>
        </p:nvGrpSpPr>
        <p:grpSpPr bwMode="auto">
          <a:xfrm>
            <a:off x="2133600" y="2819400"/>
            <a:ext cx="6705600" cy="2057400"/>
            <a:chOff x="1344" y="1920"/>
            <a:chExt cx="4224" cy="1296"/>
          </a:xfrm>
        </p:grpSpPr>
        <p:grpSp>
          <p:nvGrpSpPr>
            <p:cNvPr id="4" name="Group 15"/>
            <p:cNvGrpSpPr>
              <a:grpSpLocks/>
            </p:cNvGrpSpPr>
            <p:nvPr/>
          </p:nvGrpSpPr>
          <p:grpSpPr bwMode="auto">
            <a:xfrm>
              <a:off x="1344" y="1920"/>
              <a:ext cx="4224" cy="960"/>
              <a:chOff x="1291" y="912"/>
              <a:chExt cx="4277" cy="1124"/>
            </a:xfrm>
          </p:grpSpPr>
          <p:sp>
            <p:nvSpPr>
              <p:cNvPr id="145424" name="Freeform 16"/>
              <p:cNvSpPr>
                <a:spLocks/>
              </p:cNvSpPr>
              <p:nvPr/>
            </p:nvSpPr>
            <p:spPr bwMode="auto">
              <a:xfrm>
                <a:off x="1291" y="1152"/>
                <a:ext cx="869" cy="683"/>
              </a:xfrm>
              <a:custGeom>
                <a:avLst/>
                <a:gdLst/>
                <a:ahLst/>
                <a:cxnLst>
                  <a:cxn ang="0">
                    <a:pos x="24" y="269"/>
                  </a:cxn>
                  <a:cxn ang="0">
                    <a:pos x="91" y="77"/>
                  </a:cxn>
                  <a:cxn ang="0">
                    <a:pos x="120" y="67"/>
                  </a:cxn>
                  <a:cxn ang="0">
                    <a:pos x="187" y="38"/>
                  </a:cxn>
                  <a:cxn ang="0">
                    <a:pos x="283" y="0"/>
                  </a:cxn>
                  <a:cxn ang="0">
                    <a:pos x="427" y="10"/>
                  </a:cxn>
                  <a:cxn ang="0">
                    <a:pos x="475" y="19"/>
                  </a:cxn>
                  <a:cxn ang="0">
                    <a:pos x="744" y="48"/>
                  </a:cxn>
                  <a:cxn ang="0">
                    <a:pos x="869" y="202"/>
                  </a:cxn>
                  <a:cxn ang="0">
                    <a:pos x="706" y="557"/>
                  </a:cxn>
                  <a:cxn ang="0">
                    <a:pos x="619" y="614"/>
                  </a:cxn>
                  <a:cxn ang="0">
                    <a:pos x="533" y="662"/>
                  </a:cxn>
                  <a:cxn ang="0">
                    <a:pos x="475" y="682"/>
                  </a:cxn>
                  <a:cxn ang="0">
                    <a:pos x="187" y="653"/>
                  </a:cxn>
                  <a:cxn ang="0">
                    <a:pos x="101" y="605"/>
                  </a:cxn>
                  <a:cxn ang="0">
                    <a:pos x="24" y="269"/>
                  </a:cxn>
                </a:cxnLst>
                <a:rect l="0" t="0" r="r" b="b"/>
                <a:pathLst>
                  <a:path w="869" h="683">
                    <a:moveTo>
                      <a:pt x="24" y="269"/>
                    </a:moveTo>
                    <a:cubicBezTo>
                      <a:pt x="42" y="183"/>
                      <a:pt x="41" y="152"/>
                      <a:pt x="91" y="77"/>
                    </a:cubicBezTo>
                    <a:cubicBezTo>
                      <a:pt x="97" y="68"/>
                      <a:pt x="111" y="72"/>
                      <a:pt x="120" y="67"/>
                    </a:cubicBezTo>
                    <a:cubicBezTo>
                      <a:pt x="186" y="34"/>
                      <a:pt x="108" y="59"/>
                      <a:pt x="187" y="38"/>
                    </a:cubicBezTo>
                    <a:cubicBezTo>
                      <a:pt x="219" y="17"/>
                      <a:pt x="245" y="10"/>
                      <a:pt x="283" y="0"/>
                    </a:cubicBezTo>
                    <a:cubicBezTo>
                      <a:pt x="331" y="3"/>
                      <a:pt x="379" y="5"/>
                      <a:pt x="427" y="10"/>
                    </a:cubicBezTo>
                    <a:cubicBezTo>
                      <a:pt x="443" y="12"/>
                      <a:pt x="459" y="17"/>
                      <a:pt x="475" y="19"/>
                    </a:cubicBezTo>
                    <a:cubicBezTo>
                      <a:pt x="565" y="30"/>
                      <a:pt x="744" y="48"/>
                      <a:pt x="744" y="48"/>
                    </a:cubicBezTo>
                    <a:cubicBezTo>
                      <a:pt x="800" y="85"/>
                      <a:pt x="847" y="138"/>
                      <a:pt x="869" y="202"/>
                    </a:cubicBezTo>
                    <a:cubicBezTo>
                      <a:pt x="861" y="335"/>
                      <a:pt x="860" y="502"/>
                      <a:pt x="706" y="557"/>
                    </a:cubicBezTo>
                    <a:cubicBezTo>
                      <a:pt x="679" y="583"/>
                      <a:pt x="655" y="603"/>
                      <a:pt x="619" y="614"/>
                    </a:cubicBezTo>
                    <a:cubicBezTo>
                      <a:pt x="594" y="641"/>
                      <a:pt x="567" y="651"/>
                      <a:pt x="533" y="662"/>
                    </a:cubicBezTo>
                    <a:cubicBezTo>
                      <a:pt x="514" y="668"/>
                      <a:pt x="475" y="682"/>
                      <a:pt x="475" y="682"/>
                    </a:cubicBezTo>
                    <a:cubicBezTo>
                      <a:pt x="362" y="677"/>
                      <a:pt x="285" y="683"/>
                      <a:pt x="187" y="653"/>
                    </a:cubicBezTo>
                    <a:cubicBezTo>
                      <a:pt x="159" y="635"/>
                      <a:pt x="127" y="626"/>
                      <a:pt x="101" y="605"/>
                    </a:cubicBezTo>
                    <a:cubicBezTo>
                      <a:pt x="0" y="522"/>
                      <a:pt x="24" y="383"/>
                      <a:pt x="24" y="269"/>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25" name="Freeform 17"/>
              <p:cNvSpPr>
                <a:spLocks/>
              </p:cNvSpPr>
              <p:nvPr/>
            </p:nvSpPr>
            <p:spPr bwMode="auto">
              <a:xfrm>
                <a:off x="2352" y="1008"/>
                <a:ext cx="960" cy="904"/>
              </a:xfrm>
              <a:custGeom>
                <a:avLst/>
                <a:gdLst/>
                <a:ahLst/>
                <a:cxnLst>
                  <a:cxn ang="0">
                    <a:pos x="337" y="221"/>
                  </a:cxn>
                  <a:cxn ang="0">
                    <a:pos x="424" y="0"/>
                  </a:cxn>
                  <a:cxn ang="0">
                    <a:pos x="501" y="10"/>
                  </a:cxn>
                  <a:cxn ang="0">
                    <a:pos x="549" y="86"/>
                  </a:cxn>
                  <a:cxn ang="0">
                    <a:pos x="606" y="288"/>
                  </a:cxn>
                  <a:cxn ang="0">
                    <a:pos x="827" y="250"/>
                  </a:cxn>
                  <a:cxn ang="0">
                    <a:pos x="865" y="230"/>
                  </a:cxn>
                  <a:cxn ang="0">
                    <a:pos x="913" y="221"/>
                  </a:cxn>
                  <a:cxn ang="0">
                    <a:pos x="971" y="202"/>
                  </a:cxn>
                  <a:cxn ang="0">
                    <a:pos x="1048" y="221"/>
                  </a:cxn>
                  <a:cxn ang="0">
                    <a:pos x="942" y="509"/>
                  </a:cxn>
                  <a:cxn ang="0">
                    <a:pos x="1000" y="672"/>
                  </a:cxn>
                  <a:cxn ang="0">
                    <a:pos x="1000" y="922"/>
                  </a:cxn>
                  <a:cxn ang="0">
                    <a:pos x="942" y="998"/>
                  </a:cxn>
                  <a:cxn ang="0">
                    <a:pos x="817" y="1027"/>
                  </a:cxn>
                  <a:cxn ang="0">
                    <a:pos x="366" y="998"/>
                  </a:cxn>
                  <a:cxn ang="0">
                    <a:pos x="376" y="950"/>
                  </a:cxn>
                  <a:cxn ang="0">
                    <a:pos x="414" y="835"/>
                  </a:cxn>
                  <a:cxn ang="0">
                    <a:pos x="405" y="730"/>
                  </a:cxn>
                  <a:cxn ang="0">
                    <a:pos x="107" y="547"/>
                  </a:cxn>
                  <a:cxn ang="0">
                    <a:pos x="30" y="470"/>
                  </a:cxn>
                  <a:cxn ang="0">
                    <a:pos x="11" y="413"/>
                  </a:cxn>
                  <a:cxn ang="0">
                    <a:pos x="1" y="384"/>
                  </a:cxn>
                  <a:cxn ang="0">
                    <a:pos x="11" y="288"/>
                  </a:cxn>
                  <a:cxn ang="0">
                    <a:pos x="145" y="259"/>
                  </a:cxn>
                  <a:cxn ang="0">
                    <a:pos x="328" y="250"/>
                  </a:cxn>
                  <a:cxn ang="0">
                    <a:pos x="337" y="221"/>
                  </a:cxn>
                </a:cxnLst>
                <a:rect l="0" t="0" r="r" b="b"/>
                <a:pathLst>
                  <a:path w="1092" h="1048">
                    <a:moveTo>
                      <a:pt x="337" y="221"/>
                    </a:moveTo>
                    <a:cubicBezTo>
                      <a:pt x="347" y="57"/>
                      <a:pt x="305" y="41"/>
                      <a:pt x="424" y="0"/>
                    </a:cubicBezTo>
                    <a:cubicBezTo>
                      <a:pt x="450" y="3"/>
                      <a:pt x="476" y="3"/>
                      <a:pt x="501" y="10"/>
                    </a:cubicBezTo>
                    <a:cubicBezTo>
                      <a:pt x="539" y="20"/>
                      <a:pt x="538" y="54"/>
                      <a:pt x="549" y="86"/>
                    </a:cubicBezTo>
                    <a:cubicBezTo>
                      <a:pt x="573" y="155"/>
                      <a:pt x="565" y="226"/>
                      <a:pt x="606" y="288"/>
                    </a:cubicBezTo>
                    <a:cubicBezTo>
                      <a:pt x="680" y="275"/>
                      <a:pt x="754" y="266"/>
                      <a:pt x="827" y="250"/>
                    </a:cubicBezTo>
                    <a:cubicBezTo>
                      <a:pt x="841" y="247"/>
                      <a:pt x="851" y="235"/>
                      <a:pt x="865" y="230"/>
                    </a:cubicBezTo>
                    <a:cubicBezTo>
                      <a:pt x="880" y="225"/>
                      <a:pt x="897" y="225"/>
                      <a:pt x="913" y="221"/>
                    </a:cubicBezTo>
                    <a:cubicBezTo>
                      <a:pt x="933" y="216"/>
                      <a:pt x="971" y="202"/>
                      <a:pt x="971" y="202"/>
                    </a:cubicBezTo>
                    <a:cubicBezTo>
                      <a:pt x="1009" y="162"/>
                      <a:pt x="1023" y="183"/>
                      <a:pt x="1048" y="221"/>
                    </a:cubicBezTo>
                    <a:cubicBezTo>
                      <a:pt x="1092" y="363"/>
                      <a:pt x="981" y="395"/>
                      <a:pt x="942" y="509"/>
                    </a:cubicBezTo>
                    <a:cubicBezTo>
                      <a:pt x="955" y="625"/>
                      <a:pt x="948" y="592"/>
                      <a:pt x="1000" y="672"/>
                    </a:cubicBezTo>
                    <a:cubicBezTo>
                      <a:pt x="1027" y="756"/>
                      <a:pt x="1022" y="834"/>
                      <a:pt x="1000" y="922"/>
                    </a:cubicBezTo>
                    <a:cubicBezTo>
                      <a:pt x="993" y="951"/>
                      <a:pt x="973" y="990"/>
                      <a:pt x="942" y="998"/>
                    </a:cubicBezTo>
                    <a:cubicBezTo>
                      <a:pt x="899" y="1009"/>
                      <a:pt x="862" y="1020"/>
                      <a:pt x="817" y="1027"/>
                    </a:cubicBezTo>
                    <a:cubicBezTo>
                      <a:pt x="662" y="1023"/>
                      <a:pt x="511" y="1048"/>
                      <a:pt x="366" y="998"/>
                    </a:cubicBezTo>
                    <a:cubicBezTo>
                      <a:pt x="349" y="945"/>
                      <a:pt x="355" y="992"/>
                      <a:pt x="376" y="950"/>
                    </a:cubicBezTo>
                    <a:cubicBezTo>
                      <a:pt x="393" y="916"/>
                      <a:pt x="403" y="872"/>
                      <a:pt x="414" y="835"/>
                    </a:cubicBezTo>
                    <a:cubicBezTo>
                      <a:pt x="411" y="800"/>
                      <a:pt x="411" y="765"/>
                      <a:pt x="405" y="730"/>
                    </a:cubicBezTo>
                    <a:cubicBezTo>
                      <a:pt x="377" y="570"/>
                      <a:pt x="229" y="589"/>
                      <a:pt x="107" y="547"/>
                    </a:cubicBezTo>
                    <a:cubicBezTo>
                      <a:pt x="79" y="519"/>
                      <a:pt x="52" y="503"/>
                      <a:pt x="30" y="470"/>
                    </a:cubicBezTo>
                    <a:cubicBezTo>
                      <a:pt x="24" y="451"/>
                      <a:pt x="17" y="432"/>
                      <a:pt x="11" y="413"/>
                    </a:cubicBezTo>
                    <a:cubicBezTo>
                      <a:pt x="8" y="403"/>
                      <a:pt x="1" y="384"/>
                      <a:pt x="1" y="384"/>
                    </a:cubicBezTo>
                    <a:cubicBezTo>
                      <a:pt x="4" y="352"/>
                      <a:pt x="0" y="318"/>
                      <a:pt x="11" y="288"/>
                    </a:cubicBezTo>
                    <a:cubicBezTo>
                      <a:pt x="15" y="278"/>
                      <a:pt x="145" y="259"/>
                      <a:pt x="145" y="259"/>
                    </a:cubicBezTo>
                    <a:cubicBezTo>
                      <a:pt x="206" y="254"/>
                      <a:pt x="267" y="253"/>
                      <a:pt x="328" y="250"/>
                    </a:cubicBezTo>
                    <a:cubicBezTo>
                      <a:pt x="350" y="227"/>
                      <a:pt x="354" y="236"/>
                      <a:pt x="337" y="221"/>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26" name="Freeform 18"/>
              <p:cNvSpPr>
                <a:spLocks/>
              </p:cNvSpPr>
              <p:nvPr/>
            </p:nvSpPr>
            <p:spPr bwMode="auto">
              <a:xfrm>
                <a:off x="4291" y="1075"/>
                <a:ext cx="1277" cy="893"/>
              </a:xfrm>
              <a:custGeom>
                <a:avLst/>
                <a:gdLst/>
                <a:ahLst/>
                <a:cxnLst>
                  <a:cxn ang="0">
                    <a:pos x="346" y="240"/>
                  </a:cxn>
                  <a:cxn ang="0">
                    <a:pos x="509" y="230"/>
                  </a:cxn>
                  <a:cxn ang="0">
                    <a:pos x="586" y="125"/>
                  </a:cxn>
                  <a:cxn ang="0">
                    <a:pos x="749" y="0"/>
                  </a:cxn>
                  <a:cxn ang="0">
                    <a:pos x="941" y="9"/>
                  </a:cxn>
                  <a:cxn ang="0">
                    <a:pos x="999" y="29"/>
                  </a:cxn>
                  <a:cxn ang="0">
                    <a:pos x="1027" y="182"/>
                  </a:cxn>
                  <a:cxn ang="0">
                    <a:pos x="999" y="211"/>
                  </a:cxn>
                  <a:cxn ang="0">
                    <a:pos x="970" y="278"/>
                  </a:cxn>
                  <a:cxn ang="0">
                    <a:pos x="989" y="345"/>
                  </a:cxn>
                  <a:cxn ang="0">
                    <a:pos x="1133" y="403"/>
                  </a:cxn>
                  <a:cxn ang="0">
                    <a:pos x="1392" y="432"/>
                  </a:cxn>
                  <a:cxn ang="0">
                    <a:pos x="1565" y="480"/>
                  </a:cxn>
                  <a:cxn ang="0">
                    <a:pos x="1594" y="499"/>
                  </a:cxn>
                  <a:cxn ang="0">
                    <a:pos x="1642" y="576"/>
                  </a:cxn>
                  <a:cxn ang="0">
                    <a:pos x="1690" y="806"/>
                  </a:cxn>
                  <a:cxn ang="0">
                    <a:pos x="1680" y="893"/>
                  </a:cxn>
                  <a:cxn ang="0">
                    <a:pos x="1632" y="979"/>
                  </a:cxn>
                  <a:cxn ang="0">
                    <a:pos x="1488" y="1037"/>
                  </a:cxn>
                  <a:cxn ang="0">
                    <a:pos x="1363" y="1056"/>
                  </a:cxn>
                  <a:cxn ang="0">
                    <a:pos x="1114" y="1046"/>
                  </a:cxn>
                  <a:cxn ang="0">
                    <a:pos x="1056" y="1037"/>
                  </a:cxn>
                  <a:cxn ang="0">
                    <a:pos x="960" y="1017"/>
                  </a:cxn>
                  <a:cxn ang="0">
                    <a:pos x="912" y="941"/>
                  </a:cxn>
                  <a:cxn ang="0">
                    <a:pos x="864" y="710"/>
                  </a:cxn>
                  <a:cxn ang="0">
                    <a:pos x="797" y="653"/>
                  </a:cxn>
                  <a:cxn ang="0">
                    <a:pos x="720" y="633"/>
                  </a:cxn>
                  <a:cxn ang="0">
                    <a:pos x="557" y="643"/>
                  </a:cxn>
                  <a:cxn ang="0">
                    <a:pos x="528" y="672"/>
                  </a:cxn>
                  <a:cxn ang="0">
                    <a:pos x="423" y="701"/>
                  </a:cxn>
                  <a:cxn ang="0">
                    <a:pos x="211" y="672"/>
                  </a:cxn>
                  <a:cxn ang="0">
                    <a:pos x="10" y="422"/>
                  </a:cxn>
                  <a:cxn ang="0">
                    <a:pos x="58" y="374"/>
                  </a:cxn>
                  <a:cxn ang="0">
                    <a:pos x="163" y="345"/>
                  </a:cxn>
                  <a:cxn ang="0">
                    <a:pos x="346" y="240"/>
                  </a:cxn>
                </a:cxnLst>
                <a:rect l="0" t="0" r="r" b="b"/>
                <a:pathLst>
                  <a:path w="1690" h="1056">
                    <a:moveTo>
                      <a:pt x="346" y="240"/>
                    </a:moveTo>
                    <a:cubicBezTo>
                      <a:pt x="401" y="257"/>
                      <a:pt x="455" y="244"/>
                      <a:pt x="509" y="230"/>
                    </a:cubicBezTo>
                    <a:cubicBezTo>
                      <a:pt x="545" y="194"/>
                      <a:pt x="555" y="165"/>
                      <a:pt x="586" y="125"/>
                    </a:cubicBezTo>
                    <a:cubicBezTo>
                      <a:pt x="604" y="48"/>
                      <a:pt x="675" y="14"/>
                      <a:pt x="749" y="0"/>
                    </a:cubicBezTo>
                    <a:cubicBezTo>
                      <a:pt x="813" y="3"/>
                      <a:pt x="877" y="2"/>
                      <a:pt x="941" y="9"/>
                    </a:cubicBezTo>
                    <a:cubicBezTo>
                      <a:pt x="961" y="11"/>
                      <a:pt x="999" y="29"/>
                      <a:pt x="999" y="29"/>
                    </a:cubicBezTo>
                    <a:cubicBezTo>
                      <a:pt x="1036" y="83"/>
                      <a:pt x="1051" y="109"/>
                      <a:pt x="1027" y="182"/>
                    </a:cubicBezTo>
                    <a:cubicBezTo>
                      <a:pt x="1023" y="195"/>
                      <a:pt x="1007" y="200"/>
                      <a:pt x="999" y="211"/>
                    </a:cubicBezTo>
                    <a:cubicBezTo>
                      <a:pt x="981" y="236"/>
                      <a:pt x="978" y="251"/>
                      <a:pt x="970" y="278"/>
                    </a:cubicBezTo>
                    <a:cubicBezTo>
                      <a:pt x="976" y="300"/>
                      <a:pt x="980" y="324"/>
                      <a:pt x="989" y="345"/>
                    </a:cubicBezTo>
                    <a:cubicBezTo>
                      <a:pt x="1010" y="394"/>
                      <a:pt x="1093" y="397"/>
                      <a:pt x="1133" y="403"/>
                    </a:cubicBezTo>
                    <a:cubicBezTo>
                      <a:pt x="1263" y="445"/>
                      <a:pt x="1144" y="412"/>
                      <a:pt x="1392" y="432"/>
                    </a:cubicBezTo>
                    <a:cubicBezTo>
                      <a:pt x="1452" y="437"/>
                      <a:pt x="1504" y="471"/>
                      <a:pt x="1565" y="480"/>
                    </a:cubicBezTo>
                    <a:cubicBezTo>
                      <a:pt x="1575" y="486"/>
                      <a:pt x="1587" y="490"/>
                      <a:pt x="1594" y="499"/>
                    </a:cubicBezTo>
                    <a:cubicBezTo>
                      <a:pt x="1613" y="523"/>
                      <a:pt x="1642" y="576"/>
                      <a:pt x="1642" y="576"/>
                    </a:cubicBezTo>
                    <a:cubicBezTo>
                      <a:pt x="1660" y="651"/>
                      <a:pt x="1665" y="733"/>
                      <a:pt x="1690" y="806"/>
                    </a:cubicBezTo>
                    <a:cubicBezTo>
                      <a:pt x="1687" y="835"/>
                      <a:pt x="1685" y="864"/>
                      <a:pt x="1680" y="893"/>
                    </a:cubicBezTo>
                    <a:cubicBezTo>
                      <a:pt x="1674" y="928"/>
                      <a:pt x="1652" y="949"/>
                      <a:pt x="1632" y="979"/>
                    </a:cubicBezTo>
                    <a:cubicBezTo>
                      <a:pt x="1592" y="1039"/>
                      <a:pt x="1573" y="1028"/>
                      <a:pt x="1488" y="1037"/>
                    </a:cubicBezTo>
                    <a:cubicBezTo>
                      <a:pt x="1401" y="1047"/>
                      <a:pt x="1432" y="1042"/>
                      <a:pt x="1363" y="1056"/>
                    </a:cubicBezTo>
                    <a:cubicBezTo>
                      <a:pt x="1280" y="1053"/>
                      <a:pt x="1197" y="1051"/>
                      <a:pt x="1114" y="1046"/>
                    </a:cubicBezTo>
                    <a:cubicBezTo>
                      <a:pt x="1094" y="1045"/>
                      <a:pt x="1075" y="1041"/>
                      <a:pt x="1056" y="1037"/>
                    </a:cubicBezTo>
                    <a:cubicBezTo>
                      <a:pt x="1024" y="1031"/>
                      <a:pt x="960" y="1017"/>
                      <a:pt x="960" y="1017"/>
                    </a:cubicBezTo>
                    <a:cubicBezTo>
                      <a:pt x="920" y="991"/>
                      <a:pt x="927" y="984"/>
                      <a:pt x="912" y="941"/>
                    </a:cubicBezTo>
                    <a:cubicBezTo>
                      <a:pt x="906" y="834"/>
                      <a:pt x="926" y="782"/>
                      <a:pt x="864" y="710"/>
                    </a:cubicBezTo>
                    <a:cubicBezTo>
                      <a:pt x="852" y="696"/>
                      <a:pt x="819" y="661"/>
                      <a:pt x="797" y="653"/>
                    </a:cubicBezTo>
                    <a:cubicBezTo>
                      <a:pt x="772" y="644"/>
                      <a:pt x="720" y="633"/>
                      <a:pt x="720" y="633"/>
                    </a:cubicBezTo>
                    <a:cubicBezTo>
                      <a:pt x="666" y="636"/>
                      <a:pt x="610" y="632"/>
                      <a:pt x="557" y="643"/>
                    </a:cubicBezTo>
                    <a:cubicBezTo>
                      <a:pt x="544" y="646"/>
                      <a:pt x="539" y="665"/>
                      <a:pt x="528" y="672"/>
                    </a:cubicBezTo>
                    <a:cubicBezTo>
                      <a:pt x="500" y="691"/>
                      <a:pt x="455" y="689"/>
                      <a:pt x="423" y="701"/>
                    </a:cubicBezTo>
                    <a:cubicBezTo>
                      <a:pt x="337" y="695"/>
                      <a:pt x="287" y="690"/>
                      <a:pt x="211" y="672"/>
                    </a:cubicBezTo>
                    <a:cubicBezTo>
                      <a:pt x="144" y="589"/>
                      <a:pt x="68" y="512"/>
                      <a:pt x="10" y="422"/>
                    </a:cubicBezTo>
                    <a:cubicBezTo>
                      <a:pt x="0" y="407"/>
                      <a:pt x="54" y="375"/>
                      <a:pt x="58" y="374"/>
                    </a:cubicBezTo>
                    <a:cubicBezTo>
                      <a:pt x="158" y="338"/>
                      <a:pt x="51" y="400"/>
                      <a:pt x="163" y="345"/>
                    </a:cubicBezTo>
                    <a:cubicBezTo>
                      <a:pt x="226" y="314"/>
                      <a:pt x="283" y="270"/>
                      <a:pt x="346" y="240"/>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27" name="Freeform 19"/>
              <p:cNvSpPr>
                <a:spLocks/>
              </p:cNvSpPr>
              <p:nvPr/>
            </p:nvSpPr>
            <p:spPr bwMode="auto">
              <a:xfrm>
                <a:off x="3504" y="912"/>
                <a:ext cx="720" cy="1124"/>
              </a:xfrm>
              <a:custGeom>
                <a:avLst/>
                <a:gdLst/>
                <a:ahLst/>
                <a:cxnLst>
                  <a:cxn ang="0">
                    <a:pos x="214" y="288"/>
                  </a:cxn>
                  <a:cxn ang="0">
                    <a:pos x="195" y="249"/>
                  </a:cxn>
                  <a:cxn ang="0">
                    <a:pos x="205" y="124"/>
                  </a:cxn>
                  <a:cxn ang="0">
                    <a:pos x="416" y="0"/>
                  </a:cxn>
                  <a:cxn ang="0">
                    <a:pos x="483" y="9"/>
                  </a:cxn>
                  <a:cxn ang="0">
                    <a:pos x="550" y="86"/>
                  </a:cxn>
                  <a:cxn ang="0">
                    <a:pos x="579" y="182"/>
                  </a:cxn>
                  <a:cxn ang="0">
                    <a:pos x="570" y="278"/>
                  </a:cxn>
                  <a:cxn ang="0">
                    <a:pos x="522" y="316"/>
                  </a:cxn>
                  <a:cxn ang="0">
                    <a:pos x="464" y="384"/>
                  </a:cxn>
                  <a:cxn ang="0">
                    <a:pos x="445" y="451"/>
                  </a:cxn>
                  <a:cxn ang="0">
                    <a:pos x="656" y="662"/>
                  </a:cxn>
                  <a:cxn ang="0">
                    <a:pos x="762" y="835"/>
                  </a:cxn>
                  <a:cxn ang="0">
                    <a:pos x="819" y="1046"/>
                  </a:cxn>
                  <a:cxn ang="0">
                    <a:pos x="790" y="1190"/>
                  </a:cxn>
                  <a:cxn ang="0">
                    <a:pos x="579" y="1296"/>
                  </a:cxn>
                  <a:cxn ang="0">
                    <a:pos x="282" y="1353"/>
                  </a:cxn>
                  <a:cxn ang="0">
                    <a:pos x="205" y="1344"/>
                  </a:cxn>
                  <a:cxn ang="0">
                    <a:pos x="118" y="1180"/>
                  </a:cxn>
                  <a:cxn ang="0">
                    <a:pos x="176" y="931"/>
                  </a:cxn>
                  <a:cxn ang="0">
                    <a:pos x="205" y="873"/>
                  </a:cxn>
                  <a:cxn ang="0">
                    <a:pos x="195" y="758"/>
                  </a:cxn>
                  <a:cxn ang="0">
                    <a:pos x="90" y="643"/>
                  </a:cxn>
                  <a:cxn ang="0">
                    <a:pos x="32" y="556"/>
                  </a:cxn>
                  <a:cxn ang="0">
                    <a:pos x="51" y="355"/>
                  </a:cxn>
                  <a:cxn ang="0">
                    <a:pos x="186" y="307"/>
                  </a:cxn>
                  <a:cxn ang="0">
                    <a:pos x="214" y="288"/>
                  </a:cxn>
                </a:cxnLst>
                <a:rect l="0" t="0" r="r" b="b"/>
                <a:pathLst>
                  <a:path w="824" h="1354">
                    <a:moveTo>
                      <a:pt x="214" y="288"/>
                    </a:moveTo>
                    <a:cubicBezTo>
                      <a:pt x="208" y="275"/>
                      <a:pt x="196" y="263"/>
                      <a:pt x="195" y="249"/>
                    </a:cubicBezTo>
                    <a:cubicBezTo>
                      <a:pt x="193" y="207"/>
                      <a:pt x="198" y="165"/>
                      <a:pt x="205" y="124"/>
                    </a:cubicBezTo>
                    <a:cubicBezTo>
                      <a:pt x="222" y="29"/>
                      <a:pt x="345" y="22"/>
                      <a:pt x="416" y="0"/>
                    </a:cubicBezTo>
                    <a:cubicBezTo>
                      <a:pt x="438" y="3"/>
                      <a:pt x="461" y="3"/>
                      <a:pt x="483" y="9"/>
                    </a:cubicBezTo>
                    <a:cubicBezTo>
                      <a:pt x="513" y="18"/>
                      <a:pt x="526" y="61"/>
                      <a:pt x="550" y="86"/>
                    </a:cubicBezTo>
                    <a:cubicBezTo>
                      <a:pt x="561" y="118"/>
                      <a:pt x="569" y="150"/>
                      <a:pt x="579" y="182"/>
                    </a:cubicBezTo>
                    <a:cubicBezTo>
                      <a:pt x="576" y="214"/>
                      <a:pt x="578" y="247"/>
                      <a:pt x="570" y="278"/>
                    </a:cubicBezTo>
                    <a:cubicBezTo>
                      <a:pt x="568" y="288"/>
                      <a:pt x="526" y="313"/>
                      <a:pt x="522" y="316"/>
                    </a:cubicBezTo>
                    <a:cubicBezTo>
                      <a:pt x="499" y="335"/>
                      <a:pt x="485" y="362"/>
                      <a:pt x="464" y="384"/>
                    </a:cubicBezTo>
                    <a:cubicBezTo>
                      <a:pt x="458" y="406"/>
                      <a:pt x="445" y="428"/>
                      <a:pt x="445" y="451"/>
                    </a:cubicBezTo>
                    <a:cubicBezTo>
                      <a:pt x="445" y="551"/>
                      <a:pt x="596" y="602"/>
                      <a:pt x="656" y="662"/>
                    </a:cubicBezTo>
                    <a:cubicBezTo>
                      <a:pt x="705" y="711"/>
                      <a:pt x="724" y="779"/>
                      <a:pt x="762" y="835"/>
                    </a:cubicBezTo>
                    <a:cubicBezTo>
                      <a:pt x="779" y="907"/>
                      <a:pt x="805" y="973"/>
                      <a:pt x="819" y="1046"/>
                    </a:cubicBezTo>
                    <a:cubicBezTo>
                      <a:pt x="814" y="1102"/>
                      <a:pt x="824" y="1147"/>
                      <a:pt x="790" y="1190"/>
                    </a:cubicBezTo>
                    <a:cubicBezTo>
                      <a:pt x="736" y="1259"/>
                      <a:pt x="658" y="1272"/>
                      <a:pt x="579" y="1296"/>
                    </a:cubicBezTo>
                    <a:cubicBezTo>
                      <a:pt x="470" y="1329"/>
                      <a:pt x="401" y="1344"/>
                      <a:pt x="282" y="1353"/>
                    </a:cubicBezTo>
                    <a:cubicBezTo>
                      <a:pt x="256" y="1350"/>
                      <a:pt x="229" y="1354"/>
                      <a:pt x="205" y="1344"/>
                    </a:cubicBezTo>
                    <a:cubicBezTo>
                      <a:pt x="148" y="1321"/>
                      <a:pt x="129" y="1230"/>
                      <a:pt x="118" y="1180"/>
                    </a:cubicBezTo>
                    <a:cubicBezTo>
                      <a:pt x="127" y="1008"/>
                      <a:pt x="103" y="1027"/>
                      <a:pt x="176" y="931"/>
                    </a:cubicBezTo>
                    <a:cubicBezTo>
                      <a:pt x="183" y="911"/>
                      <a:pt x="204" y="895"/>
                      <a:pt x="205" y="873"/>
                    </a:cubicBezTo>
                    <a:cubicBezTo>
                      <a:pt x="207" y="835"/>
                      <a:pt x="205" y="795"/>
                      <a:pt x="195" y="758"/>
                    </a:cubicBezTo>
                    <a:cubicBezTo>
                      <a:pt x="186" y="721"/>
                      <a:pt x="119" y="666"/>
                      <a:pt x="90" y="643"/>
                    </a:cubicBezTo>
                    <a:cubicBezTo>
                      <a:pt x="61" y="620"/>
                      <a:pt x="48" y="588"/>
                      <a:pt x="32" y="556"/>
                    </a:cubicBezTo>
                    <a:cubicBezTo>
                      <a:pt x="21" y="493"/>
                      <a:pt x="0" y="406"/>
                      <a:pt x="51" y="355"/>
                    </a:cubicBezTo>
                    <a:cubicBezTo>
                      <a:pt x="85" y="321"/>
                      <a:pt x="143" y="319"/>
                      <a:pt x="186" y="307"/>
                    </a:cubicBezTo>
                    <a:cubicBezTo>
                      <a:pt x="217" y="298"/>
                      <a:pt x="214" y="306"/>
                      <a:pt x="214" y="288"/>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28" name="Text Box 20"/>
              <p:cNvSpPr txBox="1">
                <a:spLocks noChangeArrowheads="1"/>
              </p:cNvSpPr>
              <p:nvPr/>
            </p:nvSpPr>
            <p:spPr bwMode="auto">
              <a:xfrm>
                <a:off x="1339" y="1391"/>
                <a:ext cx="672" cy="337"/>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借贷</a:t>
                </a:r>
              </a:p>
            </p:txBody>
          </p:sp>
          <p:sp>
            <p:nvSpPr>
              <p:cNvPr id="145429" name="Text Box 21"/>
              <p:cNvSpPr txBox="1">
                <a:spLocks noChangeArrowheads="1"/>
              </p:cNvSpPr>
              <p:nvPr/>
            </p:nvSpPr>
            <p:spPr bwMode="auto">
              <a:xfrm>
                <a:off x="2592" y="1391"/>
                <a:ext cx="672" cy="337"/>
              </a:xfrm>
              <a:prstGeom prst="rect">
                <a:avLst/>
              </a:prstGeom>
              <a:noFill/>
              <a:ln w="9525">
                <a:noFill/>
                <a:miter lim="800000"/>
                <a:headEnd/>
                <a:tailEnd/>
              </a:ln>
              <a:effectLst/>
            </p:spPr>
            <p:txBody>
              <a:bodyPr>
                <a:spAutoFit/>
              </a:bodyPr>
              <a:lstStyle/>
              <a:p>
                <a:pPr algn="ctr">
                  <a:spcBef>
                    <a:spcPct val="50000"/>
                  </a:spcBef>
                </a:pPr>
                <a:r>
                  <a:rPr lang="en-US" altLang="zh-CN">
                    <a:ea typeface="华文新魏" pitchFamily="2" charset="-122"/>
                  </a:rPr>
                  <a:t>DDA</a:t>
                </a:r>
              </a:p>
            </p:txBody>
          </p:sp>
          <p:sp>
            <p:nvSpPr>
              <p:cNvPr id="145430" name="Text Box 22"/>
              <p:cNvSpPr txBox="1">
                <a:spLocks noChangeArrowheads="1"/>
              </p:cNvSpPr>
              <p:nvPr/>
            </p:nvSpPr>
            <p:spPr bwMode="auto">
              <a:xfrm>
                <a:off x="3552" y="1391"/>
                <a:ext cx="672" cy="337"/>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存折</a:t>
                </a:r>
              </a:p>
            </p:txBody>
          </p:sp>
          <p:sp>
            <p:nvSpPr>
              <p:cNvPr id="145431" name="Text Box 23"/>
              <p:cNvSpPr txBox="1">
                <a:spLocks noChangeArrowheads="1"/>
              </p:cNvSpPr>
              <p:nvPr/>
            </p:nvSpPr>
            <p:spPr bwMode="auto">
              <a:xfrm>
                <a:off x="4675" y="1391"/>
                <a:ext cx="672" cy="337"/>
              </a:xfrm>
              <a:prstGeom prst="rect">
                <a:avLst/>
              </a:prstGeom>
              <a:noFill/>
              <a:ln w="9525">
                <a:noFill/>
                <a:miter lim="800000"/>
                <a:headEnd/>
                <a:tailEnd/>
              </a:ln>
              <a:effectLst/>
            </p:spPr>
            <p:txBody>
              <a:bodyPr>
                <a:spAutoFit/>
              </a:bodyPr>
              <a:lstStyle/>
              <a:p>
                <a:pPr algn="ctr">
                  <a:spcBef>
                    <a:spcPct val="50000"/>
                  </a:spcBef>
                </a:pPr>
                <a:r>
                  <a:rPr lang="en-US" altLang="zh-CN">
                    <a:ea typeface="华文新魏" pitchFamily="2" charset="-122"/>
                  </a:rPr>
                  <a:t>CD</a:t>
                </a:r>
              </a:p>
            </p:txBody>
          </p:sp>
        </p:grpSp>
        <p:sp>
          <p:nvSpPr>
            <p:cNvPr id="145432" name="Text Box 24"/>
            <p:cNvSpPr txBox="1">
              <a:spLocks noChangeArrowheads="1"/>
            </p:cNvSpPr>
            <p:nvPr/>
          </p:nvSpPr>
          <p:spPr bwMode="auto">
            <a:xfrm>
              <a:off x="1680" y="2928"/>
              <a:ext cx="884" cy="288"/>
            </a:xfrm>
            <a:prstGeom prst="rect">
              <a:avLst/>
            </a:prstGeom>
            <a:noFill/>
            <a:ln w="9525">
              <a:noFill/>
              <a:miter lim="800000"/>
              <a:headEnd/>
              <a:tailEnd/>
            </a:ln>
            <a:effectLst/>
          </p:spPr>
          <p:txBody>
            <a:bodyPr wrap="none">
              <a:spAutoFit/>
            </a:bodyPr>
            <a:lstStyle/>
            <a:p>
              <a:r>
                <a:rPr lang="zh-CN" altLang="en-US">
                  <a:ea typeface="华文新魏" pitchFamily="2" charset="-122"/>
                </a:rPr>
                <a:t>同名异义</a:t>
              </a:r>
            </a:p>
          </p:txBody>
        </p:sp>
        <p:sp>
          <p:nvSpPr>
            <p:cNvPr id="145433" name="Line 25"/>
            <p:cNvSpPr>
              <a:spLocks noChangeShapeType="1"/>
            </p:cNvSpPr>
            <p:nvPr/>
          </p:nvSpPr>
          <p:spPr bwMode="auto">
            <a:xfrm flipH="1" flipV="1">
              <a:off x="1824" y="2736"/>
              <a:ext cx="192" cy="19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5434" name="Line 26"/>
            <p:cNvSpPr>
              <a:spLocks noChangeShapeType="1"/>
            </p:cNvSpPr>
            <p:nvPr/>
          </p:nvSpPr>
          <p:spPr bwMode="auto">
            <a:xfrm flipV="1">
              <a:off x="2160" y="2544"/>
              <a:ext cx="528" cy="432"/>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5435" name="Text Box 27"/>
            <p:cNvSpPr txBox="1">
              <a:spLocks noChangeArrowheads="1"/>
            </p:cNvSpPr>
            <p:nvPr/>
          </p:nvSpPr>
          <p:spPr bwMode="auto">
            <a:xfrm>
              <a:off x="2860" y="2928"/>
              <a:ext cx="884" cy="288"/>
            </a:xfrm>
            <a:prstGeom prst="rect">
              <a:avLst/>
            </a:prstGeom>
            <a:noFill/>
            <a:ln w="9525">
              <a:noFill/>
              <a:miter lim="800000"/>
              <a:headEnd/>
              <a:tailEnd/>
            </a:ln>
            <a:effectLst/>
          </p:spPr>
          <p:txBody>
            <a:bodyPr wrap="none">
              <a:spAutoFit/>
            </a:bodyPr>
            <a:lstStyle/>
            <a:p>
              <a:r>
                <a:rPr lang="zh-CN" altLang="en-US">
                  <a:ea typeface="华文新魏" pitchFamily="2" charset="-122"/>
                </a:rPr>
                <a:t>同义异名</a:t>
              </a:r>
            </a:p>
          </p:txBody>
        </p:sp>
        <p:sp>
          <p:nvSpPr>
            <p:cNvPr id="145436" name="Line 28"/>
            <p:cNvSpPr>
              <a:spLocks noChangeShapeType="1"/>
            </p:cNvSpPr>
            <p:nvPr/>
          </p:nvSpPr>
          <p:spPr bwMode="auto">
            <a:xfrm>
              <a:off x="3024" y="2832"/>
              <a:ext cx="192" cy="144"/>
            </a:xfrm>
            <a:prstGeom prst="line">
              <a:avLst/>
            </a:prstGeom>
            <a:noFill/>
            <a:ln w="9525">
              <a:solidFill>
                <a:schemeClr val="tx1"/>
              </a:solidFill>
              <a:miter lim="800000"/>
              <a:headEnd type="triangle" w="med" len="med"/>
              <a:tailEnd/>
            </a:ln>
            <a:effectLst/>
          </p:spPr>
          <p:txBody>
            <a:bodyPr wrap="none"/>
            <a:lstStyle/>
            <a:p>
              <a:endParaRPr lang="zh-CN" altLang="en-US"/>
            </a:p>
          </p:txBody>
        </p:sp>
        <p:sp>
          <p:nvSpPr>
            <p:cNvPr id="145437" name="Line 29"/>
            <p:cNvSpPr>
              <a:spLocks noChangeShapeType="1"/>
            </p:cNvSpPr>
            <p:nvPr/>
          </p:nvSpPr>
          <p:spPr bwMode="auto">
            <a:xfrm flipV="1">
              <a:off x="3360" y="2448"/>
              <a:ext cx="288" cy="528"/>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5438" name="Text Box 30"/>
            <p:cNvSpPr txBox="1">
              <a:spLocks noChangeArrowheads="1"/>
            </p:cNvSpPr>
            <p:nvPr/>
          </p:nvSpPr>
          <p:spPr bwMode="auto">
            <a:xfrm>
              <a:off x="4108" y="2928"/>
              <a:ext cx="884" cy="288"/>
            </a:xfrm>
            <a:prstGeom prst="rect">
              <a:avLst/>
            </a:prstGeom>
            <a:noFill/>
            <a:ln w="9525">
              <a:noFill/>
              <a:miter lim="800000"/>
              <a:headEnd/>
              <a:tailEnd/>
            </a:ln>
            <a:effectLst/>
          </p:spPr>
          <p:txBody>
            <a:bodyPr wrap="none">
              <a:spAutoFit/>
            </a:bodyPr>
            <a:lstStyle/>
            <a:p>
              <a:r>
                <a:rPr lang="zh-CN" altLang="en-US">
                  <a:ea typeface="华文新魏" pitchFamily="2" charset="-122"/>
                </a:rPr>
                <a:t>结构不同</a:t>
              </a:r>
            </a:p>
          </p:txBody>
        </p:sp>
        <p:sp>
          <p:nvSpPr>
            <p:cNvPr id="145439" name="Line 31"/>
            <p:cNvSpPr>
              <a:spLocks noChangeShapeType="1"/>
            </p:cNvSpPr>
            <p:nvPr/>
          </p:nvSpPr>
          <p:spPr bwMode="auto">
            <a:xfrm flipH="1" flipV="1">
              <a:off x="4224" y="2880"/>
              <a:ext cx="192" cy="96"/>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45440" name="Line 32"/>
            <p:cNvSpPr>
              <a:spLocks noChangeShapeType="1"/>
            </p:cNvSpPr>
            <p:nvPr/>
          </p:nvSpPr>
          <p:spPr bwMode="auto">
            <a:xfrm flipV="1">
              <a:off x="4560" y="2640"/>
              <a:ext cx="432" cy="336"/>
            </a:xfrm>
            <a:prstGeom prst="line">
              <a:avLst/>
            </a:prstGeom>
            <a:noFill/>
            <a:ln w="9525">
              <a:solidFill>
                <a:schemeClr val="tx1"/>
              </a:solidFill>
              <a:miter lim="800000"/>
              <a:headEnd/>
              <a:tailEnd type="triangle" w="med" len="med"/>
            </a:ln>
            <a:effectLst/>
          </p:spPr>
          <p:txBody>
            <a:bodyPr wrap="none"/>
            <a:lstStyle/>
            <a:p>
              <a:endParaRPr lang="zh-CN" altLang="en-US"/>
            </a:p>
          </p:txBody>
        </p:sp>
      </p:grpSp>
      <p:grpSp>
        <p:nvGrpSpPr>
          <p:cNvPr id="5" name="Group 33"/>
          <p:cNvGrpSpPr>
            <a:grpSpLocks/>
          </p:cNvGrpSpPr>
          <p:nvPr/>
        </p:nvGrpSpPr>
        <p:grpSpPr bwMode="auto">
          <a:xfrm>
            <a:off x="1981200" y="4953000"/>
            <a:ext cx="6988175" cy="1768475"/>
            <a:chOff x="1248" y="3120"/>
            <a:chExt cx="4402" cy="1114"/>
          </a:xfrm>
        </p:grpSpPr>
        <p:sp>
          <p:nvSpPr>
            <p:cNvPr id="145442" name="Freeform 34"/>
            <p:cNvSpPr>
              <a:spLocks/>
            </p:cNvSpPr>
            <p:nvPr/>
          </p:nvSpPr>
          <p:spPr bwMode="auto">
            <a:xfrm>
              <a:off x="1344" y="3325"/>
              <a:ext cx="858" cy="583"/>
            </a:xfrm>
            <a:custGeom>
              <a:avLst/>
              <a:gdLst/>
              <a:ahLst/>
              <a:cxnLst>
                <a:cxn ang="0">
                  <a:pos x="24" y="269"/>
                </a:cxn>
                <a:cxn ang="0">
                  <a:pos x="91" y="77"/>
                </a:cxn>
                <a:cxn ang="0">
                  <a:pos x="120" y="67"/>
                </a:cxn>
                <a:cxn ang="0">
                  <a:pos x="187" y="38"/>
                </a:cxn>
                <a:cxn ang="0">
                  <a:pos x="283" y="0"/>
                </a:cxn>
                <a:cxn ang="0">
                  <a:pos x="427" y="10"/>
                </a:cxn>
                <a:cxn ang="0">
                  <a:pos x="475" y="19"/>
                </a:cxn>
                <a:cxn ang="0">
                  <a:pos x="744" y="48"/>
                </a:cxn>
                <a:cxn ang="0">
                  <a:pos x="869" y="202"/>
                </a:cxn>
                <a:cxn ang="0">
                  <a:pos x="706" y="557"/>
                </a:cxn>
                <a:cxn ang="0">
                  <a:pos x="619" y="614"/>
                </a:cxn>
                <a:cxn ang="0">
                  <a:pos x="533" y="662"/>
                </a:cxn>
                <a:cxn ang="0">
                  <a:pos x="475" y="682"/>
                </a:cxn>
                <a:cxn ang="0">
                  <a:pos x="187" y="653"/>
                </a:cxn>
                <a:cxn ang="0">
                  <a:pos x="101" y="605"/>
                </a:cxn>
                <a:cxn ang="0">
                  <a:pos x="24" y="269"/>
                </a:cxn>
              </a:cxnLst>
              <a:rect l="0" t="0" r="r" b="b"/>
              <a:pathLst>
                <a:path w="869" h="683">
                  <a:moveTo>
                    <a:pt x="24" y="269"/>
                  </a:moveTo>
                  <a:cubicBezTo>
                    <a:pt x="42" y="183"/>
                    <a:pt x="41" y="152"/>
                    <a:pt x="91" y="77"/>
                  </a:cubicBezTo>
                  <a:cubicBezTo>
                    <a:pt x="97" y="68"/>
                    <a:pt x="111" y="72"/>
                    <a:pt x="120" y="67"/>
                  </a:cubicBezTo>
                  <a:cubicBezTo>
                    <a:pt x="186" y="34"/>
                    <a:pt x="108" y="59"/>
                    <a:pt x="187" y="38"/>
                  </a:cubicBezTo>
                  <a:cubicBezTo>
                    <a:pt x="219" y="17"/>
                    <a:pt x="245" y="10"/>
                    <a:pt x="283" y="0"/>
                  </a:cubicBezTo>
                  <a:cubicBezTo>
                    <a:pt x="331" y="3"/>
                    <a:pt x="379" y="5"/>
                    <a:pt x="427" y="10"/>
                  </a:cubicBezTo>
                  <a:cubicBezTo>
                    <a:pt x="443" y="12"/>
                    <a:pt x="459" y="17"/>
                    <a:pt x="475" y="19"/>
                  </a:cubicBezTo>
                  <a:cubicBezTo>
                    <a:pt x="565" y="30"/>
                    <a:pt x="744" y="48"/>
                    <a:pt x="744" y="48"/>
                  </a:cubicBezTo>
                  <a:cubicBezTo>
                    <a:pt x="800" y="85"/>
                    <a:pt x="847" y="138"/>
                    <a:pt x="869" y="202"/>
                  </a:cubicBezTo>
                  <a:cubicBezTo>
                    <a:pt x="861" y="335"/>
                    <a:pt x="860" y="502"/>
                    <a:pt x="706" y="557"/>
                  </a:cubicBezTo>
                  <a:cubicBezTo>
                    <a:pt x="679" y="583"/>
                    <a:pt x="655" y="603"/>
                    <a:pt x="619" y="614"/>
                  </a:cubicBezTo>
                  <a:cubicBezTo>
                    <a:pt x="594" y="641"/>
                    <a:pt x="567" y="651"/>
                    <a:pt x="533" y="662"/>
                  </a:cubicBezTo>
                  <a:cubicBezTo>
                    <a:pt x="514" y="668"/>
                    <a:pt x="475" y="682"/>
                    <a:pt x="475" y="682"/>
                  </a:cubicBezTo>
                  <a:cubicBezTo>
                    <a:pt x="362" y="677"/>
                    <a:pt x="285" y="683"/>
                    <a:pt x="187" y="653"/>
                  </a:cubicBezTo>
                  <a:cubicBezTo>
                    <a:pt x="159" y="635"/>
                    <a:pt x="127" y="626"/>
                    <a:pt x="101" y="605"/>
                  </a:cubicBezTo>
                  <a:cubicBezTo>
                    <a:pt x="0" y="522"/>
                    <a:pt x="24" y="383"/>
                    <a:pt x="24" y="269"/>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43" name="Freeform 35"/>
            <p:cNvSpPr>
              <a:spLocks/>
            </p:cNvSpPr>
            <p:nvPr/>
          </p:nvSpPr>
          <p:spPr bwMode="auto">
            <a:xfrm>
              <a:off x="2305" y="3202"/>
              <a:ext cx="948" cy="772"/>
            </a:xfrm>
            <a:custGeom>
              <a:avLst/>
              <a:gdLst/>
              <a:ahLst/>
              <a:cxnLst>
                <a:cxn ang="0">
                  <a:pos x="337" y="221"/>
                </a:cxn>
                <a:cxn ang="0">
                  <a:pos x="424" y="0"/>
                </a:cxn>
                <a:cxn ang="0">
                  <a:pos x="501" y="10"/>
                </a:cxn>
                <a:cxn ang="0">
                  <a:pos x="549" y="86"/>
                </a:cxn>
                <a:cxn ang="0">
                  <a:pos x="606" y="288"/>
                </a:cxn>
                <a:cxn ang="0">
                  <a:pos x="827" y="250"/>
                </a:cxn>
                <a:cxn ang="0">
                  <a:pos x="865" y="230"/>
                </a:cxn>
                <a:cxn ang="0">
                  <a:pos x="913" y="221"/>
                </a:cxn>
                <a:cxn ang="0">
                  <a:pos x="971" y="202"/>
                </a:cxn>
                <a:cxn ang="0">
                  <a:pos x="1048" y="221"/>
                </a:cxn>
                <a:cxn ang="0">
                  <a:pos x="942" y="509"/>
                </a:cxn>
                <a:cxn ang="0">
                  <a:pos x="1000" y="672"/>
                </a:cxn>
                <a:cxn ang="0">
                  <a:pos x="1000" y="922"/>
                </a:cxn>
                <a:cxn ang="0">
                  <a:pos x="942" y="998"/>
                </a:cxn>
                <a:cxn ang="0">
                  <a:pos x="817" y="1027"/>
                </a:cxn>
                <a:cxn ang="0">
                  <a:pos x="366" y="998"/>
                </a:cxn>
                <a:cxn ang="0">
                  <a:pos x="376" y="950"/>
                </a:cxn>
                <a:cxn ang="0">
                  <a:pos x="414" y="835"/>
                </a:cxn>
                <a:cxn ang="0">
                  <a:pos x="405" y="730"/>
                </a:cxn>
                <a:cxn ang="0">
                  <a:pos x="107" y="547"/>
                </a:cxn>
                <a:cxn ang="0">
                  <a:pos x="30" y="470"/>
                </a:cxn>
                <a:cxn ang="0">
                  <a:pos x="11" y="413"/>
                </a:cxn>
                <a:cxn ang="0">
                  <a:pos x="1" y="384"/>
                </a:cxn>
                <a:cxn ang="0">
                  <a:pos x="11" y="288"/>
                </a:cxn>
                <a:cxn ang="0">
                  <a:pos x="145" y="259"/>
                </a:cxn>
                <a:cxn ang="0">
                  <a:pos x="328" y="250"/>
                </a:cxn>
                <a:cxn ang="0">
                  <a:pos x="337" y="221"/>
                </a:cxn>
              </a:cxnLst>
              <a:rect l="0" t="0" r="r" b="b"/>
              <a:pathLst>
                <a:path w="1092" h="1048">
                  <a:moveTo>
                    <a:pt x="337" y="221"/>
                  </a:moveTo>
                  <a:cubicBezTo>
                    <a:pt x="347" y="57"/>
                    <a:pt x="305" y="41"/>
                    <a:pt x="424" y="0"/>
                  </a:cubicBezTo>
                  <a:cubicBezTo>
                    <a:pt x="450" y="3"/>
                    <a:pt x="476" y="3"/>
                    <a:pt x="501" y="10"/>
                  </a:cubicBezTo>
                  <a:cubicBezTo>
                    <a:pt x="539" y="20"/>
                    <a:pt x="538" y="54"/>
                    <a:pt x="549" y="86"/>
                  </a:cubicBezTo>
                  <a:cubicBezTo>
                    <a:pt x="573" y="155"/>
                    <a:pt x="565" y="226"/>
                    <a:pt x="606" y="288"/>
                  </a:cubicBezTo>
                  <a:cubicBezTo>
                    <a:pt x="680" y="275"/>
                    <a:pt x="754" y="266"/>
                    <a:pt x="827" y="250"/>
                  </a:cubicBezTo>
                  <a:cubicBezTo>
                    <a:pt x="841" y="247"/>
                    <a:pt x="851" y="235"/>
                    <a:pt x="865" y="230"/>
                  </a:cubicBezTo>
                  <a:cubicBezTo>
                    <a:pt x="880" y="225"/>
                    <a:pt x="897" y="225"/>
                    <a:pt x="913" y="221"/>
                  </a:cubicBezTo>
                  <a:cubicBezTo>
                    <a:pt x="933" y="216"/>
                    <a:pt x="971" y="202"/>
                    <a:pt x="971" y="202"/>
                  </a:cubicBezTo>
                  <a:cubicBezTo>
                    <a:pt x="1009" y="162"/>
                    <a:pt x="1023" y="183"/>
                    <a:pt x="1048" y="221"/>
                  </a:cubicBezTo>
                  <a:cubicBezTo>
                    <a:pt x="1092" y="363"/>
                    <a:pt x="981" y="395"/>
                    <a:pt x="942" y="509"/>
                  </a:cubicBezTo>
                  <a:cubicBezTo>
                    <a:pt x="955" y="625"/>
                    <a:pt x="948" y="592"/>
                    <a:pt x="1000" y="672"/>
                  </a:cubicBezTo>
                  <a:cubicBezTo>
                    <a:pt x="1027" y="756"/>
                    <a:pt x="1022" y="834"/>
                    <a:pt x="1000" y="922"/>
                  </a:cubicBezTo>
                  <a:cubicBezTo>
                    <a:pt x="993" y="951"/>
                    <a:pt x="973" y="990"/>
                    <a:pt x="942" y="998"/>
                  </a:cubicBezTo>
                  <a:cubicBezTo>
                    <a:pt x="899" y="1009"/>
                    <a:pt x="862" y="1020"/>
                    <a:pt x="817" y="1027"/>
                  </a:cubicBezTo>
                  <a:cubicBezTo>
                    <a:pt x="662" y="1023"/>
                    <a:pt x="511" y="1048"/>
                    <a:pt x="366" y="998"/>
                  </a:cubicBezTo>
                  <a:cubicBezTo>
                    <a:pt x="349" y="945"/>
                    <a:pt x="355" y="992"/>
                    <a:pt x="376" y="950"/>
                  </a:cubicBezTo>
                  <a:cubicBezTo>
                    <a:pt x="393" y="916"/>
                    <a:pt x="403" y="872"/>
                    <a:pt x="414" y="835"/>
                  </a:cubicBezTo>
                  <a:cubicBezTo>
                    <a:pt x="411" y="800"/>
                    <a:pt x="411" y="765"/>
                    <a:pt x="405" y="730"/>
                  </a:cubicBezTo>
                  <a:cubicBezTo>
                    <a:pt x="377" y="570"/>
                    <a:pt x="229" y="589"/>
                    <a:pt x="107" y="547"/>
                  </a:cubicBezTo>
                  <a:cubicBezTo>
                    <a:pt x="79" y="519"/>
                    <a:pt x="52" y="503"/>
                    <a:pt x="30" y="470"/>
                  </a:cubicBezTo>
                  <a:cubicBezTo>
                    <a:pt x="24" y="451"/>
                    <a:pt x="17" y="432"/>
                    <a:pt x="11" y="413"/>
                  </a:cubicBezTo>
                  <a:cubicBezTo>
                    <a:pt x="8" y="403"/>
                    <a:pt x="1" y="384"/>
                    <a:pt x="1" y="384"/>
                  </a:cubicBezTo>
                  <a:cubicBezTo>
                    <a:pt x="4" y="352"/>
                    <a:pt x="0" y="318"/>
                    <a:pt x="11" y="288"/>
                  </a:cubicBezTo>
                  <a:cubicBezTo>
                    <a:pt x="15" y="278"/>
                    <a:pt x="145" y="259"/>
                    <a:pt x="145" y="259"/>
                  </a:cubicBezTo>
                  <a:cubicBezTo>
                    <a:pt x="206" y="254"/>
                    <a:pt x="267" y="253"/>
                    <a:pt x="328" y="250"/>
                  </a:cubicBezTo>
                  <a:cubicBezTo>
                    <a:pt x="350" y="227"/>
                    <a:pt x="354" y="236"/>
                    <a:pt x="337" y="221"/>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44" name="Freeform 36"/>
            <p:cNvSpPr>
              <a:spLocks/>
            </p:cNvSpPr>
            <p:nvPr/>
          </p:nvSpPr>
          <p:spPr bwMode="auto">
            <a:xfrm>
              <a:off x="4416" y="3259"/>
              <a:ext cx="1104" cy="677"/>
            </a:xfrm>
            <a:custGeom>
              <a:avLst/>
              <a:gdLst/>
              <a:ahLst/>
              <a:cxnLst>
                <a:cxn ang="0">
                  <a:pos x="346" y="240"/>
                </a:cxn>
                <a:cxn ang="0">
                  <a:pos x="509" y="230"/>
                </a:cxn>
                <a:cxn ang="0">
                  <a:pos x="586" y="125"/>
                </a:cxn>
                <a:cxn ang="0">
                  <a:pos x="749" y="0"/>
                </a:cxn>
                <a:cxn ang="0">
                  <a:pos x="941" y="9"/>
                </a:cxn>
                <a:cxn ang="0">
                  <a:pos x="999" y="29"/>
                </a:cxn>
                <a:cxn ang="0">
                  <a:pos x="1027" y="182"/>
                </a:cxn>
                <a:cxn ang="0">
                  <a:pos x="999" y="211"/>
                </a:cxn>
                <a:cxn ang="0">
                  <a:pos x="970" y="278"/>
                </a:cxn>
                <a:cxn ang="0">
                  <a:pos x="989" y="345"/>
                </a:cxn>
                <a:cxn ang="0">
                  <a:pos x="1133" y="403"/>
                </a:cxn>
                <a:cxn ang="0">
                  <a:pos x="1392" y="432"/>
                </a:cxn>
                <a:cxn ang="0">
                  <a:pos x="1565" y="480"/>
                </a:cxn>
                <a:cxn ang="0">
                  <a:pos x="1594" y="499"/>
                </a:cxn>
                <a:cxn ang="0">
                  <a:pos x="1642" y="576"/>
                </a:cxn>
                <a:cxn ang="0">
                  <a:pos x="1690" y="806"/>
                </a:cxn>
                <a:cxn ang="0">
                  <a:pos x="1680" y="893"/>
                </a:cxn>
                <a:cxn ang="0">
                  <a:pos x="1632" y="979"/>
                </a:cxn>
                <a:cxn ang="0">
                  <a:pos x="1488" y="1037"/>
                </a:cxn>
                <a:cxn ang="0">
                  <a:pos x="1363" y="1056"/>
                </a:cxn>
                <a:cxn ang="0">
                  <a:pos x="1114" y="1046"/>
                </a:cxn>
                <a:cxn ang="0">
                  <a:pos x="1056" y="1037"/>
                </a:cxn>
                <a:cxn ang="0">
                  <a:pos x="960" y="1017"/>
                </a:cxn>
                <a:cxn ang="0">
                  <a:pos x="912" y="941"/>
                </a:cxn>
                <a:cxn ang="0">
                  <a:pos x="864" y="710"/>
                </a:cxn>
                <a:cxn ang="0">
                  <a:pos x="797" y="653"/>
                </a:cxn>
                <a:cxn ang="0">
                  <a:pos x="720" y="633"/>
                </a:cxn>
                <a:cxn ang="0">
                  <a:pos x="557" y="643"/>
                </a:cxn>
                <a:cxn ang="0">
                  <a:pos x="528" y="672"/>
                </a:cxn>
                <a:cxn ang="0">
                  <a:pos x="423" y="701"/>
                </a:cxn>
                <a:cxn ang="0">
                  <a:pos x="211" y="672"/>
                </a:cxn>
                <a:cxn ang="0">
                  <a:pos x="10" y="422"/>
                </a:cxn>
                <a:cxn ang="0">
                  <a:pos x="58" y="374"/>
                </a:cxn>
                <a:cxn ang="0">
                  <a:pos x="163" y="345"/>
                </a:cxn>
                <a:cxn ang="0">
                  <a:pos x="346" y="240"/>
                </a:cxn>
              </a:cxnLst>
              <a:rect l="0" t="0" r="r" b="b"/>
              <a:pathLst>
                <a:path w="1690" h="1056">
                  <a:moveTo>
                    <a:pt x="346" y="240"/>
                  </a:moveTo>
                  <a:cubicBezTo>
                    <a:pt x="401" y="257"/>
                    <a:pt x="455" y="244"/>
                    <a:pt x="509" y="230"/>
                  </a:cubicBezTo>
                  <a:cubicBezTo>
                    <a:pt x="545" y="194"/>
                    <a:pt x="555" y="165"/>
                    <a:pt x="586" y="125"/>
                  </a:cubicBezTo>
                  <a:cubicBezTo>
                    <a:pt x="604" y="48"/>
                    <a:pt x="675" y="14"/>
                    <a:pt x="749" y="0"/>
                  </a:cubicBezTo>
                  <a:cubicBezTo>
                    <a:pt x="813" y="3"/>
                    <a:pt x="877" y="2"/>
                    <a:pt x="941" y="9"/>
                  </a:cubicBezTo>
                  <a:cubicBezTo>
                    <a:pt x="961" y="11"/>
                    <a:pt x="999" y="29"/>
                    <a:pt x="999" y="29"/>
                  </a:cubicBezTo>
                  <a:cubicBezTo>
                    <a:pt x="1036" y="83"/>
                    <a:pt x="1051" y="109"/>
                    <a:pt x="1027" y="182"/>
                  </a:cubicBezTo>
                  <a:cubicBezTo>
                    <a:pt x="1023" y="195"/>
                    <a:pt x="1007" y="200"/>
                    <a:pt x="999" y="211"/>
                  </a:cubicBezTo>
                  <a:cubicBezTo>
                    <a:pt x="981" y="236"/>
                    <a:pt x="978" y="251"/>
                    <a:pt x="970" y="278"/>
                  </a:cubicBezTo>
                  <a:cubicBezTo>
                    <a:pt x="976" y="300"/>
                    <a:pt x="980" y="324"/>
                    <a:pt x="989" y="345"/>
                  </a:cubicBezTo>
                  <a:cubicBezTo>
                    <a:pt x="1010" y="394"/>
                    <a:pt x="1093" y="397"/>
                    <a:pt x="1133" y="403"/>
                  </a:cubicBezTo>
                  <a:cubicBezTo>
                    <a:pt x="1263" y="445"/>
                    <a:pt x="1144" y="412"/>
                    <a:pt x="1392" y="432"/>
                  </a:cubicBezTo>
                  <a:cubicBezTo>
                    <a:pt x="1452" y="437"/>
                    <a:pt x="1504" y="471"/>
                    <a:pt x="1565" y="480"/>
                  </a:cubicBezTo>
                  <a:cubicBezTo>
                    <a:pt x="1575" y="486"/>
                    <a:pt x="1587" y="490"/>
                    <a:pt x="1594" y="499"/>
                  </a:cubicBezTo>
                  <a:cubicBezTo>
                    <a:pt x="1613" y="523"/>
                    <a:pt x="1642" y="576"/>
                    <a:pt x="1642" y="576"/>
                  </a:cubicBezTo>
                  <a:cubicBezTo>
                    <a:pt x="1660" y="651"/>
                    <a:pt x="1665" y="733"/>
                    <a:pt x="1690" y="806"/>
                  </a:cubicBezTo>
                  <a:cubicBezTo>
                    <a:pt x="1687" y="835"/>
                    <a:pt x="1685" y="864"/>
                    <a:pt x="1680" y="893"/>
                  </a:cubicBezTo>
                  <a:cubicBezTo>
                    <a:pt x="1674" y="928"/>
                    <a:pt x="1652" y="949"/>
                    <a:pt x="1632" y="979"/>
                  </a:cubicBezTo>
                  <a:cubicBezTo>
                    <a:pt x="1592" y="1039"/>
                    <a:pt x="1573" y="1028"/>
                    <a:pt x="1488" y="1037"/>
                  </a:cubicBezTo>
                  <a:cubicBezTo>
                    <a:pt x="1401" y="1047"/>
                    <a:pt x="1432" y="1042"/>
                    <a:pt x="1363" y="1056"/>
                  </a:cubicBezTo>
                  <a:cubicBezTo>
                    <a:pt x="1280" y="1053"/>
                    <a:pt x="1197" y="1051"/>
                    <a:pt x="1114" y="1046"/>
                  </a:cubicBezTo>
                  <a:cubicBezTo>
                    <a:pt x="1094" y="1045"/>
                    <a:pt x="1075" y="1041"/>
                    <a:pt x="1056" y="1037"/>
                  </a:cubicBezTo>
                  <a:cubicBezTo>
                    <a:pt x="1024" y="1031"/>
                    <a:pt x="960" y="1017"/>
                    <a:pt x="960" y="1017"/>
                  </a:cubicBezTo>
                  <a:cubicBezTo>
                    <a:pt x="920" y="991"/>
                    <a:pt x="927" y="984"/>
                    <a:pt x="912" y="941"/>
                  </a:cubicBezTo>
                  <a:cubicBezTo>
                    <a:pt x="906" y="834"/>
                    <a:pt x="926" y="782"/>
                    <a:pt x="864" y="710"/>
                  </a:cubicBezTo>
                  <a:cubicBezTo>
                    <a:pt x="852" y="696"/>
                    <a:pt x="819" y="661"/>
                    <a:pt x="797" y="653"/>
                  </a:cubicBezTo>
                  <a:cubicBezTo>
                    <a:pt x="772" y="644"/>
                    <a:pt x="720" y="633"/>
                    <a:pt x="720" y="633"/>
                  </a:cubicBezTo>
                  <a:cubicBezTo>
                    <a:pt x="666" y="636"/>
                    <a:pt x="610" y="632"/>
                    <a:pt x="557" y="643"/>
                  </a:cubicBezTo>
                  <a:cubicBezTo>
                    <a:pt x="544" y="646"/>
                    <a:pt x="539" y="665"/>
                    <a:pt x="528" y="672"/>
                  </a:cubicBezTo>
                  <a:cubicBezTo>
                    <a:pt x="500" y="691"/>
                    <a:pt x="455" y="689"/>
                    <a:pt x="423" y="701"/>
                  </a:cubicBezTo>
                  <a:cubicBezTo>
                    <a:pt x="337" y="695"/>
                    <a:pt x="287" y="690"/>
                    <a:pt x="211" y="672"/>
                  </a:cubicBezTo>
                  <a:cubicBezTo>
                    <a:pt x="144" y="589"/>
                    <a:pt x="68" y="512"/>
                    <a:pt x="10" y="422"/>
                  </a:cubicBezTo>
                  <a:cubicBezTo>
                    <a:pt x="0" y="407"/>
                    <a:pt x="54" y="375"/>
                    <a:pt x="58" y="374"/>
                  </a:cubicBezTo>
                  <a:cubicBezTo>
                    <a:pt x="158" y="338"/>
                    <a:pt x="51" y="400"/>
                    <a:pt x="163" y="345"/>
                  </a:cubicBezTo>
                  <a:cubicBezTo>
                    <a:pt x="226" y="314"/>
                    <a:pt x="283" y="270"/>
                    <a:pt x="346" y="240"/>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45" name="Freeform 37"/>
            <p:cNvSpPr>
              <a:spLocks/>
            </p:cNvSpPr>
            <p:nvPr/>
          </p:nvSpPr>
          <p:spPr bwMode="auto">
            <a:xfrm>
              <a:off x="3504" y="3120"/>
              <a:ext cx="711" cy="816"/>
            </a:xfrm>
            <a:custGeom>
              <a:avLst/>
              <a:gdLst/>
              <a:ahLst/>
              <a:cxnLst>
                <a:cxn ang="0">
                  <a:pos x="214" y="288"/>
                </a:cxn>
                <a:cxn ang="0">
                  <a:pos x="195" y="249"/>
                </a:cxn>
                <a:cxn ang="0">
                  <a:pos x="205" y="124"/>
                </a:cxn>
                <a:cxn ang="0">
                  <a:pos x="416" y="0"/>
                </a:cxn>
                <a:cxn ang="0">
                  <a:pos x="483" y="9"/>
                </a:cxn>
                <a:cxn ang="0">
                  <a:pos x="550" y="86"/>
                </a:cxn>
                <a:cxn ang="0">
                  <a:pos x="579" y="182"/>
                </a:cxn>
                <a:cxn ang="0">
                  <a:pos x="570" y="278"/>
                </a:cxn>
                <a:cxn ang="0">
                  <a:pos x="522" y="316"/>
                </a:cxn>
                <a:cxn ang="0">
                  <a:pos x="464" y="384"/>
                </a:cxn>
                <a:cxn ang="0">
                  <a:pos x="445" y="451"/>
                </a:cxn>
                <a:cxn ang="0">
                  <a:pos x="656" y="662"/>
                </a:cxn>
                <a:cxn ang="0">
                  <a:pos x="762" y="835"/>
                </a:cxn>
                <a:cxn ang="0">
                  <a:pos x="819" y="1046"/>
                </a:cxn>
                <a:cxn ang="0">
                  <a:pos x="790" y="1190"/>
                </a:cxn>
                <a:cxn ang="0">
                  <a:pos x="579" y="1296"/>
                </a:cxn>
                <a:cxn ang="0">
                  <a:pos x="282" y="1353"/>
                </a:cxn>
                <a:cxn ang="0">
                  <a:pos x="205" y="1344"/>
                </a:cxn>
                <a:cxn ang="0">
                  <a:pos x="118" y="1180"/>
                </a:cxn>
                <a:cxn ang="0">
                  <a:pos x="176" y="931"/>
                </a:cxn>
                <a:cxn ang="0">
                  <a:pos x="205" y="873"/>
                </a:cxn>
                <a:cxn ang="0">
                  <a:pos x="195" y="758"/>
                </a:cxn>
                <a:cxn ang="0">
                  <a:pos x="90" y="643"/>
                </a:cxn>
                <a:cxn ang="0">
                  <a:pos x="32" y="556"/>
                </a:cxn>
                <a:cxn ang="0">
                  <a:pos x="51" y="355"/>
                </a:cxn>
                <a:cxn ang="0">
                  <a:pos x="186" y="307"/>
                </a:cxn>
                <a:cxn ang="0">
                  <a:pos x="214" y="288"/>
                </a:cxn>
              </a:cxnLst>
              <a:rect l="0" t="0" r="r" b="b"/>
              <a:pathLst>
                <a:path w="824" h="1354">
                  <a:moveTo>
                    <a:pt x="214" y="288"/>
                  </a:moveTo>
                  <a:cubicBezTo>
                    <a:pt x="208" y="275"/>
                    <a:pt x="196" y="263"/>
                    <a:pt x="195" y="249"/>
                  </a:cubicBezTo>
                  <a:cubicBezTo>
                    <a:pt x="193" y="207"/>
                    <a:pt x="198" y="165"/>
                    <a:pt x="205" y="124"/>
                  </a:cubicBezTo>
                  <a:cubicBezTo>
                    <a:pt x="222" y="29"/>
                    <a:pt x="345" y="22"/>
                    <a:pt x="416" y="0"/>
                  </a:cubicBezTo>
                  <a:cubicBezTo>
                    <a:pt x="438" y="3"/>
                    <a:pt x="461" y="3"/>
                    <a:pt x="483" y="9"/>
                  </a:cubicBezTo>
                  <a:cubicBezTo>
                    <a:pt x="513" y="18"/>
                    <a:pt x="526" y="61"/>
                    <a:pt x="550" y="86"/>
                  </a:cubicBezTo>
                  <a:cubicBezTo>
                    <a:pt x="561" y="118"/>
                    <a:pt x="569" y="150"/>
                    <a:pt x="579" y="182"/>
                  </a:cubicBezTo>
                  <a:cubicBezTo>
                    <a:pt x="576" y="214"/>
                    <a:pt x="578" y="247"/>
                    <a:pt x="570" y="278"/>
                  </a:cubicBezTo>
                  <a:cubicBezTo>
                    <a:pt x="568" y="288"/>
                    <a:pt x="526" y="313"/>
                    <a:pt x="522" y="316"/>
                  </a:cubicBezTo>
                  <a:cubicBezTo>
                    <a:pt x="499" y="335"/>
                    <a:pt x="485" y="362"/>
                    <a:pt x="464" y="384"/>
                  </a:cubicBezTo>
                  <a:cubicBezTo>
                    <a:pt x="458" y="406"/>
                    <a:pt x="445" y="428"/>
                    <a:pt x="445" y="451"/>
                  </a:cubicBezTo>
                  <a:cubicBezTo>
                    <a:pt x="445" y="551"/>
                    <a:pt x="596" y="602"/>
                    <a:pt x="656" y="662"/>
                  </a:cubicBezTo>
                  <a:cubicBezTo>
                    <a:pt x="705" y="711"/>
                    <a:pt x="724" y="779"/>
                    <a:pt x="762" y="835"/>
                  </a:cubicBezTo>
                  <a:cubicBezTo>
                    <a:pt x="779" y="907"/>
                    <a:pt x="805" y="973"/>
                    <a:pt x="819" y="1046"/>
                  </a:cubicBezTo>
                  <a:cubicBezTo>
                    <a:pt x="814" y="1102"/>
                    <a:pt x="824" y="1147"/>
                    <a:pt x="790" y="1190"/>
                  </a:cubicBezTo>
                  <a:cubicBezTo>
                    <a:pt x="736" y="1259"/>
                    <a:pt x="658" y="1272"/>
                    <a:pt x="579" y="1296"/>
                  </a:cubicBezTo>
                  <a:cubicBezTo>
                    <a:pt x="470" y="1329"/>
                    <a:pt x="401" y="1344"/>
                    <a:pt x="282" y="1353"/>
                  </a:cubicBezTo>
                  <a:cubicBezTo>
                    <a:pt x="256" y="1350"/>
                    <a:pt x="229" y="1354"/>
                    <a:pt x="205" y="1344"/>
                  </a:cubicBezTo>
                  <a:cubicBezTo>
                    <a:pt x="148" y="1321"/>
                    <a:pt x="129" y="1230"/>
                    <a:pt x="118" y="1180"/>
                  </a:cubicBezTo>
                  <a:cubicBezTo>
                    <a:pt x="127" y="1008"/>
                    <a:pt x="103" y="1027"/>
                    <a:pt x="176" y="931"/>
                  </a:cubicBezTo>
                  <a:cubicBezTo>
                    <a:pt x="183" y="911"/>
                    <a:pt x="204" y="895"/>
                    <a:pt x="205" y="873"/>
                  </a:cubicBezTo>
                  <a:cubicBezTo>
                    <a:pt x="207" y="835"/>
                    <a:pt x="205" y="795"/>
                    <a:pt x="195" y="758"/>
                  </a:cubicBezTo>
                  <a:cubicBezTo>
                    <a:pt x="186" y="721"/>
                    <a:pt x="119" y="666"/>
                    <a:pt x="90" y="643"/>
                  </a:cubicBezTo>
                  <a:cubicBezTo>
                    <a:pt x="61" y="620"/>
                    <a:pt x="48" y="588"/>
                    <a:pt x="32" y="556"/>
                  </a:cubicBezTo>
                  <a:cubicBezTo>
                    <a:pt x="21" y="493"/>
                    <a:pt x="0" y="406"/>
                    <a:pt x="51" y="355"/>
                  </a:cubicBezTo>
                  <a:cubicBezTo>
                    <a:pt x="85" y="321"/>
                    <a:pt x="143" y="319"/>
                    <a:pt x="186" y="307"/>
                  </a:cubicBezTo>
                  <a:cubicBezTo>
                    <a:pt x="217" y="298"/>
                    <a:pt x="214" y="306"/>
                    <a:pt x="214" y="288"/>
                  </a:cubicBezTo>
                  <a:close/>
                </a:path>
              </a:pathLst>
            </a:custGeom>
            <a:solidFill>
              <a:schemeClr val="accent1"/>
            </a:solidFill>
            <a:ln w="9525" cap="flat" cmpd="sng">
              <a:solidFill>
                <a:schemeClr val="tx1"/>
              </a:solidFill>
              <a:prstDash val="solid"/>
              <a:miter lim="800000"/>
              <a:headEnd type="none" w="med" len="med"/>
              <a:tailEnd type="none" w="med" len="med"/>
            </a:ln>
            <a:effectLst>
              <a:outerShdw dist="107763" dir="2700000" algn="ctr" rotWithShape="0">
                <a:schemeClr val="bg2"/>
              </a:outerShdw>
            </a:effectLst>
          </p:spPr>
          <p:txBody>
            <a:bodyPr wrap="none"/>
            <a:lstStyle/>
            <a:p>
              <a:endParaRPr lang="zh-CN" altLang="en-US"/>
            </a:p>
          </p:txBody>
        </p:sp>
        <p:sp>
          <p:nvSpPr>
            <p:cNvPr id="145446" name="Text Box 38"/>
            <p:cNvSpPr txBox="1">
              <a:spLocks noChangeArrowheads="1"/>
            </p:cNvSpPr>
            <p:nvPr/>
          </p:nvSpPr>
          <p:spPr bwMode="auto">
            <a:xfrm>
              <a:off x="1391" y="3530"/>
              <a:ext cx="664" cy="288"/>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借贷</a:t>
              </a:r>
            </a:p>
          </p:txBody>
        </p:sp>
        <p:sp>
          <p:nvSpPr>
            <p:cNvPr id="145447" name="Text Box 39"/>
            <p:cNvSpPr txBox="1">
              <a:spLocks noChangeArrowheads="1"/>
            </p:cNvSpPr>
            <p:nvPr/>
          </p:nvSpPr>
          <p:spPr bwMode="auto">
            <a:xfrm>
              <a:off x="2542" y="3530"/>
              <a:ext cx="664" cy="288"/>
            </a:xfrm>
            <a:prstGeom prst="rect">
              <a:avLst/>
            </a:prstGeom>
            <a:noFill/>
            <a:ln w="9525">
              <a:noFill/>
              <a:miter lim="800000"/>
              <a:headEnd/>
              <a:tailEnd/>
            </a:ln>
            <a:effectLst/>
          </p:spPr>
          <p:txBody>
            <a:bodyPr>
              <a:spAutoFit/>
            </a:bodyPr>
            <a:lstStyle/>
            <a:p>
              <a:pPr algn="ctr">
                <a:spcBef>
                  <a:spcPct val="50000"/>
                </a:spcBef>
              </a:pPr>
              <a:r>
                <a:rPr lang="en-US" altLang="zh-CN">
                  <a:ea typeface="华文新魏" pitchFamily="2" charset="-122"/>
                </a:rPr>
                <a:t>DDA</a:t>
              </a:r>
            </a:p>
          </p:txBody>
        </p:sp>
        <p:sp>
          <p:nvSpPr>
            <p:cNvPr id="145448" name="Text Box 40"/>
            <p:cNvSpPr txBox="1">
              <a:spLocks noChangeArrowheads="1"/>
            </p:cNvSpPr>
            <p:nvPr/>
          </p:nvSpPr>
          <p:spPr bwMode="auto">
            <a:xfrm>
              <a:off x="3551" y="3530"/>
              <a:ext cx="664" cy="288"/>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存折</a:t>
              </a:r>
            </a:p>
          </p:txBody>
        </p:sp>
        <p:sp>
          <p:nvSpPr>
            <p:cNvPr id="145449" name="Text Box 41"/>
            <p:cNvSpPr txBox="1">
              <a:spLocks noChangeArrowheads="1"/>
            </p:cNvSpPr>
            <p:nvPr/>
          </p:nvSpPr>
          <p:spPr bwMode="auto">
            <a:xfrm>
              <a:off x="4608" y="3408"/>
              <a:ext cx="664" cy="288"/>
            </a:xfrm>
            <a:prstGeom prst="rect">
              <a:avLst/>
            </a:prstGeom>
            <a:noFill/>
            <a:ln w="9525">
              <a:noFill/>
              <a:miter lim="800000"/>
              <a:headEnd/>
              <a:tailEnd/>
            </a:ln>
            <a:effectLst/>
          </p:spPr>
          <p:txBody>
            <a:bodyPr>
              <a:spAutoFit/>
            </a:bodyPr>
            <a:lstStyle/>
            <a:p>
              <a:pPr algn="ctr">
                <a:spcBef>
                  <a:spcPct val="50000"/>
                </a:spcBef>
              </a:pPr>
              <a:r>
                <a:rPr lang="en-US" altLang="zh-CN">
                  <a:ea typeface="华文新魏" pitchFamily="2" charset="-122"/>
                </a:rPr>
                <a:t>CD</a:t>
              </a:r>
            </a:p>
          </p:txBody>
        </p:sp>
        <p:sp>
          <p:nvSpPr>
            <p:cNvPr id="145450" name="Rectangle 42"/>
            <p:cNvSpPr>
              <a:spLocks noChangeArrowheads="1"/>
            </p:cNvSpPr>
            <p:nvPr/>
          </p:nvSpPr>
          <p:spPr bwMode="auto">
            <a:xfrm>
              <a:off x="1248" y="3984"/>
              <a:ext cx="1003" cy="250"/>
            </a:xfrm>
            <a:prstGeom prst="rect">
              <a:avLst/>
            </a:prstGeom>
            <a:noFill/>
            <a:ln w="9525">
              <a:noFill/>
              <a:miter lim="800000"/>
              <a:headEnd/>
              <a:tailEnd/>
            </a:ln>
            <a:effectLst/>
          </p:spPr>
          <p:txBody>
            <a:bodyPr wrap="none">
              <a:spAutoFit/>
            </a:bodyPr>
            <a:lstStyle/>
            <a:p>
              <a:r>
                <a:rPr lang="zh-CN" altLang="en-US" sz="2000">
                  <a:ea typeface="华文新魏" pitchFamily="2" charset="-122"/>
                </a:rPr>
                <a:t>当前值：2年</a:t>
              </a:r>
            </a:p>
          </p:txBody>
        </p:sp>
        <p:sp>
          <p:nvSpPr>
            <p:cNvPr id="145451" name="Rectangle 43"/>
            <p:cNvSpPr>
              <a:spLocks noChangeArrowheads="1"/>
            </p:cNvSpPr>
            <p:nvPr/>
          </p:nvSpPr>
          <p:spPr bwMode="auto">
            <a:xfrm>
              <a:off x="2366" y="3984"/>
              <a:ext cx="1090" cy="250"/>
            </a:xfrm>
            <a:prstGeom prst="rect">
              <a:avLst/>
            </a:prstGeom>
            <a:noFill/>
            <a:ln w="9525">
              <a:noFill/>
              <a:miter lim="800000"/>
              <a:headEnd/>
              <a:tailEnd/>
            </a:ln>
            <a:effectLst/>
          </p:spPr>
          <p:txBody>
            <a:bodyPr wrap="none">
              <a:spAutoFit/>
            </a:bodyPr>
            <a:lstStyle/>
            <a:p>
              <a:r>
                <a:rPr lang="zh-CN" altLang="en-US" sz="2000">
                  <a:ea typeface="华文新魏" pitchFamily="2" charset="-122"/>
                </a:rPr>
                <a:t>当前值：30天</a:t>
              </a:r>
            </a:p>
          </p:txBody>
        </p:sp>
        <p:sp>
          <p:nvSpPr>
            <p:cNvPr id="145452" name="Rectangle 44"/>
            <p:cNvSpPr>
              <a:spLocks noChangeArrowheads="1"/>
            </p:cNvSpPr>
            <p:nvPr/>
          </p:nvSpPr>
          <p:spPr bwMode="auto">
            <a:xfrm>
              <a:off x="3456" y="3984"/>
              <a:ext cx="1090" cy="250"/>
            </a:xfrm>
            <a:prstGeom prst="rect">
              <a:avLst/>
            </a:prstGeom>
            <a:noFill/>
            <a:ln w="9525">
              <a:noFill/>
              <a:miter lim="800000"/>
              <a:headEnd/>
              <a:tailEnd/>
            </a:ln>
            <a:effectLst/>
          </p:spPr>
          <p:txBody>
            <a:bodyPr wrap="none">
              <a:spAutoFit/>
            </a:bodyPr>
            <a:lstStyle/>
            <a:p>
              <a:r>
                <a:rPr lang="zh-CN" altLang="en-US" sz="2000">
                  <a:ea typeface="华文新魏" pitchFamily="2" charset="-122"/>
                </a:rPr>
                <a:t>当前值：30天</a:t>
              </a:r>
            </a:p>
          </p:txBody>
        </p:sp>
        <p:sp>
          <p:nvSpPr>
            <p:cNvPr id="145453" name="Rectangle 45"/>
            <p:cNvSpPr>
              <a:spLocks noChangeArrowheads="1"/>
            </p:cNvSpPr>
            <p:nvPr/>
          </p:nvSpPr>
          <p:spPr bwMode="auto">
            <a:xfrm>
              <a:off x="4560" y="3984"/>
              <a:ext cx="1090" cy="250"/>
            </a:xfrm>
            <a:prstGeom prst="rect">
              <a:avLst/>
            </a:prstGeom>
            <a:noFill/>
            <a:ln w="9525">
              <a:noFill/>
              <a:miter lim="800000"/>
              <a:headEnd/>
              <a:tailEnd/>
            </a:ln>
            <a:effectLst/>
          </p:spPr>
          <p:txBody>
            <a:bodyPr wrap="none">
              <a:spAutoFit/>
            </a:bodyPr>
            <a:lstStyle/>
            <a:p>
              <a:r>
                <a:rPr lang="zh-CN" altLang="en-US" sz="2000">
                  <a:ea typeface="华文新魏" pitchFamily="2" charset="-122"/>
                </a:rPr>
                <a:t>当前值：18月</a:t>
              </a:r>
            </a:p>
          </p:txBody>
        </p:sp>
      </p:grpSp>
      <p:sp>
        <p:nvSpPr>
          <p:cNvPr id="145454" name="Text Box 46"/>
          <p:cNvSpPr txBox="1">
            <a:spLocks noChangeArrowheads="1"/>
          </p:cNvSpPr>
          <p:nvPr/>
        </p:nvSpPr>
        <p:spPr bwMode="auto">
          <a:xfrm>
            <a:off x="304800" y="5486400"/>
            <a:ext cx="1828800" cy="822325"/>
          </a:xfrm>
          <a:prstGeom prst="rect">
            <a:avLst/>
          </a:prstGeom>
          <a:noFill/>
          <a:ln w="9525">
            <a:noFill/>
            <a:miter lim="800000"/>
            <a:headEnd/>
            <a:tailEnd/>
          </a:ln>
          <a:effectLst/>
        </p:spPr>
        <p:txBody>
          <a:bodyPr>
            <a:spAutoFit/>
          </a:bodyPr>
          <a:lstStyle/>
          <a:p>
            <a:pPr algn="ctr">
              <a:spcBef>
                <a:spcPct val="50000"/>
              </a:spcBef>
            </a:pPr>
            <a:r>
              <a:rPr lang="zh-CN" altLang="en-US" dirty="0">
                <a:ea typeface="华文新魏" pitchFamily="2" charset="-122"/>
              </a:rPr>
              <a:t>没有足够的历史数据</a:t>
            </a:r>
            <a:endParaRPr lang="zh-CN" altLang="en-US" sz="2000" dirty="0">
              <a:ea typeface="隶书" pitchFamily="49" charset="-122"/>
            </a:endParaRPr>
          </a:p>
        </p:txBody>
      </p:sp>
      <p:sp>
        <p:nvSpPr>
          <p:cNvPr id="47"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21"/>
                                        </p:tgtEl>
                                        <p:attrNameLst>
                                          <p:attrName>style.visibility</p:attrName>
                                        </p:attrNameLst>
                                      </p:cBhvr>
                                      <p:to>
                                        <p:strVal val="visible"/>
                                      </p:to>
                                    </p:set>
                                    <p:animEffect transition="in" filter="blinds(horizontal)">
                                      <p:cBhvr>
                                        <p:cTn id="7" dur="500"/>
                                        <p:tgtEl>
                                          <p:spTgt spid="145421"/>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5454"/>
                                        </p:tgtEl>
                                        <p:attrNameLst>
                                          <p:attrName>style.visibility</p:attrName>
                                        </p:attrNameLst>
                                      </p:cBhvr>
                                      <p:to>
                                        <p:strVal val="visible"/>
                                      </p:to>
                                    </p:set>
                                    <p:animEffect transition="in" filter="blinds(horizontal)">
                                      <p:cBhvr>
                                        <p:cTn id="15" dur="500"/>
                                        <p:tgtEl>
                                          <p:spTgt spid="145454"/>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21" grpId="0"/>
      <p:bldP spid="1454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b="1" dirty="0"/>
              <a:t>提纲</a:t>
            </a:r>
          </a:p>
        </p:txBody>
      </p:sp>
      <p:sp>
        <p:nvSpPr>
          <p:cNvPr id="128003" name="Rectangle 3"/>
          <p:cNvSpPr>
            <a:spLocks noGrp="1" noChangeArrowheads="1"/>
          </p:cNvSpPr>
          <p:nvPr>
            <p:ph type="body" idx="1"/>
          </p:nvPr>
        </p:nvSpPr>
        <p:spPr/>
        <p:txBody>
          <a:bodyPr/>
          <a:lstStyle/>
          <a:p>
            <a:pPr>
              <a:lnSpc>
                <a:spcPct val="140000"/>
              </a:lnSpc>
            </a:pPr>
            <a:r>
              <a:rPr lang="en-US" altLang="zh-CN" dirty="0"/>
              <a:t>DSS</a:t>
            </a:r>
            <a:r>
              <a:rPr lang="zh-CN" altLang="en-US" dirty="0"/>
              <a:t>自然演化的体系结构</a:t>
            </a:r>
          </a:p>
          <a:p>
            <a:pPr>
              <a:lnSpc>
                <a:spcPct val="140000"/>
              </a:lnSpc>
            </a:pPr>
            <a:r>
              <a:rPr lang="zh-CN" altLang="en-US" dirty="0"/>
              <a:t>从数据库到 数据仓库</a:t>
            </a:r>
          </a:p>
          <a:p>
            <a:pPr>
              <a:lnSpc>
                <a:spcPct val="140000"/>
              </a:lnSpc>
            </a:pPr>
            <a:r>
              <a:rPr lang="zh-CN" altLang="en-US" dirty="0"/>
              <a:t>数据仓库定义</a:t>
            </a:r>
          </a:p>
          <a:p>
            <a:pPr>
              <a:lnSpc>
                <a:spcPct val="140000"/>
              </a:lnSpc>
            </a:pPr>
            <a:r>
              <a:rPr lang="zh-CN" altLang="en-US" dirty="0"/>
              <a:t>数据仓库中的</a:t>
            </a:r>
            <a:r>
              <a:rPr lang="zh-CN" altLang="en-US" dirty="0" smtClean="0"/>
              <a:t>数据组织</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09600" y="152400"/>
            <a:ext cx="8077200" cy="860425"/>
          </a:xfrm>
        </p:spPr>
        <p:txBody>
          <a:bodyPr/>
          <a:lstStyle/>
          <a:p>
            <a:r>
              <a:rPr lang="zh-CN" altLang="en-US"/>
              <a:t>从数据库到数据仓库</a:t>
            </a:r>
            <a:endParaRPr lang="zh-CN" altLang="en-US" sz="2800"/>
          </a:p>
        </p:txBody>
      </p:sp>
      <p:grpSp>
        <p:nvGrpSpPr>
          <p:cNvPr id="2" name="Group 3"/>
          <p:cNvGrpSpPr>
            <a:grpSpLocks/>
          </p:cNvGrpSpPr>
          <p:nvPr/>
        </p:nvGrpSpPr>
        <p:grpSpPr bwMode="auto">
          <a:xfrm>
            <a:off x="838200" y="1143000"/>
            <a:ext cx="7467600" cy="5105400"/>
            <a:chOff x="-3" y="-3"/>
            <a:chExt cx="2394" cy="4614"/>
          </a:xfrm>
        </p:grpSpPr>
        <p:grpSp>
          <p:nvGrpSpPr>
            <p:cNvPr id="3" name="Group 4"/>
            <p:cNvGrpSpPr>
              <a:grpSpLocks/>
            </p:cNvGrpSpPr>
            <p:nvPr/>
          </p:nvGrpSpPr>
          <p:grpSpPr bwMode="auto">
            <a:xfrm>
              <a:off x="0" y="0"/>
              <a:ext cx="2388" cy="4608"/>
              <a:chOff x="0" y="0"/>
              <a:chExt cx="2388" cy="4608"/>
            </a:xfrm>
          </p:grpSpPr>
          <p:grpSp>
            <p:nvGrpSpPr>
              <p:cNvPr id="4" name="Group 5"/>
              <p:cNvGrpSpPr>
                <a:grpSpLocks/>
              </p:cNvGrpSpPr>
              <p:nvPr/>
            </p:nvGrpSpPr>
            <p:grpSpPr bwMode="auto">
              <a:xfrm>
                <a:off x="0" y="0"/>
                <a:ext cx="1198" cy="384"/>
                <a:chOff x="0" y="0"/>
                <a:chExt cx="1198" cy="384"/>
              </a:xfrm>
            </p:grpSpPr>
            <p:sp>
              <p:nvSpPr>
                <p:cNvPr id="152582" name="Rectangle 6"/>
                <p:cNvSpPr>
                  <a:spLocks noChangeArrowheads="1"/>
                </p:cNvSpPr>
                <p:nvPr/>
              </p:nvSpPr>
              <p:spPr bwMode="auto">
                <a:xfrm>
                  <a:off x="11" y="0"/>
                  <a:ext cx="1176" cy="384"/>
                </a:xfrm>
                <a:prstGeom prst="rect">
                  <a:avLst/>
                </a:prstGeom>
                <a:noFill/>
                <a:ln w="9525">
                  <a:noFill/>
                  <a:miter lim="800000"/>
                  <a:headEnd/>
                  <a:tailEnd/>
                </a:ln>
                <a:effectLst/>
              </p:spPr>
              <p:txBody>
                <a:bodyPr/>
                <a:lstStyle/>
                <a:p>
                  <a:pPr algn="just" eaLnBrk="0" hangingPunct="0"/>
                  <a:r>
                    <a:rPr lang="zh-CN" altLang="en-US" b="1" dirty="0">
                      <a:solidFill>
                        <a:srgbClr val="C00000"/>
                      </a:solidFill>
                      <a:effectLst>
                        <a:outerShdw blurRad="38100" dist="38100" dir="2700000" algn="tl">
                          <a:srgbClr val="C0C0C0"/>
                        </a:outerShdw>
                      </a:effectLst>
                      <a:latin typeface="宋体" pitchFamily="2" charset="-122"/>
                      <a:ea typeface="华文新魏" pitchFamily="2" charset="-122"/>
                    </a:rPr>
                    <a:t>       操作型数据</a:t>
                  </a:r>
                  <a:endParaRPr lang="zh-CN" altLang="en-US" b="1" dirty="0">
                    <a:solidFill>
                      <a:srgbClr val="C00000"/>
                    </a:solidFill>
                    <a:effectLst>
                      <a:outerShdw blurRad="38100" dist="38100" dir="2700000" algn="tl">
                        <a:srgbClr val="C0C0C0"/>
                      </a:outerShdw>
                    </a:effectLst>
                    <a:latin typeface="Times New Roman" pitchFamily="18" charset="0"/>
                    <a:ea typeface="华文新魏" pitchFamily="2" charset="-122"/>
                  </a:endParaRPr>
                </a:p>
              </p:txBody>
            </p:sp>
            <p:sp>
              <p:nvSpPr>
                <p:cNvPr id="152583" name="Rectangle 7"/>
                <p:cNvSpPr>
                  <a:spLocks noChangeArrowheads="1"/>
                </p:cNvSpPr>
                <p:nvPr/>
              </p:nvSpPr>
              <p:spPr bwMode="auto">
                <a:xfrm>
                  <a:off x="0" y="0"/>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5" name="Group 8"/>
              <p:cNvGrpSpPr>
                <a:grpSpLocks/>
              </p:cNvGrpSpPr>
              <p:nvPr/>
            </p:nvGrpSpPr>
            <p:grpSpPr bwMode="auto">
              <a:xfrm>
                <a:off x="1198" y="0"/>
                <a:ext cx="1190" cy="384"/>
                <a:chOff x="1198" y="0"/>
                <a:chExt cx="1190" cy="384"/>
              </a:xfrm>
            </p:grpSpPr>
            <p:sp>
              <p:nvSpPr>
                <p:cNvPr id="152585" name="Rectangle 9"/>
                <p:cNvSpPr>
                  <a:spLocks noChangeArrowheads="1"/>
                </p:cNvSpPr>
                <p:nvPr/>
              </p:nvSpPr>
              <p:spPr bwMode="auto">
                <a:xfrm>
                  <a:off x="1209" y="0"/>
                  <a:ext cx="1168" cy="384"/>
                </a:xfrm>
                <a:prstGeom prst="rect">
                  <a:avLst/>
                </a:prstGeom>
                <a:noFill/>
                <a:ln w="9525">
                  <a:noFill/>
                  <a:miter lim="800000"/>
                  <a:headEnd/>
                  <a:tailEnd/>
                </a:ln>
                <a:effectLst/>
              </p:spPr>
              <p:txBody>
                <a:bodyPr/>
                <a:lstStyle/>
                <a:p>
                  <a:pPr algn="just" eaLnBrk="0" hangingPunct="0"/>
                  <a:r>
                    <a:rPr lang="zh-CN" altLang="en-US" b="1" dirty="0">
                      <a:solidFill>
                        <a:srgbClr val="C00000"/>
                      </a:solidFill>
                      <a:effectLst>
                        <a:outerShdw blurRad="38100" dist="38100" dir="2700000" algn="tl">
                          <a:srgbClr val="C0C0C0"/>
                        </a:outerShdw>
                      </a:effectLst>
                      <a:latin typeface="宋体" pitchFamily="2" charset="-122"/>
                      <a:ea typeface="华文新魏" pitchFamily="2" charset="-122"/>
                    </a:rPr>
                    <a:t>      分析型数据</a:t>
                  </a:r>
                  <a:endParaRPr lang="zh-CN" altLang="en-US" b="1" dirty="0">
                    <a:solidFill>
                      <a:srgbClr val="C00000"/>
                    </a:solidFill>
                    <a:effectLst>
                      <a:outerShdw blurRad="38100" dist="38100" dir="2700000" algn="tl">
                        <a:srgbClr val="C0C0C0"/>
                      </a:outerShdw>
                    </a:effectLst>
                    <a:latin typeface="Times New Roman" pitchFamily="18" charset="0"/>
                    <a:ea typeface="华文新魏" pitchFamily="2" charset="-122"/>
                  </a:endParaRPr>
                </a:p>
              </p:txBody>
            </p:sp>
            <p:sp>
              <p:nvSpPr>
                <p:cNvPr id="152586" name="Rectangle 10"/>
                <p:cNvSpPr>
                  <a:spLocks noChangeArrowheads="1"/>
                </p:cNvSpPr>
                <p:nvPr/>
              </p:nvSpPr>
              <p:spPr bwMode="auto">
                <a:xfrm>
                  <a:off x="1198" y="0"/>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6" name="Group 11"/>
              <p:cNvGrpSpPr>
                <a:grpSpLocks/>
              </p:cNvGrpSpPr>
              <p:nvPr/>
            </p:nvGrpSpPr>
            <p:grpSpPr bwMode="auto">
              <a:xfrm>
                <a:off x="0" y="384"/>
                <a:ext cx="1198" cy="384"/>
                <a:chOff x="0" y="384"/>
                <a:chExt cx="1198" cy="384"/>
              </a:xfrm>
            </p:grpSpPr>
            <p:sp>
              <p:nvSpPr>
                <p:cNvPr id="152588" name="Rectangle 12"/>
                <p:cNvSpPr>
                  <a:spLocks noChangeArrowheads="1"/>
                </p:cNvSpPr>
                <p:nvPr/>
              </p:nvSpPr>
              <p:spPr bwMode="auto">
                <a:xfrm>
                  <a:off x="11" y="384"/>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细节的</a:t>
                  </a:r>
                  <a:endParaRPr lang="zh-CN" altLang="en-US" sz="2000" b="1">
                    <a:latin typeface="Times New Roman" pitchFamily="18" charset="0"/>
                    <a:ea typeface="华文新魏" pitchFamily="2" charset="-122"/>
                  </a:endParaRPr>
                </a:p>
              </p:txBody>
            </p:sp>
            <p:sp>
              <p:nvSpPr>
                <p:cNvPr id="152589" name="Rectangle 13"/>
                <p:cNvSpPr>
                  <a:spLocks noChangeArrowheads="1"/>
                </p:cNvSpPr>
                <p:nvPr/>
              </p:nvSpPr>
              <p:spPr bwMode="auto">
                <a:xfrm>
                  <a:off x="0" y="384"/>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7" name="Group 14"/>
              <p:cNvGrpSpPr>
                <a:grpSpLocks/>
              </p:cNvGrpSpPr>
              <p:nvPr/>
            </p:nvGrpSpPr>
            <p:grpSpPr bwMode="auto">
              <a:xfrm>
                <a:off x="1198" y="384"/>
                <a:ext cx="1190" cy="384"/>
                <a:chOff x="1198" y="384"/>
                <a:chExt cx="1190" cy="384"/>
              </a:xfrm>
            </p:grpSpPr>
            <p:sp>
              <p:nvSpPr>
                <p:cNvPr id="152591" name="Rectangle 15"/>
                <p:cNvSpPr>
                  <a:spLocks noChangeArrowheads="1"/>
                </p:cNvSpPr>
                <p:nvPr/>
              </p:nvSpPr>
              <p:spPr bwMode="auto">
                <a:xfrm>
                  <a:off x="1209" y="384"/>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综合的，或提炼的</a:t>
                  </a:r>
                  <a:endParaRPr lang="zh-CN" altLang="en-US" sz="2000" b="1">
                    <a:latin typeface="Times New Roman" pitchFamily="18" charset="0"/>
                    <a:ea typeface="华文新魏" pitchFamily="2" charset="-122"/>
                  </a:endParaRPr>
                </a:p>
              </p:txBody>
            </p:sp>
            <p:sp>
              <p:nvSpPr>
                <p:cNvPr id="152592" name="Rectangle 16"/>
                <p:cNvSpPr>
                  <a:spLocks noChangeArrowheads="1"/>
                </p:cNvSpPr>
                <p:nvPr/>
              </p:nvSpPr>
              <p:spPr bwMode="auto">
                <a:xfrm>
                  <a:off x="1198" y="384"/>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8" name="Group 17"/>
              <p:cNvGrpSpPr>
                <a:grpSpLocks/>
              </p:cNvGrpSpPr>
              <p:nvPr/>
            </p:nvGrpSpPr>
            <p:grpSpPr bwMode="auto">
              <a:xfrm>
                <a:off x="0" y="768"/>
                <a:ext cx="1198" cy="384"/>
                <a:chOff x="0" y="768"/>
                <a:chExt cx="1198" cy="384"/>
              </a:xfrm>
            </p:grpSpPr>
            <p:sp>
              <p:nvSpPr>
                <p:cNvPr id="152594" name="Rectangle 18"/>
                <p:cNvSpPr>
                  <a:spLocks noChangeArrowheads="1"/>
                </p:cNvSpPr>
                <p:nvPr/>
              </p:nvSpPr>
              <p:spPr bwMode="auto">
                <a:xfrm>
                  <a:off x="11" y="768"/>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在存取瞬间是准确的</a:t>
                  </a:r>
                  <a:endParaRPr lang="zh-CN" altLang="en-US" sz="2000" b="1">
                    <a:latin typeface="Times New Roman" pitchFamily="18" charset="0"/>
                    <a:ea typeface="华文新魏" pitchFamily="2" charset="-122"/>
                  </a:endParaRPr>
                </a:p>
              </p:txBody>
            </p:sp>
            <p:sp>
              <p:nvSpPr>
                <p:cNvPr id="152595" name="Rectangle 19"/>
                <p:cNvSpPr>
                  <a:spLocks noChangeArrowheads="1"/>
                </p:cNvSpPr>
                <p:nvPr/>
              </p:nvSpPr>
              <p:spPr bwMode="auto">
                <a:xfrm>
                  <a:off x="0" y="768"/>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9" name="Group 20"/>
              <p:cNvGrpSpPr>
                <a:grpSpLocks/>
              </p:cNvGrpSpPr>
              <p:nvPr/>
            </p:nvGrpSpPr>
            <p:grpSpPr bwMode="auto">
              <a:xfrm>
                <a:off x="1198" y="768"/>
                <a:ext cx="1190" cy="384"/>
                <a:chOff x="1198" y="768"/>
                <a:chExt cx="1190" cy="384"/>
              </a:xfrm>
            </p:grpSpPr>
            <p:sp>
              <p:nvSpPr>
                <p:cNvPr id="152597" name="Rectangle 21"/>
                <p:cNvSpPr>
                  <a:spLocks noChangeArrowheads="1"/>
                </p:cNvSpPr>
                <p:nvPr/>
              </p:nvSpPr>
              <p:spPr bwMode="auto">
                <a:xfrm>
                  <a:off x="1209" y="768"/>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代表过去的数据</a:t>
                  </a:r>
                  <a:endParaRPr lang="zh-CN" altLang="en-US" sz="2000" b="1">
                    <a:latin typeface="Times New Roman" pitchFamily="18" charset="0"/>
                    <a:ea typeface="华文新魏" pitchFamily="2" charset="-122"/>
                  </a:endParaRPr>
                </a:p>
              </p:txBody>
            </p:sp>
            <p:sp>
              <p:nvSpPr>
                <p:cNvPr id="152598" name="Rectangle 22"/>
                <p:cNvSpPr>
                  <a:spLocks noChangeArrowheads="1"/>
                </p:cNvSpPr>
                <p:nvPr/>
              </p:nvSpPr>
              <p:spPr bwMode="auto">
                <a:xfrm>
                  <a:off x="1198" y="768"/>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0" name="Group 23"/>
              <p:cNvGrpSpPr>
                <a:grpSpLocks/>
              </p:cNvGrpSpPr>
              <p:nvPr/>
            </p:nvGrpSpPr>
            <p:grpSpPr bwMode="auto">
              <a:xfrm>
                <a:off x="0" y="1152"/>
                <a:ext cx="1198" cy="384"/>
                <a:chOff x="0" y="1152"/>
                <a:chExt cx="1198" cy="384"/>
              </a:xfrm>
            </p:grpSpPr>
            <p:sp>
              <p:nvSpPr>
                <p:cNvPr id="152600" name="Rectangle 24"/>
                <p:cNvSpPr>
                  <a:spLocks noChangeArrowheads="1"/>
                </p:cNvSpPr>
                <p:nvPr/>
              </p:nvSpPr>
              <p:spPr bwMode="auto">
                <a:xfrm>
                  <a:off x="11" y="1152"/>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可更新</a:t>
                  </a:r>
                  <a:endParaRPr lang="zh-CN" altLang="en-US" sz="2000" b="1">
                    <a:latin typeface="Times New Roman" pitchFamily="18" charset="0"/>
                    <a:ea typeface="华文新魏" pitchFamily="2" charset="-122"/>
                  </a:endParaRPr>
                </a:p>
              </p:txBody>
            </p:sp>
            <p:sp>
              <p:nvSpPr>
                <p:cNvPr id="152601" name="Rectangle 25"/>
                <p:cNvSpPr>
                  <a:spLocks noChangeArrowheads="1"/>
                </p:cNvSpPr>
                <p:nvPr/>
              </p:nvSpPr>
              <p:spPr bwMode="auto">
                <a:xfrm>
                  <a:off x="0" y="1152"/>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1" name="Group 26"/>
              <p:cNvGrpSpPr>
                <a:grpSpLocks/>
              </p:cNvGrpSpPr>
              <p:nvPr/>
            </p:nvGrpSpPr>
            <p:grpSpPr bwMode="auto">
              <a:xfrm>
                <a:off x="1198" y="1152"/>
                <a:ext cx="1190" cy="384"/>
                <a:chOff x="1198" y="1152"/>
                <a:chExt cx="1190" cy="384"/>
              </a:xfrm>
            </p:grpSpPr>
            <p:sp>
              <p:nvSpPr>
                <p:cNvPr id="152603" name="Rectangle 27"/>
                <p:cNvSpPr>
                  <a:spLocks noChangeArrowheads="1"/>
                </p:cNvSpPr>
                <p:nvPr/>
              </p:nvSpPr>
              <p:spPr bwMode="auto">
                <a:xfrm>
                  <a:off x="1209" y="1152"/>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不更新</a:t>
                  </a:r>
                  <a:endParaRPr lang="zh-CN" altLang="en-US" sz="2000" b="1">
                    <a:latin typeface="Times New Roman" pitchFamily="18" charset="0"/>
                    <a:ea typeface="华文新魏" pitchFamily="2" charset="-122"/>
                  </a:endParaRPr>
                </a:p>
              </p:txBody>
            </p:sp>
            <p:sp>
              <p:nvSpPr>
                <p:cNvPr id="152604" name="Rectangle 28"/>
                <p:cNvSpPr>
                  <a:spLocks noChangeArrowheads="1"/>
                </p:cNvSpPr>
                <p:nvPr/>
              </p:nvSpPr>
              <p:spPr bwMode="auto">
                <a:xfrm>
                  <a:off x="1198" y="1152"/>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2" name="Group 29"/>
              <p:cNvGrpSpPr>
                <a:grpSpLocks/>
              </p:cNvGrpSpPr>
              <p:nvPr/>
            </p:nvGrpSpPr>
            <p:grpSpPr bwMode="auto">
              <a:xfrm>
                <a:off x="0" y="1536"/>
                <a:ext cx="1198" cy="384"/>
                <a:chOff x="0" y="1536"/>
                <a:chExt cx="1198" cy="384"/>
              </a:xfrm>
            </p:grpSpPr>
            <p:sp>
              <p:nvSpPr>
                <p:cNvPr id="152606" name="Rectangle 30"/>
                <p:cNvSpPr>
                  <a:spLocks noChangeArrowheads="1"/>
                </p:cNvSpPr>
                <p:nvPr/>
              </p:nvSpPr>
              <p:spPr bwMode="auto">
                <a:xfrm>
                  <a:off x="11" y="1536"/>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操作需求事先可知道</a:t>
                  </a:r>
                  <a:endParaRPr lang="zh-CN" altLang="en-US" sz="2000" b="1">
                    <a:latin typeface="Times New Roman" pitchFamily="18" charset="0"/>
                    <a:ea typeface="华文新魏" pitchFamily="2" charset="-122"/>
                  </a:endParaRPr>
                </a:p>
              </p:txBody>
            </p:sp>
            <p:sp>
              <p:nvSpPr>
                <p:cNvPr id="152607" name="Rectangle 31"/>
                <p:cNvSpPr>
                  <a:spLocks noChangeArrowheads="1"/>
                </p:cNvSpPr>
                <p:nvPr/>
              </p:nvSpPr>
              <p:spPr bwMode="auto">
                <a:xfrm>
                  <a:off x="0" y="1536"/>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3" name="Group 32"/>
              <p:cNvGrpSpPr>
                <a:grpSpLocks/>
              </p:cNvGrpSpPr>
              <p:nvPr/>
            </p:nvGrpSpPr>
            <p:grpSpPr bwMode="auto">
              <a:xfrm>
                <a:off x="1198" y="1536"/>
                <a:ext cx="1190" cy="384"/>
                <a:chOff x="1198" y="1536"/>
                <a:chExt cx="1190" cy="384"/>
              </a:xfrm>
            </p:grpSpPr>
            <p:sp>
              <p:nvSpPr>
                <p:cNvPr id="152609" name="Rectangle 33"/>
                <p:cNvSpPr>
                  <a:spLocks noChangeArrowheads="1"/>
                </p:cNvSpPr>
                <p:nvPr/>
              </p:nvSpPr>
              <p:spPr bwMode="auto">
                <a:xfrm>
                  <a:off x="1209" y="1536"/>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操作需求事先不知道</a:t>
                  </a:r>
                  <a:endParaRPr lang="zh-CN" altLang="en-US" sz="2000" b="1">
                    <a:latin typeface="Times New Roman" pitchFamily="18" charset="0"/>
                    <a:ea typeface="华文新魏" pitchFamily="2" charset="-122"/>
                  </a:endParaRPr>
                </a:p>
              </p:txBody>
            </p:sp>
            <p:sp>
              <p:nvSpPr>
                <p:cNvPr id="152610" name="Rectangle 34"/>
                <p:cNvSpPr>
                  <a:spLocks noChangeArrowheads="1"/>
                </p:cNvSpPr>
                <p:nvPr/>
              </p:nvSpPr>
              <p:spPr bwMode="auto">
                <a:xfrm>
                  <a:off x="1198" y="1536"/>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4" name="Group 35"/>
              <p:cNvGrpSpPr>
                <a:grpSpLocks/>
              </p:cNvGrpSpPr>
              <p:nvPr/>
            </p:nvGrpSpPr>
            <p:grpSpPr bwMode="auto">
              <a:xfrm>
                <a:off x="0" y="1920"/>
                <a:ext cx="1198" cy="384"/>
                <a:chOff x="0" y="1920"/>
                <a:chExt cx="1198" cy="384"/>
              </a:xfrm>
            </p:grpSpPr>
            <p:sp>
              <p:nvSpPr>
                <p:cNvPr id="152612" name="Rectangle 36"/>
                <p:cNvSpPr>
                  <a:spLocks noChangeArrowheads="1"/>
                </p:cNvSpPr>
                <p:nvPr/>
              </p:nvSpPr>
              <p:spPr bwMode="auto">
                <a:xfrm>
                  <a:off x="11" y="1920"/>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生命周期符合</a:t>
                  </a:r>
                  <a:r>
                    <a:rPr lang="en-US" altLang="zh-CN" sz="2000" b="1">
                      <a:latin typeface="宋体" pitchFamily="2" charset="-122"/>
                      <a:ea typeface="华文新魏" pitchFamily="2" charset="-122"/>
                    </a:rPr>
                    <a:t>SDLC</a:t>
                  </a:r>
                  <a:endParaRPr lang="zh-CN" altLang="en-US" sz="2000" b="1">
                    <a:latin typeface="Times New Roman" pitchFamily="18" charset="0"/>
                    <a:ea typeface="华文新魏" pitchFamily="2" charset="-122"/>
                  </a:endParaRPr>
                </a:p>
              </p:txBody>
            </p:sp>
            <p:sp>
              <p:nvSpPr>
                <p:cNvPr id="152613" name="Rectangle 37"/>
                <p:cNvSpPr>
                  <a:spLocks noChangeArrowheads="1"/>
                </p:cNvSpPr>
                <p:nvPr/>
              </p:nvSpPr>
              <p:spPr bwMode="auto">
                <a:xfrm>
                  <a:off x="0" y="1920"/>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5" name="Group 38"/>
              <p:cNvGrpSpPr>
                <a:grpSpLocks/>
              </p:cNvGrpSpPr>
              <p:nvPr/>
            </p:nvGrpSpPr>
            <p:grpSpPr bwMode="auto">
              <a:xfrm>
                <a:off x="1198" y="1920"/>
                <a:ext cx="1190" cy="384"/>
                <a:chOff x="1198" y="1920"/>
                <a:chExt cx="1190" cy="384"/>
              </a:xfrm>
            </p:grpSpPr>
            <p:sp>
              <p:nvSpPr>
                <p:cNvPr id="152615" name="Rectangle 39"/>
                <p:cNvSpPr>
                  <a:spLocks noChangeArrowheads="1"/>
                </p:cNvSpPr>
                <p:nvPr/>
              </p:nvSpPr>
              <p:spPr bwMode="auto">
                <a:xfrm>
                  <a:off x="1209" y="1920"/>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完全不同的生命周期</a:t>
                  </a:r>
                  <a:endParaRPr lang="zh-CN" altLang="en-US" sz="2000" b="1">
                    <a:latin typeface="Times New Roman" pitchFamily="18" charset="0"/>
                    <a:ea typeface="华文新魏" pitchFamily="2" charset="-122"/>
                  </a:endParaRPr>
                </a:p>
              </p:txBody>
            </p:sp>
            <p:sp>
              <p:nvSpPr>
                <p:cNvPr id="152616" name="Rectangle 40"/>
                <p:cNvSpPr>
                  <a:spLocks noChangeArrowheads="1"/>
                </p:cNvSpPr>
                <p:nvPr/>
              </p:nvSpPr>
              <p:spPr bwMode="auto">
                <a:xfrm>
                  <a:off x="1198" y="1920"/>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6" name="Group 41"/>
              <p:cNvGrpSpPr>
                <a:grpSpLocks/>
              </p:cNvGrpSpPr>
              <p:nvPr/>
            </p:nvGrpSpPr>
            <p:grpSpPr bwMode="auto">
              <a:xfrm>
                <a:off x="0" y="2304"/>
                <a:ext cx="1198" cy="384"/>
                <a:chOff x="0" y="2304"/>
                <a:chExt cx="1198" cy="384"/>
              </a:xfrm>
            </p:grpSpPr>
            <p:sp>
              <p:nvSpPr>
                <p:cNvPr id="152618" name="Rectangle 42"/>
                <p:cNvSpPr>
                  <a:spLocks noChangeArrowheads="1"/>
                </p:cNvSpPr>
                <p:nvPr/>
              </p:nvSpPr>
              <p:spPr bwMode="auto">
                <a:xfrm>
                  <a:off x="11" y="2304"/>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对性能要求高</a:t>
                  </a:r>
                  <a:endParaRPr lang="zh-CN" altLang="en-US" sz="2000" b="1">
                    <a:latin typeface="Times New Roman" pitchFamily="18" charset="0"/>
                    <a:ea typeface="华文新魏" pitchFamily="2" charset="-122"/>
                  </a:endParaRPr>
                </a:p>
              </p:txBody>
            </p:sp>
            <p:sp>
              <p:nvSpPr>
                <p:cNvPr id="152619" name="Rectangle 43"/>
                <p:cNvSpPr>
                  <a:spLocks noChangeArrowheads="1"/>
                </p:cNvSpPr>
                <p:nvPr/>
              </p:nvSpPr>
              <p:spPr bwMode="auto">
                <a:xfrm>
                  <a:off x="0" y="2304"/>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7" name="Group 44"/>
              <p:cNvGrpSpPr>
                <a:grpSpLocks/>
              </p:cNvGrpSpPr>
              <p:nvPr/>
            </p:nvGrpSpPr>
            <p:grpSpPr bwMode="auto">
              <a:xfrm>
                <a:off x="1198" y="2304"/>
                <a:ext cx="1190" cy="384"/>
                <a:chOff x="1198" y="2304"/>
                <a:chExt cx="1190" cy="384"/>
              </a:xfrm>
            </p:grpSpPr>
            <p:sp>
              <p:nvSpPr>
                <p:cNvPr id="152621" name="Rectangle 45"/>
                <p:cNvSpPr>
                  <a:spLocks noChangeArrowheads="1"/>
                </p:cNvSpPr>
                <p:nvPr/>
              </p:nvSpPr>
              <p:spPr bwMode="auto">
                <a:xfrm>
                  <a:off x="1209" y="2304"/>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对性能要求宽松</a:t>
                  </a:r>
                  <a:endParaRPr lang="zh-CN" altLang="en-US" sz="2000" b="1">
                    <a:latin typeface="Times New Roman" pitchFamily="18" charset="0"/>
                    <a:ea typeface="华文新魏" pitchFamily="2" charset="-122"/>
                  </a:endParaRPr>
                </a:p>
              </p:txBody>
            </p:sp>
            <p:sp>
              <p:nvSpPr>
                <p:cNvPr id="152622" name="Rectangle 46"/>
                <p:cNvSpPr>
                  <a:spLocks noChangeArrowheads="1"/>
                </p:cNvSpPr>
                <p:nvPr/>
              </p:nvSpPr>
              <p:spPr bwMode="auto">
                <a:xfrm>
                  <a:off x="1198" y="2304"/>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8" name="Group 47"/>
              <p:cNvGrpSpPr>
                <a:grpSpLocks/>
              </p:cNvGrpSpPr>
              <p:nvPr/>
            </p:nvGrpSpPr>
            <p:grpSpPr bwMode="auto">
              <a:xfrm>
                <a:off x="0" y="2688"/>
                <a:ext cx="1198" cy="384"/>
                <a:chOff x="0" y="2688"/>
                <a:chExt cx="1198" cy="384"/>
              </a:xfrm>
            </p:grpSpPr>
            <p:sp>
              <p:nvSpPr>
                <p:cNvPr id="152624" name="Rectangle 48"/>
                <p:cNvSpPr>
                  <a:spLocks noChangeArrowheads="1"/>
                </p:cNvSpPr>
                <p:nvPr/>
              </p:nvSpPr>
              <p:spPr bwMode="auto">
                <a:xfrm>
                  <a:off x="11" y="2688"/>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一个时刻操作一单元</a:t>
                  </a:r>
                  <a:endParaRPr lang="zh-CN" altLang="en-US" sz="2000" b="1">
                    <a:latin typeface="Times New Roman" pitchFamily="18" charset="0"/>
                    <a:ea typeface="华文新魏" pitchFamily="2" charset="-122"/>
                  </a:endParaRPr>
                </a:p>
              </p:txBody>
            </p:sp>
            <p:sp>
              <p:nvSpPr>
                <p:cNvPr id="152625" name="Rectangle 49"/>
                <p:cNvSpPr>
                  <a:spLocks noChangeArrowheads="1"/>
                </p:cNvSpPr>
                <p:nvPr/>
              </p:nvSpPr>
              <p:spPr bwMode="auto">
                <a:xfrm>
                  <a:off x="0" y="2688"/>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9" name="Group 50"/>
              <p:cNvGrpSpPr>
                <a:grpSpLocks/>
              </p:cNvGrpSpPr>
              <p:nvPr/>
            </p:nvGrpSpPr>
            <p:grpSpPr bwMode="auto">
              <a:xfrm>
                <a:off x="1198" y="2688"/>
                <a:ext cx="1190" cy="384"/>
                <a:chOff x="1198" y="2688"/>
                <a:chExt cx="1190" cy="384"/>
              </a:xfrm>
            </p:grpSpPr>
            <p:sp>
              <p:nvSpPr>
                <p:cNvPr id="152627" name="Rectangle 51"/>
                <p:cNvSpPr>
                  <a:spLocks noChangeArrowheads="1"/>
                </p:cNvSpPr>
                <p:nvPr/>
              </p:nvSpPr>
              <p:spPr bwMode="auto">
                <a:xfrm>
                  <a:off x="1209" y="2688"/>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一个时刻操作一集合</a:t>
                  </a:r>
                  <a:endParaRPr lang="zh-CN" altLang="en-US" sz="2000" b="1">
                    <a:latin typeface="Times New Roman" pitchFamily="18" charset="0"/>
                    <a:ea typeface="华文新魏" pitchFamily="2" charset="-122"/>
                  </a:endParaRPr>
                </a:p>
              </p:txBody>
            </p:sp>
            <p:sp>
              <p:nvSpPr>
                <p:cNvPr id="152628" name="Rectangle 52"/>
                <p:cNvSpPr>
                  <a:spLocks noChangeArrowheads="1"/>
                </p:cNvSpPr>
                <p:nvPr/>
              </p:nvSpPr>
              <p:spPr bwMode="auto">
                <a:xfrm>
                  <a:off x="1198" y="2688"/>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0" name="Group 53"/>
              <p:cNvGrpSpPr>
                <a:grpSpLocks/>
              </p:cNvGrpSpPr>
              <p:nvPr/>
            </p:nvGrpSpPr>
            <p:grpSpPr bwMode="auto">
              <a:xfrm>
                <a:off x="0" y="3072"/>
                <a:ext cx="1198" cy="384"/>
                <a:chOff x="0" y="3072"/>
                <a:chExt cx="1198" cy="384"/>
              </a:xfrm>
            </p:grpSpPr>
            <p:sp>
              <p:nvSpPr>
                <p:cNvPr id="152630" name="Rectangle 54"/>
                <p:cNvSpPr>
                  <a:spLocks noChangeArrowheads="1"/>
                </p:cNvSpPr>
                <p:nvPr/>
              </p:nvSpPr>
              <p:spPr bwMode="auto">
                <a:xfrm>
                  <a:off x="11" y="3072"/>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事务驱动</a:t>
                  </a:r>
                  <a:endParaRPr lang="zh-CN" altLang="en-US" sz="2000" b="1">
                    <a:latin typeface="Times New Roman" pitchFamily="18" charset="0"/>
                    <a:ea typeface="华文新魏" pitchFamily="2" charset="-122"/>
                  </a:endParaRPr>
                </a:p>
              </p:txBody>
            </p:sp>
            <p:sp>
              <p:nvSpPr>
                <p:cNvPr id="152631" name="Rectangle 55"/>
                <p:cNvSpPr>
                  <a:spLocks noChangeArrowheads="1"/>
                </p:cNvSpPr>
                <p:nvPr/>
              </p:nvSpPr>
              <p:spPr bwMode="auto">
                <a:xfrm>
                  <a:off x="0" y="3072"/>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1" name="Group 56"/>
              <p:cNvGrpSpPr>
                <a:grpSpLocks/>
              </p:cNvGrpSpPr>
              <p:nvPr/>
            </p:nvGrpSpPr>
            <p:grpSpPr bwMode="auto">
              <a:xfrm>
                <a:off x="1198" y="3072"/>
                <a:ext cx="1190" cy="384"/>
                <a:chOff x="1198" y="3072"/>
                <a:chExt cx="1190" cy="384"/>
              </a:xfrm>
            </p:grpSpPr>
            <p:sp>
              <p:nvSpPr>
                <p:cNvPr id="152633" name="Rectangle 57"/>
                <p:cNvSpPr>
                  <a:spLocks noChangeArrowheads="1"/>
                </p:cNvSpPr>
                <p:nvPr/>
              </p:nvSpPr>
              <p:spPr bwMode="auto">
                <a:xfrm>
                  <a:off x="1209" y="3072"/>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分析驱动</a:t>
                  </a:r>
                  <a:endParaRPr lang="zh-CN" altLang="en-US" sz="2000" b="1">
                    <a:latin typeface="Times New Roman" pitchFamily="18" charset="0"/>
                    <a:ea typeface="华文新魏" pitchFamily="2" charset="-122"/>
                  </a:endParaRPr>
                </a:p>
              </p:txBody>
            </p:sp>
            <p:sp>
              <p:nvSpPr>
                <p:cNvPr id="152634" name="Rectangle 58"/>
                <p:cNvSpPr>
                  <a:spLocks noChangeArrowheads="1"/>
                </p:cNvSpPr>
                <p:nvPr/>
              </p:nvSpPr>
              <p:spPr bwMode="auto">
                <a:xfrm>
                  <a:off x="1198" y="3072"/>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2" name="Group 59"/>
              <p:cNvGrpSpPr>
                <a:grpSpLocks/>
              </p:cNvGrpSpPr>
              <p:nvPr/>
            </p:nvGrpSpPr>
            <p:grpSpPr bwMode="auto">
              <a:xfrm>
                <a:off x="0" y="3456"/>
                <a:ext cx="1198" cy="384"/>
                <a:chOff x="0" y="3456"/>
                <a:chExt cx="1198" cy="384"/>
              </a:xfrm>
            </p:grpSpPr>
            <p:sp>
              <p:nvSpPr>
                <p:cNvPr id="152636" name="Rectangle 60"/>
                <p:cNvSpPr>
                  <a:spLocks noChangeArrowheads="1"/>
                </p:cNvSpPr>
                <p:nvPr/>
              </p:nvSpPr>
              <p:spPr bwMode="auto">
                <a:xfrm>
                  <a:off x="11" y="3456"/>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面向应用</a:t>
                  </a:r>
                  <a:endParaRPr lang="zh-CN" altLang="en-US" sz="2000" b="1">
                    <a:latin typeface="Times New Roman" pitchFamily="18" charset="0"/>
                    <a:ea typeface="华文新魏" pitchFamily="2" charset="-122"/>
                  </a:endParaRPr>
                </a:p>
              </p:txBody>
            </p:sp>
            <p:sp>
              <p:nvSpPr>
                <p:cNvPr id="152637" name="Rectangle 61"/>
                <p:cNvSpPr>
                  <a:spLocks noChangeArrowheads="1"/>
                </p:cNvSpPr>
                <p:nvPr/>
              </p:nvSpPr>
              <p:spPr bwMode="auto">
                <a:xfrm>
                  <a:off x="0" y="3456"/>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3" name="Group 62"/>
              <p:cNvGrpSpPr>
                <a:grpSpLocks/>
              </p:cNvGrpSpPr>
              <p:nvPr/>
            </p:nvGrpSpPr>
            <p:grpSpPr bwMode="auto">
              <a:xfrm>
                <a:off x="1198" y="3456"/>
                <a:ext cx="1190" cy="384"/>
                <a:chOff x="1198" y="3456"/>
                <a:chExt cx="1190" cy="384"/>
              </a:xfrm>
            </p:grpSpPr>
            <p:sp>
              <p:nvSpPr>
                <p:cNvPr id="152639" name="Rectangle 63"/>
                <p:cNvSpPr>
                  <a:spLocks noChangeArrowheads="1"/>
                </p:cNvSpPr>
                <p:nvPr/>
              </p:nvSpPr>
              <p:spPr bwMode="auto">
                <a:xfrm>
                  <a:off x="1209" y="3456"/>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面向分析</a:t>
                  </a:r>
                  <a:endParaRPr lang="zh-CN" altLang="en-US" sz="2000" b="1">
                    <a:latin typeface="Times New Roman" pitchFamily="18" charset="0"/>
                    <a:ea typeface="华文新魏" pitchFamily="2" charset="-122"/>
                  </a:endParaRPr>
                </a:p>
              </p:txBody>
            </p:sp>
            <p:sp>
              <p:nvSpPr>
                <p:cNvPr id="152640" name="Rectangle 64"/>
                <p:cNvSpPr>
                  <a:spLocks noChangeArrowheads="1"/>
                </p:cNvSpPr>
                <p:nvPr/>
              </p:nvSpPr>
              <p:spPr bwMode="auto">
                <a:xfrm>
                  <a:off x="1198" y="3456"/>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4" name="Group 65"/>
              <p:cNvGrpSpPr>
                <a:grpSpLocks/>
              </p:cNvGrpSpPr>
              <p:nvPr/>
            </p:nvGrpSpPr>
            <p:grpSpPr bwMode="auto">
              <a:xfrm>
                <a:off x="0" y="3840"/>
                <a:ext cx="1198" cy="384"/>
                <a:chOff x="0" y="3840"/>
                <a:chExt cx="1198" cy="384"/>
              </a:xfrm>
            </p:grpSpPr>
            <p:sp>
              <p:nvSpPr>
                <p:cNvPr id="152642" name="Rectangle 66"/>
                <p:cNvSpPr>
                  <a:spLocks noChangeArrowheads="1"/>
                </p:cNvSpPr>
                <p:nvPr/>
              </p:nvSpPr>
              <p:spPr bwMode="auto">
                <a:xfrm>
                  <a:off x="11" y="3840"/>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一次操作数据量小</a:t>
                  </a:r>
                  <a:endParaRPr lang="zh-CN" altLang="en-US" sz="2000" b="1">
                    <a:latin typeface="Times New Roman" pitchFamily="18" charset="0"/>
                    <a:ea typeface="华文新魏" pitchFamily="2" charset="-122"/>
                  </a:endParaRPr>
                </a:p>
              </p:txBody>
            </p:sp>
            <p:sp>
              <p:nvSpPr>
                <p:cNvPr id="152643" name="Rectangle 67"/>
                <p:cNvSpPr>
                  <a:spLocks noChangeArrowheads="1"/>
                </p:cNvSpPr>
                <p:nvPr/>
              </p:nvSpPr>
              <p:spPr bwMode="auto">
                <a:xfrm>
                  <a:off x="0" y="3840"/>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5" name="Group 68"/>
              <p:cNvGrpSpPr>
                <a:grpSpLocks/>
              </p:cNvGrpSpPr>
              <p:nvPr/>
            </p:nvGrpSpPr>
            <p:grpSpPr bwMode="auto">
              <a:xfrm>
                <a:off x="1198" y="3840"/>
                <a:ext cx="1190" cy="384"/>
                <a:chOff x="1198" y="3840"/>
                <a:chExt cx="1190" cy="384"/>
              </a:xfrm>
            </p:grpSpPr>
            <p:sp>
              <p:nvSpPr>
                <p:cNvPr id="152645" name="Rectangle 69"/>
                <p:cNvSpPr>
                  <a:spLocks noChangeArrowheads="1"/>
                </p:cNvSpPr>
                <p:nvPr/>
              </p:nvSpPr>
              <p:spPr bwMode="auto">
                <a:xfrm>
                  <a:off x="1209" y="3840"/>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一次操作数据量大</a:t>
                  </a:r>
                  <a:endParaRPr lang="zh-CN" altLang="en-US" sz="2000" b="1">
                    <a:latin typeface="Times New Roman" pitchFamily="18" charset="0"/>
                    <a:ea typeface="华文新魏" pitchFamily="2" charset="-122"/>
                  </a:endParaRPr>
                </a:p>
              </p:txBody>
            </p:sp>
            <p:sp>
              <p:nvSpPr>
                <p:cNvPr id="152646" name="Rectangle 70"/>
                <p:cNvSpPr>
                  <a:spLocks noChangeArrowheads="1"/>
                </p:cNvSpPr>
                <p:nvPr/>
              </p:nvSpPr>
              <p:spPr bwMode="auto">
                <a:xfrm>
                  <a:off x="1198" y="3840"/>
                  <a:ext cx="11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6" name="Group 71"/>
              <p:cNvGrpSpPr>
                <a:grpSpLocks/>
              </p:cNvGrpSpPr>
              <p:nvPr/>
            </p:nvGrpSpPr>
            <p:grpSpPr bwMode="auto">
              <a:xfrm>
                <a:off x="0" y="4224"/>
                <a:ext cx="1198" cy="384"/>
                <a:chOff x="0" y="4224"/>
                <a:chExt cx="1198" cy="384"/>
              </a:xfrm>
            </p:grpSpPr>
            <p:sp>
              <p:nvSpPr>
                <p:cNvPr id="152648" name="Rectangle 72"/>
                <p:cNvSpPr>
                  <a:spLocks noChangeArrowheads="1"/>
                </p:cNvSpPr>
                <p:nvPr/>
              </p:nvSpPr>
              <p:spPr bwMode="auto">
                <a:xfrm>
                  <a:off x="11" y="4224"/>
                  <a:ext cx="1176"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支持日常操作</a:t>
                  </a:r>
                  <a:endParaRPr lang="zh-CN" altLang="en-US" sz="2000" b="1">
                    <a:latin typeface="Times New Roman" pitchFamily="18" charset="0"/>
                    <a:ea typeface="华文新魏" pitchFamily="2" charset="-122"/>
                  </a:endParaRPr>
                </a:p>
              </p:txBody>
            </p:sp>
            <p:sp>
              <p:nvSpPr>
                <p:cNvPr id="152649" name="Rectangle 73"/>
                <p:cNvSpPr>
                  <a:spLocks noChangeArrowheads="1"/>
                </p:cNvSpPr>
                <p:nvPr/>
              </p:nvSpPr>
              <p:spPr bwMode="auto">
                <a:xfrm>
                  <a:off x="0" y="4224"/>
                  <a:ext cx="119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27" name="Group 74"/>
              <p:cNvGrpSpPr>
                <a:grpSpLocks/>
              </p:cNvGrpSpPr>
              <p:nvPr/>
            </p:nvGrpSpPr>
            <p:grpSpPr bwMode="auto">
              <a:xfrm>
                <a:off x="1198" y="4224"/>
                <a:ext cx="1190" cy="384"/>
                <a:chOff x="1198" y="4224"/>
                <a:chExt cx="1190" cy="384"/>
              </a:xfrm>
            </p:grpSpPr>
            <p:sp>
              <p:nvSpPr>
                <p:cNvPr id="152651" name="Rectangle 75"/>
                <p:cNvSpPr>
                  <a:spLocks noChangeArrowheads="1"/>
                </p:cNvSpPr>
                <p:nvPr/>
              </p:nvSpPr>
              <p:spPr bwMode="auto">
                <a:xfrm>
                  <a:off x="1209" y="4224"/>
                  <a:ext cx="1168" cy="384"/>
                </a:xfrm>
                <a:prstGeom prst="rect">
                  <a:avLst/>
                </a:prstGeom>
                <a:noFill/>
                <a:ln w="9525">
                  <a:noFill/>
                  <a:miter lim="800000"/>
                  <a:headEnd/>
                  <a:tailEnd/>
                </a:ln>
                <a:effectLst/>
              </p:spPr>
              <p:txBody>
                <a:bodyPr/>
                <a:lstStyle/>
                <a:p>
                  <a:pPr algn="just" eaLnBrk="0" hangingPunct="0"/>
                  <a:r>
                    <a:rPr lang="zh-CN" altLang="en-US" sz="2000" b="1">
                      <a:latin typeface="宋体" pitchFamily="2" charset="-122"/>
                      <a:ea typeface="华文新魏" pitchFamily="2" charset="-122"/>
                    </a:rPr>
                    <a:t>    支持管理需求</a:t>
                  </a:r>
                </a:p>
              </p:txBody>
            </p:sp>
            <p:sp>
              <p:nvSpPr>
                <p:cNvPr id="152652" name="Rectangle 76"/>
                <p:cNvSpPr>
                  <a:spLocks noChangeArrowheads="1"/>
                </p:cNvSpPr>
                <p:nvPr/>
              </p:nvSpPr>
              <p:spPr bwMode="auto">
                <a:xfrm>
                  <a:off x="1198" y="4224"/>
                  <a:ext cx="1190" cy="384"/>
                </a:xfrm>
                <a:prstGeom prst="rect">
                  <a:avLst/>
                </a:prstGeom>
                <a:noFill/>
                <a:ln w="7">
                  <a:solidFill>
                    <a:srgbClr val="A0A0A0"/>
                  </a:solidFill>
                  <a:miter lim="800000"/>
                  <a:headEnd/>
                  <a:tailEnd/>
                </a:ln>
                <a:effectLst/>
              </p:spPr>
              <p:txBody>
                <a:bodyPr wrap="none"/>
                <a:lstStyle/>
                <a:p>
                  <a:endParaRPr lang="zh-CN" altLang="en-US"/>
                </a:p>
              </p:txBody>
            </p:sp>
          </p:grpSp>
        </p:grpSp>
        <p:sp>
          <p:nvSpPr>
            <p:cNvPr id="152653" name="Rectangle 77"/>
            <p:cNvSpPr>
              <a:spLocks noChangeArrowheads="1"/>
            </p:cNvSpPr>
            <p:nvPr/>
          </p:nvSpPr>
          <p:spPr bwMode="auto">
            <a:xfrm>
              <a:off x="-3" y="-3"/>
              <a:ext cx="2394" cy="4614"/>
            </a:xfrm>
            <a:prstGeom prst="rect">
              <a:avLst/>
            </a:prstGeom>
            <a:noFill/>
            <a:ln w="9525">
              <a:solidFill>
                <a:srgbClr val="A0A0A0"/>
              </a:solidFill>
              <a:miter lim="800000"/>
              <a:headEnd/>
              <a:tailEnd/>
            </a:ln>
            <a:effectLst/>
          </p:spPr>
          <p:txBody>
            <a:bodyPr wrap="none"/>
            <a:lstStyle/>
            <a:p>
              <a:endParaRPr lang="zh-CN" altLang="en-US"/>
            </a:p>
          </p:txBody>
        </p:sp>
      </p:grpSp>
      <p:sp>
        <p:nvSpPr>
          <p:cNvPr id="152654" name="Rectangle 78"/>
          <p:cNvSpPr>
            <a:spLocks noChangeArrowheads="1"/>
          </p:cNvSpPr>
          <p:nvPr/>
        </p:nvSpPr>
        <p:spPr bwMode="auto">
          <a:xfrm>
            <a:off x="3248025" y="6262688"/>
            <a:ext cx="2695575" cy="519112"/>
          </a:xfrm>
          <a:prstGeom prst="rect">
            <a:avLst/>
          </a:prstGeom>
          <a:noFill/>
          <a:ln w="9525">
            <a:noFill/>
            <a:miter lim="800000"/>
            <a:headEnd/>
            <a:tailEnd/>
          </a:ln>
          <a:effectLst/>
        </p:spPr>
        <p:txBody>
          <a:bodyPr>
            <a:spAutoFit/>
          </a:bodyPr>
          <a:lstStyle/>
          <a:p>
            <a:r>
              <a:rPr lang="zh-CN" altLang="en-US" sz="2800" b="1">
                <a:solidFill>
                  <a:schemeClr val="tx2"/>
                </a:solidFill>
                <a:effectLst>
                  <a:outerShdw blurRad="38100" dist="38100" dir="2700000" algn="tl">
                    <a:srgbClr val="C0C0C0"/>
                  </a:outerShdw>
                </a:effectLst>
                <a:ea typeface="隶书" pitchFamily="49" charset="-122"/>
              </a:rPr>
              <a:t>两种数据的区别</a:t>
            </a:r>
          </a:p>
        </p:txBody>
      </p:sp>
      <p:sp>
        <p:nvSpPr>
          <p:cNvPr id="7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a:t>数据仓库的定义</a:t>
            </a:r>
          </a:p>
        </p:txBody>
      </p:sp>
      <p:sp>
        <p:nvSpPr>
          <p:cNvPr id="157699" name="Rectangle 3"/>
          <p:cNvSpPr>
            <a:spLocks noChangeArrowheads="1"/>
          </p:cNvSpPr>
          <p:nvPr/>
        </p:nvSpPr>
        <p:spPr bwMode="auto">
          <a:xfrm>
            <a:off x="838200" y="2057400"/>
            <a:ext cx="7391400" cy="33528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nchor="ctr">
            <a:flatTx/>
          </a:bodyPr>
          <a:lstStyle/>
          <a:p>
            <a:pPr algn="just">
              <a:lnSpc>
                <a:spcPct val="130000"/>
              </a:lnSpc>
              <a:spcBef>
                <a:spcPct val="20000"/>
              </a:spcBef>
              <a:buClr>
                <a:schemeClr val="folHlink"/>
              </a:buClr>
              <a:buSzPct val="60000"/>
              <a:buFont typeface="Wingdings" pitchFamily="2" charset="2"/>
              <a:buNone/>
            </a:pPr>
            <a:r>
              <a:rPr lang="zh-CN" altLang="en-US" sz="3200" dirty="0">
                <a:ea typeface="华文行楷" pitchFamily="2" charset="-122"/>
              </a:rPr>
              <a:t>数据仓库是一个</a:t>
            </a:r>
            <a:r>
              <a:rPr lang="zh-CN" altLang="en-US" sz="3200" dirty="0">
                <a:solidFill>
                  <a:srgbClr val="C00000"/>
                </a:solidFill>
                <a:effectLst>
                  <a:outerShdw blurRad="38100" dist="38100" dir="2700000" algn="tl">
                    <a:srgbClr val="000000"/>
                  </a:outerShdw>
                </a:effectLst>
                <a:ea typeface="华文行楷" pitchFamily="2" charset="-122"/>
              </a:rPr>
              <a:t>面向主题的</a:t>
            </a:r>
            <a:r>
              <a:rPr lang="zh-CN" altLang="en-US" sz="3200" dirty="0">
                <a:ea typeface="华文行楷" pitchFamily="2" charset="-122"/>
              </a:rPr>
              <a:t>（</a:t>
            </a:r>
            <a:r>
              <a:rPr lang="en-US" altLang="zh-CN" sz="3200" dirty="0">
                <a:ea typeface="华文行楷" pitchFamily="2" charset="-122"/>
              </a:rPr>
              <a:t>Subject Oriented），</a:t>
            </a:r>
            <a:r>
              <a:rPr lang="zh-CN" altLang="en-US" sz="3200" dirty="0">
                <a:solidFill>
                  <a:srgbClr val="C00000"/>
                </a:solidFill>
                <a:effectLst>
                  <a:outerShdw blurRad="38100" dist="38100" dir="2700000" algn="tl">
                    <a:srgbClr val="000000"/>
                  </a:outerShdw>
                </a:effectLst>
                <a:ea typeface="华文行楷" pitchFamily="2" charset="-122"/>
              </a:rPr>
              <a:t>集成的</a:t>
            </a:r>
            <a:r>
              <a:rPr lang="zh-CN" altLang="en-US" sz="3200" dirty="0">
                <a:ea typeface="华文行楷" pitchFamily="2" charset="-122"/>
              </a:rPr>
              <a:t>（</a:t>
            </a:r>
            <a:r>
              <a:rPr lang="en-US" altLang="zh-CN" sz="3200" dirty="0">
                <a:ea typeface="华文行楷" pitchFamily="2" charset="-122"/>
              </a:rPr>
              <a:t>Integrated），</a:t>
            </a:r>
            <a:r>
              <a:rPr lang="zh-CN" altLang="en-US" sz="3200" dirty="0">
                <a:solidFill>
                  <a:srgbClr val="C00000"/>
                </a:solidFill>
                <a:effectLst>
                  <a:outerShdw blurRad="38100" dist="38100" dir="2700000" algn="tl">
                    <a:srgbClr val="000000"/>
                  </a:outerShdw>
                </a:effectLst>
                <a:ea typeface="华文行楷" pitchFamily="2" charset="-122"/>
              </a:rPr>
              <a:t>相对稳定的</a:t>
            </a:r>
            <a:r>
              <a:rPr lang="zh-CN" altLang="en-US" sz="3200" dirty="0">
                <a:ea typeface="华文行楷" pitchFamily="2" charset="-122"/>
              </a:rPr>
              <a:t>（</a:t>
            </a:r>
            <a:r>
              <a:rPr lang="en-US" altLang="zh-CN" sz="3200" dirty="0">
                <a:ea typeface="华文行楷" pitchFamily="2" charset="-122"/>
              </a:rPr>
              <a:t>Nonvolatile），</a:t>
            </a:r>
            <a:r>
              <a:rPr lang="zh-CN" altLang="en-US" sz="3200" dirty="0">
                <a:solidFill>
                  <a:srgbClr val="C00000"/>
                </a:solidFill>
                <a:effectLst>
                  <a:outerShdw blurRad="38100" dist="38100" dir="2700000" algn="tl">
                    <a:srgbClr val="000000"/>
                  </a:outerShdw>
                </a:effectLst>
                <a:ea typeface="华文行楷" pitchFamily="2" charset="-122"/>
              </a:rPr>
              <a:t>反映历史变化的</a:t>
            </a:r>
            <a:r>
              <a:rPr lang="zh-CN" altLang="en-US" sz="3200" dirty="0">
                <a:ea typeface="华文行楷" pitchFamily="2" charset="-122"/>
              </a:rPr>
              <a:t>（</a:t>
            </a:r>
            <a:r>
              <a:rPr lang="en-US" altLang="zh-CN" sz="3200" dirty="0">
                <a:ea typeface="华文行楷" pitchFamily="2" charset="-122"/>
              </a:rPr>
              <a:t>time Variant）</a:t>
            </a:r>
            <a:r>
              <a:rPr lang="zh-CN" altLang="en-US" sz="3200" dirty="0">
                <a:ea typeface="华文行楷" pitchFamily="2" charset="-122"/>
              </a:rPr>
              <a:t>数据集合。用于支持管理决策 </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a:t>数据仓库的特点：</a:t>
            </a:r>
            <a:r>
              <a:rPr lang="zh-CN" altLang="en-US" sz="3200"/>
              <a:t>面向主题</a:t>
            </a:r>
          </a:p>
        </p:txBody>
      </p:sp>
      <p:sp>
        <p:nvSpPr>
          <p:cNvPr id="158723" name="Rectangle 3"/>
          <p:cNvSpPr>
            <a:spLocks noChangeArrowheads="1"/>
          </p:cNvSpPr>
          <p:nvPr/>
        </p:nvSpPr>
        <p:spPr bwMode="auto">
          <a:xfrm>
            <a:off x="1143000" y="2590800"/>
            <a:ext cx="1819275" cy="588963"/>
          </a:xfrm>
          <a:prstGeom prst="rect">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机动车险</a:t>
            </a:r>
          </a:p>
        </p:txBody>
      </p:sp>
      <p:sp>
        <p:nvSpPr>
          <p:cNvPr id="158724" name="Rectangle 4"/>
          <p:cNvSpPr>
            <a:spLocks noChangeArrowheads="1"/>
          </p:cNvSpPr>
          <p:nvPr/>
        </p:nvSpPr>
        <p:spPr bwMode="auto">
          <a:xfrm>
            <a:off x="1524000" y="3810000"/>
            <a:ext cx="1006475" cy="588963"/>
          </a:xfrm>
          <a:prstGeom prst="rect">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寿险</a:t>
            </a:r>
          </a:p>
        </p:txBody>
      </p:sp>
      <p:sp>
        <p:nvSpPr>
          <p:cNvPr id="158725" name="Rectangle 5"/>
          <p:cNvSpPr>
            <a:spLocks noChangeArrowheads="1"/>
          </p:cNvSpPr>
          <p:nvPr/>
        </p:nvSpPr>
        <p:spPr bwMode="auto">
          <a:xfrm>
            <a:off x="1295400" y="4876800"/>
            <a:ext cx="1412875" cy="588963"/>
          </a:xfrm>
          <a:prstGeom prst="rect">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健康险</a:t>
            </a:r>
          </a:p>
        </p:txBody>
      </p:sp>
      <p:sp>
        <p:nvSpPr>
          <p:cNvPr id="158726" name="Rectangle 6"/>
          <p:cNvSpPr>
            <a:spLocks noChangeArrowheads="1"/>
          </p:cNvSpPr>
          <p:nvPr/>
        </p:nvSpPr>
        <p:spPr bwMode="auto">
          <a:xfrm>
            <a:off x="1295400" y="5943600"/>
            <a:ext cx="1412875" cy="588963"/>
          </a:xfrm>
          <a:prstGeom prst="rect">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意外险</a:t>
            </a:r>
          </a:p>
        </p:txBody>
      </p:sp>
      <p:sp>
        <p:nvSpPr>
          <p:cNvPr id="158727" name="Rectangle 7"/>
          <p:cNvSpPr>
            <a:spLocks noChangeArrowheads="1"/>
          </p:cNvSpPr>
          <p:nvPr/>
        </p:nvSpPr>
        <p:spPr bwMode="auto">
          <a:xfrm>
            <a:off x="685800" y="1447800"/>
            <a:ext cx="3435350" cy="579438"/>
          </a:xfrm>
          <a:prstGeom prst="rect">
            <a:avLst/>
          </a:prstGeom>
          <a:noFill/>
          <a:ln w="9525">
            <a:noFill/>
            <a:miter lim="800000"/>
            <a:headEnd/>
            <a:tailEnd/>
          </a:ln>
          <a:effectLst/>
        </p:spPr>
        <p:txBody>
          <a:bodyPr wrap="none">
            <a:spAutoFit/>
          </a:bodyPr>
          <a:lstStyle/>
          <a:p>
            <a:r>
              <a:rPr lang="zh-CN" altLang="en-US" sz="3200">
                <a:latin typeface="隶书" pitchFamily="49" charset="-122"/>
                <a:ea typeface="华文行楷" pitchFamily="2" charset="-122"/>
              </a:rPr>
              <a:t>面向应用（操作）</a:t>
            </a:r>
          </a:p>
        </p:txBody>
      </p:sp>
      <p:sp>
        <p:nvSpPr>
          <p:cNvPr id="158728" name="AutoShape 8"/>
          <p:cNvSpPr>
            <a:spLocks noChangeArrowheads="1"/>
          </p:cNvSpPr>
          <p:nvPr/>
        </p:nvSpPr>
        <p:spPr bwMode="auto">
          <a:xfrm>
            <a:off x="6537325" y="2362200"/>
            <a:ext cx="1006475" cy="882650"/>
          </a:xfrm>
          <a:prstGeom prst="can">
            <a:avLst>
              <a:gd name="adj" fmla="val 25000"/>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客户</a:t>
            </a:r>
          </a:p>
        </p:txBody>
      </p:sp>
      <p:sp>
        <p:nvSpPr>
          <p:cNvPr id="158729" name="AutoShape 9"/>
          <p:cNvSpPr>
            <a:spLocks noChangeArrowheads="1"/>
          </p:cNvSpPr>
          <p:nvPr/>
        </p:nvSpPr>
        <p:spPr bwMode="auto">
          <a:xfrm>
            <a:off x="6613525" y="5715000"/>
            <a:ext cx="1006475" cy="882650"/>
          </a:xfrm>
          <a:prstGeom prst="can">
            <a:avLst>
              <a:gd name="adj" fmla="val 25000"/>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保单</a:t>
            </a:r>
          </a:p>
        </p:txBody>
      </p:sp>
      <p:sp>
        <p:nvSpPr>
          <p:cNvPr id="158730" name="AutoShape 10"/>
          <p:cNvSpPr>
            <a:spLocks noChangeArrowheads="1"/>
          </p:cNvSpPr>
          <p:nvPr/>
        </p:nvSpPr>
        <p:spPr bwMode="auto">
          <a:xfrm>
            <a:off x="6553200" y="3473450"/>
            <a:ext cx="1006475" cy="882650"/>
          </a:xfrm>
          <a:prstGeom prst="can">
            <a:avLst>
              <a:gd name="adj" fmla="val 25000"/>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保费</a:t>
            </a:r>
          </a:p>
        </p:txBody>
      </p:sp>
      <p:sp>
        <p:nvSpPr>
          <p:cNvPr id="158731" name="AutoShape 11"/>
          <p:cNvSpPr>
            <a:spLocks noChangeArrowheads="1"/>
          </p:cNvSpPr>
          <p:nvPr/>
        </p:nvSpPr>
        <p:spPr bwMode="auto">
          <a:xfrm>
            <a:off x="6553200" y="4616450"/>
            <a:ext cx="1006475" cy="882650"/>
          </a:xfrm>
          <a:prstGeom prst="can">
            <a:avLst>
              <a:gd name="adj" fmla="val 25000"/>
            </a:avLst>
          </a:prstGeom>
          <a:solidFill>
            <a:schemeClr val="accent1"/>
          </a:solidFill>
          <a:ln w="9525">
            <a:solidFill>
              <a:schemeClr val="tx1"/>
            </a:solidFill>
            <a:miter lim="800000"/>
            <a:headEnd/>
            <a:tailEnd/>
          </a:ln>
          <a:effectLst/>
        </p:spPr>
        <p:txBody>
          <a:bodyPr wrap="none" anchor="ctr">
            <a:spAutoFit/>
          </a:bodyPr>
          <a:lstStyle/>
          <a:p>
            <a:pPr algn="ctr"/>
            <a:r>
              <a:rPr lang="zh-CN" altLang="en-US" sz="3200">
                <a:latin typeface="隶书" pitchFamily="49" charset="-122"/>
                <a:ea typeface="华文行楷" pitchFamily="2" charset="-122"/>
              </a:rPr>
              <a:t>理赔</a:t>
            </a:r>
          </a:p>
        </p:txBody>
      </p:sp>
      <p:sp>
        <p:nvSpPr>
          <p:cNvPr id="158732" name="Rectangle 12"/>
          <p:cNvSpPr>
            <a:spLocks noChangeArrowheads="1"/>
          </p:cNvSpPr>
          <p:nvPr/>
        </p:nvSpPr>
        <p:spPr bwMode="auto">
          <a:xfrm>
            <a:off x="5334000" y="1447800"/>
            <a:ext cx="3435350" cy="579438"/>
          </a:xfrm>
          <a:prstGeom prst="rect">
            <a:avLst/>
          </a:prstGeom>
          <a:noFill/>
          <a:ln w="9525">
            <a:noFill/>
            <a:miter lim="800000"/>
            <a:headEnd/>
            <a:tailEnd/>
          </a:ln>
          <a:effectLst/>
        </p:spPr>
        <p:txBody>
          <a:bodyPr wrap="none">
            <a:spAutoFit/>
          </a:bodyPr>
          <a:lstStyle/>
          <a:p>
            <a:r>
              <a:rPr lang="zh-CN" altLang="en-US" sz="3200">
                <a:latin typeface="隶书" pitchFamily="49" charset="-122"/>
                <a:ea typeface="华文行楷" pitchFamily="2" charset="-122"/>
              </a:rPr>
              <a:t>面向主题（分析）</a:t>
            </a:r>
          </a:p>
        </p:txBody>
      </p:sp>
      <p:sp>
        <p:nvSpPr>
          <p:cNvPr id="13"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a:t>数据仓库的特点：</a:t>
            </a:r>
            <a:r>
              <a:rPr lang="zh-CN" altLang="en-US" sz="3200"/>
              <a:t>面向主题</a:t>
            </a:r>
          </a:p>
        </p:txBody>
      </p:sp>
      <p:sp>
        <p:nvSpPr>
          <p:cNvPr id="159747" name="Rectangle 3"/>
          <p:cNvSpPr>
            <a:spLocks noGrp="1" noChangeArrowheads="1"/>
          </p:cNvSpPr>
          <p:nvPr>
            <p:ph type="body" idx="1"/>
          </p:nvPr>
        </p:nvSpPr>
        <p:spPr/>
        <p:txBody>
          <a:bodyPr/>
          <a:lstStyle/>
          <a:p>
            <a:pPr>
              <a:lnSpc>
                <a:spcPct val="95000"/>
              </a:lnSpc>
            </a:pPr>
            <a:r>
              <a:rPr lang="zh-CN" altLang="en-US" dirty="0">
                <a:solidFill>
                  <a:srgbClr val="C00000"/>
                </a:solidFill>
                <a:latin typeface="隶书" pitchFamily="49" charset="-122"/>
              </a:rPr>
              <a:t>主题</a:t>
            </a:r>
          </a:p>
          <a:p>
            <a:pPr lvl="1">
              <a:lnSpc>
                <a:spcPct val="95000"/>
              </a:lnSpc>
            </a:pPr>
            <a:r>
              <a:rPr lang="zh-CN" altLang="en-US" dirty="0">
                <a:latin typeface="隶书" pitchFamily="49" charset="-122"/>
              </a:rPr>
              <a:t>企业中某一宏观分析领域所涉及的分析对象</a:t>
            </a:r>
          </a:p>
          <a:p>
            <a:pPr lvl="1">
              <a:lnSpc>
                <a:spcPct val="95000"/>
              </a:lnSpc>
            </a:pPr>
            <a:r>
              <a:rPr lang="zh-CN" altLang="en-US" dirty="0">
                <a:latin typeface="隶书" pitchFamily="49" charset="-122"/>
              </a:rPr>
              <a:t>在较高层次上将企业信息系统中的数据综合、归类并进行分析利用的抽象</a:t>
            </a:r>
          </a:p>
          <a:p>
            <a:pPr>
              <a:lnSpc>
                <a:spcPct val="95000"/>
              </a:lnSpc>
            </a:pPr>
            <a:r>
              <a:rPr lang="zh-CN" altLang="en-US" dirty="0">
                <a:solidFill>
                  <a:srgbClr val="C00000"/>
                </a:solidFill>
                <a:latin typeface="隶书" pitchFamily="49" charset="-122"/>
              </a:rPr>
              <a:t>面向主题的数据组织方式</a:t>
            </a:r>
          </a:p>
          <a:p>
            <a:pPr lvl="1">
              <a:lnSpc>
                <a:spcPct val="95000"/>
              </a:lnSpc>
            </a:pPr>
            <a:r>
              <a:rPr lang="zh-CN" altLang="en-US" dirty="0">
                <a:latin typeface="隶书" pitchFamily="49" charset="-122"/>
              </a:rPr>
              <a:t>在较高的层次上对分析对象的数据的一个完整、一致的描述，能完整、统一地刻画各个分析对象所涉及的企业的各项数据，以及数据之间的联系</a:t>
            </a:r>
          </a:p>
          <a:p>
            <a:pPr>
              <a:lnSpc>
                <a:spcPct val="95000"/>
              </a:lnSpc>
            </a:pPr>
            <a:r>
              <a:rPr lang="zh-CN" altLang="en-US" dirty="0">
                <a:solidFill>
                  <a:srgbClr val="C00000"/>
                </a:solidFill>
                <a:latin typeface="隶书" pitchFamily="49" charset="-122"/>
              </a:rPr>
              <a:t>数据组织</a:t>
            </a:r>
          </a:p>
          <a:p>
            <a:pPr lvl="1">
              <a:lnSpc>
                <a:spcPct val="95000"/>
              </a:lnSpc>
            </a:pPr>
            <a:r>
              <a:rPr lang="zh-CN" altLang="en-US" dirty="0">
                <a:latin typeface="隶书" pitchFamily="49" charset="-122"/>
              </a:rPr>
              <a:t>数据库：面向应用</a:t>
            </a:r>
          </a:p>
          <a:p>
            <a:pPr lvl="1">
              <a:lnSpc>
                <a:spcPct val="95000"/>
              </a:lnSpc>
            </a:pPr>
            <a:r>
              <a:rPr lang="zh-CN" altLang="en-US" dirty="0">
                <a:latin typeface="隶书" pitchFamily="49" charset="-122"/>
              </a:rPr>
              <a:t>数据仓库：面向主题</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a:t>数据仓库的特点：</a:t>
            </a:r>
            <a:r>
              <a:rPr lang="zh-CN" altLang="en-US" sz="3200"/>
              <a:t>面向主题</a:t>
            </a:r>
          </a:p>
        </p:txBody>
      </p:sp>
      <p:sp>
        <p:nvSpPr>
          <p:cNvPr id="160771" name="Rectangle 3"/>
          <p:cNvSpPr>
            <a:spLocks noGrp="1" noChangeArrowheads="1"/>
          </p:cNvSpPr>
          <p:nvPr>
            <p:ph type="body" idx="1"/>
          </p:nvPr>
        </p:nvSpPr>
        <p:spPr>
          <a:xfrm>
            <a:off x="228600" y="1219200"/>
            <a:ext cx="8726488" cy="5486400"/>
          </a:xfrm>
        </p:spPr>
        <p:txBody>
          <a:bodyPr/>
          <a:lstStyle/>
          <a:p>
            <a:r>
              <a:rPr lang="zh-CN" altLang="en-US"/>
              <a:t>面向应用的数据组织</a:t>
            </a:r>
          </a:p>
          <a:p>
            <a:pPr lvl="1">
              <a:spcBef>
                <a:spcPct val="35000"/>
              </a:spcBef>
            </a:pPr>
            <a:r>
              <a:rPr lang="zh-CN" altLang="en-US"/>
              <a:t>面向应用进行数据组织是对企业中相关的组织、部门等进行详细调查，收集数据库的基础数据及其处理的过程</a:t>
            </a:r>
          </a:p>
          <a:p>
            <a:pPr lvl="1">
              <a:spcBef>
                <a:spcPct val="35000"/>
              </a:spcBef>
              <a:buFont typeface="Wingdings" pitchFamily="2" charset="2"/>
              <a:buNone/>
            </a:pPr>
            <a:r>
              <a:rPr lang="zh-CN" altLang="en-US"/>
              <a:t>	</a:t>
            </a:r>
            <a:r>
              <a:rPr lang="zh-CN" altLang="en-US">
                <a:latin typeface="Times New Roman"/>
              </a:rPr>
              <a:t>“</a:t>
            </a:r>
            <a:r>
              <a:rPr lang="zh-CN" altLang="en-US"/>
              <a:t>数据</a:t>
            </a:r>
            <a:r>
              <a:rPr lang="zh-CN" altLang="en-US">
                <a:latin typeface="Times New Roman"/>
              </a:rPr>
              <a:t>”</a:t>
            </a:r>
            <a:r>
              <a:rPr lang="zh-CN" altLang="en-US"/>
              <a:t> →</a:t>
            </a:r>
            <a:r>
              <a:rPr lang="zh-CN" altLang="en-US">
                <a:latin typeface="Times New Roman"/>
              </a:rPr>
              <a:t>“</a:t>
            </a:r>
            <a:r>
              <a:rPr lang="zh-CN" altLang="en-US"/>
              <a:t>数据字典</a:t>
            </a:r>
            <a:r>
              <a:rPr lang="zh-CN" altLang="en-US">
                <a:latin typeface="Times New Roman"/>
              </a:rPr>
              <a:t>”</a:t>
            </a:r>
            <a:r>
              <a:rPr lang="zh-CN" altLang="en-US"/>
              <a:t>，</a:t>
            </a:r>
            <a:r>
              <a:rPr lang="zh-CN" altLang="en-US">
                <a:latin typeface="Times New Roman"/>
              </a:rPr>
              <a:t>“</a:t>
            </a:r>
            <a:r>
              <a:rPr lang="zh-CN" altLang="en-US"/>
              <a:t>处理</a:t>
            </a:r>
            <a:r>
              <a:rPr lang="zh-CN" altLang="en-US">
                <a:latin typeface="Times New Roman"/>
              </a:rPr>
              <a:t>”</a:t>
            </a:r>
            <a:r>
              <a:rPr lang="zh-CN" altLang="en-US"/>
              <a:t>→</a:t>
            </a:r>
            <a:r>
              <a:rPr lang="zh-CN" altLang="en-US">
                <a:latin typeface="Times New Roman"/>
              </a:rPr>
              <a:t>“</a:t>
            </a:r>
            <a:r>
              <a:rPr lang="zh-CN" altLang="en-US"/>
              <a:t>数据流图</a:t>
            </a:r>
            <a:r>
              <a:rPr lang="zh-CN" altLang="en-US">
                <a:latin typeface="Times New Roman"/>
              </a:rPr>
              <a:t>”</a:t>
            </a:r>
            <a:endParaRPr lang="zh-CN" altLang="en-US"/>
          </a:p>
          <a:p>
            <a:pPr lvl="1">
              <a:spcBef>
                <a:spcPct val="35000"/>
              </a:spcBef>
            </a:pPr>
            <a:r>
              <a:rPr lang="zh-CN" altLang="en-US"/>
              <a:t>面向应用的数据组织应反映一个企业内数据的动态特征，即要便于表达企业各部门内的数据流动情况及部门间的数据输入输出关系；应按实际业务处理流程来组织数据，以便进行联机事务处理</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a:t>数据仓库的特点：</a:t>
            </a:r>
            <a:r>
              <a:rPr lang="zh-CN" altLang="en-US" sz="3200"/>
              <a:t>面向主题</a:t>
            </a:r>
          </a:p>
        </p:txBody>
      </p:sp>
      <p:sp>
        <p:nvSpPr>
          <p:cNvPr id="161795" name="Rectangle 3"/>
          <p:cNvSpPr>
            <a:spLocks noGrp="1" noChangeArrowheads="1"/>
          </p:cNvSpPr>
          <p:nvPr>
            <p:ph type="body" idx="1"/>
          </p:nvPr>
        </p:nvSpPr>
        <p:spPr/>
        <p:txBody>
          <a:bodyPr/>
          <a:lstStyle/>
          <a:p>
            <a:pPr lvl="1"/>
            <a:r>
              <a:rPr lang="zh-CN" altLang="en-US"/>
              <a:t>面向应用的数据组织所生成的数据库模式与实际业务处理流程中涉及的单据或文档有良好的对应关系</a:t>
            </a:r>
          </a:p>
          <a:p>
            <a:pPr lvl="1"/>
            <a:r>
              <a:rPr lang="zh-CN" altLang="en-US"/>
              <a:t>面向应用的数据组织没有体现数据库的</a:t>
            </a:r>
            <a:r>
              <a:rPr lang="zh-CN" altLang="en-US">
                <a:latin typeface="Times New Roman"/>
              </a:rPr>
              <a:t>“</a:t>
            </a:r>
            <a:r>
              <a:rPr lang="zh-CN" altLang="en-US"/>
              <a:t>数据与处理的分离</a:t>
            </a:r>
            <a:r>
              <a:rPr lang="zh-CN" altLang="en-US">
                <a:latin typeface="Times New Roman"/>
              </a:rPr>
              <a:t>”</a:t>
            </a:r>
            <a:r>
              <a:rPr lang="zh-CN" altLang="en-US"/>
              <a:t>本质思想</a:t>
            </a:r>
          </a:p>
          <a:p>
            <a:pPr lvl="2"/>
            <a:r>
              <a:rPr lang="zh-CN" altLang="en-US"/>
              <a:t>数据库的建设偏重于对联机事务处理的支持</a:t>
            </a:r>
          </a:p>
          <a:p>
            <a:pPr lvl="2"/>
            <a:r>
              <a:rPr lang="zh-CN" altLang="en-US"/>
              <a:t>数据的应用逻辑与数据本身有一定程度的捆绑</a:t>
            </a:r>
          </a:p>
          <a:p>
            <a:pPr lvl="2"/>
            <a:r>
              <a:rPr lang="zh-CN" altLang="en-US"/>
              <a:t>原本描述同一实体的数据由于与不同的应用逻辑捆绑而变得不统一</a:t>
            </a:r>
          </a:p>
          <a:p>
            <a:pPr lvl="2"/>
            <a:r>
              <a:rPr lang="zh-CN" altLang="en-US"/>
              <a:t>原本描述同一实体的数据分散在不同的数据库模式中</a:t>
            </a:r>
          </a:p>
          <a:p>
            <a:pPr lvl="1"/>
            <a:r>
              <a:rPr lang="zh-CN" altLang="en-US"/>
              <a:t>面向应用的数据组织的抽象程度不够高，没有完全实现数据与应用的分离，但能很好地支持</a:t>
            </a:r>
            <a:r>
              <a:rPr lang="en-US" altLang="zh-CN"/>
              <a:t>OLTP</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a:t>数据仓库的特点：</a:t>
            </a:r>
            <a:r>
              <a:rPr lang="zh-CN" altLang="en-US" sz="3200"/>
              <a:t>面向主题</a:t>
            </a:r>
            <a:endParaRPr lang="zh-CN" altLang="en-US">
              <a:latin typeface="隶书" pitchFamily="49" charset="-122"/>
            </a:endParaRPr>
          </a:p>
        </p:txBody>
      </p:sp>
      <p:sp>
        <p:nvSpPr>
          <p:cNvPr id="162819" name="Rectangle 3"/>
          <p:cNvSpPr>
            <a:spLocks noGrp="1" noChangeArrowheads="1"/>
          </p:cNvSpPr>
          <p:nvPr>
            <p:ph type="body" idx="1"/>
          </p:nvPr>
        </p:nvSpPr>
        <p:spPr>
          <a:xfrm>
            <a:off x="304800" y="1219200"/>
            <a:ext cx="8610600" cy="5562600"/>
          </a:xfrm>
        </p:spPr>
        <p:txBody>
          <a:bodyPr/>
          <a:lstStyle/>
          <a:p>
            <a:pPr>
              <a:lnSpc>
                <a:spcPct val="110000"/>
              </a:lnSpc>
            </a:pPr>
            <a:r>
              <a:rPr lang="zh-CN" altLang="en-US">
                <a:latin typeface="隶书" pitchFamily="49" charset="-122"/>
              </a:rPr>
              <a:t>示例：以商品采购为例</a:t>
            </a:r>
          </a:p>
          <a:p>
            <a:pPr lvl="1">
              <a:lnSpc>
                <a:spcPct val="110000"/>
              </a:lnSpc>
            </a:pPr>
            <a:r>
              <a:rPr lang="en-US" altLang="zh-CN">
                <a:latin typeface="隶书" pitchFamily="49" charset="-122"/>
              </a:rPr>
              <a:t>OLTP</a:t>
            </a:r>
          </a:p>
          <a:p>
            <a:pPr lvl="2">
              <a:lnSpc>
                <a:spcPct val="110000"/>
              </a:lnSpc>
            </a:pPr>
            <a:r>
              <a:rPr lang="zh-CN" altLang="en-US">
                <a:latin typeface="隶书" pitchFamily="49" charset="-122"/>
              </a:rPr>
              <a:t>描述一笔采购业务</a:t>
            </a:r>
          </a:p>
          <a:p>
            <a:pPr lvl="2">
              <a:lnSpc>
                <a:spcPct val="110000"/>
              </a:lnSpc>
            </a:pPr>
            <a:r>
              <a:rPr lang="zh-CN" altLang="en-US">
                <a:latin typeface="隶书" pitchFamily="49" charset="-122"/>
              </a:rPr>
              <a:t>模式：订单、订单细则、供应商</a:t>
            </a:r>
          </a:p>
          <a:p>
            <a:pPr lvl="1">
              <a:lnSpc>
                <a:spcPct val="110000"/>
              </a:lnSpc>
            </a:pPr>
            <a:r>
              <a:rPr lang="en-US" altLang="zh-CN">
                <a:latin typeface="隶书" pitchFamily="49" charset="-122"/>
              </a:rPr>
              <a:t>OLAP</a:t>
            </a:r>
          </a:p>
          <a:p>
            <a:pPr lvl="2">
              <a:lnSpc>
                <a:spcPct val="110000"/>
              </a:lnSpc>
            </a:pPr>
            <a:r>
              <a:rPr lang="zh-CN" altLang="en-US">
                <a:latin typeface="隶书" pitchFamily="49" charset="-122"/>
              </a:rPr>
              <a:t>关心采购渠道</a:t>
            </a:r>
          </a:p>
          <a:p>
            <a:pPr lvl="2">
              <a:lnSpc>
                <a:spcPct val="110000"/>
              </a:lnSpc>
            </a:pPr>
            <a:r>
              <a:rPr lang="zh-CN" altLang="en-US">
                <a:latin typeface="隶书" pitchFamily="49" charset="-122"/>
              </a:rPr>
              <a:t>按</a:t>
            </a:r>
            <a:r>
              <a:rPr lang="zh-CN" altLang="en-US">
                <a:latin typeface="Times New Roman"/>
              </a:rPr>
              <a:t>“</a:t>
            </a:r>
            <a:r>
              <a:rPr lang="zh-CN" altLang="en-US">
                <a:latin typeface="隶书" pitchFamily="49" charset="-122"/>
              </a:rPr>
              <a:t>供应商</a:t>
            </a:r>
            <a:r>
              <a:rPr lang="zh-CN" altLang="en-US">
                <a:latin typeface="Times New Roman"/>
              </a:rPr>
              <a:t>”</a:t>
            </a:r>
            <a:r>
              <a:rPr lang="zh-CN" altLang="en-US">
                <a:latin typeface="隶书" pitchFamily="49" charset="-122"/>
              </a:rPr>
              <a:t>重新组织数据</a:t>
            </a:r>
          </a:p>
          <a:p>
            <a:pPr lvl="2">
              <a:lnSpc>
                <a:spcPct val="110000"/>
              </a:lnSpc>
            </a:pPr>
            <a:r>
              <a:rPr lang="zh-CN" altLang="en-US">
                <a:latin typeface="隶书" pitchFamily="49" charset="-122"/>
              </a:rPr>
              <a:t>供应商基本（固有）信息：供应商号，供应商品、地址、电话</a:t>
            </a:r>
          </a:p>
          <a:p>
            <a:pPr lvl="2">
              <a:lnSpc>
                <a:spcPct val="110000"/>
              </a:lnSpc>
            </a:pPr>
            <a:r>
              <a:rPr lang="zh-CN" altLang="en-US">
                <a:latin typeface="隶书" pitchFamily="49" charset="-122"/>
              </a:rPr>
              <a:t>供应商品信息：供应商号、商品号、供应价、供应量、日期</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a:t>数据仓库的特点：</a:t>
            </a:r>
            <a:r>
              <a:rPr lang="zh-CN" altLang="en-US" sz="3200"/>
              <a:t>面向主题</a:t>
            </a:r>
          </a:p>
        </p:txBody>
      </p:sp>
      <p:sp>
        <p:nvSpPr>
          <p:cNvPr id="163843" name="Rectangle 3"/>
          <p:cNvSpPr>
            <a:spLocks noGrp="1" noChangeArrowheads="1"/>
          </p:cNvSpPr>
          <p:nvPr>
            <p:ph type="body" idx="1"/>
          </p:nvPr>
        </p:nvSpPr>
        <p:spPr/>
        <p:txBody>
          <a:bodyPr/>
          <a:lstStyle/>
          <a:p>
            <a:pPr>
              <a:lnSpc>
                <a:spcPct val="110000"/>
              </a:lnSpc>
            </a:pPr>
            <a:r>
              <a:rPr lang="zh-CN" altLang="en-US">
                <a:latin typeface="隶书" pitchFamily="49" charset="-122"/>
              </a:rPr>
              <a:t>例：商场销售系统所三个主题</a:t>
            </a:r>
          </a:p>
          <a:p>
            <a:pPr lvl="1">
              <a:lnSpc>
                <a:spcPct val="110000"/>
              </a:lnSpc>
            </a:pPr>
            <a:r>
              <a:rPr lang="zh-CN" altLang="en-US">
                <a:latin typeface="隶书" pitchFamily="49" charset="-122"/>
              </a:rPr>
              <a:t>商品</a:t>
            </a:r>
          </a:p>
          <a:p>
            <a:pPr lvl="2"/>
            <a:r>
              <a:rPr lang="zh-CN" altLang="en-US">
                <a:latin typeface="隶书" pitchFamily="49" charset="-122"/>
              </a:rPr>
              <a:t>商品基本信息</a:t>
            </a:r>
          </a:p>
          <a:p>
            <a:pPr lvl="2">
              <a:buFont typeface="Wingdings" pitchFamily="2" charset="2"/>
              <a:buNone/>
            </a:pPr>
            <a:r>
              <a:rPr lang="zh-CN" altLang="en-US">
                <a:latin typeface="隶书" pitchFamily="49" charset="-122"/>
              </a:rPr>
              <a:t>	商品号，商品名, 类别, 颜色等</a:t>
            </a:r>
          </a:p>
          <a:p>
            <a:pPr lvl="2"/>
            <a:r>
              <a:rPr lang="zh-CN" altLang="en-US">
                <a:latin typeface="隶书" pitchFamily="49" charset="-122"/>
              </a:rPr>
              <a:t>商品采购信息</a:t>
            </a:r>
          </a:p>
          <a:p>
            <a:pPr lvl="2">
              <a:buFont typeface="Wingdings" pitchFamily="2" charset="2"/>
              <a:buNone/>
            </a:pPr>
            <a:r>
              <a:rPr lang="zh-CN" altLang="en-US">
                <a:latin typeface="隶书" pitchFamily="49" charset="-122"/>
              </a:rPr>
              <a:t>	商品号，供应商号, 供应价, 供应日期, 供应量等</a:t>
            </a:r>
          </a:p>
          <a:p>
            <a:pPr lvl="2"/>
            <a:r>
              <a:rPr lang="zh-CN" altLang="en-US">
                <a:latin typeface="隶书" pitchFamily="49" charset="-122"/>
              </a:rPr>
              <a:t>商品销售信息</a:t>
            </a:r>
          </a:p>
          <a:p>
            <a:pPr lvl="2">
              <a:buFont typeface="Wingdings" pitchFamily="2" charset="2"/>
              <a:buNone/>
            </a:pPr>
            <a:r>
              <a:rPr lang="zh-CN" altLang="en-US">
                <a:latin typeface="隶书" pitchFamily="49" charset="-122"/>
              </a:rPr>
              <a:t>	商品号，顾客号, 售价, 销售日期, 销售量等</a:t>
            </a:r>
          </a:p>
          <a:p>
            <a:pPr lvl="2"/>
            <a:r>
              <a:rPr lang="zh-CN" altLang="en-US">
                <a:latin typeface="隶书" pitchFamily="49" charset="-122"/>
              </a:rPr>
              <a:t>商品库存信息</a:t>
            </a:r>
          </a:p>
          <a:p>
            <a:pPr lvl="2">
              <a:buFont typeface="Wingdings" pitchFamily="2" charset="2"/>
              <a:buNone/>
            </a:pPr>
            <a:r>
              <a:rPr lang="zh-CN" altLang="en-US">
                <a:latin typeface="隶书" pitchFamily="49" charset="-122"/>
              </a:rPr>
              <a:t>	商品号，库房号, 库存量, 日期等;</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en-US"/>
              <a:t>数据仓库的特点：</a:t>
            </a:r>
            <a:r>
              <a:rPr lang="zh-CN" altLang="en-US" sz="3200"/>
              <a:t>面向主题</a:t>
            </a:r>
          </a:p>
        </p:txBody>
      </p:sp>
      <p:sp>
        <p:nvSpPr>
          <p:cNvPr id="164867" name="Rectangle 3"/>
          <p:cNvSpPr>
            <a:spLocks noGrp="1" noChangeArrowheads="1"/>
          </p:cNvSpPr>
          <p:nvPr>
            <p:ph type="body" idx="1"/>
          </p:nvPr>
        </p:nvSpPr>
        <p:spPr>
          <a:xfrm>
            <a:off x="360363" y="1295400"/>
            <a:ext cx="8458200" cy="5370513"/>
          </a:xfrm>
        </p:spPr>
        <p:txBody>
          <a:bodyPr/>
          <a:lstStyle/>
          <a:p>
            <a:pPr lvl="1"/>
            <a:r>
              <a:rPr lang="zh-CN" altLang="en-US">
                <a:latin typeface="隶书" pitchFamily="49" charset="-122"/>
              </a:rPr>
              <a:t>供应商</a:t>
            </a:r>
          </a:p>
          <a:p>
            <a:pPr lvl="2"/>
            <a:r>
              <a:rPr lang="zh-CN" altLang="en-US">
                <a:latin typeface="隶书" pitchFamily="49" charset="-122"/>
              </a:rPr>
              <a:t>供应商基本信息</a:t>
            </a:r>
          </a:p>
          <a:p>
            <a:pPr lvl="2">
              <a:buFont typeface="Wingdings" pitchFamily="2" charset="2"/>
              <a:buNone/>
            </a:pPr>
            <a:r>
              <a:rPr lang="zh-CN" altLang="en-US">
                <a:latin typeface="隶书" pitchFamily="49" charset="-122"/>
              </a:rPr>
              <a:t>	供应商号,供应商名,地址,电话,                 供应商类型等</a:t>
            </a:r>
          </a:p>
          <a:p>
            <a:pPr lvl="2"/>
            <a:r>
              <a:rPr lang="zh-CN" altLang="en-US">
                <a:latin typeface="隶书" pitchFamily="49" charset="-122"/>
              </a:rPr>
              <a:t>供应商品信息</a:t>
            </a:r>
          </a:p>
          <a:p>
            <a:pPr lvl="2">
              <a:buFont typeface="Wingdings" pitchFamily="2" charset="2"/>
              <a:buNone/>
            </a:pPr>
            <a:r>
              <a:rPr lang="zh-CN" altLang="en-US">
                <a:latin typeface="隶书" pitchFamily="49" charset="-122"/>
              </a:rPr>
              <a:t>	供应商号，商品号, 供应价, 供应日期, 供应量等</a:t>
            </a:r>
          </a:p>
          <a:p>
            <a:pPr lvl="1"/>
            <a:r>
              <a:rPr lang="zh-CN" altLang="en-US">
                <a:latin typeface="隶书" pitchFamily="49" charset="-122"/>
              </a:rPr>
              <a:t>顾客</a:t>
            </a:r>
          </a:p>
          <a:p>
            <a:pPr lvl="2"/>
            <a:r>
              <a:rPr lang="zh-CN" altLang="en-US">
                <a:latin typeface="隶书" pitchFamily="49" charset="-122"/>
              </a:rPr>
              <a:t>顾客基本信息</a:t>
            </a:r>
          </a:p>
          <a:p>
            <a:pPr lvl="2">
              <a:buFont typeface="Wingdings" pitchFamily="2" charset="2"/>
              <a:buNone/>
            </a:pPr>
            <a:r>
              <a:rPr lang="zh-CN" altLang="en-US">
                <a:latin typeface="隶书" pitchFamily="49" charset="-122"/>
              </a:rPr>
              <a:t>	顾客号,顾客名,性别,年龄,文化程度,                住址, 电话等</a:t>
            </a:r>
          </a:p>
          <a:p>
            <a:pPr lvl="2"/>
            <a:r>
              <a:rPr lang="zh-CN" altLang="en-US">
                <a:latin typeface="隶书" pitchFamily="49" charset="-122"/>
              </a:rPr>
              <a:t>顾客购物信息</a:t>
            </a:r>
          </a:p>
          <a:p>
            <a:pPr lvl="2">
              <a:buFont typeface="Wingdings" pitchFamily="2" charset="2"/>
              <a:buNone/>
            </a:pPr>
            <a:r>
              <a:rPr lang="zh-CN" altLang="en-US">
                <a:latin typeface="隶书" pitchFamily="49" charset="-122"/>
              </a:rPr>
              <a:t>	顾客号，商品号, 售价, 购买日期, 购买量等</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数据仓库的特点：</a:t>
            </a:r>
            <a:r>
              <a:rPr lang="zh-CN" altLang="en-US" sz="3200"/>
              <a:t>面向主题</a:t>
            </a:r>
            <a:endParaRPr lang="zh-CN" altLang="en-US"/>
          </a:p>
        </p:txBody>
      </p:sp>
      <p:sp>
        <p:nvSpPr>
          <p:cNvPr id="167939" name="Rectangle 3"/>
          <p:cNvSpPr>
            <a:spLocks noGrp="1" noChangeArrowheads="1"/>
          </p:cNvSpPr>
          <p:nvPr>
            <p:ph type="body" idx="1"/>
          </p:nvPr>
        </p:nvSpPr>
        <p:spPr>
          <a:xfrm>
            <a:off x="228600" y="1219200"/>
            <a:ext cx="8726488" cy="5486400"/>
          </a:xfrm>
        </p:spPr>
        <p:txBody>
          <a:bodyPr/>
          <a:lstStyle/>
          <a:p>
            <a:r>
              <a:rPr lang="zh-CN" altLang="en-US">
                <a:latin typeface="宋体" pitchFamily="2" charset="-122"/>
              </a:rPr>
              <a:t>面向主题数据组织方式的实现</a:t>
            </a:r>
          </a:p>
          <a:p>
            <a:pPr lvl="1"/>
            <a:r>
              <a:rPr lang="zh-CN" altLang="en-US">
                <a:latin typeface="隶书" pitchFamily="49" charset="-122"/>
              </a:rPr>
              <a:t>对应多个表，通过公共码键把各个表统一联系起来，同一主题的表可存放在不同介质上</a:t>
            </a:r>
          </a:p>
          <a:p>
            <a:pPr lvl="1">
              <a:buFont typeface="Wingdings" pitchFamily="2" charset="2"/>
              <a:buNone/>
            </a:pPr>
            <a:r>
              <a:rPr lang="zh-CN" altLang="en-US" sz="2400">
                <a:latin typeface="隶书" pitchFamily="49" charset="-122"/>
              </a:rPr>
              <a:t>	例：商品主题可有商品表（商品基本信息），采购表（商品采购信息），销售表（商品销售信息），库存表（商品库存信息）； 公共码键：商品号</a:t>
            </a:r>
          </a:p>
          <a:p>
            <a:pPr lvl="1"/>
            <a:r>
              <a:rPr lang="zh-CN" altLang="en-US">
                <a:latin typeface="隶书" pitchFamily="49" charset="-122"/>
              </a:rPr>
              <a:t>综合信息，多个层次</a:t>
            </a:r>
          </a:p>
          <a:p>
            <a:pPr lvl="1"/>
            <a:r>
              <a:rPr lang="zh-CN" altLang="en-US">
                <a:latin typeface="隶书" pitchFamily="49" charset="-122"/>
              </a:rPr>
              <a:t>面向主题数据组织方式独立于数据的事务处理逻辑。即可以支持分析型数据环境，又可用于</a:t>
            </a:r>
            <a:r>
              <a:rPr lang="en-US" altLang="zh-CN">
                <a:latin typeface="隶书" pitchFamily="49" charset="-122"/>
              </a:rPr>
              <a:t>ODS（</a:t>
            </a:r>
            <a:r>
              <a:rPr lang="zh-CN" altLang="en-US">
                <a:latin typeface="隶书" pitchFamily="49" charset="-122"/>
              </a:rPr>
              <a:t>操作数据存储）系统（作为全局数据库的数据组织方式）</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b="1" dirty="0"/>
              <a:t>本次课程的用例：</a:t>
            </a:r>
            <a:r>
              <a:rPr lang="zh-CN" altLang="en-US" sz="2800" b="1" dirty="0"/>
              <a:t>商场管理信息系统</a:t>
            </a:r>
          </a:p>
        </p:txBody>
      </p:sp>
      <p:sp>
        <p:nvSpPr>
          <p:cNvPr id="129027" name="Rectangle 3"/>
          <p:cNvSpPr>
            <a:spLocks noGrp="1" noChangeArrowheads="1"/>
          </p:cNvSpPr>
          <p:nvPr>
            <p:ph type="body" idx="1"/>
          </p:nvPr>
        </p:nvSpPr>
        <p:spPr>
          <a:xfrm>
            <a:off x="179512" y="980728"/>
            <a:ext cx="8812088" cy="5334000"/>
          </a:xfrm>
        </p:spPr>
        <p:txBody>
          <a:bodyPr/>
          <a:lstStyle/>
          <a:p>
            <a:r>
              <a:rPr lang="zh-CN" altLang="en-US" dirty="0">
                <a:solidFill>
                  <a:srgbClr val="000099"/>
                </a:solidFill>
              </a:rPr>
              <a:t>进、销、存为主线，会员制</a:t>
            </a:r>
          </a:p>
          <a:p>
            <a:r>
              <a:rPr lang="zh-CN" altLang="en-US" dirty="0">
                <a:solidFill>
                  <a:srgbClr val="000099"/>
                </a:solidFill>
              </a:rPr>
              <a:t>采购子系统：</a:t>
            </a:r>
          </a:p>
          <a:p>
            <a:pPr lvl="1"/>
            <a:r>
              <a:rPr lang="zh-CN" altLang="en-US" dirty="0"/>
              <a:t>订单（订单号，供应商号，总金额，日期）</a:t>
            </a:r>
          </a:p>
          <a:p>
            <a:pPr lvl="1"/>
            <a:r>
              <a:rPr lang="zh-CN" altLang="en-US" dirty="0"/>
              <a:t>订单细则（订单号，商品号，类别，单价，数量）</a:t>
            </a:r>
          </a:p>
          <a:p>
            <a:pPr lvl="1"/>
            <a:r>
              <a:rPr lang="zh-CN" altLang="en-US" dirty="0"/>
              <a:t>供应商（供应商号，供应商名，地址，电话）</a:t>
            </a:r>
          </a:p>
          <a:p>
            <a:r>
              <a:rPr lang="zh-CN" altLang="en-US" dirty="0">
                <a:solidFill>
                  <a:srgbClr val="000099"/>
                </a:solidFill>
              </a:rPr>
              <a:t>销售子系统</a:t>
            </a:r>
          </a:p>
          <a:p>
            <a:pPr lvl="1"/>
            <a:r>
              <a:rPr lang="zh-CN" altLang="en-US" dirty="0"/>
              <a:t>顾客（顾客号，姓名，性别，年龄，文化程度，地址，电话）</a:t>
            </a:r>
          </a:p>
          <a:p>
            <a:pPr lvl="1"/>
            <a:r>
              <a:rPr lang="zh-CN" altLang="en-US" dirty="0"/>
              <a:t>销售（员工号，顾客号，商品号，数量，单价，日期）</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数据仓库的特点：</a:t>
            </a:r>
            <a:r>
              <a:rPr lang="zh-CN" altLang="en-US" sz="3200"/>
              <a:t>面向主题</a:t>
            </a:r>
          </a:p>
        </p:txBody>
      </p:sp>
      <p:grpSp>
        <p:nvGrpSpPr>
          <p:cNvPr id="2" name="Group 3"/>
          <p:cNvGrpSpPr>
            <a:grpSpLocks/>
          </p:cNvGrpSpPr>
          <p:nvPr/>
        </p:nvGrpSpPr>
        <p:grpSpPr bwMode="auto">
          <a:xfrm>
            <a:off x="1143000" y="1600200"/>
            <a:ext cx="6324600" cy="4876800"/>
            <a:chOff x="720" y="1008"/>
            <a:chExt cx="3984" cy="3072"/>
          </a:xfrm>
        </p:grpSpPr>
        <p:sp>
          <p:nvSpPr>
            <p:cNvPr id="168964" name="Rectangle 4"/>
            <p:cNvSpPr>
              <a:spLocks noChangeArrowheads="1"/>
            </p:cNvSpPr>
            <p:nvPr/>
          </p:nvSpPr>
          <p:spPr bwMode="auto">
            <a:xfrm>
              <a:off x="1468" y="1008"/>
              <a:ext cx="692" cy="1152"/>
            </a:xfrm>
            <a:prstGeom prst="rect">
              <a:avLst/>
            </a:prstGeom>
            <a:solidFill>
              <a:srgbClr val="00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spAutoFit/>
              <a:flatTx/>
            </a:bodyPr>
            <a:lstStyle/>
            <a:p>
              <a:pPr algn="ctr">
                <a:spcBef>
                  <a:spcPct val="25000"/>
                </a:spcBef>
              </a:pPr>
              <a:r>
                <a:rPr lang="zh-CN" altLang="en-US">
                  <a:latin typeface="隶书" pitchFamily="49" charset="-122"/>
                  <a:ea typeface="华文新魏" pitchFamily="2" charset="-122"/>
                </a:rPr>
                <a:t>商品号</a:t>
              </a:r>
            </a:p>
            <a:p>
              <a:pPr algn="ctr">
                <a:spcBef>
                  <a:spcPct val="25000"/>
                </a:spcBef>
              </a:pPr>
              <a:r>
                <a:rPr lang="zh-CN" altLang="en-US">
                  <a:latin typeface="隶书" pitchFamily="49" charset="-122"/>
                  <a:ea typeface="华文新魏" pitchFamily="2" charset="-122"/>
                </a:rPr>
                <a:t>商品名</a:t>
              </a:r>
            </a:p>
            <a:p>
              <a:pPr algn="ctr">
                <a:spcBef>
                  <a:spcPct val="25000"/>
                </a:spcBef>
              </a:pPr>
              <a:r>
                <a:rPr lang="zh-CN" altLang="en-US">
                  <a:latin typeface="隶书" pitchFamily="49" charset="-122"/>
                  <a:ea typeface="华文新魏" pitchFamily="2" charset="-122"/>
                </a:rPr>
                <a:t>类别</a:t>
              </a:r>
            </a:p>
            <a:p>
              <a:pPr algn="ctr">
                <a:spcBef>
                  <a:spcPct val="25000"/>
                </a:spcBef>
              </a:pPr>
              <a:r>
                <a:rPr lang="zh-CN" altLang="en-US">
                  <a:latin typeface="隶书" pitchFamily="49" charset="-122"/>
                  <a:ea typeface="华文新魏" pitchFamily="2" charset="-122"/>
                </a:rPr>
                <a:t>颜色</a:t>
              </a:r>
            </a:p>
          </p:txBody>
        </p:sp>
        <p:sp>
          <p:nvSpPr>
            <p:cNvPr id="168965" name="Rectangle 5"/>
            <p:cNvSpPr>
              <a:spLocks noChangeArrowheads="1"/>
            </p:cNvSpPr>
            <p:nvPr/>
          </p:nvSpPr>
          <p:spPr bwMode="auto">
            <a:xfrm>
              <a:off x="3724" y="2640"/>
              <a:ext cx="884" cy="1440"/>
            </a:xfrm>
            <a:prstGeom prst="rect">
              <a:avLst/>
            </a:prstGeom>
            <a:solidFill>
              <a:srgbClr val="00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spAutoFit/>
              <a:flatTx/>
            </a:bodyPr>
            <a:lstStyle/>
            <a:p>
              <a:pPr algn="ctr">
                <a:spcBef>
                  <a:spcPct val="25000"/>
                </a:spcBef>
              </a:pPr>
              <a:r>
                <a:rPr lang="zh-CN" altLang="en-US">
                  <a:latin typeface="隶书" pitchFamily="49" charset="-122"/>
                  <a:ea typeface="华文新魏" pitchFamily="2" charset="-122"/>
                </a:rPr>
                <a:t>商品号</a:t>
              </a:r>
            </a:p>
            <a:p>
              <a:pPr algn="ctr">
                <a:spcBef>
                  <a:spcPct val="25000"/>
                </a:spcBef>
              </a:pPr>
              <a:r>
                <a:rPr lang="zh-CN" altLang="en-US">
                  <a:latin typeface="隶书" pitchFamily="49" charset="-122"/>
                  <a:ea typeface="华文新魏" pitchFamily="2" charset="-122"/>
                </a:rPr>
                <a:t>供应商号</a:t>
              </a:r>
            </a:p>
            <a:p>
              <a:pPr algn="ctr">
                <a:spcBef>
                  <a:spcPct val="25000"/>
                </a:spcBef>
              </a:pPr>
              <a:r>
                <a:rPr lang="zh-CN" altLang="en-US">
                  <a:latin typeface="隶书" pitchFamily="49" charset="-122"/>
                  <a:ea typeface="华文新魏" pitchFamily="2" charset="-122"/>
                </a:rPr>
                <a:t>供应价</a:t>
              </a:r>
            </a:p>
            <a:p>
              <a:pPr algn="ctr">
                <a:spcBef>
                  <a:spcPct val="25000"/>
                </a:spcBef>
              </a:pPr>
              <a:r>
                <a:rPr lang="zh-CN" altLang="en-US">
                  <a:latin typeface="隶书" pitchFamily="49" charset="-122"/>
                  <a:ea typeface="华文新魏" pitchFamily="2" charset="-122"/>
                </a:rPr>
                <a:t>供应日期</a:t>
              </a:r>
            </a:p>
            <a:p>
              <a:pPr algn="ctr">
                <a:spcBef>
                  <a:spcPct val="25000"/>
                </a:spcBef>
              </a:pPr>
              <a:r>
                <a:rPr lang="zh-CN" altLang="en-US">
                  <a:latin typeface="隶书" pitchFamily="49" charset="-122"/>
                  <a:ea typeface="华文新魏" pitchFamily="2" charset="-122"/>
                </a:rPr>
                <a:t>供应量</a:t>
              </a:r>
            </a:p>
          </p:txBody>
        </p:sp>
        <p:sp>
          <p:nvSpPr>
            <p:cNvPr id="168966" name="Rectangle 6"/>
            <p:cNvSpPr>
              <a:spLocks noChangeArrowheads="1"/>
            </p:cNvSpPr>
            <p:nvPr/>
          </p:nvSpPr>
          <p:spPr bwMode="auto">
            <a:xfrm>
              <a:off x="1420" y="2640"/>
              <a:ext cx="884" cy="1440"/>
            </a:xfrm>
            <a:prstGeom prst="rect">
              <a:avLst/>
            </a:prstGeom>
            <a:solidFill>
              <a:srgbClr val="00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spAutoFit/>
              <a:flatTx/>
            </a:bodyPr>
            <a:lstStyle/>
            <a:p>
              <a:pPr algn="ctr">
                <a:spcBef>
                  <a:spcPct val="25000"/>
                </a:spcBef>
              </a:pPr>
              <a:r>
                <a:rPr lang="zh-CN" altLang="en-US">
                  <a:latin typeface="隶书" pitchFamily="49" charset="-122"/>
                  <a:ea typeface="华文新魏" pitchFamily="2" charset="-122"/>
                </a:rPr>
                <a:t>商品号</a:t>
              </a:r>
            </a:p>
            <a:p>
              <a:pPr algn="ctr">
                <a:spcBef>
                  <a:spcPct val="25000"/>
                </a:spcBef>
              </a:pPr>
              <a:r>
                <a:rPr lang="zh-CN" altLang="en-US">
                  <a:latin typeface="隶书" pitchFamily="49" charset="-122"/>
                  <a:ea typeface="华文新魏" pitchFamily="2" charset="-122"/>
                </a:rPr>
                <a:t>顾客号</a:t>
              </a:r>
            </a:p>
            <a:p>
              <a:pPr algn="ctr">
                <a:spcBef>
                  <a:spcPct val="25000"/>
                </a:spcBef>
              </a:pPr>
              <a:r>
                <a:rPr lang="zh-CN" altLang="en-US">
                  <a:latin typeface="隶书" pitchFamily="49" charset="-122"/>
                  <a:ea typeface="华文新魏" pitchFamily="2" charset="-122"/>
                </a:rPr>
                <a:t>售价</a:t>
              </a:r>
            </a:p>
            <a:p>
              <a:pPr algn="ctr">
                <a:spcBef>
                  <a:spcPct val="25000"/>
                </a:spcBef>
              </a:pPr>
              <a:r>
                <a:rPr lang="zh-CN" altLang="en-US">
                  <a:latin typeface="隶书" pitchFamily="49" charset="-122"/>
                  <a:ea typeface="华文新魏" pitchFamily="2" charset="-122"/>
                </a:rPr>
                <a:t>销售日期</a:t>
              </a:r>
            </a:p>
            <a:p>
              <a:pPr algn="ctr">
                <a:spcBef>
                  <a:spcPct val="25000"/>
                </a:spcBef>
              </a:pPr>
              <a:r>
                <a:rPr lang="zh-CN" altLang="en-US">
                  <a:latin typeface="隶书" pitchFamily="49" charset="-122"/>
                  <a:ea typeface="华文新魏" pitchFamily="2" charset="-122"/>
                </a:rPr>
                <a:t>销售量</a:t>
              </a:r>
            </a:p>
          </p:txBody>
        </p:sp>
        <p:sp>
          <p:nvSpPr>
            <p:cNvPr id="168967" name="Rectangle 7"/>
            <p:cNvSpPr>
              <a:spLocks noChangeArrowheads="1"/>
            </p:cNvSpPr>
            <p:nvPr/>
          </p:nvSpPr>
          <p:spPr bwMode="auto">
            <a:xfrm>
              <a:off x="3724" y="1008"/>
              <a:ext cx="692" cy="1152"/>
            </a:xfrm>
            <a:prstGeom prst="rect">
              <a:avLst/>
            </a:prstGeom>
            <a:solidFill>
              <a:srgbClr val="00FF00"/>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00"/>
              </a:extrusionClr>
            </a:sp3d>
          </p:spPr>
          <p:txBody>
            <a:bodyPr wrap="none">
              <a:spAutoFit/>
              <a:flatTx/>
            </a:bodyPr>
            <a:lstStyle/>
            <a:p>
              <a:pPr algn="ctr">
                <a:spcBef>
                  <a:spcPct val="25000"/>
                </a:spcBef>
              </a:pPr>
              <a:r>
                <a:rPr lang="zh-CN" altLang="en-US">
                  <a:latin typeface="隶书" pitchFamily="49" charset="-122"/>
                  <a:ea typeface="华文新魏" pitchFamily="2" charset="-122"/>
                </a:rPr>
                <a:t>商品号</a:t>
              </a:r>
            </a:p>
            <a:p>
              <a:pPr algn="ctr">
                <a:spcBef>
                  <a:spcPct val="25000"/>
                </a:spcBef>
              </a:pPr>
              <a:r>
                <a:rPr lang="zh-CN" altLang="en-US">
                  <a:latin typeface="隶书" pitchFamily="49" charset="-122"/>
                  <a:ea typeface="华文新魏" pitchFamily="2" charset="-122"/>
                </a:rPr>
                <a:t>库房号</a:t>
              </a:r>
            </a:p>
            <a:p>
              <a:pPr algn="ctr">
                <a:spcBef>
                  <a:spcPct val="25000"/>
                </a:spcBef>
              </a:pPr>
              <a:r>
                <a:rPr lang="zh-CN" altLang="en-US">
                  <a:latin typeface="隶书" pitchFamily="49" charset="-122"/>
                  <a:ea typeface="华文新魏" pitchFamily="2" charset="-122"/>
                </a:rPr>
                <a:t>库存量</a:t>
              </a:r>
            </a:p>
            <a:p>
              <a:pPr algn="ctr">
                <a:spcBef>
                  <a:spcPct val="25000"/>
                </a:spcBef>
              </a:pPr>
              <a:r>
                <a:rPr lang="zh-CN" altLang="en-US">
                  <a:latin typeface="隶书" pitchFamily="49" charset="-122"/>
                  <a:ea typeface="华文新魏" pitchFamily="2" charset="-122"/>
                </a:rPr>
                <a:t>日期</a:t>
              </a:r>
            </a:p>
          </p:txBody>
        </p:sp>
        <p:sp>
          <p:nvSpPr>
            <p:cNvPr id="168968" name="Rectangle 8"/>
            <p:cNvSpPr>
              <a:spLocks noChangeArrowheads="1"/>
            </p:cNvSpPr>
            <p:nvPr/>
          </p:nvSpPr>
          <p:spPr bwMode="auto">
            <a:xfrm>
              <a:off x="720" y="1008"/>
              <a:ext cx="3984" cy="288"/>
            </a:xfrm>
            <a:prstGeom prst="rect">
              <a:avLst/>
            </a:prstGeom>
            <a:solidFill>
              <a:schemeClr val="accent1">
                <a:alpha val="50000"/>
              </a:schemeClr>
            </a:solidFill>
            <a:ln w="9525">
              <a:noFill/>
              <a:miter lim="800000"/>
              <a:headEnd/>
              <a:tailEnd/>
            </a:ln>
            <a:effectLst/>
          </p:spPr>
          <p:txBody>
            <a:bodyPr wrap="none" anchor="ctr"/>
            <a:lstStyle/>
            <a:p>
              <a:endParaRPr lang="zh-CN" altLang="en-US"/>
            </a:p>
          </p:txBody>
        </p:sp>
        <p:sp>
          <p:nvSpPr>
            <p:cNvPr id="168969" name="Rectangle 9"/>
            <p:cNvSpPr>
              <a:spLocks noChangeArrowheads="1"/>
            </p:cNvSpPr>
            <p:nvPr/>
          </p:nvSpPr>
          <p:spPr bwMode="auto">
            <a:xfrm>
              <a:off x="720" y="2640"/>
              <a:ext cx="3984" cy="288"/>
            </a:xfrm>
            <a:prstGeom prst="rect">
              <a:avLst/>
            </a:prstGeom>
            <a:solidFill>
              <a:schemeClr val="accent1">
                <a:alpha val="50000"/>
              </a:schemeClr>
            </a:solidFill>
            <a:ln w="9525">
              <a:noFill/>
              <a:miter lim="800000"/>
              <a:headEnd/>
              <a:tailEnd/>
            </a:ln>
            <a:effectLst/>
          </p:spPr>
          <p:txBody>
            <a:bodyPr wrap="none" anchor="ctr"/>
            <a:lstStyle/>
            <a:p>
              <a:endParaRPr lang="zh-CN" altLang="en-US"/>
            </a:p>
          </p:txBody>
        </p:sp>
        <p:sp>
          <p:nvSpPr>
            <p:cNvPr id="168970" name="Rectangle 10"/>
            <p:cNvSpPr>
              <a:spLocks noChangeArrowheads="1"/>
            </p:cNvSpPr>
            <p:nvPr/>
          </p:nvSpPr>
          <p:spPr bwMode="auto">
            <a:xfrm>
              <a:off x="720" y="1008"/>
              <a:ext cx="288" cy="1920"/>
            </a:xfrm>
            <a:prstGeom prst="rect">
              <a:avLst/>
            </a:prstGeom>
            <a:solidFill>
              <a:schemeClr val="accent1">
                <a:alpha val="50000"/>
              </a:schemeClr>
            </a:solidFill>
            <a:ln w="9525">
              <a:noFill/>
              <a:miter lim="800000"/>
              <a:headEnd/>
              <a:tailEnd/>
            </a:ln>
            <a:effectLst/>
          </p:spPr>
          <p:txBody>
            <a:bodyPr wrap="none" anchor="ctr"/>
            <a:lstStyle/>
            <a:p>
              <a:pPr algn="ctr"/>
              <a:r>
                <a:rPr lang="zh-CN" altLang="en-US">
                  <a:ea typeface="华文新魏" pitchFamily="2" charset="-122"/>
                </a:rPr>
                <a:t>公</a:t>
              </a:r>
            </a:p>
            <a:p>
              <a:pPr algn="ctr"/>
              <a:endParaRPr lang="zh-CN" altLang="en-US">
                <a:ea typeface="华文新魏" pitchFamily="2" charset="-122"/>
              </a:endParaRPr>
            </a:p>
            <a:p>
              <a:pPr algn="ctr"/>
              <a:r>
                <a:rPr lang="zh-CN" altLang="en-US">
                  <a:ea typeface="华文新魏" pitchFamily="2" charset="-122"/>
                </a:rPr>
                <a:t>共</a:t>
              </a:r>
            </a:p>
            <a:p>
              <a:pPr algn="ctr"/>
              <a:endParaRPr lang="zh-CN" altLang="en-US">
                <a:ea typeface="华文新魏" pitchFamily="2" charset="-122"/>
              </a:endParaRPr>
            </a:p>
            <a:p>
              <a:pPr algn="ctr"/>
              <a:r>
                <a:rPr lang="zh-CN" altLang="en-US">
                  <a:ea typeface="华文新魏" pitchFamily="2" charset="-122"/>
                </a:rPr>
                <a:t>码</a:t>
              </a:r>
            </a:p>
            <a:p>
              <a:pPr algn="ctr"/>
              <a:endParaRPr lang="zh-CN" altLang="en-US">
                <a:ea typeface="华文新魏" pitchFamily="2" charset="-122"/>
              </a:endParaRPr>
            </a:p>
            <a:p>
              <a:pPr algn="ctr"/>
              <a:r>
                <a:rPr lang="zh-CN" altLang="en-US">
                  <a:ea typeface="华文新魏" pitchFamily="2" charset="-122"/>
                </a:rPr>
                <a:t>键</a:t>
              </a: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t>数据仓库的特点：</a:t>
            </a:r>
            <a:r>
              <a:rPr lang="zh-CN" altLang="en-US" sz="3200"/>
              <a:t>面向主题</a:t>
            </a:r>
            <a:endParaRPr lang="zh-CN" altLang="en-US"/>
          </a:p>
        </p:txBody>
      </p:sp>
      <p:sp>
        <p:nvSpPr>
          <p:cNvPr id="169987" name="Rectangle 3"/>
          <p:cNvSpPr>
            <a:spLocks noGrp="1" noChangeArrowheads="1"/>
          </p:cNvSpPr>
          <p:nvPr>
            <p:ph type="body" idx="1"/>
          </p:nvPr>
        </p:nvSpPr>
        <p:spPr>
          <a:xfrm>
            <a:off x="152400" y="1219200"/>
            <a:ext cx="8915400" cy="5410200"/>
          </a:xfrm>
        </p:spPr>
        <p:txBody>
          <a:bodyPr/>
          <a:lstStyle/>
          <a:p>
            <a:pPr>
              <a:lnSpc>
                <a:spcPct val="90000"/>
              </a:lnSpc>
              <a:buFont typeface="Wingdings" pitchFamily="2" charset="2"/>
              <a:buNone/>
            </a:pPr>
            <a:r>
              <a:rPr lang="zh-CN" altLang="en-US" sz="2400">
                <a:latin typeface="隶书" pitchFamily="49" charset="-122"/>
              </a:rPr>
              <a:t>主题:      商品 				公共码键:  商品号</a:t>
            </a:r>
          </a:p>
          <a:p>
            <a:pPr>
              <a:lnSpc>
                <a:spcPct val="90000"/>
              </a:lnSpc>
              <a:buFont typeface="Wingdings" pitchFamily="2" charset="2"/>
              <a:buNone/>
            </a:pPr>
            <a:r>
              <a:rPr lang="zh-CN" altLang="en-US" sz="1600">
                <a:latin typeface="隶书" pitchFamily="49" charset="-122"/>
              </a:rPr>
              <a:t>   </a:t>
            </a:r>
            <a:r>
              <a:rPr lang="zh-CN" altLang="en-US" sz="1800">
                <a:latin typeface="隶书" pitchFamily="49" charset="-122"/>
              </a:rPr>
              <a:t>商品表(商品号, 商品名, 类型,颜色 </a:t>
            </a:r>
            <a:r>
              <a:rPr lang="zh-CN" altLang="en-US" sz="1800">
                <a:latin typeface="Times New Roman"/>
              </a:rPr>
              <a:t>…</a:t>
            </a:r>
            <a:r>
              <a:rPr lang="zh-CN" altLang="en-US" sz="1800">
                <a:latin typeface="隶书" pitchFamily="49" charset="-122"/>
              </a:rPr>
              <a:t> )    /* 描述的是商品的固有信息     */</a:t>
            </a:r>
          </a:p>
          <a:p>
            <a:pPr>
              <a:lnSpc>
                <a:spcPct val="90000"/>
              </a:lnSpc>
              <a:buFont typeface="Wingdings" pitchFamily="2" charset="2"/>
              <a:buNone/>
            </a:pPr>
            <a:r>
              <a:rPr lang="zh-CN" altLang="en-US" sz="1800">
                <a:latin typeface="隶书" pitchFamily="49" charset="-122"/>
              </a:rPr>
              <a:t>   采购表1(商品号, 供应商号, 供应日期, 供应价, 供应数量, </a:t>
            </a:r>
            <a:r>
              <a:rPr lang="zh-CN" altLang="en-US" sz="1800">
                <a:latin typeface="Times New Roman"/>
              </a:rPr>
              <a:t>…</a:t>
            </a:r>
            <a:r>
              <a:rPr lang="zh-CN" altLang="en-US" sz="1800">
                <a:latin typeface="隶书" pitchFamily="49" charset="-122"/>
              </a:rPr>
              <a:t>)</a:t>
            </a:r>
          </a:p>
          <a:p>
            <a:pPr>
              <a:lnSpc>
                <a:spcPct val="90000"/>
              </a:lnSpc>
              <a:buFont typeface="Wingdings" pitchFamily="2" charset="2"/>
              <a:buNone/>
            </a:pPr>
            <a:r>
              <a:rPr lang="zh-CN" altLang="en-US" sz="1800">
                <a:latin typeface="隶书" pitchFamily="49" charset="-122"/>
              </a:rPr>
              <a:t>                                            /* 描述的是商品的采购细节信息 */</a:t>
            </a:r>
          </a:p>
          <a:p>
            <a:pPr>
              <a:lnSpc>
                <a:spcPct val="90000"/>
              </a:lnSpc>
              <a:buFont typeface="Wingdings" pitchFamily="2" charset="2"/>
              <a:buNone/>
            </a:pPr>
            <a:r>
              <a:rPr lang="zh-CN" altLang="en-US" sz="1800">
                <a:latin typeface="隶书" pitchFamily="49" charset="-122"/>
              </a:rPr>
              <a:t>   采购表2(商品号, 时间段, 采购总量 ,</a:t>
            </a:r>
            <a:r>
              <a:rPr lang="zh-CN" altLang="en-US" sz="1800">
                <a:latin typeface="Times New Roman"/>
              </a:rPr>
              <a:t>…</a:t>
            </a:r>
            <a:r>
              <a:rPr lang="zh-CN" altLang="en-US" sz="1800">
                <a:latin typeface="隶书" pitchFamily="49" charset="-122"/>
              </a:rPr>
              <a:t>)    /* 某时间段内商品采购信息     */</a:t>
            </a:r>
          </a:p>
          <a:p>
            <a:pPr>
              <a:lnSpc>
                <a:spcPct val="90000"/>
              </a:lnSpc>
              <a:buFont typeface="Wingdings" pitchFamily="2" charset="2"/>
              <a:buNone/>
            </a:pPr>
            <a:r>
              <a:rPr lang="zh-CN" altLang="en-US" sz="1800">
                <a:latin typeface="隶书" pitchFamily="49" charset="-122"/>
              </a:rPr>
              <a:t>    </a:t>
            </a:r>
            <a:r>
              <a:rPr lang="zh-CN" altLang="en-US" sz="1800">
                <a:latin typeface="Times New Roman"/>
              </a:rPr>
              <a:t>…</a:t>
            </a:r>
            <a:r>
              <a:rPr lang="zh-CN" altLang="en-US" sz="1800">
                <a:latin typeface="隶书" pitchFamily="49" charset="-122"/>
              </a:rPr>
              <a:t> </a:t>
            </a:r>
          </a:p>
          <a:p>
            <a:pPr>
              <a:lnSpc>
                <a:spcPct val="90000"/>
              </a:lnSpc>
              <a:buFont typeface="Wingdings" pitchFamily="2" charset="2"/>
              <a:buNone/>
            </a:pPr>
            <a:r>
              <a:rPr lang="zh-CN" altLang="en-US" sz="1800">
                <a:latin typeface="隶书" pitchFamily="49" charset="-122"/>
              </a:rPr>
              <a:t>   采购表</a:t>
            </a:r>
            <a:r>
              <a:rPr lang="en-US" altLang="zh-CN" sz="1800">
                <a:latin typeface="隶书" pitchFamily="49" charset="-122"/>
              </a:rPr>
              <a:t>n(</a:t>
            </a:r>
            <a:r>
              <a:rPr lang="en-US" altLang="zh-CN" sz="1800">
                <a:latin typeface="Times New Roman"/>
              </a:rPr>
              <a:t>…</a:t>
            </a:r>
            <a:r>
              <a:rPr lang="en-US" altLang="zh-CN" sz="1800">
                <a:latin typeface="隶书" pitchFamily="49" charset="-122"/>
              </a:rPr>
              <a:t>,</a:t>
            </a:r>
            <a:r>
              <a:rPr lang="en-US" altLang="zh-CN" sz="1800">
                <a:latin typeface="Times New Roman"/>
              </a:rPr>
              <a:t>…</a:t>
            </a:r>
            <a:r>
              <a:rPr lang="en-US" altLang="zh-CN" sz="1800">
                <a:latin typeface="隶书" pitchFamily="49" charset="-122"/>
              </a:rPr>
              <a:t>)                           /* </a:t>
            </a:r>
            <a:r>
              <a:rPr lang="zh-CN" altLang="en-US" sz="1800" u="sng">
                <a:latin typeface="隶书" pitchFamily="49" charset="-122"/>
              </a:rPr>
              <a:t>时间段不等</a:t>
            </a:r>
            <a:r>
              <a:rPr lang="zh-CN" altLang="en-US" sz="1800">
                <a:latin typeface="隶书" pitchFamily="49" charset="-122"/>
              </a:rPr>
              <a:t>的采购综合表   */</a:t>
            </a:r>
          </a:p>
          <a:p>
            <a:pPr>
              <a:lnSpc>
                <a:spcPct val="90000"/>
              </a:lnSpc>
              <a:buFont typeface="Wingdings" pitchFamily="2" charset="2"/>
              <a:buNone/>
            </a:pPr>
            <a:r>
              <a:rPr lang="zh-CN" altLang="en-US" sz="1800">
                <a:latin typeface="隶书" pitchFamily="49" charset="-122"/>
              </a:rPr>
              <a:t>   销售表1(商品号, 顾客号, 销售日期, 售价, 销售量, </a:t>
            </a:r>
            <a:r>
              <a:rPr lang="zh-CN" altLang="en-US" sz="1800">
                <a:latin typeface="Times New Roman"/>
              </a:rPr>
              <a:t>…</a:t>
            </a:r>
            <a:r>
              <a:rPr lang="zh-CN" altLang="en-US" sz="1800">
                <a:latin typeface="隶书" pitchFamily="49" charset="-122"/>
              </a:rPr>
              <a:t> )</a:t>
            </a:r>
          </a:p>
          <a:p>
            <a:pPr>
              <a:lnSpc>
                <a:spcPct val="90000"/>
              </a:lnSpc>
              <a:buFont typeface="Wingdings" pitchFamily="2" charset="2"/>
              <a:buNone/>
            </a:pPr>
            <a:r>
              <a:rPr lang="zh-CN" altLang="en-US" sz="1800">
                <a:latin typeface="隶书" pitchFamily="49" charset="-122"/>
              </a:rPr>
              <a:t>                                            /* 描述的是商品的销售细节信息 */ </a:t>
            </a:r>
          </a:p>
          <a:p>
            <a:pPr>
              <a:lnSpc>
                <a:spcPct val="90000"/>
              </a:lnSpc>
              <a:buFont typeface="Wingdings" pitchFamily="2" charset="2"/>
              <a:buNone/>
            </a:pPr>
            <a:r>
              <a:rPr lang="zh-CN" altLang="en-US" sz="1800">
                <a:latin typeface="隶书" pitchFamily="49" charset="-122"/>
              </a:rPr>
              <a:t>   销售表2(商品号, 时间段, 销售总量, </a:t>
            </a:r>
            <a:r>
              <a:rPr lang="zh-CN" altLang="en-US" sz="1800">
                <a:latin typeface="Times New Roman"/>
              </a:rPr>
              <a:t>…</a:t>
            </a:r>
            <a:r>
              <a:rPr lang="zh-CN" altLang="en-US" sz="1800">
                <a:latin typeface="隶书" pitchFamily="49" charset="-122"/>
              </a:rPr>
              <a:t>)    /* 某时间段内商品销售信息     */</a:t>
            </a:r>
          </a:p>
          <a:p>
            <a:pPr>
              <a:lnSpc>
                <a:spcPct val="90000"/>
              </a:lnSpc>
              <a:buFont typeface="Wingdings" pitchFamily="2" charset="2"/>
              <a:buNone/>
            </a:pPr>
            <a:r>
              <a:rPr lang="zh-CN" altLang="en-US" sz="1800">
                <a:latin typeface="隶书" pitchFamily="49" charset="-122"/>
              </a:rPr>
              <a:t>    </a:t>
            </a:r>
            <a:r>
              <a:rPr lang="zh-CN" altLang="en-US" sz="1800">
                <a:latin typeface="Times New Roman"/>
              </a:rPr>
              <a:t>…</a:t>
            </a:r>
            <a:r>
              <a:rPr lang="zh-CN" altLang="en-US" sz="1800">
                <a:latin typeface="隶书" pitchFamily="49" charset="-122"/>
              </a:rPr>
              <a:t>   </a:t>
            </a:r>
          </a:p>
          <a:p>
            <a:pPr>
              <a:lnSpc>
                <a:spcPct val="90000"/>
              </a:lnSpc>
              <a:buFont typeface="Wingdings" pitchFamily="2" charset="2"/>
              <a:buNone/>
            </a:pPr>
            <a:r>
              <a:rPr lang="zh-CN" altLang="en-US" sz="1800">
                <a:latin typeface="隶书" pitchFamily="49" charset="-122"/>
              </a:rPr>
              <a:t>   销售表</a:t>
            </a:r>
            <a:r>
              <a:rPr lang="en-US" altLang="zh-CN" sz="1800">
                <a:latin typeface="隶书" pitchFamily="49" charset="-122"/>
              </a:rPr>
              <a:t>n(</a:t>
            </a:r>
            <a:r>
              <a:rPr lang="en-US" altLang="zh-CN" sz="1800">
                <a:latin typeface="Times New Roman"/>
              </a:rPr>
              <a:t>…</a:t>
            </a:r>
            <a:r>
              <a:rPr lang="en-US" altLang="zh-CN" sz="1800">
                <a:latin typeface="隶书" pitchFamily="49" charset="-122"/>
              </a:rPr>
              <a:t>,</a:t>
            </a:r>
            <a:r>
              <a:rPr lang="en-US" altLang="zh-CN" sz="1800">
                <a:latin typeface="Times New Roman"/>
              </a:rPr>
              <a:t>…</a:t>
            </a:r>
            <a:r>
              <a:rPr lang="en-US" altLang="zh-CN" sz="1800">
                <a:latin typeface="隶书" pitchFamily="49" charset="-122"/>
              </a:rPr>
              <a:t>)                           /* </a:t>
            </a:r>
            <a:r>
              <a:rPr lang="zh-CN" altLang="en-US" sz="1800" u="sng">
                <a:latin typeface="隶书" pitchFamily="49" charset="-122"/>
              </a:rPr>
              <a:t>时间段不等</a:t>
            </a:r>
            <a:r>
              <a:rPr lang="zh-CN" altLang="en-US" sz="1800">
                <a:latin typeface="隶书" pitchFamily="49" charset="-122"/>
              </a:rPr>
              <a:t>的销售综合表    */</a:t>
            </a:r>
          </a:p>
          <a:p>
            <a:pPr>
              <a:lnSpc>
                <a:spcPct val="90000"/>
              </a:lnSpc>
              <a:buFont typeface="Wingdings" pitchFamily="2" charset="2"/>
              <a:buNone/>
            </a:pPr>
            <a:r>
              <a:rPr lang="zh-CN" altLang="en-US" sz="1800">
                <a:latin typeface="隶书" pitchFamily="49" charset="-122"/>
              </a:rPr>
              <a:t>   库存表1(商品号, 库房号, 库存量, 日期, </a:t>
            </a:r>
            <a:r>
              <a:rPr lang="zh-CN" altLang="en-US" sz="1800">
                <a:latin typeface="Times New Roman"/>
              </a:rPr>
              <a:t>…</a:t>
            </a:r>
            <a:r>
              <a:rPr lang="zh-CN" altLang="en-US" sz="1800">
                <a:latin typeface="隶书" pitchFamily="49" charset="-122"/>
              </a:rPr>
              <a:t>)/* 描述的是商品的库存细节信息 */</a:t>
            </a:r>
          </a:p>
          <a:p>
            <a:pPr>
              <a:lnSpc>
                <a:spcPct val="90000"/>
              </a:lnSpc>
              <a:buFont typeface="Wingdings" pitchFamily="2" charset="2"/>
              <a:buNone/>
            </a:pPr>
            <a:r>
              <a:rPr lang="zh-CN" altLang="en-US" sz="1800">
                <a:latin typeface="隶书" pitchFamily="49" charset="-122"/>
              </a:rPr>
              <a:t>   库存表2(商品号, 库房号, 库存量, 月份, </a:t>
            </a:r>
            <a:r>
              <a:rPr lang="zh-CN" altLang="en-US" sz="1800">
                <a:latin typeface="Times New Roman"/>
              </a:rPr>
              <a:t>…</a:t>
            </a:r>
            <a:r>
              <a:rPr lang="zh-CN" altLang="en-US" sz="1800">
                <a:latin typeface="隶书" pitchFamily="49" charset="-122"/>
              </a:rPr>
              <a:t>)/* 每月月底的商品库存信息     */</a:t>
            </a:r>
          </a:p>
          <a:p>
            <a:pPr>
              <a:lnSpc>
                <a:spcPct val="90000"/>
              </a:lnSpc>
              <a:buFont typeface="Wingdings" pitchFamily="2" charset="2"/>
              <a:buNone/>
            </a:pPr>
            <a:r>
              <a:rPr lang="zh-CN" altLang="en-US" sz="1800">
                <a:latin typeface="隶书" pitchFamily="49" charset="-122"/>
              </a:rPr>
              <a:t>    </a:t>
            </a:r>
            <a:r>
              <a:rPr lang="zh-CN" altLang="en-US" sz="1800">
                <a:latin typeface="Times New Roman"/>
              </a:rPr>
              <a:t>…</a:t>
            </a:r>
            <a:r>
              <a:rPr lang="zh-CN" altLang="en-US" sz="1800">
                <a:latin typeface="隶书" pitchFamily="49" charset="-122"/>
              </a:rPr>
              <a:t> </a:t>
            </a:r>
          </a:p>
          <a:p>
            <a:pPr>
              <a:lnSpc>
                <a:spcPct val="90000"/>
              </a:lnSpc>
              <a:buFont typeface="Wingdings" pitchFamily="2" charset="2"/>
              <a:buNone/>
            </a:pPr>
            <a:r>
              <a:rPr lang="zh-CN" altLang="en-US" sz="1800">
                <a:latin typeface="隶书" pitchFamily="49" charset="-122"/>
              </a:rPr>
              <a:t>   库存表</a:t>
            </a:r>
            <a:r>
              <a:rPr lang="en-US" altLang="zh-CN" sz="1800">
                <a:latin typeface="隶书" pitchFamily="49" charset="-122"/>
              </a:rPr>
              <a:t>n(</a:t>
            </a:r>
            <a:r>
              <a:rPr lang="en-US" altLang="zh-CN" sz="1800">
                <a:latin typeface="Times New Roman"/>
              </a:rPr>
              <a:t>…</a:t>
            </a:r>
            <a:r>
              <a:rPr lang="en-US" altLang="zh-CN" sz="1800">
                <a:latin typeface="隶书" pitchFamily="49" charset="-122"/>
              </a:rPr>
              <a:t>,</a:t>
            </a:r>
            <a:r>
              <a:rPr lang="en-US" altLang="zh-CN" sz="1800">
                <a:latin typeface="Times New Roman"/>
              </a:rPr>
              <a:t>…</a:t>
            </a:r>
            <a:r>
              <a:rPr lang="en-US" altLang="zh-CN" sz="1800">
                <a:latin typeface="隶书" pitchFamily="49" charset="-122"/>
              </a:rPr>
              <a:t>)                           /* </a:t>
            </a:r>
            <a:r>
              <a:rPr lang="zh-CN" altLang="en-US" sz="1800" u="sng">
                <a:latin typeface="隶书" pitchFamily="49" charset="-122"/>
              </a:rPr>
              <a:t>时点不同</a:t>
            </a:r>
            <a:r>
              <a:rPr lang="zh-CN" altLang="en-US" sz="1800">
                <a:latin typeface="隶书" pitchFamily="49" charset="-122"/>
              </a:rPr>
              <a:t>的商品库存信息    */</a:t>
            </a:r>
          </a:p>
          <a:p>
            <a:pPr>
              <a:lnSpc>
                <a:spcPct val="90000"/>
              </a:lnSpc>
              <a:buFont typeface="Wingdings" pitchFamily="2" charset="2"/>
              <a:buNone/>
            </a:pPr>
            <a:r>
              <a:rPr lang="zh-CN" altLang="en-US" sz="1600">
                <a:latin typeface="隶书" pitchFamily="49" charset="-122"/>
              </a:rPr>
              <a:t>        </a:t>
            </a:r>
          </a:p>
        </p:txBody>
      </p:sp>
      <p:sp>
        <p:nvSpPr>
          <p:cNvPr id="169988" name="Rectangle 4"/>
          <p:cNvSpPr>
            <a:spLocks noChangeArrowheads="1"/>
          </p:cNvSpPr>
          <p:nvPr/>
        </p:nvSpPr>
        <p:spPr bwMode="auto">
          <a:xfrm>
            <a:off x="2863850" y="6175375"/>
            <a:ext cx="3460750" cy="579438"/>
          </a:xfrm>
          <a:prstGeom prst="rect">
            <a:avLst/>
          </a:prstGeom>
          <a:noFill/>
          <a:ln w="9525">
            <a:noFill/>
            <a:miter lim="800000"/>
            <a:headEnd/>
            <a:tailEnd/>
          </a:ln>
          <a:effectLst/>
        </p:spPr>
        <p:txBody>
          <a:bodyPr wrap="none">
            <a:spAutoFit/>
          </a:bodyPr>
          <a:lstStyle/>
          <a:p>
            <a:r>
              <a:rPr lang="zh-CN" altLang="en-US" sz="3200" b="1">
                <a:solidFill>
                  <a:schemeClr val="tx2"/>
                </a:solidFill>
                <a:effectLst>
                  <a:outerShdw blurRad="38100" dist="38100" dir="2700000" algn="tl">
                    <a:srgbClr val="C0C0C0"/>
                  </a:outerShdw>
                </a:effectLst>
                <a:ea typeface="隶书" pitchFamily="49" charset="-122"/>
              </a:rPr>
              <a:t>多个层次综合信息</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a:t>数据仓库的特点：</a:t>
            </a:r>
            <a:r>
              <a:rPr lang="zh-CN" altLang="en-US" sz="3200"/>
              <a:t>集成的</a:t>
            </a:r>
          </a:p>
        </p:txBody>
      </p:sp>
      <p:sp>
        <p:nvSpPr>
          <p:cNvPr id="171011" name="Rectangle 3"/>
          <p:cNvSpPr>
            <a:spLocks noGrp="1" noChangeArrowheads="1"/>
          </p:cNvSpPr>
          <p:nvPr>
            <p:ph type="body" idx="1"/>
          </p:nvPr>
        </p:nvSpPr>
        <p:spPr>
          <a:xfrm>
            <a:off x="244475" y="1052736"/>
            <a:ext cx="8421688" cy="5067300"/>
          </a:xfrm>
        </p:spPr>
        <p:txBody>
          <a:bodyPr/>
          <a:lstStyle/>
          <a:p>
            <a:pPr>
              <a:lnSpc>
                <a:spcPct val="90000"/>
              </a:lnSpc>
            </a:pPr>
            <a:r>
              <a:rPr lang="zh-CN" altLang="en-US" dirty="0">
                <a:latin typeface="隶书" pitchFamily="49" charset="-122"/>
              </a:rPr>
              <a:t>消除冲突</a:t>
            </a:r>
          </a:p>
          <a:p>
            <a:pPr lvl="1">
              <a:lnSpc>
                <a:spcPct val="90000"/>
              </a:lnSpc>
            </a:pPr>
            <a:r>
              <a:rPr lang="zh-CN" altLang="en-US" dirty="0">
                <a:latin typeface="隶书" pitchFamily="49" charset="-122"/>
              </a:rPr>
              <a:t>不一致，同名异义、异名同义、单位不统一等等，需要进行数据清理</a:t>
            </a:r>
          </a:p>
          <a:p>
            <a:pPr lvl="1">
              <a:lnSpc>
                <a:spcPct val="90000"/>
              </a:lnSpc>
              <a:buFont typeface="Wingdings" pitchFamily="2" charset="2"/>
              <a:buNone/>
            </a:pPr>
            <a:r>
              <a:rPr lang="zh-CN" altLang="en-US" dirty="0">
                <a:latin typeface="隶书" pitchFamily="49" charset="-122"/>
              </a:rPr>
              <a:t>  因为来源于不同的子系统，与不同的主要逻辑捆绑</a:t>
            </a:r>
          </a:p>
          <a:p>
            <a:pPr lvl="1">
              <a:lnSpc>
                <a:spcPct val="90000"/>
              </a:lnSpc>
              <a:buFont typeface="Wingdings" pitchFamily="2" charset="2"/>
              <a:buNone/>
            </a:pPr>
            <a:endParaRPr lang="zh-CN" altLang="en-US" dirty="0">
              <a:latin typeface="隶书" pitchFamily="49" charset="-122"/>
            </a:endParaRPr>
          </a:p>
          <a:p>
            <a:pPr lvl="1">
              <a:lnSpc>
                <a:spcPct val="90000"/>
              </a:lnSpc>
              <a:buFont typeface="Wingdings" pitchFamily="2" charset="2"/>
              <a:buNone/>
            </a:pPr>
            <a:endParaRPr lang="zh-CN" altLang="en-US" dirty="0">
              <a:latin typeface="隶书" pitchFamily="49" charset="-122"/>
            </a:endParaRPr>
          </a:p>
          <a:p>
            <a:pPr lvl="1">
              <a:lnSpc>
                <a:spcPct val="90000"/>
              </a:lnSpc>
              <a:buFont typeface="Wingdings" pitchFamily="2" charset="2"/>
              <a:buNone/>
            </a:pPr>
            <a:endParaRPr lang="zh-CN" altLang="en-US" dirty="0">
              <a:latin typeface="隶书" pitchFamily="49" charset="-122"/>
            </a:endParaRPr>
          </a:p>
          <a:p>
            <a:pPr>
              <a:lnSpc>
                <a:spcPct val="90000"/>
              </a:lnSpc>
            </a:pPr>
            <a:endParaRPr lang="en-US" altLang="zh-CN" dirty="0" smtClean="0">
              <a:latin typeface="隶书" pitchFamily="49" charset="-122"/>
            </a:endParaRPr>
          </a:p>
          <a:p>
            <a:pPr>
              <a:lnSpc>
                <a:spcPct val="90000"/>
              </a:lnSpc>
            </a:pPr>
            <a:r>
              <a:rPr lang="zh-CN" altLang="en-US" dirty="0" smtClean="0">
                <a:latin typeface="隶书" pitchFamily="49" charset="-122"/>
              </a:rPr>
              <a:t>数据</a:t>
            </a:r>
            <a:r>
              <a:rPr lang="zh-CN" altLang="en-US" dirty="0">
                <a:latin typeface="隶书" pitchFamily="49" charset="-122"/>
              </a:rPr>
              <a:t>的综合和计算</a:t>
            </a:r>
          </a:p>
          <a:p>
            <a:pPr lvl="1">
              <a:lnSpc>
                <a:spcPct val="90000"/>
              </a:lnSpc>
            </a:pPr>
            <a:r>
              <a:rPr lang="zh-CN" altLang="en-US" dirty="0">
                <a:latin typeface="隶书" pitchFamily="49" charset="-122"/>
              </a:rPr>
              <a:t>可在抽取数据时；也可在进入</a:t>
            </a:r>
            <a:r>
              <a:rPr lang="en-US" altLang="zh-CN" dirty="0">
                <a:latin typeface="隶书" pitchFamily="49" charset="-122"/>
              </a:rPr>
              <a:t>DW</a:t>
            </a:r>
            <a:r>
              <a:rPr lang="zh-CN" altLang="en-US" dirty="0">
                <a:latin typeface="隶书" pitchFamily="49" charset="-122"/>
              </a:rPr>
              <a:t>以后</a:t>
            </a:r>
          </a:p>
        </p:txBody>
      </p:sp>
      <p:grpSp>
        <p:nvGrpSpPr>
          <p:cNvPr id="2" name="Group 7"/>
          <p:cNvGrpSpPr>
            <a:grpSpLocks/>
          </p:cNvGrpSpPr>
          <p:nvPr/>
        </p:nvGrpSpPr>
        <p:grpSpPr bwMode="auto">
          <a:xfrm>
            <a:off x="228600" y="3022526"/>
            <a:ext cx="8612188" cy="1198562"/>
            <a:chOff x="144" y="2413"/>
            <a:chExt cx="5425" cy="755"/>
          </a:xfrm>
        </p:grpSpPr>
        <p:graphicFrame>
          <p:nvGraphicFramePr>
            <p:cNvPr id="171016" name="Object 8"/>
            <p:cNvGraphicFramePr>
              <a:graphicFrameLocks noChangeAspect="1"/>
            </p:cNvGraphicFramePr>
            <p:nvPr/>
          </p:nvGraphicFramePr>
          <p:xfrm>
            <a:off x="768" y="2423"/>
            <a:ext cx="1104" cy="716"/>
          </p:xfrm>
          <a:graphic>
            <a:graphicData uri="http://schemas.openxmlformats.org/presentationml/2006/ole">
              <p:oleObj spid="_x0000_s1026" r:id="rId3" imgW="1409700" imgH="914400" progId="Equation.3">
                <p:embed/>
              </p:oleObj>
            </a:graphicData>
          </a:graphic>
        </p:graphicFrame>
        <p:graphicFrame>
          <p:nvGraphicFramePr>
            <p:cNvPr id="171017" name="Object 9"/>
            <p:cNvGraphicFramePr>
              <a:graphicFrameLocks noChangeAspect="1"/>
            </p:cNvGraphicFramePr>
            <p:nvPr/>
          </p:nvGraphicFramePr>
          <p:xfrm>
            <a:off x="2490" y="2423"/>
            <a:ext cx="925" cy="720"/>
          </p:xfrm>
          <a:graphic>
            <a:graphicData uri="http://schemas.openxmlformats.org/presentationml/2006/ole">
              <p:oleObj spid="_x0000_s1027" name="Equation" r:id="rId4" imgW="914400" imgH="711000" progId="Equation.3">
                <p:embed/>
              </p:oleObj>
            </a:graphicData>
          </a:graphic>
        </p:graphicFrame>
        <p:graphicFrame>
          <p:nvGraphicFramePr>
            <p:cNvPr id="171018" name="Object 10"/>
            <p:cNvGraphicFramePr>
              <a:graphicFrameLocks noChangeAspect="1"/>
            </p:cNvGraphicFramePr>
            <p:nvPr/>
          </p:nvGraphicFramePr>
          <p:xfrm>
            <a:off x="4080" y="2423"/>
            <a:ext cx="768" cy="745"/>
          </p:xfrm>
          <a:graphic>
            <a:graphicData uri="http://schemas.openxmlformats.org/presentationml/2006/ole">
              <p:oleObj spid="_x0000_s1028" r:id="rId5" imgW="939800" imgH="914400" progId="Equation.3">
                <p:embed/>
              </p:oleObj>
            </a:graphicData>
          </a:graphic>
        </p:graphicFrame>
        <p:sp>
          <p:nvSpPr>
            <p:cNvPr id="171019" name="Line 11"/>
            <p:cNvSpPr>
              <a:spLocks noChangeShapeType="1"/>
            </p:cNvSpPr>
            <p:nvPr/>
          </p:nvSpPr>
          <p:spPr bwMode="auto">
            <a:xfrm>
              <a:off x="4848" y="2807"/>
              <a:ext cx="144" cy="0"/>
            </a:xfrm>
            <a:prstGeom prst="line">
              <a:avLst/>
            </a:prstGeom>
            <a:noFill/>
            <a:ln w="9525">
              <a:solidFill>
                <a:schemeClr val="tx1"/>
              </a:solidFill>
              <a:miter lim="800000"/>
              <a:headEnd/>
              <a:tailEnd type="arrow" w="med" len="sm"/>
            </a:ln>
            <a:effectLst/>
          </p:spPr>
          <p:txBody>
            <a:bodyPr wrap="none"/>
            <a:lstStyle/>
            <a:p>
              <a:endParaRPr lang="zh-CN" altLang="en-US"/>
            </a:p>
          </p:txBody>
        </p:sp>
        <p:sp>
          <p:nvSpPr>
            <p:cNvPr id="171020" name="Text Box 12"/>
            <p:cNvSpPr txBox="1">
              <a:spLocks noChangeArrowheads="1"/>
            </p:cNvSpPr>
            <p:nvPr/>
          </p:nvSpPr>
          <p:spPr bwMode="auto">
            <a:xfrm>
              <a:off x="5078" y="2731"/>
              <a:ext cx="491" cy="173"/>
            </a:xfrm>
            <a:prstGeom prst="rect">
              <a:avLst/>
            </a:prstGeom>
            <a:noFill/>
            <a:ln w="9525">
              <a:noFill/>
              <a:miter lim="800000"/>
              <a:headEnd/>
              <a:tailEnd/>
            </a:ln>
            <a:effectLst/>
          </p:spPr>
          <p:txBody>
            <a:bodyPr wrap="none">
              <a:spAutoFit/>
            </a:bodyPr>
            <a:lstStyle/>
            <a:p>
              <a:r>
                <a:rPr lang="en-US" altLang="zh-CN" sz="1200" i="1"/>
                <a:t>Char(12)</a:t>
              </a:r>
            </a:p>
          </p:txBody>
        </p:sp>
        <p:sp>
          <p:nvSpPr>
            <p:cNvPr id="171021" name="Text Box 13"/>
            <p:cNvSpPr txBox="1">
              <a:spLocks noChangeArrowheads="1"/>
            </p:cNvSpPr>
            <p:nvPr/>
          </p:nvSpPr>
          <p:spPr bwMode="auto">
            <a:xfrm>
              <a:off x="144" y="2421"/>
              <a:ext cx="624" cy="250"/>
            </a:xfrm>
            <a:prstGeom prst="rect">
              <a:avLst/>
            </a:prstGeom>
            <a:noFill/>
            <a:ln w="9525">
              <a:noFill/>
              <a:miter lim="800000"/>
              <a:headEnd/>
              <a:tailEnd/>
            </a:ln>
            <a:effectLst/>
          </p:spPr>
          <p:txBody>
            <a:bodyPr>
              <a:spAutoFit/>
            </a:bodyPr>
            <a:lstStyle/>
            <a:p>
              <a:r>
                <a:rPr lang="zh-CN" altLang="en-US" sz="2000" b="1">
                  <a:ea typeface="华文新魏" pitchFamily="2" charset="-122"/>
                </a:rPr>
                <a:t>编码</a:t>
              </a:r>
            </a:p>
          </p:txBody>
        </p:sp>
        <p:sp>
          <p:nvSpPr>
            <p:cNvPr id="171022" name="Text Box 14"/>
            <p:cNvSpPr txBox="1">
              <a:spLocks noChangeArrowheads="1"/>
            </p:cNvSpPr>
            <p:nvPr/>
          </p:nvSpPr>
          <p:spPr bwMode="auto">
            <a:xfrm>
              <a:off x="1962" y="2413"/>
              <a:ext cx="678" cy="442"/>
            </a:xfrm>
            <a:prstGeom prst="rect">
              <a:avLst/>
            </a:prstGeom>
            <a:noFill/>
            <a:ln w="9525">
              <a:noFill/>
              <a:miter lim="800000"/>
              <a:headEnd/>
              <a:tailEnd/>
            </a:ln>
            <a:effectLst/>
          </p:spPr>
          <p:txBody>
            <a:bodyPr>
              <a:spAutoFit/>
            </a:bodyPr>
            <a:lstStyle/>
            <a:p>
              <a:r>
                <a:rPr lang="zh-CN" altLang="en-US" sz="2000" b="1">
                  <a:ea typeface="华文新魏" pitchFamily="2" charset="-122"/>
                </a:rPr>
                <a:t>属性</a:t>
              </a:r>
            </a:p>
            <a:p>
              <a:r>
                <a:rPr lang="zh-CN" altLang="en-US" sz="2000" b="1">
                  <a:ea typeface="华文新魏" pitchFamily="2" charset="-122"/>
                </a:rPr>
                <a:t>度量</a:t>
              </a:r>
            </a:p>
          </p:txBody>
        </p:sp>
        <p:sp>
          <p:nvSpPr>
            <p:cNvPr id="171023" name="Text Box 15"/>
            <p:cNvSpPr txBox="1">
              <a:spLocks noChangeArrowheads="1"/>
            </p:cNvSpPr>
            <p:nvPr/>
          </p:nvSpPr>
          <p:spPr bwMode="auto">
            <a:xfrm>
              <a:off x="3456" y="2423"/>
              <a:ext cx="960" cy="250"/>
            </a:xfrm>
            <a:prstGeom prst="rect">
              <a:avLst/>
            </a:prstGeom>
            <a:noFill/>
            <a:ln w="9525">
              <a:noFill/>
              <a:miter lim="800000"/>
              <a:headEnd/>
              <a:tailEnd/>
            </a:ln>
            <a:effectLst/>
          </p:spPr>
          <p:txBody>
            <a:bodyPr>
              <a:spAutoFit/>
            </a:bodyPr>
            <a:lstStyle/>
            <a:p>
              <a:r>
                <a:rPr lang="zh-CN" altLang="en-US" sz="2000" b="1">
                  <a:ea typeface="华文新魏" pitchFamily="2" charset="-122"/>
                </a:rPr>
                <a:t>码描述</a:t>
              </a:r>
            </a:p>
          </p:txBody>
        </p:sp>
      </p:grpSp>
      <p:sp>
        <p:nvSpPr>
          <p:cNvPr id="13"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zh-CN" altLang="en-US"/>
              <a:t>数据仓库的特点：</a:t>
            </a:r>
            <a:r>
              <a:rPr lang="zh-CN" altLang="en-US" sz="3200"/>
              <a:t>相对稳定的</a:t>
            </a:r>
          </a:p>
        </p:txBody>
      </p:sp>
      <p:sp>
        <p:nvSpPr>
          <p:cNvPr id="173059" name="Rectangle 3"/>
          <p:cNvSpPr>
            <a:spLocks noGrp="1" noChangeArrowheads="1"/>
          </p:cNvSpPr>
          <p:nvPr>
            <p:ph type="body" idx="1"/>
          </p:nvPr>
        </p:nvSpPr>
        <p:spPr>
          <a:xfrm>
            <a:off x="228600" y="1219200"/>
            <a:ext cx="8610600" cy="5334000"/>
          </a:xfrm>
        </p:spPr>
        <p:txBody>
          <a:bodyPr/>
          <a:lstStyle/>
          <a:p>
            <a:pPr>
              <a:lnSpc>
                <a:spcPct val="110000"/>
              </a:lnSpc>
            </a:pPr>
            <a:r>
              <a:rPr lang="zh-CN" altLang="en-US"/>
              <a:t>一般不修改，只追加；过期限的数据可从</a:t>
            </a:r>
            <a:r>
              <a:rPr lang="en-US" altLang="zh-CN"/>
              <a:t>DW</a:t>
            </a:r>
            <a:r>
              <a:rPr lang="zh-CN" altLang="en-US"/>
              <a:t>中移走（删去）</a:t>
            </a:r>
          </a:p>
          <a:p>
            <a:pPr>
              <a:lnSpc>
                <a:spcPct val="110000"/>
              </a:lnSpc>
            </a:pPr>
            <a:r>
              <a:rPr lang="zh-CN" altLang="en-US"/>
              <a:t>对</a:t>
            </a:r>
            <a:r>
              <a:rPr lang="en-US" altLang="zh-CN"/>
              <a:t>DW，</a:t>
            </a:r>
            <a:r>
              <a:rPr lang="zh-CN" altLang="en-US"/>
              <a:t>主要是查询，</a:t>
            </a:r>
            <a:r>
              <a:rPr lang="en-US" altLang="zh-CN"/>
              <a:t>DWMS</a:t>
            </a:r>
            <a:r>
              <a:rPr lang="zh-CN" altLang="en-US"/>
              <a:t>比</a:t>
            </a:r>
            <a:r>
              <a:rPr lang="en-US" altLang="zh-CN"/>
              <a:t>DBMS</a:t>
            </a:r>
            <a:r>
              <a:rPr lang="zh-CN" altLang="en-US"/>
              <a:t>要简单</a:t>
            </a:r>
          </a:p>
          <a:p>
            <a:pPr lvl="1">
              <a:lnSpc>
                <a:spcPct val="110000"/>
              </a:lnSpc>
            </a:pPr>
            <a:r>
              <a:rPr lang="zh-CN" altLang="en-US"/>
              <a:t>可不考虑并发控制、完整性保护</a:t>
            </a:r>
          </a:p>
          <a:p>
            <a:pPr lvl="1">
              <a:lnSpc>
                <a:spcPct val="110000"/>
              </a:lnSpc>
            </a:pPr>
            <a:r>
              <a:rPr lang="zh-CN" altLang="en-US"/>
              <a:t>要考虑性能（因为查询数据量大）和界面友好（对高层管理者）</a:t>
            </a:r>
          </a:p>
          <a:p>
            <a:pPr>
              <a:lnSpc>
                <a:spcPct val="110000"/>
              </a:lnSpc>
            </a:pPr>
            <a:endParaRPr lang="zh-CN" altLang="en-US"/>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533400" y="152400"/>
            <a:ext cx="8153400" cy="684312"/>
          </a:xfrm>
        </p:spPr>
        <p:txBody>
          <a:bodyPr/>
          <a:lstStyle/>
          <a:p>
            <a:r>
              <a:rPr lang="zh-CN" altLang="en-US" dirty="0"/>
              <a:t>数据仓库的特点：</a:t>
            </a:r>
            <a:r>
              <a:rPr lang="zh-CN" altLang="en-US" sz="3200" dirty="0"/>
              <a:t>反映时间变化的</a:t>
            </a:r>
          </a:p>
        </p:txBody>
      </p:sp>
      <p:sp>
        <p:nvSpPr>
          <p:cNvPr id="174083" name="Rectangle 3"/>
          <p:cNvSpPr>
            <a:spLocks noGrp="1" noChangeArrowheads="1"/>
          </p:cNvSpPr>
          <p:nvPr>
            <p:ph type="body" idx="1"/>
          </p:nvPr>
        </p:nvSpPr>
        <p:spPr>
          <a:xfrm>
            <a:off x="228600" y="1219200"/>
            <a:ext cx="8726488" cy="5410200"/>
          </a:xfrm>
        </p:spPr>
        <p:txBody>
          <a:bodyPr/>
          <a:lstStyle/>
          <a:p>
            <a:r>
              <a:rPr lang="zh-CN" altLang="en-US"/>
              <a:t>码键包含时间项 	</a:t>
            </a:r>
          </a:p>
          <a:p>
            <a:r>
              <a:rPr lang="zh-CN" altLang="en-US"/>
              <a:t>不断增加新的数据内容</a:t>
            </a:r>
          </a:p>
          <a:p>
            <a:r>
              <a:rPr lang="zh-CN" altLang="en-US"/>
              <a:t>删去过时的数据</a:t>
            </a:r>
          </a:p>
          <a:p>
            <a:pPr lvl="1"/>
            <a:r>
              <a:rPr lang="zh-CN" altLang="en-US"/>
              <a:t>例如：超过10年的数据</a:t>
            </a:r>
          </a:p>
          <a:p>
            <a:r>
              <a:rPr lang="zh-CN" altLang="en-US"/>
              <a:t>与时间有关的综合数据</a:t>
            </a:r>
          </a:p>
          <a:p>
            <a:pPr lvl="1"/>
            <a:r>
              <a:rPr lang="zh-CN" altLang="en-US"/>
              <a:t>按时间段进行综合</a:t>
            </a:r>
          </a:p>
          <a:p>
            <a:pPr lvl="1"/>
            <a:r>
              <a:rPr lang="zh-CN" altLang="en-US"/>
              <a:t>隔一定的时间片进行抽样</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a:t>数据仓库的特点：</a:t>
            </a:r>
            <a:r>
              <a:rPr lang="zh-CN" altLang="en-US" sz="3200"/>
              <a:t>反映时间变化的</a:t>
            </a:r>
          </a:p>
        </p:txBody>
      </p:sp>
      <p:sp>
        <p:nvSpPr>
          <p:cNvPr id="175107" name="Rectangle 3"/>
          <p:cNvSpPr>
            <a:spLocks noGrp="1" noChangeArrowheads="1"/>
          </p:cNvSpPr>
          <p:nvPr>
            <p:ph type="body" idx="1"/>
          </p:nvPr>
        </p:nvSpPr>
        <p:spPr/>
        <p:txBody>
          <a:bodyPr/>
          <a:lstStyle/>
          <a:p>
            <a:r>
              <a:rPr lang="zh-CN" altLang="en-US"/>
              <a:t>操作型数据与</a:t>
            </a:r>
            <a:r>
              <a:rPr lang="en-US" altLang="zh-CN"/>
              <a:t>DW</a:t>
            </a:r>
            <a:r>
              <a:rPr lang="zh-CN" altLang="en-US"/>
              <a:t>中的数据比较</a:t>
            </a:r>
          </a:p>
          <a:p>
            <a:pPr lvl="1"/>
            <a:r>
              <a:rPr lang="zh-CN" altLang="en-US"/>
              <a:t>操作型</a:t>
            </a:r>
          </a:p>
          <a:p>
            <a:pPr lvl="2"/>
            <a:r>
              <a:rPr lang="zh-CN" altLang="en-US"/>
              <a:t>60-90天数据</a:t>
            </a:r>
          </a:p>
          <a:p>
            <a:pPr lvl="2"/>
            <a:r>
              <a:rPr lang="zh-CN" altLang="en-US"/>
              <a:t>含有当前值，能被更新</a:t>
            </a:r>
          </a:p>
          <a:p>
            <a:pPr lvl="2"/>
            <a:r>
              <a:rPr lang="zh-CN" altLang="en-US"/>
              <a:t>码中不一定包括时间元素</a:t>
            </a:r>
          </a:p>
          <a:p>
            <a:pPr lvl="1">
              <a:lnSpc>
                <a:spcPct val="90000"/>
              </a:lnSpc>
            </a:pPr>
            <a:r>
              <a:rPr lang="en-US" altLang="zh-CN" b="1">
                <a:latin typeface="Times New Roman" pitchFamily="18" charset="0"/>
                <a:ea typeface="隶书" pitchFamily="49" charset="-122"/>
              </a:rPr>
              <a:t>DW</a:t>
            </a:r>
          </a:p>
          <a:p>
            <a:pPr lvl="2">
              <a:lnSpc>
                <a:spcPct val="90000"/>
              </a:lnSpc>
            </a:pPr>
            <a:r>
              <a:rPr lang="en-US" altLang="zh-CN">
                <a:latin typeface="华文新魏" pitchFamily="2" charset="-122"/>
              </a:rPr>
              <a:t>5-10</a:t>
            </a:r>
            <a:r>
              <a:rPr lang="zh-CN" altLang="en-US">
                <a:latin typeface="华文新魏" pitchFamily="2" charset="-122"/>
              </a:rPr>
              <a:t>年数据</a:t>
            </a:r>
          </a:p>
          <a:p>
            <a:pPr lvl="2">
              <a:lnSpc>
                <a:spcPct val="90000"/>
              </a:lnSpc>
            </a:pPr>
            <a:r>
              <a:rPr lang="zh-CN" altLang="en-US">
                <a:latin typeface="华文新魏" pitchFamily="2" charset="-122"/>
              </a:rPr>
              <a:t>一系列快照</a:t>
            </a:r>
          </a:p>
          <a:p>
            <a:pPr lvl="2">
              <a:lnSpc>
                <a:spcPct val="90000"/>
              </a:lnSpc>
            </a:pPr>
            <a:r>
              <a:rPr lang="zh-CN" altLang="en-US">
                <a:latin typeface="华文新魏" pitchFamily="2" charset="-122"/>
              </a:rPr>
              <a:t>码中包括时间元素</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a:t>数据仓库的数据组织</a:t>
            </a:r>
          </a:p>
        </p:txBody>
      </p:sp>
      <p:sp>
        <p:nvSpPr>
          <p:cNvPr id="186371" name="Rectangle 3"/>
          <p:cNvSpPr>
            <a:spLocks noGrp="1" noChangeArrowheads="1"/>
          </p:cNvSpPr>
          <p:nvPr>
            <p:ph type="body" idx="1"/>
          </p:nvPr>
        </p:nvSpPr>
        <p:spPr/>
        <p:txBody>
          <a:bodyPr/>
          <a:lstStyle/>
          <a:p>
            <a:r>
              <a:rPr lang="zh-CN" altLang="en-US"/>
              <a:t>数据仓库的数据组织结构</a:t>
            </a:r>
          </a:p>
          <a:p>
            <a:r>
              <a:rPr lang="zh-CN" altLang="en-US"/>
              <a:t>粒度</a:t>
            </a:r>
          </a:p>
          <a:p>
            <a:r>
              <a:rPr lang="zh-CN" altLang="en-US"/>
              <a:t>样本数据</a:t>
            </a:r>
          </a:p>
          <a:p>
            <a:r>
              <a:rPr lang="zh-CN" altLang="en-US"/>
              <a:t>分割</a:t>
            </a:r>
          </a:p>
          <a:p>
            <a:r>
              <a:rPr lang="en-US" altLang="zh-CN"/>
              <a:t>DW</a:t>
            </a:r>
            <a:r>
              <a:rPr lang="zh-CN" altLang="en-US"/>
              <a:t>中的数据组织的实现方式</a:t>
            </a:r>
          </a:p>
          <a:p>
            <a:r>
              <a:rPr lang="zh-CN" altLang="en-US"/>
              <a:t>数据追加</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a:t>数据仓库的数据组织结构</a:t>
            </a:r>
          </a:p>
        </p:txBody>
      </p:sp>
      <p:grpSp>
        <p:nvGrpSpPr>
          <p:cNvPr id="2" name="Group 3"/>
          <p:cNvGrpSpPr>
            <a:grpSpLocks/>
          </p:cNvGrpSpPr>
          <p:nvPr/>
        </p:nvGrpSpPr>
        <p:grpSpPr bwMode="auto">
          <a:xfrm>
            <a:off x="152400" y="1524000"/>
            <a:ext cx="8686800" cy="3308350"/>
            <a:chOff x="96" y="1440"/>
            <a:chExt cx="5472" cy="2084"/>
          </a:xfrm>
        </p:grpSpPr>
        <p:sp>
          <p:nvSpPr>
            <p:cNvPr id="187396" name="Rectangle 4"/>
            <p:cNvSpPr>
              <a:spLocks noChangeArrowheads="1"/>
            </p:cNvSpPr>
            <p:nvPr/>
          </p:nvSpPr>
          <p:spPr bwMode="auto">
            <a:xfrm>
              <a:off x="767" y="1536"/>
              <a:ext cx="892" cy="191"/>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b="1" dirty="0">
                  <a:solidFill>
                    <a:srgbClr val="C00000"/>
                  </a:solidFill>
                  <a:latin typeface="华文新魏" pitchFamily="2" charset="-122"/>
                  <a:ea typeface="华文新魏" pitchFamily="2" charset="-122"/>
                </a:rPr>
                <a:t>高度综合级</a:t>
              </a:r>
              <a:r>
                <a:rPr kumimoji="0" lang="zh-CN" altLang="en-US" b="1" dirty="0">
                  <a:solidFill>
                    <a:srgbClr val="C00000"/>
                  </a:solidFill>
                  <a:latin typeface="华文新魏" pitchFamily="2" charset="-122"/>
                  <a:ea typeface="华文新魏" pitchFamily="2" charset="-122"/>
                  <a:sym typeface="Wingdings 3" pitchFamily="18" charset="2"/>
                </a:rPr>
                <a:t></a:t>
              </a:r>
            </a:p>
          </p:txBody>
        </p:sp>
        <p:sp>
          <p:nvSpPr>
            <p:cNvPr id="187397" name="Rectangle 5"/>
            <p:cNvSpPr>
              <a:spLocks noChangeArrowheads="1"/>
            </p:cNvSpPr>
            <p:nvPr/>
          </p:nvSpPr>
          <p:spPr bwMode="auto">
            <a:xfrm>
              <a:off x="725" y="2133"/>
              <a:ext cx="927" cy="191"/>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b="1">
                  <a:solidFill>
                    <a:srgbClr val="C00000"/>
                  </a:solidFill>
                  <a:latin typeface="华文新魏" pitchFamily="2" charset="-122"/>
                  <a:ea typeface="华文新魏" pitchFamily="2" charset="-122"/>
                </a:rPr>
                <a:t> 轻度综合级</a:t>
              </a:r>
              <a:r>
                <a:rPr kumimoji="0" lang="zh-CN" altLang="en-US" b="1">
                  <a:solidFill>
                    <a:srgbClr val="C00000"/>
                  </a:solidFill>
                  <a:latin typeface="华文新魏" pitchFamily="2" charset="-122"/>
                  <a:ea typeface="华文新魏" pitchFamily="2" charset="-122"/>
                  <a:sym typeface="Wingdings 3" pitchFamily="18" charset="2"/>
                </a:rPr>
                <a:t></a:t>
              </a:r>
            </a:p>
          </p:txBody>
        </p:sp>
        <p:sp>
          <p:nvSpPr>
            <p:cNvPr id="187398" name="Rectangle 6"/>
            <p:cNvSpPr>
              <a:spLocks noChangeArrowheads="1"/>
            </p:cNvSpPr>
            <p:nvPr/>
          </p:nvSpPr>
          <p:spPr bwMode="auto">
            <a:xfrm>
              <a:off x="739" y="2741"/>
              <a:ext cx="927" cy="191"/>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b="1">
                  <a:solidFill>
                    <a:srgbClr val="C00000"/>
                  </a:solidFill>
                  <a:latin typeface="华文新魏" pitchFamily="2" charset="-122"/>
                  <a:ea typeface="华文新魏" pitchFamily="2" charset="-122"/>
                </a:rPr>
                <a:t> 当前细节级</a:t>
              </a:r>
              <a:r>
                <a:rPr kumimoji="0" lang="zh-CN" altLang="en-US" b="1">
                  <a:solidFill>
                    <a:srgbClr val="C00000"/>
                  </a:solidFill>
                  <a:latin typeface="华文新魏" pitchFamily="2" charset="-122"/>
                  <a:ea typeface="华文新魏" pitchFamily="2" charset="-122"/>
                  <a:sym typeface="Wingdings 3" pitchFamily="18" charset="2"/>
                </a:rPr>
                <a:t></a:t>
              </a:r>
            </a:p>
          </p:txBody>
        </p:sp>
        <p:sp>
          <p:nvSpPr>
            <p:cNvPr id="187399" name="Rectangle 7"/>
            <p:cNvSpPr>
              <a:spLocks noChangeArrowheads="1"/>
            </p:cNvSpPr>
            <p:nvPr/>
          </p:nvSpPr>
          <p:spPr bwMode="auto">
            <a:xfrm>
              <a:off x="754" y="3291"/>
              <a:ext cx="927" cy="191"/>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b="1">
                  <a:solidFill>
                    <a:srgbClr val="C00000"/>
                  </a:solidFill>
                  <a:latin typeface="华文新魏" pitchFamily="2" charset="-122"/>
                  <a:ea typeface="华文新魏" pitchFamily="2" charset="-122"/>
                </a:rPr>
                <a:t> 早期细节级</a:t>
              </a:r>
              <a:r>
                <a:rPr kumimoji="0" lang="zh-CN" altLang="en-US" b="1">
                  <a:solidFill>
                    <a:srgbClr val="C00000"/>
                  </a:solidFill>
                  <a:latin typeface="华文新魏" pitchFamily="2" charset="-122"/>
                  <a:ea typeface="华文新魏" pitchFamily="2" charset="-122"/>
                  <a:sym typeface="Wingdings 3" pitchFamily="18" charset="2"/>
                </a:rPr>
                <a:t></a:t>
              </a:r>
            </a:p>
          </p:txBody>
        </p:sp>
        <p:sp>
          <p:nvSpPr>
            <p:cNvPr id="187400" name="Rectangle 8"/>
            <p:cNvSpPr>
              <a:spLocks noChangeArrowheads="1"/>
            </p:cNvSpPr>
            <p:nvPr/>
          </p:nvSpPr>
          <p:spPr bwMode="auto">
            <a:xfrm>
              <a:off x="96" y="2025"/>
              <a:ext cx="291" cy="1182"/>
            </a:xfrm>
            <a:prstGeom prst="rect">
              <a:avLst/>
            </a:prstGeom>
            <a:solidFill>
              <a:srgbClr val="FFFFFF"/>
            </a:solidFill>
            <a:ln w="12700">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lIns="12700" tIns="12700" rIns="12700" bIns="12700">
              <a:flatTx/>
            </a:bodyPr>
            <a:lstStyle/>
            <a:p>
              <a:pPr algn="just" eaLnBrk="0" hangingPunct="0"/>
              <a:endParaRPr kumimoji="0" lang="zh-CN" altLang="en-US" sz="2000" b="1">
                <a:solidFill>
                  <a:srgbClr val="C00000"/>
                </a:solidFill>
                <a:latin typeface="华文新魏" pitchFamily="2" charset="-122"/>
                <a:ea typeface="华文新魏" pitchFamily="2" charset="-122"/>
              </a:endParaRPr>
            </a:p>
            <a:p>
              <a:pPr algn="just" eaLnBrk="0" hangingPunct="0"/>
              <a:r>
                <a:rPr kumimoji="0" lang="zh-CN" altLang="en-US" sz="2000" b="1">
                  <a:solidFill>
                    <a:srgbClr val="C00000"/>
                  </a:solidFill>
                  <a:latin typeface="华文新魏" pitchFamily="2" charset="-122"/>
                  <a:ea typeface="华文新魏" pitchFamily="2" charset="-122"/>
                </a:rPr>
                <a:t> 元</a:t>
              </a:r>
            </a:p>
            <a:p>
              <a:pPr algn="just" eaLnBrk="0" hangingPunct="0"/>
              <a:endParaRPr kumimoji="0" lang="zh-CN" altLang="en-US" sz="2000" b="1">
                <a:solidFill>
                  <a:srgbClr val="C00000"/>
                </a:solidFill>
                <a:latin typeface="华文新魏" pitchFamily="2" charset="-122"/>
                <a:ea typeface="华文新魏" pitchFamily="2" charset="-122"/>
              </a:endParaRPr>
            </a:p>
            <a:p>
              <a:pPr algn="just" eaLnBrk="0" hangingPunct="0"/>
              <a:r>
                <a:rPr kumimoji="0" lang="zh-CN" altLang="en-US" sz="2000" b="1">
                  <a:solidFill>
                    <a:srgbClr val="C00000"/>
                  </a:solidFill>
                  <a:latin typeface="华文新魏" pitchFamily="2" charset="-122"/>
                  <a:ea typeface="华文新魏" pitchFamily="2" charset="-122"/>
                </a:rPr>
                <a:t> 数</a:t>
              </a:r>
            </a:p>
            <a:p>
              <a:pPr algn="just" eaLnBrk="0" hangingPunct="0"/>
              <a:r>
                <a:rPr kumimoji="0" lang="zh-CN" altLang="en-US" sz="2000" b="1">
                  <a:solidFill>
                    <a:srgbClr val="C00000"/>
                  </a:solidFill>
                  <a:latin typeface="华文新魏" pitchFamily="2" charset="-122"/>
                  <a:ea typeface="华文新魏" pitchFamily="2" charset="-122"/>
                </a:rPr>
                <a:t> </a:t>
              </a:r>
            </a:p>
            <a:p>
              <a:pPr algn="just" eaLnBrk="0" hangingPunct="0"/>
              <a:r>
                <a:rPr kumimoji="0" lang="zh-CN" altLang="en-US" sz="2000" b="1">
                  <a:solidFill>
                    <a:srgbClr val="C00000"/>
                  </a:solidFill>
                  <a:latin typeface="华文新魏" pitchFamily="2" charset="-122"/>
                  <a:ea typeface="华文新魏" pitchFamily="2" charset="-122"/>
                </a:rPr>
                <a:t> 据</a:t>
              </a:r>
            </a:p>
          </p:txBody>
        </p:sp>
        <p:sp>
          <p:nvSpPr>
            <p:cNvPr id="187401" name="Rectangle 9"/>
            <p:cNvSpPr>
              <a:spLocks noChangeArrowheads="1"/>
            </p:cNvSpPr>
            <p:nvPr/>
          </p:nvSpPr>
          <p:spPr bwMode="auto">
            <a:xfrm>
              <a:off x="3717" y="3312"/>
              <a:ext cx="1851" cy="212"/>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sz="2000" b="1">
                  <a:solidFill>
                    <a:srgbClr val="C00000"/>
                  </a:solidFill>
                  <a:latin typeface="华文新魏" pitchFamily="2" charset="-122"/>
                  <a:ea typeface="华文新魏" pitchFamily="2" charset="-122"/>
                </a:rPr>
                <a:t>1984 </a:t>
              </a:r>
              <a:r>
                <a:rPr kumimoji="0" lang="zh-CN" altLang="en-US" sz="2000" b="1">
                  <a:solidFill>
                    <a:srgbClr val="C00000"/>
                  </a:solidFill>
                  <a:latin typeface="Times New Roman"/>
                  <a:ea typeface="华文新魏" pitchFamily="2" charset="-122"/>
                </a:rPr>
                <a:t>–</a:t>
              </a:r>
              <a:r>
                <a:rPr kumimoji="0" lang="zh-CN" altLang="en-US" sz="2000" b="1">
                  <a:solidFill>
                    <a:srgbClr val="C00000"/>
                  </a:solidFill>
                  <a:latin typeface="华文新魏" pitchFamily="2" charset="-122"/>
                  <a:ea typeface="华文新魏" pitchFamily="2" charset="-122"/>
                </a:rPr>
                <a:t> 1989 销售细节数据</a:t>
              </a:r>
              <a:endParaRPr kumimoji="0" lang="zh-CN" altLang="en-US" sz="2000" b="1">
                <a:solidFill>
                  <a:srgbClr val="C00000"/>
                </a:solidFill>
                <a:latin typeface="华文新魏" pitchFamily="2" charset="-122"/>
                <a:ea typeface="华文新魏" pitchFamily="2" charset="-122"/>
                <a:sym typeface="Wingdings 3" pitchFamily="18" charset="2"/>
              </a:endParaRPr>
            </a:p>
          </p:txBody>
        </p:sp>
        <p:sp>
          <p:nvSpPr>
            <p:cNvPr id="187402" name="Rectangle 10"/>
            <p:cNvSpPr>
              <a:spLocks noChangeArrowheads="1"/>
            </p:cNvSpPr>
            <p:nvPr/>
          </p:nvSpPr>
          <p:spPr bwMode="auto">
            <a:xfrm>
              <a:off x="3717" y="2688"/>
              <a:ext cx="1827" cy="212"/>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sz="2000" b="1">
                  <a:solidFill>
                    <a:srgbClr val="C00000"/>
                  </a:solidFill>
                  <a:latin typeface="华文新魏" pitchFamily="2" charset="-122"/>
                  <a:ea typeface="华文新魏" pitchFamily="2" charset="-122"/>
                </a:rPr>
                <a:t>1990 </a:t>
              </a:r>
              <a:r>
                <a:rPr kumimoji="0" lang="zh-CN" altLang="en-US" sz="2000" b="1">
                  <a:solidFill>
                    <a:srgbClr val="C00000"/>
                  </a:solidFill>
                  <a:latin typeface="Times New Roman"/>
                  <a:ea typeface="华文新魏" pitchFamily="2" charset="-122"/>
                </a:rPr>
                <a:t>–</a:t>
              </a:r>
              <a:r>
                <a:rPr kumimoji="0" lang="zh-CN" altLang="en-US" sz="2000" b="1">
                  <a:solidFill>
                    <a:srgbClr val="C00000"/>
                  </a:solidFill>
                  <a:latin typeface="华文新魏" pitchFamily="2" charset="-122"/>
                  <a:ea typeface="华文新魏" pitchFamily="2" charset="-122"/>
                </a:rPr>
                <a:t> 1991 销售细节数据</a:t>
              </a:r>
              <a:endParaRPr kumimoji="0" lang="zh-CN" altLang="en-US" sz="2000" b="1">
                <a:solidFill>
                  <a:srgbClr val="C00000"/>
                </a:solidFill>
                <a:latin typeface="华文新魏" pitchFamily="2" charset="-122"/>
                <a:ea typeface="华文新魏" pitchFamily="2" charset="-122"/>
                <a:sym typeface="Wingdings 3" pitchFamily="18" charset="2"/>
              </a:endParaRPr>
            </a:p>
          </p:txBody>
        </p:sp>
        <p:sp>
          <p:nvSpPr>
            <p:cNvPr id="187403" name="Rectangle 11"/>
            <p:cNvSpPr>
              <a:spLocks noChangeArrowheads="1"/>
            </p:cNvSpPr>
            <p:nvPr/>
          </p:nvSpPr>
          <p:spPr bwMode="auto">
            <a:xfrm>
              <a:off x="3717" y="2112"/>
              <a:ext cx="1851" cy="212"/>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sz="2000" b="1">
                  <a:solidFill>
                    <a:srgbClr val="C00000"/>
                  </a:solidFill>
                  <a:latin typeface="华文新魏" pitchFamily="2" charset="-122"/>
                  <a:ea typeface="华文新魏" pitchFamily="2" charset="-122"/>
                </a:rPr>
                <a:t>1984 </a:t>
              </a:r>
              <a:r>
                <a:rPr kumimoji="0" lang="zh-CN" altLang="en-US" sz="2000" b="1">
                  <a:solidFill>
                    <a:srgbClr val="C00000"/>
                  </a:solidFill>
                  <a:latin typeface="Times New Roman"/>
                  <a:ea typeface="华文新魏" pitchFamily="2" charset="-122"/>
                </a:rPr>
                <a:t>–</a:t>
              </a:r>
              <a:r>
                <a:rPr kumimoji="0" lang="zh-CN" altLang="en-US" sz="2000" b="1">
                  <a:solidFill>
                    <a:srgbClr val="C00000"/>
                  </a:solidFill>
                  <a:latin typeface="华文新魏" pitchFamily="2" charset="-122"/>
                  <a:ea typeface="华文新魏" pitchFamily="2" charset="-122"/>
                </a:rPr>
                <a:t> 1989 每周销售数据</a:t>
              </a:r>
              <a:endParaRPr kumimoji="0" lang="zh-CN" altLang="en-US" sz="2000" b="1">
                <a:solidFill>
                  <a:srgbClr val="C00000"/>
                </a:solidFill>
                <a:latin typeface="华文新魏" pitchFamily="2" charset="-122"/>
                <a:ea typeface="华文新魏" pitchFamily="2" charset="-122"/>
                <a:sym typeface="Wingdings 3" pitchFamily="18" charset="2"/>
              </a:endParaRPr>
            </a:p>
          </p:txBody>
        </p:sp>
        <p:sp>
          <p:nvSpPr>
            <p:cNvPr id="187404" name="Rectangle 12"/>
            <p:cNvSpPr>
              <a:spLocks noChangeArrowheads="1"/>
            </p:cNvSpPr>
            <p:nvPr/>
          </p:nvSpPr>
          <p:spPr bwMode="auto">
            <a:xfrm>
              <a:off x="3717" y="1536"/>
              <a:ext cx="1851" cy="212"/>
            </a:xfrm>
            <a:prstGeom prst="rect">
              <a:avLst/>
            </a:prstGeom>
            <a:solidFill>
              <a:srgbClr val="FFFFFF"/>
            </a:solidFill>
            <a:ln w="6350">
              <a:prstDash val="sysDot"/>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sp3d>
          </p:spPr>
          <p:txBody>
            <a:bodyPr wrap="none" lIns="12700" tIns="12700" rIns="12700" bIns="12700">
              <a:spAutoFit/>
              <a:flatTx/>
            </a:bodyPr>
            <a:lstStyle/>
            <a:p>
              <a:pPr algn="just" eaLnBrk="0" hangingPunct="0"/>
              <a:r>
                <a:rPr kumimoji="0" lang="zh-CN" altLang="en-US" sz="2000" b="1" dirty="0">
                  <a:solidFill>
                    <a:srgbClr val="C00000"/>
                  </a:solidFill>
                  <a:latin typeface="华文新魏" pitchFamily="2" charset="-122"/>
                  <a:ea typeface="华文新魏" pitchFamily="2" charset="-122"/>
                </a:rPr>
                <a:t>1984 </a:t>
              </a:r>
              <a:r>
                <a:rPr kumimoji="0" lang="zh-CN" altLang="en-US" sz="2000" b="1" dirty="0">
                  <a:solidFill>
                    <a:srgbClr val="C00000"/>
                  </a:solidFill>
                  <a:latin typeface="Times New Roman"/>
                  <a:ea typeface="华文新魏" pitchFamily="2" charset="-122"/>
                </a:rPr>
                <a:t>–</a:t>
              </a:r>
              <a:r>
                <a:rPr kumimoji="0" lang="zh-CN" altLang="en-US" sz="2000" b="1" dirty="0">
                  <a:solidFill>
                    <a:srgbClr val="C00000"/>
                  </a:solidFill>
                  <a:latin typeface="华文新魏" pitchFamily="2" charset="-122"/>
                  <a:ea typeface="华文新魏" pitchFamily="2" charset="-122"/>
                </a:rPr>
                <a:t> 1989 每月销售数据</a:t>
              </a:r>
              <a:endParaRPr kumimoji="0" lang="zh-CN" altLang="en-US" sz="2000" b="1" dirty="0">
                <a:solidFill>
                  <a:srgbClr val="C00000"/>
                </a:solidFill>
                <a:latin typeface="华文新魏" pitchFamily="2" charset="-122"/>
                <a:ea typeface="华文新魏" pitchFamily="2" charset="-122"/>
                <a:sym typeface="Wingdings 3" pitchFamily="18" charset="2"/>
              </a:endParaRPr>
            </a:p>
          </p:txBody>
        </p:sp>
        <p:grpSp>
          <p:nvGrpSpPr>
            <p:cNvPr id="3" name="Group 13"/>
            <p:cNvGrpSpPr>
              <a:grpSpLocks/>
            </p:cNvGrpSpPr>
            <p:nvPr/>
          </p:nvGrpSpPr>
          <p:grpSpPr bwMode="auto">
            <a:xfrm>
              <a:off x="1932" y="1440"/>
              <a:ext cx="1668" cy="2084"/>
              <a:chOff x="0" y="-8"/>
              <a:chExt cx="20000" cy="20014"/>
            </a:xfrm>
          </p:grpSpPr>
          <p:grpSp>
            <p:nvGrpSpPr>
              <p:cNvPr id="4" name="Group 14"/>
              <p:cNvGrpSpPr>
                <a:grpSpLocks/>
              </p:cNvGrpSpPr>
              <p:nvPr/>
            </p:nvGrpSpPr>
            <p:grpSpPr bwMode="auto">
              <a:xfrm>
                <a:off x="0" y="-8"/>
                <a:ext cx="20000" cy="20014"/>
                <a:chOff x="0" y="-8"/>
                <a:chExt cx="20000" cy="20014"/>
              </a:xfrm>
            </p:grpSpPr>
            <p:grpSp>
              <p:nvGrpSpPr>
                <p:cNvPr id="5" name="Group 15"/>
                <p:cNvGrpSpPr>
                  <a:grpSpLocks/>
                </p:cNvGrpSpPr>
                <p:nvPr/>
              </p:nvGrpSpPr>
              <p:grpSpPr bwMode="auto">
                <a:xfrm>
                  <a:off x="1696" y="11025"/>
                  <a:ext cx="16269" cy="4665"/>
                  <a:chOff x="0" y="0"/>
                  <a:chExt cx="20000" cy="20017"/>
                </a:xfrm>
              </p:grpSpPr>
              <p:sp>
                <p:nvSpPr>
                  <p:cNvPr id="187408" name="Oval 16"/>
                  <p:cNvSpPr>
                    <a:spLocks noChangeArrowheads="1"/>
                  </p:cNvSpPr>
                  <p:nvPr/>
                </p:nvSpPr>
                <p:spPr bwMode="auto">
                  <a:xfrm>
                    <a:off x="0" y="0"/>
                    <a:ext cx="20000" cy="4677"/>
                  </a:xfrm>
                  <a:prstGeom prst="ellipse">
                    <a:avLst/>
                  </a:prstGeom>
                  <a:noFill/>
                  <a:ln w="19050">
                    <a:solidFill>
                      <a:srgbClr val="000000"/>
                    </a:solidFill>
                    <a:round/>
                    <a:headEnd/>
                    <a:tailEnd/>
                  </a:ln>
                  <a:effectLst/>
                </p:spPr>
                <p:txBody>
                  <a:bodyPr/>
                  <a:lstStyle/>
                  <a:p>
                    <a:endParaRPr lang="zh-CN" altLang="en-US"/>
                  </a:p>
                </p:txBody>
              </p:sp>
              <p:sp>
                <p:nvSpPr>
                  <p:cNvPr id="187409" name="Line 17"/>
                  <p:cNvSpPr>
                    <a:spLocks noChangeShapeType="1"/>
                  </p:cNvSpPr>
                  <p:nvPr/>
                </p:nvSpPr>
                <p:spPr bwMode="auto">
                  <a:xfrm>
                    <a:off x="0" y="2287"/>
                    <a:ext cx="7" cy="16279"/>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10" name="Line 18"/>
                  <p:cNvSpPr>
                    <a:spLocks noChangeShapeType="1"/>
                  </p:cNvSpPr>
                  <p:nvPr/>
                </p:nvSpPr>
                <p:spPr bwMode="auto">
                  <a:xfrm flipH="1">
                    <a:off x="19939" y="2244"/>
                    <a:ext cx="43" cy="15477"/>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11" name="Arc 19"/>
                  <p:cNvSpPr>
                    <a:spLocks/>
                  </p:cNvSpPr>
                  <p:nvPr/>
                </p:nvSpPr>
                <p:spPr bwMode="auto">
                  <a:xfrm flipH="1" flipV="1">
                    <a:off x="0" y="17652"/>
                    <a:ext cx="10891" cy="23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12" name="Arc 20"/>
                  <p:cNvSpPr>
                    <a:spLocks/>
                  </p:cNvSpPr>
                  <p:nvPr/>
                </p:nvSpPr>
                <p:spPr bwMode="auto">
                  <a:xfrm flipV="1">
                    <a:off x="9109" y="16880"/>
                    <a:ext cx="10891" cy="31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6" name="Group 21"/>
                <p:cNvGrpSpPr>
                  <a:grpSpLocks/>
                </p:cNvGrpSpPr>
                <p:nvPr/>
              </p:nvGrpSpPr>
              <p:grpSpPr bwMode="auto">
                <a:xfrm>
                  <a:off x="2369" y="18443"/>
                  <a:ext cx="2397" cy="1321"/>
                  <a:chOff x="0" y="0"/>
                  <a:chExt cx="20000" cy="20000"/>
                </a:xfrm>
              </p:grpSpPr>
              <p:sp>
                <p:nvSpPr>
                  <p:cNvPr id="187414" name="Oval 22"/>
                  <p:cNvSpPr>
                    <a:spLocks noChangeArrowheads="1"/>
                  </p:cNvSpPr>
                  <p:nvPr/>
                </p:nvSpPr>
                <p:spPr bwMode="auto">
                  <a:xfrm>
                    <a:off x="0" y="0"/>
                    <a:ext cx="15661" cy="20000"/>
                  </a:xfrm>
                  <a:prstGeom prst="ellipse">
                    <a:avLst/>
                  </a:prstGeom>
                  <a:solidFill>
                    <a:srgbClr val="FFFFFF"/>
                  </a:solidFill>
                  <a:ln w="19050">
                    <a:solidFill>
                      <a:srgbClr val="000000"/>
                    </a:solidFill>
                    <a:round/>
                    <a:headEnd/>
                    <a:tailEnd/>
                  </a:ln>
                  <a:effectLst/>
                </p:spPr>
                <p:txBody>
                  <a:bodyPr/>
                  <a:lstStyle/>
                  <a:p>
                    <a:endParaRPr lang="zh-CN" altLang="en-US"/>
                  </a:p>
                </p:txBody>
              </p:sp>
              <p:sp>
                <p:nvSpPr>
                  <p:cNvPr id="187415" name="Line 23"/>
                  <p:cNvSpPr>
                    <a:spLocks noChangeShapeType="1"/>
                  </p:cNvSpPr>
                  <p:nvPr/>
                </p:nvSpPr>
                <p:spPr bwMode="auto">
                  <a:xfrm>
                    <a:off x="5740" y="19909"/>
                    <a:ext cx="14260" cy="91"/>
                  </a:xfrm>
                  <a:prstGeom prst="line">
                    <a:avLst/>
                  </a:prstGeom>
                  <a:noFill/>
                  <a:ln w="19050">
                    <a:solidFill>
                      <a:srgbClr val="000000"/>
                    </a:solidFill>
                    <a:round/>
                    <a:headEnd type="none" w="sm" len="lg"/>
                    <a:tailEnd type="none" w="sm" len="lg"/>
                  </a:ln>
                  <a:effectLst/>
                </p:spPr>
                <p:txBody>
                  <a:bodyPr/>
                  <a:lstStyle/>
                  <a:p>
                    <a:endParaRPr lang="zh-CN" altLang="en-US"/>
                  </a:p>
                </p:txBody>
              </p:sp>
            </p:grpSp>
            <p:grpSp>
              <p:nvGrpSpPr>
                <p:cNvPr id="7" name="Group 24"/>
                <p:cNvGrpSpPr>
                  <a:grpSpLocks/>
                </p:cNvGrpSpPr>
                <p:nvPr/>
              </p:nvGrpSpPr>
              <p:grpSpPr bwMode="auto">
                <a:xfrm>
                  <a:off x="6780" y="18685"/>
                  <a:ext cx="2384" cy="1321"/>
                  <a:chOff x="0" y="0"/>
                  <a:chExt cx="20000" cy="20000"/>
                </a:xfrm>
              </p:grpSpPr>
              <p:sp>
                <p:nvSpPr>
                  <p:cNvPr id="187417" name="Oval 25"/>
                  <p:cNvSpPr>
                    <a:spLocks noChangeArrowheads="1"/>
                  </p:cNvSpPr>
                  <p:nvPr/>
                </p:nvSpPr>
                <p:spPr bwMode="auto">
                  <a:xfrm>
                    <a:off x="0" y="0"/>
                    <a:ext cx="15747" cy="20000"/>
                  </a:xfrm>
                  <a:prstGeom prst="ellipse">
                    <a:avLst/>
                  </a:prstGeom>
                  <a:solidFill>
                    <a:srgbClr val="FFFFFF"/>
                  </a:solidFill>
                  <a:ln w="19050">
                    <a:solidFill>
                      <a:srgbClr val="000000"/>
                    </a:solidFill>
                    <a:round/>
                    <a:headEnd/>
                    <a:tailEnd/>
                  </a:ln>
                  <a:effectLst/>
                </p:spPr>
                <p:txBody>
                  <a:bodyPr/>
                  <a:lstStyle/>
                  <a:p>
                    <a:endParaRPr lang="zh-CN" altLang="en-US"/>
                  </a:p>
                </p:txBody>
              </p:sp>
              <p:sp>
                <p:nvSpPr>
                  <p:cNvPr id="187418" name="Line 26"/>
                  <p:cNvSpPr>
                    <a:spLocks noChangeShapeType="1"/>
                  </p:cNvSpPr>
                  <p:nvPr/>
                </p:nvSpPr>
                <p:spPr bwMode="auto">
                  <a:xfrm>
                    <a:off x="5654" y="19909"/>
                    <a:ext cx="14346" cy="91"/>
                  </a:xfrm>
                  <a:prstGeom prst="line">
                    <a:avLst/>
                  </a:prstGeom>
                  <a:noFill/>
                  <a:ln w="19050">
                    <a:solidFill>
                      <a:srgbClr val="000000"/>
                    </a:solidFill>
                    <a:round/>
                    <a:headEnd type="none" w="sm" len="lg"/>
                    <a:tailEnd type="none" w="sm" len="lg"/>
                  </a:ln>
                  <a:effectLst/>
                </p:spPr>
                <p:txBody>
                  <a:bodyPr/>
                  <a:lstStyle/>
                  <a:p>
                    <a:endParaRPr lang="zh-CN" altLang="en-US"/>
                  </a:p>
                </p:txBody>
              </p:sp>
            </p:grpSp>
            <p:grpSp>
              <p:nvGrpSpPr>
                <p:cNvPr id="8" name="Group 27"/>
                <p:cNvGrpSpPr>
                  <a:grpSpLocks/>
                </p:cNvGrpSpPr>
                <p:nvPr/>
              </p:nvGrpSpPr>
              <p:grpSpPr bwMode="auto">
                <a:xfrm>
                  <a:off x="11359" y="18685"/>
                  <a:ext cx="2382" cy="1321"/>
                  <a:chOff x="0" y="0"/>
                  <a:chExt cx="20000" cy="20000"/>
                </a:xfrm>
              </p:grpSpPr>
              <p:sp>
                <p:nvSpPr>
                  <p:cNvPr id="187420" name="Oval 28"/>
                  <p:cNvSpPr>
                    <a:spLocks noChangeArrowheads="1"/>
                  </p:cNvSpPr>
                  <p:nvPr/>
                </p:nvSpPr>
                <p:spPr bwMode="auto">
                  <a:xfrm>
                    <a:off x="0" y="0"/>
                    <a:ext cx="15743" cy="20000"/>
                  </a:xfrm>
                  <a:prstGeom prst="ellipse">
                    <a:avLst/>
                  </a:prstGeom>
                  <a:solidFill>
                    <a:srgbClr val="FFFFFF"/>
                  </a:solidFill>
                  <a:ln w="19050">
                    <a:solidFill>
                      <a:srgbClr val="000000"/>
                    </a:solidFill>
                    <a:round/>
                    <a:headEnd/>
                    <a:tailEnd/>
                  </a:ln>
                  <a:effectLst/>
                </p:spPr>
                <p:txBody>
                  <a:bodyPr/>
                  <a:lstStyle/>
                  <a:p>
                    <a:endParaRPr lang="zh-CN" altLang="en-US"/>
                  </a:p>
                </p:txBody>
              </p:sp>
              <p:sp>
                <p:nvSpPr>
                  <p:cNvPr id="187421" name="Line 29"/>
                  <p:cNvSpPr>
                    <a:spLocks noChangeShapeType="1"/>
                  </p:cNvSpPr>
                  <p:nvPr/>
                </p:nvSpPr>
                <p:spPr bwMode="auto">
                  <a:xfrm>
                    <a:off x="5642" y="19909"/>
                    <a:ext cx="14358" cy="91"/>
                  </a:xfrm>
                  <a:prstGeom prst="line">
                    <a:avLst/>
                  </a:prstGeom>
                  <a:noFill/>
                  <a:ln w="19050">
                    <a:solidFill>
                      <a:srgbClr val="000000"/>
                    </a:solidFill>
                    <a:round/>
                    <a:headEnd type="none" w="sm" len="lg"/>
                    <a:tailEnd type="none" w="sm" len="lg"/>
                  </a:ln>
                  <a:effectLst/>
                </p:spPr>
                <p:txBody>
                  <a:bodyPr/>
                  <a:lstStyle/>
                  <a:p>
                    <a:endParaRPr lang="zh-CN" altLang="en-US"/>
                  </a:p>
                </p:txBody>
              </p:sp>
            </p:grpSp>
            <p:grpSp>
              <p:nvGrpSpPr>
                <p:cNvPr id="9" name="Group 30"/>
                <p:cNvGrpSpPr>
                  <a:grpSpLocks/>
                </p:cNvGrpSpPr>
                <p:nvPr/>
              </p:nvGrpSpPr>
              <p:grpSpPr bwMode="auto">
                <a:xfrm>
                  <a:off x="15589" y="18561"/>
                  <a:ext cx="2384" cy="1326"/>
                  <a:chOff x="0" y="0"/>
                  <a:chExt cx="20000" cy="20000"/>
                </a:xfrm>
              </p:grpSpPr>
              <p:sp>
                <p:nvSpPr>
                  <p:cNvPr id="187423" name="Oval 31"/>
                  <p:cNvSpPr>
                    <a:spLocks noChangeArrowheads="1"/>
                  </p:cNvSpPr>
                  <p:nvPr/>
                </p:nvSpPr>
                <p:spPr bwMode="auto">
                  <a:xfrm>
                    <a:off x="0" y="0"/>
                    <a:ext cx="15747" cy="19925"/>
                  </a:xfrm>
                  <a:prstGeom prst="ellipse">
                    <a:avLst/>
                  </a:prstGeom>
                  <a:solidFill>
                    <a:srgbClr val="FFFFFF"/>
                  </a:solidFill>
                  <a:ln w="19050">
                    <a:solidFill>
                      <a:srgbClr val="000000"/>
                    </a:solidFill>
                    <a:round/>
                    <a:headEnd/>
                    <a:tailEnd/>
                  </a:ln>
                  <a:effectLst/>
                </p:spPr>
                <p:txBody>
                  <a:bodyPr/>
                  <a:lstStyle/>
                  <a:p>
                    <a:endParaRPr lang="zh-CN" altLang="en-US"/>
                  </a:p>
                </p:txBody>
              </p:sp>
              <p:sp>
                <p:nvSpPr>
                  <p:cNvPr id="187424" name="Line 32"/>
                  <p:cNvSpPr>
                    <a:spLocks noChangeShapeType="1"/>
                  </p:cNvSpPr>
                  <p:nvPr/>
                </p:nvSpPr>
                <p:spPr bwMode="auto">
                  <a:xfrm>
                    <a:off x="5654" y="19925"/>
                    <a:ext cx="14346" cy="75"/>
                  </a:xfrm>
                  <a:prstGeom prst="line">
                    <a:avLst/>
                  </a:prstGeom>
                  <a:noFill/>
                  <a:ln w="19050">
                    <a:solidFill>
                      <a:srgbClr val="000000"/>
                    </a:solidFill>
                    <a:round/>
                    <a:headEnd type="none" w="sm" len="lg"/>
                    <a:tailEnd type="none" w="sm" len="lg"/>
                  </a:ln>
                  <a:effectLst/>
                </p:spPr>
                <p:txBody>
                  <a:bodyPr/>
                  <a:lstStyle/>
                  <a:p>
                    <a:endParaRPr lang="zh-CN" altLang="en-US"/>
                  </a:p>
                </p:txBody>
              </p:sp>
            </p:grpSp>
            <p:sp>
              <p:nvSpPr>
                <p:cNvPr id="187425" name="Line 33"/>
                <p:cNvSpPr>
                  <a:spLocks noChangeShapeType="1"/>
                </p:cNvSpPr>
                <p:nvPr/>
              </p:nvSpPr>
              <p:spPr bwMode="auto">
                <a:xfrm flipH="1">
                  <a:off x="7788" y="15695"/>
                  <a:ext cx="1355" cy="3119"/>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26" name="Line 34"/>
                <p:cNvSpPr>
                  <a:spLocks noChangeShapeType="1"/>
                </p:cNvSpPr>
                <p:nvPr/>
              </p:nvSpPr>
              <p:spPr bwMode="auto">
                <a:xfrm>
                  <a:off x="12207" y="15695"/>
                  <a:ext cx="4070" cy="2883"/>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27" name="Line 35"/>
                <p:cNvSpPr>
                  <a:spLocks noChangeShapeType="1"/>
                </p:cNvSpPr>
                <p:nvPr/>
              </p:nvSpPr>
              <p:spPr bwMode="auto">
                <a:xfrm flipH="1">
                  <a:off x="3217" y="15695"/>
                  <a:ext cx="4070" cy="2883"/>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28" name="Line 36"/>
                <p:cNvSpPr>
                  <a:spLocks noChangeShapeType="1"/>
                </p:cNvSpPr>
                <p:nvPr/>
              </p:nvSpPr>
              <p:spPr bwMode="auto">
                <a:xfrm flipH="1" flipV="1">
                  <a:off x="10671" y="15571"/>
                  <a:ext cx="1355" cy="3120"/>
                </a:xfrm>
                <a:prstGeom prst="line">
                  <a:avLst/>
                </a:prstGeom>
                <a:noFill/>
                <a:ln w="19050">
                  <a:solidFill>
                    <a:srgbClr val="000000"/>
                  </a:solidFill>
                  <a:round/>
                  <a:headEnd type="none" w="sm" len="lg"/>
                  <a:tailEnd type="none" w="sm" len="lg"/>
                </a:ln>
                <a:effectLst/>
              </p:spPr>
              <p:txBody>
                <a:bodyPr/>
                <a:lstStyle/>
                <a:p>
                  <a:endParaRPr lang="zh-CN" altLang="en-US"/>
                </a:p>
              </p:txBody>
            </p:sp>
            <p:grpSp>
              <p:nvGrpSpPr>
                <p:cNvPr id="10" name="Group 37"/>
                <p:cNvGrpSpPr>
                  <a:grpSpLocks/>
                </p:cNvGrpSpPr>
                <p:nvPr/>
              </p:nvGrpSpPr>
              <p:grpSpPr bwMode="auto">
                <a:xfrm>
                  <a:off x="3057" y="6225"/>
                  <a:ext cx="3571" cy="2754"/>
                  <a:chOff x="0" y="0"/>
                  <a:chExt cx="20000" cy="20000"/>
                </a:xfrm>
              </p:grpSpPr>
              <p:sp>
                <p:nvSpPr>
                  <p:cNvPr id="187430" name="Oval 38"/>
                  <p:cNvSpPr>
                    <a:spLocks noChangeArrowheads="1"/>
                  </p:cNvSpPr>
                  <p:nvPr/>
                </p:nvSpPr>
                <p:spPr bwMode="auto">
                  <a:xfrm>
                    <a:off x="0" y="0"/>
                    <a:ext cx="19922" cy="4655"/>
                  </a:xfrm>
                  <a:prstGeom prst="ellipse">
                    <a:avLst/>
                  </a:prstGeom>
                  <a:noFill/>
                  <a:ln w="19050">
                    <a:solidFill>
                      <a:srgbClr val="000000"/>
                    </a:solidFill>
                    <a:round/>
                    <a:headEnd/>
                    <a:tailEnd/>
                  </a:ln>
                  <a:effectLst/>
                </p:spPr>
                <p:txBody>
                  <a:bodyPr/>
                  <a:lstStyle/>
                  <a:p>
                    <a:endParaRPr lang="zh-CN" altLang="en-US"/>
                  </a:p>
                </p:txBody>
              </p:sp>
              <p:sp>
                <p:nvSpPr>
                  <p:cNvPr id="187431" name="Line 39"/>
                  <p:cNvSpPr>
                    <a:spLocks noChangeShapeType="1"/>
                  </p:cNvSpPr>
                  <p:nvPr/>
                </p:nvSpPr>
                <p:spPr bwMode="auto">
                  <a:xfrm>
                    <a:off x="0" y="2288"/>
                    <a:ext cx="39" cy="16245"/>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32" name="Line 40"/>
                  <p:cNvSpPr>
                    <a:spLocks noChangeShapeType="1"/>
                  </p:cNvSpPr>
                  <p:nvPr/>
                </p:nvSpPr>
                <p:spPr bwMode="auto">
                  <a:xfrm flipH="1">
                    <a:off x="19877" y="2200"/>
                    <a:ext cx="123" cy="15432"/>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33" name="Arc 41"/>
                  <p:cNvSpPr>
                    <a:spLocks/>
                  </p:cNvSpPr>
                  <p:nvPr/>
                </p:nvSpPr>
                <p:spPr bwMode="auto">
                  <a:xfrm flipH="1" flipV="1">
                    <a:off x="0" y="17589"/>
                    <a:ext cx="10792" cy="23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34" name="Arc 42"/>
                  <p:cNvSpPr>
                    <a:spLocks/>
                  </p:cNvSpPr>
                  <p:nvPr/>
                </p:nvSpPr>
                <p:spPr bwMode="auto">
                  <a:xfrm flipV="1">
                    <a:off x="9045" y="16855"/>
                    <a:ext cx="10793" cy="31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11" name="Group 43"/>
                <p:cNvGrpSpPr>
                  <a:grpSpLocks/>
                </p:cNvGrpSpPr>
                <p:nvPr/>
              </p:nvGrpSpPr>
              <p:grpSpPr bwMode="auto">
                <a:xfrm>
                  <a:off x="13554" y="6225"/>
                  <a:ext cx="3571" cy="2754"/>
                  <a:chOff x="0" y="0"/>
                  <a:chExt cx="20000" cy="20000"/>
                </a:xfrm>
              </p:grpSpPr>
              <p:sp>
                <p:nvSpPr>
                  <p:cNvPr id="187436" name="Oval 44"/>
                  <p:cNvSpPr>
                    <a:spLocks noChangeArrowheads="1"/>
                  </p:cNvSpPr>
                  <p:nvPr/>
                </p:nvSpPr>
                <p:spPr bwMode="auto">
                  <a:xfrm>
                    <a:off x="0" y="0"/>
                    <a:ext cx="19916" cy="4655"/>
                  </a:xfrm>
                  <a:prstGeom prst="ellipse">
                    <a:avLst/>
                  </a:prstGeom>
                  <a:noFill/>
                  <a:ln w="19050">
                    <a:solidFill>
                      <a:srgbClr val="000000"/>
                    </a:solidFill>
                    <a:round/>
                    <a:headEnd/>
                    <a:tailEnd/>
                  </a:ln>
                  <a:effectLst/>
                </p:spPr>
                <p:txBody>
                  <a:bodyPr/>
                  <a:lstStyle/>
                  <a:p>
                    <a:endParaRPr lang="zh-CN" altLang="en-US"/>
                  </a:p>
                </p:txBody>
              </p:sp>
              <p:sp>
                <p:nvSpPr>
                  <p:cNvPr id="187437" name="Line 45"/>
                  <p:cNvSpPr>
                    <a:spLocks noChangeShapeType="1"/>
                  </p:cNvSpPr>
                  <p:nvPr/>
                </p:nvSpPr>
                <p:spPr bwMode="auto">
                  <a:xfrm>
                    <a:off x="0" y="2288"/>
                    <a:ext cx="34" cy="16245"/>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38" name="Line 46"/>
                  <p:cNvSpPr>
                    <a:spLocks noChangeShapeType="1"/>
                  </p:cNvSpPr>
                  <p:nvPr/>
                </p:nvSpPr>
                <p:spPr bwMode="auto">
                  <a:xfrm flipH="1">
                    <a:off x="19882" y="2200"/>
                    <a:ext cx="118" cy="15432"/>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39" name="Arc 47"/>
                  <p:cNvSpPr>
                    <a:spLocks/>
                  </p:cNvSpPr>
                  <p:nvPr/>
                </p:nvSpPr>
                <p:spPr bwMode="auto">
                  <a:xfrm flipH="1" flipV="1">
                    <a:off x="0" y="17589"/>
                    <a:ext cx="10792" cy="23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40" name="Arc 48"/>
                  <p:cNvSpPr>
                    <a:spLocks/>
                  </p:cNvSpPr>
                  <p:nvPr/>
                </p:nvSpPr>
                <p:spPr bwMode="auto">
                  <a:xfrm flipV="1">
                    <a:off x="9118" y="16855"/>
                    <a:ext cx="10798" cy="31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sp>
              <p:nvSpPr>
                <p:cNvPr id="187441" name="Line 49"/>
                <p:cNvSpPr>
                  <a:spLocks noChangeShapeType="1"/>
                </p:cNvSpPr>
                <p:nvPr/>
              </p:nvSpPr>
              <p:spPr bwMode="auto">
                <a:xfrm>
                  <a:off x="4753" y="8974"/>
                  <a:ext cx="2890" cy="2045"/>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42" name="Line 50"/>
                <p:cNvSpPr>
                  <a:spLocks noChangeShapeType="1"/>
                </p:cNvSpPr>
                <p:nvPr/>
              </p:nvSpPr>
              <p:spPr bwMode="auto">
                <a:xfrm flipV="1">
                  <a:off x="12359" y="8974"/>
                  <a:ext cx="2889" cy="2045"/>
                </a:xfrm>
                <a:prstGeom prst="line">
                  <a:avLst/>
                </a:prstGeom>
                <a:noFill/>
                <a:ln w="19050">
                  <a:solidFill>
                    <a:srgbClr val="000000"/>
                  </a:solidFill>
                  <a:round/>
                  <a:headEnd type="none" w="sm" len="lg"/>
                  <a:tailEnd type="none" w="sm" len="lg"/>
                </a:ln>
                <a:effectLst/>
              </p:spPr>
              <p:txBody>
                <a:bodyPr/>
                <a:lstStyle/>
                <a:p>
                  <a:endParaRPr lang="zh-CN" altLang="en-US"/>
                </a:p>
              </p:txBody>
            </p:sp>
            <p:grpSp>
              <p:nvGrpSpPr>
                <p:cNvPr id="12" name="Group 51"/>
                <p:cNvGrpSpPr>
                  <a:grpSpLocks/>
                </p:cNvGrpSpPr>
                <p:nvPr/>
              </p:nvGrpSpPr>
              <p:grpSpPr bwMode="auto">
                <a:xfrm>
                  <a:off x="3897" y="110"/>
                  <a:ext cx="1877" cy="2164"/>
                  <a:chOff x="0" y="0"/>
                  <a:chExt cx="20000" cy="19999"/>
                </a:xfrm>
              </p:grpSpPr>
              <p:sp>
                <p:nvSpPr>
                  <p:cNvPr id="187444" name="Oval 52"/>
                  <p:cNvSpPr>
                    <a:spLocks noChangeArrowheads="1"/>
                  </p:cNvSpPr>
                  <p:nvPr/>
                </p:nvSpPr>
                <p:spPr bwMode="auto">
                  <a:xfrm>
                    <a:off x="0" y="0"/>
                    <a:ext cx="19755" cy="4621"/>
                  </a:xfrm>
                  <a:prstGeom prst="ellipse">
                    <a:avLst/>
                  </a:prstGeom>
                  <a:noFill/>
                  <a:ln w="19050">
                    <a:solidFill>
                      <a:srgbClr val="000000"/>
                    </a:solidFill>
                    <a:round/>
                    <a:headEnd/>
                    <a:tailEnd/>
                  </a:ln>
                  <a:effectLst/>
                </p:spPr>
                <p:txBody>
                  <a:bodyPr/>
                  <a:lstStyle/>
                  <a:p>
                    <a:endParaRPr lang="zh-CN" altLang="en-US"/>
                  </a:p>
                </p:txBody>
              </p:sp>
              <p:sp>
                <p:nvSpPr>
                  <p:cNvPr id="187445" name="Line 53"/>
                  <p:cNvSpPr>
                    <a:spLocks noChangeShapeType="1"/>
                  </p:cNvSpPr>
                  <p:nvPr/>
                </p:nvSpPr>
                <p:spPr bwMode="auto">
                  <a:xfrm>
                    <a:off x="0" y="2329"/>
                    <a:ext cx="85" cy="16210"/>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46" name="Line 54"/>
                  <p:cNvSpPr>
                    <a:spLocks noChangeShapeType="1"/>
                  </p:cNvSpPr>
                  <p:nvPr/>
                </p:nvSpPr>
                <p:spPr bwMode="auto">
                  <a:xfrm flipH="1">
                    <a:off x="19755" y="2292"/>
                    <a:ext cx="245" cy="15471"/>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47" name="Arc 55"/>
                  <p:cNvSpPr>
                    <a:spLocks/>
                  </p:cNvSpPr>
                  <p:nvPr/>
                </p:nvSpPr>
                <p:spPr bwMode="auto">
                  <a:xfrm flipH="1" flipV="1">
                    <a:off x="0" y="17661"/>
                    <a:ext cx="10741" cy="2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48" name="Arc 56"/>
                  <p:cNvSpPr>
                    <a:spLocks/>
                  </p:cNvSpPr>
                  <p:nvPr/>
                </p:nvSpPr>
                <p:spPr bwMode="auto">
                  <a:xfrm flipV="1">
                    <a:off x="9121" y="16829"/>
                    <a:ext cx="10719" cy="31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13" name="Group 57"/>
                <p:cNvGrpSpPr>
                  <a:grpSpLocks/>
                </p:cNvGrpSpPr>
                <p:nvPr/>
              </p:nvGrpSpPr>
              <p:grpSpPr bwMode="auto">
                <a:xfrm>
                  <a:off x="7454" y="593"/>
                  <a:ext cx="1876" cy="2158"/>
                  <a:chOff x="0" y="0"/>
                  <a:chExt cx="20000" cy="20001"/>
                </a:xfrm>
              </p:grpSpPr>
              <p:sp>
                <p:nvSpPr>
                  <p:cNvPr id="187450" name="Oval 58"/>
                  <p:cNvSpPr>
                    <a:spLocks noChangeArrowheads="1"/>
                  </p:cNvSpPr>
                  <p:nvPr/>
                </p:nvSpPr>
                <p:spPr bwMode="auto">
                  <a:xfrm>
                    <a:off x="0" y="0"/>
                    <a:ext cx="19765" cy="4634"/>
                  </a:xfrm>
                  <a:prstGeom prst="ellipse">
                    <a:avLst/>
                  </a:prstGeom>
                  <a:noFill/>
                  <a:ln w="19050">
                    <a:solidFill>
                      <a:srgbClr val="000000"/>
                    </a:solidFill>
                    <a:round/>
                    <a:headEnd/>
                    <a:tailEnd/>
                  </a:ln>
                  <a:effectLst/>
                </p:spPr>
                <p:txBody>
                  <a:bodyPr/>
                  <a:lstStyle/>
                  <a:p>
                    <a:endParaRPr lang="zh-CN" altLang="en-US"/>
                  </a:p>
                </p:txBody>
              </p:sp>
              <p:sp>
                <p:nvSpPr>
                  <p:cNvPr id="187451" name="Line 59"/>
                  <p:cNvSpPr>
                    <a:spLocks noChangeShapeType="1"/>
                  </p:cNvSpPr>
                  <p:nvPr/>
                </p:nvSpPr>
                <p:spPr bwMode="auto">
                  <a:xfrm>
                    <a:off x="0" y="2298"/>
                    <a:ext cx="85" cy="16257"/>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52" name="Line 60"/>
                  <p:cNvSpPr>
                    <a:spLocks noChangeShapeType="1"/>
                  </p:cNvSpPr>
                  <p:nvPr/>
                </p:nvSpPr>
                <p:spPr bwMode="auto">
                  <a:xfrm flipH="1">
                    <a:off x="19765" y="2243"/>
                    <a:ext cx="235" cy="15515"/>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53" name="Arc 61"/>
                  <p:cNvSpPr>
                    <a:spLocks/>
                  </p:cNvSpPr>
                  <p:nvPr/>
                </p:nvSpPr>
                <p:spPr bwMode="auto">
                  <a:xfrm flipH="1" flipV="1">
                    <a:off x="0" y="17610"/>
                    <a:ext cx="10725" cy="23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54" name="Arc 62"/>
                  <p:cNvSpPr>
                    <a:spLocks/>
                  </p:cNvSpPr>
                  <p:nvPr/>
                </p:nvSpPr>
                <p:spPr bwMode="auto">
                  <a:xfrm flipV="1">
                    <a:off x="9041" y="16832"/>
                    <a:ext cx="10724" cy="31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14" name="Group 63"/>
                <p:cNvGrpSpPr>
                  <a:grpSpLocks/>
                </p:cNvGrpSpPr>
                <p:nvPr/>
              </p:nvGrpSpPr>
              <p:grpSpPr bwMode="auto">
                <a:xfrm>
                  <a:off x="18125" y="712"/>
                  <a:ext cx="1875" cy="2157"/>
                  <a:chOff x="0" y="0"/>
                  <a:chExt cx="20000" cy="20000"/>
                </a:xfrm>
              </p:grpSpPr>
              <p:sp>
                <p:nvSpPr>
                  <p:cNvPr id="187456" name="Oval 64"/>
                  <p:cNvSpPr>
                    <a:spLocks noChangeArrowheads="1"/>
                  </p:cNvSpPr>
                  <p:nvPr/>
                </p:nvSpPr>
                <p:spPr bwMode="auto">
                  <a:xfrm>
                    <a:off x="0" y="0"/>
                    <a:ext cx="19776" cy="4636"/>
                  </a:xfrm>
                  <a:prstGeom prst="ellipse">
                    <a:avLst/>
                  </a:prstGeom>
                  <a:noFill/>
                  <a:ln w="19050">
                    <a:solidFill>
                      <a:srgbClr val="000000"/>
                    </a:solidFill>
                    <a:round/>
                    <a:headEnd/>
                    <a:tailEnd/>
                  </a:ln>
                  <a:effectLst/>
                </p:spPr>
                <p:txBody>
                  <a:bodyPr/>
                  <a:lstStyle/>
                  <a:p>
                    <a:endParaRPr lang="zh-CN" altLang="en-US"/>
                  </a:p>
                </p:txBody>
              </p:sp>
              <p:sp>
                <p:nvSpPr>
                  <p:cNvPr id="187457" name="Line 65"/>
                  <p:cNvSpPr>
                    <a:spLocks noChangeShapeType="1"/>
                  </p:cNvSpPr>
                  <p:nvPr/>
                </p:nvSpPr>
                <p:spPr bwMode="auto">
                  <a:xfrm>
                    <a:off x="0" y="2281"/>
                    <a:ext cx="64" cy="16263"/>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58" name="Line 66"/>
                  <p:cNvSpPr>
                    <a:spLocks noChangeShapeType="1"/>
                  </p:cNvSpPr>
                  <p:nvPr/>
                </p:nvSpPr>
                <p:spPr bwMode="auto">
                  <a:xfrm flipH="1">
                    <a:off x="19776" y="2244"/>
                    <a:ext cx="224" cy="15521"/>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59" name="Arc 67"/>
                  <p:cNvSpPr>
                    <a:spLocks/>
                  </p:cNvSpPr>
                  <p:nvPr/>
                </p:nvSpPr>
                <p:spPr bwMode="auto">
                  <a:xfrm flipH="1" flipV="1">
                    <a:off x="0" y="17663"/>
                    <a:ext cx="10731" cy="23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60" name="Arc 68"/>
                  <p:cNvSpPr>
                    <a:spLocks/>
                  </p:cNvSpPr>
                  <p:nvPr/>
                </p:nvSpPr>
                <p:spPr bwMode="auto">
                  <a:xfrm flipV="1">
                    <a:off x="9024" y="16829"/>
                    <a:ext cx="10752" cy="31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15" name="Group 69"/>
                <p:cNvGrpSpPr>
                  <a:grpSpLocks/>
                </p:cNvGrpSpPr>
                <p:nvPr/>
              </p:nvGrpSpPr>
              <p:grpSpPr bwMode="auto">
                <a:xfrm>
                  <a:off x="14394" y="-8"/>
                  <a:ext cx="1875" cy="2163"/>
                  <a:chOff x="0" y="0"/>
                  <a:chExt cx="20000" cy="19990"/>
                </a:xfrm>
              </p:grpSpPr>
              <p:sp>
                <p:nvSpPr>
                  <p:cNvPr id="187462" name="Oval 70"/>
                  <p:cNvSpPr>
                    <a:spLocks noChangeArrowheads="1"/>
                  </p:cNvSpPr>
                  <p:nvPr/>
                </p:nvSpPr>
                <p:spPr bwMode="auto">
                  <a:xfrm>
                    <a:off x="0" y="0"/>
                    <a:ext cx="19776" cy="4621"/>
                  </a:xfrm>
                  <a:prstGeom prst="ellipse">
                    <a:avLst/>
                  </a:prstGeom>
                  <a:noFill/>
                  <a:ln w="19050">
                    <a:solidFill>
                      <a:srgbClr val="000000"/>
                    </a:solidFill>
                    <a:round/>
                    <a:headEnd/>
                    <a:tailEnd/>
                  </a:ln>
                  <a:effectLst/>
                </p:spPr>
                <p:txBody>
                  <a:bodyPr/>
                  <a:lstStyle/>
                  <a:p>
                    <a:endParaRPr lang="zh-CN" altLang="en-US"/>
                  </a:p>
                </p:txBody>
              </p:sp>
              <p:sp>
                <p:nvSpPr>
                  <p:cNvPr id="187463" name="Line 71"/>
                  <p:cNvSpPr>
                    <a:spLocks noChangeShapeType="1"/>
                  </p:cNvSpPr>
                  <p:nvPr/>
                </p:nvSpPr>
                <p:spPr bwMode="auto">
                  <a:xfrm>
                    <a:off x="0" y="2329"/>
                    <a:ext cx="85" cy="16210"/>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64" name="Line 72"/>
                  <p:cNvSpPr>
                    <a:spLocks noChangeShapeType="1"/>
                  </p:cNvSpPr>
                  <p:nvPr/>
                </p:nvSpPr>
                <p:spPr bwMode="auto">
                  <a:xfrm flipH="1">
                    <a:off x="19776" y="2292"/>
                    <a:ext cx="224" cy="15471"/>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65" name="Arc 73"/>
                  <p:cNvSpPr>
                    <a:spLocks/>
                  </p:cNvSpPr>
                  <p:nvPr/>
                </p:nvSpPr>
                <p:spPr bwMode="auto">
                  <a:xfrm flipH="1" flipV="1">
                    <a:off x="0" y="17606"/>
                    <a:ext cx="10731" cy="234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66" name="Arc 74"/>
                  <p:cNvSpPr>
                    <a:spLocks/>
                  </p:cNvSpPr>
                  <p:nvPr/>
                </p:nvSpPr>
                <p:spPr bwMode="auto">
                  <a:xfrm flipV="1">
                    <a:off x="9109" y="16829"/>
                    <a:ext cx="10752" cy="31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16" name="Group 75"/>
                <p:cNvGrpSpPr>
                  <a:grpSpLocks/>
                </p:cNvGrpSpPr>
                <p:nvPr/>
              </p:nvGrpSpPr>
              <p:grpSpPr bwMode="auto">
                <a:xfrm>
                  <a:off x="10671" y="475"/>
                  <a:ext cx="1875" cy="2158"/>
                  <a:chOff x="0" y="0"/>
                  <a:chExt cx="20000" cy="20000"/>
                </a:xfrm>
              </p:grpSpPr>
              <p:sp>
                <p:nvSpPr>
                  <p:cNvPr id="187468" name="Oval 76"/>
                  <p:cNvSpPr>
                    <a:spLocks noChangeArrowheads="1"/>
                  </p:cNvSpPr>
                  <p:nvPr/>
                </p:nvSpPr>
                <p:spPr bwMode="auto">
                  <a:xfrm>
                    <a:off x="0" y="0"/>
                    <a:ext cx="19776" cy="4634"/>
                  </a:xfrm>
                  <a:prstGeom prst="ellipse">
                    <a:avLst/>
                  </a:prstGeom>
                  <a:noFill/>
                  <a:ln w="19050">
                    <a:solidFill>
                      <a:srgbClr val="000000"/>
                    </a:solidFill>
                    <a:round/>
                    <a:headEnd/>
                    <a:tailEnd/>
                  </a:ln>
                  <a:effectLst/>
                </p:spPr>
                <p:txBody>
                  <a:bodyPr/>
                  <a:lstStyle/>
                  <a:p>
                    <a:endParaRPr lang="zh-CN" altLang="en-US"/>
                  </a:p>
                </p:txBody>
              </p:sp>
              <p:sp>
                <p:nvSpPr>
                  <p:cNvPr id="187469" name="Line 77"/>
                  <p:cNvSpPr>
                    <a:spLocks noChangeShapeType="1"/>
                  </p:cNvSpPr>
                  <p:nvPr/>
                </p:nvSpPr>
                <p:spPr bwMode="auto">
                  <a:xfrm>
                    <a:off x="0" y="2243"/>
                    <a:ext cx="53" cy="16256"/>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70" name="Line 78"/>
                  <p:cNvSpPr>
                    <a:spLocks noChangeShapeType="1"/>
                  </p:cNvSpPr>
                  <p:nvPr/>
                </p:nvSpPr>
                <p:spPr bwMode="auto">
                  <a:xfrm flipH="1">
                    <a:off x="19776" y="2187"/>
                    <a:ext cx="224" cy="15524"/>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71" name="Arc 79"/>
                  <p:cNvSpPr>
                    <a:spLocks/>
                  </p:cNvSpPr>
                  <p:nvPr/>
                </p:nvSpPr>
                <p:spPr bwMode="auto">
                  <a:xfrm flipH="1" flipV="1">
                    <a:off x="0" y="17665"/>
                    <a:ext cx="10731" cy="23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72" name="Arc 80"/>
                  <p:cNvSpPr>
                    <a:spLocks/>
                  </p:cNvSpPr>
                  <p:nvPr/>
                </p:nvSpPr>
                <p:spPr bwMode="auto">
                  <a:xfrm flipV="1">
                    <a:off x="9024" y="16830"/>
                    <a:ext cx="10752" cy="31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17" name="Group 81"/>
                <p:cNvGrpSpPr>
                  <a:grpSpLocks/>
                </p:cNvGrpSpPr>
                <p:nvPr/>
              </p:nvGrpSpPr>
              <p:grpSpPr bwMode="auto">
                <a:xfrm>
                  <a:off x="0" y="475"/>
                  <a:ext cx="1877" cy="2158"/>
                  <a:chOff x="0" y="0"/>
                  <a:chExt cx="20021" cy="20000"/>
                </a:xfrm>
              </p:grpSpPr>
              <p:sp>
                <p:nvSpPr>
                  <p:cNvPr id="187474" name="Oval 82"/>
                  <p:cNvSpPr>
                    <a:spLocks noChangeArrowheads="1"/>
                  </p:cNvSpPr>
                  <p:nvPr/>
                </p:nvSpPr>
                <p:spPr bwMode="auto">
                  <a:xfrm>
                    <a:off x="0" y="0"/>
                    <a:ext cx="19776" cy="4634"/>
                  </a:xfrm>
                  <a:prstGeom prst="ellipse">
                    <a:avLst/>
                  </a:prstGeom>
                  <a:noFill/>
                  <a:ln w="19050">
                    <a:solidFill>
                      <a:srgbClr val="000000"/>
                    </a:solidFill>
                    <a:round/>
                    <a:headEnd/>
                    <a:tailEnd/>
                  </a:ln>
                  <a:effectLst/>
                </p:spPr>
                <p:txBody>
                  <a:bodyPr/>
                  <a:lstStyle/>
                  <a:p>
                    <a:endParaRPr lang="zh-CN" altLang="en-US"/>
                  </a:p>
                </p:txBody>
              </p:sp>
              <p:sp>
                <p:nvSpPr>
                  <p:cNvPr id="187475" name="Line 83"/>
                  <p:cNvSpPr>
                    <a:spLocks noChangeShapeType="1"/>
                  </p:cNvSpPr>
                  <p:nvPr/>
                </p:nvSpPr>
                <p:spPr bwMode="auto">
                  <a:xfrm>
                    <a:off x="0" y="2243"/>
                    <a:ext cx="85" cy="16256"/>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76" name="Line 84"/>
                  <p:cNvSpPr>
                    <a:spLocks noChangeShapeType="1"/>
                  </p:cNvSpPr>
                  <p:nvPr/>
                </p:nvSpPr>
                <p:spPr bwMode="auto">
                  <a:xfrm flipH="1">
                    <a:off x="19776" y="2187"/>
                    <a:ext cx="245" cy="15524"/>
                  </a:xfrm>
                  <a:prstGeom prst="line">
                    <a:avLst/>
                  </a:prstGeom>
                  <a:noFill/>
                  <a:ln w="19050">
                    <a:solidFill>
                      <a:srgbClr val="000000"/>
                    </a:solidFill>
                    <a:round/>
                    <a:headEnd type="none" w="sm" len="sm"/>
                    <a:tailEnd type="none" w="sm" len="sm"/>
                  </a:ln>
                  <a:effectLst/>
                </p:spPr>
                <p:txBody>
                  <a:bodyPr/>
                  <a:lstStyle/>
                  <a:p>
                    <a:endParaRPr lang="zh-CN" altLang="en-US"/>
                  </a:p>
                </p:txBody>
              </p:sp>
              <p:sp>
                <p:nvSpPr>
                  <p:cNvPr id="187477" name="Arc 85"/>
                  <p:cNvSpPr>
                    <a:spLocks/>
                  </p:cNvSpPr>
                  <p:nvPr/>
                </p:nvSpPr>
                <p:spPr bwMode="auto">
                  <a:xfrm flipH="1" flipV="1">
                    <a:off x="0" y="17665"/>
                    <a:ext cx="10730" cy="233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sp>
                <p:nvSpPr>
                  <p:cNvPr id="187478" name="Arc 86"/>
                  <p:cNvSpPr>
                    <a:spLocks/>
                  </p:cNvSpPr>
                  <p:nvPr/>
                </p:nvSpPr>
                <p:spPr bwMode="auto">
                  <a:xfrm flipV="1">
                    <a:off x="8960" y="16830"/>
                    <a:ext cx="10752" cy="317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a:effectLst/>
                </p:spPr>
                <p:txBody>
                  <a:bodyPr/>
                  <a:lstStyle/>
                  <a:p>
                    <a:endParaRPr lang="zh-CN" altLang="en-US"/>
                  </a:p>
                </p:txBody>
              </p:sp>
            </p:grpSp>
            <p:grpSp>
              <p:nvGrpSpPr>
                <p:cNvPr id="18" name="Group 87"/>
                <p:cNvGrpSpPr>
                  <a:grpSpLocks/>
                </p:cNvGrpSpPr>
                <p:nvPr/>
              </p:nvGrpSpPr>
              <p:grpSpPr bwMode="auto">
                <a:xfrm>
                  <a:off x="840" y="2151"/>
                  <a:ext cx="7476" cy="4079"/>
                  <a:chOff x="0" y="0"/>
                  <a:chExt cx="20000" cy="20000"/>
                </a:xfrm>
              </p:grpSpPr>
              <p:sp>
                <p:nvSpPr>
                  <p:cNvPr id="187480" name="Line 88"/>
                  <p:cNvSpPr>
                    <a:spLocks noChangeShapeType="1"/>
                  </p:cNvSpPr>
                  <p:nvPr/>
                </p:nvSpPr>
                <p:spPr bwMode="auto">
                  <a:xfrm>
                    <a:off x="0" y="2339"/>
                    <a:ext cx="8197" cy="17661"/>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81" name="Line 89"/>
                  <p:cNvSpPr>
                    <a:spLocks noChangeShapeType="1"/>
                  </p:cNvSpPr>
                  <p:nvPr/>
                </p:nvSpPr>
                <p:spPr bwMode="auto">
                  <a:xfrm>
                    <a:off x="10466" y="0"/>
                    <a:ext cx="21" cy="20000"/>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82" name="Line 90"/>
                  <p:cNvSpPr>
                    <a:spLocks noChangeShapeType="1"/>
                  </p:cNvSpPr>
                  <p:nvPr/>
                </p:nvSpPr>
                <p:spPr bwMode="auto">
                  <a:xfrm flipV="1">
                    <a:off x="12715" y="2917"/>
                    <a:ext cx="7285" cy="17083"/>
                  </a:xfrm>
                  <a:prstGeom prst="line">
                    <a:avLst/>
                  </a:prstGeom>
                  <a:noFill/>
                  <a:ln w="19050">
                    <a:solidFill>
                      <a:srgbClr val="000000"/>
                    </a:solidFill>
                    <a:round/>
                    <a:headEnd type="none" w="sm" len="lg"/>
                    <a:tailEnd type="none" w="sm" len="lg"/>
                  </a:ln>
                  <a:effectLst/>
                </p:spPr>
                <p:txBody>
                  <a:bodyPr/>
                  <a:lstStyle/>
                  <a:p>
                    <a:endParaRPr lang="zh-CN" altLang="en-US"/>
                  </a:p>
                </p:txBody>
              </p:sp>
            </p:grpSp>
            <p:grpSp>
              <p:nvGrpSpPr>
                <p:cNvPr id="19" name="Group 91"/>
                <p:cNvGrpSpPr>
                  <a:grpSpLocks/>
                </p:cNvGrpSpPr>
                <p:nvPr/>
              </p:nvGrpSpPr>
              <p:grpSpPr bwMode="auto">
                <a:xfrm>
                  <a:off x="11519" y="2151"/>
                  <a:ext cx="7467" cy="4079"/>
                  <a:chOff x="0" y="0"/>
                  <a:chExt cx="20001" cy="20000"/>
                </a:xfrm>
              </p:grpSpPr>
              <p:sp>
                <p:nvSpPr>
                  <p:cNvPr id="187484" name="Line 92"/>
                  <p:cNvSpPr>
                    <a:spLocks noChangeShapeType="1"/>
                  </p:cNvSpPr>
                  <p:nvPr/>
                </p:nvSpPr>
                <p:spPr bwMode="auto">
                  <a:xfrm>
                    <a:off x="0" y="2339"/>
                    <a:ext cx="8207" cy="17661"/>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85" name="Line 93"/>
                  <p:cNvSpPr>
                    <a:spLocks noChangeShapeType="1"/>
                  </p:cNvSpPr>
                  <p:nvPr/>
                </p:nvSpPr>
                <p:spPr bwMode="auto">
                  <a:xfrm>
                    <a:off x="10436" y="0"/>
                    <a:ext cx="21" cy="20000"/>
                  </a:xfrm>
                  <a:prstGeom prst="line">
                    <a:avLst/>
                  </a:prstGeom>
                  <a:noFill/>
                  <a:ln w="19050">
                    <a:solidFill>
                      <a:srgbClr val="000000"/>
                    </a:solidFill>
                    <a:round/>
                    <a:headEnd type="none" w="sm" len="lg"/>
                    <a:tailEnd type="none" w="sm" len="lg"/>
                  </a:ln>
                  <a:effectLst/>
                </p:spPr>
                <p:txBody>
                  <a:bodyPr/>
                  <a:lstStyle/>
                  <a:p>
                    <a:endParaRPr lang="zh-CN" altLang="en-US"/>
                  </a:p>
                </p:txBody>
              </p:sp>
              <p:sp>
                <p:nvSpPr>
                  <p:cNvPr id="187486" name="Line 94"/>
                  <p:cNvSpPr>
                    <a:spLocks noChangeShapeType="1"/>
                  </p:cNvSpPr>
                  <p:nvPr/>
                </p:nvSpPr>
                <p:spPr bwMode="auto">
                  <a:xfrm flipV="1">
                    <a:off x="12707" y="2917"/>
                    <a:ext cx="7294" cy="17083"/>
                  </a:xfrm>
                  <a:prstGeom prst="line">
                    <a:avLst/>
                  </a:prstGeom>
                  <a:noFill/>
                  <a:ln w="19050">
                    <a:solidFill>
                      <a:srgbClr val="000000"/>
                    </a:solidFill>
                    <a:round/>
                    <a:headEnd type="none" w="sm" len="lg"/>
                    <a:tailEnd type="none" w="sm" len="lg"/>
                  </a:ln>
                  <a:effectLst/>
                </p:spPr>
                <p:txBody>
                  <a:bodyPr/>
                  <a:lstStyle/>
                  <a:p>
                    <a:endParaRPr lang="zh-CN" altLang="en-US"/>
                  </a:p>
                </p:txBody>
              </p:sp>
            </p:grpSp>
          </p:grpSp>
          <p:sp>
            <p:nvSpPr>
              <p:cNvPr id="187487" name="Rectangle 95"/>
              <p:cNvSpPr>
                <a:spLocks noChangeArrowheads="1"/>
              </p:cNvSpPr>
              <p:nvPr/>
            </p:nvSpPr>
            <p:spPr bwMode="auto">
              <a:xfrm>
                <a:off x="5346" y="13053"/>
                <a:ext cx="9657" cy="1799"/>
              </a:xfrm>
              <a:prstGeom prst="rect">
                <a:avLst/>
              </a:prstGeom>
              <a:solidFill>
                <a:srgbClr val="FFFFFF"/>
              </a:solidFill>
              <a:ln w="19050">
                <a:solidFill>
                  <a:srgbClr val="FFFFFF"/>
                </a:solidFill>
                <a:miter lim="800000"/>
                <a:headEnd/>
                <a:tailEnd/>
              </a:ln>
              <a:effectLst/>
            </p:spPr>
            <p:txBody>
              <a:bodyPr lIns="12700" tIns="12700" rIns="12700" bIns="12700"/>
              <a:lstStyle/>
              <a:p>
                <a:pPr algn="just" eaLnBrk="0" hangingPunct="0"/>
                <a:endParaRPr kumimoji="0" lang="zh-CN" altLang="en-US" sz="2000" b="1">
                  <a:latin typeface="华文新魏" pitchFamily="2" charset="-122"/>
                  <a:ea typeface="华文新魏" pitchFamily="2" charset="-122"/>
                </a:endParaRPr>
              </a:p>
            </p:txBody>
          </p:sp>
        </p:grpSp>
      </p:grpSp>
      <p:sp>
        <p:nvSpPr>
          <p:cNvPr id="187488" name="Rectangle 96"/>
          <p:cNvSpPr>
            <a:spLocks noChangeArrowheads="1"/>
          </p:cNvSpPr>
          <p:nvPr/>
        </p:nvSpPr>
        <p:spPr bwMode="auto">
          <a:xfrm>
            <a:off x="2590800" y="5181600"/>
            <a:ext cx="3916363" cy="1479550"/>
          </a:xfrm>
          <a:prstGeom prst="rect">
            <a:avLst/>
          </a:prstGeom>
          <a:noFill/>
          <a:ln w="9525">
            <a:noFill/>
            <a:miter lim="800000"/>
            <a:headEnd/>
            <a:tailEnd/>
          </a:ln>
          <a:effectLst/>
        </p:spPr>
        <p:txBody>
          <a:bodyPr wrap="none">
            <a:spAutoFit/>
          </a:bodyPr>
          <a:lstStyle/>
          <a:p>
            <a:pPr algn="ctr">
              <a:spcBef>
                <a:spcPct val="40000"/>
              </a:spcBef>
            </a:pPr>
            <a:r>
              <a:rPr kumimoji="0" lang="zh-CN" altLang="en-US" b="1">
                <a:latin typeface="华文新魏" pitchFamily="2" charset="-122"/>
                <a:ea typeface="华文新魏" pitchFamily="2" charset="-122"/>
              </a:rPr>
              <a:t> 源数据首先进入当前细节级</a:t>
            </a:r>
          </a:p>
          <a:p>
            <a:pPr algn="ctr">
              <a:spcBef>
                <a:spcPct val="40000"/>
              </a:spcBef>
            </a:pPr>
            <a:r>
              <a:rPr kumimoji="0" lang="zh-CN" altLang="en-US" b="1">
                <a:latin typeface="华文新魏" pitchFamily="2" charset="-122"/>
                <a:ea typeface="华文新魏" pitchFamily="2" charset="-122"/>
              </a:rPr>
              <a:t>老化的数据进入早期细节级</a:t>
            </a:r>
          </a:p>
          <a:p>
            <a:pPr algn="ctr">
              <a:spcBef>
                <a:spcPct val="40000"/>
              </a:spcBef>
            </a:pPr>
            <a:r>
              <a:rPr kumimoji="0" lang="zh-CN" altLang="en-US" b="1">
                <a:latin typeface="华文新魏" pitchFamily="2" charset="-122"/>
                <a:ea typeface="华文新魏" pitchFamily="2" charset="-122"/>
              </a:rPr>
              <a:t>轻度综合级对应于数据集市</a:t>
            </a:r>
          </a:p>
        </p:txBody>
      </p:sp>
      <p:sp>
        <p:nvSpPr>
          <p:cNvPr id="97"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t>元数据（</a:t>
            </a:r>
            <a:r>
              <a:rPr lang="en-US" altLang="zh-CN"/>
              <a:t>Metadata）</a:t>
            </a:r>
          </a:p>
        </p:txBody>
      </p:sp>
      <p:sp>
        <p:nvSpPr>
          <p:cNvPr id="188419" name="Rectangle 3"/>
          <p:cNvSpPr>
            <a:spLocks noGrp="1" noChangeArrowheads="1"/>
          </p:cNvSpPr>
          <p:nvPr>
            <p:ph type="body" idx="1"/>
          </p:nvPr>
        </p:nvSpPr>
        <p:spPr>
          <a:xfrm>
            <a:off x="284163" y="1295400"/>
            <a:ext cx="8534400" cy="5219700"/>
          </a:xfrm>
        </p:spPr>
        <p:txBody>
          <a:bodyPr/>
          <a:lstStyle/>
          <a:p>
            <a:pPr>
              <a:lnSpc>
                <a:spcPct val="140000"/>
              </a:lnSpc>
            </a:pPr>
            <a:r>
              <a:rPr lang="zh-CN" altLang="en-US"/>
              <a:t>元数据</a:t>
            </a:r>
          </a:p>
          <a:p>
            <a:pPr lvl="1">
              <a:lnSpc>
                <a:spcPct val="140000"/>
              </a:lnSpc>
            </a:pPr>
            <a:r>
              <a:rPr lang="zh-CN" altLang="en-US"/>
              <a:t>关于数据的数据</a:t>
            </a:r>
          </a:p>
          <a:p>
            <a:pPr lvl="1">
              <a:lnSpc>
                <a:spcPct val="140000"/>
              </a:lnSpc>
            </a:pPr>
            <a:r>
              <a:rPr lang="zh-CN" altLang="en-US"/>
              <a:t>从</a:t>
            </a:r>
            <a:r>
              <a:rPr lang="en-US" altLang="zh-CN"/>
              <a:t>DB → DW</a:t>
            </a:r>
            <a:r>
              <a:rPr lang="zh-CN" altLang="en-US"/>
              <a:t>时， </a:t>
            </a:r>
            <a:r>
              <a:rPr lang="en-US" altLang="zh-CN"/>
              <a:t>DB</a:t>
            </a:r>
            <a:r>
              <a:rPr lang="zh-CN" altLang="en-US"/>
              <a:t>中的源数据描述及到</a:t>
            </a:r>
            <a:r>
              <a:rPr lang="en-US" altLang="zh-CN"/>
              <a:t>DW</a:t>
            </a:r>
            <a:r>
              <a:rPr lang="zh-CN" altLang="en-US"/>
              <a:t>中的映射</a:t>
            </a:r>
          </a:p>
          <a:p>
            <a:pPr lvl="1">
              <a:lnSpc>
                <a:spcPct val="140000"/>
              </a:lnSpc>
            </a:pPr>
            <a:r>
              <a:rPr lang="en-US" altLang="zh-CN"/>
              <a:t>DSS</a:t>
            </a:r>
            <a:r>
              <a:rPr lang="zh-CN" altLang="en-US"/>
              <a:t>元数据：数据从</a:t>
            </a:r>
            <a:r>
              <a:rPr lang="en-US" altLang="zh-CN"/>
              <a:t>DW → OLAP（</a:t>
            </a:r>
            <a:r>
              <a:rPr lang="zh-CN" altLang="en-US"/>
              <a:t>前端工具）之间的映射</a:t>
            </a:r>
          </a:p>
          <a:p>
            <a:pPr lvl="1">
              <a:lnSpc>
                <a:spcPct val="140000"/>
              </a:lnSpc>
            </a:pPr>
            <a:endParaRPr lang="zh-CN" altLang="en-US"/>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a:t>数据粒度</a:t>
            </a:r>
          </a:p>
        </p:txBody>
      </p:sp>
      <p:sp>
        <p:nvSpPr>
          <p:cNvPr id="189443" name="Rectangle 3"/>
          <p:cNvSpPr>
            <a:spLocks noGrp="1" noChangeArrowheads="1"/>
          </p:cNvSpPr>
          <p:nvPr>
            <p:ph type="body" idx="1"/>
          </p:nvPr>
        </p:nvSpPr>
        <p:spPr>
          <a:xfrm>
            <a:off x="228600" y="1295400"/>
            <a:ext cx="8763000" cy="2362200"/>
          </a:xfrm>
        </p:spPr>
        <p:txBody>
          <a:bodyPr/>
          <a:lstStyle/>
          <a:p>
            <a:r>
              <a:rPr lang="zh-CN" altLang="en-US"/>
              <a:t>粒度</a:t>
            </a:r>
          </a:p>
          <a:p>
            <a:pPr lvl="1"/>
            <a:r>
              <a:rPr lang="zh-CN" altLang="en-US"/>
              <a:t>数据综合程度高低的一个度量</a:t>
            </a:r>
          </a:p>
          <a:p>
            <a:pPr lvl="1">
              <a:spcBef>
                <a:spcPct val="50000"/>
              </a:spcBef>
            </a:pPr>
            <a:r>
              <a:rPr lang="zh-CN" altLang="en-US"/>
              <a:t>粒度越小，越细节，综合程度越低，回答查询种类越多，数据量大，性能低</a:t>
            </a:r>
          </a:p>
        </p:txBody>
      </p:sp>
      <p:grpSp>
        <p:nvGrpSpPr>
          <p:cNvPr id="2" name="Group 4"/>
          <p:cNvGrpSpPr>
            <a:grpSpLocks/>
          </p:cNvGrpSpPr>
          <p:nvPr/>
        </p:nvGrpSpPr>
        <p:grpSpPr bwMode="auto">
          <a:xfrm>
            <a:off x="152400" y="4295775"/>
            <a:ext cx="8763000" cy="1800225"/>
            <a:chOff x="96" y="2706"/>
            <a:chExt cx="5520" cy="1134"/>
          </a:xfrm>
        </p:grpSpPr>
        <p:sp>
          <p:nvSpPr>
            <p:cNvPr id="189445" name="AutoShape 5"/>
            <p:cNvSpPr>
              <a:spLocks noChangeArrowheads="1"/>
            </p:cNvSpPr>
            <p:nvPr/>
          </p:nvSpPr>
          <p:spPr bwMode="auto">
            <a:xfrm>
              <a:off x="1920" y="2946"/>
              <a:ext cx="1920" cy="672"/>
            </a:xfrm>
            <a:prstGeom prst="leftRightArrow">
              <a:avLst>
                <a:gd name="adj1" fmla="val 50000"/>
                <a:gd name="adj2" fmla="val 57143"/>
              </a:avLst>
            </a:prstGeom>
            <a:gradFill rotWithShape="0">
              <a:gsLst>
                <a:gs pos="0">
                  <a:srgbClr val="000082"/>
                </a:gs>
                <a:gs pos="30000">
                  <a:srgbClr val="66008F"/>
                </a:gs>
                <a:gs pos="64999">
                  <a:srgbClr val="BA0066"/>
                </a:gs>
                <a:gs pos="89999">
                  <a:srgbClr val="FF0000"/>
                </a:gs>
                <a:gs pos="100000">
                  <a:srgbClr val="FF8200"/>
                </a:gs>
              </a:gsLst>
              <a:lin ang="2700000" scaled="1"/>
            </a:gradFill>
            <a:ln w="9525">
              <a:noFill/>
              <a:miter lim="800000"/>
              <a:headEnd/>
              <a:tailEnd/>
            </a:ln>
            <a:effectLst/>
          </p:spPr>
          <p:txBody>
            <a:bodyPr wrap="none" anchor="ctr"/>
            <a:lstStyle/>
            <a:p>
              <a:pPr algn="ctr"/>
              <a:r>
                <a:rPr lang="zh-CN" altLang="en-US" sz="3200">
                  <a:ea typeface="华文行楷" pitchFamily="2" charset="-122"/>
                </a:rPr>
                <a:t>小    粒度   大</a:t>
              </a:r>
            </a:p>
          </p:txBody>
        </p:sp>
        <p:sp>
          <p:nvSpPr>
            <p:cNvPr id="189446" name="Rectangle 6"/>
            <p:cNvSpPr>
              <a:spLocks noChangeArrowheads="1"/>
            </p:cNvSpPr>
            <p:nvPr/>
          </p:nvSpPr>
          <p:spPr bwMode="auto">
            <a:xfrm>
              <a:off x="96" y="2706"/>
              <a:ext cx="1684" cy="1134"/>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spAutoFit/>
              <a:flatTx/>
            </a:bodyPr>
            <a:lstStyle/>
            <a:p>
              <a:pPr algn="ctr"/>
              <a:r>
                <a:rPr lang="zh-CN" altLang="en-US" sz="2800">
                  <a:ea typeface="华文行楷" pitchFamily="2" charset="-122"/>
                </a:rPr>
                <a:t>综合程度低</a:t>
              </a:r>
            </a:p>
            <a:p>
              <a:pPr algn="ctr"/>
              <a:r>
                <a:rPr lang="zh-CN" altLang="en-US" sz="2800">
                  <a:ea typeface="华文行楷" pitchFamily="2" charset="-122"/>
                </a:rPr>
                <a:t>回答查询种类多</a:t>
              </a:r>
            </a:p>
            <a:p>
              <a:pPr algn="ctr"/>
              <a:r>
                <a:rPr lang="zh-CN" altLang="en-US" sz="2800">
                  <a:ea typeface="华文行楷" pitchFamily="2" charset="-122"/>
                </a:rPr>
                <a:t>数据量大</a:t>
              </a:r>
            </a:p>
            <a:p>
              <a:pPr algn="ctr"/>
              <a:r>
                <a:rPr lang="zh-CN" altLang="en-US" sz="2800">
                  <a:ea typeface="华文行楷" pitchFamily="2" charset="-122"/>
                </a:rPr>
                <a:t>性能低</a:t>
              </a:r>
            </a:p>
          </p:txBody>
        </p:sp>
        <p:sp>
          <p:nvSpPr>
            <p:cNvPr id="189447" name="Rectangle 7"/>
            <p:cNvSpPr>
              <a:spLocks noChangeArrowheads="1"/>
            </p:cNvSpPr>
            <p:nvPr/>
          </p:nvSpPr>
          <p:spPr bwMode="auto">
            <a:xfrm>
              <a:off x="3932" y="2706"/>
              <a:ext cx="1684" cy="1134"/>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spAutoFit/>
              <a:flatTx/>
            </a:bodyPr>
            <a:lstStyle/>
            <a:p>
              <a:pPr algn="ctr"/>
              <a:r>
                <a:rPr lang="zh-CN" altLang="en-US" sz="2800">
                  <a:ea typeface="华文行楷" pitchFamily="2" charset="-122"/>
                </a:rPr>
                <a:t>综合程度高</a:t>
              </a:r>
            </a:p>
            <a:p>
              <a:pPr algn="ctr"/>
              <a:r>
                <a:rPr lang="zh-CN" altLang="en-US" sz="2800">
                  <a:ea typeface="华文行楷" pitchFamily="2" charset="-122"/>
                </a:rPr>
                <a:t>回答查询种类少</a:t>
              </a:r>
            </a:p>
            <a:p>
              <a:pPr algn="ctr"/>
              <a:r>
                <a:rPr lang="zh-CN" altLang="en-US" sz="2800">
                  <a:ea typeface="华文行楷" pitchFamily="2" charset="-122"/>
                </a:rPr>
                <a:t>数据量小</a:t>
              </a:r>
            </a:p>
            <a:p>
              <a:pPr algn="ctr"/>
              <a:r>
                <a:rPr lang="zh-CN" altLang="en-US" sz="2800">
                  <a:ea typeface="华文行楷" pitchFamily="2" charset="-122"/>
                </a:rPr>
                <a:t>性能高</a:t>
              </a:r>
            </a:p>
          </p:txBody>
        </p:sp>
      </p:gr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44624"/>
            <a:ext cx="8001000" cy="828328"/>
          </a:xfrm>
        </p:spPr>
        <p:txBody>
          <a:bodyPr/>
          <a:lstStyle/>
          <a:p>
            <a:r>
              <a:rPr lang="zh-CN" altLang="en-US" sz="4000" dirty="0"/>
              <a:t>本次课程的用例：</a:t>
            </a:r>
            <a:r>
              <a:rPr lang="zh-CN" altLang="en-US" sz="2800" dirty="0"/>
              <a:t>商场管理信息系统</a:t>
            </a:r>
          </a:p>
        </p:txBody>
      </p:sp>
      <p:sp>
        <p:nvSpPr>
          <p:cNvPr id="130051" name="Rectangle 3"/>
          <p:cNvSpPr>
            <a:spLocks noGrp="1" noChangeArrowheads="1"/>
          </p:cNvSpPr>
          <p:nvPr>
            <p:ph type="body" idx="1"/>
          </p:nvPr>
        </p:nvSpPr>
        <p:spPr>
          <a:xfrm>
            <a:off x="35496" y="1219200"/>
            <a:ext cx="8915400" cy="5410200"/>
          </a:xfrm>
          <a:noFill/>
          <a:ln/>
        </p:spPr>
        <p:txBody>
          <a:bodyPr/>
          <a:lstStyle/>
          <a:p>
            <a:r>
              <a:rPr lang="zh-CN" altLang="en-US" dirty="0">
                <a:solidFill>
                  <a:srgbClr val="000099"/>
                </a:solidFill>
              </a:rPr>
              <a:t>库存子系统</a:t>
            </a:r>
          </a:p>
          <a:p>
            <a:pPr lvl="1"/>
            <a:r>
              <a:rPr lang="zh-CN" altLang="en-US" dirty="0"/>
              <a:t>出库领料</a:t>
            </a:r>
            <a:r>
              <a:rPr lang="zh-CN" altLang="en-US" dirty="0" smtClean="0"/>
              <a:t>单</a:t>
            </a:r>
            <a:r>
              <a:rPr lang="en-US" altLang="zh-CN" dirty="0" smtClean="0"/>
              <a:t> (</a:t>
            </a:r>
            <a:r>
              <a:rPr lang="zh-CN" altLang="en-US" dirty="0" smtClean="0"/>
              <a:t>出</a:t>
            </a:r>
            <a:r>
              <a:rPr lang="zh-CN" altLang="en-US" dirty="0"/>
              <a:t>库领料单号，领料人，商品号，数量，</a:t>
            </a:r>
            <a:r>
              <a:rPr lang="zh-CN" altLang="en-US" dirty="0" smtClean="0"/>
              <a:t>日期</a:t>
            </a:r>
            <a:r>
              <a:rPr lang="en-US" altLang="zh-CN" dirty="0" smtClean="0"/>
              <a:t>)</a:t>
            </a:r>
            <a:endParaRPr lang="zh-CN" altLang="en-US" dirty="0"/>
          </a:p>
          <a:p>
            <a:pPr lvl="1"/>
            <a:r>
              <a:rPr lang="zh-CN" altLang="en-US" dirty="0"/>
              <a:t>进料入库</a:t>
            </a:r>
            <a:r>
              <a:rPr lang="zh-CN" altLang="en-US" dirty="0" smtClean="0"/>
              <a:t>单 </a:t>
            </a:r>
            <a:r>
              <a:rPr lang="en-US" altLang="zh-CN" dirty="0" smtClean="0"/>
              <a:t>(</a:t>
            </a:r>
            <a:r>
              <a:rPr lang="zh-CN" altLang="en-US" dirty="0" smtClean="0"/>
              <a:t>进料</a:t>
            </a:r>
            <a:r>
              <a:rPr lang="zh-CN" altLang="en-US" dirty="0"/>
              <a:t>入库单号，订单号，进料人，收料人，日期）</a:t>
            </a:r>
          </a:p>
          <a:p>
            <a:pPr lvl="1"/>
            <a:r>
              <a:rPr lang="zh-CN" altLang="en-US" dirty="0"/>
              <a:t>库存台帐（商品号，库房号，库存量，日期）</a:t>
            </a:r>
          </a:p>
          <a:p>
            <a:r>
              <a:rPr lang="zh-CN" altLang="en-US" dirty="0">
                <a:solidFill>
                  <a:srgbClr val="000099"/>
                </a:solidFill>
              </a:rPr>
              <a:t>人事子系统</a:t>
            </a:r>
          </a:p>
          <a:p>
            <a:pPr lvl="1"/>
            <a:r>
              <a:rPr lang="zh-CN" altLang="en-US" dirty="0"/>
              <a:t>员工（员工号，姓名，性别，年龄，文化程度，部门号）</a:t>
            </a:r>
          </a:p>
          <a:p>
            <a:pPr lvl="1"/>
            <a:r>
              <a:rPr lang="zh-CN" altLang="en-US" dirty="0"/>
              <a:t>部门（部门号，部门名称，部门经理，电话）</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a:t>数据粒度</a:t>
            </a:r>
          </a:p>
        </p:txBody>
      </p:sp>
      <p:sp>
        <p:nvSpPr>
          <p:cNvPr id="190467" name="Rectangle 3"/>
          <p:cNvSpPr>
            <a:spLocks noChangeArrowheads="1"/>
          </p:cNvSpPr>
          <p:nvPr/>
        </p:nvSpPr>
        <p:spPr bwMode="auto">
          <a:xfrm>
            <a:off x="228600" y="1371600"/>
            <a:ext cx="2895600" cy="2500313"/>
          </a:xfrm>
          <a:prstGeom prst="rect">
            <a:avLst/>
          </a:prstGeom>
          <a:solidFill>
            <a:srgbClr val="00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25000"/>
              </a:spcBef>
            </a:pPr>
            <a:r>
              <a:rPr lang="zh-CN" altLang="en-US" sz="3200" b="1" dirty="0">
                <a:solidFill>
                  <a:srgbClr val="C00000"/>
                </a:solidFill>
                <a:effectLst>
                  <a:outerShdw blurRad="38100" dist="38100" dir="2700000" algn="tl">
                    <a:srgbClr val="000000"/>
                  </a:outerShdw>
                </a:effectLst>
                <a:latin typeface="华文新魏" pitchFamily="2" charset="-122"/>
                <a:ea typeface="华文新魏" pitchFamily="2" charset="-122"/>
              </a:rPr>
              <a:t>细节级</a:t>
            </a:r>
          </a:p>
          <a:p>
            <a:pPr algn="ctr">
              <a:spcBef>
                <a:spcPct val="25000"/>
              </a:spcBef>
            </a:pPr>
            <a:r>
              <a:rPr lang="zh-CN" altLang="en-US" sz="2800" dirty="0">
                <a:solidFill>
                  <a:schemeClr val="tx2"/>
                </a:solidFill>
                <a:latin typeface="华文新魏" pitchFamily="2" charset="-122"/>
                <a:ea typeface="华文新魏" pitchFamily="2" charset="-122"/>
              </a:rPr>
              <a:t>一个月内客户的每个电话记录</a:t>
            </a:r>
          </a:p>
          <a:p>
            <a:pPr algn="ctr">
              <a:spcBef>
                <a:spcPct val="25000"/>
              </a:spcBef>
            </a:pPr>
            <a:r>
              <a:rPr lang="zh-CN" altLang="en-US" sz="2800" dirty="0">
                <a:latin typeface="华文新魏" pitchFamily="2" charset="-122"/>
                <a:ea typeface="华文新魏" pitchFamily="2" charset="-122"/>
              </a:rPr>
              <a:t>每月200个记录，40000个字节</a:t>
            </a:r>
          </a:p>
        </p:txBody>
      </p:sp>
      <p:sp>
        <p:nvSpPr>
          <p:cNvPr id="190468" name="Rectangle 4"/>
          <p:cNvSpPr>
            <a:spLocks noChangeArrowheads="1"/>
          </p:cNvSpPr>
          <p:nvPr/>
        </p:nvSpPr>
        <p:spPr bwMode="auto">
          <a:xfrm>
            <a:off x="4648200" y="4129088"/>
            <a:ext cx="4191000" cy="2500312"/>
          </a:xfrm>
          <a:prstGeom prst="rect">
            <a:avLst/>
          </a:prstGeom>
          <a:solidFill>
            <a:srgbClr val="00FFFF"/>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p:spPr>
        <p:txBody>
          <a:bodyPr>
            <a:spAutoFit/>
            <a:flatTx/>
          </a:bodyPr>
          <a:lstStyle/>
          <a:p>
            <a:pPr algn="ctr">
              <a:spcBef>
                <a:spcPct val="25000"/>
              </a:spcBef>
            </a:pPr>
            <a:r>
              <a:rPr lang="zh-CN" altLang="en-US" sz="3200" b="1" dirty="0">
                <a:solidFill>
                  <a:srgbClr val="C00000"/>
                </a:solidFill>
                <a:effectLst>
                  <a:outerShdw blurRad="38100" dist="38100" dir="2700000" algn="tl">
                    <a:srgbClr val="000000"/>
                  </a:outerShdw>
                </a:effectLst>
                <a:latin typeface="华文新魏" pitchFamily="2" charset="-122"/>
                <a:ea typeface="华文新魏" pitchFamily="2" charset="-122"/>
              </a:rPr>
              <a:t>综合级</a:t>
            </a:r>
          </a:p>
          <a:p>
            <a:pPr algn="ctr">
              <a:spcBef>
                <a:spcPct val="25000"/>
              </a:spcBef>
            </a:pPr>
            <a:r>
              <a:rPr lang="zh-CN" altLang="en-US" sz="2800" dirty="0">
                <a:solidFill>
                  <a:schemeClr val="tx2"/>
                </a:solidFill>
                <a:latin typeface="华文新魏" pitchFamily="2" charset="-122"/>
                <a:ea typeface="华文新魏" pitchFamily="2" charset="-122"/>
              </a:rPr>
              <a:t>一个月内客户电话汇总(电话次数、平均通话时间、长途电话次数</a:t>
            </a:r>
            <a:r>
              <a:rPr lang="zh-CN" altLang="en-US" sz="2800" dirty="0">
                <a:solidFill>
                  <a:schemeClr val="tx2"/>
                </a:solidFill>
                <a:latin typeface="Times New Roman"/>
                <a:ea typeface="华文新魏" pitchFamily="2" charset="-122"/>
              </a:rPr>
              <a:t>……</a:t>
            </a:r>
            <a:r>
              <a:rPr lang="zh-CN" altLang="en-US" sz="2800" dirty="0">
                <a:solidFill>
                  <a:schemeClr val="tx2"/>
                </a:solidFill>
                <a:latin typeface="华文新魏" pitchFamily="2" charset="-122"/>
                <a:ea typeface="华文新魏" pitchFamily="2" charset="-122"/>
              </a:rPr>
              <a:t>)</a:t>
            </a:r>
          </a:p>
          <a:p>
            <a:pPr algn="ctr">
              <a:spcBef>
                <a:spcPct val="25000"/>
              </a:spcBef>
            </a:pPr>
            <a:r>
              <a:rPr lang="zh-CN" altLang="en-US" sz="2800" dirty="0">
                <a:latin typeface="华文新魏" pitchFamily="2" charset="-122"/>
                <a:ea typeface="华文新魏" pitchFamily="2" charset="-122"/>
              </a:rPr>
              <a:t>每月1个记录，200个字节</a:t>
            </a:r>
          </a:p>
        </p:txBody>
      </p:sp>
      <p:sp>
        <p:nvSpPr>
          <p:cNvPr id="190469" name="AutoShape 5"/>
          <p:cNvSpPr>
            <a:spLocks noChangeArrowheads="1"/>
          </p:cNvSpPr>
          <p:nvPr/>
        </p:nvSpPr>
        <p:spPr bwMode="auto">
          <a:xfrm>
            <a:off x="1143000" y="3886200"/>
            <a:ext cx="838200" cy="1371600"/>
          </a:xfrm>
          <a:prstGeom prst="upArrow">
            <a:avLst>
              <a:gd name="adj1" fmla="val 50000"/>
              <a:gd name="adj2" fmla="val 40909"/>
            </a:avLst>
          </a:prstGeom>
          <a:gradFill rotWithShape="0">
            <a:gsLst>
              <a:gs pos="0">
                <a:srgbClr val="005CBF"/>
              </a:gs>
              <a:gs pos="25000">
                <a:srgbClr val="0087E6"/>
              </a:gs>
              <a:gs pos="75000">
                <a:srgbClr val="21D6E0"/>
              </a:gs>
              <a:gs pos="100000">
                <a:srgbClr val="03D4A8"/>
              </a:gs>
            </a:gsLst>
            <a:lin ang="5400000" scaled="1"/>
          </a:gradFill>
          <a:ln w="9525">
            <a:noFill/>
            <a:miter lim="800000"/>
            <a:headEnd/>
            <a:tailEnd/>
          </a:ln>
          <a:effectLst/>
        </p:spPr>
        <p:txBody>
          <a:bodyPr wrap="none" anchor="ctr"/>
          <a:lstStyle/>
          <a:p>
            <a:pPr algn="ctr"/>
            <a:r>
              <a:rPr lang="zh-CN" altLang="en-US" sz="2800">
                <a:ea typeface="华文新魏" pitchFamily="2" charset="-122"/>
              </a:rPr>
              <a:t>能</a:t>
            </a:r>
          </a:p>
          <a:p>
            <a:pPr algn="ctr"/>
            <a:r>
              <a:rPr lang="zh-CN" altLang="en-US" sz="2800">
                <a:ea typeface="华文新魏" pitchFamily="2" charset="-122"/>
              </a:rPr>
              <a:t>回</a:t>
            </a:r>
          </a:p>
          <a:p>
            <a:pPr algn="ctr"/>
            <a:r>
              <a:rPr lang="zh-CN" altLang="en-US" sz="2800">
                <a:ea typeface="华文新魏" pitchFamily="2" charset="-122"/>
              </a:rPr>
              <a:t>答</a:t>
            </a:r>
          </a:p>
        </p:txBody>
      </p:sp>
      <p:sp>
        <p:nvSpPr>
          <p:cNvPr id="190470" name="AutoShape 6"/>
          <p:cNvSpPr>
            <a:spLocks noChangeArrowheads="1"/>
          </p:cNvSpPr>
          <p:nvPr/>
        </p:nvSpPr>
        <p:spPr bwMode="auto">
          <a:xfrm>
            <a:off x="2971800" y="5607050"/>
            <a:ext cx="1676400" cy="762000"/>
          </a:xfrm>
          <a:prstGeom prst="rightArrow">
            <a:avLst>
              <a:gd name="adj1" fmla="val 50000"/>
              <a:gd name="adj2" fmla="val 55000"/>
            </a:avLst>
          </a:prstGeom>
          <a:gradFill rotWithShape="0">
            <a:gsLst>
              <a:gs pos="0">
                <a:srgbClr val="005CBF"/>
              </a:gs>
              <a:gs pos="25000">
                <a:srgbClr val="0087E6"/>
              </a:gs>
              <a:gs pos="75000">
                <a:srgbClr val="21D6E0"/>
              </a:gs>
              <a:gs pos="100000">
                <a:srgbClr val="03D4A8"/>
              </a:gs>
            </a:gsLst>
            <a:lin ang="5400000" scaled="1"/>
          </a:gradFill>
          <a:ln w="9525">
            <a:noFill/>
            <a:miter lim="800000"/>
            <a:headEnd/>
            <a:tailEnd/>
          </a:ln>
          <a:effectLst/>
        </p:spPr>
        <p:txBody>
          <a:bodyPr wrap="none" anchor="ctr"/>
          <a:lstStyle/>
          <a:p>
            <a:pPr algn="ctr"/>
            <a:r>
              <a:rPr lang="zh-CN" altLang="en-US" sz="2800">
                <a:ea typeface="华文新魏" pitchFamily="2" charset="-122"/>
              </a:rPr>
              <a:t>不能回答</a:t>
            </a:r>
            <a:endParaRPr lang="zh-CN" altLang="en-US"/>
          </a:p>
        </p:txBody>
      </p:sp>
      <p:sp>
        <p:nvSpPr>
          <p:cNvPr id="190471" name="Oval 7"/>
          <p:cNvSpPr>
            <a:spLocks noChangeArrowheads="1"/>
          </p:cNvSpPr>
          <p:nvPr/>
        </p:nvSpPr>
        <p:spPr bwMode="auto">
          <a:xfrm>
            <a:off x="152400" y="5257800"/>
            <a:ext cx="2819400" cy="1447800"/>
          </a:xfrm>
          <a:prstGeom prst="ellipse">
            <a:avLst/>
          </a:prstGeom>
          <a:gradFill rotWithShape="0">
            <a:gsLst>
              <a:gs pos="0">
                <a:srgbClr val="5E9EFF"/>
              </a:gs>
              <a:gs pos="39999">
                <a:srgbClr val="85C2FF"/>
              </a:gs>
              <a:gs pos="70000">
                <a:srgbClr val="C4D6EB"/>
              </a:gs>
              <a:gs pos="100000">
                <a:srgbClr val="FFEBFA"/>
              </a:gs>
            </a:gsLst>
            <a:lin ang="2700000" scaled="1"/>
          </a:gradFill>
          <a:ln w="9525">
            <a:solidFill>
              <a:schemeClr val="tx1"/>
            </a:solidFill>
            <a:miter lim="800000"/>
            <a:headEnd/>
            <a:tailEnd/>
          </a:ln>
          <a:effectLst/>
        </p:spPr>
        <p:txBody>
          <a:bodyPr anchor="ctr"/>
          <a:lstStyle/>
          <a:p>
            <a:pPr algn="ctr"/>
            <a:r>
              <a:rPr lang="zh-CN" altLang="en-US">
                <a:latin typeface="华文新魏" pitchFamily="2" charset="-122"/>
                <a:ea typeface="华文新魏" pitchFamily="2" charset="-122"/>
              </a:rPr>
              <a:t>上周张三给他在上海的女朋友打电话了吗？</a:t>
            </a:r>
          </a:p>
        </p:txBody>
      </p:sp>
      <p:sp>
        <p:nvSpPr>
          <p:cNvPr id="190472" name="AutoShape 8"/>
          <p:cNvSpPr>
            <a:spLocks noChangeArrowheads="1"/>
          </p:cNvSpPr>
          <p:nvPr/>
        </p:nvSpPr>
        <p:spPr bwMode="auto">
          <a:xfrm>
            <a:off x="6934200" y="2590800"/>
            <a:ext cx="914400" cy="1447800"/>
          </a:xfrm>
          <a:prstGeom prst="downArrow">
            <a:avLst>
              <a:gd name="adj1" fmla="val 50000"/>
              <a:gd name="adj2" fmla="val 39583"/>
            </a:avLst>
          </a:prstGeom>
          <a:gradFill rotWithShape="0">
            <a:gsLst>
              <a:gs pos="0">
                <a:srgbClr val="03D4A8"/>
              </a:gs>
              <a:gs pos="25000">
                <a:srgbClr val="21D6E0"/>
              </a:gs>
              <a:gs pos="75000">
                <a:srgbClr val="0087E6"/>
              </a:gs>
              <a:gs pos="100000">
                <a:srgbClr val="005CBF"/>
              </a:gs>
            </a:gsLst>
            <a:lin ang="5400000" scaled="1"/>
          </a:gradFill>
          <a:ln w="9525">
            <a:noFill/>
            <a:miter lim="800000"/>
            <a:headEnd/>
            <a:tailEnd/>
          </a:ln>
          <a:effectLst/>
        </p:spPr>
        <p:txBody>
          <a:bodyPr wrap="none" anchor="ctr"/>
          <a:lstStyle/>
          <a:p>
            <a:pPr algn="ctr"/>
            <a:r>
              <a:rPr lang="zh-CN" altLang="en-US" sz="2800">
                <a:ea typeface="华文新魏" pitchFamily="2" charset="-122"/>
              </a:rPr>
              <a:t>能</a:t>
            </a:r>
          </a:p>
          <a:p>
            <a:pPr algn="ctr"/>
            <a:r>
              <a:rPr lang="zh-CN" altLang="en-US" sz="2800">
                <a:ea typeface="华文新魏" pitchFamily="2" charset="-122"/>
              </a:rPr>
              <a:t>回</a:t>
            </a:r>
          </a:p>
          <a:p>
            <a:pPr algn="ctr"/>
            <a:r>
              <a:rPr lang="zh-CN" altLang="en-US" sz="2800">
                <a:ea typeface="华文新魏" pitchFamily="2" charset="-122"/>
              </a:rPr>
              <a:t>答</a:t>
            </a:r>
          </a:p>
        </p:txBody>
      </p:sp>
      <p:sp>
        <p:nvSpPr>
          <p:cNvPr id="190473" name="AutoShape 9"/>
          <p:cNvSpPr>
            <a:spLocks noChangeArrowheads="1"/>
          </p:cNvSpPr>
          <p:nvPr/>
        </p:nvSpPr>
        <p:spPr bwMode="auto">
          <a:xfrm>
            <a:off x="3168650" y="1600200"/>
            <a:ext cx="2698750" cy="838200"/>
          </a:xfrm>
          <a:prstGeom prst="leftArrow">
            <a:avLst>
              <a:gd name="adj1" fmla="val 50000"/>
              <a:gd name="adj2" fmla="val 80492"/>
            </a:avLst>
          </a:prstGeom>
          <a:gradFill rotWithShape="0">
            <a:gsLst>
              <a:gs pos="0">
                <a:srgbClr val="005CBF"/>
              </a:gs>
              <a:gs pos="25000">
                <a:srgbClr val="0087E6"/>
              </a:gs>
              <a:gs pos="75000">
                <a:srgbClr val="21D6E0"/>
              </a:gs>
              <a:gs pos="100000">
                <a:srgbClr val="03D4A8"/>
              </a:gs>
            </a:gsLst>
            <a:lin ang="5400000" scaled="1"/>
          </a:gradFill>
          <a:ln w="9525">
            <a:noFill/>
            <a:miter lim="800000"/>
            <a:headEnd/>
            <a:tailEnd/>
          </a:ln>
          <a:effectLst/>
        </p:spPr>
        <p:txBody>
          <a:bodyPr wrap="none" anchor="ctr"/>
          <a:lstStyle/>
          <a:p>
            <a:pPr algn="ctr"/>
            <a:r>
              <a:rPr lang="zh-CN" altLang="en-US" sz="2800">
                <a:ea typeface="华文新魏" pitchFamily="2" charset="-122"/>
              </a:rPr>
              <a:t>能回答 </a:t>
            </a:r>
            <a:r>
              <a:rPr lang="zh-CN" altLang="en-US" sz="2800">
                <a:latin typeface="华文新魏" pitchFamily="2" charset="-122"/>
                <a:ea typeface="华文新魏" pitchFamily="2" charset="-122"/>
              </a:rPr>
              <a:t>性能低</a:t>
            </a:r>
            <a:endParaRPr lang="zh-CN" altLang="en-US" sz="2800">
              <a:ea typeface="华文新魏" pitchFamily="2" charset="-122"/>
            </a:endParaRPr>
          </a:p>
        </p:txBody>
      </p:sp>
      <p:sp>
        <p:nvSpPr>
          <p:cNvPr id="190474" name="Oval 10"/>
          <p:cNvSpPr>
            <a:spLocks noChangeArrowheads="1"/>
          </p:cNvSpPr>
          <p:nvPr/>
        </p:nvSpPr>
        <p:spPr bwMode="auto">
          <a:xfrm>
            <a:off x="5835650" y="1371600"/>
            <a:ext cx="3079750" cy="1287463"/>
          </a:xfrm>
          <a:prstGeom prst="ellipse">
            <a:avLst/>
          </a:prstGeom>
          <a:gradFill rotWithShape="0">
            <a:gsLst>
              <a:gs pos="0">
                <a:srgbClr val="5E9EFF"/>
              </a:gs>
              <a:gs pos="39999">
                <a:srgbClr val="85C2FF"/>
              </a:gs>
              <a:gs pos="70000">
                <a:srgbClr val="C4D6EB"/>
              </a:gs>
              <a:gs pos="100000">
                <a:srgbClr val="FFEBFA"/>
              </a:gs>
            </a:gsLst>
            <a:lin ang="2700000" scaled="1"/>
          </a:gradFill>
          <a:ln w="9525">
            <a:solidFill>
              <a:schemeClr val="tx1"/>
            </a:solidFill>
            <a:miter lim="800000"/>
            <a:headEnd/>
            <a:tailEnd/>
          </a:ln>
          <a:effectLst/>
        </p:spPr>
        <p:txBody>
          <a:bodyPr lIns="0" tIns="0" rIns="0" bIns="0" anchor="ctr"/>
          <a:lstStyle/>
          <a:p>
            <a:pPr algn="ctr"/>
            <a:r>
              <a:rPr lang="zh-CN" altLang="en-US">
                <a:latin typeface="华文新魏" pitchFamily="2" charset="-122"/>
                <a:ea typeface="华文新魏" pitchFamily="2" charset="-122"/>
              </a:rPr>
              <a:t>上月人们从华盛顿打出的长途电话平均次数？</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descr="1"/>
          <p:cNvPicPr>
            <a:picLocks noChangeAspect="1" noChangeArrowheads="1"/>
          </p:cNvPicPr>
          <p:nvPr/>
        </p:nvPicPr>
        <p:blipFill>
          <a:blip r:embed="rId2" cstate="print"/>
          <a:srcRect/>
          <a:stretch>
            <a:fillRect/>
          </a:stretch>
        </p:blipFill>
        <p:spPr bwMode="auto">
          <a:xfrm>
            <a:off x="685800" y="63500"/>
            <a:ext cx="8001000" cy="6629400"/>
          </a:xfrm>
          <a:prstGeom prst="rect">
            <a:avLst/>
          </a:prstGeom>
          <a:noFill/>
        </p:spPr>
      </p:pic>
      <p:sp>
        <p:nvSpPr>
          <p:cNvPr id="191491" name="Text Box 3"/>
          <p:cNvSpPr txBox="1">
            <a:spLocks noChangeArrowheads="1"/>
          </p:cNvSpPr>
          <p:nvPr/>
        </p:nvSpPr>
        <p:spPr bwMode="auto">
          <a:xfrm>
            <a:off x="228600" y="2209800"/>
            <a:ext cx="654050" cy="2987675"/>
          </a:xfrm>
          <a:prstGeom prst="rect">
            <a:avLst/>
          </a:prstGeom>
          <a:noFill/>
          <a:ln w="9525">
            <a:noFill/>
            <a:miter lim="800000"/>
            <a:headEnd/>
            <a:tailEnd/>
          </a:ln>
          <a:effectLst/>
        </p:spPr>
        <p:txBody>
          <a:bodyPr vert="eaVert" wrap="none">
            <a:spAutoFit/>
          </a:bodyPr>
          <a:lstStyle/>
          <a:p>
            <a:pPr>
              <a:lnSpc>
                <a:spcPct val="110000"/>
              </a:lnSpc>
            </a:pPr>
            <a:r>
              <a:rPr lang="zh-CN" altLang="en-US" sz="2800" b="1">
                <a:solidFill>
                  <a:schemeClr val="tx2"/>
                </a:solidFill>
                <a:ea typeface="华文新魏" pitchFamily="2" charset="-122"/>
              </a:rPr>
              <a:t>不同粒度级别比较</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数据粒度</a:t>
            </a:r>
          </a:p>
        </p:txBody>
      </p:sp>
      <p:sp>
        <p:nvSpPr>
          <p:cNvPr id="192515" name="Rectangle 3"/>
          <p:cNvSpPr>
            <a:spLocks noGrp="1" noChangeArrowheads="1"/>
          </p:cNvSpPr>
          <p:nvPr>
            <p:ph type="body" idx="1"/>
          </p:nvPr>
        </p:nvSpPr>
        <p:spPr>
          <a:xfrm>
            <a:off x="360363" y="1295400"/>
            <a:ext cx="8574087" cy="5219700"/>
          </a:xfrm>
        </p:spPr>
        <p:txBody>
          <a:bodyPr/>
          <a:lstStyle/>
          <a:p>
            <a:r>
              <a:rPr lang="zh-CN" altLang="en-US"/>
              <a:t>多重粒度</a:t>
            </a:r>
          </a:p>
          <a:p>
            <a:pPr lvl="1"/>
            <a:r>
              <a:rPr lang="zh-CN" altLang="en-US"/>
              <a:t>适应多种分析处理需要</a:t>
            </a:r>
          </a:p>
          <a:p>
            <a:pPr lvl="1"/>
            <a:r>
              <a:rPr lang="zh-CN" altLang="en-US"/>
              <a:t>大粒度数据放在快速设备如磁盘上</a:t>
            </a:r>
          </a:p>
          <a:p>
            <a:pPr lvl="1"/>
            <a:r>
              <a:rPr lang="zh-CN" altLang="en-US"/>
              <a:t>小粒度数据放在慢速设备如磁带上</a:t>
            </a:r>
          </a:p>
          <a:p>
            <a:pPr lvl="1"/>
            <a:r>
              <a:rPr lang="zh-CN" altLang="en-US"/>
              <a:t>由于大部分</a:t>
            </a:r>
            <a:r>
              <a:rPr lang="en-US" altLang="zh-CN"/>
              <a:t>DSS</a:t>
            </a:r>
            <a:r>
              <a:rPr lang="zh-CN" altLang="en-US"/>
              <a:t>分析都是基于一定程度的综合数据上的，因此上述布局可以可有效地处理绝大多数的请求，并回答任何能够回答的问题。这是最好的并且应作为默认的设计选择</a:t>
            </a:r>
          </a:p>
          <a:p>
            <a:pPr lvl="1"/>
            <a:endParaRPr lang="zh-CN" altLang="en-US"/>
          </a:p>
          <a:p>
            <a:pPr lvl="1"/>
            <a:endParaRPr lang="zh-CN" altLang="en-US"/>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457200" y="274638"/>
            <a:ext cx="8229600" cy="706090"/>
          </a:xfrm>
        </p:spPr>
        <p:txBody>
          <a:bodyPr/>
          <a:lstStyle/>
          <a:p>
            <a:r>
              <a:rPr lang="zh-CN" altLang="en-US" dirty="0"/>
              <a:t>数据粒度</a:t>
            </a:r>
          </a:p>
        </p:txBody>
      </p:sp>
      <p:grpSp>
        <p:nvGrpSpPr>
          <p:cNvPr id="2" name="Group 3"/>
          <p:cNvGrpSpPr>
            <a:grpSpLocks/>
          </p:cNvGrpSpPr>
          <p:nvPr/>
        </p:nvGrpSpPr>
        <p:grpSpPr bwMode="auto">
          <a:xfrm>
            <a:off x="155575" y="1193800"/>
            <a:ext cx="8759825" cy="5588000"/>
            <a:chOff x="98" y="752"/>
            <a:chExt cx="5518" cy="3520"/>
          </a:xfrm>
        </p:grpSpPr>
        <p:sp>
          <p:nvSpPr>
            <p:cNvPr id="193540" name="AutoShape 4"/>
            <p:cNvSpPr>
              <a:spLocks noChangeArrowheads="1"/>
            </p:cNvSpPr>
            <p:nvPr/>
          </p:nvSpPr>
          <p:spPr bwMode="auto">
            <a:xfrm>
              <a:off x="912" y="1431"/>
              <a:ext cx="720" cy="432"/>
            </a:xfrm>
            <a:prstGeom prst="can">
              <a:avLst>
                <a:gd name="adj"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93541" name="AutoShape 5"/>
            <p:cNvSpPr>
              <a:spLocks noChangeArrowheads="1"/>
            </p:cNvSpPr>
            <p:nvPr/>
          </p:nvSpPr>
          <p:spPr bwMode="auto">
            <a:xfrm>
              <a:off x="2640" y="1383"/>
              <a:ext cx="720" cy="432"/>
            </a:xfrm>
            <a:prstGeom prst="can">
              <a:avLst>
                <a:gd name="adj"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93542" name="Line 6"/>
            <p:cNvSpPr>
              <a:spLocks noChangeShapeType="1"/>
            </p:cNvSpPr>
            <p:nvPr/>
          </p:nvSpPr>
          <p:spPr bwMode="auto">
            <a:xfrm>
              <a:off x="1776" y="1623"/>
              <a:ext cx="768" cy="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193543" name="Text Box 7"/>
            <p:cNvSpPr txBox="1">
              <a:spLocks noChangeArrowheads="1"/>
            </p:cNvSpPr>
            <p:nvPr/>
          </p:nvSpPr>
          <p:spPr bwMode="auto">
            <a:xfrm>
              <a:off x="1814" y="1346"/>
              <a:ext cx="744" cy="250"/>
            </a:xfrm>
            <a:prstGeom prst="rect">
              <a:avLst/>
            </a:prstGeom>
            <a:noFill/>
            <a:ln w="9525">
              <a:noFill/>
              <a:miter lim="800000"/>
              <a:headEnd/>
              <a:tailEnd/>
            </a:ln>
            <a:effectLst/>
          </p:spPr>
          <p:txBody>
            <a:bodyPr wrap="none">
              <a:spAutoFit/>
            </a:bodyPr>
            <a:lstStyle/>
            <a:p>
              <a:r>
                <a:rPr lang="zh-CN" altLang="en-US" sz="2000" b="1">
                  <a:latin typeface="华文新魏" pitchFamily="2" charset="-122"/>
                  <a:ea typeface="华文新魏" pitchFamily="2" charset="-122"/>
                </a:rPr>
                <a:t>轻度综合</a:t>
              </a:r>
            </a:p>
          </p:txBody>
        </p:sp>
        <p:sp>
          <p:nvSpPr>
            <p:cNvPr id="193544" name="Text Box 8"/>
            <p:cNvSpPr txBox="1">
              <a:spLocks noChangeArrowheads="1"/>
            </p:cNvSpPr>
            <p:nvPr/>
          </p:nvSpPr>
          <p:spPr bwMode="auto">
            <a:xfrm>
              <a:off x="192" y="1968"/>
              <a:ext cx="1920" cy="1600"/>
            </a:xfrm>
            <a:prstGeom prst="rect">
              <a:avLst/>
            </a:prstGeom>
            <a:noFill/>
            <a:ln w="9525">
              <a:solidFill>
                <a:schemeClr val="tx1"/>
              </a:solidFill>
              <a:miter lim="800000"/>
              <a:headEnd/>
              <a:tailEnd/>
            </a:ln>
            <a:effectLst/>
          </p:spPr>
          <p:txBody>
            <a:bodyPr>
              <a:spAutoFit/>
            </a:bodyPr>
            <a:lstStyle/>
            <a:p>
              <a:r>
                <a:rPr lang="en-US" altLang="zh-CN" sz="2000" b="1">
                  <a:latin typeface="华文新魏" pitchFamily="2" charset="-122"/>
                  <a:ea typeface="华文新魏" pitchFamily="2" charset="-122"/>
                </a:rPr>
                <a:t>J Jones</a:t>
              </a:r>
            </a:p>
            <a:p>
              <a:r>
                <a:rPr lang="en-US" altLang="zh-CN" sz="2000" b="1">
                  <a:latin typeface="华文新魏" pitchFamily="2" charset="-122"/>
                  <a:ea typeface="华文新魏" pitchFamily="2" charset="-122"/>
                </a:rPr>
                <a:t>4</a:t>
              </a:r>
              <a:r>
                <a:rPr lang="zh-CN" altLang="en-US" sz="2000" b="1">
                  <a:latin typeface="华文新魏" pitchFamily="2" charset="-122"/>
                  <a:ea typeface="华文新魏" pitchFamily="2" charset="-122"/>
                </a:rPr>
                <a:t>月12日下午6:01～6:12</a:t>
              </a:r>
            </a:p>
            <a:p>
              <a:r>
                <a:rPr lang="zh-CN" altLang="en-US" sz="2000" b="1">
                  <a:latin typeface="华文新魏" pitchFamily="2" charset="-122"/>
                  <a:ea typeface="华文新魏" pitchFamily="2" charset="-122"/>
                </a:rPr>
                <a:t>415-566-9982接线员帮助</a:t>
              </a:r>
            </a:p>
            <a:p>
              <a:r>
                <a:rPr lang="zh-CN" altLang="en-US" sz="2000" b="1">
                  <a:latin typeface="华文新魏" pitchFamily="2" charset="-122"/>
                  <a:ea typeface="华文新魏" pitchFamily="2" charset="-122"/>
                </a:rPr>
                <a:t>4月12日下午6:15～6:16</a:t>
              </a:r>
            </a:p>
            <a:p>
              <a:r>
                <a:rPr lang="zh-CN" altLang="en-US" sz="2000" b="1">
                  <a:latin typeface="华文新魏" pitchFamily="2" charset="-122"/>
                  <a:ea typeface="华文新魏" pitchFamily="2" charset="-122"/>
                </a:rPr>
                <a:t>415-334-8847长途</a:t>
              </a:r>
            </a:p>
            <a:p>
              <a:r>
                <a:rPr lang="zh-CN" altLang="en-US" sz="2000" b="1">
                  <a:latin typeface="华文新魏" pitchFamily="2" charset="-122"/>
                  <a:ea typeface="华文新魏" pitchFamily="2" charset="-122"/>
                </a:rPr>
                <a:t>4月12日下午6:23～6:38</a:t>
              </a:r>
            </a:p>
            <a:p>
              <a:r>
                <a:rPr lang="zh-CN" altLang="en-US" sz="2000" b="1">
                  <a:latin typeface="华文新魏" pitchFamily="2" charset="-122"/>
                  <a:ea typeface="华文新魏" pitchFamily="2" charset="-122"/>
                </a:rPr>
                <a:t>408-223-7745</a:t>
              </a:r>
            </a:p>
            <a:p>
              <a:r>
                <a:rPr lang="zh-CN" altLang="en-US" sz="2000" b="1">
                  <a:latin typeface="Times New Roman"/>
                  <a:ea typeface="华文新魏" pitchFamily="2" charset="-122"/>
                </a:rPr>
                <a:t>……</a:t>
              </a:r>
              <a:endParaRPr lang="zh-CN" altLang="en-US" sz="2000" b="1">
                <a:latin typeface="华文新魏" pitchFamily="2" charset="-122"/>
                <a:ea typeface="华文新魏" pitchFamily="2" charset="-122"/>
              </a:endParaRPr>
            </a:p>
          </p:txBody>
        </p:sp>
        <p:sp>
          <p:nvSpPr>
            <p:cNvPr id="193545" name="Text Box 9"/>
            <p:cNvSpPr txBox="1">
              <a:spLocks noChangeArrowheads="1"/>
            </p:cNvSpPr>
            <p:nvPr/>
          </p:nvSpPr>
          <p:spPr bwMode="auto">
            <a:xfrm>
              <a:off x="3600" y="752"/>
              <a:ext cx="2016" cy="1408"/>
            </a:xfrm>
            <a:prstGeom prst="rect">
              <a:avLst/>
            </a:prstGeom>
            <a:noFill/>
            <a:ln w="9525">
              <a:solidFill>
                <a:schemeClr val="tx1"/>
              </a:solidFill>
              <a:miter lim="800000"/>
              <a:headEnd/>
              <a:tailEnd/>
            </a:ln>
            <a:effectLst/>
          </p:spPr>
          <p:txBody>
            <a:bodyPr>
              <a:spAutoFit/>
            </a:bodyPr>
            <a:lstStyle/>
            <a:p>
              <a:r>
                <a:rPr lang="zh-CN" altLang="en-US" sz="2000" b="1">
                  <a:latin typeface="华文新魏" pitchFamily="2" charset="-122"/>
                  <a:ea typeface="华文新魏" pitchFamily="2" charset="-122"/>
                </a:rPr>
                <a:t>四月份</a:t>
              </a:r>
            </a:p>
            <a:p>
              <a:r>
                <a:rPr lang="en-US" altLang="zh-CN" sz="2000" b="1">
                  <a:latin typeface="华文新魏" pitchFamily="2" charset="-122"/>
                  <a:ea typeface="华文新魏" pitchFamily="2" charset="-122"/>
                </a:rPr>
                <a:t>J Jones</a:t>
              </a:r>
            </a:p>
            <a:p>
              <a:r>
                <a:rPr lang="zh-CN" altLang="en-US" sz="2000" b="1">
                  <a:latin typeface="华文新魏" pitchFamily="2" charset="-122"/>
                  <a:ea typeface="华文新魏" pitchFamily="2" charset="-122"/>
                </a:rPr>
                <a:t>电话次数</a:t>
              </a:r>
              <a:r>
                <a:rPr lang="zh-CN" altLang="en-US" sz="2000" b="1">
                  <a:latin typeface="Times New Roman"/>
                  <a:ea typeface="华文新魏" pitchFamily="2" charset="-122"/>
                </a:rPr>
                <a:t>—</a:t>
              </a:r>
              <a:r>
                <a:rPr lang="zh-CN" altLang="en-US" sz="2000" b="1">
                  <a:latin typeface="华文新魏" pitchFamily="2" charset="-122"/>
                  <a:ea typeface="华文新魏" pitchFamily="2" charset="-122"/>
                </a:rPr>
                <a:t>45 个</a:t>
              </a:r>
            </a:p>
            <a:p>
              <a:r>
                <a:rPr lang="zh-CN" altLang="en-US" sz="2000" b="1">
                  <a:latin typeface="华文新魏" pitchFamily="2" charset="-122"/>
                  <a:ea typeface="华文新魏" pitchFamily="2" charset="-122"/>
                </a:rPr>
                <a:t>电话的平均长度</a:t>
              </a:r>
              <a:r>
                <a:rPr lang="zh-CN" altLang="en-US" sz="2000" b="1">
                  <a:latin typeface="Times New Roman"/>
                  <a:ea typeface="华文新魏" pitchFamily="2" charset="-122"/>
                </a:rPr>
                <a:t>—</a:t>
              </a:r>
              <a:r>
                <a:rPr lang="zh-CN" altLang="en-US" sz="2000" b="1">
                  <a:latin typeface="华文新魏" pitchFamily="2" charset="-122"/>
                  <a:ea typeface="华文新魏" pitchFamily="2" charset="-122"/>
                </a:rPr>
                <a:t>14 分钟</a:t>
              </a:r>
            </a:p>
            <a:p>
              <a:r>
                <a:rPr lang="zh-CN" altLang="en-US" sz="2000" b="1">
                  <a:latin typeface="华文新魏" pitchFamily="2" charset="-122"/>
                  <a:ea typeface="华文新魏" pitchFamily="2" charset="-122"/>
                </a:rPr>
                <a:t>长途电话次数</a:t>
              </a:r>
              <a:r>
                <a:rPr lang="zh-CN" altLang="en-US" sz="2000" b="1">
                  <a:latin typeface="Times New Roman"/>
                  <a:ea typeface="华文新魏" pitchFamily="2" charset="-122"/>
                </a:rPr>
                <a:t>—</a:t>
              </a:r>
              <a:r>
                <a:rPr lang="zh-CN" altLang="en-US" sz="2000" b="1">
                  <a:latin typeface="华文新魏" pitchFamily="2" charset="-122"/>
                  <a:ea typeface="华文新魏" pitchFamily="2" charset="-122"/>
                </a:rPr>
                <a:t>18 个</a:t>
              </a:r>
            </a:p>
            <a:p>
              <a:r>
                <a:rPr lang="zh-CN" altLang="en-US" sz="2000" b="1">
                  <a:latin typeface="华文新魏" pitchFamily="2" charset="-122"/>
                  <a:ea typeface="华文新魏" pitchFamily="2" charset="-122"/>
                </a:rPr>
                <a:t>接线员帮助呼叫次数</a:t>
              </a:r>
              <a:r>
                <a:rPr lang="zh-CN" altLang="en-US" sz="2000" b="1">
                  <a:latin typeface="Times New Roman"/>
                  <a:ea typeface="华文新魏" pitchFamily="2" charset="-122"/>
                </a:rPr>
                <a:t>—</a:t>
              </a:r>
              <a:r>
                <a:rPr lang="zh-CN" altLang="en-US" sz="2000" b="1">
                  <a:latin typeface="华文新魏" pitchFamily="2" charset="-122"/>
                  <a:ea typeface="华文新魏" pitchFamily="2" charset="-122"/>
                </a:rPr>
                <a:t>2 个</a:t>
              </a:r>
            </a:p>
            <a:p>
              <a:r>
                <a:rPr lang="zh-CN" altLang="en-US" sz="2000" b="1">
                  <a:latin typeface="华文新魏" pitchFamily="2" charset="-122"/>
                  <a:ea typeface="华文新魏" pitchFamily="2" charset="-122"/>
                </a:rPr>
                <a:t>未接通电话次数</a:t>
              </a:r>
              <a:r>
                <a:rPr lang="zh-CN" altLang="en-US" sz="2000" b="1">
                  <a:latin typeface="Times New Roman"/>
                  <a:ea typeface="华文新魏" pitchFamily="2" charset="-122"/>
                </a:rPr>
                <a:t>—</a:t>
              </a:r>
              <a:r>
                <a:rPr lang="zh-CN" altLang="en-US" sz="2000" b="1">
                  <a:latin typeface="华文新魏" pitchFamily="2" charset="-122"/>
                  <a:ea typeface="华文新魏" pitchFamily="2" charset="-122"/>
                </a:rPr>
                <a:t>1 个</a:t>
              </a:r>
            </a:p>
          </p:txBody>
        </p:sp>
        <p:sp>
          <p:nvSpPr>
            <p:cNvPr id="193546" name="Text Box 10"/>
            <p:cNvSpPr txBox="1">
              <a:spLocks noChangeArrowheads="1"/>
            </p:cNvSpPr>
            <p:nvPr/>
          </p:nvSpPr>
          <p:spPr bwMode="auto">
            <a:xfrm>
              <a:off x="3168" y="2678"/>
              <a:ext cx="2448" cy="250"/>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r>
                <a:rPr lang="zh-CN" altLang="en-US" sz="2000" b="1">
                  <a:latin typeface="华文新魏" pitchFamily="2" charset="-122"/>
                  <a:ea typeface="华文新魏" pitchFamily="2" charset="-122"/>
                </a:rPr>
                <a:t>95%甚至更多的</a:t>
              </a:r>
              <a:r>
                <a:rPr lang="en-US" altLang="zh-CN" sz="2000" b="1">
                  <a:latin typeface="华文新魏" pitchFamily="2" charset="-122"/>
                  <a:ea typeface="华文新魏" pitchFamily="2" charset="-122"/>
                </a:rPr>
                <a:t>DSS</a:t>
              </a:r>
              <a:r>
                <a:rPr lang="zh-CN" altLang="en-US" sz="2000" b="1">
                  <a:latin typeface="华文新魏" pitchFamily="2" charset="-122"/>
                  <a:ea typeface="华文新魏" pitchFamily="2" charset="-122"/>
                </a:rPr>
                <a:t>处理在此进行</a:t>
              </a:r>
            </a:p>
          </p:txBody>
        </p:sp>
        <p:sp>
          <p:nvSpPr>
            <p:cNvPr id="193547" name="Line 11"/>
            <p:cNvSpPr>
              <a:spLocks noChangeShapeType="1"/>
            </p:cNvSpPr>
            <p:nvPr/>
          </p:nvSpPr>
          <p:spPr bwMode="auto">
            <a:xfrm flipH="1" flipV="1">
              <a:off x="3120" y="1920"/>
              <a:ext cx="432" cy="720"/>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193548" name="Freeform 12"/>
            <p:cNvSpPr>
              <a:spLocks/>
            </p:cNvSpPr>
            <p:nvPr/>
          </p:nvSpPr>
          <p:spPr bwMode="auto">
            <a:xfrm>
              <a:off x="1776" y="1824"/>
              <a:ext cx="816" cy="720"/>
            </a:xfrm>
            <a:custGeom>
              <a:avLst/>
              <a:gdLst/>
              <a:ahLst/>
              <a:cxnLst>
                <a:cxn ang="0">
                  <a:pos x="0" y="0"/>
                </a:cxn>
                <a:cxn ang="0">
                  <a:pos x="336" y="0"/>
                </a:cxn>
                <a:cxn ang="0">
                  <a:pos x="816" y="720"/>
                </a:cxn>
              </a:cxnLst>
              <a:rect l="0" t="0" r="r" b="b"/>
              <a:pathLst>
                <a:path w="816" h="720">
                  <a:moveTo>
                    <a:pt x="0" y="0"/>
                  </a:moveTo>
                  <a:lnTo>
                    <a:pt x="336" y="0"/>
                  </a:lnTo>
                  <a:lnTo>
                    <a:pt x="816" y="720"/>
                  </a:lnTo>
                </a:path>
              </a:pathLst>
            </a:custGeom>
            <a:noFill/>
            <a:ln w="25400" cap="flat" cmpd="sng">
              <a:solidFill>
                <a:schemeClr val="tx1"/>
              </a:solidFill>
              <a:prstDash val="solid"/>
              <a:miter lim="800000"/>
              <a:headEnd type="none" w="med" len="med"/>
              <a:tailEnd type="triangle" w="med" len="med"/>
            </a:ln>
            <a:effectLst/>
          </p:spPr>
          <p:txBody>
            <a:bodyPr wrap="none"/>
            <a:lstStyle/>
            <a:p>
              <a:endParaRPr lang="zh-CN" altLang="en-US"/>
            </a:p>
          </p:txBody>
        </p:sp>
        <p:sp>
          <p:nvSpPr>
            <p:cNvPr id="193549" name="Oval 13"/>
            <p:cNvSpPr>
              <a:spLocks noChangeArrowheads="1"/>
            </p:cNvSpPr>
            <p:nvPr/>
          </p:nvSpPr>
          <p:spPr bwMode="auto">
            <a:xfrm>
              <a:off x="2544" y="2592"/>
              <a:ext cx="240" cy="24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93550" name="Oval 14"/>
            <p:cNvSpPr>
              <a:spLocks noChangeArrowheads="1"/>
            </p:cNvSpPr>
            <p:nvPr/>
          </p:nvSpPr>
          <p:spPr bwMode="auto">
            <a:xfrm>
              <a:off x="2640" y="2688"/>
              <a:ext cx="240" cy="24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93551" name="Oval 15"/>
            <p:cNvSpPr>
              <a:spLocks noChangeArrowheads="1"/>
            </p:cNvSpPr>
            <p:nvPr/>
          </p:nvSpPr>
          <p:spPr bwMode="auto">
            <a:xfrm>
              <a:off x="2736" y="2784"/>
              <a:ext cx="240" cy="24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93552" name="Oval 16"/>
            <p:cNvSpPr>
              <a:spLocks noChangeArrowheads="1"/>
            </p:cNvSpPr>
            <p:nvPr/>
          </p:nvSpPr>
          <p:spPr bwMode="auto">
            <a:xfrm>
              <a:off x="2832" y="2880"/>
              <a:ext cx="240" cy="24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93553" name="Line 17"/>
            <p:cNvSpPr>
              <a:spLocks noChangeShapeType="1"/>
            </p:cNvSpPr>
            <p:nvPr/>
          </p:nvSpPr>
          <p:spPr bwMode="auto">
            <a:xfrm>
              <a:off x="2976" y="3120"/>
              <a:ext cx="288" cy="0"/>
            </a:xfrm>
            <a:prstGeom prst="line">
              <a:avLst/>
            </a:prstGeom>
            <a:noFill/>
            <a:ln w="9525">
              <a:solidFill>
                <a:schemeClr val="tx1"/>
              </a:solidFill>
              <a:miter lim="800000"/>
              <a:headEnd/>
              <a:tailEnd/>
            </a:ln>
            <a:effectLst/>
          </p:spPr>
          <p:txBody>
            <a:bodyPr wrap="none"/>
            <a:lstStyle/>
            <a:p>
              <a:endParaRPr lang="zh-CN" altLang="en-US"/>
            </a:p>
          </p:txBody>
        </p:sp>
        <p:sp>
          <p:nvSpPr>
            <p:cNvPr id="193554" name="Text Box 18"/>
            <p:cNvSpPr txBox="1">
              <a:spLocks noChangeArrowheads="1"/>
            </p:cNvSpPr>
            <p:nvPr/>
          </p:nvSpPr>
          <p:spPr bwMode="auto">
            <a:xfrm>
              <a:off x="2640" y="3120"/>
              <a:ext cx="744" cy="250"/>
            </a:xfrm>
            <a:prstGeom prst="rect">
              <a:avLst/>
            </a:prstGeom>
            <a:noFill/>
            <a:ln w="9525">
              <a:noFill/>
              <a:miter lim="800000"/>
              <a:headEnd/>
              <a:tailEnd/>
            </a:ln>
            <a:effectLst/>
          </p:spPr>
          <p:txBody>
            <a:bodyPr wrap="none">
              <a:spAutoFit/>
            </a:bodyPr>
            <a:lstStyle/>
            <a:p>
              <a:r>
                <a:rPr lang="zh-CN" altLang="en-US" sz="2000" b="1">
                  <a:latin typeface="华文新魏" pitchFamily="2" charset="-122"/>
                  <a:ea typeface="华文新魏" pitchFamily="2" charset="-122"/>
                </a:rPr>
                <a:t>真实档案</a:t>
              </a:r>
            </a:p>
          </p:txBody>
        </p:sp>
        <p:sp>
          <p:nvSpPr>
            <p:cNvPr id="193555" name="Text Box 19"/>
            <p:cNvSpPr txBox="1">
              <a:spLocks noChangeArrowheads="1"/>
            </p:cNvSpPr>
            <p:nvPr/>
          </p:nvSpPr>
          <p:spPr bwMode="auto">
            <a:xfrm>
              <a:off x="3360" y="3302"/>
              <a:ext cx="2256" cy="250"/>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r>
                <a:rPr lang="zh-CN" altLang="en-US" sz="2000" b="1">
                  <a:latin typeface="华文新魏" pitchFamily="2" charset="-122"/>
                  <a:ea typeface="华文新魏" pitchFamily="2" charset="-122"/>
                </a:rPr>
                <a:t>5% 或更少的</a:t>
              </a:r>
              <a:r>
                <a:rPr lang="en-US" altLang="zh-CN" sz="2000" b="1">
                  <a:latin typeface="华文新魏" pitchFamily="2" charset="-122"/>
                  <a:ea typeface="华文新魏" pitchFamily="2" charset="-122"/>
                </a:rPr>
                <a:t>DSS</a:t>
              </a:r>
              <a:r>
                <a:rPr lang="zh-CN" altLang="en-US" sz="2000" b="1">
                  <a:latin typeface="华文新魏" pitchFamily="2" charset="-122"/>
                  <a:ea typeface="华文新魏" pitchFamily="2" charset="-122"/>
                </a:rPr>
                <a:t>处理在此进行</a:t>
              </a:r>
            </a:p>
          </p:txBody>
        </p:sp>
        <p:sp>
          <p:nvSpPr>
            <p:cNvPr id="193556" name="Line 20"/>
            <p:cNvSpPr>
              <a:spLocks noChangeShapeType="1"/>
            </p:cNvSpPr>
            <p:nvPr/>
          </p:nvSpPr>
          <p:spPr bwMode="auto">
            <a:xfrm flipH="1" flipV="1">
              <a:off x="3168" y="3072"/>
              <a:ext cx="480" cy="192"/>
            </a:xfrm>
            <a:prstGeom prst="line">
              <a:avLst/>
            </a:prstGeom>
            <a:noFill/>
            <a:ln w="25400">
              <a:solidFill>
                <a:schemeClr val="tx1"/>
              </a:solidFill>
              <a:miter lim="800000"/>
              <a:headEnd/>
              <a:tailEnd type="triangle" w="med" len="med"/>
            </a:ln>
            <a:effectLst/>
          </p:spPr>
          <p:txBody>
            <a:bodyPr wrap="none"/>
            <a:lstStyle/>
            <a:p>
              <a:endParaRPr lang="zh-CN" altLang="en-US"/>
            </a:p>
          </p:txBody>
        </p:sp>
        <p:sp>
          <p:nvSpPr>
            <p:cNvPr id="193557" name="Text Box 21"/>
            <p:cNvSpPr txBox="1">
              <a:spLocks noChangeArrowheads="1"/>
            </p:cNvSpPr>
            <p:nvPr/>
          </p:nvSpPr>
          <p:spPr bwMode="auto">
            <a:xfrm>
              <a:off x="3936" y="3632"/>
              <a:ext cx="1104" cy="640"/>
            </a:xfrm>
            <a:prstGeom prst="rect">
              <a:avLst/>
            </a:prstGeom>
            <a:noFill/>
            <a:ln w="9525">
              <a:solidFill>
                <a:schemeClr val="tx1"/>
              </a:solidFill>
              <a:miter lim="800000"/>
              <a:headEnd/>
              <a:tailEnd/>
            </a:ln>
            <a:effectLst/>
          </p:spPr>
          <p:txBody>
            <a:bodyPr>
              <a:spAutoFit/>
            </a:bodyPr>
            <a:lstStyle/>
            <a:p>
              <a:r>
                <a:rPr lang="zh-CN" altLang="en-US" sz="1800" b="1">
                  <a:latin typeface="Times New Roman"/>
                  <a:ea typeface="华文新魏" pitchFamily="2" charset="-122"/>
                </a:rPr>
                <a:t>•</a:t>
              </a:r>
              <a:r>
                <a:rPr lang="zh-CN" altLang="en-US" sz="1800" b="1">
                  <a:latin typeface="华文新魏" pitchFamily="2" charset="-122"/>
                  <a:ea typeface="华文新魏" pitchFamily="2" charset="-122"/>
                </a:rPr>
                <a:t> </a:t>
              </a:r>
              <a:r>
                <a:rPr lang="zh-CN" altLang="en-US" sz="2000" b="1">
                  <a:latin typeface="华文新魏" pitchFamily="2" charset="-122"/>
                  <a:ea typeface="华文新魏" pitchFamily="2" charset="-122"/>
                </a:rPr>
                <a:t>耗费时间</a:t>
              </a:r>
            </a:p>
            <a:p>
              <a:r>
                <a:rPr lang="zh-CN" altLang="en-US" sz="2000" b="1">
                  <a:latin typeface="Times New Roman"/>
                  <a:ea typeface="华文新魏" pitchFamily="2" charset="-122"/>
                </a:rPr>
                <a:t>•</a:t>
              </a:r>
              <a:r>
                <a:rPr lang="zh-CN" altLang="en-US" sz="2000" b="1">
                  <a:latin typeface="华文新魏" pitchFamily="2" charset="-122"/>
                  <a:ea typeface="华文新魏" pitchFamily="2" charset="-122"/>
                </a:rPr>
                <a:t> 复杂</a:t>
              </a:r>
            </a:p>
            <a:p>
              <a:r>
                <a:rPr lang="zh-CN" altLang="en-US" sz="2000" b="1">
                  <a:latin typeface="Times New Roman"/>
                  <a:ea typeface="华文新魏" pitchFamily="2" charset="-122"/>
                </a:rPr>
                <a:t>•</a:t>
              </a:r>
              <a:r>
                <a:rPr lang="zh-CN" altLang="en-US" sz="2000" b="1">
                  <a:latin typeface="华文新魏" pitchFamily="2" charset="-122"/>
                  <a:ea typeface="华文新魏" pitchFamily="2" charset="-122"/>
                </a:rPr>
                <a:t> 费用高</a:t>
              </a:r>
            </a:p>
          </p:txBody>
        </p:sp>
        <p:sp>
          <p:nvSpPr>
            <p:cNvPr id="193558" name="Text Box 22"/>
            <p:cNvSpPr txBox="1">
              <a:spLocks noChangeArrowheads="1"/>
            </p:cNvSpPr>
            <p:nvPr/>
          </p:nvSpPr>
          <p:spPr bwMode="auto">
            <a:xfrm>
              <a:off x="98" y="3638"/>
              <a:ext cx="2158" cy="442"/>
            </a:xfrm>
            <a:prstGeom prst="rect">
              <a:avLst/>
            </a:prstGeom>
            <a:noFill/>
            <a:ln w="9525">
              <a:noFill/>
              <a:miter lim="800000"/>
              <a:headEnd/>
              <a:tailEnd/>
            </a:ln>
            <a:effectLst/>
          </p:spPr>
          <p:txBody>
            <a:bodyPr wrap="none">
              <a:spAutoFit/>
            </a:bodyPr>
            <a:lstStyle/>
            <a:p>
              <a:r>
                <a:rPr lang="zh-CN" altLang="en-US" sz="2000" b="1">
                  <a:solidFill>
                    <a:srgbClr val="0000FF"/>
                  </a:solidFill>
                  <a:latin typeface="华文新魏" pitchFamily="2" charset="-122"/>
                  <a:ea typeface="华文新魏" pitchFamily="2" charset="-122"/>
                </a:rPr>
                <a:t>每月一个顾客存储200 个记录</a:t>
              </a:r>
            </a:p>
            <a:p>
              <a:r>
                <a:rPr lang="zh-CN" altLang="en-US" sz="2000" b="1">
                  <a:solidFill>
                    <a:srgbClr val="0000FF"/>
                  </a:solidFill>
                  <a:latin typeface="华文新魏" pitchFamily="2" charset="-122"/>
                  <a:ea typeface="华文新魏" pitchFamily="2" charset="-122"/>
                </a:rPr>
                <a:t>平均需要的字节数</a:t>
              </a:r>
              <a:r>
                <a:rPr lang="zh-CN" altLang="en-US" sz="2000" b="1">
                  <a:solidFill>
                    <a:srgbClr val="0000FF"/>
                  </a:solidFill>
                  <a:latin typeface="Times New Roman"/>
                  <a:ea typeface="华文新魏" pitchFamily="2" charset="-122"/>
                </a:rPr>
                <a:t>—</a:t>
              </a:r>
              <a:r>
                <a:rPr lang="zh-CN" altLang="en-US" sz="2000" b="1">
                  <a:solidFill>
                    <a:srgbClr val="0000FF"/>
                  </a:solidFill>
                  <a:latin typeface="华文新魏" pitchFamily="2" charset="-122"/>
                  <a:ea typeface="华文新魏" pitchFamily="2" charset="-122"/>
                </a:rPr>
                <a:t>45 000</a:t>
              </a:r>
            </a:p>
          </p:txBody>
        </p:sp>
        <p:sp>
          <p:nvSpPr>
            <p:cNvPr id="193559" name="Text Box 23"/>
            <p:cNvSpPr txBox="1">
              <a:spLocks noChangeArrowheads="1"/>
            </p:cNvSpPr>
            <p:nvPr/>
          </p:nvSpPr>
          <p:spPr bwMode="auto">
            <a:xfrm>
              <a:off x="3954" y="2160"/>
              <a:ext cx="1278" cy="442"/>
            </a:xfrm>
            <a:prstGeom prst="rect">
              <a:avLst/>
            </a:prstGeom>
            <a:noFill/>
            <a:ln w="9525">
              <a:noFill/>
              <a:miter lim="800000"/>
              <a:headEnd/>
              <a:tailEnd/>
            </a:ln>
            <a:effectLst/>
          </p:spPr>
          <p:txBody>
            <a:bodyPr wrap="none">
              <a:spAutoFit/>
            </a:bodyPr>
            <a:lstStyle/>
            <a:p>
              <a:r>
                <a:rPr lang="zh-CN" altLang="en-US" sz="2000" b="1">
                  <a:solidFill>
                    <a:srgbClr val="0000FF"/>
                  </a:solidFill>
                  <a:latin typeface="华文新魏" pitchFamily="2" charset="-122"/>
                  <a:ea typeface="华文新魏" pitchFamily="2" charset="-122"/>
                </a:rPr>
                <a:t>存储1个记录所需</a:t>
              </a:r>
            </a:p>
            <a:p>
              <a:r>
                <a:rPr lang="zh-CN" altLang="en-US" sz="2000" b="1">
                  <a:solidFill>
                    <a:srgbClr val="0000FF"/>
                  </a:solidFill>
                  <a:latin typeface="华文新魏" pitchFamily="2" charset="-122"/>
                  <a:ea typeface="华文新魏" pitchFamily="2" charset="-122"/>
                </a:rPr>
                <a:t>的字节数</a:t>
              </a:r>
              <a:r>
                <a:rPr lang="zh-CN" altLang="en-US" sz="2000" b="1">
                  <a:solidFill>
                    <a:srgbClr val="0000FF"/>
                  </a:solidFill>
                  <a:latin typeface="Times New Roman"/>
                  <a:ea typeface="华文新魏" pitchFamily="2" charset="-122"/>
                </a:rPr>
                <a:t>—</a:t>
              </a:r>
              <a:r>
                <a:rPr lang="zh-CN" altLang="en-US" sz="2000" b="1">
                  <a:solidFill>
                    <a:srgbClr val="0000FF"/>
                  </a:solidFill>
                  <a:latin typeface="华文新魏" pitchFamily="2" charset="-122"/>
                  <a:ea typeface="华文新魏" pitchFamily="2" charset="-122"/>
                </a:rPr>
                <a:t>225</a:t>
              </a:r>
            </a:p>
          </p:txBody>
        </p:sp>
      </p:grpSp>
      <p:sp>
        <p:nvSpPr>
          <p:cNvPr id="2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a:t>样本数据</a:t>
            </a:r>
          </a:p>
        </p:txBody>
      </p:sp>
      <p:sp>
        <p:nvSpPr>
          <p:cNvPr id="194563" name="Rectangle 3"/>
          <p:cNvSpPr>
            <a:spLocks noGrp="1" noChangeArrowheads="1"/>
          </p:cNvSpPr>
          <p:nvPr>
            <p:ph type="body" idx="1"/>
          </p:nvPr>
        </p:nvSpPr>
        <p:spPr>
          <a:xfrm>
            <a:off x="228600" y="1219200"/>
            <a:ext cx="8686800" cy="5410200"/>
          </a:xfrm>
        </p:spPr>
        <p:txBody>
          <a:bodyPr/>
          <a:lstStyle/>
          <a:p>
            <a:r>
              <a:rPr lang="zh-CN" altLang="en-US"/>
              <a:t>样本数据</a:t>
            </a:r>
          </a:p>
          <a:p>
            <a:pPr lvl="1">
              <a:spcBef>
                <a:spcPct val="30000"/>
              </a:spcBef>
            </a:pPr>
            <a:r>
              <a:rPr lang="zh-CN" altLang="en-US"/>
              <a:t>特殊形式的数据粒度</a:t>
            </a:r>
          </a:p>
          <a:p>
            <a:pPr lvl="1">
              <a:spcBef>
                <a:spcPct val="30000"/>
              </a:spcBef>
            </a:pPr>
            <a:r>
              <a:rPr lang="zh-CN" altLang="en-US"/>
              <a:t>启发式分析</a:t>
            </a:r>
          </a:p>
          <a:p>
            <a:pPr lvl="2">
              <a:spcBef>
                <a:spcPct val="30000"/>
              </a:spcBef>
            </a:pPr>
            <a:r>
              <a:rPr lang="zh-CN" altLang="en-US"/>
              <a:t>运行程序 </a:t>
            </a:r>
            <a:r>
              <a:rPr lang="zh-CN" altLang="en-US">
                <a:sym typeface="cajcd fnta6" pitchFamily="18" charset="2"/>
              </a:rPr>
              <a:t>分析结果 修改程序 再运行程序</a:t>
            </a:r>
            <a:endParaRPr lang="zh-CN" altLang="en-US"/>
          </a:p>
          <a:p>
            <a:pPr lvl="2">
              <a:spcBef>
                <a:spcPct val="30000"/>
              </a:spcBef>
            </a:pPr>
            <a:r>
              <a:rPr lang="zh-CN" altLang="en-US"/>
              <a:t>不要求准确的结果，只需要建立起分析模型或得到相对准确、能反映趋势的数据，以验证用户猜想，为下一步的策略确定方向或对当前分析程序作出相应调整</a:t>
            </a:r>
          </a:p>
          <a:p>
            <a:pPr lvl="1">
              <a:spcBef>
                <a:spcPct val="30000"/>
              </a:spcBef>
            </a:pPr>
            <a:r>
              <a:rPr lang="zh-CN" altLang="en-US"/>
              <a:t>样本数据库是以一定的采样率从细节档案数据或轻度综合数据中抽取的一个子集</a:t>
            </a:r>
          </a:p>
          <a:p>
            <a:pPr lvl="1">
              <a:spcBef>
                <a:spcPct val="30000"/>
              </a:spcBef>
            </a:pPr>
            <a:r>
              <a:rPr lang="zh-CN" altLang="en-US"/>
              <a:t>样本数据可以代替源数据进行模拟分析，以提高分析效率</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09600" y="152400"/>
            <a:ext cx="8029575" cy="846138"/>
          </a:xfrm>
        </p:spPr>
        <p:txBody>
          <a:bodyPr/>
          <a:lstStyle/>
          <a:p>
            <a:r>
              <a:rPr lang="zh-CN" altLang="en-US"/>
              <a:t>样本数据</a:t>
            </a:r>
          </a:p>
        </p:txBody>
      </p:sp>
      <p:sp>
        <p:nvSpPr>
          <p:cNvPr id="195587" name="AutoShape 3"/>
          <p:cNvSpPr>
            <a:spLocks noChangeArrowheads="1"/>
          </p:cNvSpPr>
          <p:nvPr/>
        </p:nvSpPr>
        <p:spPr bwMode="auto">
          <a:xfrm>
            <a:off x="3657600" y="1447800"/>
            <a:ext cx="2590800" cy="1066800"/>
          </a:xfrm>
          <a:prstGeom prst="can">
            <a:avLst>
              <a:gd name="adj" fmla="val 25000"/>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95588" name="AutoShape 4"/>
          <p:cNvSpPr>
            <a:spLocks noChangeArrowheads="1"/>
          </p:cNvSpPr>
          <p:nvPr/>
        </p:nvSpPr>
        <p:spPr bwMode="auto">
          <a:xfrm>
            <a:off x="685800" y="3276600"/>
            <a:ext cx="1066800" cy="1066800"/>
          </a:xfrm>
          <a:prstGeom prst="can">
            <a:avLst>
              <a:gd name="adj" fmla="val 25000"/>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195589" name="Line 5"/>
          <p:cNvSpPr>
            <a:spLocks noChangeShapeType="1"/>
          </p:cNvSpPr>
          <p:nvPr/>
        </p:nvSpPr>
        <p:spPr bwMode="auto">
          <a:xfrm flipH="1">
            <a:off x="1676400" y="2209800"/>
            <a:ext cx="1752600" cy="990600"/>
          </a:xfrm>
          <a:prstGeom prst="line">
            <a:avLst/>
          </a:prstGeom>
          <a:noFill/>
          <a:ln w="25400">
            <a:solidFill>
              <a:schemeClr val="tx1"/>
            </a:solidFill>
            <a:miter lim="800000"/>
            <a:headEnd/>
            <a:tailEnd type="triangle" w="sm" len="med"/>
          </a:ln>
          <a:effectLst/>
        </p:spPr>
        <p:txBody>
          <a:bodyPr wrap="none"/>
          <a:lstStyle/>
          <a:p>
            <a:endParaRPr lang="zh-CN" altLang="en-US"/>
          </a:p>
        </p:txBody>
      </p:sp>
      <p:sp>
        <p:nvSpPr>
          <p:cNvPr id="195590" name="Text Box 6"/>
          <p:cNvSpPr txBox="1">
            <a:spLocks noChangeArrowheads="1"/>
          </p:cNvSpPr>
          <p:nvPr/>
        </p:nvSpPr>
        <p:spPr bwMode="auto">
          <a:xfrm>
            <a:off x="381000" y="4605338"/>
            <a:ext cx="1708150" cy="457200"/>
          </a:xfrm>
          <a:prstGeom prst="rect">
            <a:avLst/>
          </a:prstGeom>
          <a:noFill/>
          <a:ln w="9525">
            <a:noFill/>
            <a:miter lim="800000"/>
            <a:headEnd/>
            <a:tailEnd/>
          </a:ln>
          <a:effectLst/>
        </p:spPr>
        <p:txBody>
          <a:bodyPr wrap="none">
            <a:spAutoFit/>
          </a:bodyPr>
          <a:lstStyle/>
          <a:p>
            <a:r>
              <a:rPr lang="zh-CN" altLang="en-US" b="1">
                <a:latin typeface="华文新魏" pitchFamily="2" charset="-122"/>
                <a:ea typeface="华文新魏" pitchFamily="2" charset="-122"/>
              </a:rPr>
              <a:t>样本数据库</a:t>
            </a:r>
          </a:p>
        </p:txBody>
      </p:sp>
      <p:sp>
        <p:nvSpPr>
          <p:cNvPr id="195591" name="Text Box 7"/>
          <p:cNvSpPr txBox="1">
            <a:spLocks noChangeArrowheads="1"/>
          </p:cNvSpPr>
          <p:nvPr/>
        </p:nvSpPr>
        <p:spPr bwMode="auto">
          <a:xfrm>
            <a:off x="4267200" y="2700338"/>
            <a:ext cx="1403350" cy="457200"/>
          </a:xfrm>
          <a:prstGeom prst="rect">
            <a:avLst/>
          </a:prstGeom>
          <a:noFill/>
          <a:ln w="9525">
            <a:noFill/>
            <a:miter lim="800000"/>
            <a:headEnd/>
            <a:tailEnd/>
          </a:ln>
          <a:effectLst/>
        </p:spPr>
        <p:txBody>
          <a:bodyPr wrap="none">
            <a:spAutoFit/>
          </a:bodyPr>
          <a:lstStyle/>
          <a:p>
            <a:r>
              <a:rPr lang="zh-CN" altLang="en-US" b="1">
                <a:ea typeface="华文新魏" pitchFamily="2" charset="-122"/>
              </a:rPr>
              <a:t>数据仓库</a:t>
            </a:r>
          </a:p>
        </p:txBody>
      </p:sp>
      <p:sp>
        <p:nvSpPr>
          <p:cNvPr id="195592" name="Text Box 8"/>
          <p:cNvSpPr txBox="1">
            <a:spLocks noChangeArrowheads="1"/>
          </p:cNvSpPr>
          <p:nvPr/>
        </p:nvSpPr>
        <p:spPr bwMode="auto">
          <a:xfrm>
            <a:off x="2209800" y="4427538"/>
            <a:ext cx="6461125" cy="1516062"/>
          </a:xfrm>
          <a:prstGeom prst="rect">
            <a:avLst/>
          </a:prstGeom>
          <a:solidFill>
            <a:schemeClr val="accent1"/>
          </a:soli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spAutoFit/>
            <a:flatTx/>
          </a:bodyPr>
          <a:lstStyle/>
          <a:p>
            <a:pPr>
              <a:lnSpc>
                <a:spcPct val="130000"/>
              </a:lnSpc>
            </a:pPr>
            <a:r>
              <a:rPr lang="zh-CN" altLang="en-US" b="1">
                <a:solidFill>
                  <a:srgbClr val="000000"/>
                </a:solidFill>
                <a:latin typeface="Times New Roman"/>
                <a:ea typeface="华文新魏" pitchFamily="2" charset="-122"/>
              </a:rPr>
              <a:t>•</a:t>
            </a:r>
            <a:r>
              <a:rPr lang="zh-CN" altLang="en-US" b="1">
                <a:solidFill>
                  <a:srgbClr val="000000"/>
                </a:solidFill>
                <a:latin typeface="华文新魏" pitchFamily="2" charset="-122"/>
                <a:ea typeface="华文新魏" pitchFamily="2" charset="-122"/>
              </a:rPr>
              <a:t> 仓库中的一部分数据</a:t>
            </a:r>
          </a:p>
          <a:p>
            <a:pPr>
              <a:lnSpc>
                <a:spcPct val="130000"/>
              </a:lnSpc>
            </a:pPr>
            <a:r>
              <a:rPr lang="zh-CN" altLang="en-US" b="1">
                <a:solidFill>
                  <a:srgbClr val="000000"/>
                </a:solidFill>
                <a:latin typeface="Times New Roman"/>
                <a:ea typeface="华文新魏" pitchFamily="2" charset="-122"/>
              </a:rPr>
              <a:t>•</a:t>
            </a:r>
            <a:r>
              <a:rPr lang="zh-CN" altLang="en-US" b="1">
                <a:solidFill>
                  <a:srgbClr val="000000"/>
                </a:solidFill>
                <a:latin typeface="华文新魏" pitchFamily="2" charset="-122"/>
                <a:ea typeface="华文新魏" pitchFamily="2" charset="-122"/>
              </a:rPr>
              <a:t> 用于查询的非常有效的形式</a:t>
            </a:r>
          </a:p>
          <a:p>
            <a:pPr>
              <a:lnSpc>
                <a:spcPct val="130000"/>
              </a:lnSpc>
            </a:pPr>
            <a:r>
              <a:rPr lang="zh-CN" altLang="en-US" b="1">
                <a:solidFill>
                  <a:srgbClr val="000000"/>
                </a:solidFill>
                <a:latin typeface="Times New Roman"/>
                <a:ea typeface="华文新魏" pitchFamily="2" charset="-122"/>
              </a:rPr>
              <a:t>•</a:t>
            </a:r>
            <a:r>
              <a:rPr lang="zh-CN" altLang="en-US" b="1">
                <a:solidFill>
                  <a:srgbClr val="000000"/>
                </a:solidFill>
                <a:latin typeface="华文新魏" pitchFamily="2" charset="-122"/>
                <a:ea typeface="华文新魏" pitchFamily="2" charset="-122"/>
              </a:rPr>
              <a:t> 不能用于一般目的的分析</a:t>
            </a:r>
            <a:r>
              <a:rPr lang="zh-CN" altLang="en-US" b="1">
                <a:solidFill>
                  <a:srgbClr val="000000"/>
                </a:solidFill>
                <a:latin typeface="Times New Roman"/>
                <a:ea typeface="华文新魏" pitchFamily="2" charset="-122"/>
              </a:rPr>
              <a:t>—</a:t>
            </a:r>
            <a:r>
              <a:rPr lang="zh-CN" altLang="en-US" b="1">
                <a:solidFill>
                  <a:srgbClr val="000000"/>
                </a:solidFill>
                <a:latin typeface="华文新魏" pitchFamily="2" charset="-122"/>
                <a:ea typeface="华文新魏" pitchFamily="2" charset="-122"/>
              </a:rPr>
              <a:t>只能用于统计分析</a:t>
            </a:r>
          </a:p>
        </p:txBody>
      </p:sp>
      <p:sp>
        <p:nvSpPr>
          <p:cNvPr id="195593" name="Text Box 9"/>
          <p:cNvSpPr txBox="1">
            <a:spLocks noChangeArrowheads="1"/>
          </p:cNvSpPr>
          <p:nvPr/>
        </p:nvSpPr>
        <p:spPr bwMode="auto">
          <a:xfrm>
            <a:off x="3563888" y="3352800"/>
            <a:ext cx="5192762" cy="711200"/>
          </a:xfrm>
          <a:prstGeom prst="rect">
            <a:avLst/>
          </a:prstGeom>
          <a:noFill/>
          <a:ln w="9525">
            <a:solidFill>
              <a:schemeClr val="tx1"/>
            </a:solidFill>
            <a:miter lim="800000"/>
            <a:headEnd/>
            <a:tailEnd/>
          </a:ln>
          <a:effectLst/>
        </p:spPr>
        <p:txBody>
          <a:bodyPr wrap="square">
            <a:spAutoFit/>
          </a:bodyPr>
          <a:lstStyle/>
          <a:p>
            <a:r>
              <a:rPr lang="zh-CN" altLang="en-US" sz="2000" b="1" dirty="0">
                <a:solidFill>
                  <a:srgbClr val="000000"/>
                </a:solidFill>
                <a:latin typeface="Times New Roman"/>
                <a:ea typeface="隶书" pitchFamily="49" charset="-122"/>
              </a:rPr>
              <a:t>“</a:t>
            </a:r>
            <a:r>
              <a:rPr lang="zh-CN" altLang="en-US" sz="2000" b="1" dirty="0">
                <a:solidFill>
                  <a:srgbClr val="000000"/>
                </a:solidFill>
                <a:latin typeface="隶书" pitchFamily="49" charset="-122"/>
                <a:ea typeface="隶书" pitchFamily="49" charset="-122"/>
              </a:rPr>
              <a:t>所有的保险客户中，有多少是己婚且</a:t>
            </a:r>
          </a:p>
          <a:p>
            <a:r>
              <a:rPr lang="zh-CN" altLang="en-US" sz="2000" b="1" dirty="0">
                <a:solidFill>
                  <a:srgbClr val="000000"/>
                </a:solidFill>
                <a:latin typeface="隶书" pitchFamily="49" charset="-122"/>
                <a:ea typeface="隶书" pitchFamily="49" charset="-122"/>
              </a:rPr>
              <a:t>具有大学学历的 35 岁以上的男性？</a:t>
            </a:r>
            <a:r>
              <a:rPr lang="zh-CN" altLang="en-US" sz="2000" b="1" dirty="0">
                <a:solidFill>
                  <a:srgbClr val="000000"/>
                </a:solidFill>
                <a:latin typeface="Times New Roman"/>
                <a:ea typeface="隶书" pitchFamily="49" charset="-122"/>
              </a:rPr>
              <a:t>”</a:t>
            </a:r>
            <a:endParaRPr lang="zh-CN" altLang="en-US" sz="2000" b="1" dirty="0">
              <a:latin typeface="隶书" pitchFamily="49" charset="-122"/>
              <a:ea typeface="隶书" pitchFamily="49" charset="-122"/>
            </a:endParaRPr>
          </a:p>
        </p:txBody>
      </p:sp>
      <p:sp>
        <p:nvSpPr>
          <p:cNvPr id="195594" name="Rectangle 10"/>
          <p:cNvSpPr>
            <a:spLocks noChangeArrowheads="1"/>
          </p:cNvSpPr>
          <p:nvPr/>
        </p:nvSpPr>
        <p:spPr bwMode="auto">
          <a:xfrm>
            <a:off x="609600" y="6172200"/>
            <a:ext cx="8029575" cy="533400"/>
          </a:xfrm>
          <a:prstGeom prst="rect">
            <a:avLst/>
          </a:prstGeom>
          <a:noFill/>
          <a:ln w="9525">
            <a:noFill/>
            <a:miter lim="800000"/>
            <a:headEnd/>
            <a:tailEnd/>
          </a:ln>
          <a:effectLst/>
        </p:spPr>
        <p:txBody>
          <a:bodyPr anchor="b"/>
          <a:lstStyle/>
          <a:p>
            <a:pPr algn="ctr"/>
            <a:r>
              <a:rPr lang="zh-CN" altLang="en-US" sz="2800" b="1">
                <a:solidFill>
                  <a:schemeClr val="tx2"/>
                </a:solidFill>
                <a:effectLst>
                  <a:outerShdw blurRad="38100" dist="38100" dir="2700000" algn="tl">
                    <a:srgbClr val="C0C0C0"/>
                  </a:outerShdw>
                </a:effectLst>
                <a:ea typeface="隶书" pitchFamily="49" charset="-122"/>
              </a:rPr>
              <a:t>样本数据库：一种改变数据粒度的方法</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t>样本数据</a:t>
            </a:r>
          </a:p>
        </p:txBody>
      </p:sp>
      <p:sp>
        <p:nvSpPr>
          <p:cNvPr id="196611" name="Rectangle 3"/>
          <p:cNvSpPr>
            <a:spLocks noGrp="1" noChangeArrowheads="1"/>
          </p:cNvSpPr>
          <p:nvPr>
            <p:ph type="body" idx="1"/>
          </p:nvPr>
        </p:nvSpPr>
        <p:spPr/>
        <p:txBody>
          <a:bodyPr/>
          <a:lstStyle/>
          <a:p>
            <a:pPr lvl="1"/>
            <a:r>
              <a:rPr lang="zh-CN" altLang="en-US"/>
              <a:t>样本数据的粒度以采样率的高低来划分，不同的采样粒度可有相同的综合级别</a:t>
            </a:r>
          </a:p>
          <a:p>
            <a:pPr lvl="1">
              <a:lnSpc>
                <a:spcPct val="120000"/>
              </a:lnSpc>
            </a:pPr>
            <a:r>
              <a:rPr lang="zh-CN" altLang="en-US"/>
              <a:t>示例：商品库存表</a:t>
            </a:r>
          </a:p>
          <a:p>
            <a:pPr lvl="2">
              <a:lnSpc>
                <a:spcPct val="120000"/>
              </a:lnSpc>
            </a:pPr>
            <a:r>
              <a:rPr lang="zh-CN" altLang="en-US"/>
              <a:t>商品库存信息：每日库存信息表、每月（底）库存信息表。不同时点库存信息表，反映了不同的采样率（粒度），但可以是相同的综合级别。</a:t>
            </a:r>
          </a:p>
          <a:p>
            <a:pPr lvl="1">
              <a:lnSpc>
                <a:spcPct val="120000"/>
              </a:lnSpc>
            </a:pPr>
            <a:r>
              <a:rPr lang="zh-CN" altLang="en-US"/>
              <a:t>示例：统计马路上男司机的比例</a:t>
            </a:r>
          </a:p>
          <a:p>
            <a:pPr lvl="2">
              <a:lnSpc>
                <a:spcPct val="120000"/>
              </a:lnSpc>
            </a:pPr>
            <a:r>
              <a:rPr lang="zh-CN" altLang="en-US"/>
              <a:t>当分析员遇到一个大文件，用325 000 000 条记录确定5 6 . 7 %上路的汽车司机是男人，而使用样本数据库，分析员用了25 000 个记录确定5 5 . 9 %上路的汽车司机是男人</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617538" y="6096000"/>
            <a:ext cx="7908925" cy="641350"/>
          </a:xfrm>
          <a:prstGeom prst="rect">
            <a:avLst/>
          </a:prstGeom>
          <a:noFill/>
          <a:ln w="9525">
            <a:noFill/>
            <a:miter lim="800000"/>
            <a:headEnd/>
            <a:tailEnd/>
          </a:ln>
          <a:effectLst/>
        </p:spPr>
        <p:txBody>
          <a:bodyPr lIns="92075" tIns="46038" rIns="92075" bIns="46038">
            <a:spAutoFit/>
          </a:bodyPr>
          <a:lstStyle/>
          <a:p>
            <a:pPr algn="ctr" eaLnBrk="0" hangingPunct="0"/>
            <a:r>
              <a:rPr kumimoji="0" lang="zh-CN" altLang="en-US" sz="3600" b="1">
                <a:solidFill>
                  <a:schemeClr val="tx2"/>
                </a:solidFill>
                <a:effectLst>
                  <a:outerShdw blurRad="38100" dist="38100" dir="2700000" algn="tl">
                    <a:srgbClr val="C0C0C0"/>
                  </a:outerShdw>
                </a:effectLst>
                <a:latin typeface="华文新魏" pitchFamily="2" charset="-122"/>
                <a:ea typeface="华文新魏" pitchFamily="2" charset="-122"/>
              </a:rPr>
              <a:t>数据仓库的体系结构</a:t>
            </a:r>
          </a:p>
        </p:txBody>
      </p:sp>
      <p:grpSp>
        <p:nvGrpSpPr>
          <p:cNvPr id="2" name="Group 3"/>
          <p:cNvGrpSpPr>
            <a:grpSpLocks/>
          </p:cNvGrpSpPr>
          <p:nvPr/>
        </p:nvGrpSpPr>
        <p:grpSpPr bwMode="auto">
          <a:xfrm>
            <a:off x="252413" y="609600"/>
            <a:ext cx="8821737" cy="4992688"/>
            <a:chOff x="159" y="588"/>
            <a:chExt cx="5557" cy="2790"/>
          </a:xfrm>
        </p:grpSpPr>
        <p:sp>
          <p:nvSpPr>
            <p:cNvPr id="215044" name="Rectangle 4"/>
            <p:cNvSpPr>
              <a:spLocks noChangeArrowheads="1"/>
            </p:cNvSpPr>
            <p:nvPr/>
          </p:nvSpPr>
          <p:spPr bwMode="auto">
            <a:xfrm>
              <a:off x="328" y="3219"/>
              <a:ext cx="538" cy="159"/>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400" b="1">
                  <a:latin typeface="华文新魏" pitchFamily="2" charset="-122"/>
                  <a:ea typeface="华文新魏" pitchFamily="2" charset="-122"/>
                </a:rPr>
                <a:t>源数据库</a:t>
              </a:r>
            </a:p>
          </p:txBody>
        </p:sp>
        <p:sp>
          <p:nvSpPr>
            <p:cNvPr id="215045" name="Rectangle 5"/>
            <p:cNvSpPr>
              <a:spLocks noChangeArrowheads="1"/>
            </p:cNvSpPr>
            <p:nvPr/>
          </p:nvSpPr>
          <p:spPr bwMode="auto">
            <a:xfrm>
              <a:off x="935" y="3219"/>
              <a:ext cx="1210" cy="159"/>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400" b="1">
                  <a:latin typeface="华文新魏" pitchFamily="2" charset="-122"/>
                  <a:ea typeface="华文新魏" pitchFamily="2" charset="-122"/>
                </a:rPr>
                <a:t>数据抽取、转换、装载</a:t>
              </a:r>
            </a:p>
          </p:txBody>
        </p:sp>
        <p:sp>
          <p:nvSpPr>
            <p:cNvPr id="215046" name="Rectangle 6"/>
            <p:cNvSpPr>
              <a:spLocks noChangeArrowheads="1"/>
            </p:cNvSpPr>
            <p:nvPr/>
          </p:nvSpPr>
          <p:spPr bwMode="auto">
            <a:xfrm>
              <a:off x="1185" y="1406"/>
              <a:ext cx="607" cy="418"/>
            </a:xfrm>
            <a:prstGeom prst="rect">
              <a:avLst/>
            </a:prstGeom>
            <a:noFill/>
            <a:ln w="12700">
              <a:solidFill>
                <a:schemeClr val="tx1"/>
              </a:solidFill>
              <a:miter lim="800000"/>
              <a:headEnd/>
              <a:tailEnd/>
            </a:ln>
            <a:effectLst/>
          </p:spPr>
          <p:txBody>
            <a:bodyPr wrap="none" anchor="ctr"/>
            <a:lstStyle/>
            <a:p>
              <a:endParaRPr lang="zh-CN" altLang="en-US"/>
            </a:p>
          </p:txBody>
        </p:sp>
        <p:grpSp>
          <p:nvGrpSpPr>
            <p:cNvPr id="3" name="Group 7"/>
            <p:cNvGrpSpPr>
              <a:grpSpLocks/>
            </p:cNvGrpSpPr>
            <p:nvPr/>
          </p:nvGrpSpPr>
          <p:grpSpPr bwMode="auto">
            <a:xfrm>
              <a:off x="1185" y="723"/>
              <a:ext cx="607" cy="427"/>
              <a:chOff x="1328" y="723"/>
              <a:chExt cx="668" cy="427"/>
            </a:xfrm>
          </p:grpSpPr>
          <p:sp>
            <p:nvSpPr>
              <p:cNvPr id="215048" name="Rectangle 8"/>
              <p:cNvSpPr>
                <a:spLocks noChangeArrowheads="1"/>
              </p:cNvSpPr>
              <p:nvPr/>
            </p:nvSpPr>
            <p:spPr bwMode="auto">
              <a:xfrm>
                <a:off x="1328" y="736"/>
                <a:ext cx="668" cy="414"/>
              </a:xfrm>
              <a:prstGeom prst="rect">
                <a:avLst/>
              </a:prstGeom>
              <a:noFill/>
              <a:ln w="12700">
                <a:solidFill>
                  <a:schemeClr val="tx1"/>
                </a:solidFill>
                <a:miter lim="800000"/>
                <a:headEnd/>
                <a:tailEnd/>
              </a:ln>
              <a:effectLst/>
            </p:spPr>
            <p:txBody>
              <a:bodyPr wrap="none" anchor="ctr"/>
              <a:lstStyle/>
              <a:p>
                <a:endParaRPr lang="zh-CN" altLang="en-US"/>
              </a:p>
            </p:txBody>
          </p:sp>
          <p:sp>
            <p:nvSpPr>
              <p:cNvPr id="215049" name="Rectangle 9"/>
              <p:cNvSpPr>
                <a:spLocks noChangeArrowheads="1"/>
              </p:cNvSpPr>
              <p:nvPr/>
            </p:nvSpPr>
            <p:spPr bwMode="auto">
              <a:xfrm>
                <a:off x="1612" y="723"/>
                <a:ext cx="101" cy="159"/>
              </a:xfrm>
              <a:prstGeom prst="rect">
                <a:avLst/>
              </a:prstGeom>
              <a:noFill/>
              <a:ln w="9525">
                <a:noFill/>
                <a:miter lim="800000"/>
                <a:headEnd/>
                <a:tailEnd/>
              </a:ln>
              <a:effectLst/>
            </p:spPr>
            <p:txBody>
              <a:bodyPr wrap="none" lIns="73025" tIns="36512" rIns="73025" bIns="36512">
                <a:spAutoFit/>
              </a:bodyPr>
              <a:lstStyle/>
              <a:p>
                <a:pPr algn="ctr" defTabSz="585788" eaLnBrk="0" hangingPunct="0"/>
                <a:endParaRPr kumimoji="0" lang="zh-CN" altLang="en-US" sz="1400">
                  <a:latin typeface="华文新魏" pitchFamily="2" charset="-122"/>
                  <a:ea typeface="华文新魏" pitchFamily="2" charset="-122"/>
                </a:endParaRPr>
              </a:p>
            </p:txBody>
          </p:sp>
        </p:grpSp>
        <p:sp>
          <p:nvSpPr>
            <p:cNvPr id="215050" name="Rectangle 10"/>
            <p:cNvSpPr>
              <a:spLocks noChangeArrowheads="1"/>
            </p:cNvSpPr>
            <p:nvPr/>
          </p:nvSpPr>
          <p:spPr bwMode="auto">
            <a:xfrm>
              <a:off x="1157" y="1536"/>
              <a:ext cx="666" cy="160"/>
            </a:xfrm>
            <a:prstGeom prst="rect">
              <a:avLst/>
            </a:prstGeom>
            <a:noFill/>
            <a:ln w="9525">
              <a:noFill/>
              <a:miter lim="800000"/>
              <a:headEnd/>
              <a:tailEnd/>
            </a:ln>
            <a:effectLst/>
          </p:spPr>
          <p:txBody>
            <a:bodyPr lIns="73025" tIns="36512" rIns="73025" bIns="36512">
              <a:spAutoFit/>
            </a:bodyPr>
            <a:lstStyle/>
            <a:p>
              <a:pPr algn="ctr" defTabSz="585788" eaLnBrk="0" hangingPunct="0"/>
              <a:r>
                <a:rPr kumimoji="0" lang="en-US" altLang="zh-CN" sz="1400">
                  <a:latin typeface="华文新魏" pitchFamily="2" charset="-122"/>
                  <a:ea typeface="华文新魏" pitchFamily="2" charset="-122"/>
                </a:rPr>
                <a:t>ETL</a:t>
              </a:r>
              <a:r>
                <a:rPr kumimoji="0" lang="zh-CN" altLang="en-US" sz="1400">
                  <a:latin typeface="华文新魏" pitchFamily="2" charset="-122"/>
                  <a:ea typeface="华文新魏" pitchFamily="2" charset="-122"/>
                </a:rPr>
                <a:t>工具</a:t>
              </a:r>
              <a:endParaRPr kumimoji="0" lang="en-US" altLang="zh-CN" sz="1400">
                <a:latin typeface="华文新魏" pitchFamily="2" charset="-122"/>
                <a:ea typeface="华文新魏" pitchFamily="2" charset="-122"/>
              </a:endParaRPr>
            </a:p>
          </p:txBody>
        </p:sp>
        <p:sp>
          <p:nvSpPr>
            <p:cNvPr id="215051" name="Rectangle 11"/>
            <p:cNvSpPr>
              <a:spLocks noChangeArrowheads="1"/>
            </p:cNvSpPr>
            <p:nvPr/>
          </p:nvSpPr>
          <p:spPr bwMode="auto">
            <a:xfrm>
              <a:off x="1200" y="2640"/>
              <a:ext cx="607" cy="458"/>
            </a:xfrm>
            <a:prstGeom prst="rect">
              <a:avLst/>
            </a:prstGeom>
            <a:noFill/>
            <a:ln w="12700">
              <a:solidFill>
                <a:schemeClr val="tx1"/>
              </a:solidFill>
              <a:miter lim="800000"/>
              <a:headEnd/>
              <a:tailEnd/>
            </a:ln>
            <a:effectLst/>
          </p:spPr>
          <p:txBody>
            <a:bodyPr wrap="none" anchor="ctr"/>
            <a:lstStyle/>
            <a:p>
              <a:endParaRPr lang="zh-CN" altLang="en-US"/>
            </a:p>
          </p:txBody>
        </p:sp>
        <p:sp>
          <p:nvSpPr>
            <p:cNvPr id="215052" name="Rectangle 12"/>
            <p:cNvSpPr>
              <a:spLocks noChangeArrowheads="1"/>
            </p:cNvSpPr>
            <p:nvPr/>
          </p:nvSpPr>
          <p:spPr bwMode="auto">
            <a:xfrm>
              <a:off x="1229" y="2710"/>
              <a:ext cx="554" cy="314"/>
            </a:xfrm>
            <a:prstGeom prst="rect">
              <a:avLst/>
            </a:prstGeom>
            <a:noFill/>
            <a:ln w="9525">
              <a:noFill/>
              <a:miter lim="800000"/>
              <a:headEnd/>
              <a:tailEnd/>
            </a:ln>
            <a:effectLst/>
          </p:spPr>
          <p:txBody>
            <a:bodyPr lIns="73025" tIns="36512" rIns="73025" bIns="36512">
              <a:spAutoFit/>
            </a:bodyPr>
            <a:lstStyle/>
            <a:p>
              <a:pPr algn="ctr" defTabSz="585788" eaLnBrk="0" hangingPunct="0"/>
              <a:r>
                <a:rPr kumimoji="0" lang="zh-CN" altLang="en-US" sz="1600">
                  <a:latin typeface="华文新魏" pitchFamily="2" charset="-122"/>
                  <a:ea typeface="华文新魏" pitchFamily="2" charset="-122"/>
                </a:rPr>
                <a:t>数据建模工具</a:t>
              </a:r>
            </a:p>
          </p:txBody>
        </p:sp>
        <p:sp>
          <p:nvSpPr>
            <p:cNvPr id="215053" name="Oval 13"/>
            <p:cNvSpPr>
              <a:spLocks noChangeArrowheads="1"/>
            </p:cNvSpPr>
            <p:nvPr/>
          </p:nvSpPr>
          <p:spPr bwMode="auto">
            <a:xfrm>
              <a:off x="1199" y="2024"/>
              <a:ext cx="600" cy="163"/>
            </a:xfrm>
            <a:prstGeom prst="ellipse">
              <a:avLst/>
            </a:prstGeom>
            <a:noFill/>
            <a:ln w="12700">
              <a:solidFill>
                <a:schemeClr val="tx1"/>
              </a:solidFill>
              <a:round/>
              <a:headEnd/>
              <a:tailEnd/>
            </a:ln>
            <a:effectLst/>
          </p:spPr>
          <p:txBody>
            <a:bodyPr wrap="none" anchor="ctr"/>
            <a:lstStyle/>
            <a:p>
              <a:endParaRPr lang="zh-CN" altLang="en-US"/>
            </a:p>
          </p:txBody>
        </p:sp>
        <p:sp>
          <p:nvSpPr>
            <p:cNvPr id="215054" name="Arc 14"/>
            <p:cNvSpPr>
              <a:spLocks/>
            </p:cNvSpPr>
            <p:nvPr/>
          </p:nvSpPr>
          <p:spPr bwMode="auto">
            <a:xfrm>
              <a:off x="1196" y="2221"/>
              <a:ext cx="304" cy="115"/>
            </a:xfrm>
            <a:custGeom>
              <a:avLst/>
              <a:gdLst>
                <a:gd name="G0" fmla="+- 21600 0 0"/>
                <a:gd name="G1" fmla="+- 0 0 0"/>
                <a:gd name="G2" fmla="+- 21600 0 0"/>
                <a:gd name="T0" fmla="*/ 21535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535" y="21599"/>
                  </a:moveTo>
                  <a:cubicBezTo>
                    <a:pt x="9631" y="21564"/>
                    <a:pt x="0" y="11903"/>
                    <a:pt x="0" y="0"/>
                  </a:cubicBezTo>
                </a:path>
                <a:path w="21600" h="21600" stroke="0" extrusionOk="0">
                  <a:moveTo>
                    <a:pt x="21535" y="21599"/>
                  </a:moveTo>
                  <a:cubicBezTo>
                    <a:pt x="9631" y="21564"/>
                    <a:pt x="0" y="11903"/>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055" name="Arc 15"/>
            <p:cNvSpPr>
              <a:spLocks/>
            </p:cNvSpPr>
            <p:nvPr/>
          </p:nvSpPr>
          <p:spPr bwMode="auto">
            <a:xfrm>
              <a:off x="1499" y="2221"/>
              <a:ext cx="305" cy="115"/>
            </a:xfrm>
            <a:custGeom>
              <a:avLst/>
              <a:gdLst>
                <a:gd name="G0" fmla="+- 65 0 0"/>
                <a:gd name="G1" fmla="+- 0 0 0"/>
                <a:gd name="G2" fmla="+- 21600 0 0"/>
                <a:gd name="T0" fmla="*/ 21665 w 21665"/>
                <a:gd name="T1" fmla="*/ 0 h 21600"/>
                <a:gd name="T2" fmla="*/ 0 w 21665"/>
                <a:gd name="T3" fmla="*/ 21600 h 21600"/>
                <a:gd name="T4" fmla="*/ 65 w 21665"/>
                <a:gd name="T5" fmla="*/ 0 h 21600"/>
              </a:gdLst>
              <a:ahLst/>
              <a:cxnLst>
                <a:cxn ang="0">
                  <a:pos x="T0" y="T1"/>
                </a:cxn>
                <a:cxn ang="0">
                  <a:pos x="T2" y="T3"/>
                </a:cxn>
                <a:cxn ang="0">
                  <a:pos x="T4" y="T5"/>
                </a:cxn>
              </a:cxnLst>
              <a:rect l="0" t="0" r="r" b="b"/>
              <a:pathLst>
                <a:path w="21665" h="21600" fill="none" extrusionOk="0">
                  <a:moveTo>
                    <a:pt x="21665" y="0"/>
                  </a:moveTo>
                  <a:cubicBezTo>
                    <a:pt x="21665" y="11929"/>
                    <a:pt x="11994" y="21600"/>
                    <a:pt x="65" y="21600"/>
                  </a:cubicBezTo>
                  <a:cubicBezTo>
                    <a:pt x="43" y="21600"/>
                    <a:pt x="21" y="21599"/>
                    <a:pt x="0" y="21599"/>
                  </a:cubicBezTo>
                </a:path>
                <a:path w="21665" h="21600" stroke="0" extrusionOk="0">
                  <a:moveTo>
                    <a:pt x="21665" y="0"/>
                  </a:moveTo>
                  <a:cubicBezTo>
                    <a:pt x="21665" y="11929"/>
                    <a:pt x="11994" y="21600"/>
                    <a:pt x="65" y="21600"/>
                  </a:cubicBezTo>
                  <a:cubicBezTo>
                    <a:pt x="43" y="21600"/>
                    <a:pt x="21" y="21599"/>
                    <a:pt x="0" y="21599"/>
                  </a:cubicBezTo>
                  <a:lnTo>
                    <a:pt x="65"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056" name="Rectangle 16"/>
            <p:cNvSpPr>
              <a:spLocks noChangeArrowheads="1"/>
            </p:cNvSpPr>
            <p:nvPr/>
          </p:nvSpPr>
          <p:spPr bwMode="auto">
            <a:xfrm>
              <a:off x="1326" y="2029"/>
              <a:ext cx="332" cy="169"/>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500">
                  <a:latin typeface="华文新魏" pitchFamily="2" charset="-122"/>
                  <a:ea typeface="华文新魏" pitchFamily="2" charset="-122"/>
                </a:rPr>
                <a:t>中央</a:t>
              </a:r>
            </a:p>
          </p:txBody>
        </p:sp>
        <p:sp>
          <p:nvSpPr>
            <p:cNvPr id="215057" name="Rectangle 17"/>
            <p:cNvSpPr>
              <a:spLocks noChangeArrowheads="1"/>
            </p:cNvSpPr>
            <p:nvPr/>
          </p:nvSpPr>
          <p:spPr bwMode="auto">
            <a:xfrm>
              <a:off x="1267" y="2157"/>
              <a:ext cx="452" cy="169"/>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500">
                  <a:latin typeface="华文新魏" pitchFamily="2" charset="-122"/>
                  <a:ea typeface="华文新魏" pitchFamily="2" charset="-122"/>
                </a:rPr>
                <a:t>元数据</a:t>
              </a:r>
            </a:p>
          </p:txBody>
        </p:sp>
        <p:sp>
          <p:nvSpPr>
            <p:cNvPr id="215058" name="Line 18"/>
            <p:cNvSpPr>
              <a:spLocks noChangeShapeType="1"/>
            </p:cNvSpPr>
            <p:nvPr/>
          </p:nvSpPr>
          <p:spPr bwMode="auto">
            <a:xfrm>
              <a:off x="1800" y="2112"/>
              <a:ext cx="0" cy="115"/>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59" name="Line 19"/>
            <p:cNvSpPr>
              <a:spLocks noChangeShapeType="1"/>
            </p:cNvSpPr>
            <p:nvPr/>
          </p:nvSpPr>
          <p:spPr bwMode="auto">
            <a:xfrm>
              <a:off x="1490" y="2345"/>
              <a:ext cx="0" cy="279"/>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60" name="Line 20"/>
            <p:cNvSpPr>
              <a:spLocks noChangeShapeType="1"/>
            </p:cNvSpPr>
            <p:nvPr/>
          </p:nvSpPr>
          <p:spPr bwMode="auto">
            <a:xfrm flipV="1">
              <a:off x="1490" y="1826"/>
              <a:ext cx="0" cy="192"/>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61" name="Line 21"/>
            <p:cNvSpPr>
              <a:spLocks noChangeShapeType="1"/>
            </p:cNvSpPr>
            <p:nvPr/>
          </p:nvSpPr>
          <p:spPr bwMode="auto">
            <a:xfrm flipV="1">
              <a:off x="1485" y="1145"/>
              <a:ext cx="0" cy="251"/>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62" name="Line 22"/>
            <p:cNvSpPr>
              <a:spLocks noChangeShapeType="1"/>
            </p:cNvSpPr>
            <p:nvPr/>
          </p:nvSpPr>
          <p:spPr bwMode="auto">
            <a:xfrm>
              <a:off x="1196" y="2112"/>
              <a:ext cx="0" cy="115"/>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63" name="Rectangle 23"/>
            <p:cNvSpPr>
              <a:spLocks noChangeArrowheads="1"/>
            </p:cNvSpPr>
            <p:nvPr/>
          </p:nvSpPr>
          <p:spPr bwMode="auto">
            <a:xfrm>
              <a:off x="317" y="603"/>
              <a:ext cx="318" cy="184"/>
            </a:xfrm>
            <a:prstGeom prst="rect">
              <a:avLst/>
            </a:prstGeom>
            <a:noFill/>
            <a:ln w="9525">
              <a:noFill/>
              <a:miter lim="800000"/>
              <a:headEnd/>
              <a:tailEnd/>
            </a:ln>
            <a:effectLst/>
          </p:spPr>
          <p:txBody>
            <a:bodyPr wrap="none" anchor="ctr"/>
            <a:lstStyle/>
            <a:p>
              <a:endParaRPr lang="zh-CN" altLang="en-US"/>
            </a:p>
          </p:txBody>
        </p:sp>
        <p:sp>
          <p:nvSpPr>
            <p:cNvPr id="215064" name="Rectangle 24"/>
            <p:cNvSpPr>
              <a:spLocks noChangeArrowheads="1"/>
            </p:cNvSpPr>
            <p:nvPr/>
          </p:nvSpPr>
          <p:spPr bwMode="auto">
            <a:xfrm>
              <a:off x="3757" y="3219"/>
              <a:ext cx="538" cy="159"/>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400" b="1">
                  <a:latin typeface="华文新魏" pitchFamily="2" charset="-122"/>
                  <a:ea typeface="华文新魏" pitchFamily="2" charset="-122"/>
                </a:rPr>
                <a:t>数据集市</a:t>
              </a:r>
            </a:p>
          </p:txBody>
        </p:sp>
        <p:sp>
          <p:nvSpPr>
            <p:cNvPr id="215065" name="Rectangle 25"/>
            <p:cNvSpPr>
              <a:spLocks noChangeArrowheads="1"/>
            </p:cNvSpPr>
            <p:nvPr/>
          </p:nvSpPr>
          <p:spPr bwMode="auto">
            <a:xfrm>
              <a:off x="4611" y="3219"/>
              <a:ext cx="1096" cy="159"/>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400" b="1">
                  <a:latin typeface="华文新魏" pitchFamily="2" charset="-122"/>
                  <a:ea typeface="华文新魏" pitchFamily="2" charset="-122"/>
                </a:rPr>
                <a:t>数据访问和分析工具</a:t>
              </a:r>
            </a:p>
          </p:txBody>
        </p:sp>
        <p:sp>
          <p:nvSpPr>
            <p:cNvPr id="215066" name="Rectangle 26"/>
            <p:cNvSpPr>
              <a:spLocks noChangeArrowheads="1"/>
            </p:cNvSpPr>
            <p:nvPr/>
          </p:nvSpPr>
          <p:spPr bwMode="auto">
            <a:xfrm>
              <a:off x="5154" y="682"/>
              <a:ext cx="562" cy="289"/>
            </a:xfrm>
            <a:prstGeom prst="rect">
              <a:avLst/>
            </a:prstGeom>
            <a:noFill/>
            <a:ln w="9525">
              <a:noFill/>
              <a:miter lim="800000"/>
              <a:headEnd/>
              <a:tailEnd/>
            </a:ln>
            <a:effectLst/>
          </p:spPr>
          <p:txBody>
            <a:bodyPr wrap="none" lIns="92075" tIns="46038" rIns="92075" bIns="46038">
              <a:spAutoFit/>
            </a:bodyPr>
            <a:lstStyle/>
            <a:p>
              <a:pPr eaLnBrk="0" hangingPunct="0"/>
              <a:r>
                <a:rPr kumimoji="0" lang="zh-CN" altLang="en-US" sz="1400" b="1">
                  <a:latin typeface="华文新魏" pitchFamily="2" charset="-122"/>
                  <a:ea typeface="华文新魏" pitchFamily="2" charset="-122"/>
                </a:rPr>
                <a:t>终端用户</a:t>
              </a:r>
              <a:endParaRPr kumimoji="0" lang="en-US" altLang="zh-CN" sz="1400" b="1">
                <a:latin typeface="华文新魏" pitchFamily="2" charset="-122"/>
                <a:ea typeface="华文新魏" pitchFamily="2" charset="-122"/>
              </a:endParaRPr>
            </a:p>
            <a:p>
              <a:pPr eaLnBrk="0" hangingPunct="0"/>
              <a:r>
                <a:rPr kumimoji="0" lang="en-US" altLang="zh-CN" sz="1400" b="1">
                  <a:latin typeface="华文新魏" pitchFamily="2" charset="-122"/>
                  <a:ea typeface="华文新魏" pitchFamily="2" charset="-122"/>
                </a:rPr>
                <a:t>DW </a:t>
              </a:r>
              <a:r>
                <a:rPr kumimoji="0" lang="zh-CN" altLang="en-US" sz="1400" b="1">
                  <a:latin typeface="华文新魏" pitchFamily="2" charset="-122"/>
                  <a:ea typeface="华文新魏" pitchFamily="2" charset="-122"/>
                </a:rPr>
                <a:t>工具</a:t>
              </a:r>
              <a:endParaRPr kumimoji="0" lang="en-US" altLang="zh-CN" sz="1400" b="1">
                <a:latin typeface="华文新魏" pitchFamily="2" charset="-122"/>
                <a:ea typeface="华文新魏" pitchFamily="2" charset="-122"/>
              </a:endParaRPr>
            </a:p>
          </p:txBody>
        </p:sp>
        <p:sp>
          <p:nvSpPr>
            <p:cNvPr id="215067" name="Line 27"/>
            <p:cNvSpPr>
              <a:spLocks noChangeShapeType="1"/>
            </p:cNvSpPr>
            <p:nvPr/>
          </p:nvSpPr>
          <p:spPr bwMode="auto">
            <a:xfrm flipV="1">
              <a:off x="1804" y="1273"/>
              <a:ext cx="505" cy="329"/>
            </a:xfrm>
            <a:prstGeom prst="line">
              <a:avLst/>
            </a:prstGeom>
            <a:noFill/>
            <a:ln w="50800">
              <a:solidFill>
                <a:srgbClr val="FF0033"/>
              </a:solidFill>
              <a:round/>
              <a:headEnd type="none" w="sm" len="sm"/>
              <a:tailEnd type="stealth" w="med" len="lg"/>
            </a:ln>
            <a:effectLst/>
          </p:spPr>
          <p:txBody>
            <a:bodyPr wrap="none" anchor="ctr"/>
            <a:lstStyle/>
            <a:p>
              <a:endParaRPr lang="zh-CN" altLang="en-US"/>
            </a:p>
          </p:txBody>
        </p:sp>
        <p:sp>
          <p:nvSpPr>
            <p:cNvPr id="215068" name="Rectangle 28"/>
            <p:cNvSpPr>
              <a:spLocks noChangeArrowheads="1"/>
            </p:cNvSpPr>
            <p:nvPr/>
          </p:nvSpPr>
          <p:spPr bwMode="auto">
            <a:xfrm>
              <a:off x="2304" y="3219"/>
              <a:ext cx="762" cy="159"/>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400" b="1">
                  <a:latin typeface="华文新魏" pitchFamily="2" charset="-122"/>
                  <a:ea typeface="华文新魏" pitchFamily="2" charset="-122"/>
                </a:rPr>
                <a:t>中央数据仓库</a:t>
              </a:r>
            </a:p>
          </p:txBody>
        </p:sp>
        <p:sp>
          <p:nvSpPr>
            <p:cNvPr id="215069" name="Line 29"/>
            <p:cNvSpPr>
              <a:spLocks noChangeShapeType="1"/>
            </p:cNvSpPr>
            <p:nvPr/>
          </p:nvSpPr>
          <p:spPr bwMode="auto">
            <a:xfrm flipV="1">
              <a:off x="1804" y="1725"/>
              <a:ext cx="306" cy="432"/>
            </a:xfrm>
            <a:prstGeom prst="line">
              <a:avLst/>
            </a:prstGeom>
            <a:noFill/>
            <a:ln w="25400" cap="rnd">
              <a:solidFill>
                <a:schemeClr val="hlink"/>
              </a:solidFill>
              <a:prstDash val="sysDot"/>
              <a:round/>
              <a:headEnd type="none" w="sm" len="sm"/>
              <a:tailEnd type="none" w="sm" len="sm"/>
            </a:ln>
            <a:effectLst/>
          </p:spPr>
          <p:txBody>
            <a:bodyPr wrap="none" anchor="ctr"/>
            <a:lstStyle/>
            <a:p>
              <a:endParaRPr lang="zh-CN" altLang="en-US"/>
            </a:p>
          </p:txBody>
        </p:sp>
        <p:sp>
          <p:nvSpPr>
            <p:cNvPr id="215070" name="Line 30"/>
            <p:cNvSpPr>
              <a:spLocks noChangeShapeType="1"/>
            </p:cNvSpPr>
            <p:nvPr/>
          </p:nvSpPr>
          <p:spPr bwMode="auto">
            <a:xfrm flipV="1">
              <a:off x="1804" y="2097"/>
              <a:ext cx="1182" cy="99"/>
            </a:xfrm>
            <a:prstGeom prst="line">
              <a:avLst/>
            </a:prstGeom>
            <a:noFill/>
            <a:ln w="25400" cap="rnd">
              <a:solidFill>
                <a:schemeClr val="hlink"/>
              </a:solidFill>
              <a:prstDash val="sysDot"/>
              <a:round/>
              <a:headEnd type="none" w="sm" len="sm"/>
              <a:tailEnd type="none" w="sm" len="sm"/>
            </a:ln>
            <a:effectLst/>
          </p:spPr>
          <p:txBody>
            <a:bodyPr wrap="none" anchor="ctr"/>
            <a:lstStyle/>
            <a:p>
              <a:endParaRPr lang="zh-CN" altLang="en-US"/>
            </a:p>
          </p:txBody>
        </p:sp>
        <p:sp>
          <p:nvSpPr>
            <p:cNvPr id="215071" name="Line 31"/>
            <p:cNvSpPr>
              <a:spLocks noChangeShapeType="1"/>
            </p:cNvSpPr>
            <p:nvPr/>
          </p:nvSpPr>
          <p:spPr bwMode="auto">
            <a:xfrm>
              <a:off x="1800" y="2221"/>
              <a:ext cx="1354" cy="456"/>
            </a:xfrm>
            <a:prstGeom prst="line">
              <a:avLst/>
            </a:prstGeom>
            <a:noFill/>
            <a:ln w="25400" cap="rnd">
              <a:solidFill>
                <a:schemeClr val="hlink"/>
              </a:solidFill>
              <a:prstDash val="sysDot"/>
              <a:round/>
              <a:headEnd type="none" w="sm" len="sm"/>
              <a:tailEnd type="none" w="sm" len="sm"/>
            </a:ln>
            <a:effectLst/>
          </p:spPr>
          <p:txBody>
            <a:bodyPr wrap="none" anchor="ctr"/>
            <a:lstStyle/>
            <a:p>
              <a:endParaRPr lang="zh-CN" altLang="en-US"/>
            </a:p>
          </p:txBody>
        </p:sp>
        <p:sp>
          <p:nvSpPr>
            <p:cNvPr id="215072" name="Line 32"/>
            <p:cNvSpPr>
              <a:spLocks noChangeShapeType="1"/>
            </p:cNvSpPr>
            <p:nvPr/>
          </p:nvSpPr>
          <p:spPr bwMode="auto">
            <a:xfrm>
              <a:off x="3008" y="1536"/>
              <a:ext cx="485" cy="906"/>
            </a:xfrm>
            <a:prstGeom prst="line">
              <a:avLst/>
            </a:prstGeom>
            <a:noFill/>
            <a:ln w="50800">
              <a:solidFill>
                <a:srgbClr val="FF0033"/>
              </a:solidFill>
              <a:round/>
              <a:headEnd type="none" w="sm" len="sm"/>
              <a:tailEnd type="stealth" w="med" len="lg"/>
            </a:ln>
            <a:effectLst/>
          </p:spPr>
          <p:txBody>
            <a:bodyPr wrap="none" anchor="ctr"/>
            <a:lstStyle/>
            <a:p>
              <a:endParaRPr lang="zh-CN" altLang="en-US"/>
            </a:p>
          </p:txBody>
        </p:sp>
        <p:sp>
          <p:nvSpPr>
            <p:cNvPr id="215073" name="Line 33"/>
            <p:cNvSpPr>
              <a:spLocks noChangeShapeType="1"/>
            </p:cNvSpPr>
            <p:nvPr/>
          </p:nvSpPr>
          <p:spPr bwMode="auto">
            <a:xfrm>
              <a:off x="3011" y="1344"/>
              <a:ext cx="471" cy="290"/>
            </a:xfrm>
            <a:prstGeom prst="line">
              <a:avLst/>
            </a:prstGeom>
            <a:noFill/>
            <a:ln w="50800">
              <a:solidFill>
                <a:srgbClr val="FF0033"/>
              </a:solidFill>
              <a:round/>
              <a:headEnd type="none" w="sm" len="sm"/>
              <a:tailEnd type="stealth" w="med" len="lg"/>
            </a:ln>
            <a:effectLst/>
          </p:spPr>
          <p:txBody>
            <a:bodyPr wrap="none" anchor="ctr"/>
            <a:lstStyle/>
            <a:p>
              <a:endParaRPr lang="zh-CN" altLang="en-US"/>
            </a:p>
          </p:txBody>
        </p:sp>
        <p:sp>
          <p:nvSpPr>
            <p:cNvPr id="215074" name="Line 34"/>
            <p:cNvSpPr>
              <a:spLocks noChangeShapeType="1"/>
            </p:cNvSpPr>
            <p:nvPr/>
          </p:nvSpPr>
          <p:spPr bwMode="auto">
            <a:xfrm flipV="1">
              <a:off x="3011" y="853"/>
              <a:ext cx="1182" cy="232"/>
            </a:xfrm>
            <a:prstGeom prst="line">
              <a:avLst/>
            </a:prstGeom>
            <a:noFill/>
            <a:ln w="12700">
              <a:solidFill>
                <a:srgbClr val="000000"/>
              </a:solidFill>
              <a:round/>
              <a:headEnd type="none" w="sm" len="sm"/>
              <a:tailEnd type="none" w="med" len="lg"/>
            </a:ln>
            <a:effectLst/>
          </p:spPr>
          <p:txBody>
            <a:bodyPr wrap="none" anchor="ctr"/>
            <a:lstStyle/>
            <a:p>
              <a:endParaRPr lang="zh-CN" altLang="en-US"/>
            </a:p>
          </p:txBody>
        </p:sp>
        <p:grpSp>
          <p:nvGrpSpPr>
            <p:cNvPr id="4" name="Group 35"/>
            <p:cNvGrpSpPr>
              <a:grpSpLocks/>
            </p:cNvGrpSpPr>
            <p:nvPr/>
          </p:nvGrpSpPr>
          <p:grpSpPr bwMode="auto">
            <a:xfrm>
              <a:off x="2309" y="767"/>
              <a:ext cx="702" cy="927"/>
              <a:chOff x="1589" y="1636"/>
              <a:chExt cx="955" cy="1144"/>
            </a:xfrm>
          </p:grpSpPr>
          <p:sp>
            <p:nvSpPr>
              <p:cNvPr id="215076" name="Oval 36"/>
              <p:cNvSpPr>
                <a:spLocks noChangeArrowheads="1"/>
              </p:cNvSpPr>
              <p:nvPr/>
            </p:nvSpPr>
            <p:spPr bwMode="auto">
              <a:xfrm>
                <a:off x="1593" y="2545"/>
                <a:ext cx="947" cy="235"/>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zh-CN" altLang="en-US"/>
              </a:p>
            </p:txBody>
          </p:sp>
          <p:sp>
            <p:nvSpPr>
              <p:cNvPr id="215077" name="Rectangle 37"/>
              <p:cNvSpPr>
                <a:spLocks noChangeArrowheads="1"/>
              </p:cNvSpPr>
              <p:nvPr/>
            </p:nvSpPr>
            <p:spPr bwMode="auto">
              <a:xfrm>
                <a:off x="1589" y="1759"/>
                <a:ext cx="955" cy="920"/>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zh-CN" altLang="en-US"/>
              </a:p>
            </p:txBody>
          </p:sp>
          <p:sp>
            <p:nvSpPr>
              <p:cNvPr id="215078" name="Oval 38"/>
              <p:cNvSpPr>
                <a:spLocks noChangeArrowheads="1"/>
              </p:cNvSpPr>
              <p:nvPr/>
            </p:nvSpPr>
            <p:spPr bwMode="auto">
              <a:xfrm>
                <a:off x="1593" y="1636"/>
                <a:ext cx="947" cy="187"/>
              </a:xfrm>
              <a:prstGeom prst="ellipse">
                <a:avLst/>
              </a:prstGeom>
              <a:solidFill>
                <a:schemeClr val="accent1"/>
              </a:solidFill>
              <a:ln w="12700">
                <a:solidFill>
                  <a:schemeClr val="bg2"/>
                </a:solidFill>
                <a:round/>
                <a:headEnd/>
                <a:tailEnd/>
              </a:ln>
              <a:effectLst/>
            </p:spPr>
            <p:txBody>
              <a:bodyPr wrap="none" anchor="ctr"/>
              <a:lstStyle/>
              <a:p>
                <a:endParaRPr lang="zh-CN" altLang="en-US"/>
              </a:p>
            </p:txBody>
          </p:sp>
        </p:grpSp>
        <p:sp>
          <p:nvSpPr>
            <p:cNvPr id="215079" name="Rectangle 39"/>
            <p:cNvSpPr>
              <a:spLocks noChangeArrowheads="1"/>
            </p:cNvSpPr>
            <p:nvPr/>
          </p:nvSpPr>
          <p:spPr bwMode="auto">
            <a:xfrm>
              <a:off x="2380" y="1106"/>
              <a:ext cx="572" cy="381"/>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2000" b="1">
                  <a:latin typeface="华文新魏" pitchFamily="2" charset="-122"/>
                  <a:ea typeface="华文新魏" pitchFamily="2" charset="-122"/>
                </a:rPr>
                <a:t>中央数</a:t>
              </a:r>
            </a:p>
            <a:p>
              <a:pPr algn="ctr" defTabSz="585788" eaLnBrk="0" hangingPunct="0"/>
              <a:r>
                <a:rPr kumimoji="0" lang="zh-CN" altLang="en-US" sz="2000" b="1">
                  <a:latin typeface="华文新魏" pitchFamily="2" charset="-122"/>
                  <a:ea typeface="华文新魏" pitchFamily="2" charset="-122"/>
                </a:rPr>
                <a:t>据仓库</a:t>
              </a:r>
            </a:p>
          </p:txBody>
        </p:sp>
        <p:sp>
          <p:nvSpPr>
            <p:cNvPr id="215080" name="Line 40"/>
            <p:cNvSpPr>
              <a:spLocks noChangeShapeType="1"/>
            </p:cNvSpPr>
            <p:nvPr/>
          </p:nvSpPr>
          <p:spPr bwMode="auto">
            <a:xfrm>
              <a:off x="4816" y="661"/>
              <a:ext cx="0" cy="384"/>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81" name="Line 41"/>
            <p:cNvSpPr>
              <a:spLocks noChangeShapeType="1"/>
            </p:cNvSpPr>
            <p:nvPr/>
          </p:nvSpPr>
          <p:spPr bwMode="auto">
            <a:xfrm>
              <a:off x="4816" y="661"/>
              <a:ext cx="147"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82" name="Line 42"/>
            <p:cNvSpPr>
              <a:spLocks noChangeShapeType="1"/>
            </p:cNvSpPr>
            <p:nvPr/>
          </p:nvSpPr>
          <p:spPr bwMode="auto">
            <a:xfrm>
              <a:off x="4613" y="853"/>
              <a:ext cx="350"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83" name="Line 43"/>
            <p:cNvSpPr>
              <a:spLocks noChangeShapeType="1"/>
            </p:cNvSpPr>
            <p:nvPr/>
          </p:nvSpPr>
          <p:spPr bwMode="auto">
            <a:xfrm>
              <a:off x="4816" y="1045"/>
              <a:ext cx="147"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84" name="Rectangle 44"/>
            <p:cNvSpPr>
              <a:spLocks noChangeArrowheads="1"/>
            </p:cNvSpPr>
            <p:nvPr/>
          </p:nvSpPr>
          <p:spPr bwMode="auto">
            <a:xfrm>
              <a:off x="4966" y="588"/>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085" name="Rectangle 45"/>
            <p:cNvSpPr>
              <a:spLocks noChangeArrowheads="1"/>
            </p:cNvSpPr>
            <p:nvPr/>
          </p:nvSpPr>
          <p:spPr bwMode="auto">
            <a:xfrm>
              <a:off x="4966" y="780"/>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086" name="Rectangle 46"/>
            <p:cNvSpPr>
              <a:spLocks noChangeArrowheads="1"/>
            </p:cNvSpPr>
            <p:nvPr/>
          </p:nvSpPr>
          <p:spPr bwMode="auto">
            <a:xfrm>
              <a:off x="4966" y="972"/>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087" name="AutoShape 47"/>
            <p:cNvSpPr>
              <a:spLocks noChangeArrowheads="1"/>
            </p:cNvSpPr>
            <p:nvPr/>
          </p:nvSpPr>
          <p:spPr bwMode="auto">
            <a:xfrm>
              <a:off x="4205" y="588"/>
              <a:ext cx="408" cy="450"/>
            </a:xfrm>
            <a:prstGeom prst="cube">
              <a:avLst>
                <a:gd name="adj" fmla="val 24995"/>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215088" name="Rectangle 48"/>
            <p:cNvSpPr>
              <a:spLocks noChangeArrowheads="1"/>
            </p:cNvSpPr>
            <p:nvPr/>
          </p:nvSpPr>
          <p:spPr bwMode="auto">
            <a:xfrm>
              <a:off x="4181" y="700"/>
              <a:ext cx="372" cy="324"/>
            </a:xfrm>
            <a:prstGeom prst="rect">
              <a:avLst/>
            </a:prstGeom>
            <a:noFill/>
            <a:ln w="9525">
              <a:noFill/>
              <a:miter lim="800000"/>
              <a:headEnd/>
              <a:tailEnd/>
            </a:ln>
            <a:effectLst/>
          </p:spPr>
          <p:txBody>
            <a:bodyPr wrap="none" lIns="92075" tIns="46038" rIns="92075" bIns="46038">
              <a:spAutoFit/>
            </a:bodyPr>
            <a:lstStyle/>
            <a:p>
              <a:pPr algn="ctr" eaLnBrk="0" hangingPunct="0"/>
              <a:r>
                <a:rPr kumimoji="0" lang="zh-CN" altLang="en-US" sz="1600">
                  <a:latin typeface="华文新魏" pitchFamily="2" charset="-122"/>
                  <a:ea typeface="华文新魏" pitchFamily="2" charset="-122"/>
                </a:rPr>
                <a:t>中间</a:t>
              </a:r>
            </a:p>
            <a:p>
              <a:pPr algn="ctr" eaLnBrk="0" hangingPunct="0"/>
              <a:r>
                <a:rPr kumimoji="0" lang="zh-CN" altLang="en-US" sz="1600">
                  <a:latin typeface="华文新魏" pitchFamily="2" charset="-122"/>
                  <a:ea typeface="华文新魏" pitchFamily="2" charset="-122"/>
                </a:rPr>
                <a:t>层</a:t>
              </a:r>
              <a:endParaRPr kumimoji="0" lang="en-US" altLang="zh-CN" sz="1600">
                <a:latin typeface="华文新魏" pitchFamily="2" charset="-122"/>
                <a:ea typeface="华文新魏" pitchFamily="2" charset="-122"/>
              </a:endParaRPr>
            </a:p>
          </p:txBody>
        </p:sp>
        <p:sp>
          <p:nvSpPr>
            <p:cNvPr id="215089" name="AutoShape 49"/>
            <p:cNvSpPr>
              <a:spLocks noChangeArrowheads="1"/>
            </p:cNvSpPr>
            <p:nvPr/>
          </p:nvSpPr>
          <p:spPr bwMode="auto">
            <a:xfrm>
              <a:off x="4215" y="1410"/>
              <a:ext cx="408" cy="452"/>
            </a:xfrm>
            <a:prstGeom prst="cube">
              <a:avLst>
                <a:gd name="adj" fmla="val 24995"/>
              </a:avLst>
            </a:prstGeom>
            <a:solidFill>
              <a:schemeClr val="accent1"/>
            </a:solidFill>
            <a:ln w="12700">
              <a:solidFill>
                <a:schemeClr val="tx1"/>
              </a:solidFill>
              <a:miter lim="800000"/>
              <a:headEnd/>
              <a:tailEnd/>
            </a:ln>
            <a:effectLst/>
          </p:spPr>
          <p:txBody>
            <a:bodyPr wrap="none" anchor="ctr"/>
            <a:lstStyle/>
            <a:p>
              <a:endParaRPr lang="zh-CN" altLang="en-US"/>
            </a:p>
          </p:txBody>
        </p:sp>
        <p:sp>
          <p:nvSpPr>
            <p:cNvPr id="215090" name="Rectangle 50"/>
            <p:cNvSpPr>
              <a:spLocks noChangeArrowheads="1"/>
            </p:cNvSpPr>
            <p:nvPr/>
          </p:nvSpPr>
          <p:spPr bwMode="auto">
            <a:xfrm>
              <a:off x="4181" y="1536"/>
              <a:ext cx="372" cy="325"/>
            </a:xfrm>
            <a:prstGeom prst="rect">
              <a:avLst/>
            </a:prstGeom>
            <a:noFill/>
            <a:ln w="9525">
              <a:noFill/>
              <a:miter lim="800000"/>
              <a:headEnd/>
              <a:tailEnd/>
            </a:ln>
            <a:effectLst/>
          </p:spPr>
          <p:txBody>
            <a:bodyPr wrap="none" lIns="92075" tIns="46038" rIns="92075" bIns="46038">
              <a:spAutoFit/>
            </a:bodyPr>
            <a:lstStyle/>
            <a:p>
              <a:pPr algn="ctr" eaLnBrk="0" hangingPunct="0"/>
              <a:r>
                <a:rPr kumimoji="0" lang="zh-CN" altLang="en-US" sz="1600">
                  <a:latin typeface="华文新魏" pitchFamily="2" charset="-122"/>
                  <a:ea typeface="华文新魏" pitchFamily="2" charset="-122"/>
                </a:rPr>
                <a:t>中间</a:t>
              </a:r>
            </a:p>
            <a:p>
              <a:pPr algn="ctr" eaLnBrk="0" hangingPunct="0"/>
              <a:r>
                <a:rPr kumimoji="0" lang="zh-CN" altLang="en-US" sz="1600">
                  <a:latin typeface="华文新魏" pitchFamily="2" charset="-122"/>
                  <a:ea typeface="华文新魏" pitchFamily="2" charset="-122"/>
                </a:rPr>
                <a:t>层</a:t>
              </a:r>
            </a:p>
          </p:txBody>
        </p:sp>
        <p:sp>
          <p:nvSpPr>
            <p:cNvPr id="215091" name="Line 51"/>
            <p:cNvSpPr>
              <a:spLocks noChangeShapeType="1"/>
            </p:cNvSpPr>
            <p:nvPr/>
          </p:nvSpPr>
          <p:spPr bwMode="auto">
            <a:xfrm>
              <a:off x="4817" y="1451"/>
              <a:ext cx="0" cy="384"/>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92" name="Line 52"/>
            <p:cNvSpPr>
              <a:spLocks noChangeShapeType="1"/>
            </p:cNvSpPr>
            <p:nvPr/>
          </p:nvSpPr>
          <p:spPr bwMode="auto">
            <a:xfrm>
              <a:off x="4817" y="1451"/>
              <a:ext cx="147"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93" name="Line 53"/>
            <p:cNvSpPr>
              <a:spLocks noChangeShapeType="1"/>
            </p:cNvSpPr>
            <p:nvPr/>
          </p:nvSpPr>
          <p:spPr bwMode="auto">
            <a:xfrm>
              <a:off x="4623" y="1643"/>
              <a:ext cx="34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94" name="Line 54"/>
            <p:cNvSpPr>
              <a:spLocks noChangeShapeType="1"/>
            </p:cNvSpPr>
            <p:nvPr/>
          </p:nvSpPr>
          <p:spPr bwMode="auto">
            <a:xfrm>
              <a:off x="4817" y="1835"/>
              <a:ext cx="147"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095" name="Rectangle 55"/>
            <p:cNvSpPr>
              <a:spLocks noChangeArrowheads="1"/>
            </p:cNvSpPr>
            <p:nvPr/>
          </p:nvSpPr>
          <p:spPr bwMode="auto">
            <a:xfrm>
              <a:off x="4967" y="1378"/>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096" name="Rectangle 56"/>
            <p:cNvSpPr>
              <a:spLocks noChangeArrowheads="1"/>
            </p:cNvSpPr>
            <p:nvPr/>
          </p:nvSpPr>
          <p:spPr bwMode="auto">
            <a:xfrm>
              <a:off x="4967" y="1570"/>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097" name="Rectangle 57"/>
            <p:cNvSpPr>
              <a:spLocks noChangeArrowheads="1"/>
            </p:cNvSpPr>
            <p:nvPr/>
          </p:nvSpPr>
          <p:spPr bwMode="auto">
            <a:xfrm>
              <a:off x="4967" y="1762"/>
              <a:ext cx="139" cy="145"/>
            </a:xfrm>
            <a:prstGeom prst="rect">
              <a:avLst/>
            </a:prstGeom>
            <a:noFill/>
            <a:ln w="12700">
              <a:solidFill>
                <a:schemeClr val="tx1"/>
              </a:solidFill>
              <a:miter lim="800000"/>
              <a:headEnd/>
              <a:tailEnd/>
            </a:ln>
            <a:effectLst/>
          </p:spPr>
          <p:txBody>
            <a:bodyPr wrap="none" anchor="ctr"/>
            <a:lstStyle/>
            <a:p>
              <a:endParaRPr lang="zh-CN" altLang="en-US"/>
            </a:p>
          </p:txBody>
        </p:sp>
        <p:grpSp>
          <p:nvGrpSpPr>
            <p:cNvPr id="5" name="Group 58"/>
            <p:cNvGrpSpPr>
              <a:grpSpLocks/>
            </p:cNvGrpSpPr>
            <p:nvPr/>
          </p:nvGrpSpPr>
          <p:grpSpPr bwMode="auto">
            <a:xfrm>
              <a:off x="4817" y="2243"/>
              <a:ext cx="147" cy="384"/>
              <a:chOff x="5049" y="731"/>
              <a:chExt cx="161" cy="384"/>
            </a:xfrm>
          </p:grpSpPr>
          <p:sp>
            <p:nvSpPr>
              <p:cNvPr id="215099" name="Line 59"/>
              <p:cNvSpPr>
                <a:spLocks noChangeShapeType="1"/>
              </p:cNvSpPr>
              <p:nvPr/>
            </p:nvSpPr>
            <p:spPr bwMode="auto">
              <a:xfrm>
                <a:off x="5049" y="731"/>
                <a:ext cx="0" cy="384"/>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00" name="Line 60"/>
              <p:cNvSpPr>
                <a:spLocks noChangeShapeType="1"/>
              </p:cNvSpPr>
              <p:nvPr/>
            </p:nvSpPr>
            <p:spPr bwMode="auto">
              <a:xfrm>
                <a:off x="5049" y="731"/>
                <a:ext cx="16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01" name="Line 61"/>
              <p:cNvSpPr>
                <a:spLocks noChangeShapeType="1"/>
              </p:cNvSpPr>
              <p:nvPr/>
            </p:nvSpPr>
            <p:spPr bwMode="auto">
              <a:xfrm>
                <a:off x="5049" y="923"/>
                <a:ext cx="16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02" name="Line 62"/>
              <p:cNvSpPr>
                <a:spLocks noChangeShapeType="1"/>
              </p:cNvSpPr>
              <p:nvPr/>
            </p:nvSpPr>
            <p:spPr bwMode="auto">
              <a:xfrm>
                <a:off x="5049" y="1115"/>
                <a:ext cx="16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grpSp>
        <p:sp>
          <p:nvSpPr>
            <p:cNvPr id="215103" name="Rectangle 63"/>
            <p:cNvSpPr>
              <a:spLocks noChangeArrowheads="1"/>
            </p:cNvSpPr>
            <p:nvPr/>
          </p:nvSpPr>
          <p:spPr bwMode="auto">
            <a:xfrm>
              <a:off x="4967" y="2170"/>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104" name="Rectangle 64"/>
            <p:cNvSpPr>
              <a:spLocks noChangeArrowheads="1"/>
            </p:cNvSpPr>
            <p:nvPr/>
          </p:nvSpPr>
          <p:spPr bwMode="auto">
            <a:xfrm>
              <a:off x="4967" y="2362"/>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105" name="Rectangle 65"/>
            <p:cNvSpPr>
              <a:spLocks noChangeArrowheads="1"/>
            </p:cNvSpPr>
            <p:nvPr/>
          </p:nvSpPr>
          <p:spPr bwMode="auto">
            <a:xfrm>
              <a:off x="4967" y="2554"/>
              <a:ext cx="139" cy="145"/>
            </a:xfrm>
            <a:prstGeom prst="rect">
              <a:avLst/>
            </a:prstGeom>
            <a:noFill/>
            <a:ln w="12700">
              <a:solidFill>
                <a:schemeClr val="tx1"/>
              </a:solidFill>
              <a:miter lim="800000"/>
              <a:headEnd/>
              <a:tailEnd/>
            </a:ln>
            <a:effectLst/>
          </p:spPr>
          <p:txBody>
            <a:bodyPr wrap="none" anchor="ctr"/>
            <a:lstStyle/>
            <a:p>
              <a:endParaRPr lang="zh-CN" altLang="en-US"/>
            </a:p>
          </p:txBody>
        </p:sp>
        <p:sp>
          <p:nvSpPr>
            <p:cNvPr id="215106" name="Line 66"/>
            <p:cNvSpPr>
              <a:spLocks noChangeShapeType="1"/>
            </p:cNvSpPr>
            <p:nvPr/>
          </p:nvSpPr>
          <p:spPr bwMode="auto">
            <a:xfrm flipH="1">
              <a:off x="4595" y="2429"/>
              <a:ext cx="209"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07" name="Line 67"/>
            <p:cNvSpPr>
              <a:spLocks noChangeShapeType="1"/>
            </p:cNvSpPr>
            <p:nvPr/>
          </p:nvSpPr>
          <p:spPr bwMode="auto">
            <a:xfrm flipH="1">
              <a:off x="3971" y="2442"/>
              <a:ext cx="234"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grpSp>
          <p:nvGrpSpPr>
            <p:cNvPr id="6" name="Group 68"/>
            <p:cNvGrpSpPr>
              <a:grpSpLocks/>
            </p:cNvGrpSpPr>
            <p:nvPr/>
          </p:nvGrpSpPr>
          <p:grpSpPr bwMode="auto">
            <a:xfrm>
              <a:off x="3482" y="1443"/>
              <a:ext cx="483" cy="376"/>
              <a:chOff x="671" y="3099"/>
              <a:chExt cx="336" cy="376"/>
            </a:xfrm>
          </p:grpSpPr>
          <p:sp>
            <p:nvSpPr>
              <p:cNvPr id="215109" name="Oval 69"/>
              <p:cNvSpPr>
                <a:spLocks noChangeArrowheads="1"/>
              </p:cNvSpPr>
              <p:nvPr/>
            </p:nvSpPr>
            <p:spPr bwMode="auto">
              <a:xfrm>
                <a:off x="675" y="3399"/>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zh-CN" altLang="en-US"/>
              </a:p>
            </p:txBody>
          </p:sp>
          <p:sp>
            <p:nvSpPr>
              <p:cNvPr id="215110" name="Rectangle 70"/>
              <p:cNvSpPr>
                <a:spLocks noChangeArrowheads="1"/>
              </p:cNvSpPr>
              <p:nvPr/>
            </p:nvSpPr>
            <p:spPr bwMode="auto">
              <a:xfrm>
                <a:off x="671" y="3128"/>
                <a:ext cx="336" cy="318"/>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zh-CN" altLang="en-US"/>
              </a:p>
            </p:txBody>
          </p:sp>
          <p:sp>
            <p:nvSpPr>
              <p:cNvPr id="215111" name="Oval 71"/>
              <p:cNvSpPr>
                <a:spLocks noChangeArrowheads="1"/>
              </p:cNvSpPr>
              <p:nvPr/>
            </p:nvSpPr>
            <p:spPr bwMode="auto">
              <a:xfrm>
                <a:off x="675" y="3099"/>
                <a:ext cx="328" cy="76"/>
              </a:xfrm>
              <a:prstGeom prst="ellipse">
                <a:avLst/>
              </a:prstGeom>
              <a:solidFill>
                <a:schemeClr val="accent1"/>
              </a:solidFill>
              <a:ln w="12700">
                <a:solidFill>
                  <a:schemeClr val="bg2"/>
                </a:solidFill>
                <a:round/>
                <a:headEnd/>
                <a:tailEnd/>
              </a:ln>
              <a:effectLst/>
            </p:spPr>
            <p:txBody>
              <a:bodyPr wrap="none" anchor="ctr"/>
              <a:lstStyle/>
              <a:p>
                <a:endParaRPr lang="zh-CN" altLang="en-US"/>
              </a:p>
            </p:txBody>
          </p:sp>
        </p:grpSp>
        <p:sp>
          <p:nvSpPr>
            <p:cNvPr id="215112" name="Text Box 72"/>
            <p:cNvSpPr txBox="1">
              <a:spLocks noChangeArrowheads="1"/>
            </p:cNvSpPr>
            <p:nvPr/>
          </p:nvSpPr>
          <p:spPr bwMode="auto">
            <a:xfrm>
              <a:off x="3545" y="1499"/>
              <a:ext cx="372" cy="325"/>
            </a:xfrm>
            <a:prstGeom prst="rect">
              <a:avLst/>
            </a:prstGeom>
            <a:noFill/>
            <a:ln w="12700">
              <a:noFill/>
              <a:miter lim="800000"/>
              <a:headEnd type="none" w="sm" len="sm"/>
              <a:tailEnd type="none" w="sm" len="sm"/>
            </a:ln>
            <a:effectLst/>
          </p:spPr>
          <p:txBody>
            <a:bodyPr wrap="none">
              <a:spAutoFit/>
            </a:bodyPr>
            <a:lstStyle/>
            <a:p>
              <a:pPr algn="ctr" eaLnBrk="0" hangingPunct="0"/>
              <a:r>
                <a:rPr kumimoji="0" lang="zh-CN" altLang="en-US" sz="1600" b="1">
                  <a:latin typeface="华文新魏" pitchFamily="2" charset="-122"/>
                  <a:ea typeface="华文新魏" pitchFamily="2" charset="-122"/>
                </a:rPr>
                <a:t>数据</a:t>
              </a:r>
            </a:p>
            <a:p>
              <a:pPr algn="ctr" eaLnBrk="0" hangingPunct="0"/>
              <a:r>
                <a:rPr kumimoji="0" lang="zh-CN" altLang="en-US" sz="1600" b="1">
                  <a:latin typeface="华文新魏" pitchFamily="2" charset="-122"/>
                  <a:ea typeface="华文新魏" pitchFamily="2" charset="-122"/>
                </a:rPr>
                <a:t>集市</a:t>
              </a:r>
              <a:endParaRPr kumimoji="0" lang="en-US" altLang="zh-CN" sz="1600" b="1">
                <a:latin typeface="华文新魏" pitchFamily="2" charset="-122"/>
                <a:ea typeface="华文新魏" pitchFamily="2" charset="-122"/>
              </a:endParaRPr>
            </a:p>
          </p:txBody>
        </p:sp>
        <p:grpSp>
          <p:nvGrpSpPr>
            <p:cNvPr id="7" name="Group 73"/>
            <p:cNvGrpSpPr>
              <a:grpSpLocks/>
            </p:cNvGrpSpPr>
            <p:nvPr/>
          </p:nvGrpSpPr>
          <p:grpSpPr bwMode="auto">
            <a:xfrm>
              <a:off x="3487" y="2243"/>
              <a:ext cx="484" cy="376"/>
              <a:chOff x="671" y="3099"/>
              <a:chExt cx="336" cy="376"/>
            </a:xfrm>
          </p:grpSpPr>
          <p:sp>
            <p:nvSpPr>
              <p:cNvPr id="215114" name="Oval 74"/>
              <p:cNvSpPr>
                <a:spLocks noChangeArrowheads="1"/>
              </p:cNvSpPr>
              <p:nvPr/>
            </p:nvSpPr>
            <p:spPr bwMode="auto">
              <a:xfrm>
                <a:off x="675" y="3399"/>
                <a:ext cx="328" cy="76"/>
              </a:xfrm>
              <a:prstGeom prst="ellipse">
                <a:avLst/>
              </a:prstGeom>
              <a:gradFill rotWithShape="0">
                <a:gsLst>
                  <a:gs pos="0">
                    <a:srgbClr val="EAA862"/>
                  </a:gs>
                  <a:gs pos="50000">
                    <a:srgbClr val="EAA862">
                      <a:gamma/>
                      <a:tint val="70196"/>
                      <a:invGamma/>
                    </a:srgbClr>
                  </a:gs>
                  <a:gs pos="100000">
                    <a:srgbClr val="EAA862"/>
                  </a:gs>
                </a:gsLst>
                <a:lin ang="0" scaled="1"/>
              </a:gradFill>
              <a:ln w="12700">
                <a:solidFill>
                  <a:schemeClr val="bg2"/>
                </a:solidFill>
                <a:round/>
                <a:headEnd/>
                <a:tailEnd/>
              </a:ln>
              <a:effectLst/>
            </p:spPr>
            <p:txBody>
              <a:bodyPr wrap="none" anchor="ctr"/>
              <a:lstStyle/>
              <a:p>
                <a:endParaRPr lang="zh-CN" altLang="en-US"/>
              </a:p>
            </p:txBody>
          </p:sp>
          <p:sp>
            <p:nvSpPr>
              <p:cNvPr id="215115" name="Rectangle 75"/>
              <p:cNvSpPr>
                <a:spLocks noChangeArrowheads="1"/>
              </p:cNvSpPr>
              <p:nvPr/>
            </p:nvSpPr>
            <p:spPr bwMode="auto">
              <a:xfrm>
                <a:off x="671" y="3128"/>
                <a:ext cx="336" cy="318"/>
              </a:xfrm>
              <a:prstGeom prst="rect">
                <a:avLst/>
              </a:prstGeom>
              <a:gradFill rotWithShape="0">
                <a:gsLst>
                  <a:gs pos="0">
                    <a:srgbClr val="EAA862"/>
                  </a:gs>
                  <a:gs pos="50000">
                    <a:srgbClr val="EAA862">
                      <a:gamma/>
                      <a:tint val="70196"/>
                      <a:invGamma/>
                    </a:srgbClr>
                  </a:gs>
                  <a:gs pos="100000">
                    <a:srgbClr val="EAA862"/>
                  </a:gs>
                </a:gsLst>
                <a:lin ang="0" scaled="1"/>
              </a:gradFill>
              <a:ln w="9525">
                <a:noFill/>
                <a:miter lim="800000"/>
                <a:headEnd/>
                <a:tailEnd/>
              </a:ln>
              <a:effectLst/>
            </p:spPr>
            <p:txBody>
              <a:bodyPr wrap="none" anchor="ctr"/>
              <a:lstStyle/>
              <a:p>
                <a:endParaRPr lang="zh-CN" altLang="en-US"/>
              </a:p>
            </p:txBody>
          </p:sp>
          <p:sp>
            <p:nvSpPr>
              <p:cNvPr id="215116" name="Oval 76"/>
              <p:cNvSpPr>
                <a:spLocks noChangeArrowheads="1"/>
              </p:cNvSpPr>
              <p:nvPr/>
            </p:nvSpPr>
            <p:spPr bwMode="auto">
              <a:xfrm>
                <a:off x="675" y="3099"/>
                <a:ext cx="328" cy="76"/>
              </a:xfrm>
              <a:prstGeom prst="ellipse">
                <a:avLst/>
              </a:prstGeom>
              <a:solidFill>
                <a:schemeClr val="accent1"/>
              </a:solidFill>
              <a:ln w="12700">
                <a:solidFill>
                  <a:schemeClr val="bg2"/>
                </a:solidFill>
                <a:round/>
                <a:headEnd/>
                <a:tailEnd/>
              </a:ln>
              <a:effectLst/>
            </p:spPr>
            <p:txBody>
              <a:bodyPr wrap="none" anchor="ctr"/>
              <a:lstStyle/>
              <a:p>
                <a:endParaRPr lang="zh-CN" altLang="en-US"/>
              </a:p>
            </p:txBody>
          </p:sp>
        </p:grpSp>
        <p:sp>
          <p:nvSpPr>
            <p:cNvPr id="215117" name="Text Box 77"/>
            <p:cNvSpPr txBox="1">
              <a:spLocks noChangeArrowheads="1"/>
            </p:cNvSpPr>
            <p:nvPr/>
          </p:nvSpPr>
          <p:spPr bwMode="auto">
            <a:xfrm>
              <a:off x="3544" y="2300"/>
              <a:ext cx="372" cy="325"/>
            </a:xfrm>
            <a:prstGeom prst="rect">
              <a:avLst/>
            </a:prstGeom>
            <a:noFill/>
            <a:ln w="12700">
              <a:noFill/>
              <a:miter lim="800000"/>
              <a:headEnd type="none" w="sm" len="sm"/>
              <a:tailEnd type="none" w="sm" len="sm"/>
            </a:ln>
            <a:effectLst/>
          </p:spPr>
          <p:txBody>
            <a:bodyPr wrap="none">
              <a:spAutoFit/>
            </a:bodyPr>
            <a:lstStyle/>
            <a:p>
              <a:pPr algn="ctr" eaLnBrk="0" hangingPunct="0"/>
              <a:r>
                <a:rPr kumimoji="0" lang="zh-CN" altLang="en-US" sz="1600" b="1">
                  <a:latin typeface="华文新魏" pitchFamily="2" charset="-122"/>
                  <a:ea typeface="华文新魏" pitchFamily="2" charset="-122"/>
                </a:rPr>
                <a:t>数据</a:t>
              </a:r>
            </a:p>
            <a:p>
              <a:pPr algn="ctr" eaLnBrk="0" hangingPunct="0"/>
              <a:r>
                <a:rPr kumimoji="0" lang="zh-CN" altLang="en-US" sz="1600" b="1">
                  <a:latin typeface="华文新魏" pitchFamily="2" charset="-122"/>
                  <a:ea typeface="华文新魏" pitchFamily="2" charset="-122"/>
                </a:rPr>
                <a:t>集市</a:t>
              </a:r>
              <a:endParaRPr kumimoji="0" lang="en-US" altLang="zh-CN" sz="1600" b="1">
                <a:latin typeface="华文新魏" pitchFamily="2" charset="-122"/>
                <a:ea typeface="华文新魏" pitchFamily="2" charset="-122"/>
              </a:endParaRPr>
            </a:p>
          </p:txBody>
        </p:sp>
        <p:sp>
          <p:nvSpPr>
            <p:cNvPr id="215118" name="Line 78"/>
            <p:cNvSpPr>
              <a:spLocks noChangeShapeType="1"/>
            </p:cNvSpPr>
            <p:nvPr/>
          </p:nvSpPr>
          <p:spPr bwMode="auto">
            <a:xfrm flipH="1">
              <a:off x="3971" y="1657"/>
              <a:ext cx="234"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19" name="Line 79"/>
            <p:cNvSpPr>
              <a:spLocks noChangeShapeType="1"/>
            </p:cNvSpPr>
            <p:nvPr/>
          </p:nvSpPr>
          <p:spPr bwMode="auto">
            <a:xfrm flipH="1">
              <a:off x="2178" y="1489"/>
              <a:ext cx="134" cy="144"/>
            </a:xfrm>
            <a:prstGeom prst="line">
              <a:avLst/>
            </a:prstGeom>
            <a:noFill/>
            <a:ln w="25400" cap="rnd">
              <a:solidFill>
                <a:schemeClr val="hlink"/>
              </a:solidFill>
              <a:prstDash val="sysDot"/>
              <a:round/>
              <a:headEnd type="none" w="sm" len="sm"/>
              <a:tailEnd type="none" w="sm" len="sm"/>
            </a:ln>
            <a:effectLst/>
          </p:spPr>
          <p:txBody>
            <a:bodyPr wrap="none" anchor="ctr"/>
            <a:lstStyle/>
            <a:p>
              <a:endParaRPr lang="zh-CN" altLang="en-US"/>
            </a:p>
          </p:txBody>
        </p:sp>
        <p:sp>
          <p:nvSpPr>
            <p:cNvPr id="215120" name="Line 80"/>
            <p:cNvSpPr>
              <a:spLocks noChangeShapeType="1"/>
            </p:cNvSpPr>
            <p:nvPr/>
          </p:nvSpPr>
          <p:spPr bwMode="auto">
            <a:xfrm flipH="1">
              <a:off x="3154" y="1700"/>
              <a:ext cx="328" cy="391"/>
            </a:xfrm>
            <a:prstGeom prst="line">
              <a:avLst/>
            </a:prstGeom>
            <a:noFill/>
            <a:ln w="25400" cap="rnd">
              <a:solidFill>
                <a:schemeClr val="hlink"/>
              </a:solidFill>
              <a:prstDash val="sysDot"/>
              <a:round/>
              <a:headEnd type="none" w="sm" len="sm"/>
              <a:tailEnd type="none" w="sm" len="sm"/>
            </a:ln>
            <a:effectLst/>
          </p:spPr>
          <p:txBody>
            <a:bodyPr wrap="none" anchor="ctr"/>
            <a:lstStyle/>
            <a:p>
              <a:endParaRPr lang="zh-CN" altLang="en-US"/>
            </a:p>
          </p:txBody>
        </p:sp>
        <p:sp>
          <p:nvSpPr>
            <p:cNvPr id="215121" name="Line 81"/>
            <p:cNvSpPr>
              <a:spLocks noChangeShapeType="1"/>
            </p:cNvSpPr>
            <p:nvPr/>
          </p:nvSpPr>
          <p:spPr bwMode="auto">
            <a:xfrm flipH="1">
              <a:off x="3323" y="2524"/>
              <a:ext cx="152" cy="126"/>
            </a:xfrm>
            <a:prstGeom prst="line">
              <a:avLst/>
            </a:prstGeom>
            <a:noFill/>
            <a:ln w="25400" cap="rnd">
              <a:solidFill>
                <a:schemeClr val="hlink"/>
              </a:solidFill>
              <a:prstDash val="sysDot"/>
              <a:round/>
              <a:headEnd type="none" w="sm" len="sm"/>
              <a:tailEnd type="none" w="sm" len="sm"/>
            </a:ln>
            <a:effectLst/>
          </p:spPr>
          <p:txBody>
            <a:bodyPr wrap="none" anchor="ctr"/>
            <a:lstStyle/>
            <a:p>
              <a:endParaRPr lang="zh-CN" altLang="en-US"/>
            </a:p>
          </p:txBody>
        </p:sp>
        <p:grpSp>
          <p:nvGrpSpPr>
            <p:cNvPr id="8" name="Group 82"/>
            <p:cNvGrpSpPr>
              <a:grpSpLocks/>
            </p:cNvGrpSpPr>
            <p:nvPr/>
          </p:nvGrpSpPr>
          <p:grpSpPr bwMode="auto">
            <a:xfrm>
              <a:off x="2045" y="1595"/>
              <a:ext cx="175" cy="167"/>
              <a:chOff x="2304" y="1753"/>
              <a:chExt cx="192" cy="167"/>
            </a:xfrm>
          </p:grpSpPr>
          <p:sp>
            <p:nvSpPr>
              <p:cNvPr id="215123" name="Oval 83"/>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zh-CN" altLang="en-US"/>
              </a:p>
            </p:txBody>
          </p:sp>
          <p:sp>
            <p:nvSpPr>
              <p:cNvPr id="215124" name="Arc 84"/>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zh-CN" altLang="en-US"/>
              </a:p>
            </p:txBody>
          </p:sp>
          <p:sp>
            <p:nvSpPr>
              <p:cNvPr id="215125" name="Arc 85"/>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zh-CN" altLang="en-US"/>
              </a:p>
            </p:txBody>
          </p:sp>
          <p:sp>
            <p:nvSpPr>
              <p:cNvPr id="215126" name="Line 86"/>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zh-CN" altLang="en-US"/>
              </a:p>
            </p:txBody>
          </p:sp>
          <p:sp>
            <p:nvSpPr>
              <p:cNvPr id="215127" name="Line 87"/>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zh-CN" altLang="en-US"/>
              </a:p>
            </p:txBody>
          </p:sp>
        </p:grpSp>
        <p:sp>
          <p:nvSpPr>
            <p:cNvPr id="215128" name="Rectangle 88"/>
            <p:cNvSpPr>
              <a:spLocks noChangeArrowheads="1"/>
            </p:cNvSpPr>
            <p:nvPr/>
          </p:nvSpPr>
          <p:spPr bwMode="auto">
            <a:xfrm>
              <a:off x="1961" y="1780"/>
              <a:ext cx="452" cy="289"/>
            </a:xfrm>
            <a:prstGeom prst="rect">
              <a:avLst/>
            </a:prstGeom>
            <a:noFill/>
            <a:ln w="9525">
              <a:noFill/>
              <a:miter lim="800000"/>
              <a:headEnd/>
              <a:tailEnd/>
            </a:ln>
            <a:effectLst/>
          </p:spPr>
          <p:txBody>
            <a:bodyPr wrap="none" lIns="92075" tIns="46038" rIns="92075" bIns="46038">
              <a:spAutoFit/>
            </a:bodyPr>
            <a:lstStyle/>
            <a:p>
              <a:pPr algn="ctr" eaLnBrk="0" hangingPunct="0"/>
              <a:r>
                <a:rPr kumimoji="0" lang="zh-CN" altLang="en-US" sz="1400">
                  <a:latin typeface="华文新魏" pitchFamily="2" charset="-122"/>
                  <a:ea typeface="华文新魏" pitchFamily="2" charset="-122"/>
                </a:rPr>
                <a:t>局部</a:t>
              </a:r>
            </a:p>
            <a:p>
              <a:pPr algn="ctr" eaLnBrk="0" hangingPunct="0"/>
              <a:r>
                <a:rPr kumimoji="0" lang="zh-CN" altLang="en-US" sz="1400">
                  <a:latin typeface="华文新魏" pitchFamily="2" charset="-122"/>
                  <a:ea typeface="华文新魏" pitchFamily="2" charset="-122"/>
                </a:rPr>
                <a:t>元数据</a:t>
              </a:r>
              <a:endParaRPr kumimoji="0" lang="en-US" altLang="zh-CN" sz="1400">
                <a:latin typeface="华文新魏" pitchFamily="2" charset="-122"/>
                <a:ea typeface="华文新魏" pitchFamily="2" charset="-122"/>
              </a:endParaRPr>
            </a:p>
          </p:txBody>
        </p:sp>
        <p:grpSp>
          <p:nvGrpSpPr>
            <p:cNvPr id="9" name="Group 89"/>
            <p:cNvGrpSpPr>
              <a:grpSpLocks/>
            </p:cNvGrpSpPr>
            <p:nvPr/>
          </p:nvGrpSpPr>
          <p:grpSpPr bwMode="auto">
            <a:xfrm>
              <a:off x="2844" y="2018"/>
              <a:ext cx="452" cy="488"/>
              <a:chOff x="3129" y="1819"/>
              <a:chExt cx="496" cy="488"/>
            </a:xfrm>
          </p:grpSpPr>
          <p:grpSp>
            <p:nvGrpSpPr>
              <p:cNvPr id="10" name="Group 90"/>
              <p:cNvGrpSpPr>
                <a:grpSpLocks/>
              </p:cNvGrpSpPr>
              <p:nvPr/>
            </p:nvGrpSpPr>
            <p:grpSpPr bwMode="auto">
              <a:xfrm>
                <a:off x="3285" y="1819"/>
                <a:ext cx="192" cy="167"/>
                <a:chOff x="2304" y="1753"/>
                <a:chExt cx="192" cy="167"/>
              </a:xfrm>
            </p:grpSpPr>
            <p:sp>
              <p:nvSpPr>
                <p:cNvPr id="215131" name="Oval 91"/>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zh-CN" altLang="en-US"/>
                </a:p>
              </p:txBody>
            </p:sp>
            <p:sp>
              <p:nvSpPr>
                <p:cNvPr id="215132" name="Arc 92"/>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zh-CN" altLang="en-US"/>
                </a:p>
              </p:txBody>
            </p:sp>
            <p:sp>
              <p:nvSpPr>
                <p:cNvPr id="215133" name="Arc 93"/>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zh-CN" altLang="en-US"/>
                </a:p>
              </p:txBody>
            </p:sp>
            <p:sp>
              <p:nvSpPr>
                <p:cNvPr id="215134" name="Line 94"/>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zh-CN" altLang="en-US"/>
                </a:p>
              </p:txBody>
            </p:sp>
            <p:sp>
              <p:nvSpPr>
                <p:cNvPr id="215135" name="Line 95"/>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zh-CN" altLang="en-US"/>
                </a:p>
              </p:txBody>
            </p:sp>
          </p:grpSp>
          <p:sp>
            <p:nvSpPr>
              <p:cNvPr id="215136" name="Rectangle 96"/>
              <p:cNvSpPr>
                <a:spLocks noChangeArrowheads="1"/>
              </p:cNvSpPr>
              <p:nvPr/>
            </p:nvSpPr>
            <p:spPr bwMode="auto">
              <a:xfrm>
                <a:off x="3129" y="2018"/>
                <a:ext cx="496" cy="289"/>
              </a:xfrm>
              <a:prstGeom prst="rect">
                <a:avLst/>
              </a:prstGeom>
              <a:noFill/>
              <a:ln w="9525">
                <a:noFill/>
                <a:miter lim="800000"/>
                <a:headEnd/>
                <a:tailEnd/>
              </a:ln>
              <a:effectLst/>
            </p:spPr>
            <p:txBody>
              <a:bodyPr wrap="none" lIns="92075" tIns="46038" rIns="92075" bIns="46038">
                <a:spAutoFit/>
              </a:bodyPr>
              <a:lstStyle/>
              <a:p>
                <a:pPr algn="ctr" eaLnBrk="0" hangingPunct="0"/>
                <a:r>
                  <a:rPr kumimoji="0" lang="zh-CN" altLang="en-US" sz="1400">
                    <a:latin typeface="华文新魏" pitchFamily="2" charset="-122"/>
                    <a:ea typeface="华文新魏" pitchFamily="2" charset="-122"/>
                  </a:rPr>
                  <a:t>局部</a:t>
                </a:r>
              </a:p>
              <a:p>
                <a:pPr algn="ctr" eaLnBrk="0" hangingPunct="0"/>
                <a:r>
                  <a:rPr kumimoji="0" lang="zh-CN" altLang="en-US" sz="1400">
                    <a:latin typeface="华文新魏" pitchFamily="2" charset="-122"/>
                    <a:ea typeface="华文新魏" pitchFamily="2" charset="-122"/>
                  </a:rPr>
                  <a:t>元数据</a:t>
                </a:r>
                <a:endParaRPr kumimoji="0" lang="en-US" altLang="zh-CN" sz="1400">
                  <a:latin typeface="华文新魏" pitchFamily="2" charset="-122"/>
                  <a:ea typeface="华文新魏" pitchFamily="2" charset="-122"/>
                </a:endParaRPr>
              </a:p>
            </p:txBody>
          </p:sp>
        </p:grpSp>
        <p:grpSp>
          <p:nvGrpSpPr>
            <p:cNvPr id="11" name="Group 97"/>
            <p:cNvGrpSpPr>
              <a:grpSpLocks/>
            </p:cNvGrpSpPr>
            <p:nvPr/>
          </p:nvGrpSpPr>
          <p:grpSpPr bwMode="auto">
            <a:xfrm>
              <a:off x="3010" y="2581"/>
              <a:ext cx="452" cy="455"/>
              <a:chOff x="3125" y="2559"/>
              <a:chExt cx="495" cy="455"/>
            </a:xfrm>
          </p:grpSpPr>
          <p:grpSp>
            <p:nvGrpSpPr>
              <p:cNvPr id="12" name="Group 98"/>
              <p:cNvGrpSpPr>
                <a:grpSpLocks/>
              </p:cNvGrpSpPr>
              <p:nvPr/>
            </p:nvGrpSpPr>
            <p:grpSpPr bwMode="auto">
              <a:xfrm>
                <a:off x="3285" y="2559"/>
                <a:ext cx="192" cy="167"/>
                <a:chOff x="2304" y="1753"/>
                <a:chExt cx="192" cy="167"/>
              </a:xfrm>
            </p:grpSpPr>
            <p:sp>
              <p:nvSpPr>
                <p:cNvPr id="215139" name="Oval 99"/>
                <p:cNvSpPr>
                  <a:spLocks noChangeArrowheads="1"/>
                </p:cNvSpPr>
                <p:nvPr/>
              </p:nvSpPr>
              <p:spPr bwMode="auto">
                <a:xfrm>
                  <a:off x="2312" y="1753"/>
                  <a:ext cx="176" cy="79"/>
                </a:xfrm>
                <a:prstGeom prst="ellipse">
                  <a:avLst/>
                </a:prstGeom>
                <a:noFill/>
                <a:ln w="25400">
                  <a:solidFill>
                    <a:schemeClr val="hlink"/>
                  </a:solidFill>
                  <a:round/>
                  <a:headEnd/>
                  <a:tailEnd/>
                </a:ln>
                <a:effectLst/>
              </p:spPr>
              <p:txBody>
                <a:bodyPr wrap="none" anchor="ctr"/>
                <a:lstStyle/>
                <a:p>
                  <a:endParaRPr lang="zh-CN" altLang="en-US"/>
                </a:p>
              </p:txBody>
            </p:sp>
            <p:sp>
              <p:nvSpPr>
                <p:cNvPr id="215140" name="Arc 100"/>
                <p:cNvSpPr>
                  <a:spLocks/>
                </p:cNvSpPr>
                <p:nvPr/>
              </p:nvSpPr>
              <p:spPr bwMode="auto">
                <a:xfrm>
                  <a:off x="2305" y="1856"/>
                  <a:ext cx="96" cy="64"/>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none" w="sm" len="sm"/>
                </a:ln>
                <a:effectLst/>
              </p:spPr>
              <p:txBody>
                <a:bodyPr wrap="none" anchor="ctr"/>
                <a:lstStyle/>
                <a:p>
                  <a:endParaRPr lang="zh-CN" altLang="en-US"/>
                </a:p>
              </p:txBody>
            </p:sp>
            <p:sp>
              <p:nvSpPr>
                <p:cNvPr id="215141" name="Arc 101"/>
                <p:cNvSpPr>
                  <a:spLocks/>
                </p:cNvSpPr>
                <p:nvPr/>
              </p:nvSpPr>
              <p:spPr bwMode="auto">
                <a:xfrm>
                  <a:off x="2400" y="1856"/>
                  <a:ext cx="96" cy="6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hlink"/>
                  </a:solidFill>
                  <a:round/>
                  <a:headEnd type="none" w="sm" len="sm"/>
                  <a:tailEnd type="none" w="sm" len="sm"/>
                </a:ln>
                <a:effectLst/>
              </p:spPr>
              <p:txBody>
                <a:bodyPr wrap="none" anchor="ctr"/>
                <a:lstStyle/>
                <a:p>
                  <a:endParaRPr lang="zh-CN" altLang="en-US"/>
                </a:p>
              </p:txBody>
            </p:sp>
            <p:sp>
              <p:nvSpPr>
                <p:cNvPr id="215142" name="Line 102"/>
                <p:cNvSpPr>
                  <a:spLocks noChangeShapeType="1"/>
                </p:cNvSpPr>
                <p:nvPr/>
              </p:nvSpPr>
              <p:spPr bwMode="auto">
                <a:xfrm>
                  <a:off x="2304" y="1808"/>
                  <a:ext cx="0" cy="65"/>
                </a:xfrm>
                <a:prstGeom prst="line">
                  <a:avLst/>
                </a:prstGeom>
                <a:noFill/>
                <a:ln w="25400">
                  <a:solidFill>
                    <a:schemeClr val="hlink"/>
                  </a:solidFill>
                  <a:round/>
                  <a:headEnd type="none" w="sm" len="sm"/>
                  <a:tailEnd type="none" w="sm" len="sm"/>
                </a:ln>
                <a:effectLst/>
              </p:spPr>
              <p:txBody>
                <a:bodyPr wrap="none" anchor="ctr"/>
                <a:lstStyle/>
                <a:p>
                  <a:endParaRPr lang="zh-CN" altLang="en-US"/>
                </a:p>
              </p:txBody>
            </p:sp>
            <p:sp>
              <p:nvSpPr>
                <p:cNvPr id="215143" name="Line 103"/>
                <p:cNvSpPr>
                  <a:spLocks noChangeShapeType="1"/>
                </p:cNvSpPr>
                <p:nvPr/>
              </p:nvSpPr>
              <p:spPr bwMode="auto">
                <a:xfrm>
                  <a:off x="2496" y="1808"/>
                  <a:ext cx="0" cy="49"/>
                </a:xfrm>
                <a:prstGeom prst="line">
                  <a:avLst/>
                </a:prstGeom>
                <a:noFill/>
                <a:ln w="25400">
                  <a:solidFill>
                    <a:schemeClr val="hlink"/>
                  </a:solidFill>
                  <a:round/>
                  <a:headEnd type="none" w="sm" len="sm"/>
                  <a:tailEnd type="none" w="sm" len="sm"/>
                </a:ln>
                <a:effectLst/>
              </p:spPr>
              <p:txBody>
                <a:bodyPr wrap="none" anchor="ctr"/>
                <a:lstStyle/>
                <a:p>
                  <a:endParaRPr lang="zh-CN" altLang="en-US"/>
                </a:p>
              </p:txBody>
            </p:sp>
          </p:grpSp>
          <p:sp>
            <p:nvSpPr>
              <p:cNvPr id="215144" name="Rectangle 104"/>
              <p:cNvSpPr>
                <a:spLocks noChangeArrowheads="1"/>
              </p:cNvSpPr>
              <p:nvPr/>
            </p:nvSpPr>
            <p:spPr bwMode="auto">
              <a:xfrm>
                <a:off x="3125" y="2725"/>
                <a:ext cx="495" cy="289"/>
              </a:xfrm>
              <a:prstGeom prst="rect">
                <a:avLst/>
              </a:prstGeom>
              <a:noFill/>
              <a:ln w="9525">
                <a:noFill/>
                <a:miter lim="800000"/>
                <a:headEnd/>
                <a:tailEnd/>
              </a:ln>
              <a:effectLst/>
            </p:spPr>
            <p:txBody>
              <a:bodyPr wrap="none" lIns="92075" tIns="46038" rIns="92075" bIns="46038">
                <a:spAutoFit/>
              </a:bodyPr>
              <a:lstStyle/>
              <a:p>
                <a:pPr algn="ctr" eaLnBrk="0" hangingPunct="0"/>
                <a:r>
                  <a:rPr kumimoji="0" lang="zh-CN" altLang="en-US" sz="1400">
                    <a:latin typeface="华文新魏" pitchFamily="2" charset="-122"/>
                    <a:ea typeface="华文新魏" pitchFamily="2" charset="-122"/>
                  </a:rPr>
                  <a:t>局部</a:t>
                </a:r>
              </a:p>
              <a:p>
                <a:pPr algn="ctr" eaLnBrk="0" hangingPunct="0"/>
                <a:r>
                  <a:rPr kumimoji="0" lang="zh-CN" altLang="en-US" sz="1400">
                    <a:latin typeface="华文新魏" pitchFamily="2" charset="-122"/>
                    <a:ea typeface="华文新魏" pitchFamily="2" charset="-122"/>
                  </a:rPr>
                  <a:t>元数据</a:t>
                </a:r>
                <a:endParaRPr kumimoji="0" lang="en-US" altLang="zh-CN" sz="1600">
                  <a:latin typeface="华文新魏" pitchFamily="2" charset="-122"/>
                  <a:ea typeface="华文新魏" pitchFamily="2" charset="-122"/>
                </a:endParaRPr>
              </a:p>
            </p:txBody>
          </p:sp>
        </p:grpSp>
        <p:sp>
          <p:nvSpPr>
            <p:cNvPr id="215145" name="Rectangle 105"/>
            <p:cNvSpPr>
              <a:spLocks noChangeArrowheads="1"/>
            </p:cNvSpPr>
            <p:nvPr/>
          </p:nvSpPr>
          <p:spPr bwMode="auto">
            <a:xfrm>
              <a:off x="2163" y="2124"/>
              <a:ext cx="452" cy="307"/>
            </a:xfrm>
            <a:prstGeom prst="rect">
              <a:avLst/>
            </a:prstGeom>
            <a:noFill/>
            <a:ln w="9525">
              <a:noFill/>
              <a:miter lim="800000"/>
              <a:headEnd/>
              <a:tailEnd/>
            </a:ln>
            <a:effectLst/>
          </p:spPr>
          <p:txBody>
            <a:bodyPr wrap="none" lIns="92075" tIns="46038" rIns="92075" bIns="46038">
              <a:spAutoFit/>
            </a:bodyPr>
            <a:lstStyle/>
            <a:p>
              <a:pPr algn="ctr" eaLnBrk="0" hangingPunct="0"/>
              <a:r>
                <a:rPr kumimoji="0" lang="zh-CN" altLang="en-US" sz="1400">
                  <a:latin typeface="华文新魏" pitchFamily="2" charset="-122"/>
                  <a:ea typeface="华文新魏" pitchFamily="2" charset="-122"/>
                </a:rPr>
                <a:t>元数据</a:t>
              </a:r>
              <a:endParaRPr kumimoji="0" lang="en-US" altLang="zh-CN" sz="1600">
                <a:latin typeface="华文新魏" pitchFamily="2" charset="-122"/>
                <a:ea typeface="华文新魏" pitchFamily="2" charset="-122"/>
              </a:endParaRPr>
            </a:p>
            <a:p>
              <a:pPr algn="ctr" eaLnBrk="0" hangingPunct="0"/>
              <a:r>
                <a:rPr kumimoji="0" lang="zh-CN" altLang="en-US" sz="1600">
                  <a:latin typeface="华文新魏" pitchFamily="2" charset="-122"/>
                  <a:ea typeface="华文新魏" pitchFamily="2" charset="-122"/>
                </a:rPr>
                <a:t>交换</a:t>
              </a:r>
            </a:p>
          </p:txBody>
        </p:sp>
        <p:sp>
          <p:nvSpPr>
            <p:cNvPr id="215146" name="Rectangle 106"/>
            <p:cNvSpPr>
              <a:spLocks noChangeArrowheads="1"/>
            </p:cNvSpPr>
            <p:nvPr/>
          </p:nvSpPr>
          <p:spPr bwMode="auto">
            <a:xfrm>
              <a:off x="5154" y="1489"/>
              <a:ext cx="562" cy="289"/>
            </a:xfrm>
            <a:prstGeom prst="rect">
              <a:avLst/>
            </a:prstGeom>
            <a:noFill/>
            <a:ln w="9525">
              <a:noFill/>
              <a:miter lim="800000"/>
              <a:headEnd/>
              <a:tailEnd/>
            </a:ln>
            <a:effectLst/>
          </p:spPr>
          <p:txBody>
            <a:bodyPr wrap="none" lIns="92075" tIns="46038" rIns="92075" bIns="46038">
              <a:spAutoFit/>
            </a:bodyPr>
            <a:lstStyle/>
            <a:p>
              <a:pPr eaLnBrk="0" hangingPunct="0"/>
              <a:r>
                <a:rPr kumimoji="0" lang="zh-CN" altLang="en-US" sz="1400" b="1">
                  <a:latin typeface="华文新魏" pitchFamily="2" charset="-122"/>
                  <a:ea typeface="华文新魏" pitchFamily="2" charset="-122"/>
                </a:rPr>
                <a:t>终端用户</a:t>
              </a:r>
              <a:endParaRPr kumimoji="0" lang="en-US" altLang="zh-CN" sz="1400" b="1">
                <a:latin typeface="华文新魏" pitchFamily="2" charset="-122"/>
                <a:ea typeface="华文新魏" pitchFamily="2" charset="-122"/>
              </a:endParaRPr>
            </a:p>
            <a:p>
              <a:pPr eaLnBrk="0" hangingPunct="0"/>
              <a:r>
                <a:rPr kumimoji="0" lang="en-US" altLang="zh-CN" sz="1400" b="1">
                  <a:latin typeface="华文新魏" pitchFamily="2" charset="-122"/>
                  <a:ea typeface="华文新魏" pitchFamily="2" charset="-122"/>
                </a:rPr>
                <a:t>DW </a:t>
              </a:r>
              <a:r>
                <a:rPr kumimoji="0" lang="zh-CN" altLang="en-US" sz="1400" b="1">
                  <a:latin typeface="华文新魏" pitchFamily="2" charset="-122"/>
                  <a:ea typeface="华文新魏" pitchFamily="2" charset="-122"/>
                </a:rPr>
                <a:t>工具</a:t>
              </a:r>
              <a:endParaRPr kumimoji="0" lang="en-US" altLang="zh-CN" sz="1400" b="1">
                <a:latin typeface="华文新魏" pitchFamily="2" charset="-122"/>
                <a:ea typeface="华文新魏" pitchFamily="2" charset="-122"/>
              </a:endParaRPr>
            </a:p>
          </p:txBody>
        </p:sp>
        <p:sp>
          <p:nvSpPr>
            <p:cNvPr id="215147" name="Rectangle 107"/>
            <p:cNvSpPr>
              <a:spLocks noChangeArrowheads="1"/>
            </p:cNvSpPr>
            <p:nvPr/>
          </p:nvSpPr>
          <p:spPr bwMode="auto">
            <a:xfrm>
              <a:off x="5154" y="2272"/>
              <a:ext cx="562" cy="290"/>
            </a:xfrm>
            <a:prstGeom prst="rect">
              <a:avLst/>
            </a:prstGeom>
            <a:noFill/>
            <a:ln w="9525">
              <a:noFill/>
              <a:miter lim="800000"/>
              <a:headEnd/>
              <a:tailEnd/>
            </a:ln>
            <a:effectLst/>
          </p:spPr>
          <p:txBody>
            <a:bodyPr wrap="none" lIns="92075" tIns="46038" rIns="92075" bIns="46038">
              <a:spAutoFit/>
            </a:bodyPr>
            <a:lstStyle/>
            <a:p>
              <a:pPr eaLnBrk="0" hangingPunct="0"/>
              <a:r>
                <a:rPr kumimoji="0" lang="zh-CN" altLang="en-US" sz="1400" b="1">
                  <a:latin typeface="华文新魏" pitchFamily="2" charset="-122"/>
                  <a:ea typeface="华文新魏" pitchFamily="2" charset="-122"/>
                </a:rPr>
                <a:t>终端用户</a:t>
              </a:r>
              <a:endParaRPr kumimoji="0" lang="en-US" altLang="zh-CN" sz="1400" b="1">
                <a:latin typeface="华文新魏" pitchFamily="2" charset="-122"/>
                <a:ea typeface="华文新魏" pitchFamily="2" charset="-122"/>
              </a:endParaRPr>
            </a:p>
            <a:p>
              <a:pPr eaLnBrk="0" hangingPunct="0"/>
              <a:r>
                <a:rPr kumimoji="0" lang="en-US" altLang="zh-CN" sz="1400" b="1">
                  <a:latin typeface="华文新魏" pitchFamily="2" charset="-122"/>
                  <a:ea typeface="华文新魏" pitchFamily="2" charset="-122"/>
                </a:rPr>
                <a:t>DW </a:t>
              </a:r>
              <a:r>
                <a:rPr kumimoji="0" lang="zh-CN" altLang="en-US" sz="1400" b="1">
                  <a:latin typeface="华文新魏" pitchFamily="2" charset="-122"/>
                  <a:ea typeface="华文新魏" pitchFamily="2" charset="-122"/>
                </a:rPr>
                <a:t>工具</a:t>
              </a:r>
              <a:endParaRPr kumimoji="0" lang="en-US" altLang="zh-CN" sz="1400" b="1">
                <a:latin typeface="华文新魏" pitchFamily="2" charset="-122"/>
                <a:ea typeface="华文新魏" pitchFamily="2" charset="-122"/>
              </a:endParaRPr>
            </a:p>
          </p:txBody>
        </p:sp>
        <p:sp>
          <p:nvSpPr>
            <p:cNvPr id="215148" name="Rectangle 108"/>
            <p:cNvSpPr>
              <a:spLocks noChangeArrowheads="1"/>
            </p:cNvSpPr>
            <p:nvPr/>
          </p:nvSpPr>
          <p:spPr bwMode="auto">
            <a:xfrm>
              <a:off x="4040" y="2661"/>
              <a:ext cx="732" cy="177"/>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600">
                  <a:latin typeface="华文新魏" pitchFamily="2" charset="-122"/>
                  <a:ea typeface="华文新魏" pitchFamily="2" charset="-122"/>
                </a:rPr>
                <a:t>多维数据库</a:t>
              </a:r>
            </a:p>
          </p:txBody>
        </p:sp>
        <p:grpSp>
          <p:nvGrpSpPr>
            <p:cNvPr id="13" name="Group 109"/>
            <p:cNvGrpSpPr>
              <a:grpSpLocks/>
            </p:cNvGrpSpPr>
            <p:nvPr/>
          </p:nvGrpSpPr>
          <p:grpSpPr bwMode="auto">
            <a:xfrm>
              <a:off x="4227" y="2232"/>
              <a:ext cx="368" cy="400"/>
              <a:chOff x="4460" y="1316"/>
              <a:chExt cx="404" cy="400"/>
            </a:xfrm>
          </p:grpSpPr>
          <p:sp>
            <p:nvSpPr>
              <p:cNvPr id="215150" name="AutoShape 110"/>
              <p:cNvSpPr>
                <a:spLocks noChangeArrowheads="1"/>
              </p:cNvSpPr>
              <p:nvPr/>
            </p:nvSpPr>
            <p:spPr bwMode="auto">
              <a:xfrm>
                <a:off x="4461" y="1318"/>
                <a:ext cx="403" cy="395"/>
              </a:xfrm>
              <a:prstGeom prst="cube">
                <a:avLst>
                  <a:gd name="adj" fmla="val 23222"/>
                </a:avLst>
              </a:prstGeom>
              <a:gradFill rotWithShape="0">
                <a:gsLst>
                  <a:gs pos="0">
                    <a:srgbClr val="008080"/>
                  </a:gs>
                  <a:gs pos="100000">
                    <a:srgbClr val="008080">
                      <a:gamma/>
                      <a:shade val="20000"/>
                      <a:invGamma/>
                    </a:srgbClr>
                  </a:gs>
                </a:gsLst>
                <a:path path="rect">
                  <a:fillToRect l="50000" t="50000" r="50000" b="50000"/>
                </a:path>
              </a:gradFill>
              <a:ln w="12700">
                <a:solidFill>
                  <a:srgbClr val="F6BF69"/>
                </a:solidFill>
                <a:miter lim="800000"/>
                <a:headEnd/>
                <a:tailEnd/>
              </a:ln>
              <a:effectLst/>
            </p:spPr>
            <p:txBody>
              <a:bodyPr wrap="none" anchor="ctr"/>
              <a:lstStyle/>
              <a:p>
                <a:endParaRPr lang="zh-CN" altLang="en-US"/>
              </a:p>
            </p:txBody>
          </p:sp>
          <p:sp>
            <p:nvSpPr>
              <p:cNvPr id="215151" name="Freeform 111"/>
              <p:cNvSpPr>
                <a:spLocks/>
              </p:cNvSpPr>
              <p:nvPr/>
            </p:nvSpPr>
            <p:spPr bwMode="auto">
              <a:xfrm>
                <a:off x="4542" y="1316"/>
                <a:ext cx="82" cy="400"/>
              </a:xfrm>
              <a:custGeom>
                <a:avLst/>
                <a:gdLst/>
                <a:ahLst/>
                <a:cxnLst>
                  <a:cxn ang="0">
                    <a:pos x="0" y="399"/>
                  </a:cxn>
                  <a:cxn ang="0">
                    <a:pos x="0" y="93"/>
                  </a:cxn>
                  <a:cxn ang="0">
                    <a:pos x="81" y="0"/>
                  </a:cxn>
                </a:cxnLst>
                <a:rect l="0" t="0" r="r" b="b"/>
                <a:pathLst>
                  <a:path w="82" h="400">
                    <a:moveTo>
                      <a:pt x="0" y="399"/>
                    </a:moveTo>
                    <a:lnTo>
                      <a:pt x="0" y="93"/>
                    </a:lnTo>
                    <a:lnTo>
                      <a:pt x="81"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sp>
            <p:nvSpPr>
              <p:cNvPr id="215152" name="Freeform 112"/>
              <p:cNvSpPr>
                <a:spLocks/>
              </p:cNvSpPr>
              <p:nvPr/>
            </p:nvSpPr>
            <p:spPr bwMode="auto">
              <a:xfrm>
                <a:off x="4616" y="1316"/>
                <a:ext cx="85" cy="400"/>
              </a:xfrm>
              <a:custGeom>
                <a:avLst/>
                <a:gdLst/>
                <a:ahLst/>
                <a:cxnLst>
                  <a:cxn ang="0">
                    <a:pos x="0" y="399"/>
                  </a:cxn>
                  <a:cxn ang="0">
                    <a:pos x="0" y="93"/>
                  </a:cxn>
                  <a:cxn ang="0">
                    <a:pos x="84" y="0"/>
                  </a:cxn>
                </a:cxnLst>
                <a:rect l="0" t="0" r="r" b="b"/>
                <a:pathLst>
                  <a:path w="85" h="400">
                    <a:moveTo>
                      <a:pt x="0" y="399"/>
                    </a:moveTo>
                    <a:lnTo>
                      <a:pt x="0" y="93"/>
                    </a:lnTo>
                    <a:lnTo>
                      <a:pt x="84"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sp>
            <p:nvSpPr>
              <p:cNvPr id="215153" name="Freeform 113"/>
              <p:cNvSpPr>
                <a:spLocks/>
              </p:cNvSpPr>
              <p:nvPr/>
            </p:nvSpPr>
            <p:spPr bwMode="auto">
              <a:xfrm>
                <a:off x="4703" y="1316"/>
                <a:ext cx="82" cy="400"/>
              </a:xfrm>
              <a:custGeom>
                <a:avLst/>
                <a:gdLst/>
                <a:ahLst/>
                <a:cxnLst>
                  <a:cxn ang="0">
                    <a:pos x="0" y="399"/>
                  </a:cxn>
                  <a:cxn ang="0">
                    <a:pos x="0" y="93"/>
                  </a:cxn>
                  <a:cxn ang="0">
                    <a:pos x="81" y="0"/>
                  </a:cxn>
                </a:cxnLst>
                <a:rect l="0" t="0" r="r" b="b"/>
                <a:pathLst>
                  <a:path w="82" h="400">
                    <a:moveTo>
                      <a:pt x="0" y="399"/>
                    </a:moveTo>
                    <a:lnTo>
                      <a:pt x="0" y="93"/>
                    </a:lnTo>
                    <a:lnTo>
                      <a:pt x="81"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sp>
            <p:nvSpPr>
              <p:cNvPr id="215154" name="Freeform 114"/>
              <p:cNvSpPr>
                <a:spLocks/>
              </p:cNvSpPr>
              <p:nvPr/>
            </p:nvSpPr>
            <p:spPr bwMode="auto">
              <a:xfrm>
                <a:off x="4462" y="1392"/>
                <a:ext cx="402" cy="105"/>
              </a:xfrm>
              <a:custGeom>
                <a:avLst/>
                <a:gdLst/>
                <a:ahLst/>
                <a:cxnLst>
                  <a:cxn ang="0">
                    <a:pos x="0" y="104"/>
                  </a:cxn>
                  <a:cxn ang="0">
                    <a:pos x="312" y="104"/>
                  </a:cxn>
                  <a:cxn ang="0">
                    <a:pos x="401" y="0"/>
                  </a:cxn>
                </a:cxnLst>
                <a:rect l="0" t="0" r="r" b="b"/>
                <a:pathLst>
                  <a:path w="402" h="105">
                    <a:moveTo>
                      <a:pt x="0" y="104"/>
                    </a:moveTo>
                    <a:lnTo>
                      <a:pt x="312" y="104"/>
                    </a:lnTo>
                    <a:lnTo>
                      <a:pt x="401"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sp>
            <p:nvSpPr>
              <p:cNvPr id="215155" name="Freeform 115"/>
              <p:cNvSpPr>
                <a:spLocks/>
              </p:cNvSpPr>
              <p:nvPr/>
            </p:nvSpPr>
            <p:spPr bwMode="auto">
              <a:xfrm>
                <a:off x="4460" y="1464"/>
                <a:ext cx="404" cy="105"/>
              </a:xfrm>
              <a:custGeom>
                <a:avLst/>
                <a:gdLst/>
                <a:ahLst/>
                <a:cxnLst>
                  <a:cxn ang="0">
                    <a:pos x="0" y="102"/>
                  </a:cxn>
                  <a:cxn ang="0">
                    <a:pos x="313" y="104"/>
                  </a:cxn>
                  <a:cxn ang="0">
                    <a:pos x="403" y="0"/>
                  </a:cxn>
                </a:cxnLst>
                <a:rect l="0" t="0" r="r" b="b"/>
                <a:pathLst>
                  <a:path w="404" h="105">
                    <a:moveTo>
                      <a:pt x="0" y="102"/>
                    </a:moveTo>
                    <a:lnTo>
                      <a:pt x="313" y="104"/>
                    </a:lnTo>
                    <a:lnTo>
                      <a:pt x="403"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sp>
            <p:nvSpPr>
              <p:cNvPr id="215156" name="Freeform 116"/>
              <p:cNvSpPr>
                <a:spLocks/>
              </p:cNvSpPr>
              <p:nvPr/>
            </p:nvSpPr>
            <p:spPr bwMode="auto">
              <a:xfrm>
                <a:off x="4460" y="1541"/>
                <a:ext cx="404" cy="103"/>
              </a:xfrm>
              <a:custGeom>
                <a:avLst/>
                <a:gdLst/>
                <a:ahLst/>
                <a:cxnLst>
                  <a:cxn ang="0">
                    <a:pos x="0" y="102"/>
                  </a:cxn>
                  <a:cxn ang="0">
                    <a:pos x="316" y="100"/>
                  </a:cxn>
                  <a:cxn ang="0">
                    <a:pos x="403" y="0"/>
                  </a:cxn>
                </a:cxnLst>
                <a:rect l="0" t="0" r="r" b="b"/>
                <a:pathLst>
                  <a:path w="404" h="103">
                    <a:moveTo>
                      <a:pt x="0" y="102"/>
                    </a:moveTo>
                    <a:lnTo>
                      <a:pt x="316" y="100"/>
                    </a:lnTo>
                    <a:lnTo>
                      <a:pt x="403"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sp>
            <p:nvSpPr>
              <p:cNvPr id="215157" name="Freeform 117"/>
              <p:cNvSpPr>
                <a:spLocks/>
              </p:cNvSpPr>
              <p:nvPr/>
            </p:nvSpPr>
            <p:spPr bwMode="auto">
              <a:xfrm>
                <a:off x="4493" y="1375"/>
                <a:ext cx="325" cy="296"/>
              </a:xfrm>
              <a:custGeom>
                <a:avLst/>
                <a:gdLst/>
                <a:ahLst/>
                <a:cxnLst>
                  <a:cxn ang="0">
                    <a:pos x="324" y="295"/>
                  </a:cxn>
                  <a:cxn ang="0">
                    <a:pos x="324" y="0"/>
                  </a:cxn>
                  <a:cxn ang="0">
                    <a:pos x="0" y="0"/>
                  </a:cxn>
                </a:cxnLst>
                <a:rect l="0" t="0" r="r" b="b"/>
                <a:pathLst>
                  <a:path w="325" h="296">
                    <a:moveTo>
                      <a:pt x="324" y="295"/>
                    </a:moveTo>
                    <a:lnTo>
                      <a:pt x="324" y="0"/>
                    </a:lnTo>
                    <a:lnTo>
                      <a:pt x="0"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sp>
            <p:nvSpPr>
              <p:cNvPr id="215158" name="Freeform 118"/>
              <p:cNvSpPr>
                <a:spLocks/>
              </p:cNvSpPr>
              <p:nvPr/>
            </p:nvSpPr>
            <p:spPr bwMode="auto">
              <a:xfrm>
                <a:off x="4531" y="1339"/>
                <a:ext cx="316" cy="303"/>
              </a:xfrm>
              <a:custGeom>
                <a:avLst/>
                <a:gdLst/>
                <a:ahLst/>
                <a:cxnLst>
                  <a:cxn ang="0">
                    <a:pos x="315" y="302"/>
                  </a:cxn>
                  <a:cxn ang="0">
                    <a:pos x="315" y="0"/>
                  </a:cxn>
                  <a:cxn ang="0">
                    <a:pos x="0" y="0"/>
                  </a:cxn>
                </a:cxnLst>
                <a:rect l="0" t="0" r="r" b="b"/>
                <a:pathLst>
                  <a:path w="316" h="303">
                    <a:moveTo>
                      <a:pt x="315" y="302"/>
                    </a:moveTo>
                    <a:lnTo>
                      <a:pt x="315" y="0"/>
                    </a:lnTo>
                    <a:lnTo>
                      <a:pt x="0" y="0"/>
                    </a:lnTo>
                  </a:path>
                </a:pathLst>
              </a:custGeom>
              <a:noFill/>
              <a:ln w="12700" cap="rnd" cmpd="sng">
                <a:solidFill>
                  <a:srgbClr val="F6BF69"/>
                </a:solidFill>
                <a:prstDash val="solid"/>
                <a:round/>
                <a:headEnd type="none" w="sm" len="sm"/>
                <a:tailEnd type="none" w="sm" len="sm"/>
              </a:ln>
              <a:effectLst/>
            </p:spPr>
            <p:txBody>
              <a:bodyPr/>
              <a:lstStyle/>
              <a:p>
                <a:endParaRPr lang="zh-CN" altLang="en-US"/>
              </a:p>
            </p:txBody>
          </p:sp>
        </p:grpSp>
        <p:sp>
          <p:nvSpPr>
            <p:cNvPr id="215159" name="Line 119"/>
            <p:cNvSpPr>
              <a:spLocks noChangeShapeType="1"/>
            </p:cNvSpPr>
            <p:nvPr/>
          </p:nvSpPr>
          <p:spPr bwMode="auto">
            <a:xfrm>
              <a:off x="781" y="960"/>
              <a:ext cx="406" cy="549"/>
            </a:xfrm>
            <a:prstGeom prst="line">
              <a:avLst/>
            </a:prstGeom>
            <a:noFill/>
            <a:ln w="50800">
              <a:solidFill>
                <a:srgbClr val="FF0033"/>
              </a:solidFill>
              <a:round/>
              <a:headEnd type="none" w="sm" len="sm"/>
              <a:tailEnd type="stealth" w="med" len="lg"/>
            </a:ln>
            <a:effectLst/>
          </p:spPr>
          <p:txBody>
            <a:bodyPr wrap="none" anchor="ctr"/>
            <a:lstStyle/>
            <a:p>
              <a:endParaRPr lang="zh-CN" altLang="en-US"/>
            </a:p>
          </p:txBody>
        </p:sp>
        <p:sp>
          <p:nvSpPr>
            <p:cNvPr id="215160" name="Oval 120"/>
            <p:cNvSpPr>
              <a:spLocks noChangeArrowheads="1"/>
            </p:cNvSpPr>
            <p:nvPr/>
          </p:nvSpPr>
          <p:spPr bwMode="auto">
            <a:xfrm>
              <a:off x="385" y="817"/>
              <a:ext cx="383" cy="106"/>
            </a:xfrm>
            <a:prstGeom prst="ellipse">
              <a:avLst/>
            </a:prstGeom>
            <a:noFill/>
            <a:ln w="12700">
              <a:solidFill>
                <a:schemeClr val="tx1"/>
              </a:solidFill>
              <a:round/>
              <a:headEnd/>
              <a:tailEnd/>
            </a:ln>
            <a:effectLst/>
          </p:spPr>
          <p:txBody>
            <a:bodyPr wrap="none" anchor="ctr"/>
            <a:lstStyle/>
            <a:p>
              <a:endParaRPr lang="zh-CN" altLang="en-US"/>
            </a:p>
          </p:txBody>
        </p:sp>
        <p:sp>
          <p:nvSpPr>
            <p:cNvPr id="215161" name="Arc 121"/>
            <p:cNvSpPr>
              <a:spLocks/>
            </p:cNvSpPr>
            <p:nvPr/>
          </p:nvSpPr>
          <p:spPr bwMode="auto">
            <a:xfrm>
              <a:off x="382" y="946"/>
              <a:ext cx="19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62" name="Arc 122"/>
            <p:cNvSpPr>
              <a:spLocks/>
            </p:cNvSpPr>
            <p:nvPr/>
          </p:nvSpPr>
          <p:spPr bwMode="auto">
            <a:xfrm>
              <a:off x="576" y="946"/>
              <a:ext cx="196"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63" name="Line 123"/>
            <p:cNvSpPr>
              <a:spLocks noChangeShapeType="1"/>
            </p:cNvSpPr>
            <p:nvPr/>
          </p:nvSpPr>
          <p:spPr bwMode="auto">
            <a:xfrm>
              <a:off x="381" y="888"/>
              <a:ext cx="0" cy="77"/>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64" name="Line 124"/>
            <p:cNvSpPr>
              <a:spLocks noChangeShapeType="1"/>
            </p:cNvSpPr>
            <p:nvPr/>
          </p:nvSpPr>
          <p:spPr bwMode="auto">
            <a:xfrm>
              <a:off x="772" y="888"/>
              <a:ext cx="0" cy="59"/>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65" name="Oval 125"/>
            <p:cNvSpPr>
              <a:spLocks noChangeArrowheads="1"/>
            </p:cNvSpPr>
            <p:nvPr/>
          </p:nvSpPr>
          <p:spPr bwMode="auto">
            <a:xfrm>
              <a:off x="383" y="1273"/>
              <a:ext cx="383" cy="106"/>
            </a:xfrm>
            <a:prstGeom prst="ellipse">
              <a:avLst/>
            </a:prstGeom>
            <a:noFill/>
            <a:ln w="12700">
              <a:solidFill>
                <a:schemeClr val="tx1"/>
              </a:solidFill>
              <a:round/>
              <a:headEnd/>
              <a:tailEnd/>
            </a:ln>
            <a:effectLst/>
          </p:spPr>
          <p:txBody>
            <a:bodyPr wrap="none" anchor="ctr"/>
            <a:lstStyle/>
            <a:p>
              <a:endParaRPr lang="zh-CN" altLang="en-US"/>
            </a:p>
          </p:txBody>
        </p:sp>
        <p:sp>
          <p:nvSpPr>
            <p:cNvPr id="215166" name="Arc 126"/>
            <p:cNvSpPr>
              <a:spLocks/>
            </p:cNvSpPr>
            <p:nvPr/>
          </p:nvSpPr>
          <p:spPr bwMode="auto">
            <a:xfrm>
              <a:off x="380" y="1402"/>
              <a:ext cx="19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67" name="Arc 127"/>
            <p:cNvSpPr>
              <a:spLocks/>
            </p:cNvSpPr>
            <p:nvPr/>
          </p:nvSpPr>
          <p:spPr bwMode="auto">
            <a:xfrm>
              <a:off x="575" y="1402"/>
              <a:ext cx="195"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68" name="Line 128"/>
            <p:cNvSpPr>
              <a:spLocks noChangeShapeType="1"/>
            </p:cNvSpPr>
            <p:nvPr/>
          </p:nvSpPr>
          <p:spPr bwMode="auto">
            <a:xfrm>
              <a:off x="379" y="1344"/>
              <a:ext cx="0" cy="77"/>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69" name="Line 129"/>
            <p:cNvSpPr>
              <a:spLocks noChangeShapeType="1"/>
            </p:cNvSpPr>
            <p:nvPr/>
          </p:nvSpPr>
          <p:spPr bwMode="auto">
            <a:xfrm>
              <a:off x="770" y="1344"/>
              <a:ext cx="0" cy="59"/>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70" name="Oval 130"/>
            <p:cNvSpPr>
              <a:spLocks noChangeArrowheads="1"/>
            </p:cNvSpPr>
            <p:nvPr/>
          </p:nvSpPr>
          <p:spPr bwMode="auto">
            <a:xfrm>
              <a:off x="385" y="1700"/>
              <a:ext cx="383" cy="106"/>
            </a:xfrm>
            <a:prstGeom prst="ellipse">
              <a:avLst/>
            </a:prstGeom>
            <a:noFill/>
            <a:ln w="12700">
              <a:solidFill>
                <a:schemeClr val="tx1"/>
              </a:solidFill>
              <a:round/>
              <a:headEnd/>
              <a:tailEnd/>
            </a:ln>
            <a:effectLst/>
          </p:spPr>
          <p:txBody>
            <a:bodyPr wrap="none" anchor="ctr"/>
            <a:lstStyle/>
            <a:p>
              <a:endParaRPr lang="zh-CN" altLang="en-US"/>
            </a:p>
          </p:txBody>
        </p:sp>
        <p:sp>
          <p:nvSpPr>
            <p:cNvPr id="215171" name="Arc 131"/>
            <p:cNvSpPr>
              <a:spLocks/>
            </p:cNvSpPr>
            <p:nvPr/>
          </p:nvSpPr>
          <p:spPr bwMode="auto">
            <a:xfrm>
              <a:off x="382" y="1829"/>
              <a:ext cx="19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72" name="Arc 132"/>
            <p:cNvSpPr>
              <a:spLocks/>
            </p:cNvSpPr>
            <p:nvPr/>
          </p:nvSpPr>
          <p:spPr bwMode="auto">
            <a:xfrm>
              <a:off x="576" y="1829"/>
              <a:ext cx="196"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73" name="Line 133"/>
            <p:cNvSpPr>
              <a:spLocks noChangeShapeType="1"/>
            </p:cNvSpPr>
            <p:nvPr/>
          </p:nvSpPr>
          <p:spPr bwMode="auto">
            <a:xfrm>
              <a:off x="381" y="1771"/>
              <a:ext cx="0" cy="77"/>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74" name="Line 134"/>
            <p:cNvSpPr>
              <a:spLocks noChangeShapeType="1"/>
            </p:cNvSpPr>
            <p:nvPr/>
          </p:nvSpPr>
          <p:spPr bwMode="auto">
            <a:xfrm>
              <a:off x="772" y="1771"/>
              <a:ext cx="0" cy="59"/>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75" name="Oval 135"/>
            <p:cNvSpPr>
              <a:spLocks noChangeArrowheads="1"/>
            </p:cNvSpPr>
            <p:nvPr/>
          </p:nvSpPr>
          <p:spPr bwMode="auto">
            <a:xfrm>
              <a:off x="385" y="2161"/>
              <a:ext cx="383" cy="106"/>
            </a:xfrm>
            <a:prstGeom prst="ellipse">
              <a:avLst/>
            </a:prstGeom>
            <a:noFill/>
            <a:ln w="12700">
              <a:solidFill>
                <a:schemeClr val="tx1"/>
              </a:solidFill>
              <a:round/>
              <a:headEnd/>
              <a:tailEnd/>
            </a:ln>
            <a:effectLst/>
          </p:spPr>
          <p:txBody>
            <a:bodyPr wrap="none" anchor="ctr"/>
            <a:lstStyle/>
            <a:p>
              <a:endParaRPr lang="zh-CN" altLang="en-US"/>
            </a:p>
          </p:txBody>
        </p:sp>
        <p:sp>
          <p:nvSpPr>
            <p:cNvPr id="215176" name="Arc 136"/>
            <p:cNvSpPr>
              <a:spLocks/>
            </p:cNvSpPr>
            <p:nvPr/>
          </p:nvSpPr>
          <p:spPr bwMode="auto">
            <a:xfrm>
              <a:off x="382" y="2290"/>
              <a:ext cx="195" cy="7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77" name="Arc 137"/>
            <p:cNvSpPr>
              <a:spLocks/>
            </p:cNvSpPr>
            <p:nvPr/>
          </p:nvSpPr>
          <p:spPr bwMode="auto">
            <a:xfrm>
              <a:off x="576" y="2290"/>
              <a:ext cx="196" cy="7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none" w="sm" len="sm"/>
            </a:ln>
            <a:effectLst/>
          </p:spPr>
          <p:txBody>
            <a:bodyPr wrap="none" anchor="ctr"/>
            <a:lstStyle/>
            <a:p>
              <a:endParaRPr lang="zh-CN" altLang="en-US"/>
            </a:p>
          </p:txBody>
        </p:sp>
        <p:sp>
          <p:nvSpPr>
            <p:cNvPr id="215178" name="Line 138"/>
            <p:cNvSpPr>
              <a:spLocks noChangeShapeType="1"/>
            </p:cNvSpPr>
            <p:nvPr/>
          </p:nvSpPr>
          <p:spPr bwMode="auto">
            <a:xfrm>
              <a:off x="381" y="2232"/>
              <a:ext cx="0" cy="77"/>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79" name="Line 139"/>
            <p:cNvSpPr>
              <a:spLocks noChangeShapeType="1"/>
            </p:cNvSpPr>
            <p:nvPr/>
          </p:nvSpPr>
          <p:spPr bwMode="auto">
            <a:xfrm>
              <a:off x="772" y="2232"/>
              <a:ext cx="0" cy="59"/>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80" name="Rectangle 140"/>
            <p:cNvSpPr>
              <a:spLocks noChangeArrowheads="1"/>
            </p:cNvSpPr>
            <p:nvPr/>
          </p:nvSpPr>
          <p:spPr bwMode="auto">
            <a:xfrm>
              <a:off x="317" y="603"/>
              <a:ext cx="318" cy="184"/>
            </a:xfrm>
            <a:prstGeom prst="rect">
              <a:avLst/>
            </a:prstGeom>
            <a:noFill/>
            <a:ln w="9525">
              <a:noFill/>
              <a:miter lim="800000"/>
              <a:headEnd/>
              <a:tailEnd/>
            </a:ln>
            <a:effectLst/>
          </p:spPr>
          <p:txBody>
            <a:bodyPr wrap="none" anchor="ctr"/>
            <a:lstStyle/>
            <a:p>
              <a:endParaRPr lang="zh-CN" altLang="en-US"/>
            </a:p>
          </p:txBody>
        </p:sp>
        <p:sp>
          <p:nvSpPr>
            <p:cNvPr id="215181" name="Rectangle 141"/>
            <p:cNvSpPr>
              <a:spLocks noChangeArrowheads="1"/>
            </p:cNvSpPr>
            <p:nvPr/>
          </p:nvSpPr>
          <p:spPr bwMode="auto">
            <a:xfrm>
              <a:off x="295" y="1028"/>
              <a:ext cx="604" cy="177"/>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600">
                  <a:latin typeface="华文新魏" pitchFamily="2" charset="-122"/>
                  <a:ea typeface="华文新魏" pitchFamily="2" charset="-122"/>
                </a:rPr>
                <a:t>关系数据</a:t>
              </a:r>
            </a:p>
          </p:txBody>
        </p:sp>
        <p:sp>
          <p:nvSpPr>
            <p:cNvPr id="215182" name="Rectangle 142"/>
            <p:cNvSpPr>
              <a:spLocks noChangeArrowheads="1"/>
            </p:cNvSpPr>
            <p:nvPr/>
          </p:nvSpPr>
          <p:spPr bwMode="auto">
            <a:xfrm>
              <a:off x="357" y="1489"/>
              <a:ext cx="476" cy="178"/>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600">
                  <a:latin typeface="华文新魏" pitchFamily="2" charset="-122"/>
                  <a:ea typeface="华文新魏" pitchFamily="2" charset="-122"/>
                </a:rPr>
                <a:t>应用包</a:t>
              </a:r>
            </a:p>
          </p:txBody>
        </p:sp>
        <p:sp>
          <p:nvSpPr>
            <p:cNvPr id="215183" name="Rectangle 143"/>
            <p:cNvSpPr>
              <a:spLocks noChangeArrowheads="1"/>
            </p:cNvSpPr>
            <p:nvPr/>
          </p:nvSpPr>
          <p:spPr bwMode="auto">
            <a:xfrm>
              <a:off x="293" y="1911"/>
              <a:ext cx="604" cy="178"/>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600">
                  <a:latin typeface="华文新魏" pitchFamily="2" charset="-122"/>
                  <a:ea typeface="华文新魏" pitchFamily="2" charset="-122"/>
                </a:rPr>
                <a:t>历史数据</a:t>
              </a:r>
            </a:p>
          </p:txBody>
        </p:sp>
        <p:sp>
          <p:nvSpPr>
            <p:cNvPr id="215184" name="Rectangle 144"/>
            <p:cNvSpPr>
              <a:spLocks noChangeArrowheads="1"/>
            </p:cNvSpPr>
            <p:nvPr/>
          </p:nvSpPr>
          <p:spPr bwMode="auto">
            <a:xfrm>
              <a:off x="295" y="2372"/>
              <a:ext cx="604" cy="177"/>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600">
                  <a:latin typeface="华文新魏" pitchFamily="2" charset="-122"/>
                  <a:ea typeface="华文新魏" pitchFamily="2" charset="-122"/>
                </a:rPr>
                <a:t>外部数据</a:t>
              </a:r>
            </a:p>
          </p:txBody>
        </p:sp>
        <p:sp>
          <p:nvSpPr>
            <p:cNvPr id="215185" name="Line 145"/>
            <p:cNvSpPr>
              <a:spLocks noChangeShapeType="1"/>
            </p:cNvSpPr>
            <p:nvPr/>
          </p:nvSpPr>
          <p:spPr bwMode="auto">
            <a:xfrm>
              <a:off x="161" y="921"/>
              <a:ext cx="0" cy="1954"/>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86" name="Line 146"/>
            <p:cNvSpPr>
              <a:spLocks noChangeShapeType="1"/>
            </p:cNvSpPr>
            <p:nvPr/>
          </p:nvSpPr>
          <p:spPr bwMode="auto">
            <a:xfrm flipH="1">
              <a:off x="161" y="917"/>
              <a:ext cx="22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87" name="Line 147"/>
            <p:cNvSpPr>
              <a:spLocks noChangeShapeType="1"/>
            </p:cNvSpPr>
            <p:nvPr/>
          </p:nvSpPr>
          <p:spPr bwMode="auto">
            <a:xfrm flipH="1">
              <a:off x="161" y="1388"/>
              <a:ext cx="221"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88" name="Line 148"/>
            <p:cNvSpPr>
              <a:spLocks noChangeShapeType="1"/>
            </p:cNvSpPr>
            <p:nvPr/>
          </p:nvSpPr>
          <p:spPr bwMode="auto">
            <a:xfrm flipH="1">
              <a:off x="161" y="1816"/>
              <a:ext cx="20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89" name="Line 149"/>
            <p:cNvSpPr>
              <a:spLocks noChangeShapeType="1"/>
            </p:cNvSpPr>
            <p:nvPr/>
          </p:nvSpPr>
          <p:spPr bwMode="auto">
            <a:xfrm flipH="1">
              <a:off x="161" y="2259"/>
              <a:ext cx="20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90" name="Line 150"/>
            <p:cNvSpPr>
              <a:spLocks noChangeShapeType="1"/>
            </p:cNvSpPr>
            <p:nvPr/>
          </p:nvSpPr>
          <p:spPr bwMode="auto">
            <a:xfrm flipH="1">
              <a:off x="159" y="2869"/>
              <a:ext cx="148" cy="0"/>
            </a:xfrm>
            <a:prstGeom prst="line">
              <a:avLst/>
            </a:prstGeom>
            <a:noFill/>
            <a:ln w="12700">
              <a:solidFill>
                <a:schemeClr val="tx1"/>
              </a:solidFill>
              <a:round/>
              <a:headEnd type="none" w="sm" len="sm"/>
              <a:tailEnd type="none" w="sm" len="sm"/>
            </a:ln>
            <a:effectLst/>
          </p:spPr>
          <p:txBody>
            <a:bodyPr wrap="none" anchor="ctr"/>
            <a:lstStyle/>
            <a:p>
              <a:endParaRPr lang="zh-CN" altLang="en-US"/>
            </a:p>
          </p:txBody>
        </p:sp>
        <p:sp>
          <p:nvSpPr>
            <p:cNvPr id="215191" name="Line 151"/>
            <p:cNvSpPr>
              <a:spLocks noChangeShapeType="1"/>
            </p:cNvSpPr>
            <p:nvPr/>
          </p:nvSpPr>
          <p:spPr bwMode="auto">
            <a:xfrm>
              <a:off x="791" y="1397"/>
              <a:ext cx="424" cy="197"/>
            </a:xfrm>
            <a:prstGeom prst="line">
              <a:avLst/>
            </a:prstGeom>
            <a:noFill/>
            <a:ln w="50800">
              <a:solidFill>
                <a:srgbClr val="FF0033"/>
              </a:solidFill>
              <a:round/>
              <a:headEnd type="none" w="sm" len="sm"/>
              <a:tailEnd type="stealth" w="med" len="lg"/>
            </a:ln>
            <a:effectLst/>
          </p:spPr>
          <p:txBody>
            <a:bodyPr wrap="none" anchor="ctr"/>
            <a:lstStyle/>
            <a:p>
              <a:endParaRPr lang="zh-CN" altLang="en-US"/>
            </a:p>
          </p:txBody>
        </p:sp>
        <p:sp>
          <p:nvSpPr>
            <p:cNvPr id="215192" name="Line 152"/>
            <p:cNvSpPr>
              <a:spLocks noChangeShapeType="1"/>
            </p:cNvSpPr>
            <p:nvPr/>
          </p:nvSpPr>
          <p:spPr bwMode="auto">
            <a:xfrm flipV="1">
              <a:off x="791" y="1614"/>
              <a:ext cx="414" cy="208"/>
            </a:xfrm>
            <a:prstGeom prst="line">
              <a:avLst/>
            </a:prstGeom>
            <a:noFill/>
            <a:ln w="50800">
              <a:solidFill>
                <a:srgbClr val="FF0033"/>
              </a:solidFill>
              <a:round/>
              <a:headEnd type="none" w="sm" len="sm"/>
              <a:tailEnd type="stealth" w="med" len="lg"/>
            </a:ln>
            <a:effectLst/>
          </p:spPr>
          <p:txBody>
            <a:bodyPr wrap="none" anchor="ctr"/>
            <a:lstStyle/>
            <a:p>
              <a:endParaRPr lang="zh-CN" altLang="en-US"/>
            </a:p>
          </p:txBody>
        </p:sp>
        <p:sp>
          <p:nvSpPr>
            <p:cNvPr id="215193" name="Line 153"/>
            <p:cNvSpPr>
              <a:spLocks noChangeShapeType="1"/>
            </p:cNvSpPr>
            <p:nvPr/>
          </p:nvSpPr>
          <p:spPr bwMode="auto">
            <a:xfrm flipV="1">
              <a:off x="791" y="1680"/>
              <a:ext cx="394" cy="589"/>
            </a:xfrm>
            <a:prstGeom prst="line">
              <a:avLst/>
            </a:prstGeom>
            <a:noFill/>
            <a:ln w="50800">
              <a:solidFill>
                <a:srgbClr val="FF0033"/>
              </a:solidFill>
              <a:round/>
              <a:headEnd type="none" w="sm" len="sm"/>
              <a:tailEnd type="stealth" w="med" len="lg"/>
            </a:ln>
            <a:effectLst/>
          </p:spPr>
          <p:txBody>
            <a:bodyPr wrap="none" anchor="ctr"/>
            <a:lstStyle/>
            <a:p>
              <a:endParaRPr lang="zh-CN" altLang="en-US"/>
            </a:p>
          </p:txBody>
        </p:sp>
        <p:sp>
          <p:nvSpPr>
            <p:cNvPr id="215194" name="Rectangle 154"/>
            <p:cNvSpPr>
              <a:spLocks noChangeArrowheads="1"/>
            </p:cNvSpPr>
            <p:nvPr/>
          </p:nvSpPr>
          <p:spPr bwMode="auto">
            <a:xfrm>
              <a:off x="295" y="2602"/>
              <a:ext cx="607" cy="458"/>
            </a:xfrm>
            <a:prstGeom prst="rect">
              <a:avLst/>
            </a:prstGeom>
            <a:noFill/>
            <a:ln w="12700">
              <a:solidFill>
                <a:schemeClr val="tx1"/>
              </a:solidFill>
              <a:miter lim="800000"/>
              <a:headEnd/>
              <a:tailEnd/>
            </a:ln>
            <a:effectLst/>
          </p:spPr>
          <p:txBody>
            <a:bodyPr wrap="none" anchor="ctr"/>
            <a:lstStyle/>
            <a:p>
              <a:pPr algn="ctr" eaLnBrk="0" hangingPunct="0"/>
              <a:r>
                <a:rPr kumimoji="0" lang="zh-CN" altLang="en-US" sz="1600">
                  <a:latin typeface="华文新魏" pitchFamily="2" charset="-122"/>
                  <a:ea typeface="华文新魏" pitchFamily="2" charset="-122"/>
                </a:rPr>
                <a:t>数据清</a:t>
              </a:r>
            </a:p>
            <a:p>
              <a:pPr algn="ctr" eaLnBrk="0" hangingPunct="0"/>
              <a:r>
                <a:rPr kumimoji="0" lang="zh-CN" altLang="en-US" sz="1600">
                  <a:latin typeface="华文新魏" pitchFamily="2" charset="-122"/>
                  <a:ea typeface="华文新魏" pitchFamily="2" charset="-122"/>
                </a:rPr>
                <a:t>理工具</a:t>
              </a:r>
              <a:endParaRPr lang="zh-CN" altLang="en-US" sz="2800">
                <a:latin typeface="华文新魏" pitchFamily="2" charset="-122"/>
                <a:ea typeface="华文新魏" pitchFamily="2" charset="-122"/>
              </a:endParaRPr>
            </a:p>
          </p:txBody>
        </p:sp>
        <p:sp>
          <p:nvSpPr>
            <p:cNvPr id="215195" name="Rectangle 155"/>
            <p:cNvSpPr>
              <a:spLocks noChangeArrowheads="1"/>
            </p:cNvSpPr>
            <p:nvPr/>
          </p:nvSpPr>
          <p:spPr bwMode="auto">
            <a:xfrm>
              <a:off x="3373" y="2661"/>
              <a:ext cx="732" cy="177"/>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600">
                  <a:latin typeface="华文新魏" pitchFamily="2" charset="-122"/>
                  <a:ea typeface="华文新魏" pitchFamily="2" charset="-122"/>
                </a:rPr>
                <a:t>关系数据库</a:t>
              </a:r>
            </a:p>
          </p:txBody>
        </p:sp>
        <p:sp>
          <p:nvSpPr>
            <p:cNvPr id="215196" name="Rectangle 156"/>
            <p:cNvSpPr>
              <a:spLocks noChangeArrowheads="1"/>
            </p:cNvSpPr>
            <p:nvPr/>
          </p:nvSpPr>
          <p:spPr bwMode="auto">
            <a:xfrm>
              <a:off x="3374" y="1859"/>
              <a:ext cx="732" cy="177"/>
            </a:xfrm>
            <a:prstGeom prst="rect">
              <a:avLst/>
            </a:prstGeom>
            <a:noFill/>
            <a:ln w="9525">
              <a:noFill/>
              <a:miter lim="800000"/>
              <a:headEnd/>
              <a:tailEnd/>
            </a:ln>
            <a:effectLst/>
          </p:spPr>
          <p:txBody>
            <a:bodyPr wrap="none" lIns="73025" tIns="36512" rIns="73025" bIns="36512">
              <a:spAutoFit/>
            </a:bodyPr>
            <a:lstStyle/>
            <a:p>
              <a:pPr algn="ctr" defTabSz="585788" eaLnBrk="0" hangingPunct="0"/>
              <a:r>
                <a:rPr kumimoji="0" lang="zh-CN" altLang="en-US" sz="1600">
                  <a:latin typeface="华文新魏" pitchFamily="2" charset="-122"/>
                  <a:ea typeface="华文新魏" pitchFamily="2" charset="-122"/>
                </a:rPr>
                <a:t>关系数据库</a:t>
              </a:r>
            </a:p>
          </p:txBody>
        </p:sp>
        <p:sp>
          <p:nvSpPr>
            <p:cNvPr id="215197" name="Rectangle 157"/>
            <p:cNvSpPr>
              <a:spLocks noChangeArrowheads="1"/>
            </p:cNvSpPr>
            <p:nvPr/>
          </p:nvSpPr>
          <p:spPr bwMode="auto">
            <a:xfrm>
              <a:off x="1276" y="773"/>
              <a:ext cx="452" cy="290"/>
            </a:xfrm>
            <a:prstGeom prst="rect">
              <a:avLst/>
            </a:prstGeom>
            <a:noFill/>
            <a:ln w="9525">
              <a:noFill/>
              <a:miter lim="800000"/>
              <a:headEnd/>
              <a:tailEnd/>
            </a:ln>
            <a:effectLst/>
          </p:spPr>
          <p:txBody>
            <a:bodyPr wrap="none">
              <a:spAutoFit/>
            </a:bodyPr>
            <a:lstStyle/>
            <a:p>
              <a:pPr eaLnBrk="0" hangingPunct="0"/>
              <a:r>
                <a:rPr kumimoji="0" lang="en-US" altLang="zh-CN" sz="1400">
                  <a:latin typeface="华文新魏" pitchFamily="2" charset="-122"/>
                  <a:ea typeface="华文新魏" pitchFamily="2" charset="-122"/>
                </a:rPr>
                <a:t>DW</a:t>
              </a:r>
              <a:r>
                <a:rPr kumimoji="0" lang="zh-CN" altLang="en-US" sz="1400">
                  <a:latin typeface="华文新魏" pitchFamily="2" charset="-122"/>
                  <a:ea typeface="华文新魏" pitchFamily="2" charset="-122"/>
                </a:rPr>
                <a:t>管</a:t>
              </a:r>
            </a:p>
            <a:p>
              <a:pPr eaLnBrk="0" hangingPunct="0"/>
              <a:r>
                <a:rPr kumimoji="0" lang="zh-CN" altLang="en-US" sz="1400">
                  <a:latin typeface="华文新魏" pitchFamily="2" charset="-122"/>
                  <a:ea typeface="华文新魏" pitchFamily="2" charset="-122"/>
                </a:rPr>
                <a:t>理工具</a:t>
              </a:r>
            </a:p>
          </p:txBody>
        </p:sp>
      </p:grpSp>
      <p:sp>
        <p:nvSpPr>
          <p:cNvPr id="15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47</a:t>
            </a:fld>
            <a:endParaRPr lang="en-US" altLang="zh-CN" sz="1200" b="1" dirty="0">
              <a:solidFill>
                <a:srgbClr val="898989"/>
              </a:solidFill>
              <a:latin typeface="Calibri"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现有的数据库系统的侧重点</a:t>
            </a:r>
          </a:p>
        </p:txBody>
      </p:sp>
      <p:sp>
        <p:nvSpPr>
          <p:cNvPr id="131075" name="Rectangle 3"/>
          <p:cNvSpPr>
            <a:spLocks noGrp="1" noChangeArrowheads="1"/>
          </p:cNvSpPr>
          <p:nvPr>
            <p:ph type="body" idx="1"/>
          </p:nvPr>
        </p:nvSpPr>
        <p:spPr>
          <a:xfrm>
            <a:off x="207963" y="1295400"/>
            <a:ext cx="8686800" cy="5067300"/>
          </a:xfrm>
        </p:spPr>
        <p:txBody>
          <a:bodyPr/>
          <a:lstStyle/>
          <a:p>
            <a:r>
              <a:rPr lang="zh-CN" altLang="en-US" dirty="0">
                <a:solidFill>
                  <a:srgbClr val="000099"/>
                </a:solidFill>
              </a:rPr>
              <a:t>现有的数据库系统，主要用于事务处理</a:t>
            </a:r>
          </a:p>
          <a:p>
            <a:pPr lvl="1"/>
            <a:r>
              <a:rPr lang="zh-CN" altLang="en-US" dirty="0"/>
              <a:t>一笔订购（一张订单输入+订单细则）</a:t>
            </a:r>
          </a:p>
          <a:p>
            <a:pPr lvl="1"/>
            <a:r>
              <a:rPr lang="zh-CN" altLang="en-US" dirty="0"/>
              <a:t>一笔销售（一张销售单）</a:t>
            </a:r>
          </a:p>
          <a:p>
            <a:pPr lvl="1"/>
            <a:r>
              <a:rPr lang="zh-CN" altLang="en-US" dirty="0"/>
              <a:t>一次进料（一张进料单）</a:t>
            </a:r>
          </a:p>
          <a:p>
            <a:pPr lvl="1"/>
            <a:r>
              <a:rPr lang="zh-CN" altLang="en-US" dirty="0"/>
              <a:t>一次出料（一张出料单）</a:t>
            </a:r>
          </a:p>
          <a:p>
            <a:pPr>
              <a:lnSpc>
                <a:spcPct val="120000"/>
              </a:lnSpc>
              <a:buFont typeface="Wingdings" pitchFamily="2" charset="2"/>
              <a:buNone/>
            </a:pPr>
            <a:r>
              <a:rPr lang="zh-CN" altLang="en-US" dirty="0">
                <a:solidFill>
                  <a:srgbClr val="000099"/>
                </a:solidFill>
              </a:rPr>
              <a:t>   强调多用户并发环境，数据的一致性、完整性</a:t>
            </a:r>
          </a:p>
          <a:p>
            <a:pPr lvl="1">
              <a:lnSpc>
                <a:spcPct val="120000"/>
              </a:lnSpc>
            </a:pP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a:t>分析处理的需求</a:t>
            </a:r>
          </a:p>
        </p:txBody>
      </p:sp>
      <p:sp>
        <p:nvSpPr>
          <p:cNvPr id="132099" name="Rectangle 3"/>
          <p:cNvSpPr>
            <a:spLocks noGrp="1" noChangeArrowheads="1"/>
          </p:cNvSpPr>
          <p:nvPr>
            <p:ph type="body" idx="1"/>
          </p:nvPr>
        </p:nvSpPr>
        <p:spPr>
          <a:xfrm>
            <a:off x="228600" y="1219200"/>
            <a:ext cx="8610600" cy="5486400"/>
          </a:xfrm>
        </p:spPr>
        <p:txBody>
          <a:bodyPr/>
          <a:lstStyle/>
          <a:p>
            <a:pPr>
              <a:lnSpc>
                <a:spcPct val="110000"/>
              </a:lnSpc>
            </a:pPr>
            <a:r>
              <a:rPr lang="zh-CN" altLang="en-US" dirty="0">
                <a:solidFill>
                  <a:srgbClr val="FF0000"/>
                </a:solidFill>
              </a:rPr>
              <a:t>例1：今年销售量下降的因素（时间、地区、商品、销售部门）</a:t>
            </a:r>
          </a:p>
          <a:p>
            <a:pPr lvl="1">
              <a:lnSpc>
                <a:spcPct val="110000"/>
              </a:lnSpc>
            </a:pPr>
            <a:r>
              <a:rPr lang="zh-CN" altLang="en-US" dirty="0"/>
              <a:t>时间：销售</a:t>
            </a:r>
          </a:p>
          <a:p>
            <a:pPr lvl="1">
              <a:lnSpc>
                <a:spcPct val="110000"/>
              </a:lnSpc>
            </a:pPr>
            <a:r>
              <a:rPr lang="zh-CN" altLang="en-US" dirty="0"/>
              <a:t>地区：销售*顾客（顾客地址所在的地区）</a:t>
            </a:r>
          </a:p>
          <a:p>
            <a:pPr lvl="1">
              <a:lnSpc>
                <a:spcPct val="110000"/>
              </a:lnSpc>
            </a:pPr>
            <a:r>
              <a:rPr lang="zh-CN" altLang="en-US" dirty="0"/>
              <a:t>商品：销售*订单细则  （商品类别）</a:t>
            </a:r>
          </a:p>
          <a:p>
            <a:pPr lvl="1">
              <a:lnSpc>
                <a:spcPct val="110000"/>
              </a:lnSpc>
            </a:pPr>
            <a:r>
              <a:rPr lang="zh-CN" altLang="en-US" dirty="0"/>
              <a:t>销售部门：销售*员工*部门（部门名称）</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a:t>分析处理的需求</a:t>
            </a:r>
          </a:p>
        </p:txBody>
      </p:sp>
      <p:sp>
        <p:nvSpPr>
          <p:cNvPr id="133123" name="Rectangle 3"/>
          <p:cNvSpPr>
            <a:spLocks noGrp="1" noChangeArrowheads="1"/>
          </p:cNvSpPr>
          <p:nvPr>
            <p:ph type="body" idx="1"/>
          </p:nvPr>
        </p:nvSpPr>
        <p:spPr/>
        <p:txBody>
          <a:bodyPr/>
          <a:lstStyle/>
          <a:p>
            <a:pPr>
              <a:lnSpc>
                <a:spcPct val="110000"/>
              </a:lnSpc>
            </a:pPr>
            <a:r>
              <a:rPr lang="zh-CN" altLang="en-US" dirty="0">
                <a:solidFill>
                  <a:srgbClr val="FF0000"/>
                </a:solidFill>
              </a:rPr>
              <a:t>例2：某种商品今年的销售情况与以往相比，有怎样的变化？每年的第一季度商品销售在各类商品上的分布情况怎样？</a:t>
            </a:r>
          </a:p>
          <a:p>
            <a:pPr>
              <a:lnSpc>
                <a:spcPct val="110000"/>
              </a:lnSpc>
            </a:pPr>
            <a:r>
              <a:rPr lang="zh-CN" altLang="en-US" dirty="0"/>
              <a:t>要求：</a:t>
            </a:r>
          </a:p>
          <a:p>
            <a:pPr lvl="1">
              <a:lnSpc>
                <a:spcPct val="110000"/>
              </a:lnSpc>
            </a:pPr>
            <a:r>
              <a:rPr lang="zh-CN" altLang="en-US" dirty="0"/>
              <a:t>多个子系统中的数据（数据集成）</a:t>
            </a:r>
          </a:p>
          <a:p>
            <a:pPr lvl="1">
              <a:lnSpc>
                <a:spcPct val="110000"/>
              </a:lnSpc>
            </a:pPr>
            <a:r>
              <a:rPr lang="zh-CN" altLang="en-US" dirty="0"/>
              <a:t>历史数据</a:t>
            </a:r>
          </a:p>
          <a:p>
            <a:pPr lvl="1">
              <a:lnSpc>
                <a:spcPct val="110000"/>
              </a:lnSpc>
            </a:pPr>
            <a:r>
              <a:rPr lang="zh-CN" altLang="en-US" dirty="0"/>
              <a:t>汇总、综合的数据</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t>DSS</a:t>
            </a:r>
            <a:r>
              <a:rPr lang="zh-CN" altLang="en-US"/>
              <a:t>早期演化阶段</a:t>
            </a:r>
          </a:p>
        </p:txBody>
      </p:sp>
      <p:grpSp>
        <p:nvGrpSpPr>
          <p:cNvPr id="49" name="组合 48"/>
          <p:cNvGrpSpPr/>
          <p:nvPr/>
        </p:nvGrpSpPr>
        <p:grpSpPr>
          <a:xfrm>
            <a:off x="683568" y="1052736"/>
            <a:ext cx="7696200" cy="1004888"/>
            <a:chOff x="730696" y="1052736"/>
            <a:chExt cx="7696200" cy="1004888"/>
          </a:xfrm>
        </p:grpSpPr>
        <p:grpSp>
          <p:nvGrpSpPr>
            <p:cNvPr id="2" name="Group 3"/>
            <p:cNvGrpSpPr>
              <a:grpSpLocks/>
            </p:cNvGrpSpPr>
            <p:nvPr/>
          </p:nvGrpSpPr>
          <p:grpSpPr bwMode="auto">
            <a:xfrm>
              <a:off x="2254696" y="1052736"/>
              <a:ext cx="4495800" cy="914400"/>
              <a:chOff x="1392" y="864"/>
              <a:chExt cx="2832" cy="672"/>
            </a:xfrm>
          </p:grpSpPr>
          <p:sp>
            <p:nvSpPr>
              <p:cNvPr id="134148" name="AutoShape 4"/>
              <p:cNvSpPr>
                <a:spLocks noChangeArrowheads="1"/>
              </p:cNvSpPr>
              <p:nvPr/>
            </p:nvSpPr>
            <p:spPr bwMode="auto">
              <a:xfrm>
                <a:off x="1392" y="864"/>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solidFill>
                    <a:srgbClr val="33CC33"/>
                  </a:solidFill>
                </a:endParaRPr>
              </a:p>
            </p:txBody>
          </p:sp>
          <p:sp>
            <p:nvSpPr>
              <p:cNvPr id="134149" name="AutoShape 5"/>
              <p:cNvSpPr>
                <a:spLocks noChangeArrowheads="1"/>
              </p:cNvSpPr>
              <p:nvPr/>
            </p:nvSpPr>
            <p:spPr bwMode="auto">
              <a:xfrm rot="16200000">
                <a:off x="1824" y="1200"/>
                <a:ext cx="312" cy="360"/>
              </a:xfrm>
              <a:prstGeom prst="flowChartDocument">
                <a:avLst/>
              </a:prstGeom>
              <a:solidFill>
                <a:schemeClr val="accent1"/>
              </a:solidFill>
              <a:ln w="9525">
                <a:solidFill>
                  <a:schemeClr val="tx1"/>
                </a:solidFill>
                <a:miter lim="800000"/>
                <a:headEnd/>
                <a:tailEnd/>
              </a:ln>
              <a:effectLst/>
            </p:spPr>
            <p:txBody>
              <a:bodyPr wrap="none" anchor="ctr"/>
              <a:lstStyle/>
              <a:p>
                <a:endParaRPr lang="zh-CN" altLang="en-US">
                  <a:solidFill>
                    <a:srgbClr val="33CC33"/>
                  </a:solidFill>
                </a:endParaRPr>
              </a:p>
            </p:txBody>
          </p:sp>
          <p:sp>
            <p:nvSpPr>
              <p:cNvPr id="134150" name="AutoShape 6"/>
              <p:cNvSpPr>
                <a:spLocks noChangeArrowheads="1"/>
              </p:cNvSpPr>
              <p:nvPr/>
            </p:nvSpPr>
            <p:spPr bwMode="auto">
              <a:xfrm>
                <a:off x="2016" y="864"/>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solidFill>
                    <a:srgbClr val="33CC33"/>
                  </a:solidFill>
                </a:endParaRPr>
              </a:p>
            </p:txBody>
          </p:sp>
          <p:sp>
            <p:nvSpPr>
              <p:cNvPr id="134151" name="AutoShape 7"/>
              <p:cNvSpPr>
                <a:spLocks noChangeArrowheads="1"/>
              </p:cNvSpPr>
              <p:nvPr/>
            </p:nvSpPr>
            <p:spPr bwMode="auto">
              <a:xfrm>
                <a:off x="2640" y="864"/>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solidFill>
                    <a:srgbClr val="33CC33"/>
                  </a:solidFill>
                </a:endParaRPr>
              </a:p>
            </p:txBody>
          </p:sp>
          <p:sp>
            <p:nvSpPr>
              <p:cNvPr id="134152" name="AutoShape 8"/>
              <p:cNvSpPr>
                <a:spLocks noChangeArrowheads="1"/>
              </p:cNvSpPr>
              <p:nvPr/>
            </p:nvSpPr>
            <p:spPr bwMode="auto">
              <a:xfrm>
                <a:off x="3264" y="864"/>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solidFill>
                    <a:srgbClr val="33CC33"/>
                  </a:solidFill>
                </a:endParaRPr>
              </a:p>
            </p:txBody>
          </p:sp>
          <p:sp>
            <p:nvSpPr>
              <p:cNvPr id="134153" name="AutoShape 9"/>
              <p:cNvSpPr>
                <a:spLocks noChangeArrowheads="1"/>
              </p:cNvSpPr>
              <p:nvPr/>
            </p:nvSpPr>
            <p:spPr bwMode="auto">
              <a:xfrm>
                <a:off x="3888" y="864"/>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solidFill>
                    <a:srgbClr val="33CC33"/>
                  </a:solidFill>
                </a:endParaRPr>
              </a:p>
            </p:txBody>
          </p:sp>
          <p:sp>
            <p:nvSpPr>
              <p:cNvPr id="134154" name="AutoShape 10"/>
              <p:cNvSpPr>
                <a:spLocks noChangeArrowheads="1"/>
              </p:cNvSpPr>
              <p:nvPr/>
            </p:nvSpPr>
            <p:spPr bwMode="auto">
              <a:xfrm rot="16200000">
                <a:off x="2664" y="1200"/>
                <a:ext cx="312" cy="360"/>
              </a:xfrm>
              <a:prstGeom prst="flowChartDocument">
                <a:avLst/>
              </a:prstGeom>
              <a:solidFill>
                <a:schemeClr val="accent1"/>
              </a:solidFill>
              <a:ln w="9525">
                <a:solidFill>
                  <a:schemeClr val="tx1"/>
                </a:solidFill>
                <a:miter lim="800000"/>
                <a:headEnd/>
                <a:tailEnd/>
              </a:ln>
              <a:effectLst/>
            </p:spPr>
            <p:txBody>
              <a:bodyPr wrap="none" anchor="ctr"/>
              <a:lstStyle/>
              <a:p>
                <a:endParaRPr lang="zh-CN" altLang="en-US">
                  <a:solidFill>
                    <a:srgbClr val="33CC33"/>
                  </a:solidFill>
                </a:endParaRPr>
              </a:p>
            </p:txBody>
          </p:sp>
          <p:sp>
            <p:nvSpPr>
              <p:cNvPr id="134155" name="AutoShape 11"/>
              <p:cNvSpPr>
                <a:spLocks noChangeArrowheads="1"/>
              </p:cNvSpPr>
              <p:nvPr/>
            </p:nvSpPr>
            <p:spPr bwMode="auto">
              <a:xfrm rot="16200000">
                <a:off x="3408" y="1200"/>
                <a:ext cx="312" cy="360"/>
              </a:xfrm>
              <a:prstGeom prst="flowChartDocument">
                <a:avLst/>
              </a:prstGeom>
              <a:solidFill>
                <a:schemeClr val="accent1"/>
              </a:solidFill>
              <a:ln w="9525">
                <a:solidFill>
                  <a:schemeClr val="tx1"/>
                </a:solidFill>
                <a:miter lim="800000"/>
                <a:headEnd/>
                <a:tailEnd/>
              </a:ln>
              <a:effectLst/>
            </p:spPr>
            <p:txBody>
              <a:bodyPr wrap="none" anchor="ctr"/>
              <a:lstStyle/>
              <a:p>
                <a:endParaRPr lang="zh-CN" altLang="en-US">
                  <a:solidFill>
                    <a:srgbClr val="33CC33"/>
                  </a:solidFill>
                </a:endParaRPr>
              </a:p>
            </p:txBody>
          </p:sp>
        </p:grpSp>
        <p:sp>
          <p:nvSpPr>
            <p:cNvPr id="134181" name="Text Box 37"/>
            <p:cNvSpPr txBox="1">
              <a:spLocks noChangeArrowheads="1"/>
            </p:cNvSpPr>
            <p:nvPr/>
          </p:nvSpPr>
          <p:spPr bwMode="auto">
            <a:xfrm>
              <a:off x="730696" y="1357536"/>
              <a:ext cx="1066800" cy="457200"/>
            </a:xfrm>
            <a:prstGeom prst="rect">
              <a:avLst/>
            </a:prstGeom>
            <a:noFill/>
            <a:ln w="9525">
              <a:noFill/>
              <a:miter lim="800000"/>
              <a:headEnd/>
              <a:tailEnd/>
            </a:ln>
            <a:effectLst/>
          </p:spPr>
          <p:txBody>
            <a:bodyPr>
              <a:spAutoFit/>
            </a:bodyPr>
            <a:lstStyle/>
            <a:p>
              <a:pPr algn="ctr">
                <a:spcBef>
                  <a:spcPct val="50000"/>
                </a:spcBef>
              </a:pPr>
              <a:r>
                <a:rPr lang="zh-CN" altLang="en-US" dirty="0"/>
                <a:t>1960</a:t>
              </a:r>
            </a:p>
          </p:txBody>
        </p:sp>
        <p:sp>
          <p:nvSpPr>
            <p:cNvPr id="134187" name="Text Box 43"/>
            <p:cNvSpPr txBox="1">
              <a:spLocks noChangeArrowheads="1"/>
            </p:cNvSpPr>
            <p:nvPr/>
          </p:nvSpPr>
          <p:spPr bwMode="auto">
            <a:xfrm>
              <a:off x="7283896" y="1052736"/>
              <a:ext cx="1143000" cy="1004888"/>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主文件</a:t>
              </a:r>
            </a:p>
            <a:p>
              <a:pPr algn="ctr">
                <a:spcBef>
                  <a:spcPct val="50000"/>
                </a:spcBef>
              </a:pPr>
              <a:r>
                <a:rPr lang="zh-CN" altLang="en-US">
                  <a:ea typeface="华文新魏" pitchFamily="2" charset="-122"/>
                </a:rPr>
                <a:t>报表</a:t>
              </a:r>
            </a:p>
          </p:txBody>
        </p:sp>
      </p:grpSp>
      <p:grpSp>
        <p:nvGrpSpPr>
          <p:cNvPr id="50" name="组合 49"/>
          <p:cNvGrpSpPr/>
          <p:nvPr/>
        </p:nvGrpSpPr>
        <p:grpSpPr>
          <a:xfrm>
            <a:off x="730696" y="2195736"/>
            <a:ext cx="8229600" cy="1219200"/>
            <a:chOff x="730696" y="2195736"/>
            <a:chExt cx="8229600" cy="1219200"/>
          </a:xfrm>
        </p:grpSpPr>
        <p:grpSp>
          <p:nvGrpSpPr>
            <p:cNvPr id="3" name="Group 12"/>
            <p:cNvGrpSpPr>
              <a:grpSpLocks/>
            </p:cNvGrpSpPr>
            <p:nvPr/>
          </p:nvGrpSpPr>
          <p:grpSpPr bwMode="auto">
            <a:xfrm>
              <a:off x="2026096" y="2195736"/>
              <a:ext cx="5105400" cy="1219200"/>
              <a:chOff x="1392" y="1632"/>
              <a:chExt cx="3216" cy="912"/>
            </a:xfrm>
          </p:grpSpPr>
          <p:sp>
            <p:nvSpPr>
              <p:cNvPr id="134157" name="AutoShape 13"/>
              <p:cNvSpPr>
                <a:spLocks noChangeArrowheads="1"/>
              </p:cNvSpPr>
              <p:nvPr/>
            </p:nvSpPr>
            <p:spPr bwMode="auto">
              <a:xfrm>
                <a:off x="1392" y="1632"/>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58" name="AutoShape 14"/>
              <p:cNvSpPr>
                <a:spLocks noChangeArrowheads="1"/>
              </p:cNvSpPr>
              <p:nvPr/>
            </p:nvSpPr>
            <p:spPr bwMode="auto">
              <a:xfrm>
                <a:off x="2016" y="1632"/>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59" name="AutoShape 15"/>
              <p:cNvSpPr>
                <a:spLocks noChangeArrowheads="1"/>
              </p:cNvSpPr>
              <p:nvPr/>
            </p:nvSpPr>
            <p:spPr bwMode="auto">
              <a:xfrm>
                <a:off x="2640" y="1632"/>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0" name="AutoShape 16"/>
              <p:cNvSpPr>
                <a:spLocks noChangeArrowheads="1"/>
              </p:cNvSpPr>
              <p:nvPr/>
            </p:nvSpPr>
            <p:spPr bwMode="auto">
              <a:xfrm>
                <a:off x="3264" y="1632"/>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1" name="AutoShape 17"/>
              <p:cNvSpPr>
                <a:spLocks noChangeArrowheads="1"/>
              </p:cNvSpPr>
              <p:nvPr/>
            </p:nvSpPr>
            <p:spPr bwMode="auto">
              <a:xfrm>
                <a:off x="3888" y="1632"/>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2" name="AutoShape 18"/>
              <p:cNvSpPr>
                <a:spLocks noChangeArrowheads="1"/>
              </p:cNvSpPr>
              <p:nvPr/>
            </p:nvSpPr>
            <p:spPr bwMode="auto">
              <a:xfrm>
                <a:off x="1776" y="1920"/>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3" name="AutoShape 19"/>
              <p:cNvSpPr>
                <a:spLocks noChangeArrowheads="1"/>
              </p:cNvSpPr>
              <p:nvPr/>
            </p:nvSpPr>
            <p:spPr bwMode="auto">
              <a:xfrm>
                <a:off x="2400" y="1920"/>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4" name="AutoShape 20"/>
              <p:cNvSpPr>
                <a:spLocks noChangeArrowheads="1"/>
              </p:cNvSpPr>
              <p:nvPr/>
            </p:nvSpPr>
            <p:spPr bwMode="auto">
              <a:xfrm>
                <a:off x="3024" y="1920"/>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5" name="AutoShape 21"/>
              <p:cNvSpPr>
                <a:spLocks noChangeArrowheads="1"/>
              </p:cNvSpPr>
              <p:nvPr/>
            </p:nvSpPr>
            <p:spPr bwMode="auto">
              <a:xfrm>
                <a:off x="3648" y="1920"/>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6" name="AutoShape 22"/>
              <p:cNvSpPr>
                <a:spLocks noChangeArrowheads="1"/>
              </p:cNvSpPr>
              <p:nvPr/>
            </p:nvSpPr>
            <p:spPr bwMode="auto">
              <a:xfrm>
                <a:off x="4272" y="1920"/>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7" name="AutoShape 23"/>
              <p:cNvSpPr>
                <a:spLocks noChangeArrowheads="1"/>
              </p:cNvSpPr>
              <p:nvPr/>
            </p:nvSpPr>
            <p:spPr bwMode="auto">
              <a:xfrm>
                <a:off x="1536" y="2256"/>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8" name="AutoShape 24"/>
              <p:cNvSpPr>
                <a:spLocks noChangeArrowheads="1"/>
              </p:cNvSpPr>
              <p:nvPr/>
            </p:nvSpPr>
            <p:spPr bwMode="auto">
              <a:xfrm>
                <a:off x="2160" y="2256"/>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69" name="AutoShape 25"/>
              <p:cNvSpPr>
                <a:spLocks noChangeArrowheads="1"/>
              </p:cNvSpPr>
              <p:nvPr/>
            </p:nvSpPr>
            <p:spPr bwMode="auto">
              <a:xfrm>
                <a:off x="2784" y="2256"/>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70" name="AutoShape 26"/>
              <p:cNvSpPr>
                <a:spLocks noChangeArrowheads="1"/>
              </p:cNvSpPr>
              <p:nvPr/>
            </p:nvSpPr>
            <p:spPr bwMode="auto">
              <a:xfrm>
                <a:off x="3408" y="2256"/>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sp>
            <p:nvSpPr>
              <p:cNvPr id="134171" name="AutoShape 27"/>
              <p:cNvSpPr>
                <a:spLocks noChangeArrowheads="1"/>
              </p:cNvSpPr>
              <p:nvPr/>
            </p:nvSpPr>
            <p:spPr bwMode="auto">
              <a:xfrm>
                <a:off x="4032" y="2256"/>
                <a:ext cx="336" cy="288"/>
              </a:xfrm>
              <a:prstGeom prst="wedgeEllipseCallout">
                <a:avLst>
                  <a:gd name="adj1" fmla="val 77380"/>
                  <a:gd name="adj2" fmla="val 43750"/>
                </a:avLst>
              </a:prstGeom>
              <a:solidFill>
                <a:schemeClr val="accent1"/>
              </a:solidFill>
              <a:ln w="9525">
                <a:solidFill>
                  <a:schemeClr val="tx1"/>
                </a:solidFill>
                <a:miter lim="800000"/>
                <a:headEnd/>
                <a:tailEnd/>
              </a:ln>
              <a:effectLst/>
            </p:spPr>
            <p:txBody>
              <a:bodyPr/>
              <a:lstStyle/>
              <a:p>
                <a:pPr algn="ctr"/>
                <a:endParaRPr lang="zh-CN" altLang="en-US"/>
              </a:p>
            </p:txBody>
          </p:sp>
        </p:grpSp>
        <p:sp>
          <p:nvSpPr>
            <p:cNvPr id="134182" name="Text Box 38"/>
            <p:cNvSpPr txBox="1">
              <a:spLocks noChangeArrowheads="1"/>
            </p:cNvSpPr>
            <p:nvPr/>
          </p:nvSpPr>
          <p:spPr bwMode="auto">
            <a:xfrm>
              <a:off x="730696" y="2576736"/>
              <a:ext cx="1066800" cy="457200"/>
            </a:xfrm>
            <a:prstGeom prst="rect">
              <a:avLst/>
            </a:prstGeom>
            <a:noFill/>
            <a:ln w="9525">
              <a:noFill/>
              <a:miter lim="800000"/>
              <a:headEnd/>
              <a:tailEnd/>
            </a:ln>
            <a:effectLst/>
          </p:spPr>
          <p:txBody>
            <a:bodyPr>
              <a:spAutoFit/>
            </a:bodyPr>
            <a:lstStyle/>
            <a:p>
              <a:pPr algn="ctr">
                <a:spcBef>
                  <a:spcPct val="50000"/>
                </a:spcBef>
              </a:pPr>
              <a:r>
                <a:rPr lang="zh-CN" altLang="en-US" dirty="0"/>
                <a:t>1965</a:t>
              </a:r>
            </a:p>
          </p:txBody>
        </p:sp>
        <p:sp>
          <p:nvSpPr>
            <p:cNvPr id="134188" name="Text Box 44"/>
            <p:cNvSpPr txBox="1">
              <a:spLocks noChangeArrowheads="1"/>
            </p:cNvSpPr>
            <p:nvPr/>
          </p:nvSpPr>
          <p:spPr bwMode="auto">
            <a:xfrm>
              <a:off x="7131496" y="2576736"/>
              <a:ext cx="1828800" cy="457200"/>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太多主文件</a:t>
              </a:r>
            </a:p>
          </p:txBody>
        </p:sp>
      </p:grpSp>
      <p:grpSp>
        <p:nvGrpSpPr>
          <p:cNvPr id="52" name="组合 51"/>
          <p:cNvGrpSpPr/>
          <p:nvPr/>
        </p:nvGrpSpPr>
        <p:grpSpPr>
          <a:xfrm>
            <a:off x="730696" y="3643536"/>
            <a:ext cx="8305800" cy="2819400"/>
            <a:chOff x="730696" y="3643536"/>
            <a:chExt cx="8305800" cy="2819400"/>
          </a:xfrm>
        </p:grpSpPr>
        <p:sp>
          <p:nvSpPr>
            <p:cNvPr id="134180" name="Line 36"/>
            <p:cNvSpPr>
              <a:spLocks noChangeShapeType="1"/>
            </p:cNvSpPr>
            <p:nvPr/>
          </p:nvSpPr>
          <p:spPr bwMode="auto">
            <a:xfrm flipV="1">
              <a:off x="3473896" y="5038949"/>
              <a:ext cx="609600" cy="128587"/>
            </a:xfrm>
            <a:prstGeom prst="line">
              <a:avLst/>
            </a:prstGeom>
            <a:noFill/>
            <a:ln w="9525">
              <a:solidFill>
                <a:schemeClr val="tx1"/>
              </a:solidFill>
              <a:miter lim="800000"/>
              <a:headEnd/>
              <a:tailEnd/>
            </a:ln>
            <a:effectLst/>
          </p:spPr>
          <p:txBody>
            <a:bodyPr wrap="none"/>
            <a:lstStyle/>
            <a:p>
              <a:endParaRPr lang="zh-CN" altLang="en-US"/>
            </a:p>
          </p:txBody>
        </p:sp>
        <p:grpSp>
          <p:nvGrpSpPr>
            <p:cNvPr id="51" name="组合 50"/>
            <p:cNvGrpSpPr/>
            <p:nvPr/>
          </p:nvGrpSpPr>
          <p:grpSpPr>
            <a:xfrm>
              <a:off x="730696" y="3643536"/>
              <a:ext cx="8305800" cy="2819400"/>
              <a:chOff x="730696" y="3643536"/>
              <a:chExt cx="8305800" cy="2819400"/>
            </a:xfrm>
          </p:grpSpPr>
          <p:sp>
            <p:nvSpPr>
              <p:cNvPr id="134172" name="AutoShape 28"/>
              <p:cNvSpPr>
                <a:spLocks noChangeArrowheads="1"/>
              </p:cNvSpPr>
              <p:nvPr/>
            </p:nvSpPr>
            <p:spPr bwMode="auto">
              <a:xfrm>
                <a:off x="4083496" y="4634136"/>
                <a:ext cx="990600" cy="838200"/>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4" name="Group 29"/>
              <p:cNvGrpSpPr>
                <a:grpSpLocks/>
              </p:cNvGrpSpPr>
              <p:nvPr/>
            </p:nvGrpSpPr>
            <p:grpSpPr bwMode="auto">
              <a:xfrm>
                <a:off x="2711896" y="5624736"/>
                <a:ext cx="3390900" cy="838200"/>
                <a:chOff x="1728" y="3696"/>
                <a:chExt cx="2136" cy="528"/>
              </a:xfrm>
            </p:grpSpPr>
            <p:sp>
              <p:nvSpPr>
                <p:cNvPr id="134174" name="AutoShape 30"/>
                <p:cNvSpPr>
                  <a:spLocks noChangeArrowheads="1"/>
                </p:cNvSpPr>
                <p:nvPr/>
              </p:nvSpPr>
              <p:spPr bwMode="auto">
                <a:xfrm>
                  <a:off x="1728" y="3892"/>
                  <a:ext cx="480" cy="284"/>
                </a:xfrm>
                <a:prstGeom prst="roundRect">
                  <a:avLst>
                    <a:gd name="adj" fmla="val 50000"/>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p>
                  <a:endParaRPr lang="zh-CN" altLang="en-US"/>
                </a:p>
              </p:txBody>
            </p:sp>
            <p:sp>
              <p:nvSpPr>
                <p:cNvPr id="134175" name="AutoShape 31"/>
                <p:cNvSpPr>
                  <a:spLocks noChangeArrowheads="1"/>
                </p:cNvSpPr>
                <p:nvPr/>
              </p:nvSpPr>
              <p:spPr bwMode="auto">
                <a:xfrm>
                  <a:off x="2592" y="3696"/>
                  <a:ext cx="624" cy="528"/>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4176" name="AutoShape 32"/>
                <p:cNvSpPr>
                  <a:spLocks noChangeArrowheads="1"/>
                </p:cNvSpPr>
                <p:nvPr/>
              </p:nvSpPr>
              <p:spPr bwMode="auto">
                <a:xfrm rot="16200000">
                  <a:off x="3552" y="3840"/>
                  <a:ext cx="264" cy="360"/>
                </a:xfrm>
                <a:prstGeom prst="flowChartDocumen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4177" name="Line 33"/>
                <p:cNvSpPr>
                  <a:spLocks noChangeShapeType="1"/>
                </p:cNvSpPr>
                <p:nvPr/>
              </p:nvSpPr>
              <p:spPr bwMode="auto">
                <a:xfrm flipV="1">
                  <a:off x="2208" y="3903"/>
                  <a:ext cx="384" cy="81"/>
                </a:xfrm>
                <a:prstGeom prst="line">
                  <a:avLst/>
                </a:prstGeom>
                <a:noFill/>
                <a:ln w="9525">
                  <a:solidFill>
                    <a:schemeClr val="tx1"/>
                  </a:solidFill>
                  <a:miter lim="800000"/>
                  <a:headEnd/>
                  <a:tailEnd/>
                </a:ln>
                <a:effectLst/>
              </p:spPr>
              <p:txBody>
                <a:bodyPr wrap="none"/>
                <a:lstStyle/>
                <a:p>
                  <a:endParaRPr lang="zh-CN" altLang="en-US"/>
                </a:p>
              </p:txBody>
            </p:sp>
            <p:sp>
              <p:nvSpPr>
                <p:cNvPr id="134178" name="Line 34"/>
                <p:cNvSpPr>
                  <a:spLocks noChangeShapeType="1"/>
                </p:cNvSpPr>
                <p:nvPr/>
              </p:nvSpPr>
              <p:spPr bwMode="auto">
                <a:xfrm>
                  <a:off x="3216" y="3855"/>
                  <a:ext cx="288" cy="177"/>
                </a:xfrm>
                <a:prstGeom prst="line">
                  <a:avLst/>
                </a:prstGeom>
                <a:noFill/>
                <a:ln w="9525">
                  <a:solidFill>
                    <a:schemeClr val="tx1"/>
                  </a:solidFill>
                  <a:miter lim="800000"/>
                  <a:headEnd/>
                  <a:tailEnd/>
                </a:ln>
                <a:effectLst/>
              </p:spPr>
              <p:txBody>
                <a:bodyPr wrap="none"/>
                <a:lstStyle/>
                <a:p>
                  <a:endParaRPr lang="zh-CN" altLang="en-US"/>
                </a:p>
              </p:txBody>
            </p:sp>
          </p:grpSp>
          <p:sp>
            <p:nvSpPr>
              <p:cNvPr id="134179" name="AutoShape 35"/>
              <p:cNvSpPr>
                <a:spLocks noChangeArrowheads="1"/>
              </p:cNvSpPr>
              <p:nvPr/>
            </p:nvSpPr>
            <p:spPr bwMode="auto">
              <a:xfrm>
                <a:off x="2711896" y="5021486"/>
                <a:ext cx="762000" cy="450850"/>
              </a:xfrm>
              <a:prstGeom prst="roundRect">
                <a:avLst>
                  <a:gd name="adj" fmla="val 50000"/>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p>
                <a:endParaRPr lang="zh-CN" altLang="en-US"/>
              </a:p>
            </p:txBody>
          </p:sp>
          <p:sp>
            <p:nvSpPr>
              <p:cNvPr id="134183" name="Text Box 39"/>
              <p:cNvSpPr txBox="1">
                <a:spLocks noChangeArrowheads="1"/>
              </p:cNvSpPr>
              <p:nvPr/>
            </p:nvSpPr>
            <p:spPr bwMode="auto">
              <a:xfrm>
                <a:off x="730696" y="3872136"/>
                <a:ext cx="1066800" cy="457200"/>
              </a:xfrm>
              <a:prstGeom prst="rect">
                <a:avLst/>
              </a:prstGeom>
              <a:noFill/>
              <a:ln w="9525">
                <a:noFill/>
                <a:miter lim="800000"/>
                <a:headEnd/>
                <a:tailEnd/>
              </a:ln>
              <a:effectLst/>
            </p:spPr>
            <p:txBody>
              <a:bodyPr>
                <a:spAutoFit/>
              </a:bodyPr>
              <a:lstStyle/>
              <a:p>
                <a:pPr algn="ctr">
                  <a:spcBef>
                    <a:spcPct val="50000"/>
                  </a:spcBef>
                </a:pPr>
                <a:r>
                  <a:rPr lang="zh-CN" altLang="en-US" dirty="0"/>
                  <a:t>1970</a:t>
                </a:r>
              </a:p>
            </p:txBody>
          </p:sp>
          <p:sp>
            <p:nvSpPr>
              <p:cNvPr id="134184" name="AutoShape 40"/>
              <p:cNvSpPr>
                <a:spLocks noChangeArrowheads="1"/>
              </p:cNvSpPr>
              <p:nvPr/>
            </p:nvSpPr>
            <p:spPr bwMode="auto">
              <a:xfrm>
                <a:off x="4083496" y="3643536"/>
                <a:ext cx="990600" cy="838200"/>
              </a:xfrm>
              <a:prstGeom prst="can">
                <a:avLst>
                  <a:gd name="adj" fmla="val 41986"/>
                </a:avLst>
              </a:prstGeom>
              <a:solidFill>
                <a:schemeClr val="accent1"/>
              </a:solidFill>
              <a:ln w="9525">
                <a:solidFill>
                  <a:schemeClr val="tx1"/>
                </a:solidFill>
                <a:miter lim="800000"/>
                <a:headEnd/>
                <a:tailEnd/>
              </a:ln>
              <a:effectLst/>
            </p:spPr>
            <p:txBody>
              <a:bodyPr wrap="none" anchor="ctr"/>
              <a:lstStyle/>
              <a:p>
                <a:endParaRPr kumimoji="1" lang="zh-CN" altLang="en-US" sz="2400">
                  <a:latin typeface="Tahoma" pitchFamily="34" charset="0"/>
                  <a:ea typeface="宋体" pitchFamily="2" charset="-122"/>
                </a:endParaRPr>
              </a:p>
            </p:txBody>
          </p:sp>
          <p:sp>
            <p:nvSpPr>
              <p:cNvPr id="134185" name="Text Box 41"/>
              <p:cNvSpPr txBox="1">
                <a:spLocks noChangeArrowheads="1"/>
              </p:cNvSpPr>
              <p:nvPr/>
            </p:nvSpPr>
            <p:spPr bwMode="auto">
              <a:xfrm>
                <a:off x="730696" y="4862736"/>
                <a:ext cx="1066800" cy="457200"/>
              </a:xfrm>
              <a:prstGeom prst="rect">
                <a:avLst/>
              </a:prstGeom>
              <a:noFill/>
              <a:ln w="9525">
                <a:noFill/>
                <a:miter lim="800000"/>
                <a:headEnd/>
                <a:tailEnd/>
              </a:ln>
              <a:effectLst/>
            </p:spPr>
            <p:txBody>
              <a:bodyPr>
                <a:spAutoFit/>
              </a:bodyPr>
              <a:lstStyle/>
              <a:p>
                <a:pPr algn="ctr">
                  <a:spcBef>
                    <a:spcPct val="50000"/>
                  </a:spcBef>
                </a:pPr>
                <a:r>
                  <a:rPr lang="zh-CN" altLang="en-US"/>
                  <a:t>1975</a:t>
                </a:r>
              </a:p>
            </p:txBody>
          </p:sp>
          <p:sp>
            <p:nvSpPr>
              <p:cNvPr id="134186" name="Text Box 42"/>
              <p:cNvSpPr txBox="1">
                <a:spLocks noChangeArrowheads="1"/>
              </p:cNvSpPr>
              <p:nvPr/>
            </p:nvSpPr>
            <p:spPr bwMode="auto">
              <a:xfrm>
                <a:off x="730696" y="5853336"/>
                <a:ext cx="1066800" cy="457200"/>
              </a:xfrm>
              <a:prstGeom prst="rect">
                <a:avLst/>
              </a:prstGeom>
              <a:noFill/>
              <a:ln w="9525">
                <a:noFill/>
                <a:miter lim="800000"/>
                <a:headEnd/>
                <a:tailEnd/>
              </a:ln>
              <a:effectLst/>
            </p:spPr>
            <p:txBody>
              <a:bodyPr>
                <a:spAutoFit/>
              </a:bodyPr>
              <a:lstStyle/>
              <a:p>
                <a:pPr algn="ctr">
                  <a:spcBef>
                    <a:spcPct val="50000"/>
                  </a:spcBef>
                </a:pPr>
                <a:r>
                  <a:rPr lang="zh-CN" altLang="en-US"/>
                  <a:t>1980</a:t>
                </a:r>
              </a:p>
            </p:txBody>
          </p:sp>
          <p:sp>
            <p:nvSpPr>
              <p:cNvPr id="134189" name="Text Box 45"/>
              <p:cNvSpPr txBox="1">
                <a:spLocks noChangeArrowheads="1"/>
              </p:cNvSpPr>
              <p:nvPr/>
            </p:nvSpPr>
            <p:spPr bwMode="auto">
              <a:xfrm>
                <a:off x="5683696" y="3643536"/>
                <a:ext cx="2667000" cy="822325"/>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数据库----所有处理的单一数据源</a:t>
                </a:r>
              </a:p>
            </p:txBody>
          </p:sp>
          <p:sp>
            <p:nvSpPr>
              <p:cNvPr id="134190" name="Text Box 46"/>
              <p:cNvSpPr txBox="1">
                <a:spLocks noChangeArrowheads="1"/>
              </p:cNvSpPr>
              <p:nvPr/>
            </p:nvSpPr>
            <p:spPr bwMode="auto">
              <a:xfrm>
                <a:off x="5531296" y="4862736"/>
                <a:ext cx="3048000" cy="457200"/>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联机高性能事务处理</a:t>
                </a:r>
              </a:p>
            </p:txBody>
          </p:sp>
          <p:sp>
            <p:nvSpPr>
              <p:cNvPr id="134191" name="Text Box 47"/>
              <p:cNvSpPr txBox="1">
                <a:spLocks noChangeArrowheads="1"/>
              </p:cNvSpPr>
              <p:nvPr/>
            </p:nvSpPr>
            <p:spPr bwMode="auto">
              <a:xfrm>
                <a:off x="5988496" y="5640611"/>
                <a:ext cx="3048000" cy="822325"/>
              </a:xfrm>
              <a:prstGeom prst="rect">
                <a:avLst/>
              </a:prstGeom>
              <a:noFill/>
              <a:ln w="9525">
                <a:noFill/>
                <a:miter lim="800000"/>
                <a:headEnd/>
                <a:tailEnd/>
              </a:ln>
              <a:effectLst/>
            </p:spPr>
            <p:txBody>
              <a:bodyPr>
                <a:spAutoFit/>
              </a:bodyPr>
              <a:lstStyle/>
              <a:p>
                <a:pPr algn="ctr">
                  <a:spcBef>
                    <a:spcPct val="50000"/>
                  </a:spcBef>
                </a:pPr>
                <a:r>
                  <a:rPr lang="zh-CN" altLang="en-US">
                    <a:ea typeface="华文新魏" pitchFamily="2" charset="-122"/>
                  </a:rPr>
                  <a:t>单一数据库既用于事务处理，又用于</a:t>
                </a:r>
                <a:r>
                  <a:rPr lang="en-US" altLang="zh-CN">
                    <a:ea typeface="华文新魏" pitchFamily="2" charset="-122"/>
                  </a:rPr>
                  <a:t>DSS</a:t>
                </a:r>
              </a:p>
            </p:txBody>
          </p:sp>
        </p:grpSp>
      </p:grpSp>
      <p:sp>
        <p:nvSpPr>
          <p:cNvPr id="4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a:t>自然演化的体系结构</a:t>
            </a:r>
          </a:p>
        </p:txBody>
      </p:sp>
      <p:sp>
        <p:nvSpPr>
          <p:cNvPr id="135171" name="Rectangle 3"/>
          <p:cNvSpPr>
            <a:spLocks noGrp="1" noChangeArrowheads="1"/>
          </p:cNvSpPr>
          <p:nvPr>
            <p:ph type="body" idx="1"/>
          </p:nvPr>
        </p:nvSpPr>
        <p:spPr>
          <a:xfrm>
            <a:off x="207963" y="1052736"/>
            <a:ext cx="8726487" cy="2781672"/>
          </a:xfrm>
        </p:spPr>
        <p:txBody>
          <a:bodyPr/>
          <a:lstStyle/>
          <a:p>
            <a:pPr>
              <a:lnSpc>
                <a:spcPct val="90000"/>
              </a:lnSpc>
            </a:pPr>
            <a:r>
              <a:rPr lang="zh-CN" altLang="en-US" dirty="0"/>
              <a:t>抽取程序</a:t>
            </a:r>
          </a:p>
          <a:p>
            <a:pPr lvl="1">
              <a:lnSpc>
                <a:spcPct val="90000"/>
              </a:lnSpc>
            </a:pPr>
            <a:r>
              <a:rPr lang="zh-CN" altLang="en-US" dirty="0"/>
              <a:t>搜索整个文件和数据库，使用某些标准选取合乎限制的数据，并把数据传到其他文件或数据库中</a:t>
            </a:r>
          </a:p>
          <a:p>
            <a:pPr lvl="1">
              <a:lnSpc>
                <a:spcPct val="90000"/>
              </a:lnSpc>
            </a:pPr>
            <a:r>
              <a:rPr lang="zh-CN" altLang="en-US" dirty="0"/>
              <a:t>优点</a:t>
            </a:r>
          </a:p>
          <a:p>
            <a:pPr lvl="2">
              <a:lnSpc>
                <a:spcPct val="90000"/>
              </a:lnSpc>
            </a:pPr>
            <a:r>
              <a:rPr lang="zh-CN" altLang="en-US" dirty="0"/>
              <a:t>将数据从事务处理应用中转移出来，在进行数据分析时不会与事务处理发生冲突</a:t>
            </a:r>
          </a:p>
          <a:p>
            <a:pPr lvl="2">
              <a:lnSpc>
                <a:spcPct val="90000"/>
              </a:lnSpc>
            </a:pPr>
            <a:r>
              <a:rPr lang="zh-CN" altLang="en-US" dirty="0"/>
              <a:t>当将数据从事务处理应用中抽取出来之后，数据的控制方式发生了转变，最终用户可以拥有抽取出来的数据</a:t>
            </a:r>
          </a:p>
        </p:txBody>
      </p:sp>
      <p:grpSp>
        <p:nvGrpSpPr>
          <p:cNvPr id="2" name="Group 4"/>
          <p:cNvGrpSpPr>
            <a:grpSpLocks/>
          </p:cNvGrpSpPr>
          <p:nvPr/>
        </p:nvGrpSpPr>
        <p:grpSpPr bwMode="auto">
          <a:xfrm>
            <a:off x="1752600" y="4221088"/>
            <a:ext cx="5229225" cy="1905000"/>
            <a:chOff x="1554" y="864"/>
            <a:chExt cx="3150" cy="1584"/>
          </a:xfrm>
        </p:grpSpPr>
        <p:sp>
          <p:nvSpPr>
            <p:cNvPr id="135173" name="AutoShape 5"/>
            <p:cNvSpPr>
              <a:spLocks noChangeArrowheads="1"/>
            </p:cNvSpPr>
            <p:nvPr/>
          </p:nvSpPr>
          <p:spPr bwMode="auto">
            <a:xfrm>
              <a:off x="1554" y="1131"/>
              <a:ext cx="550" cy="388"/>
            </a:xfrm>
            <a:prstGeom prst="roundRect">
              <a:avLst>
                <a:gd name="adj" fmla="val 50000"/>
              </a:avLst>
            </a:prstGeom>
            <a:solidFill>
              <a:schemeClr val="accent1"/>
            </a:solidFill>
            <a:ln w="9525">
              <a:solidFill>
                <a:schemeClr val="tx1"/>
              </a:solidFill>
              <a:miter lim="800000"/>
              <a:headEnd/>
              <a:tailEnd/>
            </a:ln>
            <a:effectLst>
              <a:outerShdw dist="107763" dir="13500000" algn="ctr" rotWithShape="0">
                <a:schemeClr val="bg2"/>
              </a:outerShdw>
            </a:effectLst>
          </p:spPr>
          <p:txBody>
            <a:bodyPr wrap="none" anchor="ctr"/>
            <a:lstStyle/>
            <a:p>
              <a:endParaRPr lang="zh-CN" altLang="en-US"/>
            </a:p>
          </p:txBody>
        </p:sp>
        <p:sp>
          <p:nvSpPr>
            <p:cNvPr id="135174" name="AutoShape 6"/>
            <p:cNvSpPr>
              <a:spLocks noChangeArrowheads="1"/>
            </p:cNvSpPr>
            <p:nvPr/>
          </p:nvSpPr>
          <p:spPr bwMode="auto">
            <a:xfrm>
              <a:off x="2544" y="864"/>
              <a:ext cx="715" cy="720"/>
            </a:xfrm>
            <a:prstGeom prst="can">
              <a:avLst>
                <a:gd name="adj" fmla="val 4228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5175" name="AutoShape 7"/>
            <p:cNvSpPr>
              <a:spLocks noChangeArrowheads="1"/>
            </p:cNvSpPr>
            <p:nvPr/>
          </p:nvSpPr>
          <p:spPr bwMode="auto">
            <a:xfrm rot="16200000">
              <a:off x="3819" y="1053"/>
              <a:ext cx="360" cy="413"/>
            </a:xfrm>
            <a:prstGeom prst="flowChartDocumen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35176" name="Line 8"/>
            <p:cNvSpPr>
              <a:spLocks noChangeShapeType="1"/>
            </p:cNvSpPr>
            <p:nvPr/>
          </p:nvSpPr>
          <p:spPr bwMode="auto">
            <a:xfrm flipV="1">
              <a:off x="2104" y="1146"/>
              <a:ext cx="440" cy="111"/>
            </a:xfrm>
            <a:prstGeom prst="line">
              <a:avLst/>
            </a:prstGeom>
            <a:noFill/>
            <a:ln w="9525">
              <a:solidFill>
                <a:schemeClr val="tx1"/>
              </a:solidFill>
              <a:miter lim="800000"/>
              <a:headEnd/>
              <a:tailEnd/>
            </a:ln>
            <a:effectLst/>
          </p:spPr>
          <p:txBody>
            <a:bodyPr wrap="none"/>
            <a:lstStyle/>
            <a:p>
              <a:endParaRPr lang="zh-CN" altLang="en-US"/>
            </a:p>
          </p:txBody>
        </p:sp>
        <p:sp>
          <p:nvSpPr>
            <p:cNvPr id="135177" name="Line 9"/>
            <p:cNvSpPr>
              <a:spLocks noChangeShapeType="1"/>
            </p:cNvSpPr>
            <p:nvPr/>
          </p:nvSpPr>
          <p:spPr bwMode="auto">
            <a:xfrm>
              <a:off x="3264" y="1199"/>
              <a:ext cx="528" cy="97"/>
            </a:xfrm>
            <a:prstGeom prst="line">
              <a:avLst/>
            </a:prstGeom>
            <a:noFill/>
            <a:ln w="9525">
              <a:solidFill>
                <a:schemeClr val="tx1"/>
              </a:solidFill>
              <a:miter lim="800000"/>
              <a:headEnd/>
              <a:tailEnd/>
            </a:ln>
            <a:effectLst/>
          </p:spPr>
          <p:txBody>
            <a:bodyPr wrap="none"/>
            <a:lstStyle/>
            <a:p>
              <a:endParaRPr lang="zh-CN" altLang="en-US"/>
            </a:p>
          </p:txBody>
        </p:sp>
        <p:sp>
          <p:nvSpPr>
            <p:cNvPr id="135178" name="Line 10"/>
            <p:cNvSpPr>
              <a:spLocks noChangeShapeType="1"/>
            </p:cNvSpPr>
            <p:nvPr/>
          </p:nvSpPr>
          <p:spPr bwMode="auto">
            <a:xfrm>
              <a:off x="3072" y="1584"/>
              <a:ext cx="384"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35179" name="Rectangle 11"/>
            <p:cNvSpPr>
              <a:spLocks noChangeArrowheads="1"/>
            </p:cNvSpPr>
            <p:nvPr/>
          </p:nvSpPr>
          <p:spPr bwMode="auto">
            <a:xfrm>
              <a:off x="3072" y="1832"/>
              <a:ext cx="768" cy="336"/>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a:ea typeface="华文新魏" pitchFamily="2" charset="-122"/>
                </a:rPr>
                <a:t>选择标准</a:t>
              </a:r>
            </a:p>
          </p:txBody>
        </p:sp>
        <p:sp>
          <p:nvSpPr>
            <p:cNvPr id="135180" name="Line 12"/>
            <p:cNvSpPr>
              <a:spLocks noChangeShapeType="1"/>
            </p:cNvSpPr>
            <p:nvPr/>
          </p:nvSpPr>
          <p:spPr bwMode="auto">
            <a:xfrm>
              <a:off x="3845" y="1968"/>
              <a:ext cx="384" cy="24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135181" name="AutoShape 13"/>
            <p:cNvSpPr>
              <a:spLocks noChangeArrowheads="1"/>
            </p:cNvSpPr>
            <p:nvPr/>
          </p:nvSpPr>
          <p:spPr bwMode="auto">
            <a:xfrm>
              <a:off x="4229" y="1968"/>
              <a:ext cx="475" cy="480"/>
            </a:xfrm>
            <a:prstGeom prst="can">
              <a:avLst>
                <a:gd name="adj" fmla="val 42428"/>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135182" name="Text Box 14"/>
          <p:cNvSpPr txBox="1">
            <a:spLocks noChangeArrowheads="1"/>
          </p:cNvSpPr>
          <p:nvPr/>
        </p:nvSpPr>
        <p:spPr bwMode="auto">
          <a:xfrm>
            <a:off x="7696200" y="4373488"/>
            <a:ext cx="611188" cy="1676400"/>
          </a:xfrm>
          <a:prstGeom prst="rect">
            <a:avLst/>
          </a:prstGeom>
          <a:noFill/>
          <a:ln w="9525">
            <a:noFill/>
            <a:miter lim="800000"/>
            <a:headEnd/>
            <a:tailEnd/>
          </a:ln>
          <a:effectLst/>
        </p:spPr>
        <p:txBody>
          <a:bodyPr vert="eaVert">
            <a:spAutoFit/>
          </a:bodyPr>
          <a:lstStyle/>
          <a:p>
            <a:pPr>
              <a:spcBef>
                <a:spcPct val="50000"/>
              </a:spcBef>
            </a:pPr>
            <a:r>
              <a:rPr lang="zh-CN" altLang="en-US" sz="2800">
                <a:ea typeface="华文行楷" pitchFamily="2" charset="-122"/>
              </a:rPr>
              <a:t>抽取程序</a:t>
            </a:r>
          </a:p>
        </p:txBody>
      </p:sp>
      <p:sp>
        <p:nvSpPr>
          <p:cNvPr id="1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25246</TotalTime>
  <Words>2959</Words>
  <Application>Microsoft Office PowerPoint</Application>
  <PresentationFormat>全屏显示(4:3)</PresentationFormat>
  <Paragraphs>576</Paragraphs>
  <Slides>48</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1" baseType="lpstr">
      <vt:lpstr>默认设计模板</vt:lpstr>
      <vt:lpstr>Microsoft Equation 3.0</vt:lpstr>
      <vt:lpstr>Equation</vt:lpstr>
      <vt:lpstr>幻灯片 1</vt:lpstr>
      <vt:lpstr>提纲</vt:lpstr>
      <vt:lpstr>本次课程的用例：商场管理信息系统</vt:lpstr>
      <vt:lpstr>本次课程的用例：商场管理信息系统</vt:lpstr>
      <vt:lpstr>现有的数据库系统的侧重点</vt:lpstr>
      <vt:lpstr>分析处理的需求</vt:lpstr>
      <vt:lpstr>分析处理的需求</vt:lpstr>
      <vt:lpstr>DSS早期演化阶段</vt:lpstr>
      <vt:lpstr>自然演化的体系结构</vt:lpstr>
      <vt:lpstr>自然演化的体系结构</vt:lpstr>
      <vt:lpstr>自然演化的体系结构</vt:lpstr>
      <vt:lpstr>数据可信性</vt:lpstr>
      <vt:lpstr>数据可信性</vt:lpstr>
      <vt:lpstr>数据可信性</vt:lpstr>
      <vt:lpstr>生产率</vt:lpstr>
      <vt:lpstr>生产率</vt:lpstr>
      <vt:lpstr>生产率</vt:lpstr>
      <vt:lpstr>从数据到信息</vt:lpstr>
      <vt:lpstr>从数据到信息</vt:lpstr>
      <vt:lpstr>从数据库到数据仓库</vt:lpstr>
      <vt:lpstr>数据仓库的定义</vt:lpstr>
      <vt:lpstr>数据仓库的特点：面向主题</vt:lpstr>
      <vt:lpstr>数据仓库的特点：面向主题</vt:lpstr>
      <vt:lpstr>数据仓库的特点：面向主题</vt:lpstr>
      <vt:lpstr>数据仓库的特点：面向主题</vt:lpstr>
      <vt:lpstr>数据仓库的特点：面向主题</vt:lpstr>
      <vt:lpstr>数据仓库的特点：面向主题</vt:lpstr>
      <vt:lpstr>数据仓库的特点：面向主题</vt:lpstr>
      <vt:lpstr>数据仓库的特点：面向主题</vt:lpstr>
      <vt:lpstr>数据仓库的特点：面向主题</vt:lpstr>
      <vt:lpstr>数据仓库的特点：面向主题</vt:lpstr>
      <vt:lpstr>数据仓库的特点：集成的</vt:lpstr>
      <vt:lpstr>数据仓库的特点：相对稳定的</vt:lpstr>
      <vt:lpstr>数据仓库的特点：反映时间变化的</vt:lpstr>
      <vt:lpstr>数据仓库的特点：反映时间变化的</vt:lpstr>
      <vt:lpstr>数据仓库的数据组织</vt:lpstr>
      <vt:lpstr>数据仓库的数据组织结构</vt:lpstr>
      <vt:lpstr>元数据（Metadata）</vt:lpstr>
      <vt:lpstr>数据粒度</vt:lpstr>
      <vt:lpstr>数据粒度</vt:lpstr>
      <vt:lpstr>幻灯片 41</vt:lpstr>
      <vt:lpstr>数据粒度</vt:lpstr>
      <vt:lpstr>数据粒度</vt:lpstr>
      <vt:lpstr>样本数据</vt:lpstr>
      <vt:lpstr>样本数据</vt:lpstr>
      <vt:lpstr>样本数据</vt:lpstr>
      <vt:lpstr>幻灯片 47</vt:lpstr>
      <vt:lpstr>幻灯片 48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2477</cp:revision>
  <dcterms:created xsi:type="dcterms:W3CDTF">2010-07-14T15:56:11Z</dcterms:created>
  <dcterms:modified xsi:type="dcterms:W3CDTF">2014-05-11T02:06:29Z</dcterms:modified>
</cp:coreProperties>
</file>