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3" r:id="rId37"/>
    <p:sldId id="294" r:id="rId38"/>
    <p:sldId id="295" r:id="rId39"/>
    <p:sldId id="297" r:id="rId40"/>
    <p:sldId id="298" r:id="rId41"/>
    <p:sldId id="308" r:id="rId42"/>
    <p:sldId id="309" r:id="rId43"/>
    <p:sldId id="312" r:id="rId44"/>
    <p:sldId id="319" r:id="rId45"/>
    <p:sldId id="313" r:id="rId46"/>
    <p:sldId id="314" r:id="rId47"/>
    <p:sldId id="315" r:id="rId48"/>
    <p:sldId id="316" r:id="rId49"/>
    <p:sldId id="317" r:id="rId50"/>
    <p:sldId id="318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6" r:id="rId64"/>
    <p:sldId id="332" r:id="rId65"/>
    <p:sldId id="333" r:id="rId66"/>
    <p:sldId id="334" r:id="rId67"/>
    <p:sldId id="335" r:id="rId68"/>
    <p:sldId id="337" r:id="rId69"/>
    <p:sldId id="338" r:id="rId70"/>
    <p:sldId id="339" r:id="rId71"/>
    <p:sldId id="340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D60093"/>
    <a:srgbClr val="FF0000"/>
    <a:srgbClr val="FF3300"/>
    <a:srgbClr val="00FF00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5251" autoAdjust="0"/>
  </p:normalViewPr>
  <p:slideViewPr>
    <p:cSldViewPr>
      <p:cViewPr varScale="1">
        <p:scale>
          <a:sx n="56" d="100"/>
          <a:sy n="56" d="100"/>
        </p:scale>
        <p:origin x="-11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CD1FC22-3DAD-48BE-BD6E-BB15351AA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A0F752-8AF5-4951-A504-813FF178FA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B34E90-3F04-422A-B684-2B292D5E16D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60</a:t>
            </a:r>
            <a:r>
              <a:rPr lang="zh-CN" altLang="en-US" smtClean="0"/>
              <a:t>年代中期，在美国社会上出现的许多号称</a:t>
            </a:r>
            <a:r>
              <a:rPr lang="en-US" altLang="zh-CN" smtClean="0"/>
              <a:t>database</a:t>
            </a:r>
            <a:r>
              <a:rPr lang="zh-CN" altLang="en-US" smtClean="0"/>
              <a:t>或</a:t>
            </a:r>
            <a:r>
              <a:rPr lang="en-US" altLang="zh-CN" smtClean="0"/>
              <a:t>databank</a:t>
            </a:r>
            <a:r>
              <a:rPr lang="zh-CN" altLang="en-US" smtClean="0"/>
              <a:t>，但不是真正的数据库系统，大多是倒排文件系统。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5F4B7-D939-4817-808E-D73FF25B00B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60</a:t>
            </a:r>
            <a:r>
              <a:rPr lang="zh-CN" altLang="en-US" smtClean="0"/>
              <a:t>年代中期，在美国社会上出现的许多号称</a:t>
            </a:r>
            <a:r>
              <a:rPr lang="en-US" altLang="zh-CN" smtClean="0"/>
              <a:t>database</a:t>
            </a:r>
            <a:r>
              <a:rPr lang="zh-CN" altLang="en-US" smtClean="0"/>
              <a:t>或</a:t>
            </a:r>
            <a:r>
              <a:rPr lang="en-US" altLang="zh-CN" smtClean="0"/>
              <a:t>databank</a:t>
            </a:r>
            <a:r>
              <a:rPr lang="zh-CN" altLang="en-US" smtClean="0"/>
              <a:t>，但不是真正的数据库系统，大多是倒排文件系统。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65FF7-0E86-42F6-82AE-98E72399BB3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60</a:t>
            </a:r>
            <a:r>
              <a:rPr lang="zh-CN" altLang="en-US" smtClean="0"/>
              <a:t>年代中期，在美国社会上出现的许多号称</a:t>
            </a:r>
            <a:r>
              <a:rPr lang="en-US" altLang="zh-CN" smtClean="0"/>
              <a:t>database</a:t>
            </a:r>
            <a:r>
              <a:rPr lang="zh-CN" altLang="en-US" smtClean="0"/>
              <a:t>或</a:t>
            </a:r>
            <a:r>
              <a:rPr lang="en-US" altLang="zh-CN" smtClean="0"/>
              <a:t>databank</a:t>
            </a:r>
            <a:r>
              <a:rPr lang="zh-CN" altLang="en-US" smtClean="0"/>
              <a:t>，但不是真正的数据库系统，大多是倒排文件系统。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609600"/>
            <a:ext cx="2195513" cy="562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609600"/>
            <a:ext cx="6437312" cy="562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79388" y="609600"/>
            <a:ext cx="8785225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388" y="1341438"/>
            <a:ext cx="4316412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4316413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79388" y="3865563"/>
            <a:ext cx="4316412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65563"/>
            <a:ext cx="4316413" cy="2371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609600"/>
            <a:ext cx="8785225" cy="658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316412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316413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609600"/>
            <a:ext cx="8785225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052" name="Picture 7" descr="gif012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21425"/>
            <a:ext cx="9144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10" descr="gif03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12700"/>
            <a:ext cx="91440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 b="1">
          <a:solidFill>
            <a:schemeClr val="accent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FF3300"/>
        </a:buClr>
        <a:buSzPct val="125000"/>
        <a:buFont typeface="Times New Roman" pitchFamily="18" charset="0"/>
        <a:buChar char="♠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♣"/>
        <a:defRPr kumimoji="1" sz="2800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D60093"/>
        </a:buClr>
        <a:buFont typeface="Times New Roman" pitchFamily="18" charset="0"/>
        <a:buChar char="♦"/>
        <a:defRPr kumimoji="1" sz="2600">
          <a:solidFill>
            <a:schemeClr val="tx1"/>
          </a:solidFill>
          <a:latin typeface="+mn-lt"/>
          <a:ea typeface="+mj-ea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2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35150" y="4813799"/>
            <a:ext cx="7162800" cy="15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马 帅</a:t>
            </a:r>
            <a:endParaRPr lang="en-US" altLang="zh-CN" b="1" kern="0" dirty="0" smtClean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计算机学院</a:t>
            </a:r>
            <a:endParaRPr lang="en-US" altLang="zh-CN" b="1" kern="0" dirty="0" smtClean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spcBef>
                <a:spcPts val="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kern="0" dirty="0" smtClean="0">
                <a:solidFill>
                  <a:schemeClr val="accent2"/>
                </a:solidFill>
                <a:ea typeface="隶书" pitchFamily="49" charset="-122"/>
                <a:cs typeface="Times New Roman" pitchFamily="18" charset="0"/>
              </a:rPr>
              <a:t>mashuai@buaa.edu.cn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7" name="Picture 23" descr="201009141738210957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3717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5138" y="724403"/>
            <a:ext cx="8266112" cy="1155759"/>
          </a:xfrm>
        </p:spPr>
        <p:txBody>
          <a:bodyPr/>
          <a:lstStyle/>
          <a:p>
            <a:pPr algn="ctr" eaLnBrk="1" hangingPunct="1">
              <a:lnSpc>
                <a:spcPct val="135000"/>
              </a:lnSpc>
            </a:pPr>
            <a:r>
              <a:rPr lang="zh-CN" altLang="en-US" sz="600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数据库概述</a:t>
            </a:r>
            <a:endParaRPr lang="zh-CN" altLang="en-US" sz="3600" dirty="0" smtClean="0">
              <a:solidFill>
                <a:srgbClr val="FF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pic>
        <p:nvPicPr>
          <p:cNvPr id="12291" name="Picture 4" descr="j0196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144303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5" descr="j0196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3313113"/>
            <a:ext cx="1443037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6" descr="j01963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105400"/>
            <a:ext cx="136683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AutoShape 7"/>
          <p:cNvSpPr>
            <a:spLocks noChangeArrowheads="1"/>
          </p:cNvSpPr>
          <p:nvPr/>
        </p:nvSpPr>
        <p:spPr bwMode="auto">
          <a:xfrm rot="2400000">
            <a:off x="2876550" y="2638425"/>
            <a:ext cx="1447800" cy="533400"/>
          </a:xfrm>
          <a:prstGeom prst="leftRight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2895600" y="3733800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AutoShape 9"/>
          <p:cNvSpPr>
            <a:spLocks noChangeArrowheads="1"/>
          </p:cNvSpPr>
          <p:nvPr/>
        </p:nvSpPr>
        <p:spPr bwMode="auto">
          <a:xfrm rot="-2400000">
            <a:off x="2944813" y="4878388"/>
            <a:ext cx="1524000" cy="533400"/>
          </a:xfrm>
          <a:prstGeom prst="leftRightArrow">
            <a:avLst>
              <a:gd name="adj1" fmla="val 50000"/>
              <a:gd name="adj2" fmla="val 57143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7239000" y="1828800"/>
            <a:ext cx="990600" cy="838200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1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7467600" y="3581400"/>
            <a:ext cx="990600" cy="838200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7239000" y="5257800"/>
            <a:ext cx="990600" cy="838200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n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4094163" y="3657600"/>
            <a:ext cx="2022475" cy="650875"/>
          </a:xfrm>
          <a:prstGeom prst="rect">
            <a:avLst/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>
                <a:ea typeface="华文隶书" pitchFamily="2" charset="-122"/>
              </a:rPr>
              <a:t>存取方式</a:t>
            </a:r>
          </a:p>
        </p:txBody>
      </p:sp>
      <p:sp>
        <p:nvSpPr>
          <p:cNvPr id="12301" name="AutoShape 14"/>
          <p:cNvSpPr>
            <a:spLocks noChangeArrowheads="1"/>
          </p:cNvSpPr>
          <p:nvPr/>
        </p:nvSpPr>
        <p:spPr bwMode="auto">
          <a:xfrm rot="-2400000">
            <a:off x="5715000" y="2667000"/>
            <a:ext cx="1524000" cy="533400"/>
          </a:xfrm>
          <a:prstGeom prst="leftRightArrow">
            <a:avLst>
              <a:gd name="adj1" fmla="val 50000"/>
              <a:gd name="adj2" fmla="val 57143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AutoShape 15"/>
          <p:cNvSpPr>
            <a:spLocks noChangeArrowheads="1"/>
          </p:cNvSpPr>
          <p:nvPr/>
        </p:nvSpPr>
        <p:spPr bwMode="auto">
          <a:xfrm rot="2400000">
            <a:off x="5791200" y="4800600"/>
            <a:ext cx="1447800" cy="533400"/>
          </a:xfrm>
          <a:prstGeom prst="leftRightArrow">
            <a:avLst>
              <a:gd name="adj1" fmla="val 50000"/>
              <a:gd name="adj2" fmla="val 54286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AutoShape 16"/>
          <p:cNvSpPr>
            <a:spLocks noChangeArrowheads="1"/>
          </p:cNvSpPr>
          <p:nvPr/>
        </p:nvSpPr>
        <p:spPr bwMode="auto">
          <a:xfrm>
            <a:off x="6324600" y="3733800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485775" y="225266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490538" y="3886200"/>
            <a:ext cx="96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  <p:sp>
        <p:nvSpPr>
          <p:cNvPr id="12306" name="Rectangle 19"/>
          <p:cNvSpPr>
            <a:spLocks noChangeArrowheads="1"/>
          </p:cNvSpPr>
          <p:nvPr/>
        </p:nvSpPr>
        <p:spPr bwMode="auto">
          <a:xfrm>
            <a:off x="609600" y="5638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数据与程序的独立性差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文件系统的出现并没有从根本上改变数据与程序紧密结合的状况，数据的逻辑结构改变则必须修改应用程序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文件系统只是解脱了程序员对物理设备存取的负担，它并不理解数据的语义，只负责存储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数据的语义信息只能由程序来解释，也就是说，数据收集以后怎么组织，以及数据取出来之后按什么含义应用，只有全权管理它的程序知道。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一个应用若想共享另一个应用生成的数据，必须同另一个应用沟通，了解数据的语义与组织方式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数据的共享性差，冗余度大（冗余性）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数据面向应用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/>
              <a:t>即使不同应用程序所需要的数据有部分相同时，也必须建立各自的文件，而不能共享相同的数据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数据孤立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/>
              <a:t>数据分散管理，许多文件，许多数据格式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数据的不一致性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由于数据存在很多副本，给数据的修改与维护带来了困难，容易造成数据的不一致性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数据联系弱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文件之间相互独立，缺乏联系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685800" y="1052513"/>
            <a:ext cx="7926388" cy="5334000"/>
            <a:chOff x="480" y="816"/>
            <a:chExt cx="4993" cy="3360"/>
          </a:xfrm>
        </p:grpSpPr>
        <p:sp>
          <p:nvSpPr>
            <p:cNvPr id="15364" name="Rectangle 5"/>
            <p:cNvSpPr>
              <a:spLocks noChangeArrowheads="1"/>
            </p:cNvSpPr>
            <p:nvPr/>
          </p:nvSpPr>
          <p:spPr bwMode="auto">
            <a:xfrm>
              <a:off x="3340" y="120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补贴</a:t>
              </a:r>
            </a:p>
          </p:txBody>
        </p:sp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>
              <a:off x="2792" y="1200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15366" name="Rectangle 7"/>
            <p:cNvSpPr>
              <a:spLocks noChangeArrowheads="1"/>
            </p:cNvSpPr>
            <p:nvPr/>
          </p:nvSpPr>
          <p:spPr bwMode="auto">
            <a:xfrm>
              <a:off x="2244" y="1200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5367" name="Rectangle 8"/>
            <p:cNvSpPr>
              <a:spLocks noChangeArrowheads="1"/>
            </p:cNvSpPr>
            <p:nvPr/>
          </p:nvSpPr>
          <p:spPr bwMode="auto">
            <a:xfrm>
              <a:off x="1695" y="120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1695" y="1200"/>
              <a:ext cx="21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>
              <a:off x="1695" y="1488"/>
              <a:ext cx="21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>
              <a:off x="1695" y="120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>
              <a:off x="2244" y="12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>
              <a:off x="2792" y="12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3340" y="120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>
              <a:off x="3889" y="120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75" name="Rectangle 16"/>
            <p:cNvSpPr>
              <a:spLocks noChangeArrowheads="1"/>
            </p:cNvSpPr>
            <p:nvPr/>
          </p:nvSpPr>
          <p:spPr bwMode="auto">
            <a:xfrm>
              <a:off x="486" y="1200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劳资科</a:t>
              </a:r>
            </a:p>
          </p:txBody>
        </p:sp>
        <p:pic>
          <p:nvPicPr>
            <p:cNvPr id="15376" name="Picture 17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678" y="816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7" name="Rectangle 18"/>
            <p:cNvSpPr>
              <a:spLocks noChangeArrowheads="1"/>
            </p:cNvSpPr>
            <p:nvPr/>
          </p:nvSpPr>
          <p:spPr bwMode="auto">
            <a:xfrm>
              <a:off x="3875" y="206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住址</a:t>
              </a:r>
            </a:p>
          </p:txBody>
        </p:sp>
        <p:sp>
          <p:nvSpPr>
            <p:cNvPr id="15378" name="Rectangle 19"/>
            <p:cNvSpPr>
              <a:spLocks noChangeArrowheads="1"/>
            </p:cNvSpPr>
            <p:nvPr/>
          </p:nvSpPr>
          <p:spPr bwMode="auto">
            <a:xfrm>
              <a:off x="3327" y="206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15379" name="Rectangle 20"/>
            <p:cNvSpPr>
              <a:spLocks noChangeArrowheads="1"/>
            </p:cNvSpPr>
            <p:nvPr/>
          </p:nvSpPr>
          <p:spPr bwMode="auto">
            <a:xfrm>
              <a:off x="2778" y="2064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性别</a:t>
              </a:r>
            </a:p>
          </p:txBody>
        </p:sp>
        <p:sp>
          <p:nvSpPr>
            <p:cNvPr id="15380" name="Rectangle 21"/>
            <p:cNvSpPr>
              <a:spLocks noChangeArrowheads="1"/>
            </p:cNvSpPr>
            <p:nvPr/>
          </p:nvSpPr>
          <p:spPr bwMode="auto">
            <a:xfrm>
              <a:off x="2230" y="206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5381" name="Rectangle 22"/>
            <p:cNvSpPr>
              <a:spLocks noChangeArrowheads="1"/>
            </p:cNvSpPr>
            <p:nvPr/>
          </p:nvSpPr>
          <p:spPr bwMode="auto">
            <a:xfrm>
              <a:off x="1681" y="2064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15382" name="Line 23"/>
            <p:cNvSpPr>
              <a:spLocks noChangeShapeType="1"/>
            </p:cNvSpPr>
            <p:nvPr/>
          </p:nvSpPr>
          <p:spPr bwMode="auto">
            <a:xfrm>
              <a:off x="1681" y="2064"/>
              <a:ext cx="27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>
              <a:off x="1681" y="2352"/>
              <a:ext cx="27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>
              <a:off x="1681" y="2064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5" name="Line 26"/>
            <p:cNvSpPr>
              <a:spLocks noChangeShapeType="1"/>
            </p:cNvSpPr>
            <p:nvPr/>
          </p:nvSpPr>
          <p:spPr bwMode="auto">
            <a:xfrm>
              <a:off x="2230" y="20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6" name="Line 27"/>
            <p:cNvSpPr>
              <a:spLocks noChangeShapeType="1"/>
            </p:cNvSpPr>
            <p:nvPr/>
          </p:nvSpPr>
          <p:spPr bwMode="auto">
            <a:xfrm>
              <a:off x="2778" y="20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7" name="Line 28"/>
            <p:cNvSpPr>
              <a:spLocks noChangeShapeType="1"/>
            </p:cNvSpPr>
            <p:nvPr/>
          </p:nvSpPr>
          <p:spPr bwMode="auto">
            <a:xfrm>
              <a:off x="3327" y="20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8" name="Line 29"/>
            <p:cNvSpPr>
              <a:spLocks noChangeShapeType="1"/>
            </p:cNvSpPr>
            <p:nvPr/>
          </p:nvSpPr>
          <p:spPr bwMode="auto">
            <a:xfrm>
              <a:off x="3875" y="206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89" name="Line 30"/>
            <p:cNvSpPr>
              <a:spLocks noChangeShapeType="1"/>
            </p:cNvSpPr>
            <p:nvPr/>
          </p:nvSpPr>
          <p:spPr bwMode="auto">
            <a:xfrm>
              <a:off x="4423" y="2064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90" name="Rectangle 31"/>
            <p:cNvSpPr>
              <a:spLocks noChangeArrowheads="1"/>
            </p:cNvSpPr>
            <p:nvPr/>
          </p:nvSpPr>
          <p:spPr bwMode="auto">
            <a:xfrm>
              <a:off x="480" y="2064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房产科</a:t>
              </a:r>
            </a:p>
          </p:txBody>
        </p:sp>
        <p:pic>
          <p:nvPicPr>
            <p:cNvPr id="15391" name="Picture 32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672" y="1680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92" name="Rectangle 33"/>
            <p:cNvSpPr>
              <a:spLocks noChangeArrowheads="1"/>
            </p:cNvSpPr>
            <p:nvPr/>
          </p:nvSpPr>
          <p:spPr bwMode="auto">
            <a:xfrm>
              <a:off x="3875" y="2928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学位</a:t>
              </a:r>
            </a:p>
          </p:txBody>
        </p:sp>
        <p:sp>
          <p:nvSpPr>
            <p:cNvPr id="15393" name="Rectangle 34"/>
            <p:cNvSpPr>
              <a:spLocks noChangeArrowheads="1"/>
            </p:cNvSpPr>
            <p:nvPr/>
          </p:nvSpPr>
          <p:spPr bwMode="auto">
            <a:xfrm>
              <a:off x="3326" y="2928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学分</a:t>
              </a:r>
            </a:p>
          </p:txBody>
        </p:sp>
        <p:sp>
          <p:nvSpPr>
            <p:cNvPr id="15394" name="Rectangle 35"/>
            <p:cNvSpPr>
              <a:spLocks noChangeArrowheads="1"/>
            </p:cNvSpPr>
            <p:nvPr/>
          </p:nvSpPr>
          <p:spPr bwMode="auto">
            <a:xfrm>
              <a:off x="2778" y="2928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15395" name="Rectangle 36"/>
            <p:cNvSpPr>
              <a:spLocks noChangeArrowheads="1"/>
            </p:cNvSpPr>
            <p:nvPr/>
          </p:nvSpPr>
          <p:spPr bwMode="auto">
            <a:xfrm>
              <a:off x="2230" y="2928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5396" name="Rectangle 37"/>
            <p:cNvSpPr>
              <a:spLocks noChangeArrowheads="1"/>
            </p:cNvSpPr>
            <p:nvPr/>
          </p:nvSpPr>
          <p:spPr bwMode="auto">
            <a:xfrm>
              <a:off x="1681" y="2928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15397" name="Line 38"/>
            <p:cNvSpPr>
              <a:spLocks noChangeShapeType="1"/>
            </p:cNvSpPr>
            <p:nvPr/>
          </p:nvSpPr>
          <p:spPr bwMode="auto">
            <a:xfrm>
              <a:off x="1681" y="2928"/>
              <a:ext cx="27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98" name="Line 39"/>
            <p:cNvSpPr>
              <a:spLocks noChangeShapeType="1"/>
            </p:cNvSpPr>
            <p:nvPr/>
          </p:nvSpPr>
          <p:spPr bwMode="auto">
            <a:xfrm>
              <a:off x="1681" y="3216"/>
              <a:ext cx="27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399" name="Line 40"/>
            <p:cNvSpPr>
              <a:spLocks noChangeShapeType="1"/>
            </p:cNvSpPr>
            <p:nvPr/>
          </p:nvSpPr>
          <p:spPr bwMode="auto">
            <a:xfrm>
              <a:off x="1681" y="292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00" name="Line 41"/>
            <p:cNvSpPr>
              <a:spLocks noChangeShapeType="1"/>
            </p:cNvSpPr>
            <p:nvPr/>
          </p:nvSpPr>
          <p:spPr bwMode="auto">
            <a:xfrm>
              <a:off x="2230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01" name="Line 42"/>
            <p:cNvSpPr>
              <a:spLocks noChangeShapeType="1"/>
            </p:cNvSpPr>
            <p:nvPr/>
          </p:nvSpPr>
          <p:spPr bwMode="auto">
            <a:xfrm>
              <a:off x="2778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02" name="Line 43"/>
            <p:cNvSpPr>
              <a:spLocks noChangeShapeType="1"/>
            </p:cNvSpPr>
            <p:nvPr/>
          </p:nvSpPr>
          <p:spPr bwMode="auto">
            <a:xfrm>
              <a:off x="3326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03" name="Line 44"/>
            <p:cNvSpPr>
              <a:spLocks noChangeShapeType="1"/>
            </p:cNvSpPr>
            <p:nvPr/>
          </p:nvSpPr>
          <p:spPr bwMode="auto">
            <a:xfrm>
              <a:off x="3875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04" name="Line 45"/>
            <p:cNvSpPr>
              <a:spLocks noChangeShapeType="1"/>
            </p:cNvSpPr>
            <p:nvPr/>
          </p:nvSpPr>
          <p:spPr bwMode="auto">
            <a:xfrm>
              <a:off x="4424" y="292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05" name="Rectangle 46"/>
            <p:cNvSpPr>
              <a:spLocks noChangeArrowheads="1"/>
            </p:cNvSpPr>
            <p:nvPr/>
          </p:nvSpPr>
          <p:spPr bwMode="auto">
            <a:xfrm>
              <a:off x="480" y="2928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学籍科</a:t>
              </a:r>
            </a:p>
          </p:txBody>
        </p:sp>
        <p:pic>
          <p:nvPicPr>
            <p:cNvPr id="15406" name="Picture 47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672" y="2544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407" name="Rectangle 48"/>
            <p:cNvSpPr>
              <a:spLocks noChangeArrowheads="1"/>
            </p:cNvSpPr>
            <p:nvPr/>
          </p:nvSpPr>
          <p:spPr bwMode="auto">
            <a:xfrm>
              <a:off x="4375" y="384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学位</a:t>
              </a:r>
            </a:p>
          </p:txBody>
        </p:sp>
        <p:sp>
          <p:nvSpPr>
            <p:cNvPr id="15408" name="Rectangle 49"/>
            <p:cNvSpPr>
              <a:spLocks noChangeArrowheads="1"/>
            </p:cNvSpPr>
            <p:nvPr/>
          </p:nvSpPr>
          <p:spPr bwMode="auto">
            <a:xfrm>
              <a:off x="4924" y="384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出身</a:t>
              </a:r>
            </a:p>
          </p:txBody>
        </p:sp>
        <p:sp>
          <p:nvSpPr>
            <p:cNvPr id="15409" name="Rectangle 50"/>
            <p:cNvSpPr>
              <a:spLocks noChangeArrowheads="1"/>
            </p:cNvSpPr>
            <p:nvPr/>
          </p:nvSpPr>
          <p:spPr bwMode="auto">
            <a:xfrm>
              <a:off x="3826" y="384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年龄</a:t>
              </a:r>
            </a:p>
          </p:txBody>
        </p:sp>
        <p:sp>
          <p:nvSpPr>
            <p:cNvPr id="15410" name="Rectangle 51"/>
            <p:cNvSpPr>
              <a:spLocks noChangeArrowheads="1"/>
            </p:cNvSpPr>
            <p:nvPr/>
          </p:nvSpPr>
          <p:spPr bwMode="auto">
            <a:xfrm>
              <a:off x="3278" y="3840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15411" name="Rectangle 52"/>
            <p:cNvSpPr>
              <a:spLocks noChangeArrowheads="1"/>
            </p:cNvSpPr>
            <p:nvPr/>
          </p:nvSpPr>
          <p:spPr bwMode="auto">
            <a:xfrm>
              <a:off x="2729" y="384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性别</a:t>
              </a:r>
            </a:p>
          </p:txBody>
        </p:sp>
        <p:sp>
          <p:nvSpPr>
            <p:cNvPr id="15412" name="Rectangle 53"/>
            <p:cNvSpPr>
              <a:spLocks noChangeArrowheads="1"/>
            </p:cNvSpPr>
            <p:nvPr/>
          </p:nvSpPr>
          <p:spPr bwMode="auto">
            <a:xfrm>
              <a:off x="2181" y="3840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15413" name="Rectangle 54"/>
            <p:cNvSpPr>
              <a:spLocks noChangeArrowheads="1"/>
            </p:cNvSpPr>
            <p:nvPr/>
          </p:nvSpPr>
          <p:spPr bwMode="auto">
            <a:xfrm>
              <a:off x="1632" y="3840"/>
              <a:ext cx="5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600"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15414" name="Line 55"/>
            <p:cNvSpPr>
              <a:spLocks noChangeShapeType="1"/>
            </p:cNvSpPr>
            <p:nvPr/>
          </p:nvSpPr>
          <p:spPr bwMode="auto">
            <a:xfrm>
              <a:off x="1632" y="3840"/>
              <a:ext cx="38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15" name="Line 56"/>
            <p:cNvSpPr>
              <a:spLocks noChangeShapeType="1"/>
            </p:cNvSpPr>
            <p:nvPr/>
          </p:nvSpPr>
          <p:spPr bwMode="auto">
            <a:xfrm>
              <a:off x="1632" y="4128"/>
              <a:ext cx="38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16" name="Line 57"/>
            <p:cNvSpPr>
              <a:spLocks noChangeShapeType="1"/>
            </p:cNvSpPr>
            <p:nvPr/>
          </p:nvSpPr>
          <p:spPr bwMode="auto">
            <a:xfrm>
              <a:off x="1632" y="38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17" name="Line 58"/>
            <p:cNvSpPr>
              <a:spLocks noChangeShapeType="1"/>
            </p:cNvSpPr>
            <p:nvPr/>
          </p:nvSpPr>
          <p:spPr bwMode="auto">
            <a:xfrm>
              <a:off x="2181" y="38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18" name="Line 59"/>
            <p:cNvSpPr>
              <a:spLocks noChangeShapeType="1"/>
            </p:cNvSpPr>
            <p:nvPr/>
          </p:nvSpPr>
          <p:spPr bwMode="auto">
            <a:xfrm>
              <a:off x="2729" y="38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19" name="Line 60"/>
            <p:cNvSpPr>
              <a:spLocks noChangeShapeType="1"/>
            </p:cNvSpPr>
            <p:nvPr/>
          </p:nvSpPr>
          <p:spPr bwMode="auto">
            <a:xfrm>
              <a:off x="3278" y="38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20" name="Line 61"/>
            <p:cNvSpPr>
              <a:spLocks noChangeShapeType="1"/>
            </p:cNvSpPr>
            <p:nvPr/>
          </p:nvSpPr>
          <p:spPr bwMode="auto">
            <a:xfrm>
              <a:off x="3826" y="38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21" name="Line 62"/>
            <p:cNvSpPr>
              <a:spLocks noChangeShapeType="1"/>
            </p:cNvSpPr>
            <p:nvPr/>
          </p:nvSpPr>
          <p:spPr bwMode="auto">
            <a:xfrm>
              <a:off x="4375" y="38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22" name="Line 63"/>
            <p:cNvSpPr>
              <a:spLocks noChangeShapeType="1"/>
            </p:cNvSpPr>
            <p:nvPr/>
          </p:nvSpPr>
          <p:spPr bwMode="auto">
            <a:xfrm>
              <a:off x="5473" y="38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endParaRPr lang="zh-CN" altLang="en-US"/>
            </a:p>
          </p:txBody>
        </p:sp>
        <p:sp>
          <p:nvSpPr>
            <p:cNvPr id="15423" name="Line 64"/>
            <p:cNvSpPr>
              <a:spLocks noChangeShapeType="1"/>
            </p:cNvSpPr>
            <p:nvPr/>
          </p:nvSpPr>
          <p:spPr bwMode="auto">
            <a:xfrm>
              <a:off x="4924" y="38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24" name="Rectangle 65"/>
            <p:cNvSpPr>
              <a:spLocks noChangeArrowheads="1"/>
            </p:cNvSpPr>
            <p:nvPr/>
          </p:nvSpPr>
          <p:spPr bwMode="auto">
            <a:xfrm>
              <a:off x="480" y="3840"/>
              <a:ext cx="912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人事科</a:t>
              </a:r>
            </a:p>
          </p:txBody>
        </p:sp>
        <p:pic>
          <p:nvPicPr>
            <p:cNvPr id="15425" name="Picture 66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672" y="3456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数据查询困难</a:t>
            </a:r>
          </a:p>
          <a:p>
            <a:pPr lvl="1" eaLnBrk="1" hangingPunct="1"/>
            <a:r>
              <a:rPr lang="zh-CN" altLang="en-US" dirty="0" smtClean="0"/>
              <a:t>记录之间无联系</a:t>
            </a:r>
          </a:p>
          <a:p>
            <a:pPr lvl="1" eaLnBrk="1" hangingPunct="1"/>
            <a:r>
              <a:rPr lang="zh-CN" altLang="en-US" dirty="0" smtClean="0"/>
              <a:t>应用自己编程实现</a:t>
            </a:r>
          </a:p>
          <a:p>
            <a:pPr lvl="1" eaLnBrk="1" hangingPunct="1"/>
            <a:r>
              <a:rPr lang="zh-CN" altLang="en-US" dirty="0" smtClean="0"/>
              <a:t>对每个查询都重新编码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数据完整性难于保证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数据库系统阶段（</a:t>
            </a:r>
            <a:r>
              <a:rPr lang="en-US" altLang="zh-CN" sz="3800" smtClean="0"/>
              <a:t>60</a:t>
            </a:r>
            <a:r>
              <a:rPr lang="zh-CN" altLang="en-US" sz="3800" smtClean="0"/>
              <a:t>年代后期开始）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>
                <a:solidFill>
                  <a:srgbClr val="C00000"/>
                </a:solidFill>
              </a:rPr>
              <a:t>背景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计算机管理的数据量大，关系复杂，共享性要求强（多种应用、不同语言共享数据）</a:t>
            </a:r>
          </a:p>
          <a:p>
            <a:pPr lvl="1" eaLnBrk="1" hangingPunct="1"/>
            <a:r>
              <a:rPr lang="zh-CN" altLang="en-US" dirty="0" smtClean="0"/>
              <a:t>外存有了大容量磁盘，光盘</a:t>
            </a:r>
          </a:p>
          <a:p>
            <a:pPr lvl="1" eaLnBrk="1" hangingPunct="1"/>
            <a:r>
              <a:rPr lang="zh-CN" altLang="en-US" dirty="0" smtClean="0"/>
              <a:t>软件价格上升，硬件价格下降，编制和维护软件及应用程序成本相对增加，其中维护的成本更高，力求降低</a:t>
            </a:r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数据库系统阶段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数据管理技术进入数据库阶段标志</a:t>
            </a:r>
          </a:p>
          <a:p>
            <a:pPr lvl="1" eaLnBrk="1" hangingPunct="1"/>
            <a:r>
              <a:rPr lang="en-US" altLang="zh-CN" dirty="0" smtClean="0"/>
              <a:t>1968</a:t>
            </a:r>
            <a:r>
              <a:rPr lang="zh-CN" altLang="en-US" dirty="0" smtClean="0"/>
              <a:t>年，美国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公司推出层次模型的</a:t>
            </a:r>
            <a:r>
              <a:rPr lang="en-US" altLang="zh-CN" dirty="0" smtClean="0"/>
              <a:t>IMS</a:t>
            </a:r>
            <a:r>
              <a:rPr lang="zh-CN" altLang="en-US" dirty="0" smtClean="0"/>
              <a:t>系统</a:t>
            </a:r>
          </a:p>
          <a:p>
            <a:pPr lvl="1" eaLnBrk="1" hangingPunct="1"/>
            <a:r>
              <a:rPr lang="en-US" altLang="zh-CN" dirty="0" smtClean="0"/>
              <a:t>1969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月，美国数据系统语言协会（</a:t>
            </a:r>
            <a:r>
              <a:rPr lang="en-US" altLang="zh-CN" dirty="0" smtClean="0"/>
              <a:t>CODASYL</a:t>
            </a:r>
            <a:r>
              <a:rPr lang="zh-CN" altLang="en-US" dirty="0" smtClean="0"/>
              <a:t>）的数据库任务小组（</a:t>
            </a:r>
            <a:r>
              <a:rPr lang="en-US" altLang="zh-CN" dirty="0" smtClean="0"/>
              <a:t>DBTG</a:t>
            </a:r>
            <a:r>
              <a:rPr lang="zh-CN" altLang="en-US" dirty="0" smtClean="0"/>
              <a:t>）发表关于数据库的理论基础</a:t>
            </a:r>
          </a:p>
          <a:p>
            <a:pPr lvl="1" eaLnBrk="1" hangingPunct="1"/>
            <a:r>
              <a:rPr lang="en-US" altLang="zh-CN" dirty="0" smtClean="0"/>
              <a:t>1970</a:t>
            </a:r>
            <a:r>
              <a:rPr lang="zh-CN" altLang="en-US" dirty="0" smtClean="0"/>
              <a:t>年，美国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公司的</a:t>
            </a:r>
            <a:r>
              <a:rPr lang="en-US" altLang="zh-CN" dirty="0" err="1" smtClean="0"/>
              <a:t>E.F.Codd</a:t>
            </a:r>
            <a:r>
              <a:rPr lang="zh-CN" altLang="en-US" dirty="0" smtClean="0"/>
              <a:t>连续发表论文，提出关系模型，奠定了关系数据库的理论基础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数据库系统阶段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有了数据库管理系统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采用复杂的数据模型表示数据结构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数据模型不仅描述数据本身的特点，还描述数据之间的联系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数据不再面向特定的某个</a:t>
            </a:r>
            <a:r>
              <a:rPr lang="en-US" altLang="zh-CN" sz="1900" dirty="0" smtClean="0"/>
              <a:t>/</a:t>
            </a:r>
            <a:r>
              <a:rPr lang="zh-CN" altLang="en-US" sz="1900" dirty="0" smtClean="0"/>
              <a:t>多个应用，而是面向整个应用系统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较高的数据独立性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分为用户逻辑结构</a:t>
            </a:r>
            <a:r>
              <a:rPr lang="en-US" altLang="zh-CN" sz="1900" dirty="0" smtClean="0"/>
              <a:t>-</a:t>
            </a:r>
            <a:r>
              <a:rPr lang="zh-CN" altLang="en-US" sz="1900" dirty="0" smtClean="0"/>
              <a:t>整体逻辑结构</a:t>
            </a:r>
            <a:r>
              <a:rPr lang="en-US" altLang="zh-CN" sz="1900" dirty="0" smtClean="0"/>
              <a:t>-</a:t>
            </a:r>
            <a:r>
              <a:rPr lang="zh-CN" altLang="en-US" sz="1900" dirty="0" smtClean="0"/>
              <a:t>物理结构三级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数据库系统为用户提供方面的统一接口，也可以使用查询语言或终端命令操作数据库，也可以使用程序方式操作数据库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系统提供四个方面的数据控制功能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1800" dirty="0" smtClean="0"/>
              <a:t>数据库的恢复、并发控制、数据的完整性和数据的安全性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保证数据库的数据是安全的、正确的和可靠的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数据操作不一定以记录为单位，也可以数据项为单位，增加灵活性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数据库系统阶段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8191"/>
            <a:ext cx="8785225" cy="15827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数据库观点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数据不是依赖于处理过程的附属品，而是现实世界中独立存在的对象</a:t>
            </a:r>
          </a:p>
          <a:p>
            <a:pPr eaLnBrk="1" hangingPunct="1">
              <a:lnSpc>
                <a:spcPct val="120000"/>
              </a:lnSpc>
            </a:pPr>
            <a:endParaRPr lang="en-US" altLang="zh-CN" sz="2600" dirty="0" smtClean="0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811213" y="2349500"/>
            <a:ext cx="7189787" cy="3927475"/>
            <a:chOff x="511" y="1798"/>
            <a:chExt cx="4529" cy="2474"/>
          </a:xfrm>
        </p:grpSpPr>
        <p:pic>
          <p:nvPicPr>
            <p:cNvPr id="20485" name="Picture 5" descr="j01963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6" y="1798"/>
              <a:ext cx="912" cy="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6" name="Picture 6" descr="j01963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79" y="2182"/>
              <a:ext cx="861" cy="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7" name="Picture 7" descr="j01963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5" y="2169"/>
              <a:ext cx="861" cy="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4" name="AutoShape 8"/>
            <p:cNvSpPr>
              <a:spLocks noChangeArrowheads="1"/>
            </p:cNvSpPr>
            <p:nvPr/>
          </p:nvSpPr>
          <p:spPr bwMode="auto">
            <a:xfrm>
              <a:off x="2208" y="3120"/>
              <a:ext cx="1488" cy="1152"/>
            </a:xfrm>
            <a:prstGeom prst="can">
              <a:avLst>
                <a:gd name="adj" fmla="val 2899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9" name="AutoShape 9"/>
            <p:cNvSpPr>
              <a:spLocks noChangeArrowheads="1"/>
            </p:cNvSpPr>
            <p:nvPr/>
          </p:nvSpPr>
          <p:spPr bwMode="auto">
            <a:xfrm>
              <a:off x="2424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324" y="3086"/>
              <a:ext cx="12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3600">
                  <a:ea typeface="华文隶书" pitchFamily="2" charset="-122"/>
                </a:rPr>
                <a:t>统一存取</a:t>
              </a:r>
            </a:p>
          </p:txBody>
        </p:sp>
        <p:sp>
          <p:nvSpPr>
            <p:cNvPr id="20491" name="AutoShape 11"/>
            <p:cNvSpPr>
              <a:spLocks noChangeArrowheads="1"/>
            </p:cNvSpPr>
            <p:nvPr/>
          </p:nvSpPr>
          <p:spPr bwMode="auto">
            <a:xfrm rot="1800000">
              <a:off x="1584" y="2784"/>
              <a:ext cx="816" cy="288"/>
            </a:xfrm>
            <a:prstGeom prst="leftRightArrow">
              <a:avLst>
                <a:gd name="adj1" fmla="val 50000"/>
                <a:gd name="adj2" fmla="val 5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2976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2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2736" y="3801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n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2880" y="2736"/>
              <a:ext cx="288" cy="336"/>
            </a:xfrm>
            <a:prstGeom prst="upDownArrow">
              <a:avLst>
                <a:gd name="adj1" fmla="val 50000"/>
                <a:gd name="adj2" fmla="val 23333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2127" y="2160"/>
              <a:ext cx="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2</a:t>
              </a:r>
            </a:p>
          </p:txBody>
        </p:sp>
        <p:sp>
          <p:nvSpPr>
            <p:cNvPr id="20496" name="AutoShape 16"/>
            <p:cNvSpPr>
              <a:spLocks noChangeArrowheads="1"/>
            </p:cNvSpPr>
            <p:nvPr/>
          </p:nvSpPr>
          <p:spPr bwMode="auto">
            <a:xfrm rot="-1800000">
              <a:off x="3456" y="2784"/>
              <a:ext cx="816" cy="288"/>
            </a:xfrm>
            <a:prstGeom prst="leftRightArrow">
              <a:avLst>
                <a:gd name="adj1" fmla="val 50000"/>
                <a:gd name="adj2" fmla="val 5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511" y="2496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032" y="2496"/>
              <a:ext cx="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数据库系统阶段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501650" y="1358900"/>
            <a:ext cx="8121650" cy="5270500"/>
            <a:chOff x="548" y="813"/>
            <a:chExt cx="5116" cy="3320"/>
          </a:xfrm>
        </p:grpSpPr>
        <p:sp>
          <p:nvSpPr>
            <p:cNvPr id="21508" name="Oval 5"/>
            <p:cNvSpPr>
              <a:spLocks noChangeArrowheads="1"/>
            </p:cNvSpPr>
            <p:nvPr/>
          </p:nvSpPr>
          <p:spPr bwMode="auto">
            <a:xfrm>
              <a:off x="1584" y="1728"/>
              <a:ext cx="3024" cy="17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09" name="Oval 6"/>
            <p:cNvSpPr>
              <a:spLocks noChangeArrowheads="1"/>
            </p:cNvSpPr>
            <p:nvPr/>
          </p:nvSpPr>
          <p:spPr bwMode="auto">
            <a:xfrm>
              <a:off x="2592" y="2448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学号</a:t>
              </a:r>
            </a:p>
          </p:txBody>
        </p:sp>
        <p:sp>
          <p:nvSpPr>
            <p:cNvPr id="21510" name="Oval 7"/>
            <p:cNvSpPr>
              <a:spLocks noChangeArrowheads="1"/>
            </p:cNvSpPr>
            <p:nvPr/>
          </p:nvSpPr>
          <p:spPr bwMode="auto">
            <a:xfrm>
              <a:off x="3216" y="2448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姓名</a:t>
              </a:r>
            </a:p>
          </p:txBody>
        </p:sp>
        <p:sp>
          <p:nvSpPr>
            <p:cNvPr id="21511" name="Oval 8"/>
            <p:cNvSpPr>
              <a:spLocks noChangeArrowheads="1"/>
            </p:cNvSpPr>
            <p:nvPr/>
          </p:nvSpPr>
          <p:spPr bwMode="auto">
            <a:xfrm>
              <a:off x="2496" y="3024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性别</a:t>
              </a:r>
            </a:p>
          </p:txBody>
        </p:sp>
        <p:sp>
          <p:nvSpPr>
            <p:cNvPr id="21512" name="Oval 9"/>
            <p:cNvSpPr>
              <a:spLocks noChangeArrowheads="1"/>
            </p:cNvSpPr>
            <p:nvPr/>
          </p:nvSpPr>
          <p:spPr bwMode="auto">
            <a:xfrm>
              <a:off x="2496" y="1824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系别</a:t>
              </a:r>
            </a:p>
          </p:txBody>
        </p:sp>
        <p:sp>
          <p:nvSpPr>
            <p:cNvPr id="21513" name="Oval 10"/>
            <p:cNvSpPr>
              <a:spLocks noChangeArrowheads="1"/>
            </p:cNvSpPr>
            <p:nvPr/>
          </p:nvSpPr>
          <p:spPr bwMode="auto">
            <a:xfrm>
              <a:off x="3360" y="187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年龄</a:t>
              </a:r>
            </a:p>
          </p:txBody>
        </p:sp>
        <p:sp>
          <p:nvSpPr>
            <p:cNvPr id="21514" name="Oval 11"/>
            <p:cNvSpPr>
              <a:spLocks noChangeArrowheads="1"/>
            </p:cNvSpPr>
            <p:nvPr/>
          </p:nvSpPr>
          <p:spPr bwMode="auto">
            <a:xfrm>
              <a:off x="1872" y="2784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住址</a:t>
              </a:r>
            </a:p>
          </p:txBody>
        </p:sp>
        <p:sp>
          <p:nvSpPr>
            <p:cNvPr id="21515" name="Oval 12"/>
            <p:cNvSpPr>
              <a:spLocks noChangeArrowheads="1"/>
            </p:cNvSpPr>
            <p:nvPr/>
          </p:nvSpPr>
          <p:spPr bwMode="auto">
            <a:xfrm>
              <a:off x="3360" y="3024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出身</a:t>
              </a:r>
            </a:p>
          </p:txBody>
        </p:sp>
        <p:sp>
          <p:nvSpPr>
            <p:cNvPr id="21516" name="Oval 13"/>
            <p:cNvSpPr>
              <a:spLocks noChangeArrowheads="1"/>
            </p:cNvSpPr>
            <p:nvPr/>
          </p:nvSpPr>
          <p:spPr bwMode="auto">
            <a:xfrm>
              <a:off x="3936" y="2160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学位</a:t>
              </a:r>
            </a:p>
          </p:txBody>
        </p:sp>
        <p:sp>
          <p:nvSpPr>
            <p:cNvPr id="21517" name="Oval 14"/>
            <p:cNvSpPr>
              <a:spLocks noChangeArrowheads="1"/>
            </p:cNvSpPr>
            <p:nvPr/>
          </p:nvSpPr>
          <p:spPr bwMode="auto">
            <a:xfrm>
              <a:off x="3936" y="2784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学分</a:t>
              </a:r>
            </a:p>
          </p:txBody>
        </p:sp>
        <p:sp>
          <p:nvSpPr>
            <p:cNvPr id="21518" name="Oval 15"/>
            <p:cNvSpPr>
              <a:spLocks noChangeArrowheads="1"/>
            </p:cNvSpPr>
            <p:nvPr/>
          </p:nvSpPr>
          <p:spPr bwMode="auto">
            <a:xfrm>
              <a:off x="1872" y="211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>
                  <a:latin typeface="Tahoma" pitchFamily="34" charset="0"/>
                  <a:ea typeface="华文新魏" pitchFamily="2" charset="-122"/>
                </a:rPr>
                <a:t>补贴</a:t>
              </a:r>
            </a:p>
          </p:txBody>
        </p:sp>
        <p:sp>
          <p:nvSpPr>
            <p:cNvPr id="21519" name="Freeform 16"/>
            <p:cNvSpPr>
              <a:spLocks/>
            </p:cNvSpPr>
            <p:nvPr/>
          </p:nvSpPr>
          <p:spPr bwMode="auto">
            <a:xfrm>
              <a:off x="2367" y="1790"/>
              <a:ext cx="3297" cy="1650"/>
            </a:xfrm>
            <a:custGeom>
              <a:avLst/>
              <a:gdLst>
                <a:gd name="T0" fmla="*/ 2407 w 3212"/>
                <a:gd name="T1" fmla="*/ 1627 h 1650"/>
                <a:gd name="T2" fmla="*/ 2280 w 3212"/>
                <a:gd name="T3" fmla="*/ 1650 h 1650"/>
                <a:gd name="T4" fmla="*/ 2067 w 3212"/>
                <a:gd name="T5" fmla="*/ 1627 h 1650"/>
                <a:gd name="T6" fmla="*/ 1957 w 3212"/>
                <a:gd name="T7" fmla="*/ 1579 h 1650"/>
                <a:gd name="T8" fmla="*/ 1846 w 3212"/>
                <a:gd name="T9" fmla="*/ 1508 h 1650"/>
                <a:gd name="T10" fmla="*/ 1594 w 3212"/>
                <a:gd name="T11" fmla="*/ 1335 h 1650"/>
                <a:gd name="T12" fmla="*/ 1555 w 3212"/>
                <a:gd name="T13" fmla="*/ 1279 h 1650"/>
                <a:gd name="T14" fmla="*/ 1413 w 3212"/>
                <a:gd name="T15" fmla="*/ 1074 h 1650"/>
                <a:gd name="T16" fmla="*/ 1310 w 3212"/>
                <a:gd name="T17" fmla="*/ 1035 h 1650"/>
                <a:gd name="T18" fmla="*/ 876 w 3212"/>
                <a:gd name="T19" fmla="*/ 1027 h 1650"/>
                <a:gd name="T20" fmla="*/ 442 w 3212"/>
                <a:gd name="T21" fmla="*/ 995 h 1650"/>
                <a:gd name="T22" fmla="*/ 150 w 3212"/>
                <a:gd name="T23" fmla="*/ 909 h 1650"/>
                <a:gd name="T24" fmla="*/ 95 w 3212"/>
                <a:gd name="T25" fmla="*/ 869 h 1650"/>
                <a:gd name="T26" fmla="*/ 16 w 3212"/>
                <a:gd name="T27" fmla="*/ 751 h 1650"/>
                <a:gd name="T28" fmla="*/ 16 w 3212"/>
                <a:gd name="T29" fmla="*/ 546 h 1650"/>
                <a:gd name="T30" fmla="*/ 111 w 3212"/>
                <a:gd name="T31" fmla="*/ 175 h 1650"/>
                <a:gd name="T32" fmla="*/ 245 w 3212"/>
                <a:gd name="T33" fmla="*/ 41 h 1650"/>
                <a:gd name="T34" fmla="*/ 426 w 3212"/>
                <a:gd name="T35" fmla="*/ 25 h 1650"/>
                <a:gd name="T36" fmla="*/ 474 w 3212"/>
                <a:gd name="T37" fmla="*/ 41 h 1650"/>
                <a:gd name="T38" fmla="*/ 497 w 3212"/>
                <a:gd name="T39" fmla="*/ 48 h 1650"/>
                <a:gd name="T40" fmla="*/ 545 w 3212"/>
                <a:gd name="T41" fmla="*/ 64 h 1650"/>
                <a:gd name="T42" fmla="*/ 647 w 3212"/>
                <a:gd name="T43" fmla="*/ 143 h 1650"/>
                <a:gd name="T44" fmla="*/ 734 w 3212"/>
                <a:gd name="T45" fmla="*/ 285 h 1650"/>
                <a:gd name="T46" fmla="*/ 931 w 3212"/>
                <a:gd name="T47" fmla="*/ 514 h 1650"/>
                <a:gd name="T48" fmla="*/ 994 w 3212"/>
                <a:gd name="T49" fmla="*/ 546 h 1650"/>
                <a:gd name="T50" fmla="*/ 1097 w 3212"/>
                <a:gd name="T51" fmla="*/ 577 h 1650"/>
                <a:gd name="T52" fmla="*/ 1192 w 3212"/>
                <a:gd name="T53" fmla="*/ 593 h 1650"/>
                <a:gd name="T54" fmla="*/ 1341 w 3212"/>
                <a:gd name="T55" fmla="*/ 577 h 1650"/>
                <a:gd name="T56" fmla="*/ 1405 w 3212"/>
                <a:gd name="T57" fmla="*/ 546 h 1650"/>
                <a:gd name="T58" fmla="*/ 1775 w 3212"/>
                <a:gd name="T59" fmla="*/ 325 h 1650"/>
                <a:gd name="T60" fmla="*/ 2249 w 3212"/>
                <a:gd name="T61" fmla="*/ 348 h 1650"/>
                <a:gd name="T62" fmla="*/ 2304 w 3212"/>
                <a:gd name="T63" fmla="*/ 372 h 1650"/>
                <a:gd name="T64" fmla="*/ 2509 w 3212"/>
                <a:gd name="T65" fmla="*/ 459 h 1650"/>
                <a:gd name="T66" fmla="*/ 2667 w 3212"/>
                <a:gd name="T67" fmla="*/ 506 h 1650"/>
                <a:gd name="T68" fmla="*/ 2880 w 3212"/>
                <a:gd name="T69" fmla="*/ 617 h 1650"/>
                <a:gd name="T70" fmla="*/ 2991 w 3212"/>
                <a:gd name="T71" fmla="*/ 695 h 1650"/>
                <a:gd name="T72" fmla="*/ 3093 w 3212"/>
                <a:gd name="T73" fmla="*/ 814 h 1650"/>
                <a:gd name="T74" fmla="*/ 3141 w 3212"/>
                <a:gd name="T75" fmla="*/ 861 h 1650"/>
                <a:gd name="T76" fmla="*/ 3212 w 3212"/>
                <a:gd name="T77" fmla="*/ 1074 h 1650"/>
                <a:gd name="T78" fmla="*/ 3204 w 3212"/>
                <a:gd name="T79" fmla="*/ 1374 h 1650"/>
                <a:gd name="T80" fmla="*/ 3125 w 3212"/>
                <a:gd name="T81" fmla="*/ 1477 h 1650"/>
                <a:gd name="T82" fmla="*/ 2793 w 3212"/>
                <a:gd name="T83" fmla="*/ 1563 h 1650"/>
                <a:gd name="T84" fmla="*/ 2549 w 3212"/>
                <a:gd name="T85" fmla="*/ 1595 h 1650"/>
                <a:gd name="T86" fmla="*/ 2407 w 3212"/>
                <a:gd name="T87" fmla="*/ 1627 h 16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12"/>
                <a:gd name="T133" fmla="*/ 0 h 1650"/>
                <a:gd name="T134" fmla="*/ 3212 w 3212"/>
                <a:gd name="T135" fmla="*/ 1650 h 165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12" h="1650">
                  <a:moveTo>
                    <a:pt x="2407" y="1627"/>
                  </a:moveTo>
                  <a:cubicBezTo>
                    <a:pt x="2366" y="1639"/>
                    <a:pt x="2322" y="1643"/>
                    <a:pt x="2280" y="1650"/>
                  </a:cubicBezTo>
                  <a:cubicBezTo>
                    <a:pt x="2197" y="1645"/>
                    <a:pt x="2143" y="1638"/>
                    <a:pt x="2067" y="1627"/>
                  </a:cubicBezTo>
                  <a:cubicBezTo>
                    <a:pt x="2029" y="1614"/>
                    <a:pt x="1993" y="1597"/>
                    <a:pt x="1957" y="1579"/>
                  </a:cubicBezTo>
                  <a:cubicBezTo>
                    <a:pt x="1920" y="1560"/>
                    <a:pt x="1884" y="1521"/>
                    <a:pt x="1846" y="1508"/>
                  </a:cubicBezTo>
                  <a:cubicBezTo>
                    <a:pt x="1741" y="1472"/>
                    <a:pt x="1673" y="1410"/>
                    <a:pt x="1594" y="1335"/>
                  </a:cubicBezTo>
                  <a:cubicBezTo>
                    <a:pt x="1560" y="1302"/>
                    <a:pt x="1580" y="1310"/>
                    <a:pt x="1555" y="1279"/>
                  </a:cubicBezTo>
                  <a:cubicBezTo>
                    <a:pt x="1502" y="1215"/>
                    <a:pt x="1472" y="1134"/>
                    <a:pt x="1413" y="1074"/>
                  </a:cubicBezTo>
                  <a:cubicBezTo>
                    <a:pt x="1388" y="1048"/>
                    <a:pt x="1342" y="1046"/>
                    <a:pt x="1310" y="1035"/>
                  </a:cubicBezTo>
                  <a:cubicBezTo>
                    <a:pt x="1161" y="1041"/>
                    <a:pt x="1023" y="1036"/>
                    <a:pt x="876" y="1027"/>
                  </a:cubicBezTo>
                  <a:cubicBezTo>
                    <a:pt x="732" y="1019"/>
                    <a:pt x="584" y="1024"/>
                    <a:pt x="442" y="995"/>
                  </a:cubicBezTo>
                  <a:cubicBezTo>
                    <a:pt x="339" y="974"/>
                    <a:pt x="248" y="938"/>
                    <a:pt x="150" y="909"/>
                  </a:cubicBezTo>
                  <a:cubicBezTo>
                    <a:pt x="87" y="846"/>
                    <a:pt x="168" y="922"/>
                    <a:pt x="95" y="869"/>
                  </a:cubicBezTo>
                  <a:cubicBezTo>
                    <a:pt x="58" y="842"/>
                    <a:pt x="31" y="793"/>
                    <a:pt x="16" y="751"/>
                  </a:cubicBezTo>
                  <a:cubicBezTo>
                    <a:pt x="0" y="653"/>
                    <a:pt x="6" y="713"/>
                    <a:pt x="16" y="546"/>
                  </a:cubicBezTo>
                  <a:cubicBezTo>
                    <a:pt x="23" y="422"/>
                    <a:pt x="38" y="280"/>
                    <a:pt x="111" y="175"/>
                  </a:cubicBezTo>
                  <a:cubicBezTo>
                    <a:pt x="128" y="117"/>
                    <a:pt x="187" y="58"/>
                    <a:pt x="245" y="41"/>
                  </a:cubicBezTo>
                  <a:cubicBezTo>
                    <a:pt x="304" y="0"/>
                    <a:pt x="346" y="20"/>
                    <a:pt x="426" y="25"/>
                  </a:cubicBezTo>
                  <a:cubicBezTo>
                    <a:pt x="442" y="30"/>
                    <a:pt x="458" y="36"/>
                    <a:pt x="474" y="41"/>
                  </a:cubicBezTo>
                  <a:cubicBezTo>
                    <a:pt x="482" y="43"/>
                    <a:pt x="489" y="46"/>
                    <a:pt x="497" y="48"/>
                  </a:cubicBezTo>
                  <a:cubicBezTo>
                    <a:pt x="513" y="53"/>
                    <a:pt x="545" y="64"/>
                    <a:pt x="545" y="64"/>
                  </a:cubicBezTo>
                  <a:cubicBezTo>
                    <a:pt x="579" y="90"/>
                    <a:pt x="620" y="109"/>
                    <a:pt x="647" y="143"/>
                  </a:cubicBezTo>
                  <a:cubicBezTo>
                    <a:pt x="682" y="187"/>
                    <a:pt x="703" y="240"/>
                    <a:pt x="734" y="285"/>
                  </a:cubicBezTo>
                  <a:cubicBezTo>
                    <a:pt x="769" y="389"/>
                    <a:pt x="830" y="467"/>
                    <a:pt x="931" y="514"/>
                  </a:cubicBezTo>
                  <a:cubicBezTo>
                    <a:pt x="952" y="524"/>
                    <a:pt x="971" y="539"/>
                    <a:pt x="994" y="546"/>
                  </a:cubicBezTo>
                  <a:cubicBezTo>
                    <a:pt x="1028" y="556"/>
                    <a:pt x="1062" y="570"/>
                    <a:pt x="1097" y="577"/>
                  </a:cubicBezTo>
                  <a:cubicBezTo>
                    <a:pt x="1128" y="583"/>
                    <a:pt x="1192" y="593"/>
                    <a:pt x="1192" y="593"/>
                  </a:cubicBezTo>
                  <a:cubicBezTo>
                    <a:pt x="1241" y="590"/>
                    <a:pt x="1295" y="598"/>
                    <a:pt x="1341" y="577"/>
                  </a:cubicBezTo>
                  <a:cubicBezTo>
                    <a:pt x="1363" y="567"/>
                    <a:pt x="1405" y="546"/>
                    <a:pt x="1405" y="546"/>
                  </a:cubicBezTo>
                  <a:cubicBezTo>
                    <a:pt x="1523" y="425"/>
                    <a:pt x="1608" y="359"/>
                    <a:pt x="1775" y="325"/>
                  </a:cubicBezTo>
                  <a:cubicBezTo>
                    <a:pt x="1903" y="328"/>
                    <a:pt x="2103" y="315"/>
                    <a:pt x="2249" y="348"/>
                  </a:cubicBezTo>
                  <a:cubicBezTo>
                    <a:pt x="2277" y="354"/>
                    <a:pt x="2276" y="360"/>
                    <a:pt x="2304" y="372"/>
                  </a:cubicBezTo>
                  <a:cubicBezTo>
                    <a:pt x="2373" y="402"/>
                    <a:pt x="2442" y="425"/>
                    <a:pt x="2509" y="459"/>
                  </a:cubicBezTo>
                  <a:cubicBezTo>
                    <a:pt x="2557" y="484"/>
                    <a:pt x="2617" y="483"/>
                    <a:pt x="2667" y="506"/>
                  </a:cubicBezTo>
                  <a:cubicBezTo>
                    <a:pt x="2738" y="539"/>
                    <a:pt x="2816" y="572"/>
                    <a:pt x="2880" y="617"/>
                  </a:cubicBezTo>
                  <a:cubicBezTo>
                    <a:pt x="2910" y="638"/>
                    <a:pt x="2954" y="684"/>
                    <a:pt x="2991" y="695"/>
                  </a:cubicBezTo>
                  <a:cubicBezTo>
                    <a:pt x="3035" y="726"/>
                    <a:pt x="3057" y="775"/>
                    <a:pt x="3093" y="814"/>
                  </a:cubicBezTo>
                  <a:cubicBezTo>
                    <a:pt x="3108" y="831"/>
                    <a:pt x="3125" y="845"/>
                    <a:pt x="3141" y="861"/>
                  </a:cubicBezTo>
                  <a:cubicBezTo>
                    <a:pt x="3193" y="912"/>
                    <a:pt x="3201" y="1008"/>
                    <a:pt x="3212" y="1074"/>
                  </a:cubicBezTo>
                  <a:cubicBezTo>
                    <a:pt x="3209" y="1174"/>
                    <a:pt x="3209" y="1274"/>
                    <a:pt x="3204" y="1374"/>
                  </a:cubicBezTo>
                  <a:cubicBezTo>
                    <a:pt x="3201" y="1432"/>
                    <a:pt x="3169" y="1453"/>
                    <a:pt x="3125" y="1477"/>
                  </a:cubicBezTo>
                  <a:cubicBezTo>
                    <a:pt x="3018" y="1536"/>
                    <a:pt x="2917" y="1553"/>
                    <a:pt x="2793" y="1563"/>
                  </a:cubicBezTo>
                  <a:cubicBezTo>
                    <a:pt x="2712" y="1577"/>
                    <a:pt x="2630" y="1579"/>
                    <a:pt x="2549" y="1595"/>
                  </a:cubicBezTo>
                  <a:cubicBezTo>
                    <a:pt x="2499" y="1605"/>
                    <a:pt x="2459" y="1627"/>
                    <a:pt x="2407" y="1627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00080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4608" y="2880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学籍科</a:t>
              </a:r>
            </a:p>
          </p:txBody>
        </p:sp>
        <p:pic>
          <p:nvPicPr>
            <p:cNvPr id="21521" name="Picture 18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4800" y="2496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2" name="Rectangle 19"/>
            <p:cNvSpPr>
              <a:spLocks noChangeArrowheads="1"/>
            </p:cNvSpPr>
            <p:nvPr/>
          </p:nvSpPr>
          <p:spPr bwMode="auto">
            <a:xfrm>
              <a:off x="1200" y="3552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房产科</a:t>
              </a:r>
            </a:p>
          </p:txBody>
        </p:sp>
        <p:pic>
          <p:nvPicPr>
            <p:cNvPr id="21523" name="Picture 20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1392" y="3168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4" name="Rectangle 21"/>
            <p:cNvSpPr>
              <a:spLocks noChangeArrowheads="1"/>
            </p:cNvSpPr>
            <p:nvPr/>
          </p:nvSpPr>
          <p:spPr bwMode="auto">
            <a:xfrm>
              <a:off x="3504" y="1248"/>
              <a:ext cx="912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人事科</a:t>
              </a:r>
            </a:p>
          </p:txBody>
        </p:sp>
        <p:pic>
          <p:nvPicPr>
            <p:cNvPr id="21525" name="Picture 22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3696" y="864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6" name="Freeform 23"/>
            <p:cNvSpPr>
              <a:spLocks/>
            </p:cNvSpPr>
            <p:nvPr/>
          </p:nvSpPr>
          <p:spPr bwMode="auto">
            <a:xfrm>
              <a:off x="2304" y="813"/>
              <a:ext cx="2344" cy="2659"/>
            </a:xfrm>
            <a:custGeom>
              <a:avLst/>
              <a:gdLst>
                <a:gd name="T0" fmla="*/ 1680 w 2344"/>
                <a:gd name="T1" fmla="*/ 8 h 2659"/>
                <a:gd name="T2" fmla="*/ 1475 w 2344"/>
                <a:gd name="T3" fmla="*/ 31 h 2659"/>
                <a:gd name="T4" fmla="*/ 1404 w 2344"/>
                <a:gd name="T5" fmla="*/ 55 h 2659"/>
                <a:gd name="T6" fmla="*/ 1380 w 2344"/>
                <a:gd name="T7" fmla="*/ 63 h 2659"/>
                <a:gd name="T8" fmla="*/ 1293 w 2344"/>
                <a:gd name="T9" fmla="*/ 94 h 2659"/>
                <a:gd name="T10" fmla="*/ 1136 w 2344"/>
                <a:gd name="T11" fmla="*/ 213 h 2659"/>
                <a:gd name="T12" fmla="*/ 1104 w 2344"/>
                <a:gd name="T13" fmla="*/ 268 h 2659"/>
                <a:gd name="T14" fmla="*/ 1088 w 2344"/>
                <a:gd name="T15" fmla="*/ 315 h 2659"/>
                <a:gd name="T16" fmla="*/ 1104 w 2344"/>
                <a:gd name="T17" fmla="*/ 505 h 2659"/>
                <a:gd name="T18" fmla="*/ 1167 w 2344"/>
                <a:gd name="T19" fmla="*/ 710 h 2659"/>
                <a:gd name="T20" fmla="*/ 1136 w 2344"/>
                <a:gd name="T21" fmla="*/ 899 h 2659"/>
                <a:gd name="T22" fmla="*/ 1041 w 2344"/>
                <a:gd name="T23" fmla="*/ 1041 h 2659"/>
                <a:gd name="T24" fmla="*/ 962 w 2344"/>
                <a:gd name="T25" fmla="*/ 1120 h 2659"/>
                <a:gd name="T26" fmla="*/ 796 w 2344"/>
                <a:gd name="T27" fmla="*/ 1160 h 2659"/>
                <a:gd name="T28" fmla="*/ 702 w 2344"/>
                <a:gd name="T29" fmla="*/ 1096 h 2659"/>
                <a:gd name="T30" fmla="*/ 512 w 2344"/>
                <a:gd name="T31" fmla="*/ 986 h 2659"/>
                <a:gd name="T32" fmla="*/ 339 w 2344"/>
                <a:gd name="T33" fmla="*/ 970 h 2659"/>
                <a:gd name="T34" fmla="*/ 244 w 2344"/>
                <a:gd name="T35" fmla="*/ 994 h 2659"/>
                <a:gd name="T36" fmla="*/ 220 w 2344"/>
                <a:gd name="T37" fmla="*/ 1002 h 2659"/>
                <a:gd name="T38" fmla="*/ 102 w 2344"/>
                <a:gd name="T39" fmla="*/ 1049 h 2659"/>
                <a:gd name="T40" fmla="*/ 31 w 2344"/>
                <a:gd name="T41" fmla="*/ 1096 h 2659"/>
                <a:gd name="T42" fmla="*/ 7 w 2344"/>
                <a:gd name="T43" fmla="*/ 1144 h 2659"/>
                <a:gd name="T44" fmla="*/ 110 w 2344"/>
                <a:gd name="T45" fmla="*/ 1381 h 2659"/>
                <a:gd name="T46" fmla="*/ 276 w 2344"/>
                <a:gd name="T47" fmla="*/ 1483 h 2659"/>
                <a:gd name="T48" fmla="*/ 307 w 2344"/>
                <a:gd name="T49" fmla="*/ 1530 h 2659"/>
                <a:gd name="T50" fmla="*/ 252 w 2344"/>
                <a:gd name="T51" fmla="*/ 1641 h 2659"/>
                <a:gd name="T52" fmla="*/ 157 w 2344"/>
                <a:gd name="T53" fmla="*/ 1759 h 2659"/>
                <a:gd name="T54" fmla="*/ 118 w 2344"/>
                <a:gd name="T55" fmla="*/ 1830 h 2659"/>
                <a:gd name="T56" fmla="*/ 86 w 2344"/>
                <a:gd name="T57" fmla="*/ 1941 h 2659"/>
                <a:gd name="T58" fmla="*/ 94 w 2344"/>
                <a:gd name="T59" fmla="*/ 2272 h 2659"/>
                <a:gd name="T60" fmla="*/ 126 w 2344"/>
                <a:gd name="T61" fmla="*/ 2485 h 2659"/>
                <a:gd name="T62" fmla="*/ 189 w 2344"/>
                <a:gd name="T63" fmla="*/ 2548 h 2659"/>
                <a:gd name="T64" fmla="*/ 591 w 2344"/>
                <a:gd name="T65" fmla="*/ 2651 h 2659"/>
                <a:gd name="T66" fmla="*/ 686 w 2344"/>
                <a:gd name="T67" fmla="*/ 2659 h 2659"/>
                <a:gd name="T68" fmla="*/ 1286 w 2344"/>
                <a:gd name="T69" fmla="*/ 2627 h 2659"/>
                <a:gd name="T70" fmla="*/ 1380 w 2344"/>
                <a:gd name="T71" fmla="*/ 2596 h 2659"/>
                <a:gd name="T72" fmla="*/ 1459 w 2344"/>
                <a:gd name="T73" fmla="*/ 2556 h 2659"/>
                <a:gd name="T74" fmla="*/ 1530 w 2344"/>
                <a:gd name="T75" fmla="*/ 2462 h 2659"/>
                <a:gd name="T76" fmla="*/ 1767 w 2344"/>
                <a:gd name="T77" fmla="*/ 2422 h 2659"/>
                <a:gd name="T78" fmla="*/ 1933 w 2344"/>
                <a:gd name="T79" fmla="*/ 2367 h 2659"/>
                <a:gd name="T80" fmla="*/ 1964 w 2344"/>
                <a:gd name="T81" fmla="*/ 2343 h 2659"/>
                <a:gd name="T82" fmla="*/ 2012 w 2344"/>
                <a:gd name="T83" fmla="*/ 2296 h 2659"/>
                <a:gd name="T84" fmla="*/ 2083 w 2344"/>
                <a:gd name="T85" fmla="*/ 2170 h 2659"/>
                <a:gd name="T86" fmla="*/ 2059 w 2344"/>
                <a:gd name="T87" fmla="*/ 1783 h 2659"/>
                <a:gd name="T88" fmla="*/ 2004 w 2344"/>
                <a:gd name="T89" fmla="*/ 1420 h 2659"/>
                <a:gd name="T90" fmla="*/ 1917 w 2344"/>
                <a:gd name="T91" fmla="*/ 1278 h 2659"/>
                <a:gd name="T92" fmla="*/ 1940 w 2344"/>
                <a:gd name="T93" fmla="*/ 1175 h 2659"/>
                <a:gd name="T94" fmla="*/ 1988 w 2344"/>
                <a:gd name="T95" fmla="*/ 1128 h 2659"/>
                <a:gd name="T96" fmla="*/ 2035 w 2344"/>
                <a:gd name="T97" fmla="*/ 1096 h 2659"/>
                <a:gd name="T98" fmla="*/ 2075 w 2344"/>
                <a:gd name="T99" fmla="*/ 1057 h 2659"/>
                <a:gd name="T100" fmla="*/ 2114 w 2344"/>
                <a:gd name="T101" fmla="*/ 1018 h 2659"/>
                <a:gd name="T102" fmla="*/ 2201 w 2344"/>
                <a:gd name="T103" fmla="*/ 931 h 2659"/>
                <a:gd name="T104" fmla="*/ 2288 w 2344"/>
                <a:gd name="T105" fmla="*/ 797 h 2659"/>
                <a:gd name="T106" fmla="*/ 2311 w 2344"/>
                <a:gd name="T107" fmla="*/ 718 h 2659"/>
                <a:gd name="T108" fmla="*/ 2327 w 2344"/>
                <a:gd name="T109" fmla="*/ 670 h 2659"/>
                <a:gd name="T110" fmla="*/ 2319 w 2344"/>
                <a:gd name="T111" fmla="*/ 363 h 2659"/>
                <a:gd name="T112" fmla="*/ 1940 w 2344"/>
                <a:gd name="T113" fmla="*/ 39 h 2659"/>
                <a:gd name="T114" fmla="*/ 1791 w 2344"/>
                <a:gd name="T115" fmla="*/ 0 h 2659"/>
                <a:gd name="T116" fmla="*/ 1680 w 2344"/>
                <a:gd name="T117" fmla="*/ 8 h 26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44"/>
                <a:gd name="T178" fmla="*/ 0 h 2659"/>
                <a:gd name="T179" fmla="*/ 2344 w 2344"/>
                <a:gd name="T180" fmla="*/ 2659 h 265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44" h="2659">
                  <a:moveTo>
                    <a:pt x="1680" y="8"/>
                  </a:moveTo>
                  <a:cubicBezTo>
                    <a:pt x="1516" y="16"/>
                    <a:pt x="1584" y="3"/>
                    <a:pt x="1475" y="31"/>
                  </a:cubicBezTo>
                  <a:cubicBezTo>
                    <a:pt x="1451" y="37"/>
                    <a:pt x="1428" y="47"/>
                    <a:pt x="1404" y="55"/>
                  </a:cubicBezTo>
                  <a:cubicBezTo>
                    <a:pt x="1396" y="58"/>
                    <a:pt x="1380" y="63"/>
                    <a:pt x="1380" y="63"/>
                  </a:cubicBezTo>
                  <a:cubicBezTo>
                    <a:pt x="1352" y="83"/>
                    <a:pt x="1326" y="87"/>
                    <a:pt x="1293" y="94"/>
                  </a:cubicBezTo>
                  <a:cubicBezTo>
                    <a:pt x="1233" y="125"/>
                    <a:pt x="1183" y="165"/>
                    <a:pt x="1136" y="213"/>
                  </a:cubicBezTo>
                  <a:cubicBezTo>
                    <a:pt x="1125" y="224"/>
                    <a:pt x="1109" y="255"/>
                    <a:pt x="1104" y="268"/>
                  </a:cubicBezTo>
                  <a:cubicBezTo>
                    <a:pt x="1098" y="283"/>
                    <a:pt x="1088" y="315"/>
                    <a:pt x="1088" y="315"/>
                  </a:cubicBezTo>
                  <a:cubicBezTo>
                    <a:pt x="1093" y="405"/>
                    <a:pt x="1090" y="433"/>
                    <a:pt x="1104" y="505"/>
                  </a:cubicBezTo>
                  <a:cubicBezTo>
                    <a:pt x="1118" y="575"/>
                    <a:pt x="1150" y="641"/>
                    <a:pt x="1167" y="710"/>
                  </a:cubicBezTo>
                  <a:cubicBezTo>
                    <a:pt x="1162" y="764"/>
                    <a:pt x="1165" y="847"/>
                    <a:pt x="1136" y="899"/>
                  </a:cubicBezTo>
                  <a:cubicBezTo>
                    <a:pt x="1109" y="947"/>
                    <a:pt x="1074" y="1000"/>
                    <a:pt x="1041" y="1041"/>
                  </a:cubicBezTo>
                  <a:cubicBezTo>
                    <a:pt x="1010" y="1080"/>
                    <a:pt x="1014" y="1102"/>
                    <a:pt x="962" y="1120"/>
                  </a:cubicBezTo>
                  <a:cubicBezTo>
                    <a:pt x="907" y="1139"/>
                    <a:pt x="854" y="1152"/>
                    <a:pt x="796" y="1160"/>
                  </a:cubicBezTo>
                  <a:cubicBezTo>
                    <a:pt x="761" y="1148"/>
                    <a:pt x="733" y="1117"/>
                    <a:pt x="702" y="1096"/>
                  </a:cubicBezTo>
                  <a:cubicBezTo>
                    <a:pt x="643" y="1056"/>
                    <a:pt x="580" y="1009"/>
                    <a:pt x="512" y="986"/>
                  </a:cubicBezTo>
                  <a:cubicBezTo>
                    <a:pt x="452" y="944"/>
                    <a:pt x="431" y="964"/>
                    <a:pt x="339" y="970"/>
                  </a:cubicBezTo>
                  <a:cubicBezTo>
                    <a:pt x="274" y="981"/>
                    <a:pt x="307" y="973"/>
                    <a:pt x="244" y="994"/>
                  </a:cubicBezTo>
                  <a:cubicBezTo>
                    <a:pt x="236" y="997"/>
                    <a:pt x="220" y="1002"/>
                    <a:pt x="220" y="1002"/>
                  </a:cubicBezTo>
                  <a:cubicBezTo>
                    <a:pt x="185" y="1027"/>
                    <a:pt x="137" y="1026"/>
                    <a:pt x="102" y="1049"/>
                  </a:cubicBezTo>
                  <a:cubicBezTo>
                    <a:pt x="47" y="1086"/>
                    <a:pt x="71" y="1071"/>
                    <a:pt x="31" y="1096"/>
                  </a:cubicBezTo>
                  <a:cubicBezTo>
                    <a:pt x="25" y="1113"/>
                    <a:pt x="9" y="1126"/>
                    <a:pt x="7" y="1144"/>
                  </a:cubicBezTo>
                  <a:cubicBezTo>
                    <a:pt x="0" y="1222"/>
                    <a:pt x="44" y="1337"/>
                    <a:pt x="110" y="1381"/>
                  </a:cubicBezTo>
                  <a:cubicBezTo>
                    <a:pt x="148" y="1436"/>
                    <a:pt x="222" y="1447"/>
                    <a:pt x="276" y="1483"/>
                  </a:cubicBezTo>
                  <a:cubicBezTo>
                    <a:pt x="286" y="1499"/>
                    <a:pt x="305" y="1511"/>
                    <a:pt x="307" y="1530"/>
                  </a:cubicBezTo>
                  <a:cubicBezTo>
                    <a:pt x="313" y="1577"/>
                    <a:pt x="277" y="1609"/>
                    <a:pt x="252" y="1641"/>
                  </a:cubicBezTo>
                  <a:cubicBezTo>
                    <a:pt x="220" y="1682"/>
                    <a:pt x="195" y="1723"/>
                    <a:pt x="157" y="1759"/>
                  </a:cubicBezTo>
                  <a:cubicBezTo>
                    <a:pt x="148" y="1786"/>
                    <a:pt x="134" y="1806"/>
                    <a:pt x="118" y="1830"/>
                  </a:cubicBezTo>
                  <a:cubicBezTo>
                    <a:pt x="105" y="1869"/>
                    <a:pt x="94" y="1901"/>
                    <a:pt x="86" y="1941"/>
                  </a:cubicBezTo>
                  <a:cubicBezTo>
                    <a:pt x="71" y="2114"/>
                    <a:pt x="76" y="2003"/>
                    <a:pt x="94" y="2272"/>
                  </a:cubicBezTo>
                  <a:cubicBezTo>
                    <a:pt x="100" y="2355"/>
                    <a:pt x="100" y="2409"/>
                    <a:pt x="126" y="2485"/>
                  </a:cubicBezTo>
                  <a:cubicBezTo>
                    <a:pt x="135" y="2510"/>
                    <a:pt x="169" y="2532"/>
                    <a:pt x="189" y="2548"/>
                  </a:cubicBezTo>
                  <a:cubicBezTo>
                    <a:pt x="296" y="2633"/>
                    <a:pt x="460" y="2638"/>
                    <a:pt x="591" y="2651"/>
                  </a:cubicBezTo>
                  <a:cubicBezTo>
                    <a:pt x="623" y="2654"/>
                    <a:pt x="654" y="2656"/>
                    <a:pt x="686" y="2659"/>
                  </a:cubicBezTo>
                  <a:cubicBezTo>
                    <a:pt x="887" y="2655"/>
                    <a:pt x="1087" y="2655"/>
                    <a:pt x="1286" y="2627"/>
                  </a:cubicBezTo>
                  <a:cubicBezTo>
                    <a:pt x="1313" y="2618"/>
                    <a:pt x="1354" y="2609"/>
                    <a:pt x="1380" y="2596"/>
                  </a:cubicBezTo>
                  <a:cubicBezTo>
                    <a:pt x="1407" y="2582"/>
                    <a:pt x="1430" y="2566"/>
                    <a:pt x="1459" y="2556"/>
                  </a:cubicBezTo>
                  <a:cubicBezTo>
                    <a:pt x="1474" y="2534"/>
                    <a:pt x="1511" y="2477"/>
                    <a:pt x="1530" y="2462"/>
                  </a:cubicBezTo>
                  <a:cubicBezTo>
                    <a:pt x="1590" y="2414"/>
                    <a:pt x="1708" y="2425"/>
                    <a:pt x="1767" y="2422"/>
                  </a:cubicBezTo>
                  <a:cubicBezTo>
                    <a:pt x="1827" y="2412"/>
                    <a:pt x="1882" y="2404"/>
                    <a:pt x="1933" y="2367"/>
                  </a:cubicBezTo>
                  <a:cubicBezTo>
                    <a:pt x="1944" y="2359"/>
                    <a:pt x="1954" y="2352"/>
                    <a:pt x="1964" y="2343"/>
                  </a:cubicBezTo>
                  <a:cubicBezTo>
                    <a:pt x="1981" y="2328"/>
                    <a:pt x="2012" y="2296"/>
                    <a:pt x="2012" y="2296"/>
                  </a:cubicBezTo>
                  <a:cubicBezTo>
                    <a:pt x="2033" y="2252"/>
                    <a:pt x="2067" y="2216"/>
                    <a:pt x="2083" y="2170"/>
                  </a:cubicBezTo>
                  <a:cubicBezTo>
                    <a:pt x="2078" y="2035"/>
                    <a:pt x="2066" y="1916"/>
                    <a:pt x="2059" y="1783"/>
                  </a:cubicBezTo>
                  <a:cubicBezTo>
                    <a:pt x="2052" y="1651"/>
                    <a:pt x="2043" y="1543"/>
                    <a:pt x="2004" y="1420"/>
                  </a:cubicBezTo>
                  <a:cubicBezTo>
                    <a:pt x="1987" y="1368"/>
                    <a:pt x="1947" y="1323"/>
                    <a:pt x="1917" y="1278"/>
                  </a:cubicBezTo>
                  <a:cubicBezTo>
                    <a:pt x="1922" y="1233"/>
                    <a:pt x="1913" y="1206"/>
                    <a:pt x="1940" y="1175"/>
                  </a:cubicBezTo>
                  <a:cubicBezTo>
                    <a:pt x="1955" y="1158"/>
                    <a:pt x="1972" y="1144"/>
                    <a:pt x="1988" y="1128"/>
                  </a:cubicBezTo>
                  <a:cubicBezTo>
                    <a:pt x="2002" y="1115"/>
                    <a:pt x="2035" y="1096"/>
                    <a:pt x="2035" y="1096"/>
                  </a:cubicBezTo>
                  <a:cubicBezTo>
                    <a:pt x="2083" y="1026"/>
                    <a:pt x="2016" y="1118"/>
                    <a:pt x="2075" y="1057"/>
                  </a:cubicBezTo>
                  <a:cubicBezTo>
                    <a:pt x="2124" y="1007"/>
                    <a:pt x="2053" y="1056"/>
                    <a:pt x="2114" y="1018"/>
                  </a:cubicBezTo>
                  <a:cubicBezTo>
                    <a:pt x="2136" y="986"/>
                    <a:pt x="2169" y="953"/>
                    <a:pt x="2201" y="931"/>
                  </a:cubicBezTo>
                  <a:cubicBezTo>
                    <a:pt x="2230" y="886"/>
                    <a:pt x="2258" y="841"/>
                    <a:pt x="2288" y="797"/>
                  </a:cubicBezTo>
                  <a:cubicBezTo>
                    <a:pt x="2297" y="771"/>
                    <a:pt x="2303" y="744"/>
                    <a:pt x="2311" y="718"/>
                  </a:cubicBezTo>
                  <a:cubicBezTo>
                    <a:pt x="2316" y="702"/>
                    <a:pt x="2327" y="670"/>
                    <a:pt x="2327" y="670"/>
                  </a:cubicBezTo>
                  <a:cubicBezTo>
                    <a:pt x="2338" y="569"/>
                    <a:pt x="2344" y="463"/>
                    <a:pt x="2319" y="363"/>
                  </a:cubicBezTo>
                  <a:cubicBezTo>
                    <a:pt x="2274" y="184"/>
                    <a:pt x="2118" y="59"/>
                    <a:pt x="1940" y="39"/>
                  </a:cubicBezTo>
                  <a:cubicBezTo>
                    <a:pt x="1917" y="33"/>
                    <a:pt x="1812" y="0"/>
                    <a:pt x="1791" y="0"/>
                  </a:cubicBezTo>
                  <a:cubicBezTo>
                    <a:pt x="1754" y="0"/>
                    <a:pt x="1717" y="5"/>
                    <a:pt x="1680" y="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3366F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7" name="Rectangle 24"/>
            <p:cNvSpPr>
              <a:spLocks noChangeArrowheads="1"/>
            </p:cNvSpPr>
            <p:nvPr/>
          </p:nvSpPr>
          <p:spPr bwMode="auto">
            <a:xfrm>
              <a:off x="672" y="1728"/>
              <a:ext cx="91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3200">
                  <a:latin typeface="Tahoma" pitchFamily="34" charset="0"/>
                  <a:ea typeface="隶书" pitchFamily="49" charset="-122"/>
                </a:rPr>
                <a:t>劳资科</a:t>
              </a:r>
            </a:p>
          </p:txBody>
        </p:sp>
        <p:pic>
          <p:nvPicPr>
            <p:cNvPr id="21528" name="Picture 25" descr="j02114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864" y="1344"/>
              <a:ext cx="528" cy="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9" name="Freeform 26"/>
            <p:cNvSpPr>
              <a:spLocks/>
            </p:cNvSpPr>
            <p:nvPr/>
          </p:nvSpPr>
          <p:spPr bwMode="auto">
            <a:xfrm>
              <a:off x="548" y="1196"/>
              <a:ext cx="3224" cy="1731"/>
            </a:xfrm>
            <a:custGeom>
              <a:avLst/>
              <a:gdLst>
                <a:gd name="T0" fmla="*/ 28 w 3224"/>
                <a:gd name="T1" fmla="*/ 556 h 1731"/>
                <a:gd name="T2" fmla="*/ 28 w 3224"/>
                <a:gd name="T3" fmla="*/ 769 h 1731"/>
                <a:gd name="T4" fmla="*/ 60 w 3224"/>
                <a:gd name="T5" fmla="*/ 919 h 1731"/>
                <a:gd name="T6" fmla="*/ 328 w 3224"/>
                <a:gd name="T7" fmla="*/ 1005 h 1731"/>
                <a:gd name="T8" fmla="*/ 525 w 3224"/>
                <a:gd name="T9" fmla="*/ 1013 h 1731"/>
                <a:gd name="T10" fmla="*/ 667 w 3224"/>
                <a:gd name="T11" fmla="*/ 1021 h 1731"/>
                <a:gd name="T12" fmla="*/ 999 w 3224"/>
                <a:gd name="T13" fmla="*/ 1076 h 1731"/>
                <a:gd name="T14" fmla="*/ 1180 w 3224"/>
                <a:gd name="T15" fmla="*/ 1147 h 1731"/>
                <a:gd name="T16" fmla="*/ 1275 w 3224"/>
                <a:gd name="T17" fmla="*/ 1203 h 1731"/>
                <a:gd name="T18" fmla="*/ 1314 w 3224"/>
                <a:gd name="T19" fmla="*/ 1234 h 1731"/>
                <a:gd name="T20" fmla="*/ 1385 w 3224"/>
                <a:gd name="T21" fmla="*/ 1289 h 1731"/>
                <a:gd name="T22" fmla="*/ 1432 w 3224"/>
                <a:gd name="T23" fmla="*/ 1305 h 1731"/>
                <a:gd name="T24" fmla="*/ 1464 w 3224"/>
                <a:gd name="T25" fmla="*/ 1321 h 1731"/>
                <a:gd name="T26" fmla="*/ 1488 w 3224"/>
                <a:gd name="T27" fmla="*/ 1337 h 1731"/>
                <a:gd name="T28" fmla="*/ 1646 w 3224"/>
                <a:gd name="T29" fmla="*/ 1384 h 1731"/>
                <a:gd name="T30" fmla="*/ 1788 w 3224"/>
                <a:gd name="T31" fmla="*/ 1439 h 1731"/>
                <a:gd name="T32" fmla="*/ 1843 w 3224"/>
                <a:gd name="T33" fmla="*/ 1463 h 1731"/>
                <a:gd name="T34" fmla="*/ 1898 w 3224"/>
                <a:gd name="T35" fmla="*/ 1487 h 1731"/>
                <a:gd name="T36" fmla="*/ 1930 w 3224"/>
                <a:gd name="T37" fmla="*/ 1503 h 1731"/>
                <a:gd name="T38" fmla="*/ 1953 w 3224"/>
                <a:gd name="T39" fmla="*/ 1518 h 1731"/>
                <a:gd name="T40" fmla="*/ 2001 w 3224"/>
                <a:gd name="T41" fmla="*/ 1534 h 1731"/>
                <a:gd name="T42" fmla="*/ 2174 w 3224"/>
                <a:gd name="T43" fmla="*/ 1621 h 1731"/>
                <a:gd name="T44" fmla="*/ 2332 w 3224"/>
                <a:gd name="T45" fmla="*/ 1668 h 1731"/>
                <a:gd name="T46" fmla="*/ 2821 w 3224"/>
                <a:gd name="T47" fmla="*/ 1731 h 1731"/>
                <a:gd name="T48" fmla="*/ 3097 w 3224"/>
                <a:gd name="T49" fmla="*/ 1708 h 1731"/>
                <a:gd name="T50" fmla="*/ 3200 w 3224"/>
                <a:gd name="T51" fmla="*/ 1605 h 1731"/>
                <a:gd name="T52" fmla="*/ 3224 w 3224"/>
                <a:gd name="T53" fmla="*/ 1526 h 1731"/>
                <a:gd name="T54" fmla="*/ 3168 w 3224"/>
                <a:gd name="T55" fmla="*/ 1353 h 1731"/>
                <a:gd name="T56" fmla="*/ 3097 w 3224"/>
                <a:gd name="T57" fmla="*/ 1274 h 1731"/>
                <a:gd name="T58" fmla="*/ 3058 w 3224"/>
                <a:gd name="T59" fmla="*/ 1234 h 1731"/>
                <a:gd name="T60" fmla="*/ 2995 w 3224"/>
                <a:gd name="T61" fmla="*/ 1171 h 1731"/>
                <a:gd name="T62" fmla="*/ 2766 w 3224"/>
                <a:gd name="T63" fmla="*/ 990 h 1731"/>
                <a:gd name="T64" fmla="*/ 2703 w 3224"/>
                <a:gd name="T65" fmla="*/ 927 h 1731"/>
                <a:gd name="T66" fmla="*/ 2419 w 3224"/>
                <a:gd name="T67" fmla="*/ 611 h 1731"/>
                <a:gd name="T68" fmla="*/ 2300 w 3224"/>
                <a:gd name="T69" fmla="*/ 532 h 1731"/>
                <a:gd name="T70" fmla="*/ 2087 w 3224"/>
                <a:gd name="T71" fmla="*/ 406 h 1731"/>
                <a:gd name="T72" fmla="*/ 2016 w 3224"/>
                <a:gd name="T73" fmla="*/ 358 h 1731"/>
                <a:gd name="T74" fmla="*/ 1969 w 3224"/>
                <a:gd name="T75" fmla="*/ 343 h 1731"/>
                <a:gd name="T76" fmla="*/ 1630 w 3224"/>
                <a:gd name="T77" fmla="*/ 193 h 1731"/>
                <a:gd name="T78" fmla="*/ 1567 w 3224"/>
                <a:gd name="T79" fmla="*/ 161 h 1731"/>
                <a:gd name="T80" fmla="*/ 1543 w 3224"/>
                <a:gd name="T81" fmla="*/ 145 h 1731"/>
                <a:gd name="T82" fmla="*/ 1425 w 3224"/>
                <a:gd name="T83" fmla="*/ 106 h 1731"/>
                <a:gd name="T84" fmla="*/ 1188 w 3224"/>
                <a:gd name="T85" fmla="*/ 35 h 1731"/>
                <a:gd name="T86" fmla="*/ 849 w 3224"/>
                <a:gd name="T87" fmla="*/ 11 h 1731"/>
                <a:gd name="T88" fmla="*/ 383 w 3224"/>
                <a:gd name="T89" fmla="*/ 35 h 1731"/>
                <a:gd name="T90" fmla="*/ 288 w 3224"/>
                <a:gd name="T91" fmla="*/ 106 h 1731"/>
                <a:gd name="T92" fmla="*/ 154 w 3224"/>
                <a:gd name="T93" fmla="*/ 224 h 1731"/>
                <a:gd name="T94" fmla="*/ 4 w 3224"/>
                <a:gd name="T95" fmla="*/ 532 h 1731"/>
                <a:gd name="T96" fmla="*/ 12 w 3224"/>
                <a:gd name="T97" fmla="*/ 571 h 1731"/>
                <a:gd name="T98" fmla="*/ 36 w 3224"/>
                <a:gd name="T99" fmla="*/ 587 h 1731"/>
                <a:gd name="T100" fmla="*/ 28 w 3224"/>
                <a:gd name="T101" fmla="*/ 556 h 173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24"/>
                <a:gd name="T154" fmla="*/ 0 h 1731"/>
                <a:gd name="T155" fmla="*/ 3224 w 3224"/>
                <a:gd name="T156" fmla="*/ 1731 h 173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24" h="1731">
                  <a:moveTo>
                    <a:pt x="28" y="556"/>
                  </a:moveTo>
                  <a:cubicBezTo>
                    <a:pt x="0" y="638"/>
                    <a:pt x="16" y="581"/>
                    <a:pt x="28" y="769"/>
                  </a:cubicBezTo>
                  <a:cubicBezTo>
                    <a:pt x="31" y="812"/>
                    <a:pt x="35" y="881"/>
                    <a:pt x="60" y="919"/>
                  </a:cubicBezTo>
                  <a:cubicBezTo>
                    <a:pt x="109" y="994"/>
                    <a:pt x="252" y="1001"/>
                    <a:pt x="328" y="1005"/>
                  </a:cubicBezTo>
                  <a:cubicBezTo>
                    <a:pt x="394" y="1009"/>
                    <a:pt x="459" y="1010"/>
                    <a:pt x="525" y="1013"/>
                  </a:cubicBezTo>
                  <a:cubicBezTo>
                    <a:pt x="572" y="1015"/>
                    <a:pt x="620" y="1017"/>
                    <a:pt x="667" y="1021"/>
                  </a:cubicBezTo>
                  <a:cubicBezTo>
                    <a:pt x="776" y="1029"/>
                    <a:pt x="894" y="1043"/>
                    <a:pt x="999" y="1076"/>
                  </a:cubicBezTo>
                  <a:cubicBezTo>
                    <a:pt x="1060" y="1095"/>
                    <a:pt x="1117" y="1133"/>
                    <a:pt x="1180" y="1147"/>
                  </a:cubicBezTo>
                  <a:cubicBezTo>
                    <a:pt x="1213" y="1170"/>
                    <a:pt x="1243" y="1182"/>
                    <a:pt x="1275" y="1203"/>
                  </a:cubicBezTo>
                  <a:cubicBezTo>
                    <a:pt x="1308" y="1254"/>
                    <a:pt x="1269" y="1204"/>
                    <a:pt x="1314" y="1234"/>
                  </a:cubicBezTo>
                  <a:cubicBezTo>
                    <a:pt x="1339" y="1251"/>
                    <a:pt x="1356" y="1276"/>
                    <a:pt x="1385" y="1289"/>
                  </a:cubicBezTo>
                  <a:cubicBezTo>
                    <a:pt x="1400" y="1296"/>
                    <a:pt x="1417" y="1298"/>
                    <a:pt x="1432" y="1305"/>
                  </a:cubicBezTo>
                  <a:cubicBezTo>
                    <a:pt x="1443" y="1310"/>
                    <a:pt x="1454" y="1315"/>
                    <a:pt x="1464" y="1321"/>
                  </a:cubicBezTo>
                  <a:cubicBezTo>
                    <a:pt x="1472" y="1326"/>
                    <a:pt x="1479" y="1333"/>
                    <a:pt x="1488" y="1337"/>
                  </a:cubicBezTo>
                  <a:cubicBezTo>
                    <a:pt x="1530" y="1359"/>
                    <a:pt x="1598" y="1372"/>
                    <a:pt x="1646" y="1384"/>
                  </a:cubicBezTo>
                  <a:cubicBezTo>
                    <a:pt x="1689" y="1414"/>
                    <a:pt x="1741" y="1419"/>
                    <a:pt x="1788" y="1439"/>
                  </a:cubicBezTo>
                  <a:cubicBezTo>
                    <a:pt x="1871" y="1474"/>
                    <a:pt x="1776" y="1441"/>
                    <a:pt x="1843" y="1463"/>
                  </a:cubicBezTo>
                  <a:cubicBezTo>
                    <a:pt x="1889" y="1495"/>
                    <a:pt x="1841" y="1466"/>
                    <a:pt x="1898" y="1487"/>
                  </a:cubicBezTo>
                  <a:cubicBezTo>
                    <a:pt x="1909" y="1491"/>
                    <a:pt x="1920" y="1497"/>
                    <a:pt x="1930" y="1503"/>
                  </a:cubicBezTo>
                  <a:cubicBezTo>
                    <a:pt x="1938" y="1507"/>
                    <a:pt x="1945" y="1514"/>
                    <a:pt x="1953" y="1518"/>
                  </a:cubicBezTo>
                  <a:cubicBezTo>
                    <a:pt x="1968" y="1525"/>
                    <a:pt x="2001" y="1534"/>
                    <a:pt x="2001" y="1534"/>
                  </a:cubicBezTo>
                  <a:cubicBezTo>
                    <a:pt x="2048" y="1567"/>
                    <a:pt x="2117" y="1606"/>
                    <a:pt x="2174" y="1621"/>
                  </a:cubicBezTo>
                  <a:cubicBezTo>
                    <a:pt x="2220" y="1652"/>
                    <a:pt x="2278" y="1656"/>
                    <a:pt x="2332" y="1668"/>
                  </a:cubicBezTo>
                  <a:cubicBezTo>
                    <a:pt x="2492" y="1703"/>
                    <a:pt x="2658" y="1716"/>
                    <a:pt x="2821" y="1731"/>
                  </a:cubicBezTo>
                  <a:cubicBezTo>
                    <a:pt x="2977" y="1725"/>
                    <a:pt x="2990" y="1730"/>
                    <a:pt x="3097" y="1708"/>
                  </a:cubicBezTo>
                  <a:cubicBezTo>
                    <a:pt x="3137" y="1681"/>
                    <a:pt x="3178" y="1650"/>
                    <a:pt x="3200" y="1605"/>
                  </a:cubicBezTo>
                  <a:cubicBezTo>
                    <a:pt x="3212" y="1581"/>
                    <a:pt x="3216" y="1551"/>
                    <a:pt x="3224" y="1526"/>
                  </a:cubicBezTo>
                  <a:cubicBezTo>
                    <a:pt x="3216" y="1468"/>
                    <a:pt x="3201" y="1403"/>
                    <a:pt x="3168" y="1353"/>
                  </a:cubicBezTo>
                  <a:cubicBezTo>
                    <a:pt x="3149" y="1324"/>
                    <a:pt x="3119" y="1300"/>
                    <a:pt x="3097" y="1274"/>
                  </a:cubicBezTo>
                  <a:cubicBezTo>
                    <a:pt x="3062" y="1232"/>
                    <a:pt x="3105" y="1265"/>
                    <a:pt x="3058" y="1234"/>
                  </a:cubicBezTo>
                  <a:cubicBezTo>
                    <a:pt x="3040" y="1208"/>
                    <a:pt x="3021" y="1189"/>
                    <a:pt x="2995" y="1171"/>
                  </a:cubicBezTo>
                  <a:cubicBezTo>
                    <a:pt x="2955" y="1111"/>
                    <a:pt x="2828" y="1034"/>
                    <a:pt x="2766" y="990"/>
                  </a:cubicBezTo>
                  <a:cubicBezTo>
                    <a:pt x="2739" y="970"/>
                    <a:pt x="2732" y="945"/>
                    <a:pt x="2703" y="927"/>
                  </a:cubicBezTo>
                  <a:cubicBezTo>
                    <a:pt x="2615" y="810"/>
                    <a:pt x="2537" y="699"/>
                    <a:pt x="2419" y="611"/>
                  </a:cubicBezTo>
                  <a:cubicBezTo>
                    <a:pt x="2381" y="583"/>
                    <a:pt x="2345" y="547"/>
                    <a:pt x="2300" y="532"/>
                  </a:cubicBezTo>
                  <a:cubicBezTo>
                    <a:pt x="2235" y="482"/>
                    <a:pt x="2158" y="446"/>
                    <a:pt x="2087" y="406"/>
                  </a:cubicBezTo>
                  <a:cubicBezTo>
                    <a:pt x="2021" y="369"/>
                    <a:pt x="2094" y="393"/>
                    <a:pt x="2016" y="358"/>
                  </a:cubicBezTo>
                  <a:cubicBezTo>
                    <a:pt x="2001" y="351"/>
                    <a:pt x="1969" y="343"/>
                    <a:pt x="1969" y="343"/>
                  </a:cubicBezTo>
                  <a:cubicBezTo>
                    <a:pt x="1876" y="273"/>
                    <a:pt x="1736" y="242"/>
                    <a:pt x="1630" y="193"/>
                  </a:cubicBezTo>
                  <a:cubicBezTo>
                    <a:pt x="1609" y="183"/>
                    <a:pt x="1587" y="174"/>
                    <a:pt x="1567" y="161"/>
                  </a:cubicBezTo>
                  <a:cubicBezTo>
                    <a:pt x="1559" y="156"/>
                    <a:pt x="1552" y="149"/>
                    <a:pt x="1543" y="145"/>
                  </a:cubicBezTo>
                  <a:cubicBezTo>
                    <a:pt x="1506" y="127"/>
                    <a:pt x="1463" y="120"/>
                    <a:pt x="1425" y="106"/>
                  </a:cubicBezTo>
                  <a:cubicBezTo>
                    <a:pt x="1346" y="77"/>
                    <a:pt x="1270" y="52"/>
                    <a:pt x="1188" y="35"/>
                  </a:cubicBezTo>
                  <a:cubicBezTo>
                    <a:pt x="1079" y="13"/>
                    <a:pt x="958" y="15"/>
                    <a:pt x="849" y="11"/>
                  </a:cubicBezTo>
                  <a:cubicBezTo>
                    <a:pt x="560" y="17"/>
                    <a:pt x="557" y="0"/>
                    <a:pt x="383" y="35"/>
                  </a:cubicBezTo>
                  <a:cubicBezTo>
                    <a:pt x="349" y="58"/>
                    <a:pt x="322" y="84"/>
                    <a:pt x="288" y="106"/>
                  </a:cubicBezTo>
                  <a:cubicBezTo>
                    <a:pt x="256" y="158"/>
                    <a:pt x="194" y="179"/>
                    <a:pt x="154" y="224"/>
                  </a:cubicBezTo>
                  <a:cubicBezTo>
                    <a:pt x="84" y="302"/>
                    <a:pt x="29" y="431"/>
                    <a:pt x="4" y="532"/>
                  </a:cubicBezTo>
                  <a:cubicBezTo>
                    <a:pt x="7" y="545"/>
                    <a:pt x="5" y="560"/>
                    <a:pt x="12" y="571"/>
                  </a:cubicBezTo>
                  <a:cubicBezTo>
                    <a:pt x="17" y="579"/>
                    <a:pt x="29" y="594"/>
                    <a:pt x="36" y="587"/>
                  </a:cubicBezTo>
                  <a:cubicBezTo>
                    <a:pt x="44" y="580"/>
                    <a:pt x="31" y="566"/>
                    <a:pt x="28" y="55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08000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Freeform 27"/>
            <p:cNvSpPr>
              <a:spLocks/>
            </p:cNvSpPr>
            <p:nvPr/>
          </p:nvSpPr>
          <p:spPr bwMode="auto">
            <a:xfrm>
              <a:off x="939" y="1759"/>
              <a:ext cx="2754" cy="2374"/>
            </a:xfrm>
            <a:custGeom>
              <a:avLst/>
              <a:gdLst>
                <a:gd name="T0" fmla="*/ 142 w 2754"/>
                <a:gd name="T1" fmla="*/ 1720 h 2374"/>
                <a:gd name="T2" fmla="*/ 197 w 2754"/>
                <a:gd name="T3" fmla="*/ 1665 h 2374"/>
                <a:gd name="T4" fmla="*/ 363 w 2754"/>
                <a:gd name="T5" fmla="*/ 1507 h 2374"/>
                <a:gd name="T6" fmla="*/ 434 w 2754"/>
                <a:gd name="T7" fmla="*/ 1460 h 2374"/>
                <a:gd name="T8" fmla="*/ 599 w 2754"/>
                <a:gd name="T9" fmla="*/ 1310 h 2374"/>
                <a:gd name="T10" fmla="*/ 702 w 2754"/>
                <a:gd name="T11" fmla="*/ 1168 h 2374"/>
                <a:gd name="T12" fmla="*/ 891 w 2754"/>
                <a:gd name="T13" fmla="*/ 1066 h 2374"/>
                <a:gd name="T14" fmla="*/ 1128 w 2754"/>
                <a:gd name="T15" fmla="*/ 963 h 2374"/>
                <a:gd name="T16" fmla="*/ 1199 w 2754"/>
                <a:gd name="T17" fmla="*/ 916 h 2374"/>
                <a:gd name="T18" fmla="*/ 1294 w 2754"/>
                <a:gd name="T19" fmla="*/ 829 h 2374"/>
                <a:gd name="T20" fmla="*/ 1349 w 2754"/>
                <a:gd name="T21" fmla="*/ 750 h 2374"/>
                <a:gd name="T22" fmla="*/ 1373 w 2754"/>
                <a:gd name="T23" fmla="*/ 679 h 2374"/>
                <a:gd name="T24" fmla="*/ 1420 w 2754"/>
                <a:gd name="T25" fmla="*/ 497 h 2374"/>
                <a:gd name="T26" fmla="*/ 1507 w 2754"/>
                <a:gd name="T27" fmla="*/ 190 h 2374"/>
                <a:gd name="T28" fmla="*/ 1665 w 2754"/>
                <a:gd name="T29" fmla="*/ 56 h 2374"/>
                <a:gd name="T30" fmla="*/ 1822 w 2754"/>
                <a:gd name="T31" fmla="*/ 0 h 2374"/>
                <a:gd name="T32" fmla="*/ 1980 w 2754"/>
                <a:gd name="T33" fmla="*/ 71 h 2374"/>
                <a:gd name="T34" fmla="*/ 2012 w 2754"/>
                <a:gd name="T35" fmla="*/ 119 h 2374"/>
                <a:gd name="T36" fmla="*/ 2028 w 2754"/>
                <a:gd name="T37" fmla="*/ 142 h 2374"/>
                <a:gd name="T38" fmla="*/ 2067 w 2754"/>
                <a:gd name="T39" fmla="*/ 348 h 2374"/>
                <a:gd name="T40" fmla="*/ 2083 w 2754"/>
                <a:gd name="T41" fmla="*/ 466 h 2374"/>
                <a:gd name="T42" fmla="*/ 2122 w 2754"/>
                <a:gd name="T43" fmla="*/ 505 h 2374"/>
                <a:gd name="T44" fmla="*/ 2383 w 2754"/>
                <a:gd name="T45" fmla="*/ 600 h 2374"/>
                <a:gd name="T46" fmla="*/ 2517 w 2754"/>
                <a:gd name="T47" fmla="*/ 663 h 2374"/>
                <a:gd name="T48" fmla="*/ 2596 w 2754"/>
                <a:gd name="T49" fmla="*/ 703 h 2374"/>
                <a:gd name="T50" fmla="*/ 2714 w 2754"/>
                <a:gd name="T51" fmla="*/ 766 h 2374"/>
                <a:gd name="T52" fmla="*/ 2753 w 2754"/>
                <a:gd name="T53" fmla="*/ 853 h 2374"/>
                <a:gd name="T54" fmla="*/ 2714 w 2754"/>
                <a:gd name="T55" fmla="*/ 1050 h 2374"/>
                <a:gd name="T56" fmla="*/ 2517 w 2754"/>
                <a:gd name="T57" fmla="*/ 1208 h 2374"/>
                <a:gd name="T58" fmla="*/ 2398 w 2754"/>
                <a:gd name="T59" fmla="*/ 1286 h 2374"/>
                <a:gd name="T60" fmla="*/ 2177 w 2754"/>
                <a:gd name="T61" fmla="*/ 1373 h 2374"/>
                <a:gd name="T62" fmla="*/ 2154 w 2754"/>
                <a:gd name="T63" fmla="*/ 1389 h 2374"/>
                <a:gd name="T64" fmla="*/ 2106 w 2754"/>
                <a:gd name="T65" fmla="*/ 1405 h 2374"/>
                <a:gd name="T66" fmla="*/ 2035 w 2754"/>
                <a:gd name="T67" fmla="*/ 1444 h 2374"/>
                <a:gd name="T68" fmla="*/ 1941 w 2754"/>
                <a:gd name="T69" fmla="*/ 1563 h 2374"/>
                <a:gd name="T70" fmla="*/ 1870 w 2754"/>
                <a:gd name="T71" fmla="*/ 1634 h 2374"/>
                <a:gd name="T72" fmla="*/ 1736 w 2754"/>
                <a:gd name="T73" fmla="*/ 1728 h 2374"/>
                <a:gd name="T74" fmla="*/ 1633 w 2754"/>
                <a:gd name="T75" fmla="*/ 1815 h 2374"/>
                <a:gd name="T76" fmla="*/ 1436 w 2754"/>
                <a:gd name="T77" fmla="*/ 2012 h 2374"/>
                <a:gd name="T78" fmla="*/ 1262 w 2754"/>
                <a:gd name="T79" fmla="*/ 2178 h 2374"/>
                <a:gd name="T80" fmla="*/ 1168 w 2754"/>
                <a:gd name="T81" fmla="*/ 2233 h 2374"/>
                <a:gd name="T82" fmla="*/ 883 w 2754"/>
                <a:gd name="T83" fmla="*/ 2336 h 2374"/>
                <a:gd name="T84" fmla="*/ 284 w 2754"/>
                <a:gd name="T85" fmla="*/ 2265 h 2374"/>
                <a:gd name="T86" fmla="*/ 94 w 2754"/>
                <a:gd name="T87" fmla="*/ 2107 h 2374"/>
                <a:gd name="T88" fmla="*/ 31 w 2754"/>
                <a:gd name="T89" fmla="*/ 2028 h 2374"/>
                <a:gd name="T90" fmla="*/ 87 w 2754"/>
                <a:gd name="T91" fmla="*/ 1776 h 2374"/>
                <a:gd name="T92" fmla="*/ 150 w 2754"/>
                <a:gd name="T93" fmla="*/ 1720 h 2374"/>
                <a:gd name="T94" fmla="*/ 173 w 2754"/>
                <a:gd name="T95" fmla="*/ 1713 h 2374"/>
                <a:gd name="T96" fmla="*/ 142 w 2754"/>
                <a:gd name="T97" fmla="*/ 1720 h 23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754"/>
                <a:gd name="T148" fmla="*/ 0 h 2374"/>
                <a:gd name="T149" fmla="*/ 2754 w 2754"/>
                <a:gd name="T150" fmla="*/ 2374 h 23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754" h="2374">
                  <a:moveTo>
                    <a:pt x="142" y="1720"/>
                  </a:moveTo>
                  <a:cubicBezTo>
                    <a:pt x="178" y="1668"/>
                    <a:pt x="132" y="1730"/>
                    <a:pt x="197" y="1665"/>
                  </a:cubicBezTo>
                  <a:cubicBezTo>
                    <a:pt x="253" y="1609"/>
                    <a:pt x="299" y="1554"/>
                    <a:pt x="363" y="1507"/>
                  </a:cubicBezTo>
                  <a:cubicBezTo>
                    <a:pt x="386" y="1490"/>
                    <a:pt x="414" y="1480"/>
                    <a:pt x="434" y="1460"/>
                  </a:cubicBezTo>
                  <a:cubicBezTo>
                    <a:pt x="487" y="1407"/>
                    <a:pt x="542" y="1358"/>
                    <a:pt x="599" y="1310"/>
                  </a:cubicBezTo>
                  <a:cubicBezTo>
                    <a:pt x="646" y="1270"/>
                    <a:pt x="660" y="1210"/>
                    <a:pt x="702" y="1168"/>
                  </a:cubicBezTo>
                  <a:cubicBezTo>
                    <a:pt x="753" y="1117"/>
                    <a:pt x="823" y="1087"/>
                    <a:pt x="891" y="1066"/>
                  </a:cubicBezTo>
                  <a:cubicBezTo>
                    <a:pt x="962" y="1019"/>
                    <a:pt x="1057" y="1012"/>
                    <a:pt x="1128" y="963"/>
                  </a:cubicBezTo>
                  <a:cubicBezTo>
                    <a:pt x="1151" y="947"/>
                    <a:pt x="1178" y="935"/>
                    <a:pt x="1199" y="916"/>
                  </a:cubicBezTo>
                  <a:cubicBezTo>
                    <a:pt x="1233" y="886"/>
                    <a:pt x="1257" y="854"/>
                    <a:pt x="1294" y="829"/>
                  </a:cubicBezTo>
                  <a:cubicBezTo>
                    <a:pt x="1339" y="766"/>
                    <a:pt x="1321" y="793"/>
                    <a:pt x="1349" y="750"/>
                  </a:cubicBezTo>
                  <a:cubicBezTo>
                    <a:pt x="1350" y="749"/>
                    <a:pt x="1369" y="691"/>
                    <a:pt x="1373" y="679"/>
                  </a:cubicBezTo>
                  <a:cubicBezTo>
                    <a:pt x="1393" y="619"/>
                    <a:pt x="1407" y="559"/>
                    <a:pt x="1420" y="497"/>
                  </a:cubicBezTo>
                  <a:cubicBezTo>
                    <a:pt x="1440" y="398"/>
                    <a:pt x="1447" y="276"/>
                    <a:pt x="1507" y="190"/>
                  </a:cubicBezTo>
                  <a:cubicBezTo>
                    <a:pt x="1531" y="118"/>
                    <a:pt x="1595" y="76"/>
                    <a:pt x="1665" y="56"/>
                  </a:cubicBezTo>
                  <a:cubicBezTo>
                    <a:pt x="1710" y="25"/>
                    <a:pt x="1770" y="13"/>
                    <a:pt x="1822" y="0"/>
                  </a:cubicBezTo>
                  <a:cubicBezTo>
                    <a:pt x="1917" y="12"/>
                    <a:pt x="1907" y="24"/>
                    <a:pt x="1980" y="71"/>
                  </a:cubicBezTo>
                  <a:cubicBezTo>
                    <a:pt x="1991" y="87"/>
                    <a:pt x="2001" y="103"/>
                    <a:pt x="2012" y="119"/>
                  </a:cubicBezTo>
                  <a:cubicBezTo>
                    <a:pt x="2017" y="127"/>
                    <a:pt x="2028" y="142"/>
                    <a:pt x="2028" y="142"/>
                  </a:cubicBezTo>
                  <a:cubicBezTo>
                    <a:pt x="2048" y="210"/>
                    <a:pt x="2060" y="277"/>
                    <a:pt x="2067" y="348"/>
                  </a:cubicBezTo>
                  <a:cubicBezTo>
                    <a:pt x="2068" y="362"/>
                    <a:pt x="2071" y="438"/>
                    <a:pt x="2083" y="466"/>
                  </a:cubicBezTo>
                  <a:cubicBezTo>
                    <a:pt x="2096" y="497"/>
                    <a:pt x="2098" y="485"/>
                    <a:pt x="2122" y="505"/>
                  </a:cubicBezTo>
                  <a:cubicBezTo>
                    <a:pt x="2195" y="566"/>
                    <a:pt x="2294" y="570"/>
                    <a:pt x="2383" y="600"/>
                  </a:cubicBezTo>
                  <a:cubicBezTo>
                    <a:pt x="2423" y="628"/>
                    <a:pt x="2474" y="639"/>
                    <a:pt x="2517" y="663"/>
                  </a:cubicBezTo>
                  <a:cubicBezTo>
                    <a:pt x="2597" y="707"/>
                    <a:pt x="2532" y="687"/>
                    <a:pt x="2596" y="703"/>
                  </a:cubicBezTo>
                  <a:cubicBezTo>
                    <a:pt x="2634" y="728"/>
                    <a:pt x="2676" y="741"/>
                    <a:pt x="2714" y="766"/>
                  </a:cubicBezTo>
                  <a:cubicBezTo>
                    <a:pt x="2754" y="824"/>
                    <a:pt x="2743" y="794"/>
                    <a:pt x="2753" y="853"/>
                  </a:cubicBezTo>
                  <a:cubicBezTo>
                    <a:pt x="2749" y="909"/>
                    <a:pt x="2752" y="998"/>
                    <a:pt x="2714" y="1050"/>
                  </a:cubicBezTo>
                  <a:cubicBezTo>
                    <a:pt x="2665" y="1118"/>
                    <a:pt x="2589" y="1165"/>
                    <a:pt x="2517" y="1208"/>
                  </a:cubicBezTo>
                  <a:cubicBezTo>
                    <a:pt x="2481" y="1229"/>
                    <a:pt x="2438" y="1272"/>
                    <a:pt x="2398" y="1286"/>
                  </a:cubicBezTo>
                  <a:cubicBezTo>
                    <a:pt x="2323" y="1312"/>
                    <a:pt x="2255" y="1354"/>
                    <a:pt x="2177" y="1373"/>
                  </a:cubicBezTo>
                  <a:cubicBezTo>
                    <a:pt x="2169" y="1378"/>
                    <a:pt x="2163" y="1385"/>
                    <a:pt x="2154" y="1389"/>
                  </a:cubicBezTo>
                  <a:cubicBezTo>
                    <a:pt x="2139" y="1396"/>
                    <a:pt x="2106" y="1405"/>
                    <a:pt x="2106" y="1405"/>
                  </a:cubicBezTo>
                  <a:cubicBezTo>
                    <a:pt x="2083" y="1421"/>
                    <a:pt x="2055" y="1426"/>
                    <a:pt x="2035" y="1444"/>
                  </a:cubicBezTo>
                  <a:cubicBezTo>
                    <a:pt x="1992" y="1482"/>
                    <a:pt x="1972" y="1515"/>
                    <a:pt x="1941" y="1563"/>
                  </a:cubicBezTo>
                  <a:cubicBezTo>
                    <a:pt x="1923" y="1591"/>
                    <a:pt x="1894" y="1610"/>
                    <a:pt x="1870" y="1634"/>
                  </a:cubicBezTo>
                  <a:cubicBezTo>
                    <a:pt x="1830" y="1674"/>
                    <a:pt x="1781" y="1698"/>
                    <a:pt x="1736" y="1728"/>
                  </a:cubicBezTo>
                  <a:cubicBezTo>
                    <a:pt x="1692" y="1757"/>
                    <a:pt x="1673" y="1788"/>
                    <a:pt x="1633" y="1815"/>
                  </a:cubicBezTo>
                  <a:cubicBezTo>
                    <a:pt x="1593" y="1875"/>
                    <a:pt x="1497" y="1972"/>
                    <a:pt x="1436" y="2012"/>
                  </a:cubicBezTo>
                  <a:cubicBezTo>
                    <a:pt x="1395" y="2074"/>
                    <a:pt x="1336" y="2153"/>
                    <a:pt x="1262" y="2178"/>
                  </a:cubicBezTo>
                  <a:cubicBezTo>
                    <a:pt x="1230" y="2200"/>
                    <a:pt x="1204" y="2220"/>
                    <a:pt x="1168" y="2233"/>
                  </a:cubicBezTo>
                  <a:cubicBezTo>
                    <a:pt x="1085" y="2295"/>
                    <a:pt x="985" y="2321"/>
                    <a:pt x="883" y="2336"/>
                  </a:cubicBezTo>
                  <a:cubicBezTo>
                    <a:pt x="774" y="2374"/>
                    <a:pt x="428" y="2351"/>
                    <a:pt x="284" y="2265"/>
                  </a:cubicBezTo>
                  <a:cubicBezTo>
                    <a:pt x="212" y="2222"/>
                    <a:pt x="163" y="2153"/>
                    <a:pt x="94" y="2107"/>
                  </a:cubicBezTo>
                  <a:cubicBezTo>
                    <a:pt x="76" y="2077"/>
                    <a:pt x="56" y="2053"/>
                    <a:pt x="31" y="2028"/>
                  </a:cubicBezTo>
                  <a:cubicBezTo>
                    <a:pt x="0" y="1938"/>
                    <a:pt x="39" y="1852"/>
                    <a:pt x="87" y="1776"/>
                  </a:cubicBezTo>
                  <a:cubicBezTo>
                    <a:pt x="112" y="1736"/>
                    <a:pt x="94" y="1757"/>
                    <a:pt x="150" y="1720"/>
                  </a:cubicBezTo>
                  <a:cubicBezTo>
                    <a:pt x="157" y="1716"/>
                    <a:pt x="181" y="1713"/>
                    <a:pt x="173" y="1713"/>
                  </a:cubicBezTo>
                  <a:cubicBezTo>
                    <a:pt x="162" y="1713"/>
                    <a:pt x="152" y="1718"/>
                    <a:pt x="142" y="172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提纲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数据管理技术的发展</a:t>
            </a:r>
          </a:p>
          <a:p>
            <a:pPr eaLnBrk="1" hangingPunct="1"/>
            <a:r>
              <a:rPr lang="zh-CN" altLang="en-US" smtClean="0"/>
              <a:t>数据描述</a:t>
            </a:r>
          </a:p>
          <a:p>
            <a:pPr eaLnBrk="1" hangingPunct="1"/>
            <a:r>
              <a:rPr lang="zh-CN" altLang="en-US" smtClean="0"/>
              <a:t>数据模型</a:t>
            </a:r>
          </a:p>
          <a:p>
            <a:pPr eaLnBrk="1" hangingPunct="1"/>
            <a:r>
              <a:rPr lang="zh-CN" altLang="en-US" smtClean="0"/>
              <a:t>数据库的体系结构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数据库系统的构成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示例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100" smtClean="0"/>
              <a:t>S(SNO, SNAME, STATUS, CITY)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S</a:t>
            </a:r>
            <a:r>
              <a:rPr lang="zh-CN" altLang="en-US" sz="2000" smtClean="0"/>
              <a:t>表示供应商，它的各属性依次为供应商号，供应商名，供应商状态值，供应商所在城市；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smtClean="0"/>
              <a:t>P(PNO, PNAME, COLOR, WEIGHT, CITY)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P</a:t>
            </a:r>
            <a:r>
              <a:rPr lang="zh-CN" altLang="en-US" sz="2000" smtClean="0"/>
              <a:t>表示零件，它的各属性依次为零件号，零件名，零件颜色，零件重量，零件存放的城市；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smtClean="0"/>
              <a:t>J(JNO, JNAME,CITY)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J</a:t>
            </a:r>
            <a:r>
              <a:rPr lang="zh-CN" altLang="en-US" sz="2000" smtClean="0"/>
              <a:t>表示工程，它的各属性依次为工程号，工程名，工程所在城市；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smtClean="0"/>
              <a:t>SPJ(SNO, PNO, JNO, QTY)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smtClean="0"/>
              <a:t>SPJ</a:t>
            </a:r>
            <a:r>
              <a:rPr lang="zh-CN" altLang="en-US" sz="2000" smtClean="0"/>
              <a:t>表示供货关系，它的各属性依次为供应商号，零件号，工程号，供货数量。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859338" y="692150"/>
            <a:ext cx="3913187" cy="2347913"/>
            <a:chOff x="215" y="2400"/>
            <a:chExt cx="2465" cy="1479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215" y="2592"/>
              <a:ext cx="791" cy="327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供应商</a:t>
              </a:r>
              <a:endParaRPr lang="zh-CN" altLang="en-US" sz="4400"/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112" y="2640"/>
              <a:ext cx="568" cy="327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项目</a:t>
              </a:r>
              <a:endParaRPr lang="zh-CN" altLang="en-US" sz="4400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248" y="3552"/>
              <a:ext cx="568" cy="327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零件</a:t>
              </a:r>
              <a:endParaRPr lang="zh-CN" altLang="en-US" sz="4400"/>
            </a:p>
          </p:txBody>
        </p:sp>
        <p:sp>
          <p:nvSpPr>
            <p:cNvPr id="22536" name="AutoShape 8" descr="Large confetti"/>
            <p:cNvSpPr>
              <a:spLocks noChangeArrowheads="1"/>
            </p:cNvSpPr>
            <p:nvPr/>
          </p:nvSpPr>
          <p:spPr bwMode="auto">
            <a:xfrm>
              <a:off x="1296" y="2400"/>
              <a:ext cx="528" cy="768"/>
            </a:xfrm>
            <a:prstGeom prst="diamond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296" y="2640"/>
              <a:ext cx="5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ea typeface="楷体_GB2312" pitchFamily="49" charset="-122"/>
                </a:rPr>
                <a:t>供应</a:t>
              </a:r>
              <a:endParaRPr lang="zh-CN" altLang="en-US" sz="4400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536" y="316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824" y="278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1008" y="2784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示例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</a:t>
            </a:r>
          </a:p>
          <a:p>
            <a:pPr lvl="1" eaLnBrk="1" hangingPunct="1"/>
            <a:r>
              <a:rPr lang="zh-CN" altLang="en-US" smtClean="0"/>
              <a:t>“供应红色零件给北京的工程的供应商姓名”</a:t>
            </a:r>
          </a:p>
          <a:p>
            <a:pPr eaLnBrk="1" hangingPunct="1"/>
            <a:r>
              <a:rPr lang="zh-CN" altLang="en-US" smtClean="0"/>
              <a:t>维护</a:t>
            </a:r>
          </a:p>
          <a:p>
            <a:pPr lvl="1" eaLnBrk="1" hangingPunct="1"/>
            <a:r>
              <a:rPr lang="zh-CN" altLang="en-US" smtClean="0"/>
              <a:t>“不允许供应不存在的零件”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示例</a:t>
            </a:r>
            <a:r>
              <a:rPr lang="en-US" altLang="zh-CN" sz="3800" smtClean="0"/>
              <a:t>——</a:t>
            </a:r>
            <a:r>
              <a:rPr lang="zh-CN" altLang="en-US" sz="3800" smtClean="0"/>
              <a:t>基于文件系统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分别组织几个文件，存储各类对象的记录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27088" y="1917700"/>
            <a:ext cx="7265987" cy="4464050"/>
            <a:chOff x="521" y="1389"/>
            <a:chExt cx="4577" cy="2812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1939" y="1389"/>
              <a:ext cx="1928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CreateFile(S, P, J, SPJ)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3248" y="2025"/>
              <a:ext cx="1850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ScanFile(P)</a:t>
              </a:r>
            </a:p>
            <a:p>
              <a:pPr algn="ctr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找到红色零件的号码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521" y="2024"/>
              <a:ext cx="2042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ScanFile(J)</a:t>
              </a:r>
            </a:p>
            <a:p>
              <a:pPr algn="ctr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找到北京的工程的号码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638" y="2850"/>
              <a:ext cx="2440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ScanFile(SPJ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）</a:t>
              </a:r>
            </a:p>
            <a:p>
              <a:pPr algn="ctr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找到对应以上两号码的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SNO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1446" y="3677"/>
              <a:ext cx="2824" cy="5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ScanFile(S)</a:t>
              </a:r>
            </a:p>
            <a:p>
              <a:pPr algn="ctr"/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找到对应以上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SNO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的供应商姓名</a:t>
              </a:r>
            </a:p>
          </p:txBody>
        </p:sp>
        <p:cxnSp>
          <p:nvCxnSpPr>
            <p:cNvPr id="24586" name="AutoShape 10"/>
            <p:cNvCxnSpPr>
              <a:cxnSpLocks noChangeShapeType="1"/>
              <a:stCxn id="24581" idx="2"/>
              <a:endCxn id="24583" idx="0"/>
            </p:cNvCxnSpPr>
            <p:nvPr/>
          </p:nvCxnSpPr>
          <p:spPr bwMode="auto">
            <a:xfrm flipH="1">
              <a:off x="1542" y="1683"/>
              <a:ext cx="1361" cy="3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587" name="AutoShape 11"/>
            <p:cNvCxnSpPr>
              <a:cxnSpLocks noChangeShapeType="1"/>
              <a:stCxn id="24581" idx="2"/>
              <a:endCxn id="24582" idx="0"/>
            </p:cNvCxnSpPr>
            <p:nvPr/>
          </p:nvCxnSpPr>
          <p:spPr bwMode="auto">
            <a:xfrm>
              <a:off x="2903" y="1683"/>
              <a:ext cx="1270" cy="3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588" name="AutoShape 12"/>
            <p:cNvCxnSpPr>
              <a:cxnSpLocks noChangeShapeType="1"/>
              <a:stCxn id="24583" idx="2"/>
              <a:endCxn id="24584" idx="0"/>
            </p:cNvCxnSpPr>
            <p:nvPr/>
          </p:nvCxnSpPr>
          <p:spPr bwMode="auto">
            <a:xfrm>
              <a:off x="1542" y="2548"/>
              <a:ext cx="1316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4589" name="AutoShape 13"/>
            <p:cNvCxnSpPr>
              <a:cxnSpLocks noChangeShapeType="1"/>
              <a:stCxn id="24582" idx="2"/>
              <a:endCxn id="24584" idx="0"/>
            </p:cNvCxnSpPr>
            <p:nvPr/>
          </p:nvCxnSpPr>
          <p:spPr bwMode="auto">
            <a:xfrm flipH="1">
              <a:off x="2858" y="2549"/>
              <a:ext cx="1315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590" name="AutoShape 14"/>
            <p:cNvCxnSpPr>
              <a:cxnSpLocks noChangeShapeType="1"/>
              <a:stCxn id="24584" idx="2"/>
              <a:endCxn id="24585" idx="0"/>
            </p:cNvCxnSpPr>
            <p:nvPr/>
          </p:nvCxnSpPr>
          <p:spPr bwMode="auto">
            <a:xfrm>
              <a:off x="2858" y="3374"/>
              <a:ext cx="0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示例</a:t>
            </a:r>
            <a:r>
              <a:rPr lang="en-US" altLang="zh-CN" sz="3800" smtClean="0"/>
              <a:t>——</a:t>
            </a:r>
            <a:r>
              <a:rPr lang="zh-CN" altLang="en-US" sz="3800" smtClean="0"/>
              <a:t>基于文件系统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203575" y="1557338"/>
            <a:ext cx="2693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InsertFile</a:t>
            </a:r>
            <a:r>
              <a:rPr lang="en-US" altLang="zh-CN">
                <a:latin typeface="Tahoma" pitchFamily="34" charset="0"/>
              </a:rPr>
              <a:t>(SPJ)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411413" y="2638425"/>
            <a:ext cx="4322762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华文新魏" pitchFamily="2" charset="-122"/>
                <a:ea typeface="华文新魏" pitchFamily="2" charset="-122"/>
              </a:rPr>
              <a:t>ScanFile(P)</a:t>
            </a:r>
          </a:p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判断欲插入的零件号是否在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中</a:t>
            </a:r>
          </a:p>
        </p:txBody>
      </p:sp>
      <p:cxnSp>
        <p:nvCxnSpPr>
          <p:cNvPr id="25605" name="AutoShape 6"/>
          <p:cNvCxnSpPr>
            <a:cxnSpLocks noChangeShapeType="1"/>
            <a:stCxn id="25603" idx="2"/>
            <a:endCxn id="25604" idx="0"/>
          </p:cNvCxnSpPr>
          <p:nvPr/>
        </p:nvCxnSpPr>
        <p:spPr bwMode="auto">
          <a:xfrm>
            <a:off x="4551363" y="2024063"/>
            <a:ext cx="22225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287713" y="4252913"/>
            <a:ext cx="2522537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DeleteFile</a:t>
            </a:r>
            <a:r>
              <a:rPr lang="en-US" altLang="zh-CN">
                <a:latin typeface="Tahoma" pitchFamily="34" charset="0"/>
              </a:rPr>
              <a:t>(P)</a:t>
            </a:r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286000" y="5334000"/>
            <a:ext cx="4575175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latin typeface="华文新魏" pitchFamily="2" charset="-122"/>
                <a:ea typeface="华文新魏" pitchFamily="2" charset="-122"/>
              </a:rPr>
              <a:t>ScanFile(SPJ)</a:t>
            </a:r>
          </a:p>
          <a:p>
            <a:pPr algn="ctr"/>
            <a:r>
              <a:rPr lang="zh-CN" altLang="en-US">
                <a:latin typeface="华文新魏" pitchFamily="2" charset="-122"/>
                <a:ea typeface="华文新魏" pitchFamily="2" charset="-122"/>
              </a:rPr>
              <a:t>判断欲删除的零件号是否在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SPJ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中</a:t>
            </a:r>
          </a:p>
        </p:txBody>
      </p:sp>
      <p:cxnSp>
        <p:nvCxnSpPr>
          <p:cNvPr id="25608" name="AutoShape 9"/>
          <p:cNvCxnSpPr>
            <a:cxnSpLocks noChangeShapeType="1"/>
            <a:stCxn id="25606" idx="2"/>
            <a:endCxn id="25607" idx="0"/>
          </p:cNvCxnSpPr>
          <p:nvPr/>
        </p:nvCxnSpPr>
        <p:spPr bwMode="auto">
          <a:xfrm>
            <a:off x="4549775" y="4719638"/>
            <a:ext cx="23813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示例</a:t>
            </a:r>
            <a:r>
              <a:rPr lang="en-US" altLang="zh-CN" sz="3800" smtClean="0"/>
              <a:t>——</a:t>
            </a:r>
            <a:r>
              <a:rPr lang="zh-CN" altLang="en-US" sz="3800" smtClean="0"/>
              <a:t>基于数据库系统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smtClean="0"/>
              <a:t>数据统一按表结构存放，设为</a:t>
            </a:r>
            <a:r>
              <a:rPr lang="en-US" altLang="zh-CN" sz="2600" smtClean="0"/>
              <a:t>S</a:t>
            </a:r>
            <a:r>
              <a:rPr lang="zh-CN" altLang="en-US" sz="2600" smtClean="0"/>
              <a:t>，</a:t>
            </a:r>
            <a:r>
              <a:rPr lang="en-US" altLang="zh-CN" sz="2600" smtClean="0"/>
              <a:t>P</a:t>
            </a:r>
            <a:r>
              <a:rPr lang="zh-CN" altLang="en-US" sz="2600" smtClean="0"/>
              <a:t>，</a:t>
            </a:r>
            <a:r>
              <a:rPr lang="en-US" altLang="zh-CN" sz="2600" smtClean="0"/>
              <a:t>J</a:t>
            </a:r>
            <a:r>
              <a:rPr lang="zh-CN" altLang="en-US" sz="2600" smtClean="0"/>
              <a:t>，</a:t>
            </a:r>
            <a:r>
              <a:rPr lang="en-US" altLang="zh-CN" sz="2600" smtClean="0"/>
              <a:t>SPJ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smtClean="0"/>
              <a:t>查询：只需提查询要求，由系统完成查询过程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SELECT   SNAME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FROM   S, P, J, SPJ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WHERE  SPJ.SNO = S.SNO AND   SPJ.PNO = P.PNO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AND   SPJ.PNO = P.PNO AND   J.CITY = “BEIJING”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AND   P.COLOR = “RED”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smtClean="0"/>
              <a:t>维护：应用提出完整性约束，系统自动检查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CREATE TABLE  SPJ(……,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smtClean="0"/>
              <a:t>FOREIGN KEY (PNO)      REFERENCES    P(PNO), ……)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  </a:t>
            </a:r>
            <a:r>
              <a:rPr lang="en-US" altLang="zh-CN" sz="3800" smtClean="0"/>
              <a:t>VS  </a:t>
            </a:r>
            <a:r>
              <a:rPr lang="zh-CN" altLang="en-US" sz="3800" smtClean="0"/>
              <a:t>文件系统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文件系统的弱点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记录之间无联系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难于维护数据的完整性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数据库系统的用武之地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有查询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整体数据结构化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效率两面观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运行效率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 smtClean="0"/>
              <a:t>开发效率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  </a:t>
            </a:r>
            <a:r>
              <a:rPr lang="en-US" altLang="zh-CN" sz="3800" smtClean="0"/>
              <a:t>VS  </a:t>
            </a:r>
            <a:r>
              <a:rPr lang="zh-CN" altLang="en-US" sz="3800" smtClean="0"/>
              <a:t>文件系统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422275" y="1700808"/>
            <a:ext cx="8253413" cy="3711575"/>
            <a:chOff x="266" y="1253"/>
            <a:chExt cx="5199" cy="2338"/>
          </a:xfrm>
        </p:grpSpPr>
        <p:sp>
          <p:nvSpPr>
            <p:cNvPr id="28676" name="Text Box 5"/>
            <p:cNvSpPr txBox="1">
              <a:spLocks noChangeArrowheads="1"/>
            </p:cNvSpPr>
            <p:nvPr/>
          </p:nvSpPr>
          <p:spPr bwMode="auto">
            <a:xfrm>
              <a:off x="816" y="3264"/>
              <a:ext cx="1632" cy="327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zh-CN" altLang="en-US" sz="2800">
                  <a:latin typeface="Arial Black" pitchFamily="34" charset="0"/>
                  <a:ea typeface="华文行楷" pitchFamily="2" charset="-122"/>
                </a:rPr>
                <a:t>文件系统</a:t>
              </a:r>
            </a:p>
          </p:txBody>
        </p:sp>
        <p:sp>
          <p:nvSpPr>
            <p:cNvPr id="28677" name="Text Box 6"/>
            <p:cNvSpPr txBox="1">
              <a:spLocks noChangeArrowheads="1"/>
            </p:cNvSpPr>
            <p:nvPr/>
          </p:nvSpPr>
          <p:spPr bwMode="auto">
            <a:xfrm>
              <a:off x="816" y="2592"/>
              <a:ext cx="1632" cy="327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zh-CN" altLang="en-US" sz="2800">
                  <a:latin typeface="Arial Black" pitchFamily="34" charset="0"/>
                  <a:ea typeface="华文行楷" pitchFamily="2" charset="-122"/>
                </a:rPr>
                <a:t>数据管理</a:t>
              </a:r>
            </a:p>
          </p:txBody>
        </p:sp>
        <p:sp>
          <p:nvSpPr>
            <p:cNvPr id="28678" name="Oval 7"/>
            <p:cNvSpPr>
              <a:spLocks noChangeArrowheads="1"/>
            </p:cNvSpPr>
            <p:nvPr/>
          </p:nvSpPr>
          <p:spPr bwMode="auto">
            <a:xfrm>
              <a:off x="1021" y="1434"/>
              <a:ext cx="1088" cy="499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ahoma" pitchFamily="34" charset="0"/>
                  <a:ea typeface="华文行楷" pitchFamily="2" charset="-122"/>
                </a:rPr>
                <a:t>应用逻辑</a:t>
              </a:r>
            </a:p>
          </p:txBody>
        </p:sp>
        <p:sp>
          <p:nvSpPr>
            <p:cNvPr id="28679" name="Line 8"/>
            <p:cNvSpPr>
              <a:spLocks noChangeShapeType="1"/>
            </p:cNvSpPr>
            <p:nvPr/>
          </p:nvSpPr>
          <p:spPr bwMode="auto">
            <a:xfrm>
              <a:off x="1601" y="1933"/>
              <a:ext cx="9" cy="65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0" name="Line 9"/>
            <p:cNvSpPr>
              <a:spLocks noChangeShapeType="1"/>
            </p:cNvSpPr>
            <p:nvPr/>
          </p:nvSpPr>
          <p:spPr bwMode="auto">
            <a:xfrm>
              <a:off x="1632" y="2928"/>
              <a:ext cx="0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Text Box 10"/>
            <p:cNvSpPr txBox="1">
              <a:spLocks noChangeArrowheads="1"/>
            </p:cNvSpPr>
            <p:nvPr/>
          </p:nvSpPr>
          <p:spPr bwMode="auto">
            <a:xfrm>
              <a:off x="3216" y="3264"/>
              <a:ext cx="1872" cy="327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zh-CN" altLang="en-US" sz="2800">
                  <a:latin typeface="Arial Black" pitchFamily="34" charset="0"/>
                  <a:ea typeface="华文行楷" pitchFamily="2" charset="-122"/>
                </a:rPr>
                <a:t>文件系统</a:t>
              </a:r>
            </a:p>
          </p:txBody>
        </p:sp>
        <p:sp>
          <p:nvSpPr>
            <p:cNvPr id="28682" name="Oval 11"/>
            <p:cNvSpPr>
              <a:spLocks noChangeArrowheads="1"/>
            </p:cNvSpPr>
            <p:nvPr/>
          </p:nvSpPr>
          <p:spPr bwMode="auto">
            <a:xfrm>
              <a:off x="3593" y="1253"/>
              <a:ext cx="1056" cy="912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>
                  <a:latin typeface="Tahoma" pitchFamily="34" charset="0"/>
                  <a:ea typeface="华文行楷" pitchFamily="2" charset="-122"/>
                </a:rPr>
                <a:t>应用逻辑</a:t>
              </a:r>
            </a:p>
            <a:p>
              <a:pPr algn="ctr"/>
              <a:r>
                <a:rPr lang="zh-CN" altLang="en-US" sz="2800">
                  <a:latin typeface="Tahoma" pitchFamily="34" charset="0"/>
                  <a:ea typeface="华文行楷" pitchFamily="2" charset="-122"/>
                </a:rPr>
                <a:t>数据管理</a:t>
              </a:r>
            </a:p>
          </p:txBody>
        </p:sp>
        <p:sp>
          <p:nvSpPr>
            <p:cNvPr id="28683" name="Line 12"/>
            <p:cNvSpPr>
              <a:spLocks noChangeShapeType="1"/>
            </p:cNvSpPr>
            <p:nvPr/>
          </p:nvSpPr>
          <p:spPr bwMode="auto">
            <a:xfrm>
              <a:off x="4150" y="2160"/>
              <a:ext cx="0" cy="10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13"/>
            <p:cNvSpPr>
              <a:spLocks noChangeShapeType="1"/>
            </p:cNvSpPr>
            <p:nvPr/>
          </p:nvSpPr>
          <p:spPr bwMode="auto">
            <a:xfrm>
              <a:off x="3593" y="1722"/>
              <a:ext cx="1056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4"/>
            <p:cNvSpPr>
              <a:spLocks noChangeShapeType="1"/>
            </p:cNvSpPr>
            <p:nvPr/>
          </p:nvSpPr>
          <p:spPr bwMode="auto">
            <a:xfrm>
              <a:off x="362" y="2387"/>
              <a:ext cx="510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Text Box 15"/>
            <p:cNvSpPr txBox="1">
              <a:spLocks noChangeArrowheads="1"/>
            </p:cNvSpPr>
            <p:nvPr/>
          </p:nvSpPr>
          <p:spPr bwMode="auto">
            <a:xfrm>
              <a:off x="266" y="1298"/>
              <a:ext cx="346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  <a:ea typeface="华文新魏" pitchFamily="2" charset="-122"/>
                </a:rPr>
                <a:t>应用软件</a:t>
              </a:r>
            </a:p>
          </p:txBody>
        </p:sp>
        <p:sp>
          <p:nvSpPr>
            <p:cNvPr id="28687" name="Text Box 16"/>
            <p:cNvSpPr txBox="1">
              <a:spLocks noChangeArrowheads="1"/>
            </p:cNvSpPr>
            <p:nvPr/>
          </p:nvSpPr>
          <p:spPr bwMode="auto">
            <a:xfrm>
              <a:off x="266" y="2613"/>
              <a:ext cx="346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  <a:ea typeface="华文新魏" pitchFamily="2" charset="-122"/>
                </a:rPr>
                <a:t>系统软件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几个关键的数据库概念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数据库（</a:t>
            </a:r>
            <a:r>
              <a:rPr lang="en-US" altLang="zh-CN" sz="2600" dirty="0" smtClean="0">
                <a:solidFill>
                  <a:srgbClr val="C00000"/>
                </a:solidFill>
              </a:rPr>
              <a:t>Database, DB</a:t>
            </a:r>
            <a:r>
              <a:rPr lang="zh-CN" altLang="en-US" sz="2600" dirty="0" smtClean="0">
                <a:solidFill>
                  <a:srgbClr val="C00000"/>
                </a:solidFill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是统一管理的相关数据的集合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数据库管理系统（</a:t>
            </a:r>
            <a:r>
              <a:rPr lang="en-US" altLang="zh-CN" sz="2600" dirty="0" smtClean="0">
                <a:solidFill>
                  <a:srgbClr val="C00000"/>
                </a:solidFill>
              </a:rPr>
              <a:t>Database Management System, DBMS</a:t>
            </a:r>
            <a:r>
              <a:rPr lang="zh-CN" altLang="en-US" sz="2600" dirty="0" smtClean="0">
                <a:solidFill>
                  <a:srgbClr val="C00000"/>
                </a:solidFill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位于用户和操作系统之间的一层数据管理软件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总是基于某种数据模型：层次、网状、关系、对象关系、对象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数据库系统（</a:t>
            </a:r>
            <a:r>
              <a:rPr lang="en-US" altLang="zh-CN" sz="2600" dirty="0" smtClean="0">
                <a:solidFill>
                  <a:srgbClr val="C00000"/>
                </a:solidFill>
              </a:rPr>
              <a:t>Database System, DBS</a:t>
            </a:r>
            <a:r>
              <a:rPr lang="zh-CN" altLang="en-US" sz="2600" dirty="0" smtClean="0">
                <a:solidFill>
                  <a:srgbClr val="C00000"/>
                </a:solidFill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采用了数据库技术的计算机应用系统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数据库技术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一门研究数据库的结构、存储、管理和使用的软件学科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800" smtClean="0"/>
              <a:t>提纲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数据管理技术的发展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数据描述</a:t>
            </a:r>
          </a:p>
          <a:p>
            <a:pPr eaLnBrk="1" hangingPunct="1"/>
            <a:r>
              <a:rPr lang="zh-CN" altLang="en-US" smtClean="0"/>
              <a:t>数据模型</a:t>
            </a:r>
          </a:p>
          <a:p>
            <a:pPr eaLnBrk="1" hangingPunct="1"/>
            <a:r>
              <a:rPr lang="zh-CN" altLang="en-US" smtClean="0"/>
              <a:t>数据库的体系结构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数据库系统的构成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数据描述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数据描述的三个领域</a:t>
            </a:r>
          </a:p>
          <a:p>
            <a:pPr eaLnBrk="1" hangingPunct="1"/>
            <a:r>
              <a:rPr lang="zh-CN" altLang="en-US" smtClean="0"/>
              <a:t>物理存储介质层次及数据描述</a:t>
            </a:r>
          </a:p>
          <a:p>
            <a:pPr eaLnBrk="1" hangingPunct="1"/>
            <a:r>
              <a:rPr lang="zh-CN" altLang="en-US" smtClean="0"/>
              <a:t>数据联系的描述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数据管理技术的发展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人工管理阶段（</a:t>
            </a:r>
            <a:r>
              <a:rPr lang="en-US" altLang="zh-CN" smtClean="0"/>
              <a:t>50</a:t>
            </a:r>
            <a:r>
              <a:rPr lang="zh-CN" altLang="en-US" smtClean="0"/>
              <a:t>年代中期以前）</a:t>
            </a:r>
          </a:p>
          <a:p>
            <a:pPr eaLnBrk="1" hangingPunct="1"/>
            <a:r>
              <a:rPr lang="zh-CN" altLang="en-US" smtClean="0"/>
              <a:t>文件系统阶段（</a:t>
            </a:r>
            <a:r>
              <a:rPr lang="en-US" altLang="zh-CN" smtClean="0"/>
              <a:t>50</a:t>
            </a:r>
            <a:r>
              <a:rPr lang="zh-CN" altLang="en-US" smtClean="0"/>
              <a:t>年代后期</a:t>
            </a:r>
            <a:r>
              <a:rPr lang="en-US" altLang="zh-CN" smtClean="0"/>
              <a:t>---60</a:t>
            </a:r>
            <a:r>
              <a:rPr lang="zh-CN" altLang="en-US" smtClean="0"/>
              <a:t>年代中期）</a:t>
            </a:r>
          </a:p>
          <a:p>
            <a:pPr eaLnBrk="1" hangingPunct="1"/>
            <a:r>
              <a:rPr lang="zh-CN" altLang="en-US" smtClean="0"/>
              <a:t>数据库系统阶段（</a:t>
            </a:r>
            <a:r>
              <a:rPr lang="en-US" altLang="zh-CN" smtClean="0"/>
              <a:t>60</a:t>
            </a:r>
            <a:r>
              <a:rPr lang="zh-CN" altLang="en-US" smtClean="0"/>
              <a:t>年代后期开始）</a:t>
            </a:r>
          </a:p>
          <a:p>
            <a:pPr eaLnBrk="1" hangingPunct="1"/>
            <a:r>
              <a:rPr lang="zh-CN" altLang="en-US" smtClean="0"/>
              <a:t>数据库系统  </a:t>
            </a:r>
            <a:r>
              <a:rPr lang="en-US" altLang="zh-CN" smtClean="0"/>
              <a:t>VS  </a:t>
            </a:r>
            <a:r>
              <a:rPr lang="zh-CN" altLang="en-US" smtClean="0"/>
              <a:t>文件系统</a:t>
            </a:r>
          </a:p>
          <a:p>
            <a:pPr eaLnBrk="1" hangingPunct="1"/>
            <a:r>
              <a:rPr lang="zh-CN" altLang="en-US" smtClean="0"/>
              <a:t>几个关键的数据库概念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数据描述的三个领域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现实世界</a:t>
            </a:r>
          </a:p>
          <a:p>
            <a:pPr eaLnBrk="1" hangingPunct="1"/>
            <a:r>
              <a:rPr lang="zh-CN" altLang="en-US" smtClean="0"/>
              <a:t>信息世界</a:t>
            </a:r>
          </a:p>
          <a:p>
            <a:pPr eaLnBrk="1" hangingPunct="1"/>
            <a:r>
              <a:rPr lang="zh-CN" altLang="en-US" smtClean="0"/>
              <a:t>机器世界</a:t>
            </a:r>
          </a:p>
          <a:p>
            <a:pPr eaLnBrk="1" hangingPunct="1"/>
            <a:r>
              <a:rPr lang="zh-CN" altLang="en-US" smtClean="0"/>
              <a:t>数据描述的两种形式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现实世界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存在于人们头脑之外的客观世界</a:t>
            </a:r>
          </a:p>
          <a:p>
            <a:pPr lvl="1" eaLnBrk="1" hangingPunct="1"/>
            <a:r>
              <a:rPr lang="zh-CN" altLang="en-US" dirty="0" smtClean="0"/>
              <a:t>仓库管理</a:t>
            </a:r>
          </a:p>
          <a:p>
            <a:pPr lvl="2" eaLnBrk="1" hangingPunct="1"/>
            <a:r>
              <a:rPr lang="zh-CN" altLang="en-US" dirty="0" smtClean="0"/>
              <a:t>货物的存放、进出和检查等</a:t>
            </a:r>
          </a:p>
          <a:p>
            <a:pPr lvl="1" eaLnBrk="1" hangingPunct="1"/>
            <a:r>
              <a:rPr lang="zh-CN" altLang="en-US" dirty="0" smtClean="0"/>
              <a:t>数据库设计者要进行分析</a:t>
            </a:r>
          </a:p>
          <a:p>
            <a:pPr lvl="2" eaLnBrk="1" hangingPunct="1"/>
            <a:r>
              <a:rPr kumimoji="0" lang="zh-CN" altLang="en-US" dirty="0" smtClean="0"/>
              <a:t>根据进库单、储库单、报表统计等，分类、抽取系统所要的数据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信息世界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现实世界在人脑的反映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实体</a:t>
            </a:r>
          </a:p>
          <a:p>
            <a:pPr lvl="2" eaLnBrk="1" hangingPunct="1"/>
            <a:r>
              <a:rPr lang="zh-CN" altLang="en-US" sz="2200" dirty="0" smtClean="0"/>
              <a:t>客观存在，可以相互区分的事务（具体、抽象）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实体集</a:t>
            </a:r>
          </a:p>
          <a:p>
            <a:pPr lvl="2" eaLnBrk="1" hangingPunct="1"/>
            <a:r>
              <a:rPr lang="zh-CN" altLang="en-US" sz="2200" dirty="0" smtClean="0"/>
              <a:t>性质相同的同类实体的集合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属性</a:t>
            </a:r>
          </a:p>
          <a:p>
            <a:pPr lvl="2" eaLnBrk="1" hangingPunct="1"/>
            <a:r>
              <a:rPr lang="zh-CN" altLang="en-US" sz="2200" dirty="0" smtClean="0"/>
              <a:t>实体的特性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实体标识符（键）</a:t>
            </a:r>
          </a:p>
          <a:p>
            <a:pPr lvl="2" eaLnBrk="1" hangingPunct="1"/>
            <a:r>
              <a:rPr lang="zh-CN" altLang="en-US" sz="2200" dirty="0" smtClean="0"/>
              <a:t>唯一标识每个实体的属性或属性集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机器世界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信息世界在机器世界中以数据的形式存储</a:t>
            </a:r>
          </a:p>
          <a:p>
            <a:pPr lvl="1" eaLnBrk="1" hangingPunct="1"/>
            <a:r>
              <a:rPr kumimoji="0" lang="zh-CN" altLang="en-US" dirty="0" smtClean="0"/>
              <a:t>字段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属性</a:t>
            </a:r>
          </a:p>
          <a:p>
            <a:pPr lvl="1" eaLnBrk="1" hangingPunct="1"/>
            <a:r>
              <a:rPr kumimoji="0" lang="zh-CN" altLang="en-US" dirty="0" smtClean="0"/>
              <a:t>记录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实体</a:t>
            </a:r>
          </a:p>
          <a:p>
            <a:pPr lvl="1" eaLnBrk="1" hangingPunct="1"/>
            <a:r>
              <a:rPr kumimoji="0" lang="zh-CN" altLang="en-US" dirty="0" smtClean="0"/>
              <a:t>文件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实体集</a:t>
            </a:r>
          </a:p>
          <a:p>
            <a:pPr lvl="1" eaLnBrk="1" hangingPunct="1"/>
            <a:r>
              <a:rPr kumimoji="0" lang="zh-CN" altLang="en-US" dirty="0" smtClean="0"/>
              <a:t>关键码</a:t>
            </a:r>
            <a:r>
              <a:rPr kumimoji="0" lang="en-US" altLang="zh-CN" dirty="0" smtClean="0"/>
              <a:t>-</a:t>
            </a:r>
            <a:r>
              <a:rPr kumimoji="0" lang="zh-CN" altLang="en-US" dirty="0" smtClean="0"/>
              <a:t>实体标识符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4"/>
          <p:cNvGrpSpPr>
            <a:grpSpLocks/>
          </p:cNvGrpSpPr>
          <p:nvPr/>
        </p:nvGrpSpPr>
        <p:grpSpPr bwMode="auto">
          <a:xfrm>
            <a:off x="1397000" y="2127250"/>
            <a:ext cx="4724400" cy="4033838"/>
            <a:chOff x="1392" y="1380"/>
            <a:chExt cx="2976" cy="2594"/>
          </a:xfrm>
        </p:grpSpPr>
        <p:sp>
          <p:nvSpPr>
            <p:cNvPr id="36870" name="Oval 5"/>
            <p:cNvSpPr>
              <a:spLocks noChangeArrowheads="1"/>
            </p:cNvSpPr>
            <p:nvPr/>
          </p:nvSpPr>
          <p:spPr bwMode="auto">
            <a:xfrm>
              <a:off x="2923" y="1380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现实世界</a:t>
              </a:r>
              <a:endParaRPr lang="zh-CN" altLang="en-US" sz="2200"/>
            </a:p>
          </p:txBody>
        </p:sp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2923" y="2394"/>
              <a:ext cx="1379" cy="565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信息世界</a:t>
              </a:r>
              <a:endParaRPr lang="zh-CN" altLang="en-US" sz="2200"/>
            </a:p>
          </p:txBody>
        </p:sp>
        <p:sp>
          <p:nvSpPr>
            <p:cNvPr id="36872" name="Oval 7"/>
            <p:cNvSpPr>
              <a:spLocks noChangeArrowheads="1"/>
            </p:cNvSpPr>
            <p:nvPr/>
          </p:nvSpPr>
          <p:spPr bwMode="auto">
            <a:xfrm>
              <a:off x="2923" y="3408"/>
              <a:ext cx="1379" cy="566"/>
            </a:xfrm>
            <a:prstGeom prst="ellipse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机器世界</a:t>
              </a:r>
              <a:endParaRPr lang="zh-CN" altLang="en-US" sz="2200"/>
            </a:p>
          </p:txBody>
        </p:sp>
        <p:sp>
          <p:nvSpPr>
            <p:cNvPr id="36873" name="Freeform 8"/>
            <p:cNvSpPr>
              <a:spLocks/>
            </p:cNvSpPr>
            <p:nvPr/>
          </p:nvSpPr>
          <p:spPr bwMode="auto">
            <a:xfrm>
              <a:off x="3535" y="1942"/>
              <a:ext cx="153" cy="450"/>
            </a:xfrm>
            <a:custGeom>
              <a:avLst/>
              <a:gdLst>
                <a:gd name="T0" fmla="*/ 0 w 153"/>
                <a:gd name="T1" fmla="*/ 338 h 450"/>
                <a:gd name="T2" fmla="*/ 39 w 153"/>
                <a:gd name="T3" fmla="*/ 338 h 450"/>
                <a:gd name="T4" fmla="*/ 39 w 153"/>
                <a:gd name="T5" fmla="*/ 0 h 450"/>
                <a:gd name="T6" fmla="*/ 114 w 153"/>
                <a:gd name="T7" fmla="*/ 0 h 450"/>
                <a:gd name="T8" fmla="*/ 114 w 153"/>
                <a:gd name="T9" fmla="*/ 338 h 450"/>
                <a:gd name="T10" fmla="*/ 153 w 153"/>
                <a:gd name="T11" fmla="*/ 338 h 450"/>
                <a:gd name="T12" fmla="*/ 75 w 153"/>
                <a:gd name="T13" fmla="*/ 450 h 450"/>
                <a:gd name="T14" fmla="*/ 0 w 153"/>
                <a:gd name="T15" fmla="*/ 338 h 4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0"/>
                <a:gd name="T26" fmla="*/ 153 w 153"/>
                <a:gd name="T27" fmla="*/ 450 h 45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0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0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6874" name="Freeform 9"/>
            <p:cNvSpPr>
              <a:spLocks/>
            </p:cNvSpPr>
            <p:nvPr/>
          </p:nvSpPr>
          <p:spPr bwMode="auto">
            <a:xfrm>
              <a:off x="3535" y="2956"/>
              <a:ext cx="153" cy="451"/>
            </a:xfrm>
            <a:custGeom>
              <a:avLst/>
              <a:gdLst>
                <a:gd name="T0" fmla="*/ 0 w 153"/>
                <a:gd name="T1" fmla="*/ 338 h 451"/>
                <a:gd name="T2" fmla="*/ 39 w 153"/>
                <a:gd name="T3" fmla="*/ 338 h 451"/>
                <a:gd name="T4" fmla="*/ 39 w 153"/>
                <a:gd name="T5" fmla="*/ 0 h 451"/>
                <a:gd name="T6" fmla="*/ 114 w 153"/>
                <a:gd name="T7" fmla="*/ 0 h 451"/>
                <a:gd name="T8" fmla="*/ 114 w 153"/>
                <a:gd name="T9" fmla="*/ 338 h 451"/>
                <a:gd name="T10" fmla="*/ 153 w 153"/>
                <a:gd name="T11" fmla="*/ 338 h 451"/>
                <a:gd name="T12" fmla="*/ 75 w 153"/>
                <a:gd name="T13" fmla="*/ 451 h 451"/>
                <a:gd name="T14" fmla="*/ 0 w 153"/>
                <a:gd name="T15" fmla="*/ 338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3"/>
                <a:gd name="T25" fmla="*/ 0 h 451"/>
                <a:gd name="T26" fmla="*/ 153 w 153"/>
                <a:gd name="T27" fmla="*/ 451 h 4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3" h="451">
                  <a:moveTo>
                    <a:pt x="0" y="338"/>
                  </a:moveTo>
                  <a:lnTo>
                    <a:pt x="39" y="338"/>
                  </a:lnTo>
                  <a:lnTo>
                    <a:pt x="39" y="0"/>
                  </a:lnTo>
                  <a:lnTo>
                    <a:pt x="114" y="0"/>
                  </a:lnTo>
                  <a:lnTo>
                    <a:pt x="114" y="338"/>
                  </a:lnTo>
                  <a:lnTo>
                    <a:pt x="153" y="338"/>
                  </a:lnTo>
                  <a:lnTo>
                    <a:pt x="75" y="451"/>
                  </a:lnTo>
                  <a:lnTo>
                    <a:pt x="0" y="338"/>
                  </a:lnTo>
                  <a:close/>
                </a:path>
              </a:pathLst>
            </a:cu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36875" name="Rectangle 10"/>
            <p:cNvSpPr>
              <a:spLocks noChangeArrowheads="1"/>
            </p:cNvSpPr>
            <p:nvPr/>
          </p:nvSpPr>
          <p:spPr bwMode="auto">
            <a:xfrm>
              <a:off x="3840" y="2093"/>
              <a:ext cx="52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概念化</a:t>
              </a:r>
              <a:endParaRPr lang="zh-CN" altLang="en-US" sz="2200">
                <a:ea typeface="华文隶书" pitchFamily="2" charset="-122"/>
              </a:endParaRPr>
            </a:p>
          </p:txBody>
        </p: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3840" y="3091"/>
              <a:ext cx="52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  <a:ea typeface="华文隶书" pitchFamily="2" charset="-122"/>
                </a:rPr>
                <a:t>形式化</a:t>
              </a:r>
              <a:endParaRPr lang="zh-CN" altLang="en-US" sz="2200">
                <a:ea typeface="华文隶书" pitchFamily="2" charset="-122"/>
              </a:endParaRP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1440" y="1766"/>
              <a:ext cx="768" cy="336"/>
            </a:xfrm>
            <a:prstGeom prst="wedgeRoundRectCallout">
              <a:avLst>
                <a:gd name="adj1" fmla="val 142708"/>
                <a:gd name="adj2" fmla="val -50000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200">
                  <a:ea typeface="华文隶书" pitchFamily="2" charset="-122"/>
                </a:rPr>
                <a:t>用户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1392" y="3446"/>
              <a:ext cx="864" cy="336"/>
            </a:xfrm>
            <a:prstGeom prst="wedgeRoundRectCallout">
              <a:avLst>
                <a:gd name="adj1" fmla="val 125347"/>
                <a:gd name="adj2" fmla="val 35713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200">
                  <a:ea typeface="华文隶书" pitchFamily="2" charset="-122"/>
                </a:rPr>
                <a:t>计算机</a:t>
              </a:r>
            </a:p>
          </p:txBody>
        </p:sp>
      </p:grpSp>
      <p:pic>
        <p:nvPicPr>
          <p:cNvPr id="36867" name="Picture 14" descr="j0234739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98107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15" descr="BD19542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0898" y="1038225"/>
            <a:ext cx="17335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16"/>
          <p:cNvSpPr txBox="1">
            <a:spLocks noChangeArrowheads="1"/>
          </p:cNvSpPr>
          <p:nvPr/>
        </p:nvSpPr>
        <p:spPr bwMode="auto">
          <a:xfrm>
            <a:off x="3419475" y="1052513"/>
            <a:ext cx="230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FF3300"/>
                </a:solidFill>
                <a:latin typeface="Monotype Corsiva" pitchFamily="66" charset="0"/>
              </a:rPr>
              <a:t>“computing”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数据描述的两种形式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物理描述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物理数据在存储设备的存储方式，物理数据是实际存放在存储设备上的数据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物理联系、物理结构、物理文件、物理记录等术语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逻辑描述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dirty="0" smtClean="0"/>
              <a:t>描述程序员或用户用于操作的数据形式，抽象化的概念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/>
              <a:t>逻辑联系、逻辑结构、逻辑文件、逻辑记录等术语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800" smtClean="0"/>
              <a:t>提纲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数据管理技术的发展</a:t>
            </a:r>
          </a:p>
          <a:p>
            <a:pPr eaLnBrk="1" hangingPunct="1"/>
            <a:r>
              <a:rPr lang="zh-CN" altLang="en-US" smtClean="0"/>
              <a:t>数据描述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数据模型</a:t>
            </a:r>
          </a:p>
          <a:p>
            <a:pPr eaLnBrk="1" hangingPunct="1"/>
            <a:r>
              <a:rPr lang="zh-CN" altLang="en-US" smtClean="0"/>
              <a:t>数据库的体系结构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数据库系统的构成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数据模型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概念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表示实体类型及实体间联系的模型称为“数据模型”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概念数据模型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ER</a:t>
            </a:r>
            <a:r>
              <a:rPr lang="zh-CN" altLang="en-US" sz="2000" dirty="0" smtClean="0"/>
              <a:t>图</a:t>
            </a:r>
          </a:p>
          <a:p>
            <a:pPr eaLnBrk="1" hangingPunct="1">
              <a:lnSpc>
                <a:spcPct val="110000"/>
              </a:lnSpc>
            </a:pPr>
            <a:r>
              <a:rPr kumimoji="0" lang="zh-CN" altLang="en-US" sz="2100" dirty="0" smtClean="0">
                <a:solidFill>
                  <a:srgbClr val="C00000"/>
                </a:solidFill>
              </a:rPr>
              <a:t>结构数据模型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 smtClean="0"/>
              <a:t>三个要素：数据结构、数据操作、完整性约束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 smtClean="0"/>
              <a:t>几种常见的模型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000" dirty="0" smtClean="0"/>
              <a:t>层次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000" dirty="0" smtClean="0"/>
              <a:t>网状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000" dirty="0" smtClean="0"/>
              <a:t>关系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000" dirty="0" smtClean="0"/>
              <a:t>对象</a:t>
            </a: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sz="2000" dirty="0" smtClean="0"/>
              <a:t>对象关系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隶书" pitchFamily="49" charset="-122"/>
              </a:rPr>
              <a:t>概念数据模型</a:t>
            </a:r>
            <a:r>
              <a:rPr lang="en-US" altLang="zh-CN" sz="3000" dirty="0" smtClean="0"/>
              <a:t>——</a:t>
            </a:r>
            <a:r>
              <a:rPr lang="en-US" altLang="zh-CN" sz="3000" dirty="0" smtClean="0">
                <a:latin typeface="隶书" pitchFamily="49" charset="-122"/>
              </a:rPr>
              <a:t>E/R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14288" y="2060575"/>
            <a:ext cx="9067800" cy="3886200"/>
            <a:chOff x="48" y="1776"/>
            <a:chExt cx="5712" cy="2448"/>
          </a:xfrm>
        </p:grpSpPr>
        <p:sp>
          <p:nvSpPr>
            <p:cNvPr id="43012" name="Text Box 5"/>
            <p:cNvSpPr txBox="1">
              <a:spLocks noChangeArrowheads="1"/>
            </p:cNvSpPr>
            <p:nvPr/>
          </p:nvSpPr>
          <p:spPr bwMode="auto">
            <a:xfrm>
              <a:off x="1049" y="2784"/>
              <a:ext cx="820" cy="480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 b="1">
                  <a:solidFill>
                    <a:schemeClr val="tx2"/>
                  </a:solidFill>
                  <a:ea typeface="隶书" pitchFamily="49" charset="-122"/>
                </a:rPr>
                <a:t>学生</a:t>
              </a:r>
              <a:endParaRPr lang="zh-CN" altLang="en-US" sz="440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43013" name="Text Box 6"/>
            <p:cNvSpPr txBox="1">
              <a:spLocks noChangeArrowheads="1"/>
            </p:cNvSpPr>
            <p:nvPr/>
          </p:nvSpPr>
          <p:spPr bwMode="auto">
            <a:xfrm>
              <a:off x="3939" y="2784"/>
              <a:ext cx="820" cy="480"/>
            </a:xfrm>
            <a:prstGeom prst="rect">
              <a:avLst/>
            </a:prstGeom>
            <a:solidFill>
              <a:srgbClr val="33CCCC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4400" b="1">
                  <a:solidFill>
                    <a:schemeClr val="tx2"/>
                  </a:solidFill>
                  <a:ea typeface="隶书" pitchFamily="49" charset="-122"/>
                </a:rPr>
                <a:t>课程</a:t>
              </a:r>
              <a:endParaRPr lang="zh-CN" altLang="en-US" sz="440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43014" name="AutoShape 7"/>
            <p:cNvSpPr>
              <a:spLocks noChangeArrowheads="1"/>
            </p:cNvSpPr>
            <p:nvPr/>
          </p:nvSpPr>
          <p:spPr bwMode="auto">
            <a:xfrm>
              <a:off x="2400" y="2496"/>
              <a:ext cx="960" cy="1008"/>
            </a:xfrm>
            <a:prstGeom prst="diamond">
              <a:avLst/>
            </a:prstGeom>
            <a:solidFill>
              <a:srgbClr val="808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4400" b="1">
                  <a:solidFill>
                    <a:schemeClr val="tx2"/>
                  </a:solidFill>
                  <a:ea typeface="隶书" pitchFamily="49" charset="-122"/>
                </a:rPr>
                <a:t>选修</a:t>
              </a:r>
            </a:p>
          </p:txBody>
        </p:sp>
        <p:sp>
          <p:nvSpPr>
            <p:cNvPr id="43015" name="Oval 8" descr="Large confetti"/>
            <p:cNvSpPr>
              <a:spLocks noChangeArrowheads="1"/>
            </p:cNvSpPr>
            <p:nvPr/>
          </p:nvSpPr>
          <p:spPr bwMode="auto">
            <a:xfrm>
              <a:off x="4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姓名</a:t>
              </a:r>
            </a:p>
          </p:txBody>
        </p:sp>
        <p:sp>
          <p:nvSpPr>
            <p:cNvPr id="43016" name="Oval 9" descr="Large confetti"/>
            <p:cNvSpPr>
              <a:spLocks noChangeArrowheads="1"/>
            </p:cNvSpPr>
            <p:nvPr/>
          </p:nvSpPr>
          <p:spPr bwMode="auto">
            <a:xfrm>
              <a:off x="100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学号</a:t>
              </a:r>
            </a:p>
          </p:txBody>
        </p:sp>
        <p:sp>
          <p:nvSpPr>
            <p:cNvPr id="43017" name="Oval 10" descr="Large confetti"/>
            <p:cNvSpPr>
              <a:spLocks noChangeArrowheads="1"/>
            </p:cNvSpPr>
            <p:nvPr/>
          </p:nvSpPr>
          <p:spPr bwMode="auto">
            <a:xfrm>
              <a:off x="196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系别</a:t>
              </a:r>
            </a:p>
          </p:txBody>
        </p:sp>
        <p:sp>
          <p:nvSpPr>
            <p:cNvPr id="43018" name="Line 11"/>
            <p:cNvSpPr>
              <a:spLocks noChangeShapeType="1"/>
            </p:cNvSpPr>
            <p:nvPr/>
          </p:nvSpPr>
          <p:spPr bwMode="auto">
            <a:xfrm flipH="1">
              <a:off x="1872" y="3024"/>
              <a:ext cx="5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9" name="Line 12"/>
            <p:cNvSpPr>
              <a:spLocks noChangeShapeType="1"/>
            </p:cNvSpPr>
            <p:nvPr/>
          </p:nvSpPr>
          <p:spPr bwMode="auto">
            <a:xfrm>
              <a:off x="1440" y="220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3"/>
            <p:cNvSpPr>
              <a:spLocks noChangeShapeType="1"/>
            </p:cNvSpPr>
            <p:nvPr/>
          </p:nvSpPr>
          <p:spPr bwMode="auto">
            <a:xfrm flipH="1" flipV="1">
              <a:off x="480" y="2208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14"/>
            <p:cNvSpPr>
              <a:spLocks noChangeShapeType="1"/>
            </p:cNvSpPr>
            <p:nvPr/>
          </p:nvSpPr>
          <p:spPr bwMode="auto">
            <a:xfrm flipV="1">
              <a:off x="1680" y="2208"/>
              <a:ext cx="768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Oval 15" descr="Large confetti"/>
            <p:cNvSpPr>
              <a:spLocks noChangeArrowheads="1"/>
            </p:cNvSpPr>
            <p:nvPr/>
          </p:nvSpPr>
          <p:spPr bwMode="auto">
            <a:xfrm>
              <a:off x="292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课程名</a:t>
              </a:r>
            </a:p>
          </p:txBody>
        </p:sp>
        <p:sp>
          <p:nvSpPr>
            <p:cNvPr id="43023" name="Oval 16" descr="Large confetti"/>
            <p:cNvSpPr>
              <a:spLocks noChangeArrowheads="1"/>
            </p:cNvSpPr>
            <p:nvPr/>
          </p:nvSpPr>
          <p:spPr bwMode="auto">
            <a:xfrm>
              <a:off x="3888" y="1776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先修课</a:t>
              </a:r>
            </a:p>
          </p:txBody>
        </p:sp>
        <p:sp>
          <p:nvSpPr>
            <p:cNvPr id="43024" name="Oval 17" descr="Large confetti"/>
            <p:cNvSpPr>
              <a:spLocks noChangeArrowheads="1"/>
            </p:cNvSpPr>
            <p:nvPr/>
          </p:nvSpPr>
          <p:spPr bwMode="auto">
            <a:xfrm>
              <a:off x="4848" y="1776"/>
              <a:ext cx="912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主讲老师</a:t>
              </a:r>
            </a:p>
          </p:txBody>
        </p:sp>
        <p:sp>
          <p:nvSpPr>
            <p:cNvPr id="43025" name="Line 18"/>
            <p:cNvSpPr>
              <a:spLocks noChangeShapeType="1"/>
            </p:cNvSpPr>
            <p:nvPr/>
          </p:nvSpPr>
          <p:spPr bwMode="auto">
            <a:xfrm>
              <a:off x="4320" y="220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19"/>
            <p:cNvSpPr>
              <a:spLocks noChangeShapeType="1"/>
            </p:cNvSpPr>
            <p:nvPr/>
          </p:nvSpPr>
          <p:spPr bwMode="auto">
            <a:xfrm flipH="1">
              <a:off x="3360" y="3024"/>
              <a:ext cx="57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Line 20"/>
            <p:cNvSpPr>
              <a:spLocks noChangeShapeType="1"/>
            </p:cNvSpPr>
            <p:nvPr/>
          </p:nvSpPr>
          <p:spPr bwMode="auto">
            <a:xfrm flipH="1" flipV="1">
              <a:off x="3408" y="2208"/>
              <a:ext cx="72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Line 21"/>
            <p:cNvSpPr>
              <a:spLocks noChangeShapeType="1"/>
            </p:cNvSpPr>
            <p:nvPr/>
          </p:nvSpPr>
          <p:spPr bwMode="auto">
            <a:xfrm flipV="1">
              <a:off x="4512" y="2208"/>
              <a:ext cx="768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9" name="Oval 22" descr="Large confetti"/>
            <p:cNvSpPr>
              <a:spLocks noChangeArrowheads="1"/>
            </p:cNvSpPr>
            <p:nvPr/>
          </p:nvSpPr>
          <p:spPr bwMode="auto">
            <a:xfrm>
              <a:off x="2448" y="3792"/>
              <a:ext cx="864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成绩</a:t>
              </a:r>
            </a:p>
          </p:txBody>
        </p:sp>
        <p:sp>
          <p:nvSpPr>
            <p:cNvPr id="43030" name="AutoShape 23"/>
            <p:cNvSpPr>
              <a:spLocks noChangeArrowheads="1"/>
            </p:cNvSpPr>
            <p:nvPr/>
          </p:nvSpPr>
          <p:spPr bwMode="auto">
            <a:xfrm>
              <a:off x="240" y="3360"/>
              <a:ext cx="576" cy="336"/>
            </a:xfrm>
            <a:prstGeom prst="wedgeRoundRectCallout">
              <a:avLst>
                <a:gd name="adj1" fmla="val 108856"/>
                <a:gd name="adj2" fmla="val -76486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ea typeface="隶书" pitchFamily="49" charset="-122"/>
                </a:rPr>
                <a:t>实体</a:t>
              </a:r>
            </a:p>
          </p:txBody>
        </p:sp>
        <p:sp>
          <p:nvSpPr>
            <p:cNvPr id="43031" name="Line 24"/>
            <p:cNvSpPr>
              <a:spLocks noChangeShapeType="1"/>
            </p:cNvSpPr>
            <p:nvPr/>
          </p:nvSpPr>
          <p:spPr bwMode="auto">
            <a:xfrm>
              <a:off x="2880" y="35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AutoShape 25"/>
            <p:cNvSpPr>
              <a:spLocks noChangeArrowheads="1"/>
            </p:cNvSpPr>
            <p:nvPr/>
          </p:nvSpPr>
          <p:spPr bwMode="auto">
            <a:xfrm>
              <a:off x="1632" y="3456"/>
              <a:ext cx="576" cy="336"/>
            </a:xfrm>
            <a:prstGeom prst="wedgeRoundRectCallout">
              <a:avLst>
                <a:gd name="adj1" fmla="val 119273"/>
                <a:gd name="adj2" fmla="val -119347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chemeClr val="tx2"/>
                  </a:solidFill>
                  <a:ea typeface="隶书" pitchFamily="49" charset="-122"/>
                </a:rPr>
                <a:t>联系</a:t>
              </a:r>
            </a:p>
          </p:txBody>
        </p:sp>
        <p:sp>
          <p:nvSpPr>
            <p:cNvPr id="43033" name="AutoShape 26"/>
            <p:cNvSpPr>
              <a:spLocks noChangeArrowheads="1"/>
            </p:cNvSpPr>
            <p:nvPr/>
          </p:nvSpPr>
          <p:spPr bwMode="auto">
            <a:xfrm>
              <a:off x="3984" y="3552"/>
              <a:ext cx="624" cy="336"/>
            </a:xfrm>
            <a:prstGeom prst="wedgeRoundRectCallout">
              <a:avLst>
                <a:gd name="adj1" fmla="val -155287"/>
                <a:gd name="adj2" fmla="val 73514"/>
                <a:gd name="adj3" fmla="val 16667"/>
              </a:avLst>
            </a:prstGeom>
            <a:solidFill>
              <a:srgbClr val="CC99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隶书" pitchFamily="49" charset="-122"/>
                </a:rPr>
                <a:t>属性</a:t>
              </a:r>
              <a:endParaRPr lang="zh-CN" altLang="en-US" sz="4400">
                <a:solidFill>
                  <a:schemeClr val="tx2"/>
                </a:solidFill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/>
              <a:t>结构数据模型的三要素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>
                <a:solidFill>
                  <a:srgbClr val="C00000"/>
                </a:solidFill>
              </a:rPr>
              <a:t>数据结构</a:t>
            </a:r>
          </a:p>
          <a:p>
            <a:pPr lvl="1" eaLnBrk="1" hangingPunct="1"/>
            <a:r>
              <a:rPr lang="zh-CN" altLang="en-US" sz="2400" dirty="0" smtClean="0"/>
              <a:t>描述系统的静态特性，即组成数据库的对象类型</a:t>
            </a:r>
          </a:p>
          <a:p>
            <a:pPr lvl="1" eaLnBrk="1" hangingPunct="1"/>
            <a:r>
              <a:rPr lang="zh-CN" altLang="en-US" sz="2400" dirty="0" smtClean="0"/>
              <a:t>数据本身</a:t>
            </a:r>
          </a:p>
          <a:p>
            <a:pPr lvl="2" eaLnBrk="1" hangingPunct="1"/>
            <a:r>
              <a:rPr lang="zh-CN" altLang="en-US" sz="2200" dirty="0" smtClean="0"/>
              <a:t>类型、内容、性质。如网状模型中的数据项、记录，关系模型中的域、属性，关系等</a:t>
            </a:r>
          </a:p>
          <a:p>
            <a:pPr lvl="1" eaLnBrk="1" hangingPunct="1"/>
            <a:r>
              <a:rPr lang="zh-CN" altLang="en-US" sz="2400" dirty="0" smtClean="0"/>
              <a:t>数据之间的联系</a:t>
            </a:r>
          </a:p>
          <a:p>
            <a:pPr lvl="2" eaLnBrk="1" hangingPunct="1"/>
            <a:r>
              <a:rPr lang="zh-CN" altLang="en-US" sz="2200" dirty="0" smtClean="0"/>
              <a:t>例如网状模型中的系型，关系模型中的外码</a:t>
            </a:r>
          </a:p>
          <a:p>
            <a:pPr lvl="1" eaLnBrk="1" hangingPunct="1"/>
            <a:r>
              <a:rPr lang="zh-CN" altLang="en-US" sz="2400" dirty="0" smtClean="0"/>
              <a:t>在数据库系统中一般按数据结构的类型来命名数据模型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"/>
          <p:cNvGrpSpPr>
            <a:grpSpLocks/>
          </p:cNvGrpSpPr>
          <p:nvPr/>
        </p:nvGrpSpPr>
        <p:grpSpPr bwMode="auto">
          <a:xfrm>
            <a:off x="5940152" y="5589240"/>
            <a:ext cx="2975248" cy="1268760"/>
            <a:chOff x="2928" y="1907"/>
            <a:chExt cx="2180" cy="1309"/>
          </a:xfrm>
        </p:grpSpPr>
        <p:pic>
          <p:nvPicPr>
            <p:cNvPr id="6149" name="Picture 5" descr="j019858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28" y="1907"/>
              <a:ext cx="867" cy="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0" name="Picture 6" descr="j00787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8" y="2304"/>
              <a:ext cx="284" cy="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 descr="j00787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4" y="2496"/>
              <a:ext cx="220" cy="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2" name="Picture 8" descr="j00787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04" y="2640"/>
              <a:ext cx="172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3" name="Picture 9" descr="j00787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00" y="2832"/>
              <a:ext cx="108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人工管理阶段（</a:t>
            </a:r>
            <a:r>
              <a:rPr lang="en-US" altLang="zh-CN" sz="3800" smtClean="0"/>
              <a:t>50</a:t>
            </a:r>
            <a:r>
              <a:rPr lang="zh-CN" altLang="en-US" sz="3800" smtClean="0"/>
              <a:t>年代中期以前）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solidFill>
                  <a:srgbClr val="C00000"/>
                </a:solidFill>
              </a:rPr>
              <a:t>背景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计算机主要用于科学计算</a:t>
            </a:r>
          </a:p>
          <a:p>
            <a:pPr lvl="2" eaLnBrk="1" hangingPunct="1"/>
            <a:r>
              <a:rPr lang="zh-CN" altLang="en-US" sz="2200" dirty="0" smtClean="0"/>
              <a:t>数据量小、结构简单，如高阶方程、曲线拟和等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外存为顺序存取设备</a:t>
            </a:r>
          </a:p>
          <a:p>
            <a:pPr lvl="2" eaLnBrk="1" hangingPunct="1"/>
            <a:r>
              <a:rPr lang="zh-CN" altLang="en-US" sz="2200" dirty="0" smtClean="0"/>
              <a:t>磁带、卡片、纸带，没有磁盘等直接存取设备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C00000"/>
                </a:solidFill>
              </a:rPr>
              <a:t>软件只有汇编语言，没有数据管理软件</a:t>
            </a:r>
          </a:p>
          <a:p>
            <a:pPr lvl="2" eaLnBrk="1" hangingPunct="1"/>
            <a:r>
              <a:rPr lang="zh-CN" altLang="en-US" sz="2200" dirty="0" smtClean="0"/>
              <a:t>用户用机器指令编码，通过纸带机输入程序和数据，程序运行完毕后，用户取走纸带和运算结果，让下一用户上机操作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/>
              <a:t>结构数据模型的三要素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数据操作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描述系统的动态特性，即对数据库中对象的实例允许执行的操作的集合，包括操作及操作规则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一般有检索、更新（插入、删除、修改）操作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数据模型要定义操作含义、操作符号、操作规则，以及实现操作的语言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 smtClean="0">
                <a:solidFill>
                  <a:srgbClr val="C00000"/>
                </a:solidFill>
              </a:rPr>
              <a:t>数据的约束条件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数据的约束条件是完整性规则的集合，规定数据库状态及状态变化所应满足的条件，以保证数据的正确、有效、相容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/>
              <a:t>结构数据模型示例</a:t>
            </a:r>
            <a:r>
              <a:rPr lang="en-US" altLang="zh-CN" sz="2500" dirty="0" smtClean="0"/>
              <a:t>——</a:t>
            </a:r>
            <a:r>
              <a:rPr lang="zh-CN" altLang="en-US" sz="2500" dirty="0" smtClean="0"/>
              <a:t>关系模型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496300" cy="2016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用二维表来表示实体集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用外键表示实体间相互联系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关系模型是若干个关系模式组成的集合</a:t>
            </a:r>
          </a:p>
        </p:txBody>
      </p:sp>
      <p:grpSp>
        <p:nvGrpSpPr>
          <p:cNvPr id="56324" name="Group 4"/>
          <p:cNvGrpSpPr>
            <a:grpSpLocks/>
          </p:cNvGrpSpPr>
          <p:nvPr/>
        </p:nvGrpSpPr>
        <p:grpSpPr bwMode="auto">
          <a:xfrm>
            <a:off x="250825" y="3176588"/>
            <a:ext cx="7391400" cy="2628900"/>
            <a:chOff x="240" y="1992"/>
            <a:chExt cx="4656" cy="1656"/>
          </a:xfrm>
        </p:grpSpPr>
        <p:sp>
          <p:nvSpPr>
            <p:cNvPr id="56325" name="AutoShape 5" descr="Large confetti"/>
            <p:cNvSpPr>
              <a:spLocks noChangeArrowheads="1"/>
            </p:cNvSpPr>
            <p:nvPr/>
          </p:nvSpPr>
          <p:spPr bwMode="auto">
            <a:xfrm>
              <a:off x="4080" y="1992"/>
              <a:ext cx="384" cy="336"/>
            </a:xfrm>
            <a:prstGeom prst="wedgeRoundRectCallout">
              <a:avLst>
                <a:gd name="adj1" fmla="val -156250"/>
                <a:gd name="adj2" fmla="val 100000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属性</a:t>
              </a:r>
            </a:p>
          </p:txBody>
        </p:sp>
        <p:sp>
          <p:nvSpPr>
            <p:cNvPr id="56326" name="AutoShape 6" descr="Large confetti"/>
            <p:cNvSpPr>
              <a:spLocks noChangeArrowheads="1"/>
            </p:cNvSpPr>
            <p:nvPr/>
          </p:nvSpPr>
          <p:spPr bwMode="auto">
            <a:xfrm>
              <a:off x="240" y="2352"/>
              <a:ext cx="384" cy="336"/>
            </a:xfrm>
            <a:prstGeom prst="wedgeRoundRectCallout">
              <a:avLst>
                <a:gd name="adj1" fmla="val 114065"/>
                <a:gd name="adj2" fmla="val 121727"/>
                <a:gd name="adj3" fmla="val 1666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元组</a:t>
              </a:r>
              <a:endParaRPr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32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男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32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女</a:t>
              </a:r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32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男</a:t>
              </a: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32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性别</a:t>
              </a: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24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19</a:t>
              </a: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24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22</a:t>
              </a: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24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21</a:t>
              </a:r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24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年龄</a:t>
              </a:r>
            </a:p>
          </p:txBody>
        </p:sp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40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D01</a:t>
              </a:r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16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李红</a:t>
              </a:r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896" y="3074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S02</a:t>
              </a:r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40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D02</a:t>
              </a:r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16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王伟</a:t>
              </a:r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896" y="3361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S03</a:t>
              </a:r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40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D01</a:t>
              </a:r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16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张军</a:t>
              </a:r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896" y="2787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en-US" altLang="zh-CN" sz="2200">
                  <a:ea typeface="华文隶书" pitchFamily="2" charset="-122"/>
                </a:rPr>
                <a:t>S01</a:t>
              </a: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40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 dirty="0">
                  <a:solidFill>
                    <a:srgbClr val="0033CC"/>
                  </a:solidFill>
                  <a:ea typeface="华文隶书" pitchFamily="2" charset="-122"/>
                </a:rPr>
                <a:t>系号</a:t>
              </a:r>
            </a:p>
          </p:txBody>
        </p:sp>
        <p:sp>
          <p:nvSpPr>
            <p:cNvPr id="56345" name="Rectangle 25"/>
            <p:cNvSpPr>
              <a:spLocks noChangeArrowheads="1"/>
            </p:cNvSpPr>
            <p:nvPr/>
          </p:nvSpPr>
          <p:spPr bwMode="auto">
            <a:xfrm>
              <a:off x="16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姓名</a:t>
              </a:r>
            </a:p>
          </p:txBody>
        </p:sp>
        <p:sp>
          <p:nvSpPr>
            <p:cNvPr id="56346" name="Rectangle 26"/>
            <p:cNvSpPr>
              <a:spLocks noChangeArrowheads="1"/>
            </p:cNvSpPr>
            <p:nvPr/>
          </p:nvSpPr>
          <p:spPr bwMode="auto">
            <a:xfrm>
              <a:off x="896" y="2500"/>
              <a:ext cx="8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30000"/>
                </a:lnSpc>
                <a:spcBef>
                  <a:spcPct val="20000"/>
                </a:spcBef>
                <a:buClr>
                  <a:srgbClr val="FF3300"/>
                </a:buClr>
                <a:buSzPct val="125000"/>
                <a:buFont typeface="Times New Roman" pitchFamily="18" charset="0"/>
                <a:buNone/>
              </a:pPr>
              <a:r>
                <a:rPr lang="zh-CN" altLang="en-US" sz="2200">
                  <a:ea typeface="华文隶书" pitchFamily="2" charset="-122"/>
                </a:rPr>
                <a:t>学号</a:t>
              </a:r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896" y="2500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896" y="2787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896" y="3648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>
              <a:off x="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>
              <a:off x="16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>
              <a:off x="24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4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>
              <a:off x="896" y="3074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>
              <a:off x="896" y="3361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>
              <a:off x="32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>
              <a:off x="40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/>
              <a:t>结构数据模型示例</a:t>
            </a:r>
            <a:r>
              <a:rPr lang="en-US" altLang="zh-CN" sz="2500" dirty="0" smtClean="0"/>
              <a:t>——</a:t>
            </a:r>
            <a:r>
              <a:rPr lang="zh-CN" altLang="en-US" sz="2500" dirty="0" smtClean="0"/>
              <a:t>关系模型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0033CC"/>
                </a:solidFill>
                <a:latin typeface="华文新魏" pitchFamily="2" charset="-122"/>
              </a:rPr>
              <a:t>优点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简单，表的概念直观、单一，用户易理解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非过程化的数据请求，数据请求可以不指明路径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数据独立性，用户只需提出</a:t>
            </a:r>
            <a:r>
              <a:rPr lang="zh-CN" altLang="en-US" sz="2000" dirty="0" smtClean="0"/>
              <a:t>“</a:t>
            </a:r>
            <a:r>
              <a:rPr lang="zh-CN" altLang="en-US" sz="2000" dirty="0" smtClean="0">
                <a:latin typeface="华文新魏" pitchFamily="2" charset="-122"/>
              </a:rPr>
              <a:t>做什么</a:t>
            </a:r>
            <a:r>
              <a:rPr lang="zh-CN" altLang="en-US" sz="2000" dirty="0" smtClean="0"/>
              <a:t>”</a:t>
            </a:r>
            <a:r>
              <a:rPr lang="zh-CN" altLang="en-US" sz="2000" dirty="0" smtClean="0">
                <a:latin typeface="华文新魏" pitchFamily="2" charset="-122"/>
              </a:rPr>
              <a:t>，无须说明</a:t>
            </a:r>
            <a:r>
              <a:rPr lang="zh-CN" altLang="en-US" sz="2000" dirty="0" smtClean="0"/>
              <a:t>“</a:t>
            </a:r>
            <a:r>
              <a:rPr lang="zh-CN" altLang="en-US" sz="2000" dirty="0" smtClean="0">
                <a:latin typeface="华文新魏" pitchFamily="2" charset="-122"/>
              </a:rPr>
              <a:t>怎么做</a:t>
            </a:r>
            <a:r>
              <a:rPr lang="zh-CN" altLang="en-US" sz="2000" dirty="0" smtClean="0"/>
              <a:t>”</a:t>
            </a:r>
            <a:endParaRPr lang="zh-CN" altLang="en-US" sz="2000" dirty="0" smtClean="0">
              <a:latin typeface="华文新魏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坚实的理论基础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标准查询语言</a:t>
            </a:r>
            <a:r>
              <a:rPr lang="en-US" altLang="zh-CN" sz="2000" dirty="0" smtClean="0">
                <a:latin typeface="华文新魏" pitchFamily="2" charset="-122"/>
              </a:rPr>
              <a:t>SQL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0033CC"/>
                </a:solidFill>
                <a:latin typeface="华文新魏" pitchFamily="2" charset="-122"/>
              </a:rPr>
              <a:t>缺点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效率低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100" dirty="0" smtClean="0">
                <a:solidFill>
                  <a:srgbClr val="0033CC"/>
                </a:solidFill>
              </a:rPr>
              <a:t>代表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000" dirty="0" smtClean="0"/>
              <a:t>DB2, ORACLE, SYBASE, SQL SERVER,  INFOMIX,  ACCESS, FOXPRO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提纲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数据管理技术的发展</a:t>
            </a:r>
          </a:p>
          <a:p>
            <a:pPr eaLnBrk="1" hangingPunct="1"/>
            <a:r>
              <a:rPr lang="zh-CN" altLang="en-US" smtClean="0"/>
              <a:t>数据描述</a:t>
            </a:r>
          </a:p>
          <a:p>
            <a:pPr eaLnBrk="1" hangingPunct="1"/>
            <a:r>
              <a:rPr lang="zh-CN" altLang="en-US" smtClean="0"/>
              <a:t>数据模型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数据库的体系结构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数据库系统的构成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数据库的体系结构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数据库模式</a:t>
            </a:r>
          </a:p>
          <a:p>
            <a:pPr lvl="1" eaLnBrk="1" hangingPunct="1"/>
            <a:r>
              <a:rPr lang="zh-CN" altLang="en-US" dirty="0" smtClean="0"/>
              <a:t>数据的抽象</a:t>
            </a:r>
          </a:p>
          <a:p>
            <a:pPr lvl="1" eaLnBrk="1" hangingPunct="1"/>
            <a:r>
              <a:rPr lang="zh-CN" altLang="en-US" dirty="0" smtClean="0"/>
              <a:t>数据库的结构描述</a:t>
            </a:r>
          </a:p>
          <a:p>
            <a:pPr eaLnBrk="1" hangingPunct="1"/>
            <a:r>
              <a:rPr lang="zh-CN" altLang="en-US" dirty="0" smtClean="0">
                <a:solidFill>
                  <a:srgbClr val="C00000"/>
                </a:solidFill>
              </a:rPr>
              <a:t>数据库</a:t>
            </a:r>
          </a:p>
          <a:p>
            <a:pPr lvl="1" eaLnBrk="1" hangingPunct="1"/>
            <a:r>
              <a:rPr lang="zh-CN" altLang="en-US" dirty="0" smtClean="0"/>
              <a:t>数据库模式的一个“实例”</a:t>
            </a:r>
          </a:p>
          <a:p>
            <a:pPr eaLnBrk="1" hangingPunct="1"/>
            <a:r>
              <a:rPr kumimoji="0" lang="zh-CN" altLang="en-US" dirty="0" smtClean="0"/>
              <a:t>数据库模式相对稳定</a:t>
            </a:r>
          </a:p>
          <a:p>
            <a:pPr eaLnBrk="1" hangingPunct="1"/>
            <a:r>
              <a:rPr kumimoji="0" lang="zh-CN" altLang="en-US" dirty="0" smtClean="0"/>
              <a:t>数据库内容随时变化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数据库的体系结构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>
                <a:solidFill>
                  <a:srgbClr val="C00000"/>
                </a:solidFill>
              </a:rPr>
              <a:t>模式的分级</a:t>
            </a:r>
          </a:p>
          <a:p>
            <a:pPr lvl="1" eaLnBrk="1" hangingPunct="1"/>
            <a:r>
              <a:rPr lang="zh-CN" altLang="en-US" sz="2400" dirty="0" smtClean="0"/>
              <a:t>为了提高数据的物理独立性和逻辑独立性，使数据库的用户观点，即用户看到的数据库，与数据库的物理方面，即实际存储的数据库区分开来，数据库系统的模式是分级的</a:t>
            </a:r>
          </a:p>
          <a:p>
            <a:pPr eaLnBrk="1" hangingPunct="1"/>
            <a:r>
              <a:rPr lang="zh-CN" altLang="en-US" sz="2600" dirty="0" smtClean="0">
                <a:solidFill>
                  <a:srgbClr val="C00000"/>
                </a:solidFill>
              </a:rPr>
              <a:t>数据库系统三级模式结构</a:t>
            </a:r>
          </a:p>
          <a:p>
            <a:pPr lvl="1" eaLnBrk="1" hangingPunct="1"/>
            <a:r>
              <a:rPr lang="en-US" altLang="zh-CN" sz="2400" dirty="0" smtClean="0"/>
              <a:t>CODASYL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Conference On Data System Language,</a:t>
            </a:r>
            <a:r>
              <a:rPr lang="zh-CN" altLang="en-US" sz="2400" dirty="0" smtClean="0"/>
              <a:t>美国数据系统语言协商会）提出模式、外模式、存储模式三级模式的概念。三级模式之间有两级映象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三级模式</a:t>
            </a:r>
            <a:r>
              <a:rPr lang="en-US" altLang="zh-CN" sz="3800" smtClean="0"/>
              <a:t>/</a:t>
            </a:r>
            <a:r>
              <a:rPr lang="zh-CN" altLang="en-US" sz="3800" smtClean="0"/>
              <a:t>两级映象</a:t>
            </a:r>
          </a:p>
        </p:txBody>
      </p:sp>
      <p:grpSp>
        <p:nvGrpSpPr>
          <p:cNvPr id="63491" name="Group 4"/>
          <p:cNvGrpSpPr>
            <a:grpSpLocks/>
          </p:cNvGrpSpPr>
          <p:nvPr/>
        </p:nvGrpSpPr>
        <p:grpSpPr bwMode="auto">
          <a:xfrm>
            <a:off x="152400" y="1557338"/>
            <a:ext cx="8839200" cy="4876800"/>
            <a:chOff x="144" y="1152"/>
            <a:chExt cx="5568" cy="3072"/>
          </a:xfrm>
        </p:grpSpPr>
        <p:sp>
          <p:nvSpPr>
            <p:cNvPr id="63492" name="AutoShape 5"/>
            <p:cNvSpPr>
              <a:spLocks noChangeArrowheads="1"/>
            </p:cNvSpPr>
            <p:nvPr/>
          </p:nvSpPr>
          <p:spPr bwMode="auto">
            <a:xfrm>
              <a:off x="2592" y="3696"/>
              <a:ext cx="720" cy="528"/>
            </a:xfrm>
            <a:prstGeom prst="flowChartMagneticDisk">
              <a:avLst/>
            </a:prstGeom>
            <a:solidFill>
              <a:srgbClr val="96969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数据库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3493" name="AutoShape 6"/>
            <p:cNvSpPr>
              <a:spLocks noChangeArrowheads="1"/>
            </p:cNvSpPr>
            <p:nvPr/>
          </p:nvSpPr>
          <p:spPr bwMode="auto">
            <a:xfrm>
              <a:off x="2448" y="3168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内模式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3494" name="AutoShape 7"/>
            <p:cNvSpPr>
              <a:spLocks noChangeArrowheads="1"/>
            </p:cNvSpPr>
            <p:nvPr/>
          </p:nvSpPr>
          <p:spPr bwMode="auto">
            <a:xfrm>
              <a:off x="2448" y="2640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99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模 式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3495" name="AutoShape 8"/>
            <p:cNvSpPr>
              <a:spLocks noChangeArrowheads="1"/>
            </p:cNvSpPr>
            <p:nvPr/>
          </p:nvSpPr>
          <p:spPr bwMode="auto">
            <a:xfrm>
              <a:off x="2448" y="1824"/>
              <a:ext cx="960" cy="336"/>
            </a:xfrm>
            <a:prstGeom prst="bevel">
              <a:avLst>
                <a:gd name="adj" fmla="val 12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2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496" name="AutoShape 9"/>
            <p:cNvSpPr>
              <a:spLocks noChangeArrowheads="1"/>
            </p:cNvSpPr>
            <p:nvPr/>
          </p:nvSpPr>
          <p:spPr bwMode="auto">
            <a:xfrm>
              <a:off x="4176" y="1824"/>
              <a:ext cx="960" cy="336"/>
            </a:xfrm>
            <a:prstGeom prst="bevel">
              <a:avLst>
                <a:gd name="adj" fmla="val 12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3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497" name="AutoShape 10"/>
            <p:cNvSpPr>
              <a:spLocks noChangeArrowheads="1"/>
            </p:cNvSpPr>
            <p:nvPr/>
          </p:nvSpPr>
          <p:spPr bwMode="auto">
            <a:xfrm>
              <a:off x="720" y="1824"/>
              <a:ext cx="960" cy="336"/>
            </a:xfrm>
            <a:prstGeom prst="bevel">
              <a:avLst>
                <a:gd name="adj" fmla="val 12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1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498" name="AutoShape 11"/>
            <p:cNvSpPr>
              <a:spLocks noChangeArrowheads="1"/>
            </p:cNvSpPr>
            <p:nvPr/>
          </p:nvSpPr>
          <p:spPr bwMode="auto">
            <a:xfrm>
              <a:off x="144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A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499" name="AutoShape 12"/>
            <p:cNvSpPr>
              <a:spLocks noChangeArrowheads="1"/>
            </p:cNvSpPr>
            <p:nvPr/>
          </p:nvSpPr>
          <p:spPr bwMode="auto">
            <a:xfrm>
              <a:off x="1296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B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500" name="AutoShape 13"/>
            <p:cNvSpPr>
              <a:spLocks noChangeArrowheads="1"/>
            </p:cNvSpPr>
            <p:nvPr/>
          </p:nvSpPr>
          <p:spPr bwMode="auto">
            <a:xfrm>
              <a:off x="2448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C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501" name="AutoShape 14"/>
            <p:cNvSpPr>
              <a:spLocks noChangeArrowheads="1"/>
            </p:cNvSpPr>
            <p:nvPr/>
          </p:nvSpPr>
          <p:spPr bwMode="auto">
            <a:xfrm>
              <a:off x="3600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D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502" name="AutoShape 15"/>
            <p:cNvSpPr>
              <a:spLocks noChangeArrowheads="1"/>
            </p:cNvSpPr>
            <p:nvPr/>
          </p:nvSpPr>
          <p:spPr bwMode="auto">
            <a:xfrm>
              <a:off x="4752" y="1152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应用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E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3503" name="AutoShape 16"/>
            <p:cNvSpPr>
              <a:spLocks noChangeArrowheads="1"/>
            </p:cNvSpPr>
            <p:nvPr/>
          </p:nvSpPr>
          <p:spPr bwMode="auto">
            <a:xfrm>
              <a:off x="2880" y="3504"/>
              <a:ext cx="96" cy="192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AutoShape 17"/>
            <p:cNvSpPr>
              <a:spLocks noChangeArrowheads="1"/>
            </p:cNvSpPr>
            <p:nvPr/>
          </p:nvSpPr>
          <p:spPr bwMode="auto">
            <a:xfrm>
              <a:off x="2880" y="2976"/>
              <a:ext cx="96" cy="192"/>
            </a:xfrm>
            <a:prstGeom prst="upDownArrow">
              <a:avLst>
                <a:gd name="adj1" fmla="val 50000"/>
                <a:gd name="adj2" fmla="val 40000"/>
              </a:avLst>
            </a:prstGeom>
            <a:solidFill>
              <a:srgbClr val="00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AutoShape 18"/>
            <p:cNvSpPr>
              <a:spLocks noChangeArrowheads="1"/>
            </p:cNvSpPr>
            <p:nvPr/>
          </p:nvSpPr>
          <p:spPr bwMode="auto">
            <a:xfrm>
              <a:off x="2880" y="2160"/>
              <a:ext cx="96" cy="480"/>
            </a:xfrm>
            <a:prstGeom prst="upDown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Line 19"/>
            <p:cNvSpPr>
              <a:spLocks noChangeShapeType="1"/>
            </p:cNvSpPr>
            <p:nvPr/>
          </p:nvSpPr>
          <p:spPr bwMode="auto">
            <a:xfrm>
              <a:off x="2976" y="2400"/>
              <a:ext cx="168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20"/>
            <p:cNvSpPr>
              <a:spLocks noChangeShapeType="1"/>
            </p:cNvSpPr>
            <p:nvPr/>
          </p:nvSpPr>
          <p:spPr bwMode="auto">
            <a:xfrm>
              <a:off x="1248" y="2400"/>
              <a:ext cx="168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Line 21"/>
            <p:cNvSpPr>
              <a:spLocks noChangeShapeType="1"/>
            </p:cNvSpPr>
            <p:nvPr/>
          </p:nvSpPr>
          <p:spPr bwMode="auto">
            <a:xfrm flipV="1">
              <a:off x="1200" y="2160"/>
              <a:ext cx="0" cy="24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22"/>
            <p:cNvSpPr>
              <a:spLocks noChangeShapeType="1"/>
            </p:cNvSpPr>
            <p:nvPr/>
          </p:nvSpPr>
          <p:spPr bwMode="auto">
            <a:xfrm flipV="1">
              <a:off x="4656" y="2160"/>
              <a:ext cx="0" cy="24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23"/>
            <p:cNvSpPr>
              <a:spLocks noChangeShapeType="1"/>
            </p:cNvSpPr>
            <p:nvPr/>
          </p:nvSpPr>
          <p:spPr bwMode="auto">
            <a:xfrm flipH="1" flipV="1">
              <a:off x="528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Line 24"/>
            <p:cNvSpPr>
              <a:spLocks noChangeShapeType="1"/>
            </p:cNvSpPr>
            <p:nvPr/>
          </p:nvSpPr>
          <p:spPr bwMode="auto">
            <a:xfrm flipH="1" flipV="1">
              <a:off x="3984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Line 25"/>
            <p:cNvSpPr>
              <a:spLocks noChangeShapeType="1"/>
            </p:cNvSpPr>
            <p:nvPr/>
          </p:nvSpPr>
          <p:spPr bwMode="auto">
            <a:xfrm flipV="1">
              <a:off x="1296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26"/>
            <p:cNvSpPr>
              <a:spLocks noChangeShapeType="1"/>
            </p:cNvSpPr>
            <p:nvPr/>
          </p:nvSpPr>
          <p:spPr bwMode="auto">
            <a:xfrm flipV="1">
              <a:off x="4752" y="1488"/>
              <a:ext cx="576" cy="336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4" name="AutoShape 27"/>
            <p:cNvSpPr>
              <a:spLocks noChangeArrowheads="1"/>
            </p:cNvSpPr>
            <p:nvPr/>
          </p:nvSpPr>
          <p:spPr bwMode="auto">
            <a:xfrm>
              <a:off x="2880" y="1488"/>
              <a:ext cx="96" cy="336"/>
            </a:xfrm>
            <a:prstGeom prst="upDownArrow">
              <a:avLst>
                <a:gd name="adj1" fmla="val 50000"/>
                <a:gd name="adj2" fmla="val 70000"/>
              </a:avLst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Text Box 28"/>
            <p:cNvSpPr txBox="1">
              <a:spLocks noChangeArrowheads="1"/>
            </p:cNvSpPr>
            <p:nvPr/>
          </p:nvSpPr>
          <p:spPr bwMode="auto">
            <a:xfrm>
              <a:off x="170" y="2544"/>
              <a:ext cx="1804" cy="327"/>
            </a:xfrm>
            <a:prstGeom prst="rect">
              <a:avLst/>
            </a:prstGeom>
            <a:solidFill>
              <a:srgbClr val="FF00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外模式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模式映象</a:t>
              </a: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63516" name="Text Box 29"/>
            <p:cNvSpPr txBox="1">
              <a:spLocks noChangeArrowheads="1"/>
            </p:cNvSpPr>
            <p:nvPr/>
          </p:nvSpPr>
          <p:spPr bwMode="auto">
            <a:xfrm>
              <a:off x="3882" y="2889"/>
              <a:ext cx="1804" cy="327"/>
            </a:xfrm>
            <a:prstGeom prst="rect">
              <a:avLst/>
            </a:prstGeom>
            <a:solidFill>
              <a:srgbClr val="FF00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模式</a:t>
              </a: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/</a:t>
              </a: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内模式映象</a:t>
              </a:r>
              <a:endParaRPr lang="zh-CN" altLang="en-US"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63517" name="Line 30"/>
            <p:cNvSpPr>
              <a:spLocks noChangeShapeType="1"/>
            </p:cNvSpPr>
            <p:nvPr/>
          </p:nvSpPr>
          <p:spPr bwMode="auto">
            <a:xfrm flipV="1">
              <a:off x="1920" y="2448"/>
              <a:ext cx="960" cy="288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Line 31"/>
            <p:cNvSpPr>
              <a:spLocks noChangeShapeType="1"/>
            </p:cNvSpPr>
            <p:nvPr/>
          </p:nvSpPr>
          <p:spPr bwMode="auto">
            <a:xfrm flipV="1">
              <a:off x="2928" y="3072"/>
              <a:ext cx="96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三级模式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外模式</a:t>
            </a:r>
            <a:r>
              <a:rPr lang="en-US" altLang="zh-CN" sz="2100" dirty="0" smtClean="0">
                <a:solidFill>
                  <a:srgbClr val="C00000"/>
                </a:solidFill>
              </a:rPr>
              <a:t>(Sub-Schema)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dirty="0" smtClean="0"/>
              <a:t>又称子模式、用户模式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用户的数据视图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是数据的局部逻辑结构，模式的子集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模式</a:t>
            </a:r>
            <a:r>
              <a:rPr lang="en-US" altLang="zh-CN" sz="2100" dirty="0" smtClean="0">
                <a:solidFill>
                  <a:srgbClr val="C00000"/>
                </a:solidFill>
              </a:rPr>
              <a:t>(Schema)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又称概念模式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所有用户的公共数据视图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是数据库中全体数据的全局逻辑结构和特性的描述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内模式</a:t>
            </a:r>
            <a:r>
              <a:rPr lang="en-US" altLang="zh-CN" sz="2100" dirty="0" smtClean="0">
                <a:solidFill>
                  <a:srgbClr val="C00000"/>
                </a:solidFill>
              </a:rPr>
              <a:t>(Storage Schema)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又称存储模式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是数据的物理结构及存储方式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两级映象</a:t>
            </a:r>
            <a:r>
              <a:rPr lang="en-US" altLang="zh-CN" sz="3800" smtClean="0"/>
              <a:t>/</a:t>
            </a:r>
            <a:r>
              <a:rPr lang="zh-CN" altLang="en-US" sz="3800" smtClean="0"/>
              <a:t>两级独立性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>
                <a:solidFill>
                  <a:srgbClr val="C00000"/>
                </a:solidFill>
              </a:rPr>
              <a:t>外模式</a:t>
            </a:r>
            <a:r>
              <a:rPr lang="en-US" altLang="zh-CN" sz="2600" dirty="0" smtClean="0">
                <a:solidFill>
                  <a:srgbClr val="C00000"/>
                </a:solidFill>
              </a:rPr>
              <a:t>/</a:t>
            </a:r>
            <a:r>
              <a:rPr lang="zh-CN" altLang="en-US" sz="2600" dirty="0" smtClean="0">
                <a:solidFill>
                  <a:srgbClr val="C00000"/>
                </a:solidFill>
              </a:rPr>
              <a:t>模式映象</a:t>
            </a:r>
          </a:p>
          <a:p>
            <a:pPr lvl="1" eaLnBrk="1" hangingPunct="1"/>
            <a:r>
              <a:rPr lang="zh-CN" altLang="en-US" sz="2400" dirty="0" smtClean="0"/>
              <a:t>定义某一个外模式和模式之间的对应关系，映象定义通常包含在各外模式中</a:t>
            </a:r>
          </a:p>
          <a:p>
            <a:pPr lvl="1" eaLnBrk="1" hangingPunct="1"/>
            <a:r>
              <a:rPr lang="zh-CN" altLang="en-US" sz="2400" dirty="0" smtClean="0"/>
              <a:t>当模式改变时，修改外模式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模式映象，使外模式保持不变，从而应用程序可以保持不变，称为数据的逻辑独立性</a:t>
            </a:r>
          </a:p>
          <a:p>
            <a:pPr eaLnBrk="1" hangingPunct="1"/>
            <a:r>
              <a:rPr lang="zh-CN" altLang="en-US" sz="2600" dirty="0" smtClean="0">
                <a:solidFill>
                  <a:srgbClr val="C00000"/>
                </a:solidFill>
              </a:rPr>
              <a:t>模式</a:t>
            </a:r>
            <a:r>
              <a:rPr lang="en-US" altLang="zh-CN" sz="2600" dirty="0" smtClean="0">
                <a:solidFill>
                  <a:srgbClr val="C00000"/>
                </a:solidFill>
              </a:rPr>
              <a:t>/</a:t>
            </a:r>
            <a:r>
              <a:rPr lang="zh-CN" altLang="en-US" sz="2600" dirty="0" smtClean="0">
                <a:solidFill>
                  <a:srgbClr val="C00000"/>
                </a:solidFill>
              </a:rPr>
              <a:t>内模式映象</a:t>
            </a:r>
          </a:p>
          <a:p>
            <a:pPr lvl="1" eaLnBrk="1" hangingPunct="1"/>
            <a:r>
              <a:rPr lang="zh-CN" altLang="en-US" sz="2400" dirty="0" smtClean="0"/>
              <a:t>定义数据逻辑结构与存储结构之间的对应关系</a:t>
            </a:r>
          </a:p>
          <a:p>
            <a:pPr lvl="1" eaLnBrk="1" hangingPunct="1"/>
            <a:r>
              <a:rPr lang="zh-CN" altLang="en-US" sz="2400" dirty="0" smtClean="0"/>
              <a:t>存储结构改变时，修改模式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内模式映象，使模式保持不变，从而应用程序可以保持不变，称为数据的物理独立性</a:t>
            </a:r>
          </a:p>
          <a:p>
            <a:pPr eaLnBrk="1" hangingPunct="1"/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数据库模式</a:t>
            </a:r>
          </a:p>
        </p:txBody>
      </p:sp>
      <p:sp>
        <p:nvSpPr>
          <p:cNvPr id="66563" name="AutoShape 4"/>
          <p:cNvSpPr>
            <a:spLocks noChangeArrowheads="1"/>
          </p:cNvSpPr>
          <p:nvPr/>
        </p:nvSpPr>
        <p:spPr bwMode="auto">
          <a:xfrm>
            <a:off x="700088" y="4910857"/>
            <a:ext cx="7739062" cy="533400"/>
          </a:xfrm>
          <a:prstGeom prst="bevel">
            <a:avLst>
              <a:gd name="adj" fmla="val 12500"/>
            </a:avLst>
          </a:prstGeom>
          <a:solidFill>
            <a:srgbClr val="99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隶书" pitchFamily="49" charset="-122"/>
                <a:ea typeface="隶书" pitchFamily="49" charset="-122"/>
              </a:rPr>
              <a:t>S(S#,SNAME,SEX,AGE,ADDRESS,CREDIT,DEGREE)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66564" name="AutoShape 5"/>
          <p:cNvSpPr>
            <a:spLocks noChangeArrowheads="1"/>
          </p:cNvSpPr>
          <p:nvPr/>
        </p:nvSpPr>
        <p:spPr bwMode="auto">
          <a:xfrm>
            <a:off x="381000" y="3059832"/>
            <a:ext cx="3733800" cy="533400"/>
          </a:xfrm>
          <a:prstGeom prst="bevel">
            <a:avLst>
              <a:gd name="adj" fmla="val 12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隶书" pitchFamily="49" charset="-122"/>
                <a:ea typeface="隶书" pitchFamily="49" charset="-122"/>
              </a:rPr>
              <a:t>S(S#,SNAME,ADDRESS)</a:t>
            </a:r>
          </a:p>
        </p:txBody>
      </p:sp>
      <p:sp>
        <p:nvSpPr>
          <p:cNvPr id="66565" name="AutoShape 6"/>
          <p:cNvSpPr>
            <a:spLocks noChangeArrowheads="1"/>
          </p:cNvSpPr>
          <p:nvPr/>
        </p:nvSpPr>
        <p:spPr bwMode="auto">
          <a:xfrm>
            <a:off x="6096000" y="1916832"/>
            <a:ext cx="1524000" cy="5334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学籍科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66566" name="Line 7"/>
          <p:cNvSpPr>
            <a:spLocks noChangeShapeType="1"/>
          </p:cNvSpPr>
          <p:nvPr/>
        </p:nvSpPr>
        <p:spPr bwMode="auto">
          <a:xfrm flipV="1">
            <a:off x="2268538" y="3593232"/>
            <a:ext cx="17462" cy="1274763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Line 8"/>
          <p:cNvSpPr>
            <a:spLocks noChangeShapeType="1"/>
          </p:cNvSpPr>
          <p:nvPr/>
        </p:nvSpPr>
        <p:spPr bwMode="auto">
          <a:xfrm flipV="1">
            <a:off x="6858000" y="2450232"/>
            <a:ext cx="0" cy="609600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AutoShape 9"/>
          <p:cNvSpPr>
            <a:spLocks noChangeArrowheads="1"/>
          </p:cNvSpPr>
          <p:nvPr/>
        </p:nvSpPr>
        <p:spPr bwMode="auto">
          <a:xfrm>
            <a:off x="4953000" y="3059832"/>
            <a:ext cx="3733800" cy="533400"/>
          </a:xfrm>
          <a:prstGeom prst="bevel">
            <a:avLst>
              <a:gd name="adj" fmla="val 125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latin typeface="隶书" pitchFamily="49" charset="-122"/>
                <a:ea typeface="隶书" pitchFamily="49" charset="-122"/>
              </a:rPr>
              <a:t>S(S#,SNAME,CREDIT)</a:t>
            </a:r>
          </a:p>
        </p:txBody>
      </p:sp>
      <p:sp>
        <p:nvSpPr>
          <p:cNvPr id="66569" name="AutoShape 10"/>
          <p:cNvSpPr>
            <a:spLocks noChangeArrowheads="1"/>
          </p:cNvSpPr>
          <p:nvPr/>
        </p:nvSpPr>
        <p:spPr bwMode="auto">
          <a:xfrm>
            <a:off x="1524000" y="1916832"/>
            <a:ext cx="1524000" cy="533400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房产科</a:t>
            </a:r>
            <a:endParaRPr lang="zh-CN" altLang="en-US">
              <a:latin typeface="Tahoma" pitchFamily="34" charset="0"/>
            </a:endParaRPr>
          </a:p>
        </p:txBody>
      </p:sp>
      <p:sp>
        <p:nvSpPr>
          <p:cNvPr id="66570" name="Line 11"/>
          <p:cNvSpPr>
            <a:spLocks noChangeShapeType="1"/>
          </p:cNvSpPr>
          <p:nvPr/>
        </p:nvSpPr>
        <p:spPr bwMode="auto">
          <a:xfrm flipV="1">
            <a:off x="2286000" y="2450232"/>
            <a:ext cx="0" cy="609600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triangl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AutoShape 12"/>
          <p:cNvSpPr>
            <a:spLocks noChangeArrowheads="1"/>
          </p:cNvSpPr>
          <p:nvPr/>
        </p:nvSpPr>
        <p:spPr bwMode="auto">
          <a:xfrm>
            <a:off x="307975" y="3974232"/>
            <a:ext cx="669925" cy="406400"/>
          </a:xfrm>
          <a:prstGeom prst="wedgeRoundRectCallout">
            <a:avLst>
              <a:gd name="adj1" fmla="val 87560"/>
              <a:gd name="adj2" fmla="val -1421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zh-CN" altLang="en-US" b="1">
                <a:latin typeface="隶书" pitchFamily="49" charset="-122"/>
                <a:ea typeface="隶书" pitchFamily="49" charset="-122"/>
              </a:rPr>
              <a:t>视图</a:t>
            </a:r>
          </a:p>
        </p:txBody>
      </p:sp>
      <p:sp>
        <p:nvSpPr>
          <p:cNvPr id="66572" name="AutoShape 13"/>
          <p:cNvSpPr>
            <a:spLocks noChangeArrowheads="1"/>
          </p:cNvSpPr>
          <p:nvPr/>
        </p:nvSpPr>
        <p:spPr bwMode="auto">
          <a:xfrm>
            <a:off x="8013700" y="3974232"/>
            <a:ext cx="669925" cy="406400"/>
          </a:xfrm>
          <a:prstGeom prst="wedgeRoundRectCallout">
            <a:avLst>
              <a:gd name="adj1" fmla="val -113144"/>
              <a:gd name="adj2" fmla="val -1386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zh-CN" altLang="en-US" b="1">
                <a:latin typeface="隶书" pitchFamily="49" charset="-122"/>
                <a:ea typeface="隶书" pitchFamily="49" charset="-122"/>
              </a:rPr>
              <a:t>视图</a:t>
            </a:r>
          </a:p>
        </p:txBody>
      </p:sp>
      <p:sp>
        <p:nvSpPr>
          <p:cNvPr id="66573" name="AutoShape 14"/>
          <p:cNvSpPr>
            <a:spLocks noChangeArrowheads="1"/>
          </p:cNvSpPr>
          <p:nvPr/>
        </p:nvSpPr>
        <p:spPr bwMode="auto">
          <a:xfrm>
            <a:off x="6403975" y="5803032"/>
            <a:ext cx="669925" cy="406400"/>
          </a:xfrm>
          <a:prstGeom prst="wedgeRoundRectCallout">
            <a:avLst>
              <a:gd name="adj1" fmla="val -113144"/>
              <a:gd name="adj2" fmla="val -13867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ctr"/>
            <a:r>
              <a:rPr lang="zh-CN" altLang="en-US" b="1">
                <a:latin typeface="隶书" pitchFamily="49" charset="-122"/>
                <a:ea typeface="隶书" pitchFamily="49" charset="-122"/>
              </a:rPr>
              <a:t>模式</a:t>
            </a:r>
          </a:p>
        </p:txBody>
      </p:sp>
      <p:sp>
        <p:nvSpPr>
          <p:cNvPr id="66574" name="Line 15"/>
          <p:cNvSpPr>
            <a:spLocks noChangeShapeType="1"/>
          </p:cNvSpPr>
          <p:nvPr/>
        </p:nvSpPr>
        <p:spPr bwMode="auto">
          <a:xfrm flipV="1">
            <a:off x="6859588" y="3593232"/>
            <a:ext cx="17462" cy="1274763"/>
          </a:xfrm>
          <a:prstGeom prst="line">
            <a:avLst/>
          </a:prstGeom>
          <a:noFill/>
          <a:ln w="1016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人工管理阶段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数据不保存在机器中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/>
              <a:t>计算机主要用于计算，任务完成后，数据空间与程序空间一起释放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用户完全负责数据管理工作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/>
              <a:t>数据的组织、存储结构、存取方法、输入输出等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数据完全面向特定的应用程序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/>
              <a:t>每个用户使用自己的数据，数据不保存，用完就撤走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数据与程序没有独立性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/>
              <a:t>程序中存取数据的子程序随着存储结构的改变而改变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磁带的特点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/>
              <a:t>优点：廉价地存放大容量数据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 smtClean="0"/>
              <a:t>缺点：顺序访问；</a:t>
            </a:r>
            <a:r>
              <a:rPr lang="en-US" altLang="zh-CN" sz="2000" dirty="0" smtClean="0"/>
              <a:t>1%</a:t>
            </a:r>
            <a:r>
              <a:rPr lang="zh-CN" altLang="en-US" sz="2000" dirty="0" smtClean="0"/>
              <a:t>所需，</a:t>
            </a:r>
            <a:r>
              <a:rPr lang="en-US" altLang="zh-CN" sz="2000" dirty="0" smtClean="0"/>
              <a:t>100%</a:t>
            </a:r>
            <a:r>
              <a:rPr lang="zh-CN" altLang="en-US" sz="2000" dirty="0" smtClean="0"/>
              <a:t>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658812"/>
          </a:xfrm>
        </p:spPr>
        <p:txBody>
          <a:bodyPr/>
          <a:lstStyle/>
          <a:p>
            <a:pPr eaLnBrk="1" hangingPunct="1"/>
            <a:r>
              <a:rPr lang="zh-CN" altLang="en-US" sz="3800" smtClean="0"/>
              <a:t>数据库模式</a:t>
            </a:r>
          </a:p>
        </p:txBody>
      </p:sp>
      <p:grpSp>
        <p:nvGrpSpPr>
          <p:cNvPr id="67587" name="Group 4"/>
          <p:cNvGrpSpPr>
            <a:grpSpLocks/>
          </p:cNvGrpSpPr>
          <p:nvPr/>
        </p:nvGrpSpPr>
        <p:grpSpPr bwMode="auto">
          <a:xfrm>
            <a:off x="152400" y="1268413"/>
            <a:ext cx="8804275" cy="5027612"/>
            <a:chOff x="96" y="864"/>
            <a:chExt cx="5546" cy="3167"/>
          </a:xfrm>
        </p:grpSpPr>
        <p:sp>
          <p:nvSpPr>
            <p:cNvPr id="67588" name="AutoShape 5"/>
            <p:cNvSpPr>
              <a:spLocks noChangeArrowheads="1"/>
            </p:cNvSpPr>
            <p:nvPr/>
          </p:nvSpPr>
          <p:spPr bwMode="auto">
            <a:xfrm>
              <a:off x="253" y="1584"/>
              <a:ext cx="2352" cy="336"/>
            </a:xfrm>
            <a:prstGeom prst="bevel">
              <a:avLst>
                <a:gd name="adj" fmla="val 12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S(S#,SNAME,ADDRESS)</a:t>
              </a:r>
            </a:p>
          </p:txBody>
        </p:sp>
        <p:sp>
          <p:nvSpPr>
            <p:cNvPr id="67589" name="AutoShape 6"/>
            <p:cNvSpPr>
              <a:spLocks noChangeArrowheads="1"/>
            </p:cNvSpPr>
            <p:nvPr/>
          </p:nvSpPr>
          <p:spPr bwMode="auto">
            <a:xfrm>
              <a:off x="3853" y="864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学籍科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7590" name="Line 7"/>
            <p:cNvSpPr>
              <a:spLocks noChangeShapeType="1"/>
            </p:cNvSpPr>
            <p:nvPr/>
          </p:nvSpPr>
          <p:spPr bwMode="auto">
            <a:xfrm>
              <a:off x="1474" y="2614"/>
              <a:ext cx="2313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Line 8"/>
            <p:cNvSpPr>
              <a:spLocks noChangeShapeType="1"/>
            </p:cNvSpPr>
            <p:nvPr/>
          </p:nvSpPr>
          <p:spPr bwMode="auto">
            <a:xfrm flipV="1">
              <a:off x="1429" y="1920"/>
              <a:ext cx="24" cy="1193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9"/>
            <p:cNvSpPr>
              <a:spLocks noChangeShapeType="1"/>
            </p:cNvSpPr>
            <p:nvPr/>
          </p:nvSpPr>
          <p:spPr bwMode="auto">
            <a:xfrm flipV="1">
              <a:off x="4332" y="1920"/>
              <a:ext cx="1" cy="1737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Line 10"/>
            <p:cNvSpPr>
              <a:spLocks noChangeShapeType="1"/>
            </p:cNvSpPr>
            <p:nvPr/>
          </p:nvSpPr>
          <p:spPr bwMode="auto">
            <a:xfrm flipV="1">
              <a:off x="4333" y="1200"/>
              <a:ext cx="0" cy="384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AutoShape 11"/>
            <p:cNvSpPr>
              <a:spLocks noChangeArrowheads="1"/>
            </p:cNvSpPr>
            <p:nvPr/>
          </p:nvSpPr>
          <p:spPr bwMode="auto">
            <a:xfrm>
              <a:off x="3133" y="1584"/>
              <a:ext cx="2352" cy="336"/>
            </a:xfrm>
            <a:prstGeom prst="bevel">
              <a:avLst>
                <a:gd name="adj" fmla="val 12500"/>
              </a:avLst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隶书" pitchFamily="49" charset="-122"/>
                  <a:ea typeface="隶书" pitchFamily="49" charset="-122"/>
                </a:rPr>
                <a:t>S(S#,SNAME,CREDIT)</a:t>
              </a:r>
            </a:p>
          </p:txBody>
        </p:sp>
        <p:sp>
          <p:nvSpPr>
            <p:cNvPr id="67595" name="AutoShape 12"/>
            <p:cNvSpPr>
              <a:spLocks noChangeArrowheads="1"/>
            </p:cNvSpPr>
            <p:nvPr/>
          </p:nvSpPr>
          <p:spPr bwMode="auto">
            <a:xfrm>
              <a:off x="973" y="864"/>
              <a:ext cx="960" cy="336"/>
            </a:xfrm>
            <a:prstGeom prst="bevel">
              <a:avLst>
                <a:gd name="adj" fmla="val 12500"/>
              </a:avLst>
            </a:prstGeom>
            <a:solidFill>
              <a:srgbClr val="00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latin typeface="隶书" pitchFamily="49" charset="-122"/>
                  <a:ea typeface="隶书" pitchFamily="49" charset="-122"/>
                </a:rPr>
                <a:t>房产科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7596" name="Line 13"/>
            <p:cNvSpPr>
              <a:spLocks noChangeShapeType="1"/>
            </p:cNvSpPr>
            <p:nvPr/>
          </p:nvSpPr>
          <p:spPr bwMode="auto">
            <a:xfrm flipV="1">
              <a:off x="1453" y="1200"/>
              <a:ext cx="0" cy="384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AutoShape 14"/>
            <p:cNvSpPr>
              <a:spLocks noChangeArrowheads="1"/>
            </p:cNvSpPr>
            <p:nvPr/>
          </p:nvSpPr>
          <p:spPr bwMode="auto">
            <a:xfrm>
              <a:off x="96" y="3113"/>
              <a:ext cx="3514" cy="374"/>
            </a:xfrm>
            <a:prstGeom prst="bevel">
              <a:avLst>
                <a:gd name="adj" fmla="val 12500"/>
              </a:avLst>
            </a:prstGeom>
            <a:solidFill>
              <a:srgbClr val="99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隶书" pitchFamily="49" charset="-122"/>
                  <a:ea typeface="隶书" pitchFamily="49" charset="-122"/>
                </a:rPr>
                <a:t>B(S#,SNAME,SEX,AGE,ADDRESS,CREDIT)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67598" name="AutoShape 15"/>
            <p:cNvSpPr>
              <a:spLocks noChangeArrowheads="1"/>
            </p:cNvSpPr>
            <p:nvPr/>
          </p:nvSpPr>
          <p:spPr bwMode="auto">
            <a:xfrm>
              <a:off x="865" y="3657"/>
              <a:ext cx="4777" cy="374"/>
            </a:xfrm>
            <a:prstGeom prst="bevel">
              <a:avLst>
                <a:gd name="adj" fmla="val 12500"/>
              </a:avLst>
            </a:prstGeom>
            <a:solidFill>
              <a:srgbClr val="99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隶书" pitchFamily="49" charset="-122"/>
                  <a:ea typeface="隶书" pitchFamily="49" charset="-122"/>
                </a:rPr>
                <a:t>M(S#,SNAME,SEX,AGE,ADDRESS,CREDIT,DISSERTATION)</a:t>
              </a:r>
            </a:p>
          </p:txBody>
        </p:sp>
        <p:sp>
          <p:nvSpPr>
            <p:cNvPr id="67599" name="AutoShape 16"/>
            <p:cNvSpPr>
              <a:spLocks noChangeArrowheads="1"/>
            </p:cNvSpPr>
            <p:nvPr/>
          </p:nvSpPr>
          <p:spPr bwMode="auto">
            <a:xfrm>
              <a:off x="242" y="2144"/>
              <a:ext cx="422" cy="256"/>
            </a:xfrm>
            <a:prstGeom prst="wedgeRoundRectCallout">
              <a:avLst>
                <a:gd name="adj1" fmla="val 85940"/>
                <a:gd name="adj2" fmla="val -131667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隶书" pitchFamily="49" charset="-122"/>
                  <a:ea typeface="隶书" pitchFamily="49" charset="-122"/>
                </a:rPr>
                <a:t>视图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7600" name="AutoShape 17"/>
            <p:cNvSpPr>
              <a:spLocks noChangeArrowheads="1"/>
            </p:cNvSpPr>
            <p:nvPr/>
          </p:nvSpPr>
          <p:spPr bwMode="auto">
            <a:xfrm>
              <a:off x="4904" y="2144"/>
              <a:ext cx="422" cy="256"/>
            </a:xfrm>
            <a:prstGeom prst="wedgeRoundRectCallout">
              <a:avLst>
                <a:gd name="adj1" fmla="val -92486"/>
                <a:gd name="adj2" fmla="val -138282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隶书" pitchFamily="49" charset="-122"/>
                  <a:ea typeface="隶书" pitchFamily="49" charset="-122"/>
                </a:rPr>
                <a:t>视图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7601" name="AutoShape 18"/>
            <p:cNvSpPr>
              <a:spLocks noChangeArrowheads="1"/>
            </p:cNvSpPr>
            <p:nvPr/>
          </p:nvSpPr>
          <p:spPr bwMode="auto">
            <a:xfrm>
              <a:off x="249" y="3764"/>
              <a:ext cx="422" cy="256"/>
            </a:xfrm>
            <a:prstGeom prst="wedgeRoundRectCallout">
              <a:avLst>
                <a:gd name="adj1" fmla="val 69718"/>
                <a:gd name="adj2" fmla="val -155468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隶书" pitchFamily="49" charset="-122"/>
                  <a:ea typeface="隶书" pitchFamily="49" charset="-122"/>
                </a:rPr>
                <a:t>模式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7602" name="AutoShape 19"/>
            <p:cNvSpPr>
              <a:spLocks noChangeArrowheads="1"/>
            </p:cNvSpPr>
            <p:nvPr/>
          </p:nvSpPr>
          <p:spPr bwMode="auto">
            <a:xfrm>
              <a:off x="249" y="3764"/>
              <a:ext cx="422" cy="256"/>
            </a:xfrm>
            <a:prstGeom prst="wedgeRoundRectCallout">
              <a:avLst>
                <a:gd name="adj1" fmla="val 98356"/>
                <a:gd name="adj2" fmla="val -35935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隶书" pitchFamily="49" charset="-122"/>
                  <a:ea typeface="隶书" pitchFamily="49" charset="-122"/>
                </a:rPr>
                <a:t>模式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67603" name="Line 20"/>
            <p:cNvSpPr>
              <a:spLocks noChangeShapeType="1"/>
            </p:cNvSpPr>
            <p:nvPr/>
          </p:nvSpPr>
          <p:spPr bwMode="auto">
            <a:xfrm flipV="1">
              <a:off x="3833" y="2614"/>
              <a:ext cx="0" cy="1011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21"/>
            <p:cNvSpPr>
              <a:spLocks noChangeShapeType="1"/>
            </p:cNvSpPr>
            <p:nvPr/>
          </p:nvSpPr>
          <p:spPr bwMode="auto">
            <a:xfrm flipV="1">
              <a:off x="3620" y="3289"/>
              <a:ext cx="680" cy="0"/>
            </a:xfrm>
            <a:prstGeom prst="line">
              <a:avLst/>
            </a:prstGeom>
            <a:noFill/>
            <a:ln w="1016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提纲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数据管理技术的发展</a:t>
            </a:r>
          </a:p>
          <a:p>
            <a:pPr eaLnBrk="1" hangingPunct="1"/>
            <a:r>
              <a:rPr lang="zh-CN" altLang="en-US" smtClean="0"/>
              <a:t>数据描述</a:t>
            </a:r>
          </a:p>
          <a:p>
            <a:pPr eaLnBrk="1" hangingPunct="1"/>
            <a:r>
              <a:rPr lang="zh-CN" altLang="en-US" smtClean="0"/>
              <a:t>数据模型</a:t>
            </a:r>
          </a:p>
          <a:p>
            <a:pPr eaLnBrk="1" hangingPunct="1"/>
            <a:r>
              <a:rPr lang="zh-CN" altLang="en-US" smtClean="0"/>
              <a:t>数据库的体系结构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  <a:latin typeface="隶书" pitchFamily="49" charset="-122"/>
              </a:rPr>
              <a:t>数据库系统的构成</a:t>
            </a:r>
          </a:p>
          <a:p>
            <a:pPr eaLnBrk="1" hangingPunct="1"/>
            <a:r>
              <a:rPr lang="zh-CN" altLang="en-US" smtClean="0">
                <a:latin typeface="隶书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>
                <a:latin typeface="隶书" pitchFamily="49" charset="-122"/>
              </a:rPr>
              <a:t>数据库系统的构成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几个相关概念</a:t>
            </a:r>
          </a:p>
          <a:p>
            <a:pPr eaLnBrk="1" hangingPunct="1"/>
            <a:r>
              <a:rPr lang="zh-CN" altLang="en-US" smtClean="0"/>
              <a:t>数据库系统的软硬件层次</a:t>
            </a:r>
          </a:p>
          <a:p>
            <a:pPr eaLnBrk="1" hangingPunct="1"/>
            <a:r>
              <a:rPr lang="zh-CN" altLang="en-US" smtClean="0"/>
              <a:t>数据库系统的主要成分</a:t>
            </a:r>
          </a:p>
          <a:p>
            <a:pPr eaLnBrk="1" hangingPunct="1"/>
            <a:r>
              <a:rPr lang="zh-CN" altLang="en-US" smtClean="0"/>
              <a:t>数据库管理系统的层次结构及其功能</a:t>
            </a:r>
          </a:p>
          <a:p>
            <a:pPr eaLnBrk="1" hangingPunct="1"/>
            <a:r>
              <a:rPr lang="zh-CN" altLang="en-US" smtClean="0"/>
              <a:t>数据库系统结构</a:t>
            </a:r>
          </a:p>
          <a:p>
            <a:pPr eaLnBrk="1" hangingPunct="1"/>
            <a:r>
              <a:rPr lang="zh-CN" altLang="en-US" smtClean="0"/>
              <a:t>数据库系统的效益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几个相关概念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</a:rPr>
              <a:t>数据库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数据的集合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由</a:t>
            </a:r>
            <a:r>
              <a:rPr lang="en-US" altLang="zh-CN" dirty="0" smtClean="0">
                <a:latin typeface="华文新魏" pitchFamily="2" charset="-122"/>
              </a:rPr>
              <a:t>DBMS</a:t>
            </a:r>
            <a:r>
              <a:rPr lang="zh-CN" altLang="en-US" dirty="0" smtClean="0">
                <a:latin typeface="华文新魏" pitchFamily="2" charset="-122"/>
              </a:rPr>
              <a:t>统一管理，多用户共享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</a:rPr>
              <a:t>数据库管理系统</a:t>
            </a:r>
            <a:r>
              <a:rPr lang="en-US" altLang="zh-CN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DBMS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系统软件，对数据库进行统一管理和控制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华文行楷" pitchFamily="2" charset="-122"/>
              </a:rPr>
              <a:t>数据库系统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带有数据库的整个计算机系统，包括硬件、软件、数据、人员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数据库系统的软硬件层次</a:t>
            </a:r>
          </a:p>
        </p:txBody>
      </p:sp>
      <p:grpSp>
        <p:nvGrpSpPr>
          <p:cNvPr id="71683" name="Group 5"/>
          <p:cNvGrpSpPr>
            <a:grpSpLocks/>
          </p:cNvGrpSpPr>
          <p:nvPr/>
        </p:nvGrpSpPr>
        <p:grpSpPr bwMode="auto">
          <a:xfrm>
            <a:off x="179388" y="1484313"/>
            <a:ext cx="8534400" cy="4738687"/>
            <a:chOff x="48" y="1152"/>
            <a:chExt cx="5376" cy="2985"/>
          </a:xfrm>
        </p:grpSpPr>
        <p:sp>
          <p:nvSpPr>
            <p:cNvPr id="71684" name="Text Box 6"/>
            <p:cNvSpPr txBox="1">
              <a:spLocks noChangeArrowheads="1"/>
            </p:cNvSpPr>
            <p:nvPr/>
          </p:nvSpPr>
          <p:spPr bwMode="auto">
            <a:xfrm>
              <a:off x="2577" y="3754"/>
              <a:ext cx="646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ea typeface="华文隶书" pitchFamily="2" charset="-122"/>
                </a:rPr>
                <a:t>硬件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1685" name="Text Box 7"/>
            <p:cNvSpPr txBox="1">
              <a:spLocks noChangeArrowheads="1"/>
            </p:cNvSpPr>
            <p:nvPr/>
          </p:nvSpPr>
          <p:spPr bwMode="auto">
            <a:xfrm>
              <a:off x="2281" y="3159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ea typeface="华文隶书" pitchFamily="2" charset="-122"/>
                </a:rPr>
                <a:t>操作系统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1686" name="Text Box 8"/>
            <p:cNvSpPr txBox="1">
              <a:spLocks noChangeArrowheads="1"/>
            </p:cNvSpPr>
            <p:nvPr/>
          </p:nvSpPr>
          <p:spPr bwMode="auto">
            <a:xfrm>
              <a:off x="1831" y="2554"/>
              <a:ext cx="2154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ea typeface="华文隶书" pitchFamily="2" charset="-122"/>
                </a:rPr>
                <a:t>DBMS</a:t>
              </a:r>
              <a:r>
                <a:rPr lang="zh-CN" altLang="en-US" sz="3200" b="1">
                  <a:ea typeface="华文隶书" pitchFamily="2" charset="-122"/>
                </a:rPr>
                <a:t>，编译系统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1687" name="Text Box 9"/>
            <p:cNvSpPr txBox="1">
              <a:spLocks noChangeArrowheads="1"/>
            </p:cNvSpPr>
            <p:nvPr/>
          </p:nvSpPr>
          <p:spPr bwMode="auto">
            <a:xfrm>
              <a:off x="1817" y="1930"/>
              <a:ext cx="2182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ea typeface="华文隶书" pitchFamily="2" charset="-122"/>
                </a:rPr>
                <a:t>应用开发工具软件</a:t>
              </a:r>
              <a:endParaRPr lang="zh-CN" altLang="en-US">
                <a:ea typeface="华文隶书" pitchFamily="2" charset="-122"/>
              </a:endParaRPr>
            </a:p>
          </p:txBody>
        </p:sp>
        <p:sp>
          <p:nvSpPr>
            <p:cNvPr id="71688" name="Text Box 10"/>
            <p:cNvSpPr txBox="1">
              <a:spLocks noChangeArrowheads="1"/>
            </p:cNvSpPr>
            <p:nvPr/>
          </p:nvSpPr>
          <p:spPr bwMode="auto">
            <a:xfrm>
              <a:off x="2383" y="1287"/>
              <a:ext cx="1158" cy="383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ea typeface="华文隶书" pitchFamily="2" charset="-122"/>
                </a:rPr>
                <a:t>应用系统</a:t>
              </a:r>
              <a:endParaRPr lang="zh-CN" altLang="en-US">
                <a:ea typeface="华文隶书" pitchFamily="2" charset="-122"/>
              </a:endParaRPr>
            </a:p>
          </p:txBody>
        </p:sp>
        <p:sp>
          <p:nvSpPr>
            <p:cNvPr id="71689" name="Line 11"/>
            <p:cNvSpPr>
              <a:spLocks noChangeShapeType="1"/>
            </p:cNvSpPr>
            <p:nvPr/>
          </p:nvSpPr>
          <p:spPr bwMode="auto">
            <a:xfrm>
              <a:off x="2160" y="3648"/>
              <a:ext cx="15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12"/>
            <p:cNvSpPr>
              <a:spLocks noChangeShapeType="1"/>
            </p:cNvSpPr>
            <p:nvPr/>
          </p:nvSpPr>
          <p:spPr bwMode="auto">
            <a:xfrm flipH="1">
              <a:off x="1584" y="36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13"/>
            <p:cNvSpPr>
              <a:spLocks noChangeShapeType="1"/>
            </p:cNvSpPr>
            <p:nvPr/>
          </p:nvSpPr>
          <p:spPr bwMode="auto">
            <a:xfrm>
              <a:off x="3696" y="36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Line 14"/>
            <p:cNvSpPr>
              <a:spLocks noChangeShapeType="1"/>
            </p:cNvSpPr>
            <p:nvPr/>
          </p:nvSpPr>
          <p:spPr bwMode="auto">
            <a:xfrm>
              <a:off x="2064" y="3072"/>
              <a:ext cx="17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3" name="Line 15"/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4" name="Line 16"/>
            <p:cNvSpPr>
              <a:spLocks noChangeShapeType="1"/>
            </p:cNvSpPr>
            <p:nvPr/>
          </p:nvSpPr>
          <p:spPr bwMode="auto">
            <a:xfrm>
              <a:off x="3792" y="3072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Line 17"/>
            <p:cNvSpPr>
              <a:spLocks noChangeShapeType="1"/>
            </p:cNvSpPr>
            <p:nvPr/>
          </p:nvSpPr>
          <p:spPr bwMode="auto">
            <a:xfrm>
              <a:off x="1584" y="2448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Line 18"/>
            <p:cNvSpPr>
              <a:spLocks noChangeShapeType="1"/>
            </p:cNvSpPr>
            <p:nvPr/>
          </p:nvSpPr>
          <p:spPr bwMode="auto">
            <a:xfrm flipH="1">
              <a:off x="1008" y="2448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Line 19"/>
            <p:cNvSpPr>
              <a:spLocks noChangeShapeType="1"/>
            </p:cNvSpPr>
            <p:nvPr/>
          </p:nvSpPr>
          <p:spPr bwMode="auto">
            <a:xfrm>
              <a:off x="4128" y="2448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Line 20"/>
            <p:cNvSpPr>
              <a:spLocks noChangeShapeType="1"/>
            </p:cNvSpPr>
            <p:nvPr/>
          </p:nvSpPr>
          <p:spPr bwMode="auto">
            <a:xfrm>
              <a:off x="1584" y="1824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Line 21"/>
            <p:cNvSpPr>
              <a:spLocks noChangeShapeType="1"/>
            </p:cNvSpPr>
            <p:nvPr/>
          </p:nvSpPr>
          <p:spPr bwMode="auto">
            <a:xfrm flipH="1">
              <a:off x="1008" y="1824"/>
              <a:ext cx="576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0" name="Line 22"/>
            <p:cNvSpPr>
              <a:spLocks noChangeShapeType="1"/>
            </p:cNvSpPr>
            <p:nvPr/>
          </p:nvSpPr>
          <p:spPr bwMode="auto">
            <a:xfrm>
              <a:off x="4128" y="1824"/>
              <a:ext cx="528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1" name="AutoShape 23"/>
            <p:cNvSpPr>
              <a:spLocks noChangeArrowheads="1"/>
            </p:cNvSpPr>
            <p:nvPr/>
          </p:nvSpPr>
          <p:spPr bwMode="auto">
            <a:xfrm>
              <a:off x="4176" y="1152"/>
              <a:ext cx="1248" cy="576"/>
            </a:xfrm>
            <a:prstGeom prst="wedgeRoundRectCallout">
              <a:avLst>
                <a:gd name="adj1" fmla="val -64421"/>
                <a:gd name="adj2" fmla="val 91667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2800"/>
                <a:t>PB,VB,VC</a:t>
              </a:r>
            </a:p>
            <a:p>
              <a:pPr algn="ctr"/>
              <a:r>
                <a:rPr lang="en-US" altLang="zh-CN" sz="2800"/>
                <a:t>DELPHY</a:t>
              </a:r>
            </a:p>
          </p:txBody>
        </p:sp>
        <p:sp>
          <p:nvSpPr>
            <p:cNvPr id="71702" name="AutoShape 24"/>
            <p:cNvSpPr>
              <a:spLocks noChangeArrowheads="1"/>
            </p:cNvSpPr>
            <p:nvPr/>
          </p:nvSpPr>
          <p:spPr bwMode="auto">
            <a:xfrm rot="-5400000">
              <a:off x="216" y="1608"/>
              <a:ext cx="864" cy="1200"/>
            </a:xfrm>
            <a:prstGeom prst="wedgeRoundRectCallout">
              <a:avLst>
                <a:gd name="adj1" fmla="val -37000"/>
                <a:gd name="adj2" fmla="val 137148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/>
            <a:p>
              <a:pPr algn="ctr">
                <a:lnSpc>
                  <a:spcPct val="75000"/>
                </a:lnSpc>
              </a:pPr>
              <a:r>
                <a:rPr lang="en-US" altLang="zh-CN" sz="2800"/>
                <a:t>Oracle,Db2,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/>
                <a:t>Sybase,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/>
                <a:t>SQL Server,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zh-CN" sz="2800"/>
                <a:t>Informix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数据库系统的主要成分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</a:rPr>
              <a:t>硬件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大内存，放得下</a:t>
            </a:r>
            <a:r>
              <a:rPr lang="en-US" altLang="zh-CN" sz="2000" dirty="0" smtClean="0">
                <a:latin typeface="华文新魏" pitchFamily="2" charset="-122"/>
              </a:rPr>
              <a:t>OS</a:t>
            </a:r>
            <a:r>
              <a:rPr lang="zh-CN" altLang="en-US" sz="2000" dirty="0" smtClean="0">
                <a:latin typeface="华文新魏" pitchFamily="2" charset="-122"/>
              </a:rPr>
              <a:t>，</a:t>
            </a:r>
            <a:r>
              <a:rPr lang="en-US" altLang="zh-CN" sz="2000" dirty="0" smtClean="0">
                <a:latin typeface="华文新魏" pitchFamily="2" charset="-122"/>
              </a:rPr>
              <a:t>DBMS</a:t>
            </a:r>
            <a:r>
              <a:rPr lang="zh-CN" altLang="en-US" sz="2000" dirty="0" smtClean="0">
                <a:latin typeface="华文新魏" pitchFamily="2" charset="-122"/>
              </a:rPr>
              <a:t>核心，系统缓冲区，用户工作区等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大容量、直接存取的外存设备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作数据备份的磁带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</a:rPr>
              <a:t>软件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>
                <a:latin typeface="华文新魏" pitchFamily="2" charset="-122"/>
              </a:rPr>
              <a:t>OS</a:t>
            </a:r>
            <a:r>
              <a:rPr lang="zh-CN" altLang="en-US" sz="2000" dirty="0" smtClean="0">
                <a:latin typeface="华文新魏" pitchFamily="2" charset="-122"/>
              </a:rPr>
              <a:t>，</a:t>
            </a:r>
            <a:r>
              <a:rPr lang="en-US" altLang="zh-CN" sz="2000" dirty="0" smtClean="0">
                <a:latin typeface="华文新魏" pitchFamily="2" charset="-122"/>
              </a:rPr>
              <a:t>DBMS</a:t>
            </a:r>
            <a:r>
              <a:rPr lang="zh-CN" altLang="en-US" sz="2000" dirty="0" smtClean="0">
                <a:latin typeface="华文新魏" pitchFamily="2" charset="-122"/>
              </a:rPr>
              <a:t>，高级语言编译系统及其与数据库的接口，应用开发工具，应用系统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C00000"/>
                </a:solidFill>
                <a:latin typeface="华文行楷" pitchFamily="2" charset="-122"/>
              </a:rPr>
              <a:t>数据</a:t>
            </a:r>
            <a:endParaRPr lang="zh-CN" altLang="en-US" sz="2400" dirty="0" smtClean="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目标数据：数据本身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描述数据：对数据的说明信息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/>
              <a:t>数据库系统的主要成分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C00000"/>
                </a:solidFill>
                <a:latin typeface="华文行楷" pitchFamily="2" charset="-122"/>
              </a:rPr>
              <a:t>用户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</a:rPr>
              <a:t>最终用户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通过应用系统的用户接口（菜单等）使用数据库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</a:rPr>
              <a:t>应用程序员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基于外模式来编写应用程序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</a:rPr>
              <a:t>专业用户（系统分析员）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负责应用系统的需求分析和规范定义，确定系统的软硬件配置，参与数据库模式设计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华文新魏" pitchFamily="2" charset="-122"/>
              </a:rPr>
              <a:t>数据库管理员</a:t>
            </a:r>
            <a:r>
              <a:rPr lang="en-US" altLang="zh-CN" sz="2000" dirty="0" smtClean="0">
                <a:solidFill>
                  <a:srgbClr val="C00000"/>
                </a:solidFill>
                <a:latin typeface="华文新魏" pitchFamily="2" charset="-122"/>
              </a:rPr>
              <a:t>DBA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负责数据库的全面管理和控制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数据库系统的主要成分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1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DBA</a:t>
            </a:r>
            <a:r>
              <a:rPr lang="zh-CN" altLang="en-US" sz="2100" dirty="0" smtClean="0">
                <a:solidFill>
                  <a:srgbClr val="C00000"/>
                </a:solidFill>
                <a:latin typeface="华文行楷" pitchFamily="2" charset="-122"/>
              </a:rPr>
              <a:t>的重要性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重要资源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维护整个组织的信息资源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共享资源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多用户共享，需要统一管理、协调、监控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DBA</a:t>
            </a:r>
            <a:r>
              <a:rPr lang="zh-CN" altLang="en-US" sz="2100" dirty="0" smtClean="0">
                <a:solidFill>
                  <a:srgbClr val="C00000"/>
                </a:solidFill>
                <a:latin typeface="华文行楷" pitchFamily="2" charset="-122"/>
              </a:rPr>
              <a:t>职责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建库方面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确定概念模式、外模式、内模式、存储结构、存取策略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负责数据的整理和装入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数据库系统的主要成分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用库方面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定义完整性约束条件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对数据库访问的授权，规定数据的保密级别、用户权限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完整性约束的说明，监督和控制数据库的运行情况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制定后援和恢复策略，负责故障恢复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改进方面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监督分析系统的性能（空间利用率，处理效率）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数据库重组织，物理上重组织，以提高性能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 smtClean="0">
                <a:latin typeface="华文新魏" pitchFamily="2" charset="-122"/>
              </a:rPr>
              <a:t>数据库重构造，设计上较大改动，模式和内模式修改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100" dirty="0" err="1" smtClean="0">
                <a:latin typeface="华文新魏" pitchFamily="2" charset="-122"/>
              </a:rPr>
              <a:t>AutoAdmin</a:t>
            </a:r>
            <a:endParaRPr lang="en-US" altLang="zh-CN" sz="2100" dirty="0" smtClean="0">
              <a:latin typeface="华文新魏" pitchFamily="2" charset="-122"/>
            </a:endParaRPr>
          </a:p>
        </p:txBody>
      </p:sp>
      <p:sp>
        <p:nvSpPr>
          <p:cNvPr id="75780" name="WordArt 4"/>
          <p:cNvSpPr>
            <a:spLocks noChangeArrowheads="1" noChangeShapeType="1" noTextEdit="1"/>
          </p:cNvSpPr>
          <p:nvPr/>
        </p:nvSpPr>
        <p:spPr bwMode="auto">
          <a:xfrm>
            <a:off x="323850" y="5661025"/>
            <a:ext cx="83534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noFill/>
                  <a:miter lim="800000"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http://research.microsoft.com/research/dmx/autoadmin/</a:t>
            </a:r>
            <a:endParaRPr lang="zh-CN" altLang="en-US" sz="3600" kern="10">
              <a:ln w="9525">
                <a:noFill/>
                <a:miter lim="800000"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latin typeface="隶书" pitchFamily="49" charset="-122"/>
              </a:rPr>
              <a:t>DBMS</a:t>
            </a:r>
            <a:r>
              <a:rPr lang="zh-CN" altLang="en-US" sz="3800" smtClean="0">
                <a:latin typeface="隶书" pitchFamily="49" charset="-122"/>
              </a:rPr>
              <a:t>的层次结构</a:t>
            </a:r>
          </a:p>
        </p:txBody>
      </p:sp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152400" y="1268760"/>
            <a:ext cx="8839200" cy="5035550"/>
            <a:chOff x="96" y="924"/>
            <a:chExt cx="5568" cy="3172"/>
          </a:xfrm>
        </p:grpSpPr>
        <p:sp>
          <p:nvSpPr>
            <p:cNvPr id="76804" name="Rectangle 5"/>
            <p:cNvSpPr>
              <a:spLocks noChangeArrowheads="1"/>
            </p:cNvSpPr>
            <p:nvPr/>
          </p:nvSpPr>
          <p:spPr bwMode="auto">
            <a:xfrm>
              <a:off x="1968" y="1488"/>
              <a:ext cx="1872" cy="144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6805" name="Text Box 6"/>
            <p:cNvSpPr txBox="1">
              <a:spLocks noChangeArrowheads="1"/>
            </p:cNvSpPr>
            <p:nvPr/>
          </p:nvSpPr>
          <p:spPr bwMode="auto">
            <a:xfrm>
              <a:off x="2472" y="3120"/>
              <a:ext cx="884" cy="28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华文隶书" pitchFamily="2" charset="-122"/>
                </a:rPr>
                <a:t>操作系统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6806" name="Text Box 7"/>
            <p:cNvSpPr txBox="1">
              <a:spLocks noChangeArrowheads="1"/>
            </p:cNvSpPr>
            <p:nvPr/>
          </p:nvSpPr>
          <p:spPr bwMode="auto">
            <a:xfrm>
              <a:off x="2369" y="2592"/>
              <a:ext cx="1076" cy="28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华文隶书" pitchFamily="2" charset="-122"/>
                </a:rPr>
                <a:t>数据存储层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6807" name="Text Box 8"/>
            <p:cNvSpPr txBox="1">
              <a:spLocks noChangeArrowheads="1"/>
            </p:cNvSpPr>
            <p:nvPr/>
          </p:nvSpPr>
          <p:spPr bwMode="auto">
            <a:xfrm>
              <a:off x="2369" y="2112"/>
              <a:ext cx="1076" cy="28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华文隶书" pitchFamily="2" charset="-122"/>
                </a:rPr>
                <a:t>数据存取层</a:t>
              </a:r>
              <a:endParaRPr lang="zh-CN" altLang="en-US">
                <a:ea typeface="华文隶书" pitchFamily="2" charset="-122"/>
              </a:endParaRPr>
            </a:p>
          </p:txBody>
        </p:sp>
        <p:sp>
          <p:nvSpPr>
            <p:cNvPr id="76808" name="Text Box 9"/>
            <p:cNvSpPr txBox="1">
              <a:spLocks noChangeArrowheads="1"/>
            </p:cNvSpPr>
            <p:nvPr/>
          </p:nvSpPr>
          <p:spPr bwMode="auto">
            <a:xfrm>
              <a:off x="2143" y="1632"/>
              <a:ext cx="1460" cy="28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华文隶书" pitchFamily="2" charset="-122"/>
                </a:rPr>
                <a:t>语言翻译处理层</a:t>
              </a:r>
              <a:endParaRPr lang="zh-CN" altLang="en-US">
                <a:ea typeface="华文隶书" pitchFamily="2" charset="-122"/>
              </a:endParaRPr>
            </a:p>
          </p:txBody>
        </p:sp>
        <p:sp>
          <p:nvSpPr>
            <p:cNvPr id="76809" name="AutoShape 10"/>
            <p:cNvSpPr>
              <a:spLocks noChangeArrowheads="1"/>
            </p:cNvSpPr>
            <p:nvPr/>
          </p:nvSpPr>
          <p:spPr bwMode="auto">
            <a:xfrm>
              <a:off x="2544" y="3520"/>
              <a:ext cx="768" cy="576"/>
            </a:xfrm>
            <a:prstGeom prst="can">
              <a:avLst>
                <a:gd name="adj" fmla="val 34722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华文隶书" pitchFamily="2" charset="-122"/>
                </a:rPr>
                <a:t>数据库</a:t>
              </a:r>
            </a:p>
          </p:txBody>
        </p:sp>
        <p:sp>
          <p:nvSpPr>
            <p:cNvPr id="76810" name="Text Box 11"/>
            <p:cNvSpPr txBox="1">
              <a:spLocks noChangeArrowheads="1"/>
            </p:cNvSpPr>
            <p:nvPr/>
          </p:nvSpPr>
          <p:spPr bwMode="auto">
            <a:xfrm>
              <a:off x="2548" y="1008"/>
              <a:ext cx="692" cy="288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华文隶书" pitchFamily="2" charset="-122"/>
                </a:rPr>
                <a:t>应用层</a:t>
              </a:r>
              <a:endParaRPr lang="zh-CN" altLang="en-US">
                <a:ea typeface="华文隶书" pitchFamily="2" charset="-122"/>
              </a:endParaRPr>
            </a:p>
          </p:txBody>
        </p:sp>
        <p:sp>
          <p:nvSpPr>
            <p:cNvPr id="76811" name="AutoShape 12"/>
            <p:cNvSpPr>
              <a:spLocks noChangeArrowheads="1"/>
            </p:cNvSpPr>
            <p:nvPr/>
          </p:nvSpPr>
          <p:spPr bwMode="auto">
            <a:xfrm>
              <a:off x="2832" y="2880"/>
              <a:ext cx="144" cy="192"/>
            </a:xfrm>
            <a:prstGeom prst="upDownArrow">
              <a:avLst>
                <a:gd name="adj1" fmla="val 50000"/>
                <a:gd name="adj2" fmla="val 2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2" name="AutoShape 13"/>
            <p:cNvSpPr>
              <a:spLocks noChangeArrowheads="1"/>
            </p:cNvSpPr>
            <p:nvPr/>
          </p:nvSpPr>
          <p:spPr bwMode="auto">
            <a:xfrm>
              <a:off x="2832" y="2400"/>
              <a:ext cx="144" cy="147"/>
            </a:xfrm>
            <a:prstGeom prst="upDownArrow">
              <a:avLst>
                <a:gd name="adj1" fmla="val 50000"/>
                <a:gd name="adj2" fmla="val 2041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AutoShape 14"/>
            <p:cNvSpPr>
              <a:spLocks noChangeArrowheads="1"/>
            </p:cNvSpPr>
            <p:nvPr/>
          </p:nvSpPr>
          <p:spPr bwMode="auto">
            <a:xfrm>
              <a:off x="2832" y="1920"/>
              <a:ext cx="144" cy="147"/>
            </a:xfrm>
            <a:prstGeom prst="upDownArrow">
              <a:avLst>
                <a:gd name="adj1" fmla="val 50000"/>
                <a:gd name="adj2" fmla="val 2041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AutoShape 15"/>
            <p:cNvSpPr>
              <a:spLocks noChangeArrowheads="1"/>
            </p:cNvSpPr>
            <p:nvPr/>
          </p:nvSpPr>
          <p:spPr bwMode="auto">
            <a:xfrm>
              <a:off x="3728" y="3456"/>
              <a:ext cx="1920" cy="528"/>
            </a:xfrm>
            <a:prstGeom prst="wedgeRoundRectCallout">
              <a:avLst>
                <a:gd name="adj1" fmla="val -70468"/>
                <a:gd name="adj2" fmla="val 23866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b="1">
                  <a:ea typeface="华文隶书" pitchFamily="2" charset="-122"/>
                </a:rPr>
                <a:t>数据文件，数据字典，</a:t>
              </a:r>
            </a:p>
            <a:p>
              <a:pPr algn="ctr">
                <a:lnSpc>
                  <a:spcPct val="105000"/>
                </a:lnSpc>
              </a:pPr>
              <a:r>
                <a:rPr lang="zh-CN" altLang="en-US" b="1">
                  <a:ea typeface="华文隶书" pitchFamily="2" charset="-122"/>
                </a:rPr>
                <a:t>索引，统计数据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6815" name="AutoShape 16"/>
            <p:cNvSpPr>
              <a:spLocks noChangeArrowheads="1"/>
            </p:cNvSpPr>
            <p:nvPr/>
          </p:nvSpPr>
          <p:spPr bwMode="auto">
            <a:xfrm>
              <a:off x="4272" y="1886"/>
              <a:ext cx="960" cy="754"/>
            </a:xfrm>
            <a:prstGeom prst="wedgeRoundRectCallout">
              <a:avLst>
                <a:gd name="adj1" fmla="val -129583"/>
                <a:gd name="adj2" fmla="val 57296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华文隶书" pitchFamily="2" charset="-122"/>
                </a:rPr>
                <a:t>缓冲区，提供数据页操作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6816" name="AutoShape 17"/>
            <p:cNvSpPr>
              <a:spLocks noChangeArrowheads="1"/>
            </p:cNvSpPr>
            <p:nvPr/>
          </p:nvSpPr>
          <p:spPr bwMode="auto">
            <a:xfrm>
              <a:off x="3984" y="924"/>
              <a:ext cx="1680" cy="792"/>
            </a:xfrm>
            <a:prstGeom prst="wedgeRoundRectCallout">
              <a:avLst>
                <a:gd name="adj1" fmla="val -69227"/>
                <a:gd name="adj2" fmla="val 49875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>
                  <a:latin typeface="华文隶书" pitchFamily="2" charset="-122"/>
                  <a:ea typeface="华文隶书" pitchFamily="2" charset="-122"/>
                </a:rPr>
                <a:t>DDL</a:t>
              </a:r>
              <a:r>
                <a:rPr lang="zh-CN" altLang="en-US">
                  <a:latin typeface="华文隶书" pitchFamily="2" charset="-122"/>
                  <a:ea typeface="华文隶书" pitchFamily="2" charset="-122"/>
                </a:rPr>
                <a:t>，</a:t>
              </a:r>
              <a:r>
                <a:rPr lang="en-US" altLang="zh-CN">
                  <a:latin typeface="华文隶书" pitchFamily="2" charset="-122"/>
                  <a:ea typeface="华文隶书" pitchFamily="2" charset="-122"/>
                </a:rPr>
                <a:t>DML</a:t>
              </a:r>
              <a:r>
                <a:rPr lang="zh-CN" altLang="en-US">
                  <a:latin typeface="华文隶书" pitchFamily="2" charset="-122"/>
                  <a:ea typeface="华文隶书" pitchFamily="2" charset="-122"/>
                </a:rPr>
                <a:t>，查询计算引擎，提供关系、视图借口</a:t>
              </a:r>
              <a:endParaRPr lang="zh-CN" altLang="en-US" sz="4400"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6817" name="AutoShape 18"/>
            <p:cNvSpPr>
              <a:spLocks noChangeArrowheads="1"/>
            </p:cNvSpPr>
            <p:nvPr/>
          </p:nvSpPr>
          <p:spPr bwMode="auto">
            <a:xfrm>
              <a:off x="96" y="1152"/>
              <a:ext cx="1584" cy="792"/>
            </a:xfrm>
            <a:prstGeom prst="wedgeRoundRectCallout">
              <a:avLst>
                <a:gd name="adj1" fmla="val 91792"/>
                <a:gd name="adj2" fmla="val 94569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altLang="en-US">
                  <a:ea typeface="华文隶书" pitchFamily="2" charset="-122"/>
                </a:rPr>
                <a:t>事务，日志，封锁，存取路径，提供单元组接口</a:t>
              </a:r>
              <a:endParaRPr lang="zh-CN" altLang="en-US" sz="4400">
                <a:ea typeface="华文隶书" pitchFamily="2" charset="-122"/>
              </a:endParaRPr>
            </a:p>
          </p:txBody>
        </p:sp>
        <p:sp>
          <p:nvSpPr>
            <p:cNvPr id="76818" name="AutoShape 19"/>
            <p:cNvSpPr>
              <a:spLocks noChangeArrowheads="1"/>
            </p:cNvSpPr>
            <p:nvPr/>
          </p:nvSpPr>
          <p:spPr bwMode="auto">
            <a:xfrm>
              <a:off x="2784" y="1296"/>
              <a:ext cx="192" cy="288"/>
            </a:xfrm>
            <a:prstGeom prst="upDownArrow">
              <a:avLst>
                <a:gd name="adj1" fmla="val 50000"/>
                <a:gd name="adj2" fmla="val 30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AutoShape 20"/>
            <p:cNvSpPr>
              <a:spLocks noChangeArrowheads="1"/>
            </p:cNvSpPr>
            <p:nvPr/>
          </p:nvSpPr>
          <p:spPr bwMode="auto">
            <a:xfrm>
              <a:off x="480" y="2640"/>
              <a:ext cx="960" cy="754"/>
            </a:xfrm>
            <a:prstGeom prst="wedgeRoundRectCallout">
              <a:avLst>
                <a:gd name="adj1" fmla="val 153958"/>
                <a:gd name="adj2" fmla="val 24935"/>
                <a:gd name="adj3" fmla="val 1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华文隶书" pitchFamily="2" charset="-122"/>
                </a:rPr>
                <a:t>执行物理文件的读写操作</a:t>
              </a:r>
            </a:p>
          </p:txBody>
        </p:sp>
        <p:sp>
          <p:nvSpPr>
            <p:cNvPr id="76820" name="AutoShape 21"/>
            <p:cNvSpPr>
              <a:spLocks noChangeArrowheads="1"/>
            </p:cNvSpPr>
            <p:nvPr/>
          </p:nvSpPr>
          <p:spPr bwMode="auto">
            <a:xfrm>
              <a:off x="2832" y="3408"/>
              <a:ext cx="144" cy="192"/>
            </a:xfrm>
            <a:prstGeom prst="upDownArrow">
              <a:avLst>
                <a:gd name="adj1" fmla="val 50000"/>
                <a:gd name="adj2" fmla="val 26667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人工管理阶段</a:t>
            </a: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403350" y="1484313"/>
            <a:ext cx="5969000" cy="4765675"/>
            <a:chOff x="752" y="1056"/>
            <a:chExt cx="3760" cy="3002"/>
          </a:xfrm>
        </p:grpSpPr>
        <p:pic>
          <p:nvPicPr>
            <p:cNvPr id="8196" name="Picture 5" descr="j01963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1056"/>
              <a:ext cx="909" cy="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7" name="Picture 6" descr="j01963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7" y="2087"/>
              <a:ext cx="909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7" descr="j01963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3216"/>
              <a:ext cx="861" cy="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9" name="AutoShape 8"/>
            <p:cNvSpPr>
              <a:spLocks noChangeArrowheads="1"/>
            </p:cNvSpPr>
            <p:nvPr/>
          </p:nvSpPr>
          <p:spPr bwMode="auto">
            <a:xfrm>
              <a:off x="2544" y="1392"/>
              <a:ext cx="816" cy="336"/>
            </a:xfrm>
            <a:prstGeom prst="leftRightArrow">
              <a:avLst>
                <a:gd name="adj1" fmla="val 50000"/>
                <a:gd name="adj2" fmla="val 4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Tahoma" pitchFamily="34" charset="0"/>
                  <a:ea typeface="华文新魏" pitchFamily="2" charset="-122"/>
                </a:rPr>
                <a:t>访问</a:t>
              </a:r>
            </a:p>
          </p:txBody>
        </p:sp>
        <p:sp>
          <p:nvSpPr>
            <p:cNvPr id="8200" name="AutoShape 9"/>
            <p:cNvSpPr>
              <a:spLocks noChangeArrowheads="1"/>
            </p:cNvSpPr>
            <p:nvPr/>
          </p:nvSpPr>
          <p:spPr bwMode="auto">
            <a:xfrm>
              <a:off x="2544" y="2352"/>
              <a:ext cx="816" cy="336"/>
            </a:xfrm>
            <a:prstGeom prst="leftRightArrow">
              <a:avLst>
                <a:gd name="adj1" fmla="val 50000"/>
                <a:gd name="adj2" fmla="val 4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Tahoma" pitchFamily="34" charset="0"/>
                  <a:ea typeface="华文新魏" pitchFamily="2" charset="-122"/>
                </a:rPr>
                <a:t>访问</a:t>
              </a:r>
            </a:p>
          </p:txBody>
        </p:sp>
        <p:sp>
          <p:nvSpPr>
            <p:cNvPr id="8201" name="AutoShape 10"/>
            <p:cNvSpPr>
              <a:spLocks noChangeArrowheads="1"/>
            </p:cNvSpPr>
            <p:nvPr/>
          </p:nvSpPr>
          <p:spPr bwMode="auto">
            <a:xfrm>
              <a:off x="2544" y="3456"/>
              <a:ext cx="816" cy="336"/>
            </a:xfrm>
            <a:prstGeom prst="leftRightArrow">
              <a:avLst>
                <a:gd name="adj1" fmla="val 50000"/>
                <a:gd name="adj2" fmla="val 4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Tahoma" pitchFamily="34" charset="0"/>
                  <a:ea typeface="华文新魏" pitchFamily="2" charset="-122"/>
                </a:rPr>
                <a:t>访问</a:t>
              </a:r>
            </a:p>
          </p:txBody>
        </p:sp>
        <p:sp>
          <p:nvSpPr>
            <p:cNvPr id="54283" name="AutoShape 11"/>
            <p:cNvSpPr>
              <a:spLocks noChangeArrowheads="1"/>
            </p:cNvSpPr>
            <p:nvPr/>
          </p:nvSpPr>
          <p:spPr bwMode="auto">
            <a:xfrm>
              <a:off x="3888" y="1248"/>
              <a:ext cx="624" cy="528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54284" name="AutoShape 12"/>
            <p:cNvSpPr>
              <a:spLocks noChangeArrowheads="1"/>
            </p:cNvSpPr>
            <p:nvPr/>
          </p:nvSpPr>
          <p:spPr bwMode="auto">
            <a:xfrm>
              <a:off x="3888" y="2256"/>
              <a:ext cx="624" cy="528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2</a:t>
              </a:r>
            </a:p>
          </p:txBody>
        </p:sp>
        <p:sp>
          <p:nvSpPr>
            <p:cNvPr id="54285" name="AutoShape 13"/>
            <p:cNvSpPr>
              <a:spLocks noChangeArrowheads="1"/>
            </p:cNvSpPr>
            <p:nvPr/>
          </p:nvSpPr>
          <p:spPr bwMode="auto">
            <a:xfrm>
              <a:off x="3888" y="3312"/>
              <a:ext cx="624" cy="528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  <p:sp>
          <p:nvSpPr>
            <p:cNvPr id="8205" name="Text Box 14"/>
            <p:cNvSpPr txBox="1">
              <a:spLocks noChangeArrowheads="1"/>
            </p:cNvSpPr>
            <p:nvPr/>
          </p:nvSpPr>
          <p:spPr bwMode="auto">
            <a:xfrm>
              <a:off x="768" y="13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752" y="2448"/>
              <a:ext cx="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2</a:t>
              </a:r>
            </a:p>
          </p:txBody>
        </p:sp>
        <p:sp>
          <p:nvSpPr>
            <p:cNvPr id="8207" name="Text Box 16"/>
            <p:cNvSpPr txBox="1">
              <a:spLocks noChangeArrowheads="1"/>
            </p:cNvSpPr>
            <p:nvPr/>
          </p:nvSpPr>
          <p:spPr bwMode="auto">
            <a:xfrm>
              <a:off x="752" y="3552"/>
              <a:ext cx="6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程序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latin typeface="隶书" pitchFamily="49" charset="-122"/>
              </a:rPr>
              <a:t>DBMS</a:t>
            </a:r>
            <a:r>
              <a:rPr lang="zh-CN" altLang="en-US" sz="3800" smtClean="0">
                <a:latin typeface="隶书" pitchFamily="49" charset="-122"/>
              </a:rPr>
              <a:t>的主要功能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30241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数据库定义功能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>
                <a:latin typeface="华文新魏" pitchFamily="2" charset="-122"/>
              </a:rPr>
              <a:t>DDL</a:t>
            </a:r>
            <a:r>
              <a:rPr lang="zh-CN" altLang="en-US" dirty="0" smtClean="0">
                <a:latin typeface="华文新魏" pitchFamily="2" charset="-122"/>
              </a:rPr>
              <a:t>语言（</a:t>
            </a:r>
            <a:r>
              <a:rPr lang="en-US" altLang="zh-CN" dirty="0" smtClean="0">
                <a:latin typeface="华文新魏" pitchFamily="2" charset="-122"/>
              </a:rPr>
              <a:t>Data Description Language</a:t>
            </a:r>
            <a:r>
              <a:rPr lang="zh-CN" altLang="en-US" dirty="0" smtClean="0">
                <a:latin typeface="华文新魏" pitchFamily="2" charset="-122"/>
              </a:rPr>
              <a:t>）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描述外模式、模式、内模式（源模式）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模式翻译程序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 smtClean="0">
                <a:latin typeface="华文新魏" pitchFamily="2" charset="-122"/>
              </a:rPr>
              <a:t>把源模式翻译成目标模式，存入数据字典中</a:t>
            </a:r>
            <a:endParaRPr lang="zh-CN" altLang="en-US" dirty="0" smtClean="0">
              <a:ea typeface="仿宋_GB2312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dirty="0" smtClean="0"/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611188" y="4508500"/>
            <a:ext cx="7940675" cy="1295400"/>
            <a:chOff x="528" y="3024"/>
            <a:chExt cx="5002" cy="816"/>
          </a:xfrm>
        </p:grpSpPr>
        <p:sp>
          <p:nvSpPr>
            <p:cNvPr id="77829" name="Text Box 5"/>
            <p:cNvSpPr txBox="1">
              <a:spLocks noChangeArrowheads="1"/>
            </p:cNvSpPr>
            <p:nvPr/>
          </p:nvSpPr>
          <p:spPr bwMode="auto">
            <a:xfrm>
              <a:off x="528" y="3280"/>
              <a:ext cx="911" cy="38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隶书" pitchFamily="49" charset="-122"/>
                </a:rPr>
                <a:t>源模式</a:t>
              </a:r>
              <a:endParaRPr lang="zh-CN" altLang="en-US" sz="440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2163" y="3268"/>
              <a:ext cx="1682" cy="389"/>
            </a:xfrm>
            <a:prstGeom prst="rect">
              <a:avLst/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 b="1">
                  <a:solidFill>
                    <a:schemeClr val="tx2"/>
                  </a:solidFill>
                  <a:ea typeface="隶书" pitchFamily="49" charset="-122"/>
                </a:rPr>
                <a:t>模式翻译程序</a:t>
              </a:r>
              <a:endParaRPr lang="zh-CN" altLang="en-US" sz="440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77831" name="AutoShape 7"/>
            <p:cNvSpPr>
              <a:spLocks noChangeArrowheads="1"/>
            </p:cNvSpPr>
            <p:nvPr/>
          </p:nvSpPr>
          <p:spPr bwMode="auto">
            <a:xfrm>
              <a:off x="4512" y="3024"/>
              <a:ext cx="1008" cy="8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4514" y="3074"/>
              <a:ext cx="1016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4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数据字典</a:t>
              </a:r>
            </a:p>
            <a:p>
              <a:pPr algn="ctr">
                <a:spcBef>
                  <a:spcPct val="40000"/>
                </a:spcBef>
              </a:pPr>
              <a:r>
                <a:rPr lang="zh-CN" altLang="en-US" sz="2800" b="1">
                  <a:solidFill>
                    <a:schemeClr val="tx2"/>
                  </a:solidFill>
                  <a:ea typeface="隶书" pitchFamily="49" charset="-122"/>
                </a:rPr>
                <a:t>目标模式</a:t>
              </a:r>
              <a:endParaRPr lang="zh-CN" altLang="en-US" sz="4400">
                <a:solidFill>
                  <a:schemeClr val="tx2"/>
                </a:solidFill>
                <a:ea typeface="隶书" pitchFamily="49" charset="-122"/>
              </a:endParaRPr>
            </a:p>
          </p:txBody>
        </p:sp>
        <p:sp>
          <p:nvSpPr>
            <p:cNvPr id="77833" name="AutoShape 9"/>
            <p:cNvSpPr>
              <a:spLocks noChangeArrowheads="1"/>
            </p:cNvSpPr>
            <p:nvPr/>
          </p:nvSpPr>
          <p:spPr bwMode="auto">
            <a:xfrm>
              <a:off x="1488" y="3360"/>
              <a:ext cx="672" cy="144"/>
            </a:xfrm>
            <a:prstGeom prst="rightArrow">
              <a:avLst>
                <a:gd name="adj1" fmla="val 50000"/>
                <a:gd name="adj2" fmla="val 116667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4" name="AutoShape 10"/>
            <p:cNvSpPr>
              <a:spLocks noChangeArrowheads="1"/>
            </p:cNvSpPr>
            <p:nvPr/>
          </p:nvSpPr>
          <p:spPr bwMode="auto">
            <a:xfrm>
              <a:off x="3888" y="3360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latin typeface="隶书" pitchFamily="49" charset="-122"/>
              </a:rPr>
              <a:t>DBMS</a:t>
            </a:r>
            <a:r>
              <a:rPr lang="zh-CN" altLang="en-US" sz="3800" smtClean="0">
                <a:latin typeface="隶书" pitchFamily="49" charset="-122"/>
              </a:rPr>
              <a:t>的主要功能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数据存取功能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华文新魏" pitchFamily="2" charset="-122"/>
              </a:rPr>
              <a:t>DML</a:t>
            </a:r>
            <a:r>
              <a:rPr lang="zh-CN" altLang="en-US" sz="2000" dirty="0" smtClean="0">
                <a:latin typeface="华文新魏" pitchFamily="2" charset="-122"/>
              </a:rPr>
              <a:t>语言（</a:t>
            </a:r>
            <a:r>
              <a:rPr lang="en-US" altLang="zh-CN" sz="2000" dirty="0" smtClean="0">
                <a:latin typeface="华文新魏" pitchFamily="2" charset="-122"/>
              </a:rPr>
              <a:t>Data manipulation language</a:t>
            </a:r>
            <a:r>
              <a:rPr lang="zh-CN" altLang="en-US" sz="2000" dirty="0" smtClean="0">
                <a:latin typeface="华文新魏" pitchFamily="2" charset="-122"/>
              </a:rPr>
              <a:t>）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对数据库进行检索、插入、修改、删除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华文新魏" pitchFamily="2" charset="-122"/>
              </a:rPr>
              <a:t>DML</a:t>
            </a:r>
            <a:r>
              <a:rPr lang="zh-CN" altLang="en-US" sz="2000" dirty="0" smtClean="0">
                <a:latin typeface="华文新魏" pitchFamily="2" charset="-122"/>
              </a:rPr>
              <a:t>类型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宿主型</a:t>
            </a:r>
          </a:p>
          <a:p>
            <a:pPr lvl="3" eaLnBrk="1" hangingPunct="1">
              <a:lnSpc>
                <a:spcPct val="110000"/>
              </a:lnSpc>
            </a:pPr>
            <a:r>
              <a:rPr lang="en-US" altLang="zh-CN" sz="1900" dirty="0" smtClean="0">
                <a:latin typeface="华文新魏" pitchFamily="2" charset="-122"/>
              </a:rPr>
              <a:t>DML</a:t>
            </a:r>
            <a:r>
              <a:rPr lang="zh-CN" altLang="en-US" sz="1900" dirty="0" smtClean="0">
                <a:latin typeface="华文新魏" pitchFamily="2" charset="-122"/>
              </a:rPr>
              <a:t>不独立使用，嵌入到高级语言（主语言）程序中使用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自含型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独立使用，交互式命令方式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>
                <a:latin typeface="华文新魏" pitchFamily="2" charset="-122"/>
              </a:rPr>
              <a:t>DML</a:t>
            </a:r>
            <a:r>
              <a:rPr lang="zh-CN" altLang="en-US" sz="2000" dirty="0" smtClean="0">
                <a:latin typeface="华文新魏" pitchFamily="2" charset="-122"/>
              </a:rPr>
              <a:t>语句执行方式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宿主型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预编译和增强编译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自含型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1900" dirty="0" smtClean="0">
                <a:latin typeface="华文新魏" pitchFamily="2" charset="-122"/>
              </a:rPr>
              <a:t>解释执行</a:t>
            </a:r>
            <a:endParaRPr lang="zh-CN" alt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latin typeface="隶书" pitchFamily="49" charset="-122"/>
              </a:rPr>
              <a:t>DBMS</a:t>
            </a:r>
            <a:r>
              <a:rPr lang="zh-CN" altLang="en-US" sz="3800" smtClean="0">
                <a:latin typeface="隶书" pitchFamily="49" charset="-122"/>
              </a:rPr>
              <a:t>的主要功能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数据库运行管理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并发控制、存取控制、完整性约束条件检查和执行，日志组织和管理，事务管理和自动恢复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数据组织、存储和管理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用户数据、索引、数据字典的组织、存储和管理，包括文件结构、存取方式、数据之间联系的实现等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数据库的建立和维护功能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数据的装入、转换、卸出，数据库的转储、恢复、性能监视和分析等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100" dirty="0" smtClean="0">
                <a:solidFill>
                  <a:srgbClr val="C00000"/>
                </a:solidFill>
              </a:rPr>
              <a:t>数据字典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系统目录：存取和管理数据的依据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存放三级结构定的数据库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是元数据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>
                <a:latin typeface="华文新魏" pitchFamily="2" charset="-122"/>
              </a:rPr>
              <a:t>元数据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341438"/>
            <a:ext cx="8713787" cy="489585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  <a:latin typeface="华文新魏" pitchFamily="2" charset="-122"/>
              </a:rPr>
              <a:t>元数据（</a:t>
            </a:r>
            <a:r>
              <a:rPr lang="en-US" altLang="zh-CN" sz="2400" dirty="0" smtClean="0">
                <a:solidFill>
                  <a:srgbClr val="C00000"/>
                </a:solidFill>
                <a:latin typeface="华文新魏" pitchFamily="2" charset="-122"/>
              </a:rPr>
              <a:t>meta-data)</a:t>
            </a:r>
          </a:p>
          <a:p>
            <a:pPr lvl="1" eaLnBrk="1" hangingPunct="1"/>
            <a:r>
              <a:rPr lang="zh-CN" altLang="en-US" sz="2000" dirty="0" smtClean="0">
                <a:latin typeface="华文新魏" pitchFamily="2" charset="-122"/>
              </a:rPr>
              <a:t>描述数据的数据</a:t>
            </a:r>
          </a:p>
          <a:p>
            <a:pPr lvl="1" eaLnBrk="1" hangingPunct="1"/>
            <a:r>
              <a:rPr lang="zh-CN" altLang="en-US" sz="2000" dirty="0" smtClean="0"/>
              <a:t>描述数据的含义和性质，以便更好地理解、管理和使用数据的数据</a:t>
            </a:r>
          </a:p>
          <a:p>
            <a:pPr lvl="1" eaLnBrk="1" hangingPunct="1"/>
            <a:r>
              <a:rPr lang="zh-CN" altLang="en-US" sz="2000" dirty="0" smtClean="0"/>
              <a:t>示例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zh-CN" altLang="en-US" sz="2000" dirty="0" smtClean="0"/>
              <a:t>	数据：</a:t>
            </a:r>
            <a:r>
              <a:rPr lang="en-US" altLang="zh-CN" sz="2000" dirty="0" smtClean="0"/>
              <a:t>1, 1, 2, 3, 5, 8, 13……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元数据：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zh-CN" altLang="en-US" sz="2000" dirty="0" smtClean="0"/>
              <a:t> 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zh-CN" altLang="en-US" sz="2000" dirty="0" smtClean="0"/>
              <a:t>	数据：图书馆中的书籍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zh-CN" altLang="en-US" sz="2000" dirty="0" smtClean="0"/>
              <a:t>	元数据：标题、作者、关键词、</a:t>
            </a:r>
            <a:r>
              <a:rPr lang="en-US" altLang="zh-CN" sz="2000" dirty="0" smtClean="0"/>
              <a:t>ISBN</a:t>
            </a:r>
            <a:r>
              <a:rPr lang="zh-CN" altLang="en-US" sz="2000" dirty="0" smtClean="0"/>
              <a:t>号</a:t>
            </a:r>
          </a:p>
          <a:p>
            <a:pPr eaLnBrk="1" hangingPunct="1"/>
            <a:endParaRPr lang="en-US" altLang="zh-CN" sz="2200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79613" y="3908425"/>
          <a:ext cx="2095500" cy="457200"/>
        </p:xfrm>
        <a:graphic>
          <a:graphicData uri="http://schemas.openxmlformats.org/presentationml/2006/ole">
            <p:oleObj spid="_x0000_s1026" r:id="rId3" imgW="20955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DBMS</a:t>
            </a:r>
            <a:r>
              <a:rPr lang="zh-CN" altLang="en-US" sz="3800" smtClean="0"/>
              <a:t>的运行过程</a:t>
            </a:r>
          </a:p>
        </p:txBody>
      </p:sp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107950" y="1557338"/>
            <a:ext cx="8229600" cy="4894262"/>
            <a:chOff x="288" y="1104"/>
            <a:chExt cx="5184" cy="3083"/>
          </a:xfrm>
        </p:grpSpPr>
        <p:sp>
          <p:nvSpPr>
            <p:cNvPr id="80900" name="AutoShape 5"/>
            <p:cNvSpPr>
              <a:spLocks noChangeArrowheads="1"/>
            </p:cNvSpPr>
            <p:nvPr/>
          </p:nvSpPr>
          <p:spPr bwMode="auto">
            <a:xfrm>
              <a:off x="288" y="1200"/>
              <a:ext cx="1632" cy="576"/>
            </a:xfrm>
            <a:prstGeom prst="parallelogram">
              <a:avLst>
                <a:gd name="adj" fmla="val 708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8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800" b="1">
                  <a:solidFill>
                    <a:srgbClr val="FFFF00"/>
                  </a:solidFill>
                  <a:latin typeface="Tahoma" pitchFamily="34" charset="0"/>
                  <a:ea typeface="华文新魏" pitchFamily="2" charset="-122"/>
                </a:rPr>
                <a:t>系统缓冲区</a:t>
              </a:r>
            </a:p>
          </p:txBody>
        </p:sp>
        <p:sp>
          <p:nvSpPr>
            <p:cNvPr id="80901" name="Rectangle 6"/>
            <p:cNvSpPr>
              <a:spLocks noChangeArrowheads="1"/>
            </p:cNvSpPr>
            <p:nvPr/>
          </p:nvSpPr>
          <p:spPr bwMode="auto">
            <a:xfrm>
              <a:off x="2736" y="1104"/>
              <a:ext cx="1248" cy="7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应用程序</a:t>
              </a:r>
            </a:p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用户工作区</a:t>
              </a:r>
            </a:p>
          </p:txBody>
        </p:sp>
        <p:sp>
          <p:nvSpPr>
            <p:cNvPr id="80902" name="AutoShape 7"/>
            <p:cNvSpPr>
              <a:spLocks noChangeArrowheads="1"/>
            </p:cNvSpPr>
            <p:nvPr/>
          </p:nvSpPr>
          <p:spPr bwMode="auto">
            <a:xfrm>
              <a:off x="2304" y="2448"/>
              <a:ext cx="2064" cy="672"/>
            </a:xfrm>
            <a:prstGeom prst="hexagon">
              <a:avLst>
                <a:gd name="adj" fmla="val 76786"/>
                <a:gd name="vf" fmla="val 115470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E9E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数据库管理系统</a:t>
              </a:r>
            </a:p>
          </p:txBody>
        </p:sp>
        <p:sp>
          <p:nvSpPr>
            <p:cNvPr id="80903" name="AutoShape 8"/>
            <p:cNvSpPr>
              <a:spLocks noChangeArrowheads="1"/>
            </p:cNvSpPr>
            <p:nvPr/>
          </p:nvSpPr>
          <p:spPr bwMode="auto">
            <a:xfrm>
              <a:off x="4608" y="3408"/>
              <a:ext cx="864" cy="624"/>
            </a:xfrm>
            <a:prstGeom prst="can">
              <a:avLst>
                <a:gd name="adj" fmla="val 35097"/>
              </a:avLst>
            </a:prstGeom>
            <a:gradFill rotWithShape="0">
              <a:gsLst>
                <a:gs pos="0">
                  <a:srgbClr val="005CBF"/>
                </a:gs>
                <a:gs pos="25000">
                  <a:srgbClr val="0087E6"/>
                </a:gs>
                <a:gs pos="75000">
                  <a:srgbClr val="21D6E0"/>
                </a:gs>
                <a:gs pos="100000">
                  <a:srgbClr val="03D4A8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数据字典</a:t>
              </a:r>
            </a:p>
          </p:txBody>
        </p:sp>
        <p:sp>
          <p:nvSpPr>
            <p:cNvPr id="80904" name="AutoShape 9"/>
            <p:cNvSpPr>
              <a:spLocks noChangeArrowheads="1"/>
            </p:cNvSpPr>
            <p:nvPr/>
          </p:nvSpPr>
          <p:spPr bwMode="auto">
            <a:xfrm>
              <a:off x="624" y="3216"/>
              <a:ext cx="864" cy="624"/>
            </a:xfrm>
            <a:prstGeom prst="can">
              <a:avLst>
                <a:gd name="adj" fmla="val 32694"/>
              </a:avLst>
            </a:prstGeom>
            <a:gradFill rotWithShape="0">
              <a:gsLst>
                <a:gs pos="0">
                  <a:srgbClr val="156B13"/>
                </a:gs>
                <a:gs pos="50000">
                  <a:srgbClr val="9CB86E"/>
                </a:gs>
                <a:gs pos="100000">
                  <a:srgbClr val="DDEBC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数据库</a:t>
              </a:r>
            </a:p>
          </p:txBody>
        </p:sp>
        <p:sp>
          <p:nvSpPr>
            <p:cNvPr id="80905" name="Oval 10"/>
            <p:cNvSpPr>
              <a:spLocks noChangeArrowheads="1"/>
            </p:cNvSpPr>
            <p:nvPr/>
          </p:nvSpPr>
          <p:spPr bwMode="auto">
            <a:xfrm>
              <a:off x="3024" y="3552"/>
              <a:ext cx="635" cy="635"/>
            </a:xfrm>
            <a:prstGeom prst="ellipse">
              <a:avLst/>
            </a:prstGeom>
            <a:gradFill rotWithShape="0">
              <a:gsLst>
                <a:gs pos="0">
                  <a:srgbClr val="FEE7F2"/>
                </a:gs>
                <a:gs pos="17999">
                  <a:srgbClr val="FBD49C"/>
                </a:gs>
                <a:gs pos="39000">
                  <a:srgbClr val="FBA97D"/>
                </a:gs>
                <a:gs pos="64000">
                  <a:srgbClr val="FAC77D"/>
                </a:gs>
                <a:gs pos="82001">
                  <a:srgbClr val="FEE7F2"/>
                </a:gs>
                <a:gs pos="100000">
                  <a:srgbClr val="FBEAC7"/>
                </a:gs>
              </a:gsLst>
              <a:lin ang="54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BEAC7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操作</a:t>
              </a:r>
            </a:p>
            <a:p>
              <a:pPr algn="ctr"/>
              <a:r>
                <a:rPr lang="zh-CN" altLang="en-US" sz="2800" b="1">
                  <a:latin typeface="Tahoma" pitchFamily="34" charset="0"/>
                  <a:ea typeface="华文新魏" pitchFamily="2" charset="-122"/>
                </a:rPr>
                <a:t>系统</a:t>
              </a:r>
            </a:p>
          </p:txBody>
        </p:sp>
        <p:sp>
          <p:nvSpPr>
            <p:cNvPr id="80906" name="AutoShape 11"/>
            <p:cNvSpPr>
              <a:spLocks noChangeArrowheads="1"/>
            </p:cNvSpPr>
            <p:nvPr/>
          </p:nvSpPr>
          <p:spPr bwMode="auto">
            <a:xfrm>
              <a:off x="896" y="1776"/>
              <a:ext cx="340" cy="1536"/>
            </a:xfrm>
            <a:prstGeom prst="upDownArrow">
              <a:avLst>
                <a:gd name="adj1" fmla="val 50000"/>
                <a:gd name="adj2" fmla="val 90353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9</a:t>
              </a:r>
            </a:p>
          </p:txBody>
        </p:sp>
        <p:sp>
          <p:nvSpPr>
            <p:cNvPr id="80907" name="AutoShape 12"/>
            <p:cNvSpPr>
              <a:spLocks noChangeArrowheads="1"/>
            </p:cNvSpPr>
            <p:nvPr/>
          </p:nvSpPr>
          <p:spPr bwMode="auto">
            <a:xfrm>
              <a:off x="1728" y="1296"/>
              <a:ext cx="1008" cy="328"/>
            </a:xfrm>
            <a:prstGeom prst="leftRightArrow">
              <a:avLst>
                <a:gd name="adj1" fmla="val 50000"/>
                <a:gd name="adj2" fmla="val 61463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80908" name="AutoShape 13"/>
            <p:cNvSpPr>
              <a:spLocks noChangeArrowheads="1"/>
            </p:cNvSpPr>
            <p:nvPr/>
          </p:nvSpPr>
          <p:spPr bwMode="auto">
            <a:xfrm>
              <a:off x="3504" y="1824"/>
              <a:ext cx="340" cy="576"/>
            </a:xfrm>
            <a:prstGeom prst="upArrow">
              <a:avLst>
                <a:gd name="adj1" fmla="val 50000"/>
                <a:gd name="adj2" fmla="val 42353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12</a:t>
              </a:r>
            </a:p>
          </p:txBody>
        </p:sp>
        <p:sp>
          <p:nvSpPr>
            <p:cNvPr id="80909" name="AutoShape 14"/>
            <p:cNvSpPr>
              <a:spLocks noChangeArrowheads="1"/>
            </p:cNvSpPr>
            <p:nvPr/>
          </p:nvSpPr>
          <p:spPr bwMode="auto">
            <a:xfrm>
              <a:off x="3024" y="1824"/>
              <a:ext cx="340" cy="576"/>
            </a:xfrm>
            <a:prstGeom prst="downArrow">
              <a:avLst>
                <a:gd name="adj1" fmla="val 50000"/>
                <a:gd name="adj2" fmla="val 42353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80910" name="AutoShape 15"/>
            <p:cNvSpPr>
              <a:spLocks noChangeArrowheads="1"/>
            </p:cNvSpPr>
            <p:nvPr/>
          </p:nvSpPr>
          <p:spPr bwMode="auto">
            <a:xfrm>
              <a:off x="3216" y="3120"/>
              <a:ext cx="340" cy="384"/>
            </a:xfrm>
            <a:prstGeom prst="upDownArrow">
              <a:avLst>
                <a:gd name="adj1" fmla="val 50000"/>
                <a:gd name="adj2" fmla="val 22588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7</a:t>
              </a:r>
            </a:p>
          </p:txBody>
        </p:sp>
        <p:sp>
          <p:nvSpPr>
            <p:cNvPr id="80911" name="AutoShape 16"/>
            <p:cNvSpPr>
              <a:spLocks noChangeArrowheads="1"/>
            </p:cNvSpPr>
            <p:nvPr/>
          </p:nvSpPr>
          <p:spPr bwMode="auto">
            <a:xfrm rot="-1800000">
              <a:off x="2351" y="1477"/>
              <a:ext cx="340" cy="1056"/>
            </a:xfrm>
            <a:prstGeom prst="upArrow">
              <a:avLst>
                <a:gd name="adj1" fmla="val 50000"/>
                <a:gd name="adj2" fmla="val 77647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80912" name="AutoShape 17"/>
            <p:cNvSpPr>
              <a:spLocks noChangeArrowheads="1"/>
            </p:cNvSpPr>
            <p:nvPr/>
          </p:nvSpPr>
          <p:spPr bwMode="auto">
            <a:xfrm rot="-2700000">
              <a:off x="1883" y="1483"/>
              <a:ext cx="340" cy="1332"/>
            </a:xfrm>
            <a:prstGeom prst="upArrow">
              <a:avLst>
                <a:gd name="adj1" fmla="val 50000"/>
                <a:gd name="adj2" fmla="val 97941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5</a:t>
              </a:r>
            </a:p>
          </p:txBody>
        </p:sp>
        <p:sp>
          <p:nvSpPr>
            <p:cNvPr id="80913" name="AutoShape 18"/>
            <p:cNvSpPr>
              <a:spLocks noChangeArrowheads="1"/>
            </p:cNvSpPr>
            <p:nvPr/>
          </p:nvSpPr>
          <p:spPr bwMode="auto">
            <a:xfrm rot="-3600000">
              <a:off x="1940" y="2067"/>
              <a:ext cx="340" cy="2200"/>
            </a:xfrm>
            <a:prstGeom prst="upArrow">
              <a:avLst>
                <a:gd name="adj1" fmla="val 50000"/>
                <a:gd name="adj2" fmla="val 161765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8</a:t>
              </a:r>
            </a:p>
          </p:txBody>
        </p:sp>
        <p:sp>
          <p:nvSpPr>
            <p:cNvPr id="80914" name="AutoShape 19"/>
            <p:cNvSpPr>
              <a:spLocks noChangeArrowheads="1"/>
            </p:cNvSpPr>
            <p:nvPr/>
          </p:nvSpPr>
          <p:spPr bwMode="auto">
            <a:xfrm rot="-3600000">
              <a:off x="4386" y="2690"/>
              <a:ext cx="340" cy="1125"/>
            </a:xfrm>
            <a:prstGeom prst="upArrow">
              <a:avLst>
                <a:gd name="adj1" fmla="val 50000"/>
                <a:gd name="adj2" fmla="val 82721"/>
              </a:avLst>
            </a:prstGeom>
            <a:gradFill rotWithShape="0">
              <a:gsLst>
                <a:gs pos="0">
                  <a:srgbClr val="A603AB"/>
                </a:gs>
                <a:gs pos="12000">
                  <a:srgbClr val="E81766"/>
                </a:gs>
                <a:gs pos="27000">
                  <a:srgbClr val="EE3F17"/>
                </a:gs>
                <a:gs pos="48000">
                  <a:srgbClr val="FFFF00"/>
                </a:gs>
                <a:gs pos="64999">
                  <a:srgbClr val="1A8D48"/>
                </a:gs>
                <a:gs pos="78999">
                  <a:srgbClr val="0819FB"/>
                </a:gs>
                <a:gs pos="100000">
                  <a:srgbClr val="A603AB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2</a:t>
              </a:r>
              <a:r>
                <a:rPr lang="zh-CN" altLang="en-US">
                  <a:latin typeface="Tahoma" pitchFamily="34" charset="0"/>
                </a:rPr>
                <a:t>，</a:t>
              </a:r>
              <a:r>
                <a:rPr lang="en-US" altLang="zh-CN">
                  <a:latin typeface="Tahoma" pitchFamily="34" charset="0"/>
                </a:rPr>
                <a:t>3</a:t>
              </a:r>
              <a:r>
                <a:rPr lang="zh-CN" altLang="en-US">
                  <a:latin typeface="Tahoma" pitchFamily="34" charset="0"/>
                </a:rPr>
                <a:t>，</a:t>
              </a:r>
              <a:r>
                <a:rPr lang="en-US" altLang="zh-CN">
                  <a:latin typeface="Tahoma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DBMS</a:t>
            </a:r>
            <a:r>
              <a:rPr lang="zh-CN" altLang="en-US" sz="3800" smtClean="0"/>
              <a:t>的运行过程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1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用户向</a:t>
            </a:r>
            <a:r>
              <a:rPr lang="en-US" altLang="zh-CN" sz="2000" dirty="0" smtClean="0"/>
              <a:t>DBMS</a:t>
            </a:r>
            <a:r>
              <a:rPr lang="zh-CN" altLang="en-US" sz="2000" dirty="0" smtClean="0"/>
              <a:t>发出调用数据库数据的命令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对命令进行语法检查、语义检查、存取权限检查，决定是否执行该命令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执行查询优化，把命令转换为一串单记录的存取操作序列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4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/>
              <a:t>执行存取操作序列（反复执行以下各步，直至结束）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5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首先在缓冲区内查找记录，若找到转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，否则转</a:t>
            </a:r>
            <a:r>
              <a:rPr lang="en-US" altLang="zh-CN" sz="2000" dirty="0" smtClean="0"/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6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查看存储模式，决定从哪个文件存取哪个物理记录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/>
              <a:t>DBMS</a:t>
            </a:r>
            <a:r>
              <a:rPr lang="zh-CN" altLang="en-US" sz="3800" smtClean="0"/>
              <a:t>的运行过程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7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的结果，向操作系统发出读取记录的命令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8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dirty="0" smtClean="0"/>
              <a:t>操作系统执行读取数据的命令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9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dirty="0" smtClean="0"/>
              <a:t>操作系统将数据从数据库存储区送到系统缓冲区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10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根据用户命令和数据字典的内容导出用户所要读取的数据格式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11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将数据记录从系统缓冲区传送到用户工作区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100" dirty="0" smtClean="0">
                <a:solidFill>
                  <a:srgbClr val="C00000"/>
                </a:solidFill>
              </a:rPr>
              <a:t>Step 12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sz="2000" dirty="0" smtClean="0"/>
              <a:t>DBMS</a:t>
            </a:r>
            <a:r>
              <a:rPr lang="zh-CN" altLang="en-US" sz="2000" dirty="0" smtClean="0"/>
              <a:t>将执行状态信息返回给用户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62"/>
          <p:cNvGrpSpPr>
            <a:grpSpLocks/>
          </p:cNvGrpSpPr>
          <p:nvPr/>
        </p:nvGrpSpPr>
        <p:grpSpPr bwMode="auto">
          <a:xfrm>
            <a:off x="104775" y="90488"/>
            <a:ext cx="8763000" cy="6748462"/>
            <a:chOff x="66" y="57"/>
            <a:chExt cx="5520" cy="4251"/>
          </a:xfrm>
        </p:grpSpPr>
        <p:sp>
          <p:nvSpPr>
            <p:cNvPr id="83974" name="AutoShape 5"/>
            <p:cNvSpPr>
              <a:spLocks noChangeArrowheads="1"/>
            </p:cNvSpPr>
            <p:nvPr/>
          </p:nvSpPr>
          <p:spPr bwMode="auto">
            <a:xfrm>
              <a:off x="1074" y="3501"/>
              <a:ext cx="4032" cy="768"/>
            </a:xfrm>
            <a:prstGeom prst="can">
              <a:avLst>
                <a:gd name="adj" fmla="val 23699"/>
              </a:avLst>
            </a:prstGeom>
            <a:gradFill rotWithShape="0">
              <a:gsLst>
                <a:gs pos="0">
                  <a:srgbClr val="156B13"/>
                </a:gs>
                <a:gs pos="50000">
                  <a:srgbClr val="9CB86E"/>
                </a:gs>
                <a:gs pos="100000">
                  <a:srgbClr val="DDEBCF"/>
                </a:gs>
              </a:gsLst>
              <a:lin ang="5400000" scaled="1"/>
            </a:gra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5" name="Rectangle 6"/>
            <p:cNvSpPr>
              <a:spLocks noChangeArrowheads="1"/>
            </p:cNvSpPr>
            <p:nvPr/>
          </p:nvSpPr>
          <p:spPr bwMode="auto">
            <a:xfrm>
              <a:off x="2304" y="3892"/>
              <a:ext cx="52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索引</a:t>
              </a:r>
            </a:p>
          </p:txBody>
        </p:sp>
        <p:sp>
          <p:nvSpPr>
            <p:cNvPr id="83976" name="Rectangle 7"/>
            <p:cNvSpPr>
              <a:spLocks noChangeArrowheads="1"/>
            </p:cNvSpPr>
            <p:nvPr/>
          </p:nvSpPr>
          <p:spPr bwMode="auto">
            <a:xfrm>
              <a:off x="1329" y="3884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数据文件</a:t>
              </a:r>
            </a:p>
          </p:txBody>
        </p:sp>
        <p:sp>
          <p:nvSpPr>
            <p:cNvPr id="83977" name="Rectangle 8"/>
            <p:cNvSpPr>
              <a:spLocks noChangeArrowheads="1"/>
            </p:cNvSpPr>
            <p:nvPr/>
          </p:nvSpPr>
          <p:spPr bwMode="auto">
            <a:xfrm>
              <a:off x="3144" y="3876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统计数据</a:t>
              </a:r>
            </a:p>
          </p:txBody>
        </p:sp>
        <p:sp>
          <p:nvSpPr>
            <p:cNvPr id="83978" name="Rectangle 9"/>
            <p:cNvSpPr>
              <a:spLocks noChangeArrowheads="1"/>
            </p:cNvSpPr>
            <p:nvPr/>
          </p:nvSpPr>
          <p:spPr bwMode="auto">
            <a:xfrm>
              <a:off x="4098" y="3876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数据字典</a:t>
              </a:r>
            </a:p>
          </p:txBody>
        </p:sp>
        <p:sp>
          <p:nvSpPr>
            <p:cNvPr id="83979" name="Rectangle 10"/>
            <p:cNvSpPr>
              <a:spLocks noChangeArrowheads="1"/>
            </p:cNvSpPr>
            <p:nvPr/>
          </p:nvSpPr>
          <p:spPr bwMode="auto">
            <a:xfrm>
              <a:off x="162" y="1044"/>
              <a:ext cx="5424" cy="24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8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3980" name="Rectangle 11"/>
            <p:cNvSpPr>
              <a:spLocks noChangeArrowheads="1"/>
            </p:cNvSpPr>
            <p:nvPr/>
          </p:nvSpPr>
          <p:spPr bwMode="auto">
            <a:xfrm>
              <a:off x="594" y="1188"/>
              <a:ext cx="4464" cy="1200"/>
            </a:xfrm>
            <a:prstGeom prst="rect">
              <a:avLst/>
            </a:prstGeom>
            <a:gradFill rotWithShape="0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3D4A8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3981" name="Rectangle 12"/>
            <p:cNvSpPr>
              <a:spLocks noChangeArrowheads="1"/>
            </p:cNvSpPr>
            <p:nvPr/>
          </p:nvSpPr>
          <p:spPr bwMode="auto">
            <a:xfrm>
              <a:off x="594" y="2532"/>
              <a:ext cx="4464" cy="864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50000">
                  <a:srgbClr val="9CB86E"/>
                </a:gs>
                <a:gs pos="100000">
                  <a:srgbClr val="DDEBCF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DEBC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3982" name="Rectangle 13"/>
            <p:cNvSpPr>
              <a:spLocks noChangeArrowheads="1"/>
            </p:cNvSpPr>
            <p:nvPr/>
          </p:nvSpPr>
          <p:spPr bwMode="auto">
            <a:xfrm>
              <a:off x="978" y="2676"/>
              <a:ext cx="80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事务管理器</a:t>
              </a:r>
            </a:p>
          </p:txBody>
        </p:sp>
        <p:sp>
          <p:nvSpPr>
            <p:cNvPr id="83983" name="Rectangle 14"/>
            <p:cNvSpPr>
              <a:spLocks noChangeArrowheads="1"/>
            </p:cNvSpPr>
            <p:nvPr/>
          </p:nvSpPr>
          <p:spPr bwMode="auto">
            <a:xfrm>
              <a:off x="762" y="1324"/>
              <a:ext cx="672" cy="39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应用程序</a:t>
              </a:r>
            </a:p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目标代码</a:t>
              </a:r>
            </a:p>
          </p:txBody>
        </p:sp>
        <p:sp>
          <p:nvSpPr>
            <p:cNvPr id="83984" name="Rectangle 15"/>
            <p:cNvSpPr>
              <a:spLocks noChangeArrowheads="1"/>
            </p:cNvSpPr>
            <p:nvPr/>
          </p:nvSpPr>
          <p:spPr bwMode="auto">
            <a:xfrm>
              <a:off x="1626" y="1324"/>
              <a:ext cx="844" cy="39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嵌入式</a:t>
              </a:r>
              <a:r>
                <a:rPr lang="en-US" altLang="zh-CN" sz="2000">
                  <a:solidFill>
                    <a:schemeClr val="tx2"/>
                  </a:solidFill>
                  <a:ea typeface="华文新魏" pitchFamily="2" charset="-122"/>
                </a:rPr>
                <a:t>DML</a:t>
              </a:r>
            </a:p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预编译器</a:t>
              </a:r>
            </a:p>
          </p:txBody>
        </p:sp>
        <p:sp>
          <p:nvSpPr>
            <p:cNvPr id="83985" name="Rectangle 16"/>
            <p:cNvSpPr>
              <a:spLocks noChangeArrowheads="1"/>
            </p:cNvSpPr>
            <p:nvPr/>
          </p:nvSpPr>
          <p:spPr bwMode="auto">
            <a:xfrm>
              <a:off x="2778" y="1332"/>
              <a:ext cx="488" cy="39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ea typeface="华文新魏" pitchFamily="2" charset="-122"/>
                </a:rPr>
                <a:t>DML</a:t>
              </a:r>
            </a:p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编译器</a:t>
              </a:r>
            </a:p>
          </p:txBody>
        </p:sp>
        <p:sp>
          <p:nvSpPr>
            <p:cNvPr id="83986" name="Rectangle 17"/>
            <p:cNvSpPr>
              <a:spLocks noChangeArrowheads="1"/>
            </p:cNvSpPr>
            <p:nvPr/>
          </p:nvSpPr>
          <p:spPr bwMode="auto">
            <a:xfrm>
              <a:off x="3850" y="1332"/>
              <a:ext cx="488" cy="392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en-US" altLang="zh-CN" sz="2000">
                  <a:solidFill>
                    <a:schemeClr val="tx2"/>
                  </a:solidFill>
                  <a:ea typeface="华文新魏" pitchFamily="2" charset="-122"/>
                </a:rPr>
                <a:t>DDL</a:t>
              </a:r>
            </a:p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解释器</a:t>
              </a:r>
            </a:p>
          </p:txBody>
        </p:sp>
        <p:sp>
          <p:nvSpPr>
            <p:cNvPr id="83987" name="Rectangle 18"/>
            <p:cNvSpPr>
              <a:spLocks noChangeArrowheads="1"/>
            </p:cNvSpPr>
            <p:nvPr/>
          </p:nvSpPr>
          <p:spPr bwMode="auto">
            <a:xfrm>
              <a:off x="1554" y="2079"/>
              <a:ext cx="96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查询计算引擎</a:t>
              </a:r>
            </a:p>
          </p:txBody>
        </p:sp>
        <p:sp>
          <p:nvSpPr>
            <p:cNvPr id="83988" name="Rectangle 19"/>
            <p:cNvSpPr>
              <a:spLocks noChangeArrowheads="1"/>
            </p:cNvSpPr>
            <p:nvPr/>
          </p:nvSpPr>
          <p:spPr bwMode="auto">
            <a:xfrm>
              <a:off x="762" y="700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应用界面</a:t>
              </a:r>
            </a:p>
          </p:txBody>
        </p:sp>
        <p:sp>
          <p:nvSpPr>
            <p:cNvPr id="83989" name="Rectangle 20"/>
            <p:cNvSpPr>
              <a:spLocks noChangeArrowheads="1"/>
            </p:cNvSpPr>
            <p:nvPr/>
          </p:nvSpPr>
          <p:spPr bwMode="auto">
            <a:xfrm>
              <a:off x="1730" y="700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应用程序</a:t>
              </a:r>
            </a:p>
          </p:txBody>
        </p:sp>
        <p:sp>
          <p:nvSpPr>
            <p:cNvPr id="83990" name="Rectangle 21"/>
            <p:cNvSpPr>
              <a:spLocks noChangeArrowheads="1"/>
            </p:cNvSpPr>
            <p:nvPr/>
          </p:nvSpPr>
          <p:spPr bwMode="auto">
            <a:xfrm>
              <a:off x="2898" y="700"/>
              <a:ext cx="32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查询</a:t>
              </a:r>
            </a:p>
          </p:txBody>
        </p:sp>
        <p:sp>
          <p:nvSpPr>
            <p:cNvPr id="83991" name="Rectangle 22"/>
            <p:cNvSpPr>
              <a:spLocks noChangeArrowheads="1"/>
            </p:cNvSpPr>
            <p:nvPr/>
          </p:nvSpPr>
          <p:spPr bwMode="auto">
            <a:xfrm>
              <a:off x="3714" y="708"/>
              <a:ext cx="80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数据库模式</a:t>
              </a:r>
            </a:p>
          </p:txBody>
        </p:sp>
        <p:sp>
          <p:nvSpPr>
            <p:cNvPr id="83992" name="Rectangle 23"/>
            <p:cNvSpPr>
              <a:spLocks noChangeArrowheads="1"/>
            </p:cNvSpPr>
            <p:nvPr/>
          </p:nvSpPr>
          <p:spPr bwMode="auto">
            <a:xfrm>
              <a:off x="546" y="132"/>
              <a:ext cx="4896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3993" name="Rectangle 24"/>
            <p:cNvSpPr>
              <a:spLocks noChangeArrowheads="1"/>
            </p:cNvSpPr>
            <p:nvPr/>
          </p:nvSpPr>
          <p:spPr bwMode="auto">
            <a:xfrm>
              <a:off x="778" y="268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初级用户</a:t>
              </a:r>
            </a:p>
          </p:txBody>
        </p:sp>
        <p:sp>
          <p:nvSpPr>
            <p:cNvPr id="83994" name="Rectangle 25"/>
            <p:cNvSpPr>
              <a:spLocks noChangeArrowheads="1"/>
            </p:cNvSpPr>
            <p:nvPr/>
          </p:nvSpPr>
          <p:spPr bwMode="auto">
            <a:xfrm>
              <a:off x="1610" y="268"/>
              <a:ext cx="96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程序设计人员</a:t>
              </a:r>
            </a:p>
          </p:txBody>
        </p:sp>
        <p:sp>
          <p:nvSpPr>
            <p:cNvPr id="83995" name="Rectangle 26"/>
            <p:cNvSpPr>
              <a:spLocks noChangeArrowheads="1"/>
            </p:cNvSpPr>
            <p:nvPr/>
          </p:nvSpPr>
          <p:spPr bwMode="auto">
            <a:xfrm>
              <a:off x="2778" y="268"/>
              <a:ext cx="64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专业用户</a:t>
              </a:r>
            </a:p>
          </p:txBody>
        </p:sp>
        <p:sp>
          <p:nvSpPr>
            <p:cNvPr id="83996" name="Rectangle 27"/>
            <p:cNvSpPr>
              <a:spLocks noChangeArrowheads="1"/>
            </p:cNvSpPr>
            <p:nvPr/>
          </p:nvSpPr>
          <p:spPr bwMode="auto">
            <a:xfrm>
              <a:off x="3674" y="268"/>
              <a:ext cx="96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数据库管理员</a:t>
              </a:r>
            </a:p>
          </p:txBody>
        </p:sp>
        <p:sp>
          <p:nvSpPr>
            <p:cNvPr id="83997" name="AutoShape 28"/>
            <p:cNvSpPr>
              <a:spLocks noChangeArrowheads="1"/>
            </p:cNvSpPr>
            <p:nvPr/>
          </p:nvSpPr>
          <p:spPr bwMode="auto">
            <a:xfrm>
              <a:off x="1050" y="468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8" name="AutoShape 29"/>
            <p:cNvSpPr>
              <a:spLocks noChangeArrowheads="1"/>
            </p:cNvSpPr>
            <p:nvPr/>
          </p:nvSpPr>
          <p:spPr bwMode="auto">
            <a:xfrm>
              <a:off x="2010" y="468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9" name="AutoShape 30"/>
            <p:cNvSpPr>
              <a:spLocks noChangeArrowheads="1"/>
            </p:cNvSpPr>
            <p:nvPr/>
          </p:nvSpPr>
          <p:spPr bwMode="auto">
            <a:xfrm>
              <a:off x="3018" y="468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AutoShape 31"/>
            <p:cNvSpPr>
              <a:spLocks noChangeArrowheads="1"/>
            </p:cNvSpPr>
            <p:nvPr/>
          </p:nvSpPr>
          <p:spPr bwMode="auto">
            <a:xfrm>
              <a:off x="4098" y="468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AutoShape 32"/>
            <p:cNvSpPr>
              <a:spLocks noChangeArrowheads="1"/>
            </p:cNvSpPr>
            <p:nvPr/>
          </p:nvSpPr>
          <p:spPr bwMode="auto">
            <a:xfrm>
              <a:off x="1050" y="900"/>
              <a:ext cx="144" cy="384"/>
            </a:xfrm>
            <a:prstGeom prst="downArrow">
              <a:avLst>
                <a:gd name="adj1" fmla="val 50000"/>
                <a:gd name="adj2" fmla="val 66667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AutoShape 33"/>
            <p:cNvSpPr>
              <a:spLocks noChangeArrowheads="1"/>
            </p:cNvSpPr>
            <p:nvPr/>
          </p:nvSpPr>
          <p:spPr bwMode="auto">
            <a:xfrm>
              <a:off x="2010" y="900"/>
              <a:ext cx="144" cy="384"/>
            </a:xfrm>
            <a:prstGeom prst="downArrow">
              <a:avLst>
                <a:gd name="adj1" fmla="val 50000"/>
                <a:gd name="adj2" fmla="val 66667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3" name="AutoShape 34"/>
            <p:cNvSpPr>
              <a:spLocks noChangeArrowheads="1"/>
            </p:cNvSpPr>
            <p:nvPr/>
          </p:nvSpPr>
          <p:spPr bwMode="auto">
            <a:xfrm>
              <a:off x="3018" y="900"/>
              <a:ext cx="144" cy="384"/>
            </a:xfrm>
            <a:prstGeom prst="downArrow">
              <a:avLst>
                <a:gd name="adj1" fmla="val 50000"/>
                <a:gd name="adj2" fmla="val 66667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4" name="AutoShape 35"/>
            <p:cNvSpPr>
              <a:spLocks noChangeArrowheads="1"/>
            </p:cNvSpPr>
            <p:nvPr/>
          </p:nvSpPr>
          <p:spPr bwMode="auto">
            <a:xfrm>
              <a:off x="4068" y="912"/>
              <a:ext cx="126" cy="372"/>
            </a:xfrm>
            <a:prstGeom prst="downArrow">
              <a:avLst>
                <a:gd name="adj1" fmla="val 50000"/>
                <a:gd name="adj2" fmla="val 73810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5" name="Text Box 36"/>
            <p:cNvSpPr txBox="1">
              <a:spLocks noChangeArrowheads="1"/>
            </p:cNvSpPr>
            <p:nvPr/>
          </p:nvSpPr>
          <p:spPr bwMode="auto">
            <a:xfrm>
              <a:off x="5240" y="1332"/>
              <a:ext cx="346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  <a:ea typeface="隶书" pitchFamily="49" charset="-122"/>
                </a:rPr>
                <a:t>数据库管理系统</a:t>
              </a:r>
            </a:p>
          </p:txBody>
        </p:sp>
        <p:sp>
          <p:nvSpPr>
            <p:cNvPr id="84006" name="Text Box 37"/>
            <p:cNvSpPr txBox="1">
              <a:spLocks noChangeArrowheads="1"/>
            </p:cNvSpPr>
            <p:nvPr/>
          </p:nvSpPr>
          <p:spPr bwMode="auto">
            <a:xfrm>
              <a:off x="4760" y="1128"/>
              <a:ext cx="308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  <a:ea typeface="隶书" pitchFamily="49" charset="-122"/>
                </a:rPr>
                <a:t>查询处理器</a:t>
              </a:r>
            </a:p>
          </p:txBody>
        </p:sp>
        <p:sp>
          <p:nvSpPr>
            <p:cNvPr id="84007" name="Text Box 38"/>
            <p:cNvSpPr txBox="1">
              <a:spLocks noChangeArrowheads="1"/>
            </p:cNvSpPr>
            <p:nvPr/>
          </p:nvSpPr>
          <p:spPr bwMode="auto">
            <a:xfrm>
              <a:off x="4760" y="2379"/>
              <a:ext cx="308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latin typeface="Tahoma" pitchFamily="34" charset="0"/>
                  <a:ea typeface="隶书" pitchFamily="49" charset="-122"/>
                </a:rPr>
                <a:t>存储管理器</a:t>
              </a:r>
            </a:p>
          </p:txBody>
        </p:sp>
        <p:sp>
          <p:nvSpPr>
            <p:cNvPr id="84008" name="Text Box 39"/>
            <p:cNvSpPr txBox="1">
              <a:spLocks noChangeArrowheads="1"/>
            </p:cNvSpPr>
            <p:nvPr/>
          </p:nvSpPr>
          <p:spPr bwMode="auto">
            <a:xfrm>
              <a:off x="5096" y="57"/>
              <a:ext cx="346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ahoma" pitchFamily="34" charset="0"/>
                  <a:ea typeface="隶书" pitchFamily="49" charset="-122"/>
                </a:rPr>
                <a:t>用户</a:t>
              </a:r>
            </a:p>
          </p:txBody>
        </p:sp>
        <p:sp>
          <p:nvSpPr>
            <p:cNvPr id="84009" name="AutoShape 40"/>
            <p:cNvSpPr>
              <a:spLocks noChangeArrowheads="1"/>
            </p:cNvSpPr>
            <p:nvPr/>
          </p:nvSpPr>
          <p:spPr bwMode="auto">
            <a:xfrm>
              <a:off x="2499" y="1428"/>
              <a:ext cx="288" cy="144"/>
            </a:xfrm>
            <a:prstGeom prst="left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0" name="AutoShape 41"/>
            <p:cNvSpPr>
              <a:spLocks noChangeArrowheads="1"/>
            </p:cNvSpPr>
            <p:nvPr/>
          </p:nvSpPr>
          <p:spPr bwMode="auto">
            <a:xfrm>
              <a:off x="1443" y="1428"/>
              <a:ext cx="192" cy="144"/>
            </a:xfrm>
            <a:prstGeom prst="left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1" name="AutoShape 42"/>
            <p:cNvSpPr>
              <a:spLocks noChangeArrowheads="1"/>
            </p:cNvSpPr>
            <p:nvPr/>
          </p:nvSpPr>
          <p:spPr bwMode="auto">
            <a:xfrm rot="600000">
              <a:off x="2809" y="1710"/>
              <a:ext cx="147" cy="2166"/>
            </a:xfrm>
            <a:prstGeom prst="downArrow">
              <a:avLst>
                <a:gd name="adj1" fmla="val 50000"/>
                <a:gd name="adj2" fmla="val 368367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2" name="AutoShape 43"/>
            <p:cNvSpPr>
              <a:spLocks noChangeArrowheads="1"/>
            </p:cNvSpPr>
            <p:nvPr/>
          </p:nvSpPr>
          <p:spPr bwMode="auto">
            <a:xfrm rot="1200000">
              <a:off x="1102" y="1799"/>
              <a:ext cx="852" cy="135"/>
            </a:xfrm>
            <a:prstGeom prst="leftRightArrow">
              <a:avLst>
                <a:gd name="adj1" fmla="val 50000"/>
                <a:gd name="adj2" fmla="val 126222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3" name="AutoShape 44"/>
            <p:cNvSpPr>
              <a:spLocks noChangeArrowheads="1"/>
            </p:cNvSpPr>
            <p:nvPr/>
          </p:nvSpPr>
          <p:spPr bwMode="auto">
            <a:xfrm rot="-1200000">
              <a:off x="2190" y="1812"/>
              <a:ext cx="852" cy="135"/>
            </a:xfrm>
            <a:prstGeom prst="leftRightArrow">
              <a:avLst>
                <a:gd name="adj1" fmla="val 50000"/>
                <a:gd name="adj2" fmla="val 126222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4" name="AutoShape 45"/>
            <p:cNvSpPr>
              <a:spLocks noChangeArrowheads="1"/>
            </p:cNvSpPr>
            <p:nvPr/>
          </p:nvSpPr>
          <p:spPr bwMode="auto">
            <a:xfrm rot="-2700000">
              <a:off x="1353" y="2385"/>
              <a:ext cx="528" cy="144"/>
            </a:xfrm>
            <a:prstGeom prst="left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5" name="AutoShape 46"/>
            <p:cNvSpPr>
              <a:spLocks noChangeArrowheads="1"/>
            </p:cNvSpPr>
            <p:nvPr/>
          </p:nvSpPr>
          <p:spPr bwMode="auto">
            <a:xfrm rot="10320000">
              <a:off x="3256" y="1703"/>
              <a:ext cx="169" cy="2124"/>
            </a:xfrm>
            <a:prstGeom prst="downArrow">
              <a:avLst>
                <a:gd name="adj1" fmla="val 50000"/>
                <a:gd name="adj2" fmla="val 314201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6" name="Rectangle 47"/>
            <p:cNvSpPr>
              <a:spLocks noChangeArrowheads="1"/>
            </p:cNvSpPr>
            <p:nvPr/>
          </p:nvSpPr>
          <p:spPr bwMode="auto">
            <a:xfrm>
              <a:off x="2122" y="2676"/>
              <a:ext cx="96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缓冲区管理器</a:t>
              </a:r>
            </a:p>
          </p:txBody>
        </p:sp>
        <p:sp>
          <p:nvSpPr>
            <p:cNvPr id="84017" name="Rectangle 48"/>
            <p:cNvSpPr>
              <a:spLocks noChangeArrowheads="1"/>
            </p:cNvSpPr>
            <p:nvPr/>
          </p:nvSpPr>
          <p:spPr bwMode="auto">
            <a:xfrm>
              <a:off x="2140" y="3148"/>
              <a:ext cx="808" cy="200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</a:sp3d>
          </p:spPr>
          <p:txBody>
            <a:bodyPr wrap="none" lIns="0" tIns="0" rIns="0" bIns="0" anchor="ctr" anchorCtr="1">
              <a:spAutoFit/>
              <a:flatTx/>
            </a:bodyPr>
            <a:lstStyle/>
            <a:p>
              <a:pPr algn="ctr"/>
              <a:r>
                <a:rPr lang="zh-CN" altLang="en-US" sz="2000">
                  <a:solidFill>
                    <a:schemeClr val="tx2"/>
                  </a:solidFill>
                  <a:ea typeface="华文新魏" pitchFamily="2" charset="-122"/>
                </a:rPr>
                <a:t>文件管理器</a:t>
              </a:r>
            </a:p>
          </p:txBody>
        </p:sp>
        <p:sp>
          <p:nvSpPr>
            <p:cNvPr id="84018" name="AutoShape 49"/>
            <p:cNvSpPr>
              <a:spLocks noChangeArrowheads="1"/>
            </p:cNvSpPr>
            <p:nvPr/>
          </p:nvSpPr>
          <p:spPr bwMode="auto">
            <a:xfrm rot="2700000">
              <a:off x="2198" y="2379"/>
              <a:ext cx="528" cy="144"/>
            </a:xfrm>
            <a:prstGeom prst="left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19" name="AutoShape 50"/>
            <p:cNvSpPr>
              <a:spLocks noChangeArrowheads="1"/>
            </p:cNvSpPr>
            <p:nvPr/>
          </p:nvSpPr>
          <p:spPr bwMode="auto">
            <a:xfrm rot="5400000">
              <a:off x="2507" y="2909"/>
              <a:ext cx="240" cy="158"/>
            </a:xfrm>
            <a:prstGeom prst="leftRightArrow">
              <a:avLst>
                <a:gd name="adj1" fmla="val 50000"/>
                <a:gd name="adj2" fmla="val 30380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0" name="AutoShape 51"/>
            <p:cNvSpPr>
              <a:spLocks noChangeArrowheads="1"/>
            </p:cNvSpPr>
            <p:nvPr/>
          </p:nvSpPr>
          <p:spPr bwMode="auto">
            <a:xfrm rot="9120000">
              <a:off x="3733" y="1593"/>
              <a:ext cx="152" cy="2382"/>
            </a:xfrm>
            <a:prstGeom prst="downArrow">
              <a:avLst>
                <a:gd name="adj1" fmla="val 50000"/>
                <a:gd name="adj2" fmla="val 391776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1" name="AutoShape 52"/>
            <p:cNvSpPr>
              <a:spLocks noChangeArrowheads="1"/>
            </p:cNvSpPr>
            <p:nvPr/>
          </p:nvSpPr>
          <p:spPr bwMode="auto">
            <a:xfrm rot="4800000">
              <a:off x="3269" y="2707"/>
              <a:ext cx="2175" cy="162"/>
            </a:xfrm>
            <a:prstGeom prst="leftRightArrow">
              <a:avLst>
                <a:gd name="adj1" fmla="val 50000"/>
                <a:gd name="adj2" fmla="val 268519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2" name="AutoShape 53"/>
            <p:cNvSpPr>
              <a:spLocks noChangeArrowheads="1"/>
            </p:cNvSpPr>
            <p:nvPr/>
          </p:nvSpPr>
          <p:spPr bwMode="auto">
            <a:xfrm rot="5400000">
              <a:off x="2274" y="3540"/>
              <a:ext cx="528" cy="144"/>
            </a:xfrm>
            <a:prstGeom prst="leftRightArrow">
              <a:avLst>
                <a:gd name="adj1" fmla="val 50000"/>
                <a:gd name="adj2" fmla="val 73333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3" name="AutoShape 54"/>
            <p:cNvSpPr>
              <a:spLocks noChangeArrowheads="1"/>
            </p:cNvSpPr>
            <p:nvPr/>
          </p:nvSpPr>
          <p:spPr bwMode="auto">
            <a:xfrm>
              <a:off x="2013" y="3904"/>
              <a:ext cx="288" cy="144"/>
            </a:xfrm>
            <a:prstGeom prst="leftRightArrow">
              <a:avLst>
                <a:gd name="adj1" fmla="val 50000"/>
                <a:gd name="adj2" fmla="val 40000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4" name="AutoShape 55"/>
            <p:cNvSpPr>
              <a:spLocks noChangeArrowheads="1"/>
            </p:cNvSpPr>
            <p:nvPr/>
          </p:nvSpPr>
          <p:spPr bwMode="auto">
            <a:xfrm rot="-2400000">
              <a:off x="1635" y="3518"/>
              <a:ext cx="788" cy="171"/>
            </a:xfrm>
            <a:prstGeom prst="leftRightArrow">
              <a:avLst>
                <a:gd name="adj1" fmla="val 50000"/>
                <a:gd name="adj2" fmla="val 92164"/>
              </a:avLst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25" name="Text Box 56"/>
            <p:cNvSpPr txBox="1">
              <a:spLocks noChangeArrowheads="1"/>
            </p:cNvSpPr>
            <p:nvPr/>
          </p:nvSpPr>
          <p:spPr bwMode="auto">
            <a:xfrm>
              <a:off x="1746" y="4020"/>
              <a:ext cx="2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  <a:ea typeface="隶书" pitchFamily="49" charset="-122"/>
                </a:rPr>
                <a:t>磁盘存储器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84026" name="Text Box 57"/>
            <p:cNvSpPr txBox="1">
              <a:spLocks noChangeArrowheads="1"/>
            </p:cNvSpPr>
            <p:nvPr/>
          </p:nvSpPr>
          <p:spPr bwMode="auto">
            <a:xfrm>
              <a:off x="66" y="3742"/>
              <a:ext cx="8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latin typeface="Tahoma" pitchFamily="34" charset="0"/>
                  <a:ea typeface="隶书" pitchFamily="49" charset="-122"/>
                </a:rPr>
                <a:t>数据库</a:t>
              </a:r>
            </a:p>
            <a:p>
              <a:pPr algn="ctr"/>
              <a:r>
                <a:rPr lang="zh-CN" altLang="en-US">
                  <a:latin typeface="Tahoma" pitchFamily="34" charset="0"/>
                  <a:ea typeface="隶书" pitchFamily="49" charset="-122"/>
                </a:rPr>
                <a:t>系统结构</a:t>
              </a:r>
              <a:endParaRPr lang="zh-CN" altLang="en-US">
                <a:latin typeface="Tahoma" pitchFamily="34" charset="0"/>
              </a:endParaRPr>
            </a:p>
          </p:txBody>
        </p:sp>
      </p:grpSp>
      <p:sp>
        <p:nvSpPr>
          <p:cNvPr id="83971" name="Rectangle 58"/>
          <p:cNvSpPr>
            <a:spLocks noChangeArrowheads="1"/>
          </p:cNvSpPr>
          <p:nvPr/>
        </p:nvSpPr>
        <p:spPr bwMode="auto">
          <a:xfrm>
            <a:off x="971550" y="5013325"/>
            <a:ext cx="2044700" cy="3175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 wrap="none" lIns="0" tIns="0" rIns="0" bIns="0" anchor="ctr" anchorCtr="1">
            <a:spAutoFit/>
            <a:flatTx/>
          </a:bodyPr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华文新魏" pitchFamily="2" charset="-122"/>
              </a:rPr>
              <a:t>授权和完整性管理</a:t>
            </a:r>
          </a:p>
        </p:txBody>
      </p:sp>
      <p:sp>
        <p:nvSpPr>
          <p:cNvPr id="83972" name="AutoShape 60"/>
          <p:cNvSpPr>
            <a:spLocks noChangeArrowheads="1"/>
          </p:cNvSpPr>
          <p:nvPr/>
        </p:nvSpPr>
        <p:spPr bwMode="auto">
          <a:xfrm rot="10800000">
            <a:off x="2051050" y="45815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3" name="AutoShape 61"/>
          <p:cNvSpPr>
            <a:spLocks noChangeArrowheads="1"/>
          </p:cNvSpPr>
          <p:nvPr/>
        </p:nvSpPr>
        <p:spPr bwMode="auto">
          <a:xfrm rot="-5400000">
            <a:off x="3152775" y="4975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数据库系统的效益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灵活性</a:t>
            </a:r>
          </a:p>
          <a:p>
            <a:pPr eaLnBrk="1" hangingPunct="1"/>
            <a:r>
              <a:rPr lang="zh-CN" altLang="en-US" smtClean="0"/>
              <a:t>简易性</a:t>
            </a:r>
          </a:p>
          <a:p>
            <a:pPr eaLnBrk="1" hangingPunct="1"/>
            <a:r>
              <a:rPr lang="zh-CN" altLang="en-US" smtClean="0"/>
              <a:t>面向用户</a:t>
            </a:r>
          </a:p>
          <a:p>
            <a:pPr eaLnBrk="1" hangingPunct="1"/>
            <a:r>
              <a:rPr lang="zh-CN" altLang="en-US" smtClean="0"/>
              <a:t>数据控制</a:t>
            </a:r>
          </a:p>
          <a:p>
            <a:pPr eaLnBrk="1" hangingPunct="1"/>
            <a:r>
              <a:rPr lang="zh-CN" altLang="en-US" smtClean="0"/>
              <a:t>程序设计方便，加快应用系统的开发进度</a:t>
            </a:r>
          </a:p>
          <a:p>
            <a:pPr eaLnBrk="1" hangingPunct="1"/>
            <a:r>
              <a:rPr lang="zh-CN" altLang="en-US" smtClean="0"/>
              <a:t>减少了程序维护的工作量</a:t>
            </a:r>
          </a:p>
          <a:p>
            <a:pPr eaLnBrk="1" hangingPunct="1"/>
            <a:r>
              <a:rPr lang="zh-CN" altLang="en-US" smtClean="0"/>
              <a:t>标准化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提纲</a:t>
            </a: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数据管理技术的发展</a:t>
            </a:r>
          </a:p>
          <a:p>
            <a:pPr eaLnBrk="1" hangingPunct="1"/>
            <a:r>
              <a:rPr lang="zh-CN" altLang="en-US" smtClean="0"/>
              <a:t>数据描述</a:t>
            </a:r>
          </a:p>
          <a:p>
            <a:pPr eaLnBrk="1" hangingPunct="1"/>
            <a:r>
              <a:rPr lang="zh-CN" altLang="en-US" smtClean="0"/>
              <a:t>数据模型</a:t>
            </a:r>
          </a:p>
          <a:p>
            <a:pPr eaLnBrk="1" hangingPunct="1"/>
            <a:r>
              <a:rPr lang="zh-CN" altLang="en-US" smtClean="0"/>
              <a:t>数据库的体系结构</a:t>
            </a:r>
          </a:p>
          <a:p>
            <a:pPr eaLnBrk="1" hangingPunct="1"/>
            <a:r>
              <a:rPr lang="zh-CN" altLang="en-US" smtClean="0"/>
              <a:t>数据库系统的构成</a:t>
            </a:r>
          </a:p>
          <a:p>
            <a:pPr eaLnBrk="1" hangingPunct="1"/>
            <a:r>
              <a:rPr lang="zh-CN" altLang="en-US" smtClean="0">
                <a:solidFill>
                  <a:srgbClr val="FF3300"/>
                </a:solidFill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smtClean="0"/>
              <a:t>文件系统阶段（</a:t>
            </a:r>
            <a:r>
              <a:rPr lang="en-US" altLang="zh-CN" sz="3400" smtClean="0"/>
              <a:t>50</a:t>
            </a:r>
            <a:r>
              <a:rPr lang="zh-CN" altLang="en-US" sz="3400" smtClean="0"/>
              <a:t>年代后期</a:t>
            </a:r>
            <a:r>
              <a:rPr lang="en-US" altLang="zh-CN" sz="3400" smtClean="0"/>
              <a:t>-60</a:t>
            </a:r>
            <a:r>
              <a:rPr lang="zh-CN" altLang="en-US" sz="3400" smtClean="0"/>
              <a:t>年代中期）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背景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计算机不但用于科学计算，还用于信息管理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数据量的增加使得数据存贮、检索、维护成为迫切的需要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外存有了磁盘、磁鼓等直接存取设备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 smtClean="0"/>
              <a:t>直接存取设备（</a:t>
            </a:r>
            <a:r>
              <a:rPr lang="en-US" altLang="zh-CN" sz="2100" dirty="0" smtClean="0"/>
              <a:t>DASD</a:t>
            </a:r>
            <a:r>
              <a:rPr lang="zh-CN" altLang="en-US" sz="2100" dirty="0" smtClean="0"/>
              <a:t>）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2100" dirty="0" smtClean="0"/>
              <a:t>无须顺序存取</a:t>
            </a:r>
          </a:p>
          <a:p>
            <a:pPr lvl="3" eaLnBrk="1" hangingPunct="1">
              <a:lnSpc>
                <a:spcPct val="110000"/>
              </a:lnSpc>
            </a:pPr>
            <a:r>
              <a:rPr lang="zh-CN" altLang="en-US" sz="2100" dirty="0" smtClean="0"/>
              <a:t>由地址直接访问所需记录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小结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数据管理技术发展的三个阶段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数据库技术的基本概念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数据模型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 smtClean="0"/>
              <a:t>ER</a:t>
            </a:r>
            <a:r>
              <a:rPr lang="zh-CN" altLang="en-US" sz="2000" dirty="0" smtClean="0"/>
              <a:t>图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关系模型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数据库体系结构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三级结构、两级映象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独立性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数据库管理系统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数据库系统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100" dirty="0" smtClean="0"/>
              <a:t>。。。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5" descr="1"/>
          <p:cNvPicPr>
            <a:picLocks noChangeAspect="1" noChangeArrowheads="1"/>
          </p:cNvPicPr>
          <p:nvPr/>
        </p:nvPicPr>
        <p:blipFill>
          <a:blip r:embed="rId2" cstate="print">
            <a:lum bright="36000" contrast="-60000"/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WordArt 4"/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1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r>
              <a:rPr lang="zh-CN" alt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C00000"/>
                </a:solidFill>
              </a:rPr>
              <a:t>背景（续）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软件有了高级语言和操作系统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操作系统有专门管理数据的软件，一般称为文件系统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 smtClean="0"/>
              <a:t>文件存储空间的管理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 smtClean="0"/>
              <a:t>目录管理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 smtClean="0"/>
              <a:t>文件读写管理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 smtClean="0"/>
              <a:t>文件保护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 smtClean="0"/>
              <a:t>向用户提供操作接口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/>
              <a:t>处理的方式有批处理，也有联机实时处理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smtClean="0"/>
              <a:t>文件系统阶段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特点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数据可长期保存在外存的磁盘上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支持对文件的基本操作（增、删、改、查等）</a:t>
            </a: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sz="2000" dirty="0" smtClean="0">
                <a:solidFill>
                  <a:srgbClr val="C00000"/>
                </a:solidFill>
              </a:rPr>
              <a:t>数据的逻辑结构和物理结构有了区别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系统提供一定的数据管理功能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文件的组织呈现多样化</a:t>
            </a:r>
            <a:endParaRPr lang="en-US" altLang="zh-CN" sz="2000" dirty="0" smtClean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1800" dirty="0" smtClean="0"/>
              <a:t>有索引文件、链接文件、直接存取文件、倒排文件等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数据仍是面向应用的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一个数据文件对应一个或几个用户程序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数据与程序有一定的独立性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 smtClean="0"/>
              <a:t>文件的逻辑结构与存储结构由系统进行转换，数据在存储上的改变不一定反映在程序上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数据的存取基本上以记录为单位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000000"/>
      </a:folHlink>
    </a:clrScheme>
    <a:fontScheme name="默认设计模板">
      <a:majorFont>
        <a:latin typeface="Times New Roman"/>
        <a:ea typeface="楷体_GB2312"/>
        <a:cs typeface=""/>
      </a:majorFont>
      <a:minorFont>
        <a:latin typeface="Times New Roman"/>
        <a:ea typeface="华文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Designs\Bamboo.pot</Template>
  <TotalTime>2738</TotalTime>
  <Words>3625</Words>
  <Application>Microsoft Office PowerPoint</Application>
  <PresentationFormat>全屏显示(4:3)</PresentationFormat>
  <Paragraphs>716</Paragraphs>
  <Slides>71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3" baseType="lpstr">
      <vt:lpstr>默认设计模板</vt:lpstr>
      <vt:lpstr>Microsoft Equation 3.0</vt:lpstr>
      <vt:lpstr>数据库概述</vt:lpstr>
      <vt:lpstr>提纲</vt:lpstr>
      <vt:lpstr>数据管理技术的发展</vt:lpstr>
      <vt:lpstr>人工管理阶段（50年代中期以前）</vt:lpstr>
      <vt:lpstr>人工管理阶段</vt:lpstr>
      <vt:lpstr>人工管理阶段</vt:lpstr>
      <vt:lpstr>文件系统阶段（50年代后期-60年代中期）</vt:lpstr>
      <vt:lpstr>文件系统阶段</vt:lpstr>
      <vt:lpstr>文件系统阶段</vt:lpstr>
      <vt:lpstr>文件系统阶段</vt:lpstr>
      <vt:lpstr>文件系统阶段</vt:lpstr>
      <vt:lpstr>文件系统阶段</vt:lpstr>
      <vt:lpstr>文件系统阶段</vt:lpstr>
      <vt:lpstr>文件系统阶段</vt:lpstr>
      <vt:lpstr>数据库系统阶段（60年代后期开始）</vt:lpstr>
      <vt:lpstr>数据库系统阶段</vt:lpstr>
      <vt:lpstr>数据库系统阶段</vt:lpstr>
      <vt:lpstr>数据库系统阶段</vt:lpstr>
      <vt:lpstr>数据库系统阶段</vt:lpstr>
      <vt:lpstr>示例</vt:lpstr>
      <vt:lpstr>示例</vt:lpstr>
      <vt:lpstr>示例——基于文件系统</vt:lpstr>
      <vt:lpstr>示例——基于文件系统</vt:lpstr>
      <vt:lpstr>示例——基于数据库系统</vt:lpstr>
      <vt:lpstr>数据库系统  VS  文件系统</vt:lpstr>
      <vt:lpstr>数据库系统  VS  文件系统</vt:lpstr>
      <vt:lpstr>几个关键的数据库概念</vt:lpstr>
      <vt:lpstr>提纲</vt:lpstr>
      <vt:lpstr>数据描述</vt:lpstr>
      <vt:lpstr>数据描述的三个领域</vt:lpstr>
      <vt:lpstr>现实世界</vt:lpstr>
      <vt:lpstr>信息世界</vt:lpstr>
      <vt:lpstr>机器世界</vt:lpstr>
      <vt:lpstr>幻灯片 34</vt:lpstr>
      <vt:lpstr>数据描述的两种形式</vt:lpstr>
      <vt:lpstr>提纲</vt:lpstr>
      <vt:lpstr>数据模型</vt:lpstr>
      <vt:lpstr>概念数据模型——E/R</vt:lpstr>
      <vt:lpstr>结构数据模型的三要素</vt:lpstr>
      <vt:lpstr>结构数据模型的三要素</vt:lpstr>
      <vt:lpstr>结构数据模型示例——关系模型</vt:lpstr>
      <vt:lpstr>结构数据模型示例——关系模型</vt:lpstr>
      <vt:lpstr>提纲</vt:lpstr>
      <vt:lpstr>数据库的体系结构</vt:lpstr>
      <vt:lpstr>数据库的体系结构</vt:lpstr>
      <vt:lpstr>三级模式/两级映象</vt:lpstr>
      <vt:lpstr>三级模式</vt:lpstr>
      <vt:lpstr>两级映象/两级独立性</vt:lpstr>
      <vt:lpstr>数据库模式</vt:lpstr>
      <vt:lpstr>数据库模式</vt:lpstr>
      <vt:lpstr>提纲</vt:lpstr>
      <vt:lpstr>数据库系统的构成</vt:lpstr>
      <vt:lpstr>几个相关概念</vt:lpstr>
      <vt:lpstr>数据库系统的软硬件层次</vt:lpstr>
      <vt:lpstr>数据库系统的主要成分</vt:lpstr>
      <vt:lpstr>数据库系统的主要成分</vt:lpstr>
      <vt:lpstr>数据库系统的主要成分</vt:lpstr>
      <vt:lpstr>数据库系统的主要成分</vt:lpstr>
      <vt:lpstr>DBMS的层次结构</vt:lpstr>
      <vt:lpstr>DBMS的主要功能</vt:lpstr>
      <vt:lpstr>DBMS的主要功能</vt:lpstr>
      <vt:lpstr>DBMS的主要功能</vt:lpstr>
      <vt:lpstr>元数据</vt:lpstr>
      <vt:lpstr>DBMS的运行过程</vt:lpstr>
      <vt:lpstr>DBMS的运行过程</vt:lpstr>
      <vt:lpstr>DBMS的运行过程</vt:lpstr>
      <vt:lpstr>幻灯片 67</vt:lpstr>
      <vt:lpstr>数据库系统的效益</vt:lpstr>
      <vt:lpstr>提纲</vt:lpstr>
      <vt:lpstr>小结</vt:lpstr>
      <vt:lpstr>幻灯片 71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SQL Server 关系数据库简介 </dc:title>
  <dc:creator>haier</dc:creator>
  <cp:lastModifiedBy>2014CB340304</cp:lastModifiedBy>
  <cp:revision>208</cp:revision>
  <dcterms:created xsi:type="dcterms:W3CDTF">2001-07-05T08:20:07Z</dcterms:created>
  <dcterms:modified xsi:type="dcterms:W3CDTF">2014-05-11T02:23:00Z</dcterms:modified>
</cp:coreProperties>
</file>