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96" r:id="rId2"/>
    <p:sldId id="582" r:id="rId3"/>
    <p:sldId id="623" r:id="rId4"/>
    <p:sldId id="624" r:id="rId5"/>
    <p:sldId id="625" r:id="rId6"/>
    <p:sldId id="699" r:id="rId7"/>
    <p:sldId id="710" r:id="rId8"/>
    <p:sldId id="682" r:id="rId9"/>
    <p:sldId id="683" r:id="rId10"/>
    <p:sldId id="711" r:id="rId11"/>
    <p:sldId id="678" r:id="rId12"/>
    <p:sldId id="686" r:id="rId13"/>
    <p:sldId id="694" r:id="rId14"/>
    <p:sldId id="679" r:id="rId15"/>
    <p:sldId id="673" r:id="rId16"/>
    <p:sldId id="712" r:id="rId17"/>
    <p:sldId id="731" r:id="rId18"/>
    <p:sldId id="691" r:id="rId19"/>
    <p:sldId id="732" r:id="rId20"/>
    <p:sldId id="659" r:id="rId21"/>
    <p:sldId id="713" r:id="rId22"/>
    <p:sldId id="705" r:id="rId23"/>
    <p:sldId id="612" r:id="rId24"/>
    <p:sldId id="619" r:id="rId25"/>
    <p:sldId id="648" r:id="rId26"/>
    <p:sldId id="652" r:id="rId27"/>
    <p:sldId id="714" r:id="rId28"/>
    <p:sldId id="719" r:id="rId29"/>
    <p:sldId id="720" r:id="rId30"/>
    <p:sldId id="721" r:id="rId31"/>
    <p:sldId id="660" r:id="rId32"/>
    <p:sldId id="670" r:id="rId33"/>
    <p:sldId id="707" r:id="rId34"/>
    <p:sldId id="669" r:id="rId35"/>
    <p:sldId id="718" r:id="rId36"/>
    <p:sldId id="736" r:id="rId37"/>
    <p:sldId id="735" r:id="rId38"/>
    <p:sldId id="728" r:id="rId39"/>
    <p:sldId id="729" r:id="rId40"/>
    <p:sldId id="640" r:id="rId41"/>
    <p:sldId id="701" r:id="rId42"/>
    <p:sldId id="716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FF0000"/>
    <a:srgbClr val="0066CC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88497" autoAdjust="0"/>
  </p:normalViewPr>
  <p:slideViewPr>
    <p:cSldViewPr>
      <p:cViewPr>
        <p:scale>
          <a:sx n="65" d="100"/>
          <a:sy n="65" d="100"/>
        </p:scale>
        <p:origin x="-14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7.3819621582498829E-2"/>
          <c:y val="0.16629513237586074"/>
          <c:w val="0.89103127249313141"/>
          <c:h val="0.6249984446497586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SIGMOD + VLDB + ICDE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Sheet1!$A$2:$A$14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10</c:v>
                </c:pt>
                <c:pt idx="6">
                  <c:v>8</c:v>
                </c:pt>
                <c:pt idx="7">
                  <c:v>11</c:v>
                </c:pt>
                <c:pt idx="8">
                  <c:v>25</c:v>
                </c:pt>
                <c:pt idx="9">
                  <c:v>17</c:v>
                </c:pt>
                <c:pt idx="10">
                  <c:v>27</c:v>
                </c:pt>
                <c:pt idx="11">
                  <c:v>32</c:v>
                </c:pt>
                <c:pt idx="12">
                  <c:v>34</c:v>
                </c:pt>
              </c:numCache>
            </c:numRef>
          </c:val>
        </c:ser>
        <c:axId val="119141504"/>
        <c:axId val="119143040"/>
      </c:barChart>
      <c:catAx>
        <c:axId val="119141504"/>
        <c:scaling>
          <c:orientation val="minMax"/>
        </c:scaling>
        <c:axPos val="b"/>
        <c:numFmt formatCode="@" sourceLinked="0"/>
        <c:tickLblPos val="nextTo"/>
        <c:txPr>
          <a:bodyPr/>
          <a:lstStyle/>
          <a:p>
            <a:pPr>
              <a:defRPr sz="1000" b="1" baseline="0"/>
            </a:pPr>
            <a:endParaRPr lang="zh-CN"/>
          </a:p>
        </c:txPr>
        <c:crossAx val="119143040"/>
        <c:crosses val="autoZero"/>
        <c:auto val="1"/>
        <c:lblAlgn val="ctr"/>
        <c:lblOffset val="100"/>
      </c:catAx>
      <c:valAx>
        <c:axId val="1191430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1"/>
            </a:pPr>
            <a:endParaRPr lang="zh-CN"/>
          </a:p>
        </c:txPr>
        <c:crossAx val="119141504"/>
        <c:crosses val="autoZero"/>
        <c:crossBetween val="between"/>
      </c:valAx>
      <c:spPr>
        <a:noFill/>
        <a:effectLst>
          <a:outerShdw blurRad="50800" dist="50800" dir="5400000" algn="ctr" rotWithShape="0">
            <a:srgbClr val="000099"/>
          </a:outerShdw>
        </a:effectLst>
      </c:spPr>
    </c:plotArea>
    <c:legend>
      <c:legendPos val="r"/>
      <c:legendEntry>
        <c:idx val="0"/>
        <c:txPr>
          <a:bodyPr/>
          <a:lstStyle/>
          <a:p>
            <a:pPr>
              <a:defRPr sz="1200" b="1"/>
            </a:pPr>
            <a:endParaRPr lang="zh-CN"/>
          </a:p>
        </c:txPr>
      </c:legendEntry>
      <c:layout>
        <c:manualLayout>
          <c:xMode val="edge"/>
          <c:yMode val="edge"/>
          <c:x val="0.28224714797771011"/>
          <c:y val="3.9933864186030649E-2"/>
          <c:w val="0.42575016909815688"/>
          <c:h val="8.2922333458009548E-2"/>
        </c:manualLayout>
      </c:layout>
      <c:txPr>
        <a:bodyPr/>
        <a:lstStyle/>
        <a:p>
          <a:pPr>
            <a:defRPr b="1"/>
          </a:pPr>
          <a:endParaRPr lang="zh-CN"/>
        </a:p>
      </c:txPr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2014/4/24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074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Mark, a driver in the U.S. who wants to go from Irvine to Riverside in California 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Then the task is to choose the correct route, and whether the route is convenient depends on the requirements and constraints of Mark.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1236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b="1" dirty="0" smtClean="0"/>
              <a:t>Yelp</a:t>
            </a:r>
            <a:r>
              <a:rPr lang="zh-CN" altLang="en-US" sz="1200" dirty="0" smtClean="0"/>
              <a:t>躺着中枪，股价大跌</a:t>
            </a:r>
            <a:r>
              <a:rPr lang="en-US" altLang="zh-CN" sz="1200" dirty="0" smtClean="0"/>
              <a:t>7%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person.name index to find the row in person table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."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person row returned by the index, get the identifier for that row.[O(1)]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friend.person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index to find all the rows in friend with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from previous. [O(log2x) : x&lt;&lt;m]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each of the k rows returned, get the person b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for those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rows.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5. For each k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person.identifier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index for the row with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[O(k 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6. Given the k person rows, get the name value for those rows. [O(k)]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vertex.name index to find all the vertices in G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vertex returned, get the k friend edges emanating from this vertex. [O(k + x)]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Given the k friend edges retrieved, get the k vertices on the heads of those edges.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these k vertices, get the k name properties of these vertices. [O(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ky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《</a:t>
            </a:r>
            <a:r>
              <a:rPr lang="zh-CN" altLang="en-US" sz="1200" u="sng" dirty="0" smtClean="0">
                <a:solidFill>
                  <a:srgbClr val="000099"/>
                </a:solidFill>
              </a:rPr>
              <a:t>福布斯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日前评选出十位最年轻的亿万富翁，</a:t>
            </a:r>
            <a:r>
              <a:rPr lang="en-US" altLang="zh-CN" sz="1200" dirty="0" smtClean="0"/>
              <a:t>26</a:t>
            </a:r>
            <a:r>
              <a:rPr lang="zh-CN" altLang="en-US" sz="1200" dirty="0" smtClean="0"/>
              <a:t>岁的马克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扎克伯格以</a:t>
            </a:r>
            <a:r>
              <a:rPr lang="en-US" altLang="zh-CN" sz="1200" dirty="0" smtClean="0"/>
              <a:t>69</a:t>
            </a:r>
            <a:r>
              <a:rPr lang="zh-CN" altLang="en-US" sz="1200" dirty="0" smtClean="0"/>
              <a:t>亿美元的身价排在首位，他也因此成为世界上最年轻的亿万富翁。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《</a:t>
            </a:r>
            <a:r>
              <a:rPr lang="zh-CN" altLang="en-US" sz="1200" u="sng" dirty="0" smtClean="0">
                <a:solidFill>
                  <a:srgbClr val="000099"/>
                </a:solidFill>
              </a:rPr>
              <a:t>福布斯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日前评选出十位最年轻的亿万富翁，</a:t>
            </a:r>
            <a:r>
              <a:rPr lang="en-US" altLang="zh-CN" sz="1200" dirty="0" smtClean="0"/>
              <a:t>26</a:t>
            </a:r>
            <a:r>
              <a:rPr lang="zh-CN" altLang="en-US" sz="1200" dirty="0" smtClean="0"/>
              <a:t>岁的马克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扎克伯格以</a:t>
            </a:r>
            <a:r>
              <a:rPr lang="en-US" altLang="zh-CN" sz="1200" dirty="0" smtClean="0"/>
              <a:t>69</a:t>
            </a:r>
            <a:r>
              <a:rPr lang="zh-CN" altLang="en-US" sz="1200" dirty="0" smtClean="0"/>
              <a:t>亿美元的身价排在首位，他也因此成为世界上最年轻的亿万富翁。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2014/4/24</a:t>
            </a:fld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wmf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wmf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28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大图搜索：</a:t>
            </a: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挑战性与</a:t>
            </a: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相关技术</a:t>
            </a:r>
            <a:endParaRPr lang="en-US" altLang="zh-CN" sz="4400" b="1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8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(Big Graph Search: Challenges and Techniques)</a:t>
            </a:r>
            <a:endParaRPr lang="zh-CN" altLang="en-US" sz="28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2292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776108"/>
            <a:ext cx="8358246" cy="180502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为什么需要图搜索</a:t>
            </a:r>
            <a:r>
              <a:rPr lang="en-US" altLang="zh-CN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?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 Search, Why Bother?)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The need for a Social Search Engine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000" y="2780928"/>
            <a:ext cx="9001000" cy="1584176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文件系统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–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非常简单的搜索功能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数据库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中期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SQL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查询语言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互联网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：关键字搜索引擎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社会网络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- </a:t>
            </a: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后期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  <a:r>
              <a:rPr lang="en-US" altLang="zh-CN" sz="2000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         </a:t>
            </a:r>
            <a:r>
              <a:rPr lang="en-US" altLang="zh-CN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Unicode MS" pitchFamily="34" charset="-122"/>
                <a:ea typeface="黑体" pitchFamily="49" charset="-122"/>
              </a:rPr>
              <a:t> 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174079" y="1003529"/>
            <a:ext cx="8100962" cy="1777399"/>
            <a:chOff x="71438" y="4315897"/>
            <a:chExt cx="8100962" cy="1777399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>
            <a:xfrm>
              <a:off x="71438" y="5754742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黑体" pitchFamily="49" charset="-122"/>
                  <a:ea typeface="黑体" pitchFamily="49" charset="-122"/>
                </a:rPr>
                <a:t>文件系统</a:t>
              </a:r>
              <a:endParaRPr lang="zh-CN" altLang="en-US" sz="1600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691680" y="5755158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j-lt"/>
                  <a:ea typeface="+mn-ea"/>
                </a:rPr>
                <a:t>数据库</a:t>
              </a:r>
              <a:endParaRPr lang="zh-CN" altLang="en-US" sz="1600" b="1" dirty="0">
                <a:latin typeface="+mj-lt"/>
                <a:ea typeface="+mn-ea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43375" y="5733256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n-lt"/>
                  <a:ea typeface="+mn-ea"/>
                </a:rPr>
                <a:t>互联络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grpSp>
          <p:nvGrpSpPr>
            <p:cNvPr id="6" name="组合 53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55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56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图片 56" descr="logo_sql.gi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 descr="Keyword-Search1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1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48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7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</a:t>
            </a:r>
            <a:r>
              <a:rPr lang="zh-CN" altLang="en-US" sz="2400" b="1" dirty="0" smtClean="0">
                <a:ea typeface="黑体" pitchFamily="49" charset="-122"/>
                <a:sym typeface="Wingdings" pitchFamily="2" charset="2"/>
              </a:rPr>
              <a:t>是一种新型社会搜索模式！</a:t>
            </a:r>
            <a:endParaRPr lang="zh-CN" altLang="en-US" sz="24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787045" y="2442374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600" b="1" dirty="0" smtClean="0">
                <a:latin typeface="+mn-lt"/>
                <a:ea typeface="+mn-ea"/>
              </a:rPr>
              <a:t>社会网络</a:t>
            </a:r>
            <a:endParaRPr lang="zh-CN" altLang="en-US" sz="1600" b="1" dirty="0">
              <a:latin typeface="+mn-lt"/>
              <a:ea typeface="+mn-ea"/>
            </a:endParaRPr>
          </a:p>
        </p:txBody>
      </p:sp>
      <p:pic>
        <p:nvPicPr>
          <p:cNvPr id="50" name="图片 49" descr="socialgraphPlateform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4841" y="836712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Documents and Settings\act\Local Settings\Temporary Internet Files\Content.IE5\D73KB41Z\MC900356213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3861048"/>
            <a:ext cx="457793" cy="576064"/>
          </a:xfrm>
          <a:prstGeom prst="rect">
            <a:avLst/>
          </a:prstGeom>
          <a:noFill/>
        </p:spPr>
      </p:pic>
      <p:sp>
        <p:nvSpPr>
          <p:cNvPr id="23" name="Rectangle 14"/>
          <p:cNvSpPr txBox="1">
            <a:spLocks noChangeArrowheads="1"/>
          </p:cNvSpPr>
          <p:nvPr/>
        </p:nvSpPr>
        <p:spPr bwMode="auto">
          <a:xfrm>
            <a:off x="179512" y="4509120"/>
            <a:ext cx="8784976" cy="504056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ea typeface="黑体" pitchFamily="49" charset="-122"/>
                <a:sym typeface="Wingdings" pitchFamily="2" charset="2"/>
              </a:rPr>
              <a:t>Facebook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 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与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2013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年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月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16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日推出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”</a:t>
            </a:r>
            <a:endParaRPr lang="zh-CN" altLang="en-US" sz="2000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179512" y="5157192"/>
            <a:ext cx="8784976" cy="432048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ea typeface="黑体" pitchFamily="49" charset="-122"/>
              </a:rPr>
              <a:t>影响到了</a:t>
            </a:r>
            <a:r>
              <a:rPr lang="en-US" altLang="zh-CN" sz="2000" dirty="0" smtClean="0">
                <a:ea typeface="黑体" pitchFamily="49" charset="-122"/>
              </a:rPr>
              <a:t>Google</a:t>
            </a:r>
            <a:r>
              <a:rPr lang="zh-CN" altLang="en-US" sz="2000" dirty="0" smtClean="0">
                <a:ea typeface="黑体" pitchFamily="49" charset="-122"/>
              </a:rPr>
              <a:t>、</a:t>
            </a:r>
            <a:r>
              <a:rPr lang="en-US" altLang="zh-CN" sz="2000" dirty="0" smtClean="0">
                <a:ea typeface="黑体" pitchFamily="49" charset="-122"/>
              </a:rPr>
              <a:t>Yelp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LinkedIn; Yelp</a:t>
            </a:r>
            <a:r>
              <a:rPr lang="zh-CN" altLang="en-US" sz="2000" dirty="0" smtClean="0">
                <a:ea typeface="黑体" pitchFamily="49" charset="-122"/>
              </a:rPr>
              <a:t>股价当天下降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7%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3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[12]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052736"/>
            <a:ext cx="60585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84168" y="184482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39994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The person.name index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identifier of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  <a:p>
            <a:pPr marL="342900" indent="-342900"/>
            <a:endParaRPr lang="en-US" altLang="zh-CN" dirty="0" smtClean="0">
              <a:solidFill>
                <a:srgbClr val="0066CC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friend. person index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identifiers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               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x : x&lt;&lt;m]</a:t>
            </a: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3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k friend identifiers  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[12]</a:t>
            </a:r>
            <a:endParaRPr lang="zh-CN" altLang="en-US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2040"/>
            <a:ext cx="4824536" cy="295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7504" y="4737918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vertex.name index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with the name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returned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-&gt;   the 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+ x)]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796136" y="220486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搜索效率由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(k + 1)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提高到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 </a:t>
            </a:r>
            <a:endParaRPr lang="zh-CN" altLang="en-US" sz="2400" dirty="0"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Web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搜索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68" y="2420888"/>
            <a:ext cx="4464496" cy="2088232"/>
          </a:xfrm>
        </p:spPr>
        <p:txBody>
          <a:bodyPr/>
          <a:lstStyle/>
          <a:p>
            <a:r>
              <a:rPr lang="zh-CN" altLang="en-US" sz="2400" dirty="0" smtClean="0">
                <a:ea typeface="黑体" pitchFamily="49" charset="-122"/>
              </a:rPr>
              <a:t>关键字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短语、短句子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网页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 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实体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人，社群等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无生命特征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人的行为特征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历史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未来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4" name="图片 3" descr="Google-Search-Vs-Graph-Search-Infographic-infographicsma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851251"/>
            <a:ext cx="3995936" cy="59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学术界关注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graphicFrame>
        <p:nvGraphicFramePr>
          <p:cNvPr id="6" name="内容占位符 4"/>
          <p:cNvGraphicFramePr/>
          <p:nvPr/>
        </p:nvGraphicFramePr>
        <p:xfrm>
          <a:off x="1187624" y="1124744"/>
          <a:ext cx="684076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云形标注 6"/>
          <p:cNvSpPr/>
          <p:nvPr/>
        </p:nvSpPr>
        <p:spPr>
          <a:xfrm>
            <a:off x="187896" y="5165576"/>
            <a:ext cx="3240360" cy="1296144"/>
          </a:xfrm>
          <a:prstGeom prst="cloudCallout">
            <a:avLst>
              <a:gd name="adj1" fmla="val 2447"/>
              <a:gd name="adj2" fmla="val -107152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Social computing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&amp;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Web 2.0</a:t>
            </a:r>
          </a:p>
          <a:p>
            <a:pPr algn="ctr"/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6516216" y="5373216"/>
            <a:ext cx="1944216" cy="936104"/>
          </a:xfrm>
          <a:prstGeom prst="flowChartAlternateProces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ICDE 2014</a:t>
            </a:r>
            <a:r>
              <a:rPr lang="zh-CN" altLang="en-US" dirty="0" smtClean="0">
                <a:solidFill>
                  <a:srgbClr val="FF0000"/>
                </a:solidFill>
              </a:rPr>
              <a:t>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session</a:t>
            </a:r>
            <a:r>
              <a:rPr lang="zh-CN" altLang="en-US" dirty="0" smtClean="0">
                <a:solidFill>
                  <a:srgbClr val="FF0000"/>
                </a:solidFill>
              </a:rPr>
              <a:t>关于图</a:t>
            </a:r>
          </a:p>
        </p:txBody>
      </p:sp>
    </p:spTree>
    <p:extLst>
      <p:ext uri="{BB962C8B-B14F-4D97-AF65-F5344CB8AC3E}">
        <p14:creationId xmlns="" xmlns:p14="http://schemas.microsoft.com/office/powerpoint/2010/main" val="14154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159644"/>
            <a:ext cx="8358246" cy="1341363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挑战性与科学问题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(Challenges &amp; Problem</a:t>
            </a:r>
            <a:r>
              <a:rPr kumimoji="0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Statements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090211"/>
            <a:ext cx="6086450" cy="25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log-apr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9195"/>
            <a:ext cx="2438400" cy="1475232"/>
          </a:xfrm>
          <a:prstGeom prst="rect">
            <a:avLst/>
          </a:prstGeom>
        </p:spPr>
      </p:pic>
      <p:grpSp>
        <p:nvGrpSpPr>
          <p:cNvPr id="3" name="组合 11"/>
          <p:cNvGrpSpPr/>
          <p:nvPr/>
        </p:nvGrpSpPr>
        <p:grpSpPr>
          <a:xfrm>
            <a:off x="144016" y="3933056"/>
            <a:ext cx="8820472" cy="2448272"/>
            <a:chOff x="323528" y="3933056"/>
            <a:chExt cx="8820472" cy="2448272"/>
          </a:xfrm>
        </p:grpSpPr>
        <p:sp>
          <p:nvSpPr>
            <p:cNvPr id="6" name="内容占位符 4"/>
            <p:cNvSpPr txBox="1">
              <a:spLocks/>
            </p:cNvSpPr>
            <p:nvPr/>
          </p:nvSpPr>
          <p:spPr bwMode="auto">
            <a:xfrm>
              <a:off x="323528" y="4365104"/>
              <a:ext cx="8820472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dirty="0" smtClean="0">
                  <a:solidFill>
                    <a:srgbClr val="FF0000"/>
                  </a:solidFill>
                  <a:latin typeface="Arial Unicode MS" pitchFamily="34" charset="-122"/>
                  <a:ea typeface="黑体" pitchFamily="49" charset="-122"/>
                </a:rPr>
                <a:t>Volume</a:t>
              </a:r>
              <a:r>
                <a:rPr lang="zh-CN" altLang="en-US" sz="2000" dirty="0" smtClean="0">
                  <a:latin typeface="Arial Unicode MS" pitchFamily="34" charset="-122"/>
                  <a:ea typeface="黑体" pitchFamily="49" charset="-122"/>
                </a:rPr>
                <a:t>：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10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</a:t>
              </a:r>
              <a:r>
                <a:rPr lang="zh-CN" altLang="en-US" sz="2000" dirty="0" smtClean="0">
                  <a:latin typeface="Arial Unicode MS" pitchFamily="34" charset="-122"/>
                  <a:ea typeface="黑体" pitchFamily="49" charset="-122"/>
                </a:rPr>
                <a:t>注册用户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,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2400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</a:t>
              </a:r>
              <a:r>
                <a:rPr lang="zh-CN" altLang="en-US" sz="2000" dirty="0" smtClean="0">
                  <a:latin typeface="Arial Unicode MS" pitchFamily="34" charset="-122"/>
                  <a:ea typeface="黑体" pitchFamily="49" charset="-122"/>
                </a:rPr>
                <a:t>相片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,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4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</a:t>
              </a:r>
              <a:r>
                <a:rPr lang="zh-CN" altLang="en-US" sz="2000" dirty="0" smtClean="0">
                  <a:latin typeface="Arial Unicode MS" pitchFamily="34" charset="-122"/>
                  <a:ea typeface="黑体" pitchFamily="49" charset="-122"/>
                </a:rPr>
                <a:t>页面访问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endParaRPr>
            </a:p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Velocity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：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7.9 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新用户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/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秒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, 6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万多</a:t>
              </a:r>
              <a:r>
                <a:rPr kumimoji="0" lang="en-US" altLang="zh-CN" sz="20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/</a:t>
              </a:r>
              <a:r>
                <a:rPr kumimoji="0" lang="zh-CN" altLang="en-US" sz="20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天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</a:endParaRPr>
            </a:p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kern="0" dirty="0" smtClean="0">
                  <a:solidFill>
                    <a:srgbClr val="FF0000"/>
                  </a:solidFill>
                  <a:latin typeface="Arial Unicode MS" pitchFamily="34" charset="-122"/>
                  <a:ea typeface="黑体" pitchFamily="49" charset="-122"/>
                </a:rPr>
                <a:t>Variety</a:t>
              </a:r>
              <a:r>
                <a:rPr lang="zh-CN" altLang="en-US" sz="2000" kern="0" dirty="0" smtClean="0">
                  <a:latin typeface="Arial Unicode MS" pitchFamily="34" charset="-122"/>
                  <a:ea typeface="黑体" pitchFamily="49" charset="-122"/>
                </a:rPr>
                <a:t>：  文本</a:t>
              </a:r>
              <a:r>
                <a:rPr lang="en-US" altLang="zh-CN" sz="2000" kern="0" dirty="0" smtClean="0">
                  <a:latin typeface="Arial Unicode MS" pitchFamily="34" charset="-122"/>
                  <a:ea typeface="黑体" pitchFamily="49" charset="-122"/>
                </a:rPr>
                <a:t>(</a:t>
              </a:r>
              <a:r>
                <a:rPr lang="en-US" altLang="zh-CN" sz="2000" kern="0" dirty="0" err="1" smtClean="0">
                  <a:latin typeface="Arial Unicode MS" pitchFamily="34" charset="-122"/>
                  <a:ea typeface="黑体" pitchFamily="49" charset="-122"/>
                </a:rPr>
                <a:t>weibo</a:t>
              </a:r>
              <a:r>
                <a:rPr lang="en-US" altLang="zh-CN" sz="2000" kern="0" dirty="0" smtClean="0">
                  <a:latin typeface="Arial Unicode MS" pitchFamily="34" charset="-122"/>
                  <a:ea typeface="黑体" pitchFamily="49" charset="-122"/>
                </a:rPr>
                <a:t>, blogs)</a:t>
              </a:r>
              <a:r>
                <a:rPr lang="zh-CN" altLang="en-US" sz="2000" kern="0" dirty="0" smtClean="0">
                  <a:latin typeface="Arial Unicode MS" pitchFamily="34" charset="-122"/>
                  <a:ea typeface="黑体" pitchFamily="49" charset="-122"/>
                </a:rPr>
                <a:t>、图片、视频、拓扑关系等</a:t>
              </a:r>
              <a:endParaRPr lang="en-US" altLang="zh-CN" sz="2000" kern="0" dirty="0" smtClean="0">
                <a:latin typeface="Arial Unicode MS" pitchFamily="34" charset="-122"/>
                <a:ea typeface="黑体" pitchFamily="49" charset="-122"/>
              </a:endParaRPr>
            </a:p>
            <a:p>
              <a:pPr marL="285750" lvl="1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Value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：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1.5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dollars in 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2007,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3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dollars in 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2008,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6 ~</a:t>
              </a:r>
              <a:r>
                <a:rPr lang="zh-CN" altLang="en-US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7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dollars in 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2009,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10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dollars in 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2010</a:t>
              </a:r>
              <a:r>
                <a:rPr lang="zh-CN" altLang="en-US" sz="2000" dirty="0" smtClean="0">
                  <a:latin typeface="Arial Unicode MS" pitchFamily="34" charset="-122"/>
                  <a:ea typeface="黑体" pitchFamily="49" charset="-122"/>
                </a:rPr>
                <a:t>；数据丢失和不确定性问题</a:t>
              </a:r>
              <a:r>
                <a:rPr lang="en-US" altLang="zh-CN" sz="2000" baseline="30000" dirty="0" smtClean="0">
                  <a:solidFill>
                    <a:srgbClr val="FF0000"/>
                  </a:solidFill>
                  <a:latin typeface="Arial Unicode MS" pitchFamily="34" charset="-122"/>
                  <a:ea typeface="黑体" pitchFamily="49" charset="-122"/>
                </a:rPr>
                <a:t>[18, 19]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endParaRP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endParaRP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3528" y="3933056"/>
              <a:ext cx="17075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 err="1" smtClean="0">
                  <a:solidFill>
                    <a:srgbClr val="000099"/>
                  </a:solidFill>
                  <a:latin typeface="Arial Unicode MS" pitchFamily="34" charset="-122"/>
                </a:rPr>
                <a:t>Facebook</a:t>
              </a:r>
              <a:r>
                <a:rPr lang="en-US" altLang="zh-CN" sz="2400" b="1" kern="0" dirty="0" smtClean="0">
                  <a:solidFill>
                    <a:srgbClr val="000099"/>
                  </a:solidFill>
                  <a:latin typeface="Arial Unicode MS" pitchFamily="34" charset="-122"/>
                </a:rPr>
                <a:t>: </a:t>
              </a:r>
              <a:endParaRPr lang="zh-CN" altLang="en-US" sz="2400" b="1" dirty="0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1414"/>
            <a:ext cx="86409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社会网络是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“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大数据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”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090211"/>
            <a:ext cx="6086450" cy="25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log-apr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9195"/>
            <a:ext cx="2438400" cy="1475232"/>
          </a:xfrm>
          <a:prstGeom prst="rect">
            <a:avLst/>
          </a:prstGeom>
        </p:spPr>
      </p:pic>
      <p:grpSp>
        <p:nvGrpSpPr>
          <p:cNvPr id="3" name="组合 11"/>
          <p:cNvGrpSpPr/>
          <p:nvPr/>
        </p:nvGrpSpPr>
        <p:grpSpPr>
          <a:xfrm>
            <a:off x="144016" y="3933056"/>
            <a:ext cx="8820472" cy="2448272"/>
            <a:chOff x="323528" y="3933056"/>
            <a:chExt cx="8820472" cy="2448272"/>
          </a:xfrm>
        </p:grpSpPr>
        <p:sp>
          <p:nvSpPr>
            <p:cNvPr id="6" name="内容占位符 4"/>
            <p:cNvSpPr txBox="1">
              <a:spLocks/>
            </p:cNvSpPr>
            <p:nvPr/>
          </p:nvSpPr>
          <p:spPr bwMode="auto">
            <a:xfrm>
              <a:off x="323528" y="4365104"/>
              <a:ext cx="8820472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dirty="0" smtClean="0">
                  <a:solidFill>
                    <a:srgbClr val="FF0000"/>
                  </a:solidFill>
                  <a:latin typeface="Arial Unicode MS" pitchFamily="34" charset="-122"/>
                  <a:ea typeface="黑体" pitchFamily="49" charset="-122"/>
                </a:rPr>
                <a:t>Volume</a:t>
              </a:r>
              <a:r>
                <a:rPr lang="zh-CN" altLang="en-US" sz="2000" dirty="0" smtClean="0">
                  <a:latin typeface="Arial Unicode MS" pitchFamily="34" charset="-122"/>
                  <a:ea typeface="黑体" pitchFamily="49" charset="-122"/>
                </a:rPr>
                <a:t>：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10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</a:t>
              </a:r>
              <a:r>
                <a:rPr lang="zh-CN" altLang="en-US" sz="2000" dirty="0" smtClean="0">
                  <a:latin typeface="Arial Unicode MS" pitchFamily="34" charset="-122"/>
                  <a:ea typeface="黑体" pitchFamily="49" charset="-122"/>
                </a:rPr>
                <a:t>注册用户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,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2400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</a:t>
              </a:r>
              <a:r>
                <a:rPr lang="zh-CN" altLang="en-US" sz="2000" dirty="0" smtClean="0">
                  <a:latin typeface="Arial Unicode MS" pitchFamily="34" charset="-122"/>
                  <a:ea typeface="黑体" pitchFamily="49" charset="-122"/>
                </a:rPr>
                <a:t>相片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,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4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</a:t>
              </a:r>
              <a:r>
                <a:rPr lang="zh-CN" altLang="en-US" sz="2000" dirty="0" smtClean="0">
                  <a:latin typeface="Arial Unicode MS" pitchFamily="34" charset="-122"/>
                  <a:ea typeface="黑体" pitchFamily="49" charset="-122"/>
                </a:rPr>
                <a:t>页面访问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endParaRPr>
            </a:p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Velocity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：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7.9 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新用户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/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秒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, 6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万多</a:t>
              </a:r>
              <a:r>
                <a:rPr kumimoji="0" lang="en-US" altLang="zh-CN" sz="20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/</a:t>
              </a:r>
              <a:r>
                <a:rPr kumimoji="0" lang="zh-CN" altLang="en-US" sz="2000" b="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天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</a:endParaRPr>
            </a:p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kern="0" dirty="0" smtClean="0">
                  <a:solidFill>
                    <a:srgbClr val="FF0000"/>
                  </a:solidFill>
                  <a:latin typeface="Arial Unicode MS" pitchFamily="34" charset="-122"/>
                  <a:ea typeface="黑体" pitchFamily="49" charset="-122"/>
                </a:rPr>
                <a:t>Variety</a:t>
              </a:r>
              <a:r>
                <a:rPr lang="zh-CN" altLang="en-US" sz="2000" kern="0" dirty="0" smtClean="0">
                  <a:latin typeface="Arial Unicode MS" pitchFamily="34" charset="-122"/>
                  <a:ea typeface="黑体" pitchFamily="49" charset="-122"/>
                </a:rPr>
                <a:t>：  文本</a:t>
              </a:r>
              <a:r>
                <a:rPr lang="en-US" altLang="zh-CN" sz="2000" kern="0" dirty="0" smtClean="0">
                  <a:latin typeface="Arial Unicode MS" pitchFamily="34" charset="-122"/>
                  <a:ea typeface="黑体" pitchFamily="49" charset="-122"/>
                </a:rPr>
                <a:t>(</a:t>
              </a:r>
              <a:r>
                <a:rPr lang="en-US" altLang="zh-CN" sz="2000" kern="0" dirty="0" err="1" smtClean="0">
                  <a:latin typeface="Arial Unicode MS" pitchFamily="34" charset="-122"/>
                  <a:ea typeface="黑体" pitchFamily="49" charset="-122"/>
                </a:rPr>
                <a:t>weibo</a:t>
              </a:r>
              <a:r>
                <a:rPr lang="en-US" altLang="zh-CN" sz="2000" kern="0" dirty="0" smtClean="0">
                  <a:latin typeface="Arial Unicode MS" pitchFamily="34" charset="-122"/>
                  <a:ea typeface="黑体" pitchFamily="49" charset="-122"/>
                </a:rPr>
                <a:t>, blogs)</a:t>
              </a:r>
              <a:r>
                <a:rPr lang="zh-CN" altLang="en-US" sz="2000" kern="0" dirty="0" smtClean="0">
                  <a:latin typeface="Arial Unicode MS" pitchFamily="34" charset="-122"/>
                  <a:ea typeface="黑体" pitchFamily="49" charset="-122"/>
                </a:rPr>
                <a:t>、图片、视频、拓扑关系等</a:t>
              </a:r>
              <a:endParaRPr lang="en-US" altLang="zh-CN" sz="2000" kern="0" dirty="0" smtClean="0">
                <a:latin typeface="Arial Unicode MS" pitchFamily="34" charset="-122"/>
                <a:ea typeface="黑体" pitchFamily="49" charset="-122"/>
              </a:endParaRPr>
            </a:p>
            <a:p>
              <a:pPr marL="285750" lvl="1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Value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黑体" pitchFamily="49" charset="-122"/>
                </a:rPr>
                <a:t>：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1.5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dollars in 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2007,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3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dollars in 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2008,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6 ~</a:t>
              </a:r>
              <a:r>
                <a:rPr lang="zh-CN" altLang="en-US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7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dollars in 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2009,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10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  <a:latin typeface="Arial Unicode MS" pitchFamily="34" charset="-122"/>
                  <a:ea typeface="黑体" pitchFamily="49" charset="-122"/>
                </a:rPr>
                <a:t>dollars in </a:t>
              </a:r>
              <a:r>
                <a:rPr lang="en-US" altLang="zh-CN" sz="2000" dirty="0" smtClean="0">
                  <a:latin typeface="Arial Unicode MS" pitchFamily="34" charset="-122"/>
                  <a:ea typeface="黑体" pitchFamily="49" charset="-122"/>
                </a:rPr>
                <a:t>2010</a:t>
              </a:r>
              <a:r>
                <a:rPr lang="zh-CN" altLang="en-US" sz="2000" dirty="0" smtClean="0">
                  <a:latin typeface="Arial Unicode MS" pitchFamily="34" charset="-122"/>
                  <a:ea typeface="黑体" pitchFamily="49" charset="-122"/>
                </a:rPr>
                <a:t>；数据丢失和不确定性问题</a:t>
              </a:r>
              <a:r>
                <a:rPr lang="en-US" altLang="zh-CN" sz="2000" baseline="30000" dirty="0" smtClean="0">
                  <a:solidFill>
                    <a:srgbClr val="FF0000"/>
                  </a:solidFill>
                  <a:latin typeface="Arial Unicode MS" pitchFamily="34" charset="-122"/>
                  <a:ea typeface="黑体" pitchFamily="49" charset="-122"/>
                </a:rPr>
                <a:t>[18, 19]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endParaRP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endParaRP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3528" y="3933056"/>
              <a:ext cx="17075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 err="1" smtClean="0">
                  <a:solidFill>
                    <a:srgbClr val="000099"/>
                  </a:solidFill>
                  <a:latin typeface="Arial Unicode MS" pitchFamily="34" charset="-122"/>
                </a:rPr>
                <a:t>Facebook</a:t>
              </a:r>
              <a:r>
                <a:rPr lang="en-US" altLang="zh-CN" sz="2400" b="1" kern="0" dirty="0" smtClean="0">
                  <a:solidFill>
                    <a:srgbClr val="000099"/>
                  </a:solidFill>
                  <a:latin typeface="Arial Unicode MS" pitchFamily="34" charset="-122"/>
                </a:rPr>
                <a:t>: </a:t>
              </a:r>
              <a:endParaRPr lang="zh-CN" altLang="en-US" sz="2400" b="1" dirty="0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科学问题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99"/>
                </a:solidFill>
              </a:rPr>
              <a:t>在大量、动态和不确定数据中：</a:t>
            </a:r>
            <a:endParaRPr lang="en-US" altLang="zh-CN" sz="2800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dirty="0" smtClean="0"/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</a:rPr>
              <a:t>更快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</a:rPr>
              <a:t>更准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如何通过“知识”增强</a:t>
            </a:r>
            <a:r>
              <a:rPr lang="zh-CN" altLang="en-US" dirty="0" smtClean="0"/>
              <a:t>搜索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r>
              <a:rPr lang="zh-CN" altLang="en-US" sz="2800" dirty="0" smtClean="0">
                <a:solidFill>
                  <a:srgbClr val="000099"/>
                </a:solidFill>
              </a:rPr>
              <a:t>“准确”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“</a:t>
            </a:r>
            <a:r>
              <a:rPr lang="zh-CN" altLang="en-US" sz="2800" dirty="0" smtClean="0">
                <a:solidFill>
                  <a:srgbClr val="000099"/>
                </a:solidFill>
              </a:rPr>
              <a:t>用户满意度</a:t>
            </a:r>
            <a:r>
              <a:rPr lang="zh-CN" altLang="en-US" sz="2800" dirty="0" smtClean="0"/>
              <a:t>”？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pic>
        <p:nvPicPr>
          <p:cNvPr id="12" name="图片 11" descr="blog-apr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3429000"/>
            <a:ext cx="2438400" cy="1475232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55576" y="3990737"/>
            <a:ext cx="5976664" cy="2606615"/>
            <a:chOff x="755576" y="3846721"/>
            <a:chExt cx="5976664" cy="2606615"/>
          </a:xfrm>
        </p:grpSpPr>
        <p:pic>
          <p:nvPicPr>
            <p:cNvPr id="1028" name="Picture 4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4581128"/>
              <a:ext cx="2016224" cy="1512168"/>
            </a:xfrm>
            <a:prstGeom prst="rect">
              <a:avLst/>
            </a:prstGeom>
            <a:noFill/>
          </p:spPr>
        </p:pic>
        <p:pic>
          <p:nvPicPr>
            <p:cNvPr id="1026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3846721"/>
              <a:ext cx="2880320" cy="2606615"/>
            </a:xfrm>
            <a:prstGeom prst="rect">
              <a:avLst/>
            </a:prstGeom>
            <a:noFill/>
          </p:spPr>
        </p:pic>
        <p:pic>
          <p:nvPicPr>
            <p:cNvPr id="17" name="图片 16" descr="download (1)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784" y="4322787"/>
              <a:ext cx="2390775" cy="19145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7BB9F-3FB6-454C-A8E5-39E5BA12A921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409603"/>
            <a:ext cx="8496944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无处不在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日常接触很多超大规模图！</a:t>
            </a: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22" y="476672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8841" y="476672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96" y="464906"/>
            <a:ext cx="3400792" cy="2604054"/>
          </a:xfrm>
          <a:prstGeom prst="rect">
            <a:avLst/>
          </a:prstGeom>
        </p:spPr>
      </p:pic>
      <p:pic>
        <p:nvPicPr>
          <p:cNvPr id="2052" name="Picture 4" descr="C:\Users\LiJia\Desktop\2006311559485236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059834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for68.com/upload/news/2008/3/18/liangf1092008318105437367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2997924" cy="22770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pic13.nipic.com/20110317/6886660_162554515001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664296" cy="2295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挑战性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052736"/>
            <a:ext cx="648072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数据量大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 </a:t>
            </a:r>
            <a:r>
              <a:rPr lang="zh-CN" altLang="en-US" sz="2000" dirty="0" smtClean="0">
                <a:sym typeface="Wingdings" pitchFamily="2" charset="2"/>
              </a:rPr>
              <a:t>高效的图搜索需要在均衡查询性能与准确性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628800"/>
            <a:ext cx="644420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数据变化频繁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：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融合数据的动态性和时间特征</a:t>
            </a:r>
            <a:endParaRPr lang="en-US" altLang="zh-CN" sz="2000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4864"/>
            <a:ext cx="648072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数据丢失和不确定性</a:t>
            </a:r>
            <a:r>
              <a:rPr lang="zh-CN" altLang="en-US" sz="2000" dirty="0" smtClean="0">
                <a:ea typeface="黑体" pitchFamily="49" charset="-122"/>
              </a:rPr>
              <a:t>：</a:t>
            </a:r>
            <a:r>
              <a:rPr lang="zh-CN" altLang="en-US" sz="2000" dirty="0" smtClean="0"/>
              <a:t>提高数据的质量，减少负面影响</a:t>
            </a:r>
            <a:r>
              <a:rPr lang="en-US" altLang="zh-CN" sz="2000" dirty="0" smtClean="0"/>
              <a:t>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AutoShape 2" descr="data:image/jpeg;base64,/9j/4AAQSkZJRgABAQAAAQABAAD/2wCEAAkGBhIREBUUEBQVFBUVFhgWGBUXGBgdHRgXFxYXGBgUFxccHSchGhojGRcXHy8gIycpLC0tHB4xNTArNSYrLCkBCQoKDgwOGg8PGjUkHyQsLCowLy8sNCopKiwtNCwvLiwqLCwsKiwsMjAsLywsKSwqLC8sLDAsLCwpLCwtKS8sKf/AABEIAOEA4AMBIgACEQEDEQH/xAAcAAEAAgIDAQAAAAAAAAAAAAAABgcEBQIDCAH/xABFEAACAQMCAwYDBAgEBQIHAAABAgMABBESIQUxQQYHEyJRYTJxgUJSkaEUI2JygrHB0QgVkqIzQ7Lw8VOzFiQlVHPC4f/EABoBAQADAQEBAAAAAAAAAAAAAAADBAUBAgb/xAAzEQACAQIEAwUIAgIDAAAAAAAAAQIDEQQSITETQVEFYXGh8CIygZGxwdHhFEIj8VJiov/aAAwDAQACEQMRAD8AvGlKUApWPYcQjnjEkTBkbOCPUEggjoQQQQdwQRWRQClKUApSlAKUpQClKUApSlAKUpQClKUApSlAKUpQClKUApSlAKUpQClKUBRR7btwPj13BLk2c83isvPwzMA/ioPYsQwHMD1Aq8be4WRFeNgysAyspyCpGQQeoIqgv8SHCdN3bXA5SxNGf3omzv8ASQfhWL3N96n6G62d4/8A8s5/Vuf+SxPInpGTz+6d+RNAei6V8Br7QClKUApWs472igs4nlnYhUGW0qzED1KqCQPc4HvXfwjiS3MEcyfBKiyLnGdLAEZxtnB3G9AZldc06oMuwUepIH867KjXeRwtbjhV2rKrEQSOuQDhkUuCPQ5UUBIYLhXUMjBlPIqQQfkRXZWi7C3Qk4ZZuOttD+IjUEfiDW9oBXFpAMZIGeWTz+VcqgHfc5PC/BX4ri4ghX94vqGPfyUBP80quu8CDwDwy2s3e3aW7SImFihMKriQHSRnYqd88qsONMAAZ29SSfqTuaA5UpXzNAfaUpQClKUApSlAKUpQClKUBWP+IPhPi8KEoG8EyNn9l8xkf6mT8K8117G7b8J/SuHXUOMl4XC/vhdSf7gteOaHUXj3Kd6vwWF6/otvKx/CBj/0n+H0q8a8YdmIw17bKeRnhB+RkUV7NdAQQeRocZ1peIzsispdACygglQ2dOodM4OM88GtRbXE1xcXMT4SGLQimNmDszprbL7acKyYC+vOo7xfuw8KY3XBpjZ3J+JN2hm3zpkQ5xn1Gflnetf2M7y1R2j4qn6JPPI0iykEQS4Cxjw5DkAARgbnB9d8V0GV3fr4Ut/wq7JlZHaVWkOTPbTjGWJ3YjOlj+1jpXLuvuWtJbnhMxJa1cyQE83tpDqU++ktv+9jpTvPia2e14tbjU1q6xyhf+bbTMFK+5DMNPu2elZ3Guzcl3fWV/ZOImiDLI0iONcLjaMxnSxOWbGcYznmBQE1rH4hAHikRuTIynPoVIP86715b18dARggEehrgIL3J8RWXg0C6gWi1xsM7jEjFf8AaVqeV8C45V9oBVe9v51m4rwi11KT+kPcsuRt4KakyPchgPkasKuuW3RsalVsHIyAcH1GaAgXHj4/aTh8XMW1vPcEe8mYh+airBrXL2dthcfpCxKs+NJlGzFdvKxHxDYbH0rY0AqveNX0t7xuG1tJXiSzQy3U0ZGSXA0W+4IOdiQQRueq1Ju2XahOHWctw4LFFOlQCdTnZVJA8ozjJPTNRLgRHBeDS3t55rmfNxLnm80v/Dh+mQDjl5zQEgte2gbictgsbymKNZHmTThNX2JASPNgqRpznPIYJqSW9ysgyjBhkjIOdwcEH0IIwR0qvOzyf5Lwie+vfNdT5uJs7FpZP+FB7YLAY6Ev0rZ913ZV7W2ae5ybu7Yzzk52Mh1CPTyBGd9uZI5AV0E1pSlcApSlAKUpQClKUANeSO3fYW6sbmYvBItv4r+HLpyhQsdHmGwOnGxwa9Y3dyI0ZyGIUE4RSzHHRVUZY+wqESd51m8LpxCG4stYdCtzBJpKnIHmCFTlcHB9cb8yB5isLsxSxyDmjq4+asG/pXsrgXHIby3Se3cPG4yD1HqrDowOxFeUO1vBbaFbeWzmSWOaFC6BwWhmCL4kbrnUBk5BPuOlT3udvZ0RG4fh38YRXdq7kK6Plo7xCc6GUAo2AchRtk0Ol6cc4h+j20svMpGzAdWYA6VA6ktgADmSK10fZmCfh0drPGsiCFExIh+JUC68HDK2d87Gt9ivtDhoey3Yy34fCsUPiOF3zK7Pv6qp8qfwgVvqV8JoD7QmtbxDiwQSgFVeNPE8+wK/e5jbO2ehqB8Y72rZZMxB50kgw8Z8oRydviG+zMGxnpUUqsUSRpSkWU1yoYIWGpgSq53IXGSB1xqH41injEWkMCSDL4Oyn49ZQgjGwDA78sb8qo9+8m9xAIgieACqsFzkEacNnY4XA2A5VhSdqr8gr4z48TxdsDz5zkHGcZ3xnFQPE9xZWF6sv6Xi8a+LqJHgqGfynkVLeXbzHA5Cu5L1CyrnzOpdV6lRpycfxD8a8+f/ABTf5cmZ/wBZjVuN8culbmx7yryNg76XOgIMrjbntjrXlYrqjrwnRl3pIGGQQR6j2OD+dcqrbgHbuF/AQhoxESxAPxEqw6YBGWzg/OpdZ8eyAWw7STaURcZVCcam35ABnJ98CpKeKpzdr2fT5fmxDUw04a20Ny6AgggEEYIPUHoajXaTsNHeSWzM7hbaVZRAcGJyvRlxkHoN8AZGN6kcVyjFgrAlDpYA/CcBsH0OCD9RXZVorle9obCa/wCMW0E8Tx2dsDc5bGm4mXAVQQSMLqzpOCRr2xirCpisbiF+sEbSSatCAsxVWYhQMk6VBY/QGgOV7exwxtJKyoiAszMcBQOZJqLdi+3LX3iuYZI7Yy6ba4fAEq7DGOYOrIU4wRgZ1A5j1pazdopRNcBouFxtmKA5DXTKf+JJjlHnkPw6mszvNYzNZcKtj4ZuZVZ9G3hW8BDkrj4d1BX9zFAWLSum3j8NFUsWwANTHJPQZPU+/Wu6gFKUoBSlKAVxdARgjIPMH+1cqUBXd73XWN5w+SNIIY5gZkSZUCsHjmkVSxUeYZXBz0zVN913Hm4XxhVnGhWY20wb7OWxk+mmQKSfTNenrDhkcAcRDHiSPK25OXkOpjvy36DaqJ/xB9jPCnW+iXyTYSXHSUDysf3lGPmvvQHoClQ3un7Wf5hw2J2OZYv1MueZZAMOf3l0tn1J9KmJNAcLibQpYgnG+Bz+lQztd21jtwVOJ1mQ6VUgFGGAC3UAnJ9QR+HX217ZC2A8IlLo4BQjKhN/Meh64xv9KrnhHCJr6fTGNTMSzueQ33Zj9azqtdyeWPr106l+jQSWaR08W4ncXroJWaVlGhRgcvkBuTtvzqT9nu6KSXD3R8Jfu7Fj9OS/Xf2rcp2aPCJYrkHxowCkvl3QN9tOfL+467WJDMrqGQhlYAgjkQRkEH0xXqjSUm8+65CtWypZNupH+G931jANoQ59X8x/t+VbePhEC/DDGPki/wBqzKVcVOK2RTdST3ZiScJgbZooz80X+1au97C2UvOFVPqnl/ltW/qEd4fenBwkojRtNNIpcICFAXOAzsc4BIOMA8jyrkqcJboRqTWzNfxTuqK+a1kyR9l9v9wrU2tzPayCO4DIQfKd/wAmH/fzrI7N9+qzq7z2cyRxjLyxZlVeZGoaVI2B3GfoN6sme2huohrAkjcBhkdCMhh1BxVGvgIVF7Ds/XxRdpYycPfV0RPh3EmUIgbw0M3iSSAZZt9RVj6EgKW56dvepTw3iwmTXpKKXKxliAZAOTgdATqwOZAz1qLX/ZtrXePLw+h+JPn6j3rDW68F1lKeMIlcxoWwEdvtgHblkZ6AnFU6GLqYefBxHwfr11Jq2HhWjxKRYlK13CuIZCxzSRNcBA7pGdgGOxCkk6emTz51sa3jJZ1QwrGulQFVRsBsAPQDoKrDsldz3XE7ziC20smoC3tWf9XGIFO8niNuQ5AbyKxGW9atSlAR+57Oy3S4vZ20Eg+DbkxrscjMufFYggbhkG3w1vYk0qBknAAyeZx1J9a50oBSlKAUpSgFKUoBWr7TcBS9tJraX4ZUK5+63NXHurAN9K2lKA8290PHX4Xxd7S58izN+juOizKxEbfItlc+j5q9O1PFkt4WeZCyDBQqd9fID2361Vffn2IT9LhvdfgxzERTSaWYJIqnw5Cq74ZRpJHLSPWuHarjbypbxFg2iJGdkYlJHKgiVAehUhtx9o+mTTxVSyydfXS3nfYs4enmlc1LvNd3G5Z5JGAGdySdgKvHsp2bSygEa4LnBd/vN/YdP/7UI7puz2Wa5cfB5Ez94jc/RSB/EfSrRphqdlnZ7xVS7yI6bu1WRGRhkMMGoZ2c4i1ldGymz4bn9Sx+yx38PPo3T3+e05qE96tkosXuftQDV7kZAAz0OSN69V4yTVSG6370RUpJpwls/Jmx7R943D7CTw7qcJJpDaArs2DyyFU4z74qKXv+IThqg+GlxKegCKoP1Zv6VRlha3PFuIKhYyTXEnmc74H2nOOSqo6dBiurtZ2ck4fdPbTPHI6Yy0ZJHmGQDkAg4I2Iq2QFkv8A4jbszArbQCHVuhLlyP8A8mQAf4PpWG99/nHGGvBEDHEkf6mTB8gRlO+66g5LhTz9qqnNWN3XcXW1tuIXEqlwIUjVRsWcl3G/TAjJz7da8TV4tLckptRmm9i2OzfCIIYgLRREryBzhdRIJyVAOTjp7CrCFRTsHwq3NvFcW7zPHIgeNZtBMeobjIUbjccz1xUi4jxSK3QvM6oo6k8/YDmT7CoqUHBPMS16kaklkMkioRxDwVuHiiYEAZZRyRj9jPr1x0rv/wA0uuINptw1vb8jKdpHH7P3B/u+Vb207OwxQGJFwCNz1J+9n1zvVPFUljIZY8uf4+/Ikoz/AI7vL5fkivCJJIJPChMEKyP4jSuN9KAaowNgWxnBJ2Go4OKm9nexzIJInV0bOGUgg4JBwRz3BqDcTsdSsjhSyncMMglTkZHVTt9DUj7N8TeRAZTBGHH6mGMnUEUYOonGT7Ko0469I+y8Q5wdOe8dD3jKaT4i5m9pSla5nilKUApSlAKUpQClKUApSlAaXtNBBJEyXMXiIAWwVDLkZ5g8ztVEzuJJjgHGrAHLYbKAOmAAMVdPbG60205WU50ldHoeWOVUrJcGJXlU4aKN3U45MB5Tj94isavLNWfy9a/s1cNG1O5f/Z3hYtrWOLG6r5v3zu3+4mtlWj7F9pk4hYw3KYBdcOo+zIuzr9Gzj2IPWt5WwlZWRlt3d2Kpb/EJ2zZESwj1DxAJZWwQCgPkjB6gsMnH3QPWrpque33CI7m+iS6tvFjMYSJsnGtnwyggjBOV65wK8znkVz3ThnlYpuySXhMENyCUmmRZYyOeDnQPddPmI5EMAah15evNI8krF3kYszHmWY5JP1qwu/XiCm+itY8BbS3jiwOjEBiPonhj6VW1chFxu3zEpXsuh9BrZw35FsyA4V3GV9SBzz7Db+I+ta0nNTjsZ2PS5VmuQwiKlIsHBLE+aUfyGdj9K5WrRowzS2PVKlKpLLHcsTsX3nk8Nt7e0iUTRRrE5cjSCuQGVcgsWA1b4Gc88Vu7CyheVZeJXUZd9OgSSINRY7LEmeRP3Rv09arWz7hbyfU0M0HhBsK0msFvXyhGGx251ueFf4d7pJo3kuYMI6sQqyHIVgcbgemKgdLjtTcrx3S2+ZJxOEsiVnzfMtocXbP6kKIgCo8pzqBO/PkcHpW9hYlQSMEgZHofSuMNqifCqr8gBXbViEWlqyGpKL91EZ7UW2HDj7YwfmvL8j+VajsuhW4cQ20TuWVnnZgrJG22ANJLHytgDAPUjnUo7SRZhz91gfx8v9ags8EZmXxYZpwQwEcDEMWBBGcMuVA1dfSsSX+HtDT+y9eaNKD4mFa6evoWfSuu3fKKdJXIB0tjK5HwnBIyOWxNdlb5kilKUApSlAKUpQClKUApSlARTt2HNpIMpz2xzxnIzVZcA4Al7K9tISBNG66h0OklW98MAffGKtTtNZaoZAseM5JbPxHny6b1AeyH6riEXoTp/EY/rWFUlbEtPqvr4I16CvQdu/6Gl7juOSWPEJ+GXPl1s2AeQniyGA9mQc+ulfWr8qjO/bs49tcwcUtvK2pFkI+zKm8Uh+YXSf3V9at3sr2gS+s4bmPlKgJH3WGzp/CwI+lbpkG2r4RX2uE0oRSzHAAJJPQDrQHkHvCt5E4reLMdT+PIS2MZDNqUgdBpK4Hpio+DVo9/ECPcQ3KjDTK6sNtxFoCE/tYbB+Q9Kq2oqVWNWOeO3pEk4ODys23BbVWydmYckJxseb7/AHdvxq1+Ho728RHxNpA+Z8o/mKp3hd94MqPp1BTuucBh1Un3FX1a30UiW08GDFriYewDrqUjoV3BFZfaN88E9m9/saeBksslzsWrYWYiiSNeSKB88dfmTvWRSlbCVtEZLd9RSlK6cMDjn/Af6f8AUKgd9IqSRM0z24DNmZBkqCjdMHOSANwedTrjzfqcerAfgc/0qFtKwuIvDlihcayrS7oTp06SMjJIbbBHI18/jHfH00ui+rNTC6UJX7/oTrhUyvBGyyGUFARIQAX2+IgAAE+wFZdQHtB3y8Psl0tKLmcABktxldWN/OTpUZ6aiR6VEOzfedxDjfEY7eAC1twfEl0eZ/CQjIMp5ajpXKhT5q+gMsu2lKUApSlAKUpQClKUApSlAa3icQOQdZJGy/ZGNieVVdxGAwz5A3VwV+hyDVuXi+X49AG5Pt136fOoP2n4aGyy79OXMetfP9pR4dRVFz9eJrYCa1gyTcX4bFxKwaJ/+HcRDB+7qAZHHurYPzFVV3G8Zks7u54VdeVg7MgP/qJtIq+oZQHHspPWp33dcU8j2z/FH50z1jc5I/hckewZKiveB2cjbikPELa4jgMODcSN8IMZGjfkzFcoVzyA9a2FiIcNVJPRlCVGSqOCWxa9zdJGpZ2CqOZP/e59qjt3LJekKFZYhvp5M56F/ur6Lz9fQdvBI1vY47lpBKjjVGRsMH0H2fT73qa6O33bWHhNmZCAZGysMX33xzP7I5sfkOZFV5xq4lWfsx/9P8fU9RlGi7rWXkvyVF/iBiWOW0iBGpY5GIHRWZQv/Q1QTsj2HueJGYWwB8GIyHOdz9mJf22wcZ22NY7y3fFLwamee4nfSMnqTyHRUG+2wAHoK9S9gOxUfC7NYUwznzyyffkI3x+yBsB6D1Jq3SpRpQUIbIhlJyd3ueQyKmndfxp1u1tmP6q4yhX0cqdLr6HIA9wfYVn9+PZX9D4m0iKFiuR4q4GwfYSr89WG/jFRXsSxHErPH/3MI/GRR/WvNenxKcodV58j1Tm4SUkevOEXniwqx+LGG9mGzfmM/hWZWg4c5hmKnZXOD7N0P1G3+mtrxDiUcCF5WCqOp/p6n2G9RYXEKpSzS0a0fc0dq07TtHnsZVcS49ahQ7WXF02m1TSnLWRkn1IHTffJ+orYx8Em0lppcbEnJJwNzyGAOZqOWNcnalBy8l82S/xsqvUkl3bsyOP3IYqoOcbn5kDH5Zqku9ziimRIRM0ZA1MoBIIbbfH12q0ZZNCEsfViT0/8AD8KruKbh3FpGhkcCbJ0OCBrUv8AAoYDzBRjG/MkZ6YVKu6uJliJLRdNbcjQ4ahSyJ6spxjk+teku4Xsl+i2BuXGJLohhnmIVyEH8WWf3BX0qsE7pJv8wggO8csgDOoOAgAaQg74AB0jUck78q9NQQKiKiAKqgKqjkABgAewFfU0qkKsc0HdGPODg7SOylKVIeBSlKAUpSgFKUoBSlKA+EZrT8Ut8/GQSc4UD7O9bKe9VGVWyNXL0+v41ruIX7JOFJVVZcAkct9zn8qoYzhzpuMnzS8G9r6r4X0J6KkpXXiQninDAjq+CQD9kkHSdmXbnkZGDsal1z2etL2xeJQPCnj0hgOQO6kA8irAHHqN6wZpEZ2Qsp3On3A6n03zWFZ3Ulk7MgaSJslohjIb78ecDJ6gkA89jnOLgMRChUyVfg+n+zSxEZVoJrfp1IX3Y9uU4TFeWPE20G0Z3jHVvNhoox1JYhlHUOTyFVX217YTcTumnm2Hwxxg7RpnZR6nqT1OfkOXbztBLfX8s88QhckL4eMFVUYUMcZZsAZY8/YYAsHuo7nJJJ1ueIx4hQI8cZKsJiyh1YkEgxgEHHU7HYEV9RuY9rEk7iu7w20X6bcriWZcRKRukR31+zP/ANOPvEVblKV04Vv398GWbhLS4Gq3kSQHrhmEbAfPWD/CK89dlWxf2pHS4h/91a9M98g/+h3eN/LH/wC/HXlvht6YJ45QATHIkgB5EowbB9tqHT2Hx+NBEXY40gkn9kbn8BvUP/y2fiF2RM36mMKRjkwIOHI6nOofiBtvUC453vXHFGFrawaQz/EDkuoOQdLDEfTJJON+fI21wvhstpbQMcO6RqsirsDkDIXPLflnr6A7ZOJo/wCbP/XTNb6+uV+hdo1MsO/kSCxsEhQLGMD+fzrXccvP+Wvzb+YX+p+nrXK448jIPBOonrj4PUMDuG/ZP1943xXiaxLqcnzNpHUknJ3+gJzUHaOMjCHAo7vTTkjuHoynLPMjHbzjTBRa2rKbqb4YypYsucEAYIydxv71m9lO4u2VVl4kBLMRkxRkpGh548pBdh65x7bZMh7FcLikk/SZEZblA0RJxgodPmXbOliMg8xuKmlWuzKEadFNbs8Yuo3PLyRG+J8DEaAx50AYIJJIHLOSSSOhyaz+B8SMilX+JeZ9c9c6Qoyc+UZwBW0ZQRg7g1Epk/RrlWOMKcZOPgb3KnHvjc4rk4/xaynH3JOzXR8n+RF8aDi91qiXUr4DX2tQpilKUApSlAKUpQCum7D6D4ZAbpn513VrOJQMG8RZCuB8OdvoPU1FWk4wbtfw3PcFeRg3t0ZE0OuGB3P9AKxMZ3/M13ZyTnfqT8667y6SJC8jBVUZZmOAAOpNfH1qsq0rt39aXtzNSKUVZGFdQOfhOD6gbjPpvsffBr5Becw4KhQuXbABJ2PuNyBvjNdNlx9JnChJV1DKM8ToHHPMZYebbf1xWbdWQYAsAcb7/wA/mPWoZ05R9masTqae5pu0vYi1vlxKmH6SLsw+vX5Gs3u+4fPYI0NzctNCoAgBQeRR0LDJ9schj6V2RNMpwoMrMQAoACoBjPqcBQdt8mtjLIEi8WQhIwMlmIAAAyST6D1q5hsRiKK9jWPzX6IK1OEve/ZI4blH+Flb5EH+VduaiYSOVQwCOpAKsMHIO4IbqPcVyFvj4WkX2EsmPw1Y/KtOHbEf7wt4ekVHhujJSar7tD3L2d7xBruZ3CsF1wphQzqMai/MAqFBAwcgnO9bzU//AKkn+o/zr44z8RZv3mY/kTivcu2KS2i/I4sK+pG5uAW9tfIlrbhY0jXIiQbks2db5wWx1cg1K5+IyOCDhQfsjfb9pv6D8TWDc3aRqS2wHtsMYz7dai172jnmn8G1UeG0L/rjqXTIX0JiTBAXGXzgnbpWXLEVqrlk0Ut/9l1U01G/I3/FeIiKKRwNRjUtpzjp1ODiofcI0skkk+oR+GjPhjsI/NiME4A1YYHmc4zU77KcGgtIHVpGuGRFWSaQ6i48zkDOfLqdgBk9BvitlxbhilCVAG26+o64+Wam/gSo03ODUnz8O75HmGJjmytWKn4d29m/SyE0KUBKlSSGUAeVgcFlODvgHb1q0eF9rxIgMkZUkfZII/PBqD8C7CRS3bKoKKFy7bZ0lvLGm2FyQenIfKrPseEwwqFiRVA+p+rHc1ewkKkoqVB5Y96v9/uecVKmnlmry7tDrTjMZ+9/pP8AStN2iuVfDJnYc8MORBGOR9eRqT4qNdqpwWVPbH+o43JBA29alxyqcBqTT1XK2t13sr4bLxFZdef6JFbk6FzzwOhHT0JJH1JrsrrtowqKBsAAMbentt+FdlahTFKUoBSlKAUpSgFaTiFjGpZtfmJDaTjOc/jit3Wtv7OFcu4OT0ydyBtgZ9qqYynnptWXx0t3k1GWWX4NZERv/wB8qiXetayvZKY0aRUmR5UXcmNc526jP4c+lSNGI82+D0/r7/8AmstJhgYr5ajU4clK2xozizV8T7Y2l9AkdjMsszvEyhQcxhZFZnkGP1YCBufM7DOcVtpBsfrXGCBEB0Iq53OFA+pxXyV9qsYvFcd5rWIqcMuiOqzRy/6o4YdfoM86zeK9nRe2skF3jzqygrny5GzYGxIOCPkK6bHh5cakk0sp5f3xyFb+3VgoDnJxufWtLsyk1C8k7PXfT5dSLFTTdl+yvu629eS2lsrgKlxYyrC4A2MagBGUehCtv9etTSXhuS5AXdfINxg46/XH51DO2Ef+W8Ut+JrtDNi0u/QBseFOf3SACfRQOtWIK1JYenLdetfyyqpyXM1q8L8yZA0hTq3OS22Me3P8Bt6Yd1beGqeIAQH1FlG53YhSDuNsbg9K3crYHIn2GP61EeKGScotiFIkYZdiSkcf238rZJPwqFPM52AOKWJhCkkqUVmei8vwTUpOT9p6I0lpxeG4u5rYFpyP1kucskZ8oVS2NIbKg423B3J2En4FweAal0kEsz41NjzHJ0jOBgnkPavnAOCwcMh8COLShJJkGSXY/akPxFsbdeW1J7uIONEq5J8oBGc4JxjmNs8/eqEqUMPJT97/AJJ7+NvXiWM86iaWnSxnX/AotJbJXG/qPz3rDS+kjLeMrMzKFQHAG/QnpkkZPtXdBxB5JwsoVYlUMG1fHJnkR9nA3x+Z6bHiliJYyOvMf2+tW1ShNOrhdLcltLxX0I87i1Crr9vXMxOARBfE5ai24HooA/DJNbio92XvQylUXJUjxHJxuUUjI5ltJHOt1c3qRjLHHt1/CrWElGGHi3okvAhrRbqNHO4nCKWbkKidgpubvUeSHUcE7H7IyGBG2T1Bxg865cS4m9w4jiGd+XpkEgseQJCnAOMnapDwnhiwJpByeZJ6k4yd84yd8ZxkmoIyeLqqa9yO3/Z9fBE1uBBp+8/JGbSlK1CkKUpQClKUApSlAK4SQq3xAHHqM1zpXGrg095aPLLpxpRRs2Oe3T13/DFaf9EfW2gEhTzHL5/zqYVjrZKFZRkagRn51l4js6NWWbxbfPuS5FuniXBWI8gbTkg4HM42/Gu94Ciq7AFTjPy9K20HDwIvDY5znJ5bn0rvgtwqBeYAxVal2Xa2Z8l32l4c0epYlcuvkdMfD1D6129hy39qy6UrbhCMPdVim5N7mj7bxW7cOuRd7Q+C+s9RgZBUfeDAEe+K8+WffrxSJIkVoisSKnmjyXCjALtnJOBzGKuDvzZhwSfTyLxBv3fFX/8AbTXlyvYR6Q4R3gz8ajjitoREmMXsspbQgOR4MJRlZ2Yb8xgc+dTns9bpGGSMAIgRFAGAFXIUAdBgCqh/w26s32BkAQbHlqJl/pmrhtnMc5DY8/pyzuR/UfhVDEezXpze17fNad2/cTQ1hJGynhDqVPI/95qoe10ulJfE5qzrqAQkLsAihtvMpyfXJHQVb8soVSTyAzWgTsusuWm21b4HPnnc/XlUOOourUhkjdq9/DvJ8JVVNSzPQi3YS/muWdJWBxHGwO+8jlmkXJ3wAVIXoMCpYLWZNlDAexPv6ew/MV3R9mY4zmIsjDfOc7+tZpvtAxKMEDYjk3y9/aoYYOMdavsvqnp+jtWspSvT1XRoi8Hkkk0B1dsFwC/mICjkuQTjH4GtgvZ+ST430g/d5/aHM8vsHl6jas7hMb7uCuGO43zsfWttXcJgoVIKdS76JvS3Ln0OVcQ4u0dDFseGxxDCKB6n5nJ354zk4rKpStlJJWRSbvqxSlK6cFKUoBSlKAUpSgFKUoBSlKAUpSgFKUoDXdoeBx3trLbS50SoVJHMdQw9wwB+lebOJ9yPFYp/Djh8ZScLKjIFI9W1MCnyP516kpQER7tOwo4VZCIkNK51yuOWrAAVeulRsPXc7ZxW9vbHVgKNyclz/f8ApWxr4wzUVWlGrHLI9Rk4u6NJBxLLKJuS9QNiwOMn1x7VtkvIzydfxFdctip0DA0rnb6YFYUvBhpYgHOrYfs5/tVKMcTRTStPxdn9/gTN059xmzcTjX7QPsN61zl7hsbKAMgHO/8AesqPhCBjtlSNs9D1rNjiwBncjkfy/lXXRrV9KtlHoufi9PFW+IzQh7u5xt4QBnSFPXGP6c67qUrQSsrFd6ilKV0ClKUApSlAKUpQClKUApSlAKUpQClKUApSlAKUpQClKUApSlAKUpQClKUApSlAKUpQClKUB//Z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971600" y="2924944"/>
            <a:ext cx="3629741" cy="3384376"/>
            <a:chOff x="150171" y="3284984"/>
            <a:chExt cx="3320140" cy="3168352"/>
          </a:xfrm>
        </p:grpSpPr>
        <p:sp>
          <p:nvSpPr>
            <p:cNvPr id="14" name="矩形 13"/>
            <p:cNvSpPr/>
            <p:nvPr/>
          </p:nvSpPr>
          <p:spPr bwMode="auto">
            <a:xfrm>
              <a:off x="179512" y="3284984"/>
              <a:ext cx="3168352" cy="31683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zh-CN" altLang="en-US" sz="1800" b="1">
                <a:solidFill>
                  <a:srgbClr val="0000FF"/>
                </a:solidFill>
                <a:latin typeface="黑体"/>
                <a:ea typeface="黑体"/>
                <a:cs typeface="黑体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150171" y="3429000"/>
              <a:ext cx="3320140" cy="2981945"/>
              <a:chOff x="150171" y="3429000"/>
              <a:chExt cx="3320140" cy="2981945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51520" y="3429050"/>
                <a:ext cx="1528762" cy="1433512"/>
              </a:xfrm>
              <a:prstGeom prst="ellipse">
                <a:avLst/>
              </a:prstGeom>
              <a:gradFill rotWithShape="1">
                <a:gsLst>
                  <a:gs pos="0">
                    <a:srgbClr val="E4F9FF"/>
                  </a:gs>
                  <a:gs pos="64999">
                    <a:srgbClr val="BBEFFF"/>
                  </a:gs>
                  <a:gs pos="100000">
                    <a:srgbClr val="9EEAFF"/>
                  </a:gs>
                </a:gsLst>
                <a:lin ang="5400000" scaled="1"/>
              </a:gradFill>
              <a:ln w="9525">
                <a:solidFill>
                  <a:srgbClr val="46AAC5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sz="2000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Inexact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Rockwell" pitchFamily="18" charset="0"/>
                    <a:ea typeface="黑体" pitchFamily="2" charset="-122"/>
                    <a:cs typeface="宋体" charset="0"/>
                  </a:rPr>
                  <a:t>近似性</a:t>
                </a:r>
                <a:endParaRPr kumimoji="0" lang="en-US" altLang="zh-CN" b="1" dirty="0">
                  <a:solidFill>
                    <a:schemeClr val="dk1"/>
                  </a:solidFill>
                  <a:latin typeface="Rockwell" pitchFamily="18" charset="0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20" name="Oval 21"/>
              <p:cNvSpPr>
                <a:spLocks noChangeArrowheads="1"/>
              </p:cNvSpPr>
              <p:nvPr/>
            </p:nvSpPr>
            <p:spPr bwMode="auto">
              <a:xfrm>
                <a:off x="1637407" y="3429000"/>
                <a:ext cx="1582738" cy="1489075"/>
              </a:xfrm>
              <a:prstGeom prst="ellipse">
                <a:avLst/>
              </a:prstGeom>
              <a:gradFill rotWithShape="1">
                <a:gsLst>
                  <a:gs pos="0">
                    <a:srgbClr val="FFE5E5"/>
                  </a:gs>
                  <a:gs pos="64999">
                    <a:srgbClr val="FFBEBD"/>
                  </a:gs>
                  <a:gs pos="100000">
                    <a:srgbClr val="FFA2A1"/>
                  </a:gs>
                </a:gsLst>
                <a:lin ang="5400000" scaled="1"/>
              </a:gradFill>
              <a:ln w="9525">
                <a:solidFill>
                  <a:srgbClr val="BE4B48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Incremental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增量性</a:t>
                </a:r>
                <a:endParaRPr kumimoji="0" lang="en-US" altLang="zh-CN" b="1" dirty="0">
                  <a:solidFill>
                    <a:schemeClr val="dk1"/>
                  </a:solidFill>
                  <a:latin typeface="+mn-lt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21" name="Oval 22"/>
              <p:cNvSpPr>
                <a:spLocks noChangeArrowheads="1"/>
              </p:cNvSpPr>
              <p:nvPr/>
            </p:nvSpPr>
            <p:spPr bwMode="auto">
              <a:xfrm>
                <a:off x="972245" y="4437112"/>
                <a:ext cx="1581150" cy="1435100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kumimoji="0"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 eaLnBrk="0" hangingPunct="0"/>
                <a:r>
                  <a:rPr kumimoji="0" lang="en-US" altLang="zh-CN" b="1" dirty="0">
                    <a:solidFill>
                      <a:srgbClr val="000000"/>
                    </a:solidFill>
                    <a:ea typeface="黑体" pitchFamily="49" charset="-122"/>
                  </a:rPr>
                  <a:t> Inductive</a:t>
                </a:r>
              </a:p>
              <a:p>
                <a:pPr eaLnBrk="0" hangingPunct="0"/>
                <a:r>
                  <a:rPr kumimoji="0" lang="zh-CN" altLang="en-US" b="1" dirty="0" smtClean="0">
                    <a:solidFill>
                      <a:srgbClr val="000000"/>
                    </a:solidFill>
                    <a:ea typeface="黑体" pitchFamily="49" charset="-122"/>
                  </a:rPr>
                  <a:t>   归纳</a:t>
                </a:r>
                <a:r>
                  <a:rPr kumimoji="0" lang="zh-CN" altLang="en-US" b="1" dirty="0">
                    <a:solidFill>
                      <a:srgbClr val="000000"/>
                    </a:solidFill>
                    <a:ea typeface="黑体" pitchFamily="49" charset="-122"/>
                  </a:rPr>
                  <a:t>性</a:t>
                </a:r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eaLnBrk="0" hangingPunct="0"/>
                <a:endParaRPr kumimoji="0" lang="zh-CN" altLang="en-US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endParaRPr kumimoji="0" lang="en-US" altLang="zh-CN" sz="1800" dirty="0">
                  <a:solidFill>
                    <a:srgbClr val="EA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50171" y="5949280"/>
                <a:ext cx="33201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400" b="1" dirty="0" smtClean="0">
                    <a:latin typeface="Arial" pitchFamily="34" charset="0"/>
                    <a:ea typeface="黑体" pitchFamily="49" charset="-122"/>
                  </a:rPr>
                  <a:t>大数据的计算特征 </a:t>
                </a:r>
                <a:r>
                  <a:rPr lang="en-US" altLang="zh-CN" sz="2400" b="1" dirty="0" smtClean="0">
                    <a:latin typeface="Arial" pitchFamily="34" charset="0"/>
                    <a:ea typeface="黑体" pitchFamily="49" charset="-122"/>
                    <a:cs typeface="Arial" pitchFamily="34" charset="0"/>
                  </a:rPr>
                  <a:t>= </a:t>
                </a:r>
                <a:r>
                  <a:rPr lang="en-US" altLang="zh-CN" sz="2400" b="1" dirty="0" smtClean="0">
                    <a:latin typeface="宋体" pitchFamily="2" charset="-122"/>
                    <a:cs typeface="Arial" pitchFamily="34" charset="0"/>
                  </a:rPr>
                  <a:t>3I</a:t>
                </a:r>
                <a:endParaRPr lang="en-US" altLang="zh-CN" sz="2400" b="1" dirty="0">
                  <a:latin typeface="宋体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65" name="矩形 64"/>
          <p:cNvSpPr/>
          <p:nvPr/>
        </p:nvSpPr>
        <p:spPr>
          <a:xfrm>
            <a:off x="4385318" y="4221088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 = Q(D)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5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大图搜索的查询技术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(Query Techniques for Big Graph Search)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查询近似技术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93610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2996952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平衡查询的复杂性和查询的准确性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如，强模拟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TODS 2014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[13]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&amp; VLDB 2012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[14]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en-US" altLang="zh-CN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611560" y="1267694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dirty="0" smtClean="0">
                <a:latin typeface="Rockwell" pitchFamily="18" charset="0"/>
                <a:ea typeface="黑体" pitchFamily="49" charset="-122"/>
              </a:rPr>
              <a:t>子图同构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92500" y="1124744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635375" y="1556792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580063" y="1267694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800" dirty="0" smtClean="0">
                <a:latin typeface="Rockwell" pitchFamily="18" charset="0"/>
                <a:ea typeface="黑体" pitchFamily="49" charset="-122"/>
              </a:rPr>
              <a:t>强模拟</a:t>
            </a:r>
            <a:endParaRPr lang="en-US" altLang="zh-CN" sz="1800" dirty="0" smtClean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2276872"/>
            <a:ext cx="8208912" cy="216024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2400" baseline="30000" dirty="0" smtClean="0">
                <a:solidFill>
                  <a:srgbClr val="C00000"/>
                </a:solidFill>
                <a:ea typeface="黑体" pitchFamily="49" charset="-122"/>
              </a:rPr>
              <a:t>[11]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给定模式图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, 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数据图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的子图</a:t>
            </a:r>
            <a:r>
              <a:rPr lang="en-US" altLang="zh-CN" sz="24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s</a:t>
            </a:r>
            <a:r>
              <a:rPr lang="zh-CN" altLang="en-US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：</a:t>
            </a:r>
            <a:endParaRPr lang="en-US" altLang="zh-CN" sz="2400" dirty="0" smtClean="0">
              <a:solidFill>
                <a:srgbClr val="2525FF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 </a:t>
            </a:r>
            <a:r>
              <a:rPr lang="zh-CN" altLang="en-US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图同构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如果存在一一映射函数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f: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满足：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任何顶点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f(u)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有相同的标签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(u, u‘)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当且仅当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(f(u), f(u’))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，如果</a:t>
            </a:r>
            <a:r>
              <a:rPr lang="en-US" altLang="zh-CN" sz="1800" dirty="0" smtClean="0">
                <a:solidFill>
                  <a:srgbClr val="0066CC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中存在如上子图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endParaRPr lang="en-US" altLang="zh-CN" sz="2400" dirty="0" smtClean="0">
              <a:solidFill>
                <a:srgbClr val="00B050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864" y="454105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一模一样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864" y="511712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缺点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完全问题；最坏情况下指数个匹配子图；约束过于严格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1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子图同构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组成一个软件开发团队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强模拟：</a:t>
            </a:r>
            <a:r>
              <a:rPr lang="zh-CN" altLang="en-US" sz="2400" dirty="0" smtClean="0">
                <a:solidFill>
                  <a:schemeClr val="tx1"/>
                </a:solidFill>
              </a:rPr>
              <a:t>返回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子图同构</a:t>
            </a:r>
            <a:r>
              <a:rPr lang="zh-CN" altLang="en-US" sz="2400" dirty="0" smtClean="0"/>
              <a:t>：返回</a:t>
            </a:r>
            <a:r>
              <a:rPr lang="zh-CN" altLang="en-US" sz="2400" dirty="0" smtClean="0">
                <a:solidFill>
                  <a:srgbClr val="FF0000"/>
                </a:solidFill>
              </a:rPr>
              <a:t>空集！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子图同构约束过于严格，并不适合一些新型应用！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233" y="116632"/>
            <a:ext cx="4811712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2745" y="5562600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573015"/>
            <a:ext cx="1440160" cy="15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5643336" y="3084105"/>
            <a:ext cx="2959199" cy="2456611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强模拟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80481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36723" y="1300698"/>
            <a:ext cx="1487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子图同构</a:t>
            </a:r>
            <a:endParaRPr lang="zh-CN" altLang="en-US" sz="2000" dirty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980854" y="1300698"/>
            <a:ext cx="1231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强模拟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158382" y="1300698"/>
            <a:ext cx="1231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双模拟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58632" y="1300698"/>
            <a:ext cx="1231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图模拟</a:t>
            </a:r>
            <a:endParaRPr lang="en-US" altLang="zh-CN" sz="20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2317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361656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251520" y="6001891"/>
            <a:ext cx="8640960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Topology preservation,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bounded matches, and solvable in cubic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大图搜索的数据技术</a:t>
            </a:r>
            <a:endParaRPr lang="zh-CN" altLang="en-US" sz="28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Techniques for Big Graph Search</a:t>
            </a: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数据近似技术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变换机器能够高效处理的较小量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420888"/>
            <a:ext cx="4101097" cy="935534"/>
            <a:chOff x="2555776" y="3789040"/>
            <a:chExt cx="4101097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5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平衡查询的效率和查询的准确性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10" name="组合 17"/>
          <p:cNvGrpSpPr/>
          <p:nvPr/>
        </p:nvGrpSpPr>
        <p:grpSpPr>
          <a:xfrm>
            <a:off x="1331640" y="3935958"/>
            <a:ext cx="6768752" cy="1581274"/>
            <a:chOff x="1331640" y="2564904"/>
            <a:chExt cx="6768752" cy="1581274"/>
          </a:xfrm>
        </p:grpSpPr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339752" y="3068960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31640" y="2564904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rPr>
                <a:t>二八定律</a:t>
              </a:r>
              <a:r>
                <a:rPr lang="zh-CN" altLang="en-US" sz="2000" b="1" dirty="0" smtClean="0">
                  <a:ea typeface="黑体" pitchFamily="49" charset="-122"/>
                </a:rPr>
                <a:t>：</a:t>
              </a:r>
              <a:r>
                <a:rPr lang="zh-CN" altLang="en-US" sz="2000" dirty="0" smtClean="0">
                  <a:ea typeface="黑体" pitchFamily="49" charset="-122"/>
                </a:rPr>
                <a:t>在众多现象中，</a:t>
              </a:r>
              <a:r>
                <a:rPr lang="en-US" altLang="zh-CN" sz="2000" dirty="0" smtClean="0">
                  <a:ea typeface="黑体" pitchFamily="49" charset="-122"/>
                </a:rPr>
                <a:t>80%</a:t>
              </a:r>
              <a:r>
                <a:rPr lang="zh-CN" altLang="en-US" sz="2000" dirty="0" smtClean="0">
                  <a:ea typeface="黑体" pitchFamily="49" charset="-122"/>
                </a:rPr>
                <a:t>的结果取决于</a:t>
              </a:r>
              <a:r>
                <a:rPr lang="en-US" altLang="zh-CN" sz="2000" dirty="0" smtClean="0">
                  <a:ea typeface="黑体" pitchFamily="49" charset="-122"/>
                </a:rPr>
                <a:t>20%</a:t>
              </a:r>
              <a:r>
                <a:rPr lang="zh-CN" altLang="en-US" sz="2000" dirty="0" smtClean="0">
                  <a:ea typeface="黑体" pitchFamily="49" charset="-122"/>
                </a:rPr>
                <a:t>的原因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如，异常检测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ICDM 2013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[15]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&amp;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TechReport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[16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]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矩阵是图的一种常用表示方式，其存储代价较高</a:t>
            </a:r>
            <a:endParaRPr lang="en-US" altLang="zh-CN" sz="2400" dirty="0" smtClean="0"/>
          </a:p>
          <a:p>
            <a:pPr>
              <a:spcBef>
                <a:spcPts val="3000"/>
              </a:spcBef>
            </a:pPr>
            <a:r>
              <a:rPr lang="zh-CN" altLang="en-US" sz="2400" dirty="0" smtClean="0"/>
              <a:t>数据近似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：将一部分</a:t>
            </a:r>
            <a:r>
              <a:rPr lang="zh-CN" altLang="en-US" sz="2400" dirty="0" smtClean="0">
                <a:solidFill>
                  <a:srgbClr val="FF0000"/>
                </a:solidFill>
              </a:rPr>
              <a:t>极小的数据项</a:t>
            </a:r>
            <a:r>
              <a:rPr lang="zh-CN" altLang="en-US" sz="2400" dirty="0" smtClean="0"/>
              <a:t>用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替换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对计算特征向量的影响有限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理论证明</a:t>
            </a:r>
            <a:r>
              <a:rPr lang="en-US" altLang="zh-CN" sz="2000" dirty="0" smtClean="0"/>
              <a:t>)</a:t>
            </a:r>
          </a:p>
          <a:p>
            <a:pPr>
              <a:spcBef>
                <a:spcPts val="3000"/>
              </a:spcBef>
            </a:pPr>
            <a:r>
              <a:rPr lang="zh-CN" altLang="en-US" sz="2400" dirty="0" smtClean="0"/>
              <a:t>数据近似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：将</a:t>
            </a:r>
            <a:r>
              <a:rPr lang="en-US" altLang="zh-CN" sz="2400" dirty="0" smtClean="0">
                <a:solidFill>
                  <a:srgbClr val="FF0000"/>
                </a:solidFill>
              </a:rPr>
              <a:t>n*d </a:t>
            </a:r>
            <a:r>
              <a:rPr lang="zh-CN" altLang="en-US" sz="2400" dirty="0" smtClean="0">
                <a:solidFill>
                  <a:srgbClr val="FF0000"/>
                </a:solidFill>
              </a:rPr>
              <a:t>维矩阵</a:t>
            </a:r>
            <a:r>
              <a:rPr lang="zh-CN" altLang="en-US" sz="2400" dirty="0" smtClean="0"/>
              <a:t>转换为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dirty="0" smtClean="0">
                <a:solidFill>
                  <a:srgbClr val="FF0000"/>
                </a:solidFill>
              </a:rPr>
              <a:t>k</a:t>
            </a:r>
            <a:r>
              <a:rPr lang="zh-CN" altLang="en-US" sz="2400" dirty="0" smtClean="0">
                <a:solidFill>
                  <a:srgbClr val="FF0000"/>
                </a:solidFill>
              </a:rPr>
              <a:t>维矩阵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n</a:t>
            </a:r>
            <a:r>
              <a:rPr lang="zh-CN" altLang="en-US" sz="2000" dirty="0" smtClean="0"/>
              <a:t>为图顶点的数量，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为图中社群的数量，</a:t>
            </a:r>
            <a:r>
              <a:rPr lang="en-US" altLang="zh-CN" sz="2000" dirty="0" smtClean="0"/>
              <a:t>k&lt;&lt;d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一个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维向量的第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维的值实际上表示顶点属于该社群的权重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经实验分析，在准确性影响不大的情况下提高了检测效率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4896544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传统的软件剽窃检测工具难以检测出一些“深层”剽窃问题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marL="342900" lvl="1" indent="-342900">
              <a:buChar char="•"/>
            </a:pP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基于“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图模式匹配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”的新工具</a:t>
            </a:r>
            <a:endParaRPr lang="en-US" altLang="zh-CN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将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程序源代码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表示为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程序依赖图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[2]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. </a:t>
            </a: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通过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图模式匹配检测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结构的相似性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来判断软件剽窃</a:t>
            </a: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软件剽窃检测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[1]</a:t>
            </a:r>
            <a:endParaRPr lang="en-US" altLang="zh-CN" sz="2400" baseline="300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6" y="3429000"/>
            <a:ext cx="8323562" cy="321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7882" y="3140968"/>
            <a:ext cx="300200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638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571" y="908806"/>
            <a:ext cx="3730909" cy="374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如，最短路径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/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距离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TechReport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[17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]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496" y="5982378"/>
            <a:ext cx="8999984" cy="470958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使用真实公路图实验，图的大小减少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1/3!</a:t>
            </a:r>
            <a:endParaRPr lang="en-US" altLang="zh-CN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5496" y="1844824"/>
            <a:ext cx="5184576" cy="1584176"/>
          </a:xfrm>
        </p:spPr>
        <p:txBody>
          <a:bodyPr/>
          <a:lstStyle/>
          <a:p>
            <a:r>
              <a:rPr lang="zh-CN" altLang="en-US" sz="2000" dirty="0" smtClean="0">
                <a:ea typeface="黑体" pitchFamily="49" charset="-122"/>
              </a:rPr>
              <a:t>针对无向有权图，提出了概念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proxy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”</a:t>
            </a:r>
            <a:endParaRPr lang="en-US" altLang="zh-CN" sz="2000" dirty="0" smtClean="0">
              <a:ea typeface="黑体" pitchFamily="49" charset="-122"/>
            </a:endParaRPr>
          </a:p>
          <a:p>
            <a:r>
              <a:rPr lang="zh-CN" altLang="en-US" sz="2000" dirty="0" smtClean="0">
                <a:ea typeface="黑体" pitchFamily="49" charset="-122"/>
              </a:rPr>
              <a:t>代理代表的区域</a:t>
            </a:r>
            <a:r>
              <a:rPr lang="en-US" altLang="zh-CN" sz="2000" dirty="0" smtClean="0">
                <a:ea typeface="黑体" pitchFamily="49" charset="-122"/>
              </a:rPr>
              <a:t>(DRA)</a:t>
            </a:r>
            <a:r>
              <a:rPr lang="zh-CN" altLang="en-US" sz="2000" dirty="0" smtClean="0">
                <a:ea typeface="黑体" pitchFamily="49" charset="-122"/>
              </a:rPr>
              <a:t>互不重叠</a:t>
            </a:r>
            <a:endParaRPr lang="en-US" altLang="zh-CN" sz="2000" dirty="0" smtClean="0">
              <a:ea typeface="黑体" pitchFamily="49" charset="-122"/>
            </a:endParaRPr>
          </a:p>
          <a:p>
            <a:r>
              <a:rPr lang="zh-CN" altLang="en-US" sz="2000" dirty="0" smtClean="0">
                <a:ea typeface="黑体" pitchFamily="49" charset="-122"/>
              </a:rPr>
              <a:t>将代理代表的区域去掉后，不影响查询结果准确性</a:t>
            </a:r>
          </a:p>
          <a:p>
            <a:endParaRPr lang="en-US" altLang="zh-CN" sz="2400" dirty="0" smtClean="0"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4573577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性质：</a:t>
            </a:r>
            <a:r>
              <a:rPr lang="zh-CN" altLang="en-US" sz="2000" dirty="0" smtClean="0">
                <a:ea typeface="黑体" pitchFamily="49" charset="-122"/>
              </a:rPr>
              <a:t>给定图</a:t>
            </a:r>
            <a:r>
              <a:rPr lang="en-US" altLang="zh-CN" sz="2000" dirty="0" smtClean="0">
                <a:ea typeface="黑体" pitchFamily="49" charset="-122"/>
              </a:rPr>
              <a:t>G</a:t>
            </a:r>
            <a:r>
              <a:rPr lang="zh-CN" altLang="en-US" sz="2000" dirty="0" smtClean="0">
                <a:ea typeface="黑体" pitchFamily="49" charset="-122"/>
              </a:rPr>
              <a:t>中两点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v</a:t>
            </a:r>
            <a:r>
              <a:rPr lang="zh-CN" altLang="en-US" sz="2000" dirty="0" smtClean="0">
                <a:ea typeface="黑体" pitchFamily="49" charset="-122"/>
              </a:rPr>
              <a:t>，代理分别为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，则有：</a:t>
            </a:r>
            <a:endParaRPr lang="en-US" altLang="zh-CN" sz="2000" dirty="0" smtClean="0"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</a:t>
            </a:r>
            <a:r>
              <a:rPr lang="zh-CN" altLang="en-US" sz="2000" dirty="0" smtClean="0">
                <a:ea typeface="黑体" pitchFamily="49" charset="-122"/>
              </a:rPr>
              <a:t>（</a:t>
            </a:r>
            <a:r>
              <a:rPr lang="en-US" altLang="zh-CN" sz="2000" dirty="0" smtClean="0">
                <a:ea typeface="黑体" pitchFamily="49" charset="-122"/>
              </a:rPr>
              <a:t>1</a:t>
            </a:r>
            <a:r>
              <a:rPr lang="zh-CN" altLang="en-US" sz="2000" dirty="0" smtClean="0">
                <a:ea typeface="黑体" pitchFamily="49" charset="-122"/>
              </a:rPr>
              <a:t>）</a:t>
            </a:r>
            <a:r>
              <a:rPr lang="en-US" altLang="zh-CN" sz="2000" dirty="0" smtClean="0">
                <a:ea typeface="黑体" pitchFamily="49" charset="-122"/>
              </a:rPr>
              <a:t> path(u, v) =    path(u,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+   path(u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path(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 </a:t>
            </a:r>
            <a:r>
              <a:rPr lang="zh-CN" altLang="en-US" sz="2000" dirty="0" smtClean="0">
                <a:ea typeface="黑体" pitchFamily="49" charset="-122"/>
              </a:rPr>
              <a:t>（</a:t>
            </a:r>
            <a:r>
              <a:rPr lang="en-US" altLang="zh-CN" sz="2000" dirty="0" smtClean="0">
                <a:ea typeface="黑体" pitchFamily="49" charset="-122"/>
              </a:rPr>
              <a:t>2</a:t>
            </a:r>
            <a:r>
              <a:rPr lang="zh-CN" altLang="en-US" sz="2000" dirty="0" smtClean="0">
                <a:ea typeface="黑体" pitchFamily="49" charset="-122"/>
              </a:rPr>
              <a:t>）</a:t>
            </a:r>
            <a:r>
              <a:rPr lang="en-US" altLang="zh-CN" sz="2000" dirty="0" smtClean="0">
                <a:ea typeface="黑体" pitchFamily="49" charset="-122"/>
              </a:rPr>
              <a:t>dist(u, v)   =   dist(u,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dist(u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 +   dist(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分布式数据处理技术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32764" y="1268760"/>
            <a:ext cx="4051404" cy="1901825"/>
            <a:chOff x="2555776" y="4653136"/>
            <a:chExt cx="4051404" cy="1901825"/>
          </a:xfrm>
        </p:grpSpPr>
        <p:cxnSp>
          <p:nvCxnSpPr>
            <p:cNvPr id="14" name="Straight Arrow Connector 5"/>
            <p:cNvCxnSpPr/>
            <p:nvPr/>
          </p:nvCxnSpPr>
          <p:spPr bwMode="auto">
            <a:xfrm>
              <a:off x="3519389" y="5589240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2555776" y="5416897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5603379" y="5373786"/>
              <a:ext cx="9460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i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17" name="Straight Arrow Connector 5"/>
            <p:cNvCxnSpPr/>
            <p:nvPr/>
          </p:nvCxnSpPr>
          <p:spPr bwMode="auto">
            <a:xfrm flipV="1">
              <a:off x="3491880" y="486916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"/>
            <p:cNvCxnSpPr/>
            <p:nvPr/>
          </p:nvCxnSpPr>
          <p:spPr bwMode="auto">
            <a:xfrm>
              <a:off x="3491880" y="558924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5603379" y="4653136"/>
              <a:ext cx="9973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1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27" name="TextBox 19"/>
            <p:cNvSpPr txBox="1">
              <a:spLocks noChangeArrowheads="1"/>
            </p:cNvSpPr>
            <p:nvPr/>
          </p:nvSpPr>
          <p:spPr bwMode="auto">
            <a:xfrm>
              <a:off x="5603379" y="6093296"/>
              <a:ext cx="10038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n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19350" y="3861048"/>
            <a:ext cx="8501122" cy="2088232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通常非常大，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使用单机来管理和查询图不现实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Yahoo! 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Web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图</a:t>
            </a:r>
            <a:r>
              <a:rPr lang="zh-CN" altLang="en-US" sz="1800" dirty="0" smtClean="0">
                <a:ea typeface="黑体" pitchFamily="49" charset="-122"/>
              </a:rPr>
              <a:t>有</a:t>
            </a:r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140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顶点</a:t>
            </a:r>
            <a:endParaRPr lang="de-DE" altLang="zh-CN" sz="18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超过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用户</a:t>
            </a:r>
            <a:endParaRPr lang="en-US" altLang="zh-CN" sz="48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现实活中的图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通常是分布式的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Google, Yahoo! and 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都有大规模的数据中心存储数据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ss</a:t>
            </a:r>
            <a:endParaRPr lang="en-US" altLang="zh-CN" sz="1800" dirty="0" smtClean="0">
              <a:latin typeface="Arial Unicode MS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067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如，分布式图模式匹配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TODS 2014&amp;WWW 2012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728192"/>
          </a:xfrm>
        </p:spPr>
        <p:txBody>
          <a:bodyPr/>
          <a:lstStyle/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机群：具有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等同计算能力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的多台机器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发起查询的指定为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协调者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任何一台机器能够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直接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向其他机器发送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任意数量的消息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所有机器通过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本地计算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消息传送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协同完成任务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.</a:t>
            </a:r>
            <a:endParaRPr lang="zh-CN" altLang="en-US" sz="2000" b="1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224E6-15A8-4E74-8987-281A30D56C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提出分布式计算模型</a:t>
            </a:r>
            <a:r>
              <a:rPr lang="en-US" altLang="zh-CN" sz="2000" dirty="0" smtClean="0">
                <a:solidFill>
                  <a:srgbClr val="33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[3]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80928"/>
            <a:ext cx="4320480" cy="1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8032" y="45091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分布式算法复杂性指标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85720" y="5085184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机器访问次数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访问一台机器的最大次数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交互复杂性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2.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最大完工时间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所有机器中最长的完工时间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效率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3.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通讯数据量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不同机器之间的通讯消息的量和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网络带宽的消耗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kumimoji="0" lang="en-US" altLang="zh-CN" sz="200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cxnSp>
        <p:nvCxnSpPr>
          <p:cNvPr id="16" name="Straight Arrow Connector 5"/>
          <p:cNvCxnSpPr/>
          <p:nvPr/>
        </p:nvCxnSpPr>
        <p:spPr bwMode="auto">
          <a:xfrm>
            <a:off x="2987824" y="3501008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99592" y="3212976"/>
            <a:ext cx="1656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 + 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5652120" y="3212976"/>
            <a:ext cx="2952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987824" y="2564904"/>
            <a:ext cx="2016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Incremental computation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5292080" y="4263479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已有计算结果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012160" y="3717032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358" y="2872316"/>
            <a:ext cx="8501122" cy="1420780"/>
          </a:xfrm>
        </p:spPr>
        <p:txBody>
          <a:bodyPr/>
          <a:lstStyle/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将索引系统改为增量的方法：</a:t>
            </a:r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将文档的平均处理时间减少为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1%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当每天处理的文档数据一样是，将文档的平均老化时间减少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50%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251520" y="5641851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/>
              <a:t>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“零”开始</a:t>
            </a:r>
            <a:r>
              <a:rPr lang="zh-CN" altLang="en-US" sz="2000" b="1" dirty="0" smtClean="0"/>
              <a:t>是对计算资源的极大浪费</a:t>
            </a:r>
            <a:r>
              <a:rPr lang="en-US" altLang="zh-CN" sz="2000" b="1" dirty="0" smtClean="0"/>
              <a:t>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358" y="2276872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Google 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Percolator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[18]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5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如，增量模式匹配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(VLDB  2010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[8]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)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91358" y="1648180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提高效率，同时也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是应对数据动态性的一种有效方法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其他数据技术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772708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数据索引：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空间代价、</a:t>
            </a:r>
            <a:r>
              <a:rPr lang="zh-CN" altLang="en-US" dirty="0" smtClean="0">
                <a:solidFill>
                  <a:srgbClr val="0066CC"/>
                </a:solidFill>
                <a:ea typeface="黑体" pitchFamily="49" charset="-122"/>
              </a:rPr>
              <a:t>构建时间代价、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查询效率提高</a:t>
            </a:r>
            <a:endParaRPr lang="en-US" altLang="zh-CN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1358" y="2060848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数据抽样：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7" name="Straight Arrow Connector 5"/>
          <p:cNvCxnSpPr/>
          <p:nvPr/>
        </p:nvCxnSpPr>
        <p:spPr bwMode="auto">
          <a:xfrm>
            <a:off x="3635896" y="2312876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555776" y="2051266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5724128" y="2051266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923928" y="1844824"/>
            <a:ext cx="158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sampling</a:t>
            </a:r>
            <a:endParaRPr lang="zh-CN" altLang="en-US" dirty="0">
              <a:latin typeface="Rockwell" pitchFamily="18" charset="0"/>
            </a:endParaRPr>
          </a:p>
        </p:txBody>
      </p:sp>
      <p:cxnSp>
        <p:nvCxnSpPr>
          <p:cNvPr id="11" name="Straight Arrow Connector 5"/>
          <p:cNvCxnSpPr/>
          <p:nvPr/>
        </p:nvCxnSpPr>
        <p:spPr bwMode="auto">
          <a:xfrm>
            <a:off x="3635896" y="3789040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2627784" y="3527430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724128" y="3527430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D’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707904" y="3212976"/>
            <a:ext cx="2016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compression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395536" y="3501008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数据压缩：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95536" y="4744524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数据划分：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17" name="Straight Arrow Connector 5"/>
          <p:cNvCxnSpPr/>
          <p:nvPr/>
        </p:nvCxnSpPr>
        <p:spPr bwMode="auto">
          <a:xfrm>
            <a:off x="3635896" y="4986754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2555776" y="472514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724128" y="4725144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1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… </a:t>
            </a:r>
            <a:r>
              <a:rPr lang="en-US" altLang="zh-CN" sz="2800" dirty="0" smtClean="0">
                <a:latin typeface="华文仿宋"/>
                <a:ea typeface="华文仿宋"/>
                <a:sym typeface="Symbol" pitchFamily="18" charset="2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n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 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3851920" y="4479503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partitioning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1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Work in progress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系统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视图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411316" y="3744466"/>
            <a:ext cx="1017174" cy="5486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自然语言处理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419872" y="3744466"/>
            <a:ext cx="1224136" cy="5486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机器学习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195291" y="4572101"/>
            <a:ext cx="5977109" cy="51308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      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开源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图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411315" y="1773104"/>
            <a:ext cx="187178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角色分析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575377" y="1773104"/>
            <a:ext cx="150834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群体推荐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435651" y="4633665"/>
            <a:ext cx="2592511" cy="38335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社会网络化，性能优化</a:t>
            </a: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1403285" y="4365104"/>
            <a:ext cx="6696662" cy="6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</p:cxnSp>
      <p:sp>
        <p:nvSpPr>
          <p:cNvPr id="12" name="矩形 11"/>
          <p:cNvSpPr/>
          <p:nvPr/>
        </p:nvSpPr>
        <p:spPr>
          <a:xfrm>
            <a:off x="323528" y="3059668"/>
            <a:ext cx="1656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图搜索中间</a:t>
            </a:r>
            <a:r>
              <a:rPr lang="zh-CN" altLang="en-US" dirty="0" smtClean="0">
                <a:latin typeface="+mn-ea"/>
                <a:ea typeface="+mn-ea"/>
              </a:rPr>
              <a:t>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411315" y="2520330"/>
            <a:ext cx="5472608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API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1876547"/>
            <a:ext cx="1727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上层</a:t>
            </a:r>
            <a:r>
              <a:rPr lang="zh-CN" altLang="en-US" dirty="0" smtClean="0">
                <a:latin typeface="+mn-ea"/>
                <a:ea typeface="+mn-ea"/>
              </a:rPr>
              <a:t>搜索应用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5577" y="1772816"/>
            <a:ext cx="150834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其它分析</a:t>
            </a:r>
            <a:endParaRPr lang="zh-CN" altLang="en-US" sz="2000" b="1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3528" y="4715852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底层支撑系统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644008" y="3744466"/>
            <a:ext cx="1224580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数据挖掘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6876255" y="3744466"/>
            <a:ext cx="1008557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知识库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868589" y="3744466"/>
            <a:ext cx="1007666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数据库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131840" y="3140968"/>
            <a:ext cx="4032448" cy="548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核心图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算法库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3422"/>
            <a:ext cx="8534752" cy="76529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RCBD at </a:t>
            </a:r>
            <a:r>
              <a:rPr lang="en-US" altLang="zh-CN" sz="3600" b="1" dirty="0" err="1" smtClean="0">
                <a:solidFill>
                  <a:srgbClr val="C00000"/>
                </a:solidFill>
              </a:rPr>
              <a:t>Beihang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396392" y="3220232"/>
            <a:ext cx="239077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996158" y="3589018"/>
            <a:ext cx="204822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7504" y="1052736"/>
            <a:ext cx="8892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 International Research Centre on Big Data (RCBD)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 Founded in September, 2012.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Led by </a:t>
            </a:r>
            <a:r>
              <a:rPr lang="en-US" altLang="zh-CN" sz="2000" b="1" dirty="0" smtClean="0"/>
              <a:t>Prof. </a:t>
            </a:r>
            <a:r>
              <a:rPr lang="en-US" altLang="zh-CN" sz="2000" b="1" dirty="0" err="1" smtClean="0"/>
              <a:t>Wenfei</a:t>
            </a:r>
            <a:r>
              <a:rPr lang="en-US" altLang="zh-CN" sz="2000" b="1" dirty="0" smtClean="0"/>
              <a:t> Fan </a:t>
            </a:r>
            <a:r>
              <a:rPr lang="en-US" altLang="zh-CN" sz="2000" dirty="0" smtClean="0"/>
              <a:t>(ACM Fellow,  Fellow of the Royal Society of Edinburgh, Scotland) 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 Research Topics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Big Data Analysis: Theory and 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Data Quality: The Other Side of Big Data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Querying Big Data beyond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Querying Big Social Data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  <p:pic>
        <p:nvPicPr>
          <p:cNvPr id="7" name="图片 16" descr="国际联合研究中心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276872"/>
            <a:ext cx="3457128" cy="1969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图搜索是一种新型社会搜索模式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420888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342900" eaLnBrk="0" hangingPunct="0">
              <a:spcBef>
                <a:spcPts val="0"/>
              </a:spcBef>
            </a:pPr>
            <a:r>
              <a:rPr lang="zh-CN" altLang="en-US" sz="2400" kern="0" dirty="0" smtClean="0">
                <a:solidFill>
                  <a:srgbClr val="000000"/>
                </a:solidFill>
                <a:latin typeface="Arial Unicode MS" pitchFamily="34" charset="-122"/>
              </a:rPr>
              <a:t>图搜索的应用与挑战</a:t>
            </a:r>
            <a:endParaRPr lang="en-US" altLang="zh-CN" sz="2000" kern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3284984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解决大图搜索的相关技术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小结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5785867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</a:rPr>
              <a:t>Just a start, there is a long way to go for big graph search!</a:t>
            </a:r>
            <a:endParaRPr lang="en-US" altLang="zh-CN" sz="2000" b="1" dirty="0" smtClean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7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08720"/>
            <a:ext cx="8424936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err="1" smtClean="0"/>
              <a:t>Charu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Aggarwal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Sourav</a:t>
            </a:r>
            <a:r>
              <a:rPr kumimoji="1" lang="en-US" altLang="zh-CN" sz="2000" dirty="0" smtClean="0"/>
              <a:t> S </a:t>
            </a:r>
            <a:r>
              <a:rPr kumimoji="1" lang="en-US" altLang="zh-CN" sz="2000" dirty="0" err="1" smtClean="0"/>
              <a:t>Bhowmick</a:t>
            </a:r>
            <a:r>
              <a:rPr kumimoji="1" lang="en-US" altLang="zh-CN" sz="2000" dirty="0" smtClean="0"/>
              <a:t>, Yang Cao, </a:t>
            </a:r>
            <a:r>
              <a:rPr kumimoji="1" lang="en-US" altLang="zh-CN" sz="2000" dirty="0" err="1" smtClean="0"/>
              <a:t>Gao</a:t>
            </a:r>
            <a:r>
              <a:rPr kumimoji="1" lang="en-US" altLang="zh-CN" sz="2000" dirty="0" smtClean="0"/>
              <a:t> Cong, </a:t>
            </a:r>
            <a:r>
              <a:rPr kumimoji="1" lang="en-US" altLang="zh-CN" sz="2000" dirty="0" err="1" smtClean="0"/>
              <a:t>Wenfei</a:t>
            </a:r>
            <a:r>
              <a:rPr kumimoji="1" lang="en-US" altLang="zh-CN" sz="2000" dirty="0" smtClean="0"/>
              <a:t> Fan, </a:t>
            </a:r>
            <a:r>
              <a:rPr kumimoji="1" lang="en-US" altLang="zh-CN" sz="2000" dirty="0" err="1" smtClean="0"/>
              <a:t>Kaiyu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Feng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Jinpeng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Huai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Jia</a:t>
            </a:r>
            <a:r>
              <a:rPr lang="en-US" altLang="zh-CN" sz="2000" dirty="0" smtClean="0"/>
              <a:t> Li,  </a:t>
            </a:r>
            <a:r>
              <a:rPr lang="en-US" altLang="zh-CN" sz="2000" dirty="0" err="1" smtClean="0"/>
              <a:t>Jianxin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Xudong</a:t>
            </a:r>
            <a:r>
              <a:rPr lang="en-US" altLang="zh-CN" sz="2000" dirty="0" smtClean="0"/>
              <a:t> Liu, </a:t>
            </a:r>
            <a:r>
              <a:rPr kumimoji="1" lang="en-US" altLang="zh-CN" sz="2000" dirty="0" smtClean="0"/>
              <a:t>Nan Tang, </a:t>
            </a:r>
            <a:r>
              <a:rPr kumimoji="1" lang="en-US" altLang="zh-CN" sz="2000" dirty="0" err="1" smtClean="0"/>
              <a:t>Haixun</a:t>
            </a:r>
            <a:r>
              <a:rPr kumimoji="1" lang="en-US" altLang="zh-CN" sz="2000" dirty="0" smtClean="0"/>
              <a:t> Wang, </a:t>
            </a:r>
            <a:r>
              <a:rPr kumimoji="1" lang="en-US" altLang="zh-CN" sz="2000" dirty="0" err="1" smtClean="0"/>
              <a:t>Tianyu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Wo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Yinghui</a:t>
            </a:r>
            <a:r>
              <a:rPr kumimoji="1" lang="en-US" altLang="zh-CN" sz="2000" dirty="0" smtClean="0"/>
              <a:t> Wu, </a:t>
            </a:r>
            <a:r>
              <a:rPr kumimoji="1" lang="en-US" altLang="zh-CN" sz="2000" dirty="0" err="1" smtClean="0"/>
              <a:t>Weiren</a:t>
            </a:r>
            <a:r>
              <a:rPr kumimoji="1" lang="en-US" altLang="zh-CN" sz="2000" dirty="0" smtClean="0"/>
              <a:t> Yu,  …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Beihang</a:t>
            </a:r>
            <a:r>
              <a:rPr lang="en-US" altLang="zh-CN" sz="2000" dirty="0" smtClean="0"/>
              <a:t> University, China;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smtClean="0"/>
              <a:t>Google, USA;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smtClean="0"/>
              <a:t>IBM Watson Research Center, USA;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smtClean="0"/>
              <a:t>Microsoft Research, China;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Nanyang</a:t>
            </a:r>
            <a:r>
              <a:rPr lang="en-US" altLang="zh-CN" sz="2000" dirty="0" smtClean="0"/>
              <a:t> Technological University, Singapore;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Ohio State University</a:t>
            </a:r>
            <a:r>
              <a:rPr kumimoji="1" lang="en-US" altLang="zh-CN" sz="2000" dirty="0" smtClean="0"/>
              <a:t>, USA;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Qatar Computing Research Institute, Qatar;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University of California, Santa Barbara, USA;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University of Edinburgh, UK;  …</a:t>
            </a:r>
          </a:p>
          <a:p>
            <a:pPr>
              <a:spcBef>
                <a:spcPts val="600"/>
              </a:spcBef>
            </a:pPr>
            <a:endParaRPr kumimoji="1" lang="en-US" altLang="zh-CN" dirty="0" smtClean="0"/>
          </a:p>
          <a:p>
            <a:pPr>
              <a:spcBef>
                <a:spcPts val="600"/>
              </a:spcBef>
            </a:pPr>
            <a:endParaRPr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996952"/>
            <a:ext cx="404812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1800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由于“</a:t>
            </a:r>
            <a:r>
              <a:rPr lang="zh-CN" altLang="en-US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基于位置的服务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(LBS)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”的广泛应用，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图搜索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大量应用到交通网络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</a:t>
            </a:r>
          </a:p>
          <a:p>
            <a:pPr marL="342900" lvl="1" indent="-342900">
              <a:buChar char="•"/>
            </a:pPr>
            <a:r>
              <a:rPr lang="en-US" altLang="zh-CN" sz="2000" b="1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Example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司机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Mark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想从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美国加州的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Irvine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到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Riverside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 </a:t>
            </a:r>
          </a:p>
          <a:p>
            <a:pPr lvl="1">
              <a:spcBef>
                <a:spcPts val="1200"/>
              </a:spcBef>
            </a:pP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如果</a:t>
            </a:r>
            <a:r>
              <a:rPr lang="en-US" altLang="zh-CN" sz="1800" b="1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Mark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想驾驶</a:t>
            </a:r>
            <a:r>
              <a:rPr lang="en-US" altLang="zh-CN" sz="1800" b="1" kern="12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car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最短的时间到达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Riverside</a:t>
            </a:r>
            <a:r>
              <a:rPr lang="en-US" altLang="zh-CN" sz="1800" kern="1200" dirty="0" smtClean="0">
                <a:ea typeface="黑体" pitchFamily="49" charset="-122"/>
                <a:cs typeface="+mn-cs"/>
              </a:rPr>
              <a:t>,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那么这个问题可以看做为</a:t>
            </a:r>
            <a:r>
              <a:rPr lang="zh-CN" altLang="en-US" sz="1800" kern="1200" dirty="0" smtClean="0">
                <a:solidFill>
                  <a:srgbClr val="FF0000"/>
                </a:solidFill>
                <a:ea typeface="黑体" pitchFamily="49" charset="-122"/>
                <a:cs typeface="+mn-cs"/>
              </a:rPr>
              <a:t>图的最短路径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问题，然后找到的方案是</a:t>
            </a:r>
            <a:r>
              <a:rPr lang="en-US" altLang="zh-CN" sz="1800" kern="12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State </a:t>
            </a:r>
            <a:r>
              <a:rPr lang="en-US" altLang="zh-CN" sz="1800" kern="1200" dirty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Route 261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.</a:t>
            </a:r>
          </a:p>
          <a:p>
            <a:pPr lvl="1"/>
            <a:endParaRPr lang="en-US" altLang="zh-CN" sz="2000" kern="1200" dirty="0"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路线规划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[3]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645024"/>
            <a:ext cx="4608512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zh-CN" altLang="en-US" dirty="0" smtClean="0">
                <a:latin typeface="Arial Unicode MS" pitchFamily="34" charset="-122"/>
                <a:ea typeface="+mn-ea"/>
              </a:rPr>
              <a:t>如果</a:t>
            </a:r>
            <a:r>
              <a:rPr lang="en-US" altLang="zh-CN" b="1" dirty="0" smtClean="0">
                <a:latin typeface="Arial Unicode MS" pitchFamily="34" charset="-122"/>
                <a:ea typeface="+mn-ea"/>
              </a:rPr>
              <a:t>Mark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想驾驶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truck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运输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危险物品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，则有的</a:t>
            </a:r>
            <a:r>
              <a:rPr lang="zh-CN" altLang="en-US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路和桥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是不允许通过的，路线的选择是受约束的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 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这样可以通过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正则表达式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等方法来表达约束条件来搜索最佳的交通路线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如果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考虑的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实时交通情况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。。。</a:t>
            </a:r>
            <a:endParaRPr lang="en-US" altLang="zh-CN" dirty="0">
              <a:latin typeface="Arial Unicode MS" pitchFamily="34" charset="-122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4088" y="60932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244408" y="3501008"/>
            <a:ext cx="432048" cy="432048"/>
          </a:xfrm>
          <a:prstGeom prst="ellipse">
            <a:avLst/>
          </a:prstGeom>
          <a:noFill/>
          <a:ln w="28575">
            <a:solidFill>
              <a:srgbClr val="00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5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[1] Chao Liu, Chen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Chen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Jiawei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Han and Philip S. Yu, GPLAG: detection of software plagiarism by program dependence graph analysis. KDD 2006.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[2] J.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Ferrante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K. J.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Ottenstein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 J. D. Warren. The program dependence graph and its use in optimization. ACM Trans. Program. Lang. Syst., 9(3):319–349, 1987.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[3] Rice, M. and </a:t>
            </a:r>
            <a:r>
              <a:rPr lang="en-US" altLang="zh-CN" sz="1600" dirty="0" err="1" smtClean="0">
                <a:ea typeface="黑体" pitchFamily="49" charset="-122"/>
              </a:rPr>
              <a:t>Tsotras</a:t>
            </a:r>
            <a:r>
              <a:rPr lang="en-US" altLang="zh-CN" sz="1600" dirty="0" smtClean="0">
                <a:ea typeface="黑体" pitchFamily="49" charset="-122"/>
              </a:rPr>
              <a:t>, V.J., Graph indexing of road networks for shortest path queries with label restrictions,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[4]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Distributed Graph Pattern Matching, WWW 2012.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5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Social Networks and Graph Matching.</a:t>
            </a:r>
            <a:r>
              <a:rPr lang="zh-CN" altLang="en-US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Communications of CCF, 2012 (in Chinese). 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[6] C. C.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Aggarwal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H. Wang. Managing and Mining Graph Data. Springer,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[7]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 Adding Regular Expressions to Graph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Reachability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Pattern Queries. ICDE 2011.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[8]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Pattern Matching: From Intractable to Polynomial Time.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9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Homomorphism Revisited for Graph Matching.  VLDB 2010.</a:t>
            </a:r>
          </a:p>
          <a:p>
            <a:pPr>
              <a:buNone/>
            </a:pP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[10] </a:t>
            </a:r>
            <a:r>
              <a:rPr lang="en-US" altLang="zh-CN" sz="1600" dirty="0" err="1" smtClean="0">
                <a:ea typeface="黑体" pitchFamily="49" charset="-122"/>
              </a:rPr>
              <a:t>Hossein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Maserrat</a:t>
            </a:r>
            <a:r>
              <a:rPr lang="en-US" altLang="zh-CN" sz="1600" dirty="0" smtClean="0">
                <a:ea typeface="黑体" pitchFamily="49" charset="-122"/>
              </a:rPr>
              <a:t> and </a:t>
            </a:r>
            <a:r>
              <a:rPr lang="en-US" altLang="zh-CN" sz="1600" dirty="0" err="1" smtClean="0">
                <a:ea typeface="黑体" pitchFamily="49" charset="-122"/>
              </a:rPr>
              <a:t>Jian</a:t>
            </a:r>
            <a:r>
              <a:rPr lang="en-US" altLang="zh-CN" sz="1600" dirty="0" smtClean="0">
                <a:ea typeface="黑体" pitchFamily="49" charset="-122"/>
              </a:rPr>
              <a:t> Pei, Neighbor query friendly compression of social networks. KDD 2010.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[11] Brian </a:t>
            </a:r>
            <a:r>
              <a:rPr lang="en-US" altLang="zh-CN" sz="1600" dirty="0" err="1" smtClean="0">
                <a:ea typeface="黑体" pitchFamily="49" charset="-122"/>
              </a:rPr>
              <a:t>Gallaghe</a:t>
            </a:r>
            <a:r>
              <a:rPr lang="en-US" altLang="zh-CN" sz="1600" dirty="0" smtClean="0">
                <a:ea typeface="黑体" pitchFamily="49" charset="-122"/>
              </a:rPr>
              <a:t>, Matching structure and semantics: A survey on graph-based pattern matching. AAAI FS. 2006.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[12] Marko A. Rodriguez, Peter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Neubauer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: The Graph Traversal Pattern. Graph Data Management 2011: 29-46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[13]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. Strong Simulation: Capturing Topology in Graph Pattern Matching. TODS 2014.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[14]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, Capturing Topology in Graph Pattern Matching. VLDB 2012.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[15] </a:t>
            </a:r>
            <a:r>
              <a:rPr lang="en-US" altLang="zh-CN" sz="1600" dirty="0" err="1" smtClean="0">
                <a:ea typeface="黑体" pitchFamily="49" charset="-122"/>
              </a:rPr>
              <a:t>Weiren</a:t>
            </a:r>
            <a:r>
              <a:rPr lang="en-US" altLang="zh-CN" sz="1600" dirty="0" smtClean="0">
                <a:ea typeface="黑体" pitchFamily="49" charset="-122"/>
              </a:rPr>
              <a:t> Yu, 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C.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Haixun</a:t>
            </a:r>
            <a:r>
              <a:rPr lang="en-US" altLang="zh-CN" sz="1600" dirty="0" smtClean="0">
                <a:ea typeface="黑体" pitchFamily="49" charset="-122"/>
              </a:rPr>
              <a:t> Wang: On Anomalous Hotspot Discovery in Graph Streams. ICDM 2013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[16] </a:t>
            </a:r>
            <a:r>
              <a:rPr lang="en-US" altLang="zh-CN" sz="1600" dirty="0" err="1" smtClean="0">
                <a:ea typeface="黑体" pitchFamily="49" charset="-122"/>
              </a:rPr>
              <a:t>Renjun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C.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: An Embedding Approach to Network Anomaly Detection. under review.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[17]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Kaiyu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Feng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Haixun</a:t>
            </a:r>
            <a:r>
              <a:rPr lang="en-US" altLang="zh-CN" sz="1600" dirty="0" smtClean="0">
                <a:ea typeface="黑体" pitchFamily="49" charset="-122"/>
              </a:rPr>
              <a:t> Wang, </a:t>
            </a:r>
            <a:r>
              <a:rPr lang="en-US" altLang="zh-CN" sz="1600" dirty="0" err="1" smtClean="0">
                <a:ea typeface="黑体" pitchFamily="49" charset="-122"/>
              </a:rPr>
              <a:t>Gao</a:t>
            </a:r>
            <a:r>
              <a:rPr lang="en-US" altLang="zh-CN" sz="1600" dirty="0" smtClean="0">
                <a:ea typeface="黑体" pitchFamily="49" charset="-122"/>
              </a:rPr>
              <a:t> Cong,  </a:t>
            </a:r>
            <a:r>
              <a:rPr lang="en-US" altLang="zh-CN" sz="1600" dirty="0" err="1" smtClean="0">
                <a:ea typeface="黑体" pitchFamily="49" charset="-122"/>
              </a:rPr>
              <a:t>Jianxin</a:t>
            </a:r>
            <a:r>
              <a:rPr lang="en-US" altLang="zh-CN" sz="1600" dirty="0" smtClean="0">
                <a:ea typeface="黑体" pitchFamily="49" charset="-122"/>
              </a:rPr>
              <a:t> Li,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: Proxies for Speeding-up Shortest Path/Distance Queries. under review.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[18] Daniel </a:t>
            </a:r>
            <a:r>
              <a:rPr lang="en-US" altLang="zh-CN" sz="1600" dirty="0" err="1" smtClean="0">
                <a:ea typeface="黑体" pitchFamily="49" charset="-122"/>
              </a:rPr>
              <a:t>Peng</a:t>
            </a:r>
            <a:r>
              <a:rPr lang="en-US" altLang="zh-CN" sz="1600" dirty="0" smtClean="0">
                <a:ea typeface="黑体" pitchFamily="49" charset="-122"/>
              </a:rPr>
              <a:t>, Frank </a:t>
            </a:r>
            <a:r>
              <a:rPr lang="en-US" altLang="zh-CN" sz="1600" dirty="0" err="1" smtClean="0">
                <a:ea typeface="黑体" pitchFamily="49" charset="-122"/>
              </a:rPr>
              <a:t>Dabek</a:t>
            </a:r>
            <a:r>
              <a:rPr lang="en-US" altLang="zh-CN" sz="1600" dirty="0" smtClean="0">
                <a:ea typeface="黑体" pitchFamily="49" charset="-122"/>
              </a:rPr>
              <a:t>: Large-scale Incremental Processing Using Distributed Transactions and Notifications. OSDI 2010.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27875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  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3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1180816"/>
          </a:xfrm>
        </p:spPr>
        <p:txBody>
          <a:bodyPr/>
          <a:lstStyle/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推荐系统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有着广泛的应用，如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social </a:t>
            </a:r>
            <a:r>
              <a:rPr lang="en-US" altLang="zh-CN" dirty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matching systems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 </a:t>
            </a:r>
          </a:p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是一种非常有用的推荐工具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</a:t>
            </a: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推荐系统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[4]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4098" name="Picture 2" descr="C:\Users\LiJia\AppData\Roaming\Tencent\Users\784971087\QQ\WinTemp\RichOle\1RCJ`H][78W_D~VN6]`UGS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83" y="2574952"/>
            <a:ext cx="4079809" cy="34463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4"/>
          <p:cNvSpPr txBox="1">
            <a:spLocks/>
          </p:cNvSpPr>
          <p:nvPr/>
        </p:nvSpPr>
        <p:spPr bwMode="auto">
          <a:xfrm>
            <a:off x="179512" y="3356992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猎头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想找一位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生物学家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(Bio)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来帮助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一组软件开发人员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(SEs)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来分析基因数据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.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猎头通过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专家推荐网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L</a:t>
            </a:r>
            <a:r>
              <a:rPr kumimoji="0" lang="en-US" altLang="zh-CN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inkedIn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搜索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图中顶点表示人，标签为专长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kern="0" dirty="0" smtClean="0">
                <a:latin typeface="Arial Unicode MS" pitchFamily="34" charset="-122"/>
                <a:ea typeface="+mn-ea"/>
              </a:rPr>
              <a:t>图中边表示推荐，如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HR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Bio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AI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DM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23293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提纲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542928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什么是图搜索</a:t>
            </a:r>
            <a:r>
              <a:rPr lang="en-US" altLang="zh-CN" sz="2800" dirty="0" smtClean="0">
                <a:latin typeface="Arial Unicode MS" pitchFamily="34" charset="-122"/>
                <a:ea typeface="黑体" pitchFamily="49" charset="-122"/>
              </a:rPr>
              <a:t>?</a:t>
            </a: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为什么需要图搜索</a:t>
            </a:r>
            <a:r>
              <a:rPr lang="en-US" altLang="zh-CN" sz="2800" dirty="0" smtClean="0">
                <a:latin typeface="Arial Unicode MS" pitchFamily="34" charset="-122"/>
                <a:ea typeface="黑体" pitchFamily="49" charset="-122"/>
              </a:rPr>
              <a:t>?</a:t>
            </a: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挑战性与</a:t>
            </a:r>
            <a:r>
              <a:rPr lang="zh-CN" altLang="en-US" sz="2800" dirty="0" smtClean="0">
                <a:ea typeface="黑体" pitchFamily="49" charset="-122"/>
              </a:rPr>
              <a:t>科学问题</a:t>
            </a:r>
            <a:endParaRPr lang="en-US" altLang="zh-CN" sz="2800" dirty="0" smtClean="0"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大图搜索相关技术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总结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5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776108"/>
            <a:ext cx="8358246" cy="144498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什么是图搜索？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(What is Graph Search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5" y="98072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提出统一的定义</a:t>
            </a:r>
            <a:r>
              <a:rPr lang="en-US" altLang="zh-CN" sz="2000" dirty="0" smtClean="0">
                <a:solidFill>
                  <a:srgbClr val="00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[5] (</a:t>
            </a:r>
            <a:r>
              <a:rPr lang="zh-CN" altLang="en-US" sz="2000" baseline="30000" dirty="0" smtClean="0">
                <a:solidFill>
                  <a:srgbClr val="0066CC"/>
                </a:solidFill>
              </a:rPr>
              <a:t>始叫图匹配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>
                <a:solidFill>
                  <a:srgbClr val="0066CC"/>
                </a:solidFill>
              </a:rPr>
              <a:t>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5" y="292494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标注：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 rot="10800000" flipV="1">
            <a:off x="395536" y="1484784"/>
            <a:ext cx="8352928" cy="129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给定模式图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和数据图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: </a:t>
            </a:r>
            <a:endParaRPr lang="en-US" altLang="zh-CN" sz="2400" kern="0" dirty="0" smtClean="0">
              <a:solidFill>
                <a:srgbClr val="0066CC"/>
              </a:solidFill>
              <a:latin typeface="Arial Unicode MS" pitchFamily="34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检测是否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G;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中所有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的子图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 rot="10800000" flipV="1">
            <a:off x="395536" y="3469070"/>
            <a:ext cx="8424936" cy="27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b="1" kern="0" dirty="0" smtClean="0">
                <a:latin typeface="Arial Unicode MS" pitchFamily="34" charset="-122"/>
                <a:ea typeface="黑体" pitchFamily="49" charset="-122"/>
              </a:rPr>
              <a:t>两类查询</a:t>
            </a:r>
            <a:r>
              <a:rPr lang="en-US" altLang="zh-CN" sz="2200" b="1" kern="0" dirty="0" smtClean="0">
                <a:latin typeface="Arial Unicode MS" pitchFamily="34" charset="-122"/>
                <a:ea typeface="黑体" pitchFamily="49" charset="-122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布尔查询</a:t>
            </a:r>
            <a:r>
              <a:rPr lang="en-US" altLang="zh-CN" sz="2200" kern="0" dirty="0" smtClean="0">
                <a:latin typeface="Arial Unicode MS" pitchFamily="34" charset="-122"/>
                <a:ea typeface="黑体" pitchFamily="49" charset="-122"/>
              </a:rPr>
              <a:t>(Yes/No)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函数查询</a:t>
            </a:r>
            <a:r>
              <a:rPr lang="zh-CN" altLang="en-US" sz="2200" kern="0" dirty="0" smtClean="0">
                <a:latin typeface="Arial Unicode MS" pitchFamily="34" charset="-122"/>
                <a:ea typeface="黑体" pitchFamily="49" charset="-122"/>
              </a:rPr>
              <a:t>，可以调用布尔查询</a:t>
            </a:r>
            <a:endParaRPr lang="en-US" altLang="zh-CN" sz="22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图中顶点或者边常常带有标签</a:t>
            </a:r>
            <a:endParaRPr lang="en-US" altLang="zh-CN" sz="20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模式图通常比较小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), 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但数据图很大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上亿个顶点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2048" y="951111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不同的</a:t>
            </a:r>
            <a:r>
              <a:rPr lang="en-US" altLang="zh-CN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>
                <a:solidFill>
                  <a:srgbClr val="FF0000"/>
                </a:solidFill>
              </a:rPr>
              <a:t>语义</a:t>
            </a:r>
            <a:r>
              <a:rPr lang="zh-CN" altLang="en-US" sz="2400" dirty="0" smtClean="0">
                <a:solidFill>
                  <a:schemeClr val="tx1"/>
                </a:solidFill>
              </a:rPr>
              <a:t>表示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不同类型的图搜索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</a:rPr>
              <a:t>包括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 rot="10800000" flipV="1">
            <a:off x="467544" y="1916827"/>
            <a:ext cx="8352928" cy="32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最短路径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距离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[3]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子图同构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[11]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图同态及其扩展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[9]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图模拟及其扩展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[7,8]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图关键字搜索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[6]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紧邻查询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[10]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… 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58924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图搜索是一个非常“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general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”概念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!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35166</TotalTime>
  <Words>2862</Words>
  <Application>Microsoft Office PowerPoint</Application>
  <PresentationFormat>全屏显示(4:3)</PresentationFormat>
  <Paragraphs>404</Paragraphs>
  <Slides>42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默认设计模板</vt:lpstr>
      <vt:lpstr>幻灯片 1</vt:lpstr>
      <vt:lpstr>幻灯片 2</vt:lpstr>
      <vt:lpstr>应用案例1</vt:lpstr>
      <vt:lpstr>应用案例2</vt:lpstr>
      <vt:lpstr>应用案例3</vt:lpstr>
      <vt:lpstr>提纲</vt:lpstr>
      <vt:lpstr>幻灯片 7</vt:lpstr>
      <vt:lpstr>图搜索</vt:lpstr>
      <vt:lpstr>图搜索</vt:lpstr>
      <vt:lpstr>幻灯片 10</vt:lpstr>
      <vt:lpstr>The need for a Social Search Engine</vt:lpstr>
      <vt:lpstr>图搜索 vs. 关系数据库 [12]</vt:lpstr>
      <vt:lpstr>图搜索 vs. 关系数据库 [12]</vt:lpstr>
      <vt:lpstr>图搜索 vs. Web搜索</vt:lpstr>
      <vt:lpstr>学术界关注</vt:lpstr>
      <vt:lpstr>幻灯片 16</vt:lpstr>
      <vt:lpstr>幻灯片 17</vt:lpstr>
      <vt:lpstr>社会网络是“大数据”</vt:lpstr>
      <vt:lpstr>科学问题</vt:lpstr>
      <vt:lpstr>挑战性</vt:lpstr>
      <vt:lpstr>幻灯片 21</vt:lpstr>
      <vt:lpstr>查询近似技术</vt:lpstr>
      <vt:lpstr>如，强模拟 (TODS 2014[13] &amp; VLDB 2012[14])</vt:lpstr>
      <vt:lpstr>子图同构</vt:lpstr>
      <vt:lpstr>Terrorist Collaboration Network</vt:lpstr>
      <vt:lpstr>强模拟</vt:lpstr>
      <vt:lpstr>幻灯片 27</vt:lpstr>
      <vt:lpstr>数据近似技术</vt:lpstr>
      <vt:lpstr>如，异常检测(ICDM 2013[15]&amp; TechReport[16])</vt:lpstr>
      <vt:lpstr>如，最短路径/距离(TechReport[17])</vt:lpstr>
      <vt:lpstr>分布式数据处理技术</vt:lpstr>
      <vt:lpstr>如，分布式图模式匹配(TODS 2014&amp;WWW 2012)</vt:lpstr>
      <vt:lpstr>增量计算技术</vt:lpstr>
      <vt:lpstr>增量计算技术</vt:lpstr>
      <vt:lpstr>其他数据技术</vt:lpstr>
      <vt:lpstr>系统视图</vt:lpstr>
      <vt:lpstr>RCBD at Beihang</vt:lpstr>
      <vt:lpstr>小结</vt:lpstr>
      <vt:lpstr>Acknowledgements</vt:lpstr>
      <vt:lpstr>References</vt:lpstr>
      <vt:lpstr>References</vt:lpstr>
      <vt:lpstr>幻灯片 42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3732</cp:revision>
  <dcterms:created xsi:type="dcterms:W3CDTF">2010-07-14T15:56:11Z</dcterms:created>
  <dcterms:modified xsi:type="dcterms:W3CDTF">2014-04-25T02:33:43Z</dcterms:modified>
</cp:coreProperties>
</file>