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35"/>
  </p:notesMasterIdLst>
  <p:handoutMasterIdLst>
    <p:handoutMasterId r:id="rId36"/>
  </p:handoutMasterIdLst>
  <p:sldIdLst>
    <p:sldId id="256" r:id="rId2"/>
    <p:sldId id="373" r:id="rId3"/>
    <p:sldId id="392" r:id="rId4"/>
    <p:sldId id="370" r:id="rId5"/>
    <p:sldId id="364" r:id="rId6"/>
    <p:sldId id="366" r:id="rId7"/>
    <p:sldId id="371" r:id="rId8"/>
    <p:sldId id="369" r:id="rId9"/>
    <p:sldId id="367" r:id="rId10"/>
    <p:sldId id="368" r:id="rId11"/>
    <p:sldId id="374" r:id="rId12"/>
    <p:sldId id="393" r:id="rId13"/>
    <p:sldId id="391" r:id="rId14"/>
    <p:sldId id="396" r:id="rId15"/>
    <p:sldId id="397" r:id="rId16"/>
    <p:sldId id="395" r:id="rId17"/>
    <p:sldId id="375" r:id="rId18"/>
    <p:sldId id="376" r:id="rId19"/>
    <p:sldId id="377" r:id="rId20"/>
    <p:sldId id="378" r:id="rId21"/>
    <p:sldId id="379" r:id="rId22"/>
    <p:sldId id="380" r:id="rId23"/>
    <p:sldId id="381" r:id="rId24"/>
    <p:sldId id="382" r:id="rId25"/>
    <p:sldId id="394" r:id="rId26"/>
    <p:sldId id="384" r:id="rId27"/>
    <p:sldId id="385" r:id="rId28"/>
    <p:sldId id="386" r:id="rId29"/>
    <p:sldId id="387" r:id="rId30"/>
    <p:sldId id="388" r:id="rId31"/>
    <p:sldId id="389" r:id="rId32"/>
    <p:sldId id="390" r:id="rId33"/>
    <p:sldId id="383"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62A"/>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014" autoAdjust="0"/>
    <p:restoredTop sz="76252" autoAdjust="0"/>
  </p:normalViewPr>
  <p:slideViewPr>
    <p:cSldViewPr>
      <p:cViewPr varScale="1">
        <p:scale>
          <a:sx n="53" d="100"/>
          <a:sy n="53" d="100"/>
        </p:scale>
        <p:origin x="-16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703A98BE-C1C5-41F3-9C65-34877FAF0F6B}" type="datetimeFigureOut">
              <a:rPr lang="zh-CN" altLang="en-US"/>
              <a:pPr>
                <a:defRPr/>
              </a:pPr>
              <a:t>2013/9/6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C91CDE8B-C8AA-48B1-B0FE-F92F62FA15F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5795098A-E69F-482B-83CC-59FB94F53DB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p>
            <a:fld id="{145DC317-493F-4500-99C9-8884150C0547}" type="slidenum">
              <a:rPr lang="en-US" altLang="zh-CN" smtClean="0">
                <a:ea typeface="宋体" charset="-122"/>
              </a:rPr>
              <a:pPr/>
              <a:t>1</a:t>
            </a:fld>
            <a:endParaRPr lang="en-US" altLang="zh-CN" smtClean="0">
              <a:ea typeface="宋体" charset="-122"/>
            </a:endParaRPr>
          </a:p>
        </p:txBody>
      </p:sp>
      <p:sp>
        <p:nvSpPr>
          <p:cNvPr id="25605" name="页脚占位符 4"/>
          <p:cNvSpPr>
            <a:spLocks noGrp="1"/>
          </p:cNvSpPr>
          <p:nvPr>
            <p:ph type="ftr" sz="quarter" idx="4"/>
          </p:nvPr>
        </p:nvSpPr>
        <p:spPr>
          <a:noFill/>
        </p:spPr>
        <p:txBody>
          <a:bodyPr/>
          <a:lstStyle/>
          <a:p>
            <a:endParaRPr lang="en-US" altLang="zh-CN" smtClean="0">
              <a:ea typeface="宋体" charset="-122"/>
            </a:endParaRPr>
          </a:p>
        </p:txBody>
      </p:sp>
      <p:sp>
        <p:nvSpPr>
          <p:cNvPr id="25606" name="日期占位符 5"/>
          <p:cNvSpPr>
            <a:spLocks noGrp="1"/>
          </p:cNvSpPr>
          <p:nvPr>
            <p:ph type="dt" sz="quarter" idx="1"/>
          </p:nvPr>
        </p:nvSpPr>
        <p:spPr>
          <a:noFill/>
        </p:spPr>
        <p:txBody>
          <a:bodyPr/>
          <a:lstStyle/>
          <a:p>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b="0" i="0" kern="1200" dirty="0" smtClean="0">
                <a:solidFill>
                  <a:schemeClr val="tx1"/>
                </a:solidFill>
                <a:latin typeface="Arial" charset="0"/>
                <a:ea typeface="宋体" pitchFamily="2" charset="-122"/>
                <a:cs typeface="+mn-cs"/>
              </a:rPr>
              <a:t>首先，应该意识到数学修养的重要性。作为一个优秀的程序员，一定的数学修养是十分重要也是必要的。数学是自然科学的基础，计算机科学实际上是数学的一个分支。计算机理论其实是很多数学知识的融合，软件工程需要图论，密码学需要数论，软件测试需要组合数学，计算机程序的编制更需要很多的数学知识，如集合论、排队论、离散数学、统计学，当然还有微积分。计算机科学一个最大的特征是信息与知识更新速度很快，随着数学知识与计算机理论的进一步结合，数据挖掘、模式识别、神经网络等分支科学得到了迅速发展，控制论、模糊数学、耗散理论、分形科学都促进了计算机软件理论、信息管理技术的发展。严格的说，一个数学基础不扎实的程序不能算一个合格的程序员，很多介绍计算机算法的书籍本身也就是数学知识的应用与计算机实现手册。</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Arial" charset="0"/>
                <a:ea typeface="宋体" pitchFamily="2" charset="-122"/>
                <a:cs typeface="+mn-cs"/>
              </a:rPr>
              <a:t>其次，自身数学知识的积累，培养自己的空间思维能力和逻辑判断能力。数学是一门分支众多的学科，我们无法在短暂的一生中学会所有的数学知识，像泛函理论、混沌理论以及一些非线性数学问题不是三五几天就可以掌握的。数学修养的培养并不在与数学知识的多少，但要求程序员有良好的数学学习能力，能够很快地把一些数学知识和自己正在解决的问题联系起来，很多理学大师虽然不是数学出身，但是他们对数学有很强的理解能力和敏锐的观察力，于是一系列新的学科诞生了，如计算化学、计算生物学、生物信息学、化学信息学、计算物理学，计算材料学等等。数学是自然学科的基础，计算机技术作为理论与实践的结合，更需要把数学的一些精髓融入其中。从计算机的诞生来看它就是在数学的基础上产生的，最简单的</a:t>
            </a:r>
            <a:r>
              <a:rPr lang="en-US" altLang="zh-CN" sz="1200" b="0" i="0" kern="1200" dirty="0" smtClean="0">
                <a:solidFill>
                  <a:schemeClr val="tx1"/>
                </a:solidFill>
                <a:latin typeface="Arial" charset="0"/>
                <a:ea typeface="宋体" pitchFamily="2" charset="-122"/>
                <a:cs typeface="+mn-cs"/>
              </a:rPr>
              <a:t>0</a:t>
            </a:r>
            <a:r>
              <a:rPr lang="zh-CN" altLang="en-US" sz="1200" b="0" i="0" kern="1200" dirty="0" smtClean="0">
                <a:solidFill>
                  <a:schemeClr val="tx1"/>
                </a:solidFill>
                <a:latin typeface="Arial" charset="0"/>
                <a:ea typeface="宋体" pitchFamily="2" charset="-122"/>
                <a:cs typeface="+mn-cs"/>
              </a:rPr>
              <a:t>、</a:t>
            </a:r>
            <a:r>
              <a:rPr lang="en-US" altLang="zh-CN" sz="1200" b="0" i="0" kern="1200" dirty="0" smtClean="0">
                <a:solidFill>
                  <a:schemeClr val="tx1"/>
                </a:solidFill>
                <a:latin typeface="Arial" charset="0"/>
                <a:ea typeface="宋体" pitchFamily="2" charset="-122"/>
                <a:cs typeface="+mn-cs"/>
              </a:rPr>
              <a:t>1</a:t>
            </a:r>
            <a:r>
              <a:rPr lang="zh-CN" altLang="en-US" sz="1200" b="0" i="0" kern="1200" dirty="0" smtClean="0">
                <a:solidFill>
                  <a:schemeClr val="tx1"/>
                </a:solidFill>
                <a:latin typeface="Arial" charset="0"/>
                <a:ea typeface="宋体" pitchFamily="2" charset="-122"/>
                <a:cs typeface="+mn-cs"/>
              </a:rPr>
              <a:t>进制就是一个古老的数学问题。程序设计作为一项创造性很强的职业，它需要程序员有一定的数学修养，也具有一定的数学知识的积累，可以更好地把一些数学原理与思想应用于实际的编程工作中去。学无止境，不断的学习是提高修养的必经之路。第三，多在实践中运用数学。有些高等学校开设了一门这样的课程</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数学建模</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Arial" charset="0"/>
                <a:ea typeface="宋体" pitchFamily="2" charset="-122"/>
                <a:cs typeface="+mn-cs"/>
              </a:rPr>
              <a:t>我在大学时期也曾学过，这是一门内容很丰富的课程。它把很多相关的学科与数学都联系在一起，通过很多数学模型来解决实际的生产生活问题，很多问题的解决需要计算机程序来实现。我在大学和研究生阶段都参加过数学建模竞赛，获得了不少的经验，同时也进一步提高了自己的数学修养。实际上，现在的程序设计从某些角度来看就是一个数学建模的过程，模型的好坏关系到系统的成败，现在数学建模的思想已经用于计算机的许多相关学科中，不单只是计算机程序设计与算法分析。应该知道，数学是一门需要在实践中展示其魅力的科学，而计算机程序也是为帮助解决实际问题而编制的，因此，应该尽量使它们结合起来，在这个方面，计算机密码学是我认为运用数学知识最深最广泛的，每一个好的加密算法后面都有一个数学理论的支持，如椭圆曲线、背包问题、素数理论等。作为一名优秀的程序员，应该在实际工作中根据需要灵活运用数学知识，培养一定的数学建模能力，善于归纳总结，慢慢使自己的数学知识更加全面，数学修养得到进一步提高。</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Arial" charset="0"/>
                <a:ea typeface="宋体" pitchFamily="2" charset="-122"/>
                <a:cs typeface="+mn-cs"/>
              </a:rPr>
              <a:t>第四，程序员培养制度与教学的改革。许多程序员培养体制存在很多缺陷，一开始就要求学员能够快速精通某种语言，以语言为中心，对算法的核心思想与相关的数学知识都一笔带过，讲得很少，这造成很多程序员成为背程序的机器，这样不利于程序员自身的快速成长，也不利于程序员解决新问题。我在长期的程序员培训与计算机教学工作采用了一些与传统方式不一致的方法，收到了一定的效果。很多初学程序的人往往写程序时有时候会有思维中断，或者对一些稍难的程序觉得无法下手，我采用了一些课前解决数学小问题的方法来激励大家的学习兴趣，这些小问题不单单是脑筋急转弯，其中不少是很有代表意义的数学思考题。通过数学问题来做编程的热身运动，让学员在数学试题中激发自己的思维能力，记得有位专家曾经说过，经常做做数学题目会使自己变聪明，很长时间不去接触数学问题会使自己思维迟钝。通过一些经典的数学问题来培养学员的思维的严谨性和跳跃性。很多人可能不以为然，其实有些看似简单的问题并不一定能够快速给出答案，大脑也在不断的运用中变更加灵活的。不信吗</a:t>
            </a:r>
            <a:r>
              <a:rPr lang="en-US" altLang="zh-CN" sz="1200" b="0" i="0" kern="1200" dirty="0" smtClean="0">
                <a:solidFill>
                  <a:schemeClr val="tx1"/>
                </a:solidFill>
                <a:latin typeface="Arial" charset="0"/>
                <a:ea typeface="宋体" pitchFamily="2" charset="-122"/>
                <a:cs typeface="+mn-cs"/>
              </a:rPr>
              <a:t>?</a:t>
            </a:r>
            <a:r>
              <a:rPr lang="zh-CN" altLang="en-US" sz="1200" b="0" i="0" kern="1200" dirty="0" smtClean="0">
                <a:solidFill>
                  <a:schemeClr val="tx1"/>
                </a:solidFill>
                <a:latin typeface="Arial" charset="0"/>
                <a:ea typeface="宋体" pitchFamily="2" charset="-122"/>
                <a:cs typeface="+mn-cs"/>
              </a:rPr>
              <a:t>大家有兴趣可以做做下面这道题目，看看能不能在</a:t>
            </a:r>
            <a:r>
              <a:rPr lang="en-US" altLang="zh-CN" sz="1200" b="0" i="0" kern="1200" dirty="0" smtClean="0">
                <a:solidFill>
                  <a:schemeClr val="tx1"/>
                </a:solidFill>
                <a:latin typeface="Arial" charset="0"/>
                <a:ea typeface="宋体" pitchFamily="2" charset="-122"/>
                <a:cs typeface="+mn-cs"/>
              </a:rPr>
              <a:t>1</a:t>
            </a:r>
            <a:r>
              <a:rPr lang="zh-CN" altLang="en-US" sz="1200" b="0" i="0" kern="1200" dirty="0" smtClean="0">
                <a:solidFill>
                  <a:schemeClr val="tx1"/>
                </a:solidFill>
                <a:latin typeface="Arial" charset="0"/>
                <a:ea typeface="宋体" pitchFamily="2" charset="-122"/>
                <a:cs typeface="+mn-cs"/>
              </a:rPr>
              <a:t>分钟之内想到答案，这只是一道小学数学课后习题。很多人认为自己的数学基础很好，但是据说这道题目</a:t>
            </a:r>
            <a:r>
              <a:rPr lang="en-US" altLang="zh-CN" sz="1200" b="0" i="0" kern="1200" dirty="0" smtClean="0">
                <a:solidFill>
                  <a:schemeClr val="tx1"/>
                </a:solidFill>
                <a:latin typeface="Arial" charset="0"/>
                <a:ea typeface="宋体" pitchFamily="2" charset="-122"/>
                <a:cs typeface="+mn-cs"/>
              </a:rPr>
              <a:t>90%</a:t>
            </a:r>
            <a:r>
              <a:rPr lang="zh-CN" altLang="en-US" sz="1200" b="0" i="0" kern="1200" dirty="0" smtClean="0">
                <a:solidFill>
                  <a:schemeClr val="tx1"/>
                </a:solidFill>
                <a:latin typeface="Arial" charset="0"/>
                <a:ea typeface="宋体" pitchFamily="2" charset="-122"/>
                <a:cs typeface="+mn-cs"/>
              </a:rPr>
              <a:t>以上的人不能在一个小时内给出正确答案。试试，如果你觉得我说的是错的。</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795098A-E69F-482B-83CC-59FB94F53DBA}" type="slidenum">
              <a:rPr lang="en-US" altLang="zh-CN" smtClean="0"/>
              <a:pPr>
                <a:defRPr/>
              </a:pPr>
              <a:t>15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91396B0-DA72-421C-A674-E620CCE9205D}" type="slidenum">
              <a:rPr lang="en-US" altLang="zh-CN" smtClean="0"/>
              <a:pPr>
                <a:defRPr/>
              </a:pPr>
              <a:t>24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3" descr="R02"/>
          <p:cNvPicPr>
            <a:picLocks noChangeAspect="1" noChangeArrowheads="1"/>
          </p:cNvPicPr>
          <p:nvPr/>
        </p:nvPicPr>
        <p:blipFill>
          <a:blip r:embed="rId2" cstate="print"/>
          <a:srcRect/>
          <a:stretch>
            <a:fillRect/>
          </a:stretch>
        </p:blipFill>
        <p:spPr bwMode="auto">
          <a:xfrm>
            <a:off x="1676400" y="4772025"/>
            <a:ext cx="7467600" cy="2085975"/>
          </a:xfrm>
          <a:prstGeom prst="rect">
            <a:avLst/>
          </a:prstGeom>
          <a:noFill/>
          <a:ln w="9525">
            <a:noFill/>
            <a:miter lim="800000"/>
            <a:headEnd/>
            <a:tailEnd/>
          </a:ln>
        </p:spPr>
      </p:pic>
      <p:pic>
        <p:nvPicPr>
          <p:cNvPr id="5" name="Picture 4" descr="R04"/>
          <p:cNvPicPr>
            <a:picLocks noChangeAspect="1" noChangeArrowheads="1"/>
          </p:cNvPicPr>
          <p:nvPr/>
        </p:nvPicPr>
        <p:blipFill>
          <a:blip r:embed="rId3" cstate="print"/>
          <a:srcRect/>
          <a:stretch>
            <a:fillRect/>
          </a:stretch>
        </p:blipFill>
        <p:spPr bwMode="auto">
          <a:xfrm>
            <a:off x="0" y="0"/>
            <a:ext cx="1685925" cy="6858000"/>
          </a:xfrm>
          <a:prstGeom prst="rect">
            <a:avLst/>
          </a:prstGeom>
          <a:noFill/>
          <a:ln w="9525">
            <a:noFill/>
            <a:miter lim="800000"/>
            <a:headEnd/>
            <a:tailEnd/>
          </a:ln>
        </p:spPr>
      </p:pic>
      <p:pic>
        <p:nvPicPr>
          <p:cNvPr id="6" name="Picture 5" descr="R0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4800" y="1371600"/>
            <a:ext cx="8534400" cy="3771900"/>
          </a:xfrm>
          <a:prstGeom prst="rect">
            <a:avLst/>
          </a:prstGeom>
          <a:noFill/>
          <a:ln w="9525">
            <a:noFill/>
            <a:miter lim="800000"/>
            <a:headEnd/>
            <a:tailEnd/>
          </a:ln>
        </p:spPr>
      </p:pic>
      <p:sp>
        <p:nvSpPr>
          <p:cNvPr id="51206" name="Rectangle 6"/>
          <p:cNvSpPr>
            <a:spLocks noGrp="1" noChangeArrowheads="1"/>
          </p:cNvSpPr>
          <p:nvPr>
            <p:ph type="ctrTitle" sz="quarter"/>
          </p:nvPr>
        </p:nvSpPr>
        <p:spPr>
          <a:xfrm>
            <a:off x="685800" y="2286000"/>
            <a:ext cx="7772400" cy="1143000"/>
          </a:xfrm>
        </p:spPr>
        <p:txBody>
          <a:bodyPr/>
          <a:lstStyle>
            <a:lvl1pPr>
              <a:defRPr/>
            </a:lvl1pPr>
          </a:lstStyle>
          <a:p>
            <a:r>
              <a:rPr lang="zh-CN" altLang="en-US"/>
              <a:t>单击此处编辑母版标题样式</a:t>
            </a:r>
          </a:p>
        </p:txBody>
      </p:sp>
      <p:sp>
        <p:nvSpPr>
          <p:cNvPr id="51207" name="Rectangle 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8"/>
          <p:cNvSpPr>
            <a:spLocks noGrp="1" noChangeArrowheads="1"/>
          </p:cNvSpPr>
          <p:nvPr>
            <p:ph type="dt" sz="quarter"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n-lt"/>
                <a:ea typeface="宋体" pitchFamily="2" charset="-122"/>
              </a:defRPr>
            </a:lvl1pPr>
          </a:lstStyle>
          <a:p>
            <a:pPr>
              <a:defRPr/>
            </a:pPr>
            <a:fld id="{91FA6D39-35A9-45AD-B3C4-BFB372DB1769}" type="datetime1">
              <a:rPr lang="zh-CN" altLang="en-US"/>
              <a:pPr>
                <a:defRPr/>
              </a:pPr>
              <a:t>2013/9/6</a:t>
            </a:fld>
            <a:endParaRPr lang="en-US" altLang="zh-CN"/>
          </a:p>
        </p:txBody>
      </p:sp>
      <p:sp>
        <p:nvSpPr>
          <p:cNvPr id="8" name="Rectangle 9"/>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mn-lt"/>
                <a:ea typeface="宋体" pitchFamily="2" charset="-122"/>
              </a:defRPr>
            </a:lvl1pPr>
          </a:lstStyle>
          <a:p>
            <a:pPr>
              <a:defRPr/>
            </a:pPr>
            <a:endParaRPr lang="en-US" altLang="zh-CN"/>
          </a:p>
        </p:txBody>
      </p:sp>
      <p:sp>
        <p:nvSpPr>
          <p:cNvPr id="9" name="Rectangle 10"/>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mn-lt"/>
                <a:ea typeface="宋体" pitchFamily="2" charset="-122"/>
              </a:defRPr>
            </a:lvl1pPr>
          </a:lstStyle>
          <a:p>
            <a:pPr>
              <a:defRPr/>
            </a:pPr>
            <a:fld id="{54126FA2-895F-4BD0-981D-1DC71CDE46FA}" type="slidenum">
              <a:rPr lang="zh-CN" altLang="en-US"/>
              <a:pPr>
                <a:defRPr/>
              </a:pPr>
              <a:t>‹#›</a:t>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304800"/>
            <a:ext cx="17716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76400" y="304800"/>
            <a:ext cx="516255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52600" y="1600200"/>
            <a:ext cx="3429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34000" y="1600200"/>
            <a:ext cx="3429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R04"/>
          <p:cNvPicPr>
            <a:picLocks noChangeAspect="1" noChangeArrowheads="1"/>
          </p:cNvPicPr>
          <p:nvPr/>
        </p:nvPicPr>
        <p:blipFill>
          <a:blip r:embed="rId13" cstate="print"/>
          <a:srcRect/>
          <a:stretch>
            <a:fillRect/>
          </a:stretch>
        </p:blipFill>
        <p:spPr bwMode="auto">
          <a:xfrm>
            <a:off x="0" y="0"/>
            <a:ext cx="1143000" cy="6858000"/>
          </a:xfrm>
          <a:prstGeom prst="rect">
            <a:avLst/>
          </a:prstGeom>
          <a:noFill/>
          <a:ln w="9525">
            <a:noFill/>
            <a:miter lim="800000"/>
            <a:headEnd/>
            <a:tailEnd/>
          </a:ln>
        </p:spPr>
      </p:pic>
      <p:sp>
        <p:nvSpPr>
          <p:cNvPr id="50180" name="Rectangle 4"/>
          <p:cNvSpPr>
            <a:spLocks noGrp="1" noChangeArrowheads="1"/>
          </p:cNvSpPr>
          <p:nvPr>
            <p:ph type="title"/>
          </p:nvPr>
        </p:nvSpPr>
        <p:spPr bwMode="auto">
          <a:xfrm>
            <a:off x="1219200" y="76200"/>
            <a:ext cx="78295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5"/>
          <p:cNvSpPr>
            <a:spLocks noGrp="1" noChangeArrowheads="1"/>
          </p:cNvSpPr>
          <p:nvPr>
            <p:ph type="body" idx="1"/>
          </p:nvPr>
        </p:nvSpPr>
        <p:spPr bwMode="auto">
          <a:xfrm>
            <a:off x="1219200" y="13716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83"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spd="slow"/>
  <p:hf hdr="0"/>
  <p:txStyles>
    <p:titleStyle>
      <a:lvl1pPr algn="l" rtl="0" eaLnBrk="0" fontAlgn="base" hangingPunct="0">
        <a:spcBef>
          <a:spcPct val="0"/>
        </a:spcBef>
        <a:spcAft>
          <a:spcPct val="0"/>
        </a:spcAft>
        <a:defRPr sz="40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2pPr>
      <a:lvl3pPr algn="l" rtl="0" eaLnBrk="0" fontAlgn="base" hangingPunct="0">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3pPr>
      <a:lvl4pPr algn="l" rtl="0" eaLnBrk="0" fontAlgn="base" hangingPunct="0">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4pPr>
      <a:lvl5pPr algn="l" rtl="0" eaLnBrk="0" fontAlgn="base" hangingPunct="0">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5pPr>
      <a:lvl6pPr marL="457200" algn="l" rtl="0" fontAlgn="base">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6pPr>
      <a:lvl7pPr marL="914400" algn="l" rtl="0" fontAlgn="base">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7pPr>
      <a:lvl8pPr marL="1371600" algn="l" rtl="0" fontAlgn="base">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8pPr>
      <a:lvl9pPr marL="1828800" algn="l" rtl="0" fontAlgn="base">
        <a:spcBef>
          <a:spcPct val="0"/>
        </a:spcBef>
        <a:spcAft>
          <a:spcPct val="0"/>
        </a:spcAft>
        <a:defRPr sz="4000">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defRPr>
      </a:lvl9pPr>
    </p:titleStyle>
    <p:bodyStyle>
      <a:lvl1pPr marL="342900" indent="-342900" algn="l" rtl="0" eaLnBrk="0" fontAlgn="base" hangingPunct="0">
        <a:spcBef>
          <a:spcPct val="20000"/>
        </a:spcBef>
        <a:spcAft>
          <a:spcPct val="0"/>
        </a:spcAft>
        <a:buClr>
          <a:srgbClr val="FF3300"/>
        </a:buClr>
        <a:buSzPct val="7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70000"/>
        <a:buFont typeface="Wingdings" pitchFamily="2" charset="2"/>
        <a:buChar char="z"/>
        <a:defRPr sz="28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SzPct val="70000"/>
        <a:buFont typeface="Wingdings" pitchFamily="2" charset="2"/>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rgbClr val="FF3300"/>
        </a:buClr>
        <a:buSzPct val="70000"/>
        <a:buFont typeface="Wingdings" pitchFamily="2" charset="2"/>
        <a:buChar char="l"/>
        <a:defRPr sz="2000">
          <a:solidFill>
            <a:schemeClr val="tx1"/>
          </a:solidFill>
          <a:latin typeface="+mn-lt"/>
          <a:ea typeface="+mn-ea"/>
          <a:cs typeface="+mn-cs"/>
        </a:defRPr>
      </a:lvl4pPr>
      <a:lvl5pPr marL="2057400" indent="-228600" algn="l" rtl="0" eaLnBrk="0" fontAlgn="base" hangingPunct="0">
        <a:spcBef>
          <a:spcPct val="20000"/>
        </a:spcBef>
        <a:spcAft>
          <a:spcPct val="0"/>
        </a:spcAft>
        <a:buClr>
          <a:srgbClr val="FF3300"/>
        </a:buClr>
        <a:buSzPct val="70000"/>
        <a:buFont typeface="Wingdings" pitchFamily="2" charset="2"/>
        <a:buChar char=""/>
        <a:defRPr sz="2000">
          <a:solidFill>
            <a:schemeClr val="tx1"/>
          </a:solidFill>
          <a:latin typeface="+mn-lt"/>
          <a:ea typeface="+mn-ea"/>
          <a:cs typeface="+mn-cs"/>
        </a:defRPr>
      </a:lvl5pPr>
      <a:lvl6pPr marL="2514600" indent="-228600" algn="l" rtl="0" fontAlgn="base">
        <a:spcBef>
          <a:spcPct val="20000"/>
        </a:spcBef>
        <a:spcAft>
          <a:spcPct val="0"/>
        </a:spcAft>
        <a:buClr>
          <a:srgbClr val="FF3300"/>
        </a:buClr>
        <a:buSzPct val="70000"/>
        <a:buFont typeface="Wingdings" pitchFamily="2" charset="2"/>
        <a:buChar char=""/>
        <a:defRPr>
          <a:solidFill>
            <a:schemeClr val="tx1"/>
          </a:solidFill>
          <a:latin typeface="+mn-lt"/>
          <a:ea typeface="+mn-ea"/>
          <a:cs typeface="+mn-cs"/>
        </a:defRPr>
      </a:lvl6pPr>
      <a:lvl7pPr marL="2971800" indent="-228600" algn="l" rtl="0" fontAlgn="base">
        <a:spcBef>
          <a:spcPct val="20000"/>
        </a:spcBef>
        <a:spcAft>
          <a:spcPct val="0"/>
        </a:spcAft>
        <a:buClr>
          <a:srgbClr val="FF3300"/>
        </a:buClr>
        <a:buSzPct val="70000"/>
        <a:buFont typeface="Wingdings" pitchFamily="2" charset="2"/>
        <a:buChar char=""/>
        <a:defRPr>
          <a:solidFill>
            <a:schemeClr val="tx1"/>
          </a:solidFill>
          <a:latin typeface="+mn-lt"/>
          <a:ea typeface="+mn-ea"/>
          <a:cs typeface="+mn-cs"/>
        </a:defRPr>
      </a:lvl7pPr>
      <a:lvl8pPr marL="3429000" indent="-228600" algn="l" rtl="0" fontAlgn="base">
        <a:spcBef>
          <a:spcPct val="20000"/>
        </a:spcBef>
        <a:spcAft>
          <a:spcPct val="0"/>
        </a:spcAft>
        <a:buClr>
          <a:srgbClr val="FF3300"/>
        </a:buClr>
        <a:buSzPct val="70000"/>
        <a:buFont typeface="Wingdings" pitchFamily="2" charset="2"/>
        <a:buChar char=""/>
        <a:defRPr>
          <a:solidFill>
            <a:schemeClr val="tx1"/>
          </a:solidFill>
          <a:latin typeface="+mn-lt"/>
          <a:ea typeface="+mn-ea"/>
          <a:cs typeface="+mn-cs"/>
        </a:defRPr>
      </a:lvl8pPr>
      <a:lvl9pPr marL="3886200" indent="-228600" algn="l" rtl="0" fontAlgn="base">
        <a:spcBef>
          <a:spcPct val="20000"/>
        </a:spcBef>
        <a:spcAft>
          <a:spcPct val="0"/>
        </a:spcAft>
        <a:buClr>
          <a:srgbClr val="FF3300"/>
        </a:buClr>
        <a:buSzPct val="70000"/>
        <a:buFont typeface="Wingdings" pitchFamily="2" charset="2"/>
        <a:buChar char=""/>
        <a:defRPr>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en.wikipedia.org/wiki/File:Tree_roots2.jp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idx="4294967295"/>
          </p:nvPr>
        </p:nvSpPr>
        <p:spPr>
          <a:xfrm>
            <a:off x="1143000" y="304800"/>
            <a:ext cx="7924800" cy="1447800"/>
          </a:xfrm>
        </p:spPr>
        <p:txBody>
          <a:bodyPr rIns="0" bIns="0"/>
          <a:lstStyle/>
          <a:p>
            <a:pPr algn="ctr" eaLnBrk="1" hangingPunct="1"/>
            <a:r>
              <a:rPr lang="zh-CN" altLang="en-US" sz="6600" b="1" dirty="0" smtClean="0">
                <a:solidFill>
                  <a:srgbClr val="C00000"/>
                </a:solidFill>
                <a:latin typeface="华文隶书" pitchFamily="2" charset="-122"/>
                <a:ea typeface="华文隶书" pitchFamily="2" charset="-122"/>
              </a:rPr>
              <a:t>学术研究方法浅论</a:t>
            </a:r>
          </a:p>
        </p:txBody>
      </p:sp>
      <p:pic>
        <p:nvPicPr>
          <p:cNvPr id="5" name="Picture 23" descr="20100914173821095744"/>
          <p:cNvPicPr>
            <a:picLocks noChangeAspect="1" noChangeArrowheads="1"/>
          </p:cNvPicPr>
          <p:nvPr/>
        </p:nvPicPr>
        <p:blipFill>
          <a:blip r:embed="rId3" cstate="print"/>
          <a:srcRect/>
          <a:stretch>
            <a:fillRect/>
          </a:stretch>
        </p:blipFill>
        <p:spPr bwMode="auto">
          <a:xfrm>
            <a:off x="1143000" y="2200469"/>
            <a:ext cx="8001000" cy="1761931"/>
          </a:xfrm>
          <a:prstGeom prst="rect">
            <a:avLst/>
          </a:prstGeom>
          <a:noFill/>
          <a:ln w="9525">
            <a:noFill/>
            <a:miter lim="800000"/>
            <a:headEnd/>
            <a:tailEnd/>
          </a:ln>
        </p:spPr>
      </p:pic>
      <p:pic>
        <p:nvPicPr>
          <p:cNvPr id="8" name="图片 7" descr="beihang-logo.png"/>
          <p:cNvPicPr>
            <a:picLocks noChangeAspect="1"/>
          </p:cNvPicPr>
          <p:nvPr/>
        </p:nvPicPr>
        <p:blipFill>
          <a:blip r:embed="rId4" cstate="print"/>
          <a:stretch>
            <a:fillRect/>
          </a:stretch>
        </p:blipFill>
        <p:spPr>
          <a:xfrm>
            <a:off x="2895600" y="4572000"/>
            <a:ext cx="4427099" cy="914400"/>
          </a:xfrm>
          <a:prstGeom prst="rect">
            <a:avLst/>
          </a:prstGeom>
        </p:spPr>
      </p:pic>
      <p:sp>
        <p:nvSpPr>
          <p:cNvPr id="6" name="Rectangle 3"/>
          <p:cNvSpPr txBox="1">
            <a:spLocks noChangeArrowheads="1"/>
          </p:cNvSpPr>
          <p:nvPr/>
        </p:nvSpPr>
        <p:spPr bwMode="auto">
          <a:xfrm>
            <a:off x="1676400" y="518160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0099"/>
                </a:solidFill>
              </a:rPr>
              <a:t>集中优势兵力</a:t>
            </a:r>
            <a:endParaRPr lang="zh-CN" altLang="en-US" dirty="0"/>
          </a:p>
        </p:txBody>
      </p:sp>
      <p:sp>
        <p:nvSpPr>
          <p:cNvPr id="3" name="内容占位符 2"/>
          <p:cNvSpPr>
            <a:spLocks noGrp="1"/>
          </p:cNvSpPr>
          <p:nvPr>
            <p:ph idx="1"/>
          </p:nvPr>
        </p:nvSpPr>
        <p:spPr/>
        <p:txBody>
          <a:bodyPr/>
          <a:lstStyle/>
          <a:p>
            <a:r>
              <a:rPr lang="zh-CN" altLang="en-US" dirty="0" smtClean="0"/>
              <a:t>瞄准一个方向的</a:t>
            </a:r>
            <a:r>
              <a:rPr lang="zh-CN" altLang="en-US" dirty="0" smtClean="0">
                <a:solidFill>
                  <a:schemeClr val="accent6"/>
                </a:solidFill>
              </a:rPr>
              <a:t>列表</a:t>
            </a:r>
            <a:r>
              <a:rPr lang="zh-CN" altLang="en-US" dirty="0" smtClean="0"/>
              <a:t>（会议和期刊）</a:t>
            </a:r>
            <a:endParaRPr lang="en-US" altLang="zh-CN" dirty="0" smtClean="0"/>
          </a:p>
          <a:p>
            <a:r>
              <a:rPr lang="zh-CN" altLang="en-US" dirty="0" smtClean="0">
                <a:solidFill>
                  <a:schemeClr val="accent6"/>
                </a:solidFill>
              </a:rPr>
              <a:t>两点要求</a:t>
            </a:r>
            <a:r>
              <a:rPr lang="zh-CN" altLang="en-US" dirty="0" smtClean="0"/>
              <a:t>：</a:t>
            </a:r>
            <a:endParaRPr lang="en-US" altLang="zh-CN" dirty="0" smtClean="0"/>
          </a:p>
          <a:p>
            <a:pPr lvl="1"/>
            <a:r>
              <a:rPr lang="zh-CN" altLang="en-US" dirty="0" smtClean="0"/>
              <a:t>博士生和硕士生文章</a:t>
            </a:r>
            <a:r>
              <a:rPr lang="zh-CN" altLang="en-US" dirty="0" smtClean="0">
                <a:solidFill>
                  <a:srgbClr val="FF0000"/>
                </a:solidFill>
              </a:rPr>
              <a:t>只能</a:t>
            </a:r>
            <a:r>
              <a:rPr lang="zh-CN" altLang="en-US" dirty="0" smtClean="0"/>
              <a:t>发表列表中的会议和期刊（</a:t>
            </a:r>
            <a:r>
              <a:rPr lang="zh-CN" altLang="en-US" dirty="0" smtClean="0">
                <a:solidFill>
                  <a:srgbClr val="FF0000"/>
                </a:solidFill>
              </a:rPr>
              <a:t>专利</a:t>
            </a:r>
            <a:r>
              <a:rPr lang="zh-CN" altLang="en-US" dirty="0" smtClean="0"/>
              <a:t>不算数）</a:t>
            </a:r>
            <a:endParaRPr lang="en-US" altLang="zh-CN" dirty="0" smtClean="0"/>
          </a:p>
          <a:p>
            <a:pPr lvl="1"/>
            <a:r>
              <a:rPr lang="zh-CN" altLang="en-US" dirty="0" smtClean="0"/>
              <a:t>杜绝</a:t>
            </a:r>
            <a:r>
              <a:rPr lang="zh-CN" altLang="en-US" dirty="0" smtClean="0">
                <a:solidFill>
                  <a:srgbClr val="FF0000"/>
                </a:solidFill>
              </a:rPr>
              <a:t>剽窃</a:t>
            </a:r>
            <a:r>
              <a:rPr lang="en-US" altLang="zh-CN" dirty="0" smtClean="0">
                <a:solidFill>
                  <a:srgbClr val="FF0000"/>
                </a:solidFill>
              </a:rPr>
              <a:t>-</a:t>
            </a:r>
            <a:r>
              <a:rPr lang="zh-CN" altLang="en-US" dirty="0" smtClean="0"/>
              <a:t>可耻</a:t>
            </a:r>
            <a:endParaRPr lang="en-US" altLang="zh-CN" dirty="0" smtClean="0"/>
          </a:p>
          <a:p>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par>
                                <p:cTn id="15" presetID="2" presetClass="exit" presetSubtype="4" fill="hold" grpId="1" nodeType="withEffect">
                                  <p:stCondLst>
                                    <p:cond delay="0"/>
                                  </p:stCondLst>
                                  <p:childTnLst>
                                    <p:anim calcmode="lin" valueType="num">
                                      <p:cBhvr additive="base">
                                        <p:cTn id="1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2" end="2"/>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2" end="2"/>
                                            </p:txEl>
                                          </p:spTgt>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3" end="3"/>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科研是什么之学术道德</a:t>
            </a:r>
            <a:endParaRPr lang="zh-CN" altLang="en-US" dirty="0"/>
          </a:p>
        </p:txBody>
      </p:sp>
      <p:grpSp>
        <p:nvGrpSpPr>
          <p:cNvPr id="4" name="组合 3"/>
          <p:cNvGrpSpPr/>
          <p:nvPr/>
        </p:nvGrpSpPr>
        <p:grpSpPr>
          <a:xfrm>
            <a:off x="2667000" y="1600200"/>
            <a:ext cx="3810000" cy="4028420"/>
            <a:chOff x="3733800" y="2286000"/>
            <a:chExt cx="3810000" cy="4028420"/>
          </a:xfrm>
        </p:grpSpPr>
        <p:pic>
          <p:nvPicPr>
            <p:cNvPr id="5" name="图片 4" descr="prison.jpg"/>
            <p:cNvPicPr>
              <a:picLocks noChangeAspect="1"/>
            </p:cNvPicPr>
            <p:nvPr/>
          </p:nvPicPr>
          <p:blipFill>
            <a:blip r:embed="rId2" cstate="print"/>
            <a:stretch>
              <a:fillRect/>
            </a:stretch>
          </p:blipFill>
          <p:spPr>
            <a:xfrm>
              <a:off x="3810000" y="2286000"/>
              <a:ext cx="3571900" cy="3571899"/>
            </a:xfrm>
            <a:prstGeom prst="rect">
              <a:avLst/>
            </a:prstGeom>
          </p:spPr>
        </p:pic>
        <p:sp>
          <p:nvSpPr>
            <p:cNvPr id="6" name="TextBox 5"/>
            <p:cNvSpPr txBox="1"/>
            <p:nvPr/>
          </p:nvSpPr>
          <p:spPr>
            <a:xfrm>
              <a:off x="3733800" y="5791200"/>
              <a:ext cx="3810000" cy="523220"/>
            </a:xfrm>
            <a:prstGeom prst="rect">
              <a:avLst/>
            </a:prstGeom>
            <a:noFill/>
          </p:spPr>
          <p:txBody>
            <a:bodyPr wrap="square" rtlCol="0">
              <a:spAutoFit/>
            </a:bodyPr>
            <a:lstStyle/>
            <a:p>
              <a:pPr algn="ctr"/>
              <a:r>
                <a:rPr lang="zh-CN" altLang="en-US" sz="2800" dirty="0" smtClean="0">
                  <a:solidFill>
                    <a:srgbClr val="FF0000"/>
                  </a:solidFill>
                  <a:latin typeface="华文隶书" pitchFamily="2" charset="-122"/>
                  <a:ea typeface="华文隶书" pitchFamily="2" charset="-122"/>
                </a:rPr>
                <a:t>违法必究，执法必严！</a:t>
              </a:r>
              <a:endParaRPr lang="zh-CN" altLang="en-US" sz="2800" dirty="0">
                <a:solidFill>
                  <a:srgbClr val="FF0000"/>
                </a:solidFill>
                <a:latin typeface="华文隶书" pitchFamily="2" charset="-122"/>
                <a:ea typeface="华文隶书"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0099"/>
                </a:solidFill>
              </a:rPr>
              <a:t>。 。 。</a:t>
            </a:r>
            <a:endParaRPr lang="zh-CN" altLang="en-US" dirty="0"/>
          </a:p>
        </p:txBody>
      </p:sp>
      <p:grpSp>
        <p:nvGrpSpPr>
          <p:cNvPr id="3" name="组合 16"/>
          <p:cNvGrpSpPr/>
          <p:nvPr/>
        </p:nvGrpSpPr>
        <p:grpSpPr>
          <a:xfrm>
            <a:off x="1981200" y="1447800"/>
            <a:ext cx="5604967" cy="1811426"/>
            <a:chOff x="1981200" y="1447800"/>
            <a:chExt cx="5604967" cy="1811426"/>
          </a:xfrm>
        </p:grpSpPr>
        <p:pic>
          <p:nvPicPr>
            <p:cNvPr id="1026" name="Picture 2" descr="C:\Program Files (x86)\Microsoft Office\MEDIA\CAGCAT10\j0157763.wmf"/>
            <p:cNvPicPr>
              <a:picLocks noChangeAspect="1" noChangeArrowheads="1"/>
            </p:cNvPicPr>
            <p:nvPr/>
          </p:nvPicPr>
          <p:blipFill>
            <a:blip r:embed="rId2" cstate="print"/>
            <a:srcRect/>
            <a:stretch>
              <a:fillRect/>
            </a:stretch>
          </p:blipFill>
          <p:spPr bwMode="auto">
            <a:xfrm>
              <a:off x="5791200" y="1447800"/>
              <a:ext cx="1794967" cy="1811426"/>
            </a:xfrm>
            <a:prstGeom prst="rect">
              <a:avLst/>
            </a:prstGeom>
            <a:noFill/>
          </p:spPr>
        </p:pic>
        <p:pic>
          <p:nvPicPr>
            <p:cNvPr id="1029" name="Picture 5" descr="C:\Program Files (x86)\Microsoft Office\MEDIA\CAGCAT10\j0233070.wmf"/>
            <p:cNvPicPr>
              <a:picLocks noChangeAspect="1" noChangeArrowheads="1"/>
            </p:cNvPicPr>
            <p:nvPr/>
          </p:nvPicPr>
          <p:blipFill>
            <a:blip r:embed="rId3" cstate="print"/>
            <a:srcRect/>
            <a:stretch>
              <a:fillRect/>
            </a:stretch>
          </p:blipFill>
          <p:spPr bwMode="auto">
            <a:xfrm>
              <a:off x="1981200" y="1600200"/>
              <a:ext cx="2961992" cy="1484768"/>
            </a:xfrm>
            <a:prstGeom prst="rect">
              <a:avLst/>
            </a:prstGeom>
            <a:noFill/>
          </p:spPr>
        </p:pic>
      </p:grpSp>
      <p:pic>
        <p:nvPicPr>
          <p:cNvPr id="1030" name="Picture 6" descr="C:\Program Files (x86)\Microsoft Office\MEDIA\CAGCAT10\j0230876.wmf"/>
          <p:cNvPicPr>
            <a:picLocks noChangeAspect="1" noChangeArrowheads="1"/>
          </p:cNvPicPr>
          <p:nvPr/>
        </p:nvPicPr>
        <p:blipFill>
          <a:blip r:embed="rId4" cstate="print"/>
          <a:srcRect/>
          <a:stretch>
            <a:fillRect/>
          </a:stretch>
        </p:blipFill>
        <p:spPr bwMode="auto">
          <a:xfrm>
            <a:off x="5715000" y="3731456"/>
            <a:ext cx="2438400" cy="2455618"/>
          </a:xfrm>
          <a:prstGeom prst="rect">
            <a:avLst/>
          </a:prstGeom>
          <a:noFill/>
        </p:spPr>
      </p:pic>
      <p:grpSp>
        <p:nvGrpSpPr>
          <p:cNvPr id="4" name="组合 17"/>
          <p:cNvGrpSpPr/>
          <p:nvPr/>
        </p:nvGrpSpPr>
        <p:grpSpPr>
          <a:xfrm>
            <a:off x="1833711" y="3652397"/>
            <a:ext cx="2890689" cy="2672203"/>
            <a:chOff x="1676400" y="3652397"/>
            <a:chExt cx="2890689" cy="2672203"/>
          </a:xfrm>
        </p:grpSpPr>
        <p:pic>
          <p:nvPicPr>
            <p:cNvPr id="1031" name="Picture 7" descr="C:\Program Files (x86)\Microsoft Office\MEDIA\CAGCAT10\j0222015.wmf"/>
            <p:cNvPicPr>
              <a:picLocks noChangeAspect="1" noChangeArrowheads="1"/>
            </p:cNvPicPr>
            <p:nvPr/>
          </p:nvPicPr>
          <p:blipFill>
            <a:blip r:embed="rId5" cstate="print"/>
            <a:srcRect/>
            <a:stretch>
              <a:fillRect/>
            </a:stretch>
          </p:blipFill>
          <p:spPr bwMode="auto">
            <a:xfrm>
              <a:off x="3124200" y="3699662"/>
              <a:ext cx="1248848" cy="1253338"/>
            </a:xfrm>
            <a:prstGeom prst="rect">
              <a:avLst/>
            </a:prstGeom>
            <a:noFill/>
          </p:spPr>
        </p:pic>
        <p:pic>
          <p:nvPicPr>
            <p:cNvPr id="1032" name="Picture 8" descr="C:\Program Files (x86)\Microsoft Office\MEDIA\CAGCAT10\j0222017.wmf"/>
            <p:cNvPicPr>
              <a:picLocks noChangeAspect="1" noChangeArrowheads="1"/>
            </p:cNvPicPr>
            <p:nvPr/>
          </p:nvPicPr>
          <p:blipFill>
            <a:blip r:embed="rId6" cstate="print"/>
            <a:srcRect/>
            <a:stretch>
              <a:fillRect/>
            </a:stretch>
          </p:blipFill>
          <p:spPr bwMode="auto">
            <a:xfrm>
              <a:off x="1676400" y="3652397"/>
              <a:ext cx="1447800" cy="1453003"/>
            </a:xfrm>
            <a:prstGeom prst="rect">
              <a:avLst/>
            </a:prstGeom>
            <a:noFill/>
          </p:spPr>
        </p:pic>
        <p:pic>
          <p:nvPicPr>
            <p:cNvPr id="1033" name="Picture 9" descr="C:\Program Files (x86)\Microsoft Office\MEDIA\CAGCAT10\j0222021.wmf"/>
            <p:cNvPicPr>
              <a:picLocks noChangeAspect="1" noChangeArrowheads="1"/>
            </p:cNvPicPr>
            <p:nvPr/>
          </p:nvPicPr>
          <p:blipFill>
            <a:blip r:embed="rId7" cstate="print"/>
            <a:srcRect/>
            <a:stretch>
              <a:fillRect/>
            </a:stretch>
          </p:blipFill>
          <p:spPr bwMode="auto">
            <a:xfrm>
              <a:off x="3200400" y="4953000"/>
              <a:ext cx="1366689" cy="1371600"/>
            </a:xfrm>
            <a:prstGeom prst="rect">
              <a:avLst/>
            </a:prstGeom>
            <a:noFill/>
          </p:spPr>
        </p:pic>
        <p:pic>
          <p:nvPicPr>
            <p:cNvPr id="1034" name="Picture 10" descr="C:\Program Files (x86)\Microsoft Office\MEDIA\CAGCAT10\j0222019.wmf"/>
            <p:cNvPicPr>
              <a:picLocks noChangeAspect="1" noChangeArrowheads="1"/>
            </p:cNvPicPr>
            <p:nvPr/>
          </p:nvPicPr>
          <p:blipFill>
            <a:blip r:embed="rId8" cstate="print"/>
            <a:srcRect/>
            <a:stretch>
              <a:fillRect/>
            </a:stretch>
          </p:blipFill>
          <p:spPr bwMode="auto">
            <a:xfrm>
              <a:off x="1752600" y="4953000"/>
              <a:ext cx="1366689" cy="1371600"/>
            </a:xfrm>
            <a:prstGeom prst="rect">
              <a:avLst/>
            </a:prstGeom>
            <a:noFill/>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667000"/>
            <a:ext cx="7596246" cy="796908"/>
          </a:xfrm>
        </p:spPr>
        <p:txBody>
          <a:bodyPr/>
          <a:lstStyle/>
          <a:p>
            <a:pPr marL="342900" lvl="0" indent="-342900" algn="ctr">
              <a:spcBef>
                <a:spcPct val="20000"/>
              </a:spcBef>
              <a:defRPr/>
            </a:pPr>
            <a:r>
              <a:rPr lang="zh-CN" altLang="en-US" b="1" dirty="0" smtClean="0">
                <a:solidFill>
                  <a:srgbClr val="C00000"/>
                </a:solidFill>
                <a:latin typeface="+mj-ea"/>
              </a:rPr>
              <a:t>数学对计算机意味着什么？</a:t>
            </a:r>
            <a:endParaRPr lang="en-US" altLang="zh-CN" b="1" dirty="0" smtClean="0">
              <a:solidFill>
                <a:srgbClr val="C00000"/>
              </a:solidFill>
              <a:latin typeface="+mj-ea"/>
            </a:endParaRPr>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数学奇才是计算机之父</a:t>
            </a:r>
            <a:endParaRPr lang="zh-CN" altLang="en-US" b="1" dirty="0">
              <a:solidFill>
                <a:srgbClr val="C00000"/>
              </a:solidFill>
            </a:endParaRPr>
          </a:p>
        </p:txBody>
      </p:sp>
      <p:sp>
        <p:nvSpPr>
          <p:cNvPr id="3" name="内容占位符 2"/>
          <p:cNvSpPr>
            <a:spLocks noGrp="1"/>
          </p:cNvSpPr>
          <p:nvPr>
            <p:ph idx="1"/>
          </p:nvPr>
        </p:nvSpPr>
        <p:spPr/>
        <p:txBody>
          <a:bodyPr/>
          <a:lstStyle/>
          <a:p>
            <a:r>
              <a:rPr lang="zh-CN" altLang="en-US" dirty="0" smtClean="0"/>
              <a:t>众所周知，</a:t>
            </a:r>
            <a:r>
              <a:rPr lang="en-US" altLang="zh-CN" dirty="0" smtClean="0"/>
              <a:t>1946</a:t>
            </a:r>
            <a:r>
              <a:rPr lang="zh-CN" altLang="en-US" dirty="0" smtClean="0"/>
              <a:t>年发明的电子计算机，大大促进了科学技术的进步，大大促进了社会生活的进步。</a:t>
            </a:r>
            <a:endParaRPr lang="en-US" altLang="zh-CN" dirty="0" smtClean="0"/>
          </a:p>
          <a:p>
            <a:r>
              <a:rPr lang="zh-CN" altLang="en-US" dirty="0" smtClean="0"/>
              <a:t>鉴于</a:t>
            </a:r>
            <a:r>
              <a:rPr lang="zh-CN" altLang="en-US" dirty="0" smtClean="0">
                <a:solidFill>
                  <a:srgbClr val="FF0000"/>
                </a:solidFill>
              </a:rPr>
              <a:t>冯◦诺依曼</a:t>
            </a:r>
            <a:r>
              <a:rPr lang="zh-CN" altLang="en-US" dirty="0" smtClean="0"/>
              <a:t>在发明电子计算机中所起到关键性作用，他被西方人誉为</a:t>
            </a:r>
            <a:r>
              <a:rPr lang="en-US" altLang="zh-CN" dirty="0" smtClean="0"/>
              <a:t>"</a:t>
            </a:r>
            <a:r>
              <a:rPr lang="zh-CN" altLang="en-US" dirty="0" smtClean="0"/>
              <a:t>计算机之父</a:t>
            </a:r>
            <a:r>
              <a:rPr lang="en-US" altLang="zh-CN" dirty="0" smtClean="0"/>
              <a:t>".</a:t>
            </a:r>
            <a:endParaRPr lang="zh-CN" alt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数学对计算机的重要性</a:t>
            </a:r>
            <a:endParaRPr lang="zh-CN" altLang="en-US" dirty="0"/>
          </a:p>
        </p:txBody>
      </p:sp>
      <p:sp>
        <p:nvSpPr>
          <p:cNvPr id="3" name="内容占位符 2"/>
          <p:cNvSpPr>
            <a:spLocks noGrp="1"/>
          </p:cNvSpPr>
          <p:nvPr>
            <p:ph idx="1"/>
          </p:nvPr>
        </p:nvSpPr>
        <p:spPr/>
        <p:txBody>
          <a:bodyPr/>
          <a:lstStyle/>
          <a:p>
            <a:r>
              <a:rPr lang="zh-CN" altLang="en-US" dirty="0" smtClean="0"/>
              <a:t>数学修养的潜移默化</a:t>
            </a:r>
            <a:endParaRPr lang="en-US" altLang="zh-CN" dirty="0" smtClean="0"/>
          </a:p>
          <a:p>
            <a:r>
              <a:rPr lang="zh-CN" altLang="en-US" dirty="0" smtClean="0"/>
              <a:t>提高空间思维能力和逻辑判断能力</a:t>
            </a:r>
            <a:endParaRPr lang="en-US" altLang="zh-CN" dirty="0" smtClean="0"/>
          </a:p>
          <a:p>
            <a:r>
              <a:rPr lang="zh-CN" altLang="en-US" dirty="0" smtClean="0"/>
              <a:t>数学的训练对科研有着积极重要的作用</a:t>
            </a:r>
            <a:endParaRPr lang="en-US" altLang="zh-CN" dirty="0" smtClean="0"/>
          </a:p>
          <a:p>
            <a:endParaRPr lang="zh-CN" alt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667000"/>
            <a:ext cx="8358246" cy="796908"/>
          </a:xfrm>
        </p:spPr>
        <p:txBody>
          <a:bodyPr/>
          <a:lstStyle/>
          <a:p>
            <a:pPr algn="ctr"/>
            <a:r>
              <a:rPr lang="en-US" altLang="zh-CN" b="1" dirty="0" smtClean="0">
                <a:solidFill>
                  <a:srgbClr val="C00000"/>
                </a:solidFill>
              </a:rPr>
              <a:t>How to read/write papers</a:t>
            </a:r>
            <a:endParaRPr lang="zh-CN" altLang="en-US" b="1" dirty="0">
              <a:solidFill>
                <a:srgbClr val="C00000"/>
              </a:solidFill>
            </a:endParaRPr>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How to Evaluate a Paper?</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smtClean="0"/>
              <a:t>Novelty of the problem (25%)</a:t>
            </a:r>
          </a:p>
          <a:p>
            <a:r>
              <a:rPr lang="en-US" altLang="zh-CN" dirty="0" smtClean="0"/>
              <a:t>Technical depth (25%)</a:t>
            </a:r>
          </a:p>
          <a:p>
            <a:r>
              <a:rPr lang="en-US" altLang="zh-CN" dirty="0" smtClean="0"/>
              <a:t>Writing (25%)</a:t>
            </a:r>
          </a:p>
          <a:p>
            <a:r>
              <a:rPr lang="en-US" altLang="zh-CN" dirty="0" smtClean="0"/>
              <a:t>Experiments (25%)</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17</a:t>
            </a:fld>
            <a:endParaRPr lang="zh-CN" alt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How to Get the Idea?</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smtClean="0"/>
              <a:t>Positive 	</a:t>
            </a:r>
          </a:p>
          <a:p>
            <a:pPr lvl="1"/>
            <a:r>
              <a:rPr lang="en-US" altLang="zh-CN" dirty="0" smtClean="0"/>
              <a:t>For any idea, you can always do something </a:t>
            </a:r>
          </a:p>
          <a:p>
            <a:r>
              <a:rPr lang="en-US" altLang="zh-CN" dirty="0" smtClean="0"/>
              <a:t>Negative</a:t>
            </a:r>
          </a:p>
          <a:p>
            <a:pPr lvl="1"/>
            <a:r>
              <a:rPr lang="en-US" altLang="zh-CN" dirty="0" smtClean="0"/>
              <a:t>Extremely challenging to get good ideas.</a:t>
            </a:r>
          </a:p>
          <a:p>
            <a:pPr lvl="2"/>
            <a:r>
              <a:rPr lang="en-US" altLang="zh-CN" dirty="0" smtClean="0"/>
              <a:t>Repeated work is NOT called research!</a:t>
            </a:r>
          </a:p>
          <a:p>
            <a:pPr lvl="1"/>
            <a:r>
              <a:rPr lang="en-US" altLang="zh-CN" dirty="0" smtClean="0"/>
              <a:t>Observation – using your brain</a:t>
            </a:r>
          </a:p>
          <a:p>
            <a:pPr lvl="1"/>
            <a:r>
              <a:rPr lang="en-US" altLang="zh-CN" dirty="0" smtClean="0"/>
              <a:t>Refine, refine and refine, but with an expectation in your mind!</a:t>
            </a:r>
          </a:p>
          <a:p>
            <a:pPr lvl="1"/>
            <a:r>
              <a:rPr lang="en-US" altLang="zh-CN" dirty="0" smtClean="0"/>
              <a:t>Explain by examples</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18</a:t>
            </a:fld>
            <a:endParaRPr lang="zh-CN" alt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How to Get the Solution?</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sz="2800" dirty="0" smtClean="0"/>
              <a:t>Complexity analysis </a:t>
            </a:r>
          </a:p>
          <a:p>
            <a:pPr lvl="1"/>
            <a:r>
              <a:rPr lang="en-US" altLang="zh-CN" sz="2400" dirty="0" smtClean="0"/>
              <a:t>PTIME, NP, EXPTIME, …</a:t>
            </a:r>
          </a:p>
          <a:p>
            <a:r>
              <a:rPr lang="en-US" altLang="zh-CN" sz="2800" dirty="0" smtClean="0"/>
              <a:t>Approximation analysis for NPC problems</a:t>
            </a:r>
          </a:p>
          <a:p>
            <a:pPr lvl="1"/>
            <a:r>
              <a:rPr lang="en-US" altLang="zh-CN" sz="2400" dirty="0" smtClean="0"/>
              <a:t>With performance guarantees</a:t>
            </a:r>
          </a:p>
          <a:p>
            <a:r>
              <a:rPr lang="en-US" altLang="zh-CN" sz="2800" dirty="0" smtClean="0"/>
              <a:t>Heuristic solutions</a:t>
            </a:r>
          </a:p>
          <a:p>
            <a:pPr lvl="1"/>
            <a:r>
              <a:rPr lang="en-US" altLang="zh-CN" sz="2400" dirty="0" smtClean="0"/>
              <a:t>With certain properties</a:t>
            </a:r>
          </a:p>
          <a:p>
            <a:r>
              <a:rPr lang="en-US" altLang="zh-CN" sz="2800" dirty="0" smtClean="0"/>
              <a:t>No fixed rules to follow for algorithm design</a:t>
            </a:r>
          </a:p>
          <a:p>
            <a:pPr lvl="1"/>
            <a:r>
              <a:rPr lang="en-US" altLang="zh-CN" sz="2400" dirty="0" smtClean="0"/>
              <a:t>Fully understand the problem</a:t>
            </a:r>
          </a:p>
          <a:p>
            <a:pPr lvl="1"/>
            <a:r>
              <a:rPr lang="en-US" altLang="zh-CN" sz="2400" dirty="0" smtClean="0"/>
              <a:t>Designed algorithms based on the special characteristics for the problem itself</a:t>
            </a:r>
          </a:p>
          <a:p>
            <a:endParaRPr lang="en-US" altLang="zh-CN" sz="2800" dirty="0" smtClean="0"/>
          </a:p>
          <a:p>
            <a:endParaRPr lang="zh-CN" altLang="en-US" sz="2800"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19</a:t>
            </a:fld>
            <a:endParaRPr lang="zh-CN"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143000" y="71414"/>
            <a:ext cx="7500966" cy="79690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ea"/>
                <a:ea typeface="+mj-ea"/>
                <a:cs typeface="+mj-cs"/>
              </a:rPr>
              <a:t>提纲</a:t>
            </a:r>
            <a:endParaRPr kumimoji="0" lang="zh-CN" altLang="en-US" sz="4400" b="0" i="0" u="none" strike="noStrike" kern="0" cap="none" spc="0" normalizeH="0" baseline="0" noProof="0" dirty="0">
              <a:ln>
                <a:noFill/>
              </a:ln>
              <a:solidFill>
                <a:srgbClr val="C00000"/>
              </a:solidFill>
              <a:effectLst>
                <a:outerShdw blurRad="38100" dist="38100" dir="2700000" algn="tl">
                  <a:srgbClr val="C0C0C0"/>
                </a:outerShdw>
              </a:effectLst>
              <a:uLnTx/>
              <a:uFillTx/>
              <a:latin typeface="+mj-ea"/>
              <a:ea typeface="+mj-ea"/>
              <a:cs typeface="+mj-cs"/>
            </a:endParaRPr>
          </a:p>
        </p:txBody>
      </p:sp>
      <p:sp>
        <p:nvSpPr>
          <p:cNvPr id="3" name="内容占位符 2"/>
          <p:cNvSpPr txBox="1">
            <a:spLocks/>
          </p:cNvSpPr>
          <p:nvPr/>
        </p:nvSpPr>
        <p:spPr>
          <a:xfrm>
            <a:off x="1157654" y="1000108"/>
            <a:ext cx="7629188" cy="5429288"/>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FF3300"/>
              </a:buClr>
              <a:buSzPct val="70000"/>
              <a:buFont typeface="Wingdings" pitchFamily="2" charset="2"/>
              <a:buChar char="|"/>
              <a:tabLst/>
              <a:defRPr/>
            </a:pPr>
            <a:r>
              <a:rPr kumimoji="0" lang="zh-CN" altLang="en-US" sz="3600" b="0" i="0" u="none" strike="noStrike" kern="0" cap="none" spc="0" normalizeH="0" baseline="0" noProof="0" dirty="0" smtClean="0">
                <a:ln>
                  <a:noFill/>
                </a:ln>
                <a:solidFill>
                  <a:schemeClr val="tx1"/>
                </a:solidFill>
                <a:effectLst/>
                <a:uLnTx/>
                <a:uFillTx/>
                <a:latin typeface="+mj-ea"/>
                <a:ea typeface="+mj-ea"/>
              </a:rPr>
              <a:t>科研是什么？</a:t>
            </a:r>
            <a:endParaRPr kumimoji="0" lang="en-US" altLang="zh-CN" sz="3600" b="0" i="0" u="none" strike="noStrike" kern="0" cap="none" spc="0" normalizeH="0" baseline="0" noProof="0" dirty="0" smtClean="0">
              <a:ln>
                <a:noFill/>
              </a:ln>
              <a:solidFill>
                <a:schemeClr val="tx1"/>
              </a:solidFill>
              <a:effectLst/>
              <a:uLnTx/>
              <a:uFillTx/>
              <a:latin typeface="+mj-ea"/>
              <a:ea typeface="+mj-ea"/>
            </a:endParaRPr>
          </a:p>
          <a:p>
            <a:pPr marL="342900" marR="0" lvl="0" indent="-342900" algn="l" defTabSz="914400" rtl="0" eaLnBrk="0" fontAlgn="base" latinLnBrk="0" hangingPunct="0">
              <a:lnSpc>
                <a:spcPct val="100000"/>
              </a:lnSpc>
              <a:spcBef>
                <a:spcPct val="20000"/>
              </a:spcBef>
              <a:spcAft>
                <a:spcPct val="0"/>
              </a:spcAft>
              <a:buClr>
                <a:srgbClr val="FF3300"/>
              </a:buClr>
              <a:buSzPct val="70000"/>
              <a:buFont typeface="Wingdings" pitchFamily="2" charset="2"/>
              <a:buChar char="|"/>
              <a:tabLst/>
              <a:defRPr/>
            </a:pPr>
            <a:r>
              <a:rPr lang="zh-CN" altLang="en-US" sz="3600" kern="0" dirty="0" smtClean="0">
                <a:latin typeface="+mj-ea"/>
                <a:ea typeface="+mj-ea"/>
              </a:rPr>
              <a:t>数学对计算机意味着什么？</a:t>
            </a:r>
            <a:endParaRPr lang="en-US" altLang="zh-CN" sz="3600" kern="0" dirty="0" smtClean="0">
              <a:latin typeface="+mj-ea"/>
              <a:ea typeface="+mj-ea"/>
            </a:endParaRPr>
          </a:p>
          <a:p>
            <a:pPr marL="342900" indent="-342900" eaLnBrk="0" hangingPunct="0">
              <a:spcBef>
                <a:spcPct val="20000"/>
              </a:spcBef>
              <a:buClr>
                <a:srgbClr val="FF3300"/>
              </a:buClr>
              <a:buSzPct val="70000"/>
              <a:buFont typeface="Wingdings" pitchFamily="2" charset="2"/>
              <a:buChar char="|"/>
              <a:defRPr/>
            </a:pPr>
            <a:r>
              <a:rPr lang="zh-CN" altLang="en-US" sz="3600" kern="0" dirty="0" smtClean="0">
                <a:latin typeface="+mj-ea"/>
              </a:rPr>
              <a:t>如何读</a:t>
            </a:r>
            <a:r>
              <a:rPr lang="en-US" altLang="zh-CN" sz="3600" kern="0" dirty="0" smtClean="0">
                <a:latin typeface="+mj-ea"/>
              </a:rPr>
              <a:t>/</a:t>
            </a:r>
            <a:r>
              <a:rPr lang="zh-CN" altLang="en-US" sz="3600" kern="0" dirty="0" smtClean="0">
                <a:latin typeface="+mj-ea"/>
              </a:rPr>
              <a:t>写论文</a:t>
            </a:r>
            <a:endParaRPr lang="en-US" altLang="zh-CN" sz="3600" kern="0" dirty="0" smtClean="0">
              <a:latin typeface="+mj-ea"/>
            </a:endParaRPr>
          </a:p>
          <a:p>
            <a:pPr marL="342900" lvl="0" indent="-342900" eaLnBrk="0" hangingPunct="0">
              <a:spcBef>
                <a:spcPct val="20000"/>
              </a:spcBef>
              <a:buClr>
                <a:srgbClr val="FF3300"/>
              </a:buClr>
              <a:buSzPct val="70000"/>
              <a:buFont typeface="Wingdings" pitchFamily="2" charset="2"/>
              <a:buChar char="|"/>
              <a:defRPr/>
            </a:pPr>
            <a:r>
              <a:rPr lang="zh-CN" altLang="en-US" sz="3600" kern="0" dirty="0" smtClean="0">
                <a:latin typeface="+mj-ea"/>
              </a:rPr>
              <a:t>如何制定目标</a:t>
            </a:r>
            <a:endParaRPr lang="en-US" altLang="zh-CN" sz="3600" kern="0" dirty="0" smtClean="0">
              <a:latin typeface="+mj-ea"/>
              <a:ea typeface="+mj-ea"/>
            </a:endParaRPr>
          </a:p>
          <a:p>
            <a:pPr marL="342900" lvl="0" indent="-342900" eaLnBrk="0" hangingPunct="0">
              <a:spcBef>
                <a:spcPct val="20000"/>
              </a:spcBef>
              <a:buClr>
                <a:srgbClr val="FF3300"/>
              </a:buClr>
              <a:buSzPct val="70000"/>
              <a:buFont typeface="Wingdings" pitchFamily="2" charset="2"/>
              <a:buChar char="|"/>
              <a:defRPr/>
            </a:pPr>
            <a:r>
              <a:rPr lang="zh-CN" altLang="en-US" sz="3600" kern="0" dirty="0" smtClean="0">
                <a:latin typeface="+mj-ea"/>
              </a:rPr>
              <a:t>基础计算机</a:t>
            </a:r>
            <a:r>
              <a:rPr kumimoji="0" lang="zh-CN" altLang="en-US" sz="3600" b="0" i="0" u="none" strike="noStrike" kern="0" cap="none" spc="0" normalizeH="0" baseline="0" noProof="0" dirty="0" smtClean="0">
                <a:ln>
                  <a:noFill/>
                </a:ln>
                <a:solidFill>
                  <a:schemeClr val="tx1"/>
                </a:solidFill>
                <a:effectLst/>
                <a:uLnTx/>
                <a:uFillTx/>
                <a:latin typeface="+mj-ea"/>
                <a:ea typeface="+mj-ea"/>
              </a:rPr>
              <a:t>书籍推荐</a:t>
            </a:r>
            <a:endParaRPr kumimoji="0" lang="zh-CN" altLang="en-US" sz="3600" b="0" i="0" u="none" strike="noStrike" kern="0" cap="none" spc="0" normalizeH="0" baseline="0" noProof="0" dirty="0">
              <a:ln>
                <a:noFill/>
              </a:ln>
              <a:solidFill>
                <a:schemeClr val="tx1"/>
              </a:solidFill>
              <a:effectLst/>
              <a:uLnTx/>
              <a:uFillTx/>
              <a:latin typeface="+mj-ea"/>
              <a:ea typeface="+mj-ea"/>
            </a:endParaRPr>
          </a:p>
        </p:txBody>
      </p:sp>
      <p:sp>
        <p:nvSpPr>
          <p:cNvPr id="4" name="矩形 3"/>
          <p:cNvSpPr/>
          <p:nvPr/>
        </p:nvSpPr>
        <p:spPr>
          <a:xfrm>
            <a:off x="1447800" y="4385608"/>
            <a:ext cx="6929486" cy="1938992"/>
          </a:xfrm>
          <a:prstGeom prst="rect">
            <a:avLst/>
          </a:prstGeom>
        </p:spPr>
        <p:txBody>
          <a:bodyPr wrap="square">
            <a:spAutoFit/>
          </a:bodyPr>
          <a:lstStyle/>
          <a:p>
            <a:pPr algn="ctr" eaLnBrk="1" hangingPunct="1">
              <a:buFontTx/>
              <a:buNone/>
            </a:pPr>
            <a:r>
              <a:rPr lang="zh-CN" altLang="en-US" sz="4000" b="1" dirty="0" smtClean="0">
                <a:solidFill>
                  <a:srgbClr val="0000FF"/>
                </a:solidFill>
                <a:latin typeface="华文隶书" pitchFamily="2" charset="-122"/>
                <a:ea typeface="华文隶书" pitchFamily="2" charset="-122"/>
                <a:sym typeface="Wingdings" pitchFamily="2" charset="2"/>
              </a:rPr>
              <a:t>是甄士隐言？</a:t>
            </a:r>
            <a:endParaRPr lang="en-US" altLang="zh-CN" sz="4000" b="1" dirty="0" smtClean="0">
              <a:solidFill>
                <a:srgbClr val="0000FF"/>
              </a:solidFill>
              <a:latin typeface="华文隶书" pitchFamily="2" charset="-122"/>
              <a:ea typeface="华文隶书" pitchFamily="2" charset="-122"/>
              <a:sym typeface="Wingdings" pitchFamily="2" charset="2"/>
            </a:endParaRPr>
          </a:p>
          <a:p>
            <a:pPr algn="ctr" eaLnBrk="1" hangingPunct="1">
              <a:buFontTx/>
              <a:buNone/>
            </a:pPr>
            <a:r>
              <a:rPr lang="zh-CN" altLang="en-US" sz="4000" b="1" dirty="0" smtClean="0">
                <a:solidFill>
                  <a:srgbClr val="0000FF"/>
                </a:solidFill>
                <a:latin typeface="华文隶书" pitchFamily="2" charset="-122"/>
                <a:ea typeface="华文隶书" pitchFamily="2" charset="-122"/>
                <a:sym typeface="Wingdings" pitchFamily="2" charset="2"/>
              </a:rPr>
              <a:t>还是贾雨村？</a:t>
            </a:r>
            <a:endParaRPr lang="en-US" altLang="zh-CN" sz="4000" b="1" dirty="0" smtClean="0">
              <a:solidFill>
                <a:srgbClr val="0000FF"/>
              </a:solidFill>
              <a:latin typeface="华文隶书" pitchFamily="2" charset="-122"/>
              <a:ea typeface="华文隶书" pitchFamily="2" charset="-122"/>
              <a:sym typeface="Wingdings" pitchFamily="2" charset="2"/>
            </a:endParaRPr>
          </a:p>
          <a:p>
            <a:pPr algn="ctr"/>
            <a:r>
              <a:rPr lang="en-US" altLang="zh-CN" sz="4000" b="1" dirty="0" smtClean="0">
                <a:solidFill>
                  <a:srgbClr val="FF0000"/>
                </a:solidFill>
                <a:latin typeface="华文隶书" pitchFamily="2" charset="-122"/>
                <a:ea typeface="华文隶书" pitchFamily="2" charset="-122"/>
                <a:sym typeface="Wingdings" pitchFamily="2" charset="2"/>
              </a:rPr>
              <a:t></a:t>
            </a:r>
            <a:r>
              <a:rPr lang="zh-CN" altLang="en-US" sz="4000" b="1" dirty="0" smtClean="0">
                <a:solidFill>
                  <a:srgbClr val="0000FF"/>
                </a:solidFill>
                <a:latin typeface="华文隶书" pitchFamily="2" charset="-122"/>
                <a:ea typeface="华文隶书" pitchFamily="2" charset="-122"/>
              </a:rPr>
              <a:t>一家之言</a:t>
            </a:r>
            <a:r>
              <a:rPr lang="en-US" altLang="zh-CN" sz="4000" b="1" dirty="0" smtClean="0">
                <a:solidFill>
                  <a:srgbClr val="FF0000"/>
                </a:solidFill>
                <a:latin typeface="华文隶书" pitchFamily="2" charset="-122"/>
                <a:ea typeface="华文隶书" pitchFamily="2" charset="-122"/>
                <a:sym typeface="Wingdings" pitchFamily="2" charset="2"/>
              </a:rPr>
              <a:t></a:t>
            </a:r>
            <a:r>
              <a:rPr lang="zh-CN" altLang="en-US" sz="4000" b="1" dirty="0" smtClean="0">
                <a:solidFill>
                  <a:srgbClr val="0000FF"/>
                </a:solidFill>
                <a:latin typeface="华文隶书" pitchFamily="2" charset="-122"/>
                <a:ea typeface="华文隶书" pitchFamily="2" charset="-122"/>
              </a:rPr>
              <a:t>    </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How to Write the Paper?</a:t>
            </a:r>
            <a:endParaRPr lang="zh-CN" altLang="en-US" dirty="0">
              <a:solidFill>
                <a:srgbClr val="C00000"/>
              </a:solidFill>
            </a:endParaRPr>
          </a:p>
        </p:txBody>
      </p:sp>
      <p:sp>
        <p:nvSpPr>
          <p:cNvPr id="3" name="内容占位符 2"/>
          <p:cNvSpPr>
            <a:spLocks noGrp="1"/>
          </p:cNvSpPr>
          <p:nvPr>
            <p:ph idx="1"/>
          </p:nvPr>
        </p:nvSpPr>
        <p:spPr>
          <a:xfrm>
            <a:off x="1219200" y="1143000"/>
            <a:ext cx="7848600" cy="5257800"/>
          </a:xfrm>
        </p:spPr>
        <p:txBody>
          <a:bodyPr/>
          <a:lstStyle/>
          <a:p>
            <a:r>
              <a:rPr lang="en-US" altLang="zh-CN" sz="2800" dirty="0" smtClean="0"/>
              <a:t>It is art - very difficult!</a:t>
            </a:r>
          </a:p>
          <a:p>
            <a:pPr lvl="1"/>
            <a:r>
              <a:rPr lang="en-US" altLang="zh-CN" sz="2400" dirty="0" smtClean="0"/>
              <a:t>Practice, practice and practice!</a:t>
            </a:r>
          </a:p>
          <a:p>
            <a:pPr lvl="1"/>
            <a:r>
              <a:rPr lang="en-US" altLang="zh-CN" sz="2400" dirty="0" smtClean="0"/>
              <a:t>Writing, writing and writing!</a:t>
            </a:r>
          </a:p>
          <a:p>
            <a:pPr lvl="1"/>
            <a:r>
              <a:rPr lang="en-US" altLang="zh-CN" sz="2400" dirty="0" smtClean="0"/>
              <a:t>Proofreading, proofreading, and proofreading!</a:t>
            </a:r>
          </a:p>
          <a:p>
            <a:r>
              <a:rPr lang="en-US" altLang="zh-CN" sz="2800" dirty="0" smtClean="0"/>
              <a:t>If people could not understand your writing, they could not  evaluate your work.</a:t>
            </a:r>
          </a:p>
          <a:p>
            <a:pPr lvl="1"/>
            <a:r>
              <a:rPr lang="en-US" altLang="zh-CN" sz="2400" dirty="0" smtClean="0"/>
              <a:t>Sir Isaac Newton</a:t>
            </a:r>
          </a:p>
          <a:p>
            <a:r>
              <a:rPr lang="en-US" altLang="zh-CN" sz="2800" dirty="0" smtClean="0"/>
              <a:t>Two good habits</a:t>
            </a:r>
          </a:p>
          <a:p>
            <a:pPr lvl="1"/>
            <a:r>
              <a:rPr lang="en-US" altLang="zh-CN" sz="2400" dirty="0" smtClean="0"/>
              <a:t>Writing down and remember good sentences when you are reading papers</a:t>
            </a:r>
          </a:p>
          <a:p>
            <a:pPr lvl="1"/>
            <a:r>
              <a:rPr lang="en-US" altLang="zh-CN" sz="2400" dirty="0" smtClean="0"/>
              <a:t>Ask your “friends”, who could speak truth to you, to check what you have written </a:t>
            </a:r>
            <a:endParaRPr lang="zh-CN" altLang="en-US" sz="2400"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20</a:t>
            </a:fld>
            <a:endParaRPr lang="zh-CN" alt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How to do Experiments?</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smtClean="0"/>
              <a:t>Design experimental plans</a:t>
            </a:r>
          </a:p>
          <a:p>
            <a:r>
              <a:rPr lang="en-US" altLang="zh-CN" dirty="0" smtClean="0"/>
              <a:t>Show people the idea is good, and the solution is good</a:t>
            </a:r>
          </a:p>
          <a:p>
            <a:r>
              <a:rPr lang="en-US" altLang="zh-CN" dirty="0" smtClean="0"/>
              <a:t>Datasets</a:t>
            </a:r>
          </a:p>
          <a:p>
            <a:pPr lvl="1"/>
            <a:r>
              <a:rPr lang="en-US" altLang="zh-CN" dirty="0" smtClean="0"/>
              <a:t>Real life data</a:t>
            </a:r>
          </a:p>
          <a:p>
            <a:pPr lvl="1"/>
            <a:r>
              <a:rPr lang="en-US" altLang="zh-CN" dirty="0" smtClean="0"/>
              <a:t>Synthesized data</a:t>
            </a:r>
          </a:p>
          <a:p>
            <a:r>
              <a:rPr lang="en-US" altLang="zh-CN" dirty="0" smtClean="0"/>
              <a:t>Always remember what you need to show to people!</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21</a:t>
            </a:fld>
            <a:endParaRPr lang="zh-CN" alt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Stages of Paper Submission</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smtClean="0"/>
              <a:t>Submission</a:t>
            </a:r>
          </a:p>
          <a:p>
            <a:r>
              <a:rPr lang="en-US" altLang="zh-CN" dirty="0" smtClean="0"/>
              <a:t>Feedback (optional)</a:t>
            </a:r>
          </a:p>
          <a:p>
            <a:r>
              <a:rPr lang="en-US" altLang="zh-CN" dirty="0" smtClean="0"/>
              <a:t>Shepherd (optional)</a:t>
            </a:r>
          </a:p>
          <a:p>
            <a:r>
              <a:rPr lang="en-US" altLang="zh-CN" dirty="0" smtClean="0"/>
              <a:t>Acceptance/Rejection notification</a:t>
            </a:r>
          </a:p>
          <a:p>
            <a:r>
              <a:rPr lang="en-US" altLang="zh-CN" dirty="0" smtClean="0"/>
              <a:t>Preparing camera ready</a:t>
            </a:r>
          </a:p>
          <a:p>
            <a:r>
              <a:rPr lang="en-US" altLang="zh-CN" dirty="0" smtClean="0"/>
              <a:t>Experimental repeatability (optional)</a:t>
            </a:r>
          </a:p>
          <a:p>
            <a:r>
              <a:rPr lang="en-US" altLang="zh-CN" dirty="0" smtClean="0"/>
              <a:t>Attend conference/present your work</a:t>
            </a:r>
          </a:p>
          <a:p>
            <a:pPr lvl="1"/>
            <a:r>
              <a:rPr lang="en-US" altLang="zh-CN" dirty="0" smtClean="0"/>
              <a:t>Make big noises</a:t>
            </a:r>
          </a:p>
          <a:p>
            <a:pPr lvl="1"/>
            <a:r>
              <a:rPr lang="en-US" altLang="zh-CN" dirty="0" smtClean="0"/>
              <a:t>Show people your good work</a:t>
            </a:r>
          </a:p>
          <a:p>
            <a:pPr>
              <a:buNone/>
            </a:pP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22</a:t>
            </a:fld>
            <a:endParaRPr lang="zh-CN"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Two Rules</a:t>
            </a:r>
            <a:endParaRPr lang="zh-CN" altLang="en-US" dirty="0">
              <a:solidFill>
                <a:srgbClr val="C00000"/>
              </a:solidFill>
            </a:endParaRPr>
          </a:p>
        </p:txBody>
      </p:sp>
      <p:sp>
        <p:nvSpPr>
          <p:cNvPr id="3" name="内容占位符 2"/>
          <p:cNvSpPr>
            <a:spLocks noGrp="1"/>
          </p:cNvSpPr>
          <p:nvPr>
            <p:ph idx="1"/>
          </p:nvPr>
        </p:nvSpPr>
        <p:spPr>
          <a:xfrm>
            <a:off x="1447800" y="1000108"/>
            <a:ext cx="7267604" cy="5429288"/>
          </a:xfrm>
        </p:spPr>
        <p:txBody>
          <a:bodyPr/>
          <a:lstStyle/>
          <a:p>
            <a:r>
              <a:rPr lang="en-US" altLang="zh-CN" dirty="0" smtClean="0"/>
              <a:t>WWH rule</a:t>
            </a:r>
          </a:p>
          <a:p>
            <a:pPr lvl="1"/>
            <a:r>
              <a:rPr lang="en-US" altLang="zh-CN" dirty="0" smtClean="0"/>
              <a:t>What, why, how</a:t>
            </a:r>
          </a:p>
          <a:p>
            <a:r>
              <a:rPr lang="en-US" altLang="zh-CN" dirty="0" smtClean="0"/>
              <a:t>Think about everything from the view point of reviewers</a:t>
            </a:r>
          </a:p>
          <a:p>
            <a:endParaRPr lang="en-US" altLang="zh-CN" dirty="0" smtClean="0"/>
          </a:p>
          <a:p>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23</a:t>
            </a:fld>
            <a:endParaRPr lang="zh-CN" alt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rPr>
              <a:t>One Warning</a:t>
            </a: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smtClean="0"/>
              <a:t>NO plagiarism!!!</a:t>
            </a:r>
          </a:p>
          <a:p>
            <a:endParaRPr lang="en-US" altLang="zh-CN" dirty="0" smtClean="0"/>
          </a:p>
          <a:p>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04DF5949-69C5-463D-A225-2B4900111680}" type="slidenum">
              <a:rPr lang="zh-CN" altLang="en-US" smtClean="0"/>
              <a:pPr>
                <a:defRPr/>
              </a:pPr>
              <a:t>24</a:t>
            </a:fld>
            <a:endParaRPr lang="zh-CN" altLang="en-US" dirty="0"/>
          </a:p>
        </p:txBody>
      </p:sp>
      <p:pic>
        <p:nvPicPr>
          <p:cNvPr id="5" name="图片 4" descr="prison.jpg"/>
          <p:cNvPicPr>
            <a:picLocks noChangeAspect="1"/>
          </p:cNvPicPr>
          <p:nvPr/>
        </p:nvPicPr>
        <p:blipFill>
          <a:blip r:embed="rId3" cstate="print"/>
          <a:stretch>
            <a:fillRect/>
          </a:stretch>
        </p:blipFill>
        <p:spPr>
          <a:xfrm>
            <a:off x="1143000" y="2362200"/>
            <a:ext cx="3571900" cy="3571899"/>
          </a:xfrm>
          <a:prstGeom prst="rect">
            <a:avLst/>
          </a:prstGeom>
        </p:spPr>
      </p:pic>
      <p:pic>
        <p:nvPicPr>
          <p:cNvPr id="9" name="图片 8" descr="images.jpg"/>
          <p:cNvPicPr>
            <a:picLocks noChangeAspect="1"/>
          </p:cNvPicPr>
          <p:nvPr/>
        </p:nvPicPr>
        <p:blipFill>
          <a:blip r:embed="rId4" cstate="print"/>
          <a:stretch>
            <a:fillRect/>
          </a:stretch>
        </p:blipFill>
        <p:spPr>
          <a:xfrm>
            <a:off x="4420504" y="2286000"/>
            <a:ext cx="4723496" cy="3143272"/>
          </a:xfrm>
          <a:prstGeom prst="rect">
            <a:avLst/>
          </a:prstGeom>
        </p:spPr>
      </p:pic>
      <p:sp>
        <p:nvSpPr>
          <p:cNvPr id="10" name="乘号 9"/>
          <p:cNvSpPr/>
          <p:nvPr/>
        </p:nvSpPr>
        <p:spPr bwMode="auto">
          <a:xfrm>
            <a:off x="3714744" y="642918"/>
            <a:ext cx="1714512" cy="1446207"/>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如何制定目标？</a:t>
            </a:r>
            <a:endParaRPr lang="zh-CN" altLang="en-US" dirty="0">
              <a:solidFill>
                <a:srgbClr val="C00000"/>
              </a:solidFill>
            </a:endParaRPr>
          </a:p>
        </p:txBody>
      </p:sp>
      <p:sp>
        <p:nvSpPr>
          <p:cNvPr id="3" name="内容占位符 2"/>
          <p:cNvSpPr>
            <a:spLocks noGrp="1"/>
          </p:cNvSpPr>
          <p:nvPr>
            <p:ph idx="1"/>
          </p:nvPr>
        </p:nvSpPr>
        <p:spPr>
          <a:xfrm>
            <a:off x="1219200" y="1371600"/>
            <a:ext cx="7543800" cy="5257800"/>
          </a:xfrm>
        </p:spPr>
        <p:txBody>
          <a:bodyPr/>
          <a:lstStyle/>
          <a:p>
            <a:r>
              <a:rPr lang="zh-CN" altLang="en-US" dirty="0" smtClean="0">
                <a:solidFill>
                  <a:srgbClr val="C00000"/>
                </a:solidFill>
              </a:rPr>
              <a:t>管理学大师杜拉克</a:t>
            </a:r>
            <a:r>
              <a:rPr lang="zh-CN" altLang="en-US" dirty="0" smtClean="0"/>
              <a:t>提出制定目标的“</a:t>
            </a:r>
            <a:r>
              <a:rPr lang="en-US" altLang="zh-CN" dirty="0" smtClean="0"/>
              <a:t>SMART</a:t>
            </a:r>
            <a:r>
              <a:rPr lang="zh-CN" altLang="en-US" dirty="0" smtClean="0"/>
              <a:t>”法则：</a:t>
            </a:r>
            <a:endParaRPr lang="en-US" altLang="zh-CN" dirty="0" smtClean="0"/>
          </a:p>
          <a:p>
            <a:pPr lvl="1"/>
            <a:r>
              <a:rPr lang="en-US" altLang="zh-CN" dirty="0" smtClean="0"/>
              <a:t>S (specific) </a:t>
            </a:r>
            <a:r>
              <a:rPr lang="zh-CN" altLang="en-US" dirty="0" smtClean="0"/>
              <a:t>：明确，不能只是形容概括</a:t>
            </a:r>
            <a:endParaRPr lang="en-US" altLang="zh-CN" dirty="0" smtClean="0"/>
          </a:p>
          <a:p>
            <a:pPr lvl="1"/>
            <a:r>
              <a:rPr lang="en-US" altLang="zh-CN" dirty="0" smtClean="0"/>
              <a:t>M (measurable)</a:t>
            </a:r>
            <a:r>
              <a:rPr lang="zh-CN" altLang="en-US" dirty="0" smtClean="0"/>
              <a:t>：可衡量，需要量化</a:t>
            </a:r>
            <a:endParaRPr lang="en-US" altLang="zh-CN" dirty="0" smtClean="0"/>
          </a:p>
          <a:p>
            <a:pPr lvl="1"/>
            <a:r>
              <a:rPr lang="en-US" altLang="zh-CN" dirty="0" smtClean="0"/>
              <a:t>A (attainable) </a:t>
            </a:r>
            <a:r>
              <a:rPr lang="zh-CN" altLang="en-US" dirty="0" smtClean="0"/>
              <a:t>：可达到的，不能是遥不可及的</a:t>
            </a:r>
            <a:endParaRPr lang="en-US" altLang="zh-CN" dirty="0" smtClean="0"/>
          </a:p>
          <a:p>
            <a:pPr lvl="1"/>
            <a:r>
              <a:rPr lang="en-US" altLang="zh-CN" dirty="0" smtClean="0"/>
              <a:t>R (relevant) </a:t>
            </a:r>
            <a:r>
              <a:rPr lang="zh-CN" altLang="en-US" dirty="0" smtClean="0"/>
              <a:t>：结果导向：与长远目标具有相关性</a:t>
            </a:r>
            <a:endParaRPr lang="en-US" altLang="zh-CN" dirty="0" smtClean="0"/>
          </a:p>
          <a:p>
            <a:pPr lvl="1"/>
            <a:r>
              <a:rPr lang="en-US" altLang="zh-CN" dirty="0" smtClean="0"/>
              <a:t>T (time-based)</a:t>
            </a:r>
            <a:r>
              <a:rPr lang="zh-CN" altLang="en-US" dirty="0" smtClean="0"/>
              <a:t>：有时限的</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40968"/>
            <a:ext cx="8358246" cy="796908"/>
          </a:xfrm>
        </p:spPr>
        <p:txBody>
          <a:bodyPr/>
          <a:lstStyle/>
          <a:p>
            <a:pPr algn="ctr"/>
            <a:r>
              <a:rPr lang="en-US" altLang="zh-CN" b="1" dirty="0" smtClean="0">
                <a:solidFill>
                  <a:srgbClr val="C00000"/>
                </a:solidFill>
              </a:rPr>
              <a:t>Book Recommendation</a:t>
            </a:r>
            <a:endParaRPr lang="zh-CN" altLang="en-US" b="1" dirty="0">
              <a:solidFill>
                <a:srgbClr val="C00000"/>
              </a:solidFill>
            </a:endParaRPr>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26</a:t>
            </a:fld>
            <a:endParaRPr lang="zh-CN" altLang="en-US"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Databases and Logic</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27</a:t>
            </a:fld>
            <a:endParaRPr lang="zh-CN" altLang="en-US" dirty="0"/>
          </a:p>
        </p:txBody>
      </p:sp>
      <p:pic>
        <p:nvPicPr>
          <p:cNvPr id="5" name="图片 4" descr="logic.jpg"/>
          <p:cNvPicPr>
            <a:picLocks noChangeAspect="1"/>
          </p:cNvPicPr>
          <p:nvPr/>
        </p:nvPicPr>
        <p:blipFill>
          <a:blip r:embed="rId2" cstate="print"/>
          <a:stretch>
            <a:fillRect/>
          </a:stretch>
        </p:blipFill>
        <p:spPr>
          <a:xfrm>
            <a:off x="5035624" y="1839838"/>
            <a:ext cx="3893418" cy="3893418"/>
          </a:xfrm>
          <a:prstGeom prst="rect">
            <a:avLst/>
          </a:prstGeom>
        </p:spPr>
      </p:pic>
      <p:pic>
        <p:nvPicPr>
          <p:cNvPr id="6" name="图片 5" descr="db.jpg"/>
          <p:cNvPicPr>
            <a:picLocks noChangeAspect="1"/>
          </p:cNvPicPr>
          <p:nvPr/>
        </p:nvPicPr>
        <p:blipFill>
          <a:blip r:embed="rId3" cstate="print"/>
          <a:stretch>
            <a:fillRect/>
          </a:stretch>
        </p:blipFill>
        <p:spPr>
          <a:xfrm>
            <a:off x="1219200" y="1839838"/>
            <a:ext cx="3888432" cy="3888432"/>
          </a:xfrm>
          <a:prstGeom prst="rect">
            <a:avLst/>
          </a:prstGeom>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Computational Complexity </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28</a:t>
            </a:fld>
            <a:endParaRPr lang="zh-CN" altLang="en-US" dirty="0"/>
          </a:p>
        </p:txBody>
      </p:sp>
      <p:pic>
        <p:nvPicPr>
          <p:cNvPr id="5" name="图片 4" descr="computational_complexity.jpg"/>
          <p:cNvPicPr>
            <a:picLocks noChangeAspect="1"/>
          </p:cNvPicPr>
          <p:nvPr/>
        </p:nvPicPr>
        <p:blipFill>
          <a:blip r:embed="rId2" cstate="print"/>
          <a:stretch>
            <a:fillRect/>
          </a:stretch>
        </p:blipFill>
        <p:spPr>
          <a:xfrm>
            <a:off x="4709592" y="1772816"/>
            <a:ext cx="3672408" cy="3672408"/>
          </a:xfrm>
          <a:prstGeom prst="rect">
            <a:avLst/>
          </a:prstGeom>
        </p:spPr>
      </p:pic>
      <p:pic>
        <p:nvPicPr>
          <p:cNvPr id="6" name="图片 5" descr="computers_and_intractability.jpg"/>
          <p:cNvPicPr>
            <a:picLocks noChangeAspect="1"/>
          </p:cNvPicPr>
          <p:nvPr/>
        </p:nvPicPr>
        <p:blipFill>
          <a:blip r:embed="rId3" cstate="print"/>
          <a:stretch>
            <a:fillRect/>
          </a:stretch>
        </p:blipFill>
        <p:spPr>
          <a:xfrm>
            <a:off x="1655760" y="1772816"/>
            <a:ext cx="2633086" cy="3735884"/>
          </a:xfrm>
          <a:prstGeom prst="rect">
            <a:avLst/>
          </a:prstGeom>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29</a:t>
            </a:fld>
            <a:endParaRPr lang="zh-CN" altLang="en-US" dirty="0"/>
          </a:p>
        </p:txBody>
      </p:sp>
      <p:pic>
        <p:nvPicPr>
          <p:cNvPr id="5" name="图片 4" descr="Probability_and_computing.jpg"/>
          <p:cNvPicPr>
            <a:picLocks noChangeAspect="1"/>
          </p:cNvPicPr>
          <p:nvPr/>
        </p:nvPicPr>
        <p:blipFill>
          <a:blip r:embed="rId2" cstate="print"/>
          <a:stretch>
            <a:fillRect/>
          </a:stretch>
        </p:blipFill>
        <p:spPr>
          <a:xfrm>
            <a:off x="6705600" y="2286000"/>
            <a:ext cx="2338653" cy="3231231"/>
          </a:xfrm>
          <a:prstGeom prst="rect">
            <a:avLst/>
          </a:prstGeom>
        </p:spPr>
      </p:pic>
      <p:pic>
        <p:nvPicPr>
          <p:cNvPr id="7" name="图片 6" descr="Introduction_to_algorithms.jpg"/>
          <p:cNvPicPr>
            <a:picLocks noChangeAspect="1"/>
          </p:cNvPicPr>
          <p:nvPr/>
        </p:nvPicPr>
        <p:blipFill>
          <a:blip r:embed="rId3" cstate="print"/>
          <a:stretch>
            <a:fillRect/>
          </a:stretch>
        </p:blipFill>
        <p:spPr>
          <a:xfrm>
            <a:off x="1248888" y="2276021"/>
            <a:ext cx="2865912" cy="3241211"/>
          </a:xfrm>
          <a:prstGeom prst="rect">
            <a:avLst/>
          </a:prstGeom>
        </p:spPr>
      </p:pic>
      <p:pic>
        <p:nvPicPr>
          <p:cNvPr id="8" name="图片 7" descr="approx-book.jpg"/>
          <p:cNvPicPr>
            <a:picLocks noChangeAspect="1"/>
          </p:cNvPicPr>
          <p:nvPr/>
        </p:nvPicPr>
        <p:blipFill>
          <a:blip r:embed="rId4" cstate="print"/>
          <a:stretch>
            <a:fillRect/>
          </a:stretch>
        </p:blipFill>
        <p:spPr>
          <a:xfrm>
            <a:off x="4320788" y="2286000"/>
            <a:ext cx="2156212" cy="3257119"/>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09600" y="2667000"/>
            <a:ext cx="8358246" cy="79690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rPr>
              <a:t>科研是什么？</a:t>
            </a:r>
            <a:endParaRPr kumimoji="0" lang="zh-CN" altLang="en-US" sz="4800" b="1" i="0" u="none" strike="noStrike" kern="0" cap="none" spc="0" normalizeH="0" baseline="0" noProof="0" dirty="0">
              <a:ln>
                <a:noFill/>
              </a:ln>
              <a:solidFill>
                <a:srgbClr val="C00000"/>
              </a:solidFill>
              <a:effectLst>
                <a:outerShdw blurRad="38100" dist="38100" dir="2700000" algn="tl">
                  <a:srgbClr val="C0C0C0"/>
                </a:outerShdw>
              </a:effectLst>
              <a:uLnTx/>
              <a:uFillTx/>
              <a:latin typeface="+mj-lt"/>
              <a:ea typeface="+mj-ea"/>
              <a:cs typeface="+mj-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Formal Languages</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30</a:t>
            </a:fld>
            <a:endParaRPr lang="zh-CN" altLang="en-US" dirty="0"/>
          </a:p>
        </p:txBody>
      </p:sp>
      <p:pic>
        <p:nvPicPr>
          <p:cNvPr id="6" name="图片 5" descr="formal1.jpg"/>
          <p:cNvPicPr>
            <a:picLocks noChangeAspect="1"/>
          </p:cNvPicPr>
          <p:nvPr/>
        </p:nvPicPr>
        <p:blipFill>
          <a:blip r:embed="rId2" cstate="print"/>
          <a:stretch>
            <a:fillRect/>
          </a:stretch>
        </p:blipFill>
        <p:spPr>
          <a:xfrm>
            <a:off x="1476375" y="1340768"/>
            <a:ext cx="2943225" cy="4524375"/>
          </a:xfrm>
          <a:prstGeom prst="rect">
            <a:avLst/>
          </a:prstGeom>
        </p:spPr>
      </p:pic>
      <p:pic>
        <p:nvPicPr>
          <p:cNvPr id="9" name="图片 8" descr="formal1.jpg"/>
          <p:cNvPicPr>
            <a:picLocks noChangeAspect="1"/>
          </p:cNvPicPr>
          <p:nvPr/>
        </p:nvPicPr>
        <p:blipFill>
          <a:blip r:embed="rId3" cstate="print"/>
          <a:stretch>
            <a:fillRect/>
          </a:stretch>
        </p:blipFill>
        <p:spPr>
          <a:xfrm>
            <a:off x="4283968" y="1340768"/>
            <a:ext cx="4525094" cy="4525094"/>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Statistics and Social Networks</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31</a:t>
            </a:fld>
            <a:endParaRPr lang="zh-CN" altLang="en-US" dirty="0"/>
          </a:p>
        </p:txBody>
      </p:sp>
      <p:pic>
        <p:nvPicPr>
          <p:cNvPr id="6" name="图片 5" descr="statistics.jpg"/>
          <p:cNvPicPr>
            <a:picLocks noChangeAspect="1"/>
          </p:cNvPicPr>
          <p:nvPr/>
        </p:nvPicPr>
        <p:blipFill>
          <a:blip r:embed="rId2" cstate="print"/>
          <a:stretch>
            <a:fillRect/>
          </a:stretch>
        </p:blipFill>
        <p:spPr>
          <a:xfrm>
            <a:off x="1504950" y="1124744"/>
            <a:ext cx="2914650" cy="4524375"/>
          </a:xfrm>
          <a:prstGeom prst="rect">
            <a:avLst/>
          </a:prstGeom>
        </p:spPr>
      </p:pic>
      <p:pic>
        <p:nvPicPr>
          <p:cNvPr id="9" name="图片 8" descr="wasserman_faust-social_network_analysis_methods_and_applications-3.bmp"/>
          <p:cNvPicPr>
            <a:picLocks noChangeAspect="1"/>
          </p:cNvPicPr>
          <p:nvPr/>
        </p:nvPicPr>
        <p:blipFill>
          <a:blip r:embed="rId3" cstate="print"/>
          <a:stretch>
            <a:fillRect/>
          </a:stretch>
        </p:blipFill>
        <p:spPr>
          <a:xfrm>
            <a:off x="4716016" y="1124744"/>
            <a:ext cx="2885946" cy="4536504"/>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Theory</a:t>
            </a:r>
            <a:endParaRPr lang="zh-CN" altLang="en-US" dirty="0"/>
          </a:p>
        </p:txBody>
      </p:sp>
      <p:sp>
        <p:nvSpPr>
          <p:cNvPr id="4" name="灯片编号占位符 3"/>
          <p:cNvSpPr>
            <a:spLocks noGrp="1"/>
          </p:cNvSpPr>
          <p:nvPr>
            <p:ph type="sldNum" sz="quarter" idx="4294967295"/>
          </p:nvPr>
        </p:nvSpPr>
        <p:spPr>
          <a:xfrm>
            <a:off x="6929438" y="6492875"/>
            <a:ext cx="2133600" cy="365125"/>
          </a:xfrm>
          <a:prstGeom prst="rect">
            <a:avLst/>
          </a:prstGeom>
        </p:spPr>
        <p:txBody>
          <a:bodyPr/>
          <a:lstStyle/>
          <a:p>
            <a:pPr>
              <a:defRPr/>
            </a:pPr>
            <a:fld id="{3AD224E6-15A8-4E74-8987-281A30D56C8B}" type="slidenum">
              <a:rPr lang="zh-CN" altLang="en-US" smtClean="0"/>
              <a:pPr>
                <a:defRPr/>
              </a:pPr>
              <a:t>32</a:t>
            </a:fld>
            <a:endParaRPr lang="zh-CN" altLang="en-US" dirty="0"/>
          </a:p>
        </p:txBody>
      </p:sp>
      <p:pic>
        <p:nvPicPr>
          <p:cNvPr id="5" name="图片 4" descr="graph2.jpg"/>
          <p:cNvPicPr>
            <a:picLocks noChangeAspect="1"/>
          </p:cNvPicPr>
          <p:nvPr/>
        </p:nvPicPr>
        <p:blipFill>
          <a:blip r:embed="rId2" cstate="print"/>
          <a:stretch>
            <a:fillRect/>
          </a:stretch>
        </p:blipFill>
        <p:spPr>
          <a:xfrm>
            <a:off x="1231504" y="1484784"/>
            <a:ext cx="2979967" cy="4509120"/>
          </a:xfrm>
          <a:prstGeom prst="rect">
            <a:avLst/>
          </a:prstGeom>
        </p:spPr>
      </p:pic>
      <p:pic>
        <p:nvPicPr>
          <p:cNvPr id="6" name="图片 5" descr="graph_theory_.jpg"/>
          <p:cNvPicPr>
            <a:picLocks noChangeAspect="1"/>
          </p:cNvPicPr>
          <p:nvPr/>
        </p:nvPicPr>
        <p:blipFill>
          <a:blip r:embed="rId3" cstate="print"/>
          <a:stretch>
            <a:fillRect/>
          </a:stretch>
        </p:blipFill>
        <p:spPr>
          <a:xfrm>
            <a:off x="4495800" y="1484784"/>
            <a:ext cx="4392488" cy="4392488"/>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WordArt 3"/>
          <p:cNvSpPr>
            <a:spLocks noChangeArrowheads="1" noChangeShapeType="1" noTextEdit="1"/>
          </p:cNvSpPr>
          <p:nvPr/>
        </p:nvSpPr>
        <p:spPr bwMode="auto">
          <a:xfrm>
            <a:off x="3048000" y="4648200"/>
            <a:ext cx="3733800" cy="1371600"/>
          </a:xfrm>
          <a:prstGeom prst="rect">
            <a:avLst/>
          </a:prstGeom>
        </p:spPr>
        <p:txBody>
          <a:bodyPr wrap="none" fromWordArt="1">
            <a:prstTxWarp prst="textPlain">
              <a:avLst>
                <a:gd name="adj" fmla="val 45000"/>
              </a:avLst>
            </a:prstTxWarp>
            <a:scene3d>
              <a:camera prst="legacyPerspectiveFront">
                <a:rot lat="20099965" lon="1500000" rev="0"/>
              </a:camera>
              <a:lightRig rig="legacyFlat4" dir="b"/>
            </a:scene3d>
            <a:sp3d extrusionH="430200" prstMaterial="legacyMatte">
              <a:extrusionClr>
                <a:srgbClr val="FFFF00"/>
              </a:extrusionClr>
            </a:sp3d>
          </a:bodyPr>
          <a:lstStyle/>
          <a:p>
            <a:pPr algn="ctr"/>
            <a:r>
              <a:rPr lang="zh-CN" altLang="en-US" sz="9600" kern="10" spc="1921" dirty="0">
                <a:ln w="9525">
                  <a:round/>
                  <a:headEnd/>
                  <a:tailEnd/>
                </a:ln>
                <a:gradFill rotWithShape="1">
                  <a:gsLst>
                    <a:gs pos="0">
                      <a:srgbClr val="FFFF00"/>
                    </a:gs>
                    <a:gs pos="100000">
                      <a:srgbClr val="FF9933"/>
                    </a:gs>
                  </a:gsLst>
                  <a:path path="rect">
                    <a:fillToRect l="50000" t="50000" r="50000" b="50000"/>
                  </a:path>
                </a:gradFill>
                <a:latin typeface="华文琥珀"/>
                <a:ea typeface="华文琥珀"/>
              </a:rPr>
              <a:t>谢谢</a:t>
            </a:r>
          </a:p>
        </p:txBody>
      </p:sp>
      <p:sp>
        <p:nvSpPr>
          <p:cNvPr id="5" name="灯片编号占位符 4"/>
          <p:cNvSpPr>
            <a:spLocks noGrp="1"/>
          </p:cNvSpPr>
          <p:nvPr>
            <p:ph type="sldNum" sz="quarter" idx="4294967295"/>
          </p:nvPr>
        </p:nvSpPr>
        <p:spPr>
          <a:xfrm>
            <a:off x="6929438" y="6492875"/>
            <a:ext cx="2133600" cy="365125"/>
          </a:xfrm>
          <a:prstGeom prst="rect">
            <a:avLst/>
          </a:prstGeom>
        </p:spPr>
        <p:txBody>
          <a:bodyPr/>
          <a:lstStyle/>
          <a:p>
            <a:pPr>
              <a:defRPr/>
            </a:pPr>
            <a:fld id="{D3EF15FD-8AD6-4545-B17A-F209E4779A4D}" type="slidenum">
              <a:rPr lang="zh-CN" altLang="en-US"/>
              <a:pPr>
                <a:defRPr/>
              </a:pPr>
              <a:t>33</a:t>
            </a:fld>
            <a:endParaRPr lang="zh-CN" altLang="en-US"/>
          </a:p>
        </p:txBody>
      </p:sp>
      <p:sp>
        <p:nvSpPr>
          <p:cNvPr id="4" name="内容占位符 2"/>
          <p:cNvSpPr>
            <a:spLocks noGrp="1"/>
          </p:cNvSpPr>
          <p:nvPr>
            <p:ph idx="1"/>
          </p:nvPr>
        </p:nvSpPr>
        <p:spPr>
          <a:xfrm>
            <a:off x="1828800" y="2362200"/>
            <a:ext cx="5078938" cy="1371600"/>
          </a:xfrm>
        </p:spPr>
        <p:txBody>
          <a:bodyPr/>
          <a:lstStyle/>
          <a:p>
            <a:pPr>
              <a:buNone/>
            </a:pPr>
            <a:r>
              <a:rPr lang="en-US" altLang="zh-CN" sz="2000" b="1" dirty="0" smtClean="0">
                <a:solidFill>
                  <a:srgbClr val="000099"/>
                </a:solidFill>
              </a:rPr>
              <a:t>Homepage</a:t>
            </a:r>
            <a:r>
              <a:rPr lang="en-US" altLang="zh-CN" sz="2000" dirty="0" smtClean="0"/>
              <a:t>: http://mashuai.buaa.edu.cn</a:t>
            </a:r>
          </a:p>
          <a:p>
            <a:pPr>
              <a:spcBef>
                <a:spcPts val="1200"/>
              </a:spcBef>
              <a:buNone/>
            </a:pPr>
            <a:r>
              <a:rPr lang="en-US" altLang="zh-CN" sz="2000" b="1" dirty="0" smtClean="0">
                <a:solidFill>
                  <a:srgbClr val="000099"/>
                </a:solidFill>
              </a:rPr>
              <a:t>Email</a:t>
            </a:r>
            <a:r>
              <a:rPr lang="en-US" altLang="zh-CN" sz="2000" dirty="0" smtClean="0"/>
              <a:t>: mashuai@buaa.edu.cn</a:t>
            </a:r>
          </a:p>
          <a:p>
            <a:pPr>
              <a:spcBef>
                <a:spcPts val="1200"/>
              </a:spcBef>
              <a:buNone/>
            </a:pPr>
            <a:endParaRPr lang="en-US" altLang="zh-CN" sz="2000" dirty="0" smtClean="0"/>
          </a:p>
          <a:p>
            <a:pPr>
              <a:buNone/>
            </a:pPr>
            <a:endParaRPr lang="zh-CN" altLang="en-US" sz="2000" dirty="0"/>
          </a:p>
        </p:txBody>
      </p:sp>
      <p:pic>
        <p:nvPicPr>
          <p:cNvPr id="6" name="Picture 2" descr="http://www.ccf.org.cn/resources/1190201776262/adl/12012-10-22-11_00_39.jpg"/>
          <p:cNvPicPr>
            <a:picLocks noChangeAspect="1" noChangeArrowheads="1"/>
          </p:cNvPicPr>
          <p:nvPr/>
        </p:nvPicPr>
        <p:blipFill>
          <a:blip r:embed="rId2" cstate="print"/>
          <a:srcRect/>
          <a:stretch>
            <a:fillRect/>
          </a:stretch>
        </p:blipFill>
        <p:spPr bwMode="auto">
          <a:xfrm>
            <a:off x="7010400" y="1930499"/>
            <a:ext cx="1524000" cy="1990725"/>
          </a:xfrm>
          <a:prstGeom prst="rect">
            <a:avLst/>
          </a:prstGeom>
          <a:noFill/>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2060"/>
                </a:solidFill>
              </a:rPr>
              <a:t>创新性</a:t>
            </a:r>
            <a:endParaRPr lang="zh-CN" altLang="en-US" dirty="0"/>
          </a:p>
        </p:txBody>
      </p:sp>
      <p:sp>
        <p:nvSpPr>
          <p:cNvPr id="3" name="内容占位符 2"/>
          <p:cNvSpPr>
            <a:spLocks noGrp="1"/>
          </p:cNvSpPr>
          <p:nvPr>
            <p:ph idx="1"/>
          </p:nvPr>
        </p:nvSpPr>
        <p:spPr>
          <a:xfrm>
            <a:off x="2209800" y="1371600"/>
            <a:ext cx="5410200" cy="1295400"/>
          </a:xfrm>
        </p:spPr>
        <p:txBody>
          <a:bodyPr/>
          <a:lstStyle/>
          <a:p>
            <a:r>
              <a:rPr lang="zh-CN" altLang="en-US" dirty="0" smtClean="0">
                <a:solidFill>
                  <a:srgbClr val="FF0000"/>
                </a:solidFill>
                <a:ea typeface="华文隶书" pitchFamily="2" charset="-122"/>
              </a:rPr>
              <a:t>工程</a:t>
            </a:r>
            <a:r>
              <a:rPr lang="zh-CN" altLang="en-US" dirty="0" smtClean="0">
                <a:ea typeface="华文隶书" pitchFamily="2" charset="-122"/>
              </a:rPr>
              <a:t>强调的是</a:t>
            </a:r>
            <a:r>
              <a:rPr lang="en-US" altLang="zh-CN" dirty="0" smtClean="0">
                <a:solidFill>
                  <a:srgbClr val="FF0000"/>
                </a:solidFill>
                <a:ea typeface="华文隶书" pitchFamily="2" charset="-122"/>
              </a:rPr>
              <a:t>work</a:t>
            </a:r>
          </a:p>
          <a:p>
            <a:r>
              <a:rPr lang="zh-CN" altLang="en-US" dirty="0" smtClean="0">
                <a:solidFill>
                  <a:srgbClr val="FF0000"/>
                </a:solidFill>
                <a:ea typeface="华文隶书" pitchFamily="2" charset="-122"/>
              </a:rPr>
              <a:t>科研</a:t>
            </a:r>
            <a:r>
              <a:rPr lang="zh-CN" altLang="en-US" dirty="0" smtClean="0">
                <a:ea typeface="华文隶书" pitchFamily="2" charset="-122"/>
              </a:rPr>
              <a:t>强调的是</a:t>
            </a:r>
            <a:r>
              <a:rPr lang="en-US" altLang="zh-CN" dirty="0" smtClean="0">
                <a:solidFill>
                  <a:srgbClr val="FF0000"/>
                </a:solidFill>
                <a:ea typeface="华文隶书" pitchFamily="2" charset="-122"/>
              </a:rPr>
              <a:t>innovation</a:t>
            </a:r>
            <a:endParaRPr lang="zh-CN" altLang="en-US" dirty="0">
              <a:solidFill>
                <a:srgbClr val="FF0000"/>
              </a:solidFill>
              <a:ea typeface="华文隶书" pitchFamily="2" charset="-122"/>
            </a:endParaRPr>
          </a:p>
        </p:txBody>
      </p:sp>
      <p:pic>
        <p:nvPicPr>
          <p:cNvPr id="4" name="图片 3" descr="124175488_11n.png"/>
          <p:cNvPicPr>
            <a:picLocks noChangeAspect="1"/>
          </p:cNvPicPr>
          <p:nvPr/>
        </p:nvPicPr>
        <p:blipFill>
          <a:blip r:embed="rId2" cstate="print"/>
          <a:stretch>
            <a:fillRect/>
          </a:stretch>
        </p:blipFill>
        <p:spPr>
          <a:xfrm>
            <a:off x="2743200" y="2743200"/>
            <a:ext cx="4648200" cy="377666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2060"/>
                </a:solidFill>
              </a:rPr>
              <a:t>疯狂的脑袋</a:t>
            </a:r>
            <a:endParaRPr lang="zh-CN" altLang="en-US" b="1" dirty="0">
              <a:solidFill>
                <a:srgbClr val="002060"/>
              </a:solidFill>
            </a:endParaRPr>
          </a:p>
        </p:txBody>
      </p:sp>
      <p:pic>
        <p:nvPicPr>
          <p:cNvPr id="5" name="图片 4" descr="1459362444-25.jpg"/>
          <p:cNvPicPr>
            <a:picLocks noChangeAspect="1"/>
          </p:cNvPicPr>
          <p:nvPr/>
        </p:nvPicPr>
        <p:blipFill>
          <a:blip r:embed="rId2" cstate="print"/>
          <a:stretch>
            <a:fillRect/>
          </a:stretch>
        </p:blipFill>
        <p:spPr>
          <a:xfrm>
            <a:off x="1600200" y="1447800"/>
            <a:ext cx="3429000" cy="5143500"/>
          </a:xfrm>
          <a:prstGeom prst="rect">
            <a:avLst/>
          </a:prstGeom>
        </p:spPr>
      </p:pic>
      <p:pic>
        <p:nvPicPr>
          <p:cNvPr id="6" name="图片 5" descr="images.jpg"/>
          <p:cNvPicPr>
            <a:picLocks noChangeAspect="1"/>
          </p:cNvPicPr>
          <p:nvPr/>
        </p:nvPicPr>
        <p:blipFill>
          <a:blip r:embed="rId3" cstate="print"/>
          <a:stretch>
            <a:fillRect/>
          </a:stretch>
        </p:blipFill>
        <p:spPr>
          <a:xfrm>
            <a:off x="5410200" y="1447800"/>
            <a:ext cx="3352800" cy="2330756"/>
          </a:xfrm>
          <a:prstGeom prst="rect">
            <a:avLst/>
          </a:prstGeom>
        </p:spPr>
      </p:pic>
      <p:pic>
        <p:nvPicPr>
          <p:cNvPr id="8" name="图片 7" descr="images (1).jpg"/>
          <p:cNvPicPr>
            <a:picLocks noChangeAspect="1"/>
          </p:cNvPicPr>
          <p:nvPr/>
        </p:nvPicPr>
        <p:blipFill>
          <a:blip r:embed="rId4" cstate="print"/>
          <a:stretch>
            <a:fillRect/>
          </a:stretch>
        </p:blipFill>
        <p:spPr>
          <a:xfrm>
            <a:off x="5410200" y="4627605"/>
            <a:ext cx="3352800" cy="192559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2060"/>
                </a:solidFill>
              </a:rPr>
              <a:t>根深叶茂</a:t>
            </a:r>
            <a:endParaRPr lang="zh-CN" altLang="en-US" dirty="0"/>
          </a:p>
        </p:txBody>
      </p:sp>
      <p:pic>
        <p:nvPicPr>
          <p:cNvPr id="5" name="Picture 3" descr="http://upload.wikimedia.org/wikipedia/commons/thumb/1/1b/Tree_roots2.jpg/220px-Tree_roots2.jpg">
            <a:hlinkClick r:id="rId2"/>
          </p:cNvPr>
          <p:cNvPicPr>
            <a:picLocks noChangeAspect="1" noChangeArrowheads="1"/>
          </p:cNvPicPr>
          <p:nvPr/>
        </p:nvPicPr>
        <p:blipFill>
          <a:blip r:embed="rId3" cstate="print"/>
          <a:srcRect/>
          <a:stretch>
            <a:fillRect/>
          </a:stretch>
        </p:blipFill>
        <p:spPr bwMode="auto">
          <a:xfrm>
            <a:off x="1371600" y="1295400"/>
            <a:ext cx="3810000" cy="5074227"/>
          </a:xfrm>
          <a:prstGeom prst="rect">
            <a:avLst/>
          </a:prstGeom>
          <a:noFill/>
        </p:spPr>
      </p:pic>
      <p:pic>
        <p:nvPicPr>
          <p:cNvPr id="7" name="图片 6" descr="images (3).jpg"/>
          <p:cNvPicPr>
            <a:picLocks noChangeAspect="1"/>
          </p:cNvPicPr>
          <p:nvPr/>
        </p:nvPicPr>
        <p:blipFill>
          <a:blip r:embed="rId4" cstate="print"/>
          <a:stretch>
            <a:fillRect/>
          </a:stretch>
        </p:blipFill>
        <p:spPr>
          <a:xfrm>
            <a:off x="5334000" y="1295400"/>
            <a:ext cx="3733800" cy="50292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2060"/>
                </a:solidFill>
              </a:rPr>
              <a:t>节点控制</a:t>
            </a:r>
            <a:endParaRPr lang="zh-CN" altLang="en-US" dirty="0"/>
          </a:p>
        </p:txBody>
      </p:sp>
      <p:pic>
        <p:nvPicPr>
          <p:cNvPr id="3074" name="Picture 2" descr="C:\Users\shuai.ma\AppData\Local\Microsoft\Windows\Temporary Internet Files\Content.IE5\XLA3WI8X\MC900238096[1].wmf"/>
          <p:cNvPicPr>
            <a:picLocks noChangeAspect="1" noChangeArrowheads="1"/>
          </p:cNvPicPr>
          <p:nvPr/>
        </p:nvPicPr>
        <p:blipFill>
          <a:blip r:embed="rId2" cstate="print"/>
          <a:srcRect/>
          <a:stretch>
            <a:fillRect/>
          </a:stretch>
        </p:blipFill>
        <p:spPr bwMode="auto">
          <a:xfrm>
            <a:off x="2438400" y="1600200"/>
            <a:ext cx="5410200" cy="4673873"/>
          </a:xfrm>
          <a:prstGeom prst="rect">
            <a:avLst/>
          </a:prstGeom>
          <a:noFill/>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2060"/>
                </a:solidFill>
              </a:rPr>
              <a:t>合作与独立</a:t>
            </a:r>
            <a:endParaRPr lang="zh-CN" altLang="en-US" dirty="0"/>
          </a:p>
        </p:txBody>
      </p:sp>
      <p:pic>
        <p:nvPicPr>
          <p:cNvPr id="4" name="图片 6" descr="teamwork.jpg"/>
          <p:cNvPicPr>
            <a:picLocks noChangeAspect="1"/>
          </p:cNvPicPr>
          <p:nvPr/>
        </p:nvPicPr>
        <p:blipFill>
          <a:blip r:embed="rId2" cstate="print"/>
          <a:srcRect/>
          <a:stretch>
            <a:fillRect/>
          </a:stretch>
        </p:blipFill>
        <p:spPr bwMode="auto">
          <a:xfrm>
            <a:off x="1524000" y="2514600"/>
            <a:ext cx="2819400" cy="2819400"/>
          </a:xfrm>
          <a:prstGeom prst="rect">
            <a:avLst/>
          </a:prstGeom>
          <a:noFill/>
          <a:ln w="9525">
            <a:noFill/>
            <a:miter lim="800000"/>
            <a:headEnd/>
            <a:tailEnd/>
          </a:ln>
        </p:spPr>
      </p:pic>
      <p:pic>
        <p:nvPicPr>
          <p:cNvPr id="5" name="图片 4" descr="240px-IAS_Princeton.jpg"/>
          <p:cNvPicPr>
            <a:picLocks noChangeAspect="1"/>
          </p:cNvPicPr>
          <p:nvPr/>
        </p:nvPicPr>
        <p:blipFill>
          <a:blip r:embed="rId3" cstate="print"/>
          <a:stretch>
            <a:fillRect/>
          </a:stretch>
        </p:blipFill>
        <p:spPr>
          <a:xfrm>
            <a:off x="4953000" y="1219200"/>
            <a:ext cx="3505200" cy="2628900"/>
          </a:xfrm>
          <a:prstGeom prst="rect">
            <a:avLst/>
          </a:prstGeom>
        </p:spPr>
      </p:pic>
      <p:pic>
        <p:nvPicPr>
          <p:cNvPr id="9" name="图片 8" descr="xinsrc_4307010711448802289617.jpg"/>
          <p:cNvPicPr>
            <a:picLocks noChangeAspect="1"/>
          </p:cNvPicPr>
          <p:nvPr/>
        </p:nvPicPr>
        <p:blipFill>
          <a:blip r:embed="rId4" cstate="print"/>
          <a:stretch>
            <a:fillRect/>
          </a:stretch>
        </p:blipFill>
        <p:spPr>
          <a:xfrm>
            <a:off x="4953000" y="3962400"/>
            <a:ext cx="3505200" cy="26289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C00000"/>
                </a:solidFill>
              </a:rPr>
              <a:t>科研是什么之</a:t>
            </a:r>
            <a:r>
              <a:rPr lang="zh-CN" altLang="en-US" b="1" dirty="0" smtClean="0">
                <a:solidFill>
                  <a:srgbClr val="000099"/>
                </a:solidFill>
              </a:rPr>
              <a:t>根与主干</a:t>
            </a:r>
          </a:p>
        </p:txBody>
      </p:sp>
      <p:sp>
        <p:nvSpPr>
          <p:cNvPr id="4" name="Rectangle 3"/>
          <p:cNvSpPr txBox="1">
            <a:spLocks noChangeArrowheads="1"/>
          </p:cNvSpPr>
          <p:nvPr/>
        </p:nvSpPr>
        <p:spPr bwMode="auto">
          <a:xfrm>
            <a:off x="1085800" y="1143000"/>
            <a:ext cx="72200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3300"/>
              </a:buClr>
              <a:buSzPct val="70000"/>
              <a:buFont typeface="Wingdings" pitchFamily="2" charset="2"/>
              <a:buChar char="|"/>
              <a:tabLst/>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坚持主流研究方向</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spcBef>
                <a:spcPct val="20000"/>
              </a:spcBef>
              <a:buClr>
                <a:srgbClr val="FF3300"/>
              </a:buClr>
              <a:buSzPct val="70000"/>
              <a:buFont typeface="Wingdings" pitchFamily="2" charset="2"/>
              <a:buChar char="u"/>
            </a:pPr>
            <a:r>
              <a:rPr lang="zh-CN" altLang="en-US" sz="2400" kern="0" dirty="0" smtClean="0">
                <a:latin typeface="+mn-lt"/>
                <a:ea typeface="+mn-ea"/>
              </a:rPr>
              <a:t>要有“</a:t>
            </a:r>
            <a:r>
              <a:rPr lang="zh-CN" altLang="en-US" sz="2400" kern="0" dirty="0" smtClean="0">
                <a:solidFill>
                  <a:srgbClr val="C00000"/>
                </a:solidFill>
                <a:latin typeface="+mn-lt"/>
                <a:ea typeface="+mn-ea"/>
              </a:rPr>
              <a:t>根</a:t>
            </a:r>
            <a:r>
              <a:rPr lang="zh-CN" altLang="en-US" sz="2400" kern="0" dirty="0" smtClean="0">
                <a:latin typeface="+mn-lt"/>
                <a:ea typeface="+mn-ea"/>
              </a:rPr>
              <a:t>”，要有</a:t>
            </a:r>
            <a:r>
              <a:rPr lang="zh-CN" altLang="en-US" sz="2400" kern="0" dirty="0" smtClean="0"/>
              <a:t>“</a:t>
            </a:r>
            <a:r>
              <a:rPr lang="zh-CN" altLang="en-US" sz="2400" kern="0" dirty="0" smtClean="0">
                <a:solidFill>
                  <a:srgbClr val="C00000"/>
                </a:solidFill>
                <a:latin typeface="+mn-lt"/>
                <a:ea typeface="+mn-ea"/>
              </a:rPr>
              <a:t>主干</a:t>
            </a:r>
            <a:r>
              <a:rPr lang="zh-CN" altLang="en-US" sz="2400" kern="0" dirty="0" smtClean="0">
                <a:latin typeface="+mn-lt"/>
                <a:ea typeface="+mn-ea"/>
              </a:rPr>
              <a:t>”</a:t>
            </a:r>
            <a:endParaRPr lang="en-US" altLang="zh-CN" sz="2400" kern="0" dirty="0" smtClean="0">
              <a:latin typeface="+mn-lt"/>
              <a:ea typeface="+mn-ea"/>
            </a:endParaRPr>
          </a:p>
          <a:p>
            <a:pPr marL="800100" lvl="1" indent="-342900">
              <a:spcBef>
                <a:spcPct val="20000"/>
              </a:spcBef>
              <a:buClr>
                <a:srgbClr val="FF3300"/>
              </a:buClr>
              <a:buSzPct val="70000"/>
              <a:buFont typeface="Wingdings" pitchFamily="2" charset="2"/>
              <a:buChar char="u"/>
            </a:pPr>
            <a:r>
              <a:rPr lang="zh-CN" altLang="en-US" sz="2400" kern="0" dirty="0" smtClean="0">
                <a:latin typeface="+mn-lt"/>
                <a:ea typeface="+mn-ea"/>
              </a:rPr>
              <a:t>可以有</a:t>
            </a:r>
            <a:r>
              <a:rPr lang="zh-CN" altLang="en-US" sz="2400" kern="0" dirty="0" smtClean="0"/>
              <a:t>“</a:t>
            </a:r>
            <a:r>
              <a:rPr lang="zh-CN" altLang="en-US" sz="2400" kern="0" dirty="0" smtClean="0">
                <a:solidFill>
                  <a:schemeClr val="accent2"/>
                </a:solidFill>
                <a:latin typeface="+mn-lt"/>
                <a:ea typeface="+mn-ea"/>
              </a:rPr>
              <a:t>细枝</a:t>
            </a:r>
            <a:r>
              <a:rPr lang="zh-CN" altLang="en-US" sz="2400" kern="0" dirty="0" smtClean="0">
                <a:latin typeface="+mn-lt"/>
                <a:ea typeface="+mn-ea"/>
              </a:rPr>
              <a:t>”，可以有“</a:t>
            </a:r>
            <a:r>
              <a:rPr lang="zh-CN" altLang="en-US" sz="2400" kern="0" dirty="0" smtClean="0">
                <a:solidFill>
                  <a:schemeClr val="accent2"/>
                </a:solidFill>
                <a:latin typeface="+mn-lt"/>
                <a:ea typeface="+mn-ea"/>
              </a:rPr>
              <a:t>末梢</a:t>
            </a:r>
            <a:r>
              <a:rPr lang="zh-CN" altLang="en-US" sz="2400" kern="0" dirty="0" smtClean="0">
                <a:latin typeface="+mn-lt"/>
                <a:ea typeface="+mn-ea"/>
              </a:rPr>
              <a:t>”</a:t>
            </a:r>
            <a:endParaRPr lang="en-US" altLang="zh-CN" sz="2400" kern="0" dirty="0" smtClean="0">
              <a:latin typeface="+mn-lt"/>
              <a:ea typeface="+mn-ea"/>
            </a:endParaRPr>
          </a:p>
          <a:p>
            <a:pPr marL="342900" indent="-342900">
              <a:spcBef>
                <a:spcPct val="20000"/>
              </a:spcBef>
              <a:buClr>
                <a:srgbClr val="FF3300"/>
              </a:buClr>
              <a:buSzPct val="70000"/>
              <a:buFont typeface="Wingdings" pitchFamily="2" charset="2"/>
              <a:buChar char="|"/>
            </a:pPr>
            <a:r>
              <a:rPr lang="zh-CN" altLang="en-US" sz="3200" kern="0" dirty="0" smtClean="0">
                <a:latin typeface="+mn-lt"/>
                <a:ea typeface="+mn-ea"/>
              </a:rPr>
              <a:t>根</a:t>
            </a:r>
            <a:endParaRPr lang="en-US" altLang="zh-CN" sz="3200" kern="0" dirty="0" smtClean="0">
              <a:latin typeface="+mn-lt"/>
              <a:ea typeface="+mn-ea"/>
            </a:endParaRPr>
          </a:p>
          <a:p>
            <a:pPr marL="800100" lvl="1" indent="-342900">
              <a:spcBef>
                <a:spcPct val="20000"/>
              </a:spcBef>
              <a:buClr>
                <a:srgbClr val="FF3300"/>
              </a:buClr>
              <a:buSzPct val="70000"/>
              <a:buFont typeface="Wingdings" pitchFamily="2" charset="2"/>
              <a:buChar char="|"/>
            </a:pPr>
            <a:r>
              <a:rPr lang="zh-CN" altLang="en-US" sz="2400" kern="0" dirty="0" smtClean="0">
                <a:latin typeface="+mn-lt"/>
                <a:ea typeface="+mn-ea"/>
              </a:rPr>
              <a:t>系统</a:t>
            </a:r>
            <a:endParaRPr lang="en-US" altLang="zh-CN" sz="3200" kern="0" dirty="0" smtClean="0">
              <a:latin typeface="+mn-lt"/>
              <a:ea typeface="+mn-ea"/>
            </a:endParaRPr>
          </a:p>
          <a:p>
            <a:pPr marL="342900" indent="-342900">
              <a:spcBef>
                <a:spcPct val="20000"/>
              </a:spcBef>
              <a:buClr>
                <a:srgbClr val="FF3300"/>
              </a:buClr>
              <a:buSzPct val="70000"/>
              <a:buFont typeface="Wingdings" pitchFamily="2" charset="2"/>
              <a:buChar char="|"/>
            </a:pPr>
            <a:r>
              <a:rPr lang="zh-CN" altLang="en-US" sz="3200" kern="0" dirty="0" smtClean="0">
                <a:latin typeface="+mn-lt"/>
                <a:ea typeface="+mn-ea"/>
              </a:rPr>
              <a:t>主干</a:t>
            </a:r>
            <a:endParaRPr lang="en-US" altLang="zh-CN" sz="3200" kern="0" dirty="0" smtClean="0">
              <a:latin typeface="+mn-lt"/>
              <a:ea typeface="+mn-ea"/>
            </a:endParaRPr>
          </a:p>
          <a:p>
            <a:pPr marL="800100" lvl="1" indent="-342900">
              <a:spcBef>
                <a:spcPct val="20000"/>
              </a:spcBef>
              <a:buClr>
                <a:srgbClr val="FF3300"/>
              </a:buClr>
              <a:buSzPct val="70000"/>
              <a:buFont typeface="Wingdings" pitchFamily="2" charset="2"/>
              <a:buChar char="|"/>
            </a:pPr>
            <a:r>
              <a:rPr lang="zh-CN" altLang="en-US" sz="2400" kern="0" dirty="0" smtClean="0">
                <a:latin typeface="+mn-lt"/>
                <a:ea typeface="+mn-ea"/>
              </a:rPr>
              <a:t>分布式计算、</a:t>
            </a:r>
            <a:endParaRPr lang="en-US" altLang="zh-CN" sz="2400" kern="0" dirty="0" smtClean="0">
              <a:latin typeface="+mn-lt"/>
              <a:ea typeface="+mn-ea"/>
            </a:endParaRPr>
          </a:p>
          <a:p>
            <a:pPr marL="800100" lvl="1" indent="-342900">
              <a:spcBef>
                <a:spcPct val="20000"/>
              </a:spcBef>
              <a:buClr>
                <a:srgbClr val="FF3300"/>
              </a:buClr>
              <a:buSzPct val="70000"/>
              <a:buFont typeface="Wingdings" pitchFamily="2" charset="2"/>
              <a:buChar char="|"/>
            </a:pPr>
            <a:r>
              <a:rPr lang="zh-CN" altLang="en-US" sz="2400" kern="0" dirty="0" smtClean="0">
                <a:latin typeface="+mn-lt"/>
                <a:ea typeface="+mn-ea"/>
              </a:rPr>
              <a:t>软件与服务、</a:t>
            </a:r>
            <a:endParaRPr lang="en-US" altLang="zh-CN" sz="2400" kern="0" dirty="0" smtClean="0">
              <a:latin typeface="+mn-lt"/>
              <a:ea typeface="+mn-ea"/>
            </a:endParaRPr>
          </a:p>
          <a:p>
            <a:pPr marL="800100" lvl="1" indent="-342900">
              <a:spcBef>
                <a:spcPct val="20000"/>
              </a:spcBef>
              <a:buClr>
                <a:srgbClr val="FF3300"/>
              </a:buClr>
              <a:buSzPct val="70000"/>
              <a:buFont typeface="Wingdings" pitchFamily="2" charset="2"/>
              <a:buChar char="|"/>
            </a:pPr>
            <a:r>
              <a:rPr lang="zh-CN" altLang="en-US" sz="2400" kern="0" dirty="0" smtClean="0">
                <a:latin typeface="+mn-lt"/>
                <a:ea typeface="+mn-ea"/>
              </a:rPr>
              <a:t>数据库</a:t>
            </a:r>
            <a:r>
              <a:rPr lang="en-US" altLang="zh-CN" sz="2400" kern="0" dirty="0" smtClean="0">
                <a:latin typeface="+mn-lt"/>
                <a:ea typeface="+mn-ea"/>
              </a:rPr>
              <a:t>/</a:t>
            </a:r>
            <a:r>
              <a:rPr lang="zh-CN" altLang="en-US" sz="2400" kern="0" dirty="0" smtClean="0">
                <a:latin typeface="+mn-lt"/>
                <a:ea typeface="+mn-ea"/>
              </a:rPr>
              <a:t>数据挖掘</a:t>
            </a:r>
            <a:endParaRPr lang="en-US" altLang="zh-CN" sz="2400" kern="0" dirty="0" smtClean="0">
              <a:latin typeface="+mn-lt"/>
              <a:ea typeface="+mn-ea"/>
            </a:endParaRPr>
          </a:p>
          <a:p>
            <a:pPr marL="800100" lvl="1" indent="-342900">
              <a:spcBef>
                <a:spcPct val="20000"/>
              </a:spcBef>
              <a:buClr>
                <a:srgbClr val="FF3300"/>
              </a:buClr>
              <a:buSzPct val="70000"/>
              <a:buFont typeface="Wingdings" pitchFamily="2" charset="2"/>
              <a:buChar char="|"/>
            </a:pPr>
            <a:endParaRPr lang="en-US" altLang="zh-CN" sz="3200" kern="0" dirty="0" smtClean="0">
              <a:latin typeface="+mn-lt"/>
              <a:ea typeface="+mn-ea"/>
            </a:endParaRPr>
          </a:p>
          <a:p>
            <a:pPr marL="800100" lvl="1" indent="-342900">
              <a:spcBef>
                <a:spcPct val="20000"/>
              </a:spcBef>
              <a:buClr>
                <a:srgbClr val="FF3300"/>
              </a:buClr>
              <a:buSzPct val="70000"/>
              <a:buFont typeface="Wingdings" pitchFamily="2" charset="2"/>
              <a:buChar cha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5" name="Picture 8" descr="C:\Documents and Settings\act\Local Settings\Temporary Internet Files\Content.IE5\T5FVOFEU\MP900431776[1].jpg"/>
          <p:cNvPicPr>
            <a:picLocks noChangeAspect="1" noChangeArrowheads="1"/>
          </p:cNvPicPr>
          <p:nvPr/>
        </p:nvPicPr>
        <p:blipFill>
          <a:blip r:embed="rId2" cstate="print"/>
          <a:srcRect/>
          <a:stretch>
            <a:fillRect/>
          </a:stretch>
        </p:blipFill>
        <p:spPr bwMode="auto">
          <a:xfrm>
            <a:off x="4648200" y="3048000"/>
            <a:ext cx="4315235" cy="2825080"/>
          </a:xfrm>
          <a:prstGeom prst="rect">
            <a:avLst/>
          </a:prstGeom>
          <a:noFill/>
        </p:spPr>
      </p:pic>
    </p:spTree>
    <p:extLst>
      <p:ext uri="{BB962C8B-B14F-4D97-AF65-F5344CB8AC3E}">
        <p14:creationId xmlns:p14="http://schemas.microsoft.com/office/powerpoint/2010/main" xmlns="" val="151918103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谈古论今">
  <a:themeElements>
    <a:clrScheme name="谈古论今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谈古论今">
      <a:majorFont>
        <a:latin typeface="Times New Roman"/>
        <a:ea typeface="宋体"/>
        <a:cs typeface="Times New Roman"/>
      </a:majorFont>
      <a:minorFont>
        <a:latin typeface="Times New Roman"/>
        <a:ea typeface="华文中宋"/>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谈古论今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谈古论今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谈古论今 3">
        <a:dk1>
          <a:srgbClr val="000000"/>
        </a:dk1>
        <a:lt1>
          <a:srgbClr val="FFFFCC"/>
        </a:lt1>
        <a:dk2>
          <a:srgbClr val="808000"/>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谈古论今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谈古论今 5">
        <a:dk1>
          <a:srgbClr val="000000"/>
        </a:dk1>
        <a:lt1>
          <a:srgbClr val="FFFFFF"/>
        </a:lt1>
        <a:dk2>
          <a:srgbClr val="000000"/>
        </a:dk2>
        <a:lt2>
          <a:srgbClr val="969696"/>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谈古论今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谈古论今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13042</TotalTime>
  <Words>836</Words>
  <Application>Microsoft Office PowerPoint</Application>
  <PresentationFormat>全屏显示(4:3)</PresentationFormat>
  <Paragraphs>144</Paragraphs>
  <Slides>33</Slides>
  <Notes>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谈古论今</vt:lpstr>
      <vt:lpstr>学术研究方法浅论</vt:lpstr>
      <vt:lpstr>幻灯片 2</vt:lpstr>
      <vt:lpstr>幻灯片 3</vt:lpstr>
      <vt:lpstr>科研是什么之创新性</vt:lpstr>
      <vt:lpstr>科研是什么之疯狂的脑袋</vt:lpstr>
      <vt:lpstr>科研是什么之根深叶茂</vt:lpstr>
      <vt:lpstr>科研是什么之节点控制</vt:lpstr>
      <vt:lpstr>科研是什么之合作与独立</vt:lpstr>
      <vt:lpstr>科研是什么之根与主干</vt:lpstr>
      <vt:lpstr>科研是什么之集中优势兵力</vt:lpstr>
      <vt:lpstr>科研是什么之学术道德</vt:lpstr>
      <vt:lpstr>科研是什么之。 。 。</vt:lpstr>
      <vt:lpstr>数学对计算机意味着什么？</vt:lpstr>
      <vt:lpstr>数学奇才是计算机之父</vt:lpstr>
      <vt:lpstr>数学对计算机的重要性</vt:lpstr>
      <vt:lpstr>How to read/write papers</vt:lpstr>
      <vt:lpstr>How to Evaluate a Paper?</vt:lpstr>
      <vt:lpstr>How to Get the Idea?</vt:lpstr>
      <vt:lpstr>How to Get the Solution?</vt:lpstr>
      <vt:lpstr>How to Write the Paper?</vt:lpstr>
      <vt:lpstr>How to do Experiments?</vt:lpstr>
      <vt:lpstr>Stages of Paper Submission</vt:lpstr>
      <vt:lpstr>Two Rules</vt:lpstr>
      <vt:lpstr>One Warning</vt:lpstr>
      <vt:lpstr>如何制定目标？</vt:lpstr>
      <vt:lpstr>Book Recommendation</vt:lpstr>
      <vt:lpstr>Databases and Logic</vt:lpstr>
      <vt:lpstr>Computational Complexity </vt:lpstr>
      <vt:lpstr>Algorithms</vt:lpstr>
      <vt:lpstr>Formal Languages</vt:lpstr>
      <vt:lpstr>Statistics and Social Networks</vt:lpstr>
      <vt:lpstr>Graph Theory</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shuai.ma</dc:creator>
  <cp:lastModifiedBy>2014CB340304</cp:lastModifiedBy>
  <cp:revision>1931</cp:revision>
  <cp:lastPrinted>1601-01-01T00:00:00Z</cp:lastPrinted>
  <dcterms:created xsi:type="dcterms:W3CDTF">1601-01-01T00:00:00Z</dcterms:created>
  <dcterms:modified xsi:type="dcterms:W3CDTF">2013-09-06T07:40:13Z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