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3" r:id="rId3"/>
    <p:sldId id="392" r:id="rId4"/>
    <p:sldId id="370" r:id="rId5"/>
    <p:sldId id="364" r:id="rId6"/>
    <p:sldId id="366" r:id="rId7"/>
    <p:sldId id="371" r:id="rId8"/>
    <p:sldId id="369" r:id="rId9"/>
    <p:sldId id="367" r:id="rId10"/>
    <p:sldId id="368" r:id="rId11"/>
    <p:sldId id="374" r:id="rId12"/>
    <p:sldId id="393" r:id="rId13"/>
    <p:sldId id="391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8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62A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14" autoAdjust="0"/>
    <p:restoredTop sz="88529" autoAdjust="0"/>
  </p:normalViewPr>
  <p:slideViewPr>
    <p:cSldViewPr>
      <p:cViewPr varScale="1">
        <p:scale>
          <a:sx n="58" d="100"/>
          <a:sy n="58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03A98BE-C1C5-41F3-9C65-34877FAF0F6B}" type="datetimeFigureOut">
              <a:rPr lang="zh-CN" altLang="en-US"/>
              <a:pPr>
                <a:defRPr/>
              </a:pPr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91CDE8B-C8AA-48B1-B0FE-F92F62FA1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5098A-E69F-482B-83CC-59FB94F5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DC317-493F-4500-99C9-8884150C054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  <p:sp>
        <p:nvSpPr>
          <p:cNvPr id="25606" name="日期占位符 5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396B0-DA72-421C-A674-E620CCE9205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72025"/>
            <a:ext cx="7467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R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0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371600"/>
            <a:ext cx="853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1FA6D39-35A9-45AD-B3C4-BFB372DB1769}" type="datetime1">
              <a:rPr lang="zh-CN" altLang="en-US"/>
              <a:pPr>
                <a:defRPr/>
              </a:pPr>
              <a:t>2014/9/16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4126FA2-895F-4BD0-981D-1DC71CDE4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17716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04800"/>
            <a:ext cx="51625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600200"/>
            <a:ext cx="3429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R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4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7829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3716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slow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]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en.wikipedia.org/wiki/File:Tree_roots2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304800"/>
            <a:ext cx="7924800" cy="1447800"/>
          </a:xfrm>
        </p:spPr>
        <p:txBody>
          <a:bodyPr rIns="0" bIns="0"/>
          <a:lstStyle/>
          <a:p>
            <a:pPr algn="ctr" eaLnBrk="1" hangingPunct="1"/>
            <a:r>
              <a:rPr lang="zh-CN" altLang="en-US" sz="6600" b="1" dirty="0" smtClean="0">
                <a:solidFill>
                  <a:srgbClr val="C00000"/>
                </a:solidFill>
                <a:latin typeface="华文隶书" pitchFamily="2" charset="-122"/>
                <a:ea typeface="华文隶书" pitchFamily="2" charset="-122"/>
              </a:rPr>
              <a:t>学术研究方法浅论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5105400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4400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</a:t>
            </a:r>
            <a:r>
              <a:rPr lang="zh-CN" altLang="en-US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帅</a:t>
            </a:r>
            <a:r>
              <a:rPr lang="en-US" altLang="zh-CN" sz="4400" b="1" kern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0469"/>
            <a:ext cx="8001000" cy="176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45720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0099"/>
                </a:solidFill>
              </a:rPr>
              <a:t>集中优势兵力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瞄准一个</a:t>
            </a:r>
            <a:r>
              <a:rPr lang="zh-CN" altLang="en-US" dirty="0" smtClean="0">
                <a:solidFill>
                  <a:schemeClr val="accent6"/>
                </a:solidFill>
              </a:rPr>
              <a:t>列表</a:t>
            </a:r>
            <a:r>
              <a:rPr lang="zh-CN" altLang="en-US" dirty="0" smtClean="0"/>
              <a:t>（会议和期刊）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/>
                </a:solidFill>
              </a:rPr>
              <a:t>三点要求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博士生和硕士生文章</a:t>
            </a:r>
            <a:r>
              <a:rPr lang="zh-CN" altLang="en-US" dirty="0" smtClean="0">
                <a:solidFill>
                  <a:srgbClr val="FF0000"/>
                </a:solidFill>
              </a:rPr>
              <a:t>只能</a:t>
            </a:r>
            <a:r>
              <a:rPr lang="zh-CN" altLang="en-US" dirty="0" smtClean="0"/>
              <a:t>发表列表中的会议和期刊（</a:t>
            </a:r>
            <a:r>
              <a:rPr lang="zh-CN" altLang="en-US" dirty="0" smtClean="0">
                <a:solidFill>
                  <a:srgbClr val="FF0000"/>
                </a:solidFill>
              </a:rPr>
              <a:t>专利</a:t>
            </a:r>
            <a:r>
              <a:rPr lang="zh-CN" altLang="en-US" dirty="0" smtClean="0"/>
              <a:t>不算数）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发表文章前</a:t>
            </a:r>
            <a:r>
              <a:rPr lang="zh-CN" altLang="en-US" dirty="0" smtClean="0"/>
              <a:t>需要争得导师签字同意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杜绝</a:t>
            </a:r>
            <a:r>
              <a:rPr lang="zh-CN" altLang="en-US" dirty="0" smtClean="0">
                <a:solidFill>
                  <a:srgbClr val="FF0000"/>
                </a:solidFill>
              </a:rPr>
              <a:t>剽窃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/>
              <a:t>可耻</a:t>
            </a:r>
            <a:endParaRPr lang="en-US" altLang="zh-CN" dirty="0" smtClean="0"/>
          </a:p>
          <a:p>
            <a:r>
              <a:rPr lang="zh-CN" altLang="en-US" dirty="0" smtClean="0"/>
              <a:t>不满足两点要求者，实验室</a:t>
            </a:r>
            <a:r>
              <a:rPr lang="zh-CN" altLang="en-US" dirty="0" smtClean="0">
                <a:solidFill>
                  <a:srgbClr val="C00000"/>
                </a:solidFill>
              </a:rPr>
              <a:t>一律不给报销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科研是什么之学术道德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67000" y="1600200"/>
            <a:ext cx="3810000" cy="4028420"/>
            <a:chOff x="3733800" y="2286000"/>
            <a:chExt cx="3810000" cy="4028420"/>
          </a:xfrm>
        </p:grpSpPr>
        <p:pic>
          <p:nvPicPr>
            <p:cNvPr id="5" name="图片 4" descr="pris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2286000"/>
              <a:ext cx="3571900" cy="35718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33800" y="579120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FF0000"/>
                  </a:solidFill>
                  <a:latin typeface="华文隶书" pitchFamily="2" charset="-122"/>
                  <a:ea typeface="华文隶书" pitchFamily="2" charset="-122"/>
                </a:rPr>
                <a:t>违法必究，执法必严！</a:t>
              </a:r>
              <a:endParaRPr lang="zh-CN" altLang="en-US" sz="28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0099"/>
                </a:solidFill>
              </a:rPr>
              <a:t>。 。 。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981200" y="1447800"/>
            <a:ext cx="5604967" cy="1811426"/>
            <a:chOff x="1981200" y="1447800"/>
            <a:chExt cx="5604967" cy="1811426"/>
          </a:xfrm>
        </p:grpSpPr>
        <p:pic>
          <p:nvPicPr>
            <p:cNvPr id="1026" name="Picture 2" descr="C:\Program Files (x86)\Microsoft Office\MEDIA\CAGCAT10\j0157763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1447800"/>
              <a:ext cx="1794967" cy="1811426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3307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1600200"/>
              <a:ext cx="2961992" cy="1484768"/>
            </a:xfrm>
            <a:prstGeom prst="rect">
              <a:avLst/>
            </a:prstGeom>
            <a:noFill/>
          </p:spPr>
        </p:pic>
      </p:grpSp>
      <p:pic>
        <p:nvPicPr>
          <p:cNvPr id="1030" name="Picture 6" descr="C:\Program Files (x86)\Microsoft Office\MEDIA\CAGCAT10\j023087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1456"/>
            <a:ext cx="2438400" cy="2455618"/>
          </a:xfrm>
          <a:prstGeom prst="rect">
            <a:avLst/>
          </a:prstGeom>
          <a:noFill/>
        </p:spPr>
      </p:pic>
      <p:grpSp>
        <p:nvGrpSpPr>
          <p:cNvPr id="4" name="组合 17"/>
          <p:cNvGrpSpPr/>
          <p:nvPr/>
        </p:nvGrpSpPr>
        <p:grpSpPr>
          <a:xfrm>
            <a:off x="1833711" y="3652397"/>
            <a:ext cx="2890689" cy="2672203"/>
            <a:chOff x="1676400" y="3652397"/>
            <a:chExt cx="2890689" cy="2672203"/>
          </a:xfrm>
        </p:grpSpPr>
        <p:pic>
          <p:nvPicPr>
            <p:cNvPr id="1031" name="Picture 7" descr="C:\Program Files (x86)\Microsoft Office\MEDIA\CAGCAT10\j0222015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4200" y="3699662"/>
              <a:ext cx="1248848" cy="1253338"/>
            </a:xfrm>
            <a:prstGeom prst="rect">
              <a:avLst/>
            </a:prstGeom>
            <a:noFill/>
          </p:spPr>
        </p:pic>
        <p:pic>
          <p:nvPicPr>
            <p:cNvPr id="1032" name="Picture 8" descr="C:\Program Files (x86)\Microsoft Office\MEDIA\CAGCAT10\j0222017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3652397"/>
              <a:ext cx="1447800" cy="1453003"/>
            </a:xfrm>
            <a:prstGeom prst="rect">
              <a:avLst/>
            </a:prstGeom>
            <a:noFill/>
          </p:spPr>
        </p:pic>
        <p:pic>
          <p:nvPicPr>
            <p:cNvPr id="1033" name="Picture 9" descr="C:\Program Files (x86)\Microsoft Office\MEDIA\CAGCAT10\j0222021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4953000"/>
              <a:ext cx="1366689" cy="1371600"/>
            </a:xfrm>
            <a:prstGeom prst="rect">
              <a:avLst/>
            </a:prstGeom>
            <a:noFill/>
          </p:spPr>
        </p:pic>
        <p:pic>
          <p:nvPicPr>
            <p:cNvPr id="1034" name="Picture 10" descr="C:\Program Files (x86)\Microsoft Office\MEDIA\CAGCAT10\j0222019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4953000"/>
              <a:ext cx="1366689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How to read/write papers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Evaluate a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Novelty of the problem (25%)</a:t>
            </a:r>
          </a:p>
          <a:p>
            <a:r>
              <a:rPr lang="en-US" altLang="zh-CN" dirty="0" smtClean="0"/>
              <a:t>Technical depth (25%)</a:t>
            </a:r>
          </a:p>
          <a:p>
            <a:r>
              <a:rPr lang="en-US" altLang="zh-CN" dirty="0" smtClean="0"/>
              <a:t>Writing (25%)</a:t>
            </a:r>
          </a:p>
          <a:p>
            <a:r>
              <a:rPr lang="en-US" altLang="zh-CN" dirty="0" smtClean="0"/>
              <a:t>Experiments (25%)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Idea?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Positive 	</a:t>
            </a:r>
          </a:p>
          <a:p>
            <a:pPr lvl="1"/>
            <a:r>
              <a:rPr lang="en-US" altLang="zh-CN" dirty="0" smtClean="0"/>
              <a:t>For any idea, you can always do something </a:t>
            </a:r>
          </a:p>
          <a:p>
            <a:r>
              <a:rPr lang="en-US" altLang="zh-CN" dirty="0" smtClean="0"/>
              <a:t>Negative</a:t>
            </a:r>
          </a:p>
          <a:p>
            <a:pPr lvl="1"/>
            <a:r>
              <a:rPr lang="en-US" altLang="zh-CN" dirty="0" smtClean="0"/>
              <a:t>Extremely challenging to get good ideas.</a:t>
            </a:r>
          </a:p>
          <a:p>
            <a:pPr lvl="2"/>
            <a:r>
              <a:rPr lang="en-US" altLang="zh-CN" dirty="0" smtClean="0"/>
              <a:t>Repeated work is NOT called research!</a:t>
            </a:r>
          </a:p>
          <a:p>
            <a:pPr lvl="1"/>
            <a:r>
              <a:rPr lang="en-US" altLang="zh-CN" dirty="0" smtClean="0"/>
              <a:t>Observation – using your brain</a:t>
            </a:r>
          </a:p>
          <a:p>
            <a:pPr lvl="1"/>
            <a:r>
              <a:rPr lang="en-US" altLang="zh-CN" dirty="0" smtClean="0"/>
              <a:t>Refine, refine and refine, but with an expectation in your mind!</a:t>
            </a:r>
          </a:p>
          <a:p>
            <a:pPr lvl="1"/>
            <a:r>
              <a:rPr lang="en-US" altLang="zh-CN" dirty="0" smtClean="0"/>
              <a:t>Explain by 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Get the Solution?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Complexity analysis </a:t>
            </a:r>
          </a:p>
          <a:p>
            <a:pPr lvl="1"/>
            <a:r>
              <a:rPr lang="en-US" altLang="zh-CN" sz="2400" dirty="0" smtClean="0"/>
              <a:t>PTIME, NP, EXPTIME, …</a:t>
            </a:r>
          </a:p>
          <a:p>
            <a:r>
              <a:rPr lang="en-US" altLang="zh-CN" sz="2800" dirty="0" smtClean="0"/>
              <a:t>Approximation analysis for NPC problems</a:t>
            </a:r>
          </a:p>
          <a:p>
            <a:pPr lvl="1"/>
            <a:r>
              <a:rPr lang="en-US" altLang="zh-CN" sz="2400" dirty="0" smtClean="0"/>
              <a:t>With performance guarantees</a:t>
            </a:r>
          </a:p>
          <a:p>
            <a:r>
              <a:rPr lang="en-US" altLang="zh-CN" sz="2800" dirty="0" smtClean="0"/>
              <a:t>Heuristic solutions</a:t>
            </a:r>
          </a:p>
          <a:p>
            <a:pPr lvl="1"/>
            <a:r>
              <a:rPr lang="en-US" altLang="zh-CN" sz="2400" dirty="0" smtClean="0"/>
              <a:t>With certain properties</a:t>
            </a:r>
          </a:p>
          <a:p>
            <a:r>
              <a:rPr lang="en-US" altLang="zh-CN" sz="2800" dirty="0" smtClean="0"/>
              <a:t>No fixed rules to follow for algorithm design</a:t>
            </a:r>
          </a:p>
          <a:p>
            <a:pPr lvl="1"/>
            <a:r>
              <a:rPr lang="en-US" altLang="zh-CN" sz="2400" dirty="0" smtClean="0"/>
              <a:t>Fully understand the problem</a:t>
            </a:r>
          </a:p>
          <a:p>
            <a:pPr lvl="1"/>
            <a:r>
              <a:rPr lang="en-US" altLang="zh-CN" sz="2400" dirty="0" smtClean="0"/>
              <a:t>Designed algorithms based on the special characteristics for the problem itself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Write the Paper?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143000"/>
            <a:ext cx="7848600" cy="5257800"/>
          </a:xfrm>
        </p:spPr>
        <p:txBody>
          <a:bodyPr/>
          <a:lstStyle/>
          <a:p>
            <a:r>
              <a:rPr lang="en-US" altLang="zh-CN" sz="2800" dirty="0" smtClean="0"/>
              <a:t>It is art - very difficult!</a:t>
            </a:r>
          </a:p>
          <a:p>
            <a:pPr lvl="1"/>
            <a:r>
              <a:rPr lang="en-US" altLang="zh-CN" sz="2400" dirty="0" smtClean="0"/>
              <a:t>Practice, practice and practice!</a:t>
            </a:r>
          </a:p>
          <a:p>
            <a:pPr lvl="1"/>
            <a:r>
              <a:rPr lang="en-US" altLang="zh-CN" sz="2400" dirty="0" smtClean="0"/>
              <a:t>Writing, writing and writing!</a:t>
            </a:r>
          </a:p>
          <a:p>
            <a:pPr lvl="1"/>
            <a:r>
              <a:rPr lang="en-US" altLang="zh-CN" sz="2400" dirty="0" smtClean="0"/>
              <a:t>Proofreading, proofreading, and proofreading!</a:t>
            </a:r>
          </a:p>
          <a:p>
            <a:r>
              <a:rPr lang="en-US" altLang="zh-CN" sz="2800" dirty="0" smtClean="0"/>
              <a:t>If people could not understand your writing, they could not  evaluate your work.</a:t>
            </a:r>
          </a:p>
          <a:p>
            <a:pPr lvl="1"/>
            <a:r>
              <a:rPr lang="en-US" altLang="zh-CN" sz="2400" dirty="0" smtClean="0"/>
              <a:t>Sir Isaac Newton</a:t>
            </a:r>
          </a:p>
          <a:p>
            <a:r>
              <a:rPr lang="en-US" altLang="zh-CN" sz="2800" dirty="0" smtClean="0"/>
              <a:t>Two good habits</a:t>
            </a:r>
          </a:p>
          <a:p>
            <a:pPr lvl="1"/>
            <a:r>
              <a:rPr lang="en-US" altLang="zh-CN" sz="2400" dirty="0" smtClean="0"/>
              <a:t>Writing down and remember good sentences when you are reading papers</a:t>
            </a:r>
          </a:p>
          <a:p>
            <a:pPr lvl="1"/>
            <a:r>
              <a:rPr lang="en-US" altLang="zh-CN" sz="2400" dirty="0" smtClean="0"/>
              <a:t>Ask your “friends”, who could speak truth to you, to check what you have written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How to do Experiments?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experimental plans</a:t>
            </a:r>
          </a:p>
          <a:p>
            <a:r>
              <a:rPr lang="en-US" altLang="zh-CN" dirty="0" smtClean="0"/>
              <a:t>Show people the idea is good, and the solution is good</a:t>
            </a:r>
          </a:p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Real life data</a:t>
            </a:r>
          </a:p>
          <a:p>
            <a:pPr lvl="1"/>
            <a:r>
              <a:rPr lang="en-US" altLang="zh-CN" dirty="0" smtClean="0"/>
              <a:t>Synthesized data</a:t>
            </a:r>
          </a:p>
          <a:p>
            <a:r>
              <a:rPr lang="en-US" altLang="zh-CN" dirty="0" smtClean="0"/>
              <a:t>Always remember what you need to show to people!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Stages of Paper Submission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Submission</a:t>
            </a:r>
          </a:p>
          <a:p>
            <a:r>
              <a:rPr lang="en-US" altLang="zh-CN" dirty="0" smtClean="0"/>
              <a:t>Feedback (optional)</a:t>
            </a:r>
          </a:p>
          <a:p>
            <a:r>
              <a:rPr lang="en-US" altLang="zh-CN" dirty="0" smtClean="0"/>
              <a:t>Shepherd (optional)</a:t>
            </a:r>
          </a:p>
          <a:p>
            <a:r>
              <a:rPr lang="en-US" altLang="zh-CN" dirty="0" smtClean="0"/>
              <a:t>Acceptance/Rejection notification</a:t>
            </a:r>
          </a:p>
          <a:p>
            <a:r>
              <a:rPr lang="en-US" altLang="zh-CN" dirty="0" smtClean="0"/>
              <a:t>Preparing camera ready</a:t>
            </a:r>
          </a:p>
          <a:p>
            <a:r>
              <a:rPr lang="en-US" altLang="zh-CN" dirty="0" smtClean="0"/>
              <a:t>Experimental repeatability (optional)</a:t>
            </a:r>
          </a:p>
          <a:p>
            <a:r>
              <a:rPr lang="en-US" altLang="zh-CN" dirty="0" smtClean="0"/>
              <a:t>Attend conference/present your work</a:t>
            </a:r>
          </a:p>
          <a:p>
            <a:pPr lvl="1"/>
            <a:r>
              <a:rPr lang="en-US" altLang="zh-CN" dirty="0" smtClean="0"/>
              <a:t>Make big noises</a:t>
            </a:r>
          </a:p>
          <a:p>
            <a:pPr lvl="1"/>
            <a:r>
              <a:rPr lang="en-US" altLang="zh-CN" dirty="0" smtClean="0"/>
              <a:t>Show people your good work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43000" y="71414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提纲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57654" y="1000108"/>
            <a:ext cx="7629188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科研是什么？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lang="zh-CN" altLang="en-US" sz="3600" kern="0" dirty="0" smtClean="0">
                <a:latin typeface="+mj-ea"/>
                <a:ea typeface="+mj-ea"/>
              </a:rPr>
              <a:t>如何读</a:t>
            </a:r>
            <a:r>
              <a:rPr lang="en-US" altLang="zh-CN" sz="3600" kern="0" dirty="0" smtClean="0">
                <a:latin typeface="+mj-ea"/>
                <a:ea typeface="+mj-ea"/>
              </a:rPr>
              <a:t>/</a:t>
            </a:r>
            <a:r>
              <a:rPr lang="zh-CN" altLang="en-US" sz="3600" kern="0" dirty="0" smtClean="0">
                <a:latin typeface="+mj-ea"/>
                <a:ea typeface="+mj-ea"/>
              </a:rPr>
              <a:t>写论文</a:t>
            </a:r>
            <a:endParaRPr lang="en-US" altLang="zh-CN" sz="3600" kern="0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</a:rPr>
              <a:t>书籍推荐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7800" y="3242608"/>
            <a:ext cx="6929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是甄士隐言？</a:t>
            </a:r>
            <a:endParaRPr lang="en-US" altLang="zh-CN" sz="40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 eaLnBrk="1" hangingPunct="1">
              <a:buFontTx/>
              <a:buNone/>
            </a:pPr>
            <a:r>
              <a:rPr lang="zh-CN" altLang="en-US" sz="40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还是贾雨村？</a:t>
            </a:r>
            <a:endParaRPr lang="en-US" altLang="zh-CN" sz="4000" b="1" dirty="0" smtClean="0">
              <a:solidFill>
                <a:srgbClr val="0000FF"/>
              </a:solidFill>
              <a:latin typeface="华文隶书" pitchFamily="2" charset="-122"/>
              <a:ea typeface="华文隶书" pitchFamily="2" charset="-122"/>
              <a:sym typeface="Wingdings" pitchFamily="2" charset="2"/>
            </a:endParaRPr>
          </a:p>
          <a:p>
            <a:pPr algn="ctr"/>
            <a:r>
              <a:rPr lang="en-US" altLang="zh-CN" sz="4000" b="1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一家之言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  <a:sym typeface="Wingdings" pitchFamily="2" charset="2"/>
              </a:rPr>
              <a:t></a:t>
            </a:r>
            <a:r>
              <a:rPr lang="zh-CN" altLang="en-US" sz="4000" b="1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   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Two Rules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000108"/>
            <a:ext cx="7267604" cy="5429288"/>
          </a:xfrm>
        </p:spPr>
        <p:txBody>
          <a:bodyPr/>
          <a:lstStyle/>
          <a:p>
            <a:r>
              <a:rPr lang="en-US" altLang="zh-CN" dirty="0" smtClean="0"/>
              <a:t>WWH rule</a:t>
            </a:r>
          </a:p>
          <a:p>
            <a:pPr lvl="1"/>
            <a:r>
              <a:rPr lang="en-US" altLang="zh-CN" dirty="0" smtClean="0"/>
              <a:t>What, why, how</a:t>
            </a:r>
          </a:p>
          <a:p>
            <a:r>
              <a:rPr lang="en-US" altLang="zh-CN" dirty="0" smtClean="0"/>
              <a:t>Think about everything from the view point of reviewers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One Warning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plagiarism!!!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5" name="图片 4" descr="pri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3571900" cy="3571899"/>
          </a:xfrm>
          <a:prstGeom prst="rect">
            <a:avLst/>
          </a:prstGeom>
        </p:spPr>
      </p:pic>
      <p:pic>
        <p:nvPicPr>
          <p:cNvPr id="9" name="图片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0504" y="2286000"/>
            <a:ext cx="4723496" cy="3143272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 bwMode="auto">
          <a:xfrm>
            <a:off x="3714744" y="642918"/>
            <a:ext cx="1714512" cy="144620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358246" cy="79690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Book Recommendation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Databases and Logic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pic>
        <p:nvPicPr>
          <p:cNvPr id="5" name="图片 4" descr="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624" y="1839838"/>
            <a:ext cx="3893418" cy="3893418"/>
          </a:xfrm>
          <a:prstGeom prst="rect">
            <a:avLst/>
          </a:prstGeom>
        </p:spPr>
      </p:pic>
      <p:pic>
        <p:nvPicPr>
          <p:cNvPr id="6" name="图片 5" descr="d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839838"/>
            <a:ext cx="3888432" cy="388843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Computational Complexity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5" name="图片 4" descr="computational_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9592" y="1772816"/>
            <a:ext cx="3672408" cy="3672408"/>
          </a:xfrm>
          <a:prstGeom prst="rect">
            <a:avLst/>
          </a:prstGeom>
        </p:spPr>
      </p:pic>
      <p:pic>
        <p:nvPicPr>
          <p:cNvPr id="6" name="图片 5" descr="computers_and_intractabil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760" y="1772816"/>
            <a:ext cx="2633086" cy="37358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 descr="Probability_and_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2286000"/>
            <a:ext cx="2338653" cy="3231231"/>
          </a:xfrm>
          <a:prstGeom prst="rect">
            <a:avLst/>
          </a:prstGeom>
        </p:spPr>
      </p:pic>
      <p:pic>
        <p:nvPicPr>
          <p:cNvPr id="7" name="图片 6" descr="Introduction_to_algorith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8888" y="2276021"/>
            <a:ext cx="2865912" cy="3241211"/>
          </a:xfrm>
          <a:prstGeom prst="rect">
            <a:avLst/>
          </a:prstGeom>
        </p:spPr>
      </p:pic>
      <p:pic>
        <p:nvPicPr>
          <p:cNvPr id="8" name="图片 7" descr="approx-bo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0788" y="2286000"/>
            <a:ext cx="2156212" cy="325711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 Languages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6" name="图片 5" descr="form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1340768"/>
            <a:ext cx="2943225" cy="4524375"/>
          </a:xfrm>
          <a:prstGeom prst="rect">
            <a:avLst/>
          </a:prstGeom>
        </p:spPr>
      </p:pic>
      <p:pic>
        <p:nvPicPr>
          <p:cNvPr id="9" name="图片 8" descr="forma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340768"/>
            <a:ext cx="4525094" cy="452509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and Social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6" name="图片 5" descr="statist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4950" y="1124744"/>
            <a:ext cx="2914650" cy="4524375"/>
          </a:xfrm>
          <a:prstGeom prst="rect">
            <a:avLst/>
          </a:prstGeom>
        </p:spPr>
      </p:pic>
      <p:pic>
        <p:nvPicPr>
          <p:cNvPr id="9" name="图片 8" descr="wasserman_faust-social_network_analysis_methods_and_applications-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24744"/>
            <a:ext cx="2885946" cy="453650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Theory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pic>
        <p:nvPicPr>
          <p:cNvPr id="5" name="图片 4" descr="grap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504" y="1484784"/>
            <a:ext cx="2979967" cy="4509120"/>
          </a:xfrm>
          <a:prstGeom prst="rect">
            <a:avLst/>
          </a:prstGeom>
        </p:spPr>
      </p:pic>
      <p:pic>
        <p:nvPicPr>
          <p:cNvPr id="6" name="图片 5" descr="graph_theory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484784"/>
            <a:ext cx="4392488" cy="439248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3048000" y="4648200"/>
            <a:ext cx="37338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000"/>
              </a:avLst>
            </a:prstTxWarp>
            <a:scene3d>
              <a:camera prst="legacyPerspectiveFront">
                <a:rot lat="20099965" lon="1500000" rev="0"/>
              </a:camera>
              <a:lightRig rig="legacyFlat4" dir="b"/>
            </a:scene3d>
            <a:sp3d extrusionH="430200" prstMaterial="legacyMatte">
              <a:extrusionClr>
                <a:srgbClr val="FFFF00"/>
              </a:extrusionClr>
            </a:sp3d>
          </a:bodyPr>
          <a:lstStyle/>
          <a:p>
            <a:pPr algn="ctr"/>
            <a:r>
              <a:rPr lang="zh-CN" altLang="en-US" sz="9600" kern="10" spc="192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华文琥珀"/>
                <a:ea typeface="华文琥珀"/>
              </a:rPr>
              <a:t>谢谢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EF15FD-8AD6-4545-B17A-F209E4779A4D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28800" y="2362200"/>
            <a:ext cx="5078938" cy="1371600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Homepage</a:t>
            </a:r>
            <a:r>
              <a:rPr lang="en-US" altLang="zh-CN" sz="2000" dirty="0" smtClean="0"/>
              <a:t>: http://mashuai.buaa.edu.cn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99"/>
                </a:solidFill>
              </a:rPr>
              <a:t>Email</a:t>
            </a:r>
            <a:r>
              <a:rPr lang="en-US" altLang="zh-CN" sz="2000" dirty="0" smtClean="0"/>
              <a:t>: mashuai@buaa.edu.cn</a:t>
            </a:r>
          </a:p>
          <a:p>
            <a:pPr>
              <a:spcBef>
                <a:spcPts val="1200"/>
              </a:spcBef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6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930499"/>
            <a:ext cx="1524000" cy="19907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2667000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科研是什么？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2060"/>
                </a:solidFill>
              </a:rPr>
              <a:t>创新性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1371600"/>
            <a:ext cx="5410200" cy="1295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华文隶书" pitchFamily="2" charset="-122"/>
              </a:rPr>
              <a:t>工程</a:t>
            </a:r>
            <a:r>
              <a:rPr lang="zh-CN" altLang="en-US" dirty="0" smtClean="0">
                <a:ea typeface="华文隶书" pitchFamily="2" charset="-122"/>
              </a:rPr>
              <a:t>强调的是</a:t>
            </a:r>
            <a:r>
              <a:rPr lang="en-US" altLang="zh-CN" dirty="0" smtClean="0">
                <a:solidFill>
                  <a:srgbClr val="FF0000"/>
                </a:solidFill>
                <a:ea typeface="华文隶书" pitchFamily="2" charset="-122"/>
              </a:rPr>
              <a:t>work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华文隶书" pitchFamily="2" charset="-122"/>
              </a:rPr>
              <a:t>科研</a:t>
            </a:r>
            <a:r>
              <a:rPr lang="zh-CN" altLang="en-US" dirty="0" smtClean="0">
                <a:ea typeface="华文隶书" pitchFamily="2" charset="-122"/>
              </a:rPr>
              <a:t>强调的是</a:t>
            </a:r>
            <a:r>
              <a:rPr lang="en-US" altLang="zh-CN" dirty="0" smtClean="0">
                <a:solidFill>
                  <a:srgbClr val="FF0000"/>
                </a:solidFill>
                <a:ea typeface="华文隶书" pitchFamily="2" charset="-122"/>
              </a:rPr>
              <a:t>innovation</a:t>
            </a:r>
            <a:endParaRPr lang="zh-CN" altLang="en-US" dirty="0">
              <a:solidFill>
                <a:srgbClr val="FF0000"/>
              </a:solidFill>
              <a:ea typeface="华文隶书" pitchFamily="2" charset="-122"/>
            </a:endParaRPr>
          </a:p>
        </p:txBody>
      </p:sp>
      <p:pic>
        <p:nvPicPr>
          <p:cNvPr id="4" name="图片 3" descr="124175488_11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743200"/>
            <a:ext cx="4648200" cy="377666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2060"/>
                </a:solidFill>
              </a:rPr>
              <a:t>疯狂的脑袋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pic>
        <p:nvPicPr>
          <p:cNvPr id="5" name="图片 4" descr="1459362444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3429000" cy="5143500"/>
          </a:xfrm>
          <a:prstGeom prst="rect">
            <a:avLst/>
          </a:prstGeom>
        </p:spPr>
      </p:pic>
      <p:pic>
        <p:nvPicPr>
          <p:cNvPr id="6" name="图片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1447800"/>
            <a:ext cx="3352800" cy="2330756"/>
          </a:xfrm>
          <a:prstGeom prst="rect">
            <a:avLst/>
          </a:prstGeom>
        </p:spPr>
      </p:pic>
      <p:pic>
        <p:nvPicPr>
          <p:cNvPr id="8" name="图片 7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4627605"/>
            <a:ext cx="3352800" cy="19255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2060"/>
                </a:solidFill>
              </a:rPr>
              <a:t>根深叶茂</a:t>
            </a:r>
            <a:endParaRPr lang="zh-CN" altLang="en-US" dirty="0"/>
          </a:p>
        </p:txBody>
      </p:sp>
      <p:pic>
        <p:nvPicPr>
          <p:cNvPr id="5" name="Picture 3" descr="http://upload.wikimedia.org/wikipedia/commons/thumb/1/1b/Tree_roots2.jpg/220px-Tree_roots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3810000" cy="5074227"/>
          </a:xfrm>
          <a:prstGeom prst="rect">
            <a:avLst/>
          </a:prstGeom>
          <a:noFill/>
        </p:spPr>
      </p:pic>
      <p:pic>
        <p:nvPicPr>
          <p:cNvPr id="7" name="图片 6" descr="images (3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1295400"/>
            <a:ext cx="3733800" cy="5029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2060"/>
                </a:solidFill>
              </a:rPr>
              <a:t>节点控制</a:t>
            </a:r>
            <a:endParaRPr lang="zh-CN" altLang="en-US" dirty="0"/>
          </a:p>
        </p:txBody>
      </p:sp>
      <p:pic>
        <p:nvPicPr>
          <p:cNvPr id="3074" name="Picture 2" descr="C:\Users\shuai.ma\AppData\Local\Microsoft\Windows\Temporary Internet Files\Content.IE5\XLA3WI8X\MC9002380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5410200" cy="4673873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2060"/>
                </a:solidFill>
              </a:rPr>
              <a:t>合作与独立</a:t>
            </a:r>
            <a:endParaRPr lang="zh-CN" altLang="en-US" dirty="0"/>
          </a:p>
        </p:txBody>
      </p:sp>
      <p:pic>
        <p:nvPicPr>
          <p:cNvPr id="4" name="图片 6" descr="teamwor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240px-IAS_Princet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219200"/>
            <a:ext cx="3505200" cy="2628900"/>
          </a:xfrm>
          <a:prstGeom prst="rect">
            <a:avLst/>
          </a:prstGeom>
        </p:spPr>
      </p:pic>
      <p:pic>
        <p:nvPicPr>
          <p:cNvPr id="9" name="图片 8" descr="xinsrc_43070107114488022896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3962400"/>
            <a:ext cx="3505200" cy="26289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科研是什么之</a:t>
            </a:r>
            <a:r>
              <a:rPr lang="zh-CN" altLang="en-US" b="1" dirty="0" smtClean="0">
                <a:solidFill>
                  <a:srgbClr val="000099"/>
                </a:solidFill>
              </a:rPr>
              <a:t>根与主干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85800" y="1143000"/>
            <a:ext cx="72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坚持主流研究方向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2400" kern="0" dirty="0" smtClean="0">
                <a:latin typeface="+mn-lt"/>
                <a:ea typeface="+mn-ea"/>
              </a:rPr>
              <a:t>要有“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+mn-lt"/>
                <a:ea typeface="+mn-ea"/>
              </a:rPr>
              <a:t>根</a:t>
            </a:r>
            <a:r>
              <a:rPr lang="zh-CN" altLang="en-US" sz="2400" kern="0" dirty="0" smtClean="0">
                <a:latin typeface="+mn-lt"/>
                <a:ea typeface="+mn-ea"/>
              </a:rPr>
              <a:t>”，要有</a:t>
            </a:r>
            <a:r>
              <a:rPr lang="zh-CN" altLang="en-US" sz="2400" kern="0" dirty="0" smtClean="0"/>
              <a:t>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+mn-lt"/>
                <a:ea typeface="+mn-ea"/>
              </a:rPr>
              <a:t>主干</a:t>
            </a:r>
            <a:r>
              <a:rPr lang="zh-CN" altLang="en-US" sz="2400" kern="0" dirty="0" smtClean="0">
                <a:latin typeface="+mn-lt"/>
                <a:ea typeface="+mn-ea"/>
              </a:rPr>
              <a:t>”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2400" kern="0" dirty="0" smtClean="0">
                <a:latin typeface="+mn-lt"/>
                <a:ea typeface="+mn-ea"/>
              </a:rPr>
              <a:t>可以有</a:t>
            </a:r>
            <a:r>
              <a:rPr lang="zh-CN" altLang="en-US" sz="2400" kern="0" dirty="0" smtClean="0"/>
              <a:t>“</a:t>
            </a:r>
            <a:r>
              <a:rPr lang="zh-CN" altLang="en-US" sz="2400" kern="0" dirty="0" smtClean="0">
                <a:solidFill>
                  <a:schemeClr val="accent2"/>
                </a:solidFill>
                <a:latin typeface="+mn-lt"/>
                <a:ea typeface="+mn-ea"/>
              </a:rPr>
              <a:t>细枝</a:t>
            </a:r>
            <a:r>
              <a:rPr lang="zh-CN" altLang="en-US" sz="2400" kern="0" dirty="0" smtClean="0">
                <a:latin typeface="+mn-lt"/>
                <a:ea typeface="+mn-ea"/>
              </a:rPr>
              <a:t>”，可以有“</a:t>
            </a:r>
            <a:r>
              <a:rPr lang="zh-CN" altLang="en-US" sz="2400" kern="0" dirty="0" smtClean="0">
                <a:solidFill>
                  <a:schemeClr val="accent2"/>
                </a:solidFill>
                <a:latin typeface="+mn-lt"/>
                <a:ea typeface="+mn-ea"/>
              </a:rPr>
              <a:t>末梢</a:t>
            </a:r>
            <a:r>
              <a:rPr lang="zh-CN" altLang="en-US" sz="2400" kern="0" dirty="0" smtClean="0">
                <a:latin typeface="+mn-lt"/>
                <a:ea typeface="+mn-ea"/>
              </a:rPr>
              <a:t>”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根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400" kern="0" dirty="0" smtClean="0">
                <a:latin typeface="+mn-lt"/>
                <a:ea typeface="+mn-ea"/>
              </a:rPr>
              <a:t>系统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kern="0" dirty="0" smtClean="0">
                <a:latin typeface="+mn-lt"/>
                <a:ea typeface="+mn-ea"/>
              </a:rPr>
              <a:t>主干</a:t>
            </a: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400" kern="0" dirty="0" smtClean="0">
                <a:latin typeface="+mn-lt"/>
                <a:ea typeface="+mn-ea"/>
              </a:rPr>
              <a:t>分布式计算、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400" kern="0" dirty="0" smtClean="0">
                <a:latin typeface="+mn-lt"/>
                <a:ea typeface="+mn-ea"/>
              </a:rPr>
              <a:t>软件与服务、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2400" kern="0" dirty="0" smtClean="0">
                <a:latin typeface="+mn-lt"/>
                <a:ea typeface="+mn-ea"/>
              </a:rPr>
              <a:t>数据库</a:t>
            </a:r>
            <a:r>
              <a:rPr lang="en-US" altLang="zh-CN" sz="2400" kern="0" dirty="0" smtClean="0">
                <a:latin typeface="+mn-lt"/>
                <a:ea typeface="+mn-ea"/>
              </a:rPr>
              <a:t>/</a:t>
            </a:r>
            <a:r>
              <a:rPr lang="zh-CN" altLang="en-US" sz="2400" kern="0" dirty="0" smtClean="0">
                <a:latin typeface="+mn-lt"/>
                <a:ea typeface="+mn-ea"/>
              </a:rPr>
              <a:t>数据挖掘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lang="en-US" altLang="zh-CN" sz="3200" kern="0" dirty="0" smtClean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8" descr="C:\Documents and Settings\act\Local Settings\Temporary Internet Files\Content.IE5\T5FVOFEU\MP90043177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048000"/>
            <a:ext cx="4315235" cy="2825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18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谈古论今">
  <a:themeElements>
    <a:clrScheme name="谈古论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谈古论今">
      <a:majorFont>
        <a:latin typeface="Times New Roman"/>
        <a:ea typeface="宋体"/>
        <a:cs typeface="Times New Roman"/>
      </a:majorFont>
      <a:minorFont>
        <a:latin typeface="Times New Roman"/>
        <a:ea typeface="华文中宋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谈古论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谈古论今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12044</TotalTime>
  <Words>500</Words>
  <Application>Microsoft Office PowerPoint</Application>
  <PresentationFormat>全屏显示(4:3)</PresentationFormat>
  <Paragraphs>126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谈古论今</vt:lpstr>
      <vt:lpstr>学术研究方法浅论</vt:lpstr>
      <vt:lpstr>幻灯片 2</vt:lpstr>
      <vt:lpstr>幻灯片 3</vt:lpstr>
      <vt:lpstr>科研是什么之创新性</vt:lpstr>
      <vt:lpstr>科研是什么之疯狂的脑袋</vt:lpstr>
      <vt:lpstr>科研是什么之根深叶茂</vt:lpstr>
      <vt:lpstr>科研是什么之节点控制</vt:lpstr>
      <vt:lpstr>科研是什么之合作与独立</vt:lpstr>
      <vt:lpstr>科研是什么之根与主干</vt:lpstr>
      <vt:lpstr>科研是什么之集中优势兵力</vt:lpstr>
      <vt:lpstr>科研是什么之学术道德</vt:lpstr>
      <vt:lpstr>科研是什么之。 。 。</vt:lpstr>
      <vt:lpstr>How to read/write papers</vt:lpstr>
      <vt:lpstr>How to Evaluate a Paper?</vt:lpstr>
      <vt:lpstr>How to Get the Idea?</vt:lpstr>
      <vt:lpstr>How to Get the Solution?</vt:lpstr>
      <vt:lpstr>How to Write the Paper?</vt:lpstr>
      <vt:lpstr>How to do Experiments?</vt:lpstr>
      <vt:lpstr>Stages of Paper Submission</vt:lpstr>
      <vt:lpstr>Two Rules</vt:lpstr>
      <vt:lpstr>One Warning</vt:lpstr>
      <vt:lpstr>Book Recommendation</vt:lpstr>
      <vt:lpstr>Databases and Logic</vt:lpstr>
      <vt:lpstr>Computational Complexity </vt:lpstr>
      <vt:lpstr>Algorithms</vt:lpstr>
      <vt:lpstr>Formal Languages</vt:lpstr>
      <vt:lpstr>Statistics and Social Networks</vt:lpstr>
      <vt:lpstr>Graph Theory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shuai.ma</dc:creator>
  <cp:lastModifiedBy>2014CB340304</cp:lastModifiedBy>
  <cp:revision>1905</cp:revision>
  <cp:lastPrinted>1601-01-01T00:00:00Z</cp:lastPrinted>
  <dcterms:created xsi:type="dcterms:W3CDTF">1601-01-01T00:00:00Z</dcterms:created>
  <dcterms:modified xsi:type="dcterms:W3CDTF">2014-09-16T01:28:39Z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