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96" r:id="rId2"/>
    <p:sldId id="776" r:id="rId3"/>
    <p:sldId id="777" r:id="rId4"/>
    <p:sldId id="771" r:id="rId5"/>
    <p:sldId id="762" r:id="rId6"/>
    <p:sldId id="763" r:id="rId7"/>
    <p:sldId id="773" r:id="rId8"/>
    <p:sldId id="769" r:id="rId9"/>
    <p:sldId id="765" r:id="rId10"/>
    <p:sldId id="766" r:id="rId11"/>
    <p:sldId id="767" r:id="rId12"/>
    <p:sldId id="736" r:id="rId13"/>
    <p:sldId id="732" r:id="rId14"/>
    <p:sldId id="735" r:id="rId15"/>
    <p:sldId id="775" r:id="rId16"/>
    <p:sldId id="734" r:id="rId17"/>
    <p:sldId id="733" r:id="rId18"/>
    <p:sldId id="713" r:id="rId19"/>
    <p:sldId id="705" r:id="rId20"/>
    <p:sldId id="612" r:id="rId21"/>
    <p:sldId id="619" r:id="rId22"/>
    <p:sldId id="648" r:id="rId23"/>
    <p:sldId id="652" r:id="rId24"/>
    <p:sldId id="748" r:id="rId25"/>
    <p:sldId id="749" r:id="rId26"/>
    <p:sldId id="750" r:id="rId27"/>
    <p:sldId id="714" r:id="rId28"/>
    <p:sldId id="719" r:id="rId29"/>
    <p:sldId id="774" r:id="rId30"/>
    <p:sldId id="743" r:id="rId31"/>
    <p:sldId id="744" r:id="rId32"/>
    <p:sldId id="745" r:id="rId33"/>
    <p:sldId id="746" r:id="rId34"/>
    <p:sldId id="747" r:id="rId35"/>
    <p:sldId id="660" r:id="rId36"/>
    <p:sldId id="670" r:id="rId37"/>
    <p:sldId id="707" r:id="rId38"/>
    <p:sldId id="669" r:id="rId39"/>
    <p:sldId id="718" r:id="rId40"/>
    <p:sldId id="728" r:id="rId41"/>
    <p:sldId id="729" r:id="rId42"/>
    <p:sldId id="716"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000099"/>
    <a:srgbClr val="0066CC"/>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58" autoAdjust="0"/>
    <p:restoredTop sz="89054" autoAdjust="0"/>
  </p:normalViewPr>
  <p:slideViewPr>
    <p:cSldViewPr>
      <p:cViewPr>
        <p:scale>
          <a:sx n="65" d="100"/>
          <a:sy n="65" d="100"/>
        </p:scale>
        <p:origin x="-1712" y="-60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2017/5/7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26.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itchFamily="49" charset="-122"/>
                <a:ea typeface="黑体" pitchFamily="49" charset="-122"/>
              </a:rPr>
              <a:t>认定了</a:t>
            </a:r>
            <a:r>
              <a:rPr lang="en-US" altLang="zh-CN" sz="1200" dirty="0" smtClean="0">
                <a:solidFill>
                  <a:srgbClr val="FF0000"/>
                </a:solidFill>
                <a:latin typeface="黑体" pitchFamily="49" charset="-122"/>
                <a:ea typeface="黑体" pitchFamily="49" charset="-122"/>
              </a:rPr>
              <a:t>13</a:t>
            </a:r>
            <a:r>
              <a:rPr lang="zh-CN" altLang="en-US" sz="1200" dirty="0" smtClean="0">
                <a:solidFill>
                  <a:srgbClr val="FF0000"/>
                </a:solidFill>
                <a:latin typeface="黑体" pitchFamily="49" charset="-122"/>
                <a:ea typeface="黑体" pitchFamily="49" charset="-122"/>
              </a:rPr>
              <a:t>个</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6.wmf"/><Relationship Id="rId7" Type="http://schemas.openxmlformats.org/officeDocument/2006/relationships/diagramLayout" Target="../diagrams/layout1.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8.jpeg"/><Relationship Id="rId10" Type="http://schemas.microsoft.com/office/2007/relationships/diagramDrawing" Target="../diagrams/drawing1.xml"/><Relationship Id="rId4" Type="http://schemas.openxmlformats.org/officeDocument/2006/relationships/image" Target="../media/image37.wmf"/><Relationship Id="rId9" Type="http://schemas.openxmlformats.org/officeDocument/2006/relationships/diagramColors" Target="../diagrams/colors1.xml"/></Relationships>
</file>

<file path=ppt/slides/_rels/slide1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jpe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1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jpeg"/><Relationship Id="rId4" Type="http://schemas.openxmlformats.org/officeDocument/2006/relationships/image" Target="../media/image56.jpeg"/><Relationship Id="rId9" Type="http://schemas.openxmlformats.org/officeDocument/2006/relationships/image" Target="../media/image6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77.jpeg"/><Relationship Id="rId3" Type="http://schemas.openxmlformats.org/officeDocument/2006/relationships/image" Target="../media/image3.png"/><Relationship Id="rId7" Type="http://schemas.openxmlformats.org/officeDocument/2006/relationships/image" Target="../media/image76.jpe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image" Target="../media/image75.jpeg"/><Relationship Id="rId5" Type="http://schemas.openxmlformats.org/officeDocument/2006/relationships/image" Target="../media/image74.jpeg"/><Relationship Id="rId4" Type="http://schemas.openxmlformats.org/officeDocument/2006/relationships/image" Target="../media/image73.jpeg"/><Relationship Id="rId9" Type="http://schemas.openxmlformats.org/officeDocument/2006/relationships/image" Target="../media/image78.jpeg"/></Relationships>
</file>

<file path=ppt/slides/_rels/slide4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eg"/><Relationship Id="rId3" Type="http://schemas.openxmlformats.org/officeDocument/2006/relationships/image" Target="../media/image20.pn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image" Target="../media/image13.png"/><Relationship Id="rId16"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8.jpeg"/><Relationship Id="rId5" Type="http://schemas.openxmlformats.org/officeDocument/2006/relationships/image" Target="../media/image22.jpeg"/><Relationship Id="rId15" Type="http://schemas.openxmlformats.org/officeDocument/2006/relationships/image" Target="../media/image32.pn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jpeg"/><Relationship Id="rId14" Type="http://schemas.openxmlformats.org/officeDocument/2006/relationships/image" Target="../media/image31.jpeg"/></Relationships>
</file>

<file path=ppt/slides/_rels/slide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大图搜索：挑战性与相关技术</a:t>
            </a:r>
            <a:endParaRPr lang="en-US" altLang="zh-CN" sz="4400" b="1" dirty="0" smtClean="0">
              <a:solidFill>
                <a:srgbClr val="000099"/>
              </a:solidFill>
              <a:latin typeface="+mn-ea"/>
              <a:ea typeface="+mn-ea"/>
            </a:endParaRPr>
          </a:p>
          <a:p>
            <a:pPr algn="ctr">
              <a:lnSpc>
                <a:spcPct val="140000"/>
              </a:lnSpc>
            </a:pPr>
            <a:r>
              <a:rPr lang="en-US" altLang="zh-CN" sz="2600" b="1" dirty="0" smtClean="0">
                <a:solidFill>
                  <a:srgbClr val="000099"/>
                </a:solidFill>
                <a:latin typeface="+mj-lt"/>
                <a:ea typeface="黑体" pitchFamily="2" charset="-122"/>
              </a:rPr>
              <a:t>Towards Big Graph Search: Challenges and Techniques</a:t>
            </a:r>
            <a:endParaRPr lang="zh-CN" altLang="en-US" sz="26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sp>
        <p:nvSpPr>
          <p:cNvPr id="6" name="矩形 5"/>
          <p:cNvSpPr/>
          <p:nvPr/>
        </p:nvSpPr>
        <p:spPr>
          <a:xfrm>
            <a:off x="0" y="0"/>
            <a:ext cx="8858280" cy="307777"/>
          </a:xfrm>
          <a:prstGeom prst="rect">
            <a:avLst/>
          </a:prstGeom>
        </p:spPr>
        <p:txBody>
          <a:bodyPr wrap="square">
            <a:spAutoFit/>
          </a:bodyPr>
          <a:lstStyle/>
          <a:p>
            <a:r>
              <a:rPr lang="zh-CN" altLang="en-US" sz="1400" b="1" dirty="0" smtClean="0">
                <a:solidFill>
                  <a:srgbClr val="C00000"/>
                </a:solidFill>
              </a:rPr>
              <a:t>高工兴趣班</a:t>
            </a:r>
            <a:r>
              <a:rPr lang="en-US" altLang="zh-CN" sz="1400" b="1" dirty="0" smtClean="0">
                <a:solidFill>
                  <a:srgbClr val="C00000"/>
                </a:solidFill>
              </a:rPr>
              <a:t>’2017</a:t>
            </a:r>
            <a:endParaRPr lang="zh-CN" altLang="en-US" sz="1400" b="1" dirty="0" smtClean="0">
              <a:solidFill>
                <a:srgbClr val="C00000"/>
              </a:solidFill>
            </a:endParaRPr>
          </a:p>
        </p:txBody>
      </p:sp>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hord 2"/>
          <p:cNvSpPr>
            <a:spLocks/>
          </p:cNvSpPr>
          <p:nvPr/>
        </p:nvSpPr>
        <p:spPr bwMode="auto">
          <a:xfrm rot="6732850">
            <a:off x="5303044" y="2642907"/>
            <a:ext cx="3176588" cy="3568700"/>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61" name="右箭头 60"/>
          <p:cNvSpPr/>
          <p:nvPr/>
        </p:nvSpPr>
        <p:spPr>
          <a:xfrm>
            <a:off x="2814638" y="2989776"/>
            <a:ext cx="2801937"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63"/>
          <p:cNvGrpSpPr>
            <a:grpSpLocks/>
          </p:cNvGrpSpPr>
          <p:nvPr/>
        </p:nvGrpSpPr>
        <p:grpSpPr bwMode="auto">
          <a:xfrm>
            <a:off x="4276725" y="3369188"/>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1311"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1269"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(2)</a:t>
            </a:r>
            <a:endParaRPr b="1" dirty="0" smtClean="0"/>
          </a:p>
        </p:txBody>
      </p:sp>
      <p:sp>
        <p:nvSpPr>
          <p:cNvPr id="6" name="矩形 5"/>
          <p:cNvSpPr/>
          <p:nvPr/>
        </p:nvSpPr>
        <p:spPr>
          <a:xfrm>
            <a:off x="827584" y="1081353"/>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3" name="组合 27"/>
          <p:cNvGrpSpPr>
            <a:grpSpLocks/>
          </p:cNvGrpSpPr>
          <p:nvPr/>
        </p:nvGrpSpPr>
        <p:grpSpPr bwMode="auto">
          <a:xfrm>
            <a:off x="107504" y="1922231"/>
            <a:ext cx="4104592" cy="4537075"/>
            <a:chOff x="35157" y="1772816"/>
            <a:chExt cx="4104795" cy="4536503"/>
          </a:xfrm>
          <a:solidFill>
            <a:schemeClr val="bg1"/>
          </a:solidFill>
        </p:grpSpPr>
        <p:grpSp>
          <p:nvGrpSpPr>
            <p:cNvPr id="4" name="组合 28"/>
            <p:cNvGrpSpPr>
              <a:grpSpLocks/>
            </p:cNvGrpSpPr>
            <p:nvPr/>
          </p:nvGrpSpPr>
          <p:grpSpPr bwMode="auto">
            <a:xfrm>
              <a:off x="107504" y="1772816"/>
              <a:ext cx="4032448" cy="2520111"/>
              <a:chOff x="107504" y="1772816"/>
              <a:chExt cx="4032448" cy="2520111"/>
            </a:xfrm>
            <a:grpFill/>
          </p:grpSpPr>
          <p:grpSp>
            <p:nvGrpSpPr>
              <p:cNvPr id="5"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7"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8"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9" name="组合 64"/>
          <p:cNvGrpSpPr>
            <a:grpSpLocks/>
          </p:cNvGrpSpPr>
          <p:nvPr/>
        </p:nvGrpSpPr>
        <p:grpSpPr bwMode="auto">
          <a:xfrm>
            <a:off x="2266950" y="4461388"/>
            <a:ext cx="6773863" cy="1311275"/>
            <a:chOff x="2267410" y="4743765"/>
            <a:chExt cx="6773403" cy="1310217"/>
          </a:xfrm>
        </p:grpSpPr>
        <p:grpSp>
          <p:nvGrpSpPr>
            <p:cNvPr id="10" name="组合 26"/>
            <p:cNvGrpSpPr>
              <a:grpSpLocks/>
            </p:cNvGrpSpPr>
            <p:nvPr/>
          </p:nvGrpSpPr>
          <p:grpSpPr bwMode="auto">
            <a:xfrm>
              <a:off x="2267410" y="4743765"/>
              <a:ext cx="2160587" cy="1020764"/>
              <a:chOff x="2123975" y="4581129"/>
              <a:chExt cx="2159526" cy="1021174"/>
            </a:xfrm>
          </p:grpSpPr>
          <p:sp>
            <p:nvSpPr>
              <p:cNvPr id="11305"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306"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346"/>
                <a:ext cx="997980" cy="649024"/>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1" y="4954041"/>
                <a:ext cx="1080484" cy="649024"/>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1304" name="矩形 51" descr="羊皮纸"/>
            <p:cNvSpPr>
              <a:spLocks noChangeArrowheads="1"/>
            </p:cNvSpPr>
            <p:nvPr/>
          </p:nvSpPr>
          <p:spPr bwMode="auto">
            <a:xfrm>
              <a:off x="4488100" y="5495454"/>
              <a:ext cx="4552713" cy="558528"/>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大数据下，传统近似方法局限性</a:t>
              </a:r>
              <a:endParaRPr lang="zh-CN" altLang="en-US" b="1">
                <a:solidFill>
                  <a:srgbClr val="C00000"/>
                </a:solidFill>
                <a:latin typeface="黑体" pitchFamily="49" charset="-122"/>
                <a:ea typeface="黑体" pitchFamily="49" charset="-122"/>
              </a:endParaRPr>
            </a:p>
          </p:txBody>
        </p:sp>
      </p:grpSp>
      <p:grpSp>
        <p:nvGrpSpPr>
          <p:cNvPr id="11" name="组合 77"/>
          <p:cNvGrpSpPr>
            <a:grpSpLocks/>
          </p:cNvGrpSpPr>
          <p:nvPr/>
        </p:nvGrpSpPr>
        <p:grpSpPr bwMode="auto">
          <a:xfrm>
            <a:off x="4457700" y="3394588"/>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2" name="组合 76"/>
            <p:cNvGrpSpPr>
              <a:grpSpLocks/>
            </p:cNvGrpSpPr>
            <p:nvPr/>
          </p:nvGrpSpPr>
          <p:grpSpPr bwMode="auto">
            <a:xfrm>
              <a:off x="4457514" y="3731385"/>
              <a:ext cx="3878246" cy="1691539"/>
              <a:chOff x="4457514" y="3731385"/>
              <a:chExt cx="3878246" cy="1691539"/>
            </a:xfrm>
          </p:grpSpPr>
          <p:sp>
            <p:nvSpPr>
              <p:cNvPr id="11296"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3" name="组合 75"/>
              <p:cNvGrpSpPr>
                <a:grpSpLocks/>
              </p:cNvGrpSpPr>
              <p:nvPr/>
            </p:nvGrpSpPr>
            <p:grpSpPr bwMode="auto">
              <a:xfrm>
                <a:off x="4457514" y="3731385"/>
                <a:ext cx="3878246" cy="1691539"/>
                <a:chOff x="4457514" y="3731385"/>
                <a:chExt cx="3878246" cy="1691539"/>
              </a:xfrm>
            </p:grpSpPr>
            <p:grpSp>
              <p:nvGrpSpPr>
                <p:cNvPr id="14"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1299"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1300"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5" name="组合 2"/>
          <p:cNvGrpSpPr>
            <a:grpSpLocks/>
          </p:cNvGrpSpPr>
          <p:nvPr/>
        </p:nvGrpSpPr>
        <p:grpSpPr bwMode="auto">
          <a:xfrm>
            <a:off x="5299075" y="1346713"/>
            <a:ext cx="3665538" cy="1223963"/>
            <a:chOff x="5371146" y="1412776"/>
            <a:chExt cx="3665350" cy="1224137"/>
          </a:xfrm>
        </p:grpSpPr>
        <p:sp>
          <p:nvSpPr>
            <p:cNvPr id="79" name="矩形 78"/>
            <p:cNvSpPr/>
            <p:nvPr/>
          </p:nvSpPr>
          <p:spPr>
            <a:xfrm>
              <a:off x="5650532" y="1820822"/>
              <a:ext cx="3385964"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什么是大数据计算中可近似问题？</a:t>
              </a:r>
              <a:endParaRPr lang="zh-CN" altLang="en-US" sz="1600" dirty="0"/>
            </a:p>
          </p:txBody>
        </p:sp>
        <p:sp>
          <p:nvSpPr>
            <p:cNvPr id="53" name="矩形 52"/>
            <p:cNvSpPr/>
            <p:nvPr/>
          </p:nvSpPr>
          <p:spPr>
            <a:xfrm>
              <a:off x="5650532" y="2205052"/>
              <a:ext cx="3385964"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如何衡量数据量与近似效果的关系</a:t>
              </a:r>
              <a:r>
                <a:rPr kumimoji="0" lang="en-US" altLang="zh-CN" sz="1600" dirty="0"/>
                <a:t>?</a:t>
              </a:r>
              <a:endParaRPr kumimoji="0" lang="zh-CN" altLang="en-US" sz="1600" dirty="0"/>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2</a:t>
              </a:r>
              <a:r>
                <a:rPr lang="zh-CN" altLang="en-US" sz="1800" b="1" dirty="0"/>
                <a:t>：数据驱动的近似算法理论</a:t>
              </a:r>
            </a:p>
          </p:txBody>
        </p:sp>
      </p:grpSp>
      <p:sp>
        <p:nvSpPr>
          <p:cNvPr id="69" name="圆角矩形 68"/>
          <p:cNvSpPr/>
          <p:nvPr/>
        </p:nvSpPr>
        <p:spPr>
          <a:xfrm>
            <a:off x="4427538" y="5810763"/>
            <a:ext cx="4608512" cy="576263"/>
          </a:xfrm>
          <a:prstGeom prst="roundRect">
            <a:avLst/>
          </a:prstGeom>
          <a:solidFill>
            <a:srgbClr val="FFFFCC"/>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TextBox 69"/>
          <p:cNvSpPr txBox="1">
            <a:spLocks noChangeArrowheads="1"/>
          </p:cNvSpPr>
          <p:nvPr/>
        </p:nvSpPr>
        <p:spPr bwMode="auto">
          <a:xfrm>
            <a:off x="4367213" y="5883788"/>
            <a:ext cx="2351087" cy="460375"/>
          </a:xfrm>
          <a:prstGeom prst="rect">
            <a:avLst/>
          </a:prstGeom>
          <a:noFill/>
          <a:ln w="9525">
            <a:noFill/>
            <a:miter lim="800000"/>
            <a:headEnd/>
            <a:tailEnd/>
          </a:ln>
        </p:spPr>
        <p:txBody>
          <a:bodyPr wrap="none">
            <a:spAutoFit/>
          </a:bodyPr>
          <a:lstStyle/>
          <a:p>
            <a:r>
              <a:rPr lang="zh-CN" altLang="en-US" b="1">
                <a:solidFill>
                  <a:srgbClr val="C00000"/>
                </a:solidFill>
                <a:latin typeface="黑体" pitchFamily="49" charset="-122"/>
                <a:ea typeface="黑体" pitchFamily="49" charset="-122"/>
              </a:rPr>
              <a:t>近似的新挑战：</a:t>
            </a:r>
          </a:p>
        </p:txBody>
      </p:sp>
      <p:sp>
        <p:nvSpPr>
          <p:cNvPr id="74" name="矩形 73"/>
          <p:cNvSpPr/>
          <p:nvPr/>
        </p:nvSpPr>
        <p:spPr>
          <a:xfrm>
            <a:off x="6475643" y="5925633"/>
            <a:ext cx="1048685"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sym typeface="Wingdings" pitchFamily="2" charset="2"/>
              </a:rPr>
              <a:t>F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F</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grpSp>
        <p:nvGrpSpPr>
          <p:cNvPr id="16" name="组合 74"/>
          <p:cNvGrpSpPr>
            <a:grpSpLocks/>
          </p:cNvGrpSpPr>
          <p:nvPr/>
        </p:nvGrpSpPr>
        <p:grpSpPr bwMode="auto">
          <a:xfrm>
            <a:off x="7334391" y="5786454"/>
            <a:ext cx="1706421" cy="602116"/>
            <a:chOff x="6258072" y="3259973"/>
            <a:chExt cx="1705966" cy="601075"/>
          </a:xfrm>
        </p:grpSpPr>
        <p:sp>
          <p:nvSpPr>
            <p:cNvPr id="80" name="矩形 79"/>
            <p:cNvSpPr/>
            <p:nvPr/>
          </p:nvSpPr>
          <p:spPr>
            <a:xfrm>
              <a:off x="6880087" y="3399383"/>
              <a:ext cx="1083951"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sp>
          <p:nvSpPr>
            <p:cNvPr id="11290" name="矩形 67"/>
            <p:cNvSpPr>
              <a:spLocks noChangeArrowheads="1"/>
            </p:cNvSpPr>
            <p:nvPr/>
          </p:nvSpPr>
          <p:spPr bwMode="auto">
            <a:xfrm>
              <a:off x="6258072" y="3259973"/>
              <a:ext cx="595035" cy="584775"/>
            </a:xfrm>
            <a:prstGeom prst="rect">
              <a:avLst/>
            </a:prstGeom>
            <a:noFill/>
            <a:ln w="9525">
              <a:noFill/>
              <a:miter lim="800000"/>
              <a:headEnd/>
              <a:tailEnd/>
            </a:ln>
          </p:spPr>
          <p:txBody>
            <a:bodyPr wrap="none">
              <a:spAutoFit/>
            </a:bodyPr>
            <a:lstStyle/>
            <a:p>
              <a:r>
                <a:rPr lang="zh-CN" altLang="en-US" sz="3200" dirty="0"/>
                <a:t>⊕</a:t>
              </a:r>
            </a:p>
          </p:txBody>
        </p:sp>
      </p:grpSp>
      <p:grpSp>
        <p:nvGrpSpPr>
          <p:cNvPr id="17" name="组合 81"/>
          <p:cNvGrpSpPr>
            <a:grpSpLocks/>
          </p:cNvGrpSpPr>
          <p:nvPr/>
        </p:nvGrpSpPr>
        <p:grpSpPr bwMode="auto">
          <a:xfrm>
            <a:off x="828675" y="4659826"/>
            <a:ext cx="2951163" cy="1871662"/>
            <a:chOff x="683568" y="4653632"/>
            <a:chExt cx="2952328" cy="1871712"/>
          </a:xfrm>
        </p:grpSpPr>
        <p:grpSp>
          <p:nvGrpSpPr>
            <p:cNvPr id="18" name="组合 92"/>
            <p:cNvGrpSpPr>
              <a:grpSpLocks/>
            </p:cNvGrpSpPr>
            <p:nvPr/>
          </p:nvGrpSpPr>
          <p:grpSpPr bwMode="auto">
            <a:xfrm>
              <a:off x="683568" y="5501406"/>
              <a:ext cx="2952328" cy="1023938"/>
              <a:chOff x="1691737" y="4581129"/>
              <a:chExt cx="2951544" cy="1023351"/>
            </a:xfrm>
          </p:grpSpPr>
          <p:sp>
            <p:nvSpPr>
              <p:cNvPr id="85" name="圆角矩形 84"/>
              <p:cNvSpPr/>
              <p:nvPr/>
            </p:nvSpPr>
            <p:spPr>
              <a:xfrm>
                <a:off x="1691737" y="4957134"/>
                <a:ext cx="1503557" cy="647346"/>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666750">
                  <a:lnSpc>
                    <a:spcPct val="90000"/>
                  </a:lnSpc>
                  <a:defRPr/>
                </a:pPr>
                <a:r>
                  <a:rPr lang="zh-CN" altLang="en-US" sz="2000" dirty="0">
                    <a:solidFill>
                      <a:srgbClr val="000000"/>
                    </a:solidFill>
                    <a:latin typeface="黑体" pitchFamily="49" charset="-122"/>
                    <a:ea typeface="黑体" pitchFamily="49" charset="-122"/>
                  </a:rPr>
                  <a:t>大数据不可近似问题</a:t>
                </a:r>
                <a:endParaRPr lang="en-US" altLang="zh-CN" sz="20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1128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28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88" name="圆角矩形 87"/>
              <p:cNvSpPr/>
              <p:nvPr/>
            </p:nvSpPr>
            <p:spPr>
              <a:xfrm>
                <a:off x="3276267" y="4953961"/>
                <a:ext cx="1367014" cy="648933"/>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lnSpc>
                    <a:spcPct val="90000"/>
                  </a:lnSpc>
                  <a:defRPr/>
                </a:pPr>
                <a:r>
                  <a:rPr lang="zh-CN" altLang="en-US" sz="2000" dirty="0">
                    <a:solidFill>
                      <a:srgbClr val="000000"/>
                    </a:solidFill>
                    <a:latin typeface="黑体" pitchFamily="49" charset="-122"/>
                    <a:ea typeface="黑体" pitchFamily="49" charset="-122"/>
                  </a:rPr>
                  <a:t>大数据可近似问题</a:t>
                </a:r>
              </a:p>
            </p:txBody>
          </p:sp>
        </p:grpSp>
        <p:sp>
          <p:nvSpPr>
            <p:cNvPr id="84" name="矩形 83"/>
            <p:cNvSpPr/>
            <p:nvPr/>
          </p:nvSpPr>
          <p:spPr>
            <a:xfrm>
              <a:off x="1020251" y="4653632"/>
              <a:ext cx="2159852" cy="863623"/>
            </a:xfrm>
            <a:prstGeom prst="rect">
              <a:avLst/>
            </a:prstGeom>
            <a:noFill/>
            <a:ln w="50800">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黑体" pitchFamily="49" charset="-122"/>
                <a:ea typeface="黑体" pitchFamily="49" charset="-122"/>
              </a:endParaRPr>
            </a:p>
          </p:txBody>
        </p:sp>
      </p:grpSp>
      <p:sp>
        <p:nvSpPr>
          <p:cNvPr id="11282" name="TextBox 5"/>
          <p:cNvSpPr txBox="1">
            <a:spLocks noChangeArrowheads="1"/>
          </p:cNvSpPr>
          <p:nvPr/>
        </p:nvSpPr>
        <p:spPr bwMode="auto">
          <a:xfrm>
            <a:off x="5875338" y="2965963"/>
            <a:ext cx="2165350" cy="415925"/>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7"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animEffect transition="in" filter="blinds(horizontal)">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53"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951929"/>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2325"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3482154"/>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323"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2292" name="标题 1"/>
          <p:cNvSpPr>
            <a:spLocks noGrp="1"/>
          </p:cNvSpPr>
          <p:nvPr>
            <p:ph type="title"/>
          </p:nvPr>
        </p:nvSpPr>
        <p:spPr/>
        <p:txBody>
          <a:bodyPr/>
          <a:lstStyle/>
          <a:p>
            <a:r>
              <a:rPr lang="en-US" altLang="zh-CN" sz="3600" b="1" dirty="0" err="1" smtClean="0">
                <a:solidFill>
                  <a:srgbClr val="C00000"/>
                </a:solidFill>
                <a:latin typeface="Arial Unicode MS" pitchFamily="34" charset="-122"/>
                <a:ea typeface="黑体" pitchFamily="49" charset="-122"/>
              </a:rPr>
              <a:t>回答“可计算”问题</a:t>
            </a:r>
            <a:r>
              <a:rPr lang="en-US" altLang="zh-CN" sz="3600" b="1" dirty="0" smtClean="0">
                <a:solidFill>
                  <a:srgbClr val="C00000"/>
                </a:solidFill>
                <a:latin typeface="Arial Unicode MS" pitchFamily="34" charset="-122"/>
                <a:ea typeface="黑体" pitchFamily="49" charset="-122"/>
              </a:rPr>
              <a:t>(3)</a:t>
            </a:r>
          </a:p>
        </p:txBody>
      </p:sp>
      <p:sp>
        <p:nvSpPr>
          <p:cNvPr id="6" name="矩形 5"/>
          <p:cNvSpPr/>
          <p:nvPr/>
        </p:nvSpPr>
        <p:spPr>
          <a:xfrm>
            <a:off x="827584" y="1194319"/>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2035197"/>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cxnSp>
        <p:nvCxnSpPr>
          <p:cNvPr id="58" name="Curved Connector 5"/>
          <p:cNvCxnSpPr>
            <a:cxnSpLocks noChangeShapeType="1"/>
          </p:cNvCxnSpPr>
          <p:nvPr/>
        </p:nvCxnSpPr>
        <p:spPr bwMode="auto">
          <a:xfrm rot="5400000">
            <a:off x="6019800" y="4266379"/>
            <a:ext cx="1660525" cy="142875"/>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0" name="组合 76"/>
          <p:cNvGrpSpPr>
            <a:grpSpLocks/>
          </p:cNvGrpSpPr>
          <p:nvPr/>
        </p:nvGrpSpPr>
        <p:grpSpPr bwMode="auto">
          <a:xfrm>
            <a:off x="4457700" y="3561529"/>
            <a:ext cx="3878263" cy="1692275"/>
            <a:chOff x="4457514" y="3731385"/>
            <a:chExt cx="3878246" cy="1691539"/>
          </a:xfrm>
        </p:grpSpPr>
        <p:sp>
          <p:nvSpPr>
            <p:cNvPr id="12314"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2" name="组合 75"/>
            <p:cNvGrpSpPr>
              <a:grpSpLocks/>
            </p:cNvGrpSpPr>
            <p:nvPr/>
          </p:nvGrpSpPr>
          <p:grpSpPr bwMode="auto">
            <a:xfrm>
              <a:off x="4457514" y="3731385"/>
              <a:ext cx="3878246" cy="1691539"/>
              <a:chOff x="4457514" y="3731385"/>
              <a:chExt cx="3878246" cy="1691539"/>
            </a:xfrm>
          </p:grpSpPr>
          <p:grpSp>
            <p:nvGrpSpPr>
              <p:cNvPr id="13"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224"/>
                  <a:ext cx="2320915" cy="280866"/>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832"/>
                  <a:ext cx="1512881" cy="169153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2317"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2318"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nvGrpSpPr>
          <p:cNvPr id="14" name="组合 2"/>
          <p:cNvGrpSpPr>
            <a:grpSpLocks/>
          </p:cNvGrpSpPr>
          <p:nvPr/>
        </p:nvGrpSpPr>
        <p:grpSpPr bwMode="auto">
          <a:xfrm>
            <a:off x="5292725" y="1459679"/>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如何设计更有效的算法？</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如何以“以局部观全局”？</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3</a:t>
              </a:r>
              <a:r>
                <a:rPr lang="zh-CN" altLang="en-US" sz="1800" b="1" dirty="0"/>
                <a:t>：大数据高效算法理论</a:t>
              </a:r>
            </a:p>
          </p:txBody>
        </p:sp>
      </p:grpSp>
      <p:grpSp>
        <p:nvGrpSpPr>
          <p:cNvPr id="15" name="组合 26"/>
          <p:cNvGrpSpPr>
            <a:grpSpLocks/>
          </p:cNvGrpSpPr>
          <p:nvPr/>
        </p:nvGrpSpPr>
        <p:grpSpPr bwMode="auto">
          <a:xfrm>
            <a:off x="2266950" y="4574354"/>
            <a:ext cx="2160588" cy="1020763"/>
            <a:chOff x="2123975" y="4581129"/>
            <a:chExt cx="2159526" cy="1021174"/>
          </a:xfrm>
        </p:grpSpPr>
        <p:sp>
          <p:nvSpPr>
            <p:cNvPr id="12307"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2308"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37"/>
              <a:ext cx="998047" cy="647961"/>
            </a:xfrm>
            <a:prstGeom prst="roundRect">
              <a:avLst>
                <a:gd name="adj" fmla="val 10000"/>
              </a:avLst>
            </a:prstGeom>
            <a:ln/>
          </p:spPr>
          <p:style>
            <a:lnRef idx="2">
              <a:schemeClr val="accent2"/>
            </a:lnRef>
            <a:fillRef idx="1">
              <a:schemeClr val="lt1"/>
            </a:fillRef>
            <a:effectRef idx="0">
              <a:schemeClr val="accent2"/>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944" y="4954342"/>
              <a:ext cx="1080557" cy="647961"/>
            </a:xfrm>
            <a:prstGeom prst="roundRect">
              <a:avLst>
                <a:gd name="adj" fmla="val 10000"/>
              </a:avLst>
            </a:prstGeom>
            <a:ln/>
          </p:spPr>
          <p:style>
            <a:lnRef idx="1">
              <a:schemeClr val="dk1"/>
            </a:lnRef>
            <a:fillRef idx="2">
              <a:schemeClr val="dk1"/>
            </a:fillRef>
            <a:effectRef idx="1">
              <a:schemeClr val="dk1"/>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grpSp>
        <p:nvGrpSpPr>
          <p:cNvPr id="16" name="组合 14"/>
          <p:cNvGrpSpPr>
            <a:grpSpLocks/>
          </p:cNvGrpSpPr>
          <p:nvPr/>
        </p:nvGrpSpPr>
        <p:grpSpPr bwMode="auto">
          <a:xfrm>
            <a:off x="250825" y="5326829"/>
            <a:ext cx="8929688" cy="1150938"/>
            <a:chOff x="251408" y="5495453"/>
            <a:chExt cx="8929104" cy="1150730"/>
          </a:xfrm>
        </p:grpSpPr>
        <p:sp>
          <p:nvSpPr>
            <p:cNvPr id="12302"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latin typeface="黑体" pitchFamily="49" charset="-122"/>
                  <a:ea typeface="黑体" pitchFamily="49" charset="-122"/>
                </a:rPr>
                <a:t>针对大数据非易解类问题，提出</a:t>
              </a:r>
              <a:r>
                <a:rPr kumimoji="0" lang="zh-CN" altLang="en-US" b="1">
                  <a:solidFill>
                    <a:srgbClr val="FF0000"/>
                  </a:solidFill>
                  <a:latin typeface="黑体" pitchFamily="49" charset="-122"/>
                  <a:ea typeface="黑体" pitchFamily="49" charset="-122"/>
                </a:rPr>
                <a:t>高效算法理论与算法</a:t>
              </a:r>
              <a:r>
                <a:rPr kumimoji="0" lang="zh-CN" altLang="en-US" b="1">
                  <a:solidFill>
                    <a:srgbClr val="000000"/>
                  </a:solidFill>
                  <a:latin typeface="黑体" pitchFamily="49" charset="-122"/>
                  <a:ea typeface="黑体" pitchFamily="49" charset="-122"/>
                </a:rPr>
                <a:t>！</a:t>
              </a:r>
              <a:endParaRPr lang="zh-CN" altLang="en-US" b="1">
                <a:solidFill>
                  <a:srgbClr val="C00000"/>
                </a:solidFill>
                <a:latin typeface="黑体" pitchFamily="49" charset="-122"/>
                <a:ea typeface="黑体" pitchFamily="49" charset="-122"/>
              </a:endParaRPr>
            </a:p>
          </p:txBody>
        </p:sp>
        <p:grpSp>
          <p:nvGrpSpPr>
            <p:cNvPr id="17" name="组合 11"/>
            <p:cNvGrpSpPr>
              <a:grpSpLocks/>
            </p:cNvGrpSpPr>
            <p:nvPr/>
          </p:nvGrpSpPr>
          <p:grpSpPr bwMode="auto">
            <a:xfrm>
              <a:off x="251408" y="5915604"/>
              <a:ext cx="4176589" cy="730579"/>
              <a:chOff x="251408" y="5915604"/>
              <a:chExt cx="4176589" cy="730579"/>
            </a:xfrm>
          </p:grpSpPr>
          <p:sp>
            <p:nvSpPr>
              <p:cNvPr id="11" name="下弧形箭头 10"/>
              <p:cNvSpPr/>
              <p:nvPr/>
            </p:nvSpPr>
            <p:spPr>
              <a:xfrm flipH="1">
                <a:off x="2815053" y="5916065"/>
                <a:ext cx="1612795"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3" name="下弧形箭头 82"/>
              <p:cNvSpPr/>
              <p:nvPr/>
            </p:nvSpPr>
            <p:spPr>
              <a:xfrm flipH="1">
                <a:off x="1645142" y="5916065"/>
                <a:ext cx="2743021"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4" name="下弧形箭头 83"/>
              <p:cNvSpPr/>
              <p:nvPr/>
            </p:nvSpPr>
            <p:spPr>
              <a:xfrm flipH="1">
                <a:off x="251408" y="5949396"/>
                <a:ext cx="4111356" cy="696787"/>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grpSp>
      </p:grpSp>
      <p:sp>
        <p:nvSpPr>
          <p:cNvPr id="59"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53"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539552" y="4335487"/>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539552" y="491155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539552" y="5487615"/>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a:xfrm>
            <a:off x="285720" y="1571612"/>
            <a:ext cx="8501122" cy="4857784"/>
          </a:xfrm>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348442" y="1739454"/>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
        <p:nvSpPr>
          <p:cNvPr id="15" name="TextBox 14"/>
          <p:cNvSpPr txBox="1"/>
          <p:nvPr/>
        </p:nvSpPr>
        <p:spPr>
          <a:xfrm>
            <a:off x="571472" y="928670"/>
            <a:ext cx="8143932" cy="400110"/>
          </a:xfrm>
          <a:prstGeom prst="rect">
            <a:avLst/>
          </a:prstGeom>
          <a:noFill/>
        </p:spPr>
        <p:txBody>
          <a:bodyPr wrap="square" rtlCol="0">
            <a:spAutoFit/>
          </a:bodyPr>
          <a:lstStyle/>
          <a:p>
            <a:r>
              <a:rPr lang="zh-CN" altLang="en-US" sz="2000" dirty="0" smtClean="0">
                <a:solidFill>
                  <a:srgbClr val="FF0000"/>
                </a:solidFill>
                <a:latin typeface="Arial Unicode MS" pitchFamily="34" charset="-122"/>
                <a:ea typeface="Arial Unicode MS" pitchFamily="34" charset="-122"/>
                <a:cs typeface="Arial Unicode MS" pitchFamily="34" charset="-122"/>
              </a:rPr>
              <a:t>查询</a:t>
            </a:r>
            <a:r>
              <a:rPr lang="en-US" altLang="zh-CN" sz="2000" dirty="0" smtClean="0">
                <a:solidFill>
                  <a:srgbClr val="FF0000"/>
                </a:solidFill>
                <a:latin typeface="Arial Unicode MS" pitchFamily="34" charset="-122"/>
                <a:ea typeface="Arial Unicode MS" pitchFamily="34" charset="-122"/>
                <a:cs typeface="Arial Unicode MS" pitchFamily="34" charset="-122"/>
              </a:rPr>
              <a:t>(query)</a:t>
            </a:r>
            <a:r>
              <a:rPr lang="en-US" altLang="zh-CN" sz="2000" dirty="0" smtClean="0">
                <a:solidFill>
                  <a:srgbClr val="000099"/>
                </a:solidFill>
                <a:latin typeface="Arial Unicode MS" pitchFamily="34" charset="-122"/>
                <a:ea typeface="Arial Unicode MS" pitchFamily="34" charset="-122"/>
                <a:cs typeface="Arial Unicode MS" pitchFamily="34" charset="-122"/>
              </a:rPr>
              <a:t>: </a:t>
            </a:r>
            <a:r>
              <a:rPr lang="zh-CN" altLang="en-US" sz="2000" dirty="0" smtClean="0">
                <a:solidFill>
                  <a:srgbClr val="000099"/>
                </a:solidFill>
                <a:latin typeface="Arial Unicode MS" pitchFamily="34" charset="-122"/>
                <a:ea typeface="Arial Unicode MS" pitchFamily="34" charset="-122"/>
                <a:cs typeface="Arial Unicode MS" pitchFamily="34" charset="-122"/>
              </a:rPr>
              <a:t>小图</a:t>
            </a:r>
            <a:r>
              <a:rPr lang="en-US" altLang="zh-CN" sz="2000" dirty="0" smtClean="0">
                <a:solidFill>
                  <a:srgbClr val="000099"/>
                </a:solidFill>
                <a:latin typeface="Arial Unicode MS" pitchFamily="34" charset="-122"/>
                <a:ea typeface="Arial Unicode MS" pitchFamily="34" charset="-122"/>
                <a:cs typeface="Arial Unicode MS" pitchFamily="34" charset="-122"/>
              </a:rPr>
              <a:t>(pattern graphs) 	</a:t>
            </a:r>
            <a:r>
              <a:rPr lang="zh-CN" altLang="en-US" sz="2000" dirty="0" smtClean="0">
                <a:solidFill>
                  <a:srgbClr val="FF0000"/>
                </a:solidFill>
                <a:latin typeface="Arial Unicode MS" pitchFamily="34" charset="-122"/>
                <a:ea typeface="Arial Unicode MS" pitchFamily="34" charset="-122"/>
                <a:cs typeface="Arial Unicode MS" pitchFamily="34" charset="-122"/>
              </a:rPr>
              <a:t>数据</a:t>
            </a:r>
            <a:r>
              <a:rPr lang="en-US" altLang="zh-CN" sz="2000" dirty="0" smtClean="0">
                <a:solidFill>
                  <a:srgbClr val="FF0000"/>
                </a:solidFill>
                <a:latin typeface="Arial Unicode MS" pitchFamily="34" charset="-122"/>
                <a:ea typeface="Arial Unicode MS" pitchFamily="34" charset="-122"/>
                <a:cs typeface="Arial Unicode MS" pitchFamily="34" charset="-122"/>
              </a:rPr>
              <a:t>(data)</a:t>
            </a:r>
            <a:r>
              <a:rPr lang="en-US" altLang="zh-CN" sz="2000" dirty="0" smtClean="0">
                <a:solidFill>
                  <a:srgbClr val="000099"/>
                </a:solidFill>
                <a:latin typeface="Arial Unicode MS" pitchFamily="34" charset="-122"/>
                <a:ea typeface="Arial Unicode MS" pitchFamily="34" charset="-122"/>
                <a:cs typeface="Arial Unicode MS" pitchFamily="34" charset="-122"/>
              </a:rPr>
              <a:t>: </a:t>
            </a:r>
            <a:r>
              <a:rPr lang="zh-CN" altLang="en-US" sz="2000" dirty="0" smtClean="0">
                <a:solidFill>
                  <a:srgbClr val="000099"/>
                </a:solidFill>
                <a:latin typeface="Arial Unicode MS" pitchFamily="34" charset="-122"/>
                <a:ea typeface="Arial Unicode MS" pitchFamily="34" charset="-122"/>
                <a:cs typeface="Arial Unicode MS" pitchFamily="34" charset="-122"/>
              </a:rPr>
              <a:t>大图</a:t>
            </a:r>
            <a:r>
              <a:rPr lang="en-US" altLang="zh-CN" sz="2000" dirty="0" smtClean="0">
                <a:solidFill>
                  <a:srgbClr val="000099"/>
                </a:solidFill>
                <a:latin typeface="Arial Unicode MS" pitchFamily="34" charset="-122"/>
                <a:ea typeface="Arial Unicode MS" pitchFamily="34" charset="-122"/>
                <a:cs typeface="Arial Unicode MS" pitchFamily="34" charset="-122"/>
              </a:rPr>
              <a:t> (data graphs)</a:t>
            </a:r>
            <a:endParaRPr lang="zh-CN" altLang="en-US" sz="2000" dirty="0">
              <a:solidFill>
                <a:srgbClr val="000099"/>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如，影响力事件组织者搜索</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kern="0" dirty="0" smtClean="0">
                <a:latin typeface="黑体" pitchFamily="49" charset="-122"/>
                <a:ea typeface="黑体" pitchFamily="49" charset="-122"/>
              </a:rPr>
              <a:t>以</a:t>
            </a:r>
            <a:r>
              <a:rPr lang="zh-CN" altLang="en-US" sz="2800" kern="0" dirty="0" smtClean="0">
                <a:solidFill>
                  <a:srgbClr val="FF0000"/>
                </a:solidFill>
                <a:latin typeface="黑体" pitchFamily="49" charset="-122"/>
                <a:ea typeface="黑体" pitchFamily="49" charset="-122"/>
              </a:rPr>
              <a:t>关键字</a:t>
            </a:r>
            <a:r>
              <a:rPr lang="zh-CN" altLang="en-US" sz="2800" kern="0" dirty="0" smtClean="0">
                <a:latin typeface="黑体" pitchFamily="49" charset="-122"/>
                <a:ea typeface="黑体" pitchFamily="49" charset="-122"/>
              </a:rPr>
              <a:t>的方式搜索</a:t>
            </a:r>
            <a:r>
              <a:rPr lang="zh-CN" altLang="en-US" sz="2800" kern="0" dirty="0" smtClean="0">
                <a:solidFill>
                  <a:srgbClr val="FF0000"/>
                </a:solidFill>
                <a:latin typeface="黑体" pitchFamily="49" charset="-122"/>
                <a:ea typeface="黑体" pitchFamily="49" charset="-122"/>
              </a:rPr>
              <a:t>社会网络图</a:t>
            </a:r>
            <a:r>
              <a:rPr lang="zh-CN" altLang="en-US" sz="2800" kern="0" dirty="0" smtClean="0">
                <a:latin typeface="黑体" pitchFamily="49" charset="-122"/>
                <a:ea typeface="黑体" pitchFamily="49" charset="-122"/>
              </a:rPr>
              <a:t>中</a:t>
            </a:r>
            <a:r>
              <a:rPr lang="en-US" altLang="zh-CN" sz="2800" kern="0" dirty="0" smtClean="0">
                <a:latin typeface="黑体" pitchFamily="49" charset="-122"/>
                <a:ea typeface="黑体" pitchFamily="49" charset="-122"/>
              </a:rPr>
              <a:t>k</a:t>
            </a:r>
            <a:r>
              <a:rPr lang="zh-CN" altLang="en-US" sz="2800" kern="0" dirty="0" smtClean="0">
                <a:latin typeface="黑体" pitchFamily="49" charset="-122"/>
                <a:ea typeface="黑体" pitchFamily="49" charset="-122"/>
              </a:rPr>
              <a:t>个事件组织者</a:t>
            </a:r>
            <a:endParaRPr kumimoji="0" lang="en-US" altLang="zh-CN" sz="2800" b="0" i="0" u="none" strike="noStrike" kern="0" cap="none" spc="0" normalizeH="0" baseline="0" noProof="0" dirty="0" smtClean="0">
              <a:ln>
                <a:noFill/>
              </a:ln>
              <a:solidFill>
                <a:srgbClr val="000099"/>
              </a:solidFill>
              <a:effectLst/>
              <a:uLnTx/>
              <a:uFillTx/>
              <a:latin typeface="黑体" pitchFamily="49" charset="-122"/>
              <a:ea typeface="黑体" pitchFamily="49" charset="-122"/>
            </a:endParaRPr>
          </a:p>
          <a:p>
            <a:pPr marL="742950" lvl="1" indent="-285750" eaLnBrk="0" hangingPunct="0">
              <a:spcBef>
                <a:spcPct val="20000"/>
              </a:spcBef>
              <a:buFontTx/>
              <a:buChar char="–"/>
              <a:defRPr/>
            </a:pPr>
            <a:r>
              <a:rPr lang="zh-CN" altLang="en-US" sz="2400" kern="0" dirty="0" smtClean="0">
                <a:latin typeface="黑体" pitchFamily="49" charset="-122"/>
                <a:ea typeface="黑体" pitchFamily="49" charset="-122"/>
              </a:rPr>
              <a:t>融合了图上的关键词搜索</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融合了事件的影响力传播</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提出了具有性能保障的近似算法</a:t>
            </a:r>
            <a:r>
              <a:rPr lang="en-US" altLang="zh-CN" sz="2400" kern="0" dirty="0" smtClean="0">
                <a:latin typeface="黑体" pitchFamily="49" charset="-122"/>
                <a:ea typeface="黑体" pitchFamily="49" charset="-122"/>
              </a:rPr>
              <a:t> - </a:t>
            </a:r>
            <a:r>
              <a:rPr lang="zh-CN" altLang="en-US" sz="2400" kern="0" dirty="0" smtClean="0">
                <a:solidFill>
                  <a:srgbClr val="FF0000"/>
                </a:solidFill>
                <a:latin typeface="黑体" pitchFamily="49" charset="-122"/>
                <a:ea typeface="黑体" pitchFamily="49" charset="-122"/>
              </a:rPr>
              <a:t>近似比</a:t>
            </a:r>
            <a:r>
              <a:rPr lang="en-US" altLang="zh-CN" sz="2400" kern="0" dirty="0" smtClean="0">
                <a:solidFill>
                  <a:srgbClr val="FF0000"/>
                </a:solidFill>
                <a:latin typeface="黑体" pitchFamily="49" charset="-122"/>
                <a:ea typeface="黑体" pitchFamily="49" charset="-122"/>
              </a:rPr>
              <a:t>(1/2 - </a:t>
            </a:r>
            <a:r>
              <a:rPr lang="el-GR" altLang="zh-CN" sz="2400" kern="0" dirty="0" smtClean="0">
                <a:solidFill>
                  <a:srgbClr val="FF0000"/>
                </a:solidFill>
                <a:latin typeface="Times New Roman"/>
                <a:ea typeface="黑体" pitchFamily="49" charset="-122"/>
                <a:cs typeface="Times New Roman"/>
              </a:rPr>
              <a:t>ξ</a:t>
            </a:r>
            <a:r>
              <a:rPr lang="en-US" altLang="zh-CN" sz="2400" kern="0" dirty="0" smtClean="0">
                <a:solidFill>
                  <a:srgbClr val="FF0000"/>
                </a:solidFill>
                <a:latin typeface="黑体" pitchFamily="49" charset="-122"/>
                <a:ea typeface="黑体" pitchFamily="49" charset="-122"/>
              </a:rPr>
              <a:t>)</a:t>
            </a: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grpSp>
        <p:nvGrpSpPr>
          <p:cNvPr id="3" name="组合 34"/>
          <p:cNvGrpSpPr/>
          <p:nvPr/>
        </p:nvGrpSpPr>
        <p:grpSpPr>
          <a:xfrm>
            <a:off x="3563888" y="2780928"/>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36667" y="4875434"/>
              <a:ext cx="885703" cy="100648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1706" y="574324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14516" y="3889224"/>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59743" y="5598511"/>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2239" y="2856277"/>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81354" y="454686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0667" y="3313779"/>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07314" y="3603466"/>
              <a:ext cx="729914" cy="749308"/>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528788" y="2741876"/>
              <a:ext cx="915200" cy="930765"/>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30859" y="4425177"/>
              <a:ext cx="684182" cy="78760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1" name="内容占位符 2"/>
          <p:cNvSpPr txBox="1">
            <a:spLocks/>
          </p:cNvSpPr>
          <p:nvPr/>
        </p:nvSpPr>
        <p:spPr bwMode="auto">
          <a:xfrm>
            <a:off x="611560" y="3207493"/>
            <a:ext cx="2736304"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200" kern="0" dirty="0" smtClean="0">
                <a:solidFill>
                  <a:srgbClr val="FF0000"/>
                </a:solidFill>
                <a:latin typeface="+mn-ea"/>
                <a:ea typeface="+mn-ea"/>
              </a:rPr>
              <a:t>查询</a:t>
            </a:r>
            <a:r>
              <a:rPr lang="en-US" altLang="zh-CN" sz="2200" kern="0" dirty="0" smtClean="0">
                <a:solidFill>
                  <a:srgbClr val="FF0000"/>
                </a:solidFill>
                <a:latin typeface="+mn-ea"/>
                <a:ea typeface="+mn-ea"/>
              </a:rPr>
              <a:t>Q</a:t>
            </a:r>
            <a:r>
              <a:rPr lang="zh-CN" altLang="en-US" sz="2200" kern="0" dirty="0" smtClean="0">
                <a:solidFill>
                  <a:srgbClr val="FF0000"/>
                </a:solidFill>
                <a:latin typeface="+mn-ea"/>
                <a:ea typeface="+mn-ea"/>
              </a:rPr>
              <a:t>示例：</a:t>
            </a:r>
            <a:endParaRPr lang="en-US" altLang="zh-CN" sz="2200" kern="0" dirty="0" smtClean="0">
              <a:solidFill>
                <a:srgbClr val="FF0000"/>
              </a:solidFill>
              <a:latin typeface="+mn-ea"/>
              <a:ea typeface="+mn-ea"/>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Data mining }</a:t>
            </a:r>
            <a:endParaRPr lang="zh-CN" altLang="en-US" sz="22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16"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北京航空航天大学计算机学院教授、博士生导师；中国计算机学会数据库专业委员会委员，大数据专家委员会委员。</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如一，强模拟图查询</a:t>
            </a:r>
            <a:endParaRPr lang="en-US" altLang="zh-CN" sz="3600" baseline="30000" dirty="0">
              <a:solidFill>
                <a:srgbClr val="C00000"/>
              </a:solidFill>
              <a:latin typeface="Arial Unicode MS" pitchFamily="34" charset="-122"/>
              <a:ea typeface="黑体" pitchFamily="49" charset="-122"/>
            </a:endParaRPr>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smtClean="0">
                <a:ea typeface="黑体" pitchFamily="49" charset="-122"/>
              </a:rPr>
              <a:t>[12]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smtClean="0">
                <a:ea typeface="黑体" pitchFamily="49" charset="-122"/>
              </a:rPr>
              <a:t>[13]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Tree>
    <p:extLst>
      <p:ext uri="{BB962C8B-B14F-4D97-AF65-F5344CB8AC3E}">
        <p14:creationId xmlns="" xmlns:p14="http://schemas.microsoft.com/office/powerpoint/2010/main" val="3412928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子图同构图查询</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Tree>
    <p:extLst>
      <p:ext uri="{BB962C8B-B14F-4D97-AF65-F5344CB8AC3E}">
        <p14:creationId xmlns="" xmlns:p14="http://schemas.microsoft.com/office/powerpoint/2010/main"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强模拟图查询</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sp>
        <p:nvSpPr>
          <p:cNvPr id="19" name="TextBox 7"/>
          <p:cNvSpPr txBox="1">
            <a:spLocks noChangeArrowheads="1"/>
          </p:cNvSpPr>
          <p:nvPr/>
        </p:nvSpPr>
        <p:spPr bwMode="auto">
          <a:xfrm>
            <a:off x="194483" y="1219399"/>
            <a:ext cx="2172069" cy="769441"/>
          </a:xfrm>
          <a:prstGeom prst="rect">
            <a:avLst/>
          </a:prstGeom>
          <a:noFill/>
          <a:ln w="9525">
            <a:noFill/>
            <a:miter lim="800000"/>
            <a:headEnd/>
            <a:tailEnd/>
          </a:ln>
        </p:spPr>
        <p:txBody>
          <a:bodyPr wrap="squar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en-US" altLang="zh-CN" sz="2000" dirty="0" smtClean="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219399"/>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219399"/>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28175" y="1219399"/>
            <a:ext cx="1292020" cy="769441"/>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smtClean="0">
              <a:solidFill>
                <a:srgbClr val="00B050"/>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23" name="燕尾形 22"/>
          <p:cNvSpPr/>
          <p:nvPr/>
        </p:nvSpPr>
        <p:spPr>
          <a:xfrm>
            <a:off x="2317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查询结果保持</a:t>
            </a:r>
            <a:r>
              <a:rPr lang="en-US" altLang="zh-CN" sz="2400" dirty="0" smtClean="0">
                <a:solidFill>
                  <a:srgbClr val="FF0000"/>
                </a:solidFill>
                <a:latin typeface="黑体" panose="02010609060101010101" pitchFamily="49" charset="-122"/>
                <a:ea typeface="黑体" panose="02010609060101010101" pitchFamily="49" charset="-122"/>
              </a:rPr>
              <a:t>70-80%</a:t>
            </a:r>
            <a:r>
              <a:rPr lang="zh-CN" altLang="en-US" sz="2400" dirty="0" smtClean="0">
                <a:solidFill>
                  <a:srgbClr val="FF0000"/>
                </a:solidFill>
                <a:latin typeface="黑体" panose="02010609060101010101" pitchFamily="49" charset="-122"/>
                <a:ea typeface="黑体" panose="02010609060101010101" pitchFamily="49" charset="-122"/>
              </a:rPr>
              <a:t>子图同构结构，效率提高</a:t>
            </a:r>
            <a:r>
              <a:rPr lang="en-US" altLang="zh-CN" sz="2400" dirty="0" smtClean="0">
                <a:solidFill>
                  <a:srgbClr val="FF0000"/>
                </a:solidFill>
                <a:latin typeface="黑体" panose="02010609060101010101" pitchFamily="49" charset="-122"/>
                <a:ea typeface="黑体" panose="02010609060101010101" pitchFamily="49" charset="-122"/>
              </a:rPr>
              <a:t>100</a:t>
            </a:r>
            <a:r>
              <a:rPr lang="zh-CN" altLang="en-US" sz="2400" dirty="0" smtClean="0">
                <a:solidFill>
                  <a:srgbClr val="FF0000"/>
                </a:solidFill>
                <a:latin typeface="黑体" panose="02010609060101010101" pitchFamily="49" charset="-122"/>
                <a:ea typeface="黑体" panose="02010609060101010101" pitchFamily="49" charset="-122"/>
              </a:rPr>
              <a:t>倍！</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
        <p:nvSpPr>
          <p:cNvPr id="6" name="矩形 5"/>
          <p:cNvSpPr/>
          <p:nvPr/>
        </p:nvSpPr>
        <p:spPr>
          <a:xfrm>
            <a:off x="0" y="6021288"/>
            <a:ext cx="9144000" cy="861774"/>
          </a:xfrm>
          <a:prstGeom prst="rect">
            <a:avLst/>
          </a:prstGeom>
          <a:ln>
            <a:solidFill>
              <a:srgbClr val="000099"/>
            </a:solidFill>
          </a:ln>
        </p:spPr>
        <p:txBody>
          <a:bodyPr wrap="square">
            <a:spAutoFit/>
          </a:bodyPr>
          <a:lstStyle/>
          <a:p>
            <a:r>
              <a:rPr lang="en-US" altLang="zh-CN" sz="1200" dirty="0" smtClean="0"/>
              <a:t>P. </a:t>
            </a:r>
            <a:r>
              <a:rPr lang="en-US" altLang="zh-CN" sz="1200" dirty="0" err="1" smtClean="0"/>
              <a:t>Bogdanov</a:t>
            </a:r>
            <a:r>
              <a:rPr lang="en-US" altLang="zh-CN" sz="1200" dirty="0" smtClean="0"/>
              <a:t>, M. </a:t>
            </a:r>
            <a:r>
              <a:rPr lang="en-US" altLang="zh-CN" sz="1200" dirty="0" err="1" smtClean="0"/>
              <a:t>Mongiov</a:t>
            </a:r>
            <a:r>
              <a:rPr lang="en-US" altLang="zh-CN" sz="1200" dirty="0" smtClean="0"/>
              <a:t>, and A. K. Singh. Mining heavy </a:t>
            </a:r>
            <a:r>
              <a:rPr lang="en-US" altLang="zh-CN" sz="1200" dirty="0" err="1" smtClean="0"/>
              <a:t>subgraphs</a:t>
            </a:r>
            <a:r>
              <a:rPr lang="en-US" altLang="zh-CN" sz="1200" dirty="0" smtClean="0"/>
              <a:t> in time-evolving networks. In ICDM, 2011.</a:t>
            </a:r>
          </a:p>
          <a:p>
            <a:pPr>
              <a:spcBef>
                <a:spcPts val="0"/>
              </a:spcBef>
            </a:pPr>
            <a:r>
              <a:rPr lang="en-US" altLang="zh-CN" sz="1200" dirty="0" err="1" smtClean="0">
                <a:solidFill>
                  <a:schemeClr val="tx2"/>
                </a:solidFill>
              </a:rPr>
              <a:t>Haixing</a:t>
            </a:r>
            <a:r>
              <a:rPr lang="en-US" altLang="zh-CN" sz="1200" dirty="0" smtClean="0">
                <a:solidFill>
                  <a:schemeClr val="tx2"/>
                </a:solidFill>
              </a:rPr>
              <a:t> Huang, </a:t>
            </a:r>
            <a:r>
              <a:rPr lang="en-US" altLang="zh-CN" sz="1200" dirty="0" err="1" smtClean="0">
                <a:solidFill>
                  <a:schemeClr val="tx2"/>
                </a:solidFill>
              </a:rPr>
              <a:t>Jinghe</a:t>
            </a:r>
            <a:r>
              <a:rPr lang="en-US" altLang="zh-CN" sz="1200" dirty="0" smtClean="0">
                <a:solidFill>
                  <a:schemeClr val="tx2"/>
                </a:solidFill>
              </a:rPr>
              <a:t> Song, </a:t>
            </a:r>
            <a:r>
              <a:rPr lang="en-US" altLang="zh-CN" sz="1200" dirty="0" err="1" smtClean="0">
                <a:solidFill>
                  <a:schemeClr val="tx2"/>
                </a:solidFill>
              </a:rPr>
              <a:t>Xuelian</a:t>
            </a:r>
            <a:r>
              <a:rPr lang="en-US" altLang="zh-CN" sz="1200" dirty="0" smtClean="0">
                <a:solidFill>
                  <a:schemeClr val="tx2"/>
                </a:solidFill>
              </a:rPr>
              <a:t> Lin, </a:t>
            </a:r>
            <a:r>
              <a:rPr lang="en-US" altLang="zh-CN" sz="1200" dirty="0" err="1" smtClean="0">
                <a:solidFill>
                  <a:schemeClr val="tx2"/>
                </a:solidFill>
              </a:rPr>
              <a:t>Shuai</a:t>
            </a:r>
            <a:r>
              <a:rPr lang="en-US" altLang="zh-CN" sz="1200" dirty="0" smtClean="0">
                <a:solidFill>
                  <a:schemeClr val="tx2"/>
                </a:solidFill>
              </a:rPr>
              <a:t> Ma, </a:t>
            </a:r>
            <a:r>
              <a:rPr lang="en-US" altLang="zh-CN" sz="1200" dirty="0" err="1" smtClean="0">
                <a:solidFill>
                  <a:schemeClr val="tx2"/>
                </a:solidFill>
              </a:rPr>
              <a:t>Jinpeng</a:t>
            </a:r>
            <a:r>
              <a:rPr lang="en-US" altLang="zh-CN" sz="1200" dirty="0" smtClean="0">
                <a:solidFill>
                  <a:schemeClr val="tx2"/>
                </a:solidFill>
              </a:rPr>
              <a:t> </a:t>
            </a:r>
            <a:r>
              <a:rPr lang="en-US" altLang="zh-CN" sz="1200" dirty="0" err="1" smtClean="0">
                <a:solidFill>
                  <a:schemeClr val="tx2"/>
                </a:solidFill>
              </a:rPr>
              <a:t>Huai</a:t>
            </a:r>
            <a:r>
              <a:rPr lang="en-US" altLang="zh-CN" sz="1200" dirty="0" smtClean="0">
                <a:solidFill>
                  <a:schemeClr val="tx2"/>
                </a:solidFill>
              </a:rPr>
              <a:t>, </a:t>
            </a:r>
            <a:r>
              <a:rPr lang="en-US" altLang="zh-CN" sz="1200" dirty="0" err="1" smtClean="0">
                <a:solidFill>
                  <a:schemeClr val="tx2"/>
                </a:solidFill>
              </a:rPr>
              <a:t>TGraph</a:t>
            </a:r>
            <a:r>
              <a:rPr lang="en-US" altLang="zh-CN" sz="1200" dirty="0" smtClean="0">
                <a:solidFill>
                  <a:schemeClr val="tx2"/>
                </a:solidFill>
              </a:rPr>
              <a:t>: A Temporal Graph Data Management System (demo</a:t>
            </a:r>
            <a:r>
              <a:rPr lang="en-US" altLang="zh-CN" sz="1200" b="1" dirty="0" smtClean="0">
                <a:solidFill>
                  <a:schemeClr val="tx2"/>
                </a:solidFill>
                <a:ea typeface="黑体" pitchFamily="49" charset="-122"/>
              </a:rPr>
              <a:t>), </a:t>
            </a:r>
            <a:r>
              <a:rPr lang="en-US" altLang="zh-CN" sz="1200" b="1" dirty="0" smtClean="0">
                <a:solidFill>
                  <a:srgbClr val="C00000"/>
                </a:solidFill>
                <a:ea typeface="黑体" pitchFamily="49" charset="-122"/>
              </a:rPr>
              <a:t>CIKM 2016.</a:t>
            </a:r>
          </a:p>
          <a:p>
            <a:pPr>
              <a:spcBef>
                <a:spcPts val="0"/>
              </a:spcBef>
            </a:pPr>
            <a:r>
              <a:rPr lang="en-US" altLang="zh-CN" sz="1200" dirty="0" err="1" smtClean="0">
                <a:ea typeface="黑体" pitchFamily="49" charset="-122"/>
              </a:rPr>
              <a:t>Shuai</a:t>
            </a:r>
            <a:r>
              <a:rPr lang="en-US" altLang="zh-CN" sz="1200" dirty="0" smtClean="0">
                <a:ea typeface="黑体" pitchFamily="49" charset="-122"/>
              </a:rPr>
              <a:t> Ma, </a:t>
            </a:r>
            <a:r>
              <a:rPr lang="en-US" altLang="zh-CN" sz="1200" dirty="0" err="1" smtClean="0">
                <a:ea typeface="黑体" pitchFamily="49" charset="-122"/>
              </a:rPr>
              <a:t>Renjun</a:t>
            </a:r>
            <a:r>
              <a:rPr lang="en-US" altLang="zh-CN" sz="1200" dirty="0" smtClean="0">
                <a:ea typeface="黑体" pitchFamily="49" charset="-122"/>
              </a:rPr>
              <a:t> </a:t>
            </a:r>
            <a:r>
              <a:rPr lang="en-US" altLang="zh-CN" sz="1200" dirty="0" err="1" smtClean="0">
                <a:ea typeface="黑体" pitchFamily="49" charset="-122"/>
              </a:rPr>
              <a:t>Hu</a:t>
            </a:r>
            <a:r>
              <a:rPr lang="en-US" altLang="zh-CN" sz="1200" dirty="0" smtClean="0">
                <a:ea typeface="黑体" pitchFamily="49" charset="-122"/>
              </a:rPr>
              <a:t>, </a:t>
            </a:r>
            <a:r>
              <a:rPr lang="en-US" altLang="zh-CN" sz="1200" dirty="0" err="1" smtClean="0">
                <a:ea typeface="黑体" pitchFamily="49" charset="-122"/>
              </a:rPr>
              <a:t>Luoshu</a:t>
            </a:r>
            <a:r>
              <a:rPr lang="en-US" altLang="zh-CN" sz="1200" dirty="0" smtClean="0">
                <a:ea typeface="黑体" pitchFamily="49" charset="-122"/>
              </a:rPr>
              <a:t> Wang, </a:t>
            </a:r>
            <a:r>
              <a:rPr lang="en-US" altLang="zh-CN" sz="1200" dirty="0" err="1" smtClean="0">
                <a:ea typeface="黑体" pitchFamily="49" charset="-122"/>
              </a:rPr>
              <a:t>Xuelian</a:t>
            </a:r>
            <a:r>
              <a:rPr lang="en-US" altLang="zh-CN" sz="1200" dirty="0" smtClean="0">
                <a:ea typeface="黑体" pitchFamily="49" charset="-122"/>
              </a:rPr>
              <a:t> Lin, </a:t>
            </a:r>
            <a:r>
              <a:rPr lang="en-US" altLang="zh-CN" sz="1200" dirty="0" err="1" smtClean="0">
                <a:ea typeface="黑体" pitchFamily="49" charset="-122"/>
              </a:rPr>
              <a:t>Jinpeng</a:t>
            </a:r>
            <a:r>
              <a:rPr lang="en-US" altLang="zh-CN" sz="1200" dirty="0" smtClean="0">
                <a:ea typeface="黑体" pitchFamily="49" charset="-122"/>
              </a:rPr>
              <a:t> </a:t>
            </a:r>
            <a:r>
              <a:rPr lang="en-US" altLang="zh-CN" sz="1200" dirty="0" err="1" smtClean="0">
                <a:ea typeface="黑体" pitchFamily="49" charset="-122"/>
              </a:rPr>
              <a:t>Huai</a:t>
            </a:r>
            <a:r>
              <a:rPr lang="en-US" altLang="zh-CN" sz="1200" dirty="0" smtClean="0">
                <a:ea typeface="黑体" pitchFamily="49" charset="-122"/>
              </a:rPr>
              <a:t>, Fast Computation of Temporal Dense </a:t>
            </a:r>
            <a:r>
              <a:rPr lang="en-US" altLang="zh-CN" sz="1200" dirty="0" err="1" smtClean="0">
                <a:ea typeface="黑体" pitchFamily="49" charset="-122"/>
              </a:rPr>
              <a:t>Subgraphs</a:t>
            </a:r>
            <a:r>
              <a:rPr lang="en-US" altLang="zh-CN" sz="1200" dirty="0" smtClean="0">
                <a:ea typeface="黑体" pitchFamily="49" charset="-122"/>
              </a:rPr>
              <a:t>, </a:t>
            </a:r>
            <a:r>
              <a:rPr lang="en-US" altLang="zh-CN" sz="1200" b="1" dirty="0" smtClean="0">
                <a:solidFill>
                  <a:srgbClr val="C00000"/>
                </a:solidFill>
                <a:ea typeface="黑体" pitchFamily="49" charset="-122"/>
              </a:rPr>
              <a:t>ICDE 2017</a:t>
            </a: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2,980</a:t>
                      </a:r>
                      <a:r>
                        <a:rPr lang="zh-CN" altLang="en-US" sz="2000" b="1" dirty="0" smtClean="0">
                          <a:solidFill>
                            <a:srgbClr val="FF0000"/>
                          </a:solidFill>
                        </a:rPr>
                        <a:t>倍</a:t>
                      </a: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99.84%</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1,079</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ICDE 2017</a:t>
            </a:r>
            <a:endParaRPr lang="zh-CN" altLang="en-US" sz="1400" b="1" dirty="0">
              <a:solidFill>
                <a:srgbClr val="C00000"/>
              </a:solidFill>
            </a:endParaRPr>
          </a:p>
        </p:txBody>
      </p:sp>
      <p:sp>
        <p:nvSpPr>
          <p:cNvPr id="12" name="矩形 11"/>
          <p:cNvSpPr/>
          <p:nvPr/>
        </p:nvSpPr>
        <p:spPr>
          <a:xfrm>
            <a:off x="395536" y="2708920"/>
            <a:ext cx="3929281" cy="369332"/>
          </a:xfrm>
          <a:prstGeom prst="rect">
            <a:avLst/>
          </a:prstGeom>
        </p:spPr>
        <p:txBody>
          <a:bodyPr wrap="none">
            <a:spAutoFit/>
          </a:bodyPr>
          <a:lstStyle/>
          <a:p>
            <a:r>
              <a:rPr lang="en-US" altLang="zh-CN" dirty="0" smtClean="0">
                <a:solidFill>
                  <a:srgbClr val="FF0000"/>
                </a:solidFill>
              </a:rPr>
              <a:t>Evolving Convergence Phenomenon</a:t>
            </a: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大图搜索的数据技术</a:t>
            </a:r>
            <a:endParaRPr lang="zh-CN" altLang="en-US" sz="2800" b="1" kern="0" dirty="0" smtClean="0">
              <a:solidFill>
                <a:srgbClr val="C00000"/>
              </a:solidFill>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如一，最短路径</a:t>
            </a:r>
            <a:r>
              <a:rPr lang="en-US" altLang="zh-CN" sz="3600" b="1" dirty="0" smtClean="0">
                <a:solidFill>
                  <a:srgbClr val="C00000"/>
                </a:solidFill>
                <a:ea typeface="黑体" pitchFamily="49" charset="-122"/>
              </a:rPr>
              <a:t>/</a:t>
            </a:r>
            <a:r>
              <a:rPr lang="zh-CN" altLang="en-US" sz="3600" b="1" dirty="0" smtClean="0">
                <a:solidFill>
                  <a:srgbClr val="C00000"/>
                </a:solidFill>
                <a:ea typeface="黑体" pitchFamily="49" charset="-122"/>
              </a:rPr>
              <a:t>距离</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12" name="TextBox 11"/>
          <p:cNvSpPr txBox="1"/>
          <p:nvPr/>
        </p:nvSpPr>
        <p:spPr>
          <a:xfrm>
            <a:off x="72610" y="5286388"/>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4056411"/>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6263366"/>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28(7), pp. 1835-1850, 2016.</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3422"/>
            <a:ext cx="8534752" cy="765298"/>
          </a:xfrm>
        </p:spPr>
        <p:txBody>
          <a:bodyPr/>
          <a:lstStyle/>
          <a:p>
            <a:r>
              <a:rPr lang="zh-CN" altLang="en-US" sz="3600" b="1" dirty="0" smtClean="0">
                <a:solidFill>
                  <a:srgbClr val="000099"/>
                </a:solidFill>
              </a:rPr>
              <a:t>北航大数据科学与工程国际联合研究中心</a:t>
            </a:r>
            <a:endParaRPr lang="zh-CN" altLang="en-US" sz="3600" b="1" dirty="0">
              <a:solidFill>
                <a:srgbClr val="000099"/>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rot="5400000">
            <a:off x="1396392" y="3220232"/>
            <a:ext cx="2390775" cy="4104456"/>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rot="5400000">
            <a:off x="5982823" y="3602353"/>
            <a:ext cx="2218914" cy="3744416"/>
          </a:xfrm>
          <a:prstGeom prst="rect">
            <a:avLst/>
          </a:prstGeom>
          <a:noFill/>
          <a:ln w="9525">
            <a:noFill/>
            <a:miter lim="800000"/>
            <a:headEnd/>
            <a:tailEnd/>
          </a:ln>
        </p:spPr>
      </p:pic>
      <p:sp>
        <p:nvSpPr>
          <p:cNvPr id="9" name="矩形 8"/>
          <p:cNvSpPr/>
          <p:nvPr/>
        </p:nvSpPr>
        <p:spPr>
          <a:xfrm>
            <a:off x="107504" y="1052736"/>
            <a:ext cx="8892480" cy="3139321"/>
          </a:xfrm>
          <a:prstGeom prst="rect">
            <a:avLst/>
          </a:prstGeom>
        </p:spPr>
        <p:txBody>
          <a:bodyPr wrap="square">
            <a:spAutoFit/>
          </a:bodyPr>
          <a:lstStyle/>
          <a:p>
            <a:pPr>
              <a:buFont typeface="Arial" pitchFamily="34" charset="0"/>
              <a:buChar char="•"/>
            </a:pPr>
            <a:r>
              <a:rPr lang="en-US" altLang="zh-CN" sz="2400" dirty="0" smtClean="0">
                <a:solidFill>
                  <a:srgbClr val="FF0000"/>
                </a:solidFill>
              </a:rPr>
              <a:t> International Research Centre on Big Data (RCBD)</a:t>
            </a:r>
          </a:p>
          <a:p>
            <a:pPr lvl="1">
              <a:buFont typeface="Arial" pitchFamily="34" charset="0"/>
              <a:buChar char="•"/>
            </a:pPr>
            <a:r>
              <a:rPr lang="en-US" altLang="zh-CN" sz="2000" dirty="0" smtClean="0"/>
              <a:t> Founded in September, 2012.</a:t>
            </a:r>
          </a:p>
          <a:p>
            <a:pPr lvl="1">
              <a:buFont typeface="Arial" pitchFamily="34" charset="0"/>
              <a:buChar char="•"/>
            </a:pPr>
            <a:r>
              <a:rPr lang="en-US" altLang="zh-CN" sz="2000" dirty="0" smtClean="0"/>
              <a:t>Led by </a:t>
            </a:r>
            <a:r>
              <a:rPr lang="en-US" altLang="zh-CN" sz="2000" b="1" dirty="0" smtClean="0"/>
              <a:t>Prof. </a:t>
            </a:r>
            <a:r>
              <a:rPr lang="en-US" altLang="zh-CN" sz="2000" b="1" dirty="0" err="1" smtClean="0"/>
              <a:t>Wenfei</a:t>
            </a:r>
            <a:r>
              <a:rPr lang="en-US" altLang="zh-CN" sz="2000" b="1" dirty="0" smtClean="0"/>
              <a:t> Fan </a:t>
            </a:r>
            <a:r>
              <a:rPr lang="en-US" altLang="zh-CN" sz="2000" dirty="0" smtClean="0"/>
              <a:t>(ACM Fellow,  Fellow of the Royal Society of Edinburgh, Scotland) .</a:t>
            </a:r>
          </a:p>
          <a:p>
            <a:pPr>
              <a:buFont typeface="Arial" pitchFamily="34" charset="0"/>
              <a:buChar char="•"/>
            </a:pPr>
            <a:r>
              <a:rPr lang="en-US" altLang="zh-CN" sz="2400" dirty="0" smtClean="0">
                <a:solidFill>
                  <a:srgbClr val="FF0000"/>
                </a:solidFill>
              </a:rPr>
              <a:t> Research Topics</a:t>
            </a:r>
          </a:p>
          <a:p>
            <a:pPr lvl="1">
              <a:buFont typeface="Arial" pitchFamily="34" charset="0"/>
              <a:buChar char="•"/>
            </a:pPr>
            <a:r>
              <a:rPr lang="en-US" altLang="zh-CN" dirty="0" smtClean="0"/>
              <a:t> Big Data Analysis: Theory and Applications</a:t>
            </a:r>
          </a:p>
          <a:p>
            <a:pPr lvl="1">
              <a:buFont typeface="Arial" pitchFamily="34" charset="0"/>
              <a:buChar char="•"/>
            </a:pPr>
            <a:r>
              <a:rPr lang="en-US" altLang="zh-CN" dirty="0" smtClean="0"/>
              <a:t> Data Quality: The Other Side of Big Data</a:t>
            </a:r>
          </a:p>
          <a:p>
            <a:pPr lvl="1">
              <a:buFont typeface="Arial" pitchFamily="34" charset="0"/>
              <a:buChar char="•"/>
            </a:pPr>
            <a:r>
              <a:rPr lang="en-US" altLang="zh-CN" dirty="0" smtClean="0"/>
              <a:t> Querying Big Data beyond </a:t>
            </a:r>
            <a:r>
              <a:rPr lang="en-US" altLang="zh-CN" dirty="0" err="1" smtClean="0"/>
              <a:t>MapReduce</a:t>
            </a:r>
            <a:endParaRPr lang="en-US" altLang="zh-CN" dirty="0" smtClean="0"/>
          </a:p>
          <a:p>
            <a:pPr lvl="1">
              <a:buFont typeface="Arial" pitchFamily="34" charset="0"/>
              <a:buChar char="•"/>
            </a:pPr>
            <a:r>
              <a:rPr lang="en-US" altLang="zh-CN" dirty="0" smtClean="0"/>
              <a:t> Querying Big Social Data</a:t>
            </a:r>
          </a:p>
          <a:p>
            <a:pPr>
              <a:buFont typeface="Arial" pitchFamily="34" charset="0"/>
              <a:buChar char="•"/>
            </a:pPr>
            <a:endParaRPr lang="en-US" altLang="zh-CN" dirty="0" smtClean="0"/>
          </a:p>
        </p:txBody>
      </p:sp>
      <p:pic>
        <p:nvPicPr>
          <p:cNvPr id="7" name="图片 6" descr="国际联合研究中心.jpg"/>
          <p:cNvPicPr>
            <a:picLocks noChangeAspect="1"/>
          </p:cNvPicPr>
          <p:nvPr/>
        </p:nvPicPr>
        <p:blipFill>
          <a:blip r:embed="rId4" cstate="print"/>
          <a:stretch>
            <a:fillRect/>
          </a:stretch>
        </p:blipFill>
        <p:spPr>
          <a:xfrm>
            <a:off x="5220072" y="2163456"/>
            <a:ext cx="3744416" cy="215321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如三，网络链接预测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如三，网络链接预测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500035" y="4581128"/>
          <a:ext cx="7924392" cy="1188720"/>
        </p:xfrm>
        <a:graphic>
          <a:graphicData uri="http://schemas.openxmlformats.org/drawingml/2006/table">
            <a:tbl>
              <a:tblPr firstRow="1" bandRow="1">
                <a:tableStyleId>{5C22544A-7EE6-4342-B048-85BDC9FD1C3A}</a:tableStyleId>
              </a:tblPr>
              <a:tblGrid>
                <a:gridCol w="1571635"/>
                <a:gridCol w="1145299"/>
                <a:gridCol w="2603729"/>
                <a:gridCol w="2603729"/>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kern="1200" baseline="0" dirty="0" smtClean="0">
                          <a:solidFill>
                            <a:schemeClr val="dk1"/>
                          </a:solidFill>
                          <a:latin typeface="+mn-lt"/>
                          <a:ea typeface="+mn-ea"/>
                          <a:cs typeface="+mn-cs"/>
                        </a:rPr>
                        <a:t>Wikipedia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1785918" y="5854472"/>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分布式数据处理技术</a:t>
            </a:r>
            <a:endParaRPr lang="zh-CN" altLang="en-US" sz="3600" b="1" dirty="0">
              <a:solidFill>
                <a:srgbClr val="C00000"/>
              </a:solidFill>
              <a:latin typeface="Arial Unicode MS" pitchFamily="34" charset="-122"/>
              <a:ea typeface="黑体" pitchFamily="49" charset="-122"/>
            </a:endParaRPr>
          </a:p>
        </p:txBody>
      </p:sp>
      <p:grpSp>
        <p:nvGrpSpPr>
          <p:cNvPr id="28" name="组合 27"/>
          <p:cNvGrpSpPr/>
          <p:nvPr/>
        </p:nvGrpSpPr>
        <p:grpSpPr>
          <a:xfrm>
            <a:off x="2032764" y="1268760"/>
            <a:ext cx="4051404" cy="1901825"/>
            <a:chOff x="2555776" y="4653136"/>
            <a:chExt cx="4051404" cy="1901825"/>
          </a:xfrm>
        </p:grpSpPr>
        <p:cxnSp>
          <p:nvCxnSpPr>
            <p:cNvPr id="14"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16"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17"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6"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27"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3" name="内容占位符 2"/>
          <p:cNvSpPr>
            <a:spLocks noGrp="1"/>
          </p:cNvSpPr>
          <p:nvPr>
            <p:ph idx="1"/>
          </p:nvPr>
        </p:nvSpPr>
        <p:spPr>
          <a:xfrm>
            <a:off x="319350" y="3861048"/>
            <a:ext cx="8501122" cy="2088232"/>
          </a:xfrm>
        </p:spPr>
        <p:txBody>
          <a:bodyPr/>
          <a:lstStyle/>
          <a:p>
            <a:r>
              <a:rPr lang="zh-CN" altLang="en-US" sz="2000" dirty="0" smtClean="0">
                <a:solidFill>
                  <a:srgbClr val="FF0000"/>
                </a:solidFill>
                <a:ea typeface="黑体" pitchFamily="49" charset="-122"/>
              </a:rPr>
              <a:t>现实中的图</a:t>
            </a:r>
            <a:r>
              <a:rPr lang="zh-CN" altLang="en-US" sz="2000" dirty="0" smtClean="0">
                <a:latin typeface="Arial Unicode MS" pitchFamily="34" charset="-122"/>
                <a:ea typeface="黑体" pitchFamily="49" charset="-122"/>
              </a:rPr>
              <a:t>通常非常大，</a:t>
            </a:r>
            <a:r>
              <a:rPr lang="zh-CN" altLang="en-US" sz="2000" b="1" dirty="0" smtClean="0">
                <a:ea typeface="黑体" pitchFamily="49" charset="-122"/>
                <a:sym typeface="Wingdings" pitchFamily="2" charset="2"/>
              </a:rPr>
              <a:t>使用单机来管理和查询图不现实</a:t>
            </a:r>
            <a:r>
              <a:rPr lang="en-US" altLang="zh-CN" sz="2000" dirty="0" smtClean="0">
                <a:latin typeface="Arial Unicode MS" pitchFamily="34" charset="-122"/>
                <a:ea typeface="黑体" pitchFamily="49" charset="-122"/>
              </a:rPr>
              <a:t>:</a:t>
            </a:r>
          </a:p>
          <a:p>
            <a:pPr lvl="1"/>
            <a:r>
              <a:rPr lang="de-DE" altLang="zh-CN" sz="1800" dirty="0" smtClean="0">
                <a:latin typeface="Arial Unicode MS" pitchFamily="34" charset="-122"/>
                <a:ea typeface="黑体" pitchFamily="49" charset="-122"/>
              </a:rPr>
              <a:t>Yahoo! </a:t>
            </a:r>
            <a:r>
              <a:rPr lang="en-US" altLang="zh-CN" sz="1800" dirty="0" smtClean="0">
                <a:latin typeface="Arial Unicode MS" pitchFamily="34" charset="-122"/>
                <a:ea typeface="黑体" pitchFamily="49" charset="-122"/>
              </a:rPr>
              <a:t>Web</a:t>
            </a:r>
            <a:r>
              <a:rPr lang="zh-CN" altLang="en-US" sz="1800" dirty="0" smtClean="0">
                <a:latin typeface="Arial Unicode MS" pitchFamily="34" charset="-122"/>
                <a:ea typeface="黑体" pitchFamily="49" charset="-122"/>
              </a:rPr>
              <a:t>图</a:t>
            </a:r>
            <a:r>
              <a:rPr lang="zh-CN" altLang="en-US" sz="1800" dirty="0" smtClean="0">
                <a:ea typeface="黑体" pitchFamily="49" charset="-122"/>
              </a:rPr>
              <a:t>有</a:t>
            </a:r>
            <a:r>
              <a:rPr lang="de-DE" altLang="zh-CN" sz="1800" dirty="0" smtClean="0">
                <a:latin typeface="Arial Unicode MS" pitchFamily="34" charset="-122"/>
                <a:ea typeface="黑体" pitchFamily="49" charset="-122"/>
              </a:rPr>
              <a:t>140</a:t>
            </a:r>
            <a:r>
              <a:rPr lang="zh-CN" altLang="en-US" sz="1800" dirty="0" smtClean="0">
                <a:latin typeface="Arial Unicode MS" pitchFamily="34" charset="-122"/>
                <a:ea typeface="黑体" pitchFamily="49" charset="-122"/>
              </a:rPr>
              <a:t>顶点</a:t>
            </a:r>
            <a:endParaRPr lang="de-DE" altLang="zh-CN" sz="1800" dirty="0" smtClean="0">
              <a:latin typeface="Arial Unicode MS" pitchFamily="34" charset="-122"/>
              <a:ea typeface="黑体" pitchFamily="49" charset="-122"/>
            </a:endParaRPr>
          </a:p>
          <a:p>
            <a:pPr lvl="1"/>
            <a:r>
              <a:rPr lang="en-US" altLang="zh-CN" sz="1800" dirty="0" err="1" smtClean="0">
                <a:latin typeface="Arial Unicode MS" pitchFamily="34" charset="-122"/>
                <a:ea typeface="黑体" pitchFamily="49" charset="-122"/>
              </a:rPr>
              <a:t>Facebook</a:t>
            </a:r>
            <a:r>
              <a:rPr lang="en-US" altLang="zh-CN" sz="1800" dirty="0" smtClean="0">
                <a:latin typeface="Arial Unicode MS" pitchFamily="34" charset="-122"/>
                <a:ea typeface="黑体" pitchFamily="49" charset="-122"/>
              </a:rPr>
              <a:t>: </a:t>
            </a:r>
            <a:r>
              <a:rPr lang="zh-CN" altLang="en-US" sz="1800" dirty="0" smtClean="0">
                <a:latin typeface="Arial Unicode MS" pitchFamily="34" charset="-122"/>
                <a:ea typeface="黑体" pitchFamily="49" charset="-122"/>
              </a:rPr>
              <a:t>超过</a:t>
            </a:r>
            <a:r>
              <a:rPr lang="en-US" altLang="zh-CN" sz="1800" dirty="0" smtClean="0">
                <a:latin typeface="Arial Unicode MS" pitchFamily="34" charset="-122"/>
                <a:ea typeface="黑体" pitchFamily="49" charset="-122"/>
              </a:rPr>
              <a:t>10</a:t>
            </a:r>
            <a:r>
              <a:rPr lang="zh-CN" altLang="en-US" sz="1800" dirty="0" smtClean="0">
                <a:latin typeface="Arial Unicode MS" pitchFamily="34" charset="-122"/>
                <a:ea typeface="黑体" pitchFamily="49" charset="-122"/>
              </a:rPr>
              <a:t>用户</a:t>
            </a:r>
            <a:endParaRPr lang="en-US" altLang="zh-CN" sz="4800" dirty="0" smtClean="0">
              <a:latin typeface="Arial Unicode MS" pitchFamily="34" charset="-122"/>
              <a:ea typeface="黑体" pitchFamily="49" charset="-122"/>
            </a:endParaRPr>
          </a:p>
          <a:p>
            <a:r>
              <a:rPr lang="zh-CN" altLang="en-US" sz="2000" dirty="0" smtClean="0">
                <a:solidFill>
                  <a:srgbClr val="FF0000"/>
                </a:solidFill>
                <a:ea typeface="黑体" pitchFamily="49" charset="-122"/>
              </a:rPr>
              <a:t>现实活中的图</a:t>
            </a:r>
            <a:r>
              <a:rPr lang="zh-CN" altLang="en-US" sz="2000" dirty="0" smtClean="0">
                <a:latin typeface="Arial Unicode MS" pitchFamily="34" charset="-122"/>
                <a:ea typeface="黑体" pitchFamily="49" charset="-122"/>
              </a:rPr>
              <a:t>通常是分布式的</a:t>
            </a:r>
            <a:r>
              <a:rPr lang="en-US" altLang="zh-CN" sz="2000" dirty="0" smtClean="0">
                <a:latin typeface="Arial Unicode MS" pitchFamily="34" charset="-122"/>
                <a:ea typeface="黑体" pitchFamily="49" charset="-122"/>
              </a:rPr>
              <a:t>:</a:t>
            </a:r>
          </a:p>
          <a:p>
            <a:pPr lvl="1"/>
            <a:r>
              <a:rPr lang="en-US" altLang="zh-CN" sz="1800" dirty="0" smtClean="0">
                <a:latin typeface="Arial Unicode MS" pitchFamily="34" charset="-122"/>
                <a:ea typeface="黑体" pitchFamily="49" charset="-122"/>
              </a:rPr>
              <a:t>Google, Yahoo! and </a:t>
            </a:r>
            <a:r>
              <a:rPr lang="en-US" altLang="zh-CN" sz="1800" dirty="0" err="1" smtClean="0">
                <a:latin typeface="Arial Unicode MS" pitchFamily="34" charset="-122"/>
                <a:ea typeface="黑体" pitchFamily="49" charset="-122"/>
              </a:rPr>
              <a:t>Facebook</a:t>
            </a:r>
            <a:r>
              <a:rPr lang="zh-CN" altLang="en-US" sz="1800" dirty="0" smtClean="0">
                <a:latin typeface="Arial Unicode MS" pitchFamily="34" charset="-122"/>
                <a:ea typeface="黑体" pitchFamily="49" charset="-122"/>
              </a:rPr>
              <a:t>都有大规模的数据中心存储数据</a:t>
            </a:r>
            <a:r>
              <a:rPr lang="en-US" altLang="zh-CN" sz="1800" dirty="0" err="1" smtClean="0">
                <a:latin typeface="Arial Unicode MS" pitchFamily="34" charset="-122"/>
                <a:ea typeface="黑体" pitchFamily="49" charset="-122"/>
              </a:rPr>
              <a:t>ss</a:t>
            </a:r>
            <a:endParaRPr lang="en-US" altLang="zh-CN" sz="1800" dirty="0" smtClean="0">
              <a:latin typeface="Arial Unicode MS" pitchFamily="34" charset="-122"/>
              <a:ea typeface="黑体" pitchFamily="49" charset="-122"/>
            </a:endParaRPr>
          </a:p>
        </p:txBody>
      </p:sp>
      <p:sp>
        <p:nvSpPr>
          <p:cNvPr id="19" name="灯片编号占位符 18"/>
          <p:cNvSpPr>
            <a:spLocks noGrp="1"/>
          </p:cNvSpPr>
          <p:nvPr>
            <p:ph type="sldNum" sz="quarter" idx="10"/>
          </p:nvPr>
        </p:nvSpPr>
        <p:spPr/>
        <p:txBody>
          <a:bodyPr/>
          <a:lstStyle/>
          <a:p>
            <a:pPr>
              <a:defRPr/>
            </a:pPr>
            <a:fld id="{3AD224E6-15A8-4E74-8987-281A30D56C8B}" type="slidenum">
              <a:rPr lang="zh-CN" altLang="en-US" smtClean="0"/>
              <a:pPr>
                <a:defRPr/>
              </a:pPr>
              <a:t>35</a:t>
            </a:fld>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606760" cy="796908"/>
          </a:xfrm>
        </p:spPr>
        <p:txBody>
          <a:bodyPr/>
          <a:lstStyle/>
          <a:p>
            <a:r>
              <a:rPr lang="zh-CN" altLang="en-US" sz="3600" b="1" dirty="0" smtClean="0">
                <a:solidFill>
                  <a:srgbClr val="C00000"/>
                </a:solidFill>
                <a:latin typeface="Arial Unicode MS" pitchFamily="34" charset="-122"/>
                <a:ea typeface="黑体" pitchFamily="49" charset="-122"/>
              </a:rPr>
              <a:t>如，分布式图模式匹配</a:t>
            </a:r>
            <a:endParaRPr lang="zh-CN" altLang="en-US" sz="3600" b="1" dirty="0">
              <a:solidFill>
                <a:srgbClr val="C00000"/>
              </a:solidFill>
              <a:latin typeface="Arial Unicode MS" pitchFamily="34" charset="-122"/>
              <a:ea typeface="黑体" pitchFamily="49" charset="-122"/>
            </a:endParaRPr>
          </a:p>
        </p:txBody>
      </p:sp>
      <p:sp>
        <p:nvSpPr>
          <p:cNvPr id="12" name="内容占位符 2"/>
          <p:cNvSpPr>
            <a:spLocks noGrp="1"/>
          </p:cNvSpPr>
          <p:nvPr>
            <p:ph idx="1"/>
          </p:nvPr>
        </p:nvSpPr>
        <p:spPr>
          <a:xfrm>
            <a:off x="285720" y="1412776"/>
            <a:ext cx="8501122" cy="1728192"/>
          </a:xfrm>
        </p:spPr>
        <p:txBody>
          <a:bodyPr/>
          <a:lstStyle/>
          <a:p>
            <a:r>
              <a:rPr lang="zh-CN" altLang="en-US" sz="2000" dirty="0" smtClean="0">
                <a:latin typeface="Arial Unicode MS" pitchFamily="34" charset="-122"/>
                <a:ea typeface="黑体" pitchFamily="49" charset="-122"/>
              </a:rPr>
              <a:t>机群：具有</a:t>
            </a:r>
            <a:r>
              <a:rPr lang="zh-CN" altLang="en-US" sz="2000" dirty="0" smtClean="0">
                <a:solidFill>
                  <a:srgbClr val="FF0000"/>
                </a:solidFill>
                <a:latin typeface="Arial Unicode MS" pitchFamily="34" charset="-122"/>
                <a:ea typeface="黑体" pitchFamily="49" charset="-122"/>
              </a:rPr>
              <a:t>等同计算能力</a:t>
            </a:r>
            <a:r>
              <a:rPr lang="zh-CN" altLang="en-US" sz="2000" dirty="0" smtClean="0">
                <a:latin typeface="Arial Unicode MS" pitchFamily="34" charset="-122"/>
                <a:ea typeface="黑体" pitchFamily="49" charset="-122"/>
              </a:rPr>
              <a:t>的多台机器</a:t>
            </a:r>
            <a:r>
              <a:rPr lang="en-US" altLang="zh-CN" sz="2000" dirty="0" smtClean="0">
                <a:latin typeface="Arial Unicode MS" pitchFamily="34" charset="-122"/>
                <a:ea typeface="黑体" pitchFamily="49" charset="-122"/>
              </a:rPr>
              <a:t>(</a:t>
            </a:r>
            <a:r>
              <a:rPr lang="zh-CN" altLang="en-US" sz="2000" dirty="0" smtClean="0">
                <a:latin typeface="Arial Unicode MS" pitchFamily="34" charset="-122"/>
                <a:ea typeface="黑体" pitchFamily="49" charset="-122"/>
              </a:rPr>
              <a:t>发起查询的指定为</a:t>
            </a:r>
            <a:r>
              <a:rPr lang="zh-CN" altLang="en-US" sz="2000" dirty="0" smtClean="0">
                <a:solidFill>
                  <a:srgbClr val="FF0000"/>
                </a:solidFill>
                <a:latin typeface="Arial Unicode MS" pitchFamily="34" charset="-122"/>
                <a:ea typeface="黑体" pitchFamily="49" charset="-122"/>
              </a:rPr>
              <a:t>协调者</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任何一台机器能够</a:t>
            </a:r>
            <a:r>
              <a:rPr lang="zh-CN" altLang="en-US" sz="2000" dirty="0" smtClean="0">
                <a:solidFill>
                  <a:srgbClr val="FF0000"/>
                </a:solidFill>
                <a:latin typeface="Arial Unicode MS" pitchFamily="34" charset="-122"/>
                <a:ea typeface="黑体" pitchFamily="49" charset="-122"/>
              </a:rPr>
              <a:t>直接</a:t>
            </a:r>
            <a:r>
              <a:rPr lang="zh-CN" altLang="en-US" sz="2000" dirty="0" smtClean="0">
                <a:latin typeface="Arial Unicode MS" pitchFamily="34" charset="-122"/>
                <a:ea typeface="黑体" pitchFamily="49" charset="-122"/>
              </a:rPr>
              <a:t>向其他机器发送</a:t>
            </a:r>
            <a:r>
              <a:rPr lang="zh-CN" altLang="en-US" sz="2000" dirty="0" smtClean="0">
                <a:solidFill>
                  <a:srgbClr val="FF0000"/>
                </a:solidFill>
                <a:latin typeface="Arial Unicode MS" pitchFamily="34" charset="-122"/>
                <a:ea typeface="黑体" pitchFamily="49" charset="-122"/>
              </a:rPr>
              <a:t>任意数量的消息</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所有机器通过</a:t>
            </a:r>
            <a:r>
              <a:rPr lang="zh-CN" altLang="en-US" sz="2000" dirty="0" smtClean="0">
                <a:solidFill>
                  <a:srgbClr val="FF0000"/>
                </a:solidFill>
                <a:latin typeface="Arial Unicode MS" pitchFamily="34" charset="-122"/>
                <a:ea typeface="黑体" pitchFamily="49" charset="-122"/>
              </a:rPr>
              <a:t>本地计算</a:t>
            </a:r>
            <a:r>
              <a:rPr lang="zh-CN" altLang="en-US" sz="2000" dirty="0" smtClean="0">
                <a:latin typeface="Arial Unicode MS" pitchFamily="34" charset="-122"/>
                <a:ea typeface="黑体" pitchFamily="49" charset="-122"/>
              </a:rPr>
              <a:t>和</a:t>
            </a:r>
            <a:r>
              <a:rPr lang="zh-CN" altLang="en-US" sz="2000" dirty="0" smtClean="0">
                <a:solidFill>
                  <a:srgbClr val="FF0000"/>
                </a:solidFill>
                <a:latin typeface="Arial Unicode MS" pitchFamily="34" charset="-122"/>
                <a:ea typeface="黑体" pitchFamily="49" charset="-122"/>
              </a:rPr>
              <a:t>消息传送</a:t>
            </a:r>
            <a:r>
              <a:rPr lang="zh-CN" altLang="en-US" sz="2000" dirty="0" smtClean="0">
                <a:latin typeface="Arial Unicode MS" pitchFamily="34" charset="-122"/>
                <a:ea typeface="黑体" pitchFamily="49" charset="-122"/>
              </a:rPr>
              <a:t>协同完成任务</a:t>
            </a:r>
            <a:r>
              <a:rPr lang="en-US" altLang="zh-CN" sz="2000"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13" name="灯片编号占位符 3"/>
          <p:cNvSpPr txBox="1">
            <a:spLocks/>
          </p:cNvSpPr>
          <p:nvPr/>
        </p:nvSpPr>
        <p:spPr>
          <a:xfrm>
            <a:off x="6929438" y="6492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AD224E6-15A8-4E74-8987-281A30D56C8B}" type="slidenum">
              <a:rPr kumimoji="0" lang="zh-CN" altLang="en-US" sz="1200" b="0" i="0" u="none" strike="noStrike" kern="1200" cap="none" spc="0" normalizeH="0" baseline="0" noProof="0" smtClean="0">
                <a:ln>
                  <a:noFill/>
                </a:ln>
                <a:solidFill>
                  <a:schemeClr val="tx1">
                    <a:tint val="75000"/>
                  </a:schemeClr>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dirty="0">
              <a:ln>
                <a:noFill/>
              </a:ln>
              <a:solidFill>
                <a:schemeClr val="tx1">
                  <a:tint val="75000"/>
                </a:schemeClr>
              </a:solidFill>
              <a:effectLst/>
              <a:uLnTx/>
              <a:uFillTx/>
              <a:latin typeface="Arial" charset="0"/>
              <a:ea typeface="宋体" charset="-122"/>
              <a:cs typeface="+mn-cs"/>
            </a:endParaRPr>
          </a:p>
        </p:txBody>
      </p:sp>
      <p:sp>
        <p:nvSpPr>
          <p:cNvPr id="14" name="TextBox 13"/>
          <p:cNvSpPr txBox="1"/>
          <p:nvPr/>
        </p:nvSpPr>
        <p:spPr>
          <a:xfrm>
            <a:off x="288032" y="9087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提出分布式计算模型</a:t>
            </a:r>
            <a:r>
              <a:rPr lang="en-US" altLang="zh-CN" sz="2000" dirty="0" smtClean="0">
                <a:solidFill>
                  <a:srgbClr val="3366CC"/>
                </a:solidFill>
              </a:rPr>
              <a:t> </a:t>
            </a:r>
            <a:r>
              <a:rPr lang="en-US" altLang="zh-CN" sz="2000" baseline="30000" dirty="0" smtClean="0">
                <a:solidFill>
                  <a:srgbClr val="FF0000"/>
                </a:solidFill>
              </a:rPr>
              <a:t>[2]</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pic>
        <p:nvPicPr>
          <p:cNvPr id="15" name="Picture 2"/>
          <p:cNvPicPr>
            <a:picLocks noChangeAspect="1" noChangeArrowheads="1"/>
          </p:cNvPicPr>
          <p:nvPr/>
        </p:nvPicPr>
        <p:blipFill>
          <a:blip r:embed="rId2" cstate="print"/>
          <a:srcRect/>
          <a:stretch>
            <a:fillRect/>
          </a:stretch>
        </p:blipFill>
        <p:spPr bwMode="auto">
          <a:xfrm>
            <a:off x="2267744" y="2780928"/>
            <a:ext cx="4320480" cy="1454760"/>
          </a:xfrm>
          <a:prstGeom prst="rect">
            <a:avLst/>
          </a:prstGeom>
          <a:noFill/>
          <a:ln w="9525">
            <a:noFill/>
            <a:miter lim="800000"/>
            <a:headEnd/>
            <a:tailEnd/>
          </a:ln>
        </p:spPr>
      </p:pic>
      <p:sp>
        <p:nvSpPr>
          <p:cNvPr id="16" name="TextBox 15"/>
          <p:cNvSpPr txBox="1"/>
          <p:nvPr/>
        </p:nvSpPr>
        <p:spPr>
          <a:xfrm>
            <a:off x="288032" y="45091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分布式算法复杂性指标</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sp>
        <p:nvSpPr>
          <p:cNvPr id="17" name="内容占位符 2"/>
          <p:cNvSpPr txBox="1">
            <a:spLocks/>
          </p:cNvSpPr>
          <p:nvPr/>
        </p:nvSpPr>
        <p:spPr bwMode="auto">
          <a:xfrm>
            <a:off x="285720" y="5085184"/>
            <a:ext cx="8501122"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dirty="0" smtClean="0">
                <a:latin typeface="Arial Unicode MS" pitchFamily="34" charset="-122"/>
                <a:ea typeface="黑体" pitchFamily="49" charset="-122"/>
              </a:rPr>
              <a:t>1. </a:t>
            </a:r>
            <a:r>
              <a:rPr lang="zh-CN" altLang="en-US" sz="2000" b="1" dirty="0" smtClean="0">
                <a:solidFill>
                  <a:srgbClr val="FF0000"/>
                </a:solidFill>
                <a:latin typeface="Arial Unicode MS" pitchFamily="34" charset="-122"/>
                <a:ea typeface="黑体" pitchFamily="49" charset="-122"/>
              </a:rPr>
              <a:t>机器访问次数</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访问一台机器的最大次数</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交互复杂性</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2. </a:t>
            </a:r>
            <a:r>
              <a:rPr lang="zh-CN" altLang="en-US" sz="2000" b="1" dirty="0" smtClean="0">
                <a:solidFill>
                  <a:srgbClr val="FF0000"/>
                </a:solidFill>
                <a:latin typeface="Arial Unicode MS" pitchFamily="34" charset="-122"/>
                <a:ea typeface="黑体" pitchFamily="49" charset="-122"/>
              </a:rPr>
              <a:t>最大完工时间</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所有机器中最长的完工时间</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效率</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3. </a:t>
            </a:r>
            <a:r>
              <a:rPr lang="zh-CN" altLang="en-US" sz="2000" b="1" dirty="0" smtClean="0">
                <a:solidFill>
                  <a:srgbClr val="FF0000"/>
                </a:solidFill>
                <a:latin typeface="Arial Unicode MS" pitchFamily="34" charset="-122"/>
                <a:ea typeface="黑体" pitchFamily="49" charset="-122"/>
              </a:rPr>
              <a:t>通讯数据量</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不同机器之间的通讯消息的量和</a:t>
            </a:r>
            <a:r>
              <a:rPr lang="en-US" altLang="zh-CN" sz="2000" dirty="0" smtClean="0">
                <a:latin typeface="Arial Unicode MS" pitchFamily="34" charset="-122"/>
                <a:ea typeface="黑体" pitchFamily="49" charset="-122"/>
              </a:rPr>
              <a:t> (</a:t>
            </a:r>
            <a:r>
              <a:rPr lang="zh-CN" altLang="en-US" sz="2000" b="1" dirty="0" smtClean="0">
                <a:solidFill>
                  <a:srgbClr val="3366CC"/>
                </a:solidFill>
                <a:latin typeface="Arial Unicode MS" pitchFamily="34" charset="-122"/>
                <a:ea typeface="黑体" pitchFamily="49" charset="-122"/>
              </a:rPr>
              <a:t>网络带宽的消耗</a:t>
            </a:r>
            <a:r>
              <a:rPr lang="en-US" altLang="zh-CN" sz="2000" dirty="0" smtClean="0">
                <a:latin typeface="Arial Unicode MS" pitchFamily="34" charset="-122"/>
                <a:ea typeface="黑体" pitchFamily="49" charset="-122"/>
              </a:rPr>
              <a:t>)</a:t>
            </a:r>
            <a:endParaRPr kumimoji="0" lang="en-US" altLang="zh-CN" sz="2000"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000"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36</a:t>
            </a:fld>
            <a:endParaRPr lang="zh-CN" altLang="en-US" dirty="0"/>
          </a:p>
        </p:txBody>
      </p:sp>
      <p:sp>
        <p:nvSpPr>
          <p:cNvPr id="11" name="矩形 10"/>
          <p:cNvSpPr/>
          <p:nvPr/>
        </p:nvSpPr>
        <p:spPr>
          <a:xfrm>
            <a:off x="0" y="6505599"/>
            <a:ext cx="9144000" cy="307777"/>
          </a:xfrm>
          <a:prstGeom prst="rect">
            <a:avLst/>
          </a:prstGeom>
          <a:ln>
            <a:solidFill>
              <a:srgbClr val="FF0000"/>
            </a:solidFill>
          </a:ln>
        </p:spPr>
        <p:txBody>
          <a:bodyPr wrap="square">
            <a:spAutoFit/>
          </a:bodyPr>
          <a:lstStyle/>
          <a:p>
            <a:pPr>
              <a:buNone/>
            </a:pPr>
            <a:r>
              <a:rPr lang="en-US" altLang="zh-CN" sz="1400" dirty="0" smtClean="0">
                <a:latin typeface="Arial Unicode MS" pitchFamily="34" charset="-122"/>
                <a:ea typeface="黑体" pitchFamily="49" charset="-122"/>
              </a:rPr>
              <a:t>[2]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Yang Cao, </a:t>
            </a:r>
            <a:r>
              <a:rPr lang="en-US" altLang="zh-CN" sz="1400" dirty="0" err="1" smtClean="0">
                <a:latin typeface="Arial Unicode MS" pitchFamily="34" charset="-122"/>
                <a:ea typeface="黑体" pitchFamily="49" charset="-122"/>
              </a:rPr>
              <a:t>Jinpeng</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Huai</a:t>
            </a:r>
            <a:r>
              <a:rPr lang="en-US" altLang="zh-CN" sz="1400" dirty="0" smtClean="0">
                <a:latin typeface="Arial Unicode MS" pitchFamily="34" charset="-122"/>
                <a:ea typeface="黑体" pitchFamily="49" charset="-122"/>
              </a:rPr>
              <a:t>, and </a:t>
            </a:r>
            <a:r>
              <a:rPr lang="en-US" altLang="zh-CN" sz="1400" dirty="0" err="1" smtClean="0">
                <a:latin typeface="Arial Unicode MS" pitchFamily="34" charset="-122"/>
                <a:ea typeface="黑体" pitchFamily="49" charset="-122"/>
              </a:rPr>
              <a:t>Tianyu</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Wo</a:t>
            </a:r>
            <a:r>
              <a:rPr lang="en-US" altLang="zh-CN" sz="1400" dirty="0" smtClean="0">
                <a:latin typeface="Arial Unicode MS" pitchFamily="34" charset="-122"/>
                <a:ea typeface="黑体" pitchFamily="49" charset="-122"/>
              </a:rPr>
              <a:t>, Distributed Graph Pattern Matching, </a:t>
            </a:r>
            <a:r>
              <a:rPr lang="en-US" altLang="zh-CN" sz="1400" b="1" dirty="0" smtClean="0">
                <a:solidFill>
                  <a:srgbClr val="C00000"/>
                </a:solidFill>
                <a:latin typeface="Arial Unicode MS" pitchFamily="34" charset="-122"/>
                <a:ea typeface="黑体" pitchFamily="49" charset="-122"/>
              </a:rPr>
              <a:t>WWW</a:t>
            </a:r>
            <a:r>
              <a:rPr lang="en-US" altLang="zh-CN" sz="1400" dirty="0" smtClean="0">
                <a:latin typeface="Arial Unicode MS" pitchFamily="34" charset="-122"/>
                <a:ea typeface="黑体" pitchFamily="49" charset="-122"/>
              </a:rPr>
              <a:t> </a:t>
            </a:r>
            <a:r>
              <a:rPr lang="en-US" altLang="zh-CN" sz="1400" b="1" dirty="0" smtClean="0">
                <a:solidFill>
                  <a:srgbClr val="C00000"/>
                </a:solidFill>
                <a:latin typeface="Arial Unicode MS" pitchFamily="34" charset="-122"/>
                <a:ea typeface="黑体" pitchFamily="49" charset="-122"/>
              </a:rPr>
              <a:t>2012</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cxnSp>
        <p:nvCxnSpPr>
          <p:cNvPr id="16" name="Straight Arrow Connector 5"/>
          <p:cNvCxnSpPr/>
          <p:nvPr/>
        </p:nvCxnSpPr>
        <p:spPr bwMode="auto">
          <a:xfrm>
            <a:off x="2987824" y="3501008"/>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9"/>
          <p:cNvSpPr txBox="1">
            <a:spLocks noChangeArrowheads="1"/>
          </p:cNvSpPr>
          <p:nvPr/>
        </p:nvSpPr>
        <p:spPr bwMode="auto">
          <a:xfrm>
            <a:off x="899592" y="3212976"/>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3" name="TextBox 19"/>
          <p:cNvSpPr txBox="1">
            <a:spLocks noChangeArrowheads="1"/>
          </p:cNvSpPr>
          <p:nvPr/>
        </p:nvSpPr>
        <p:spPr bwMode="auto">
          <a:xfrm>
            <a:off x="5652120" y="3212976"/>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7" name="TextBox 3"/>
          <p:cNvSpPr txBox="1">
            <a:spLocks noChangeArrowheads="1"/>
          </p:cNvSpPr>
          <p:nvPr/>
        </p:nvSpPr>
        <p:spPr bwMode="auto">
          <a:xfrm>
            <a:off x="2915816" y="2564904"/>
            <a:ext cx="2016224" cy="830997"/>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Incremental computation</a:t>
            </a:r>
            <a:endParaRPr lang="zh-CN" altLang="en-US" dirty="0">
              <a:latin typeface="Rockwell" pitchFamily="18" charset="0"/>
            </a:endParaRPr>
          </a:p>
        </p:txBody>
      </p:sp>
      <p:sp>
        <p:nvSpPr>
          <p:cNvPr id="10" name="TextBox 3"/>
          <p:cNvSpPr txBox="1">
            <a:spLocks noChangeArrowheads="1"/>
          </p:cNvSpPr>
          <p:nvPr/>
        </p:nvSpPr>
        <p:spPr bwMode="auto">
          <a:xfrm>
            <a:off x="5292080" y="4263479"/>
            <a:ext cx="1728192" cy="369332"/>
          </a:xfrm>
          <a:prstGeom prst="rect">
            <a:avLst/>
          </a:prstGeom>
          <a:noFill/>
          <a:ln w="9525">
            <a:noFill/>
            <a:miter lim="800000"/>
            <a:headEnd/>
            <a:tailEnd/>
          </a:ln>
        </p:spPr>
        <p:txBody>
          <a:bodyPr wrap="square">
            <a:spAutoFit/>
          </a:bodyPr>
          <a:lstStyle/>
          <a:p>
            <a:r>
              <a:rPr lang="zh-CN" altLang="en-US" dirty="0" smtClean="0">
                <a:latin typeface="+mn-ea"/>
                <a:ea typeface="+mn-ea"/>
              </a:rPr>
              <a:t>已有计算结果</a:t>
            </a:r>
            <a:endParaRPr lang="zh-CN" altLang="en-US" dirty="0">
              <a:latin typeface="+mn-ea"/>
              <a:ea typeface="+mn-ea"/>
            </a:endParaRPr>
          </a:p>
        </p:txBody>
      </p:sp>
      <p:sp>
        <p:nvSpPr>
          <p:cNvPr id="24" name="下箭头 23"/>
          <p:cNvSpPr/>
          <p:nvPr/>
        </p:nvSpPr>
        <p:spPr>
          <a:xfrm>
            <a:off x="6012160" y="3717032"/>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37</a:t>
            </a:fld>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Grp="1"/>
          </p:cNvSpPr>
          <p:nvPr>
            <p:ph idx="1"/>
          </p:nvPr>
        </p:nvSpPr>
        <p:spPr>
          <a:xfrm>
            <a:off x="391358" y="2872316"/>
            <a:ext cx="8501122" cy="1420780"/>
          </a:xfrm>
        </p:spPr>
        <p:txBody>
          <a:bodyPr/>
          <a:lstStyle/>
          <a:p>
            <a:r>
              <a:rPr lang="zh-CN" altLang="en-US" sz="2400" dirty="0" smtClean="0">
                <a:latin typeface="Arial Unicode MS" pitchFamily="34" charset="-122"/>
                <a:ea typeface="黑体" pitchFamily="49" charset="-122"/>
              </a:rPr>
              <a:t>将索引系统改为增量的方法：</a:t>
            </a:r>
            <a:endParaRPr lang="en-US" altLang="zh-CN" sz="2400" dirty="0" smtClean="0">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将文档的平均处理时间减少为</a:t>
            </a:r>
            <a:r>
              <a:rPr lang="en-US" altLang="zh-CN" sz="2000" dirty="0" smtClean="0">
                <a:solidFill>
                  <a:srgbClr val="FF0000"/>
                </a:solidFill>
                <a:ea typeface="黑体" pitchFamily="49" charset="-122"/>
              </a:rPr>
              <a:t>1%</a:t>
            </a:r>
            <a:endParaRPr lang="en-US" altLang="zh-CN" sz="2000" dirty="0" smtClean="0">
              <a:solidFill>
                <a:srgbClr val="FF0000"/>
              </a:solidFill>
              <a:latin typeface="Arial Unicode MS" pitchFamily="34" charset="-122"/>
              <a:ea typeface="黑体" pitchFamily="49" charset="-122"/>
            </a:endParaRPr>
          </a:p>
          <a:p>
            <a:pPr lvl="1"/>
            <a:r>
              <a:rPr lang="zh-CN" altLang="en-US" sz="2000" dirty="0" smtClean="0">
                <a:ea typeface="黑体" pitchFamily="49" charset="-122"/>
              </a:rPr>
              <a:t>当每天处理的文档数据一样是，将文档的平均老化时间减少</a:t>
            </a:r>
            <a:r>
              <a:rPr lang="en-US" altLang="zh-CN" sz="2000" dirty="0" smtClean="0">
                <a:solidFill>
                  <a:srgbClr val="FF0000"/>
                </a:solidFill>
                <a:ea typeface="黑体" pitchFamily="49" charset="-122"/>
              </a:rPr>
              <a:t>50%</a:t>
            </a:r>
            <a:endParaRPr lang="en-US" altLang="zh-CN" sz="2000" dirty="0" smtClean="0">
              <a:latin typeface="Arial Unicode MS" pitchFamily="34" charset="-122"/>
              <a:ea typeface="黑体" pitchFamily="49" charset="-122"/>
            </a:endParaRPr>
          </a:p>
        </p:txBody>
      </p:sp>
      <p:sp>
        <p:nvSpPr>
          <p:cNvPr id="6" name="Rectangle 14"/>
          <p:cNvSpPr txBox="1">
            <a:spLocks noChangeArrowheads="1"/>
          </p:cNvSpPr>
          <p:nvPr/>
        </p:nvSpPr>
        <p:spPr bwMode="auto">
          <a:xfrm>
            <a:off x="251520" y="5445224"/>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t>从</a:t>
            </a:r>
            <a:r>
              <a:rPr lang="zh-CN" altLang="en-US" sz="2000" b="1" dirty="0" smtClean="0">
                <a:solidFill>
                  <a:srgbClr val="FF0000"/>
                </a:solidFill>
              </a:rPr>
              <a:t>“零”开始</a:t>
            </a:r>
            <a:r>
              <a:rPr lang="zh-CN" altLang="en-US" sz="2000" b="1" dirty="0" smtClean="0"/>
              <a:t>是对计算资源的极大浪费</a:t>
            </a:r>
            <a:r>
              <a:rPr lang="en-US" altLang="zh-CN" sz="2000" b="1" dirty="0" smtClean="0"/>
              <a:t>!</a:t>
            </a:r>
            <a:endParaRPr lang="en-US" altLang="zh-CN" sz="2000" b="1" dirty="0" smtClean="0">
              <a:ea typeface="黑体" pitchFamily="49" charset="-122"/>
              <a:sym typeface="Wingdings" pitchFamily="2" charset="2"/>
            </a:endParaRPr>
          </a:p>
        </p:txBody>
      </p:sp>
      <p:sp>
        <p:nvSpPr>
          <p:cNvPr id="10" name="TextBox 9"/>
          <p:cNvSpPr txBox="1"/>
          <p:nvPr/>
        </p:nvSpPr>
        <p:spPr>
          <a:xfrm>
            <a:off x="391358" y="2276872"/>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0066CC"/>
                </a:solidFill>
              </a:rPr>
              <a:t>Google </a:t>
            </a:r>
            <a:r>
              <a:rPr lang="en-US" altLang="zh-CN" sz="2400" b="1" dirty="0" smtClean="0">
                <a:solidFill>
                  <a:srgbClr val="0066CC"/>
                </a:solidFill>
              </a:rPr>
              <a:t>Percolator </a:t>
            </a:r>
            <a:r>
              <a:rPr lang="en-US" altLang="zh-CN" sz="2400" baseline="30000" dirty="0" smtClean="0">
                <a:solidFill>
                  <a:srgbClr val="FF0000"/>
                </a:solidFill>
              </a:rPr>
              <a:t> [19]</a:t>
            </a:r>
            <a:r>
              <a:rPr lang="en-US" altLang="zh-CN" sz="2400" dirty="0" smtClean="0">
                <a:solidFill>
                  <a:srgbClr val="0066CC"/>
                </a:solidFill>
              </a:rPr>
              <a:t>: </a:t>
            </a:r>
            <a:endParaRPr lang="en-US" altLang="zh-CN" sz="2400" dirty="0">
              <a:solidFill>
                <a:srgbClr val="0066CC"/>
              </a:solidFill>
            </a:endParaRPr>
          </a:p>
        </p:txBody>
      </p:sp>
      <p:sp>
        <p:nvSpPr>
          <p:cNvPr id="11" name="TextBox 10"/>
          <p:cNvSpPr txBox="1"/>
          <p:nvPr/>
        </p:nvSpPr>
        <p:spPr>
          <a:xfrm>
            <a:off x="391358" y="1052736"/>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如，增量模式匹配</a:t>
            </a:r>
            <a:r>
              <a:rPr lang="en-US" altLang="zh-CN" sz="2400" b="1" dirty="0" smtClean="0">
                <a:solidFill>
                  <a:srgbClr val="0066CC"/>
                </a:solidFill>
              </a:rPr>
              <a:t> (VLDB  2010</a:t>
            </a:r>
            <a:r>
              <a:rPr lang="en-US" altLang="zh-CN" sz="2400" baseline="30000" dirty="0" smtClean="0">
                <a:solidFill>
                  <a:srgbClr val="FF0000"/>
                </a:solidFill>
              </a:rPr>
              <a:t> [6]</a:t>
            </a:r>
            <a:r>
              <a:rPr lang="en-US" altLang="zh-CN" sz="2400" b="1" dirty="0" smtClean="0">
                <a:solidFill>
                  <a:srgbClr val="0066CC"/>
                </a:solidFill>
              </a:rPr>
              <a:t> )</a:t>
            </a:r>
            <a:r>
              <a:rPr lang="en-US" altLang="zh-CN" sz="2400" dirty="0" smtClean="0">
                <a:solidFill>
                  <a:srgbClr val="0066CC"/>
                </a:solidFill>
              </a:rPr>
              <a:t>: </a:t>
            </a:r>
            <a:endParaRPr lang="en-US" altLang="zh-CN" sz="2400" dirty="0">
              <a:solidFill>
                <a:srgbClr val="0066CC"/>
              </a:solidFill>
            </a:endParaRPr>
          </a:p>
        </p:txBody>
      </p:sp>
      <p:sp>
        <p:nvSpPr>
          <p:cNvPr id="12" name="内容占位符 2"/>
          <p:cNvSpPr txBox="1">
            <a:spLocks/>
          </p:cNvSpPr>
          <p:nvPr/>
        </p:nvSpPr>
        <p:spPr bwMode="auto">
          <a:xfrm>
            <a:off x="391358" y="16481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zh-CN" altLang="en-US" sz="2400" kern="0" dirty="0" smtClean="0">
                <a:latin typeface="Arial Unicode MS" pitchFamily="34" charset="-122"/>
                <a:ea typeface="黑体" pitchFamily="49" charset="-122"/>
              </a:rPr>
              <a:t>提高效率，同时也</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是应对数据动态性的一种有效方法</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38</a:t>
            </a:fld>
            <a:endParaRPr lang="zh-CN" altLang="en-US" dirty="0"/>
          </a:p>
        </p:txBody>
      </p:sp>
      <p:sp>
        <p:nvSpPr>
          <p:cNvPr id="14" name="矩形 13"/>
          <p:cNvSpPr/>
          <p:nvPr/>
        </p:nvSpPr>
        <p:spPr>
          <a:xfrm>
            <a:off x="0" y="6290156"/>
            <a:ext cx="9144000" cy="523220"/>
          </a:xfrm>
          <a:prstGeom prst="rect">
            <a:avLst/>
          </a:prstGeom>
          <a:ln>
            <a:solidFill>
              <a:srgbClr val="FF0000"/>
            </a:solidFill>
          </a:ln>
        </p:spPr>
        <p:txBody>
          <a:bodyPr wrap="square">
            <a:spAutoFit/>
          </a:bodyPr>
          <a:lstStyle/>
          <a:p>
            <a:r>
              <a:rPr lang="en-US" altLang="zh-CN" sz="1400" dirty="0" smtClean="0">
                <a:latin typeface="Arial Unicode MS" pitchFamily="34" charset="-122"/>
                <a:ea typeface="黑体" pitchFamily="49" charset="-122"/>
              </a:rPr>
              <a:t>[6] </a:t>
            </a:r>
            <a:r>
              <a:rPr lang="en-US" altLang="zh-CN" sz="1400" dirty="0" err="1" smtClean="0">
                <a:latin typeface="Arial Unicode MS" pitchFamily="34" charset="-122"/>
                <a:ea typeface="黑体" pitchFamily="49" charset="-122"/>
              </a:rPr>
              <a:t>Wenfei</a:t>
            </a:r>
            <a:r>
              <a:rPr lang="en-US" altLang="zh-CN" sz="1400" dirty="0" smtClean="0">
                <a:latin typeface="Arial Unicode MS" pitchFamily="34" charset="-122"/>
                <a:ea typeface="黑体" pitchFamily="49" charset="-122"/>
              </a:rPr>
              <a:t> Fan, </a:t>
            </a:r>
            <a:r>
              <a:rPr lang="en-US" altLang="zh-CN" sz="1400" dirty="0" err="1" smtClean="0">
                <a:latin typeface="Arial Unicode MS" pitchFamily="34" charset="-122"/>
                <a:ea typeface="黑体" pitchFamily="49" charset="-122"/>
              </a:rPr>
              <a:t>Jianzhong</a:t>
            </a:r>
            <a:r>
              <a:rPr lang="en-US" altLang="zh-CN" sz="1400" dirty="0" smtClean="0">
                <a:latin typeface="Arial Unicode MS" pitchFamily="34" charset="-122"/>
                <a:ea typeface="黑体" pitchFamily="49" charset="-122"/>
              </a:rPr>
              <a:t> Li,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Nan Tang, and </a:t>
            </a:r>
            <a:r>
              <a:rPr lang="en-US" altLang="zh-CN" sz="1400" dirty="0" err="1" smtClean="0">
                <a:latin typeface="Arial Unicode MS" pitchFamily="34" charset="-122"/>
                <a:ea typeface="黑体" pitchFamily="49" charset="-122"/>
              </a:rPr>
              <a:t>Yinghui</a:t>
            </a:r>
            <a:r>
              <a:rPr lang="en-US" altLang="zh-CN" sz="1400" dirty="0" smtClean="0">
                <a:latin typeface="Arial Unicode MS" pitchFamily="34" charset="-122"/>
                <a:ea typeface="黑体" pitchFamily="49" charset="-122"/>
              </a:rPr>
              <a:t> Wu, Graph Pattern Matching: From Intractable to Polynomial Time</a:t>
            </a:r>
            <a:r>
              <a:rPr lang="en-US" altLang="zh-CN" sz="1400" b="1" dirty="0" smtClean="0">
                <a:solidFill>
                  <a:srgbClr val="C00000"/>
                </a:solidFill>
                <a:latin typeface="Arial Unicode MS" pitchFamily="34" charset="-122"/>
                <a:ea typeface="黑体" pitchFamily="49" charset="-122"/>
              </a:rPr>
              <a:t>. VLDB 2010</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C00000"/>
                </a:solidFill>
                <a:latin typeface="Arial Unicode MS" pitchFamily="34" charset="-122"/>
                <a:ea typeface="黑体" pitchFamily="49" charset="-122"/>
              </a:rPr>
              <a:t>其它数据技术</a:t>
            </a:r>
            <a:endParaRPr lang="zh-CN" altLang="en-US" sz="40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00108"/>
            <a:ext cx="8501122" cy="772708"/>
          </a:xfrm>
        </p:spPr>
        <p:txBody>
          <a:bodyPr/>
          <a:lstStyle/>
          <a:p>
            <a:pPr marL="342900" lvl="1" indent="-342900">
              <a:buFontTx/>
              <a:buChar char="•"/>
            </a:pPr>
            <a:r>
              <a:rPr lang="zh-CN" altLang="en-US" sz="2800" b="1" dirty="0" smtClean="0">
                <a:solidFill>
                  <a:srgbClr val="C00000"/>
                </a:solidFill>
                <a:ea typeface="黑体" pitchFamily="49" charset="-122"/>
              </a:rPr>
              <a:t>数据索引：</a:t>
            </a:r>
            <a:r>
              <a:rPr lang="zh-CN" altLang="en-US" dirty="0" smtClean="0">
                <a:solidFill>
                  <a:srgbClr val="0066CC"/>
                </a:solidFill>
                <a:latin typeface="Arial Unicode MS" pitchFamily="34" charset="-122"/>
                <a:ea typeface="黑体" pitchFamily="49" charset="-122"/>
              </a:rPr>
              <a:t>空间代价、</a:t>
            </a:r>
            <a:r>
              <a:rPr lang="zh-CN" altLang="en-US" dirty="0" smtClean="0">
                <a:solidFill>
                  <a:srgbClr val="0066CC"/>
                </a:solidFill>
                <a:ea typeface="黑体" pitchFamily="49" charset="-122"/>
              </a:rPr>
              <a:t>构建时间代价、</a:t>
            </a:r>
            <a:r>
              <a:rPr lang="zh-CN" altLang="en-US" dirty="0" smtClean="0">
                <a:solidFill>
                  <a:srgbClr val="0066CC"/>
                </a:solidFill>
                <a:latin typeface="Arial Unicode MS" pitchFamily="34" charset="-122"/>
                <a:ea typeface="黑体" pitchFamily="49" charset="-122"/>
              </a:rPr>
              <a:t>查询效率提高</a:t>
            </a:r>
            <a:endParaRPr lang="en-US" altLang="zh-CN" dirty="0" smtClean="0">
              <a:latin typeface="Arial Unicode MS" pitchFamily="34" charset="-122"/>
              <a:ea typeface="黑体" pitchFamily="49" charset="-122"/>
            </a:endParaRPr>
          </a:p>
          <a:p>
            <a:pPr>
              <a:buNone/>
            </a:pPr>
            <a:endParaRPr lang="zh-CN" altLang="en-US" sz="2800" dirty="0">
              <a:latin typeface="Arial Unicode MS" pitchFamily="34" charset="-122"/>
              <a:ea typeface="黑体" pitchFamily="49" charset="-122"/>
            </a:endParaRPr>
          </a:p>
        </p:txBody>
      </p:sp>
      <p:cxnSp>
        <p:nvCxnSpPr>
          <p:cNvPr id="11" name="Straight Arrow Connector 5"/>
          <p:cNvCxnSpPr/>
          <p:nvPr/>
        </p:nvCxnSpPr>
        <p:spPr bwMode="auto">
          <a:xfrm>
            <a:off x="3635896" y="263691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2627784" y="237530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5724128" y="2375302"/>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3707904" y="2060848"/>
            <a:ext cx="2016224"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compression</a:t>
            </a:r>
            <a:endParaRPr lang="zh-CN" altLang="en-US" dirty="0">
              <a:latin typeface="Rockwell" pitchFamily="18" charset="0"/>
            </a:endParaRPr>
          </a:p>
        </p:txBody>
      </p:sp>
      <p:sp>
        <p:nvSpPr>
          <p:cNvPr id="15" name="内容占位符 2"/>
          <p:cNvSpPr txBox="1">
            <a:spLocks/>
          </p:cNvSpPr>
          <p:nvPr/>
        </p:nvSpPr>
        <p:spPr bwMode="auto">
          <a:xfrm>
            <a:off x="285720" y="23488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数据压缩：</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395243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数据划分：</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3635896" y="4194666"/>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555776" y="3933056"/>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5724128" y="3933056"/>
            <a:ext cx="331236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  </a:t>
            </a:r>
            <a:endParaRPr lang="zh-CN" altLang="en-US" sz="2800" dirty="0">
              <a:latin typeface="Rockwell" pitchFamily="18" charset="0"/>
            </a:endParaRPr>
          </a:p>
        </p:txBody>
      </p:sp>
      <p:sp>
        <p:nvSpPr>
          <p:cNvPr id="20" name="TextBox 3"/>
          <p:cNvSpPr txBox="1">
            <a:spLocks noChangeArrowheads="1"/>
          </p:cNvSpPr>
          <p:nvPr/>
        </p:nvSpPr>
        <p:spPr bwMode="auto">
          <a:xfrm>
            <a:off x="3851920" y="3687415"/>
            <a:ext cx="230425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partitioning</a:t>
            </a:r>
            <a:endParaRPr lang="zh-CN" altLang="en-US" dirty="0">
              <a:latin typeface="Rockwell" pitchFamily="18" charset="0"/>
            </a:endParaRPr>
          </a:p>
        </p:txBody>
      </p:sp>
      <p:sp>
        <p:nvSpPr>
          <p:cNvPr id="21" name="Rectangle 14"/>
          <p:cNvSpPr txBox="1">
            <a:spLocks noChangeArrowheads="1"/>
          </p:cNvSpPr>
          <p:nvPr/>
        </p:nvSpPr>
        <p:spPr bwMode="auto">
          <a:xfrm>
            <a:off x="395536" y="6093296"/>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dirty="0" smtClean="0">
                <a:solidFill>
                  <a:srgbClr val="FF0000"/>
                </a:solidFill>
              </a:rPr>
              <a:t>Work in progress</a:t>
            </a:r>
            <a:r>
              <a:rPr lang="zh-CN" altLang="en-US" sz="2000" b="1" dirty="0" smtClean="0">
                <a:solidFill>
                  <a:srgbClr val="FF0000"/>
                </a:solidFill>
              </a:rPr>
              <a:t>！</a:t>
            </a:r>
            <a:endParaRPr lang="en-US" altLang="zh-CN" sz="2000" b="1" dirty="0">
              <a:solidFill>
                <a:srgbClr val="FF0000"/>
              </a:solidFill>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39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国家重点基础研究发展计划</a:t>
            </a: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
        <p:nvSpPr>
          <p:cNvPr id="8"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图搜索是一种新型社会搜索模式</a:t>
            </a:r>
            <a:endParaRPr lang="en-US" altLang="zh-CN" sz="2400" dirty="0" smtClean="0">
              <a:latin typeface="黑体" pitchFamily="49" charset="-122"/>
              <a:ea typeface="黑体" pitchFamily="49" charset="-122"/>
              <a:cs typeface="Arial Unicode MS" pitchFamily="34" charset="-122"/>
            </a:endParaRP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400" kern="0" dirty="0" smtClean="0">
                <a:solidFill>
                  <a:srgbClr val="000000"/>
                </a:solidFill>
                <a:latin typeface="Arial Unicode MS" pitchFamily="34" charset="-122"/>
              </a:rPr>
              <a:t>大图搜索的应用与挑战</a:t>
            </a:r>
            <a:r>
              <a:rPr lang="en-US" altLang="zh-CN" sz="2400" kern="0" dirty="0" smtClean="0">
                <a:solidFill>
                  <a:srgbClr val="000000"/>
                </a:solidFill>
                <a:latin typeface="Arial Unicode MS" pitchFamily="34" charset="-122"/>
              </a:rPr>
              <a:t>(FAE</a:t>
            </a:r>
            <a:r>
              <a:rPr lang="zh-CN" altLang="en-US" sz="2400" kern="0" dirty="0" smtClean="0">
                <a:solidFill>
                  <a:srgbClr val="000000"/>
                </a:solidFill>
                <a:latin typeface="Arial Unicode MS" pitchFamily="34" charset="-122"/>
              </a:rPr>
              <a:t>法则</a:t>
            </a:r>
            <a:r>
              <a:rPr lang="en-US" altLang="zh-CN" sz="2400" kern="0" dirty="0" smtClean="0">
                <a:solidFill>
                  <a:srgbClr val="000000"/>
                </a:solidFill>
                <a:latin typeface="Arial Unicode MS" pitchFamily="34" charset="-122"/>
              </a:rPr>
              <a:t>)</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解决大图搜索挑战的相关技术</a:t>
            </a:r>
            <a:endParaRPr lang="en-US" altLang="zh-CN" sz="2400" dirty="0" smtClean="0">
              <a:latin typeface="黑体" pitchFamily="49" charset="-122"/>
              <a:ea typeface="黑体" pitchFamily="49" charset="-122"/>
              <a:cs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40</a:t>
            </a:fld>
            <a:endParaRPr lang="zh-CN" altLang="en-US" dirty="0"/>
          </a:p>
        </p:txBody>
      </p:sp>
    </p:spTree>
    <p:extLst>
      <p:ext uri="{BB962C8B-B14F-4D97-AF65-F5344CB8AC3E}">
        <p14:creationId xmlns="" xmlns:p14="http://schemas.microsoft.com/office/powerpoint/2010/main"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1" lang="en-US" altLang="zh-CN" sz="2400" b="1" dirty="0" smtClean="0">
                <a:solidFill>
                  <a:srgbClr val="C00000"/>
                </a:solidFill>
              </a:rPr>
              <a:t>Collaborators: </a:t>
            </a:r>
          </a:p>
          <a:p>
            <a:pPr algn="just">
              <a:spcBef>
                <a:spcPts val="600"/>
              </a:spcBef>
            </a:pPr>
            <a:r>
              <a:rPr kumimoji="1" lang="en-US" altLang="zh-CN" dirty="0" err="1" smtClean="0"/>
              <a:t>Charu</a:t>
            </a:r>
            <a:r>
              <a:rPr kumimoji="1" lang="en-US" altLang="zh-CN" dirty="0" smtClean="0"/>
              <a:t> </a:t>
            </a:r>
            <a:r>
              <a:rPr kumimoji="1" lang="en-US" altLang="zh-CN" dirty="0" err="1" smtClean="0"/>
              <a:t>Aggarwal</a:t>
            </a:r>
            <a:r>
              <a:rPr kumimoji="1" lang="en-US" altLang="zh-CN" dirty="0" smtClean="0"/>
              <a:t>, </a:t>
            </a:r>
            <a:r>
              <a:rPr kumimoji="1" lang="en-US" altLang="zh-CN" dirty="0" err="1" smtClean="0"/>
              <a:t>Sourav</a:t>
            </a:r>
            <a:r>
              <a:rPr kumimoji="1" lang="en-US" altLang="zh-CN" dirty="0" smtClean="0"/>
              <a:t> S </a:t>
            </a:r>
            <a:r>
              <a:rPr kumimoji="1" lang="en-US" altLang="zh-CN" dirty="0" err="1" smtClean="0"/>
              <a:t>Bhowmick</a:t>
            </a:r>
            <a:r>
              <a:rPr kumimoji="1" lang="en-US" altLang="zh-CN" dirty="0" smtClean="0"/>
              <a:t>, Yang Cao, </a:t>
            </a:r>
            <a:r>
              <a:rPr kumimoji="1" lang="en-US" altLang="zh-CN" dirty="0" err="1" smtClean="0"/>
              <a:t>Gao</a:t>
            </a:r>
            <a:r>
              <a:rPr kumimoji="1" lang="en-US" altLang="zh-CN" dirty="0" smtClean="0"/>
              <a:t> Cong, Liang </a:t>
            </a:r>
            <a:r>
              <a:rPr kumimoji="1" lang="en-US" altLang="zh-CN" dirty="0" err="1" smtClean="0"/>
              <a:t>Duan</a:t>
            </a:r>
            <a:r>
              <a:rPr kumimoji="1" lang="en-US" altLang="zh-CN" dirty="0" smtClean="0"/>
              <a:t>, </a:t>
            </a:r>
            <a:r>
              <a:rPr kumimoji="1" lang="en-US" altLang="zh-CN" dirty="0" err="1" smtClean="0"/>
              <a:t>Wenfei</a:t>
            </a:r>
            <a:r>
              <a:rPr kumimoji="1" lang="en-US" altLang="zh-CN" dirty="0" smtClean="0"/>
              <a:t> Fan, </a:t>
            </a:r>
            <a:r>
              <a:rPr kumimoji="1" lang="en-US" altLang="zh-CN" dirty="0" err="1" smtClean="0"/>
              <a:t>Kaiyu</a:t>
            </a:r>
            <a:r>
              <a:rPr kumimoji="1" lang="en-US" altLang="zh-CN" dirty="0" smtClean="0"/>
              <a:t> </a:t>
            </a:r>
            <a:r>
              <a:rPr kumimoji="1" lang="en-US" altLang="zh-CN" dirty="0" err="1" smtClean="0"/>
              <a:t>Feng</a:t>
            </a:r>
            <a:r>
              <a:rPr kumimoji="1" lang="en-US" altLang="zh-CN" dirty="0" smtClean="0"/>
              <a:t>, </a:t>
            </a:r>
            <a:r>
              <a:rPr kumimoji="1" lang="en-US" altLang="zh-CN" dirty="0" err="1" smtClean="0"/>
              <a:t>Haixing</a:t>
            </a:r>
            <a:r>
              <a:rPr kumimoji="1" lang="en-US" altLang="zh-CN" dirty="0" smtClean="0"/>
              <a:t> Huang, </a:t>
            </a:r>
            <a:r>
              <a:rPr kumimoji="1" lang="en-US" altLang="zh-CN" dirty="0" err="1" smtClean="0"/>
              <a:t>Renjun</a:t>
            </a:r>
            <a:r>
              <a:rPr kumimoji="1" lang="en-US" altLang="zh-CN" dirty="0" smtClean="0"/>
              <a:t> </a:t>
            </a:r>
            <a:r>
              <a:rPr kumimoji="1" lang="en-US" altLang="zh-CN" dirty="0" err="1" smtClean="0"/>
              <a:t>Hu</a:t>
            </a:r>
            <a:r>
              <a:rPr kumimoji="1" lang="en-US" altLang="zh-CN" dirty="0" smtClean="0"/>
              <a:t>, </a:t>
            </a:r>
            <a:r>
              <a:rPr kumimoji="1" lang="en-US" altLang="zh-CN" dirty="0" err="1" smtClean="0"/>
              <a:t>Jinpeng</a:t>
            </a:r>
            <a:r>
              <a:rPr kumimoji="1" lang="en-US" altLang="zh-CN" dirty="0" smtClean="0"/>
              <a:t> </a:t>
            </a:r>
            <a:r>
              <a:rPr kumimoji="1" lang="en-US" altLang="zh-CN" dirty="0" err="1" smtClean="0"/>
              <a:t>Huai</a:t>
            </a:r>
            <a:r>
              <a:rPr lang="en-US" altLang="zh-CN" dirty="0" smtClean="0"/>
              <a:t>, </a:t>
            </a:r>
            <a:r>
              <a:rPr lang="en-US" altLang="zh-CN" dirty="0" err="1" smtClean="0"/>
              <a:t>Jia</a:t>
            </a:r>
            <a:r>
              <a:rPr lang="en-US" altLang="zh-CN" dirty="0" smtClean="0"/>
              <a:t> Li,  </a:t>
            </a:r>
            <a:r>
              <a:rPr lang="en-US" altLang="zh-CN" dirty="0" err="1" smtClean="0"/>
              <a:t>Jianxin</a:t>
            </a:r>
            <a:r>
              <a:rPr lang="en-US" altLang="zh-CN" dirty="0" smtClean="0"/>
              <a:t> Li, </a:t>
            </a:r>
            <a:r>
              <a:rPr lang="en-US" altLang="zh-CN" dirty="0" err="1" smtClean="0"/>
              <a:t>Xuelian</a:t>
            </a:r>
            <a:r>
              <a:rPr lang="en-US" altLang="zh-CN" dirty="0" smtClean="0"/>
              <a:t> Lin, </a:t>
            </a:r>
            <a:r>
              <a:rPr lang="en-US" altLang="zh-CN" dirty="0" err="1" smtClean="0"/>
              <a:t>Xudong</a:t>
            </a:r>
            <a:r>
              <a:rPr lang="en-US" altLang="zh-CN" dirty="0" smtClean="0"/>
              <a:t> Liu, </a:t>
            </a:r>
            <a:r>
              <a:rPr lang="en-US" altLang="zh-CN" dirty="0" err="1" smtClean="0"/>
              <a:t>Jinghe</a:t>
            </a:r>
            <a:r>
              <a:rPr lang="en-US" altLang="zh-CN" dirty="0" smtClean="0"/>
              <a:t> Song, </a:t>
            </a:r>
            <a:r>
              <a:rPr kumimoji="1" lang="en-US" altLang="zh-CN" dirty="0" err="1" smtClean="0"/>
              <a:t>Haixun</a:t>
            </a:r>
            <a:r>
              <a:rPr kumimoji="1" lang="en-US" altLang="zh-CN" dirty="0" smtClean="0"/>
              <a:t> Wang, </a:t>
            </a:r>
            <a:r>
              <a:rPr kumimoji="1" lang="en-US" altLang="zh-CN" dirty="0" err="1" smtClean="0"/>
              <a:t>Luoshu</a:t>
            </a:r>
            <a:r>
              <a:rPr kumimoji="1" lang="en-US" altLang="zh-CN" dirty="0" smtClean="0"/>
              <a:t> Wang, </a:t>
            </a:r>
            <a:r>
              <a:rPr kumimoji="1" lang="en-US" altLang="zh-CN" dirty="0" err="1" smtClean="0"/>
              <a:t>Tianyu</a:t>
            </a:r>
            <a:r>
              <a:rPr kumimoji="1" lang="en-US" altLang="zh-CN" dirty="0" smtClean="0"/>
              <a:t> </a:t>
            </a:r>
            <a:r>
              <a:rPr kumimoji="1" lang="en-US" altLang="zh-CN" dirty="0" err="1" smtClean="0"/>
              <a:t>Wo</a:t>
            </a:r>
            <a:r>
              <a:rPr kumimoji="1" lang="en-US" altLang="zh-CN" dirty="0" smtClean="0"/>
              <a:t>…</a:t>
            </a:r>
          </a:p>
          <a:p>
            <a:pPr algn="just">
              <a:spcBef>
                <a:spcPts val="1200"/>
              </a:spcBef>
            </a:pPr>
            <a:r>
              <a:rPr kumimoji="1" lang="en-US" altLang="zh-CN" sz="2400" b="1" dirty="0" smtClean="0">
                <a:solidFill>
                  <a:srgbClr val="C00000"/>
                </a:solidFill>
              </a:rPr>
              <a:t>They are from:  </a:t>
            </a:r>
          </a:p>
          <a:p>
            <a:pPr algn="just">
              <a:spcBef>
                <a:spcPts val="600"/>
              </a:spcBef>
            </a:pPr>
            <a:endParaRPr kumimoji="1" lang="en-US" altLang="zh-CN" dirty="0" smtClean="0"/>
          </a:p>
          <a:p>
            <a:pPr algn="just">
              <a:spcBef>
                <a:spcPts val="600"/>
              </a:spcBef>
            </a:pPr>
            <a:endParaRPr lang="en-US" altLang="zh-CN" sz="2000" dirty="0" smtClean="0"/>
          </a:p>
          <a:p>
            <a:pPr algn="just">
              <a:spcBef>
                <a:spcPts val="600"/>
              </a:spcBef>
            </a:pPr>
            <a:endParaRPr kumimoji="1" lang="en-US" altLang="zh-CN" sz="2000" dirty="0" smtClean="0"/>
          </a:p>
          <a:p>
            <a:pPr algn="just">
              <a:spcBef>
                <a:spcPts val="600"/>
              </a:spcBef>
            </a:pPr>
            <a:endParaRPr kumimoji="1" lang="en-US" altLang="zh-CN" sz="2000" dirty="0" smtClean="0"/>
          </a:p>
          <a:p>
            <a:pPr marL="342900" marR="0" lvl="0" indent="-342900" algn="just"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41</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79912" y="4005064"/>
            <a:ext cx="2928152" cy="1100666"/>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sp>
        <p:nvSpPr>
          <p:cNvPr id="8" name="标题 1"/>
          <p:cNvSpPr>
            <a:spLocks noGrp="1"/>
          </p:cNvSpPr>
          <p:nvPr>
            <p:ph type="title" idx="4294967295"/>
          </p:nvPr>
        </p:nvSpPr>
        <p:spPr>
          <a:xfrm>
            <a:off x="241300" y="142852"/>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北京市大数据科学与脑机智能创新中心</a:t>
            </a:r>
          </a:p>
        </p:txBody>
      </p:sp>
      <p:sp>
        <p:nvSpPr>
          <p:cNvPr id="9" name="TextBox 3"/>
          <p:cNvSpPr txBox="1">
            <a:spLocks noChangeArrowheads="1"/>
          </p:cNvSpPr>
          <p:nvPr/>
        </p:nvSpPr>
        <p:spPr bwMode="auto">
          <a:xfrm>
            <a:off x="395288" y="4572008"/>
            <a:ext cx="8394700" cy="2234458"/>
          </a:xfrm>
          <a:prstGeom prst="rect">
            <a:avLst/>
          </a:prstGeom>
          <a:noFill/>
          <a:ln w="9525">
            <a:noFill/>
            <a:miter lim="800000"/>
            <a:headEnd/>
            <a:tailEnd/>
          </a:ln>
        </p:spPr>
        <p:txBody>
          <a:bodyPr>
            <a:spAutoFit/>
          </a:bodyPr>
          <a:lstStyle/>
          <a:p>
            <a:pPr marL="342900" lvl="1" indent="-342900">
              <a:spcBef>
                <a:spcPct val="20000"/>
              </a:spcBef>
              <a:buBlip>
                <a:blip r:embed="rId3"/>
              </a:buBlip>
            </a:pPr>
            <a:r>
              <a:rPr lang="en-US" altLang="zh-CN" sz="2400" dirty="0" smtClean="0">
                <a:latin typeface="黑体" pitchFamily="49" charset="-122"/>
                <a:ea typeface="黑体" pitchFamily="49" charset="-122"/>
              </a:rPr>
              <a:t>2015</a:t>
            </a:r>
            <a:r>
              <a:rPr lang="zh-CN" altLang="en-US" sz="2400" dirty="0" smtClean="0">
                <a:latin typeface="黑体" pitchFamily="49" charset="-122"/>
                <a:ea typeface="黑体" pitchFamily="49" charset="-122"/>
              </a:rPr>
              <a:t>年，北京市首批北京高校高精尖创新中心</a:t>
            </a:r>
            <a:endParaRPr lang="en-US" altLang="zh-CN" sz="2400" dirty="0" smtClean="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smtClean="0">
                <a:solidFill>
                  <a:srgbClr val="FF0000"/>
                </a:solidFill>
                <a:latin typeface="黑体" pitchFamily="49" charset="-122"/>
                <a:ea typeface="黑体" pitchFamily="49" charset="-122"/>
              </a:rPr>
              <a:t>引领</a:t>
            </a:r>
            <a:r>
              <a:rPr lang="zh-CN" altLang="en-US" sz="2400" dirty="0">
                <a:latin typeface="黑体" pitchFamily="49" charset="-122"/>
                <a:ea typeface="黑体" pitchFamily="49" charset="-122"/>
              </a:rPr>
              <a:t>未来数据科学与计算智能的研究与应用方向</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加速</a:t>
            </a:r>
            <a:r>
              <a:rPr lang="zh-CN" altLang="en-US" sz="2400" dirty="0">
                <a:latin typeface="黑体" pitchFamily="49" charset="-122"/>
                <a:ea typeface="黑体" pitchFamily="49" charset="-122"/>
              </a:rPr>
              <a:t>计算科学、数据科学与脑科学的交叉研究</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促进</a:t>
            </a:r>
            <a:r>
              <a:rPr lang="zh-CN" altLang="en-US" sz="2400" dirty="0">
                <a:latin typeface="黑体" pitchFamily="49" charset="-122"/>
                <a:ea typeface="黑体" pitchFamily="49" charset="-122"/>
              </a:rPr>
              <a:t>高效智能的下一代计算与数据分析技术创新</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通过以数据为中心的智能机器、系统及应用</a:t>
            </a:r>
            <a:r>
              <a:rPr lang="zh-CN" altLang="en-US" sz="2400" dirty="0">
                <a:solidFill>
                  <a:srgbClr val="FF0000"/>
                </a:solidFill>
                <a:latin typeface="黑体" pitchFamily="49" charset="-122"/>
                <a:ea typeface="黑体" pitchFamily="49" charset="-122"/>
              </a:rPr>
              <a:t>改变未来</a:t>
            </a:r>
            <a:endParaRPr lang="zh-CN" altLang="en-US" sz="2400" dirty="0">
              <a:latin typeface="黑体" pitchFamily="49" charset="-122"/>
              <a:ea typeface="黑体" pitchFamily="49" charset="-122"/>
            </a:endParaRPr>
          </a:p>
        </p:txBody>
      </p:sp>
      <p:pic>
        <p:nvPicPr>
          <p:cNvPr id="10" name="图片 2"/>
          <p:cNvPicPr>
            <a:picLocks noChangeAspect="1"/>
          </p:cNvPicPr>
          <p:nvPr/>
        </p:nvPicPr>
        <p:blipFill>
          <a:blip r:embed="rId4"/>
          <a:srcRect/>
          <a:stretch>
            <a:fillRect/>
          </a:stretch>
        </p:blipFill>
        <p:spPr bwMode="auto">
          <a:xfrm>
            <a:off x="655638" y="928670"/>
            <a:ext cx="78740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06" y="2571744"/>
            <a:ext cx="1857388" cy="1727200"/>
          </a:xfrm>
          <a:prstGeom prst="rect">
            <a:avLst/>
          </a:prstGeom>
          <a:noFill/>
          <a:ln w="9525">
            <a:noFill/>
            <a:miter lim="800000"/>
            <a:headEnd/>
            <a:tailEnd/>
          </a:ln>
        </p:spPr>
      </p:pic>
      <p:sp>
        <p:nvSpPr>
          <p:cNvPr id="6"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研究方向与机构设置</a:t>
            </a:r>
          </a:p>
        </p:txBody>
      </p:sp>
      <p:sp>
        <p:nvSpPr>
          <p:cNvPr id="7" name="TextBox 3"/>
          <p:cNvSpPr txBox="1">
            <a:spLocks noChangeArrowheads="1"/>
          </p:cNvSpPr>
          <p:nvPr/>
        </p:nvSpPr>
        <p:spPr bwMode="auto">
          <a:xfrm>
            <a:off x="1142976" y="979511"/>
            <a:ext cx="3571900" cy="4918269"/>
          </a:xfrm>
          <a:prstGeom prst="rect">
            <a:avLst/>
          </a:prstGeom>
          <a:noFill/>
          <a:ln w="9525">
            <a:noFill/>
            <a:miter lim="800000"/>
            <a:headEnd/>
            <a:tailEnd/>
          </a:ln>
        </p:spPr>
        <p:txBody>
          <a:bodyPr wrap="square" rIns="0">
            <a:spAutoFit/>
          </a:bodyPr>
          <a:lstStyle/>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1</a:t>
            </a:r>
            <a:r>
              <a:rPr lang="zh-CN" altLang="en-US" sz="1600" dirty="0">
                <a:solidFill>
                  <a:srgbClr val="FF0000"/>
                </a:solidFill>
                <a:latin typeface="黑体" pitchFamily="49" charset="-122"/>
                <a:ea typeface="黑体" pitchFamily="49" charset="-122"/>
              </a:rPr>
              <a:t>：计算的有效性遇到障碍</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计算的有效性：</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认识数据的内在特征，复杂网络、数学（统计）方法</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2</a:t>
            </a:r>
            <a:r>
              <a:rPr lang="zh-CN" altLang="en-US" sz="1600" dirty="0">
                <a:solidFill>
                  <a:srgbClr val="FF0000"/>
                </a:solidFill>
                <a:latin typeface="黑体" pitchFamily="49" charset="-122"/>
                <a:ea typeface="黑体" pitchFamily="49" charset="-122"/>
              </a:rPr>
              <a:t>：能耗成为突出问题</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随着规模增大，调度复杂，计算系统功耗问题日益突出</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传统存算分离的结构，产生大量的数据搬移开销</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传统的计算和存储器件“功耗”不友好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3</a:t>
            </a:r>
            <a:r>
              <a:rPr lang="zh-CN" altLang="en-US" sz="1600" dirty="0">
                <a:solidFill>
                  <a:srgbClr val="FF0000"/>
                </a:solidFill>
                <a:latin typeface="黑体" pitchFamily="49" charset="-122"/>
                <a:ea typeface="黑体" pitchFamily="49" charset="-122"/>
              </a:rPr>
              <a:t>：学习效率和灵活性</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学习效率：需要大量的输入数据及标定数据，学习效率低</a:t>
            </a: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灵活性：普遍缺乏“类比、联想”等学习功能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zh-CN" altLang="en-US" sz="1600" dirty="0">
              <a:latin typeface="黑体" pitchFamily="49" charset="-122"/>
              <a:ea typeface="黑体" pitchFamily="49" charset="-122"/>
            </a:endParaRPr>
          </a:p>
        </p:txBody>
      </p:sp>
      <p:sp>
        <p:nvSpPr>
          <p:cNvPr id="8" name="右箭头 7"/>
          <p:cNvSpPr/>
          <p:nvPr/>
        </p:nvSpPr>
        <p:spPr bwMode="auto">
          <a:xfrm>
            <a:off x="4721225" y="1268436"/>
            <a:ext cx="396875" cy="501650"/>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9" name="右箭头 8"/>
          <p:cNvSpPr/>
          <p:nvPr/>
        </p:nvSpPr>
        <p:spPr bwMode="auto">
          <a:xfrm>
            <a:off x="4721225" y="3211536"/>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右箭头 9"/>
          <p:cNvSpPr/>
          <p:nvPr/>
        </p:nvSpPr>
        <p:spPr bwMode="auto">
          <a:xfrm>
            <a:off x="4751388" y="5011761"/>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1" name="圆角矩形 10"/>
          <p:cNvSpPr/>
          <p:nvPr/>
        </p:nvSpPr>
        <p:spPr bwMode="auto">
          <a:xfrm>
            <a:off x="5189586" y="1122956"/>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数据科学与计算智能</a:t>
            </a:r>
          </a:p>
        </p:txBody>
      </p:sp>
      <p:sp>
        <p:nvSpPr>
          <p:cNvPr id="12" name="圆角矩形 11"/>
          <p:cNvSpPr/>
          <p:nvPr/>
        </p:nvSpPr>
        <p:spPr bwMode="auto">
          <a:xfrm>
            <a:off x="5189586" y="29951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zh-CN" altLang="en-US" sz="2000" noProof="1">
                <a:ln>
                  <a:solidFill>
                    <a:schemeClr val="bg1"/>
                  </a:solidFill>
                </a:ln>
                <a:solidFill>
                  <a:schemeClr val="bg1"/>
                </a:solidFill>
                <a:latin typeface="+mn-ea"/>
              </a:rPr>
              <a:t>新型计算技术与系统</a:t>
            </a:r>
          </a:p>
        </p:txBody>
      </p:sp>
      <p:sp>
        <p:nvSpPr>
          <p:cNvPr id="13" name="圆角矩形 12"/>
          <p:cNvSpPr/>
          <p:nvPr/>
        </p:nvSpPr>
        <p:spPr bwMode="auto">
          <a:xfrm>
            <a:off x="5189586" y="47953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认知机理与仿真</a:t>
            </a:r>
          </a:p>
        </p:txBody>
      </p:sp>
      <p:sp>
        <p:nvSpPr>
          <p:cNvPr id="14" name="下箭头 13"/>
          <p:cNvSpPr/>
          <p:nvPr/>
        </p:nvSpPr>
        <p:spPr bwMode="auto">
          <a:xfrm>
            <a:off x="6018213" y="2347936"/>
            <a:ext cx="569912" cy="574675"/>
          </a:xfrm>
          <a:prstGeom prst="down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5" name="下箭头 14"/>
          <p:cNvSpPr>
            <a:spLocks noChangeArrowheads="1"/>
          </p:cNvSpPr>
          <p:nvPr/>
        </p:nvSpPr>
        <p:spPr bwMode="auto">
          <a:xfrm rot="10800000">
            <a:off x="6084888" y="4087836"/>
            <a:ext cx="574675" cy="577850"/>
          </a:xfrm>
          <a:prstGeom prst="downArrow">
            <a:avLst>
              <a:gd name="adj1" fmla="val 50000"/>
              <a:gd name="adj2" fmla="val 50138"/>
            </a:avLst>
          </a:prstGeom>
          <a:solidFill>
            <a:srgbClr val="FF0000"/>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rot="10800000"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6" name="右箭头 15"/>
          <p:cNvSpPr/>
          <p:nvPr/>
        </p:nvSpPr>
        <p:spPr bwMode="auto">
          <a:xfrm>
            <a:off x="7740650" y="3246461"/>
            <a:ext cx="503238"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7" name="圆角矩形 16"/>
          <p:cNvSpPr/>
          <p:nvPr/>
        </p:nvSpPr>
        <p:spPr bwMode="auto">
          <a:xfrm>
            <a:off x="8172400" y="1122956"/>
            <a:ext cx="792088" cy="4752528"/>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数据工程与</a:t>
            </a: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脑机系统</a:t>
            </a:r>
          </a:p>
        </p:txBody>
      </p:sp>
      <p:sp>
        <p:nvSpPr>
          <p:cNvPr id="18" name="矩形 1"/>
          <p:cNvSpPr>
            <a:spLocks noChangeArrowheads="1"/>
          </p:cNvSpPr>
          <p:nvPr/>
        </p:nvSpPr>
        <p:spPr bwMode="auto">
          <a:xfrm>
            <a:off x="-15875" y="6162698"/>
            <a:ext cx="5970588" cy="523875"/>
          </a:xfrm>
          <a:prstGeom prst="rect">
            <a:avLst/>
          </a:prstGeom>
          <a:solidFill>
            <a:schemeClr val="bg1"/>
          </a:solidFill>
          <a:ln w="9525">
            <a:noFill/>
            <a:miter lim="800000"/>
            <a:headEnd/>
            <a:tailEnd/>
          </a:ln>
        </p:spPr>
        <p:txBody>
          <a:bodyPr>
            <a:spAutoFit/>
          </a:bodyPr>
          <a:lstStyle/>
          <a:p>
            <a:r>
              <a:rPr lang="zh-CN" altLang="en-US" sz="2800">
                <a:solidFill>
                  <a:srgbClr val="FF0000"/>
                </a:solidFill>
                <a:latin typeface="黑体" pitchFamily="49" charset="-122"/>
                <a:ea typeface="黑体" pitchFamily="49" charset="-122"/>
              </a:rPr>
              <a:t>http://www.bdbc.org.cn/</a:t>
            </a:r>
          </a:p>
        </p:txBody>
      </p:sp>
      <p:pic>
        <p:nvPicPr>
          <p:cNvPr id="19" name="图片 2"/>
          <p:cNvPicPr>
            <a:picLocks noChangeAspect="1"/>
          </p:cNvPicPr>
          <p:nvPr/>
        </p:nvPicPr>
        <p:blipFill>
          <a:blip r:embed="rId4"/>
          <a:srcRect/>
          <a:stretch>
            <a:fillRect/>
          </a:stretch>
        </p:blipFill>
        <p:spPr bwMode="auto">
          <a:xfrm>
            <a:off x="5972175" y="5946798"/>
            <a:ext cx="3151188"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pic>
        <p:nvPicPr>
          <p:cNvPr id="5" name="Picture 4"/>
          <p:cNvPicPr>
            <a:picLocks noChangeAspect="1" noChangeArrowheads="1"/>
          </p:cNvPicPr>
          <p:nvPr/>
        </p:nvPicPr>
        <p:blipFill>
          <a:blip r:embed="rId2"/>
          <a:srcRect/>
          <a:stretch>
            <a:fillRect/>
          </a:stretch>
        </p:blipFill>
        <p:spPr bwMode="auto">
          <a:xfrm>
            <a:off x="5500688" y="3549632"/>
            <a:ext cx="3643312" cy="561975"/>
          </a:xfrm>
          <a:prstGeom prst="rect">
            <a:avLst/>
          </a:prstGeom>
          <a:noFill/>
          <a:ln w="9525">
            <a:noFill/>
            <a:miter lim="800000"/>
            <a:headEnd/>
            <a:tailEnd/>
          </a:ln>
        </p:spPr>
      </p:pic>
      <p:sp>
        <p:nvSpPr>
          <p:cNvPr id="6" name="TextBox 3"/>
          <p:cNvSpPr txBox="1">
            <a:spLocks noChangeArrowheads="1"/>
          </p:cNvSpPr>
          <p:nvPr/>
        </p:nvSpPr>
        <p:spPr bwMode="auto">
          <a:xfrm>
            <a:off x="354013" y="928670"/>
            <a:ext cx="8394700" cy="3086100"/>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过去</a:t>
            </a: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年大数据的研究，已经产生了重大突破，并在部分领域取得良好的应用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知识引擎</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Apple </a:t>
            </a:r>
            <a:r>
              <a:rPr lang="en-US" altLang="zh-CN" sz="2000" dirty="0" err="1">
                <a:latin typeface="黑体" pitchFamily="49" charset="-122"/>
                <a:ea typeface="黑体" pitchFamily="49" charset="-122"/>
              </a:rPr>
              <a:t>Siri</a:t>
            </a:r>
            <a:r>
              <a:rPr lang="en-US" altLang="zh-CN" sz="2000" dirty="0">
                <a:latin typeface="黑体" pitchFamily="49" charset="-122"/>
                <a:ea typeface="黑体" pitchFamily="49" charset="-122"/>
              </a:rPr>
              <a:t> &amp; Wolfram Alpha</a:t>
            </a:r>
            <a:endParaRPr lang="zh-CN" altLang="en-US" sz="2400" dirty="0">
              <a:latin typeface="黑体" pitchFamily="49" charset="-122"/>
              <a:ea typeface="黑体" pitchFamily="49" charset="-122"/>
            </a:endParaRPr>
          </a:p>
        </p:txBody>
      </p:sp>
      <p:pic>
        <p:nvPicPr>
          <p:cNvPr id="7" name="Picture 2"/>
          <p:cNvPicPr>
            <a:picLocks noChangeAspect="1" noChangeArrowheads="1"/>
          </p:cNvPicPr>
          <p:nvPr/>
        </p:nvPicPr>
        <p:blipFill>
          <a:blip r:embed="rId4"/>
          <a:srcRect/>
          <a:stretch>
            <a:fillRect/>
          </a:stretch>
        </p:blipFill>
        <p:spPr bwMode="auto">
          <a:xfrm>
            <a:off x="684213" y="4159232"/>
            <a:ext cx="3887787" cy="2398713"/>
          </a:xfrm>
          <a:prstGeom prst="rect">
            <a:avLst/>
          </a:prstGeom>
          <a:noFill/>
          <a:ln w="9525">
            <a:noFill/>
            <a:miter lim="800000"/>
            <a:headEnd/>
            <a:tailEnd/>
          </a:ln>
        </p:spPr>
      </p:pic>
      <p:pic>
        <p:nvPicPr>
          <p:cNvPr id="8" name="Picture 3"/>
          <p:cNvPicPr>
            <a:picLocks noChangeAspect="1" noChangeArrowheads="1"/>
          </p:cNvPicPr>
          <p:nvPr/>
        </p:nvPicPr>
        <p:blipFill>
          <a:blip r:embed="rId5"/>
          <a:srcRect/>
          <a:stretch>
            <a:fillRect/>
          </a:stretch>
        </p:blipFill>
        <p:spPr bwMode="auto">
          <a:xfrm>
            <a:off x="4572000" y="4114782"/>
            <a:ext cx="3887788" cy="2486025"/>
          </a:xfrm>
          <a:prstGeom prst="rect">
            <a:avLst/>
          </a:prstGeom>
          <a:noFill/>
          <a:ln w="9525">
            <a:noFill/>
            <a:miter lim="800000"/>
            <a:headEnd/>
            <a:tailEnd/>
          </a:ln>
        </p:spPr>
      </p:pic>
      <p:sp>
        <p:nvSpPr>
          <p:cNvPr id="9" name="矩形 8"/>
          <p:cNvSpPr/>
          <p:nvPr/>
        </p:nvSpPr>
        <p:spPr>
          <a:xfrm>
            <a:off x="0" y="6281720"/>
            <a:ext cx="9144000" cy="369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buFont typeface="Arial" panose="020B0604020202020204" pitchFamily="34" charset="0"/>
              <a:buNone/>
              <a:defRPr/>
            </a:pPr>
            <a:r>
              <a:rPr lang="en-US" altLang="zh-CN" noProof="1"/>
              <a:t>Watson</a:t>
            </a:r>
            <a:r>
              <a:rPr lang="zh-CN" altLang="en-US" noProof="1"/>
              <a:t>和</a:t>
            </a:r>
            <a:r>
              <a:rPr lang="en-US" altLang="zh-CN" noProof="1"/>
              <a:t>Wolfram|Alpha</a:t>
            </a:r>
            <a:r>
              <a:rPr lang="zh-CN" altLang="en-US" noProof="1"/>
              <a:t>的成功说明：</a:t>
            </a:r>
            <a:r>
              <a:rPr lang="en-US" altLang="zh-CN" noProof="1"/>
              <a:t>AI</a:t>
            </a:r>
            <a:r>
              <a:rPr lang="zh-CN" altLang="en-US" noProof="1"/>
              <a:t>可以用一个纯粹的计算系统</a:t>
            </a:r>
            <a:r>
              <a:rPr lang="en-US" altLang="zh-CN" noProof="1"/>
              <a:t>(</a:t>
            </a:r>
            <a:r>
              <a:rPr lang="zh-CN" altLang="en-US" noProof="1"/>
              <a:t>交互</a:t>
            </a:r>
            <a:r>
              <a:rPr lang="en-US" altLang="zh-CN" noProof="1"/>
              <a:t>+</a:t>
            </a:r>
            <a:r>
              <a:rPr lang="zh-CN" altLang="en-US" noProof="1"/>
              <a:t>计算</a:t>
            </a:r>
            <a:r>
              <a:rPr lang="en-US" altLang="zh-CN" noProof="1"/>
              <a:t>)</a:t>
            </a:r>
            <a:r>
              <a:rPr lang="zh-CN" altLang="en-US" noProof="1"/>
              <a:t>实现</a:t>
            </a:r>
          </a:p>
        </p:txBody>
      </p:sp>
      <p:pic>
        <p:nvPicPr>
          <p:cNvPr id="10" name="Picture 4" descr="Image result for alphago"/>
          <p:cNvPicPr>
            <a:picLocks noChangeAspect="1" noChangeArrowheads="1"/>
          </p:cNvPicPr>
          <p:nvPr/>
        </p:nvPicPr>
        <p:blipFill>
          <a:blip r:embed="rId6"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914400" indent="-914400" eaLnBrk="0" hangingPunct="0">
              <a:defRPr/>
            </a:pPr>
            <a:r>
              <a:rPr lang="zh-CN" altLang="en-US" sz="3600" b="1" dirty="0">
                <a:solidFill>
                  <a:srgbClr val="C00000"/>
                </a:solidFill>
                <a:latin typeface="Arial Unicode MS" pitchFamily="34" charset="-122"/>
                <a:ea typeface="黑体" pitchFamily="49" charset="-122"/>
                <a:cs typeface="+mj-cs"/>
                <a:sym typeface="黑体" panose="02010609060101010101" pitchFamily="49" charset="-122"/>
              </a:rPr>
              <a:t>大</a:t>
            </a:r>
            <a:r>
              <a:rPr lang="zh-CN" altLang="en-US" sz="3600" b="1" dirty="0" smtClean="0">
                <a:solidFill>
                  <a:srgbClr val="C00000"/>
                </a:solidFill>
                <a:latin typeface="Arial Unicode MS" pitchFamily="34" charset="-122"/>
                <a:ea typeface="黑体" pitchFamily="49" charset="-122"/>
                <a:cs typeface="+mj-cs"/>
                <a:sym typeface="黑体" panose="02010609060101010101" pitchFamily="49" charset="-122"/>
              </a:rPr>
              <a:t>数据的研究与应用：取得重大突破</a:t>
            </a:r>
            <a:endParaRPr lang="en-US" altLang="zh-CN" sz="3600" b="1" dirty="0">
              <a:solidFill>
                <a:srgbClr val="C00000"/>
              </a:solidFill>
              <a:latin typeface="Arial Unicode MS" pitchFamily="34" charset="-122"/>
              <a:ea typeface="黑体" pitchFamily="49" charset="-122"/>
              <a:cs typeface="+mj-cs"/>
              <a:sym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8</a:t>
            </a:fld>
            <a:endParaRPr lang="zh-CN" altLang="en-US" dirty="0"/>
          </a:p>
        </p:txBody>
      </p:sp>
      <p:sp>
        <p:nvSpPr>
          <p:cNvPr id="5" name="TextBox 3"/>
          <p:cNvSpPr txBox="1">
            <a:spLocks noChangeArrowheads="1"/>
          </p:cNvSpPr>
          <p:nvPr/>
        </p:nvSpPr>
        <p:spPr bwMode="auto">
          <a:xfrm>
            <a:off x="354013" y="325423"/>
            <a:ext cx="8394700" cy="1031875"/>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800" dirty="0" smtClean="0">
                <a:solidFill>
                  <a:srgbClr val="FF0000"/>
                </a:solidFill>
                <a:latin typeface="黑体" pitchFamily="49" charset="-122"/>
                <a:ea typeface="黑体" pitchFamily="49" charset="-122"/>
              </a:rPr>
              <a:t>问题：</a:t>
            </a:r>
            <a:r>
              <a:rPr lang="zh-CN" altLang="en-US" sz="2800" dirty="0">
                <a:latin typeface="黑体" pitchFamily="49" charset="-122"/>
                <a:ea typeface="黑体" pitchFamily="49" charset="-122"/>
              </a:rPr>
              <a:t>是否有坚实的理论基础</a:t>
            </a:r>
          </a:p>
          <a:p>
            <a:pPr marL="342900" lvl="1" indent="-342900">
              <a:spcBef>
                <a:spcPct val="20000"/>
              </a:spcBef>
              <a:buFont typeface="Wingdings" pitchFamily="2" charset="2"/>
              <a:buBlip>
                <a:blip r:embed="rId2"/>
              </a:buBlip>
            </a:pPr>
            <a:r>
              <a:rPr lang="zh-CN" altLang="en-US" sz="2800" dirty="0">
                <a:solidFill>
                  <a:srgbClr val="FF0000"/>
                </a:solidFill>
                <a:latin typeface="黑体" pitchFamily="49" charset="-122"/>
                <a:ea typeface="黑体" pitchFamily="49" charset="-122"/>
              </a:rPr>
              <a:t>（大）数据科学是否能真的成为一种“科学”？</a:t>
            </a:r>
            <a:endParaRPr lang="zh-CN" altLang="en-US" sz="2800" dirty="0">
              <a:latin typeface="黑体" pitchFamily="49" charset="-122"/>
              <a:ea typeface="黑体" pitchFamily="49" charset="-122"/>
            </a:endParaRPr>
          </a:p>
        </p:txBody>
      </p:sp>
      <p:sp>
        <p:nvSpPr>
          <p:cNvPr id="6" name="TextBox 3"/>
          <p:cNvSpPr txBox="1">
            <a:spLocks noChangeArrowheads="1"/>
          </p:cNvSpPr>
          <p:nvPr/>
        </p:nvSpPr>
        <p:spPr bwMode="auto">
          <a:xfrm>
            <a:off x="317469" y="1554185"/>
            <a:ext cx="8394700" cy="793750"/>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400">
                <a:latin typeface="黑体" pitchFamily="49" charset="-122"/>
                <a:ea typeface="黑体" pitchFamily="49" charset="-122"/>
              </a:rPr>
              <a:t>其中一个可能性：计算问题、复杂性与算法</a:t>
            </a:r>
            <a:endParaRPr lang="en-US" altLang="zh-CN" sz="2400">
              <a:latin typeface="黑体" pitchFamily="49" charset="-122"/>
              <a:ea typeface="黑体" pitchFamily="49" charset="-122"/>
            </a:endParaRPr>
          </a:p>
          <a:p>
            <a:pPr marL="742950" lvl="2" indent="-342900">
              <a:spcBef>
                <a:spcPct val="20000"/>
              </a:spcBef>
              <a:buFontTx/>
              <a:buBlip>
                <a:blip r:embed="rId2"/>
              </a:buBlip>
            </a:pPr>
            <a:r>
              <a:rPr lang="zh-CN" altLang="en-US">
                <a:latin typeface="黑体" pitchFamily="49" charset="-122"/>
                <a:ea typeface="黑体" pitchFamily="49" charset="-122"/>
              </a:rPr>
              <a:t>计算问题是计算机科学的本质问题，而算法是一切计算问题的核心</a:t>
            </a:r>
            <a:endParaRPr lang="en-US" altLang="zh-CN">
              <a:latin typeface="黑体" pitchFamily="49" charset="-122"/>
              <a:ea typeface="黑体" pitchFamily="49" charset="-122"/>
            </a:endParaRPr>
          </a:p>
        </p:txBody>
      </p:sp>
      <p:sp>
        <p:nvSpPr>
          <p:cNvPr id="7" name="矩形 6"/>
          <p:cNvSpPr/>
          <p:nvPr/>
        </p:nvSpPr>
        <p:spPr>
          <a:xfrm>
            <a:off x="863048" y="2706015"/>
            <a:ext cx="1824538" cy="707886"/>
          </a:xfrm>
          <a:prstGeom prst="rect">
            <a:avLst/>
          </a:prstGeom>
        </p:spPr>
        <p:txBody>
          <a:bodyPr wrap="none">
            <a:spAutoFit/>
          </a:bodyPr>
          <a:lstStyle/>
          <a:p>
            <a:pPr eaLnBrk="1" hangingPunct="1">
              <a:buFont typeface="Arial" panose="020B0604020202020204" pitchFamily="34" charset="0"/>
              <a:buNone/>
              <a:defRPr/>
            </a:pP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G</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solidFill>
                  <a:srgbClr val="FF0000"/>
                </a:solidFill>
                <a:latin typeface="Arial" pitchFamily="34" charset="0"/>
                <a:ea typeface="黑体" pitchFamily="49" charset="-122"/>
                <a:cs typeface="Arial" pitchFamily="34" charset="0"/>
              </a:rPr>
              <a:t>F</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x</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endParaRPr kumimoji="1" lang="zh-CN" altLang="en-US"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a typeface="宋体" charset="0"/>
              <a:cs typeface="Arial" pitchFamily="34" charset="0"/>
            </a:endParaRPr>
          </a:p>
        </p:txBody>
      </p:sp>
      <p:cxnSp>
        <p:nvCxnSpPr>
          <p:cNvPr id="8" name="直接箭头连接符 15"/>
          <p:cNvCxnSpPr>
            <a:cxnSpLocks noChangeShapeType="1"/>
          </p:cNvCxnSpPr>
          <p:nvPr/>
        </p:nvCxnSpPr>
        <p:spPr bwMode="auto">
          <a:xfrm flipH="1">
            <a:off x="2519331" y="3138510"/>
            <a:ext cx="863600" cy="144462"/>
          </a:xfrm>
          <a:prstGeom prst="straightConnector1">
            <a:avLst/>
          </a:prstGeom>
          <a:noFill/>
          <a:ln w="9525">
            <a:solidFill>
              <a:srgbClr val="4A7EBB"/>
            </a:solidFill>
            <a:round/>
            <a:headEnd/>
            <a:tailEnd type="arrow" w="med" len="med"/>
          </a:ln>
        </p:spPr>
      </p:cxnSp>
      <p:sp>
        <p:nvSpPr>
          <p:cNvPr id="9" name="内容占位符 2"/>
          <p:cNvSpPr txBox="1">
            <a:spLocks noChangeArrowheads="1"/>
          </p:cNvSpPr>
          <p:nvPr/>
        </p:nvSpPr>
        <p:spPr bwMode="auto">
          <a:xfrm>
            <a:off x="3382931" y="2994047"/>
            <a:ext cx="865188" cy="576263"/>
          </a:xfrm>
          <a:prstGeom prst="rect">
            <a:avLst/>
          </a:prstGeom>
          <a:noFill/>
          <a:ln w="9525">
            <a:solidFill>
              <a:srgbClr val="0000FF"/>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数据</a:t>
            </a:r>
            <a:endParaRPr lang="zh-CN" altLang="en-US" sz="2000" b="0">
              <a:latin typeface="Calibri" pitchFamily="34" charset="0"/>
              <a:ea typeface="宋体" pitchFamily="2" charset="-122"/>
            </a:endParaRPr>
          </a:p>
        </p:txBody>
      </p:sp>
      <p:cxnSp>
        <p:nvCxnSpPr>
          <p:cNvPr id="10" name="直接箭头连接符 17"/>
          <p:cNvCxnSpPr>
            <a:cxnSpLocks noChangeShapeType="1"/>
          </p:cNvCxnSpPr>
          <p:nvPr/>
        </p:nvCxnSpPr>
        <p:spPr bwMode="auto">
          <a:xfrm flipH="1">
            <a:off x="2014506" y="2346347"/>
            <a:ext cx="1368425" cy="503238"/>
          </a:xfrm>
          <a:prstGeom prst="straightConnector1">
            <a:avLst/>
          </a:prstGeom>
          <a:noFill/>
          <a:ln w="9525">
            <a:solidFill>
              <a:srgbClr val="FF0000"/>
            </a:solidFill>
            <a:round/>
            <a:headEnd/>
            <a:tailEnd type="arrow" w="med" len="med"/>
          </a:ln>
        </p:spPr>
      </p:cxnSp>
      <p:sp>
        <p:nvSpPr>
          <p:cNvPr id="11" name="内容占位符 2"/>
          <p:cNvSpPr txBox="1">
            <a:spLocks noChangeArrowheads="1"/>
          </p:cNvSpPr>
          <p:nvPr/>
        </p:nvSpPr>
        <p:spPr bwMode="auto">
          <a:xfrm>
            <a:off x="3382931" y="2346347"/>
            <a:ext cx="865188" cy="576263"/>
          </a:xfrm>
          <a:prstGeom prst="rect">
            <a:avLst/>
          </a:prstGeom>
          <a:noFill/>
          <a:ln w="9525">
            <a:solidFill>
              <a:srgbClr val="FF0000"/>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算法</a:t>
            </a:r>
            <a:endParaRPr lang="zh-CN" altLang="en-US" sz="2400" b="0">
              <a:latin typeface="Calibri" pitchFamily="34" charset="0"/>
              <a:ea typeface="宋体" pitchFamily="2" charset="-122"/>
            </a:endParaRPr>
          </a:p>
        </p:txBody>
      </p:sp>
      <p:graphicFrame>
        <p:nvGraphicFramePr>
          <p:cNvPr id="13" name="Group 12"/>
          <p:cNvGraphicFramePr>
            <a:graphicFrameLocks noGrp="1"/>
          </p:cNvGraphicFramePr>
          <p:nvPr/>
        </p:nvGraphicFramePr>
        <p:xfrm>
          <a:off x="142844" y="3714772"/>
          <a:ext cx="3889375" cy="2733674"/>
        </p:xfrm>
        <a:graphic>
          <a:graphicData uri="http://schemas.openxmlformats.org/drawingml/2006/table">
            <a:tbl>
              <a:tblPr/>
              <a:tblGrid>
                <a:gridCol w="1036637"/>
                <a:gridCol w="2852738"/>
              </a:tblGrid>
              <a:tr h="63031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年代前</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算法研究</a:t>
                      </a:r>
                    </a:p>
                  </a:txBody>
                  <a:tcPr marL="0" marR="0" marT="144017"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确定性多项式时间算法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发现</a:t>
                      </a:r>
                      <a:r>
                        <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NP</a:t>
                      </a: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困难性</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80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随机化算法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随机性能加速算法</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90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近似算法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后期发现近似困难性</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5" name="Group 26"/>
          <p:cNvGrpSpPr>
            <a:grpSpLocks/>
          </p:cNvGrpSpPr>
          <p:nvPr/>
        </p:nvGrpSpPr>
        <p:grpSpPr bwMode="auto">
          <a:xfrm rot="1185080">
            <a:off x="3492469" y="5638822"/>
            <a:ext cx="958850" cy="668338"/>
            <a:chOff x="-423" y="336"/>
            <a:chExt cx="6327" cy="2514"/>
          </a:xfrm>
        </p:grpSpPr>
        <p:pic>
          <p:nvPicPr>
            <p:cNvPr id="16" name="Picture 27" descr="green-blue-purple-scaling-2"/>
            <p:cNvPicPr>
              <a:picLocks noChangeAspect="1" noChangeArrowheads="1"/>
            </p:cNvPicPr>
            <p:nvPr/>
          </p:nvPicPr>
          <p:blipFill>
            <a:blip r:embed="rId3">
              <a:lum bright="-6000"/>
            </a:blip>
            <a:srcRect/>
            <a:stretch>
              <a:fillRect/>
            </a:stretch>
          </p:blipFill>
          <p:spPr bwMode="auto">
            <a:xfrm rot="-1110297">
              <a:off x="-423" y="336"/>
              <a:ext cx="6327" cy="2514"/>
            </a:xfrm>
            <a:prstGeom prst="rect">
              <a:avLst/>
            </a:prstGeom>
            <a:noFill/>
            <a:ln w="9525">
              <a:noFill/>
              <a:miter lim="800000"/>
              <a:headEnd/>
              <a:tailEnd/>
            </a:ln>
          </p:spPr>
        </p:pic>
        <p:pic>
          <p:nvPicPr>
            <p:cNvPr id="17" name="Picture 28" descr="win-internet-standards"/>
            <p:cNvPicPr>
              <a:picLocks noChangeAspect="1" noChangeArrowheads="1"/>
            </p:cNvPicPr>
            <p:nvPr/>
          </p:nvPicPr>
          <p:blipFill>
            <a:blip r:embed="rId4"/>
            <a:srcRect/>
            <a:stretch>
              <a:fillRect/>
            </a:stretch>
          </p:blipFill>
          <p:spPr bwMode="auto">
            <a:xfrm>
              <a:off x="896" y="1258"/>
              <a:ext cx="3408" cy="1282"/>
            </a:xfrm>
            <a:prstGeom prst="rect">
              <a:avLst/>
            </a:prstGeom>
            <a:noFill/>
            <a:ln w="9525">
              <a:noFill/>
              <a:miter lim="800000"/>
              <a:headEnd/>
              <a:tailEnd/>
            </a:ln>
          </p:spPr>
        </p:pic>
      </p:grpSp>
      <p:grpSp>
        <p:nvGrpSpPr>
          <p:cNvPr id="18" name="组合 82"/>
          <p:cNvGrpSpPr>
            <a:grpSpLocks/>
          </p:cNvGrpSpPr>
          <p:nvPr/>
        </p:nvGrpSpPr>
        <p:grpSpPr bwMode="auto">
          <a:xfrm>
            <a:off x="5183156" y="2363810"/>
            <a:ext cx="3689350" cy="3654425"/>
            <a:chOff x="5454257" y="1916832"/>
            <a:chExt cx="3689743" cy="3654942"/>
          </a:xfrm>
        </p:grpSpPr>
        <p:grpSp>
          <p:nvGrpSpPr>
            <p:cNvPr id="19" name="组合 21"/>
            <p:cNvGrpSpPr>
              <a:grpSpLocks/>
            </p:cNvGrpSpPr>
            <p:nvPr/>
          </p:nvGrpSpPr>
          <p:grpSpPr bwMode="auto">
            <a:xfrm>
              <a:off x="7280165" y="3114226"/>
              <a:ext cx="1863835" cy="1211963"/>
              <a:chOff x="3271291" y="2648819"/>
              <a:chExt cx="1804764" cy="1211963"/>
            </a:xfrm>
          </p:grpSpPr>
          <p:sp>
            <p:nvSpPr>
              <p:cNvPr id="41" name="矩形 11"/>
              <p:cNvSpPr>
                <a:spLocks noChangeArrowheads="1"/>
              </p:cNvSpPr>
              <p:nvPr/>
            </p:nvSpPr>
            <p:spPr bwMode="auto">
              <a:xfrm>
                <a:off x="3271291" y="3297551"/>
                <a:ext cx="1804764" cy="563231"/>
              </a:xfrm>
              <a:prstGeom prst="rect">
                <a:avLst/>
              </a:prstGeom>
              <a:noFill/>
              <a:ln w="9525">
                <a:noFill/>
                <a:miter lim="800000"/>
                <a:headEnd/>
                <a:tailEnd/>
              </a:ln>
            </p:spPr>
            <p:txBody>
              <a:bodyPr lIns="0" rIns="0" bIns="0">
                <a:spAutoFit/>
              </a:bodyPr>
              <a:lstStyle/>
              <a:p>
                <a:pPr algn="ctr">
                  <a:lnSpc>
                    <a:spcPct val="80000"/>
                  </a:lnSpc>
                </a:pPr>
                <a:r>
                  <a:rPr lang="en-US" altLang="zh-CN" sz="1400" b="0">
                    <a:latin typeface="Times New Roman" pitchFamily="18" charset="0"/>
                    <a:ea typeface="黑体" pitchFamily="49" charset="-122"/>
                  </a:rPr>
                  <a:t>Juris Hartmanis ,</a:t>
                </a:r>
              </a:p>
              <a:p>
                <a:pPr algn="ctr">
                  <a:lnSpc>
                    <a:spcPct val="80000"/>
                  </a:lnSpc>
                </a:pPr>
                <a:r>
                  <a:rPr lang="en-US" altLang="zh-CN" sz="1400" b="0">
                    <a:latin typeface="Times New Roman" pitchFamily="18" charset="0"/>
                    <a:ea typeface="黑体" pitchFamily="49" charset="-122"/>
                  </a:rPr>
                  <a:t>Richard Edwin Stearns</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1993</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42" name="Picture 2" descr="C:\Users\Ting\Desktop\Hartmanis.jpg"/>
              <p:cNvPicPr>
                <a:picLocks noChangeAspect="1" noChangeArrowheads="1"/>
              </p:cNvPicPr>
              <p:nvPr/>
            </p:nvPicPr>
            <p:blipFill>
              <a:blip r:embed="rId5"/>
              <a:srcRect/>
              <a:stretch>
                <a:fillRect/>
              </a:stretch>
            </p:blipFill>
            <p:spPr bwMode="auto">
              <a:xfrm>
                <a:off x="3347864" y="2649587"/>
                <a:ext cx="760045" cy="633600"/>
              </a:xfrm>
              <a:prstGeom prst="rect">
                <a:avLst/>
              </a:prstGeom>
              <a:noFill/>
              <a:ln w="9525">
                <a:noFill/>
                <a:miter lim="800000"/>
                <a:headEnd/>
                <a:tailEnd/>
              </a:ln>
            </p:spPr>
          </p:pic>
          <p:pic>
            <p:nvPicPr>
              <p:cNvPr id="43" name="Picture 3" descr="C:\Users\Ting\Desktop\richard.jpg"/>
              <p:cNvPicPr>
                <a:picLocks noChangeAspect="1" noChangeArrowheads="1"/>
              </p:cNvPicPr>
              <p:nvPr/>
            </p:nvPicPr>
            <p:blipFill>
              <a:blip r:embed="rId6"/>
              <a:srcRect/>
              <a:stretch>
                <a:fillRect/>
              </a:stretch>
            </p:blipFill>
            <p:spPr bwMode="auto">
              <a:xfrm>
                <a:off x="4101063" y="2648819"/>
                <a:ext cx="760046" cy="633600"/>
              </a:xfrm>
              <a:prstGeom prst="rect">
                <a:avLst/>
              </a:prstGeom>
              <a:noFill/>
              <a:ln w="9525">
                <a:noFill/>
                <a:miter lim="800000"/>
                <a:headEnd/>
                <a:tailEnd/>
              </a:ln>
            </p:spPr>
          </p:pic>
        </p:grpSp>
        <p:grpSp>
          <p:nvGrpSpPr>
            <p:cNvPr id="20" name="组合 66"/>
            <p:cNvGrpSpPr>
              <a:grpSpLocks/>
            </p:cNvGrpSpPr>
            <p:nvPr/>
          </p:nvGrpSpPr>
          <p:grpSpPr bwMode="auto">
            <a:xfrm>
              <a:off x="7956376" y="1924766"/>
              <a:ext cx="1157369" cy="1086037"/>
              <a:chOff x="3087911" y="5525740"/>
              <a:chExt cx="1157369" cy="1086035"/>
            </a:xfrm>
          </p:grpSpPr>
          <p:pic>
            <p:nvPicPr>
              <p:cNvPr id="39" name="Picture 3" descr="C:\Users\Ting\Desktop\donald.jpg"/>
              <p:cNvPicPr>
                <a:picLocks noChangeAspect="1" noChangeArrowheads="1"/>
              </p:cNvPicPr>
              <p:nvPr/>
            </p:nvPicPr>
            <p:blipFill>
              <a:blip r:embed="rId7"/>
              <a:srcRect/>
              <a:stretch>
                <a:fillRect/>
              </a:stretch>
            </p:blipFill>
            <p:spPr bwMode="auto">
              <a:xfrm>
                <a:off x="3231927" y="5525740"/>
                <a:ext cx="864096" cy="680622"/>
              </a:xfrm>
              <a:prstGeom prst="rect">
                <a:avLst/>
              </a:prstGeom>
              <a:noFill/>
              <a:ln w="9525">
                <a:noFill/>
                <a:miter lim="800000"/>
                <a:headEnd/>
                <a:tailEnd/>
              </a:ln>
            </p:spPr>
          </p:pic>
          <p:sp>
            <p:nvSpPr>
              <p:cNvPr id="40" name="矩形 69"/>
              <p:cNvSpPr>
                <a:spLocks noChangeArrowheads="1"/>
              </p:cNvSpPr>
              <p:nvPr/>
            </p:nvSpPr>
            <p:spPr bwMode="auto">
              <a:xfrm>
                <a:off x="3087911" y="6174732"/>
                <a:ext cx="1157369" cy="437043"/>
              </a:xfrm>
              <a:prstGeom prst="rect">
                <a:avLst/>
              </a:prstGeom>
              <a:noFill/>
              <a:ln w="9525">
                <a:noFill/>
                <a:miter lim="800000"/>
                <a:headEnd/>
                <a:tailEnd/>
              </a:ln>
            </p:spPr>
            <p:txBody>
              <a:bodyPr wrap="none" lIns="0" rIns="0">
                <a:spAutoFit/>
              </a:bodyPr>
              <a:lstStyle/>
              <a:p>
                <a:pPr algn="ctr">
                  <a:lnSpc>
                    <a:spcPct val="80000"/>
                  </a:lnSpc>
                </a:pPr>
                <a:r>
                  <a:rPr lang="en-US" altLang="zh-CN" sz="1400" b="0">
                    <a:latin typeface="Times New Roman" pitchFamily="18" charset="0"/>
                    <a:ea typeface="黑体" pitchFamily="49" charset="-122"/>
                  </a:rPr>
                  <a:t>   Donald Knuth</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1974</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1" name="组合 20"/>
            <p:cNvGrpSpPr>
              <a:grpSpLocks/>
            </p:cNvGrpSpPr>
            <p:nvPr/>
          </p:nvGrpSpPr>
          <p:grpSpPr bwMode="auto">
            <a:xfrm>
              <a:off x="6757640" y="1928958"/>
              <a:ext cx="1431548" cy="1081676"/>
              <a:chOff x="970603" y="2603813"/>
              <a:chExt cx="1431548" cy="1081676"/>
            </a:xfrm>
          </p:grpSpPr>
          <p:pic>
            <p:nvPicPr>
              <p:cNvPr id="37" name="Picture 5" descr="C:\Users\Ting\Desktop\cook.jpg"/>
              <p:cNvPicPr>
                <a:picLocks noChangeAspect="1" noChangeArrowheads="1"/>
              </p:cNvPicPr>
              <p:nvPr/>
            </p:nvPicPr>
            <p:blipFill>
              <a:blip r:embed="rId8"/>
              <a:srcRect/>
              <a:stretch>
                <a:fillRect/>
              </a:stretch>
            </p:blipFill>
            <p:spPr bwMode="auto">
              <a:xfrm>
                <a:off x="1449495" y="2603813"/>
                <a:ext cx="863860" cy="680400"/>
              </a:xfrm>
              <a:prstGeom prst="rect">
                <a:avLst/>
              </a:prstGeom>
              <a:noFill/>
              <a:ln w="9525">
                <a:noFill/>
                <a:miter lim="800000"/>
                <a:headEnd/>
                <a:tailEnd/>
              </a:ln>
            </p:spPr>
          </p:pic>
          <p:sp>
            <p:nvSpPr>
              <p:cNvPr id="38" name="矩形 8"/>
              <p:cNvSpPr>
                <a:spLocks noChangeArrowheads="1"/>
              </p:cNvSpPr>
              <p:nvPr/>
            </p:nvSpPr>
            <p:spPr bwMode="auto">
              <a:xfrm>
                <a:off x="970603" y="3248446"/>
                <a:ext cx="1431548" cy="437043"/>
              </a:xfrm>
              <a:prstGeom prst="rect">
                <a:avLst/>
              </a:prstGeom>
              <a:noFill/>
              <a:ln w="9525">
                <a:noFill/>
                <a:miter lim="800000"/>
                <a:headEnd/>
                <a:tailEnd/>
              </a:ln>
            </p:spPr>
            <p:txBody>
              <a:bodyPr>
                <a:spAutoFit/>
              </a:bodyPr>
              <a:lstStyle/>
              <a:p>
                <a:pPr algn="ctr">
                  <a:lnSpc>
                    <a:spcPct val="80000"/>
                  </a:lnSpc>
                </a:pPr>
                <a:r>
                  <a:rPr lang="en-US" altLang="zh-CN" sz="1400" b="0">
                    <a:latin typeface="Times New Roman" pitchFamily="18" charset="0"/>
                    <a:ea typeface="黑体" pitchFamily="49" charset="-122"/>
                  </a:rPr>
                  <a:t>    Stephen Cook</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1982</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2" name="组合 44"/>
            <p:cNvGrpSpPr>
              <a:grpSpLocks/>
            </p:cNvGrpSpPr>
            <p:nvPr/>
          </p:nvGrpSpPr>
          <p:grpSpPr bwMode="auto">
            <a:xfrm>
              <a:off x="6320400" y="3166661"/>
              <a:ext cx="1178528" cy="1063907"/>
              <a:chOff x="3455646" y="2221630"/>
              <a:chExt cx="1178528" cy="1063907"/>
            </a:xfrm>
          </p:grpSpPr>
          <p:pic>
            <p:nvPicPr>
              <p:cNvPr id="35" name="Picture 4" descr="C:\Users\Ting\Desktop\manuel.jpg"/>
              <p:cNvPicPr>
                <a:picLocks noChangeAspect="1" noChangeArrowheads="1"/>
              </p:cNvPicPr>
              <p:nvPr/>
            </p:nvPicPr>
            <p:blipFill>
              <a:blip r:embed="rId9"/>
              <a:srcRect/>
              <a:stretch>
                <a:fillRect/>
              </a:stretch>
            </p:blipFill>
            <p:spPr bwMode="auto">
              <a:xfrm>
                <a:off x="3684370" y="2221630"/>
                <a:ext cx="792088" cy="633600"/>
              </a:xfrm>
              <a:prstGeom prst="rect">
                <a:avLst/>
              </a:prstGeom>
              <a:noFill/>
              <a:ln w="9525">
                <a:noFill/>
                <a:miter lim="800000"/>
                <a:headEnd/>
                <a:tailEnd/>
              </a:ln>
            </p:spPr>
          </p:pic>
          <p:sp>
            <p:nvSpPr>
              <p:cNvPr id="36" name="矩形 64"/>
              <p:cNvSpPr>
                <a:spLocks noChangeArrowheads="1"/>
              </p:cNvSpPr>
              <p:nvPr/>
            </p:nvSpPr>
            <p:spPr bwMode="auto">
              <a:xfrm>
                <a:off x="3455646" y="2848494"/>
                <a:ext cx="1178528" cy="437043"/>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Manuel Blum</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1995</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3" name="组合 45"/>
            <p:cNvGrpSpPr>
              <a:grpSpLocks/>
            </p:cNvGrpSpPr>
            <p:nvPr/>
          </p:nvGrpSpPr>
          <p:grpSpPr bwMode="auto">
            <a:xfrm>
              <a:off x="5454257" y="3166661"/>
              <a:ext cx="1087359" cy="1088335"/>
              <a:chOff x="1427431" y="5135100"/>
              <a:chExt cx="1087359" cy="1088335"/>
            </a:xfrm>
          </p:grpSpPr>
          <p:sp>
            <p:nvSpPr>
              <p:cNvPr id="33" name="矩形 61"/>
              <p:cNvSpPr>
                <a:spLocks noChangeArrowheads="1"/>
              </p:cNvSpPr>
              <p:nvPr/>
            </p:nvSpPr>
            <p:spPr bwMode="auto">
              <a:xfrm>
                <a:off x="1427431" y="5700215"/>
                <a:ext cx="989951" cy="523220"/>
              </a:xfrm>
              <a:prstGeom prst="rect">
                <a:avLst/>
              </a:prstGeom>
              <a:noFill/>
              <a:ln w="9525">
                <a:noFill/>
                <a:miter lim="800000"/>
                <a:headEnd/>
                <a:tailEnd/>
              </a:ln>
            </p:spPr>
            <p:txBody>
              <a:bodyPr wrap="none" lIns="0" rIns="0">
                <a:spAutoFit/>
              </a:bodyPr>
              <a:lstStyle/>
              <a:p>
                <a:pPr algn="ctr"/>
                <a:r>
                  <a:rPr lang="en-US" altLang="zh-CN" sz="1400" b="0">
                    <a:latin typeface="Times New Roman" pitchFamily="18" charset="0"/>
                    <a:ea typeface="黑体" pitchFamily="49" charset="-122"/>
                  </a:rPr>
                  <a:t>Leslie Valiant</a:t>
                </a:r>
              </a:p>
              <a:p>
                <a:pPr algn="ct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2010</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34" name="Picture 6" descr="C:\Users\Ting\Desktop\leslie.jpg"/>
              <p:cNvPicPr>
                <a:picLocks noChangeAspect="1" noChangeArrowheads="1"/>
              </p:cNvPicPr>
              <p:nvPr/>
            </p:nvPicPr>
            <p:blipFill>
              <a:blip r:embed="rId10"/>
              <a:srcRect/>
              <a:stretch>
                <a:fillRect/>
              </a:stretch>
            </p:blipFill>
            <p:spPr bwMode="auto">
              <a:xfrm>
                <a:off x="1578686" y="5135100"/>
                <a:ext cx="936104" cy="633600"/>
              </a:xfrm>
              <a:prstGeom prst="rect">
                <a:avLst/>
              </a:prstGeom>
              <a:noFill/>
              <a:ln w="9525">
                <a:noFill/>
                <a:miter lim="800000"/>
                <a:headEnd/>
                <a:tailEnd/>
              </a:ln>
            </p:spPr>
          </p:pic>
        </p:grpSp>
        <p:grpSp>
          <p:nvGrpSpPr>
            <p:cNvPr id="24" name="组合 46"/>
            <p:cNvGrpSpPr>
              <a:grpSpLocks/>
            </p:cNvGrpSpPr>
            <p:nvPr/>
          </p:nvGrpSpPr>
          <p:grpSpPr bwMode="auto">
            <a:xfrm>
              <a:off x="7470594" y="4356922"/>
              <a:ext cx="1440045" cy="1214852"/>
              <a:chOff x="6666062" y="4191698"/>
              <a:chExt cx="1520049" cy="1214852"/>
            </a:xfrm>
          </p:grpSpPr>
          <p:sp>
            <p:nvSpPr>
              <p:cNvPr id="30" name="矩形 29"/>
              <p:cNvSpPr/>
              <p:nvPr/>
            </p:nvSpPr>
            <p:spPr>
              <a:xfrm>
                <a:off x="6666062" y="4796864"/>
                <a:ext cx="1520018" cy="609686"/>
              </a:xfrm>
              <a:prstGeom prst="rect">
                <a:avLst/>
              </a:prstGeom>
            </p:spPr>
            <p:txBody>
              <a:bodyPr lIns="0" rIns="0">
                <a:spAutoFit/>
              </a:bodyPr>
              <a:lstStyle/>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Shafi Goldwasser</a:t>
                </a:r>
              </a:p>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 Silvio Micali</a:t>
                </a:r>
              </a:p>
              <a:p>
                <a:pPr algn="ctr">
                  <a:lnSpc>
                    <a:spcPct val="80000"/>
                  </a:lnSpc>
                  <a:buFont typeface="Arial" panose="020B0604020202020204" pitchFamily="34" charset="0"/>
                  <a:buNone/>
                  <a:defRPr/>
                </a:pPr>
                <a:r>
                  <a:rPr lang="zh-CN" altLang="en-US" sz="1400" cap="all" noProof="1">
                    <a:latin typeface="Times New Roman" pitchFamily="18" charset="0"/>
                    <a:ea typeface="黑体" pitchFamily="49" charset="-122"/>
                    <a:cs typeface="Times New Roman" pitchFamily="18" charset="0"/>
                  </a:rPr>
                  <a:t>（</a:t>
                </a:r>
                <a:r>
                  <a:rPr lang="en-US" altLang="zh-CN" sz="1400" cap="all" noProof="1">
                    <a:latin typeface="Times New Roman" pitchFamily="18" charset="0"/>
                    <a:ea typeface="黑体" pitchFamily="49" charset="-122"/>
                    <a:cs typeface="Times New Roman" pitchFamily="18" charset="0"/>
                  </a:rPr>
                  <a:t>2012</a:t>
                </a:r>
                <a:r>
                  <a:rPr lang="zh-CN" altLang="en-US" sz="1400" cap="all" noProof="1">
                    <a:latin typeface="Times New Roman" pitchFamily="18" charset="0"/>
                    <a:ea typeface="黑体" pitchFamily="49" charset="-122"/>
                    <a:cs typeface="Times New Roman" pitchFamily="18" charset="0"/>
                  </a:rPr>
                  <a:t>）</a:t>
                </a:r>
                <a:endParaRPr lang="en-US" altLang="zh-CN" sz="1400" cap="all" noProof="1">
                  <a:latin typeface="Times New Roman" pitchFamily="18" charset="0"/>
                  <a:ea typeface="黑体" pitchFamily="49" charset="-122"/>
                  <a:cs typeface="Times New Roman" pitchFamily="18" charset="0"/>
                </a:endParaRPr>
              </a:p>
            </p:txBody>
          </p:sp>
          <p:pic>
            <p:nvPicPr>
              <p:cNvPr id="31" name="Picture 7" descr="C:\Users\Ting\Desktop\shafi.jpg"/>
              <p:cNvPicPr>
                <a:picLocks noChangeAspect="1" noChangeArrowheads="1"/>
              </p:cNvPicPr>
              <p:nvPr/>
            </p:nvPicPr>
            <p:blipFill>
              <a:blip r:embed="rId11"/>
              <a:srcRect/>
              <a:stretch>
                <a:fillRect/>
              </a:stretch>
            </p:blipFill>
            <p:spPr bwMode="auto">
              <a:xfrm>
                <a:off x="6741949" y="4191698"/>
                <a:ext cx="760085" cy="634173"/>
              </a:xfrm>
              <a:prstGeom prst="rect">
                <a:avLst/>
              </a:prstGeom>
              <a:noFill/>
              <a:ln w="9525">
                <a:noFill/>
                <a:miter lim="800000"/>
                <a:headEnd/>
                <a:tailEnd/>
              </a:ln>
            </p:spPr>
          </p:pic>
          <p:pic>
            <p:nvPicPr>
              <p:cNvPr id="32" name="Picture 8" descr="C:\Users\Ting\Desktop\silvio.jpg"/>
              <p:cNvPicPr>
                <a:picLocks noChangeAspect="1" noChangeArrowheads="1"/>
              </p:cNvPicPr>
              <p:nvPr/>
            </p:nvPicPr>
            <p:blipFill>
              <a:blip r:embed="rId12"/>
              <a:srcRect/>
              <a:stretch>
                <a:fillRect/>
              </a:stretch>
            </p:blipFill>
            <p:spPr bwMode="auto">
              <a:xfrm>
                <a:off x="7502034" y="4191698"/>
                <a:ext cx="684077" cy="634173"/>
              </a:xfrm>
              <a:prstGeom prst="rect">
                <a:avLst/>
              </a:prstGeom>
              <a:noFill/>
              <a:ln w="9525">
                <a:noFill/>
                <a:miter lim="800000"/>
                <a:headEnd/>
                <a:tailEnd/>
              </a:ln>
            </p:spPr>
          </p:pic>
        </p:grpSp>
        <p:grpSp>
          <p:nvGrpSpPr>
            <p:cNvPr id="25" name="组合 63"/>
            <p:cNvGrpSpPr>
              <a:grpSpLocks/>
            </p:cNvGrpSpPr>
            <p:nvPr/>
          </p:nvGrpSpPr>
          <p:grpSpPr bwMode="auto">
            <a:xfrm>
              <a:off x="5690220" y="1916832"/>
              <a:ext cx="1546076" cy="1257470"/>
              <a:chOff x="827584" y="5333759"/>
              <a:chExt cx="1546076" cy="1257470"/>
            </a:xfrm>
          </p:grpSpPr>
          <p:sp>
            <p:nvSpPr>
              <p:cNvPr id="27" name="矩形 50"/>
              <p:cNvSpPr>
                <a:spLocks noChangeArrowheads="1"/>
              </p:cNvSpPr>
              <p:nvPr/>
            </p:nvSpPr>
            <p:spPr bwMode="auto">
              <a:xfrm>
                <a:off x="880610" y="5981831"/>
                <a:ext cx="1370888" cy="609398"/>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John E Hopcroft</a:t>
                </a:r>
              </a:p>
              <a:p>
                <a:pPr algn="ctr">
                  <a:lnSpc>
                    <a:spcPct val="80000"/>
                  </a:lnSpc>
                </a:pPr>
                <a:r>
                  <a:rPr lang="en-US" altLang="zh-CN" sz="1400" b="0">
                    <a:latin typeface="Times New Roman" pitchFamily="18" charset="0"/>
                    <a:ea typeface="黑体" pitchFamily="49" charset="-122"/>
                  </a:rPr>
                  <a:t>Robert Tarjan </a:t>
                </a:r>
              </a:p>
              <a:p>
                <a:pPr algn="ctr">
                  <a:lnSpc>
                    <a:spcPct val="80000"/>
                  </a:lnSpc>
                </a:pPr>
                <a:r>
                  <a:rPr lang="en-US" altLang="zh-CN" sz="1400" b="0">
                    <a:latin typeface="Times New Roman" pitchFamily="18" charset="0"/>
                    <a:ea typeface="黑体" pitchFamily="49" charset="-122"/>
                  </a:rPr>
                  <a:t>(1986</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28" name="Picture 2" descr="C:\Users\Ting\Desktop\jone.jpg"/>
              <p:cNvPicPr>
                <a:picLocks noChangeAspect="1" noChangeArrowheads="1"/>
              </p:cNvPicPr>
              <p:nvPr/>
            </p:nvPicPr>
            <p:blipFill>
              <a:blip r:embed="rId13"/>
              <a:srcRect/>
              <a:stretch>
                <a:fillRect/>
              </a:stretch>
            </p:blipFill>
            <p:spPr bwMode="auto">
              <a:xfrm>
                <a:off x="827584" y="5333759"/>
                <a:ext cx="720080" cy="654050"/>
              </a:xfrm>
              <a:prstGeom prst="rect">
                <a:avLst/>
              </a:prstGeom>
              <a:noFill/>
              <a:ln w="9525">
                <a:noFill/>
                <a:miter lim="800000"/>
                <a:headEnd/>
                <a:tailEnd/>
              </a:ln>
            </p:spPr>
          </p:pic>
          <p:pic>
            <p:nvPicPr>
              <p:cNvPr id="29" name="Picture 4" descr="C:\Users\Ting\Desktop\robert.jpg"/>
              <p:cNvPicPr>
                <a:picLocks noChangeAspect="1" noChangeArrowheads="1"/>
              </p:cNvPicPr>
              <p:nvPr/>
            </p:nvPicPr>
            <p:blipFill>
              <a:blip r:embed="rId14"/>
              <a:srcRect/>
              <a:stretch>
                <a:fillRect/>
              </a:stretch>
            </p:blipFill>
            <p:spPr bwMode="auto">
              <a:xfrm>
                <a:off x="1547664" y="5333759"/>
                <a:ext cx="825996" cy="642102"/>
              </a:xfrm>
              <a:prstGeom prst="rect">
                <a:avLst/>
              </a:prstGeom>
              <a:noFill/>
              <a:ln w="9525">
                <a:noFill/>
                <a:miter lim="800000"/>
                <a:headEnd/>
                <a:tailEnd/>
              </a:ln>
            </p:spPr>
          </p:pic>
        </p:grpSp>
        <p:pic>
          <p:nvPicPr>
            <p:cNvPr id="26" name="Picture 2" descr="C:\Users\Ting\Desktop\logo_turing.png"/>
            <p:cNvPicPr>
              <a:picLocks noChangeAspect="1" noChangeArrowheads="1"/>
            </p:cNvPicPr>
            <p:nvPr/>
          </p:nvPicPr>
          <p:blipFill>
            <a:blip r:embed="rId15"/>
            <a:srcRect/>
            <a:stretch>
              <a:fillRect/>
            </a:stretch>
          </p:blipFill>
          <p:spPr bwMode="auto">
            <a:xfrm>
              <a:off x="5610973" y="4331196"/>
              <a:ext cx="1872208" cy="1080120"/>
            </a:xfrm>
            <a:prstGeom prst="rect">
              <a:avLst/>
            </a:prstGeom>
            <a:noFill/>
            <a:ln w="9525">
              <a:noFill/>
              <a:miter lim="800000"/>
              <a:headEnd/>
              <a:tailEnd/>
            </a:ln>
          </p:spPr>
        </p:pic>
      </p:grpSp>
      <p:sp>
        <p:nvSpPr>
          <p:cNvPr id="44" name="圆角矩形 52"/>
          <p:cNvSpPr>
            <a:spLocks noChangeArrowheads="1"/>
          </p:cNvSpPr>
          <p:nvPr/>
        </p:nvSpPr>
        <p:spPr bwMode="auto">
          <a:xfrm>
            <a:off x="4572000" y="5286388"/>
            <a:ext cx="4535487" cy="1393825"/>
          </a:xfrm>
          <a:prstGeom prst="roundRect">
            <a:avLst>
              <a:gd name="adj" fmla="val 5815"/>
            </a:avLst>
          </a:prstGeom>
          <a:blipFill dpi="0" rotWithShape="1">
            <a:blip r:embed="rId16"/>
            <a:srcRect/>
            <a:tile tx="0" ty="0" sx="100000" sy="100000" flip="none" algn="tl"/>
          </a:blipFill>
          <a:ln w="38100">
            <a:solidFill>
              <a:srgbClr val="C00000"/>
            </a:solidFill>
            <a:miter lim="800000"/>
            <a:headEnd/>
            <a:tailEnd/>
          </a:ln>
        </p:spPr>
        <p:txBody>
          <a:bodyPr anchor="ctr"/>
          <a:lstStyle/>
          <a:p>
            <a:pPr>
              <a:lnSpc>
                <a:spcPct val="110000"/>
              </a:lnSpc>
            </a:pPr>
            <a:r>
              <a:rPr lang="en-US" altLang="zh-CN" sz="2400">
                <a:solidFill>
                  <a:srgbClr val="FF0000"/>
                </a:solidFill>
                <a:latin typeface="黑体" pitchFamily="49" charset="-122"/>
                <a:ea typeface="黑体" pitchFamily="49" charset="-122"/>
                <a:sym typeface="Wingdings" pitchFamily="2" charset="2"/>
              </a:rPr>
              <a:t>21</a:t>
            </a:r>
            <a:r>
              <a:rPr lang="zh-CN" altLang="en-US" sz="2400">
                <a:solidFill>
                  <a:srgbClr val="FF0000"/>
                </a:solidFill>
                <a:latin typeface="黑体" pitchFamily="49" charset="-122"/>
                <a:ea typeface="黑体" pitchFamily="49" charset="-122"/>
                <a:sym typeface="Wingdings" pitchFamily="2" charset="2"/>
              </a:rPr>
              <a:t>世纪－大数据时代：计算复杂度与算法理论是否有新的理论问题和新方法？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out)">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380425"/>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0274"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2910650"/>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0272"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0244"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(1)</a:t>
            </a:r>
            <a:endParaRPr b="1" dirty="0" smtClean="0"/>
          </a:p>
        </p:txBody>
      </p:sp>
      <p:sp>
        <p:nvSpPr>
          <p:cNvPr id="6" name="矩形 5"/>
          <p:cNvSpPr/>
          <p:nvPr/>
        </p:nvSpPr>
        <p:spPr>
          <a:xfrm>
            <a:off x="827584" y="622815"/>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1463693"/>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10" name="组合 64"/>
          <p:cNvGrpSpPr>
            <a:grpSpLocks/>
          </p:cNvGrpSpPr>
          <p:nvPr/>
        </p:nvGrpSpPr>
        <p:grpSpPr bwMode="auto">
          <a:xfrm>
            <a:off x="2230343" y="4002850"/>
            <a:ext cx="6913563" cy="1868488"/>
            <a:chOff x="2267410" y="4743765"/>
            <a:chExt cx="6913102" cy="1868743"/>
          </a:xfrm>
        </p:grpSpPr>
        <p:grpSp>
          <p:nvGrpSpPr>
            <p:cNvPr id="11" name="组合 26"/>
            <p:cNvGrpSpPr>
              <a:grpSpLocks/>
            </p:cNvGrpSpPr>
            <p:nvPr/>
          </p:nvGrpSpPr>
          <p:grpSpPr bwMode="auto">
            <a:xfrm>
              <a:off x="2267410" y="4743765"/>
              <a:ext cx="2160587" cy="1020764"/>
              <a:chOff x="2123975" y="4581129"/>
              <a:chExt cx="2159526" cy="1021174"/>
            </a:xfrm>
          </p:grpSpPr>
          <p:sp>
            <p:nvSpPr>
              <p:cNvPr id="1026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026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86"/>
                <a:ext cx="997981" cy="648048"/>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3" y="4954393"/>
                <a:ext cx="1080485" cy="648048"/>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0265"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大数据下，考虑 </a:t>
              </a:r>
              <a:r>
                <a:rPr kumimoji="0" lang="en-US" altLang="zh-CN" b="1" i="1">
                  <a:solidFill>
                    <a:srgbClr val="FF0000"/>
                  </a:solidFill>
                  <a:latin typeface="黑体" pitchFamily="49" charset="-122"/>
                  <a:ea typeface="黑体" pitchFamily="49" charset="-122"/>
                </a:rPr>
                <a:t>x </a:t>
              </a:r>
              <a:r>
                <a:rPr kumimoji="0" lang="zh-CN" altLang="en-US" b="1">
                  <a:solidFill>
                    <a:srgbClr val="000000"/>
                  </a:solidFill>
                  <a:latin typeface="黑体" pitchFamily="49" charset="-122"/>
                  <a:ea typeface="黑体" pitchFamily="49" charset="-122"/>
                </a:rPr>
                <a:t>与</a:t>
              </a:r>
              <a:r>
                <a:rPr kumimoji="0" lang="en-US" altLang="zh-CN" b="1" i="1">
                  <a:solidFill>
                    <a:srgbClr val="FF0000"/>
                  </a:solidFill>
                  <a:latin typeface="黑体" pitchFamily="49" charset="-122"/>
                  <a:ea typeface="黑体" pitchFamily="49" charset="-122"/>
                </a:rPr>
                <a:t>F </a:t>
              </a:r>
              <a:r>
                <a:rPr kumimoji="0" lang="zh-CN" altLang="en-US" b="1">
                  <a:solidFill>
                    <a:srgbClr val="000000"/>
                  </a:solidFill>
                  <a:latin typeface="黑体" pitchFamily="49" charset="-122"/>
                  <a:ea typeface="黑体" pitchFamily="49" charset="-122"/>
                </a:rPr>
                <a:t>的耦合</a:t>
              </a:r>
              <a:endParaRPr kumimoji="0" lang="en-US" altLang="zh-CN" b="1">
                <a:solidFill>
                  <a:srgbClr val="000000"/>
                </a:solidFill>
                <a:latin typeface="黑体" pitchFamily="49" charset="-122"/>
                <a:ea typeface="黑体" pitchFamily="49" charset="-122"/>
              </a:endParaRPr>
            </a:p>
            <a:p>
              <a:pPr algn="ctr"/>
              <a:r>
                <a:rPr kumimoji="0" lang="zh-CN" altLang="en-US" b="1">
                  <a:solidFill>
                    <a:srgbClr val="000000"/>
                  </a:solidFill>
                  <a:latin typeface="黑体" pitchFamily="49" charset="-122"/>
                  <a:ea typeface="黑体" pitchFamily="49" charset="-122"/>
                </a:rPr>
                <a:t>传统认为易解问题</a:t>
              </a:r>
              <a:r>
                <a:rPr kumimoji="0" lang="en-US" altLang="zh-CN" b="1">
                  <a:solidFill>
                    <a:srgbClr val="000000"/>
                  </a:solidFill>
                  <a:latin typeface="黑体" pitchFamily="49" charset="-122"/>
                  <a:ea typeface="黑体" pitchFamily="49" charset="-122"/>
                </a:rPr>
                <a:t/>
              </a:r>
              <a:br>
                <a:rPr kumimoji="0" lang="en-US" altLang="zh-CN" b="1">
                  <a:solidFill>
                    <a:srgbClr val="000000"/>
                  </a:solidFill>
                  <a:latin typeface="黑体" pitchFamily="49" charset="-122"/>
                  <a:ea typeface="黑体" pitchFamily="49" charset="-122"/>
                </a:rPr>
              </a:br>
              <a:r>
                <a:rPr kumimoji="0" lang="zh-CN" altLang="en-US" b="1">
                  <a:solidFill>
                    <a:srgbClr val="000000"/>
                  </a:solidFill>
                  <a:latin typeface="黑体" pitchFamily="49" charset="-122"/>
                  <a:ea typeface="黑体" pitchFamily="49" charset="-122"/>
                </a:rPr>
                <a:t>可能成为“</a:t>
              </a:r>
              <a:r>
                <a:rPr kumimoji="0" lang="zh-CN" altLang="en-US" b="1">
                  <a:solidFill>
                    <a:srgbClr val="FF0000"/>
                  </a:solidFill>
                  <a:latin typeface="黑体" pitchFamily="49" charset="-122"/>
                  <a:ea typeface="黑体" pitchFamily="49" charset="-122"/>
                </a:rPr>
                <a:t>难解</a:t>
              </a:r>
              <a:r>
                <a:rPr kumimoji="0" lang="zh-CN" altLang="en-US" b="1">
                  <a:solidFill>
                    <a:srgbClr val="000000"/>
                  </a:solidFill>
                  <a:latin typeface="黑体" pitchFamily="49" charset="-122"/>
                  <a:ea typeface="黑体" pitchFamily="49" charset="-122"/>
                </a:rPr>
                <a:t>”问题！</a:t>
              </a:r>
              <a:endParaRPr lang="zh-CN" altLang="en-US" b="1">
                <a:solidFill>
                  <a:srgbClr val="C00000"/>
                </a:solidFill>
                <a:latin typeface="黑体" pitchFamily="49" charset="-122"/>
                <a:ea typeface="黑体" pitchFamily="49" charset="-122"/>
              </a:endParaRPr>
            </a:p>
          </p:txBody>
        </p:sp>
      </p:grpSp>
      <p:grpSp>
        <p:nvGrpSpPr>
          <p:cNvPr id="12" name="组合 77"/>
          <p:cNvGrpSpPr>
            <a:grpSpLocks/>
          </p:cNvGrpSpPr>
          <p:nvPr/>
        </p:nvGrpSpPr>
        <p:grpSpPr bwMode="auto">
          <a:xfrm>
            <a:off x="4457700" y="2936050"/>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3" name="组合 76"/>
            <p:cNvGrpSpPr>
              <a:grpSpLocks/>
            </p:cNvGrpSpPr>
            <p:nvPr/>
          </p:nvGrpSpPr>
          <p:grpSpPr bwMode="auto">
            <a:xfrm>
              <a:off x="4457514" y="3731385"/>
              <a:ext cx="3878246" cy="1691539"/>
              <a:chOff x="4457514" y="3731385"/>
              <a:chExt cx="3878246" cy="1691539"/>
            </a:xfrm>
          </p:grpSpPr>
          <p:sp>
            <p:nvSpPr>
              <p:cNvPr id="10257"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4" name="组合 75"/>
              <p:cNvGrpSpPr>
                <a:grpSpLocks/>
              </p:cNvGrpSpPr>
              <p:nvPr/>
            </p:nvGrpSpPr>
            <p:grpSpPr bwMode="auto">
              <a:xfrm>
                <a:off x="4457514" y="3731385"/>
                <a:ext cx="3878246" cy="1691539"/>
                <a:chOff x="4457514" y="3731385"/>
                <a:chExt cx="3878246" cy="1691539"/>
              </a:xfrm>
            </p:grpSpPr>
            <p:grpSp>
              <p:nvGrpSpPr>
                <p:cNvPr id="15"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0260"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0261"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6" name="组合 2"/>
          <p:cNvGrpSpPr>
            <a:grpSpLocks/>
          </p:cNvGrpSpPr>
          <p:nvPr/>
        </p:nvGrpSpPr>
        <p:grpSpPr bwMode="auto">
          <a:xfrm>
            <a:off x="5292725" y="888175"/>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如何定义大数据易解类？</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如何判断给定查询是否为易解？</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1</a:t>
              </a:r>
              <a:r>
                <a:rPr lang="zh-CN" altLang="en-US" sz="1800" b="1" dirty="0"/>
                <a:t>：易解类复杂性理论</a:t>
              </a:r>
            </a:p>
          </p:txBody>
        </p:sp>
      </p:grpSp>
      <p:sp>
        <p:nvSpPr>
          <p:cNvPr id="56"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9</a:t>
            </a:fld>
            <a:endParaRPr lang="zh-CN" altLang="en-US" dirty="0"/>
          </a:p>
        </p:txBody>
      </p:sp>
      <p:sp>
        <p:nvSpPr>
          <p:cNvPr id="57" name="矩形 28"/>
          <p:cNvSpPr>
            <a:spLocks noChangeArrowheads="1"/>
          </p:cNvSpPr>
          <p:nvPr/>
        </p:nvSpPr>
        <p:spPr bwMode="auto">
          <a:xfrm>
            <a:off x="36449" y="6215082"/>
            <a:ext cx="9107457" cy="576263"/>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defTabSz="971550">
              <a:buClr>
                <a:schemeClr val="accent1"/>
              </a:buClr>
              <a:buSzPct val="90000"/>
            </a:pPr>
            <a:r>
              <a:rPr kumimoji="0" lang="zh-CN" altLang="en-US" sz="1600" b="1" dirty="0">
                <a:solidFill>
                  <a:srgbClr val="000000"/>
                </a:solidFill>
                <a:latin typeface="黑体" pitchFamily="49" charset="-122"/>
                <a:ea typeface="黑体" pitchFamily="49" charset="-122"/>
              </a:rPr>
              <a:t>针对传统易解成为实际</a:t>
            </a:r>
            <a:r>
              <a:rPr kumimoji="0" lang="zh-CN" altLang="en-US" sz="1600" b="1" dirty="0">
                <a:latin typeface="黑体" pitchFamily="49" charset="-122"/>
                <a:ea typeface="黑体" pitchFamily="49" charset="-122"/>
              </a:rPr>
              <a:t>难解</a:t>
            </a:r>
            <a:r>
              <a:rPr kumimoji="0" lang="zh-CN" altLang="en-US" sz="1600" b="1" dirty="0">
                <a:solidFill>
                  <a:srgbClr val="000000"/>
                </a:solidFill>
                <a:latin typeface="黑体" pitchFamily="49" charset="-122"/>
                <a:ea typeface="黑体" pitchFamily="49" charset="-122"/>
              </a:rPr>
              <a:t>问题，</a:t>
            </a:r>
            <a:r>
              <a:rPr kumimoji="0" lang="zh-CN" altLang="en-US" sz="1600" b="1" dirty="0">
                <a:solidFill>
                  <a:srgbClr val="C00000"/>
                </a:solidFill>
                <a:latin typeface="黑体" pitchFamily="49" charset="-122"/>
                <a:ea typeface="黑体" pitchFamily="49" charset="-122"/>
              </a:rPr>
              <a:t>提出大数据易解类复杂性</a:t>
            </a:r>
            <a:r>
              <a:rPr kumimoji="0" lang="zh-CN" altLang="en-US" sz="1600" b="1" dirty="0" smtClean="0">
                <a:solidFill>
                  <a:srgbClr val="C00000"/>
                </a:solidFill>
                <a:latin typeface="黑体" pitchFamily="49" charset="-122"/>
                <a:ea typeface="黑体" pitchFamily="49" charset="-122"/>
              </a:rPr>
              <a:t>理论；</a:t>
            </a:r>
            <a:r>
              <a:rPr lang="zh-CN" altLang="en-US" sz="1600" b="1" dirty="0" smtClean="0">
                <a:ea typeface="黑体" pitchFamily="49" charset="-122"/>
              </a:rPr>
              <a:t>发表在数据库领域顶级会议</a:t>
            </a:r>
            <a:r>
              <a:rPr lang="en-US" altLang="zh-CN" sz="1600" b="1" dirty="0" smtClean="0">
                <a:ea typeface="黑体" pitchFamily="49" charset="-122"/>
              </a:rPr>
              <a:t>VLDB ,</a:t>
            </a:r>
            <a:r>
              <a:rPr lang="zh-CN" altLang="en-US" sz="1600" b="1" dirty="0" smtClean="0">
                <a:ea typeface="黑体" pitchFamily="49" charset="-122"/>
              </a:rPr>
              <a:t>审稿专家认为</a:t>
            </a:r>
            <a:r>
              <a:rPr lang="en-US" altLang="zh-CN" sz="1600" b="1" dirty="0" smtClean="0">
                <a:ea typeface="黑体" pitchFamily="49" charset="-122"/>
              </a:rPr>
              <a:t>:</a:t>
            </a:r>
            <a:r>
              <a:rPr lang="zh-CN" altLang="en-US" sz="1600" b="1" dirty="0" smtClean="0">
                <a:ea typeface="黑体" pitchFamily="49" charset="-122"/>
              </a:rPr>
              <a:t>“</a:t>
            </a:r>
            <a:r>
              <a:rPr lang="en-US" altLang="zh-CN" sz="1600" b="1" i="1" dirty="0" smtClean="0">
                <a:ea typeface="黑体" pitchFamily="49" charset="-122"/>
              </a:rPr>
              <a:t>The paper is going to start a new line of research and </a:t>
            </a:r>
            <a:r>
              <a:rPr lang="en-US" altLang="zh-CN" sz="1600" b="1" dirty="0" smtClean="0">
                <a:ea typeface="黑体" pitchFamily="49" charset="-122"/>
              </a:rPr>
              <a:t>products </a:t>
            </a:r>
            <a:r>
              <a:rPr lang="zh-CN" altLang="en-US" sz="1600" b="1" dirty="0" smtClean="0">
                <a:ea typeface="黑体" pitchFamily="49" charset="-122"/>
              </a:rPr>
              <a:t>”</a:t>
            </a:r>
            <a:endParaRPr kumimoji="0" lang="zh-CN" altLang="en-US" sz="1600" b="1" dirty="0">
              <a:solidFill>
                <a:srgbClr val="C00000"/>
              </a:solidFill>
              <a:latin typeface="黑体" pitchFamily="49" charset="-122"/>
              <a:ea typeface="黑体" pitchFamily="49" charset="-122"/>
            </a:endParaRPr>
          </a:p>
        </p:txBody>
      </p:sp>
      <p:sp>
        <p:nvSpPr>
          <p:cNvPr id="62" name="圆角矩形 76"/>
          <p:cNvSpPr>
            <a:spLocks noChangeArrowheads="1"/>
          </p:cNvSpPr>
          <p:nvPr/>
        </p:nvSpPr>
        <p:spPr bwMode="auto">
          <a:xfrm>
            <a:off x="4357686" y="4643457"/>
            <a:ext cx="4786312" cy="1071563"/>
          </a:xfrm>
          <a:prstGeom prst="roundRect">
            <a:avLst>
              <a:gd name="adj" fmla="val 2125"/>
            </a:avLst>
          </a:prstGeom>
          <a:noFill/>
          <a:ln w="25400">
            <a:solidFill>
              <a:schemeClr val="tx1"/>
            </a:solidFill>
            <a:round/>
            <a:headEnd/>
            <a:tailEnd/>
          </a:ln>
        </p:spPr>
        <p:txBody>
          <a:bodyPr lIns="0" rIns="0" anchor="ctr"/>
          <a:lstStyle/>
          <a:p>
            <a:pPr marL="0" lvl="1"/>
            <a:r>
              <a:rPr kumimoji="0" lang="zh-CN" altLang="en-US" dirty="0">
                <a:latin typeface="黑体" pitchFamily="49" charset="-122"/>
              </a:rPr>
              <a:t>若硬盘读取速度</a:t>
            </a:r>
            <a:r>
              <a:rPr kumimoji="0" lang="en-US" altLang="zh-CN" dirty="0">
                <a:latin typeface="黑体" pitchFamily="49" charset="-122"/>
              </a:rPr>
              <a:t>6Gbps,</a:t>
            </a:r>
            <a:r>
              <a:rPr kumimoji="0" lang="en-US" altLang="zh-CN" dirty="0">
                <a:solidFill>
                  <a:srgbClr val="000099"/>
                </a:solidFill>
                <a:latin typeface="黑体" pitchFamily="49" charset="-122"/>
                <a:cs typeface="Times New Roman" pitchFamily="18" charset="0"/>
              </a:rPr>
              <a:t>log(|D|)</a:t>
            </a:r>
            <a:r>
              <a:rPr kumimoji="0" lang="zh-CN" altLang="en-US" dirty="0">
                <a:latin typeface="黑体" pitchFamily="49" charset="-122"/>
                <a:cs typeface="Times New Roman" pitchFamily="18" charset="0"/>
              </a:rPr>
              <a:t>时间扫描</a:t>
            </a:r>
            <a:endParaRPr kumimoji="0" lang="en-US" altLang="zh-CN" dirty="0">
              <a:latin typeface="黑体" pitchFamily="49" charset="-122"/>
              <a:cs typeface="Times New Roman" pitchFamily="18" charset="0"/>
            </a:endParaRPr>
          </a:p>
          <a:p>
            <a:pPr marL="71438" lvl="2">
              <a:buFont typeface="Arial" pitchFamily="34" charset="0"/>
              <a:buChar char="•"/>
            </a:pPr>
            <a:r>
              <a:rPr kumimoji="0" lang="en-US" altLang="zh-CN" dirty="0">
                <a:latin typeface="黑体" pitchFamily="49" charset="-122"/>
                <a:ea typeface="黑体" pitchFamily="49" charset="-122"/>
              </a:rPr>
              <a:t>1PB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15</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solidFill>
                  <a:srgbClr val="FF0000"/>
                </a:solidFill>
                <a:latin typeface="黑体" pitchFamily="49" charset="-122"/>
                <a:ea typeface="黑体" pitchFamily="49" charset="-122"/>
              </a:rPr>
              <a:t>1.99</a:t>
            </a:r>
            <a:r>
              <a:rPr kumimoji="0" lang="zh-CN" altLang="en-US" dirty="0">
                <a:solidFill>
                  <a:srgbClr val="FF0000"/>
                </a:solidFill>
                <a:latin typeface="黑体" pitchFamily="49" charset="-122"/>
                <a:ea typeface="黑体" pitchFamily="49" charset="-122"/>
              </a:rPr>
              <a:t>天</a:t>
            </a:r>
            <a:r>
              <a:rPr kumimoji="0" lang="zh-CN" altLang="en-US" dirty="0">
                <a:latin typeface="黑体" pitchFamily="49" charset="-122"/>
                <a:ea typeface="黑体" pitchFamily="49" charset="-122"/>
              </a:rPr>
              <a:t>）</a:t>
            </a:r>
            <a:r>
              <a:rPr kumimoji="0" lang="en-US" altLang="zh-CN" dirty="0">
                <a:solidFill>
                  <a:srgbClr val="000099"/>
                </a:solidFill>
                <a:latin typeface="黑体" pitchFamily="49" charset="-122"/>
                <a:ea typeface="黑体" pitchFamily="49" charset="-122"/>
              </a:rPr>
              <a:t> </a:t>
            </a:r>
          </a:p>
          <a:p>
            <a:pPr marL="71438" lvl="2">
              <a:buFont typeface="Arial" pitchFamily="34" charset="0"/>
              <a:buChar char="•"/>
            </a:pPr>
            <a:r>
              <a:rPr kumimoji="0" lang="en-US" altLang="zh-CN" dirty="0">
                <a:latin typeface="黑体" pitchFamily="49" charset="-122"/>
                <a:ea typeface="黑体" pitchFamily="49" charset="-122"/>
              </a:rPr>
              <a:t>1EB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18</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latin typeface="黑体" pitchFamily="49" charset="-122"/>
                <a:ea typeface="黑体" pitchFamily="49" charset="-122"/>
              </a:rPr>
              <a:t>.</a:t>
            </a:r>
            <a:r>
              <a:rPr kumimoji="0" lang="en-US" altLang="zh-CN" dirty="0">
                <a:solidFill>
                  <a:srgbClr val="FF0000"/>
                </a:solidFill>
                <a:latin typeface="黑体" pitchFamily="49" charset="-122"/>
                <a:ea typeface="黑体" pitchFamily="49" charset="-122"/>
              </a:rPr>
              <a:t>5.28</a:t>
            </a:r>
            <a:r>
              <a:rPr kumimoji="0" lang="zh-CN" altLang="en-US" dirty="0">
                <a:solidFill>
                  <a:srgbClr val="FF0000"/>
                </a:solidFill>
                <a:latin typeface="黑体" pitchFamily="49" charset="-122"/>
                <a:ea typeface="黑体" pitchFamily="49" charset="-122"/>
              </a:rPr>
              <a:t>年</a:t>
            </a:r>
            <a:r>
              <a:rPr kumimoji="0" lang="en-US" altLang="zh-CN" dirty="0">
                <a:latin typeface="黑体" pitchFamily="49" charset="-122"/>
                <a:ea typeface="黑体" pitchFamily="49" charset="-122"/>
              </a:rPr>
              <a:t>)</a:t>
            </a:r>
          </a:p>
        </p:txBody>
      </p:sp>
      <p:sp>
        <p:nvSpPr>
          <p:cNvPr id="64" name="Rectangle 2"/>
          <p:cNvSpPr>
            <a:spLocks noChangeArrowheads="1"/>
          </p:cNvSpPr>
          <p:nvPr/>
        </p:nvSpPr>
        <p:spPr bwMode="auto">
          <a:xfrm>
            <a:off x="4357594" y="5715020"/>
            <a:ext cx="4786312" cy="500062"/>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algn="ctr" defTabSz="971550">
              <a:buClr>
                <a:schemeClr val="accent1"/>
              </a:buClr>
              <a:buSzPct val="90000"/>
            </a:pPr>
            <a:r>
              <a:rPr kumimoji="0" lang="zh-CN" altLang="en-US" sz="2000" b="1" dirty="0">
                <a:solidFill>
                  <a:srgbClr val="C00000"/>
                </a:solidFill>
                <a:latin typeface="黑体" pitchFamily="49" charset="-122"/>
                <a:ea typeface="黑体" pitchFamily="49" charset="-122"/>
              </a:rPr>
              <a:t>易解类查询</a:t>
            </a:r>
            <a:r>
              <a:rPr kumimoji="0" lang="en-US" altLang="zh-CN" sz="2000" b="1" dirty="0">
                <a:solidFill>
                  <a:srgbClr val="C00000"/>
                </a:solidFill>
                <a:latin typeface="黑体" pitchFamily="49" charset="-122"/>
                <a:ea typeface="黑体" pitchFamily="49" charset="-122"/>
              </a:rPr>
              <a:t>:</a:t>
            </a:r>
            <a:r>
              <a:rPr kumimoji="0" lang="zh-CN" altLang="en-US" sz="2000" b="1" dirty="0">
                <a:solidFill>
                  <a:srgbClr val="C00000"/>
                </a:solidFill>
                <a:latin typeface="黑体" pitchFamily="49" charset="-122"/>
                <a:ea typeface="黑体" pitchFamily="49" charset="-122"/>
              </a:rPr>
              <a:t>在大数据上是可行的！</a:t>
            </a:r>
            <a:endParaRPr kumimoji="0" lang="en-US" altLang="zh-CN" sz="2000" b="1" dirty="0">
              <a:solidFill>
                <a:srgbClr val="C0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diamond(in)">
                                      <p:cBhvr>
                                        <p:cTn id="32" dur="2000"/>
                                        <p:tgtEl>
                                          <p:spTgt spid="57"/>
                                        </p:tgtEl>
                                      </p:cBhvr>
                                    </p:animEffect>
                                  </p:childTnLst>
                                </p:cTn>
                              </p:par>
                              <p:par>
                                <p:cTn id="33" presetID="2" presetClass="exit" presetSubtype="4" fill="hold"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8" presetClass="entr" presetSubtype="16"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diamond(in)">
                                      <p:cBhvr>
                                        <p:cTn id="39" dur="1000"/>
                                        <p:tgtEl>
                                          <p:spTgt spid="62"/>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4"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40093</TotalTime>
  <Words>3523</Words>
  <Application>Microsoft Office PowerPoint</Application>
  <PresentationFormat>全屏显示(4:3)</PresentationFormat>
  <Paragraphs>575</Paragraphs>
  <Slides>42</Slides>
  <Notes>11</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默认设计模板</vt:lpstr>
      <vt:lpstr>幻灯片 1</vt:lpstr>
      <vt:lpstr>个人简介</vt:lpstr>
      <vt:lpstr>北航大数据科学与工程国际联合研究中心</vt:lpstr>
      <vt:lpstr>国家重点基础研究发展计划</vt:lpstr>
      <vt:lpstr>北京市大数据科学与脑机智能创新中心</vt:lpstr>
      <vt:lpstr>研究方向与机构设置</vt:lpstr>
      <vt:lpstr>幻灯片 7</vt:lpstr>
      <vt:lpstr>幻灯片 8</vt:lpstr>
      <vt:lpstr>回答“可计算”问题(1)</vt:lpstr>
      <vt:lpstr>回答“可计算”问题(2)</vt:lpstr>
      <vt:lpstr>回答“可计算”问题(3)</vt:lpstr>
      <vt:lpstr>大图数据，如社会网络等</vt:lpstr>
      <vt:lpstr>FAE法则</vt:lpstr>
      <vt:lpstr>友好性(Friendliness)</vt:lpstr>
      <vt:lpstr>如，影响力事件组织者搜索</vt:lpstr>
      <vt:lpstr>准确性(Accuracy)</vt:lpstr>
      <vt:lpstr>高效性(Efficiency)</vt:lpstr>
      <vt:lpstr>幻灯片 18</vt:lpstr>
      <vt:lpstr>查询近似技术</vt:lpstr>
      <vt:lpstr>如一，强模拟图查询</vt:lpstr>
      <vt:lpstr>子图同构图查询</vt:lpstr>
      <vt:lpstr>Terrorist Collaboration Network</vt:lpstr>
      <vt:lpstr>强模拟图查询</vt:lpstr>
      <vt:lpstr>如二，时态稠密图查询</vt:lpstr>
      <vt:lpstr>如二，时态稠密图查询</vt:lpstr>
      <vt:lpstr>如二，时态稠密图查询</vt:lpstr>
      <vt:lpstr>幻灯片 27</vt:lpstr>
      <vt:lpstr>数据近似技术</vt:lpstr>
      <vt:lpstr>如一，最短路径/距离</vt:lpstr>
      <vt:lpstr>如一，网络异常检测</vt:lpstr>
      <vt:lpstr>如二，网络异常检测</vt:lpstr>
      <vt:lpstr>如二，网络异常检测</vt:lpstr>
      <vt:lpstr>如三，网络链接预测</vt:lpstr>
      <vt:lpstr>如三，网络链接预测</vt:lpstr>
      <vt:lpstr>分布式数据处理技术</vt:lpstr>
      <vt:lpstr>如，分布式图模式匹配</vt:lpstr>
      <vt:lpstr>增量计算技术</vt:lpstr>
      <vt:lpstr>增量计算技术</vt:lpstr>
      <vt:lpstr>其它数据技术</vt:lpstr>
      <vt:lpstr>小结</vt:lpstr>
      <vt:lpstr>Acknowledgements</vt:lpstr>
      <vt:lpstr>幻灯片 42</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4086</cp:revision>
  <dcterms:created xsi:type="dcterms:W3CDTF">2010-07-14T15:56:11Z</dcterms:created>
  <dcterms:modified xsi:type="dcterms:W3CDTF">2017-05-07T02:07:44Z</dcterms:modified>
</cp:coreProperties>
</file>