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96" r:id="rId2"/>
    <p:sldId id="874" r:id="rId3"/>
    <p:sldId id="925" r:id="rId4"/>
    <p:sldId id="919" r:id="rId5"/>
    <p:sldId id="918" r:id="rId6"/>
    <p:sldId id="861" r:id="rId7"/>
    <p:sldId id="772" r:id="rId8"/>
    <p:sldId id="773" r:id="rId9"/>
    <p:sldId id="866" r:id="rId10"/>
    <p:sldId id="769" r:id="rId11"/>
    <p:sldId id="770" r:id="rId12"/>
    <p:sldId id="921" r:id="rId13"/>
    <p:sldId id="923" r:id="rId14"/>
    <p:sldId id="862" r:id="rId15"/>
    <p:sldId id="863" r:id="rId16"/>
    <p:sldId id="865" r:id="rId17"/>
    <p:sldId id="908" r:id="rId18"/>
    <p:sldId id="909" r:id="rId19"/>
    <p:sldId id="910" r:id="rId20"/>
    <p:sldId id="911" r:id="rId21"/>
    <p:sldId id="867" r:id="rId22"/>
    <p:sldId id="855" r:id="rId23"/>
    <p:sldId id="856" r:id="rId24"/>
    <p:sldId id="857" r:id="rId25"/>
    <p:sldId id="904" r:id="rId26"/>
    <p:sldId id="905" r:id="rId27"/>
    <p:sldId id="906" r:id="rId28"/>
    <p:sldId id="871" r:id="rId29"/>
    <p:sldId id="897" r:id="rId30"/>
    <p:sldId id="898" r:id="rId31"/>
    <p:sldId id="899" r:id="rId32"/>
    <p:sldId id="879" r:id="rId33"/>
    <p:sldId id="880" r:id="rId34"/>
    <p:sldId id="900" r:id="rId35"/>
    <p:sldId id="882" r:id="rId36"/>
    <p:sldId id="883" r:id="rId37"/>
    <p:sldId id="884" r:id="rId38"/>
    <p:sldId id="885" r:id="rId39"/>
    <p:sldId id="886" r:id="rId40"/>
    <p:sldId id="887" r:id="rId41"/>
    <p:sldId id="901" r:id="rId42"/>
    <p:sldId id="902" r:id="rId43"/>
    <p:sldId id="888" r:id="rId44"/>
    <p:sldId id="889" r:id="rId45"/>
    <p:sldId id="890" r:id="rId46"/>
    <p:sldId id="891" r:id="rId47"/>
    <p:sldId id="892" r:id="rId48"/>
    <p:sldId id="893" r:id="rId49"/>
    <p:sldId id="894" r:id="rId50"/>
    <p:sldId id="920" r:id="rId51"/>
    <p:sldId id="912" r:id="rId52"/>
    <p:sldId id="913" r:id="rId53"/>
    <p:sldId id="924" r:id="rId54"/>
    <p:sldId id="914" r:id="rId55"/>
    <p:sldId id="915" r:id="rId56"/>
    <p:sldId id="916" r:id="rId57"/>
    <p:sldId id="903" r:id="rId58"/>
    <p:sldId id="907"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CC"/>
    <a:srgbClr val="CC3300"/>
    <a:srgbClr val="EAEAEA"/>
    <a:srgbClr val="33CC33"/>
    <a:srgbClr val="FF0000"/>
    <a:srgbClr val="FFFF66"/>
    <a:srgbClr val="00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278" autoAdjust="0"/>
    <p:restoredTop sz="94620" autoAdjust="0"/>
  </p:normalViewPr>
  <p:slideViewPr>
    <p:cSldViewPr>
      <p:cViewPr>
        <p:scale>
          <a:sx n="70" d="100"/>
          <a:sy n="70" d="100"/>
        </p:scale>
        <p:origin x="-1376" y="-620"/>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2016/6/4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40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互联网</a:t>
            </a:r>
            <a:r>
              <a:rPr lang="en-US" altLang="zh-CN" dirty="0" smtClean="0"/>
              <a:t>+</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1.jpeg"/><Relationship Id="rId12" Type="http://schemas.openxmlformats.org/officeDocument/2006/relationships/image" Target="../media/image24.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20.png"/><Relationship Id="rId10" Type="http://schemas.openxmlformats.org/officeDocument/2006/relationships/image" Target="../media/image23.jpeg"/><Relationship Id="rId4" Type="http://schemas.openxmlformats.org/officeDocument/2006/relationships/image" Target="../media/image19.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techrepublic.com/" TargetMode="External"/><Relationship Id="rId2" Type="http://schemas.openxmlformats.org/officeDocument/2006/relationships/hyperlink" Target="http://www.innomd.or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400" dirty="0" smtClean="0">
                <a:solidFill>
                  <a:srgbClr val="000099"/>
                </a:solidFill>
              </a:rPr>
              <a:t>2008</a:t>
            </a:r>
            <a:r>
              <a:rPr lang="zh-CN" altLang="zh-CN" sz="2400" dirty="0" smtClean="0">
                <a:solidFill>
                  <a:srgbClr val="000099"/>
                </a:solidFill>
              </a:rPr>
              <a:t>年</a:t>
            </a:r>
            <a:r>
              <a:rPr lang="en-US" altLang="zh-CN" sz="2400" dirty="0" smtClean="0">
                <a:solidFill>
                  <a:srgbClr val="000099"/>
                </a:solidFill>
              </a:rPr>
              <a:t>9</a:t>
            </a:r>
            <a:r>
              <a:rPr lang="zh-CN" altLang="zh-CN" sz="2400" dirty="0" smtClean="0">
                <a:solidFill>
                  <a:srgbClr val="000099"/>
                </a:solidFill>
              </a:rPr>
              <a:t>月</a:t>
            </a:r>
            <a:r>
              <a:rPr lang="en-US" altLang="zh-CN" sz="2400" dirty="0" smtClean="0">
                <a:solidFill>
                  <a:srgbClr val="000099"/>
                </a:solidFill>
              </a:rPr>
              <a:t>4</a:t>
            </a:r>
            <a:r>
              <a:rPr lang="zh-CN" altLang="zh-CN" sz="2400" dirty="0" smtClean="0">
                <a:solidFill>
                  <a:srgbClr val="000099"/>
                </a:solidFill>
              </a:rPr>
              <a:t>日</a:t>
            </a:r>
            <a:r>
              <a:rPr lang="zh-CN" altLang="zh-CN" sz="2400" dirty="0" smtClean="0"/>
              <a:t>《</a:t>
            </a:r>
            <a:r>
              <a:rPr lang="en-US" altLang="zh-CN" sz="2400" dirty="0" smtClean="0"/>
              <a:t>Nature</a:t>
            </a:r>
            <a:r>
              <a:rPr lang="zh-CN" altLang="zh-CN" sz="2400" dirty="0" smtClean="0"/>
              <a:t>》刊登了一个名为“</a:t>
            </a:r>
            <a:r>
              <a:rPr lang="en-US" altLang="zh-CN" sz="2400" dirty="0" smtClean="0">
                <a:solidFill>
                  <a:srgbClr val="FF0000"/>
                </a:solidFill>
              </a:rPr>
              <a:t>Big Data</a:t>
            </a:r>
            <a:r>
              <a:rPr lang="zh-CN" altLang="zh-CN" sz="2400" dirty="0" smtClean="0"/>
              <a:t>”</a:t>
            </a:r>
            <a:r>
              <a:rPr lang="zh-CN" altLang="en-US" sz="2400" dirty="0" smtClean="0"/>
              <a:t>的专辑</a:t>
            </a:r>
            <a:endParaRPr lang="en-US" altLang="zh-CN" sz="2400" dirty="0" smtClean="0"/>
          </a:p>
          <a:p>
            <a:pPr lvl="1"/>
            <a:r>
              <a:rPr lang="en-US" altLang="zh-CN" sz="2000" b="1" dirty="0" smtClean="0"/>
              <a:t>Researchers need to adapt their institutions and practices in response to torrents of new data — and need to complement smart science with smart searching.  </a:t>
            </a:r>
            <a:r>
              <a:rPr lang="en-US" altLang="zh-CN" sz="2000" b="1" dirty="0" smtClean="0">
                <a:solidFill>
                  <a:srgbClr val="C00000"/>
                </a:solidFill>
              </a:rPr>
              <a:t>http://www.nature.com/news/specials/bigdata/</a:t>
            </a:r>
            <a:endParaRPr lang="en-US" altLang="zh-CN" sz="2000" dirty="0" smtClean="0">
              <a:solidFill>
                <a:srgbClr val="C00000"/>
              </a:solidFill>
            </a:endParaRPr>
          </a:p>
          <a:p>
            <a:r>
              <a:rPr lang="en-US" altLang="zh-CN" sz="2400" dirty="0" smtClean="0">
                <a:solidFill>
                  <a:srgbClr val="000099"/>
                </a:solidFill>
              </a:rPr>
              <a:t>2009</a:t>
            </a:r>
            <a:r>
              <a:rPr lang="zh-CN" altLang="zh-CN" sz="2400" dirty="0" smtClean="0">
                <a:solidFill>
                  <a:srgbClr val="000099"/>
                </a:solidFill>
              </a:rPr>
              <a:t>年</a:t>
            </a:r>
            <a:r>
              <a:rPr lang="en-US" altLang="zh-CN" sz="2400" dirty="0" smtClean="0">
                <a:solidFill>
                  <a:srgbClr val="000099"/>
                </a:solidFill>
              </a:rPr>
              <a:t>10</a:t>
            </a:r>
            <a:r>
              <a:rPr lang="zh-CN" altLang="zh-CN" sz="2400" dirty="0" smtClean="0">
                <a:solidFill>
                  <a:srgbClr val="000099"/>
                </a:solidFill>
              </a:rPr>
              <a:t>月</a:t>
            </a:r>
            <a:r>
              <a:rPr lang="zh-CN" altLang="zh-CN" sz="2400" dirty="0" smtClean="0"/>
              <a:t>微软为纪念</a:t>
            </a:r>
            <a:r>
              <a:rPr lang="en-US" altLang="zh-CN" sz="2400" dirty="0" smtClean="0"/>
              <a:t>Jim Gray, </a:t>
            </a:r>
            <a:r>
              <a:rPr lang="zh-CN" altLang="zh-CN" sz="2400" dirty="0" smtClean="0"/>
              <a:t>出版了“第四范式—数据密集的科学发现</a:t>
            </a:r>
            <a:r>
              <a:rPr lang="en-US" altLang="zh-CN" sz="2400" dirty="0" smtClean="0"/>
              <a:t>   (</a:t>
            </a:r>
            <a:r>
              <a:rPr lang="en-US" altLang="zh-CN" sz="2400" dirty="0" smtClean="0">
                <a:solidFill>
                  <a:srgbClr val="FF0000"/>
                </a:solidFill>
              </a:rPr>
              <a:t>The Fourth Paradigm </a:t>
            </a:r>
            <a:r>
              <a:rPr lang="zh-CN" altLang="zh-CN" sz="2400" dirty="0" smtClean="0"/>
              <a:t>—</a:t>
            </a:r>
            <a:r>
              <a:rPr lang="en-US" altLang="zh-CN" sz="2400" dirty="0" smtClean="0"/>
              <a:t> Data Intensive Scientific Discovery)</a:t>
            </a:r>
          </a:p>
          <a:p>
            <a:r>
              <a:rPr kumimoji="1" lang="en-US" altLang="zh-CN" sz="2400" dirty="0" smtClean="0">
                <a:solidFill>
                  <a:srgbClr val="000099"/>
                </a:solidFill>
              </a:rPr>
              <a:t>2011</a:t>
            </a:r>
            <a:r>
              <a:rPr kumimoji="1" lang="zh-CN" altLang="en-US" sz="2400" dirty="0" smtClean="0">
                <a:solidFill>
                  <a:srgbClr val="000099"/>
                </a:solidFill>
              </a:rPr>
              <a:t>年</a:t>
            </a:r>
            <a:r>
              <a:rPr kumimoji="1" lang="en-US" altLang="zh-CN" sz="2400" dirty="0" smtClean="0">
                <a:solidFill>
                  <a:srgbClr val="000099"/>
                </a:solidFill>
              </a:rPr>
              <a:t>2</a:t>
            </a:r>
            <a:r>
              <a:rPr kumimoji="1" lang="zh-CN" altLang="en-US" sz="2400" dirty="0" smtClean="0">
                <a:solidFill>
                  <a:srgbClr val="000099"/>
                </a:solidFill>
              </a:rPr>
              <a:t>月</a:t>
            </a:r>
            <a:r>
              <a:rPr kumimoji="1" lang="en-US" altLang="zh-CN" sz="2400" dirty="0" smtClean="0">
                <a:solidFill>
                  <a:srgbClr val="000099"/>
                </a:solidFill>
              </a:rPr>
              <a:t>11</a:t>
            </a:r>
            <a:r>
              <a:rPr kumimoji="1" lang="zh-CN" altLang="en-US" sz="2400" dirty="0" smtClean="0">
                <a:solidFill>
                  <a:srgbClr val="000099"/>
                </a:solidFill>
              </a:rPr>
              <a:t>日</a:t>
            </a:r>
            <a:r>
              <a:rPr kumimoji="1" lang="zh-CN" altLang="en-US" sz="2400" dirty="0" smtClean="0"/>
              <a:t>：</a:t>
            </a:r>
            <a:r>
              <a:rPr kumimoji="1" lang="en-US" altLang="zh-CN" sz="2400" dirty="0" smtClean="0"/>
              <a:t>Science</a:t>
            </a:r>
            <a:r>
              <a:rPr kumimoji="1" lang="zh-CN" altLang="en-US" sz="2400" dirty="0" smtClean="0"/>
              <a:t>刊登了名为</a:t>
            </a:r>
            <a:r>
              <a:rPr kumimoji="1" lang="en-US" altLang="zh-CN" sz="2400" dirty="0" smtClean="0">
                <a:solidFill>
                  <a:srgbClr val="FF0000"/>
                </a:solidFill>
              </a:rPr>
              <a:t>Dealing with Data</a:t>
            </a:r>
            <a:r>
              <a:rPr kumimoji="1" lang="zh-CN" altLang="en-US" sz="2400" dirty="0" smtClean="0"/>
              <a:t>的专辑，</a:t>
            </a:r>
            <a:r>
              <a:rPr lang="zh-CN" altLang="zh-CN" sz="2400" dirty="0" smtClean="0"/>
              <a:t>联合</a:t>
            </a:r>
            <a:r>
              <a:rPr lang="en-US" altLang="zh-CN" sz="2400" dirty="0" smtClean="0"/>
              <a:t>Science: Signaling</a:t>
            </a:r>
            <a:r>
              <a:rPr lang="zh-CN" altLang="zh-CN" sz="2400" dirty="0" smtClean="0"/>
              <a:t>、</a:t>
            </a:r>
            <a:r>
              <a:rPr lang="en-US" altLang="zh-CN" sz="2400" dirty="0" smtClean="0"/>
              <a:t>Science: Translational Medicine</a:t>
            </a:r>
            <a:r>
              <a:rPr lang="zh-CN" altLang="zh-CN" sz="2400" dirty="0" smtClean="0"/>
              <a:t>和</a:t>
            </a:r>
            <a:r>
              <a:rPr lang="en-US" altLang="zh-CN" sz="2400" dirty="0" smtClean="0"/>
              <a:t>Science Careers</a:t>
            </a:r>
            <a:r>
              <a:rPr lang="zh-CN" altLang="zh-CN" sz="2400" dirty="0" smtClean="0"/>
              <a:t>推出相关专题，讨论数据对科学研究的重要性</a:t>
            </a:r>
            <a:endParaRPr lang="en-US" altLang="zh-CN" sz="2400" dirty="0" smtClean="0"/>
          </a:p>
          <a:p>
            <a:endParaRPr lang="zh-CN" altLang="en-US" sz="24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t>美国</a:t>
            </a:r>
            <a:r>
              <a:rPr lang="zh-CN" altLang="en-US" sz="2800" dirty="0" smtClean="0">
                <a:solidFill>
                  <a:srgbClr val="C00000"/>
                </a:solidFill>
              </a:rPr>
              <a:t>国防部高级研究计划局</a:t>
            </a:r>
            <a:r>
              <a:rPr lang="en-US" altLang="zh-CN" sz="2800" dirty="0" smtClean="0"/>
              <a:t>(DARPA)</a:t>
            </a:r>
            <a:r>
              <a:rPr lang="zh-CN" altLang="en-US" sz="2800" dirty="0" smtClean="0"/>
              <a:t>项目</a:t>
            </a:r>
            <a:r>
              <a:rPr lang="en-US" altLang="zh-CN" sz="2800" dirty="0" smtClean="0"/>
              <a:t>:</a:t>
            </a:r>
          </a:p>
          <a:p>
            <a:pPr lvl="1"/>
            <a:r>
              <a:rPr lang="zh-CN" altLang="en-US" dirty="0" smtClean="0"/>
              <a:t>网络内部威胁计划通过分析图像和非图像的传感器信息和其他 来源的信息，进行网络威胁的自动识别和非常规的战争行为。  </a:t>
            </a:r>
            <a:endParaRPr lang="en-US" altLang="zh-CN" dirty="0" smtClean="0"/>
          </a:p>
          <a:p>
            <a:pPr lvl="1"/>
            <a:r>
              <a:rPr lang="zh-CN" altLang="en-US" dirty="0" smtClean="0"/>
              <a:t>多尺度异常检测项目解决大规模数据集的异常检测和特征化。  </a:t>
            </a:r>
            <a:endParaRPr lang="en-US" altLang="zh-CN" dirty="0" smtClean="0"/>
          </a:p>
          <a:p>
            <a:pPr lvl="1"/>
            <a:r>
              <a:rPr lang="en-US" altLang="zh-CN" dirty="0" smtClean="0"/>
              <a:t>Machine Reading </a:t>
            </a:r>
            <a:r>
              <a:rPr lang="zh-CN" altLang="en-US" dirty="0" smtClean="0"/>
              <a:t>项目旨在实现人工智能的应用和发展学习系 统，对自然文本进行知识插入。  </a:t>
            </a:r>
            <a:endParaRPr lang="en-US" altLang="zh-CN" dirty="0" smtClean="0"/>
          </a:p>
          <a:p>
            <a:pPr lvl="1"/>
            <a:r>
              <a:rPr lang="en-US" altLang="zh-CN" dirty="0" smtClean="0"/>
              <a:t>Mind‘s Eye </a:t>
            </a:r>
            <a:r>
              <a:rPr lang="zh-CN" altLang="en-US" dirty="0" smtClean="0"/>
              <a:t>项目旨在建立一个更完整的视觉智能。</a:t>
            </a:r>
            <a:endParaRPr lang="en-US" altLang="zh-CN" sz="2000" dirty="0" smtClean="0"/>
          </a:p>
          <a:p>
            <a:r>
              <a:rPr lang="zh-CN" altLang="en-US" sz="2800" dirty="0" smtClean="0"/>
              <a:t>美国</a:t>
            </a:r>
            <a:r>
              <a:rPr lang="zh-CN" altLang="en-US" sz="2800" dirty="0" smtClean="0">
                <a:solidFill>
                  <a:srgbClr val="C00000"/>
                </a:solidFill>
              </a:rPr>
              <a:t>国家人文基金会</a:t>
            </a:r>
            <a:r>
              <a:rPr lang="en-US" altLang="zh-CN" sz="2800" dirty="0" smtClean="0"/>
              <a:t>(NEH) </a:t>
            </a:r>
            <a:r>
              <a:rPr lang="zh-CN" altLang="en-US" sz="2800" dirty="0" smtClean="0"/>
              <a:t>项目： </a:t>
            </a:r>
            <a:endParaRPr lang="en-US" altLang="zh-CN" sz="2800" dirty="0" smtClean="0"/>
          </a:p>
          <a:p>
            <a:pPr lvl="1"/>
            <a:r>
              <a:rPr lang="zh-CN" altLang="en-US" dirty="0" smtClean="0"/>
              <a:t>分析大数据的变化对人文社会科学的影响，如数字化的书籍和 报纸数据库，从网络搜索，传感器和手机记录交易数据</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C00000"/>
                </a:solidFill>
              </a:rPr>
              <a:t>美国能源部 </a:t>
            </a:r>
            <a:r>
              <a:rPr lang="en-US" altLang="zh-CN" sz="2800" dirty="0" smtClean="0">
                <a:solidFill>
                  <a:srgbClr val="C00000"/>
                </a:solidFill>
              </a:rPr>
              <a:t>(DOE) </a:t>
            </a:r>
            <a:r>
              <a:rPr lang="zh-CN" altLang="en-US" sz="2800" dirty="0" smtClean="0">
                <a:solidFill>
                  <a:srgbClr val="C00000"/>
                </a:solidFill>
              </a:rPr>
              <a:t>项目</a:t>
            </a:r>
            <a:r>
              <a:rPr lang="zh-CN" altLang="en-US" sz="2800" dirty="0" smtClean="0"/>
              <a:t>：  </a:t>
            </a:r>
            <a:endParaRPr lang="en-US" altLang="zh-CN" sz="2800" dirty="0" smtClean="0"/>
          </a:p>
          <a:p>
            <a:pPr lvl="1"/>
            <a:r>
              <a:rPr lang="zh-CN" altLang="en-US" sz="2000" dirty="0" smtClean="0"/>
              <a:t>生物和环境研究计划，大气辐射测量气候研究设施  </a:t>
            </a:r>
            <a:endParaRPr lang="en-US" altLang="zh-CN" sz="2000" dirty="0" smtClean="0"/>
          </a:p>
          <a:p>
            <a:pPr lvl="1"/>
            <a:r>
              <a:rPr lang="zh-CN" altLang="en-US" sz="2000" dirty="0" smtClean="0"/>
              <a:t>系统生物学知识库对微生物，植物和环境条件下的生物群落功 能的数据驱动的预测。</a:t>
            </a:r>
            <a:endParaRPr lang="en-US" altLang="zh-CN" sz="2000" dirty="0" smtClean="0"/>
          </a:p>
          <a:p>
            <a:r>
              <a:rPr lang="zh-CN" altLang="en-US" sz="2800" dirty="0" smtClean="0"/>
              <a:t>美国</a:t>
            </a:r>
            <a:r>
              <a:rPr lang="zh-CN" altLang="en-US" sz="2800" dirty="0" smtClean="0">
                <a:solidFill>
                  <a:srgbClr val="C00000"/>
                </a:solidFill>
              </a:rPr>
              <a:t>国家科学基金会</a:t>
            </a:r>
            <a:r>
              <a:rPr lang="en-US" altLang="zh-CN" sz="2800" dirty="0" smtClean="0"/>
              <a:t>(NSF) </a:t>
            </a:r>
            <a:r>
              <a:rPr lang="zh-CN" altLang="en-US" sz="2800" dirty="0" smtClean="0"/>
              <a:t>项目： </a:t>
            </a:r>
            <a:r>
              <a:rPr lang="zh-CN" altLang="en-US" dirty="0" smtClean="0"/>
              <a:t> </a:t>
            </a:r>
            <a:endParaRPr lang="en-US" altLang="zh-CN" dirty="0" smtClean="0"/>
          </a:p>
          <a:p>
            <a:pPr lvl="1"/>
            <a:r>
              <a:rPr lang="zh-CN" altLang="en-US" dirty="0" smtClean="0"/>
              <a:t>基础理论与技术：</a:t>
            </a:r>
            <a:endParaRPr lang="en-US" altLang="zh-CN" dirty="0" smtClean="0"/>
          </a:p>
          <a:p>
            <a:pPr lvl="2"/>
            <a:r>
              <a:rPr lang="zh-CN" altLang="en-US" dirty="0" smtClean="0"/>
              <a:t>推进大数据科学与工程的核心技术，旨在促进从大量、多样、 分散、异构的数据集中提取有用信息的核心技术。  </a:t>
            </a:r>
            <a:endParaRPr lang="en-US" altLang="zh-CN" dirty="0" smtClean="0"/>
          </a:p>
          <a:p>
            <a:pPr lvl="2"/>
            <a:r>
              <a:rPr lang="zh-CN" altLang="en-US" dirty="0" smtClean="0"/>
              <a:t>深入整合算法，机器和人，以解决大数据的研究挑战。</a:t>
            </a:r>
            <a:endParaRPr lang="en-US" altLang="zh-CN" dirty="0" smtClean="0"/>
          </a:p>
          <a:p>
            <a:pPr lvl="2"/>
            <a:r>
              <a:rPr lang="zh-CN" altLang="en-US" dirty="0" smtClean="0"/>
              <a:t>开发一种以统一的理论框架为原则的统计方法，可伸缩的网络 模型算法，以区别适合随机性网络的方法  </a:t>
            </a:r>
            <a:endParaRPr lang="en-US" altLang="zh-CN" dirty="0" smtClean="0"/>
          </a:p>
          <a:p>
            <a:pPr lvl="2"/>
            <a:r>
              <a:rPr lang="zh-CN" altLang="en-US" dirty="0" smtClean="0"/>
              <a:t>形成一个独特的学科包括数学、统计基础和计算机算法  </a:t>
            </a:r>
            <a:endParaRPr lang="en-US" altLang="zh-CN" dirty="0" smtClean="0"/>
          </a:p>
          <a:p>
            <a:pPr lvl="1"/>
            <a:r>
              <a:rPr lang="zh-CN" altLang="en-US" dirty="0" smtClean="0"/>
              <a:t>开放科学网格</a:t>
            </a:r>
            <a:r>
              <a:rPr lang="en-US" altLang="zh-CN" dirty="0" smtClean="0"/>
              <a:t>(OSG)</a:t>
            </a:r>
          </a:p>
          <a:p>
            <a:pPr lvl="2"/>
            <a:r>
              <a:rPr lang="zh-CN" altLang="en-US" dirty="0" smtClean="0"/>
              <a:t>使得全世界超过 </a:t>
            </a:r>
            <a:r>
              <a:rPr lang="en-US" altLang="zh-CN" dirty="0" smtClean="0"/>
              <a:t>8000 </a:t>
            </a:r>
            <a:r>
              <a:rPr lang="zh-CN" altLang="en-US" dirty="0" smtClean="0"/>
              <a:t>名的科学家合作进 行发现，包括寻找希格斯玻色子（“上帝粒子”，宇宙中所有物 质的质量之源）</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(2014)</a:t>
            </a:r>
            <a:r>
              <a:rPr lang="zh-CN" altLang="en-US" sz="2400" b="1" dirty="0" smtClean="0"/>
              <a:t>：</a:t>
            </a:r>
            <a:endParaRPr lang="en-US" altLang="zh-CN" sz="2400" b="1" dirty="0" smtClean="0"/>
          </a:p>
          <a:p>
            <a:pPr lvl="1"/>
            <a:r>
              <a:rPr lang="zh-CN" altLang="zh-CN" sz="1600" b="1" dirty="0" smtClean="0">
                <a:solidFill>
                  <a:srgbClr val="000099"/>
                </a:solidFill>
              </a:rPr>
              <a:t>大数据技术和应用中的挑战性科学问题研究</a:t>
            </a:r>
            <a:endParaRPr lang="zh-CN" altLang="zh-CN" sz="1600" dirty="0" smtClean="0">
              <a:solidFill>
                <a:srgbClr val="000099"/>
              </a:solidFill>
            </a:endParaRPr>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en-US" altLang="zh-CN" sz="1800" b="1" dirty="0" smtClean="0">
                <a:solidFill>
                  <a:srgbClr val="000099"/>
                </a:solidFill>
              </a:rPr>
              <a:t> </a:t>
            </a:r>
            <a:r>
              <a:rPr lang="zh-CN" altLang="en-US" sz="1800" b="1" dirty="0" smtClean="0">
                <a:solidFill>
                  <a:srgbClr val="000099"/>
                </a:solidFill>
                <a:ea typeface="黑体" pitchFamily="49" charset="-122"/>
              </a:rPr>
              <a:t>信息科学部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3</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en-US" altLang="zh-CN" sz="1200" b="1" dirty="0" smtClean="0">
                <a:ea typeface="黑体" pitchFamily="49" charset="-122"/>
              </a:rPr>
              <a:t>G1. </a:t>
            </a:r>
            <a:r>
              <a:rPr lang="zh-CN" altLang="en-US" sz="1200" b="1" dirty="0" smtClean="0">
                <a:ea typeface="黑体" pitchFamily="49" charset="-122"/>
              </a:rPr>
              <a:t>分布式水声网络定位与探测基础研究（</a:t>
            </a:r>
            <a:r>
              <a:rPr lang="en-US" altLang="zh-CN" sz="1200" b="1" dirty="0" smtClean="0">
                <a:ea typeface="黑体" pitchFamily="49" charset="-122"/>
              </a:rPr>
              <a:t>F010701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G2. </a:t>
            </a:r>
            <a:r>
              <a:rPr lang="zh-CN" altLang="en-US" sz="1200" b="1" dirty="0" smtClean="0">
                <a:ea typeface="黑体" pitchFamily="49" charset="-122"/>
              </a:rPr>
              <a:t>网络空间智慧搜索基础研究（</a:t>
            </a:r>
            <a:r>
              <a:rPr lang="en-US" altLang="zh-CN" sz="1200" b="1" dirty="0" smtClean="0">
                <a:ea typeface="黑体" pitchFamily="49" charset="-122"/>
              </a:rPr>
              <a:t>F020511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G3. </a:t>
            </a:r>
            <a:r>
              <a:rPr lang="zh-CN" altLang="en-US" sz="1200" b="1" dirty="0" smtClean="0">
                <a:ea typeface="黑体" pitchFamily="49" charset="-122"/>
              </a:rPr>
              <a:t>流程工业知识自动化系统设计方法与应用验证（</a:t>
            </a:r>
            <a:r>
              <a:rPr lang="en-US" altLang="zh-CN" sz="1200" b="1" dirty="0" smtClean="0">
                <a:ea typeface="黑体" pitchFamily="49" charset="-122"/>
              </a:rPr>
              <a:t>F030102</a:t>
            </a:r>
            <a:r>
              <a:rPr lang="zh-CN" altLang="en-US" sz="1200" b="1" dirty="0" smtClean="0">
                <a:ea typeface="黑体" pitchFamily="49" charset="-122"/>
              </a:rPr>
              <a:t>）</a:t>
            </a:r>
            <a:endParaRPr lang="en-US" altLang="zh-CN" sz="1200" b="1" dirty="0" smtClean="0">
              <a:ea typeface="黑体" pitchFamily="49" charset="-122"/>
            </a:endParaRPr>
          </a:p>
          <a:p>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大规模并发系统的理论模型与模型检验（</a:t>
            </a:r>
            <a:r>
              <a:rPr lang="en-US" altLang="zh-CN" sz="1400" b="1" dirty="0" smtClean="0">
                <a:ea typeface="黑体" pitchFamily="49" charset="-122"/>
              </a:rPr>
              <a:t>F020101</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24. </a:t>
            </a:r>
            <a:r>
              <a:rPr lang="zh-CN" altLang="en-US" sz="1400" b="1" dirty="0" smtClean="0">
                <a:ea typeface="黑体" pitchFamily="49" charset="-122"/>
              </a:rPr>
              <a:t>面向大数据内存计算的新型计算机体系结构（</a:t>
            </a:r>
            <a:r>
              <a:rPr lang="en-US" altLang="zh-CN" sz="1400" b="1" dirty="0" smtClean="0">
                <a:ea typeface="黑体" pitchFamily="49" charset="-122"/>
              </a:rPr>
              <a:t>F020302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大规模复杂关联数据管理的理论与方法（</a:t>
            </a:r>
            <a:r>
              <a:rPr lang="en-US" altLang="zh-CN" sz="1400" b="1" dirty="0" smtClean="0">
                <a:ea typeface="黑体" pitchFamily="49" charset="-122"/>
              </a:rPr>
              <a:t>F020204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47. </a:t>
            </a:r>
            <a:r>
              <a:rPr lang="zh-CN" altLang="en-US" sz="1400" b="1" dirty="0" smtClean="0">
                <a:ea typeface="黑体" pitchFamily="49" charset="-122"/>
              </a:rPr>
              <a:t>大规模知识关联和文本语义计算方法及应用验证（</a:t>
            </a:r>
            <a:r>
              <a:rPr lang="en-US" altLang="zh-CN" sz="1400" b="1" dirty="0" smtClean="0">
                <a:ea typeface="黑体" pitchFamily="49" charset="-122"/>
              </a:rPr>
              <a:t>F0304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32. </a:t>
            </a:r>
            <a:r>
              <a:rPr lang="zh-CN" altLang="en-US" sz="1400" b="1" dirty="0" smtClean="0">
                <a:ea typeface="黑体" pitchFamily="49" charset="-122"/>
              </a:rPr>
              <a:t>混杂数据的模式识别及敏感内容挖掘理论与方法（</a:t>
            </a:r>
            <a:r>
              <a:rPr lang="en-US" altLang="zh-CN" sz="1400" b="1" dirty="0" smtClean="0">
                <a:ea typeface="黑体" pitchFamily="49" charset="-122"/>
              </a:rPr>
              <a:t>F020508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21. </a:t>
            </a:r>
            <a:r>
              <a:rPr lang="zh-CN" altLang="en-US" sz="1400" b="1" dirty="0" smtClean="0">
                <a:ea typeface="黑体" pitchFamily="49" charset="-122"/>
              </a:rPr>
              <a:t>数据中心资源利用率敏感的编程与编译技术（</a:t>
            </a:r>
            <a:r>
              <a:rPr lang="en-US" altLang="zh-CN" sz="1400" b="1" dirty="0" smtClean="0">
                <a:ea typeface="黑体" pitchFamily="49" charset="-122"/>
              </a:rPr>
              <a:t>F020202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33. </a:t>
            </a:r>
            <a:r>
              <a:rPr lang="zh-CN" altLang="en-US" sz="1400" b="1" dirty="0" smtClean="0">
                <a:ea typeface="黑体" pitchFamily="49" charset="-122"/>
              </a:rPr>
              <a:t>面向图像序列的深度学习理论与方法（</a:t>
            </a:r>
            <a:r>
              <a:rPr lang="en-US" altLang="zh-CN" sz="1400" b="1" dirty="0" smtClean="0">
                <a:ea typeface="黑体" pitchFamily="49" charset="-122"/>
              </a:rPr>
              <a:t>F020509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38. </a:t>
            </a:r>
            <a:r>
              <a:rPr lang="zh-CN" altLang="en-US" sz="1400" b="1" dirty="0" smtClean="0">
                <a:ea typeface="黑体" pitchFamily="49" charset="-122"/>
              </a:rPr>
              <a:t>基于数据与机理分析的有源配电网状态估计与趋优协调控制（</a:t>
            </a:r>
            <a:r>
              <a:rPr lang="en-US" altLang="zh-CN" sz="1400" b="1" dirty="0" smtClean="0">
                <a:ea typeface="黑体" pitchFamily="49" charset="-122"/>
              </a:rPr>
              <a:t>F0301</a:t>
            </a:r>
            <a:r>
              <a:rPr lang="zh-CN" altLang="en-US" sz="1400" b="1" dirty="0" smtClean="0">
                <a:ea typeface="黑体" pitchFamily="49" charset="-122"/>
              </a:rPr>
              <a:t>）</a:t>
            </a:r>
            <a:endParaRPr lang="en-US" altLang="zh-CN" sz="1400" b="1" dirty="0" smtClean="0">
              <a:ea typeface="黑体" pitchFamily="49" charset="-122"/>
            </a:endParaRPr>
          </a:p>
          <a:p>
            <a:pPr lvl="1"/>
            <a:r>
              <a:rPr lang="zh-CN" altLang="en-US" sz="1400" b="1" dirty="0" smtClean="0">
                <a:ea typeface="黑体" pitchFamily="49" charset="-122"/>
              </a:rPr>
              <a:t> </a:t>
            </a:r>
            <a:r>
              <a:rPr lang="en-US" altLang="zh-CN" sz="1400" b="1" dirty="0" smtClean="0">
                <a:ea typeface="黑体" pitchFamily="49" charset="-122"/>
              </a:rPr>
              <a:t>50. </a:t>
            </a:r>
            <a:r>
              <a:rPr lang="zh-CN" altLang="en-US" sz="1400" b="1" dirty="0" smtClean="0">
                <a:ea typeface="黑体" pitchFamily="49" charset="-122"/>
              </a:rPr>
              <a:t>基于神经可塑性的人和智能假肢融合基础理论与关键技术（</a:t>
            </a:r>
            <a:r>
              <a:rPr lang="en-US" altLang="zh-CN" sz="1400" b="1" dirty="0" smtClean="0">
                <a:ea typeface="黑体" pitchFamily="49" charset="-122"/>
              </a:rPr>
              <a:t>F0306</a:t>
            </a:r>
          </a:p>
          <a:p>
            <a:pPr lvl="1"/>
            <a:r>
              <a:rPr lang="en-US" altLang="zh-CN" sz="1400" b="1" dirty="0" smtClean="0">
                <a:ea typeface="黑体" pitchFamily="49" charset="-122"/>
              </a:rPr>
              <a:t>52. </a:t>
            </a:r>
            <a:r>
              <a:rPr lang="zh-CN" altLang="en-US" sz="1400" b="1" dirty="0" smtClean="0">
                <a:ea typeface="黑体" pitchFamily="49" charset="-122"/>
              </a:rPr>
              <a:t>基于多感觉脑认知机制的多模态计算模型与实验验证（</a:t>
            </a:r>
            <a:r>
              <a:rPr lang="en-US" altLang="zh-CN" sz="1400" b="1" dirty="0" smtClean="0">
                <a:ea typeface="黑体" pitchFamily="49" charset="-122"/>
              </a:rPr>
              <a:t>F0307</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26. </a:t>
            </a:r>
            <a:r>
              <a:rPr lang="zh-CN" altLang="en-US" sz="1400" b="1" dirty="0" smtClean="0">
                <a:ea typeface="黑体" pitchFamily="49" charset="-122"/>
              </a:rPr>
              <a:t>基于多源数据的可视模型与环境构建及其动态仿真</a:t>
            </a:r>
            <a:endParaRPr lang="en-US" altLang="zh-CN" sz="1400" b="1" dirty="0" smtClean="0">
              <a:ea typeface="黑体" pitchFamily="49" charset="-122"/>
            </a:endParaRPr>
          </a:p>
          <a:p>
            <a:pPr lvl="1"/>
            <a:r>
              <a:rPr lang="en-US" altLang="zh-CN" sz="1400" b="1" dirty="0" smtClean="0">
                <a:ea typeface="黑体" pitchFamily="49" charset="-122"/>
              </a:rPr>
              <a:t>30. </a:t>
            </a:r>
            <a:r>
              <a:rPr lang="zh-CN" altLang="en-US" sz="1400" b="1" dirty="0" smtClean="0">
                <a:ea typeface="黑体" pitchFamily="49" charset="-122"/>
              </a:rPr>
              <a:t>大规模在线教育群体协同学习与个性化智能导学机理与方法（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31. </a:t>
            </a:r>
            <a:r>
              <a:rPr lang="zh-CN" altLang="en-US" sz="1400" b="1" dirty="0" smtClean="0">
                <a:ea typeface="黑体" pitchFamily="49" charset="-122"/>
              </a:rPr>
              <a:t>大规模在线教育资源汇聚与组织的理论与方法（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42. </a:t>
            </a:r>
            <a:r>
              <a:rPr lang="zh-CN" altLang="en-US" sz="1400" b="1" dirty="0" smtClean="0">
                <a:ea typeface="黑体" pitchFamily="49" charset="-122"/>
              </a:rPr>
              <a:t>基于大数据和领域知识的复杂石化过程能效评价与系统优化（</a:t>
            </a:r>
            <a:r>
              <a:rPr lang="en-US" altLang="zh-CN" sz="1400" b="1" dirty="0" smtClean="0">
                <a:ea typeface="黑体" pitchFamily="49" charset="-122"/>
              </a:rPr>
              <a:t>F0302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48. </a:t>
            </a:r>
            <a:r>
              <a:rPr lang="zh-CN" altLang="en-US" sz="1400" b="1" dirty="0" smtClean="0">
                <a:ea typeface="黑体" pitchFamily="49" charset="-122"/>
              </a:rPr>
              <a:t>泛在信息制造环境下的机器人群智计算模型与优化方法（</a:t>
            </a:r>
            <a:r>
              <a:rPr lang="en-US" altLang="zh-CN" sz="1400" b="1" dirty="0" smtClean="0">
                <a:ea typeface="黑体" pitchFamily="49" charset="-122"/>
              </a:rPr>
              <a:t>F0305</a:t>
            </a:r>
            <a:r>
              <a:rPr lang="zh-CN" altLang="en-US" sz="1400" b="1" dirty="0" smtClean="0">
                <a:ea typeface="黑体" pitchFamily="49" charset="-122"/>
              </a:rPr>
              <a:t>）</a:t>
            </a:r>
            <a:endParaRPr lang="en-US" altLang="zh-CN" sz="22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800" b="1" dirty="0" smtClean="0">
                <a:solidFill>
                  <a:srgbClr val="000099"/>
                </a:solidFill>
                <a:ea typeface="黑体" pitchFamily="49" charset="-122"/>
              </a:rPr>
              <a:t>管理科学部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2</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zh-CN" altLang="en-US" sz="1400" b="1" dirty="0" smtClean="0">
                <a:ea typeface="黑体" pitchFamily="49" charset="-122"/>
              </a:rPr>
              <a:t>重点群</a:t>
            </a:r>
            <a:endParaRPr lang="en-US" altLang="zh-CN" sz="1400" b="1" dirty="0" smtClean="0">
              <a:ea typeface="黑体" pitchFamily="49" charset="-122"/>
            </a:endParaRPr>
          </a:p>
          <a:p>
            <a:pPr lvl="2"/>
            <a:r>
              <a:rPr lang="zh-CN" altLang="en-US" sz="1200" b="1" dirty="0" smtClean="0">
                <a:ea typeface="黑体" pitchFamily="49" charset="-122"/>
              </a:rPr>
              <a:t>“物联网环境下的管理理论与方法”重点项目群（</a:t>
            </a:r>
            <a:r>
              <a:rPr lang="en-US" altLang="zh-CN" sz="1200" b="1" dirty="0" smtClean="0">
                <a:ea typeface="黑体" pitchFamily="49" charset="-122"/>
              </a:rPr>
              <a:t>G0103</a:t>
            </a:r>
            <a:r>
              <a:rPr lang="zh-CN" altLang="en-US" sz="1200" b="1" dirty="0" smtClean="0">
                <a:ea typeface="黑体" pitchFamily="49" charset="-122"/>
              </a:rPr>
              <a:t>，</a:t>
            </a:r>
            <a:r>
              <a:rPr lang="en-US" altLang="zh-CN" sz="1200" b="1" dirty="0" smtClean="0">
                <a:ea typeface="黑体" pitchFamily="49" charset="-122"/>
              </a:rPr>
              <a:t>G0109</a:t>
            </a:r>
            <a:r>
              <a:rPr lang="zh-CN" altLang="en-US" sz="1200" b="1" dirty="0" smtClean="0">
                <a:ea typeface="黑体" pitchFamily="49" charset="-122"/>
              </a:rPr>
              <a:t>，</a:t>
            </a:r>
            <a:r>
              <a:rPr lang="en-US" altLang="zh-CN" sz="1200" b="1" dirty="0" smtClean="0">
                <a:ea typeface="黑体" pitchFamily="49" charset="-122"/>
              </a:rPr>
              <a:t>G0112</a:t>
            </a:r>
            <a:r>
              <a:rPr lang="zh-CN" altLang="en-US" sz="1200" b="1" dirty="0" smtClean="0">
                <a:ea typeface="黑体" pitchFamily="49" charset="-122"/>
              </a:rPr>
              <a:t>）</a:t>
            </a:r>
            <a:endParaRPr lang="en-US" altLang="zh-CN" sz="1200" b="1" dirty="0" smtClean="0">
              <a:ea typeface="黑体" pitchFamily="49" charset="-122"/>
            </a:endParaRPr>
          </a:p>
          <a:p>
            <a:pPr lvl="2"/>
            <a:r>
              <a:rPr lang="zh-CN" altLang="en-US" sz="1200" b="1" dirty="0" smtClean="0">
                <a:ea typeface="黑体" pitchFamily="49" charset="-122"/>
              </a:rPr>
              <a:t>“大数据驱动的管理与决策若干基础问题研究”重点项目群（</a:t>
            </a:r>
            <a:r>
              <a:rPr lang="en-US" altLang="zh-CN" sz="1200" b="1" dirty="0" smtClean="0">
                <a:ea typeface="黑体" pitchFamily="49" charset="-122"/>
              </a:rPr>
              <a:t>G02</a:t>
            </a:r>
            <a:r>
              <a:rPr lang="zh-CN" altLang="en-US" sz="1200" b="1" dirty="0" smtClean="0">
                <a:ea typeface="黑体" pitchFamily="49" charset="-122"/>
              </a:rPr>
              <a:t>）</a:t>
            </a:r>
            <a:endParaRPr lang="en-US" altLang="zh-CN" sz="1200" b="1" dirty="0" smtClean="0">
              <a:ea typeface="黑体" pitchFamily="49" charset="-122"/>
            </a:endParaRPr>
          </a:p>
          <a:p>
            <a:pPr lvl="1"/>
            <a:endParaRPr lang="en-US" altLang="zh-CN" sz="1400" b="1" dirty="0" smtClean="0">
              <a:ea typeface="黑体" pitchFamily="49" charset="-122"/>
            </a:endParaRPr>
          </a:p>
          <a:p>
            <a:pPr lvl="1"/>
            <a:r>
              <a:rPr lang="en-US" altLang="zh-CN" sz="1400" b="1" dirty="0" smtClean="0">
                <a:ea typeface="黑体" pitchFamily="49" charset="-122"/>
              </a:rPr>
              <a:t>1. </a:t>
            </a:r>
            <a:r>
              <a:rPr lang="zh-CN" altLang="en-US" sz="1400" b="1" dirty="0" smtClean="0">
                <a:ea typeface="黑体" pitchFamily="49" charset="-122"/>
              </a:rPr>
              <a:t>智能健康信息服务管理（</a:t>
            </a:r>
            <a:r>
              <a:rPr lang="en-US" altLang="zh-CN" sz="1400" b="1" dirty="0" smtClean="0">
                <a:ea typeface="黑体" pitchFamily="49" charset="-122"/>
              </a:rPr>
              <a:t>G0109</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 </a:t>
            </a:r>
            <a:r>
              <a:rPr lang="zh-CN" altLang="en-US" sz="1400" b="1" dirty="0" smtClean="0">
                <a:ea typeface="黑体" pitchFamily="49" charset="-122"/>
              </a:rPr>
              <a:t>基于顾客心理和行为的服务价值度量（</a:t>
            </a:r>
            <a:r>
              <a:rPr lang="en-US" altLang="zh-CN" sz="1400" b="1" dirty="0" smtClean="0">
                <a:ea typeface="黑体" pitchFamily="49" charset="-122"/>
              </a:rPr>
              <a:t>G0108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 </a:t>
            </a:r>
            <a:r>
              <a:rPr lang="zh-CN" altLang="en-US" sz="1400" b="1" dirty="0" smtClean="0">
                <a:ea typeface="黑体" pitchFamily="49" charset="-122"/>
              </a:rPr>
              <a:t>大数据环境下的智慧制造组织模式和运营管理（</a:t>
            </a:r>
            <a:r>
              <a:rPr lang="en-US" altLang="zh-CN" sz="1400" b="1" dirty="0" smtClean="0">
                <a:ea typeface="黑体" pitchFamily="49" charset="-122"/>
              </a:rPr>
              <a:t>G0110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 </a:t>
            </a:r>
            <a:r>
              <a:rPr lang="zh-CN" altLang="en-US" sz="1400" b="1" dirty="0" smtClean="0">
                <a:ea typeface="黑体" pitchFamily="49" charset="-122"/>
              </a:rPr>
              <a:t>社会网络中企业舆情管理的理论与方法（</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个体和群体选择行为的实验研究及复杂性分析（</a:t>
            </a:r>
            <a:r>
              <a:rPr lang="en-US" altLang="zh-CN" sz="1400" b="1" dirty="0" smtClean="0">
                <a:ea typeface="黑体" pitchFamily="49" charset="-122"/>
              </a:rPr>
              <a:t>G0104</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6. </a:t>
            </a:r>
            <a:r>
              <a:rPr lang="zh-CN" altLang="en-US" sz="1400" b="1" dirty="0" smtClean="0">
                <a:ea typeface="黑体" pitchFamily="49" charset="-122"/>
              </a:rPr>
              <a:t>面向社会网络的企业产品促销、定价和库存管理研究（</a:t>
            </a:r>
            <a:r>
              <a:rPr lang="en-US" altLang="zh-CN" sz="1400" b="1" dirty="0" smtClean="0">
                <a:ea typeface="黑体" pitchFamily="49" charset="-122"/>
              </a:rPr>
              <a:t>G0103</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7. </a:t>
            </a:r>
            <a:r>
              <a:rPr lang="zh-CN" altLang="en-US" sz="1400" b="1" dirty="0" smtClean="0">
                <a:ea typeface="黑体" pitchFamily="49" charset="-122"/>
              </a:rPr>
              <a:t>电子商务中的定向广告模式和运用策略研究（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大数据环境下的金融风险传导与防范研究（</a:t>
            </a:r>
            <a:r>
              <a:rPr lang="en-US" altLang="zh-CN" sz="1400" b="1" dirty="0" smtClean="0">
                <a:ea typeface="黑体" pitchFamily="49" charset="-122"/>
              </a:rPr>
              <a:t>G0206</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13. </a:t>
            </a:r>
            <a:r>
              <a:rPr lang="zh-CN" altLang="en-US" sz="1400" b="1" dirty="0" smtClean="0">
                <a:ea typeface="黑体" pitchFamily="49" charset="-122"/>
              </a:rPr>
              <a:t>移动互联网环境下的用户行为与商业模式创新（</a:t>
            </a:r>
            <a:r>
              <a:rPr lang="en-US" altLang="zh-CN" sz="1400" b="1" dirty="0" smtClean="0">
                <a:ea typeface="黑体" pitchFamily="49" charset="-122"/>
              </a:rPr>
              <a:t>G0208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16. </a:t>
            </a:r>
            <a:r>
              <a:rPr lang="zh-CN" altLang="en-US" sz="1400" b="1" dirty="0" smtClean="0">
                <a:ea typeface="黑体" pitchFamily="49" charset="-122"/>
              </a:rPr>
              <a:t>网络环境下创业行为与决策机制研究（</a:t>
            </a:r>
            <a:r>
              <a:rPr lang="en-US" altLang="zh-CN" sz="1400" b="1" dirty="0" smtClean="0">
                <a:ea typeface="黑体" pitchFamily="49" charset="-122"/>
              </a:rPr>
              <a:t>G0215</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8. </a:t>
            </a:r>
            <a:r>
              <a:rPr lang="zh-CN" altLang="en-US" sz="1400" b="1" dirty="0" smtClean="0">
                <a:ea typeface="黑体" pitchFamily="49" charset="-122"/>
              </a:rPr>
              <a:t>新型城镇化导向下的综合交通管理问题研究（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巨灾型突发事件医学应急救援风险分析及机制研究（</a:t>
            </a:r>
            <a:r>
              <a:rPr lang="en-US" altLang="zh-CN" sz="1400" b="1" dirty="0" smtClean="0">
                <a:ea typeface="黑体" pitchFamily="49" charset="-122"/>
              </a:rPr>
              <a:t>G0310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大数据环境下知识融合理论、方法与实现路径研究（</a:t>
            </a:r>
            <a:r>
              <a:rPr lang="en-US" altLang="zh-CN" sz="1400" b="1" dirty="0" smtClean="0">
                <a:ea typeface="黑体" pitchFamily="49" charset="-122"/>
              </a:rPr>
              <a:t>G0314</a:t>
            </a:r>
            <a:r>
              <a:rPr lang="zh-CN" altLang="en-US" sz="1400" b="1" dirty="0" smtClean="0">
                <a:ea typeface="黑体" pitchFamily="49" charset="-122"/>
              </a:rPr>
              <a:t>）</a:t>
            </a:r>
            <a:endParaRPr lang="en-US" altLang="zh-CN" sz="14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地球科学部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en-US" altLang="zh-CN" sz="1400" b="1" dirty="0" smtClean="0">
                <a:ea typeface="黑体" pitchFamily="49" charset="-122"/>
              </a:rPr>
              <a:t>4. </a:t>
            </a:r>
            <a:r>
              <a:rPr lang="zh-CN" altLang="en-US" sz="1400" b="1" dirty="0" smtClean="0">
                <a:ea typeface="黑体" pitchFamily="49" charset="-122"/>
              </a:rPr>
              <a:t>天气、气候与大气环境变化的过程与机制</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）重要大气现象中关键变量探测的理论与方法</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）大气探测资料与其他地球观测资料的集成和应用</a:t>
            </a:r>
          </a:p>
          <a:p>
            <a:pPr lvl="2"/>
            <a:r>
              <a:rPr lang="zh-CN" altLang="en-US" sz="1100" dirty="0" smtClean="0">
                <a:ea typeface="黑体" pitchFamily="49" charset="-122"/>
              </a:rPr>
              <a:t>（</a:t>
            </a:r>
            <a:r>
              <a:rPr lang="en-US" altLang="zh-CN" sz="1100" dirty="0" smtClean="0">
                <a:ea typeface="黑体" pitchFamily="49" charset="-122"/>
              </a:rPr>
              <a:t>3</a:t>
            </a:r>
            <a:r>
              <a:rPr lang="zh-CN" altLang="en-US" sz="1100" dirty="0" smtClean="0">
                <a:ea typeface="黑体" pitchFamily="49" charset="-122"/>
              </a:rPr>
              <a:t>）天气、气候数值模式的关键过程与技术</a:t>
            </a:r>
          </a:p>
          <a:p>
            <a:pPr lvl="2"/>
            <a:r>
              <a:rPr lang="zh-CN" altLang="en-US" sz="1100" dirty="0" smtClean="0">
                <a:ea typeface="黑体" pitchFamily="49" charset="-122"/>
              </a:rPr>
              <a:t>（</a:t>
            </a:r>
            <a:r>
              <a:rPr lang="en-US" altLang="zh-CN" sz="1100" dirty="0" smtClean="0">
                <a:ea typeface="黑体" pitchFamily="49" charset="-122"/>
              </a:rPr>
              <a:t>6</a:t>
            </a:r>
            <a:r>
              <a:rPr lang="zh-CN" altLang="en-US" sz="1100" dirty="0" smtClean="0">
                <a:ea typeface="黑体" pitchFamily="49" charset="-122"/>
              </a:rPr>
              <a:t>）区域大气污染机制和数值模拟</a:t>
            </a:r>
            <a:endParaRPr lang="en-US" altLang="zh-CN" sz="1100"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全球环境变化与地球圈层相互作用</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）亚洲季风系统过去、现在和未来演变的机理</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）典型暖期亚洲重要气候事件及其机制</a:t>
            </a:r>
            <a:endParaRPr lang="en-US" altLang="zh-CN" sz="1100"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对地观测及其信息处理</a:t>
            </a:r>
            <a:endParaRPr lang="en-US" altLang="zh-CN" sz="1400" b="1" dirty="0" smtClean="0">
              <a:ea typeface="黑体" pitchFamily="49" charset="-122"/>
            </a:endParaRPr>
          </a:p>
          <a:p>
            <a:pPr lvl="2"/>
            <a:r>
              <a:rPr lang="zh-CN" altLang="en-US" sz="1100" dirty="0" smtClean="0">
                <a:ea typeface="黑体" pitchFamily="49" charset="-122"/>
              </a:rPr>
              <a:t>　（</a:t>
            </a:r>
            <a:r>
              <a:rPr lang="en-US" altLang="zh-CN" sz="1100" dirty="0" smtClean="0">
                <a:ea typeface="黑体" pitchFamily="49" charset="-122"/>
              </a:rPr>
              <a:t>2</a:t>
            </a:r>
            <a:r>
              <a:rPr lang="zh-CN" altLang="en-US" sz="1100" dirty="0" smtClean="0">
                <a:ea typeface="黑体" pitchFamily="49" charset="-122"/>
              </a:rPr>
              <a:t>）泛在地理信息集成与质量评价方法</a:t>
            </a:r>
          </a:p>
          <a:p>
            <a:pPr lvl="2"/>
            <a:r>
              <a:rPr lang="zh-CN" altLang="en-US" sz="1100" dirty="0" smtClean="0">
                <a:ea typeface="黑体" pitchFamily="49" charset="-122"/>
              </a:rPr>
              <a:t>　（</a:t>
            </a:r>
            <a:r>
              <a:rPr lang="en-US" altLang="zh-CN" sz="1100" dirty="0" smtClean="0">
                <a:ea typeface="黑体" pitchFamily="49" charset="-122"/>
              </a:rPr>
              <a:t>3</a:t>
            </a:r>
            <a:r>
              <a:rPr lang="zh-CN" altLang="en-US" sz="1100" dirty="0" smtClean="0">
                <a:ea typeface="黑体" pitchFamily="49" charset="-122"/>
              </a:rPr>
              <a:t>）地理空间大数据表达与管理的理论与方法</a:t>
            </a:r>
          </a:p>
          <a:p>
            <a:pPr lvl="2"/>
            <a:r>
              <a:rPr lang="zh-CN" altLang="en-US" sz="1100" dirty="0" smtClean="0">
                <a:ea typeface="黑体" pitchFamily="49" charset="-122"/>
              </a:rPr>
              <a:t>　（</a:t>
            </a:r>
            <a:r>
              <a:rPr lang="en-US" altLang="zh-CN" sz="1100" dirty="0" smtClean="0">
                <a:ea typeface="黑体" pitchFamily="49" charset="-122"/>
              </a:rPr>
              <a:t>4</a:t>
            </a:r>
            <a:r>
              <a:rPr lang="zh-CN" altLang="en-US" sz="1100" dirty="0" smtClean="0">
                <a:ea typeface="黑体" pitchFamily="49" charset="-122"/>
              </a:rPr>
              <a:t>）地理计算与时空分析的新理论与新方法</a:t>
            </a:r>
          </a:p>
          <a:p>
            <a:pPr lvl="2"/>
            <a:r>
              <a:rPr lang="zh-CN" altLang="en-US" sz="1100" dirty="0" smtClean="0">
                <a:ea typeface="黑体" pitchFamily="49" charset="-122"/>
              </a:rPr>
              <a:t>　（</a:t>
            </a:r>
            <a:r>
              <a:rPr lang="en-US" altLang="zh-CN" sz="1100" dirty="0" smtClean="0">
                <a:ea typeface="黑体" pitchFamily="49" charset="-122"/>
              </a:rPr>
              <a:t>5</a:t>
            </a:r>
            <a:r>
              <a:rPr lang="zh-CN" altLang="en-US" sz="1100" dirty="0" smtClean="0">
                <a:ea typeface="黑体" pitchFamily="49" charset="-122"/>
              </a:rPr>
              <a:t>）地理信息服务新理论与新方法</a:t>
            </a:r>
          </a:p>
          <a:p>
            <a:pPr lvl="2"/>
            <a:r>
              <a:rPr lang="zh-CN" altLang="en-US" sz="1100" dirty="0" smtClean="0">
                <a:ea typeface="黑体" pitchFamily="49" charset="-122"/>
              </a:rPr>
              <a:t>　（</a:t>
            </a:r>
            <a:r>
              <a:rPr lang="en-US" altLang="zh-CN" sz="1100" dirty="0" smtClean="0">
                <a:ea typeface="黑体" pitchFamily="49" charset="-122"/>
              </a:rPr>
              <a:t>7</a:t>
            </a:r>
            <a:r>
              <a:rPr lang="zh-CN" altLang="en-US" sz="1100" dirty="0" smtClean="0">
                <a:ea typeface="黑体" pitchFamily="49" charset="-122"/>
              </a:rPr>
              <a:t>）特殊地物多维波谱库建立及深度挖掘的理论与方法</a:t>
            </a:r>
          </a:p>
          <a:p>
            <a:r>
              <a:rPr lang="zh-CN" altLang="en-US" sz="1600" b="1" dirty="0" smtClean="0">
                <a:solidFill>
                  <a:srgbClr val="000099"/>
                </a:solidFill>
                <a:ea typeface="黑体" pitchFamily="49" charset="-122"/>
              </a:rPr>
              <a:t>数理科学部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复杂推理的逻辑基础及其量化模型（</a:t>
            </a:r>
            <a:r>
              <a:rPr lang="en-US" altLang="zh-CN" sz="1200" dirty="0" smtClean="0">
                <a:ea typeface="黑体" pitchFamily="49" charset="-122"/>
              </a:rPr>
              <a:t>A0115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 随机树与随机图（</a:t>
            </a:r>
            <a:r>
              <a:rPr lang="en-US" altLang="zh-CN" sz="1200" dirty="0" smtClean="0">
                <a:ea typeface="黑体" pitchFamily="49" charset="-122"/>
              </a:rPr>
              <a:t>A0110</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网络设计中的图论方法（</a:t>
            </a:r>
            <a:r>
              <a:rPr lang="en-US" altLang="zh-CN" sz="1200" dirty="0" smtClean="0">
                <a:ea typeface="黑体" pitchFamily="49" charset="-122"/>
              </a:rPr>
              <a:t>A0116</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复杂多源异构数据协同计算的数学理论与方法（</a:t>
            </a:r>
            <a:r>
              <a:rPr lang="en-US" altLang="zh-CN" sz="1200" dirty="0" smtClean="0">
                <a:ea typeface="黑体" pitchFamily="49" charset="-122"/>
              </a:rPr>
              <a:t>A0117</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复杂系统动力学建模、分析与控制（</a:t>
            </a:r>
            <a:r>
              <a:rPr lang="en-US" altLang="zh-CN" sz="1200" dirty="0" smtClean="0">
                <a:ea typeface="黑体" pitchFamily="49" charset="-122"/>
              </a:rPr>
              <a:t>A0202</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人类健康与医学中的生物力学问题（</a:t>
            </a:r>
            <a:r>
              <a:rPr lang="en-US" altLang="zh-CN" sz="1200" dirty="0" smtClean="0">
                <a:ea typeface="黑体" pitchFamily="49" charset="-122"/>
              </a:rPr>
              <a:t>A0205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复杂力学问题的计算方法与软件（</a:t>
            </a:r>
            <a:r>
              <a:rPr lang="en-US" altLang="zh-CN" sz="1200" dirty="0" smtClean="0">
                <a:ea typeface="黑体" pitchFamily="49" charset="-122"/>
              </a:rPr>
              <a:t>A02</a:t>
            </a:r>
            <a:r>
              <a:rPr lang="zh-CN" altLang="en-US" sz="1200" dirty="0" smtClean="0">
                <a:ea typeface="黑体" pitchFamily="49" charset="-122"/>
              </a:rPr>
              <a:t>）</a:t>
            </a:r>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生命科学部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400" dirty="0" smtClean="0">
                <a:ea typeface="黑体" pitchFamily="49" charset="-122"/>
              </a:rPr>
              <a:t>蛋白质及复合物的结构、修饰和功能调控（</a:t>
            </a:r>
            <a:r>
              <a:rPr lang="en-US" altLang="zh-CN" sz="1400" dirty="0" smtClean="0">
                <a:ea typeface="黑体" pitchFamily="49" charset="-122"/>
              </a:rPr>
              <a:t>C0501</a:t>
            </a:r>
            <a:r>
              <a:rPr lang="zh-CN" altLang="en-US" sz="1400" dirty="0" smtClean="0">
                <a:ea typeface="黑体" pitchFamily="49" charset="-122"/>
              </a:rPr>
              <a:t>）</a:t>
            </a:r>
          </a:p>
          <a:p>
            <a:pPr lvl="1"/>
            <a:r>
              <a:rPr lang="zh-CN" altLang="en-US" sz="1400" dirty="0" smtClean="0">
                <a:ea typeface="黑体" pitchFamily="49" charset="-122"/>
              </a:rPr>
              <a:t>核酸代谢与基因组稳定性（不包括非编码</a:t>
            </a:r>
            <a:r>
              <a:rPr lang="en-US" altLang="zh-CN" sz="1400" dirty="0" smtClean="0">
                <a:ea typeface="黑体" pitchFamily="49" charset="-122"/>
              </a:rPr>
              <a:t>RNA</a:t>
            </a:r>
            <a:r>
              <a:rPr lang="zh-CN" altLang="en-US" sz="1400" dirty="0" smtClean="0">
                <a:ea typeface="黑体" pitchFamily="49" charset="-122"/>
              </a:rPr>
              <a:t>）（</a:t>
            </a:r>
            <a:r>
              <a:rPr lang="en-US" altLang="zh-CN" sz="1400" dirty="0" smtClean="0">
                <a:ea typeface="黑体" pitchFamily="49" charset="-122"/>
              </a:rPr>
              <a:t>C0502</a:t>
            </a:r>
            <a:r>
              <a:rPr lang="zh-CN" altLang="en-US" sz="1400" dirty="0" smtClean="0">
                <a:ea typeface="黑体" pitchFamily="49" charset="-122"/>
              </a:rPr>
              <a:t>）</a:t>
            </a:r>
            <a:endParaRPr lang="en-US" altLang="zh-CN" sz="1400" dirty="0" smtClean="0">
              <a:ea typeface="黑体" pitchFamily="49" charset="-122"/>
            </a:endParaRPr>
          </a:p>
          <a:p>
            <a:pPr lvl="1"/>
            <a:r>
              <a:rPr lang="zh-CN" altLang="en-US" sz="1400" dirty="0" smtClean="0">
                <a:ea typeface="黑体" pitchFamily="49" charset="-122"/>
              </a:rPr>
              <a:t>感觉信息的神经编码机制（</a:t>
            </a:r>
            <a:r>
              <a:rPr lang="en-US" altLang="zh-CN" sz="1400" dirty="0" smtClean="0">
                <a:ea typeface="黑体" pitchFamily="49" charset="-122"/>
              </a:rPr>
              <a:t>C0904</a:t>
            </a:r>
            <a:r>
              <a:rPr lang="zh-CN" altLang="en-US" sz="1400" dirty="0" smtClean="0">
                <a:ea typeface="黑体" pitchFamily="49" charset="-122"/>
              </a:rPr>
              <a:t>）</a:t>
            </a:r>
            <a:endParaRPr lang="zh-CN" altLang="en-US" sz="1100" dirty="0" smtClean="0">
              <a:ea typeface="黑体" pitchFamily="49" charset="-122"/>
            </a:endParaRPr>
          </a:p>
          <a:p>
            <a:r>
              <a:rPr lang="zh-CN" altLang="en-US" sz="1600" b="1" dirty="0" smtClean="0">
                <a:solidFill>
                  <a:srgbClr val="000099"/>
                </a:solidFill>
                <a:ea typeface="黑体" pitchFamily="49" charset="-122"/>
              </a:rPr>
              <a:t>化学科学部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理论与计算化学中的新方法及应用（</a:t>
            </a:r>
            <a:r>
              <a:rPr lang="en-US" altLang="zh-CN" sz="1200" dirty="0" smtClean="0">
                <a:ea typeface="黑体" pitchFamily="49" charset="-122"/>
              </a:rPr>
              <a:t>B03</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蛋白质检测及其功能研究（</a:t>
            </a:r>
            <a:r>
              <a:rPr lang="en-US" altLang="zh-CN" sz="1200" dirty="0" smtClean="0">
                <a:ea typeface="黑体" pitchFamily="49" charset="-122"/>
              </a:rPr>
              <a:t>B05</a:t>
            </a:r>
            <a:r>
              <a:rPr lang="zh-CN" altLang="en-US" sz="1200" dirty="0" smtClean="0">
                <a:ea typeface="黑体" pitchFamily="49" charset="-122"/>
              </a:rPr>
              <a:t>）</a:t>
            </a:r>
            <a:endParaRPr lang="en-US" altLang="zh-CN" sz="1200" dirty="0" smtClean="0">
              <a:ea typeface="黑体" pitchFamily="49" charset="-122"/>
            </a:endParaRPr>
          </a:p>
          <a:p>
            <a:r>
              <a:rPr lang="zh-CN" altLang="en-US" sz="1600" b="1" dirty="0" smtClean="0">
                <a:solidFill>
                  <a:srgbClr val="000099"/>
                </a:solidFill>
                <a:ea typeface="黑体" pitchFamily="49" charset="-122"/>
              </a:rPr>
              <a:t>医学科学部</a:t>
            </a:r>
            <a:endParaRPr lang="en-US" altLang="zh-CN" sz="1600" b="1" dirty="0" smtClean="0">
              <a:solidFill>
                <a:srgbClr val="000099"/>
              </a:solidFill>
              <a:ea typeface="黑体" pitchFamily="49" charset="-122"/>
            </a:endParaRPr>
          </a:p>
          <a:p>
            <a:pPr lvl="1"/>
            <a:r>
              <a:rPr lang="en-US" altLang="zh-CN" sz="1400" dirty="0" smtClean="0">
                <a:ea typeface="黑体" pitchFamily="49" charset="-122"/>
              </a:rPr>
              <a:t>35. </a:t>
            </a:r>
            <a:r>
              <a:rPr lang="zh-CN" altLang="en-US" sz="1400" dirty="0" smtClean="0">
                <a:ea typeface="黑体" pitchFamily="49" charset="-122"/>
              </a:rPr>
              <a:t>基于生物医学大数据的疾病风险评估与预测方法学研究（</a:t>
            </a:r>
            <a:r>
              <a:rPr lang="en-US" altLang="zh-CN" sz="1400" dirty="0" smtClean="0">
                <a:ea typeface="黑体" pitchFamily="49" charset="-122"/>
              </a:rPr>
              <a:t>H26</a:t>
            </a:r>
            <a:r>
              <a:rPr lang="zh-CN" altLang="en-US" sz="1400" dirty="0" smtClean="0">
                <a:ea typeface="黑体" pitchFamily="49" charset="-122"/>
              </a:rPr>
              <a:t>）</a:t>
            </a:r>
            <a:endParaRPr lang="en-US" altLang="zh-CN" sz="1400" dirty="0" smtClean="0">
              <a:ea typeface="黑体" pitchFamily="49" charset="-122"/>
            </a:endParaRPr>
          </a:p>
          <a:p>
            <a:r>
              <a:rPr lang="zh-CN" altLang="en-US" sz="1600" b="1" dirty="0" smtClean="0">
                <a:solidFill>
                  <a:srgbClr val="000099"/>
                </a:solidFill>
                <a:ea typeface="黑体" pitchFamily="49" charset="-122"/>
              </a:rPr>
              <a:t>工程与材料科学部？</a:t>
            </a:r>
            <a:endParaRPr lang="en-US" altLang="zh-CN" sz="1600" b="1" dirty="0" smtClean="0">
              <a:solidFill>
                <a:srgbClr val="000099"/>
              </a:solidFill>
              <a:ea typeface="黑体" pitchFamily="49" charset="-122"/>
            </a:endParaRPr>
          </a:p>
          <a:p>
            <a:endParaRPr lang="zh-CN" altLang="en-US" sz="2200" dirty="0" smtClean="0">
              <a:ea typeface="黑体" pitchFamily="49" charset="-122"/>
            </a:endParaRPr>
          </a:p>
          <a:p>
            <a:pPr lvl="1"/>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22</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3154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23</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709298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300325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25</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dirty="0" err="1">
                  <a:solidFill>
                    <a:srgbClr val="000000"/>
                  </a:solidFill>
                  <a:ea typeface="黑体" pitchFamily="2" charset="-122"/>
                </a:rPr>
                <a:t>Facebook</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用户规模超过</a:t>
              </a:r>
              <a:r>
                <a:rPr kumimoji="1" lang="en-US" altLang="zh-CN" sz="1800" dirty="0">
                  <a:solidFill>
                    <a:srgbClr val="000000"/>
                  </a:solidFill>
                  <a:ea typeface="黑体" pitchFamily="2" charset="-122"/>
                </a:rPr>
                <a:t>10</a:t>
              </a:r>
              <a:r>
                <a:rPr kumimoji="1" lang="zh-CN" altLang="en-US" sz="1800" dirty="0">
                  <a:solidFill>
                    <a:srgbClr val="000000"/>
                  </a:solidFill>
                  <a:ea typeface="黑体" pitchFamily="2" charset="-122"/>
                </a:rPr>
                <a:t>亿，</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每天新增数据量</a:t>
              </a:r>
              <a:r>
                <a:rPr kumimoji="1" lang="en-US" altLang="zh-CN" sz="1800" dirty="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四大微博</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新浪，腾讯、搜狐和网易</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a:t>
              </a:r>
              <a:r>
                <a:rPr kumimoji="1" lang="en-US" altLang="zh-CN" sz="1800" dirty="0">
                  <a:solidFill>
                    <a:srgbClr val="000000"/>
                  </a:solidFill>
                  <a:ea typeface="黑体" pitchFamily="2" charset="-122"/>
                </a:rPr>
                <a:t>8</a:t>
              </a:r>
              <a:r>
                <a:rPr kumimoji="1" lang="zh-CN" altLang="en-US" sz="1800" dirty="0">
                  <a:solidFill>
                    <a:srgbClr val="000000"/>
                  </a:solidFill>
                  <a:ea typeface="黑体" pitchFamily="2" charset="-122"/>
                </a:rPr>
                <a:t>亿多，每天新增微博超过</a:t>
              </a:r>
              <a:r>
                <a:rPr kumimoji="1" lang="en-US" altLang="zh-CN" sz="1800" dirty="0">
                  <a:solidFill>
                    <a:srgbClr val="000000"/>
                  </a:solidFill>
                  <a:ea typeface="黑体" pitchFamily="2" charset="-122"/>
                </a:rPr>
                <a:t>2</a:t>
              </a:r>
              <a:r>
                <a:rPr kumimoji="1" lang="zh-CN" altLang="en-US" sz="1800" dirty="0">
                  <a:solidFill>
                    <a:srgbClr val="000000"/>
                  </a:solidFill>
                  <a:ea typeface="黑体" pitchFamily="2" charset="-122"/>
                </a:rPr>
                <a:t>亿条， 图片</a:t>
              </a:r>
              <a:r>
                <a:rPr kumimoji="1" lang="en-US" altLang="zh-CN" sz="1800" dirty="0">
                  <a:solidFill>
                    <a:srgbClr val="000000"/>
                  </a:solidFill>
                  <a:ea typeface="黑体" pitchFamily="2" charset="-122"/>
                </a:rPr>
                <a:t>2000</a:t>
              </a:r>
              <a:r>
                <a:rPr kumimoji="1" lang="zh-CN" altLang="en-US" sz="1800" dirty="0">
                  <a:solidFill>
                    <a:srgbClr val="000000"/>
                  </a:solidFill>
                  <a:ea typeface="黑体" pitchFamily="2" charset="-122"/>
                </a:rPr>
                <a:t>万张</a:t>
              </a:r>
              <a:endParaRPr kumimoji="1" lang="zh-CN" altLang="en-US" sz="1800" dirty="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百度：</a:t>
              </a:r>
              <a:r>
                <a:rPr kumimoji="1" lang="zh-CN" altLang="en-US" sz="1800" dirty="0">
                  <a:solidFill>
                    <a:srgbClr val="000000"/>
                  </a:solidFill>
                  <a:ea typeface="黑体" pitchFamily="2" charset="-122"/>
                </a:rPr>
                <a:t>每天新增日志数据量近</a:t>
              </a:r>
              <a:r>
                <a:rPr kumimoji="1" lang="en-US" altLang="zh-CN" sz="1800" dirty="0">
                  <a:solidFill>
                    <a:srgbClr val="000000"/>
                  </a:solidFill>
                  <a:ea typeface="黑体" pitchFamily="2" charset="-122"/>
                </a:rPr>
                <a:t>1PB</a:t>
              </a:r>
              <a:r>
                <a:rPr kumimoji="1" lang="zh-CN" altLang="en-US" sz="1800" dirty="0">
                  <a:solidFill>
                    <a:srgbClr val="000000"/>
                  </a:solidFill>
                  <a:ea typeface="黑体" pitchFamily="2" charset="-122"/>
                </a:rPr>
                <a:t>，数据总量近</a:t>
              </a:r>
              <a:r>
                <a:rPr kumimoji="1" lang="en-US" altLang="zh-CN" sz="1800" dirty="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dirty="0">
                  <a:solidFill>
                    <a:srgbClr val="000000"/>
                  </a:solidFill>
                  <a:ea typeface="黑体" pitchFamily="2" charset="-122"/>
                </a:rPr>
                <a:t>Google</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每天新处理数据总量</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已超过</a:t>
              </a:r>
              <a:r>
                <a:rPr kumimoji="1" lang="en-US" altLang="zh-CN" sz="1800" dirty="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26</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27</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rgbClr val="000099"/>
                </a:solidFill>
              </a:rPr>
              <a:t>北京大数据科学与脑机智能高精尖创新中心</a:t>
            </a:r>
            <a:endParaRPr lang="zh-CN" altLang="en-US" sz="3200" b="1" dirty="0">
              <a:solidFill>
                <a:srgbClr val="000099"/>
              </a:solidFill>
            </a:endParaRPr>
          </a:p>
        </p:txBody>
      </p:sp>
      <p:sp>
        <p:nvSpPr>
          <p:cNvPr id="3" name="内容占位符 2"/>
          <p:cNvSpPr>
            <a:spLocks noGrp="1"/>
          </p:cNvSpPr>
          <p:nvPr>
            <p:ph idx="1"/>
          </p:nvPr>
        </p:nvSpPr>
        <p:spPr/>
        <p:txBody>
          <a:bodyPr/>
          <a:lstStyle/>
          <a:p>
            <a:r>
              <a:rPr lang="zh-CN" altLang="en-US" dirty="0" smtClean="0"/>
              <a:t>坐落于北京航空航天大学，</a:t>
            </a:r>
            <a:r>
              <a:rPr lang="en-US" altLang="zh-CN" dirty="0" smtClean="0"/>
              <a:t>2016</a:t>
            </a:r>
            <a:r>
              <a:rPr lang="zh-CN" altLang="en-US" dirty="0" smtClean="0"/>
              <a:t>年</a:t>
            </a:r>
            <a:r>
              <a:rPr lang="en-US" altLang="zh-CN" dirty="0" smtClean="0"/>
              <a:t>1</a:t>
            </a:r>
            <a:r>
              <a:rPr lang="zh-CN" altLang="en-US" dirty="0" smtClean="0"/>
              <a:t>月</a:t>
            </a:r>
            <a:r>
              <a:rPr lang="en-US" altLang="zh-CN" dirty="0" smtClean="0"/>
              <a:t>17</a:t>
            </a:r>
            <a:r>
              <a:rPr lang="zh-CN" altLang="en-US" dirty="0" smtClean="0"/>
              <a:t>启动大会</a:t>
            </a:r>
            <a:endParaRPr lang="en-US" altLang="zh-CN" dirty="0" smtClean="0"/>
          </a:p>
          <a:p>
            <a:r>
              <a:rPr lang="zh-CN" altLang="en-US" dirty="0" smtClean="0"/>
              <a:t>北京市教委“北京高等学校高精尖创新中心建设计划”</a:t>
            </a:r>
            <a:endParaRPr lang="en-US" altLang="zh-CN" dirty="0" smtClean="0"/>
          </a:p>
          <a:p>
            <a:pPr lvl="1"/>
            <a:r>
              <a:rPr lang="zh-CN" altLang="en-US" dirty="0" smtClean="0"/>
              <a:t>首批认定了</a:t>
            </a:r>
            <a:r>
              <a:rPr lang="en-US" altLang="zh-CN" dirty="0" smtClean="0"/>
              <a:t>13</a:t>
            </a:r>
            <a:r>
              <a:rPr lang="zh-CN" altLang="en-US" dirty="0" smtClean="0"/>
              <a:t>个北京高校高精尖创新中心，未来建设</a:t>
            </a:r>
            <a:r>
              <a:rPr lang="en-US" altLang="zh-CN" dirty="0" smtClean="0"/>
              <a:t>20</a:t>
            </a:r>
            <a:r>
              <a:rPr lang="zh-CN" altLang="en-US" dirty="0" smtClean="0"/>
              <a:t>个左右高精尖中心。</a:t>
            </a:r>
            <a:endParaRPr lang="en-US" altLang="zh-CN" dirty="0" smtClean="0"/>
          </a:p>
          <a:p>
            <a:pPr lvl="1"/>
            <a:r>
              <a:rPr lang="zh-CN" altLang="en-US" dirty="0" smtClean="0"/>
              <a:t>每个创新中心每年都会有</a:t>
            </a:r>
            <a:r>
              <a:rPr lang="en-US" altLang="zh-CN" dirty="0" smtClean="0"/>
              <a:t>5000</a:t>
            </a:r>
            <a:r>
              <a:rPr lang="zh-CN" altLang="en-US" dirty="0" smtClean="0"/>
              <a:t>万元至一亿元的财政拨款，至少</a:t>
            </a:r>
            <a:r>
              <a:rPr lang="en-US" altLang="zh-CN" dirty="0" smtClean="0"/>
              <a:t>7</a:t>
            </a:r>
            <a:r>
              <a:rPr lang="zh-CN" altLang="en-US" dirty="0" smtClean="0"/>
              <a:t>成经费用于整合国内外创新人才，至少两成聘任费需用于京外人才。</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2838435"/>
            <a:ext cx="3754388" cy="262807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35</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133680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1740" y="3355301"/>
            <a:ext cx="4176464" cy="281000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 xmlns:p14="http://schemas.microsoft.com/office/powerpoint/2010/main" val="928899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46326" y="2636912"/>
            <a:ext cx="6686550" cy="350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50339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Tree>
    <p:extLst>
      <p:ext uri="{BB962C8B-B14F-4D97-AF65-F5344CB8AC3E}">
        <p14:creationId xmlns="" xmlns:p14="http://schemas.microsoft.com/office/powerpoint/2010/main" val="2332470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0256" y="692696"/>
            <a:ext cx="3294112" cy="22947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5305" y="2756101"/>
            <a:ext cx="2466975" cy="1857376"/>
          </a:xfrm>
          <a:prstGeom prst="rect">
            <a:avLst/>
          </a:prstGeom>
          <a:noFill/>
          <a:extLst>
            <a:ext uri="{909E8E84-426E-40DD-AFC4-6F175D3DCCD1}">
              <a14:hiddenFill xmlns="" xmlns:a14="http://schemas.microsoft.com/office/drawing/2010/main">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9512" y="4653136"/>
            <a:ext cx="2590800" cy="16859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22418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3422"/>
            <a:ext cx="8534752" cy="765298"/>
          </a:xfrm>
        </p:spPr>
        <p:txBody>
          <a:bodyPr/>
          <a:lstStyle/>
          <a:p>
            <a:r>
              <a:rPr lang="zh-CN" altLang="en-US" sz="3600" b="1" dirty="0" smtClean="0">
                <a:solidFill>
                  <a:srgbClr val="000099"/>
                </a:solidFill>
              </a:rPr>
              <a:t>北航大数据科学与工程国际联合研究中心</a:t>
            </a:r>
            <a:endParaRPr lang="zh-CN" altLang="en-US" sz="3600" b="1" dirty="0">
              <a:solidFill>
                <a:srgbClr val="000099"/>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1396392" y="3220232"/>
            <a:ext cx="2390775" cy="410445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rot="5400000">
            <a:off x="5982823" y="3602353"/>
            <a:ext cx="2218914" cy="3744416"/>
          </a:xfrm>
          <a:prstGeom prst="rect">
            <a:avLst/>
          </a:prstGeom>
          <a:noFill/>
          <a:ln w="9525">
            <a:noFill/>
            <a:miter lim="800000"/>
            <a:headEnd/>
            <a:tailEnd/>
          </a:ln>
        </p:spPr>
      </p:pic>
      <p:sp>
        <p:nvSpPr>
          <p:cNvPr id="9" name="矩形 8"/>
          <p:cNvSpPr/>
          <p:nvPr/>
        </p:nvSpPr>
        <p:spPr>
          <a:xfrm>
            <a:off x="107504" y="1052736"/>
            <a:ext cx="8892480" cy="3139321"/>
          </a:xfrm>
          <a:prstGeom prst="rect">
            <a:avLst/>
          </a:prstGeom>
        </p:spPr>
        <p:txBody>
          <a:bodyPr wrap="square">
            <a:spAutoFit/>
          </a:bodyPr>
          <a:lstStyle/>
          <a:p>
            <a:pPr>
              <a:buFont typeface="Arial" pitchFamily="34" charset="0"/>
              <a:buChar char="•"/>
            </a:pPr>
            <a:r>
              <a:rPr lang="en-US" altLang="zh-CN" sz="2400" dirty="0" smtClean="0">
                <a:solidFill>
                  <a:srgbClr val="FF0000"/>
                </a:solidFill>
              </a:rPr>
              <a:t> International Research Centre on Big Data (RCBD)</a:t>
            </a:r>
          </a:p>
          <a:p>
            <a:pPr lvl="1">
              <a:buFont typeface="Arial" pitchFamily="34" charset="0"/>
              <a:buChar char="•"/>
            </a:pPr>
            <a:r>
              <a:rPr lang="en-US" altLang="zh-CN" sz="2000" dirty="0" smtClean="0"/>
              <a:t> Founded in September, 2012.</a:t>
            </a:r>
          </a:p>
          <a:p>
            <a:pPr lvl="1">
              <a:buFont typeface="Arial" pitchFamily="34" charset="0"/>
              <a:buChar char="•"/>
            </a:pPr>
            <a:r>
              <a:rPr lang="en-US" altLang="zh-CN" sz="2000" dirty="0" smtClean="0"/>
              <a:t>Led by </a:t>
            </a:r>
            <a:r>
              <a:rPr lang="en-US" altLang="zh-CN" sz="2000" b="1" dirty="0" smtClean="0"/>
              <a:t>Prof. </a:t>
            </a:r>
            <a:r>
              <a:rPr lang="en-US" altLang="zh-CN" sz="2000" b="1" dirty="0" err="1" smtClean="0"/>
              <a:t>Wenfei</a:t>
            </a:r>
            <a:r>
              <a:rPr lang="en-US" altLang="zh-CN" sz="2000" b="1" dirty="0" smtClean="0"/>
              <a:t> Fan </a:t>
            </a:r>
            <a:r>
              <a:rPr lang="en-US" altLang="zh-CN" sz="2000" dirty="0" smtClean="0"/>
              <a:t>(ACM Fellow,  Fellow of the Royal Society of Edinburgh, Scotland) .</a:t>
            </a:r>
          </a:p>
          <a:p>
            <a:pPr>
              <a:buFont typeface="Arial" pitchFamily="34" charset="0"/>
              <a:buChar char="•"/>
            </a:pPr>
            <a:r>
              <a:rPr lang="en-US" altLang="zh-CN" sz="2400" dirty="0" smtClean="0">
                <a:solidFill>
                  <a:srgbClr val="FF0000"/>
                </a:solidFill>
              </a:rPr>
              <a:t> Research Topics</a:t>
            </a:r>
          </a:p>
          <a:p>
            <a:pPr lvl="1">
              <a:buFont typeface="Arial" pitchFamily="34" charset="0"/>
              <a:buChar char="•"/>
            </a:pPr>
            <a:r>
              <a:rPr lang="en-US" altLang="zh-CN" dirty="0" smtClean="0"/>
              <a:t> Big Data Analysis: Theory and Applications</a:t>
            </a:r>
          </a:p>
          <a:p>
            <a:pPr lvl="1">
              <a:buFont typeface="Arial" pitchFamily="34" charset="0"/>
              <a:buChar char="•"/>
            </a:pPr>
            <a:r>
              <a:rPr lang="en-US" altLang="zh-CN" dirty="0" smtClean="0"/>
              <a:t> Data Quality: The Other Side of Big Data</a:t>
            </a:r>
          </a:p>
          <a:p>
            <a:pPr lvl="1">
              <a:buFont typeface="Arial" pitchFamily="34" charset="0"/>
              <a:buChar char="•"/>
            </a:pPr>
            <a:r>
              <a:rPr lang="en-US" altLang="zh-CN" dirty="0" smtClean="0"/>
              <a:t> Querying Big Data beyond </a:t>
            </a:r>
            <a:r>
              <a:rPr lang="en-US" altLang="zh-CN" dirty="0" err="1" smtClean="0"/>
              <a:t>MapReduce</a:t>
            </a:r>
            <a:endParaRPr lang="en-US" altLang="zh-CN" dirty="0" smtClean="0"/>
          </a:p>
          <a:p>
            <a:pPr lvl="1">
              <a:buFont typeface="Arial" pitchFamily="34" charset="0"/>
              <a:buChar char="•"/>
            </a:pPr>
            <a:r>
              <a:rPr lang="en-US" altLang="zh-CN" dirty="0" smtClean="0"/>
              <a:t> Querying Big Social Data</a:t>
            </a:r>
          </a:p>
          <a:p>
            <a:pPr>
              <a:buFont typeface="Arial" pitchFamily="34" charset="0"/>
              <a:buChar char="•"/>
            </a:pPr>
            <a:endParaRPr lang="en-US" altLang="zh-CN" dirty="0" smtClean="0"/>
          </a:p>
        </p:txBody>
      </p:sp>
      <p:pic>
        <p:nvPicPr>
          <p:cNvPr id="7" name="图片 6" descr="国际联合研究中心.jpg"/>
          <p:cNvPicPr>
            <a:picLocks noChangeAspect="1"/>
          </p:cNvPicPr>
          <p:nvPr/>
        </p:nvPicPr>
        <p:blipFill>
          <a:blip r:embed="rId4" cstate="print"/>
          <a:stretch>
            <a:fillRect/>
          </a:stretch>
        </p:blipFill>
        <p:spPr>
          <a:xfrm>
            <a:off x="5220072" y="2163456"/>
            <a:ext cx="3744416" cy="2153217"/>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40</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945966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57400531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42</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4596341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08104" y="2924944"/>
            <a:ext cx="3514725" cy="3438526"/>
          </a:xfrm>
          <a:prstGeom prst="rect">
            <a:avLst/>
          </a:prstGeom>
          <a:noFill/>
          <a:extLst>
            <a:ext uri="{909E8E84-426E-40DD-AFC4-6F175D3DCCD1}">
              <a14:hiddenFill xmlns="" xmlns:a14="http://schemas.microsoft.com/office/drawing/2010/main">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43</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9164599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3" cstate="print"/>
          <a:stretch>
            <a:fillRect/>
          </a:stretch>
        </p:blipFill>
        <p:spPr>
          <a:xfrm>
            <a:off x="7020272" y="1628800"/>
            <a:ext cx="1656184" cy="2478643"/>
          </a:xfrm>
          <a:prstGeom prst="rect">
            <a:avLst/>
          </a:prstGeom>
        </p:spPr>
      </p:pic>
      <p:sp>
        <p:nvSpPr>
          <p:cNvPr id="5" name="TextBox 4"/>
          <p:cNvSpPr txBox="1"/>
          <p:nvPr/>
        </p:nvSpPr>
        <p:spPr>
          <a:xfrm>
            <a:off x="6444208"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44</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4136057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
        <p:nvSpPr>
          <p:cNvPr id="7"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rPr>
              <a:t>973 Grant on Big Data at </a:t>
            </a:r>
            <a:r>
              <a:rPr lang="en-US" altLang="zh-CN" sz="3600" b="1" dirty="0" err="1" smtClean="0">
                <a:solidFill>
                  <a:srgbClr val="000099"/>
                </a:solidFill>
              </a:rPr>
              <a:t>Beihang</a:t>
            </a:r>
            <a:endParaRPr lang="zh-CN" altLang="en-US" sz="3600" b="1" dirty="0">
              <a:solidFill>
                <a:srgbClr val="000099"/>
              </a:solidFill>
            </a:endParaRP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大数据现状</a:t>
            </a:r>
          </a:p>
        </p:txBody>
      </p:sp>
      <p:sp>
        <p:nvSpPr>
          <p:cNvPr id="3" name="内容占位符 2"/>
          <p:cNvSpPr>
            <a:spLocks noGrp="1"/>
          </p:cNvSpPr>
          <p:nvPr>
            <p:ph idx="1"/>
          </p:nvPr>
        </p:nvSpPr>
        <p:spPr>
          <a:xfrm>
            <a:off x="0" y="1000108"/>
            <a:ext cx="6876256" cy="5429288"/>
          </a:xfrm>
        </p:spPr>
        <p:txBody>
          <a:bodyPr/>
          <a:lstStyle/>
          <a:p>
            <a:r>
              <a:rPr lang="en-US" altLang="zh-CN" sz="2400" b="1" dirty="0" smtClean="0">
                <a:solidFill>
                  <a:srgbClr val="C00000"/>
                </a:solidFill>
              </a:rPr>
              <a:t>Google</a:t>
            </a:r>
            <a:r>
              <a:rPr lang="zh-CN" altLang="en-US" sz="2400" b="1" dirty="0" smtClean="0">
                <a:solidFill>
                  <a:srgbClr val="C00000"/>
                </a:solidFill>
              </a:rPr>
              <a:t>：</a:t>
            </a:r>
            <a:r>
              <a:rPr lang="zh-CN" altLang="en-US" sz="2400" dirty="0" smtClean="0"/>
              <a:t>通过大规模集群和 </a:t>
            </a:r>
            <a:r>
              <a:rPr lang="en-US" altLang="zh-CN" sz="2400" dirty="0" err="1" smtClean="0"/>
              <a:t>MapReduce</a:t>
            </a:r>
            <a:r>
              <a:rPr lang="en-US" altLang="zh-CN" sz="2400" dirty="0" smtClean="0"/>
              <a:t> </a:t>
            </a:r>
            <a:r>
              <a:rPr lang="zh-CN" altLang="en-US" sz="2400" dirty="0" smtClean="0"/>
              <a:t>软件，每个月处理 的数据量超过 </a:t>
            </a:r>
            <a:r>
              <a:rPr lang="en-US" altLang="zh-CN" sz="2400" dirty="0" smtClean="0"/>
              <a:t>400PB</a:t>
            </a:r>
            <a:r>
              <a:rPr lang="zh-CN" altLang="en-US" sz="2400" dirty="0" smtClean="0"/>
              <a:t>。 </a:t>
            </a:r>
            <a:endParaRPr lang="en-US" altLang="zh-CN" sz="2400" dirty="0" smtClean="0"/>
          </a:p>
          <a:p>
            <a:pPr>
              <a:spcBef>
                <a:spcPts val="1800"/>
              </a:spcBef>
            </a:pPr>
            <a:r>
              <a:rPr lang="zh-CN" altLang="en-US" sz="2400" b="1" dirty="0" smtClean="0">
                <a:solidFill>
                  <a:srgbClr val="C00000"/>
                </a:solidFill>
              </a:rPr>
              <a:t>百度：</a:t>
            </a:r>
            <a:r>
              <a:rPr lang="zh-CN" altLang="en-US" sz="2400" dirty="0" smtClean="0"/>
              <a:t>数百 </a:t>
            </a:r>
            <a:r>
              <a:rPr lang="en-US" altLang="zh-CN" sz="2400" dirty="0" smtClean="0"/>
              <a:t>PB</a:t>
            </a:r>
            <a:r>
              <a:rPr lang="zh-CN" altLang="en-US" sz="2400" dirty="0" smtClean="0"/>
              <a:t>，每天大约要处理几十 </a:t>
            </a:r>
            <a:r>
              <a:rPr lang="en-US" altLang="zh-CN" sz="2400" dirty="0" smtClean="0"/>
              <a:t>PB </a:t>
            </a:r>
            <a:r>
              <a:rPr lang="zh-CN" altLang="en-US" sz="2400" dirty="0" smtClean="0"/>
              <a:t>数据，大多 要实时处理，如微博、团购、秒杀。</a:t>
            </a:r>
            <a:endParaRPr lang="en-US" altLang="zh-CN" sz="2400" dirty="0" smtClean="0"/>
          </a:p>
          <a:p>
            <a:pPr>
              <a:spcBef>
                <a:spcPts val="1800"/>
              </a:spcBef>
            </a:pPr>
            <a:r>
              <a:rPr lang="en-US" altLang="zh-CN" sz="2400" b="1" dirty="0" err="1" smtClean="0">
                <a:solidFill>
                  <a:srgbClr val="C00000"/>
                </a:solidFill>
              </a:rPr>
              <a:t>Facebook</a:t>
            </a:r>
            <a:r>
              <a:rPr lang="zh-CN" altLang="en-US" sz="2400" b="1" dirty="0" smtClean="0">
                <a:solidFill>
                  <a:srgbClr val="C00000"/>
                </a:solidFill>
              </a:rPr>
              <a:t>：</a:t>
            </a:r>
            <a:r>
              <a:rPr lang="zh-CN" altLang="en-US" sz="2400" dirty="0" smtClean="0"/>
              <a:t>注册用户超过 </a:t>
            </a:r>
            <a:r>
              <a:rPr lang="en-US" altLang="zh-CN" sz="2400" dirty="0" smtClean="0"/>
              <a:t>10</a:t>
            </a:r>
            <a:r>
              <a:rPr lang="zh-CN" altLang="en-US" sz="2400" dirty="0" smtClean="0"/>
              <a:t>亿，每月上传 </a:t>
            </a:r>
            <a:r>
              <a:rPr lang="en-US" altLang="zh-CN" sz="2400" dirty="0" smtClean="0"/>
              <a:t>10 </a:t>
            </a:r>
            <a:r>
              <a:rPr lang="zh-CN" altLang="en-US" sz="2400" dirty="0" smtClean="0"/>
              <a:t>亿照片，每天生 成 </a:t>
            </a:r>
            <a:r>
              <a:rPr lang="en-US" altLang="zh-CN" sz="2400" dirty="0" smtClean="0"/>
              <a:t>300TB </a:t>
            </a:r>
            <a:r>
              <a:rPr lang="zh-CN" altLang="en-US" sz="2400" dirty="0" smtClean="0"/>
              <a:t>日志数据 </a:t>
            </a:r>
            <a:endParaRPr lang="en-US" altLang="zh-CN" sz="2400" dirty="0" smtClean="0"/>
          </a:p>
          <a:p>
            <a:pPr>
              <a:spcBef>
                <a:spcPts val="1800"/>
              </a:spcBef>
            </a:pPr>
            <a:r>
              <a:rPr lang="zh-CN" altLang="en-US" sz="2400" dirty="0" smtClean="0"/>
              <a:t> </a:t>
            </a:r>
            <a:r>
              <a:rPr lang="zh-CN" altLang="en-US" sz="2400" b="1" dirty="0" smtClean="0">
                <a:solidFill>
                  <a:srgbClr val="C00000"/>
                </a:solidFill>
              </a:rPr>
              <a:t>淘宝</a:t>
            </a:r>
            <a:r>
              <a:rPr lang="zh-CN" altLang="en-US" sz="2400" dirty="0" smtClean="0">
                <a:solidFill>
                  <a:srgbClr val="C00000"/>
                </a:solidFill>
              </a:rPr>
              <a:t>：</a:t>
            </a:r>
            <a:r>
              <a:rPr lang="zh-CN" altLang="en-US" sz="2400" dirty="0" smtClean="0"/>
              <a:t>有 </a:t>
            </a:r>
            <a:r>
              <a:rPr lang="en-US" altLang="zh-CN" sz="2400" dirty="0" smtClean="0"/>
              <a:t>3.7 </a:t>
            </a:r>
            <a:r>
              <a:rPr lang="zh-CN" altLang="en-US" sz="2400" dirty="0" smtClean="0"/>
              <a:t>亿会员，在线商品 </a:t>
            </a:r>
            <a:r>
              <a:rPr lang="en-US" altLang="zh-CN" sz="2400" dirty="0" smtClean="0"/>
              <a:t>8.8 </a:t>
            </a:r>
            <a:r>
              <a:rPr lang="zh-CN" altLang="en-US" sz="2400" dirty="0" smtClean="0"/>
              <a:t>亿，每天交易数千万， 产生约 </a:t>
            </a:r>
            <a:r>
              <a:rPr lang="en-US" altLang="zh-CN" sz="2400" dirty="0" smtClean="0"/>
              <a:t>20TB </a:t>
            </a:r>
            <a:r>
              <a:rPr lang="zh-CN" altLang="en-US" sz="2400" dirty="0" smtClean="0"/>
              <a:t>数据。</a:t>
            </a:r>
            <a:endParaRPr lang="en-US" altLang="zh-CN" sz="2400" dirty="0" smtClean="0"/>
          </a:p>
          <a:p>
            <a:pPr>
              <a:spcBef>
                <a:spcPts val="1800"/>
              </a:spcBef>
            </a:pPr>
            <a:r>
              <a:rPr lang="zh-CN" altLang="en-US" sz="2400" b="1" dirty="0" smtClean="0">
                <a:solidFill>
                  <a:srgbClr val="C00000"/>
                </a:solidFill>
              </a:rPr>
              <a:t> </a:t>
            </a:r>
            <a:r>
              <a:rPr lang="en-US" altLang="zh-CN" sz="2400" b="1" dirty="0" smtClean="0">
                <a:solidFill>
                  <a:srgbClr val="C00000"/>
                </a:solidFill>
              </a:rPr>
              <a:t>Yahoo!</a:t>
            </a:r>
            <a:r>
              <a:rPr lang="zh-CN" altLang="en-US" sz="2400" b="1" dirty="0" smtClean="0">
                <a:solidFill>
                  <a:srgbClr val="C00000"/>
                </a:solidFill>
              </a:rPr>
              <a:t> </a:t>
            </a:r>
            <a:r>
              <a:rPr lang="zh-CN" altLang="en-US" sz="2400" dirty="0" smtClean="0"/>
              <a:t>：</a:t>
            </a:r>
            <a:r>
              <a:rPr lang="en-US" altLang="zh-CN" sz="2400" dirty="0" err="1" smtClean="0"/>
              <a:t>Hadoop</a:t>
            </a:r>
            <a:r>
              <a:rPr lang="en-US" altLang="zh-CN" sz="2400" dirty="0" smtClean="0"/>
              <a:t> </a:t>
            </a:r>
            <a:r>
              <a:rPr lang="zh-CN" altLang="en-US" sz="2400" dirty="0" smtClean="0"/>
              <a:t>云计算平台有 </a:t>
            </a:r>
            <a:r>
              <a:rPr lang="en-US" altLang="zh-CN" sz="2400" dirty="0" smtClean="0"/>
              <a:t>34 </a:t>
            </a:r>
            <a:r>
              <a:rPr lang="zh-CN" altLang="en-US" sz="2400" dirty="0" smtClean="0"/>
              <a:t>个集群，超过 </a:t>
            </a:r>
            <a:r>
              <a:rPr lang="en-US" altLang="zh-CN" sz="2400" dirty="0" smtClean="0"/>
              <a:t>3 </a:t>
            </a:r>
            <a:r>
              <a:rPr lang="zh-CN" altLang="en-US" sz="2400" dirty="0" smtClean="0"/>
              <a:t>万 台机器，总存储容量超过 </a:t>
            </a:r>
            <a:r>
              <a:rPr lang="en-US" altLang="zh-CN" sz="2400" dirty="0" smtClean="0"/>
              <a:t>100PB</a:t>
            </a:r>
            <a:r>
              <a:rPr lang="zh-CN" altLang="en-US" sz="2400" dirty="0" smtClean="0"/>
              <a:t>。</a:t>
            </a:r>
            <a:endParaRPr lang="zh-CN" altLang="en-US" sz="2400"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50</a:t>
            </a:fld>
            <a:endParaRPr lang="en-US" altLang="zh-CN" sz="1200" b="1" dirty="0">
              <a:solidFill>
                <a:srgbClr val="898989"/>
              </a:solidFill>
              <a:latin typeface="Calibri" pitchFamily="34" charset="0"/>
            </a:endParaRPr>
          </a:p>
        </p:txBody>
      </p:sp>
      <p:pic>
        <p:nvPicPr>
          <p:cNvPr id="6" name="Picture 4" descr="E:\Documents and Settings\cheng\My Documents\talks\cd-stac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68735" y="1052749"/>
            <a:ext cx="1831720" cy="4943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p:cNvSpPr>
            <a:spLocks noChangeArrowheads="1"/>
          </p:cNvSpPr>
          <p:nvPr/>
        </p:nvSpPr>
        <p:spPr bwMode="auto">
          <a:xfrm>
            <a:off x="7127205" y="4142457"/>
            <a:ext cx="1258888"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a:solidFill>
                  <a:srgbClr val="FFFFFF"/>
                </a:solidFill>
                <a:latin typeface="黑体" pitchFamily="49" charset="-122"/>
                <a:ea typeface="黑体" pitchFamily="49" charset="-122"/>
              </a:rPr>
              <a:t>珠穆朗玛峰</a:t>
            </a:r>
            <a:r>
              <a:rPr lang="en-US" altLang="zh-CN" sz="1600">
                <a:solidFill>
                  <a:srgbClr val="FFFFFF"/>
                </a:solidFill>
                <a:latin typeface="黑体" pitchFamily="49" charset="-122"/>
                <a:ea typeface="黑体" pitchFamily="49" charset="-122"/>
              </a:rPr>
              <a:t>8.8</a:t>
            </a:r>
            <a:r>
              <a:rPr lang="zh-CN" altLang="en-US" sz="1600">
                <a:solidFill>
                  <a:srgbClr val="FFFFFF"/>
                </a:solidFill>
                <a:latin typeface="黑体" pitchFamily="49" charset="-122"/>
                <a:ea typeface="黑体" pitchFamily="49" charset="-122"/>
              </a:rPr>
              <a:t>公里</a:t>
            </a:r>
          </a:p>
        </p:txBody>
      </p:sp>
      <p:sp>
        <p:nvSpPr>
          <p:cNvPr id="8" name="矩形 7"/>
          <p:cNvSpPr>
            <a:spLocks noChangeArrowheads="1"/>
          </p:cNvSpPr>
          <p:nvPr/>
        </p:nvSpPr>
        <p:spPr bwMode="auto">
          <a:xfrm>
            <a:off x="7131968" y="2907382"/>
            <a:ext cx="1154112"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dirty="0" smtClean="0">
                <a:solidFill>
                  <a:srgbClr val="FFFFFF"/>
                </a:solidFill>
                <a:latin typeface="黑体" pitchFamily="49" charset="-122"/>
                <a:ea typeface="黑体" pitchFamily="49" charset="-122"/>
              </a:rPr>
              <a:t>飞机</a:t>
            </a:r>
            <a:endParaRPr lang="en-US" altLang="zh-CN" sz="1600" dirty="0">
              <a:solidFill>
                <a:srgbClr val="FFFFFF"/>
              </a:solidFill>
              <a:latin typeface="黑体" pitchFamily="49" charset="-122"/>
              <a:ea typeface="黑体" pitchFamily="49" charset="-122"/>
            </a:endParaRPr>
          </a:p>
          <a:p>
            <a:pPr algn="ctr"/>
            <a:r>
              <a:rPr lang="en-US" altLang="zh-CN" sz="1600" dirty="0">
                <a:solidFill>
                  <a:srgbClr val="FFFFFF"/>
                </a:solidFill>
                <a:latin typeface="黑体" pitchFamily="49" charset="-122"/>
                <a:ea typeface="黑体" pitchFamily="49" charset="-122"/>
              </a:rPr>
              <a:t>15</a:t>
            </a:r>
            <a:r>
              <a:rPr lang="zh-CN" altLang="en-US" sz="1600" dirty="0">
                <a:solidFill>
                  <a:srgbClr val="FFFFFF"/>
                </a:solidFill>
                <a:latin typeface="黑体" pitchFamily="49" charset="-122"/>
                <a:ea typeface="黑体" pitchFamily="49" charset="-122"/>
              </a:rPr>
              <a:t>公里</a:t>
            </a:r>
          </a:p>
        </p:txBody>
      </p:sp>
      <p:sp>
        <p:nvSpPr>
          <p:cNvPr id="9" name="矩形 31" descr="新闻纸"/>
          <p:cNvSpPr>
            <a:spLocks noChangeArrowheads="1"/>
          </p:cNvSpPr>
          <p:nvPr/>
        </p:nvSpPr>
        <p:spPr bwMode="auto">
          <a:xfrm>
            <a:off x="7092280" y="908720"/>
            <a:ext cx="1831975" cy="1008062"/>
          </a:xfrm>
          <a:prstGeom prst="rect">
            <a:avLst/>
          </a:prstGeom>
          <a:blipFill dpi="0" rotWithShape="1">
            <a:blip r:embed="rId3" cstate="print">
              <a:alphaModFix amt="88000"/>
            </a:blip>
            <a:srcRect/>
            <a:tile tx="0" ty="0" sx="100000" sy="100000" flip="none" algn="tl"/>
          </a:blipFill>
          <a:ln w="28575">
            <a:solidFill>
              <a:schemeClr val="tx1"/>
            </a:solidFill>
            <a:miter lim="800000"/>
            <a:headEnd/>
            <a:tailEnd/>
          </a:ln>
          <a:effectLst>
            <a:outerShdw blurRad="63500" dist="38100" dir="5400000" rotWithShape="0">
              <a:srgbClr val="000000">
                <a:alpha val="34998"/>
              </a:srgbClr>
            </a:outerShdw>
          </a:effectLst>
        </p:spPr>
        <p:txBody>
          <a:bodyPr anchor="ctr"/>
          <a:lstStyle/>
          <a:p>
            <a:pPr algn="ctr"/>
            <a:r>
              <a:rPr lang="en-US" altLang="zh-CN" sz="1800" b="1" dirty="0">
                <a:solidFill>
                  <a:srgbClr val="000000"/>
                </a:solidFill>
                <a:latin typeface="Lucida Sans Unicode" pitchFamily="34" charset="0"/>
                <a:ea typeface="黑体" pitchFamily="49" charset="-122"/>
              </a:rPr>
              <a:t>1PB</a:t>
            </a:r>
            <a:r>
              <a:rPr lang="zh-CN" altLang="en-US" sz="1800" b="1" dirty="0">
                <a:solidFill>
                  <a:srgbClr val="000000"/>
                </a:solidFill>
                <a:latin typeface="Lucida Sans Unicode" pitchFamily="34" charset="0"/>
                <a:ea typeface="黑体" pitchFamily="49" charset="-122"/>
              </a:rPr>
              <a:t>数据</a:t>
            </a:r>
            <a:r>
              <a:rPr lang="en-US" altLang="zh-CN" sz="1800" b="1" dirty="0">
                <a:solidFill>
                  <a:srgbClr val="000000"/>
                </a:solidFill>
                <a:latin typeface="Lucida Sans Unicode" pitchFamily="34" charset="0"/>
                <a:ea typeface="黑体" pitchFamily="49" charset="-122"/>
              </a:rPr>
              <a:t>:DVD</a:t>
            </a:r>
            <a:r>
              <a:rPr lang="zh-CN" altLang="en-US" sz="1800" b="1" dirty="0">
                <a:solidFill>
                  <a:srgbClr val="000000"/>
                </a:solidFill>
                <a:latin typeface="Lucida Sans Unicode" pitchFamily="34" charset="0"/>
                <a:ea typeface="黑体" pitchFamily="49" charset="-122"/>
              </a:rPr>
              <a:t>存储</a:t>
            </a:r>
            <a:r>
              <a:rPr lang="zh-CN" altLang="en-US" sz="2000" b="1" dirty="0">
                <a:solidFill>
                  <a:srgbClr val="FF0000"/>
                </a:solidFill>
                <a:latin typeface="黑体" pitchFamily="49" charset="-122"/>
                <a:ea typeface="黑体" pitchFamily="49" charset="-122"/>
              </a:rPr>
              <a:t>约</a:t>
            </a:r>
            <a:r>
              <a:rPr lang="en-US" altLang="zh-CN" sz="2000" b="1" dirty="0">
                <a:solidFill>
                  <a:srgbClr val="FF0000"/>
                </a:solidFill>
                <a:latin typeface="黑体" pitchFamily="49" charset="-122"/>
                <a:ea typeface="黑体" pitchFamily="49" charset="-122"/>
              </a:rPr>
              <a:t>25</a:t>
            </a:r>
            <a:r>
              <a:rPr lang="zh-CN" altLang="en-US" sz="2000" b="1" dirty="0">
                <a:solidFill>
                  <a:srgbClr val="FF0000"/>
                </a:solidFill>
                <a:latin typeface="黑体" pitchFamily="49" charset="-122"/>
                <a:ea typeface="黑体" pitchFamily="49" charset="-122"/>
              </a:rPr>
              <a:t>公里</a:t>
            </a:r>
            <a:endParaRPr lang="en-US" altLang="zh-CN" sz="2000" b="1" dirty="0">
              <a:solidFill>
                <a:srgbClr val="FF0000"/>
              </a:solidFill>
              <a:latin typeface="黑体" pitchFamily="49" charset="-122"/>
              <a:ea typeface="黑体" pitchFamily="49" charset="-122"/>
            </a:endParaRPr>
          </a:p>
          <a:p>
            <a:pPr algn="ctr"/>
            <a:r>
              <a:rPr lang="en-US" altLang="zh-CN" sz="2000" dirty="0">
                <a:solidFill>
                  <a:srgbClr val="FF0000"/>
                </a:solidFill>
                <a:latin typeface="黑体" pitchFamily="49" charset="-122"/>
                <a:ea typeface="黑体" pitchFamily="49" charset="-122"/>
              </a:rPr>
              <a:t>1ZB=1PB×10</a:t>
            </a:r>
            <a:r>
              <a:rPr lang="en-US" altLang="zh-CN" sz="2000" baseline="30000" dirty="0">
                <a:solidFill>
                  <a:srgbClr val="FF0000"/>
                </a:solidFill>
                <a:latin typeface="黑体" pitchFamily="49" charset="-122"/>
                <a:ea typeface="黑体" pitchFamily="49" charset="-122"/>
              </a:rPr>
              <a:t>6</a:t>
            </a:r>
            <a:endParaRPr lang="zh-CN" altLang="en-US" sz="2000" baseline="300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endParaRPr lang="zh-CN" altLang="en-US" b="1" dirty="0">
              <a:solidFill>
                <a:srgbClr val="000099"/>
              </a:solidFill>
            </a:endParaRPr>
          </a:p>
        </p:txBody>
      </p:sp>
      <p:sp>
        <p:nvSpPr>
          <p:cNvPr id="3" name="内容占位符 2"/>
          <p:cNvSpPr>
            <a:spLocks noGrp="1"/>
          </p:cNvSpPr>
          <p:nvPr>
            <p:ph idx="1"/>
          </p:nvPr>
        </p:nvSpPr>
        <p:spPr>
          <a:xfrm>
            <a:off x="285720" y="1000108"/>
            <a:ext cx="8501122" cy="5597244"/>
          </a:xfrm>
        </p:spPr>
        <p:txBody>
          <a:bodyPr>
            <a:normAutofit fontScale="70000" lnSpcReduction="20000"/>
          </a:bodyPr>
          <a:lstStyle/>
          <a:p>
            <a:r>
              <a:rPr lang="zh-CN" altLang="en-US" baseline="0" dirty="0" smtClean="0">
                <a:latin typeface="黑体" pitchFamily="49" charset="-122"/>
                <a:ea typeface="黑体" pitchFamily="49" charset="-122"/>
              </a:rPr>
              <a:t>据统计，目前我国重大病患者有近</a:t>
            </a:r>
            <a:r>
              <a:rPr lang="en-US" altLang="zh-CN" baseline="0" dirty="0" smtClean="0">
                <a:latin typeface="黑体" pitchFamily="49" charset="-122"/>
                <a:ea typeface="黑体" pitchFamily="49" charset="-122"/>
              </a:rPr>
              <a:t>2.6</a:t>
            </a:r>
            <a:r>
              <a:rPr lang="zh-CN" altLang="en-US" baseline="0" dirty="0" smtClean="0">
                <a:latin typeface="黑体" pitchFamily="49" charset="-122"/>
                <a:ea typeface="黑体" pitchFamily="49" charset="-122"/>
              </a:rPr>
              <a:t>亿人，同时老龄化严重：</a:t>
            </a:r>
            <a:r>
              <a:rPr lang="en-US" altLang="zh-CN" baseline="0" dirty="0" smtClean="0">
                <a:latin typeface="黑体" pitchFamily="49" charset="-122"/>
                <a:ea typeface="黑体" pitchFamily="49" charset="-122"/>
              </a:rPr>
              <a:t>60</a:t>
            </a:r>
            <a:r>
              <a:rPr lang="zh-CN" altLang="en-US" baseline="0" dirty="0" smtClean="0">
                <a:latin typeface="黑体" pitchFamily="49" charset="-122"/>
                <a:ea typeface="黑体" pitchFamily="49" charset="-122"/>
              </a:rPr>
              <a:t>岁以上的老年人已经达</a:t>
            </a:r>
            <a:r>
              <a:rPr lang="en-US" altLang="zh-CN" baseline="0" dirty="0" smtClean="0">
                <a:latin typeface="黑体" pitchFamily="49" charset="-122"/>
                <a:ea typeface="黑体" pitchFamily="49" charset="-122"/>
              </a:rPr>
              <a:t>2.02</a:t>
            </a:r>
            <a:r>
              <a:rPr lang="zh-CN" altLang="en-US" baseline="0" dirty="0" smtClean="0">
                <a:latin typeface="黑体" pitchFamily="49" charset="-122"/>
                <a:ea typeface="黑体" pitchFamily="49" charset="-122"/>
              </a:rPr>
              <a:t>亿，此外，全国还有大概</a:t>
            </a:r>
            <a:r>
              <a:rPr lang="en-US" altLang="zh-CN" baseline="0" dirty="0" smtClean="0">
                <a:latin typeface="黑体" pitchFamily="49" charset="-122"/>
                <a:ea typeface="黑体" pitchFamily="49" charset="-122"/>
              </a:rPr>
              <a:t>8</a:t>
            </a:r>
            <a:r>
              <a:rPr lang="zh-CN" altLang="en-US" baseline="0" dirty="0" smtClean="0">
                <a:latin typeface="黑体" pitchFamily="49" charset="-122"/>
                <a:ea typeface="黑体" pitchFamily="49" charset="-122"/>
              </a:rPr>
              <a:t>千万的残疾人，这都是我国目前面临的一个严重的</a:t>
            </a:r>
            <a:r>
              <a:rPr lang="zh-CN" altLang="en-US" baseline="0" dirty="0" smtClean="0">
                <a:solidFill>
                  <a:srgbClr val="FF0000"/>
                </a:solidFill>
                <a:latin typeface="黑体" pitchFamily="49" charset="-122"/>
                <a:ea typeface="黑体" pitchFamily="49" charset="-122"/>
              </a:rPr>
              <a:t>健康事业难题</a:t>
            </a:r>
            <a:r>
              <a:rPr lang="zh-CN" altLang="en-US" dirty="0" smtClean="0">
                <a:latin typeface="黑体" pitchFamily="49" charset="-122"/>
                <a:ea typeface="黑体" pitchFamily="49" charset="-122"/>
              </a:rPr>
              <a:t> </a:t>
            </a:r>
            <a:r>
              <a:rPr lang="en-US" altLang="zh-CN" baseline="0" dirty="0" smtClean="0">
                <a:latin typeface="黑体" pitchFamily="49" charset="-122"/>
                <a:ea typeface="黑体" pitchFamily="49" charset="-122"/>
              </a:rPr>
              <a:t>- </a:t>
            </a:r>
            <a:r>
              <a:rPr lang="zh-CN" altLang="en-US" b="1" baseline="0" dirty="0" smtClean="0">
                <a:ea typeface="黑体" pitchFamily="49" charset="-122"/>
              </a:rPr>
              <a:t>医疗器械创新网</a:t>
            </a:r>
            <a:r>
              <a:rPr lang="en-US" altLang="zh-CN" b="1" baseline="0" dirty="0" smtClean="0">
                <a:ea typeface="黑体" pitchFamily="49" charset="-122"/>
                <a:hlinkClick r:id="rId2"/>
              </a:rPr>
              <a:t>www.innomd.org</a:t>
            </a:r>
            <a:endParaRPr lang="en-US" altLang="zh-CN" baseline="0" dirty="0" smtClean="0">
              <a:latin typeface="黑体" pitchFamily="49" charset="-122"/>
              <a:ea typeface="黑体" pitchFamily="49" charset="-122"/>
            </a:endParaRPr>
          </a:p>
          <a:p>
            <a:r>
              <a:rPr lang="zh-CN" altLang="en-US" baseline="0" dirty="0" smtClean="0">
                <a:latin typeface="黑体" pitchFamily="49" charset="-122"/>
                <a:ea typeface="黑体" pitchFamily="49" charset="-122"/>
              </a:rPr>
              <a:t>现在人类已知的疾病，大概有</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万种，各国批准的临床诊断标准，有标准的诊断方法，全球批准了大概</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种。美国人批准的药物是</a:t>
            </a:r>
            <a:r>
              <a:rPr lang="en-US" altLang="zh-CN" baseline="0" dirty="0" smtClean="0">
                <a:latin typeface="黑体" pitchFamily="49" charset="-122"/>
                <a:ea typeface="黑体" pitchFamily="49" charset="-122"/>
              </a:rPr>
              <a:t>4600</a:t>
            </a:r>
            <a:r>
              <a:rPr lang="zh-CN" altLang="en-US" baseline="0" dirty="0" smtClean="0">
                <a:latin typeface="黑体" pitchFamily="49" charset="-122"/>
                <a:ea typeface="黑体" pitchFamily="49" charset="-122"/>
              </a:rPr>
              <a:t>种，粗粗的算了一下中国是</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种，中国有</a:t>
            </a:r>
            <a:r>
              <a:rPr lang="en-US" altLang="zh-CN" baseline="0" dirty="0" smtClean="0">
                <a:latin typeface="黑体" pitchFamily="49" charset="-122"/>
                <a:ea typeface="黑体" pitchFamily="49" charset="-122"/>
              </a:rPr>
              <a:t>3</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-4</a:t>
            </a:r>
            <a:r>
              <a:rPr lang="zh-CN" altLang="en-US" baseline="0" dirty="0" smtClean="0">
                <a:latin typeface="黑体" pitchFamily="49" charset="-122"/>
                <a:ea typeface="黑体" pitchFamily="49" charset="-122"/>
              </a:rPr>
              <a:t>万家医院，近</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千万的医务人员，这几个数字列在一起，</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a:t>
            </a:r>
            <a:r>
              <a:rPr lang="en-US" altLang="zh-CN" baseline="0" dirty="0" smtClean="0">
                <a:latin typeface="黑体" pitchFamily="49" charset="-122"/>
                <a:ea typeface="黑体" pitchFamily="49" charset="-122"/>
              </a:rPr>
              <a:t>3-4</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a:t>
            </a:r>
            <a:r>
              <a:rPr lang="zh-CN" altLang="en-US" b="1" baseline="0" dirty="0" smtClean="0">
                <a:solidFill>
                  <a:srgbClr val="FF0000"/>
                </a:solidFill>
                <a:latin typeface="黑体" pitchFamily="49" charset="-122"/>
                <a:ea typeface="黑体" pitchFamily="49" charset="-122"/>
              </a:rPr>
              <a:t>最后的结论就是三个字，就是不靠谱，到医院去不靠谱。</a:t>
            </a:r>
            <a:r>
              <a:rPr lang="en-US" altLang="zh-CN" b="1" baseline="0" dirty="0" smtClean="0">
                <a:solidFill>
                  <a:srgbClr val="FF0000"/>
                </a:solidFill>
                <a:latin typeface="黑体" pitchFamily="49" charset="-122"/>
                <a:ea typeface="黑体" pitchFamily="49" charset="-122"/>
              </a:rPr>
              <a:t>-</a:t>
            </a:r>
            <a:r>
              <a:rPr lang="zh-CN" altLang="en-US" b="1" baseline="0" dirty="0" smtClean="0">
                <a:solidFill>
                  <a:srgbClr val="FF0000"/>
                </a:solidFill>
                <a:latin typeface="黑体" pitchFamily="49" charset="-122"/>
                <a:ea typeface="黑体" pitchFamily="49" charset="-122"/>
              </a:rPr>
              <a:t>华大基因董事长汪建</a:t>
            </a:r>
            <a:endParaRPr lang="en-US" altLang="zh-CN" b="1" baseline="0" dirty="0" smtClean="0">
              <a:solidFill>
                <a:srgbClr val="FF0000"/>
              </a:solidFill>
              <a:latin typeface="黑体" pitchFamily="49" charset="-122"/>
              <a:ea typeface="黑体" pitchFamily="49" charset="-122"/>
            </a:endParaRPr>
          </a:p>
          <a:p>
            <a:r>
              <a:rPr lang="en-US" altLang="zh-CN" b="1" baseline="0" dirty="0" smtClean="0">
                <a:latin typeface="黑体" pitchFamily="49" charset="-122"/>
                <a:ea typeface="黑体" pitchFamily="49" charset="-122"/>
              </a:rPr>
              <a:t>Big </a:t>
            </a:r>
            <a:r>
              <a:rPr lang="en-US" altLang="zh-CN" b="1" baseline="0" dirty="0">
                <a:latin typeface="黑体" pitchFamily="49" charset="-122"/>
                <a:ea typeface="黑体" pitchFamily="49" charset="-122"/>
              </a:rPr>
              <a:t>data redefines the traditional scientific methods used in </a:t>
            </a:r>
            <a:r>
              <a:rPr lang="en-US" altLang="zh-CN" b="1" baseline="0" dirty="0" smtClean="0">
                <a:latin typeface="黑体" pitchFamily="49" charset="-122"/>
                <a:ea typeface="黑体" pitchFamily="49" charset="-122"/>
              </a:rPr>
              <a:t>medicine(</a:t>
            </a:r>
            <a:r>
              <a:rPr lang="en-US" altLang="zh-CN" baseline="0" dirty="0" smtClean="0">
                <a:latin typeface="黑体" pitchFamily="49" charset="-122"/>
                <a:ea typeface="黑体" pitchFamily="49" charset="-122"/>
                <a:hlinkClick r:id="rId3"/>
              </a:rPr>
              <a:t>www.techrepublic.com</a:t>
            </a:r>
            <a:r>
              <a:rPr lang="en-US" altLang="zh-CN" b="1" baseline="0" dirty="0" smtClean="0">
                <a:latin typeface="黑体" pitchFamily="49" charset="-122"/>
                <a:ea typeface="黑体" pitchFamily="49" charset="-122"/>
              </a:rPr>
              <a:t>)</a:t>
            </a:r>
            <a:endParaRPr lang="en-US" altLang="zh-CN" b="1" baseline="0" dirty="0">
              <a:latin typeface="黑体" pitchFamily="49" charset="-122"/>
              <a:ea typeface="黑体" pitchFamily="49" charset="-122"/>
            </a:endParaRPr>
          </a:p>
          <a:p>
            <a:pPr lvl="1"/>
            <a:r>
              <a:rPr lang="zh-CN" altLang="en-US" baseline="0" dirty="0" smtClean="0">
                <a:latin typeface="黑体" pitchFamily="49" charset="-122"/>
                <a:ea typeface="黑体" pitchFamily="49" charset="-122"/>
              </a:rPr>
              <a:t>斯坦福大学将于</a:t>
            </a:r>
            <a:r>
              <a:rPr lang="en-US" altLang="zh-CN" baseline="0" dirty="0" smtClean="0">
                <a:latin typeface="黑体" pitchFamily="49" charset="-122"/>
                <a:ea typeface="黑体" pitchFamily="49" charset="-122"/>
              </a:rPr>
              <a:t>2015</a:t>
            </a:r>
            <a:r>
              <a:rPr lang="zh-CN" altLang="en-US" baseline="0" dirty="0" smtClean="0">
                <a:latin typeface="黑体" pitchFamily="49" charset="-122"/>
                <a:ea typeface="黑体" pitchFamily="49" charset="-122"/>
              </a:rPr>
              <a:t>年</a:t>
            </a:r>
            <a:r>
              <a:rPr lang="en-US" altLang="zh-CN" baseline="0" dirty="0" smtClean="0">
                <a:latin typeface="黑体" pitchFamily="49" charset="-122"/>
                <a:ea typeface="黑体" pitchFamily="49" charset="-122"/>
              </a:rPr>
              <a:t>5</a:t>
            </a:r>
            <a:r>
              <a:rPr lang="zh-CN" altLang="en-US" baseline="0" dirty="0" smtClean="0">
                <a:latin typeface="黑体" pitchFamily="49" charset="-122"/>
                <a:ea typeface="黑体" pitchFamily="49" charset="-122"/>
              </a:rPr>
              <a:t>月</a:t>
            </a:r>
            <a:r>
              <a:rPr lang="en-US" altLang="zh-CN" baseline="0" dirty="0" smtClean="0">
                <a:latin typeface="黑体" pitchFamily="49" charset="-122"/>
                <a:ea typeface="黑体" pitchFamily="49" charset="-122"/>
              </a:rPr>
              <a:t>20</a:t>
            </a:r>
            <a:r>
              <a:rPr lang="zh-CN" altLang="en-US" baseline="0" dirty="0" smtClean="0">
                <a:latin typeface="黑体" pitchFamily="49" charset="-122"/>
                <a:ea typeface="黑体" pitchFamily="49" charset="-122"/>
              </a:rPr>
              <a:t>到</a:t>
            </a:r>
            <a:r>
              <a:rPr lang="en-US" altLang="zh-CN" baseline="0" dirty="0" smtClean="0">
                <a:latin typeface="黑体" pitchFamily="49" charset="-122"/>
                <a:ea typeface="黑体" pitchFamily="49" charset="-122"/>
              </a:rPr>
              <a:t>22</a:t>
            </a:r>
            <a:r>
              <a:rPr lang="zh-CN" altLang="en-US" baseline="0" dirty="0" smtClean="0">
                <a:latin typeface="黑体" pitchFamily="49" charset="-122"/>
                <a:ea typeface="黑体" pitchFamily="49" charset="-122"/>
              </a:rPr>
              <a:t>日举办一个生物医学领域的大数据会议，该会议针对各大高校、医院、政府部门和机构的医学研究人员，旨在鼓励合作、应对挑战以及建立在医疗保健领域使用大数据的可行步骤。</a:t>
            </a:r>
            <a:endParaRPr lang="en-US" altLang="zh-CN" baseline="0" dirty="0" smtClean="0">
              <a:latin typeface="黑体" pitchFamily="49" charset="-122"/>
              <a:ea typeface="黑体" pitchFamily="49" charset="-122"/>
            </a:endParaRPr>
          </a:p>
          <a:p>
            <a:pPr lvl="1"/>
            <a:r>
              <a:rPr lang="zh-CN" altLang="en-US" baseline="0" dirty="0" smtClean="0">
                <a:latin typeface="黑体" pitchFamily="49" charset="-122"/>
                <a:ea typeface="黑体" pitchFamily="49" charset="-122"/>
              </a:rPr>
              <a:t>会议通告中写到：“</a:t>
            </a:r>
            <a:r>
              <a:rPr lang="zh-CN" altLang="en-US" baseline="0" dirty="0" smtClean="0">
                <a:solidFill>
                  <a:srgbClr val="FF0000"/>
                </a:solidFill>
                <a:latin typeface="黑体" pitchFamily="49" charset="-122"/>
                <a:ea typeface="黑体" pitchFamily="49" charset="-122"/>
              </a:rPr>
              <a:t>在从大数据的大规模整合及分析中攫取价值这方面，其它行业已经取得了极大成功，而医疗健康行业才刚起步（沾湿了脚 丫，</a:t>
            </a:r>
            <a:r>
              <a:rPr lang="en-US" altLang="zh-CN" baseline="0" dirty="0" smtClean="0">
                <a:solidFill>
                  <a:srgbClr val="FF0000"/>
                </a:solidFill>
                <a:latin typeface="黑体" pitchFamily="49" charset="-122"/>
                <a:ea typeface="黑体" pitchFamily="49" charset="-122"/>
              </a:rPr>
              <a:t>getting its </a:t>
            </a:r>
            <a:r>
              <a:rPr lang="en-US" altLang="zh-CN" baseline="0" dirty="0" err="1" smtClean="0">
                <a:solidFill>
                  <a:srgbClr val="FF0000"/>
                </a:solidFill>
                <a:latin typeface="黑体" pitchFamily="49" charset="-122"/>
                <a:ea typeface="黑体" pitchFamily="49" charset="-122"/>
              </a:rPr>
              <a:t>feetwet</a:t>
            </a:r>
            <a:r>
              <a:rPr lang="zh-CN" altLang="en-US" baseline="0" dirty="0" smtClean="0">
                <a:latin typeface="黑体" pitchFamily="49" charset="-122"/>
                <a:ea typeface="黑体" pitchFamily="49" charset="-122"/>
              </a:rPr>
              <a:t>）。</a:t>
            </a:r>
            <a:r>
              <a:rPr lang="zh-CN" altLang="en-US" b="1" baseline="0" dirty="0" smtClean="0">
                <a:latin typeface="黑体" pitchFamily="49" charset="-122"/>
                <a:ea typeface="黑体" pitchFamily="49" charset="-122"/>
              </a:rPr>
              <a:t>是的，医疗健康的提供者（如医疗机构等）和付费者（如病人等）正日益增加在分析能力上的投入，以更好地理解不断变化的健康医疗环境，但 这还只是处于初级阶段。”</a:t>
            </a:r>
            <a:endParaRPr lang="zh-CN" altLang="en-US" b="1" baseline="0" dirty="0">
              <a:latin typeface="黑体" pitchFamily="49" charset="-122"/>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p>
        </p:txBody>
      </p:sp>
      <p:sp>
        <p:nvSpPr>
          <p:cNvPr id="3" name="内容占位符 2"/>
          <p:cNvSpPr>
            <a:spLocks noGrp="1"/>
          </p:cNvSpPr>
          <p:nvPr>
            <p:ph idx="1"/>
          </p:nvPr>
        </p:nvSpPr>
        <p:spPr>
          <a:xfrm>
            <a:off x="457200" y="908720"/>
            <a:ext cx="8229600" cy="5328592"/>
          </a:xfrm>
        </p:spPr>
        <p:txBody>
          <a:bodyPr>
            <a:noAutofit/>
          </a:bodyPr>
          <a:lstStyle/>
          <a:p>
            <a:r>
              <a:rPr lang="zh-CN" altLang="en-US" sz="2000" b="1" baseline="0" dirty="0" smtClean="0">
                <a:solidFill>
                  <a:srgbClr val="C00000"/>
                </a:solidFill>
                <a:ea typeface="黑体" pitchFamily="49" charset="-122"/>
              </a:rPr>
              <a:t>医生们需要数据</a:t>
            </a:r>
            <a:endParaRPr lang="en-US" altLang="zh-CN" sz="2000" b="1" baseline="0" dirty="0" smtClean="0">
              <a:solidFill>
                <a:srgbClr val="C00000"/>
              </a:solidFill>
              <a:ea typeface="黑体" pitchFamily="49" charset="-122"/>
            </a:endParaRPr>
          </a:p>
          <a:p>
            <a:pPr lvl="1"/>
            <a:r>
              <a:rPr lang="en-US" altLang="zh-CN" sz="1400" baseline="0" dirty="0" smtClean="0">
                <a:ea typeface="黑体" pitchFamily="49" charset="-122"/>
              </a:rPr>
              <a:t>2011</a:t>
            </a:r>
            <a:r>
              <a:rPr lang="zh-CN" altLang="en-US" sz="1400" baseline="0" dirty="0" smtClean="0">
                <a:ea typeface="黑体" pitchFamily="49" charset="-122"/>
              </a:rPr>
              <a:t>年的斯坦福</a:t>
            </a:r>
            <a:r>
              <a:rPr lang="en-US" altLang="zh-CN" sz="1400" baseline="0" dirty="0" smtClean="0">
                <a:ea typeface="黑体" pitchFamily="49" charset="-122"/>
              </a:rPr>
              <a:t>Lucile Packard</a:t>
            </a:r>
            <a:r>
              <a:rPr lang="zh-CN" altLang="en-US" sz="1400" baseline="0" dirty="0" smtClean="0">
                <a:ea typeface="黑体" pitchFamily="49" charset="-122"/>
              </a:rPr>
              <a:t>儿童医院，一位来自内华达州里诺的女孩被用直升机送到该医院的加护病房（</a:t>
            </a:r>
            <a:r>
              <a:rPr lang="en-US" altLang="zh-CN" sz="1400" baseline="0" dirty="0" smtClean="0">
                <a:ea typeface="黑体" pitchFamily="49" charset="-122"/>
              </a:rPr>
              <a:t>ICU</a:t>
            </a:r>
            <a:r>
              <a:rPr lang="zh-CN" altLang="en-US" sz="1400" baseline="0" dirty="0" smtClean="0">
                <a:ea typeface="黑体" pitchFamily="49" charset="-122"/>
              </a:rPr>
              <a:t>）。她患有狼疮，一种攻击人体健康组织并能导致永久性肾损伤的疾病。一个多学科医生团队不得不在使用凝结剂和复合手术的风险间权衡，凝结剂能够稀释血液以防止血液结块，复合手术会导致中风或者器官内出血。</a:t>
            </a:r>
            <a:endParaRPr lang="en-US" altLang="zh-CN" sz="1400" baseline="0" dirty="0">
              <a:ea typeface="黑体" pitchFamily="49" charset="-122"/>
            </a:endParaRPr>
          </a:p>
          <a:p>
            <a:r>
              <a:rPr lang="zh-CN" altLang="en-US" sz="2000" b="1" baseline="0" dirty="0" smtClean="0">
                <a:solidFill>
                  <a:srgbClr val="7030A0"/>
                </a:solidFill>
                <a:ea typeface="黑体" pitchFamily="49" charset="-122"/>
              </a:rPr>
              <a:t>基于数据的医疗手段</a:t>
            </a:r>
            <a:endParaRPr lang="en-US" altLang="zh-CN" sz="2000" b="1" baseline="0" dirty="0" smtClean="0">
              <a:solidFill>
                <a:srgbClr val="7030A0"/>
              </a:solidFill>
              <a:ea typeface="黑体" pitchFamily="49" charset="-122"/>
            </a:endParaRPr>
          </a:p>
          <a:p>
            <a:pPr lvl="1"/>
            <a:r>
              <a:rPr lang="zh-CN" altLang="en-US" sz="1400" baseline="0" dirty="0" smtClean="0">
                <a:ea typeface="黑体" pitchFamily="49" charset="-122"/>
              </a:rPr>
              <a:t>一位叫</a:t>
            </a:r>
            <a:r>
              <a:rPr lang="en-US" altLang="zh-CN" sz="1400" baseline="0" dirty="0" smtClean="0">
                <a:ea typeface="黑体" pitchFamily="49" charset="-122"/>
              </a:rPr>
              <a:t>Jennifer </a:t>
            </a:r>
            <a:r>
              <a:rPr lang="en-US" altLang="zh-CN" sz="1400" baseline="0" dirty="0" err="1" smtClean="0">
                <a:ea typeface="黑体" pitchFamily="49" charset="-122"/>
              </a:rPr>
              <a:t>Frankovich</a:t>
            </a:r>
            <a:r>
              <a:rPr lang="zh-CN" altLang="en-US" sz="1400" baseline="0" dirty="0" smtClean="0">
                <a:ea typeface="黑体" pitchFamily="49" charset="-122"/>
              </a:rPr>
              <a:t>的年青医师诉诸于使用狼疮患儿数据库，她曾参与建立该数据库。作为数据库工作的一部分，需要将图表数字化并使数据可通过关键字来检 索。通过搜索数据库，</a:t>
            </a:r>
            <a:r>
              <a:rPr lang="en-US" altLang="zh-CN" sz="1400" baseline="0" dirty="0" err="1" smtClean="0">
                <a:ea typeface="黑体" pitchFamily="49" charset="-122"/>
              </a:rPr>
              <a:t>Frankovich</a:t>
            </a:r>
            <a:r>
              <a:rPr lang="zh-CN" altLang="en-US" sz="1400" baseline="0" dirty="0" smtClean="0">
                <a:ea typeface="黑体" pitchFamily="49" charset="-122"/>
              </a:rPr>
              <a:t>医生能够查阅每位来院的狼疮患儿，从而了解他们中出现血凝现象的人数，以及导致危险的因素。据此，她可以计算出 使用抗凝血剂的风险能否佐证小女孩出现血液凝块的风险。计算结果表明，值得冒这个险：使用了抗凝血剂后，小女孩的病情出现了好转迹象。</a:t>
            </a:r>
            <a:endParaRPr lang="en-US" altLang="zh-CN" sz="1400" baseline="0" dirty="0" smtClean="0">
              <a:ea typeface="黑体" pitchFamily="49" charset="-122"/>
            </a:endParaRPr>
          </a:p>
          <a:p>
            <a:r>
              <a:rPr lang="zh-CN" altLang="en-US" sz="2000" b="1" baseline="0" dirty="0" smtClean="0">
                <a:solidFill>
                  <a:srgbClr val="3366CC"/>
                </a:solidFill>
                <a:ea typeface="黑体" pitchFamily="49" charset="-122"/>
              </a:rPr>
              <a:t>需要解析数据的系统</a:t>
            </a:r>
            <a:endParaRPr lang="en-US" altLang="zh-CN" sz="2000" b="1" baseline="0" dirty="0" smtClean="0">
              <a:solidFill>
                <a:srgbClr val="3366CC"/>
              </a:solidFill>
              <a:ea typeface="黑体" pitchFamily="49" charset="-122"/>
            </a:endParaRPr>
          </a:p>
          <a:p>
            <a:pPr lvl="1"/>
            <a:r>
              <a:rPr lang="zh-CN" altLang="en-US" sz="1400" baseline="0" dirty="0" smtClean="0">
                <a:ea typeface="黑体" pitchFamily="49" charset="-122"/>
              </a:rPr>
              <a:t>医院的管理层仍然认为，对于紧急病例，相比于查找过往成功案例的医疗数据，相信医师团队的集体智慧更加安全稳妥。在今年一月份接受</a:t>
            </a:r>
            <a:r>
              <a:rPr lang="en-US" altLang="zh-CN" sz="1400" baseline="0" dirty="0" smtClean="0">
                <a:ea typeface="黑体" pitchFamily="49" charset="-122"/>
              </a:rPr>
              <a:t>NPR</a:t>
            </a:r>
            <a:r>
              <a:rPr lang="zh-CN" altLang="en-US" sz="1400" baseline="0" dirty="0" smtClean="0">
                <a:ea typeface="黑体" pitchFamily="49" charset="-122"/>
              </a:rPr>
              <a:t>采访 时，</a:t>
            </a:r>
            <a:r>
              <a:rPr lang="en-US" altLang="zh-CN" sz="1400" baseline="0" dirty="0" err="1" smtClean="0">
                <a:ea typeface="黑体" pitchFamily="49" charset="-122"/>
              </a:rPr>
              <a:t>Frankovich</a:t>
            </a:r>
            <a:r>
              <a:rPr lang="zh-CN" altLang="en-US" sz="1400" baseline="0" dirty="0" smtClean="0">
                <a:ea typeface="黑体" pitchFamily="49" charset="-122"/>
              </a:rPr>
              <a:t>医生坦言， “分析数据是一个复杂的工作，需要特定的专业知识和技能。试想，假若搜索引擎有程序错误，亦或档案被错误的转录，后果将会如何？真的有太多地方会出现错误</a:t>
            </a:r>
            <a:r>
              <a:rPr lang="en-US" altLang="zh-CN" sz="1400" baseline="0" dirty="0" smtClean="0">
                <a:ea typeface="黑体" pitchFamily="49" charset="-122"/>
              </a:rPr>
              <a:t>… …</a:t>
            </a:r>
            <a:r>
              <a:rPr lang="zh-CN" altLang="en-US" sz="1400" baseline="0" dirty="0" smtClean="0">
                <a:ea typeface="黑体" pitchFamily="49" charset="-122"/>
              </a:rPr>
              <a:t>。这将需要一个系统来解析数据，而这样的系统是我们还尚未拥有。”</a:t>
            </a:r>
            <a:endParaRPr lang="en-US" altLang="zh-CN" sz="1400" baseline="0" dirty="0" smtClean="0">
              <a:ea typeface="黑体" pitchFamily="49" charset="-122"/>
            </a:endParaRPr>
          </a:p>
          <a:p>
            <a:r>
              <a:rPr lang="zh-CN" altLang="en-US" sz="2000" b="1" baseline="0" dirty="0" smtClean="0">
                <a:ea typeface="黑体" pitchFamily="49" charset="-122"/>
              </a:rPr>
              <a:t>观点：</a:t>
            </a:r>
            <a:r>
              <a:rPr lang="zh-CN" altLang="en-US" sz="1400" b="1" baseline="0" dirty="0" smtClean="0">
                <a:ea typeface="黑体" pitchFamily="49" charset="-122"/>
              </a:rPr>
              <a:t>确实如此，但是在诸如克利夫兰临床中心（</a:t>
            </a:r>
            <a:r>
              <a:rPr lang="en-US" altLang="zh-CN" sz="1400" b="1" baseline="0" dirty="0" err="1" smtClean="0">
                <a:ea typeface="黑体" pitchFamily="49" charset="-122"/>
              </a:rPr>
              <a:t>ClevelandClinic</a:t>
            </a:r>
            <a:r>
              <a:rPr lang="zh-CN" altLang="en-US" sz="1400" b="1" baseline="0" dirty="0" smtClean="0">
                <a:ea typeface="黑体" pitchFamily="49" charset="-122"/>
              </a:rPr>
              <a:t>）这样的医疗健康机构中，医生和医学实践者们已经在利用大数据和分析 法来诊断病情和实施治疗。当跨学科医生团队评估病人时，数据分析结果已然进入了他们的讨论之中。并且，尽管医疗健康数据的质量和整合问题将持续存在，无容 置疑的是，重新定义传统科学方法已初现端倪。</a:t>
            </a:r>
            <a:endParaRPr lang="en-US" altLang="zh-CN" sz="1400" b="1" baseline="0" dirty="0" smtClean="0">
              <a:ea typeface="黑体" pitchFamily="49" charset="-122"/>
            </a:endParaRPr>
          </a:p>
          <a:p>
            <a:pPr lvl="1"/>
            <a:endParaRPr lang="zh-CN" altLang="en-US" sz="1400" baseline="0" dirty="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医疗大数据与互联网</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67544" y="912302"/>
            <a:ext cx="8208912" cy="5469026"/>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normAutofit/>
          </a:bodyPr>
          <a:lstStyle/>
          <a:p>
            <a:r>
              <a:rPr lang="zh-CN" altLang="en-US" sz="3600" b="1" baseline="0" dirty="0">
                <a:solidFill>
                  <a:srgbClr val="000099"/>
                </a:solidFill>
                <a:latin typeface="黑体" pitchFamily="49" charset="-122"/>
                <a:ea typeface="黑体" pitchFamily="49" charset="-122"/>
              </a:rPr>
              <a:t>医疗服务机构纷纷拥抱移动</a:t>
            </a:r>
            <a:r>
              <a:rPr lang="zh-CN" altLang="en-US" sz="3600" b="1" baseline="0" dirty="0" smtClean="0">
                <a:solidFill>
                  <a:srgbClr val="000099"/>
                </a:solidFill>
                <a:latin typeface="黑体" pitchFamily="49" charset="-122"/>
                <a:ea typeface="黑体" pitchFamily="49" charset="-122"/>
              </a:rPr>
              <a:t>互联网</a:t>
            </a:r>
            <a:endParaRPr lang="zh-CN" altLang="en-US" sz="3600" baseline="0" dirty="0">
              <a:solidFill>
                <a:srgbClr val="000099"/>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683568" y="1196752"/>
            <a:ext cx="7848872" cy="5188794"/>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892480" cy="792088"/>
          </a:xfrm>
        </p:spPr>
        <p:txBody>
          <a:bodyPr>
            <a:noAutofit/>
          </a:bodyPr>
          <a:lstStyle/>
          <a:p>
            <a:r>
              <a:rPr lang="zh-CN" altLang="en-US" sz="3200" b="1" baseline="0" dirty="0">
                <a:solidFill>
                  <a:srgbClr val="000099"/>
                </a:solidFill>
                <a:latin typeface="黑体" pitchFamily="49" charset="-122"/>
                <a:ea typeface="黑体" pitchFamily="49" charset="-122"/>
              </a:rPr>
              <a:t>阿里未来医院计划：以支付能力切入医疗</a:t>
            </a:r>
            <a:r>
              <a:rPr lang="zh-CN" altLang="en-US" sz="3200" b="1" baseline="0" dirty="0" smtClean="0">
                <a:solidFill>
                  <a:srgbClr val="000099"/>
                </a:solidFill>
                <a:latin typeface="黑体" pitchFamily="49" charset="-122"/>
                <a:ea typeface="黑体" pitchFamily="49" charset="-122"/>
              </a:rPr>
              <a:t>领域</a:t>
            </a:r>
            <a:endParaRPr lang="zh-CN" altLang="en-US" sz="3200" baseline="0" dirty="0">
              <a:solidFill>
                <a:srgbClr val="000099"/>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51520" y="1196751"/>
            <a:ext cx="8568952" cy="5478311"/>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16632"/>
            <a:ext cx="8229600" cy="720080"/>
          </a:xfrm>
        </p:spPr>
        <p:txBody>
          <a:bodyPr>
            <a:normAutofit/>
          </a:bodyPr>
          <a:lstStyle/>
          <a:p>
            <a:r>
              <a:rPr lang="zh-CN" altLang="en-US" sz="3600" b="1" baseline="0" dirty="0">
                <a:solidFill>
                  <a:srgbClr val="000099"/>
                </a:solidFill>
                <a:latin typeface="黑体" pitchFamily="49" charset="-122"/>
                <a:ea typeface="黑体" pitchFamily="49" charset="-122"/>
              </a:rPr>
              <a:t>苹果：全方位布局医疗</a:t>
            </a:r>
            <a:r>
              <a:rPr lang="zh-CN" altLang="en-US" sz="3600" b="1" baseline="0" dirty="0" smtClean="0">
                <a:solidFill>
                  <a:srgbClr val="000099"/>
                </a:solidFill>
                <a:latin typeface="黑体" pitchFamily="49" charset="-122"/>
                <a:ea typeface="黑体" pitchFamily="49" charset="-122"/>
              </a:rPr>
              <a:t>健康</a:t>
            </a:r>
            <a:endParaRPr lang="zh-CN" altLang="en-US" sz="3600" baseline="0" dirty="0">
              <a:solidFill>
                <a:srgbClr val="000099"/>
              </a:solidFill>
              <a:latin typeface="黑体" pitchFamily="49" charset="-122"/>
              <a:ea typeface="黑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827584" y="1124744"/>
            <a:ext cx="7992888" cy="5354352"/>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56</a:t>
            </a:fld>
            <a:endParaRPr lang="en-US" altLang="zh-CN" sz="1200" b="1" dirty="0">
              <a:solidFill>
                <a:srgbClr val="898989"/>
              </a:solidFill>
              <a:latin typeface="Calibri" pitchFamily="34" charset="0"/>
            </a:endParaRPr>
          </a:p>
        </p:txBody>
      </p:sp>
      <p:sp>
        <p:nvSpPr>
          <p:cNvPr id="7" name="灯片编号占位符 4"/>
          <p:cNvSpPr txBox="1">
            <a:spLocks noGrp="1"/>
          </p:cNvSpPr>
          <p:nvPr/>
        </p:nvSpPr>
        <p:spPr bwMode="auto">
          <a:xfrm>
            <a:off x="7100888" y="66008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323528" y="1844824"/>
            <a:ext cx="8501063" cy="3778949"/>
          </a:xfrm>
          <a:prstGeom prst="rect">
            <a:avLst/>
          </a:prstGeom>
          <a:noFill/>
          <a:ln w="9525">
            <a:noFill/>
            <a:miter lim="800000"/>
            <a:headEnd/>
            <a:tailEnd/>
          </a:ln>
        </p:spPr>
      </p:pic>
      <p:sp>
        <p:nvSpPr>
          <p:cNvPr id="5" name="矩形 4"/>
          <p:cNvSpPr/>
          <p:nvPr/>
        </p:nvSpPr>
        <p:spPr bwMode="auto">
          <a:xfrm>
            <a:off x="793354" y="5443753"/>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97610" y="5443753"/>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57850" y="5443753"/>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202066" y="5443753"/>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27388</TotalTime>
  <Words>4758</Words>
  <Application>Microsoft Office PowerPoint</Application>
  <PresentationFormat>全屏显示(4:3)</PresentationFormat>
  <Paragraphs>504</Paragraphs>
  <Slides>58</Slides>
  <Notes>9</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默认设计模板</vt:lpstr>
      <vt:lpstr>幻灯片 1</vt:lpstr>
      <vt:lpstr>个人简介</vt:lpstr>
      <vt:lpstr>北京大数据科学与脑机智能高精尖创新中心</vt:lpstr>
      <vt:lpstr>北航大数据科学与工程国际联合研究中心</vt:lpstr>
      <vt:lpstr>973 Grant on Big Data at Beihang</vt:lpstr>
      <vt:lpstr>提纲</vt:lpstr>
      <vt:lpstr> 大数据(维基百科)</vt:lpstr>
      <vt:lpstr>“大数据”特征 – 4V</vt:lpstr>
      <vt:lpstr>提纲</vt:lpstr>
      <vt:lpstr>“大数据”溯源 </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提纲</vt:lpstr>
      <vt:lpstr>人类 vs. 计算机 + 数据</vt:lpstr>
      <vt:lpstr>幻灯片 23</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33</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大数据可视化</vt:lpstr>
      <vt:lpstr>大数据类别</vt:lpstr>
      <vt:lpstr>大数据现状</vt:lpstr>
      <vt:lpstr>医疗大数据</vt:lpstr>
      <vt:lpstr>医疗大数据</vt:lpstr>
      <vt:lpstr>医疗大数据与互联网</vt:lpstr>
      <vt:lpstr>医疗服务机构纷纷拥抱移动互联网</vt:lpstr>
      <vt:lpstr>阿里未来医院计划：以支付能力切入医疗领域</vt:lpstr>
      <vt:lpstr>苹果：全方位布局医疗健康</vt:lpstr>
      <vt:lpstr>小结</vt:lpstr>
      <vt:lpstr>幻灯片 58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2539</cp:revision>
  <dcterms:created xsi:type="dcterms:W3CDTF">2010-07-14T15:56:11Z</dcterms:created>
  <dcterms:modified xsi:type="dcterms:W3CDTF">2016-06-04T04:36:28Z</dcterms:modified>
</cp:coreProperties>
</file>