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50"/>
  </p:notesMasterIdLst>
  <p:handoutMasterIdLst>
    <p:handoutMasterId r:id="rId51"/>
  </p:handoutMasterIdLst>
  <p:sldIdLst>
    <p:sldId id="1335" r:id="rId2"/>
    <p:sldId id="1271" r:id="rId3"/>
    <p:sldId id="1304" r:id="rId4"/>
    <p:sldId id="1305" r:id="rId5"/>
    <p:sldId id="1306" r:id="rId6"/>
    <p:sldId id="1308" r:id="rId7"/>
    <p:sldId id="1309" r:id="rId8"/>
    <p:sldId id="1307" r:id="rId9"/>
    <p:sldId id="1310" r:id="rId10"/>
    <p:sldId id="1311" r:id="rId11"/>
    <p:sldId id="1312" r:id="rId12"/>
    <p:sldId id="1313" r:id="rId13"/>
    <p:sldId id="1314" r:id="rId14"/>
    <p:sldId id="1315" r:id="rId15"/>
    <p:sldId id="1316" r:id="rId16"/>
    <p:sldId id="1303" r:id="rId17"/>
    <p:sldId id="1336" r:id="rId18"/>
    <p:sldId id="1326" r:id="rId19"/>
    <p:sldId id="1318" r:id="rId20"/>
    <p:sldId id="1319" r:id="rId21"/>
    <p:sldId id="1320" r:id="rId22"/>
    <p:sldId id="1321" r:id="rId23"/>
    <p:sldId id="1322" r:id="rId24"/>
    <p:sldId id="1323" r:id="rId25"/>
    <p:sldId id="1324" r:id="rId26"/>
    <p:sldId id="1325" r:id="rId27"/>
    <p:sldId id="1327" r:id="rId28"/>
    <p:sldId id="1272" r:id="rId29"/>
    <p:sldId id="1273" r:id="rId30"/>
    <p:sldId id="1274" r:id="rId31"/>
    <p:sldId id="1275" r:id="rId32"/>
    <p:sldId id="1276" r:id="rId33"/>
    <p:sldId id="1277" r:id="rId34"/>
    <p:sldId id="1278" r:id="rId35"/>
    <p:sldId id="1280" r:id="rId36"/>
    <p:sldId id="1281" r:id="rId37"/>
    <p:sldId id="1328" r:id="rId38"/>
    <p:sldId id="1332" r:id="rId39"/>
    <p:sldId id="1334" r:id="rId40"/>
    <p:sldId id="1330" r:id="rId41"/>
    <p:sldId id="1329" r:id="rId42"/>
    <p:sldId id="1296" r:id="rId43"/>
    <p:sldId id="1297" r:id="rId44"/>
    <p:sldId id="1298" r:id="rId45"/>
    <p:sldId id="1299" r:id="rId46"/>
    <p:sldId id="1300" r:id="rId47"/>
    <p:sldId id="1301" r:id="rId48"/>
    <p:sldId id="1302" r:id="rId49"/>
  </p:sldIdLst>
  <p:sldSz cx="9144000" cy="6858000" type="screen4x3"/>
  <p:notesSz cx="6797675" cy="9928225"/>
  <p:defaultTextStyle>
    <a:defPPr>
      <a:defRPr lang="zh-CN"/>
    </a:defPPr>
    <a:lvl1pPr algn="l" rtl="0" fontAlgn="base">
      <a:spcBef>
        <a:spcPct val="0"/>
      </a:spcBef>
      <a:spcAft>
        <a:spcPct val="0"/>
      </a:spcAft>
      <a:defRPr kumimoji="1" sz="2400" kern="1200">
        <a:solidFill>
          <a:schemeClr val="tx1"/>
        </a:solidFill>
        <a:latin typeface="Calibri" pitchFamily="34" charset="0"/>
        <a:ea typeface="宋体"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charset="-122"/>
        <a:cs typeface="+mn-cs"/>
      </a:defRPr>
    </a:lvl5pPr>
    <a:lvl6pPr marL="2286000" algn="l" defTabSz="914400" rtl="0" eaLnBrk="1" latinLnBrk="0" hangingPunct="1">
      <a:defRPr kumimoji="1" sz="2400" kern="1200">
        <a:solidFill>
          <a:schemeClr val="tx1"/>
        </a:solidFill>
        <a:latin typeface="Calibri" pitchFamily="34" charset="0"/>
        <a:ea typeface="宋体" charset="-122"/>
        <a:cs typeface="+mn-cs"/>
      </a:defRPr>
    </a:lvl6pPr>
    <a:lvl7pPr marL="2743200" algn="l" defTabSz="914400" rtl="0" eaLnBrk="1" latinLnBrk="0" hangingPunct="1">
      <a:defRPr kumimoji="1" sz="2400" kern="1200">
        <a:solidFill>
          <a:schemeClr val="tx1"/>
        </a:solidFill>
        <a:latin typeface="Calibri" pitchFamily="34" charset="0"/>
        <a:ea typeface="宋体" charset="-122"/>
        <a:cs typeface="+mn-cs"/>
      </a:defRPr>
    </a:lvl7pPr>
    <a:lvl8pPr marL="3200400" algn="l" defTabSz="914400" rtl="0" eaLnBrk="1" latinLnBrk="0" hangingPunct="1">
      <a:defRPr kumimoji="1" sz="2400" kern="1200">
        <a:solidFill>
          <a:schemeClr val="tx1"/>
        </a:solidFill>
        <a:latin typeface="Calibri" pitchFamily="34" charset="0"/>
        <a:ea typeface="宋体" charset="-122"/>
        <a:cs typeface="+mn-cs"/>
      </a:defRPr>
    </a:lvl8pPr>
    <a:lvl9pPr marL="3657600" algn="l" defTabSz="914400" rtl="0" eaLnBrk="1" latinLnBrk="0" hangingPunct="1">
      <a:defRPr kumimoji="1" sz="2400"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99"/>
    <a:srgbClr val="0000FF"/>
    <a:srgbClr val="000066"/>
    <a:srgbClr val="FFCCFF"/>
    <a:srgbClr val="FF99CC"/>
    <a:srgbClr val="FFFFCC"/>
    <a:srgbClr val="B8E4F2"/>
    <a:srgbClr val="E5F517"/>
  </p:clrMru>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6" autoAdjust="0"/>
    <p:restoredTop sz="82746" autoAdjust="0"/>
  </p:normalViewPr>
  <p:slideViewPr>
    <p:cSldViewPr>
      <p:cViewPr>
        <p:scale>
          <a:sx n="50" d="100"/>
          <a:sy n="50" d="100"/>
        </p:scale>
        <p:origin x="-1038" y="-222"/>
      </p:cViewPr>
      <p:guideLst>
        <p:guide orient="horz" pos="2160"/>
        <p:guide pos="2880"/>
      </p:guideLst>
    </p:cSldViewPr>
  </p:slideViewPr>
  <p:outlineViewPr>
    <p:cViewPr>
      <p:scale>
        <a:sx n="33" d="100"/>
        <a:sy n="33" d="100"/>
      </p:scale>
      <p:origin x="66" y="8712"/>
    </p:cViewPr>
  </p:outlineViewPr>
  <p:notesTextViewPr>
    <p:cViewPr>
      <p:scale>
        <a:sx n="100" d="100"/>
        <a:sy n="100" d="100"/>
      </p:scale>
      <p:origin x="0" y="0"/>
    </p:cViewPr>
  </p:notesTextViewPr>
  <p:sorterViewPr>
    <p:cViewPr>
      <p:scale>
        <a:sx n="66" d="100"/>
        <a:sy n="66" d="100"/>
      </p:scale>
      <p:origin x="0" y="3557"/>
    </p:cViewPr>
  </p:sorterViewPr>
  <p:notesViewPr>
    <p:cSldViewPr>
      <p:cViewPr varScale="1">
        <p:scale>
          <a:sx n="47" d="100"/>
          <a:sy n="47" d="100"/>
        </p:scale>
        <p:origin x="-2794" y="-10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ea typeface="宋体" pitchFamily="2" charset="-122"/>
              </a:defRPr>
            </a:lvl1pPr>
          </a:lstStyle>
          <a:p>
            <a:pPr>
              <a:defRPr/>
            </a:pPr>
            <a:fld id="{D101C4B0-393A-4A06-8BA5-A5DFF3E8B047}" type="datetimeFigureOut">
              <a:rPr lang="zh-CN" altLang="en-US"/>
              <a:pPr>
                <a:defRPr/>
              </a:pPr>
              <a:t>2013-11-22</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ea typeface="宋体" pitchFamily="2" charset="-122"/>
              </a:defRPr>
            </a:lvl1pPr>
          </a:lstStyle>
          <a:p>
            <a:pPr>
              <a:defRPr/>
            </a:pPr>
            <a:fld id="{6FF45284-2BBD-4C02-889F-B06BFE19700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ea typeface="宋体" pitchFamily="2" charset="-122"/>
              </a:defRPr>
            </a:lvl1pPr>
          </a:lstStyle>
          <a:p>
            <a:pPr>
              <a:defRPr/>
            </a:pPr>
            <a:fld id="{23FA8BBA-69B5-41E4-BC47-6D1870C9D631}" type="datetimeFigureOut">
              <a:rPr lang="zh-CN" altLang="en-US"/>
              <a:pPr>
                <a:defRPr/>
              </a:pPr>
              <a:t>2013-11-22</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ea typeface="宋体" pitchFamily="2" charset="-122"/>
              </a:defRPr>
            </a:lvl1pPr>
          </a:lstStyle>
          <a:p>
            <a:pPr>
              <a:defRPr/>
            </a:pPr>
            <a:fld id="{B7E7AB0E-BC14-4146-B72C-71FAE724B8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4" name="备注占位符 2"/>
          <p:cNvSpPr>
            <a:spLocks noGrp="1"/>
          </p:cNvSpPr>
          <p:nvPr>
            <p:ph type="body" idx="1"/>
          </p:nvPr>
        </p:nvSpPr>
        <p:spPr bwMode="auto">
          <a:noFill/>
        </p:spPr>
        <p:txBody>
          <a:bodyPr/>
          <a:lstStyle/>
          <a:p>
            <a:pPr eaLnBrk="1" hangingPunct="1">
              <a:spcBef>
                <a:spcPct val="0"/>
              </a:spcBef>
            </a:pPr>
            <a:endParaRPr lang="zh-CN" altLang="en-US" smtClean="0"/>
          </a:p>
        </p:txBody>
      </p:sp>
      <p:sp>
        <p:nvSpPr>
          <p:cNvPr id="18435" name="灯片编号占位符 3"/>
          <p:cNvSpPr txBox="1">
            <a:spLocks noGrp="1"/>
          </p:cNvSpPr>
          <p:nvPr/>
        </p:nvSpPr>
        <p:spPr bwMode="auto">
          <a:xfrm>
            <a:off x="3849688" y="9429750"/>
            <a:ext cx="2946400" cy="496888"/>
          </a:xfrm>
          <a:prstGeom prst="rect">
            <a:avLst/>
          </a:prstGeom>
          <a:noFill/>
          <a:ln w="9525">
            <a:noFill/>
            <a:miter lim="800000"/>
            <a:headEnd/>
            <a:tailEnd/>
          </a:ln>
        </p:spPr>
        <p:txBody>
          <a:bodyPr anchor="b"/>
          <a:lstStyle/>
          <a:p>
            <a:pPr algn="r"/>
            <a:fld id="{B1CB14CC-804F-4C49-BCCC-D671120C3592}" type="slidenum">
              <a:rPr lang="zh-CN" altLang="en-US" sz="1200">
                <a:solidFill>
                  <a:srgbClr val="000000"/>
                </a:solidFill>
              </a:rPr>
              <a:pPr algn="r"/>
              <a:t>1</a:t>
            </a:fld>
            <a:endParaRPr lang="en-US" altLang="zh-CN" sz="120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a:lstStyle/>
          <a:p>
            <a:r>
              <a:rPr lang="zh-CN" altLang="en-US" smtClean="0"/>
              <a:t>别人的问题，提出新的解决方案</a:t>
            </a:r>
          </a:p>
        </p:txBody>
      </p:sp>
      <p:sp>
        <p:nvSpPr>
          <p:cNvPr id="31747" name="灯片编号占位符 3"/>
          <p:cNvSpPr>
            <a:spLocks noGrp="1"/>
          </p:cNvSpPr>
          <p:nvPr>
            <p:ph type="sldNum" sz="quarter" idx="5"/>
          </p:nvPr>
        </p:nvSpPr>
        <p:spPr bwMode="auto">
          <a:noFill/>
          <a:ln>
            <a:miter lim="800000"/>
            <a:headEnd/>
            <a:tailEnd/>
          </a:ln>
        </p:spPr>
        <p:txBody>
          <a:bodyPr/>
          <a:lstStyle/>
          <a:p>
            <a:fld id="{54EEFDAD-8F46-45D2-929A-2EB70D8E2617}" type="slidenum">
              <a:rPr lang="zh-CN" altLang="en-US" smtClean="0">
                <a:ea typeface="宋体" charset="-122"/>
              </a:rPr>
              <a:pPr/>
              <a:t>13</a:t>
            </a:fld>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a:lstStyle/>
          <a:p>
            <a:r>
              <a:rPr lang="zh-CN" altLang="en-US" smtClean="0"/>
              <a:t>别人的问题，提出新的解决方案</a:t>
            </a:r>
          </a:p>
          <a:p>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a:lstStyle/>
          <a:p>
            <a:fld id="{A59FE483-3EDA-4566-972A-3AC4E5FCDFF2}" type="slidenum">
              <a:rPr lang="zh-CN" altLang="en-US" smtClean="0">
                <a:ea typeface="宋体" charset="-122"/>
              </a:rPr>
              <a:pPr/>
              <a:t>14</a:t>
            </a:fld>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a:lstStyle/>
          <a:p>
            <a:r>
              <a:rPr lang="zh-CN" altLang="en-US" smtClean="0"/>
              <a:t>别人的问题，提出新的解决方案</a:t>
            </a:r>
          </a:p>
          <a:p>
            <a:endParaRPr lang="zh-CN" altLang="en-US" smtClean="0"/>
          </a:p>
        </p:txBody>
      </p:sp>
      <p:sp>
        <p:nvSpPr>
          <p:cNvPr id="35843" name="灯片编号占位符 3"/>
          <p:cNvSpPr>
            <a:spLocks noGrp="1"/>
          </p:cNvSpPr>
          <p:nvPr>
            <p:ph type="sldNum" sz="quarter" idx="5"/>
          </p:nvPr>
        </p:nvSpPr>
        <p:spPr bwMode="auto">
          <a:noFill/>
          <a:ln>
            <a:miter lim="800000"/>
            <a:headEnd/>
            <a:tailEnd/>
          </a:ln>
        </p:spPr>
        <p:txBody>
          <a:bodyPr/>
          <a:lstStyle/>
          <a:p>
            <a:fld id="{BEF96548-3909-4446-8816-C922EAF15BFA}" type="slidenum">
              <a:rPr lang="zh-CN" altLang="en-US" smtClean="0">
                <a:ea typeface="宋体" charset="-122"/>
              </a:rPr>
              <a:pPr/>
              <a:t>15</a:t>
            </a:fld>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a:lstStyle/>
          <a:p>
            <a:endParaRPr lang="zh-CN" altLang="en-US" smtClean="0"/>
          </a:p>
        </p:txBody>
      </p:sp>
      <p:sp>
        <p:nvSpPr>
          <p:cNvPr id="47107" name="日期占位符 3"/>
          <p:cNvSpPr>
            <a:spLocks noGrp="1"/>
          </p:cNvSpPr>
          <p:nvPr>
            <p:ph type="dt" sz="quarter" idx="1"/>
          </p:nvPr>
        </p:nvSpPr>
        <p:spPr bwMode="auto">
          <a:noFill/>
          <a:ln>
            <a:miter lim="800000"/>
            <a:headEnd/>
            <a:tailEnd/>
          </a:ln>
        </p:spPr>
        <p:txBody>
          <a:bodyPr/>
          <a:lstStyle/>
          <a:p>
            <a:endParaRPr lang="en-US" altLang="zh-CN" smtClean="0">
              <a:ea typeface="宋体" charset="-122"/>
            </a:endParaRPr>
          </a:p>
        </p:txBody>
      </p:sp>
      <p:sp>
        <p:nvSpPr>
          <p:cNvPr id="5" name="页脚占位符 4"/>
          <p:cNvSpPr>
            <a:spLocks noGrp="1"/>
          </p:cNvSpPr>
          <p:nvPr>
            <p:ph type="ftr" sz="quarter" idx="4"/>
          </p:nvPr>
        </p:nvSpPr>
        <p:spPr/>
        <p:txBody>
          <a:bodyPr/>
          <a:lstStyle/>
          <a:p>
            <a:pPr>
              <a:defRPr/>
            </a:pPr>
            <a:endParaRPr lang="en-US" altLang="zh-CN"/>
          </a:p>
        </p:txBody>
      </p:sp>
      <p:sp>
        <p:nvSpPr>
          <p:cNvPr id="47109" name="灯片编号占位符 5"/>
          <p:cNvSpPr>
            <a:spLocks noGrp="1"/>
          </p:cNvSpPr>
          <p:nvPr>
            <p:ph type="sldNum" sz="quarter" idx="5"/>
          </p:nvPr>
        </p:nvSpPr>
        <p:spPr bwMode="auto">
          <a:noFill/>
          <a:ln>
            <a:miter lim="800000"/>
            <a:headEnd/>
            <a:tailEnd/>
          </a:ln>
        </p:spPr>
        <p:txBody>
          <a:bodyPr/>
          <a:lstStyle/>
          <a:p>
            <a:fld id="{507D71C2-8716-42A2-BDE3-30F1786F3E70}" type="slidenum">
              <a:rPr lang="en-US" altLang="zh-CN" smtClean="0">
                <a:ea typeface="宋体" charset="-122"/>
              </a:rPr>
              <a:pPr/>
              <a:t>26</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a:lstStyle/>
          <a:p>
            <a:r>
              <a:rPr lang="zh-CN" altLang="en-US" smtClean="0"/>
              <a:t>要敢想</a:t>
            </a:r>
          </a:p>
        </p:txBody>
      </p:sp>
      <p:sp>
        <p:nvSpPr>
          <p:cNvPr id="52227" name="灯片编号占位符 3"/>
          <p:cNvSpPr>
            <a:spLocks noGrp="1"/>
          </p:cNvSpPr>
          <p:nvPr>
            <p:ph type="sldNum" sz="quarter" idx="5"/>
          </p:nvPr>
        </p:nvSpPr>
        <p:spPr bwMode="auto">
          <a:noFill/>
          <a:ln>
            <a:miter lim="800000"/>
            <a:headEnd/>
            <a:tailEnd/>
          </a:ln>
        </p:spPr>
        <p:txBody>
          <a:bodyPr/>
          <a:lstStyle/>
          <a:p>
            <a:fld id="{706495BC-337C-4199-B579-F62A7FE43214}" type="slidenum">
              <a:rPr lang="zh-CN" altLang="en-US" smtClean="0">
                <a:ea typeface="宋体" charset="-122"/>
              </a:rPr>
              <a:pPr/>
              <a:t>30</a:t>
            </a:fld>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a:lstStyle/>
          <a:p>
            <a:r>
              <a:rPr lang="zh-CN" altLang="en-US" smtClean="0"/>
              <a:t>要打好基础</a:t>
            </a:r>
          </a:p>
          <a:p>
            <a:endParaRPr lang="zh-CN" altLang="en-US" smtClean="0"/>
          </a:p>
        </p:txBody>
      </p:sp>
      <p:sp>
        <p:nvSpPr>
          <p:cNvPr id="54275" name="灯片编号占位符 3"/>
          <p:cNvSpPr>
            <a:spLocks noGrp="1"/>
          </p:cNvSpPr>
          <p:nvPr>
            <p:ph type="sldNum" sz="quarter" idx="5"/>
          </p:nvPr>
        </p:nvSpPr>
        <p:spPr bwMode="auto">
          <a:noFill/>
          <a:ln>
            <a:miter lim="800000"/>
            <a:headEnd/>
            <a:tailEnd/>
          </a:ln>
        </p:spPr>
        <p:txBody>
          <a:bodyPr/>
          <a:lstStyle/>
          <a:p>
            <a:fld id="{E252CDA7-BA4C-4BEE-A19C-F8D5BE038FB7}" type="slidenum">
              <a:rPr lang="zh-CN" altLang="en-US" smtClean="0">
                <a:ea typeface="宋体" charset="-122"/>
              </a:rPr>
              <a:pPr/>
              <a:t>31</a:t>
            </a:fld>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a:lstStyle/>
          <a:p>
            <a:r>
              <a:rPr lang="zh-CN" altLang="en-US" smtClean="0"/>
              <a:t>右上图：普林斯顿高等研究院</a:t>
            </a:r>
            <a:endParaRPr lang="en-US" altLang="zh-CN" smtClean="0"/>
          </a:p>
          <a:p>
            <a:r>
              <a:rPr lang="zh-CN" altLang="en-US" smtClean="0"/>
              <a:t>右下图：撒哈拉大沙漠</a:t>
            </a:r>
          </a:p>
        </p:txBody>
      </p:sp>
      <p:sp>
        <p:nvSpPr>
          <p:cNvPr id="57347" name="灯片编号占位符 3"/>
          <p:cNvSpPr>
            <a:spLocks noGrp="1"/>
          </p:cNvSpPr>
          <p:nvPr>
            <p:ph type="sldNum" sz="quarter" idx="5"/>
          </p:nvPr>
        </p:nvSpPr>
        <p:spPr bwMode="auto">
          <a:noFill/>
          <a:ln>
            <a:miter lim="800000"/>
            <a:headEnd/>
            <a:tailEnd/>
          </a:ln>
        </p:spPr>
        <p:txBody>
          <a:bodyPr/>
          <a:lstStyle/>
          <a:p>
            <a:fld id="{72EB78FB-5E44-4E22-A442-F018EBCEFCD1}" type="slidenum">
              <a:rPr lang="zh-CN" altLang="en-US" smtClean="0">
                <a:ea typeface="宋体" charset="-122"/>
              </a:rPr>
              <a:pPr/>
              <a:t>33</a:t>
            </a:fld>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a:lstStyle/>
          <a:p>
            <a:endParaRPr lang="zh-CN" altLang="en-US" smtClean="0"/>
          </a:p>
        </p:txBody>
      </p:sp>
      <p:sp>
        <p:nvSpPr>
          <p:cNvPr id="59395" name="灯片编号占位符 3"/>
          <p:cNvSpPr>
            <a:spLocks noGrp="1"/>
          </p:cNvSpPr>
          <p:nvPr>
            <p:ph type="sldNum" sz="quarter" idx="5"/>
          </p:nvPr>
        </p:nvSpPr>
        <p:spPr bwMode="auto">
          <a:noFill/>
          <a:ln>
            <a:miter lim="800000"/>
            <a:headEnd/>
            <a:tailEnd/>
          </a:ln>
        </p:spPr>
        <p:txBody>
          <a:bodyPr/>
          <a:lstStyle/>
          <a:p>
            <a:fld id="{3084CA54-F5AD-4689-8BF9-92820805184B}" type="slidenum">
              <a:rPr lang="zh-CN" altLang="en-US" smtClean="0">
                <a:ea typeface="宋体" charset="-122"/>
              </a:rPr>
              <a:pPr/>
              <a:t>34</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lang="zh-CN" altLang="en-US"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23CCC544-4F7D-44F9-8894-31BFC804CE87}" type="slidenum">
              <a:rPr lang="zh-CN" altLang="en-US"/>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142780C0-B6E5-41E8-A6AD-8AF36D9D3445}" type="datetime1">
              <a:rPr lang="zh-CN" altLang="en-US"/>
              <a:pPr>
                <a:defRPr/>
              </a:pPr>
              <a:t>2013-11-22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32B128-B9AC-4B5F-A77B-11DA5B1150E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EF8FCB7-B965-4260-A691-16EF40256B84}" type="datetime1">
              <a:rPr lang="zh-CN" altLang="en-US"/>
              <a:pPr>
                <a:defRPr/>
              </a:pPr>
              <a:t>2013-11-22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DE919-1FE6-4CD3-8223-CF03954B096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和文本">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E2848A72-1A6C-408D-AA3E-8A5421EEDABC}" type="datetime1">
              <a:rPr lang="zh-CN" altLang="en-US"/>
              <a:pPr>
                <a:defRPr/>
              </a:pPr>
              <a:t>2013-11-22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1EF7BE-B383-4DF0-B624-BE2A9C30199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8229600" cy="7254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85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852988"/>
          </a:xfrm>
        </p:spPr>
        <p:txBody>
          <a:bodyPr/>
          <a:lstStyle/>
          <a:p>
            <a:pPr lvl="0"/>
            <a:r>
              <a:rPr lang="zh-CN" altLang="en-US" noProof="0" smtClean="0"/>
              <a:t>单击图标添加剪 贴画</a:t>
            </a:r>
            <a:endParaRPr lang="zh-CN" altLang="en-US" noProof="0"/>
          </a:p>
        </p:txBody>
      </p:sp>
      <p:sp>
        <p:nvSpPr>
          <p:cNvPr id="5" name="日期占位符 4"/>
          <p:cNvSpPr>
            <a:spLocks noGrp="1"/>
          </p:cNvSpPr>
          <p:nvPr>
            <p:ph type="dt" sz="half" idx="10"/>
          </p:nvPr>
        </p:nvSpPr>
        <p:spPr>
          <a:xfrm>
            <a:off x="179388" y="6616700"/>
            <a:ext cx="2133600" cy="268288"/>
          </a:xfrm>
          <a:prstGeom prst="rect">
            <a:avLst/>
          </a:prstGeom>
        </p:spPr>
        <p:txBody>
          <a:bodyPr/>
          <a:lstStyle>
            <a:lvl1pPr>
              <a:defRPr>
                <a:ea typeface="宋体" pitchFamily="2" charset="-122"/>
              </a:defRPr>
            </a:lvl1pPr>
          </a:lstStyle>
          <a:p>
            <a:pPr>
              <a:defRPr/>
            </a:pPr>
            <a:fld id="{443FBF26-9568-497C-8A05-E8A1D7E97DB9}" type="datetime1">
              <a:rPr lang="zh-CN" altLang="en-US"/>
              <a:pPr>
                <a:defRPr/>
              </a:pPr>
              <a:t>2013-11-22</a:t>
            </a:fld>
            <a:endParaRPr lang="zh-CN" altLang="en-US"/>
          </a:p>
        </p:txBody>
      </p:sp>
      <p:sp>
        <p:nvSpPr>
          <p:cNvPr id="6" name="页脚占位符 5"/>
          <p:cNvSpPr>
            <a:spLocks noGrp="1"/>
          </p:cNvSpPr>
          <p:nvPr>
            <p:ph type="ftr" sz="quarter" idx="11"/>
          </p:nvPr>
        </p:nvSpPr>
        <p:spPr>
          <a:xfrm>
            <a:off x="2411413" y="6597650"/>
            <a:ext cx="5400675" cy="260350"/>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6"/>
          <p:cNvSpPr>
            <a:spLocks noGrp="1"/>
          </p:cNvSpPr>
          <p:nvPr>
            <p:ph type="sldNum" sz="quarter" idx="12"/>
          </p:nvPr>
        </p:nvSpPr>
        <p:spPr>
          <a:xfrm>
            <a:off x="7885113" y="6642100"/>
            <a:ext cx="1150937" cy="215900"/>
          </a:xfrm>
        </p:spPr>
        <p:txBody>
          <a:bodyPr/>
          <a:lstStyle>
            <a:lvl1pPr>
              <a:defRPr/>
            </a:lvl1pPr>
          </a:lstStyle>
          <a:p>
            <a:pPr>
              <a:defRPr/>
            </a:pPr>
            <a:fld id="{E4BCEA18-C9BC-4B3C-B189-B0052AB12270}"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548680"/>
            <a:ext cx="8856984" cy="774700"/>
          </a:xfrm>
        </p:spPr>
        <p:txBody>
          <a:bodyPr>
            <a:normAutofit/>
          </a:bodyPr>
          <a:lstStyle>
            <a:lvl1pPr>
              <a:defRPr lang="zh-CN" altLang="en-US" sz="3200" b="1"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1520" y="1412776"/>
            <a:ext cx="8712968" cy="5040560"/>
          </a:xfrm>
        </p:spPr>
        <p:txBody>
          <a:bodyPr/>
          <a:lstStyle>
            <a:lvl1pPr>
              <a:buClr>
                <a:srgbClr val="000066"/>
              </a:buClr>
              <a:buSzPct val="80000"/>
              <a:buFont typeface="Wingdings" pitchFamily="2" charset="2"/>
              <a:buChar char="n"/>
              <a:defRPr sz="2400" b="0"/>
            </a:lvl1pPr>
            <a:lvl2pPr>
              <a:buClr>
                <a:srgbClr val="000099"/>
              </a:buClr>
              <a:buSzPct val="80000"/>
              <a:buFont typeface="Wingdings" pitchFamily="2" charset="2"/>
              <a:buChar char="p"/>
              <a:defRPr sz="2200" b="0"/>
            </a:lvl2pPr>
            <a:lvl3pPr>
              <a:buClr>
                <a:schemeClr val="accent1"/>
              </a:buClr>
              <a:buSzPct val="80000"/>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B98C9A55-5B34-4888-9DC5-C8EC67A59E0D}" type="datetime1">
              <a:rPr lang="zh-CN" altLang="en-US"/>
              <a:pPr>
                <a:defRPr/>
              </a:pPr>
              <a:t>2013-11-22</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7DCB08E1-2D21-49BA-9FED-C78ECCC329A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26A4CB7-0852-4627-8E34-56A1CE4545E5}" type="datetime1">
              <a:rPr lang="zh-CN" altLang="en-US"/>
              <a:pPr>
                <a:defRPr/>
              </a:pPr>
              <a:t>2013-11-22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9D885B-D730-44A2-B2C0-5C802DDF79C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6C09D1C9-B099-4ADC-9C82-5F0A68390C1C}" type="datetime1">
              <a:rPr lang="zh-CN" altLang="en-US"/>
              <a:pPr>
                <a:defRPr/>
              </a:pPr>
              <a:t>2013-11-22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DEB7749-4102-4C3A-9CB2-73E58F9C3F12}"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9"/>
          <p:cNvPicPr>
            <a:picLocks noChangeAspect="1"/>
          </p:cNvPicPr>
          <p:nvPr userDrawn="1"/>
        </p:nvPicPr>
        <p:blipFill>
          <a:blip r:embed="rId2"/>
          <a:srcRect/>
          <a:stretch>
            <a:fillRect/>
          </a:stretch>
        </p:blipFill>
        <p:spPr bwMode="auto">
          <a:xfrm>
            <a:off x="0" y="6524625"/>
            <a:ext cx="9180513" cy="342900"/>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ACCF7AA-46D1-4401-AC34-DCEB6D942865}" type="datetime1">
              <a:rPr lang="zh-CN" altLang="en-US"/>
              <a:pPr>
                <a:defRPr/>
              </a:pPr>
              <a:t>2013-11-22</a:t>
            </a:fld>
            <a:endParaRPr lang="zh-CN" altLang="en-US"/>
          </a:p>
        </p:txBody>
      </p:sp>
      <p:sp>
        <p:nvSpPr>
          <p:cNvPr id="9"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33FA94A8-E7A4-4D4F-9C9C-FFD63FFADCC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91DA5359-3B84-4B87-8933-5424D203082A}" type="datetime1">
              <a:rPr lang="zh-CN" altLang="en-US"/>
              <a:pPr>
                <a:defRPr/>
              </a:pPr>
              <a:t>2013-11-22</a:t>
            </a:fld>
            <a:endParaRPr lang="zh-CN" altLang="en-US"/>
          </a:p>
        </p:txBody>
      </p:sp>
      <p:sp>
        <p:nvSpPr>
          <p:cNvPr id="4"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42769DD-7D97-429E-A81C-ABBD4D4FC07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5FE11B9-2BD2-47CD-AB19-3F9839614267}" type="datetime1">
              <a:rPr lang="zh-CN" altLang="en-US"/>
              <a:pPr>
                <a:defRPr/>
              </a:pPr>
              <a:t>2013-11-22</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CEE350F3-9AB2-4490-9E04-1B3EF0106AF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86AE5E09-F6FA-41ED-A314-4CBA12610DA9}" type="datetime1">
              <a:rPr lang="zh-CN" altLang="en-US"/>
              <a:pPr>
                <a:defRPr/>
              </a:pPr>
              <a:t>2013-11-22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8BA9D8-8BE1-4D93-A11B-702D6427DFD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D6B73FC1-CE62-4238-B972-C7CC42A7842C}" type="datetime1">
              <a:rPr lang="zh-CN" altLang="en-US"/>
              <a:pPr>
                <a:defRPr/>
              </a:pPr>
              <a:t>2013-11-22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01807D-3778-4BA4-B1D6-B15C4F34049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83" descr="未标题-1 拷贝"/>
          <p:cNvPicPr>
            <a:picLocks noChangeAspect="1" noChangeArrowheads="1"/>
          </p:cNvPicPr>
          <p:nvPr/>
        </p:nvPicPr>
        <p:blipFill>
          <a:blip r:embed="rId15"/>
          <a:srcRect/>
          <a:stretch>
            <a:fillRect/>
          </a:stretch>
        </p:blipFill>
        <p:spPr bwMode="auto">
          <a:xfrm>
            <a:off x="0" y="1657350"/>
            <a:ext cx="9144000" cy="4667250"/>
          </a:xfrm>
          <a:prstGeom prst="rect">
            <a:avLst/>
          </a:prstGeom>
          <a:noFill/>
          <a:ln w="9525">
            <a:noFill/>
            <a:miter lim="800000"/>
            <a:headEnd/>
            <a:tailEnd/>
          </a:ln>
        </p:spPr>
      </p:pic>
      <p:sp>
        <p:nvSpPr>
          <p:cNvPr id="1027" name="标题占位符 1"/>
          <p:cNvSpPr>
            <a:spLocks noGrp="1"/>
          </p:cNvSpPr>
          <p:nvPr>
            <p:ph type="title"/>
          </p:nvPr>
        </p:nvSpPr>
        <p:spPr bwMode="auto">
          <a:xfrm>
            <a:off x="457200" y="549275"/>
            <a:ext cx="8229600" cy="774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179388" y="1341438"/>
            <a:ext cx="8785225"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948488" y="644842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b="1">
                <a:solidFill>
                  <a:srgbClr val="898989"/>
                </a:solidFill>
                <a:ea typeface="宋体" pitchFamily="2" charset="-122"/>
              </a:defRPr>
            </a:lvl1pPr>
          </a:lstStyle>
          <a:p>
            <a:pPr>
              <a:defRPr/>
            </a:pPr>
            <a:fld id="{B43CCF3D-5D62-4A9C-98E7-5B9DB756CDD6}" type="slidenum">
              <a:rPr lang="zh-CN" altLang="en-US"/>
              <a:pPr>
                <a:defRPr/>
              </a:pPr>
              <a:t>‹#›</a:t>
            </a:fld>
            <a:endParaRPr lang="zh-CN" altLang="en-US" dirty="0"/>
          </a:p>
        </p:txBody>
      </p:sp>
      <p:pic>
        <p:nvPicPr>
          <p:cNvPr id="1030" name="Picture 172"/>
          <p:cNvPicPr>
            <a:picLocks noChangeAspect="1" noChangeArrowheads="1"/>
          </p:cNvPicPr>
          <p:nvPr userDrawn="1"/>
        </p:nvPicPr>
        <p:blipFill>
          <a:blip r:embed="rId16"/>
          <a:srcRect/>
          <a:stretch>
            <a:fillRect/>
          </a:stretch>
        </p:blipFill>
        <p:spPr bwMode="auto">
          <a:xfrm>
            <a:off x="0" y="0"/>
            <a:ext cx="91440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iming>
    <p:tnLst>
      <p:par>
        <p:cTn id="1" dur="indefinite" restart="never" nodeType="tmRoot"/>
      </p:par>
    </p:tnLst>
  </p:timing>
  <p:hf hdr="0" dt="0"/>
  <p:txStyles>
    <p:titleStyle>
      <a:lvl1pPr algn="ctr" rtl="0" eaLnBrk="0" fontAlgn="base" hangingPunct="0">
        <a:spcBef>
          <a:spcPct val="0"/>
        </a:spcBef>
        <a:spcAft>
          <a:spcPct val="0"/>
        </a:spcAft>
        <a:defRPr kumimoji="1" lang="zh-CN" altLang="en-US" sz="3000" b="1" kern="1200" dirty="0">
          <a:solidFill>
            <a:schemeClr val="tx1"/>
          </a:solidFill>
          <a:latin typeface="黑体" pitchFamily="49" charset="-122"/>
          <a:ea typeface="黑体" pitchFamily="49" charset="-122"/>
          <a:cs typeface="黑体" charset="0"/>
        </a:defRPr>
      </a:lvl1pPr>
      <a:lvl2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5pPr>
      <a:lvl6pPr marL="457200" algn="ctr" rtl="0" eaLnBrk="1" fontAlgn="base" hangingPunct="1">
        <a:spcBef>
          <a:spcPct val="0"/>
        </a:spcBef>
        <a:spcAft>
          <a:spcPct val="0"/>
        </a:spcAft>
        <a:defRPr sz="4400" b="1">
          <a:solidFill>
            <a:srgbClr val="404040"/>
          </a:solidFill>
          <a:latin typeface="Calibri" pitchFamily="34" charset="0"/>
          <a:ea typeface="宋体" charset="-122"/>
        </a:defRPr>
      </a:lvl6pPr>
      <a:lvl7pPr marL="914400" algn="ctr" rtl="0" eaLnBrk="1" fontAlgn="base" hangingPunct="1">
        <a:spcBef>
          <a:spcPct val="0"/>
        </a:spcBef>
        <a:spcAft>
          <a:spcPct val="0"/>
        </a:spcAft>
        <a:defRPr sz="4400" b="1">
          <a:solidFill>
            <a:srgbClr val="404040"/>
          </a:solidFill>
          <a:latin typeface="Calibri" pitchFamily="34" charset="0"/>
          <a:ea typeface="宋体" charset="-122"/>
        </a:defRPr>
      </a:lvl7pPr>
      <a:lvl8pPr marL="1371600" algn="ctr" rtl="0" eaLnBrk="1" fontAlgn="base" hangingPunct="1">
        <a:spcBef>
          <a:spcPct val="0"/>
        </a:spcBef>
        <a:spcAft>
          <a:spcPct val="0"/>
        </a:spcAft>
        <a:defRPr sz="4400" b="1">
          <a:solidFill>
            <a:srgbClr val="404040"/>
          </a:solidFill>
          <a:latin typeface="Calibri" pitchFamily="34" charset="0"/>
          <a:ea typeface="宋体" charset="-122"/>
        </a:defRPr>
      </a:lvl8pPr>
      <a:lvl9pPr marL="1828800" algn="ctr" rtl="0" eaLnBrk="1" fontAlgn="base" hangingPunct="1">
        <a:spcBef>
          <a:spcPct val="0"/>
        </a:spcBef>
        <a:spcAft>
          <a:spcPct val="0"/>
        </a:spcAft>
        <a:defRPr sz="4400" b="1">
          <a:solidFill>
            <a:srgbClr val="404040"/>
          </a:solidFill>
          <a:latin typeface="Calibri" pitchFamily="34" charset="0"/>
          <a:ea typeface="宋体" charset="-122"/>
        </a:defRPr>
      </a:lvl9pPr>
    </p:titleStyle>
    <p:bodyStyle>
      <a:lvl1pPr marL="342900" indent="-342900" algn="l" rtl="0" eaLnBrk="0" fontAlgn="base" hangingPunct="0">
        <a:spcBef>
          <a:spcPct val="20000"/>
        </a:spcBef>
        <a:spcAft>
          <a:spcPct val="0"/>
        </a:spcAft>
        <a:buClr>
          <a:srgbClr val="000066"/>
        </a:buClr>
        <a:buSzPct val="80000"/>
        <a:buFont typeface="Wingdings" pitchFamily="2" charset="2"/>
        <a:buChar char="n"/>
        <a:defRPr sz="2400" kern="1200">
          <a:solidFill>
            <a:schemeClr val="tx1"/>
          </a:solidFill>
          <a:latin typeface="黑体" pitchFamily="49" charset="-122"/>
          <a:ea typeface="黑体" pitchFamily="49" charset="-122"/>
          <a:cs typeface="黑体" pitchFamily="49" charset="-122"/>
        </a:defRPr>
      </a:lvl1pPr>
      <a:lvl2pPr marL="742950" indent="-285750" algn="l" rtl="0" eaLnBrk="0" fontAlgn="base" hangingPunct="0">
        <a:spcBef>
          <a:spcPct val="20000"/>
        </a:spcBef>
        <a:spcAft>
          <a:spcPct val="0"/>
        </a:spcAft>
        <a:buClr>
          <a:srgbClr val="000099"/>
        </a:buClr>
        <a:buSzPct val="80000"/>
        <a:buFont typeface="Wingdings" pitchFamily="2" charset="2"/>
        <a:buChar char="p"/>
        <a:defRPr kumimoji="1" sz="2200" kern="1200">
          <a:solidFill>
            <a:schemeClr val="tx1"/>
          </a:solidFill>
          <a:latin typeface="黑体" pitchFamily="49" charset="-122"/>
          <a:ea typeface="黑体" pitchFamily="49" charset="-122"/>
          <a:cs typeface="黑体" charset="0"/>
        </a:defRPr>
      </a:lvl2pPr>
      <a:lvl3pPr marL="1143000" indent="-228600" algn="l" rtl="0" eaLnBrk="0" fontAlgn="base" hangingPunct="0">
        <a:spcBef>
          <a:spcPct val="20000"/>
        </a:spcBef>
        <a:spcAft>
          <a:spcPct val="0"/>
        </a:spcAft>
        <a:buClr>
          <a:srgbClr val="0000CC"/>
        </a:buClr>
        <a:buSzPct val="80000"/>
        <a:buFont typeface="Arial" charset="0"/>
        <a:buChar char="•"/>
        <a:defRPr kumimoji="1" sz="2000" kern="1200">
          <a:solidFill>
            <a:schemeClr val="tx1"/>
          </a:solidFill>
          <a:latin typeface="+mn-lt"/>
          <a:ea typeface="+mn-ea"/>
          <a:cs typeface="宋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File:Tree_roots2.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ctrTitle" idx="4294967295"/>
          </p:nvPr>
        </p:nvSpPr>
        <p:spPr>
          <a:xfrm>
            <a:off x="685800" y="1196975"/>
            <a:ext cx="7772400" cy="1470025"/>
          </a:xfrm>
        </p:spPr>
        <p:txBody>
          <a:bodyPr/>
          <a:lstStyle/>
          <a:p>
            <a:pPr eaLnBrk="1" hangingPunct="1"/>
            <a:r>
              <a:rPr sz="5000" smtClean="0">
                <a:latin typeface="黑体" pitchFamily="2" charset="-122"/>
                <a:ea typeface="黑体" pitchFamily="2" charset="-122"/>
              </a:rPr>
              <a:t>计算机科学的挑战与方法</a:t>
            </a:r>
            <a:r>
              <a:rPr lang="en-US" altLang="zh-CN" sz="5000" smtClean="0">
                <a:latin typeface="黑体" pitchFamily="2" charset="-122"/>
                <a:ea typeface="黑体" pitchFamily="2" charset="-122"/>
              </a:rPr>
              <a:t/>
            </a:r>
            <a:br>
              <a:rPr lang="en-US" altLang="zh-CN" sz="5000" smtClean="0">
                <a:latin typeface="黑体" pitchFamily="2" charset="-122"/>
                <a:ea typeface="黑体" pitchFamily="2" charset="-122"/>
              </a:rPr>
            </a:br>
            <a:r>
              <a:rPr lang="en-US" altLang="zh-CN" sz="4000" smtClean="0">
                <a:latin typeface="黑体" pitchFamily="2" charset="-122"/>
                <a:ea typeface="黑体" pitchFamily="2" charset="-122"/>
              </a:rPr>
              <a:t>—</a:t>
            </a:r>
            <a:r>
              <a:rPr sz="4000" smtClean="0">
                <a:latin typeface="黑体" pitchFamily="2" charset="-122"/>
                <a:ea typeface="黑体" pitchFamily="2" charset="-122"/>
              </a:rPr>
              <a:t>学术研究方法</a:t>
            </a:r>
          </a:p>
        </p:txBody>
      </p:sp>
      <p:sp>
        <p:nvSpPr>
          <p:cNvPr id="17410" name="副标题 2"/>
          <p:cNvSpPr>
            <a:spLocks noGrp="1"/>
          </p:cNvSpPr>
          <p:nvPr>
            <p:ph type="subTitle" idx="4294967295"/>
          </p:nvPr>
        </p:nvSpPr>
        <p:spPr>
          <a:xfrm>
            <a:off x="1574800" y="3759200"/>
            <a:ext cx="5994400" cy="1616075"/>
          </a:xfrm>
        </p:spPr>
        <p:txBody>
          <a:bodyPr/>
          <a:lstStyle/>
          <a:p>
            <a:pPr marL="0" indent="0" algn="ctr" eaLnBrk="1" hangingPunct="1">
              <a:buFont typeface="Arial" charset="0"/>
              <a:buNone/>
            </a:pPr>
            <a:endParaRPr lang="en-US" altLang="zh-CN" smtClean="0">
              <a:solidFill>
                <a:srgbClr val="898989"/>
              </a:solidFill>
              <a:latin typeface="黑体" pitchFamily="2" charset="-122"/>
              <a:ea typeface="黑体" pitchFamily="2" charset="-122"/>
            </a:endParaRPr>
          </a:p>
          <a:p>
            <a:pPr marL="0" indent="0" algn="ctr" eaLnBrk="1" hangingPunct="1">
              <a:buFont typeface="Arial" charset="0"/>
              <a:buNone/>
            </a:pPr>
            <a:endParaRPr lang="en-US" altLang="zh-CN" smtClean="0">
              <a:solidFill>
                <a:srgbClr val="898989"/>
              </a:solidFill>
              <a:latin typeface="黑体" pitchFamily="2" charset="-122"/>
              <a:ea typeface="黑体" pitchFamily="2" charset="-122"/>
            </a:endParaRPr>
          </a:p>
          <a:p>
            <a:pPr marL="0" indent="0" algn="ctr" eaLnBrk="1" hangingPunct="1">
              <a:buFont typeface="Arial" charset="0"/>
              <a:buNone/>
            </a:pPr>
            <a:endParaRPr lang="en-US" altLang="zh-CN" smtClean="0">
              <a:solidFill>
                <a:srgbClr val="898989"/>
              </a:solidFill>
              <a:latin typeface="黑体" pitchFamily="2" charset="-122"/>
              <a:ea typeface="黑体" pitchFamily="2" charset="-122"/>
            </a:endParaRPr>
          </a:p>
        </p:txBody>
      </p:sp>
      <p:sp>
        <p:nvSpPr>
          <p:cNvPr id="17411" name="副标题 4"/>
          <p:cNvSpPr txBox="1">
            <a:spLocks/>
          </p:cNvSpPr>
          <p:nvPr/>
        </p:nvSpPr>
        <p:spPr bwMode="auto">
          <a:xfrm>
            <a:off x="323850" y="2997200"/>
            <a:ext cx="8532813" cy="3860800"/>
          </a:xfrm>
          <a:prstGeom prst="rect">
            <a:avLst/>
          </a:prstGeom>
          <a:noFill/>
          <a:ln w="9525">
            <a:noFill/>
            <a:miter lim="800000"/>
            <a:headEnd/>
            <a:tailEnd/>
          </a:ln>
        </p:spPr>
        <p:txBody>
          <a:bodyPr/>
          <a:lstStyle/>
          <a:p>
            <a:pPr>
              <a:buFont typeface="Arial" charset="0"/>
              <a:buNone/>
            </a:pPr>
            <a:r>
              <a:rPr lang="en-US" altLang="en-US" sz="2800" b="1">
                <a:solidFill>
                  <a:srgbClr val="404040"/>
                </a:solidFill>
                <a:latin typeface="黑体" pitchFamily="2" charset="-122"/>
                <a:ea typeface="黑体" pitchFamily="2" charset="-122"/>
              </a:rPr>
              <a:t>              </a:t>
            </a:r>
            <a:r>
              <a:rPr lang="zh-CN" altLang="en-US" b="1">
                <a:solidFill>
                  <a:srgbClr val="404040"/>
                </a:solidFill>
                <a:latin typeface="黑体" pitchFamily="2" charset="-122"/>
                <a:ea typeface="黑体" pitchFamily="2" charset="-122"/>
              </a:rPr>
              <a:t>主讲教师：怀进鹏</a:t>
            </a:r>
            <a:endParaRPr lang="en-US" altLang="zh-CN" b="1">
              <a:solidFill>
                <a:srgbClr val="404040"/>
              </a:solidFill>
              <a:latin typeface="黑体" pitchFamily="2" charset="-122"/>
              <a:ea typeface="黑体" pitchFamily="2" charset="-122"/>
            </a:endParaRPr>
          </a:p>
          <a:p>
            <a:pPr>
              <a:spcBef>
                <a:spcPts val="600"/>
              </a:spcBef>
              <a:buFont typeface="Arial" charset="0"/>
              <a:buNone/>
            </a:pPr>
            <a:r>
              <a:rPr lang="en-US" altLang="zh-CN" b="1">
                <a:solidFill>
                  <a:srgbClr val="404040"/>
                </a:solidFill>
                <a:latin typeface="黑体" pitchFamily="2" charset="-122"/>
                <a:ea typeface="黑体" pitchFamily="2" charset="-122"/>
              </a:rPr>
              <a:t>                </a:t>
            </a:r>
            <a:r>
              <a:rPr lang="zh-CN" altLang="en-US" b="1">
                <a:solidFill>
                  <a:srgbClr val="404040"/>
                </a:solidFill>
                <a:latin typeface="黑体" pitchFamily="2" charset="-122"/>
                <a:ea typeface="黑体" pitchFamily="2" charset="-122"/>
              </a:rPr>
              <a:t>合作教师：邓  婷  沃天宇</a:t>
            </a:r>
            <a:endParaRPr lang="en-US" altLang="zh-CN" b="1">
              <a:solidFill>
                <a:srgbClr val="404040"/>
              </a:solidFill>
              <a:latin typeface="黑体" pitchFamily="2" charset="-122"/>
              <a:ea typeface="黑体" pitchFamily="2" charset="-122"/>
            </a:endParaRPr>
          </a:p>
          <a:p>
            <a:pPr>
              <a:buFont typeface="Arial" charset="0"/>
              <a:buNone/>
            </a:pPr>
            <a:r>
              <a:rPr lang="zh-CN" altLang="en-US" b="1">
                <a:solidFill>
                  <a:srgbClr val="404040"/>
                </a:solidFill>
                <a:latin typeface="黑体" pitchFamily="2" charset="-122"/>
                <a:ea typeface="黑体" pitchFamily="2" charset="-122"/>
              </a:rPr>
              <a:t>                          孙海龙  胡春明</a:t>
            </a:r>
            <a:endParaRPr lang="en-US" altLang="zh-CN" b="1">
              <a:solidFill>
                <a:srgbClr val="404040"/>
              </a:solidFill>
              <a:latin typeface="黑体" pitchFamily="2" charset="-122"/>
              <a:ea typeface="黑体" pitchFamily="2" charset="-122"/>
            </a:endParaRPr>
          </a:p>
          <a:p>
            <a:pPr>
              <a:buFont typeface="Arial" charset="0"/>
              <a:buNone/>
            </a:pPr>
            <a:r>
              <a:rPr lang="zh-CN" altLang="en-US" b="1">
                <a:solidFill>
                  <a:srgbClr val="404040"/>
                </a:solidFill>
                <a:latin typeface="黑体" pitchFamily="2" charset="-122"/>
                <a:ea typeface="黑体" pitchFamily="2" charset="-122"/>
              </a:rPr>
              <a:t>                          张日崇  马  帅</a:t>
            </a:r>
            <a:endParaRPr lang="en-US" altLang="zh-CN" b="1">
              <a:solidFill>
                <a:srgbClr val="404040"/>
              </a:solidFill>
              <a:latin typeface="黑体" pitchFamily="2" charset="-122"/>
              <a:ea typeface="黑体" pitchFamily="2" charset="-122"/>
            </a:endParaRPr>
          </a:p>
          <a:p>
            <a:pPr>
              <a:buFont typeface="Arial" charset="0"/>
              <a:buNone/>
            </a:pPr>
            <a:r>
              <a:rPr lang="zh-CN" altLang="en-US" b="1">
                <a:solidFill>
                  <a:srgbClr val="404040"/>
                </a:solidFill>
                <a:latin typeface="黑体" pitchFamily="2" charset="-122"/>
                <a:ea typeface="黑体" pitchFamily="2" charset="-122"/>
              </a:rPr>
              <a:t>                          李建欣  李  博</a:t>
            </a:r>
            <a:endParaRPr lang="en-US" altLang="zh-CN" b="1">
              <a:solidFill>
                <a:srgbClr val="404040"/>
              </a:solidFill>
              <a:latin typeface="黑体" pitchFamily="2" charset="-122"/>
              <a:ea typeface="黑体" pitchFamily="2" charset="-122"/>
            </a:endParaRPr>
          </a:p>
          <a:p>
            <a:pPr>
              <a:spcBef>
                <a:spcPct val="20000"/>
              </a:spcBef>
              <a:buFont typeface="Arial" charset="0"/>
              <a:buNone/>
            </a:pPr>
            <a:r>
              <a:rPr lang="zh-CN" altLang="en-US" b="1">
                <a:solidFill>
                  <a:srgbClr val="404040"/>
                </a:solidFill>
                <a:latin typeface="黑体" pitchFamily="2" charset="-122"/>
                <a:ea typeface="黑体" pitchFamily="2" charset="-122"/>
              </a:rPr>
              <a:t>                     </a:t>
            </a:r>
            <a:endParaRPr lang="en-US" altLang="zh-CN" b="1">
              <a:solidFill>
                <a:srgbClr val="404040"/>
              </a:solidFill>
              <a:latin typeface="黑体" pitchFamily="2" charset="-122"/>
              <a:ea typeface="黑体" pitchFamily="2" charset="-122"/>
            </a:endParaRPr>
          </a:p>
          <a:p>
            <a:pPr algn="ctr">
              <a:spcBef>
                <a:spcPct val="20000"/>
              </a:spcBef>
              <a:buFont typeface="Arial" charset="0"/>
              <a:buNone/>
            </a:pPr>
            <a:r>
              <a:rPr lang="zh-CN" altLang="en-US" b="1">
                <a:solidFill>
                  <a:srgbClr val="404040"/>
                </a:solidFill>
                <a:latin typeface="黑体" pitchFamily="2" charset="-122"/>
                <a:ea typeface="黑体" pitchFamily="2" charset="-122"/>
              </a:rPr>
              <a:t>计算机学院</a:t>
            </a:r>
            <a:endParaRPr lang="en-US" altLang="zh-CN" b="1">
              <a:solidFill>
                <a:srgbClr val="404040"/>
              </a:solidFill>
              <a:latin typeface="黑体" pitchFamily="2" charset="-122"/>
              <a:ea typeface="黑体" pitchFamily="2" charset="-122"/>
            </a:endParaRPr>
          </a:p>
          <a:p>
            <a:pPr algn="ctr">
              <a:spcBef>
                <a:spcPct val="20000"/>
              </a:spcBef>
              <a:buFont typeface="Arial" charset="0"/>
              <a:buNone/>
            </a:pPr>
            <a:r>
              <a:rPr lang="zh-CN" altLang="en-US" b="1">
                <a:solidFill>
                  <a:srgbClr val="404040"/>
                </a:solidFill>
                <a:latin typeface="黑体" pitchFamily="2" charset="-122"/>
                <a:ea typeface="黑体" pitchFamily="2" charset="-122"/>
              </a:rPr>
              <a:t>计算机新技术研究所</a:t>
            </a:r>
            <a:endParaRPr lang="en-US" altLang="zh-CN" b="1">
              <a:solidFill>
                <a:srgbClr val="404040"/>
              </a:solidFill>
              <a:latin typeface="黑体" pitchFamily="2" charset="-122"/>
              <a:ea typeface="黑体" pitchFamily="2" charset="-122"/>
            </a:endParaRPr>
          </a:p>
          <a:p>
            <a:pPr algn="ctr">
              <a:spcBef>
                <a:spcPct val="20000"/>
              </a:spcBef>
              <a:buFont typeface="Arial" charset="0"/>
              <a:buNone/>
            </a:pPr>
            <a:r>
              <a:rPr lang="en-US" altLang="zh-CN" b="1">
                <a:solidFill>
                  <a:srgbClr val="404040"/>
                </a:solidFill>
                <a:latin typeface="黑体" pitchFamily="2" charset="-122"/>
                <a:ea typeface="黑体" pitchFamily="2" charset="-122"/>
              </a:rPr>
              <a:t>2013</a:t>
            </a:r>
            <a:r>
              <a:rPr lang="zh-CN" altLang="en-US" b="1">
                <a:solidFill>
                  <a:srgbClr val="404040"/>
                </a:solidFill>
                <a:latin typeface="黑体" pitchFamily="2" charset="-122"/>
                <a:ea typeface="黑体" pitchFamily="2" charset="-122"/>
              </a:rPr>
              <a:t>年</a:t>
            </a:r>
            <a:r>
              <a:rPr lang="en-US" altLang="zh-CN" b="1">
                <a:solidFill>
                  <a:srgbClr val="404040"/>
                </a:solidFill>
                <a:latin typeface="黑体" pitchFamily="2" charset="-122"/>
                <a:ea typeface="黑体" pitchFamily="2" charset="-122"/>
              </a:rPr>
              <a:t>11</a:t>
            </a:r>
            <a:r>
              <a:rPr lang="zh-CN" altLang="en-US" b="1">
                <a:solidFill>
                  <a:srgbClr val="404040"/>
                </a:solidFill>
                <a:latin typeface="黑体" pitchFamily="2" charset="-122"/>
                <a:ea typeface="黑体" pitchFamily="2" charset="-122"/>
              </a:rPr>
              <a:t>月</a:t>
            </a:r>
            <a:r>
              <a:rPr lang="en-US" altLang="zh-CN" b="1">
                <a:solidFill>
                  <a:srgbClr val="404040"/>
                </a:solidFill>
                <a:latin typeface="黑体" pitchFamily="2" charset="-122"/>
                <a:ea typeface="黑体" pitchFamily="2" charset="-122"/>
              </a:rPr>
              <a:t>23</a:t>
            </a:r>
            <a:r>
              <a:rPr lang="zh-CN" altLang="en-US" b="1">
                <a:solidFill>
                  <a:srgbClr val="404040"/>
                </a:solidFill>
                <a:latin typeface="黑体" pitchFamily="2" charset="-122"/>
                <a:ea typeface="黑体" pitchFamily="2" charset="-122"/>
              </a:rPr>
              <a:t>日</a:t>
            </a:r>
            <a:endParaRPr lang="en-US" altLang="zh-CN" b="1">
              <a:solidFill>
                <a:srgbClr val="404040"/>
              </a:solidFill>
              <a:latin typeface="黑体" pitchFamily="2" charset="-122"/>
              <a:ea typeface="黑体" pitchFamily="2" charset="-122"/>
            </a:endParaRPr>
          </a:p>
        </p:txBody>
      </p:sp>
      <p:sp>
        <p:nvSpPr>
          <p:cNvPr id="17412" name="灯片编号占位符 1"/>
          <p:cNvSpPr>
            <a:spLocks noGrp="1"/>
          </p:cNvSpPr>
          <p:nvPr>
            <p:ph type="sldNum" sz="quarter" idx="10"/>
          </p:nvPr>
        </p:nvSpPr>
        <p:spPr bwMode="auto">
          <a:noFill/>
          <a:ln>
            <a:miter lim="800000"/>
            <a:headEnd/>
            <a:tailEnd/>
          </a:ln>
        </p:spPr>
        <p:txBody>
          <a:bodyPr/>
          <a:lstStyle/>
          <a:p>
            <a:fld id="{481ED685-62CC-4189-81EE-19C0419CFA3D}" type="slidenum">
              <a:rPr lang="zh-CN" altLang="en-US" smtClean="0">
                <a:ea typeface="宋体" charset="-122"/>
              </a:rPr>
              <a:pPr/>
              <a:t>1</a:t>
            </a:fld>
            <a:endParaRPr lang="en-US" altLang="zh-CN" smtClean="0">
              <a:ea typeface="宋体"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7650" name="内容占位符 2"/>
          <p:cNvSpPr>
            <a:spLocks noGrp="1"/>
          </p:cNvSpPr>
          <p:nvPr>
            <p:ph idx="1"/>
          </p:nvPr>
        </p:nvSpPr>
        <p:spPr>
          <a:xfrm>
            <a:off x="250825" y="1268413"/>
            <a:ext cx="8713788" cy="5040312"/>
          </a:xfrm>
        </p:spPr>
        <p:txBody>
          <a:bodyPr/>
          <a:lstStyle/>
          <a:p>
            <a:r>
              <a:rPr lang="zh-CN" altLang="en-US" b="1" smtClean="0">
                <a:latin typeface="黑体" pitchFamily="2" charset="-122"/>
                <a:ea typeface="黑体" pitchFamily="2" charset="-122"/>
              </a:rPr>
              <a:t>尤里斯</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哈特马尼斯（</a:t>
            </a:r>
            <a:r>
              <a:rPr lang="en-US" altLang="zh-CN" b="1" smtClean="0">
                <a:latin typeface="黑体" pitchFamily="2" charset="-122"/>
                <a:ea typeface="黑体" pitchFamily="2" charset="-122"/>
              </a:rPr>
              <a:t> Juris Hartmanis</a:t>
            </a:r>
            <a:r>
              <a:rPr lang="zh-CN" altLang="en-US" b="1" smtClean="0">
                <a:latin typeface="黑体" pitchFamily="2" charset="-122"/>
                <a:ea typeface="黑体" pitchFamily="2" charset="-122"/>
              </a:rPr>
              <a:t>）最初是学物理的，后改学应用数学。理查德</a:t>
            </a:r>
            <a:r>
              <a:rPr lang="en-US" altLang="zh-CN" b="1" smtClean="0">
                <a:latin typeface="黑体" pitchFamily="2" charset="-122"/>
                <a:ea typeface="黑体" pitchFamily="2" charset="-122"/>
              </a:rPr>
              <a:t>· </a:t>
            </a:r>
            <a:r>
              <a:rPr lang="zh-CN" altLang="en-US" b="1" smtClean="0">
                <a:latin typeface="黑体" pitchFamily="2" charset="-122"/>
                <a:ea typeface="黑体" pitchFamily="2" charset="-122"/>
              </a:rPr>
              <a:t>斯特恩斯（</a:t>
            </a:r>
            <a:r>
              <a:rPr lang="en-US" altLang="zh-CN" b="1" smtClean="0">
                <a:latin typeface="黑体" pitchFamily="2" charset="-122"/>
                <a:ea typeface="黑体" pitchFamily="2" charset="-122"/>
              </a:rPr>
              <a:t> Richard Edwin Stearns</a:t>
            </a:r>
            <a:r>
              <a:rPr lang="zh-CN" altLang="en-US" b="1" smtClean="0">
                <a:latin typeface="黑体" pitchFamily="2" charset="-122"/>
                <a:ea typeface="黑体" pitchFamily="2" charset="-122"/>
              </a:rPr>
              <a:t>）也是学数学的。</a:t>
            </a:r>
            <a:endParaRPr lang="en-US" altLang="zh-CN" b="1" smtClean="0">
              <a:latin typeface="黑体" pitchFamily="2" charset="-122"/>
              <a:ea typeface="黑体" pitchFamily="2" charset="-122"/>
            </a:endParaRPr>
          </a:p>
          <a:p>
            <a:r>
              <a:rPr lang="zh-CN" altLang="en-US" b="1" smtClean="0">
                <a:latin typeface="黑体" pitchFamily="2" charset="-122"/>
                <a:ea typeface="黑体" pitchFamily="2" charset="-122"/>
              </a:rPr>
              <a:t>斯特恩斯</a:t>
            </a:r>
            <a:r>
              <a:rPr lang="en-US" altLang="zh-CN" b="1" smtClean="0">
                <a:latin typeface="黑体" pitchFamily="2" charset="-122"/>
                <a:ea typeface="黑体" pitchFamily="2" charset="-122"/>
              </a:rPr>
              <a:t>1960</a:t>
            </a:r>
            <a:r>
              <a:rPr lang="zh-CN" altLang="en-US" b="1" smtClean="0">
                <a:latin typeface="黑体" pitchFamily="2" charset="-122"/>
                <a:ea typeface="黑体" pitchFamily="2" charset="-122"/>
              </a:rPr>
              <a:t>年到通用公司去打工，遇到了当时是通用员工的哈特马尼斯。</a:t>
            </a:r>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rPr>
              <a:t>经过几年的合作，诞生了计算复杂性理论</a:t>
            </a:r>
            <a:endParaRPr lang="en-US" altLang="zh-CN" smtClean="0">
              <a:latin typeface="黑体" pitchFamily="2" charset="-122"/>
              <a:ea typeface="黑体" pitchFamily="2" charset="-122"/>
            </a:endParaRPr>
          </a:p>
          <a:p>
            <a:pPr lvl="1"/>
            <a:r>
              <a:rPr lang="en-US" altLang="zh-CN" smtClean="0">
                <a:latin typeface="黑体" pitchFamily="2" charset="-122"/>
                <a:ea typeface="黑体" pitchFamily="2" charset="-122"/>
              </a:rPr>
              <a:t>Hartmanis, Juris; Stearns, R. E. (1965), "On the computational complexity of algorithms", Transactions of the American Mathematical Society 117: 285–306.</a:t>
            </a:r>
            <a:endParaRPr lang="zh-CN" altLang="en-US" smtClean="0">
              <a:latin typeface="黑体" pitchFamily="2" charset="-122"/>
              <a:ea typeface="黑体" pitchFamily="2" charset="-122"/>
            </a:endParaRPr>
          </a:p>
        </p:txBody>
      </p:sp>
      <p:sp>
        <p:nvSpPr>
          <p:cNvPr id="27651" name="灯片编号占位符 3"/>
          <p:cNvSpPr>
            <a:spLocks noGrp="1"/>
          </p:cNvSpPr>
          <p:nvPr>
            <p:ph type="sldNum" sz="quarter" idx="11"/>
          </p:nvPr>
        </p:nvSpPr>
        <p:spPr bwMode="auto">
          <a:noFill/>
          <a:ln>
            <a:miter lim="800000"/>
            <a:headEnd/>
            <a:tailEnd/>
          </a:ln>
        </p:spPr>
        <p:txBody>
          <a:bodyPr/>
          <a:lstStyle/>
          <a:p>
            <a:fld id="{86590974-5A48-443D-9B7D-8D3CFC9B1FEF}" type="slidenum">
              <a:rPr lang="zh-CN" altLang="en-US" smtClean="0">
                <a:ea typeface="宋体" charset="-122"/>
              </a:rPr>
              <a:pPr/>
              <a:t>10</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8674" name="内容占位符 2"/>
          <p:cNvSpPr>
            <a:spLocks noGrp="1"/>
          </p:cNvSpPr>
          <p:nvPr>
            <p:ph idx="1"/>
          </p:nvPr>
        </p:nvSpPr>
        <p:spPr>
          <a:xfrm>
            <a:off x="250825" y="1268413"/>
            <a:ext cx="8713788" cy="5040312"/>
          </a:xfrm>
        </p:spPr>
        <p:txBody>
          <a:bodyPr/>
          <a:lstStyle/>
          <a:p>
            <a:r>
              <a:rPr lang="zh-CN" altLang="en-US" b="1" smtClean="0">
                <a:solidFill>
                  <a:srgbClr val="000099"/>
                </a:solidFill>
                <a:latin typeface="黑体" pitchFamily="2" charset="-122"/>
                <a:ea typeface="黑体" pitchFamily="2" charset="-122"/>
                <a:sym typeface="Wingdings" pitchFamily="2" charset="2"/>
              </a:rPr>
              <a:t>动机：</a:t>
            </a:r>
            <a:endParaRPr lang="en-US" altLang="zh-CN" b="1" smtClean="0">
              <a:solidFill>
                <a:srgbClr val="000099"/>
              </a:solidFill>
              <a:latin typeface="黑体" pitchFamily="2" charset="-122"/>
              <a:ea typeface="黑体" pitchFamily="2" charset="-122"/>
              <a:sym typeface="Wingdings" pitchFamily="2" charset="2"/>
            </a:endParaRPr>
          </a:p>
          <a:p>
            <a:pPr lvl="1"/>
            <a:r>
              <a:rPr lang="zh-CN" altLang="en-US" b="1" smtClean="0">
                <a:latin typeface="黑体" pitchFamily="2" charset="-122"/>
                <a:ea typeface="黑体" pitchFamily="2" charset="-122"/>
                <a:sym typeface="Wingdings" pitchFamily="2" charset="2"/>
              </a:rPr>
              <a:t>当时，香农</a:t>
            </a:r>
            <a:r>
              <a:rPr lang="en-US" altLang="zh-CN" b="1" smtClean="0">
                <a:latin typeface="黑体" pitchFamily="2" charset="-122"/>
                <a:ea typeface="黑体" pitchFamily="2" charset="-122"/>
                <a:sym typeface="Wingdings" pitchFamily="2" charset="2"/>
              </a:rPr>
              <a:t>(Claude Elwood Shannon)</a:t>
            </a:r>
            <a:r>
              <a:rPr lang="zh-CN" altLang="en-US" b="1" smtClean="0">
                <a:latin typeface="黑体" pitchFamily="2" charset="-122"/>
                <a:ea typeface="黑体" pitchFamily="2" charset="-122"/>
                <a:sym typeface="Wingdings" pitchFamily="2" charset="2"/>
              </a:rPr>
              <a:t>信息论</a:t>
            </a:r>
            <a:r>
              <a:rPr lang="zh-CN" altLang="en-US" smtClean="0">
                <a:latin typeface="黑体" pitchFamily="2" charset="-122"/>
                <a:ea typeface="黑体" pitchFamily="2" charset="-122"/>
                <a:sym typeface="Wingdings" pitchFamily="2" charset="2"/>
              </a:rPr>
              <a:t>问世不久，即香农公式：计算在一定的信号和噪声平均功率之下，给定带宽的信道在单位时间内的最大信息通信量。</a:t>
            </a:r>
            <a:endParaRPr lang="en-US" altLang="zh-CN" smtClean="0">
              <a:latin typeface="黑体" pitchFamily="2" charset="-122"/>
              <a:ea typeface="黑体" pitchFamily="2" charset="-122"/>
              <a:sym typeface="Wingdings" pitchFamily="2" charset="2"/>
            </a:endParaRPr>
          </a:p>
          <a:p>
            <a:pPr lvl="1"/>
            <a:r>
              <a:rPr lang="zh-CN" altLang="en-US" smtClean="0">
                <a:latin typeface="黑体" pitchFamily="2" charset="-122"/>
                <a:ea typeface="黑体" pitchFamily="2" charset="-122"/>
              </a:rPr>
              <a:t>物理出身的</a:t>
            </a:r>
            <a:r>
              <a:rPr lang="zh-CN" altLang="en-US" b="1" smtClean="0">
                <a:latin typeface="黑体" pitchFamily="2" charset="-122"/>
                <a:ea typeface="黑体" pitchFamily="2" charset="-122"/>
              </a:rPr>
              <a:t>哈特马尼斯</a:t>
            </a:r>
            <a:r>
              <a:rPr lang="zh-CN" altLang="en-US" smtClean="0">
                <a:latin typeface="黑体" pitchFamily="2" charset="-122"/>
                <a:ea typeface="黑体" pitchFamily="2" charset="-122"/>
              </a:rPr>
              <a:t>受此启发，敏锐的想到“抽象的计算过程也应该有精确的定量法则来衡量问题求解的工作量”</a:t>
            </a:r>
            <a:endParaRPr lang="en-US" altLang="zh-CN" smtClean="0">
              <a:latin typeface="黑体" pitchFamily="2" charset="-122"/>
              <a:ea typeface="黑体" pitchFamily="2" charset="-122"/>
            </a:endParaRPr>
          </a:p>
          <a:p>
            <a:r>
              <a:rPr lang="zh-CN" altLang="en-US" b="1" smtClean="0">
                <a:solidFill>
                  <a:srgbClr val="000099"/>
                </a:solidFill>
                <a:latin typeface="黑体" pitchFamily="2" charset="-122"/>
                <a:ea typeface="黑体" pitchFamily="2" charset="-122"/>
              </a:rPr>
              <a:t>解决方案：</a:t>
            </a:r>
            <a:endParaRPr lang="en-US" altLang="zh-CN" b="1" smtClean="0">
              <a:solidFill>
                <a:srgbClr val="000099"/>
              </a:solidFill>
              <a:latin typeface="黑体" pitchFamily="2" charset="-122"/>
              <a:ea typeface="黑体" pitchFamily="2" charset="-122"/>
            </a:endParaRPr>
          </a:p>
          <a:p>
            <a:pPr lvl="1"/>
            <a:r>
              <a:rPr lang="zh-CN" altLang="en-US" smtClean="0">
                <a:latin typeface="黑体" pitchFamily="2" charset="-122"/>
                <a:ea typeface="黑体" pitchFamily="2" charset="-122"/>
              </a:rPr>
              <a:t>提出了时间复杂性类</a:t>
            </a:r>
            <a:r>
              <a:rPr lang="en-US" altLang="zh-CN" smtClean="0">
                <a:latin typeface="黑体" pitchFamily="2" charset="-122"/>
                <a:ea typeface="黑体" pitchFamily="2" charset="-122"/>
              </a:rPr>
              <a:t>TIME (f(n))</a:t>
            </a:r>
            <a:r>
              <a:rPr lang="zh-CN" altLang="en-US" smtClean="0">
                <a:latin typeface="黑体" pitchFamily="2" charset="-122"/>
                <a:ea typeface="黑体" pitchFamily="2" charset="-122"/>
              </a:rPr>
              <a:t>来衡量基于时间的问题复杂性和并证明了著名的</a:t>
            </a:r>
            <a:r>
              <a:rPr lang="en-US" altLang="zh-CN" smtClean="0">
                <a:latin typeface="黑体" pitchFamily="2" charset="-122"/>
                <a:ea typeface="黑体" pitchFamily="2" charset="-122"/>
              </a:rPr>
              <a:t>The Time Hierarchy Theorem</a:t>
            </a:r>
            <a:r>
              <a:rPr lang="zh-CN" altLang="en-US" smtClean="0">
                <a:latin typeface="黑体" pitchFamily="2" charset="-122"/>
                <a:ea typeface="黑体" pitchFamily="2" charset="-122"/>
              </a:rPr>
              <a:t>来描述时间复杂性类的层次关系</a:t>
            </a:r>
            <a:endParaRPr lang="en-US" altLang="zh-CN" smtClean="0">
              <a:latin typeface="黑体" pitchFamily="2" charset="-122"/>
              <a:ea typeface="黑体" pitchFamily="2" charset="-122"/>
            </a:endParaRPr>
          </a:p>
          <a:p>
            <a:r>
              <a:rPr lang="zh-CN" altLang="en-US" b="1" smtClean="0">
                <a:solidFill>
                  <a:srgbClr val="000099"/>
                </a:solidFill>
                <a:latin typeface="黑体" pitchFamily="2" charset="-122"/>
                <a:ea typeface="黑体" pitchFamily="2" charset="-122"/>
              </a:rPr>
              <a:t>意义</a:t>
            </a:r>
            <a:r>
              <a:rPr lang="en-US" altLang="zh-CN" b="1" smtClean="0">
                <a:solidFill>
                  <a:srgbClr val="000099"/>
                </a:solidFill>
                <a:latin typeface="黑体" pitchFamily="2" charset="-122"/>
                <a:ea typeface="黑体" pitchFamily="2" charset="-122"/>
              </a:rPr>
              <a:t>	</a:t>
            </a:r>
          </a:p>
          <a:p>
            <a:pPr lvl="1"/>
            <a:r>
              <a:rPr lang="zh-CN" altLang="en-US" smtClean="0">
                <a:latin typeface="黑体" pitchFamily="2" charset="-122"/>
                <a:ea typeface="黑体" pitchFamily="2" charset="-122"/>
              </a:rPr>
              <a:t>开辟了计算机科学的一个新的研究领域“计算复杂性”，并奠定了重要的理论基础。</a:t>
            </a:r>
            <a:endParaRPr lang="en-US" altLang="zh-CN" smtClean="0">
              <a:latin typeface="黑体" pitchFamily="2" charset="-122"/>
              <a:ea typeface="黑体" pitchFamily="2" charset="-122"/>
            </a:endParaRPr>
          </a:p>
        </p:txBody>
      </p:sp>
      <p:sp>
        <p:nvSpPr>
          <p:cNvPr id="28675" name="灯片编号占位符 3"/>
          <p:cNvSpPr>
            <a:spLocks noGrp="1"/>
          </p:cNvSpPr>
          <p:nvPr>
            <p:ph type="sldNum" sz="quarter" idx="11"/>
          </p:nvPr>
        </p:nvSpPr>
        <p:spPr bwMode="auto">
          <a:noFill/>
          <a:ln>
            <a:miter lim="800000"/>
            <a:headEnd/>
            <a:tailEnd/>
          </a:ln>
        </p:spPr>
        <p:txBody>
          <a:bodyPr/>
          <a:lstStyle/>
          <a:p>
            <a:fld id="{CCF9E65A-F499-4454-9767-CB48E7075AA5}" type="slidenum">
              <a:rPr lang="zh-CN" altLang="en-US" smtClean="0">
                <a:ea typeface="宋体" charset="-122"/>
              </a:rPr>
              <a:pPr/>
              <a:t>11</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软件可靠性的一个例子</a:t>
            </a:r>
          </a:p>
        </p:txBody>
      </p:sp>
      <p:pic>
        <p:nvPicPr>
          <p:cNvPr id="29698" name="内容占位符 4" descr="20110113100847977_1674 (1).jpg"/>
          <p:cNvPicPr>
            <a:picLocks noGrp="1" noChangeAspect="1"/>
          </p:cNvPicPr>
          <p:nvPr>
            <p:ph idx="1"/>
          </p:nvPr>
        </p:nvPicPr>
        <p:blipFill>
          <a:blip r:embed="rId2"/>
          <a:srcRect/>
          <a:stretch>
            <a:fillRect/>
          </a:stretch>
        </p:blipFill>
        <p:spPr>
          <a:xfrm>
            <a:off x="611188" y="2133600"/>
            <a:ext cx="2232025" cy="3006725"/>
          </a:xfrm>
        </p:spPr>
      </p:pic>
      <p:sp>
        <p:nvSpPr>
          <p:cNvPr id="29699" name="灯片编号占位符 3"/>
          <p:cNvSpPr>
            <a:spLocks noGrp="1"/>
          </p:cNvSpPr>
          <p:nvPr>
            <p:ph type="sldNum" sz="quarter" idx="11"/>
          </p:nvPr>
        </p:nvSpPr>
        <p:spPr bwMode="auto">
          <a:noFill/>
          <a:ln>
            <a:miter lim="800000"/>
            <a:headEnd/>
            <a:tailEnd/>
          </a:ln>
        </p:spPr>
        <p:txBody>
          <a:bodyPr/>
          <a:lstStyle/>
          <a:p>
            <a:fld id="{4448279A-7464-4D2D-84A7-193304D04368}" type="slidenum">
              <a:rPr lang="zh-CN" altLang="en-US" smtClean="0">
                <a:ea typeface="宋体" charset="-122"/>
              </a:rPr>
              <a:pPr/>
              <a:t>12</a:t>
            </a:fld>
            <a:endParaRPr lang="zh-CN" altLang="en-US" smtClean="0">
              <a:ea typeface="宋体" charset="-122"/>
            </a:endParaRPr>
          </a:p>
        </p:txBody>
      </p:sp>
      <p:sp>
        <p:nvSpPr>
          <p:cNvPr id="29700" name="矩形 5"/>
          <p:cNvSpPr>
            <a:spLocks noChangeArrowheads="1"/>
          </p:cNvSpPr>
          <p:nvPr/>
        </p:nvSpPr>
        <p:spPr bwMode="auto">
          <a:xfrm>
            <a:off x="3132138" y="2708275"/>
            <a:ext cx="5688012" cy="1570038"/>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曼纽尔</a:t>
            </a:r>
            <a:r>
              <a:rPr lang="en-US" altLang="zh-CN" b="1">
                <a:latin typeface="黑体" pitchFamily="2" charset="-122"/>
                <a:ea typeface="黑体" pitchFamily="2" charset="-122"/>
              </a:rPr>
              <a:t>•</a:t>
            </a:r>
            <a:r>
              <a:rPr lang="zh-CN" altLang="en-US" b="1">
                <a:latin typeface="黑体" pitchFamily="2" charset="-122"/>
                <a:ea typeface="黑体" pitchFamily="2" charset="-122"/>
              </a:rPr>
              <a:t>布卢姆（</a:t>
            </a:r>
            <a:r>
              <a:rPr lang="en-US" altLang="zh-CN" b="1">
                <a:latin typeface="黑体" pitchFamily="2" charset="-122"/>
                <a:ea typeface="黑体" pitchFamily="2" charset="-122"/>
              </a:rPr>
              <a:t>Manuel Blum</a:t>
            </a:r>
            <a:r>
              <a:rPr lang="zh-CN" altLang="en-US" b="1">
                <a:latin typeface="黑体" pitchFamily="2" charset="-122"/>
                <a:ea typeface="黑体" pitchFamily="2" charset="-122"/>
              </a:rPr>
              <a:t>， </a:t>
            </a:r>
            <a:r>
              <a:rPr lang="en-US" altLang="zh-CN" b="1">
                <a:latin typeface="黑体" pitchFamily="2" charset="-122"/>
                <a:ea typeface="黑体" pitchFamily="2" charset="-122"/>
              </a:rPr>
              <a:t>1938</a:t>
            </a:r>
            <a:r>
              <a:rPr lang="zh-CN" altLang="en-US" b="1">
                <a:latin typeface="黑体" pitchFamily="2" charset="-122"/>
                <a:ea typeface="黑体" pitchFamily="2" charset="-122"/>
              </a:rPr>
              <a:t>年</a:t>
            </a:r>
            <a:r>
              <a:rPr lang="en-US" altLang="zh-CN" b="1">
                <a:latin typeface="黑体" pitchFamily="2" charset="-122"/>
                <a:ea typeface="黑体" pitchFamily="2" charset="-122"/>
              </a:rPr>
              <a:t>4</a:t>
            </a:r>
            <a:r>
              <a:rPr lang="zh-CN" altLang="en-US" b="1">
                <a:latin typeface="黑体" pitchFamily="2" charset="-122"/>
                <a:ea typeface="黑体" pitchFamily="2" charset="-122"/>
              </a:rPr>
              <a:t>月</a:t>
            </a:r>
            <a:r>
              <a:rPr lang="en-US" altLang="zh-CN" b="1">
                <a:latin typeface="黑体" pitchFamily="2" charset="-122"/>
                <a:ea typeface="黑体" pitchFamily="2" charset="-122"/>
              </a:rPr>
              <a:t>26</a:t>
            </a:r>
            <a:r>
              <a:rPr lang="zh-CN" altLang="en-US" b="1">
                <a:latin typeface="黑体" pitchFamily="2" charset="-122"/>
                <a:ea typeface="黑体" pitchFamily="2" charset="-122"/>
              </a:rPr>
              <a:t>日</a:t>
            </a:r>
            <a:r>
              <a:rPr lang="zh-CN" altLang="en-US">
                <a:latin typeface="黑体" pitchFamily="2" charset="-122"/>
                <a:ea typeface="黑体" pitchFamily="2" charset="-122"/>
              </a:rPr>
              <a:t>－</a:t>
            </a:r>
            <a:r>
              <a:rPr lang="zh-CN" altLang="en-US" b="1">
                <a:latin typeface="黑体" pitchFamily="2" charset="-122"/>
                <a:ea typeface="黑体" pitchFamily="2" charset="-122"/>
              </a:rPr>
              <a:t>），</a:t>
            </a:r>
            <a:r>
              <a:rPr lang="zh-CN" altLang="en-US">
                <a:latin typeface="黑体" pitchFamily="2" charset="-122"/>
                <a:ea typeface="黑体" pitchFamily="2" charset="-122"/>
              </a:rPr>
              <a:t>委内瑞拉科学家，密码系统和程序检验先驱，计算复杂性理论的主要奠基人之一，</a:t>
            </a:r>
            <a:r>
              <a:rPr lang="en-US" altLang="zh-CN">
                <a:latin typeface="黑体" pitchFamily="2" charset="-122"/>
                <a:ea typeface="黑体" pitchFamily="2" charset="-122"/>
              </a:rPr>
              <a:t> 1995</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软件可靠性的一个例子</a:t>
            </a:r>
          </a:p>
        </p:txBody>
      </p:sp>
      <p:sp>
        <p:nvSpPr>
          <p:cNvPr id="30722" name="内容占位符 2"/>
          <p:cNvSpPr>
            <a:spLocks noGrp="1"/>
          </p:cNvSpPr>
          <p:nvPr>
            <p:ph idx="1"/>
          </p:nvPr>
        </p:nvSpPr>
        <p:spPr>
          <a:xfrm>
            <a:off x="250825" y="1268413"/>
            <a:ext cx="8713788" cy="5040312"/>
          </a:xfrm>
        </p:spPr>
        <p:txBody>
          <a:bodyPr/>
          <a:lstStyle/>
          <a:p>
            <a:r>
              <a:rPr lang="zh-CN" altLang="en-US" b="1" smtClean="0">
                <a:solidFill>
                  <a:srgbClr val="000099"/>
                </a:solidFill>
                <a:latin typeface="黑体" pitchFamily="2" charset="-122"/>
                <a:ea typeface="黑体" pitchFamily="2" charset="-122"/>
                <a:sym typeface="Wingdings" pitchFamily="2" charset="2"/>
              </a:rPr>
              <a:t>动机：</a:t>
            </a:r>
            <a:endParaRPr lang="en-US" altLang="zh-CN" b="1" smtClean="0">
              <a:solidFill>
                <a:srgbClr val="000099"/>
              </a:solidFill>
              <a:latin typeface="黑体" pitchFamily="2" charset="-122"/>
              <a:ea typeface="黑体" pitchFamily="2" charset="-122"/>
              <a:sym typeface="Wingdings" pitchFamily="2" charset="2"/>
            </a:endParaRPr>
          </a:p>
          <a:p>
            <a:pPr lvl="1"/>
            <a:r>
              <a:rPr lang="en-US" altLang="zh-CN" smtClean="0">
                <a:latin typeface="黑体" pitchFamily="2" charset="-122"/>
                <a:ea typeface="黑体" pitchFamily="2" charset="-122"/>
                <a:sym typeface="Wingdings" pitchFamily="2" charset="2"/>
              </a:rPr>
              <a:t>Intel</a:t>
            </a:r>
            <a:r>
              <a:rPr lang="zh-CN" altLang="en-US" smtClean="0">
                <a:latin typeface="黑体" pitchFamily="2" charset="-122"/>
                <a:ea typeface="黑体" pitchFamily="2" charset="-122"/>
                <a:sym typeface="Wingdings" pitchFamily="2" charset="2"/>
              </a:rPr>
              <a:t>公司在推出著名的奔腾</a:t>
            </a:r>
            <a:r>
              <a:rPr lang="en-US" altLang="zh-CN" smtClean="0">
                <a:latin typeface="黑体" pitchFamily="2" charset="-122"/>
                <a:ea typeface="黑体" pitchFamily="2" charset="-122"/>
                <a:sym typeface="Wingdings" pitchFamily="2" charset="2"/>
              </a:rPr>
              <a:t>Pentium</a:t>
            </a:r>
            <a:r>
              <a:rPr lang="zh-CN" altLang="en-US" smtClean="0">
                <a:latin typeface="黑体" pitchFamily="2" charset="-122"/>
                <a:ea typeface="黑体" pitchFamily="2" charset="-122"/>
                <a:sym typeface="Wingdings" pitchFamily="2" charset="2"/>
              </a:rPr>
              <a:t>处理器之后，有人发现该处理器的</a:t>
            </a:r>
            <a:r>
              <a:rPr lang="zh-CN" altLang="en-US" b="1" smtClean="0">
                <a:latin typeface="黑体" pitchFamily="2" charset="-122"/>
                <a:ea typeface="黑体" pitchFamily="2" charset="-122"/>
                <a:sym typeface="Wingdings" pitchFamily="2" charset="2"/>
              </a:rPr>
              <a:t>除法运算存在一个问题，在极少数情况下，会导致除法运算的精确度降低</a:t>
            </a:r>
            <a:r>
              <a:rPr lang="zh-CN" altLang="en-US" smtClean="0">
                <a:latin typeface="黑体" pitchFamily="2" charset="-122"/>
                <a:ea typeface="黑体" pitchFamily="2" charset="-122"/>
                <a:sym typeface="Wingdings" pitchFamily="2" charset="2"/>
              </a:rPr>
              <a:t>。这个缺陷于</a:t>
            </a:r>
            <a:r>
              <a:rPr lang="en-US" altLang="zh-CN" smtClean="0">
                <a:solidFill>
                  <a:srgbClr val="C00000"/>
                </a:solidFill>
                <a:latin typeface="黑体" pitchFamily="2" charset="-122"/>
                <a:ea typeface="黑体" pitchFamily="2" charset="-122"/>
                <a:sym typeface="Wingdings" pitchFamily="2" charset="2"/>
              </a:rPr>
              <a:t>1994</a:t>
            </a:r>
            <a:r>
              <a:rPr lang="zh-CN" altLang="en-US" smtClean="0">
                <a:latin typeface="黑体" pitchFamily="2" charset="-122"/>
                <a:ea typeface="黑体" pitchFamily="2" charset="-122"/>
                <a:sym typeface="Wingdings" pitchFamily="2" charset="2"/>
              </a:rPr>
              <a:t>年被发现，变成如今广为人知的</a:t>
            </a:r>
            <a:r>
              <a:rPr lang="en-US" altLang="zh-CN" b="1" smtClean="0">
                <a:latin typeface="黑体" pitchFamily="2" charset="-122"/>
                <a:ea typeface="黑体" pitchFamily="2" charset="-122"/>
                <a:sym typeface="Wingdings" pitchFamily="2" charset="2"/>
              </a:rPr>
              <a:t>Pentium FDIV bug</a:t>
            </a:r>
            <a:r>
              <a:rPr lang="zh-CN" altLang="en-US" smtClean="0">
                <a:latin typeface="黑体" pitchFamily="2" charset="-122"/>
                <a:ea typeface="黑体" pitchFamily="2" charset="-122"/>
                <a:sym typeface="Wingdings" pitchFamily="2" charset="2"/>
              </a:rPr>
              <a:t>，同时这一事件导致</a:t>
            </a:r>
            <a:r>
              <a:rPr lang="en-US" altLang="zh-CN" smtClean="0">
                <a:latin typeface="黑体" pitchFamily="2" charset="-122"/>
                <a:ea typeface="黑体" pitchFamily="2" charset="-122"/>
                <a:sym typeface="Wingdings" pitchFamily="2" charset="2"/>
              </a:rPr>
              <a:t>Intel</a:t>
            </a:r>
            <a:r>
              <a:rPr lang="zh-CN" altLang="en-US" smtClean="0">
                <a:latin typeface="黑体" pitchFamily="2" charset="-122"/>
                <a:ea typeface="黑体" pitchFamily="2" charset="-122"/>
                <a:sym typeface="Wingdings" pitchFamily="2" charset="2"/>
              </a:rPr>
              <a:t>陷入巨大的窘态，创建召回计划来回收有问题的处理器 。</a:t>
            </a:r>
            <a:endParaRPr lang="en-US" altLang="zh-CN" smtClean="0">
              <a:latin typeface="黑体" pitchFamily="2" charset="-122"/>
              <a:ea typeface="黑体" pitchFamily="2" charset="-122"/>
              <a:sym typeface="Wingdings" pitchFamily="2" charset="2"/>
            </a:endParaRPr>
          </a:p>
          <a:p>
            <a:r>
              <a:rPr lang="zh-CN" altLang="en-US" b="1" smtClean="0">
                <a:solidFill>
                  <a:srgbClr val="000099"/>
                </a:solidFill>
                <a:latin typeface="黑体" pitchFamily="2" charset="-122"/>
                <a:ea typeface="黑体" pitchFamily="2" charset="-122"/>
              </a:rPr>
              <a:t>和学生</a:t>
            </a:r>
            <a:r>
              <a:rPr lang="en-US" altLang="zh-CN" b="1" smtClean="0">
                <a:solidFill>
                  <a:srgbClr val="000099"/>
                </a:solidFill>
                <a:latin typeface="黑体" pitchFamily="2" charset="-122"/>
                <a:ea typeface="黑体" pitchFamily="2" charset="-122"/>
              </a:rPr>
              <a:t>Hal Wasserman</a:t>
            </a:r>
            <a:r>
              <a:rPr lang="zh-CN" altLang="en-US" b="1" smtClean="0">
                <a:solidFill>
                  <a:srgbClr val="000099"/>
                </a:solidFill>
                <a:latin typeface="黑体" pitchFamily="2" charset="-122"/>
                <a:ea typeface="黑体" pitchFamily="2" charset="-122"/>
              </a:rPr>
              <a:t>一起提出了解决方案：</a:t>
            </a:r>
            <a:endParaRPr lang="en-US" altLang="zh-CN" b="1" smtClean="0">
              <a:solidFill>
                <a:srgbClr val="000099"/>
              </a:solidFill>
              <a:latin typeface="黑体" pitchFamily="2" charset="-122"/>
              <a:ea typeface="黑体" pitchFamily="2" charset="-122"/>
            </a:endParaRPr>
          </a:p>
          <a:p>
            <a:pPr lvl="1"/>
            <a:r>
              <a:rPr lang="en-US" altLang="zh-CN" smtClean="0">
                <a:latin typeface="黑体" pitchFamily="2" charset="-122"/>
                <a:ea typeface="黑体" pitchFamily="2" charset="-122"/>
              </a:rPr>
              <a:t>Manuel Blum, Hal Wasserman: Reflections on the Pentium Bug. IEEE Trans. Computers 45(4): 385-393 (1996)</a:t>
            </a:r>
          </a:p>
        </p:txBody>
      </p:sp>
      <p:sp>
        <p:nvSpPr>
          <p:cNvPr id="30723" name="灯片编号占位符 3"/>
          <p:cNvSpPr>
            <a:spLocks noGrp="1"/>
          </p:cNvSpPr>
          <p:nvPr>
            <p:ph type="sldNum" sz="quarter" idx="11"/>
          </p:nvPr>
        </p:nvSpPr>
        <p:spPr bwMode="auto">
          <a:noFill/>
          <a:ln>
            <a:miter lim="800000"/>
            <a:headEnd/>
            <a:tailEnd/>
          </a:ln>
        </p:spPr>
        <p:txBody>
          <a:bodyPr/>
          <a:lstStyle/>
          <a:p>
            <a:fld id="{B5C11F93-DD07-43CB-8AC3-43E22370A171}" type="slidenum">
              <a:rPr lang="zh-CN" altLang="en-US" smtClean="0">
                <a:ea typeface="宋体" charset="-122"/>
              </a:rPr>
              <a:pPr/>
              <a:t>13</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图论中的最短路径算法</a:t>
            </a:r>
          </a:p>
        </p:txBody>
      </p:sp>
      <p:sp>
        <p:nvSpPr>
          <p:cNvPr id="32770" name="灯片编号占位符 3"/>
          <p:cNvSpPr>
            <a:spLocks noGrp="1"/>
          </p:cNvSpPr>
          <p:nvPr>
            <p:ph type="sldNum" sz="quarter" idx="11"/>
          </p:nvPr>
        </p:nvSpPr>
        <p:spPr bwMode="auto">
          <a:noFill/>
          <a:ln>
            <a:miter lim="800000"/>
            <a:headEnd/>
            <a:tailEnd/>
          </a:ln>
        </p:spPr>
        <p:txBody>
          <a:bodyPr/>
          <a:lstStyle/>
          <a:p>
            <a:fld id="{EF7C2033-FE22-4AE4-BB10-A58DD2924425}" type="slidenum">
              <a:rPr lang="zh-CN" altLang="en-US" smtClean="0">
                <a:ea typeface="宋体" charset="-122"/>
              </a:rPr>
              <a:pPr/>
              <a:t>14</a:t>
            </a:fld>
            <a:endParaRPr lang="zh-CN" altLang="en-US" smtClean="0">
              <a:ea typeface="宋体" charset="-122"/>
            </a:endParaRPr>
          </a:p>
        </p:txBody>
      </p:sp>
      <p:sp>
        <p:nvSpPr>
          <p:cNvPr id="32771" name="矩形 5"/>
          <p:cNvSpPr>
            <a:spLocks noChangeArrowheads="1"/>
          </p:cNvSpPr>
          <p:nvPr/>
        </p:nvSpPr>
        <p:spPr bwMode="auto">
          <a:xfrm>
            <a:off x="3132138" y="2708275"/>
            <a:ext cx="5400675" cy="1939925"/>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第一个最短路径算法</a:t>
            </a:r>
            <a:r>
              <a:rPr lang="zh-CN" altLang="en-US">
                <a:latin typeface="黑体" pitchFamily="2" charset="-122"/>
                <a:ea typeface="黑体" pitchFamily="2" charset="-122"/>
              </a:rPr>
              <a:t>由荷兰科学家</a:t>
            </a:r>
            <a:r>
              <a:rPr lang="zh-CN" altLang="en-US" b="1">
                <a:latin typeface="黑体" pitchFamily="2" charset="-122"/>
                <a:ea typeface="黑体" pitchFamily="2" charset="-122"/>
              </a:rPr>
              <a:t>艾兹赫尔</a:t>
            </a:r>
            <a:r>
              <a:rPr lang="en-US" altLang="zh-CN" b="1">
                <a:latin typeface="黑体" pitchFamily="2" charset="-122"/>
                <a:ea typeface="黑体" pitchFamily="2" charset="-122"/>
              </a:rPr>
              <a:t>·</a:t>
            </a:r>
            <a:r>
              <a:rPr lang="zh-CN" altLang="en-US" b="1">
                <a:latin typeface="黑体" pitchFamily="2" charset="-122"/>
                <a:ea typeface="黑体" pitchFamily="2" charset="-122"/>
              </a:rPr>
              <a:t>迪杰斯特拉（</a:t>
            </a:r>
            <a:r>
              <a:rPr lang="en-US" altLang="zh-CN" b="1">
                <a:latin typeface="黑体" pitchFamily="2" charset="-122"/>
                <a:ea typeface="黑体" pitchFamily="2" charset="-122"/>
              </a:rPr>
              <a:t>Edsger Wybe Dijkstra</a:t>
            </a:r>
            <a:r>
              <a:rPr lang="zh-CN" altLang="en-US">
                <a:latin typeface="黑体" pitchFamily="2" charset="-122"/>
                <a:ea typeface="黑体" pitchFamily="2" charset="-122"/>
              </a:rPr>
              <a:t>，</a:t>
            </a:r>
            <a:r>
              <a:rPr lang="en-US" altLang="zh-CN">
                <a:latin typeface="黑体" pitchFamily="2" charset="-122"/>
                <a:ea typeface="黑体" pitchFamily="2" charset="-122"/>
              </a:rPr>
              <a:t>1972</a:t>
            </a:r>
            <a:r>
              <a:rPr lang="zh-CN" altLang="en-US">
                <a:latin typeface="黑体" pitchFamily="2" charset="-122"/>
                <a:ea typeface="黑体" pitchFamily="2" charset="-122"/>
              </a:rPr>
              <a:t>年图灵奖得主，</a:t>
            </a:r>
            <a:r>
              <a:rPr lang="en-US" altLang="zh-CN">
                <a:latin typeface="黑体" pitchFamily="2" charset="-122"/>
                <a:ea typeface="黑体" pitchFamily="2" charset="-122"/>
              </a:rPr>
              <a:t>1930</a:t>
            </a:r>
            <a:r>
              <a:rPr lang="zh-CN" altLang="en-US">
                <a:latin typeface="黑体" pitchFamily="2" charset="-122"/>
                <a:ea typeface="黑体" pitchFamily="2" charset="-122"/>
              </a:rPr>
              <a:t>年</a:t>
            </a:r>
            <a:r>
              <a:rPr lang="en-US" altLang="zh-CN">
                <a:latin typeface="黑体" pitchFamily="2" charset="-122"/>
                <a:ea typeface="黑体" pitchFamily="2" charset="-122"/>
              </a:rPr>
              <a:t>5</a:t>
            </a:r>
            <a:r>
              <a:rPr lang="zh-CN" altLang="en-US">
                <a:latin typeface="黑体" pitchFamily="2" charset="-122"/>
                <a:ea typeface="黑体" pitchFamily="2" charset="-122"/>
              </a:rPr>
              <a:t>月</a:t>
            </a:r>
            <a:r>
              <a:rPr lang="en-US" altLang="zh-CN">
                <a:latin typeface="黑体" pitchFamily="2" charset="-122"/>
                <a:ea typeface="黑体" pitchFamily="2" charset="-122"/>
              </a:rPr>
              <a:t>11</a:t>
            </a:r>
            <a:r>
              <a:rPr lang="zh-CN" altLang="en-US">
                <a:latin typeface="黑体" pitchFamily="2" charset="-122"/>
                <a:ea typeface="黑体" pitchFamily="2" charset="-122"/>
              </a:rPr>
              <a:t>日－</a:t>
            </a:r>
            <a:r>
              <a:rPr lang="en-US" altLang="zh-CN">
                <a:latin typeface="黑体" pitchFamily="2" charset="-122"/>
                <a:ea typeface="黑体" pitchFamily="2" charset="-122"/>
              </a:rPr>
              <a:t>2002</a:t>
            </a:r>
            <a:r>
              <a:rPr lang="zh-CN" altLang="en-US">
                <a:latin typeface="黑体" pitchFamily="2" charset="-122"/>
                <a:ea typeface="黑体" pitchFamily="2" charset="-122"/>
              </a:rPr>
              <a:t>年</a:t>
            </a:r>
            <a:r>
              <a:rPr lang="en-US" altLang="zh-CN">
                <a:latin typeface="黑体" pitchFamily="2" charset="-122"/>
                <a:ea typeface="黑体" pitchFamily="2" charset="-122"/>
              </a:rPr>
              <a:t>8</a:t>
            </a:r>
            <a:r>
              <a:rPr lang="zh-CN" altLang="en-US">
                <a:latin typeface="黑体" pitchFamily="2" charset="-122"/>
                <a:ea typeface="黑体" pitchFamily="2" charset="-122"/>
              </a:rPr>
              <a:t>月</a:t>
            </a:r>
            <a:r>
              <a:rPr lang="en-US" altLang="zh-CN">
                <a:latin typeface="黑体" pitchFamily="2" charset="-122"/>
                <a:ea typeface="黑体" pitchFamily="2" charset="-122"/>
              </a:rPr>
              <a:t>6</a:t>
            </a:r>
            <a:r>
              <a:rPr lang="zh-CN" altLang="en-US">
                <a:latin typeface="黑体" pitchFamily="2" charset="-122"/>
                <a:ea typeface="黑体" pitchFamily="2" charset="-122"/>
              </a:rPr>
              <a:t>日）提出，时间复杂性为</a:t>
            </a:r>
            <a:r>
              <a:rPr lang="zh-CN" altLang="en-US"/>
              <a:t>时间复杂度为</a:t>
            </a:r>
            <a:r>
              <a:rPr lang="en-US" altLang="zh-CN" b="1"/>
              <a:t>O(|V|*|V|+|E|)</a:t>
            </a:r>
            <a:r>
              <a:rPr lang="zh-CN" altLang="en-US">
                <a:latin typeface="黑体" pitchFamily="2" charset="-122"/>
                <a:ea typeface="黑体" pitchFamily="2" charset="-122"/>
              </a:rPr>
              <a:t>。</a:t>
            </a:r>
          </a:p>
        </p:txBody>
      </p:sp>
      <p:pic>
        <p:nvPicPr>
          <p:cNvPr id="32772" name="内容占位符 7" descr="220px-Edsger_Wybe_Dijkstra.jpg"/>
          <p:cNvPicPr>
            <a:picLocks noGrp="1" noChangeAspect="1"/>
          </p:cNvPicPr>
          <p:nvPr>
            <p:ph idx="1"/>
          </p:nvPr>
        </p:nvPicPr>
        <p:blipFill>
          <a:blip r:embed="rId3"/>
          <a:srcRect/>
          <a:stretch>
            <a:fillRect/>
          </a:stretch>
        </p:blipFill>
        <p:spPr>
          <a:xfrm>
            <a:off x="395288" y="2565400"/>
            <a:ext cx="2663825" cy="3548063"/>
          </a:xfrm>
        </p:spPr>
      </p:pic>
      <p:sp>
        <p:nvSpPr>
          <p:cNvPr id="32773" name="内容占位符 2"/>
          <p:cNvSpPr txBox="1">
            <a:spLocks/>
          </p:cNvSpPr>
          <p:nvPr/>
        </p:nvSpPr>
        <p:spPr bwMode="auto">
          <a:xfrm>
            <a:off x="250825" y="1268413"/>
            <a:ext cx="8713788" cy="1584325"/>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b="1">
                <a:solidFill>
                  <a:srgbClr val="000099"/>
                </a:solidFill>
                <a:latin typeface="黑体" pitchFamily="2" charset="-122"/>
                <a:ea typeface="黑体" pitchFamily="2" charset="-122"/>
                <a:sym typeface="Wingdings" pitchFamily="2" charset="2"/>
              </a:rPr>
              <a:t>问题：</a:t>
            </a:r>
            <a:endParaRPr kumimoji="0" lang="en-US" altLang="zh-CN" b="1">
              <a:solidFill>
                <a:srgbClr val="000099"/>
              </a:solidFill>
              <a:latin typeface="黑体" pitchFamily="2" charset="-122"/>
              <a:ea typeface="黑体" pitchFamily="2" charset="-122"/>
              <a:sym typeface="Wingdings" pitchFamily="2" charset="2"/>
            </a:endParaRPr>
          </a:p>
          <a:p>
            <a:pPr marL="800100" lvl="1" indent="-342900" eaLnBrk="0" hangingPunct="0">
              <a:spcBef>
                <a:spcPct val="20000"/>
              </a:spcBef>
              <a:buClr>
                <a:srgbClr val="000066"/>
              </a:buClr>
              <a:buSzPct val="80000"/>
              <a:buFont typeface="Wingdings" pitchFamily="2" charset="2"/>
              <a:buChar char="p"/>
            </a:pPr>
            <a:r>
              <a:rPr kumimoji="0" lang="zh-CN" altLang="en-US">
                <a:latin typeface="黑体" pitchFamily="2" charset="-122"/>
                <a:ea typeface="黑体" pitchFamily="2" charset="-122"/>
                <a:sym typeface="Wingdings" pitchFamily="2" charset="2"/>
              </a:rPr>
              <a:t>给定带全图</a:t>
            </a:r>
            <a:r>
              <a:rPr kumimoji="0" lang="en-US" altLang="zh-CN">
                <a:latin typeface="黑体" pitchFamily="2" charset="-122"/>
                <a:ea typeface="黑体" pitchFamily="2" charset="-122"/>
                <a:sym typeface="Wingdings" pitchFamily="2" charset="2"/>
              </a:rPr>
              <a:t>G(G,V)</a:t>
            </a:r>
            <a:r>
              <a:rPr kumimoji="0" lang="zh-CN" altLang="en-US">
                <a:latin typeface="黑体" pitchFamily="2" charset="-122"/>
                <a:ea typeface="黑体" pitchFamily="2" charset="-122"/>
                <a:sym typeface="Wingdings" pitchFamily="2" charset="2"/>
              </a:rPr>
              <a:t>以及图中两个顶点</a:t>
            </a:r>
            <a:r>
              <a:rPr kumimoji="0" lang="en-US" altLang="zh-CN">
                <a:latin typeface="黑体" pitchFamily="2" charset="-122"/>
                <a:ea typeface="黑体" pitchFamily="2" charset="-122"/>
                <a:sym typeface="Wingdings" pitchFamily="2" charset="2"/>
              </a:rPr>
              <a:t>u</a:t>
            </a:r>
            <a:r>
              <a:rPr kumimoji="0" lang="zh-CN" altLang="en-US">
                <a:latin typeface="黑体" pitchFamily="2" charset="-122"/>
                <a:ea typeface="黑体" pitchFamily="2" charset="-122"/>
                <a:sym typeface="Wingdings" pitchFamily="2" charset="2"/>
              </a:rPr>
              <a:t>，</a:t>
            </a:r>
            <a:r>
              <a:rPr kumimoji="0" lang="en-US" altLang="zh-CN">
                <a:latin typeface="黑体" pitchFamily="2" charset="-122"/>
                <a:ea typeface="黑体" pitchFamily="2" charset="-122"/>
                <a:sym typeface="Wingdings" pitchFamily="2" charset="2"/>
              </a:rPr>
              <a:t>v</a:t>
            </a:r>
            <a:r>
              <a:rPr kumimoji="0" lang="zh-CN" altLang="en-US">
                <a:latin typeface="黑体" pitchFamily="2" charset="-122"/>
                <a:ea typeface="黑体" pitchFamily="2" charset="-122"/>
                <a:sym typeface="Wingdings" pitchFamily="2" charset="2"/>
              </a:rPr>
              <a:t>，求解从</a:t>
            </a:r>
            <a:r>
              <a:rPr kumimoji="0" lang="en-US" altLang="zh-CN">
                <a:latin typeface="黑体" pitchFamily="2" charset="-122"/>
                <a:ea typeface="黑体" pitchFamily="2" charset="-122"/>
                <a:sym typeface="Wingdings" pitchFamily="2" charset="2"/>
              </a:rPr>
              <a:t>u</a:t>
            </a:r>
            <a:r>
              <a:rPr kumimoji="0" lang="zh-CN" altLang="en-US">
                <a:latin typeface="黑体" pitchFamily="2" charset="-122"/>
                <a:ea typeface="黑体" pitchFamily="2" charset="-122"/>
                <a:sym typeface="Wingdings" pitchFamily="2" charset="2"/>
              </a:rPr>
              <a:t>到</a:t>
            </a:r>
            <a:r>
              <a:rPr kumimoji="0" lang="en-US" altLang="zh-CN">
                <a:latin typeface="黑体" pitchFamily="2" charset="-122"/>
                <a:ea typeface="黑体" pitchFamily="2" charset="-122"/>
                <a:sym typeface="Wingdings" pitchFamily="2" charset="2"/>
              </a:rPr>
              <a:t>v</a:t>
            </a:r>
            <a:r>
              <a:rPr kumimoji="0" lang="zh-CN" altLang="en-US">
                <a:latin typeface="黑体" pitchFamily="2" charset="-122"/>
                <a:ea typeface="黑体" pitchFamily="2" charset="-122"/>
                <a:sym typeface="Wingdings" pitchFamily="2" charset="2"/>
              </a:rPr>
              <a:t>的最短路径及其长度</a:t>
            </a:r>
            <a:endParaRPr kumimoji="0" lang="en-US" altLang="zh-CN">
              <a:latin typeface="黑体" pitchFamily="2" charset="-122"/>
              <a:ea typeface="黑体" pitchFamily="2" charset="-122"/>
              <a:sym typeface="Wingdings" pitchFamily="2" charset="2"/>
            </a:endParaRPr>
          </a:p>
        </p:txBody>
      </p:sp>
      <p:sp>
        <p:nvSpPr>
          <p:cNvPr id="32774" name="矩形 9"/>
          <p:cNvSpPr>
            <a:spLocks noChangeArrowheads="1"/>
          </p:cNvSpPr>
          <p:nvPr/>
        </p:nvSpPr>
        <p:spPr bwMode="auto">
          <a:xfrm>
            <a:off x="3132138" y="4797425"/>
            <a:ext cx="6011862" cy="1200150"/>
          </a:xfrm>
          <a:prstGeom prst="rect">
            <a:avLst/>
          </a:prstGeom>
          <a:noFill/>
          <a:ln w="9525">
            <a:noFill/>
            <a:miter lim="800000"/>
            <a:headEnd/>
            <a:tailEnd/>
          </a:ln>
        </p:spPr>
        <p:txBody>
          <a:bodyPr>
            <a:spAutoFit/>
          </a:bodyPr>
          <a:lstStyle/>
          <a:p>
            <a:r>
              <a:rPr lang="en-US" altLang="zh-CN"/>
              <a:t>Dijkstra, E. W.  “A note on two problems in connexion with graphs”. </a:t>
            </a:r>
            <a:r>
              <a:rPr lang="en-US" altLang="zh-CN" i="1"/>
              <a:t>Numerische Mathematik</a:t>
            </a:r>
            <a:r>
              <a:rPr lang="en-US" altLang="zh-CN"/>
              <a:t> </a:t>
            </a:r>
            <a:r>
              <a:rPr lang="en-US" altLang="zh-CN" b="1"/>
              <a:t>1</a:t>
            </a:r>
            <a:r>
              <a:rPr lang="en-US" altLang="zh-CN"/>
              <a:t>: 269–271,  1959.</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图论中的最短路径算法</a:t>
            </a:r>
          </a:p>
        </p:txBody>
      </p:sp>
      <p:sp>
        <p:nvSpPr>
          <p:cNvPr id="34818" name="灯片编号占位符 3"/>
          <p:cNvSpPr>
            <a:spLocks noGrp="1"/>
          </p:cNvSpPr>
          <p:nvPr>
            <p:ph type="sldNum" sz="quarter" idx="11"/>
          </p:nvPr>
        </p:nvSpPr>
        <p:spPr bwMode="auto">
          <a:noFill/>
          <a:ln>
            <a:miter lim="800000"/>
            <a:headEnd/>
            <a:tailEnd/>
          </a:ln>
        </p:spPr>
        <p:txBody>
          <a:bodyPr/>
          <a:lstStyle/>
          <a:p>
            <a:fld id="{0864D721-43C1-4070-B569-8C4465D3C109}" type="slidenum">
              <a:rPr lang="zh-CN" altLang="en-US" smtClean="0">
                <a:ea typeface="宋体" charset="-122"/>
              </a:rPr>
              <a:pPr/>
              <a:t>15</a:t>
            </a:fld>
            <a:endParaRPr lang="zh-CN" altLang="en-US" smtClean="0">
              <a:ea typeface="宋体" charset="-122"/>
            </a:endParaRPr>
          </a:p>
        </p:txBody>
      </p:sp>
      <p:sp>
        <p:nvSpPr>
          <p:cNvPr id="34819" name="矩形 5"/>
          <p:cNvSpPr>
            <a:spLocks noChangeArrowheads="1"/>
          </p:cNvSpPr>
          <p:nvPr/>
        </p:nvSpPr>
        <p:spPr bwMode="auto">
          <a:xfrm>
            <a:off x="2124075" y="2420938"/>
            <a:ext cx="2303463" cy="19383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迈克尔</a:t>
            </a:r>
            <a:r>
              <a:rPr lang="en-US" altLang="zh-CN" b="1">
                <a:latin typeface="黑体" pitchFamily="2" charset="-122"/>
                <a:ea typeface="黑体" pitchFamily="2" charset="-122"/>
              </a:rPr>
              <a:t>·</a:t>
            </a:r>
            <a:r>
              <a:rPr lang="zh-CN" altLang="en-US" b="1">
                <a:latin typeface="黑体" pitchFamily="2" charset="-122"/>
                <a:ea typeface="黑体" pitchFamily="2" charset="-122"/>
              </a:rPr>
              <a:t>弗里德曼</a:t>
            </a:r>
            <a:r>
              <a:rPr lang="en-US" altLang="zh-CN">
                <a:latin typeface="黑体" pitchFamily="2" charset="-122"/>
                <a:ea typeface="黑体" pitchFamily="2" charset="-122"/>
              </a:rPr>
              <a:t>(Michael Fredman)</a:t>
            </a:r>
            <a:r>
              <a:rPr lang="zh-CN" altLang="en-US">
                <a:latin typeface="黑体" pitchFamily="2" charset="-122"/>
                <a:ea typeface="黑体" pitchFamily="2" charset="-122"/>
              </a:rPr>
              <a:t>，美国著名计算机学家。</a:t>
            </a:r>
          </a:p>
        </p:txBody>
      </p:sp>
      <p:sp>
        <p:nvSpPr>
          <p:cNvPr id="34820" name="内容占位符 2"/>
          <p:cNvSpPr txBox="1">
            <a:spLocks/>
          </p:cNvSpPr>
          <p:nvPr/>
        </p:nvSpPr>
        <p:spPr bwMode="auto">
          <a:xfrm>
            <a:off x="250825" y="1268413"/>
            <a:ext cx="8713788" cy="1081087"/>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b="1">
                <a:solidFill>
                  <a:srgbClr val="000099"/>
                </a:solidFill>
                <a:latin typeface="黑体" pitchFamily="2" charset="-122"/>
                <a:ea typeface="黑体" pitchFamily="2" charset="-122"/>
                <a:sym typeface="Wingdings" pitchFamily="2" charset="2"/>
              </a:rPr>
              <a:t>问题：</a:t>
            </a:r>
            <a:endParaRPr kumimoji="0" lang="en-US" altLang="zh-CN" b="1">
              <a:solidFill>
                <a:srgbClr val="000099"/>
              </a:solidFill>
              <a:latin typeface="黑体" pitchFamily="2" charset="-122"/>
              <a:ea typeface="黑体" pitchFamily="2" charset="-122"/>
              <a:sym typeface="Wingdings" pitchFamily="2" charset="2"/>
            </a:endParaRPr>
          </a:p>
          <a:p>
            <a:pPr marL="800100" lvl="1" indent="-342900" eaLnBrk="0" hangingPunct="0">
              <a:spcBef>
                <a:spcPct val="20000"/>
              </a:spcBef>
              <a:buClr>
                <a:srgbClr val="000066"/>
              </a:buClr>
              <a:buSzPct val="80000"/>
              <a:buFont typeface="Wingdings" pitchFamily="2" charset="2"/>
              <a:buChar char="p"/>
            </a:pPr>
            <a:r>
              <a:rPr lang="en-US" altLang="zh-CN" b="1">
                <a:latin typeface="黑体" pitchFamily="2" charset="-122"/>
                <a:ea typeface="黑体" pitchFamily="2" charset="-122"/>
              </a:rPr>
              <a:t>Dijkstra</a:t>
            </a:r>
            <a:r>
              <a:rPr lang="zh-CN" altLang="en-US" b="1">
                <a:latin typeface="黑体" pitchFamily="2" charset="-122"/>
                <a:ea typeface="黑体" pitchFamily="2" charset="-122"/>
              </a:rPr>
              <a:t>的</a:t>
            </a:r>
            <a:r>
              <a:rPr kumimoji="0" lang="zh-CN" altLang="en-US">
                <a:latin typeface="黑体" pitchFamily="2" charset="-122"/>
                <a:ea typeface="黑体" pitchFamily="2" charset="-122"/>
                <a:sym typeface="Wingdings" pitchFamily="2" charset="2"/>
              </a:rPr>
              <a:t>最短路径算法的效率较慢</a:t>
            </a:r>
            <a:endParaRPr kumimoji="0" lang="en-US" altLang="zh-CN">
              <a:latin typeface="黑体" pitchFamily="2" charset="-122"/>
              <a:ea typeface="黑体" pitchFamily="2" charset="-122"/>
              <a:sym typeface="Wingdings" pitchFamily="2" charset="2"/>
            </a:endParaRPr>
          </a:p>
        </p:txBody>
      </p:sp>
      <p:pic>
        <p:nvPicPr>
          <p:cNvPr id="34821" name="图片 11" descr="mf.gif"/>
          <p:cNvPicPr>
            <a:picLocks noChangeAspect="1"/>
          </p:cNvPicPr>
          <p:nvPr/>
        </p:nvPicPr>
        <p:blipFill>
          <a:blip r:embed="rId3"/>
          <a:srcRect/>
          <a:stretch>
            <a:fillRect/>
          </a:stretch>
        </p:blipFill>
        <p:spPr bwMode="auto">
          <a:xfrm>
            <a:off x="0" y="2420938"/>
            <a:ext cx="2051050" cy="2349500"/>
          </a:xfrm>
          <a:prstGeom prst="rect">
            <a:avLst/>
          </a:prstGeom>
          <a:noFill/>
          <a:ln w="9525">
            <a:noFill/>
            <a:miter lim="800000"/>
            <a:headEnd/>
            <a:tailEnd/>
          </a:ln>
        </p:spPr>
      </p:pic>
      <p:pic>
        <p:nvPicPr>
          <p:cNvPr id="34822" name="图片 12" descr="220px-Bob_Tarjan.jpg"/>
          <p:cNvPicPr>
            <a:picLocks noChangeAspect="1"/>
          </p:cNvPicPr>
          <p:nvPr/>
        </p:nvPicPr>
        <p:blipFill>
          <a:blip r:embed="rId4"/>
          <a:srcRect/>
          <a:stretch>
            <a:fillRect/>
          </a:stretch>
        </p:blipFill>
        <p:spPr bwMode="auto">
          <a:xfrm>
            <a:off x="4500563" y="2349500"/>
            <a:ext cx="1624012" cy="2427288"/>
          </a:xfrm>
          <a:prstGeom prst="rect">
            <a:avLst/>
          </a:prstGeom>
          <a:noFill/>
          <a:ln w="9525">
            <a:noFill/>
            <a:miter lim="800000"/>
            <a:headEnd/>
            <a:tailEnd/>
          </a:ln>
        </p:spPr>
      </p:pic>
      <p:sp>
        <p:nvSpPr>
          <p:cNvPr id="34823" name="矩形 13"/>
          <p:cNvSpPr>
            <a:spLocks noChangeArrowheads="1"/>
          </p:cNvSpPr>
          <p:nvPr/>
        </p:nvSpPr>
        <p:spPr bwMode="auto">
          <a:xfrm>
            <a:off x="6084888" y="2565400"/>
            <a:ext cx="2808287" cy="1938338"/>
          </a:xfrm>
          <a:prstGeom prst="rect">
            <a:avLst/>
          </a:prstGeom>
          <a:noFill/>
          <a:ln w="9525">
            <a:noFill/>
            <a:miter lim="800000"/>
            <a:headEnd/>
            <a:tailEnd/>
          </a:ln>
        </p:spPr>
        <p:txBody>
          <a:bodyPr>
            <a:spAutoFit/>
          </a:bodyPr>
          <a:lstStyle/>
          <a:p>
            <a:r>
              <a:rPr lang="zh-CN" altLang="en-US" b="1"/>
              <a:t>罗伯特</a:t>
            </a:r>
            <a:r>
              <a:rPr lang="en-US" altLang="zh-CN" b="1"/>
              <a:t>·</a:t>
            </a:r>
            <a:r>
              <a:rPr lang="zh-CN" altLang="en-US" b="1"/>
              <a:t>恩卓</a:t>
            </a:r>
            <a:r>
              <a:rPr lang="en-US" altLang="zh-CN" b="1"/>
              <a:t>·</a:t>
            </a:r>
            <a:r>
              <a:rPr lang="zh-CN" altLang="en-US" b="1"/>
              <a:t>塔扬</a:t>
            </a:r>
            <a:r>
              <a:rPr lang="zh-CN" altLang="en-US"/>
              <a:t>（</a:t>
            </a:r>
            <a:r>
              <a:rPr lang="en-US" altLang="zh-CN"/>
              <a:t>Robert Endre Tarjan</a:t>
            </a:r>
            <a:r>
              <a:rPr lang="zh-CN" altLang="en-US"/>
              <a:t>，美国计算机科学家，为</a:t>
            </a:r>
            <a:r>
              <a:rPr lang="en-US" altLang="zh-CN"/>
              <a:t>1986</a:t>
            </a:r>
            <a:r>
              <a:rPr lang="zh-CN" altLang="en-US"/>
              <a:t>年图灵奖得主。</a:t>
            </a:r>
          </a:p>
        </p:txBody>
      </p:sp>
      <p:sp>
        <p:nvSpPr>
          <p:cNvPr id="34824" name="矩形 14"/>
          <p:cNvSpPr>
            <a:spLocks noChangeArrowheads="1"/>
          </p:cNvSpPr>
          <p:nvPr/>
        </p:nvSpPr>
        <p:spPr bwMode="auto">
          <a:xfrm>
            <a:off x="71438" y="5622925"/>
            <a:ext cx="8893175" cy="830263"/>
          </a:xfrm>
          <a:prstGeom prst="rect">
            <a:avLst/>
          </a:prstGeom>
          <a:noFill/>
          <a:ln w="9525">
            <a:noFill/>
            <a:miter lim="800000"/>
            <a:headEnd/>
            <a:tailEnd/>
          </a:ln>
        </p:spPr>
        <p:txBody>
          <a:bodyPr>
            <a:spAutoFit/>
          </a:bodyPr>
          <a:lstStyle/>
          <a:p>
            <a:r>
              <a:rPr lang="en-US" altLang="zh-CN"/>
              <a:t>Fredman, Michael Lawrence; Tarjan, Robert E. "Fibonacci heaps and their uses in improved network optimization algorithms". FOCS, 1984.</a:t>
            </a:r>
            <a:endParaRPr lang="zh-CN" altLang="en-US"/>
          </a:p>
        </p:txBody>
      </p:sp>
      <p:sp>
        <p:nvSpPr>
          <p:cNvPr id="34825" name="内容占位符 2"/>
          <p:cNvSpPr txBox="1">
            <a:spLocks/>
          </p:cNvSpPr>
          <p:nvPr/>
        </p:nvSpPr>
        <p:spPr bwMode="auto">
          <a:xfrm>
            <a:off x="71438" y="5013325"/>
            <a:ext cx="8893175" cy="503238"/>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a:solidFill>
                  <a:srgbClr val="000099"/>
                </a:solidFill>
                <a:latin typeface="黑体" pitchFamily="2" charset="-122"/>
                <a:ea typeface="黑体" pitchFamily="2" charset="-122"/>
                <a:sym typeface="Wingdings" pitchFamily="2" charset="2"/>
              </a:rPr>
              <a:t>采用</a:t>
            </a:r>
            <a:r>
              <a:rPr lang="en-US" altLang="zh-CN">
                <a:latin typeface="黑体" pitchFamily="2" charset="-122"/>
                <a:ea typeface="黑体" pitchFamily="2" charset="-122"/>
              </a:rPr>
              <a:t>Fibonacci</a:t>
            </a:r>
            <a:r>
              <a:rPr lang="zh-CN" altLang="en-US">
                <a:latin typeface="黑体" pitchFamily="2" charset="-122"/>
                <a:ea typeface="黑体" pitchFamily="2" charset="-122"/>
              </a:rPr>
              <a:t>堆将算法时间复杂性提高到</a:t>
            </a:r>
            <a:r>
              <a:rPr lang="en-US" altLang="zh-CN">
                <a:latin typeface="黑体" pitchFamily="2" charset="-122"/>
                <a:ea typeface="黑体" pitchFamily="2" charset="-122"/>
              </a:rPr>
              <a:t>O(|V|*log|V|+|E|)</a:t>
            </a:r>
            <a:endParaRPr kumimoji="0" lang="en-US" altLang="zh-CN">
              <a:latin typeface="黑体" pitchFamily="2" charset="-122"/>
              <a:ea typeface="黑体" pitchFamily="2" charset="-122"/>
              <a:sym typeface="Wingdings" pitchFamily="2"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故事小结</a:t>
            </a:r>
          </a:p>
        </p:txBody>
      </p:sp>
      <p:sp>
        <p:nvSpPr>
          <p:cNvPr id="3" name="内容占位符 2"/>
          <p:cNvSpPr>
            <a:spLocks noGrp="1"/>
          </p:cNvSpPr>
          <p:nvPr>
            <p:ph idx="1"/>
          </p:nvPr>
        </p:nvSpPr>
        <p:spPr>
          <a:xfrm>
            <a:off x="1979613" y="1341438"/>
            <a:ext cx="5410200" cy="1295400"/>
          </a:xfrm>
        </p:spPr>
        <p:txBody>
          <a:bodyPr/>
          <a:lstStyle/>
          <a:p>
            <a:r>
              <a:rPr lang="zh-CN" altLang="en-US" sz="2800" smtClean="0">
                <a:solidFill>
                  <a:srgbClr val="0000FF"/>
                </a:solidFill>
                <a:latin typeface="黑体" pitchFamily="2" charset="-122"/>
                <a:ea typeface="黑体" pitchFamily="2" charset="-122"/>
              </a:rPr>
              <a:t>理论型研究</a:t>
            </a:r>
          </a:p>
          <a:p>
            <a:r>
              <a:rPr lang="zh-CN" altLang="en-US" sz="2800" smtClean="0">
                <a:solidFill>
                  <a:srgbClr val="0000FF"/>
                </a:solidFill>
                <a:latin typeface="Arial Unicode MS"/>
                <a:ea typeface="黑体" pitchFamily="2" charset="-122"/>
              </a:rPr>
              <a:t>应用型研究</a:t>
            </a:r>
          </a:p>
        </p:txBody>
      </p:sp>
      <p:sp>
        <p:nvSpPr>
          <p:cNvPr id="36867" name="内容占位符 2"/>
          <p:cNvSpPr txBox="1">
            <a:spLocks/>
          </p:cNvSpPr>
          <p:nvPr/>
        </p:nvSpPr>
        <p:spPr bwMode="auto">
          <a:xfrm>
            <a:off x="323850" y="2420938"/>
            <a:ext cx="8640763" cy="4292600"/>
          </a:xfrm>
          <a:prstGeom prst="rect">
            <a:avLst/>
          </a:prstGeom>
          <a:noFill/>
          <a:ln w="9525">
            <a:noFill/>
            <a:miter lim="800000"/>
            <a:headEnd/>
            <a:tailEnd/>
          </a:ln>
        </p:spPr>
        <p:txBody>
          <a:bodyPr/>
          <a:lstStyle/>
          <a:p>
            <a:pPr>
              <a:buFont typeface="Wingdings" pitchFamily="2" charset="2"/>
              <a:buChar char="n"/>
            </a:pPr>
            <a:r>
              <a:rPr lang="en-US" altLang="zh-CN" sz="2800" b="1">
                <a:solidFill>
                  <a:srgbClr val="C00000"/>
                </a:solidFill>
                <a:latin typeface="黑体" pitchFamily="2" charset="-122"/>
                <a:ea typeface="黑体" pitchFamily="2" charset="-122"/>
                <a:cs typeface="Arial Unicode MS"/>
              </a:rPr>
              <a:t> </a:t>
            </a:r>
            <a:r>
              <a:rPr lang="zh-CN" altLang="en-US" sz="2800" b="1">
                <a:solidFill>
                  <a:srgbClr val="C00000"/>
                </a:solidFill>
                <a:latin typeface="黑体" pitchFamily="2" charset="-122"/>
                <a:ea typeface="黑体" pitchFamily="2" charset="-122"/>
                <a:cs typeface="Arial Unicode MS"/>
              </a:rPr>
              <a:t>新问题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新解决方案</a:t>
            </a:r>
            <a:endParaRPr lang="en-US" altLang="zh-CN" sz="2800" b="1">
              <a:solidFill>
                <a:srgbClr val="C00000"/>
              </a:solidFill>
              <a:latin typeface="黑体" pitchFamily="2" charset="-122"/>
              <a:ea typeface="黑体" pitchFamily="2" charset="-122"/>
              <a:cs typeface="Arial Unicode MS"/>
            </a:endParaRPr>
          </a:p>
          <a:p>
            <a:pPr lvl="1">
              <a:buFont typeface="Wingdings" pitchFamily="2" charset="2"/>
              <a:buChar char="p"/>
            </a:pPr>
            <a:r>
              <a:rPr lang="zh-CN" altLang="en-US" b="1">
                <a:latin typeface="黑体" pitchFamily="2" charset="-122"/>
                <a:ea typeface="黑体" pitchFamily="2" charset="-122"/>
                <a:cs typeface="Arial Unicode MS"/>
              </a:rPr>
              <a:t>非确定自动机</a:t>
            </a:r>
            <a:r>
              <a:rPr lang="en-US" altLang="zh-CN" b="1">
                <a:latin typeface="黑体" pitchFamily="2" charset="-122"/>
                <a:ea typeface="黑体" pitchFamily="2" charset="-122"/>
                <a:cs typeface="Arial Unicode MS"/>
              </a:rPr>
              <a:t>NFA</a:t>
            </a:r>
          </a:p>
          <a:p>
            <a:pPr lvl="1">
              <a:buFont typeface="Wingdings" pitchFamily="2" charset="2"/>
              <a:buChar char="p"/>
            </a:pPr>
            <a:r>
              <a:rPr lang="en-US" altLang="zh-CN" b="1">
                <a:latin typeface="黑体" pitchFamily="2" charset="-122"/>
                <a:ea typeface="黑体" pitchFamily="2" charset="-122"/>
                <a:cs typeface="Arial Unicode MS"/>
              </a:rPr>
              <a:t>NP</a:t>
            </a:r>
            <a:r>
              <a:rPr lang="zh-CN" altLang="en-US" b="1">
                <a:latin typeface="黑体" pitchFamily="2" charset="-122"/>
                <a:ea typeface="黑体" pitchFamily="2" charset="-122"/>
                <a:cs typeface="Arial Unicode MS"/>
              </a:rPr>
              <a:t>完全问题</a:t>
            </a:r>
            <a:r>
              <a:rPr lang="en-US" altLang="zh-CN" b="1">
                <a:latin typeface="黑体" pitchFamily="2" charset="-122"/>
                <a:ea typeface="黑体" pitchFamily="2" charset="-122"/>
                <a:cs typeface="Arial Unicode MS"/>
              </a:rPr>
              <a:t>SAT</a:t>
            </a:r>
          </a:p>
          <a:p>
            <a:pPr lvl="1">
              <a:buFont typeface="Wingdings" pitchFamily="2" charset="2"/>
              <a:buChar char="p"/>
            </a:pPr>
            <a:r>
              <a:rPr lang="zh-CN" altLang="en-US" b="1">
                <a:latin typeface="黑体" pitchFamily="2" charset="-122"/>
                <a:ea typeface="黑体" pitchFamily="2" charset="-122"/>
                <a:cs typeface="Arial Unicode MS"/>
              </a:rPr>
              <a:t>时间复杂性类</a:t>
            </a:r>
            <a:r>
              <a:rPr lang="en-US" altLang="zh-CN" b="1">
                <a:latin typeface="黑体" pitchFamily="2" charset="-122"/>
                <a:ea typeface="黑体" pitchFamily="2" charset="-122"/>
                <a:cs typeface="Arial Unicode MS"/>
              </a:rPr>
              <a:t>Time(f(n))</a:t>
            </a:r>
          </a:p>
          <a:p>
            <a:pPr>
              <a:buFont typeface="Wingdings" pitchFamily="2" charset="2"/>
              <a:buChar char="n"/>
            </a:pPr>
            <a:r>
              <a:rPr lang="zh-CN" altLang="en-US" sz="2800" b="1">
                <a:solidFill>
                  <a:srgbClr val="C00000"/>
                </a:solidFill>
                <a:latin typeface="黑体" pitchFamily="2" charset="-122"/>
                <a:ea typeface="黑体" pitchFamily="2" charset="-122"/>
                <a:cs typeface="Arial Unicode MS"/>
              </a:rPr>
              <a:t>新问题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老解决方案、老问题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新解决方案</a:t>
            </a:r>
            <a:endParaRPr lang="en-US" altLang="zh-CN" sz="2800" b="1">
              <a:solidFill>
                <a:srgbClr val="C00000"/>
              </a:solidFill>
              <a:latin typeface="Arial Unicode MS"/>
              <a:ea typeface="Arial Unicode MS"/>
              <a:cs typeface="Arial Unicode MS"/>
            </a:endParaRPr>
          </a:p>
          <a:p>
            <a:pPr lvl="1">
              <a:buFont typeface="Wingdings" pitchFamily="2" charset="2"/>
              <a:buChar char="l"/>
            </a:pPr>
            <a:r>
              <a:rPr lang="en-US" altLang="zh-CN" sz="2800">
                <a:latin typeface="Arial Unicode MS"/>
                <a:ea typeface="Arial Unicode MS"/>
                <a:cs typeface="Arial Unicode MS"/>
              </a:rPr>
              <a:t> </a:t>
            </a:r>
            <a:r>
              <a:rPr lang="en-US" altLang="zh-CN" sz="2800">
                <a:latin typeface="黑体" pitchFamily="2" charset="-122"/>
                <a:ea typeface="黑体" pitchFamily="2" charset="-122"/>
                <a:sym typeface="Wingdings" pitchFamily="2" charset="2"/>
              </a:rPr>
              <a:t>Pentium FDIV bug</a:t>
            </a:r>
            <a:r>
              <a:rPr lang="zh-CN" altLang="en-US" sz="2800">
                <a:latin typeface="黑体" pitchFamily="2" charset="-122"/>
                <a:ea typeface="黑体" pitchFamily="2" charset="-122"/>
                <a:sym typeface="Wingdings" pitchFamily="2" charset="2"/>
              </a:rPr>
              <a:t>问题、最短路径问题</a:t>
            </a:r>
            <a:endParaRPr lang="en-US" altLang="zh-CN" sz="2800">
              <a:latin typeface="黑体" pitchFamily="2" charset="-122"/>
              <a:ea typeface="黑体" pitchFamily="2" charset="-122"/>
            </a:endParaRPr>
          </a:p>
          <a:p>
            <a:pPr lvl="1">
              <a:buFont typeface="Wingdings" pitchFamily="2" charset="2"/>
              <a:buChar char="l"/>
            </a:pPr>
            <a:r>
              <a:rPr lang="zh-CN" altLang="en-US" sz="2800">
                <a:latin typeface="Arial Unicode MS"/>
                <a:ea typeface="Arial Unicode MS"/>
                <a:cs typeface="Arial Unicode MS"/>
              </a:rPr>
              <a:t>作为起点</a:t>
            </a:r>
            <a:endParaRPr lang="en-US" altLang="zh-CN" sz="2800">
              <a:latin typeface="Arial Unicode MS"/>
              <a:ea typeface="Arial Unicode MS"/>
              <a:cs typeface="Arial Unicode MS"/>
            </a:endParaRPr>
          </a:p>
          <a:p>
            <a:pPr>
              <a:buFont typeface="Wingdings" pitchFamily="2" charset="2"/>
              <a:buChar char="n"/>
            </a:pPr>
            <a:r>
              <a:rPr lang="zh-CN" altLang="en-US" sz="2800" b="1">
                <a:solidFill>
                  <a:srgbClr val="C00000"/>
                </a:solidFill>
                <a:latin typeface="黑体" pitchFamily="2" charset="-122"/>
                <a:ea typeface="黑体" pitchFamily="2" charset="-122"/>
              </a:rPr>
              <a:t>老问题</a:t>
            </a:r>
            <a:r>
              <a:rPr lang="en-US" altLang="zh-CN" sz="2800" b="1">
                <a:solidFill>
                  <a:srgbClr val="C00000"/>
                </a:solidFill>
                <a:latin typeface="黑体" pitchFamily="2" charset="-122"/>
                <a:ea typeface="黑体" pitchFamily="2" charset="-122"/>
              </a:rPr>
              <a:t>&amp;</a:t>
            </a:r>
            <a:r>
              <a:rPr lang="zh-CN" altLang="en-US" sz="2800" b="1">
                <a:solidFill>
                  <a:srgbClr val="C00000"/>
                </a:solidFill>
                <a:latin typeface="黑体" pitchFamily="2" charset="-122"/>
                <a:ea typeface="黑体" pitchFamily="2" charset="-122"/>
              </a:rPr>
              <a:t>老解决方案（</a:t>
            </a:r>
            <a:r>
              <a:rPr lang="en-US" altLang="zh-CN" sz="2800" b="1">
                <a:solidFill>
                  <a:srgbClr val="C00000"/>
                </a:solidFill>
                <a:latin typeface="黑体" pitchFamily="2" charset="-122"/>
                <a:ea typeface="黑体" pitchFamily="2" charset="-122"/>
              </a:rPr>
              <a:t>Say </a:t>
            </a:r>
            <a:r>
              <a:rPr lang="zh-CN" altLang="en-US" sz="2800" b="1">
                <a:solidFill>
                  <a:srgbClr val="C00000"/>
                </a:solidFill>
                <a:latin typeface="黑体" pitchFamily="2" charset="-122"/>
                <a:ea typeface="黑体" pitchFamily="2" charset="-122"/>
              </a:rPr>
              <a:t>“</a:t>
            </a:r>
            <a:r>
              <a:rPr lang="en-US" altLang="zh-CN" sz="2800" b="1">
                <a:solidFill>
                  <a:srgbClr val="C00000"/>
                </a:solidFill>
                <a:latin typeface="黑体" pitchFamily="2" charset="-122"/>
                <a:ea typeface="黑体" pitchFamily="2" charset="-122"/>
              </a:rPr>
              <a:t>No</a:t>
            </a:r>
            <a:r>
              <a:rPr lang="zh-CN" altLang="en-US" sz="2800" b="1">
                <a:solidFill>
                  <a:srgbClr val="C00000"/>
                </a:solidFill>
                <a:latin typeface="黑体" pitchFamily="2" charset="-122"/>
                <a:ea typeface="黑体" pitchFamily="2" charset="-122"/>
              </a:rPr>
              <a:t>”</a:t>
            </a:r>
            <a:r>
              <a:rPr lang="en-US" altLang="zh-CN" sz="2800" b="1">
                <a:solidFill>
                  <a:srgbClr val="C00000"/>
                </a:solidFill>
                <a:latin typeface="黑体" pitchFamily="2" charset="-122"/>
                <a:ea typeface="黑体" pitchFamily="2" charset="-122"/>
              </a:rPr>
              <a:t> </a:t>
            </a:r>
            <a:r>
              <a:rPr lang="zh-CN" altLang="en-US" sz="2800" b="1">
                <a:solidFill>
                  <a:srgbClr val="C00000"/>
                </a:solidFill>
                <a:latin typeface="黑体" pitchFamily="2" charset="-122"/>
                <a:ea typeface="黑体" pitchFamily="2" charset="-122"/>
              </a:rPr>
              <a:t>）</a:t>
            </a:r>
            <a:endParaRPr lang="en-US" altLang="zh-CN" sz="2800" b="1">
              <a:solidFill>
                <a:srgbClr val="C00000"/>
              </a:solidFill>
              <a:latin typeface="黑体" pitchFamily="2" charset="-122"/>
              <a:ea typeface="黑体" pitchFamily="2" charset="-122"/>
            </a:endParaRPr>
          </a:p>
          <a:p>
            <a:pPr lvl="1">
              <a:buFont typeface="Wingdings" pitchFamily="2" charset="2"/>
              <a:buChar char="l"/>
            </a:pPr>
            <a:r>
              <a:rPr lang="en-US" altLang="zh-CN">
                <a:latin typeface="Arial Unicode MS"/>
                <a:ea typeface="Arial Unicode MS"/>
                <a:cs typeface="Arial Unicode MS"/>
              </a:rPr>
              <a:t>“Yet another paper on … ”</a:t>
            </a:r>
          </a:p>
          <a:p>
            <a:pPr>
              <a:buFont typeface="Wingdings" pitchFamily="2" charset="2"/>
              <a:buChar char="l"/>
            </a:pPr>
            <a:r>
              <a:rPr lang="zh-CN" altLang="en-US">
                <a:ea typeface="黑体" pitchFamily="2" charset="-122"/>
              </a:rPr>
              <a:t>简单与复杂的转化：</a:t>
            </a:r>
            <a:r>
              <a:rPr lang="en-US" altLang="zh-CN"/>
              <a:t>IT</a:t>
            </a:r>
            <a:r>
              <a:rPr lang="zh-CN" altLang="en-US"/>
              <a:t>领域的创新一再证明</a:t>
            </a:r>
            <a:r>
              <a:rPr lang="en-US" altLang="zh-CN"/>
              <a:t>KISS</a:t>
            </a:r>
            <a:r>
              <a:rPr lang="zh-CN" altLang="en-US"/>
              <a:t>（</a:t>
            </a:r>
            <a:r>
              <a:rPr lang="en-US" altLang="zh-CN"/>
              <a:t>Keep it simple and Stupid</a:t>
            </a:r>
            <a:r>
              <a:rPr lang="zh-CN" altLang="en-US"/>
              <a:t>）法则是成功的关键之一 </a:t>
            </a:r>
            <a:r>
              <a:rPr lang="en-US" altLang="zh-CN"/>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p:txBody>
          <a:bodyPr/>
          <a:lstStyle/>
          <a:p>
            <a:endParaRPr smtClean="0">
              <a:latin typeface="黑体" pitchFamily="2" charset="-122"/>
              <a:ea typeface="黑体" pitchFamily="2" charset="-122"/>
            </a:endParaRPr>
          </a:p>
        </p:txBody>
      </p:sp>
      <p:sp>
        <p:nvSpPr>
          <p:cNvPr id="87043" name="Rectangle 3"/>
          <p:cNvSpPr>
            <a:spLocks noGrp="1"/>
          </p:cNvSpPr>
          <p:nvPr>
            <p:ph type="body" idx="4294967295"/>
          </p:nvPr>
        </p:nvSpPr>
        <p:spPr/>
        <p:txBody>
          <a:bodyPr/>
          <a:lstStyle/>
          <a:p>
            <a:pPr>
              <a:lnSpc>
                <a:spcPct val="90000"/>
              </a:lnSpc>
            </a:pPr>
            <a:r>
              <a:rPr lang="en-US" altLang="zh-CN" smtClean="0">
                <a:latin typeface="黑体" pitchFamily="2" charset="-122"/>
                <a:ea typeface="黑体" pitchFamily="2" charset="-122"/>
              </a:rPr>
              <a:t>DARPA</a:t>
            </a:r>
            <a:r>
              <a:rPr lang="zh-CN" altLang="en-US" smtClean="0">
                <a:latin typeface="黑体" pitchFamily="2" charset="-122"/>
                <a:ea typeface="黑体" pitchFamily="2" charset="-122"/>
              </a:rPr>
              <a:t>：如互联网、智能义肢、全球卫星定位系统（</a:t>
            </a:r>
            <a:r>
              <a:rPr lang="en-US" altLang="zh-CN" smtClean="0">
                <a:latin typeface="黑体" pitchFamily="2" charset="-122"/>
                <a:ea typeface="黑体" pitchFamily="2" charset="-122"/>
              </a:rPr>
              <a:t>GPS</a:t>
            </a:r>
            <a:r>
              <a:rPr lang="zh-CN" altLang="en-US" smtClean="0">
                <a:latin typeface="黑体" pitchFamily="2" charset="-122"/>
                <a:ea typeface="黑体" pitchFamily="2" charset="-122"/>
              </a:rPr>
              <a:t>）、远程医疗、即时通信、合金材料等， </a:t>
            </a:r>
          </a:p>
          <a:p>
            <a:pPr>
              <a:lnSpc>
                <a:spcPct val="90000"/>
              </a:lnSpc>
            </a:pPr>
            <a:r>
              <a:rPr lang="en-US" altLang="zh-CN" smtClean="0">
                <a:latin typeface="黑体" pitchFamily="2" charset="-122"/>
                <a:ea typeface="黑体" pitchFamily="2" charset="-122"/>
              </a:rPr>
              <a:t>《</a:t>
            </a:r>
            <a:r>
              <a:rPr lang="zh-CN" altLang="en-US" smtClean="0">
                <a:latin typeface="黑体" pitchFamily="2" charset="-122"/>
                <a:ea typeface="黑体" pitchFamily="2" charset="-122"/>
              </a:rPr>
              <a:t>纽约时报</a:t>
            </a:r>
            <a:r>
              <a:rPr lang="en-US" altLang="zh-CN" smtClean="0">
                <a:latin typeface="黑体" pitchFamily="2" charset="-122"/>
                <a:ea typeface="黑体" pitchFamily="2" charset="-122"/>
              </a:rPr>
              <a:t>》</a:t>
            </a:r>
            <a:r>
              <a:rPr lang="zh-CN" altLang="en-US" smtClean="0">
                <a:latin typeface="黑体" pitchFamily="2" charset="-122"/>
                <a:ea typeface="黑体" pitchFamily="2" charset="-122"/>
              </a:rPr>
              <a:t>的书评中，提炼出</a:t>
            </a:r>
            <a:r>
              <a:rPr lang="en-US" altLang="zh-CN" smtClean="0">
                <a:latin typeface="黑体" pitchFamily="2" charset="-122"/>
                <a:ea typeface="黑体" pitchFamily="2" charset="-122"/>
              </a:rPr>
              <a:t>DARPA</a:t>
            </a:r>
            <a:r>
              <a:rPr lang="zh-CN" altLang="en-US" smtClean="0">
                <a:latin typeface="黑体" pitchFamily="2" charset="-122"/>
                <a:ea typeface="黑体" pitchFamily="2" charset="-122"/>
              </a:rPr>
              <a:t>的</a:t>
            </a:r>
            <a:r>
              <a:rPr lang="en-US" altLang="zh-CN" smtClean="0">
                <a:latin typeface="黑体" pitchFamily="2" charset="-122"/>
                <a:ea typeface="黑体" pitchFamily="2" charset="-122"/>
              </a:rPr>
              <a:t>5</a:t>
            </a:r>
            <a:r>
              <a:rPr lang="zh-CN" altLang="en-US" smtClean="0">
                <a:latin typeface="黑体" pitchFamily="2" charset="-122"/>
                <a:ea typeface="黑体" pitchFamily="2" charset="-122"/>
              </a:rPr>
              <a:t>个本质优点：大胆、创新、灵敏、务实和迅速。如果把其中的</a:t>
            </a:r>
            <a:r>
              <a:rPr lang="zh-CN" altLang="en-US" smtClean="0">
                <a:latin typeface="Arial"/>
                <a:ea typeface="黑体" pitchFamily="2" charset="-122"/>
              </a:rPr>
              <a:t>“</a:t>
            </a:r>
            <a:r>
              <a:rPr lang="zh-CN" altLang="en-US" smtClean="0">
                <a:latin typeface="黑体" pitchFamily="2" charset="-122"/>
                <a:ea typeface="黑体" pitchFamily="2" charset="-122"/>
              </a:rPr>
              <a:t>创新</a:t>
            </a:r>
            <a:r>
              <a:rPr lang="zh-CN" altLang="en-US" smtClean="0">
                <a:latin typeface="Arial"/>
                <a:ea typeface="黑体" pitchFamily="2" charset="-122"/>
              </a:rPr>
              <a:t>”</a:t>
            </a:r>
            <a:r>
              <a:rPr lang="zh-CN" altLang="en-US" smtClean="0">
                <a:latin typeface="黑体" pitchFamily="2" charset="-122"/>
                <a:ea typeface="黑体" pitchFamily="2" charset="-122"/>
              </a:rPr>
              <a:t>改为</a:t>
            </a:r>
            <a:r>
              <a:rPr lang="zh-CN" altLang="en-US" smtClean="0">
                <a:latin typeface="Arial"/>
                <a:ea typeface="黑体" pitchFamily="2" charset="-122"/>
              </a:rPr>
              <a:t>“</a:t>
            </a:r>
            <a:r>
              <a:rPr lang="zh-CN" altLang="en-US" smtClean="0">
                <a:latin typeface="黑体" pitchFamily="2" charset="-122"/>
                <a:ea typeface="黑体" pitchFamily="2" charset="-122"/>
              </a:rPr>
              <a:t>简约</a:t>
            </a:r>
            <a:r>
              <a:rPr lang="zh-CN" altLang="en-US" smtClean="0">
                <a:latin typeface="Arial"/>
                <a:ea typeface="黑体" pitchFamily="2" charset="-122"/>
              </a:rPr>
              <a:t>”</a:t>
            </a:r>
            <a:r>
              <a:rPr lang="zh-CN" altLang="en-US" smtClean="0">
                <a:latin typeface="黑体" pitchFamily="2" charset="-122"/>
                <a:ea typeface="黑体" pitchFamily="2" charset="-122"/>
              </a:rPr>
              <a:t>，再加上</a:t>
            </a:r>
            <a:r>
              <a:rPr lang="zh-CN" altLang="en-US" smtClean="0">
                <a:latin typeface="Arial"/>
                <a:ea typeface="黑体" pitchFamily="2" charset="-122"/>
              </a:rPr>
              <a:t>“</a:t>
            </a:r>
            <a:r>
              <a:rPr lang="zh-CN" altLang="en-US" smtClean="0">
                <a:latin typeface="黑体" pitchFamily="2" charset="-122"/>
                <a:ea typeface="黑体" pitchFamily="2" charset="-122"/>
              </a:rPr>
              <a:t>坚韧</a:t>
            </a:r>
            <a:r>
              <a:rPr lang="zh-CN" altLang="en-US" smtClean="0">
                <a:latin typeface="Arial"/>
                <a:ea typeface="黑体" pitchFamily="2" charset="-122"/>
              </a:rPr>
              <a:t>”</a:t>
            </a:r>
            <a:r>
              <a:rPr lang="zh-CN" altLang="en-US" smtClean="0">
                <a:latin typeface="黑体" pitchFamily="2" charset="-122"/>
                <a:ea typeface="黑体" pitchFamily="2" charset="-122"/>
              </a:rPr>
              <a:t>，</a:t>
            </a:r>
          </a:p>
          <a:p>
            <a:pPr>
              <a:lnSpc>
                <a:spcPct val="90000"/>
              </a:lnSpc>
            </a:pPr>
            <a:r>
              <a:rPr lang="zh-CN" altLang="en-US" smtClean="0">
                <a:latin typeface="黑体" pitchFamily="2" charset="-122"/>
                <a:ea typeface="黑体" pitchFamily="2" charset="-122"/>
              </a:rPr>
              <a:t>如果没有大胆的想象，就称不上</a:t>
            </a:r>
            <a:r>
              <a:rPr lang="zh-CN" altLang="en-US" smtClean="0">
                <a:latin typeface="Arial"/>
                <a:ea typeface="黑体" pitchFamily="2" charset="-122"/>
              </a:rPr>
              <a:t>“</a:t>
            </a:r>
            <a:r>
              <a:rPr lang="zh-CN" altLang="en-US" smtClean="0">
                <a:latin typeface="黑体" pitchFamily="2" charset="-122"/>
                <a:ea typeface="黑体" pitchFamily="2" charset="-122"/>
              </a:rPr>
              <a:t>疯狂</a:t>
            </a:r>
            <a:r>
              <a:rPr lang="zh-CN" altLang="en-US" smtClean="0">
                <a:latin typeface="Arial"/>
                <a:ea typeface="黑体" pitchFamily="2" charset="-122"/>
              </a:rPr>
              <a:t>”</a:t>
            </a:r>
            <a:r>
              <a:rPr lang="zh-CN" altLang="en-US" smtClean="0">
                <a:latin typeface="黑体" pitchFamily="2" charset="-122"/>
                <a:ea typeface="黑体" pitchFamily="2" charset="-122"/>
              </a:rPr>
              <a:t>，不</a:t>
            </a:r>
            <a:r>
              <a:rPr lang="zh-CN" altLang="en-US" smtClean="0">
                <a:latin typeface="Arial"/>
                <a:ea typeface="黑体" pitchFamily="2" charset="-122"/>
              </a:rPr>
              <a:t>“</a:t>
            </a:r>
            <a:r>
              <a:rPr lang="zh-CN" altLang="en-US" smtClean="0">
                <a:latin typeface="黑体" pitchFamily="2" charset="-122"/>
                <a:ea typeface="黑体" pitchFamily="2" charset="-122"/>
              </a:rPr>
              <a:t>疯狂</a:t>
            </a:r>
            <a:r>
              <a:rPr lang="zh-CN" altLang="en-US" smtClean="0">
                <a:latin typeface="Arial"/>
                <a:ea typeface="黑体" pitchFamily="2" charset="-122"/>
              </a:rPr>
              <a:t>”</a:t>
            </a:r>
            <a:r>
              <a:rPr lang="zh-CN" altLang="en-US" smtClean="0">
                <a:latin typeface="黑体" pitchFamily="2" charset="-122"/>
                <a:ea typeface="黑体" pitchFamily="2" charset="-122"/>
              </a:rPr>
              <a:t>，也就难以有令人惊奇的重大发现、发明和创造。</a:t>
            </a:r>
          </a:p>
          <a:p>
            <a:pPr>
              <a:lnSpc>
                <a:spcPct val="90000"/>
              </a:lnSpc>
            </a:pPr>
            <a:r>
              <a:rPr lang="zh-CN" altLang="en-US" smtClean="0">
                <a:latin typeface="黑体" pitchFamily="2" charset="-122"/>
                <a:ea typeface="黑体" pitchFamily="2" charset="-122"/>
              </a:rPr>
              <a:t>灵敏即灵活敏锐，用敏锐的洞察力去发现潜在的用户需求（包括军事应用需求和民用市场需求），用灵活的方式去跨过或者绕过创新中遇到的各种障碍；坚韧，则是取得成功所需要的必要的坚持；而务实则是以用户需求为出发点，从众多问题中遴选出要解决的现实问题，务实也意味着以当下条件为基础去分解目标并攻破子目标，这往往意味着要用高频率迭代的方式去不断完善解决方案并最终解决问题，而这样才是迅速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endPar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solidFill>
                  <a:srgbClr val="FF0000"/>
                </a:solidFill>
                <a:latin typeface="黑体" pitchFamily="49" charset="-122"/>
                <a:ea typeface="黑体" pitchFamily="49" charset="-122"/>
              </a:rPr>
              <a:t>如何读</a:t>
            </a:r>
            <a:r>
              <a:rPr lang="en-US" altLang="zh-CN" sz="3200" kern="0" dirty="0">
                <a:solidFill>
                  <a:srgbClr val="FF0000"/>
                </a:solidFill>
                <a:latin typeface="黑体" pitchFamily="49" charset="-122"/>
                <a:ea typeface="黑体" pitchFamily="49" charset="-122"/>
              </a:rPr>
              <a:t>/</a:t>
            </a:r>
            <a:r>
              <a:rPr lang="zh-CN" altLang="en-US" sz="3200" kern="0" dirty="0">
                <a:solidFill>
                  <a:srgbClr val="FF0000"/>
                </a:solidFill>
                <a:latin typeface="黑体" pitchFamily="49" charset="-122"/>
                <a:ea typeface="黑体" pitchFamily="49" charset="-122"/>
              </a:rPr>
              <a:t>写论文</a:t>
            </a:r>
            <a:endParaRPr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endParaRPr kumimoji="0" lang="zh-CN" altLang="en-US" sz="3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Evaluate a Paper?</a:t>
            </a:r>
            <a:endParaRPr sz="4000" smtClean="0">
              <a:solidFill>
                <a:srgbClr val="C00000"/>
              </a:solidFill>
              <a:latin typeface="Arial Unicode MS"/>
              <a:ea typeface="黑体" pitchFamily="2" charset="-122"/>
            </a:endParaRPr>
          </a:p>
        </p:txBody>
      </p:sp>
      <p:sp>
        <p:nvSpPr>
          <p:cNvPr id="38914" name="内容占位符 2"/>
          <p:cNvSpPr>
            <a:spLocks noGrp="1"/>
          </p:cNvSpPr>
          <p:nvPr>
            <p:ph idx="1"/>
          </p:nvPr>
        </p:nvSpPr>
        <p:spPr>
          <a:xfrm>
            <a:off x="250825" y="1412875"/>
            <a:ext cx="8713788" cy="5040313"/>
          </a:xfrm>
        </p:spPr>
        <p:txBody>
          <a:bodyPr/>
          <a:lstStyle/>
          <a:p>
            <a:r>
              <a:rPr lang="en-US" altLang="zh-CN" sz="3200" smtClean="0">
                <a:latin typeface="Arial Unicode MS"/>
                <a:ea typeface="黑体" pitchFamily="2" charset="-122"/>
              </a:rPr>
              <a:t>Novelty of the problem (25%)</a:t>
            </a:r>
          </a:p>
          <a:p>
            <a:r>
              <a:rPr lang="en-US" altLang="zh-CN" sz="3200" smtClean="0">
                <a:latin typeface="Arial Unicode MS"/>
                <a:ea typeface="黑体" pitchFamily="2" charset="-122"/>
              </a:rPr>
              <a:t>Technical depth (25%)</a:t>
            </a:r>
          </a:p>
          <a:p>
            <a:r>
              <a:rPr lang="en-US" altLang="zh-CN" sz="3200" smtClean="0">
                <a:latin typeface="Arial Unicode MS"/>
                <a:ea typeface="黑体" pitchFamily="2" charset="-122"/>
              </a:rPr>
              <a:t>Writing (25%)</a:t>
            </a:r>
          </a:p>
          <a:p>
            <a:r>
              <a:rPr lang="en-US" altLang="zh-CN" sz="3200" smtClean="0">
                <a:latin typeface="Arial Unicode MS"/>
                <a:ea typeface="黑体" pitchFamily="2" charset="-122"/>
              </a:rPr>
              <a:t>Experiments (25%)</a:t>
            </a:r>
            <a:endParaRPr lang="zh-CN" altLang="en-US" sz="3200" smtClean="0">
              <a:latin typeface="Arial Unicode MS"/>
              <a:ea typeface="黑体" pitchFamily="2" charset="-122"/>
            </a:endParaRPr>
          </a:p>
        </p:txBody>
      </p:sp>
      <p:sp>
        <p:nvSpPr>
          <p:cNvPr id="38915"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54424BB0-CA9F-48EB-91DF-03CB972E4342}" type="slidenum">
              <a:rPr lang="zh-CN" altLang="en-US" smtClean="0">
                <a:ea typeface="宋体" charset="-122"/>
              </a:rPr>
              <a:pPr/>
              <a:t>19</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endPar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solidFill>
                  <a:srgbClr val="FF0000"/>
                </a:solidFill>
                <a:latin typeface="黑体" pitchFamily="49" charset="-122"/>
                <a:ea typeface="黑体" pitchFamily="49" charset="-122"/>
              </a:rPr>
              <a:t>前辈故事</a:t>
            </a:r>
            <a:endParaRPr kumimoji="0"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endParaRPr kumimoji="0" lang="zh-CN" altLang="en-US" sz="3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Get the Idea?</a:t>
            </a:r>
            <a:endParaRPr sz="4000" smtClean="0">
              <a:solidFill>
                <a:srgbClr val="C00000"/>
              </a:solidFill>
              <a:latin typeface="Arial Unicode MS"/>
              <a:ea typeface="黑体" pitchFamily="2" charset="-122"/>
            </a:endParaRPr>
          </a:p>
        </p:txBody>
      </p:sp>
      <p:sp>
        <p:nvSpPr>
          <p:cNvPr id="39938" name="内容占位符 2"/>
          <p:cNvSpPr>
            <a:spLocks noGrp="1"/>
          </p:cNvSpPr>
          <p:nvPr>
            <p:ph idx="1"/>
          </p:nvPr>
        </p:nvSpPr>
        <p:spPr>
          <a:xfrm>
            <a:off x="250825" y="1412875"/>
            <a:ext cx="8713788" cy="5040313"/>
          </a:xfrm>
        </p:spPr>
        <p:txBody>
          <a:bodyPr/>
          <a:lstStyle/>
          <a:p>
            <a:r>
              <a:rPr lang="en-US" altLang="zh-CN" sz="2800" smtClean="0">
                <a:solidFill>
                  <a:srgbClr val="FF0000"/>
                </a:solidFill>
                <a:latin typeface="Arial Unicode MS"/>
                <a:ea typeface="黑体" pitchFamily="2" charset="-122"/>
              </a:rPr>
              <a:t>Positive 	</a:t>
            </a:r>
          </a:p>
          <a:p>
            <a:pPr lvl="1"/>
            <a:r>
              <a:rPr lang="en-US" altLang="zh-CN" sz="2400" smtClean="0">
                <a:latin typeface="Arial Unicode MS"/>
                <a:ea typeface="黑体" pitchFamily="2" charset="-122"/>
              </a:rPr>
              <a:t>For any idea, you can always do something </a:t>
            </a:r>
          </a:p>
          <a:p>
            <a:r>
              <a:rPr lang="en-US" altLang="zh-CN" sz="2800" smtClean="0">
                <a:solidFill>
                  <a:srgbClr val="FF0000"/>
                </a:solidFill>
                <a:latin typeface="Arial Unicode MS"/>
                <a:ea typeface="黑体" pitchFamily="2" charset="-122"/>
              </a:rPr>
              <a:t>Negative</a:t>
            </a:r>
          </a:p>
          <a:p>
            <a:pPr lvl="1"/>
            <a:r>
              <a:rPr lang="en-US" altLang="zh-CN" sz="2400" smtClean="0">
                <a:latin typeface="Arial Unicode MS"/>
                <a:ea typeface="黑体" pitchFamily="2" charset="-122"/>
              </a:rPr>
              <a:t>Extremely challenging to get good ideas.</a:t>
            </a:r>
          </a:p>
          <a:p>
            <a:pPr lvl="2"/>
            <a:r>
              <a:rPr lang="en-US" altLang="zh-CN" sz="2400" smtClean="0">
                <a:latin typeface="Arial Unicode MS"/>
                <a:ea typeface="黑体" pitchFamily="2" charset="-122"/>
              </a:rPr>
              <a:t>Repeated work is NOT called research!</a:t>
            </a:r>
          </a:p>
          <a:p>
            <a:pPr lvl="1"/>
            <a:r>
              <a:rPr lang="en-US" altLang="zh-CN" sz="2400" smtClean="0">
                <a:latin typeface="Arial Unicode MS"/>
                <a:ea typeface="黑体" pitchFamily="2" charset="-122"/>
              </a:rPr>
              <a:t>Observation – using your brain</a:t>
            </a:r>
          </a:p>
          <a:p>
            <a:pPr lvl="1"/>
            <a:r>
              <a:rPr lang="en-US" altLang="zh-CN" sz="2400" smtClean="0">
                <a:latin typeface="Arial Unicode MS"/>
                <a:ea typeface="黑体" pitchFamily="2" charset="-122"/>
              </a:rPr>
              <a:t>Refine, refine and refine, but with an expectation in your mind!</a:t>
            </a:r>
          </a:p>
          <a:p>
            <a:pPr lvl="1"/>
            <a:r>
              <a:rPr lang="en-US" altLang="zh-CN" sz="2400" smtClean="0">
                <a:latin typeface="Arial Unicode MS"/>
                <a:ea typeface="黑体" pitchFamily="2" charset="-122"/>
              </a:rPr>
              <a:t>Explain by examples</a:t>
            </a:r>
            <a:endParaRPr lang="zh-CN" altLang="en-US" sz="2400" smtClean="0">
              <a:latin typeface="Arial Unicode MS"/>
              <a:ea typeface="黑体" pitchFamily="2" charset="-122"/>
            </a:endParaRPr>
          </a:p>
        </p:txBody>
      </p:sp>
      <p:sp>
        <p:nvSpPr>
          <p:cNvPr id="39939"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198541D1-EE5C-4158-AE6B-C8B8232D4E9A}" type="slidenum">
              <a:rPr lang="zh-CN" altLang="en-US" smtClean="0">
                <a:ea typeface="宋体" charset="-122"/>
              </a:rPr>
              <a:pPr/>
              <a:t>20</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Get the Solution?</a:t>
            </a:r>
            <a:endParaRPr sz="4000" smtClean="0">
              <a:solidFill>
                <a:srgbClr val="C00000"/>
              </a:solidFill>
              <a:latin typeface="Arial Unicode MS"/>
              <a:ea typeface="黑体" pitchFamily="2" charset="-122"/>
            </a:endParaRPr>
          </a:p>
        </p:txBody>
      </p:sp>
      <p:sp>
        <p:nvSpPr>
          <p:cNvPr id="40962" name="内容占位符 2"/>
          <p:cNvSpPr>
            <a:spLocks noGrp="1"/>
          </p:cNvSpPr>
          <p:nvPr>
            <p:ph idx="1"/>
          </p:nvPr>
        </p:nvSpPr>
        <p:spPr>
          <a:xfrm>
            <a:off x="250825" y="1412875"/>
            <a:ext cx="8713788" cy="5040313"/>
          </a:xfrm>
        </p:spPr>
        <p:txBody>
          <a:bodyPr/>
          <a:lstStyle/>
          <a:p>
            <a:r>
              <a:rPr lang="en-US" altLang="zh-CN" sz="2800" smtClean="0">
                <a:solidFill>
                  <a:srgbClr val="FF0000"/>
                </a:solidFill>
                <a:latin typeface="Arial Unicode MS"/>
                <a:ea typeface="黑体" pitchFamily="2" charset="-122"/>
              </a:rPr>
              <a:t>Complexity analysis </a:t>
            </a:r>
          </a:p>
          <a:p>
            <a:pPr lvl="1"/>
            <a:r>
              <a:rPr lang="en-US" altLang="zh-CN" sz="2400" smtClean="0">
                <a:latin typeface="Arial Unicode MS"/>
                <a:ea typeface="黑体" pitchFamily="2" charset="-122"/>
              </a:rPr>
              <a:t>PTIME, NP, EXPTIME, …</a:t>
            </a:r>
          </a:p>
          <a:p>
            <a:r>
              <a:rPr lang="en-US" altLang="zh-CN" sz="2800" smtClean="0">
                <a:solidFill>
                  <a:srgbClr val="FF0000"/>
                </a:solidFill>
                <a:latin typeface="Arial Unicode MS"/>
                <a:ea typeface="黑体" pitchFamily="2" charset="-122"/>
              </a:rPr>
              <a:t>Approximation analysis for NPC problems</a:t>
            </a:r>
          </a:p>
          <a:p>
            <a:pPr lvl="1"/>
            <a:r>
              <a:rPr lang="en-US" altLang="zh-CN" sz="2400" smtClean="0">
                <a:latin typeface="Arial Unicode MS"/>
                <a:ea typeface="黑体" pitchFamily="2" charset="-122"/>
              </a:rPr>
              <a:t>With performance guarantees</a:t>
            </a:r>
          </a:p>
          <a:p>
            <a:r>
              <a:rPr lang="en-US" altLang="zh-CN" sz="2800" smtClean="0">
                <a:solidFill>
                  <a:srgbClr val="FF0000"/>
                </a:solidFill>
                <a:latin typeface="Arial Unicode MS"/>
                <a:ea typeface="黑体" pitchFamily="2" charset="-122"/>
              </a:rPr>
              <a:t>Heuristic solutions</a:t>
            </a:r>
          </a:p>
          <a:p>
            <a:pPr lvl="1"/>
            <a:r>
              <a:rPr lang="en-US" altLang="zh-CN" sz="2400" smtClean="0">
                <a:latin typeface="Arial Unicode MS"/>
                <a:ea typeface="黑体" pitchFamily="2" charset="-122"/>
              </a:rPr>
              <a:t>With certain properties</a:t>
            </a:r>
          </a:p>
          <a:p>
            <a:r>
              <a:rPr lang="en-US" altLang="zh-CN" sz="2800" smtClean="0">
                <a:solidFill>
                  <a:srgbClr val="FF0000"/>
                </a:solidFill>
                <a:latin typeface="Arial Unicode MS"/>
                <a:ea typeface="黑体" pitchFamily="2" charset="-122"/>
              </a:rPr>
              <a:t>No fixed rules to follow for algorithm design</a:t>
            </a:r>
          </a:p>
          <a:p>
            <a:pPr lvl="1"/>
            <a:r>
              <a:rPr lang="en-US" altLang="zh-CN" sz="2400" smtClean="0">
                <a:latin typeface="Arial Unicode MS"/>
                <a:ea typeface="黑体" pitchFamily="2" charset="-122"/>
              </a:rPr>
              <a:t>Fully understand the problem</a:t>
            </a:r>
          </a:p>
          <a:p>
            <a:pPr lvl="1"/>
            <a:r>
              <a:rPr lang="en-US" altLang="zh-CN" sz="2400" smtClean="0">
                <a:latin typeface="Arial Unicode MS"/>
                <a:ea typeface="黑体" pitchFamily="2" charset="-122"/>
              </a:rPr>
              <a:t>Designed algorithms based on the special characteristics for the problem itself</a:t>
            </a:r>
          </a:p>
          <a:p>
            <a:endParaRPr lang="en-US" altLang="zh-CN" sz="2800" smtClean="0">
              <a:latin typeface="Arial Unicode MS"/>
              <a:ea typeface="黑体" pitchFamily="2" charset="-122"/>
            </a:endParaRPr>
          </a:p>
          <a:p>
            <a:endParaRPr lang="zh-CN" altLang="en-US" sz="2800" smtClean="0">
              <a:latin typeface="Arial Unicode MS"/>
              <a:ea typeface="黑体" pitchFamily="2" charset="-122"/>
            </a:endParaRPr>
          </a:p>
        </p:txBody>
      </p:sp>
      <p:sp>
        <p:nvSpPr>
          <p:cNvPr id="40963"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B5057338-A297-4E33-AE96-AA2F7E836E0C}" type="slidenum">
              <a:rPr lang="zh-CN" altLang="en-US" smtClean="0">
                <a:ea typeface="宋体" charset="-122"/>
              </a:rPr>
              <a:pPr/>
              <a:t>21</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Write the Paper?</a:t>
            </a:r>
            <a:endParaRPr sz="4000" smtClean="0">
              <a:solidFill>
                <a:srgbClr val="C00000"/>
              </a:solidFill>
              <a:latin typeface="Arial Unicode MS"/>
              <a:ea typeface="黑体" pitchFamily="2" charset="-122"/>
            </a:endParaRPr>
          </a:p>
        </p:txBody>
      </p:sp>
      <p:sp>
        <p:nvSpPr>
          <p:cNvPr id="41986" name="内容占位符 2"/>
          <p:cNvSpPr>
            <a:spLocks noGrp="1"/>
          </p:cNvSpPr>
          <p:nvPr>
            <p:ph idx="1"/>
          </p:nvPr>
        </p:nvSpPr>
        <p:spPr>
          <a:xfrm>
            <a:off x="250825" y="1195388"/>
            <a:ext cx="8816975" cy="5257800"/>
          </a:xfrm>
        </p:spPr>
        <p:txBody>
          <a:bodyPr/>
          <a:lstStyle/>
          <a:p>
            <a:r>
              <a:rPr lang="en-US" altLang="zh-CN" sz="2800" smtClean="0">
                <a:solidFill>
                  <a:srgbClr val="FF0000"/>
                </a:solidFill>
                <a:latin typeface="Arial Unicode MS"/>
                <a:ea typeface="黑体" pitchFamily="2" charset="-122"/>
              </a:rPr>
              <a:t>It is art - very difficult!</a:t>
            </a:r>
          </a:p>
          <a:p>
            <a:pPr lvl="1"/>
            <a:r>
              <a:rPr lang="en-US" altLang="zh-CN" sz="2400" smtClean="0">
                <a:latin typeface="Arial Unicode MS"/>
                <a:ea typeface="黑体" pitchFamily="2" charset="-122"/>
              </a:rPr>
              <a:t>Practice, practice and practice!</a:t>
            </a:r>
          </a:p>
          <a:p>
            <a:pPr lvl="1"/>
            <a:r>
              <a:rPr lang="en-US" altLang="zh-CN" sz="2400" smtClean="0">
                <a:latin typeface="Arial Unicode MS"/>
                <a:ea typeface="黑体" pitchFamily="2" charset="-122"/>
              </a:rPr>
              <a:t>Writing, writing and writing!</a:t>
            </a:r>
          </a:p>
          <a:p>
            <a:pPr lvl="1"/>
            <a:r>
              <a:rPr lang="en-US" altLang="zh-CN" sz="2400" smtClean="0">
                <a:latin typeface="Arial Unicode MS"/>
                <a:ea typeface="黑体" pitchFamily="2" charset="-122"/>
              </a:rPr>
              <a:t>Proofreading, proofreading, and proofreading!</a:t>
            </a:r>
          </a:p>
          <a:p>
            <a:r>
              <a:rPr lang="en-US" altLang="zh-CN" sz="2800" smtClean="0">
                <a:solidFill>
                  <a:srgbClr val="FF0000"/>
                </a:solidFill>
                <a:latin typeface="Arial Unicode MS"/>
                <a:ea typeface="黑体" pitchFamily="2" charset="-122"/>
              </a:rPr>
              <a:t>If people could not understand your writing, they could not  evaluate your work.</a:t>
            </a:r>
          </a:p>
          <a:p>
            <a:pPr lvl="1"/>
            <a:r>
              <a:rPr lang="en-US" altLang="zh-CN" sz="2400" smtClean="0">
                <a:latin typeface="Arial Unicode MS"/>
                <a:ea typeface="黑体" pitchFamily="2" charset="-122"/>
              </a:rPr>
              <a:t>Sir Isaac Newton</a:t>
            </a:r>
          </a:p>
          <a:p>
            <a:r>
              <a:rPr lang="en-US" altLang="zh-CN" sz="2800" smtClean="0">
                <a:solidFill>
                  <a:srgbClr val="FF0000"/>
                </a:solidFill>
                <a:latin typeface="Arial Unicode MS"/>
                <a:ea typeface="黑体" pitchFamily="2" charset="-122"/>
              </a:rPr>
              <a:t>Two good habits</a:t>
            </a:r>
          </a:p>
          <a:p>
            <a:pPr lvl="1"/>
            <a:r>
              <a:rPr lang="en-US" altLang="zh-CN" sz="2400" smtClean="0">
                <a:latin typeface="Arial Unicode MS"/>
                <a:ea typeface="黑体" pitchFamily="2" charset="-122"/>
              </a:rPr>
              <a:t>Writing down and remember good sentences when you are reading papers</a:t>
            </a:r>
          </a:p>
          <a:p>
            <a:pPr lvl="1"/>
            <a:r>
              <a:rPr lang="en-US" altLang="zh-CN" sz="2400" smtClean="0">
                <a:latin typeface="Arial Unicode MS"/>
                <a:ea typeface="黑体" pitchFamily="2" charset="-122"/>
              </a:rPr>
              <a:t>Ask your “friends”, who could speak truth to you, to check what you have written </a:t>
            </a:r>
            <a:endParaRPr lang="zh-CN" altLang="en-US" sz="2400" smtClean="0">
              <a:latin typeface="Arial Unicode MS"/>
              <a:ea typeface="黑体" pitchFamily="2" charset="-122"/>
            </a:endParaRPr>
          </a:p>
        </p:txBody>
      </p:sp>
      <p:sp>
        <p:nvSpPr>
          <p:cNvPr id="41987"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703E7223-D2E5-4D07-B746-02B86D83A00F}" type="slidenum">
              <a:rPr lang="zh-CN" altLang="en-US" smtClean="0">
                <a:ea typeface="宋体" charset="-122"/>
              </a:rPr>
              <a:pPr/>
              <a:t>22</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do Experiments?</a:t>
            </a:r>
            <a:endParaRPr sz="4000" smtClean="0">
              <a:solidFill>
                <a:srgbClr val="C00000"/>
              </a:solidFill>
              <a:latin typeface="Arial Unicode MS"/>
              <a:ea typeface="黑体" pitchFamily="2" charset="-122"/>
            </a:endParaRPr>
          </a:p>
        </p:txBody>
      </p:sp>
      <p:sp>
        <p:nvSpPr>
          <p:cNvPr id="43010" name="内容占位符 2"/>
          <p:cNvSpPr>
            <a:spLocks noGrp="1"/>
          </p:cNvSpPr>
          <p:nvPr>
            <p:ph idx="1"/>
          </p:nvPr>
        </p:nvSpPr>
        <p:spPr>
          <a:xfrm>
            <a:off x="250825" y="1412875"/>
            <a:ext cx="8713788" cy="5040313"/>
          </a:xfrm>
        </p:spPr>
        <p:txBody>
          <a:bodyPr/>
          <a:lstStyle/>
          <a:p>
            <a:r>
              <a:rPr lang="en-US" altLang="zh-CN" sz="3200" smtClean="0">
                <a:solidFill>
                  <a:srgbClr val="FF0000"/>
                </a:solidFill>
                <a:latin typeface="Arial Unicode MS"/>
                <a:ea typeface="黑体" pitchFamily="2" charset="-122"/>
              </a:rPr>
              <a:t>Design experimental plans</a:t>
            </a:r>
          </a:p>
          <a:p>
            <a:r>
              <a:rPr lang="en-US" altLang="zh-CN" sz="3200" smtClean="0">
                <a:solidFill>
                  <a:srgbClr val="FF0000"/>
                </a:solidFill>
                <a:latin typeface="Arial Unicode MS"/>
                <a:ea typeface="黑体" pitchFamily="2" charset="-122"/>
              </a:rPr>
              <a:t>Show people the idea is good, and the solution is good</a:t>
            </a:r>
          </a:p>
          <a:p>
            <a:r>
              <a:rPr lang="en-US" altLang="zh-CN" sz="3200" smtClean="0">
                <a:solidFill>
                  <a:srgbClr val="FF0000"/>
                </a:solidFill>
                <a:latin typeface="Arial Unicode MS"/>
                <a:ea typeface="黑体" pitchFamily="2" charset="-122"/>
              </a:rPr>
              <a:t>Datasets</a:t>
            </a:r>
          </a:p>
          <a:p>
            <a:pPr lvl="1"/>
            <a:r>
              <a:rPr lang="en-US" altLang="zh-CN" sz="2800" smtClean="0">
                <a:latin typeface="Arial Unicode MS"/>
                <a:ea typeface="黑体" pitchFamily="2" charset="-122"/>
              </a:rPr>
              <a:t>Real life data</a:t>
            </a:r>
          </a:p>
          <a:p>
            <a:pPr lvl="1"/>
            <a:r>
              <a:rPr lang="en-US" altLang="zh-CN" sz="2800" smtClean="0">
                <a:latin typeface="Arial Unicode MS"/>
                <a:ea typeface="黑体" pitchFamily="2" charset="-122"/>
              </a:rPr>
              <a:t>Synthesized data</a:t>
            </a:r>
          </a:p>
          <a:p>
            <a:r>
              <a:rPr lang="en-US" altLang="zh-CN" sz="3200" smtClean="0">
                <a:solidFill>
                  <a:srgbClr val="FF0000"/>
                </a:solidFill>
                <a:latin typeface="Arial Unicode MS"/>
                <a:ea typeface="黑体" pitchFamily="2" charset="-122"/>
              </a:rPr>
              <a:t>Always remember what you need to show to people!</a:t>
            </a:r>
            <a:endParaRPr lang="zh-CN" altLang="en-US" sz="3200" smtClean="0">
              <a:solidFill>
                <a:srgbClr val="FF0000"/>
              </a:solidFill>
              <a:latin typeface="Arial Unicode MS"/>
              <a:ea typeface="黑体" pitchFamily="2" charset="-122"/>
            </a:endParaRPr>
          </a:p>
        </p:txBody>
      </p:sp>
      <p:sp>
        <p:nvSpPr>
          <p:cNvPr id="43011"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45B03EEF-46CC-4E4D-A1A4-65B9521F1943}" type="slidenum">
              <a:rPr lang="zh-CN" altLang="en-US" smtClean="0">
                <a:ea typeface="宋体" charset="-122"/>
              </a:rPr>
              <a:pPr/>
              <a:t>23</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Stages of Paper Submission</a:t>
            </a:r>
            <a:endParaRPr sz="4000" smtClean="0">
              <a:solidFill>
                <a:srgbClr val="C00000"/>
              </a:solidFill>
              <a:latin typeface="Arial Unicode MS"/>
              <a:ea typeface="黑体" pitchFamily="2" charset="-122"/>
            </a:endParaRPr>
          </a:p>
        </p:txBody>
      </p:sp>
      <p:sp>
        <p:nvSpPr>
          <p:cNvPr id="44034" name="内容占位符 2"/>
          <p:cNvSpPr>
            <a:spLocks noGrp="1"/>
          </p:cNvSpPr>
          <p:nvPr>
            <p:ph idx="1"/>
          </p:nvPr>
        </p:nvSpPr>
        <p:spPr>
          <a:xfrm>
            <a:off x="250825" y="1412875"/>
            <a:ext cx="8713788" cy="5040313"/>
          </a:xfrm>
        </p:spPr>
        <p:txBody>
          <a:bodyPr/>
          <a:lstStyle/>
          <a:p>
            <a:r>
              <a:rPr lang="en-US" altLang="zh-CN" smtClean="0">
                <a:latin typeface="Arial Unicode MS"/>
                <a:ea typeface="黑体" pitchFamily="2" charset="-122"/>
              </a:rPr>
              <a:t>Submission</a:t>
            </a:r>
          </a:p>
          <a:p>
            <a:r>
              <a:rPr lang="en-US" altLang="zh-CN" smtClean="0">
                <a:latin typeface="Arial Unicode MS"/>
                <a:ea typeface="黑体" pitchFamily="2" charset="-122"/>
              </a:rPr>
              <a:t>Feedback (optional)</a:t>
            </a:r>
          </a:p>
          <a:p>
            <a:r>
              <a:rPr lang="en-US" altLang="zh-CN" smtClean="0">
                <a:latin typeface="Arial Unicode MS"/>
                <a:ea typeface="黑体" pitchFamily="2" charset="-122"/>
              </a:rPr>
              <a:t>Shepherd (optional)</a:t>
            </a:r>
          </a:p>
          <a:p>
            <a:r>
              <a:rPr lang="en-US" altLang="zh-CN" smtClean="0">
                <a:latin typeface="Arial Unicode MS"/>
                <a:ea typeface="黑体" pitchFamily="2" charset="-122"/>
              </a:rPr>
              <a:t>Acceptance/Rejection notification</a:t>
            </a:r>
          </a:p>
          <a:p>
            <a:r>
              <a:rPr lang="en-US" altLang="zh-CN" smtClean="0">
                <a:latin typeface="Arial Unicode MS"/>
                <a:ea typeface="黑体" pitchFamily="2" charset="-122"/>
              </a:rPr>
              <a:t>Preparing camera ready</a:t>
            </a:r>
          </a:p>
          <a:p>
            <a:r>
              <a:rPr lang="en-US" altLang="zh-CN" smtClean="0">
                <a:latin typeface="Arial Unicode MS"/>
                <a:ea typeface="黑体" pitchFamily="2" charset="-122"/>
              </a:rPr>
              <a:t>Experimental repeatability (optional)</a:t>
            </a:r>
          </a:p>
          <a:p>
            <a:r>
              <a:rPr lang="en-US" altLang="zh-CN" smtClean="0">
                <a:latin typeface="Arial Unicode MS"/>
                <a:ea typeface="黑体" pitchFamily="2" charset="-122"/>
              </a:rPr>
              <a:t>Attend conference/present your work</a:t>
            </a:r>
          </a:p>
          <a:p>
            <a:pPr lvl="1"/>
            <a:r>
              <a:rPr lang="en-US" altLang="zh-CN" smtClean="0">
                <a:latin typeface="Arial Unicode MS"/>
                <a:ea typeface="黑体" pitchFamily="2" charset="-122"/>
              </a:rPr>
              <a:t>Make big noises</a:t>
            </a:r>
          </a:p>
          <a:p>
            <a:pPr lvl="1"/>
            <a:r>
              <a:rPr lang="en-US" altLang="zh-CN" smtClean="0">
                <a:latin typeface="Arial Unicode MS"/>
                <a:ea typeface="黑体" pitchFamily="2" charset="-122"/>
              </a:rPr>
              <a:t>Show people your good work</a:t>
            </a:r>
          </a:p>
          <a:p>
            <a:pPr>
              <a:buFont typeface="Wingdings" pitchFamily="2" charset="2"/>
              <a:buNone/>
            </a:pPr>
            <a:endParaRPr lang="zh-CN" altLang="en-US" smtClean="0">
              <a:latin typeface="Arial Unicode MS"/>
              <a:ea typeface="黑体" pitchFamily="2" charset="-122"/>
            </a:endParaRPr>
          </a:p>
        </p:txBody>
      </p:sp>
      <p:sp>
        <p:nvSpPr>
          <p:cNvPr id="44035"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FB8E6BC6-A74D-4931-91A7-FB0122D766E9}" type="slidenum">
              <a:rPr lang="zh-CN" altLang="en-US" smtClean="0">
                <a:ea typeface="宋体" charset="-122"/>
              </a:rPr>
              <a:pPr/>
              <a:t>24</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Two Rules</a:t>
            </a:r>
            <a:endParaRPr sz="4000" smtClean="0">
              <a:solidFill>
                <a:srgbClr val="C00000"/>
              </a:solidFill>
              <a:latin typeface="Arial Unicode MS"/>
              <a:ea typeface="黑体" pitchFamily="2" charset="-122"/>
            </a:endParaRPr>
          </a:p>
        </p:txBody>
      </p:sp>
      <p:sp>
        <p:nvSpPr>
          <p:cNvPr id="45058" name="内容占位符 2"/>
          <p:cNvSpPr>
            <a:spLocks noGrp="1"/>
          </p:cNvSpPr>
          <p:nvPr>
            <p:ph idx="1"/>
          </p:nvPr>
        </p:nvSpPr>
        <p:spPr>
          <a:xfrm>
            <a:off x="684213" y="1428750"/>
            <a:ext cx="7267575" cy="4303713"/>
          </a:xfrm>
        </p:spPr>
        <p:txBody>
          <a:bodyPr/>
          <a:lstStyle/>
          <a:p>
            <a:r>
              <a:rPr lang="en-US" altLang="zh-CN" sz="3200" smtClean="0">
                <a:solidFill>
                  <a:srgbClr val="FF0000"/>
                </a:solidFill>
                <a:latin typeface="Arial Unicode MS"/>
                <a:ea typeface="黑体" pitchFamily="2" charset="-122"/>
              </a:rPr>
              <a:t>WWH rule</a:t>
            </a:r>
          </a:p>
          <a:p>
            <a:pPr lvl="1"/>
            <a:r>
              <a:rPr lang="en-US" altLang="zh-CN" sz="2800" smtClean="0">
                <a:latin typeface="Arial Unicode MS"/>
                <a:ea typeface="黑体" pitchFamily="2" charset="-122"/>
              </a:rPr>
              <a:t>What, why, how</a:t>
            </a:r>
          </a:p>
          <a:p>
            <a:r>
              <a:rPr lang="en-US" altLang="zh-CN" sz="3200" smtClean="0">
                <a:solidFill>
                  <a:srgbClr val="FF0000"/>
                </a:solidFill>
                <a:latin typeface="Arial Unicode MS"/>
                <a:ea typeface="黑体" pitchFamily="2" charset="-122"/>
              </a:rPr>
              <a:t>Think about everything from the view point of reviewers</a:t>
            </a:r>
          </a:p>
          <a:p>
            <a:endParaRPr lang="en-US" altLang="zh-CN" sz="3200" smtClean="0">
              <a:latin typeface="Arial Unicode MS"/>
              <a:ea typeface="黑体" pitchFamily="2" charset="-122"/>
            </a:endParaRPr>
          </a:p>
          <a:p>
            <a:endParaRPr lang="zh-CN" altLang="en-US" sz="3200" smtClean="0">
              <a:latin typeface="Arial Unicode MS"/>
              <a:ea typeface="黑体" pitchFamily="2" charset="-122"/>
            </a:endParaRPr>
          </a:p>
        </p:txBody>
      </p:sp>
      <p:sp>
        <p:nvSpPr>
          <p:cNvPr id="45059"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7CDD35E5-2015-45CF-9590-9D0FF2B874A8}" type="slidenum">
              <a:rPr lang="zh-CN" altLang="en-US" smtClean="0">
                <a:ea typeface="宋体" charset="-122"/>
              </a:rPr>
              <a:pPr/>
              <a:t>25</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One Warning</a:t>
            </a:r>
            <a:endParaRPr sz="4000" smtClean="0">
              <a:solidFill>
                <a:srgbClr val="C00000"/>
              </a:solidFill>
              <a:latin typeface="Arial Unicode MS"/>
              <a:ea typeface="黑体" pitchFamily="2" charset="-122"/>
            </a:endParaRPr>
          </a:p>
        </p:txBody>
      </p:sp>
      <p:sp>
        <p:nvSpPr>
          <p:cNvPr id="46082" name="内容占位符 2"/>
          <p:cNvSpPr>
            <a:spLocks noGrp="1"/>
          </p:cNvSpPr>
          <p:nvPr>
            <p:ph idx="1"/>
          </p:nvPr>
        </p:nvSpPr>
        <p:spPr>
          <a:xfrm>
            <a:off x="250825" y="1412875"/>
            <a:ext cx="8713788" cy="5040313"/>
          </a:xfrm>
        </p:spPr>
        <p:txBody>
          <a:bodyPr/>
          <a:lstStyle/>
          <a:p>
            <a:r>
              <a:rPr lang="en-US" altLang="zh-CN" smtClean="0">
                <a:latin typeface="Arial Unicode MS"/>
                <a:ea typeface="黑体" pitchFamily="2" charset="-122"/>
              </a:rPr>
              <a:t>NO plagiarism!!!</a:t>
            </a:r>
          </a:p>
          <a:p>
            <a:endParaRPr lang="en-US" altLang="zh-CN" smtClean="0">
              <a:latin typeface="Arial Unicode MS"/>
              <a:ea typeface="黑体" pitchFamily="2" charset="-122"/>
            </a:endParaRPr>
          </a:p>
          <a:p>
            <a:endParaRPr lang="zh-CN" altLang="en-US" smtClean="0">
              <a:latin typeface="Arial Unicode MS"/>
              <a:ea typeface="黑体" pitchFamily="2" charset="-122"/>
            </a:endParaRPr>
          </a:p>
        </p:txBody>
      </p:sp>
      <p:sp>
        <p:nvSpPr>
          <p:cNvPr id="46083"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5692C55-482F-4336-9E12-9ACEF5EEE979}" type="slidenum">
              <a:rPr lang="zh-CN" altLang="en-US" smtClean="0">
                <a:ea typeface="宋体" charset="-122"/>
              </a:rPr>
              <a:pPr/>
              <a:t>26</a:t>
            </a:fld>
            <a:endParaRPr lang="en-US" altLang="zh-CN" smtClean="0">
              <a:ea typeface="宋体" charset="-122"/>
            </a:endParaRPr>
          </a:p>
        </p:txBody>
      </p:sp>
      <p:pic>
        <p:nvPicPr>
          <p:cNvPr id="46084" name="图片 4" descr="prison.jpg"/>
          <p:cNvPicPr>
            <a:picLocks noChangeAspect="1"/>
          </p:cNvPicPr>
          <p:nvPr/>
        </p:nvPicPr>
        <p:blipFill>
          <a:blip r:embed="rId3"/>
          <a:srcRect/>
          <a:stretch>
            <a:fillRect/>
          </a:stretch>
        </p:blipFill>
        <p:spPr bwMode="auto">
          <a:xfrm>
            <a:off x="1143000" y="2362200"/>
            <a:ext cx="3571875" cy="3571875"/>
          </a:xfrm>
          <a:prstGeom prst="rect">
            <a:avLst/>
          </a:prstGeom>
          <a:noFill/>
          <a:ln w="9525">
            <a:noFill/>
            <a:miter lim="800000"/>
            <a:headEnd/>
            <a:tailEnd/>
          </a:ln>
        </p:spPr>
      </p:pic>
      <p:pic>
        <p:nvPicPr>
          <p:cNvPr id="46085" name="图片 8" descr="images.jpg"/>
          <p:cNvPicPr>
            <a:picLocks noChangeAspect="1"/>
          </p:cNvPicPr>
          <p:nvPr/>
        </p:nvPicPr>
        <p:blipFill>
          <a:blip r:embed="rId4"/>
          <a:srcRect/>
          <a:stretch>
            <a:fillRect/>
          </a:stretch>
        </p:blipFill>
        <p:spPr bwMode="auto">
          <a:xfrm>
            <a:off x="4421188" y="2286000"/>
            <a:ext cx="4722812" cy="3143250"/>
          </a:xfrm>
          <a:prstGeom prst="rect">
            <a:avLst/>
          </a:prstGeom>
          <a:noFill/>
          <a:ln w="9525">
            <a:noFill/>
            <a:miter lim="800000"/>
            <a:headEnd/>
            <a:tailEnd/>
          </a:ln>
        </p:spPr>
      </p:pic>
      <p:sp>
        <p:nvSpPr>
          <p:cNvPr id="10" name="乘号 9"/>
          <p:cNvSpPr/>
          <p:nvPr/>
        </p:nvSpPr>
        <p:spPr bwMode="auto">
          <a:xfrm>
            <a:off x="3714750" y="642938"/>
            <a:ext cx="1714500" cy="1446212"/>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endPar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solidFill>
                  <a:srgbClr val="FF0000"/>
                </a:solidFill>
                <a:latin typeface="黑体" pitchFamily="49" charset="-122"/>
                <a:ea typeface="黑体" pitchFamily="49" charset="-122"/>
              </a:rPr>
              <a:t>图解科研</a:t>
            </a:r>
            <a:endParaRPr kumimoji="0"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p>
          <a:p>
            <a:pPr marL="342900" indent="-342900" eaLnBrk="0" hangingPunct="0">
              <a:spcBef>
                <a:spcPct val="20000"/>
              </a:spcBef>
              <a:buClr>
                <a:srgbClr val="FF3300"/>
              </a:buClr>
              <a:buSzPct val="70000"/>
              <a:buFont typeface="Wingdings" pitchFamily="2" charset="2"/>
              <a:buChar char="|"/>
              <a:defRPr/>
            </a:pPr>
            <a:endParaRPr kumimoji="0" lang="zh-CN" altLang="en-US" sz="3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09600" y="2667000"/>
            <a:ext cx="8358188" cy="796925"/>
          </a:xfrm>
          <a:prstGeom prst="rect">
            <a:avLst/>
          </a:prstGeom>
        </p:spPr>
        <p:txBody>
          <a:bodyPr/>
          <a:lstStyle/>
          <a:p>
            <a:pPr algn="ctr" eaLnBrk="0" hangingPunct="0">
              <a:defRPr/>
            </a:pPr>
            <a:r>
              <a:rPr kumimoji="0" lang="zh-CN" altLang="en-US" sz="4400" b="1" kern="0" dirty="0">
                <a:solidFill>
                  <a:srgbClr val="C00000"/>
                </a:solidFill>
                <a:effectLst>
                  <a:outerShdw blurRad="38100" dist="38100" dir="2700000" algn="tl">
                    <a:srgbClr val="C0C0C0"/>
                  </a:outerShdw>
                </a:effectLst>
                <a:latin typeface="+mj-lt"/>
                <a:ea typeface="+mj-ea"/>
                <a:cs typeface="+mj-cs"/>
              </a:rPr>
              <a:t>科研是什么？</a:t>
            </a:r>
            <a:endParaRPr kumimoji="0" lang="zh-CN" altLang="en-US" sz="4400" b="1" kern="0" dirty="0">
              <a:solidFill>
                <a:srgbClr val="C00000"/>
              </a:solidFill>
              <a:effectLst>
                <a:outerShdw blurRad="38100" dist="38100" dir="2700000" algn="tl">
                  <a:srgbClr val="C0C0C0"/>
                </a:outerShdw>
              </a:effectLst>
              <a:latin typeface="+mj-lt"/>
              <a:ea typeface="+mj-ea"/>
              <a:cs typeface="+mj-cs"/>
            </a:endParaRPr>
          </a:p>
        </p:txBody>
      </p:sp>
      <p:sp>
        <p:nvSpPr>
          <p:cNvPr id="49154" name="矩形 2"/>
          <p:cNvSpPr>
            <a:spLocks noChangeArrowheads="1"/>
          </p:cNvSpPr>
          <p:nvPr/>
        </p:nvSpPr>
        <p:spPr bwMode="auto">
          <a:xfrm>
            <a:off x="900113" y="3733800"/>
            <a:ext cx="7272337" cy="708025"/>
          </a:xfrm>
          <a:prstGeom prst="rect">
            <a:avLst/>
          </a:prstGeom>
          <a:noFill/>
          <a:ln w="9525">
            <a:noFill/>
            <a:miter lim="800000"/>
            <a:headEnd/>
            <a:tailEnd/>
          </a:ln>
        </p:spPr>
        <p:txBody>
          <a:bodyPr>
            <a:spAutoFit/>
          </a:bodyPr>
          <a:lstStyle/>
          <a:p>
            <a:pPr algn="ctr"/>
            <a:r>
              <a:rPr lang="en-US" altLang="zh-CN" sz="4000">
                <a:latin typeface="Arial Unicode MS"/>
                <a:ea typeface="Arial Unicode MS"/>
                <a:cs typeface="Arial Unicode MS"/>
              </a:rPr>
              <a:t>Research = Re + search</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创新性</a:t>
            </a:r>
            <a:endParaRPr sz="4000" smtClean="0">
              <a:latin typeface="Arial Unicode MS"/>
              <a:ea typeface="黑体" pitchFamily="2" charset="-122"/>
            </a:endParaRPr>
          </a:p>
        </p:txBody>
      </p:sp>
      <p:sp>
        <p:nvSpPr>
          <p:cNvPr id="3" name="内容占位符 2"/>
          <p:cNvSpPr>
            <a:spLocks noGrp="1"/>
          </p:cNvSpPr>
          <p:nvPr>
            <p:ph idx="1"/>
          </p:nvPr>
        </p:nvSpPr>
        <p:spPr>
          <a:xfrm>
            <a:off x="1830388" y="1371600"/>
            <a:ext cx="5410200" cy="1295400"/>
          </a:xfrm>
        </p:spPr>
        <p:txBody>
          <a:bodyPr/>
          <a:lstStyle/>
          <a:p>
            <a:r>
              <a:rPr lang="zh-CN" altLang="en-US" sz="2800" smtClean="0">
                <a:solidFill>
                  <a:srgbClr val="FF0000"/>
                </a:solidFill>
                <a:latin typeface="Arial Unicode MS"/>
                <a:ea typeface="黑体" pitchFamily="2" charset="-122"/>
              </a:rPr>
              <a:t>工程</a:t>
            </a:r>
            <a:r>
              <a:rPr lang="zh-CN" altLang="en-US" sz="2800" smtClean="0">
                <a:latin typeface="Arial Unicode MS"/>
                <a:ea typeface="黑体" pitchFamily="2" charset="-122"/>
              </a:rPr>
              <a:t>强调的是</a:t>
            </a:r>
            <a:r>
              <a:rPr lang="en-US" altLang="zh-CN" sz="2800" smtClean="0">
                <a:solidFill>
                  <a:srgbClr val="FF0000"/>
                </a:solidFill>
                <a:latin typeface="Arial Unicode MS"/>
                <a:ea typeface="黑体" pitchFamily="2" charset="-122"/>
              </a:rPr>
              <a:t>work</a:t>
            </a:r>
          </a:p>
          <a:p>
            <a:r>
              <a:rPr lang="zh-CN" altLang="en-US" sz="2800" smtClean="0">
                <a:solidFill>
                  <a:srgbClr val="FF0000"/>
                </a:solidFill>
                <a:latin typeface="Arial Unicode MS"/>
                <a:ea typeface="黑体" pitchFamily="2" charset="-122"/>
              </a:rPr>
              <a:t>科研</a:t>
            </a:r>
            <a:r>
              <a:rPr lang="zh-CN" altLang="en-US" sz="2800" smtClean="0">
                <a:latin typeface="Arial Unicode MS"/>
                <a:ea typeface="黑体" pitchFamily="2" charset="-122"/>
              </a:rPr>
              <a:t>强调的是</a:t>
            </a:r>
            <a:r>
              <a:rPr lang="en-US" altLang="zh-CN" sz="2800" smtClean="0">
                <a:solidFill>
                  <a:srgbClr val="FF0000"/>
                </a:solidFill>
                <a:latin typeface="Arial Unicode MS"/>
                <a:ea typeface="黑体" pitchFamily="2" charset="-122"/>
              </a:rPr>
              <a:t>innovation</a:t>
            </a:r>
            <a:endParaRPr lang="zh-CN" altLang="en-US" sz="2800" smtClean="0">
              <a:solidFill>
                <a:srgbClr val="FF0000"/>
              </a:solidFill>
              <a:latin typeface="Arial Unicode MS"/>
              <a:ea typeface="黑体" pitchFamily="2" charset="-122"/>
            </a:endParaRPr>
          </a:p>
        </p:txBody>
      </p:sp>
      <p:pic>
        <p:nvPicPr>
          <p:cNvPr id="4" name="图片 3" descr="124175488_11n.png"/>
          <p:cNvPicPr>
            <a:picLocks noChangeAspect="1"/>
          </p:cNvPicPr>
          <p:nvPr/>
        </p:nvPicPr>
        <p:blipFill>
          <a:blip r:embed="rId2"/>
          <a:srcRect/>
          <a:stretch>
            <a:fillRect/>
          </a:stretch>
        </p:blipFill>
        <p:spPr bwMode="auto">
          <a:xfrm>
            <a:off x="2211388" y="2781300"/>
            <a:ext cx="4648200" cy="37766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pic>
        <p:nvPicPr>
          <p:cNvPr id="20482" name="内容占位符 4" descr="150px-Michael_O._Rabin.jpg"/>
          <p:cNvPicPr>
            <a:picLocks noGrp="1" noChangeAspect="1"/>
          </p:cNvPicPr>
          <p:nvPr>
            <p:ph idx="1"/>
          </p:nvPr>
        </p:nvPicPr>
        <p:blipFill>
          <a:blip r:embed="rId2"/>
          <a:srcRect/>
          <a:stretch>
            <a:fillRect/>
          </a:stretch>
        </p:blipFill>
        <p:spPr>
          <a:xfrm>
            <a:off x="755650" y="1412875"/>
            <a:ext cx="2952750" cy="2592388"/>
          </a:xfrm>
        </p:spPr>
      </p:pic>
      <p:sp>
        <p:nvSpPr>
          <p:cNvPr id="20483" name="灯片编号占位符 3"/>
          <p:cNvSpPr>
            <a:spLocks noGrp="1"/>
          </p:cNvSpPr>
          <p:nvPr>
            <p:ph type="sldNum" sz="quarter" idx="11"/>
          </p:nvPr>
        </p:nvSpPr>
        <p:spPr bwMode="auto">
          <a:noFill/>
          <a:ln>
            <a:miter lim="800000"/>
            <a:headEnd/>
            <a:tailEnd/>
          </a:ln>
        </p:spPr>
        <p:txBody>
          <a:bodyPr/>
          <a:lstStyle/>
          <a:p>
            <a:fld id="{41681EBD-A1F9-495F-8C5E-AB3BC2EFD2E6}" type="slidenum">
              <a:rPr lang="zh-CN" altLang="en-US" smtClean="0">
                <a:ea typeface="宋体" charset="-122"/>
              </a:rPr>
              <a:pPr/>
              <a:t>3</a:t>
            </a:fld>
            <a:endParaRPr lang="zh-CN" altLang="en-US" smtClean="0">
              <a:ea typeface="宋体" charset="-122"/>
            </a:endParaRPr>
          </a:p>
        </p:txBody>
      </p:sp>
      <p:pic>
        <p:nvPicPr>
          <p:cNvPr id="20484" name="图片 5" descr="225px-Scott_Dana_small.jpg"/>
          <p:cNvPicPr>
            <a:picLocks noChangeAspect="1"/>
          </p:cNvPicPr>
          <p:nvPr/>
        </p:nvPicPr>
        <p:blipFill>
          <a:blip r:embed="rId3"/>
          <a:srcRect/>
          <a:stretch>
            <a:fillRect/>
          </a:stretch>
        </p:blipFill>
        <p:spPr bwMode="auto">
          <a:xfrm>
            <a:off x="755650" y="4076700"/>
            <a:ext cx="2952750" cy="2665413"/>
          </a:xfrm>
          <a:prstGeom prst="rect">
            <a:avLst/>
          </a:prstGeom>
          <a:noFill/>
          <a:ln w="9525">
            <a:noFill/>
            <a:miter lim="800000"/>
            <a:headEnd/>
            <a:tailEnd/>
          </a:ln>
        </p:spPr>
      </p:pic>
      <p:sp>
        <p:nvSpPr>
          <p:cNvPr id="20485" name="矩形 6"/>
          <p:cNvSpPr>
            <a:spLocks noChangeArrowheads="1"/>
          </p:cNvSpPr>
          <p:nvPr/>
        </p:nvSpPr>
        <p:spPr bwMode="auto">
          <a:xfrm>
            <a:off x="3851275" y="4076700"/>
            <a:ext cx="4968875" cy="1939925"/>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达纳</a:t>
            </a:r>
            <a:r>
              <a:rPr lang="en-US" altLang="zh-CN" b="1">
                <a:latin typeface="黑体" pitchFamily="2" charset="-122"/>
                <a:ea typeface="黑体" pitchFamily="2" charset="-122"/>
              </a:rPr>
              <a:t>·</a:t>
            </a:r>
            <a:r>
              <a:rPr lang="zh-CN" altLang="en-US" b="1">
                <a:latin typeface="黑体" pitchFamily="2" charset="-122"/>
                <a:ea typeface="黑体" pitchFamily="2" charset="-122"/>
              </a:rPr>
              <a:t>斯图尔特</a:t>
            </a:r>
            <a:r>
              <a:rPr lang="en-US" altLang="zh-CN" b="1">
                <a:latin typeface="黑体" pitchFamily="2" charset="-122"/>
                <a:ea typeface="黑体" pitchFamily="2" charset="-122"/>
              </a:rPr>
              <a:t>·</a:t>
            </a:r>
            <a:r>
              <a:rPr lang="zh-CN" altLang="en-US" b="1">
                <a:latin typeface="黑体" pitchFamily="2" charset="-122"/>
                <a:ea typeface="黑体" pitchFamily="2" charset="-122"/>
              </a:rPr>
              <a:t>斯科特</a:t>
            </a:r>
            <a:r>
              <a:rPr lang="zh-CN" altLang="en-US">
                <a:latin typeface="黑体" pitchFamily="2" charset="-122"/>
                <a:ea typeface="黑体" pitchFamily="2" charset="-122"/>
              </a:rPr>
              <a:t>（</a:t>
            </a:r>
            <a:r>
              <a:rPr lang="en-US" altLang="zh-CN" b="1">
                <a:latin typeface="黑体" pitchFamily="2" charset="-122"/>
                <a:ea typeface="黑体" pitchFamily="2" charset="-122"/>
              </a:rPr>
              <a:t>Dana Stewart Scott,</a:t>
            </a:r>
            <a:r>
              <a:rPr lang="en-US" altLang="zh-CN">
                <a:latin typeface="黑体" pitchFamily="2" charset="-122"/>
                <a:ea typeface="黑体" pitchFamily="2" charset="-122"/>
              </a:rPr>
              <a:t>1932</a:t>
            </a:r>
            <a:r>
              <a:rPr lang="zh-CN" altLang="en-US">
                <a:latin typeface="黑体" pitchFamily="2" charset="-122"/>
                <a:ea typeface="黑体" pitchFamily="2" charset="-122"/>
              </a:rPr>
              <a:t>年</a:t>
            </a:r>
            <a:r>
              <a:rPr lang="en-US" altLang="zh-CN">
                <a:latin typeface="黑体" pitchFamily="2" charset="-122"/>
                <a:ea typeface="黑体" pitchFamily="2" charset="-122"/>
              </a:rPr>
              <a:t>10</a:t>
            </a:r>
            <a:r>
              <a:rPr lang="zh-CN" altLang="en-US">
                <a:latin typeface="黑体" pitchFamily="2" charset="-122"/>
                <a:ea typeface="黑体" pitchFamily="2" charset="-122"/>
              </a:rPr>
              <a:t>月</a:t>
            </a:r>
            <a:r>
              <a:rPr lang="en-US" altLang="zh-CN">
                <a:latin typeface="黑体" pitchFamily="2" charset="-122"/>
                <a:ea typeface="黑体" pitchFamily="2" charset="-122"/>
              </a:rPr>
              <a:t>11</a:t>
            </a:r>
            <a:r>
              <a:rPr lang="zh-CN" altLang="en-US">
                <a:latin typeface="黑体" pitchFamily="2" charset="-122"/>
                <a:ea typeface="黑体" pitchFamily="2" charset="-122"/>
              </a:rPr>
              <a:t>日－）美国科学家，研究领域涉及计算机科学、数学和哲学，</a:t>
            </a:r>
            <a:r>
              <a:rPr lang="en-US" altLang="zh-CN">
                <a:latin typeface="黑体" pitchFamily="2" charset="-122"/>
                <a:ea typeface="黑体" pitchFamily="2" charset="-122"/>
              </a:rPr>
              <a:t>1976</a:t>
            </a:r>
            <a:r>
              <a:rPr lang="zh-CN" altLang="en-US">
                <a:latin typeface="黑体" pitchFamily="2" charset="-122"/>
                <a:ea typeface="黑体" pitchFamily="2" charset="-122"/>
              </a:rPr>
              <a:t>年图灵奖得主。</a:t>
            </a:r>
          </a:p>
        </p:txBody>
      </p:sp>
      <p:sp>
        <p:nvSpPr>
          <p:cNvPr id="20486" name="矩形 7"/>
          <p:cNvSpPr>
            <a:spLocks noChangeArrowheads="1"/>
          </p:cNvSpPr>
          <p:nvPr/>
        </p:nvSpPr>
        <p:spPr bwMode="auto">
          <a:xfrm>
            <a:off x="3851275" y="1773238"/>
            <a:ext cx="4968875" cy="1200150"/>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迈克尔</a:t>
            </a:r>
            <a:r>
              <a:rPr lang="en-US" altLang="zh-CN" b="1">
                <a:latin typeface="黑体" pitchFamily="2" charset="-122"/>
                <a:ea typeface="黑体" pitchFamily="2" charset="-122"/>
              </a:rPr>
              <a:t>·O·</a:t>
            </a:r>
            <a:r>
              <a:rPr lang="zh-CN" altLang="en-US" b="1">
                <a:latin typeface="黑体" pitchFamily="2" charset="-122"/>
                <a:ea typeface="黑体" pitchFamily="2" charset="-122"/>
              </a:rPr>
              <a:t>拉宾</a:t>
            </a:r>
            <a:r>
              <a:rPr lang="zh-CN" altLang="en-US">
                <a:latin typeface="黑体" pitchFamily="2" charset="-122"/>
                <a:ea typeface="黑体" pitchFamily="2" charset="-122"/>
              </a:rPr>
              <a:t>（</a:t>
            </a:r>
            <a:r>
              <a:rPr lang="en-US" altLang="zh-CN" b="1">
                <a:latin typeface="黑体" pitchFamily="2" charset="-122"/>
                <a:ea typeface="黑体" pitchFamily="2" charset="-122"/>
              </a:rPr>
              <a:t>Michael Oser Rabin,</a:t>
            </a:r>
            <a:r>
              <a:rPr lang="he-IL" altLang="zh-CN">
                <a:latin typeface="黑体" pitchFamily="2" charset="-122"/>
                <a:ea typeface="黑体" pitchFamily="2" charset="-122"/>
              </a:rPr>
              <a:t>1931</a:t>
            </a:r>
            <a:r>
              <a:rPr lang="zh-CN" altLang="en-US">
                <a:latin typeface="黑体" pitchFamily="2" charset="-122"/>
                <a:ea typeface="黑体" pitchFamily="2" charset="-122"/>
              </a:rPr>
              <a:t>年</a:t>
            </a:r>
            <a:r>
              <a:rPr lang="en-US" altLang="zh-CN">
                <a:latin typeface="黑体" pitchFamily="2" charset="-122"/>
                <a:ea typeface="黑体" pitchFamily="2" charset="-122"/>
              </a:rPr>
              <a:t>9</a:t>
            </a:r>
            <a:r>
              <a:rPr lang="zh-CN" altLang="en-US">
                <a:latin typeface="黑体" pitchFamily="2" charset="-122"/>
                <a:ea typeface="黑体" pitchFamily="2" charset="-122"/>
              </a:rPr>
              <a:t>月</a:t>
            </a:r>
            <a:r>
              <a:rPr lang="en-US" altLang="zh-CN">
                <a:latin typeface="黑体" pitchFamily="2" charset="-122"/>
                <a:ea typeface="黑体" pitchFamily="2" charset="-122"/>
              </a:rPr>
              <a:t>1</a:t>
            </a:r>
            <a:r>
              <a:rPr lang="zh-CN" altLang="en-US">
                <a:latin typeface="黑体" pitchFamily="2" charset="-122"/>
                <a:ea typeface="黑体" pitchFamily="2" charset="-122"/>
              </a:rPr>
              <a:t>日－）以色列计算机科学家，</a:t>
            </a:r>
            <a:r>
              <a:rPr lang="en-US" altLang="zh-CN">
                <a:latin typeface="黑体" pitchFamily="2" charset="-122"/>
                <a:ea typeface="黑体" pitchFamily="2" charset="-122"/>
              </a:rPr>
              <a:t>1976</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疯狂的脑袋</a:t>
            </a:r>
          </a:p>
        </p:txBody>
      </p:sp>
      <p:pic>
        <p:nvPicPr>
          <p:cNvPr id="51202" name="图片 4" descr="1459362444-25.jpg"/>
          <p:cNvPicPr>
            <a:picLocks noChangeAspect="1"/>
          </p:cNvPicPr>
          <p:nvPr/>
        </p:nvPicPr>
        <p:blipFill>
          <a:blip r:embed="rId3"/>
          <a:srcRect/>
          <a:stretch>
            <a:fillRect/>
          </a:stretch>
        </p:blipFill>
        <p:spPr bwMode="auto">
          <a:xfrm>
            <a:off x="1154113" y="1447800"/>
            <a:ext cx="3429000" cy="5143500"/>
          </a:xfrm>
          <a:prstGeom prst="rect">
            <a:avLst/>
          </a:prstGeom>
          <a:noFill/>
          <a:ln w="9525">
            <a:noFill/>
            <a:miter lim="800000"/>
            <a:headEnd/>
            <a:tailEnd/>
          </a:ln>
        </p:spPr>
      </p:pic>
      <p:pic>
        <p:nvPicPr>
          <p:cNvPr id="6" name="图片 5" descr="images.jpg"/>
          <p:cNvPicPr>
            <a:picLocks noChangeAspect="1"/>
          </p:cNvPicPr>
          <p:nvPr/>
        </p:nvPicPr>
        <p:blipFill>
          <a:blip r:embed="rId4"/>
          <a:srcRect/>
          <a:stretch>
            <a:fillRect/>
          </a:stretch>
        </p:blipFill>
        <p:spPr bwMode="auto">
          <a:xfrm>
            <a:off x="4964113" y="1447800"/>
            <a:ext cx="3352800" cy="2330450"/>
          </a:xfrm>
          <a:prstGeom prst="rect">
            <a:avLst/>
          </a:prstGeom>
          <a:noFill/>
          <a:ln w="9525">
            <a:noFill/>
            <a:miter lim="800000"/>
            <a:headEnd/>
            <a:tailEnd/>
          </a:ln>
        </p:spPr>
      </p:pic>
      <p:pic>
        <p:nvPicPr>
          <p:cNvPr id="8" name="图片 7" descr="images (1).jpg"/>
          <p:cNvPicPr>
            <a:picLocks noChangeAspect="1"/>
          </p:cNvPicPr>
          <p:nvPr/>
        </p:nvPicPr>
        <p:blipFill>
          <a:blip r:embed="rId5"/>
          <a:srcRect/>
          <a:stretch>
            <a:fillRect/>
          </a:stretch>
        </p:blipFill>
        <p:spPr bwMode="auto">
          <a:xfrm>
            <a:off x="4964113" y="4627563"/>
            <a:ext cx="3352800" cy="19256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根深叶茂</a:t>
            </a:r>
            <a:endParaRPr sz="4000" smtClean="0">
              <a:latin typeface="Arial Unicode MS"/>
              <a:ea typeface="黑体" pitchFamily="2" charset="-122"/>
            </a:endParaRPr>
          </a:p>
        </p:txBody>
      </p:sp>
      <p:pic>
        <p:nvPicPr>
          <p:cNvPr id="53250" name="Picture 3" descr="http://upload.wikimedia.org/wikipedia/commons/thumb/1/1b/Tree_roots2.jpg/220px-Tree_roots2.jpg">
            <a:hlinkClick r:id="rId3"/>
          </p:cNvPr>
          <p:cNvPicPr>
            <a:picLocks noChangeAspect="1" noChangeArrowheads="1"/>
          </p:cNvPicPr>
          <p:nvPr/>
        </p:nvPicPr>
        <p:blipFill>
          <a:blip r:embed="rId4"/>
          <a:srcRect/>
          <a:stretch>
            <a:fillRect/>
          </a:stretch>
        </p:blipFill>
        <p:spPr bwMode="auto">
          <a:xfrm>
            <a:off x="763588" y="1295400"/>
            <a:ext cx="3810000" cy="5073650"/>
          </a:xfrm>
          <a:prstGeom prst="rect">
            <a:avLst/>
          </a:prstGeom>
          <a:noFill/>
          <a:ln w="9525">
            <a:noFill/>
            <a:miter lim="800000"/>
            <a:headEnd/>
            <a:tailEnd/>
          </a:ln>
        </p:spPr>
      </p:pic>
      <p:pic>
        <p:nvPicPr>
          <p:cNvPr id="7" name="图片 6" descr="images (3).jpg"/>
          <p:cNvPicPr>
            <a:picLocks noChangeAspect="1"/>
          </p:cNvPicPr>
          <p:nvPr/>
        </p:nvPicPr>
        <p:blipFill>
          <a:blip r:embed="rId5"/>
          <a:srcRect/>
          <a:stretch>
            <a:fillRect/>
          </a:stretch>
        </p:blipFill>
        <p:spPr bwMode="auto">
          <a:xfrm>
            <a:off x="4725988" y="1295400"/>
            <a:ext cx="3733800" cy="5029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节点控制</a:t>
            </a:r>
            <a:endParaRPr sz="4000" smtClean="0">
              <a:latin typeface="Arial Unicode MS"/>
              <a:ea typeface="黑体" pitchFamily="2" charset="-122"/>
            </a:endParaRPr>
          </a:p>
        </p:txBody>
      </p:sp>
      <p:pic>
        <p:nvPicPr>
          <p:cNvPr id="55298" name="Picture 2" descr="C:\Users\shuai.ma\AppData\Local\Microsoft\Windows\Temporary Internet Files\Content.IE5\XLA3WI8X\MC900238096[1].wmf"/>
          <p:cNvPicPr>
            <a:picLocks noChangeAspect="1" noChangeArrowheads="1"/>
          </p:cNvPicPr>
          <p:nvPr/>
        </p:nvPicPr>
        <p:blipFill>
          <a:blip r:embed="rId2"/>
          <a:srcRect/>
          <a:stretch>
            <a:fillRect/>
          </a:stretch>
        </p:blipFill>
        <p:spPr bwMode="auto">
          <a:xfrm>
            <a:off x="2438400" y="1600200"/>
            <a:ext cx="5410200" cy="467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合作与独立</a:t>
            </a:r>
            <a:endParaRPr sz="4000" smtClean="0">
              <a:latin typeface="Arial Unicode MS"/>
              <a:ea typeface="黑体" pitchFamily="2" charset="-122"/>
            </a:endParaRPr>
          </a:p>
        </p:txBody>
      </p:sp>
      <p:pic>
        <p:nvPicPr>
          <p:cNvPr id="56322" name="图片 6" descr="teamwork.jpg"/>
          <p:cNvPicPr>
            <a:picLocks noChangeAspect="1"/>
          </p:cNvPicPr>
          <p:nvPr/>
        </p:nvPicPr>
        <p:blipFill>
          <a:blip r:embed="rId3"/>
          <a:srcRect/>
          <a:stretch>
            <a:fillRect/>
          </a:stretch>
        </p:blipFill>
        <p:spPr bwMode="auto">
          <a:xfrm>
            <a:off x="1042988" y="2514600"/>
            <a:ext cx="2819400" cy="2819400"/>
          </a:xfrm>
          <a:prstGeom prst="rect">
            <a:avLst/>
          </a:prstGeom>
          <a:noFill/>
          <a:ln w="9525">
            <a:noFill/>
            <a:miter lim="800000"/>
            <a:headEnd/>
            <a:tailEnd/>
          </a:ln>
        </p:spPr>
      </p:pic>
      <p:pic>
        <p:nvPicPr>
          <p:cNvPr id="5" name="图片 4" descr="240px-IAS_Princeton.jpg"/>
          <p:cNvPicPr>
            <a:picLocks noChangeAspect="1"/>
          </p:cNvPicPr>
          <p:nvPr/>
        </p:nvPicPr>
        <p:blipFill>
          <a:blip r:embed="rId4"/>
          <a:srcRect/>
          <a:stretch>
            <a:fillRect/>
          </a:stretch>
        </p:blipFill>
        <p:spPr bwMode="auto">
          <a:xfrm>
            <a:off x="4905375" y="1370013"/>
            <a:ext cx="3505200" cy="2628900"/>
          </a:xfrm>
          <a:prstGeom prst="rect">
            <a:avLst/>
          </a:prstGeom>
          <a:noFill/>
          <a:ln w="9525">
            <a:noFill/>
            <a:miter lim="800000"/>
            <a:headEnd/>
            <a:tailEnd/>
          </a:ln>
        </p:spPr>
      </p:pic>
      <p:pic>
        <p:nvPicPr>
          <p:cNvPr id="9" name="图片 8" descr="xinsrc_4307010711448802289617.jpg"/>
          <p:cNvPicPr>
            <a:picLocks noChangeAspect="1"/>
          </p:cNvPicPr>
          <p:nvPr/>
        </p:nvPicPr>
        <p:blipFill>
          <a:blip r:embed="rId5"/>
          <a:srcRect/>
          <a:stretch>
            <a:fillRect/>
          </a:stretch>
        </p:blipFill>
        <p:spPr bwMode="auto">
          <a:xfrm>
            <a:off x="4953000" y="4113213"/>
            <a:ext cx="3505200" cy="26289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0099"/>
                </a:solidFill>
                <a:latin typeface="Arial Unicode MS"/>
                <a:ea typeface="黑体" pitchFamily="2" charset="-122"/>
              </a:rPr>
              <a:t>根与主干</a:t>
            </a:r>
          </a:p>
        </p:txBody>
      </p:sp>
      <p:sp>
        <p:nvSpPr>
          <p:cNvPr id="4" name="Rectangle 3"/>
          <p:cNvSpPr txBox="1">
            <a:spLocks noChangeArrowheads="1"/>
          </p:cNvSpPr>
          <p:nvPr/>
        </p:nvSpPr>
        <p:spPr bwMode="auto">
          <a:xfrm>
            <a:off x="323850" y="1600200"/>
            <a:ext cx="7219950" cy="5257800"/>
          </a:xfrm>
          <a:prstGeom prst="rect">
            <a:avLst/>
          </a:prstGeom>
          <a:noFill/>
          <a:ln w="9525">
            <a:noFill/>
            <a:miter lim="800000"/>
            <a:headEnd/>
            <a:tailEnd/>
          </a:ln>
        </p:spPr>
        <p:txBody>
          <a:bodyPr/>
          <a:lstStyle/>
          <a:p>
            <a:pPr marL="342900" indent="-34290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坚持主流研究方向</a:t>
            </a:r>
            <a:endParaRPr kumimoji="0" lang="en-US" altLang="zh-CN" sz="3200"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u"/>
              <a:defRPr/>
            </a:pPr>
            <a:r>
              <a:rPr lang="zh-CN" altLang="en-US" kern="0" dirty="0">
                <a:latin typeface="黑体" pitchFamily="49" charset="-122"/>
                <a:ea typeface="黑体" pitchFamily="49" charset="-122"/>
              </a:rPr>
              <a:t>要有“</a:t>
            </a:r>
            <a:r>
              <a:rPr lang="zh-CN" altLang="en-US" kern="0" dirty="0">
                <a:solidFill>
                  <a:srgbClr val="C00000"/>
                </a:solidFill>
                <a:latin typeface="黑体" pitchFamily="49" charset="-122"/>
                <a:ea typeface="黑体" pitchFamily="49" charset="-122"/>
              </a:rPr>
              <a:t>根</a:t>
            </a:r>
            <a:r>
              <a:rPr lang="zh-CN" altLang="en-US" kern="0" dirty="0">
                <a:latin typeface="黑体" pitchFamily="49" charset="-122"/>
                <a:ea typeface="黑体" pitchFamily="49" charset="-122"/>
              </a:rPr>
              <a:t>”，要有“</a:t>
            </a:r>
            <a:r>
              <a:rPr lang="zh-CN" altLang="en-US" kern="0" dirty="0">
                <a:solidFill>
                  <a:srgbClr val="C00000"/>
                </a:solidFill>
                <a:latin typeface="黑体" pitchFamily="49" charset="-122"/>
                <a:ea typeface="黑体" pitchFamily="49" charset="-122"/>
              </a:rPr>
              <a:t>主干</a:t>
            </a:r>
            <a:r>
              <a:rPr lang="zh-CN" altLang="en-US" kern="0" dirty="0">
                <a:latin typeface="黑体" pitchFamily="49" charset="-122"/>
                <a:ea typeface="黑体" pitchFamily="49" charset="-122"/>
              </a:rPr>
              <a:t>”</a:t>
            </a:r>
            <a:endParaRPr lang="en-US" altLang="zh-CN"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u"/>
              <a:defRPr/>
            </a:pPr>
            <a:r>
              <a:rPr lang="zh-CN" altLang="en-US" kern="0" dirty="0">
                <a:latin typeface="黑体" pitchFamily="49" charset="-122"/>
                <a:ea typeface="黑体" pitchFamily="49" charset="-122"/>
              </a:rPr>
              <a:t>可以有“</a:t>
            </a:r>
            <a:r>
              <a:rPr lang="zh-CN" altLang="en-US" kern="0" dirty="0">
                <a:solidFill>
                  <a:schemeClr val="accent2"/>
                </a:solidFill>
                <a:latin typeface="黑体" pitchFamily="49" charset="-122"/>
                <a:ea typeface="黑体" pitchFamily="49" charset="-122"/>
              </a:rPr>
              <a:t>细枝</a:t>
            </a:r>
            <a:r>
              <a:rPr lang="zh-CN" altLang="en-US" kern="0" dirty="0">
                <a:latin typeface="黑体" pitchFamily="49" charset="-122"/>
                <a:ea typeface="黑体" pitchFamily="49" charset="-122"/>
              </a:rPr>
              <a:t>”，可以有“</a:t>
            </a:r>
            <a:r>
              <a:rPr lang="zh-CN" altLang="en-US" kern="0" dirty="0">
                <a:solidFill>
                  <a:schemeClr val="accent2"/>
                </a:solidFill>
                <a:latin typeface="黑体" pitchFamily="49" charset="-122"/>
                <a:ea typeface="黑体" pitchFamily="49" charset="-122"/>
              </a:rPr>
              <a:t>末梢</a:t>
            </a:r>
            <a:r>
              <a:rPr lang="zh-CN" altLang="en-US" kern="0" dirty="0">
                <a:latin typeface="黑体" pitchFamily="49" charset="-122"/>
                <a:ea typeface="黑体" pitchFamily="49" charset="-122"/>
              </a:rPr>
              <a:t>”</a:t>
            </a:r>
            <a:endParaRPr lang="en-US" altLang="zh-CN" kern="0" dirty="0">
              <a:latin typeface="黑体" pitchFamily="49" charset="-122"/>
              <a:ea typeface="黑体" pitchFamily="49" charset="-122"/>
            </a:endParaRPr>
          </a:p>
          <a:p>
            <a:pPr marL="342900" indent="-342900">
              <a:spcBef>
                <a:spcPct val="20000"/>
              </a:spcBef>
              <a:buClr>
                <a:srgbClr val="FF3300"/>
              </a:buClr>
              <a:buSzPct val="70000"/>
              <a:buFont typeface="Wingdings" pitchFamily="2" charset="2"/>
              <a:buChar char="|"/>
              <a:defRPr/>
            </a:pPr>
            <a:endParaRPr lang="en-US" altLang="zh-CN" b="1" kern="0" dirty="0">
              <a:latin typeface="黑体" pitchFamily="49" charset="-122"/>
              <a:ea typeface="黑体" pitchFamily="49" charset="-122"/>
            </a:endParaRPr>
          </a:p>
          <a:p>
            <a:pPr marL="342900" indent="-342900">
              <a:spcBef>
                <a:spcPct val="20000"/>
              </a:spcBef>
              <a:buClr>
                <a:srgbClr val="FF3300"/>
              </a:buClr>
              <a:buSzPct val="70000"/>
              <a:buFont typeface="Wingdings" pitchFamily="2" charset="2"/>
              <a:buChar char="|"/>
              <a:defRPr/>
            </a:pPr>
            <a:r>
              <a:rPr lang="zh-CN" altLang="en-US" sz="3200" b="1" dirty="0">
                <a:solidFill>
                  <a:srgbClr val="000099"/>
                </a:solidFill>
                <a:latin typeface="Arial Unicode MS" pitchFamily="34" charset="-122"/>
                <a:ea typeface="黑体" pitchFamily="49" charset="-122"/>
              </a:rPr>
              <a:t>集中优势兵力，</a:t>
            </a:r>
            <a:endParaRPr lang="en-US" altLang="zh-CN" sz="3200" b="1" dirty="0">
              <a:solidFill>
                <a:srgbClr val="000099"/>
              </a:solidFill>
              <a:latin typeface="Arial Unicode MS" pitchFamily="34" charset="-122"/>
              <a:ea typeface="黑体" pitchFamily="49" charset="-122"/>
            </a:endParaRPr>
          </a:p>
          <a:p>
            <a:pPr marL="342900" indent="-342900">
              <a:spcBef>
                <a:spcPct val="20000"/>
              </a:spcBef>
              <a:buClr>
                <a:srgbClr val="FF3300"/>
              </a:buClr>
              <a:buSzPct val="70000"/>
              <a:buFont typeface="Wingdings" pitchFamily="2" charset="2"/>
              <a:buChar char="|"/>
              <a:defRPr/>
            </a:pPr>
            <a:r>
              <a:rPr lang="zh-CN" altLang="en-US" sz="3200" dirty="0">
                <a:latin typeface="Arial Unicode MS" pitchFamily="34" charset="-122"/>
                <a:ea typeface="黑体" pitchFamily="49" charset="-122"/>
              </a:rPr>
              <a:t>瞄准一个方向的</a:t>
            </a:r>
            <a:r>
              <a:rPr lang="zh-CN" altLang="en-US" sz="3200" dirty="0">
                <a:solidFill>
                  <a:schemeClr val="accent6"/>
                </a:solidFill>
                <a:latin typeface="Arial Unicode MS" pitchFamily="34" charset="-122"/>
                <a:ea typeface="黑体" pitchFamily="49" charset="-122"/>
              </a:rPr>
              <a:t>列表</a:t>
            </a:r>
            <a:endParaRPr lang="en-US" altLang="zh-CN" sz="3200" dirty="0">
              <a:solidFill>
                <a:schemeClr val="accent6"/>
              </a:solidFill>
              <a:latin typeface="Arial Unicode MS" pitchFamily="34" charset="-122"/>
              <a:ea typeface="黑体" pitchFamily="49" charset="-122"/>
            </a:endParaRPr>
          </a:p>
          <a:p>
            <a:pPr marL="342900" indent="-342900">
              <a:spcBef>
                <a:spcPct val="20000"/>
              </a:spcBef>
              <a:buClr>
                <a:srgbClr val="FF3300"/>
              </a:buClr>
              <a:buSzPct val="70000"/>
              <a:defRPr/>
            </a:pPr>
            <a:r>
              <a:rPr lang="zh-CN" altLang="en-US" sz="3200" dirty="0">
                <a:latin typeface="Arial Unicode MS" pitchFamily="34" charset="-122"/>
                <a:ea typeface="黑体" pitchFamily="49" charset="-122"/>
              </a:rPr>
              <a:t>（会议和期刊）</a:t>
            </a:r>
            <a:endParaRPr lang="en-US" altLang="zh-CN" sz="3200" dirty="0">
              <a:latin typeface="Arial Unicode MS" pitchFamily="34" charset="-122"/>
              <a:ea typeface="黑体" pitchFamily="49" charset="-122"/>
            </a:endParaRPr>
          </a:p>
          <a:p>
            <a:pPr marL="342900" indent="-342900">
              <a:spcBef>
                <a:spcPct val="20000"/>
              </a:spcBef>
              <a:buClr>
                <a:srgbClr val="FF3300"/>
              </a:buClr>
              <a:buSzPct val="70000"/>
              <a:buFont typeface="Wingdings" pitchFamily="2" charset="2"/>
              <a:buChar char="|"/>
              <a:defRPr/>
            </a:pPr>
            <a:endParaRPr lang="en-US" altLang="zh-CN" sz="3200"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
              <a:defRPr/>
            </a:pPr>
            <a:endParaRPr kumimoji="0" lang="en-US" altLang="zh-CN" sz="3200" kern="0" dirty="0">
              <a:latin typeface="黑体" pitchFamily="49" charset="-122"/>
              <a:ea typeface="黑体" pitchFamily="49" charset="-122"/>
            </a:endParaRPr>
          </a:p>
        </p:txBody>
      </p:sp>
      <p:pic>
        <p:nvPicPr>
          <p:cNvPr id="58371" name="Picture 8" descr="C:\Documents and Settings\act\Local Settings\Temporary Internet Files\Content.IE5\T5FVOFEU\MP900431776[1].jpg"/>
          <p:cNvPicPr>
            <a:picLocks noChangeAspect="1" noChangeArrowheads="1"/>
          </p:cNvPicPr>
          <p:nvPr/>
        </p:nvPicPr>
        <p:blipFill>
          <a:blip r:embed="rId3"/>
          <a:srcRect/>
          <a:stretch>
            <a:fillRect/>
          </a:stretch>
        </p:blipFill>
        <p:spPr bwMode="auto">
          <a:xfrm>
            <a:off x="4427538" y="3213100"/>
            <a:ext cx="4316412" cy="2824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科研是什么之学术道德</a:t>
            </a:r>
            <a:endParaRPr sz="4000" smtClean="0">
              <a:latin typeface="Arial Unicode MS"/>
              <a:ea typeface="黑体" pitchFamily="2" charset="-122"/>
            </a:endParaRPr>
          </a:p>
        </p:txBody>
      </p:sp>
      <p:grpSp>
        <p:nvGrpSpPr>
          <p:cNvPr id="3" name="组合 3"/>
          <p:cNvGrpSpPr>
            <a:grpSpLocks/>
          </p:cNvGrpSpPr>
          <p:nvPr/>
        </p:nvGrpSpPr>
        <p:grpSpPr bwMode="auto">
          <a:xfrm>
            <a:off x="2667000" y="1920875"/>
            <a:ext cx="3810000" cy="4029075"/>
            <a:chOff x="3733800" y="2606660"/>
            <a:chExt cx="3810000" cy="4028420"/>
          </a:xfrm>
        </p:grpSpPr>
        <p:pic>
          <p:nvPicPr>
            <p:cNvPr id="60419" name="图片 4" descr="prison.jpg"/>
            <p:cNvPicPr>
              <a:picLocks noChangeAspect="1"/>
            </p:cNvPicPr>
            <p:nvPr/>
          </p:nvPicPr>
          <p:blipFill>
            <a:blip r:embed="rId2"/>
            <a:srcRect/>
            <a:stretch>
              <a:fillRect/>
            </a:stretch>
          </p:blipFill>
          <p:spPr bwMode="auto">
            <a:xfrm>
              <a:off x="3810000" y="2606660"/>
              <a:ext cx="3571900" cy="3571899"/>
            </a:xfrm>
            <a:prstGeom prst="rect">
              <a:avLst/>
            </a:prstGeom>
            <a:noFill/>
            <a:ln w="9525">
              <a:noFill/>
              <a:miter lim="800000"/>
              <a:headEnd/>
              <a:tailEnd/>
            </a:ln>
          </p:spPr>
        </p:pic>
        <p:sp>
          <p:nvSpPr>
            <p:cNvPr id="60420" name="TextBox 5"/>
            <p:cNvSpPr txBox="1">
              <a:spLocks noChangeArrowheads="1"/>
            </p:cNvSpPr>
            <p:nvPr/>
          </p:nvSpPr>
          <p:spPr bwMode="auto">
            <a:xfrm>
              <a:off x="3733800" y="6111860"/>
              <a:ext cx="3810000" cy="523220"/>
            </a:xfrm>
            <a:prstGeom prst="rect">
              <a:avLst/>
            </a:prstGeom>
            <a:noFill/>
            <a:ln w="9525">
              <a:noFill/>
              <a:miter lim="800000"/>
              <a:headEnd/>
              <a:tailEnd/>
            </a:ln>
          </p:spPr>
          <p:txBody>
            <a:bodyPr>
              <a:spAutoFit/>
            </a:bodyPr>
            <a:lstStyle/>
            <a:p>
              <a:pPr algn="ctr"/>
              <a:r>
                <a:rPr lang="zh-CN" altLang="en-US" sz="2800">
                  <a:solidFill>
                    <a:srgbClr val="FF0000"/>
                  </a:solidFill>
                  <a:latin typeface="黑体" pitchFamily="2" charset="-122"/>
                  <a:ea typeface="黑体" pitchFamily="2" charset="-122"/>
                </a:rPr>
                <a:t>违法必究，执法必严！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0099"/>
                </a:solidFill>
                <a:latin typeface="Arial Unicode MS"/>
                <a:ea typeface="黑体" pitchFamily="2" charset="-122"/>
              </a:rPr>
              <a:t>。 。 。</a:t>
            </a:r>
            <a:endParaRPr sz="4000" smtClean="0">
              <a:latin typeface="Arial Unicode MS"/>
              <a:ea typeface="黑体" pitchFamily="2" charset="-122"/>
            </a:endParaRPr>
          </a:p>
        </p:txBody>
      </p:sp>
      <p:grpSp>
        <p:nvGrpSpPr>
          <p:cNvPr id="3" name="组合 16"/>
          <p:cNvGrpSpPr>
            <a:grpSpLocks/>
          </p:cNvGrpSpPr>
          <p:nvPr/>
        </p:nvGrpSpPr>
        <p:grpSpPr bwMode="auto">
          <a:xfrm>
            <a:off x="1550988" y="1504950"/>
            <a:ext cx="5605462" cy="1811338"/>
            <a:chOff x="1981200" y="1447800"/>
            <a:chExt cx="5604967" cy="1811426"/>
          </a:xfrm>
        </p:grpSpPr>
        <p:pic>
          <p:nvPicPr>
            <p:cNvPr id="61449" name="Picture 2" descr="C:\Program Files (x86)\Microsoft Office\MEDIA\CAGCAT10\j0157763.wmf"/>
            <p:cNvPicPr>
              <a:picLocks noChangeAspect="1" noChangeArrowheads="1"/>
            </p:cNvPicPr>
            <p:nvPr/>
          </p:nvPicPr>
          <p:blipFill>
            <a:blip r:embed="rId2"/>
            <a:srcRect/>
            <a:stretch>
              <a:fillRect/>
            </a:stretch>
          </p:blipFill>
          <p:spPr bwMode="auto">
            <a:xfrm>
              <a:off x="5791200" y="1447800"/>
              <a:ext cx="1794967" cy="1811426"/>
            </a:xfrm>
            <a:prstGeom prst="rect">
              <a:avLst/>
            </a:prstGeom>
            <a:noFill/>
            <a:ln w="9525">
              <a:noFill/>
              <a:miter lim="800000"/>
              <a:headEnd/>
              <a:tailEnd/>
            </a:ln>
          </p:spPr>
        </p:pic>
        <p:pic>
          <p:nvPicPr>
            <p:cNvPr id="61450" name="Picture 5" descr="C:\Program Files (x86)\Microsoft Office\MEDIA\CAGCAT10\j0233070.wmf"/>
            <p:cNvPicPr>
              <a:picLocks noChangeAspect="1" noChangeArrowheads="1"/>
            </p:cNvPicPr>
            <p:nvPr/>
          </p:nvPicPr>
          <p:blipFill>
            <a:blip r:embed="rId3"/>
            <a:srcRect/>
            <a:stretch>
              <a:fillRect/>
            </a:stretch>
          </p:blipFill>
          <p:spPr bwMode="auto">
            <a:xfrm>
              <a:off x="1981200" y="1600200"/>
              <a:ext cx="2961992" cy="1484768"/>
            </a:xfrm>
            <a:prstGeom prst="rect">
              <a:avLst/>
            </a:prstGeom>
            <a:noFill/>
            <a:ln w="9525">
              <a:noFill/>
              <a:miter lim="800000"/>
              <a:headEnd/>
              <a:tailEnd/>
            </a:ln>
          </p:spPr>
        </p:pic>
      </p:grpSp>
      <p:pic>
        <p:nvPicPr>
          <p:cNvPr id="1030" name="Picture 6" descr="C:\Program Files (x86)\Microsoft Office\MEDIA\CAGCAT10\j0230876.wmf"/>
          <p:cNvPicPr>
            <a:picLocks noChangeAspect="1" noChangeArrowheads="1"/>
          </p:cNvPicPr>
          <p:nvPr/>
        </p:nvPicPr>
        <p:blipFill>
          <a:blip r:embed="rId4"/>
          <a:srcRect/>
          <a:stretch>
            <a:fillRect/>
          </a:stretch>
        </p:blipFill>
        <p:spPr bwMode="auto">
          <a:xfrm>
            <a:off x="5284788" y="3787775"/>
            <a:ext cx="2438400" cy="2455863"/>
          </a:xfrm>
          <a:prstGeom prst="rect">
            <a:avLst/>
          </a:prstGeom>
          <a:noFill/>
          <a:ln w="9525">
            <a:noFill/>
            <a:miter lim="800000"/>
            <a:headEnd/>
            <a:tailEnd/>
          </a:ln>
        </p:spPr>
      </p:pic>
      <p:grpSp>
        <p:nvGrpSpPr>
          <p:cNvPr id="4" name="组合 17"/>
          <p:cNvGrpSpPr>
            <a:grpSpLocks/>
          </p:cNvGrpSpPr>
          <p:nvPr/>
        </p:nvGrpSpPr>
        <p:grpSpPr bwMode="auto">
          <a:xfrm>
            <a:off x="1403350" y="3708400"/>
            <a:ext cx="2890838" cy="2673350"/>
            <a:chOff x="1676400" y="3652397"/>
            <a:chExt cx="2890689" cy="2672203"/>
          </a:xfrm>
        </p:grpSpPr>
        <p:pic>
          <p:nvPicPr>
            <p:cNvPr id="61445" name="Picture 7" descr="C:\Program Files (x86)\Microsoft Office\MEDIA\CAGCAT10\j0222015.wmf"/>
            <p:cNvPicPr>
              <a:picLocks noChangeAspect="1" noChangeArrowheads="1"/>
            </p:cNvPicPr>
            <p:nvPr/>
          </p:nvPicPr>
          <p:blipFill>
            <a:blip r:embed="rId5"/>
            <a:srcRect/>
            <a:stretch>
              <a:fillRect/>
            </a:stretch>
          </p:blipFill>
          <p:spPr bwMode="auto">
            <a:xfrm>
              <a:off x="3124200" y="3699662"/>
              <a:ext cx="1248848" cy="1253338"/>
            </a:xfrm>
            <a:prstGeom prst="rect">
              <a:avLst/>
            </a:prstGeom>
            <a:noFill/>
            <a:ln w="9525">
              <a:noFill/>
              <a:miter lim="800000"/>
              <a:headEnd/>
              <a:tailEnd/>
            </a:ln>
          </p:spPr>
        </p:pic>
        <p:pic>
          <p:nvPicPr>
            <p:cNvPr id="61446" name="Picture 8" descr="C:\Program Files (x86)\Microsoft Office\MEDIA\CAGCAT10\j0222017.wmf"/>
            <p:cNvPicPr>
              <a:picLocks noChangeAspect="1" noChangeArrowheads="1"/>
            </p:cNvPicPr>
            <p:nvPr/>
          </p:nvPicPr>
          <p:blipFill>
            <a:blip r:embed="rId6"/>
            <a:srcRect/>
            <a:stretch>
              <a:fillRect/>
            </a:stretch>
          </p:blipFill>
          <p:spPr bwMode="auto">
            <a:xfrm>
              <a:off x="1676400" y="3652397"/>
              <a:ext cx="1447800" cy="1453003"/>
            </a:xfrm>
            <a:prstGeom prst="rect">
              <a:avLst/>
            </a:prstGeom>
            <a:noFill/>
            <a:ln w="9525">
              <a:noFill/>
              <a:miter lim="800000"/>
              <a:headEnd/>
              <a:tailEnd/>
            </a:ln>
          </p:spPr>
        </p:pic>
        <p:pic>
          <p:nvPicPr>
            <p:cNvPr id="61447" name="Picture 9" descr="C:\Program Files (x86)\Microsoft Office\MEDIA\CAGCAT10\j0222021.wmf"/>
            <p:cNvPicPr>
              <a:picLocks noChangeAspect="1" noChangeArrowheads="1"/>
            </p:cNvPicPr>
            <p:nvPr/>
          </p:nvPicPr>
          <p:blipFill>
            <a:blip r:embed="rId7"/>
            <a:srcRect/>
            <a:stretch>
              <a:fillRect/>
            </a:stretch>
          </p:blipFill>
          <p:spPr bwMode="auto">
            <a:xfrm>
              <a:off x="3200400" y="4953000"/>
              <a:ext cx="1366689" cy="1371600"/>
            </a:xfrm>
            <a:prstGeom prst="rect">
              <a:avLst/>
            </a:prstGeom>
            <a:noFill/>
            <a:ln w="9525">
              <a:noFill/>
              <a:miter lim="800000"/>
              <a:headEnd/>
              <a:tailEnd/>
            </a:ln>
          </p:spPr>
        </p:pic>
        <p:pic>
          <p:nvPicPr>
            <p:cNvPr id="61448" name="Picture 10" descr="C:\Program Files (x86)\Microsoft Office\MEDIA\CAGCAT10\j0222019.wmf"/>
            <p:cNvPicPr>
              <a:picLocks noChangeAspect="1" noChangeArrowheads="1"/>
            </p:cNvPicPr>
            <p:nvPr/>
          </p:nvPicPr>
          <p:blipFill>
            <a:blip r:embed="rId8"/>
            <a:srcRect/>
            <a:stretch>
              <a:fillRect/>
            </a:stretch>
          </p:blipFill>
          <p:spPr bwMode="auto">
            <a:xfrm>
              <a:off x="1752600" y="4953000"/>
              <a:ext cx="1366689" cy="137160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endPar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solidFill>
                  <a:srgbClr val="FF0000"/>
                </a:solidFill>
                <a:latin typeface="黑体" pitchFamily="49" charset="-122"/>
                <a:ea typeface="黑体" pitchFamily="49" charset="-122"/>
              </a:rPr>
              <a:t>励志篇</a:t>
            </a:r>
            <a:endParaRPr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endParaRPr kumimoji="0" lang="zh-CN" altLang="en-US" sz="3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900113" y="620713"/>
            <a:ext cx="7500937" cy="796925"/>
          </a:xfrm>
          <a:prstGeom prst="rect">
            <a:avLst/>
          </a:prstGeom>
        </p:spPr>
        <p:txBody>
          <a:bodyPr/>
          <a:lstStyle/>
          <a:p>
            <a:pPr algn="ct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哈佛大学故事</a:t>
            </a:r>
            <a:endPar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3" name="内容占位符 2"/>
          <p:cNvSpPr txBox="1">
            <a:spLocks/>
          </p:cNvSpPr>
          <p:nvPr/>
        </p:nvSpPr>
        <p:spPr>
          <a:xfrm>
            <a:off x="182563" y="1384300"/>
            <a:ext cx="8961437" cy="499745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lang="zh-CN" altLang="en-US" sz="3200" dirty="0">
                <a:latin typeface="黑体" pitchFamily="49" charset="-122"/>
                <a:ea typeface="黑体" pitchFamily="49" charset="-122"/>
              </a:rPr>
              <a:t>哈佛不是神话，是一个证明，人的意志、精神、抱负、理想的证明。</a:t>
            </a:r>
            <a:endParaRPr lang="en-US" altLang="zh-CN" sz="32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r>
              <a:rPr lang="zh-CN" altLang="en-US" sz="2800" dirty="0">
                <a:latin typeface="黑体" pitchFamily="49" charset="-122"/>
                <a:ea typeface="黑体" pitchFamily="49" charset="-122"/>
              </a:rPr>
              <a:t>哈佛产生的诺贝尔奖得主有</a:t>
            </a:r>
            <a:r>
              <a:rPr lang="en-US" altLang="zh-CN" sz="2800" dirty="0">
                <a:latin typeface="黑体" pitchFamily="49" charset="-122"/>
                <a:ea typeface="黑体" pitchFamily="49" charset="-122"/>
              </a:rPr>
              <a:t>33</a:t>
            </a:r>
            <a:r>
              <a:rPr lang="zh-CN" altLang="en-US" sz="2800" dirty="0">
                <a:latin typeface="黑体" pitchFamily="49" charset="-122"/>
                <a:ea typeface="黑体" pitchFamily="49" charset="-122"/>
              </a:rPr>
              <a:t>位，美国总统有</a:t>
            </a:r>
            <a:r>
              <a:rPr lang="en-US" altLang="zh-CN" sz="2800" dirty="0">
                <a:latin typeface="黑体" pitchFamily="49" charset="-122"/>
                <a:ea typeface="黑体" pitchFamily="49" charset="-122"/>
              </a:rPr>
              <a:t>7</a:t>
            </a:r>
            <a:r>
              <a:rPr lang="zh-CN" altLang="en-US" sz="2800" dirty="0">
                <a:latin typeface="黑体" pitchFamily="49" charset="-122"/>
                <a:ea typeface="黑体" pitchFamily="49" charset="-122"/>
              </a:rPr>
              <a:t>位</a:t>
            </a:r>
            <a:endParaRPr lang="en-US" altLang="zh-CN" sz="28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r>
              <a:rPr lang="zh-CN" altLang="en-US" sz="2800" dirty="0">
                <a:latin typeface="黑体" pitchFamily="49" charset="-122"/>
                <a:ea typeface="黑体" pitchFamily="49" charset="-122"/>
              </a:rPr>
              <a:t>哈佛校园里，少见华贵服饰 ，少见着名牌的教授学生，不见豪车接美女，不见晃里晃荡，更多的是匆匆的脚步，坚实地写下人生的起步。</a:t>
            </a:r>
            <a:endParaRPr lang="en-US" altLang="zh-CN" sz="2800" dirty="0">
              <a:latin typeface="黑体" pitchFamily="49" charset="-122"/>
              <a:ea typeface="黑体" pitchFamily="49" charset="-122"/>
            </a:endParaRPr>
          </a:p>
          <a:p>
            <a:pPr marL="342900" indent="-342900" eaLnBrk="0" hangingPunct="0">
              <a:spcBef>
                <a:spcPts val="1800"/>
              </a:spcBef>
              <a:buClr>
                <a:srgbClr val="FF3300"/>
              </a:buClr>
              <a:buSzPct val="70000"/>
              <a:buFont typeface="Wingdings" pitchFamily="2" charset="2"/>
              <a:buChar char="|"/>
              <a:defRPr/>
            </a:pPr>
            <a:r>
              <a:rPr lang="zh-CN" altLang="en-US" sz="3200" dirty="0">
                <a:latin typeface="黑体" pitchFamily="49" charset="-122"/>
                <a:ea typeface="黑体" pitchFamily="49" charset="-122"/>
              </a:rPr>
              <a:t>在哈佛，随处可以看到睡觉的人</a:t>
            </a:r>
            <a:r>
              <a:rPr lang="en-US" altLang="zh-CN" sz="3200" dirty="0">
                <a:latin typeface="黑体" pitchFamily="49" charset="-122"/>
                <a:ea typeface="黑体" pitchFamily="49" charset="-122"/>
              </a:rPr>
              <a:t>.</a:t>
            </a:r>
          </a:p>
          <a:p>
            <a:pPr marL="800100" lvl="1" indent="-342900" eaLnBrk="0" hangingPunct="0">
              <a:spcBef>
                <a:spcPct val="20000"/>
              </a:spcBef>
              <a:buClr>
                <a:srgbClr val="FF3300"/>
              </a:buClr>
              <a:buSzPct val="70000"/>
              <a:buFont typeface="Wingdings" pitchFamily="2" charset="2"/>
              <a:buChar char="p"/>
              <a:defRPr/>
            </a:pPr>
            <a:r>
              <a:rPr lang="zh-CN" altLang="en-US" dirty="0">
                <a:latin typeface="黑体" pitchFamily="49" charset="-122"/>
                <a:ea typeface="黑体" pitchFamily="49" charset="-122"/>
              </a:rPr>
              <a:t>甚至在食堂的长椅上也有人在睡。而旁边来来往往就餐的人并不觉得稀奇，因为他们知道这些倒头就睡的人实在是太累了</a:t>
            </a:r>
            <a:r>
              <a:rPr lang="zh-CN" altLang="en-US" sz="2800" dirty="0">
                <a:latin typeface="黑体" pitchFamily="49" charset="-122"/>
                <a:ea typeface="黑体" pitchFamily="49" charset="-122"/>
              </a:rPr>
              <a:t>。</a:t>
            </a:r>
            <a:endParaRPr kumimoji="0" lang="zh-CN" altLang="en-US" sz="1800" kern="0" dirty="0">
              <a:latin typeface="黑体" pitchFamily="49" charset="-122"/>
              <a:ea typeface="黑体" pitchFamily="49" charset="-122"/>
            </a:endParaRPr>
          </a:p>
          <a:p>
            <a:pPr marL="342900" indent="-342900" eaLnBrk="0" hangingPunct="0">
              <a:spcBef>
                <a:spcPct val="20000"/>
              </a:spcBef>
              <a:buClr>
                <a:srgbClr val="FF3300"/>
              </a:buClr>
              <a:buSzPct val="70000"/>
              <a:defRPr/>
            </a:pPr>
            <a:endParaRPr lang="en-US" altLang="zh-CN" sz="28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endParaRPr lang="en-US" altLang="zh-CN" sz="28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endParaRPr kumimoji="0" lang="zh-CN" altLang="en-US" sz="28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900113" y="620713"/>
            <a:ext cx="7500937" cy="796925"/>
          </a:xfrm>
          <a:prstGeom prst="rect">
            <a:avLst/>
          </a:prstGeom>
        </p:spPr>
        <p:txBody>
          <a:bodyPr/>
          <a:lstStyle/>
          <a:p>
            <a:pPr algn="ct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哈佛大学故事</a:t>
            </a:r>
            <a:endPar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3" name="内容占位符 2"/>
          <p:cNvSpPr txBox="1">
            <a:spLocks/>
          </p:cNvSpPr>
          <p:nvPr/>
        </p:nvSpPr>
        <p:spPr>
          <a:xfrm>
            <a:off x="182563" y="1384300"/>
            <a:ext cx="8961437" cy="499745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lang="zh-CN" altLang="en-US" sz="3200" dirty="0">
                <a:latin typeface="黑体" pitchFamily="49" charset="-122"/>
                <a:ea typeface="黑体" pitchFamily="49" charset="-122"/>
              </a:rPr>
              <a:t>哈佛学生的学习压力也来自学校的淘汰机制。</a:t>
            </a:r>
            <a:endParaRPr lang="en-US" altLang="zh-CN" sz="32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r>
              <a:rPr lang="zh-CN" altLang="en-US" dirty="0">
                <a:latin typeface="黑体" pitchFamily="49" charset="-122"/>
                <a:ea typeface="黑体" pitchFamily="49" charset="-122"/>
              </a:rPr>
              <a:t>哈佛平均每年有大约</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的学生会因为考试不及格或者修不满学分而休学或退学，而且淘汰的</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的学生的考评并不是学期末才完成</a:t>
            </a:r>
            <a:endParaRPr lang="en-US" altLang="zh-CN"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dirty="0">
                <a:latin typeface="黑体" pitchFamily="49" charset="-122"/>
                <a:ea typeface="黑体" pitchFamily="49" charset="-122"/>
              </a:rPr>
              <a:t>哈佛大学终身教授丘成桐教授说：中国大学生的大学生活太轻松了，</a:t>
            </a:r>
            <a:endParaRPr lang="en-US" altLang="zh-CN" sz="32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
              <a:defRPr/>
            </a:pPr>
            <a:r>
              <a:rPr lang="zh-CN" altLang="en-US" dirty="0">
                <a:latin typeface="黑体" pitchFamily="49" charset="-122"/>
                <a:ea typeface="黑体" pitchFamily="49" charset="-122"/>
              </a:rPr>
              <a:t>中国的孩子为了高考受了多少苦，其实，在美国一些著名的中学里，高中的学习同样是很苦的。</a:t>
            </a:r>
            <a:endParaRPr lang="en-US" altLang="zh-CN"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
              <a:defRPr/>
            </a:pPr>
            <a:r>
              <a:rPr lang="zh-CN" altLang="en-US" dirty="0">
                <a:latin typeface="黑体" pitchFamily="49" charset="-122"/>
                <a:ea typeface="黑体" pitchFamily="49" charset="-122"/>
              </a:rPr>
              <a:t>而中国的孩子到了大学，却一下子放松下来了。他们放松的</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年，恰好是美国大学生最勤奋的</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年，积蓄人生能量的黄金</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年。所以，美国的高科技人才一直是世界最多的。</a:t>
            </a:r>
            <a:endParaRPr kumimoji="0" lang="zh-CN" altLang="en-US" sz="16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sp>
        <p:nvSpPr>
          <p:cNvPr id="21506" name="内容占位符 2"/>
          <p:cNvSpPr>
            <a:spLocks noGrp="1"/>
          </p:cNvSpPr>
          <p:nvPr>
            <p:ph idx="1"/>
          </p:nvPr>
        </p:nvSpPr>
        <p:spPr>
          <a:xfrm>
            <a:off x="250825" y="1268413"/>
            <a:ext cx="8713788" cy="5040312"/>
          </a:xfrm>
        </p:spPr>
        <p:txBody>
          <a:bodyPr/>
          <a:lstStyle/>
          <a:p>
            <a:r>
              <a:rPr lang="zh-CN" altLang="en-US" smtClean="0">
                <a:latin typeface="黑体" pitchFamily="2" charset="-122"/>
                <a:ea typeface="黑体" pitchFamily="2" charset="-122"/>
              </a:rPr>
              <a:t>师兄弟，导师为著名的逻辑学家和计算机专家</a:t>
            </a:r>
            <a:r>
              <a:rPr lang="en-US" altLang="zh-CN" smtClean="0">
                <a:latin typeface="黑体" pitchFamily="2" charset="-122"/>
                <a:ea typeface="黑体" pitchFamily="2" charset="-122"/>
              </a:rPr>
              <a:t>Alonzo Church</a:t>
            </a:r>
          </a:p>
          <a:p>
            <a:pPr lvl="1"/>
            <a:r>
              <a:rPr lang="en-US" altLang="zh-CN" b="1" smtClean="0">
                <a:latin typeface="黑体" pitchFamily="2" charset="-122"/>
                <a:ea typeface="黑体" pitchFamily="2" charset="-122"/>
              </a:rPr>
              <a:t>Alonzo Church</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Haskell Curry</a:t>
            </a:r>
            <a:r>
              <a:rPr lang="zh-CN" altLang="en-US" smtClean="0">
                <a:latin typeface="黑体" pitchFamily="2" charset="-122"/>
                <a:ea typeface="黑体" pitchFamily="2" charset="-122"/>
              </a:rPr>
              <a:t>一起提出了与图灵机等价的</a:t>
            </a:r>
            <a:r>
              <a:rPr lang="en-US" altLang="zh-CN" smtClean="0">
                <a:latin typeface="黑体" pitchFamily="2" charset="-122"/>
                <a:ea typeface="黑体" pitchFamily="2" charset="-122"/>
              </a:rPr>
              <a:t>lambda</a:t>
            </a:r>
            <a:r>
              <a:rPr lang="zh-CN" altLang="en-US" smtClean="0">
                <a:latin typeface="黑体" pitchFamily="2" charset="-122"/>
                <a:ea typeface="黑体" pitchFamily="2" charset="-122"/>
              </a:rPr>
              <a:t>演算</a:t>
            </a:r>
            <a:endParaRPr lang="en-US" altLang="zh-CN" smtClean="0">
              <a:latin typeface="黑体" pitchFamily="2" charset="-122"/>
              <a:ea typeface="黑体" pitchFamily="2" charset="-122"/>
            </a:endParaRPr>
          </a:p>
          <a:p>
            <a:r>
              <a:rPr lang="en-US" altLang="zh-CN" smtClean="0">
                <a:latin typeface="黑体" pitchFamily="2" charset="-122"/>
                <a:ea typeface="黑体" pitchFamily="2" charset="-122"/>
              </a:rPr>
              <a:t>1957</a:t>
            </a:r>
            <a:r>
              <a:rPr lang="zh-CN" altLang="en-US" smtClean="0">
                <a:latin typeface="黑体" pitchFamily="2" charset="-122"/>
                <a:ea typeface="黑体" pitchFamily="2" charset="-122"/>
              </a:rPr>
              <a:t>年</a:t>
            </a:r>
            <a:r>
              <a:rPr lang="en-US" altLang="zh-CN" b="1" smtClean="0">
                <a:latin typeface="黑体" pitchFamily="2" charset="-122"/>
                <a:ea typeface="黑体" pitchFamily="2" charset="-122"/>
              </a:rPr>
              <a:t>Rabin</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Scott</a:t>
            </a:r>
            <a:r>
              <a:rPr lang="zh-CN" altLang="en-US" smtClean="0">
                <a:latin typeface="黑体" pitchFamily="2" charset="-122"/>
                <a:ea typeface="黑体" pitchFamily="2" charset="-122"/>
              </a:rPr>
              <a:t>一起到</a:t>
            </a:r>
            <a:r>
              <a:rPr lang="en-US" altLang="zh-CN" smtClean="0">
                <a:latin typeface="黑体" pitchFamily="2" charset="-122"/>
                <a:ea typeface="黑体" pitchFamily="2" charset="-122"/>
              </a:rPr>
              <a:t>IBM</a:t>
            </a:r>
            <a:r>
              <a:rPr lang="zh-CN" altLang="en-US" smtClean="0">
                <a:latin typeface="黑体" pitchFamily="2" charset="-122"/>
                <a:ea typeface="黑体" pitchFamily="2" charset="-122"/>
              </a:rPr>
              <a:t>研究中心的暑期实习，而</a:t>
            </a:r>
            <a:r>
              <a:rPr lang="en-US" altLang="zh-CN" smtClean="0">
                <a:latin typeface="黑体" pitchFamily="2" charset="-122"/>
                <a:ea typeface="黑体" pitchFamily="2" charset="-122"/>
              </a:rPr>
              <a:t>IBM</a:t>
            </a:r>
            <a:r>
              <a:rPr lang="zh-CN" altLang="en-US" smtClean="0">
                <a:latin typeface="黑体" pitchFamily="2" charset="-122"/>
                <a:ea typeface="黑体" pitchFamily="2" charset="-122"/>
              </a:rPr>
              <a:t>允许他们做任何感兴趣的事情</a:t>
            </a:r>
            <a:r>
              <a:rPr lang="en-US" altLang="zh-CN" smtClean="0">
                <a:solidFill>
                  <a:srgbClr val="FF0000"/>
                </a:solidFill>
                <a:latin typeface="黑体" pitchFamily="2" charset="-122"/>
                <a:ea typeface="黑体" pitchFamily="2" charset="-122"/>
                <a:sym typeface="Wingdings" pitchFamily="2" charset="2"/>
              </a:rPr>
              <a:t></a:t>
            </a:r>
            <a:r>
              <a:rPr lang="en-US" altLang="zh-CN" smtClean="0">
                <a:latin typeface="黑体" pitchFamily="2" charset="-122"/>
                <a:ea typeface="黑体" pitchFamily="2" charset="-122"/>
                <a:sym typeface="Wingdings" pitchFamily="2" charset="2"/>
              </a:rPr>
              <a:t> </a:t>
            </a:r>
          </a:p>
          <a:p>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sym typeface="Wingdings" pitchFamily="2" charset="2"/>
              </a:rPr>
              <a:t>这样就诞生了</a:t>
            </a:r>
            <a:r>
              <a:rPr lang="zh-CN" altLang="en-US" b="1" smtClean="0">
                <a:latin typeface="黑体" pitchFamily="2" charset="-122"/>
                <a:ea typeface="黑体" pitchFamily="2" charset="-122"/>
              </a:rPr>
              <a:t>非确定有限状态自动机</a:t>
            </a:r>
            <a:r>
              <a:rPr lang="en-US" altLang="zh-CN" b="1" smtClean="0">
                <a:latin typeface="黑体" pitchFamily="2" charset="-122"/>
                <a:ea typeface="黑体" pitchFamily="2" charset="-122"/>
              </a:rPr>
              <a:t>(NFA)</a:t>
            </a:r>
            <a:endParaRPr lang="en-US" altLang="zh-CN" b="1" smtClean="0">
              <a:latin typeface="黑体" pitchFamily="2" charset="-122"/>
              <a:ea typeface="黑体" pitchFamily="2" charset="-122"/>
              <a:sym typeface="Wingdings" pitchFamily="2" charset="2"/>
            </a:endParaRPr>
          </a:p>
          <a:p>
            <a:endParaRPr lang="en-US" altLang="zh-CN" smtClean="0">
              <a:latin typeface="黑体" pitchFamily="2" charset="-122"/>
              <a:ea typeface="黑体" pitchFamily="2" charset="-122"/>
            </a:endParaRPr>
          </a:p>
          <a:p>
            <a:r>
              <a:rPr lang="en-US" altLang="zh-CN" smtClean="0">
                <a:latin typeface="黑体" pitchFamily="2" charset="-122"/>
                <a:ea typeface="黑体" pitchFamily="2" charset="-122"/>
              </a:rPr>
              <a:t>Scott, Dana; Rabin, Michael (1959). "Finite Automata and Their Decision Problems". IBM Journal of Research and Development 3 (2): 114–125.</a:t>
            </a:r>
            <a:endParaRPr lang="zh-CN" altLang="en-US" smtClean="0">
              <a:latin typeface="黑体" pitchFamily="2" charset="-122"/>
              <a:ea typeface="黑体" pitchFamily="2" charset="-122"/>
            </a:endParaRPr>
          </a:p>
        </p:txBody>
      </p:sp>
      <p:sp>
        <p:nvSpPr>
          <p:cNvPr id="21507" name="灯片编号占位符 3"/>
          <p:cNvSpPr>
            <a:spLocks noGrp="1"/>
          </p:cNvSpPr>
          <p:nvPr>
            <p:ph type="sldNum" sz="quarter" idx="11"/>
          </p:nvPr>
        </p:nvSpPr>
        <p:spPr bwMode="auto">
          <a:noFill/>
          <a:ln>
            <a:miter lim="800000"/>
            <a:headEnd/>
            <a:tailEnd/>
          </a:ln>
        </p:spPr>
        <p:txBody>
          <a:bodyPr/>
          <a:lstStyle/>
          <a:p>
            <a:fld id="{423606A8-E878-4224-8EA0-237EC038D015}" type="slidenum">
              <a:rPr lang="zh-CN" altLang="en-US" smtClean="0">
                <a:ea typeface="宋体" charset="-122"/>
              </a:rPr>
              <a:pPr/>
              <a:t>4</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p:cNvSpPr>
          <p:nvPr>
            <p:ph type="sldNum" sz="quarter" idx="11"/>
          </p:nvPr>
        </p:nvSpPr>
        <p:spPr bwMode="auto">
          <a:noFill/>
          <a:ln>
            <a:miter lim="800000"/>
            <a:headEnd/>
            <a:tailEnd/>
          </a:ln>
        </p:spPr>
        <p:txBody>
          <a:bodyPr/>
          <a:lstStyle/>
          <a:p>
            <a:fld id="{876FB087-E222-45D3-98F7-AF72717FADB8}" type="slidenum">
              <a:rPr lang="zh-CN" altLang="en-US" smtClean="0">
                <a:ea typeface="宋体" charset="-122"/>
              </a:rPr>
              <a:pPr/>
              <a:t>40</a:t>
            </a:fld>
            <a:endParaRPr lang="en-US" altLang="zh-CN" smtClean="0">
              <a:ea typeface="宋体" charset="-122"/>
            </a:endParaRPr>
          </a:p>
        </p:txBody>
      </p:sp>
      <p:sp>
        <p:nvSpPr>
          <p:cNvPr id="3" name="标题 1"/>
          <p:cNvSpPr txBox="1">
            <a:spLocks/>
          </p:cNvSpPr>
          <p:nvPr/>
        </p:nvSpPr>
        <p:spPr>
          <a:xfrm>
            <a:off x="323850" y="665163"/>
            <a:ext cx="8058150" cy="892175"/>
          </a:xfrm>
          <a:prstGeom prst="rect">
            <a:avLst/>
          </a:prstGeom>
        </p:spPr>
        <p:txBody>
          <a:bodyPr/>
          <a:lstStyle/>
          <a:p>
            <a:pPr algn="ctr" eaLnBrk="0" hangingPunct="0">
              <a:defRPr/>
            </a:pPr>
            <a:r>
              <a:rPr lang="zh-CN" altLang="en-US" sz="4800" b="1" kern="0" dirty="0">
                <a:solidFill>
                  <a:srgbClr val="C00000"/>
                </a:solidFill>
                <a:effectLst>
                  <a:outerShdw blurRad="38100" dist="38100" dir="2700000" algn="tl">
                    <a:srgbClr val="C0C0C0"/>
                  </a:outerShdw>
                </a:effectLst>
                <a:latin typeface="黑体" pitchFamily="49" charset="-122"/>
                <a:ea typeface="黑体" pitchFamily="49" charset="-122"/>
                <a:cs typeface="+mj-cs"/>
              </a:rPr>
              <a:t>关于制定目标</a:t>
            </a:r>
            <a:endParaRPr lang="en-US" altLang="zh-CN" sz="48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4" name="内容占位符 2"/>
          <p:cNvSpPr txBox="1">
            <a:spLocks/>
          </p:cNvSpPr>
          <p:nvPr/>
        </p:nvSpPr>
        <p:spPr>
          <a:xfrm>
            <a:off x="250825" y="1557338"/>
            <a:ext cx="8893175" cy="4873625"/>
          </a:xfrm>
          <a:prstGeom prst="rect">
            <a:avLst/>
          </a:prstGeom>
        </p:spPr>
        <p:txBody>
          <a:bodyPr/>
          <a:lstStyle/>
          <a:p>
            <a:pPr marL="285750" indent="-285750" eaLnBrk="0" hangingPunct="0">
              <a:spcBef>
                <a:spcPct val="20000"/>
              </a:spcBef>
              <a:buClr>
                <a:srgbClr val="FF3300"/>
              </a:buClr>
              <a:buSzPct val="70000"/>
              <a:buFont typeface="Wingdings" pitchFamily="2" charset="2"/>
              <a:buChar char="l"/>
              <a:defRPr/>
            </a:pPr>
            <a:r>
              <a:rPr lang="zh-CN" altLang="en-US" sz="2800" b="1" kern="0" dirty="0">
                <a:solidFill>
                  <a:srgbClr val="C00000"/>
                </a:solidFill>
                <a:effectLst>
                  <a:outerShdw blurRad="38100" dist="38100" dir="2700000" algn="tl">
                    <a:srgbClr val="C0C0C0"/>
                  </a:outerShdw>
                </a:effectLst>
                <a:ea typeface="宋体" pitchFamily="2" charset="-122"/>
              </a:rPr>
              <a:t>“</a:t>
            </a:r>
            <a:r>
              <a:rPr lang="en-US" altLang="zh-CN" sz="2800" b="1" kern="0" dirty="0">
                <a:solidFill>
                  <a:srgbClr val="C00000"/>
                </a:solidFill>
                <a:effectLst>
                  <a:outerShdw blurRad="38100" dist="38100" dir="2700000" algn="tl">
                    <a:srgbClr val="C0C0C0"/>
                  </a:outerShdw>
                </a:effectLst>
                <a:ea typeface="宋体" pitchFamily="2" charset="-122"/>
              </a:rPr>
              <a:t>SMART”</a:t>
            </a:r>
            <a:r>
              <a:rPr lang="zh-CN" altLang="en-US" sz="2800" b="1" kern="0" dirty="0">
                <a:solidFill>
                  <a:srgbClr val="C00000"/>
                </a:solidFill>
                <a:effectLst>
                  <a:outerShdw blurRad="38100" dist="38100" dir="2700000" algn="tl">
                    <a:srgbClr val="C0C0C0"/>
                  </a:outerShdw>
                </a:effectLst>
                <a:ea typeface="宋体" pitchFamily="2" charset="-122"/>
              </a:rPr>
              <a:t>法则？</a:t>
            </a:r>
            <a:endParaRPr kumimoji="0" lang="zh-CN" altLang="en-US" sz="2800" b="1" kern="0" dirty="0">
              <a:solidFill>
                <a:srgbClr val="C00000"/>
              </a:solidFill>
              <a:effectLst>
                <a:outerShdw blurRad="38100" dist="38100" dir="2700000" algn="tl">
                  <a:srgbClr val="C0C0C0"/>
                </a:outerShdw>
              </a:effectLst>
              <a:ea typeface="宋体" pitchFamily="2"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S (specific) </a:t>
            </a:r>
            <a:r>
              <a:rPr kumimoji="0" lang="zh-CN" altLang="en-US" kern="0" dirty="0">
                <a:latin typeface="黑体" pitchFamily="49" charset="-122"/>
                <a:ea typeface="黑体" pitchFamily="49" charset="-122"/>
              </a:rPr>
              <a:t>：明确，不能只是形容概括</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M (measurable)</a:t>
            </a:r>
            <a:r>
              <a:rPr kumimoji="0" lang="zh-CN" altLang="en-US" kern="0" dirty="0">
                <a:latin typeface="黑体" pitchFamily="49" charset="-122"/>
                <a:ea typeface="黑体" pitchFamily="49" charset="-122"/>
              </a:rPr>
              <a:t>：可衡量，需要量化</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A (attainable) </a:t>
            </a:r>
            <a:r>
              <a:rPr kumimoji="0" lang="zh-CN" altLang="en-US" kern="0" dirty="0">
                <a:latin typeface="黑体" pitchFamily="49" charset="-122"/>
                <a:ea typeface="黑体" pitchFamily="49" charset="-122"/>
              </a:rPr>
              <a:t>：可达到的，不能是遥不可及的</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R (relevant) </a:t>
            </a:r>
            <a:r>
              <a:rPr kumimoji="0" lang="zh-CN" altLang="en-US" kern="0" dirty="0">
                <a:latin typeface="黑体" pitchFamily="49" charset="-122"/>
                <a:ea typeface="黑体" pitchFamily="49" charset="-122"/>
              </a:rPr>
              <a:t>：结果导向：与长远目标具有相关性</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T (time-based)</a:t>
            </a:r>
            <a:r>
              <a:rPr kumimoji="0" lang="zh-CN" altLang="en-US" kern="0" dirty="0">
                <a:latin typeface="黑体" pitchFamily="49" charset="-122"/>
                <a:ea typeface="黑体" pitchFamily="49" charset="-122"/>
              </a:rPr>
              <a:t>：有时限的</a:t>
            </a:r>
            <a:endParaRPr kumimoji="0" lang="zh-CN" altLang="en-US" kern="0" dirty="0">
              <a:latin typeface="黑体" pitchFamily="49" charset="-122"/>
              <a:ea typeface="黑体" pitchFamily="49" charset="-122"/>
            </a:endParaRPr>
          </a:p>
        </p:txBody>
      </p:sp>
      <p:pic>
        <p:nvPicPr>
          <p:cNvPr id="65540" name="图片 4" descr="管理的实践.jpg"/>
          <p:cNvPicPr>
            <a:picLocks noChangeAspect="1"/>
          </p:cNvPicPr>
          <p:nvPr/>
        </p:nvPicPr>
        <p:blipFill>
          <a:blip r:embed="rId2"/>
          <a:srcRect/>
          <a:stretch>
            <a:fillRect/>
          </a:stretch>
        </p:blipFill>
        <p:spPr bwMode="auto">
          <a:xfrm>
            <a:off x="1042988" y="4292600"/>
            <a:ext cx="1728787" cy="2506663"/>
          </a:xfrm>
          <a:prstGeom prst="rect">
            <a:avLst/>
          </a:prstGeom>
          <a:noFill/>
          <a:ln w="9525">
            <a:noFill/>
            <a:miter lim="800000"/>
            <a:headEnd/>
            <a:tailEnd/>
          </a:ln>
        </p:spPr>
      </p:pic>
      <p:pic>
        <p:nvPicPr>
          <p:cNvPr id="65541" name="图片 5" descr="u=3791730500,828940992&amp;fm=21&amp;gp=0.jpg"/>
          <p:cNvPicPr>
            <a:picLocks noChangeAspect="1"/>
          </p:cNvPicPr>
          <p:nvPr/>
        </p:nvPicPr>
        <p:blipFill>
          <a:blip r:embed="rId3"/>
          <a:srcRect/>
          <a:stretch>
            <a:fillRect/>
          </a:stretch>
        </p:blipFill>
        <p:spPr bwMode="auto">
          <a:xfrm>
            <a:off x="3059113" y="4292600"/>
            <a:ext cx="1735137" cy="2493963"/>
          </a:xfrm>
          <a:prstGeom prst="rect">
            <a:avLst/>
          </a:prstGeom>
          <a:noFill/>
          <a:ln w="9525">
            <a:noFill/>
            <a:miter lim="800000"/>
            <a:headEnd/>
            <a:tailEnd/>
          </a:ln>
        </p:spPr>
      </p:pic>
      <p:sp>
        <p:nvSpPr>
          <p:cNvPr id="65542" name="矩形 6"/>
          <p:cNvSpPr>
            <a:spLocks noChangeArrowheads="1"/>
          </p:cNvSpPr>
          <p:nvPr/>
        </p:nvSpPr>
        <p:spPr bwMode="auto">
          <a:xfrm>
            <a:off x="5076825" y="4748213"/>
            <a:ext cx="3773488" cy="1201737"/>
          </a:xfrm>
          <a:prstGeom prst="rect">
            <a:avLst/>
          </a:prstGeom>
          <a:noFill/>
          <a:ln w="9525">
            <a:noFill/>
            <a:miter lim="800000"/>
            <a:headEnd/>
            <a:tailEnd/>
          </a:ln>
        </p:spPr>
        <p:txBody>
          <a:bodyPr>
            <a:spAutoFit/>
          </a:bodyPr>
          <a:lstStyle/>
          <a:p>
            <a:r>
              <a:rPr lang="zh-CN" altLang="en-US">
                <a:latin typeface="黑体" pitchFamily="2" charset="-122"/>
                <a:ea typeface="黑体" pitchFamily="2" charset="-122"/>
              </a:rPr>
              <a:t>彼得</a:t>
            </a:r>
            <a:r>
              <a:rPr lang="en-US" altLang="zh-CN">
                <a:latin typeface="黑体" pitchFamily="2" charset="-122"/>
                <a:ea typeface="黑体" pitchFamily="2" charset="-122"/>
              </a:rPr>
              <a:t>·</a:t>
            </a:r>
            <a:r>
              <a:rPr lang="zh-CN" altLang="en-US">
                <a:latin typeface="黑体" pitchFamily="2" charset="-122"/>
                <a:ea typeface="黑体" pitchFamily="2" charset="-122"/>
              </a:rPr>
              <a:t>德鲁克</a:t>
            </a:r>
            <a:r>
              <a:rPr lang="en-US" altLang="zh-CN">
                <a:latin typeface="黑体" pitchFamily="2" charset="-122"/>
                <a:ea typeface="黑体" pitchFamily="2" charset="-122"/>
              </a:rPr>
              <a:t>- </a:t>
            </a:r>
            <a:r>
              <a:rPr lang="zh-CN" altLang="en-US">
                <a:latin typeface="黑体" pitchFamily="2" charset="-122"/>
                <a:ea typeface="黑体" pitchFamily="2" charset="-122"/>
              </a:rPr>
              <a:t>维基百科</a:t>
            </a:r>
          </a:p>
          <a:p>
            <a:r>
              <a:rPr lang="en-US" altLang="zh-CN">
                <a:latin typeface="黑体" pitchFamily="2" charset="-122"/>
                <a:ea typeface="黑体" pitchFamily="2" charset="-122"/>
              </a:rPr>
              <a:t>(Peter F. Drucker)</a:t>
            </a:r>
            <a:r>
              <a:rPr lang="zh-CN" altLang="en-US">
                <a:latin typeface="黑体" pitchFamily="2" charset="-122"/>
                <a:ea typeface="黑体" pitchFamily="2" charset="-122"/>
              </a:rPr>
              <a:t>，被尊称为现代管理学之父</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endPar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solidFill>
                  <a:srgbClr val="FF0000"/>
                </a:solidFill>
                <a:latin typeface="黑体" pitchFamily="49" charset="-122"/>
                <a:ea typeface="黑体" pitchFamily="49" charset="-122"/>
              </a:rPr>
              <a:t>计算机基础</a:t>
            </a:r>
            <a:r>
              <a:rPr kumimoji="0" lang="zh-CN" altLang="en-US" sz="3200" kern="0" dirty="0">
                <a:solidFill>
                  <a:srgbClr val="FF0000"/>
                </a:solidFill>
                <a:latin typeface="黑体" pitchFamily="49" charset="-122"/>
                <a:ea typeface="黑体" pitchFamily="49" charset="-122"/>
              </a:rPr>
              <a:t>书籍推荐</a:t>
            </a:r>
            <a:endParaRPr kumimoji="0" lang="zh-CN" altLang="en-US" sz="3200" kern="0" dirty="0">
              <a:solidFill>
                <a:srgbClr val="FF0000"/>
              </a:solidFill>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Databases and Logic</a:t>
            </a:r>
            <a:endParaRPr smtClean="0">
              <a:latin typeface="Arial Unicode MS"/>
              <a:ea typeface="黑体" pitchFamily="2" charset="-122"/>
            </a:endParaRPr>
          </a:p>
        </p:txBody>
      </p:sp>
      <p:sp>
        <p:nvSpPr>
          <p:cNvPr id="67586"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CD0F565-08B3-43A9-B000-72BA02894086}" type="slidenum">
              <a:rPr lang="zh-CN" altLang="en-US" smtClean="0">
                <a:ea typeface="宋体" charset="-122"/>
              </a:rPr>
              <a:pPr/>
              <a:t>42</a:t>
            </a:fld>
            <a:endParaRPr lang="en-US" altLang="zh-CN" smtClean="0">
              <a:ea typeface="宋体" charset="-122"/>
            </a:endParaRPr>
          </a:p>
        </p:txBody>
      </p:sp>
      <p:pic>
        <p:nvPicPr>
          <p:cNvPr id="67587" name="图片 4" descr="logic.jpg"/>
          <p:cNvPicPr>
            <a:picLocks noChangeAspect="1"/>
          </p:cNvPicPr>
          <p:nvPr/>
        </p:nvPicPr>
        <p:blipFill>
          <a:blip r:embed="rId2"/>
          <a:srcRect/>
          <a:stretch>
            <a:fillRect/>
          </a:stretch>
        </p:blipFill>
        <p:spPr bwMode="auto">
          <a:xfrm>
            <a:off x="5035550" y="1839913"/>
            <a:ext cx="3894138" cy="3892550"/>
          </a:xfrm>
          <a:prstGeom prst="rect">
            <a:avLst/>
          </a:prstGeom>
          <a:noFill/>
          <a:ln w="9525">
            <a:noFill/>
            <a:miter lim="800000"/>
            <a:headEnd/>
            <a:tailEnd/>
          </a:ln>
        </p:spPr>
      </p:pic>
      <p:pic>
        <p:nvPicPr>
          <p:cNvPr id="67588" name="图片 5" descr="db.jpg"/>
          <p:cNvPicPr>
            <a:picLocks noChangeAspect="1"/>
          </p:cNvPicPr>
          <p:nvPr/>
        </p:nvPicPr>
        <p:blipFill>
          <a:blip r:embed="rId3"/>
          <a:srcRect/>
          <a:stretch>
            <a:fillRect/>
          </a:stretch>
        </p:blipFill>
        <p:spPr bwMode="auto">
          <a:xfrm>
            <a:off x="1219200" y="1839913"/>
            <a:ext cx="3887788" cy="38877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Computational Complexity </a:t>
            </a:r>
            <a:endParaRPr smtClean="0">
              <a:latin typeface="Arial Unicode MS"/>
              <a:ea typeface="黑体" pitchFamily="2" charset="-122"/>
            </a:endParaRPr>
          </a:p>
        </p:txBody>
      </p:sp>
      <p:sp>
        <p:nvSpPr>
          <p:cNvPr id="68610"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2965B2BE-23C4-4A5B-A635-7EA2C9B37F4E}" type="slidenum">
              <a:rPr lang="zh-CN" altLang="en-US" smtClean="0">
                <a:ea typeface="宋体" charset="-122"/>
              </a:rPr>
              <a:pPr/>
              <a:t>43</a:t>
            </a:fld>
            <a:endParaRPr lang="en-US" altLang="zh-CN" smtClean="0">
              <a:ea typeface="宋体" charset="-122"/>
            </a:endParaRPr>
          </a:p>
        </p:txBody>
      </p:sp>
      <p:pic>
        <p:nvPicPr>
          <p:cNvPr id="68611" name="图片 4" descr="computational_complexity.jpg"/>
          <p:cNvPicPr>
            <a:picLocks noChangeAspect="1"/>
          </p:cNvPicPr>
          <p:nvPr/>
        </p:nvPicPr>
        <p:blipFill>
          <a:blip r:embed="rId2"/>
          <a:srcRect/>
          <a:stretch>
            <a:fillRect/>
          </a:stretch>
        </p:blipFill>
        <p:spPr bwMode="auto">
          <a:xfrm>
            <a:off x="4710113" y="1773238"/>
            <a:ext cx="3671887" cy="3671887"/>
          </a:xfrm>
          <a:prstGeom prst="rect">
            <a:avLst/>
          </a:prstGeom>
          <a:noFill/>
          <a:ln w="9525">
            <a:noFill/>
            <a:miter lim="800000"/>
            <a:headEnd/>
            <a:tailEnd/>
          </a:ln>
        </p:spPr>
      </p:pic>
      <p:pic>
        <p:nvPicPr>
          <p:cNvPr id="68612" name="图片 5" descr="computers_and_intractability.jpg"/>
          <p:cNvPicPr>
            <a:picLocks noChangeAspect="1"/>
          </p:cNvPicPr>
          <p:nvPr/>
        </p:nvPicPr>
        <p:blipFill>
          <a:blip r:embed="rId3"/>
          <a:srcRect/>
          <a:stretch>
            <a:fillRect/>
          </a:stretch>
        </p:blipFill>
        <p:spPr bwMode="auto">
          <a:xfrm>
            <a:off x="1655763" y="1773238"/>
            <a:ext cx="2633662" cy="3735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Algorithms</a:t>
            </a:r>
            <a:endParaRPr smtClean="0">
              <a:latin typeface="Arial Unicode MS"/>
              <a:ea typeface="黑体" pitchFamily="2" charset="-122"/>
            </a:endParaRPr>
          </a:p>
        </p:txBody>
      </p:sp>
      <p:sp>
        <p:nvSpPr>
          <p:cNvPr id="69634"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E401F9DC-8399-46C8-BB77-00D9B39897D2}" type="slidenum">
              <a:rPr lang="zh-CN" altLang="en-US" smtClean="0">
                <a:ea typeface="宋体" charset="-122"/>
              </a:rPr>
              <a:pPr/>
              <a:t>44</a:t>
            </a:fld>
            <a:endParaRPr lang="en-US" altLang="zh-CN" smtClean="0">
              <a:ea typeface="宋体" charset="-122"/>
            </a:endParaRPr>
          </a:p>
        </p:txBody>
      </p:sp>
      <p:pic>
        <p:nvPicPr>
          <p:cNvPr id="69635" name="图片 4" descr="Probability_and_computing.jpg"/>
          <p:cNvPicPr>
            <a:picLocks noChangeAspect="1"/>
          </p:cNvPicPr>
          <p:nvPr/>
        </p:nvPicPr>
        <p:blipFill>
          <a:blip r:embed="rId2"/>
          <a:srcRect/>
          <a:stretch>
            <a:fillRect/>
          </a:stretch>
        </p:blipFill>
        <p:spPr bwMode="auto">
          <a:xfrm>
            <a:off x="6705600" y="2286000"/>
            <a:ext cx="2338388" cy="3230563"/>
          </a:xfrm>
          <a:prstGeom prst="rect">
            <a:avLst/>
          </a:prstGeom>
          <a:noFill/>
          <a:ln w="9525">
            <a:noFill/>
            <a:miter lim="800000"/>
            <a:headEnd/>
            <a:tailEnd/>
          </a:ln>
        </p:spPr>
      </p:pic>
      <p:pic>
        <p:nvPicPr>
          <p:cNvPr id="69636" name="图片 6" descr="Introduction_to_algorithms.jpg"/>
          <p:cNvPicPr>
            <a:picLocks noChangeAspect="1"/>
          </p:cNvPicPr>
          <p:nvPr/>
        </p:nvPicPr>
        <p:blipFill>
          <a:blip r:embed="rId3"/>
          <a:srcRect/>
          <a:stretch>
            <a:fillRect/>
          </a:stretch>
        </p:blipFill>
        <p:spPr bwMode="auto">
          <a:xfrm>
            <a:off x="1249363" y="2276475"/>
            <a:ext cx="2865437" cy="3240088"/>
          </a:xfrm>
          <a:prstGeom prst="rect">
            <a:avLst/>
          </a:prstGeom>
          <a:noFill/>
          <a:ln w="9525">
            <a:noFill/>
            <a:miter lim="800000"/>
            <a:headEnd/>
            <a:tailEnd/>
          </a:ln>
        </p:spPr>
      </p:pic>
      <p:pic>
        <p:nvPicPr>
          <p:cNvPr id="69637" name="图片 7" descr="approx-book.jpg"/>
          <p:cNvPicPr>
            <a:picLocks noChangeAspect="1"/>
          </p:cNvPicPr>
          <p:nvPr/>
        </p:nvPicPr>
        <p:blipFill>
          <a:blip r:embed="rId4"/>
          <a:srcRect/>
          <a:stretch>
            <a:fillRect/>
          </a:stretch>
        </p:blipFill>
        <p:spPr bwMode="auto">
          <a:xfrm>
            <a:off x="4321175" y="2286000"/>
            <a:ext cx="2155825" cy="3257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Formal Languages</a:t>
            </a:r>
            <a:endParaRPr smtClean="0">
              <a:latin typeface="Arial Unicode MS"/>
              <a:ea typeface="黑体" pitchFamily="2" charset="-122"/>
            </a:endParaRPr>
          </a:p>
        </p:txBody>
      </p:sp>
      <p:sp>
        <p:nvSpPr>
          <p:cNvPr id="70658"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B0579D1A-8988-4AD6-BB6F-778F84283169}" type="slidenum">
              <a:rPr lang="zh-CN" altLang="en-US" smtClean="0">
                <a:ea typeface="宋体" charset="-122"/>
              </a:rPr>
              <a:pPr/>
              <a:t>45</a:t>
            </a:fld>
            <a:endParaRPr lang="en-US" altLang="zh-CN" smtClean="0">
              <a:ea typeface="宋体" charset="-122"/>
            </a:endParaRPr>
          </a:p>
        </p:txBody>
      </p:sp>
      <p:pic>
        <p:nvPicPr>
          <p:cNvPr id="70659" name="图片 5" descr="formal1.jpg"/>
          <p:cNvPicPr>
            <a:picLocks noChangeAspect="1"/>
          </p:cNvPicPr>
          <p:nvPr/>
        </p:nvPicPr>
        <p:blipFill>
          <a:blip r:embed="rId2"/>
          <a:srcRect/>
          <a:stretch>
            <a:fillRect/>
          </a:stretch>
        </p:blipFill>
        <p:spPr bwMode="auto">
          <a:xfrm>
            <a:off x="1476375" y="1341438"/>
            <a:ext cx="2943225" cy="4524375"/>
          </a:xfrm>
          <a:prstGeom prst="rect">
            <a:avLst/>
          </a:prstGeom>
          <a:noFill/>
          <a:ln w="9525">
            <a:noFill/>
            <a:miter lim="800000"/>
            <a:headEnd/>
            <a:tailEnd/>
          </a:ln>
        </p:spPr>
      </p:pic>
      <p:pic>
        <p:nvPicPr>
          <p:cNvPr id="70660" name="图片 8" descr="formal1.jpg"/>
          <p:cNvPicPr>
            <a:picLocks noChangeAspect="1"/>
          </p:cNvPicPr>
          <p:nvPr/>
        </p:nvPicPr>
        <p:blipFill>
          <a:blip r:embed="rId3"/>
          <a:srcRect/>
          <a:stretch>
            <a:fillRect/>
          </a:stretch>
        </p:blipFill>
        <p:spPr bwMode="auto">
          <a:xfrm>
            <a:off x="4284663" y="1341438"/>
            <a:ext cx="4524375" cy="4524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Statistics and Social Networks</a:t>
            </a:r>
            <a:endParaRPr smtClean="0">
              <a:latin typeface="Arial Unicode MS"/>
              <a:ea typeface="黑体" pitchFamily="2" charset="-122"/>
            </a:endParaRPr>
          </a:p>
        </p:txBody>
      </p:sp>
      <p:sp>
        <p:nvSpPr>
          <p:cNvPr id="71682"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48382F7-9ED5-4610-93A9-5F4CD0AA4D20}" type="slidenum">
              <a:rPr lang="zh-CN" altLang="en-US" smtClean="0">
                <a:ea typeface="宋体" charset="-122"/>
              </a:rPr>
              <a:pPr/>
              <a:t>46</a:t>
            </a:fld>
            <a:endParaRPr lang="en-US" altLang="zh-CN" smtClean="0">
              <a:ea typeface="宋体" charset="-122"/>
            </a:endParaRPr>
          </a:p>
        </p:txBody>
      </p:sp>
      <p:pic>
        <p:nvPicPr>
          <p:cNvPr id="71683" name="图片 5" descr="statistics.jpg"/>
          <p:cNvPicPr>
            <a:picLocks noChangeAspect="1"/>
          </p:cNvPicPr>
          <p:nvPr/>
        </p:nvPicPr>
        <p:blipFill>
          <a:blip r:embed="rId2"/>
          <a:srcRect/>
          <a:stretch>
            <a:fillRect/>
          </a:stretch>
        </p:blipFill>
        <p:spPr bwMode="auto">
          <a:xfrm>
            <a:off x="1504950" y="1125538"/>
            <a:ext cx="2914650" cy="4524375"/>
          </a:xfrm>
          <a:prstGeom prst="rect">
            <a:avLst/>
          </a:prstGeom>
          <a:noFill/>
          <a:ln w="9525">
            <a:noFill/>
            <a:miter lim="800000"/>
            <a:headEnd/>
            <a:tailEnd/>
          </a:ln>
        </p:spPr>
      </p:pic>
      <p:pic>
        <p:nvPicPr>
          <p:cNvPr id="71684" name="图片 8" descr="wasserman_faust-social_network_analysis_methods_and_applications-3.bmp"/>
          <p:cNvPicPr>
            <a:picLocks noChangeAspect="1"/>
          </p:cNvPicPr>
          <p:nvPr/>
        </p:nvPicPr>
        <p:blipFill>
          <a:blip r:embed="rId3"/>
          <a:srcRect/>
          <a:stretch>
            <a:fillRect/>
          </a:stretch>
        </p:blipFill>
        <p:spPr bwMode="auto">
          <a:xfrm>
            <a:off x="4716463" y="1125538"/>
            <a:ext cx="2886075" cy="45354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Graph Theory</a:t>
            </a:r>
            <a:endParaRPr smtClean="0">
              <a:latin typeface="Arial Unicode MS"/>
              <a:ea typeface="黑体" pitchFamily="2" charset="-122"/>
            </a:endParaRPr>
          </a:p>
        </p:txBody>
      </p:sp>
      <p:sp>
        <p:nvSpPr>
          <p:cNvPr id="72706"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DDC2CB4A-C9A6-4678-946B-107C1FFE0B7B}" type="slidenum">
              <a:rPr lang="zh-CN" altLang="en-US" smtClean="0">
                <a:ea typeface="宋体" charset="-122"/>
              </a:rPr>
              <a:pPr/>
              <a:t>47</a:t>
            </a:fld>
            <a:endParaRPr lang="en-US" altLang="zh-CN" smtClean="0">
              <a:ea typeface="宋体" charset="-122"/>
            </a:endParaRPr>
          </a:p>
        </p:txBody>
      </p:sp>
      <p:pic>
        <p:nvPicPr>
          <p:cNvPr id="72707" name="图片 4" descr="graph2.jpg"/>
          <p:cNvPicPr>
            <a:picLocks noChangeAspect="1"/>
          </p:cNvPicPr>
          <p:nvPr/>
        </p:nvPicPr>
        <p:blipFill>
          <a:blip r:embed="rId2"/>
          <a:srcRect/>
          <a:stretch>
            <a:fillRect/>
          </a:stretch>
        </p:blipFill>
        <p:spPr bwMode="auto">
          <a:xfrm>
            <a:off x="1231900" y="1484313"/>
            <a:ext cx="2979738" cy="4510087"/>
          </a:xfrm>
          <a:prstGeom prst="rect">
            <a:avLst/>
          </a:prstGeom>
          <a:noFill/>
          <a:ln w="9525">
            <a:noFill/>
            <a:miter lim="800000"/>
            <a:headEnd/>
            <a:tailEnd/>
          </a:ln>
        </p:spPr>
      </p:pic>
      <p:pic>
        <p:nvPicPr>
          <p:cNvPr id="72708" name="图片 5" descr="graph_theory_.jpg"/>
          <p:cNvPicPr>
            <a:picLocks noChangeAspect="1"/>
          </p:cNvPicPr>
          <p:nvPr/>
        </p:nvPicPr>
        <p:blipFill>
          <a:blip r:embed="rId3"/>
          <a:srcRect/>
          <a:stretch>
            <a:fillRect/>
          </a:stretch>
        </p:blipFill>
        <p:spPr bwMode="auto">
          <a:xfrm>
            <a:off x="4495800" y="1484313"/>
            <a:ext cx="4392613" cy="43926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WordArt 3"/>
          <p:cNvSpPr>
            <a:spLocks noChangeArrowheads="1" noChangeShapeType="1" noTextEdit="1"/>
          </p:cNvSpPr>
          <p:nvPr/>
        </p:nvSpPr>
        <p:spPr bwMode="auto">
          <a:xfrm>
            <a:off x="2555875" y="2708275"/>
            <a:ext cx="3733800" cy="1371600"/>
          </a:xfrm>
          <a:prstGeom prst="rect">
            <a:avLst/>
          </a:prstGeom>
        </p:spPr>
        <p:txBody>
          <a:bodyPr wrap="none" fromWordArt="1">
            <a:prstTxWarp prst="textPlain">
              <a:avLst>
                <a:gd name="adj" fmla="val 45000"/>
              </a:avLst>
            </a:prstTxWarp>
            <a:scene3d>
              <a:camera prst="legacyPerspectiveFront">
                <a:rot lat="20099963" lon="1500000" rev="0"/>
              </a:camera>
              <a:lightRig rig="legacyFlat4" dir="b"/>
            </a:scene3d>
            <a:sp3d extrusionH="430200" prstMaterial="legacyMatte">
              <a:extrusionClr>
                <a:srgbClr val="FFFF00"/>
              </a:extrusionClr>
            </a:sp3d>
          </a:bodyPr>
          <a:lstStyle/>
          <a:p>
            <a:pPr algn="ctr"/>
            <a:r>
              <a:rPr lang="zh-CN" altLang="en-US" sz="9600" kern="10" spc="1921">
                <a:ln w="9525">
                  <a:round/>
                  <a:headEnd/>
                  <a:tailEnd/>
                </a:ln>
                <a:gradFill rotWithShape="1">
                  <a:gsLst>
                    <a:gs pos="0">
                      <a:srgbClr val="FFFF00"/>
                    </a:gs>
                    <a:gs pos="100000">
                      <a:srgbClr val="FF9933"/>
                    </a:gs>
                  </a:gsLst>
                  <a:path path="rect">
                    <a:fillToRect l="50000" t="50000" r="50000" b="50000"/>
                  </a:path>
                </a:gradFill>
                <a:latin typeface="华文琥珀"/>
              </a:rPr>
              <a:t>谢谢</a:t>
            </a:r>
          </a:p>
        </p:txBody>
      </p:sp>
      <p:sp>
        <p:nvSpPr>
          <p:cNvPr id="73730" name="灯片编号占位符 4"/>
          <p:cNvSpPr>
            <a:spLocks noGrp="1"/>
          </p:cNvSpPr>
          <p:nvPr>
            <p:ph type="sldNum" sz="quarter" idx="11"/>
          </p:nvPr>
        </p:nvSpPr>
        <p:spPr bwMode="auto">
          <a:xfrm>
            <a:off x="6929438" y="6492875"/>
            <a:ext cx="2133600" cy="365125"/>
          </a:xfrm>
          <a:noFill/>
          <a:ln>
            <a:miter lim="800000"/>
            <a:headEnd/>
            <a:tailEnd/>
          </a:ln>
        </p:spPr>
        <p:txBody>
          <a:bodyPr/>
          <a:lstStyle/>
          <a:p>
            <a:fld id="{91BFD528-AA85-4E9F-BE86-F23511CF643A}" type="slidenum">
              <a:rPr lang="zh-CN" altLang="en-US" smtClean="0">
                <a:ea typeface="宋体" charset="-122"/>
              </a:rPr>
              <a:pPr/>
              <a:t>48</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sp>
        <p:nvSpPr>
          <p:cNvPr id="22530" name="内容占位符 2"/>
          <p:cNvSpPr>
            <a:spLocks noGrp="1"/>
          </p:cNvSpPr>
          <p:nvPr>
            <p:ph idx="1"/>
          </p:nvPr>
        </p:nvSpPr>
        <p:spPr>
          <a:xfrm>
            <a:off x="250825" y="1268413"/>
            <a:ext cx="8713788" cy="5040312"/>
          </a:xfrm>
        </p:spPr>
        <p:txBody>
          <a:bodyPr/>
          <a:lstStyle/>
          <a:p>
            <a:r>
              <a:rPr lang="zh-CN" altLang="en-US" smtClean="0">
                <a:solidFill>
                  <a:srgbClr val="000099"/>
                </a:solidFill>
                <a:latin typeface="黑体" pitchFamily="2" charset="-122"/>
                <a:ea typeface="黑体" pitchFamily="2" charset="-122"/>
                <a:sym typeface="Wingdings" pitchFamily="2" charset="2"/>
              </a:rPr>
              <a:t>动机：</a:t>
            </a:r>
            <a:endParaRPr lang="en-US" altLang="zh-CN" smtClean="0">
              <a:solidFill>
                <a:srgbClr val="000099"/>
              </a:solidFill>
              <a:latin typeface="黑体" pitchFamily="2" charset="-122"/>
              <a:ea typeface="黑体" pitchFamily="2" charset="-122"/>
              <a:sym typeface="Wingdings" pitchFamily="2" charset="2"/>
            </a:endParaRPr>
          </a:p>
          <a:p>
            <a:pPr lvl="1"/>
            <a:r>
              <a:rPr lang="zh-CN" altLang="en-US" b="1" smtClean="0">
                <a:latin typeface="黑体" pitchFamily="2" charset="-122"/>
                <a:ea typeface="黑体" pitchFamily="2" charset="-122"/>
                <a:sym typeface="Wingdings" pitchFamily="2" charset="2"/>
              </a:rPr>
              <a:t>确定</a:t>
            </a:r>
            <a:r>
              <a:rPr lang="zh-CN" altLang="en-US" b="1" smtClean="0">
                <a:latin typeface="黑体" pitchFamily="2" charset="-122"/>
                <a:ea typeface="黑体" pitchFamily="2" charset="-122"/>
              </a:rPr>
              <a:t>有限状态自动机</a:t>
            </a:r>
            <a:r>
              <a:rPr lang="en-US" altLang="zh-CN" b="1" smtClean="0">
                <a:latin typeface="黑体" pitchFamily="2" charset="-122"/>
                <a:ea typeface="黑体" pitchFamily="2" charset="-122"/>
              </a:rPr>
              <a:t>(DFA)</a:t>
            </a:r>
            <a:r>
              <a:rPr lang="zh-CN" altLang="en-US" smtClean="0">
                <a:latin typeface="黑体" pitchFamily="2" charset="-122"/>
                <a:ea typeface="黑体" pitchFamily="2" charset="-122"/>
              </a:rPr>
              <a:t>对于给定的指令集，当输入确定时，输出也是确定的，也就是机器的行为是确定的。</a:t>
            </a:r>
            <a:endParaRPr lang="en-US" altLang="zh-CN" smtClean="0">
              <a:latin typeface="黑体" pitchFamily="2" charset="-122"/>
              <a:ea typeface="黑体" pitchFamily="2" charset="-122"/>
            </a:endParaRPr>
          </a:p>
          <a:p>
            <a:pPr lvl="1"/>
            <a:r>
              <a:rPr lang="en-US" altLang="zh-CN" b="1" smtClean="0">
                <a:latin typeface="黑体" pitchFamily="2" charset="-122"/>
                <a:ea typeface="黑体" pitchFamily="2" charset="-122"/>
              </a:rPr>
              <a:t>Rabin</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Scott</a:t>
            </a:r>
            <a:r>
              <a:rPr lang="zh-CN" altLang="en-US" smtClean="0">
                <a:latin typeface="黑体" pitchFamily="2" charset="-122"/>
                <a:ea typeface="黑体" pitchFamily="2" charset="-122"/>
              </a:rPr>
              <a:t>认为这种“确定行为”带来了“局限性”</a:t>
            </a:r>
            <a:endParaRPr lang="en-US" altLang="zh-CN" smtClean="0">
              <a:latin typeface="黑体" pitchFamily="2" charset="-122"/>
              <a:ea typeface="黑体" pitchFamily="2" charset="-122"/>
              <a:sym typeface="Wingdings" pitchFamily="2" charset="2"/>
            </a:endParaRPr>
          </a:p>
          <a:p>
            <a:r>
              <a:rPr lang="zh-CN" altLang="en-US" smtClean="0">
                <a:solidFill>
                  <a:srgbClr val="000099"/>
                </a:solidFill>
                <a:latin typeface="黑体" pitchFamily="2" charset="-122"/>
                <a:ea typeface="黑体" pitchFamily="2" charset="-122"/>
              </a:rPr>
              <a:t>解决方案：</a:t>
            </a:r>
            <a:endParaRPr lang="en-US" altLang="zh-CN" smtClean="0">
              <a:solidFill>
                <a:srgbClr val="000099"/>
              </a:solidFill>
              <a:latin typeface="黑体" pitchFamily="2" charset="-122"/>
              <a:ea typeface="黑体" pitchFamily="2" charset="-122"/>
            </a:endParaRPr>
          </a:p>
          <a:p>
            <a:pPr lvl="1"/>
            <a:r>
              <a:rPr lang="zh-CN" altLang="en-US" smtClean="0">
                <a:latin typeface="黑体" pitchFamily="2" charset="-122"/>
                <a:ea typeface="黑体" pitchFamily="2" charset="-122"/>
              </a:rPr>
              <a:t>对于给定的输入，允许输出是有限种可能性中的一种选择。实际上，机器的行为从“确定”变为“不确定”，这种机器就是</a:t>
            </a:r>
            <a:r>
              <a:rPr lang="zh-CN" altLang="en-US" b="1" smtClean="0">
                <a:latin typeface="黑体" pitchFamily="2" charset="-122"/>
                <a:ea typeface="黑体" pitchFamily="2" charset="-122"/>
              </a:rPr>
              <a:t>非确定有限状态自动机</a:t>
            </a:r>
            <a:endParaRPr lang="en-US" altLang="zh-CN" b="1" smtClean="0">
              <a:latin typeface="黑体" pitchFamily="2" charset="-122"/>
              <a:ea typeface="黑体" pitchFamily="2" charset="-122"/>
            </a:endParaRPr>
          </a:p>
          <a:p>
            <a:pPr lvl="1"/>
            <a:r>
              <a:rPr lang="zh-CN" altLang="en-US" smtClean="0">
                <a:latin typeface="黑体" pitchFamily="2" charset="-122"/>
                <a:ea typeface="黑体" pitchFamily="2" charset="-122"/>
              </a:rPr>
              <a:t>同时证明了</a:t>
            </a:r>
            <a:r>
              <a:rPr lang="zh-CN" altLang="en-US" b="1" smtClean="0">
                <a:solidFill>
                  <a:srgbClr val="C00000"/>
                </a:solidFill>
                <a:latin typeface="黑体" pitchFamily="2" charset="-122"/>
                <a:ea typeface="黑体" pitchFamily="2" charset="-122"/>
                <a:sym typeface="Wingdings" pitchFamily="2" charset="2"/>
              </a:rPr>
              <a:t>确定</a:t>
            </a:r>
            <a:r>
              <a:rPr lang="zh-CN" altLang="en-US" b="1" smtClean="0">
                <a:solidFill>
                  <a:srgbClr val="C00000"/>
                </a:solidFill>
                <a:latin typeface="黑体" pitchFamily="2" charset="-122"/>
                <a:ea typeface="黑体" pitchFamily="2" charset="-122"/>
              </a:rPr>
              <a:t>有限状态自动机和非确定有限状态自动机的表达能力是等价的</a:t>
            </a:r>
            <a:r>
              <a:rPr lang="zh-CN" altLang="en-US" b="1" smtClean="0">
                <a:latin typeface="黑体" pitchFamily="2" charset="-122"/>
                <a:ea typeface="黑体" pitchFamily="2" charset="-122"/>
              </a:rPr>
              <a:t>。</a:t>
            </a:r>
            <a:endParaRPr lang="en-US" altLang="zh-CN" b="1" smtClean="0">
              <a:latin typeface="黑体" pitchFamily="2" charset="-122"/>
              <a:ea typeface="黑体" pitchFamily="2" charset="-122"/>
            </a:endParaRPr>
          </a:p>
          <a:p>
            <a:r>
              <a:rPr lang="en-US" altLang="zh-CN" b="1" smtClean="0">
                <a:solidFill>
                  <a:srgbClr val="000099"/>
                </a:solidFill>
                <a:latin typeface="黑体" pitchFamily="2" charset="-122"/>
                <a:ea typeface="黑体" pitchFamily="2" charset="-122"/>
              </a:rPr>
              <a:t>NFA</a:t>
            </a:r>
            <a:r>
              <a:rPr lang="zh-CN" altLang="en-US" b="1" smtClean="0">
                <a:solidFill>
                  <a:srgbClr val="000099"/>
                </a:solidFill>
                <a:latin typeface="黑体" pitchFamily="2" charset="-122"/>
                <a:ea typeface="黑体" pitchFamily="2" charset="-122"/>
              </a:rPr>
              <a:t>意义</a:t>
            </a:r>
            <a:r>
              <a:rPr lang="en-US" altLang="zh-CN" b="1" smtClean="0">
                <a:solidFill>
                  <a:srgbClr val="000099"/>
                </a:solidFill>
                <a:latin typeface="黑体" pitchFamily="2" charset="-122"/>
                <a:ea typeface="黑体" pitchFamily="2" charset="-122"/>
              </a:rPr>
              <a:t>	</a:t>
            </a:r>
          </a:p>
          <a:p>
            <a:pPr lvl="1"/>
            <a:r>
              <a:rPr lang="zh-CN" altLang="en-US" smtClean="0">
                <a:latin typeface="黑体" pitchFamily="2" charset="-122"/>
                <a:ea typeface="黑体" pitchFamily="2" charset="-122"/>
              </a:rPr>
              <a:t>机器翻译、文献检索和字处理程序中有着重要的作用</a:t>
            </a:r>
            <a:endParaRPr lang="en-US" altLang="zh-CN" smtClean="0">
              <a:latin typeface="黑体" pitchFamily="2" charset="-122"/>
              <a:ea typeface="黑体" pitchFamily="2" charset="-122"/>
            </a:endParaRPr>
          </a:p>
          <a:p>
            <a:pPr lvl="1"/>
            <a:r>
              <a:rPr lang="zh-CN" altLang="en-US" smtClean="0">
                <a:latin typeface="黑体" pitchFamily="2" charset="-122"/>
                <a:ea typeface="黑体" pitchFamily="2" charset="-122"/>
              </a:rPr>
              <a:t>是计算复杂性中的一个关键的概念，对于定义</a:t>
            </a:r>
            <a:r>
              <a:rPr lang="en-US" altLang="zh-CN" smtClean="0">
                <a:latin typeface="黑体" pitchFamily="2" charset="-122"/>
                <a:ea typeface="黑体" pitchFamily="2" charset="-122"/>
              </a:rPr>
              <a:t>P</a:t>
            </a:r>
            <a:r>
              <a:rPr lang="zh-CN" altLang="en-US" smtClean="0">
                <a:latin typeface="黑体" pitchFamily="2" charset="-122"/>
                <a:ea typeface="黑体" pitchFamily="2" charset="-122"/>
              </a:rPr>
              <a:t>和</a:t>
            </a:r>
            <a:r>
              <a:rPr lang="en-US" altLang="zh-CN" smtClean="0">
                <a:latin typeface="黑体" pitchFamily="2" charset="-122"/>
                <a:ea typeface="黑体" pitchFamily="2" charset="-122"/>
              </a:rPr>
              <a:t>NP</a:t>
            </a:r>
            <a:r>
              <a:rPr lang="zh-CN" altLang="en-US" smtClean="0">
                <a:latin typeface="黑体" pitchFamily="2" charset="-122"/>
                <a:ea typeface="黑体" pitchFamily="2" charset="-122"/>
              </a:rPr>
              <a:t>类非常重要</a:t>
            </a:r>
            <a:endParaRPr lang="en-US" altLang="zh-CN" smtClean="0">
              <a:latin typeface="黑体" pitchFamily="2" charset="-122"/>
              <a:ea typeface="黑体" pitchFamily="2" charset="-122"/>
            </a:endParaRPr>
          </a:p>
          <a:p>
            <a:endParaRPr lang="zh-CN" altLang="en-US" smtClean="0">
              <a:latin typeface="黑体" pitchFamily="2" charset="-122"/>
              <a:ea typeface="黑体" pitchFamily="2" charset="-122"/>
            </a:endParaRPr>
          </a:p>
        </p:txBody>
      </p:sp>
      <p:sp>
        <p:nvSpPr>
          <p:cNvPr id="22531" name="灯片编号占位符 3"/>
          <p:cNvSpPr>
            <a:spLocks noGrp="1"/>
          </p:cNvSpPr>
          <p:nvPr>
            <p:ph type="sldNum" sz="quarter" idx="11"/>
          </p:nvPr>
        </p:nvSpPr>
        <p:spPr bwMode="auto">
          <a:noFill/>
          <a:ln>
            <a:miter lim="800000"/>
            <a:headEnd/>
            <a:tailEnd/>
          </a:ln>
        </p:spPr>
        <p:txBody>
          <a:bodyPr/>
          <a:lstStyle/>
          <a:p>
            <a:fld id="{A5605829-8AAC-4609-BF1F-4E40085AE3E2}" type="slidenum">
              <a:rPr lang="zh-CN" altLang="en-US" smtClean="0">
                <a:ea typeface="宋体" charset="-122"/>
              </a:rPr>
              <a:pPr/>
              <a:t>5</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23554" name="灯片编号占位符 3"/>
          <p:cNvSpPr>
            <a:spLocks noGrp="1"/>
          </p:cNvSpPr>
          <p:nvPr>
            <p:ph type="sldNum" sz="quarter" idx="11"/>
          </p:nvPr>
        </p:nvSpPr>
        <p:spPr bwMode="auto">
          <a:noFill/>
          <a:ln>
            <a:miter lim="800000"/>
            <a:headEnd/>
            <a:tailEnd/>
          </a:ln>
        </p:spPr>
        <p:txBody>
          <a:bodyPr/>
          <a:lstStyle/>
          <a:p>
            <a:fld id="{8844CBA5-C1FD-4325-A0E8-896570462590}" type="slidenum">
              <a:rPr lang="zh-CN" altLang="en-US" smtClean="0">
                <a:ea typeface="宋体" charset="-122"/>
              </a:rPr>
              <a:pPr/>
              <a:t>6</a:t>
            </a:fld>
            <a:endParaRPr lang="zh-CN" altLang="en-US" smtClean="0">
              <a:ea typeface="宋体" charset="-122"/>
            </a:endParaRPr>
          </a:p>
        </p:txBody>
      </p:sp>
      <p:sp>
        <p:nvSpPr>
          <p:cNvPr id="23555" name="矩形 7"/>
          <p:cNvSpPr>
            <a:spLocks noChangeArrowheads="1"/>
          </p:cNvSpPr>
          <p:nvPr/>
        </p:nvSpPr>
        <p:spPr bwMode="auto">
          <a:xfrm>
            <a:off x="3924300" y="2420938"/>
            <a:ext cx="4968875" cy="15700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史提芬</a:t>
            </a:r>
            <a:r>
              <a:rPr lang="en-US" altLang="zh-CN" b="1">
                <a:latin typeface="黑体" pitchFamily="2" charset="-122"/>
                <a:ea typeface="黑体" pitchFamily="2" charset="-122"/>
              </a:rPr>
              <a:t>·A·</a:t>
            </a:r>
            <a:r>
              <a:rPr lang="zh-CN" altLang="en-US" b="1">
                <a:latin typeface="黑体" pitchFamily="2" charset="-122"/>
                <a:ea typeface="黑体" pitchFamily="2" charset="-122"/>
              </a:rPr>
              <a:t>古克（</a:t>
            </a:r>
            <a:r>
              <a:rPr lang="en-US" altLang="zh-CN" b="1">
                <a:latin typeface="黑体" pitchFamily="2" charset="-122"/>
                <a:ea typeface="黑体" pitchFamily="2" charset="-122"/>
              </a:rPr>
              <a:t>Stephen A. Cook</a:t>
            </a:r>
            <a:r>
              <a:rPr lang="zh-CN" altLang="en-US" b="1">
                <a:latin typeface="黑体" pitchFamily="2" charset="-122"/>
                <a:ea typeface="黑体" pitchFamily="2" charset="-122"/>
              </a:rPr>
              <a:t>，</a:t>
            </a:r>
            <a:r>
              <a:rPr lang="en-US" altLang="zh-CN" b="1">
                <a:latin typeface="黑体" pitchFamily="2" charset="-122"/>
                <a:ea typeface="黑体" pitchFamily="2" charset="-122"/>
              </a:rPr>
              <a:t>1939</a:t>
            </a:r>
            <a:r>
              <a:rPr lang="zh-CN" altLang="en-US" b="1">
                <a:latin typeface="黑体" pitchFamily="2" charset="-122"/>
                <a:ea typeface="黑体" pitchFamily="2" charset="-122"/>
              </a:rPr>
              <a:t>年－），美国</a:t>
            </a:r>
            <a:r>
              <a:rPr lang="zh-CN" altLang="en-US">
                <a:latin typeface="黑体" pitchFamily="2" charset="-122"/>
                <a:ea typeface="黑体" pitchFamily="2" charset="-122"/>
              </a:rPr>
              <a:t>计算机科学家，计算复杂性理论的重要研究者。</a:t>
            </a:r>
            <a:r>
              <a:rPr lang="en-US" altLang="zh-CN">
                <a:latin typeface="黑体" pitchFamily="2" charset="-122"/>
                <a:ea typeface="黑体" pitchFamily="2" charset="-122"/>
              </a:rPr>
              <a:t>1982</a:t>
            </a:r>
            <a:r>
              <a:rPr lang="zh-CN" altLang="en-US">
                <a:latin typeface="黑体" pitchFamily="2" charset="-122"/>
                <a:ea typeface="黑体" pitchFamily="2" charset="-122"/>
              </a:rPr>
              <a:t>年图灵奖得主。</a:t>
            </a:r>
          </a:p>
        </p:txBody>
      </p:sp>
      <p:pic>
        <p:nvPicPr>
          <p:cNvPr id="23556" name="内容占位符 9" descr="File-Prof.Cook.jpg"/>
          <p:cNvPicPr>
            <a:picLocks noGrp="1" noChangeAspect="1"/>
          </p:cNvPicPr>
          <p:nvPr>
            <p:ph idx="1"/>
          </p:nvPr>
        </p:nvPicPr>
        <p:blipFill>
          <a:blip r:embed="rId2"/>
          <a:srcRect/>
          <a:stretch>
            <a:fillRect/>
          </a:stretch>
        </p:blipFill>
        <p:spPr>
          <a:xfrm>
            <a:off x="395288" y="1773238"/>
            <a:ext cx="3313112" cy="400526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24578" name="内容占位符 2"/>
          <p:cNvSpPr>
            <a:spLocks noGrp="1"/>
          </p:cNvSpPr>
          <p:nvPr>
            <p:ph idx="1"/>
          </p:nvPr>
        </p:nvSpPr>
        <p:spPr>
          <a:xfrm>
            <a:off x="250825" y="1268413"/>
            <a:ext cx="8713788" cy="5040312"/>
          </a:xfrm>
        </p:spPr>
        <p:txBody>
          <a:bodyPr/>
          <a:lstStyle/>
          <a:p>
            <a:r>
              <a:rPr lang="zh-CN" altLang="en-US" b="1" smtClean="0">
                <a:latin typeface="黑体" pitchFamily="2" charset="-122"/>
                <a:ea typeface="黑体" pitchFamily="2" charset="-122"/>
              </a:rPr>
              <a:t>哈佛大学研究生院</a:t>
            </a:r>
            <a:r>
              <a:rPr lang="zh-CN" altLang="en-US" smtClean="0">
                <a:latin typeface="黑体" pitchFamily="2" charset="-122"/>
                <a:ea typeface="黑体" pitchFamily="2" charset="-122"/>
              </a:rPr>
              <a:t>对新兴学科十分重视，在计算复杂性处于萌芽时期邀请了</a:t>
            </a:r>
            <a:r>
              <a:rPr lang="zh-CN" altLang="en-US" b="1" smtClean="0">
                <a:latin typeface="黑体" pitchFamily="2" charset="-122"/>
                <a:ea typeface="黑体" pitchFamily="2" charset="-122"/>
              </a:rPr>
              <a:t>迈克尔</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拉宾</a:t>
            </a:r>
            <a:r>
              <a:rPr lang="zh-CN" altLang="en-US" smtClean="0">
                <a:latin typeface="黑体" pitchFamily="2" charset="-122"/>
                <a:ea typeface="黑体" pitchFamily="2" charset="-122"/>
              </a:rPr>
              <a:t>（</a:t>
            </a:r>
            <a:r>
              <a:rPr lang="en-US" altLang="zh-CN" b="1" smtClean="0">
                <a:latin typeface="黑体" pitchFamily="2" charset="-122"/>
                <a:ea typeface="黑体" pitchFamily="2" charset="-122"/>
              </a:rPr>
              <a:t>Michael Oser Rabin</a:t>
            </a:r>
            <a:r>
              <a:rPr lang="zh-CN" altLang="en-US" b="1" smtClean="0">
                <a:latin typeface="黑体" pitchFamily="2" charset="-122"/>
                <a:ea typeface="黑体" pitchFamily="2" charset="-122"/>
              </a:rPr>
              <a:t>，</a:t>
            </a:r>
            <a:r>
              <a:rPr lang="en-US" altLang="zh-CN" b="1" smtClean="0">
                <a:latin typeface="黑体" pitchFamily="2" charset="-122"/>
                <a:ea typeface="黑体" pitchFamily="2" charset="-122"/>
              </a:rPr>
              <a:t>76</a:t>
            </a:r>
            <a:r>
              <a:rPr lang="zh-CN" altLang="en-US" b="1" smtClean="0">
                <a:latin typeface="黑体" pitchFamily="2" charset="-122"/>
                <a:ea typeface="黑体" pitchFamily="2" charset="-122"/>
              </a:rPr>
              <a:t>年图灵奖得主</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、理查德</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斯特恩斯</a:t>
            </a:r>
            <a:r>
              <a:rPr lang="zh-CN" altLang="en-US" smtClean="0">
                <a:latin typeface="黑体" pitchFamily="2" charset="-122"/>
                <a:ea typeface="黑体" pitchFamily="2" charset="-122"/>
              </a:rPr>
              <a:t>（</a:t>
            </a:r>
            <a:r>
              <a:rPr lang="en-US" altLang="zh-CN" b="1" smtClean="0">
                <a:latin typeface="黑体" pitchFamily="2" charset="-122"/>
                <a:ea typeface="黑体" pitchFamily="2" charset="-122"/>
              </a:rPr>
              <a:t>Richard Edwin Stearns</a:t>
            </a:r>
            <a:r>
              <a:rPr lang="zh-CN" altLang="en-US" b="1" smtClean="0">
                <a:latin typeface="黑体" pitchFamily="2" charset="-122"/>
                <a:ea typeface="黑体" pitchFamily="2" charset="-122"/>
              </a:rPr>
              <a:t>，</a:t>
            </a:r>
            <a:r>
              <a:rPr lang="en-US" altLang="zh-CN" b="1" smtClean="0">
                <a:latin typeface="黑体" pitchFamily="2" charset="-122"/>
                <a:ea typeface="黑体" pitchFamily="2" charset="-122"/>
              </a:rPr>
              <a:t>93</a:t>
            </a:r>
            <a:r>
              <a:rPr lang="zh-CN" altLang="en-US" b="1" smtClean="0">
                <a:latin typeface="黑体" pitchFamily="2" charset="-122"/>
                <a:ea typeface="黑体" pitchFamily="2" charset="-122"/>
              </a:rPr>
              <a:t>年图灵奖得主）和尤里斯</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哈特马尼斯（</a:t>
            </a:r>
            <a:r>
              <a:rPr lang="en-US" altLang="zh-CN" b="1" smtClean="0">
                <a:latin typeface="黑体" pitchFamily="2" charset="-122"/>
                <a:ea typeface="黑体" pitchFamily="2" charset="-122"/>
              </a:rPr>
              <a:t>Juris Hartmanis</a:t>
            </a:r>
            <a:r>
              <a:rPr lang="zh-CN" altLang="en-US" b="1" smtClean="0">
                <a:latin typeface="黑体" pitchFamily="2" charset="-122"/>
                <a:ea typeface="黑体" pitchFamily="2" charset="-122"/>
              </a:rPr>
              <a:t>，</a:t>
            </a:r>
            <a:r>
              <a:rPr lang="en-US" altLang="zh-CN" b="1" smtClean="0">
                <a:latin typeface="黑体" pitchFamily="2" charset="-122"/>
                <a:ea typeface="黑体" pitchFamily="2" charset="-122"/>
              </a:rPr>
              <a:t>93</a:t>
            </a:r>
            <a:r>
              <a:rPr lang="zh-CN" altLang="en-US" b="1" smtClean="0">
                <a:latin typeface="黑体" pitchFamily="2" charset="-122"/>
                <a:ea typeface="黑体" pitchFamily="2" charset="-122"/>
              </a:rPr>
              <a:t>年图灵奖得主）</a:t>
            </a:r>
            <a:r>
              <a:rPr lang="zh-CN" altLang="en-US" smtClean="0">
                <a:latin typeface="黑体" pitchFamily="2" charset="-122"/>
                <a:ea typeface="黑体" pitchFamily="2" charset="-122"/>
              </a:rPr>
              <a:t>等人来哈佛讲学或做报告</a:t>
            </a:r>
            <a:r>
              <a:rPr lang="zh-CN" altLang="en-US" b="1" smtClean="0">
                <a:latin typeface="黑体" pitchFamily="2" charset="-122"/>
                <a:ea typeface="黑体" pitchFamily="2" charset="-122"/>
              </a:rPr>
              <a:t>。</a:t>
            </a:r>
            <a:endParaRPr lang="en-US" altLang="zh-CN" smtClean="0">
              <a:latin typeface="黑体" pitchFamily="2" charset="-122"/>
              <a:ea typeface="黑体" pitchFamily="2" charset="-122"/>
            </a:endParaRPr>
          </a:p>
          <a:p>
            <a:r>
              <a:rPr lang="zh-CN" altLang="en-US" smtClean="0">
                <a:latin typeface="黑体" pitchFamily="2" charset="-122"/>
                <a:ea typeface="黑体" pitchFamily="2" charset="-122"/>
                <a:sym typeface="Wingdings" pitchFamily="2" charset="2"/>
              </a:rPr>
              <a:t>博士论文</a:t>
            </a:r>
            <a:r>
              <a:rPr lang="en-US" altLang="zh-CN" smtClean="0">
                <a:latin typeface="黑体" pitchFamily="2" charset="-122"/>
                <a:ea typeface="黑体" pitchFamily="2" charset="-122"/>
                <a:sym typeface="Wingdings" pitchFamily="2" charset="2"/>
              </a:rPr>
              <a:t>《</a:t>
            </a:r>
            <a:r>
              <a:rPr lang="en-US" altLang="zh-CN" sz="2000" smtClean="0">
                <a:latin typeface="黑体" pitchFamily="2" charset="-122"/>
                <a:ea typeface="黑体" pitchFamily="2" charset="-122"/>
                <a:sym typeface="Wingdings" pitchFamily="2" charset="2"/>
              </a:rPr>
              <a:t>On the Minimum Computation Time for Multiplication</a:t>
            </a:r>
            <a:r>
              <a:rPr lang="en-US" altLang="zh-CN" smtClean="0">
                <a:latin typeface="黑体" pitchFamily="2" charset="-122"/>
                <a:ea typeface="黑体" pitchFamily="2" charset="-122"/>
                <a:sym typeface="Wingdings" pitchFamily="2" charset="2"/>
              </a:rPr>
              <a:t>》</a:t>
            </a:r>
          </a:p>
          <a:p>
            <a:r>
              <a:rPr lang="zh-CN" altLang="en-US" smtClean="0">
                <a:latin typeface="黑体" pitchFamily="2" charset="-122"/>
                <a:ea typeface="黑体" pitchFamily="2" charset="-122"/>
                <a:sym typeface="Wingdings" pitchFamily="2" charset="2"/>
              </a:rPr>
              <a:t>受当时哈佛著名的</a:t>
            </a:r>
            <a:r>
              <a:rPr lang="zh-CN" altLang="en-US" b="1" smtClean="0">
                <a:latin typeface="黑体" pitchFamily="2" charset="-122"/>
                <a:ea typeface="黑体" pitchFamily="2" charset="-122"/>
                <a:sym typeface="Wingdings" pitchFamily="2" charset="2"/>
              </a:rPr>
              <a:t>数理逻辑学家王浩</a:t>
            </a:r>
            <a:r>
              <a:rPr lang="zh-CN" altLang="en-US" smtClean="0">
                <a:latin typeface="黑体" pitchFamily="2" charset="-122"/>
                <a:ea typeface="黑体" pitchFamily="2" charset="-122"/>
                <a:sym typeface="Wingdings" pitchFamily="2" charset="2"/>
              </a:rPr>
              <a:t>的启发。</a:t>
            </a:r>
            <a:endParaRPr lang="en-US" altLang="zh-CN" smtClean="0">
              <a:latin typeface="黑体" pitchFamily="2" charset="-122"/>
              <a:ea typeface="黑体" pitchFamily="2" charset="-122"/>
              <a:sym typeface="Wingdings" pitchFamily="2" charset="2"/>
            </a:endParaRPr>
          </a:p>
          <a:p>
            <a:pPr lvl="1"/>
            <a:r>
              <a:rPr lang="zh-CN" altLang="en-US" b="1" smtClean="0">
                <a:latin typeface="黑体" pitchFamily="2" charset="-122"/>
                <a:ea typeface="黑体" pitchFamily="2" charset="-122"/>
                <a:sym typeface="Wingdings" pitchFamily="2" charset="2"/>
              </a:rPr>
              <a:t>王</a:t>
            </a:r>
            <a:r>
              <a:rPr lang="zh-CN" altLang="en-US" smtClean="0">
                <a:latin typeface="黑体" pitchFamily="2" charset="-122"/>
                <a:ea typeface="黑体" pitchFamily="2" charset="-122"/>
                <a:sym typeface="Wingdings" pitchFamily="2" charset="2"/>
              </a:rPr>
              <a:t>浩正在研究及其的自动定理证明，并提出了一种图灵机的变形</a:t>
            </a:r>
            <a:r>
              <a:rPr lang="en-US" altLang="zh-CN" smtClean="0">
                <a:latin typeface="黑体" pitchFamily="2" charset="-122"/>
                <a:ea typeface="黑体" pitchFamily="2" charset="-122"/>
                <a:sym typeface="Wingdings" pitchFamily="2" charset="2"/>
              </a:rPr>
              <a:t>-B-machine</a:t>
            </a:r>
            <a:r>
              <a:rPr lang="zh-CN" altLang="en-US" smtClean="0">
                <a:latin typeface="黑体" pitchFamily="2" charset="-122"/>
                <a:ea typeface="黑体" pitchFamily="2" charset="-122"/>
                <a:sym typeface="Wingdings" pitchFamily="2" charset="2"/>
              </a:rPr>
              <a:t>。研究一阶逻辑的可满足性的自动证明问题，即是否存在一个模型是的一阶逻辑公式取值为真。</a:t>
            </a:r>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rPr>
              <a:t>在这种环境下，诞生了第一个</a:t>
            </a:r>
            <a:r>
              <a:rPr lang="en-US" altLang="zh-CN" smtClean="0">
                <a:latin typeface="黑体" pitchFamily="2" charset="-122"/>
                <a:ea typeface="黑体" pitchFamily="2" charset="-122"/>
              </a:rPr>
              <a:t>NP</a:t>
            </a:r>
            <a:r>
              <a:rPr lang="zh-CN" altLang="en-US" smtClean="0">
                <a:latin typeface="黑体" pitchFamily="2" charset="-122"/>
                <a:ea typeface="黑体" pitchFamily="2" charset="-122"/>
              </a:rPr>
              <a:t>完全问题：</a:t>
            </a:r>
            <a:endParaRPr lang="en-US" altLang="zh-CN" smtClean="0">
              <a:latin typeface="黑体" pitchFamily="2" charset="-122"/>
              <a:ea typeface="黑体" pitchFamily="2" charset="-122"/>
            </a:endParaRPr>
          </a:p>
          <a:p>
            <a:pPr lvl="1"/>
            <a:r>
              <a:rPr lang="en-US" altLang="zh-CN" smtClean="0">
                <a:latin typeface="黑体" pitchFamily="2" charset="-122"/>
                <a:ea typeface="黑体" pitchFamily="2" charset="-122"/>
              </a:rPr>
              <a:t>Stephen A. Cook."The Complexity of Theorem Proving Procedures". STOC, 1971.</a:t>
            </a:r>
            <a:endParaRPr lang="zh-CN" altLang="en-US" smtClean="0">
              <a:latin typeface="黑体" pitchFamily="2" charset="-122"/>
              <a:ea typeface="黑体" pitchFamily="2" charset="-122"/>
            </a:endParaRPr>
          </a:p>
        </p:txBody>
      </p:sp>
      <p:sp>
        <p:nvSpPr>
          <p:cNvPr id="24579" name="灯片编号占位符 3"/>
          <p:cNvSpPr>
            <a:spLocks noGrp="1"/>
          </p:cNvSpPr>
          <p:nvPr>
            <p:ph type="sldNum" sz="quarter" idx="11"/>
          </p:nvPr>
        </p:nvSpPr>
        <p:spPr bwMode="auto">
          <a:noFill/>
          <a:ln>
            <a:miter lim="800000"/>
            <a:headEnd/>
            <a:tailEnd/>
          </a:ln>
        </p:spPr>
        <p:txBody>
          <a:bodyPr/>
          <a:lstStyle/>
          <a:p>
            <a:fld id="{0CAA3B90-6C40-4475-A799-56D097B09234}" type="slidenum">
              <a:rPr lang="zh-CN" altLang="en-US" smtClean="0">
                <a:ea typeface="宋体" charset="-122"/>
              </a:rPr>
              <a:pPr/>
              <a:t>7</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3" name="内容占位符 2"/>
          <p:cNvSpPr>
            <a:spLocks noGrp="1"/>
          </p:cNvSpPr>
          <p:nvPr>
            <p:ph idx="1"/>
          </p:nvPr>
        </p:nvSpPr>
        <p:spPr>
          <a:xfrm>
            <a:off x="250825" y="1268413"/>
            <a:ext cx="8713788" cy="5329237"/>
          </a:xfrm>
        </p:spPr>
        <p:txBody>
          <a:bodyPr/>
          <a:lstStyle/>
          <a:p>
            <a:pPr>
              <a:defRPr/>
            </a:pPr>
            <a:r>
              <a:rPr lang="zh-CN" altLang="en-US" b="1" dirty="0" smtClean="0">
                <a:solidFill>
                  <a:srgbClr val="000099"/>
                </a:solidFill>
                <a:sym typeface="Wingdings" pitchFamily="2" charset="2"/>
              </a:rPr>
              <a:t>动机：</a:t>
            </a:r>
            <a:endParaRPr lang="en-US" altLang="zh-CN" b="1" dirty="0" smtClean="0">
              <a:solidFill>
                <a:srgbClr val="000099"/>
              </a:solidFill>
              <a:sym typeface="Wingdings" pitchFamily="2" charset="2"/>
            </a:endParaRPr>
          </a:p>
          <a:p>
            <a:pPr lvl="1">
              <a:defRPr/>
            </a:pPr>
            <a:r>
              <a:rPr lang="zh-CN" altLang="en-US" b="1" dirty="0" smtClean="0">
                <a:sym typeface="Wingdings" pitchFamily="2" charset="2"/>
              </a:rPr>
              <a:t>虽然，王浩</a:t>
            </a:r>
            <a:r>
              <a:rPr lang="zh-CN" altLang="en-US" dirty="0" smtClean="0">
                <a:sym typeface="Wingdings" pitchFamily="2" charset="2"/>
              </a:rPr>
              <a:t>实际上是从计算复杂性的角度研究一阶逻辑的可满足性问题。而本质上这个问题</a:t>
            </a:r>
            <a:r>
              <a:rPr lang="zh-CN" altLang="en-US" b="1" dirty="0" smtClean="0">
                <a:sym typeface="Wingdings" pitchFamily="2" charset="2"/>
              </a:rPr>
              <a:t>图灵</a:t>
            </a:r>
            <a:r>
              <a:rPr lang="zh-CN" altLang="en-US" dirty="0" smtClean="0">
                <a:sym typeface="Wingdings" pitchFamily="2" charset="2"/>
              </a:rPr>
              <a:t>已经解决，即该问题是</a:t>
            </a:r>
            <a:r>
              <a:rPr lang="zh-CN" altLang="en-US" b="1" dirty="0" smtClean="0">
                <a:sym typeface="Wingdings" pitchFamily="2" charset="2"/>
              </a:rPr>
              <a:t>不可判定</a:t>
            </a:r>
            <a:r>
              <a:rPr lang="zh-CN" altLang="en-US" dirty="0" smtClean="0">
                <a:sym typeface="Wingdings" pitchFamily="2" charset="2"/>
              </a:rPr>
              <a:t>的（</a:t>
            </a:r>
            <a:r>
              <a:rPr lang="en-US" altLang="zh-CN" b="1" dirty="0" err="1" smtClean="0">
                <a:sym typeface="Wingdings" pitchFamily="2" charset="2"/>
              </a:rPr>
              <a:t>undecidable</a:t>
            </a:r>
            <a:r>
              <a:rPr lang="zh-CN" altLang="en-US" dirty="0" smtClean="0">
                <a:sym typeface="Wingdings" pitchFamily="2" charset="2"/>
              </a:rPr>
              <a:t>）；</a:t>
            </a:r>
            <a:r>
              <a:rPr lang="en-US" altLang="zh-CN" dirty="0" smtClean="0">
                <a:sym typeface="Wingdings" pitchFamily="2" charset="2"/>
              </a:rPr>
              <a:t>P = NP?</a:t>
            </a:r>
            <a:r>
              <a:rPr lang="zh-CN" altLang="en-US" dirty="0" smtClean="0">
                <a:sym typeface="Wingdings" pitchFamily="2" charset="2"/>
              </a:rPr>
              <a:t>是一个非常难的问题。</a:t>
            </a:r>
            <a:endParaRPr lang="en-US" altLang="zh-CN" dirty="0" smtClean="0">
              <a:sym typeface="Wingdings" pitchFamily="2" charset="2"/>
            </a:endParaRPr>
          </a:p>
          <a:p>
            <a:pPr lvl="1">
              <a:defRPr/>
            </a:pPr>
            <a:r>
              <a:rPr lang="zh-CN" altLang="en-US" b="1" dirty="0" smtClean="0"/>
              <a:t>但是，自动定理的证明可以作为研究计算复杂性的突破口</a:t>
            </a:r>
            <a:endParaRPr lang="en-US" altLang="zh-CN" b="1" dirty="0" smtClean="0"/>
          </a:p>
          <a:p>
            <a:pPr>
              <a:defRPr/>
            </a:pPr>
            <a:r>
              <a:rPr lang="zh-CN" altLang="en-US" b="1" dirty="0" smtClean="0">
                <a:solidFill>
                  <a:srgbClr val="000099"/>
                </a:solidFill>
              </a:rPr>
              <a:t>解决方案：</a:t>
            </a:r>
            <a:endParaRPr lang="en-US" altLang="zh-CN" b="1" dirty="0" smtClean="0">
              <a:solidFill>
                <a:srgbClr val="000099"/>
              </a:solidFill>
            </a:endParaRPr>
          </a:p>
          <a:p>
            <a:pPr lvl="1">
              <a:defRPr/>
            </a:pPr>
            <a:r>
              <a:rPr lang="zh-CN" altLang="en-US" dirty="0" smtClean="0"/>
              <a:t>既然一阶逻辑设计谓词和量词（</a:t>
            </a:r>
            <a:r>
              <a:rPr kumimoji="0" lang="en-US" altLang="zh-CN" sz="2600" b="1" kern="0" dirty="0" smtClean="0">
                <a:solidFill>
                  <a:srgbClr val="000000"/>
                </a:solidFill>
                <a:latin typeface="华文仿宋"/>
                <a:ea typeface="华文仿宋"/>
                <a:cs typeface="+mn-cs"/>
                <a:sym typeface="Symbol" pitchFamily="18" charset="2"/>
              </a:rPr>
              <a:t>  </a:t>
            </a:r>
            <a:r>
              <a:rPr kumimoji="0" lang="zh-CN" altLang="en-US" sz="2600" b="1" kern="0" dirty="0" smtClean="0">
                <a:solidFill>
                  <a:srgbClr val="000000"/>
                </a:solidFill>
                <a:latin typeface="华文仿宋"/>
                <a:ea typeface="华文仿宋"/>
                <a:cs typeface="+mn-cs"/>
                <a:sym typeface="Symbol" pitchFamily="18" charset="2"/>
              </a:rPr>
              <a:t>、  </a:t>
            </a:r>
            <a:r>
              <a:rPr lang="zh-CN" altLang="en-US" dirty="0" smtClean="0"/>
              <a:t>），研究复杂困难，</a:t>
            </a:r>
            <a:r>
              <a:rPr lang="zh-CN" altLang="en-US" b="1" dirty="0" smtClean="0"/>
              <a:t>库克</a:t>
            </a:r>
            <a:r>
              <a:rPr lang="zh-CN" altLang="en-US" dirty="0" smtClean="0"/>
              <a:t>从相对简单的命题逻辑着手研究计算复杂性</a:t>
            </a:r>
            <a:r>
              <a:rPr lang="zh-CN" altLang="en-US" b="1" dirty="0" smtClean="0"/>
              <a:t>。</a:t>
            </a:r>
            <a:endParaRPr lang="en-US" altLang="zh-CN" b="1" dirty="0" smtClean="0"/>
          </a:p>
          <a:p>
            <a:pPr lvl="1">
              <a:defRPr/>
            </a:pPr>
            <a:r>
              <a:rPr lang="zh-CN" altLang="en-US" dirty="0" smtClean="0"/>
              <a:t>形式化的定义了</a:t>
            </a:r>
            <a:r>
              <a:rPr lang="en-US" altLang="zh-CN" dirty="0" smtClean="0"/>
              <a:t>NP</a:t>
            </a:r>
            <a:r>
              <a:rPr lang="zh-CN" altLang="en-US" dirty="0" smtClean="0"/>
              <a:t>完全性理论，发现了第一个</a:t>
            </a:r>
            <a:r>
              <a:rPr lang="en-US" altLang="zh-CN" dirty="0" smtClean="0"/>
              <a:t>NP</a:t>
            </a:r>
            <a:r>
              <a:rPr lang="zh-CN" altLang="en-US" dirty="0" smtClean="0"/>
              <a:t>完全问题 </a:t>
            </a:r>
            <a:r>
              <a:rPr lang="en-US" altLang="zh-CN" dirty="0" smtClean="0"/>
              <a:t>– SAT</a:t>
            </a:r>
            <a:r>
              <a:rPr lang="zh-CN" altLang="en-US" dirty="0" smtClean="0"/>
              <a:t>问题（俄罗斯科学家</a:t>
            </a:r>
            <a:r>
              <a:rPr lang="en-US" altLang="zh-CN" dirty="0" smtClean="0"/>
              <a:t>Leonid Levin</a:t>
            </a:r>
            <a:r>
              <a:rPr lang="zh-CN" altLang="en-US" dirty="0" smtClean="0"/>
              <a:t>几乎同时也发现了另一</a:t>
            </a:r>
            <a:r>
              <a:rPr lang="en-US" altLang="zh-CN" dirty="0" smtClean="0"/>
              <a:t>NP</a:t>
            </a:r>
            <a:r>
              <a:rPr lang="zh-CN" altLang="en-US" dirty="0" smtClean="0"/>
              <a:t>完全问题</a:t>
            </a:r>
            <a:r>
              <a:rPr lang="en-US" altLang="zh-CN" dirty="0" smtClean="0"/>
              <a:t>-Tiling</a:t>
            </a:r>
            <a:r>
              <a:rPr lang="zh-CN" altLang="en-US" dirty="0" smtClean="0"/>
              <a:t>问题）。</a:t>
            </a:r>
            <a:endParaRPr lang="en-US" altLang="zh-CN" dirty="0" smtClean="0"/>
          </a:p>
          <a:p>
            <a:pPr>
              <a:spcBef>
                <a:spcPts val="0"/>
              </a:spcBef>
              <a:defRPr/>
            </a:pPr>
            <a:r>
              <a:rPr lang="zh-CN" altLang="en-US" b="1" dirty="0" smtClean="0">
                <a:solidFill>
                  <a:srgbClr val="000099"/>
                </a:solidFill>
              </a:rPr>
              <a:t>意义</a:t>
            </a:r>
            <a:r>
              <a:rPr lang="en-US" altLang="zh-CN" b="1" dirty="0" smtClean="0">
                <a:solidFill>
                  <a:srgbClr val="000099"/>
                </a:solidFill>
              </a:rPr>
              <a:t>	</a:t>
            </a:r>
          </a:p>
          <a:p>
            <a:pPr lvl="1">
              <a:defRPr/>
            </a:pPr>
            <a:r>
              <a:rPr lang="zh-CN" altLang="en-US" dirty="0" smtClean="0"/>
              <a:t>论文开启了</a:t>
            </a:r>
            <a:r>
              <a:rPr lang="en-US" altLang="zh-CN" dirty="0" smtClean="0"/>
              <a:t>NP</a:t>
            </a:r>
            <a:r>
              <a:rPr lang="zh-CN" altLang="en-US" dirty="0" smtClean="0"/>
              <a:t>完备性的研究，令这个领域于之后的十年成为计算机科学中最活跃和重要的研究。</a:t>
            </a:r>
            <a:endParaRPr lang="en-US" altLang="zh-CN" dirty="0" smtClean="0"/>
          </a:p>
        </p:txBody>
      </p:sp>
      <p:sp>
        <p:nvSpPr>
          <p:cNvPr id="25603" name="灯片编号占位符 3"/>
          <p:cNvSpPr>
            <a:spLocks noGrp="1"/>
          </p:cNvSpPr>
          <p:nvPr>
            <p:ph type="sldNum" sz="quarter" idx="11"/>
          </p:nvPr>
        </p:nvSpPr>
        <p:spPr bwMode="auto">
          <a:noFill/>
          <a:ln>
            <a:miter lim="800000"/>
            <a:headEnd/>
            <a:tailEnd/>
          </a:ln>
        </p:spPr>
        <p:txBody>
          <a:bodyPr/>
          <a:lstStyle/>
          <a:p>
            <a:fld id="{1EA75E4D-163D-46AD-8497-DC58D217EC25}" type="slidenum">
              <a:rPr lang="zh-CN" altLang="en-US" smtClean="0">
                <a:ea typeface="宋体" charset="-122"/>
              </a:rPr>
              <a:pPr/>
              <a:t>8</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6626" name="灯片编号占位符 3"/>
          <p:cNvSpPr>
            <a:spLocks noGrp="1"/>
          </p:cNvSpPr>
          <p:nvPr>
            <p:ph type="sldNum" sz="quarter" idx="11"/>
          </p:nvPr>
        </p:nvSpPr>
        <p:spPr bwMode="auto">
          <a:noFill/>
          <a:ln>
            <a:miter lim="800000"/>
            <a:headEnd/>
            <a:tailEnd/>
          </a:ln>
        </p:spPr>
        <p:txBody>
          <a:bodyPr/>
          <a:lstStyle/>
          <a:p>
            <a:fld id="{41E3E968-C707-40A2-8887-E0125B23095B}" type="slidenum">
              <a:rPr lang="zh-CN" altLang="en-US" smtClean="0">
                <a:ea typeface="宋体" charset="-122"/>
              </a:rPr>
              <a:pPr/>
              <a:t>9</a:t>
            </a:fld>
            <a:endParaRPr lang="zh-CN" altLang="en-US" smtClean="0">
              <a:ea typeface="宋体" charset="-122"/>
            </a:endParaRPr>
          </a:p>
        </p:txBody>
      </p:sp>
      <p:sp>
        <p:nvSpPr>
          <p:cNvPr id="26627" name="矩形 7"/>
          <p:cNvSpPr>
            <a:spLocks noChangeArrowheads="1"/>
          </p:cNvSpPr>
          <p:nvPr/>
        </p:nvSpPr>
        <p:spPr bwMode="auto">
          <a:xfrm>
            <a:off x="3563938" y="1989138"/>
            <a:ext cx="4968875" cy="15700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尤里斯</a:t>
            </a:r>
            <a:r>
              <a:rPr lang="en-US" altLang="zh-CN" b="1">
                <a:latin typeface="黑体" pitchFamily="2" charset="-122"/>
                <a:ea typeface="黑体" pitchFamily="2" charset="-122"/>
              </a:rPr>
              <a:t>· </a:t>
            </a:r>
            <a:r>
              <a:rPr lang="zh-CN" altLang="en-US" b="1">
                <a:latin typeface="黑体" pitchFamily="2" charset="-122"/>
                <a:ea typeface="黑体" pitchFamily="2" charset="-122"/>
              </a:rPr>
              <a:t>哈特马尼斯（</a:t>
            </a:r>
            <a:r>
              <a:rPr lang="en-US" altLang="zh-CN" b="1">
                <a:latin typeface="黑体" pitchFamily="2" charset="-122"/>
                <a:ea typeface="黑体" pitchFamily="2" charset="-122"/>
              </a:rPr>
              <a:t> Juris Hartmanis</a:t>
            </a:r>
            <a:r>
              <a:rPr lang="zh-CN" altLang="en-US" b="1">
                <a:latin typeface="黑体" pitchFamily="2" charset="-122"/>
                <a:ea typeface="黑体" pitchFamily="2" charset="-122"/>
              </a:rPr>
              <a:t>，</a:t>
            </a:r>
            <a:r>
              <a:rPr lang="en-US" altLang="zh-CN" b="1">
                <a:latin typeface="黑体" pitchFamily="2" charset="-122"/>
                <a:ea typeface="黑体" pitchFamily="2" charset="-122"/>
              </a:rPr>
              <a:t>1928</a:t>
            </a:r>
            <a:r>
              <a:rPr lang="zh-CN" altLang="en-US" b="1">
                <a:latin typeface="黑体" pitchFamily="2" charset="-122"/>
                <a:ea typeface="黑体" pitchFamily="2" charset="-122"/>
              </a:rPr>
              <a:t>年－），</a:t>
            </a:r>
            <a:r>
              <a:rPr lang="zh-CN" altLang="en-US">
                <a:latin typeface="黑体" pitchFamily="2" charset="-122"/>
                <a:ea typeface="黑体" pitchFamily="2" charset="-122"/>
              </a:rPr>
              <a:t>拉脱维亚计算机科学家，计算复杂性理论的重要研究者。</a:t>
            </a:r>
            <a:r>
              <a:rPr lang="en-US" altLang="zh-CN">
                <a:latin typeface="黑体" pitchFamily="2" charset="-122"/>
                <a:ea typeface="黑体" pitchFamily="2" charset="-122"/>
              </a:rPr>
              <a:t>1993</a:t>
            </a:r>
            <a:r>
              <a:rPr lang="zh-CN" altLang="en-US">
                <a:latin typeface="黑体" pitchFamily="2" charset="-122"/>
                <a:ea typeface="黑体" pitchFamily="2" charset="-122"/>
              </a:rPr>
              <a:t>年图灵奖得主。</a:t>
            </a:r>
          </a:p>
        </p:txBody>
      </p:sp>
      <p:pic>
        <p:nvPicPr>
          <p:cNvPr id="26628" name="内容占位符 6" descr="150px-Juris_Hartmanis(2002).jpg"/>
          <p:cNvPicPr>
            <a:picLocks noGrp="1" noChangeAspect="1"/>
          </p:cNvPicPr>
          <p:nvPr>
            <p:ph idx="1"/>
          </p:nvPr>
        </p:nvPicPr>
        <p:blipFill>
          <a:blip r:embed="rId2"/>
          <a:srcRect/>
          <a:stretch>
            <a:fillRect/>
          </a:stretch>
        </p:blipFill>
        <p:spPr>
          <a:xfrm>
            <a:off x="900113" y="1700213"/>
            <a:ext cx="2016125" cy="2592387"/>
          </a:xfrm>
        </p:spPr>
      </p:pic>
      <p:pic>
        <p:nvPicPr>
          <p:cNvPr id="26629" name="图片 8" descr="220px-Dick_Stearns.jpg"/>
          <p:cNvPicPr>
            <a:picLocks noChangeAspect="1"/>
          </p:cNvPicPr>
          <p:nvPr/>
        </p:nvPicPr>
        <p:blipFill>
          <a:blip r:embed="rId3"/>
          <a:srcRect/>
          <a:stretch>
            <a:fillRect/>
          </a:stretch>
        </p:blipFill>
        <p:spPr bwMode="auto">
          <a:xfrm>
            <a:off x="468313" y="4437063"/>
            <a:ext cx="2794000" cy="2095500"/>
          </a:xfrm>
          <a:prstGeom prst="rect">
            <a:avLst/>
          </a:prstGeom>
          <a:noFill/>
          <a:ln w="9525">
            <a:noFill/>
            <a:miter lim="800000"/>
            <a:headEnd/>
            <a:tailEnd/>
          </a:ln>
        </p:spPr>
      </p:pic>
      <p:sp>
        <p:nvSpPr>
          <p:cNvPr id="26630" name="矩形 10"/>
          <p:cNvSpPr>
            <a:spLocks noChangeArrowheads="1"/>
          </p:cNvSpPr>
          <p:nvPr/>
        </p:nvSpPr>
        <p:spPr bwMode="auto">
          <a:xfrm>
            <a:off x="3851275" y="4508500"/>
            <a:ext cx="4968875" cy="1570038"/>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理查德</a:t>
            </a:r>
            <a:r>
              <a:rPr lang="en-US" altLang="zh-CN" b="1">
                <a:latin typeface="黑体" pitchFamily="2" charset="-122"/>
                <a:ea typeface="黑体" pitchFamily="2" charset="-122"/>
              </a:rPr>
              <a:t>· </a:t>
            </a:r>
            <a:r>
              <a:rPr lang="zh-CN" altLang="en-US" b="1">
                <a:latin typeface="黑体" pitchFamily="2" charset="-122"/>
                <a:ea typeface="黑体" pitchFamily="2" charset="-122"/>
              </a:rPr>
              <a:t>斯特恩斯（</a:t>
            </a:r>
            <a:r>
              <a:rPr lang="en-US" altLang="zh-CN" b="1">
                <a:latin typeface="黑体" pitchFamily="2" charset="-122"/>
                <a:ea typeface="黑体" pitchFamily="2" charset="-122"/>
              </a:rPr>
              <a:t> </a:t>
            </a:r>
            <a:r>
              <a:rPr lang="en-US" altLang="zh-CN" b="1"/>
              <a:t>Richard Edwin Stearns </a:t>
            </a:r>
            <a:r>
              <a:rPr lang="zh-CN" altLang="en-US" b="1">
                <a:latin typeface="黑体" pitchFamily="2" charset="-122"/>
                <a:ea typeface="黑体" pitchFamily="2" charset="-122"/>
              </a:rPr>
              <a:t>，</a:t>
            </a:r>
            <a:r>
              <a:rPr lang="en-US" altLang="zh-CN" b="1">
                <a:latin typeface="黑体" pitchFamily="2" charset="-122"/>
                <a:ea typeface="黑体" pitchFamily="2" charset="-122"/>
              </a:rPr>
              <a:t>1936</a:t>
            </a:r>
            <a:r>
              <a:rPr lang="zh-CN" altLang="en-US" b="1">
                <a:latin typeface="黑体" pitchFamily="2" charset="-122"/>
                <a:ea typeface="黑体" pitchFamily="2" charset="-122"/>
              </a:rPr>
              <a:t>年－），美国</a:t>
            </a:r>
            <a:r>
              <a:rPr lang="zh-CN" altLang="en-US">
                <a:latin typeface="黑体" pitchFamily="2" charset="-122"/>
                <a:ea typeface="黑体" pitchFamily="2" charset="-122"/>
              </a:rPr>
              <a:t>计算机科学家，计算复杂性理论的重要研究者。</a:t>
            </a:r>
            <a:r>
              <a:rPr lang="en-US" altLang="zh-CN">
                <a:latin typeface="黑体" pitchFamily="2" charset="-122"/>
                <a:ea typeface="黑体" pitchFamily="2" charset="-122"/>
              </a:rPr>
              <a:t>1993</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38100">
          <a:solidFill>
            <a:srgbClr val="0070C0"/>
          </a:solidFill>
        </a:ln>
      </a:spPr>
      <a:bodyPr rtlCol="0" anchor="ctr"/>
      <a:lstStyle>
        <a:defPPr>
          <a:buNone/>
          <a:defRPr sz="2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21213</TotalTime>
  <Words>3451</Words>
  <Application>Microsoft Office PowerPoint</Application>
  <PresentationFormat>On-screen Show (4:3)</PresentationFormat>
  <Paragraphs>283</Paragraphs>
  <Slides>48</Slides>
  <Notes>9</Notes>
  <HiddenSlides>0</HiddenSlides>
  <MMClips>0</MMClips>
  <ScaleCrop>false</ScaleCrop>
  <HeadingPairs>
    <vt:vector size="6" baseType="variant">
      <vt:variant>
        <vt:lpstr>已用的字体</vt:lpstr>
      </vt:variant>
      <vt:variant>
        <vt:i4>8</vt:i4>
      </vt:variant>
      <vt:variant>
        <vt:lpstr>演示文稿设计模板</vt:lpstr>
      </vt:variant>
      <vt:variant>
        <vt:i4>13</vt:i4>
      </vt:variant>
      <vt:variant>
        <vt:lpstr>幻灯片标题</vt:lpstr>
      </vt:variant>
      <vt:variant>
        <vt:i4>48</vt:i4>
      </vt:variant>
    </vt:vector>
  </HeadingPairs>
  <TitlesOfParts>
    <vt:vector size="69" baseType="lpstr">
      <vt:lpstr>Calibri</vt:lpstr>
      <vt:lpstr>宋体</vt:lpstr>
      <vt:lpstr>Arial</vt:lpstr>
      <vt:lpstr>黑体</vt:lpstr>
      <vt:lpstr>Wingdings</vt:lpstr>
      <vt:lpstr>华文仿宋</vt:lpstr>
      <vt:lpstr>Symbol</vt:lpstr>
      <vt:lpstr>Arial Unicode MS</vt:lpstr>
      <vt:lpstr>act</vt:lpstr>
      <vt:lpstr>act</vt:lpstr>
      <vt:lpstr>act</vt:lpstr>
      <vt:lpstr>act</vt:lpstr>
      <vt:lpstr>act</vt:lpstr>
      <vt:lpstr>act</vt:lpstr>
      <vt:lpstr>act</vt:lpstr>
      <vt:lpstr>act</vt:lpstr>
      <vt:lpstr>act</vt:lpstr>
      <vt:lpstr>act</vt:lpstr>
      <vt:lpstr>act</vt:lpstr>
      <vt:lpstr>act</vt:lpstr>
      <vt:lpstr>act</vt:lpstr>
      <vt:lpstr>计算机科学的挑战与方法 —学术研究方法</vt:lpstr>
      <vt:lpstr>幻灯片 2</vt:lpstr>
      <vt:lpstr>非确定有限状态自动机理论的开创者</vt:lpstr>
      <vt:lpstr>非确定有限状态自动机理论的开创者</vt:lpstr>
      <vt:lpstr>非确定有限状态自动机理论的开创者</vt:lpstr>
      <vt:lpstr>NP完全理论的奠基人</vt:lpstr>
      <vt:lpstr>NP完全理论的奠基人</vt:lpstr>
      <vt:lpstr>NP完全理论的奠基人</vt:lpstr>
      <vt:lpstr>计算复杂性的主要奠基人</vt:lpstr>
      <vt:lpstr>计算复杂性的主要奠基人</vt:lpstr>
      <vt:lpstr>计算复杂性的主要奠基人</vt:lpstr>
      <vt:lpstr>软件可靠性的一个例子</vt:lpstr>
      <vt:lpstr>软件可靠性的一个例子</vt:lpstr>
      <vt:lpstr>图论中的最短路径算法</vt:lpstr>
      <vt:lpstr>图论中的最短路径算法</vt:lpstr>
      <vt:lpstr>故事小结</vt:lpstr>
      <vt:lpstr>幻灯片 17</vt:lpstr>
      <vt:lpstr>幻灯片 18</vt:lpstr>
      <vt:lpstr>How to Evaluate a Paper?</vt:lpstr>
      <vt:lpstr>How to Get the Idea?</vt:lpstr>
      <vt:lpstr>How to Get the Solution?</vt:lpstr>
      <vt:lpstr>How to Write the Paper?</vt:lpstr>
      <vt:lpstr>How to do Experiments?</vt:lpstr>
      <vt:lpstr>Stages of Paper Submission</vt:lpstr>
      <vt:lpstr>Two Rules</vt:lpstr>
      <vt:lpstr>One Warning</vt:lpstr>
      <vt:lpstr>幻灯片 27</vt:lpstr>
      <vt:lpstr>幻灯片 28</vt:lpstr>
      <vt:lpstr>科研是什么之创新性</vt:lpstr>
      <vt:lpstr>科研是什么之疯狂的脑袋</vt:lpstr>
      <vt:lpstr>科研是什么之根深叶茂</vt:lpstr>
      <vt:lpstr>科研是什么之节点控制</vt:lpstr>
      <vt:lpstr>科研是什么之合作与独立</vt:lpstr>
      <vt:lpstr>科研是什么之根与主干</vt:lpstr>
      <vt:lpstr>科研是什么之学术道德</vt:lpstr>
      <vt:lpstr>科研是什么之。 。 。</vt:lpstr>
      <vt:lpstr>幻灯片 37</vt:lpstr>
      <vt:lpstr>幻灯片 38</vt:lpstr>
      <vt:lpstr>幻灯片 39</vt:lpstr>
      <vt:lpstr>幻灯片 40</vt:lpstr>
      <vt:lpstr>幻灯片 41</vt:lpstr>
      <vt:lpstr>Databases and Logic</vt:lpstr>
      <vt:lpstr>Computational Complexity </vt:lpstr>
      <vt:lpstr>Algorithms</vt:lpstr>
      <vt:lpstr>Formal Languages</vt:lpstr>
      <vt:lpstr>Statistics and Social Networks</vt:lpstr>
      <vt:lpstr>Graph Theory</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kangjb</dc:creator>
  <cp:lastModifiedBy>IBM USER</cp:lastModifiedBy>
  <cp:revision>2291</cp:revision>
  <cp:lastPrinted>2012-06-17T03:16:45Z</cp:lastPrinted>
  <dcterms:created xsi:type="dcterms:W3CDTF">2012-04-12T12:54:49Z</dcterms:created>
  <dcterms:modified xsi:type="dcterms:W3CDTF">2013-11-22T13:42:08Z</dcterms:modified>
</cp:coreProperties>
</file>