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96" r:id="rId2"/>
    <p:sldId id="582" r:id="rId3"/>
    <p:sldId id="623" r:id="rId4"/>
    <p:sldId id="624" r:id="rId5"/>
    <p:sldId id="625" r:id="rId6"/>
    <p:sldId id="699" r:id="rId7"/>
    <p:sldId id="710" r:id="rId8"/>
    <p:sldId id="682" r:id="rId9"/>
    <p:sldId id="683" r:id="rId10"/>
    <p:sldId id="711" r:id="rId11"/>
    <p:sldId id="678" r:id="rId12"/>
    <p:sldId id="686" r:id="rId13"/>
    <p:sldId id="694" r:id="rId14"/>
    <p:sldId id="679" r:id="rId15"/>
    <p:sldId id="673" r:id="rId16"/>
    <p:sldId id="712" r:id="rId17"/>
    <p:sldId id="730" r:id="rId18"/>
    <p:sldId id="691" r:id="rId19"/>
    <p:sldId id="659" r:id="rId20"/>
    <p:sldId id="713" r:id="rId21"/>
    <p:sldId id="705" r:id="rId22"/>
    <p:sldId id="612" r:id="rId23"/>
    <p:sldId id="619" r:id="rId24"/>
    <p:sldId id="648" r:id="rId25"/>
    <p:sldId id="652" r:id="rId26"/>
    <p:sldId id="714" r:id="rId27"/>
    <p:sldId id="719" r:id="rId28"/>
    <p:sldId id="720" r:id="rId29"/>
    <p:sldId id="721" r:id="rId30"/>
    <p:sldId id="660" r:id="rId31"/>
    <p:sldId id="670" r:id="rId32"/>
    <p:sldId id="707" r:id="rId33"/>
    <p:sldId id="669" r:id="rId34"/>
    <p:sldId id="718" r:id="rId35"/>
    <p:sldId id="727" r:id="rId36"/>
    <p:sldId id="723" r:id="rId37"/>
    <p:sldId id="726" r:id="rId38"/>
    <p:sldId id="724" r:id="rId39"/>
    <p:sldId id="725" r:id="rId40"/>
    <p:sldId id="728" r:id="rId41"/>
    <p:sldId id="729" r:id="rId42"/>
    <p:sldId id="640" r:id="rId43"/>
    <p:sldId id="701" r:id="rId44"/>
    <p:sldId id="716"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99"/>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88497" autoAdjust="0"/>
  </p:normalViewPr>
  <p:slideViewPr>
    <p:cSldViewPr>
      <p:cViewPr>
        <p:scale>
          <a:sx n="65" d="100"/>
          <a:sy n="65" d="100"/>
        </p:scale>
        <p:origin x="-1636" y="-588"/>
      </p:cViewPr>
      <p:guideLst>
        <p:guide orient="horz" pos="2160"/>
        <p:guide pos="2880"/>
      </p:guideLst>
    </p:cSldViewPr>
  </p:slideViewPr>
  <p:outlineViewPr>
    <p:cViewPr>
      <p:scale>
        <a:sx n="33" d="100"/>
        <a:sy n="33" d="100"/>
      </p:scale>
      <p:origin x="0" y="27864"/>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7.3819621582498815E-2"/>
          <c:y val="0.16629513237586069"/>
          <c:w val="0.89103127249313119"/>
          <c:h val="0.6249984446497584"/>
        </c:manualLayout>
      </c:layout>
      <c:barChart>
        <c:barDir val="col"/>
        <c:grouping val="clustered"/>
        <c:ser>
          <c:idx val="0"/>
          <c:order val="0"/>
          <c:tx>
            <c:strRef>
              <c:f>Sheet1!$B$1</c:f>
              <c:strCache>
                <c:ptCount val="1"/>
                <c:pt idx="0">
                  <c:v>SIGMOD + VLDB + ICDE</c:v>
                </c:pt>
              </c:strCache>
            </c:strRef>
          </c:tx>
          <c:spPr>
            <a:solidFill>
              <a:srgbClr val="0066CC"/>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c:v>
                </c:pt>
                <c:pt idx="1">
                  <c:v>2</c:v>
                </c:pt>
                <c:pt idx="2">
                  <c:v>4</c:v>
                </c:pt>
                <c:pt idx="3">
                  <c:v>3</c:v>
                </c:pt>
                <c:pt idx="4">
                  <c:v>2</c:v>
                </c:pt>
                <c:pt idx="5">
                  <c:v>10</c:v>
                </c:pt>
                <c:pt idx="6">
                  <c:v>8</c:v>
                </c:pt>
                <c:pt idx="7">
                  <c:v>11</c:v>
                </c:pt>
                <c:pt idx="8">
                  <c:v>25</c:v>
                </c:pt>
                <c:pt idx="9">
                  <c:v>17</c:v>
                </c:pt>
                <c:pt idx="10">
                  <c:v>27</c:v>
                </c:pt>
                <c:pt idx="11">
                  <c:v>32</c:v>
                </c:pt>
                <c:pt idx="12">
                  <c:v>34</c:v>
                </c:pt>
              </c:numCache>
            </c:numRef>
          </c:val>
        </c:ser>
        <c:axId val="222559616"/>
        <c:axId val="178721920"/>
      </c:barChart>
      <c:catAx>
        <c:axId val="222559616"/>
        <c:scaling>
          <c:orientation val="minMax"/>
        </c:scaling>
        <c:axPos val="b"/>
        <c:numFmt formatCode="@" sourceLinked="0"/>
        <c:tickLblPos val="nextTo"/>
        <c:txPr>
          <a:bodyPr/>
          <a:lstStyle/>
          <a:p>
            <a:pPr>
              <a:defRPr sz="1000" b="1" baseline="0"/>
            </a:pPr>
            <a:endParaRPr lang="zh-CN"/>
          </a:p>
        </c:txPr>
        <c:crossAx val="178721920"/>
        <c:crosses val="autoZero"/>
        <c:auto val="1"/>
        <c:lblAlgn val="ctr"/>
        <c:lblOffset val="100"/>
      </c:catAx>
      <c:valAx>
        <c:axId val="178721920"/>
        <c:scaling>
          <c:orientation val="minMax"/>
        </c:scaling>
        <c:axPos val="l"/>
        <c:majorGridlines/>
        <c:numFmt formatCode="General" sourceLinked="1"/>
        <c:tickLblPos val="nextTo"/>
        <c:txPr>
          <a:bodyPr/>
          <a:lstStyle/>
          <a:p>
            <a:pPr>
              <a:defRPr b="1"/>
            </a:pPr>
            <a:endParaRPr lang="zh-CN"/>
          </a:p>
        </c:txPr>
        <c:crossAx val="222559616"/>
        <c:crosses val="autoZero"/>
        <c:crossBetween val="between"/>
      </c:valAx>
      <c:spPr>
        <a:noFill/>
        <a:effectLst>
          <a:outerShdw blurRad="50800" dist="50800" dir="5400000" algn="ctr" rotWithShape="0">
            <a:srgbClr val="000099"/>
          </a:outerShdw>
        </a:effectLst>
      </c:spPr>
    </c:plotArea>
    <c:legend>
      <c:legendPos val="r"/>
      <c:legendEntry>
        <c:idx val="0"/>
        <c:txPr>
          <a:bodyPr/>
          <a:lstStyle/>
          <a:p>
            <a:pPr>
              <a:defRPr sz="1200" b="1"/>
            </a:pPr>
            <a:endParaRPr lang="zh-CN"/>
          </a:p>
        </c:txPr>
      </c:legendEntry>
      <c:layout>
        <c:manualLayout>
          <c:xMode val="edge"/>
          <c:yMode val="edge"/>
          <c:x val="0.28224714797771011"/>
          <c:y val="3.9933864186030649E-2"/>
          <c:w val="0.42575016909815688"/>
          <c:h val="8.2922333458009548E-2"/>
        </c:manualLayout>
      </c:layout>
      <c:txPr>
        <a:bodyPr/>
        <a:lstStyle/>
        <a:p>
          <a:pPr>
            <a:defRPr b="1"/>
          </a:pPr>
          <a:endParaRPr lang="zh-CN"/>
        </a:p>
      </c:txPr>
    </c:legend>
    <c:plotVisOnly val="1"/>
    <c:dispBlanksAs val="gap"/>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2016/4/23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extLst>
      <p:ext uri="{BB962C8B-B14F-4D97-AF65-F5344CB8AC3E}">
        <p14:creationId xmlns:p14="http://schemas.microsoft.com/office/powerpoint/2010/main" xmlns="" val="17807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000" dirty="0" smtClean="0">
                <a:ea typeface="Arial Unicode MS" pitchFamily="34" charset="-122"/>
                <a:cs typeface="Arial Unicode MS" pitchFamily="34" charset="-122"/>
              </a:rPr>
              <a:t>Mark, a driver in the U.S. who wants to go from Irvine to Riverside in California .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000" dirty="0" smtClean="0">
                <a:solidFill>
                  <a:srgbClr val="FF0000"/>
                </a:solidFill>
                <a:ea typeface="Arial Unicode MS" pitchFamily="34" charset="-122"/>
                <a:cs typeface="Arial Unicode MS" pitchFamily="34" charset="-122"/>
              </a:rPr>
              <a:t>Then the task is to choose the correct route, and whether the route is convenient depends on the requirements and constraints of Mark.</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extLst>
      <p:ext uri="{BB962C8B-B14F-4D97-AF65-F5344CB8AC3E}">
        <p14:creationId xmlns:p14="http://schemas.microsoft.com/office/powerpoint/2010/main" xmlns="" val="1912361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1200" b="1" dirty="0" smtClean="0"/>
              <a:t>Yelp</a:t>
            </a:r>
            <a:r>
              <a:rPr lang="zh-CN" altLang="en-US" sz="1200" dirty="0" smtClean="0"/>
              <a:t>躺着中枪，股价大跌</a:t>
            </a:r>
            <a:r>
              <a:rPr lang="en-US" altLang="zh-CN" sz="1200" dirty="0" smtClean="0"/>
              <a:t>7%</a:t>
            </a:r>
            <a:r>
              <a:rPr lang="zh-CN" altLang="en-US" sz="1200" dirty="0" smtClean="0"/>
              <a:t>；</a:t>
            </a:r>
            <a:endParaRPr lang="en-US" altLang="zh-CN" sz="1200"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Arial" pitchFamily="34" charset="0"/>
                <a:ea typeface="宋体" pitchFamily="2" charset="-122"/>
                <a:cs typeface="+mn-cs"/>
              </a:rPr>
              <a:t>1. Query the person.name index to find the row in person table with the name Alberto </a:t>
            </a:r>
            <a:r>
              <a:rPr lang="en-US" altLang="zh-CN" sz="1200" kern="1200" baseline="0" dirty="0" err="1" smtClean="0">
                <a:solidFill>
                  <a:schemeClr val="tx1"/>
                </a:solidFill>
                <a:latin typeface="Arial" pitchFamily="34" charset="0"/>
                <a:ea typeface="宋体" pitchFamily="2" charset="-122"/>
                <a:cs typeface="+mn-cs"/>
              </a:rPr>
              <a:t>Pepe</a:t>
            </a:r>
            <a:r>
              <a:rPr lang="en-US" altLang="zh-CN" sz="1200" kern="1200" baseline="0" dirty="0" smtClean="0">
                <a:solidFill>
                  <a:schemeClr val="tx1"/>
                </a:solidFill>
                <a:latin typeface="Arial" pitchFamily="34" charset="0"/>
                <a:ea typeface="宋体" pitchFamily="2" charset="-122"/>
                <a:cs typeface="+mn-cs"/>
              </a:rPr>
              <a:t>." [O(log2n)]</a:t>
            </a:r>
          </a:p>
          <a:p>
            <a:r>
              <a:rPr lang="en-US" altLang="zh-CN" sz="1200" kern="1200" baseline="0" dirty="0" smtClean="0">
                <a:solidFill>
                  <a:schemeClr val="tx1"/>
                </a:solidFill>
                <a:latin typeface="Arial" pitchFamily="34" charset="0"/>
                <a:ea typeface="宋体" pitchFamily="2" charset="-122"/>
                <a:cs typeface="+mn-cs"/>
              </a:rPr>
              <a:t>2. Given the person row returned by the index, get the identifier for that row.[O(1)]</a:t>
            </a:r>
          </a:p>
          <a:p>
            <a:r>
              <a:rPr lang="en-US" altLang="zh-CN" sz="1200" kern="1200" baseline="0" dirty="0" smtClean="0">
                <a:solidFill>
                  <a:schemeClr val="tx1"/>
                </a:solidFill>
                <a:latin typeface="Arial" pitchFamily="34" charset="0"/>
                <a:ea typeface="宋体" pitchFamily="2" charset="-122"/>
                <a:cs typeface="+mn-cs"/>
              </a:rPr>
              <a:t>3. Query the </a:t>
            </a:r>
            <a:r>
              <a:rPr lang="en-US" altLang="zh-CN" sz="1200" kern="1200" baseline="0" dirty="0" err="1" smtClean="0">
                <a:solidFill>
                  <a:schemeClr val="tx1"/>
                </a:solidFill>
                <a:latin typeface="Arial" pitchFamily="34" charset="0"/>
                <a:ea typeface="宋体" pitchFamily="2" charset="-122"/>
                <a:cs typeface="+mn-cs"/>
              </a:rPr>
              <a:t>friend.person</a:t>
            </a:r>
            <a:r>
              <a:rPr lang="en-US" altLang="zh-CN" sz="1200" kern="1200" baseline="0" dirty="0" smtClean="0">
                <a:solidFill>
                  <a:schemeClr val="tx1"/>
                </a:solidFill>
                <a:latin typeface="Arial" pitchFamily="34" charset="0"/>
                <a:ea typeface="宋体" pitchFamily="2" charset="-122"/>
                <a:cs typeface="+mn-cs"/>
              </a:rPr>
              <a:t> a index to find all the rows in friend with the </a:t>
            </a:r>
            <a:r>
              <a:rPr lang="en-US" altLang="zh-CN" sz="1200" kern="1200" baseline="0" dirty="0" err="1" smtClean="0">
                <a:solidFill>
                  <a:schemeClr val="tx1"/>
                </a:solidFill>
                <a:latin typeface="Arial" pitchFamily="34" charset="0"/>
                <a:ea typeface="宋体" pitchFamily="2" charset="-122"/>
                <a:cs typeface="+mn-cs"/>
              </a:rPr>
              <a:t>identier</a:t>
            </a:r>
            <a:r>
              <a:rPr lang="en-US" altLang="zh-CN" sz="1200" kern="1200" baseline="0" dirty="0" smtClean="0">
                <a:solidFill>
                  <a:schemeClr val="tx1"/>
                </a:solidFill>
                <a:latin typeface="Arial" pitchFamily="34" charset="0"/>
                <a:ea typeface="宋体" pitchFamily="2" charset="-122"/>
                <a:cs typeface="+mn-cs"/>
              </a:rPr>
              <a:t> from previous. [O(log2x) : x&lt;&lt;m]</a:t>
            </a:r>
          </a:p>
          <a:p>
            <a:r>
              <a:rPr lang="en-US" altLang="zh-CN" sz="1200" kern="1200" baseline="0" dirty="0" smtClean="0">
                <a:solidFill>
                  <a:schemeClr val="tx1"/>
                </a:solidFill>
                <a:latin typeface="Arial" pitchFamily="34" charset="0"/>
                <a:ea typeface="宋体" pitchFamily="2" charset="-122"/>
                <a:cs typeface="+mn-cs"/>
              </a:rPr>
              <a:t>4. Given each of the k rows returned, get the person b </a:t>
            </a:r>
            <a:r>
              <a:rPr lang="en-US" altLang="zh-CN" sz="1200" kern="1200" baseline="0" dirty="0" err="1" smtClean="0">
                <a:solidFill>
                  <a:schemeClr val="tx1"/>
                </a:solidFill>
                <a:latin typeface="Arial" pitchFamily="34" charset="0"/>
                <a:ea typeface="宋体" pitchFamily="2" charset="-122"/>
                <a:cs typeface="+mn-cs"/>
              </a:rPr>
              <a:t>identier</a:t>
            </a:r>
            <a:r>
              <a:rPr lang="en-US" altLang="zh-CN" sz="1200" kern="1200" baseline="0" dirty="0" smtClean="0">
                <a:solidFill>
                  <a:schemeClr val="tx1"/>
                </a:solidFill>
                <a:latin typeface="Arial" pitchFamily="34" charset="0"/>
                <a:ea typeface="宋体" pitchFamily="2" charset="-122"/>
                <a:cs typeface="+mn-cs"/>
              </a:rPr>
              <a:t> for those</a:t>
            </a:r>
          </a:p>
          <a:p>
            <a:r>
              <a:rPr lang="en-US" altLang="zh-CN" sz="1200" kern="1200" baseline="0" dirty="0" smtClean="0">
                <a:solidFill>
                  <a:schemeClr val="tx1"/>
                </a:solidFill>
                <a:latin typeface="Arial" pitchFamily="34" charset="0"/>
                <a:ea typeface="宋体" pitchFamily="2" charset="-122"/>
                <a:cs typeface="+mn-cs"/>
              </a:rPr>
              <a:t>rows. [O(k)]</a:t>
            </a:r>
          </a:p>
          <a:p>
            <a:r>
              <a:rPr lang="en-US" altLang="zh-CN" sz="1200" kern="1200" baseline="0" dirty="0" smtClean="0">
                <a:solidFill>
                  <a:schemeClr val="tx1"/>
                </a:solidFill>
                <a:latin typeface="Arial" pitchFamily="34" charset="0"/>
                <a:ea typeface="宋体" pitchFamily="2" charset="-122"/>
                <a:cs typeface="+mn-cs"/>
              </a:rPr>
              <a:t>5. For each k friend </a:t>
            </a:r>
            <a:r>
              <a:rPr lang="en-US" altLang="zh-CN" sz="1200" kern="1200" baseline="0" dirty="0" err="1" smtClean="0">
                <a:solidFill>
                  <a:schemeClr val="tx1"/>
                </a:solidFill>
                <a:latin typeface="Arial" pitchFamily="34" charset="0"/>
                <a:ea typeface="宋体" pitchFamily="2" charset="-122"/>
                <a:cs typeface="+mn-cs"/>
              </a:rPr>
              <a:t>identiers</a:t>
            </a:r>
            <a:r>
              <a:rPr lang="en-US" altLang="zh-CN" sz="1200" kern="1200" baseline="0" dirty="0" smtClean="0">
                <a:solidFill>
                  <a:schemeClr val="tx1"/>
                </a:solidFill>
                <a:latin typeface="Arial" pitchFamily="34" charset="0"/>
                <a:ea typeface="宋体" pitchFamily="2" charset="-122"/>
                <a:cs typeface="+mn-cs"/>
              </a:rPr>
              <a:t>, query the </a:t>
            </a:r>
            <a:r>
              <a:rPr lang="en-US" altLang="zh-CN" sz="1200" kern="1200" baseline="0" dirty="0" err="1" smtClean="0">
                <a:solidFill>
                  <a:schemeClr val="tx1"/>
                </a:solidFill>
                <a:latin typeface="Arial" pitchFamily="34" charset="0"/>
                <a:ea typeface="宋体" pitchFamily="2" charset="-122"/>
                <a:cs typeface="+mn-cs"/>
              </a:rPr>
              <a:t>person.identifier</a:t>
            </a:r>
            <a:r>
              <a:rPr lang="en-US" altLang="zh-CN" sz="1200" kern="1200" baseline="0" dirty="0" smtClean="0">
                <a:solidFill>
                  <a:schemeClr val="tx1"/>
                </a:solidFill>
                <a:latin typeface="Arial" pitchFamily="34" charset="0"/>
                <a:ea typeface="宋体" pitchFamily="2" charset="-122"/>
                <a:cs typeface="+mn-cs"/>
              </a:rPr>
              <a:t> index for the row with friend </a:t>
            </a:r>
            <a:r>
              <a:rPr lang="en-US" altLang="zh-CN" sz="1200" kern="1200" baseline="0" dirty="0" err="1" smtClean="0">
                <a:solidFill>
                  <a:schemeClr val="tx1"/>
                </a:solidFill>
                <a:latin typeface="Arial" pitchFamily="34" charset="0"/>
                <a:ea typeface="宋体" pitchFamily="2" charset="-122"/>
                <a:cs typeface="+mn-cs"/>
              </a:rPr>
              <a:t>identier</a:t>
            </a:r>
            <a:r>
              <a:rPr lang="en-US" altLang="zh-CN" sz="1200" kern="1200" baseline="0" dirty="0" smtClean="0">
                <a:solidFill>
                  <a:schemeClr val="tx1"/>
                </a:solidFill>
                <a:latin typeface="Arial" pitchFamily="34" charset="0"/>
                <a:ea typeface="宋体" pitchFamily="2" charset="-122"/>
                <a:cs typeface="+mn-cs"/>
              </a:rPr>
              <a:t>. [O(k log2n)]</a:t>
            </a:r>
          </a:p>
          <a:p>
            <a:r>
              <a:rPr lang="en-US" altLang="zh-CN" sz="1200" kern="1200" baseline="0" dirty="0" smtClean="0">
                <a:solidFill>
                  <a:schemeClr val="tx1"/>
                </a:solidFill>
                <a:latin typeface="Arial" pitchFamily="34" charset="0"/>
                <a:ea typeface="宋体" pitchFamily="2" charset="-122"/>
                <a:cs typeface="+mn-cs"/>
              </a:rPr>
              <a:t>6. Given the k person rows, get the name value for those rows. [O(k)]</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Arial" pitchFamily="34" charset="0"/>
                <a:ea typeface="宋体" pitchFamily="2" charset="-122"/>
                <a:cs typeface="+mn-cs"/>
              </a:rPr>
              <a:t>1. Query the vertex.name index to find all the vertices in G with the name Alberto </a:t>
            </a:r>
            <a:r>
              <a:rPr lang="en-US" altLang="zh-CN" sz="1200" kern="1200" baseline="0" dirty="0" err="1" smtClean="0">
                <a:solidFill>
                  <a:schemeClr val="tx1"/>
                </a:solidFill>
                <a:latin typeface="Arial" pitchFamily="34" charset="0"/>
                <a:ea typeface="宋体" pitchFamily="2" charset="-122"/>
                <a:cs typeface="+mn-cs"/>
              </a:rPr>
              <a:t>Pepe</a:t>
            </a:r>
            <a:r>
              <a:rPr lang="en-US" altLang="zh-CN" sz="1200" kern="1200" baseline="0" dirty="0" smtClean="0">
                <a:solidFill>
                  <a:schemeClr val="tx1"/>
                </a:solidFill>
                <a:latin typeface="Arial" pitchFamily="34" charset="0"/>
                <a:ea typeface="宋体" pitchFamily="2" charset="-122"/>
                <a:cs typeface="+mn-cs"/>
              </a:rPr>
              <a:t>. [O(log2n)]</a:t>
            </a:r>
          </a:p>
          <a:p>
            <a:r>
              <a:rPr lang="en-US" altLang="zh-CN" sz="1200" kern="1200" baseline="0" dirty="0" smtClean="0">
                <a:solidFill>
                  <a:schemeClr val="tx1"/>
                </a:solidFill>
                <a:latin typeface="Arial" pitchFamily="34" charset="0"/>
                <a:ea typeface="宋体" pitchFamily="2" charset="-122"/>
                <a:cs typeface="+mn-cs"/>
              </a:rPr>
              <a:t>2. Given the vertex returned, get the k friend edges emanating from this vertex. [O(k + x)]</a:t>
            </a:r>
          </a:p>
          <a:p>
            <a:r>
              <a:rPr lang="en-US" altLang="zh-CN" sz="1200" kern="1200" baseline="0" dirty="0" smtClean="0">
                <a:solidFill>
                  <a:schemeClr val="tx1"/>
                </a:solidFill>
                <a:latin typeface="Arial" pitchFamily="34" charset="0"/>
                <a:ea typeface="宋体" pitchFamily="2" charset="-122"/>
                <a:cs typeface="+mn-cs"/>
              </a:rPr>
              <a:t>3. Given the k friend edges retrieved, get the k vertices on the heads of those edges. [O(k)]</a:t>
            </a:r>
          </a:p>
          <a:p>
            <a:r>
              <a:rPr lang="en-US" altLang="zh-CN" sz="1200" kern="1200" baseline="0" dirty="0" smtClean="0">
                <a:solidFill>
                  <a:schemeClr val="tx1"/>
                </a:solidFill>
                <a:latin typeface="Arial" pitchFamily="34" charset="0"/>
                <a:ea typeface="宋体" pitchFamily="2" charset="-122"/>
                <a:cs typeface="+mn-cs"/>
              </a:rPr>
              <a:t>4. Given these k vertices, get the k name properties of these vertices. [O(</a:t>
            </a:r>
            <a:r>
              <a:rPr lang="en-US" altLang="zh-CN" sz="1200" kern="1200" baseline="0" dirty="0" err="1" smtClean="0">
                <a:solidFill>
                  <a:schemeClr val="tx1"/>
                </a:solidFill>
                <a:latin typeface="Arial" pitchFamily="34" charset="0"/>
                <a:ea typeface="宋体" pitchFamily="2" charset="-122"/>
                <a:cs typeface="+mn-cs"/>
              </a:rPr>
              <a:t>ky</a:t>
            </a:r>
            <a:r>
              <a:rPr lang="en-US" altLang="zh-CN" sz="1200" kern="1200" baseline="0" dirty="0" smtClean="0">
                <a:solidFill>
                  <a:schemeClr val="tx1"/>
                </a:solidFill>
                <a:latin typeface="Arial" pitchFamily="34" charset="0"/>
                <a:ea typeface="宋体" pitchFamily="2" charset="-122"/>
                <a:cs typeface="+mn-cs"/>
              </a:rPr>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71AACFD-2105-497E-AB4A-0CFD2A4F33AC}" type="datetime1">
              <a:rPr lang="zh-CN" altLang="en-US"/>
              <a:pPr>
                <a:defRPr/>
              </a:pPr>
              <a:t>2016/4/23</a:t>
            </a:fld>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5.wmf"/><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wmf"/><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2800" b="1" dirty="0" smtClean="0">
                <a:solidFill>
                  <a:srgbClr val="000099"/>
                </a:solidFill>
                <a:latin typeface="+mn-lt"/>
                <a:ea typeface="+mn-ea"/>
              </a:rPr>
              <a:t>马 帅</a:t>
            </a:r>
            <a:endParaRPr lang="en-US" altLang="zh-CN" sz="28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Challenges and Techniques)</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85720" y="2776108"/>
            <a:ext cx="8358246" cy="1805020"/>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为什么需要图搜索</a:t>
            </a:r>
            <a:r>
              <a:rPr lang="en-US" altLang="zh-CN" sz="3600" b="1" kern="0" dirty="0" smtClean="0">
                <a:solidFill>
                  <a:srgbClr val="C00000"/>
                </a:solidFill>
                <a:latin typeface="+mj-lt"/>
                <a:ea typeface="+mj-ea"/>
                <a:cs typeface="+mj-cs"/>
              </a:rPr>
              <a:t>?</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800" b="1" kern="0" noProof="0" dirty="0" smtClean="0">
                <a:solidFill>
                  <a:srgbClr val="C00000"/>
                </a:solidFill>
                <a:latin typeface="+mj-lt"/>
                <a:ea typeface="+mj-ea"/>
                <a:cs typeface="+mj-cs"/>
              </a:rPr>
              <a:t>(</a:t>
            </a: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Graph Search, Why Bother?)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The need for a Social Search Engine</a:t>
            </a:r>
            <a:endParaRPr lang="en-US" altLang="zh-CN"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5" name="内容占位符 4"/>
          <p:cNvSpPr>
            <a:spLocks noGrp="1"/>
          </p:cNvSpPr>
          <p:nvPr>
            <p:ph idx="1"/>
          </p:nvPr>
        </p:nvSpPr>
        <p:spPr>
          <a:xfrm>
            <a:off x="143000" y="2780928"/>
            <a:ext cx="9001000" cy="1584176"/>
          </a:xfrm>
        </p:spPr>
        <p:txBody>
          <a:bodyPr/>
          <a:lstStyle/>
          <a:p>
            <a:r>
              <a:rPr lang="zh-CN" altLang="en-US" sz="2000" b="1" dirty="0" smtClean="0">
                <a:solidFill>
                  <a:srgbClr val="000099"/>
                </a:solidFill>
                <a:latin typeface="Arial Unicode MS" pitchFamily="34" charset="-122"/>
                <a:ea typeface="黑体" pitchFamily="49" charset="-122"/>
              </a:rPr>
              <a:t>文件系统</a:t>
            </a:r>
            <a:r>
              <a:rPr lang="en-US" altLang="zh-CN" sz="2000" b="1" dirty="0" smtClean="0">
                <a:solidFill>
                  <a:srgbClr val="000099"/>
                </a:solidFill>
                <a:latin typeface="Arial Unicode MS" pitchFamily="34" charset="-122"/>
                <a:ea typeface="黑体" pitchFamily="49" charset="-122"/>
              </a:rPr>
              <a:t> </a:t>
            </a:r>
            <a:r>
              <a:rPr lang="en-US" altLang="zh-CN" sz="2000" dirty="0" smtClean="0">
                <a:latin typeface="Arial Unicode MS" pitchFamily="34" charset="-122"/>
                <a:ea typeface="黑体" pitchFamily="49" charset="-122"/>
              </a:rPr>
              <a:t>– </a:t>
            </a:r>
            <a:r>
              <a:rPr lang="en-US" altLang="zh-CN" sz="2000" dirty="0" smtClean="0">
                <a:solidFill>
                  <a:srgbClr val="C00000"/>
                </a:solidFill>
                <a:latin typeface="Arial Unicode MS" pitchFamily="34" charset="-122"/>
                <a:ea typeface="黑体" pitchFamily="49" charset="-122"/>
              </a:rPr>
              <a:t>1960</a:t>
            </a:r>
            <a:r>
              <a:rPr lang="zh-CN" altLang="en-US" sz="2000" dirty="0" smtClean="0">
                <a:solidFill>
                  <a:srgbClr val="C00000"/>
                </a:solidFill>
                <a:latin typeface="Arial Unicode MS" pitchFamily="34" charset="-122"/>
                <a:ea typeface="黑体" pitchFamily="49" charset="-122"/>
              </a:rPr>
              <a:t>年代</a:t>
            </a:r>
            <a:r>
              <a:rPr lang="zh-CN" altLang="en-US" sz="2000" dirty="0" smtClean="0">
                <a:latin typeface="Arial Unicode MS" pitchFamily="34" charset="-122"/>
                <a:ea typeface="黑体" pitchFamily="49" charset="-122"/>
              </a:rPr>
              <a:t>：</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非常简单的搜索功能</a:t>
            </a:r>
            <a:endParaRPr lang="en-US" altLang="zh-CN" sz="2000" dirty="0" smtClean="0">
              <a:latin typeface="Arial Unicode MS" pitchFamily="34" charset="-122"/>
              <a:ea typeface="黑体" pitchFamily="49" charset="-122"/>
            </a:endParaRPr>
          </a:p>
          <a:p>
            <a:r>
              <a:rPr lang="zh-CN" altLang="en-US" sz="2000" b="1" dirty="0" smtClean="0">
                <a:solidFill>
                  <a:srgbClr val="000099"/>
                </a:solidFill>
                <a:latin typeface="Arial Unicode MS" pitchFamily="34" charset="-122"/>
                <a:ea typeface="黑体" pitchFamily="49" charset="-122"/>
              </a:rPr>
              <a:t>数据库</a:t>
            </a:r>
            <a:r>
              <a:rPr lang="en-US" altLang="zh-CN" sz="2000" dirty="0" smtClean="0">
                <a:latin typeface="Arial Unicode MS" pitchFamily="34" charset="-122"/>
                <a:ea typeface="黑体" pitchFamily="49" charset="-122"/>
              </a:rPr>
              <a:t>     -  </a:t>
            </a:r>
            <a:r>
              <a:rPr lang="en-US" altLang="zh-CN" sz="2000" dirty="0" smtClean="0">
                <a:solidFill>
                  <a:srgbClr val="C00000"/>
                </a:solidFill>
                <a:latin typeface="Arial Unicode MS" pitchFamily="34" charset="-122"/>
                <a:ea typeface="黑体" pitchFamily="49" charset="-122"/>
              </a:rPr>
              <a:t>1960</a:t>
            </a:r>
            <a:r>
              <a:rPr lang="zh-CN" altLang="en-US" sz="2000" dirty="0" smtClean="0">
                <a:solidFill>
                  <a:srgbClr val="C00000"/>
                </a:solidFill>
                <a:latin typeface="Arial Unicode MS" pitchFamily="34" charset="-122"/>
                <a:ea typeface="黑体" pitchFamily="49" charset="-122"/>
              </a:rPr>
              <a:t>中期</a:t>
            </a:r>
            <a:r>
              <a:rPr lang="zh-CN" altLang="en-US" sz="2000" dirty="0" smtClean="0">
                <a:latin typeface="Arial Unicode MS" pitchFamily="34" charset="-122"/>
                <a:ea typeface="黑体" pitchFamily="49" charset="-122"/>
              </a:rPr>
              <a:t>：</a:t>
            </a:r>
            <a:r>
              <a:rPr lang="en-US" altLang="zh-CN" sz="2000" dirty="0" smtClean="0">
                <a:latin typeface="Arial Unicode MS" pitchFamily="34" charset="-122"/>
                <a:ea typeface="黑体" pitchFamily="49" charset="-122"/>
              </a:rPr>
              <a:t>SQL</a:t>
            </a:r>
            <a:r>
              <a:rPr lang="zh-CN" altLang="en-US" sz="2000" dirty="0" smtClean="0">
                <a:latin typeface="Arial Unicode MS" pitchFamily="34" charset="-122"/>
                <a:ea typeface="黑体" pitchFamily="49" charset="-122"/>
              </a:rPr>
              <a:t>查询语言</a:t>
            </a:r>
            <a:endParaRPr lang="en-US" altLang="zh-CN" sz="2000" dirty="0" smtClean="0">
              <a:latin typeface="Arial Unicode MS" pitchFamily="34" charset="-122"/>
              <a:ea typeface="黑体" pitchFamily="49" charset="-122"/>
            </a:endParaRPr>
          </a:p>
          <a:p>
            <a:r>
              <a:rPr lang="zh-CN" altLang="en-US" sz="2000" b="1" dirty="0" smtClean="0">
                <a:solidFill>
                  <a:srgbClr val="000099"/>
                </a:solidFill>
                <a:latin typeface="Arial Unicode MS" pitchFamily="34" charset="-122"/>
                <a:ea typeface="黑体" pitchFamily="49" charset="-122"/>
              </a:rPr>
              <a:t>互联网</a:t>
            </a:r>
            <a:r>
              <a:rPr lang="en-US" altLang="zh-CN" sz="2000" b="1" dirty="0" smtClean="0">
                <a:solidFill>
                  <a:srgbClr val="000099"/>
                </a:solidFill>
                <a:latin typeface="Arial Unicode MS" pitchFamily="34" charset="-122"/>
                <a:ea typeface="黑体" pitchFamily="49" charset="-122"/>
              </a:rPr>
              <a:t> </a:t>
            </a:r>
            <a:r>
              <a:rPr lang="en-US" altLang="zh-CN" sz="2000" dirty="0" smtClean="0">
                <a:latin typeface="Arial Unicode MS" pitchFamily="34" charset="-122"/>
                <a:ea typeface="黑体" pitchFamily="49" charset="-122"/>
              </a:rPr>
              <a:t>    -  </a:t>
            </a:r>
            <a:r>
              <a:rPr lang="en-US" altLang="zh-CN" sz="2000" dirty="0" smtClean="0">
                <a:solidFill>
                  <a:srgbClr val="C00000"/>
                </a:solidFill>
                <a:latin typeface="Arial Unicode MS" pitchFamily="34" charset="-122"/>
                <a:ea typeface="黑体" pitchFamily="49" charset="-122"/>
              </a:rPr>
              <a:t>1990</a:t>
            </a:r>
            <a:r>
              <a:rPr lang="zh-CN" altLang="en-US" sz="2000" dirty="0" smtClean="0">
                <a:solidFill>
                  <a:srgbClr val="C00000"/>
                </a:solidFill>
                <a:latin typeface="Arial Unicode MS" pitchFamily="34" charset="-122"/>
                <a:ea typeface="黑体" pitchFamily="49" charset="-122"/>
              </a:rPr>
              <a:t>年代</a:t>
            </a:r>
            <a:r>
              <a:rPr lang="zh-CN" altLang="en-US" sz="2000" dirty="0" smtClean="0">
                <a:latin typeface="Arial Unicode MS" pitchFamily="34" charset="-122"/>
                <a:ea typeface="黑体" pitchFamily="49" charset="-122"/>
              </a:rPr>
              <a:t>：关键字搜索引擎</a:t>
            </a:r>
            <a:endParaRPr lang="en-US" altLang="zh-CN" sz="2000" dirty="0" smtClean="0">
              <a:latin typeface="Arial Unicode MS" pitchFamily="34" charset="-122"/>
              <a:ea typeface="黑体" pitchFamily="49" charset="-122"/>
            </a:endParaRPr>
          </a:p>
          <a:p>
            <a:r>
              <a:rPr lang="zh-CN" altLang="en-US" sz="2000" b="1" dirty="0" smtClean="0">
                <a:solidFill>
                  <a:srgbClr val="000099"/>
                </a:solidFill>
                <a:latin typeface="Arial Unicode MS" pitchFamily="34" charset="-122"/>
                <a:ea typeface="黑体" pitchFamily="49" charset="-122"/>
              </a:rPr>
              <a:t>社会网络</a:t>
            </a:r>
            <a:r>
              <a:rPr lang="en-US" altLang="zh-CN" sz="2000" b="1" dirty="0" smtClean="0">
                <a:solidFill>
                  <a:srgbClr val="000099"/>
                </a:solidFill>
                <a:latin typeface="Arial Unicode MS" pitchFamily="34" charset="-122"/>
                <a:ea typeface="黑体" pitchFamily="49" charset="-122"/>
              </a:rPr>
              <a:t> - </a:t>
            </a:r>
            <a:r>
              <a:rPr lang="en-US" altLang="zh-CN" sz="2000" dirty="0" smtClean="0">
                <a:solidFill>
                  <a:srgbClr val="C00000"/>
                </a:solidFill>
                <a:ea typeface="黑体" pitchFamily="49" charset="-122"/>
              </a:rPr>
              <a:t> </a:t>
            </a:r>
            <a:r>
              <a:rPr lang="en-US" altLang="zh-CN" sz="2000" dirty="0" smtClean="0">
                <a:solidFill>
                  <a:srgbClr val="C00000"/>
                </a:solidFill>
                <a:latin typeface="Arial Unicode MS" pitchFamily="34" charset="-122"/>
                <a:ea typeface="黑体" pitchFamily="49" charset="-122"/>
              </a:rPr>
              <a:t>1990</a:t>
            </a:r>
            <a:r>
              <a:rPr lang="zh-CN" altLang="en-US" sz="2000" dirty="0" smtClean="0">
                <a:solidFill>
                  <a:srgbClr val="C00000"/>
                </a:solidFill>
                <a:ea typeface="黑体" pitchFamily="49" charset="-122"/>
              </a:rPr>
              <a:t>后期</a:t>
            </a:r>
            <a:r>
              <a:rPr lang="en-US" altLang="zh-CN" sz="2000" dirty="0" smtClean="0">
                <a:latin typeface="Arial Unicode MS" pitchFamily="34" charset="-122"/>
                <a:ea typeface="黑体" pitchFamily="49" charset="-122"/>
              </a:rPr>
              <a:t>:</a:t>
            </a:r>
            <a:r>
              <a:rPr lang="en-US" altLang="zh-CN" sz="2000" dirty="0" smtClean="0">
                <a:solidFill>
                  <a:srgbClr val="3366CC"/>
                </a:solidFill>
                <a:latin typeface="Arial Unicode MS" pitchFamily="34" charset="-122"/>
                <a:ea typeface="黑体" pitchFamily="49" charset="-122"/>
              </a:rPr>
              <a:t>         </a:t>
            </a:r>
            <a:r>
              <a:rPr lang="en-US" altLang="zh-CN" sz="2400" b="1" dirty="0" smtClean="0">
                <a:ln w="11430"/>
                <a:solidFill>
                  <a:srgbClr val="FF0000"/>
                </a:solidFill>
                <a:effectLst>
                  <a:outerShdw blurRad="50800" dist="39000" dir="5460000" algn="tl">
                    <a:srgbClr val="000000">
                      <a:alpha val="38000"/>
                    </a:srgbClr>
                  </a:outerShdw>
                </a:effectLst>
                <a:latin typeface="Arial Unicode MS" pitchFamily="34" charset="-122"/>
                <a:ea typeface="黑体" pitchFamily="49" charset="-122"/>
              </a:rPr>
              <a:t> </a:t>
            </a:r>
            <a:endParaRPr lang="en-US" altLang="zh-CN" sz="2000" dirty="0" smtClean="0">
              <a:latin typeface="Arial Unicode MS" pitchFamily="34" charset="-122"/>
              <a:ea typeface="黑体" pitchFamily="49" charset="-122"/>
            </a:endParaRPr>
          </a:p>
          <a:p>
            <a:pPr marL="0" indent="0">
              <a:buNone/>
            </a:pPr>
            <a:endParaRPr lang="en-US" altLang="zh-CN" sz="2000" dirty="0">
              <a:latin typeface="Arial Unicode MS" pitchFamily="34" charset="-122"/>
              <a:ea typeface="黑体" pitchFamily="49" charset="-122"/>
            </a:endParaRPr>
          </a:p>
          <a:p>
            <a:pPr marL="0" indent="0">
              <a:buNone/>
            </a:pPr>
            <a:endParaRPr lang="en-US" altLang="zh-CN" sz="2000" dirty="0" smtClean="0">
              <a:latin typeface="Arial Unicode MS" pitchFamily="34" charset="-122"/>
              <a:ea typeface="黑体" pitchFamily="49" charset="-122"/>
            </a:endParaRPr>
          </a:p>
          <a:p>
            <a:pPr marL="0" indent="0">
              <a:buNone/>
            </a:pPr>
            <a:endParaRPr lang="zh-CN" altLang="en-US" sz="2000" dirty="0">
              <a:latin typeface="Arial Unicode MS" pitchFamily="34" charset="-122"/>
              <a:ea typeface="黑体" pitchFamily="49" charset="-122"/>
            </a:endParaRPr>
          </a:p>
        </p:txBody>
      </p:sp>
      <p:grpSp>
        <p:nvGrpSpPr>
          <p:cNvPr id="3" name="组合 46"/>
          <p:cNvGrpSpPr/>
          <p:nvPr/>
        </p:nvGrpSpPr>
        <p:grpSpPr>
          <a:xfrm>
            <a:off x="174079" y="1003529"/>
            <a:ext cx="8100962" cy="1777399"/>
            <a:chOff x="71438" y="4315897"/>
            <a:chExt cx="8100962" cy="1777399"/>
          </a:xfrm>
        </p:grpSpPr>
        <p:sp>
          <p:nvSpPr>
            <p:cNvPr id="51" name="Text Box 14"/>
            <p:cNvSpPr txBox="1">
              <a:spLocks noChangeArrowheads="1"/>
            </p:cNvSpPr>
            <p:nvPr/>
          </p:nvSpPr>
          <p:spPr>
            <a:xfrm>
              <a:off x="71438" y="5754742"/>
              <a:ext cx="1476226" cy="338554"/>
            </a:xfrm>
            <a:prstGeom prst="rect">
              <a:avLst/>
            </a:prstGeom>
            <a:effectLst>
              <a:prstShdw prst="shdw12">
                <a:schemeClr val="bg2">
                  <a:alpha val="50000"/>
                </a:schemeClr>
              </a:prstShdw>
            </a:effec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342900" indent="-342900" algn="ctr" eaLnBrk="0" hangingPunct="0">
                <a:spcBef>
                  <a:spcPct val="20000"/>
                </a:spcBef>
                <a:buFont typeface="Arial" pitchFamily="34" charset="0"/>
                <a:buNone/>
                <a:defRPr/>
              </a:pPr>
              <a:r>
                <a:rPr lang="zh-CN" altLang="en-US" sz="1600" b="1" dirty="0" smtClean="0">
                  <a:latin typeface="黑体" pitchFamily="49" charset="-122"/>
                  <a:ea typeface="黑体" pitchFamily="49" charset="-122"/>
                </a:rPr>
                <a:t>文件系统</a:t>
              </a:r>
              <a:endParaRPr lang="zh-CN" altLang="en-US" sz="1600" b="1" dirty="0">
                <a:latin typeface="黑体" pitchFamily="49" charset="-122"/>
                <a:ea typeface="黑体" pitchFamily="49" charset="-122"/>
              </a:endParaRPr>
            </a:p>
          </p:txBody>
        </p:sp>
        <p:sp>
          <p:nvSpPr>
            <p:cNvPr id="52" name="Text Box 14"/>
            <p:cNvSpPr txBox="1">
              <a:spLocks noChangeArrowheads="1"/>
            </p:cNvSpPr>
            <p:nvPr/>
          </p:nvSpPr>
          <p:spPr bwMode="auto">
            <a:xfrm>
              <a:off x="1691680" y="5755158"/>
              <a:ext cx="1357313" cy="338138"/>
            </a:xfrm>
            <a:prstGeom prst="rect">
              <a:avLst/>
            </a:prstGeom>
            <a:noFill/>
            <a:ln w="9525">
              <a:noFill/>
              <a:miter lim="800000"/>
              <a:headEnd/>
              <a:tailEnd/>
            </a:ln>
            <a:effectLst>
              <a:prstShdw prst="shdw12">
                <a:schemeClr val="bg2">
                  <a:alpha val="50000"/>
                </a:schemeClr>
              </a:prstShdw>
            </a:effec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342900" indent="-342900" algn="ctr" eaLnBrk="0" hangingPunct="0">
                <a:spcBef>
                  <a:spcPct val="20000"/>
                </a:spcBef>
                <a:buFont typeface="Arial" pitchFamily="34" charset="0"/>
                <a:buNone/>
                <a:defRPr/>
              </a:pPr>
              <a:r>
                <a:rPr lang="zh-CN" altLang="en-US" sz="1600" b="1" dirty="0" smtClean="0">
                  <a:latin typeface="+mj-lt"/>
                  <a:ea typeface="+mn-ea"/>
                </a:rPr>
                <a:t>数据库</a:t>
              </a:r>
              <a:endParaRPr lang="zh-CN" altLang="en-US" sz="1600" b="1" dirty="0">
                <a:latin typeface="+mj-lt"/>
                <a:ea typeface="+mn-ea"/>
              </a:endParaRPr>
            </a:p>
          </p:txBody>
        </p:sp>
        <p:sp>
          <p:nvSpPr>
            <p:cNvPr id="53" name="Text Box 14"/>
            <p:cNvSpPr txBox="1">
              <a:spLocks noChangeArrowheads="1"/>
            </p:cNvSpPr>
            <p:nvPr/>
          </p:nvSpPr>
          <p:spPr bwMode="auto">
            <a:xfrm>
              <a:off x="4143375" y="5733256"/>
              <a:ext cx="1796777" cy="338554"/>
            </a:xfrm>
            <a:prstGeom prst="rect">
              <a:avLst/>
            </a:prstGeom>
            <a:noFill/>
            <a:ln w="9525">
              <a:noFill/>
              <a:miter lim="800000"/>
              <a:headEnd/>
              <a:tailEnd/>
            </a:ln>
            <a:effectLst>
              <a:prstShdw prst="shdw12">
                <a:schemeClr val="bg2">
                  <a:alpha val="50000"/>
                </a:schemeClr>
              </a:prstShdw>
            </a:effec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342900" indent="-342900" algn="ctr" eaLnBrk="0" hangingPunct="0">
                <a:spcBef>
                  <a:spcPct val="20000"/>
                </a:spcBef>
                <a:buFont typeface="Arial" pitchFamily="34" charset="0"/>
                <a:buNone/>
                <a:defRPr/>
              </a:pPr>
              <a:r>
                <a:rPr lang="zh-CN" altLang="en-US" sz="1600" b="1" dirty="0" smtClean="0">
                  <a:latin typeface="+mn-lt"/>
                  <a:ea typeface="+mn-ea"/>
                </a:rPr>
                <a:t>互联络</a:t>
              </a:r>
              <a:endParaRPr lang="zh-CN" altLang="en-US" sz="1600" b="1" dirty="0">
                <a:latin typeface="+mn-lt"/>
                <a:ea typeface="+mn-ea"/>
              </a:endParaRPr>
            </a:p>
          </p:txBody>
        </p:sp>
        <p:grpSp>
          <p:nvGrpSpPr>
            <p:cNvPr id="6" name="组合 53"/>
            <p:cNvGrpSpPr/>
            <p:nvPr/>
          </p:nvGrpSpPr>
          <p:grpSpPr>
            <a:xfrm>
              <a:off x="71438" y="4315897"/>
              <a:ext cx="8100962" cy="1309687"/>
              <a:chOff x="71438" y="4315897"/>
              <a:chExt cx="8100962" cy="1309687"/>
            </a:xfrm>
          </p:grpSpPr>
          <p:pic>
            <p:nvPicPr>
              <p:cNvPr id="55" name="Picture 2" descr="C:\Documents and Settings\act\Local Settings\Temporary Internet Files\Content.IE5\WUIGX2X2\MC900434411[1].wmf"/>
              <p:cNvPicPr>
                <a:picLocks noChangeAspect="1" noChangeArrowheads="1"/>
              </p:cNvPicPr>
              <p:nvPr/>
            </p:nvPicPr>
            <p:blipFill>
              <a:blip r:embed="rId3" cstate="print"/>
              <a:srcRect/>
              <a:stretch>
                <a:fillRect/>
              </a:stretch>
            </p:blipFill>
            <p:spPr bwMode="auto">
              <a:xfrm>
                <a:off x="7164288" y="4352156"/>
                <a:ext cx="1008112" cy="1134126"/>
              </a:xfrm>
              <a:prstGeom prst="rect">
                <a:avLst/>
              </a:prstGeom>
              <a:noFill/>
            </p:spPr>
          </p:pic>
          <p:pic>
            <p:nvPicPr>
              <p:cNvPr id="56" name="Picture 3" descr="C:\Documents and Settings\act\Local Settings\Temporary Internet Files\Content.IE5\PIO6R8AE\MC900287225[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1438" y="4384159"/>
                <a:ext cx="1214437" cy="117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图片 56" descr="logo_sql.gif"/>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43063" y="4568309"/>
                <a:ext cx="1428750" cy="80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图片 57" descr="Keyword-Search1.jpg"/>
              <p:cNvPicPr>
                <a:picLocks noChangeAspect="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357563" y="4315897"/>
                <a:ext cx="2733675" cy="1309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AutoShape 36"/>
              <p:cNvSpPr>
                <a:spLocks noChangeArrowheads="1"/>
              </p:cNvSpPr>
              <p:nvPr/>
            </p:nvSpPr>
            <p:spPr bwMode="auto">
              <a:xfrm>
                <a:off x="1285875" y="4792147"/>
                <a:ext cx="285750" cy="357187"/>
              </a:xfrm>
              <a:prstGeom prst="rightArrow">
                <a:avLst>
                  <a:gd name="adj1" fmla="val 50074"/>
                  <a:gd name="adj2" fmla="val 45718"/>
                </a:avLst>
              </a:prstGeom>
              <a:solidFill>
                <a:srgbClr val="FFFF00"/>
              </a:solidFill>
              <a:ln w="38100" algn="ctr">
                <a:solidFill>
                  <a:srgbClr val="FF0000"/>
                </a:solidFill>
                <a:miter lim="800000"/>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endParaRPr lang="zh-CN" altLang="en-US" sz="1800" b="1">
                  <a:latin typeface="Calibri" pitchFamily="34" charset="0"/>
                  <a:ea typeface="黑体" pitchFamily="49" charset="-122"/>
                </a:endParaRPr>
              </a:p>
            </p:txBody>
          </p:sp>
          <p:sp>
            <p:nvSpPr>
              <p:cNvPr id="60" name="AutoShape 36"/>
              <p:cNvSpPr>
                <a:spLocks noChangeArrowheads="1"/>
              </p:cNvSpPr>
              <p:nvPr/>
            </p:nvSpPr>
            <p:spPr bwMode="auto">
              <a:xfrm>
                <a:off x="3071813" y="4792147"/>
                <a:ext cx="285750" cy="357187"/>
              </a:xfrm>
              <a:prstGeom prst="rightArrow">
                <a:avLst>
                  <a:gd name="adj1" fmla="val 50074"/>
                  <a:gd name="adj2" fmla="val 45718"/>
                </a:avLst>
              </a:prstGeom>
              <a:solidFill>
                <a:srgbClr val="FFFF00"/>
              </a:solidFill>
              <a:ln w="38100" algn="ctr">
                <a:solidFill>
                  <a:srgbClr val="FF0000"/>
                </a:solidFill>
                <a:miter lim="800000"/>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endParaRPr lang="zh-CN" altLang="en-US" sz="1800" b="1">
                  <a:latin typeface="Calibri" pitchFamily="34" charset="0"/>
                  <a:ea typeface="黑体" pitchFamily="49" charset="-122"/>
                </a:endParaRPr>
              </a:p>
            </p:txBody>
          </p:sp>
          <p:sp>
            <p:nvSpPr>
              <p:cNvPr id="61" name="AutoShape 36"/>
              <p:cNvSpPr>
                <a:spLocks noChangeArrowheads="1"/>
              </p:cNvSpPr>
              <p:nvPr/>
            </p:nvSpPr>
            <p:spPr bwMode="auto">
              <a:xfrm>
                <a:off x="6072188" y="4792147"/>
                <a:ext cx="285750" cy="357187"/>
              </a:xfrm>
              <a:prstGeom prst="rightArrow">
                <a:avLst>
                  <a:gd name="adj1" fmla="val 50074"/>
                  <a:gd name="adj2" fmla="val 45718"/>
                </a:avLst>
              </a:prstGeom>
              <a:solidFill>
                <a:srgbClr val="FFFF00"/>
              </a:solidFill>
              <a:ln w="38100" algn="ctr">
                <a:solidFill>
                  <a:srgbClr val="FF0000"/>
                </a:solidFill>
                <a:miter lim="800000"/>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endParaRPr lang="zh-CN" altLang="en-US" sz="1800" b="1">
                  <a:latin typeface="Calibri" pitchFamily="34" charset="0"/>
                  <a:ea typeface="黑体" pitchFamily="49" charset="-122"/>
                </a:endParaRPr>
              </a:p>
            </p:txBody>
          </p:sp>
        </p:grpSp>
      </p:grpSp>
      <p:sp>
        <p:nvSpPr>
          <p:cNvPr id="48" name="Rectangle 14"/>
          <p:cNvSpPr txBox="1">
            <a:spLocks noChangeArrowheads="1"/>
          </p:cNvSpPr>
          <p:nvPr/>
        </p:nvSpPr>
        <p:spPr bwMode="auto">
          <a:xfrm>
            <a:off x="251520" y="6021289"/>
            <a:ext cx="8496944" cy="504055"/>
          </a:xfrm>
          <a:prstGeom prst="rect">
            <a:avLst/>
          </a:prstGeom>
          <a:blipFill dpi="0" rotWithShape="1">
            <a:blip r:embed="rId7"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r>
              <a:rPr lang="zh-CN" altLang="en-US" sz="2400" b="1" dirty="0" smtClean="0">
                <a:solidFill>
                  <a:srgbClr val="FF0000"/>
                </a:solidFill>
                <a:ea typeface="黑体" pitchFamily="49" charset="-122"/>
                <a:sym typeface="Wingdings" pitchFamily="2" charset="2"/>
              </a:rPr>
              <a:t>图搜索</a:t>
            </a:r>
            <a:r>
              <a:rPr lang="zh-CN" altLang="en-US" sz="2400" b="1" dirty="0" smtClean="0">
                <a:ea typeface="黑体" pitchFamily="49" charset="-122"/>
                <a:sym typeface="Wingdings" pitchFamily="2" charset="2"/>
              </a:rPr>
              <a:t>是一种新型社会搜索模式！</a:t>
            </a:r>
            <a:endParaRPr lang="zh-CN" altLang="en-US" sz="2400" b="1" dirty="0">
              <a:ea typeface="黑体" pitchFamily="49" charset="-122"/>
              <a:sym typeface="Wingdings" pitchFamily="2" charset="2"/>
            </a:endParaRPr>
          </a:p>
        </p:txBody>
      </p:sp>
      <p:sp>
        <p:nvSpPr>
          <p:cNvPr id="49" name="Text Box 14"/>
          <p:cNvSpPr txBox="1">
            <a:spLocks noChangeArrowheads="1"/>
          </p:cNvSpPr>
          <p:nvPr/>
        </p:nvSpPr>
        <p:spPr bwMode="auto">
          <a:xfrm>
            <a:off x="6787045" y="2442374"/>
            <a:ext cx="1933377" cy="338554"/>
          </a:xfrm>
          <a:prstGeom prst="rect">
            <a:avLst/>
          </a:prstGeom>
          <a:noFill/>
          <a:ln w="9525">
            <a:noFill/>
            <a:miter lim="800000"/>
            <a:headEnd/>
            <a:tailEnd/>
          </a:ln>
          <a:effectLst>
            <a:prstShdw prst="shdw12">
              <a:schemeClr val="bg2">
                <a:alpha val="50000"/>
              </a:schemeClr>
            </a:prstShdw>
          </a:effec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342900" indent="-342900" algn="ctr" eaLnBrk="0" hangingPunct="0">
              <a:spcBef>
                <a:spcPct val="20000"/>
              </a:spcBef>
              <a:buFont typeface="Arial" pitchFamily="34" charset="0"/>
              <a:buNone/>
              <a:defRPr/>
            </a:pPr>
            <a:r>
              <a:rPr lang="zh-CN" altLang="en-US" sz="1600" b="1" dirty="0" smtClean="0">
                <a:latin typeface="+mn-lt"/>
                <a:ea typeface="+mn-ea"/>
              </a:rPr>
              <a:t>社会网络</a:t>
            </a:r>
            <a:endParaRPr lang="zh-CN" altLang="en-US" sz="1600" b="1" dirty="0">
              <a:latin typeface="+mn-lt"/>
              <a:ea typeface="+mn-ea"/>
            </a:endParaRPr>
          </a:p>
        </p:txBody>
      </p:sp>
      <p:pic>
        <p:nvPicPr>
          <p:cNvPr id="50" name="图片 49" descr="socialgraphPlateform.jpg"/>
          <p:cNvPicPr>
            <a:picLocks noChangeAspect="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474841" y="836712"/>
            <a:ext cx="2633663" cy="1585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3" descr="C:\Documents and Settings\act\Local Settings\Temporary Internet Files\Content.IE5\D73KB41Z\MC900356213[1].wmf"/>
          <p:cNvPicPr>
            <a:picLocks noChangeAspect="1" noChangeArrowheads="1"/>
          </p:cNvPicPr>
          <p:nvPr/>
        </p:nvPicPr>
        <p:blipFill>
          <a:blip r:embed="rId9" cstate="print"/>
          <a:srcRect/>
          <a:stretch>
            <a:fillRect/>
          </a:stretch>
        </p:blipFill>
        <p:spPr bwMode="auto">
          <a:xfrm>
            <a:off x="4355976" y="3861048"/>
            <a:ext cx="457793" cy="576064"/>
          </a:xfrm>
          <a:prstGeom prst="rect">
            <a:avLst/>
          </a:prstGeom>
          <a:noFill/>
        </p:spPr>
      </p:pic>
      <p:sp>
        <p:nvSpPr>
          <p:cNvPr id="23" name="Rectangle 14"/>
          <p:cNvSpPr txBox="1">
            <a:spLocks noChangeArrowheads="1"/>
          </p:cNvSpPr>
          <p:nvPr/>
        </p:nvSpPr>
        <p:spPr bwMode="auto">
          <a:xfrm>
            <a:off x="179512" y="4509120"/>
            <a:ext cx="8784976" cy="504056"/>
          </a:xfrm>
          <a:prstGeom prst="rect">
            <a:avLst/>
          </a:prstGeom>
          <a:solidFill>
            <a:schemeClr val="accent1"/>
          </a:solid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err="1" smtClean="0">
                <a:ea typeface="黑体" pitchFamily="49" charset="-122"/>
                <a:sym typeface="Wingdings" pitchFamily="2" charset="2"/>
              </a:rPr>
              <a:t>Facebook</a:t>
            </a:r>
            <a:r>
              <a:rPr lang="en-US" altLang="zh-CN" sz="2000" dirty="0" smtClean="0">
                <a:ea typeface="黑体" pitchFamily="49" charset="-122"/>
                <a:sym typeface="Wingdings" pitchFamily="2" charset="2"/>
              </a:rPr>
              <a:t> </a:t>
            </a:r>
            <a:r>
              <a:rPr lang="zh-CN" altLang="en-US" sz="2000" dirty="0" smtClean="0">
                <a:ea typeface="黑体" pitchFamily="49" charset="-122"/>
                <a:sym typeface="Wingdings" pitchFamily="2" charset="2"/>
              </a:rPr>
              <a:t>与</a:t>
            </a:r>
            <a:r>
              <a:rPr lang="en-US" altLang="zh-CN" sz="2000" dirty="0" smtClean="0">
                <a:ea typeface="黑体" pitchFamily="49" charset="-122"/>
                <a:sym typeface="Wingdings" pitchFamily="2" charset="2"/>
              </a:rPr>
              <a:t>2013</a:t>
            </a:r>
            <a:r>
              <a:rPr lang="zh-CN" altLang="en-US" sz="2000" dirty="0" smtClean="0">
                <a:ea typeface="黑体" pitchFamily="49" charset="-122"/>
                <a:sym typeface="Wingdings" pitchFamily="2" charset="2"/>
              </a:rPr>
              <a:t>年</a:t>
            </a:r>
            <a:r>
              <a:rPr lang="en-US" altLang="zh-CN" sz="2000" dirty="0" smtClean="0">
                <a:ea typeface="黑体" pitchFamily="49" charset="-122"/>
                <a:sym typeface="Wingdings" pitchFamily="2" charset="2"/>
              </a:rPr>
              <a:t>1</a:t>
            </a:r>
            <a:r>
              <a:rPr lang="zh-CN" altLang="en-US" sz="2000" dirty="0" smtClean="0">
                <a:ea typeface="黑体" pitchFamily="49" charset="-122"/>
                <a:sym typeface="Wingdings" pitchFamily="2" charset="2"/>
              </a:rPr>
              <a:t>月</a:t>
            </a:r>
            <a:r>
              <a:rPr lang="en-US" altLang="zh-CN" sz="2000" dirty="0" smtClean="0">
                <a:ea typeface="黑体" pitchFamily="49" charset="-122"/>
                <a:sym typeface="Wingdings" pitchFamily="2" charset="2"/>
              </a:rPr>
              <a:t>16</a:t>
            </a:r>
            <a:r>
              <a:rPr lang="zh-CN" altLang="en-US" sz="2000" dirty="0" smtClean="0">
                <a:ea typeface="黑体" pitchFamily="49" charset="-122"/>
                <a:sym typeface="Wingdings" pitchFamily="2" charset="2"/>
              </a:rPr>
              <a:t>日推出</a:t>
            </a:r>
            <a:r>
              <a:rPr lang="en-US" altLang="zh-CN" sz="2000" dirty="0" smtClean="0">
                <a:ea typeface="黑体" pitchFamily="49" charset="-122"/>
                <a:sym typeface="Wingdings" pitchFamily="2" charset="2"/>
              </a:rPr>
              <a:t>“</a:t>
            </a:r>
            <a:r>
              <a:rPr lang="en-US" altLang="zh-CN" sz="2000" dirty="0" smtClean="0">
                <a:solidFill>
                  <a:srgbClr val="FF0000"/>
                </a:solidFill>
                <a:ea typeface="黑体" pitchFamily="49" charset="-122"/>
                <a:sym typeface="Wingdings" pitchFamily="2" charset="2"/>
              </a:rPr>
              <a:t>graph search</a:t>
            </a:r>
            <a:r>
              <a:rPr lang="en-US" altLang="zh-CN" sz="2000" dirty="0" smtClean="0">
                <a:ea typeface="黑体" pitchFamily="49" charset="-122"/>
                <a:sym typeface="Wingdings" pitchFamily="2" charset="2"/>
              </a:rPr>
              <a:t>”</a:t>
            </a:r>
            <a:endParaRPr lang="zh-CN" altLang="en-US" sz="2000" dirty="0">
              <a:ea typeface="黑体" pitchFamily="49" charset="-122"/>
              <a:sym typeface="Wingdings" pitchFamily="2" charset="2"/>
            </a:endParaRPr>
          </a:p>
        </p:txBody>
      </p:sp>
      <p:sp>
        <p:nvSpPr>
          <p:cNvPr id="25" name="Rectangle 14"/>
          <p:cNvSpPr txBox="1">
            <a:spLocks noChangeArrowheads="1"/>
          </p:cNvSpPr>
          <p:nvPr/>
        </p:nvSpPr>
        <p:spPr bwMode="auto">
          <a:xfrm>
            <a:off x="179512" y="5157192"/>
            <a:ext cx="8784976" cy="432048"/>
          </a:xfrm>
          <a:prstGeom prst="rect">
            <a:avLst/>
          </a:prstGeom>
          <a:solidFill>
            <a:schemeClr val="accent1"/>
          </a:solid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zh-CN" altLang="en-US" sz="2000" dirty="0" smtClean="0">
                <a:ea typeface="黑体" pitchFamily="49" charset="-122"/>
              </a:rPr>
              <a:t>影响到了</a:t>
            </a:r>
            <a:r>
              <a:rPr lang="en-US" altLang="zh-CN" sz="2000" dirty="0" smtClean="0">
                <a:ea typeface="黑体" pitchFamily="49" charset="-122"/>
              </a:rPr>
              <a:t>Google</a:t>
            </a:r>
            <a:r>
              <a:rPr lang="zh-CN" altLang="en-US" sz="2000" dirty="0" smtClean="0">
                <a:ea typeface="黑体" pitchFamily="49" charset="-122"/>
              </a:rPr>
              <a:t>、</a:t>
            </a:r>
            <a:r>
              <a:rPr lang="en-US" altLang="zh-CN" sz="2000" dirty="0" smtClean="0">
                <a:ea typeface="黑体" pitchFamily="49" charset="-122"/>
              </a:rPr>
              <a:t>Yelp</a:t>
            </a:r>
            <a:r>
              <a:rPr lang="zh-CN" altLang="en-US" sz="2000" dirty="0" smtClean="0">
                <a:ea typeface="黑体" pitchFamily="49" charset="-122"/>
              </a:rPr>
              <a:t>和</a:t>
            </a:r>
            <a:r>
              <a:rPr lang="en-US" altLang="zh-CN" sz="2000" dirty="0" smtClean="0">
                <a:ea typeface="黑体" pitchFamily="49" charset="-122"/>
              </a:rPr>
              <a:t>LinkedIn; Yelp</a:t>
            </a:r>
            <a:r>
              <a:rPr lang="zh-CN" altLang="en-US" sz="2000" dirty="0" smtClean="0">
                <a:ea typeface="黑体" pitchFamily="49" charset="-122"/>
              </a:rPr>
              <a:t>股价当天下降</a:t>
            </a:r>
            <a:r>
              <a:rPr lang="en-US" altLang="zh-CN" sz="2000" dirty="0" smtClean="0">
                <a:solidFill>
                  <a:srgbClr val="FF0000"/>
                </a:solidFill>
                <a:ea typeface="黑体" pitchFamily="49" charset="-122"/>
              </a:rPr>
              <a:t>7%</a:t>
            </a:r>
            <a:endParaRPr lang="zh-CN" altLang="en-US" sz="2000" b="1" dirty="0">
              <a:solidFill>
                <a:srgbClr val="FF0000"/>
              </a:solidFill>
              <a:ea typeface="黑体" pitchFamily="49" charset="-122"/>
              <a:sym typeface="Wingdings" pitchFamily="2" charset="2"/>
            </a:endParaRPr>
          </a:p>
        </p:txBody>
      </p:sp>
    </p:spTree>
    <p:extLst>
      <p:ext uri="{BB962C8B-B14F-4D97-AF65-F5344CB8AC3E}">
        <p14:creationId xmlns="" xmlns:p14="http://schemas.microsoft.com/office/powerpoint/2010/main" val="141549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blinds(horizontal)">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750" fill="hold"/>
                                        <p:tgtEl>
                                          <p:spTgt spid="50"/>
                                        </p:tgtEl>
                                        <p:attrNameLst>
                                          <p:attrName>ppt_x</p:attrName>
                                        </p:attrNameLst>
                                      </p:cBhvr>
                                      <p:tavLst>
                                        <p:tav tm="0">
                                          <p:val>
                                            <p:strVal val="#ppt_x"/>
                                          </p:val>
                                        </p:tav>
                                        <p:tav tm="100000">
                                          <p:val>
                                            <p:strVal val="#ppt_x"/>
                                          </p:val>
                                        </p:tav>
                                      </p:tavLst>
                                    </p:anim>
                                    <p:anim calcmode="lin" valueType="num">
                                      <p:cBhvr additive="base">
                                        <p:cTn id="19"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linds(horizontal)">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linds(horizontal)">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 calcmode="lin" valueType="num">
                                      <p:cBhvr additive="base">
                                        <p:cTn id="34" dur="500" fill="hold"/>
                                        <p:tgtEl>
                                          <p:spTgt spid="48"/>
                                        </p:tgtEl>
                                        <p:attrNameLst>
                                          <p:attrName>ppt_x</p:attrName>
                                        </p:attrNameLst>
                                      </p:cBhvr>
                                      <p:tavLst>
                                        <p:tav tm="0">
                                          <p:val>
                                            <p:strVal val="#ppt_x"/>
                                          </p:val>
                                        </p:tav>
                                        <p:tav tm="100000">
                                          <p:val>
                                            <p:strVal val="#ppt_x"/>
                                          </p:val>
                                        </p:tav>
                                      </p:tavLst>
                                    </p:anim>
                                    <p:anim calcmode="lin" valueType="num">
                                      <p:cBhvr additive="base">
                                        <p:cTn id="3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图搜索 </a:t>
            </a:r>
            <a:r>
              <a:rPr lang="en-US" altLang="zh-CN" sz="3600" b="1" dirty="0" smtClean="0">
                <a:solidFill>
                  <a:srgbClr val="C00000"/>
                </a:solidFill>
                <a:latin typeface="Arial Unicode MS" pitchFamily="34" charset="-122"/>
                <a:ea typeface="黑体" pitchFamily="49" charset="-122"/>
              </a:rPr>
              <a:t>vs. </a:t>
            </a:r>
            <a:r>
              <a:rPr lang="zh-CN" altLang="en-US" sz="3600" b="1" dirty="0" smtClean="0">
                <a:solidFill>
                  <a:srgbClr val="C00000"/>
                </a:solidFill>
                <a:latin typeface="Arial Unicode MS" pitchFamily="34" charset="-122"/>
                <a:ea typeface="黑体" pitchFamily="49" charset="-122"/>
              </a:rPr>
              <a:t>关系数据库</a:t>
            </a:r>
            <a:r>
              <a:rPr lang="en-US" altLang="zh-CN" sz="3600" b="1" dirty="0" smtClean="0">
                <a:solidFill>
                  <a:srgbClr val="C00000"/>
                </a:solidFill>
                <a:latin typeface="Arial Unicode MS" pitchFamily="34" charset="-122"/>
                <a:ea typeface="黑体" pitchFamily="49" charset="-122"/>
              </a:rPr>
              <a:t> </a:t>
            </a:r>
            <a:r>
              <a:rPr lang="en-US" altLang="zh-CN" sz="3600" baseline="30000" dirty="0" smtClean="0">
                <a:solidFill>
                  <a:srgbClr val="C00000"/>
                </a:solidFill>
                <a:latin typeface="Arial Unicode MS" pitchFamily="34" charset="-122"/>
                <a:ea typeface="黑体" pitchFamily="49" charset="-122"/>
              </a:rPr>
              <a:t>[12]</a:t>
            </a:r>
            <a:endParaRPr lang="zh-CN" altLang="en-US"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pic>
        <p:nvPicPr>
          <p:cNvPr id="1027" name="Picture 3"/>
          <p:cNvPicPr>
            <a:picLocks noChangeAspect="1" noChangeArrowheads="1"/>
          </p:cNvPicPr>
          <p:nvPr/>
        </p:nvPicPr>
        <p:blipFill>
          <a:blip r:embed="rId3" cstate="print"/>
          <a:srcRect/>
          <a:stretch>
            <a:fillRect/>
          </a:stretch>
        </p:blipFill>
        <p:spPr bwMode="auto">
          <a:xfrm>
            <a:off x="35496" y="1052736"/>
            <a:ext cx="6058568" cy="2952328"/>
          </a:xfrm>
          <a:prstGeom prst="rect">
            <a:avLst/>
          </a:prstGeom>
          <a:noFill/>
          <a:ln w="9525">
            <a:noFill/>
            <a:miter lim="800000"/>
            <a:headEnd/>
            <a:tailEnd/>
          </a:ln>
        </p:spPr>
      </p:pic>
      <p:sp>
        <p:nvSpPr>
          <p:cNvPr id="7" name="内容占位符 2"/>
          <p:cNvSpPr txBox="1">
            <a:spLocks/>
          </p:cNvSpPr>
          <p:nvPr/>
        </p:nvSpPr>
        <p:spPr bwMode="auto">
          <a:xfrm>
            <a:off x="6084168" y="1844824"/>
            <a:ext cx="2808312"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Query</a:t>
            </a:r>
            <a:r>
              <a:rPr kumimoji="0" lang="zh-CN" altLang="en-US" sz="18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18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zh-CN" altLang="en-US" kern="0" dirty="0" smtClean="0">
                <a:solidFill>
                  <a:srgbClr val="000099"/>
                </a:solidFill>
                <a:latin typeface="Arial Unicode MS" pitchFamily="34" charset="-122"/>
                <a:ea typeface="+mn-ea"/>
              </a:rPr>
              <a:t> </a:t>
            </a:r>
            <a:r>
              <a:rPr lang="zh-CN" altLang="en-US" kern="0" dirty="0" smtClean="0">
                <a:latin typeface="Arial Unicode MS" pitchFamily="34" charset="-122"/>
                <a:ea typeface="黑体" pitchFamily="49" charset="-122"/>
              </a:rPr>
              <a:t>查找</a:t>
            </a:r>
            <a:r>
              <a:rPr kumimoji="0" lang="en-US" altLang="zh-CN" sz="18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cs typeface="+mn-cs"/>
              </a:rPr>
              <a:t>Alberto </a:t>
            </a:r>
            <a:r>
              <a:rPr kumimoji="0" lang="en-US" altLang="zh-CN" sz="1800" b="0" i="0" u="none" strike="noStrike" kern="0" cap="none" spc="0" normalizeH="0" baseline="0" noProof="0" dirty="0" err="1" smtClean="0">
                <a:ln>
                  <a:noFill/>
                </a:ln>
                <a:solidFill>
                  <a:srgbClr val="000099"/>
                </a:solidFill>
                <a:effectLst/>
                <a:uLnTx/>
                <a:uFillTx/>
                <a:latin typeface="Arial Unicode MS" pitchFamily="34" charset="-122"/>
                <a:ea typeface="黑体" pitchFamily="49" charset="-122"/>
                <a:cs typeface="+mn-cs"/>
              </a:rPr>
              <a:t>Pepe</a:t>
            </a:r>
            <a:r>
              <a:rPr kumimoji="0" lang="zh-CN" altLang="en-US" sz="1800" b="0" i="0" u="none" strike="noStrike" kern="0" cap="none" spc="0" normalizeH="0" baseline="0" noProof="0" dirty="0" smtClean="0">
                <a:ln>
                  <a:noFill/>
                </a:ln>
                <a:effectLst/>
                <a:uLnTx/>
                <a:uFillTx/>
                <a:latin typeface="Arial Unicode MS" pitchFamily="34" charset="-122"/>
                <a:ea typeface="黑体" pitchFamily="49" charset="-122"/>
                <a:cs typeface="+mn-cs"/>
              </a:rPr>
              <a:t>所有</a:t>
            </a:r>
            <a:endParaRPr kumimoji="0" lang="en-US" altLang="zh-CN" sz="1800" b="0" i="0" u="none" strike="noStrike" kern="0" cap="none" spc="0" normalizeH="0" baseline="0" noProof="0" dirty="0" smtClean="0">
              <a:ln>
                <a:noFill/>
              </a:ln>
              <a:effectLst/>
              <a:uLnTx/>
              <a:uFillTx/>
              <a:latin typeface="Arial Unicode MS" pitchFamily="34"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0" i="0" u="none" strike="noStrike" kern="0" cap="none" spc="0" normalizeH="0" baseline="0" noProof="0" dirty="0" smtClean="0">
                <a:ln>
                  <a:noFill/>
                </a:ln>
                <a:effectLst/>
                <a:uLnTx/>
                <a:uFillTx/>
                <a:latin typeface="Arial Unicode MS" pitchFamily="34" charset="-122"/>
                <a:ea typeface="黑体" pitchFamily="49" charset="-122"/>
                <a:cs typeface="+mn-cs"/>
              </a:rPr>
              <a:t>朋友名字</a:t>
            </a:r>
            <a:endParaRPr kumimoji="0" lang="en-US" altLang="zh-CN" sz="1800" b="0" i="0" u="none" strike="noStrike" kern="0" cap="none" spc="0" normalizeH="0" baseline="0" noProof="0" dirty="0" smtClean="0">
              <a:ln>
                <a:noFill/>
              </a:ln>
              <a:effectLst/>
              <a:uLnTx/>
              <a:uFillTx/>
              <a:latin typeface="Arial Unicode MS" pitchFamily="34"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18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9" name="矩形 8"/>
          <p:cNvSpPr/>
          <p:nvPr/>
        </p:nvSpPr>
        <p:spPr>
          <a:xfrm>
            <a:off x="179512" y="4399944"/>
            <a:ext cx="8640960" cy="1477328"/>
          </a:xfrm>
          <a:prstGeom prst="rect">
            <a:avLst/>
          </a:prstGeom>
        </p:spPr>
        <p:txBody>
          <a:bodyPr wrap="square">
            <a:spAutoFit/>
          </a:bodyPr>
          <a:lstStyle/>
          <a:p>
            <a:pPr marL="342900" indent="-342900"/>
            <a:r>
              <a:rPr lang="en-US" altLang="zh-CN" b="1" dirty="0" smtClean="0">
                <a:solidFill>
                  <a:srgbClr val="0066CC"/>
                </a:solidFill>
                <a:latin typeface="Arial" pitchFamily="34" charset="0"/>
                <a:ea typeface="宋体" pitchFamily="2" charset="-122"/>
              </a:rPr>
              <a:t>Step 1</a:t>
            </a:r>
            <a:r>
              <a:rPr lang="en-US" altLang="zh-CN" dirty="0" smtClean="0">
                <a:solidFill>
                  <a:srgbClr val="0066CC"/>
                </a:solidFill>
                <a:latin typeface="Arial" pitchFamily="34" charset="0"/>
                <a:ea typeface="宋体" pitchFamily="2" charset="-122"/>
              </a:rPr>
              <a:t>:</a:t>
            </a:r>
            <a:r>
              <a:rPr lang="en-US" altLang="zh-CN" dirty="0" smtClean="0">
                <a:solidFill>
                  <a:srgbClr val="FF0000"/>
                </a:solidFill>
                <a:latin typeface="Arial" pitchFamily="34" charset="0"/>
                <a:ea typeface="宋体" pitchFamily="2" charset="-122"/>
              </a:rPr>
              <a:t> The person.name index  </a:t>
            </a:r>
            <a:r>
              <a:rPr lang="en-US" altLang="zh-CN" dirty="0" smtClean="0">
                <a:latin typeface="Arial" pitchFamily="34" charset="0"/>
                <a:ea typeface="宋体" pitchFamily="2" charset="-122"/>
              </a:rPr>
              <a:t>-&gt;   </a:t>
            </a:r>
            <a:r>
              <a:rPr lang="en-US" altLang="zh-CN" dirty="0" smtClean="0">
                <a:solidFill>
                  <a:srgbClr val="FF0000"/>
                </a:solidFill>
                <a:latin typeface="Arial" pitchFamily="34" charset="0"/>
                <a:ea typeface="宋体" pitchFamily="2" charset="-122"/>
              </a:rPr>
              <a:t>the identifier of Alberto </a:t>
            </a:r>
            <a:r>
              <a:rPr lang="en-US" altLang="zh-CN" dirty="0" err="1" smtClean="0">
                <a:solidFill>
                  <a:srgbClr val="FF0000"/>
                </a:solidFill>
                <a:latin typeface="Arial" pitchFamily="34" charset="0"/>
                <a:ea typeface="宋体" pitchFamily="2" charset="-122"/>
              </a:rPr>
              <a:t>Pepe</a:t>
            </a:r>
            <a:r>
              <a:rPr lang="en-US" altLang="zh-CN" dirty="0" smtClean="0">
                <a:solidFill>
                  <a:srgbClr val="0066CC"/>
                </a:solidFill>
                <a:latin typeface="Arial" pitchFamily="34" charset="0"/>
                <a:ea typeface="宋体" pitchFamily="2" charset="-122"/>
              </a:rPr>
              <a:t>.  [log</a:t>
            </a:r>
            <a:r>
              <a:rPr lang="en-US" altLang="zh-CN" baseline="-25000" dirty="0" smtClean="0">
                <a:solidFill>
                  <a:srgbClr val="0066CC"/>
                </a:solidFill>
                <a:latin typeface="Arial" pitchFamily="34" charset="0"/>
                <a:ea typeface="宋体" pitchFamily="2" charset="-122"/>
              </a:rPr>
              <a:t>2</a:t>
            </a:r>
            <a:r>
              <a:rPr lang="en-US" altLang="zh-CN" dirty="0" smtClean="0">
                <a:solidFill>
                  <a:srgbClr val="0066CC"/>
                </a:solidFill>
                <a:latin typeface="Arial" pitchFamily="34" charset="0"/>
                <a:ea typeface="宋体" pitchFamily="2" charset="-122"/>
              </a:rPr>
              <a:t>n]</a:t>
            </a:r>
          </a:p>
          <a:p>
            <a:pPr marL="342900" indent="-342900"/>
            <a:endParaRPr lang="en-US" altLang="zh-CN" dirty="0" smtClean="0">
              <a:solidFill>
                <a:srgbClr val="0066CC"/>
              </a:solidFill>
              <a:latin typeface="Arial" pitchFamily="34" charset="0"/>
              <a:ea typeface="宋体" pitchFamily="2" charset="-122"/>
            </a:endParaRPr>
          </a:p>
          <a:p>
            <a:pPr marL="342900" indent="-342900"/>
            <a:r>
              <a:rPr lang="en-US" altLang="zh-CN" b="1" dirty="0" smtClean="0">
                <a:solidFill>
                  <a:srgbClr val="0066CC"/>
                </a:solidFill>
                <a:latin typeface="Arial" pitchFamily="34" charset="0"/>
                <a:ea typeface="宋体" pitchFamily="2" charset="-122"/>
              </a:rPr>
              <a:t>Step 2</a:t>
            </a:r>
            <a:r>
              <a:rPr lang="en-US" altLang="zh-CN" dirty="0" smtClean="0">
                <a:solidFill>
                  <a:srgbClr val="0066CC"/>
                </a:solidFill>
                <a:latin typeface="Arial" pitchFamily="34" charset="0"/>
                <a:ea typeface="宋体" pitchFamily="2" charset="-122"/>
              </a:rPr>
              <a:t>:  </a:t>
            </a:r>
            <a:r>
              <a:rPr lang="en-US" altLang="zh-CN" dirty="0" smtClean="0">
                <a:solidFill>
                  <a:srgbClr val="FF0000"/>
                </a:solidFill>
                <a:latin typeface="Arial" pitchFamily="34" charset="0"/>
                <a:ea typeface="宋体" pitchFamily="2" charset="-122"/>
              </a:rPr>
              <a:t>The friend. person index</a:t>
            </a:r>
            <a:r>
              <a:rPr lang="en-US" altLang="zh-CN" dirty="0" smtClean="0">
                <a:latin typeface="Arial" pitchFamily="34" charset="0"/>
                <a:ea typeface="宋体" pitchFamily="2" charset="-122"/>
              </a:rPr>
              <a:t>  -&gt;  </a:t>
            </a:r>
            <a:r>
              <a:rPr lang="en-US" altLang="zh-CN" dirty="0" smtClean="0">
                <a:solidFill>
                  <a:srgbClr val="FF0000"/>
                </a:solidFill>
                <a:latin typeface="Arial" pitchFamily="34" charset="0"/>
                <a:ea typeface="宋体" pitchFamily="2" charset="-122"/>
              </a:rPr>
              <a:t>k friend identifiers</a:t>
            </a:r>
            <a:r>
              <a:rPr lang="en-US" altLang="zh-CN" dirty="0" smtClean="0">
                <a:solidFill>
                  <a:srgbClr val="0066CC"/>
                </a:solidFill>
                <a:latin typeface="Arial" pitchFamily="34" charset="0"/>
                <a:ea typeface="宋体" pitchFamily="2" charset="-122"/>
              </a:rPr>
              <a:t>.                   [log</a:t>
            </a:r>
            <a:r>
              <a:rPr lang="en-US" altLang="zh-CN" baseline="-25000" dirty="0" smtClean="0">
                <a:solidFill>
                  <a:srgbClr val="0066CC"/>
                </a:solidFill>
                <a:latin typeface="Arial" pitchFamily="34" charset="0"/>
                <a:ea typeface="宋体" pitchFamily="2" charset="-122"/>
              </a:rPr>
              <a:t>2</a:t>
            </a:r>
            <a:r>
              <a:rPr lang="en-US" altLang="zh-CN" dirty="0" smtClean="0">
                <a:solidFill>
                  <a:srgbClr val="0066CC"/>
                </a:solidFill>
                <a:latin typeface="Arial" pitchFamily="34" charset="0"/>
                <a:ea typeface="宋体" pitchFamily="2" charset="-122"/>
              </a:rPr>
              <a:t>x : x&lt;&lt;m]</a:t>
            </a:r>
          </a:p>
          <a:p>
            <a:endParaRPr lang="en-US" altLang="zh-CN" dirty="0" smtClean="0">
              <a:latin typeface="Arial" pitchFamily="34" charset="0"/>
              <a:ea typeface="宋体" pitchFamily="2" charset="-122"/>
            </a:endParaRPr>
          </a:p>
          <a:p>
            <a:r>
              <a:rPr lang="en-US" altLang="zh-CN" b="1" dirty="0" smtClean="0">
                <a:solidFill>
                  <a:srgbClr val="0066CC"/>
                </a:solidFill>
                <a:latin typeface="Arial" pitchFamily="34" charset="0"/>
                <a:ea typeface="宋体" pitchFamily="2" charset="-122"/>
              </a:rPr>
              <a:t>Step 3</a:t>
            </a:r>
            <a:r>
              <a:rPr lang="en-US" altLang="zh-CN" dirty="0" smtClean="0">
                <a:solidFill>
                  <a:srgbClr val="0066CC"/>
                </a:solidFill>
                <a:latin typeface="Arial" pitchFamily="34" charset="0"/>
                <a:ea typeface="宋体" pitchFamily="2" charset="-122"/>
              </a:rPr>
              <a:t>:</a:t>
            </a:r>
            <a:r>
              <a:rPr lang="en-US" altLang="zh-CN" dirty="0" smtClean="0">
                <a:latin typeface="Arial" pitchFamily="34" charset="0"/>
                <a:ea typeface="宋体" pitchFamily="2" charset="-122"/>
              </a:rPr>
              <a:t>  </a:t>
            </a:r>
            <a:r>
              <a:rPr lang="en-US" altLang="zh-CN" dirty="0" smtClean="0">
                <a:solidFill>
                  <a:srgbClr val="FF0000"/>
                </a:solidFill>
                <a:latin typeface="Arial" pitchFamily="34" charset="0"/>
                <a:ea typeface="宋体" pitchFamily="2" charset="-122"/>
              </a:rPr>
              <a:t>The k friend identifiers    </a:t>
            </a:r>
            <a:r>
              <a:rPr lang="en-US" altLang="zh-CN" dirty="0" smtClean="0">
                <a:latin typeface="Arial" pitchFamily="34" charset="0"/>
                <a:ea typeface="宋体" pitchFamily="2" charset="-122"/>
              </a:rPr>
              <a:t>-&gt;  </a:t>
            </a:r>
            <a:r>
              <a:rPr lang="en-US" altLang="zh-CN" dirty="0" smtClean="0">
                <a:solidFill>
                  <a:srgbClr val="FF0000"/>
                </a:solidFill>
                <a:latin typeface="Arial" pitchFamily="34" charset="0"/>
                <a:ea typeface="宋体" pitchFamily="2" charset="-122"/>
              </a:rPr>
              <a:t>k friend names</a:t>
            </a:r>
            <a:r>
              <a:rPr lang="en-US" altLang="zh-CN" dirty="0" smtClean="0">
                <a:latin typeface="Arial" pitchFamily="34" charset="0"/>
                <a:ea typeface="宋体" pitchFamily="2" charset="-122"/>
              </a:rPr>
              <a:t>.                         </a:t>
            </a:r>
            <a:r>
              <a:rPr lang="en-US" altLang="zh-CN" dirty="0" smtClean="0">
                <a:solidFill>
                  <a:srgbClr val="0066CC"/>
                </a:solidFill>
                <a:latin typeface="Arial" pitchFamily="34" charset="0"/>
                <a:ea typeface="宋体" pitchFamily="2" charset="-122"/>
              </a:rPr>
              <a:t>[k log</a:t>
            </a:r>
            <a:r>
              <a:rPr lang="en-US" altLang="zh-CN" baseline="-25000" dirty="0" smtClean="0">
                <a:solidFill>
                  <a:srgbClr val="0066CC"/>
                </a:solidFill>
                <a:latin typeface="Arial" pitchFamily="34" charset="0"/>
                <a:ea typeface="宋体" pitchFamily="2" charset="-122"/>
              </a:rPr>
              <a:t>2</a:t>
            </a:r>
            <a:r>
              <a:rPr lang="en-US" altLang="zh-CN" dirty="0" smtClean="0">
                <a:solidFill>
                  <a:srgbClr val="0066CC"/>
                </a:solidFill>
                <a:latin typeface="Arial" pitchFamily="34" charset="0"/>
                <a:ea typeface="宋体" pitchFamily="2" charset="-122"/>
              </a:rPr>
              <a:t>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图搜索 </a:t>
            </a:r>
            <a:r>
              <a:rPr lang="en-US" altLang="zh-CN" sz="3600" b="1" dirty="0" smtClean="0">
                <a:solidFill>
                  <a:srgbClr val="C00000"/>
                </a:solidFill>
                <a:latin typeface="Arial Unicode MS" pitchFamily="34" charset="-122"/>
                <a:ea typeface="黑体" pitchFamily="49" charset="-122"/>
              </a:rPr>
              <a:t>vs. </a:t>
            </a:r>
            <a:r>
              <a:rPr lang="zh-CN" altLang="en-US" sz="3600" b="1" dirty="0" smtClean="0">
                <a:solidFill>
                  <a:srgbClr val="C00000"/>
                </a:solidFill>
                <a:latin typeface="Arial Unicode MS" pitchFamily="34" charset="-122"/>
                <a:ea typeface="黑体" pitchFamily="49" charset="-122"/>
              </a:rPr>
              <a:t>关系数据库</a:t>
            </a:r>
            <a:r>
              <a:rPr lang="en-US" altLang="zh-CN" sz="3600" b="1" dirty="0" smtClean="0">
                <a:solidFill>
                  <a:srgbClr val="C00000"/>
                </a:solidFill>
                <a:latin typeface="Arial Unicode MS" pitchFamily="34" charset="-122"/>
                <a:ea typeface="黑体" pitchFamily="49" charset="-122"/>
              </a:rPr>
              <a:t> </a:t>
            </a:r>
            <a:r>
              <a:rPr lang="en-US" altLang="zh-CN" sz="3600" baseline="30000" dirty="0" smtClean="0">
                <a:solidFill>
                  <a:srgbClr val="C00000"/>
                </a:solidFill>
                <a:latin typeface="Arial Unicode MS" pitchFamily="34" charset="-122"/>
                <a:ea typeface="黑体" pitchFamily="49" charset="-122"/>
              </a:rPr>
              <a:t>[12]</a:t>
            </a:r>
            <a:endParaRPr lang="zh-CN" altLang="en-US" sz="3600" baseline="30000"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179512" y="1262040"/>
            <a:ext cx="4824536" cy="2959048"/>
          </a:xfrm>
          <a:prstGeom prst="rect">
            <a:avLst/>
          </a:prstGeom>
          <a:noFill/>
          <a:ln w="9525">
            <a:noFill/>
            <a:miter lim="800000"/>
            <a:headEnd/>
            <a:tailEnd/>
          </a:ln>
        </p:spPr>
      </p:pic>
      <p:sp>
        <p:nvSpPr>
          <p:cNvPr id="8" name="矩形 7"/>
          <p:cNvSpPr/>
          <p:nvPr/>
        </p:nvSpPr>
        <p:spPr>
          <a:xfrm>
            <a:off x="107504" y="4737918"/>
            <a:ext cx="8964488" cy="923330"/>
          </a:xfrm>
          <a:prstGeom prst="rect">
            <a:avLst/>
          </a:prstGeom>
        </p:spPr>
        <p:txBody>
          <a:bodyPr wrap="square">
            <a:spAutoFit/>
          </a:bodyPr>
          <a:lstStyle/>
          <a:p>
            <a:r>
              <a:rPr lang="en-US" altLang="zh-CN" b="1" dirty="0" smtClean="0">
                <a:solidFill>
                  <a:srgbClr val="0066CC"/>
                </a:solidFill>
                <a:latin typeface="Arial" pitchFamily="34" charset="0"/>
                <a:ea typeface="宋体" pitchFamily="2" charset="-122"/>
              </a:rPr>
              <a:t>Step 1</a:t>
            </a:r>
            <a:r>
              <a:rPr lang="en-US" altLang="zh-CN" dirty="0" smtClean="0">
                <a:solidFill>
                  <a:srgbClr val="0066CC"/>
                </a:solidFill>
                <a:latin typeface="Arial" pitchFamily="34" charset="0"/>
                <a:ea typeface="宋体" pitchFamily="2" charset="-122"/>
              </a:rPr>
              <a:t>: </a:t>
            </a:r>
            <a:r>
              <a:rPr lang="en-US" altLang="zh-CN" dirty="0" smtClean="0">
                <a:solidFill>
                  <a:srgbClr val="FF0000"/>
                </a:solidFill>
                <a:latin typeface="Arial" pitchFamily="34" charset="0"/>
                <a:ea typeface="宋体" pitchFamily="2" charset="-122"/>
              </a:rPr>
              <a:t>The vertex.name index </a:t>
            </a:r>
            <a:r>
              <a:rPr lang="en-US" altLang="zh-CN" dirty="0" smtClean="0">
                <a:latin typeface="Arial" pitchFamily="34" charset="0"/>
                <a:ea typeface="宋体" pitchFamily="2" charset="-122"/>
              </a:rPr>
              <a:t>-&gt;  </a:t>
            </a:r>
            <a:r>
              <a:rPr lang="en-US" altLang="zh-CN" dirty="0" smtClean="0">
                <a:solidFill>
                  <a:srgbClr val="FF0000"/>
                </a:solidFill>
                <a:latin typeface="Arial" pitchFamily="34" charset="0"/>
                <a:ea typeface="宋体" pitchFamily="2" charset="-122"/>
              </a:rPr>
              <a:t>the vertex with the name Alberto </a:t>
            </a:r>
            <a:r>
              <a:rPr lang="en-US" altLang="zh-CN" dirty="0" err="1" smtClean="0">
                <a:solidFill>
                  <a:srgbClr val="FF0000"/>
                </a:solidFill>
                <a:latin typeface="Arial" pitchFamily="34" charset="0"/>
                <a:ea typeface="宋体" pitchFamily="2" charset="-122"/>
              </a:rPr>
              <a:t>Pepe</a:t>
            </a:r>
            <a:r>
              <a:rPr lang="en-US" altLang="zh-CN" dirty="0" smtClean="0">
                <a:latin typeface="Arial" pitchFamily="34" charset="0"/>
                <a:ea typeface="宋体" pitchFamily="2" charset="-122"/>
              </a:rPr>
              <a:t>. </a:t>
            </a:r>
            <a:r>
              <a:rPr lang="en-US" altLang="zh-CN" dirty="0" smtClean="0">
                <a:solidFill>
                  <a:srgbClr val="0066CC"/>
                </a:solidFill>
                <a:latin typeface="Arial" pitchFamily="34" charset="0"/>
                <a:ea typeface="宋体" pitchFamily="2" charset="-122"/>
              </a:rPr>
              <a:t>[log</a:t>
            </a:r>
            <a:r>
              <a:rPr lang="en-US" altLang="zh-CN" baseline="-25000" dirty="0" smtClean="0">
                <a:solidFill>
                  <a:srgbClr val="0066CC"/>
                </a:solidFill>
                <a:latin typeface="Arial" pitchFamily="34" charset="0"/>
                <a:ea typeface="宋体" pitchFamily="2" charset="-122"/>
              </a:rPr>
              <a:t>2</a:t>
            </a:r>
            <a:r>
              <a:rPr lang="en-US" altLang="zh-CN" dirty="0" smtClean="0">
                <a:solidFill>
                  <a:srgbClr val="0066CC"/>
                </a:solidFill>
                <a:latin typeface="Arial" pitchFamily="34" charset="0"/>
                <a:ea typeface="宋体" pitchFamily="2" charset="-122"/>
              </a:rPr>
              <a:t>n)</a:t>
            </a:r>
            <a:endParaRPr lang="en-US" altLang="zh-CN" dirty="0" smtClean="0">
              <a:latin typeface="Arial" pitchFamily="34" charset="0"/>
              <a:ea typeface="宋体" pitchFamily="2" charset="-122"/>
            </a:endParaRPr>
          </a:p>
          <a:p>
            <a:endParaRPr lang="en-US" altLang="zh-CN" dirty="0" smtClean="0">
              <a:latin typeface="Arial" pitchFamily="34" charset="0"/>
              <a:ea typeface="宋体" pitchFamily="2" charset="-122"/>
            </a:endParaRPr>
          </a:p>
          <a:p>
            <a:r>
              <a:rPr lang="en-US" altLang="zh-CN" b="1" dirty="0" smtClean="0">
                <a:solidFill>
                  <a:srgbClr val="0066CC"/>
                </a:solidFill>
                <a:latin typeface="Arial" pitchFamily="34" charset="0"/>
                <a:ea typeface="宋体" pitchFamily="2" charset="-122"/>
              </a:rPr>
              <a:t>Step 2</a:t>
            </a:r>
            <a:r>
              <a:rPr lang="en-US" altLang="zh-CN" dirty="0" smtClean="0">
                <a:solidFill>
                  <a:srgbClr val="0066CC"/>
                </a:solidFill>
                <a:latin typeface="Arial" pitchFamily="34" charset="0"/>
                <a:ea typeface="宋体" pitchFamily="2" charset="-122"/>
              </a:rPr>
              <a:t>:</a:t>
            </a:r>
            <a:r>
              <a:rPr lang="en-US" altLang="zh-CN" dirty="0" smtClean="0">
                <a:latin typeface="Arial" pitchFamily="34" charset="0"/>
                <a:ea typeface="宋体" pitchFamily="2" charset="-122"/>
              </a:rPr>
              <a:t> </a:t>
            </a:r>
            <a:r>
              <a:rPr lang="en-US" altLang="zh-CN" dirty="0" smtClean="0">
                <a:solidFill>
                  <a:srgbClr val="FF0000"/>
                </a:solidFill>
                <a:latin typeface="Arial" pitchFamily="34" charset="0"/>
                <a:ea typeface="宋体" pitchFamily="2" charset="-122"/>
              </a:rPr>
              <a:t>The vertex returned </a:t>
            </a:r>
            <a:r>
              <a:rPr lang="en-US" altLang="zh-CN" dirty="0" smtClean="0">
                <a:latin typeface="Arial" pitchFamily="34" charset="0"/>
                <a:ea typeface="宋体" pitchFamily="2" charset="-122"/>
              </a:rPr>
              <a:t>     </a:t>
            </a:r>
            <a:r>
              <a:rPr lang="en-US" altLang="zh-CN" dirty="0" smtClean="0">
                <a:solidFill>
                  <a:srgbClr val="FF0000"/>
                </a:solidFill>
                <a:latin typeface="Arial" pitchFamily="34" charset="0"/>
                <a:ea typeface="宋体" pitchFamily="2" charset="-122"/>
              </a:rPr>
              <a:t>-&gt;   the k friend names</a:t>
            </a:r>
            <a:r>
              <a:rPr lang="en-US" altLang="zh-CN" dirty="0" smtClean="0">
                <a:latin typeface="Arial" pitchFamily="34" charset="0"/>
                <a:ea typeface="宋体" pitchFamily="2" charset="-122"/>
              </a:rPr>
              <a:t>.                                </a:t>
            </a:r>
            <a:r>
              <a:rPr lang="en-US" altLang="zh-CN" dirty="0" smtClean="0">
                <a:solidFill>
                  <a:srgbClr val="0066CC"/>
                </a:solidFill>
                <a:latin typeface="Arial" pitchFamily="34" charset="0"/>
                <a:ea typeface="宋体" pitchFamily="2" charset="-122"/>
              </a:rPr>
              <a:t>[k + x)]</a:t>
            </a:r>
          </a:p>
        </p:txBody>
      </p:sp>
      <p:sp>
        <p:nvSpPr>
          <p:cNvPr id="7" name="内容占位符 2"/>
          <p:cNvSpPr txBox="1">
            <a:spLocks/>
          </p:cNvSpPr>
          <p:nvPr/>
        </p:nvSpPr>
        <p:spPr bwMode="auto">
          <a:xfrm>
            <a:off x="5796136" y="2204864"/>
            <a:ext cx="2808312"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Query</a:t>
            </a:r>
            <a:r>
              <a:rPr kumimoji="0" lang="zh-CN" altLang="en-US" sz="18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18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zh-CN" altLang="en-US" kern="0" dirty="0" smtClean="0">
                <a:solidFill>
                  <a:srgbClr val="000099"/>
                </a:solidFill>
                <a:latin typeface="Arial Unicode MS" pitchFamily="34" charset="-122"/>
                <a:ea typeface="+mn-ea"/>
              </a:rPr>
              <a:t> </a:t>
            </a:r>
            <a:r>
              <a:rPr lang="zh-CN" altLang="en-US" kern="0" dirty="0" smtClean="0">
                <a:latin typeface="Arial Unicode MS" pitchFamily="34" charset="-122"/>
                <a:ea typeface="黑体" pitchFamily="49" charset="-122"/>
              </a:rPr>
              <a:t>查找</a:t>
            </a:r>
            <a:r>
              <a:rPr kumimoji="0" lang="en-US" altLang="zh-CN" sz="18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cs typeface="+mn-cs"/>
              </a:rPr>
              <a:t>Alberto </a:t>
            </a:r>
            <a:r>
              <a:rPr kumimoji="0" lang="en-US" altLang="zh-CN" sz="1800" b="0" i="0" u="none" strike="noStrike" kern="0" cap="none" spc="0" normalizeH="0" baseline="0" noProof="0" dirty="0" err="1" smtClean="0">
                <a:ln>
                  <a:noFill/>
                </a:ln>
                <a:solidFill>
                  <a:srgbClr val="000099"/>
                </a:solidFill>
                <a:effectLst/>
                <a:uLnTx/>
                <a:uFillTx/>
                <a:latin typeface="Arial Unicode MS" pitchFamily="34" charset="-122"/>
                <a:ea typeface="黑体" pitchFamily="49" charset="-122"/>
                <a:cs typeface="+mn-cs"/>
              </a:rPr>
              <a:t>Pepe</a:t>
            </a:r>
            <a:r>
              <a:rPr kumimoji="0" lang="zh-CN" altLang="en-US" sz="1800" b="0" i="0" u="none" strike="noStrike" kern="0" cap="none" spc="0" normalizeH="0" baseline="0" noProof="0" dirty="0" smtClean="0">
                <a:ln>
                  <a:noFill/>
                </a:ln>
                <a:effectLst/>
                <a:uLnTx/>
                <a:uFillTx/>
                <a:latin typeface="Arial Unicode MS" pitchFamily="34" charset="-122"/>
                <a:ea typeface="黑体" pitchFamily="49" charset="-122"/>
                <a:cs typeface="+mn-cs"/>
              </a:rPr>
              <a:t>所有</a:t>
            </a:r>
            <a:endParaRPr kumimoji="0" lang="en-US" altLang="zh-CN" sz="1800" b="0" i="0" u="none" strike="noStrike" kern="0" cap="none" spc="0" normalizeH="0" baseline="0" noProof="0" dirty="0" smtClean="0">
              <a:ln>
                <a:noFill/>
              </a:ln>
              <a:effectLst/>
              <a:uLnTx/>
              <a:uFillTx/>
              <a:latin typeface="Arial Unicode MS" pitchFamily="34"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0" i="0" u="none" strike="noStrike" kern="0" cap="none" spc="0" normalizeH="0" baseline="0" noProof="0" dirty="0" smtClean="0">
                <a:ln>
                  <a:noFill/>
                </a:ln>
                <a:effectLst/>
                <a:uLnTx/>
                <a:uFillTx/>
                <a:latin typeface="Arial Unicode MS" pitchFamily="34" charset="-122"/>
                <a:ea typeface="黑体" pitchFamily="49" charset="-122"/>
                <a:cs typeface="+mn-cs"/>
              </a:rPr>
              <a:t>朋友名字</a:t>
            </a:r>
            <a:endParaRPr kumimoji="0" lang="en-US" altLang="zh-CN" sz="1800" b="0" i="0" u="none" strike="noStrike" kern="0" cap="none" spc="0" normalizeH="0" baseline="0" noProof="0" dirty="0" smtClean="0">
              <a:ln>
                <a:noFill/>
              </a:ln>
              <a:effectLst/>
              <a:uLnTx/>
              <a:uFillTx/>
              <a:latin typeface="Arial Unicode MS" pitchFamily="34"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18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9" name="Rectangle 14"/>
          <p:cNvSpPr txBox="1">
            <a:spLocks noChangeArrowheads="1"/>
          </p:cNvSpPr>
          <p:nvPr/>
        </p:nvSpPr>
        <p:spPr bwMode="auto">
          <a:xfrm>
            <a:off x="251520" y="6021289"/>
            <a:ext cx="8496944" cy="50405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r>
              <a:rPr lang="zh-CN" altLang="en-US" sz="2400" dirty="0" smtClean="0">
                <a:latin typeface="Arial Unicode MS" pitchFamily="34" charset="-122"/>
                <a:ea typeface="黑体" pitchFamily="49" charset="-122"/>
                <a:sym typeface="Wingdings" pitchFamily="2" charset="2"/>
              </a:rPr>
              <a:t>搜索效率由</a:t>
            </a:r>
            <a:r>
              <a:rPr lang="en-US" altLang="zh-CN" sz="2400" dirty="0" smtClean="0">
                <a:solidFill>
                  <a:srgbClr val="FF0000"/>
                </a:solidFill>
                <a:latin typeface="Arial Unicode MS" pitchFamily="34" charset="-122"/>
                <a:ea typeface="黑体" pitchFamily="49" charset="-122"/>
                <a:sym typeface="Wingdings" pitchFamily="2" charset="2"/>
              </a:rPr>
              <a:t>(k + 1)</a:t>
            </a:r>
            <a:r>
              <a:rPr lang="en-US" altLang="zh-CN" sz="2400" dirty="0" smtClean="0">
                <a:solidFill>
                  <a:srgbClr val="FF0000"/>
                </a:solidFill>
                <a:latin typeface="Arial Unicode MS" pitchFamily="34" charset="-122"/>
                <a:ea typeface="黑体" pitchFamily="49" charset="-122"/>
              </a:rPr>
              <a:t>log</a:t>
            </a:r>
            <a:r>
              <a:rPr lang="en-US" altLang="zh-CN" sz="2400" baseline="-25000" dirty="0" smtClean="0">
                <a:solidFill>
                  <a:srgbClr val="FF0000"/>
                </a:solidFill>
                <a:latin typeface="Arial Unicode MS" pitchFamily="34" charset="-122"/>
                <a:ea typeface="黑体" pitchFamily="49" charset="-122"/>
              </a:rPr>
              <a:t>2</a:t>
            </a:r>
            <a:r>
              <a:rPr lang="en-US" altLang="zh-CN" sz="2400" dirty="0" smtClean="0">
                <a:solidFill>
                  <a:srgbClr val="FF0000"/>
                </a:solidFill>
                <a:latin typeface="Arial Unicode MS" pitchFamily="34" charset="-122"/>
                <a:ea typeface="黑体" pitchFamily="49" charset="-122"/>
              </a:rPr>
              <a:t>n</a:t>
            </a:r>
            <a:r>
              <a:rPr lang="zh-CN" altLang="en-US" sz="2400" dirty="0" smtClean="0">
                <a:latin typeface="Arial Unicode MS" pitchFamily="34" charset="-122"/>
                <a:ea typeface="黑体" pitchFamily="49" charset="-122"/>
              </a:rPr>
              <a:t>提高到</a:t>
            </a:r>
            <a:r>
              <a:rPr lang="en-US" altLang="zh-CN" sz="2400" dirty="0" smtClean="0">
                <a:solidFill>
                  <a:srgbClr val="FF0000"/>
                </a:solidFill>
                <a:latin typeface="Arial Unicode MS" pitchFamily="34" charset="-122"/>
                <a:ea typeface="黑体" pitchFamily="49" charset="-122"/>
              </a:rPr>
              <a:t>log</a:t>
            </a:r>
            <a:r>
              <a:rPr lang="en-US" altLang="zh-CN" sz="2400" baseline="-25000" dirty="0" smtClean="0">
                <a:solidFill>
                  <a:srgbClr val="FF0000"/>
                </a:solidFill>
                <a:latin typeface="Arial Unicode MS" pitchFamily="34" charset="-122"/>
                <a:ea typeface="黑体" pitchFamily="49" charset="-122"/>
              </a:rPr>
              <a:t>2</a:t>
            </a:r>
            <a:r>
              <a:rPr lang="en-US" altLang="zh-CN" sz="2400" dirty="0" smtClean="0">
                <a:solidFill>
                  <a:srgbClr val="FF0000"/>
                </a:solidFill>
                <a:latin typeface="Arial Unicode MS" pitchFamily="34" charset="-122"/>
                <a:ea typeface="黑体" pitchFamily="49" charset="-122"/>
              </a:rPr>
              <a:t>n</a:t>
            </a:r>
            <a:r>
              <a:rPr lang="en-US" altLang="zh-CN" sz="2400" dirty="0" smtClean="0">
                <a:latin typeface="Arial Unicode MS" pitchFamily="34" charset="-122"/>
                <a:ea typeface="黑体" pitchFamily="49" charset="-122"/>
                <a:sym typeface="Wingdings" pitchFamily="2" charset="2"/>
              </a:rPr>
              <a:t> </a:t>
            </a:r>
            <a:endParaRPr lang="zh-CN" altLang="en-US" sz="2400" dirty="0">
              <a:latin typeface="Arial Unicode MS" pitchFamily="34" charset="-122"/>
              <a:ea typeface="黑体" pitchFamily="49"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图搜索 </a:t>
            </a:r>
            <a:r>
              <a:rPr lang="en-US" altLang="zh-CN" sz="3600" b="1" dirty="0" smtClean="0">
                <a:solidFill>
                  <a:srgbClr val="C00000"/>
                </a:solidFill>
                <a:latin typeface="Arial Unicode MS" pitchFamily="34" charset="-122"/>
                <a:ea typeface="黑体" pitchFamily="49" charset="-122"/>
              </a:rPr>
              <a:t>vs. Web</a:t>
            </a:r>
            <a:r>
              <a:rPr lang="zh-CN" altLang="en-US" sz="3600" b="1" dirty="0" smtClean="0">
                <a:solidFill>
                  <a:srgbClr val="C00000"/>
                </a:solidFill>
                <a:latin typeface="Arial Unicode MS" pitchFamily="34" charset="-122"/>
                <a:ea typeface="黑体" pitchFamily="49" charset="-122"/>
              </a:rPr>
              <a:t>搜索</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4283968" y="2420888"/>
            <a:ext cx="4464496" cy="2088232"/>
          </a:xfrm>
        </p:spPr>
        <p:txBody>
          <a:bodyPr/>
          <a:lstStyle/>
          <a:p>
            <a:r>
              <a:rPr lang="zh-CN" altLang="en-US" sz="2400" dirty="0" smtClean="0">
                <a:ea typeface="黑体" pitchFamily="49" charset="-122"/>
              </a:rPr>
              <a:t>关键字 </a:t>
            </a:r>
            <a:r>
              <a:rPr lang="en-US" altLang="zh-CN" sz="2400" dirty="0" smtClean="0">
                <a:latin typeface="Arial Unicode MS" pitchFamily="34" charset="-122"/>
                <a:ea typeface="黑体" pitchFamily="49" charset="-122"/>
              </a:rPr>
              <a:t>vs. </a:t>
            </a:r>
            <a:r>
              <a:rPr lang="zh-CN" altLang="en-US" sz="2400" dirty="0" smtClean="0">
                <a:solidFill>
                  <a:srgbClr val="FF0000"/>
                </a:solidFill>
                <a:latin typeface="Arial Unicode MS" pitchFamily="34" charset="-122"/>
                <a:ea typeface="黑体" pitchFamily="49" charset="-122"/>
              </a:rPr>
              <a:t>短语、短句子</a:t>
            </a:r>
            <a:endParaRPr lang="en-US" altLang="zh-CN" sz="2400" dirty="0" smtClean="0">
              <a:solidFill>
                <a:srgbClr val="FF0000"/>
              </a:solidFill>
              <a:latin typeface="Arial Unicode MS" pitchFamily="34" charset="-122"/>
              <a:ea typeface="黑体" pitchFamily="49" charset="-122"/>
            </a:endParaRPr>
          </a:p>
          <a:p>
            <a:r>
              <a:rPr lang="zh-CN" altLang="en-US" sz="2400" dirty="0" smtClean="0">
                <a:latin typeface="Arial Unicode MS" pitchFamily="34" charset="-122"/>
                <a:ea typeface="黑体" pitchFamily="49" charset="-122"/>
              </a:rPr>
              <a:t>网页</a:t>
            </a:r>
            <a:r>
              <a:rPr lang="en-US" altLang="zh-CN" sz="2400" dirty="0" smtClean="0">
                <a:latin typeface="Arial Unicode MS" pitchFamily="34" charset="-122"/>
                <a:ea typeface="黑体" pitchFamily="49" charset="-122"/>
              </a:rPr>
              <a:t> vs. </a:t>
            </a:r>
            <a:r>
              <a:rPr lang="zh-CN" altLang="en-US" sz="2400" dirty="0" smtClean="0">
                <a:solidFill>
                  <a:srgbClr val="FF0000"/>
                </a:solidFill>
                <a:latin typeface="Arial Unicode MS" pitchFamily="34" charset="-122"/>
                <a:ea typeface="黑体" pitchFamily="49" charset="-122"/>
              </a:rPr>
              <a:t>实体</a:t>
            </a:r>
            <a:r>
              <a:rPr lang="en-US" altLang="zh-CN" sz="2400" dirty="0" smtClean="0">
                <a:solidFill>
                  <a:srgbClr val="FF0000"/>
                </a:solidFill>
                <a:latin typeface="Arial Unicode MS" pitchFamily="34" charset="-122"/>
                <a:ea typeface="黑体" pitchFamily="49" charset="-122"/>
              </a:rPr>
              <a:t>(</a:t>
            </a:r>
            <a:r>
              <a:rPr lang="zh-CN" altLang="en-US" sz="2400" dirty="0" smtClean="0">
                <a:solidFill>
                  <a:srgbClr val="FF0000"/>
                </a:solidFill>
                <a:latin typeface="Arial Unicode MS" pitchFamily="34" charset="-122"/>
                <a:ea typeface="黑体" pitchFamily="49" charset="-122"/>
              </a:rPr>
              <a:t>人，社群等</a:t>
            </a:r>
            <a:r>
              <a:rPr lang="en-US" altLang="zh-CN" sz="2400" dirty="0" smtClean="0">
                <a:solidFill>
                  <a:srgbClr val="FF0000"/>
                </a:solidFill>
                <a:latin typeface="Arial Unicode MS" pitchFamily="34" charset="-122"/>
                <a:ea typeface="黑体" pitchFamily="49" charset="-122"/>
              </a:rPr>
              <a:t>)</a:t>
            </a:r>
          </a:p>
          <a:p>
            <a:r>
              <a:rPr lang="zh-CN" altLang="en-US" sz="2400" dirty="0" smtClean="0">
                <a:latin typeface="Arial Unicode MS" pitchFamily="34" charset="-122"/>
                <a:ea typeface="黑体" pitchFamily="49" charset="-122"/>
              </a:rPr>
              <a:t>无生命特征 </a:t>
            </a:r>
            <a:r>
              <a:rPr lang="en-US" altLang="zh-CN" sz="2400" dirty="0" smtClean="0">
                <a:latin typeface="Arial Unicode MS" pitchFamily="34" charset="-122"/>
                <a:ea typeface="黑体" pitchFamily="49" charset="-122"/>
              </a:rPr>
              <a:t>vs. </a:t>
            </a:r>
            <a:r>
              <a:rPr lang="zh-CN" altLang="en-US" sz="2400" dirty="0" smtClean="0">
                <a:solidFill>
                  <a:srgbClr val="FF0000"/>
                </a:solidFill>
                <a:ea typeface="黑体" pitchFamily="49" charset="-122"/>
              </a:rPr>
              <a:t>人的行为特征</a:t>
            </a:r>
            <a:endParaRPr lang="en-US" altLang="zh-CN" sz="2400" dirty="0" smtClean="0">
              <a:solidFill>
                <a:srgbClr val="FF0000"/>
              </a:solidFill>
              <a:latin typeface="Arial Unicode MS" pitchFamily="34" charset="-122"/>
              <a:ea typeface="黑体" pitchFamily="49" charset="-122"/>
            </a:endParaRPr>
          </a:p>
          <a:p>
            <a:r>
              <a:rPr lang="zh-CN" altLang="en-US" sz="2400" dirty="0" smtClean="0">
                <a:latin typeface="Arial Unicode MS" pitchFamily="34" charset="-122"/>
                <a:ea typeface="黑体" pitchFamily="49" charset="-122"/>
              </a:rPr>
              <a:t>历史</a:t>
            </a:r>
            <a:r>
              <a:rPr lang="zh-CN" altLang="en-US" sz="2400" dirty="0" smtClean="0">
                <a:solidFill>
                  <a:srgbClr val="FF0000"/>
                </a:solidFill>
                <a:latin typeface="Arial Unicode MS" pitchFamily="34" charset="-122"/>
                <a:ea typeface="黑体" pitchFamily="49" charset="-122"/>
              </a:rPr>
              <a:t> </a:t>
            </a:r>
            <a:r>
              <a:rPr lang="en-US" altLang="zh-CN" sz="2400" dirty="0" smtClean="0">
                <a:latin typeface="Arial Unicode MS" pitchFamily="34" charset="-122"/>
                <a:ea typeface="黑体" pitchFamily="49" charset="-122"/>
              </a:rPr>
              <a:t>vs. </a:t>
            </a:r>
            <a:r>
              <a:rPr lang="zh-CN" altLang="en-US" sz="2400" dirty="0" smtClean="0">
                <a:solidFill>
                  <a:srgbClr val="FF0000"/>
                </a:solidFill>
                <a:latin typeface="Arial Unicode MS" pitchFamily="34" charset="-122"/>
                <a:ea typeface="黑体" pitchFamily="49" charset="-122"/>
              </a:rPr>
              <a:t>未来</a:t>
            </a:r>
            <a:endParaRPr lang="zh-CN" altLang="en-US" sz="2400" dirty="0">
              <a:solidFill>
                <a:srgbClr val="FF0000"/>
              </a:solidFill>
              <a:latin typeface="Arial Unicode MS" pitchFamily="34" charset="-122"/>
              <a:ea typeface="黑体" pitchFamily="49" charset="-122"/>
            </a:endParaRPr>
          </a:p>
        </p:txBody>
      </p:sp>
      <p:pic>
        <p:nvPicPr>
          <p:cNvPr id="4" name="图片 3" descr="Google-Search-Vs-Graph-Search-Infographic-infographicsmania.png"/>
          <p:cNvPicPr>
            <a:picLocks noChangeAspect="1"/>
          </p:cNvPicPr>
          <p:nvPr/>
        </p:nvPicPr>
        <p:blipFill>
          <a:blip r:embed="rId2" cstate="print"/>
          <a:stretch>
            <a:fillRect/>
          </a:stretch>
        </p:blipFill>
        <p:spPr>
          <a:xfrm>
            <a:off x="72008" y="851251"/>
            <a:ext cx="3995936" cy="59621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学术界关注</a:t>
            </a:r>
            <a:endParaRPr lang="en-US" altLang="zh-CN"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graphicFrame>
        <p:nvGraphicFramePr>
          <p:cNvPr id="6" name="内容占位符 4"/>
          <p:cNvGraphicFramePr/>
          <p:nvPr/>
        </p:nvGraphicFramePr>
        <p:xfrm>
          <a:off x="1187624" y="1124744"/>
          <a:ext cx="6840760"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7" name="云形标注 6"/>
          <p:cNvSpPr/>
          <p:nvPr/>
        </p:nvSpPr>
        <p:spPr>
          <a:xfrm>
            <a:off x="187896" y="5165576"/>
            <a:ext cx="3240360" cy="1296144"/>
          </a:xfrm>
          <a:prstGeom prst="cloudCallout">
            <a:avLst>
              <a:gd name="adj1" fmla="val 2447"/>
              <a:gd name="adj2" fmla="val -107152"/>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dirty="0" smtClean="0">
              <a:solidFill>
                <a:srgbClr val="FF0000"/>
              </a:solidFill>
            </a:endParaRPr>
          </a:p>
          <a:p>
            <a:pPr algn="ctr"/>
            <a:r>
              <a:rPr lang="en-US" altLang="zh-CN" b="1" dirty="0" smtClean="0">
                <a:solidFill>
                  <a:srgbClr val="FF0000"/>
                </a:solidFill>
              </a:rPr>
              <a:t>Social computing </a:t>
            </a:r>
          </a:p>
          <a:p>
            <a:pPr algn="ctr"/>
            <a:r>
              <a:rPr lang="en-US" altLang="zh-CN" b="1" dirty="0" smtClean="0">
                <a:solidFill>
                  <a:srgbClr val="FF0000"/>
                </a:solidFill>
              </a:rPr>
              <a:t>&amp; </a:t>
            </a:r>
          </a:p>
          <a:p>
            <a:pPr algn="ctr"/>
            <a:r>
              <a:rPr lang="en-US" altLang="zh-CN" b="1" dirty="0" smtClean="0">
                <a:solidFill>
                  <a:srgbClr val="FF0000"/>
                </a:solidFill>
              </a:rPr>
              <a:t>Web 2.0</a:t>
            </a:r>
          </a:p>
          <a:p>
            <a:pPr algn="ctr"/>
            <a:endParaRPr lang="zh-CN" altLang="en-US" dirty="0"/>
          </a:p>
        </p:txBody>
      </p:sp>
      <p:sp>
        <p:nvSpPr>
          <p:cNvPr id="9" name="流程图: 可选过程 8"/>
          <p:cNvSpPr/>
          <p:nvPr/>
        </p:nvSpPr>
        <p:spPr>
          <a:xfrm>
            <a:off x="6516216" y="5373216"/>
            <a:ext cx="1944216" cy="936104"/>
          </a:xfrm>
          <a:prstGeom prst="flowChartAlternateProcess">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rgbClr val="FF0000"/>
                </a:solidFill>
              </a:rPr>
              <a:t>ICDE 2014</a:t>
            </a:r>
            <a:r>
              <a:rPr lang="zh-CN" altLang="en-US" dirty="0" smtClean="0">
                <a:solidFill>
                  <a:srgbClr val="FF0000"/>
                </a:solidFill>
              </a:rPr>
              <a:t>有</a:t>
            </a:r>
            <a:r>
              <a:rPr lang="en-US" altLang="zh-CN" dirty="0" smtClean="0">
                <a:solidFill>
                  <a:srgbClr val="FF0000"/>
                </a:solidFill>
              </a:rPr>
              <a:t>6</a:t>
            </a:r>
            <a:r>
              <a:rPr lang="zh-CN" altLang="en-US" dirty="0" smtClean="0">
                <a:solidFill>
                  <a:srgbClr val="FF0000"/>
                </a:solidFill>
              </a:rPr>
              <a:t>个</a:t>
            </a:r>
            <a:r>
              <a:rPr lang="en-US" altLang="zh-CN" dirty="0" smtClean="0">
                <a:solidFill>
                  <a:srgbClr val="FF0000"/>
                </a:solidFill>
              </a:rPr>
              <a:t>session</a:t>
            </a:r>
            <a:r>
              <a:rPr lang="zh-CN" altLang="en-US" dirty="0" smtClean="0">
                <a:solidFill>
                  <a:srgbClr val="FF0000"/>
                </a:solidFill>
              </a:rPr>
              <a:t>关于图</a:t>
            </a:r>
          </a:p>
        </p:txBody>
      </p:sp>
    </p:spTree>
    <p:extLst>
      <p:ext uri="{BB962C8B-B14F-4D97-AF65-F5344CB8AC3E}">
        <p14:creationId xmlns:p14="http://schemas.microsoft.com/office/powerpoint/2010/main" xmlns="" val="1415492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85720" y="2159644"/>
            <a:ext cx="8358246" cy="1341363"/>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科学问题与挑战性</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(Challenges)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社会网络是</a:t>
            </a:r>
            <a:r>
              <a:rPr lang="en-US" altLang="zh-CN" sz="3600" b="1" dirty="0" smtClean="0">
                <a:solidFill>
                  <a:srgbClr val="C00000"/>
                </a:solidFill>
                <a:latin typeface="Arial Unicode MS" pitchFamily="34" charset="-122"/>
                <a:ea typeface="黑体" pitchFamily="49" charset="-122"/>
              </a:rPr>
              <a:t>“</a:t>
            </a:r>
            <a:r>
              <a:rPr lang="zh-CN" altLang="en-US" sz="3600" b="1" dirty="0" smtClean="0">
                <a:solidFill>
                  <a:srgbClr val="C00000"/>
                </a:solidFill>
                <a:latin typeface="Arial Unicode MS" pitchFamily="34" charset="-122"/>
                <a:ea typeface="黑体" pitchFamily="49" charset="-122"/>
              </a:rPr>
              <a:t>大数据</a:t>
            </a:r>
            <a:r>
              <a:rPr lang="en-US" altLang="zh-CN" sz="3600" b="1" dirty="0" smtClean="0">
                <a:solidFill>
                  <a:srgbClr val="C00000"/>
                </a:solidFill>
                <a:latin typeface="Arial Unicode MS" pitchFamily="34" charset="-122"/>
                <a:ea typeface="黑体" pitchFamily="49" charset="-122"/>
              </a:rPr>
              <a:t>”</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grpSp>
        <p:nvGrpSpPr>
          <p:cNvPr id="3" name="组合 11"/>
          <p:cNvGrpSpPr/>
          <p:nvPr/>
        </p:nvGrpSpPr>
        <p:grpSpPr>
          <a:xfrm>
            <a:off x="144016" y="3933056"/>
            <a:ext cx="8820472" cy="2448272"/>
            <a:chOff x="323528" y="3933056"/>
            <a:chExt cx="8820472" cy="2448272"/>
          </a:xfrm>
        </p:grpSpPr>
        <p:sp>
          <p:nvSpPr>
            <p:cNvPr id="6" name="内容占位符 4"/>
            <p:cNvSpPr txBox="1">
              <a:spLocks/>
            </p:cNvSpPr>
            <p:nvPr/>
          </p:nvSpPr>
          <p:spPr bwMode="auto">
            <a:xfrm>
              <a:off x="323528" y="4365104"/>
              <a:ext cx="8820472"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en-US" altLang="zh-CN" sz="2000" dirty="0" smtClean="0">
                  <a:solidFill>
                    <a:srgbClr val="FF0000"/>
                  </a:solidFill>
                  <a:latin typeface="Arial Unicode MS" pitchFamily="34" charset="-122"/>
                  <a:ea typeface="黑体" pitchFamily="49" charset="-122"/>
                </a:rPr>
                <a:t>Volume</a:t>
              </a:r>
              <a:r>
                <a:rPr lang="zh-CN" altLang="en-US" sz="2000" dirty="0" smtClean="0">
                  <a:latin typeface="Arial Unicode MS" pitchFamily="34" charset="-122"/>
                  <a:ea typeface="黑体" pitchFamily="49" charset="-122"/>
                </a:rPr>
                <a:t>： </a:t>
              </a:r>
              <a:r>
                <a:rPr lang="en-US" altLang="zh-CN" sz="2000" dirty="0" smtClean="0">
                  <a:solidFill>
                    <a:srgbClr val="000099"/>
                  </a:solidFill>
                  <a:latin typeface="Arial Unicode MS" pitchFamily="34" charset="-122"/>
                  <a:ea typeface="黑体" pitchFamily="49" charset="-122"/>
                </a:rPr>
                <a:t>10 x 10</a:t>
              </a:r>
              <a:r>
                <a:rPr lang="en-US" altLang="zh-CN" sz="2000" baseline="30000" dirty="0" smtClean="0">
                  <a:solidFill>
                    <a:srgbClr val="000099"/>
                  </a:solidFill>
                  <a:latin typeface="Arial Unicode MS" pitchFamily="34" charset="-122"/>
                  <a:ea typeface="黑体" pitchFamily="49" charset="-122"/>
                </a:rPr>
                <a:t>8</a:t>
              </a:r>
              <a:r>
                <a:rPr lang="zh-CN" altLang="en-US" sz="2000" dirty="0" smtClean="0">
                  <a:latin typeface="Arial Unicode MS" pitchFamily="34" charset="-122"/>
                  <a:ea typeface="黑体" pitchFamily="49" charset="-122"/>
                </a:rPr>
                <a:t>注册用户</a:t>
              </a:r>
              <a:r>
                <a:rPr lang="en-US" altLang="zh-CN" sz="2000" dirty="0" smtClean="0">
                  <a:latin typeface="Arial Unicode MS" pitchFamily="34" charset="-122"/>
                  <a:ea typeface="黑体" pitchFamily="49" charset="-122"/>
                </a:rPr>
                <a:t>, </a:t>
              </a:r>
              <a:r>
                <a:rPr lang="en-US" altLang="zh-CN" sz="2000" dirty="0" smtClean="0">
                  <a:solidFill>
                    <a:srgbClr val="000099"/>
                  </a:solidFill>
                  <a:latin typeface="Arial Unicode MS" pitchFamily="34" charset="-122"/>
                  <a:ea typeface="黑体" pitchFamily="49" charset="-122"/>
                </a:rPr>
                <a:t>2400 x 10</a:t>
              </a:r>
              <a:r>
                <a:rPr lang="en-US" altLang="zh-CN" sz="2000" baseline="30000" dirty="0" smtClean="0">
                  <a:solidFill>
                    <a:srgbClr val="000099"/>
                  </a:solidFill>
                  <a:latin typeface="Arial Unicode MS" pitchFamily="34" charset="-122"/>
                  <a:ea typeface="黑体" pitchFamily="49" charset="-122"/>
                </a:rPr>
                <a:t>8</a:t>
              </a:r>
              <a:r>
                <a:rPr lang="zh-CN" altLang="en-US" sz="2000" dirty="0" smtClean="0">
                  <a:latin typeface="Arial Unicode MS" pitchFamily="34" charset="-122"/>
                  <a:ea typeface="黑体" pitchFamily="49" charset="-122"/>
                </a:rPr>
                <a:t>相片</a:t>
              </a:r>
              <a:r>
                <a:rPr lang="en-US" altLang="zh-CN" sz="2000" dirty="0" smtClean="0">
                  <a:latin typeface="Arial Unicode MS" pitchFamily="34" charset="-122"/>
                  <a:ea typeface="黑体" pitchFamily="49" charset="-122"/>
                </a:rPr>
                <a:t>, </a:t>
              </a:r>
              <a:r>
                <a:rPr lang="en-US" altLang="zh-CN" sz="2000" dirty="0" smtClean="0">
                  <a:solidFill>
                    <a:srgbClr val="000099"/>
                  </a:solidFill>
                  <a:latin typeface="Arial Unicode MS" pitchFamily="34" charset="-122"/>
                  <a:ea typeface="黑体" pitchFamily="49" charset="-122"/>
                </a:rPr>
                <a:t>10</a:t>
              </a:r>
              <a:r>
                <a:rPr lang="en-US" altLang="zh-CN" sz="2000" baseline="30000" dirty="0" smtClean="0">
                  <a:solidFill>
                    <a:srgbClr val="000099"/>
                  </a:solidFill>
                  <a:latin typeface="Arial Unicode MS" pitchFamily="34" charset="-122"/>
                  <a:ea typeface="黑体" pitchFamily="49" charset="-122"/>
                </a:rPr>
                <a:t>4</a:t>
              </a:r>
              <a:r>
                <a:rPr lang="en-US" altLang="zh-CN" sz="2000" dirty="0" smtClean="0">
                  <a:latin typeface="Arial Unicode MS" pitchFamily="34" charset="-122"/>
                  <a:ea typeface="黑体" pitchFamily="49" charset="-122"/>
                </a:rPr>
                <a:t> </a:t>
              </a:r>
              <a:r>
                <a:rPr lang="en-US" altLang="zh-CN" sz="2000" dirty="0" smtClean="0">
                  <a:solidFill>
                    <a:srgbClr val="000099"/>
                  </a:solidFill>
                  <a:latin typeface="Arial Unicode MS" pitchFamily="34" charset="-122"/>
                  <a:ea typeface="黑体" pitchFamily="49" charset="-122"/>
                </a:rPr>
                <a:t>x 10</a:t>
              </a:r>
              <a:r>
                <a:rPr lang="en-US" altLang="zh-CN" sz="2000" baseline="30000" dirty="0" smtClean="0">
                  <a:solidFill>
                    <a:srgbClr val="000099"/>
                  </a:solidFill>
                  <a:latin typeface="Arial Unicode MS" pitchFamily="34" charset="-122"/>
                  <a:ea typeface="黑体" pitchFamily="49" charset="-122"/>
                </a:rPr>
                <a:t>8</a:t>
              </a:r>
              <a:r>
                <a:rPr lang="zh-CN" altLang="en-US" sz="2000" dirty="0" smtClean="0">
                  <a:latin typeface="Arial Unicode MS" pitchFamily="34" charset="-122"/>
                  <a:ea typeface="黑体" pitchFamily="49" charset="-122"/>
                </a:rPr>
                <a:t>页面访问</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285750" indent="-285750" eaLnBrk="0" hangingPunct="0">
                <a:spcBef>
                  <a:spcPct val="20000"/>
                </a:spcBef>
                <a:buFont typeface="Arial" pitchFamily="34" charset="0"/>
                <a:buChar char="•"/>
              </a:pP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黑体" pitchFamily="49" charset="-122"/>
                </a:rPr>
                <a:t>Velocity</a:t>
              </a:r>
              <a:r>
                <a:rPr kumimoji="0" lang="zh-CN" altLang="en-US" sz="20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 </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7.9 </a:t>
              </a:r>
              <a:r>
                <a:rPr kumimoji="0" lang="zh-CN" altLang="en-US" sz="2000" b="0" i="0" u="none" strike="noStrike" kern="0" cap="none" spc="0" normalizeH="0" baseline="0" noProof="0" dirty="0" smtClean="0">
                  <a:ln>
                    <a:noFill/>
                  </a:ln>
                  <a:effectLst/>
                  <a:uLnTx/>
                  <a:uFillTx/>
                  <a:latin typeface="Arial Unicode MS" pitchFamily="34" charset="-122"/>
                  <a:ea typeface="黑体" pitchFamily="49" charset="-122"/>
                </a:rPr>
                <a:t>新用户</a:t>
              </a:r>
              <a:r>
                <a:rPr kumimoji="0" lang="en-US" altLang="zh-CN" sz="2000" b="0" i="0" u="none" strike="noStrike" kern="0" cap="none" spc="0" normalizeH="0" baseline="0" noProof="0" dirty="0" smtClean="0">
                  <a:ln>
                    <a:noFill/>
                  </a:ln>
                  <a:effectLst/>
                  <a:uLnTx/>
                  <a:uFillTx/>
                  <a:latin typeface="Arial Unicode MS" pitchFamily="34" charset="-122"/>
                  <a:ea typeface="黑体" pitchFamily="49" charset="-122"/>
                </a:rPr>
                <a:t>/</a:t>
              </a:r>
              <a:r>
                <a:rPr kumimoji="0" lang="zh-CN" altLang="en-US" sz="2000" b="0" i="0" u="none" strike="noStrike" kern="0" cap="none" spc="0" normalizeH="0" baseline="0" noProof="0" dirty="0" smtClean="0">
                  <a:ln>
                    <a:noFill/>
                  </a:ln>
                  <a:effectLst/>
                  <a:uLnTx/>
                  <a:uFillTx/>
                  <a:latin typeface="Arial Unicode MS" pitchFamily="34" charset="-122"/>
                  <a:ea typeface="黑体" pitchFamily="49" charset="-122"/>
                </a:rPr>
                <a:t>秒</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 6</a:t>
              </a:r>
              <a:r>
                <a:rPr kumimoji="0" lang="zh-CN" altLang="en-US" sz="20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万多</a:t>
              </a:r>
              <a:r>
                <a:rPr kumimoji="0" lang="en-US" altLang="zh-CN" sz="2000" b="0" i="0" u="none" strike="noStrike" kern="0" cap="none" spc="0" normalizeH="0" noProof="0" dirty="0" smtClean="0">
                  <a:ln>
                    <a:noFill/>
                  </a:ln>
                  <a:effectLst/>
                  <a:uLnTx/>
                  <a:uFillTx/>
                  <a:latin typeface="Arial Unicode MS" pitchFamily="34" charset="-122"/>
                  <a:ea typeface="黑体" pitchFamily="49" charset="-122"/>
                </a:rPr>
                <a:t>/</a:t>
              </a:r>
              <a:r>
                <a:rPr kumimoji="0" lang="zh-CN" altLang="en-US" sz="2000" b="0" i="0" u="none" strike="noStrike" kern="0" cap="none" spc="0" normalizeH="0" noProof="0" dirty="0" smtClean="0">
                  <a:ln>
                    <a:noFill/>
                  </a:ln>
                  <a:effectLst/>
                  <a:uLnTx/>
                  <a:uFillTx/>
                  <a:latin typeface="Arial Unicode MS" pitchFamily="34" charset="-122"/>
                  <a:ea typeface="黑体" pitchFamily="49" charset="-122"/>
                </a:rPr>
                <a:t>天</a:t>
              </a:r>
              <a:endParaRPr kumimoji="0" lang="en-US" altLang="zh-CN" sz="2000" b="0" i="0" u="none" strike="noStrike" kern="0" cap="none" spc="0" normalizeH="0" baseline="0" noProof="0" dirty="0" smtClean="0">
                <a:ln>
                  <a:noFill/>
                </a:ln>
                <a:effectLst/>
                <a:uLnTx/>
                <a:uFillTx/>
                <a:latin typeface="Arial Unicode MS" pitchFamily="34" charset="-122"/>
                <a:ea typeface="黑体" pitchFamily="49" charset="-122"/>
              </a:endParaRPr>
            </a:p>
            <a:p>
              <a:pPr marL="285750" indent="-285750" eaLnBrk="0" hangingPunct="0">
                <a:spcBef>
                  <a:spcPct val="20000"/>
                </a:spcBef>
                <a:buFont typeface="Arial" pitchFamily="34" charset="0"/>
                <a:buChar char="•"/>
              </a:pPr>
              <a:r>
                <a:rPr lang="en-US" altLang="zh-CN" sz="2000" kern="0" dirty="0" smtClean="0">
                  <a:solidFill>
                    <a:srgbClr val="FF0000"/>
                  </a:solidFill>
                  <a:latin typeface="Arial Unicode MS" pitchFamily="34" charset="-122"/>
                  <a:ea typeface="黑体" pitchFamily="49" charset="-122"/>
                </a:rPr>
                <a:t>Variety</a:t>
              </a:r>
              <a:r>
                <a:rPr lang="zh-CN" altLang="en-US" sz="2000" kern="0" dirty="0" smtClean="0">
                  <a:latin typeface="Arial Unicode MS" pitchFamily="34" charset="-122"/>
                  <a:ea typeface="黑体" pitchFamily="49" charset="-122"/>
                </a:rPr>
                <a:t>：  文本</a:t>
              </a:r>
              <a:r>
                <a:rPr lang="en-US" altLang="zh-CN" sz="2000" kern="0" dirty="0" smtClean="0">
                  <a:latin typeface="Arial Unicode MS" pitchFamily="34" charset="-122"/>
                  <a:ea typeface="黑体" pitchFamily="49" charset="-122"/>
                </a:rPr>
                <a:t>(</a:t>
              </a:r>
              <a:r>
                <a:rPr lang="en-US" altLang="zh-CN" sz="2000" kern="0" dirty="0" err="1" smtClean="0">
                  <a:latin typeface="Arial Unicode MS" pitchFamily="34" charset="-122"/>
                  <a:ea typeface="黑体" pitchFamily="49" charset="-122"/>
                </a:rPr>
                <a:t>weibo</a:t>
              </a:r>
              <a:r>
                <a:rPr lang="en-US" altLang="zh-CN" sz="2000" kern="0" dirty="0" smtClean="0">
                  <a:latin typeface="Arial Unicode MS" pitchFamily="34" charset="-122"/>
                  <a:ea typeface="黑体" pitchFamily="49" charset="-122"/>
                </a:rPr>
                <a:t>, blogs)</a:t>
              </a:r>
              <a:r>
                <a:rPr lang="zh-CN" altLang="en-US" sz="2000" kern="0" dirty="0" smtClean="0">
                  <a:latin typeface="Arial Unicode MS" pitchFamily="34" charset="-122"/>
                  <a:ea typeface="黑体" pitchFamily="49" charset="-122"/>
                </a:rPr>
                <a:t>、图片、视频、拓扑关系等</a:t>
              </a:r>
              <a:endParaRPr lang="en-US" altLang="zh-CN" sz="2000" kern="0" dirty="0" smtClean="0">
                <a:latin typeface="Arial Unicode MS" pitchFamily="34" charset="-122"/>
                <a:ea typeface="黑体" pitchFamily="49" charset="-122"/>
              </a:endParaRPr>
            </a:p>
            <a:p>
              <a:pPr marL="285750" lvl="1" indent="-285750" eaLnBrk="0" hangingPunct="0">
                <a:spcBef>
                  <a:spcPct val="20000"/>
                </a:spcBef>
                <a:buFont typeface="Arial" pitchFamily="34" charset="0"/>
                <a:buChar char="•"/>
              </a:pP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黑体" pitchFamily="49" charset="-122"/>
                </a:rPr>
                <a:t>Value</a:t>
              </a:r>
              <a:r>
                <a:rPr kumimoji="0" lang="zh-CN" altLang="en-US" sz="2000" b="0" i="0" u="none" strike="noStrike" kern="0" cap="none" spc="0" normalizeH="0" baseline="0" noProof="0" dirty="0" smtClean="0">
                  <a:ln>
                    <a:noFill/>
                  </a:ln>
                  <a:solidFill>
                    <a:srgbClr val="FF0000"/>
                  </a:solidFill>
                  <a:effectLst/>
                  <a:uLnTx/>
                  <a:uFillTx/>
                  <a:latin typeface="Arial Unicode MS" pitchFamily="34" charset="-122"/>
                  <a:ea typeface="黑体" pitchFamily="49" charset="-122"/>
                </a:rPr>
                <a:t>：</a:t>
              </a:r>
              <a:r>
                <a:rPr lang="en-US" altLang="zh-CN" sz="2000" dirty="0" smtClean="0">
                  <a:solidFill>
                    <a:srgbClr val="000099"/>
                  </a:solidFill>
                  <a:latin typeface="Arial Unicode MS" pitchFamily="34" charset="-122"/>
                  <a:ea typeface="黑体" pitchFamily="49" charset="-122"/>
                </a:rPr>
                <a:t>1.5 x 10</a:t>
              </a:r>
              <a:r>
                <a:rPr lang="en-US" altLang="zh-CN" sz="2000" baseline="30000" dirty="0" smtClean="0">
                  <a:solidFill>
                    <a:srgbClr val="000099"/>
                  </a:solidFill>
                  <a:latin typeface="Arial Unicode MS" pitchFamily="34" charset="-122"/>
                  <a:ea typeface="黑体" pitchFamily="49" charset="-122"/>
                </a:rPr>
                <a:t>8 </a:t>
              </a:r>
              <a:r>
                <a:rPr lang="en-US" altLang="zh-CN" sz="2000" dirty="0" smtClean="0">
                  <a:solidFill>
                    <a:srgbClr val="000099"/>
                  </a:solidFill>
                  <a:latin typeface="Arial Unicode MS" pitchFamily="34" charset="-122"/>
                  <a:ea typeface="黑体" pitchFamily="49" charset="-122"/>
                </a:rPr>
                <a:t>dollars in </a:t>
              </a:r>
              <a:r>
                <a:rPr lang="en-US" altLang="zh-CN" sz="2000" dirty="0" smtClean="0">
                  <a:latin typeface="Arial Unicode MS" pitchFamily="34" charset="-122"/>
                  <a:ea typeface="黑体" pitchFamily="49" charset="-122"/>
                </a:rPr>
                <a:t>2007, </a:t>
              </a:r>
              <a:r>
                <a:rPr lang="en-US" altLang="zh-CN" sz="2000" dirty="0" smtClean="0">
                  <a:solidFill>
                    <a:srgbClr val="000099"/>
                  </a:solidFill>
                  <a:latin typeface="Arial Unicode MS" pitchFamily="34" charset="-122"/>
                  <a:ea typeface="黑体" pitchFamily="49" charset="-122"/>
                </a:rPr>
                <a:t>3 x 10</a:t>
              </a:r>
              <a:r>
                <a:rPr lang="en-US" altLang="zh-CN" sz="2000" baseline="30000" dirty="0" smtClean="0">
                  <a:solidFill>
                    <a:srgbClr val="000099"/>
                  </a:solidFill>
                  <a:latin typeface="Arial Unicode MS" pitchFamily="34" charset="-122"/>
                  <a:ea typeface="黑体" pitchFamily="49" charset="-122"/>
                </a:rPr>
                <a:t>8 </a:t>
              </a:r>
              <a:r>
                <a:rPr lang="en-US" altLang="zh-CN" sz="2000" dirty="0" smtClean="0">
                  <a:solidFill>
                    <a:srgbClr val="000099"/>
                  </a:solidFill>
                  <a:latin typeface="Arial Unicode MS" pitchFamily="34" charset="-122"/>
                  <a:ea typeface="黑体" pitchFamily="49" charset="-122"/>
                </a:rPr>
                <a:t>dollars in </a:t>
              </a:r>
              <a:r>
                <a:rPr lang="en-US" altLang="zh-CN" sz="2000" dirty="0" smtClean="0">
                  <a:latin typeface="Arial Unicode MS" pitchFamily="34" charset="-122"/>
                  <a:ea typeface="黑体" pitchFamily="49" charset="-122"/>
                </a:rPr>
                <a:t>2008, </a:t>
              </a:r>
              <a:r>
                <a:rPr lang="en-US" altLang="zh-CN" sz="2000" dirty="0" smtClean="0">
                  <a:solidFill>
                    <a:srgbClr val="000099"/>
                  </a:solidFill>
                  <a:latin typeface="Arial Unicode MS" pitchFamily="34" charset="-122"/>
                  <a:ea typeface="黑体" pitchFamily="49" charset="-122"/>
                </a:rPr>
                <a:t>6 ~</a:t>
              </a:r>
              <a:r>
                <a:rPr lang="zh-CN" altLang="en-US" sz="2000" dirty="0" smtClean="0">
                  <a:solidFill>
                    <a:srgbClr val="000099"/>
                  </a:solidFill>
                  <a:latin typeface="Arial Unicode MS" pitchFamily="34" charset="-122"/>
                  <a:ea typeface="黑体" pitchFamily="49" charset="-122"/>
                </a:rPr>
                <a:t> </a:t>
              </a:r>
              <a:r>
                <a:rPr lang="en-US" altLang="zh-CN" sz="2000" dirty="0" smtClean="0">
                  <a:solidFill>
                    <a:srgbClr val="000099"/>
                  </a:solidFill>
                  <a:latin typeface="Arial Unicode MS" pitchFamily="34" charset="-122"/>
                  <a:ea typeface="黑体" pitchFamily="49" charset="-122"/>
                </a:rPr>
                <a:t>7 x 10</a:t>
              </a:r>
              <a:r>
                <a:rPr lang="en-US" altLang="zh-CN" sz="2000" baseline="30000" dirty="0" smtClean="0">
                  <a:solidFill>
                    <a:srgbClr val="000099"/>
                  </a:solidFill>
                  <a:latin typeface="Arial Unicode MS" pitchFamily="34" charset="-122"/>
                  <a:ea typeface="黑体" pitchFamily="49" charset="-122"/>
                </a:rPr>
                <a:t>8 </a:t>
              </a:r>
              <a:r>
                <a:rPr lang="en-US" altLang="zh-CN" sz="2000" dirty="0" smtClean="0">
                  <a:solidFill>
                    <a:srgbClr val="000099"/>
                  </a:solidFill>
                  <a:latin typeface="Arial Unicode MS" pitchFamily="34" charset="-122"/>
                  <a:ea typeface="黑体" pitchFamily="49" charset="-122"/>
                </a:rPr>
                <a:t>dollars in </a:t>
              </a:r>
              <a:r>
                <a:rPr lang="en-US" altLang="zh-CN" sz="2000" dirty="0" smtClean="0">
                  <a:latin typeface="Arial Unicode MS" pitchFamily="34" charset="-122"/>
                  <a:ea typeface="黑体" pitchFamily="49" charset="-122"/>
                </a:rPr>
                <a:t>2009, </a:t>
              </a:r>
              <a:r>
                <a:rPr lang="en-US" altLang="zh-CN" sz="2000" dirty="0" smtClean="0">
                  <a:solidFill>
                    <a:srgbClr val="000099"/>
                  </a:solidFill>
                  <a:latin typeface="Arial Unicode MS" pitchFamily="34" charset="-122"/>
                  <a:ea typeface="黑体" pitchFamily="49" charset="-122"/>
                </a:rPr>
                <a:t>10 x 10</a:t>
              </a:r>
              <a:r>
                <a:rPr lang="en-US" altLang="zh-CN" sz="2000" baseline="30000" dirty="0" smtClean="0">
                  <a:solidFill>
                    <a:srgbClr val="000099"/>
                  </a:solidFill>
                  <a:latin typeface="Arial Unicode MS" pitchFamily="34" charset="-122"/>
                  <a:ea typeface="黑体" pitchFamily="49" charset="-122"/>
                </a:rPr>
                <a:t>8 </a:t>
              </a:r>
              <a:r>
                <a:rPr lang="en-US" altLang="zh-CN" sz="2000" dirty="0" smtClean="0">
                  <a:solidFill>
                    <a:srgbClr val="000099"/>
                  </a:solidFill>
                  <a:latin typeface="Arial Unicode MS" pitchFamily="34" charset="-122"/>
                  <a:ea typeface="黑体" pitchFamily="49" charset="-122"/>
                </a:rPr>
                <a:t>dollars in </a:t>
              </a:r>
              <a:r>
                <a:rPr lang="en-US" altLang="zh-CN" sz="2000" dirty="0" smtClean="0">
                  <a:latin typeface="Arial Unicode MS" pitchFamily="34" charset="-122"/>
                  <a:ea typeface="黑体" pitchFamily="49" charset="-122"/>
                </a:rPr>
                <a:t>2010</a:t>
              </a:r>
              <a:r>
                <a:rPr lang="zh-CN" altLang="en-US" sz="2000" dirty="0" smtClean="0">
                  <a:latin typeface="Arial Unicode MS" pitchFamily="34" charset="-122"/>
                  <a:ea typeface="黑体" pitchFamily="49" charset="-122"/>
                </a:rPr>
                <a:t>；数据丢失和不确定性问题</a:t>
              </a:r>
              <a:r>
                <a:rPr lang="en-US" altLang="zh-CN" sz="2000" baseline="30000" dirty="0" smtClean="0">
                  <a:solidFill>
                    <a:srgbClr val="FF0000"/>
                  </a:solidFill>
                  <a:latin typeface="Arial Unicode MS" pitchFamily="34" charset="-122"/>
                  <a:ea typeface="黑体" pitchFamily="49" charset="-122"/>
                </a:rPr>
                <a:t>[18, 19]</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1" name="矩形 10"/>
            <p:cNvSpPr/>
            <p:nvPr/>
          </p:nvSpPr>
          <p:spPr>
            <a:xfrm>
              <a:off x="323528" y="3933056"/>
              <a:ext cx="1707519" cy="461665"/>
            </a:xfrm>
            <a:prstGeom prst="rect">
              <a:avLst/>
            </a:prstGeom>
          </p:spPr>
          <p:txBody>
            <a:bodyPr wrap="none">
              <a:spAutoFit/>
            </a:bodyPr>
            <a:lstStyle/>
            <a:p>
              <a:r>
                <a:rPr lang="en-US" altLang="zh-CN" sz="2400" b="1" kern="0" dirty="0" err="1" smtClean="0">
                  <a:solidFill>
                    <a:srgbClr val="000099"/>
                  </a:solidFill>
                  <a:latin typeface="Arial Unicode MS" pitchFamily="34" charset="-122"/>
                </a:rPr>
                <a:t>Facebook</a:t>
              </a:r>
              <a:r>
                <a:rPr lang="en-US" altLang="zh-CN" sz="2400" b="1" kern="0" dirty="0" smtClean="0">
                  <a:solidFill>
                    <a:srgbClr val="000099"/>
                  </a:solidFill>
                  <a:latin typeface="Arial Unicode MS" pitchFamily="34" charset="-122"/>
                </a:rPr>
                <a:t>: </a:t>
              </a:r>
              <a:endParaRPr lang="zh-CN" altLang="en-US" sz="2400" b="1" dirty="0">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挑战性</a:t>
            </a:r>
            <a:endParaRPr lang="en-US" altLang="zh-CN"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8" name="TextBox 7"/>
          <p:cNvSpPr txBox="1"/>
          <p:nvPr/>
        </p:nvSpPr>
        <p:spPr>
          <a:xfrm>
            <a:off x="971600" y="1052736"/>
            <a:ext cx="648072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dirty="0" smtClean="0">
                <a:solidFill>
                  <a:srgbClr val="FF0000"/>
                </a:solidFill>
                <a:latin typeface="Arial Unicode MS" pitchFamily="34" charset="-122"/>
                <a:ea typeface="黑体" pitchFamily="49" charset="-122"/>
              </a:rPr>
              <a:t>数据量大</a:t>
            </a:r>
            <a:r>
              <a:rPr lang="zh-CN" altLang="en-US" sz="2000" dirty="0" smtClean="0">
                <a:latin typeface="Arial Unicode MS" pitchFamily="34" charset="-122"/>
                <a:ea typeface="黑体" pitchFamily="49" charset="-122"/>
              </a:rPr>
              <a:t>： </a:t>
            </a:r>
            <a:r>
              <a:rPr lang="zh-CN" altLang="en-US" sz="2000" dirty="0" smtClean="0">
                <a:sym typeface="Wingdings" pitchFamily="2" charset="2"/>
              </a:rPr>
              <a:t>高效的图搜索需要在均衡查询性能与准确性</a:t>
            </a:r>
            <a:endParaRPr lang="en-US" altLang="zh-CN" sz="2000" b="1" dirty="0" smtClean="0">
              <a:ea typeface="黑体" pitchFamily="49" charset="-122"/>
              <a:sym typeface="Wingdings" pitchFamily="2" charset="2"/>
            </a:endParaRPr>
          </a:p>
        </p:txBody>
      </p:sp>
      <p:sp>
        <p:nvSpPr>
          <p:cNvPr id="9" name="TextBox 8"/>
          <p:cNvSpPr txBox="1"/>
          <p:nvPr/>
        </p:nvSpPr>
        <p:spPr>
          <a:xfrm>
            <a:off x="971600" y="1628800"/>
            <a:ext cx="644420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dirty="0" smtClean="0">
                <a:solidFill>
                  <a:srgbClr val="FF0000"/>
                </a:solidFill>
                <a:latin typeface="Arial Unicode MS" pitchFamily="34" charset="-122"/>
                <a:ea typeface="黑体" pitchFamily="49" charset="-122"/>
                <a:sym typeface="Wingdings" pitchFamily="2" charset="2"/>
              </a:rPr>
              <a:t>数据变化频繁</a:t>
            </a:r>
            <a:r>
              <a:rPr lang="zh-CN" altLang="en-US" sz="2000" dirty="0" smtClean="0">
                <a:latin typeface="Arial Unicode MS" pitchFamily="34" charset="-122"/>
                <a:ea typeface="黑体" pitchFamily="49" charset="-122"/>
                <a:sym typeface="Wingdings" pitchFamily="2" charset="2"/>
              </a:rPr>
              <a:t>：</a:t>
            </a:r>
            <a:r>
              <a:rPr lang="zh-CN" altLang="en-US" sz="2000" dirty="0" smtClean="0">
                <a:ea typeface="黑体" pitchFamily="49" charset="-122"/>
                <a:sym typeface="Wingdings" pitchFamily="2" charset="2"/>
              </a:rPr>
              <a:t>融合数据的动态性和时间特征</a:t>
            </a:r>
            <a:endParaRPr lang="en-US" altLang="zh-CN" sz="2000" dirty="0" smtClean="0">
              <a:ea typeface="黑体" pitchFamily="49" charset="-122"/>
              <a:sym typeface="Wingdings" pitchFamily="2" charset="2"/>
            </a:endParaRPr>
          </a:p>
        </p:txBody>
      </p:sp>
      <p:sp>
        <p:nvSpPr>
          <p:cNvPr id="10" name="TextBox 9"/>
          <p:cNvSpPr txBox="1"/>
          <p:nvPr/>
        </p:nvSpPr>
        <p:spPr>
          <a:xfrm>
            <a:off x="971600" y="2204864"/>
            <a:ext cx="648072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dirty="0" smtClean="0">
                <a:solidFill>
                  <a:srgbClr val="FF0000"/>
                </a:solidFill>
                <a:ea typeface="黑体" pitchFamily="49" charset="-122"/>
              </a:rPr>
              <a:t>数据丢失和不确定性</a:t>
            </a:r>
            <a:r>
              <a:rPr lang="zh-CN" altLang="en-US" sz="2000" dirty="0" smtClean="0">
                <a:ea typeface="黑体" pitchFamily="49" charset="-122"/>
              </a:rPr>
              <a:t>：</a:t>
            </a:r>
            <a:r>
              <a:rPr lang="zh-CN" altLang="en-US" sz="2000" dirty="0" smtClean="0"/>
              <a:t>提高数据的质量，减少负面影响</a:t>
            </a:r>
            <a:r>
              <a:rPr lang="en-US" altLang="zh-CN" sz="2000" dirty="0" smtClean="0"/>
              <a:t>.</a:t>
            </a:r>
            <a:endParaRPr lang="en-US" altLang="zh-CN" sz="2000" b="1" dirty="0" smtClean="0">
              <a:ea typeface="黑体" pitchFamily="49" charset="-122"/>
              <a:sym typeface="Wingdings" pitchFamily="2" charset="2"/>
            </a:endParaRPr>
          </a:p>
        </p:txBody>
      </p:sp>
      <p:sp>
        <p:nvSpPr>
          <p:cNvPr id="17" name="AutoShape 2" descr="data:image/jpeg;base64,/9j/4AAQSkZJRgABAQAAAQABAAD/2wCEAAkGBhIREBUUEBQVFBUVFhgWGBUXGBgdHRgXFxYXGBgUFxccHSchGhojGRcXHy8gIycpLC0tHB4xNTArNSYrLCkBCQoKDgwOGg8PGjUkHyQsLCowLy8sNCopKiwtNCwvLiwqLCwsKiwsMjAsLywsKSwqLC8sLDAsLCwpLCwtKS8sKf/AABEIAOEA4AMBIgACEQEDEQH/xAAcAAEAAgIDAQAAAAAAAAAAAAAABgcEBQIDCAH/xABFEAACAQMCAwYDBAgEBQIHAAABAgMABBESIQUxQQYHEyJRYTJxgUJSkaEUI2JygrHB0QgVkqIzQ7Lw8VOzFiQlVHPC4f/EABoBAQADAQEBAAAAAAAAAAAAAAADBAUBAgb/xAAzEQACAQIEAwUIAgIDAAAAAAAAAQIDEQQSITETQVEFYXGh8CIygZGxwdHhFEIj8VJiov/aAAwDAQACEQMRAD8AvGlKUApWPYcQjnjEkTBkbOCPUEggjoQQQQdwQRWRQClKUApSlAKUpQClKUApSlAKUpQClKUApSlAKUpQClKUApSlAKUpQClKUBRR7btwPj13BLk2c83isvPwzMA/ioPYsQwHMD1Aq8be4WRFeNgysAyspyCpGQQeoIqgv8SHCdN3bXA5SxNGf3omzv8ASQfhWL3N96n6G62d4/8A8s5/Vuf+SxPInpGTz+6d+RNAei6V8Br7QClKUApWs472igs4nlnYhUGW0qzED1KqCQPc4HvXfwjiS3MEcyfBKiyLnGdLAEZxtnB3G9AZldc06oMuwUepIH867KjXeRwtbjhV2rKrEQSOuQDhkUuCPQ5UUBIYLhXUMjBlPIqQQfkRXZWi7C3Qk4ZZuOttD+IjUEfiDW9oBXFpAMZIGeWTz+VcqgHfc5PC/BX4ri4ghX94vqGPfyUBP80quu8CDwDwy2s3e3aW7SImFihMKriQHSRnYqd88qsONMAAZ29SSfqTuaA5UpXzNAfaUpQClKUApSlAKUpQClKUBWP+IPhPi8KEoG8EyNn9l8xkf6mT8K8117G7b8J/SuHXUOMl4XC/vhdSf7gteOaHUXj3Kd6vwWF6/otvKx/CBj/0n+H0q8a8YdmIw17bKeRnhB+RkUV7NdAQQeRocZ1peIzsispdACygglQ2dOodM4OM88GtRbXE1xcXMT4SGLQimNmDszprbL7acKyYC+vOo7xfuw8KY3XBpjZ3J+JN2hm3zpkQ5xn1Gflnetf2M7y1R2j4qn6JPPI0iykEQS4Cxjw5DkAARgbnB9d8V0GV3fr4Ut/wq7JlZHaVWkOTPbTjGWJ3YjOlj+1jpXLuvuWtJbnhMxJa1cyQE83tpDqU++ktv+9jpTvPia2e14tbjU1q6xyhf+bbTMFK+5DMNPu2elZ3Guzcl3fWV/ZOImiDLI0iONcLjaMxnSxOWbGcYznmBQE1rH4hAHikRuTIynPoVIP86715b18dARggEehrgIL3J8RWXg0C6gWi1xsM7jEjFf8AaVqeV8C45V9oBVe9v51m4rwi11KT+kPcsuRt4KakyPchgPkasKuuW3RsalVsHIyAcH1GaAgXHj4/aTh8XMW1vPcEe8mYh+airBrXL2dthcfpCxKs+NJlGzFdvKxHxDYbH0rY0AqveNX0t7xuG1tJXiSzQy3U0ZGSXA0W+4IOdiQQRueq1Ju2XahOHWctw4LFFOlQCdTnZVJA8ozjJPTNRLgRHBeDS3t55rmfNxLnm80v/Dh+mQDjl5zQEgte2gbictgsbymKNZHmTThNX2JASPNgqRpznPIYJqSW9ysgyjBhkjIOdwcEH0IIwR0qvOzyf5Lwie+vfNdT5uJs7FpZP+FB7YLAY6Ev0rZ913ZV7W2ae5ybu7Yzzk52Mh1CPTyBGd9uZI5AV0E1pSlcApSlAKUpQClKUANeSO3fYW6sbmYvBItv4r+HLpyhQsdHmGwOnGxwa9Y3dyI0ZyGIUE4RSzHHRVUZY+wqESd51m8LpxCG4stYdCtzBJpKnIHmCFTlcHB9cb8yB5isLsxSxyDmjq4+asG/pXsrgXHIby3Se3cPG4yD1HqrDowOxFeUO1vBbaFbeWzmSWOaFC6BwWhmCL4kbrnUBk5BPuOlT3udvZ0RG4fh38YRXdq7kK6Plo7xCc6GUAo2AchRtk0Ol6cc4h+j20svMpGzAdWYA6VA6ktgADmSK10fZmCfh0drPGsiCFExIh+JUC68HDK2d87Gt9ivtDhoey3Yy34fCsUPiOF3zK7Pv6qp8qfwgVvqV8JoD7QmtbxDiwQSgFVeNPE8+wK/e5jbO2ehqB8Y72rZZMxB50kgw8Z8oRydviG+zMGxnpUUqsUSRpSkWU1yoYIWGpgSq53IXGSB1xqH41injEWkMCSDL4Oyn49ZQgjGwDA78sb8qo9+8m9xAIgieACqsFzkEacNnY4XA2A5VhSdqr8gr4z48TxdsDz5zkHGcZ3xnFQPE9xZWF6sv6Xi8a+LqJHgqGfynkVLeXbzHA5Cu5L1CyrnzOpdV6lRpycfxD8a8+f/ABTf5cmZ/wBZjVuN8culbmx7yryNg76XOgIMrjbntjrXlYrqjrwnRl3pIGGQQR6j2OD+dcqrbgHbuF/AQhoxESxAPxEqw6YBGWzg/OpdZ8eyAWw7STaURcZVCcam35ABnJ98CpKeKpzdr2fT5fmxDUw04a20Ny6AgggEEYIPUHoajXaTsNHeSWzM7hbaVZRAcGJyvRlxkHoN8AZGN6kcVyjFgrAlDpYA/CcBsH0OCD9RXZVorle9obCa/wCMW0E8Tx2dsDc5bGm4mXAVQQSMLqzpOCRr2xirCpisbiF+sEbSSatCAsxVWYhQMk6VBY/QGgOV7exwxtJKyoiAszMcBQOZJqLdi+3LX3iuYZI7Yy6ba4fAEq7DGOYOrIU4wRgZ1A5j1pazdopRNcBouFxtmKA5DXTKf+JJjlHnkPw6mszvNYzNZcKtj4ZuZVZ9G3hW8BDkrj4d1BX9zFAWLSum3j8NFUsWwANTHJPQZPU+/Wu6gFKUoBSlKAVxdARgjIPMH+1cqUBXd73XWN5w+SNIIY5gZkSZUCsHjmkVSxUeYZXBz0zVN913Hm4XxhVnGhWY20wb7OWxk+mmQKSfTNenrDhkcAcRDHiSPK25OXkOpjvy36DaqJ/xB9jPCnW+iXyTYSXHSUDysf3lGPmvvQHoClQ3un7Wf5hw2J2OZYv1MueZZAMOf3l0tn1J9KmJNAcLibQpYgnG+Bz+lQztd21jtwVOJ1mQ6VUgFGGAC3UAnJ9QR+HX217ZC2A8IlLo4BQjKhN/Meh64xv9KrnhHCJr6fTGNTMSzueQ33Zj9azqtdyeWPr106l+jQSWaR08W4ncXroJWaVlGhRgcvkBuTtvzqT9nu6KSXD3R8Jfu7Fj9OS/Xf2rcp2aPCJYrkHxowCkvl3QN9tOfL+467WJDMrqGQhlYAgjkQRkEH0xXqjSUm8+65CtWypZNupH+G931jANoQ59X8x/t+VbePhEC/DDGPki/wBqzKVcVOK2RTdST3ZiScJgbZooz80X+1au97C2UvOFVPqnl/ltW/qEd4fenBwkojRtNNIpcICFAXOAzsc4BIOMA8jyrkqcJboRqTWzNfxTuqK+a1kyR9l9v9wrU2tzPayCO4DIQfKd/wAmH/fzrI7N9+qzq7z2cyRxjLyxZlVeZGoaVI2B3GfoN6sme2huohrAkjcBhkdCMhh1BxVGvgIVF7Ds/XxRdpYycPfV0RPh3EmUIgbw0M3iSSAZZt9RVj6EgKW56dvepTw3iwmTXpKKXKxliAZAOTgdATqwOZAz1qLX/ZtrXePLw+h+JPn6j3rDW68F1lKeMIlcxoWwEdvtgHblkZ6AnFU6GLqYefBxHwfr11Jq2HhWjxKRYlK13CuIZCxzSRNcBA7pGdgGOxCkk6emTz51sa3jJZ1QwrGulQFVRsBsAPQDoKrDsldz3XE7ziC20smoC3tWf9XGIFO8niNuQ5AbyKxGW9atSlAR+57Oy3S4vZ20Eg+DbkxrscjMufFYggbhkG3w1vYk0qBknAAyeZx1J9a50oBSlKAUpSgFKUoBWr7TcBS9tJraX4ZUK5+63NXHurAN9K2lKA8290PHX4Xxd7S58izN+juOizKxEbfItlc+j5q9O1PFkt4WeZCyDBQqd9fID2361Vffn2IT9LhvdfgxzERTSaWYJIqnw5Cq74ZRpJHLSPWuHarjbypbxFg2iJGdkYlJHKgiVAehUhtx9o+mTTxVSyydfXS3nfYs4enmlc1LvNd3G5Z5JGAGdySdgKvHsp2bSygEa4LnBd/vN/YdP/7UI7puz2Wa5cfB5Ez94jc/RSB/EfSrRphqdlnZ7xVS7yI6bu1WRGRhkMMGoZ2c4i1ldGymz4bn9Sx+yx38PPo3T3+e05qE96tkosXuftQDV7kZAAz0OSN69V4yTVSG6370RUpJpwls/Jmx7R943D7CTw7qcJJpDaArs2DyyFU4z74qKXv+IThqg+GlxKegCKoP1Zv6VRlha3PFuIKhYyTXEnmc74H2nOOSqo6dBiurtZ2ck4fdPbTPHI6Yy0ZJHmGQDkAg4I2Iq2QFkv8A4jbszArbQCHVuhLlyP8A8mQAf4PpWG99/nHGGvBEDHEkf6mTB8gRlO+66g5LhTz9qqnNWN3XcXW1tuIXEqlwIUjVRsWcl3G/TAjJz7da8TV4tLckptRmm9i2OzfCIIYgLRREryBzhdRIJyVAOTjp7CrCFRTsHwq3NvFcW7zPHIgeNZtBMeobjIUbjccz1xUi4jxSK3QvM6oo6k8/YDmT7CoqUHBPMS16kaklkMkioRxDwVuHiiYEAZZRyRj9jPr1x0rv/wA0uuINptw1vb8jKdpHH7P3B/u+Vb207OwxQGJFwCNz1J+9n1zvVPFUljIZY8uf4+/Ikoz/AI7vL5fkivCJJIJPChMEKyP4jSuN9KAaowNgWxnBJ2Go4OKm9nexzIJInV0bOGUgg4JBwRz3BqDcTsdSsjhSyncMMglTkZHVTt9DUj7N8TeRAZTBGHH6mGMnUEUYOonGT7Ko0469I+y8Q5wdOe8dD3jKaT4i5m9pSla5nilKUApSlAKUpQClKUApSlAaXtNBBJEyXMXiIAWwVDLkZ5g8ztVEzuJJjgHGrAHLYbKAOmAAMVdPbG60205WU50ldHoeWOVUrJcGJXlU4aKN3U45MB5Tj94isavLNWfy9a/s1cNG1O5f/Z3hYtrWOLG6r5v3zu3+4mtlWj7F9pk4hYw3KYBdcOo+zIuzr9Gzj2IPWt5WwlZWRlt3d2Kpb/EJ2zZESwj1DxAJZWwQCgPkjB6gsMnH3QPWrpque33CI7m+iS6tvFjMYSJsnGtnwyggjBOV65wK8znkVz3ThnlYpuySXhMENyCUmmRZYyOeDnQPddPmI5EMAah15evNI8krF3kYszHmWY5JP1qwu/XiCm+itY8BbS3jiwOjEBiPonhj6VW1chFxu3zEpXsuh9BrZw35FsyA4V3GV9SBzz7Db+I+ta0nNTjsZ2PS5VmuQwiKlIsHBLE+aUfyGdj9K5WrRowzS2PVKlKpLLHcsTsX3nk8Nt7e0iUTRRrE5cjSCuQGVcgsWA1b4Gc88Vu7CyheVZeJXUZd9OgSSINRY7LEmeRP3Rv09arWz7hbyfU0M0HhBsK0msFvXyhGGx251ueFf4d7pJo3kuYMI6sQqyHIVgcbgemKgdLjtTcrx3S2+ZJxOEsiVnzfMtocXbP6kKIgCo8pzqBO/PkcHpW9hYlQSMEgZHofSuMNqifCqr8gBXbViEWlqyGpKL91EZ7UW2HDj7YwfmvL8j+VajsuhW4cQ20TuWVnnZgrJG22ANJLHytgDAPUjnUo7SRZhz91gfx8v9ags8EZmXxYZpwQwEcDEMWBBGcMuVA1dfSsSX+HtDT+y9eaNKD4mFa6evoWfSuu3fKKdJXIB0tjK5HwnBIyOWxNdlb5kilKUApSlAKUpQClKUApSlARTt2HNpIMpz2xzxnIzVZcA4Al7K9tISBNG66h0OklW98MAffGKtTtNZaoZAseM5JbPxHny6b1AeyH6riEXoTp/EY/rWFUlbEtPqvr4I16CvQdu/6Gl7juOSWPEJ+GXPl1s2AeQniyGA9mQc+ulfWr8qjO/bs49tcwcUtvK2pFkI+zKm8Uh+YXSf3V9at3sr2gS+s4bmPlKgJH3WGzp/CwI+lbpkG2r4RX2uE0oRSzHAAJJPQDrQHkHvCt5E4reLMdT+PIS2MZDNqUgdBpK4Hpio+DVo9/ECPcQ3KjDTK6sNtxFoCE/tYbB+Q9Kq2oqVWNWOeO3pEk4ODys23BbVWydmYckJxseb7/AHdvxq1+Ho728RHxNpA+Z8o/mKp3hd94MqPp1BTuucBh1Un3FX1a30UiW08GDFriYewDrqUjoV3BFZfaN88E9m9/saeBksslzsWrYWYiiSNeSKB88dfmTvWRSlbCVtEZLd9RSlK6cMDjn/Af6f8AUKgd9IqSRM0z24DNmZBkqCjdMHOSANwedTrjzfqcerAfgc/0qFtKwuIvDlihcayrS7oTp06SMjJIbbBHI18/jHfH00ui+rNTC6UJX7/oTrhUyvBGyyGUFARIQAX2+IgAAE+wFZdQHtB3y8Psl0tKLmcABktxldWN/OTpUZ6aiR6VEOzfedxDjfEY7eAC1twfEl0eZ/CQjIMp5ajpXKhT5q+gMsu2lKUApSlAKUpQClKUApSlAa3icQOQdZJGy/ZGNieVVdxGAwz5A3VwV+hyDVuXi+X49AG5Pt136fOoP2n4aGyy79OXMetfP9pR4dRVFz9eJrYCa1gyTcX4bFxKwaJ/+HcRDB+7qAZHHurYPzFVV3G8Zks7u54VdeVg7MgP/qJtIq+oZQHHspPWp33dcU8j2z/FH50z1jc5I/hckewZKiveB2cjbikPELa4jgMODcSN8IMZGjfkzFcoVzyA9a2FiIcNVJPRlCVGSqOCWxa9zdJGpZ2CqOZP/e59qjt3LJekKFZYhvp5M56F/ur6Lz9fQdvBI1vY47lpBKjjVGRsMH0H2fT73qa6O33bWHhNmZCAZGysMX33xzP7I5sfkOZFV5xq4lWfsx/9P8fU9RlGi7rWXkvyVF/iBiWOW0iBGpY5GIHRWZQv/Q1QTsj2HueJGYWwB8GIyHOdz9mJf22wcZ22NY7y3fFLwamee4nfSMnqTyHRUG+2wAHoK9S9gOxUfC7NYUwznzyyffkI3x+yBsB6D1Jq3SpRpQUIbIhlJyd3ueQyKmndfxp1u1tmP6q4yhX0cqdLr6HIA9wfYVn9+PZX9D4m0iKFiuR4q4GwfYSr89WG/jFRXsSxHErPH/3MI/GRR/WvNenxKcodV58j1Tm4SUkevOEXniwqx+LGG9mGzfmM/hWZWg4c5hmKnZXOD7N0P1G3+mtrxDiUcCF5WCqOp/p6n2G9RYXEKpSzS0a0fc0dq07TtHnsZVcS49ahQ7WXF02m1TSnLWRkn1IHTffJ+orYx8Em0lppcbEnJJwNzyGAOZqOWNcnalBy8l82S/xsqvUkl3bsyOP3IYqoOcbn5kDH5Zqku9ziimRIRM0ZA1MoBIIbbfH12q0ZZNCEsfViT0/8AD8KruKbh3FpGhkcCbJ0OCBrUv8AAoYDzBRjG/MkZ6YVKu6uJliJLRdNbcjQ4ahSyJ6spxjk+teku4Xsl+i2BuXGJLohhnmIVyEH8WWf3BX0qsE7pJv8wggO8csgDOoOAgAaQg74AB0jUck78q9NQQKiKiAKqgKqjkABgAewFfU0qkKsc0HdGPODg7SOylKVIeBSlKAUpSgFKUoBSlKA+EZrT8Ut8/GQSc4UD7O9bKe9VGVWyNXL0+v41ruIX7JOFJVVZcAkct9zn8qoYzhzpuMnzS8G9r6r4X0J6KkpXXiQninDAjq+CQD9kkHSdmXbnkZGDsal1z2etL2xeJQPCnj0hgOQO6kA8irAHHqN6wZpEZ2Qsp3On3A6n03zWFZ3Ulk7MgaSJslohjIb78ecDJ6gkA89jnOLgMRChUyVfg+n+zSxEZVoJrfp1IX3Y9uU4TFeWPE20G0Z3jHVvNhoox1JYhlHUOTyFVX217YTcTumnm2Hwxxg7RpnZR6nqT1OfkOXbztBLfX8s88QhckL4eMFVUYUMcZZsAZY8/YYAsHuo7nJJJ1ueIx4hQI8cZKsJiyh1YkEgxgEHHU7HYEV9RuY9rEk7iu7w20X6bcriWZcRKRukR31+zP/ANOPvEVblKV04Vv398GWbhLS4Gq3kSQHrhmEbAfPWD/CK89dlWxf2pHS4h/91a9M98g/+h3eN/LH/wC/HXlvht6YJ45QATHIkgB5EowbB9tqHT2Hx+NBEXY40gkn9kbn8BvUP/y2fiF2RM36mMKRjkwIOHI6nOofiBtvUC453vXHFGFrawaQz/EDkuoOQdLDEfTJJON+fI21wvhstpbQMcO6RqsirsDkDIXPLflnr6A7ZOJo/wCbP/XTNb6+uV+hdo1MsO/kSCxsEhQLGMD+fzrXccvP+Wvzb+YX+p+nrXK448jIPBOonrj4PUMDuG/ZP1943xXiaxLqcnzNpHUknJ3+gJzUHaOMjCHAo7vTTkjuHoynLPMjHbzjTBRa2rKbqb4YypYsucEAYIydxv71m9lO4u2VVl4kBLMRkxRkpGh548pBdh65x7bZMh7FcLikk/SZEZblA0RJxgodPmXbOliMg8xuKmlWuzKEadFNbs8Yuo3PLyRG+J8DEaAx50AYIJJIHLOSSSOhyaz+B8SMilX+JeZ9c9c6Qoyc+UZwBW0ZQRg7g1Epk/RrlWOMKcZOPgb3KnHvjc4rk4/xaynH3JOzXR8n+RF8aDi91qiXUr4DX2tQpilKUApSlAKUpQCum7D6D4ZAbpn513VrOJQMG8RZCuB8OdvoPU1FWk4wbtfw3PcFeRg3t0ZE0OuGB3P9AKxMZ3/M13ZyTnfqT8667y6SJC8jBVUZZmOAAOpNfH1qsq0rt39aXtzNSKUVZGFdQOfhOD6gbjPpvsffBr5Becw4KhQuXbABJ2PuNyBvjNdNlx9JnChJV1DKM8ToHHPMZYebbf1xWbdWQYAsAcb7/wA/mPWoZ05R9masTqae5pu0vYi1vlxKmH6SLsw+vX5Gs3u+4fPYI0NzctNCoAgBQeRR0LDJ9schj6V2RNMpwoMrMQAoACoBjPqcBQdt8mtjLIEi8WQhIwMlmIAAAyST6D1q5hsRiKK9jWPzX6IK1OEve/ZI4blH+Flb5EH+VduaiYSOVQwCOpAKsMHIO4IbqPcVyFvj4WkX2EsmPw1Y/KtOHbEf7wt4ekVHhujJSar7tD3L2d7xBruZ3CsF1wphQzqMai/MAqFBAwcgnO9bzU//AKkn+o/zr44z8RZv3mY/kTivcu2KS2i/I4sK+pG5uAW9tfIlrbhY0jXIiQbks2db5wWx1cg1K5+IyOCDhQfsjfb9pv6D8TWDc3aRqS2wHtsMYz7dai172jnmn8G1UeG0L/rjqXTIX0JiTBAXGXzgnbpWXLEVqrlk0Ut/9l1U01G/I3/FeIiKKRwNRjUtpzjp1ODiofcI0skkk+oR+GjPhjsI/NiME4A1YYHmc4zU77KcGgtIHVpGuGRFWSaQ6i48zkDOfLqdgBk9BvitlxbhilCVAG26+o64+Wam/gSo03ODUnz8O75HmGJjmytWKn4d29m/SyE0KUBKlSSGUAeVgcFlODvgHb1q0eF9rxIgMkZUkfZII/PBqD8C7CRS3bKoKKFy7bZ0lvLGm2FyQenIfKrPseEwwqFiRVA+p+rHc1ewkKkoqVB5Y96v9/uecVKmnlmry7tDrTjMZ+9/pP8AStN2iuVfDJnYc8MORBGOR9eRqT4qNdqpwWVPbH+o43JBA29alxyqcBqTT1XK2t13sr4bLxFZdef6JFbk6FzzwOhHT0JJH1JrsrrtowqKBsAAMbentt+FdlahTFKUoBSlKAUpSgFaTiFjGpZtfmJDaTjOc/jit3Wtv7OFcu4OT0ydyBtgZ9qqYynnptWXx0t3k1GWWX4NZERv/wB8qiXetayvZKY0aRUmR5UXcmNc526jP4c+lSNGI82+D0/r7/8AmstJhgYr5ajU4clK2xozizV8T7Y2l9AkdjMsszvEyhQcxhZFZnkGP1YCBufM7DOcVtpBsfrXGCBEB0Iq53OFA+pxXyV9qsYvFcd5rWIqcMuiOqzRy/6o4YdfoM86zeK9nRe2skF3jzqygrny5GzYGxIOCPkK6bHh5cakk0sp5f3xyFb+3VgoDnJxufWtLsyk1C8k7PXfT5dSLFTTdl+yvu629eS2lsrgKlxYyrC4A2MagBGUehCtv9etTSXhuS5AXdfINxg46/XH51DO2Ef+W8Ut+JrtDNi0u/QBseFOf3SACfRQOtWIK1JYenLdetfyyqpyXM1q8L8yZA0hTq3OS22Me3P8Bt6Yd1beGqeIAQH1FlG53YhSDuNsbg9K3crYHIn2GP61EeKGScotiFIkYZdiSkcf238rZJPwqFPM52AOKWJhCkkqUVmei8vwTUpOT9p6I0lpxeG4u5rYFpyP1kucskZ8oVS2NIbKg423B3J2En4FweAal0kEsz41NjzHJ0jOBgnkPavnAOCwcMh8COLShJJkGSXY/akPxFsbdeW1J7uIONEq5J8oBGc4JxjmNs8/eqEqUMPJT97/AJJ7+NvXiWM86iaWnSxnX/AotJbJXG/qPz3rDS+kjLeMrMzKFQHAG/QnpkkZPtXdBxB5JwsoVYlUMG1fHJnkR9nA3x+Z6bHiliJYyOvMf2+tW1ShNOrhdLcltLxX0I87i1Crr9vXMxOARBfE5ai24HooA/DJNbio92XvQylUXJUjxHJxuUUjI5ltJHOt1c3qRjLHHt1/CrWElGGHi3okvAhrRbqNHO4nCKWbkKidgpubvUeSHUcE7H7IyGBG2T1Bxg865cS4m9w4jiGd+XpkEgseQJCnAOMnapDwnhiwJpByeZJ6k4yd84yd8ZxkmoIyeLqqa9yO3/Z9fBE1uBBp+8/JGbSlK1CkKUpQClKUApSlAK4SQq3xAHHqM1zpXGrg095aPLLpxpRRs2Oe3T13/DFaf9EfW2gEhTzHL5/zqYVjrZKFZRkagRn51l4js6NWWbxbfPuS5FuniXBWI8gbTkg4HM42/Gu94Ciq7AFTjPy9K20HDwIvDY5znJ5bn0rvgtwqBeYAxVal2Xa2Z8l32l4c0epYlcuvkdMfD1D6129hy39qy6UrbhCMPdVim5N7mj7bxW7cOuRd7Q+C+s9RgZBUfeDAEe+K8+WffrxSJIkVoisSKnmjyXCjALtnJOBzGKuDvzZhwSfTyLxBv3fFX/8AbTXlyvYR6Q4R3gz8ajjitoREmMXsspbQgOR4MJRlZ2Yb8xgc+dTns9bpGGSMAIgRFAGAFXIUAdBgCqh/w26s32BkAQbHlqJl/pmrhtnMc5DY8/pyzuR/UfhVDEezXpze17fNad2/cTQ1hJGynhDqVPI/95qoe10ulJfE5qzrqAQkLsAihtvMpyfXJHQVb8soVSTyAzWgTsusuWm21b4HPnnc/XlUOOourUhkjdq9/DvJ8JVVNSzPQi3YS/muWdJWBxHGwO+8jlmkXJ3wAVIXoMCpYLWZNlDAexPv6ew/MV3R9mY4zmIsjDfOc7+tZpvtAxKMEDYjk3y9/aoYYOMdavsvqnp+jtWspSvT1XRoi8Hkkk0B1dsFwC/mICjkuQTjH4GtgvZ+ST430g/d5/aHM8vsHl6jas7hMb7uCuGO43zsfWttXcJgoVIKdS76JvS3Ln0OVcQ4u0dDFseGxxDCKB6n5nJ354zk4rKpStlJJWRSbvqxSlK6cFKUoBSlKAUpSgFKUoBSlKAUpSgFKUoDXdoeBx3trLbS50SoVJHMdQw9wwB+lebOJ9yPFYp/Djh8ZScLKjIFI9W1MCnyP516kpQER7tOwo4VZCIkNK51yuOWrAAVeulRsPXc7ZxW9vbHVgKNyclz/f8ApWxr4wzUVWlGrHLI9Rk4u6NJBxLLKJuS9QNiwOMn1x7VtkvIzydfxFdctip0DA0rnb6YFYUvBhpYgHOrYfs5/tVKMcTRTStPxdn9/gTN059xmzcTjX7QPsN61zl7hsbKAMgHO/8AesqPhCBjtlSNs9D1rNjiwBncjkfy/lXXRrV9KtlHoufi9PFW+IzQh7u5xt4QBnSFPXGP6c67qUrQSsrFd6ilKV0ClKUApSlAKUpQClKUApSlAKUpQClKUApSlAKUpQClKUApSlAKUpQClKUApSlAKUpQClKUB//Z"/>
          <p:cNvSpPr>
            <a:spLocks noChangeAspect="1" noChangeArrowheads="1"/>
          </p:cNvSpPr>
          <p:nvPr/>
        </p:nvSpPr>
        <p:spPr bwMode="auto">
          <a:xfrm>
            <a:off x="63500"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grpSp>
        <p:nvGrpSpPr>
          <p:cNvPr id="64" name="组合 63"/>
          <p:cNvGrpSpPr/>
          <p:nvPr/>
        </p:nvGrpSpPr>
        <p:grpSpPr>
          <a:xfrm>
            <a:off x="971600" y="2924944"/>
            <a:ext cx="3629741" cy="3384376"/>
            <a:chOff x="150171" y="3284984"/>
            <a:chExt cx="3320140" cy="3168352"/>
          </a:xfrm>
        </p:grpSpPr>
        <p:sp>
          <p:nvSpPr>
            <p:cNvPr id="14" name="矩形 13"/>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63" name="组合 62"/>
            <p:cNvGrpSpPr/>
            <p:nvPr/>
          </p:nvGrpSpPr>
          <p:grpSpPr>
            <a:xfrm>
              <a:off x="150171" y="3429000"/>
              <a:ext cx="3320140" cy="2981945"/>
              <a:chOff x="150171" y="3429000"/>
              <a:chExt cx="3320140" cy="2981945"/>
            </a:xfrm>
          </p:grpSpPr>
          <p:sp>
            <p:nvSpPr>
              <p:cNvPr id="19"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20"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21"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endParaRPr kumimoji="0" lang="en-US" altLang="zh-CN" sz="2000" dirty="0">
                  <a:solidFill>
                    <a:srgbClr val="000000"/>
                  </a:solidFill>
                  <a:effectLst>
                    <a:outerShdw blurRad="38100" dist="38100" dir="2700000" algn="tl">
                      <a:srgbClr val="FFFFFF"/>
                    </a:outerShdw>
                  </a:effectLst>
                </a:endParaRPr>
              </a:p>
              <a:p>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eaLnBrk="0" hangingPunct="0"/>
                <a:endParaRPr kumimoji="0" lang="zh-CN" altLang="en-US" b="1" dirty="0">
                  <a:solidFill>
                    <a:srgbClr val="000000"/>
                  </a:solidFill>
                  <a:ea typeface="黑体" pitchFamily="49" charset="-122"/>
                </a:endParaRPr>
              </a:p>
              <a:p>
                <a:endParaRPr kumimoji="0" lang="en-US" altLang="zh-CN" sz="1800" dirty="0">
                  <a:solidFill>
                    <a:srgbClr val="EA0000"/>
                  </a:solidFill>
                  <a:effectLst>
                    <a:outerShdw blurRad="38100" dist="38100" dir="2700000" algn="tl">
                      <a:srgbClr val="000000"/>
                    </a:outerShdw>
                  </a:effectLst>
                </a:endParaRPr>
              </a:p>
            </p:txBody>
          </p:sp>
          <p:sp>
            <p:nvSpPr>
              <p:cNvPr id="62" name="矩形 61"/>
              <p:cNvSpPr/>
              <p:nvPr/>
            </p:nvSpPr>
            <p:spPr>
              <a:xfrm>
                <a:off x="150171" y="5949280"/>
                <a:ext cx="3320140" cy="461665"/>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65" name="矩形 64"/>
          <p:cNvSpPr/>
          <p:nvPr/>
        </p:nvSpPr>
        <p:spPr>
          <a:xfrm>
            <a:off x="4385318" y="4221088"/>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396583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D4E7BB9F-3FB6-454C-A8E5-39E5BA12A921}" type="slidenum">
              <a:rPr lang="zh-CN" altLang="en-US"/>
              <a:pPr>
                <a:defRPr/>
              </a:pPr>
              <a:t>2</a:t>
            </a:fld>
            <a:endParaRPr lang="zh-CN" altLang="en-US"/>
          </a:p>
        </p:txBody>
      </p:sp>
      <p:sp>
        <p:nvSpPr>
          <p:cNvPr id="22" name="Rectangle 14"/>
          <p:cNvSpPr txBox="1">
            <a:spLocks noChangeArrowheads="1"/>
          </p:cNvSpPr>
          <p:nvPr/>
        </p:nvSpPr>
        <p:spPr bwMode="auto">
          <a:xfrm>
            <a:off x="323528" y="3409603"/>
            <a:ext cx="8496944" cy="451445"/>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solidFill>
                  <a:srgbClr val="FF0000"/>
                </a:solidFill>
                <a:ea typeface="黑体" pitchFamily="49" charset="-122"/>
                <a:sym typeface="Wingdings" pitchFamily="2" charset="2"/>
              </a:rPr>
              <a:t>无处不在</a:t>
            </a:r>
            <a:r>
              <a:rPr lang="en-US" altLang="zh-CN" sz="2000" b="1" dirty="0" smtClean="0">
                <a:solidFill>
                  <a:srgbClr val="FF0000"/>
                </a:solidFill>
                <a:ea typeface="黑体" pitchFamily="49" charset="-122"/>
                <a:sym typeface="Wingdings" pitchFamily="2" charset="2"/>
              </a:rPr>
              <a:t>, </a:t>
            </a:r>
            <a:r>
              <a:rPr lang="zh-CN" altLang="en-US" sz="2000" b="1" dirty="0" smtClean="0">
                <a:solidFill>
                  <a:srgbClr val="FF0000"/>
                </a:solidFill>
                <a:ea typeface="黑体" pitchFamily="49" charset="-122"/>
                <a:sym typeface="Wingdings" pitchFamily="2" charset="2"/>
              </a:rPr>
              <a:t>日常接触很多超大规模图！</a:t>
            </a:r>
          </a:p>
        </p:txBody>
      </p:sp>
      <p:pic>
        <p:nvPicPr>
          <p:cNvPr id="24" name="图片 23" descr="googlewebgraph.jpg"/>
          <p:cNvPicPr>
            <a:picLocks noChangeAspect="1"/>
          </p:cNvPicPr>
          <p:nvPr/>
        </p:nvPicPr>
        <p:blipFill>
          <a:blip r:embed="rId4" cstate="print"/>
          <a:stretch>
            <a:fillRect/>
          </a:stretch>
        </p:blipFill>
        <p:spPr>
          <a:xfrm>
            <a:off x="3692022" y="476672"/>
            <a:ext cx="2554053" cy="2592287"/>
          </a:xfrm>
          <a:prstGeom prst="rect">
            <a:avLst/>
          </a:prstGeom>
        </p:spPr>
      </p:pic>
      <p:pic>
        <p:nvPicPr>
          <p:cNvPr id="25" name="图片 8" descr="unitedfacebook.jpg"/>
          <p:cNvPicPr>
            <a:picLocks noChangeAspect="1"/>
          </p:cNvPicPr>
          <p:nvPr/>
        </p:nvPicPr>
        <p:blipFill>
          <a:blip r:embed="rId5" cstate="print"/>
          <a:srcRect/>
          <a:stretch>
            <a:fillRect/>
          </a:stretch>
        </p:blipFill>
        <p:spPr bwMode="auto">
          <a:xfrm>
            <a:off x="6428841" y="476672"/>
            <a:ext cx="2535647" cy="2592287"/>
          </a:xfrm>
          <a:prstGeom prst="rect">
            <a:avLst/>
          </a:prstGeom>
          <a:noFill/>
          <a:ln w="9525">
            <a:noFill/>
            <a:miter lim="800000"/>
            <a:headEnd/>
            <a:tailEnd/>
          </a:ln>
        </p:spPr>
      </p:pic>
      <p:pic>
        <p:nvPicPr>
          <p:cNvPr id="28" name="图片 27" descr="soil-food-web.jpg"/>
          <p:cNvPicPr>
            <a:picLocks noChangeAspect="1"/>
          </p:cNvPicPr>
          <p:nvPr/>
        </p:nvPicPr>
        <p:blipFill>
          <a:blip r:embed="rId6" cstate="print"/>
          <a:stretch>
            <a:fillRect/>
          </a:stretch>
        </p:blipFill>
        <p:spPr>
          <a:xfrm>
            <a:off x="163096" y="464906"/>
            <a:ext cx="3400792" cy="2604054"/>
          </a:xfrm>
          <a:prstGeom prst="rect">
            <a:avLst/>
          </a:prstGeom>
        </p:spPr>
      </p:pic>
      <p:pic>
        <p:nvPicPr>
          <p:cNvPr id="2052" name="Picture 4" descr="C:\Users\LiJia\Desktop\20063115594852367.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79512" y="4149080"/>
            <a:ext cx="3059834" cy="2232248"/>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4" descr="http://www.for68.com/upload/news/2008/3/18/liangf109200831810543736716.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75856" y="4149080"/>
            <a:ext cx="2997924" cy="2277010"/>
          </a:xfrm>
          <a:prstGeom prst="rect">
            <a:avLst/>
          </a:prstGeom>
          <a:noFill/>
          <a:extLst>
            <a:ext uri="{909E8E84-426E-40DD-AFC4-6F175D3DCCD1}">
              <a14:hiddenFill xmlns:a14="http://schemas.microsoft.com/office/drawing/2010/main" xmlns="">
                <a:solidFill>
                  <a:srgbClr val="FFFFFF"/>
                </a:solidFill>
              </a14:hiddenFill>
            </a:ext>
          </a:extLst>
        </p:spPr>
      </p:pic>
      <p:pic>
        <p:nvPicPr>
          <p:cNvPr id="2059" name="Picture 11" descr="http://pic13.nipic.com/20110317/6886660_162554515001_2.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372200" y="4149080"/>
            <a:ext cx="2664296" cy="229547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如，强模拟 </a:t>
            </a:r>
            <a:r>
              <a:rPr lang="en-US" altLang="zh-CN" sz="3600" b="1" dirty="0" smtClean="0">
                <a:solidFill>
                  <a:srgbClr val="C00000"/>
                </a:solidFill>
                <a:latin typeface="Arial Unicode MS" pitchFamily="34" charset="-122"/>
                <a:ea typeface="黑体" pitchFamily="49" charset="-122"/>
              </a:rPr>
              <a:t>(</a:t>
            </a:r>
            <a:r>
              <a:rPr lang="en-US" altLang="zh-CN" sz="2800" b="1" dirty="0" smtClean="0">
                <a:solidFill>
                  <a:srgbClr val="C00000"/>
                </a:solidFill>
                <a:latin typeface="Arial Unicode MS" pitchFamily="34" charset="-122"/>
                <a:ea typeface="黑体" pitchFamily="49" charset="-122"/>
              </a:rPr>
              <a:t>TODS 2014</a:t>
            </a:r>
            <a:r>
              <a:rPr lang="en-US" altLang="zh-CN" sz="2800" baseline="30000" dirty="0" smtClean="0">
                <a:solidFill>
                  <a:srgbClr val="C00000"/>
                </a:solidFill>
                <a:latin typeface="Arial Unicode MS" pitchFamily="34" charset="-122"/>
                <a:ea typeface="黑体" pitchFamily="49" charset="-122"/>
              </a:rPr>
              <a:t>[13]</a:t>
            </a:r>
            <a:r>
              <a:rPr lang="en-US" altLang="zh-CN" sz="2800" b="1" dirty="0" smtClean="0">
                <a:solidFill>
                  <a:srgbClr val="C00000"/>
                </a:solidFill>
                <a:latin typeface="Arial Unicode MS" pitchFamily="34" charset="-122"/>
                <a:ea typeface="黑体" pitchFamily="49" charset="-122"/>
              </a:rPr>
              <a:t> &amp; VLDB 2012</a:t>
            </a:r>
            <a:r>
              <a:rPr lang="en-US" altLang="zh-CN" sz="2800" baseline="30000" dirty="0" smtClean="0">
                <a:solidFill>
                  <a:srgbClr val="C00000"/>
                </a:solidFill>
                <a:latin typeface="Arial Unicode MS" pitchFamily="34" charset="-122"/>
                <a:ea typeface="黑体" pitchFamily="49" charset="-122"/>
              </a:rPr>
              <a:t>[14]</a:t>
            </a:r>
            <a:r>
              <a:rPr lang="en-US" altLang="zh-CN" sz="3600" b="1" dirty="0" smtClean="0">
                <a:solidFill>
                  <a:srgbClr val="C00000"/>
                </a:solidFill>
                <a:latin typeface="Arial Unicode MS" pitchFamily="34" charset="-122"/>
                <a:ea typeface="黑体" pitchFamily="49" charset="-122"/>
              </a:rPr>
              <a:t>)</a:t>
            </a:r>
            <a:endParaRPr lang="en-US" altLang="zh-CN" sz="3600" baseline="30000"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a:t>
            </a:r>
            <a:endParaRPr lang="en-US" altLang="zh-CN"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灯片编号占位符 3"/>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80481"/>
            <a:ext cx="7848600" cy="1447800"/>
          </a:xfrm>
          <a:prstGeom prst="rect">
            <a:avLst/>
          </a:prstGeom>
          <a:noFill/>
          <a:ln w="9525">
            <a:noFill/>
            <a:miter lim="800000"/>
            <a:headEnd/>
            <a:tailEnd/>
          </a:ln>
        </p:spPr>
      </p:pic>
      <p:sp>
        <p:nvSpPr>
          <p:cNvPr id="19" name="TextBox 7"/>
          <p:cNvSpPr txBox="1">
            <a:spLocks noChangeArrowheads="1"/>
          </p:cNvSpPr>
          <p:nvPr/>
        </p:nvSpPr>
        <p:spPr bwMode="auto">
          <a:xfrm>
            <a:off x="536723" y="1300698"/>
            <a:ext cx="1487588"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300698"/>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300698"/>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58632" y="1300698"/>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a:solidFill>
                <a:srgbClr val="00B050"/>
              </a:solidFill>
              <a:latin typeface="Arial Unicode MS" pitchFamily="34" charset="-122"/>
              <a:ea typeface="Arial Unicode MS" pitchFamily="34" charset="-122"/>
              <a:cs typeface="Arial Unicode MS" pitchFamily="34" charset="-122"/>
            </a:endParaRPr>
          </a:p>
        </p:txBody>
      </p:sp>
      <p:sp>
        <p:nvSpPr>
          <p:cNvPr id="23" name="燕尾形 22"/>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361656"/>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smtClean="0">
                <a:solidFill>
                  <a:srgbClr val="FF0000"/>
                </a:solidFill>
              </a:rPr>
              <a:t>Topology preservation,</a:t>
            </a:r>
            <a:r>
              <a:rPr lang="zh-CN" altLang="en-US" sz="2000" b="1" i="1" dirty="0" smtClean="0">
                <a:solidFill>
                  <a:srgbClr val="FF0000"/>
                </a:solidFill>
              </a:rPr>
              <a:t> </a:t>
            </a:r>
            <a:r>
              <a:rPr lang="en-US" altLang="zh-CN" sz="2000" b="1" i="1" dirty="0" smtClean="0">
                <a:solidFill>
                  <a:srgbClr val="FF0000"/>
                </a:solidFill>
              </a:rPr>
              <a:t>bounded matches, and solvable in cubic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如，异常检测</a:t>
            </a:r>
            <a:r>
              <a:rPr lang="en-US" altLang="zh-CN" sz="3600" b="1" dirty="0" smtClean="0">
                <a:solidFill>
                  <a:srgbClr val="C00000"/>
                </a:solidFill>
                <a:latin typeface="Arial Unicode MS" pitchFamily="34" charset="-122"/>
                <a:ea typeface="黑体" pitchFamily="49" charset="-122"/>
              </a:rPr>
              <a:t>(</a:t>
            </a:r>
            <a:r>
              <a:rPr lang="en-US" altLang="zh-CN" sz="2800" b="1" dirty="0" smtClean="0">
                <a:solidFill>
                  <a:srgbClr val="C00000"/>
                </a:solidFill>
                <a:latin typeface="Arial Unicode MS" pitchFamily="34" charset="-122"/>
                <a:ea typeface="黑体" pitchFamily="49" charset="-122"/>
              </a:rPr>
              <a:t>ICDM 2013</a:t>
            </a:r>
            <a:r>
              <a:rPr lang="en-US" altLang="zh-CN" sz="2800" baseline="30000" dirty="0" smtClean="0">
                <a:solidFill>
                  <a:srgbClr val="C00000"/>
                </a:solidFill>
                <a:latin typeface="Arial Unicode MS" pitchFamily="34" charset="-122"/>
                <a:ea typeface="黑体" pitchFamily="49" charset="-122"/>
              </a:rPr>
              <a:t>[15]</a:t>
            </a:r>
            <a:r>
              <a:rPr lang="en-US" altLang="zh-CN" sz="2800" b="1" dirty="0" smtClean="0">
                <a:solidFill>
                  <a:srgbClr val="C00000"/>
                </a:solidFill>
                <a:latin typeface="Arial Unicode MS" pitchFamily="34" charset="-122"/>
                <a:ea typeface="黑体" pitchFamily="49" charset="-122"/>
              </a:rPr>
              <a:t>&amp; under review </a:t>
            </a:r>
            <a:r>
              <a:rPr lang="en-US" altLang="zh-CN" sz="2800" baseline="30000" dirty="0" smtClean="0">
                <a:solidFill>
                  <a:srgbClr val="C00000"/>
                </a:solidFill>
                <a:latin typeface="Arial Unicode MS" pitchFamily="34" charset="-122"/>
                <a:ea typeface="黑体" pitchFamily="49" charset="-122"/>
              </a:rPr>
              <a:t>[16]</a:t>
            </a:r>
            <a:r>
              <a:rPr lang="en-US" altLang="zh-CN" sz="3600" b="1" dirty="0" smtClean="0">
                <a:solidFill>
                  <a:srgbClr val="C00000"/>
                </a:solidFill>
                <a:latin typeface="Arial Unicode MS" pitchFamily="34" charset="-122"/>
                <a:ea typeface="黑体" pitchFamily="49" charset="-122"/>
              </a:rPr>
              <a:t>)</a:t>
            </a:r>
            <a:endParaRPr lang="zh-CN" altLang="en-US" sz="3600" dirty="0"/>
          </a:p>
        </p:txBody>
      </p:sp>
      <p:sp>
        <p:nvSpPr>
          <p:cNvPr id="3" name="内容占位符 2"/>
          <p:cNvSpPr>
            <a:spLocks noGrp="1"/>
          </p:cNvSpPr>
          <p:nvPr>
            <p:ph idx="1"/>
          </p:nvPr>
        </p:nvSpPr>
        <p:spPr/>
        <p:txBody>
          <a:bodyPr/>
          <a:lstStyle/>
          <a:p>
            <a:r>
              <a:rPr lang="zh-CN" altLang="en-US" sz="2400" dirty="0" smtClean="0"/>
              <a:t>矩阵是图的一种常用表示方式，其存储代价较高</a:t>
            </a:r>
            <a:endParaRPr lang="en-US" altLang="zh-CN" sz="2400" dirty="0" smtClean="0"/>
          </a:p>
          <a:p>
            <a:pPr>
              <a:spcBef>
                <a:spcPts val="3000"/>
              </a:spcBef>
            </a:pPr>
            <a:r>
              <a:rPr lang="zh-CN" altLang="en-US" sz="2400" dirty="0" smtClean="0"/>
              <a:t>数据近似</a:t>
            </a:r>
            <a:r>
              <a:rPr lang="en-US" altLang="zh-CN" sz="2400" dirty="0" smtClean="0"/>
              <a:t>1</a:t>
            </a:r>
            <a:r>
              <a:rPr lang="zh-CN" altLang="en-US" sz="2400" dirty="0" smtClean="0"/>
              <a:t>：将一部分</a:t>
            </a:r>
            <a:r>
              <a:rPr lang="zh-CN" altLang="en-US" sz="2400" dirty="0" smtClean="0">
                <a:solidFill>
                  <a:srgbClr val="FF0000"/>
                </a:solidFill>
              </a:rPr>
              <a:t>极小的数据项</a:t>
            </a:r>
            <a:r>
              <a:rPr lang="zh-CN" altLang="en-US" sz="2400" dirty="0" smtClean="0"/>
              <a:t>用</a:t>
            </a:r>
            <a:r>
              <a:rPr lang="en-US" altLang="zh-CN" sz="2400" dirty="0" smtClean="0">
                <a:solidFill>
                  <a:srgbClr val="FF0000"/>
                </a:solidFill>
              </a:rPr>
              <a:t>0</a:t>
            </a:r>
            <a:r>
              <a:rPr lang="zh-CN" altLang="en-US" sz="2400" dirty="0" smtClean="0">
                <a:solidFill>
                  <a:srgbClr val="FF0000"/>
                </a:solidFill>
              </a:rPr>
              <a:t>替换</a:t>
            </a:r>
            <a:endParaRPr lang="en-US" altLang="zh-CN" sz="2400" dirty="0" smtClean="0">
              <a:solidFill>
                <a:srgbClr val="FF0000"/>
              </a:solidFill>
            </a:endParaRPr>
          </a:p>
          <a:p>
            <a:pPr lvl="1"/>
            <a:r>
              <a:rPr lang="zh-CN" altLang="en-US" sz="2000" dirty="0" smtClean="0"/>
              <a:t>对计算特征向量的影响有限</a:t>
            </a:r>
            <a:r>
              <a:rPr lang="en-US" altLang="zh-CN" sz="2000" dirty="0" smtClean="0"/>
              <a:t>(</a:t>
            </a:r>
            <a:r>
              <a:rPr lang="zh-CN" altLang="en-US" sz="2000" dirty="0" smtClean="0"/>
              <a:t>理论证明</a:t>
            </a:r>
            <a:r>
              <a:rPr lang="en-US" altLang="zh-CN" sz="2000" dirty="0" smtClean="0"/>
              <a:t>)</a:t>
            </a:r>
          </a:p>
          <a:p>
            <a:pPr>
              <a:spcBef>
                <a:spcPts val="3000"/>
              </a:spcBef>
            </a:pPr>
            <a:r>
              <a:rPr lang="zh-CN" altLang="en-US" sz="2400" dirty="0" smtClean="0"/>
              <a:t>数据近似</a:t>
            </a:r>
            <a:r>
              <a:rPr lang="en-US" altLang="zh-CN" sz="2400" dirty="0" smtClean="0"/>
              <a:t>2</a:t>
            </a:r>
            <a:r>
              <a:rPr lang="zh-CN" altLang="en-US" sz="2400" dirty="0" smtClean="0"/>
              <a:t>：将</a:t>
            </a:r>
            <a:r>
              <a:rPr lang="en-US" altLang="zh-CN" sz="2400" dirty="0" smtClean="0">
                <a:solidFill>
                  <a:srgbClr val="FF0000"/>
                </a:solidFill>
              </a:rPr>
              <a:t>n*d </a:t>
            </a:r>
            <a:r>
              <a:rPr lang="zh-CN" altLang="en-US" sz="2400" dirty="0" smtClean="0">
                <a:solidFill>
                  <a:srgbClr val="FF0000"/>
                </a:solidFill>
              </a:rPr>
              <a:t>维矩阵</a:t>
            </a:r>
            <a:r>
              <a:rPr lang="zh-CN" altLang="en-US" sz="2400" dirty="0" smtClean="0"/>
              <a:t>转换为</a:t>
            </a:r>
            <a:r>
              <a:rPr lang="en-US" altLang="zh-CN" sz="2400" dirty="0" smtClean="0">
                <a:solidFill>
                  <a:srgbClr val="FF0000"/>
                </a:solidFill>
              </a:rPr>
              <a:t>n</a:t>
            </a:r>
            <a:r>
              <a:rPr lang="zh-CN" altLang="en-US" sz="2400" dirty="0" smtClean="0">
                <a:solidFill>
                  <a:srgbClr val="FF0000"/>
                </a:solidFill>
              </a:rPr>
              <a:t>*</a:t>
            </a:r>
            <a:r>
              <a:rPr lang="en-US" altLang="zh-CN" sz="2400" dirty="0" smtClean="0">
                <a:solidFill>
                  <a:srgbClr val="FF0000"/>
                </a:solidFill>
              </a:rPr>
              <a:t>k</a:t>
            </a:r>
            <a:r>
              <a:rPr lang="zh-CN" altLang="en-US" sz="2400" dirty="0" smtClean="0">
                <a:solidFill>
                  <a:srgbClr val="FF0000"/>
                </a:solidFill>
              </a:rPr>
              <a:t>维矩阵</a:t>
            </a:r>
            <a:endParaRPr lang="en-US" altLang="zh-CN" sz="2400" dirty="0" smtClean="0">
              <a:solidFill>
                <a:srgbClr val="FF0000"/>
              </a:solidFill>
            </a:endParaRP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为图中社群的数量，</a:t>
            </a:r>
            <a:r>
              <a:rPr lang="en-US" altLang="zh-CN" sz="2000" dirty="0" smtClean="0"/>
              <a:t>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维的值实际上表示顶点属于该社群的权重</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5" name="TextBox 4"/>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经实验分析，在准确性影响不大的情况下提高了检测效率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908806"/>
            <a:ext cx="3730909" cy="374433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如，最短路径</a:t>
            </a:r>
            <a:r>
              <a:rPr lang="en-US" altLang="zh-CN" sz="3600" b="1" dirty="0" smtClean="0">
                <a:solidFill>
                  <a:srgbClr val="C00000"/>
                </a:solidFill>
                <a:latin typeface="Arial Unicode MS" pitchFamily="34" charset="-122"/>
                <a:ea typeface="黑体" pitchFamily="49" charset="-122"/>
              </a:rPr>
              <a:t>/</a:t>
            </a:r>
            <a:r>
              <a:rPr lang="zh-CN" altLang="en-US" sz="3600" b="1" dirty="0" smtClean="0">
                <a:solidFill>
                  <a:srgbClr val="C00000"/>
                </a:solidFill>
                <a:latin typeface="Arial Unicode MS" pitchFamily="34" charset="-122"/>
                <a:ea typeface="黑体" pitchFamily="49" charset="-122"/>
              </a:rPr>
              <a:t>距离</a:t>
            </a:r>
            <a:r>
              <a:rPr lang="en-US" altLang="zh-CN" sz="3600" b="1" dirty="0" smtClean="0">
                <a:solidFill>
                  <a:srgbClr val="C00000"/>
                </a:solidFill>
                <a:latin typeface="Arial Unicode MS" pitchFamily="34" charset="-122"/>
                <a:ea typeface="黑体" pitchFamily="49" charset="-122"/>
              </a:rPr>
              <a:t>(</a:t>
            </a:r>
            <a:r>
              <a:rPr lang="en-US" altLang="zh-CN" sz="2800" b="1" dirty="0" smtClean="0">
                <a:solidFill>
                  <a:srgbClr val="C00000"/>
                </a:solidFill>
                <a:latin typeface="Arial Unicode MS" pitchFamily="34" charset="-122"/>
                <a:ea typeface="黑体" pitchFamily="49" charset="-122"/>
              </a:rPr>
              <a:t>under review </a:t>
            </a:r>
            <a:r>
              <a:rPr lang="en-US" altLang="zh-CN" sz="2800" baseline="30000" dirty="0" smtClean="0">
                <a:solidFill>
                  <a:srgbClr val="C00000"/>
                </a:solidFill>
                <a:latin typeface="Arial Unicode MS" pitchFamily="34" charset="-122"/>
                <a:ea typeface="黑体" pitchFamily="49" charset="-122"/>
              </a:rPr>
              <a:t>[17]</a:t>
            </a:r>
            <a:r>
              <a:rPr lang="en-US" altLang="zh-CN" sz="3600" b="1" dirty="0" smtClean="0">
                <a:solidFill>
                  <a:srgbClr val="C00000"/>
                </a:solidFill>
                <a:latin typeface="Arial Unicode MS" pitchFamily="34" charset="-122"/>
                <a:ea typeface="黑体" pitchFamily="49" charset="-122"/>
              </a:rPr>
              <a:t>)</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2" name="TextBox 11"/>
          <p:cNvSpPr txBox="1"/>
          <p:nvPr/>
        </p:nvSpPr>
        <p:spPr>
          <a:xfrm>
            <a:off x="35496" y="5982378"/>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使用真实公路图实验，图的大小减少</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1/3!</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13" name="内容占位符 2"/>
          <p:cNvSpPr>
            <a:spLocks noGrp="1"/>
          </p:cNvSpPr>
          <p:nvPr>
            <p:ph idx="1"/>
          </p:nvPr>
        </p:nvSpPr>
        <p:spPr>
          <a:xfrm>
            <a:off x="35496" y="1844824"/>
            <a:ext cx="5184576" cy="1584176"/>
          </a:xfrm>
        </p:spPr>
        <p:txBody>
          <a:bodyPr/>
          <a:lstStyle/>
          <a:p>
            <a:r>
              <a:rPr lang="zh-CN" altLang="en-US" sz="2000" dirty="0" smtClean="0">
                <a:ea typeface="黑体" pitchFamily="49" charset="-122"/>
              </a:rPr>
              <a:t>针对无向有权图，提出了概念</a:t>
            </a:r>
            <a:r>
              <a:rPr lang="zh-CN" altLang="en-US" sz="2000" dirty="0" smtClean="0">
                <a:solidFill>
                  <a:srgbClr val="FF0000"/>
                </a:solidFill>
                <a:ea typeface="黑体" pitchFamily="49" charset="-122"/>
              </a:rPr>
              <a:t>“</a:t>
            </a:r>
            <a:r>
              <a:rPr lang="en-US" altLang="zh-CN" sz="2000" dirty="0" smtClean="0">
                <a:solidFill>
                  <a:srgbClr val="FF0000"/>
                </a:solidFill>
                <a:ea typeface="黑体" pitchFamily="49" charset="-122"/>
              </a:rPr>
              <a:t>proxy</a:t>
            </a:r>
            <a:r>
              <a:rPr lang="zh-CN" altLang="en-US" sz="2000" dirty="0" smtClean="0">
                <a:solidFill>
                  <a:srgbClr val="FF0000"/>
                </a:solidFill>
                <a:ea typeface="黑体" pitchFamily="49" charset="-122"/>
              </a:rPr>
              <a:t>”</a:t>
            </a:r>
            <a:endParaRPr lang="en-US" altLang="zh-CN" sz="2000" dirty="0" smtClean="0">
              <a:ea typeface="黑体" pitchFamily="49" charset="-122"/>
            </a:endParaRPr>
          </a:p>
          <a:p>
            <a:r>
              <a:rPr lang="zh-CN" altLang="en-US" sz="2000" dirty="0" smtClean="0">
                <a:ea typeface="黑体" pitchFamily="49" charset="-122"/>
              </a:rPr>
              <a:t>代理代表的区域</a:t>
            </a:r>
            <a:r>
              <a:rPr lang="en-US" altLang="zh-CN" sz="2000" dirty="0" smtClean="0">
                <a:ea typeface="黑体" pitchFamily="49" charset="-122"/>
              </a:rPr>
              <a:t>(DRA)</a:t>
            </a:r>
            <a:r>
              <a:rPr lang="zh-CN" altLang="en-US" sz="2000" dirty="0" smtClean="0">
                <a:ea typeface="黑体" pitchFamily="49" charset="-122"/>
              </a:rPr>
              <a:t>互不重叠</a:t>
            </a:r>
            <a:endParaRPr lang="en-US" altLang="zh-CN" sz="2000" dirty="0" smtClean="0">
              <a:ea typeface="黑体" pitchFamily="49" charset="-122"/>
            </a:endParaRPr>
          </a:p>
          <a:p>
            <a:r>
              <a:rPr lang="zh-CN" altLang="en-US" sz="2000" dirty="0" smtClean="0">
                <a:ea typeface="黑体" pitchFamily="49" charset="-122"/>
              </a:rPr>
              <a:t>将代理代表的区域去掉后，不影响查询结果准确性</a:t>
            </a:r>
          </a:p>
          <a:p>
            <a:endParaRPr lang="en-US" altLang="zh-CN" sz="2400" dirty="0" smtClean="0">
              <a:ea typeface="黑体" pitchFamily="49" charset="-122"/>
            </a:endParaRPr>
          </a:p>
        </p:txBody>
      </p:sp>
      <p:sp>
        <p:nvSpPr>
          <p:cNvPr id="14" name="矩形 13"/>
          <p:cNvSpPr/>
          <p:nvPr/>
        </p:nvSpPr>
        <p:spPr>
          <a:xfrm>
            <a:off x="323528" y="4573577"/>
            <a:ext cx="8424936" cy="1015663"/>
          </a:xfrm>
          <a:prstGeom prst="rect">
            <a:avLst/>
          </a:prstGeom>
        </p:spPr>
        <p:txBody>
          <a:bodyPr wrap="square">
            <a:spAutoFit/>
          </a:bodyPr>
          <a:lstStyle/>
          <a:p>
            <a:r>
              <a:rPr lang="zh-CN" altLang="en-US" sz="2000" b="1" dirty="0" smtClean="0">
                <a:solidFill>
                  <a:srgbClr val="FF0000"/>
                </a:solidFill>
                <a:ea typeface="黑体" pitchFamily="49" charset="-122"/>
              </a:rPr>
              <a:t>性质：</a:t>
            </a:r>
            <a:r>
              <a:rPr lang="zh-CN" altLang="en-US" sz="2000" dirty="0" smtClean="0">
                <a:ea typeface="黑体" pitchFamily="49" charset="-122"/>
              </a:rPr>
              <a:t>给定图</a:t>
            </a:r>
            <a:r>
              <a:rPr lang="en-US" altLang="zh-CN" sz="2000" dirty="0" smtClean="0">
                <a:ea typeface="黑体" pitchFamily="49" charset="-122"/>
              </a:rPr>
              <a:t>G</a:t>
            </a:r>
            <a:r>
              <a:rPr lang="zh-CN" altLang="en-US" sz="2000" dirty="0" smtClean="0">
                <a:ea typeface="黑体" pitchFamily="49" charset="-122"/>
              </a:rPr>
              <a:t>中两点</a:t>
            </a:r>
            <a:r>
              <a:rPr lang="en-US" altLang="zh-CN" sz="2000" dirty="0" smtClean="0">
                <a:ea typeface="黑体" pitchFamily="49" charset="-122"/>
              </a:rPr>
              <a:t>u</a:t>
            </a:r>
            <a:r>
              <a:rPr lang="zh-CN" altLang="en-US" sz="2000" dirty="0" smtClean="0">
                <a:ea typeface="黑体" pitchFamily="49" charset="-122"/>
              </a:rPr>
              <a:t>和</a:t>
            </a:r>
            <a:r>
              <a:rPr lang="en-US" altLang="zh-CN" sz="2000" dirty="0" smtClean="0">
                <a:ea typeface="黑体" pitchFamily="49" charset="-122"/>
              </a:rPr>
              <a:t>v</a:t>
            </a:r>
            <a:r>
              <a:rPr lang="zh-CN" altLang="en-US" sz="2000" dirty="0" smtClean="0">
                <a:ea typeface="黑体" pitchFamily="49" charset="-122"/>
              </a:rPr>
              <a:t>，代理分别为</a:t>
            </a:r>
            <a:r>
              <a:rPr lang="en-US" altLang="zh-CN" sz="2000" dirty="0" smtClean="0">
                <a:ea typeface="黑体" pitchFamily="49" charset="-122"/>
              </a:rPr>
              <a:t>u</a:t>
            </a:r>
            <a:r>
              <a:rPr lang="en-US" altLang="zh-CN" sz="2000" baseline="-25000" dirty="0" smtClean="0">
                <a:ea typeface="黑体" pitchFamily="49" charset="-122"/>
              </a:rPr>
              <a:t>p</a:t>
            </a:r>
            <a:r>
              <a:rPr lang="zh-CN" altLang="en-US" sz="2000" dirty="0" smtClean="0">
                <a:ea typeface="黑体" pitchFamily="49" charset="-122"/>
              </a:rPr>
              <a:t>和</a:t>
            </a:r>
            <a:r>
              <a:rPr lang="en-US" altLang="zh-CN" sz="2000" dirty="0" err="1" smtClean="0">
                <a:ea typeface="黑体" pitchFamily="49" charset="-122"/>
              </a:rPr>
              <a:t>v</a:t>
            </a:r>
            <a:r>
              <a:rPr lang="en-US" altLang="zh-CN" sz="2000" baseline="-25000" dirty="0" err="1" smtClean="0">
                <a:ea typeface="黑体" pitchFamily="49" charset="-122"/>
              </a:rPr>
              <a:t>p</a:t>
            </a:r>
            <a:r>
              <a:rPr lang="zh-CN" altLang="en-US" sz="2000" dirty="0" smtClean="0">
                <a:ea typeface="黑体" pitchFamily="49" charset="-122"/>
              </a:rPr>
              <a:t>，则有：</a:t>
            </a:r>
            <a:endParaRPr lang="en-US" altLang="zh-CN" sz="2000" dirty="0" smtClean="0">
              <a:ea typeface="黑体" pitchFamily="49" charset="-122"/>
            </a:endParaRPr>
          </a:p>
          <a:p>
            <a:pPr lvl="1"/>
            <a:r>
              <a:rPr lang="en-US" altLang="zh-CN" sz="2000" dirty="0" smtClean="0">
                <a:ea typeface="黑体" pitchFamily="49" charset="-122"/>
              </a:rPr>
              <a:t>    </a:t>
            </a:r>
            <a:r>
              <a:rPr lang="zh-CN" altLang="en-US" sz="2000" dirty="0" smtClean="0">
                <a:ea typeface="黑体" pitchFamily="49" charset="-122"/>
              </a:rPr>
              <a:t>（</a:t>
            </a:r>
            <a:r>
              <a:rPr lang="en-US" altLang="zh-CN" sz="2000" dirty="0" smtClean="0">
                <a:ea typeface="黑体" pitchFamily="49" charset="-122"/>
              </a:rPr>
              <a:t>1</a:t>
            </a:r>
            <a:r>
              <a:rPr lang="zh-CN" altLang="en-US" sz="2000" dirty="0" smtClean="0">
                <a:ea typeface="黑体" pitchFamily="49" charset="-122"/>
              </a:rPr>
              <a:t>）</a:t>
            </a:r>
            <a:r>
              <a:rPr lang="en-US" altLang="zh-CN" sz="2000" dirty="0" smtClean="0">
                <a:ea typeface="黑体" pitchFamily="49" charset="-122"/>
              </a:rPr>
              <a:t>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a:t>
            </a:r>
            <a:r>
              <a:rPr lang="zh-CN" altLang="en-US" sz="2000" dirty="0" smtClean="0">
                <a:ea typeface="黑体" pitchFamily="49" charset="-122"/>
              </a:rPr>
              <a:t>（</a:t>
            </a:r>
            <a:r>
              <a:rPr lang="en-US" altLang="zh-CN" sz="2000" dirty="0" smtClean="0">
                <a:ea typeface="黑体" pitchFamily="49" charset="-122"/>
              </a:rPr>
              <a:t>2</a:t>
            </a:r>
            <a:r>
              <a:rPr lang="zh-CN" altLang="en-US" sz="2000" dirty="0" smtClean="0">
                <a:ea typeface="黑体" pitchFamily="49" charset="-122"/>
              </a:rPr>
              <a:t>）</a:t>
            </a:r>
            <a:r>
              <a:rPr lang="en-US" altLang="zh-CN" sz="2000" dirty="0" smtClean="0">
                <a:ea typeface="黑体" pitchFamily="49" charset="-122"/>
              </a:rPr>
              <a:t>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应用案例</a:t>
            </a:r>
            <a:endParaRPr lang="zh-CN" altLang="en-US" sz="3600" dirty="0">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5" name="内容占位符 4"/>
          <p:cNvSpPr>
            <a:spLocks noGrp="1"/>
          </p:cNvSpPr>
          <p:nvPr>
            <p:ph idx="1"/>
          </p:nvPr>
        </p:nvSpPr>
        <p:spPr>
          <a:xfrm>
            <a:off x="395536" y="1484784"/>
            <a:ext cx="8496944" cy="4896544"/>
          </a:xfrm>
        </p:spPr>
        <p:txBody>
          <a:bodyPr/>
          <a:lstStyle/>
          <a:p>
            <a:pPr marL="342900" lvl="1" indent="-342900">
              <a:buChar char="•"/>
            </a:pPr>
            <a:r>
              <a:rPr lang="zh-CN" altLang="en-US" dirty="0" smtClean="0">
                <a:latin typeface="Arial Unicode MS" pitchFamily="34" charset="-122"/>
                <a:ea typeface="黑体" pitchFamily="49" charset="-122"/>
                <a:cs typeface="Arial Unicode MS" pitchFamily="34" charset="-122"/>
              </a:rPr>
              <a:t>传统的软件剽窃检测工具难以检测出一些“深层”剽窃问题</a:t>
            </a:r>
            <a:endParaRPr lang="en-US" altLang="zh-CN" dirty="0" smtClean="0">
              <a:latin typeface="Arial Unicode MS" pitchFamily="34" charset="-122"/>
              <a:ea typeface="黑体" pitchFamily="49" charset="-122"/>
              <a:cs typeface="Arial Unicode MS" pitchFamily="34" charset="-122"/>
            </a:endParaRPr>
          </a:p>
          <a:p>
            <a:pPr marL="342900" lvl="1" indent="-342900">
              <a:buChar char="•"/>
            </a:pPr>
            <a:r>
              <a:rPr lang="zh-CN" altLang="en-US" dirty="0" smtClean="0">
                <a:latin typeface="Arial Unicode MS" pitchFamily="34" charset="-122"/>
                <a:ea typeface="黑体" pitchFamily="49" charset="-122"/>
                <a:cs typeface="Arial Unicode MS" pitchFamily="34" charset="-122"/>
              </a:rPr>
              <a:t>基于“</a:t>
            </a:r>
            <a:r>
              <a:rPr lang="zh-CN" altLang="en-US" dirty="0" smtClean="0">
                <a:solidFill>
                  <a:srgbClr val="FF0000"/>
                </a:solidFill>
                <a:latin typeface="Arial Unicode MS" pitchFamily="34" charset="-122"/>
                <a:ea typeface="黑体" pitchFamily="49" charset="-122"/>
                <a:cs typeface="Arial Unicode MS" pitchFamily="34" charset="-122"/>
              </a:rPr>
              <a:t>图模式匹配</a:t>
            </a:r>
            <a:r>
              <a:rPr lang="zh-CN" altLang="en-US" dirty="0" smtClean="0">
                <a:latin typeface="Arial Unicode MS" pitchFamily="34" charset="-122"/>
                <a:ea typeface="黑体" pitchFamily="49" charset="-122"/>
                <a:cs typeface="Arial Unicode MS" pitchFamily="34" charset="-122"/>
              </a:rPr>
              <a:t>”的新工具</a:t>
            </a:r>
            <a:endParaRPr lang="en-US" altLang="zh-CN" dirty="0" smtClean="0">
              <a:solidFill>
                <a:srgbClr val="FF0000"/>
              </a:solidFill>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a:t>
            </a:r>
            <a:r>
              <a:rPr lang="zh-CN" altLang="en-US" sz="2000" dirty="0" smtClean="0">
                <a:solidFill>
                  <a:srgbClr val="FF0000"/>
                </a:solidFill>
                <a:latin typeface="Arial Unicode MS" pitchFamily="34" charset="-122"/>
                <a:ea typeface="黑体" pitchFamily="49" charset="-122"/>
              </a:rPr>
              <a:t>程序源代码</a:t>
            </a:r>
            <a:r>
              <a:rPr lang="zh-CN" altLang="en-US" sz="2000" dirty="0" smtClean="0">
                <a:latin typeface="Arial Unicode MS" pitchFamily="34" charset="-122"/>
                <a:ea typeface="黑体" pitchFamily="49" charset="-122"/>
              </a:rPr>
              <a:t>表示为</a:t>
            </a:r>
            <a:r>
              <a:rPr lang="zh-CN" altLang="en-US" sz="2000" dirty="0" smtClean="0">
                <a:solidFill>
                  <a:srgbClr val="FF0000"/>
                </a:solidFill>
                <a:latin typeface="Arial Unicode MS" pitchFamily="34" charset="-122"/>
                <a:ea typeface="黑体" pitchFamily="49" charset="-122"/>
              </a:rPr>
              <a:t>程序依赖图</a:t>
            </a:r>
            <a:r>
              <a:rPr lang="en-US" altLang="zh-CN" sz="2000" dirty="0" smtClean="0">
                <a:solidFill>
                  <a:srgbClr val="FF0000"/>
                </a:solidFill>
                <a:latin typeface="Arial Unicode MS" pitchFamily="34" charset="-122"/>
                <a:ea typeface="黑体" pitchFamily="49" charset="-122"/>
              </a:rPr>
              <a:t> </a:t>
            </a:r>
            <a:r>
              <a:rPr lang="en-US" altLang="zh-CN" sz="2000" baseline="30000" dirty="0" smtClean="0">
                <a:solidFill>
                  <a:srgbClr val="FF0000"/>
                </a:solidFill>
                <a:latin typeface="Arial Unicode MS" pitchFamily="34" charset="-122"/>
                <a:ea typeface="黑体" pitchFamily="49" charset="-122"/>
              </a:rPr>
              <a:t>[2]</a:t>
            </a:r>
            <a:r>
              <a:rPr lang="en-US" altLang="zh-CN" sz="2000" dirty="0" smtClean="0">
                <a:latin typeface="Arial Unicode MS" pitchFamily="34" charset="-122"/>
                <a:ea typeface="黑体" pitchFamily="49" charset="-122"/>
              </a:rPr>
              <a:t>. </a:t>
            </a:r>
            <a:endParaRPr lang="en-US" altLang="zh-CN" sz="2000" dirty="0">
              <a:latin typeface="Arial Unicode MS" pitchFamily="34" charset="-122"/>
              <a:ea typeface="黑体" pitchFamily="49" charset="-122"/>
            </a:endParaRPr>
          </a:p>
          <a:p>
            <a:pPr lvl="1"/>
            <a:r>
              <a:rPr lang="zh-CN" altLang="en-US" sz="2000" dirty="0" smtClean="0">
                <a:ea typeface="黑体" pitchFamily="49" charset="-122"/>
              </a:rPr>
              <a:t>通过</a:t>
            </a:r>
            <a:r>
              <a:rPr lang="zh-CN" altLang="en-US" sz="2000" dirty="0" smtClean="0">
                <a:latin typeface="Arial Unicode MS" pitchFamily="34" charset="-122"/>
                <a:ea typeface="黑体" pitchFamily="49" charset="-122"/>
              </a:rPr>
              <a:t>图模式匹配检测</a:t>
            </a:r>
            <a:r>
              <a:rPr lang="zh-CN" altLang="en-US" sz="2000" dirty="0" smtClean="0">
                <a:solidFill>
                  <a:srgbClr val="FF0000"/>
                </a:solidFill>
                <a:latin typeface="Arial Unicode MS" pitchFamily="34" charset="-122"/>
                <a:ea typeface="黑体" pitchFamily="49" charset="-122"/>
              </a:rPr>
              <a:t>结构的相似性</a:t>
            </a:r>
            <a:r>
              <a:rPr lang="zh-CN" altLang="en-US" sz="2000" dirty="0" smtClean="0">
                <a:latin typeface="Arial Unicode MS" pitchFamily="34" charset="-122"/>
                <a:ea typeface="黑体" pitchFamily="49" charset="-122"/>
              </a:rPr>
              <a:t>来判断软件剽窃</a:t>
            </a:r>
            <a:endParaRPr lang="en-US" altLang="zh-CN" sz="2000" dirty="0">
              <a:latin typeface="Arial Unicode MS" pitchFamily="34" charset="-122"/>
              <a:ea typeface="黑体" pitchFamily="49" charset="-122"/>
            </a:endParaRPr>
          </a:p>
          <a:p>
            <a:pPr lvl="1"/>
            <a:endParaRPr lang="en-US" altLang="zh-CN" sz="2000" dirty="0">
              <a:latin typeface="Arial Unicode MS" pitchFamily="34" charset="-122"/>
              <a:ea typeface="黑体" pitchFamily="49" charset="-122"/>
            </a:endParaRPr>
          </a:p>
          <a:p>
            <a:pPr marL="457200" lvl="1" indent="0">
              <a:buNone/>
            </a:pPr>
            <a:endParaRPr lang="en-US" altLang="zh-CN" sz="2400" dirty="0" smtClean="0">
              <a:latin typeface="Arial Unicode MS" pitchFamily="34" charset="-122"/>
              <a:ea typeface="黑体" pitchFamily="49" charset="-122"/>
            </a:endParaRPr>
          </a:p>
        </p:txBody>
      </p:sp>
      <p:sp>
        <p:nvSpPr>
          <p:cNvPr id="7" name="TextBox 6"/>
          <p:cNvSpPr txBox="1"/>
          <p:nvPr/>
        </p:nvSpPr>
        <p:spPr>
          <a:xfrm>
            <a:off x="395536" y="908720"/>
            <a:ext cx="8388425"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软件剽窃检测</a:t>
            </a:r>
            <a:r>
              <a:rPr lang="en-US" altLang="zh-CN" sz="2400" dirty="0" smtClean="0">
                <a:solidFill>
                  <a:srgbClr val="0066CC"/>
                </a:solidFill>
              </a:rPr>
              <a:t> </a:t>
            </a:r>
            <a:r>
              <a:rPr lang="en-US" altLang="zh-CN" sz="2400" baseline="30000" dirty="0" smtClean="0">
                <a:solidFill>
                  <a:srgbClr val="FF0000"/>
                </a:solidFill>
              </a:rPr>
              <a:t>[1]</a:t>
            </a:r>
            <a:endParaRPr lang="en-US" altLang="zh-CN" sz="2400" baseline="30000" dirty="0">
              <a:solidFill>
                <a:srgbClr val="FF0000"/>
              </a:solidFill>
            </a:endParaRPr>
          </a:p>
        </p:txBody>
      </p:sp>
      <p:pic>
        <p:nvPicPr>
          <p:cNvPr id="1027" name="Picture 3"/>
          <p:cNvPicPr>
            <a:picLocks noChangeAspect="1" noChangeArrowheads="1"/>
          </p:cNvPicPr>
          <p:nvPr/>
        </p:nvPicPr>
        <p:blipFill>
          <a:blip r:embed="rId2" cstate="print"/>
          <a:srcRect/>
          <a:stretch>
            <a:fillRect/>
          </a:stretch>
        </p:blipFill>
        <p:spPr bwMode="auto">
          <a:xfrm>
            <a:off x="-7146" y="3429000"/>
            <a:ext cx="8323562" cy="321102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6067882" y="3140968"/>
            <a:ext cx="3002001" cy="2448272"/>
          </a:xfrm>
          <a:prstGeom prst="rect">
            <a:avLst/>
          </a:prstGeom>
          <a:noFill/>
          <a:ln w="9525">
            <a:noFill/>
            <a:miter lim="800000"/>
            <a:headEnd/>
            <a:tailEnd/>
          </a:ln>
        </p:spPr>
      </p:pic>
    </p:spTree>
    <p:extLst>
      <p:ext uri="{BB962C8B-B14F-4D97-AF65-F5344CB8AC3E}">
        <p14:creationId xmlns:p14="http://schemas.microsoft.com/office/powerpoint/2010/main" xmlns="" val="186389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blinds(horizontal)">
                                      <p:cBhvr>
                                        <p:cTn id="27" dur="500"/>
                                        <p:tgtEl>
                                          <p:spTgt spid="1027"/>
                                        </p:tgtEl>
                                      </p:cBhvr>
                                    </p:animEffect>
                                  </p:childTnLst>
                                </p:cTn>
                              </p:par>
                              <p:par>
                                <p:cTn id="28" presetID="3" presetClass="entr" presetSubtype="10"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blinds(horizontal)">
                                      <p:cBhvr>
                                        <p:cTn id="3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r>
              <a:rPr lang="en-US" altLang="zh-CN" sz="3600" b="1" dirty="0" smtClean="0">
                <a:solidFill>
                  <a:srgbClr val="C00000"/>
                </a:solidFill>
                <a:latin typeface="Arial Unicode MS" pitchFamily="34" charset="-122"/>
                <a:ea typeface="黑体" pitchFamily="49" charset="-122"/>
              </a:rPr>
              <a:t>(</a:t>
            </a:r>
            <a:r>
              <a:rPr lang="en-US" altLang="zh-CN" sz="2400" b="1" dirty="0" smtClean="0">
                <a:solidFill>
                  <a:srgbClr val="C00000"/>
                </a:solidFill>
                <a:latin typeface="Arial Unicode MS" pitchFamily="34" charset="-122"/>
                <a:ea typeface="黑体" pitchFamily="49" charset="-122"/>
              </a:rPr>
              <a:t>TODS 2014&amp;WWW 2012</a:t>
            </a:r>
            <a:r>
              <a:rPr lang="en-US" altLang="zh-CN" sz="3600" b="1" dirty="0" smtClean="0">
                <a:solidFill>
                  <a:srgbClr val="C00000"/>
                </a:solidFill>
                <a:latin typeface="Arial Unicode MS" pitchFamily="34" charset="-122"/>
                <a:ea typeface="黑体" pitchFamily="49" charset="-122"/>
              </a:rPr>
              <a:t>)</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[3]</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641851"/>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[18]</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[8]</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其他数据技术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6" name="内容占位符 2"/>
          <p:cNvSpPr txBox="1">
            <a:spLocks/>
          </p:cNvSpPr>
          <p:nvPr/>
        </p:nvSpPr>
        <p:spPr bwMode="auto">
          <a:xfrm>
            <a:off x="391358" y="206084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数据抽样：</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7" name="Straight Arrow Connector 5"/>
          <p:cNvCxnSpPr/>
          <p:nvPr/>
        </p:nvCxnSpPr>
        <p:spPr bwMode="auto">
          <a:xfrm>
            <a:off x="3635896" y="231287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205126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9" name="TextBox 19"/>
          <p:cNvSpPr txBox="1">
            <a:spLocks noChangeArrowheads="1"/>
          </p:cNvSpPr>
          <p:nvPr/>
        </p:nvSpPr>
        <p:spPr bwMode="auto">
          <a:xfrm>
            <a:off x="5724128" y="2051266"/>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0" name="TextBox 3"/>
          <p:cNvSpPr txBox="1">
            <a:spLocks noChangeArrowheads="1"/>
          </p:cNvSpPr>
          <p:nvPr/>
        </p:nvSpPr>
        <p:spPr bwMode="auto">
          <a:xfrm>
            <a:off x="3923928" y="1844824"/>
            <a:ext cx="158417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sampling</a:t>
            </a:r>
            <a:endParaRPr lang="zh-CN" altLang="en-US" dirty="0">
              <a:latin typeface="Rockwell" pitchFamily="18" charset="0"/>
            </a:endParaRPr>
          </a:p>
        </p:txBody>
      </p:sp>
      <p:cxnSp>
        <p:nvCxnSpPr>
          <p:cNvPr id="11" name="Straight Arrow Connector 5"/>
          <p:cNvCxnSpPr/>
          <p:nvPr/>
        </p:nvCxnSpPr>
        <p:spPr bwMode="auto">
          <a:xfrm>
            <a:off x="3635896" y="378904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352743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352743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3212976"/>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395536" y="35010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395536" y="4744524"/>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986754"/>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4725144"/>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4725144"/>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4479503"/>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大数据计算理论与系统</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(Theory</a:t>
            </a:r>
            <a:r>
              <a:rPr lang="zh-CN" altLang="en-US" sz="2800" b="1" kern="0" dirty="0" smtClean="0">
                <a:solidFill>
                  <a:srgbClr val="C00000"/>
                </a:solidFill>
                <a:latin typeface="+mj-lt"/>
                <a:ea typeface="+mj-ea"/>
                <a:cs typeface="+mj-cs"/>
              </a:rPr>
              <a:t> </a:t>
            </a:r>
            <a:r>
              <a:rPr lang="en-US" altLang="zh-CN" sz="2800" b="1" kern="0" dirty="0" smtClean="0">
                <a:solidFill>
                  <a:srgbClr val="C00000"/>
                </a:solidFill>
                <a:latin typeface="+mj-lt"/>
                <a:ea typeface="+mj-ea"/>
                <a:cs typeface="+mj-cs"/>
              </a:rPr>
              <a:t>and Systems </a:t>
            </a: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for Big Data)</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6948488" y="6448425"/>
            <a:ext cx="2133600" cy="365125"/>
          </a:xfrm>
          <a:prstGeom prst="rect">
            <a:avLst/>
          </a:prstGeom>
        </p:spPr>
        <p:txBody>
          <a:bodyPr/>
          <a:lstStyle/>
          <a:p>
            <a:pPr algn="r">
              <a:defRPr/>
            </a:pPr>
            <a:fld id="{70FB515C-1731-4ACF-A433-6C935A4510AD}" type="slidenum">
              <a:rPr lang="zh-CN" altLang="en-US" sz="1100" smtClean="0"/>
              <a:pPr algn="r">
                <a:defRPr/>
              </a:pPr>
              <a:t>36</a:t>
            </a:fld>
            <a:endParaRPr lang="zh-CN" altLang="en-US" sz="1100" dirty="0"/>
          </a:p>
        </p:txBody>
      </p:sp>
      <p:sp>
        <p:nvSpPr>
          <p:cNvPr id="5" name="Chord 2"/>
          <p:cNvSpPr/>
          <p:nvPr/>
        </p:nvSpPr>
        <p:spPr bwMode="auto">
          <a:xfrm rot="6732850">
            <a:off x="-67469" y="1125611"/>
            <a:ext cx="3806825" cy="3579812"/>
          </a:xfrm>
          <a:prstGeom prst="chord">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wrap="none"/>
          <a:lstStyle/>
          <a:p>
            <a:pPr>
              <a:defRPr/>
            </a:pPr>
            <a:endParaRPr lang="zh-CN" altLang="en-US" sz="2400"/>
          </a:p>
        </p:txBody>
      </p:sp>
      <p:sp>
        <p:nvSpPr>
          <p:cNvPr id="18436" name="TextBox 5"/>
          <p:cNvSpPr txBox="1">
            <a:spLocks noChangeArrowheads="1"/>
          </p:cNvSpPr>
          <p:nvPr/>
        </p:nvSpPr>
        <p:spPr bwMode="auto">
          <a:xfrm>
            <a:off x="827088" y="1300758"/>
            <a:ext cx="2171700" cy="400050"/>
          </a:xfrm>
          <a:prstGeom prst="rect">
            <a:avLst/>
          </a:prstGeom>
          <a:noFill/>
          <a:ln w="9525">
            <a:noFill/>
            <a:miter lim="800000"/>
            <a:headEnd/>
            <a:tailEnd/>
          </a:ln>
        </p:spPr>
        <p:txBody>
          <a:bodyPr>
            <a:spAutoFit/>
          </a:bodyPr>
          <a:lstStyle/>
          <a:p>
            <a:r>
              <a:rPr lang="en-US" altLang="zh-CN" sz="2000" dirty="0">
                <a:solidFill>
                  <a:srgbClr val="FF0000"/>
                </a:solidFill>
                <a:latin typeface="Rockwell" pitchFamily="18" charset="0"/>
              </a:rPr>
              <a:t>NP and beyond</a:t>
            </a:r>
            <a:endParaRPr lang="zh-CN" altLang="en-US" sz="2000" dirty="0">
              <a:solidFill>
                <a:srgbClr val="FF0000"/>
              </a:solidFill>
              <a:latin typeface="Rockwell" pitchFamily="18" charset="0"/>
            </a:endParaRPr>
          </a:p>
        </p:txBody>
      </p:sp>
      <p:sp>
        <p:nvSpPr>
          <p:cNvPr id="7" name="Oval 1"/>
          <p:cNvSpPr/>
          <p:nvPr/>
        </p:nvSpPr>
        <p:spPr bwMode="auto">
          <a:xfrm>
            <a:off x="250825" y="1781770"/>
            <a:ext cx="3217863" cy="1776412"/>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wrap="none"/>
          <a:lstStyle/>
          <a:p>
            <a:pPr>
              <a:defRPr/>
            </a:pPr>
            <a:endParaRPr lang="en-US" altLang="zh-CN" sz="2000" dirty="0">
              <a:latin typeface="Rockwell" pitchFamily="18" charset="0"/>
            </a:endParaRPr>
          </a:p>
        </p:txBody>
      </p:sp>
      <p:cxnSp>
        <p:nvCxnSpPr>
          <p:cNvPr id="8" name="Curved Connector 5"/>
          <p:cNvCxnSpPr/>
          <p:nvPr/>
        </p:nvCxnSpPr>
        <p:spPr bwMode="auto">
          <a:xfrm rot="5400000">
            <a:off x="863600" y="2529482"/>
            <a:ext cx="1727200" cy="215900"/>
          </a:xfrm>
          <a:prstGeom prst="curvedConnector3">
            <a:avLst>
              <a:gd name="adj1" fmla="val 55039"/>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sp>
        <p:nvSpPr>
          <p:cNvPr id="18439" name="TextBox 17"/>
          <p:cNvSpPr txBox="1">
            <a:spLocks noChangeArrowheads="1"/>
          </p:cNvSpPr>
          <p:nvPr/>
        </p:nvSpPr>
        <p:spPr bwMode="auto">
          <a:xfrm>
            <a:off x="588963" y="2451695"/>
            <a:ext cx="1079500" cy="708025"/>
          </a:xfrm>
          <a:prstGeom prst="rect">
            <a:avLst/>
          </a:prstGeom>
          <a:noFill/>
          <a:ln w="9525">
            <a:noFill/>
            <a:miter lim="800000"/>
            <a:headEnd/>
            <a:tailEnd/>
          </a:ln>
        </p:spPr>
        <p:txBody>
          <a:bodyPr>
            <a:spAutoFit/>
          </a:bodyPr>
          <a:lstStyle/>
          <a:p>
            <a:r>
              <a:rPr lang="zh-CN" altLang="en-US" sz="2000" b="1">
                <a:solidFill>
                  <a:srgbClr val="0000FF"/>
                </a:solidFill>
                <a:latin typeface="Rockwell" pitchFamily="18" charset="0"/>
              </a:rPr>
              <a:t>大数据易解类</a:t>
            </a:r>
          </a:p>
        </p:txBody>
      </p:sp>
      <p:sp>
        <p:nvSpPr>
          <p:cNvPr id="18440" name="TextBox 9"/>
          <p:cNvSpPr txBox="1">
            <a:spLocks noChangeArrowheads="1"/>
          </p:cNvSpPr>
          <p:nvPr/>
        </p:nvSpPr>
        <p:spPr bwMode="auto">
          <a:xfrm>
            <a:off x="2028825" y="2334220"/>
            <a:ext cx="1054100" cy="1016000"/>
          </a:xfrm>
          <a:prstGeom prst="rect">
            <a:avLst/>
          </a:prstGeom>
          <a:noFill/>
          <a:ln w="9525">
            <a:noFill/>
            <a:miter lim="800000"/>
            <a:headEnd/>
            <a:tailEnd/>
          </a:ln>
        </p:spPr>
        <p:txBody>
          <a:bodyPr>
            <a:spAutoFit/>
          </a:bodyPr>
          <a:lstStyle/>
          <a:p>
            <a:r>
              <a:rPr lang="zh-CN" altLang="en-US" sz="2000" b="1">
                <a:solidFill>
                  <a:srgbClr val="FF0000"/>
                </a:solidFill>
                <a:latin typeface="Rockwell" pitchFamily="18" charset="0"/>
              </a:rPr>
              <a:t>非大数据易解类</a:t>
            </a:r>
          </a:p>
        </p:txBody>
      </p:sp>
      <p:sp>
        <p:nvSpPr>
          <p:cNvPr id="18441" name="标题 1"/>
          <p:cNvSpPr txBox="1">
            <a:spLocks/>
          </p:cNvSpPr>
          <p:nvPr/>
        </p:nvSpPr>
        <p:spPr bwMode="auto">
          <a:xfrm>
            <a:off x="457200" y="62012"/>
            <a:ext cx="8229600" cy="774700"/>
          </a:xfrm>
          <a:prstGeom prst="rect">
            <a:avLst/>
          </a:prstGeom>
          <a:noFill/>
          <a:ln w="9525">
            <a:noFill/>
            <a:miter lim="800000"/>
            <a:headEnd/>
            <a:tailEnd/>
          </a:ln>
        </p:spPr>
        <p:txBody>
          <a:bodyPr anchor="ctr"/>
          <a:lstStyle/>
          <a:p>
            <a:r>
              <a:rPr lang="zh-CN" altLang="en-US" sz="3600" b="1" dirty="0" smtClean="0">
                <a:solidFill>
                  <a:srgbClr val="C00000"/>
                </a:solidFill>
                <a:ea typeface="黑体" pitchFamily="49" charset="-122"/>
                <a:cs typeface="Arial" pitchFamily="34" charset="0"/>
              </a:rPr>
              <a:t>如，大</a:t>
            </a:r>
            <a:r>
              <a:rPr lang="zh-CN" altLang="en-US" sz="3600" b="1" dirty="0">
                <a:solidFill>
                  <a:srgbClr val="C00000"/>
                </a:solidFill>
                <a:ea typeface="黑体" pitchFamily="49" charset="-122"/>
                <a:cs typeface="Arial" pitchFamily="34" charset="0"/>
              </a:rPr>
              <a:t>数据易解复杂性理论</a:t>
            </a:r>
            <a:r>
              <a:rPr lang="en-US" altLang="zh-CN" sz="3600" b="1" dirty="0">
                <a:solidFill>
                  <a:srgbClr val="C00000"/>
                </a:solidFill>
                <a:ea typeface="黑体" pitchFamily="49" charset="-122"/>
                <a:cs typeface="Arial" pitchFamily="34" charset="0"/>
              </a:rPr>
              <a:t> (</a:t>
            </a:r>
            <a:r>
              <a:rPr lang="en-US" altLang="zh-CN" sz="2800" b="1" dirty="0">
                <a:solidFill>
                  <a:srgbClr val="C00000"/>
                </a:solidFill>
                <a:ea typeface="黑体" pitchFamily="49" charset="-122"/>
                <a:cs typeface="Arial" pitchFamily="34" charset="0"/>
              </a:rPr>
              <a:t>VLDB 2013</a:t>
            </a:r>
            <a:r>
              <a:rPr lang="en-US" altLang="zh-CN" sz="3600" b="1" dirty="0">
                <a:solidFill>
                  <a:srgbClr val="C00000"/>
                </a:solidFill>
                <a:ea typeface="黑体" pitchFamily="49" charset="-122"/>
                <a:cs typeface="Arial" pitchFamily="34" charset="0"/>
              </a:rPr>
              <a:t>)</a:t>
            </a:r>
            <a:endParaRPr lang="zh-CN" altLang="en-US" sz="4400" b="1" dirty="0">
              <a:solidFill>
                <a:srgbClr val="C00000"/>
              </a:solidFill>
              <a:ea typeface="黑体" pitchFamily="49" charset="-122"/>
              <a:cs typeface="Arial" pitchFamily="34" charset="0"/>
            </a:endParaRPr>
          </a:p>
        </p:txBody>
      </p:sp>
      <p:pic>
        <p:nvPicPr>
          <p:cNvPr id="18442" name="图片 16" descr="国际联合研究中心.jpg"/>
          <p:cNvPicPr>
            <a:picLocks noChangeAspect="1"/>
          </p:cNvPicPr>
          <p:nvPr/>
        </p:nvPicPr>
        <p:blipFill>
          <a:blip r:embed="rId2" cstate="print"/>
          <a:srcRect/>
          <a:stretch>
            <a:fillRect/>
          </a:stretch>
        </p:blipFill>
        <p:spPr bwMode="auto">
          <a:xfrm>
            <a:off x="250776" y="4149080"/>
            <a:ext cx="3313112" cy="1887538"/>
          </a:xfrm>
          <a:prstGeom prst="rect">
            <a:avLst/>
          </a:prstGeom>
          <a:noFill/>
          <a:ln w="9525">
            <a:solidFill>
              <a:schemeClr val="tx1"/>
            </a:solidFill>
            <a:miter lim="800000"/>
            <a:headEnd/>
            <a:tailEnd/>
          </a:ln>
        </p:spPr>
      </p:pic>
      <p:sp>
        <p:nvSpPr>
          <p:cNvPr id="18443" name="TextBox 17"/>
          <p:cNvSpPr txBox="1">
            <a:spLocks noChangeArrowheads="1"/>
          </p:cNvSpPr>
          <p:nvPr/>
        </p:nvSpPr>
        <p:spPr bwMode="auto">
          <a:xfrm>
            <a:off x="876300" y="1789707"/>
            <a:ext cx="1898650" cy="400050"/>
          </a:xfrm>
          <a:prstGeom prst="rect">
            <a:avLst/>
          </a:prstGeom>
          <a:noFill/>
          <a:ln w="9525">
            <a:noFill/>
            <a:miter lim="800000"/>
            <a:headEnd/>
            <a:tailEnd/>
          </a:ln>
        </p:spPr>
        <p:txBody>
          <a:bodyPr>
            <a:spAutoFit/>
          </a:bodyPr>
          <a:lstStyle/>
          <a:p>
            <a:r>
              <a:rPr lang="zh-CN" altLang="en-US" sz="2000" b="1">
                <a:latin typeface="Rockwell" pitchFamily="18" charset="0"/>
              </a:rPr>
              <a:t>多项式  可解类</a:t>
            </a:r>
          </a:p>
        </p:txBody>
      </p:sp>
      <p:sp>
        <p:nvSpPr>
          <p:cNvPr id="18444" name="内容占位符 2"/>
          <p:cNvSpPr>
            <a:spLocks noChangeArrowheads="1"/>
          </p:cNvSpPr>
          <p:nvPr/>
        </p:nvSpPr>
        <p:spPr bwMode="auto">
          <a:xfrm>
            <a:off x="3851275" y="1269007"/>
            <a:ext cx="5113338" cy="1800225"/>
          </a:xfrm>
          <a:prstGeom prst="rect">
            <a:avLst/>
          </a:prstGeom>
          <a:noFill/>
          <a:ln w="25400">
            <a:solidFill>
              <a:schemeClr val="tx1"/>
            </a:solidFill>
            <a:miter lim="800000"/>
            <a:headEnd/>
            <a:tailEnd/>
          </a:ln>
        </p:spPr>
        <p:txBody>
          <a:bodyPr lIns="97182" tIns="48591" rIns="97182" bIns="48591"/>
          <a:lstStyle/>
          <a:p>
            <a:pPr algn="l" defTabSz="971550">
              <a:spcBef>
                <a:spcPct val="60000"/>
              </a:spcBef>
              <a:buClr>
                <a:schemeClr val="accent1"/>
              </a:buClr>
              <a:buSzPct val="80000"/>
            </a:pPr>
            <a:r>
              <a:rPr lang="zh-CN" altLang="en-US" sz="2000">
                <a:latin typeface="黑体" pitchFamily="49" charset="-122"/>
                <a:ea typeface="黑体" pitchFamily="49" charset="-122"/>
              </a:rPr>
              <a:t>一类查询</a:t>
            </a:r>
            <a:r>
              <a:rPr lang="en-GB" altLang="zh-CN" sz="2000">
                <a:solidFill>
                  <a:srgbClr val="C00000"/>
                </a:solidFill>
                <a:latin typeface="黑体" pitchFamily="49" charset="-122"/>
                <a:ea typeface="黑体" pitchFamily="49" charset="-122"/>
              </a:rPr>
              <a:t>Q</a:t>
            </a:r>
            <a:r>
              <a:rPr lang="zh-CN" altLang="en-US" sz="2000">
                <a:solidFill>
                  <a:srgbClr val="000000"/>
                </a:solidFill>
                <a:latin typeface="黑体" pitchFamily="49" charset="-122"/>
                <a:ea typeface="黑体" pitchFamily="49" charset="-122"/>
              </a:rPr>
              <a:t>是大数据易解的，如果存在一个</a:t>
            </a:r>
            <a:r>
              <a:rPr lang="en-GB" altLang="zh-CN" sz="2000">
                <a:solidFill>
                  <a:srgbClr val="FF0000"/>
                </a:solidFill>
                <a:latin typeface="黑体" pitchFamily="49" charset="-122"/>
                <a:ea typeface="黑体" pitchFamily="49" charset="-122"/>
              </a:rPr>
              <a:t>PTIME</a:t>
            </a:r>
            <a:r>
              <a:rPr lang="zh-CN" altLang="en-US" sz="2000">
                <a:latin typeface="黑体" pitchFamily="49" charset="-122"/>
                <a:ea typeface="黑体" pitchFamily="49" charset="-122"/>
              </a:rPr>
              <a:t>预处理函数</a:t>
            </a:r>
            <a:r>
              <a:rPr lang="en-GB" altLang="zh-CN" sz="2000">
                <a:solidFill>
                  <a:srgbClr val="C00000"/>
                </a:solidFill>
                <a:latin typeface="黑体" pitchFamily="49" charset="-122"/>
                <a:ea typeface="黑体" pitchFamily="49" charset="-122"/>
                <a:sym typeface="Symbol" pitchFamily="18" charset="2"/>
              </a:rPr>
              <a:t></a:t>
            </a:r>
            <a:r>
              <a:rPr lang="zh-CN" altLang="en-US" sz="2000">
                <a:latin typeface="黑体" pitchFamily="49" charset="-122"/>
                <a:ea typeface="黑体" pitchFamily="49" charset="-122"/>
                <a:sym typeface="Symbol" pitchFamily="18" charset="2"/>
              </a:rPr>
              <a:t>满足：</a:t>
            </a:r>
            <a:endParaRPr lang="en-GB" altLang="zh-CN" sz="2000">
              <a:latin typeface="黑体" pitchFamily="49" charset="-122"/>
              <a:ea typeface="黑体" pitchFamily="49" charset="-122"/>
            </a:endParaRPr>
          </a:p>
          <a:p>
            <a:pPr algn="l" defTabSz="971550">
              <a:spcBef>
                <a:spcPts val="600"/>
              </a:spcBef>
              <a:buClr>
                <a:schemeClr val="accent1"/>
              </a:buClr>
              <a:buSzPct val="80000"/>
              <a:buFont typeface="Arial" pitchFamily="34" charset="0"/>
              <a:buChar char="•"/>
            </a:pPr>
            <a:r>
              <a:rPr lang="en-GB" altLang="zh-CN" sz="2000">
                <a:solidFill>
                  <a:srgbClr val="000000"/>
                </a:solidFill>
                <a:latin typeface="黑体" pitchFamily="49" charset="-122"/>
                <a:ea typeface="黑体" pitchFamily="49" charset="-122"/>
              </a:rPr>
              <a:t> </a:t>
            </a:r>
            <a:r>
              <a:rPr lang="zh-CN" altLang="en-US" sz="1800">
                <a:solidFill>
                  <a:srgbClr val="000000"/>
                </a:solidFill>
                <a:latin typeface="黑体" pitchFamily="49" charset="-122"/>
                <a:ea typeface="黑体" pitchFamily="49" charset="-122"/>
              </a:rPr>
              <a:t>对于任何</a:t>
            </a:r>
            <a:r>
              <a:rPr lang="en-GB" altLang="zh-CN" sz="1800">
                <a:solidFill>
                  <a:srgbClr val="C00000"/>
                </a:solidFill>
                <a:latin typeface="黑体" pitchFamily="49" charset="-122"/>
                <a:ea typeface="黑体" pitchFamily="49" charset="-122"/>
              </a:rPr>
              <a:t>Q</a:t>
            </a:r>
            <a:r>
              <a:rPr lang="zh-CN" altLang="en-US" sz="1800">
                <a:latin typeface="黑体" pitchFamily="49" charset="-122"/>
                <a:ea typeface="黑体" pitchFamily="49" charset="-122"/>
              </a:rPr>
              <a:t>上</a:t>
            </a:r>
            <a:r>
              <a:rPr lang="zh-CN" altLang="en-US" sz="1800">
                <a:solidFill>
                  <a:srgbClr val="000000"/>
                </a:solidFill>
                <a:latin typeface="黑体" pitchFamily="49" charset="-122"/>
                <a:ea typeface="黑体" pitchFamily="49" charset="-122"/>
              </a:rPr>
              <a:t>数据库</a:t>
            </a:r>
            <a:r>
              <a:rPr lang="en-GB" altLang="zh-CN" sz="1800">
                <a:solidFill>
                  <a:srgbClr val="000000"/>
                </a:solidFill>
                <a:latin typeface="黑体" pitchFamily="49" charset="-122"/>
                <a:ea typeface="黑体" pitchFamily="49" charset="-122"/>
              </a:rPr>
              <a:t>D</a:t>
            </a:r>
            <a:r>
              <a:rPr lang="zh-CN" altLang="en-US" sz="1800">
                <a:solidFill>
                  <a:srgbClr val="000000"/>
                </a:solidFill>
                <a:latin typeface="黑体" pitchFamily="49" charset="-122"/>
                <a:ea typeface="黑体" pitchFamily="49" charset="-122"/>
              </a:rPr>
              <a:t>，</a:t>
            </a:r>
            <a:r>
              <a:rPr lang="en-GB" altLang="zh-CN" sz="1800">
                <a:latin typeface="黑体" pitchFamily="49" charset="-122"/>
                <a:ea typeface="黑体" pitchFamily="49" charset="-122"/>
              </a:rPr>
              <a:t>D</a:t>
            </a:r>
            <a:r>
              <a:rPr lang="en-GB" altLang="en-US" sz="1800">
                <a:latin typeface="黑体" pitchFamily="49" charset="-122"/>
                <a:ea typeface="黑体" pitchFamily="49" charset="-122"/>
              </a:rPr>
              <a:t>’</a:t>
            </a:r>
            <a:r>
              <a:rPr lang="en-GB" altLang="zh-CN" sz="1800">
                <a:latin typeface="黑体" pitchFamily="49" charset="-122"/>
                <a:ea typeface="黑体" pitchFamily="49" charset="-122"/>
              </a:rPr>
              <a:t>= </a:t>
            </a:r>
            <a:r>
              <a:rPr lang="en-GB" altLang="zh-CN" sz="1800">
                <a:solidFill>
                  <a:srgbClr val="C00000"/>
                </a:solidFill>
                <a:latin typeface="黑体" pitchFamily="49" charset="-122"/>
                <a:ea typeface="黑体" pitchFamily="49" charset="-122"/>
                <a:sym typeface="Symbol" pitchFamily="18" charset="2"/>
              </a:rPr>
              <a:t></a:t>
            </a:r>
            <a:r>
              <a:rPr lang="en-GB" altLang="zh-CN" sz="1800">
                <a:solidFill>
                  <a:srgbClr val="000000"/>
                </a:solidFill>
                <a:latin typeface="黑体" pitchFamily="49" charset="-122"/>
                <a:ea typeface="黑体" pitchFamily="49" charset="-122"/>
                <a:sym typeface="Symbol" pitchFamily="18" charset="2"/>
              </a:rPr>
              <a:t>(D)  </a:t>
            </a:r>
            <a:endParaRPr lang="en-GB" altLang="zh-CN" sz="1800">
              <a:latin typeface="黑体" pitchFamily="49" charset="-122"/>
              <a:ea typeface="黑体" pitchFamily="49" charset="-122"/>
            </a:endParaRPr>
          </a:p>
          <a:p>
            <a:pPr algn="l" defTabSz="971550">
              <a:spcBef>
                <a:spcPts val="600"/>
              </a:spcBef>
              <a:buClr>
                <a:schemeClr val="accent1"/>
              </a:buClr>
              <a:buSzPct val="80000"/>
              <a:buFont typeface="Arial" pitchFamily="34" charset="0"/>
              <a:buChar char="•"/>
            </a:pPr>
            <a:r>
              <a:rPr lang="en-GB" altLang="zh-CN" sz="1800">
                <a:solidFill>
                  <a:srgbClr val="000000"/>
                </a:solidFill>
                <a:latin typeface="黑体" pitchFamily="49" charset="-122"/>
                <a:ea typeface="黑体" pitchFamily="49" charset="-122"/>
              </a:rPr>
              <a:t> </a:t>
            </a:r>
            <a:r>
              <a:rPr lang="zh-CN" altLang="en-US" sz="1800">
                <a:solidFill>
                  <a:srgbClr val="000000"/>
                </a:solidFill>
                <a:latin typeface="黑体" pitchFamily="49" charset="-122"/>
                <a:ea typeface="黑体" pitchFamily="49" charset="-122"/>
              </a:rPr>
              <a:t>对于</a:t>
            </a:r>
            <a:r>
              <a:rPr lang="en-GB" altLang="zh-CN" sz="1800">
                <a:solidFill>
                  <a:srgbClr val="C00000"/>
                </a:solidFill>
                <a:latin typeface="黑体" pitchFamily="49" charset="-122"/>
                <a:ea typeface="黑体" pitchFamily="49" charset="-122"/>
              </a:rPr>
              <a:t>Q</a:t>
            </a:r>
            <a:r>
              <a:rPr lang="zh-CN" altLang="en-US" sz="1800">
                <a:latin typeface="黑体" pitchFamily="49" charset="-122"/>
                <a:ea typeface="黑体" pitchFamily="49" charset="-122"/>
              </a:rPr>
              <a:t>任意查询</a:t>
            </a:r>
            <a:r>
              <a:rPr lang="en-US" altLang="zh-CN" sz="1800">
                <a:solidFill>
                  <a:srgbClr val="C00000"/>
                </a:solidFill>
                <a:latin typeface="黑体" pitchFamily="49" charset="-122"/>
                <a:ea typeface="黑体" pitchFamily="49" charset="-122"/>
              </a:rPr>
              <a:t>q</a:t>
            </a:r>
            <a:r>
              <a:rPr lang="en-GB" altLang="zh-CN" sz="1800">
                <a:solidFill>
                  <a:srgbClr val="000000"/>
                </a:solidFill>
                <a:latin typeface="黑体" pitchFamily="49" charset="-122"/>
                <a:ea typeface="黑体" pitchFamily="49" charset="-122"/>
              </a:rPr>
              <a:t>, </a:t>
            </a:r>
            <a:r>
              <a:rPr lang="en-GB" altLang="zh-CN" sz="1800">
                <a:solidFill>
                  <a:srgbClr val="C00000"/>
                </a:solidFill>
                <a:latin typeface="黑体" pitchFamily="49" charset="-122"/>
                <a:ea typeface="黑体" pitchFamily="49" charset="-122"/>
              </a:rPr>
              <a:t>q</a:t>
            </a:r>
            <a:r>
              <a:rPr lang="en-GB" altLang="zh-CN" sz="1800">
                <a:solidFill>
                  <a:srgbClr val="000000"/>
                </a:solidFill>
                <a:latin typeface="黑体" pitchFamily="49" charset="-122"/>
                <a:ea typeface="黑体" pitchFamily="49" charset="-122"/>
              </a:rPr>
              <a:t>(D)</a:t>
            </a:r>
            <a:r>
              <a:rPr lang="zh-CN" altLang="en-US" sz="1800">
                <a:solidFill>
                  <a:srgbClr val="000000"/>
                </a:solidFill>
                <a:latin typeface="黑体" pitchFamily="49" charset="-122"/>
                <a:ea typeface="黑体" pitchFamily="49" charset="-122"/>
              </a:rPr>
              <a:t>可以转换为在</a:t>
            </a:r>
            <a:r>
              <a:rPr lang="en-GB" altLang="zh-CN" sz="1800">
                <a:solidFill>
                  <a:srgbClr val="000000"/>
                </a:solidFill>
                <a:latin typeface="黑体" pitchFamily="49" charset="-122"/>
                <a:ea typeface="黑体" pitchFamily="49" charset="-122"/>
              </a:rPr>
              <a:t> </a:t>
            </a:r>
            <a:r>
              <a:rPr lang="en-GB" altLang="zh-CN" sz="1800">
                <a:latin typeface="黑体" pitchFamily="49" charset="-122"/>
                <a:ea typeface="黑体" pitchFamily="49" charset="-122"/>
              </a:rPr>
              <a:t>D</a:t>
            </a:r>
            <a:r>
              <a:rPr lang="en-GB" altLang="en-US" sz="1800">
                <a:latin typeface="黑体" pitchFamily="49" charset="-122"/>
                <a:ea typeface="黑体" pitchFamily="49" charset="-122"/>
              </a:rPr>
              <a:t>’</a:t>
            </a:r>
            <a:r>
              <a:rPr lang="zh-CN" altLang="en-US" sz="1800">
                <a:latin typeface="黑体" pitchFamily="49" charset="-122"/>
                <a:ea typeface="黑体" pitchFamily="49" charset="-122"/>
              </a:rPr>
              <a:t>的求解，并且可以在</a:t>
            </a:r>
            <a:r>
              <a:rPr lang="en-GB" altLang="zh-CN" sz="1800">
                <a:solidFill>
                  <a:srgbClr val="FF0000"/>
                </a:solidFill>
                <a:latin typeface="黑体" pitchFamily="49" charset="-122"/>
                <a:ea typeface="黑体" pitchFamily="49" charset="-122"/>
              </a:rPr>
              <a:t>parallel polylog(NC)</a:t>
            </a:r>
            <a:r>
              <a:rPr lang="zh-CN" altLang="en-US" sz="1800">
                <a:latin typeface="黑体" pitchFamily="49" charset="-122"/>
                <a:ea typeface="黑体" pitchFamily="49" charset="-122"/>
              </a:rPr>
              <a:t>时间完成</a:t>
            </a:r>
            <a:endParaRPr lang="en-GB" altLang="zh-CN" sz="1800">
              <a:latin typeface="黑体" pitchFamily="49" charset="-122"/>
              <a:ea typeface="黑体" pitchFamily="49" charset="-122"/>
            </a:endParaRPr>
          </a:p>
        </p:txBody>
      </p:sp>
      <p:sp>
        <p:nvSpPr>
          <p:cNvPr id="18445" name="Rectangle 2"/>
          <p:cNvSpPr>
            <a:spLocks noChangeArrowheads="1"/>
          </p:cNvSpPr>
          <p:nvPr/>
        </p:nvSpPr>
        <p:spPr bwMode="auto">
          <a:xfrm>
            <a:off x="3708400" y="5804495"/>
            <a:ext cx="5400675" cy="504825"/>
          </a:xfrm>
          <a:prstGeom prst="rect">
            <a:avLst/>
          </a:prstGeom>
          <a:noFill/>
          <a:ln w="9525">
            <a:noFill/>
            <a:miter lim="800000"/>
            <a:headEnd/>
            <a:tailEnd/>
          </a:ln>
        </p:spPr>
        <p:txBody>
          <a:bodyPr/>
          <a:lstStyle/>
          <a:p>
            <a:pPr marL="365125" indent="-365125" defTabSz="971550">
              <a:lnSpc>
                <a:spcPct val="120000"/>
              </a:lnSpc>
              <a:spcBef>
                <a:spcPct val="20000"/>
              </a:spcBef>
              <a:buClr>
                <a:schemeClr val="accent1"/>
              </a:buClr>
              <a:buSzPct val="90000"/>
            </a:pPr>
            <a:r>
              <a:rPr lang="zh-CN" altLang="en-US" sz="2200">
                <a:latin typeface="黑体" pitchFamily="49" charset="-122"/>
                <a:ea typeface="黑体" pitchFamily="49" charset="-122"/>
              </a:rPr>
              <a:t>大数据易解类查询：在大数据上是可行的</a:t>
            </a:r>
            <a:endParaRPr lang="en-US" altLang="zh-CN" sz="2200">
              <a:latin typeface="黑体" pitchFamily="49" charset="-122"/>
              <a:ea typeface="黑体" pitchFamily="49" charset="-122"/>
            </a:endParaRPr>
          </a:p>
        </p:txBody>
      </p:sp>
      <p:sp>
        <p:nvSpPr>
          <p:cNvPr id="25" name="内容占位符 2"/>
          <p:cNvSpPr>
            <a:spLocks noChangeArrowheads="1"/>
          </p:cNvSpPr>
          <p:nvPr/>
        </p:nvSpPr>
        <p:spPr bwMode="auto">
          <a:xfrm>
            <a:off x="3779838" y="4437657"/>
            <a:ext cx="5256212" cy="1277938"/>
          </a:xfrm>
          <a:prstGeom prst="rect">
            <a:avLst/>
          </a:prstGeom>
          <a:noFill/>
          <a:ln w="25400">
            <a:solidFill>
              <a:schemeClr val="tx1"/>
            </a:solidFill>
          </a:ln>
          <a:extLst/>
        </p:spPr>
        <p:txBody>
          <a:bodyPr lIns="97182" tIns="48591" rIns="97182" bIns="48591"/>
          <a:lstStyle/>
          <a:p>
            <a:pPr algn="l" defTabSz="971550">
              <a:spcBef>
                <a:spcPts val="600"/>
              </a:spcBef>
              <a:buClr>
                <a:schemeClr val="accent1"/>
              </a:buClr>
              <a:buSzPct val="80000"/>
              <a:defRPr/>
            </a:pPr>
            <a:r>
              <a:rPr lang="zh-CN" altLang="en-US" sz="1800" dirty="0">
                <a:solidFill>
                  <a:srgbClr val="000000"/>
                </a:solidFill>
                <a:latin typeface="Rockwell" pitchFamily="18" charset="0"/>
                <a:ea typeface="黑体" pitchFamily="49" charset="-122"/>
              </a:rPr>
              <a:t>如果线性扫描数据库</a:t>
            </a:r>
            <a:r>
              <a:rPr lang="en-US" altLang="zh-CN" sz="1800" dirty="0">
                <a:solidFill>
                  <a:srgbClr val="000000"/>
                </a:solidFill>
                <a:latin typeface="Rockwell" pitchFamily="18" charset="0"/>
                <a:ea typeface="黑体" pitchFamily="49" charset="-122"/>
              </a:rPr>
              <a:t>D</a:t>
            </a:r>
            <a:r>
              <a:rPr lang="zh-CN" altLang="en-US" sz="1800" dirty="0">
                <a:solidFill>
                  <a:srgbClr val="000000"/>
                </a:solidFill>
                <a:latin typeface="Rockwell" pitchFamily="18" charset="0"/>
                <a:ea typeface="黑体" pitchFamily="49" charset="-122"/>
              </a:rPr>
              <a:t>变为</a:t>
            </a:r>
            <a:r>
              <a:rPr lang="en-GB" altLang="en-US" sz="1800" dirty="0">
                <a:solidFill>
                  <a:srgbClr val="000000"/>
                </a:solidFill>
                <a:latin typeface="Rockwell" pitchFamily="18" charset="0"/>
                <a:ea typeface="黑体" pitchFamily="49" charset="-122"/>
              </a:rPr>
              <a:t>log(|D|)</a:t>
            </a:r>
            <a:r>
              <a:rPr lang="zh-CN" altLang="en-US" sz="1800" dirty="0">
                <a:solidFill>
                  <a:srgbClr val="000000"/>
                </a:solidFill>
                <a:latin typeface="Rockwell" pitchFamily="18" charset="0"/>
                <a:ea typeface="黑体" pitchFamily="49" charset="-122"/>
              </a:rPr>
              <a:t>时间扫描，则</a:t>
            </a:r>
            <a:r>
              <a:rPr lang="en-GB" altLang="en-US" sz="1800" dirty="0">
                <a:solidFill>
                  <a:srgbClr val="000000"/>
                </a:solidFill>
                <a:latin typeface="Rockwell" pitchFamily="18" charset="0"/>
                <a:ea typeface="黑体" pitchFamily="49" charset="-122"/>
              </a:rPr>
              <a:t>: </a:t>
            </a:r>
          </a:p>
          <a:p>
            <a:pPr indent="-381000" algn="l" defTabSz="971550">
              <a:spcBef>
                <a:spcPts val="600"/>
              </a:spcBef>
              <a:buClr>
                <a:schemeClr val="accent1"/>
              </a:buClr>
              <a:buSzPct val="80000"/>
              <a:buFont typeface="Arial" pitchFamily="34" charset="0"/>
              <a:buChar char="•"/>
              <a:defRPr/>
            </a:pPr>
            <a:r>
              <a:rPr lang="zh-CN" altLang="en-US" sz="1800" dirty="0">
                <a:latin typeface="Rockwell" pitchFamily="18" charset="0"/>
                <a:ea typeface="黑体" pitchFamily="49" charset="-122"/>
              </a:rPr>
              <a:t>当</a:t>
            </a:r>
            <a:r>
              <a:rPr lang="en-GB" altLang="en-US" sz="1800" dirty="0">
                <a:latin typeface="Rockwell" pitchFamily="18" charset="0"/>
                <a:ea typeface="黑体" pitchFamily="49" charset="-122"/>
              </a:rPr>
              <a:t>D</a:t>
            </a:r>
            <a:r>
              <a:rPr lang="zh-CN" altLang="en-US" sz="1800" dirty="0">
                <a:latin typeface="Rockwell" pitchFamily="18" charset="0"/>
                <a:ea typeface="黑体" pitchFamily="49" charset="-122"/>
              </a:rPr>
              <a:t>为</a:t>
            </a:r>
            <a:r>
              <a:rPr lang="en-GB" altLang="en-US" sz="1800" dirty="0">
                <a:latin typeface="Rockwell" pitchFamily="18" charset="0"/>
                <a:ea typeface="黑体" pitchFamily="49" charset="-122"/>
              </a:rPr>
              <a:t>1 PB:</a:t>
            </a:r>
            <a:r>
              <a:rPr lang="zh-CN" altLang="en-US" sz="1800" dirty="0">
                <a:latin typeface="Rockwell" pitchFamily="18" charset="0"/>
                <a:ea typeface="黑体" pitchFamily="49" charset="-122"/>
              </a:rPr>
              <a:t> </a:t>
            </a:r>
            <a:r>
              <a:rPr lang="en-GB" altLang="en-US" sz="1800" dirty="0">
                <a:solidFill>
                  <a:srgbClr val="FF0000"/>
                </a:solidFill>
                <a:latin typeface="Rockwell" pitchFamily="18" charset="0"/>
                <a:ea typeface="黑体" pitchFamily="49" charset="-122"/>
              </a:rPr>
              <a:t>15</a:t>
            </a:r>
            <a:r>
              <a:rPr lang="zh-CN" altLang="en-US" sz="1800" dirty="0">
                <a:solidFill>
                  <a:srgbClr val="FF0000"/>
                </a:solidFill>
                <a:latin typeface="Rockwell" pitchFamily="18" charset="0"/>
                <a:ea typeface="黑体" pitchFamily="49" charset="-122"/>
              </a:rPr>
              <a:t>秒 </a:t>
            </a:r>
            <a:r>
              <a:rPr lang="en-US" altLang="zh-CN" sz="1800" dirty="0">
                <a:latin typeface="Rockwell" pitchFamily="18" charset="0"/>
                <a:ea typeface="黑体" pitchFamily="49" charset="-122"/>
              </a:rPr>
              <a:t>vs. </a:t>
            </a:r>
            <a:r>
              <a:rPr lang="en-GB" altLang="en-US" sz="1800" dirty="0">
                <a:solidFill>
                  <a:srgbClr val="0000FF"/>
                </a:solidFill>
                <a:latin typeface="Rockwell" pitchFamily="18" charset="0"/>
                <a:ea typeface="黑体" pitchFamily="49" charset="-122"/>
              </a:rPr>
              <a:t>1.99</a:t>
            </a:r>
            <a:r>
              <a:rPr lang="zh-CN" altLang="en-US" sz="1800" dirty="0">
                <a:solidFill>
                  <a:srgbClr val="0000FF"/>
                </a:solidFill>
                <a:latin typeface="Rockwell" pitchFamily="18" charset="0"/>
                <a:ea typeface="黑体" pitchFamily="49" charset="-122"/>
              </a:rPr>
              <a:t>天</a:t>
            </a:r>
            <a:endParaRPr lang="en-GB" altLang="en-US" sz="1800" dirty="0">
              <a:solidFill>
                <a:srgbClr val="0000FF"/>
              </a:solidFill>
              <a:latin typeface="Rockwell" pitchFamily="18" charset="0"/>
              <a:ea typeface="黑体" pitchFamily="49" charset="-122"/>
            </a:endParaRPr>
          </a:p>
          <a:p>
            <a:pPr marL="72000" indent="-342900" algn="l" defTabSz="971550">
              <a:spcBef>
                <a:spcPts val="600"/>
              </a:spcBef>
              <a:buClr>
                <a:schemeClr val="accent1"/>
              </a:buClr>
              <a:buSzPct val="80000"/>
              <a:buFont typeface="Arial" pitchFamily="34" charset="0"/>
              <a:buChar char="•"/>
              <a:defRPr/>
            </a:pPr>
            <a:r>
              <a:rPr lang="zh-CN" altLang="en-US" sz="1800" dirty="0">
                <a:latin typeface="Rockwell" pitchFamily="18" charset="0"/>
                <a:ea typeface="黑体" pitchFamily="49" charset="-122"/>
              </a:rPr>
              <a:t>当</a:t>
            </a:r>
            <a:r>
              <a:rPr lang="en-GB" altLang="en-US" sz="1800" dirty="0">
                <a:latin typeface="Rockwell" pitchFamily="18" charset="0"/>
                <a:ea typeface="黑体" pitchFamily="49" charset="-122"/>
              </a:rPr>
              <a:t>D</a:t>
            </a:r>
            <a:r>
              <a:rPr lang="zh-CN" altLang="en-US" sz="1800" dirty="0">
                <a:latin typeface="Rockwell" pitchFamily="18" charset="0"/>
                <a:ea typeface="黑体" pitchFamily="49" charset="-122"/>
              </a:rPr>
              <a:t>为</a:t>
            </a:r>
            <a:r>
              <a:rPr lang="en-US" altLang="zh-CN" sz="1800" dirty="0">
                <a:latin typeface="Rockwell" pitchFamily="18" charset="0"/>
                <a:ea typeface="黑体" pitchFamily="49" charset="-122"/>
              </a:rPr>
              <a:t>1</a:t>
            </a:r>
            <a:r>
              <a:rPr lang="en-GB" altLang="en-US" sz="1800" dirty="0">
                <a:latin typeface="Rockwell" pitchFamily="18" charset="0"/>
                <a:ea typeface="黑体" pitchFamily="49" charset="-122"/>
              </a:rPr>
              <a:t> EB:</a:t>
            </a:r>
            <a:r>
              <a:rPr lang="zh-CN" altLang="en-US" sz="1800" dirty="0">
                <a:latin typeface="Rockwell" pitchFamily="18" charset="0"/>
                <a:ea typeface="黑体" pitchFamily="49" charset="-122"/>
              </a:rPr>
              <a:t> </a:t>
            </a:r>
            <a:r>
              <a:rPr lang="en-GB" altLang="en-US" sz="1800" dirty="0">
                <a:solidFill>
                  <a:srgbClr val="FF0000"/>
                </a:solidFill>
                <a:latin typeface="Rockwell" pitchFamily="18" charset="0"/>
                <a:ea typeface="黑体" pitchFamily="49" charset="-122"/>
              </a:rPr>
              <a:t>18</a:t>
            </a:r>
            <a:r>
              <a:rPr lang="zh-CN" altLang="en-US" sz="1800" dirty="0">
                <a:solidFill>
                  <a:srgbClr val="FF0000"/>
                </a:solidFill>
                <a:latin typeface="Rockwell" pitchFamily="18" charset="0"/>
                <a:ea typeface="黑体" pitchFamily="49" charset="-122"/>
              </a:rPr>
              <a:t>秒</a:t>
            </a:r>
            <a:r>
              <a:rPr lang="en-GB" altLang="en-US" sz="1800" dirty="0">
                <a:solidFill>
                  <a:srgbClr val="FF0000"/>
                </a:solidFill>
                <a:latin typeface="Rockwell" pitchFamily="18" charset="0"/>
                <a:ea typeface="黑体" pitchFamily="49" charset="-122"/>
              </a:rPr>
              <a:t>  </a:t>
            </a:r>
            <a:r>
              <a:rPr lang="en-GB" altLang="en-US" sz="1800" dirty="0">
                <a:latin typeface="Rockwell" pitchFamily="18" charset="0"/>
                <a:ea typeface="黑体" pitchFamily="49" charset="-122"/>
              </a:rPr>
              <a:t>vs</a:t>
            </a:r>
            <a:r>
              <a:rPr lang="en-GB" altLang="en-US" sz="1800" dirty="0">
                <a:solidFill>
                  <a:srgbClr val="FF0000"/>
                </a:solidFill>
                <a:latin typeface="Rockwell" pitchFamily="18" charset="0"/>
                <a:ea typeface="黑体" pitchFamily="49" charset="-122"/>
              </a:rPr>
              <a:t>. </a:t>
            </a:r>
            <a:r>
              <a:rPr lang="en-GB" altLang="en-US" sz="1800" dirty="0">
                <a:solidFill>
                  <a:srgbClr val="000000"/>
                </a:solidFill>
                <a:latin typeface="Rockwell" pitchFamily="18" charset="0"/>
                <a:ea typeface="黑体" pitchFamily="49" charset="-122"/>
              </a:rPr>
              <a:t> </a:t>
            </a:r>
            <a:r>
              <a:rPr lang="en-GB" altLang="en-US" sz="1800" dirty="0">
                <a:solidFill>
                  <a:srgbClr val="0000FF"/>
                </a:solidFill>
                <a:latin typeface="Rockwell" pitchFamily="18" charset="0"/>
                <a:ea typeface="黑体" pitchFamily="49" charset="-122"/>
              </a:rPr>
              <a:t>5.28</a:t>
            </a:r>
            <a:r>
              <a:rPr lang="zh-CN" altLang="en-US" sz="1800" dirty="0">
                <a:solidFill>
                  <a:srgbClr val="0000FF"/>
                </a:solidFill>
                <a:latin typeface="Rockwell" pitchFamily="18" charset="0"/>
                <a:ea typeface="黑体" pitchFamily="49" charset="-122"/>
              </a:rPr>
              <a:t>年</a:t>
            </a:r>
            <a:endParaRPr lang="en-GB" altLang="en-US" sz="1800" dirty="0">
              <a:solidFill>
                <a:srgbClr val="0000FF"/>
              </a:solidFill>
              <a:latin typeface="Rockwell" pitchFamily="18" charset="0"/>
              <a:ea typeface="黑体" pitchFamily="49" charset="-122"/>
            </a:endParaRPr>
          </a:p>
        </p:txBody>
      </p:sp>
      <p:sp>
        <p:nvSpPr>
          <p:cNvPr id="29" name="Flowchart: Magnetic Disk 1"/>
          <p:cNvSpPr/>
          <p:nvPr/>
        </p:nvSpPr>
        <p:spPr bwMode="auto">
          <a:xfrm>
            <a:off x="3851275" y="3423245"/>
            <a:ext cx="914400" cy="612775"/>
          </a:xfrm>
          <a:prstGeom prst="flowChartMagneticDisk">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wrap="none"/>
          <a:lstStyle/>
          <a:p>
            <a:pPr>
              <a:defRPr/>
            </a:pPr>
            <a:r>
              <a:rPr lang="en-US" altLang="zh-CN" sz="2400" dirty="0">
                <a:latin typeface="Rockwell" pitchFamily="18" charset="0"/>
              </a:rPr>
              <a:t>D</a:t>
            </a:r>
            <a:endParaRPr lang="zh-CN" altLang="en-US" sz="2400" dirty="0">
              <a:latin typeface="Rockwell" pitchFamily="18" charset="0"/>
            </a:endParaRPr>
          </a:p>
        </p:txBody>
      </p:sp>
      <p:sp>
        <p:nvSpPr>
          <p:cNvPr id="30" name="Flowchart: Magnetic Disk 11"/>
          <p:cNvSpPr/>
          <p:nvPr/>
        </p:nvSpPr>
        <p:spPr bwMode="auto">
          <a:xfrm>
            <a:off x="5856288" y="3431182"/>
            <a:ext cx="914400" cy="612775"/>
          </a:xfrm>
          <a:prstGeom prst="flowChartMagneticDisk">
            <a:avLst/>
          </a:prstGeom>
          <a:solidFill>
            <a:srgbClr val="CCFFFF"/>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wrap="none"/>
          <a:lstStyle/>
          <a:p>
            <a:pPr>
              <a:defRPr/>
            </a:pPr>
            <a:r>
              <a:rPr lang="en-GB" altLang="zh-CN" sz="2400" dirty="0">
                <a:solidFill>
                  <a:srgbClr val="C00000"/>
                </a:solidFill>
                <a:latin typeface="Rockwell" pitchFamily="18" charset="0"/>
                <a:sym typeface="Symbol" pitchFamily="18" charset="2"/>
              </a:rPr>
              <a:t></a:t>
            </a:r>
            <a:r>
              <a:rPr lang="en-GB" altLang="zh-CN" sz="2400" dirty="0">
                <a:solidFill>
                  <a:srgbClr val="000000"/>
                </a:solidFill>
                <a:latin typeface="Rockwell" pitchFamily="18" charset="0"/>
                <a:sym typeface="Symbol" pitchFamily="18" charset="2"/>
              </a:rPr>
              <a:t>(D)</a:t>
            </a:r>
            <a:endParaRPr lang="zh-CN" altLang="en-US" sz="2400" dirty="0">
              <a:latin typeface="Rockwell" pitchFamily="18" charset="0"/>
            </a:endParaRPr>
          </a:p>
        </p:txBody>
      </p:sp>
      <p:sp>
        <p:nvSpPr>
          <p:cNvPr id="18449" name="TextBox 3"/>
          <p:cNvSpPr txBox="1">
            <a:spLocks noChangeArrowheads="1"/>
          </p:cNvSpPr>
          <p:nvPr/>
        </p:nvSpPr>
        <p:spPr bwMode="auto">
          <a:xfrm>
            <a:off x="5084763" y="3280370"/>
            <a:ext cx="420687" cy="461962"/>
          </a:xfrm>
          <a:prstGeom prst="rect">
            <a:avLst/>
          </a:prstGeom>
          <a:noFill/>
          <a:ln w="9525">
            <a:noFill/>
            <a:miter lim="800000"/>
            <a:headEnd/>
            <a:tailEnd/>
          </a:ln>
        </p:spPr>
        <p:txBody>
          <a:bodyPr wrap="none">
            <a:spAutoFit/>
          </a:bodyPr>
          <a:lstStyle/>
          <a:p>
            <a:r>
              <a:rPr lang="en-GB" altLang="zh-CN" sz="2400">
                <a:solidFill>
                  <a:srgbClr val="C00000"/>
                </a:solidFill>
                <a:latin typeface="Rockwell" pitchFamily="18" charset="0"/>
                <a:sym typeface="Symbol" pitchFamily="18" charset="2"/>
              </a:rPr>
              <a:t></a:t>
            </a:r>
            <a:endParaRPr lang="zh-CN" altLang="en-US" sz="2400">
              <a:latin typeface="Rockwell" pitchFamily="18" charset="0"/>
            </a:endParaRPr>
          </a:p>
        </p:txBody>
      </p:sp>
      <p:cxnSp>
        <p:nvCxnSpPr>
          <p:cNvPr id="32" name="Straight Arrow Connector 5"/>
          <p:cNvCxnSpPr/>
          <p:nvPr/>
        </p:nvCxnSpPr>
        <p:spPr bwMode="auto">
          <a:xfrm>
            <a:off x="4910138" y="3737570"/>
            <a:ext cx="79216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3" name="Straight Arrow Connector 15"/>
          <p:cNvCxnSpPr/>
          <p:nvPr/>
        </p:nvCxnSpPr>
        <p:spPr bwMode="auto">
          <a:xfrm flipV="1">
            <a:off x="6926263" y="3280370"/>
            <a:ext cx="792162" cy="457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4" name="Straight Arrow Connector 17"/>
          <p:cNvCxnSpPr>
            <a:endCxn id="18454" idx="1"/>
          </p:cNvCxnSpPr>
          <p:nvPr/>
        </p:nvCxnSpPr>
        <p:spPr bwMode="auto">
          <a:xfrm flipV="1">
            <a:off x="6926263" y="3655020"/>
            <a:ext cx="760412" cy="12858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453" name="TextBox 19"/>
          <p:cNvSpPr txBox="1">
            <a:spLocks noChangeArrowheads="1"/>
          </p:cNvSpPr>
          <p:nvPr/>
        </p:nvSpPr>
        <p:spPr bwMode="auto">
          <a:xfrm>
            <a:off x="7686675" y="3069232"/>
            <a:ext cx="1406525" cy="461963"/>
          </a:xfrm>
          <a:prstGeom prst="rect">
            <a:avLst/>
          </a:prstGeom>
          <a:noFill/>
          <a:ln w="9525">
            <a:noFill/>
            <a:miter lim="800000"/>
            <a:headEnd/>
            <a:tailEnd/>
          </a:ln>
        </p:spPr>
        <p:txBody>
          <a:bodyPr wrap="none">
            <a:spAutoFit/>
          </a:bodyPr>
          <a:lstStyle/>
          <a:p>
            <a:r>
              <a:rPr lang="en-US" altLang="zh-CN" sz="2400">
                <a:solidFill>
                  <a:srgbClr val="C00000"/>
                </a:solidFill>
                <a:latin typeface="Rockwell" pitchFamily="18" charset="0"/>
                <a:sym typeface="Symbol" pitchFamily="18" charset="2"/>
              </a:rPr>
              <a:t>q</a:t>
            </a:r>
            <a:r>
              <a:rPr lang="en-GB" altLang="zh-CN" sz="2400" baseline="-25000">
                <a:solidFill>
                  <a:srgbClr val="C00000"/>
                </a:solidFill>
                <a:latin typeface="Rockwell" pitchFamily="18" charset="0"/>
                <a:sym typeface="Symbol" pitchFamily="18" charset="2"/>
              </a:rPr>
              <a:t>1</a:t>
            </a:r>
            <a:r>
              <a:rPr lang="en-GB" altLang="zh-CN" sz="2400">
                <a:solidFill>
                  <a:srgbClr val="C00000"/>
                </a:solidFill>
                <a:latin typeface="Rockwell" pitchFamily="18" charset="0"/>
                <a:sym typeface="Symbol" pitchFamily="18" charset="2"/>
              </a:rPr>
              <a:t>((D))</a:t>
            </a:r>
            <a:endParaRPr lang="zh-CN" altLang="en-US" sz="2400">
              <a:latin typeface="Rockwell" pitchFamily="18" charset="0"/>
            </a:endParaRPr>
          </a:p>
        </p:txBody>
      </p:sp>
      <p:sp>
        <p:nvSpPr>
          <p:cNvPr id="18454" name="TextBox 20"/>
          <p:cNvSpPr txBox="1">
            <a:spLocks noChangeArrowheads="1"/>
          </p:cNvSpPr>
          <p:nvPr/>
        </p:nvSpPr>
        <p:spPr bwMode="auto">
          <a:xfrm>
            <a:off x="7686675" y="3423245"/>
            <a:ext cx="1406525" cy="461962"/>
          </a:xfrm>
          <a:prstGeom prst="rect">
            <a:avLst/>
          </a:prstGeom>
          <a:noFill/>
          <a:ln w="9525">
            <a:noFill/>
            <a:miter lim="800000"/>
            <a:headEnd/>
            <a:tailEnd/>
          </a:ln>
        </p:spPr>
        <p:txBody>
          <a:bodyPr wrap="none">
            <a:spAutoFit/>
          </a:bodyPr>
          <a:lstStyle/>
          <a:p>
            <a:r>
              <a:rPr lang="en-US" altLang="zh-CN" sz="2400">
                <a:solidFill>
                  <a:srgbClr val="C00000"/>
                </a:solidFill>
                <a:latin typeface="Rockwell" pitchFamily="18" charset="0"/>
                <a:sym typeface="Symbol" pitchFamily="18" charset="2"/>
              </a:rPr>
              <a:t>q</a:t>
            </a:r>
            <a:r>
              <a:rPr lang="en-GB" altLang="zh-CN" sz="2400" baseline="-25000">
                <a:solidFill>
                  <a:srgbClr val="C00000"/>
                </a:solidFill>
                <a:latin typeface="Rockwell" pitchFamily="18" charset="0"/>
                <a:sym typeface="Symbol" pitchFamily="18" charset="2"/>
              </a:rPr>
              <a:t>2</a:t>
            </a:r>
            <a:r>
              <a:rPr lang="en-GB" altLang="zh-CN" sz="2400">
                <a:solidFill>
                  <a:srgbClr val="C00000"/>
                </a:solidFill>
                <a:latin typeface="Rockwell" pitchFamily="18" charset="0"/>
                <a:sym typeface="Symbol" pitchFamily="18" charset="2"/>
              </a:rPr>
              <a:t>((D))</a:t>
            </a:r>
            <a:endParaRPr lang="zh-CN" altLang="en-US" sz="2400">
              <a:latin typeface="Rockwell" pitchFamily="18" charset="0"/>
            </a:endParaRPr>
          </a:p>
        </p:txBody>
      </p:sp>
      <p:cxnSp>
        <p:nvCxnSpPr>
          <p:cNvPr id="38" name="Straight Arrow Connector 23"/>
          <p:cNvCxnSpPr/>
          <p:nvPr/>
        </p:nvCxnSpPr>
        <p:spPr bwMode="auto">
          <a:xfrm>
            <a:off x="6926263" y="3783607"/>
            <a:ext cx="863600" cy="20955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173324" y="1268760"/>
            <a:ext cx="5072098" cy="1353902"/>
          </a:xfrm>
          <a:prstGeom prst="rect">
            <a:avLst/>
          </a:prstGeom>
          <a:solidFill>
            <a:schemeClr val="accent6">
              <a:lumMod val="20000"/>
              <a:lumOff val="80000"/>
            </a:schemeClr>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7182" tIns="48591" rIns="97182" bIns="48591"/>
          <a:lstStyle/>
          <a:p>
            <a:pPr algn="l" defTabSz="971550">
              <a:spcBef>
                <a:spcPct val="60000"/>
              </a:spcBef>
              <a:buClr>
                <a:schemeClr val="accent1"/>
              </a:buClr>
              <a:buSzPct val="80000"/>
            </a:pPr>
            <a:r>
              <a:rPr lang="zh-CN" altLang="en-US" sz="2000" dirty="0">
                <a:latin typeface="Times New Roman" pitchFamily="18" charset="0"/>
                <a:ea typeface="黑体" pitchFamily="49" charset="-122"/>
                <a:cs typeface="Times New Roman" pitchFamily="18" charset="0"/>
              </a:rPr>
              <a:t>一类查询</a:t>
            </a:r>
            <a:r>
              <a:rPr lang="en-GB" altLang="zh-CN" sz="2000" dirty="0" smtClean="0">
                <a:solidFill>
                  <a:srgbClr val="C00000"/>
                </a:solidFill>
                <a:latin typeface="Times New Roman" pitchFamily="18" charset="0"/>
                <a:ea typeface="黑体" pitchFamily="49" charset="-122"/>
                <a:cs typeface="Times New Roman" pitchFamily="18" charset="0"/>
              </a:rPr>
              <a:t>Q</a:t>
            </a:r>
            <a:r>
              <a:rPr lang="zh-CN" altLang="en-US" sz="2000" dirty="0" smtClean="0">
                <a:solidFill>
                  <a:srgbClr val="000000"/>
                </a:solidFill>
                <a:latin typeface="Times New Roman" pitchFamily="18" charset="0"/>
                <a:ea typeface="黑体" pitchFamily="49" charset="-122"/>
                <a:cs typeface="Times New Roman" pitchFamily="18" charset="0"/>
              </a:rPr>
              <a:t>关于数据</a:t>
            </a:r>
            <a:r>
              <a:rPr lang="en-US" altLang="zh-CN" sz="2000" dirty="0" smtClean="0">
                <a:solidFill>
                  <a:srgbClr val="000099"/>
                </a:solidFill>
                <a:latin typeface="Times New Roman" pitchFamily="18" charset="0"/>
                <a:ea typeface="黑体" pitchFamily="49" charset="-122"/>
                <a:cs typeface="Times New Roman" pitchFamily="18" charset="0"/>
              </a:rPr>
              <a:t>D</a:t>
            </a:r>
            <a:r>
              <a:rPr lang="zh-CN" altLang="en-US" sz="2000" dirty="0" smtClean="0">
                <a:latin typeface="Times New Roman" pitchFamily="18" charset="0"/>
                <a:ea typeface="黑体" pitchFamily="49" charset="-122"/>
                <a:cs typeface="Times New Roman" pitchFamily="18" charset="0"/>
              </a:rPr>
              <a:t>是</a:t>
            </a:r>
            <a:r>
              <a:rPr lang="zh-CN" altLang="en-US" sz="2000" dirty="0" smtClean="0">
                <a:solidFill>
                  <a:srgbClr val="C00000"/>
                </a:solidFill>
                <a:latin typeface="Times New Roman" pitchFamily="18" charset="0"/>
                <a:ea typeface="黑体" pitchFamily="49" charset="-122"/>
                <a:cs typeface="Times New Roman" pitchFamily="18" charset="0"/>
              </a:rPr>
              <a:t>尺度无关</a:t>
            </a:r>
            <a:r>
              <a:rPr lang="en-US" altLang="zh-CN" sz="2000" dirty="0" smtClean="0">
                <a:latin typeface="Times New Roman" pitchFamily="18" charset="0"/>
                <a:ea typeface="黑体" pitchFamily="49" charset="-122"/>
                <a:cs typeface="Times New Roman" pitchFamily="18" charset="0"/>
              </a:rPr>
              <a:t>(scale-</a:t>
            </a:r>
            <a:r>
              <a:rPr lang="en-US" altLang="zh-CN" sz="2000" dirty="0" err="1" smtClean="0">
                <a:latin typeface="Times New Roman" pitchFamily="18" charset="0"/>
                <a:ea typeface="黑体" pitchFamily="49" charset="-122"/>
                <a:cs typeface="Times New Roman" pitchFamily="18" charset="0"/>
              </a:rPr>
              <a:t>indepent</a:t>
            </a:r>
            <a:r>
              <a:rPr lang="en-US" altLang="zh-CN" sz="2000" dirty="0" smtClean="0">
                <a:latin typeface="Times New Roman" pitchFamily="18" charset="0"/>
                <a:ea typeface="黑体" pitchFamily="49" charset="-122"/>
                <a:cs typeface="Times New Roman" pitchFamily="18" charset="0"/>
              </a:rPr>
              <a:t>)</a:t>
            </a:r>
            <a:r>
              <a:rPr lang="zh-CN" altLang="en-US" sz="2000" dirty="0" smtClean="0">
                <a:solidFill>
                  <a:srgbClr val="000000"/>
                </a:solidFill>
                <a:latin typeface="Times New Roman" pitchFamily="18" charset="0"/>
                <a:ea typeface="黑体" pitchFamily="49" charset="-122"/>
                <a:cs typeface="Times New Roman" pitchFamily="18" charset="0"/>
              </a:rPr>
              <a:t>的，如果只需处理部分数据</a:t>
            </a:r>
            <a:r>
              <a:rPr lang="en-US" altLang="zh-CN" sz="2000" dirty="0" smtClean="0">
                <a:solidFill>
                  <a:srgbClr val="000000"/>
                </a:solidFill>
                <a:latin typeface="Times New Roman" pitchFamily="18" charset="0"/>
                <a:ea typeface="黑体" pitchFamily="49" charset="-122"/>
                <a:cs typeface="Times New Roman" pitchFamily="18" charset="0"/>
              </a:rPr>
              <a:t>D’</a:t>
            </a:r>
            <a:r>
              <a:rPr lang="zh-CN" altLang="en-US" sz="2000" dirty="0" smtClean="0">
                <a:solidFill>
                  <a:srgbClr val="000000"/>
                </a:solidFill>
                <a:latin typeface="Times New Roman" pitchFamily="18" charset="0"/>
                <a:ea typeface="黑体" pitchFamily="49" charset="-122"/>
                <a:cs typeface="Times New Roman" pitchFamily="18" charset="0"/>
              </a:rPr>
              <a:t>使得</a:t>
            </a:r>
            <a:r>
              <a:rPr lang="zh-CN" altLang="en-US" sz="2000" dirty="0" smtClean="0">
                <a:latin typeface="Times New Roman" pitchFamily="18" charset="0"/>
                <a:ea typeface="黑体" pitchFamily="49" charset="-122"/>
                <a:cs typeface="Times New Roman" pitchFamily="18" charset="0"/>
                <a:sym typeface="Symbol" pitchFamily="18" charset="2"/>
              </a:rPr>
              <a:t>：</a:t>
            </a:r>
            <a:endParaRPr lang="en-GB" altLang="zh-CN" sz="2000" dirty="0">
              <a:latin typeface="Times New Roman" pitchFamily="18" charset="0"/>
              <a:ea typeface="黑体" pitchFamily="49" charset="-122"/>
              <a:cs typeface="Times New Roman" pitchFamily="18" charset="0"/>
            </a:endParaRPr>
          </a:p>
          <a:p>
            <a:pPr defTabSz="971550">
              <a:spcBef>
                <a:spcPts val="600"/>
              </a:spcBef>
              <a:buClr>
                <a:schemeClr val="accent1"/>
              </a:buClr>
              <a:buSzPct val="80000"/>
              <a:buFont typeface="Arial" pitchFamily="34" charset="0"/>
              <a:buChar char="•"/>
            </a:pPr>
            <a:r>
              <a:rPr lang="en-GB" altLang="zh-CN" sz="2000" dirty="0">
                <a:solidFill>
                  <a:srgbClr val="000000"/>
                </a:solidFill>
                <a:latin typeface="Times New Roman" pitchFamily="18" charset="0"/>
                <a:ea typeface="黑体" pitchFamily="49" charset="-122"/>
                <a:cs typeface="Times New Roman" pitchFamily="18" charset="0"/>
              </a:rPr>
              <a:t> </a:t>
            </a:r>
            <a:r>
              <a:rPr lang="en-US" altLang="zh-CN" sz="2000" dirty="0" smtClean="0">
                <a:solidFill>
                  <a:srgbClr val="000000"/>
                </a:solidFill>
                <a:latin typeface="Times New Roman" pitchFamily="18" charset="0"/>
                <a:ea typeface="黑体" pitchFamily="49" charset="-122"/>
                <a:cs typeface="Times New Roman" pitchFamily="18" charset="0"/>
              </a:rPr>
              <a:t>|</a:t>
            </a:r>
            <a:r>
              <a:rPr lang="en-GB" altLang="zh-CN" sz="2000" dirty="0" smtClean="0">
                <a:solidFill>
                  <a:srgbClr val="000000"/>
                </a:solidFill>
                <a:latin typeface="Times New Roman" pitchFamily="18" charset="0"/>
                <a:ea typeface="黑体" pitchFamily="49" charset="-122"/>
                <a:cs typeface="Times New Roman" pitchFamily="18" charset="0"/>
              </a:rPr>
              <a:t>D</a:t>
            </a:r>
            <a:r>
              <a:rPr lang="en-US" altLang="zh-CN" sz="2000" dirty="0" smtClean="0">
                <a:solidFill>
                  <a:srgbClr val="000000"/>
                </a:solidFill>
                <a:latin typeface="Times New Roman" pitchFamily="18" charset="0"/>
                <a:ea typeface="黑体" pitchFamily="49" charset="-122"/>
                <a:cs typeface="Times New Roman" pitchFamily="18" charset="0"/>
              </a:rPr>
              <a:t>’| ≦ </a:t>
            </a:r>
            <a:r>
              <a:rPr lang="en-US" altLang="zh-CN" sz="2000" dirty="0" smtClean="0">
                <a:latin typeface="Times New Roman" pitchFamily="18" charset="0"/>
                <a:ea typeface="黑体" pitchFamily="49" charset="-122"/>
                <a:cs typeface="Times New Roman" pitchFamily="18" charset="0"/>
              </a:rPr>
              <a:t>D</a:t>
            </a:r>
            <a:r>
              <a:rPr lang="zh-CN" altLang="en-US" sz="2000" dirty="0" smtClean="0">
                <a:latin typeface="Times New Roman" pitchFamily="18" charset="0"/>
                <a:ea typeface="黑体" pitchFamily="49" charset="-122"/>
                <a:cs typeface="Times New Roman" pitchFamily="18" charset="0"/>
              </a:rPr>
              <a:t>且</a:t>
            </a:r>
            <a:r>
              <a:rPr lang="en-GB" altLang="zh-CN" sz="1800" dirty="0" smtClean="0">
                <a:solidFill>
                  <a:srgbClr val="000000"/>
                </a:solidFill>
                <a:latin typeface="Times New Roman" pitchFamily="18" charset="0"/>
                <a:ea typeface="黑体" pitchFamily="49" charset="-122"/>
                <a:cs typeface="Times New Roman" pitchFamily="18" charset="0"/>
              </a:rPr>
              <a:t> </a:t>
            </a:r>
            <a:r>
              <a:rPr lang="en-GB" altLang="zh-CN" sz="1800" dirty="0" smtClean="0">
                <a:solidFill>
                  <a:srgbClr val="000099"/>
                </a:solidFill>
                <a:latin typeface="Times New Roman" pitchFamily="18" charset="0"/>
                <a:ea typeface="黑体" pitchFamily="49" charset="-122"/>
                <a:cs typeface="Times New Roman" pitchFamily="18" charset="0"/>
              </a:rPr>
              <a:t>Q(D)=Q(D’)</a:t>
            </a:r>
            <a:endParaRPr lang="en-GB" altLang="zh-CN" sz="1800" dirty="0">
              <a:solidFill>
                <a:srgbClr val="000099"/>
              </a:solidFill>
              <a:latin typeface="Times New Roman" pitchFamily="18" charset="0"/>
              <a:ea typeface="黑体" pitchFamily="49" charset="-122"/>
              <a:cs typeface="Times New Roman" pitchFamily="18" charset="0"/>
            </a:endParaRPr>
          </a:p>
        </p:txBody>
      </p:sp>
      <p:sp>
        <p:nvSpPr>
          <p:cNvPr id="3" name="圆角矩形 2"/>
          <p:cNvSpPr/>
          <p:nvPr/>
        </p:nvSpPr>
        <p:spPr>
          <a:xfrm>
            <a:off x="6215074" y="1420186"/>
            <a:ext cx="2786082" cy="928694"/>
          </a:xfrm>
          <a:prstGeom prst="roundRect">
            <a:avLst/>
          </a:prstGeom>
          <a:solidFill>
            <a:srgbClr val="FFFFCC"/>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48000">
              <a:defRPr/>
            </a:pPr>
            <a:r>
              <a:rPr lang="zh-CN" altLang="en-US" b="1" dirty="0" smtClean="0">
                <a:solidFill>
                  <a:schemeClr val="tx1"/>
                </a:solidFill>
                <a:latin typeface="黑体" pitchFamily="49" charset="-122"/>
                <a:ea typeface="黑体" pitchFamily="49" charset="-122"/>
              </a:rPr>
              <a:t>核心思想</a:t>
            </a:r>
            <a:r>
              <a:rPr lang="zh-CN" altLang="en-US" dirty="0" smtClean="0">
                <a:solidFill>
                  <a:schemeClr val="tx1"/>
                </a:solidFill>
                <a:latin typeface="黑体" pitchFamily="49" charset="-122"/>
                <a:ea typeface="黑体" pitchFamily="49" charset="-122"/>
              </a:rPr>
              <a:t>：</a:t>
            </a:r>
            <a:r>
              <a:rPr lang="zh-CN" altLang="en-US" dirty="0" smtClean="0">
                <a:solidFill>
                  <a:srgbClr val="C00000"/>
                </a:solidFill>
                <a:latin typeface="黑体" pitchFamily="49" charset="-122"/>
                <a:ea typeface="黑体" pitchFamily="49" charset="-122"/>
              </a:rPr>
              <a:t>大数据转化为小数据</a:t>
            </a:r>
            <a:endParaRPr lang="zh-CN" altLang="en-US" dirty="0">
              <a:solidFill>
                <a:srgbClr val="C00000"/>
              </a:solidFill>
              <a:latin typeface="黑体" pitchFamily="49" charset="-122"/>
              <a:ea typeface="黑体" pitchFamily="49" charset="-122"/>
            </a:endParaRPr>
          </a:p>
        </p:txBody>
      </p:sp>
      <p:sp>
        <p:nvSpPr>
          <p:cNvPr id="4" name="内容占位符 2"/>
          <p:cNvSpPr>
            <a:spLocks noChangeArrowheads="1"/>
          </p:cNvSpPr>
          <p:nvPr/>
        </p:nvSpPr>
        <p:spPr bwMode="auto">
          <a:xfrm>
            <a:off x="168562" y="3398144"/>
            <a:ext cx="4786346" cy="2571768"/>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7182" tIns="48591" rIns="97182" bIns="48591"/>
          <a:lstStyle/>
          <a:p>
            <a:pPr algn="l" defTabSz="971550">
              <a:spcBef>
                <a:spcPts val="0"/>
              </a:spcBef>
              <a:spcAft>
                <a:spcPts val="600"/>
              </a:spcAft>
              <a:buClr>
                <a:schemeClr val="accent1"/>
              </a:buClr>
              <a:buSzPct val="80000"/>
            </a:pPr>
            <a:r>
              <a:rPr lang="zh-CN" altLang="en-US" b="1" dirty="0" smtClean="0">
                <a:latin typeface="Times New Roman" pitchFamily="18" charset="0"/>
                <a:ea typeface="黑体" pitchFamily="49" charset="-122"/>
                <a:cs typeface="Times New Roman" pitchFamily="18" charset="0"/>
              </a:rPr>
              <a:t>理论</a:t>
            </a:r>
            <a:r>
              <a:rPr lang="zh-CN" altLang="en-US" dirty="0" smtClean="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a:p>
            <a:pPr algn="l" defTabSz="971550">
              <a:spcBef>
                <a:spcPts val="0"/>
              </a:spcBef>
              <a:spcAft>
                <a:spcPts val="600"/>
              </a:spcAft>
              <a:buClr>
                <a:schemeClr val="accent1"/>
              </a:buClr>
              <a:buSzPct val="80000"/>
              <a:buFont typeface="Arial" pitchFamily="34" charset="0"/>
              <a:buChar char="•"/>
            </a:pPr>
            <a:r>
              <a:rPr lang="zh-CN" altLang="en-US" sz="2000" dirty="0" smtClean="0">
                <a:latin typeface="Times New Roman" pitchFamily="18" charset="0"/>
                <a:ea typeface="黑体" pitchFamily="49" charset="-122"/>
                <a:cs typeface="Times New Roman" pitchFamily="18" charset="0"/>
              </a:rPr>
              <a:t> 判断</a:t>
            </a:r>
            <a:r>
              <a:rPr lang="en-US" altLang="zh-CN" sz="2000" dirty="0" smtClean="0">
                <a:latin typeface="Times New Roman" pitchFamily="18" charset="0"/>
                <a:ea typeface="黑体" pitchFamily="49" charset="-122"/>
                <a:cs typeface="Times New Roman" pitchFamily="18" charset="0"/>
              </a:rPr>
              <a:t>CQ</a:t>
            </a:r>
            <a:r>
              <a:rPr lang="zh-CN" altLang="en-US" sz="2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UCQ</a:t>
            </a:r>
            <a:r>
              <a:rPr lang="zh-CN" altLang="en-US" sz="2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FO</a:t>
            </a:r>
            <a:r>
              <a:rPr lang="zh-CN" altLang="en-US" sz="2000" dirty="0" smtClean="0">
                <a:latin typeface="Times New Roman" pitchFamily="18" charset="0"/>
                <a:ea typeface="黑体" pitchFamily="49" charset="-122"/>
                <a:cs typeface="Times New Roman" pitchFamily="18" charset="0"/>
              </a:rPr>
              <a:t>查询的尺度无关性的复杂性分析</a:t>
            </a:r>
            <a:endParaRPr lang="en-GB" altLang="zh-CN" sz="2000" dirty="0" smtClean="0">
              <a:latin typeface="Times New Roman" pitchFamily="18" charset="0"/>
              <a:ea typeface="黑体" pitchFamily="49" charset="-122"/>
              <a:cs typeface="Times New Roman" pitchFamily="18" charset="0"/>
            </a:endParaRPr>
          </a:p>
          <a:p>
            <a:pPr algn="l" defTabSz="971550">
              <a:spcBef>
                <a:spcPts val="0"/>
              </a:spcBef>
              <a:spcAft>
                <a:spcPts val="600"/>
              </a:spcAft>
              <a:buClr>
                <a:schemeClr val="accent1"/>
              </a:buClr>
              <a:buSzPct val="80000"/>
              <a:buFont typeface="Arial" pitchFamily="34" charset="0"/>
              <a:buChar char="•"/>
            </a:pPr>
            <a:r>
              <a:rPr lang="en-GB" altLang="zh-CN" sz="2000" dirty="0" smtClean="0">
                <a:solidFill>
                  <a:srgbClr val="000000"/>
                </a:solidFill>
                <a:latin typeface="Times New Roman" pitchFamily="18" charset="0"/>
                <a:ea typeface="黑体" pitchFamily="49" charset="-122"/>
                <a:cs typeface="Times New Roman" pitchFamily="18" charset="0"/>
              </a:rPr>
              <a:t>  </a:t>
            </a:r>
            <a:r>
              <a:rPr lang="zh-CN" altLang="en-US" sz="2000" dirty="0" smtClean="0">
                <a:solidFill>
                  <a:srgbClr val="000000"/>
                </a:solidFill>
                <a:latin typeface="Times New Roman" pitchFamily="18" charset="0"/>
                <a:ea typeface="黑体" pitchFamily="49" charset="-122"/>
                <a:cs typeface="Times New Roman" pitchFamily="18" charset="0"/>
              </a:rPr>
              <a:t>判断</a:t>
            </a:r>
            <a:r>
              <a:rPr lang="en-US" altLang="zh-CN" sz="2000" dirty="0" smtClean="0">
                <a:solidFill>
                  <a:srgbClr val="000000"/>
                </a:solidFill>
                <a:latin typeface="Times New Roman" pitchFamily="18" charset="0"/>
                <a:ea typeface="黑体" pitchFamily="49" charset="-122"/>
                <a:cs typeface="Times New Roman" pitchFamily="18" charset="0"/>
              </a:rPr>
              <a:t>FO</a:t>
            </a:r>
            <a:r>
              <a:rPr lang="zh-CN" altLang="en-US" sz="2000" dirty="0" smtClean="0">
                <a:solidFill>
                  <a:srgbClr val="000000"/>
                </a:solidFill>
                <a:latin typeface="Times New Roman" pitchFamily="18" charset="0"/>
                <a:ea typeface="黑体" pitchFamily="49" charset="-122"/>
                <a:cs typeface="Times New Roman" pitchFamily="18" charset="0"/>
              </a:rPr>
              <a:t>查询的尺度无关性充分必要条件</a:t>
            </a:r>
            <a:endParaRPr lang="en-US" altLang="zh-CN" sz="2000" dirty="0" smtClean="0">
              <a:solidFill>
                <a:srgbClr val="000000"/>
              </a:solidFill>
              <a:latin typeface="Times New Roman" pitchFamily="18" charset="0"/>
              <a:ea typeface="黑体" pitchFamily="49" charset="-122"/>
              <a:cs typeface="Times New Roman" pitchFamily="18" charset="0"/>
            </a:endParaRPr>
          </a:p>
          <a:p>
            <a:pPr defTabSz="971550">
              <a:spcBef>
                <a:spcPts val="0"/>
              </a:spcBef>
              <a:spcAft>
                <a:spcPts val="600"/>
              </a:spcAft>
              <a:buClr>
                <a:schemeClr val="accent1"/>
              </a:buClr>
              <a:buSzPct val="80000"/>
              <a:buFont typeface="Arial" pitchFamily="34" charset="0"/>
              <a:buChar char="•"/>
            </a:pPr>
            <a:r>
              <a:rPr lang="zh-CN" altLang="en-US" sz="2000" dirty="0" smtClean="0">
                <a:solidFill>
                  <a:srgbClr val="000000"/>
                </a:solidFill>
                <a:latin typeface="Times New Roman" pitchFamily="18" charset="0"/>
                <a:ea typeface="黑体" pitchFamily="49" charset="-122"/>
                <a:cs typeface="Times New Roman" pitchFamily="18" charset="0"/>
              </a:rPr>
              <a:t> 对</a:t>
            </a:r>
            <a:r>
              <a:rPr lang="en-US" altLang="zh-CN" sz="2000" dirty="0" smtClean="0">
                <a:latin typeface="Times New Roman" pitchFamily="18" charset="0"/>
                <a:ea typeface="黑体" pitchFamily="49" charset="-122"/>
                <a:cs typeface="Times New Roman" pitchFamily="18" charset="0"/>
              </a:rPr>
              <a:t>CQ</a:t>
            </a:r>
            <a:r>
              <a:rPr lang="zh-CN" altLang="en-US" sz="2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UCQ</a:t>
            </a:r>
            <a:r>
              <a:rPr lang="zh-CN" altLang="en-US" sz="2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FO</a:t>
            </a:r>
            <a:r>
              <a:rPr lang="zh-CN" altLang="en-US" sz="2000" dirty="0" smtClean="0">
                <a:latin typeface="Times New Roman" pitchFamily="18" charset="0"/>
                <a:ea typeface="黑体" pitchFamily="49" charset="-122"/>
                <a:cs typeface="Times New Roman" pitchFamily="18" charset="0"/>
              </a:rPr>
              <a:t>查询建立了增量式查询处理与基于视图的查询处理问题的尺度无关性分析</a:t>
            </a:r>
            <a:endParaRPr lang="en-US" altLang="zh-CN" sz="2000" dirty="0" smtClean="0">
              <a:latin typeface="Times New Roman" pitchFamily="18" charset="0"/>
              <a:ea typeface="黑体" pitchFamily="49" charset="-122"/>
              <a:cs typeface="Times New Roman" pitchFamily="18" charset="0"/>
            </a:endParaRPr>
          </a:p>
        </p:txBody>
      </p:sp>
      <p:sp>
        <p:nvSpPr>
          <p:cNvPr id="5" name="AutoShape 31"/>
          <p:cNvSpPr>
            <a:spLocks noChangeArrowheads="1"/>
          </p:cNvSpPr>
          <p:nvPr/>
        </p:nvSpPr>
        <p:spPr bwMode="auto">
          <a:xfrm rot="16200000">
            <a:off x="5551494" y="1611008"/>
            <a:ext cx="431800" cy="533399"/>
          </a:xfrm>
          <a:prstGeom prst="downArrow">
            <a:avLst>
              <a:gd name="adj1" fmla="val 50000"/>
              <a:gd name="adj2" fmla="val 55195"/>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
        <p:nvSpPr>
          <p:cNvPr id="6" name="矩形 5"/>
          <p:cNvSpPr/>
          <p:nvPr/>
        </p:nvSpPr>
        <p:spPr>
          <a:xfrm>
            <a:off x="71406" y="2924944"/>
            <a:ext cx="1723549" cy="461665"/>
          </a:xfrm>
          <a:prstGeom prst="rect">
            <a:avLst/>
          </a:prstGeom>
        </p:spPr>
        <p:txBody>
          <a:bodyPr wrap="none">
            <a:spAutoFit/>
          </a:bodyPr>
          <a:lstStyle/>
          <a:p>
            <a:pPr defTabSz="971550">
              <a:spcBef>
                <a:spcPts val="0"/>
              </a:spcBef>
              <a:spcAft>
                <a:spcPts val="600"/>
              </a:spcAft>
              <a:buClr>
                <a:schemeClr val="accent1"/>
              </a:buClr>
              <a:buSzPct val="80000"/>
            </a:pPr>
            <a:r>
              <a:rPr lang="zh-CN" altLang="en-US" b="1" dirty="0" smtClean="0">
                <a:solidFill>
                  <a:srgbClr val="000099"/>
                </a:solidFill>
                <a:latin typeface="Times New Roman" pitchFamily="18" charset="0"/>
                <a:ea typeface="黑体" pitchFamily="49" charset="-122"/>
                <a:cs typeface="Times New Roman" pitchFamily="18" charset="0"/>
              </a:rPr>
              <a:t>研究结果：</a:t>
            </a:r>
            <a:endParaRPr lang="en-US" altLang="zh-CN" b="1" dirty="0" smtClean="0">
              <a:solidFill>
                <a:srgbClr val="000099"/>
              </a:solidFill>
              <a:latin typeface="Times New Roman" pitchFamily="18" charset="0"/>
              <a:ea typeface="黑体" pitchFamily="49" charset="-122"/>
              <a:cs typeface="Times New Roman" pitchFamily="18" charset="0"/>
            </a:endParaRPr>
          </a:p>
        </p:txBody>
      </p:sp>
      <p:sp>
        <p:nvSpPr>
          <p:cNvPr id="7" name="矩形 6"/>
          <p:cNvSpPr/>
          <p:nvPr/>
        </p:nvSpPr>
        <p:spPr>
          <a:xfrm>
            <a:off x="5072066" y="3395897"/>
            <a:ext cx="3857652" cy="2570400"/>
          </a:xfrm>
          <a:prstGeom prst="rect">
            <a:avLst/>
          </a:prstGeom>
          <a:ln w="25400">
            <a:solidFill>
              <a:schemeClr val="tx1"/>
            </a:solidFill>
          </a:ln>
        </p:spPr>
        <p:txBody>
          <a:bodyPr wrap="square">
            <a:spAutoFit/>
          </a:bodyPr>
          <a:lstStyle/>
          <a:p>
            <a:pPr defTabSz="971550">
              <a:spcBef>
                <a:spcPts val="0"/>
              </a:spcBef>
              <a:spcAft>
                <a:spcPts val="600"/>
              </a:spcAft>
              <a:buClr>
                <a:schemeClr val="accent1"/>
              </a:buClr>
              <a:buSzPct val="80000"/>
            </a:pPr>
            <a:r>
              <a:rPr lang="zh-CN" altLang="en-US" b="1" dirty="0" smtClean="0">
                <a:solidFill>
                  <a:srgbClr val="000000"/>
                </a:solidFill>
                <a:latin typeface="Times New Roman" pitchFamily="18" charset="0"/>
                <a:ea typeface="黑体" pitchFamily="49" charset="-122"/>
                <a:cs typeface="Times New Roman" pitchFamily="18" charset="0"/>
              </a:rPr>
              <a:t>算法</a:t>
            </a:r>
            <a:r>
              <a:rPr lang="zh-CN" altLang="en-US" dirty="0" smtClean="0">
                <a:solidFill>
                  <a:srgbClr val="000000"/>
                </a:solidFill>
                <a:latin typeface="Times New Roman" pitchFamily="18" charset="0"/>
                <a:ea typeface="黑体" pitchFamily="49" charset="-122"/>
                <a:cs typeface="Times New Roman" pitchFamily="18" charset="0"/>
              </a:rPr>
              <a:t>：</a:t>
            </a:r>
            <a:r>
              <a:rPr lang="en-US" altLang="zh-CN" dirty="0" smtClean="0">
                <a:solidFill>
                  <a:srgbClr val="000000"/>
                </a:solidFill>
                <a:latin typeface="Times New Roman" pitchFamily="18" charset="0"/>
                <a:ea typeface="黑体" pitchFamily="49" charset="-122"/>
                <a:cs typeface="Times New Roman" pitchFamily="18" charset="0"/>
              </a:rPr>
              <a:t> </a:t>
            </a:r>
          </a:p>
          <a:p>
            <a:pPr defTabSz="971550">
              <a:spcBef>
                <a:spcPts val="0"/>
              </a:spcBef>
              <a:spcAft>
                <a:spcPts val="600"/>
              </a:spcAft>
              <a:buClr>
                <a:schemeClr val="accent1"/>
              </a:buClr>
              <a:buSzPct val="80000"/>
              <a:buFont typeface="Arial" pitchFamily="34" charset="0"/>
              <a:buChar char="•"/>
            </a:pPr>
            <a:r>
              <a:rPr lang="zh-CN" altLang="en-US" sz="2000" dirty="0" smtClean="0">
                <a:solidFill>
                  <a:srgbClr val="000000"/>
                </a:solidFill>
                <a:latin typeface="Times New Roman" pitchFamily="18" charset="0"/>
                <a:ea typeface="黑体" pitchFamily="49" charset="-122"/>
                <a:cs typeface="Times New Roman" pitchFamily="18" charset="0"/>
              </a:rPr>
              <a:t>对</a:t>
            </a:r>
            <a:r>
              <a:rPr lang="en-US" altLang="zh-CN" sz="2000" dirty="0" smtClean="0">
                <a:solidFill>
                  <a:srgbClr val="000000"/>
                </a:solidFill>
                <a:latin typeface="Times New Roman" pitchFamily="18" charset="0"/>
                <a:ea typeface="黑体" pitchFamily="49" charset="-122"/>
                <a:cs typeface="Times New Roman" pitchFamily="18" charset="0"/>
              </a:rPr>
              <a:t>CQ</a:t>
            </a:r>
            <a:r>
              <a:rPr lang="zh-CN" altLang="en-US" sz="2000" dirty="0" smtClean="0">
                <a:solidFill>
                  <a:srgbClr val="000000"/>
                </a:solidFill>
                <a:latin typeface="Times New Roman" pitchFamily="18" charset="0"/>
                <a:ea typeface="黑体" pitchFamily="49" charset="-122"/>
                <a:cs typeface="Times New Roman" pitchFamily="18" charset="0"/>
              </a:rPr>
              <a:t>查询提出了满足尺度无关性的算法</a:t>
            </a:r>
            <a:endParaRPr lang="en-US" altLang="zh-CN" sz="2000" dirty="0" smtClean="0">
              <a:solidFill>
                <a:srgbClr val="000000"/>
              </a:solidFill>
              <a:latin typeface="Times New Roman" pitchFamily="18" charset="0"/>
              <a:ea typeface="黑体" pitchFamily="49" charset="-122"/>
              <a:cs typeface="Times New Roman" pitchFamily="18" charset="0"/>
            </a:endParaRPr>
          </a:p>
          <a:p>
            <a:pPr lvl="1" defTabSz="971550">
              <a:spcBef>
                <a:spcPts val="100"/>
              </a:spcBef>
              <a:spcAft>
                <a:spcPts val="800"/>
              </a:spcAft>
              <a:buClr>
                <a:schemeClr val="accent1"/>
              </a:buClr>
              <a:buSzPct val="80000"/>
              <a:buFont typeface="Times New Roman" pitchFamily="18" charset="0"/>
              <a:buChar char="−"/>
            </a:pPr>
            <a:r>
              <a:rPr lang="en-US" altLang="zh-CN" sz="2000" dirty="0" smtClean="0">
                <a:solidFill>
                  <a:srgbClr val="000000"/>
                </a:solidFill>
                <a:latin typeface="Times New Roman" pitchFamily="18" charset="0"/>
                <a:ea typeface="黑体" pitchFamily="49" charset="-122"/>
                <a:cs typeface="Times New Roman" pitchFamily="18" charset="0"/>
              </a:rPr>
              <a:t>  </a:t>
            </a:r>
            <a:r>
              <a:rPr lang="zh-CN" altLang="en-US" sz="2000" dirty="0" smtClean="0">
                <a:solidFill>
                  <a:srgbClr val="000000"/>
                </a:solidFill>
                <a:latin typeface="Times New Roman" pitchFamily="18" charset="0"/>
                <a:ea typeface="黑体" pitchFamily="49" charset="-122"/>
                <a:cs typeface="Times New Roman" pitchFamily="18" charset="0"/>
              </a:rPr>
              <a:t>对</a:t>
            </a:r>
            <a:r>
              <a:rPr lang="en-US" altLang="zh-CN" sz="2000" dirty="0" smtClean="0">
                <a:solidFill>
                  <a:srgbClr val="C00000"/>
                </a:solidFill>
                <a:latin typeface="Times New Roman" pitchFamily="18" charset="0"/>
                <a:ea typeface="黑体" pitchFamily="49" charset="-122"/>
                <a:cs typeface="Times New Roman" pitchFamily="18" charset="0"/>
              </a:rPr>
              <a:t>21.4GB</a:t>
            </a:r>
            <a:r>
              <a:rPr lang="zh-CN" altLang="en-US" sz="2000" dirty="0" smtClean="0">
                <a:solidFill>
                  <a:srgbClr val="000000"/>
                </a:solidFill>
                <a:latin typeface="Times New Roman" pitchFamily="18" charset="0"/>
                <a:ea typeface="黑体" pitchFamily="49" charset="-122"/>
                <a:cs typeface="Times New Roman" pitchFamily="18" charset="0"/>
              </a:rPr>
              <a:t>的现实数据集进行处理，只需处理</a:t>
            </a:r>
            <a:r>
              <a:rPr lang="en-US" altLang="zh-CN" sz="2000" dirty="0" smtClean="0">
                <a:solidFill>
                  <a:srgbClr val="C00000"/>
                </a:solidFill>
                <a:latin typeface="Times New Roman" pitchFamily="18" charset="0"/>
                <a:ea typeface="黑体" pitchFamily="49" charset="-122"/>
                <a:cs typeface="Times New Roman" pitchFamily="18" charset="0"/>
              </a:rPr>
              <a:t>3800</a:t>
            </a:r>
            <a:r>
              <a:rPr lang="zh-CN" altLang="en-US" sz="2000" dirty="0" smtClean="0">
                <a:solidFill>
                  <a:srgbClr val="C00000"/>
                </a:solidFill>
                <a:latin typeface="Times New Roman" pitchFamily="18" charset="0"/>
                <a:ea typeface="黑体" pitchFamily="49" charset="-122"/>
                <a:cs typeface="Times New Roman" pitchFamily="18" charset="0"/>
              </a:rPr>
              <a:t>条记录</a:t>
            </a:r>
            <a:r>
              <a:rPr lang="zh-CN" altLang="en-US" sz="2000" dirty="0" smtClean="0">
                <a:solidFill>
                  <a:srgbClr val="000000"/>
                </a:solidFill>
                <a:latin typeface="Times New Roman" pitchFamily="18" charset="0"/>
                <a:ea typeface="黑体" pitchFamily="49" charset="-122"/>
                <a:cs typeface="Times New Roman" pitchFamily="18" charset="0"/>
              </a:rPr>
              <a:t>，耗时仅</a:t>
            </a:r>
            <a:r>
              <a:rPr lang="en-US" altLang="zh-CN" sz="2000" dirty="0" smtClean="0">
                <a:solidFill>
                  <a:srgbClr val="C00000"/>
                </a:solidFill>
                <a:latin typeface="Times New Roman" pitchFamily="18" charset="0"/>
                <a:ea typeface="黑体" pitchFamily="49" charset="-122"/>
                <a:cs typeface="Times New Roman" pitchFamily="18" charset="0"/>
              </a:rPr>
              <a:t>9.3</a:t>
            </a:r>
            <a:r>
              <a:rPr lang="zh-CN" altLang="en-US" sz="2000" dirty="0" smtClean="0">
                <a:solidFill>
                  <a:srgbClr val="000000"/>
                </a:solidFill>
                <a:latin typeface="Times New Roman" pitchFamily="18" charset="0"/>
                <a:ea typeface="黑体" pitchFamily="49" charset="-122"/>
                <a:cs typeface="Times New Roman" pitchFamily="18" charset="0"/>
              </a:rPr>
              <a:t>秒（ </a:t>
            </a:r>
            <a:r>
              <a:rPr lang="en-US" altLang="zh-CN" sz="2000" dirty="0" err="1" smtClean="0">
                <a:solidFill>
                  <a:srgbClr val="000000"/>
                </a:solidFill>
                <a:latin typeface="Times New Roman" pitchFamily="18" charset="0"/>
                <a:ea typeface="黑体" pitchFamily="49" charset="-122"/>
                <a:cs typeface="Times New Roman" pitchFamily="18" charset="0"/>
              </a:rPr>
              <a:t>MySO</a:t>
            </a:r>
            <a:r>
              <a:rPr lang="zh-CN" altLang="en-US" sz="2000" dirty="0" smtClean="0">
                <a:solidFill>
                  <a:srgbClr val="000000"/>
                </a:solidFill>
                <a:latin typeface="Times New Roman" pitchFamily="18" charset="0"/>
                <a:ea typeface="黑体" pitchFamily="49" charset="-122"/>
                <a:cs typeface="Times New Roman" pitchFamily="18" charset="0"/>
              </a:rPr>
              <a:t>需要 处理</a:t>
            </a:r>
            <a:r>
              <a:rPr lang="en-US" altLang="zh-CN" sz="2000" dirty="0" smtClean="0">
                <a:solidFill>
                  <a:srgbClr val="000000"/>
                </a:solidFill>
                <a:latin typeface="Times New Roman" pitchFamily="18" charset="0"/>
                <a:ea typeface="黑体" pitchFamily="49" charset="-122"/>
                <a:cs typeface="Times New Roman" pitchFamily="18" charset="0"/>
              </a:rPr>
              <a:t>14</a:t>
            </a:r>
            <a:r>
              <a:rPr lang="zh-CN" altLang="en-US" sz="2000" dirty="0" smtClean="0">
                <a:solidFill>
                  <a:srgbClr val="000000"/>
                </a:solidFill>
                <a:latin typeface="Times New Roman" pitchFamily="18" charset="0"/>
                <a:ea typeface="黑体" pitchFamily="49" charset="-122"/>
                <a:cs typeface="Times New Roman" pitchFamily="18" charset="0"/>
              </a:rPr>
              <a:t>小时）</a:t>
            </a:r>
            <a:endParaRPr lang="zh-CN" altLang="en-US" dirty="0"/>
          </a:p>
        </p:txBody>
      </p:sp>
      <p:sp>
        <p:nvSpPr>
          <p:cNvPr id="8" name="标题 1"/>
          <p:cNvSpPr txBox="1">
            <a:spLocks/>
          </p:cNvSpPr>
          <p:nvPr/>
        </p:nvSpPr>
        <p:spPr bwMode="auto">
          <a:xfrm>
            <a:off x="36512" y="62012"/>
            <a:ext cx="9144000" cy="774700"/>
          </a:xfrm>
          <a:prstGeom prst="rect">
            <a:avLst/>
          </a:prstGeom>
          <a:noFill/>
          <a:ln w="9525">
            <a:noFill/>
            <a:miter lim="800000"/>
            <a:headEnd/>
            <a:tailEnd/>
          </a:ln>
        </p:spPr>
        <p:txBody>
          <a:bodyPr anchor="ctr"/>
          <a:lstStyle/>
          <a:p>
            <a:r>
              <a:rPr lang="zh-CN" altLang="en-US" sz="3600" b="1" dirty="0" smtClean="0">
                <a:solidFill>
                  <a:srgbClr val="C00000"/>
                </a:solidFill>
                <a:ea typeface="黑体" pitchFamily="49" charset="-122"/>
                <a:cs typeface="Arial" pitchFamily="34" charset="0"/>
              </a:rPr>
              <a:t>如，大数据尺度无关查询理论</a:t>
            </a:r>
            <a:r>
              <a:rPr lang="en-US" altLang="zh-CN" sz="3600" b="1" dirty="0" smtClean="0">
                <a:solidFill>
                  <a:srgbClr val="C00000"/>
                </a:solidFill>
                <a:ea typeface="黑体" pitchFamily="49" charset="-122"/>
                <a:cs typeface="Arial" pitchFamily="34" charset="0"/>
              </a:rPr>
              <a:t> (</a:t>
            </a:r>
            <a:r>
              <a:rPr lang="en-US" altLang="zh-CN" sz="2800" b="1" dirty="0" smtClean="0">
                <a:solidFill>
                  <a:srgbClr val="C00000"/>
                </a:solidFill>
                <a:ea typeface="黑体" pitchFamily="49" charset="-122"/>
                <a:cs typeface="Arial" pitchFamily="34" charset="0"/>
              </a:rPr>
              <a:t>PODS 2014</a:t>
            </a:r>
            <a:r>
              <a:rPr lang="en-US" altLang="zh-CN" sz="3600" b="1" dirty="0" smtClean="0">
                <a:solidFill>
                  <a:srgbClr val="C00000"/>
                </a:solidFill>
                <a:ea typeface="黑体" pitchFamily="49" charset="-122"/>
                <a:cs typeface="Arial" pitchFamily="34" charset="0"/>
              </a:rPr>
              <a:t>)</a:t>
            </a:r>
            <a:endParaRPr lang="zh-CN" altLang="en-US" sz="4400" b="1" dirty="0">
              <a:solidFill>
                <a:srgbClr val="C00000"/>
              </a:solidFill>
              <a:ea typeface="黑体" pitchFamily="49"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9512" y="-27384"/>
            <a:ext cx="8712968" cy="936104"/>
          </a:xfrm>
        </p:spPr>
        <p:txBody>
          <a:bodyPr/>
          <a:lstStyle/>
          <a:p>
            <a:r>
              <a:rPr lang="zh-CN" altLang="en-US" sz="3600" b="1" dirty="0" smtClean="0">
                <a:solidFill>
                  <a:srgbClr val="C00000"/>
                </a:solidFill>
                <a:latin typeface="Arial Unicode MS" pitchFamily="34" charset="-122"/>
                <a:ea typeface="黑体" pitchFamily="49" charset="-122"/>
                <a:cs typeface="Arial" pitchFamily="34" charset="0"/>
              </a:rPr>
              <a:t>如，</a:t>
            </a:r>
            <a:r>
              <a:rPr sz="3600" b="1" dirty="0" err="1" smtClean="0">
                <a:solidFill>
                  <a:srgbClr val="C00000"/>
                </a:solidFill>
                <a:latin typeface="Arial Unicode MS" pitchFamily="34" charset="-122"/>
                <a:ea typeface="黑体" pitchFamily="49" charset="-122"/>
              </a:rPr>
              <a:t>高效可扩展虚拟化存储系统</a:t>
            </a:r>
            <a:r>
              <a:rPr lang="en-US" altLang="zh-CN" sz="3600" b="1" dirty="0" smtClean="0">
                <a:solidFill>
                  <a:srgbClr val="C00000"/>
                </a:solidFill>
                <a:latin typeface="Arial Unicode MS" pitchFamily="34" charset="-122"/>
                <a:ea typeface="黑体" pitchFamily="49" charset="-122"/>
              </a:rPr>
              <a:t>(</a:t>
            </a:r>
            <a:r>
              <a:rPr lang="en-US" altLang="zh-CN" sz="2400" b="1" dirty="0" smtClean="0">
                <a:solidFill>
                  <a:srgbClr val="C00000"/>
                </a:solidFill>
                <a:latin typeface="Arial Unicode MS" pitchFamily="34" charset="-122"/>
                <a:ea typeface="黑体" pitchFamily="49" charset="-122"/>
              </a:rPr>
              <a:t>FAST 2014</a:t>
            </a:r>
            <a:r>
              <a:rPr lang="en-US" altLang="zh-CN" sz="3600" b="1" dirty="0" smtClean="0">
                <a:solidFill>
                  <a:srgbClr val="C00000"/>
                </a:solidFill>
                <a:latin typeface="Arial Unicode MS" pitchFamily="34" charset="-122"/>
                <a:ea typeface="黑体" pitchFamily="49" charset="-122"/>
              </a:rPr>
              <a:t>)</a:t>
            </a:r>
            <a:endParaRPr sz="3600" b="1" dirty="0" smtClean="0">
              <a:solidFill>
                <a:srgbClr val="C00000"/>
              </a:solidFill>
              <a:latin typeface="Arial Unicode MS" pitchFamily="34" charset="-122"/>
              <a:ea typeface="黑体" pitchFamily="49" charset="-122"/>
            </a:endParaRPr>
          </a:p>
        </p:txBody>
      </p:sp>
      <p:sp>
        <p:nvSpPr>
          <p:cNvPr id="30723" name="Content Placeholder 2"/>
          <p:cNvSpPr>
            <a:spLocks noGrp="1"/>
          </p:cNvSpPr>
          <p:nvPr>
            <p:ph idx="1"/>
          </p:nvPr>
        </p:nvSpPr>
        <p:spPr>
          <a:xfrm>
            <a:off x="250825" y="1268760"/>
            <a:ext cx="5473700" cy="5084762"/>
          </a:xfrm>
        </p:spPr>
        <p:txBody>
          <a:bodyPr/>
          <a:lstStyle/>
          <a:p>
            <a:r>
              <a:rPr lang="zh-CN" altLang="en-US" sz="2400" dirty="0" smtClean="0">
                <a:ea typeface="黑体" pitchFamily="49" charset="-122"/>
              </a:rPr>
              <a:t>操作系统虚拟化多容器间的性能干扰</a:t>
            </a:r>
            <a:endParaRPr lang="en-US" altLang="zh-CN" sz="2400" dirty="0" smtClean="0">
              <a:ea typeface="黑体" pitchFamily="49" charset="-122"/>
            </a:endParaRPr>
          </a:p>
          <a:p>
            <a:pPr lvl="1"/>
            <a:r>
              <a:rPr lang="zh-CN" altLang="en-US" sz="2000" dirty="0" smtClean="0">
                <a:ea typeface="黑体" pitchFamily="49" charset="-122"/>
              </a:rPr>
              <a:t>已有研究：如何细粒度划分和调度硬件，提供好的性能隔离</a:t>
            </a:r>
            <a:endParaRPr lang="en-US" altLang="zh-CN" sz="2000" dirty="0" smtClean="0">
              <a:ea typeface="黑体" pitchFamily="49" charset="-122"/>
            </a:endParaRPr>
          </a:p>
          <a:p>
            <a:pPr lvl="1"/>
            <a:r>
              <a:rPr lang="zh-CN" altLang="en-US" sz="2000" dirty="0" smtClean="0">
                <a:ea typeface="黑体" pitchFamily="49" charset="-122"/>
              </a:rPr>
              <a:t>在多核快速存储平台，共享的</a:t>
            </a:r>
            <a:r>
              <a:rPr lang="en-US" altLang="zh-CN" sz="2000" dirty="0" smtClean="0">
                <a:ea typeface="黑体" pitchFamily="49" charset="-122"/>
              </a:rPr>
              <a:t>I/O</a:t>
            </a:r>
            <a:r>
              <a:rPr lang="zh-CN" altLang="en-US" sz="2000" dirty="0" smtClean="0">
                <a:ea typeface="黑体" pitchFamily="49" charset="-122"/>
              </a:rPr>
              <a:t>软件栈造成竞争严重，可扩展性差</a:t>
            </a:r>
            <a:endParaRPr lang="en-US" altLang="zh-CN" sz="2000" dirty="0" smtClean="0">
              <a:ea typeface="黑体" pitchFamily="49" charset="-122"/>
            </a:endParaRPr>
          </a:p>
          <a:p>
            <a:r>
              <a:rPr lang="zh-CN" altLang="en-US" sz="2400" dirty="0" smtClean="0">
                <a:solidFill>
                  <a:srgbClr val="FF0000"/>
                </a:solidFill>
                <a:ea typeface="黑体" pitchFamily="49" charset="-122"/>
              </a:rPr>
              <a:t>解决方案：高效、可扩展的隔离</a:t>
            </a:r>
            <a:r>
              <a:rPr lang="en-US" altLang="zh-CN" sz="2400" dirty="0" smtClean="0">
                <a:solidFill>
                  <a:srgbClr val="FF0000"/>
                </a:solidFill>
                <a:ea typeface="黑体" pitchFamily="49" charset="-122"/>
              </a:rPr>
              <a:t>I/O</a:t>
            </a:r>
            <a:r>
              <a:rPr lang="zh-CN" altLang="en-US" sz="2400" dirty="0" smtClean="0">
                <a:solidFill>
                  <a:srgbClr val="FF0000"/>
                </a:solidFill>
                <a:ea typeface="黑体" pitchFamily="49" charset="-122"/>
              </a:rPr>
              <a:t>软件栈（</a:t>
            </a:r>
            <a:r>
              <a:rPr lang="en-US" altLang="zh-CN" sz="2400" dirty="0" err="1" smtClean="0">
                <a:solidFill>
                  <a:srgbClr val="FF0000"/>
                </a:solidFill>
                <a:ea typeface="黑体" pitchFamily="49" charset="-122"/>
              </a:rPr>
              <a:t>MultiLanes</a:t>
            </a:r>
            <a:r>
              <a:rPr lang="zh-CN" altLang="en-US" sz="2400" dirty="0" smtClean="0">
                <a:solidFill>
                  <a:srgbClr val="FF0000"/>
                </a:solidFill>
                <a:ea typeface="黑体" pitchFamily="49" charset="-122"/>
              </a:rPr>
              <a:t>）</a:t>
            </a:r>
            <a:endParaRPr lang="en-US" altLang="zh-CN" sz="2400" dirty="0" smtClean="0">
              <a:solidFill>
                <a:srgbClr val="FF0000"/>
              </a:solidFill>
              <a:ea typeface="黑体" pitchFamily="49" charset="-122"/>
            </a:endParaRPr>
          </a:p>
          <a:p>
            <a:pPr lvl="1"/>
            <a:r>
              <a:rPr lang="zh-CN" altLang="en-US" sz="2000" dirty="0" smtClean="0">
                <a:ea typeface="黑体" pitchFamily="49" charset="-122"/>
              </a:rPr>
              <a:t>为每个容器提供完全隔离的</a:t>
            </a:r>
            <a:r>
              <a:rPr lang="en-US" altLang="zh-CN" sz="2000" dirty="0" smtClean="0">
                <a:ea typeface="黑体" pitchFamily="49" charset="-122"/>
              </a:rPr>
              <a:t>I/O</a:t>
            </a:r>
            <a:r>
              <a:rPr lang="zh-CN" altLang="en-US" sz="2000" dirty="0" smtClean="0">
                <a:ea typeface="黑体" pitchFamily="49" charset="-122"/>
              </a:rPr>
              <a:t>软件栈：切分的虚拟文件系统和设备</a:t>
            </a:r>
            <a:endParaRPr lang="en-US" altLang="zh-CN" sz="2000" dirty="0" smtClean="0">
              <a:ea typeface="黑体" pitchFamily="49" charset="-122"/>
            </a:endParaRPr>
          </a:p>
          <a:p>
            <a:r>
              <a:rPr lang="zh-CN" altLang="en-US" sz="2400" dirty="0" smtClean="0">
                <a:ea typeface="黑体" pitchFamily="49" charset="-122"/>
              </a:rPr>
              <a:t>设计实现的挑战</a:t>
            </a:r>
            <a:endParaRPr lang="en-US" altLang="zh-CN" sz="2400" dirty="0" smtClean="0">
              <a:ea typeface="黑体" pitchFamily="49" charset="-122"/>
            </a:endParaRPr>
          </a:p>
          <a:p>
            <a:pPr lvl="1"/>
            <a:r>
              <a:rPr lang="zh-CN" altLang="en-US" sz="2000" dirty="0" smtClean="0">
                <a:ea typeface="黑体" pitchFamily="49" charset="-122"/>
              </a:rPr>
              <a:t>高效性：最小化虚拟化隔离带来的开销</a:t>
            </a:r>
            <a:endParaRPr lang="en-US" altLang="zh-CN" sz="2000" dirty="0" smtClean="0">
              <a:ea typeface="黑体" pitchFamily="49" charset="-122"/>
            </a:endParaRPr>
          </a:p>
          <a:p>
            <a:pPr lvl="1"/>
            <a:r>
              <a:rPr lang="zh-CN" altLang="en-US" sz="2000" dirty="0" smtClean="0">
                <a:ea typeface="黑体" pitchFamily="49" charset="-122"/>
              </a:rPr>
              <a:t>可扩展性：在不可扩展的宿主机文件系统上，实现虚拟化设备的扩展</a:t>
            </a:r>
            <a:endParaRPr lang="en-US" altLang="zh-CN" sz="2000" dirty="0" smtClean="0">
              <a:ea typeface="黑体" pitchFamily="49" charset="-122"/>
            </a:endParaRPr>
          </a:p>
        </p:txBody>
      </p:sp>
      <p:pic>
        <p:nvPicPr>
          <p:cNvPr id="30724" name="Picture 58"/>
          <p:cNvPicPr>
            <a:picLocks noChangeAspect="1"/>
          </p:cNvPicPr>
          <p:nvPr/>
        </p:nvPicPr>
        <p:blipFill>
          <a:blip r:embed="rId2" cstate="print"/>
          <a:srcRect/>
          <a:stretch>
            <a:fillRect/>
          </a:stretch>
        </p:blipFill>
        <p:spPr bwMode="auto">
          <a:xfrm>
            <a:off x="5724525" y="2060922"/>
            <a:ext cx="3362325" cy="3224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0" y="71414"/>
            <a:ext cx="9144000" cy="796908"/>
          </a:xfrm>
        </p:spPr>
        <p:txBody>
          <a:bodyPr/>
          <a:lstStyle/>
          <a:p>
            <a:r>
              <a:rPr lang="zh-CN" altLang="en-US" sz="3600" b="1" dirty="0" smtClean="0">
                <a:solidFill>
                  <a:srgbClr val="C00000"/>
                </a:solidFill>
                <a:latin typeface="Arial Unicode MS" pitchFamily="34" charset="-122"/>
                <a:ea typeface="黑体" pitchFamily="49" charset="-122"/>
              </a:rPr>
              <a:t>如，</a:t>
            </a:r>
            <a:r>
              <a:rPr sz="3600" b="1" dirty="0" err="1" smtClean="0">
                <a:solidFill>
                  <a:srgbClr val="C00000"/>
                </a:solidFill>
                <a:latin typeface="Arial Unicode MS" pitchFamily="34" charset="-122"/>
                <a:ea typeface="黑体" pitchFamily="49" charset="-122"/>
              </a:rPr>
              <a:t>副本一致性和性能的量化权衡</a:t>
            </a:r>
            <a:r>
              <a:rPr lang="en-US" sz="3600" b="1" dirty="0" smtClean="0">
                <a:solidFill>
                  <a:srgbClr val="C00000"/>
                </a:solidFill>
                <a:latin typeface="Arial Unicode MS" pitchFamily="34" charset="-122"/>
                <a:ea typeface="黑体" pitchFamily="49" charset="-122"/>
              </a:rPr>
              <a:t>(</a:t>
            </a:r>
            <a:r>
              <a:rPr lang="en-US" altLang="zh-CN" sz="2800" dirty="0" smtClean="0">
                <a:solidFill>
                  <a:srgbClr val="C00000"/>
                </a:solidFill>
                <a:latin typeface="+mn-lt"/>
                <a:ea typeface="黑体" pitchFamily="49" charset="-122"/>
              </a:rPr>
              <a:t> </a:t>
            </a:r>
            <a:r>
              <a:rPr lang="en-US" altLang="zh-CN" sz="2400" b="1" dirty="0" smtClean="0">
                <a:solidFill>
                  <a:srgbClr val="C00000"/>
                </a:solidFill>
                <a:latin typeface="+mn-lt"/>
                <a:ea typeface="黑体" pitchFamily="49" charset="-122"/>
              </a:rPr>
              <a:t>DSN 2013</a:t>
            </a:r>
            <a:r>
              <a:rPr lang="en-US" altLang="zh-CN" sz="3600" b="1" dirty="0" smtClean="0">
                <a:solidFill>
                  <a:srgbClr val="C00000"/>
                </a:solidFill>
                <a:latin typeface="Arial Unicode MS" pitchFamily="34" charset="-122"/>
                <a:ea typeface="黑体" pitchFamily="49" charset="-122"/>
              </a:rPr>
              <a:t>)</a:t>
            </a:r>
            <a:endParaRPr sz="3600" b="1" dirty="0" smtClean="0">
              <a:solidFill>
                <a:srgbClr val="C00000"/>
              </a:solidFill>
              <a:latin typeface="Arial Unicode MS" pitchFamily="34" charset="-122"/>
              <a:ea typeface="黑体" pitchFamily="49" charset="-122"/>
            </a:endParaRPr>
          </a:p>
        </p:txBody>
      </p:sp>
      <p:sp>
        <p:nvSpPr>
          <p:cNvPr id="31747" name="内容占位符 2"/>
          <p:cNvSpPr>
            <a:spLocks noGrp="1"/>
          </p:cNvSpPr>
          <p:nvPr>
            <p:ph idx="1"/>
          </p:nvPr>
        </p:nvSpPr>
        <p:spPr>
          <a:xfrm>
            <a:off x="35496" y="880839"/>
            <a:ext cx="8820150" cy="5356473"/>
          </a:xfrm>
        </p:spPr>
        <p:txBody>
          <a:bodyPr/>
          <a:lstStyle/>
          <a:p>
            <a:r>
              <a:rPr lang="zh-CN" altLang="en-US" sz="2800" dirty="0" smtClean="0">
                <a:latin typeface="黑体" pitchFamily="49" charset="-122"/>
                <a:ea typeface="黑体" pitchFamily="49" charset="-122"/>
              </a:rPr>
              <a:t>根据</a:t>
            </a:r>
            <a:r>
              <a:rPr lang="en-US" altLang="zh-CN" sz="2800" dirty="0" smtClean="0">
                <a:latin typeface="黑体" pitchFamily="49" charset="-122"/>
                <a:ea typeface="黑体" pitchFamily="49" charset="-122"/>
              </a:rPr>
              <a:t>CAP</a:t>
            </a:r>
            <a:r>
              <a:rPr lang="zh-CN" altLang="en-US" sz="2800" dirty="0" smtClean="0">
                <a:latin typeface="黑体" pitchFamily="49" charset="-122"/>
                <a:ea typeface="黑体" pitchFamily="49" charset="-122"/>
              </a:rPr>
              <a:t>理论</a:t>
            </a:r>
            <a:endParaRPr lang="en-US" altLang="zh-CN" sz="2800" dirty="0" smtClean="0">
              <a:latin typeface="黑体" pitchFamily="49" charset="-122"/>
              <a:ea typeface="黑体" pitchFamily="49" charset="-122"/>
            </a:endParaRPr>
          </a:p>
          <a:p>
            <a:pPr lvl="1"/>
            <a:r>
              <a:rPr lang="zh-CN" altLang="en-US" sz="2000" dirty="0" smtClean="0">
                <a:latin typeface="黑体" pitchFamily="49" charset="-122"/>
                <a:ea typeface="黑体" pitchFamily="49" charset="-122"/>
              </a:rPr>
              <a:t>分布式系统的</a:t>
            </a:r>
            <a:r>
              <a:rPr lang="zh-CN" altLang="en-US" sz="2000" dirty="0" smtClean="0">
                <a:solidFill>
                  <a:srgbClr val="FF0000"/>
                </a:solidFill>
                <a:latin typeface="黑体" pitchFamily="49" charset="-122"/>
                <a:ea typeface="黑体" pitchFamily="49" charset="-122"/>
              </a:rPr>
              <a:t>一致性</a:t>
            </a:r>
            <a:r>
              <a:rPr lang="zh-CN" altLang="en-US" sz="2000" dirty="0" smtClean="0">
                <a:latin typeface="黑体" pitchFamily="49" charset="-122"/>
                <a:ea typeface="黑体" pitchFamily="49" charset="-122"/>
              </a:rPr>
              <a:t>、</a:t>
            </a:r>
            <a:r>
              <a:rPr lang="zh-CN" altLang="en-US" sz="2000" dirty="0" smtClean="0">
                <a:solidFill>
                  <a:srgbClr val="FF0000"/>
                </a:solidFill>
                <a:latin typeface="黑体" pitchFamily="49" charset="-122"/>
                <a:ea typeface="黑体" pitchFamily="49" charset="-122"/>
              </a:rPr>
              <a:t>可用性</a:t>
            </a:r>
            <a:r>
              <a:rPr lang="zh-CN" altLang="en-US" sz="2000" dirty="0" smtClean="0">
                <a:latin typeface="黑体" pitchFamily="49" charset="-122"/>
                <a:ea typeface="黑体" pitchFamily="49" charset="-122"/>
              </a:rPr>
              <a:t>和</a:t>
            </a:r>
            <a:endParaRPr lang="en-US" altLang="zh-CN" sz="2000" dirty="0" smtClean="0">
              <a:latin typeface="黑体" pitchFamily="49" charset="-122"/>
              <a:ea typeface="黑体" pitchFamily="49" charset="-122"/>
            </a:endParaRPr>
          </a:p>
          <a:p>
            <a:pPr lvl="1">
              <a:buNone/>
            </a:pPr>
            <a:r>
              <a:rPr lang="zh-CN" altLang="en-US" sz="2000" dirty="0" smtClean="0">
                <a:solidFill>
                  <a:srgbClr val="FF0000"/>
                </a:solidFill>
                <a:latin typeface="黑体" pitchFamily="49" charset="-122"/>
                <a:ea typeface="黑体" pitchFamily="49" charset="-122"/>
              </a:rPr>
              <a:t>系统分割的容错</a:t>
            </a:r>
            <a:r>
              <a:rPr lang="zh-CN" altLang="en-US" sz="2000" dirty="0" smtClean="0">
                <a:latin typeface="黑体" pitchFamily="49" charset="-122"/>
                <a:ea typeface="黑体" pitchFamily="49" charset="-122"/>
              </a:rPr>
              <a:t>不能同时满足</a:t>
            </a:r>
          </a:p>
          <a:p>
            <a:pPr lvl="1"/>
            <a:r>
              <a:rPr lang="zh-CN" altLang="en-US" sz="2000" dirty="0" smtClean="0">
                <a:latin typeface="黑体" pitchFamily="49" charset="-122"/>
                <a:ea typeface="黑体" pitchFamily="49" charset="-122"/>
              </a:rPr>
              <a:t>存在</a:t>
            </a:r>
            <a:r>
              <a:rPr lang="zh-CN" altLang="en-US" sz="2000" dirty="0" smtClean="0">
                <a:solidFill>
                  <a:srgbClr val="0000CC"/>
                </a:solidFill>
                <a:latin typeface="黑体" pitchFamily="49" charset="-122"/>
                <a:ea typeface="黑体" pitchFamily="49" charset="-122"/>
              </a:rPr>
              <a:t>一致性和性能</a:t>
            </a:r>
            <a:r>
              <a:rPr lang="zh-CN" altLang="en-US" sz="2000" dirty="0" smtClean="0">
                <a:latin typeface="黑体" pitchFamily="49" charset="-122"/>
                <a:ea typeface="黑体" pitchFamily="49" charset="-122"/>
              </a:rPr>
              <a:t>， </a:t>
            </a:r>
            <a:r>
              <a:rPr lang="zh-CN" altLang="en-US" sz="2000" dirty="0" smtClean="0">
                <a:solidFill>
                  <a:srgbClr val="0000CC"/>
                </a:solidFill>
                <a:latin typeface="黑体" pitchFamily="49" charset="-122"/>
                <a:ea typeface="黑体" pitchFamily="49" charset="-122"/>
              </a:rPr>
              <a:t>一致性和</a:t>
            </a:r>
            <a:endParaRPr lang="en-US" altLang="zh-CN" sz="2000" dirty="0" smtClean="0">
              <a:solidFill>
                <a:srgbClr val="0000CC"/>
              </a:solidFill>
              <a:latin typeface="黑体" pitchFamily="49" charset="-122"/>
              <a:ea typeface="黑体" pitchFamily="49" charset="-122"/>
            </a:endParaRPr>
          </a:p>
          <a:p>
            <a:pPr lvl="1">
              <a:buNone/>
            </a:pPr>
            <a:r>
              <a:rPr lang="zh-CN" altLang="en-US" sz="2000" dirty="0" smtClean="0">
                <a:solidFill>
                  <a:srgbClr val="0000CC"/>
                </a:solidFill>
                <a:latin typeface="黑体" pitchFamily="49" charset="-122"/>
                <a:ea typeface="黑体" pitchFamily="49" charset="-122"/>
              </a:rPr>
              <a:t>可用性</a:t>
            </a:r>
            <a:r>
              <a:rPr lang="zh-CN" altLang="en-US" sz="2000" dirty="0" smtClean="0">
                <a:latin typeface="黑体" pitchFamily="49" charset="-122"/>
                <a:ea typeface="黑体" pitchFamily="49" charset="-122"/>
              </a:rPr>
              <a:t>等之间的权衡</a:t>
            </a:r>
            <a:endParaRPr lang="en-US" altLang="zh-CN" sz="2000" dirty="0" smtClean="0">
              <a:latin typeface="黑体" pitchFamily="49" charset="-122"/>
              <a:ea typeface="黑体" pitchFamily="49" charset="-122"/>
            </a:endParaRPr>
          </a:p>
          <a:p>
            <a:r>
              <a:rPr lang="zh-CN" altLang="en-US" sz="2800" dirty="0" smtClean="0">
                <a:latin typeface="黑体" pitchFamily="49" charset="-122"/>
                <a:ea typeface="黑体" pitchFamily="49" charset="-122"/>
              </a:rPr>
              <a:t>最终</a:t>
            </a:r>
            <a:r>
              <a:rPr lang="zh-CN" altLang="en-US" sz="2800" dirty="0" smtClean="0">
                <a:solidFill>
                  <a:srgbClr val="FF0000"/>
                </a:solidFill>
                <a:latin typeface="黑体" pitchFamily="49" charset="-122"/>
                <a:ea typeface="黑体" pitchFamily="49" charset="-122"/>
              </a:rPr>
              <a:t>弱一致性</a:t>
            </a:r>
            <a:r>
              <a:rPr lang="zh-CN" altLang="en-US" sz="2800" dirty="0" smtClean="0">
                <a:latin typeface="黑体" pitchFamily="49" charset="-122"/>
                <a:ea typeface="黑体" pitchFamily="49" charset="-122"/>
              </a:rPr>
              <a:t>广泛应用</a:t>
            </a:r>
            <a:endParaRPr lang="en-US" altLang="zh-CN" sz="2800" dirty="0" smtClean="0">
              <a:latin typeface="黑体" pitchFamily="49" charset="-122"/>
              <a:ea typeface="黑体" pitchFamily="49" charset="-122"/>
            </a:endParaRPr>
          </a:p>
          <a:p>
            <a:pPr lvl="1"/>
            <a:r>
              <a:rPr lang="zh-CN" altLang="en-US" sz="2000" dirty="0" smtClean="0">
                <a:latin typeface="黑体" pitchFamily="49" charset="-122"/>
                <a:ea typeface="黑体" pitchFamily="49" charset="-122"/>
              </a:rPr>
              <a:t>降低一致性</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sym typeface="Wingdings" pitchFamily="2" charset="2"/>
              </a:rPr>
              <a:t>提升性能，但是</a:t>
            </a:r>
            <a:endParaRPr lang="en-US" altLang="zh-CN" sz="2000" dirty="0" smtClean="0">
              <a:latin typeface="黑体" pitchFamily="49" charset="-122"/>
              <a:ea typeface="黑体" pitchFamily="49" charset="-122"/>
              <a:sym typeface="Wingdings" pitchFamily="2" charset="2"/>
            </a:endParaRPr>
          </a:p>
          <a:p>
            <a:pPr lvl="1"/>
            <a:r>
              <a:rPr lang="zh-CN" altLang="en-US" sz="2000" dirty="0" smtClean="0">
                <a:latin typeface="黑体" pitchFamily="49" charset="-122"/>
                <a:ea typeface="黑体" pitchFamily="49" charset="-122"/>
                <a:sym typeface="Wingdings" pitchFamily="2" charset="2"/>
              </a:rPr>
              <a:t>弱一致性</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sym typeface="Wingdings" pitchFamily="2" charset="2"/>
              </a:rPr>
              <a:t>写冲突以及读到陈旧数据</a:t>
            </a:r>
            <a:endParaRPr lang="en-US" altLang="zh-CN" sz="2000" dirty="0" smtClean="0">
              <a:latin typeface="黑体" pitchFamily="49" charset="-122"/>
              <a:ea typeface="黑体" pitchFamily="49" charset="-122"/>
              <a:sym typeface="Wingdings" pitchFamily="2" charset="2"/>
            </a:endParaRPr>
          </a:p>
          <a:p>
            <a:r>
              <a:rPr lang="zh-CN" altLang="en-US" sz="2800" dirty="0" smtClean="0">
                <a:solidFill>
                  <a:srgbClr val="FF0000"/>
                </a:solidFill>
                <a:latin typeface="黑体" pitchFamily="49" charset="-122"/>
                <a:ea typeface="黑体" pitchFamily="49" charset="-122"/>
              </a:rPr>
              <a:t>建立度量一致性和性能的模型，量化权衡两者关系</a:t>
            </a:r>
            <a:endParaRPr lang="en-US" altLang="zh-CN" sz="2800" dirty="0" smtClean="0">
              <a:solidFill>
                <a:srgbClr val="FF0000"/>
              </a:solidFill>
              <a:latin typeface="黑体" pitchFamily="49" charset="-122"/>
              <a:ea typeface="黑体" pitchFamily="49" charset="-122"/>
            </a:endParaRPr>
          </a:p>
          <a:p>
            <a:pPr lvl="1"/>
            <a:r>
              <a:rPr lang="zh-CN" altLang="en-US" sz="2000" dirty="0" smtClean="0">
                <a:latin typeface="黑体" pitchFamily="49" charset="-122"/>
                <a:ea typeface="黑体" pitchFamily="49" charset="-122"/>
              </a:rPr>
              <a:t>提出基于状态机的副本模型</a:t>
            </a:r>
            <a:r>
              <a:rPr lang="en-US" altLang="zh-CN" sz="2000" dirty="0" smtClean="0">
                <a:latin typeface="黑体" pitchFamily="49" charset="-122"/>
                <a:ea typeface="黑体" pitchFamily="49" charset="-122"/>
              </a:rPr>
              <a:t>RSM-d</a:t>
            </a:r>
            <a:r>
              <a:rPr lang="zh-CN" altLang="en-US" sz="2000" dirty="0" smtClean="0">
                <a:latin typeface="黑体" pitchFamily="49" charset="-122"/>
                <a:ea typeface="黑体" pitchFamily="49" charset="-122"/>
              </a:rPr>
              <a:t>，采用概率方法，分别量化一致性和延迟</a:t>
            </a:r>
            <a:endParaRPr lang="en-US" altLang="zh-CN" sz="2000" dirty="0" smtClean="0">
              <a:latin typeface="黑体" pitchFamily="49" charset="-122"/>
              <a:ea typeface="黑体" pitchFamily="49" charset="-122"/>
            </a:endParaRPr>
          </a:p>
          <a:p>
            <a:pPr lvl="1"/>
            <a:r>
              <a:rPr lang="zh-CN" altLang="en-US" sz="2000" dirty="0" smtClean="0">
                <a:latin typeface="黑体" pitchFamily="49" charset="-122"/>
                <a:ea typeface="黑体" pitchFamily="49" charset="-122"/>
              </a:rPr>
              <a:t>通过量化，将一致性和延迟的权衡问题转化为系统效益的最优化问题</a:t>
            </a:r>
            <a:endParaRPr lang="en-US" altLang="zh-CN" sz="2000" dirty="0" smtClean="0">
              <a:latin typeface="黑体" pitchFamily="49" charset="-122"/>
              <a:ea typeface="黑体" pitchFamily="49" charset="-122"/>
            </a:endParaRPr>
          </a:p>
          <a:p>
            <a:pPr lvl="1">
              <a:buNone/>
            </a:pPr>
            <a:endParaRPr lang="zh-CN" altLang="en-US" sz="2000" dirty="0" smtClean="0">
              <a:latin typeface="黑体" pitchFamily="49" charset="-122"/>
              <a:ea typeface="黑体" pitchFamily="49" charset="-122"/>
            </a:endParaRPr>
          </a:p>
          <a:p>
            <a:pPr lvl="1"/>
            <a:endParaRPr lang="en-US" altLang="zh-CN" sz="2000" dirty="0" smtClean="0">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pPr algn="r">
              <a:defRPr/>
            </a:pPr>
            <a:fld id="{C28209D3-6512-46AD-9675-9E5403C5EE68}" type="slidenum">
              <a:rPr lang="zh-CN" altLang="en-US" sz="1100" smtClean="0"/>
              <a:pPr algn="r">
                <a:defRPr/>
              </a:pPr>
              <a:t>39</a:t>
            </a:fld>
            <a:endParaRPr lang="zh-CN" altLang="en-US" sz="1100" dirty="0"/>
          </a:p>
        </p:txBody>
      </p:sp>
      <p:sp>
        <p:nvSpPr>
          <p:cNvPr id="5" name="椭圆 4"/>
          <p:cNvSpPr/>
          <p:nvPr/>
        </p:nvSpPr>
        <p:spPr>
          <a:xfrm>
            <a:off x="6645982" y="1556792"/>
            <a:ext cx="164307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可用性</a:t>
            </a:r>
            <a:endParaRPr lang="zh-CN" altLang="en-US" sz="2000" dirty="0"/>
          </a:p>
        </p:txBody>
      </p:sp>
      <p:sp>
        <p:nvSpPr>
          <p:cNvPr id="6" name="椭圆 5"/>
          <p:cNvSpPr/>
          <p:nvPr/>
        </p:nvSpPr>
        <p:spPr>
          <a:xfrm>
            <a:off x="7515270" y="3390116"/>
            <a:ext cx="164307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分割</a:t>
            </a:r>
            <a:endParaRPr lang="en-US" altLang="zh-CN" sz="2000" dirty="0" smtClean="0"/>
          </a:p>
          <a:p>
            <a:pPr algn="ctr"/>
            <a:r>
              <a:rPr lang="zh-CN" altLang="en-US" sz="2000" dirty="0" smtClean="0"/>
              <a:t>容错</a:t>
            </a:r>
            <a:endParaRPr lang="zh-CN" altLang="en-US" sz="2000" dirty="0"/>
          </a:p>
        </p:txBody>
      </p:sp>
      <p:sp>
        <p:nvSpPr>
          <p:cNvPr id="7" name="椭圆 6"/>
          <p:cNvSpPr/>
          <p:nvPr/>
        </p:nvSpPr>
        <p:spPr>
          <a:xfrm>
            <a:off x="4860032" y="2810972"/>
            <a:ext cx="1577027" cy="62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一致性</a:t>
            </a:r>
            <a:endParaRPr lang="zh-CN" altLang="en-US" sz="2000" dirty="0"/>
          </a:p>
        </p:txBody>
      </p:sp>
      <p:sp>
        <p:nvSpPr>
          <p:cNvPr id="8" name="流程图: 摘录 7"/>
          <p:cNvSpPr/>
          <p:nvPr/>
        </p:nvSpPr>
        <p:spPr>
          <a:xfrm rot="530233">
            <a:off x="6498804" y="2184510"/>
            <a:ext cx="1794555" cy="1057059"/>
          </a:xfrm>
          <a:prstGeom prst="flowChartExtra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4860032" y="2996952"/>
            <a:ext cx="4048126" cy="352839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应用案例</a:t>
            </a:r>
            <a:endParaRPr lang="zh-CN" altLang="en-US" sz="3600" dirty="0">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
        <p:nvSpPr>
          <p:cNvPr id="5" name="内容占位符 4"/>
          <p:cNvSpPr>
            <a:spLocks noGrp="1"/>
          </p:cNvSpPr>
          <p:nvPr>
            <p:ph idx="1"/>
          </p:nvPr>
        </p:nvSpPr>
        <p:spPr>
          <a:xfrm>
            <a:off x="251520" y="1484784"/>
            <a:ext cx="8640960" cy="1800200"/>
          </a:xfrm>
        </p:spPr>
        <p:txBody>
          <a:bodyPr/>
          <a:lstStyle/>
          <a:p>
            <a:pPr marL="342900" lvl="1" indent="-342900">
              <a:buChar char="•"/>
            </a:pPr>
            <a:r>
              <a:rPr lang="zh-CN" altLang="en-US" sz="2000" dirty="0" smtClean="0">
                <a:latin typeface="Arial Unicode MS" pitchFamily="34" charset="-122"/>
                <a:ea typeface="黑体" pitchFamily="49" charset="-122"/>
                <a:cs typeface="Arial Unicode MS" pitchFamily="34" charset="-122"/>
              </a:rPr>
              <a:t>由于“</a:t>
            </a:r>
            <a:r>
              <a:rPr lang="zh-CN" altLang="en-US" sz="2000" dirty="0" smtClean="0">
                <a:solidFill>
                  <a:srgbClr val="000099"/>
                </a:solidFill>
                <a:latin typeface="Arial Unicode MS" pitchFamily="34" charset="-122"/>
                <a:ea typeface="黑体" pitchFamily="49" charset="-122"/>
                <a:cs typeface="Arial Unicode MS" pitchFamily="34" charset="-122"/>
              </a:rPr>
              <a:t>基于位置的服务</a:t>
            </a:r>
            <a:r>
              <a:rPr lang="en-US" altLang="zh-CN" sz="2000" dirty="0" smtClean="0">
                <a:solidFill>
                  <a:srgbClr val="000099"/>
                </a:solidFill>
                <a:latin typeface="Arial Unicode MS" pitchFamily="34" charset="-122"/>
                <a:ea typeface="黑体" pitchFamily="49" charset="-122"/>
                <a:cs typeface="Arial Unicode MS" pitchFamily="34" charset="-122"/>
              </a:rPr>
              <a:t>(LBS)</a:t>
            </a:r>
            <a:r>
              <a:rPr lang="zh-CN" altLang="en-US" sz="2000" dirty="0" smtClean="0">
                <a:latin typeface="Arial Unicode MS" pitchFamily="34" charset="-122"/>
                <a:ea typeface="黑体" pitchFamily="49" charset="-122"/>
                <a:cs typeface="Arial Unicode MS" pitchFamily="34" charset="-122"/>
              </a:rPr>
              <a:t>”的广泛应用，</a:t>
            </a:r>
            <a:r>
              <a:rPr lang="zh-CN" altLang="en-US" sz="2000" dirty="0" smtClean="0">
                <a:solidFill>
                  <a:srgbClr val="FF0000"/>
                </a:solidFill>
                <a:ea typeface="黑体" pitchFamily="49" charset="-122"/>
                <a:cs typeface="Arial Unicode MS" pitchFamily="34" charset="-122"/>
              </a:rPr>
              <a:t>图搜索</a:t>
            </a:r>
            <a:r>
              <a:rPr lang="zh-CN" altLang="en-US" sz="2000" dirty="0" smtClean="0">
                <a:ea typeface="黑体" pitchFamily="49" charset="-122"/>
                <a:cs typeface="Arial Unicode MS" pitchFamily="34" charset="-122"/>
              </a:rPr>
              <a:t>大量应用到交通网络</a:t>
            </a:r>
            <a:r>
              <a:rPr lang="en-US" altLang="zh-CN" sz="2000" dirty="0" smtClean="0">
                <a:latin typeface="Arial Unicode MS" pitchFamily="34" charset="-122"/>
                <a:ea typeface="黑体" pitchFamily="49" charset="-122"/>
                <a:cs typeface="Arial Unicode MS" pitchFamily="34" charset="-122"/>
              </a:rPr>
              <a:t>.</a:t>
            </a:r>
          </a:p>
          <a:p>
            <a:pPr marL="342900" lvl="1" indent="-342900">
              <a:buChar char="•"/>
            </a:pPr>
            <a:r>
              <a:rPr lang="en-US" altLang="zh-CN" sz="2000" b="1" dirty="0" smtClean="0">
                <a:solidFill>
                  <a:srgbClr val="0066CC"/>
                </a:solidFill>
                <a:latin typeface="Arial Unicode MS" pitchFamily="34" charset="-122"/>
                <a:ea typeface="黑体" pitchFamily="49" charset="-122"/>
                <a:cs typeface="Arial Unicode MS" pitchFamily="34" charset="-122"/>
              </a:rPr>
              <a:t>Example</a:t>
            </a:r>
            <a:r>
              <a:rPr lang="en-US" altLang="zh-CN" sz="2000" dirty="0" smtClean="0">
                <a:latin typeface="Arial Unicode MS" pitchFamily="34" charset="-122"/>
                <a:ea typeface="黑体" pitchFamily="49" charset="-122"/>
                <a:cs typeface="Arial Unicode MS" pitchFamily="34" charset="-122"/>
              </a:rPr>
              <a:t>: </a:t>
            </a:r>
            <a:r>
              <a:rPr lang="zh-CN" altLang="en-US" sz="2000" dirty="0" smtClean="0">
                <a:latin typeface="Arial Unicode MS" pitchFamily="34" charset="-122"/>
                <a:ea typeface="黑体" pitchFamily="49" charset="-122"/>
                <a:cs typeface="Arial Unicode MS" pitchFamily="34" charset="-122"/>
              </a:rPr>
              <a:t>司机</a:t>
            </a:r>
            <a:r>
              <a:rPr lang="en-US" altLang="zh-CN" sz="2000" dirty="0" smtClean="0">
                <a:latin typeface="Arial Unicode MS" pitchFamily="34" charset="-122"/>
                <a:ea typeface="黑体" pitchFamily="49" charset="-122"/>
                <a:cs typeface="Arial Unicode MS" pitchFamily="34" charset="-122"/>
              </a:rPr>
              <a:t>Mark</a:t>
            </a:r>
            <a:r>
              <a:rPr lang="zh-CN" altLang="en-US" sz="2000" dirty="0" smtClean="0">
                <a:latin typeface="Arial Unicode MS" pitchFamily="34" charset="-122"/>
                <a:ea typeface="黑体" pitchFamily="49" charset="-122"/>
                <a:cs typeface="Arial Unicode MS" pitchFamily="34" charset="-122"/>
              </a:rPr>
              <a:t>想从</a:t>
            </a:r>
            <a:r>
              <a:rPr lang="zh-CN" altLang="en-US" sz="2000" dirty="0" smtClean="0">
                <a:ea typeface="黑体" pitchFamily="49" charset="-122"/>
                <a:cs typeface="Arial Unicode MS" pitchFamily="34" charset="-122"/>
              </a:rPr>
              <a:t>美国加州的</a:t>
            </a:r>
            <a:r>
              <a:rPr lang="en-US" altLang="zh-CN" sz="2000" dirty="0" smtClean="0">
                <a:solidFill>
                  <a:srgbClr val="000099"/>
                </a:solidFill>
                <a:latin typeface="Arial Unicode MS" pitchFamily="34" charset="-122"/>
                <a:ea typeface="黑体" pitchFamily="49" charset="-122"/>
                <a:cs typeface="Arial Unicode MS" pitchFamily="34" charset="-122"/>
              </a:rPr>
              <a:t>Irvine</a:t>
            </a:r>
            <a:r>
              <a:rPr lang="en-US" altLang="zh-CN" sz="2000" dirty="0" smtClean="0">
                <a:latin typeface="Arial Unicode MS" pitchFamily="34" charset="-122"/>
                <a:ea typeface="黑体" pitchFamily="49" charset="-122"/>
                <a:cs typeface="Arial Unicode MS" pitchFamily="34" charset="-122"/>
              </a:rPr>
              <a:t> </a:t>
            </a:r>
            <a:r>
              <a:rPr lang="zh-CN" altLang="en-US" sz="2000" dirty="0" smtClean="0">
                <a:ea typeface="黑体" pitchFamily="49" charset="-122"/>
                <a:cs typeface="Arial Unicode MS" pitchFamily="34" charset="-122"/>
              </a:rPr>
              <a:t>到</a:t>
            </a:r>
            <a:r>
              <a:rPr lang="en-US" altLang="zh-CN" sz="2000" dirty="0" smtClean="0">
                <a:solidFill>
                  <a:srgbClr val="000099"/>
                </a:solidFill>
                <a:latin typeface="Arial Unicode MS" pitchFamily="34" charset="-122"/>
                <a:ea typeface="黑体" pitchFamily="49" charset="-122"/>
                <a:cs typeface="Arial Unicode MS" pitchFamily="34" charset="-122"/>
              </a:rPr>
              <a:t>Riverside</a:t>
            </a:r>
            <a:r>
              <a:rPr lang="en-US" altLang="zh-CN" sz="2000" dirty="0" smtClean="0">
                <a:latin typeface="Arial Unicode MS" pitchFamily="34" charset="-122"/>
                <a:ea typeface="黑体" pitchFamily="49" charset="-122"/>
                <a:cs typeface="Arial Unicode MS" pitchFamily="34" charset="-122"/>
              </a:rPr>
              <a:t>. </a:t>
            </a:r>
          </a:p>
          <a:p>
            <a:pPr lvl="1">
              <a:spcBef>
                <a:spcPts val="1200"/>
              </a:spcBef>
            </a:pPr>
            <a:r>
              <a:rPr lang="zh-CN" altLang="en-US" sz="1800" kern="1200" dirty="0" smtClean="0">
                <a:latin typeface="Arial Unicode MS" pitchFamily="34" charset="-122"/>
                <a:ea typeface="黑体" pitchFamily="49" charset="-122"/>
                <a:cs typeface="+mn-cs"/>
              </a:rPr>
              <a:t>如果</a:t>
            </a:r>
            <a:r>
              <a:rPr lang="en-US" altLang="zh-CN" sz="1800" b="1" kern="1200" dirty="0" smtClean="0">
                <a:latin typeface="Arial Unicode MS" pitchFamily="34" charset="-122"/>
                <a:ea typeface="黑体" pitchFamily="49" charset="-122"/>
                <a:cs typeface="+mn-cs"/>
              </a:rPr>
              <a:t>Mark</a:t>
            </a:r>
            <a:r>
              <a:rPr lang="zh-CN" altLang="en-US" sz="1800" kern="1200" dirty="0" smtClean="0">
                <a:latin typeface="Arial Unicode MS" pitchFamily="34" charset="-122"/>
                <a:ea typeface="黑体" pitchFamily="49" charset="-122"/>
                <a:cs typeface="+mn-cs"/>
              </a:rPr>
              <a:t>想驾驶</a:t>
            </a:r>
            <a:r>
              <a:rPr lang="en-US" altLang="zh-CN" sz="1800" b="1" kern="1200" dirty="0" smtClean="0">
                <a:solidFill>
                  <a:srgbClr val="FF0000"/>
                </a:solidFill>
                <a:latin typeface="Arial Unicode MS" pitchFamily="34" charset="-122"/>
                <a:ea typeface="黑体" pitchFamily="49" charset="-122"/>
                <a:cs typeface="+mn-cs"/>
              </a:rPr>
              <a:t>car</a:t>
            </a:r>
            <a:r>
              <a:rPr lang="zh-CN" altLang="en-US" sz="1800" kern="1200" dirty="0" smtClean="0">
                <a:latin typeface="Arial Unicode MS" pitchFamily="34" charset="-122"/>
                <a:ea typeface="黑体" pitchFamily="49" charset="-122"/>
                <a:cs typeface="+mn-cs"/>
              </a:rPr>
              <a:t>最短的时间到达</a:t>
            </a:r>
            <a:r>
              <a:rPr lang="en-US" altLang="zh-CN" sz="1800" kern="1200" dirty="0" smtClean="0">
                <a:latin typeface="Arial Unicode MS" pitchFamily="34" charset="-122"/>
                <a:ea typeface="黑体" pitchFamily="49" charset="-122"/>
                <a:cs typeface="+mn-cs"/>
              </a:rPr>
              <a:t>Riverside</a:t>
            </a:r>
            <a:r>
              <a:rPr lang="en-US" altLang="zh-CN" sz="1800" kern="1200" dirty="0" smtClean="0">
                <a:ea typeface="黑体" pitchFamily="49" charset="-122"/>
                <a:cs typeface="+mn-cs"/>
              </a:rPr>
              <a:t>,</a:t>
            </a:r>
            <a:r>
              <a:rPr lang="zh-CN" altLang="en-US" sz="1800" kern="1200" dirty="0" smtClean="0">
                <a:ea typeface="黑体" pitchFamily="49" charset="-122"/>
                <a:cs typeface="+mn-cs"/>
              </a:rPr>
              <a:t>那么这个问题可以看做为</a:t>
            </a:r>
            <a:r>
              <a:rPr lang="zh-CN" altLang="en-US" sz="1800" kern="1200" dirty="0" smtClean="0">
                <a:solidFill>
                  <a:srgbClr val="FF0000"/>
                </a:solidFill>
                <a:ea typeface="黑体" pitchFamily="49" charset="-122"/>
                <a:cs typeface="+mn-cs"/>
              </a:rPr>
              <a:t>图的最短路径</a:t>
            </a:r>
            <a:r>
              <a:rPr lang="zh-CN" altLang="en-US" sz="1800" kern="1200" dirty="0" smtClean="0">
                <a:ea typeface="黑体" pitchFamily="49" charset="-122"/>
                <a:cs typeface="+mn-cs"/>
              </a:rPr>
              <a:t>问题，然后找到的方案是</a:t>
            </a:r>
            <a:r>
              <a:rPr lang="en-US" altLang="zh-CN" sz="1800" kern="1200" dirty="0" smtClean="0">
                <a:solidFill>
                  <a:srgbClr val="000099"/>
                </a:solidFill>
                <a:latin typeface="Arial Unicode MS" pitchFamily="34" charset="-122"/>
                <a:ea typeface="黑体" pitchFamily="49" charset="-122"/>
                <a:cs typeface="+mn-cs"/>
              </a:rPr>
              <a:t>State </a:t>
            </a:r>
            <a:r>
              <a:rPr lang="en-US" altLang="zh-CN" sz="1800" kern="1200" dirty="0">
                <a:solidFill>
                  <a:srgbClr val="000099"/>
                </a:solidFill>
                <a:latin typeface="Arial Unicode MS" pitchFamily="34" charset="-122"/>
                <a:ea typeface="黑体" pitchFamily="49" charset="-122"/>
                <a:cs typeface="+mn-cs"/>
              </a:rPr>
              <a:t>Route 261</a:t>
            </a:r>
            <a:r>
              <a:rPr lang="en-US" altLang="zh-CN" sz="1800" kern="1200" dirty="0" smtClean="0">
                <a:latin typeface="Arial Unicode MS" pitchFamily="34" charset="-122"/>
                <a:ea typeface="黑体" pitchFamily="49" charset="-122"/>
                <a:cs typeface="+mn-cs"/>
              </a:rPr>
              <a:t>.</a:t>
            </a:r>
          </a:p>
          <a:p>
            <a:pPr lvl="1"/>
            <a:endParaRPr lang="en-US" altLang="zh-CN" sz="2000" kern="1200" dirty="0">
              <a:latin typeface="Arial Unicode MS" pitchFamily="34" charset="-122"/>
              <a:ea typeface="黑体" pitchFamily="49" charset="-122"/>
              <a:cs typeface="+mn-cs"/>
            </a:endParaRPr>
          </a:p>
        </p:txBody>
      </p:sp>
      <p:sp>
        <p:nvSpPr>
          <p:cNvPr id="7" name="TextBox 6"/>
          <p:cNvSpPr txBox="1"/>
          <p:nvPr/>
        </p:nvSpPr>
        <p:spPr>
          <a:xfrm>
            <a:off x="395536" y="908720"/>
            <a:ext cx="8388425"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路线规划</a:t>
            </a:r>
            <a:r>
              <a:rPr lang="en-US" altLang="zh-CN" sz="2400" dirty="0" smtClean="0">
                <a:solidFill>
                  <a:srgbClr val="0066CC"/>
                </a:solidFill>
              </a:rPr>
              <a:t> </a:t>
            </a:r>
            <a:r>
              <a:rPr lang="en-US" altLang="zh-CN" sz="2400" baseline="30000" dirty="0" smtClean="0">
                <a:solidFill>
                  <a:srgbClr val="FF0000"/>
                </a:solidFill>
              </a:rPr>
              <a:t>[3]</a:t>
            </a:r>
            <a:endParaRPr lang="en-US" altLang="zh-CN" sz="2400" dirty="0">
              <a:solidFill>
                <a:srgbClr val="0066CC"/>
              </a:solidFill>
            </a:endParaRPr>
          </a:p>
        </p:txBody>
      </p:sp>
      <p:sp>
        <p:nvSpPr>
          <p:cNvPr id="3" name="矩形 2"/>
          <p:cNvSpPr/>
          <p:nvPr/>
        </p:nvSpPr>
        <p:spPr>
          <a:xfrm>
            <a:off x="251520" y="3645024"/>
            <a:ext cx="4608512" cy="1809726"/>
          </a:xfrm>
          <a:prstGeom prst="rect">
            <a:avLst/>
          </a:prstGeom>
        </p:spPr>
        <p:txBody>
          <a:bodyPr wrap="square">
            <a:spAutoFit/>
          </a:bodyPr>
          <a:lstStyle/>
          <a:p>
            <a:pPr marL="742950" lvl="1" indent="-285750" eaLnBrk="0" hangingPunct="0">
              <a:spcBef>
                <a:spcPct val="20000"/>
              </a:spcBef>
              <a:buChar char="–"/>
            </a:pPr>
            <a:r>
              <a:rPr lang="zh-CN" altLang="en-US" dirty="0" smtClean="0">
                <a:latin typeface="Arial Unicode MS" pitchFamily="34" charset="-122"/>
                <a:ea typeface="+mn-ea"/>
              </a:rPr>
              <a:t>如果</a:t>
            </a:r>
            <a:r>
              <a:rPr lang="en-US" altLang="zh-CN" b="1" dirty="0" smtClean="0">
                <a:latin typeface="Arial Unicode MS" pitchFamily="34" charset="-122"/>
                <a:ea typeface="+mn-ea"/>
              </a:rPr>
              <a:t>Mark</a:t>
            </a:r>
            <a:r>
              <a:rPr lang="zh-CN" altLang="en-US" dirty="0" smtClean="0">
                <a:latin typeface="Arial Unicode MS" pitchFamily="34" charset="-122"/>
                <a:ea typeface="+mn-ea"/>
              </a:rPr>
              <a:t>想驾驶</a:t>
            </a:r>
            <a:r>
              <a:rPr lang="en-US" altLang="zh-CN" b="1" dirty="0" smtClean="0">
                <a:solidFill>
                  <a:srgbClr val="FF0000"/>
                </a:solidFill>
                <a:latin typeface="Arial Unicode MS" pitchFamily="34" charset="-122"/>
                <a:ea typeface="+mn-ea"/>
              </a:rPr>
              <a:t>truck</a:t>
            </a:r>
            <a:r>
              <a:rPr lang="zh-CN" altLang="en-US" dirty="0" smtClean="0">
                <a:latin typeface="Arial Unicode MS" pitchFamily="34" charset="-122"/>
                <a:ea typeface="+mn-ea"/>
              </a:rPr>
              <a:t>运输</a:t>
            </a:r>
            <a:r>
              <a:rPr lang="zh-CN" altLang="en-US" dirty="0" smtClean="0">
                <a:solidFill>
                  <a:srgbClr val="FF0000"/>
                </a:solidFill>
                <a:latin typeface="Arial Unicode MS" pitchFamily="34" charset="-122"/>
                <a:ea typeface="+mn-ea"/>
              </a:rPr>
              <a:t>危险物品</a:t>
            </a:r>
            <a:r>
              <a:rPr lang="zh-CN" altLang="en-US" dirty="0" smtClean="0">
                <a:latin typeface="Arial Unicode MS" pitchFamily="34" charset="-122"/>
                <a:ea typeface="+mn-ea"/>
              </a:rPr>
              <a:t>，则有的</a:t>
            </a:r>
            <a:r>
              <a:rPr lang="zh-CN" altLang="en-US" dirty="0" smtClean="0">
                <a:solidFill>
                  <a:srgbClr val="000099"/>
                </a:solidFill>
                <a:latin typeface="Arial Unicode MS" pitchFamily="34" charset="-122"/>
                <a:ea typeface="+mn-ea"/>
              </a:rPr>
              <a:t>路和桥</a:t>
            </a:r>
            <a:r>
              <a:rPr lang="zh-CN" altLang="en-US" dirty="0" smtClean="0">
                <a:latin typeface="Arial Unicode MS" pitchFamily="34" charset="-122"/>
                <a:ea typeface="+mn-ea"/>
              </a:rPr>
              <a:t>是不允许通过的，路线的选择是受约束的</a:t>
            </a:r>
            <a:r>
              <a:rPr lang="en-US" altLang="zh-CN" dirty="0" smtClean="0">
                <a:latin typeface="Arial Unicode MS" pitchFamily="34" charset="-122"/>
                <a:ea typeface="+mn-ea"/>
              </a:rPr>
              <a:t>. </a:t>
            </a:r>
            <a:r>
              <a:rPr lang="zh-CN" altLang="en-US" dirty="0" smtClean="0">
                <a:latin typeface="Arial Unicode MS" pitchFamily="34" charset="-122"/>
                <a:ea typeface="+mn-ea"/>
              </a:rPr>
              <a:t>这样可以通过</a:t>
            </a:r>
            <a:r>
              <a:rPr lang="zh-CN" altLang="en-US" dirty="0" smtClean="0">
                <a:solidFill>
                  <a:srgbClr val="FF0000"/>
                </a:solidFill>
                <a:latin typeface="Arial Unicode MS" pitchFamily="34" charset="-122"/>
                <a:ea typeface="+mn-ea"/>
              </a:rPr>
              <a:t>正则表达式</a:t>
            </a:r>
            <a:r>
              <a:rPr lang="zh-CN" altLang="en-US" dirty="0" smtClean="0">
                <a:latin typeface="Arial Unicode MS" pitchFamily="34" charset="-122"/>
                <a:ea typeface="+mn-ea"/>
              </a:rPr>
              <a:t>等方法来表达约束条件来搜索最佳的交通路线</a:t>
            </a:r>
            <a:r>
              <a:rPr lang="en-US" altLang="zh-CN" dirty="0" smtClean="0">
                <a:latin typeface="Arial Unicode MS" pitchFamily="34" charset="-122"/>
                <a:ea typeface="+mn-ea"/>
              </a:rPr>
              <a:t>.</a:t>
            </a:r>
          </a:p>
          <a:p>
            <a:pPr marL="742950" lvl="1" indent="-285750" eaLnBrk="0" hangingPunct="0">
              <a:spcBef>
                <a:spcPct val="20000"/>
              </a:spcBef>
              <a:buFontTx/>
              <a:buChar char="–"/>
            </a:pPr>
            <a:r>
              <a:rPr lang="zh-CN" altLang="en-US" dirty="0" smtClean="0">
                <a:solidFill>
                  <a:srgbClr val="000000"/>
                </a:solidFill>
                <a:latin typeface="Arial Unicode MS" pitchFamily="34" charset="-122"/>
                <a:ea typeface="黑体"/>
              </a:rPr>
              <a:t>如果</a:t>
            </a:r>
            <a:r>
              <a:rPr lang="zh-CN" altLang="en-US" dirty="0" smtClean="0">
                <a:latin typeface="Arial Unicode MS" pitchFamily="34" charset="-122"/>
                <a:ea typeface="+mn-ea"/>
              </a:rPr>
              <a:t>考虑的</a:t>
            </a:r>
            <a:r>
              <a:rPr lang="zh-CN" altLang="en-US" dirty="0" smtClean="0">
                <a:solidFill>
                  <a:srgbClr val="FF0000"/>
                </a:solidFill>
                <a:latin typeface="Arial Unicode MS" pitchFamily="34" charset="-122"/>
                <a:ea typeface="+mn-ea"/>
              </a:rPr>
              <a:t>实时交通情况</a:t>
            </a:r>
            <a:r>
              <a:rPr lang="zh-CN" altLang="en-US" dirty="0" smtClean="0">
                <a:latin typeface="Arial Unicode MS" pitchFamily="34" charset="-122"/>
                <a:ea typeface="+mn-ea"/>
              </a:rPr>
              <a:t>。。。</a:t>
            </a:r>
            <a:endParaRPr lang="en-US" altLang="zh-CN" dirty="0">
              <a:latin typeface="Arial Unicode MS" pitchFamily="34" charset="-122"/>
              <a:ea typeface="+mn-ea"/>
            </a:endParaRPr>
          </a:p>
        </p:txBody>
      </p:sp>
      <p:sp>
        <p:nvSpPr>
          <p:cNvPr id="6" name="椭圆 5"/>
          <p:cNvSpPr/>
          <p:nvPr/>
        </p:nvSpPr>
        <p:spPr>
          <a:xfrm>
            <a:off x="5364088" y="6093296"/>
            <a:ext cx="432048" cy="432048"/>
          </a:xfrm>
          <a:prstGeom prst="ellipse">
            <a:avLst/>
          </a:prstGeom>
          <a:noFill/>
          <a:ln w="28575">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椭圆 8"/>
          <p:cNvSpPr/>
          <p:nvPr/>
        </p:nvSpPr>
        <p:spPr>
          <a:xfrm>
            <a:off x="8244408" y="3501008"/>
            <a:ext cx="432048" cy="432048"/>
          </a:xfrm>
          <a:prstGeom prst="ellipse">
            <a:avLst/>
          </a:prstGeom>
          <a:noFill/>
          <a:ln w="28575">
            <a:solidFill>
              <a:srgbClr val="00009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rgbClr val="00B0F0"/>
              </a:solidFill>
            </a:endParaRPr>
          </a:p>
        </p:txBody>
      </p:sp>
    </p:spTree>
    <p:extLst>
      <p:ext uri="{BB962C8B-B14F-4D97-AF65-F5344CB8AC3E}">
        <p14:creationId xmlns:p14="http://schemas.microsoft.com/office/powerpoint/2010/main" xmlns="" val="33159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40</a:t>
            </a:fld>
            <a:endParaRPr lang="zh-CN" altLang="en-US" dirty="0"/>
          </a:p>
        </p:txBody>
      </p:sp>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图搜索的应用与挑战</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251520" y="5785867"/>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000" b="1" dirty="0" smtClean="0">
                <a:solidFill>
                  <a:srgbClr val="FF0000"/>
                </a:solidFill>
              </a:rPr>
              <a:t>Just a start, there is a long way to go for big data search!</a:t>
            </a:r>
            <a:endParaRPr lang="en-US" altLang="zh-CN" sz="2000" b="1" dirty="0" smtClean="0">
              <a:solidFill>
                <a:srgbClr val="FF0000"/>
              </a:solidFill>
              <a:ea typeface="黑体" pitchFamily="49" charset="-122"/>
              <a:sym typeface="Wingdings" pitchFamily="2" charset="2"/>
            </a:endParaRPr>
          </a:p>
        </p:txBody>
      </p:sp>
      <p:sp>
        <p:nvSpPr>
          <p:cNvPr id="10" name="TextBox 9"/>
          <p:cNvSpPr txBox="1"/>
          <p:nvPr/>
        </p:nvSpPr>
        <p:spPr>
          <a:xfrm>
            <a:off x="323528" y="4191471"/>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大数据理论与系统的进展</a:t>
            </a:r>
            <a:endParaRPr lang="en-US" altLang="zh-CN" sz="2400" dirty="0" smtClean="0">
              <a:latin typeface="黑体" pitchFamily="49" charset="-122"/>
              <a:ea typeface="黑体" pitchFamily="49" charset="-122"/>
              <a:cs typeface="Arial Unicode MS" pitchFamily="34" charset="-122"/>
            </a:endParaRPr>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41</a:t>
            </a:fld>
            <a:endParaRPr lang="zh-CN" altLang="en-US" dirty="0"/>
          </a:p>
        </p:txBody>
      </p:sp>
      <p:sp>
        <p:nvSpPr>
          <p:cNvPr id="6" name="内容占位符 2"/>
          <p:cNvSpPr txBox="1">
            <a:spLocks/>
          </p:cNvSpPr>
          <p:nvPr/>
        </p:nvSpPr>
        <p:spPr bwMode="auto">
          <a:xfrm>
            <a:off x="395536" y="908720"/>
            <a:ext cx="8424936"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Xudong</a:t>
            </a:r>
            <a:r>
              <a:rPr lang="en-US" altLang="zh-CN" sz="2000" dirty="0" smtClean="0"/>
              <a:t> Liu, </a:t>
            </a:r>
            <a:r>
              <a:rPr kumimoji="1" lang="en-US" altLang="zh-CN" sz="2000" dirty="0" smtClean="0"/>
              <a:t>Nan Tang, </a:t>
            </a:r>
            <a:r>
              <a:rPr kumimoji="1" lang="en-US" altLang="zh-CN" sz="2000" dirty="0" err="1" smtClean="0"/>
              <a:t>Haixun</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 </a:t>
            </a:r>
            <a:r>
              <a:rPr kumimoji="1" lang="en-US" altLang="zh-CN" sz="2000" dirty="0" err="1" smtClean="0"/>
              <a:t>Yinghui</a:t>
            </a:r>
            <a:r>
              <a:rPr kumimoji="1" lang="en-US" altLang="zh-CN" sz="2000" dirty="0" smtClean="0"/>
              <a:t> Wu, </a:t>
            </a:r>
            <a:r>
              <a:rPr kumimoji="1" lang="en-US" altLang="zh-CN" sz="2000" dirty="0" err="1" smtClean="0"/>
              <a:t>Weiren</a:t>
            </a:r>
            <a:r>
              <a:rPr kumimoji="1" lang="en-US" altLang="zh-CN" sz="2000" dirty="0" smtClean="0"/>
              <a:t> Yu,  …</a:t>
            </a:r>
          </a:p>
          <a:p>
            <a:pPr>
              <a:spcBef>
                <a:spcPts val="600"/>
              </a:spcBef>
            </a:pPr>
            <a:r>
              <a:rPr kumimoji="1" lang="en-US" altLang="zh-CN" sz="2400" b="1" dirty="0" smtClean="0">
                <a:solidFill>
                  <a:srgbClr val="C00000"/>
                </a:solidFill>
              </a:rPr>
              <a:t>They are from:  </a:t>
            </a:r>
          </a:p>
          <a:p>
            <a:pPr>
              <a:spcBef>
                <a:spcPts val="600"/>
              </a:spcBef>
            </a:pPr>
            <a:r>
              <a:rPr lang="en-US" altLang="zh-CN" sz="2000" dirty="0" err="1" smtClean="0"/>
              <a:t>Beihang</a:t>
            </a:r>
            <a:r>
              <a:rPr lang="en-US" altLang="zh-CN" sz="2000" dirty="0" smtClean="0"/>
              <a:t> University, China;</a:t>
            </a:r>
          </a:p>
          <a:p>
            <a:pPr>
              <a:spcBef>
                <a:spcPts val="600"/>
              </a:spcBef>
            </a:pPr>
            <a:r>
              <a:rPr kumimoji="1" lang="en-US" altLang="zh-CN" sz="2000" dirty="0" smtClean="0"/>
              <a:t>Google, USA;</a:t>
            </a:r>
          </a:p>
          <a:p>
            <a:pPr>
              <a:spcBef>
                <a:spcPts val="600"/>
              </a:spcBef>
            </a:pPr>
            <a:r>
              <a:rPr kumimoji="1" lang="en-US" altLang="zh-CN" sz="2000" dirty="0" smtClean="0"/>
              <a:t>IBM Watson Research Center, USA; </a:t>
            </a:r>
          </a:p>
          <a:p>
            <a:pPr>
              <a:spcBef>
                <a:spcPts val="600"/>
              </a:spcBef>
            </a:pPr>
            <a:r>
              <a:rPr kumimoji="1" lang="en-US" altLang="zh-CN" sz="2000" dirty="0" smtClean="0"/>
              <a:t>Microsoft Research, China;</a:t>
            </a:r>
          </a:p>
          <a:p>
            <a:pPr>
              <a:spcBef>
                <a:spcPts val="600"/>
              </a:spcBef>
            </a:pPr>
            <a:r>
              <a:rPr lang="en-US" altLang="zh-CN" sz="2000" dirty="0" err="1" smtClean="0"/>
              <a:t>Nanyang</a:t>
            </a:r>
            <a:r>
              <a:rPr lang="en-US" altLang="zh-CN" sz="2000" dirty="0" smtClean="0"/>
              <a:t> Technological University, Singapore; </a:t>
            </a:r>
          </a:p>
          <a:p>
            <a:pPr>
              <a:spcBef>
                <a:spcPts val="600"/>
              </a:spcBef>
            </a:pPr>
            <a:r>
              <a:rPr lang="en-US" altLang="zh-CN" sz="2000" dirty="0" smtClean="0"/>
              <a:t>Ohio State University</a:t>
            </a:r>
            <a:r>
              <a:rPr kumimoji="1" lang="en-US" altLang="zh-CN" sz="2000" dirty="0" smtClean="0"/>
              <a:t>, USA;</a:t>
            </a:r>
            <a:endParaRPr lang="en-US" altLang="zh-CN" sz="2000" dirty="0" smtClean="0"/>
          </a:p>
          <a:p>
            <a:pPr>
              <a:spcBef>
                <a:spcPts val="600"/>
              </a:spcBef>
            </a:pPr>
            <a:r>
              <a:rPr lang="en-US" altLang="zh-CN" sz="2000" dirty="0" smtClean="0"/>
              <a:t>Qatar Computing Research Institute, Qatar; </a:t>
            </a:r>
          </a:p>
          <a:p>
            <a:pPr>
              <a:spcBef>
                <a:spcPts val="600"/>
              </a:spcBef>
            </a:pPr>
            <a:r>
              <a:rPr lang="en-US" altLang="zh-CN" sz="2000" dirty="0" smtClean="0"/>
              <a:t>University of California, Santa Barbara, USA; </a:t>
            </a:r>
          </a:p>
          <a:p>
            <a:pPr>
              <a:spcBef>
                <a:spcPts val="600"/>
              </a:spcBef>
            </a:pPr>
            <a:r>
              <a:rPr lang="en-US" altLang="zh-CN" sz="2000" dirty="0" smtClean="0"/>
              <a:t>University of Edinburgh, UK;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References</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52736"/>
            <a:ext cx="8501122" cy="5429288"/>
          </a:xfrm>
        </p:spPr>
        <p:txBody>
          <a:bodyPr/>
          <a:lstStyle/>
          <a:p>
            <a:pPr>
              <a:buNone/>
            </a:pPr>
            <a:r>
              <a:rPr lang="en-US" altLang="zh-CN" sz="1600" dirty="0" smtClean="0">
                <a:latin typeface="Arial Unicode MS" pitchFamily="34" charset="-122"/>
                <a:ea typeface="黑体" pitchFamily="49" charset="-122"/>
              </a:rPr>
              <a:t>[1] Chao Liu, Chen </a:t>
            </a:r>
            <a:r>
              <a:rPr lang="en-US" altLang="zh-CN" sz="1600" dirty="0" err="1" smtClean="0">
                <a:latin typeface="Arial Unicode MS" pitchFamily="34" charset="-122"/>
                <a:ea typeface="黑体" pitchFamily="49" charset="-122"/>
              </a:rPr>
              <a:t>Chen</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Jiawei</a:t>
            </a:r>
            <a:r>
              <a:rPr lang="en-US" altLang="zh-CN" sz="1600" dirty="0" smtClean="0">
                <a:latin typeface="Arial Unicode MS" pitchFamily="34" charset="-122"/>
                <a:ea typeface="黑体" pitchFamily="49" charset="-122"/>
              </a:rPr>
              <a:t> Han and Philip S. Yu, GPLAG: detection of software plagiarism by program dependence graph analysis. KDD 2006.</a:t>
            </a:r>
          </a:p>
          <a:p>
            <a:pPr>
              <a:buNone/>
            </a:pPr>
            <a:r>
              <a:rPr lang="en-US" altLang="zh-CN" sz="1600" dirty="0" smtClean="0">
                <a:latin typeface="Arial Unicode MS" pitchFamily="34" charset="-122"/>
                <a:ea typeface="黑体" pitchFamily="49" charset="-122"/>
              </a:rPr>
              <a:t>[2] J. </a:t>
            </a:r>
            <a:r>
              <a:rPr lang="en-US" altLang="zh-CN" sz="1600" dirty="0" err="1" smtClean="0">
                <a:latin typeface="Arial Unicode MS" pitchFamily="34" charset="-122"/>
                <a:ea typeface="黑体" pitchFamily="49" charset="-122"/>
              </a:rPr>
              <a:t>Ferrante</a:t>
            </a:r>
            <a:r>
              <a:rPr lang="en-US" altLang="zh-CN" sz="1600" dirty="0" smtClean="0">
                <a:latin typeface="Arial Unicode MS" pitchFamily="34" charset="-122"/>
                <a:ea typeface="黑体" pitchFamily="49" charset="-122"/>
              </a:rPr>
              <a:t>, K. J. </a:t>
            </a:r>
            <a:r>
              <a:rPr lang="en-US" altLang="zh-CN" sz="1600" dirty="0" err="1" smtClean="0">
                <a:latin typeface="Arial Unicode MS" pitchFamily="34" charset="-122"/>
                <a:ea typeface="黑体" pitchFamily="49" charset="-122"/>
              </a:rPr>
              <a:t>Ottenstein</a:t>
            </a:r>
            <a:r>
              <a:rPr lang="en-US" altLang="zh-CN" sz="1600" dirty="0" smtClean="0">
                <a:latin typeface="Arial Unicode MS" pitchFamily="34" charset="-122"/>
                <a:ea typeface="黑体" pitchFamily="49" charset="-122"/>
              </a:rPr>
              <a:t>, and J. D. Warren. The program dependence graph and its use in optimization. ACM Trans. Program. Lang. Syst., 9(3):319–349, 1987.</a:t>
            </a:r>
          </a:p>
          <a:p>
            <a:pPr>
              <a:buNone/>
            </a:pPr>
            <a:r>
              <a:rPr lang="en-US" altLang="zh-CN" sz="1600" dirty="0" smtClean="0">
                <a:ea typeface="黑体" pitchFamily="49" charset="-122"/>
              </a:rPr>
              <a:t>[3] Rice, M. and </a:t>
            </a:r>
            <a:r>
              <a:rPr lang="en-US" altLang="zh-CN" sz="1600" dirty="0" err="1" smtClean="0">
                <a:ea typeface="黑体" pitchFamily="49" charset="-122"/>
              </a:rPr>
              <a:t>Tsotras</a:t>
            </a:r>
            <a:r>
              <a:rPr lang="en-US" altLang="zh-CN" sz="1600" dirty="0" smtClean="0">
                <a:ea typeface="黑体" pitchFamily="49" charset="-122"/>
              </a:rPr>
              <a:t>, V.J., Graph indexing of road networks for shortest path queries with label restrictions, VLDB 2010.</a:t>
            </a:r>
          </a:p>
          <a:p>
            <a:pPr>
              <a:buNone/>
            </a:pPr>
            <a:r>
              <a:rPr lang="en-US" altLang="zh-CN" sz="1600" dirty="0" smtClean="0">
                <a:latin typeface="Arial Unicode MS" pitchFamily="34" charset="-122"/>
                <a:ea typeface="黑体" pitchFamily="49" charset="-122"/>
              </a:rPr>
              <a:t>[4]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Yang Cao, </a:t>
            </a:r>
            <a:r>
              <a:rPr lang="en-US" altLang="zh-CN" sz="1600" dirty="0" err="1" smtClean="0">
                <a:latin typeface="Arial Unicode MS" pitchFamily="34" charset="-122"/>
                <a:ea typeface="黑体" pitchFamily="49" charset="-122"/>
              </a:rPr>
              <a:t>Jinpeng</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Huai</a:t>
            </a:r>
            <a:r>
              <a:rPr lang="en-US" altLang="zh-CN" sz="1600" dirty="0" smtClean="0">
                <a:latin typeface="Arial Unicode MS" pitchFamily="34" charset="-122"/>
                <a:ea typeface="黑体" pitchFamily="49" charset="-122"/>
              </a:rPr>
              <a:t>, and </a:t>
            </a:r>
            <a:r>
              <a:rPr lang="en-US" altLang="zh-CN" sz="1600" dirty="0" err="1" smtClean="0">
                <a:latin typeface="Arial Unicode MS" pitchFamily="34" charset="-122"/>
                <a:ea typeface="黑体" pitchFamily="49" charset="-122"/>
              </a:rPr>
              <a:t>Tianyu</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Wo</a:t>
            </a:r>
            <a:r>
              <a:rPr lang="en-US" altLang="zh-CN" sz="1600" dirty="0" smtClean="0">
                <a:latin typeface="Arial Unicode MS" pitchFamily="34" charset="-122"/>
                <a:ea typeface="黑体" pitchFamily="49" charset="-122"/>
              </a:rPr>
              <a:t>, Distributed Graph Pattern Matching, WWW 2012.</a:t>
            </a:r>
          </a:p>
          <a:p>
            <a:pPr>
              <a:buNone/>
            </a:pPr>
            <a:r>
              <a:rPr lang="en-US" altLang="zh-CN" sz="1600" dirty="0" smtClean="0">
                <a:latin typeface="Arial Unicode MS" pitchFamily="34" charset="-122"/>
                <a:ea typeface="黑体" pitchFamily="49" charset="-122"/>
              </a:rPr>
              <a:t>[</a:t>
            </a:r>
            <a:r>
              <a:rPr lang="en-US" altLang="zh-CN" sz="1600" dirty="0" smtClean="0">
                <a:ea typeface="黑体" pitchFamily="49" charset="-122"/>
              </a:rPr>
              <a:t>5</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Yang Cao, </a:t>
            </a:r>
            <a:r>
              <a:rPr lang="en-US" altLang="zh-CN" sz="1600" dirty="0" err="1" smtClean="0">
                <a:latin typeface="Arial Unicode MS" pitchFamily="34" charset="-122"/>
                <a:ea typeface="黑体" pitchFamily="49" charset="-122"/>
              </a:rPr>
              <a:t>Tianyu</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Wo</a:t>
            </a:r>
            <a:r>
              <a:rPr lang="en-US" altLang="zh-CN" sz="1600" dirty="0" smtClean="0">
                <a:latin typeface="Arial Unicode MS" pitchFamily="34" charset="-122"/>
                <a:ea typeface="黑体" pitchFamily="49" charset="-122"/>
              </a:rPr>
              <a:t>, and </a:t>
            </a:r>
            <a:r>
              <a:rPr lang="en-US" altLang="zh-CN" sz="1600" dirty="0" err="1" smtClean="0">
                <a:latin typeface="Arial Unicode MS" pitchFamily="34" charset="-122"/>
                <a:ea typeface="黑体" pitchFamily="49" charset="-122"/>
              </a:rPr>
              <a:t>Jinpeng</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Huai</a:t>
            </a:r>
            <a:r>
              <a:rPr lang="en-US" altLang="zh-CN" sz="1600" dirty="0" smtClean="0">
                <a:latin typeface="Arial Unicode MS" pitchFamily="34" charset="-122"/>
                <a:ea typeface="黑体" pitchFamily="49" charset="-122"/>
              </a:rPr>
              <a:t>, Social Networks and Graph Matching.</a:t>
            </a:r>
            <a:r>
              <a:rPr lang="zh-CN" altLang="en-US" sz="1600" dirty="0" smtClean="0">
                <a:latin typeface="Arial Unicode MS" pitchFamily="34" charset="-122"/>
                <a:ea typeface="黑体" pitchFamily="49" charset="-122"/>
              </a:rPr>
              <a:t> </a:t>
            </a:r>
            <a:r>
              <a:rPr lang="en-US" altLang="zh-CN" sz="1600" dirty="0" smtClean="0">
                <a:latin typeface="Arial Unicode MS" pitchFamily="34" charset="-122"/>
                <a:ea typeface="黑体" pitchFamily="49" charset="-122"/>
              </a:rPr>
              <a:t>Communications of CCF, 2012 (in Chinese). </a:t>
            </a:r>
          </a:p>
          <a:p>
            <a:pPr>
              <a:buNone/>
            </a:pPr>
            <a:r>
              <a:rPr lang="en-US" altLang="zh-CN" sz="1600" dirty="0" smtClean="0">
                <a:latin typeface="Arial Unicode MS" pitchFamily="34" charset="-122"/>
                <a:ea typeface="黑体" pitchFamily="49" charset="-122"/>
              </a:rPr>
              <a:t>[6] C. C. </a:t>
            </a:r>
            <a:r>
              <a:rPr lang="en-US" altLang="zh-CN" sz="1600" dirty="0" err="1" smtClean="0">
                <a:latin typeface="Arial Unicode MS" pitchFamily="34" charset="-122"/>
                <a:ea typeface="黑体" pitchFamily="49" charset="-122"/>
              </a:rPr>
              <a:t>Aggarwal</a:t>
            </a:r>
            <a:r>
              <a:rPr lang="en-US" altLang="zh-CN" sz="1600" dirty="0" smtClean="0">
                <a:latin typeface="Arial Unicode MS" pitchFamily="34" charset="-122"/>
                <a:ea typeface="黑体" pitchFamily="49" charset="-122"/>
              </a:rPr>
              <a:t> and H. Wang. Managing and Mining Graph Data. Springer, 2010.</a:t>
            </a:r>
          </a:p>
          <a:p>
            <a:pPr>
              <a:buNone/>
            </a:pPr>
            <a:r>
              <a:rPr lang="en-US" altLang="zh-CN" sz="1600" dirty="0" smtClean="0">
                <a:latin typeface="Arial Unicode MS" pitchFamily="34" charset="-122"/>
                <a:ea typeface="黑体" pitchFamily="49" charset="-122"/>
              </a:rPr>
              <a:t>[7]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Adding Regular Expressions to Graph </a:t>
            </a:r>
            <a:r>
              <a:rPr lang="en-US" altLang="zh-CN" sz="1600" dirty="0" err="1" smtClean="0">
                <a:latin typeface="Arial Unicode MS" pitchFamily="34" charset="-122"/>
                <a:ea typeface="黑体" pitchFamily="49" charset="-122"/>
              </a:rPr>
              <a:t>Reachability</a:t>
            </a:r>
            <a:r>
              <a:rPr lang="en-US" altLang="zh-CN" sz="1600" dirty="0" smtClean="0">
                <a:latin typeface="Arial Unicode MS" pitchFamily="34" charset="-122"/>
                <a:ea typeface="黑体" pitchFamily="49" charset="-122"/>
              </a:rPr>
              <a:t> and Pattern Queries. ICDE 2011.</a:t>
            </a:r>
          </a:p>
          <a:p>
            <a:pPr>
              <a:buNone/>
            </a:pPr>
            <a:r>
              <a:rPr lang="en-US" altLang="zh-CN" sz="1600" dirty="0" smtClean="0">
                <a:latin typeface="Arial Unicode MS" pitchFamily="34" charset="-122"/>
                <a:ea typeface="黑体" pitchFamily="49" charset="-122"/>
              </a:rPr>
              <a:t>[8]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Graph Pattern Matching: From Intractable to Polynomial Time. VLDB 2010.</a:t>
            </a:r>
          </a:p>
          <a:p>
            <a:pPr>
              <a:buNone/>
            </a:pPr>
            <a:r>
              <a:rPr lang="en-US" altLang="zh-CN" sz="1600" dirty="0" smtClean="0">
                <a:latin typeface="Arial Unicode MS" pitchFamily="34" charset="-122"/>
                <a:ea typeface="黑体" pitchFamily="49" charset="-122"/>
              </a:rPr>
              <a:t>[</a:t>
            </a:r>
            <a:r>
              <a:rPr lang="en-US" altLang="zh-CN" sz="1600" dirty="0" smtClean="0">
                <a:ea typeface="黑体" pitchFamily="49" charset="-122"/>
              </a:rPr>
              <a:t>9</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Graph Homomorphism Revisited for Graph Matching.  VLDB 2010.</a:t>
            </a:r>
          </a:p>
          <a:p>
            <a:pPr>
              <a:buNone/>
            </a:pPr>
            <a:endParaRPr lang="en-US" altLang="zh-CN" sz="1600" dirty="0" smtClean="0">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42</a:t>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References</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52736"/>
            <a:ext cx="8501122" cy="5429288"/>
          </a:xfrm>
        </p:spPr>
        <p:txBody>
          <a:bodyPr/>
          <a:lstStyle/>
          <a:p>
            <a:pPr>
              <a:buNone/>
            </a:pPr>
            <a:r>
              <a:rPr lang="en-US" altLang="zh-CN" sz="1600" dirty="0" smtClean="0">
                <a:ea typeface="黑体" pitchFamily="49" charset="-122"/>
              </a:rPr>
              <a:t>[10] </a:t>
            </a:r>
            <a:r>
              <a:rPr lang="en-US" altLang="zh-CN" sz="1600" dirty="0" err="1" smtClean="0">
                <a:ea typeface="黑体" pitchFamily="49" charset="-122"/>
              </a:rPr>
              <a:t>Hossein</a:t>
            </a:r>
            <a:r>
              <a:rPr lang="en-US" altLang="zh-CN" sz="1600" dirty="0" smtClean="0">
                <a:ea typeface="黑体" pitchFamily="49" charset="-122"/>
              </a:rPr>
              <a:t> </a:t>
            </a:r>
            <a:r>
              <a:rPr lang="en-US" altLang="zh-CN" sz="1600" dirty="0" err="1" smtClean="0">
                <a:ea typeface="黑体" pitchFamily="49" charset="-122"/>
              </a:rPr>
              <a:t>Maserrat</a:t>
            </a:r>
            <a:r>
              <a:rPr lang="en-US" altLang="zh-CN" sz="1600" dirty="0" smtClean="0">
                <a:ea typeface="黑体" pitchFamily="49" charset="-122"/>
              </a:rPr>
              <a:t> and </a:t>
            </a:r>
            <a:r>
              <a:rPr lang="en-US" altLang="zh-CN" sz="1600" dirty="0" err="1" smtClean="0">
                <a:ea typeface="黑体" pitchFamily="49" charset="-122"/>
              </a:rPr>
              <a:t>Jian</a:t>
            </a:r>
            <a:r>
              <a:rPr lang="en-US" altLang="zh-CN" sz="1600" dirty="0" smtClean="0">
                <a:ea typeface="黑体" pitchFamily="49" charset="-122"/>
              </a:rPr>
              <a:t> Pei, Neighbor query friendly compression of social networks. KDD 2010.</a:t>
            </a:r>
          </a:p>
          <a:p>
            <a:pPr>
              <a:buNone/>
            </a:pPr>
            <a:r>
              <a:rPr lang="en-US" altLang="zh-CN" sz="1600" dirty="0" smtClean="0">
                <a:ea typeface="黑体" pitchFamily="49" charset="-122"/>
              </a:rPr>
              <a:t>[11] Brian </a:t>
            </a:r>
            <a:r>
              <a:rPr lang="en-US" altLang="zh-CN" sz="1600" dirty="0" err="1" smtClean="0">
                <a:ea typeface="黑体" pitchFamily="49" charset="-122"/>
              </a:rPr>
              <a:t>Gallaghe</a:t>
            </a:r>
            <a:r>
              <a:rPr lang="en-US" altLang="zh-CN" sz="1600" dirty="0" smtClean="0">
                <a:ea typeface="黑体" pitchFamily="49" charset="-122"/>
              </a:rPr>
              <a:t>, Matching structure and semantics: A survey on graph-based pattern matching. AAAI FS. 2006.</a:t>
            </a:r>
          </a:p>
          <a:p>
            <a:pPr>
              <a:buNone/>
            </a:pPr>
            <a:r>
              <a:rPr lang="en-US" altLang="zh-CN" sz="1600" dirty="0" smtClean="0">
                <a:latin typeface="Arial Unicode MS" pitchFamily="34" charset="-122"/>
                <a:ea typeface="黑体" pitchFamily="49" charset="-122"/>
              </a:rPr>
              <a:t>[12] Marko A. Rodriguez, Peter </a:t>
            </a:r>
            <a:r>
              <a:rPr lang="en-US" altLang="zh-CN" sz="1600" dirty="0" err="1" smtClean="0">
                <a:latin typeface="Arial Unicode MS" pitchFamily="34" charset="-122"/>
                <a:ea typeface="黑体" pitchFamily="49" charset="-122"/>
              </a:rPr>
              <a:t>Neubauer</a:t>
            </a:r>
            <a:r>
              <a:rPr lang="en-US" altLang="zh-CN" sz="1600" dirty="0" smtClean="0">
                <a:latin typeface="Arial Unicode MS" pitchFamily="34" charset="-122"/>
                <a:ea typeface="黑体" pitchFamily="49" charset="-122"/>
              </a:rPr>
              <a:t>: The Graph Traversal Pattern. Graph Data Management 2011: 29-46</a:t>
            </a:r>
          </a:p>
          <a:p>
            <a:pPr>
              <a:buNone/>
            </a:pPr>
            <a:r>
              <a:rPr lang="en-US" altLang="zh-CN" sz="1600" dirty="0" smtClean="0">
                <a:ea typeface="黑体" pitchFamily="49" charset="-122"/>
              </a:rPr>
              <a:t>[13] </a:t>
            </a:r>
            <a:r>
              <a:rPr lang="en-US" altLang="zh-CN" sz="1600" dirty="0" err="1" smtClean="0">
                <a:ea typeface="黑体" pitchFamily="49" charset="-122"/>
              </a:rPr>
              <a:t>Shuai</a:t>
            </a:r>
            <a:r>
              <a:rPr lang="en-US" altLang="zh-CN" sz="1600" dirty="0" smtClean="0">
                <a:ea typeface="黑体" pitchFamily="49" charset="-122"/>
              </a:rPr>
              <a:t> Ma, Yang Cao, </a:t>
            </a:r>
            <a:r>
              <a:rPr lang="en-US" altLang="zh-CN" sz="1600" dirty="0" err="1" smtClean="0">
                <a:ea typeface="黑体" pitchFamily="49" charset="-122"/>
              </a:rPr>
              <a:t>Wenfei</a:t>
            </a:r>
            <a:r>
              <a:rPr lang="en-US" altLang="zh-CN" sz="1600" dirty="0" smtClean="0">
                <a:ea typeface="黑体" pitchFamily="49" charset="-122"/>
              </a:rPr>
              <a:t> Fan,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and </a:t>
            </a:r>
            <a:r>
              <a:rPr lang="en-US" altLang="zh-CN" sz="1600" dirty="0" err="1" smtClean="0">
                <a:ea typeface="黑体" pitchFamily="49" charset="-122"/>
              </a:rPr>
              <a:t>Tianyu</a:t>
            </a:r>
            <a:r>
              <a:rPr lang="en-US" altLang="zh-CN" sz="1600" dirty="0" smtClean="0">
                <a:ea typeface="黑体" pitchFamily="49" charset="-122"/>
              </a:rPr>
              <a:t> </a:t>
            </a:r>
            <a:r>
              <a:rPr lang="en-US" altLang="zh-CN" sz="1600" dirty="0" err="1" smtClean="0">
                <a:ea typeface="黑体" pitchFamily="49" charset="-122"/>
              </a:rPr>
              <a:t>Wo</a:t>
            </a:r>
            <a:r>
              <a:rPr lang="en-US" altLang="zh-CN" sz="1600" dirty="0" smtClean="0">
                <a:ea typeface="黑体" pitchFamily="49" charset="-122"/>
              </a:rPr>
              <a:t>. Strong Simulation: Capturing Topology in Graph Pattern Matching. TODS 2014.</a:t>
            </a:r>
          </a:p>
          <a:p>
            <a:pPr>
              <a:buNone/>
            </a:pPr>
            <a:r>
              <a:rPr lang="en-US" altLang="zh-CN" sz="1600" dirty="0" smtClean="0">
                <a:ea typeface="黑体" pitchFamily="49" charset="-122"/>
              </a:rPr>
              <a:t>[14] </a:t>
            </a:r>
            <a:r>
              <a:rPr lang="en-US" altLang="zh-CN" sz="1600" dirty="0" err="1" smtClean="0">
                <a:ea typeface="黑体" pitchFamily="49" charset="-122"/>
              </a:rPr>
              <a:t>Shuai</a:t>
            </a:r>
            <a:r>
              <a:rPr lang="en-US" altLang="zh-CN" sz="1600" dirty="0" smtClean="0">
                <a:ea typeface="黑体" pitchFamily="49" charset="-122"/>
              </a:rPr>
              <a:t> Ma, Yang Cao, </a:t>
            </a:r>
            <a:r>
              <a:rPr lang="en-US" altLang="zh-CN" sz="1600" dirty="0" err="1" smtClean="0">
                <a:ea typeface="黑体" pitchFamily="49" charset="-122"/>
              </a:rPr>
              <a:t>Wenfei</a:t>
            </a:r>
            <a:r>
              <a:rPr lang="en-US" altLang="zh-CN" sz="1600" dirty="0" smtClean="0">
                <a:ea typeface="黑体" pitchFamily="49" charset="-122"/>
              </a:rPr>
              <a:t> Fan,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and </a:t>
            </a:r>
            <a:r>
              <a:rPr lang="en-US" altLang="zh-CN" sz="1600" dirty="0" err="1" smtClean="0">
                <a:ea typeface="黑体" pitchFamily="49" charset="-122"/>
              </a:rPr>
              <a:t>Tianyu</a:t>
            </a:r>
            <a:r>
              <a:rPr lang="en-US" altLang="zh-CN" sz="1600" dirty="0" smtClean="0">
                <a:ea typeface="黑体" pitchFamily="49" charset="-122"/>
              </a:rPr>
              <a:t> </a:t>
            </a:r>
            <a:r>
              <a:rPr lang="en-US" altLang="zh-CN" sz="1600" dirty="0" err="1" smtClean="0">
                <a:ea typeface="黑体" pitchFamily="49" charset="-122"/>
              </a:rPr>
              <a:t>Wo</a:t>
            </a:r>
            <a:r>
              <a:rPr lang="en-US" altLang="zh-CN" sz="1600" dirty="0" smtClean="0">
                <a:ea typeface="黑体" pitchFamily="49" charset="-122"/>
              </a:rPr>
              <a:t>, Capturing Topology in Graph Pattern Matching. VLDB 2012.</a:t>
            </a:r>
          </a:p>
          <a:p>
            <a:pPr>
              <a:buNone/>
            </a:pPr>
            <a:r>
              <a:rPr lang="en-US" altLang="zh-CN" sz="1600" dirty="0" smtClean="0">
                <a:ea typeface="黑体" pitchFamily="49" charset="-122"/>
              </a:rPr>
              <a:t>[15] </a:t>
            </a:r>
            <a:r>
              <a:rPr lang="en-US" altLang="zh-CN" sz="1600" dirty="0" err="1" smtClean="0">
                <a:ea typeface="黑体" pitchFamily="49" charset="-122"/>
              </a:rPr>
              <a:t>Weiren</a:t>
            </a:r>
            <a:r>
              <a:rPr lang="en-US" altLang="zh-CN" sz="1600" dirty="0" smtClean="0">
                <a:ea typeface="黑体" pitchFamily="49" charset="-122"/>
              </a:rPr>
              <a:t> Yu, </a:t>
            </a:r>
            <a:r>
              <a:rPr lang="en-US" altLang="zh-CN" sz="1600" dirty="0" err="1" smtClean="0">
                <a:ea typeface="黑体" pitchFamily="49" charset="-122"/>
              </a:rPr>
              <a:t>Charu</a:t>
            </a:r>
            <a:r>
              <a:rPr lang="en-US" altLang="zh-CN" sz="1600" dirty="0" smtClean="0">
                <a:ea typeface="黑体" pitchFamily="49" charset="-122"/>
              </a:rPr>
              <a:t> C.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Haixun</a:t>
            </a:r>
            <a:r>
              <a:rPr lang="en-US" altLang="zh-CN" sz="1600" dirty="0" smtClean="0">
                <a:ea typeface="黑体" pitchFamily="49" charset="-122"/>
              </a:rPr>
              <a:t> Wang: On Anomalous Hotspot Discovery in Graph Streams. ICDM 2013</a:t>
            </a:r>
          </a:p>
          <a:p>
            <a:pPr>
              <a:buNone/>
            </a:pPr>
            <a:r>
              <a:rPr lang="en-US" altLang="zh-CN" sz="1600" dirty="0" smtClean="0">
                <a:ea typeface="黑体" pitchFamily="49" charset="-122"/>
              </a:rPr>
              <a:t>[16]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Charu</a:t>
            </a:r>
            <a:r>
              <a:rPr lang="en-US" altLang="zh-CN" sz="1600" dirty="0" smtClean="0">
                <a:ea typeface="黑体" pitchFamily="49" charset="-122"/>
              </a:rPr>
              <a:t> C.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 Embedding Approach to Network Anomaly Detection. under review.</a:t>
            </a:r>
          </a:p>
          <a:p>
            <a:pPr>
              <a:buNone/>
            </a:pPr>
            <a:r>
              <a:rPr lang="en-US" altLang="zh-CN" sz="1600" dirty="0" smtClean="0">
                <a:ea typeface="黑体" pitchFamily="49" charset="-122"/>
              </a:rPr>
              <a:t>[17]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Kaiyu</a:t>
            </a:r>
            <a:r>
              <a:rPr lang="en-US" altLang="zh-CN" sz="1600" dirty="0" smtClean="0">
                <a:ea typeface="黑体" pitchFamily="49" charset="-122"/>
              </a:rPr>
              <a:t> </a:t>
            </a:r>
            <a:r>
              <a:rPr lang="en-US" altLang="zh-CN" sz="1600" dirty="0" err="1" smtClean="0">
                <a:ea typeface="黑体" pitchFamily="49" charset="-122"/>
              </a:rPr>
              <a:t>Feng</a:t>
            </a:r>
            <a:r>
              <a:rPr lang="en-US" altLang="zh-CN" sz="1600" dirty="0" smtClean="0">
                <a:ea typeface="黑体" pitchFamily="49" charset="-122"/>
              </a:rPr>
              <a:t>, </a:t>
            </a:r>
            <a:r>
              <a:rPr lang="en-US" altLang="zh-CN" sz="1600" dirty="0" err="1" smtClean="0">
                <a:ea typeface="黑体" pitchFamily="49" charset="-122"/>
              </a:rPr>
              <a:t>Haixun</a:t>
            </a:r>
            <a:r>
              <a:rPr lang="en-US" altLang="zh-CN" sz="1600" dirty="0" smtClean="0">
                <a:ea typeface="黑体" pitchFamily="49" charset="-122"/>
              </a:rPr>
              <a:t> Wang, </a:t>
            </a:r>
            <a:r>
              <a:rPr lang="en-US" altLang="zh-CN" sz="1600" dirty="0" err="1" smtClean="0">
                <a:ea typeface="黑体" pitchFamily="49" charset="-122"/>
              </a:rPr>
              <a:t>Gao</a:t>
            </a:r>
            <a:r>
              <a:rPr lang="en-US" altLang="zh-CN" sz="1600" dirty="0" smtClean="0">
                <a:ea typeface="黑体" pitchFamily="49" charset="-122"/>
              </a:rPr>
              <a:t> Cong,  </a:t>
            </a:r>
            <a:r>
              <a:rPr lang="en-US" altLang="zh-CN" sz="1600" dirty="0" err="1" smtClean="0">
                <a:ea typeface="黑体" pitchFamily="49" charset="-122"/>
              </a:rPr>
              <a:t>Jianxin</a:t>
            </a:r>
            <a:r>
              <a:rPr lang="en-US" altLang="zh-CN" sz="1600" dirty="0" smtClean="0">
                <a:ea typeface="黑体" pitchFamily="49" charset="-122"/>
              </a:rPr>
              <a:t> Li,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Proxies for Speeding-up Shortest Path/Distance Queries. under review.</a:t>
            </a:r>
          </a:p>
          <a:p>
            <a:pPr>
              <a:buNone/>
            </a:pPr>
            <a:r>
              <a:rPr lang="en-US" altLang="zh-CN" sz="1600" dirty="0" smtClean="0">
                <a:ea typeface="黑体" pitchFamily="49" charset="-122"/>
              </a:rPr>
              <a:t>[18] Daniel </a:t>
            </a:r>
            <a:r>
              <a:rPr lang="en-US" altLang="zh-CN" sz="1600" dirty="0" err="1" smtClean="0">
                <a:ea typeface="黑体" pitchFamily="49" charset="-122"/>
              </a:rPr>
              <a:t>Peng</a:t>
            </a:r>
            <a:r>
              <a:rPr lang="en-US" altLang="zh-CN" sz="1600" dirty="0" smtClean="0">
                <a:ea typeface="黑体" pitchFamily="49" charset="-122"/>
              </a:rPr>
              <a:t>, Frank </a:t>
            </a:r>
            <a:r>
              <a:rPr lang="en-US" altLang="zh-CN" sz="1600" dirty="0" err="1" smtClean="0">
                <a:ea typeface="黑体" pitchFamily="49" charset="-122"/>
              </a:rPr>
              <a:t>Dabek</a:t>
            </a:r>
            <a:r>
              <a:rPr lang="en-US" altLang="zh-CN" sz="1600" dirty="0" smtClean="0">
                <a:ea typeface="黑体" pitchFamily="49" charset="-122"/>
              </a:rPr>
              <a:t>: Large-scale Incremental Processing Using Distributed Transactions and Notifications. OSDI 2010.</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278757"/>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应用案例</a:t>
            </a:r>
            <a:endParaRPr lang="zh-CN" altLang="en-US" sz="3600" dirty="0">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sp>
        <p:nvSpPr>
          <p:cNvPr id="5" name="内容占位符 4"/>
          <p:cNvSpPr>
            <a:spLocks noGrp="1"/>
          </p:cNvSpPr>
          <p:nvPr>
            <p:ph idx="1"/>
          </p:nvPr>
        </p:nvSpPr>
        <p:spPr>
          <a:xfrm>
            <a:off x="323528" y="1456096"/>
            <a:ext cx="8501122" cy="1180816"/>
          </a:xfrm>
        </p:spPr>
        <p:txBody>
          <a:bodyPr/>
          <a:lstStyle/>
          <a:p>
            <a:pPr marL="0" lvl="1" indent="0">
              <a:buFont typeface="Arial" pitchFamily="34" charset="0"/>
              <a:buChar char="•"/>
            </a:pPr>
            <a:r>
              <a:rPr lang="en-US" altLang="zh-CN" dirty="0" smtClean="0">
                <a:solidFill>
                  <a:srgbClr val="FF0000"/>
                </a:solidFill>
                <a:latin typeface="Arial Unicode MS" pitchFamily="34" charset="-122"/>
                <a:ea typeface="黑体" pitchFamily="49" charset="-122"/>
              </a:rPr>
              <a:t> </a:t>
            </a:r>
            <a:r>
              <a:rPr lang="zh-CN" altLang="en-US" dirty="0" smtClean="0">
                <a:solidFill>
                  <a:srgbClr val="FF0000"/>
                </a:solidFill>
                <a:ea typeface="黑体" pitchFamily="49" charset="-122"/>
              </a:rPr>
              <a:t>推荐系统</a:t>
            </a:r>
            <a:r>
              <a:rPr lang="zh-CN" altLang="en-US" dirty="0" smtClean="0">
                <a:latin typeface="Arial Unicode MS" pitchFamily="34" charset="-122"/>
                <a:ea typeface="黑体" pitchFamily="49" charset="-122"/>
              </a:rPr>
              <a:t>有着广泛的应用，如</a:t>
            </a:r>
            <a:r>
              <a:rPr lang="en-US" altLang="zh-CN" dirty="0" smtClean="0">
                <a:solidFill>
                  <a:srgbClr val="0066CC"/>
                </a:solidFill>
                <a:latin typeface="Arial Unicode MS" pitchFamily="34" charset="-122"/>
                <a:ea typeface="黑体" pitchFamily="49" charset="-122"/>
              </a:rPr>
              <a:t>social </a:t>
            </a:r>
            <a:r>
              <a:rPr lang="en-US" altLang="zh-CN" dirty="0">
                <a:solidFill>
                  <a:srgbClr val="0066CC"/>
                </a:solidFill>
                <a:latin typeface="Arial Unicode MS" pitchFamily="34" charset="-122"/>
                <a:ea typeface="黑体" pitchFamily="49" charset="-122"/>
              </a:rPr>
              <a:t>matching systems</a:t>
            </a:r>
            <a:r>
              <a:rPr lang="en-US" altLang="zh-CN" dirty="0" smtClean="0">
                <a:latin typeface="Arial Unicode MS" pitchFamily="34" charset="-122"/>
                <a:ea typeface="黑体" pitchFamily="49" charset="-122"/>
              </a:rPr>
              <a:t>. </a:t>
            </a:r>
          </a:p>
          <a:p>
            <a:pPr marL="0" lvl="1" indent="0">
              <a:buFont typeface="Arial" pitchFamily="34" charset="0"/>
              <a:buChar char="•"/>
            </a:pPr>
            <a:r>
              <a:rPr lang="en-US" altLang="zh-CN" dirty="0" smtClean="0">
                <a:solidFill>
                  <a:srgbClr val="FF0000"/>
                </a:solidFill>
                <a:latin typeface="Arial Unicode MS" pitchFamily="34" charset="-122"/>
                <a:ea typeface="黑体" pitchFamily="49" charset="-122"/>
              </a:rPr>
              <a:t> </a:t>
            </a:r>
            <a:r>
              <a:rPr lang="zh-CN" altLang="en-US" dirty="0" smtClean="0">
                <a:solidFill>
                  <a:srgbClr val="FF0000"/>
                </a:solidFill>
                <a:latin typeface="Arial Unicode MS" pitchFamily="34" charset="-122"/>
                <a:ea typeface="黑体" pitchFamily="49" charset="-122"/>
              </a:rPr>
              <a:t>图搜索</a:t>
            </a:r>
            <a:r>
              <a:rPr lang="zh-CN" altLang="en-US" dirty="0" smtClean="0">
                <a:latin typeface="Arial Unicode MS" pitchFamily="34" charset="-122"/>
                <a:ea typeface="黑体" pitchFamily="49" charset="-122"/>
              </a:rPr>
              <a:t>是一种非常有用的推荐工具</a:t>
            </a:r>
            <a:r>
              <a:rPr lang="en-US" altLang="zh-CN" dirty="0" smtClean="0">
                <a:latin typeface="Arial Unicode MS" pitchFamily="34" charset="-122"/>
                <a:ea typeface="黑体" pitchFamily="49" charset="-122"/>
              </a:rPr>
              <a:t>.</a:t>
            </a:r>
          </a:p>
          <a:p>
            <a:pPr lvl="1"/>
            <a:endParaRPr lang="en-US" altLang="zh-CN" sz="2000" dirty="0">
              <a:latin typeface="Arial Unicode MS" pitchFamily="34" charset="-122"/>
              <a:ea typeface="黑体" pitchFamily="49" charset="-122"/>
            </a:endParaRPr>
          </a:p>
          <a:p>
            <a:pPr lvl="1"/>
            <a:endParaRPr lang="en-US" altLang="zh-CN" sz="2000" dirty="0">
              <a:latin typeface="Arial Unicode MS" pitchFamily="34" charset="-122"/>
              <a:ea typeface="黑体" pitchFamily="49" charset="-122"/>
            </a:endParaRPr>
          </a:p>
        </p:txBody>
      </p:sp>
      <p:sp>
        <p:nvSpPr>
          <p:cNvPr id="7" name="TextBox 6"/>
          <p:cNvSpPr txBox="1"/>
          <p:nvPr/>
        </p:nvSpPr>
        <p:spPr>
          <a:xfrm>
            <a:off x="395536" y="908720"/>
            <a:ext cx="8388425"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推荐系统</a:t>
            </a:r>
            <a:r>
              <a:rPr lang="en-US" altLang="zh-CN" sz="2400" dirty="0" smtClean="0">
                <a:solidFill>
                  <a:srgbClr val="0066CC"/>
                </a:solidFill>
              </a:rPr>
              <a:t> </a:t>
            </a:r>
            <a:r>
              <a:rPr lang="en-US" altLang="zh-CN" sz="2400" baseline="30000" dirty="0" smtClean="0">
                <a:solidFill>
                  <a:srgbClr val="FF0000"/>
                </a:solidFill>
              </a:rPr>
              <a:t>[4]</a:t>
            </a:r>
            <a:r>
              <a:rPr lang="en-US" altLang="zh-CN" sz="2400" dirty="0" smtClean="0">
                <a:solidFill>
                  <a:srgbClr val="0066CC"/>
                </a:solidFill>
              </a:rPr>
              <a:t> </a:t>
            </a:r>
            <a:endParaRPr lang="en-US" altLang="zh-CN" sz="2400" dirty="0">
              <a:solidFill>
                <a:srgbClr val="0066CC"/>
              </a:solidFill>
            </a:endParaRPr>
          </a:p>
        </p:txBody>
      </p:sp>
      <p:pic>
        <p:nvPicPr>
          <p:cNvPr id="4098" name="Picture 2" descr="C:\Users\LiJia\AppData\Roaming\Tencent\Users\784971087\QQ\WinTemp\RichOle\1RCJ`H][78W_D~VN6]`UGS8.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92183" y="2574952"/>
            <a:ext cx="4079809" cy="344633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内容占位符 4"/>
          <p:cNvSpPr txBox="1">
            <a:spLocks/>
          </p:cNvSpPr>
          <p:nvPr/>
        </p:nvSpPr>
        <p:spPr bwMode="auto">
          <a:xfrm>
            <a:off x="179512" y="3356992"/>
            <a:ext cx="4968552"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Tx/>
              <a:buChar char="–"/>
            </a:pPr>
            <a:r>
              <a:rPr lang="zh-CN" altLang="en-US" sz="2000" kern="0" dirty="0" smtClean="0">
                <a:solidFill>
                  <a:srgbClr val="000099"/>
                </a:solidFill>
                <a:latin typeface="Arial Unicode MS" pitchFamily="34" charset="-122"/>
                <a:ea typeface="+mn-ea"/>
              </a:rPr>
              <a:t>猎头</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rPr>
              <a:t>想找一位</a:t>
            </a:r>
            <a:r>
              <a:rPr kumimoji="0" lang="zh-CN" altLang="en-US" sz="2000" b="0" i="0" u="none" strike="noStrike" kern="0" cap="none" spc="0" normalizeH="0" baseline="0" noProof="0" dirty="0" smtClean="0">
                <a:ln>
                  <a:noFill/>
                </a:ln>
                <a:solidFill>
                  <a:srgbClr val="000099"/>
                </a:solidFill>
                <a:effectLst/>
                <a:uLnTx/>
                <a:uFillTx/>
                <a:latin typeface="Arial Unicode MS" pitchFamily="34" charset="-122"/>
                <a:ea typeface="+mn-ea"/>
              </a:rPr>
              <a:t>生物学家</a:t>
            </a:r>
            <a:r>
              <a:rPr kumimoji="0" lang="en-US" altLang="zh-CN" sz="2000" b="0" i="0" u="none" strike="noStrike" kern="0" cap="none" spc="0" normalizeH="0" noProof="0" dirty="0" smtClean="0">
                <a:ln>
                  <a:noFill/>
                </a:ln>
                <a:solidFill>
                  <a:schemeClr val="tx1"/>
                </a:solidFill>
                <a:effectLst/>
                <a:uLnTx/>
                <a:uFillTx/>
                <a:latin typeface="Arial Unicode MS" pitchFamily="34" charset="-122"/>
                <a:ea typeface="+mn-ea"/>
              </a:rPr>
              <a:t>(Bio)</a:t>
            </a:r>
            <a:r>
              <a:rPr kumimoji="0" lang="zh-CN" altLang="en-US" sz="2000" b="0" i="0" u="none" strike="noStrike" kern="0" cap="none" spc="0" normalizeH="0" noProof="0" dirty="0" smtClean="0">
                <a:ln>
                  <a:noFill/>
                </a:ln>
                <a:solidFill>
                  <a:schemeClr val="tx1"/>
                </a:solidFill>
                <a:effectLst/>
                <a:uLnTx/>
                <a:uFillTx/>
                <a:latin typeface="Arial Unicode MS" pitchFamily="34" charset="-122"/>
                <a:ea typeface="+mn-ea"/>
              </a:rPr>
              <a:t>来帮助</a:t>
            </a:r>
            <a:r>
              <a:rPr kumimoji="0" lang="zh-CN" altLang="en-US" sz="2000" b="0" i="0" u="none" strike="noStrike" kern="0" cap="none" spc="0" normalizeH="0" noProof="0" dirty="0" smtClean="0">
                <a:ln>
                  <a:noFill/>
                </a:ln>
                <a:solidFill>
                  <a:srgbClr val="000099"/>
                </a:solidFill>
                <a:effectLst/>
                <a:uLnTx/>
                <a:uFillTx/>
                <a:latin typeface="Arial Unicode MS" pitchFamily="34" charset="-122"/>
                <a:ea typeface="+mn-ea"/>
              </a:rPr>
              <a:t>一组软件开发人员</a:t>
            </a:r>
            <a:r>
              <a:rPr kumimoji="0" lang="en-US" altLang="zh-CN" sz="2000" b="0" i="0" u="none" strike="noStrike" kern="0" cap="none" spc="0" normalizeH="0" noProof="0" dirty="0" smtClean="0">
                <a:ln>
                  <a:noFill/>
                </a:ln>
                <a:solidFill>
                  <a:schemeClr val="tx1"/>
                </a:solidFill>
                <a:effectLst/>
                <a:uLnTx/>
                <a:uFillTx/>
                <a:latin typeface="Arial Unicode MS" pitchFamily="34" charset="-122"/>
                <a:ea typeface="+mn-ea"/>
              </a:rPr>
              <a:t> (SEs)</a:t>
            </a:r>
            <a:r>
              <a:rPr kumimoji="0" lang="zh-CN" altLang="en-US" sz="2000" b="0" i="0" u="none" strike="noStrike" kern="0" cap="none" spc="0" normalizeH="0" noProof="0" dirty="0" smtClean="0">
                <a:ln>
                  <a:noFill/>
                </a:ln>
                <a:solidFill>
                  <a:schemeClr val="tx1"/>
                </a:solidFill>
                <a:effectLst/>
                <a:uLnTx/>
                <a:uFillTx/>
                <a:latin typeface="Arial Unicode MS" pitchFamily="34" charset="-122"/>
                <a:ea typeface="+mn-ea"/>
              </a:rPr>
              <a:t>来分析基因数据</a:t>
            </a:r>
            <a:r>
              <a:rPr kumimoji="0" lang="en-US" altLang="zh-CN" sz="2000" b="0" i="0" u="none" strike="noStrike" kern="0" cap="none" spc="0" normalizeH="0" noProof="0" dirty="0" smtClean="0">
                <a:ln>
                  <a:noFill/>
                </a:ln>
                <a:solidFill>
                  <a:schemeClr val="tx1"/>
                </a:solidFill>
                <a:effectLst/>
                <a:uLnTx/>
                <a:uFillTx/>
                <a:latin typeface="Arial Unicode MS" pitchFamily="34" charset="-122"/>
                <a:ea typeface="+mn-ea"/>
              </a:rPr>
              <a:t>. </a:t>
            </a:r>
          </a:p>
          <a:p>
            <a:pPr marL="285750" indent="-285750" eaLnBrk="0" hangingPunct="0">
              <a:spcBef>
                <a:spcPct val="20000"/>
              </a:spcBef>
              <a:buFontTx/>
              <a:buChar char="–"/>
            </a:pPr>
            <a:r>
              <a:rPr kumimoji="0" lang="zh-CN" altLang="en-US" sz="2000" b="0" i="0" u="none" strike="noStrike" kern="0" cap="none" spc="0" normalizeH="0" noProof="0" dirty="0" smtClean="0">
                <a:ln>
                  <a:noFill/>
                </a:ln>
                <a:solidFill>
                  <a:schemeClr val="tx1"/>
                </a:solidFill>
                <a:effectLst/>
                <a:uLnTx/>
                <a:uFillTx/>
                <a:latin typeface="Arial Unicode MS" pitchFamily="34" charset="-122"/>
                <a:ea typeface="+mn-ea"/>
              </a:rPr>
              <a:t>猎头通过</a:t>
            </a:r>
            <a:r>
              <a:rPr kumimoji="0" lang="zh-CN" altLang="en-US" sz="2000" b="0" i="0" u="none" strike="noStrike" kern="0" cap="none" spc="0" normalizeH="0" noProof="0" dirty="0" smtClean="0">
                <a:ln>
                  <a:noFill/>
                </a:ln>
                <a:solidFill>
                  <a:srgbClr val="FF0000"/>
                </a:solidFill>
                <a:effectLst/>
                <a:uLnTx/>
                <a:uFillTx/>
                <a:latin typeface="Arial Unicode MS" pitchFamily="34" charset="-122"/>
                <a:ea typeface="+mn-ea"/>
              </a:rPr>
              <a:t>专家推荐网</a:t>
            </a:r>
            <a:r>
              <a:rPr kumimoji="0" lang="en-US" altLang="zh-CN" sz="2000" b="0" i="0" u="none" strike="noStrike" kern="0" cap="none" spc="0" normalizeH="0" noProof="0" dirty="0" smtClean="0">
                <a:ln>
                  <a:noFill/>
                </a:ln>
                <a:solidFill>
                  <a:srgbClr val="FF0000"/>
                </a:solidFill>
                <a:effectLst/>
                <a:uLnTx/>
                <a:uFillTx/>
                <a:latin typeface="Arial Unicode MS" pitchFamily="34" charset="-122"/>
                <a:ea typeface="+mn-ea"/>
              </a:rPr>
              <a:t>(</a:t>
            </a:r>
            <a:r>
              <a:rPr kumimoji="0" lang="zh-CN" altLang="en-US" sz="2000" b="0" i="0" u="none" strike="noStrike" kern="0" cap="none" spc="0" normalizeH="0" noProof="0" dirty="0" smtClean="0">
                <a:ln>
                  <a:noFill/>
                </a:ln>
                <a:solidFill>
                  <a:srgbClr val="FF0000"/>
                </a:solidFill>
                <a:effectLst/>
                <a:uLnTx/>
                <a:uFillTx/>
                <a:latin typeface="Arial Unicode MS" pitchFamily="34" charset="-122"/>
                <a:ea typeface="+mn-ea"/>
              </a:rPr>
              <a:t>如</a:t>
            </a:r>
            <a:r>
              <a:rPr lang="en-US" altLang="zh-CN" sz="2000" kern="0" dirty="0" smtClean="0">
                <a:solidFill>
                  <a:srgbClr val="FF0000"/>
                </a:solidFill>
                <a:latin typeface="Arial Unicode MS" pitchFamily="34" charset="-122"/>
                <a:ea typeface="+mn-ea"/>
              </a:rPr>
              <a:t>L</a:t>
            </a:r>
            <a:r>
              <a:rPr kumimoji="0" lang="en-US" altLang="zh-CN" sz="2000" b="0" i="0" u="none" strike="noStrike" kern="0" cap="none" spc="0" normalizeH="0" noProof="0" dirty="0" err="1" smtClean="0">
                <a:ln>
                  <a:noFill/>
                </a:ln>
                <a:solidFill>
                  <a:srgbClr val="FF0000"/>
                </a:solidFill>
                <a:effectLst/>
                <a:uLnTx/>
                <a:uFillTx/>
                <a:latin typeface="Arial Unicode MS" pitchFamily="34" charset="-122"/>
                <a:ea typeface="+mn-ea"/>
              </a:rPr>
              <a:t>inkedIn</a:t>
            </a:r>
            <a:r>
              <a:rPr kumimoji="0" lang="en-US" altLang="zh-CN" sz="2000" b="0" i="0" u="none" strike="noStrike" kern="0" cap="none" spc="0" normalizeH="0" noProof="0" dirty="0" smtClean="0">
                <a:ln>
                  <a:noFill/>
                </a:ln>
                <a:solidFill>
                  <a:srgbClr val="FF0000"/>
                </a:solidFill>
                <a:effectLst/>
                <a:uLnTx/>
                <a:uFillTx/>
                <a:latin typeface="Arial Unicode MS" pitchFamily="34" charset="-122"/>
                <a:ea typeface="+mn-ea"/>
              </a:rPr>
              <a:t>)</a:t>
            </a:r>
            <a:r>
              <a:rPr kumimoji="0" lang="zh-CN" altLang="en-US" sz="2000" b="0" i="0" u="none" strike="noStrike" kern="0" cap="none" spc="0" normalizeH="0" noProof="0" dirty="0" smtClean="0">
                <a:ln>
                  <a:noFill/>
                </a:ln>
                <a:solidFill>
                  <a:schemeClr val="tx1"/>
                </a:solidFill>
                <a:effectLst/>
                <a:uLnTx/>
                <a:uFillTx/>
                <a:latin typeface="Arial Unicode MS" pitchFamily="34" charset="-122"/>
                <a:ea typeface="+mn-ea"/>
              </a:rPr>
              <a:t>搜索</a:t>
            </a:r>
            <a:r>
              <a:rPr kumimoji="0" lang="en-US" altLang="zh-CN" sz="2000" b="0" i="0" u="none" strike="noStrike" kern="0" cap="none" spc="0" normalizeH="0" noProof="0" dirty="0" smtClean="0">
                <a:ln>
                  <a:noFill/>
                </a:ln>
                <a:solidFill>
                  <a:schemeClr val="tx1"/>
                </a:solidFill>
                <a:effectLst/>
                <a:uLnTx/>
                <a:uFillTx/>
                <a:latin typeface="Arial Unicode MS" pitchFamily="34" charset="-122"/>
                <a:ea typeface="+mn-ea"/>
              </a:rPr>
              <a:t> </a:t>
            </a:r>
            <a:endParaRPr kumimoji="0" lang="en-US" altLang="zh-CN" sz="2000" b="0" i="0" u="none" strike="noStrike" kern="0" cap="none" spc="0" normalizeH="0" noProof="0" dirty="0" smtClean="0">
              <a:ln>
                <a:noFill/>
              </a:ln>
              <a:effectLst/>
              <a:uLnTx/>
              <a:uFillTx/>
              <a:latin typeface="Arial Unicode MS" pitchFamily="34" charset="-122"/>
              <a:ea typeface="+mn-ea"/>
            </a:endParaRPr>
          </a:p>
          <a:p>
            <a:pPr marL="742950" lvl="1" indent="-285750" eaLnBrk="0" hangingPunct="0">
              <a:spcBef>
                <a:spcPct val="20000"/>
              </a:spcBef>
              <a:buFont typeface="Wingdings" pitchFamily="2" charset="2"/>
              <a:buChar char="ü"/>
            </a:pPr>
            <a:r>
              <a:rPr kumimoji="0" lang="en-US" altLang="zh-CN" sz="2000" b="0" i="0" u="none" strike="noStrike" kern="0" cap="none" spc="0" normalizeH="0" noProof="0" dirty="0" smtClean="0">
                <a:ln>
                  <a:noFill/>
                </a:ln>
                <a:effectLst/>
                <a:uLnTx/>
                <a:uFillTx/>
                <a:latin typeface="Arial Unicode MS" pitchFamily="34" charset="-122"/>
                <a:ea typeface="+mn-ea"/>
              </a:rPr>
              <a:t> </a:t>
            </a:r>
            <a:r>
              <a:rPr kumimoji="0" lang="zh-CN" altLang="en-US" sz="2000" b="0" i="0" u="none" strike="noStrike" kern="0" cap="none" spc="0" normalizeH="0" noProof="0" dirty="0" smtClean="0">
                <a:ln>
                  <a:noFill/>
                </a:ln>
                <a:effectLst/>
                <a:uLnTx/>
                <a:uFillTx/>
                <a:latin typeface="Arial Unicode MS" pitchFamily="34" charset="-122"/>
                <a:ea typeface="+mn-ea"/>
              </a:rPr>
              <a:t>图中顶点表示人，标签为专长</a:t>
            </a:r>
            <a:endParaRPr kumimoji="0" lang="en-US" altLang="zh-CN" sz="2000" b="0" i="0" u="none" strike="noStrike" kern="0" cap="none" spc="0" normalizeH="0" noProof="0" dirty="0" smtClean="0">
              <a:ln>
                <a:noFill/>
              </a:ln>
              <a:effectLst/>
              <a:uLnTx/>
              <a:uFillTx/>
              <a:latin typeface="Arial Unicode MS" pitchFamily="34" charset="-122"/>
              <a:ea typeface="+mn-ea"/>
            </a:endParaRPr>
          </a:p>
          <a:p>
            <a:pPr marL="742950" lvl="1" indent="-285750" eaLnBrk="0" hangingPunct="0">
              <a:spcBef>
                <a:spcPct val="20000"/>
              </a:spcBef>
              <a:buFont typeface="Wingdings" pitchFamily="2" charset="2"/>
              <a:buChar char="ü"/>
            </a:pPr>
            <a:r>
              <a:rPr lang="zh-CN" altLang="en-US" sz="2000" kern="0" dirty="0" smtClean="0">
                <a:latin typeface="Arial Unicode MS" pitchFamily="34" charset="-122"/>
                <a:ea typeface="+mn-ea"/>
              </a:rPr>
              <a:t>图中边表示推荐，如</a:t>
            </a:r>
            <a:r>
              <a:rPr kumimoji="0" lang="en-US" altLang="zh-CN" sz="2000" b="0" i="0" u="none" strike="noStrike" kern="0" cap="none" spc="0" normalizeH="0" noProof="0" dirty="0" smtClean="0">
                <a:ln>
                  <a:noFill/>
                </a:ln>
                <a:effectLst/>
                <a:uLnTx/>
                <a:uFillTx/>
                <a:latin typeface="Arial Unicode MS" pitchFamily="34" charset="-122"/>
                <a:ea typeface="+mn-ea"/>
              </a:rPr>
              <a:t>HR</a:t>
            </a:r>
            <a:r>
              <a:rPr kumimoji="0" lang="en-US" altLang="zh-CN" sz="2000" b="0" i="0" u="none" strike="noStrike" kern="0" cap="none" spc="0" normalizeH="0" baseline="-25000" noProof="0" dirty="0" smtClean="0">
                <a:ln>
                  <a:noFill/>
                </a:ln>
                <a:effectLst/>
                <a:uLnTx/>
                <a:uFillTx/>
                <a:latin typeface="Arial Unicode MS" pitchFamily="34" charset="-122"/>
                <a:ea typeface="+mn-ea"/>
              </a:rPr>
              <a:t>1</a:t>
            </a:r>
            <a:r>
              <a:rPr kumimoji="0" lang="en-US" altLang="zh-CN" sz="2000" b="0" i="0" u="none" strike="noStrike" kern="0" cap="none" spc="0" normalizeH="0" noProof="0" dirty="0" smtClean="0">
                <a:ln>
                  <a:noFill/>
                </a:ln>
                <a:effectLst/>
                <a:uLnTx/>
                <a:uFillTx/>
                <a:latin typeface="Arial Unicode MS" pitchFamily="34" charset="-122"/>
                <a:ea typeface="+mn-ea"/>
              </a:rPr>
              <a:t> </a:t>
            </a:r>
            <a:r>
              <a:rPr kumimoji="0" lang="zh-CN" altLang="en-US" sz="2000" b="0" i="0" u="none" strike="noStrike" kern="0" cap="none" spc="0" normalizeH="0" noProof="0" dirty="0" smtClean="0">
                <a:ln>
                  <a:noFill/>
                </a:ln>
                <a:effectLst/>
                <a:uLnTx/>
                <a:uFillTx/>
                <a:latin typeface="Arial Unicode MS" pitchFamily="34" charset="-122"/>
                <a:ea typeface="+mn-ea"/>
              </a:rPr>
              <a:t>推荐</a:t>
            </a:r>
            <a:r>
              <a:rPr kumimoji="0" lang="en-US" altLang="zh-CN" sz="2000" b="0" i="0" u="none" strike="noStrike" kern="0" cap="none" spc="0" normalizeH="0" noProof="0" dirty="0" smtClean="0">
                <a:ln>
                  <a:noFill/>
                </a:ln>
                <a:effectLst/>
                <a:uLnTx/>
                <a:uFillTx/>
                <a:latin typeface="Arial Unicode MS" pitchFamily="34" charset="-122"/>
                <a:ea typeface="+mn-ea"/>
              </a:rPr>
              <a:t>Bio</a:t>
            </a:r>
            <a:r>
              <a:rPr kumimoji="0" lang="en-US" altLang="zh-CN" sz="2000" b="0" i="0" u="none" strike="noStrike" kern="0" cap="none" spc="0" normalizeH="0" baseline="-25000" noProof="0" dirty="0" smtClean="0">
                <a:ln>
                  <a:noFill/>
                </a:ln>
                <a:effectLst/>
                <a:uLnTx/>
                <a:uFillTx/>
                <a:latin typeface="Arial Unicode MS" pitchFamily="34" charset="-122"/>
                <a:ea typeface="+mn-ea"/>
              </a:rPr>
              <a:t>1</a:t>
            </a:r>
            <a:r>
              <a:rPr kumimoji="0" lang="en-US" altLang="zh-CN" sz="2000" b="0" i="0" u="none" strike="noStrike" kern="0" cap="none" spc="0" normalizeH="0" noProof="0" dirty="0" smtClean="0">
                <a:ln>
                  <a:noFill/>
                </a:ln>
                <a:effectLst/>
                <a:uLnTx/>
                <a:uFillTx/>
                <a:latin typeface="Arial Unicode MS" pitchFamily="34" charset="-122"/>
                <a:ea typeface="+mn-ea"/>
              </a:rPr>
              <a:t>, AI</a:t>
            </a:r>
            <a:r>
              <a:rPr kumimoji="0" lang="en-US" altLang="zh-CN" sz="2000" b="0" i="0" u="none" strike="noStrike" kern="0" cap="none" spc="0" normalizeH="0" baseline="-25000" noProof="0" dirty="0" smtClean="0">
                <a:ln>
                  <a:noFill/>
                </a:ln>
                <a:effectLst/>
                <a:uLnTx/>
                <a:uFillTx/>
                <a:latin typeface="Arial Unicode MS" pitchFamily="34" charset="-122"/>
                <a:ea typeface="+mn-ea"/>
              </a:rPr>
              <a:t>1</a:t>
            </a:r>
            <a:r>
              <a:rPr kumimoji="0" lang="en-US" altLang="zh-CN" sz="2000" b="0" i="0" u="none" strike="noStrike" kern="0" cap="none" spc="0" normalizeH="0" noProof="0" dirty="0" smtClean="0">
                <a:ln>
                  <a:noFill/>
                </a:ln>
                <a:effectLst/>
                <a:uLnTx/>
                <a:uFillTx/>
                <a:latin typeface="Arial Unicode MS" pitchFamily="34" charset="-122"/>
                <a:ea typeface="+mn-ea"/>
              </a:rPr>
              <a:t> </a:t>
            </a:r>
            <a:r>
              <a:rPr kumimoji="0" lang="zh-CN" altLang="en-US" sz="2000" b="0" i="0" u="none" strike="noStrike" kern="0" cap="none" spc="0" normalizeH="0" noProof="0" dirty="0" smtClean="0">
                <a:ln>
                  <a:noFill/>
                </a:ln>
                <a:effectLst/>
                <a:uLnTx/>
                <a:uFillTx/>
                <a:latin typeface="Arial Unicode MS" pitchFamily="34" charset="-122"/>
                <a:ea typeface="+mn-ea"/>
              </a:rPr>
              <a:t>推荐</a:t>
            </a:r>
            <a:r>
              <a:rPr kumimoji="0" lang="en-US" altLang="zh-CN" sz="2000" b="0" i="0" u="none" strike="noStrike" kern="0" cap="none" spc="0" normalizeH="0" noProof="0" dirty="0" smtClean="0">
                <a:ln>
                  <a:noFill/>
                </a:ln>
                <a:effectLst/>
                <a:uLnTx/>
                <a:uFillTx/>
                <a:latin typeface="Arial Unicode MS" pitchFamily="34" charset="-122"/>
                <a:ea typeface="+mn-ea"/>
              </a:rPr>
              <a:t>DM</a:t>
            </a:r>
            <a:r>
              <a:rPr kumimoji="0" lang="en-US" altLang="zh-CN" sz="2000" b="0" i="0" u="none" strike="noStrike" kern="0" cap="none" spc="0" normalizeH="0" baseline="-25000" noProof="0" dirty="0" smtClean="0">
                <a:ln>
                  <a:noFill/>
                </a:ln>
                <a:effectLst/>
                <a:uLnTx/>
                <a:uFillTx/>
                <a:latin typeface="Arial Unicode MS" pitchFamily="34" charset="-122"/>
                <a:ea typeface="+mn-ea"/>
              </a:rPr>
              <a:t>1</a:t>
            </a:r>
          </a:p>
        </p:txBody>
      </p:sp>
    </p:spTree>
    <p:extLst>
      <p:ext uri="{BB962C8B-B14F-4D97-AF65-F5344CB8AC3E}">
        <p14:creationId xmlns:p14="http://schemas.microsoft.com/office/powerpoint/2010/main" xmlns="" val="23293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blinds(horizontal)">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提纲</a:t>
            </a:r>
            <a:endParaRPr lang="zh-CN" altLang="en-US" sz="3600" b="1" dirty="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5" name="内容占位符 4"/>
          <p:cNvSpPr>
            <a:spLocks noGrp="1"/>
          </p:cNvSpPr>
          <p:nvPr>
            <p:ph idx="1"/>
          </p:nvPr>
        </p:nvSpPr>
        <p:spPr>
          <a:xfrm>
            <a:off x="323528" y="980728"/>
            <a:ext cx="8501122" cy="5429288"/>
          </a:xfrm>
        </p:spPr>
        <p:txBody>
          <a:bodyPr/>
          <a:lstStyle/>
          <a:p>
            <a:pPr>
              <a:spcBef>
                <a:spcPts val="2400"/>
              </a:spcBef>
            </a:pPr>
            <a:r>
              <a:rPr lang="zh-CN" altLang="en-US" sz="2800" dirty="0" smtClean="0">
                <a:latin typeface="Arial Unicode MS" pitchFamily="34" charset="-122"/>
                <a:ea typeface="黑体" pitchFamily="49" charset="-122"/>
              </a:rPr>
              <a:t>什么是图搜索</a:t>
            </a:r>
            <a:r>
              <a:rPr lang="en-US" altLang="zh-CN" sz="2800" dirty="0" smtClean="0">
                <a:latin typeface="Arial Unicode MS" pitchFamily="34" charset="-122"/>
                <a:ea typeface="黑体" pitchFamily="49" charset="-122"/>
              </a:rPr>
              <a:t>?</a:t>
            </a:r>
          </a:p>
          <a:p>
            <a:pPr>
              <a:spcBef>
                <a:spcPts val="2400"/>
              </a:spcBef>
            </a:pPr>
            <a:r>
              <a:rPr lang="zh-CN" altLang="en-US" sz="2800" dirty="0" smtClean="0">
                <a:ea typeface="黑体" pitchFamily="49" charset="-122"/>
              </a:rPr>
              <a:t>为什么需要图搜索</a:t>
            </a:r>
            <a:r>
              <a:rPr lang="en-US" altLang="zh-CN" sz="2800" dirty="0" smtClean="0">
                <a:latin typeface="Arial Unicode MS" pitchFamily="34" charset="-122"/>
                <a:ea typeface="黑体" pitchFamily="49" charset="-122"/>
              </a:rPr>
              <a:t>?</a:t>
            </a:r>
          </a:p>
          <a:p>
            <a:pPr>
              <a:spcBef>
                <a:spcPts val="2400"/>
              </a:spcBef>
            </a:pPr>
            <a:r>
              <a:rPr lang="zh-CN" altLang="en-US" sz="2800" dirty="0" smtClean="0">
                <a:latin typeface="Arial Unicode MS" pitchFamily="34" charset="-122"/>
                <a:ea typeface="黑体" pitchFamily="49" charset="-122"/>
              </a:rPr>
              <a:t>挑战性与相关技术</a:t>
            </a:r>
            <a:endParaRPr lang="en-US" altLang="zh-CN" sz="2800" dirty="0" smtClean="0">
              <a:latin typeface="Arial Unicode MS" pitchFamily="34" charset="-122"/>
              <a:ea typeface="黑体" pitchFamily="49" charset="-122"/>
            </a:endParaRPr>
          </a:p>
          <a:p>
            <a:pPr>
              <a:spcBef>
                <a:spcPts val="2400"/>
              </a:spcBef>
            </a:pPr>
            <a:r>
              <a:rPr lang="zh-CN" altLang="en-US" sz="2800" dirty="0" smtClean="0">
                <a:ea typeface="Arial Unicode MS" pitchFamily="34" charset="-122"/>
                <a:cs typeface="Arial Unicode MS" pitchFamily="34" charset="-122"/>
              </a:rPr>
              <a:t>大数据计算理论与系统</a:t>
            </a:r>
            <a:endParaRPr lang="en-US" altLang="zh-CN" sz="2800" dirty="0" smtClean="0">
              <a:ea typeface="Arial Unicode MS" pitchFamily="34" charset="-122"/>
              <a:cs typeface="Arial Unicode MS" pitchFamily="34" charset="-122"/>
            </a:endParaRPr>
          </a:p>
          <a:p>
            <a:pPr>
              <a:spcBef>
                <a:spcPts val="2400"/>
              </a:spcBef>
            </a:pPr>
            <a:r>
              <a:rPr lang="zh-CN" altLang="en-US" sz="2800" dirty="0" smtClean="0">
                <a:ea typeface="黑体" pitchFamily="49" charset="-122"/>
              </a:rPr>
              <a:t>总结</a:t>
            </a:r>
            <a:endParaRPr lang="en-US" altLang="zh-CN" sz="2800" dirty="0" smtClean="0">
              <a:latin typeface="Arial Unicode MS" pitchFamily="34" charset="-122"/>
              <a:ea typeface="黑体" pitchFamily="49" charset="-122"/>
            </a:endParaRPr>
          </a:p>
        </p:txBody>
      </p:sp>
    </p:spTree>
    <p:extLst>
      <p:ext uri="{BB962C8B-B14F-4D97-AF65-F5344CB8AC3E}">
        <p14:creationId xmlns:p14="http://schemas.microsoft.com/office/powerpoint/2010/main" xmlns="" val="436586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85720" y="2776108"/>
            <a:ext cx="8358246" cy="1444980"/>
          </a:xfrm>
          <a:prstGeom prst="rect">
            <a:avLst/>
          </a:prstGeom>
        </p:spPr>
        <p:txBody>
          <a:bodyPr/>
          <a:lstStyle/>
          <a:p>
            <a:pPr algn="ctr" eaLnBrk="0" hangingPunct="0">
              <a:defRPr/>
            </a:pPr>
            <a:r>
              <a:rPr lang="zh-CN" altLang="en-US" sz="3600" b="1" kern="0" dirty="0" smtClean="0">
                <a:solidFill>
                  <a:srgbClr val="C00000"/>
                </a:solidFill>
                <a:latin typeface="+mj-lt"/>
                <a:ea typeface="+mj-ea"/>
                <a:cs typeface="+mj-cs"/>
              </a:rPr>
              <a:t>什么是图搜索？</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(What is Graph Search</a:t>
            </a:r>
            <a:r>
              <a:rPr kumimoji="0" lang="zh-CN" altLang="en-US" sz="2800" b="1" i="0" u="none" strike="noStrike" kern="0" cap="none" spc="0" normalizeH="0" baseline="0" noProof="0" dirty="0" smtClean="0">
                <a:ln>
                  <a:noFill/>
                </a:ln>
                <a:solidFill>
                  <a:srgbClr val="C00000"/>
                </a:solidFill>
                <a:effectLst/>
                <a:uLnTx/>
                <a:uFillTx/>
                <a:latin typeface="+mj-lt"/>
                <a:ea typeface="+mj-ea"/>
                <a:cs typeface="+mj-cs"/>
              </a:rPr>
              <a:t>？</a:t>
            </a: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图搜索</a:t>
            </a:r>
            <a:endParaRPr lang="en-US" altLang="zh-CN" sz="3600" b="1" dirty="0" smtClean="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8</a:t>
            </a:fld>
            <a:endParaRPr lang="zh-CN" altLang="en-US" dirty="0"/>
          </a:p>
        </p:txBody>
      </p:sp>
      <p:sp>
        <p:nvSpPr>
          <p:cNvPr id="6" name="TextBox 5"/>
          <p:cNvSpPr txBox="1"/>
          <p:nvPr/>
        </p:nvSpPr>
        <p:spPr>
          <a:xfrm>
            <a:off x="395535" y="980724"/>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dirty="0" smtClean="0">
                <a:solidFill>
                  <a:srgbClr val="0066CC"/>
                </a:solidFill>
              </a:rPr>
              <a:t>提出统一的定义</a:t>
            </a:r>
            <a:r>
              <a:rPr lang="en-US" altLang="zh-CN" sz="2000" dirty="0" smtClean="0">
                <a:solidFill>
                  <a:srgbClr val="0066CC"/>
                </a:solidFill>
              </a:rPr>
              <a:t> </a:t>
            </a:r>
            <a:r>
              <a:rPr lang="en-US" altLang="zh-CN" sz="2000" baseline="30000" dirty="0" smtClean="0">
                <a:solidFill>
                  <a:srgbClr val="FF0000"/>
                </a:solidFill>
              </a:rPr>
              <a:t>[5] (</a:t>
            </a:r>
            <a:r>
              <a:rPr lang="zh-CN" altLang="en-US" sz="2000" baseline="30000" dirty="0" smtClean="0">
                <a:solidFill>
                  <a:srgbClr val="0066CC"/>
                </a:solidFill>
              </a:rPr>
              <a:t>始叫图匹配</a:t>
            </a:r>
            <a:r>
              <a:rPr lang="en-US" altLang="zh-CN" sz="2000" baseline="30000" dirty="0" smtClean="0">
                <a:solidFill>
                  <a:srgbClr val="FF0000"/>
                </a:solidFill>
              </a:rPr>
              <a:t>)</a:t>
            </a:r>
            <a:r>
              <a:rPr lang="en-US" altLang="zh-CN" sz="2000" dirty="0" smtClean="0">
                <a:solidFill>
                  <a:srgbClr val="0066CC"/>
                </a:solidFill>
              </a:rPr>
              <a:t>:</a:t>
            </a:r>
            <a:endParaRPr lang="en-US" altLang="zh-CN" sz="2000" dirty="0">
              <a:solidFill>
                <a:srgbClr val="0066CC"/>
              </a:solidFill>
            </a:endParaRPr>
          </a:p>
        </p:txBody>
      </p:sp>
      <p:sp>
        <p:nvSpPr>
          <p:cNvPr id="7" name="TextBox 6"/>
          <p:cNvSpPr txBox="1"/>
          <p:nvPr/>
        </p:nvSpPr>
        <p:spPr>
          <a:xfrm>
            <a:off x="395535" y="2924944"/>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dirty="0" smtClean="0">
                <a:solidFill>
                  <a:srgbClr val="0066CC"/>
                </a:solidFill>
              </a:rPr>
              <a:t>标注：</a:t>
            </a:r>
            <a:endParaRPr lang="en-US" altLang="zh-CN" sz="2000" dirty="0">
              <a:solidFill>
                <a:srgbClr val="0066CC"/>
              </a:solidFill>
            </a:endParaRPr>
          </a:p>
        </p:txBody>
      </p:sp>
      <p:sp>
        <p:nvSpPr>
          <p:cNvPr id="8" name="内容占位符 4"/>
          <p:cNvSpPr txBox="1">
            <a:spLocks/>
          </p:cNvSpPr>
          <p:nvPr/>
        </p:nvSpPr>
        <p:spPr bwMode="auto">
          <a:xfrm rot="10800000" flipV="1">
            <a:off x="395536" y="1484784"/>
            <a:ext cx="8352928" cy="12961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给定模式图</a:t>
            </a:r>
            <a:r>
              <a:rPr lang="en-US" altLang="zh-CN" sz="2400" kern="0" dirty="0" err="1" smtClean="0">
                <a:solidFill>
                  <a:srgbClr val="0066CC"/>
                </a:solidFill>
                <a:latin typeface="Arial Unicode MS" pitchFamily="34" charset="-122"/>
                <a:ea typeface="黑体" pitchFamily="49" charset="-122"/>
              </a:rPr>
              <a:t>G</a:t>
            </a:r>
            <a:r>
              <a:rPr lang="en-US" altLang="zh-CN" sz="2400" kern="0" baseline="-25000" dirty="0" err="1" smtClean="0">
                <a:solidFill>
                  <a:srgbClr val="0066CC"/>
                </a:solidFill>
                <a:latin typeface="Arial Unicode MS" pitchFamily="34" charset="-122"/>
                <a:ea typeface="黑体" pitchFamily="49" charset="-122"/>
              </a:rPr>
              <a:t>p</a:t>
            </a:r>
            <a:r>
              <a:rPr lang="zh-CN" altLang="en-US" sz="2400" kern="0" dirty="0" smtClean="0">
                <a:latin typeface="Arial Unicode MS" pitchFamily="34" charset="-122"/>
                <a:ea typeface="黑体" pitchFamily="49" charset="-122"/>
              </a:rPr>
              <a:t>和数据图</a:t>
            </a:r>
            <a:r>
              <a:rPr lang="en-US" altLang="zh-CN" sz="2400" kern="0" dirty="0" smtClean="0">
                <a:solidFill>
                  <a:srgbClr val="0066CC"/>
                </a:solidFill>
                <a:latin typeface="Arial Unicode MS" pitchFamily="34" charset="-122"/>
                <a:ea typeface="黑体" pitchFamily="49" charset="-122"/>
              </a:rPr>
              <a:t>G</a:t>
            </a:r>
            <a:r>
              <a:rPr lang="en-US" altLang="zh-CN" sz="2400" kern="0" dirty="0" smtClean="0">
                <a:latin typeface="Arial Unicode MS" pitchFamily="34" charset="-122"/>
                <a:ea typeface="黑体" pitchFamily="49" charset="-122"/>
              </a:rPr>
              <a:t>: </a:t>
            </a:r>
            <a:endParaRPr lang="en-US" altLang="zh-CN" sz="2400" kern="0" dirty="0" smtClean="0">
              <a:solidFill>
                <a:srgbClr val="0066CC"/>
              </a:solidFill>
              <a:latin typeface="Arial Unicode MS" pitchFamily="34" charset="-122"/>
              <a:ea typeface="黑体" pitchFamily="49" charset="-122"/>
            </a:endParaRPr>
          </a:p>
          <a:p>
            <a:pPr marL="742950" lvl="1" indent="-285750" eaLnBrk="0" hangingPunct="0">
              <a:spcBef>
                <a:spcPct val="20000"/>
              </a:spcBef>
              <a:buFontTx/>
              <a:buChar char="–"/>
            </a:pPr>
            <a:r>
              <a:rPr lang="zh-CN" altLang="en-US" sz="2400" kern="0" dirty="0" smtClean="0">
                <a:latin typeface="Arial Unicode MS" pitchFamily="34" charset="-122"/>
                <a:ea typeface="黑体" pitchFamily="49" charset="-122"/>
              </a:rPr>
              <a:t>检测是否</a:t>
            </a:r>
            <a:r>
              <a:rPr lang="en-US" altLang="zh-CN" sz="2400" kern="0" dirty="0" err="1" smtClean="0">
                <a:solidFill>
                  <a:srgbClr val="0066CC"/>
                </a:solidFill>
                <a:latin typeface="Arial Unicode MS" pitchFamily="34" charset="-122"/>
                <a:ea typeface="黑体" pitchFamily="49" charset="-122"/>
              </a:rPr>
              <a:t>G</a:t>
            </a:r>
            <a:r>
              <a:rPr lang="en-US" altLang="zh-CN" sz="2400" kern="0" baseline="-25000" dirty="0" err="1" smtClean="0">
                <a:solidFill>
                  <a:srgbClr val="0066CC"/>
                </a:solidFill>
                <a:latin typeface="Arial Unicode MS" pitchFamily="34" charset="-122"/>
                <a:ea typeface="黑体" pitchFamily="49" charset="-122"/>
              </a:rPr>
              <a:t>p</a:t>
            </a:r>
            <a:r>
              <a:rPr lang="en-US" altLang="zh-CN" sz="2400" kern="0" dirty="0" smtClean="0">
                <a:solidFill>
                  <a:srgbClr val="0066CC"/>
                </a:solidFill>
                <a:latin typeface="Arial Unicode MS" pitchFamily="34" charset="-122"/>
                <a:ea typeface="黑体" pitchFamily="49" charset="-122"/>
              </a:rPr>
              <a:t> </a:t>
            </a:r>
            <a:r>
              <a:rPr lang="en-US" altLang="zh-CN" sz="2400" kern="0" dirty="0" smtClean="0">
                <a:solidFill>
                  <a:srgbClr val="FF0000"/>
                </a:solidFill>
                <a:latin typeface="Arial Unicode MS" pitchFamily="34" charset="-122"/>
                <a:ea typeface="黑体" pitchFamily="49" charset="-122"/>
              </a:rPr>
              <a:t>‘‘match’’</a:t>
            </a:r>
            <a:r>
              <a:rPr lang="en-US" altLang="zh-CN" sz="2400" kern="0" dirty="0" smtClean="0">
                <a:solidFill>
                  <a:srgbClr val="0066CC"/>
                </a:solidFill>
                <a:latin typeface="Arial Unicode MS" pitchFamily="34" charset="-122"/>
                <a:ea typeface="黑体" pitchFamily="49" charset="-122"/>
              </a:rPr>
              <a:t> G; </a:t>
            </a:r>
          </a:p>
          <a:p>
            <a:pPr marL="742950" lvl="1" indent="-285750" eaLnBrk="0" hangingPunct="0">
              <a:spcBef>
                <a:spcPct val="20000"/>
              </a:spcBef>
              <a:buFontTx/>
              <a:buChar char="–"/>
            </a:pPr>
            <a:r>
              <a:rPr lang="zh-CN" altLang="en-US" sz="2400" kern="0" dirty="0" smtClean="0">
                <a:latin typeface="Arial Unicode MS" pitchFamily="34" charset="-122"/>
                <a:ea typeface="黑体" pitchFamily="49" charset="-122"/>
              </a:rPr>
              <a:t>查找</a:t>
            </a:r>
            <a:r>
              <a:rPr lang="en-US" altLang="zh-CN" sz="2400" kern="0" dirty="0" smtClean="0">
                <a:solidFill>
                  <a:srgbClr val="0066CC"/>
                </a:solidFill>
                <a:latin typeface="Arial Unicode MS" pitchFamily="34" charset="-122"/>
                <a:ea typeface="黑体" pitchFamily="49" charset="-122"/>
              </a:rPr>
              <a:t>G</a:t>
            </a:r>
            <a:r>
              <a:rPr lang="zh-CN" altLang="en-US" sz="2400" kern="0" dirty="0" smtClean="0">
                <a:latin typeface="Arial Unicode MS" pitchFamily="34" charset="-122"/>
                <a:ea typeface="黑体" pitchFamily="49" charset="-122"/>
              </a:rPr>
              <a:t>中所有 </a:t>
            </a:r>
            <a:r>
              <a:rPr lang="en-US" altLang="zh-CN" sz="2400" kern="0" dirty="0" smtClean="0">
                <a:solidFill>
                  <a:srgbClr val="FF0000"/>
                </a:solidFill>
                <a:latin typeface="Arial Unicode MS" pitchFamily="34" charset="-122"/>
                <a:ea typeface="黑体" pitchFamily="49" charset="-122"/>
              </a:rPr>
              <a:t>‘‘match’’ </a:t>
            </a:r>
            <a:r>
              <a:rPr lang="en-US" altLang="zh-CN" sz="2400" kern="0" dirty="0" err="1" smtClean="0">
                <a:solidFill>
                  <a:srgbClr val="0066CC"/>
                </a:solidFill>
                <a:latin typeface="Arial Unicode MS" pitchFamily="34" charset="-122"/>
                <a:ea typeface="黑体" pitchFamily="49" charset="-122"/>
              </a:rPr>
              <a:t>G</a:t>
            </a:r>
            <a:r>
              <a:rPr lang="en-US" altLang="zh-CN" sz="2400" kern="0" baseline="-25000" dirty="0" err="1" smtClean="0">
                <a:solidFill>
                  <a:srgbClr val="0066CC"/>
                </a:solidFill>
                <a:latin typeface="Arial Unicode MS" pitchFamily="34" charset="-122"/>
                <a:ea typeface="黑体" pitchFamily="49" charset="-122"/>
              </a:rPr>
              <a:t>p</a:t>
            </a:r>
            <a:r>
              <a:rPr lang="zh-CN" altLang="en-US" sz="2400" kern="0" dirty="0" smtClean="0">
                <a:latin typeface="Arial Unicode MS" pitchFamily="34" charset="-122"/>
                <a:ea typeface="黑体" pitchFamily="49" charset="-122"/>
              </a:rPr>
              <a:t>的子图</a:t>
            </a:r>
            <a:endParaRPr lang="en-US" altLang="zh-CN" sz="2400" kern="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1" name="内容占位符 4"/>
          <p:cNvSpPr txBox="1">
            <a:spLocks/>
          </p:cNvSpPr>
          <p:nvPr/>
        </p:nvSpPr>
        <p:spPr bwMode="auto">
          <a:xfrm rot="10800000" flipV="1">
            <a:off x="395536" y="3469070"/>
            <a:ext cx="8424936" cy="2768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Tx/>
              <a:buChar char="–"/>
            </a:pPr>
            <a:r>
              <a:rPr lang="zh-CN" altLang="en-US" sz="2200" b="1" kern="0" dirty="0" smtClean="0">
                <a:latin typeface="Arial Unicode MS" pitchFamily="34" charset="-122"/>
                <a:ea typeface="黑体" pitchFamily="49" charset="-122"/>
              </a:rPr>
              <a:t>两类查询</a:t>
            </a:r>
            <a:r>
              <a:rPr lang="en-US" altLang="zh-CN" sz="2200" b="1" kern="0" dirty="0" smtClean="0">
                <a:latin typeface="Arial Unicode MS" pitchFamily="34" charset="-122"/>
                <a:ea typeface="黑体" pitchFamily="49" charset="-122"/>
              </a:rPr>
              <a:t>: </a:t>
            </a:r>
          </a:p>
          <a:p>
            <a:pPr marL="742950" lvl="1" indent="-285750" eaLnBrk="0" hangingPunct="0">
              <a:spcBef>
                <a:spcPct val="20000"/>
              </a:spcBef>
              <a:buFontTx/>
              <a:buChar char="–"/>
            </a:pPr>
            <a:r>
              <a:rPr lang="zh-CN" altLang="en-US" sz="2200" kern="0" dirty="0" smtClean="0">
                <a:solidFill>
                  <a:srgbClr val="FF0000"/>
                </a:solidFill>
                <a:latin typeface="Arial Unicode MS" pitchFamily="34" charset="-122"/>
                <a:ea typeface="黑体" pitchFamily="49" charset="-122"/>
              </a:rPr>
              <a:t>布尔查询</a:t>
            </a:r>
            <a:r>
              <a:rPr lang="en-US" altLang="zh-CN" sz="2200" kern="0" dirty="0" smtClean="0">
                <a:latin typeface="Arial Unicode MS" pitchFamily="34" charset="-122"/>
                <a:ea typeface="黑体" pitchFamily="49" charset="-122"/>
              </a:rPr>
              <a:t>(Yes/No)</a:t>
            </a:r>
          </a:p>
          <a:p>
            <a:pPr marL="742950" lvl="1" indent="-285750" eaLnBrk="0" hangingPunct="0">
              <a:spcBef>
                <a:spcPct val="20000"/>
              </a:spcBef>
              <a:buFontTx/>
              <a:buChar char="–"/>
            </a:pPr>
            <a:r>
              <a:rPr lang="zh-CN" altLang="en-US" sz="2200" kern="0" dirty="0" smtClean="0">
                <a:solidFill>
                  <a:srgbClr val="FF0000"/>
                </a:solidFill>
                <a:latin typeface="Arial Unicode MS" pitchFamily="34" charset="-122"/>
                <a:ea typeface="黑体" pitchFamily="49" charset="-122"/>
              </a:rPr>
              <a:t>函数查询</a:t>
            </a:r>
            <a:r>
              <a:rPr lang="zh-CN" altLang="en-US" sz="2200" kern="0" dirty="0" smtClean="0">
                <a:latin typeface="Arial Unicode MS" pitchFamily="34" charset="-122"/>
                <a:ea typeface="黑体" pitchFamily="49" charset="-122"/>
              </a:rPr>
              <a:t>，可以调用布尔查询</a:t>
            </a:r>
            <a:endParaRPr lang="en-US" altLang="zh-CN" sz="2200" kern="0" dirty="0" smtClean="0">
              <a:latin typeface="Arial Unicode MS" pitchFamily="34" charset="-122"/>
              <a:ea typeface="黑体" pitchFamily="49" charset="-122"/>
            </a:endParaRPr>
          </a:p>
          <a:p>
            <a:pPr marL="285750" indent="-285750" eaLnBrk="0" hangingPunct="0">
              <a:spcBef>
                <a:spcPct val="20000"/>
              </a:spcBef>
              <a:buFontTx/>
              <a:buChar char="–"/>
            </a:pPr>
            <a:r>
              <a:rPr lang="zh-CN" altLang="en-US" sz="2000" kern="0" dirty="0" smtClean="0">
                <a:latin typeface="Arial Unicode MS" pitchFamily="34" charset="-122"/>
                <a:ea typeface="黑体" pitchFamily="49" charset="-122"/>
              </a:rPr>
              <a:t>图中顶点或者边常常带有标签</a:t>
            </a:r>
            <a:endParaRPr lang="en-US" altLang="zh-CN" sz="2000" kern="0" dirty="0" smtClean="0">
              <a:latin typeface="Arial Unicode MS" pitchFamily="34" charset="-122"/>
              <a:ea typeface="黑体" pitchFamily="49" charset="-122"/>
            </a:endParaRPr>
          </a:p>
          <a:p>
            <a:pPr marL="285750" indent="-285750" eaLnBrk="0" hangingPunct="0">
              <a:spcBef>
                <a:spcPct val="20000"/>
              </a:spcBef>
              <a:buFontTx/>
              <a:buChar char="–"/>
            </a:pPr>
            <a:r>
              <a:rPr lang="zh-CN" altLang="en-US" sz="2000" kern="0" dirty="0" smtClean="0">
                <a:latin typeface="Arial Unicode MS" pitchFamily="34" charset="-122"/>
                <a:ea typeface="黑体" pitchFamily="49" charset="-122"/>
              </a:rPr>
              <a:t>模式图通常比较小</a:t>
            </a:r>
            <a:r>
              <a:rPr lang="en-US" altLang="zh-CN" sz="2000" kern="0" dirty="0" smtClean="0">
                <a:latin typeface="Arial Unicode MS" pitchFamily="34" charset="-122"/>
                <a:ea typeface="黑体" pitchFamily="49" charset="-122"/>
              </a:rPr>
              <a:t>(</a:t>
            </a:r>
            <a:r>
              <a:rPr lang="zh-CN" altLang="en-US" sz="2000" kern="0" dirty="0" smtClean="0">
                <a:latin typeface="Arial Unicode MS" pitchFamily="34" charset="-122"/>
                <a:ea typeface="黑体" pitchFamily="49" charset="-122"/>
              </a:rPr>
              <a:t>如</a:t>
            </a:r>
            <a:r>
              <a:rPr lang="en-US" altLang="zh-CN" sz="2000" kern="0" dirty="0" smtClean="0">
                <a:solidFill>
                  <a:srgbClr val="FF0000"/>
                </a:solidFill>
                <a:latin typeface="Arial Unicode MS" pitchFamily="34" charset="-122"/>
                <a:ea typeface="黑体" pitchFamily="49" charset="-122"/>
              </a:rPr>
              <a:t>10</a:t>
            </a:r>
            <a:r>
              <a:rPr lang="zh-CN" altLang="en-US" sz="2000" kern="0" dirty="0" smtClean="0">
                <a:solidFill>
                  <a:srgbClr val="FF0000"/>
                </a:solidFill>
                <a:latin typeface="Arial Unicode MS" pitchFamily="34" charset="-122"/>
                <a:ea typeface="黑体" pitchFamily="49" charset="-122"/>
              </a:rPr>
              <a:t>个顶点</a:t>
            </a:r>
            <a:r>
              <a:rPr lang="en-US" altLang="zh-CN" sz="2000" kern="0" dirty="0" smtClean="0">
                <a:latin typeface="Arial Unicode MS" pitchFamily="34" charset="-122"/>
                <a:ea typeface="黑体" pitchFamily="49" charset="-122"/>
              </a:rPr>
              <a:t>), </a:t>
            </a:r>
            <a:r>
              <a:rPr lang="zh-CN" altLang="en-US" sz="2000" kern="0" dirty="0" smtClean="0">
                <a:latin typeface="Arial Unicode MS" pitchFamily="34" charset="-122"/>
                <a:ea typeface="黑体" pitchFamily="49" charset="-122"/>
              </a:rPr>
              <a:t>但数据图很大</a:t>
            </a:r>
            <a:r>
              <a:rPr lang="en-US" altLang="zh-CN" sz="2000" kern="0" dirty="0" smtClean="0">
                <a:latin typeface="Arial Unicode MS" pitchFamily="34" charset="-122"/>
                <a:ea typeface="黑体" pitchFamily="49" charset="-122"/>
              </a:rPr>
              <a:t>(</a:t>
            </a:r>
            <a:r>
              <a:rPr lang="zh-CN" altLang="en-US" sz="2000" kern="0" dirty="0" smtClean="0">
                <a:latin typeface="Arial Unicode MS" pitchFamily="34" charset="-122"/>
                <a:ea typeface="黑体" pitchFamily="49" charset="-122"/>
              </a:rPr>
              <a:t>如</a:t>
            </a:r>
            <a:r>
              <a:rPr lang="zh-CN" altLang="en-US" sz="2000" kern="0" dirty="0" smtClean="0">
                <a:solidFill>
                  <a:srgbClr val="FF0000"/>
                </a:solidFill>
                <a:latin typeface="Arial Unicode MS" pitchFamily="34" charset="-122"/>
                <a:ea typeface="黑体" pitchFamily="49" charset="-122"/>
              </a:rPr>
              <a:t>上亿个顶点</a:t>
            </a:r>
            <a:r>
              <a:rPr lang="en-US" altLang="zh-CN" sz="2000" kern="0" dirty="0" smtClean="0">
                <a:latin typeface="Arial Unicode MS" pitchFamily="34" charset="-122"/>
                <a:ea typeface="黑体" pitchFamily="49" charset="-122"/>
              </a:rPr>
              <a:t>)</a:t>
            </a:r>
            <a:endParaRPr lang="en-US" altLang="zh-CN" sz="2000" dirty="0" smtClean="0">
              <a:latin typeface="Arial Unicode MS" pitchFamily="34" charset="-122"/>
              <a:ea typeface="黑体"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extLst>
      <p:ext uri="{BB962C8B-B14F-4D97-AF65-F5344CB8AC3E}">
        <p14:creationId xmlns:p14="http://schemas.microsoft.com/office/powerpoint/2010/main" xmlns="" val="19131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图搜索</a:t>
            </a:r>
            <a:endParaRPr lang="en-US" altLang="zh-CN" sz="3600" b="1" dirty="0" smtClean="0">
              <a:solidFill>
                <a:srgbClr val="C00000"/>
              </a:solidFill>
              <a:latin typeface="Arial Unicode MS" pitchFamily="34" charset="-122"/>
              <a:ea typeface="黑体" pitchFamily="49"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
        <p:nvSpPr>
          <p:cNvPr id="15" name="TextBox 14"/>
          <p:cNvSpPr txBox="1"/>
          <p:nvPr/>
        </p:nvSpPr>
        <p:spPr>
          <a:xfrm>
            <a:off x="432048" y="951111"/>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rPr>
              <a:t>不同的</a:t>
            </a:r>
            <a:r>
              <a:rPr lang="en-US" altLang="zh-CN" sz="2400" dirty="0" smtClean="0">
                <a:solidFill>
                  <a:srgbClr val="FF0000"/>
                </a:solidFill>
              </a:rPr>
              <a:t>“</a:t>
            </a:r>
            <a:r>
              <a:rPr lang="en-US" altLang="zh-CN" sz="2400" b="1" dirty="0" smtClean="0">
                <a:solidFill>
                  <a:srgbClr val="FF0000"/>
                </a:solidFill>
              </a:rPr>
              <a:t>match</a:t>
            </a:r>
            <a:r>
              <a:rPr lang="en-US" altLang="zh-CN" sz="2400" dirty="0" smtClean="0">
                <a:solidFill>
                  <a:srgbClr val="FF0000"/>
                </a:solidFill>
              </a:rPr>
              <a:t>”</a:t>
            </a:r>
            <a:r>
              <a:rPr lang="zh-CN" altLang="en-US" sz="2400" dirty="0" smtClean="0">
                <a:solidFill>
                  <a:srgbClr val="FF0000"/>
                </a:solidFill>
              </a:rPr>
              <a:t>语义</a:t>
            </a:r>
            <a:r>
              <a:rPr lang="zh-CN" altLang="en-US" sz="2400" dirty="0" smtClean="0">
                <a:solidFill>
                  <a:schemeClr val="tx1"/>
                </a:solidFill>
              </a:rPr>
              <a:t>表示</a:t>
            </a:r>
            <a:r>
              <a:rPr lang="zh-CN" altLang="en-US" sz="2400" dirty="0" smtClean="0">
                <a:solidFill>
                  <a:srgbClr val="FF0000"/>
                </a:solidFill>
              </a:rPr>
              <a:t>不同类型的图搜索</a:t>
            </a:r>
            <a:r>
              <a:rPr lang="en-US" altLang="zh-CN" sz="2400" dirty="0" smtClean="0">
                <a:solidFill>
                  <a:schemeClr val="tx1"/>
                </a:solidFill>
              </a:rPr>
              <a:t>, </a:t>
            </a:r>
            <a:r>
              <a:rPr lang="zh-CN" altLang="en-US" sz="2400" dirty="0" smtClean="0">
                <a:solidFill>
                  <a:schemeClr val="tx1"/>
                </a:solidFill>
              </a:rPr>
              <a:t>包括</a:t>
            </a:r>
            <a:r>
              <a:rPr lang="en-US" altLang="zh-CN" sz="2400" dirty="0" smtClean="0">
                <a:solidFill>
                  <a:schemeClr val="tx1"/>
                </a:solidFill>
              </a:rPr>
              <a:t>:</a:t>
            </a:r>
            <a:endParaRPr lang="en-US" altLang="zh-CN" sz="2400" dirty="0">
              <a:solidFill>
                <a:schemeClr val="tx1"/>
              </a:solidFill>
            </a:endParaRPr>
          </a:p>
        </p:txBody>
      </p:sp>
      <p:sp>
        <p:nvSpPr>
          <p:cNvPr id="10" name="内容占位符 4"/>
          <p:cNvSpPr txBox="1">
            <a:spLocks/>
          </p:cNvSpPr>
          <p:nvPr/>
        </p:nvSpPr>
        <p:spPr bwMode="auto">
          <a:xfrm rot="10800000" flipV="1">
            <a:off x="467544" y="1916827"/>
            <a:ext cx="8352928" cy="32403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lvl="0" indent="-285750" eaLnBrk="0" hangingPunct="0">
              <a:spcBef>
                <a:spcPct val="20000"/>
              </a:spcBef>
              <a:buFont typeface="Arial" pitchFamily="34" charset="0"/>
              <a:buChar char="•"/>
            </a:pPr>
            <a:r>
              <a:rPr lang="zh-CN" altLang="en-US" sz="2400" kern="0" dirty="0" smtClean="0">
                <a:latin typeface="Arial Unicode MS" pitchFamily="34" charset="-122"/>
                <a:ea typeface="黑体" pitchFamily="49" charset="-122"/>
              </a:rPr>
              <a:t>最短路径</a:t>
            </a:r>
            <a:r>
              <a:rPr lang="en-US" altLang="zh-CN" sz="2400" kern="0" dirty="0" smtClean="0">
                <a:latin typeface="Arial Unicode MS" pitchFamily="34" charset="-122"/>
                <a:ea typeface="黑体" pitchFamily="49" charset="-122"/>
              </a:rPr>
              <a:t>/</a:t>
            </a:r>
            <a:r>
              <a:rPr lang="zh-CN" altLang="en-US" sz="2400" kern="0" dirty="0" smtClean="0">
                <a:latin typeface="Arial Unicode MS" pitchFamily="34" charset="-122"/>
                <a:ea typeface="黑体" pitchFamily="49" charset="-122"/>
              </a:rPr>
              <a:t>距离</a:t>
            </a:r>
            <a:r>
              <a:rPr lang="en-US" altLang="zh-CN" sz="2400" kern="0" dirty="0" smtClean="0">
                <a:latin typeface="Arial Unicode MS" pitchFamily="34" charset="-122"/>
                <a:ea typeface="黑体" pitchFamily="49" charset="-122"/>
              </a:rPr>
              <a:t> </a:t>
            </a:r>
            <a:r>
              <a:rPr lang="en-US" altLang="zh-CN" sz="2400" kern="0" baseline="30000" dirty="0" smtClean="0">
                <a:solidFill>
                  <a:srgbClr val="FF0000"/>
                </a:solidFill>
                <a:latin typeface="Arial Unicode MS" pitchFamily="34" charset="-122"/>
                <a:ea typeface="黑体" pitchFamily="49" charset="-122"/>
              </a:rPr>
              <a:t>[3]</a:t>
            </a:r>
          </a:p>
          <a:p>
            <a:pPr marL="285750" lvl="0" indent="-285750" eaLnBrk="0" hangingPunct="0">
              <a:spcBef>
                <a:spcPct val="20000"/>
              </a:spcBef>
              <a:buFont typeface="Arial" pitchFamily="34" charset="0"/>
              <a:buChar char="•"/>
            </a:pPr>
            <a:r>
              <a:rPr lang="zh-CN" altLang="en-US" sz="2400" kern="0" dirty="0" smtClean="0">
                <a:latin typeface="Arial Unicode MS" pitchFamily="34" charset="-122"/>
                <a:ea typeface="黑体" pitchFamily="49" charset="-122"/>
              </a:rPr>
              <a:t>子图同构 </a:t>
            </a:r>
            <a:r>
              <a:rPr lang="en-US" altLang="zh-CN" sz="2400" kern="0" baseline="30000" dirty="0" smtClean="0">
                <a:solidFill>
                  <a:srgbClr val="FF0000"/>
                </a:solidFill>
                <a:latin typeface="Arial Unicode MS" pitchFamily="34" charset="-122"/>
                <a:ea typeface="黑体" pitchFamily="49" charset="-122"/>
              </a:rPr>
              <a:t>[11]</a:t>
            </a:r>
            <a:endParaRPr lang="en-US" altLang="zh-CN" sz="2400" kern="0" dirty="0" smtClean="0">
              <a:latin typeface="Arial Unicode MS" pitchFamily="34" charset="-122"/>
              <a:ea typeface="黑体" pitchFamily="49" charset="-122"/>
            </a:endParaRPr>
          </a:p>
          <a:p>
            <a:pPr marL="285750" lvl="0" indent="-285750" eaLnBrk="0" hangingPunct="0">
              <a:spcBef>
                <a:spcPct val="20000"/>
              </a:spcBef>
              <a:buFont typeface="Arial" pitchFamily="34" charset="0"/>
              <a:buChar char="•"/>
            </a:pPr>
            <a:r>
              <a:rPr lang="zh-CN" altLang="en-US" sz="2400" kern="0" dirty="0" smtClean="0">
                <a:latin typeface="Arial Unicode MS" pitchFamily="34" charset="-122"/>
                <a:ea typeface="黑体" pitchFamily="49" charset="-122"/>
              </a:rPr>
              <a:t>图同态及其扩展</a:t>
            </a:r>
            <a:r>
              <a:rPr lang="en-US" altLang="zh-CN" sz="2400" kern="0" dirty="0" smtClean="0">
                <a:latin typeface="Arial Unicode MS" pitchFamily="34" charset="-122"/>
                <a:ea typeface="黑体" pitchFamily="49" charset="-122"/>
              </a:rPr>
              <a:t> </a:t>
            </a:r>
            <a:r>
              <a:rPr lang="en-US" altLang="zh-CN" sz="2400" kern="0" baseline="30000" dirty="0" smtClean="0">
                <a:solidFill>
                  <a:srgbClr val="FF0000"/>
                </a:solidFill>
                <a:latin typeface="Arial Unicode MS" pitchFamily="34" charset="-122"/>
                <a:ea typeface="黑体" pitchFamily="49" charset="-122"/>
              </a:rPr>
              <a:t>[9]</a:t>
            </a:r>
            <a:endParaRPr lang="en-US" altLang="zh-CN" sz="2400" kern="0" dirty="0" smtClean="0">
              <a:latin typeface="Arial Unicode MS" pitchFamily="34" charset="-122"/>
              <a:ea typeface="黑体" pitchFamily="49" charset="-122"/>
            </a:endParaRPr>
          </a:p>
          <a:p>
            <a:pPr marL="285750" lvl="0" indent="-285750" eaLnBrk="0" hangingPunct="0">
              <a:spcBef>
                <a:spcPct val="20000"/>
              </a:spcBef>
              <a:buFont typeface="Arial" pitchFamily="34" charset="0"/>
              <a:buChar char="•"/>
            </a:pPr>
            <a:r>
              <a:rPr lang="zh-CN" altLang="en-US" sz="2400" kern="0" dirty="0" smtClean="0">
                <a:latin typeface="Arial Unicode MS" pitchFamily="34" charset="-122"/>
                <a:ea typeface="黑体" pitchFamily="49" charset="-122"/>
              </a:rPr>
              <a:t>图模拟及其扩展</a:t>
            </a:r>
            <a:r>
              <a:rPr lang="en-US" altLang="zh-CN" sz="2400" kern="0" dirty="0" smtClean="0">
                <a:latin typeface="Arial Unicode MS" pitchFamily="34" charset="-122"/>
                <a:ea typeface="黑体" pitchFamily="49" charset="-122"/>
              </a:rPr>
              <a:t> </a:t>
            </a:r>
            <a:r>
              <a:rPr lang="en-US" altLang="zh-CN" sz="2400" kern="0" baseline="30000" dirty="0" smtClean="0">
                <a:solidFill>
                  <a:srgbClr val="FF0000"/>
                </a:solidFill>
                <a:latin typeface="Arial Unicode MS" pitchFamily="34" charset="-122"/>
                <a:ea typeface="黑体" pitchFamily="49" charset="-122"/>
              </a:rPr>
              <a:t>[7,8]</a:t>
            </a:r>
            <a:endParaRPr lang="en-US" altLang="zh-CN" sz="2400" kern="0" dirty="0" smtClean="0">
              <a:latin typeface="Arial Unicode MS" pitchFamily="34" charset="-122"/>
              <a:ea typeface="黑体" pitchFamily="49" charset="-122"/>
            </a:endParaRPr>
          </a:p>
          <a:p>
            <a:pPr marL="285750" lvl="0" indent="-285750" eaLnBrk="0" hangingPunct="0">
              <a:spcBef>
                <a:spcPct val="20000"/>
              </a:spcBef>
              <a:buFont typeface="Arial" pitchFamily="34" charset="0"/>
              <a:buChar char="•"/>
            </a:pPr>
            <a:r>
              <a:rPr lang="zh-CN" altLang="en-US" sz="2400" kern="0" dirty="0" smtClean="0">
                <a:latin typeface="Arial Unicode MS" pitchFamily="34" charset="-122"/>
                <a:ea typeface="黑体" pitchFamily="49" charset="-122"/>
              </a:rPr>
              <a:t>图关键字搜索</a:t>
            </a:r>
            <a:r>
              <a:rPr lang="en-US" altLang="zh-CN" sz="2400" kern="0" baseline="30000" dirty="0" smtClean="0">
                <a:solidFill>
                  <a:srgbClr val="FF0000"/>
                </a:solidFill>
                <a:latin typeface="Arial Unicode MS" pitchFamily="34" charset="-122"/>
                <a:ea typeface="黑体" pitchFamily="49" charset="-122"/>
              </a:rPr>
              <a:t>[6]</a:t>
            </a:r>
            <a:endParaRPr lang="en-US" altLang="zh-CN" sz="2400" kern="0" dirty="0" smtClean="0">
              <a:latin typeface="Arial Unicode MS" pitchFamily="34" charset="-122"/>
              <a:ea typeface="黑体" pitchFamily="49" charset="-122"/>
            </a:endParaRPr>
          </a:p>
          <a:p>
            <a:pPr marL="285750" lvl="0" indent="-285750" eaLnBrk="0" hangingPunct="0">
              <a:spcBef>
                <a:spcPct val="20000"/>
              </a:spcBef>
              <a:buFont typeface="Arial" pitchFamily="34" charset="0"/>
              <a:buChar char="•"/>
            </a:pPr>
            <a:r>
              <a:rPr lang="zh-CN" altLang="en-US" sz="2400" kern="0" dirty="0" smtClean="0">
                <a:latin typeface="Arial Unicode MS" pitchFamily="34" charset="-122"/>
                <a:ea typeface="黑体" pitchFamily="49" charset="-122"/>
              </a:rPr>
              <a:t>紧邻查询</a:t>
            </a:r>
            <a:r>
              <a:rPr lang="en-US" altLang="zh-CN" sz="2400" kern="0" baseline="30000" dirty="0" smtClean="0">
                <a:solidFill>
                  <a:srgbClr val="FF0000"/>
                </a:solidFill>
                <a:latin typeface="Arial Unicode MS" pitchFamily="34" charset="-122"/>
                <a:ea typeface="黑体" pitchFamily="49" charset="-122"/>
              </a:rPr>
              <a:t>[10]</a:t>
            </a:r>
          </a:p>
          <a:p>
            <a:pPr marL="285750" lvl="0" indent="-285750" eaLnBrk="0" hangingPunct="0">
              <a:spcBef>
                <a:spcPct val="20000"/>
              </a:spcBef>
              <a:buFont typeface="Arial" pitchFamily="34" charset="0"/>
              <a:buChar char="•"/>
            </a:pPr>
            <a:r>
              <a:rPr lang="en-US" altLang="zh-CN" sz="2400" kern="0" dirty="0" smtClean="0">
                <a:latin typeface="Arial Unicode MS" pitchFamily="34" charset="-122"/>
                <a:ea typeface="黑体" pitchFamily="49" charset="-122"/>
              </a:rPr>
              <a:t>… </a:t>
            </a:r>
          </a:p>
          <a:p>
            <a:pPr marL="285750" lvl="0" indent="-285750" eaLnBrk="0" hangingPunct="0">
              <a:spcBef>
                <a:spcPct val="20000"/>
              </a:spcBef>
              <a:buFont typeface="Arial" pitchFamily="34" charset="0"/>
              <a:buChar char="•"/>
            </a:pPr>
            <a:endParaRPr lang="en-US" altLang="zh-CN" sz="2400" kern="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2" name="Rectangle 14"/>
          <p:cNvSpPr txBox="1">
            <a:spLocks noChangeArrowheads="1"/>
          </p:cNvSpPr>
          <p:nvPr/>
        </p:nvSpPr>
        <p:spPr bwMode="auto">
          <a:xfrm>
            <a:off x="395536" y="5589240"/>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r>
              <a:rPr lang="zh-CN" altLang="en-US" sz="2400" b="1" dirty="0" smtClean="0">
                <a:solidFill>
                  <a:srgbClr val="FF0000"/>
                </a:solidFill>
                <a:ea typeface="黑体" pitchFamily="49" charset="-122"/>
                <a:sym typeface="Wingdings" pitchFamily="2" charset="2"/>
              </a:rPr>
              <a:t>图搜索是一个非常“</a:t>
            </a:r>
            <a:r>
              <a:rPr lang="en-US" altLang="zh-CN" sz="2400" b="1" dirty="0" smtClean="0">
                <a:solidFill>
                  <a:srgbClr val="FF0000"/>
                </a:solidFill>
                <a:ea typeface="黑体" pitchFamily="49" charset="-122"/>
                <a:sym typeface="Wingdings" pitchFamily="2" charset="2"/>
              </a:rPr>
              <a:t>general</a:t>
            </a:r>
            <a:r>
              <a:rPr lang="zh-CN" altLang="en-US" sz="2400" b="1" dirty="0" smtClean="0">
                <a:solidFill>
                  <a:srgbClr val="FF0000"/>
                </a:solidFill>
                <a:ea typeface="黑体" pitchFamily="49" charset="-122"/>
                <a:sym typeface="Wingdings" pitchFamily="2" charset="2"/>
              </a:rPr>
              <a:t>”概念</a:t>
            </a:r>
            <a:r>
              <a:rPr lang="en-US" altLang="zh-CN" sz="2400" b="1" dirty="0" smtClean="0">
                <a:solidFill>
                  <a:srgbClr val="FF0000"/>
                </a:solidFill>
                <a:ea typeface="黑体" pitchFamily="49" charset="-122"/>
                <a:sym typeface="Wingdings" pitchFamily="2" charset="2"/>
              </a:rPr>
              <a:t>!</a:t>
            </a:r>
            <a:endParaRPr lang="zh-CN" altLang="en-US" sz="2400" b="1" dirty="0">
              <a:solidFill>
                <a:srgbClr val="FF0000"/>
              </a:solidFill>
              <a:ea typeface="黑体" pitchFamily="49" charset="-122"/>
              <a:sym typeface="Wingdings" pitchFamily="2" charset="2"/>
            </a:endParaRPr>
          </a:p>
        </p:txBody>
      </p:sp>
    </p:spTree>
    <p:extLst>
      <p:ext uri="{BB962C8B-B14F-4D97-AF65-F5344CB8AC3E}">
        <p14:creationId xmlns:p14="http://schemas.microsoft.com/office/powerpoint/2010/main" xmlns="" val="19131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32803</TotalTime>
  <Words>3143</Words>
  <Application>Microsoft Office PowerPoint</Application>
  <PresentationFormat>全屏显示(4:3)</PresentationFormat>
  <Paragraphs>415</Paragraphs>
  <Slides>44</Slides>
  <Notes>8</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默认设计模板</vt:lpstr>
      <vt:lpstr>幻灯片 1</vt:lpstr>
      <vt:lpstr>幻灯片 2</vt:lpstr>
      <vt:lpstr>应用案例</vt:lpstr>
      <vt:lpstr>应用案例</vt:lpstr>
      <vt:lpstr>应用案例</vt:lpstr>
      <vt:lpstr>提纲</vt:lpstr>
      <vt:lpstr>幻灯片 7</vt:lpstr>
      <vt:lpstr>图搜索</vt:lpstr>
      <vt:lpstr>图搜索</vt:lpstr>
      <vt:lpstr>幻灯片 10</vt:lpstr>
      <vt:lpstr>The need for a Social Search Engine</vt:lpstr>
      <vt:lpstr>图搜索 vs. 关系数据库 [12]</vt:lpstr>
      <vt:lpstr>图搜索 vs. 关系数据库 [12]</vt:lpstr>
      <vt:lpstr>图搜索 vs. Web搜索</vt:lpstr>
      <vt:lpstr>学术界关注</vt:lpstr>
      <vt:lpstr>幻灯片 16</vt:lpstr>
      <vt:lpstr>幻灯片 17</vt:lpstr>
      <vt:lpstr>社会网络是“大数据”</vt:lpstr>
      <vt:lpstr>挑战性</vt:lpstr>
      <vt:lpstr>幻灯片 20</vt:lpstr>
      <vt:lpstr>查询近似技术</vt:lpstr>
      <vt:lpstr>如，强模拟 (TODS 2014[13] &amp; VLDB 2012[14])</vt:lpstr>
      <vt:lpstr>子图同构</vt:lpstr>
      <vt:lpstr>Terrorist Collaboration Network</vt:lpstr>
      <vt:lpstr>强模拟</vt:lpstr>
      <vt:lpstr>幻灯片 26</vt:lpstr>
      <vt:lpstr>数据近似技术</vt:lpstr>
      <vt:lpstr>如，异常检测(ICDM 2013[15]&amp; under review [16])</vt:lpstr>
      <vt:lpstr>如，最短路径/距离(under review [17])</vt:lpstr>
      <vt:lpstr>分布式数据处理技术</vt:lpstr>
      <vt:lpstr>如，分布式图模式匹配(TODS 2014&amp;WWW 2012)</vt:lpstr>
      <vt:lpstr>增量计算技术</vt:lpstr>
      <vt:lpstr>增量计算技术</vt:lpstr>
      <vt:lpstr>其他数据技术</vt:lpstr>
      <vt:lpstr>幻灯片 35</vt:lpstr>
      <vt:lpstr>幻灯片 36</vt:lpstr>
      <vt:lpstr>幻灯片 37</vt:lpstr>
      <vt:lpstr>如，高效可扩展虚拟化存储系统(FAST 2014)</vt:lpstr>
      <vt:lpstr>如，副本一致性和性能的量化权衡( DSN 2013)</vt:lpstr>
      <vt:lpstr>小结</vt:lpstr>
      <vt:lpstr>Acknowledgements</vt:lpstr>
      <vt:lpstr>References</vt:lpstr>
      <vt:lpstr>References</vt:lpstr>
      <vt:lpstr>幻灯片 44</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3659</cp:revision>
  <dcterms:created xsi:type="dcterms:W3CDTF">2010-07-14T15:56:11Z</dcterms:created>
  <dcterms:modified xsi:type="dcterms:W3CDTF">2016-04-23T01:25:34Z</dcterms:modified>
</cp:coreProperties>
</file>