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6" r:id="rId2"/>
    <p:sldId id="582" r:id="rId3"/>
    <p:sldId id="623" r:id="rId4"/>
    <p:sldId id="624" r:id="rId5"/>
    <p:sldId id="625" r:id="rId6"/>
    <p:sldId id="699" r:id="rId7"/>
    <p:sldId id="710" r:id="rId8"/>
    <p:sldId id="682" r:id="rId9"/>
    <p:sldId id="683" r:id="rId10"/>
    <p:sldId id="711" r:id="rId11"/>
    <p:sldId id="678" r:id="rId12"/>
    <p:sldId id="686" r:id="rId13"/>
    <p:sldId id="694" r:id="rId14"/>
    <p:sldId id="679" r:id="rId15"/>
    <p:sldId id="673" r:id="rId16"/>
    <p:sldId id="731" r:id="rId17"/>
    <p:sldId id="736" r:id="rId18"/>
    <p:sldId id="732" r:id="rId19"/>
    <p:sldId id="735" r:id="rId20"/>
    <p:sldId id="738" r:id="rId21"/>
    <p:sldId id="734" r:id="rId22"/>
    <p:sldId id="733" r:id="rId23"/>
    <p:sldId id="713" r:id="rId24"/>
    <p:sldId id="705" r:id="rId25"/>
    <p:sldId id="612" r:id="rId26"/>
    <p:sldId id="619" r:id="rId27"/>
    <p:sldId id="648" r:id="rId28"/>
    <p:sldId id="652" r:id="rId29"/>
    <p:sldId id="714" r:id="rId30"/>
    <p:sldId id="719" r:id="rId31"/>
    <p:sldId id="720" r:id="rId32"/>
    <p:sldId id="721" r:id="rId33"/>
    <p:sldId id="660" r:id="rId34"/>
    <p:sldId id="670" r:id="rId35"/>
    <p:sldId id="707" r:id="rId36"/>
    <p:sldId id="669" r:id="rId37"/>
    <p:sldId id="718" r:id="rId38"/>
    <p:sldId id="739" r:id="rId39"/>
    <p:sldId id="728" r:id="rId40"/>
    <p:sldId id="729" r:id="rId41"/>
    <p:sldId id="640" r:id="rId42"/>
    <p:sldId id="701" r:id="rId43"/>
    <p:sldId id="716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0099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7403" autoAdjust="0"/>
  </p:normalViewPr>
  <p:slideViewPr>
    <p:cSldViewPr>
      <p:cViewPr>
        <p:scale>
          <a:sx n="65" d="100"/>
          <a:sy n="65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982D1-6ED6-473B-B307-03B5C8307F3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5CF96DD8-021A-4E19-8C0D-A1B5F96782D8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准确性</a:t>
          </a:r>
          <a:endParaRPr lang="zh-CN" altLang="en-US" sz="2400" b="1" dirty="0">
            <a:solidFill>
              <a:srgbClr val="FF0000"/>
            </a:solidFill>
          </a:endParaRPr>
        </a:p>
      </dgm:t>
    </dgm:pt>
    <dgm:pt modelId="{BB22A60D-8135-4A1B-BF02-E062B85C4DC7}" type="par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78AD9CAE-29E2-4C03-9F82-3AC6C75BA4B4}" type="sib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68859B8F-6C50-4599-99E1-FF261758F310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高效性</a:t>
          </a:r>
          <a:endParaRPr lang="zh-CN" altLang="en-US" sz="3200" b="1" dirty="0">
            <a:solidFill>
              <a:srgbClr val="FF0000"/>
            </a:solidFill>
          </a:endParaRPr>
        </a:p>
      </dgm:t>
    </dgm:pt>
    <dgm:pt modelId="{E6AE4C78-4D32-4C6A-BB77-75039A7B656F}" type="par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1FDA239B-5DE9-456D-8726-BCF984D2A6C4}" type="sib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B8728676-21F2-4D2A-98F0-AF480818B640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友好性</a:t>
          </a:r>
        </a:p>
      </dgm:t>
    </dgm:pt>
    <dgm:pt modelId="{4B586BC2-F39B-4C27-9CDD-19D4EFDCFABC}" type="par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97BA1A96-DB95-4245-B30C-1E753F93F9C1}" type="sib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8D934E6C-401B-41FC-A3FE-D7AD0F5A20F3}" type="pres">
      <dgm:prSet presAssocID="{9AB982D1-6ED6-473B-B307-03B5C8307F3B}" presName="compositeShape" presStyleCnt="0">
        <dgm:presLayoutVars>
          <dgm:chMax val="7"/>
          <dgm:dir/>
          <dgm:resizeHandles val="exact"/>
        </dgm:presLayoutVars>
      </dgm:prSet>
      <dgm:spPr/>
    </dgm:pt>
    <dgm:pt modelId="{67222F96-6B5C-42CE-A44A-BF1EF64C1251}" type="pres">
      <dgm:prSet presAssocID="{9AB982D1-6ED6-473B-B307-03B5C8307F3B}" presName="wedge1" presStyleLbl="node1" presStyleIdx="0" presStyleCnt="3" custLinFactNeighborX="-3216" custLinFactNeighborY="716"/>
      <dgm:spPr/>
      <dgm:t>
        <a:bodyPr/>
        <a:lstStyle/>
        <a:p>
          <a:endParaRPr lang="zh-CN" altLang="en-US"/>
        </a:p>
      </dgm:t>
    </dgm:pt>
    <dgm:pt modelId="{D0860409-B568-4801-B393-E33F9EBA98A2}" type="pres">
      <dgm:prSet presAssocID="{9AB982D1-6ED6-473B-B307-03B5C8307F3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FC2DC-4C6C-4202-B578-847F3969F2CE}" type="pres">
      <dgm:prSet presAssocID="{9AB982D1-6ED6-473B-B307-03B5C8307F3B}" presName="wedge2" presStyleLbl="node1" presStyleIdx="1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5CCFEA56-54A6-4BB0-92C9-95FB300E48A3}" type="pres">
      <dgm:prSet presAssocID="{9AB982D1-6ED6-473B-B307-03B5C8307F3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22C78-D3B8-4AEA-910E-BEFD23942217}" type="pres">
      <dgm:prSet presAssocID="{9AB982D1-6ED6-473B-B307-03B5C8307F3B}" presName="wedge3" presStyleLbl="node1" presStyleIdx="2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B94740DE-01D5-4BC3-A037-D9A56A4EE735}" type="pres">
      <dgm:prSet presAssocID="{9AB982D1-6ED6-473B-B307-03B5C8307F3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5DBCC-0C16-4929-8F45-1BF747E9E677}" type="presOf" srcId="{68859B8F-6C50-4599-99E1-FF261758F310}" destId="{D58FC2DC-4C6C-4202-B578-847F3969F2CE}" srcOrd="0" destOrd="0" presId="urn:microsoft.com/office/officeart/2005/8/layout/chart3"/>
    <dgm:cxn modelId="{82A0F3D3-04CC-431B-89EA-781A154A5CBD}" srcId="{9AB982D1-6ED6-473B-B307-03B5C8307F3B}" destId="{B8728676-21F2-4D2A-98F0-AF480818B640}" srcOrd="2" destOrd="0" parTransId="{4B586BC2-F39B-4C27-9CDD-19D4EFDCFABC}" sibTransId="{97BA1A96-DB95-4245-B30C-1E753F93F9C1}"/>
    <dgm:cxn modelId="{367D7C26-A4F3-4E45-88B2-5A685B99D6C9}" srcId="{9AB982D1-6ED6-473B-B307-03B5C8307F3B}" destId="{5CF96DD8-021A-4E19-8C0D-A1B5F96782D8}" srcOrd="0" destOrd="0" parTransId="{BB22A60D-8135-4A1B-BF02-E062B85C4DC7}" sibTransId="{78AD9CAE-29E2-4C03-9F82-3AC6C75BA4B4}"/>
    <dgm:cxn modelId="{1B727F08-720F-425D-AC99-D01F00EBDAD6}" srcId="{9AB982D1-6ED6-473B-B307-03B5C8307F3B}" destId="{68859B8F-6C50-4599-99E1-FF261758F310}" srcOrd="1" destOrd="0" parTransId="{E6AE4C78-4D32-4C6A-BB77-75039A7B656F}" sibTransId="{1FDA239B-5DE9-456D-8726-BCF984D2A6C4}"/>
    <dgm:cxn modelId="{0A6DD29B-3D25-4DCA-80FB-E51884BD9E75}" type="presOf" srcId="{5CF96DD8-021A-4E19-8C0D-A1B5F96782D8}" destId="{D0860409-B568-4801-B393-E33F9EBA98A2}" srcOrd="1" destOrd="0" presId="urn:microsoft.com/office/officeart/2005/8/layout/chart3"/>
    <dgm:cxn modelId="{9970C8E7-20E3-4EF1-91A2-E1E90ACE784F}" type="presOf" srcId="{9AB982D1-6ED6-473B-B307-03B5C8307F3B}" destId="{8D934E6C-401B-41FC-A3FE-D7AD0F5A20F3}" srcOrd="0" destOrd="0" presId="urn:microsoft.com/office/officeart/2005/8/layout/chart3"/>
    <dgm:cxn modelId="{BF81216E-E810-4193-B654-2A0F7A6A8BA1}" type="presOf" srcId="{B8728676-21F2-4D2A-98F0-AF480818B640}" destId="{B94740DE-01D5-4BC3-A037-D9A56A4EE735}" srcOrd="1" destOrd="0" presId="urn:microsoft.com/office/officeart/2005/8/layout/chart3"/>
    <dgm:cxn modelId="{F0EFA58B-D9D1-4163-8DF2-7A0C67159D0E}" type="presOf" srcId="{B8728676-21F2-4D2A-98F0-AF480818B640}" destId="{36922C78-D3B8-4AEA-910E-BEFD23942217}" srcOrd="0" destOrd="0" presId="urn:microsoft.com/office/officeart/2005/8/layout/chart3"/>
    <dgm:cxn modelId="{923F81B8-AE4F-48E0-95D6-D7465221F714}" type="presOf" srcId="{5CF96DD8-021A-4E19-8C0D-A1B5F96782D8}" destId="{67222F96-6B5C-42CE-A44A-BF1EF64C1251}" srcOrd="0" destOrd="0" presId="urn:microsoft.com/office/officeart/2005/8/layout/chart3"/>
    <dgm:cxn modelId="{C933D8CA-1A53-47C8-8653-1B5EBCC1B426}" type="presOf" srcId="{68859B8F-6C50-4599-99E1-FF261758F310}" destId="{5CCFEA56-54A6-4BB0-92C9-95FB300E48A3}" srcOrd="1" destOrd="0" presId="urn:microsoft.com/office/officeart/2005/8/layout/chart3"/>
    <dgm:cxn modelId="{1D46EAD1-0F0C-4C5E-B7D0-B0B6FF697747}" type="presParOf" srcId="{8D934E6C-401B-41FC-A3FE-D7AD0F5A20F3}" destId="{67222F96-6B5C-42CE-A44A-BF1EF64C1251}" srcOrd="0" destOrd="0" presId="urn:microsoft.com/office/officeart/2005/8/layout/chart3"/>
    <dgm:cxn modelId="{83B231B4-ECB8-4596-B0D3-E38B17E04D16}" type="presParOf" srcId="{8D934E6C-401B-41FC-A3FE-D7AD0F5A20F3}" destId="{D0860409-B568-4801-B393-E33F9EBA98A2}" srcOrd="1" destOrd="0" presId="urn:microsoft.com/office/officeart/2005/8/layout/chart3"/>
    <dgm:cxn modelId="{373D8A55-AC61-473B-88A0-619BCD732706}" type="presParOf" srcId="{8D934E6C-401B-41FC-A3FE-D7AD0F5A20F3}" destId="{D58FC2DC-4C6C-4202-B578-847F3969F2CE}" srcOrd="2" destOrd="0" presId="urn:microsoft.com/office/officeart/2005/8/layout/chart3"/>
    <dgm:cxn modelId="{0E8D5F3F-E02D-45A2-8200-368F72A86989}" type="presParOf" srcId="{8D934E6C-401B-41FC-A3FE-D7AD0F5A20F3}" destId="{5CCFEA56-54A6-4BB0-92C9-95FB300E48A3}" srcOrd="3" destOrd="0" presId="urn:microsoft.com/office/officeart/2005/8/layout/chart3"/>
    <dgm:cxn modelId="{2C6206FB-4695-47BD-A505-3C8FFCFDEF00}" type="presParOf" srcId="{8D934E6C-401B-41FC-A3FE-D7AD0F5A20F3}" destId="{36922C78-D3B8-4AEA-910E-BEFD23942217}" srcOrd="4" destOrd="0" presId="urn:microsoft.com/office/officeart/2005/8/layout/chart3"/>
    <dgm:cxn modelId="{BCC1BE31-732F-409B-8490-18EB20A7E040}" type="presParOf" srcId="{8D934E6C-401B-41FC-A3FE-D7AD0F5A20F3}" destId="{B94740DE-01D5-4BC3-A037-D9A56A4EE73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222F96-6B5C-42CE-A44A-BF1EF64C1251}">
      <dsp:nvSpPr>
        <dsp:cNvPr id="0" name=""/>
        <dsp:cNvSpPr/>
      </dsp:nvSpPr>
      <dsp:spPr>
        <a:xfrm>
          <a:off x="328360" y="217038"/>
          <a:ext cx="2479955" cy="247995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准确性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1676688" y="674649"/>
        <a:ext cx="841413" cy="826651"/>
      </dsp:txXfrm>
    </dsp:sp>
    <dsp:sp modelId="{D58FC2DC-4C6C-4202-B578-847F3969F2CE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高效性</a:t>
          </a:r>
          <a:endParaRPr lang="zh-CN" altLang="en-US" sz="3200" b="1" kern="1200" dirty="0">
            <a:solidFill>
              <a:srgbClr val="FF0000"/>
            </a:solidFill>
          </a:endParaRPr>
        </a:p>
      </dsp:txBody>
      <dsp:txXfrm>
        <a:off x="996787" y="1780760"/>
        <a:ext cx="1121884" cy="767605"/>
      </dsp:txXfrm>
    </dsp:sp>
    <dsp:sp modelId="{36922C78-D3B8-4AEA-910E-BEFD23942217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友好性</a:t>
          </a:r>
        </a:p>
      </dsp:txBody>
      <dsp:txXfrm>
        <a:off x="583461" y="703160"/>
        <a:ext cx="841413" cy="826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1236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移动互联网的发展：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Android2.3 gingerbread</a:t>
            </a:r>
            <a:r>
              <a:rPr lang="zh-CN" altLang="en-US" dirty="0" smtClean="0"/>
              <a:t>系统中，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种传感器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加速度、磁力、方向、陀螺仪、光线感应、压力、温度、接近、重力、线性加速度、旋转矢量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7.wmf"/><Relationship Id="rId7" Type="http://schemas.openxmlformats.org/officeDocument/2006/relationships/diagramLayout" Target="../diagrams/layout1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9.jpeg"/><Relationship Id="rId10" Type="http://schemas.microsoft.com/office/2007/relationships/diagramDrawing" Target="../diagrams/drawing1.xml"/><Relationship Id="rId4" Type="http://schemas.openxmlformats.org/officeDocument/2006/relationships/image" Target="../media/image28.wmf"/><Relationship Id="rId9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3.png"/><Relationship Id="rId7" Type="http://schemas.openxmlformats.org/officeDocument/2006/relationships/image" Target="../media/image60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10" Type="http://schemas.openxmlformats.org/officeDocument/2006/relationships/image" Target="../media/image63.jpeg"/><Relationship Id="rId4" Type="http://schemas.openxmlformats.org/officeDocument/2006/relationships/image" Target="../media/image57.jpeg"/><Relationship Id="rId9" Type="http://schemas.openxmlformats.org/officeDocument/2006/relationships/image" Target="../media/image6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大图搜索：挑战性与相关技术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为什么需要图搜索</a:t>
            </a:r>
            <a:r>
              <a:rPr lang="en-US" altLang="zh-CN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文件系统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–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非常简单的搜索功能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数据库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中期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查询语言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互联网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：关键字搜索引擎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社会网络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- 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后期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Unicode MS" pitchFamily="34" charset="-122"/>
                <a:ea typeface="黑体" pitchFamily="49" charset="-122"/>
              </a:rPr>
              <a:t> 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文件系统</a:t>
              </a:r>
              <a:endParaRPr lang="zh-CN" altLang="en-US" sz="16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j-lt"/>
                  <a:ea typeface="+mn-ea"/>
                </a:rPr>
                <a:t>数据库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n-lt"/>
                  <a:ea typeface="+mn-ea"/>
                </a:rPr>
                <a:t>互联络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</a:t>
            </a:r>
            <a:r>
              <a:rPr lang="zh-CN" altLang="en-US" sz="2400" b="1" dirty="0" smtClean="0">
                <a:ea typeface="黑体" pitchFamily="49" charset="-122"/>
                <a:sym typeface="Wingdings" pitchFamily="2" charset="2"/>
              </a:rPr>
              <a:t>是一种新型社会搜索模式！</a:t>
            </a:r>
            <a:endParaRPr lang="zh-CN" altLang="en-US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社会网络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509120"/>
            <a:ext cx="8784976" cy="504056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与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2013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年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月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16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日推出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”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157192"/>
            <a:ext cx="8784976" cy="43204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itchFamily="49" charset="-122"/>
              </a:rPr>
              <a:t>影响到了</a:t>
            </a:r>
            <a:r>
              <a:rPr lang="en-US" altLang="zh-CN" sz="2000" dirty="0" smtClean="0">
                <a:ea typeface="黑体" pitchFamily="49" charset="-122"/>
              </a:rPr>
              <a:t>Google</a:t>
            </a:r>
            <a:r>
              <a:rPr lang="zh-CN" altLang="en-US" sz="2000" dirty="0" smtClean="0">
                <a:ea typeface="黑体" pitchFamily="49" charset="-122"/>
              </a:rPr>
              <a:t>、</a:t>
            </a:r>
            <a:r>
              <a:rPr lang="en-US" altLang="zh-CN" sz="2000" dirty="0" smtClean="0">
                <a:ea typeface="黑体" pitchFamily="49" charset="-122"/>
              </a:rPr>
              <a:t>Yelp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LinkedIn; Yelp</a:t>
            </a:r>
            <a:r>
              <a:rPr lang="zh-CN" altLang="en-US" sz="2000" dirty="0" smtClean="0">
                <a:ea typeface="黑体" pitchFamily="49" charset="-122"/>
              </a:rPr>
              <a:t>股价当天下降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friend. person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+ x)]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6136" y="220486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搜索效率由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(k + 1)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提高到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endParaRPr lang="zh-CN" altLang="en-US" sz="2400" dirty="0"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Web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2420888"/>
            <a:ext cx="4464496" cy="2088232"/>
          </a:xfrm>
        </p:spPr>
        <p:txBody>
          <a:bodyPr/>
          <a:lstStyle/>
          <a:p>
            <a:r>
              <a:rPr lang="zh-CN" altLang="en-US" sz="2400" dirty="0" smtClean="0">
                <a:ea typeface="黑体" pitchFamily="49" charset="-122"/>
              </a:rPr>
              <a:t>关键字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短语、短句子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网页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 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实体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人，社群等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无生命特征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人的行为特征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历史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未来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78635"/>
            <a:ext cx="3977583" cy="593474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学术界关注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187896" y="5165576"/>
            <a:ext cx="3240360" cy="1296144"/>
          </a:xfrm>
          <a:prstGeom prst="cloudCallout">
            <a:avLst>
              <a:gd name="adj1" fmla="val 626"/>
              <a:gd name="adj2" fmla="val -78705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66761" y="924495"/>
            <a:ext cx="7033631" cy="4232697"/>
            <a:chOff x="1066761" y="924495"/>
            <a:chExt cx="7033631" cy="423269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761" y="924495"/>
              <a:ext cx="7033631" cy="4232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7524328" y="1809120"/>
              <a:ext cx="144016" cy="270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4"/>
            <a:ext cx="8358246" cy="1341363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大图搜索的挑战性</a:t>
            </a:r>
            <a:endParaRPr lang="zh-CN" altLang="en-US" sz="36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(Challenges)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大图数据，如社会网络等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4335487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数据量大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： </a:t>
            </a:r>
            <a:r>
              <a:rPr lang="zh-CN" altLang="en-US" sz="2400" dirty="0" smtClean="0">
                <a:sym typeface="Wingdings" pitchFamily="2" charset="2"/>
              </a:rPr>
              <a:t>高效的图搜索需要在均衡查询性能与准确性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911551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数据变化频繁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zh-CN" altLang="en-US" sz="2400" dirty="0" smtClean="0">
                <a:ea typeface="黑体" pitchFamily="49" charset="-122"/>
                <a:sym typeface="Wingdings" pitchFamily="2" charset="2"/>
              </a:rPr>
              <a:t>融合数据的动态性和时间特征</a:t>
            </a:r>
            <a:endParaRPr lang="en-US" altLang="zh-CN" sz="24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87615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数据丢失和不确定性</a:t>
            </a:r>
            <a:r>
              <a:rPr lang="zh-CN" altLang="en-US" sz="2400" dirty="0" smtClean="0">
                <a:ea typeface="黑体" pitchFamily="49" charset="-122"/>
              </a:rPr>
              <a:t>：</a:t>
            </a:r>
            <a:r>
              <a:rPr lang="zh-CN" altLang="en-US" sz="2400" dirty="0" smtClean="0"/>
              <a:t>提高数据的质量，减少负面影响</a:t>
            </a:r>
            <a:r>
              <a:rPr lang="en-US" altLang="zh-CN" sz="2400" dirty="0" smtClean="0"/>
              <a:t>.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FAE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法则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如何提供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友好的</a:t>
            </a:r>
            <a:r>
              <a:rPr lang="zh-CN" altLang="en-US" dirty="0" smtClean="0">
                <a:latin typeface="+mn-ea"/>
              </a:rPr>
              <a:t>图搜索界面？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233688"/>
            <a:ext cx="2438400" cy="1475232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3275856" y="3645024"/>
            <a:ext cx="5616624" cy="2347424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7504" y="3284984"/>
          <a:ext cx="3168351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友好性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(Friendliness)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如何以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提供方便的方式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隐式</a:t>
            </a:r>
            <a:r>
              <a:rPr lang="zh-CN" altLang="en-US" sz="2400" kern="0" dirty="0" smtClean="0">
                <a:latin typeface="+mn-ea"/>
                <a:ea typeface="+mn-ea"/>
              </a:rPr>
              <a:t>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如，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" name="图片 5" descr="Facebook-Graph-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432" y="3510300"/>
            <a:ext cx="7783007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无处不在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日常接触很多超大规模图！</a:t>
            </a: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如，影响力事件组织者搜索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SIGMOD’2014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关键字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方式搜索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社会网络图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事件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组织者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了图上的关键词搜索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融合了事件的影响力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传播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提出了具有性能保障的近似算法</a:t>
            </a:r>
            <a:r>
              <a:rPr lang="en-US" altLang="zh-CN" sz="2400" kern="0" dirty="0" smtClean="0">
                <a:latin typeface="黑体" pitchFamily="49" charset="-122"/>
                <a:ea typeface="黑体" pitchFamily="49" charset="-122"/>
              </a:rPr>
              <a:t> -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近似比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(1/2 - </a:t>
            </a:r>
            <a:r>
              <a:rPr lang="el-GR" altLang="zh-CN" sz="2400" kern="0" dirty="0" smtClean="0">
                <a:solidFill>
                  <a:srgbClr val="FF0000"/>
                </a:solidFill>
                <a:latin typeface="Times New Roman"/>
                <a:ea typeface="黑体" pitchFamily="49" charset="-122"/>
                <a:cs typeface="Times New Roman"/>
              </a:rPr>
              <a:t>ξ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563888" y="3068960"/>
            <a:ext cx="5328592" cy="3090861"/>
            <a:chOff x="850667" y="1591714"/>
            <a:chExt cx="8097327" cy="5025743"/>
          </a:xfrm>
        </p:grpSpPr>
        <p:pic>
          <p:nvPicPr>
            <p:cNvPr id="10" name="Picture 8" descr="http://www.clker.com/cliparts/f/2/9/c/1195444664992663491ryanlerch_worldlabel_manface2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667" y="4875434"/>
              <a:ext cx="885703" cy="10064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147067" y="2238048"/>
              <a:ext cx="2661583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Bob</a:t>
              </a:r>
            </a:p>
            <a:p>
              <a:r>
                <a:rPr lang="en-SG" sz="1600" dirty="0" smtClean="0"/>
                <a:t> “Psychology”, “Sociology”</a:t>
              </a:r>
              <a:endParaRPr lang="en-SG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3629" y="1591714"/>
              <a:ext cx="3583172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Tom, </a:t>
              </a:r>
            </a:p>
            <a:p>
              <a:r>
                <a:rPr lang="en-SG" sz="1600" dirty="0" smtClean="0"/>
                <a:t> “Machine Learning”, “Data Mining”</a:t>
              </a:r>
              <a:endParaRPr lang="en-SG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2057" y="5466831"/>
              <a:ext cx="2717949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Sam, </a:t>
              </a:r>
            </a:p>
            <a:p>
              <a:r>
                <a:rPr lang="en-SG" sz="1600" dirty="0" smtClean="0"/>
                <a:t>“Database”, “Data Mining”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7653" y="4232138"/>
              <a:ext cx="3410341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Bill,</a:t>
              </a:r>
            </a:p>
            <a:p>
              <a:r>
                <a:rPr lang="en-SG" sz="1600" dirty="0" smtClean="0"/>
                <a:t>“NLP”, “Machine Learning”</a:t>
              </a:r>
              <a:endParaRPr lang="en-SG" sz="16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994297" y="3280301"/>
              <a:ext cx="920219" cy="88576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027775" y="3199479"/>
              <a:ext cx="1098698" cy="9569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77124" y="3473267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1545020" y="3761777"/>
              <a:ext cx="1439377" cy="22860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765197" y="4071199"/>
              <a:ext cx="1252678" cy="6166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95400" y="3920011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075275" y="5014102"/>
              <a:ext cx="80822" cy="7291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156097" y="4980624"/>
              <a:ext cx="1103187" cy="92811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81335" y="5894484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075275" y="3613705"/>
              <a:ext cx="757378" cy="117179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179519" y="4071199"/>
              <a:ext cx="1551340" cy="583168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706" y="574324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516" y="3889224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743" y="5598511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239" y="2856277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354" y="454686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67" y="3313779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://www.vectors4all.net/preview/lady-face-cartoon-clip-ar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314" y="3603466"/>
              <a:ext cx="729914" cy="7493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http://www.clker.com/cliparts/e/7/8/b/11954449581778132602Gerald_G_Boy_Face_Cartoon_3.svg.m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88" y="2741876"/>
              <a:ext cx="915200" cy="93076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http://www.clker.com/cliparts/B/C/H/o/c/B/happy-boy-cartoon-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859" y="4425177"/>
              <a:ext cx="684182" cy="7876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611560" y="3495525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200" kern="0" dirty="0" smtClean="0">
                <a:solidFill>
                  <a:srgbClr val="FF0000"/>
                </a:solidFill>
                <a:latin typeface="+mn-ea"/>
                <a:ea typeface="+mn-ea"/>
              </a:rPr>
              <a:t>查询示例：</a:t>
            </a:r>
            <a:endParaRPr lang="en-US" altLang="zh-CN" sz="22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 =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= {Psychology,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Sociology,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mining }</a:t>
            </a:r>
            <a:endParaRPr lang="zh-CN" altLang="en-US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准确性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Accuracy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5580112" cy="158417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搜索</a:t>
            </a:r>
            <a:r>
              <a:rPr lang="zh-CN" altLang="en-US" sz="2400" dirty="0" smtClean="0">
                <a:solidFill>
                  <a:srgbClr val="0066CC"/>
                </a:solidFill>
              </a:rPr>
              <a:t>北航</a:t>
            </a:r>
            <a:r>
              <a:rPr lang="zh-CN" altLang="en-US" sz="2400" dirty="0" smtClean="0"/>
              <a:t>的信息</a:t>
            </a:r>
            <a:r>
              <a:rPr lang="zh-CN" altLang="en-US" sz="2400" dirty="0" smtClean="0">
                <a:solidFill>
                  <a:srgbClr val="0066CC"/>
                </a:solidFill>
              </a:rPr>
              <a:t>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marL="285750" indent="-285750">
              <a:buFontTx/>
              <a:buChar char="–"/>
            </a:pPr>
            <a:r>
              <a:rPr lang="zh-CN" altLang="en-US" sz="2000" kern="1200" dirty="0" smtClean="0">
                <a:solidFill>
                  <a:srgbClr val="FF0000"/>
                </a:solidFill>
              </a:rPr>
              <a:t>北航、北京航空航天大学、</a:t>
            </a:r>
            <a:r>
              <a:rPr lang="zh-TW" altLang="en-US" sz="2000" kern="1200" dirty="0" smtClean="0">
                <a:solidFill>
                  <a:srgbClr val="FF0000"/>
                </a:solidFill>
              </a:rPr>
              <a:t>北京航空航天大學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 University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Beijing University of Aeronautics and Astronautics</a:t>
            </a: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9350" y="90872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3140968"/>
            <a:ext cx="55801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搜索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人在美国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中午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 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半夜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</a:t>
            </a:r>
            <a:endParaRPr lang="zh-CN" altLang="en-US" sz="20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127501" y="2348880"/>
            <a:ext cx="2908995" cy="4062118"/>
            <a:chOff x="4032448" y="2983761"/>
            <a:chExt cx="2908995" cy="4062118"/>
          </a:xfrm>
        </p:grpSpPr>
        <p:sp>
          <p:nvSpPr>
            <p:cNvPr id="10" name="矩形 9"/>
            <p:cNvSpPr/>
            <p:nvPr/>
          </p:nvSpPr>
          <p:spPr>
            <a:xfrm>
              <a:off x="4788024" y="2983761"/>
              <a:ext cx="1440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移动互联网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356992"/>
              <a:ext cx="2657475" cy="14844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图片 11" descr="11042390_95495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48" y="5157192"/>
              <a:ext cx="2908995" cy="188868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788024" y="4999985"/>
              <a:ext cx="14401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知识图谱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高效性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Efficiency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6016" y="6021288"/>
            <a:ext cx="4248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天下武功 </a:t>
            </a:r>
            <a:r>
              <a:rPr lang="zh-CN" altLang="en-US" sz="3600" b="1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唯快不破</a:t>
            </a:r>
            <a:endParaRPr lang="zh-CN" altLang="en-US" sz="3600" b="1" cap="none" spc="0" dirty="0">
              <a:ln w="12700">
                <a:solidFill>
                  <a:srgbClr val="FF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2505090"/>
            <a:ext cx="3463799" cy="3384376"/>
            <a:chOff x="179512" y="3284984"/>
            <a:chExt cx="3168352" cy="3168352"/>
          </a:xfrm>
        </p:grpSpPr>
        <p:sp>
          <p:nvSpPr>
            <p:cNvPr id="11" name="矩形 10"/>
            <p:cNvSpPr/>
            <p:nvPr/>
          </p:nvSpPr>
          <p:spPr bwMode="auto">
            <a:xfrm>
              <a:off x="179512" y="3284984"/>
              <a:ext cx="3168352" cy="31683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CN" altLang="en-US" sz="1800" b="1">
                <a:solidFill>
                  <a:srgbClr val="0000FF"/>
                </a:solidFill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12" name="组合 62"/>
            <p:cNvGrpSpPr/>
            <p:nvPr/>
          </p:nvGrpSpPr>
          <p:grpSpPr>
            <a:xfrm>
              <a:off x="251520" y="3429000"/>
              <a:ext cx="3077194" cy="2952477"/>
              <a:chOff x="251520" y="3429000"/>
              <a:chExt cx="3077194" cy="2952477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51520" y="3429050"/>
                <a:ext cx="1528762" cy="1433512"/>
              </a:xfrm>
              <a:prstGeom prst="ellipse">
                <a:avLst/>
              </a:prstGeom>
              <a:gradFill rotWithShape="1">
                <a:gsLst>
                  <a:gs pos="0">
                    <a:srgbClr val="E4F9FF"/>
                  </a:gs>
                  <a:gs pos="64999">
                    <a:srgbClr val="BBEFFF"/>
                  </a:gs>
                  <a:gs pos="100000">
                    <a:srgbClr val="9EEAFF"/>
                  </a:gs>
                </a:gsLst>
                <a:lin ang="54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sz="2000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Inexact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Rockwell" pitchFamily="18" charset="0"/>
                    <a:ea typeface="黑体" pitchFamily="2" charset="-122"/>
                    <a:cs typeface="宋体" charset="0"/>
                  </a:rPr>
                  <a:t>近似性</a:t>
                </a:r>
                <a:endParaRPr kumimoji="0" lang="en-US" altLang="zh-CN" b="1" dirty="0">
                  <a:solidFill>
                    <a:schemeClr val="dk1"/>
                  </a:solidFill>
                  <a:latin typeface="Rockwell" pitchFamily="18" charset="0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auto">
              <a:xfrm>
                <a:off x="1637407" y="3429000"/>
                <a:ext cx="1582738" cy="1489075"/>
              </a:xfrm>
              <a:prstGeom prst="ellipse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Incremental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增量性</a:t>
                </a:r>
                <a:endParaRPr kumimoji="0" lang="en-US" altLang="zh-CN" b="1" dirty="0">
                  <a:solidFill>
                    <a:schemeClr val="dk1"/>
                  </a:solidFill>
                  <a:latin typeface="+mn-lt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972245" y="4437112"/>
                <a:ext cx="1581150" cy="1435100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endParaRPr kumimoji="0"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/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r>
                  <a:rPr kumimoji="0" lang="en-US" altLang="zh-CN" b="1" dirty="0">
                    <a:solidFill>
                      <a:srgbClr val="000000"/>
                    </a:solidFill>
                    <a:ea typeface="黑体" pitchFamily="49" charset="-122"/>
                  </a:rPr>
                  <a:t> Inductive</a:t>
                </a:r>
              </a:p>
              <a:p>
                <a:pPr algn="ctr" eaLnBrk="0" hangingPunct="0"/>
                <a:r>
                  <a:rPr kumimoji="0" lang="zh-CN" altLang="en-US" b="1" dirty="0" smtClean="0">
                    <a:solidFill>
                      <a:srgbClr val="000000"/>
                    </a:solidFill>
                    <a:ea typeface="黑体" pitchFamily="49" charset="-122"/>
                  </a:rPr>
                  <a:t>   归纳</a:t>
                </a:r>
                <a:r>
                  <a:rPr kumimoji="0" lang="zh-CN" altLang="en-US" b="1" dirty="0">
                    <a:solidFill>
                      <a:srgbClr val="000000"/>
                    </a:solidFill>
                    <a:ea typeface="黑体" pitchFamily="49" charset="-122"/>
                  </a:rPr>
                  <a:t>性</a:t>
                </a:r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endParaRPr kumimoji="0" lang="zh-CN" altLang="en-US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/>
                <a:endParaRPr kumimoji="0" lang="en-US" altLang="zh-CN" sz="1800" dirty="0">
                  <a:solidFill>
                    <a:srgbClr val="EA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1767" y="5949280"/>
                <a:ext cx="3036947" cy="4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400" b="1" dirty="0" smtClean="0">
                    <a:latin typeface="Arial" pitchFamily="34" charset="0"/>
                    <a:ea typeface="黑体" pitchFamily="49" charset="-122"/>
                  </a:rPr>
                  <a:t>大数据的计算特征 </a:t>
                </a:r>
                <a:r>
                  <a:rPr lang="en-US" altLang="zh-CN" sz="2400" b="1" dirty="0" smtClean="0"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= </a:t>
                </a:r>
                <a:r>
                  <a:rPr lang="en-US" altLang="zh-CN" sz="2400" b="1" dirty="0" smtClean="0">
                    <a:latin typeface="宋体" pitchFamily="2" charset="-122"/>
                    <a:cs typeface="Arial" pitchFamily="34" charset="0"/>
                  </a:rPr>
                  <a:t>3I</a:t>
                </a:r>
                <a:endParaRPr lang="en-US" altLang="zh-CN" sz="2400" b="1" dirty="0">
                  <a:latin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23499" y="603348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 = Q(D)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" name="图片 19" descr="aa5-5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028" y="2572555"/>
            <a:ext cx="3518420" cy="351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如，强模拟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[13]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&amp; VLDB 2012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[14]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116632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5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643336" y="308410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06084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36723" y="1300698"/>
            <a:ext cx="1487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300698"/>
            <a:ext cx="1231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5863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3557439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preservation,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bounded matches, and solvable in cubic time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565195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传统的软件剽窃检测工具难以检测出一些“深层”剽窃问题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基于“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图模式匹配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”的新工具</a:t>
            </a:r>
            <a:endParaRPr lang="en-US" altLang="zh-CN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程序源代码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表示为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程序依赖图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[2]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 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通过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图模式匹配检测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结构的相似性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来判断软件剽窃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软件剽窃检测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6" y="3429000"/>
            <a:ext cx="8323562" cy="321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7882" y="3140968"/>
            <a:ext cx="300200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38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如，异常检测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ICDM 2013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[15]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&amp; under review 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[16]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矩阵是图的一种常用表示方式，其存储代价较高</a:t>
            </a:r>
            <a:endParaRPr lang="en-US" altLang="zh-CN" sz="2400" dirty="0" smtClean="0"/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：将一部分</a:t>
            </a:r>
            <a:r>
              <a:rPr lang="zh-CN" altLang="en-US" sz="2400" dirty="0" smtClean="0">
                <a:solidFill>
                  <a:srgbClr val="FF0000"/>
                </a:solidFill>
              </a:rPr>
              <a:t>极小的数据项</a:t>
            </a:r>
            <a:r>
              <a:rPr lang="zh-CN" altLang="en-US" sz="2400" dirty="0" smtClean="0"/>
              <a:t>用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对计算特征向量的影响有限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理论证明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>
                <a:solidFill>
                  <a:srgbClr val="FF0000"/>
                </a:solidFill>
              </a:rPr>
              <a:t>n*d 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n</a:t>
            </a:r>
            <a:r>
              <a:rPr lang="zh-CN" altLang="en-US" sz="2000" dirty="0" smtClean="0"/>
              <a:t>为图顶点的数量，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为图中社群的数量，</a:t>
            </a:r>
            <a:r>
              <a:rPr lang="en-US" altLang="zh-CN" sz="2000" dirty="0" smtClean="0"/>
              <a:t>k&lt;&lt;d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一个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维向量的第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维的值实际上表示顶点属于该社群的权重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经实验分析，在准确性影响不大的情况下提高了检测效率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908806"/>
            <a:ext cx="3730909" cy="374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如，最短路径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CoRR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[17]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5982378"/>
            <a:ext cx="8999984" cy="470958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使用真实公路图实验，图的大小减少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1/3!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844824"/>
            <a:ext cx="5184576" cy="1584176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针对无向有权图，提出了概念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proxy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代理代表的区域</a:t>
            </a:r>
            <a:r>
              <a:rPr lang="en-US" altLang="zh-CN" sz="2000" dirty="0" smtClean="0">
                <a:ea typeface="黑体" pitchFamily="49" charset="-122"/>
              </a:rPr>
              <a:t>(DRA)</a:t>
            </a:r>
            <a:r>
              <a:rPr lang="zh-CN" altLang="en-US" sz="2000" dirty="0" smtClean="0">
                <a:ea typeface="黑体" pitchFamily="49" charset="-122"/>
              </a:rPr>
              <a:t>互不重叠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将代理代表的区域去掉后，不影响查询结果准确性</a:t>
            </a:r>
          </a:p>
          <a:p>
            <a:endParaRPr lang="en-US" altLang="zh-CN" sz="24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4573577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性质：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中两点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，代理分别为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，则有：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1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2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分布式数据处理技术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1268760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19350" y="3861048"/>
            <a:ext cx="8501122" cy="2088232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通常非常大，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使用单机来管理和查询图不现实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Yahoo! 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Web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图</a:t>
            </a:r>
            <a:r>
              <a:rPr lang="zh-CN" altLang="en-US" sz="1800" dirty="0" smtClean="0">
                <a:ea typeface="黑体" pitchFamily="49" charset="-122"/>
              </a:rPr>
              <a:t>有</a:t>
            </a:r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140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顶点</a:t>
            </a:r>
            <a:endParaRPr lang="de-DE" altLang="zh-CN" sz="18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超过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用户</a:t>
            </a:r>
            <a:endParaRPr lang="en-US" altLang="zh-CN" sz="48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现实活中的图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通常是分布式的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Google, Yahoo! and 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都有大规模的数据中心存储数据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ss</a:t>
            </a:r>
            <a:endParaRPr lang="en-US" altLang="zh-CN" sz="1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如，分布式图模式匹配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2014&amp;WWW 2012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机群：具有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等同计算能力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的多台机器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发起查询的指定为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协调者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任何一台机器能够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直接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向其他机器发送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任意数量的消息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所有机器通过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本地计算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消息传送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协同完成任务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zh-CN" altLang="en-US" sz="2000" b="1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提出分布式计算模型</a:t>
            </a:r>
            <a:r>
              <a:rPr lang="en-US" altLang="zh-CN" sz="2000" dirty="0" smtClean="0">
                <a:solidFill>
                  <a:srgbClr val="33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5091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分布式算法复杂性指标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08518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机器访问次数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访问一台机器的最大次数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交互复杂性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最大完工时间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所有机器中最长的完工时间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效率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通讯数据量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不同机器之间的通讯消息的量和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网络带宽的消耗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15816" y="2564904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292080" y="4263479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358" y="2872316"/>
            <a:ext cx="8501122" cy="1420780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将索引系统改为增量的方法：</a:t>
            </a: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将文档的平均处理时间减少为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1%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当每天处理的文档数据一样是，将文档的平均老化时间减少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50%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641851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“零”开始</a:t>
            </a:r>
            <a:r>
              <a:rPr lang="zh-CN" altLang="en-US" sz="2000" b="1" dirty="0" smtClean="0"/>
              <a:t>是对计算资源的极大浪费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58" y="2276872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[18]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5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如，增量模式匹配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(VLDB  2010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[8]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)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1358" y="16481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提高效率，同时也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是应对数据动态性的一种有效方法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其它数据技术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77270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1358" y="206084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数据抽样：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3635896" y="2312876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555776" y="2051266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724128" y="2051266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923928" y="1844824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sampling</a:t>
            </a:r>
            <a:endParaRPr lang="zh-CN" altLang="en-US" dirty="0">
              <a:latin typeface="Rockwell" pitchFamily="18" charset="0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3789040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352743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3527430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3212976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95536" y="350100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95536" y="4744524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498675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472514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4725144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4479503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Ring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系统：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凝聚理论、算法和技术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5613" y="1478061"/>
            <a:ext cx="6348412" cy="12430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  </a:t>
            </a:r>
            <a:r>
              <a:rPr kumimoji="0" lang="en-US" altLang="zh-CN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Ring</a:t>
            </a:r>
            <a:r>
              <a:rPr kumimoji="0" lang="zh-CN" altLang="en-US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典型应用</a:t>
            </a:r>
            <a:endParaRPr kumimoji="0" lang="en-US" altLang="zh-CN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图片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988" y="1432024"/>
            <a:ext cx="1485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7199313" y="1973361"/>
            <a:ext cx="1366837" cy="446088"/>
            <a:chOff x="4802540" y="6164184"/>
            <a:chExt cx="1425644" cy="51843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2540" y="6193322"/>
              <a:ext cx="577888" cy="48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72773" y="6164184"/>
              <a:ext cx="955411" cy="50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圆角矩形 60"/>
          <p:cNvSpPr>
            <a:spLocks noChangeArrowheads="1"/>
          </p:cNvSpPr>
          <p:nvPr/>
        </p:nvSpPr>
        <p:spPr bwMode="auto">
          <a:xfrm>
            <a:off x="611188" y="1898749"/>
            <a:ext cx="1970087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异常事件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分析与预警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61"/>
          <p:cNvSpPr>
            <a:spLocks noChangeArrowheads="1"/>
          </p:cNvSpPr>
          <p:nvPr/>
        </p:nvSpPr>
        <p:spPr bwMode="auto">
          <a:xfrm>
            <a:off x="2703513" y="1908274"/>
            <a:ext cx="1973262" cy="714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图片识别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62"/>
          <p:cNvSpPr>
            <a:spLocks noChangeArrowheads="1"/>
          </p:cNvSpPr>
          <p:nvPr/>
        </p:nvSpPr>
        <p:spPr bwMode="auto">
          <a:xfrm>
            <a:off x="4792663" y="1898749"/>
            <a:ext cx="1971675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心情搜索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482600" y="2540099"/>
            <a:ext cx="8553896" cy="2905125"/>
            <a:chOff x="481888" y="3628029"/>
            <a:chExt cx="8554214" cy="2904211"/>
          </a:xfrm>
        </p:grpSpPr>
        <p:grpSp>
          <p:nvGrpSpPr>
            <p:cNvPr id="13" name="组合 5"/>
            <p:cNvGrpSpPr>
              <a:grpSpLocks/>
            </p:cNvGrpSpPr>
            <p:nvPr/>
          </p:nvGrpSpPr>
          <p:grpSpPr bwMode="auto">
            <a:xfrm>
              <a:off x="6875434" y="3628029"/>
              <a:ext cx="2160668" cy="2688256"/>
              <a:chOff x="6875434" y="3628029"/>
              <a:chExt cx="2160668" cy="2688256"/>
            </a:xfrm>
          </p:grpSpPr>
          <p:grpSp>
            <p:nvGrpSpPr>
              <p:cNvPr id="14" name="组合 46"/>
              <p:cNvGrpSpPr>
                <a:grpSpLocks/>
              </p:cNvGrpSpPr>
              <p:nvPr/>
            </p:nvGrpSpPr>
            <p:grpSpPr bwMode="auto">
              <a:xfrm>
                <a:off x="6875434" y="4422620"/>
                <a:ext cx="2160668" cy="1893665"/>
                <a:chOff x="-233015" y="4074743"/>
                <a:chExt cx="2160668" cy="1893665"/>
              </a:xfrm>
            </p:grpSpPr>
            <p:grpSp>
              <p:nvGrpSpPr>
                <p:cNvPr id="15" name="组合 12"/>
                <p:cNvGrpSpPr>
                  <a:grpSpLocks/>
                </p:cNvGrpSpPr>
                <p:nvPr/>
              </p:nvGrpSpPr>
              <p:grpSpPr bwMode="auto">
                <a:xfrm>
                  <a:off x="251520" y="4074743"/>
                  <a:ext cx="1127951" cy="1261815"/>
                  <a:chOff x="4114799" y="3005385"/>
                  <a:chExt cx="1181100" cy="1261815"/>
                </a:xfrm>
              </p:grpSpPr>
              <p:pic>
                <p:nvPicPr>
                  <p:cNvPr id="23" name="图片 9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154258" y="3005385"/>
                    <a:ext cx="1141641" cy="12618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" name="图片 10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114799" y="3543299"/>
                    <a:ext cx="647700" cy="6477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2" name="矩形 21"/>
                <p:cNvSpPr/>
                <p:nvPr/>
              </p:nvSpPr>
              <p:spPr>
                <a:xfrm>
                  <a:off x="-233015" y="5446285"/>
                  <a:ext cx="2160668" cy="52212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400" dirty="0">
                      <a:latin typeface="+mn-lt"/>
                      <a:ea typeface="黑体" panose="02010609060101010101" pitchFamily="49" charset="-122"/>
                    </a:rPr>
                    <a:t>360</a:t>
                  </a:r>
                  <a:r>
                    <a:rPr lang="zh-CN" altLang="en-US" sz="1400" dirty="0">
                      <a:latin typeface="+mn-lt"/>
                      <a:ea typeface="黑体" panose="02010609060101010101" pitchFamily="49" charset="-122"/>
                    </a:rPr>
                    <a:t>度全面事件预警</a:t>
                  </a:r>
                </a:p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黑体" panose="02010609060101010101" pitchFamily="49" charset="-122"/>
                    </a:rPr>
                    <a:t>one ring to rule them all</a:t>
                  </a:r>
                </a:p>
              </p:txBody>
            </p:sp>
          </p:grpSp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rot="272416">
                <a:off x="7294866" y="3628029"/>
                <a:ext cx="1146751" cy="521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组合 4"/>
            <p:cNvGrpSpPr>
              <a:grpSpLocks/>
            </p:cNvGrpSpPr>
            <p:nvPr/>
          </p:nvGrpSpPr>
          <p:grpSpPr bwMode="auto">
            <a:xfrm>
              <a:off x="481888" y="3933056"/>
              <a:ext cx="6394368" cy="2599184"/>
              <a:chOff x="456205" y="2544640"/>
              <a:chExt cx="6394368" cy="412472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6205" y="2544128"/>
                <a:ext cx="6394687" cy="41201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  <p:pic>
            <p:nvPicPr>
              <p:cNvPr id="17" name="图片 101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11560" y="5579829"/>
                <a:ext cx="1748063" cy="102347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pic>
          <p:pic>
            <p:nvPicPr>
              <p:cNvPr id="18" name="Picture 3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78216" y="5538179"/>
                <a:ext cx="1762041" cy="1131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556792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图搜索是一种新型社会搜索模式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大图搜索的应用与挑战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(FAE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法则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)</a:t>
            </a:r>
            <a:endParaRPr lang="en-US" altLang="zh-CN" sz="2000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284984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解决大图搜索的相关技术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小结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107504" y="5373217"/>
            <a:ext cx="8892480" cy="864096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Just a start,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there is a long way to go for Big Graph Search!</a:t>
            </a:r>
            <a:endParaRPr lang="en-US" altLang="zh-CN" sz="24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40481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800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由于“</a:t>
            </a:r>
            <a:r>
              <a:rPr lang="zh-CN" altLang="en-US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基于位置的服务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(LBS)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”的广泛应用，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图搜索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大量应用到交通网络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司机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Mark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想从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美国加州的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Irvine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到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Riverside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如果</a:t>
            </a:r>
            <a:r>
              <a:rPr lang="en-US" altLang="zh-CN" sz="1800" b="1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Mark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想驾驶</a:t>
            </a:r>
            <a:r>
              <a:rPr lang="en-US" altLang="zh-CN" sz="1800" b="1" kern="12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car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最短的时间到达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Riverside</a:t>
            </a:r>
            <a:r>
              <a:rPr lang="en-US" altLang="zh-CN" sz="1800" kern="1200" dirty="0" smtClean="0">
                <a:ea typeface="黑体" pitchFamily="49" charset="-122"/>
                <a:cs typeface="+mn-cs"/>
              </a:rPr>
              <a:t>,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那么这个问题可以看做为</a:t>
            </a:r>
            <a:r>
              <a:rPr lang="zh-CN" altLang="en-US" sz="1800" kern="1200" dirty="0" smtClean="0">
                <a:solidFill>
                  <a:srgbClr val="FF0000"/>
                </a:solidFill>
                <a:ea typeface="黑体" pitchFamily="49" charset="-122"/>
                <a:cs typeface="+mn-cs"/>
              </a:rPr>
              <a:t>图的最短路径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问题，然后找到的方案是</a:t>
            </a:r>
            <a:r>
              <a:rPr lang="en-US" altLang="zh-CN" sz="1800" kern="12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State </a:t>
            </a:r>
            <a:r>
              <a:rPr lang="en-US" altLang="zh-CN" sz="1800" kern="1200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Route 261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路线规划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[3]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45024"/>
            <a:ext cx="460851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dirty="0" smtClean="0">
                <a:latin typeface="Arial Unicode MS" pitchFamily="34" charset="-122"/>
                <a:ea typeface="+mn-ea"/>
              </a:rPr>
              <a:t>如果</a:t>
            </a:r>
            <a:r>
              <a:rPr lang="en-US" altLang="zh-CN" b="1" dirty="0" smtClean="0">
                <a:latin typeface="Arial Unicode MS" pitchFamily="34" charset="-122"/>
                <a:ea typeface="+mn-ea"/>
              </a:rPr>
              <a:t>Mark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想驾驶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运输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危险物品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，则有的</a:t>
            </a:r>
            <a:r>
              <a:rPr lang="zh-CN" altLang="en-US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路和桥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是不允许通过的，路线的选择是受约束的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这样可以通过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正则表达式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等方法来表达约束条件来搜索最佳的交通路线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如果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考虑的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实时交通情况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。。。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408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44408" y="3501008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5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5539674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08720"/>
            <a:ext cx="842493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dirty="0" smtClean="0"/>
              <a:t> Yu,  …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0744" y="5733256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138763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8344" y="4050433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031" name="Picture 7" descr="D:\homepage\talks\973年终会-2014\th (4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3933056"/>
            <a:ext cx="2448272" cy="1335421"/>
          </a:xfrm>
          <a:prstGeom prst="rect">
            <a:avLst/>
          </a:prstGeom>
          <a:noFill/>
        </p:spPr>
      </p:pic>
      <p:pic>
        <p:nvPicPr>
          <p:cNvPr id="1032" name="Picture 8" descr="D:\homepage\talks\973年终会-2014\th (5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81539" y="5085184"/>
            <a:ext cx="2066925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[1] Chao Liu, Chen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Chen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Jiawei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[2]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Ferrante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K.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Ottenstein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[3] Rice, M. and </a:t>
            </a:r>
            <a:r>
              <a:rPr lang="en-US" altLang="zh-CN" sz="1600" dirty="0" err="1" smtClean="0">
                <a:ea typeface="黑体" pitchFamily="49" charset="-122"/>
              </a:rPr>
              <a:t>Tsotras</a:t>
            </a:r>
            <a:r>
              <a:rPr lang="en-US" altLang="zh-CN" sz="1600" dirty="0" smtClean="0">
                <a:ea typeface="黑体" pitchFamily="49" charset="-122"/>
              </a:rPr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[4]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5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Social Networks and Graph Matching.</a:t>
            </a:r>
            <a:r>
              <a:rPr lang="zh-CN" altLang="en-US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Communications of CCF, 2012 (in Chinese). 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[6] C. C.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Aggarwal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[7]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 Adding Regular Expressions to Graph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Reachability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Pattern Queries. ICDE 2011.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[8]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9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Homomorphism Revisited for Graph Matching.  VLDB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[10] </a:t>
            </a:r>
            <a:r>
              <a:rPr lang="en-US" altLang="zh-CN" sz="1600" dirty="0" err="1" smtClean="0">
                <a:ea typeface="黑体" pitchFamily="49" charset="-122"/>
              </a:rPr>
              <a:t>Hossein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Maserrat</a:t>
            </a:r>
            <a:r>
              <a:rPr lang="en-US" altLang="zh-CN" sz="1600" dirty="0" smtClean="0">
                <a:ea typeface="黑体" pitchFamily="49" charset="-122"/>
              </a:rPr>
              <a:t> and </a:t>
            </a:r>
            <a:r>
              <a:rPr lang="en-US" altLang="zh-CN" sz="1600" dirty="0" err="1" smtClean="0">
                <a:ea typeface="黑体" pitchFamily="49" charset="-122"/>
              </a:rPr>
              <a:t>Jian</a:t>
            </a:r>
            <a:r>
              <a:rPr lang="en-US" altLang="zh-CN" sz="1600" dirty="0" smtClean="0">
                <a:ea typeface="黑体" pitchFamily="49" charset="-122"/>
              </a:rPr>
              <a:t> Pei, Neighbor query friendly compression of social networks. KDD 2010.</a:t>
            </a: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[11] Brian </a:t>
            </a:r>
            <a:r>
              <a:rPr lang="en-US" altLang="zh-CN" sz="1600" dirty="0" err="1" smtClean="0">
                <a:ea typeface="黑体" pitchFamily="49" charset="-122"/>
              </a:rPr>
              <a:t>Gallaghe</a:t>
            </a:r>
            <a:r>
              <a:rPr lang="en-US" altLang="zh-CN" sz="1600" dirty="0" smtClean="0">
                <a:ea typeface="黑体" pitchFamily="49" charset="-122"/>
              </a:rPr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[12] Marko A. Rodriguez, Peter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Neubauer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: The Graph Traversal Pattern. Graph Data Management 2011: 29-46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[13]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. Strong Simulation: Capturing Topology in Graph Pattern Matching. TODS 2014.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[14]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[15] </a:t>
            </a:r>
            <a:r>
              <a:rPr lang="en-US" altLang="zh-CN" sz="1600" dirty="0" err="1" smtClean="0">
                <a:ea typeface="黑体" pitchFamily="49" charset="-122"/>
              </a:rPr>
              <a:t>Weiren</a:t>
            </a:r>
            <a:r>
              <a:rPr lang="en-US" altLang="zh-CN" sz="1600" dirty="0" smtClean="0">
                <a:ea typeface="黑体" pitchFamily="49" charset="-122"/>
              </a:rPr>
              <a:t> Yu,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Wang: On Anomalous Hotspot Discovery in Graph Streams. ICDM 2013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[16]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An Embedding Approach to Network Anomaly Detection.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[17]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Wang, 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  </a:t>
            </a:r>
            <a:r>
              <a:rPr lang="en-US" altLang="zh-CN" sz="1600" dirty="0" err="1" smtClean="0">
                <a:ea typeface="黑体" pitchFamily="49" charset="-122"/>
              </a:rPr>
              <a:t>Jianxin</a:t>
            </a:r>
            <a:r>
              <a:rPr lang="en-US" altLang="zh-CN" sz="1600" dirty="0" smtClean="0">
                <a:ea typeface="黑体" pitchFamily="49" charset="-122"/>
              </a:rPr>
              <a:t> Li,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Proxies for Speeding-up Shortest Path/Distance Queries.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[18] Daniel </a:t>
            </a:r>
            <a:r>
              <a:rPr lang="en-US" altLang="zh-CN" sz="1600" dirty="0" err="1" smtClean="0">
                <a:ea typeface="黑体" pitchFamily="49" charset="-122"/>
              </a:rPr>
              <a:t>Peng</a:t>
            </a:r>
            <a:r>
              <a:rPr lang="en-US" altLang="zh-CN" sz="1600" dirty="0" smtClean="0">
                <a:ea typeface="黑体" pitchFamily="49" charset="-122"/>
              </a:rPr>
              <a:t>, Frank </a:t>
            </a:r>
            <a:r>
              <a:rPr lang="en-US" altLang="zh-CN" sz="1600" dirty="0" err="1" smtClean="0">
                <a:ea typeface="黑体" pitchFamily="49" charset="-122"/>
              </a:rPr>
              <a:t>Dabek</a:t>
            </a:r>
            <a:r>
              <a:rPr lang="en-US" altLang="zh-CN" sz="1600" dirty="0" smtClean="0">
                <a:ea typeface="黑体" pitchFamily="49" charset="-122"/>
              </a:rPr>
              <a:t>: Large-scale Incremental Processing Using Distributed Transactions and Notifications. OSDI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[19] 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 </a:t>
            </a:r>
            <a:r>
              <a:rPr lang="en-US" altLang="zh-CN" sz="1600" dirty="0" err="1" smtClean="0">
                <a:ea typeface="黑体" pitchFamily="49" charset="-122"/>
              </a:rPr>
              <a:t>Sourav</a:t>
            </a:r>
            <a:r>
              <a:rPr lang="en-US" altLang="zh-CN" sz="1600" dirty="0" smtClean="0">
                <a:ea typeface="黑体" pitchFamily="49" charset="-122"/>
              </a:rPr>
              <a:t> S. </a:t>
            </a:r>
            <a:r>
              <a:rPr lang="en-US" altLang="zh-CN" sz="1600" dirty="0" err="1" smtClean="0">
                <a:ea typeface="黑体" pitchFamily="49" charset="-122"/>
              </a:rPr>
              <a:t>Bhowmick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Ma: In search of influential event organizers in online social networks. SIGMOD 2014.</a:t>
            </a: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2787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  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推荐系统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有着广泛的应用，如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social </a:t>
            </a:r>
            <a:r>
              <a:rPr lang="en-US" altLang="zh-CN" dirty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matching systems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是一种非常有用的推荐工具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</a:t>
            </a: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推荐系统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83" y="2574952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3356992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猎头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想找一位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生物学家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(Bio)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来帮助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一组软件开发人员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(SEs)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来分析基因数据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猎头通过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专家推荐网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L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inkedIn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搜索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图中顶点表示人，标签为专长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kern="0" dirty="0" smtClean="0">
                <a:latin typeface="Arial Unicode MS" pitchFamily="34" charset="-122"/>
                <a:ea typeface="+mn-ea"/>
              </a:rPr>
              <a:t>图中边表示推荐，如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93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提纲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什么是图搜索 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(Revisited)?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大图搜索挑战性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</a:t>
            </a: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相关技术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总结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144498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什么是图搜索？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(What is Graph Search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提出统一的定义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[5] (</a:t>
            </a:r>
            <a:r>
              <a:rPr lang="zh-CN" altLang="en-US" sz="2000" baseline="30000" dirty="0" smtClean="0">
                <a:solidFill>
                  <a:srgbClr val="0066CC"/>
                </a:solidFill>
              </a:rPr>
              <a:t>始叫图匹配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标注：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给定模式图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和数据图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检测是否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G;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中所有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的子图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b="1" kern="0" dirty="0" smtClean="0">
                <a:latin typeface="Arial Unicode MS" pitchFamily="34" charset="-122"/>
                <a:ea typeface="黑体" pitchFamily="49" charset="-122"/>
              </a:rPr>
              <a:t>两类查询</a:t>
            </a:r>
            <a:r>
              <a:rPr lang="en-US" altLang="zh-CN" sz="2200" b="1" kern="0" dirty="0" smtClean="0">
                <a:latin typeface="Arial Unicode MS" pitchFamily="34" charset="-122"/>
                <a:ea typeface="黑体" pitchFamily="49" charset="-122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布尔查询</a:t>
            </a:r>
            <a:r>
              <a:rPr lang="en-US" altLang="zh-CN" sz="2200" kern="0" dirty="0" smtClean="0">
                <a:latin typeface="Arial Unicode MS" pitchFamily="34" charset="-122"/>
                <a:ea typeface="黑体" pitchFamily="49" charset="-122"/>
              </a:rPr>
              <a:t>(Yes/No)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函数查询</a:t>
            </a:r>
            <a:r>
              <a:rPr lang="zh-CN" altLang="en-US" sz="2200" kern="0" dirty="0" smtClean="0">
                <a:latin typeface="Arial Unicode MS" pitchFamily="34" charset="-122"/>
                <a:ea typeface="黑体" pitchFamily="49" charset="-122"/>
              </a:rPr>
              <a:t>，可以调用布尔查询</a:t>
            </a:r>
            <a:endParaRPr lang="en-US" altLang="zh-CN" sz="22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图中顶点或者边常常带有标签</a:t>
            </a:r>
            <a:endParaRPr lang="en-US" altLang="zh-CN" sz="20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模式图通常比较小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), 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但数据图很大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上亿个顶点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048" y="951111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不同类型的图搜索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包括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最短路径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[3]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子图同构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[11]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图同态及其扩展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图模拟及其扩展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[7,8]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图关键字搜索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[6]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紧邻查询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图搜索是一个非常“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general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”概念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!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33813</TotalTime>
  <Words>2821</Words>
  <Application>Microsoft Office PowerPoint</Application>
  <PresentationFormat>全屏显示(4:3)</PresentationFormat>
  <Paragraphs>410</Paragraphs>
  <Slides>43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默认设计模板</vt:lpstr>
      <vt:lpstr>幻灯片 1</vt:lpstr>
      <vt:lpstr>幻灯片 2</vt:lpstr>
      <vt:lpstr>应用案例</vt:lpstr>
      <vt:lpstr>应用案例</vt:lpstr>
      <vt:lpstr>应用案例</vt:lpstr>
      <vt:lpstr>提纲</vt:lpstr>
      <vt:lpstr>幻灯片 7</vt:lpstr>
      <vt:lpstr>图搜索</vt:lpstr>
      <vt:lpstr>图搜索</vt:lpstr>
      <vt:lpstr>幻灯片 10</vt:lpstr>
      <vt:lpstr>The need for a Social Search Engine</vt:lpstr>
      <vt:lpstr>图搜索 vs. 关系数据库 [12]</vt:lpstr>
      <vt:lpstr>图搜索 vs. 关系数据库 [12]</vt:lpstr>
      <vt:lpstr>图搜索 vs. Web搜索</vt:lpstr>
      <vt:lpstr>学术界关注</vt:lpstr>
      <vt:lpstr>幻灯片 16</vt:lpstr>
      <vt:lpstr>大图数据，如社会网络等</vt:lpstr>
      <vt:lpstr>FAE法则</vt:lpstr>
      <vt:lpstr>友好性(Friendliness)</vt:lpstr>
      <vt:lpstr>如，影响力事件组织者搜索(SIGMOD’2014)</vt:lpstr>
      <vt:lpstr>准确性(Accuracy)</vt:lpstr>
      <vt:lpstr>高效性(Efficiency)</vt:lpstr>
      <vt:lpstr>幻灯片 23</vt:lpstr>
      <vt:lpstr>查询近似技术</vt:lpstr>
      <vt:lpstr>如，强模拟 (TODS 2014[13] &amp; VLDB 2012[14])</vt:lpstr>
      <vt:lpstr>子图同构</vt:lpstr>
      <vt:lpstr>Terrorist Collaboration Network</vt:lpstr>
      <vt:lpstr>强模拟</vt:lpstr>
      <vt:lpstr>幻灯片 29</vt:lpstr>
      <vt:lpstr>数据近似技术</vt:lpstr>
      <vt:lpstr>如，异常检测(ICDM 2013[15]&amp; under review [16])</vt:lpstr>
      <vt:lpstr>如，最短路径/距离(CoRR[17])</vt:lpstr>
      <vt:lpstr>分布式数据处理技术</vt:lpstr>
      <vt:lpstr>如，分布式图模式匹配(TODS 2014&amp;WWW 2012)</vt:lpstr>
      <vt:lpstr>增量计算技术</vt:lpstr>
      <vt:lpstr>增量计算技术</vt:lpstr>
      <vt:lpstr>其它数据技术</vt:lpstr>
      <vt:lpstr>Ring系统：凝聚理论、算法和技术</vt:lpstr>
      <vt:lpstr>小结</vt:lpstr>
      <vt:lpstr>Acknowledgements</vt:lpstr>
      <vt:lpstr>References</vt:lpstr>
      <vt:lpstr>References</vt:lpstr>
      <vt:lpstr>幻灯片 43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3804</cp:revision>
  <dcterms:created xsi:type="dcterms:W3CDTF">2010-07-14T15:56:11Z</dcterms:created>
  <dcterms:modified xsi:type="dcterms:W3CDTF">2014-11-29T05:25:31Z</dcterms:modified>
</cp:coreProperties>
</file>