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96" r:id="rId2"/>
    <p:sldId id="726" r:id="rId3"/>
    <p:sldId id="727" r:id="rId4"/>
    <p:sldId id="728" r:id="rId5"/>
    <p:sldId id="729" r:id="rId6"/>
    <p:sldId id="730" r:id="rId7"/>
    <p:sldId id="731" r:id="rId8"/>
    <p:sldId id="641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99"/>
    <a:srgbClr val="FF0000"/>
    <a:srgbClr val="0066CC"/>
    <a:srgbClr val="FFFF66"/>
    <a:srgbClr val="EAEAEA"/>
    <a:srgbClr val="3366CC"/>
    <a:srgbClr val="CC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8887" autoAdjust="0"/>
  </p:normalViewPr>
  <p:slideViewPr>
    <p:cSldViewPr>
      <p:cViewPr>
        <p:scale>
          <a:sx n="75" d="100"/>
          <a:sy n="75" d="100"/>
        </p:scale>
        <p:origin x="-109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2014/3/31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230223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2148821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1AACFD-2105-497E-AB4A-0CFD2A4F33AC}" type="datetime1">
              <a:rPr lang="zh-CN" altLang="en-US"/>
              <a:pPr>
                <a:defRPr/>
              </a:pPr>
              <a:t>2014/3/31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mashuai@buaa.edu.cn" TargetMode="External"/><Relationship Id="rId2" Type="http://schemas.openxmlformats.org/officeDocument/2006/relationships/hyperlink" Target="http://mashuai.buaa.edu.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ChangeArrowheads="1"/>
          </p:cNvSpPr>
          <p:nvPr/>
        </p:nvSpPr>
        <p:spPr bwMode="auto">
          <a:xfrm>
            <a:off x="899592" y="4437112"/>
            <a:ext cx="7272808" cy="561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endParaRPr lang="en-US" altLang="zh-CN" sz="2800" b="1" dirty="0" smtClean="0">
              <a:solidFill>
                <a:srgbClr val="000099"/>
              </a:solidFill>
              <a:latin typeface="+mn-lt"/>
              <a:ea typeface="+mn-ea"/>
            </a:endParaRPr>
          </a:p>
        </p:txBody>
      </p:sp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5779184"/>
            <a:ext cx="3263930" cy="674152"/>
          </a:xfrm>
          <a:prstGeom prst="rect">
            <a:avLst/>
          </a:prstGeom>
        </p:spPr>
      </p:pic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827584" y="5013176"/>
            <a:ext cx="777686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2800" b="1" dirty="0" err="1" smtClean="0">
                <a:solidFill>
                  <a:srgbClr val="000099"/>
                </a:solidFill>
                <a:latin typeface="+mj-lt"/>
              </a:rPr>
              <a:t>Shuai</a:t>
            </a:r>
            <a:r>
              <a:rPr lang="en-US" altLang="zh-CN" sz="2800" b="1" dirty="0" smtClean="0">
                <a:solidFill>
                  <a:srgbClr val="000099"/>
                </a:solidFill>
                <a:latin typeface="+mj-lt"/>
              </a:rPr>
              <a:t> Ma,  </a:t>
            </a:r>
            <a:r>
              <a:rPr lang="en-US" altLang="zh-CN" sz="2800" dirty="0" err="1" smtClean="0">
                <a:solidFill>
                  <a:srgbClr val="000099"/>
                </a:solidFill>
                <a:latin typeface="+mj-lt"/>
                <a:ea typeface="+mn-ea"/>
              </a:rPr>
              <a:t>Xiaofeng</a:t>
            </a:r>
            <a:r>
              <a:rPr lang="en-US" altLang="zh-CN" sz="2800" dirty="0" smtClean="0">
                <a:solidFill>
                  <a:srgbClr val="000099"/>
                </a:solidFill>
                <a:latin typeface="+mj-lt"/>
                <a:ea typeface="+mn-ea"/>
              </a:rPr>
              <a:t> </a:t>
            </a:r>
            <a:r>
              <a:rPr lang="en-US" altLang="zh-CN" sz="2800" dirty="0" err="1" smtClean="0">
                <a:solidFill>
                  <a:srgbClr val="000099"/>
                </a:solidFill>
                <a:latin typeface="+mj-lt"/>
                <a:ea typeface="+mn-ea"/>
              </a:rPr>
              <a:t>Meng</a:t>
            </a:r>
            <a:r>
              <a:rPr lang="en-US" altLang="zh-CN" sz="2800" dirty="0" smtClean="0">
                <a:solidFill>
                  <a:srgbClr val="000099"/>
                </a:solidFill>
                <a:latin typeface="+mj-lt"/>
                <a:ea typeface="+mn-ea"/>
              </a:rPr>
              <a:t> &amp;</a:t>
            </a:r>
            <a:r>
              <a:rPr lang="en-US" altLang="zh-CN" sz="2800" b="1" dirty="0" smtClean="0">
                <a:solidFill>
                  <a:srgbClr val="000099"/>
                </a:solidFill>
                <a:latin typeface="+mj-lt"/>
                <a:ea typeface="+mn-ea"/>
              </a:rPr>
              <a:t>  </a:t>
            </a:r>
            <a:r>
              <a:rPr lang="en-US" altLang="zh-CN" sz="2800" dirty="0" err="1" smtClean="0">
                <a:solidFill>
                  <a:srgbClr val="000099"/>
                </a:solidFill>
                <a:latin typeface="+mj-lt"/>
              </a:rPr>
              <a:t>Fusheng</a:t>
            </a:r>
            <a:r>
              <a:rPr lang="en-US" altLang="zh-CN" sz="2800" dirty="0" smtClean="0">
                <a:solidFill>
                  <a:srgbClr val="000099"/>
                </a:solidFill>
                <a:latin typeface="+mj-lt"/>
              </a:rPr>
              <a:t> Wang</a:t>
            </a:r>
          </a:p>
          <a:p>
            <a:pPr marL="342900" indent="-342900" algn="ctr">
              <a:spcBef>
                <a:spcPct val="20000"/>
              </a:spcBef>
            </a:pPr>
            <a:endParaRPr lang="en-US" altLang="zh-CN" sz="2800" b="1" dirty="0" smtClean="0">
              <a:solidFill>
                <a:srgbClr val="000099"/>
              </a:solidFill>
              <a:latin typeface="+mj-lt"/>
              <a:ea typeface="+mn-ea"/>
            </a:endParaRPr>
          </a:p>
        </p:txBody>
      </p:sp>
      <p:pic>
        <p:nvPicPr>
          <p:cNvPr id="8" name="图片 7" descr="imag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87457" y="5779184"/>
            <a:ext cx="2615858" cy="598486"/>
          </a:xfrm>
          <a:prstGeom prst="rect">
            <a:avLst/>
          </a:prstGeom>
        </p:spPr>
      </p:pic>
      <p:pic>
        <p:nvPicPr>
          <p:cNvPr id="11" name="图片 10" descr="images-emor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87249" y="5779184"/>
            <a:ext cx="2664296" cy="586145"/>
          </a:xfrm>
          <a:prstGeom prst="rect">
            <a:avLst/>
          </a:prstGeom>
        </p:spPr>
      </p:pic>
      <p:pic>
        <p:nvPicPr>
          <p:cNvPr id="13" name="图片 12" descr="customLogo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1988840"/>
            <a:ext cx="9144000" cy="2385074"/>
          </a:xfrm>
          <a:prstGeom prst="rect">
            <a:avLst/>
          </a:prstGeom>
        </p:spPr>
      </p:pic>
      <p:sp>
        <p:nvSpPr>
          <p:cNvPr id="9" name="Rectangle 15"/>
          <p:cNvSpPr>
            <a:spLocks noRot="1" noChangeArrowheads="1"/>
          </p:cNvSpPr>
          <p:nvPr/>
        </p:nvSpPr>
        <p:spPr bwMode="auto">
          <a:xfrm>
            <a:off x="107504" y="332656"/>
            <a:ext cx="8964488" cy="118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40000"/>
              </a:lnSpc>
            </a:pPr>
            <a:r>
              <a:rPr lang="en-US" altLang="zh-CN" sz="4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Introduction to </a:t>
            </a:r>
            <a:r>
              <a:rPr lang="en-US" altLang="zh-CN" sz="4400" b="1" dirty="0" err="1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CloudDB</a:t>
            </a:r>
            <a:r>
              <a:rPr lang="en-US" altLang="zh-CN" sz="4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 2014</a:t>
            </a:r>
            <a:endParaRPr lang="zh-CN" altLang="en-US" sz="4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</a:rPr>
              <a:t>History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Previously co-held with </a:t>
            </a:r>
            <a:r>
              <a:rPr lang="en-US" altLang="zh-CN" b="1" dirty="0" smtClean="0">
                <a:solidFill>
                  <a:srgbClr val="000099"/>
                </a:solidFill>
              </a:rPr>
              <a:t>CIKM</a:t>
            </a:r>
          </a:p>
          <a:p>
            <a:pPr lvl="1"/>
            <a:r>
              <a:rPr lang="en-US" altLang="zh-CN" b="1" dirty="0" err="1" smtClean="0"/>
              <a:t>CloudDB</a:t>
            </a:r>
            <a:r>
              <a:rPr lang="en-US" altLang="zh-CN" b="1" dirty="0" smtClean="0"/>
              <a:t>’ 2009 (Hong Kong, China)</a:t>
            </a:r>
          </a:p>
          <a:p>
            <a:pPr lvl="1"/>
            <a:r>
              <a:rPr lang="en-US" altLang="zh-CN" b="1" dirty="0" err="1" smtClean="0"/>
              <a:t>CloudDB</a:t>
            </a:r>
            <a:r>
              <a:rPr lang="en-US" altLang="zh-CN" b="1" dirty="0" smtClean="0"/>
              <a:t>’ 2010 (Toronto, Canada)</a:t>
            </a:r>
          </a:p>
          <a:p>
            <a:pPr lvl="1"/>
            <a:r>
              <a:rPr lang="en-US" altLang="zh-CN" b="1" dirty="0" err="1" smtClean="0"/>
              <a:t>CloudDB</a:t>
            </a:r>
            <a:r>
              <a:rPr lang="en-US" altLang="zh-CN" b="1" dirty="0" smtClean="0"/>
              <a:t>’ 2011 (Glasgow, UK)</a:t>
            </a:r>
          </a:p>
          <a:p>
            <a:pPr lvl="1"/>
            <a:r>
              <a:rPr lang="en-US" altLang="zh-CN" b="1" dirty="0" err="1" smtClean="0"/>
              <a:t>CloudDB</a:t>
            </a:r>
            <a:r>
              <a:rPr lang="en-US" altLang="zh-CN" b="1" dirty="0" smtClean="0"/>
              <a:t>’ 2012 (Maui, USA)</a:t>
            </a:r>
          </a:p>
          <a:p>
            <a:pPr lvl="1"/>
            <a:r>
              <a:rPr lang="en-US" altLang="zh-CN" b="1" dirty="0" err="1" smtClean="0"/>
              <a:t>CloudDB</a:t>
            </a:r>
            <a:r>
              <a:rPr lang="en-US" altLang="zh-CN" b="1" dirty="0" smtClean="0"/>
              <a:t>’ 2013 (San Francisco, USA)</a:t>
            </a:r>
          </a:p>
          <a:p>
            <a:r>
              <a:rPr lang="en-US" altLang="zh-CN" b="1" dirty="0" smtClean="0"/>
              <a:t>From now on co-held with </a:t>
            </a:r>
            <a:r>
              <a:rPr lang="en-US" altLang="zh-CN" b="1" dirty="0" smtClean="0">
                <a:solidFill>
                  <a:srgbClr val="000099"/>
                </a:solidFill>
              </a:rPr>
              <a:t>ICDE</a:t>
            </a:r>
          </a:p>
          <a:p>
            <a:pPr lvl="1"/>
            <a:r>
              <a:rPr lang="en-US" altLang="zh-CN" b="1" dirty="0" err="1" smtClean="0"/>
              <a:t>CloudDB</a:t>
            </a:r>
            <a:r>
              <a:rPr lang="en-US" altLang="zh-CN" b="1" dirty="0" smtClean="0"/>
              <a:t>’ 2014 (Chicago, USA)</a:t>
            </a:r>
          </a:p>
          <a:p>
            <a:pPr lvl="1"/>
            <a:endParaRPr lang="en-US" altLang="zh-CN" b="1" dirty="0" smtClean="0"/>
          </a:p>
          <a:p>
            <a:endParaRPr lang="en-US" altLang="zh-CN" b="1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</a:rPr>
              <a:t>Scope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858280" cy="5429288"/>
          </a:xfrm>
        </p:spPr>
        <p:txBody>
          <a:bodyPr/>
          <a:lstStyle/>
          <a:p>
            <a:r>
              <a:rPr lang="en-US" altLang="zh-CN" dirty="0" smtClean="0"/>
              <a:t>To address the challenges </a:t>
            </a:r>
            <a:r>
              <a:rPr lang="en-US" altLang="zh-CN" dirty="0" smtClean="0">
                <a:solidFill>
                  <a:srgbClr val="FF0000"/>
                </a:solidFill>
              </a:rPr>
              <a:t>of large data management in a cloud computing environment. </a:t>
            </a:r>
          </a:p>
          <a:p>
            <a:pPr lvl="1"/>
            <a:r>
              <a:rPr lang="en-US" altLang="zh-CN" dirty="0" smtClean="0"/>
              <a:t>fundamental research issues, with an emphasis on personal and social applications of cloud-based data management. </a:t>
            </a:r>
          </a:p>
          <a:p>
            <a:pPr lvl="1"/>
            <a:r>
              <a:rPr lang="en-US" altLang="zh-CN" dirty="0" smtClean="0"/>
              <a:t>system level research related to cloud computing and data-intensive computing. </a:t>
            </a:r>
            <a:br>
              <a:rPr lang="en-US" altLang="zh-CN" dirty="0" smtClean="0"/>
            </a:b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</a:rPr>
              <a:t>Some # from CloudB2014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21</a:t>
            </a:r>
            <a:r>
              <a:rPr lang="en-US" altLang="zh-CN" dirty="0" smtClean="0"/>
              <a:t> abstract submissions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19</a:t>
            </a:r>
            <a:r>
              <a:rPr lang="en-US" altLang="zh-CN" dirty="0" smtClean="0"/>
              <a:t> full paper submissions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en-US" altLang="zh-CN" dirty="0" smtClean="0"/>
              <a:t> papers got accepted.</a:t>
            </a:r>
          </a:p>
          <a:p>
            <a:r>
              <a:rPr lang="en-US" altLang="zh-CN" dirty="0" smtClean="0"/>
              <a:t>From </a:t>
            </a:r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r>
              <a:rPr lang="en-US" altLang="zh-CN" dirty="0" smtClean="0"/>
              <a:t> countries.</a:t>
            </a:r>
          </a:p>
          <a:p>
            <a:pPr lvl="1"/>
            <a:r>
              <a:rPr lang="en-US" altLang="zh-CN" dirty="0" smtClean="0"/>
              <a:t>Australia, Japan, USA, Switzerland, Brazil, Germany, China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</a:rPr>
              <a:t>Program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cap="all" dirty="0" smtClean="0"/>
              <a:t>08:45AM-08:50AM : </a:t>
            </a:r>
            <a:r>
              <a:rPr lang="en-US" altLang="zh-CN" sz="2800" dirty="0" smtClean="0"/>
              <a:t>Opening session</a:t>
            </a:r>
            <a:endParaRPr lang="zh-CN" altLang="zh-CN" sz="2800" dirty="0" smtClean="0"/>
          </a:p>
          <a:p>
            <a:r>
              <a:rPr lang="en-US" altLang="zh-CN" sz="2800" b="1" cap="all" dirty="0" smtClean="0"/>
              <a:t>08:50AM-10:00AM:  </a:t>
            </a:r>
            <a:r>
              <a:rPr lang="en-US" altLang="zh-CN" sz="2800" b="1" dirty="0" smtClean="0">
                <a:solidFill>
                  <a:srgbClr val="000099"/>
                </a:solidFill>
              </a:rPr>
              <a:t>Keynote 1</a:t>
            </a:r>
          </a:p>
          <a:p>
            <a:r>
              <a:rPr lang="en-US" altLang="zh-CN" sz="2800" b="1" cap="all" dirty="0" smtClean="0">
                <a:solidFill>
                  <a:srgbClr val="C00000"/>
                </a:solidFill>
              </a:rPr>
              <a:t>10:00AM-10:30AM: </a:t>
            </a:r>
            <a:r>
              <a:rPr lang="en-US" altLang="zh-CN" sz="2800" dirty="0" smtClean="0">
                <a:solidFill>
                  <a:srgbClr val="C00000"/>
                </a:solidFill>
              </a:rPr>
              <a:t>Coffee Break</a:t>
            </a:r>
            <a:endParaRPr lang="zh-CN" altLang="zh-CN" sz="2800" dirty="0" smtClean="0">
              <a:solidFill>
                <a:srgbClr val="C00000"/>
              </a:solidFill>
            </a:endParaRPr>
          </a:p>
          <a:p>
            <a:r>
              <a:rPr lang="en-US" altLang="zh-CN" sz="2800" b="1" cap="all" dirty="0" smtClean="0"/>
              <a:t>10:30AM-12:10AM: </a:t>
            </a:r>
            <a:r>
              <a:rPr lang="en-US" altLang="zh-CN" sz="2800" b="1" dirty="0" smtClean="0"/>
              <a:t>Session 1 &amp; Session 2</a:t>
            </a:r>
            <a:endParaRPr lang="zh-CN" altLang="zh-CN" sz="2800" dirty="0" smtClean="0"/>
          </a:p>
          <a:p>
            <a:pPr>
              <a:spcBef>
                <a:spcPts val="3000"/>
              </a:spcBef>
            </a:pPr>
            <a:r>
              <a:rPr lang="en-US" altLang="zh-CN" sz="2800" b="1" cap="all" dirty="0" smtClean="0">
                <a:solidFill>
                  <a:srgbClr val="C00000"/>
                </a:solidFill>
              </a:rPr>
              <a:t>12:00PM-01:30PM: </a:t>
            </a:r>
            <a:r>
              <a:rPr lang="en-US" altLang="zh-CN" sz="2800" dirty="0" smtClean="0">
                <a:solidFill>
                  <a:srgbClr val="C00000"/>
                </a:solidFill>
              </a:rPr>
              <a:t>Lunch</a:t>
            </a:r>
            <a:endParaRPr lang="zh-CN" altLang="zh-CN" sz="2800" dirty="0" smtClean="0">
              <a:solidFill>
                <a:srgbClr val="C00000"/>
              </a:solidFill>
            </a:endParaRPr>
          </a:p>
          <a:p>
            <a:pPr>
              <a:spcBef>
                <a:spcPts val="2400"/>
              </a:spcBef>
            </a:pPr>
            <a:r>
              <a:rPr lang="en-US" altLang="zh-CN" sz="2800" dirty="0" smtClean="0"/>
              <a:t>0</a:t>
            </a:r>
            <a:r>
              <a:rPr lang="en-US" altLang="zh-CN" sz="2800" b="1" cap="all" dirty="0" smtClean="0"/>
              <a:t>1:50PM-03:00PM: </a:t>
            </a:r>
            <a:r>
              <a:rPr lang="en-US" altLang="zh-CN" sz="2800" b="1" dirty="0" smtClean="0">
                <a:solidFill>
                  <a:srgbClr val="000099"/>
                </a:solidFill>
              </a:rPr>
              <a:t>Keynote  2</a:t>
            </a:r>
            <a:endParaRPr lang="en-US" altLang="zh-CN" sz="2800" b="1" cap="all" dirty="0" smtClean="0">
              <a:solidFill>
                <a:srgbClr val="000099"/>
              </a:solidFill>
            </a:endParaRPr>
          </a:p>
          <a:p>
            <a:r>
              <a:rPr lang="en-US" altLang="zh-CN" sz="2800" b="1" cap="all" dirty="0" smtClean="0">
                <a:solidFill>
                  <a:srgbClr val="C00000"/>
                </a:solidFill>
              </a:rPr>
              <a:t>03:00PM-03:30PM: </a:t>
            </a:r>
            <a:r>
              <a:rPr lang="en-US" altLang="zh-CN" sz="2800" dirty="0" smtClean="0">
                <a:solidFill>
                  <a:srgbClr val="C00000"/>
                </a:solidFill>
              </a:rPr>
              <a:t>Coffee Break</a:t>
            </a:r>
          </a:p>
          <a:p>
            <a:r>
              <a:rPr lang="en-US" altLang="zh-CN" sz="2800" b="1" cap="all" dirty="0" smtClean="0"/>
              <a:t>03:30PM-05:10PM:</a:t>
            </a:r>
            <a:r>
              <a:rPr lang="en-US" altLang="zh-CN" sz="2800" b="1" dirty="0" smtClean="0"/>
              <a:t> Session 3 &amp; Session 4</a:t>
            </a:r>
            <a:endParaRPr lang="zh-CN" altLang="zh-CN" sz="2800" dirty="0" smtClean="0"/>
          </a:p>
          <a:p>
            <a:endParaRPr lang="zh-CN" altLang="zh-CN" sz="2800" dirty="0" smtClean="0"/>
          </a:p>
          <a:p>
            <a:endParaRPr lang="zh-CN" altLang="zh-CN" sz="2800" dirty="0" smtClean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</a:rPr>
              <a:t>Keynote 1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Title </a:t>
            </a:r>
          </a:p>
          <a:p>
            <a:pPr lvl="1"/>
            <a:r>
              <a:rPr lang="en-US" altLang="zh-CN" dirty="0" smtClean="0"/>
              <a:t>Building Big Data Processing Systems under New Computing Model</a:t>
            </a:r>
          </a:p>
          <a:p>
            <a:r>
              <a:rPr lang="en-US" altLang="zh-CN" dirty="0" smtClean="0"/>
              <a:t>Invited speaker: </a:t>
            </a:r>
            <a:r>
              <a:rPr lang="en-US" altLang="zh-CN" b="1" dirty="0" err="1" smtClean="0"/>
              <a:t>Xiaodong</a:t>
            </a:r>
            <a:r>
              <a:rPr lang="en-US" altLang="zh-CN" b="1" dirty="0" smtClean="0"/>
              <a:t> Zhang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Robert M. </a:t>
            </a:r>
            <a:r>
              <a:rPr lang="en-US" altLang="zh-CN" dirty="0" err="1" smtClean="0"/>
              <a:t>Critchfield</a:t>
            </a:r>
            <a:r>
              <a:rPr lang="en-US" altLang="zh-CN" dirty="0" smtClean="0"/>
              <a:t> Professor in Engineering and chair of the Computer Science and Engineering Department at the Ohio State University</a:t>
            </a:r>
          </a:p>
          <a:p>
            <a:pPr lvl="1"/>
            <a:r>
              <a:rPr lang="en-US" altLang="zh-CN" dirty="0" smtClean="0"/>
              <a:t>Distinguished Engineering Alumni </a:t>
            </a:r>
            <a:r>
              <a:rPr lang="en-US" altLang="zh-CN" dirty="0" smtClean="0"/>
              <a:t>Award</a:t>
            </a:r>
          </a:p>
          <a:p>
            <a:pPr lvl="2"/>
            <a:r>
              <a:rPr lang="en-US" altLang="zh-CN" dirty="0" smtClean="0">
                <a:solidFill>
                  <a:srgbClr val="000000"/>
                </a:solidFill>
                <a:latin typeface="verdana"/>
              </a:rPr>
              <a:t>University of Colorado at Boulder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ACM </a:t>
            </a:r>
            <a:r>
              <a:rPr lang="en-US" altLang="zh-CN" dirty="0" smtClean="0"/>
              <a:t>Fellow, IEEE Fellow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pic>
        <p:nvPicPr>
          <p:cNvPr id="2050" name="Picture 2" descr="http://idke.ruc.edu.cn/clouddb2014/keynote-speakers_files/xiaodongzhang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4221088"/>
            <a:ext cx="135255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</a:rPr>
              <a:t>Keynote 2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Title</a:t>
            </a:r>
          </a:p>
          <a:p>
            <a:pPr lvl="1"/>
            <a:r>
              <a:rPr lang="en-US" altLang="zh-CN" dirty="0" smtClean="0"/>
              <a:t>Multi-faceted Classification of Big Data Uses and Proposed Architecture Integrating High Performance Computing and the Apache Stack</a:t>
            </a:r>
            <a:endParaRPr lang="zh-CN" altLang="zh-CN" dirty="0" smtClean="0"/>
          </a:p>
          <a:p>
            <a:r>
              <a:rPr lang="en-US" altLang="zh-CN" dirty="0" smtClean="0"/>
              <a:t>Invited speaker: </a:t>
            </a:r>
            <a:r>
              <a:rPr lang="en-US" altLang="zh-CN" b="1" dirty="0" smtClean="0"/>
              <a:t>Geoffrey Charles Fox</a:t>
            </a:r>
            <a:r>
              <a:rPr lang="en-US" altLang="zh-CN" dirty="0" smtClean="0"/>
              <a:t>, </a:t>
            </a:r>
          </a:p>
          <a:p>
            <a:pPr lvl="1"/>
            <a:r>
              <a:rPr lang="en-US" altLang="zh-CN" dirty="0" smtClean="0"/>
              <a:t>Distinguished Professor of Computer Science and Informatics </a:t>
            </a:r>
            <a:r>
              <a:rPr lang="en-US" altLang="zh-CN" dirty="0" smtClean="0"/>
              <a:t>and </a:t>
            </a:r>
            <a:r>
              <a:rPr lang="en-US" altLang="zh-CN" dirty="0" smtClean="0"/>
              <a:t>Physics at Indiana University, </a:t>
            </a:r>
          </a:p>
          <a:p>
            <a:pPr lvl="1"/>
            <a:r>
              <a:rPr lang="en-US" altLang="zh-CN" dirty="0" smtClean="0"/>
              <a:t>ACM Fellow, APS Fellow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pic>
        <p:nvPicPr>
          <p:cNvPr id="1026" name="Picture 2" descr="http://idke.ruc.edu.cn/clouddb2014/keynote-speakers_files/icon_Jef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4077072"/>
            <a:ext cx="1533525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870323"/>
            <a:ext cx="5078938" cy="2016224"/>
          </a:xfrm>
        </p:spPr>
        <p:txBody>
          <a:bodyPr/>
          <a:lstStyle/>
          <a:p>
            <a:pPr>
              <a:buNone/>
            </a:pPr>
            <a:r>
              <a:rPr lang="en-US" altLang="zh-CN" sz="2000" b="1" dirty="0" smtClean="0">
                <a:solidFill>
                  <a:srgbClr val="000099"/>
                </a:solidFill>
              </a:rPr>
              <a:t>Homepage</a:t>
            </a:r>
            <a:r>
              <a:rPr lang="en-US" altLang="zh-CN" sz="2000" dirty="0" smtClean="0"/>
              <a:t>: </a:t>
            </a:r>
            <a:r>
              <a:rPr lang="en-US" altLang="zh-CN" sz="2000" dirty="0" smtClean="0">
                <a:hlinkClick r:id="rId2"/>
              </a:rPr>
              <a:t>http://mashuai.buaa.edu.cn</a:t>
            </a:r>
            <a:endParaRPr lang="en-US" altLang="zh-CN" sz="2000" dirty="0" smtClean="0"/>
          </a:p>
          <a:p>
            <a:pPr>
              <a:spcBef>
                <a:spcPts val="1200"/>
              </a:spcBef>
              <a:buNone/>
            </a:pPr>
            <a:r>
              <a:rPr lang="en-US" altLang="zh-CN" sz="2000" b="1" dirty="0" smtClean="0">
                <a:solidFill>
                  <a:srgbClr val="000099"/>
                </a:solidFill>
              </a:rPr>
              <a:t>Email</a:t>
            </a:r>
            <a:r>
              <a:rPr lang="en-US" altLang="zh-CN" sz="2000" dirty="0" smtClean="0"/>
              <a:t>: </a:t>
            </a:r>
            <a:r>
              <a:rPr lang="en-US" altLang="zh-CN" sz="2000" dirty="0" smtClean="0">
                <a:hlinkClick r:id="rId3"/>
              </a:rPr>
              <a:t>mashuai@buaa.edu.cn</a:t>
            </a:r>
            <a:endParaRPr lang="en-US" altLang="zh-CN" sz="2000" dirty="0" smtClean="0"/>
          </a:p>
          <a:p>
            <a:pPr>
              <a:spcBef>
                <a:spcPts val="1200"/>
              </a:spcBef>
              <a:buNone/>
            </a:pPr>
            <a:r>
              <a:rPr lang="en-US" altLang="zh-CN" sz="2000" b="1" dirty="0" smtClean="0">
                <a:solidFill>
                  <a:srgbClr val="000099"/>
                </a:solidFill>
              </a:rPr>
              <a:t>Address</a:t>
            </a:r>
            <a:r>
              <a:rPr lang="en-US" altLang="zh-CN" sz="2000" dirty="0" smtClean="0"/>
              <a:t>:   Room G1122,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 smtClean="0"/>
              <a:t>		    New Main Building,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 smtClean="0"/>
              <a:t>                 </a:t>
            </a:r>
            <a:r>
              <a:rPr lang="en-US" altLang="zh-CN" sz="2000" dirty="0" err="1" smtClean="0"/>
              <a:t>Beihang</a:t>
            </a:r>
            <a:r>
              <a:rPr lang="en-US" altLang="zh-CN" sz="2000" dirty="0" smtClean="0"/>
              <a:t> University</a:t>
            </a:r>
          </a:p>
          <a:p>
            <a:pPr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pic>
        <p:nvPicPr>
          <p:cNvPr id="1026" name="Picture 2" descr="http://www.ccf.org.cn/resources/1190201776262/adl/12012-10-22-11_00_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1942331"/>
            <a:ext cx="1524000" cy="1990725"/>
          </a:xfrm>
          <a:prstGeom prst="rect">
            <a:avLst/>
          </a:prstGeom>
          <a:noFill/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19350" y="4365104"/>
            <a:ext cx="850112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Thanks!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28545</TotalTime>
  <Words>287</Words>
  <Application>Microsoft Office PowerPoint</Application>
  <PresentationFormat>全屏显示(4:3)</PresentationFormat>
  <Paragraphs>64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默认设计模板</vt:lpstr>
      <vt:lpstr>幻灯片 1</vt:lpstr>
      <vt:lpstr>History</vt:lpstr>
      <vt:lpstr>Scope</vt:lpstr>
      <vt:lpstr>Some # from CloudB2014</vt:lpstr>
      <vt:lpstr>Program</vt:lpstr>
      <vt:lpstr>Keynote 1</vt:lpstr>
      <vt:lpstr>Keynote 2</vt:lpstr>
      <vt:lpstr>幻灯片 8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2014CB340304</cp:lastModifiedBy>
  <cp:revision>3102</cp:revision>
  <dcterms:created xsi:type="dcterms:W3CDTF">2010-07-14T15:56:11Z</dcterms:created>
  <dcterms:modified xsi:type="dcterms:W3CDTF">2014-03-31T13:39:18Z</dcterms:modified>
</cp:coreProperties>
</file>