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9.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 id="2147483681" r:id="rId3"/>
    <p:sldMasterId id="2147483689" r:id="rId4"/>
    <p:sldMasterId id="2147483697" r:id="rId5"/>
    <p:sldMasterId id="2147483705" r:id="rId6"/>
    <p:sldMasterId id="2147483713" r:id="rId7"/>
    <p:sldMasterId id="2147483723" r:id="rId8"/>
    <p:sldMasterId id="2147483735" r:id="rId9"/>
    <p:sldMasterId id="2147483745" r:id="rId10"/>
  </p:sldMasterIdLst>
  <p:notesMasterIdLst>
    <p:notesMasterId r:id="rId75"/>
  </p:notesMasterIdLst>
  <p:sldIdLst>
    <p:sldId id="265" r:id="rId11"/>
    <p:sldId id="313" r:id="rId12"/>
    <p:sldId id="298" r:id="rId13"/>
    <p:sldId id="315" r:id="rId14"/>
    <p:sldId id="338" r:id="rId15"/>
    <p:sldId id="340" r:id="rId16"/>
    <p:sldId id="344" r:id="rId17"/>
    <p:sldId id="339" r:id="rId18"/>
    <p:sldId id="314" r:id="rId19"/>
    <p:sldId id="297" r:id="rId20"/>
    <p:sldId id="316" r:id="rId21"/>
    <p:sldId id="323" r:id="rId22"/>
    <p:sldId id="322" r:id="rId23"/>
    <p:sldId id="321" r:id="rId24"/>
    <p:sldId id="324" r:id="rId25"/>
    <p:sldId id="325" r:id="rId26"/>
    <p:sldId id="326" r:id="rId27"/>
    <p:sldId id="327" r:id="rId28"/>
    <p:sldId id="328" r:id="rId29"/>
    <p:sldId id="329" r:id="rId30"/>
    <p:sldId id="330" r:id="rId31"/>
    <p:sldId id="331" r:id="rId32"/>
    <p:sldId id="341" r:id="rId33"/>
    <p:sldId id="317" r:id="rId34"/>
    <p:sldId id="318" r:id="rId35"/>
    <p:sldId id="319" r:id="rId36"/>
    <p:sldId id="312" r:id="rId37"/>
    <p:sldId id="299" r:id="rId38"/>
    <p:sldId id="300" r:id="rId39"/>
    <p:sldId id="301" r:id="rId40"/>
    <p:sldId id="302" r:id="rId41"/>
    <p:sldId id="303" r:id="rId42"/>
    <p:sldId id="304" r:id="rId43"/>
    <p:sldId id="305" r:id="rId44"/>
    <p:sldId id="307" r:id="rId45"/>
    <p:sldId id="306" r:id="rId46"/>
    <p:sldId id="333" r:id="rId47"/>
    <p:sldId id="334" r:id="rId48"/>
    <p:sldId id="335" r:id="rId49"/>
    <p:sldId id="308" r:id="rId50"/>
    <p:sldId id="309" r:id="rId51"/>
    <p:sldId id="310" r:id="rId52"/>
    <p:sldId id="311" r:id="rId53"/>
    <p:sldId id="336" r:id="rId54"/>
    <p:sldId id="256" r:id="rId55"/>
    <p:sldId id="274" r:id="rId56"/>
    <p:sldId id="275" r:id="rId57"/>
    <p:sldId id="276" r:id="rId58"/>
    <p:sldId id="280" r:id="rId59"/>
    <p:sldId id="286" r:id="rId60"/>
    <p:sldId id="281" r:id="rId61"/>
    <p:sldId id="345" r:id="rId62"/>
    <p:sldId id="347" r:id="rId63"/>
    <p:sldId id="348" r:id="rId64"/>
    <p:sldId id="349" r:id="rId65"/>
    <p:sldId id="342" r:id="rId66"/>
    <p:sldId id="343" r:id="rId67"/>
    <p:sldId id="346" r:id="rId68"/>
    <p:sldId id="284" r:id="rId69"/>
    <p:sldId id="283" r:id="rId70"/>
    <p:sldId id="285" r:id="rId71"/>
    <p:sldId id="337" r:id="rId72"/>
    <p:sldId id="291" r:id="rId73"/>
    <p:sldId id="270" r:id="rId74"/>
  </p:sldIdLst>
  <p:sldSz cx="9144000" cy="6858000" type="screen4x3"/>
  <p:notesSz cx="6858000" cy="9144000"/>
  <p:custDataLst>
    <p:tags r:id="rId7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7" autoAdjust="0"/>
    <p:restoredTop sz="96086" autoAdjust="0"/>
  </p:normalViewPr>
  <p:slideViewPr>
    <p:cSldViewPr snapToGrid="0" snapToObjects="1">
      <p:cViewPr varScale="1">
        <p:scale>
          <a:sx n="79" d="100"/>
          <a:sy n="79" d="100"/>
        </p:scale>
        <p:origin x="264" y="84"/>
      </p:cViewPr>
      <p:guideLst>
        <p:guide orient="horz" pos="2160"/>
        <p:guide pos="2880"/>
      </p:guideLst>
    </p:cSldViewPr>
  </p:slideViewPr>
  <p:outlineViewPr>
    <p:cViewPr>
      <p:scale>
        <a:sx n="33" d="100"/>
        <a:sy n="33" d="100"/>
      </p:scale>
      <p:origin x="0" y="-3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tags" Target="tags/tag1.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hilina\Dropbox\papers\collective_communication\twister4azure_7_30_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hilina\Dropbox\papers\collective_communication\twister4azure_7_30_2.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D:\harpdoc\harp-kmeans-tes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659707008674169E-2"/>
          <c:y val="4.9594642027959886E-2"/>
          <c:w val="0.70290137992146573"/>
          <c:h val="0.78384841568550845"/>
        </c:manualLayout>
      </c:layout>
      <c:barChart>
        <c:barDir val="col"/>
        <c:grouping val="clustered"/>
        <c:varyColors val="0"/>
        <c:ser>
          <c:idx val="3"/>
          <c:order val="0"/>
          <c:tx>
            <c:strRef>
              <c:f>HDInsight!$E$17</c:f>
              <c:strCache>
                <c:ptCount val="1"/>
                <c:pt idx="0">
                  <c:v>Hadoop AllReduce</c:v>
                </c:pt>
              </c:strCache>
            </c:strRef>
          </c:tx>
          <c:invertIfNegative val="0"/>
          <c:cat>
            <c:strRef>
              <c:f>HDInsight!$A$18:$A$21</c:f>
              <c:strCache>
                <c:ptCount val="4"/>
                <c:pt idx="0">
                  <c:v>32 x 32 M</c:v>
                </c:pt>
                <c:pt idx="1">
                  <c:v>64 x 64 M</c:v>
                </c:pt>
                <c:pt idx="2">
                  <c:v>128 x 128 M</c:v>
                </c:pt>
                <c:pt idx="3">
                  <c:v>256 x 256 M</c:v>
                </c:pt>
              </c:strCache>
            </c:strRef>
          </c:cat>
          <c:val>
            <c:numRef>
              <c:f>HDInsight!$E$18:$E$21</c:f>
              <c:numCache>
                <c:formatCode>General</c:formatCode>
                <c:ptCount val="4"/>
                <c:pt idx="0">
                  <c:v>275.00700000000001</c:v>
                </c:pt>
                <c:pt idx="1">
                  <c:v>277.452</c:v>
                </c:pt>
                <c:pt idx="2">
                  <c:v>286.96699999999998</c:v>
                </c:pt>
                <c:pt idx="3">
                  <c:v>349.101</c:v>
                </c:pt>
              </c:numCache>
            </c:numRef>
          </c:val>
        </c:ser>
        <c:ser>
          <c:idx val="4"/>
          <c:order val="1"/>
          <c:tx>
            <c:strRef>
              <c:f>HDInsight!$F$17</c:f>
              <c:strCache>
                <c:ptCount val="1"/>
                <c:pt idx="0">
                  <c:v>Hadoop MapReduce</c:v>
                </c:pt>
              </c:strCache>
            </c:strRef>
          </c:tx>
          <c:invertIfNegative val="0"/>
          <c:cat>
            <c:strRef>
              <c:f>HDInsight!$A$18:$A$21</c:f>
              <c:strCache>
                <c:ptCount val="4"/>
                <c:pt idx="0">
                  <c:v>32 x 32 M</c:v>
                </c:pt>
                <c:pt idx="1">
                  <c:v>64 x 64 M</c:v>
                </c:pt>
                <c:pt idx="2">
                  <c:v>128 x 128 M</c:v>
                </c:pt>
                <c:pt idx="3">
                  <c:v>256 x 256 M</c:v>
                </c:pt>
              </c:strCache>
            </c:strRef>
          </c:cat>
          <c:val>
            <c:numRef>
              <c:f>HDInsight!$F$18:$F$21</c:f>
              <c:numCache>
                <c:formatCode>General</c:formatCode>
                <c:ptCount val="4"/>
                <c:pt idx="0">
                  <c:v>405.79700000000003</c:v>
                </c:pt>
                <c:pt idx="1">
                  <c:v>407.84300000000002</c:v>
                </c:pt>
                <c:pt idx="2">
                  <c:v>437.78300000000002</c:v>
                </c:pt>
                <c:pt idx="3">
                  <c:v>524.55700000000002</c:v>
                </c:pt>
              </c:numCache>
            </c:numRef>
          </c:val>
        </c:ser>
        <c:ser>
          <c:idx val="2"/>
          <c:order val="2"/>
          <c:tx>
            <c:strRef>
              <c:f>HDInsight!$D$17</c:f>
              <c:strCache>
                <c:ptCount val="1"/>
                <c:pt idx="0">
                  <c:v>Twister4Azure AllReduce</c:v>
                </c:pt>
              </c:strCache>
            </c:strRef>
          </c:tx>
          <c:invertIfNegative val="0"/>
          <c:cat>
            <c:strRef>
              <c:f>HDInsight!$A$18:$A$21</c:f>
              <c:strCache>
                <c:ptCount val="4"/>
                <c:pt idx="0">
                  <c:v>32 x 32 M</c:v>
                </c:pt>
                <c:pt idx="1">
                  <c:v>64 x 64 M</c:v>
                </c:pt>
                <c:pt idx="2">
                  <c:v>128 x 128 M</c:v>
                </c:pt>
                <c:pt idx="3">
                  <c:v>256 x 256 M</c:v>
                </c:pt>
              </c:strCache>
            </c:strRef>
          </c:cat>
          <c:val>
            <c:numRef>
              <c:f>HDInsight!$D$18:$D$21</c:f>
              <c:numCache>
                <c:formatCode>General</c:formatCode>
                <c:ptCount val="4"/>
                <c:pt idx="0">
                  <c:v>491</c:v>
                </c:pt>
                <c:pt idx="1">
                  <c:v>491</c:v>
                </c:pt>
                <c:pt idx="2">
                  <c:v>505</c:v>
                </c:pt>
                <c:pt idx="3">
                  <c:v>520</c:v>
                </c:pt>
              </c:numCache>
            </c:numRef>
          </c:val>
        </c:ser>
        <c:ser>
          <c:idx val="1"/>
          <c:order val="3"/>
          <c:tx>
            <c:strRef>
              <c:f>HDInsight!$C$17</c:f>
              <c:strCache>
                <c:ptCount val="1"/>
                <c:pt idx="0">
                  <c:v>Twister4Azure Broadcast</c:v>
                </c:pt>
              </c:strCache>
            </c:strRef>
          </c:tx>
          <c:invertIfNegative val="0"/>
          <c:cat>
            <c:strRef>
              <c:f>HDInsight!$A$18:$A$21</c:f>
              <c:strCache>
                <c:ptCount val="4"/>
                <c:pt idx="0">
                  <c:v>32 x 32 M</c:v>
                </c:pt>
                <c:pt idx="1">
                  <c:v>64 x 64 M</c:v>
                </c:pt>
                <c:pt idx="2">
                  <c:v>128 x 128 M</c:v>
                </c:pt>
                <c:pt idx="3">
                  <c:v>256 x 256 M</c:v>
                </c:pt>
              </c:strCache>
            </c:strRef>
          </c:cat>
          <c:val>
            <c:numRef>
              <c:f>HDInsight!$C$18:$C$21</c:f>
              <c:numCache>
                <c:formatCode>General</c:formatCode>
                <c:ptCount val="4"/>
                <c:pt idx="0">
                  <c:v>505.15300000000002</c:v>
                </c:pt>
                <c:pt idx="1">
                  <c:v>515.01099999999997</c:v>
                </c:pt>
                <c:pt idx="2">
                  <c:v>534.91999999999996</c:v>
                </c:pt>
                <c:pt idx="3">
                  <c:v>566.78300000000002</c:v>
                </c:pt>
              </c:numCache>
            </c:numRef>
          </c:val>
        </c:ser>
        <c:ser>
          <c:idx val="0"/>
          <c:order val="4"/>
          <c:tx>
            <c:strRef>
              <c:f>HDInsight!$B$17</c:f>
              <c:strCache>
                <c:ptCount val="1"/>
                <c:pt idx="0">
                  <c:v>Twister4Azure</c:v>
                </c:pt>
              </c:strCache>
            </c:strRef>
          </c:tx>
          <c:invertIfNegative val="0"/>
          <c:cat>
            <c:strRef>
              <c:f>HDInsight!$A$18:$A$21</c:f>
              <c:strCache>
                <c:ptCount val="4"/>
                <c:pt idx="0">
                  <c:v>32 x 32 M</c:v>
                </c:pt>
                <c:pt idx="1">
                  <c:v>64 x 64 M</c:v>
                </c:pt>
                <c:pt idx="2">
                  <c:v>128 x 128 M</c:v>
                </c:pt>
                <c:pt idx="3">
                  <c:v>256 x 256 M</c:v>
                </c:pt>
              </c:strCache>
            </c:strRef>
          </c:cat>
          <c:val>
            <c:numRef>
              <c:f>HDInsight!$B$18:$B$21</c:f>
              <c:numCache>
                <c:formatCode>General</c:formatCode>
                <c:ptCount val="4"/>
                <c:pt idx="0">
                  <c:v>509.572</c:v>
                </c:pt>
                <c:pt idx="1">
                  <c:v>535.85199999999998</c:v>
                </c:pt>
                <c:pt idx="2">
                  <c:v>567.92600000000004</c:v>
                </c:pt>
                <c:pt idx="3">
                  <c:v>709.20799999999997</c:v>
                </c:pt>
              </c:numCache>
            </c:numRef>
          </c:val>
        </c:ser>
        <c:ser>
          <c:idx val="5"/>
          <c:order val="5"/>
          <c:tx>
            <c:strRef>
              <c:f>HDInsight!$G$17</c:f>
              <c:strCache>
                <c:ptCount val="1"/>
                <c:pt idx="0">
                  <c:v>HDInsight (AzureHadoop)</c:v>
                </c:pt>
              </c:strCache>
            </c:strRef>
          </c:tx>
          <c:invertIfNegative val="0"/>
          <c:cat>
            <c:strRef>
              <c:f>HDInsight!$A$18:$A$21</c:f>
              <c:strCache>
                <c:ptCount val="4"/>
                <c:pt idx="0">
                  <c:v>32 x 32 M</c:v>
                </c:pt>
                <c:pt idx="1">
                  <c:v>64 x 64 M</c:v>
                </c:pt>
                <c:pt idx="2">
                  <c:v>128 x 128 M</c:v>
                </c:pt>
                <c:pt idx="3">
                  <c:v>256 x 256 M</c:v>
                </c:pt>
              </c:strCache>
            </c:strRef>
          </c:cat>
          <c:val>
            <c:numRef>
              <c:f>HDInsight!$G$18:$G$21</c:f>
              <c:numCache>
                <c:formatCode>General</c:formatCode>
                <c:ptCount val="4"/>
                <c:pt idx="0">
                  <c:v>1190.0980295666666</c:v>
                </c:pt>
                <c:pt idx="1">
                  <c:v>1185.5202744000001</c:v>
                </c:pt>
                <c:pt idx="2">
                  <c:v>1283.5894976500001</c:v>
                </c:pt>
              </c:numCache>
            </c:numRef>
          </c:val>
        </c:ser>
        <c:dLbls>
          <c:showLegendKey val="0"/>
          <c:showVal val="0"/>
          <c:showCatName val="0"/>
          <c:showSerName val="0"/>
          <c:showPercent val="0"/>
          <c:showBubbleSize val="0"/>
        </c:dLbls>
        <c:gapWidth val="150"/>
        <c:axId val="248561528"/>
        <c:axId val="248558784"/>
      </c:barChart>
      <c:catAx>
        <c:axId val="248561528"/>
        <c:scaling>
          <c:orientation val="minMax"/>
        </c:scaling>
        <c:delete val="0"/>
        <c:axPos val="b"/>
        <c:title>
          <c:tx>
            <c:rich>
              <a:bodyPr/>
              <a:lstStyle/>
              <a:p>
                <a:pPr>
                  <a:defRPr/>
                </a:pPr>
                <a:r>
                  <a:rPr lang="en-US"/>
                  <a:t>Num. Cores X Num. Data Points</a:t>
                </a:r>
              </a:p>
            </c:rich>
          </c:tx>
          <c:overlay val="0"/>
        </c:title>
        <c:numFmt formatCode="General" sourceLinked="0"/>
        <c:majorTickMark val="out"/>
        <c:minorTickMark val="none"/>
        <c:tickLblPos val="nextTo"/>
        <c:crossAx val="248558784"/>
        <c:crosses val="autoZero"/>
        <c:auto val="1"/>
        <c:lblAlgn val="ctr"/>
        <c:lblOffset val="100"/>
        <c:noMultiLvlLbl val="0"/>
      </c:catAx>
      <c:valAx>
        <c:axId val="248558784"/>
        <c:scaling>
          <c:orientation val="minMax"/>
        </c:scaling>
        <c:delete val="0"/>
        <c:axPos val="l"/>
        <c:majorGridlines/>
        <c:title>
          <c:tx>
            <c:rich>
              <a:bodyPr rot="-5400000" vert="horz"/>
              <a:lstStyle/>
              <a:p>
                <a:pPr>
                  <a:defRPr/>
                </a:pPr>
                <a:r>
                  <a:rPr lang="en-US"/>
                  <a:t>Time (s)</a:t>
                </a:r>
              </a:p>
            </c:rich>
          </c:tx>
          <c:overlay val="0"/>
        </c:title>
        <c:numFmt formatCode="General" sourceLinked="1"/>
        <c:majorTickMark val="out"/>
        <c:minorTickMark val="none"/>
        <c:tickLblPos val="nextTo"/>
        <c:crossAx val="248561528"/>
        <c:crosses val="autoZero"/>
        <c:crossBetween val="between"/>
      </c:valAx>
    </c:plotArea>
    <c:legend>
      <c:legendPos val="r"/>
      <c:layout>
        <c:manualLayout>
          <c:xMode val="edge"/>
          <c:yMode val="edge"/>
          <c:x val="0.80155872112666904"/>
          <c:y val="9.2730993371591261E-4"/>
          <c:w val="0.19844122740247871"/>
          <c:h val="0.84149321603324867"/>
        </c:manualLayout>
      </c:layout>
      <c:overlay val="0"/>
      <c:txPr>
        <a:bodyPr/>
        <a:lstStyle/>
        <a:p>
          <a:pPr>
            <a:defRPr sz="1200" b="1"/>
          </a:pPr>
          <a:endParaRPr lang="en-US"/>
        </a:p>
      </c:txPr>
    </c:legend>
    <c:plotVisOnly val="1"/>
    <c:dispBlanksAs val="gap"/>
    <c:showDLblsOverMax val="0"/>
  </c:chart>
  <c:txPr>
    <a:bodyPr/>
    <a:lstStyle/>
    <a:p>
      <a:pPr>
        <a:defRPr sz="11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1594611220472444"/>
          <c:y val="5.1625151129259299E-2"/>
          <c:w val="0.84759555446194224"/>
          <c:h val="0.78657888713705704"/>
        </c:manualLayout>
      </c:layout>
      <c:barChart>
        <c:barDir val="col"/>
        <c:grouping val="clustered"/>
        <c:varyColors val="0"/>
        <c:ser>
          <c:idx val="3"/>
          <c:order val="0"/>
          <c:tx>
            <c:strRef>
              <c:f>HDInsight!$E$24</c:f>
              <c:strCache>
                <c:ptCount val="1"/>
                <c:pt idx="0">
                  <c:v>Hadoop AllReduce</c:v>
                </c:pt>
              </c:strCache>
            </c:strRef>
          </c:tx>
          <c:spPr>
            <a:pattFill prst="pct80">
              <a:fgClr>
                <a:schemeClr val="accent4">
                  <a:lumMod val="50000"/>
                </a:schemeClr>
              </a:fgClr>
              <a:bgClr>
                <a:schemeClr val="accent4"/>
              </a:bgClr>
            </a:pattFill>
          </c:spPr>
          <c:invertIfNegative val="0"/>
          <c:cat>
            <c:strRef>
              <c:f>HDInsight!$A$25:$A$28</c:f>
              <c:strCache>
                <c:ptCount val="4"/>
                <c:pt idx="0">
                  <c:v>32 x 32 M</c:v>
                </c:pt>
                <c:pt idx="1">
                  <c:v>64 x 64 M</c:v>
                </c:pt>
                <c:pt idx="2">
                  <c:v>128 x 128 M</c:v>
                </c:pt>
                <c:pt idx="3">
                  <c:v>256 x 256 M</c:v>
                </c:pt>
              </c:strCache>
            </c:strRef>
          </c:cat>
          <c:val>
            <c:numRef>
              <c:f>HDInsight!$E$25:$E$28</c:f>
              <c:numCache>
                <c:formatCode>General</c:formatCode>
                <c:ptCount val="4"/>
                <c:pt idx="0">
                  <c:v>150</c:v>
                </c:pt>
                <c:pt idx="1">
                  <c:v>150</c:v>
                </c:pt>
                <c:pt idx="2">
                  <c:v>150</c:v>
                </c:pt>
                <c:pt idx="3">
                  <c:v>150</c:v>
                </c:pt>
              </c:numCache>
            </c:numRef>
          </c:val>
        </c:ser>
        <c:ser>
          <c:idx val="4"/>
          <c:order val="1"/>
          <c:tx>
            <c:strRef>
              <c:f>HDInsight!$F$24</c:f>
              <c:strCache>
                <c:ptCount val="1"/>
                <c:pt idx="0">
                  <c:v>Hadoop MapReduce</c:v>
                </c:pt>
              </c:strCache>
            </c:strRef>
          </c:tx>
          <c:spPr>
            <a:pattFill prst="pct80">
              <a:fgClr>
                <a:schemeClr val="accent1">
                  <a:lumMod val="50000"/>
                </a:schemeClr>
              </a:fgClr>
              <a:bgClr>
                <a:srgbClr val="00B0F0"/>
              </a:bgClr>
            </a:pattFill>
          </c:spPr>
          <c:invertIfNegative val="0"/>
          <c:cat>
            <c:strRef>
              <c:f>HDInsight!$A$25:$A$28</c:f>
              <c:strCache>
                <c:ptCount val="4"/>
                <c:pt idx="0">
                  <c:v>32 x 32 M</c:v>
                </c:pt>
                <c:pt idx="1">
                  <c:v>64 x 64 M</c:v>
                </c:pt>
                <c:pt idx="2">
                  <c:v>128 x 128 M</c:v>
                </c:pt>
                <c:pt idx="3">
                  <c:v>256 x 256 M</c:v>
                </c:pt>
              </c:strCache>
            </c:strRef>
          </c:cat>
          <c:val>
            <c:numRef>
              <c:f>HDInsight!$F$25:$F$28</c:f>
              <c:numCache>
                <c:formatCode>General</c:formatCode>
                <c:ptCount val="4"/>
                <c:pt idx="0">
                  <c:v>150</c:v>
                </c:pt>
                <c:pt idx="1">
                  <c:v>150</c:v>
                </c:pt>
                <c:pt idx="2">
                  <c:v>150</c:v>
                </c:pt>
                <c:pt idx="3">
                  <c:v>150</c:v>
                </c:pt>
              </c:numCache>
            </c:numRef>
          </c:val>
        </c:ser>
        <c:ser>
          <c:idx val="2"/>
          <c:order val="2"/>
          <c:tx>
            <c:strRef>
              <c:f>HDInsight!$D$24</c:f>
              <c:strCache>
                <c:ptCount val="1"/>
                <c:pt idx="0">
                  <c:v>T4A AllRed</c:v>
                </c:pt>
              </c:strCache>
            </c:strRef>
          </c:tx>
          <c:spPr>
            <a:pattFill prst="pct80">
              <a:fgClr>
                <a:schemeClr val="accent3">
                  <a:lumMod val="50000"/>
                </a:schemeClr>
              </a:fgClr>
              <a:bgClr>
                <a:srgbClr val="92D050"/>
              </a:bgClr>
            </a:pattFill>
          </c:spPr>
          <c:invertIfNegative val="0"/>
          <c:cat>
            <c:strRef>
              <c:f>HDInsight!$A$25:$A$28</c:f>
              <c:strCache>
                <c:ptCount val="4"/>
                <c:pt idx="0">
                  <c:v>32 x 32 M</c:v>
                </c:pt>
                <c:pt idx="1">
                  <c:v>64 x 64 M</c:v>
                </c:pt>
                <c:pt idx="2">
                  <c:v>128 x 128 M</c:v>
                </c:pt>
                <c:pt idx="3">
                  <c:v>256 x 256 M</c:v>
                </c:pt>
              </c:strCache>
            </c:strRef>
          </c:cat>
          <c:val>
            <c:numRef>
              <c:f>HDInsight!$D$25:$D$28</c:f>
              <c:numCache>
                <c:formatCode>General</c:formatCode>
                <c:ptCount val="4"/>
                <c:pt idx="0">
                  <c:v>435</c:v>
                </c:pt>
                <c:pt idx="1">
                  <c:v>435</c:v>
                </c:pt>
                <c:pt idx="2">
                  <c:v>435</c:v>
                </c:pt>
                <c:pt idx="3">
                  <c:v>435</c:v>
                </c:pt>
              </c:numCache>
            </c:numRef>
          </c:val>
        </c:ser>
        <c:ser>
          <c:idx val="1"/>
          <c:order val="3"/>
          <c:tx>
            <c:strRef>
              <c:f>HDInsight!$C$24</c:f>
              <c:strCache>
                <c:ptCount val="1"/>
                <c:pt idx="0">
                  <c:v>T4A optimized broadcast</c:v>
                </c:pt>
              </c:strCache>
            </c:strRef>
          </c:tx>
          <c:spPr>
            <a:pattFill prst="pct80">
              <a:fgClr>
                <a:schemeClr val="accent2">
                  <a:lumMod val="50000"/>
                </a:schemeClr>
              </a:fgClr>
              <a:bgClr>
                <a:srgbClr val="C00000"/>
              </a:bgClr>
            </a:pattFill>
          </c:spPr>
          <c:invertIfNegative val="0"/>
          <c:cat>
            <c:strRef>
              <c:f>HDInsight!$A$25:$A$28</c:f>
              <c:strCache>
                <c:ptCount val="4"/>
                <c:pt idx="0">
                  <c:v>32 x 32 M</c:v>
                </c:pt>
                <c:pt idx="1">
                  <c:v>64 x 64 M</c:v>
                </c:pt>
                <c:pt idx="2">
                  <c:v>128 x 128 M</c:v>
                </c:pt>
                <c:pt idx="3">
                  <c:v>256 x 256 M</c:v>
                </c:pt>
              </c:strCache>
            </c:strRef>
          </c:cat>
          <c:val>
            <c:numRef>
              <c:f>HDInsight!$C$25:$C$28</c:f>
              <c:numCache>
                <c:formatCode>General</c:formatCode>
                <c:ptCount val="4"/>
                <c:pt idx="0">
                  <c:v>435</c:v>
                </c:pt>
                <c:pt idx="1">
                  <c:v>435</c:v>
                </c:pt>
                <c:pt idx="2">
                  <c:v>435</c:v>
                </c:pt>
                <c:pt idx="3">
                  <c:v>435</c:v>
                </c:pt>
              </c:numCache>
            </c:numRef>
          </c:val>
        </c:ser>
        <c:ser>
          <c:idx val="0"/>
          <c:order val="4"/>
          <c:tx>
            <c:strRef>
              <c:f>HDInsight!$B$24</c:f>
              <c:strCache>
                <c:ptCount val="1"/>
                <c:pt idx="0">
                  <c:v>Twister4Azure</c:v>
                </c:pt>
              </c:strCache>
            </c:strRef>
          </c:tx>
          <c:spPr>
            <a:pattFill prst="pct80">
              <a:fgClr>
                <a:schemeClr val="accent1">
                  <a:lumMod val="50000"/>
                </a:schemeClr>
              </a:fgClr>
              <a:bgClr>
                <a:schemeClr val="accent1"/>
              </a:bgClr>
            </a:pattFill>
          </c:spPr>
          <c:invertIfNegative val="0"/>
          <c:cat>
            <c:strRef>
              <c:f>HDInsight!$A$25:$A$28</c:f>
              <c:strCache>
                <c:ptCount val="4"/>
                <c:pt idx="0">
                  <c:v>32 x 32 M</c:v>
                </c:pt>
                <c:pt idx="1">
                  <c:v>64 x 64 M</c:v>
                </c:pt>
                <c:pt idx="2">
                  <c:v>128 x 128 M</c:v>
                </c:pt>
                <c:pt idx="3">
                  <c:v>256 x 256 M</c:v>
                </c:pt>
              </c:strCache>
            </c:strRef>
          </c:cat>
          <c:val>
            <c:numRef>
              <c:f>HDInsight!$B$25:$B$28</c:f>
              <c:numCache>
                <c:formatCode>General</c:formatCode>
                <c:ptCount val="4"/>
                <c:pt idx="0">
                  <c:v>435</c:v>
                </c:pt>
                <c:pt idx="1">
                  <c:v>435</c:v>
                </c:pt>
                <c:pt idx="2">
                  <c:v>435</c:v>
                </c:pt>
                <c:pt idx="3">
                  <c:v>435</c:v>
                </c:pt>
              </c:numCache>
            </c:numRef>
          </c:val>
        </c:ser>
        <c:ser>
          <c:idx val="5"/>
          <c:order val="5"/>
          <c:tx>
            <c:strRef>
              <c:f>HDInsight!$G$24</c:f>
              <c:strCache>
                <c:ptCount val="1"/>
                <c:pt idx="0">
                  <c:v>HDInsight</c:v>
                </c:pt>
              </c:strCache>
            </c:strRef>
          </c:tx>
          <c:spPr>
            <a:pattFill prst="pct80">
              <a:fgClr>
                <a:schemeClr val="accent6">
                  <a:lumMod val="50000"/>
                </a:schemeClr>
              </a:fgClr>
              <a:bgClr>
                <a:schemeClr val="accent6"/>
              </a:bgClr>
            </a:pattFill>
          </c:spPr>
          <c:invertIfNegative val="0"/>
          <c:cat>
            <c:strRef>
              <c:f>HDInsight!$A$25:$A$28</c:f>
              <c:strCache>
                <c:ptCount val="4"/>
                <c:pt idx="0">
                  <c:v>32 x 32 M</c:v>
                </c:pt>
                <c:pt idx="1">
                  <c:v>64 x 64 M</c:v>
                </c:pt>
                <c:pt idx="2">
                  <c:v>128 x 128 M</c:v>
                </c:pt>
                <c:pt idx="3">
                  <c:v>256 x 256 M</c:v>
                </c:pt>
              </c:strCache>
            </c:strRef>
          </c:cat>
          <c:val>
            <c:numRef>
              <c:f>HDInsight!$G$25:$G$28</c:f>
              <c:numCache>
                <c:formatCode>General</c:formatCode>
                <c:ptCount val="4"/>
                <c:pt idx="0">
                  <c:v>255</c:v>
                </c:pt>
                <c:pt idx="1">
                  <c:v>255</c:v>
                </c:pt>
                <c:pt idx="2">
                  <c:v>255</c:v>
                </c:pt>
              </c:numCache>
            </c:numRef>
          </c:val>
        </c:ser>
        <c:dLbls>
          <c:showLegendKey val="0"/>
          <c:showVal val="0"/>
          <c:showCatName val="0"/>
          <c:showSerName val="0"/>
          <c:showPercent val="0"/>
          <c:showBubbleSize val="0"/>
        </c:dLbls>
        <c:gapWidth val="150"/>
        <c:axId val="248559960"/>
        <c:axId val="248562704"/>
      </c:barChart>
      <c:catAx>
        <c:axId val="248559960"/>
        <c:scaling>
          <c:orientation val="minMax"/>
        </c:scaling>
        <c:delete val="1"/>
        <c:axPos val="b"/>
        <c:numFmt formatCode="General" sourceLinked="0"/>
        <c:majorTickMark val="out"/>
        <c:minorTickMark val="none"/>
        <c:tickLblPos val="nextTo"/>
        <c:crossAx val="248562704"/>
        <c:crosses val="autoZero"/>
        <c:auto val="1"/>
        <c:lblAlgn val="ctr"/>
        <c:lblOffset val="100"/>
        <c:noMultiLvlLbl val="0"/>
      </c:catAx>
      <c:valAx>
        <c:axId val="248562704"/>
        <c:scaling>
          <c:orientation val="minMax"/>
          <c:max val="1400"/>
        </c:scaling>
        <c:delete val="1"/>
        <c:axPos val="l"/>
        <c:majorGridlines>
          <c:spPr>
            <a:ln>
              <a:noFill/>
            </a:ln>
          </c:spPr>
        </c:majorGridlines>
        <c:numFmt formatCode="General" sourceLinked="1"/>
        <c:majorTickMark val="out"/>
        <c:minorTickMark val="none"/>
        <c:tickLblPos val="nextTo"/>
        <c:crossAx val="248559960"/>
        <c:crosses val="autoZero"/>
        <c:crossBetween val="between"/>
      </c:valAx>
      <c:spPr>
        <a:noFill/>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t>K-Means</a:t>
            </a:r>
            <a:r>
              <a:rPr lang="en-US" sz="2000" b="1" baseline="0"/>
              <a:t> Clustering </a:t>
            </a:r>
            <a:r>
              <a:rPr lang="en-US" sz="2000" b="1"/>
              <a:t>Harp</a:t>
            </a:r>
            <a:r>
              <a:rPr lang="en-US" sz="2000" b="1" baseline="0"/>
              <a:t> v.s. Hadoop on Madrid</a:t>
            </a:r>
            <a:endParaRPr lang="en-US"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3"/>
          <c:order val="0"/>
          <c:tx>
            <c:v>Hadoop 24 cores</c:v>
          </c:tx>
          <c:spPr>
            <a:solidFill>
              <a:schemeClr val="accent6">
                <a:lumMod val="20000"/>
                <a:lumOff val="80000"/>
              </a:schemeClr>
            </a:solidFill>
            <a:ln>
              <a:noFill/>
            </a:ln>
            <a:effectLst/>
          </c:spPr>
          <c:invertIfNegative val="0"/>
          <c:cat>
            <c:strRef>
              <c:f>Madrid!$B$176:$D$176</c:f>
              <c:strCache>
                <c:ptCount val="3"/>
                <c:pt idx="0">
                  <c:v>100m 500</c:v>
                </c:pt>
                <c:pt idx="1">
                  <c:v>10m 5k</c:v>
                </c:pt>
                <c:pt idx="2">
                  <c:v>1m 50k</c:v>
                </c:pt>
              </c:strCache>
            </c:strRef>
          </c:cat>
          <c:val>
            <c:numRef>
              <c:f>Madrid!$B$181:$D$181</c:f>
              <c:numCache>
                <c:formatCode>General</c:formatCode>
                <c:ptCount val="3"/>
                <c:pt idx="0">
                  <c:v>797.69600000000003</c:v>
                </c:pt>
                <c:pt idx="1">
                  <c:v>543.14800000000002</c:v>
                </c:pt>
                <c:pt idx="2">
                  <c:v>1499.7149999999999</c:v>
                </c:pt>
              </c:numCache>
            </c:numRef>
          </c:val>
        </c:ser>
        <c:ser>
          <c:idx val="0"/>
          <c:order val="1"/>
          <c:tx>
            <c:v>Harp 24 cores</c:v>
          </c:tx>
          <c:spPr>
            <a:solidFill>
              <a:schemeClr val="accent4">
                <a:lumMod val="50000"/>
              </a:schemeClr>
            </a:solidFill>
            <a:ln>
              <a:noFill/>
            </a:ln>
            <a:effectLst/>
          </c:spPr>
          <c:invertIfNegative val="0"/>
          <c:cat>
            <c:strRef>
              <c:f>Madrid!$B$176:$D$176</c:f>
              <c:strCache>
                <c:ptCount val="3"/>
                <c:pt idx="0">
                  <c:v>100m 500</c:v>
                </c:pt>
                <c:pt idx="1">
                  <c:v>10m 5k</c:v>
                </c:pt>
                <c:pt idx="2">
                  <c:v>1m 50k</c:v>
                </c:pt>
              </c:strCache>
            </c:strRef>
          </c:cat>
          <c:val>
            <c:numRef>
              <c:f>Madrid!$B$177:$D$177</c:f>
              <c:numCache>
                <c:formatCode>General</c:formatCode>
                <c:ptCount val="3"/>
                <c:pt idx="0">
                  <c:v>382.37200000000001</c:v>
                </c:pt>
                <c:pt idx="1">
                  <c:v>323.60300000000001</c:v>
                </c:pt>
                <c:pt idx="2">
                  <c:v>311.19400000000002</c:v>
                </c:pt>
              </c:numCache>
            </c:numRef>
          </c:val>
        </c:ser>
        <c:ser>
          <c:idx val="4"/>
          <c:order val="2"/>
          <c:tx>
            <c:v>Hadoop 48 cores</c:v>
          </c:tx>
          <c:spPr>
            <a:solidFill>
              <a:schemeClr val="accent6">
                <a:lumMod val="60000"/>
                <a:lumOff val="40000"/>
              </a:schemeClr>
            </a:solidFill>
            <a:ln>
              <a:noFill/>
            </a:ln>
            <a:effectLst/>
          </c:spPr>
          <c:invertIfNegative val="0"/>
          <c:cat>
            <c:strRef>
              <c:f>Madrid!$B$176:$D$176</c:f>
              <c:strCache>
                <c:ptCount val="3"/>
                <c:pt idx="0">
                  <c:v>100m 500</c:v>
                </c:pt>
                <c:pt idx="1">
                  <c:v>10m 5k</c:v>
                </c:pt>
                <c:pt idx="2">
                  <c:v>1m 50k</c:v>
                </c:pt>
              </c:strCache>
            </c:strRef>
          </c:cat>
          <c:val>
            <c:numRef>
              <c:f>Madrid!$B$182:$D$182</c:f>
              <c:numCache>
                <c:formatCode>General</c:formatCode>
                <c:ptCount val="3"/>
                <c:pt idx="0">
                  <c:v>458.512</c:v>
                </c:pt>
                <c:pt idx="1">
                  <c:v>407.40199999999999</c:v>
                </c:pt>
                <c:pt idx="2">
                  <c:v>916.95699999999999</c:v>
                </c:pt>
              </c:numCache>
            </c:numRef>
          </c:val>
        </c:ser>
        <c:ser>
          <c:idx val="1"/>
          <c:order val="3"/>
          <c:tx>
            <c:v>Harp 48 cores</c:v>
          </c:tx>
          <c:spPr>
            <a:solidFill>
              <a:schemeClr val="accent4">
                <a:lumMod val="60000"/>
                <a:lumOff val="40000"/>
              </a:schemeClr>
            </a:solidFill>
            <a:ln>
              <a:noFill/>
            </a:ln>
            <a:effectLst/>
          </c:spPr>
          <c:invertIfNegative val="0"/>
          <c:cat>
            <c:strRef>
              <c:f>Madrid!$B$176:$D$176</c:f>
              <c:strCache>
                <c:ptCount val="3"/>
                <c:pt idx="0">
                  <c:v>100m 500</c:v>
                </c:pt>
                <c:pt idx="1">
                  <c:v>10m 5k</c:v>
                </c:pt>
                <c:pt idx="2">
                  <c:v>1m 50k</c:v>
                </c:pt>
              </c:strCache>
            </c:strRef>
          </c:cat>
          <c:val>
            <c:numRef>
              <c:f>Madrid!$B$178:$D$178</c:f>
              <c:numCache>
                <c:formatCode>General</c:formatCode>
                <c:ptCount val="3"/>
                <c:pt idx="0">
                  <c:v>188.99100000000001</c:v>
                </c:pt>
                <c:pt idx="1">
                  <c:v>169.215</c:v>
                </c:pt>
                <c:pt idx="2">
                  <c:v>168.91300000000001</c:v>
                </c:pt>
              </c:numCache>
            </c:numRef>
          </c:val>
        </c:ser>
        <c:ser>
          <c:idx val="5"/>
          <c:order val="4"/>
          <c:tx>
            <c:v>Hadoop 96 cores</c:v>
          </c:tx>
          <c:spPr>
            <a:solidFill>
              <a:schemeClr val="accent6">
                <a:lumMod val="50000"/>
              </a:schemeClr>
            </a:solidFill>
            <a:ln>
              <a:noFill/>
            </a:ln>
            <a:effectLst/>
          </c:spPr>
          <c:invertIfNegative val="0"/>
          <c:cat>
            <c:strRef>
              <c:f>Madrid!$B$176:$D$176</c:f>
              <c:strCache>
                <c:ptCount val="3"/>
                <c:pt idx="0">
                  <c:v>100m 500</c:v>
                </c:pt>
                <c:pt idx="1">
                  <c:v>10m 5k</c:v>
                </c:pt>
                <c:pt idx="2">
                  <c:v>1m 50k</c:v>
                </c:pt>
              </c:strCache>
            </c:strRef>
          </c:cat>
          <c:val>
            <c:numRef>
              <c:f>Madrid!$B$183:$D$183</c:f>
              <c:numCache>
                <c:formatCode>General</c:formatCode>
                <c:ptCount val="3"/>
                <c:pt idx="0">
                  <c:v>371.04899999999998</c:v>
                </c:pt>
                <c:pt idx="1">
                  <c:v>347.39800000000002</c:v>
                </c:pt>
                <c:pt idx="2">
                  <c:v>605.03200000000004</c:v>
                </c:pt>
              </c:numCache>
            </c:numRef>
          </c:val>
        </c:ser>
        <c:ser>
          <c:idx val="2"/>
          <c:order val="5"/>
          <c:tx>
            <c:v>Harp 96 cores</c:v>
          </c:tx>
          <c:spPr>
            <a:solidFill>
              <a:schemeClr val="accent4">
                <a:lumMod val="20000"/>
                <a:lumOff val="80000"/>
              </a:schemeClr>
            </a:solidFill>
            <a:ln>
              <a:noFill/>
            </a:ln>
            <a:effectLst/>
          </c:spPr>
          <c:invertIfNegative val="0"/>
          <c:cat>
            <c:strRef>
              <c:f>Madrid!$B$176:$D$176</c:f>
              <c:strCache>
                <c:ptCount val="3"/>
                <c:pt idx="0">
                  <c:v>100m 500</c:v>
                </c:pt>
                <c:pt idx="1">
                  <c:v>10m 5k</c:v>
                </c:pt>
                <c:pt idx="2">
                  <c:v>1m 50k</c:v>
                </c:pt>
              </c:strCache>
            </c:strRef>
          </c:cat>
          <c:val>
            <c:numRef>
              <c:f>Madrid!$B$179:$D$179</c:f>
              <c:numCache>
                <c:formatCode>General</c:formatCode>
                <c:ptCount val="3"/>
                <c:pt idx="0">
                  <c:v>113.946</c:v>
                </c:pt>
                <c:pt idx="1">
                  <c:v>96.465000000000003</c:v>
                </c:pt>
                <c:pt idx="2">
                  <c:v>94.721999999999994</c:v>
                </c:pt>
              </c:numCache>
            </c:numRef>
          </c:val>
        </c:ser>
        <c:dLbls>
          <c:showLegendKey val="0"/>
          <c:showVal val="0"/>
          <c:showCatName val="0"/>
          <c:showSerName val="0"/>
          <c:showPercent val="0"/>
          <c:showBubbleSize val="0"/>
        </c:dLbls>
        <c:gapWidth val="219"/>
        <c:axId val="248565056"/>
        <c:axId val="248560744"/>
      </c:barChart>
      <c:catAx>
        <c:axId val="2485650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Problem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560744"/>
        <c:crosses val="autoZero"/>
        <c:auto val="1"/>
        <c:lblAlgn val="ctr"/>
        <c:lblOffset val="100"/>
        <c:noMultiLvlLbl val="0"/>
      </c:catAx>
      <c:valAx>
        <c:axId val="248560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Execution 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565056"/>
        <c:crosses val="autoZero"/>
        <c:crossBetween val="between"/>
      </c:valAx>
      <c:spPr>
        <a:noFill/>
        <a:ln>
          <a:noFill/>
        </a:ln>
        <a:effectLst/>
      </c:spPr>
    </c:plotArea>
    <c:legend>
      <c:legendPos val="b"/>
      <c:layout>
        <c:manualLayout>
          <c:xMode val="edge"/>
          <c:yMode val="edge"/>
          <c:x val="6.4297413437794562E-2"/>
          <c:y val="0.85483781320503816"/>
          <c:w val="0.88733598787179369"/>
          <c:h val="0.1223917883129883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C38FE-F884-4E17-A83D-543C466F79A5}" type="datetimeFigureOut">
              <a:rPr lang="en-US" smtClean="0"/>
              <a:t>3/31/2014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C080E-B00D-4181-91FC-08D9D4473EED}" type="slidenum">
              <a:rPr lang="en-US" smtClean="0"/>
              <a:t>‹#›</a:t>
            </a:fld>
            <a:endParaRPr lang="en-US"/>
          </a:p>
        </p:txBody>
      </p:sp>
    </p:spTree>
    <p:extLst>
      <p:ext uri="{BB962C8B-B14F-4D97-AF65-F5344CB8AC3E}">
        <p14:creationId xmlns:p14="http://schemas.microsoft.com/office/powerpoint/2010/main" val="139834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D4677B-C5CE-4183-A13D-EB29CCD21300}"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984112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a:t>
            </a:r>
            <a:r>
              <a:rPr lang="en-US" baseline="0" dirty="0" smtClean="0"/>
              <a:t> dwarfs are Ogres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Implement Ogres  in ABDS+</a:t>
            </a:r>
          </a:p>
          <a:p>
            <a:endParaRPr lang="en-US" dirty="0"/>
          </a:p>
        </p:txBody>
      </p:sp>
      <p:sp>
        <p:nvSpPr>
          <p:cNvPr id="4" name="Slide Number Placeholder 3"/>
          <p:cNvSpPr>
            <a:spLocks noGrp="1"/>
          </p:cNvSpPr>
          <p:nvPr>
            <p:ph type="sldNum" sz="quarter" idx="10"/>
          </p:nvPr>
        </p:nvSpPr>
        <p:spPr/>
        <p:txBody>
          <a:bodyPr/>
          <a:lstStyle/>
          <a:p>
            <a:fld id="{359C080E-B00D-4181-91FC-08D9D4473EED}" type="slidenum">
              <a:rPr lang="en-US" smtClean="0"/>
              <a:t>42</a:t>
            </a:fld>
            <a:endParaRPr lang="en-US"/>
          </a:p>
        </p:txBody>
      </p:sp>
    </p:spTree>
    <p:extLst>
      <p:ext uri="{BB962C8B-B14F-4D97-AF65-F5344CB8AC3E}">
        <p14:creationId xmlns:p14="http://schemas.microsoft.com/office/powerpoint/2010/main" val="115629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26A48-FAFA-44C5-849D-076216A06894}" type="slidenum">
              <a:rPr lang="en-US" smtClean="0"/>
              <a:t>51</a:t>
            </a:fld>
            <a:endParaRPr lang="en-US"/>
          </a:p>
        </p:txBody>
      </p:sp>
    </p:spTree>
    <p:extLst>
      <p:ext uri="{BB962C8B-B14F-4D97-AF65-F5344CB8AC3E}">
        <p14:creationId xmlns:p14="http://schemas.microsoft.com/office/powerpoint/2010/main" val="3278336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C38D-76F9-4D02-B218-3C9CB0039E20}"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174347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9C080E-B00D-4181-91FC-08D9D4473EED}" type="slidenum">
              <a:rPr lang="en-US" smtClean="0"/>
              <a:t>63</a:t>
            </a:fld>
            <a:endParaRPr lang="en-US"/>
          </a:p>
        </p:txBody>
      </p:sp>
    </p:spTree>
    <p:extLst>
      <p:ext uri="{BB962C8B-B14F-4D97-AF65-F5344CB8AC3E}">
        <p14:creationId xmlns:p14="http://schemas.microsoft.com/office/powerpoint/2010/main" val="234114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Big Data </a:t>
            </a:r>
            <a:r>
              <a:rPr lang="en-US" dirty="0" smtClean="0"/>
              <a:t>refers to digital data volume, velocity and/or variety whose</a:t>
            </a:r>
            <a:r>
              <a:rPr lang="en-US" baseline="0" dirty="0" smtClean="0"/>
              <a:t> </a:t>
            </a:r>
            <a:r>
              <a:rPr lang="en-US" dirty="0" smtClean="0"/>
              <a:t>management requires scalability across coupled horizontal resources</a:t>
            </a:r>
          </a:p>
          <a:p>
            <a:r>
              <a:rPr lang="en-US" b="1" dirty="0" smtClean="0"/>
              <a:t>Data Science </a:t>
            </a:r>
            <a:r>
              <a:rPr lang="en-US" dirty="0" smtClean="0"/>
              <a:t>is the extraction of actionable knowledge directly from data through a process of discovery, hypothesis, and analytical hypothesis analysis.</a:t>
            </a:r>
          </a:p>
          <a:p>
            <a:r>
              <a:rPr lang="en-US" dirty="0" smtClean="0"/>
              <a:t>A </a:t>
            </a:r>
            <a:r>
              <a:rPr lang="en-US" b="1" dirty="0" smtClean="0"/>
              <a:t>Data Scientist </a:t>
            </a:r>
            <a:r>
              <a:rPr lang="en-US" dirty="0" smtClean="0"/>
              <a:t>is a practitioner who has sufficient knowledge of the overlapping regimes of expertise in business needs, domain knowledge, analytical skills and programming expertise to manage the end-to-end scientific method process through each stage in the big data lifecycle.</a:t>
            </a:r>
          </a:p>
          <a:p>
            <a:endParaRPr lang="en-US" dirty="0"/>
          </a:p>
        </p:txBody>
      </p:sp>
      <p:sp>
        <p:nvSpPr>
          <p:cNvPr id="4" name="Slide Number Placeholder 3"/>
          <p:cNvSpPr>
            <a:spLocks noGrp="1"/>
          </p:cNvSpPr>
          <p:nvPr>
            <p:ph type="sldNum" sz="quarter" idx="10"/>
          </p:nvPr>
        </p:nvSpPr>
        <p:spPr/>
        <p:txBody>
          <a:bodyPr/>
          <a:lstStyle/>
          <a:p>
            <a:fld id="{039B4EB4-5598-40D3-88E5-16B91A0484D5}"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529303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9C080E-B00D-4181-91FC-08D9D4473EED}" type="slidenum">
              <a:rPr lang="en-US" smtClean="0"/>
              <a:t>10</a:t>
            </a:fld>
            <a:endParaRPr lang="en-US"/>
          </a:p>
        </p:txBody>
      </p:sp>
    </p:spTree>
    <p:extLst>
      <p:ext uri="{BB962C8B-B14F-4D97-AF65-F5344CB8AC3E}">
        <p14:creationId xmlns:p14="http://schemas.microsoft.com/office/powerpoint/2010/main" val="427486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B4EB4-5598-40D3-88E5-16B91A0484D5}" type="slidenum">
              <a:rPr lang="en-US" smtClean="0"/>
              <a:pPr/>
              <a:t>11</a:t>
            </a:fld>
            <a:endParaRPr lang="en-US"/>
          </a:p>
        </p:txBody>
      </p:sp>
    </p:spTree>
    <p:extLst>
      <p:ext uri="{BB962C8B-B14F-4D97-AF65-F5344CB8AC3E}">
        <p14:creationId xmlns:p14="http://schemas.microsoft.com/office/powerpoint/2010/main" val="37777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B4EB4-5598-40D3-88E5-16B91A0484D5}" type="slidenum">
              <a:rPr lang="en-US" smtClean="0"/>
              <a:pPr/>
              <a:t>19</a:t>
            </a:fld>
            <a:endParaRPr lang="en-US"/>
          </a:p>
        </p:txBody>
      </p:sp>
    </p:spTree>
    <p:extLst>
      <p:ext uri="{BB962C8B-B14F-4D97-AF65-F5344CB8AC3E}">
        <p14:creationId xmlns:p14="http://schemas.microsoft.com/office/powerpoint/2010/main" val="3490488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B4EB4-5598-40D3-88E5-16B91A0484D5}"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417597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9C080E-B00D-4181-91FC-08D9D4473EED}" type="slidenum">
              <a:rPr lang="en-US" smtClean="0"/>
              <a:t>34</a:t>
            </a:fld>
            <a:endParaRPr lang="en-US"/>
          </a:p>
        </p:txBody>
      </p:sp>
    </p:spTree>
    <p:extLst>
      <p:ext uri="{BB962C8B-B14F-4D97-AF65-F5344CB8AC3E}">
        <p14:creationId xmlns:p14="http://schemas.microsoft.com/office/powerpoint/2010/main" val="117198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a:t>
            </a:r>
            <a:r>
              <a:rPr lang="en-US" baseline="0" dirty="0" smtClean="0"/>
              <a:t> dwarfs are Ogres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Implement Ogres  in ABDS+</a:t>
            </a:r>
          </a:p>
          <a:p>
            <a:endParaRPr lang="en-US" dirty="0"/>
          </a:p>
        </p:txBody>
      </p:sp>
      <p:sp>
        <p:nvSpPr>
          <p:cNvPr id="4" name="Slide Number Placeholder 3"/>
          <p:cNvSpPr>
            <a:spLocks noGrp="1"/>
          </p:cNvSpPr>
          <p:nvPr>
            <p:ph type="sldNum" sz="quarter" idx="10"/>
          </p:nvPr>
        </p:nvSpPr>
        <p:spPr/>
        <p:txBody>
          <a:bodyPr/>
          <a:lstStyle/>
          <a:p>
            <a:fld id="{359C080E-B00D-4181-91FC-08D9D4473EED}" type="slidenum">
              <a:rPr lang="en-US" smtClean="0"/>
              <a:t>36</a:t>
            </a:fld>
            <a:endParaRPr lang="en-US"/>
          </a:p>
        </p:txBody>
      </p:sp>
    </p:spTree>
    <p:extLst>
      <p:ext uri="{BB962C8B-B14F-4D97-AF65-F5344CB8AC3E}">
        <p14:creationId xmlns:p14="http://schemas.microsoft.com/office/powerpoint/2010/main" val="31717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B4EB4-5598-40D3-88E5-16B91A0484D5}"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305712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408E24-CD6D-F245-BA50-44436EA38975}"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213543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08E24-CD6D-F245-BA50-44436EA38975}"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257926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08E24-CD6D-F245-BA50-44436EA38975}"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2376151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atin typeface="Franklin Gothic Demi"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2"/>
          </p:nvPr>
        </p:nvSpPr>
        <p:spPr>
          <a:xfrm>
            <a:off x="8323942" y="6291943"/>
            <a:ext cx="656771" cy="293913"/>
          </a:xfrm>
          <a:prstGeom prst="rect">
            <a:avLst/>
          </a:prstGeom>
        </p:spPr>
        <p:txBody>
          <a:bodyPr/>
          <a:lstStyle>
            <a:lvl1pPr>
              <a:defRPr sz="2000" b="0">
                <a:solidFill>
                  <a:schemeClr val="tx1"/>
                </a:solidFill>
                <a:latin typeface="Franklin Gothic Medium" pitchFamily="34" charset="0"/>
              </a:defRPr>
            </a:lvl1pPr>
          </a:lstStyle>
          <a:p>
            <a:fld id="{C4B85148-DB98-4269-ACE6-2DF49F9918C9}" type="slidenum">
              <a:rPr lang="en-US" smtClean="0"/>
              <a:pPr/>
              <a:t>‹#›</a:t>
            </a:fld>
            <a:endParaRPr lang="en-US" dirty="0"/>
          </a:p>
        </p:txBody>
      </p:sp>
    </p:spTree>
    <p:extLst>
      <p:ext uri="{BB962C8B-B14F-4D97-AF65-F5344CB8AC3E}">
        <p14:creationId xmlns:p14="http://schemas.microsoft.com/office/powerpoint/2010/main" val="4755311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2838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3942" y="6291943"/>
            <a:ext cx="645887" cy="293913"/>
          </a:xfrm>
          <a:prstGeom prst="rect">
            <a:avLst/>
          </a:prstGeom>
        </p:spPr>
        <p:txBody>
          <a:bodyPr/>
          <a:lstStyle>
            <a:lvl1pPr>
              <a:defRPr sz="2000" b="0">
                <a:solidFill>
                  <a:schemeClr val="tx1"/>
                </a:solidFill>
                <a:latin typeface="Arial" panose="020B0604020202020204" pitchFamily="34" charset="0"/>
                <a:cs typeface="Arial" panose="020B0604020202020204"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806593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4" name="Slide Number Placeholder 5"/>
          <p:cNvSpPr>
            <a:spLocks noGrp="1"/>
          </p:cNvSpPr>
          <p:nvPr>
            <p:ph type="sldNum" sz="quarter" idx="12"/>
          </p:nvPr>
        </p:nvSpPr>
        <p:spPr>
          <a:xfrm>
            <a:off x="8323943" y="6291943"/>
            <a:ext cx="4608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351652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3" y="6291943"/>
            <a:ext cx="460828"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810737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2" y="6291943"/>
            <a:ext cx="602343"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970813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defTabSz="914400"/>
            <a:fld id="{E91A8F5D-09CF-4B12-BCB2-FCB998BDD8B8}"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defTabSz="914400"/>
            <a:fld id="{16339C3C-0F6E-4C9D-9BD6-336196307036}"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7290927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defTabSz="914400"/>
            <a:fld id="{EF3C2F90-AF55-4721-B57A-3E9E907EFA96}"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defTabSz="914400"/>
            <a:fld id="{277CC54B-F56B-44F2-8EAB-AB16C6971E6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95314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08E24-CD6D-F245-BA50-44436EA38975}"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12462093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5654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3942" y="6291943"/>
            <a:ext cx="645887" cy="293913"/>
          </a:xfrm>
          <a:prstGeom prst="rect">
            <a:avLst/>
          </a:prstGeom>
        </p:spPr>
        <p:txBody>
          <a:bodyPr/>
          <a:lstStyle>
            <a:lvl1pPr>
              <a:defRPr sz="2000" b="0">
                <a:solidFill>
                  <a:schemeClr val="tx1"/>
                </a:solidFill>
                <a:latin typeface="Arial" panose="020B0604020202020204" pitchFamily="34" charset="0"/>
                <a:cs typeface="Arial" panose="020B0604020202020204"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609090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4" name="Slide Number Placeholder 5"/>
          <p:cNvSpPr>
            <a:spLocks noGrp="1"/>
          </p:cNvSpPr>
          <p:nvPr>
            <p:ph type="sldNum" sz="quarter" idx="12"/>
          </p:nvPr>
        </p:nvSpPr>
        <p:spPr>
          <a:xfrm>
            <a:off x="8323943" y="6291943"/>
            <a:ext cx="4608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2426443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3" y="6291943"/>
            <a:ext cx="460828"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913779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2" y="6291943"/>
            <a:ext cx="602343"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84852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defTabSz="914400"/>
            <a:fld id="{E91A8F5D-09CF-4B12-BCB2-FCB998BDD8B8}"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defTabSz="914400"/>
            <a:fld id="{16339C3C-0F6E-4C9D-9BD6-336196307036}"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5428746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defTabSz="914400"/>
            <a:fld id="{EF3C2F90-AF55-4721-B57A-3E9E907EFA96}"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defTabSz="914400"/>
            <a:fld id="{277CC54B-F56B-44F2-8EAB-AB16C6971E6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417778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0211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3942" y="6291943"/>
            <a:ext cx="645887" cy="293913"/>
          </a:xfrm>
          <a:prstGeom prst="rect">
            <a:avLst/>
          </a:prstGeom>
        </p:spPr>
        <p:txBody>
          <a:bodyPr/>
          <a:lstStyle>
            <a:lvl1pPr>
              <a:defRPr sz="2000" b="0">
                <a:solidFill>
                  <a:schemeClr val="tx1"/>
                </a:solidFill>
                <a:latin typeface="Arial" panose="020B0604020202020204" pitchFamily="34" charset="0"/>
                <a:cs typeface="Arial" panose="020B0604020202020204"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2663832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4" name="Slide Number Placeholder 5"/>
          <p:cNvSpPr>
            <a:spLocks noGrp="1"/>
          </p:cNvSpPr>
          <p:nvPr>
            <p:ph type="sldNum" sz="quarter" idx="12"/>
          </p:nvPr>
        </p:nvSpPr>
        <p:spPr>
          <a:xfrm>
            <a:off x="8323943" y="6291943"/>
            <a:ext cx="4608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356419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08E24-CD6D-F245-BA50-44436EA38975}" type="datetimeFigureOut">
              <a:rPr lang="en-US" smtClean="0"/>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39938977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3" y="6291943"/>
            <a:ext cx="460828"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96887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2" y="6291943"/>
            <a:ext cx="602343"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4761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defTabSz="914400"/>
            <a:fld id="{E91A8F5D-09CF-4B12-BCB2-FCB998BDD8B8}"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defTabSz="914400"/>
            <a:fld id="{16339C3C-0F6E-4C9D-9BD6-336196307036}"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992628117"/>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defTabSz="914400"/>
            <a:fld id="{EF3C2F90-AF55-4721-B57A-3E9E907EFA96}"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defTabSz="914400"/>
            <a:fld id="{277CC54B-F56B-44F2-8EAB-AB16C6971E6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7261420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1206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3942" y="6291943"/>
            <a:ext cx="645887" cy="293913"/>
          </a:xfrm>
          <a:prstGeom prst="rect">
            <a:avLst/>
          </a:prstGeom>
        </p:spPr>
        <p:txBody>
          <a:bodyPr/>
          <a:lstStyle>
            <a:lvl1pPr>
              <a:defRPr sz="2000" b="0">
                <a:solidFill>
                  <a:schemeClr val="tx1"/>
                </a:solidFill>
                <a:latin typeface="Arial" panose="020B0604020202020204" pitchFamily="34" charset="0"/>
                <a:cs typeface="Arial" panose="020B0604020202020204"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17464459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4" name="Slide Number Placeholder 5"/>
          <p:cNvSpPr>
            <a:spLocks noGrp="1"/>
          </p:cNvSpPr>
          <p:nvPr>
            <p:ph type="sldNum" sz="quarter" idx="12"/>
          </p:nvPr>
        </p:nvSpPr>
        <p:spPr>
          <a:xfrm>
            <a:off x="8323943" y="6291943"/>
            <a:ext cx="4608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37498087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3" y="6291943"/>
            <a:ext cx="460828"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823361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2" y="6291943"/>
            <a:ext cx="602343"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39507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defTabSz="914400"/>
            <a:fld id="{E91A8F5D-09CF-4B12-BCB2-FCB998BDD8B8}"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defTabSz="914400"/>
            <a:fld id="{16339C3C-0F6E-4C9D-9BD6-336196307036}"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90735270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408E24-CD6D-F245-BA50-44436EA38975}"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32907864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defTabSz="914400"/>
            <a:fld id="{EF3C2F90-AF55-4721-B57A-3E9E907EFA96}"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defTabSz="914400"/>
            <a:fld id="{277CC54B-F56B-44F2-8EAB-AB16C6971E6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4616981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89636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3942" y="6291943"/>
            <a:ext cx="645887" cy="293913"/>
          </a:xfrm>
          <a:prstGeom prst="rect">
            <a:avLst/>
          </a:prstGeom>
        </p:spPr>
        <p:txBody>
          <a:bodyPr/>
          <a:lstStyle>
            <a:lvl1pPr>
              <a:defRPr sz="2000" b="0">
                <a:solidFill>
                  <a:schemeClr val="tx1"/>
                </a:solidFill>
                <a:latin typeface="Arial" panose="020B0604020202020204" pitchFamily="34" charset="0"/>
                <a:cs typeface="Arial" panose="020B0604020202020204"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111006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4" name="Slide Number Placeholder 5"/>
          <p:cNvSpPr>
            <a:spLocks noGrp="1"/>
          </p:cNvSpPr>
          <p:nvPr>
            <p:ph type="sldNum" sz="quarter" idx="12"/>
          </p:nvPr>
        </p:nvSpPr>
        <p:spPr>
          <a:xfrm>
            <a:off x="8323943" y="6291943"/>
            <a:ext cx="4608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12089076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3" y="6291943"/>
            <a:ext cx="460828"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88369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2" y="6291943"/>
            <a:ext cx="602343"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8157634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defTabSz="914400"/>
            <a:fld id="{E91A8F5D-09CF-4B12-BCB2-FCB998BDD8B8}"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defTabSz="914400"/>
            <a:fld id="{16339C3C-0F6E-4C9D-9BD6-336196307036}"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93168710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defTabSz="914400"/>
            <a:fld id="{EF3C2F90-AF55-4721-B57A-3E9E907EFA96}"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defTabSz="914400"/>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defTabSz="914400"/>
            <a:fld id="{277CC54B-F56B-44F2-8EAB-AB16C6971E6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292671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09049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3942" y="6291943"/>
            <a:ext cx="645887" cy="293913"/>
          </a:xfrm>
          <a:prstGeom prst="rect">
            <a:avLst/>
          </a:prstGeom>
        </p:spPr>
        <p:txBody>
          <a:bodyPr/>
          <a:lstStyle>
            <a:lvl1pPr>
              <a:defRPr sz="2000" b="0">
                <a:solidFill>
                  <a:schemeClr val="tx1"/>
                </a:solidFill>
                <a:latin typeface="Arial" panose="020B0604020202020204" pitchFamily="34" charset="0"/>
                <a:cs typeface="Arial" panose="020B0604020202020204"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353430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408E24-CD6D-F245-BA50-44436EA38975}" type="datetimeFigureOut">
              <a:rPr lang="en-US" smtClean="0"/>
              <a:t>3/31/2014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16534014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4" name="Slide Number Placeholder 5"/>
          <p:cNvSpPr>
            <a:spLocks noGrp="1"/>
          </p:cNvSpPr>
          <p:nvPr>
            <p:ph type="sldNum" sz="quarter" idx="12"/>
          </p:nvPr>
        </p:nvSpPr>
        <p:spPr>
          <a:xfrm>
            <a:off x="8323943" y="6291943"/>
            <a:ext cx="4608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15086275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solidFill>
                  <a:schemeClr val="tx1"/>
                </a:solidFill>
                <a:latin typeface="Franklin Gothic Medium" pitchFamily="34" charset="0"/>
              </a:defRPr>
            </a:lvl1pPr>
            <a:lvl2pPr>
              <a:defRPr sz="2000">
                <a:solidFill>
                  <a:schemeClr val="tx1"/>
                </a:solidFill>
                <a:latin typeface="Franklin Gothic Medium" pitchFamily="34" charset="0"/>
              </a:defRPr>
            </a:lvl2pPr>
            <a:lvl3pPr>
              <a:defRPr sz="1800">
                <a:solidFill>
                  <a:schemeClr val="tx1"/>
                </a:solidFill>
                <a:latin typeface="Franklin Gothic Medium" pitchFamily="34" charset="0"/>
              </a:defRPr>
            </a:lvl3pPr>
            <a:lvl4pPr>
              <a:buClr>
                <a:schemeClr val="bg1">
                  <a:lumMod val="75000"/>
                </a:schemeClr>
              </a:buClr>
              <a:defRPr sz="1600">
                <a:solidFill>
                  <a:schemeClr val="tx1"/>
                </a:solidFill>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38458" y="6343818"/>
            <a:ext cx="533400" cy="154953"/>
          </a:xfrm>
          <a:prstGeom prst="rect">
            <a:avLst/>
          </a:prstGeom>
        </p:spPr>
        <p:txBody>
          <a:bodyPr/>
          <a:lstStyle>
            <a:lvl1pPr>
              <a:defRPr b="0">
                <a:solidFill>
                  <a:schemeClr val="tx1"/>
                </a:solidFill>
                <a:latin typeface="Franklin Gothic Medium" pitchFamily="34" charset="0"/>
              </a:defRPr>
            </a:lvl1pPr>
          </a:lstStyle>
          <a:p>
            <a:pPr defTabSz="914400"/>
            <a:fld id="{F5B7371F-B25E-42BE-91F9-DCD17E1CF49D}" type="slidenum">
              <a:rPr lang="en-US" smtClean="0">
                <a:solidFill>
                  <a:prstClr val="black"/>
                </a:solidFill>
              </a:rPr>
              <a:pPr defTabSz="914400"/>
              <a:t>‹#›</a:t>
            </a:fld>
            <a:endParaRPr lang="en-US" dirty="0">
              <a:solidFill>
                <a:prstClr val="black"/>
              </a:solidFill>
            </a:endParaRPr>
          </a:p>
        </p:txBody>
      </p:sp>
      <p:sp>
        <p:nvSpPr>
          <p:cNvPr id="7" name="Rectangle 6"/>
          <p:cNvSpPr/>
          <p:nvPr userDrawn="1"/>
        </p:nvSpPr>
        <p:spPr>
          <a:xfrm>
            <a:off x="0" y="1301142"/>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346715541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atin typeface="Franklin Gothic Demi"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2"/>
          </p:nvPr>
        </p:nvSpPr>
        <p:spPr>
          <a:xfrm>
            <a:off x="8323943" y="6291943"/>
            <a:ext cx="569686"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331472247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atin typeface="Franklin Gothic Demi"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2"/>
          </p:nvPr>
        </p:nvSpPr>
        <p:spPr>
          <a:xfrm>
            <a:off x="8323942" y="6291943"/>
            <a:ext cx="656771"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21850896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962400" y="0"/>
            <a:ext cx="5181600" cy="914400"/>
          </a:xfrm>
        </p:spPr>
        <p:txBody>
          <a:bodyPr/>
          <a:lstStyle>
            <a:lvl1pPr>
              <a:defRPr>
                <a:solidFill>
                  <a:schemeClr val="tx1"/>
                </a:solidFill>
              </a:defRPr>
            </a:lvl1pPr>
          </a:lstStyle>
          <a:p>
            <a:r>
              <a:rPr lang="en-US" dirty="0" smtClean="0"/>
              <a:t>Click to edit Master title style</a:t>
            </a:r>
            <a:endParaRPr lang="en-US" dirty="0"/>
          </a:p>
        </p:txBody>
      </p:sp>
      <p:sp>
        <p:nvSpPr>
          <p:cNvPr id="7" name="Content Placeholder 6"/>
          <p:cNvSpPr>
            <a:spLocks noGrp="1"/>
          </p:cNvSpPr>
          <p:nvPr>
            <p:ph sz="quarter" idx="11"/>
          </p:nvPr>
        </p:nvSpPr>
        <p:spPr>
          <a:xfrm>
            <a:off x="457200"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6"/>
          <p:cNvSpPr>
            <a:spLocks noGrp="1"/>
          </p:cNvSpPr>
          <p:nvPr>
            <p:ph sz="quarter" idx="12"/>
          </p:nvPr>
        </p:nvSpPr>
        <p:spPr>
          <a:xfrm>
            <a:off x="4733108"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13"/>
          </p:nvPr>
        </p:nvSpPr>
        <p:spPr>
          <a:xfrm>
            <a:off x="8323943" y="6291943"/>
            <a:ext cx="6132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426714397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3" y="6291943"/>
            <a:ext cx="460828"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583113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2" y="6291943"/>
            <a:ext cx="602343"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243229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92062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5138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961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408E24-CD6D-F245-BA50-44436EA38975}" type="datetimeFigureOut">
              <a:rPr lang="en-US" smtClean="0"/>
              <a:t>3/31/2014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32008716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498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69035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43668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18156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71934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42905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31211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06838C-7D3E-48EC-8EAD-9950BFA7A789}" type="datetimeFigureOut">
              <a:rPr lang="en-US" smtClean="0">
                <a:solidFill>
                  <a:prstClr val="black">
                    <a:tint val="75000"/>
                  </a:prstClr>
                </a:solidFill>
              </a:rPr>
              <a:pPr/>
              <a:t>3/31/2014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E5A4E-2AA6-4E6B-A48C-D9C4F0CD3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4518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32703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3942" y="6291943"/>
            <a:ext cx="645887" cy="293913"/>
          </a:xfrm>
          <a:prstGeom prst="rect">
            <a:avLst/>
          </a:prstGeom>
        </p:spPr>
        <p:txBody>
          <a:bodyPr/>
          <a:lstStyle>
            <a:lvl1pPr>
              <a:defRPr sz="2000" b="0">
                <a:solidFill>
                  <a:schemeClr val="tx1"/>
                </a:solidFill>
                <a:latin typeface="Arial" panose="020B0604020202020204" pitchFamily="34" charset="0"/>
                <a:cs typeface="Arial" panose="020B0604020202020204"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269769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08E24-CD6D-F245-BA50-44436EA38975}" type="datetimeFigureOut">
              <a:rPr lang="en-US" smtClean="0"/>
              <a:t>3/31/2014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10822780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4" name="Slide Number Placeholder 5"/>
          <p:cNvSpPr>
            <a:spLocks noGrp="1"/>
          </p:cNvSpPr>
          <p:nvPr>
            <p:ph type="sldNum" sz="quarter" idx="12"/>
          </p:nvPr>
        </p:nvSpPr>
        <p:spPr>
          <a:xfrm>
            <a:off x="8323943" y="6291943"/>
            <a:ext cx="4608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16072092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solidFill>
                  <a:schemeClr val="tx1"/>
                </a:solidFill>
                <a:latin typeface="Franklin Gothic Medium" pitchFamily="34" charset="0"/>
              </a:defRPr>
            </a:lvl1pPr>
            <a:lvl2pPr>
              <a:defRPr sz="2000">
                <a:solidFill>
                  <a:schemeClr val="tx1"/>
                </a:solidFill>
                <a:latin typeface="Franklin Gothic Medium" pitchFamily="34" charset="0"/>
              </a:defRPr>
            </a:lvl2pPr>
            <a:lvl3pPr>
              <a:defRPr sz="1800">
                <a:solidFill>
                  <a:schemeClr val="tx1"/>
                </a:solidFill>
                <a:latin typeface="Franklin Gothic Medium" pitchFamily="34" charset="0"/>
              </a:defRPr>
            </a:lvl3pPr>
            <a:lvl4pPr>
              <a:buClr>
                <a:schemeClr val="bg1">
                  <a:lumMod val="75000"/>
                </a:schemeClr>
              </a:buClr>
              <a:defRPr sz="1600">
                <a:solidFill>
                  <a:schemeClr val="tx1"/>
                </a:solidFill>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38458" y="6343818"/>
            <a:ext cx="533400" cy="154953"/>
          </a:xfrm>
          <a:prstGeom prst="rect">
            <a:avLst/>
          </a:prstGeom>
        </p:spPr>
        <p:txBody>
          <a:bodyPr/>
          <a:lstStyle>
            <a:lvl1pPr>
              <a:defRPr b="0">
                <a:solidFill>
                  <a:schemeClr val="tx1"/>
                </a:solidFill>
                <a:latin typeface="Franklin Gothic Medium" pitchFamily="34" charset="0"/>
              </a:defRPr>
            </a:lvl1pPr>
          </a:lstStyle>
          <a:p>
            <a:pPr defTabSz="914400"/>
            <a:fld id="{F5B7371F-B25E-42BE-91F9-DCD17E1CF49D}" type="slidenum">
              <a:rPr lang="en-US" smtClean="0">
                <a:solidFill>
                  <a:prstClr val="black"/>
                </a:solidFill>
              </a:rPr>
              <a:pPr defTabSz="914400"/>
              <a:t>‹#›</a:t>
            </a:fld>
            <a:endParaRPr lang="en-US" dirty="0">
              <a:solidFill>
                <a:prstClr val="black"/>
              </a:solidFill>
            </a:endParaRPr>
          </a:p>
        </p:txBody>
      </p:sp>
      <p:sp>
        <p:nvSpPr>
          <p:cNvPr id="7" name="Rectangle 6"/>
          <p:cNvSpPr/>
          <p:nvPr userDrawn="1"/>
        </p:nvSpPr>
        <p:spPr>
          <a:xfrm>
            <a:off x="0" y="1301142"/>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82292139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atin typeface="Franklin Gothic Demi"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2"/>
          </p:nvPr>
        </p:nvSpPr>
        <p:spPr>
          <a:xfrm>
            <a:off x="8323943" y="6291943"/>
            <a:ext cx="569686"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226053160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atin typeface="Franklin Gothic Demi"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2"/>
          </p:nvPr>
        </p:nvSpPr>
        <p:spPr>
          <a:xfrm>
            <a:off x="8323942" y="6291943"/>
            <a:ext cx="656771"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348387449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962400" y="0"/>
            <a:ext cx="5181600" cy="914400"/>
          </a:xfrm>
        </p:spPr>
        <p:txBody>
          <a:bodyPr/>
          <a:lstStyle>
            <a:lvl1pPr>
              <a:defRPr>
                <a:solidFill>
                  <a:schemeClr val="tx1"/>
                </a:solidFill>
              </a:defRPr>
            </a:lvl1pPr>
          </a:lstStyle>
          <a:p>
            <a:r>
              <a:rPr lang="en-US" dirty="0" smtClean="0"/>
              <a:t>Click to edit Master title style</a:t>
            </a:r>
            <a:endParaRPr lang="en-US" dirty="0"/>
          </a:p>
        </p:txBody>
      </p:sp>
      <p:sp>
        <p:nvSpPr>
          <p:cNvPr id="7" name="Content Placeholder 6"/>
          <p:cNvSpPr>
            <a:spLocks noGrp="1"/>
          </p:cNvSpPr>
          <p:nvPr>
            <p:ph sz="quarter" idx="11"/>
          </p:nvPr>
        </p:nvSpPr>
        <p:spPr>
          <a:xfrm>
            <a:off x="457200"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6"/>
          <p:cNvSpPr>
            <a:spLocks noGrp="1"/>
          </p:cNvSpPr>
          <p:nvPr>
            <p:ph sz="quarter" idx="12"/>
          </p:nvPr>
        </p:nvSpPr>
        <p:spPr>
          <a:xfrm>
            <a:off x="4733108"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13"/>
          </p:nvPr>
        </p:nvSpPr>
        <p:spPr>
          <a:xfrm>
            <a:off x="8323943" y="6291943"/>
            <a:ext cx="613228" cy="293913"/>
          </a:xfrm>
          <a:prstGeom prst="rect">
            <a:avLst/>
          </a:prstGeom>
        </p:spPr>
        <p:txBody>
          <a:bodyPr/>
          <a:lstStyle>
            <a:lvl1pPr>
              <a:defRPr sz="2000" b="0">
                <a:solidFill>
                  <a:schemeClr val="tx1"/>
                </a:solidFill>
                <a:latin typeface="Franklin Gothic Medium" pitchFamily="34" charset="0"/>
              </a:defRPr>
            </a:lvl1pPr>
          </a:lstStyle>
          <a:p>
            <a:pPr defTabSz="914400"/>
            <a:fld id="{C4B85148-DB98-4269-ACE6-2DF49F9918C9}" type="slidenum">
              <a:rPr lang="en-US" smtClean="0">
                <a:solidFill>
                  <a:prstClr val="black"/>
                </a:solidFill>
              </a:rPr>
              <a:pPr defTabSz="914400"/>
              <a:t>‹#›</a:t>
            </a:fld>
            <a:endParaRPr lang="en-US" dirty="0">
              <a:solidFill>
                <a:prstClr val="black"/>
              </a:solidFill>
            </a:endParaRPr>
          </a:p>
        </p:txBody>
      </p:sp>
    </p:spTree>
    <p:extLst>
      <p:ext uri="{BB962C8B-B14F-4D97-AF65-F5344CB8AC3E}">
        <p14:creationId xmlns:p14="http://schemas.microsoft.com/office/powerpoint/2010/main" val="169337967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3" y="6291943"/>
            <a:ext cx="460828"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8388064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71600" y="1744490"/>
            <a:ext cx="6111860" cy="566924"/>
          </a:xfrm>
        </p:spPr>
        <p:txBody>
          <a:bodyPr/>
          <a:lstStyle>
            <a:lvl1pPr algn="ct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
        <p:nvSpPr>
          <p:cNvPr id="5" name="Slide Number Placeholder 5"/>
          <p:cNvSpPr txBox="1">
            <a:spLocks/>
          </p:cNvSpPr>
          <p:nvPr userDrawn="1"/>
        </p:nvSpPr>
        <p:spPr>
          <a:xfrm>
            <a:off x="8323942" y="6291943"/>
            <a:ext cx="602343" cy="293913"/>
          </a:xfrm>
          <a:prstGeom prst="rect">
            <a:avLst/>
          </a:prstGeom>
        </p:spPr>
        <p:txBody>
          <a:bodyPr/>
          <a:lstStyle>
            <a:defPPr>
              <a:defRPr lang="en-US"/>
            </a:defPPr>
            <a:lvl1pPr marL="0" algn="l" defTabSz="914400" rtl="0" eaLnBrk="1" latinLnBrk="0" hangingPunct="1">
              <a:defRPr sz="2000" b="0" kern="1200">
                <a:solidFill>
                  <a:schemeClr val="tx1"/>
                </a:solidFill>
                <a:latin typeface="Franklin Gothic Medium"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B85148-DB98-4269-ACE6-2DF49F9918C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1044888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67846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888162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6397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08E24-CD6D-F245-BA50-44436EA38975}"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25681308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16062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480697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784563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422105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8067844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594509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625977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865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08E24-CD6D-F245-BA50-44436EA38975}" type="datetimeFigureOut">
              <a:rPr lang="en-US" smtClean="0"/>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B78FB-1415-9B4D-996E-11F146E2B0ED}" type="slidenum">
              <a:rPr lang="en-US" smtClean="0"/>
              <a:t>‹#›</a:t>
            </a:fld>
            <a:endParaRPr lang="en-US"/>
          </a:p>
        </p:txBody>
      </p:sp>
    </p:spTree>
    <p:extLst>
      <p:ext uri="{BB962C8B-B14F-4D97-AF65-F5344CB8AC3E}">
        <p14:creationId xmlns:p14="http://schemas.microsoft.com/office/powerpoint/2010/main" val="338535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10.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image" Target="../media/image1.png"/><Relationship Id="rId5" Type="http://schemas.openxmlformats.org/officeDocument/2006/relationships/slideLayout" Target="../slideLayouts/slideLayout52.xml"/><Relationship Id="rId10" Type="http://schemas.openxmlformats.org/officeDocument/2006/relationships/theme" Target="../theme/theme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png"/><Relationship Id="rId5" Type="http://schemas.openxmlformats.org/officeDocument/2006/relationships/slideLayout" Target="../slideLayouts/slideLayout72.xml"/><Relationship Id="rId10" Type="http://schemas.openxmlformats.org/officeDocument/2006/relationships/theme" Target="../theme/theme9.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08E24-CD6D-F245-BA50-44436EA38975}" type="datetimeFigureOut">
              <a:rPr lang="en-US" smtClean="0"/>
              <a:t>3/31/2014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B78FB-1415-9B4D-996E-11F146E2B0ED}" type="slidenum">
              <a:rPr lang="en-US" smtClean="0"/>
              <a:t>‹#›</a:t>
            </a:fld>
            <a:endParaRPr lang="en-US"/>
          </a:p>
        </p:txBody>
      </p:sp>
    </p:spTree>
    <p:extLst>
      <p:ext uri="{BB962C8B-B14F-4D97-AF65-F5344CB8AC3E}">
        <p14:creationId xmlns:p14="http://schemas.microsoft.com/office/powerpoint/2010/main" val="232393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CAE23-AE97-EE4C-8AB2-B9A0E5A22DC5}" type="datetimeFigureOut">
              <a:rPr lang="en-US" smtClean="0">
                <a:solidFill>
                  <a:prstClr val="white">
                    <a:tint val="75000"/>
                  </a:prstClr>
                </a:solidFill>
              </a:rPr>
              <a:pPr/>
              <a:t>3/31/2014</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875D5-AD67-DF40-AFC0-07F0D11DBBD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89342414"/>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8181" y="68494"/>
            <a:ext cx="520581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Big Data Applications &amp; Analytics MOOC Use Case Analysis Fall 2013</a:t>
            </a:r>
            <a:endParaRPr lang="en-US" dirty="0">
              <a:solidFill>
                <a:prstClr val="white"/>
              </a:solidFill>
            </a:endParaRPr>
          </a:p>
        </p:txBody>
      </p:sp>
      <p:sp>
        <p:nvSpPr>
          <p:cNvPr id="8" name="Rectangle 7"/>
          <p:cNvSpPr/>
          <p:nvPr userDrawn="1"/>
        </p:nvSpPr>
        <p:spPr>
          <a:xfrm>
            <a:off x="9525" y="947834"/>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TextBox 3"/>
          <p:cNvSpPr txBox="1"/>
          <p:nvPr userDrawn="1"/>
        </p:nvSpPr>
        <p:spPr>
          <a:xfrm>
            <a:off x="287323" y="6302404"/>
            <a:ext cx="752129" cy="246221"/>
          </a:xfrm>
          <a:prstGeom prst="rect">
            <a:avLst/>
          </a:prstGeom>
          <a:noFill/>
        </p:spPr>
        <p:txBody>
          <a:bodyPr wrap="none" rtlCol="0">
            <a:spAutoFit/>
          </a:bodyPr>
          <a:lstStyle/>
          <a:p>
            <a:pPr defTabSz="914400"/>
            <a:r>
              <a:rPr lang="en-US" sz="1000" dirty="0" smtClean="0">
                <a:solidFill>
                  <a:prstClr val="black"/>
                </a:solidFill>
              </a:rPr>
              <a:t>12/26/13</a:t>
            </a:r>
            <a:endParaRPr lang="en-US" sz="1000" dirty="0">
              <a:solidFill>
                <a:prstClr val="black"/>
              </a:solidFill>
            </a:endParaRPr>
          </a:p>
        </p:txBody>
      </p:sp>
      <p:pic>
        <p:nvPicPr>
          <p:cNvPr id="6" name="Picture 5"/>
          <p:cNvPicPr>
            <a:picLocks noChangeAspect="1"/>
          </p:cNvPicPr>
          <p:nvPr userDrawn="1"/>
        </p:nvPicPr>
        <p:blipFill rotWithShape="1">
          <a:blip r:embed="rId9"/>
          <a:srcRect l="19821" t="14086" r="55960" b="76569"/>
          <a:stretch/>
        </p:blipFill>
        <p:spPr>
          <a:xfrm>
            <a:off x="9525" y="0"/>
            <a:ext cx="3928656" cy="1014761"/>
          </a:xfrm>
          <a:prstGeom prst="rect">
            <a:avLst/>
          </a:prstGeom>
        </p:spPr>
      </p:pic>
    </p:spTree>
    <p:extLst>
      <p:ext uri="{BB962C8B-B14F-4D97-AF65-F5344CB8AC3E}">
        <p14:creationId xmlns:p14="http://schemas.microsoft.com/office/powerpoint/2010/main" val="30661562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8181" y="68494"/>
            <a:ext cx="520581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Big Data Applications &amp; Analytics MOOC Use Case Analysis Fall 2013</a:t>
            </a:r>
            <a:endParaRPr lang="en-US" dirty="0">
              <a:solidFill>
                <a:prstClr val="white"/>
              </a:solidFill>
            </a:endParaRPr>
          </a:p>
        </p:txBody>
      </p:sp>
      <p:sp>
        <p:nvSpPr>
          <p:cNvPr id="8" name="Rectangle 7"/>
          <p:cNvSpPr/>
          <p:nvPr userDrawn="1"/>
        </p:nvSpPr>
        <p:spPr>
          <a:xfrm>
            <a:off x="9525" y="947834"/>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TextBox 3"/>
          <p:cNvSpPr txBox="1"/>
          <p:nvPr userDrawn="1"/>
        </p:nvSpPr>
        <p:spPr>
          <a:xfrm>
            <a:off x="287323" y="6302404"/>
            <a:ext cx="752129" cy="246221"/>
          </a:xfrm>
          <a:prstGeom prst="rect">
            <a:avLst/>
          </a:prstGeom>
          <a:noFill/>
        </p:spPr>
        <p:txBody>
          <a:bodyPr wrap="none" rtlCol="0">
            <a:spAutoFit/>
          </a:bodyPr>
          <a:lstStyle/>
          <a:p>
            <a:pPr defTabSz="914400"/>
            <a:r>
              <a:rPr lang="en-US" sz="1000" dirty="0" smtClean="0">
                <a:solidFill>
                  <a:prstClr val="black"/>
                </a:solidFill>
              </a:rPr>
              <a:t>12/26/13</a:t>
            </a:r>
            <a:endParaRPr lang="en-US" sz="1000" dirty="0">
              <a:solidFill>
                <a:prstClr val="black"/>
              </a:solidFill>
            </a:endParaRPr>
          </a:p>
        </p:txBody>
      </p:sp>
      <p:pic>
        <p:nvPicPr>
          <p:cNvPr id="6" name="Picture 5"/>
          <p:cNvPicPr>
            <a:picLocks noChangeAspect="1"/>
          </p:cNvPicPr>
          <p:nvPr userDrawn="1"/>
        </p:nvPicPr>
        <p:blipFill rotWithShape="1">
          <a:blip r:embed="rId9"/>
          <a:srcRect l="19821" t="14086" r="55960" b="76569"/>
          <a:stretch/>
        </p:blipFill>
        <p:spPr>
          <a:xfrm>
            <a:off x="9525" y="0"/>
            <a:ext cx="3928656" cy="1014761"/>
          </a:xfrm>
          <a:prstGeom prst="rect">
            <a:avLst/>
          </a:prstGeom>
        </p:spPr>
      </p:pic>
    </p:spTree>
    <p:extLst>
      <p:ext uri="{BB962C8B-B14F-4D97-AF65-F5344CB8AC3E}">
        <p14:creationId xmlns:p14="http://schemas.microsoft.com/office/powerpoint/2010/main" val="42013348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8181" y="68494"/>
            <a:ext cx="520581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Big Data Applications &amp; Analytics MOOC Use Case Analysis Fall 2013</a:t>
            </a:r>
            <a:endParaRPr lang="en-US" dirty="0">
              <a:solidFill>
                <a:prstClr val="white"/>
              </a:solidFill>
            </a:endParaRPr>
          </a:p>
        </p:txBody>
      </p:sp>
      <p:sp>
        <p:nvSpPr>
          <p:cNvPr id="8" name="Rectangle 7"/>
          <p:cNvSpPr/>
          <p:nvPr userDrawn="1"/>
        </p:nvSpPr>
        <p:spPr>
          <a:xfrm>
            <a:off x="9525" y="947834"/>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TextBox 3"/>
          <p:cNvSpPr txBox="1"/>
          <p:nvPr userDrawn="1"/>
        </p:nvSpPr>
        <p:spPr>
          <a:xfrm>
            <a:off x="287323" y="6302404"/>
            <a:ext cx="752129" cy="246221"/>
          </a:xfrm>
          <a:prstGeom prst="rect">
            <a:avLst/>
          </a:prstGeom>
          <a:noFill/>
        </p:spPr>
        <p:txBody>
          <a:bodyPr wrap="none" rtlCol="0">
            <a:spAutoFit/>
          </a:bodyPr>
          <a:lstStyle/>
          <a:p>
            <a:pPr defTabSz="914400"/>
            <a:r>
              <a:rPr lang="en-US" sz="1000" dirty="0" smtClean="0">
                <a:solidFill>
                  <a:prstClr val="black"/>
                </a:solidFill>
              </a:rPr>
              <a:t>12/26/13</a:t>
            </a:r>
            <a:endParaRPr lang="en-US" sz="1000" dirty="0">
              <a:solidFill>
                <a:prstClr val="black"/>
              </a:solidFill>
            </a:endParaRPr>
          </a:p>
        </p:txBody>
      </p:sp>
      <p:pic>
        <p:nvPicPr>
          <p:cNvPr id="6" name="Picture 5"/>
          <p:cNvPicPr>
            <a:picLocks noChangeAspect="1"/>
          </p:cNvPicPr>
          <p:nvPr userDrawn="1"/>
        </p:nvPicPr>
        <p:blipFill rotWithShape="1">
          <a:blip r:embed="rId9"/>
          <a:srcRect l="19821" t="14086" r="55960" b="76569"/>
          <a:stretch/>
        </p:blipFill>
        <p:spPr>
          <a:xfrm>
            <a:off x="9525" y="0"/>
            <a:ext cx="3928656" cy="1014761"/>
          </a:xfrm>
          <a:prstGeom prst="rect">
            <a:avLst/>
          </a:prstGeom>
        </p:spPr>
      </p:pic>
    </p:spTree>
    <p:extLst>
      <p:ext uri="{BB962C8B-B14F-4D97-AF65-F5344CB8AC3E}">
        <p14:creationId xmlns:p14="http://schemas.microsoft.com/office/powerpoint/2010/main" val="393185027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8181" y="68494"/>
            <a:ext cx="520581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Big Data Applications &amp; Analytics MOOC Use Case Analysis Fall 2013</a:t>
            </a:r>
            <a:endParaRPr lang="en-US" dirty="0">
              <a:solidFill>
                <a:prstClr val="white"/>
              </a:solidFill>
            </a:endParaRPr>
          </a:p>
        </p:txBody>
      </p:sp>
      <p:sp>
        <p:nvSpPr>
          <p:cNvPr id="8" name="Rectangle 7"/>
          <p:cNvSpPr/>
          <p:nvPr userDrawn="1"/>
        </p:nvSpPr>
        <p:spPr>
          <a:xfrm>
            <a:off x="9525" y="947834"/>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TextBox 3"/>
          <p:cNvSpPr txBox="1"/>
          <p:nvPr userDrawn="1"/>
        </p:nvSpPr>
        <p:spPr>
          <a:xfrm>
            <a:off x="287323" y="6302404"/>
            <a:ext cx="752129" cy="246221"/>
          </a:xfrm>
          <a:prstGeom prst="rect">
            <a:avLst/>
          </a:prstGeom>
          <a:noFill/>
        </p:spPr>
        <p:txBody>
          <a:bodyPr wrap="none" rtlCol="0">
            <a:spAutoFit/>
          </a:bodyPr>
          <a:lstStyle/>
          <a:p>
            <a:pPr defTabSz="914400"/>
            <a:r>
              <a:rPr lang="en-US" sz="1000" dirty="0" smtClean="0">
                <a:solidFill>
                  <a:prstClr val="black"/>
                </a:solidFill>
              </a:rPr>
              <a:t>12/26/13</a:t>
            </a:r>
            <a:endParaRPr lang="en-US" sz="1000" dirty="0">
              <a:solidFill>
                <a:prstClr val="black"/>
              </a:solidFill>
            </a:endParaRPr>
          </a:p>
        </p:txBody>
      </p:sp>
      <p:pic>
        <p:nvPicPr>
          <p:cNvPr id="6" name="Picture 5"/>
          <p:cNvPicPr>
            <a:picLocks noChangeAspect="1"/>
          </p:cNvPicPr>
          <p:nvPr userDrawn="1"/>
        </p:nvPicPr>
        <p:blipFill rotWithShape="1">
          <a:blip r:embed="rId9"/>
          <a:srcRect l="19821" t="14086" r="55960" b="76569"/>
          <a:stretch/>
        </p:blipFill>
        <p:spPr>
          <a:xfrm>
            <a:off x="9525" y="0"/>
            <a:ext cx="3928656" cy="1014761"/>
          </a:xfrm>
          <a:prstGeom prst="rect">
            <a:avLst/>
          </a:prstGeom>
        </p:spPr>
      </p:pic>
    </p:spTree>
    <p:extLst>
      <p:ext uri="{BB962C8B-B14F-4D97-AF65-F5344CB8AC3E}">
        <p14:creationId xmlns:p14="http://schemas.microsoft.com/office/powerpoint/2010/main" val="168338876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8181" y="68494"/>
            <a:ext cx="520581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Big Data Applications &amp; Analytics MOOC Use Case Analysis Fall 2013</a:t>
            </a:r>
            <a:endParaRPr lang="en-US" dirty="0">
              <a:solidFill>
                <a:prstClr val="white"/>
              </a:solidFill>
            </a:endParaRPr>
          </a:p>
        </p:txBody>
      </p:sp>
      <p:sp>
        <p:nvSpPr>
          <p:cNvPr id="8" name="Rectangle 7"/>
          <p:cNvSpPr/>
          <p:nvPr userDrawn="1"/>
        </p:nvSpPr>
        <p:spPr>
          <a:xfrm>
            <a:off x="9525" y="947834"/>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TextBox 3"/>
          <p:cNvSpPr txBox="1"/>
          <p:nvPr userDrawn="1"/>
        </p:nvSpPr>
        <p:spPr>
          <a:xfrm>
            <a:off x="287323" y="6302404"/>
            <a:ext cx="752129" cy="246221"/>
          </a:xfrm>
          <a:prstGeom prst="rect">
            <a:avLst/>
          </a:prstGeom>
          <a:noFill/>
        </p:spPr>
        <p:txBody>
          <a:bodyPr wrap="none" rtlCol="0">
            <a:spAutoFit/>
          </a:bodyPr>
          <a:lstStyle/>
          <a:p>
            <a:pPr defTabSz="914400"/>
            <a:r>
              <a:rPr lang="en-US" sz="1000" dirty="0" smtClean="0">
                <a:solidFill>
                  <a:prstClr val="black"/>
                </a:solidFill>
              </a:rPr>
              <a:t>12/26/13</a:t>
            </a:r>
            <a:endParaRPr lang="en-US" sz="1000" dirty="0">
              <a:solidFill>
                <a:prstClr val="black"/>
              </a:solidFill>
            </a:endParaRPr>
          </a:p>
        </p:txBody>
      </p:sp>
      <p:pic>
        <p:nvPicPr>
          <p:cNvPr id="6" name="Picture 5"/>
          <p:cNvPicPr>
            <a:picLocks noChangeAspect="1"/>
          </p:cNvPicPr>
          <p:nvPr userDrawn="1"/>
        </p:nvPicPr>
        <p:blipFill rotWithShape="1">
          <a:blip r:embed="rId9"/>
          <a:srcRect l="19821" t="14086" r="55960" b="76569"/>
          <a:stretch/>
        </p:blipFill>
        <p:spPr>
          <a:xfrm>
            <a:off x="9525" y="0"/>
            <a:ext cx="3928656" cy="1014761"/>
          </a:xfrm>
          <a:prstGeom prst="rect">
            <a:avLst/>
          </a:prstGeom>
        </p:spPr>
      </p:pic>
    </p:spTree>
    <p:extLst>
      <p:ext uri="{BB962C8B-B14F-4D97-AF65-F5344CB8AC3E}">
        <p14:creationId xmlns:p14="http://schemas.microsoft.com/office/powerpoint/2010/main" val="247759701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8181" y="68494"/>
            <a:ext cx="520581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894303" y="6283354"/>
            <a:ext cx="7335297" cy="265271"/>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Big Data Applications &amp; Analytics MOOC Use Case Analysis Fall 2013</a:t>
            </a:r>
            <a:endParaRPr lang="en-US" dirty="0">
              <a:solidFill>
                <a:prstClr val="white"/>
              </a:solidFill>
            </a:endParaRPr>
          </a:p>
        </p:txBody>
      </p:sp>
      <p:sp>
        <p:nvSpPr>
          <p:cNvPr id="8" name="Rectangle 7"/>
          <p:cNvSpPr/>
          <p:nvPr userDrawn="1"/>
        </p:nvSpPr>
        <p:spPr>
          <a:xfrm>
            <a:off x="9525" y="947834"/>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TextBox 3"/>
          <p:cNvSpPr txBox="1"/>
          <p:nvPr userDrawn="1"/>
        </p:nvSpPr>
        <p:spPr>
          <a:xfrm>
            <a:off x="287323" y="6302404"/>
            <a:ext cx="752129" cy="246221"/>
          </a:xfrm>
          <a:prstGeom prst="rect">
            <a:avLst/>
          </a:prstGeom>
          <a:noFill/>
        </p:spPr>
        <p:txBody>
          <a:bodyPr wrap="none" rtlCol="0">
            <a:spAutoFit/>
          </a:bodyPr>
          <a:lstStyle/>
          <a:p>
            <a:pPr defTabSz="914400"/>
            <a:r>
              <a:rPr lang="en-US" sz="1000" dirty="0" smtClean="0">
                <a:solidFill>
                  <a:prstClr val="black"/>
                </a:solidFill>
              </a:rPr>
              <a:t>12/26/13</a:t>
            </a:r>
            <a:endParaRPr lang="en-US" sz="1000" dirty="0">
              <a:solidFill>
                <a:prstClr val="black"/>
              </a:solidFill>
            </a:endParaRPr>
          </a:p>
        </p:txBody>
      </p:sp>
      <p:pic>
        <p:nvPicPr>
          <p:cNvPr id="6" name="Picture 5"/>
          <p:cNvPicPr>
            <a:picLocks noChangeAspect="1"/>
          </p:cNvPicPr>
          <p:nvPr userDrawn="1"/>
        </p:nvPicPr>
        <p:blipFill rotWithShape="1">
          <a:blip r:embed="rId11"/>
          <a:srcRect l="19821" t="14086" r="55960" b="76569"/>
          <a:stretch/>
        </p:blipFill>
        <p:spPr>
          <a:xfrm>
            <a:off x="9525" y="0"/>
            <a:ext cx="3928656" cy="1014761"/>
          </a:xfrm>
          <a:prstGeom prst="rect">
            <a:avLst/>
          </a:prstGeom>
        </p:spPr>
      </p:pic>
    </p:spTree>
    <p:extLst>
      <p:ext uri="{BB962C8B-B14F-4D97-AF65-F5344CB8AC3E}">
        <p14:creationId xmlns:p14="http://schemas.microsoft.com/office/powerpoint/2010/main" val="26577370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Lst>
  <p:timing>
    <p:tnLst>
      <p:par>
        <p:cTn id="1" dur="indefinite" restart="never" nodeType="tmRoot"/>
      </p:par>
    </p:tnLst>
  </p:timing>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06838C-7D3E-48EC-8EAD-9950BFA7A789}" type="datetimeFigureOut">
              <a:rPr lang="en-US" smtClean="0">
                <a:solidFill>
                  <a:prstClr val="black">
                    <a:tint val="75000"/>
                  </a:prstClr>
                </a:solidFill>
              </a:rPr>
              <a:pPr defTabSz="914400"/>
              <a:t>3/31/2014</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53E5A4E-2AA6-4E6B-A48C-D9C4F0CD3E9C}"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50166182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8181" y="68494"/>
            <a:ext cx="520581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894303" y="6283354"/>
            <a:ext cx="7335297" cy="265271"/>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Big Data Applications &amp; Analytics MOOC Use Case Analysis Fall 2013</a:t>
            </a:r>
            <a:endParaRPr lang="en-US" dirty="0">
              <a:solidFill>
                <a:prstClr val="white"/>
              </a:solidFill>
            </a:endParaRPr>
          </a:p>
        </p:txBody>
      </p:sp>
      <p:sp>
        <p:nvSpPr>
          <p:cNvPr id="8" name="Rectangle 7"/>
          <p:cNvSpPr/>
          <p:nvPr userDrawn="1"/>
        </p:nvSpPr>
        <p:spPr>
          <a:xfrm>
            <a:off x="9525" y="947834"/>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TextBox 3"/>
          <p:cNvSpPr txBox="1"/>
          <p:nvPr userDrawn="1"/>
        </p:nvSpPr>
        <p:spPr>
          <a:xfrm>
            <a:off x="287323" y="6302404"/>
            <a:ext cx="752129" cy="246221"/>
          </a:xfrm>
          <a:prstGeom prst="rect">
            <a:avLst/>
          </a:prstGeom>
          <a:noFill/>
        </p:spPr>
        <p:txBody>
          <a:bodyPr wrap="none" rtlCol="0">
            <a:spAutoFit/>
          </a:bodyPr>
          <a:lstStyle/>
          <a:p>
            <a:pPr defTabSz="914400"/>
            <a:r>
              <a:rPr lang="en-US" sz="1000" dirty="0" smtClean="0">
                <a:solidFill>
                  <a:prstClr val="black"/>
                </a:solidFill>
              </a:rPr>
              <a:t>12/26/13</a:t>
            </a:r>
            <a:endParaRPr lang="en-US" sz="1000" dirty="0">
              <a:solidFill>
                <a:prstClr val="black"/>
              </a:solidFill>
            </a:endParaRPr>
          </a:p>
        </p:txBody>
      </p:sp>
      <p:pic>
        <p:nvPicPr>
          <p:cNvPr id="6" name="Picture 5"/>
          <p:cNvPicPr>
            <a:picLocks noChangeAspect="1"/>
          </p:cNvPicPr>
          <p:nvPr userDrawn="1"/>
        </p:nvPicPr>
        <p:blipFill rotWithShape="1">
          <a:blip r:embed="rId11"/>
          <a:srcRect l="19821" t="14086" r="55960" b="76569"/>
          <a:stretch/>
        </p:blipFill>
        <p:spPr>
          <a:xfrm>
            <a:off x="9525" y="0"/>
            <a:ext cx="3928656" cy="1014761"/>
          </a:xfrm>
          <a:prstGeom prst="rect">
            <a:avLst/>
          </a:prstGeom>
        </p:spPr>
      </p:pic>
    </p:spTree>
    <p:extLst>
      <p:ext uri="{BB962C8B-B14F-4D97-AF65-F5344CB8AC3E}">
        <p14:creationId xmlns:p14="http://schemas.microsoft.com/office/powerpoint/2010/main" val="21866670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timing>
    <p:tnLst>
      <p:par>
        <p:cTn id="1" dur="indefinite" restart="never" nodeType="tmRoot"/>
      </p:par>
    </p:tnLst>
  </p:timing>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cf@indian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infomall.org/"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bigdatawg.nist.gov/usecases.ph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bigdatacoursespring2014.appspot.com/cours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igdatawg.nist.gov/uc_reqs_summary.php" TargetMode="External"/><Relationship Id="rId2" Type="http://schemas.openxmlformats.org/officeDocument/2006/relationships/hyperlink" Target="http://bigdatawg.nist.gov/usecases.php" TargetMode="External"/><Relationship Id="rId1" Type="http://schemas.openxmlformats.org/officeDocument/2006/relationships/slideLayout" Target="../slideLayouts/slideLayout2.xml"/><Relationship Id="rId6" Type="http://schemas.openxmlformats.org/officeDocument/2006/relationships/hyperlink" Target="http://bigdatawg.nist.gov/uc_reqs_gen_detail.php" TargetMode="External"/><Relationship Id="rId5" Type="http://schemas.openxmlformats.org/officeDocument/2006/relationships/hyperlink" Target="http://bigdatawg.nist.gov/uc_reqs_gen_ref.php" TargetMode="External"/><Relationship Id="rId4" Type="http://schemas.openxmlformats.org/officeDocument/2006/relationships/hyperlink" Target="http://bigdatawg.nist.gov/uc_reqs_gen.php"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bigdatacoursespring2014.appspot.com/preview"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hyperlink" Target="http://bigdatawg.nist.go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3.xml"/></Relationships>
</file>

<file path=ppt/slides/_rels/slide5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8.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ired.com/wired/issue/16-07" TargetMode="External"/><Relationship Id="rId2" Type="http://schemas.openxmlformats.org/officeDocument/2006/relationships/hyperlink" Target="http://research.microsoft.com/en-us/collaboration/fourthparadigm/" TargetMode="External"/><Relationship Id="rId1" Type="http://schemas.openxmlformats.org/officeDocument/2006/relationships/slideLayout" Target="../slideLayouts/slideLayout5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ired.com/wired/issue/16-07" TargetMode="External"/><Relationship Id="rId2" Type="http://schemas.openxmlformats.org/officeDocument/2006/relationships/image" Target="../media/image4.jpeg"/><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3" y="762000"/>
            <a:ext cx="9144000" cy="1470025"/>
          </a:xfrm>
        </p:spPr>
        <p:txBody>
          <a:bodyPr>
            <a:noAutofit/>
          </a:bodyPr>
          <a:lstStyle/>
          <a:p>
            <a:r>
              <a:rPr lang="en-US" sz="4000" b="1" dirty="0"/>
              <a:t>Multi-faceted Classification of Big Data Uses and Proposed Architecture Integrating High Performance Computing and the Apache Stack </a:t>
            </a:r>
          </a:p>
        </p:txBody>
      </p:sp>
      <p:sp>
        <p:nvSpPr>
          <p:cNvPr id="3" name="Subtitle 2"/>
          <p:cNvSpPr>
            <a:spLocks noGrp="1"/>
          </p:cNvSpPr>
          <p:nvPr>
            <p:ph type="subTitle" idx="1"/>
          </p:nvPr>
        </p:nvSpPr>
        <p:spPr>
          <a:xfrm>
            <a:off x="0" y="2705518"/>
            <a:ext cx="9144000" cy="846573"/>
          </a:xfrm>
        </p:spPr>
        <p:txBody>
          <a:bodyPr>
            <a:noAutofit/>
          </a:bodyPr>
          <a:lstStyle/>
          <a:p>
            <a:r>
              <a:rPr lang="en-US" sz="2400" dirty="0"/>
              <a:t>Sixth International Workshop on Cloud Data </a:t>
            </a:r>
            <a:r>
              <a:rPr lang="en-US" sz="2400" dirty="0" smtClean="0"/>
              <a:t>Management</a:t>
            </a:r>
          </a:p>
          <a:p>
            <a:r>
              <a:rPr lang="en-US" sz="2400" dirty="0" err="1" smtClean="0"/>
              <a:t>CloudDB</a:t>
            </a:r>
            <a:r>
              <a:rPr lang="en-US" sz="2400" dirty="0" smtClean="0"/>
              <a:t> 2014</a:t>
            </a:r>
          </a:p>
          <a:p>
            <a:r>
              <a:rPr lang="en-US" sz="2400" b="1" dirty="0" smtClean="0"/>
              <a:t>Chicago March 31 2014</a:t>
            </a:r>
            <a:endParaRPr lang="it-IT" sz="2400" b="1" dirty="0">
              <a:solidFill>
                <a:schemeClr val="tx1"/>
              </a:solidFill>
            </a:endParaRPr>
          </a:p>
        </p:txBody>
      </p:sp>
      <p:sp>
        <p:nvSpPr>
          <p:cNvPr id="5" name="Subtitle 2"/>
          <p:cNvSpPr txBox="1">
            <a:spLocks/>
          </p:cNvSpPr>
          <p:nvPr/>
        </p:nvSpPr>
        <p:spPr>
          <a:xfrm>
            <a:off x="0" y="4025584"/>
            <a:ext cx="9144000" cy="2832415"/>
          </a:xfrm>
          <a:prstGeom prst="rect">
            <a:avLst/>
          </a:prstGeom>
        </p:spPr>
        <p:txBody>
          <a:bodyPr vert="horz" lIns="91440" tIns="45720" rIns="91440" bIns="45720" rtlCol="0">
            <a:normAutofit/>
          </a:bodyPr>
          <a:lstStyle/>
          <a:p>
            <a:pPr algn="ctr">
              <a:spcBef>
                <a:spcPct val="20000"/>
              </a:spcBef>
              <a:defRPr/>
            </a:pPr>
            <a:r>
              <a:rPr lang="en-US" sz="2400" b="1" dirty="0" smtClean="0">
                <a:solidFill>
                  <a:prstClr val="black"/>
                </a:solidFill>
                <a:cs typeface="Times New Roman" pitchFamily="18" charset="0"/>
              </a:rPr>
              <a:t>Geoffrey </a:t>
            </a:r>
            <a:r>
              <a:rPr lang="en-US" sz="2400" b="1" dirty="0">
                <a:solidFill>
                  <a:prstClr val="black"/>
                </a:solidFill>
                <a:cs typeface="Times New Roman" pitchFamily="18" charset="0"/>
              </a:rPr>
              <a:t>Fox </a:t>
            </a:r>
            <a:endParaRPr lang="en-US" sz="2400" b="1" dirty="0" smtClean="0">
              <a:solidFill>
                <a:prstClr val="black"/>
              </a:solidFill>
              <a:cs typeface="Times New Roman" pitchFamily="18" charset="0"/>
            </a:endParaRPr>
          </a:p>
          <a:p>
            <a:pPr algn="ctr">
              <a:spcBef>
                <a:spcPct val="20000"/>
              </a:spcBef>
              <a:buFont typeface="Arial" pitchFamily="34" charset="0"/>
              <a:buNone/>
              <a:defRPr/>
            </a:pPr>
            <a:r>
              <a:rPr lang="en-US" sz="2400" dirty="0" smtClean="0">
                <a:solidFill>
                  <a:prstClr val="black"/>
                </a:solidFill>
                <a:hlinkClick r:id="rId3"/>
              </a:rPr>
              <a:t>gcf@indiana.edu</a:t>
            </a:r>
            <a:r>
              <a:rPr lang="en-US" sz="2400" dirty="0" smtClean="0">
                <a:solidFill>
                  <a:prstClr val="black"/>
                </a:solidFill>
              </a:rPr>
              <a:t>            </a:t>
            </a:r>
          </a:p>
          <a:p>
            <a:pPr algn="ctr">
              <a:spcBef>
                <a:spcPct val="20000"/>
              </a:spcBef>
              <a:defRPr/>
            </a:pPr>
            <a:r>
              <a:rPr lang="en-US" sz="2400" dirty="0" smtClean="0">
                <a:solidFill>
                  <a:prstClr val="black"/>
                </a:solidFill>
              </a:rPr>
              <a:t> </a:t>
            </a:r>
            <a:r>
              <a:rPr lang="en-US" sz="2400" dirty="0" smtClean="0">
                <a:solidFill>
                  <a:prstClr val="black"/>
                </a:solidFill>
                <a:hlinkClick r:id="rId4"/>
              </a:rPr>
              <a:t>http://www.infomall.org</a:t>
            </a:r>
            <a:endParaRPr lang="en-US" sz="2000" dirty="0">
              <a:solidFill>
                <a:prstClr val="black"/>
              </a:solidFill>
            </a:endParaRPr>
          </a:p>
          <a:p>
            <a:pPr algn="ctr">
              <a:spcBef>
                <a:spcPct val="20000"/>
              </a:spcBef>
            </a:pPr>
            <a:r>
              <a:rPr lang="en-US" sz="2000" dirty="0" smtClean="0">
                <a:solidFill>
                  <a:prstClr val="black"/>
                </a:solidFill>
                <a:cs typeface="Times New Roman" pitchFamily="18" charset="0"/>
              </a:rPr>
              <a:t>School of Informatics and Computing</a:t>
            </a:r>
          </a:p>
          <a:p>
            <a:pPr algn="ctr">
              <a:spcBef>
                <a:spcPct val="20000"/>
              </a:spcBef>
            </a:pPr>
            <a:r>
              <a:rPr lang="en-US" sz="2000" dirty="0" smtClean="0">
                <a:solidFill>
                  <a:prstClr val="black"/>
                </a:solidFill>
                <a:cs typeface="Times New Roman" pitchFamily="18" charset="0"/>
              </a:rPr>
              <a:t>Digital Science Center</a:t>
            </a:r>
          </a:p>
          <a:p>
            <a:pPr algn="ctr">
              <a:spcBef>
                <a:spcPct val="20000"/>
              </a:spcBef>
            </a:pPr>
            <a:r>
              <a:rPr lang="en-US" sz="2000" dirty="0" smtClean="0">
                <a:solidFill>
                  <a:prstClr val="black"/>
                </a:solidFill>
                <a:cs typeface="Times New Roman" pitchFamily="18" charset="0"/>
              </a:rPr>
              <a:t>Indiana University Bloomington</a:t>
            </a:r>
            <a:endParaRPr lang="en-US" sz="2000" dirty="0" smtClean="0">
              <a:solidFill>
                <a:prstClr val="black"/>
              </a:solidFill>
            </a:endParaRPr>
          </a:p>
        </p:txBody>
      </p:sp>
    </p:spTree>
    <p:extLst>
      <p:ext uri="{BB962C8B-B14F-4D97-AF65-F5344CB8AC3E}">
        <p14:creationId xmlns:p14="http://schemas.microsoft.com/office/powerpoint/2010/main" val="3706902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661"/>
            <a:ext cx="9144000" cy="718039"/>
          </a:xfrm>
        </p:spPr>
        <p:txBody>
          <a:bodyPr>
            <a:normAutofit fontScale="90000"/>
          </a:bodyPr>
          <a:lstStyle/>
          <a:p>
            <a:pPr algn="ctr"/>
            <a:r>
              <a:rPr lang="en-US" sz="3600" b="1" dirty="0" smtClean="0">
                <a:latin typeface="+mn-lt"/>
              </a:rPr>
              <a:t>51 Detailed Use Cases: </a:t>
            </a:r>
            <a:r>
              <a:rPr lang="en-US" sz="3100" b="1" dirty="0" smtClean="0">
                <a:latin typeface="+mn-lt"/>
              </a:rPr>
              <a:t>Contributed July-September 2013</a:t>
            </a:r>
            <a:br>
              <a:rPr lang="en-US" sz="3100" b="1" dirty="0" smtClean="0">
                <a:latin typeface="+mn-lt"/>
              </a:rPr>
            </a:br>
            <a:r>
              <a:rPr lang="en-US" sz="3100" b="1" dirty="0" smtClean="0">
                <a:latin typeface="+mn-lt"/>
              </a:rPr>
              <a:t>Covers goals, data features such as 3 V’s, software, hardware</a:t>
            </a:r>
            <a:endParaRPr lang="en-US" sz="3100" b="1" dirty="0">
              <a:latin typeface="+mn-lt"/>
            </a:endParaRPr>
          </a:p>
        </p:txBody>
      </p:sp>
      <p:sp>
        <p:nvSpPr>
          <p:cNvPr id="3" name="Content Placeholder 2"/>
          <p:cNvSpPr>
            <a:spLocks noGrp="1"/>
          </p:cNvSpPr>
          <p:nvPr>
            <p:ph idx="1"/>
          </p:nvPr>
        </p:nvSpPr>
        <p:spPr>
          <a:xfrm>
            <a:off x="0" y="958233"/>
            <a:ext cx="9144000" cy="5898036"/>
          </a:xfrm>
        </p:spPr>
        <p:txBody>
          <a:bodyPr>
            <a:noAutofit/>
          </a:bodyPr>
          <a:lstStyle/>
          <a:p>
            <a:pPr lvl="0"/>
            <a:r>
              <a:rPr lang="en-US" sz="1800" u="sng" dirty="0">
                <a:hlinkClick r:id="rId3"/>
              </a:rPr>
              <a:t>http://bigdatawg.nist.gov/usecases.php</a:t>
            </a:r>
            <a:endParaRPr lang="en-US" sz="1800" u="sng" dirty="0"/>
          </a:p>
          <a:p>
            <a:r>
              <a:rPr lang="en-US" sz="1800" dirty="0">
                <a:hlinkClick r:id="rId4"/>
              </a:rPr>
              <a:t>https://</a:t>
            </a:r>
            <a:r>
              <a:rPr lang="en-US" sz="1800" dirty="0" smtClean="0">
                <a:hlinkClick r:id="rId4"/>
              </a:rPr>
              <a:t>bigdatacoursespring2014.appspot.com/course</a:t>
            </a:r>
            <a:r>
              <a:rPr lang="en-US" sz="1800" dirty="0" smtClean="0"/>
              <a:t> (Section 5)</a:t>
            </a:r>
          </a:p>
          <a:p>
            <a:r>
              <a:rPr lang="en-US" sz="1800" b="1" dirty="0" smtClean="0"/>
              <a:t>Government Operation(4): </a:t>
            </a:r>
            <a:r>
              <a:rPr lang="en-US" sz="1800" dirty="0"/>
              <a:t>National Archives and Records </a:t>
            </a:r>
            <a:r>
              <a:rPr lang="en-US" sz="1800" dirty="0" smtClean="0"/>
              <a:t>Administration, Census Bureau</a:t>
            </a:r>
          </a:p>
          <a:p>
            <a:r>
              <a:rPr lang="en-US" sz="1800" b="1" dirty="0" smtClean="0"/>
              <a:t>Commercial(8): </a:t>
            </a:r>
            <a:r>
              <a:rPr lang="en-US" sz="1800" dirty="0" smtClean="0"/>
              <a:t>Finance in Cloud, Cloud Backup, </a:t>
            </a:r>
            <a:r>
              <a:rPr lang="en-US" sz="1800" dirty="0" err="1" smtClean="0"/>
              <a:t>Mendeley</a:t>
            </a:r>
            <a:r>
              <a:rPr lang="en-US" sz="1800" dirty="0" smtClean="0"/>
              <a:t> (Citations), Netflix, Web Search, Digital Materials, Cargo shipping (as in UPS)</a:t>
            </a:r>
          </a:p>
          <a:p>
            <a:r>
              <a:rPr lang="en-US" sz="1800" b="1" dirty="0" smtClean="0"/>
              <a:t>Defense(3): </a:t>
            </a:r>
            <a:r>
              <a:rPr lang="en-US" sz="1800" dirty="0" smtClean="0"/>
              <a:t>Sensors, Image surveillance, Situation Assessment</a:t>
            </a:r>
          </a:p>
          <a:p>
            <a:r>
              <a:rPr lang="en-US" sz="1800" b="1" dirty="0" smtClean="0"/>
              <a:t>Healthcare and Life Sciences(10): </a:t>
            </a:r>
            <a:r>
              <a:rPr lang="en-US" sz="1800" dirty="0" smtClean="0"/>
              <a:t>Medical records, Graph and Probabilistic analysis, Pathology, </a:t>
            </a:r>
            <a:r>
              <a:rPr lang="en-US" sz="1800" dirty="0" err="1" smtClean="0"/>
              <a:t>Bioimaging</a:t>
            </a:r>
            <a:r>
              <a:rPr lang="en-US" sz="1800" dirty="0" smtClean="0"/>
              <a:t>, Genomics, Epidemiology, People Activity models, Biodiversity</a:t>
            </a:r>
          </a:p>
          <a:p>
            <a:r>
              <a:rPr lang="en-US" sz="1800" b="1" dirty="0"/>
              <a:t>Deep Learning and Social </a:t>
            </a:r>
            <a:r>
              <a:rPr lang="en-US" sz="1800" b="1" dirty="0" smtClean="0"/>
              <a:t>Media(6): </a:t>
            </a:r>
            <a:r>
              <a:rPr lang="en-US" sz="1800" dirty="0" smtClean="0"/>
              <a:t>Driving Car, </a:t>
            </a:r>
            <a:r>
              <a:rPr lang="en-US" sz="1800" dirty="0" err="1" smtClean="0"/>
              <a:t>Geolocate</a:t>
            </a:r>
            <a:r>
              <a:rPr lang="en-US" sz="1800" dirty="0" smtClean="0"/>
              <a:t> images/cameras, Twitter, Crowd Sourcing, Network Science, NIST benchmark datasets</a:t>
            </a:r>
          </a:p>
          <a:p>
            <a:r>
              <a:rPr lang="en-US" sz="1800" b="1" dirty="0"/>
              <a:t>The Ecosystem for </a:t>
            </a:r>
            <a:r>
              <a:rPr lang="en-US" sz="1800" b="1" dirty="0" smtClean="0"/>
              <a:t>Research(4): </a:t>
            </a:r>
            <a:r>
              <a:rPr lang="en-US" sz="1800" dirty="0" smtClean="0"/>
              <a:t>Metadata, Collaboration, Language Translation, Light source experiments</a:t>
            </a:r>
          </a:p>
          <a:p>
            <a:r>
              <a:rPr lang="en-US" sz="1800" b="1" dirty="0"/>
              <a:t>Astronomy and </a:t>
            </a:r>
            <a:r>
              <a:rPr lang="en-US" sz="1800" b="1" dirty="0" smtClean="0"/>
              <a:t>Physics(5): </a:t>
            </a:r>
            <a:r>
              <a:rPr lang="en-US" sz="1800" dirty="0" smtClean="0"/>
              <a:t>Sky Surveys including comparison to simulation, Large Hadron Collider at CERN, Belle Accelerator II in Japan</a:t>
            </a:r>
          </a:p>
          <a:p>
            <a:r>
              <a:rPr lang="en-US" sz="1800" b="1" dirty="0" smtClean="0"/>
              <a:t>Earth</a:t>
            </a:r>
            <a:r>
              <a:rPr lang="en-US" sz="1800" b="1" dirty="0"/>
              <a:t>, Environmental and Polar </a:t>
            </a:r>
            <a:r>
              <a:rPr lang="en-US" sz="1800" b="1" dirty="0" smtClean="0"/>
              <a:t>Science(10): </a:t>
            </a:r>
            <a:r>
              <a:rPr lang="en-US" sz="1800" dirty="0" smtClean="0"/>
              <a:t>Radar Scattering in Atmosphere, Earthquake, Ocean, Earth Observation, Ice sheet Radar scattering, Earth radar mapping, Climate simulation datasets, Atmospheric </a:t>
            </a:r>
            <a:r>
              <a:rPr lang="en-US" sz="1800" dirty="0"/>
              <a:t>turbulence identification, Subsurface </a:t>
            </a:r>
            <a:r>
              <a:rPr lang="en-US" sz="1800" dirty="0" smtClean="0"/>
              <a:t>Biogeochemistry (microbes </a:t>
            </a:r>
            <a:r>
              <a:rPr lang="en-US" sz="1800" dirty="0"/>
              <a:t>to watersheds), AmeriFlux and FLUXNET </a:t>
            </a:r>
            <a:r>
              <a:rPr lang="en-US" sz="1800" dirty="0" smtClean="0"/>
              <a:t>gas sensors</a:t>
            </a:r>
          </a:p>
          <a:p>
            <a:r>
              <a:rPr lang="en-US" sz="1800" b="1" dirty="0" smtClean="0"/>
              <a:t>Energy(1): </a:t>
            </a:r>
            <a:r>
              <a:rPr lang="en-US" sz="1800" dirty="0" smtClean="0"/>
              <a:t>Smart grid</a:t>
            </a:r>
          </a:p>
          <a:p>
            <a:pPr marL="0" indent="0">
              <a:buNone/>
            </a:pPr>
            <a:endParaRPr lang="en-US" sz="1800" dirty="0"/>
          </a:p>
        </p:txBody>
      </p:sp>
      <p:sp>
        <p:nvSpPr>
          <p:cNvPr id="5" name="Slide Number Placeholder 4"/>
          <p:cNvSpPr>
            <a:spLocks noGrp="1"/>
          </p:cNvSpPr>
          <p:nvPr>
            <p:ph type="sldNum" sz="quarter" idx="12"/>
          </p:nvPr>
        </p:nvSpPr>
        <p:spPr/>
        <p:txBody>
          <a:bodyPr/>
          <a:lstStyle/>
          <a:p>
            <a:fld id="{C4B85148-DB98-4269-ACE6-2DF49F9918C9}" type="slidenum">
              <a:rPr lang="en-US" smtClean="0"/>
              <a:pPr/>
              <a:t>10</a:t>
            </a:fld>
            <a:endParaRPr lang="en-US" dirty="0"/>
          </a:p>
        </p:txBody>
      </p:sp>
      <p:sp>
        <p:nvSpPr>
          <p:cNvPr id="4" name="TextBox 3"/>
          <p:cNvSpPr txBox="1"/>
          <p:nvPr/>
        </p:nvSpPr>
        <p:spPr>
          <a:xfrm>
            <a:off x="4834079" y="829865"/>
            <a:ext cx="4048096" cy="830997"/>
          </a:xfrm>
          <a:prstGeom prst="rect">
            <a:avLst/>
          </a:prstGeom>
          <a:noFill/>
        </p:spPr>
        <p:txBody>
          <a:bodyPr wrap="none" rtlCol="0">
            <a:spAutoFit/>
          </a:bodyPr>
          <a:lstStyle/>
          <a:p>
            <a:r>
              <a:rPr lang="en-US" sz="2400" dirty="0" smtClean="0">
                <a:solidFill>
                  <a:srgbClr val="FF0000"/>
                </a:solidFill>
                <a:cs typeface="Times New Roman" panose="02020603050405020304" pitchFamily="18" charset="0"/>
              </a:rPr>
              <a:t>26 Features for each use case</a:t>
            </a:r>
          </a:p>
          <a:p>
            <a:r>
              <a:rPr lang="en-US" sz="2400" dirty="0" smtClean="0">
                <a:solidFill>
                  <a:srgbClr val="FF0000"/>
                </a:solidFill>
                <a:cs typeface="Times New Roman" panose="02020603050405020304" pitchFamily="18" charset="0"/>
              </a:rPr>
              <a:t>                         Biased to science</a:t>
            </a:r>
            <a:endParaRPr lang="en-US" sz="24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1238694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rotWithShape="1">
          <a:blip r:embed="rId3"/>
          <a:srcRect l="9392" t="21131" r="9445" b="1397"/>
          <a:stretch/>
        </p:blipFill>
        <p:spPr>
          <a:xfrm>
            <a:off x="0" y="0"/>
            <a:ext cx="8778240" cy="6837421"/>
          </a:xfrm>
          <a:prstGeom prst="rect">
            <a:avLst/>
          </a:prstGeom>
        </p:spPr>
      </p:pic>
      <p:sp>
        <p:nvSpPr>
          <p:cNvPr id="8" name="TextBox 7"/>
          <p:cNvSpPr txBox="1"/>
          <p:nvPr/>
        </p:nvSpPr>
        <p:spPr>
          <a:xfrm>
            <a:off x="206828" y="6021178"/>
            <a:ext cx="4303422" cy="461665"/>
          </a:xfrm>
          <a:prstGeom prst="rect">
            <a:avLst/>
          </a:prstGeom>
          <a:solidFill>
            <a:schemeClr val="bg1"/>
          </a:solidFill>
        </p:spPr>
        <p:txBody>
          <a:bodyPr wrap="none" rtlCol="0">
            <a:spAutoFit/>
          </a:bodyPr>
          <a:lstStyle/>
          <a:p>
            <a:r>
              <a:rPr lang="en-US" sz="2400" b="1" dirty="0" smtClean="0"/>
              <a:t>Part of Property Summary Table</a:t>
            </a:r>
            <a:endParaRPr lang="en-US" sz="2400" b="1" dirty="0"/>
          </a:p>
        </p:txBody>
      </p:sp>
      <p:sp>
        <p:nvSpPr>
          <p:cNvPr id="5" name="Slide Number Placeholder 4"/>
          <p:cNvSpPr>
            <a:spLocks noGrp="1"/>
          </p:cNvSpPr>
          <p:nvPr>
            <p:ph type="sldNum" sz="quarter" idx="12"/>
          </p:nvPr>
        </p:nvSpPr>
        <p:spPr/>
        <p:txBody>
          <a:bodyPr/>
          <a:lstStyle/>
          <a:p>
            <a:fld id="{C4B85148-DB98-4269-ACE6-2DF49F9918C9}" type="slidenum">
              <a:rPr lang="en-US" smtClean="0"/>
              <a:pPr/>
              <a:t>11</a:t>
            </a:fld>
            <a:endParaRPr lang="en-US" dirty="0"/>
          </a:p>
        </p:txBody>
      </p:sp>
    </p:spTree>
    <p:extLst>
      <p:ext uri="{BB962C8B-B14F-4D97-AF65-F5344CB8AC3E}">
        <p14:creationId xmlns:p14="http://schemas.microsoft.com/office/powerpoint/2010/main" val="2918807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smtClean="0"/>
              <a:t>3: Census Bureau Statistical </a:t>
            </a:r>
            <a:r>
              <a:rPr lang="en-US" sz="2200" dirty="0"/>
              <a:t>Survey Response Improvement (Adaptive Design)</a:t>
            </a:r>
          </a:p>
        </p:txBody>
      </p:sp>
      <p:sp>
        <p:nvSpPr>
          <p:cNvPr id="3" name="Content Placeholder 2"/>
          <p:cNvSpPr>
            <a:spLocks noGrp="1"/>
          </p:cNvSpPr>
          <p:nvPr>
            <p:ph idx="1"/>
          </p:nvPr>
        </p:nvSpPr>
        <p:spPr>
          <a:xfrm>
            <a:off x="0" y="1073658"/>
            <a:ext cx="9048750" cy="5218285"/>
          </a:xfrm>
        </p:spPr>
        <p:txBody>
          <a:bodyPr/>
          <a:lstStyle/>
          <a:p>
            <a:r>
              <a:rPr lang="en-US" sz="1900" b="1" dirty="0">
                <a:solidFill>
                  <a:srgbClr val="FF0000"/>
                </a:solidFill>
              </a:rPr>
              <a:t>Application: </a:t>
            </a:r>
            <a:r>
              <a:rPr lang="en-US" sz="1900" dirty="0"/>
              <a:t>Survey costs are increasing as survey response declines. The goal of this work is to use advanced “recommendation system techniques” that are open and scientifically objective, using data mashed up from several sources and historical survey para-data (administrative data about the survey) to drive operational processes in an effort to increase quality and reduce the cost of field surveys</a:t>
            </a:r>
            <a:r>
              <a:rPr lang="en-US" sz="1900" dirty="0" smtClean="0"/>
              <a:t>.</a:t>
            </a:r>
            <a:endParaRPr lang="en-US" sz="1900" b="1" dirty="0" smtClean="0">
              <a:solidFill>
                <a:srgbClr val="FF0000"/>
              </a:solidFill>
            </a:endParaRPr>
          </a:p>
          <a:p>
            <a:r>
              <a:rPr lang="en-US" sz="1900" b="1" dirty="0" smtClean="0">
                <a:solidFill>
                  <a:srgbClr val="FF0000"/>
                </a:solidFill>
              </a:rPr>
              <a:t>Current </a:t>
            </a:r>
            <a:r>
              <a:rPr lang="en-US" sz="1900" b="1" dirty="0">
                <a:solidFill>
                  <a:srgbClr val="FF0000"/>
                </a:solidFill>
              </a:rPr>
              <a:t>Approach: </a:t>
            </a:r>
            <a:r>
              <a:rPr lang="en-US" sz="1900" dirty="0"/>
              <a:t>About a petabyte of data coming from surveys and other government administrative sources. Data can be streamed with approximately 150 million records transmitted as field data streamed continuously, during the decennial census. All data must be both confidential and secure. All processes must be auditable for security and confidentiality as required by various legal statutes. Data quality should be high and statistically checked for accuracy and reliability throughout the collection process. Use Hadoop, Spark, Hive, R, SAS, Mahout, </a:t>
            </a:r>
            <a:r>
              <a:rPr lang="en-US" sz="1900" dirty="0" err="1"/>
              <a:t>Allegrograph</a:t>
            </a:r>
            <a:r>
              <a:rPr lang="en-US" sz="1900" dirty="0"/>
              <a:t>, MySQL, Oracle, Storm, </a:t>
            </a:r>
            <a:r>
              <a:rPr lang="en-US" sz="1900" dirty="0" err="1"/>
              <a:t>BigMemory</a:t>
            </a:r>
            <a:r>
              <a:rPr lang="en-US" sz="1900" dirty="0"/>
              <a:t>, Cassandra, Pig software.</a:t>
            </a:r>
            <a:endParaRPr lang="en-US" sz="1900" b="1" dirty="0" smtClean="0">
              <a:solidFill>
                <a:srgbClr val="FF0000"/>
              </a:solidFill>
            </a:endParaRPr>
          </a:p>
          <a:p>
            <a:r>
              <a:rPr lang="en-US" sz="1900" b="1" dirty="0" smtClean="0">
                <a:solidFill>
                  <a:srgbClr val="FF0000"/>
                </a:solidFill>
              </a:rPr>
              <a:t>Futures: </a:t>
            </a:r>
            <a:r>
              <a:rPr lang="en-US" sz="1900" dirty="0"/>
              <a:t>Analytics needs to be developed which give statistical estimations that provide more detail, on a more near real time basis for less cost. The reliability of estimated statistics from such “mashed up” sources still must be evaluated.</a:t>
            </a:r>
          </a:p>
        </p:txBody>
      </p:sp>
      <p:sp>
        <p:nvSpPr>
          <p:cNvPr id="5" name="Slide Number Placeholder 4"/>
          <p:cNvSpPr>
            <a:spLocks noGrp="1"/>
          </p:cNvSpPr>
          <p:nvPr>
            <p:ph type="sldNum" sz="quarter" idx="12"/>
          </p:nvPr>
        </p:nvSpPr>
        <p:spPr/>
        <p:txBody>
          <a:bodyPr/>
          <a:lstStyle/>
          <a:p>
            <a:fld id="{C4B85148-DB98-4269-ACE6-2DF49F9918C9}" type="slidenum">
              <a:rPr lang="en-US" smtClean="0">
                <a:solidFill>
                  <a:prstClr val="black"/>
                </a:solidFill>
              </a:rPr>
              <a:pPr/>
              <a:t>12</a:t>
            </a:fld>
            <a:endParaRPr lang="en-US" dirty="0">
              <a:solidFill>
                <a:prstClr val="black"/>
              </a:solidFill>
            </a:endParaRPr>
          </a:p>
        </p:txBody>
      </p:sp>
      <p:sp>
        <p:nvSpPr>
          <p:cNvPr id="6" name="Rounded Rectangle 5"/>
          <p:cNvSpPr/>
          <p:nvPr/>
        </p:nvSpPr>
        <p:spPr>
          <a:xfrm>
            <a:off x="2187127" y="68494"/>
            <a:ext cx="1455483" cy="4086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914400"/>
            <a:r>
              <a:rPr lang="en-US" b="1" dirty="0" smtClean="0">
                <a:solidFill>
                  <a:prstClr val="black"/>
                </a:solidFill>
              </a:rPr>
              <a:t>Government</a:t>
            </a:r>
            <a:endParaRPr lang="en-US" b="1" dirty="0">
              <a:solidFill>
                <a:prstClr val="black"/>
              </a:solidFill>
            </a:endParaRPr>
          </a:p>
        </p:txBody>
      </p:sp>
    </p:spTree>
    <p:extLst>
      <p:ext uri="{BB962C8B-B14F-4D97-AF65-F5344CB8AC3E}">
        <p14:creationId xmlns:p14="http://schemas.microsoft.com/office/powerpoint/2010/main" val="3000355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7: </a:t>
            </a:r>
            <a:r>
              <a:rPr lang="en-US" sz="3200" dirty="0"/>
              <a:t>Netflix Movie Service</a:t>
            </a:r>
          </a:p>
        </p:txBody>
      </p:sp>
      <p:sp>
        <p:nvSpPr>
          <p:cNvPr id="3" name="Content Placeholder 2"/>
          <p:cNvSpPr>
            <a:spLocks noGrp="1"/>
          </p:cNvSpPr>
          <p:nvPr>
            <p:ph idx="1"/>
          </p:nvPr>
        </p:nvSpPr>
        <p:spPr>
          <a:xfrm>
            <a:off x="95250" y="1036081"/>
            <a:ext cx="9048750" cy="4114800"/>
          </a:xfrm>
        </p:spPr>
        <p:txBody>
          <a:bodyPr/>
          <a:lstStyle/>
          <a:p>
            <a:r>
              <a:rPr lang="en-US" sz="1800" b="1" dirty="0">
                <a:solidFill>
                  <a:srgbClr val="FF0000"/>
                </a:solidFill>
              </a:rPr>
              <a:t>Application:</a:t>
            </a:r>
            <a:r>
              <a:rPr lang="en-US" sz="1800" dirty="0"/>
              <a:t> Allow streaming of user selected movies to satisfy multiple objectives (for different stakeholders) -- especially retaining subscribers. Find best possible ordering of a set of videos for a user (household) within a given context in real-time; maximize movie consumption. Digital movies stored in cloud with metadata; user profiles and rankings for small fraction of movies for each user. Use multiple criteria – content based recommender system; user-based recommender system; diversity. Refine algorithms continuously with A/B testing. </a:t>
            </a:r>
            <a:endParaRPr lang="en-US" sz="1800" dirty="0" smtClean="0"/>
          </a:p>
          <a:p>
            <a:r>
              <a:rPr lang="en-US" sz="1800" b="1" dirty="0" smtClean="0">
                <a:solidFill>
                  <a:srgbClr val="FF0000"/>
                </a:solidFill>
              </a:rPr>
              <a:t>Current </a:t>
            </a:r>
            <a:r>
              <a:rPr lang="en-US" sz="1800" b="1" dirty="0">
                <a:solidFill>
                  <a:srgbClr val="FF0000"/>
                </a:solidFill>
              </a:rPr>
              <a:t>Approach:</a:t>
            </a:r>
            <a:r>
              <a:rPr lang="en-US" sz="1800" dirty="0"/>
              <a:t> Recommender systems and streaming video delivery are core Netflix technologies. Recommender systems are always personalized and use logistic/linear regression, elastic nets, matrix factorization, clustering, latent Dirichlet allocation, association rules, gradient boosted decision trees </a:t>
            </a:r>
            <a:r>
              <a:rPr lang="en-US" sz="1800" dirty="0" smtClean="0"/>
              <a:t>etc. </a:t>
            </a:r>
            <a:r>
              <a:rPr lang="en-US" sz="1800" dirty="0"/>
              <a:t>Winner of Netflix competition (to improve ratings by 10%) combined over 100 different algorithms. Uses SQL, </a:t>
            </a:r>
            <a:r>
              <a:rPr lang="en-US" sz="1800" dirty="0" err="1"/>
              <a:t>NoSQL</a:t>
            </a:r>
            <a:r>
              <a:rPr lang="en-US" sz="1800" dirty="0"/>
              <a:t>, MapReduce on Amazon Web Services. Netflix recommender systems have features in common to e-commerce like Amazon. Streaming video has features in common with other content providing services like iTunes, Google Play, Pandora and Last.fm.</a:t>
            </a:r>
            <a:endParaRPr lang="en-US" sz="1800" dirty="0" smtClean="0"/>
          </a:p>
          <a:p>
            <a:r>
              <a:rPr lang="en-US" sz="1800" b="1" dirty="0" smtClean="0">
                <a:solidFill>
                  <a:srgbClr val="FF0000"/>
                </a:solidFill>
              </a:rPr>
              <a:t>Futures:</a:t>
            </a:r>
            <a:r>
              <a:rPr lang="en-US" sz="1800" dirty="0" smtClean="0"/>
              <a:t> </a:t>
            </a:r>
            <a:r>
              <a:rPr lang="en-US" sz="1800" dirty="0"/>
              <a:t>Very competitive business. Need to be aware of other companies and trends in both content (which Movies are hot) and technology. Need to investigate new business initiatives such as Netflix sponsored content</a:t>
            </a:r>
          </a:p>
        </p:txBody>
      </p:sp>
      <p:sp>
        <p:nvSpPr>
          <p:cNvPr id="5" name="Slide Number Placeholder 4"/>
          <p:cNvSpPr>
            <a:spLocks noGrp="1"/>
          </p:cNvSpPr>
          <p:nvPr>
            <p:ph type="sldNum" sz="quarter" idx="12"/>
          </p:nvPr>
        </p:nvSpPr>
        <p:spPr/>
        <p:txBody>
          <a:bodyPr/>
          <a:lstStyle/>
          <a:p>
            <a:fld id="{C4B85148-DB98-4269-ACE6-2DF49F9918C9}" type="slidenum">
              <a:rPr lang="en-US" smtClean="0">
                <a:solidFill>
                  <a:prstClr val="black"/>
                </a:solidFill>
              </a:rPr>
              <a:pPr/>
              <a:t>13</a:t>
            </a:fld>
            <a:endParaRPr lang="en-US" dirty="0">
              <a:solidFill>
                <a:prstClr val="black"/>
              </a:solidFill>
            </a:endParaRPr>
          </a:p>
        </p:txBody>
      </p:sp>
      <p:sp>
        <p:nvSpPr>
          <p:cNvPr id="6" name="Rounded Rectangle 5"/>
          <p:cNvSpPr/>
          <p:nvPr/>
        </p:nvSpPr>
        <p:spPr>
          <a:xfrm>
            <a:off x="2187127" y="68494"/>
            <a:ext cx="1455483" cy="4086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914400"/>
            <a:r>
              <a:rPr lang="en-US" b="1" dirty="0">
                <a:solidFill>
                  <a:prstClr val="black"/>
                </a:solidFill>
              </a:rPr>
              <a:t>Commercial</a:t>
            </a:r>
          </a:p>
        </p:txBody>
      </p:sp>
    </p:spTree>
    <p:extLst>
      <p:ext uri="{BB962C8B-B14F-4D97-AF65-F5344CB8AC3E}">
        <p14:creationId xmlns:p14="http://schemas.microsoft.com/office/powerpoint/2010/main" val="3367297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15: </a:t>
            </a:r>
            <a:r>
              <a:rPr lang="en-US" sz="3200" dirty="0"/>
              <a:t>Intelligence Data Processing and Analysis</a:t>
            </a:r>
          </a:p>
        </p:txBody>
      </p:sp>
      <p:sp>
        <p:nvSpPr>
          <p:cNvPr id="3" name="Content Placeholder 2"/>
          <p:cNvSpPr>
            <a:spLocks noGrp="1"/>
          </p:cNvSpPr>
          <p:nvPr>
            <p:ph idx="1"/>
          </p:nvPr>
        </p:nvSpPr>
        <p:spPr>
          <a:xfrm>
            <a:off x="95250" y="1036081"/>
            <a:ext cx="9048750" cy="4114800"/>
          </a:xfrm>
        </p:spPr>
        <p:txBody>
          <a:bodyPr/>
          <a:lstStyle/>
          <a:p>
            <a:r>
              <a:rPr lang="en-US" sz="1800" b="1" dirty="0">
                <a:solidFill>
                  <a:srgbClr val="FF0000"/>
                </a:solidFill>
              </a:rPr>
              <a:t>Application:</a:t>
            </a:r>
            <a:r>
              <a:rPr lang="en-US" sz="1800" dirty="0"/>
              <a:t> Allow Intelligence Analysts to a) Identify relationships between entities (people, organizations, places, equipment) b) Spot trends in sentiment or intent for either general population or leadership group (state, non-state actors) c) Find location of and possibly timing of hostile actions (including implantation of IEDs) d) Track the location and actions of (potentially) hostile actors e) Ability to reason against and derive knowledge from diverse, disconnected, and frequently unstructured (e.g. text) data sources f) Ability to process data close to the point of collection and allow data to be shared easily to/from individual soldiers, forward deployed units, and senior leadership in garrison</a:t>
            </a:r>
            <a:r>
              <a:rPr lang="en-US" sz="1800" dirty="0" smtClean="0"/>
              <a:t>.</a:t>
            </a:r>
          </a:p>
          <a:p>
            <a:r>
              <a:rPr lang="en-US" sz="1800" b="1" dirty="0" smtClean="0">
                <a:solidFill>
                  <a:srgbClr val="FF0000"/>
                </a:solidFill>
              </a:rPr>
              <a:t>Current </a:t>
            </a:r>
            <a:r>
              <a:rPr lang="en-US" sz="1800" b="1" dirty="0">
                <a:solidFill>
                  <a:srgbClr val="FF0000"/>
                </a:solidFill>
              </a:rPr>
              <a:t>Approach:</a:t>
            </a:r>
            <a:r>
              <a:rPr lang="en-US" sz="1800" dirty="0"/>
              <a:t>  Software includes Hadoop, </a:t>
            </a:r>
            <a:r>
              <a:rPr lang="en-US" sz="1800" dirty="0" err="1"/>
              <a:t>Accumulo</a:t>
            </a:r>
            <a:r>
              <a:rPr lang="en-US" sz="1800" dirty="0"/>
              <a:t> (Big Table), </a:t>
            </a:r>
            <a:r>
              <a:rPr lang="en-US" sz="1800" dirty="0" err="1"/>
              <a:t>Solr</a:t>
            </a:r>
            <a:r>
              <a:rPr lang="en-US" sz="1800" dirty="0"/>
              <a:t>, Natural Language Processing, Puppet (for deployment and security) and Storm running on medium size clusters. Data size in 10s of Terabytes to 100s of Petabytes with Imagery intelligence device gathering petabyte in a few hours.  Dismounted warfighters would have at most 1-100s of Gigabytes (typically handheld data storage).</a:t>
            </a:r>
            <a:endParaRPr lang="en-US" sz="1800" dirty="0" smtClean="0"/>
          </a:p>
          <a:p>
            <a:r>
              <a:rPr lang="en-US" sz="1800" b="1" dirty="0" smtClean="0">
                <a:solidFill>
                  <a:srgbClr val="FF0000"/>
                </a:solidFill>
              </a:rPr>
              <a:t>Futures:</a:t>
            </a:r>
            <a:r>
              <a:rPr lang="en-US" sz="1800" dirty="0"/>
              <a:t> Data currently exists in disparate silos which must be accessible through a semantically integrated data space. Wide variety of data types, sources, structures, and quality which will span domains and requires integrated search and reasoning. Most critical data is either unstructured or imagery/video which requires significant processing to extract entities and information. Network quality, Provenance and security essential.</a:t>
            </a:r>
          </a:p>
        </p:txBody>
      </p:sp>
      <p:sp>
        <p:nvSpPr>
          <p:cNvPr id="5" name="Slide Number Placeholder 4"/>
          <p:cNvSpPr>
            <a:spLocks noGrp="1"/>
          </p:cNvSpPr>
          <p:nvPr>
            <p:ph type="sldNum" sz="quarter" idx="12"/>
          </p:nvPr>
        </p:nvSpPr>
        <p:spPr/>
        <p:txBody>
          <a:bodyPr/>
          <a:lstStyle/>
          <a:p>
            <a:fld id="{C4B85148-DB98-4269-ACE6-2DF49F9918C9}" type="slidenum">
              <a:rPr lang="en-US" smtClean="0">
                <a:solidFill>
                  <a:prstClr val="black"/>
                </a:solidFill>
              </a:rPr>
              <a:pPr/>
              <a:t>14</a:t>
            </a:fld>
            <a:endParaRPr lang="en-US" dirty="0">
              <a:solidFill>
                <a:prstClr val="black"/>
              </a:solidFill>
            </a:endParaRPr>
          </a:p>
        </p:txBody>
      </p:sp>
      <p:sp>
        <p:nvSpPr>
          <p:cNvPr id="6" name="Rounded Rectangle 5"/>
          <p:cNvSpPr/>
          <p:nvPr/>
        </p:nvSpPr>
        <p:spPr>
          <a:xfrm>
            <a:off x="2533337" y="68494"/>
            <a:ext cx="1049312" cy="4086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914400"/>
            <a:r>
              <a:rPr lang="en-US" b="1" dirty="0" smtClean="0">
                <a:solidFill>
                  <a:prstClr val="black"/>
                </a:solidFill>
              </a:rPr>
              <a:t>Defense</a:t>
            </a:r>
            <a:endParaRPr lang="en-US" b="1" dirty="0">
              <a:solidFill>
                <a:prstClr val="black"/>
              </a:solidFill>
            </a:endParaRPr>
          </a:p>
        </p:txBody>
      </p:sp>
    </p:spTree>
    <p:extLst>
      <p:ext uri="{BB962C8B-B14F-4D97-AF65-F5344CB8AC3E}">
        <p14:creationId xmlns:p14="http://schemas.microsoft.com/office/powerpoint/2010/main" val="1817084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26: Large-scale </a:t>
            </a:r>
            <a:r>
              <a:rPr lang="en-US" dirty="0"/>
              <a:t>Deep Learning</a:t>
            </a:r>
          </a:p>
        </p:txBody>
      </p:sp>
      <p:sp>
        <p:nvSpPr>
          <p:cNvPr id="3" name="Content Placeholder 2"/>
          <p:cNvSpPr>
            <a:spLocks noGrp="1"/>
          </p:cNvSpPr>
          <p:nvPr>
            <p:ph idx="1"/>
          </p:nvPr>
        </p:nvSpPr>
        <p:spPr>
          <a:xfrm>
            <a:off x="0" y="1086185"/>
            <a:ext cx="9048750" cy="2533838"/>
          </a:xfrm>
        </p:spPr>
        <p:txBody>
          <a:bodyPr/>
          <a:lstStyle/>
          <a:p>
            <a:r>
              <a:rPr lang="en-US" sz="1600" b="1" dirty="0">
                <a:solidFill>
                  <a:srgbClr val="FF0000"/>
                </a:solidFill>
              </a:rPr>
              <a:t>Application: </a:t>
            </a:r>
            <a:r>
              <a:rPr lang="en-US" sz="1600" dirty="0" smtClean="0"/>
              <a:t>Large </a:t>
            </a:r>
            <a:r>
              <a:rPr lang="en-US" sz="1600" dirty="0"/>
              <a:t>models (e.g., neural networks with more neurons and connections) combined with large datasets are increasingly the top performers in benchmark tasks for vision, speech, and Natural Language Processing. One needs to train a deep neural network from a large (&gt;&gt;1TB) corpus of data (typically imagery, video, audio, or text).  Such training procedures often require customization of the neural network architecture, learning criteria, and dataset pre-processing.  In addition to the computational expense demanded by the learning algorithms, the need for rapid prototyping and ease of development is extremely high</a:t>
            </a:r>
            <a:r>
              <a:rPr lang="en-US" sz="1600" dirty="0" smtClean="0"/>
              <a:t>.</a:t>
            </a:r>
          </a:p>
          <a:p>
            <a:r>
              <a:rPr lang="en-US" sz="1600" b="1" dirty="0" smtClean="0">
                <a:solidFill>
                  <a:srgbClr val="FF0000"/>
                </a:solidFill>
              </a:rPr>
              <a:t>Current </a:t>
            </a:r>
            <a:r>
              <a:rPr lang="en-US" sz="1600" b="1" dirty="0">
                <a:solidFill>
                  <a:srgbClr val="FF0000"/>
                </a:solidFill>
              </a:rPr>
              <a:t>Approach: </a:t>
            </a:r>
            <a:r>
              <a:rPr lang="en-US" sz="1600" dirty="0"/>
              <a:t>The</a:t>
            </a:r>
            <a:r>
              <a:rPr lang="en-US" sz="1600" b="1" dirty="0"/>
              <a:t> </a:t>
            </a:r>
            <a:r>
              <a:rPr lang="en-US" sz="1600" dirty="0"/>
              <a:t>largest applications so far are to image recognition and scientific studies of unsupervised learning with 10 million images and up to 11 billion parameters on a 64 GPU HPC Infiniband cluster. Both supervised (using existing classified images) and unsupervised </a:t>
            </a:r>
            <a:r>
              <a:rPr lang="en-US" sz="1600" dirty="0" smtClean="0"/>
              <a:t>applications</a:t>
            </a:r>
            <a:endParaRPr lang="en-US" sz="1600" b="1" dirty="0" smtClean="0">
              <a:solidFill>
                <a:srgbClr val="FF0000"/>
              </a:solidFill>
            </a:endParaRPr>
          </a:p>
        </p:txBody>
      </p:sp>
      <p:sp>
        <p:nvSpPr>
          <p:cNvPr id="5" name="Slide Number Placeholder 4"/>
          <p:cNvSpPr>
            <a:spLocks noGrp="1"/>
          </p:cNvSpPr>
          <p:nvPr>
            <p:ph type="sldNum" sz="quarter" idx="12"/>
          </p:nvPr>
        </p:nvSpPr>
        <p:spPr/>
        <p:txBody>
          <a:bodyPr/>
          <a:lstStyle/>
          <a:p>
            <a:fld id="{C4B85148-DB98-4269-ACE6-2DF49F9918C9}" type="slidenum">
              <a:rPr lang="en-US" smtClean="0">
                <a:solidFill>
                  <a:prstClr val="black"/>
                </a:solidFill>
              </a:rPr>
              <a:pPr/>
              <a:t>15</a:t>
            </a:fld>
            <a:endParaRPr lang="en-US" dirty="0">
              <a:solidFill>
                <a:prstClr val="black"/>
              </a:solidFill>
            </a:endParaRPr>
          </a:p>
        </p:txBody>
      </p:sp>
      <p:sp>
        <p:nvSpPr>
          <p:cNvPr id="7" name="Rounded Rectangle 6"/>
          <p:cNvSpPr/>
          <p:nvPr/>
        </p:nvSpPr>
        <p:spPr>
          <a:xfrm>
            <a:off x="1783831" y="116372"/>
            <a:ext cx="2038662" cy="71508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914400"/>
            <a:r>
              <a:rPr lang="en-US" b="1" dirty="0" smtClean="0">
                <a:solidFill>
                  <a:prstClr val="black"/>
                </a:solidFill>
              </a:rPr>
              <a:t>Deep Learning</a:t>
            </a:r>
          </a:p>
          <a:p>
            <a:pPr algn="ctr" defTabSz="914400"/>
            <a:r>
              <a:rPr lang="en-US" b="1" dirty="0" smtClean="0">
                <a:solidFill>
                  <a:prstClr val="black"/>
                </a:solidFill>
              </a:rPr>
              <a:t>Social Networking</a:t>
            </a:r>
            <a:endParaRPr lang="en-US" b="1" dirty="0">
              <a:solidFill>
                <a:prstClr val="black"/>
              </a:solidFill>
            </a:endParaRPr>
          </a:p>
        </p:txBody>
      </p:sp>
      <p:sp>
        <p:nvSpPr>
          <p:cNvPr id="9" name="Content Placeholder 2"/>
          <p:cNvSpPr txBox="1">
            <a:spLocks/>
          </p:cNvSpPr>
          <p:nvPr/>
        </p:nvSpPr>
        <p:spPr>
          <a:xfrm>
            <a:off x="25052" y="3613603"/>
            <a:ext cx="5225304" cy="2533838"/>
          </a:xfrm>
          <a:prstGeom prst="rect">
            <a:avLst/>
          </a:prstGeom>
        </p:spPr>
        <p:txBody>
          <a:bodyPr vert="horz" lIns="0" tIns="0" rIns="0" bIns="0" rtlCol="0">
            <a:noAutofit/>
          </a:bodyPr>
          <a:lstStyle>
            <a:lvl1pPr marL="231775" indent="-231775" algn="l" defTabSz="914400" rtl="0" eaLnBrk="1" latinLnBrk="0" hangingPunct="1">
              <a:spcBef>
                <a:spcPct val="20000"/>
              </a:spcBef>
              <a:buClr>
                <a:schemeClr val="tx2"/>
              </a:buClr>
              <a:buFont typeface="Arial"/>
              <a:buChar char="•"/>
              <a:defRPr lang="en-US" sz="2200" kern="120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Franklin Gothic Medium"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800" kern="1200">
                <a:solidFill>
                  <a:schemeClr val="tx1"/>
                </a:solidFill>
                <a:latin typeface="Franklin Gothic Medium" pitchFamily="34" charset="0"/>
                <a:ea typeface="+mn-ea"/>
                <a:cs typeface="Arial" pitchFamily="34" charset="0"/>
              </a:defRPr>
            </a:lvl3pPr>
            <a:lvl4pPr marL="1200150" indent="-171450" algn="l" defTabSz="914400" rtl="0" eaLnBrk="1" latinLnBrk="0" hangingPunct="1">
              <a:spcBef>
                <a:spcPct val="20000"/>
              </a:spcBef>
              <a:buClr>
                <a:schemeClr val="bg1">
                  <a:lumMod val="75000"/>
                </a:schemeClr>
              </a:buClr>
              <a:buFont typeface="Arial" pitchFamily="34" charset="0"/>
              <a:buChar char="–"/>
              <a:defRPr sz="1600" kern="1200">
                <a:solidFill>
                  <a:schemeClr val="tx1"/>
                </a:solidFill>
                <a:latin typeface="Franklin Gothic Medium"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BB5"/>
              </a:buClr>
            </a:pPr>
            <a:r>
              <a:rPr sz="1600" b="1" dirty="0">
                <a:solidFill>
                  <a:srgbClr val="FF0000"/>
                </a:solidFill>
              </a:rPr>
              <a:t>Futures: </a:t>
            </a:r>
            <a:r>
              <a:rPr sz="1600" dirty="0">
                <a:solidFill>
                  <a:prstClr val="black"/>
                </a:solidFill>
              </a:rPr>
              <a:t>Large datasets of 100TB or more may be necessary in order to exploit the representational power of the larger models. Training a self-driving car could take 100 million images at megapixel resolution. Deep Learning shares many characteristics with the broader field of machine learning.  The paramount requirements are high computational throughput for mostly dense linear algebra operations, and extremely high productivity for researcher exploration.  One needs integration of high performance libraries with high level (python) prototyping environments</a:t>
            </a:r>
            <a:endParaRPr sz="1600" b="1" dirty="0" smtClean="0">
              <a:solidFill>
                <a:srgbClr val="FF0000"/>
              </a:solidFill>
            </a:endParaRPr>
          </a:p>
        </p:txBody>
      </p:sp>
      <p:grpSp>
        <p:nvGrpSpPr>
          <p:cNvPr id="12" name="Group 11"/>
          <p:cNvGrpSpPr/>
          <p:nvPr/>
        </p:nvGrpSpPr>
        <p:grpSpPr>
          <a:xfrm>
            <a:off x="5315073" y="3983277"/>
            <a:ext cx="3589270" cy="2164164"/>
            <a:chOff x="5315073" y="3983277"/>
            <a:chExt cx="3589270" cy="2164164"/>
          </a:xfrm>
        </p:grpSpPr>
        <p:pic>
          <p:nvPicPr>
            <p:cNvPr id="8" name="Picture 7"/>
            <p:cNvPicPr>
              <a:picLocks noChangeAspect="1"/>
            </p:cNvPicPr>
            <p:nvPr/>
          </p:nvPicPr>
          <p:blipFill>
            <a:blip r:embed="rId2"/>
            <a:stretch>
              <a:fillRect/>
            </a:stretch>
          </p:blipFill>
          <p:spPr>
            <a:xfrm>
              <a:off x="5315073" y="3983277"/>
              <a:ext cx="3589270" cy="2164164"/>
            </a:xfrm>
            <a:prstGeom prst="rect">
              <a:avLst/>
            </a:prstGeom>
            <a:solidFill>
              <a:schemeClr val="tx1"/>
            </a:solidFill>
          </p:spPr>
        </p:pic>
        <p:sp>
          <p:nvSpPr>
            <p:cNvPr id="10" name="TextBox 9"/>
            <p:cNvSpPr txBox="1"/>
            <p:nvPr/>
          </p:nvSpPr>
          <p:spPr>
            <a:xfrm>
              <a:off x="5315073" y="5665694"/>
              <a:ext cx="394660" cy="369332"/>
            </a:xfrm>
            <a:prstGeom prst="rect">
              <a:avLst/>
            </a:prstGeom>
            <a:noFill/>
          </p:spPr>
          <p:txBody>
            <a:bodyPr wrap="none" rtlCol="0">
              <a:spAutoFit/>
            </a:bodyPr>
            <a:lstStyle/>
            <a:p>
              <a:pPr defTabSz="914400"/>
              <a:r>
                <a:rPr lang="en-US" dirty="0" smtClean="0">
                  <a:solidFill>
                    <a:prstClr val="white"/>
                  </a:solidFill>
                </a:rPr>
                <a:t>IN</a:t>
              </a:r>
              <a:endParaRPr lang="en-US" dirty="0">
                <a:solidFill>
                  <a:prstClr val="white"/>
                </a:solidFill>
              </a:endParaRPr>
            </a:p>
          </p:txBody>
        </p:sp>
        <p:sp>
          <p:nvSpPr>
            <p:cNvPr id="11" name="TextBox 10"/>
            <p:cNvSpPr txBox="1"/>
            <p:nvPr/>
          </p:nvSpPr>
          <p:spPr>
            <a:xfrm>
              <a:off x="5315073" y="3996508"/>
              <a:ext cx="1173409" cy="646331"/>
            </a:xfrm>
            <a:prstGeom prst="rect">
              <a:avLst/>
            </a:prstGeom>
            <a:noFill/>
          </p:spPr>
          <p:txBody>
            <a:bodyPr wrap="square" rtlCol="0">
              <a:spAutoFit/>
            </a:bodyPr>
            <a:lstStyle/>
            <a:p>
              <a:pPr defTabSz="914400"/>
              <a:r>
                <a:rPr lang="en-US" dirty="0" smtClean="0">
                  <a:solidFill>
                    <a:prstClr val="white"/>
                  </a:solidFill>
                </a:rPr>
                <a:t>Classified OUT</a:t>
              </a:r>
              <a:endParaRPr lang="en-US" dirty="0">
                <a:solidFill>
                  <a:prstClr val="white"/>
                </a:solidFill>
              </a:endParaRPr>
            </a:p>
          </p:txBody>
        </p:sp>
      </p:grpSp>
    </p:spTree>
    <p:extLst>
      <p:ext uri="{BB962C8B-B14F-4D97-AF65-F5344CB8AC3E}">
        <p14:creationId xmlns:p14="http://schemas.microsoft.com/office/powerpoint/2010/main" val="122122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35: </a:t>
            </a:r>
            <a:r>
              <a:rPr lang="en-US" sz="3200" dirty="0"/>
              <a:t>Light source </a:t>
            </a:r>
            <a:r>
              <a:rPr lang="en-US" sz="3200" dirty="0" err="1"/>
              <a:t>beamlines</a:t>
            </a:r>
            <a:endParaRPr lang="en-US" sz="3200" dirty="0"/>
          </a:p>
        </p:txBody>
      </p:sp>
      <p:sp>
        <p:nvSpPr>
          <p:cNvPr id="3" name="Content Placeholder 2"/>
          <p:cNvSpPr>
            <a:spLocks noGrp="1"/>
          </p:cNvSpPr>
          <p:nvPr>
            <p:ph idx="1"/>
          </p:nvPr>
        </p:nvSpPr>
        <p:spPr>
          <a:xfrm>
            <a:off x="0" y="1036081"/>
            <a:ext cx="9048750" cy="4114800"/>
          </a:xfrm>
        </p:spPr>
        <p:txBody>
          <a:bodyPr/>
          <a:lstStyle/>
          <a:p>
            <a:r>
              <a:rPr lang="en-US" sz="2000" b="1" dirty="0">
                <a:solidFill>
                  <a:srgbClr val="FF0000"/>
                </a:solidFill>
              </a:rPr>
              <a:t>Application:</a:t>
            </a:r>
            <a:r>
              <a:rPr lang="en-US" sz="2000" dirty="0"/>
              <a:t> Samples are exposed to X-rays from light sources in a variety of configurations depending on the experiment.  Detectors (essentially high-speed digital cameras) collect the data.  The data are then analyzed to reconstruct a view of the sample or process being studied. </a:t>
            </a:r>
            <a:endParaRPr lang="en-US" sz="2000" dirty="0" smtClean="0"/>
          </a:p>
          <a:p>
            <a:r>
              <a:rPr lang="en-US" sz="2000" b="1" dirty="0" smtClean="0">
                <a:solidFill>
                  <a:srgbClr val="FF0000"/>
                </a:solidFill>
              </a:rPr>
              <a:t>Current </a:t>
            </a:r>
            <a:r>
              <a:rPr lang="en-US" sz="2000" b="1" dirty="0">
                <a:solidFill>
                  <a:srgbClr val="FF0000"/>
                </a:solidFill>
              </a:rPr>
              <a:t>Approach:</a:t>
            </a:r>
            <a:r>
              <a:rPr lang="en-US" sz="2000" dirty="0"/>
              <a:t> A variety of commercial and open source software is used for data analysis – examples including Octopus for Tomographic Reconstruction, </a:t>
            </a:r>
            <a:r>
              <a:rPr lang="en-US" sz="2000" dirty="0" err="1"/>
              <a:t>Avizo</a:t>
            </a:r>
            <a:r>
              <a:rPr lang="en-US" sz="2000" dirty="0"/>
              <a:t> (http://vsg3d.com) and FIJI (a distribution of </a:t>
            </a:r>
            <a:r>
              <a:rPr lang="en-US" sz="2000" dirty="0" err="1"/>
              <a:t>ImageJ</a:t>
            </a:r>
            <a:r>
              <a:rPr lang="en-US" sz="2000" dirty="0"/>
              <a:t>) for Visualization and Analysis. Data transfer is accomplished using physical transport of portable media (severely limits performance) or using high-performance GridFTP, managed by Globus Online or workflow systems such as SPADE.</a:t>
            </a:r>
            <a:endParaRPr lang="en-US" sz="2000" dirty="0" smtClean="0"/>
          </a:p>
          <a:p>
            <a:r>
              <a:rPr lang="en-US" sz="2000" b="1" dirty="0" smtClean="0">
                <a:solidFill>
                  <a:srgbClr val="FF0000"/>
                </a:solidFill>
              </a:rPr>
              <a:t>Futures:</a:t>
            </a:r>
            <a:r>
              <a:rPr lang="en-US" sz="2000" dirty="0" smtClean="0"/>
              <a:t> </a:t>
            </a:r>
            <a:r>
              <a:rPr lang="en-US" sz="2000" dirty="0"/>
              <a:t>Camera resolution is continually increasing. Data transfer to large-scale computing facilities is becoming necessary because of the computational power required to conduct the analysis on time scales useful to the experiment.  Large number of </a:t>
            </a:r>
            <a:r>
              <a:rPr lang="en-US" sz="2000" dirty="0" err="1"/>
              <a:t>beamlines</a:t>
            </a:r>
            <a:r>
              <a:rPr lang="en-US" sz="2000" dirty="0"/>
              <a:t> (e.g. 39 at LBNL ALS) means that </a:t>
            </a:r>
            <a:r>
              <a:rPr lang="en-US" sz="2000" dirty="0" smtClean="0"/>
              <a:t>total </a:t>
            </a:r>
            <a:r>
              <a:rPr lang="en-US" sz="2000" dirty="0"/>
              <a:t>data load is likely to increase significantly </a:t>
            </a:r>
            <a:r>
              <a:rPr lang="en-US" sz="2000" dirty="0" smtClean="0"/>
              <a:t>and require a </a:t>
            </a:r>
            <a:r>
              <a:rPr lang="en-US" sz="2000" dirty="0"/>
              <a:t>generalized infrastructure for analyzing gigabytes per second of data from many </a:t>
            </a:r>
            <a:r>
              <a:rPr lang="en-US" sz="2000" dirty="0" err="1"/>
              <a:t>beamline</a:t>
            </a:r>
            <a:r>
              <a:rPr lang="en-US" sz="2000" dirty="0"/>
              <a:t> detectors at multiple facilities.  </a:t>
            </a:r>
          </a:p>
          <a:p>
            <a:endParaRPr lang="en-US" sz="2000" dirty="0"/>
          </a:p>
        </p:txBody>
      </p:sp>
      <p:sp>
        <p:nvSpPr>
          <p:cNvPr id="5" name="Slide Number Placeholder 4"/>
          <p:cNvSpPr>
            <a:spLocks noGrp="1"/>
          </p:cNvSpPr>
          <p:nvPr>
            <p:ph type="sldNum" sz="quarter" idx="12"/>
          </p:nvPr>
        </p:nvSpPr>
        <p:spPr/>
        <p:txBody>
          <a:bodyPr/>
          <a:lstStyle/>
          <a:p>
            <a:fld id="{C4B85148-DB98-4269-ACE6-2DF49F9918C9}" type="slidenum">
              <a:rPr lang="en-US" smtClean="0"/>
              <a:pPr/>
              <a:t>16</a:t>
            </a:fld>
            <a:endParaRPr lang="en-US" dirty="0"/>
          </a:p>
        </p:txBody>
      </p:sp>
      <p:sp>
        <p:nvSpPr>
          <p:cNvPr id="6" name="Rounded Rectangle 5"/>
          <p:cNvSpPr/>
          <p:nvPr/>
        </p:nvSpPr>
        <p:spPr>
          <a:xfrm>
            <a:off x="1394085" y="98474"/>
            <a:ext cx="2368447" cy="4086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b="1" dirty="0" smtClean="0">
                <a:solidFill>
                  <a:schemeClr val="tx1"/>
                </a:solidFill>
              </a:rPr>
              <a:t>Research Ecosystem</a:t>
            </a:r>
            <a:endParaRPr lang="en-US" b="1" dirty="0">
              <a:solidFill>
                <a:schemeClr val="tx1"/>
              </a:solidFill>
            </a:endParaRPr>
          </a:p>
        </p:txBody>
      </p:sp>
    </p:spTree>
    <p:extLst>
      <p:ext uri="{BB962C8B-B14F-4D97-AF65-F5344CB8AC3E}">
        <p14:creationId xmlns:p14="http://schemas.microsoft.com/office/powerpoint/2010/main" val="2009108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900" dirty="0" smtClean="0"/>
              <a:t>36: </a:t>
            </a:r>
            <a:r>
              <a:rPr lang="en-US" sz="1900" dirty="0"/>
              <a:t>Catalina Real-Time Transient Survey (CRTS): a digital, panoramic, synoptic sky </a:t>
            </a:r>
            <a:r>
              <a:rPr lang="en-US" sz="1900" dirty="0" smtClean="0"/>
              <a:t>survey I</a:t>
            </a:r>
            <a:endParaRPr lang="en-US" sz="1900" dirty="0"/>
          </a:p>
        </p:txBody>
      </p:sp>
      <p:sp>
        <p:nvSpPr>
          <p:cNvPr id="3" name="Content Placeholder 2"/>
          <p:cNvSpPr>
            <a:spLocks noGrp="1"/>
          </p:cNvSpPr>
          <p:nvPr>
            <p:ph idx="1"/>
          </p:nvPr>
        </p:nvSpPr>
        <p:spPr>
          <a:xfrm>
            <a:off x="95250" y="1036081"/>
            <a:ext cx="9048750" cy="5255862"/>
          </a:xfrm>
        </p:spPr>
        <p:txBody>
          <a:bodyPr/>
          <a:lstStyle/>
          <a:p>
            <a:r>
              <a:rPr lang="en-US" sz="1800" b="1" dirty="0">
                <a:solidFill>
                  <a:srgbClr val="FF0000"/>
                </a:solidFill>
              </a:rPr>
              <a:t>Application:</a:t>
            </a:r>
            <a:r>
              <a:rPr lang="en-US" sz="1800" dirty="0"/>
              <a:t> The survey explores the variable universe in the visible light regime, on time scales ranging from minutes to years, by searching for variable and transient sources.  It discovers a broad variety of astrophysical objects and phenomena, including various types of cosmic explosions (e.g., Supernovae), variable stars, phenomena associated with accretion to massive black holes (active galactic nuclei) and their relativistic jets, high proper motion stars, etc. The data are collected from 3 telescopes (2 in Arizona and 1 in Australia), with additional ones expected in the near future (in Chile).  </a:t>
            </a:r>
            <a:endParaRPr lang="en-US" sz="1800" dirty="0" smtClean="0"/>
          </a:p>
          <a:p>
            <a:r>
              <a:rPr lang="en-US" sz="1800" b="1" dirty="0" smtClean="0">
                <a:solidFill>
                  <a:srgbClr val="FF0000"/>
                </a:solidFill>
              </a:rPr>
              <a:t>Current </a:t>
            </a:r>
            <a:r>
              <a:rPr lang="en-US" sz="1800" b="1" dirty="0">
                <a:solidFill>
                  <a:srgbClr val="FF0000"/>
                </a:solidFill>
              </a:rPr>
              <a:t>Approach:</a:t>
            </a:r>
            <a:r>
              <a:rPr lang="en-US" sz="1800" dirty="0"/>
              <a:t> The survey generates up to ~ 0.1 TB on a clear night with a total of ~100 TB in current data holdings.  The data are preprocessed at the telescope, and transferred to Univ. of Arizona and Caltech, for further analysis, distribution, and archiving.  The data are processed in real time, and detected transient events are published electronically through a variety of dissemination mechanisms, with no proprietary withholding period (CRTS has a completely open data policy). Further data analysis includes classification of the detected transient events, additional observations using other telescopes, scientific interpretation, and publishing.  In this process, it makes a heavy use of the archival data (several PB’s) from a wide variety of geographically distributed resources connected through the Virtual Observatory (VO) framework</a:t>
            </a:r>
            <a:r>
              <a:rPr lang="en-US" sz="1800" dirty="0" smtClean="0"/>
              <a:t>.</a:t>
            </a:r>
          </a:p>
        </p:txBody>
      </p:sp>
      <p:sp>
        <p:nvSpPr>
          <p:cNvPr id="5" name="Slide Number Placeholder 4"/>
          <p:cNvSpPr>
            <a:spLocks noGrp="1"/>
          </p:cNvSpPr>
          <p:nvPr>
            <p:ph type="sldNum" sz="quarter" idx="12"/>
          </p:nvPr>
        </p:nvSpPr>
        <p:spPr/>
        <p:txBody>
          <a:bodyPr/>
          <a:lstStyle/>
          <a:p>
            <a:fld id="{C4B85148-DB98-4269-ACE6-2DF49F9918C9}" type="slidenum">
              <a:rPr lang="en-US" smtClean="0"/>
              <a:pPr/>
              <a:t>17</a:t>
            </a:fld>
            <a:endParaRPr lang="en-US" dirty="0"/>
          </a:p>
        </p:txBody>
      </p:sp>
      <p:sp>
        <p:nvSpPr>
          <p:cNvPr id="6" name="Rounded Rectangle 5"/>
          <p:cNvSpPr/>
          <p:nvPr/>
        </p:nvSpPr>
        <p:spPr>
          <a:xfrm>
            <a:off x="1514007" y="98474"/>
            <a:ext cx="2248525" cy="4086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b="1" dirty="0" smtClean="0">
                <a:solidFill>
                  <a:schemeClr val="tx1"/>
                </a:solidFill>
              </a:rPr>
              <a:t>Astronomy &amp; Physics</a:t>
            </a:r>
            <a:endParaRPr lang="en-US" b="1" dirty="0">
              <a:solidFill>
                <a:schemeClr val="tx1"/>
              </a:solidFill>
            </a:endParaRPr>
          </a:p>
        </p:txBody>
      </p:sp>
    </p:spTree>
    <p:extLst>
      <p:ext uri="{BB962C8B-B14F-4D97-AF65-F5344CB8AC3E}">
        <p14:creationId xmlns:p14="http://schemas.microsoft.com/office/powerpoint/2010/main" val="1535753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900" dirty="0" smtClean="0"/>
              <a:t>36: </a:t>
            </a:r>
            <a:r>
              <a:rPr lang="en-US" sz="1900" dirty="0"/>
              <a:t>Catalina Real-Time Transient Survey (CRTS): a digital, panoramic, synoptic sky </a:t>
            </a:r>
            <a:r>
              <a:rPr lang="en-US" sz="1900" dirty="0" smtClean="0"/>
              <a:t>survey II</a:t>
            </a:r>
            <a:endParaRPr lang="en-US" sz="1900" dirty="0"/>
          </a:p>
        </p:txBody>
      </p:sp>
      <p:sp>
        <p:nvSpPr>
          <p:cNvPr id="3" name="Content Placeholder 2"/>
          <p:cNvSpPr>
            <a:spLocks noGrp="1"/>
          </p:cNvSpPr>
          <p:nvPr>
            <p:ph idx="1"/>
          </p:nvPr>
        </p:nvSpPr>
        <p:spPr>
          <a:xfrm>
            <a:off x="0" y="1116706"/>
            <a:ext cx="9048750" cy="683812"/>
          </a:xfrm>
        </p:spPr>
        <p:txBody>
          <a:bodyPr/>
          <a:lstStyle/>
          <a:p>
            <a:r>
              <a:rPr lang="en-US" sz="1800" b="1" dirty="0" smtClean="0">
                <a:solidFill>
                  <a:srgbClr val="FF0000"/>
                </a:solidFill>
              </a:rPr>
              <a:t>Futures:</a:t>
            </a:r>
            <a:r>
              <a:rPr lang="en-US" sz="1800" dirty="0" smtClean="0"/>
              <a:t> CRTS </a:t>
            </a:r>
            <a:r>
              <a:rPr lang="en-US" sz="1800" dirty="0"/>
              <a:t>is a scientific and methodological testbed and precursor of larger surveys to come, notably the Large Synoptic Survey Telescope (LSST), expected to operate in 2020’s and selected as the highest-priority ground-based instrument in the 2010 Astronomy and Astrophysics Decadal Survey. LSST will gather about 30 TB per night. </a:t>
            </a:r>
          </a:p>
        </p:txBody>
      </p:sp>
      <p:sp>
        <p:nvSpPr>
          <p:cNvPr id="5" name="Slide Number Placeholder 4"/>
          <p:cNvSpPr>
            <a:spLocks noGrp="1"/>
          </p:cNvSpPr>
          <p:nvPr>
            <p:ph type="sldNum" sz="quarter" idx="12"/>
          </p:nvPr>
        </p:nvSpPr>
        <p:spPr/>
        <p:txBody>
          <a:bodyPr/>
          <a:lstStyle/>
          <a:p>
            <a:fld id="{C4B85148-DB98-4269-ACE6-2DF49F9918C9}" type="slidenum">
              <a:rPr lang="en-US" smtClean="0"/>
              <a:pPr/>
              <a:t>18</a:t>
            </a:fld>
            <a:endParaRPr lang="en-US" dirty="0"/>
          </a:p>
        </p:txBody>
      </p:sp>
      <p:sp>
        <p:nvSpPr>
          <p:cNvPr id="6" name="Rounded Rectangle 5"/>
          <p:cNvSpPr/>
          <p:nvPr/>
        </p:nvSpPr>
        <p:spPr>
          <a:xfrm>
            <a:off x="1514007" y="98474"/>
            <a:ext cx="2248525" cy="4086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b="1" dirty="0" smtClean="0">
                <a:solidFill>
                  <a:schemeClr val="tx1"/>
                </a:solidFill>
              </a:rPr>
              <a:t>Astronomy &amp; Physics</a:t>
            </a:r>
            <a:endParaRPr lang="en-US" b="1" dirty="0">
              <a:solidFill>
                <a:schemeClr val="tx1"/>
              </a:solidFill>
            </a:endParaRPr>
          </a:p>
        </p:txBody>
      </p:sp>
      <p:pic>
        <p:nvPicPr>
          <p:cNvPr id="7" name="Picture 6" descr="C:\Users\Geoffrey Fox\Downloads\TimeDomainAstr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10128"/>
            <a:ext cx="9083921" cy="3773321"/>
          </a:xfrm>
          <a:prstGeom prst="rect">
            <a:avLst/>
          </a:prstGeom>
          <a:noFill/>
          <a:ln>
            <a:noFill/>
          </a:ln>
        </p:spPr>
      </p:pic>
    </p:spTree>
    <p:extLst>
      <p:ext uri="{BB962C8B-B14F-4D97-AF65-F5344CB8AC3E}">
        <p14:creationId xmlns:p14="http://schemas.microsoft.com/office/powerpoint/2010/main" val="1052029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47: </a:t>
            </a:r>
            <a:r>
              <a:rPr lang="en-US" dirty="0"/>
              <a:t>Atmospheric Turbulence - Event Discovery and Predictive Analytics</a:t>
            </a:r>
          </a:p>
        </p:txBody>
      </p:sp>
      <p:sp>
        <p:nvSpPr>
          <p:cNvPr id="3" name="Content Placeholder 2"/>
          <p:cNvSpPr>
            <a:spLocks noGrp="1"/>
          </p:cNvSpPr>
          <p:nvPr>
            <p:ph idx="1"/>
          </p:nvPr>
        </p:nvSpPr>
        <p:spPr>
          <a:xfrm>
            <a:off x="0" y="1036081"/>
            <a:ext cx="9144000" cy="2517672"/>
          </a:xfrm>
        </p:spPr>
        <p:txBody>
          <a:bodyPr/>
          <a:lstStyle/>
          <a:p>
            <a:r>
              <a:rPr lang="en-US" sz="1800" b="1" dirty="0">
                <a:solidFill>
                  <a:srgbClr val="FF0000"/>
                </a:solidFill>
              </a:rPr>
              <a:t>Application:</a:t>
            </a:r>
            <a:r>
              <a:rPr lang="en-US" sz="1800" dirty="0"/>
              <a:t> This builds datamining on top of reanalysis products including the North American Regional Reanalysis (NARR) and the Modern-Era Retrospective-Analysis for Research (MERRA) from NASA where latter described earlier. The analytics correlate aircraft reports of turbulence (either from pilot reports or from automated aircraft measurements of eddy dissipation rates) with recently completed atmospheric re-analyses. This is of value to aviation industry and to weather forecasters. There are no standards for re-analysis products complicating system where MapReduce is being investigated. The reanalysis data is hundreds of terabytes and slowly updated whereas turbulence is smaller in size and implemented as a streaming service. </a:t>
            </a:r>
            <a:endParaRPr lang="en-US" sz="1800" dirty="0" smtClean="0"/>
          </a:p>
        </p:txBody>
      </p:sp>
      <p:sp>
        <p:nvSpPr>
          <p:cNvPr id="5" name="Slide Number Placeholder 4"/>
          <p:cNvSpPr>
            <a:spLocks noGrp="1"/>
          </p:cNvSpPr>
          <p:nvPr>
            <p:ph type="sldNum" sz="quarter" idx="12"/>
          </p:nvPr>
        </p:nvSpPr>
        <p:spPr/>
        <p:txBody>
          <a:bodyPr/>
          <a:lstStyle/>
          <a:p>
            <a:fld id="{C4B85148-DB98-4269-ACE6-2DF49F9918C9}" type="slidenum">
              <a:rPr lang="en-US" smtClean="0"/>
              <a:pPr/>
              <a:t>19</a:t>
            </a:fld>
            <a:endParaRPr lang="en-US" dirty="0"/>
          </a:p>
        </p:txBody>
      </p:sp>
      <p:sp>
        <p:nvSpPr>
          <p:cNvPr id="6" name="Rounded Rectangle 5"/>
          <p:cNvSpPr/>
          <p:nvPr/>
        </p:nvSpPr>
        <p:spPr>
          <a:xfrm>
            <a:off x="1514007" y="-54759"/>
            <a:ext cx="2383436" cy="71508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b="1" dirty="0">
                <a:solidFill>
                  <a:schemeClr val="tx1"/>
                </a:solidFill>
              </a:rPr>
              <a:t>Earth, Environmental </a:t>
            </a:r>
            <a:r>
              <a:rPr lang="en-US" b="1">
                <a:solidFill>
                  <a:schemeClr val="tx1"/>
                </a:solidFill>
              </a:rPr>
              <a:t>and </a:t>
            </a:r>
            <a:r>
              <a:rPr lang="en-US" b="1" smtClean="0">
                <a:solidFill>
                  <a:schemeClr val="tx1"/>
                </a:solidFill>
              </a:rPr>
              <a:t>Polar Science</a:t>
            </a:r>
            <a:endParaRPr lang="en-US" b="1" dirty="0">
              <a:solidFill>
                <a:schemeClr val="tx1"/>
              </a:solidFill>
            </a:endParaRPr>
          </a:p>
        </p:txBody>
      </p:sp>
      <p:pic>
        <p:nvPicPr>
          <p:cNvPr id="7" name="Picture 6" descr="C:\Users\Geoffrey Fox\Downloads\365848main_waveclouds-516.jpg"/>
          <p:cNvPicPr/>
          <p:nvPr/>
        </p:nvPicPr>
        <p:blipFill>
          <a:blip r:embed="rId3">
            <a:extLst>
              <a:ext uri="{28A0092B-C50C-407E-A947-70E740481C1C}">
                <a14:useLocalDpi xmlns:a14="http://schemas.microsoft.com/office/drawing/2010/main" val="0"/>
              </a:ext>
            </a:extLst>
          </a:blip>
          <a:srcRect/>
          <a:stretch>
            <a:fillRect/>
          </a:stretch>
        </p:blipFill>
        <p:spPr bwMode="auto">
          <a:xfrm>
            <a:off x="5220726" y="3398520"/>
            <a:ext cx="3923274" cy="3459480"/>
          </a:xfrm>
          <a:prstGeom prst="rect">
            <a:avLst/>
          </a:prstGeom>
          <a:noFill/>
          <a:ln>
            <a:noFill/>
          </a:ln>
        </p:spPr>
      </p:pic>
      <p:sp>
        <p:nvSpPr>
          <p:cNvPr id="8" name="Content Placeholder 2"/>
          <p:cNvSpPr txBox="1">
            <a:spLocks/>
          </p:cNvSpPr>
          <p:nvPr/>
        </p:nvSpPr>
        <p:spPr>
          <a:xfrm>
            <a:off x="62630" y="3553753"/>
            <a:ext cx="4900915" cy="2369374"/>
          </a:xfrm>
          <a:prstGeom prst="rect">
            <a:avLst/>
          </a:prstGeom>
        </p:spPr>
        <p:txBody>
          <a:bodyPr vert="horz" lIns="0" tIns="0" rIns="0" bIns="0" rtlCol="0">
            <a:noAutofit/>
          </a:bodyPr>
          <a:lstStyle>
            <a:lvl1pPr marL="231775" indent="-231775" algn="l" defTabSz="914400" rtl="0" eaLnBrk="1" latinLnBrk="0" hangingPunct="1">
              <a:spcBef>
                <a:spcPct val="20000"/>
              </a:spcBef>
              <a:buClr>
                <a:schemeClr val="tx2"/>
              </a:buClr>
              <a:buFont typeface="Arial"/>
              <a:buChar char="•"/>
              <a:defRPr lang="en-US" sz="2200" kern="120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Franklin Gothic Medium"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800" kern="1200">
                <a:solidFill>
                  <a:schemeClr val="tx1"/>
                </a:solidFill>
                <a:latin typeface="Franklin Gothic Medium" pitchFamily="34" charset="0"/>
                <a:ea typeface="+mn-ea"/>
                <a:cs typeface="Arial" pitchFamily="34" charset="0"/>
              </a:defRPr>
            </a:lvl3pPr>
            <a:lvl4pPr marL="1200150" indent="-171450" algn="l" defTabSz="914400" rtl="0" eaLnBrk="1" latinLnBrk="0" hangingPunct="1">
              <a:spcBef>
                <a:spcPct val="20000"/>
              </a:spcBef>
              <a:buClr>
                <a:schemeClr val="bg1">
                  <a:lumMod val="75000"/>
                </a:schemeClr>
              </a:buClr>
              <a:buFont typeface="Arial" pitchFamily="34" charset="0"/>
              <a:buChar char="–"/>
              <a:defRPr sz="1600" kern="1200">
                <a:solidFill>
                  <a:schemeClr val="tx1"/>
                </a:solidFill>
                <a:latin typeface="Franklin Gothic Medium"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solidFill>
                  <a:srgbClr val="FF0000"/>
                </a:solidFill>
              </a:rPr>
              <a:t>Current Approach:  </a:t>
            </a:r>
            <a:r>
              <a:rPr lang="en-US" sz="1800" dirty="0" smtClean="0"/>
              <a:t>Current 200TB dataset can be analyzed with MapReduce or the like using </a:t>
            </a:r>
            <a:r>
              <a:rPr lang="en-US" sz="1800" dirty="0" err="1" smtClean="0"/>
              <a:t>SciDB</a:t>
            </a:r>
            <a:r>
              <a:rPr lang="en-US" sz="1800" dirty="0" smtClean="0"/>
              <a:t> or other scientific database.</a:t>
            </a:r>
          </a:p>
          <a:p>
            <a:r>
              <a:rPr lang="en-US" sz="1800" b="1" dirty="0" smtClean="0">
                <a:solidFill>
                  <a:srgbClr val="FF0000"/>
                </a:solidFill>
              </a:rPr>
              <a:t>Futures:</a:t>
            </a:r>
            <a:r>
              <a:rPr lang="en-US" sz="1800" dirty="0" smtClean="0"/>
              <a:t> The dataset will reach 500TB in 5 years. The initial turbulence case can be extended to other ocean/atmosphere phenomena but the analytics would be different in each case.</a:t>
            </a:r>
            <a:endParaRPr lang="en-US" sz="1800" dirty="0"/>
          </a:p>
        </p:txBody>
      </p:sp>
      <p:sp>
        <p:nvSpPr>
          <p:cNvPr id="4" name="Rectangle 3"/>
          <p:cNvSpPr/>
          <p:nvPr/>
        </p:nvSpPr>
        <p:spPr>
          <a:xfrm>
            <a:off x="1256918" y="5865984"/>
            <a:ext cx="3835217" cy="410882"/>
          </a:xfrm>
          <a:prstGeom prst="rect">
            <a:avLst/>
          </a:prstGeom>
          <a:ln>
            <a:solidFill>
              <a:schemeClr val="tx1"/>
            </a:solidFill>
          </a:ln>
        </p:spPr>
        <p:txBody>
          <a:bodyPr wrap="none">
            <a:spAutoFit/>
          </a:bodyPr>
          <a:lstStyle/>
          <a:p>
            <a:pPr>
              <a:lnSpc>
                <a:spcPct val="115000"/>
              </a:lnSpc>
            </a:pPr>
            <a:r>
              <a:rPr lang="en-US" dirty="0">
                <a:latin typeface="Calibri" panose="020F0502020204030204" pitchFamily="34" charset="0"/>
                <a:ea typeface="Times New Roman" panose="02020603050405020304" pitchFamily="18" charset="0"/>
                <a:cs typeface="Times New Roman" panose="02020603050405020304" pitchFamily="18" charset="0"/>
              </a:rPr>
              <a:t>Typical NASA image of turbulent waves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730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Abstract</a:t>
            </a:r>
            <a:endParaRPr lang="en-US" b="1" dirty="0"/>
          </a:p>
        </p:txBody>
      </p:sp>
      <p:sp>
        <p:nvSpPr>
          <p:cNvPr id="3" name="Content Placeholder 2"/>
          <p:cNvSpPr>
            <a:spLocks noGrp="1"/>
          </p:cNvSpPr>
          <p:nvPr>
            <p:ph idx="1"/>
          </p:nvPr>
        </p:nvSpPr>
        <p:spPr>
          <a:xfrm>
            <a:off x="0" y="685800"/>
            <a:ext cx="9144000" cy="6172200"/>
          </a:xfrm>
        </p:spPr>
        <p:txBody>
          <a:bodyPr>
            <a:normAutofit fontScale="85000" lnSpcReduction="20000"/>
          </a:bodyPr>
          <a:lstStyle/>
          <a:p>
            <a:r>
              <a:rPr lang="en-US" dirty="0"/>
              <a:t>We introduce the NIST collection of 51 use cases and describe their scope over industry, government and research areas. We look at their structure from several points of view or facets covering problem architecture, analytics kernels, micro-system usage such as flops/bytes, application class (GIS, expectation maximization) and very importantly data source. </a:t>
            </a:r>
            <a:endParaRPr lang="en-US" dirty="0" smtClean="0"/>
          </a:p>
          <a:p>
            <a:r>
              <a:rPr lang="en-US" dirty="0" smtClean="0"/>
              <a:t>We </a:t>
            </a:r>
            <a:r>
              <a:rPr lang="en-US" dirty="0"/>
              <a:t>then propose that in many cases it is wise to combine the well known commodity best practice (often Apache) Big Data Stack (with ~120 software subsystems) with high performance computing technologies. </a:t>
            </a:r>
            <a:endParaRPr lang="en-US" dirty="0" smtClean="0"/>
          </a:p>
          <a:p>
            <a:r>
              <a:rPr lang="en-US" dirty="0" smtClean="0"/>
              <a:t>We </a:t>
            </a:r>
            <a:r>
              <a:rPr lang="en-US" dirty="0"/>
              <a:t>describe this and give early results based on clustering running with different paradigms. </a:t>
            </a:r>
            <a:endParaRPr lang="en-US" dirty="0" smtClean="0"/>
          </a:p>
          <a:p>
            <a:r>
              <a:rPr lang="en-US" dirty="0" smtClean="0"/>
              <a:t>We </a:t>
            </a:r>
            <a:r>
              <a:rPr lang="en-US" dirty="0"/>
              <a:t>identify key layers where HPC Apache integration is particularly important: File systems,  Cluster resource management, File and object data management,  Inter process and thread communication, Analytics libraries, Workflow and Monitoring.</a:t>
            </a:r>
          </a:p>
        </p:txBody>
      </p:sp>
    </p:spTree>
    <p:extLst>
      <p:ext uri="{BB962C8B-B14F-4D97-AF65-F5344CB8AC3E}">
        <p14:creationId xmlns:p14="http://schemas.microsoft.com/office/powerpoint/2010/main" val="3265574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226" y="87912"/>
            <a:ext cx="5185774" cy="810846"/>
          </a:xfrm>
        </p:spPr>
        <p:txBody>
          <a:bodyPr>
            <a:noAutofit/>
          </a:bodyPr>
          <a:lstStyle/>
          <a:p>
            <a:r>
              <a:rPr lang="en-US" dirty="0" smtClean="0"/>
              <a:t>51: Consumption </a:t>
            </a:r>
            <a:r>
              <a:rPr lang="en-US" dirty="0"/>
              <a:t>forecasting in Smart Grids</a:t>
            </a:r>
          </a:p>
        </p:txBody>
      </p:sp>
      <p:sp>
        <p:nvSpPr>
          <p:cNvPr id="3" name="Content Placeholder 2"/>
          <p:cNvSpPr>
            <a:spLocks noGrp="1"/>
          </p:cNvSpPr>
          <p:nvPr>
            <p:ph idx="1"/>
          </p:nvPr>
        </p:nvSpPr>
        <p:spPr>
          <a:xfrm>
            <a:off x="0" y="1209660"/>
            <a:ext cx="9048750" cy="4771381"/>
          </a:xfrm>
        </p:spPr>
        <p:txBody>
          <a:bodyPr/>
          <a:lstStyle/>
          <a:p>
            <a:r>
              <a:rPr lang="en-US" sz="2000" b="1" dirty="0">
                <a:solidFill>
                  <a:srgbClr val="FF0000"/>
                </a:solidFill>
              </a:rPr>
              <a:t>Application: </a:t>
            </a:r>
            <a:r>
              <a:rPr lang="en-US" sz="2000" dirty="0"/>
              <a:t>Predict energy consumption for customers, transformers, sub-stations and the electrical grid service area using smart meters providing measurements every 15-mins at the granularity of individual consumers within the service area of smart power utilities. Combine Head-end of smart meters (distributed), Utility databases (Customer Information, Network topology; centralized), US Census data (distributed), NOAA weather data (distributed), Micro-grid building information system (centralized), Micro-grid sensor network (distributed). This generalizes to real-time data-driven analytics  for time series from cyber physical systems</a:t>
            </a:r>
            <a:endParaRPr lang="en-US" sz="2000" dirty="0" smtClean="0"/>
          </a:p>
          <a:p>
            <a:r>
              <a:rPr lang="en-US" sz="2000" b="1" dirty="0" smtClean="0">
                <a:solidFill>
                  <a:srgbClr val="FF0000"/>
                </a:solidFill>
              </a:rPr>
              <a:t>Current </a:t>
            </a:r>
            <a:r>
              <a:rPr lang="en-US" sz="2000" b="1" dirty="0">
                <a:solidFill>
                  <a:srgbClr val="FF0000"/>
                </a:solidFill>
              </a:rPr>
              <a:t>Approach: </a:t>
            </a:r>
            <a:r>
              <a:rPr lang="en-US" sz="2000" dirty="0"/>
              <a:t>GIS based visualization. Data is around 4 TB a year for a city with 1.4M sensors in Los Angeles. Uses R/Matlab, </a:t>
            </a:r>
            <a:r>
              <a:rPr lang="en-US" sz="2000" dirty="0" err="1"/>
              <a:t>Weka</a:t>
            </a:r>
            <a:r>
              <a:rPr lang="en-US" sz="2000" dirty="0"/>
              <a:t>, Hadoop software. Significant privacy issues requiring anonymization by aggregation. Combine real time and historic data with machine learning for predicting consumption</a:t>
            </a:r>
            <a:r>
              <a:rPr lang="en-US" sz="2000" dirty="0" smtClean="0"/>
              <a:t>.</a:t>
            </a:r>
          </a:p>
          <a:p>
            <a:r>
              <a:rPr lang="en-US" sz="2000" b="1" dirty="0" smtClean="0">
                <a:solidFill>
                  <a:srgbClr val="FF0000"/>
                </a:solidFill>
              </a:rPr>
              <a:t>Futures: </a:t>
            </a:r>
            <a:r>
              <a:rPr lang="en-US" sz="2000" dirty="0"/>
              <a:t>Wide spread deployment of Smart Grids with new analytics integrating diverse data and supporting curtailment requests. Mobile applications for client interactions.</a:t>
            </a:r>
          </a:p>
        </p:txBody>
      </p:sp>
      <p:sp>
        <p:nvSpPr>
          <p:cNvPr id="5" name="Slide Number Placeholder 4"/>
          <p:cNvSpPr>
            <a:spLocks noGrp="1"/>
          </p:cNvSpPr>
          <p:nvPr>
            <p:ph type="sldNum" sz="quarter" idx="12"/>
          </p:nvPr>
        </p:nvSpPr>
        <p:spPr/>
        <p:txBody>
          <a:bodyPr/>
          <a:lstStyle/>
          <a:p>
            <a:fld id="{C4B85148-DB98-4269-ACE6-2DF49F9918C9}" type="slidenum">
              <a:rPr lang="en-US" smtClean="0"/>
              <a:pPr/>
              <a:t>20</a:t>
            </a:fld>
            <a:endParaRPr lang="en-US" dirty="0"/>
          </a:p>
        </p:txBody>
      </p:sp>
      <p:sp>
        <p:nvSpPr>
          <p:cNvPr id="6" name="Rounded Rectangle 5"/>
          <p:cNvSpPr/>
          <p:nvPr/>
        </p:nvSpPr>
        <p:spPr>
          <a:xfrm>
            <a:off x="2638269" y="98474"/>
            <a:ext cx="1019331" cy="4086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b="1" dirty="0" smtClean="0">
                <a:solidFill>
                  <a:schemeClr val="tx1"/>
                </a:solidFill>
              </a:rPr>
              <a:t>Energy</a:t>
            </a:r>
            <a:endParaRPr lang="en-US" b="1" dirty="0">
              <a:solidFill>
                <a:schemeClr val="tx1"/>
              </a:solidFill>
            </a:endParaRPr>
          </a:p>
        </p:txBody>
      </p:sp>
    </p:spTree>
    <p:extLst>
      <p:ext uri="{BB962C8B-B14F-4D97-AF65-F5344CB8AC3E}">
        <p14:creationId xmlns:p14="http://schemas.microsoft.com/office/powerpoint/2010/main" val="1821253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4700"/>
          </a:xfrm>
        </p:spPr>
        <p:txBody>
          <a:bodyPr/>
          <a:lstStyle/>
          <a:p>
            <a:r>
              <a:rPr lang="en-US" b="1" dirty="0" smtClean="0"/>
              <a:t>10 Suggested Generic Use Cases</a:t>
            </a:r>
            <a:endParaRPr lang="en-US" b="1" dirty="0"/>
          </a:p>
        </p:txBody>
      </p:sp>
      <p:sp>
        <p:nvSpPr>
          <p:cNvPr id="3" name="Content Placeholder 2"/>
          <p:cNvSpPr>
            <a:spLocks noGrp="1"/>
          </p:cNvSpPr>
          <p:nvPr>
            <p:ph idx="1"/>
          </p:nvPr>
        </p:nvSpPr>
        <p:spPr>
          <a:xfrm>
            <a:off x="0" y="774700"/>
            <a:ext cx="9144000" cy="6083300"/>
          </a:xfrm>
        </p:spPr>
        <p:txBody>
          <a:bodyPr>
            <a:normAutofit fontScale="70000" lnSpcReduction="20000"/>
          </a:bodyPr>
          <a:lstStyle/>
          <a:p>
            <a:pPr marL="514350" indent="-514350">
              <a:buFont typeface="+mj-lt"/>
              <a:buAutoNum type="arabicParenR"/>
            </a:pPr>
            <a:r>
              <a:rPr lang="en-US" dirty="0" smtClean="0"/>
              <a:t>Multiple </a:t>
            </a:r>
            <a:r>
              <a:rPr lang="en-US" dirty="0"/>
              <a:t>users performing interactive queries and updates on a database with basic availability and eventual consistency (BASE)</a:t>
            </a:r>
          </a:p>
          <a:p>
            <a:pPr marL="514350" indent="-514350">
              <a:buFont typeface="+mj-lt"/>
              <a:buAutoNum type="arabicParenR"/>
            </a:pPr>
            <a:r>
              <a:rPr lang="en-US" dirty="0" smtClean="0"/>
              <a:t>Perform </a:t>
            </a:r>
            <a:r>
              <a:rPr lang="en-US" dirty="0"/>
              <a:t>real time analytics on data source streams and notify users when specified events occur</a:t>
            </a:r>
          </a:p>
          <a:p>
            <a:pPr marL="514350" indent="-514350">
              <a:buFont typeface="+mj-lt"/>
              <a:buAutoNum type="arabicParenR"/>
            </a:pPr>
            <a:r>
              <a:rPr lang="en-US" dirty="0" smtClean="0"/>
              <a:t>Move </a:t>
            </a:r>
            <a:r>
              <a:rPr lang="en-US" dirty="0"/>
              <a:t>data from external data sources into a highly horizontally scalable data store, transform it using highly horizontally scalable processing (e.g. Map-Reduce), and return it to the horizontally scalable data store (ELT)</a:t>
            </a:r>
          </a:p>
          <a:p>
            <a:pPr marL="514350" indent="-514350">
              <a:buFont typeface="+mj-lt"/>
              <a:buAutoNum type="arabicParenR"/>
            </a:pPr>
            <a:r>
              <a:rPr lang="en-US" dirty="0" smtClean="0"/>
              <a:t>Perform </a:t>
            </a:r>
            <a:r>
              <a:rPr lang="en-US" dirty="0"/>
              <a:t>batch analytics on the data in a highly horizontally scalable data store using highly horizontally scalable processing (</a:t>
            </a:r>
            <a:r>
              <a:rPr lang="en-US" dirty="0" err="1"/>
              <a:t>e.g</a:t>
            </a:r>
            <a:r>
              <a:rPr lang="en-US" dirty="0"/>
              <a:t> </a:t>
            </a:r>
            <a:r>
              <a:rPr lang="en-US" dirty="0" smtClean="0"/>
              <a:t>MapReduce</a:t>
            </a:r>
            <a:r>
              <a:rPr lang="en-US" dirty="0"/>
              <a:t>) with a user-friendly interface (e.g. SQL like)</a:t>
            </a:r>
          </a:p>
          <a:p>
            <a:pPr marL="514350" indent="-514350">
              <a:buFont typeface="+mj-lt"/>
              <a:buAutoNum type="arabicParenR"/>
            </a:pPr>
            <a:r>
              <a:rPr lang="en-US" dirty="0" smtClean="0"/>
              <a:t>Perform </a:t>
            </a:r>
            <a:r>
              <a:rPr lang="en-US" dirty="0"/>
              <a:t>interactive analytics on data in analytics-optimized database</a:t>
            </a:r>
          </a:p>
          <a:p>
            <a:pPr marL="514350" indent="-514350">
              <a:buFont typeface="+mj-lt"/>
              <a:buAutoNum type="arabicParenR"/>
            </a:pPr>
            <a:r>
              <a:rPr lang="en-US" dirty="0" smtClean="0"/>
              <a:t>Visualize </a:t>
            </a:r>
            <a:r>
              <a:rPr lang="en-US" dirty="0"/>
              <a:t>data extracted from horizontally scalable Big Data score</a:t>
            </a:r>
          </a:p>
          <a:p>
            <a:pPr marL="514350" indent="-514350">
              <a:buFont typeface="+mj-lt"/>
              <a:buAutoNum type="arabicParenR"/>
            </a:pPr>
            <a:r>
              <a:rPr lang="en-US" dirty="0" smtClean="0"/>
              <a:t>Move </a:t>
            </a:r>
            <a:r>
              <a:rPr lang="en-US" dirty="0"/>
              <a:t>data from a highly horizontally scalable data store into a traditional Enterprise Data Warehouse</a:t>
            </a:r>
          </a:p>
          <a:p>
            <a:pPr marL="514350" indent="-514350">
              <a:buFont typeface="+mj-lt"/>
              <a:buAutoNum type="arabicParenR"/>
            </a:pPr>
            <a:r>
              <a:rPr lang="en-US" dirty="0" smtClean="0"/>
              <a:t>Extract</a:t>
            </a:r>
            <a:r>
              <a:rPr lang="en-US" dirty="0"/>
              <a:t>, process, and move data from data stores to archives</a:t>
            </a:r>
          </a:p>
          <a:p>
            <a:pPr marL="514350" indent="-514350">
              <a:buFont typeface="+mj-lt"/>
              <a:buAutoNum type="arabicParenR"/>
            </a:pPr>
            <a:r>
              <a:rPr lang="en-US" dirty="0" smtClean="0"/>
              <a:t>Combine </a:t>
            </a:r>
            <a:r>
              <a:rPr lang="en-US" dirty="0"/>
              <a:t>data from Cloud databases and on premise data stores for analytics, data mining, and/or machine learning</a:t>
            </a:r>
          </a:p>
          <a:p>
            <a:pPr marL="514350" indent="-514350">
              <a:buFont typeface="+mj-lt"/>
              <a:buAutoNum type="arabicParenR"/>
            </a:pPr>
            <a:r>
              <a:rPr lang="en-US" dirty="0" smtClean="0"/>
              <a:t>Orchestrate </a:t>
            </a:r>
            <a:r>
              <a:rPr lang="en-US" dirty="0"/>
              <a:t>multiple sequential and parallel data transformations and/or analytic processing using a workflow manager</a:t>
            </a:r>
          </a:p>
          <a:p>
            <a:pPr marL="514350" indent="-514350">
              <a:buFont typeface="+mj-lt"/>
              <a:buAutoNum type="arabicParenR"/>
            </a:pPr>
            <a:endParaRPr lang="en-US" dirty="0"/>
          </a:p>
        </p:txBody>
      </p:sp>
    </p:spTree>
    <p:extLst>
      <p:ext uri="{BB962C8B-B14F-4D97-AF65-F5344CB8AC3E}">
        <p14:creationId xmlns:p14="http://schemas.microsoft.com/office/powerpoint/2010/main" val="2373322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51491"/>
          </a:xfrm>
        </p:spPr>
        <p:txBody>
          <a:bodyPr>
            <a:normAutofit fontScale="90000"/>
          </a:bodyPr>
          <a:lstStyle/>
          <a:p>
            <a:r>
              <a:rPr lang="en-US" b="1" dirty="0" smtClean="0"/>
              <a:t>10 Security &amp; Privacy Use Cases</a:t>
            </a:r>
            <a:endParaRPr lang="en-US" b="1" dirty="0"/>
          </a:p>
        </p:txBody>
      </p:sp>
      <p:sp>
        <p:nvSpPr>
          <p:cNvPr id="3" name="Content Placeholder 2"/>
          <p:cNvSpPr>
            <a:spLocks noGrp="1"/>
          </p:cNvSpPr>
          <p:nvPr>
            <p:ph idx="1"/>
          </p:nvPr>
        </p:nvSpPr>
        <p:spPr>
          <a:xfrm>
            <a:off x="0" y="703907"/>
            <a:ext cx="9144000" cy="5257800"/>
          </a:xfrm>
        </p:spPr>
        <p:txBody>
          <a:bodyPr>
            <a:normAutofit fontScale="77500" lnSpcReduction="20000"/>
          </a:bodyPr>
          <a:lstStyle/>
          <a:p>
            <a:pPr lvl="0"/>
            <a:r>
              <a:rPr lang="en-US" dirty="0"/>
              <a:t>Consumer Digital Media Usage</a:t>
            </a:r>
          </a:p>
          <a:p>
            <a:pPr lvl="0"/>
            <a:r>
              <a:rPr lang="en-US" dirty="0"/>
              <a:t>Nielsen </a:t>
            </a:r>
            <a:r>
              <a:rPr lang="en-US" dirty="0" err="1"/>
              <a:t>Homescan</a:t>
            </a:r>
            <a:endParaRPr lang="en-US" dirty="0"/>
          </a:p>
          <a:p>
            <a:r>
              <a:rPr lang="en-US" dirty="0" smtClean="0"/>
              <a:t>Web </a:t>
            </a:r>
            <a:r>
              <a:rPr lang="en-US" dirty="0"/>
              <a:t>Traffic Analytics</a:t>
            </a:r>
          </a:p>
          <a:p>
            <a:pPr lvl="0"/>
            <a:r>
              <a:rPr lang="en-US" dirty="0" smtClean="0"/>
              <a:t>Health </a:t>
            </a:r>
            <a:r>
              <a:rPr lang="en-US" dirty="0"/>
              <a:t>Information </a:t>
            </a:r>
            <a:r>
              <a:rPr lang="en-US" dirty="0" smtClean="0"/>
              <a:t>Exchange</a:t>
            </a:r>
          </a:p>
          <a:p>
            <a:pPr lvl="0"/>
            <a:r>
              <a:rPr lang="en-US" dirty="0" smtClean="0"/>
              <a:t>Personal </a:t>
            </a:r>
            <a:r>
              <a:rPr lang="en-US" dirty="0"/>
              <a:t>Genetic Privacy</a:t>
            </a:r>
          </a:p>
          <a:p>
            <a:r>
              <a:rPr lang="en-US" dirty="0" err="1" smtClean="0"/>
              <a:t>Pharma</a:t>
            </a:r>
            <a:r>
              <a:rPr lang="en-US" dirty="0" smtClean="0"/>
              <a:t> </a:t>
            </a:r>
            <a:r>
              <a:rPr lang="en-US" dirty="0"/>
              <a:t>Clinic Trial Data Sharing </a:t>
            </a:r>
          </a:p>
          <a:p>
            <a:pPr lvl="0"/>
            <a:r>
              <a:rPr lang="en-US" dirty="0" smtClean="0"/>
              <a:t>Cyber-security</a:t>
            </a:r>
          </a:p>
          <a:p>
            <a:pPr lvl="0"/>
            <a:r>
              <a:rPr lang="en-US" dirty="0"/>
              <a:t>Aviation Industry</a:t>
            </a:r>
          </a:p>
          <a:p>
            <a:pPr lvl="0"/>
            <a:r>
              <a:rPr lang="en-US" dirty="0"/>
              <a:t>Military - Unmanned Vehicle sensor data</a:t>
            </a:r>
          </a:p>
          <a:p>
            <a:pPr lvl="0"/>
            <a:r>
              <a:rPr lang="en-US" dirty="0"/>
              <a:t>Education - “Common Core” Student Performance </a:t>
            </a:r>
            <a:r>
              <a:rPr lang="en-US" dirty="0" smtClean="0"/>
              <a:t>Reporting</a:t>
            </a:r>
          </a:p>
          <a:p>
            <a:pPr lvl="0"/>
            <a:endParaRPr lang="en-US" dirty="0"/>
          </a:p>
          <a:p>
            <a:pPr lvl="0"/>
            <a:r>
              <a:rPr lang="en-US" b="1" dirty="0" smtClean="0"/>
              <a:t>Need to integrate 10 “generic” and 10 “security &amp; privacy” with 51 “full use cases” </a:t>
            </a:r>
            <a:endParaRPr lang="en-US" b="1" dirty="0"/>
          </a:p>
          <a:p>
            <a:endParaRPr lang="en-US" dirty="0"/>
          </a:p>
        </p:txBody>
      </p:sp>
    </p:spTree>
    <p:extLst>
      <p:ext uri="{BB962C8B-B14F-4D97-AF65-F5344CB8AC3E}">
        <p14:creationId xmlns:p14="http://schemas.microsoft.com/office/powerpoint/2010/main" val="3400042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687" y="0"/>
            <a:ext cx="9100313" cy="6291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nvGrpSpPr>
          <p:cNvPr id="2" name="Group 1"/>
          <p:cNvGrpSpPr/>
          <p:nvPr/>
        </p:nvGrpSpPr>
        <p:grpSpPr>
          <a:xfrm>
            <a:off x="224670" y="442989"/>
            <a:ext cx="8780843" cy="5814393"/>
            <a:chOff x="227324" y="441508"/>
            <a:chExt cx="8780843" cy="5814393"/>
          </a:xfrm>
        </p:grpSpPr>
        <p:grpSp>
          <p:nvGrpSpPr>
            <p:cNvPr id="74" name="Group 73"/>
            <p:cNvGrpSpPr/>
            <p:nvPr/>
          </p:nvGrpSpPr>
          <p:grpSpPr>
            <a:xfrm>
              <a:off x="397565" y="998099"/>
              <a:ext cx="8110954" cy="5257802"/>
              <a:chOff x="397565" y="1132849"/>
              <a:chExt cx="8110954" cy="5257802"/>
            </a:xfrm>
          </p:grpSpPr>
          <p:sp>
            <p:nvSpPr>
              <p:cNvPr id="75" name="Rounded Rectangle 74"/>
              <p:cNvSpPr/>
              <p:nvPr/>
            </p:nvSpPr>
            <p:spPr>
              <a:xfrm rot="16200000">
                <a:off x="1807264" y="-276850"/>
                <a:ext cx="5257802" cy="8077200"/>
              </a:xfrm>
              <a:prstGeom prst="roundRect">
                <a:avLst/>
              </a:prstGeom>
              <a:solidFill>
                <a:srgbClr val="E9CE6D"/>
              </a:solidFill>
              <a:ln>
                <a:noFill/>
                <a:prstDash val="dash"/>
              </a:ln>
              <a:effectLst>
                <a:outerShdw blurRad="228600" dist="38100" dir="19320000" algn="bl"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endParaRPr lang="en-US" sz="1600" b="1" spc="300" dirty="0">
                  <a:solidFill>
                    <a:prstClr val="white"/>
                  </a:solidFill>
                </a:endParaRPr>
              </a:p>
            </p:txBody>
          </p:sp>
          <p:sp>
            <p:nvSpPr>
              <p:cNvPr id="76" name="TextBox 75"/>
              <p:cNvSpPr txBox="1"/>
              <p:nvPr/>
            </p:nvSpPr>
            <p:spPr>
              <a:xfrm rot="16200000">
                <a:off x="7046654" y="4395385"/>
                <a:ext cx="2585175" cy="338554"/>
              </a:xfrm>
              <a:prstGeom prst="rect">
                <a:avLst/>
              </a:prstGeom>
              <a:noFill/>
            </p:spPr>
            <p:txBody>
              <a:bodyPr wrap="square" rtlCol="0">
                <a:spAutoFit/>
              </a:bodyPr>
              <a:lstStyle/>
              <a:p>
                <a:pPr defTabSz="914400"/>
                <a:r>
                  <a:rPr lang="en-US" sz="1600" b="1" spc="300" dirty="0" smtClean="0">
                    <a:solidFill>
                      <a:prstClr val="white"/>
                    </a:solidFill>
                  </a:rPr>
                  <a:t>Management</a:t>
                </a:r>
                <a:endParaRPr lang="en-US" sz="1600" b="1" spc="300" dirty="0">
                  <a:solidFill>
                    <a:prstClr val="white"/>
                  </a:solidFill>
                </a:endParaRPr>
              </a:p>
            </p:txBody>
          </p:sp>
        </p:grpSp>
        <p:grpSp>
          <p:nvGrpSpPr>
            <p:cNvPr id="77" name="Group 76"/>
            <p:cNvGrpSpPr/>
            <p:nvPr/>
          </p:nvGrpSpPr>
          <p:grpSpPr>
            <a:xfrm>
              <a:off x="227324" y="885457"/>
              <a:ext cx="8018839" cy="5257798"/>
              <a:chOff x="227324" y="1020207"/>
              <a:chExt cx="8018839" cy="5257798"/>
            </a:xfrm>
          </p:grpSpPr>
          <p:sp>
            <p:nvSpPr>
              <p:cNvPr id="78" name="Rounded Rectangle 77"/>
              <p:cNvSpPr/>
              <p:nvPr/>
            </p:nvSpPr>
            <p:spPr>
              <a:xfrm rot="16200000">
                <a:off x="1607845" y="-360314"/>
                <a:ext cx="5257798" cy="8018839"/>
              </a:xfrm>
              <a:prstGeom prst="roundRect">
                <a:avLst/>
              </a:prstGeom>
              <a:solidFill>
                <a:srgbClr val="A3CFFF">
                  <a:alpha val="60000"/>
                </a:srgbClr>
              </a:solidFill>
              <a:ln>
                <a:noFill/>
                <a:prstDash val="dash"/>
              </a:ln>
              <a:effectLst>
                <a:outerShdw blurRad="228600" dist="38100" dir="19320000" algn="bl" rotWithShape="0">
                  <a:schemeClr val="accent2">
                    <a:lumMod val="90000"/>
                    <a:lumOff val="1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endParaRPr lang="en-US" sz="1600" b="1" spc="300" dirty="0">
                  <a:solidFill>
                    <a:prstClr val="white"/>
                  </a:solidFill>
                </a:endParaRPr>
              </a:p>
            </p:txBody>
          </p:sp>
          <p:sp>
            <p:nvSpPr>
              <p:cNvPr id="79" name="TextBox 78"/>
              <p:cNvSpPr txBox="1"/>
              <p:nvPr/>
            </p:nvSpPr>
            <p:spPr>
              <a:xfrm rot="16200000">
                <a:off x="6741854" y="4389761"/>
                <a:ext cx="2585175" cy="338554"/>
              </a:xfrm>
              <a:prstGeom prst="rect">
                <a:avLst/>
              </a:prstGeom>
              <a:noFill/>
            </p:spPr>
            <p:txBody>
              <a:bodyPr wrap="square" rtlCol="0">
                <a:spAutoFit/>
              </a:bodyPr>
              <a:lstStyle/>
              <a:p>
                <a:pPr defTabSz="914400"/>
                <a:r>
                  <a:rPr lang="en-US" sz="1600" b="1" spc="300" dirty="0" smtClean="0">
                    <a:solidFill>
                      <a:prstClr val="white"/>
                    </a:solidFill>
                  </a:rPr>
                  <a:t>Security &amp; Privacy</a:t>
                </a:r>
                <a:endParaRPr lang="en-US" sz="1600" b="1" spc="300" dirty="0">
                  <a:solidFill>
                    <a:prstClr val="white"/>
                  </a:solidFill>
                </a:endParaRPr>
              </a:p>
            </p:txBody>
          </p:sp>
        </p:grpSp>
        <p:sp>
          <p:nvSpPr>
            <p:cNvPr id="13" name="Chevron 12"/>
            <p:cNvSpPr/>
            <p:nvPr/>
          </p:nvSpPr>
          <p:spPr>
            <a:xfrm>
              <a:off x="473764" y="476304"/>
              <a:ext cx="7696199" cy="270004"/>
            </a:xfrm>
            <a:prstGeom prst="chevron">
              <a:avLst/>
            </a:prstGeom>
            <a:solidFill>
              <a:srgbClr val="F66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black"/>
                </a:solidFill>
              </a:endParaRPr>
            </a:p>
          </p:txBody>
        </p:sp>
        <p:sp>
          <p:nvSpPr>
            <p:cNvPr id="16" name="Rounded Rectangle 15"/>
            <p:cNvSpPr/>
            <p:nvPr/>
          </p:nvSpPr>
          <p:spPr>
            <a:xfrm flipH="1">
              <a:off x="1494445" y="1659651"/>
              <a:ext cx="5608716" cy="1282313"/>
            </a:xfrm>
            <a:prstGeom prst="roundRect">
              <a:avLst>
                <a:gd name="adj" fmla="val 5649"/>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7" name="TextBox 16"/>
            <p:cNvSpPr txBox="1"/>
            <p:nvPr/>
          </p:nvSpPr>
          <p:spPr>
            <a:xfrm>
              <a:off x="1518726" y="1607701"/>
              <a:ext cx="5525907" cy="307777"/>
            </a:xfrm>
            <a:prstGeom prst="rect">
              <a:avLst/>
            </a:prstGeom>
            <a:noFill/>
          </p:spPr>
          <p:txBody>
            <a:bodyPr wrap="square" rtlCol="0">
              <a:spAutoFit/>
            </a:bodyPr>
            <a:lstStyle/>
            <a:p>
              <a:pPr defTabSz="914400"/>
              <a:r>
                <a:rPr lang="en-US" sz="1400" b="1" dirty="0" smtClean="0">
                  <a:solidFill>
                    <a:prstClr val="black"/>
                  </a:solidFill>
                </a:rPr>
                <a:t>Big Data Application Provider</a:t>
              </a:r>
              <a:endParaRPr lang="en-US" sz="1400" b="1" dirty="0">
                <a:solidFill>
                  <a:prstClr val="black"/>
                </a:solidFill>
              </a:endParaRPr>
            </a:p>
          </p:txBody>
        </p:sp>
        <p:sp>
          <p:nvSpPr>
            <p:cNvPr id="18" name="Rounded Rectangle 17"/>
            <p:cNvSpPr/>
            <p:nvPr/>
          </p:nvSpPr>
          <p:spPr>
            <a:xfrm flipH="1">
              <a:off x="4969560" y="2232881"/>
              <a:ext cx="1033677" cy="578286"/>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p>
              <a:pPr algn="r" defTabSz="914400"/>
              <a:r>
                <a:rPr lang="en-US" sz="1400" b="1" dirty="0" smtClean="0">
                  <a:solidFill>
                    <a:prstClr val="black"/>
                  </a:solidFill>
                </a:rPr>
                <a:t>Visualization</a:t>
              </a:r>
              <a:endParaRPr lang="en-US" sz="1400" b="1" dirty="0">
                <a:solidFill>
                  <a:prstClr val="black"/>
                </a:solidFill>
              </a:endParaRPr>
            </a:p>
          </p:txBody>
        </p:sp>
        <p:sp>
          <p:nvSpPr>
            <p:cNvPr id="19" name="Rounded Rectangle 18"/>
            <p:cNvSpPr/>
            <p:nvPr/>
          </p:nvSpPr>
          <p:spPr>
            <a:xfrm>
              <a:off x="6143230" y="2533815"/>
              <a:ext cx="883734" cy="285830"/>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p>
              <a:pPr algn="r" defTabSz="914400"/>
              <a:r>
                <a:rPr lang="en-US" sz="1400" b="1" dirty="0" smtClean="0">
                  <a:solidFill>
                    <a:prstClr val="black"/>
                  </a:solidFill>
                </a:rPr>
                <a:t>Access</a:t>
              </a:r>
              <a:endParaRPr lang="en-US" sz="1400" b="1" dirty="0">
                <a:solidFill>
                  <a:prstClr val="black"/>
                </a:solidFill>
              </a:endParaRPr>
            </a:p>
          </p:txBody>
        </p:sp>
        <p:sp>
          <p:nvSpPr>
            <p:cNvPr id="20" name="Rounded Rectangle 19"/>
            <p:cNvSpPr/>
            <p:nvPr/>
          </p:nvSpPr>
          <p:spPr>
            <a:xfrm flipH="1">
              <a:off x="3896306" y="1915477"/>
              <a:ext cx="920858" cy="914380"/>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p>
              <a:pPr algn="r" defTabSz="914400"/>
              <a:r>
                <a:rPr lang="en-US" sz="1400" b="1" dirty="0" smtClean="0">
                  <a:solidFill>
                    <a:prstClr val="black"/>
                  </a:solidFill>
                </a:rPr>
                <a:t>Analytics</a:t>
              </a:r>
              <a:endParaRPr lang="en-US" sz="1400" b="1" dirty="0">
                <a:solidFill>
                  <a:prstClr val="black"/>
                </a:solidFill>
              </a:endParaRPr>
            </a:p>
          </p:txBody>
        </p:sp>
        <p:sp>
          <p:nvSpPr>
            <p:cNvPr id="21" name="Rounded Rectangle 20"/>
            <p:cNvSpPr/>
            <p:nvPr/>
          </p:nvSpPr>
          <p:spPr>
            <a:xfrm flipH="1">
              <a:off x="2822966" y="2235074"/>
              <a:ext cx="927393" cy="594783"/>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p>
              <a:pPr algn="r" defTabSz="914400"/>
              <a:r>
                <a:rPr lang="en-US" sz="1400" b="1" dirty="0" err="1" smtClean="0">
                  <a:solidFill>
                    <a:prstClr val="black"/>
                  </a:solidFill>
                </a:rPr>
                <a:t>Curation</a:t>
              </a:r>
              <a:r>
                <a:rPr lang="en-US" sz="1400" b="1" dirty="0" smtClean="0">
                  <a:solidFill>
                    <a:prstClr val="black"/>
                  </a:solidFill>
                </a:rPr>
                <a:t> </a:t>
              </a:r>
              <a:endParaRPr lang="en-US" sz="1400" b="1" dirty="0">
                <a:solidFill>
                  <a:prstClr val="black"/>
                </a:solidFill>
              </a:endParaRPr>
            </a:p>
          </p:txBody>
        </p:sp>
        <p:sp>
          <p:nvSpPr>
            <p:cNvPr id="22" name="Rounded Rectangle 21"/>
            <p:cNvSpPr/>
            <p:nvPr/>
          </p:nvSpPr>
          <p:spPr>
            <a:xfrm>
              <a:off x="1616763" y="2522100"/>
              <a:ext cx="1047976" cy="297545"/>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p>
              <a:pPr algn="r" defTabSz="914400"/>
              <a:r>
                <a:rPr lang="en-US" sz="1400" b="1" dirty="0" smtClean="0">
                  <a:solidFill>
                    <a:prstClr val="black"/>
                  </a:solidFill>
                </a:rPr>
                <a:t>Collection</a:t>
              </a:r>
              <a:endParaRPr lang="en-US" sz="1400" b="1" dirty="0">
                <a:solidFill>
                  <a:prstClr val="black"/>
                </a:solidFill>
              </a:endParaRPr>
            </a:p>
          </p:txBody>
        </p:sp>
        <p:sp>
          <p:nvSpPr>
            <p:cNvPr id="23" name="Rounded Rectangle 22"/>
            <p:cNvSpPr/>
            <p:nvPr/>
          </p:nvSpPr>
          <p:spPr>
            <a:xfrm flipH="1">
              <a:off x="1494444" y="1074299"/>
              <a:ext cx="5608716" cy="371395"/>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4" name="TextBox 23"/>
            <p:cNvSpPr txBox="1"/>
            <p:nvPr/>
          </p:nvSpPr>
          <p:spPr>
            <a:xfrm>
              <a:off x="3005542" y="1083392"/>
              <a:ext cx="2254566" cy="307777"/>
            </a:xfrm>
            <a:prstGeom prst="rect">
              <a:avLst/>
            </a:prstGeom>
            <a:noFill/>
          </p:spPr>
          <p:txBody>
            <a:bodyPr wrap="square" rtlCol="0">
              <a:spAutoFit/>
            </a:bodyPr>
            <a:lstStyle/>
            <a:p>
              <a:pPr algn="ctr" defTabSz="914400"/>
              <a:r>
                <a:rPr lang="en-US" sz="1400" b="1" dirty="0" smtClean="0">
                  <a:solidFill>
                    <a:prstClr val="black"/>
                  </a:solidFill>
                </a:rPr>
                <a:t>System Orchestrator</a:t>
              </a:r>
              <a:endParaRPr lang="en-US" sz="1400" b="1" dirty="0">
                <a:solidFill>
                  <a:prstClr val="black"/>
                </a:solidFill>
              </a:endParaRPr>
            </a:p>
          </p:txBody>
        </p:sp>
        <p:cxnSp>
          <p:nvCxnSpPr>
            <p:cNvPr id="25" name="Straight Arrow Connector 24"/>
            <p:cNvCxnSpPr>
              <a:stCxn id="23" idx="2"/>
            </p:cNvCxnSpPr>
            <p:nvPr/>
          </p:nvCxnSpPr>
          <p:spPr>
            <a:xfrm>
              <a:off x="4298802" y="1445694"/>
              <a:ext cx="2" cy="214010"/>
            </a:xfrm>
            <a:prstGeom prst="straightConnector1">
              <a:avLst/>
            </a:prstGeom>
            <a:ln w="412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103164" y="2285407"/>
              <a:ext cx="504156" cy="4127"/>
            </a:xfrm>
            <a:prstGeom prst="straightConnector1">
              <a:avLst/>
            </a:prstGeom>
            <a:ln w="412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015803" y="2286167"/>
              <a:ext cx="478641" cy="1"/>
            </a:xfrm>
            <a:prstGeom prst="straightConnector1">
              <a:avLst/>
            </a:prstGeom>
            <a:ln w="4127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30" name="Up Arrow 29"/>
            <p:cNvSpPr/>
            <p:nvPr/>
          </p:nvSpPr>
          <p:spPr>
            <a:xfrm rot="5400000">
              <a:off x="1131419" y="2381916"/>
              <a:ext cx="252956" cy="484187"/>
            </a:xfrm>
            <a:prstGeom prst="upArrow">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400"/>
              <a:r>
                <a:rPr lang="en-US" sz="900" b="1" dirty="0" smtClean="0">
                  <a:solidFill>
                    <a:prstClr val="white"/>
                  </a:solidFill>
                </a:rPr>
                <a:t>DATA</a:t>
              </a:r>
              <a:endParaRPr lang="en-US" sz="900" b="1" dirty="0">
                <a:solidFill>
                  <a:prstClr val="white"/>
                </a:solidFill>
              </a:endParaRPr>
            </a:p>
          </p:txBody>
        </p:sp>
        <p:sp>
          <p:nvSpPr>
            <p:cNvPr id="31" name="Down Arrow 30"/>
            <p:cNvSpPr/>
            <p:nvPr/>
          </p:nvSpPr>
          <p:spPr>
            <a:xfrm rot="5400000">
              <a:off x="1134062" y="2636588"/>
              <a:ext cx="228811" cy="4566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400"/>
              <a:r>
                <a:rPr lang="en-US" sz="1100" b="1" dirty="0" smtClean="0">
                  <a:solidFill>
                    <a:prstClr val="white"/>
                  </a:solidFill>
                </a:rPr>
                <a:t>SW</a:t>
              </a:r>
              <a:endParaRPr lang="en-US" sz="1100" b="1" dirty="0">
                <a:solidFill>
                  <a:prstClr val="white"/>
                </a:solidFill>
              </a:endParaRPr>
            </a:p>
          </p:txBody>
        </p:sp>
        <p:sp>
          <p:nvSpPr>
            <p:cNvPr id="32" name="Up Arrow 31"/>
            <p:cNvSpPr/>
            <p:nvPr/>
          </p:nvSpPr>
          <p:spPr>
            <a:xfrm rot="5400000">
              <a:off x="7235768" y="2378593"/>
              <a:ext cx="252956" cy="484187"/>
            </a:xfrm>
            <a:prstGeom prst="upArrow">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400"/>
              <a:r>
                <a:rPr lang="en-US" sz="900" b="1" dirty="0" smtClean="0">
                  <a:solidFill>
                    <a:prstClr val="white"/>
                  </a:solidFill>
                </a:rPr>
                <a:t>DATA</a:t>
              </a:r>
              <a:endParaRPr lang="en-US" sz="900" b="1" dirty="0">
                <a:solidFill>
                  <a:prstClr val="white"/>
                </a:solidFill>
              </a:endParaRPr>
            </a:p>
          </p:txBody>
        </p:sp>
        <p:sp>
          <p:nvSpPr>
            <p:cNvPr id="33" name="Down Arrow 32"/>
            <p:cNvSpPr/>
            <p:nvPr/>
          </p:nvSpPr>
          <p:spPr>
            <a:xfrm rot="5400000">
              <a:off x="7238411" y="2633265"/>
              <a:ext cx="228811" cy="4566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400"/>
              <a:r>
                <a:rPr lang="en-US" sz="1100" b="1" dirty="0" smtClean="0">
                  <a:solidFill>
                    <a:prstClr val="white"/>
                  </a:solidFill>
                </a:rPr>
                <a:t>SW</a:t>
              </a:r>
              <a:endParaRPr lang="en-US" sz="1100" b="1" dirty="0">
                <a:solidFill>
                  <a:prstClr val="white"/>
                </a:solidFill>
              </a:endParaRPr>
            </a:p>
          </p:txBody>
        </p:sp>
        <p:sp>
          <p:nvSpPr>
            <p:cNvPr id="34" name="Chevron 33"/>
            <p:cNvSpPr/>
            <p:nvPr/>
          </p:nvSpPr>
          <p:spPr>
            <a:xfrm rot="16200000">
              <a:off x="6370817" y="3440599"/>
              <a:ext cx="5003652" cy="271049"/>
            </a:xfrm>
            <a:prstGeom prst="chevron">
              <a:avLst/>
            </a:prstGeom>
            <a:solidFill>
              <a:srgbClr val="F66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black"/>
                </a:solidFill>
              </a:endParaRPr>
            </a:p>
          </p:txBody>
        </p:sp>
        <p:sp>
          <p:nvSpPr>
            <p:cNvPr id="35" name="TextBox 34"/>
            <p:cNvSpPr txBox="1"/>
            <p:nvPr/>
          </p:nvSpPr>
          <p:spPr>
            <a:xfrm>
              <a:off x="2270331" y="441508"/>
              <a:ext cx="3848694" cy="351641"/>
            </a:xfrm>
            <a:prstGeom prst="rect">
              <a:avLst/>
            </a:prstGeom>
            <a:noFill/>
          </p:spPr>
          <p:txBody>
            <a:bodyPr wrap="square" rtlCol="0">
              <a:spAutoFit/>
            </a:bodyPr>
            <a:lstStyle/>
            <a:p>
              <a:pPr defTabSz="914400"/>
              <a:r>
                <a:rPr lang="en-US" b="1" spc="300" dirty="0" smtClean="0">
                  <a:solidFill>
                    <a:prstClr val="white"/>
                  </a:solidFill>
                  <a:effectLst>
                    <a:outerShdw blurRad="38100" dist="38100" dir="2700000" algn="tl">
                      <a:srgbClr val="000000">
                        <a:alpha val="43137"/>
                      </a:srgbClr>
                    </a:outerShdw>
                  </a:effectLst>
                </a:rPr>
                <a:t>INFORMATION VALUE CHAIN</a:t>
              </a:r>
              <a:endParaRPr lang="en-US" b="1" spc="300" dirty="0">
                <a:solidFill>
                  <a:prstClr val="white"/>
                </a:solidFill>
                <a:effectLst>
                  <a:outerShdw blurRad="38100" dist="38100" dir="2700000" algn="tl">
                    <a:srgbClr val="000000">
                      <a:alpha val="43137"/>
                    </a:srgbClr>
                  </a:outerShdw>
                </a:effectLst>
              </a:endParaRPr>
            </a:p>
          </p:txBody>
        </p:sp>
        <p:sp>
          <p:nvSpPr>
            <p:cNvPr id="36" name="TextBox 35"/>
            <p:cNvSpPr txBox="1"/>
            <p:nvPr/>
          </p:nvSpPr>
          <p:spPr>
            <a:xfrm rot="16200000">
              <a:off x="7630271" y="3671393"/>
              <a:ext cx="2393912" cy="247726"/>
            </a:xfrm>
            <a:prstGeom prst="rect">
              <a:avLst/>
            </a:prstGeom>
            <a:noFill/>
          </p:spPr>
          <p:txBody>
            <a:bodyPr wrap="square" rtlCol="0">
              <a:spAutoFit/>
            </a:bodyPr>
            <a:lstStyle/>
            <a:p>
              <a:pPr defTabSz="914400"/>
              <a:r>
                <a:rPr lang="en-US" b="1" spc="300" dirty="0" smtClean="0">
                  <a:solidFill>
                    <a:prstClr val="white"/>
                  </a:solidFill>
                  <a:effectLst>
                    <a:outerShdw blurRad="38100" dist="38100" dir="2700000" algn="tl">
                      <a:srgbClr val="000000">
                        <a:alpha val="43137"/>
                      </a:srgbClr>
                    </a:outerShdw>
                  </a:effectLst>
                </a:rPr>
                <a:t>IT VALUE CHAIN</a:t>
              </a:r>
              <a:endParaRPr lang="en-US" b="1" spc="300" dirty="0">
                <a:solidFill>
                  <a:prstClr val="white"/>
                </a:solidFill>
                <a:effectLst>
                  <a:outerShdw blurRad="38100" dist="38100" dir="2700000" algn="tl">
                    <a:srgbClr val="000000">
                      <a:alpha val="43137"/>
                    </a:srgbClr>
                  </a:outerShdw>
                </a:effectLst>
              </a:endParaRPr>
            </a:p>
          </p:txBody>
        </p:sp>
        <p:sp>
          <p:nvSpPr>
            <p:cNvPr id="37" name="Rounded Rectangle 36"/>
            <p:cNvSpPr/>
            <p:nvPr/>
          </p:nvSpPr>
          <p:spPr>
            <a:xfrm flipH="1">
              <a:off x="1616763" y="1876316"/>
              <a:ext cx="5410200" cy="267835"/>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p>
              <a:pPr algn="r" defTabSz="914400"/>
              <a:endParaRPr lang="en-US" sz="1400" b="1" dirty="0">
                <a:solidFill>
                  <a:prstClr val="black"/>
                </a:solidFill>
              </a:endParaRPr>
            </a:p>
          </p:txBody>
        </p:sp>
        <p:sp>
          <p:nvSpPr>
            <p:cNvPr id="38" name="Rounded Rectangle 37"/>
            <p:cNvSpPr/>
            <p:nvPr/>
          </p:nvSpPr>
          <p:spPr>
            <a:xfrm flipH="1">
              <a:off x="4969556" y="2217301"/>
              <a:ext cx="2057405" cy="238764"/>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p>
              <a:pPr algn="r" defTabSz="914400"/>
              <a:endParaRPr lang="en-US" sz="1400" b="1" dirty="0">
                <a:solidFill>
                  <a:prstClr val="black"/>
                </a:solidFill>
              </a:endParaRPr>
            </a:p>
          </p:txBody>
        </p:sp>
        <p:sp>
          <p:nvSpPr>
            <p:cNvPr id="39" name="Rounded Rectangle 38"/>
            <p:cNvSpPr/>
            <p:nvPr/>
          </p:nvSpPr>
          <p:spPr>
            <a:xfrm flipH="1">
              <a:off x="1610308" y="2217300"/>
              <a:ext cx="2140055" cy="236452"/>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p>
              <a:pPr algn="r" defTabSz="914400"/>
              <a:endParaRPr lang="en-US" sz="1400" b="1" dirty="0">
                <a:solidFill>
                  <a:prstClr val="black"/>
                </a:solidFill>
              </a:endParaRPr>
            </a:p>
          </p:txBody>
        </p:sp>
        <p:sp>
          <p:nvSpPr>
            <p:cNvPr id="40" name="Rounded Rectangle 39"/>
            <p:cNvSpPr/>
            <p:nvPr/>
          </p:nvSpPr>
          <p:spPr>
            <a:xfrm rot="16200000">
              <a:off x="7172597" y="2134333"/>
              <a:ext cx="1508292" cy="334041"/>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b="1" dirty="0">
                <a:solidFill>
                  <a:prstClr val="black"/>
                </a:solidFill>
              </a:endParaRPr>
            </a:p>
          </p:txBody>
        </p:sp>
        <p:sp>
          <p:nvSpPr>
            <p:cNvPr id="41" name="Rounded Rectangle 40"/>
            <p:cNvSpPr/>
            <p:nvPr/>
          </p:nvSpPr>
          <p:spPr>
            <a:xfrm rot="16200000">
              <a:off x="7096397" y="2194826"/>
              <a:ext cx="1508292" cy="334041"/>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b="1" dirty="0">
                <a:solidFill>
                  <a:prstClr val="black"/>
                </a:solidFill>
              </a:endParaRPr>
            </a:p>
          </p:txBody>
        </p:sp>
        <p:sp>
          <p:nvSpPr>
            <p:cNvPr id="42" name="Rounded Rectangle 41"/>
            <p:cNvSpPr/>
            <p:nvPr/>
          </p:nvSpPr>
          <p:spPr>
            <a:xfrm rot="16200000">
              <a:off x="7020194" y="2246776"/>
              <a:ext cx="1508292" cy="334041"/>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b="1" dirty="0" smtClean="0">
                  <a:solidFill>
                    <a:prstClr val="black"/>
                  </a:solidFill>
                </a:rPr>
                <a:t>Data Consumer</a:t>
              </a:r>
              <a:endParaRPr lang="en-US" sz="1400" b="1" dirty="0">
                <a:solidFill>
                  <a:prstClr val="black"/>
                </a:solidFill>
              </a:endParaRPr>
            </a:p>
          </p:txBody>
        </p:sp>
        <p:sp>
          <p:nvSpPr>
            <p:cNvPr id="43" name="Rounded Rectangle 42"/>
            <p:cNvSpPr/>
            <p:nvPr/>
          </p:nvSpPr>
          <p:spPr>
            <a:xfrm rot="16200000">
              <a:off x="61341" y="2119000"/>
              <a:ext cx="1533322" cy="358323"/>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b="1" dirty="0">
                <a:solidFill>
                  <a:prstClr val="black"/>
                </a:solidFill>
              </a:endParaRPr>
            </a:p>
          </p:txBody>
        </p:sp>
        <p:sp>
          <p:nvSpPr>
            <p:cNvPr id="44" name="Rounded Rectangle 43"/>
            <p:cNvSpPr/>
            <p:nvPr/>
          </p:nvSpPr>
          <p:spPr>
            <a:xfrm rot="16200000">
              <a:off x="-14859" y="2185877"/>
              <a:ext cx="1533322" cy="358323"/>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b="1" dirty="0">
                <a:solidFill>
                  <a:prstClr val="black"/>
                </a:solidFill>
              </a:endParaRPr>
            </a:p>
          </p:txBody>
        </p:sp>
        <p:sp>
          <p:nvSpPr>
            <p:cNvPr id="45" name="Rounded Rectangle 44"/>
            <p:cNvSpPr/>
            <p:nvPr/>
          </p:nvSpPr>
          <p:spPr>
            <a:xfrm rot="16200000">
              <a:off x="-91059" y="2262077"/>
              <a:ext cx="1533322" cy="358323"/>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b="1" dirty="0" smtClean="0">
                  <a:solidFill>
                    <a:prstClr val="black"/>
                  </a:solidFill>
                </a:rPr>
                <a:t>Data Provider</a:t>
              </a:r>
              <a:endParaRPr lang="en-US" sz="1400" b="1" dirty="0">
                <a:solidFill>
                  <a:prstClr val="black"/>
                </a:solidFill>
              </a:endParaRPr>
            </a:p>
          </p:txBody>
        </p:sp>
        <p:sp>
          <p:nvSpPr>
            <p:cNvPr id="46" name="Rounded Rectangle 45"/>
            <p:cNvSpPr/>
            <p:nvPr/>
          </p:nvSpPr>
          <p:spPr>
            <a:xfrm>
              <a:off x="1647257" y="3151393"/>
              <a:ext cx="5608718" cy="2707596"/>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600">
                <a:solidFill>
                  <a:prstClr val="white"/>
                </a:solidFill>
              </a:endParaRPr>
            </a:p>
          </p:txBody>
        </p:sp>
        <p:sp>
          <p:nvSpPr>
            <p:cNvPr id="47" name="Rounded Rectangle 46"/>
            <p:cNvSpPr/>
            <p:nvPr/>
          </p:nvSpPr>
          <p:spPr>
            <a:xfrm>
              <a:off x="1553758" y="3257965"/>
              <a:ext cx="5608718" cy="2707596"/>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600">
                <a:solidFill>
                  <a:prstClr val="white"/>
                </a:solidFill>
              </a:endParaRPr>
            </a:p>
          </p:txBody>
        </p:sp>
        <p:sp>
          <p:nvSpPr>
            <p:cNvPr id="48" name="Rounded Rectangle 47"/>
            <p:cNvSpPr/>
            <p:nvPr/>
          </p:nvSpPr>
          <p:spPr>
            <a:xfrm>
              <a:off x="1464364" y="3370355"/>
              <a:ext cx="5608718" cy="2707596"/>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600">
                <a:solidFill>
                  <a:prstClr val="white"/>
                </a:solidFill>
              </a:endParaRPr>
            </a:p>
          </p:txBody>
        </p:sp>
        <p:sp>
          <p:nvSpPr>
            <p:cNvPr id="49" name="Rounded Rectangle 48"/>
            <p:cNvSpPr/>
            <p:nvPr/>
          </p:nvSpPr>
          <p:spPr>
            <a:xfrm>
              <a:off x="1499993" y="3417104"/>
              <a:ext cx="5526971" cy="2601616"/>
            </a:xfrm>
            <a:prstGeom prst="roundRect">
              <a:avLst>
                <a:gd name="adj" fmla="val 4799"/>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0" name="Rounded Rectangle 49"/>
            <p:cNvSpPr/>
            <p:nvPr/>
          </p:nvSpPr>
          <p:spPr>
            <a:xfrm flipH="1">
              <a:off x="1570648" y="5029031"/>
              <a:ext cx="5380116" cy="673756"/>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1" name="Rounded Rectangle 50"/>
            <p:cNvSpPr/>
            <p:nvPr/>
          </p:nvSpPr>
          <p:spPr>
            <a:xfrm flipH="1">
              <a:off x="1570648" y="3596826"/>
              <a:ext cx="5380116" cy="684755"/>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2" name="Rounded Rectangle 51"/>
            <p:cNvSpPr/>
            <p:nvPr/>
          </p:nvSpPr>
          <p:spPr>
            <a:xfrm flipH="1">
              <a:off x="1570648" y="4322575"/>
              <a:ext cx="5380116" cy="665259"/>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3" name="Rounded Rectangle 52"/>
            <p:cNvSpPr/>
            <p:nvPr/>
          </p:nvSpPr>
          <p:spPr>
            <a:xfrm rot="16200000" flipH="1">
              <a:off x="1881075" y="5247993"/>
              <a:ext cx="434092" cy="395436"/>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3200">
                <a:solidFill>
                  <a:prstClr val="white"/>
                </a:solidFill>
              </a:endParaRPr>
            </a:p>
          </p:txBody>
        </p:sp>
        <p:sp>
          <p:nvSpPr>
            <p:cNvPr id="54" name="Rounded Rectangle 53"/>
            <p:cNvSpPr/>
            <p:nvPr/>
          </p:nvSpPr>
          <p:spPr>
            <a:xfrm flipH="1">
              <a:off x="1900403" y="5225788"/>
              <a:ext cx="4144170" cy="199764"/>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dirty="0">
                  <a:solidFill>
                    <a:prstClr val="black"/>
                  </a:solidFill>
                </a:rPr>
                <a:t>Horizontally </a:t>
              </a:r>
              <a:r>
                <a:rPr lang="en-US" sz="1200" b="1" dirty="0" smtClean="0">
                  <a:solidFill>
                    <a:prstClr val="black"/>
                  </a:solidFill>
                </a:rPr>
                <a:t>Scalable (VM clusters)</a:t>
              </a:r>
              <a:endParaRPr lang="en-US" sz="1200" b="1" dirty="0">
                <a:solidFill>
                  <a:prstClr val="black"/>
                </a:solidFill>
              </a:endParaRPr>
            </a:p>
          </p:txBody>
        </p:sp>
        <p:sp>
          <p:nvSpPr>
            <p:cNvPr id="55" name="Rounded Rectangle 54"/>
            <p:cNvSpPr/>
            <p:nvPr/>
          </p:nvSpPr>
          <p:spPr>
            <a:xfrm rot="16200000" flipH="1">
              <a:off x="6118365" y="5244163"/>
              <a:ext cx="432191" cy="395444"/>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3200">
                <a:solidFill>
                  <a:prstClr val="white"/>
                </a:solidFill>
              </a:endParaRPr>
            </a:p>
          </p:txBody>
        </p:sp>
        <p:sp>
          <p:nvSpPr>
            <p:cNvPr id="56" name="Rounded Rectangle 55"/>
            <p:cNvSpPr/>
            <p:nvPr/>
          </p:nvSpPr>
          <p:spPr>
            <a:xfrm flipH="1">
              <a:off x="2404408" y="5470292"/>
              <a:ext cx="4116601" cy="185553"/>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4400"/>
              <a:r>
                <a:rPr lang="en-US" sz="1200" b="1" dirty="0">
                  <a:solidFill>
                    <a:prstClr val="black"/>
                  </a:solidFill>
                </a:rPr>
                <a:t>Vertically Scalable</a:t>
              </a:r>
            </a:p>
          </p:txBody>
        </p:sp>
        <p:sp>
          <p:nvSpPr>
            <p:cNvPr id="57" name="Rounded Rectangle 56"/>
            <p:cNvSpPr/>
            <p:nvPr/>
          </p:nvSpPr>
          <p:spPr>
            <a:xfrm rot="16200000" flipH="1">
              <a:off x="1888326" y="4537122"/>
              <a:ext cx="434092" cy="395437"/>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3200">
                <a:solidFill>
                  <a:prstClr val="white"/>
                </a:solidFill>
              </a:endParaRPr>
            </a:p>
          </p:txBody>
        </p:sp>
        <p:sp>
          <p:nvSpPr>
            <p:cNvPr id="58" name="Rounded Rectangle 57"/>
            <p:cNvSpPr/>
            <p:nvPr/>
          </p:nvSpPr>
          <p:spPr>
            <a:xfrm flipH="1">
              <a:off x="1907654" y="4504465"/>
              <a:ext cx="4144172" cy="199764"/>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dirty="0">
                  <a:solidFill>
                    <a:prstClr val="black"/>
                  </a:solidFill>
                </a:rPr>
                <a:t>Horizontally Scalable</a:t>
              </a:r>
              <a:endParaRPr lang="en-US" sz="2000" b="1" dirty="0">
                <a:solidFill>
                  <a:prstClr val="black"/>
                </a:solidFill>
              </a:endParaRPr>
            </a:p>
          </p:txBody>
        </p:sp>
        <p:sp>
          <p:nvSpPr>
            <p:cNvPr id="59" name="Rounded Rectangle 58"/>
            <p:cNvSpPr/>
            <p:nvPr/>
          </p:nvSpPr>
          <p:spPr>
            <a:xfrm rot="16200000" flipH="1">
              <a:off x="6122097" y="4522842"/>
              <a:ext cx="432190" cy="395437"/>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3200">
                <a:solidFill>
                  <a:prstClr val="white"/>
                </a:solidFill>
              </a:endParaRPr>
            </a:p>
          </p:txBody>
        </p:sp>
        <p:sp>
          <p:nvSpPr>
            <p:cNvPr id="60" name="Rounded Rectangle 59"/>
            <p:cNvSpPr/>
            <p:nvPr/>
          </p:nvSpPr>
          <p:spPr>
            <a:xfrm flipH="1">
              <a:off x="2391739" y="4746264"/>
              <a:ext cx="4144172" cy="190391"/>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4400"/>
              <a:r>
                <a:rPr lang="en-US" sz="1200" b="1" dirty="0">
                  <a:solidFill>
                    <a:prstClr val="black"/>
                  </a:solidFill>
                </a:rPr>
                <a:t>Vertically Scalable</a:t>
              </a:r>
            </a:p>
          </p:txBody>
        </p:sp>
        <p:sp>
          <p:nvSpPr>
            <p:cNvPr id="61" name="Rounded Rectangle 60"/>
            <p:cNvSpPr/>
            <p:nvPr/>
          </p:nvSpPr>
          <p:spPr>
            <a:xfrm rot="16200000" flipH="1">
              <a:off x="1879178" y="3828255"/>
              <a:ext cx="434092" cy="395437"/>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3200">
                <a:solidFill>
                  <a:prstClr val="white"/>
                </a:solidFill>
              </a:endParaRPr>
            </a:p>
          </p:txBody>
        </p:sp>
        <p:sp>
          <p:nvSpPr>
            <p:cNvPr id="62" name="Rounded Rectangle 61"/>
            <p:cNvSpPr/>
            <p:nvPr/>
          </p:nvSpPr>
          <p:spPr>
            <a:xfrm flipH="1">
              <a:off x="1898506" y="3800297"/>
              <a:ext cx="4144172" cy="199764"/>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dirty="0" smtClean="0">
                  <a:solidFill>
                    <a:prstClr val="black"/>
                  </a:solidFill>
                </a:rPr>
                <a:t>Horizontally Scalable</a:t>
              </a:r>
              <a:endParaRPr lang="en-US" sz="2000" b="1" dirty="0">
                <a:solidFill>
                  <a:prstClr val="black"/>
                </a:solidFill>
              </a:endParaRPr>
            </a:p>
          </p:txBody>
        </p:sp>
        <p:sp>
          <p:nvSpPr>
            <p:cNvPr id="63" name="Rounded Rectangle 62"/>
            <p:cNvSpPr/>
            <p:nvPr/>
          </p:nvSpPr>
          <p:spPr>
            <a:xfrm rot="16200000" flipH="1">
              <a:off x="6112949" y="3813975"/>
              <a:ext cx="432190" cy="395437"/>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3200">
                <a:solidFill>
                  <a:prstClr val="white"/>
                </a:solidFill>
              </a:endParaRPr>
            </a:p>
          </p:txBody>
        </p:sp>
        <p:sp>
          <p:nvSpPr>
            <p:cNvPr id="64" name="Rounded Rectangle 63"/>
            <p:cNvSpPr/>
            <p:nvPr/>
          </p:nvSpPr>
          <p:spPr>
            <a:xfrm flipH="1">
              <a:off x="2382592" y="4037397"/>
              <a:ext cx="4144172" cy="190391"/>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4400"/>
              <a:r>
                <a:rPr lang="en-US" sz="1200" b="1" dirty="0" smtClean="0">
                  <a:solidFill>
                    <a:prstClr val="black"/>
                  </a:solidFill>
                </a:rPr>
                <a:t>Vertically Scalable</a:t>
              </a:r>
              <a:endParaRPr lang="en-US" sz="1200" b="1" dirty="0">
                <a:solidFill>
                  <a:prstClr val="black"/>
                </a:solidFill>
              </a:endParaRPr>
            </a:p>
          </p:txBody>
        </p:sp>
        <p:sp>
          <p:nvSpPr>
            <p:cNvPr id="65" name="TextBox 64"/>
            <p:cNvSpPr txBox="1"/>
            <p:nvPr/>
          </p:nvSpPr>
          <p:spPr>
            <a:xfrm>
              <a:off x="1535463" y="3357323"/>
              <a:ext cx="2748301" cy="307777"/>
            </a:xfrm>
            <a:prstGeom prst="rect">
              <a:avLst/>
            </a:prstGeom>
            <a:noFill/>
          </p:spPr>
          <p:txBody>
            <a:bodyPr wrap="square" rtlCol="0">
              <a:spAutoFit/>
            </a:bodyPr>
            <a:lstStyle/>
            <a:p>
              <a:pPr defTabSz="914400"/>
              <a:r>
                <a:rPr lang="en-US" sz="1400" b="1" dirty="0" smtClean="0">
                  <a:solidFill>
                    <a:prstClr val="black"/>
                  </a:solidFill>
                </a:rPr>
                <a:t>Big Data Framework Provider</a:t>
              </a:r>
              <a:endParaRPr lang="en-US" sz="1400" b="1" dirty="0">
                <a:solidFill>
                  <a:prstClr val="black"/>
                </a:solidFill>
              </a:endParaRPr>
            </a:p>
          </p:txBody>
        </p:sp>
        <p:sp>
          <p:nvSpPr>
            <p:cNvPr id="66" name="TextBox 65"/>
            <p:cNvSpPr txBox="1"/>
            <p:nvPr/>
          </p:nvSpPr>
          <p:spPr>
            <a:xfrm>
              <a:off x="1634436" y="3550115"/>
              <a:ext cx="4914218" cy="276999"/>
            </a:xfrm>
            <a:prstGeom prst="rect">
              <a:avLst/>
            </a:prstGeom>
            <a:noFill/>
          </p:spPr>
          <p:txBody>
            <a:bodyPr wrap="square" rtlCol="0">
              <a:spAutoFit/>
            </a:bodyPr>
            <a:lstStyle/>
            <a:p>
              <a:pPr defTabSz="914400"/>
              <a:r>
                <a:rPr lang="en-US" sz="1200" b="1" dirty="0" smtClean="0">
                  <a:solidFill>
                    <a:prstClr val="black"/>
                  </a:solidFill>
                </a:rPr>
                <a:t>Processing Frameworks (analytic </a:t>
              </a:r>
              <a:r>
                <a:rPr lang="en-US" sz="1200" b="1" dirty="0">
                  <a:solidFill>
                    <a:prstClr val="black"/>
                  </a:solidFill>
                </a:rPr>
                <a:t>tools, etc.)</a:t>
              </a:r>
              <a:r>
                <a:rPr lang="en-US" sz="1200" b="1" dirty="0" smtClean="0">
                  <a:solidFill>
                    <a:prstClr val="black"/>
                  </a:solidFill>
                </a:rPr>
                <a:t> </a:t>
              </a:r>
              <a:endParaRPr lang="en-US" sz="1200" b="1" dirty="0">
                <a:solidFill>
                  <a:prstClr val="black"/>
                </a:solidFill>
              </a:endParaRPr>
            </a:p>
          </p:txBody>
        </p:sp>
        <p:sp>
          <p:nvSpPr>
            <p:cNvPr id="67" name="TextBox 66"/>
            <p:cNvSpPr txBox="1"/>
            <p:nvPr/>
          </p:nvSpPr>
          <p:spPr>
            <a:xfrm>
              <a:off x="1616764" y="4272888"/>
              <a:ext cx="4914218" cy="276999"/>
            </a:xfrm>
            <a:prstGeom prst="rect">
              <a:avLst/>
            </a:prstGeom>
            <a:noFill/>
          </p:spPr>
          <p:txBody>
            <a:bodyPr wrap="square" rtlCol="0">
              <a:spAutoFit/>
            </a:bodyPr>
            <a:lstStyle/>
            <a:p>
              <a:pPr defTabSz="914400"/>
              <a:r>
                <a:rPr lang="en-US" sz="1200" b="1" dirty="0" smtClean="0">
                  <a:solidFill>
                    <a:prstClr val="black"/>
                  </a:solidFill>
                </a:rPr>
                <a:t>Platforms (databases, </a:t>
              </a:r>
              <a:r>
                <a:rPr lang="en-US" sz="1200" b="1" dirty="0">
                  <a:solidFill>
                    <a:prstClr val="black"/>
                  </a:solidFill>
                </a:rPr>
                <a:t>etc.)</a:t>
              </a:r>
              <a:r>
                <a:rPr lang="en-US" sz="1200" b="1" dirty="0" smtClean="0">
                  <a:solidFill>
                    <a:prstClr val="black"/>
                  </a:solidFill>
                </a:rPr>
                <a:t> </a:t>
              </a:r>
              <a:endParaRPr lang="en-US" sz="1200" b="1" dirty="0">
                <a:solidFill>
                  <a:prstClr val="black"/>
                </a:solidFill>
              </a:endParaRPr>
            </a:p>
          </p:txBody>
        </p:sp>
        <p:sp>
          <p:nvSpPr>
            <p:cNvPr id="68" name="TextBox 67"/>
            <p:cNvSpPr txBox="1"/>
            <p:nvPr/>
          </p:nvSpPr>
          <p:spPr>
            <a:xfrm>
              <a:off x="1634436" y="4996154"/>
              <a:ext cx="4914218" cy="276999"/>
            </a:xfrm>
            <a:prstGeom prst="rect">
              <a:avLst/>
            </a:prstGeom>
            <a:noFill/>
          </p:spPr>
          <p:txBody>
            <a:bodyPr wrap="square" rtlCol="0">
              <a:spAutoFit/>
            </a:bodyPr>
            <a:lstStyle/>
            <a:p>
              <a:pPr defTabSz="914400"/>
              <a:r>
                <a:rPr lang="en-US" sz="1200" b="1" dirty="0" smtClean="0">
                  <a:solidFill>
                    <a:prstClr val="black"/>
                  </a:solidFill>
                </a:rPr>
                <a:t>Infrastructures</a:t>
              </a:r>
              <a:endParaRPr lang="en-US" sz="1200" b="1" dirty="0">
                <a:solidFill>
                  <a:prstClr val="black"/>
                </a:solidFill>
              </a:endParaRPr>
            </a:p>
          </p:txBody>
        </p:sp>
        <p:sp>
          <p:nvSpPr>
            <p:cNvPr id="69" name="Rounded Rectangle 68"/>
            <p:cNvSpPr/>
            <p:nvPr/>
          </p:nvSpPr>
          <p:spPr>
            <a:xfrm flipH="1">
              <a:off x="1570648" y="5734062"/>
              <a:ext cx="5380116" cy="242886"/>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70" name="TextBox 69"/>
            <p:cNvSpPr txBox="1"/>
            <p:nvPr/>
          </p:nvSpPr>
          <p:spPr>
            <a:xfrm>
              <a:off x="1616764" y="5730588"/>
              <a:ext cx="4914218" cy="276999"/>
            </a:xfrm>
            <a:prstGeom prst="rect">
              <a:avLst/>
            </a:prstGeom>
            <a:noFill/>
          </p:spPr>
          <p:txBody>
            <a:bodyPr wrap="square" rtlCol="0">
              <a:spAutoFit/>
            </a:bodyPr>
            <a:lstStyle/>
            <a:p>
              <a:pPr defTabSz="914400"/>
              <a:r>
                <a:rPr lang="en-US" sz="1200" b="1" dirty="0" smtClean="0">
                  <a:solidFill>
                    <a:prstClr val="black"/>
                  </a:solidFill>
                </a:rPr>
                <a:t>Physical and Virtual Resources (networking, computing, etc.)</a:t>
              </a:r>
              <a:endParaRPr lang="en-US" sz="1200" b="1" dirty="0">
                <a:solidFill>
                  <a:prstClr val="black"/>
                </a:solidFill>
              </a:endParaRPr>
            </a:p>
          </p:txBody>
        </p:sp>
        <p:cxnSp>
          <p:nvCxnSpPr>
            <p:cNvPr id="71" name="Straight Arrow Connector 70"/>
            <p:cNvCxnSpPr>
              <a:stCxn id="16" idx="2"/>
            </p:cNvCxnSpPr>
            <p:nvPr/>
          </p:nvCxnSpPr>
          <p:spPr>
            <a:xfrm>
              <a:off x="4298803" y="2941964"/>
              <a:ext cx="0" cy="432473"/>
            </a:xfrm>
            <a:prstGeom prst="straightConnector1">
              <a:avLst/>
            </a:prstGeom>
            <a:ln w="4127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72" name="Left-Right Arrow 71"/>
            <p:cNvSpPr/>
            <p:nvPr/>
          </p:nvSpPr>
          <p:spPr>
            <a:xfrm rot="16200000">
              <a:off x="4333585" y="3029121"/>
              <a:ext cx="419531" cy="242826"/>
            </a:xfrm>
            <a:prstGeom prst="leftRightArrow">
              <a:avLst/>
            </a:prstGeom>
            <a:solidFill>
              <a:schemeClr val="accent2">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r>
                <a:rPr lang="en-US" sz="900" b="1" spc="50" dirty="0" smtClean="0">
                  <a:solidFill>
                    <a:prstClr val="white"/>
                  </a:solidFill>
                </a:rPr>
                <a:t>DATA</a:t>
              </a:r>
              <a:endParaRPr lang="en-US" sz="900" b="1" spc="50" dirty="0">
                <a:solidFill>
                  <a:prstClr val="white"/>
                </a:solidFill>
              </a:endParaRPr>
            </a:p>
          </p:txBody>
        </p:sp>
        <p:sp>
          <p:nvSpPr>
            <p:cNvPr id="73" name="Down Arrow 72"/>
            <p:cNvSpPr/>
            <p:nvPr/>
          </p:nvSpPr>
          <p:spPr>
            <a:xfrm>
              <a:off x="4723776" y="2937299"/>
              <a:ext cx="245788" cy="45132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400"/>
              <a:r>
                <a:rPr lang="en-US" sz="1050" b="1" dirty="0" smtClean="0">
                  <a:solidFill>
                    <a:prstClr val="white"/>
                  </a:solidFill>
                </a:rPr>
                <a:t>SW</a:t>
              </a:r>
              <a:endParaRPr lang="en-US" sz="1050" b="1" dirty="0">
                <a:solidFill>
                  <a:prstClr val="white"/>
                </a:solidFill>
              </a:endParaRPr>
            </a:p>
          </p:txBody>
        </p:sp>
      </p:grpSp>
      <p:sp>
        <p:nvSpPr>
          <p:cNvPr id="80" name="TextBox 79"/>
          <p:cNvSpPr txBox="1"/>
          <p:nvPr/>
        </p:nvSpPr>
        <p:spPr>
          <a:xfrm>
            <a:off x="43687" y="3487181"/>
            <a:ext cx="866930" cy="338554"/>
          </a:xfrm>
          <a:prstGeom prst="rect">
            <a:avLst/>
          </a:prstGeom>
          <a:noFill/>
        </p:spPr>
        <p:txBody>
          <a:bodyPr wrap="square" rtlCol="0">
            <a:spAutoFit/>
          </a:bodyPr>
          <a:lstStyle/>
          <a:p>
            <a:pPr defTabSz="914400"/>
            <a:r>
              <a:rPr lang="en-US" sz="1600" b="1" dirty="0" smtClean="0">
                <a:solidFill>
                  <a:srgbClr val="002060"/>
                </a:solidFill>
                <a:effectLst>
                  <a:outerShdw blurRad="38100" dist="38100" dir="2700000" algn="tl">
                    <a:srgbClr val="000000">
                      <a:alpha val="43137"/>
                    </a:srgbClr>
                  </a:outerShdw>
                </a:effectLst>
              </a:rPr>
              <a:t>K E Y :</a:t>
            </a:r>
            <a:endParaRPr lang="en-US" sz="1600" b="1" dirty="0">
              <a:solidFill>
                <a:srgbClr val="002060"/>
              </a:solidFill>
              <a:effectLst>
                <a:outerShdw blurRad="38100" dist="38100" dir="2700000" algn="tl">
                  <a:srgbClr val="000000">
                    <a:alpha val="43137"/>
                  </a:srgbClr>
                </a:outerShdw>
              </a:effectLst>
            </a:endParaRPr>
          </a:p>
        </p:txBody>
      </p:sp>
      <p:sp>
        <p:nvSpPr>
          <p:cNvPr id="81" name="Rectangle 80"/>
          <p:cNvSpPr/>
          <p:nvPr/>
        </p:nvSpPr>
        <p:spPr>
          <a:xfrm>
            <a:off x="27896" y="3444523"/>
            <a:ext cx="1432363" cy="268980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3" name="Right Arrow 82"/>
          <p:cNvSpPr/>
          <p:nvPr/>
        </p:nvSpPr>
        <p:spPr>
          <a:xfrm>
            <a:off x="110830" y="5284068"/>
            <a:ext cx="746257" cy="370257"/>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b="1" dirty="0" smtClean="0">
                <a:solidFill>
                  <a:prstClr val="white"/>
                </a:solidFill>
              </a:rPr>
              <a:t>SW</a:t>
            </a:r>
            <a:endParaRPr lang="en-US" sz="1400" b="1" dirty="0">
              <a:solidFill>
                <a:prstClr val="white"/>
              </a:solidFill>
            </a:endParaRPr>
          </a:p>
        </p:txBody>
      </p:sp>
      <p:cxnSp>
        <p:nvCxnSpPr>
          <p:cNvPr id="84" name="Straight Arrow Connector 83"/>
          <p:cNvCxnSpPr/>
          <p:nvPr/>
        </p:nvCxnSpPr>
        <p:spPr>
          <a:xfrm>
            <a:off x="129891" y="3953856"/>
            <a:ext cx="797433" cy="0"/>
          </a:xfrm>
          <a:prstGeom prst="straightConnector1">
            <a:avLst/>
          </a:prstGeom>
          <a:ln w="7302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7634" y="4089256"/>
            <a:ext cx="1143834" cy="276999"/>
          </a:xfrm>
          <a:prstGeom prst="rect">
            <a:avLst/>
          </a:prstGeom>
          <a:noFill/>
        </p:spPr>
        <p:txBody>
          <a:bodyPr wrap="square" rtlCol="0">
            <a:spAutoFit/>
          </a:bodyPr>
          <a:lstStyle/>
          <a:p>
            <a:pPr defTabSz="914400"/>
            <a:r>
              <a:rPr lang="en-US" sz="1200" b="1" dirty="0" smtClean="0">
                <a:solidFill>
                  <a:srgbClr val="002060"/>
                </a:solidFill>
              </a:rPr>
              <a:t>Service Use</a:t>
            </a:r>
            <a:endParaRPr lang="en-US" sz="1200" b="1" dirty="0">
              <a:solidFill>
                <a:srgbClr val="002060"/>
              </a:solidFill>
            </a:endParaRPr>
          </a:p>
        </p:txBody>
      </p:sp>
      <p:sp>
        <p:nvSpPr>
          <p:cNvPr id="86" name="TextBox 85"/>
          <p:cNvSpPr txBox="1"/>
          <p:nvPr/>
        </p:nvSpPr>
        <p:spPr>
          <a:xfrm>
            <a:off x="76224" y="4765471"/>
            <a:ext cx="1343704" cy="276999"/>
          </a:xfrm>
          <a:prstGeom prst="rect">
            <a:avLst/>
          </a:prstGeom>
          <a:noFill/>
        </p:spPr>
        <p:txBody>
          <a:bodyPr wrap="square" rtlCol="0">
            <a:spAutoFit/>
          </a:bodyPr>
          <a:lstStyle/>
          <a:p>
            <a:pPr defTabSz="914400"/>
            <a:r>
              <a:rPr lang="en-US" sz="1200" b="1" dirty="0" smtClean="0">
                <a:solidFill>
                  <a:srgbClr val="002060"/>
                </a:solidFill>
              </a:rPr>
              <a:t>Data Flow</a:t>
            </a:r>
            <a:endParaRPr lang="en-US" sz="1200" b="1" dirty="0">
              <a:solidFill>
                <a:srgbClr val="002060"/>
              </a:solidFill>
            </a:endParaRPr>
          </a:p>
        </p:txBody>
      </p:sp>
      <p:sp>
        <p:nvSpPr>
          <p:cNvPr id="87" name="TextBox 86"/>
          <p:cNvSpPr txBox="1"/>
          <p:nvPr/>
        </p:nvSpPr>
        <p:spPr>
          <a:xfrm>
            <a:off x="34596" y="5684478"/>
            <a:ext cx="1496104" cy="461665"/>
          </a:xfrm>
          <a:prstGeom prst="rect">
            <a:avLst/>
          </a:prstGeom>
          <a:noFill/>
        </p:spPr>
        <p:txBody>
          <a:bodyPr wrap="square" rtlCol="0">
            <a:spAutoFit/>
          </a:bodyPr>
          <a:lstStyle/>
          <a:p>
            <a:pPr defTabSz="914400"/>
            <a:r>
              <a:rPr lang="en-US" sz="1200" b="1" dirty="0" smtClean="0">
                <a:solidFill>
                  <a:srgbClr val="002060"/>
                </a:solidFill>
              </a:rPr>
              <a:t>Analytics Tools Transfer</a:t>
            </a:r>
            <a:endParaRPr lang="en-US" sz="1200" b="1" dirty="0">
              <a:solidFill>
                <a:srgbClr val="002060"/>
              </a:solidFill>
            </a:endParaRPr>
          </a:p>
        </p:txBody>
      </p:sp>
      <p:sp>
        <p:nvSpPr>
          <p:cNvPr id="4" name="Slide Number Placeholder 3"/>
          <p:cNvSpPr>
            <a:spLocks noGrp="1"/>
          </p:cNvSpPr>
          <p:nvPr>
            <p:ph type="sldNum" sz="quarter" idx="12"/>
          </p:nvPr>
        </p:nvSpPr>
        <p:spPr/>
        <p:txBody>
          <a:bodyPr/>
          <a:lstStyle/>
          <a:p>
            <a:fld id="{C4B85148-DB98-4269-ACE6-2DF49F9918C9}" type="slidenum">
              <a:rPr lang="en-US" smtClean="0">
                <a:solidFill>
                  <a:prstClr val="black"/>
                </a:solidFill>
              </a:rPr>
              <a:pPr/>
              <a:t>23</a:t>
            </a:fld>
            <a:endParaRPr lang="en-US" dirty="0">
              <a:solidFill>
                <a:prstClr val="black"/>
              </a:solidFill>
            </a:endParaRPr>
          </a:p>
        </p:txBody>
      </p:sp>
      <p:sp>
        <p:nvSpPr>
          <p:cNvPr id="88" name="Up Arrow 87"/>
          <p:cNvSpPr/>
          <p:nvPr/>
        </p:nvSpPr>
        <p:spPr>
          <a:xfrm rot="5400000">
            <a:off x="342837" y="4262787"/>
            <a:ext cx="327797" cy="637426"/>
          </a:xfrm>
          <a:prstGeom prst="upArrow">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400"/>
            <a:r>
              <a:rPr lang="en-US" sz="900" b="1" dirty="0" smtClean="0">
                <a:solidFill>
                  <a:prstClr val="white"/>
                </a:solidFill>
              </a:rPr>
              <a:t>DATA</a:t>
            </a:r>
            <a:endParaRPr lang="en-US" sz="900" b="1" dirty="0">
              <a:solidFill>
                <a:prstClr val="white"/>
              </a:solidFill>
            </a:endParaRPr>
          </a:p>
        </p:txBody>
      </p:sp>
      <p:sp>
        <p:nvSpPr>
          <p:cNvPr id="5" name="TextBox 4"/>
          <p:cNvSpPr txBox="1"/>
          <p:nvPr/>
        </p:nvSpPr>
        <p:spPr>
          <a:xfrm>
            <a:off x="1750419" y="-4362"/>
            <a:ext cx="5366182" cy="461665"/>
          </a:xfrm>
          <a:prstGeom prst="rect">
            <a:avLst/>
          </a:prstGeom>
          <a:noFill/>
        </p:spPr>
        <p:txBody>
          <a:bodyPr wrap="square" rtlCol="0">
            <a:spAutoFit/>
          </a:bodyPr>
          <a:lstStyle/>
          <a:p>
            <a:r>
              <a:rPr lang="en-US" sz="2400" b="1" dirty="0" smtClean="0"/>
              <a:t>NIST Big Data Reference Architecture</a:t>
            </a:r>
            <a:endParaRPr lang="en-US" sz="2400" b="1" dirty="0"/>
          </a:p>
        </p:txBody>
      </p:sp>
    </p:spTree>
    <p:extLst>
      <p:ext uri="{BB962C8B-B14F-4D97-AF65-F5344CB8AC3E}">
        <p14:creationId xmlns:p14="http://schemas.microsoft.com/office/powerpoint/2010/main" val="909967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06"/>
            <a:ext cx="8229600" cy="826406"/>
          </a:xfrm>
        </p:spPr>
        <p:txBody>
          <a:bodyPr>
            <a:normAutofit/>
          </a:bodyPr>
          <a:lstStyle/>
          <a:p>
            <a:r>
              <a:rPr lang="en-US" b="1" dirty="0"/>
              <a:t>Requirements Extraction Process</a:t>
            </a:r>
          </a:p>
        </p:txBody>
      </p:sp>
      <p:sp>
        <p:nvSpPr>
          <p:cNvPr id="3" name="Content Placeholder 2"/>
          <p:cNvSpPr>
            <a:spLocks noGrp="1"/>
          </p:cNvSpPr>
          <p:nvPr>
            <p:ph idx="1"/>
          </p:nvPr>
        </p:nvSpPr>
        <p:spPr>
          <a:xfrm>
            <a:off x="0" y="682172"/>
            <a:ext cx="9048750" cy="5794828"/>
          </a:xfrm>
        </p:spPr>
        <p:txBody>
          <a:bodyPr>
            <a:normAutofit/>
          </a:bodyPr>
          <a:lstStyle/>
          <a:p>
            <a:r>
              <a:rPr lang="en-US" sz="2400" dirty="0"/>
              <a:t>Two-step process </a:t>
            </a:r>
            <a:r>
              <a:rPr lang="en-US" sz="2400" dirty="0" smtClean="0"/>
              <a:t>is used for requirement extraction:</a:t>
            </a:r>
          </a:p>
          <a:p>
            <a:pPr marL="457200" indent="-457200">
              <a:buFont typeface="+mj-lt"/>
              <a:buAutoNum type="arabicParenR"/>
            </a:pPr>
            <a:r>
              <a:rPr lang="en-US" sz="2400" dirty="0" smtClean="0"/>
              <a:t>Extract </a:t>
            </a:r>
            <a:r>
              <a:rPr lang="en-US" sz="2400" dirty="0"/>
              <a:t>specific requirements </a:t>
            </a:r>
            <a:r>
              <a:rPr lang="en-US" sz="2400" dirty="0" smtClean="0"/>
              <a:t>and map to reference architecture based </a:t>
            </a:r>
            <a:r>
              <a:rPr lang="en-US" sz="2400" dirty="0"/>
              <a:t>on each application’s characteristics such </a:t>
            </a:r>
            <a:r>
              <a:rPr lang="en-US" sz="2400" dirty="0" smtClean="0"/>
              <a:t>as:</a:t>
            </a:r>
          </a:p>
          <a:p>
            <a:pPr marL="796925" lvl="1" indent="-457200">
              <a:buFont typeface="+mj-lt"/>
              <a:buAutoNum type="alphaLcParenR"/>
            </a:pPr>
            <a:r>
              <a:rPr lang="en-US" sz="2000" dirty="0" smtClean="0">
                <a:solidFill>
                  <a:srgbClr val="FF0000"/>
                </a:solidFill>
              </a:rPr>
              <a:t>data </a:t>
            </a:r>
            <a:r>
              <a:rPr lang="en-US" sz="2000" dirty="0">
                <a:solidFill>
                  <a:srgbClr val="FF0000"/>
                </a:solidFill>
              </a:rPr>
              <a:t>sources </a:t>
            </a:r>
            <a:r>
              <a:rPr lang="en-US" sz="2000" dirty="0"/>
              <a:t>(data size, file formats, rate of grow, at rest or in motion, etc</a:t>
            </a:r>
            <a:r>
              <a:rPr lang="en-US" sz="2000" dirty="0" smtClean="0"/>
              <a:t>.)</a:t>
            </a:r>
            <a:endParaRPr lang="en-US" sz="2000" dirty="0"/>
          </a:p>
          <a:p>
            <a:pPr marL="800100" lvl="1" indent="-457200">
              <a:buFont typeface="+mj-lt"/>
              <a:buAutoNum type="alphaLcParenR"/>
            </a:pPr>
            <a:r>
              <a:rPr lang="en-US" sz="2000" dirty="0" smtClean="0">
                <a:solidFill>
                  <a:srgbClr val="FF0000"/>
                </a:solidFill>
              </a:rPr>
              <a:t>data </a:t>
            </a:r>
            <a:r>
              <a:rPr lang="en-US" sz="2000" dirty="0">
                <a:solidFill>
                  <a:srgbClr val="FF0000"/>
                </a:solidFill>
              </a:rPr>
              <a:t>lifecycle management </a:t>
            </a:r>
            <a:r>
              <a:rPr lang="en-US" sz="2000" dirty="0"/>
              <a:t>(curation, conversion, quality check, pre-analytic processing, etc</a:t>
            </a:r>
            <a:r>
              <a:rPr lang="en-US" sz="2000" dirty="0" smtClean="0"/>
              <a:t>.)</a:t>
            </a:r>
            <a:endParaRPr lang="en-US" sz="2000" dirty="0"/>
          </a:p>
          <a:p>
            <a:pPr marL="800100" lvl="1" indent="-457200">
              <a:buFont typeface="+mj-lt"/>
              <a:buAutoNum type="alphaLcParenR"/>
            </a:pPr>
            <a:r>
              <a:rPr lang="en-US" sz="2000" dirty="0" smtClean="0">
                <a:solidFill>
                  <a:srgbClr val="FF0000"/>
                </a:solidFill>
              </a:rPr>
              <a:t>data </a:t>
            </a:r>
            <a:r>
              <a:rPr lang="en-US" sz="2000" dirty="0">
                <a:solidFill>
                  <a:srgbClr val="FF0000"/>
                </a:solidFill>
              </a:rPr>
              <a:t>transformation </a:t>
            </a:r>
            <a:r>
              <a:rPr lang="en-US" sz="2000" dirty="0"/>
              <a:t>(data </a:t>
            </a:r>
            <a:r>
              <a:rPr lang="en-US" sz="2000" dirty="0" smtClean="0"/>
              <a:t>fusion/mashup, </a:t>
            </a:r>
            <a:r>
              <a:rPr lang="en-US" sz="2000" dirty="0"/>
              <a:t>analytics</a:t>
            </a:r>
            <a:r>
              <a:rPr lang="en-US" sz="2000" dirty="0" smtClean="0"/>
              <a:t>),</a:t>
            </a:r>
            <a:endParaRPr lang="en-US" sz="2000" dirty="0"/>
          </a:p>
          <a:p>
            <a:pPr marL="800100" lvl="1" indent="-457200">
              <a:buFont typeface="+mj-lt"/>
              <a:buAutoNum type="alphaLcParenR"/>
            </a:pPr>
            <a:r>
              <a:rPr lang="en-US" sz="2000" dirty="0" smtClean="0">
                <a:solidFill>
                  <a:srgbClr val="FF0000"/>
                </a:solidFill>
              </a:rPr>
              <a:t>capability </a:t>
            </a:r>
            <a:r>
              <a:rPr lang="en-US" sz="2000" dirty="0">
                <a:solidFill>
                  <a:srgbClr val="FF0000"/>
                </a:solidFill>
              </a:rPr>
              <a:t>infrastructure </a:t>
            </a:r>
            <a:r>
              <a:rPr lang="en-US" sz="2000" dirty="0"/>
              <a:t>(software tools, platform tools, hardware resources such as storage and networking), </a:t>
            </a:r>
            <a:r>
              <a:rPr lang="en-US" sz="2000" dirty="0" smtClean="0"/>
              <a:t>and</a:t>
            </a:r>
            <a:endParaRPr lang="en-US" sz="2000" dirty="0"/>
          </a:p>
          <a:p>
            <a:pPr marL="800100" lvl="1" indent="-457200">
              <a:buFont typeface="+mj-lt"/>
              <a:buAutoNum type="alphaLcParenR"/>
            </a:pPr>
            <a:r>
              <a:rPr lang="en-US" sz="2000" dirty="0" smtClean="0">
                <a:solidFill>
                  <a:srgbClr val="FF0000"/>
                </a:solidFill>
              </a:rPr>
              <a:t>data </a:t>
            </a:r>
            <a:r>
              <a:rPr lang="en-US" sz="2000" dirty="0">
                <a:solidFill>
                  <a:srgbClr val="FF0000"/>
                </a:solidFill>
              </a:rPr>
              <a:t>usage </a:t>
            </a:r>
            <a:r>
              <a:rPr lang="en-US" sz="2000" dirty="0"/>
              <a:t>(processed results in text, table, visual, and other formats</a:t>
            </a:r>
            <a:r>
              <a:rPr lang="en-US" sz="2000" dirty="0" smtClean="0"/>
              <a:t>).</a:t>
            </a:r>
          </a:p>
          <a:p>
            <a:pPr marL="800100" lvl="1" indent="-457200">
              <a:buFont typeface="+mj-lt"/>
              <a:buAutoNum type="alphaLcParenR"/>
            </a:pPr>
            <a:r>
              <a:rPr lang="en-US" sz="2000" dirty="0" smtClean="0">
                <a:solidFill>
                  <a:srgbClr val="FF0000"/>
                </a:solidFill>
              </a:rPr>
              <a:t>all</a:t>
            </a:r>
            <a:r>
              <a:rPr lang="en-US" sz="2000" dirty="0" smtClean="0"/>
              <a:t> architecture </a:t>
            </a:r>
            <a:r>
              <a:rPr lang="en-US" sz="2000" dirty="0"/>
              <a:t>components informed by Goals and use case </a:t>
            </a:r>
            <a:r>
              <a:rPr lang="en-US" sz="2000" dirty="0" smtClean="0"/>
              <a:t>description</a:t>
            </a:r>
          </a:p>
          <a:p>
            <a:pPr marL="800100" lvl="1" indent="-457200">
              <a:buFont typeface="+mj-lt"/>
              <a:buAutoNum type="alphaLcParenR"/>
            </a:pPr>
            <a:r>
              <a:rPr lang="en-US" sz="2000" dirty="0" smtClean="0">
                <a:solidFill>
                  <a:srgbClr val="FF0000"/>
                </a:solidFill>
              </a:rPr>
              <a:t>Security &amp; Privacy</a:t>
            </a:r>
            <a:r>
              <a:rPr lang="en-US" sz="2000" dirty="0" smtClean="0"/>
              <a:t> has direct map</a:t>
            </a:r>
          </a:p>
          <a:p>
            <a:pPr marL="457200" indent="-457200">
              <a:buFont typeface="+mj-lt"/>
              <a:buAutoNum type="arabicParenR"/>
            </a:pPr>
            <a:r>
              <a:rPr lang="en-US" sz="2400" dirty="0" smtClean="0"/>
              <a:t>Aggregate </a:t>
            </a:r>
            <a:r>
              <a:rPr lang="en-US" sz="2400" dirty="0"/>
              <a:t>all specific requirements into high-level generalized requirements which are vendor-neutral and technology agnostic.</a:t>
            </a:r>
          </a:p>
        </p:txBody>
      </p:sp>
      <p:sp>
        <p:nvSpPr>
          <p:cNvPr id="4" name="Slide Number Placeholder 3"/>
          <p:cNvSpPr>
            <a:spLocks noGrp="1"/>
          </p:cNvSpPr>
          <p:nvPr>
            <p:ph type="sldNum" sz="quarter" idx="12"/>
          </p:nvPr>
        </p:nvSpPr>
        <p:spPr/>
        <p:txBody>
          <a:bodyPr/>
          <a:lstStyle/>
          <a:p>
            <a:fld id="{F5B7371F-B25E-42BE-91F9-DCD17E1CF49D}" type="slidenum">
              <a:rPr lang="en-US" smtClean="0"/>
              <a:pPr/>
              <a:t>24</a:t>
            </a:fld>
            <a:endParaRPr lang="en-US" dirty="0"/>
          </a:p>
        </p:txBody>
      </p:sp>
    </p:spTree>
    <p:extLst>
      <p:ext uri="{BB962C8B-B14F-4D97-AF65-F5344CB8AC3E}">
        <p14:creationId xmlns:p14="http://schemas.microsoft.com/office/powerpoint/2010/main" val="2809292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766762"/>
          </a:xfrm>
        </p:spPr>
        <p:txBody>
          <a:bodyPr/>
          <a:lstStyle/>
          <a:p>
            <a:r>
              <a:rPr lang="en-US" b="1" dirty="0" smtClean="0"/>
              <a:t>Size of Process</a:t>
            </a:r>
            <a:endParaRPr lang="en-US" b="1" dirty="0"/>
          </a:p>
        </p:txBody>
      </p:sp>
      <p:sp>
        <p:nvSpPr>
          <p:cNvPr id="3" name="Content Placeholder 2"/>
          <p:cNvSpPr>
            <a:spLocks noGrp="1"/>
          </p:cNvSpPr>
          <p:nvPr>
            <p:ph idx="1"/>
          </p:nvPr>
        </p:nvSpPr>
        <p:spPr>
          <a:xfrm>
            <a:off x="0" y="736600"/>
            <a:ext cx="9144000" cy="4114800"/>
          </a:xfrm>
        </p:spPr>
        <p:txBody>
          <a:bodyPr>
            <a:noAutofit/>
          </a:bodyPr>
          <a:lstStyle/>
          <a:p>
            <a:r>
              <a:rPr lang="en-US" sz="2400" dirty="0" smtClean="0"/>
              <a:t>The draft use case and requirements report is 264 pages</a:t>
            </a:r>
          </a:p>
          <a:p>
            <a:pPr lvl="1"/>
            <a:r>
              <a:rPr lang="en-US" sz="2400" dirty="0" smtClean="0"/>
              <a:t>How much web and how much publication?</a:t>
            </a:r>
          </a:p>
          <a:p>
            <a:r>
              <a:rPr lang="en-US" sz="2400" dirty="0" smtClean="0"/>
              <a:t>35 General Requirements</a:t>
            </a:r>
          </a:p>
          <a:p>
            <a:r>
              <a:rPr lang="en-US" sz="2400" dirty="0" smtClean="0"/>
              <a:t>437 Specific Requirements </a:t>
            </a:r>
          </a:p>
          <a:p>
            <a:pPr lvl="1"/>
            <a:r>
              <a:rPr lang="en-US" sz="2400" dirty="0" smtClean="0"/>
              <a:t>8.6 per use case, 12.5 per general requirement</a:t>
            </a:r>
          </a:p>
          <a:p>
            <a:r>
              <a:rPr lang="en-US" sz="2400" dirty="0" smtClean="0">
                <a:solidFill>
                  <a:srgbClr val="FF0000"/>
                </a:solidFill>
              </a:rPr>
              <a:t>Data Sources: </a:t>
            </a:r>
            <a:r>
              <a:rPr lang="en-US" sz="2400" dirty="0" smtClean="0"/>
              <a:t>3 General 78 Specific</a:t>
            </a:r>
          </a:p>
          <a:p>
            <a:r>
              <a:rPr lang="en-US" sz="2400" dirty="0" smtClean="0">
                <a:solidFill>
                  <a:srgbClr val="FF0000"/>
                </a:solidFill>
              </a:rPr>
              <a:t>Transformation: </a:t>
            </a:r>
            <a:r>
              <a:rPr lang="en-US" sz="2400" dirty="0" smtClean="0"/>
              <a:t>4 General 60 Specific</a:t>
            </a:r>
          </a:p>
          <a:p>
            <a:r>
              <a:rPr lang="en-US" sz="2400" dirty="0" smtClean="0">
                <a:solidFill>
                  <a:srgbClr val="FF0000"/>
                </a:solidFill>
              </a:rPr>
              <a:t>Capability (Infrastructure): </a:t>
            </a:r>
            <a:r>
              <a:rPr lang="en-US" sz="2400" dirty="0" smtClean="0"/>
              <a:t>6 General 133 Specific</a:t>
            </a:r>
          </a:p>
          <a:p>
            <a:r>
              <a:rPr lang="en-US" sz="2400" dirty="0" smtClean="0">
                <a:solidFill>
                  <a:srgbClr val="FF0000"/>
                </a:solidFill>
              </a:rPr>
              <a:t>Data Consumer: </a:t>
            </a:r>
            <a:r>
              <a:rPr lang="en-US" sz="2400" dirty="0" smtClean="0"/>
              <a:t>6 General 55 Specific</a:t>
            </a:r>
          </a:p>
          <a:p>
            <a:r>
              <a:rPr lang="en-US" sz="2400" dirty="0" smtClean="0">
                <a:solidFill>
                  <a:srgbClr val="FF0000"/>
                </a:solidFill>
              </a:rPr>
              <a:t>Security &amp; Privacy: </a:t>
            </a:r>
            <a:r>
              <a:rPr lang="en-US" sz="2400" dirty="0" smtClean="0"/>
              <a:t>2 General 45 Specific</a:t>
            </a:r>
          </a:p>
          <a:p>
            <a:r>
              <a:rPr lang="en-US" sz="2400" dirty="0" smtClean="0">
                <a:solidFill>
                  <a:srgbClr val="FF0000"/>
                </a:solidFill>
              </a:rPr>
              <a:t>Lifecycle</a:t>
            </a:r>
            <a:r>
              <a:rPr lang="en-US" sz="2400" dirty="0" smtClean="0"/>
              <a:t>: 9 General 43 Specific</a:t>
            </a:r>
          </a:p>
          <a:p>
            <a:r>
              <a:rPr lang="en-US" sz="2400" dirty="0" smtClean="0">
                <a:solidFill>
                  <a:srgbClr val="FF0000"/>
                </a:solidFill>
              </a:rPr>
              <a:t>Other: </a:t>
            </a:r>
            <a:r>
              <a:rPr lang="en-US" sz="2400" dirty="0" smtClean="0"/>
              <a:t>5 General 23 Specific</a:t>
            </a:r>
          </a:p>
          <a:p>
            <a:endParaRPr lang="en-US" sz="2400" dirty="0"/>
          </a:p>
          <a:p>
            <a:r>
              <a:rPr lang="en-US" sz="2400" dirty="0" smtClean="0"/>
              <a:t>Not clearly useful – prefer to identify common “structure/kernels”</a:t>
            </a:r>
            <a:endParaRPr lang="en-US" sz="2400"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25</a:t>
            </a:fld>
            <a:endParaRPr lang="en-US" dirty="0"/>
          </a:p>
        </p:txBody>
      </p:sp>
    </p:spTree>
    <p:extLst>
      <p:ext uri="{BB962C8B-B14F-4D97-AF65-F5344CB8AC3E}">
        <p14:creationId xmlns:p14="http://schemas.microsoft.com/office/powerpoint/2010/main" val="2578000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7462"/>
            <a:ext cx="8229600" cy="677862"/>
          </a:xfrm>
        </p:spPr>
        <p:txBody>
          <a:bodyPr>
            <a:normAutofit fontScale="90000"/>
          </a:bodyPr>
          <a:lstStyle/>
          <a:p>
            <a:r>
              <a:rPr lang="en-US" b="1" dirty="0" smtClean="0"/>
              <a:t>Significant Web Resources</a:t>
            </a:r>
            <a:endParaRPr lang="en-US" b="1" dirty="0"/>
          </a:p>
        </p:txBody>
      </p:sp>
      <p:sp>
        <p:nvSpPr>
          <p:cNvPr id="3" name="Content Placeholder 2"/>
          <p:cNvSpPr>
            <a:spLocks noGrp="1"/>
          </p:cNvSpPr>
          <p:nvPr>
            <p:ph idx="1"/>
          </p:nvPr>
        </p:nvSpPr>
        <p:spPr>
          <a:xfrm>
            <a:off x="0" y="901700"/>
            <a:ext cx="9144000" cy="5031333"/>
          </a:xfrm>
        </p:spPr>
        <p:txBody>
          <a:bodyPr>
            <a:noAutofit/>
          </a:bodyPr>
          <a:lstStyle/>
          <a:p>
            <a:pPr lvl="0"/>
            <a:r>
              <a:rPr lang="en-US" sz="2500" dirty="0"/>
              <a:t>Index to all use cases </a:t>
            </a:r>
            <a:r>
              <a:rPr lang="en-US" sz="2500" u="sng" dirty="0">
                <a:hlinkClick r:id="rId2"/>
              </a:rPr>
              <a:t>http://</a:t>
            </a:r>
            <a:r>
              <a:rPr lang="en-US" sz="2500" u="sng" dirty="0" smtClean="0">
                <a:hlinkClick r:id="rId2"/>
              </a:rPr>
              <a:t>bigdatawg.nist.gov/usecases.php</a:t>
            </a:r>
            <a:endParaRPr lang="en-US" sz="2500" u="sng" dirty="0" smtClean="0"/>
          </a:p>
          <a:p>
            <a:pPr lvl="1"/>
            <a:r>
              <a:rPr lang="en-US" sz="2500" dirty="0" smtClean="0"/>
              <a:t>This links to individual submissions and other processed/collected information </a:t>
            </a:r>
            <a:endParaRPr lang="en-US" sz="2500" dirty="0"/>
          </a:p>
          <a:p>
            <a:pPr lvl="0"/>
            <a:r>
              <a:rPr lang="en-US" sz="2500" dirty="0"/>
              <a:t>List of specific requirements versus use case </a:t>
            </a:r>
            <a:r>
              <a:rPr lang="en-US" sz="2500" u="sng" dirty="0">
                <a:hlinkClick r:id="rId3"/>
              </a:rPr>
              <a:t>http://bigdatawg.nist.gov/uc_reqs_summary.php</a:t>
            </a:r>
            <a:r>
              <a:rPr lang="en-US" sz="2500" dirty="0"/>
              <a:t> </a:t>
            </a:r>
          </a:p>
          <a:p>
            <a:pPr lvl="0"/>
            <a:r>
              <a:rPr lang="en-US" sz="2500" dirty="0"/>
              <a:t>List of general requirements versus architecture component </a:t>
            </a:r>
            <a:r>
              <a:rPr lang="en-US" sz="2500" u="sng" dirty="0">
                <a:hlinkClick r:id="rId4"/>
              </a:rPr>
              <a:t>http://bigdatawg.nist.gov/uc_reqs_gen.php</a:t>
            </a:r>
            <a:r>
              <a:rPr lang="en-US" sz="2500" dirty="0"/>
              <a:t> </a:t>
            </a:r>
          </a:p>
          <a:p>
            <a:pPr lvl="0"/>
            <a:r>
              <a:rPr lang="en-US" sz="2500" dirty="0"/>
              <a:t>List of general requirements versus architecture component with record of use cases giving requirement </a:t>
            </a:r>
            <a:r>
              <a:rPr lang="en-US" sz="2500" u="sng" dirty="0">
                <a:hlinkClick r:id="rId5"/>
              </a:rPr>
              <a:t>http://bigdatawg.nist.gov/uc_reqs_gen_ref.php</a:t>
            </a:r>
            <a:r>
              <a:rPr lang="en-US" sz="2500" dirty="0"/>
              <a:t> </a:t>
            </a:r>
          </a:p>
          <a:p>
            <a:pPr lvl="0"/>
            <a:r>
              <a:rPr lang="en-US" sz="2500" dirty="0"/>
              <a:t>List of architecture component and specific requirements plus use case constraining this component </a:t>
            </a:r>
            <a:r>
              <a:rPr lang="en-US" sz="2500" u="sng" dirty="0">
                <a:hlinkClick r:id="rId6"/>
              </a:rPr>
              <a:t>http://bigdatawg.nist.gov/uc_reqs_gen_detail.php</a:t>
            </a:r>
            <a:r>
              <a:rPr lang="en-US" sz="2500" dirty="0"/>
              <a:t> </a:t>
            </a:r>
          </a:p>
          <a:p>
            <a:endParaRPr lang="en-US" sz="2500"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26</a:t>
            </a:fld>
            <a:endParaRPr lang="en-US" dirty="0"/>
          </a:p>
        </p:txBody>
      </p:sp>
    </p:spTree>
    <p:extLst>
      <p:ext uri="{BB962C8B-B14F-4D97-AF65-F5344CB8AC3E}">
        <p14:creationId xmlns:p14="http://schemas.microsoft.com/office/powerpoint/2010/main" val="1983192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4200" y="911225"/>
            <a:ext cx="7772400" cy="1470025"/>
          </a:xfrm>
        </p:spPr>
        <p:txBody>
          <a:bodyPr/>
          <a:lstStyle/>
          <a:p>
            <a:r>
              <a:rPr lang="en-US" dirty="0" smtClean="0"/>
              <a:t>Would like to capture “essence of these use cases”</a:t>
            </a:r>
            <a:endParaRPr lang="en-US" dirty="0"/>
          </a:p>
        </p:txBody>
      </p:sp>
      <p:sp>
        <p:nvSpPr>
          <p:cNvPr id="5" name="Subtitle 4"/>
          <p:cNvSpPr>
            <a:spLocks noGrp="1"/>
          </p:cNvSpPr>
          <p:nvPr>
            <p:ph type="subTitle" idx="1"/>
          </p:nvPr>
        </p:nvSpPr>
        <p:spPr>
          <a:xfrm>
            <a:off x="292100" y="2775437"/>
            <a:ext cx="8521700" cy="3676163"/>
          </a:xfrm>
        </p:spPr>
        <p:txBody>
          <a:bodyPr>
            <a:normAutofit fontScale="85000" lnSpcReduction="20000"/>
          </a:bodyPr>
          <a:lstStyle/>
          <a:p>
            <a:r>
              <a:rPr lang="en-US" dirty="0" smtClean="0"/>
              <a:t>“small” kernels, mini-apps</a:t>
            </a:r>
          </a:p>
          <a:p>
            <a:r>
              <a:rPr lang="en-US" dirty="0" smtClean="0"/>
              <a:t>Or Classify applications into patterns</a:t>
            </a:r>
            <a:br>
              <a:rPr lang="en-US" dirty="0" smtClean="0"/>
            </a:br>
            <a:endParaRPr lang="en-US" dirty="0" smtClean="0"/>
          </a:p>
          <a:p>
            <a:r>
              <a:rPr lang="en-US" dirty="0" smtClean="0"/>
              <a:t>Do it from HPC background not database view point</a:t>
            </a:r>
          </a:p>
          <a:p>
            <a:r>
              <a:rPr lang="en-US" dirty="0" smtClean="0"/>
              <a:t>e.g. focus on cases with detailed analytics</a:t>
            </a:r>
          </a:p>
          <a:p>
            <a:endParaRPr lang="en-US" dirty="0" smtClean="0"/>
          </a:p>
          <a:p>
            <a:r>
              <a:rPr lang="en-US" dirty="0"/>
              <a:t>Section 5 of my class </a:t>
            </a:r>
            <a:r>
              <a:rPr lang="en-US" sz="2800" dirty="0">
                <a:hlinkClick r:id="rId2"/>
              </a:rPr>
              <a:t>https://bigdatacoursespring2014.appspot.com/preview</a:t>
            </a:r>
            <a:r>
              <a:rPr lang="en-US" sz="2800" dirty="0"/>
              <a:t> </a:t>
            </a:r>
            <a:r>
              <a:rPr lang="en-US" dirty="0"/>
              <a:t>classifies 51 use cases with </a:t>
            </a:r>
            <a:r>
              <a:rPr lang="en-US" dirty="0" smtClean="0"/>
              <a:t>ogre facets</a:t>
            </a:r>
            <a:endParaRPr lang="en-US" dirty="0"/>
          </a:p>
          <a:p>
            <a:endParaRPr lang="en-US" dirty="0"/>
          </a:p>
        </p:txBody>
      </p:sp>
    </p:spTree>
    <p:extLst>
      <p:ext uri="{BB962C8B-B14F-4D97-AF65-F5344CB8AC3E}">
        <p14:creationId xmlns:p14="http://schemas.microsoft.com/office/powerpoint/2010/main" val="3110798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53"/>
            <a:ext cx="8229600" cy="915254"/>
          </a:xfrm>
        </p:spPr>
        <p:txBody>
          <a:bodyPr>
            <a:normAutofit/>
          </a:bodyPr>
          <a:lstStyle/>
          <a:p>
            <a:r>
              <a:rPr lang="en-US" b="1" dirty="0" smtClean="0"/>
              <a:t>What are “mini-Applications”</a:t>
            </a:r>
            <a:endParaRPr lang="en-US" b="1" dirty="0"/>
          </a:p>
        </p:txBody>
      </p:sp>
      <p:sp>
        <p:nvSpPr>
          <p:cNvPr id="3" name="Content Placeholder 2"/>
          <p:cNvSpPr>
            <a:spLocks noGrp="1"/>
          </p:cNvSpPr>
          <p:nvPr>
            <p:ph idx="1"/>
          </p:nvPr>
        </p:nvSpPr>
        <p:spPr>
          <a:xfrm>
            <a:off x="82062" y="943706"/>
            <a:ext cx="9061938" cy="5914293"/>
          </a:xfrm>
        </p:spPr>
        <p:txBody>
          <a:bodyPr>
            <a:normAutofit fontScale="85000" lnSpcReduction="20000"/>
          </a:bodyPr>
          <a:lstStyle/>
          <a:p>
            <a:r>
              <a:rPr lang="en-US" dirty="0" smtClean="0"/>
              <a:t>Use for benchmarks of computers and software (is my parallel compiler any good?)</a:t>
            </a:r>
          </a:p>
          <a:p>
            <a:r>
              <a:rPr lang="en-US" dirty="0" smtClean="0"/>
              <a:t>In parallel computing, this is well established</a:t>
            </a:r>
          </a:p>
          <a:p>
            <a:pPr lvl="1"/>
            <a:r>
              <a:rPr lang="en-US" b="1" dirty="0" err="1" smtClean="0"/>
              <a:t>Linpack</a:t>
            </a:r>
            <a:r>
              <a:rPr lang="en-US" dirty="0" smtClean="0"/>
              <a:t> for measuring performance to rank machines in Top500 (changing?)</a:t>
            </a:r>
          </a:p>
          <a:p>
            <a:pPr lvl="1"/>
            <a:r>
              <a:rPr lang="en-US" b="1" dirty="0" smtClean="0"/>
              <a:t>NAS Parallel Benchmarks </a:t>
            </a:r>
            <a:r>
              <a:rPr lang="en-US" dirty="0" smtClean="0"/>
              <a:t>(originally a pencil and paper specification to allow optimal implementations; then MPI library)</a:t>
            </a:r>
          </a:p>
          <a:p>
            <a:pPr lvl="1"/>
            <a:r>
              <a:rPr lang="en-US" dirty="0" smtClean="0"/>
              <a:t>Other </a:t>
            </a:r>
            <a:r>
              <a:rPr lang="en-US" b="1" dirty="0" smtClean="0"/>
              <a:t>specialized Benchmark sets </a:t>
            </a:r>
            <a:r>
              <a:rPr lang="en-US" dirty="0" smtClean="0"/>
              <a:t>keep changing and used to guide procurements</a:t>
            </a:r>
          </a:p>
          <a:p>
            <a:pPr lvl="2"/>
            <a:r>
              <a:rPr lang="en-US" sz="2800" dirty="0" smtClean="0"/>
              <a:t>Last 2 NSF hardware solicitations had NO preset benchmarks – perhaps as no agreement on key applications for clouds and data intensive applications</a:t>
            </a:r>
          </a:p>
          <a:p>
            <a:pPr lvl="1"/>
            <a:r>
              <a:rPr lang="en-US" b="1" dirty="0" smtClean="0"/>
              <a:t>Berkeley dwarfs </a:t>
            </a:r>
            <a:r>
              <a:rPr lang="en-US" dirty="0" smtClean="0"/>
              <a:t>capture different structures that any approach to parallel computing must address</a:t>
            </a:r>
          </a:p>
          <a:p>
            <a:pPr lvl="1"/>
            <a:r>
              <a:rPr lang="en-US" b="1" dirty="0" smtClean="0"/>
              <a:t>Templates </a:t>
            </a:r>
            <a:r>
              <a:rPr lang="en-US" dirty="0" smtClean="0"/>
              <a:t>used to capture parallel computing patterns</a:t>
            </a:r>
          </a:p>
          <a:p>
            <a:r>
              <a:rPr lang="en-US" dirty="0" smtClean="0"/>
              <a:t>I’ll let experts comment on database benchmarks like TPC</a:t>
            </a:r>
            <a:endParaRPr lang="en-US" dirty="0"/>
          </a:p>
        </p:txBody>
      </p:sp>
    </p:spTree>
    <p:extLst>
      <p:ext uri="{BB962C8B-B14F-4D97-AF65-F5344CB8AC3E}">
        <p14:creationId xmlns:p14="http://schemas.microsoft.com/office/powerpoint/2010/main" val="4003121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53"/>
            <a:ext cx="8229600" cy="827332"/>
          </a:xfrm>
        </p:spPr>
        <p:txBody>
          <a:bodyPr/>
          <a:lstStyle/>
          <a:p>
            <a:r>
              <a:rPr lang="en-US" b="1" dirty="0" smtClean="0"/>
              <a:t>HPC Benchmark Classics</a:t>
            </a:r>
            <a:endParaRPr lang="en-US" b="1" dirty="0"/>
          </a:p>
        </p:txBody>
      </p:sp>
      <p:sp>
        <p:nvSpPr>
          <p:cNvPr id="3" name="Content Placeholder 2"/>
          <p:cNvSpPr>
            <a:spLocks noGrp="1"/>
          </p:cNvSpPr>
          <p:nvPr>
            <p:ph idx="1"/>
          </p:nvPr>
        </p:nvSpPr>
        <p:spPr>
          <a:xfrm>
            <a:off x="0" y="873370"/>
            <a:ext cx="9061938" cy="4525963"/>
          </a:xfrm>
        </p:spPr>
        <p:txBody>
          <a:bodyPr>
            <a:noAutofit/>
          </a:bodyPr>
          <a:lstStyle/>
          <a:p>
            <a:r>
              <a:rPr lang="en-US" sz="2800" b="1" dirty="0" err="1" smtClean="0"/>
              <a:t>Linpack</a:t>
            </a:r>
            <a:r>
              <a:rPr lang="en-US" sz="2800" b="1" dirty="0" smtClean="0"/>
              <a:t> </a:t>
            </a:r>
            <a:r>
              <a:rPr lang="en-US" sz="2800" dirty="0" smtClean="0"/>
              <a:t>or HPL: Parallel LU factorization for solution of linear equations</a:t>
            </a:r>
          </a:p>
          <a:p>
            <a:r>
              <a:rPr lang="en-US" sz="2800" b="1" dirty="0" smtClean="0"/>
              <a:t>NPB</a:t>
            </a:r>
            <a:r>
              <a:rPr lang="en-US" sz="2800" dirty="0" smtClean="0"/>
              <a:t> version 1: Mainly classic HPC solver kernels</a:t>
            </a:r>
          </a:p>
          <a:p>
            <a:pPr lvl="1"/>
            <a:r>
              <a:rPr lang="en-US" dirty="0" smtClean="0"/>
              <a:t>MG: </a:t>
            </a:r>
            <a:r>
              <a:rPr lang="en-US" dirty="0" err="1" smtClean="0"/>
              <a:t>Multigrid</a:t>
            </a:r>
            <a:endParaRPr lang="en-US" dirty="0" smtClean="0"/>
          </a:p>
          <a:p>
            <a:pPr lvl="1"/>
            <a:r>
              <a:rPr lang="en-US" dirty="0" smtClean="0"/>
              <a:t>CG: Conjugate Gradient</a:t>
            </a:r>
          </a:p>
          <a:p>
            <a:pPr lvl="1"/>
            <a:r>
              <a:rPr lang="en-US" dirty="0" smtClean="0"/>
              <a:t>FT: Fast Fourier Transform</a:t>
            </a:r>
          </a:p>
          <a:p>
            <a:pPr lvl="1"/>
            <a:r>
              <a:rPr lang="en-US" dirty="0" smtClean="0"/>
              <a:t>IS: Integer sort</a:t>
            </a:r>
          </a:p>
          <a:p>
            <a:pPr lvl="1"/>
            <a:r>
              <a:rPr lang="en-US" dirty="0" smtClean="0"/>
              <a:t>EP: Embarrassingly Parallel</a:t>
            </a:r>
          </a:p>
          <a:p>
            <a:pPr lvl="1"/>
            <a:r>
              <a:rPr lang="en-US" dirty="0" smtClean="0"/>
              <a:t>BT: Block </a:t>
            </a:r>
            <a:r>
              <a:rPr lang="en-US" dirty="0" err="1" smtClean="0"/>
              <a:t>Tridiagonal</a:t>
            </a:r>
            <a:endParaRPr lang="en-US" dirty="0" smtClean="0"/>
          </a:p>
          <a:p>
            <a:pPr lvl="1"/>
            <a:r>
              <a:rPr lang="en-US" dirty="0" smtClean="0"/>
              <a:t>SP: Scalar </a:t>
            </a:r>
            <a:r>
              <a:rPr lang="en-US" dirty="0" err="1" smtClean="0"/>
              <a:t>Pentadiagonal</a:t>
            </a:r>
            <a:endParaRPr lang="en-US" dirty="0" smtClean="0"/>
          </a:p>
          <a:p>
            <a:pPr lvl="1"/>
            <a:r>
              <a:rPr lang="en-US" dirty="0" smtClean="0"/>
              <a:t> LU: Lower-Upper symmetric Gauss Seidel</a:t>
            </a:r>
          </a:p>
          <a:p>
            <a:pPr marL="457200" lvl="1" indent="0">
              <a:buNone/>
            </a:pPr>
            <a:endParaRPr lang="en-US" dirty="0"/>
          </a:p>
        </p:txBody>
      </p:sp>
    </p:spTree>
    <p:extLst>
      <p:ext uri="{BB962C8B-B14F-4D97-AF65-F5344CB8AC3E}">
        <p14:creationId xmlns:p14="http://schemas.microsoft.com/office/powerpoint/2010/main" val="2995179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NIST Big Data Use Cases</a:t>
            </a:r>
            <a:endParaRPr lang="en-US" b="1"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50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normAutofit fontScale="90000"/>
          </a:bodyPr>
          <a:lstStyle/>
          <a:p>
            <a:r>
              <a:rPr lang="en-US" b="1" dirty="0" smtClean="0"/>
              <a:t>7 Original Berkeley Dwarfs (</a:t>
            </a:r>
            <a:r>
              <a:rPr lang="en-US" b="1" dirty="0" err="1" smtClean="0"/>
              <a:t>Colella</a:t>
            </a:r>
            <a:r>
              <a:rPr lang="en-US" b="1" dirty="0" smtClean="0"/>
              <a:t>)</a:t>
            </a:r>
            <a:endParaRPr lang="en-US" b="1"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Structured </a:t>
            </a:r>
            <a:r>
              <a:rPr lang="en-US" dirty="0"/>
              <a:t>Grids (including </a:t>
            </a:r>
            <a:r>
              <a:rPr lang="en-US" dirty="0" smtClean="0"/>
              <a:t>locally </a:t>
            </a:r>
            <a:r>
              <a:rPr lang="en-US" dirty="0"/>
              <a:t>structured grids, e.g. </a:t>
            </a:r>
            <a:r>
              <a:rPr lang="en-US" dirty="0" smtClean="0"/>
              <a:t>Adaptive </a:t>
            </a:r>
            <a:r>
              <a:rPr lang="en-US" dirty="0"/>
              <a:t>Mesh Refinement)</a:t>
            </a:r>
          </a:p>
          <a:p>
            <a:pPr marL="514350" indent="-514350">
              <a:buFont typeface="+mj-lt"/>
              <a:buAutoNum type="arabicPeriod"/>
            </a:pPr>
            <a:r>
              <a:rPr lang="en-US" dirty="0" smtClean="0"/>
              <a:t>Unstructured </a:t>
            </a:r>
            <a:r>
              <a:rPr lang="en-US" dirty="0"/>
              <a:t>Grids</a:t>
            </a:r>
          </a:p>
          <a:p>
            <a:pPr marL="514350" indent="-514350">
              <a:buFont typeface="+mj-lt"/>
              <a:buAutoNum type="arabicPeriod"/>
            </a:pPr>
            <a:r>
              <a:rPr lang="en-US" dirty="0" smtClean="0"/>
              <a:t>Fast </a:t>
            </a:r>
            <a:r>
              <a:rPr lang="en-US" dirty="0"/>
              <a:t>Fourier Transform</a:t>
            </a:r>
          </a:p>
          <a:p>
            <a:pPr marL="514350" indent="-514350">
              <a:buFont typeface="+mj-lt"/>
              <a:buAutoNum type="arabicPeriod"/>
            </a:pPr>
            <a:r>
              <a:rPr lang="en-US" dirty="0" smtClean="0"/>
              <a:t>Dense </a:t>
            </a:r>
            <a:r>
              <a:rPr lang="en-US" dirty="0"/>
              <a:t>Linear Algebra</a:t>
            </a:r>
          </a:p>
          <a:p>
            <a:pPr marL="514350" indent="-514350">
              <a:buFont typeface="+mj-lt"/>
              <a:buAutoNum type="arabicPeriod"/>
            </a:pPr>
            <a:r>
              <a:rPr lang="en-US" dirty="0" smtClean="0"/>
              <a:t>Sparse </a:t>
            </a:r>
            <a:r>
              <a:rPr lang="en-US" dirty="0"/>
              <a:t>Linear Algebra </a:t>
            </a:r>
          </a:p>
          <a:p>
            <a:pPr marL="514350" indent="-514350">
              <a:buFont typeface="+mj-lt"/>
              <a:buAutoNum type="arabicPeriod"/>
            </a:pPr>
            <a:r>
              <a:rPr lang="en-US" dirty="0" smtClean="0"/>
              <a:t>Particles</a:t>
            </a:r>
            <a:endParaRPr lang="en-US" dirty="0"/>
          </a:p>
          <a:p>
            <a:pPr marL="514350" indent="-514350">
              <a:buFont typeface="+mj-lt"/>
              <a:buAutoNum type="arabicPeriod"/>
            </a:pPr>
            <a:r>
              <a:rPr lang="en-US" dirty="0" smtClean="0"/>
              <a:t>Monte Carlo</a:t>
            </a:r>
          </a:p>
          <a:p>
            <a:pPr marL="514350" indent="-514350">
              <a:buFont typeface="+mj-lt"/>
              <a:buAutoNum type="arabicPeriod"/>
            </a:pPr>
            <a:endParaRPr lang="en-US" dirty="0"/>
          </a:p>
          <a:p>
            <a:pPr marL="514350" indent="-514350">
              <a:buFont typeface="+mj-lt"/>
              <a:buAutoNum type="arabicPeriod"/>
            </a:pPr>
            <a:r>
              <a:rPr lang="en-US" dirty="0" smtClean="0"/>
              <a:t>Note “vaguer” than NPB</a:t>
            </a:r>
            <a:endParaRPr lang="en-US" dirty="0"/>
          </a:p>
        </p:txBody>
      </p:sp>
    </p:spTree>
    <p:extLst>
      <p:ext uri="{BB962C8B-B14F-4D97-AF65-F5344CB8AC3E}">
        <p14:creationId xmlns:p14="http://schemas.microsoft.com/office/powerpoint/2010/main" val="868087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3" y="0"/>
            <a:ext cx="8229600" cy="867508"/>
          </a:xfrm>
        </p:spPr>
        <p:txBody>
          <a:bodyPr/>
          <a:lstStyle/>
          <a:p>
            <a:r>
              <a:rPr lang="en-US" b="1" dirty="0" smtClean="0"/>
              <a:t>13 Berkeley Dwarfs</a:t>
            </a:r>
            <a:endParaRPr lang="en-US" b="1" dirty="0"/>
          </a:p>
        </p:txBody>
      </p:sp>
      <p:sp>
        <p:nvSpPr>
          <p:cNvPr id="3" name="Content Placeholder 2"/>
          <p:cNvSpPr>
            <a:spLocks noGrp="1"/>
          </p:cNvSpPr>
          <p:nvPr>
            <p:ph idx="1"/>
          </p:nvPr>
        </p:nvSpPr>
        <p:spPr>
          <a:xfrm>
            <a:off x="0" y="685800"/>
            <a:ext cx="9144000" cy="6066692"/>
          </a:xfrm>
        </p:spPr>
        <p:txBody>
          <a:bodyPr>
            <a:normAutofit fontScale="92500" lnSpcReduction="20000"/>
          </a:bodyPr>
          <a:lstStyle/>
          <a:p>
            <a:r>
              <a:rPr lang="en-US" dirty="0" smtClean="0">
                <a:solidFill>
                  <a:srgbClr val="C00000"/>
                </a:solidFill>
              </a:rPr>
              <a:t>Dense </a:t>
            </a:r>
            <a:r>
              <a:rPr lang="en-US" dirty="0">
                <a:solidFill>
                  <a:srgbClr val="C00000"/>
                </a:solidFill>
              </a:rPr>
              <a:t>Linear </a:t>
            </a:r>
            <a:r>
              <a:rPr lang="en-US" dirty="0" smtClean="0">
                <a:solidFill>
                  <a:srgbClr val="C00000"/>
                </a:solidFill>
              </a:rPr>
              <a:t>Algebra </a:t>
            </a:r>
            <a:endParaRPr lang="en-US" dirty="0">
              <a:solidFill>
                <a:srgbClr val="C00000"/>
              </a:solidFill>
            </a:endParaRPr>
          </a:p>
          <a:p>
            <a:r>
              <a:rPr lang="en-US" dirty="0">
                <a:solidFill>
                  <a:srgbClr val="C00000"/>
                </a:solidFill>
              </a:rPr>
              <a:t>Sparse Linear Algebra</a:t>
            </a:r>
          </a:p>
          <a:p>
            <a:r>
              <a:rPr lang="en-US" dirty="0">
                <a:solidFill>
                  <a:srgbClr val="C00000"/>
                </a:solidFill>
              </a:rPr>
              <a:t>Spectral Methods</a:t>
            </a:r>
          </a:p>
          <a:p>
            <a:r>
              <a:rPr lang="en-US" dirty="0">
                <a:solidFill>
                  <a:srgbClr val="C00000"/>
                </a:solidFill>
              </a:rPr>
              <a:t>N-Body Methods</a:t>
            </a:r>
          </a:p>
          <a:p>
            <a:r>
              <a:rPr lang="en-US" dirty="0">
                <a:solidFill>
                  <a:srgbClr val="C00000"/>
                </a:solidFill>
              </a:rPr>
              <a:t>Structured Grids</a:t>
            </a:r>
          </a:p>
          <a:p>
            <a:r>
              <a:rPr lang="en-US" dirty="0">
                <a:solidFill>
                  <a:srgbClr val="C00000"/>
                </a:solidFill>
              </a:rPr>
              <a:t>Unstructured Grids</a:t>
            </a:r>
          </a:p>
          <a:p>
            <a:r>
              <a:rPr lang="en-US" dirty="0"/>
              <a:t>MapReduce</a:t>
            </a:r>
          </a:p>
          <a:p>
            <a:r>
              <a:rPr lang="en-US" dirty="0"/>
              <a:t>Combinational Logic</a:t>
            </a:r>
          </a:p>
          <a:p>
            <a:r>
              <a:rPr lang="en-US" dirty="0"/>
              <a:t>Graph Traversal</a:t>
            </a:r>
          </a:p>
          <a:p>
            <a:r>
              <a:rPr lang="en-US" dirty="0"/>
              <a:t>Dynamic Programming</a:t>
            </a:r>
          </a:p>
          <a:p>
            <a:r>
              <a:rPr lang="en-US" dirty="0"/>
              <a:t>Backtrack and Branch-and-Bound</a:t>
            </a:r>
          </a:p>
          <a:p>
            <a:r>
              <a:rPr lang="en-US" dirty="0"/>
              <a:t>Graphical Models</a:t>
            </a:r>
          </a:p>
          <a:p>
            <a:r>
              <a:rPr lang="en-US" dirty="0"/>
              <a:t>Finite State Machines</a:t>
            </a:r>
          </a:p>
        </p:txBody>
      </p:sp>
      <p:sp>
        <p:nvSpPr>
          <p:cNvPr id="4" name="TextBox 3"/>
          <p:cNvSpPr txBox="1"/>
          <p:nvPr/>
        </p:nvSpPr>
        <p:spPr>
          <a:xfrm>
            <a:off x="4185138" y="844062"/>
            <a:ext cx="4712677" cy="4154984"/>
          </a:xfrm>
          <a:prstGeom prst="rect">
            <a:avLst/>
          </a:prstGeom>
          <a:noFill/>
        </p:spPr>
        <p:txBody>
          <a:bodyPr wrap="square" rtlCol="0">
            <a:spAutoFit/>
          </a:bodyPr>
          <a:lstStyle/>
          <a:p>
            <a:r>
              <a:rPr lang="en-US" sz="2400" dirty="0" smtClean="0"/>
              <a:t>First 6 of these correspond to </a:t>
            </a:r>
            <a:r>
              <a:rPr lang="en-US" sz="2400" dirty="0" err="1" smtClean="0"/>
              <a:t>Colella’s</a:t>
            </a:r>
            <a:r>
              <a:rPr lang="en-US" sz="2400" dirty="0" smtClean="0"/>
              <a:t> original. </a:t>
            </a:r>
          </a:p>
          <a:p>
            <a:r>
              <a:rPr lang="en-US" sz="2400" dirty="0" smtClean="0"/>
              <a:t>Monte Carlo dropped</a:t>
            </a:r>
            <a:endParaRPr lang="en-US" sz="2400" dirty="0"/>
          </a:p>
          <a:p>
            <a:r>
              <a:rPr lang="en-US" sz="2400" dirty="0" smtClean="0"/>
              <a:t>N-body methods are a subset of Particle</a:t>
            </a:r>
            <a:br>
              <a:rPr lang="en-US" sz="2400" dirty="0" smtClean="0"/>
            </a:br>
            <a:endParaRPr lang="en-US" sz="2400" dirty="0" smtClean="0"/>
          </a:p>
          <a:p>
            <a:r>
              <a:rPr lang="en-US" sz="2400" dirty="0" smtClean="0"/>
              <a:t>Note a little inconsistent in that MapReduce is a programming model and spectral method is a numerical method </a:t>
            </a:r>
          </a:p>
          <a:p>
            <a:r>
              <a:rPr lang="en-US" sz="2400" dirty="0" smtClean="0"/>
              <a:t>Need multiple facets!</a:t>
            </a:r>
            <a:endParaRPr lang="en-US" sz="2400" dirty="0"/>
          </a:p>
        </p:txBody>
      </p:sp>
    </p:spTree>
    <p:extLst>
      <p:ext uri="{BB962C8B-B14F-4D97-AF65-F5344CB8AC3E}">
        <p14:creationId xmlns:p14="http://schemas.microsoft.com/office/powerpoint/2010/main" val="2195580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785"/>
            <a:ext cx="8229600" cy="1143000"/>
          </a:xfrm>
        </p:spPr>
        <p:txBody>
          <a:bodyPr>
            <a:normAutofit fontScale="90000"/>
          </a:bodyPr>
          <a:lstStyle/>
          <a:p>
            <a:r>
              <a:rPr lang="en-US" b="1" dirty="0" smtClean="0"/>
              <a:t>Distributed Computing </a:t>
            </a:r>
            <a:r>
              <a:rPr lang="en-US" b="1" dirty="0" err="1" smtClean="0"/>
              <a:t>MetaPatterns</a:t>
            </a:r>
            <a:r>
              <a:rPr lang="en-US" b="1" dirty="0" smtClean="0"/>
              <a:t> I</a:t>
            </a:r>
            <a:br>
              <a:rPr lang="en-US" b="1" dirty="0" smtClean="0"/>
            </a:br>
            <a:r>
              <a:rPr lang="en-US" sz="3100" i="1" dirty="0" err="1" smtClean="0"/>
              <a:t>Jha</a:t>
            </a:r>
            <a:r>
              <a:rPr lang="en-US" sz="3100" i="1" dirty="0" smtClean="0"/>
              <a:t>, Cole, Katz, </a:t>
            </a:r>
            <a:r>
              <a:rPr lang="en-US" sz="3100" i="1" dirty="0" err="1" smtClean="0"/>
              <a:t>Parashar</a:t>
            </a:r>
            <a:r>
              <a:rPr lang="en-US" sz="3100" i="1" dirty="0" smtClean="0"/>
              <a:t>, </a:t>
            </a:r>
            <a:r>
              <a:rPr lang="en-US" sz="3100" i="1" dirty="0" err="1" smtClean="0"/>
              <a:t>Rana</a:t>
            </a:r>
            <a:r>
              <a:rPr lang="en-US" sz="3100" i="1" dirty="0" smtClean="0"/>
              <a:t>, </a:t>
            </a:r>
            <a:r>
              <a:rPr lang="en-US" sz="3100" i="1" dirty="0" err="1" smtClean="0"/>
              <a:t>Weissman</a:t>
            </a:r>
            <a:endParaRPr lang="en-US" sz="3100" i="1" dirty="0"/>
          </a:p>
        </p:txBody>
      </p:sp>
      <p:pic>
        <p:nvPicPr>
          <p:cNvPr id="4" name="Content Placeholder 3" descr="table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237" r="2984"/>
          <a:stretch/>
        </p:blipFill>
        <p:spPr>
          <a:xfrm>
            <a:off x="0" y="1243003"/>
            <a:ext cx="9144000" cy="5880805"/>
          </a:xfrm>
        </p:spPr>
      </p:pic>
    </p:spTree>
    <p:extLst>
      <p:ext uri="{BB962C8B-B14F-4D97-AF65-F5344CB8AC3E}">
        <p14:creationId xmlns:p14="http://schemas.microsoft.com/office/powerpoint/2010/main" val="1910813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1938" cy="1143000"/>
          </a:xfrm>
        </p:spPr>
        <p:txBody>
          <a:bodyPr>
            <a:normAutofit fontScale="90000"/>
          </a:bodyPr>
          <a:lstStyle/>
          <a:p>
            <a:r>
              <a:rPr lang="en-US" b="1" dirty="0"/>
              <a:t>Distributed Computing </a:t>
            </a:r>
            <a:r>
              <a:rPr lang="en-US" b="1" dirty="0" err="1"/>
              <a:t>MetaPatterns</a:t>
            </a:r>
            <a:r>
              <a:rPr lang="en-US" b="1" dirty="0"/>
              <a:t> </a:t>
            </a:r>
            <a:r>
              <a:rPr lang="en-US" b="1" dirty="0" smtClean="0"/>
              <a:t>II</a:t>
            </a:r>
            <a:r>
              <a:rPr lang="en-US" b="1" dirty="0"/>
              <a:t/>
            </a:r>
            <a:br>
              <a:rPr lang="en-US" b="1" dirty="0"/>
            </a:br>
            <a:r>
              <a:rPr lang="en-US" sz="3100" i="1" dirty="0" err="1"/>
              <a:t>Jha</a:t>
            </a:r>
            <a:r>
              <a:rPr lang="en-US" sz="3100" i="1" dirty="0"/>
              <a:t>, Cole, Katz, </a:t>
            </a:r>
            <a:r>
              <a:rPr lang="en-US" sz="3100" i="1" dirty="0" err="1"/>
              <a:t>Parashar</a:t>
            </a:r>
            <a:r>
              <a:rPr lang="en-US" sz="3100" i="1" dirty="0"/>
              <a:t>, </a:t>
            </a:r>
            <a:r>
              <a:rPr lang="en-US" sz="3100" i="1" dirty="0" err="1"/>
              <a:t>Rana</a:t>
            </a:r>
            <a:r>
              <a:rPr lang="en-US" sz="3100" i="1" dirty="0"/>
              <a:t>, </a:t>
            </a:r>
            <a:r>
              <a:rPr lang="en-US" sz="3100" i="1" dirty="0" err="1"/>
              <a:t>Weissman</a:t>
            </a:r>
            <a:endParaRPr lang="en-US" sz="3100" dirty="0"/>
          </a:p>
        </p:txBody>
      </p:sp>
      <p:pic>
        <p:nvPicPr>
          <p:cNvPr id="4" name="Content Placeholder 3" descr="table4.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063" t="-16323" r="2778" b="-16323"/>
          <a:stretch/>
        </p:blipFill>
        <p:spPr>
          <a:xfrm>
            <a:off x="0" y="1446946"/>
            <a:ext cx="9144000" cy="5340777"/>
          </a:xfrm>
        </p:spPr>
      </p:pic>
    </p:spTree>
    <p:extLst>
      <p:ext uri="{BB962C8B-B14F-4D97-AF65-F5344CB8AC3E}">
        <p14:creationId xmlns:p14="http://schemas.microsoft.com/office/powerpoint/2010/main" val="824899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t>Distributed Computing </a:t>
            </a:r>
            <a:r>
              <a:rPr lang="en-US" b="1" dirty="0" err="1"/>
              <a:t>MetaPatterns</a:t>
            </a:r>
            <a:r>
              <a:rPr lang="en-US" b="1" dirty="0"/>
              <a:t> </a:t>
            </a:r>
            <a:r>
              <a:rPr lang="en-US" b="1" dirty="0" smtClean="0"/>
              <a:t>III</a:t>
            </a:r>
            <a:r>
              <a:rPr lang="en-US" b="1" dirty="0"/>
              <a:t/>
            </a:r>
            <a:br>
              <a:rPr lang="en-US" b="1" dirty="0"/>
            </a:br>
            <a:r>
              <a:rPr lang="en-US" sz="3100" i="1" dirty="0" err="1"/>
              <a:t>Jha</a:t>
            </a:r>
            <a:r>
              <a:rPr lang="en-US" sz="3100" i="1" dirty="0"/>
              <a:t>, Cole, Katz, </a:t>
            </a:r>
            <a:r>
              <a:rPr lang="en-US" sz="3100" i="1" dirty="0" err="1"/>
              <a:t>Parashar</a:t>
            </a:r>
            <a:r>
              <a:rPr lang="en-US" sz="3100" i="1" dirty="0"/>
              <a:t>, </a:t>
            </a:r>
            <a:r>
              <a:rPr lang="en-US" sz="3100" i="1" dirty="0" err="1"/>
              <a:t>Rana</a:t>
            </a:r>
            <a:r>
              <a:rPr lang="en-US" sz="3100" i="1" dirty="0"/>
              <a:t>, </a:t>
            </a:r>
            <a:r>
              <a:rPr lang="en-US" sz="3100" i="1" dirty="0" err="1"/>
              <a:t>Weissman</a:t>
            </a:r>
            <a:endParaRPr lang="en-US" sz="3100" dirty="0"/>
          </a:p>
        </p:txBody>
      </p:sp>
      <p:pic>
        <p:nvPicPr>
          <p:cNvPr id="4" name="Content Placeholder 3" descr="table5.png"/>
          <p:cNvPicPr>
            <a:picLocks noGrp="1" noChangeAspect="1"/>
          </p:cNvPicPr>
          <p:nvPr>
            <p:ph idx="1"/>
          </p:nvPr>
        </p:nvPicPr>
        <p:blipFill rotWithShape="1">
          <a:blip r:embed="rId3">
            <a:extLst>
              <a:ext uri="{28A0092B-C50C-407E-A947-70E740481C1C}">
                <a14:useLocalDpi xmlns:a14="http://schemas.microsoft.com/office/drawing/2010/main" val="0"/>
              </a:ext>
            </a:extLst>
          </a:blip>
          <a:srcRect l="6022" r="8221" b="9570"/>
          <a:stretch/>
        </p:blipFill>
        <p:spPr>
          <a:xfrm>
            <a:off x="0" y="1417638"/>
            <a:ext cx="9144000" cy="5457092"/>
          </a:xfrm>
        </p:spPr>
      </p:pic>
    </p:spTree>
    <p:extLst>
      <p:ext uri="{BB962C8B-B14F-4D97-AF65-F5344CB8AC3E}">
        <p14:creationId xmlns:p14="http://schemas.microsoft.com/office/powerpoint/2010/main" val="5923584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224"/>
            <a:ext cx="9144000" cy="702824"/>
          </a:xfrm>
        </p:spPr>
        <p:txBody>
          <a:bodyPr>
            <a:normAutofit/>
          </a:bodyPr>
          <a:lstStyle/>
          <a:p>
            <a:r>
              <a:rPr lang="en-US" sz="3600" b="1" dirty="0">
                <a:solidFill>
                  <a:srgbClr val="FF0000"/>
                </a:solidFill>
              </a:rPr>
              <a:t>Core Analytics </a:t>
            </a:r>
            <a:r>
              <a:rPr lang="en-US" sz="3600" b="1" dirty="0" smtClean="0">
                <a:solidFill>
                  <a:srgbClr val="FF0000"/>
                </a:solidFill>
              </a:rPr>
              <a:t>Facet </a:t>
            </a:r>
            <a:r>
              <a:rPr lang="en-US" sz="3600" b="1" dirty="0" smtClean="0"/>
              <a:t>of</a:t>
            </a:r>
            <a:r>
              <a:rPr lang="en-US" sz="3600" b="1" dirty="0" smtClean="0">
                <a:solidFill>
                  <a:srgbClr val="FF0000"/>
                </a:solidFill>
              </a:rPr>
              <a:t> </a:t>
            </a:r>
            <a:r>
              <a:rPr lang="en-US" sz="3600" b="1" dirty="0" smtClean="0"/>
              <a:t>Ogres (</a:t>
            </a:r>
            <a:r>
              <a:rPr lang="en-US" sz="3600" b="1" dirty="0" err="1" smtClean="0"/>
              <a:t>microPattern</a:t>
            </a:r>
            <a:r>
              <a:rPr lang="en-US" sz="3600" b="1" dirty="0" smtClean="0"/>
              <a:t>)</a:t>
            </a:r>
            <a:endParaRPr lang="en-US" sz="3600" b="1" dirty="0"/>
          </a:p>
        </p:txBody>
      </p:sp>
      <p:sp>
        <p:nvSpPr>
          <p:cNvPr id="3" name="Content Placeholder 2"/>
          <p:cNvSpPr>
            <a:spLocks noGrp="1"/>
          </p:cNvSpPr>
          <p:nvPr>
            <p:ph idx="1"/>
          </p:nvPr>
        </p:nvSpPr>
        <p:spPr>
          <a:xfrm>
            <a:off x="0" y="398583"/>
            <a:ext cx="9144000" cy="6248401"/>
          </a:xfrm>
        </p:spPr>
        <p:txBody>
          <a:bodyPr>
            <a:noAutofit/>
          </a:bodyPr>
          <a:lstStyle/>
          <a:p>
            <a:pPr marL="514350" indent="-514350">
              <a:buFont typeface="+mj-lt"/>
              <a:buAutoNum type="romanLcPeriod"/>
            </a:pPr>
            <a:r>
              <a:rPr lang="en-US" sz="2400" b="1" dirty="0" smtClean="0"/>
              <a:t>Search/Query</a:t>
            </a:r>
          </a:p>
          <a:p>
            <a:pPr marL="514350" indent="-514350">
              <a:buFont typeface="+mj-lt"/>
              <a:buAutoNum type="romanLcPeriod"/>
            </a:pPr>
            <a:r>
              <a:rPr lang="en-US" sz="2400" b="1" dirty="0" smtClean="0"/>
              <a:t>Local Machine Learning </a:t>
            </a:r>
            <a:r>
              <a:rPr lang="en-US" sz="2400" dirty="0" smtClean="0"/>
              <a:t>– pleasingly parallel</a:t>
            </a:r>
          </a:p>
          <a:p>
            <a:pPr marL="514350" indent="-514350">
              <a:buFont typeface="+mj-lt"/>
              <a:buAutoNum type="romanLcPeriod"/>
            </a:pPr>
            <a:r>
              <a:rPr lang="en-US" sz="2400" dirty="0" smtClean="0"/>
              <a:t>Summarizing </a:t>
            </a:r>
            <a:r>
              <a:rPr lang="en-US" sz="2400" b="1" dirty="0" smtClean="0"/>
              <a:t>statistics</a:t>
            </a:r>
          </a:p>
          <a:p>
            <a:pPr marL="514350" indent="-514350">
              <a:buFont typeface="+mj-lt"/>
              <a:buAutoNum type="romanLcPeriod"/>
            </a:pPr>
            <a:r>
              <a:rPr lang="en-US" sz="2400" dirty="0" smtClean="0"/>
              <a:t>Recommender </a:t>
            </a:r>
            <a:r>
              <a:rPr lang="en-US" sz="2400" dirty="0"/>
              <a:t>Systems (</a:t>
            </a:r>
            <a:r>
              <a:rPr lang="en-US" sz="2400" b="1" dirty="0"/>
              <a:t>Collaborative Filtering</a:t>
            </a:r>
            <a:r>
              <a:rPr lang="en-US" sz="2400" dirty="0"/>
              <a:t>) </a:t>
            </a:r>
            <a:endParaRPr lang="en-US" sz="2400" dirty="0" smtClean="0"/>
          </a:p>
          <a:p>
            <a:pPr marL="514350" indent="-514350">
              <a:buFont typeface="+mj-lt"/>
              <a:buAutoNum type="romanLcPeriod"/>
            </a:pPr>
            <a:r>
              <a:rPr lang="en-US" sz="2400" b="1" dirty="0" smtClean="0"/>
              <a:t>Outlier </a:t>
            </a:r>
            <a:r>
              <a:rPr lang="en-US" sz="2400" b="1" dirty="0"/>
              <a:t>Detection </a:t>
            </a:r>
            <a:r>
              <a:rPr lang="en-US" sz="2400" dirty="0"/>
              <a:t>(</a:t>
            </a:r>
            <a:r>
              <a:rPr lang="en-US" sz="2400" dirty="0" err="1"/>
              <a:t>iORCA</a:t>
            </a:r>
            <a:r>
              <a:rPr lang="en-US" sz="2400" dirty="0"/>
              <a:t>) </a:t>
            </a:r>
            <a:endParaRPr lang="en-US" sz="2400" dirty="0" smtClean="0"/>
          </a:p>
          <a:p>
            <a:pPr marL="514350" indent="-514350">
              <a:buFont typeface="+mj-lt"/>
              <a:buAutoNum type="romanLcPeriod"/>
            </a:pPr>
            <a:r>
              <a:rPr lang="en-US" sz="2400" b="1" dirty="0" smtClean="0"/>
              <a:t>Clustering</a:t>
            </a:r>
            <a:r>
              <a:rPr lang="en-US" sz="2400" dirty="0" smtClean="0"/>
              <a:t> </a:t>
            </a:r>
            <a:r>
              <a:rPr lang="en-US" sz="2400" dirty="0"/>
              <a:t>(many methods), </a:t>
            </a:r>
            <a:endParaRPr lang="en-US" sz="2400" dirty="0" smtClean="0"/>
          </a:p>
          <a:p>
            <a:pPr marL="514350" indent="-514350">
              <a:buFont typeface="+mj-lt"/>
              <a:buAutoNum type="romanLcPeriod"/>
            </a:pPr>
            <a:r>
              <a:rPr lang="en-US" sz="2400" b="1" dirty="0"/>
              <a:t>LDA </a:t>
            </a:r>
            <a:r>
              <a:rPr lang="en-US" sz="2400" dirty="0"/>
              <a:t>(Latent </a:t>
            </a:r>
            <a:r>
              <a:rPr lang="en-US" sz="2400" dirty="0" err="1"/>
              <a:t>Dirichlet</a:t>
            </a:r>
            <a:r>
              <a:rPr lang="en-US" sz="2400" dirty="0"/>
              <a:t> Allocation) or variants like </a:t>
            </a:r>
            <a:r>
              <a:rPr lang="en-US" sz="2400" b="1" dirty="0"/>
              <a:t>PLSI </a:t>
            </a:r>
            <a:r>
              <a:rPr lang="en-US" sz="2400" dirty="0"/>
              <a:t>(Probabilistic Latent Semantic Indexing), </a:t>
            </a:r>
          </a:p>
          <a:p>
            <a:pPr marL="514350" indent="-514350">
              <a:buFont typeface="+mj-lt"/>
              <a:buAutoNum type="romanLcPeriod"/>
            </a:pPr>
            <a:r>
              <a:rPr lang="en-US" sz="2400" b="1" dirty="0"/>
              <a:t>SVM </a:t>
            </a:r>
            <a:r>
              <a:rPr lang="en-US" sz="2400" dirty="0"/>
              <a:t>and Linear Classifiers (Bayes, Random Forests), </a:t>
            </a:r>
          </a:p>
          <a:p>
            <a:pPr marL="514350" indent="-514350">
              <a:buFont typeface="+mj-lt"/>
              <a:buAutoNum type="romanLcPeriod"/>
            </a:pPr>
            <a:r>
              <a:rPr lang="en-US" sz="2400" b="1" dirty="0" smtClean="0"/>
              <a:t>PageRank</a:t>
            </a:r>
            <a:r>
              <a:rPr lang="en-US" sz="2400" dirty="0"/>
              <a:t>, </a:t>
            </a:r>
            <a:r>
              <a:rPr lang="en-US" sz="2400" dirty="0" smtClean="0"/>
              <a:t>(Find leading eigenvector of sparse matrix)</a:t>
            </a:r>
          </a:p>
          <a:p>
            <a:pPr marL="514350" indent="-514350">
              <a:buFont typeface="+mj-lt"/>
              <a:buAutoNum type="romanLcPeriod"/>
            </a:pPr>
            <a:r>
              <a:rPr lang="en-US" sz="2400" b="1" dirty="0" smtClean="0"/>
              <a:t>SVD</a:t>
            </a:r>
            <a:r>
              <a:rPr lang="en-US" sz="2400" dirty="0" smtClean="0"/>
              <a:t> </a:t>
            </a:r>
            <a:r>
              <a:rPr lang="en-US" sz="2400" dirty="0"/>
              <a:t>(Singular Value Decomposition), </a:t>
            </a:r>
            <a:endParaRPr lang="en-US" sz="2400" dirty="0" smtClean="0"/>
          </a:p>
          <a:p>
            <a:pPr marL="514350" indent="-514350">
              <a:buFont typeface="+mj-lt"/>
              <a:buAutoNum type="romanLcPeriod"/>
            </a:pPr>
            <a:r>
              <a:rPr lang="en-US" sz="2400" dirty="0"/>
              <a:t>Learning Neural Networks (</a:t>
            </a:r>
            <a:r>
              <a:rPr lang="en-US" sz="2400" b="1" dirty="0"/>
              <a:t>Deep Learning</a:t>
            </a:r>
            <a:r>
              <a:rPr lang="en-US" sz="2400" dirty="0"/>
              <a:t>), </a:t>
            </a:r>
            <a:endParaRPr lang="en-US" sz="2400" dirty="0" smtClean="0"/>
          </a:p>
          <a:p>
            <a:pPr marL="514350" indent="-514350">
              <a:buFont typeface="+mj-lt"/>
              <a:buAutoNum type="romanLcPeriod"/>
            </a:pPr>
            <a:r>
              <a:rPr lang="en-US" sz="2400" b="1" dirty="0" smtClean="0"/>
              <a:t>MDS</a:t>
            </a:r>
            <a:r>
              <a:rPr lang="en-US" sz="2400" dirty="0" smtClean="0"/>
              <a:t> </a:t>
            </a:r>
            <a:r>
              <a:rPr lang="en-US" sz="2400" dirty="0"/>
              <a:t>(Multidimensional Scaling), </a:t>
            </a:r>
            <a:endParaRPr lang="en-US" sz="2400" dirty="0" smtClean="0"/>
          </a:p>
          <a:p>
            <a:pPr marL="514350" indent="-514350">
              <a:buFont typeface="+mj-lt"/>
              <a:buAutoNum type="romanLcPeriod"/>
            </a:pPr>
            <a:r>
              <a:rPr lang="en-US" sz="2400" b="1" dirty="0" smtClean="0"/>
              <a:t>Graph Structure Algorithms </a:t>
            </a:r>
            <a:r>
              <a:rPr lang="en-US" sz="2400" dirty="0"/>
              <a:t>(seen in </a:t>
            </a:r>
            <a:r>
              <a:rPr lang="en-US" sz="2400" dirty="0" smtClean="0"/>
              <a:t>search </a:t>
            </a:r>
            <a:r>
              <a:rPr lang="en-US" sz="2400" dirty="0"/>
              <a:t>of RDF Triple stores), </a:t>
            </a:r>
            <a:endParaRPr lang="en-US" sz="2400" dirty="0" smtClean="0"/>
          </a:p>
          <a:p>
            <a:pPr marL="514350" indent="-514350">
              <a:buFont typeface="+mj-lt"/>
              <a:buAutoNum type="romanLcPeriod"/>
            </a:pPr>
            <a:r>
              <a:rPr lang="en-US" sz="2400" b="1" dirty="0" smtClean="0"/>
              <a:t>Network Dynamics - Graph </a:t>
            </a:r>
            <a:r>
              <a:rPr lang="en-US" sz="2400" b="1" dirty="0"/>
              <a:t>simulation Algorithms </a:t>
            </a:r>
            <a:r>
              <a:rPr lang="en-US" sz="2400" dirty="0" smtClean="0"/>
              <a:t>(epidemiology)</a:t>
            </a:r>
            <a:endParaRPr lang="en-US" sz="2400" dirty="0"/>
          </a:p>
          <a:p>
            <a:endParaRPr lang="en-US" sz="2400" dirty="0" smtClean="0"/>
          </a:p>
        </p:txBody>
      </p:sp>
      <p:cxnSp>
        <p:nvCxnSpPr>
          <p:cNvPr id="5" name="Straight Arrow Connector 4"/>
          <p:cNvCxnSpPr/>
          <p:nvPr/>
        </p:nvCxnSpPr>
        <p:spPr>
          <a:xfrm>
            <a:off x="7620000" y="4056185"/>
            <a:ext cx="11723" cy="1852246"/>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784123" y="4612976"/>
            <a:ext cx="1139223" cy="830997"/>
          </a:xfrm>
          <a:prstGeom prst="rect">
            <a:avLst/>
          </a:prstGeom>
          <a:noFill/>
        </p:spPr>
        <p:txBody>
          <a:bodyPr wrap="none" rtlCol="0">
            <a:spAutoFit/>
          </a:bodyPr>
          <a:lstStyle/>
          <a:p>
            <a:r>
              <a:rPr lang="en-US" sz="2400" dirty="0" smtClean="0"/>
              <a:t>Matrix </a:t>
            </a:r>
            <a:br>
              <a:rPr lang="en-US" sz="2400" dirty="0" smtClean="0"/>
            </a:br>
            <a:r>
              <a:rPr lang="en-US" sz="2400" dirty="0" smtClean="0"/>
              <a:t>Algebra</a:t>
            </a:r>
            <a:endParaRPr lang="en-US" sz="2400" dirty="0"/>
          </a:p>
        </p:txBody>
      </p:sp>
      <p:cxnSp>
        <p:nvCxnSpPr>
          <p:cNvPr id="7" name="Straight Arrow Connector 6"/>
          <p:cNvCxnSpPr/>
          <p:nvPr/>
        </p:nvCxnSpPr>
        <p:spPr>
          <a:xfrm>
            <a:off x="8923346" y="2777644"/>
            <a:ext cx="11723" cy="926123"/>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373590" y="1963560"/>
            <a:ext cx="1795941" cy="830997"/>
          </a:xfrm>
          <a:prstGeom prst="rect">
            <a:avLst/>
          </a:prstGeom>
          <a:noFill/>
        </p:spPr>
        <p:txBody>
          <a:bodyPr wrap="none" rtlCol="0">
            <a:spAutoFit/>
          </a:bodyPr>
          <a:lstStyle/>
          <a:p>
            <a:r>
              <a:rPr lang="en-US" sz="2400" dirty="0" smtClean="0"/>
              <a:t>Global</a:t>
            </a:r>
          </a:p>
          <a:p>
            <a:r>
              <a:rPr lang="en-US" sz="2400" dirty="0" smtClean="0"/>
              <a:t>Optimization</a:t>
            </a:r>
            <a:endParaRPr lang="en-US" sz="2400" dirty="0"/>
          </a:p>
        </p:txBody>
      </p:sp>
    </p:spTree>
    <p:extLst>
      <p:ext uri="{BB962C8B-B14F-4D97-AF65-F5344CB8AC3E}">
        <p14:creationId xmlns:p14="http://schemas.microsoft.com/office/powerpoint/2010/main" val="1047790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0101"/>
          </a:xfrm>
        </p:spPr>
        <p:txBody>
          <a:bodyPr>
            <a:normAutofit/>
          </a:bodyPr>
          <a:lstStyle/>
          <a:p>
            <a:r>
              <a:rPr lang="en-US" sz="2800" b="1" dirty="0" smtClean="0">
                <a:solidFill>
                  <a:srgbClr val="FF0000"/>
                </a:solidFill>
              </a:rPr>
              <a:t>Problem Architecture Facet </a:t>
            </a:r>
            <a:r>
              <a:rPr lang="en-US" sz="2800" b="1" dirty="0" smtClean="0"/>
              <a:t>of Ogres (Meta or </a:t>
            </a:r>
            <a:r>
              <a:rPr lang="en-US" sz="2800" b="1" dirty="0" err="1" smtClean="0"/>
              <a:t>MacroPattern</a:t>
            </a:r>
            <a:r>
              <a:rPr lang="en-US" sz="2800" b="1" dirty="0"/>
              <a:t>)</a:t>
            </a:r>
          </a:p>
        </p:txBody>
      </p:sp>
      <p:sp>
        <p:nvSpPr>
          <p:cNvPr id="3" name="Content Placeholder 2"/>
          <p:cNvSpPr>
            <a:spLocks noGrp="1"/>
          </p:cNvSpPr>
          <p:nvPr>
            <p:ph idx="1"/>
          </p:nvPr>
        </p:nvSpPr>
        <p:spPr>
          <a:xfrm>
            <a:off x="0" y="630114"/>
            <a:ext cx="9144000" cy="6242539"/>
          </a:xfrm>
        </p:spPr>
        <p:txBody>
          <a:bodyPr>
            <a:noAutofit/>
          </a:bodyPr>
          <a:lstStyle/>
          <a:p>
            <a:pPr marL="571500" indent="-514350">
              <a:buFont typeface="+mj-lt"/>
              <a:buAutoNum type="romanLcPeriod"/>
            </a:pPr>
            <a:r>
              <a:rPr lang="en-US" sz="2800" b="1" dirty="0" smtClean="0"/>
              <a:t>Pleasingly </a:t>
            </a:r>
            <a:r>
              <a:rPr lang="en-US" sz="2800" b="1" dirty="0"/>
              <a:t>Parallel </a:t>
            </a:r>
            <a:r>
              <a:rPr lang="en-US" sz="2800" dirty="0"/>
              <a:t>– as in </a:t>
            </a:r>
            <a:r>
              <a:rPr lang="en-US" sz="2800" dirty="0" smtClean="0"/>
              <a:t>Blast, Protein docking, some </a:t>
            </a:r>
            <a:r>
              <a:rPr lang="en-US" sz="2800" smtClean="0"/>
              <a:t>(bio-)imagery </a:t>
            </a:r>
            <a:endParaRPr lang="en-US" sz="2800" dirty="0" smtClean="0"/>
          </a:p>
          <a:p>
            <a:pPr marL="571500" indent="-514350">
              <a:buFont typeface="+mj-lt"/>
              <a:buAutoNum type="romanLcPeriod"/>
            </a:pPr>
            <a:r>
              <a:rPr lang="en-US" sz="2800" b="1" dirty="0" smtClean="0"/>
              <a:t>Local Analytics or Machine </a:t>
            </a:r>
            <a:r>
              <a:rPr lang="en-US" sz="2800" b="1" dirty="0"/>
              <a:t>Learning </a:t>
            </a:r>
            <a:r>
              <a:rPr lang="en-US" sz="2800" dirty="0"/>
              <a:t>– ML or filtering pleasingly parallel as in bio-imagery, radar </a:t>
            </a:r>
            <a:r>
              <a:rPr lang="en-US" sz="2800" dirty="0" smtClean="0"/>
              <a:t>images (really just pleasingly parallel but sophisticated local analytics)</a:t>
            </a:r>
          </a:p>
          <a:p>
            <a:pPr marL="571500" indent="-514350">
              <a:buFont typeface="+mj-lt"/>
              <a:buAutoNum type="romanLcPeriod"/>
            </a:pPr>
            <a:r>
              <a:rPr lang="en-US" sz="2800" b="1" dirty="0" smtClean="0"/>
              <a:t>Global Analytics or Machine </a:t>
            </a:r>
            <a:r>
              <a:rPr lang="en-US" sz="2800" b="1" dirty="0"/>
              <a:t>Learning </a:t>
            </a:r>
            <a:r>
              <a:rPr lang="en-US" sz="2800" dirty="0"/>
              <a:t>seen in LDA, Clustering etc. with parallel ML over nodes of </a:t>
            </a:r>
            <a:r>
              <a:rPr lang="en-US" sz="2800" dirty="0" smtClean="0"/>
              <a:t>system</a:t>
            </a:r>
            <a:r>
              <a:rPr lang="en-US" sz="2800" dirty="0"/>
              <a:t> </a:t>
            </a:r>
            <a:endParaRPr lang="en-US" sz="2800" dirty="0" smtClean="0"/>
          </a:p>
          <a:p>
            <a:pPr marL="571500" indent="-514350">
              <a:buFont typeface="+mj-lt"/>
              <a:buAutoNum type="romanLcPeriod"/>
            </a:pPr>
            <a:r>
              <a:rPr lang="en-US" sz="2800" b="1" dirty="0" smtClean="0"/>
              <a:t>SPMD (Single Program Multiple Data)</a:t>
            </a:r>
          </a:p>
          <a:p>
            <a:pPr marL="571500" indent="-514350">
              <a:buFont typeface="+mj-lt"/>
              <a:buAutoNum type="romanLcPeriod"/>
            </a:pPr>
            <a:r>
              <a:rPr lang="en-US" sz="2800" b="1" dirty="0" smtClean="0"/>
              <a:t>Bulk Synchronous Processing: </a:t>
            </a:r>
            <a:r>
              <a:rPr lang="en-US" sz="2800" dirty="0" smtClean="0"/>
              <a:t>well defined compute-communication phases</a:t>
            </a:r>
          </a:p>
          <a:p>
            <a:pPr marL="571500" indent="-514350">
              <a:buFont typeface="+mj-lt"/>
              <a:buAutoNum type="romanLcPeriod"/>
            </a:pPr>
            <a:r>
              <a:rPr lang="en-US" sz="2800" b="1" dirty="0" smtClean="0"/>
              <a:t>Fusion</a:t>
            </a:r>
            <a:r>
              <a:rPr lang="en-US" sz="2800" b="1" dirty="0"/>
              <a:t>: </a:t>
            </a:r>
            <a:r>
              <a:rPr lang="en-US" sz="2800" dirty="0"/>
              <a:t>Knowledge discovery often involves fusion of multiple </a:t>
            </a:r>
            <a:r>
              <a:rPr lang="en-US" sz="2800" dirty="0" smtClean="0"/>
              <a:t>methods</a:t>
            </a:r>
            <a:r>
              <a:rPr lang="en-US" sz="2800" dirty="0"/>
              <a:t>. </a:t>
            </a:r>
            <a:endParaRPr lang="en-US" sz="2800" dirty="0" smtClean="0"/>
          </a:p>
          <a:p>
            <a:pPr marL="571500" indent="-514350">
              <a:buFont typeface="+mj-lt"/>
              <a:buAutoNum type="romanLcPeriod"/>
            </a:pPr>
            <a:r>
              <a:rPr lang="en-US" sz="2800" b="1" dirty="0" smtClean="0"/>
              <a:t>Workflow </a:t>
            </a:r>
            <a:r>
              <a:rPr lang="en-US" sz="2800" dirty="0" smtClean="0"/>
              <a:t>(often used in fusion)</a:t>
            </a:r>
            <a:endParaRPr lang="en-US" sz="2800" dirty="0"/>
          </a:p>
        </p:txBody>
      </p:sp>
    </p:spTree>
    <p:extLst>
      <p:ext uri="{BB962C8B-B14F-4D97-AF65-F5344CB8AC3E}">
        <p14:creationId xmlns:p14="http://schemas.microsoft.com/office/powerpoint/2010/main" val="2161066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181" y="60127"/>
            <a:ext cx="5205819" cy="810846"/>
          </a:xfrm>
        </p:spPr>
        <p:txBody>
          <a:bodyPr>
            <a:noAutofit/>
          </a:bodyPr>
          <a:lstStyle/>
          <a:p>
            <a:r>
              <a:rPr lang="en-US" sz="3200" dirty="0" smtClean="0"/>
              <a:t>18: </a:t>
            </a:r>
            <a:r>
              <a:rPr lang="en-US" sz="3200" dirty="0"/>
              <a:t>Computational </a:t>
            </a:r>
            <a:r>
              <a:rPr lang="en-US" sz="3200" dirty="0" err="1"/>
              <a:t>Bioimaging</a:t>
            </a:r>
            <a:endParaRPr lang="en-US" sz="3200" dirty="0"/>
          </a:p>
        </p:txBody>
      </p:sp>
      <p:sp>
        <p:nvSpPr>
          <p:cNvPr id="3" name="Content Placeholder 2"/>
          <p:cNvSpPr>
            <a:spLocks noGrp="1"/>
          </p:cNvSpPr>
          <p:nvPr>
            <p:ph idx="1"/>
          </p:nvPr>
        </p:nvSpPr>
        <p:spPr>
          <a:xfrm>
            <a:off x="95250" y="1036081"/>
            <a:ext cx="9048750" cy="5168472"/>
          </a:xfrm>
        </p:spPr>
        <p:txBody>
          <a:bodyPr/>
          <a:lstStyle/>
          <a:p>
            <a:r>
              <a:rPr lang="en-US" sz="2000" b="1" dirty="0">
                <a:solidFill>
                  <a:srgbClr val="FF0000"/>
                </a:solidFill>
              </a:rPr>
              <a:t>Application:</a:t>
            </a:r>
            <a:r>
              <a:rPr lang="en-US" sz="2000" dirty="0"/>
              <a:t> Data delivered from </a:t>
            </a:r>
            <a:r>
              <a:rPr lang="en-US" sz="2000" dirty="0" err="1"/>
              <a:t>bioimaging</a:t>
            </a:r>
            <a:r>
              <a:rPr lang="en-US" sz="2000" dirty="0"/>
              <a:t> is increasingly automated, higher resolution, and multi-modal. This has created a data analysis bottleneck that, if resolved, can advance the biosciences discovery through Big Data techniques. </a:t>
            </a:r>
            <a:endParaRPr lang="en-US" sz="2000" dirty="0" smtClean="0"/>
          </a:p>
          <a:p>
            <a:r>
              <a:rPr lang="en-US" sz="2000" b="1" dirty="0" smtClean="0">
                <a:solidFill>
                  <a:srgbClr val="FF0000"/>
                </a:solidFill>
              </a:rPr>
              <a:t>Current </a:t>
            </a:r>
            <a:r>
              <a:rPr lang="en-US" sz="2000" b="1" dirty="0">
                <a:solidFill>
                  <a:srgbClr val="FF0000"/>
                </a:solidFill>
              </a:rPr>
              <a:t>Approach:</a:t>
            </a:r>
            <a:r>
              <a:rPr lang="en-US" sz="2000" dirty="0"/>
              <a:t> The current piecemeal analysis approach does not scale to situation where a single scan on emerging machines is 32TB and medical diagnostic imaging is annually around 70 PB </a:t>
            </a:r>
            <a:r>
              <a:rPr lang="en-US" sz="2000" dirty="0" smtClean="0"/>
              <a:t>even excluding </a:t>
            </a:r>
            <a:r>
              <a:rPr lang="en-US" sz="2000" dirty="0"/>
              <a:t>cardiology. One needs a web-based one-stop-shop for high performance, high throughput image processing for producers and consumers of models built on bio-imaging data.</a:t>
            </a:r>
            <a:endParaRPr lang="en-US" sz="2000" dirty="0" smtClean="0"/>
          </a:p>
          <a:p>
            <a:r>
              <a:rPr lang="en-US" sz="2000" b="1" dirty="0" smtClean="0">
                <a:solidFill>
                  <a:srgbClr val="FF0000"/>
                </a:solidFill>
              </a:rPr>
              <a:t>Futures:</a:t>
            </a:r>
            <a:r>
              <a:rPr lang="en-US" sz="2000" dirty="0" smtClean="0"/>
              <a:t> </a:t>
            </a:r>
            <a:r>
              <a:rPr lang="en-US" sz="2000" dirty="0"/>
              <a:t>G</a:t>
            </a:r>
            <a:r>
              <a:rPr lang="en-US" sz="2000" dirty="0" smtClean="0"/>
              <a:t>oal </a:t>
            </a:r>
            <a:r>
              <a:rPr lang="en-US" sz="2000" dirty="0"/>
              <a:t>is to solve that bottleneck with extreme scale computing with community-focused science gateways to support the application of massive data analysis toward massive imaging data sets. Workflow components include data acquisition, storage, enhancement, minimizing noise, segmentation of regions of interest, crowd-based selection and extraction of features, and object classification, and organization, and search. Use </a:t>
            </a:r>
            <a:r>
              <a:rPr lang="en-US" sz="2000" dirty="0" err="1"/>
              <a:t>ImageJ</a:t>
            </a:r>
            <a:r>
              <a:rPr lang="en-US" sz="2000" dirty="0"/>
              <a:t>, OMERO, </a:t>
            </a:r>
            <a:r>
              <a:rPr lang="en-US" sz="2000" dirty="0" err="1"/>
              <a:t>VolRover</a:t>
            </a:r>
            <a:r>
              <a:rPr lang="en-US" sz="2000" dirty="0"/>
              <a:t>, advanced segmentation and feature detection software. </a:t>
            </a:r>
          </a:p>
        </p:txBody>
      </p:sp>
      <p:sp>
        <p:nvSpPr>
          <p:cNvPr id="5" name="Slide Number Placeholder 4"/>
          <p:cNvSpPr>
            <a:spLocks noGrp="1"/>
          </p:cNvSpPr>
          <p:nvPr>
            <p:ph type="sldNum" sz="quarter" idx="12"/>
          </p:nvPr>
        </p:nvSpPr>
        <p:spPr/>
        <p:txBody>
          <a:bodyPr/>
          <a:lstStyle/>
          <a:p>
            <a:fld id="{C4B85148-DB98-4269-ACE6-2DF49F9918C9}" type="slidenum">
              <a:rPr lang="en-US" smtClean="0">
                <a:solidFill>
                  <a:prstClr val="black"/>
                </a:solidFill>
              </a:rPr>
              <a:pPr/>
              <a:t>37</a:t>
            </a:fld>
            <a:endParaRPr lang="en-US" dirty="0">
              <a:solidFill>
                <a:prstClr val="black"/>
              </a:solidFill>
            </a:endParaRPr>
          </a:p>
        </p:txBody>
      </p:sp>
      <p:sp>
        <p:nvSpPr>
          <p:cNvPr id="7" name="Rounded Rectangle 6"/>
          <p:cNvSpPr/>
          <p:nvPr/>
        </p:nvSpPr>
        <p:spPr>
          <a:xfrm>
            <a:off x="2128603" y="68494"/>
            <a:ext cx="1648917" cy="71508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914400"/>
            <a:r>
              <a:rPr lang="en-US" b="1" dirty="0" smtClean="0">
                <a:solidFill>
                  <a:prstClr val="black"/>
                </a:solidFill>
              </a:rPr>
              <a:t>Healthcare</a:t>
            </a:r>
          </a:p>
          <a:p>
            <a:pPr algn="ctr" defTabSz="914400"/>
            <a:r>
              <a:rPr lang="en-US" b="1" dirty="0" smtClean="0">
                <a:solidFill>
                  <a:prstClr val="black"/>
                </a:solidFill>
              </a:rPr>
              <a:t>Life Sciences</a:t>
            </a:r>
            <a:endParaRPr lang="en-US" b="1" dirty="0">
              <a:solidFill>
                <a:prstClr val="black"/>
              </a:solidFill>
            </a:endParaRPr>
          </a:p>
        </p:txBody>
      </p:sp>
      <p:sp>
        <p:nvSpPr>
          <p:cNvPr id="6" name="Rectangle 5"/>
          <p:cNvSpPr/>
          <p:nvPr/>
        </p:nvSpPr>
        <p:spPr>
          <a:xfrm>
            <a:off x="539643" y="5810061"/>
            <a:ext cx="3256020" cy="369332"/>
          </a:xfrm>
          <a:prstGeom prst="rect">
            <a:avLst/>
          </a:prstGeom>
          <a:solidFill>
            <a:schemeClr val="bg2">
              <a:lumMod val="60000"/>
              <a:lumOff val="40000"/>
            </a:schemeClr>
          </a:solidFill>
        </p:spPr>
        <p:txBody>
          <a:bodyPr wrap="none">
            <a:spAutoFit/>
          </a:bodyPr>
          <a:lstStyle/>
          <a:p>
            <a:pPr defTabSz="914400"/>
            <a:r>
              <a:rPr lang="en-US" b="1" dirty="0" smtClean="0">
                <a:solidFill>
                  <a:srgbClr val="006BB5"/>
                </a:solidFill>
              </a:rPr>
              <a:t>Largely Local Machine Learning</a:t>
            </a:r>
            <a:endParaRPr lang="en-US" b="1" dirty="0">
              <a:solidFill>
                <a:srgbClr val="006BB5"/>
              </a:solidFill>
            </a:endParaRPr>
          </a:p>
        </p:txBody>
      </p:sp>
    </p:spTree>
    <p:extLst>
      <p:ext uri="{BB962C8B-B14F-4D97-AF65-F5344CB8AC3E}">
        <p14:creationId xmlns:p14="http://schemas.microsoft.com/office/powerpoint/2010/main" val="1470178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smtClean="0"/>
              <a:t>27: </a:t>
            </a:r>
            <a:r>
              <a:rPr lang="en-US" sz="2200" dirty="0"/>
              <a:t>Organizing large-scale, unstructured collections of consumer </a:t>
            </a:r>
            <a:r>
              <a:rPr lang="en-US" sz="2200" dirty="0" smtClean="0"/>
              <a:t>photos I</a:t>
            </a:r>
            <a:endParaRPr lang="en-US" sz="2200" dirty="0"/>
          </a:p>
        </p:txBody>
      </p:sp>
      <p:sp>
        <p:nvSpPr>
          <p:cNvPr id="3" name="Content Placeholder 2"/>
          <p:cNvSpPr>
            <a:spLocks noGrp="1"/>
          </p:cNvSpPr>
          <p:nvPr>
            <p:ph idx="1"/>
          </p:nvPr>
        </p:nvSpPr>
        <p:spPr>
          <a:xfrm>
            <a:off x="95250" y="1096042"/>
            <a:ext cx="9048750" cy="3475958"/>
          </a:xfrm>
        </p:spPr>
        <p:txBody>
          <a:bodyPr/>
          <a:lstStyle/>
          <a:p>
            <a:r>
              <a:rPr lang="en-US" sz="2400" b="1" dirty="0">
                <a:solidFill>
                  <a:srgbClr val="FF0000"/>
                </a:solidFill>
              </a:rPr>
              <a:t>Application:</a:t>
            </a:r>
            <a:r>
              <a:rPr lang="en-US" sz="2400" dirty="0"/>
              <a:t> Produce 3D reconstructions of scenes using collections of millions to billions of consumer images, where neither the scene structure nor the camera positions are known a priori. Use resulting 3d models to allow efficient </a:t>
            </a:r>
            <a:r>
              <a:rPr lang="en-US" sz="2400" dirty="0" smtClean="0"/>
              <a:t>browsing </a:t>
            </a:r>
            <a:r>
              <a:rPr lang="en-US" sz="2400" dirty="0"/>
              <a:t>of large-scale photo collections by geographic position. </a:t>
            </a:r>
            <a:r>
              <a:rPr lang="en-US" sz="2400" dirty="0" err="1"/>
              <a:t>Geolocate</a:t>
            </a:r>
            <a:r>
              <a:rPr lang="en-US" sz="2400" dirty="0"/>
              <a:t> new images by matching to 3d models. Perform object recognition on each image. 3d reconstruction </a:t>
            </a:r>
            <a:r>
              <a:rPr lang="en-US" sz="2400" dirty="0" smtClean="0"/>
              <a:t>posed </a:t>
            </a:r>
            <a:r>
              <a:rPr lang="en-US" sz="2400" dirty="0"/>
              <a:t>as a robust non-linear least squares optimization problem </a:t>
            </a:r>
            <a:r>
              <a:rPr lang="en-US" sz="2400" dirty="0" smtClean="0"/>
              <a:t>where observed relations </a:t>
            </a:r>
            <a:r>
              <a:rPr lang="en-US" sz="2400" dirty="0"/>
              <a:t>between images are constraints and unknowns are 6-d camera pose of each image and 3-d position of each point in the scene.</a:t>
            </a:r>
            <a:endParaRPr lang="en-US" sz="2400" dirty="0" smtClean="0"/>
          </a:p>
          <a:p>
            <a:r>
              <a:rPr lang="en-US" sz="2400" b="1" dirty="0" smtClean="0">
                <a:solidFill>
                  <a:srgbClr val="FF0000"/>
                </a:solidFill>
              </a:rPr>
              <a:t>Current </a:t>
            </a:r>
            <a:r>
              <a:rPr lang="en-US" sz="2400" b="1" dirty="0">
                <a:solidFill>
                  <a:srgbClr val="FF0000"/>
                </a:solidFill>
              </a:rPr>
              <a:t>Approach:</a:t>
            </a:r>
            <a:r>
              <a:rPr lang="en-US" sz="2400" dirty="0"/>
              <a:t> Hadoop cluster with 480 cores processing data of initial applications. Note over 500 billion images on Facebook and over 5 billion on Flickr with over 500 million images added to social media sites each day</a:t>
            </a:r>
            <a:r>
              <a:rPr lang="en-US" sz="2400" dirty="0" smtClean="0"/>
              <a:t>.</a:t>
            </a:r>
          </a:p>
        </p:txBody>
      </p:sp>
      <p:sp>
        <p:nvSpPr>
          <p:cNvPr id="5" name="Slide Number Placeholder 4"/>
          <p:cNvSpPr>
            <a:spLocks noGrp="1"/>
          </p:cNvSpPr>
          <p:nvPr>
            <p:ph type="sldNum" sz="quarter" idx="12"/>
          </p:nvPr>
        </p:nvSpPr>
        <p:spPr/>
        <p:txBody>
          <a:bodyPr/>
          <a:lstStyle/>
          <a:p>
            <a:fld id="{C4B85148-DB98-4269-ACE6-2DF49F9918C9}" type="slidenum">
              <a:rPr lang="en-US" smtClean="0">
                <a:solidFill>
                  <a:prstClr val="black"/>
                </a:solidFill>
              </a:rPr>
              <a:pPr/>
              <a:t>38</a:t>
            </a:fld>
            <a:endParaRPr lang="en-US" dirty="0">
              <a:solidFill>
                <a:prstClr val="black"/>
              </a:solidFill>
            </a:endParaRPr>
          </a:p>
        </p:txBody>
      </p:sp>
      <p:sp>
        <p:nvSpPr>
          <p:cNvPr id="6" name="Rounded Rectangle 5"/>
          <p:cNvSpPr/>
          <p:nvPr/>
        </p:nvSpPr>
        <p:spPr>
          <a:xfrm>
            <a:off x="1783831" y="116372"/>
            <a:ext cx="2038662" cy="71508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914400"/>
            <a:r>
              <a:rPr lang="en-US" b="1" dirty="0" smtClean="0">
                <a:solidFill>
                  <a:prstClr val="black"/>
                </a:solidFill>
              </a:rPr>
              <a:t>Deep Learning</a:t>
            </a:r>
          </a:p>
          <a:p>
            <a:pPr algn="ctr" defTabSz="914400"/>
            <a:r>
              <a:rPr lang="en-US" b="1" dirty="0" smtClean="0">
                <a:solidFill>
                  <a:prstClr val="black"/>
                </a:solidFill>
              </a:rPr>
              <a:t>Social Networking</a:t>
            </a:r>
            <a:endParaRPr lang="en-US" b="1" dirty="0">
              <a:solidFill>
                <a:prstClr val="black"/>
              </a:solidFill>
            </a:endParaRPr>
          </a:p>
        </p:txBody>
      </p:sp>
      <p:sp>
        <p:nvSpPr>
          <p:cNvPr id="7" name="Rectangle 6"/>
          <p:cNvSpPr/>
          <p:nvPr/>
        </p:nvSpPr>
        <p:spPr>
          <a:xfrm>
            <a:off x="882348" y="6254233"/>
            <a:ext cx="4873514" cy="369332"/>
          </a:xfrm>
          <a:prstGeom prst="rect">
            <a:avLst/>
          </a:prstGeom>
          <a:solidFill>
            <a:schemeClr val="bg2">
              <a:lumMod val="60000"/>
              <a:lumOff val="40000"/>
            </a:schemeClr>
          </a:solidFill>
        </p:spPr>
        <p:txBody>
          <a:bodyPr wrap="none">
            <a:spAutoFit/>
          </a:bodyPr>
          <a:lstStyle/>
          <a:p>
            <a:pPr defTabSz="914400"/>
            <a:r>
              <a:rPr lang="en-US" b="1" dirty="0" smtClean="0">
                <a:solidFill>
                  <a:srgbClr val="006BB5"/>
                </a:solidFill>
              </a:rPr>
              <a:t>Global Machine Learning after Initial Local steps</a:t>
            </a:r>
            <a:endParaRPr lang="en-US" b="1" dirty="0">
              <a:solidFill>
                <a:srgbClr val="006BB5"/>
              </a:solidFill>
            </a:endParaRPr>
          </a:p>
        </p:txBody>
      </p:sp>
    </p:spTree>
    <p:extLst>
      <p:ext uri="{BB962C8B-B14F-4D97-AF65-F5344CB8AC3E}">
        <p14:creationId xmlns:p14="http://schemas.microsoft.com/office/powerpoint/2010/main" val="4096600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smtClean="0"/>
              <a:t>27: </a:t>
            </a:r>
            <a:r>
              <a:rPr lang="en-US" sz="2200" dirty="0"/>
              <a:t>Organizing large-scale, unstructured collections of consumer </a:t>
            </a:r>
            <a:r>
              <a:rPr lang="en-US" sz="2200" dirty="0" smtClean="0"/>
              <a:t>photos II</a:t>
            </a:r>
            <a:endParaRPr lang="en-US" sz="2200" dirty="0"/>
          </a:p>
        </p:txBody>
      </p:sp>
      <p:sp>
        <p:nvSpPr>
          <p:cNvPr id="3" name="Content Placeholder 2"/>
          <p:cNvSpPr>
            <a:spLocks noGrp="1"/>
          </p:cNvSpPr>
          <p:nvPr>
            <p:ph idx="1"/>
          </p:nvPr>
        </p:nvSpPr>
        <p:spPr>
          <a:xfrm>
            <a:off x="0" y="4256399"/>
            <a:ext cx="9048750" cy="1560716"/>
          </a:xfrm>
        </p:spPr>
        <p:txBody>
          <a:bodyPr/>
          <a:lstStyle/>
          <a:p>
            <a:r>
              <a:rPr lang="en-US" b="1" dirty="0" smtClean="0">
                <a:solidFill>
                  <a:srgbClr val="FF0000"/>
                </a:solidFill>
              </a:rPr>
              <a:t>Futures:</a:t>
            </a:r>
            <a:r>
              <a:rPr lang="en-US" dirty="0" smtClean="0"/>
              <a:t> </a:t>
            </a:r>
            <a:r>
              <a:rPr lang="en-US" dirty="0"/>
              <a:t>Need many analytics including feature extraction, feature matching, and large-scale probabilistic inference, which appear in many or most computer vision and image processing problems, including recognition, stereo resolution, and image denoising. Need to visualize large-scale 3-d reconstructions, and navigate large-scale collections of images that have been aligned to maps.</a:t>
            </a:r>
          </a:p>
        </p:txBody>
      </p:sp>
      <p:sp>
        <p:nvSpPr>
          <p:cNvPr id="5" name="Slide Number Placeholder 4"/>
          <p:cNvSpPr>
            <a:spLocks noGrp="1"/>
          </p:cNvSpPr>
          <p:nvPr>
            <p:ph type="sldNum" sz="quarter" idx="12"/>
          </p:nvPr>
        </p:nvSpPr>
        <p:spPr/>
        <p:txBody>
          <a:bodyPr/>
          <a:lstStyle/>
          <a:p>
            <a:fld id="{C4B85148-DB98-4269-ACE6-2DF49F9918C9}" type="slidenum">
              <a:rPr lang="en-US" smtClean="0">
                <a:solidFill>
                  <a:prstClr val="black"/>
                </a:solidFill>
              </a:rPr>
              <a:pPr/>
              <a:t>39</a:t>
            </a:fld>
            <a:endParaRPr lang="en-US" dirty="0">
              <a:solidFill>
                <a:prstClr val="black"/>
              </a:solidFill>
            </a:endParaRPr>
          </a:p>
        </p:txBody>
      </p:sp>
      <p:sp>
        <p:nvSpPr>
          <p:cNvPr id="6" name="Rounded Rectangle 5"/>
          <p:cNvSpPr/>
          <p:nvPr/>
        </p:nvSpPr>
        <p:spPr>
          <a:xfrm>
            <a:off x="1783831" y="116372"/>
            <a:ext cx="2038662" cy="71508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914400"/>
            <a:r>
              <a:rPr lang="en-US" b="1" dirty="0" smtClean="0">
                <a:solidFill>
                  <a:prstClr val="black"/>
                </a:solidFill>
              </a:rPr>
              <a:t>Deep Learning</a:t>
            </a:r>
          </a:p>
          <a:p>
            <a:pPr algn="ctr" defTabSz="914400"/>
            <a:r>
              <a:rPr lang="en-US" b="1" dirty="0" smtClean="0">
                <a:solidFill>
                  <a:prstClr val="black"/>
                </a:solidFill>
              </a:rPr>
              <a:t>Social Networking</a:t>
            </a:r>
            <a:endParaRPr lang="en-US" b="1" dirty="0">
              <a:solidFill>
                <a:prstClr val="black"/>
              </a:solidFill>
            </a:endParaRPr>
          </a:p>
        </p:txBody>
      </p:sp>
      <p:pic>
        <p:nvPicPr>
          <p:cNvPr id="7" name="Picture 2" descr="colosseum_teaser"/>
          <p:cNvPicPr>
            <a:picLocks noChangeAspect="1" noChangeArrowheads="1"/>
          </p:cNvPicPr>
          <p:nvPr/>
        </p:nvPicPr>
        <p:blipFill>
          <a:blip r:embed="rId2"/>
          <a:srcRect/>
          <a:stretch>
            <a:fillRect/>
          </a:stretch>
        </p:blipFill>
        <p:spPr bwMode="auto">
          <a:xfrm>
            <a:off x="0" y="1035621"/>
            <a:ext cx="9144000" cy="3190688"/>
          </a:xfrm>
          <a:prstGeom prst="rect">
            <a:avLst/>
          </a:prstGeom>
          <a:noFill/>
          <a:ln w="9525">
            <a:noFill/>
            <a:miter lim="800000"/>
            <a:headEnd/>
            <a:tailEnd/>
          </a:ln>
        </p:spPr>
      </p:pic>
      <p:sp>
        <p:nvSpPr>
          <p:cNvPr id="8" name="Rectangle 7"/>
          <p:cNvSpPr/>
          <p:nvPr/>
        </p:nvSpPr>
        <p:spPr>
          <a:xfrm>
            <a:off x="882348" y="6254233"/>
            <a:ext cx="4873514" cy="369332"/>
          </a:xfrm>
          <a:prstGeom prst="rect">
            <a:avLst/>
          </a:prstGeom>
          <a:solidFill>
            <a:schemeClr val="bg2">
              <a:lumMod val="60000"/>
              <a:lumOff val="40000"/>
            </a:schemeClr>
          </a:solidFill>
        </p:spPr>
        <p:txBody>
          <a:bodyPr wrap="none">
            <a:spAutoFit/>
          </a:bodyPr>
          <a:lstStyle/>
          <a:p>
            <a:pPr defTabSz="914400"/>
            <a:r>
              <a:rPr lang="en-US" b="1" dirty="0" smtClean="0">
                <a:solidFill>
                  <a:srgbClr val="006BB5"/>
                </a:solidFill>
              </a:rPr>
              <a:t>Global Machine Learning after Initial Local steps</a:t>
            </a:r>
            <a:endParaRPr lang="en-US" b="1" dirty="0">
              <a:solidFill>
                <a:srgbClr val="006BB5"/>
              </a:solidFill>
            </a:endParaRPr>
          </a:p>
        </p:txBody>
      </p:sp>
    </p:spTree>
    <p:extLst>
      <p:ext uri="{BB962C8B-B14F-4D97-AF65-F5344CB8AC3E}">
        <p14:creationId xmlns:p14="http://schemas.microsoft.com/office/powerpoint/2010/main" val="2330272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15" y="0"/>
            <a:ext cx="9144000" cy="660400"/>
          </a:xfrm>
        </p:spPr>
        <p:txBody>
          <a:bodyPr>
            <a:normAutofit/>
          </a:bodyPr>
          <a:lstStyle/>
          <a:p>
            <a:r>
              <a:rPr lang="en-US" sz="3600" b="1" dirty="0" smtClean="0"/>
              <a:t>NIST Requirements and Use Case Subgroup</a:t>
            </a:r>
            <a:endParaRPr lang="en-US" sz="3600" b="1" dirty="0"/>
          </a:p>
        </p:txBody>
      </p:sp>
      <p:sp>
        <p:nvSpPr>
          <p:cNvPr id="5" name="Content Placeholder 4"/>
          <p:cNvSpPr>
            <a:spLocks noGrp="1"/>
          </p:cNvSpPr>
          <p:nvPr>
            <p:ph idx="1"/>
          </p:nvPr>
        </p:nvSpPr>
        <p:spPr>
          <a:xfrm>
            <a:off x="0" y="660400"/>
            <a:ext cx="9104085" cy="6197600"/>
          </a:xfrm>
        </p:spPr>
        <p:txBody>
          <a:bodyPr>
            <a:normAutofit fontScale="92500" lnSpcReduction="20000"/>
          </a:bodyPr>
          <a:lstStyle/>
          <a:p>
            <a:r>
              <a:rPr lang="en-US" sz="2000" dirty="0" smtClean="0"/>
              <a:t>Part of </a:t>
            </a:r>
            <a:r>
              <a:rPr lang="en-US" sz="2000" dirty="0"/>
              <a:t>NIST Big Data Public Working Group (NBD-PWG) June-September 2013 </a:t>
            </a:r>
            <a:r>
              <a:rPr lang="en-US" sz="2000" dirty="0">
                <a:hlinkClick r:id="rId2"/>
              </a:rPr>
              <a:t>http://bigdatawg.nist.gov</a:t>
            </a:r>
            <a:r>
              <a:rPr lang="en-US" sz="2000" dirty="0" smtClean="0">
                <a:hlinkClick r:id="rId2"/>
              </a:rPr>
              <a:t>/</a:t>
            </a:r>
            <a:endParaRPr lang="en-US" sz="2000" dirty="0"/>
          </a:p>
          <a:p>
            <a:r>
              <a:rPr lang="en-US" sz="2000" b="1" dirty="0"/>
              <a:t>Leaders of activity</a:t>
            </a:r>
          </a:p>
          <a:p>
            <a:pPr lvl="1"/>
            <a:r>
              <a:rPr lang="en-US" sz="1900" dirty="0" err="1"/>
              <a:t>Wo</a:t>
            </a:r>
            <a:r>
              <a:rPr lang="en-US" sz="1900" dirty="0"/>
              <a:t> Chang, </a:t>
            </a:r>
            <a:r>
              <a:rPr lang="en-US" sz="1900" i="1" dirty="0"/>
              <a:t>NIST </a:t>
            </a:r>
            <a:r>
              <a:rPr lang="en-US" sz="1900" dirty="0"/>
              <a:t> </a:t>
            </a:r>
          </a:p>
          <a:p>
            <a:pPr lvl="1"/>
            <a:r>
              <a:rPr lang="en-US" sz="1900" dirty="0"/>
              <a:t>Robert Marcus, </a:t>
            </a:r>
            <a:r>
              <a:rPr lang="en-US" sz="1900" i="1" dirty="0"/>
              <a:t>ET-Strategies</a:t>
            </a:r>
          </a:p>
          <a:p>
            <a:pPr lvl="1"/>
            <a:r>
              <a:rPr lang="en-US" sz="1900" dirty="0" err="1"/>
              <a:t>Chaitanya</a:t>
            </a:r>
            <a:r>
              <a:rPr lang="en-US" sz="1900" dirty="0"/>
              <a:t> </a:t>
            </a:r>
            <a:r>
              <a:rPr lang="en-US" sz="1900" dirty="0" err="1"/>
              <a:t>Baru</a:t>
            </a:r>
            <a:r>
              <a:rPr lang="en-US" sz="1900" dirty="0"/>
              <a:t>, </a:t>
            </a:r>
            <a:r>
              <a:rPr lang="en-US" sz="1900" i="1" dirty="0"/>
              <a:t>UC San Diego</a:t>
            </a:r>
          </a:p>
          <a:p>
            <a:pPr marL="0" indent="0">
              <a:buNone/>
            </a:pPr>
            <a:endParaRPr lang="en-US" sz="2000" dirty="0" smtClean="0"/>
          </a:p>
          <a:p>
            <a:pPr marL="0" indent="0">
              <a:buNone/>
            </a:pPr>
            <a:r>
              <a:rPr lang="en-US" sz="2600" i="1" dirty="0" smtClean="0"/>
              <a:t>The </a:t>
            </a:r>
            <a:r>
              <a:rPr lang="en-US" sz="2600" i="1" dirty="0"/>
              <a:t>focus  is to form a community of interest from industry, academia, and government, with the goal of developing a consensus list of Big Data requirements across all stakeholders.  This includes gathering and understanding various use cases from diversified application domains.</a:t>
            </a:r>
          </a:p>
          <a:p>
            <a:pPr marL="0" lvl="0" indent="0">
              <a:buNone/>
            </a:pPr>
            <a:endParaRPr lang="en-US" sz="2000" dirty="0" smtClean="0"/>
          </a:p>
          <a:p>
            <a:pPr marL="0" lvl="0" indent="0">
              <a:buNone/>
            </a:pPr>
            <a:r>
              <a:rPr lang="en-US" sz="2000" b="1" dirty="0" smtClean="0"/>
              <a:t>Tasks</a:t>
            </a:r>
          </a:p>
          <a:p>
            <a:pPr lvl="0"/>
            <a:r>
              <a:rPr lang="en-US" sz="2200" dirty="0" smtClean="0"/>
              <a:t>Gather use case input </a:t>
            </a:r>
            <a:r>
              <a:rPr lang="en-US" sz="2200" dirty="0"/>
              <a:t>from all stakeholders </a:t>
            </a:r>
            <a:endParaRPr lang="en-US" sz="2200" dirty="0" smtClean="0"/>
          </a:p>
          <a:p>
            <a:pPr lvl="0"/>
            <a:r>
              <a:rPr lang="en-US" sz="2200" dirty="0" smtClean="0"/>
              <a:t>Derive Big </a:t>
            </a:r>
            <a:r>
              <a:rPr lang="en-US" sz="2200" dirty="0"/>
              <a:t>Data </a:t>
            </a:r>
            <a:r>
              <a:rPr lang="en-US" sz="2200" dirty="0" smtClean="0"/>
              <a:t>requirements from each use case. </a:t>
            </a:r>
            <a:endParaRPr lang="en-US" sz="2200" dirty="0"/>
          </a:p>
          <a:p>
            <a:pPr lvl="0"/>
            <a:r>
              <a:rPr lang="en-US" sz="2200" dirty="0"/>
              <a:t>Analyze/prioritize a list of challenging general requirements that may delay or prevent adoption of Big Data deployment </a:t>
            </a:r>
          </a:p>
          <a:p>
            <a:r>
              <a:rPr lang="en-US" sz="2200" dirty="0"/>
              <a:t>Develop a set of general patterns capturing the “essence” of use cases (to do)</a:t>
            </a:r>
          </a:p>
          <a:p>
            <a:pPr lvl="0"/>
            <a:r>
              <a:rPr lang="en-US" sz="2200" dirty="0" smtClean="0"/>
              <a:t>Work with Reference Architecture to validate requirements and reference architecture by explicitly implementing some patterns based on use cases</a:t>
            </a:r>
          </a:p>
        </p:txBody>
      </p:sp>
      <p:sp>
        <p:nvSpPr>
          <p:cNvPr id="3" name="Slide Number Placeholder 2"/>
          <p:cNvSpPr>
            <a:spLocks noGrp="1"/>
          </p:cNvSpPr>
          <p:nvPr>
            <p:ph type="sldNum" sz="quarter" idx="12"/>
          </p:nvPr>
        </p:nvSpPr>
        <p:spPr/>
        <p:txBody>
          <a:bodyPr/>
          <a:lstStyle/>
          <a:p>
            <a:fld id="{C4B85148-DB98-4269-ACE6-2DF49F9918C9}" type="slidenum">
              <a:rPr lang="en-US" smtClean="0"/>
              <a:pPr/>
              <a:t>4</a:t>
            </a:fld>
            <a:endParaRPr lang="en-US" dirty="0"/>
          </a:p>
        </p:txBody>
      </p:sp>
    </p:spTree>
    <p:extLst>
      <p:ext uri="{BB962C8B-B14F-4D97-AF65-F5344CB8AC3E}">
        <p14:creationId xmlns:p14="http://schemas.microsoft.com/office/powerpoint/2010/main" val="2471287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224"/>
            <a:ext cx="8229600" cy="828948"/>
          </a:xfrm>
        </p:spPr>
        <p:txBody>
          <a:bodyPr/>
          <a:lstStyle/>
          <a:p>
            <a:r>
              <a:rPr lang="en-US" b="1" dirty="0" smtClean="0">
                <a:solidFill>
                  <a:srgbClr val="FF0000"/>
                </a:solidFill>
              </a:rPr>
              <a:t>This Facet </a:t>
            </a:r>
            <a:r>
              <a:rPr lang="en-US" b="1" dirty="0" smtClean="0"/>
              <a:t>of Ogres has </a:t>
            </a:r>
            <a:r>
              <a:rPr lang="en-US" b="1" dirty="0" smtClean="0">
                <a:solidFill>
                  <a:srgbClr val="FF0000"/>
                </a:solidFill>
              </a:rPr>
              <a:t>Features</a:t>
            </a:r>
            <a:endParaRPr lang="en-US" b="1" dirty="0">
              <a:solidFill>
                <a:srgbClr val="FF0000"/>
              </a:solidFill>
            </a:endParaRPr>
          </a:p>
        </p:txBody>
      </p:sp>
      <p:sp>
        <p:nvSpPr>
          <p:cNvPr id="3" name="Content Placeholder 2"/>
          <p:cNvSpPr>
            <a:spLocks noGrp="1"/>
          </p:cNvSpPr>
          <p:nvPr>
            <p:ph idx="1"/>
          </p:nvPr>
        </p:nvSpPr>
        <p:spPr>
          <a:xfrm>
            <a:off x="0" y="735724"/>
            <a:ext cx="9144000" cy="5981597"/>
          </a:xfrm>
        </p:spPr>
        <p:txBody>
          <a:bodyPr>
            <a:noAutofit/>
          </a:bodyPr>
          <a:lstStyle/>
          <a:p>
            <a:r>
              <a:rPr lang="en-US" sz="2800" dirty="0" smtClean="0"/>
              <a:t>These core analytics/kernels can be classified by features like </a:t>
            </a:r>
          </a:p>
          <a:p>
            <a:r>
              <a:rPr lang="en-US" sz="2800" dirty="0" smtClean="0"/>
              <a:t>(a) Flops </a:t>
            </a:r>
            <a:r>
              <a:rPr lang="en-US" sz="2800" dirty="0"/>
              <a:t>per </a:t>
            </a:r>
            <a:r>
              <a:rPr lang="en-US" sz="2800" dirty="0" smtClean="0"/>
              <a:t>byte; </a:t>
            </a:r>
          </a:p>
          <a:p>
            <a:r>
              <a:rPr lang="en-US" sz="2800" dirty="0" smtClean="0"/>
              <a:t>(b) Communication </a:t>
            </a:r>
            <a:r>
              <a:rPr lang="en-US" sz="2800" dirty="0"/>
              <a:t>Interconnect </a:t>
            </a:r>
            <a:r>
              <a:rPr lang="en-US" sz="2800" dirty="0" smtClean="0"/>
              <a:t>requirements; </a:t>
            </a:r>
          </a:p>
          <a:p>
            <a:r>
              <a:rPr lang="en-US" sz="2800" dirty="0" smtClean="0"/>
              <a:t>(c) Is application (graph) </a:t>
            </a:r>
            <a:r>
              <a:rPr lang="en-US" sz="2800" b="1" dirty="0" smtClean="0"/>
              <a:t>constant </a:t>
            </a:r>
            <a:r>
              <a:rPr lang="en-US" sz="2800" dirty="0" smtClean="0"/>
              <a:t>or </a:t>
            </a:r>
            <a:r>
              <a:rPr lang="en-US" sz="2800" b="1" dirty="0" smtClean="0"/>
              <a:t>dynamic</a:t>
            </a:r>
          </a:p>
          <a:p>
            <a:r>
              <a:rPr lang="en-US" sz="2800" dirty="0" smtClean="0"/>
              <a:t>(d) Most applications consist of a set of interconnected entities; is this </a:t>
            </a:r>
            <a:r>
              <a:rPr lang="en-US" sz="2800" b="1" dirty="0" smtClean="0"/>
              <a:t>regular </a:t>
            </a:r>
            <a:r>
              <a:rPr lang="en-US" sz="2800" dirty="0" smtClean="0"/>
              <a:t>as a set of pixels or is it a complicated </a:t>
            </a:r>
            <a:r>
              <a:rPr lang="en-US" sz="2800" b="1" dirty="0" smtClean="0"/>
              <a:t>irregular graph</a:t>
            </a:r>
          </a:p>
          <a:p>
            <a:r>
              <a:rPr lang="en-US" sz="2800" dirty="0" smtClean="0"/>
              <a:t>(d) Is communication </a:t>
            </a:r>
            <a:r>
              <a:rPr lang="en-US" sz="2800" b="1" dirty="0" smtClean="0"/>
              <a:t>BSP</a:t>
            </a:r>
            <a:r>
              <a:rPr lang="en-US" sz="2800" dirty="0" smtClean="0"/>
              <a:t> or </a:t>
            </a:r>
            <a:r>
              <a:rPr lang="en-US" sz="2800" b="1" dirty="0" smtClean="0"/>
              <a:t>Asynchronous; </a:t>
            </a:r>
            <a:r>
              <a:rPr lang="en-US" sz="2800" dirty="0" smtClean="0"/>
              <a:t>in latter case </a:t>
            </a:r>
            <a:r>
              <a:rPr lang="en-US" sz="2800" b="1" dirty="0" smtClean="0"/>
              <a:t>shared memory </a:t>
            </a:r>
            <a:r>
              <a:rPr lang="en-US" sz="2800" dirty="0" smtClean="0"/>
              <a:t>may be attractive</a:t>
            </a:r>
          </a:p>
          <a:p>
            <a:r>
              <a:rPr lang="en-US" sz="2800" dirty="0" smtClean="0"/>
              <a:t>(e) Are algorithms </a:t>
            </a:r>
            <a:r>
              <a:rPr lang="en-US" sz="2800" b="1" dirty="0" smtClean="0"/>
              <a:t>Iterative </a:t>
            </a:r>
            <a:r>
              <a:rPr lang="en-US" sz="2800" dirty="0" smtClean="0"/>
              <a:t>or</a:t>
            </a:r>
            <a:r>
              <a:rPr lang="en-US" sz="2800" b="1" dirty="0" smtClean="0"/>
              <a:t> not?</a:t>
            </a:r>
          </a:p>
          <a:p>
            <a:r>
              <a:rPr lang="en-US" sz="2800" dirty="0" smtClean="0"/>
              <a:t>(f) Are </a:t>
            </a:r>
            <a:r>
              <a:rPr lang="en-US" sz="2800" dirty="0"/>
              <a:t>data points in </a:t>
            </a:r>
            <a:r>
              <a:rPr lang="en-US" sz="2800" b="1" dirty="0"/>
              <a:t>metric or non-metric spaces </a:t>
            </a:r>
            <a:endParaRPr lang="en-US" sz="2800" b="1" dirty="0" smtClean="0"/>
          </a:p>
          <a:p>
            <a:endParaRPr lang="en-US" sz="2800" dirty="0"/>
          </a:p>
          <a:p>
            <a:endParaRPr lang="en-US" sz="2800" dirty="0"/>
          </a:p>
        </p:txBody>
      </p:sp>
    </p:spTree>
    <p:extLst>
      <p:ext uri="{BB962C8B-B14F-4D97-AF65-F5344CB8AC3E}">
        <p14:creationId xmlns:p14="http://schemas.microsoft.com/office/powerpoint/2010/main" val="1087515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224"/>
            <a:ext cx="8229600" cy="828948"/>
          </a:xfrm>
        </p:spPr>
        <p:txBody>
          <a:bodyPr/>
          <a:lstStyle/>
          <a:p>
            <a:r>
              <a:rPr lang="en-US" b="1" dirty="0">
                <a:solidFill>
                  <a:srgbClr val="FF0000"/>
                </a:solidFill>
              </a:rPr>
              <a:t>Application Class Facet </a:t>
            </a:r>
            <a:r>
              <a:rPr lang="en-US" b="1" dirty="0"/>
              <a:t>of Ogres</a:t>
            </a:r>
          </a:p>
        </p:txBody>
      </p:sp>
      <p:sp>
        <p:nvSpPr>
          <p:cNvPr id="3" name="Content Placeholder 2"/>
          <p:cNvSpPr>
            <a:spLocks noGrp="1"/>
          </p:cNvSpPr>
          <p:nvPr>
            <p:ph idx="1"/>
          </p:nvPr>
        </p:nvSpPr>
        <p:spPr>
          <a:xfrm>
            <a:off x="0" y="735724"/>
            <a:ext cx="9144000" cy="5981597"/>
          </a:xfrm>
        </p:spPr>
        <p:txBody>
          <a:bodyPr>
            <a:noAutofit/>
          </a:bodyPr>
          <a:lstStyle/>
          <a:p>
            <a:r>
              <a:rPr lang="en-US" sz="2800" dirty="0" smtClean="0"/>
              <a:t>(a)</a:t>
            </a:r>
            <a:r>
              <a:rPr lang="en-US" sz="2800" b="1" dirty="0" smtClean="0"/>
              <a:t> Search </a:t>
            </a:r>
            <a:r>
              <a:rPr lang="en-US" sz="2800" dirty="0" smtClean="0"/>
              <a:t>and query</a:t>
            </a:r>
          </a:p>
          <a:p>
            <a:r>
              <a:rPr lang="en-US" sz="2800" dirty="0" smtClean="0"/>
              <a:t>(b) </a:t>
            </a:r>
            <a:r>
              <a:rPr lang="en-US" sz="2800" b="1" dirty="0" smtClean="0"/>
              <a:t>Maximum </a:t>
            </a:r>
            <a:r>
              <a:rPr lang="en-US" sz="2800" b="1" dirty="0"/>
              <a:t>Likelihood</a:t>
            </a:r>
            <a:r>
              <a:rPr lang="en-US" sz="2800" dirty="0"/>
              <a:t>, </a:t>
            </a:r>
            <a:endParaRPr lang="en-US" sz="2800" dirty="0" smtClean="0"/>
          </a:p>
          <a:p>
            <a:r>
              <a:rPr lang="en-US" sz="2800" dirty="0" smtClean="0"/>
              <a:t>(c) </a:t>
            </a:r>
            <a:r>
              <a:rPr lang="en-US" sz="2800" b="1" dirty="0">
                <a:sym typeface="Symbol" panose="05050102010706020507" pitchFamily="18" charset="2"/>
              </a:rPr>
              <a:t></a:t>
            </a:r>
            <a:r>
              <a:rPr lang="en-US" sz="2800" b="1" baseline="30000" dirty="0">
                <a:sym typeface="Symbol" panose="05050102010706020507" pitchFamily="18" charset="2"/>
              </a:rPr>
              <a:t>2</a:t>
            </a:r>
            <a:r>
              <a:rPr lang="en-US" sz="2800" b="1" dirty="0">
                <a:sym typeface="Symbol" panose="05050102010706020507" pitchFamily="18" charset="2"/>
              </a:rPr>
              <a:t> </a:t>
            </a:r>
            <a:r>
              <a:rPr lang="en-US" sz="2800" dirty="0">
                <a:sym typeface="Symbol" panose="05050102010706020507" pitchFamily="18" charset="2"/>
              </a:rPr>
              <a:t>minimizations</a:t>
            </a:r>
            <a:r>
              <a:rPr lang="en-US" sz="2800" dirty="0"/>
              <a:t>, </a:t>
            </a:r>
            <a:endParaRPr lang="en-US" sz="2800" dirty="0" smtClean="0"/>
          </a:p>
          <a:p>
            <a:r>
              <a:rPr lang="en-US" sz="2800" dirty="0" smtClean="0"/>
              <a:t>(d) </a:t>
            </a:r>
            <a:r>
              <a:rPr lang="en-US" sz="2800" b="1" dirty="0"/>
              <a:t>Expectation Maximization </a:t>
            </a:r>
            <a:r>
              <a:rPr lang="en-US" sz="2800" dirty="0"/>
              <a:t>(often Steepest descent) </a:t>
            </a:r>
            <a:endParaRPr lang="en-US" sz="2800" dirty="0" smtClean="0"/>
          </a:p>
          <a:p>
            <a:r>
              <a:rPr lang="en-US" sz="2800" dirty="0" smtClean="0"/>
              <a:t>(e) </a:t>
            </a:r>
            <a:r>
              <a:rPr lang="en-US" sz="2800" b="1" dirty="0"/>
              <a:t>Global Optimization </a:t>
            </a:r>
            <a:r>
              <a:rPr lang="en-US" sz="2800" dirty="0"/>
              <a:t>(</a:t>
            </a:r>
            <a:r>
              <a:rPr lang="en-US" sz="2800" dirty="0" err="1"/>
              <a:t>Variational</a:t>
            </a:r>
            <a:r>
              <a:rPr lang="en-US" sz="2800" dirty="0"/>
              <a:t> Bayes</a:t>
            </a:r>
            <a:r>
              <a:rPr lang="en-US" sz="2800" dirty="0" smtClean="0"/>
              <a:t>)</a:t>
            </a:r>
          </a:p>
          <a:p>
            <a:r>
              <a:rPr lang="en-US" sz="2800" dirty="0" smtClean="0"/>
              <a:t>(f) </a:t>
            </a:r>
            <a:r>
              <a:rPr lang="en-US" sz="2800" b="1" dirty="0"/>
              <a:t>Agents</a:t>
            </a:r>
            <a:r>
              <a:rPr lang="en-US" sz="2800" dirty="0"/>
              <a:t>, as in epidemiology (swarm approaches) </a:t>
            </a:r>
            <a:endParaRPr lang="en-US" sz="2800" dirty="0" smtClean="0"/>
          </a:p>
          <a:p>
            <a:r>
              <a:rPr lang="en-US" sz="2800" dirty="0" smtClean="0"/>
              <a:t>(g) </a:t>
            </a:r>
            <a:r>
              <a:rPr lang="en-US" sz="2800" b="1" dirty="0"/>
              <a:t>GIS</a:t>
            </a:r>
            <a:r>
              <a:rPr lang="en-US" sz="2800" dirty="0"/>
              <a:t> (Geographical Information Systems</a:t>
            </a:r>
            <a:r>
              <a:rPr lang="en-US" sz="2800" dirty="0" smtClean="0"/>
              <a:t>).</a:t>
            </a:r>
          </a:p>
          <a:p>
            <a:endParaRPr lang="en-US" sz="2800" dirty="0"/>
          </a:p>
          <a:p>
            <a:r>
              <a:rPr lang="en-US" sz="2800" dirty="0" smtClean="0"/>
              <a:t>Not as essential</a:t>
            </a:r>
            <a:endParaRPr lang="en-US" sz="2800" dirty="0"/>
          </a:p>
          <a:p>
            <a:endParaRPr lang="en-US" sz="2800" dirty="0"/>
          </a:p>
          <a:p>
            <a:endParaRPr lang="en-US" sz="2800" dirty="0"/>
          </a:p>
        </p:txBody>
      </p:sp>
    </p:spTree>
    <p:extLst>
      <p:ext uri="{BB962C8B-B14F-4D97-AF65-F5344CB8AC3E}">
        <p14:creationId xmlns:p14="http://schemas.microsoft.com/office/powerpoint/2010/main" val="3436105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0101"/>
          </a:xfrm>
        </p:spPr>
        <p:txBody>
          <a:bodyPr>
            <a:normAutofit/>
          </a:bodyPr>
          <a:lstStyle/>
          <a:p>
            <a:r>
              <a:rPr lang="en-US" sz="3600" b="1" dirty="0" smtClean="0">
                <a:solidFill>
                  <a:srgbClr val="FF0000"/>
                </a:solidFill>
              </a:rPr>
              <a:t>Data Source Facet </a:t>
            </a:r>
            <a:r>
              <a:rPr lang="en-US" sz="3600" b="1" dirty="0" smtClean="0"/>
              <a:t>of Ogres</a:t>
            </a:r>
            <a:endParaRPr lang="en-US" sz="3600" b="1" dirty="0"/>
          </a:p>
        </p:txBody>
      </p:sp>
      <p:sp>
        <p:nvSpPr>
          <p:cNvPr id="3" name="Content Placeholder 2"/>
          <p:cNvSpPr>
            <a:spLocks noGrp="1"/>
          </p:cNvSpPr>
          <p:nvPr>
            <p:ph idx="1"/>
          </p:nvPr>
        </p:nvSpPr>
        <p:spPr>
          <a:xfrm>
            <a:off x="0" y="558662"/>
            <a:ext cx="9144000" cy="6242539"/>
          </a:xfrm>
        </p:spPr>
        <p:txBody>
          <a:bodyPr>
            <a:noAutofit/>
          </a:bodyPr>
          <a:lstStyle/>
          <a:p>
            <a:r>
              <a:rPr lang="en-US" sz="2300" dirty="0" smtClean="0"/>
              <a:t>(</a:t>
            </a:r>
            <a:r>
              <a:rPr lang="en-US" sz="2300" dirty="0" err="1" smtClean="0"/>
              <a:t>i</a:t>
            </a:r>
            <a:r>
              <a:rPr lang="en-US" sz="2300" dirty="0"/>
              <a:t>) </a:t>
            </a:r>
            <a:r>
              <a:rPr lang="en-US" sz="2300" b="1" dirty="0" smtClean="0"/>
              <a:t>SQL</a:t>
            </a:r>
            <a:r>
              <a:rPr lang="en-US" sz="2300" dirty="0" smtClean="0"/>
              <a:t>, </a:t>
            </a:r>
          </a:p>
          <a:p>
            <a:r>
              <a:rPr lang="en-US" sz="2300" dirty="0" smtClean="0"/>
              <a:t>(</a:t>
            </a:r>
            <a:r>
              <a:rPr lang="en-US" sz="2300" dirty="0"/>
              <a:t>ii) </a:t>
            </a:r>
            <a:r>
              <a:rPr lang="en-US" sz="2300" b="1" dirty="0"/>
              <a:t>NOSQL </a:t>
            </a:r>
            <a:r>
              <a:rPr lang="en-US" sz="2300" dirty="0"/>
              <a:t>based, </a:t>
            </a:r>
            <a:endParaRPr lang="en-US" sz="2300" dirty="0" smtClean="0"/>
          </a:p>
          <a:p>
            <a:r>
              <a:rPr lang="en-US" sz="2300" dirty="0" smtClean="0"/>
              <a:t>(</a:t>
            </a:r>
            <a:r>
              <a:rPr lang="en-US" sz="2300" dirty="0"/>
              <a:t>iii) </a:t>
            </a:r>
            <a:r>
              <a:rPr lang="en-US" sz="2300" dirty="0" smtClean="0"/>
              <a:t>Other Enterprise data systems (10 examples from Bob Marcus) </a:t>
            </a:r>
          </a:p>
          <a:p>
            <a:r>
              <a:rPr lang="en-US" sz="2300" dirty="0" smtClean="0"/>
              <a:t>(iv) </a:t>
            </a:r>
            <a:r>
              <a:rPr lang="en-US" sz="2300" b="1" dirty="0" smtClean="0"/>
              <a:t>Set </a:t>
            </a:r>
            <a:r>
              <a:rPr lang="en-US" sz="2300" b="1" dirty="0"/>
              <a:t>of Files </a:t>
            </a:r>
            <a:r>
              <a:rPr lang="en-US" sz="2300" dirty="0"/>
              <a:t>(as managed in </a:t>
            </a:r>
            <a:r>
              <a:rPr lang="en-US" sz="2300" dirty="0" err="1"/>
              <a:t>iRODS</a:t>
            </a:r>
            <a:r>
              <a:rPr lang="en-US" sz="2300" dirty="0"/>
              <a:t>), </a:t>
            </a:r>
            <a:endParaRPr lang="en-US" sz="2300" dirty="0" smtClean="0"/>
          </a:p>
          <a:p>
            <a:r>
              <a:rPr lang="en-US" sz="2300" dirty="0" smtClean="0"/>
              <a:t>(v</a:t>
            </a:r>
            <a:r>
              <a:rPr lang="en-US" sz="2300" dirty="0"/>
              <a:t>) </a:t>
            </a:r>
            <a:r>
              <a:rPr lang="en-US" sz="2300" b="1" dirty="0"/>
              <a:t>Internet of Things</a:t>
            </a:r>
            <a:r>
              <a:rPr lang="en-US" sz="2300" dirty="0"/>
              <a:t>, </a:t>
            </a:r>
            <a:endParaRPr lang="en-US" sz="2300" dirty="0" smtClean="0"/>
          </a:p>
          <a:p>
            <a:r>
              <a:rPr lang="en-US" sz="2300" dirty="0" smtClean="0"/>
              <a:t>(vi) </a:t>
            </a:r>
            <a:r>
              <a:rPr lang="en-US" sz="2300" b="1" dirty="0"/>
              <a:t>Streaming</a:t>
            </a:r>
            <a:r>
              <a:rPr lang="en-US" sz="2300" dirty="0"/>
              <a:t> and </a:t>
            </a:r>
            <a:endParaRPr lang="en-US" sz="2300" dirty="0" smtClean="0"/>
          </a:p>
          <a:p>
            <a:r>
              <a:rPr lang="en-US" sz="2300" dirty="0" smtClean="0"/>
              <a:t>(vii) </a:t>
            </a:r>
            <a:r>
              <a:rPr lang="en-US" sz="2300" b="1" dirty="0"/>
              <a:t>HPC simulations</a:t>
            </a:r>
            <a:r>
              <a:rPr lang="en-US" sz="2300" dirty="0" smtClean="0"/>
              <a:t>. </a:t>
            </a:r>
          </a:p>
          <a:p>
            <a:r>
              <a:rPr lang="en-US" sz="2300" dirty="0" smtClean="0"/>
              <a:t>Before data gets to compute system, there is often an </a:t>
            </a:r>
            <a:r>
              <a:rPr lang="en-US" sz="2300" b="1" dirty="0" smtClean="0"/>
              <a:t>initial data gathering phase</a:t>
            </a:r>
            <a:r>
              <a:rPr lang="en-US" sz="2300" dirty="0" smtClean="0"/>
              <a:t> which is characterized by a </a:t>
            </a:r>
            <a:r>
              <a:rPr lang="en-US" sz="2300" b="1" dirty="0" smtClean="0"/>
              <a:t>block size and timing</a:t>
            </a:r>
            <a:r>
              <a:rPr lang="en-US" sz="2300" dirty="0" smtClean="0"/>
              <a:t>. Block size varies from month (Remote Sensing, Seismic) to day (genomic) to seconds or lower (Real time control, streaming)</a:t>
            </a:r>
          </a:p>
          <a:p>
            <a:r>
              <a:rPr lang="en-US" sz="2300" dirty="0" smtClean="0"/>
              <a:t>There are </a:t>
            </a:r>
            <a:r>
              <a:rPr lang="en-US" sz="2300" b="1" dirty="0" smtClean="0"/>
              <a:t>storage/compute system styles: </a:t>
            </a:r>
            <a:r>
              <a:rPr lang="en-US" sz="2300" dirty="0" smtClean="0"/>
              <a:t>Shared, Dedicated, Permanent, Transient</a:t>
            </a:r>
          </a:p>
          <a:p>
            <a:r>
              <a:rPr lang="en-US" sz="2300" dirty="0" smtClean="0"/>
              <a:t>Other characteristics are need for permanent </a:t>
            </a:r>
            <a:r>
              <a:rPr lang="en-US" sz="2300" b="1" dirty="0" smtClean="0"/>
              <a:t>auxiliary/comparison datasets</a:t>
            </a:r>
            <a:r>
              <a:rPr lang="en-US" sz="2300" b="1" dirty="0"/>
              <a:t> </a:t>
            </a:r>
            <a:r>
              <a:rPr lang="en-US" sz="2300" b="1" dirty="0" smtClean="0"/>
              <a:t>a</a:t>
            </a:r>
            <a:r>
              <a:rPr lang="en-US" sz="2300" dirty="0" smtClean="0"/>
              <a:t>nd these could be interdisciplinary implying nontrivial data movement/replication</a:t>
            </a:r>
          </a:p>
        </p:txBody>
      </p:sp>
    </p:spTree>
    <p:extLst>
      <p:ext uri="{BB962C8B-B14F-4D97-AF65-F5344CB8AC3E}">
        <p14:creationId xmlns:p14="http://schemas.microsoft.com/office/powerpoint/2010/main" val="3995039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4062"/>
          </a:xfrm>
        </p:spPr>
        <p:txBody>
          <a:bodyPr/>
          <a:lstStyle/>
          <a:p>
            <a:r>
              <a:rPr lang="en-US" b="1" dirty="0" smtClean="0"/>
              <a:t>Lessons / Insights</a:t>
            </a:r>
            <a:endParaRPr lang="en-US" b="1" dirty="0"/>
          </a:p>
        </p:txBody>
      </p:sp>
      <p:sp>
        <p:nvSpPr>
          <p:cNvPr id="3" name="Content Placeholder 2"/>
          <p:cNvSpPr>
            <a:spLocks noGrp="1"/>
          </p:cNvSpPr>
          <p:nvPr>
            <p:ph idx="1"/>
          </p:nvPr>
        </p:nvSpPr>
        <p:spPr>
          <a:xfrm>
            <a:off x="55266" y="852000"/>
            <a:ext cx="9144000" cy="6006000"/>
          </a:xfrm>
        </p:spPr>
        <p:txBody>
          <a:bodyPr>
            <a:normAutofit/>
          </a:bodyPr>
          <a:lstStyle/>
          <a:p>
            <a:r>
              <a:rPr lang="en-US" b="1" dirty="0" smtClean="0"/>
              <a:t>Ogres</a:t>
            </a:r>
            <a:r>
              <a:rPr lang="en-US" dirty="0" smtClean="0"/>
              <a:t> classify Big Data applications by </a:t>
            </a:r>
            <a:r>
              <a:rPr lang="en-US" b="1" dirty="0" smtClean="0"/>
              <a:t>multiple facets </a:t>
            </a:r>
            <a:r>
              <a:rPr lang="en-US" dirty="0" smtClean="0"/>
              <a:t>– each with several exemplars and features</a:t>
            </a:r>
          </a:p>
          <a:p>
            <a:pPr lvl="1"/>
            <a:r>
              <a:rPr lang="en-US" dirty="0" smtClean="0"/>
              <a:t>Guide to breadth and depth of Big Data</a:t>
            </a:r>
          </a:p>
          <a:p>
            <a:pPr lvl="1"/>
            <a:r>
              <a:rPr lang="en-US" dirty="0" smtClean="0"/>
              <a:t>Does your architecture/software support all the ogres?</a:t>
            </a:r>
          </a:p>
          <a:p>
            <a:r>
              <a:rPr lang="en-US" dirty="0" smtClean="0"/>
              <a:t>Add database exemplars</a:t>
            </a:r>
          </a:p>
          <a:p>
            <a:r>
              <a:rPr lang="en-US" dirty="0" smtClean="0"/>
              <a:t>In parallel computing, the simple analytic kernels dominate mindshare even though agreed limited</a:t>
            </a:r>
          </a:p>
        </p:txBody>
      </p:sp>
    </p:spTree>
    <p:extLst>
      <p:ext uri="{BB962C8B-B14F-4D97-AF65-F5344CB8AC3E}">
        <p14:creationId xmlns:p14="http://schemas.microsoft.com/office/powerpoint/2010/main" val="2544674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2288" y="1835150"/>
            <a:ext cx="7772400" cy="1362075"/>
          </a:xfrm>
        </p:spPr>
        <p:txBody>
          <a:bodyPr/>
          <a:lstStyle/>
          <a:p>
            <a:pPr algn="ctr"/>
            <a:r>
              <a:rPr lang="en-US" dirty="0" smtClean="0"/>
              <a:t>HPC-ABDS</a:t>
            </a:r>
            <a:br>
              <a:rPr lang="en-US" dirty="0" smtClean="0"/>
            </a:br>
            <a:endParaRPr lang="en-US" dirty="0"/>
          </a:p>
        </p:txBody>
      </p:sp>
      <p:sp>
        <p:nvSpPr>
          <p:cNvPr id="8" name="Text Placeholder 7"/>
          <p:cNvSpPr>
            <a:spLocks noGrp="1"/>
          </p:cNvSpPr>
          <p:nvPr>
            <p:ph type="body" idx="1"/>
          </p:nvPr>
        </p:nvSpPr>
        <p:spPr>
          <a:xfrm>
            <a:off x="808038" y="2856706"/>
            <a:ext cx="7772400" cy="1500187"/>
          </a:xfrm>
        </p:spPr>
        <p:txBody>
          <a:bodyPr>
            <a:normAutofit/>
          </a:bodyPr>
          <a:lstStyle/>
          <a:p>
            <a:pPr algn="ctr"/>
            <a:r>
              <a:rPr lang="en-US" sz="3200" dirty="0" smtClean="0"/>
              <a:t>Integrating High Performance Computing with Apache Big Data Stack</a:t>
            </a:r>
            <a:endParaRPr lang="en-US" sz="3200" dirty="0"/>
          </a:p>
        </p:txBody>
      </p:sp>
    </p:spTree>
    <p:extLst>
      <p:ext uri="{BB962C8B-B14F-4D97-AF65-F5344CB8AC3E}">
        <p14:creationId xmlns:p14="http://schemas.microsoft.com/office/powerpoint/2010/main" val="18205728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53069" y="0"/>
            <a:ext cx="4390930" cy="2733152"/>
          </a:xfrm>
        </p:spPr>
        <p:txBody>
          <a:bodyPr>
            <a:normAutofit/>
          </a:bodyPr>
          <a:lstStyle/>
          <a:p>
            <a:r>
              <a:rPr lang="en-US" sz="4000" dirty="0" smtClean="0"/>
              <a:t>Enhanced</a:t>
            </a:r>
            <a:br>
              <a:rPr lang="en-US" sz="4000" dirty="0" smtClean="0"/>
            </a:br>
            <a:r>
              <a:rPr lang="en-US" sz="4000" b="1" dirty="0" smtClean="0"/>
              <a:t>Apache Big Data Stack</a:t>
            </a:r>
            <a:r>
              <a:rPr lang="en-US" sz="4000" dirty="0" smtClean="0"/>
              <a:t/>
            </a:r>
            <a:br>
              <a:rPr lang="en-US" sz="4000" dirty="0" smtClean="0"/>
            </a:br>
            <a:r>
              <a:rPr lang="en-US" sz="4000" dirty="0" smtClean="0"/>
              <a:t>ABDS</a:t>
            </a:r>
            <a:endParaRPr lang="en-US" sz="4000" b="1" dirty="0">
              <a:solidFill>
                <a:schemeClr val="accent3">
                  <a:lumMod val="75000"/>
                </a:schemeClr>
              </a:solidFill>
            </a:endParaRPr>
          </a:p>
        </p:txBody>
      </p:sp>
      <p:sp>
        <p:nvSpPr>
          <p:cNvPr id="2" name="TextBox 1"/>
          <p:cNvSpPr txBox="1"/>
          <p:nvPr/>
        </p:nvSpPr>
        <p:spPr>
          <a:xfrm>
            <a:off x="4861711" y="2713055"/>
            <a:ext cx="428228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~120 Capabilities</a:t>
            </a:r>
          </a:p>
          <a:p>
            <a:pPr marL="342900" indent="-342900">
              <a:buFont typeface="Arial" panose="020B0604020202020204" pitchFamily="34" charset="0"/>
              <a:buChar char="•"/>
            </a:pPr>
            <a:r>
              <a:rPr lang="en-US" sz="2400" dirty="0" smtClean="0"/>
              <a:t>&gt;40 Apache</a:t>
            </a:r>
          </a:p>
          <a:p>
            <a:pPr marL="342900" indent="-342900">
              <a:buFont typeface="Arial" panose="020B0604020202020204" pitchFamily="34" charset="0"/>
              <a:buChar char="•"/>
            </a:pPr>
            <a:r>
              <a:rPr lang="en-US" sz="2400" b="1" dirty="0" smtClean="0">
                <a:solidFill>
                  <a:schemeClr val="accent3">
                    <a:lumMod val="75000"/>
                  </a:schemeClr>
                </a:solidFill>
              </a:rPr>
              <a:t>Green </a:t>
            </a:r>
            <a:r>
              <a:rPr lang="en-US" sz="2400" b="1" dirty="0">
                <a:solidFill>
                  <a:schemeClr val="accent3">
                    <a:lumMod val="75000"/>
                  </a:schemeClr>
                </a:solidFill>
              </a:rPr>
              <a:t>layers have strong HPC Integration </a:t>
            </a:r>
            <a:r>
              <a:rPr lang="en-US" sz="2400" b="1" dirty="0" smtClean="0">
                <a:solidFill>
                  <a:schemeClr val="accent3">
                    <a:lumMod val="75000"/>
                  </a:schemeClr>
                </a:solidFill>
              </a:rPr>
              <a:t>opportunities</a:t>
            </a:r>
            <a:br>
              <a:rPr lang="en-US" sz="2400" b="1" dirty="0" smtClean="0">
                <a:solidFill>
                  <a:schemeClr val="accent3">
                    <a:lumMod val="75000"/>
                  </a:schemeClr>
                </a:solidFill>
              </a:rPr>
            </a:br>
            <a:endParaRPr lang="en-US" sz="2400" b="1" dirty="0" smtClean="0">
              <a:solidFill>
                <a:schemeClr val="accent3">
                  <a:lumMod val="75000"/>
                </a:schemeClr>
              </a:solidFill>
            </a:endParaRPr>
          </a:p>
          <a:p>
            <a:pPr marL="342900" indent="-342900">
              <a:buFont typeface="Arial" panose="020B0604020202020204" pitchFamily="34" charset="0"/>
              <a:buChar char="•"/>
            </a:pPr>
            <a:r>
              <a:rPr lang="en-US" sz="2400" b="1" dirty="0" smtClean="0"/>
              <a:t>Goal</a:t>
            </a:r>
          </a:p>
          <a:p>
            <a:pPr marL="342900" indent="-342900">
              <a:buFont typeface="Arial" panose="020B0604020202020204" pitchFamily="34" charset="0"/>
              <a:buChar char="•"/>
            </a:pPr>
            <a:r>
              <a:rPr lang="en-US" sz="2400" b="1" dirty="0" smtClean="0"/>
              <a:t>Functionality </a:t>
            </a:r>
            <a:r>
              <a:rPr lang="en-US" sz="2400" b="1" dirty="0"/>
              <a:t>of </a:t>
            </a:r>
            <a:r>
              <a:rPr lang="en-US" sz="2400" b="1" dirty="0" smtClean="0"/>
              <a:t>ABDS</a:t>
            </a:r>
          </a:p>
          <a:p>
            <a:pPr marL="342900" indent="-342900">
              <a:buFont typeface="Arial" panose="020B0604020202020204" pitchFamily="34" charset="0"/>
              <a:buChar char="•"/>
            </a:pPr>
            <a:r>
              <a:rPr lang="en-US" sz="2400" b="1" dirty="0" smtClean="0"/>
              <a:t>Performance </a:t>
            </a:r>
            <a:r>
              <a:rPr lang="en-US" sz="2400" b="1" dirty="0"/>
              <a:t>of HPC</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10586" cy="6858000"/>
          </a:xfrm>
          <a:prstGeom prst="rect">
            <a:avLst/>
          </a:prstGeom>
          <a:noFill/>
        </p:spPr>
      </p:pic>
    </p:spTree>
    <p:extLst>
      <p:ext uri="{BB962C8B-B14F-4D97-AF65-F5344CB8AC3E}">
        <p14:creationId xmlns:p14="http://schemas.microsoft.com/office/powerpoint/2010/main" val="12596183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858"/>
            <a:ext cx="8229600" cy="909393"/>
          </a:xfrm>
        </p:spPr>
        <p:txBody>
          <a:bodyPr/>
          <a:lstStyle/>
          <a:p>
            <a:r>
              <a:rPr lang="en-US" b="1" dirty="0" smtClean="0"/>
              <a:t>Broad Layers in HPC-ABDS</a:t>
            </a:r>
            <a:endParaRPr lang="en-US" b="1" dirty="0"/>
          </a:p>
        </p:txBody>
      </p:sp>
      <p:sp>
        <p:nvSpPr>
          <p:cNvPr id="3" name="Content Placeholder 2"/>
          <p:cNvSpPr>
            <a:spLocks noGrp="1"/>
          </p:cNvSpPr>
          <p:nvPr>
            <p:ph idx="1"/>
          </p:nvPr>
        </p:nvSpPr>
        <p:spPr>
          <a:xfrm>
            <a:off x="0" y="703385"/>
            <a:ext cx="9144000" cy="6154615"/>
          </a:xfrm>
        </p:spPr>
        <p:txBody>
          <a:bodyPr>
            <a:normAutofit fontScale="62500" lnSpcReduction="20000"/>
          </a:bodyPr>
          <a:lstStyle/>
          <a:p>
            <a:r>
              <a:rPr lang="en-US" dirty="0" smtClean="0">
                <a:solidFill>
                  <a:schemeClr val="accent3">
                    <a:lumMod val="50000"/>
                  </a:schemeClr>
                </a:solidFill>
              </a:rPr>
              <a:t>Workflow-Orchestration</a:t>
            </a:r>
          </a:p>
          <a:p>
            <a:r>
              <a:rPr lang="en-US" dirty="0" smtClean="0">
                <a:solidFill>
                  <a:schemeClr val="accent3">
                    <a:lumMod val="50000"/>
                  </a:schemeClr>
                </a:solidFill>
              </a:rPr>
              <a:t>Application and Analytics</a:t>
            </a:r>
          </a:p>
          <a:p>
            <a:r>
              <a:rPr lang="en-US" dirty="0" smtClean="0"/>
              <a:t>High level Programming</a:t>
            </a:r>
          </a:p>
          <a:p>
            <a:r>
              <a:rPr lang="en-US" dirty="0" smtClean="0">
                <a:solidFill>
                  <a:schemeClr val="accent3">
                    <a:lumMod val="50000"/>
                  </a:schemeClr>
                </a:solidFill>
              </a:rPr>
              <a:t>Basic Programming model and runtime</a:t>
            </a:r>
          </a:p>
          <a:p>
            <a:pPr lvl="1"/>
            <a:r>
              <a:rPr lang="en-US" dirty="0" smtClean="0">
                <a:solidFill>
                  <a:schemeClr val="accent3">
                    <a:lumMod val="50000"/>
                  </a:schemeClr>
                </a:solidFill>
              </a:rPr>
              <a:t>SPMD, Streaming, MapReduce, MPI</a:t>
            </a:r>
          </a:p>
          <a:p>
            <a:r>
              <a:rPr lang="en-US" dirty="0" smtClean="0">
                <a:solidFill>
                  <a:schemeClr val="accent3">
                    <a:lumMod val="50000"/>
                  </a:schemeClr>
                </a:solidFill>
              </a:rPr>
              <a:t>Inter process communication</a:t>
            </a:r>
          </a:p>
          <a:p>
            <a:pPr lvl="1"/>
            <a:r>
              <a:rPr lang="en-US" dirty="0" smtClean="0">
                <a:solidFill>
                  <a:schemeClr val="accent3">
                    <a:lumMod val="50000"/>
                  </a:schemeClr>
                </a:solidFill>
              </a:rPr>
              <a:t>Collectives, point to point, publish-subscribe</a:t>
            </a:r>
          </a:p>
          <a:p>
            <a:r>
              <a:rPr lang="en-US" dirty="0" smtClean="0"/>
              <a:t>In memory databases/caches</a:t>
            </a:r>
          </a:p>
          <a:p>
            <a:r>
              <a:rPr lang="en-US" dirty="0" smtClean="0"/>
              <a:t>Object-relational mapping</a:t>
            </a:r>
          </a:p>
          <a:p>
            <a:r>
              <a:rPr lang="en-US" dirty="0" smtClean="0"/>
              <a:t>SQL and </a:t>
            </a:r>
            <a:r>
              <a:rPr lang="en-US" dirty="0" err="1" smtClean="0"/>
              <a:t>NoSQL</a:t>
            </a:r>
            <a:r>
              <a:rPr lang="en-US" dirty="0" smtClean="0"/>
              <a:t>, File management</a:t>
            </a:r>
          </a:p>
          <a:p>
            <a:r>
              <a:rPr lang="en-US" dirty="0" smtClean="0"/>
              <a:t>Data Transport</a:t>
            </a:r>
          </a:p>
          <a:p>
            <a:r>
              <a:rPr lang="en-US" dirty="0" smtClean="0">
                <a:solidFill>
                  <a:schemeClr val="accent3">
                    <a:lumMod val="50000"/>
                  </a:schemeClr>
                </a:solidFill>
              </a:rPr>
              <a:t>Cluster Resource Management (Yarn, </a:t>
            </a:r>
            <a:r>
              <a:rPr lang="en-US" dirty="0" err="1" smtClean="0">
                <a:solidFill>
                  <a:schemeClr val="accent3">
                    <a:lumMod val="50000"/>
                  </a:schemeClr>
                </a:solidFill>
              </a:rPr>
              <a:t>Slurm</a:t>
            </a:r>
            <a:r>
              <a:rPr lang="en-US" dirty="0" smtClean="0">
                <a:solidFill>
                  <a:schemeClr val="accent3">
                    <a:lumMod val="50000"/>
                  </a:schemeClr>
                </a:solidFill>
              </a:rPr>
              <a:t>, SGE)</a:t>
            </a:r>
          </a:p>
          <a:p>
            <a:r>
              <a:rPr lang="en-US" dirty="0" smtClean="0">
                <a:solidFill>
                  <a:schemeClr val="accent3">
                    <a:lumMod val="50000"/>
                  </a:schemeClr>
                </a:solidFill>
              </a:rPr>
              <a:t>File systems(HDFS, </a:t>
            </a:r>
            <a:r>
              <a:rPr lang="en-US" dirty="0" err="1" smtClean="0">
                <a:solidFill>
                  <a:schemeClr val="accent3">
                    <a:lumMod val="50000"/>
                  </a:schemeClr>
                </a:solidFill>
              </a:rPr>
              <a:t>Lustre</a:t>
            </a:r>
            <a:r>
              <a:rPr lang="en-US" dirty="0" smtClean="0">
                <a:solidFill>
                  <a:schemeClr val="accent3">
                    <a:lumMod val="50000"/>
                  </a:schemeClr>
                </a:solidFill>
              </a:rPr>
              <a:t> …)</a:t>
            </a:r>
          </a:p>
          <a:p>
            <a:r>
              <a:rPr lang="en-US" dirty="0" smtClean="0"/>
              <a:t>DevOps (Puppet, Chef …)</a:t>
            </a:r>
          </a:p>
          <a:p>
            <a:r>
              <a:rPr lang="en-US" dirty="0" err="1" smtClean="0"/>
              <a:t>IaaS</a:t>
            </a:r>
            <a:r>
              <a:rPr lang="en-US" dirty="0" smtClean="0"/>
              <a:t> Management from HPC to hypervisors (</a:t>
            </a:r>
            <a:r>
              <a:rPr lang="en-US" dirty="0" err="1" smtClean="0"/>
              <a:t>OpenStack</a:t>
            </a:r>
            <a:r>
              <a:rPr lang="en-US" dirty="0" smtClean="0"/>
              <a:t>)</a:t>
            </a:r>
          </a:p>
          <a:p>
            <a:r>
              <a:rPr lang="en-US" dirty="0" smtClean="0"/>
              <a:t>Cross Cutting</a:t>
            </a:r>
          </a:p>
          <a:p>
            <a:pPr lvl="1"/>
            <a:r>
              <a:rPr lang="en-US" dirty="0" smtClean="0"/>
              <a:t>Message Protocols</a:t>
            </a:r>
          </a:p>
          <a:p>
            <a:pPr lvl="1"/>
            <a:r>
              <a:rPr lang="en-US" dirty="0" smtClean="0"/>
              <a:t>Distributed Coordination</a:t>
            </a:r>
          </a:p>
          <a:p>
            <a:pPr lvl="1"/>
            <a:r>
              <a:rPr lang="en-US" dirty="0" smtClean="0"/>
              <a:t>Security &amp; Privacy</a:t>
            </a:r>
          </a:p>
          <a:p>
            <a:pPr lvl="1"/>
            <a:r>
              <a:rPr lang="en-US" dirty="0" smtClean="0">
                <a:solidFill>
                  <a:schemeClr val="accent3">
                    <a:lumMod val="50000"/>
                  </a:schemeClr>
                </a:solidFill>
              </a:rPr>
              <a:t>Monitoring</a:t>
            </a:r>
          </a:p>
          <a:p>
            <a:endParaRPr lang="en-US" dirty="0"/>
          </a:p>
        </p:txBody>
      </p:sp>
    </p:spTree>
    <p:extLst>
      <p:ext uri="{BB962C8B-B14F-4D97-AF65-F5344CB8AC3E}">
        <p14:creationId xmlns:p14="http://schemas.microsoft.com/office/powerpoint/2010/main" val="29635967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5273"/>
          <a:stretch/>
        </p:blipFill>
        <p:spPr bwMode="auto">
          <a:xfrm>
            <a:off x="181071" y="0"/>
            <a:ext cx="8790067" cy="6858000"/>
          </a:xfrm>
          <a:prstGeom prst="rect">
            <a:avLst/>
          </a:prstGeom>
          <a:noFill/>
        </p:spPr>
      </p:pic>
    </p:spTree>
    <p:extLst>
      <p:ext uri="{BB962C8B-B14F-4D97-AF65-F5344CB8AC3E}">
        <p14:creationId xmlns:p14="http://schemas.microsoft.com/office/powerpoint/2010/main" val="1550637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6602"/>
          <a:stretch/>
        </p:blipFill>
        <p:spPr bwMode="auto">
          <a:xfrm>
            <a:off x="0" y="-102860"/>
            <a:ext cx="9144000" cy="6960860"/>
          </a:xfrm>
          <a:prstGeom prst="rect">
            <a:avLst/>
          </a:prstGeom>
          <a:noFill/>
        </p:spPr>
      </p:pic>
    </p:spTree>
    <p:extLst>
      <p:ext uri="{BB962C8B-B14F-4D97-AF65-F5344CB8AC3E}">
        <p14:creationId xmlns:p14="http://schemas.microsoft.com/office/powerpoint/2010/main" val="825264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176"/>
            <a:ext cx="9144000" cy="1143000"/>
          </a:xfrm>
        </p:spPr>
        <p:txBody>
          <a:bodyPr>
            <a:normAutofit fontScale="90000"/>
          </a:bodyPr>
          <a:lstStyle/>
          <a:p>
            <a:r>
              <a:rPr lang="en-US" b="1" dirty="0" smtClean="0"/>
              <a:t>Getting High Performance on Data Analytics (e.g. Mahout, R …)</a:t>
            </a:r>
            <a:endParaRPr lang="en-US" b="1" dirty="0"/>
          </a:p>
        </p:txBody>
      </p:sp>
      <p:sp>
        <p:nvSpPr>
          <p:cNvPr id="3" name="Content Placeholder 2"/>
          <p:cNvSpPr>
            <a:spLocks noGrp="1"/>
          </p:cNvSpPr>
          <p:nvPr>
            <p:ph idx="1"/>
          </p:nvPr>
        </p:nvSpPr>
        <p:spPr>
          <a:xfrm>
            <a:off x="0" y="1183176"/>
            <a:ext cx="9144000" cy="5674824"/>
          </a:xfrm>
        </p:spPr>
        <p:txBody>
          <a:bodyPr>
            <a:normAutofit fontScale="70000" lnSpcReduction="20000"/>
          </a:bodyPr>
          <a:lstStyle/>
          <a:p>
            <a:r>
              <a:rPr lang="en-US" sz="3100" dirty="0"/>
              <a:t>On the systems side, we have two principles</a:t>
            </a:r>
          </a:p>
          <a:p>
            <a:pPr lvl="1"/>
            <a:r>
              <a:rPr lang="en-US" sz="3100" dirty="0" smtClean="0">
                <a:solidFill>
                  <a:srgbClr val="FF0000"/>
                </a:solidFill>
              </a:rPr>
              <a:t>The </a:t>
            </a:r>
            <a:r>
              <a:rPr lang="en-US" sz="3100" dirty="0">
                <a:solidFill>
                  <a:srgbClr val="FF0000"/>
                </a:solidFill>
              </a:rPr>
              <a:t>Apache Big Data Stack with ~120 projects has important broad functionality with a vital large support organization</a:t>
            </a:r>
          </a:p>
          <a:p>
            <a:pPr lvl="1"/>
            <a:r>
              <a:rPr lang="en-US" sz="3100" dirty="0" smtClean="0">
                <a:solidFill>
                  <a:srgbClr val="FF0000"/>
                </a:solidFill>
              </a:rPr>
              <a:t>HPC </a:t>
            </a:r>
            <a:r>
              <a:rPr lang="en-US" sz="3100" dirty="0">
                <a:solidFill>
                  <a:srgbClr val="FF0000"/>
                </a:solidFill>
              </a:rPr>
              <a:t>including MPI has striking success in delivering high performance with </a:t>
            </a:r>
            <a:r>
              <a:rPr lang="en-US" sz="3100" dirty="0" smtClean="0">
                <a:solidFill>
                  <a:srgbClr val="FF0000"/>
                </a:solidFill>
              </a:rPr>
              <a:t>however </a:t>
            </a:r>
            <a:r>
              <a:rPr lang="en-US" sz="3100" dirty="0">
                <a:solidFill>
                  <a:srgbClr val="FF0000"/>
                </a:solidFill>
              </a:rPr>
              <a:t>a fragile sustainability </a:t>
            </a:r>
            <a:r>
              <a:rPr lang="en-US" sz="3100" dirty="0" smtClean="0">
                <a:solidFill>
                  <a:srgbClr val="FF0000"/>
                </a:solidFill>
              </a:rPr>
              <a:t>model</a:t>
            </a:r>
            <a:endParaRPr lang="en-US" sz="3100" dirty="0">
              <a:solidFill>
                <a:srgbClr val="FF0000"/>
              </a:solidFill>
            </a:endParaRPr>
          </a:p>
          <a:p>
            <a:r>
              <a:rPr lang="en-US" sz="3100" dirty="0" smtClean="0"/>
              <a:t>There are </a:t>
            </a:r>
            <a:r>
              <a:rPr lang="en-US" sz="3100" dirty="0" smtClean="0">
                <a:solidFill>
                  <a:srgbClr val="FF0000"/>
                </a:solidFill>
              </a:rPr>
              <a:t>key systems </a:t>
            </a:r>
            <a:r>
              <a:rPr lang="en-US" sz="3100" dirty="0">
                <a:solidFill>
                  <a:srgbClr val="FF0000"/>
                </a:solidFill>
              </a:rPr>
              <a:t>abstractions </a:t>
            </a:r>
            <a:r>
              <a:rPr lang="en-US" sz="3100" dirty="0"/>
              <a:t>which are levels in </a:t>
            </a:r>
            <a:r>
              <a:rPr lang="en-US" sz="3100" dirty="0" smtClean="0"/>
              <a:t>HPC-ABDS software </a:t>
            </a:r>
            <a:r>
              <a:rPr lang="en-US" sz="3100" dirty="0"/>
              <a:t>stack </a:t>
            </a:r>
            <a:r>
              <a:rPr lang="en-US" sz="3100" dirty="0" smtClean="0"/>
              <a:t>where </a:t>
            </a:r>
            <a:r>
              <a:rPr lang="en-US" sz="3100" dirty="0"/>
              <a:t>Apache approach needs careful integration with HPC</a:t>
            </a:r>
          </a:p>
          <a:p>
            <a:pPr lvl="1"/>
            <a:r>
              <a:rPr lang="en-US" sz="3100" dirty="0"/>
              <a:t>Resource management</a:t>
            </a:r>
          </a:p>
          <a:p>
            <a:pPr lvl="1"/>
            <a:r>
              <a:rPr lang="en-US" sz="3100" dirty="0"/>
              <a:t>Storage</a:t>
            </a:r>
          </a:p>
          <a:p>
            <a:pPr lvl="1"/>
            <a:r>
              <a:rPr lang="en-US" sz="3100" dirty="0"/>
              <a:t>Programming model -- horizontal scaling parallelism</a:t>
            </a:r>
          </a:p>
          <a:p>
            <a:pPr lvl="1"/>
            <a:r>
              <a:rPr lang="en-US" sz="3100" dirty="0"/>
              <a:t>Collective and Point to Point communication</a:t>
            </a:r>
          </a:p>
          <a:p>
            <a:pPr lvl="1"/>
            <a:r>
              <a:rPr lang="en-US" sz="3100" dirty="0"/>
              <a:t>Support of iteration</a:t>
            </a:r>
          </a:p>
          <a:p>
            <a:pPr lvl="1"/>
            <a:r>
              <a:rPr lang="en-US" sz="3100" dirty="0"/>
              <a:t>Data interface (not just key-value</a:t>
            </a:r>
            <a:r>
              <a:rPr lang="en-US" sz="3100" dirty="0" smtClean="0"/>
              <a:t>)</a:t>
            </a:r>
            <a:endParaRPr lang="en-US" sz="3100" dirty="0"/>
          </a:p>
          <a:p>
            <a:r>
              <a:rPr lang="en-US" sz="3100" dirty="0"/>
              <a:t>In application areas, we define </a:t>
            </a:r>
            <a:r>
              <a:rPr lang="en-US" sz="3100" dirty="0" smtClean="0">
                <a:solidFill>
                  <a:srgbClr val="FF0000"/>
                </a:solidFill>
              </a:rPr>
              <a:t>application abstractions </a:t>
            </a:r>
            <a:r>
              <a:rPr lang="en-US" sz="3100" dirty="0"/>
              <a:t>to support</a:t>
            </a:r>
          </a:p>
          <a:p>
            <a:pPr lvl="1"/>
            <a:r>
              <a:rPr lang="en-US" sz="3100" dirty="0"/>
              <a:t>Graphs/network </a:t>
            </a:r>
          </a:p>
          <a:p>
            <a:pPr lvl="1"/>
            <a:r>
              <a:rPr lang="en-US" sz="3100" dirty="0" smtClean="0"/>
              <a:t>Geospatial</a:t>
            </a:r>
            <a:endParaRPr lang="en-US" sz="3100" dirty="0"/>
          </a:p>
          <a:p>
            <a:pPr lvl="1"/>
            <a:r>
              <a:rPr lang="en-US" sz="3100" dirty="0" smtClean="0"/>
              <a:t>Images etc.</a:t>
            </a:r>
            <a:endParaRPr lang="en-US" sz="3100" dirty="0"/>
          </a:p>
          <a:p>
            <a:endParaRPr lang="en-US" dirty="0"/>
          </a:p>
        </p:txBody>
      </p:sp>
    </p:spTree>
    <p:extLst>
      <p:ext uri="{BB962C8B-B14F-4D97-AF65-F5344CB8AC3E}">
        <p14:creationId xmlns:p14="http://schemas.microsoft.com/office/powerpoint/2010/main" val="2601202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Big Data Definition</a:t>
            </a:r>
            <a:endParaRPr lang="en-US" sz="3600" dirty="0"/>
          </a:p>
        </p:txBody>
      </p:sp>
      <p:sp>
        <p:nvSpPr>
          <p:cNvPr id="3" name="Content Placeholder 2"/>
          <p:cNvSpPr>
            <a:spLocks noGrp="1"/>
          </p:cNvSpPr>
          <p:nvPr>
            <p:ph idx="1"/>
          </p:nvPr>
        </p:nvSpPr>
        <p:spPr>
          <a:xfrm>
            <a:off x="94341" y="1012377"/>
            <a:ext cx="8875487" cy="4114800"/>
          </a:xfrm>
        </p:spPr>
        <p:txBody>
          <a:bodyPr/>
          <a:lstStyle/>
          <a:p>
            <a:r>
              <a:rPr lang="en-US" sz="2400" dirty="0" smtClean="0"/>
              <a:t>More consensus on Data Science definition than that of Big Data</a:t>
            </a:r>
          </a:p>
          <a:p>
            <a:r>
              <a:rPr lang="en-US" sz="2400" dirty="0" smtClean="0">
                <a:solidFill>
                  <a:srgbClr val="782F40"/>
                </a:solidFill>
              </a:rPr>
              <a:t>Big </a:t>
            </a:r>
            <a:r>
              <a:rPr lang="en-US" sz="2400" dirty="0">
                <a:solidFill>
                  <a:srgbClr val="782F40"/>
                </a:solidFill>
              </a:rPr>
              <a:t>Data </a:t>
            </a:r>
            <a:r>
              <a:rPr lang="en-US" sz="2400" dirty="0"/>
              <a:t>refers to digital data </a:t>
            </a:r>
            <a:r>
              <a:rPr lang="en-US" sz="2400" dirty="0">
                <a:solidFill>
                  <a:srgbClr val="FF0000"/>
                </a:solidFill>
              </a:rPr>
              <a:t>volume</a:t>
            </a:r>
            <a:r>
              <a:rPr lang="en-US" sz="2400" dirty="0"/>
              <a:t>, </a:t>
            </a:r>
            <a:r>
              <a:rPr lang="en-US" sz="2400" dirty="0" smtClean="0">
                <a:solidFill>
                  <a:srgbClr val="FF0000"/>
                </a:solidFill>
              </a:rPr>
              <a:t>velocity</a:t>
            </a:r>
            <a:r>
              <a:rPr lang="en-US" sz="2400" dirty="0" smtClean="0"/>
              <a:t> and/or </a:t>
            </a:r>
            <a:r>
              <a:rPr lang="en-US" sz="2400" dirty="0" smtClean="0">
                <a:solidFill>
                  <a:srgbClr val="FF0000"/>
                </a:solidFill>
              </a:rPr>
              <a:t>variety</a:t>
            </a:r>
            <a:r>
              <a:rPr lang="en-US" sz="2400" dirty="0" smtClean="0"/>
              <a:t> that</a:t>
            </a:r>
            <a:r>
              <a:rPr lang="en-US" sz="2400" dirty="0"/>
              <a:t>:</a:t>
            </a:r>
          </a:p>
          <a:p>
            <a:r>
              <a:rPr lang="en-US" sz="2400" dirty="0" smtClean="0"/>
              <a:t>Enable novel </a:t>
            </a:r>
            <a:r>
              <a:rPr lang="en-US" sz="2400" dirty="0"/>
              <a:t>approaches to frontier questions previously inaccessible or impractical </a:t>
            </a:r>
            <a:r>
              <a:rPr lang="en-US" sz="2400" dirty="0" smtClean="0"/>
              <a:t>using </a:t>
            </a:r>
            <a:r>
              <a:rPr lang="en-US" sz="2400" dirty="0"/>
              <a:t>current or conventional methods; and/or</a:t>
            </a:r>
          </a:p>
          <a:p>
            <a:r>
              <a:rPr lang="en-US" sz="2400" dirty="0" smtClean="0"/>
              <a:t>Exceed the </a:t>
            </a:r>
            <a:r>
              <a:rPr lang="en-US" sz="2400" dirty="0"/>
              <a:t>storage capacity or analysis capability of current or conventional </a:t>
            </a:r>
            <a:r>
              <a:rPr lang="en-US" sz="2400" dirty="0" smtClean="0"/>
              <a:t>methods </a:t>
            </a:r>
            <a:r>
              <a:rPr lang="en-US" sz="2400" dirty="0"/>
              <a:t>and systems; and</a:t>
            </a:r>
          </a:p>
          <a:p>
            <a:r>
              <a:rPr lang="en-US" sz="2400" dirty="0" smtClean="0"/>
              <a:t>Differentiates by </a:t>
            </a:r>
            <a:r>
              <a:rPr lang="en-US" sz="2400" dirty="0"/>
              <a:t>storing and analyzing population data and not sample sizes</a:t>
            </a:r>
            <a:r>
              <a:rPr lang="en-US" sz="2400" dirty="0" smtClean="0"/>
              <a:t>.</a:t>
            </a:r>
          </a:p>
          <a:p>
            <a:r>
              <a:rPr lang="en-US" sz="2400" dirty="0"/>
              <a:t>Needs management requiring scalability across coupled horizontal </a:t>
            </a:r>
            <a:r>
              <a:rPr lang="en-US" sz="2400" dirty="0" smtClean="0"/>
              <a:t>resources</a:t>
            </a:r>
          </a:p>
          <a:p>
            <a:r>
              <a:rPr lang="en-US" sz="2400" dirty="0" smtClean="0"/>
              <a:t>Everybody says their data is big (!) Perhaps how it is used is most important</a:t>
            </a:r>
            <a:endParaRPr lang="en-US" sz="2400" dirty="0"/>
          </a:p>
          <a:p>
            <a:endParaRPr lang="en-US" sz="2400" dirty="0"/>
          </a:p>
        </p:txBody>
      </p:sp>
      <p:sp>
        <p:nvSpPr>
          <p:cNvPr id="4" name="Slide Number Placeholder 3"/>
          <p:cNvSpPr>
            <a:spLocks noGrp="1"/>
          </p:cNvSpPr>
          <p:nvPr>
            <p:ph type="sldNum" sz="quarter" idx="12"/>
          </p:nvPr>
        </p:nvSpPr>
        <p:spPr/>
        <p:txBody>
          <a:bodyPr/>
          <a:lstStyle/>
          <a:p>
            <a:fld id="{C4B85148-DB98-4269-ACE6-2DF49F9918C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955197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descr="kmeans-harp-mpi-spark-speedup-efficiency.png"/>
          <p:cNvPicPr>
            <a:picLocks noGrp="1" noChangeAspect="1"/>
          </p:cNvPicPr>
          <p:nvPr>
            <p:ph idx="1"/>
          </p:nvPr>
        </p:nvPicPr>
        <p:blipFill>
          <a:blip r:embed="rId2">
            <a:extLst>
              <a:ext uri="{28A0092B-C50C-407E-A947-70E740481C1C}">
                <a14:useLocalDpi xmlns:a14="http://schemas.microsoft.com/office/drawing/2010/main" val="0"/>
              </a:ext>
            </a:extLst>
          </a:blip>
          <a:srcRect l="-509" r="-509"/>
          <a:stretch>
            <a:fillRect/>
          </a:stretch>
        </p:blipFill>
        <p:spPr>
          <a:xfrm>
            <a:off x="417006" y="2250273"/>
            <a:ext cx="8229600" cy="4525963"/>
          </a:xfrm>
        </p:spPr>
      </p:pic>
      <p:sp>
        <p:nvSpPr>
          <p:cNvPr id="2" name="Title 1"/>
          <p:cNvSpPr>
            <a:spLocks noGrp="1"/>
          </p:cNvSpPr>
          <p:nvPr>
            <p:ph type="title"/>
          </p:nvPr>
        </p:nvSpPr>
        <p:spPr>
          <a:xfrm>
            <a:off x="0" y="916041"/>
            <a:ext cx="9063613" cy="1143000"/>
          </a:xfrm>
        </p:spPr>
        <p:txBody>
          <a:bodyPr>
            <a:noAutofit/>
          </a:bodyPr>
          <a:lstStyle/>
          <a:p>
            <a:r>
              <a:rPr lang="en-US" sz="2800" b="1" dirty="0" smtClean="0"/>
              <a:t>Mahout and Hadoop MR </a:t>
            </a:r>
            <a:r>
              <a:rPr lang="en-US" sz="2800" dirty="0" smtClean="0"/>
              <a:t>– Slow due to MapReduce</a:t>
            </a:r>
            <a:br>
              <a:rPr lang="en-US" sz="2800" dirty="0" smtClean="0"/>
            </a:br>
            <a:r>
              <a:rPr lang="en-US" sz="2800" b="1" dirty="0" smtClean="0"/>
              <a:t>Python</a:t>
            </a:r>
            <a:r>
              <a:rPr lang="en-US" sz="2800" dirty="0" smtClean="0"/>
              <a:t> slow as Scripting</a:t>
            </a:r>
            <a:br>
              <a:rPr lang="en-US" sz="2800" dirty="0" smtClean="0"/>
            </a:br>
            <a:r>
              <a:rPr lang="en-US" sz="2800" b="1" dirty="0" smtClean="0"/>
              <a:t>Spark</a:t>
            </a:r>
            <a:r>
              <a:rPr lang="en-US" sz="2800" dirty="0" smtClean="0"/>
              <a:t> Iterative MapReduce, non optimal communication</a:t>
            </a:r>
            <a:br>
              <a:rPr lang="en-US" sz="2800" dirty="0" smtClean="0"/>
            </a:br>
            <a:r>
              <a:rPr lang="en-US" sz="2800" b="1" dirty="0"/>
              <a:t>Harp</a:t>
            </a:r>
            <a:r>
              <a:rPr lang="en-US" sz="2800" dirty="0"/>
              <a:t> Hadoop plug in </a:t>
            </a:r>
            <a:r>
              <a:rPr lang="en-US" sz="2800" dirty="0" smtClean="0"/>
              <a:t>with ~MPI collectives </a:t>
            </a:r>
            <a:br>
              <a:rPr lang="en-US" sz="2800" dirty="0" smtClean="0"/>
            </a:br>
            <a:r>
              <a:rPr lang="en-US" sz="2800" b="1" dirty="0" smtClean="0"/>
              <a:t>MPI</a:t>
            </a:r>
            <a:r>
              <a:rPr lang="en-US" sz="2800" dirty="0" smtClean="0"/>
              <a:t> fastest as C not Java</a:t>
            </a:r>
            <a:br>
              <a:rPr lang="en-US" sz="2800" dirty="0" smtClean="0"/>
            </a:br>
            <a:r>
              <a:rPr lang="en-US" sz="2800" dirty="0" smtClean="0"/>
              <a:t/>
            </a:r>
            <a:br>
              <a:rPr lang="en-US" sz="2800" dirty="0" smtClean="0"/>
            </a:br>
            <a:endParaRPr lang="en-US" sz="2800" dirty="0"/>
          </a:p>
        </p:txBody>
      </p:sp>
      <p:cxnSp>
        <p:nvCxnSpPr>
          <p:cNvPr id="5" name="Straight Arrow Connector 4"/>
          <p:cNvCxnSpPr/>
          <p:nvPr/>
        </p:nvCxnSpPr>
        <p:spPr>
          <a:xfrm flipH="1">
            <a:off x="834013" y="2230734"/>
            <a:ext cx="7676940" cy="0"/>
          </a:xfrm>
          <a:prstGeom prst="straightConnector1">
            <a:avLst/>
          </a:prstGeom>
          <a:ln>
            <a:solidFill>
              <a:srgbClr val="CC00FF"/>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0" y="1756345"/>
            <a:ext cx="1668026" cy="923330"/>
          </a:xfrm>
          <a:prstGeom prst="rect">
            <a:avLst/>
          </a:prstGeom>
          <a:noFill/>
        </p:spPr>
        <p:txBody>
          <a:bodyPr wrap="square" rtlCol="0">
            <a:spAutoFit/>
          </a:bodyPr>
          <a:lstStyle/>
          <a:p>
            <a:r>
              <a:rPr lang="en-US" dirty="0" smtClean="0">
                <a:solidFill>
                  <a:srgbClr val="CC00FF"/>
                </a:solidFill>
              </a:rPr>
              <a:t>Increasing</a:t>
            </a:r>
            <a:br>
              <a:rPr lang="en-US" dirty="0" smtClean="0">
                <a:solidFill>
                  <a:srgbClr val="CC00FF"/>
                </a:solidFill>
              </a:rPr>
            </a:br>
            <a:r>
              <a:rPr lang="en-US" dirty="0" smtClean="0">
                <a:solidFill>
                  <a:srgbClr val="CC00FF"/>
                </a:solidFill>
              </a:rPr>
              <a:t/>
            </a:r>
            <a:br>
              <a:rPr lang="en-US" dirty="0" smtClean="0">
                <a:solidFill>
                  <a:srgbClr val="CC00FF"/>
                </a:solidFill>
              </a:rPr>
            </a:br>
            <a:r>
              <a:rPr lang="en-US" dirty="0" smtClean="0">
                <a:solidFill>
                  <a:srgbClr val="CC00FF"/>
                </a:solidFill>
              </a:rPr>
              <a:t>Communication</a:t>
            </a:r>
            <a:endParaRPr lang="en-US" dirty="0">
              <a:solidFill>
                <a:srgbClr val="CC00FF"/>
              </a:solidFill>
            </a:endParaRPr>
          </a:p>
        </p:txBody>
      </p:sp>
      <p:sp>
        <p:nvSpPr>
          <p:cNvPr id="8" name="TextBox 7"/>
          <p:cNvSpPr txBox="1"/>
          <p:nvPr/>
        </p:nvSpPr>
        <p:spPr>
          <a:xfrm>
            <a:off x="6563248" y="1841864"/>
            <a:ext cx="2349639" cy="369332"/>
          </a:xfrm>
          <a:prstGeom prst="rect">
            <a:avLst/>
          </a:prstGeom>
          <a:noFill/>
        </p:spPr>
        <p:txBody>
          <a:bodyPr wrap="square" rtlCol="0">
            <a:spAutoFit/>
          </a:bodyPr>
          <a:lstStyle/>
          <a:p>
            <a:r>
              <a:rPr lang="en-US" dirty="0" smtClean="0">
                <a:solidFill>
                  <a:srgbClr val="CC00FF"/>
                </a:solidFill>
              </a:rPr>
              <a:t>Identical Computation</a:t>
            </a:r>
            <a:endParaRPr lang="en-US" dirty="0">
              <a:solidFill>
                <a:srgbClr val="CC00FF"/>
              </a:solidFill>
            </a:endParaRPr>
          </a:p>
        </p:txBody>
      </p:sp>
    </p:spTree>
    <p:extLst>
      <p:ext uri="{BB962C8B-B14F-4D97-AF65-F5344CB8AC3E}">
        <p14:creationId xmlns:p14="http://schemas.microsoft.com/office/powerpoint/2010/main" val="14324891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00" y="0"/>
            <a:ext cx="8229600" cy="1143000"/>
          </a:xfrm>
        </p:spPr>
        <p:txBody>
          <a:bodyPr/>
          <a:lstStyle/>
          <a:p>
            <a:r>
              <a:rPr lang="en-US" b="1" dirty="0" smtClean="0"/>
              <a:t>4 Forms of MapReduce</a:t>
            </a:r>
            <a:endParaRPr lang="en-US" b="1" dirty="0"/>
          </a:p>
        </p:txBody>
      </p:sp>
      <p:sp>
        <p:nvSpPr>
          <p:cNvPr id="4" name="Slide Number Placeholder 3"/>
          <p:cNvSpPr>
            <a:spLocks noGrp="1"/>
          </p:cNvSpPr>
          <p:nvPr>
            <p:ph type="sldNum" sz="quarter" idx="12"/>
          </p:nvPr>
        </p:nvSpPr>
        <p:spPr/>
        <p:txBody>
          <a:bodyPr/>
          <a:lstStyle/>
          <a:p>
            <a:fld id="{94CC141A-9CC6-41A7-A7D0-011D836CC6E2}" type="slidenum">
              <a:rPr lang="en-US" smtClean="0"/>
              <a:pPr/>
              <a:t>51</a:t>
            </a:fld>
            <a:endParaRPr lang="en-US"/>
          </a:p>
        </p:txBody>
      </p:sp>
      <p:grpSp>
        <p:nvGrpSpPr>
          <p:cNvPr id="5" name="Canvas 17"/>
          <p:cNvGrpSpPr/>
          <p:nvPr/>
        </p:nvGrpSpPr>
        <p:grpSpPr>
          <a:xfrm>
            <a:off x="0" y="877755"/>
            <a:ext cx="9159814" cy="5105867"/>
            <a:chOff x="0" y="0"/>
            <a:chExt cx="6191250" cy="2872050"/>
          </a:xfrm>
          <a:effectLst>
            <a:outerShdw blurRad="50800" dist="38100" dir="2700000" algn="tl" rotWithShape="0">
              <a:prstClr val="black">
                <a:alpha val="40000"/>
              </a:prstClr>
            </a:outerShdw>
          </a:effectLst>
        </p:grpSpPr>
        <p:sp>
          <p:nvSpPr>
            <p:cNvPr id="6" name="Rectangle 5"/>
            <p:cNvSpPr/>
            <p:nvPr/>
          </p:nvSpPr>
          <p:spPr>
            <a:xfrm>
              <a:off x="4607862" y="543201"/>
              <a:ext cx="1383363" cy="1359904"/>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182880" rIns="91440" bIns="45720" numCol="1" spcCol="0" rtlCol="0" fromWordArt="0" anchor="ctr" anchorCtr="0" forceAA="0" compatLnSpc="1">
              <a:noAutofit/>
            </a:bodyPr>
            <a:lstStyle/>
            <a:p>
              <a:pPr marL="228600" marR="0">
                <a:lnSpc>
                  <a:spcPct val="115000"/>
                </a:lnSpc>
                <a:spcBef>
                  <a:spcPts val="0"/>
                </a:spcBef>
                <a:spcAft>
                  <a:spcPts val="1000"/>
                </a:spcAft>
              </a:pPr>
              <a:r>
                <a:rPr lang="en-US" sz="1200">
                  <a:effectLst/>
                  <a:latin typeface="Times New Roman"/>
                  <a:ea typeface="Times New Roman"/>
                </a:rPr>
                <a:t> </a:t>
              </a:r>
            </a:p>
          </p:txBody>
        </p:sp>
        <p:sp>
          <p:nvSpPr>
            <p:cNvPr id="7" name="Rectangle 6"/>
            <p:cNvSpPr/>
            <p:nvPr/>
          </p:nvSpPr>
          <p:spPr>
            <a:xfrm>
              <a:off x="0" y="0"/>
              <a:ext cx="6191250" cy="2872050"/>
            </a:xfrm>
            <a:prstGeom prst="rect">
              <a:avLst/>
            </a:prstGeom>
          </p:spPr>
          <p:style>
            <a:lnRef idx="1">
              <a:schemeClr val="dk1"/>
            </a:lnRef>
            <a:fillRef idx="2">
              <a:schemeClr val="dk1"/>
            </a:fillRef>
            <a:effectRef idx="1">
              <a:schemeClr val="dk1"/>
            </a:effectRef>
            <a:fontRef idx="minor">
              <a:schemeClr val="dk1"/>
            </a:fontRef>
          </p:style>
        </p:sp>
        <p:sp>
          <p:nvSpPr>
            <p:cNvPr id="8" name="Rectangle 7"/>
            <p:cNvSpPr/>
            <p:nvPr/>
          </p:nvSpPr>
          <p:spPr>
            <a:xfrm>
              <a:off x="90090" y="57151"/>
              <a:ext cx="1356156" cy="487751"/>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137160" rIns="91440" bIns="45720" numCol="1" spcCol="0" rtlCol="0" fromWordArt="0" anchor="ctr" anchorCtr="0" forceAA="0" compatLnSpc="1">
              <a:noAutofit/>
            </a:bodyPr>
            <a:lstStyle/>
            <a:p>
              <a:pPr marL="0" marR="0" algn="ctr">
                <a:lnSpc>
                  <a:spcPct val="115000"/>
                </a:lnSpc>
                <a:spcBef>
                  <a:spcPts val="0"/>
                </a:spcBef>
                <a:spcAft>
                  <a:spcPts val="1000"/>
                </a:spcAft>
              </a:pPr>
              <a:r>
                <a:rPr lang="en-US" b="1" dirty="0">
                  <a:solidFill>
                    <a:srgbClr val="000000"/>
                  </a:solidFill>
                  <a:effectLst/>
                  <a:latin typeface="Arial"/>
                  <a:ea typeface="Times New Roman"/>
                  <a:cs typeface="Times New Roman"/>
                </a:rPr>
                <a:t>(a) Map Only</a:t>
              </a:r>
              <a:endParaRPr lang="en-US" sz="2400" b="1" dirty="0">
                <a:effectLst/>
                <a:ea typeface="Times New Roman"/>
                <a:cs typeface="Times New Roman"/>
              </a:endParaRPr>
            </a:p>
          </p:txBody>
        </p:sp>
        <p:sp>
          <p:nvSpPr>
            <p:cNvPr id="9" name="Rectangle 8"/>
            <p:cNvSpPr/>
            <p:nvPr/>
          </p:nvSpPr>
          <p:spPr>
            <a:xfrm>
              <a:off x="4607862" y="57151"/>
              <a:ext cx="1383363" cy="487751"/>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27432" rIns="91440" bIns="45720" numCol="1" spcCol="0" rtlCol="0" fromWordArt="0" anchor="ctr" anchorCtr="0" forceAA="0" compatLnSpc="1">
              <a:noAutofit/>
            </a:bodyPr>
            <a:lstStyle/>
            <a:p>
              <a:pPr marL="0" marR="0" algn="ctr">
                <a:lnSpc>
                  <a:spcPct val="115000"/>
                </a:lnSpc>
                <a:spcBef>
                  <a:spcPts val="0"/>
                </a:spcBef>
                <a:spcAft>
                  <a:spcPts val="1000"/>
                </a:spcAft>
              </a:pPr>
              <a:r>
                <a:rPr lang="en-US" b="1" dirty="0">
                  <a:solidFill>
                    <a:srgbClr val="000000"/>
                  </a:solidFill>
                  <a:effectLst/>
                  <a:latin typeface="Arial"/>
                  <a:ea typeface="Times New Roman"/>
                  <a:cs typeface="Times New Roman"/>
                </a:rPr>
                <a:t>(d) Loosely Synchronous</a:t>
              </a:r>
              <a:endParaRPr lang="en-US" sz="2800" b="1" dirty="0">
                <a:effectLst/>
                <a:latin typeface="Times New Roman"/>
                <a:ea typeface="Times New Roman"/>
              </a:endParaRPr>
            </a:p>
          </p:txBody>
        </p:sp>
        <p:sp>
          <p:nvSpPr>
            <p:cNvPr id="10" name="Rectangle 9"/>
            <p:cNvSpPr/>
            <p:nvPr/>
          </p:nvSpPr>
          <p:spPr>
            <a:xfrm>
              <a:off x="2979435" y="57151"/>
              <a:ext cx="1628427" cy="487751"/>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137160" rIns="91440" bIns="45720" numCol="1" spcCol="0" rtlCol="0" fromWordArt="0" anchor="ctr" anchorCtr="0" forceAA="0" compatLnSpc="1">
              <a:noAutofit/>
            </a:bodyPr>
            <a:lstStyle/>
            <a:p>
              <a:pPr marL="0" marR="0" algn="ctr">
                <a:lnSpc>
                  <a:spcPct val="115000"/>
                </a:lnSpc>
                <a:spcBef>
                  <a:spcPts val="0"/>
                </a:spcBef>
                <a:spcAft>
                  <a:spcPts val="1000"/>
                </a:spcAft>
              </a:pPr>
              <a:r>
                <a:rPr lang="en-US" b="1" dirty="0">
                  <a:solidFill>
                    <a:srgbClr val="000000"/>
                  </a:solidFill>
                  <a:effectLst/>
                  <a:latin typeface="Arial"/>
                  <a:ea typeface="Times New Roman"/>
                  <a:cs typeface="Times New Roman"/>
                </a:rPr>
                <a:t>(c) Iterative MapReduce</a:t>
              </a:r>
              <a:endParaRPr lang="en-US" sz="2800" b="1" dirty="0">
                <a:effectLst/>
                <a:latin typeface="Times New Roman"/>
                <a:ea typeface="Times New Roman"/>
              </a:endParaRPr>
            </a:p>
          </p:txBody>
        </p:sp>
        <p:sp>
          <p:nvSpPr>
            <p:cNvPr id="11" name="Rectangle 10"/>
            <p:cNvSpPr/>
            <p:nvPr/>
          </p:nvSpPr>
          <p:spPr>
            <a:xfrm>
              <a:off x="1446245" y="57150"/>
              <a:ext cx="1533193" cy="487752"/>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137160" rIns="91440" bIns="45720" numCol="1" spcCol="0" rtlCol="0" fromWordArt="0" anchor="ctr" anchorCtr="0" forceAA="0" compatLnSpc="1">
              <a:noAutofit/>
            </a:bodyPr>
            <a:lstStyle/>
            <a:p>
              <a:pPr marL="0" marR="0" algn="ctr">
                <a:lnSpc>
                  <a:spcPct val="115000"/>
                </a:lnSpc>
                <a:spcBef>
                  <a:spcPts val="0"/>
                </a:spcBef>
                <a:spcAft>
                  <a:spcPts val="1000"/>
                </a:spcAft>
              </a:pPr>
              <a:r>
                <a:rPr lang="en-US" b="1">
                  <a:solidFill>
                    <a:srgbClr val="000000"/>
                  </a:solidFill>
                  <a:effectLst/>
                  <a:latin typeface="Arial"/>
                  <a:ea typeface="Times New Roman"/>
                  <a:cs typeface="Times New Roman"/>
                </a:rPr>
                <a:t>(b) Classic MapReduce</a:t>
              </a:r>
              <a:endParaRPr lang="en-US" sz="2800" b="1">
                <a:effectLst/>
                <a:latin typeface="Times New Roman"/>
                <a:ea typeface="Times New Roman"/>
              </a:endParaRPr>
            </a:p>
          </p:txBody>
        </p:sp>
        <p:sp>
          <p:nvSpPr>
            <p:cNvPr id="12" name="Rectangle 11"/>
            <p:cNvSpPr/>
            <p:nvPr/>
          </p:nvSpPr>
          <p:spPr>
            <a:xfrm>
              <a:off x="90090" y="544901"/>
              <a:ext cx="1356155" cy="135990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182880" rIns="91440" bIns="45720" numCol="1" spcCol="0" rtlCol="0" fromWordArt="0" anchor="ctr" anchorCtr="0" forceAA="0" compatLnSpc="1">
              <a:noAutofit/>
            </a:bodyPr>
            <a:lstStyle/>
            <a:p>
              <a:pPr marL="228600" marR="0">
                <a:lnSpc>
                  <a:spcPct val="115000"/>
                </a:lnSpc>
                <a:spcBef>
                  <a:spcPts val="0"/>
                </a:spcBef>
                <a:spcAft>
                  <a:spcPts val="1000"/>
                </a:spcAft>
              </a:pPr>
              <a:r>
                <a:rPr lang="en-US" sz="1200">
                  <a:effectLst/>
                  <a:latin typeface="Times New Roman"/>
                  <a:ea typeface="Times New Roman"/>
                </a:rPr>
                <a:t> </a:t>
              </a:r>
            </a:p>
          </p:txBody>
        </p:sp>
        <p:sp>
          <p:nvSpPr>
            <p:cNvPr id="13" name="Rectangle 12"/>
            <p:cNvSpPr/>
            <p:nvPr/>
          </p:nvSpPr>
          <p:spPr>
            <a:xfrm>
              <a:off x="1452542" y="546757"/>
              <a:ext cx="1533192" cy="1359904"/>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182880" rIns="91440" bIns="45720" numCol="1" spcCol="0" rtlCol="0" fromWordArt="0" anchor="ctr" anchorCtr="0" forceAA="0" compatLnSpc="1">
              <a:noAutofit/>
            </a:bodyPr>
            <a:lstStyle/>
            <a:p>
              <a:pPr marL="228600" marR="0">
                <a:lnSpc>
                  <a:spcPct val="115000"/>
                </a:lnSpc>
                <a:spcBef>
                  <a:spcPts val="0"/>
                </a:spcBef>
                <a:spcAft>
                  <a:spcPts val="1000"/>
                </a:spcAft>
              </a:pPr>
              <a:r>
                <a:rPr lang="en-US" sz="1200">
                  <a:effectLst/>
                  <a:latin typeface="Times New Roman"/>
                  <a:ea typeface="Times New Roman"/>
                </a:rPr>
                <a:t> </a:t>
              </a:r>
            </a:p>
          </p:txBody>
        </p:sp>
        <p:grpSp>
          <p:nvGrpSpPr>
            <p:cNvPr id="14" name="Group 13"/>
            <p:cNvGrpSpPr/>
            <p:nvPr/>
          </p:nvGrpSpPr>
          <p:grpSpPr>
            <a:xfrm>
              <a:off x="1488648" y="592084"/>
              <a:ext cx="1621694" cy="1252943"/>
              <a:chOff x="4697170" y="1719596"/>
              <a:chExt cx="1622044" cy="1316378"/>
            </a:xfrm>
          </p:grpSpPr>
          <p:sp>
            <p:nvSpPr>
              <p:cNvPr id="78" name="TextBox 36"/>
              <p:cNvSpPr txBox="1"/>
              <p:nvPr/>
            </p:nvSpPr>
            <p:spPr>
              <a:xfrm>
                <a:off x="5197273" y="1719596"/>
                <a:ext cx="526359" cy="237490"/>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a:solidFill>
                      <a:srgbClr val="000000"/>
                    </a:solidFill>
                    <a:effectLst/>
                    <a:latin typeface="Arial"/>
                    <a:ea typeface="Times New Roman"/>
                  </a:rPr>
                  <a:t>Input</a:t>
                </a:r>
                <a:endParaRPr lang="en-US" sz="2000">
                  <a:effectLst/>
                  <a:latin typeface="Times New Roman"/>
                  <a:ea typeface="Times New Roman"/>
                </a:endParaRPr>
              </a:p>
            </p:txBody>
          </p:sp>
          <p:sp>
            <p:nvSpPr>
              <p:cNvPr id="79" name="Oval 78"/>
              <p:cNvSpPr/>
              <p:nvPr/>
            </p:nvSpPr>
            <p:spPr>
              <a:xfrm>
                <a:off x="5672629" y="2120780"/>
                <a:ext cx="228501"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cxnSp>
            <p:nvCxnSpPr>
              <p:cNvPr id="80" name="Straight Arrow Connector 79"/>
              <p:cNvCxnSpPr/>
              <p:nvPr/>
            </p:nvCxnSpPr>
            <p:spPr>
              <a:xfrm>
                <a:off x="5786879" y="1893768"/>
                <a:ext cx="0" cy="227012"/>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grpSp>
            <p:nvGrpSpPr>
              <p:cNvPr id="81" name="Group 80"/>
              <p:cNvGrpSpPr/>
              <p:nvPr/>
            </p:nvGrpSpPr>
            <p:grpSpPr>
              <a:xfrm>
                <a:off x="5358435" y="2227111"/>
                <a:ext cx="170613" cy="18288"/>
                <a:chOff x="661555" y="648462"/>
                <a:chExt cx="170688" cy="18288"/>
              </a:xfrm>
            </p:grpSpPr>
            <p:sp>
              <p:nvSpPr>
                <p:cNvPr id="101" name="Oval 100"/>
                <p:cNvSpPr/>
                <p:nvPr/>
              </p:nvSpPr>
              <p:spPr>
                <a:xfrm>
                  <a:off x="661555" y="648462"/>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sp>
              <p:nvSpPr>
                <p:cNvPr id="102" name="Oval 101"/>
                <p:cNvSpPr/>
                <p:nvPr/>
              </p:nvSpPr>
              <p:spPr>
                <a:xfrm>
                  <a:off x="813955" y="648462"/>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grpSp>
          <p:sp>
            <p:nvSpPr>
              <p:cNvPr id="82" name="TextBox 48"/>
              <p:cNvSpPr txBox="1"/>
              <p:nvPr/>
            </p:nvSpPr>
            <p:spPr>
              <a:xfrm>
                <a:off x="5834738" y="2005819"/>
                <a:ext cx="453839" cy="237490"/>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dirty="0">
                    <a:solidFill>
                      <a:srgbClr val="000000"/>
                    </a:solidFill>
                    <a:effectLst/>
                    <a:latin typeface="Arial"/>
                    <a:ea typeface="Times New Roman"/>
                  </a:rPr>
                  <a:t>map</a:t>
                </a:r>
                <a:endParaRPr lang="en-US" sz="2000" dirty="0">
                  <a:effectLst/>
                  <a:latin typeface="Times New Roman"/>
                  <a:ea typeface="Times New Roman"/>
                </a:endParaRPr>
              </a:p>
            </p:txBody>
          </p:sp>
          <p:cxnSp>
            <p:nvCxnSpPr>
              <p:cNvPr id="83" name="Straight Arrow Connector 82"/>
              <p:cNvCxnSpPr>
                <a:stCxn id="79" idx="4"/>
                <a:endCxn id="91" idx="7"/>
              </p:cNvCxnSpPr>
              <p:nvPr/>
            </p:nvCxnSpPr>
            <p:spPr>
              <a:xfrm flipH="1">
                <a:off x="5723633" y="2349380"/>
                <a:ext cx="63247" cy="262712"/>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84" name="Oval 83"/>
              <p:cNvSpPr/>
              <p:nvPr/>
            </p:nvSpPr>
            <p:spPr>
              <a:xfrm>
                <a:off x="4697170" y="2120780"/>
                <a:ext cx="228501"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cxnSp>
            <p:nvCxnSpPr>
              <p:cNvPr id="85" name="Straight Arrow Connector 84"/>
              <p:cNvCxnSpPr/>
              <p:nvPr/>
            </p:nvCxnSpPr>
            <p:spPr>
              <a:xfrm>
                <a:off x="4811421" y="1894085"/>
                <a:ext cx="0" cy="226695"/>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86" name="Straight Arrow Connector 85"/>
              <p:cNvCxnSpPr>
                <a:stCxn id="84" idx="4"/>
                <a:endCxn id="90" idx="1"/>
              </p:cNvCxnSpPr>
              <p:nvPr/>
            </p:nvCxnSpPr>
            <p:spPr>
              <a:xfrm>
                <a:off x="4811421" y="2349380"/>
                <a:ext cx="186638" cy="271262"/>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87" name="Oval 86"/>
              <p:cNvSpPr/>
              <p:nvPr/>
            </p:nvSpPr>
            <p:spPr>
              <a:xfrm>
                <a:off x="4966474" y="2120780"/>
                <a:ext cx="228501"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cxnSp>
            <p:nvCxnSpPr>
              <p:cNvPr id="88" name="Straight Arrow Connector 87"/>
              <p:cNvCxnSpPr/>
              <p:nvPr/>
            </p:nvCxnSpPr>
            <p:spPr>
              <a:xfrm>
                <a:off x="5080724" y="1894085"/>
                <a:ext cx="0" cy="226695"/>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89" name="Straight Arrow Connector 88"/>
              <p:cNvCxnSpPr>
                <a:stCxn id="87" idx="4"/>
                <a:endCxn id="90" idx="0"/>
              </p:cNvCxnSpPr>
              <p:nvPr/>
            </p:nvCxnSpPr>
            <p:spPr>
              <a:xfrm flipH="1">
                <a:off x="5078657" y="2349380"/>
                <a:ext cx="2068" cy="237784"/>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90" name="Oval 89"/>
              <p:cNvSpPr/>
              <p:nvPr/>
            </p:nvSpPr>
            <p:spPr>
              <a:xfrm>
                <a:off x="4964674" y="2587164"/>
                <a:ext cx="227965" cy="22860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sp>
            <p:nvSpPr>
              <p:cNvPr id="91" name="Oval 90"/>
              <p:cNvSpPr/>
              <p:nvPr/>
            </p:nvSpPr>
            <p:spPr>
              <a:xfrm>
                <a:off x="5529053" y="2578614"/>
                <a:ext cx="227965" cy="22860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grpSp>
            <p:nvGrpSpPr>
              <p:cNvPr id="92" name="Group 91"/>
              <p:cNvGrpSpPr/>
              <p:nvPr/>
            </p:nvGrpSpPr>
            <p:grpSpPr>
              <a:xfrm>
                <a:off x="5291814" y="2739565"/>
                <a:ext cx="170184" cy="17780"/>
                <a:chOff x="0" y="0"/>
                <a:chExt cx="170688" cy="18288"/>
              </a:xfrm>
            </p:grpSpPr>
            <p:sp>
              <p:nvSpPr>
                <p:cNvPr id="99" name="Oval 98"/>
                <p:cNvSpPr/>
                <p:nvPr/>
              </p:nvSpPr>
              <p:spPr>
                <a:xfrm>
                  <a:off x="0" y="0"/>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sp>
              <p:nvSpPr>
                <p:cNvPr id="100" name="Oval 99"/>
                <p:cNvSpPr/>
                <p:nvPr/>
              </p:nvSpPr>
              <p:spPr>
                <a:xfrm>
                  <a:off x="152400" y="0"/>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grpSp>
          <p:cxnSp>
            <p:nvCxnSpPr>
              <p:cNvPr id="93" name="Straight Arrow Connector 92"/>
              <p:cNvCxnSpPr>
                <a:stCxn id="84" idx="4"/>
                <a:endCxn id="91" idx="1"/>
              </p:cNvCxnSpPr>
              <p:nvPr/>
            </p:nvCxnSpPr>
            <p:spPr>
              <a:xfrm>
                <a:off x="4811421" y="2349380"/>
                <a:ext cx="751017" cy="262712"/>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94" name="Straight Arrow Connector 93"/>
              <p:cNvCxnSpPr>
                <a:stCxn id="87" idx="4"/>
                <a:endCxn id="91" idx="0"/>
              </p:cNvCxnSpPr>
              <p:nvPr/>
            </p:nvCxnSpPr>
            <p:spPr>
              <a:xfrm>
                <a:off x="5080725" y="2349380"/>
                <a:ext cx="562311" cy="229234"/>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95" name="Straight Arrow Connector 94"/>
              <p:cNvCxnSpPr>
                <a:stCxn id="79" idx="4"/>
                <a:endCxn id="90" idx="7"/>
              </p:cNvCxnSpPr>
              <p:nvPr/>
            </p:nvCxnSpPr>
            <p:spPr>
              <a:xfrm flipH="1">
                <a:off x="5159254" y="2349380"/>
                <a:ext cx="627626" cy="271262"/>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96" name="TextBox 48"/>
              <p:cNvSpPr txBox="1"/>
              <p:nvPr/>
            </p:nvSpPr>
            <p:spPr>
              <a:xfrm>
                <a:off x="5732474" y="2578274"/>
                <a:ext cx="586740" cy="237490"/>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dirty="0">
                    <a:solidFill>
                      <a:srgbClr val="000000"/>
                    </a:solidFill>
                    <a:effectLst/>
                    <a:latin typeface="Arial"/>
                    <a:ea typeface="Times New Roman"/>
                  </a:rPr>
                  <a:t>reduce</a:t>
                </a:r>
                <a:endParaRPr lang="en-US" sz="2000" dirty="0">
                  <a:effectLst/>
                  <a:latin typeface="Times New Roman"/>
                  <a:ea typeface="Times New Roman"/>
                </a:endParaRPr>
              </a:p>
            </p:txBody>
          </p:sp>
          <p:cxnSp>
            <p:nvCxnSpPr>
              <p:cNvPr id="97" name="Straight Arrow Connector 96"/>
              <p:cNvCxnSpPr>
                <a:stCxn id="90" idx="4"/>
              </p:cNvCxnSpPr>
              <p:nvPr/>
            </p:nvCxnSpPr>
            <p:spPr>
              <a:xfrm>
                <a:off x="5078657" y="2815764"/>
                <a:ext cx="2068" cy="22021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98" name="Straight Arrow Connector 97"/>
              <p:cNvCxnSpPr>
                <a:stCxn id="91" idx="4"/>
              </p:cNvCxnSpPr>
              <p:nvPr/>
            </p:nvCxnSpPr>
            <p:spPr>
              <a:xfrm flipH="1">
                <a:off x="5641120" y="2807214"/>
                <a:ext cx="1916" cy="22876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grpSp>
        <p:sp>
          <p:nvSpPr>
            <p:cNvPr id="15" name="Rectangle 14"/>
            <p:cNvSpPr/>
            <p:nvPr/>
          </p:nvSpPr>
          <p:spPr>
            <a:xfrm>
              <a:off x="2979316" y="543201"/>
              <a:ext cx="1628546" cy="1359904"/>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182880" rIns="91440" bIns="45720" numCol="1" spcCol="0" rtlCol="0" fromWordArt="0" anchor="ctr" anchorCtr="0" forceAA="0" compatLnSpc="1">
              <a:noAutofit/>
            </a:bodyPr>
            <a:lstStyle/>
            <a:p>
              <a:pPr marL="228600" marR="0">
                <a:lnSpc>
                  <a:spcPct val="115000"/>
                </a:lnSpc>
                <a:spcBef>
                  <a:spcPts val="0"/>
                </a:spcBef>
                <a:spcAft>
                  <a:spcPts val="1000"/>
                </a:spcAft>
              </a:pPr>
              <a:r>
                <a:rPr lang="en-US" sz="1200">
                  <a:effectLst/>
                  <a:latin typeface="Times New Roman"/>
                  <a:ea typeface="Times New Roman"/>
                </a:rPr>
                <a:t> </a:t>
              </a:r>
            </a:p>
          </p:txBody>
        </p:sp>
        <p:grpSp>
          <p:nvGrpSpPr>
            <p:cNvPr id="16" name="Group 15"/>
            <p:cNvGrpSpPr/>
            <p:nvPr/>
          </p:nvGrpSpPr>
          <p:grpSpPr>
            <a:xfrm>
              <a:off x="2967247" y="539684"/>
              <a:ext cx="1564537" cy="1366075"/>
              <a:chOff x="4658943" y="1765169"/>
              <a:chExt cx="1564875" cy="1435231"/>
            </a:xfrm>
          </p:grpSpPr>
          <p:sp>
            <p:nvSpPr>
              <p:cNvPr id="51" name="Arc 50"/>
              <p:cNvSpPr/>
              <p:nvPr/>
            </p:nvSpPr>
            <p:spPr>
              <a:xfrm rot="1016732">
                <a:off x="5498175" y="1860873"/>
                <a:ext cx="725643" cy="1339527"/>
              </a:xfrm>
              <a:prstGeom prst="arc">
                <a:avLst>
                  <a:gd name="adj1" fmla="val 13599321"/>
                  <a:gd name="adj2" fmla="val 6208161"/>
                </a:avLst>
              </a:prstGeom>
              <a:noFill/>
              <a:ln>
                <a:headEnd type="triangle" w="med" len="med"/>
                <a:tailEnd type="none" w="med" len="med"/>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52" name="TextBox 36"/>
              <p:cNvSpPr txBox="1"/>
              <p:nvPr/>
            </p:nvSpPr>
            <p:spPr>
              <a:xfrm>
                <a:off x="4843706" y="1765169"/>
                <a:ext cx="526326" cy="237461"/>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a:solidFill>
                      <a:srgbClr val="000000"/>
                    </a:solidFill>
                    <a:effectLst/>
                    <a:latin typeface="Arial"/>
                    <a:ea typeface="Times New Roman"/>
                  </a:rPr>
                  <a:t>Input</a:t>
                </a:r>
                <a:endParaRPr lang="en-US" sz="2000">
                  <a:effectLst/>
                  <a:latin typeface="Times New Roman"/>
                  <a:ea typeface="Times New Roman"/>
                </a:endParaRPr>
              </a:p>
            </p:txBody>
          </p:sp>
          <p:sp>
            <p:nvSpPr>
              <p:cNvPr id="53" name="Oval 52"/>
              <p:cNvSpPr/>
              <p:nvPr/>
            </p:nvSpPr>
            <p:spPr>
              <a:xfrm>
                <a:off x="5785757" y="2213929"/>
                <a:ext cx="228487" cy="22857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cxnSp>
            <p:nvCxnSpPr>
              <p:cNvPr id="54" name="Straight Arrow Connector 53"/>
              <p:cNvCxnSpPr/>
              <p:nvPr/>
            </p:nvCxnSpPr>
            <p:spPr>
              <a:xfrm>
                <a:off x="5900000" y="1986945"/>
                <a:ext cx="0" cy="226984"/>
              </a:xfrm>
              <a:prstGeom prst="straightConnector1">
                <a:avLst/>
              </a:prstGeom>
              <a:ln>
                <a:tailEnd type="triangle" w="lg" len="med"/>
              </a:ln>
            </p:spPr>
            <p:style>
              <a:lnRef idx="1">
                <a:schemeClr val="dk1"/>
              </a:lnRef>
              <a:fillRef idx="2">
                <a:schemeClr val="dk1"/>
              </a:fillRef>
              <a:effectRef idx="1">
                <a:schemeClr val="dk1"/>
              </a:effectRef>
              <a:fontRef idx="minor">
                <a:schemeClr val="dk1"/>
              </a:fontRef>
            </p:style>
          </p:cxnSp>
          <p:grpSp>
            <p:nvGrpSpPr>
              <p:cNvPr id="55" name="Group 54"/>
              <p:cNvGrpSpPr/>
              <p:nvPr/>
            </p:nvGrpSpPr>
            <p:grpSpPr>
              <a:xfrm>
                <a:off x="5471591" y="2320247"/>
                <a:ext cx="170604" cy="18286"/>
                <a:chOff x="661269" y="507515"/>
                <a:chExt cx="170688" cy="18288"/>
              </a:xfrm>
            </p:grpSpPr>
            <p:sp>
              <p:nvSpPr>
                <p:cNvPr id="76" name="Oval 75"/>
                <p:cNvSpPr/>
                <p:nvPr/>
              </p:nvSpPr>
              <p:spPr>
                <a:xfrm>
                  <a:off x="661269" y="507515"/>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sp>
              <p:nvSpPr>
                <p:cNvPr id="77" name="Oval 76"/>
                <p:cNvSpPr/>
                <p:nvPr/>
              </p:nvSpPr>
              <p:spPr>
                <a:xfrm>
                  <a:off x="813669" y="507515"/>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grpSp>
          <p:sp>
            <p:nvSpPr>
              <p:cNvPr id="56" name="TextBox 48"/>
              <p:cNvSpPr txBox="1"/>
              <p:nvPr/>
            </p:nvSpPr>
            <p:spPr>
              <a:xfrm>
                <a:off x="5202023" y="2002630"/>
                <a:ext cx="473549" cy="303986"/>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a:solidFill>
                      <a:srgbClr val="000000"/>
                    </a:solidFill>
                    <a:effectLst/>
                    <a:latin typeface="Arial"/>
                    <a:ea typeface="Times New Roman"/>
                  </a:rPr>
                  <a:t>map</a:t>
                </a:r>
                <a:endParaRPr lang="en-US" sz="2000">
                  <a:effectLst/>
                  <a:latin typeface="Times New Roman"/>
                  <a:ea typeface="Times New Roman"/>
                </a:endParaRPr>
              </a:p>
            </p:txBody>
          </p:sp>
          <p:cxnSp>
            <p:nvCxnSpPr>
              <p:cNvPr id="57" name="Straight Arrow Connector 56"/>
              <p:cNvCxnSpPr/>
              <p:nvPr/>
            </p:nvCxnSpPr>
            <p:spPr>
              <a:xfrm flipH="1">
                <a:off x="5836758" y="2442501"/>
                <a:ext cx="63243" cy="26268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58" name="Oval 57"/>
              <p:cNvSpPr/>
              <p:nvPr/>
            </p:nvSpPr>
            <p:spPr>
              <a:xfrm>
                <a:off x="4810359" y="2213929"/>
                <a:ext cx="228487" cy="22857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cxnSp>
            <p:nvCxnSpPr>
              <p:cNvPr id="59" name="Straight Arrow Connector 58"/>
              <p:cNvCxnSpPr/>
              <p:nvPr/>
            </p:nvCxnSpPr>
            <p:spPr>
              <a:xfrm>
                <a:off x="4924603" y="1987262"/>
                <a:ext cx="0" cy="226667"/>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60" name="Straight Arrow Connector 59"/>
              <p:cNvCxnSpPr/>
              <p:nvPr/>
            </p:nvCxnSpPr>
            <p:spPr>
              <a:xfrm>
                <a:off x="4924603" y="2442501"/>
                <a:ext cx="186626" cy="271229"/>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61" name="Oval 60"/>
              <p:cNvSpPr/>
              <p:nvPr/>
            </p:nvSpPr>
            <p:spPr>
              <a:xfrm>
                <a:off x="5079646" y="2213929"/>
                <a:ext cx="228487" cy="22857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cxnSp>
            <p:nvCxnSpPr>
              <p:cNvPr id="62" name="Straight Arrow Connector 61"/>
              <p:cNvCxnSpPr/>
              <p:nvPr/>
            </p:nvCxnSpPr>
            <p:spPr>
              <a:xfrm>
                <a:off x="5193889" y="1987262"/>
                <a:ext cx="0" cy="226667"/>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63" name="Straight Arrow Connector 62"/>
              <p:cNvCxnSpPr/>
              <p:nvPr/>
            </p:nvCxnSpPr>
            <p:spPr>
              <a:xfrm flipH="1">
                <a:off x="5191822" y="2442501"/>
                <a:ext cx="2068" cy="237755"/>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64" name="Oval 63"/>
              <p:cNvSpPr/>
              <p:nvPr/>
            </p:nvSpPr>
            <p:spPr>
              <a:xfrm>
                <a:off x="5077846" y="2680256"/>
                <a:ext cx="227951" cy="228572"/>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sp>
            <p:nvSpPr>
              <p:cNvPr id="65" name="Oval 64"/>
              <p:cNvSpPr/>
              <p:nvPr/>
            </p:nvSpPr>
            <p:spPr>
              <a:xfrm>
                <a:off x="5642190" y="2671707"/>
                <a:ext cx="227951" cy="228572"/>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grpSp>
            <p:nvGrpSpPr>
              <p:cNvPr id="66" name="Group 65"/>
              <p:cNvGrpSpPr/>
              <p:nvPr/>
            </p:nvGrpSpPr>
            <p:grpSpPr>
              <a:xfrm>
                <a:off x="5404973" y="2832638"/>
                <a:ext cx="170175" cy="17778"/>
                <a:chOff x="594644" y="1019969"/>
                <a:chExt cx="170688" cy="18288"/>
              </a:xfrm>
            </p:grpSpPr>
            <p:sp>
              <p:nvSpPr>
                <p:cNvPr id="74" name="Oval 73"/>
                <p:cNvSpPr/>
                <p:nvPr/>
              </p:nvSpPr>
              <p:spPr>
                <a:xfrm>
                  <a:off x="594644" y="1019969"/>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sp>
              <p:nvSpPr>
                <p:cNvPr id="75" name="Oval 74"/>
                <p:cNvSpPr/>
                <p:nvPr/>
              </p:nvSpPr>
              <p:spPr>
                <a:xfrm>
                  <a:off x="747044" y="1019969"/>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grpSp>
          <p:cxnSp>
            <p:nvCxnSpPr>
              <p:cNvPr id="67" name="Straight Arrow Connector 66"/>
              <p:cNvCxnSpPr/>
              <p:nvPr/>
            </p:nvCxnSpPr>
            <p:spPr>
              <a:xfrm>
                <a:off x="4924603" y="2442501"/>
                <a:ext cx="750970" cy="26268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68" name="Straight Arrow Connector 67"/>
              <p:cNvCxnSpPr/>
              <p:nvPr/>
            </p:nvCxnSpPr>
            <p:spPr>
              <a:xfrm>
                <a:off x="5193890" y="2442501"/>
                <a:ext cx="562276" cy="229206"/>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69" name="Straight Arrow Connector 68"/>
              <p:cNvCxnSpPr/>
              <p:nvPr/>
            </p:nvCxnSpPr>
            <p:spPr>
              <a:xfrm flipH="1">
                <a:off x="5272414" y="2442501"/>
                <a:ext cx="627587" cy="271229"/>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70" name="TextBox 48"/>
              <p:cNvSpPr txBox="1"/>
              <p:nvPr/>
            </p:nvSpPr>
            <p:spPr>
              <a:xfrm>
                <a:off x="4658943" y="2789025"/>
                <a:ext cx="586704" cy="237461"/>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dirty="0">
                    <a:solidFill>
                      <a:srgbClr val="000000"/>
                    </a:solidFill>
                    <a:effectLst/>
                    <a:latin typeface="Arial"/>
                    <a:ea typeface="Times New Roman"/>
                  </a:rPr>
                  <a:t>reduce</a:t>
                </a:r>
                <a:endParaRPr lang="en-US" sz="2000" dirty="0">
                  <a:effectLst/>
                  <a:latin typeface="Times New Roman"/>
                  <a:ea typeface="Times New Roman"/>
                </a:endParaRPr>
              </a:p>
            </p:txBody>
          </p:sp>
          <p:cxnSp>
            <p:nvCxnSpPr>
              <p:cNvPr id="71" name="Straight Arrow Connector 70"/>
              <p:cNvCxnSpPr/>
              <p:nvPr/>
            </p:nvCxnSpPr>
            <p:spPr>
              <a:xfrm>
                <a:off x="5191822" y="2908828"/>
                <a:ext cx="2068" cy="220183"/>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72" name="Straight Arrow Connector 71"/>
              <p:cNvCxnSpPr/>
              <p:nvPr/>
            </p:nvCxnSpPr>
            <p:spPr>
              <a:xfrm flipH="1">
                <a:off x="5754250" y="2900279"/>
                <a:ext cx="1916" cy="228732"/>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73" name="TextBox 36"/>
              <p:cNvSpPr txBox="1"/>
              <p:nvPr/>
            </p:nvSpPr>
            <p:spPr>
              <a:xfrm>
                <a:off x="5318971" y="1778126"/>
                <a:ext cx="714375" cy="237490"/>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dirty="0">
                    <a:solidFill>
                      <a:srgbClr val="000000"/>
                    </a:solidFill>
                    <a:effectLst/>
                    <a:latin typeface="Arial"/>
                    <a:ea typeface="Times New Roman"/>
                  </a:rPr>
                  <a:t>Iterations</a:t>
                </a:r>
                <a:endParaRPr lang="en-US" sz="2000" dirty="0">
                  <a:effectLst/>
                  <a:latin typeface="Times New Roman"/>
                  <a:ea typeface="Times New Roman"/>
                </a:endParaRPr>
              </a:p>
            </p:txBody>
          </p:sp>
        </p:grpSp>
        <p:grpSp>
          <p:nvGrpSpPr>
            <p:cNvPr id="17" name="Group 16"/>
            <p:cNvGrpSpPr/>
            <p:nvPr/>
          </p:nvGrpSpPr>
          <p:grpSpPr>
            <a:xfrm>
              <a:off x="187860" y="632890"/>
              <a:ext cx="1204219" cy="1250507"/>
              <a:chOff x="5025142" y="1886585"/>
              <a:chExt cx="1204480" cy="1313815"/>
            </a:xfrm>
          </p:grpSpPr>
          <p:sp>
            <p:nvSpPr>
              <p:cNvPr id="36" name="TextBox 36"/>
              <p:cNvSpPr txBox="1"/>
              <p:nvPr/>
            </p:nvSpPr>
            <p:spPr>
              <a:xfrm>
                <a:off x="5372372" y="1886585"/>
                <a:ext cx="485013" cy="237490"/>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dirty="0">
                    <a:solidFill>
                      <a:srgbClr val="000000"/>
                    </a:solidFill>
                    <a:effectLst/>
                    <a:latin typeface="Arial"/>
                    <a:ea typeface="Times New Roman"/>
                  </a:rPr>
                  <a:t>Input</a:t>
                </a:r>
                <a:endParaRPr lang="en-US" sz="2000" dirty="0">
                  <a:effectLst/>
                  <a:latin typeface="Times New Roman"/>
                  <a:ea typeface="Times New Roman"/>
                </a:endParaRPr>
              </a:p>
            </p:txBody>
          </p:sp>
          <p:sp>
            <p:nvSpPr>
              <p:cNvPr id="37" name="Oval 36"/>
              <p:cNvSpPr/>
              <p:nvPr/>
            </p:nvSpPr>
            <p:spPr>
              <a:xfrm>
                <a:off x="6001022" y="2428716"/>
                <a:ext cx="228600"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p>
            </p:txBody>
          </p:sp>
          <p:cxnSp>
            <p:nvCxnSpPr>
              <p:cNvPr id="38" name="Straight Arrow Connector 37"/>
              <p:cNvCxnSpPr>
                <a:endCxn id="37" idx="0"/>
              </p:cNvCxnSpPr>
              <p:nvPr/>
            </p:nvCxnSpPr>
            <p:spPr>
              <a:xfrm>
                <a:off x="6115322" y="2201704"/>
                <a:ext cx="0" cy="227012"/>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39" name="TextBox 45"/>
              <p:cNvSpPr txBox="1"/>
              <p:nvPr/>
            </p:nvSpPr>
            <p:spPr>
              <a:xfrm>
                <a:off x="5368042" y="2962910"/>
                <a:ext cx="564515" cy="237490"/>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a:solidFill>
                      <a:srgbClr val="000000"/>
                    </a:solidFill>
                    <a:effectLst/>
                    <a:latin typeface="Arial"/>
                    <a:ea typeface="Times New Roman"/>
                  </a:rPr>
                  <a:t>Output</a:t>
                </a:r>
                <a:endParaRPr lang="en-US" sz="2000">
                  <a:effectLst/>
                  <a:latin typeface="Times New Roman"/>
                  <a:ea typeface="Times New Roman"/>
                </a:endParaRPr>
              </a:p>
            </p:txBody>
          </p:sp>
          <p:grpSp>
            <p:nvGrpSpPr>
              <p:cNvPr id="40" name="Group 39"/>
              <p:cNvGrpSpPr/>
              <p:nvPr/>
            </p:nvGrpSpPr>
            <p:grpSpPr>
              <a:xfrm>
                <a:off x="5686697" y="2535047"/>
                <a:ext cx="170688" cy="18288"/>
                <a:chOff x="2753360" y="2094366"/>
                <a:chExt cx="170688" cy="18288"/>
              </a:xfrm>
            </p:grpSpPr>
            <p:sp>
              <p:nvSpPr>
                <p:cNvPr id="49" name="Oval 48"/>
                <p:cNvSpPr/>
                <p:nvPr/>
              </p:nvSpPr>
              <p:spPr>
                <a:xfrm>
                  <a:off x="2753360" y="2094366"/>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p>
              </p:txBody>
            </p:sp>
            <p:sp>
              <p:nvSpPr>
                <p:cNvPr id="50" name="Oval 49"/>
                <p:cNvSpPr/>
                <p:nvPr/>
              </p:nvSpPr>
              <p:spPr>
                <a:xfrm>
                  <a:off x="2905760" y="2094366"/>
                  <a:ext cx="18288" cy="1828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p>
              </p:txBody>
            </p:sp>
          </p:grpSp>
          <p:sp>
            <p:nvSpPr>
              <p:cNvPr id="41" name="TextBox 48"/>
              <p:cNvSpPr txBox="1"/>
              <p:nvPr/>
            </p:nvSpPr>
            <p:spPr>
              <a:xfrm>
                <a:off x="5572397" y="2200910"/>
                <a:ext cx="430530" cy="237490"/>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400" kern="1200" dirty="0">
                    <a:solidFill>
                      <a:srgbClr val="000000"/>
                    </a:solidFill>
                    <a:effectLst/>
                    <a:latin typeface="Arial"/>
                    <a:ea typeface="Times New Roman"/>
                  </a:rPr>
                  <a:t>map</a:t>
                </a:r>
                <a:endParaRPr lang="en-US" sz="2000" dirty="0">
                  <a:effectLst/>
                  <a:latin typeface="Times New Roman"/>
                  <a:ea typeface="Times New Roman"/>
                </a:endParaRPr>
              </a:p>
            </p:txBody>
          </p:sp>
          <p:cxnSp>
            <p:nvCxnSpPr>
              <p:cNvPr id="42" name="Straight Arrow Connector 41"/>
              <p:cNvCxnSpPr>
                <a:stCxn id="37" idx="4"/>
              </p:cNvCxnSpPr>
              <p:nvPr/>
            </p:nvCxnSpPr>
            <p:spPr>
              <a:xfrm>
                <a:off x="6115322" y="2657316"/>
                <a:ext cx="0" cy="240053"/>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43" name="Oval 42"/>
              <p:cNvSpPr/>
              <p:nvPr/>
            </p:nvSpPr>
            <p:spPr>
              <a:xfrm>
                <a:off x="5025142" y="2428716"/>
                <a:ext cx="228600"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latin typeface="Times New Roman"/>
                    <a:ea typeface="Times New Roman"/>
                  </a:rPr>
                  <a:t> </a:t>
                </a:r>
                <a:endParaRPr lang="en-US" sz="1200">
                  <a:effectLst/>
                  <a:latin typeface="Times New Roman"/>
                  <a:ea typeface="Times New Roman"/>
                </a:endParaRPr>
              </a:p>
            </p:txBody>
          </p:sp>
          <p:cxnSp>
            <p:nvCxnSpPr>
              <p:cNvPr id="44" name="Straight Arrow Connector 43"/>
              <p:cNvCxnSpPr/>
              <p:nvPr/>
            </p:nvCxnSpPr>
            <p:spPr>
              <a:xfrm>
                <a:off x="5139442" y="2202021"/>
                <a:ext cx="0" cy="226695"/>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45" name="Straight Arrow Connector 44"/>
              <p:cNvCxnSpPr/>
              <p:nvPr/>
            </p:nvCxnSpPr>
            <p:spPr>
              <a:xfrm>
                <a:off x="5139442" y="2657316"/>
                <a:ext cx="0" cy="24003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46" name="Oval 45"/>
              <p:cNvSpPr/>
              <p:nvPr/>
            </p:nvSpPr>
            <p:spPr>
              <a:xfrm>
                <a:off x="5294562" y="2428716"/>
                <a:ext cx="228600"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a:lnSpc>
                    <a:spcPct val="115000"/>
                  </a:lnSpc>
                  <a:spcBef>
                    <a:spcPts val="0"/>
                  </a:spcBef>
                  <a:spcAft>
                    <a:spcPts val="1000"/>
                  </a:spcAft>
                </a:pPr>
                <a:r>
                  <a:rPr lang="en-US" sz="1100" dirty="0">
                    <a:effectLst/>
                    <a:latin typeface="Times New Roman"/>
                    <a:ea typeface="Times New Roman"/>
                  </a:rPr>
                  <a:t> </a:t>
                </a:r>
                <a:endParaRPr lang="en-US" sz="1200" dirty="0">
                  <a:effectLst/>
                  <a:latin typeface="Times New Roman"/>
                  <a:ea typeface="Times New Roman"/>
                </a:endParaRPr>
              </a:p>
            </p:txBody>
          </p:sp>
          <p:cxnSp>
            <p:nvCxnSpPr>
              <p:cNvPr id="47" name="Straight Arrow Connector 46"/>
              <p:cNvCxnSpPr/>
              <p:nvPr/>
            </p:nvCxnSpPr>
            <p:spPr>
              <a:xfrm>
                <a:off x="5408862" y="2202021"/>
                <a:ext cx="0" cy="226695"/>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48" name="Straight Arrow Connector 47"/>
              <p:cNvCxnSpPr/>
              <p:nvPr/>
            </p:nvCxnSpPr>
            <p:spPr>
              <a:xfrm>
                <a:off x="5408862" y="2657316"/>
                <a:ext cx="0" cy="24003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grpSp>
        <p:sp>
          <p:nvSpPr>
            <p:cNvPr id="18" name="Rectangle 17"/>
            <p:cNvSpPr/>
            <p:nvPr/>
          </p:nvSpPr>
          <p:spPr>
            <a:xfrm>
              <a:off x="4820094" y="696000"/>
              <a:ext cx="989087" cy="97576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p>
          </p:txBody>
        </p:sp>
        <p:sp>
          <p:nvSpPr>
            <p:cNvPr id="19" name="Arc 18"/>
            <p:cNvSpPr/>
            <p:nvPr/>
          </p:nvSpPr>
          <p:spPr>
            <a:xfrm flipV="1">
              <a:off x="4772025" y="1094688"/>
              <a:ext cx="1123950" cy="435169"/>
            </a:xfrm>
            <a:prstGeom prst="arc">
              <a:avLst>
                <a:gd name="adj1" fmla="val 10327336"/>
                <a:gd name="adj2" fmla="val 598130"/>
              </a:avLst>
            </a:prstGeom>
            <a:no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p>
          </p:txBody>
        </p:sp>
        <p:sp>
          <p:nvSpPr>
            <p:cNvPr id="20" name="Arc 19"/>
            <p:cNvSpPr/>
            <p:nvPr/>
          </p:nvSpPr>
          <p:spPr>
            <a:xfrm rot="16200000" flipV="1">
              <a:off x="4893613" y="958004"/>
              <a:ext cx="1107331" cy="457101"/>
            </a:xfrm>
            <a:prstGeom prst="arc">
              <a:avLst>
                <a:gd name="adj1" fmla="val 10327336"/>
                <a:gd name="adj2" fmla="val 598130"/>
              </a:avLst>
            </a:prstGeom>
            <a:noFill/>
            <a:ln>
              <a:headEnd type="triangl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p>
          </p:txBody>
        </p:sp>
        <p:cxnSp>
          <p:nvCxnSpPr>
            <p:cNvPr id="21" name="Straight Connector 20"/>
            <p:cNvCxnSpPr/>
            <p:nvPr/>
          </p:nvCxnSpPr>
          <p:spPr>
            <a:xfrm>
              <a:off x="5199713" y="709945"/>
              <a:ext cx="0" cy="969137"/>
            </a:xfrm>
            <a:prstGeom prst="line">
              <a:avLst/>
            </a:prstGeom>
            <a:ln/>
          </p:spPr>
          <p:style>
            <a:lnRef idx="1">
              <a:schemeClr val="dk1"/>
            </a:lnRef>
            <a:fillRef idx="2">
              <a:schemeClr val="dk1"/>
            </a:fillRef>
            <a:effectRef idx="1">
              <a:schemeClr val="dk1"/>
            </a:effectRef>
            <a:fontRef idx="minor">
              <a:schemeClr val="dk1"/>
            </a:fontRef>
          </p:style>
        </p:cxnSp>
        <p:cxnSp>
          <p:nvCxnSpPr>
            <p:cNvPr id="22" name="Straight Connector 21"/>
            <p:cNvCxnSpPr/>
            <p:nvPr/>
          </p:nvCxnSpPr>
          <p:spPr>
            <a:xfrm>
              <a:off x="4820094" y="1055038"/>
              <a:ext cx="989087" cy="0"/>
            </a:xfrm>
            <a:prstGeom prst="line">
              <a:avLst/>
            </a:prstGeom>
            <a:ln/>
          </p:spPr>
          <p:style>
            <a:lnRef idx="1">
              <a:schemeClr val="dk1"/>
            </a:lnRef>
            <a:fillRef idx="2">
              <a:schemeClr val="dk1"/>
            </a:fillRef>
            <a:effectRef idx="1">
              <a:schemeClr val="dk1"/>
            </a:effectRef>
            <a:fontRef idx="minor">
              <a:schemeClr val="dk1"/>
            </a:fontRef>
          </p:style>
        </p:cxnSp>
        <p:cxnSp>
          <p:nvCxnSpPr>
            <p:cNvPr id="23" name="Straight Connector 22"/>
            <p:cNvCxnSpPr/>
            <p:nvPr/>
          </p:nvCxnSpPr>
          <p:spPr>
            <a:xfrm>
              <a:off x="4820094" y="1343640"/>
              <a:ext cx="989087" cy="0"/>
            </a:xfrm>
            <a:prstGeom prst="line">
              <a:avLst/>
            </a:prstGeom>
            <a:ln/>
          </p:spPr>
          <p:style>
            <a:lnRef idx="1">
              <a:schemeClr val="dk1"/>
            </a:lnRef>
            <a:fillRef idx="2">
              <a:schemeClr val="dk1"/>
            </a:fillRef>
            <a:effectRef idx="1">
              <a:schemeClr val="dk1"/>
            </a:effectRef>
            <a:fontRef idx="minor">
              <a:schemeClr val="dk1"/>
            </a:fontRef>
          </p:style>
        </p:cxnSp>
        <p:sp>
          <p:nvSpPr>
            <p:cNvPr id="24" name="TextBox 144"/>
            <p:cNvSpPr txBox="1"/>
            <p:nvPr/>
          </p:nvSpPr>
          <p:spPr>
            <a:xfrm>
              <a:off x="5196424" y="1002620"/>
              <a:ext cx="369490" cy="406763"/>
            </a:xfrm>
            <a:prstGeom prst="rect">
              <a:avLst/>
            </a:prstGeom>
          </p:spPr>
          <p:style>
            <a:lnRef idx="1">
              <a:schemeClr val="dk1"/>
            </a:lnRef>
            <a:fillRef idx="2">
              <a:schemeClr val="dk1"/>
            </a:fillRef>
            <a:effectRef idx="1">
              <a:schemeClr val="dk1"/>
            </a:effectRef>
            <a:fontRef idx="minor">
              <a:schemeClr val="dk1"/>
            </a:fontRef>
          </p:style>
          <p:txBody>
            <a:bodyPr wrap="square" rtlCol="0">
              <a:noAutofit/>
            </a:bodyPr>
            <a:lstStyle/>
            <a:p>
              <a:pPr marL="0" marR="0">
                <a:spcBef>
                  <a:spcPts val="0"/>
                </a:spcBef>
                <a:spcAft>
                  <a:spcPts val="0"/>
                </a:spcAft>
              </a:pPr>
              <a:r>
                <a:rPr lang="en-US" sz="1800" kern="1200">
                  <a:solidFill>
                    <a:srgbClr val="000000"/>
                  </a:solidFill>
                  <a:effectLst/>
                  <a:latin typeface="Calibri"/>
                  <a:ea typeface="Times New Roman"/>
                  <a:cs typeface="Times New Roman"/>
                </a:rPr>
                <a:t>P</a:t>
              </a:r>
              <a:r>
                <a:rPr lang="en-US" sz="1800" kern="1200" baseline="-25000">
                  <a:solidFill>
                    <a:srgbClr val="000000"/>
                  </a:solidFill>
                  <a:effectLst/>
                  <a:latin typeface="Calibri"/>
                  <a:ea typeface="Times New Roman"/>
                  <a:cs typeface="Times New Roman"/>
                </a:rPr>
                <a:t>ij</a:t>
              </a:r>
              <a:endParaRPr lang="en-US" sz="1200">
                <a:effectLst/>
                <a:latin typeface="Times New Roman"/>
                <a:ea typeface="Times New Roman"/>
              </a:endParaRPr>
            </a:p>
          </p:txBody>
        </p:sp>
        <p:cxnSp>
          <p:nvCxnSpPr>
            <p:cNvPr id="25" name="Straight Arrow Connector 24"/>
            <p:cNvCxnSpPr/>
            <p:nvPr/>
          </p:nvCxnSpPr>
          <p:spPr>
            <a:xfrm rot="5400000" flipH="1" flipV="1">
              <a:off x="5273170" y="862346"/>
              <a:ext cx="217585"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6" name="Straight Arrow Connector 25"/>
            <p:cNvCxnSpPr/>
            <p:nvPr/>
          </p:nvCxnSpPr>
          <p:spPr>
            <a:xfrm rot="10800000">
              <a:off x="4918111" y="1198583"/>
              <a:ext cx="228551" cy="1511"/>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7" name="Straight Connector 26"/>
            <p:cNvCxnSpPr/>
            <p:nvPr/>
          </p:nvCxnSpPr>
          <p:spPr>
            <a:xfrm>
              <a:off x="5503294" y="709017"/>
              <a:ext cx="0" cy="968856"/>
            </a:xfrm>
            <a:prstGeom prst="line">
              <a:avLst/>
            </a:prstGeom>
            <a:ln/>
          </p:spPr>
          <p:style>
            <a:lnRef idx="1">
              <a:schemeClr val="dk1"/>
            </a:lnRef>
            <a:fillRef idx="2">
              <a:schemeClr val="dk1"/>
            </a:fillRef>
            <a:effectRef idx="1">
              <a:schemeClr val="dk1"/>
            </a:effectRef>
            <a:fontRef idx="minor">
              <a:schemeClr val="dk1"/>
            </a:fontRef>
          </p:style>
        </p:cxnSp>
        <p:sp>
          <p:nvSpPr>
            <p:cNvPr id="28" name="Rectangle 27"/>
            <p:cNvSpPr/>
            <p:nvPr/>
          </p:nvSpPr>
          <p:spPr>
            <a:xfrm>
              <a:off x="90090" y="1904806"/>
              <a:ext cx="1360465" cy="586966"/>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50000"/>
                </a:lnSpc>
                <a:spcBef>
                  <a:spcPts val="0"/>
                </a:spcBef>
                <a:spcAft>
                  <a:spcPts val="0"/>
                </a:spcAft>
              </a:pPr>
              <a:r>
                <a:rPr lang="en-US" sz="1400" dirty="0" smtClean="0">
                  <a:solidFill>
                    <a:srgbClr val="000000"/>
                  </a:solidFill>
                  <a:effectLst/>
                  <a:latin typeface="Arial" pitchFamily="34" charset="0"/>
                  <a:ea typeface="Times New Roman"/>
                  <a:cs typeface="Arial" pitchFamily="34" charset="0"/>
                </a:rPr>
                <a:t>BLAST Analysis</a:t>
              </a:r>
              <a:endParaRPr lang="en-US" sz="1400" dirty="0">
                <a:effectLst/>
                <a:latin typeface="Arial" pitchFamily="34" charset="0"/>
                <a:ea typeface="Times New Roman"/>
                <a:cs typeface="Arial" pitchFamily="34" charset="0"/>
              </a:endParaRPr>
            </a:p>
            <a:p>
              <a:pPr marL="0" marR="0">
                <a:lnSpc>
                  <a:spcPct val="150000"/>
                </a:lnSpc>
                <a:spcBef>
                  <a:spcPts val="0"/>
                </a:spcBef>
                <a:spcAft>
                  <a:spcPts val="0"/>
                </a:spcAft>
              </a:pPr>
              <a:r>
                <a:rPr lang="en-US" sz="1400" dirty="0" smtClean="0">
                  <a:solidFill>
                    <a:srgbClr val="000000"/>
                  </a:solidFill>
                  <a:effectLst/>
                  <a:latin typeface="Arial" pitchFamily="34" charset="0"/>
                  <a:ea typeface="Times New Roman"/>
                  <a:cs typeface="Arial" pitchFamily="34" charset="0"/>
                </a:rPr>
                <a:t>Parametric sweep</a:t>
              </a:r>
            </a:p>
            <a:p>
              <a:pPr marL="0" marR="0">
                <a:lnSpc>
                  <a:spcPct val="150000"/>
                </a:lnSpc>
                <a:spcBef>
                  <a:spcPts val="0"/>
                </a:spcBef>
                <a:spcAft>
                  <a:spcPts val="0"/>
                </a:spcAft>
              </a:pPr>
              <a:r>
                <a:rPr lang="en-US" sz="1400" dirty="0" smtClean="0">
                  <a:solidFill>
                    <a:srgbClr val="000000"/>
                  </a:solidFill>
                  <a:latin typeface="Arial" pitchFamily="34" charset="0"/>
                  <a:ea typeface="Times New Roman"/>
                  <a:cs typeface="Arial" pitchFamily="34" charset="0"/>
                </a:rPr>
                <a:t>Pleasingly Parallel</a:t>
              </a:r>
              <a:endParaRPr lang="en-US" sz="1400" dirty="0">
                <a:effectLst/>
                <a:latin typeface="Arial" pitchFamily="34" charset="0"/>
                <a:ea typeface="Times New Roman"/>
                <a:cs typeface="Arial" pitchFamily="34" charset="0"/>
              </a:endParaRPr>
            </a:p>
          </p:txBody>
        </p:sp>
        <p:sp>
          <p:nvSpPr>
            <p:cNvPr id="29" name="Rectangle 28"/>
            <p:cNvSpPr/>
            <p:nvPr/>
          </p:nvSpPr>
          <p:spPr>
            <a:xfrm>
              <a:off x="1446245" y="1906661"/>
              <a:ext cx="1533071" cy="585111"/>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50000"/>
                </a:lnSpc>
                <a:spcBef>
                  <a:spcPts val="0"/>
                </a:spcBef>
                <a:spcAft>
                  <a:spcPts val="0"/>
                </a:spcAft>
              </a:pPr>
              <a:r>
                <a:rPr lang="en-US" sz="1400" dirty="0">
                  <a:solidFill>
                    <a:srgbClr val="000000"/>
                  </a:solidFill>
                  <a:effectLst/>
                  <a:latin typeface="Arial" pitchFamily="34" charset="0"/>
                  <a:ea typeface="Times New Roman"/>
                  <a:cs typeface="Arial" pitchFamily="34" charset="0"/>
                </a:rPr>
                <a:t>High Energy Physics (HEP) Histograms</a:t>
              </a:r>
              <a:endParaRPr lang="en-US" sz="1400" dirty="0">
                <a:effectLst/>
                <a:latin typeface="Arial" pitchFamily="34" charset="0"/>
                <a:ea typeface="Times New Roman"/>
                <a:cs typeface="Arial" pitchFamily="34" charset="0"/>
              </a:endParaRPr>
            </a:p>
            <a:p>
              <a:pPr marL="0" marR="0">
                <a:lnSpc>
                  <a:spcPct val="150000"/>
                </a:lnSpc>
                <a:spcBef>
                  <a:spcPts val="0"/>
                </a:spcBef>
                <a:spcAft>
                  <a:spcPts val="0"/>
                </a:spcAft>
              </a:pPr>
              <a:r>
                <a:rPr lang="en-US" sz="1400" dirty="0">
                  <a:solidFill>
                    <a:srgbClr val="000000"/>
                  </a:solidFill>
                  <a:effectLst/>
                  <a:latin typeface="Arial" pitchFamily="34" charset="0"/>
                  <a:ea typeface="Times New Roman"/>
                  <a:cs typeface="Arial" pitchFamily="34" charset="0"/>
                </a:rPr>
                <a:t>Distributed search</a:t>
              </a:r>
              <a:endParaRPr lang="en-US" sz="1400" dirty="0">
                <a:effectLst/>
                <a:latin typeface="Arial" pitchFamily="34" charset="0"/>
                <a:ea typeface="Times New Roman"/>
                <a:cs typeface="Arial" pitchFamily="34" charset="0"/>
              </a:endParaRPr>
            </a:p>
            <a:p>
              <a:pPr marL="0" marR="0">
                <a:lnSpc>
                  <a:spcPct val="150000"/>
                </a:lnSpc>
                <a:spcBef>
                  <a:spcPts val="0"/>
                </a:spcBef>
                <a:spcAft>
                  <a:spcPts val="0"/>
                </a:spcAft>
              </a:pPr>
              <a:r>
                <a:rPr lang="en-US" sz="1400" dirty="0">
                  <a:effectLst/>
                  <a:latin typeface="Arial" pitchFamily="34" charset="0"/>
                  <a:ea typeface="Times New Roman"/>
                  <a:cs typeface="Arial" pitchFamily="34" charset="0"/>
                </a:rPr>
                <a:t> </a:t>
              </a:r>
            </a:p>
          </p:txBody>
        </p:sp>
        <p:sp>
          <p:nvSpPr>
            <p:cNvPr id="30" name="Rectangle 29"/>
            <p:cNvSpPr/>
            <p:nvPr/>
          </p:nvSpPr>
          <p:spPr>
            <a:xfrm>
              <a:off x="4607862" y="1900603"/>
              <a:ext cx="1383363" cy="594199"/>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91440" rIns="91440" bIns="45720" numCol="1" spcCol="0" rtlCol="0" fromWordArt="0" anchor="t" anchorCtr="0" forceAA="0" compatLnSpc="1">
              <a:noAutofit/>
            </a:bodyPr>
            <a:lstStyle/>
            <a:p>
              <a:pPr marL="0" marR="0">
                <a:lnSpc>
                  <a:spcPct val="150000"/>
                </a:lnSpc>
                <a:spcBef>
                  <a:spcPts val="0"/>
                </a:spcBef>
                <a:spcAft>
                  <a:spcPts val="0"/>
                </a:spcAft>
              </a:pPr>
              <a:r>
                <a:rPr lang="en-US" sz="1400" dirty="0" smtClean="0">
                  <a:solidFill>
                    <a:srgbClr val="000000"/>
                  </a:solidFill>
                  <a:effectLst/>
                  <a:latin typeface="Arial" pitchFamily="34" charset="0"/>
                  <a:ea typeface="Times New Roman"/>
                  <a:cs typeface="Arial" pitchFamily="34" charset="0"/>
                </a:rPr>
                <a:t>Classic MPI</a:t>
              </a:r>
            </a:p>
            <a:p>
              <a:pPr marL="0" marR="0">
                <a:lnSpc>
                  <a:spcPct val="150000"/>
                </a:lnSpc>
                <a:spcBef>
                  <a:spcPts val="0"/>
                </a:spcBef>
                <a:spcAft>
                  <a:spcPts val="0"/>
                </a:spcAft>
              </a:pPr>
              <a:r>
                <a:rPr lang="en-US" sz="1400" dirty="0" smtClean="0">
                  <a:solidFill>
                    <a:srgbClr val="000000"/>
                  </a:solidFill>
                  <a:effectLst/>
                  <a:latin typeface="Arial" pitchFamily="34" charset="0"/>
                  <a:ea typeface="Times New Roman"/>
                  <a:cs typeface="Arial" pitchFamily="34" charset="0"/>
                </a:rPr>
                <a:t>PDE Solvers and </a:t>
              </a:r>
              <a:r>
                <a:rPr lang="en-US" sz="1400" dirty="0">
                  <a:solidFill>
                    <a:srgbClr val="000000"/>
                  </a:solidFill>
                  <a:effectLst/>
                  <a:latin typeface="Arial" pitchFamily="34" charset="0"/>
                  <a:ea typeface="Times New Roman"/>
                  <a:cs typeface="Arial" pitchFamily="34" charset="0"/>
                </a:rPr>
                <a:t>particle dynamics</a:t>
              </a:r>
              <a:endParaRPr lang="en-US" sz="1400" dirty="0">
                <a:effectLst/>
                <a:latin typeface="Arial" pitchFamily="34" charset="0"/>
                <a:ea typeface="Times New Roman"/>
                <a:cs typeface="Arial" pitchFamily="34" charset="0"/>
              </a:endParaRPr>
            </a:p>
            <a:p>
              <a:pPr marL="0" marR="0">
                <a:lnSpc>
                  <a:spcPct val="150000"/>
                </a:lnSpc>
                <a:spcBef>
                  <a:spcPts val="0"/>
                </a:spcBef>
                <a:spcAft>
                  <a:spcPts val="0"/>
                </a:spcAft>
              </a:pPr>
              <a:r>
                <a:rPr lang="en-US" sz="1400" dirty="0">
                  <a:effectLst/>
                  <a:latin typeface="Arial" pitchFamily="34" charset="0"/>
                  <a:ea typeface="Times New Roman"/>
                  <a:cs typeface="Arial" pitchFamily="34" charset="0"/>
                </a:rPr>
                <a:t> </a:t>
              </a:r>
            </a:p>
          </p:txBody>
        </p:sp>
        <p:sp>
          <p:nvSpPr>
            <p:cNvPr id="31" name="Rectangle 30"/>
            <p:cNvSpPr/>
            <p:nvPr/>
          </p:nvSpPr>
          <p:spPr>
            <a:xfrm>
              <a:off x="90090" y="2508846"/>
              <a:ext cx="4517773" cy="363204"/>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91440" rIns="91440" bIns="45720" numCol="1" spcCol="0" rtlCol="0" fromWordArt="0" anchor="ctr" anchorCtr="0" forceAA="0" compatLnSpc="1">
              <a:noAutofit/>
            </a:bodyPr>
            <a:lstStyle/>
            <a:p>
              <a:pPr marL="0" marR="0" algn="ctr">
                <a:lnSpc>
                  <a:spcPct val="150000"/>
                </a:lnSpc>
                <a:spcBef>
                  <a:spcPts val="0"/>
                </a:spcBef>
                <a:spcAft>
                  <a:spcPts val="0"/>
                </a:spcAft>
              </a:pPr>
              <a:r>
                <a:rPr lang="en-US" sz="1600" b="1" dirty="0">
                  <a:solidFill>
                    <a:srgbClr val="000000"/>
                  </a:solidFill>
                  <a:effectLst/>
                  <a:latin typeface="Arial"/>
                  <a:ea typeface="Times New Roman"/>
                </a:rPr>
                <a:t>Domain of MapReduce and Iterative </a:t>
              </a:r>
              <a:r>
                <a:rPr lang="en-US" sz="1600" b="1" dirty="0" smtClean="0">
                  <a:solidFill>
                    <a:srgbClr val="000000"/>
                  </a:solidFill>
                  <a:effectLst/>
                  <a:latin typeface="Arial"/>
                  <a:ea typeface="Times New Roman"/>
                </a:rPr>
                <a:t>Extensions</a:t>
              </a:r>
            </a:p>
            <a:p>
              <a:pPr marL="0" marR="0" algn="ctr">
                <a:lnSpc>
                  <a:spcPct val="150000"/>
                </a:lnSpc>
                <a:spcBef>
                  <a:spcPts val="0"/>
                </a:spcBef>
                <a:spcAft>
                  <a:spcPts val="0"/>
                </a:spcAft>
              </a:pPr>
              <a:r>
                <a:rPr lang="en-US" sz="1600" b="1" dirty="0" smtClean="0">
                  <a:solidFill>
                    <a:srgbClr val="000000"/>
                  </a:solidFill>
                  <a:latin typeface="Arial"/>
                  <a:ea typeface="Times New Roman"/>
                </a:rPr>
                <a:t>Science Clouds</a:t>
              </a:r>
              <a:endParaRPr lang="en-US" b="1" dirty="0">
                <a:effectLst/>
                <a:latin typeface="Times New Roman"/>
                <a:ea typeface="Times New Roman"/>
              </a:endParaRPr>
            </a:p>
          </p:txBody>
        </p:sp>
        <p:sp>
          <p:nvSpPr>
            <p:cNvPr id="32" name="Rectangle 31"/>
            <p:cNvSpPr/>
            <p:nvPr/>
          </p:nvSpPr>
          <p:spPr>
            <a:xfrm>
              <a:off x="4607862" y="2507092"/>
              <a:ext cx="1383363" cy="364957"/>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91440" rIns="91440" bIns="45720" numCol="1" spcCol="0" rtlCol="0" fromWordArt="0" anchor="ctr" anchorCtr="0" forceAA="0" compatLnSpc="1">
              <a:noAutofit/>
            </a:bodyPr>
            <a:lstStyle/>
            <a:p>
              <a:pPr marL="0" marR="0" algn="ctr">
                <a:lnSpc>
                  <a:spcPct val="150000"/>
                </a:lnSpc>
                <a:spcBef>
                  <a:spcPts val="0"/>
                </a:spcBef>
                <a:spcAft>
                  <a:spcPts val="0"/>
                </a:spcAft>
              </a:pPr>
              <a:r>
                <a:rPr lang="en-US" sz="1400" b="1" dirty="0" smtClean="0">
                  <a:solidFill>
                    <a:srgbClr val="000000"/>
                  </a:solidFill>
                  <a:effectLst/>
                  <a:latin typeface="Arial"/>
                  <a:ea typeface="Times New Roman"/>
                </a:rPr>
                <a:t>MPI</a:t>
              </a:r>
            </a:p>
            <a:p>
              <a:pPr marL="0" marR="0" algn="ctr">
                <a:lnSpc>
                  <a:spcPct val="150000"/>
                </a:lnSpc>
                <a:spcBef>
                  <a:spcPts val="0"/>
                </a:spcBef>
                <a:spcAft>
                  <a:spcPts val="0"/>
                </a:spcAft>
              </a:pPr>
              <a:r>
                <a:rPr lang="en-US" sz="1600" b="1" dirty="0" err="1" smtClean="0">
                  <a:solidFill>
                    <a:srgbClr val="000000"/>
                  </a:solidFill>
                  <a:latin typeface="Arial"/>
                  <a:ea typeface="Times New Roman"/>
                </a:rPr>
                <a:t>Giraph</a:t>
              </a:r>
              <a:endParaRPr lang="en-US" sz="1600" b="1" dirty="0" smtClean="0">
                <a:solidFill>
                  <a:srgbClr val="000000"/>
                </a:solidFill>
                <a:effectLst/>
                <a:latin typeface="Arial"/>
                <a:ea typeface="Times New Roman"/>
              </a:endParaRPr>
            </a:p>
          </p:txBody>
        </p:sp>
        <p:cxnSp>
          <p:nvCxnSpPr>
            <p:cNvPr id="33" name="Straight Arrow Connector 32"/>
            <p:cNvCxnSpPr/>
            <p:nvPr/>
          </p:nvCxnSpPr>
          <p:spPr>
            <a:xfrm>
              <a:off x="4208035" y="2692336"/>
              <a:ext cx="295075"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cxnSp>
          <p:nvCxnSpPr>
            <p:cNvPr id="34" name="Straight Arrow Connector 33"/>
            <p:cNvCxnSpPr/>
            <p:nvPr/>
          </p:nvCxnSpPr>
          <p:spPr>
            <a:xfrm flipH="1">
              <a:off x="175816" y="2683268"/>
              <a:ext cx="281405" cy="0"/>
            </a:xfrm>
            <a:prstGeom prst="straightConnector1">
              <a:avLst/>
            </a:prstGeom>
            <a:ln>
              <a:headEnd type="none" w="med" len="med"/>
              <a:tailEnd type="triangle" w="med" len="med"/>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979437" y="1906662"/>
              <a:ext cx="1628425" cy="588140"/>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91440" rIns="91440" bIns="45720" numCol="1" spcCol="0" rtlCol="0" fromWordArt="0" anchor="t" anchorCtr="0" forceAA="0" compatLnSpc="1">
              <a:noAutofit/>
            </a:bodyPr>
            <a:lstStyle/>
            <a:p>
              <a:pPr marL="0" marR="0">
                <a:lnSpc>
                  <a:spcPct val="150000"/>
                </a:lnSpc>
                <a:spcBef>
                  <a:spcPts val="0"/>
                </a:spcBef>
                <a:spcAft>
                  <a:spcPts val="0"/>
                </a:spcAft>
              </a:pPr>
              <a:r>
                <a:rPr lang="en-US" sz="1400" dirty="0">
                  <a:solidFill>
                    <a:srgbClr val="000000"/>
                  </a:solidFill>
                  <a:effectLst/>
                  <a:latin typeface="Arial" pitchFamily="34" charset="0"/>
                  <a:ea typeface="Times New Roman"/>
                  <a:cs typeface="Arial" pitchFamily="34" charset="0"/>
                </a:rPr>
                <a:t>Expectation maximization </a:t>
              </a:r>
              <a:r>
                <a:rPr lang="en-US" sz="1400" dirty="0" smtClean="0">
                  <a:solidFill>
                    <a:srgbClr val="000000"/>
                  </a:solidFill>
                  <a:effectLst/>
                  <a:latin typeface="Arial" pitchFamily="34" charset="0"/>
                  <a:ea typeface="Times New Roman"/>
                  <a:cs typeface="Arial" pitchFamily="34" charset="0"/>
                </a:rPr>
                <a:t>Clustering </a:t>
              </a:r>
              <a:r>
                <a:rPr lang="en-US" sz="1400" dirty="0">
                  <a:solidFill>
                    <a:srgbClr val="000000"/>
                  </a:solidFill>
                  <a:effectLst/>
                  <a:latin typeface="Arial" pitchFamily="34" charset="0"/>
                  <a:ea typeface="Times New Roman"/>
                  <a:cs typeface="Arial" pitchFamily="34" charset="0"/>
                </a:rPr>
                <a:t>e.g. </a:t>
              </a:r>
              <a:r>
                <a:rPr lang="en-US" sz="1400" dirty="0" err="1">
                  <a:solidFill>
                    <a:srgbClr val="000000"/>
                  </a:solidFill>
                  <a:effectLst/>
                  <a:latin typeface="Arial" pitchFamily="34" charset="0"/>
                  <a:ea typeface="Times New Roman"/>
                  <a:cs typeface="Arial" pitchFamily="34" charset="0"/>
                </a:rPr>
                <a:t>Kmeans</a:t>
              </a:r>
              <a:endParaRPr lang="en-US" sz="1400" dirty="0">
                <a:effectLst/>
                <a:latin typeface="Arial" pitchFamily="34" charset="0"/>
                <a:ea typeface="Times New Roman"/>
                <a:cs typeface="Arial" pitchFamily="34" charset="0"/>
              </a:endParaRPr>
            </a:p>
            <a:p>
              <a:pPr marL="0" marR="0">
                <a:lnSpc>
                  <a:spcPct val="150000"/>
                </a:lnSpc>
                <a:spcBef>
                  <a:spcPts val="0"/>
                </a:spcBef>
                <a:spcAft>
                  <a:spcPts val="0"/>
                </a:spcAft>
              </a:pPr>
              <a:r>
                <a:rPr lang="en-US" sz="1400" dirty="0">
                  <a:solidFill>
                    <a:srgbClr val="000000"/>
                  </a:solidFill>
                  <a:effectLst/>
                  <a:latin typeface="Arial" pitchFamily="34" charset="0"/>
                  <a:ea typeface="Times New Roman"/>
                  <a:cs typeface="Arial" pitchFamily="34" charset="0"/>
                </a:rPr>
                <a:t>Linear </a:t>
              </a:r>
              <a:r>
                <a:rPr lang="en-US" sz="1400" dirty="0" smtClean="0">
                  <a:solidFill>
                    <a:srgbClr val="000000"/>
                  </a:solidFill>
                  <a:effectLst/>
                  <a:latin typeface="Arial" pitchFamily="34" charset="0"/>
                  <a:ea typeface="Times New Roman"/>
                  <a:cs typeface="Arial" pitchFamily="34" charset="0"/>
                </a:rPr>
                <a:t>Algebra</a:t>
              </a:r>
              <a:r>
                <a:rPr lang="en-US" sz="1400" dirty="0" smtClean="0">
                  <a:latin typeface="Arial" pitchFamily="34" charset="0"/>
                  <a:ea typeface="Times New Roman"/>
                  <a:cs typeface="Arial" pitchFamily="34" charset="0"/>
                </a:rPr>
                <a:t>, </a:t>
              </a:r>
              <a:r>
                <a:rPr lang="en-US" sz="1400" dirty="0" smtClean="0">
                  <a:solidFill>
                    <a:srgbClr val="000000"/>
                  </a:solidFill>
                  <a:effectLst/>
                  <a:latin typeface="Arial" pitchFamily="34" charset="0"/>
                  <a:ea typeface="Times New Roman"/>
                  <a:cs typeface="Arial" pitchFamily="34" charset="0"/>
                </a:rPr>
                <a:t>Page </a:t>
              </a:r>
              <a:r>
                <a:rPr lang="en-US" sz="1400" dirty="0">
                  <a:solidFill>
                    <a:srgbClr val="000000"/>
                  </a:solidFill>
                  <a:effectLst/>
                  <a:latin typeface="Arial" pitchFamily="34" charset="0"/>
                  <a:ea typeface="Times New Roman"/>
                  <a:cs typeface="Arial" pitchFamily="34" charset="0"/>
                </a:rPr>
                <a:t>Rank</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solidFill>
                    <a:srgbClr val="000000"/>
                  </a:solidFill>
                  <a:effectLst/>
                  <a:latin typeface="Arial" pitchFamily="34" charset="0"/>
                  <a:ea typeface="Times New Roman"/>
                  <a:cs typeface="Arial" pitchFamily="34" charset="0"/>
                </a:rPr>
                <a:t> </a:t>
              </a:r>
              <a:endParaRPr lang="en-US" sz="1400" dirty="0">
                <a:effectLst/>
                <a:latin typeface="Arial" pitchFamily="34" charset="0"/>
                <a:ea typeface="Times New Roman"/>
                <a:cs typeface="Arial" pitchFamily="34" charset="0"/>
              </a:endParaRPr>
            </a:p>
          </p:txBody>
        </p:sp>
      </p:grpSp>
      <p:sp>
        <p:nvSpPr>
          <p:cNvPr id="103" name="TextBox 102"/>
          <p:cNvSpPr txBox="1"/>
          <p:nvPr/>
        </p:nvSpPr>
        <p:spPr>
          <a:xfrm>
            <a:off x="60661" y="6054110"/>
            <a:ext cx="9038492" cy="830997"/>
          </a:xfrm>
          <a:prstGeom prst="rect">
            <a:avLst/>
          </a:prstGeom>
          <a:solidFill>
            <a:schemeClr val="bg1"/>
          </a:solidFill>
        </p:spPr>
        <p:txBody>
          <a:bodyPr wrap="square" rtlCol="0">
            <a:spAutoFit/>
          </a:bodyPr>
          <a:lstStyle/>
          <a:p>
            <a:r>
              <a:rPr lang="en-US" sz="2400" b="1" dirty="0" smtClean="0"/>
              <a:t>MPI is Map followed by Point to Point or Collective Communication </a:t>
            </a:r>
          </a:p>
          <a:p>
            <a:r>
              <a:rPr lang="en-US" sz="2400" b="1" dirty="0" smtClean="0"/>
              <a:t>– as in style c) plus d)</a:t>
            </a:r>
            <a:endParaRPr lang="en-US" sz="2400" b="1" dirty="0"/>
          </a:p>
        </p:txBody>
      </p:sp>
    </p:spTree>
    <p:extLst>
      <p:ext uri="{BB962C8B-B14F-4D97-AF65-F5344CB8AC3E}">
        <p14:creationId xmlns:p14="http://schemas.microsoft.com/office/powerpoint/2010/main" val="20365854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56" y="122478"/>
            <a:ext cx="8229600" cy="974558"/>
          </a:xfrm>
        </p:spPr>
        <p:txBody>
          <a:bodyPr/>
          <a:lstStyle/>
          <a:p>
            <a:r>
              <a:rPr lang="en-US" b="1" dirty="0" smtClean="0"/>
              <a:t>Map Collective Model (Judy Qiu)</a:t>
            </a:r>
            <a:endParaRPr lang="en-US" b="1" dirty="0"/>
          </a:p>
        </p:txBody>
      </p:sp>
      <p:sp>
        <p:nvSpPr>
          <p:cNvPr id="3" name="Content Placeholder 2"/>
          <p:cNvSpPr>
            <a:spLocks noGrp="1"/>
          </p:cNvSpPr>
          <p:nvPr>
            <p:ph idx="1"/>
          </p:nvPr>
        </p:nvSpPr>
        <p:spPr>
          <a:xfrm>
            <a:off x="271824" y="1124631"/>
            <a:ext cx="8229600" cy="1362970"/>
          </a:xfrm>
        </p:spPr>
        <p:txBody>
          <a:bodyPr>
            <a:normAutofit fontScale="70000" lnSpcReduction="20000"/>
          </a:bodyPr>
          <a:lstStyle/>
          <a:p>
            <a:r>
              <a:rPr lang="en-US" dirty="0" smtClean="0"/>
              <a:t>Generalizes Iterative MapReduce</a:t>
            </a:r>
          </a:p>
          <a:p>
            <a:r>
              <a:rPr lang="en-US" dirty="0" smtClean="0"/>
              <a:t>Combine MPI and MapReduce ideas</a:t>
            </a:r>
          </a:p>
          <a:p>
            <a:r>
              <a:rPr lang="en-US" dirty="0" smtClean="0"/>
              <a:t>Implement collectives optimally on Infiniband, Azure, Amazon ……</a:t>
            </a:r>
            <a:endParaRPr lang="en-US" dirty="0"/>
          </a:p>
        </p:txBody>
      </p:sp>
      <p:sp>
        <p:nvSpPr>
          <p:cNvPr id="4" name="Slide Number Placeholder 3"/>
          <p:cNvSpPr>
            <a:spLocks noGrp="1"/>
          </p:cNvSpPr>
          <p:nvPr>
            <p:ph type="sldNum" sz="quarter" idx="12"/>
          </p:nvPr>
        </p:nvSpPr>
        <p:spPr/>
        <p:txBody>
          <a:bodyPr/>
          <a:lstStyle/>
          <a:p>
            <a:fld id="{94CC141A-9CC6-41A7-A7D0-011D836CC6E2}" type="slidenum">
              <a:rPr lang="en-US" smtClean="0"/>
              <a:pPr/>
              <a:t>52</a:t>
            </a:fld>
            <a:endParaRPr lang="en-US"/>
          </a:p>
        </p:txBody>
      </p:sp>
      <p:grpSp>
        <p:nvGrpSpPr>
          <p:cNvPr id="43" name="Group 42"/>
          <p:cNvGrpSpPr/>
          <p:nvPr/>
        </p:nvGrpSpPr>
        <p:grpSpPr>
          <a:xfrm>
            <a:off x="1522659" y="1961650"/>
            <a:ext cx="4878141" cy="4439150"/>
            <a:chOff x="1190509" y="1691945"/>
            <a:chExt cx="4878141" cy="4439150"/>
          </a:xfrm>
        </p:grpSpPr>
        <p:sp>
          <p:nvSpPr>
            <p:cNvPr id="5" name="Arc 4"/>
            <p:cNvSpPr/>
            <p:nvPr/>
          </p:nvSpPr>
          <p:spPr>
            <a:xfrm rot="900000">
              <a:off x="4158248" y="1691945"/>
              <a:ext cx="1910402" cy="4439150"/>
            </a:xfrm>
            <a:prstGeom prst="arc">
              <a:avLst>
                <a:gd name="adj1" fmla="val 13843730"/>
                <a:gd name="adj2" fmla="val 6352167"/>
              </a:avLst>
            </a:prstGeom>
            <a:ln w="25400">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prstClr val="black"/>
                </a:solidFill>
              </a:endParaRPr>
            </a:p>
          </p:txBody>
        </p:sp>
        <p:sp>
          <p:nvSpPr>
            <p:cNvPr id="6" name="TextBox 92"/>
            <p:cNvSpPr txBox="1"/>
            <p:nvPr/>
          </p:nvSpPr>
          <p:spPr>
            <a:xfrm>
              <a:off x="3653705" y="2587679"/>
              <a:ext cx="6848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solidFill>
                </a:rPr>
                <a:t>Input</a:t>
              </a:r>
              <a:endParaRPr lang="en-US" dirty="0">
                <a:solidFill>
                  <a:prstClr val="black"/>
                </a:solidFill>
              </a:endParaRPr>
            </a:p>
          </p:txBody>
        </p:sp>
        <p:cxnSp>
          <p:nvCxnSpPr>
            <p:cNvPr id="7" name="Straight Arrow Connector 6"/>
            <p:cNvCxnSpPr>
              <a:endCxn id="14" idx="0"/>
            </p:cNvCxnSpPr>
            <p:nvPr/>
          </p:nvCxnSpPr>
          <p:spPr>
            <a:xfrm flipH="1">
              <a:off x="3647478" y="2984605"/>
              <a:ext cx="7021" cy="227806"/>
            </a:xfrm>
            <a:prstGeom prst="straightConnector1">
              <a:avLst/>
            </a:prstGeom>
            <a:ln w="25400" cap="flat">
              <a:round/>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50110" y="3493902"/>
              <a:ext cx="77997" cy="392298"/>
            </a:xfrm>
            <a:prstGeom prst="straightConnector1">
              <a:avLst/>
            </a:prstGeom>
            <a:ln w="25400" cap="flat">
              <a:roun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5" idx="0"/>
            </p:cNvCxnSpPr>
            <p:nvPr/>
          </p:nvCxnSpPr>
          <p:spPr>
            <a:xfrm flipH="1">
              <a:off x="4028478" y="2984605"/>
              <a:ext cx="7021" cy="227806"/>
            </a:xfrm>
            <a:prstGeom prst="straightConnector1">
              <a:avLst/>
            </a:prstGeom>
            <a:ln w="25400" cap="flat">
              <a:round/>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034705" y="3494671"/>
              <a:ext cx="1588" cy="391529"/>
            </a:xfrm>
            <a:prstGeom prst="straightConnector1">
              <a:avLst/>
            </a:prstGeom>
            <a:ln w="25400" cap="flat">
              <a:roun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6" idx="0"/>
            </p:cNvCxnSpPr>
            <p:nvPr/>
          </p:nvCxnSpPr>
          <p:spPr>
            <a:xfrm flipH="1">
              <a:off x="4866678" y="2983811"/>
              <a:ext cx="7021" cy="227806"/>
            </a:xfrm>
            <a:prstGeom prst="straightConnector1">
              <a:avLst/>
            </a:prstGeom>
            <a:ln w="25400" cap="flat">
              <a:roun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6" idx="4"/>
            </p:cNvCxnSpPr>
            <p:nvPr/>
          </p:nvCxnSpPr>
          <p:spPr>
            <a:xfrm flipH="1">
              <a:off x="4712353" y="3516417"/>
              <a:ext cx="154325" cy="369783"/>
            </a:xfrm>
            <a:prstGeom prst="straightConnector1">
              <a:avLst/>
            </a:prstGeom>
            <a:ln w="25400" cap="flat">
              <a:round/>
              <a:tailEnd type="triangle" w="lg" len="me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495078" y="3211617"/>
              <a:ext cx="1524000" cy="305594"/>
              <a:chOff x="3501305" y="3211617"/>
              <a:chExt cx="1524000" cy="305594"/>
            </a:xfrm>
          </p:grpSpPr>
          <p:sp>
            <p:nvSpPr>
              <p:cNvPr id="14" name="Oval 13"/>
              <p:cNvSpPr/>
              <p:nvPr/>
            </p:nvSpPr>
            <p:spPr>
              <a:xfrm>
                <a:off x="3501305" y="3212411"/>
                <a:ext cx="304800" cy="3048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solidFill>
                    <a:prstClr val="black"/>
                  </a:solidFill>
                </a:endParaRPr>
              </a:p>
            </p:txBody>
          </p:sp>
          <p:sp>
            <p:nvSpPr>
              <p:cNvPr id="15" name="Oval 14"/>
              <p:cNvSpPr/>
              <p:nvPr/>
            </p:nvSpPr>
            <p:spPr>
              <a:xfrm>
                <a:off x="3882305" y="3212411"/>
                <a:ext cx="304800" cy="3048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solidFill>
                    <a:prstClr val="black"/>
                  </a:solidFill>
                </a:endParaRPr>
              </a:p>
            </p:txBody>
          </p:sp>
          <p:sp>
            <p:nvSpPr>
              <p:cNvPr id="16" name="Oval 15"/>
              <p:cNvSpPr/>
              <p:nvPr/>
            </p:nvSpPr>
            <p:spPr>
              <a:xfrm>
                <a:off x="4720505" y="3211617"/>
                <a:ext cx="304800" cy="3048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solidFill>
                    <a:prstClr val="black"/>
                  </a:solidFill>
                </a:endParaRPr>
              </a:p>
            </p:txBody>
          </p:sp>
          <p:sp>
            <p:nvSpPr>
              <p:cNvPr id="17" name="Oval 16"/>
              <p:cNvSpPr/>
              <p:nvPr/>
            </p:nvSpPr>
            <p:spPr>
              <a:xfrm>
                <a:off x="4339505" y="3364811"/>
                <a:ext cx="45719" cy="4571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18" name="Oval 17"/>
              <p:cNvSpPr/>
              <p:nvPr/>
            </p:nvSpPr>
            <p:spPr>
              <a:xfrm>
                <a:off x="4491905" y="3364811"/>
                <a:ext cx="45719" cy="4571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grpSp>
        <p:sp>
          <p:nvSpPr>
            <p:cNvPr id="19" name="TextBox 135"/>
            <p:cNvSpPr txBox="1"/>
            <p:nvPr/>
          </p:nvSpPr>
          <p:spPr>
            <a:xfrm>
              <a:off x="2500113" y="3225864"/>
              <a:ext cx="60946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prstClr val="black"/>
                  </a:solidFill>
                </a:rPr>
                <a:t>map</a:t>
              </a:r>
              <a:endParaRPr lang="en-US" b="1" dirty="0">
                <a:solidFill>
                  <a:prstClr val="black"/>
                </a:solidFill>
              </a:endParaRPr>
            </a:p>
          </p:txBody>
        </p:sp>
        <p:sp>
          <p:nvSpPr>
            <p:cNvPr id="20" name="Oval 19"/>
            <p:cNvSpPr/>
            <p:nvPr/>
          </p:nvSpPr>
          <p:spPr>
            <a:xfrm>
              <a:off x="3733800" y="4495800"/>
              <a:ext cx="304800" cy="3048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solidFill>
                  <a:prstClr val="black"/>
                </a:solidFill>
              </a:endParaRPr>
            </a:p>
          </p:txBody>
        </p:sp>
        <p:sp>
          <p:nvSpPr>
            <p:cNvPr id="21" name="Oval 20"/>
            <p:cNvSpPr/>
            <p:nvPr/>
          </p:nvSpPr>
          <p:spPr>
            <a:xfrm>
              <a:off x="4343400" y="4495800"/>
              <a:ext cx="304800" cy="3048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solidFill>
                  <a:prstClr val="black"/>
                </a:solidFill>
              </a:endParaRPr>
            </a:p>
          </p:txBody>
        </p:sp>
        <p:cxnSp>
          <p:nvCxnSpPr>
            <p:cNvPr id="22" name="Straight Arrow Connector 21"/>
            <p:cNvCxnSpPr/>
            <p:nvPr/>
          </p:nvCxnSpPr>
          <p:spPr>
            <a:xfrm>
              <a:off x="4491904" y="4243957"/>
              <a:ext cx="1" cy="251843"/>
            </a:xfrm>
            <a:prstGeom prst="straightConnector1">
              <a:avLst/>
            </a:prstGeom>
            <a:ln w="25400" cap="flat">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772694" y="4914106"/>
              <a:ext cx="228600" cy="1588"/>
            </a:xfrm>
            <a:prstGeom prst="straightConnector1">
              <a:avLst/>
            </a:prstGeom>
            <a:ln w="25400" cap="flat">
              <a:round/>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382294" y="4914106"/>
              <a:ext cx="228600" cy="1588"/>
            </a:xfrm>
            <a:prstGeom prst="straightConnector1">
              <a:avLst/>
            </a:prstGeom>
            <a:ln w="25400" cap="flat">
              <a:round/>
              <a:tailEnd type="triangle" w="lg"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08098" y="4648200"/>
              <a:ext cx="198119" cy="45719"/>
              <a:chOff x="7696200" y="2743200"/>
              <a:chExt cx="198119" cy="45719"/>
            </a:xfrm>
          </p:grpSpPr>
          <p:sp>
            <p:nvSpPr>
              <p:cNvPr id="26" name="Oval 25"/>
              <p:cNvSpPr/>
              <p:nvPr/>
            </p:nvSpPr>
            <p:spPr>
              <a:xfrm>
                <a:off x="7696200" y="2743200"/>
                <a:ext cx="45719" cy="4571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sp>
            <p:nvSpPr>
              <p:cNvPr id="27" name="Oval 26"/>
              <p:cNvSpPr/>
              <p:nvPr/>
            </p:nvSpPr>
            <p:spPr>
              <a:xfrm>
                <a:off x="7848600" y="2743200"/>
                <a:ext cx="45719" cy="4571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grpSp>
        <p:sp>
          <p:nvSpPr>
            <p:cNvPr id="28" name="TextBox 150"/>
            <p:cNvSpPr txBox="1"/>
            <p:nvPr/>
          </p:nvSpPr>
          <p:spPr>
            <a:xfrm>
              <a:off x="1321043" y="4495800"/>
              <a:ext cx="2057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solidFill>
                </a:rPr>
                <a:t>Generalized </a:t>
              </a:r>
              <a:r>
                <a:rPr lang="en-US" b="1" dirty="0" smtClean="0">
                  <a:solidFill>
                    <a:prstClr val="black"/>
                  </a:solidFill>
                </a:rPr>
                <a:t>Reduce</a:t>
              </a:r>
              <a:endParaRPr lang="en-US" b="1" dirty="0">
                <a:solidFill>
                  <a:prstClr val="black"/>
                </a:solidFill>
              </a:endParaRPr>
            </a:p>
          </p:txBody>
        </p:sp>
        <p:cxnSp>
          <p:nvCxnSpPr>
            <p:cNvPr id="29" name="Straight Arrow Connector 28"/>
            <p:cNvCxnSpPr/>
            <p:nvPr/>
          </p:nvCxnSpPr>
          <p:spPr>
            <a:xfrm>
              <a:off x="3887788" y="4243957"/>
              <a:ext cx="1" cy="251843"/>
            </a:xfrm>
            <a:prstGeom prst="straightConnector1">
              <a:avLst/>
            </a:prstGeom>
            <a:ln w="25400" cap="flat">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498163" y="3962400"/>
              <a:ext cx="1517831" cy="260523"/>
              <a:chOff x="3511369" y="3962400"/>
              <a:chExt cx="1517831" cy="260523"/>
            </a:xfrm>
          </p:grpSpPr>
          <p:sp>
            <p:nvSpPr>
              <p:cNvPr id="31" name="Hexagon 30"/>
              <p:cNvSpPr/>
              <p:nvPr/>
            </p:nvSpPr>
            <p:spPr>
              <a:xfrm>
                <a:off x="3511369" y="3962400"/>
                <a:ext cx="302207" cy="26052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Hexagon 31"/>
              <p:cNvSpPr/>
              <p:nvPr/>
            </p:nvSpPr>
            <p:spPr>
              <a:xfrm>
                <a:off x="3916577" y="3962400"/>
                <a:ext cx="302207" cy="26052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Hexagon 32"/>
              <p:cNvSpPr/>
              <p:nvPr/>
            </p:nvSpPr>
            <p:spPr>
              <a:xfrm>
                <a:off x="4321785" y="3962400"/>
                <a:ext cx="302207" cy="26052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Hexagon 33"/>
              <p:cNvSpPr/>
              <p:nvPr/>
            </p:nvSpPr>
            <p:spPr>
              <a:xfrm>
                <a:off x="4726993" y="3962400"/>
                <a:ext cx="302207" cy="26052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35" name="TextBox 92"/>
            <p:cNvSpPr txBox="1"/>
            <p:nvPr/>
          </p:nvSpPr>
          <p:spPr>
            <a:xfrm>
              <a:off x="1321043" y="3907995"/>
              <a:ext cx="21452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solidFill>
                </a:rPr>
                <a:t>Initial </a:t>
              </a:r>
              <a:r>
                <a:rPr lang="en-US" b="1" dirty="0" smtClean="0">
                  <a:solidFill>
                    <a:prstClr val="black"/>
                  </a:solidFill>
                </a:rPr>
                <a:t>Collective </a:t>
              </a:r>
              <a:r>
                <a:rPr lang="en-US" dirty="0" smtClean="0">
                  <a:solidFill>
                    <a:prstClr val="black"/>
                  </a:solidFill>
                </a:rPr>
                <a:t>Step</a:t>
              </a:r>
              <a:endParaRPr lang="en-US" dirty="0">
                <a:solidFill>
                  <a:prstClr val="black"/>
                </a:solidFill>
              </a:endParaRPr>
            </a:p>
          </p:txBody>
        </p:sp>
        <p:grpSp>
          <p:nvGrpSpPr>
            <p:cNvPr id="36" name="Group 35"/>
            <p:cNvGrpSpPr/>
            <p:nvPr/>
          </p:nvGrpSpPr>
          <p:grpSpPr>
            <a:xfrm>
              <a:off x="3498163" y="5105400"/>
              <a:ext cx="1517831" cy="260523"/>
              <a:chOff x="3511369" y="3962400"/>
              <a:chExt cx="1517831" cy="260523"/>
            </a:xfrm>
          </p:grpSpPr>
          <p:sp>
            <p:nvSpPr>
              <p:cNvPr id="37" name="Hexagon 36"/>
              <p:cNvSpPr/>
              <p:nvPr/>
            </p:nvSpPr>
            <p:spPr>
              <a:xfrm>
                <a:off x="3511369" y="3962400"/>
                <a:ext cx="302207" cy="26052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Hexagon 37"/>
              <p:cNvSpPr/>
              <p:nvPr/>
            </p:nvSpPr>
            <p:spPr>
              <a:xfrm>
                <a:off x="3916577" y="3962400"/>
                <a:ext cx="302207" cy="26052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Hexagon 38"/>
              <p:cNvSpPr/>
              <p:nvPr/>
            </p:nvSpPr>
            <p:spPr>
              <a:xfrm>
                <a:off x="4321785" y="3962400"/>
                <a:ext cx="302207" cy="26052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Hexagon 39"/>
              <p:cNvSpPr/>
              <p:nvPr/>
            </p:nvSpPr>
            <p:spPr>
              <a:xfrm>
                <a:off x="4726993" y="3962400"/>
                <a:ext cx="302207" cy="260523"/>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1" name="TextBox 92"/>
            <p:cNvSpPr txBox="1"/>
            <p:nvPr/>
          </p:nvSpPr>
          <p:spPr>
            <a:xfrm>
              <a:off x="1190509" y="5023499"/>
              <a:ext cx="206345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solidFill>
                </a:rPr>
                <a:t>Final </a:t>
              </a:r>
              <a:r>
                <a:rPr lang="en-US" b="1" dirty="0" smtClean="0">
                  <a:solidFill>
                    <a:prstClr val="black"/>
                  </a:solidFill>
                </a:rPr>
                <a:t>Collective</a:t>
              </a:r>
              <a:r>
                <a:rPr lang="en-US" dirty="0" smtClean="0">
                  <a:solidFill>
                    <a:prstClr val="black"/>
                  </a:solidFill>
                </a:rPr>
                <a:t> Step</a:t>
              </a:r>
              <a:endParaRPr lang="en-US" dirty="0">
                <a:solidFill>
                  <a:prstClr val="black"/>
                </a:solidFill>
              </a:endParaRPr>
            </a:p>
          </p:txBody>
        </p:sp>
        <p:sp>
          <p:nvSpPr>
            <p:cNvPr id="42" name="TextBox 135"/>
            <p:cNvSpPr txBox="1"/>
            <p:nvPr/>
          </p:nvSpPr>
          <p:spPr>
            <a:xfrm>
              <a:off x="5015994" y="2042612"/>
              <a:ext cx="89332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Iterate</a:t>
              </a:r>
              <a:endParaRPr lang="en-US" sz="2000" b="1" dirty="0">
                <a:solidFill>
                  <a:prstClr val="black"/>
                </a:solidFill>
              </a:endParaRPr>
            </a:p>
          </p:txBody>
        </p:sp>
      </p:grpSp>
    </p:spTree>
    <p:extLst>
      <p:ext uri="{BB962C8B-B14F-4D97-AF65-F5344CB8AC3E}">
        <p14:creationId xmlns:p14="http://schemas.microsoft.com/office/powerpoint/2010/main" val="27974151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62"/>
            <a:ext cx="9144000" cy="931862"/>
          </a:xfrm>
        </p:spPr>
        <p:txBody>
          <a:bodyPr>
            <a:normAutofit fontScale="90000"/>
          </a:bodyPr>
          <a:lstStyle/>
          <a:p>
            <a:r>
              <a:rPr lang="en-US" b="1" dirty="0" smtClean="0"/>
              <a:t>Major Analytics Architectures in Use Cases</a:t>
            </a:r>
            <a:endParaRPr lang="en-US" b="1" dirty="0"/>
          </a:p>
        </p:txBody>
      </p:sp>
      <p:sp>
        <p:nvSpPr>
          <p:cNvPr id="3" name="Content Placeholder 2"/>
          <p:cNvSpPr>
            <a:spLocks noGrp="1"/>
          </p:cNvSpPr>
          <p:nvPr>
            <p:ph idx="1"/>
          </p:nvPr>
        </p:nvSpPr>
        <p:spPr>
          <a:xfrm>
            <a:off x="0" y="889000"/>
            <a:ext cx="9144000" cy="5880100"/>
          </a:xfrm>
        </p:spPr>
        <p:txBody>
          <a:bodyPr>
            <a:normAutofit fontScale="92500" lnSpcReduction="10000"/>
          </a:bodyPr>
          <a:lstStyle/>
          <a:p>
            <a:r>
              <a:rPr lang="en-US" sz="2800" b="1" dirty="0" smtClean="0"/>
              <a:t>Pleasingly Parallel </a:t>
            </a:r>
            <a:r>
              <a:rPr lang="en-US" sz="2800" dirty="0" smtClean="0"/>
              <a:t>including local machine learning as in parallel over images and apply image processing to each image -- Hadoop</a:t>
            </a:r>
          </a:p>
          <a:p>
            <a:r>
              <a:rPr lang="en-US" sz="2800" b="1" dirty="0" smtClean="0"/>
              <a:t>Search </a:t>
            </a:r>
            <a:r>
              <a:rPr lang="en-US" sz="2800" dirty="0" smtClean="0"/>
              <a:t>including collaborative filtering and motif finding implemented using classic MapReduce (Hadoop) or non iterative </a:t>
            </a:r>
            <a:r>
              <a:rPr lang="en-US" sz="2800" dirty="0" err="1" smtClean="0"/>
              <a:t>Giraph</a:t>
            </a:r>
            <a:r>
              <a:rPr lang="en-US" sz="2800" dirty="0" smtClean="0"/>
              <a:t> </a:t>
            </a:r>
          </a:p>
          <a:p>
            <a:r>
              <a:rPr lang="en-US" sz="2800" b="1" dirty="0" smtClean="0"/>
              <a:t>Iterative MapReduce </a:t>
            </a:r>
            <a:r>
              <a:rPr lang="en-US" sz="2800" dirty="0" smtClean="0"/>
              <a:t>using Collective Communication (clustering) – Hadoop with Harp, Spark …..</a:t>
            </a:r>
          </a:p>
          <a:p>
            <a:r>
              <a:rPr lang="en-US" sz="2800" b="1" dirty="0" smtClean="0"/>
              <a:t>Iterative </a:t>
            </a:r>
            <a:r>
              <a:rPr lang="en-US" sz="2800" b="1" dirty="0" err="1" smtClean="0"/>
              <a:t>Giraph</a:t>
            </a:r>
            <a:r>
              <a:rPr lang="en-US" sz="2800" b="1" dirty="0" smtClean="0"/>
              <a:t> </a:t>
            </a:r>
            <a:r>
              <a:rPr lang="en-US" sz="2800" dirty="0" smtClean="0"/>
              <a:t>(MapReduce) with point to point communication (most graph algorithms such as maximum clique, connected component, finding diameter, community detection)</a:t>
            </a:r>
          </a:p>
          <a:p>
            <a:pPr lvl="1"/>
            <a:r>
              <a:rPr lang="en-US" sz="2400" dirty="0" smtClean="0"/>
              <a:t>Vary in difficulty of finding partitioning (classic parallel load balancing)</a:t>
            </a:r>
          </a:p>
          <a:p>
            <a:r>
              <a:rPr lang="en-US" sz="2800" b="1" dirty="0" smtClean="0"/>
              <a:t>Shared </a:t>
            </a:r>
            <a:r>
              <a:rPr lang="en-US" sz="2800" b="1" dirty="0"/>
              <a:t>memory </a:t>
            </a:r>
            <a:r>
              <a:rPr lang="en-US" sz="2800" dirty="0"/>
              <a:t>thread based (event driven) graph algorithms (shortest path, </a:t>
            </a:r>
            <a:r>
              <a:rPr lang="en-US" sz="2800" dirty="0" err="1"/>
              <a:t>Betweenness</a:t>
            </a:r>
            <a:r>
              <a:rPr lang="en-US" sz="2800" dirty="0"/>
              <a:t> centrality)</a:t>
            </a:r>
          </a:p>
          <a:p>
            <a:pPr lvl="1"/>
            <a:endParaRPr lang="en-US" sz="2400" dirty="0"/>
          </a:p>
        </p:txBody>
      </p:sp>
    </p:spTree>
    <p:extLst>
      <p:ext uri="{BB962C8B-B14F-4D97-AF65-F5344CB8AC3E}">
        <p14:creationId xmlns:p14="http://schemas.microsoft.com/office/powerpoint/2010/main" val="7283810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20421" y="99912"/>
            <a:ext cx="3527425" cy="1143000"/>
          </a:xfrm>
        </p:spPr>
        <p:txBody>
          <a:bodyPr>
            <a:normAutofit fontScale="90000"/>
          </a:bodyPr>
          <a:lstStyle/>
          <a:p>
            <a:r>
              <a:rPr lang="en-US" b="1" dirty="0" smtClean="0"/>
              <a:t>HPC-ABDS</a:t>
            </a:r>
            <a:br>
              <a:rPr lang="en-US" b="1" dirty="0" smtClean="0"/>
            </a:br>
            <a:r>
              <a:rPr lang="en-US" b="1" dirty="0" smtClean="0"/>
              <a:t>Hourglass</a:t>
            </a:r>
            <a:endParaRPr lang="en-US" b="1" dirty="0"/>
          </a:p>
        </p:txBody>
      </p:sp>
      <p:grpSp>
        <p:nvGrpSpPr>
          <p:cNvPr id="4" name="Group 3"/>
          <p:cNvGrpSpPr/>
          <p:nvPr/>
        </p:nvGrpSpPr>
        <p:grpSpPr>
          <a:xfrm>
            <a:off x="325067" y="-11723"/>
            <a:ext cx="3846714" cy="6858000"/>
            <a:chOff x="495545" y="-11723"/>
            <a:chExt cx="3846714" cy="6858000"/>
          </a:xfrm>
        </p:grpSpPr>
        <p:pic>
          <p:nvPicPr>
            <p:cNvPr id="1026" name="Picture 2" descr="http://fc02.deviantart.net/fs70/i/2011/188/1/8/hourglass_cutie_mark_by_rildraw-d3lbp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45" y="-11723"/>
              <a:ext cx="38467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6262" y="1141832"/>
              <a:ext cx="3365280" cy="954107"/>
            </a:xfrm>
            <a:prstGeom prst="rect">
              <a:avLst/>
            </a:prstGeom>
            <a:noFill/>
          </p:spPr>
          <p:txBody>
            <a:bodyPr wrap="none" rtlCol="0">
              <a:spAutoFit/>
            </a:bodyPr>
            <a:lstStyle/>
            <a:p>
              <a:r>
                <a:rPr lang="en-US" sz="2800" b="1" dirty="0" smtClean="0">
                  <a:solidFill>
                    <a:srgbClr val="7030A0"/>
                  </a:solidFill>
                </a:rPr>
                <a:t>HPC ABDS</a:t>
              </a:r>
            </a:p>
            <a:p>
              <a:r>
                <a:rPr lang="en-US" sz="2800" b="1" dirty="0" smtClean="0">
                  <a:solidFill>
                    <a:srgbClr val="7030A0"/>
                  </a:solidFill>
                </a:rPr>
                <a:t>System (Middleware)</a:t>
              </a:r>
              <a:endParaRPr lang="en-US" sz="2800" b="1" dirty="0">
                <a:solidFill>
                  <a:srgbClr val="7030A0"/>
                </a:solidFill>
              </a:endParaRPr>
            </a:p>
          </p:txBody>
        </p:sp>
        <p:sp>
          <p:nvSpPr>
            <p:cNvPr id="5" name="TextBox 4"/>
            <p:cNvSpPr txBox="1"/>
            <p:nvPr/>
          </p:nvSpPr>
          <p:spPr>
            <a:xfrm>
              <a:off x="832776" y="4923693"/>
              <a:ext cx="2867452" cy="954107"/>
            </a:xfrm>
            <a:prstGeom prst="rect">
              <a:avLst/>
            </a:prstGeom>
            <a:noFill/>
          </p:spPr>
          <p:txBody>
            <a:bodyPr wrap="none" rtlCol="0">
              <a:spAutoFit/>
            </a:bodyPr>
            <a:lstStyle/>
            <a:p>
              <a:r>
                <a:rPr lang="en-US" sz="2800" b="1" dirty="0" smtClean="0">
                  <a:solidFill>
                    <a:srgbClr val="7030A0"/>
                  </a:solidFill>
                </a:rPr>
                <a:t>High performance</a:t>
              </a:r>
            </a:p>
            <a:p>
              <a:r>
                <a:rPr lang="en-US" sz="2800" b="1" dirty="0" smtClean="0">
                  <a:solidFill>
                    <a:srgbClr val="7030A0"/>
                  </a:solidFill>
                </a:rPr>
                <a:t>Applications</a:t>
              </a:r>
              <a:endParaRPr lang="en-US" sz="2800" b="1" dirty="0">
                <a:solidFill>
                  <a:srgbClr val="7030A0"/>
                </a:solidFill>
              </a:endParaRPr>
            </a:p>
          </p:txBody>
        </p:sp>
      </p:grpSp>
      <p:sp>
        <p:nvSpPr>
          <p:cNvPr id="6" name="TextBox 5"/>
          <p:cNvSpPr txBox="1"/>
          <p:nvPr/>
        </p:nvSpPr>
        <p:spPr>
          <a:xfrm>
            <a:off x="2563948" y="3044330"/>
            <a:ext cx="514871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prstClr val="white"/>
                </a:solidFill>
              </a:rPr>
              <a:t>HPC Yarn for Resource management</a:t>
            </a:r>
          </a:p>
          <a:p>
            <a:pPr marL="285750" indent="-285750">
              <a:buFont typeface="Arial" panose="020B0604020202020204" pitchFamily="34" charset="0"/>
              <a:buChar char="•"/>
            </a:pPr>
            <a:r>
              <a:rPr lang="en-US" dirty="0" smtClean="0">
                <a:solidFill>
                  <a:prstClr val="white"/>
                </a:solidFill>
              </a:rPr>
              <a:t>Horizontally scalable parallel programming model</a:t>
            </a:r>
          </a:p>
          <a:p>
            <a:pPr marL="285750" indent="-285750">
              <a:buFont typeface="Arial" panose="020B0604020202020204" pitchFamily="34" charset="0"/>
              <a:buChar char="•"/>
            </a:pPr>
            <a:r>
              <a:rPr lang="en-US" dirty="0" smtClean="0">
                <a:solidFill>
                  <a:prstClr val="white"/>
                </a:solidFill>
              </a:rPr>
              <a:t>Collective </a:t>
            </a:r>
            <a:r>
              <a:rPr lang="en-US" dirty="0">
                <a:solidFill>
                  <a:prstClr val="white"/>
                </a:solidFill>
              </a:rPr>
              <a:t>and Point to Point communication</a:t>
            </a:r>
          </a:p>
          <a:p>
            <a:pPr marL="285750" indent="-285750">
              <a:buFont typeface="Arial" panose="020B0604020202020204" pitchFamily="34" charset="0"/>
              <a:buChar char="•"/>
            </a:pPr>
            <a:r>
              <a:rPr lang="en-US" dirty="0">
                <a:solidFill>
                  <a:prstClr val="white"/>
                </a:solidFill>
              </a:rPr>
              <a:t>Support of </a:t>
            </a:r>
            <a:r>
              <a:rPr lang="en-US" dirty="0" smtClean="0">
                <a:solidFill>
                  <a:prstClr val="white"/>
                </a:solidFill>
              </a:rPr>
              <a:t>iteration</a:t>
            </a:r>
            <a:endParaRPr lang="en-US" dirty="0">
              <a:solidFill>
                <a:prstClr val="white"/>
              </a:solidFill>
            </a:endParaRPr>
          </a:p>
        </p:txBody>
      </p:sp>
      <p:sp>
        <p:nvSpPr>
          <p:cNvPr id="7" name="TextBox 6"/>
          <p:cNvSpPr txBox="1"/>
          <p:nvPr/>
        </p:nvSpPr>
        <p:spPr>
          <a:xfrm>
            <a:off x="4414183" y="2095939"/>
            <a:ext cx="3139899" cy="923330"/>
          </a:xfrm>
          <a:prstGeom prst="rect">
            <a:avLst/>
          </a:prstGeom>
          <a:noFill/>
        </p:spPr>
        <p:txBody>
          <a:bodyPr wrap="none" rtlCol="0">
            <a:spAutoFit/>
          </a:bodyPr>
          <a:lstStyle/>
          <a:p>
            <a:r>
              <a:rPr lang="en-US" b="1" dirty="0" smtClean="0">
                <a:solidFill>
                  <a:prstClr val="white"/>
                </a:solidFill>
              </a:rPr>
              <a:t>System Abstractions/standards</a:t>
            </a:r>
          </a:p>
          <a:p>
            <a:pPr marL="285750" indent="-285750">
              <a:buFont typeface="Arial" panose="020B0604020202020204" pitchFamily="34" charset="0"/>
              <a:buChar char="•"/>
            </a:pPr>
            <a:r>
              <a:rPr lang="en-US" dirty="0" smtClean="0">
                <a:solidFill>
                  <a:prstClr val="white"/>
                </a:solidFill>
              </a:rPr>
              <a:t>Data format</a:t>
            </a:r>
          </a:p>
          <a:p>
            <a:pPr marL="285750" indent="-285750">
              <a:buFont typeface="Arial" panose="020B0604020202020204" pitchFamily="34" charset="0"/>
              <a:buChar char="•"/>
            </a:pPr>
            <a:r>
              <a:rPr lang="en-US" dirty="0" smtClean="0">
                <a:solidFill>
                  <a:prstClr val="white"/>
                </a:solidFill>
              </a:rPr>
              <a:t>Storage</a:t>
            </a:r>
          </a:p>
        </p:txBody>
      </p:sp>
      <p:sp>
        <p:nvSpPr>
          <p:cNvPr id="8" name="TextBox 7"/>
          <p:cNvSpPr txBox="1"/>
          <p:nvPr/>
        </p:nvSpPr>
        <p:spPr>
          <a:xfrm>
            <a:off x="4509012" y="1432499"/>
            <a:ext cx="3442545" cy="523220"/>
          </a:xfrm>
          <a:prstGeom prst="rect">
            <a:avLst/>
          </a:prstGeom>
          <a:noFill/>
          <a:ln w="38100">
            <a:solidFill>
              <a:srgbClr val="00B0F0"/>
            </a:solidFill>
          </a:ln>
        </p:spPr>
        <p:txBody>
          <a:bodyPr wrap="none" rtlCol="0">
            <a:spAutoFit/>
          </a:bodyPr>
          <a:lstStyle/>
          <a:p>
            <a:r>
              <a:rPr lang="en-US" sz="2800" b="1" dirty="0">
                <a:solidFill>
                  <a:srgbClr val="0DCBFF"/>
                </a:solidFill>
                <a:cs typeface="Times New Roman" pitchFamily="18" charset="0"/>
              </a:rPr>
              <a:t>120 Software Projects</a:t>
            </a:r>
          </a:p>
        </p:txBody>
      </p:sp>
      <p:sp>
        <p:nvSpPr>
          <p:cNvPr id="10" name="TextBox 9"/>
          <p:cNvSpPr txBox="1"/>
          <p:nvPr/>
        </p:nvSpPr>
        <p:spPr>
          <a:xfrm>
            <a:off x="4509012" y="4350247"/>
            <a:ext cx="4009624" cy="646331"/>
          </a:xfrm>
          <a:prstGeom prst="rect">
            <a:avLst/>
          </a:prstGeom>
          <a:noFill/>
        </p:spPr>
        <p:txBody>
          <a:bodyPr wrap="none" rtlCol="0">
            <a:spAutoFit/>
          </a:bodyPr>
          <a:lstStyle/>
          <a:p>
            <a:r>
              <a:rPr lang="en-US" b="1" dirty="0" smtClean="0">
                <a:solidFill>
                  <a:prstClr val="white"/>
                </a:solidFill>
              </a:rPr>
              <a:t>Application Abstractions/standards</a:t>
            </a:r>
          </a:p>
          <a:p>
            <a:r>
              <a:rPr lang="en-US" dirty="0" smtClean="0">
                <a:solidFill>
                  <a:prstClr val="white"/>
                </a:solidFill>
              </a:rPr>
              <a:t>Graphs, Networks, Images, Geospatial ….</a:t>
            </a:r>
          </a:p>
        </p:txBody>
      </p:sp>
      <p:sp>
        <p:nvSpPr>
          <p:cNvPr id="11" name="TextBox 10"/>
          <p:cNvSpPr txBox="1"/>
          <p:nvPr/>
        </p:nvSpPr>
        <p:spPr>
          <a:xfrm>
            <a:off x="4167408" y="5138750"/>
            <a:ext cx="4910336" cy="1569660"/>
          </a:xfrm>
          <a:prstGeom prst="rect">
            <a:avLst/>
          </a:prstGeom>
          <a:noFill/>
          <a:ln w="38100">
            <a:solidFill>
              <a:srgbClr val="00B0F0"/>
            </a:solidFill>
          </a:ln>
        </p:spPr>
        <p:txBody>
          <a:bodyPr wrap="square" rtlCol="0">
            <a:spAutoFit/>
          </a:bodyPr>
          <a:lstStyle/>
          <a:p>
            <a:r>
              <a:rPr lang="en-US" sz="2400" b="1" dirty="0">
                <a:solidFill>
                  <a:srgbClr val="0DCBFF"/>
                </a:solidFill>
                <a:cs typeface="Times New Roman" pitchFamily="18" charset="0"/>
              </a:rPr>
              <a:t>SPIDAL (Scalable Parallel Interoperable Data Analytics Library) </a:t>
            </a:r>
            <a:r>
              <a:rPr lang="en-US" sz="2400" b="1" dirty="0" smtClean="0">
                <a:solidFill>
                  <a:prstClr val="white"/>
                </a:solidFill>
              </a:rPr>
              <a:t>or High performance Mahout, R, </a:t>
            </a:r>
            <a:r>
              <a:rPr lang="en-US" sz="2400" b="1" dirty="0" err="1" smtClean="0">
                <a:solidFill>
                  <a:prstClr val="white"/>
                </a:solidFill>
              </a:rPr>
              <a:t>Matlab</a:t>
            </a:r>
            <a:r>
              <a:rPr lang="en-US" sz="2400" b="1" dirty="0" smtClean="0">
                <a:solidFill>
                  <a:prstClr val="white"/>
                </a:solidFill>
              </a:rPr>
              <a:t> …..</a:t>
            </a:r>
            <a:endParaRPr lang="en-US" sz="2400" b="1" dirty="0">
              <a:solidFill>
                <a:prstClr val="white"/>
              </a:solidFill>
            </a:endParaRPr>
          </a:p>
        </p:txBody>
      </p:sp>
    </p:spTree>
    <p:extLst>
      <p:ext uri="{BB962C8B-B14F-4D97-AF65-F5344CB8AC3E}">
        <p14:creationId xmlns:p14="http://schemas.microsoft.com/office/powerpoint/2010/main" val="32087001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Integrating Yarn with HPC</a:t>
            </a:r>
            <a:endParaRPr lang="en-US" sz="4800" b="1" dirty="0"/>
          </a:p>
        </p:txBody>
      </p:sp>
      <p:pic>
        <p:nvPicPr>
          <p:cNvPr id="4" name="Content Placeholder 3" descr="hadoop-on-hpc-viceverse.pdf"/>
          <p:cNvPicPr>
            <a:picLocks noGrp="1" noChangeAspect="1"/>
          </p:cNvPicPr>
          <p:nvPr>
            <p:ph idx="1"/>
          </p:nvPr>
        </p:nvPicPr>
        <p:blipFill>
          <a:blip r:embed="rId2">
            <a:extLst>
              <a:ext uri="{28A0092B-C50C-407E-A947-70E740481C1C}">
                <a14:useLocalDpi xmlns:a14="http://schemas.microsoft.com/office/drawing/2010/main" val="0"/>
              </a:ext>
            </a:extLst>
          </a:blip>
          <a:srcRect t="-26637" b="-26637"/>
          <a:stretch>
            <a:fillRect/>
          </a:stretch>
        </p:blipFill>
        <p:spPr>
          <a:xfrm>
            <a:off x="0" y="1594338"/>
            <a:ext cx="9144000" cy="5028843"/>
          </a:xfrm>
        </p:spPr>
      </p:pic>
    </p:spTree>
    <p:extLst>
      <p:ext uri="{BB962C8B-B14F-4D97-AF65-F5344CB8AC3E}">
        <p14:creationId xmlns:p14="http://schemas.microsoft.com/office/powerpoint/2010/main" val="16364015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02"/>
            <a:ext cx="9144000" cy="894798"/>
          </a:xfrm>
        </p:spPr>
        <p:txBody>
          <a:bodyPr>
            <a:normAutofit/>
          </a:bodyPr>
          <a:lstStyle/>
          <a:p>
            <a:r>
              <a:rPr lang="en-US" b="1" dirty="0" smtClean="0"/>
              <a:t>Using Optimal “Collective” Operations</a:t>
            </a:r>
            <a:endParaRPr lang="en-US" b="1" dirty="0"/>
          </a:p>
        </p:txBody>
      </p:sp>
      <p:sp>
        <p:nvSpPr>
          <p:cNvPr id="5" name="Content Placeholder 4"/>
          <p:cNvSpPr>
            <a:spLocks noGrp="1"/>
          </p:cNvSpPr>
          <p:nvPr>
            <p:ph idx="1"/>
          </p:nvPr>
        </p:nvSpPr>
        <p:spPr>
          <a:xfrm>
            <a:off x="86008" y="914401"/>
            <a:ext cx="9057992" cy="1294646"/>
          </a:xfrm>
        </p:spPr>
        <p:txBody>
          <a:bodyPr>
            <a:normAutofit fontScale="77500" lnSpcReduction="20000"/>
          </a:bodyPr>
          <a:lstStyle/>
          <a:p>
            <a:r>
              <a:rPr lang="en-US" dirty="0" smtClean="0"/>
              <a:t>Twister4Azure Iterative MapReduce with enhanced collectives</a:t>
            </a:r>
          </a:p>
          <a:p>
            <a:pPr lvl="1"/>
            <a:r>
              <a:rPr lang="en-US" dirty="0"/>
              <a:t>Map-</a:t>
            </a:r>
            <a:r>
              <a:rPr lang="en-US" dirty="0" err="1"/>
              <a:t>AllReduce</a:t>
            </a:r>
            <a:r>
              <a:rPr lang="en-US" dirty="0"/>
              <a:t> primitive and MapReduce-</a:t>
            </a:r>
            <a:r>
              <a:rPr lang="en-US" dirty="0" err="1"/>
              <a:t>MergeBroadcast</a:t>
            </a:r>
            <a:r>
              <a:rPr lang="en-US" dirty="0" smtClean="0"/>
              <a:t>.</a:t>
            </a:r>
          </a:p>
          <a:p>
            <a:r>
              <a:rPr lang="en-US" dirty="0" smtClean="0"/>
              <a:t>Strong Scaling on </a:t>
            </a:r>
            <a:r>
              <a:rPr lang="en-US" dirty="0" err="1" smtClean="0"/>
              <a:t>Kmeans</a:t>
            </a:r>
            <a:r>
              <a:rPr lang="en-US" dirty="0" smtClean="0"/>
              <a:t> for up to 256 cores on Azure</a:t>
            </a:r>
            <a:endParaRPr lang="en-US" dirty="0"/>
          </a:p>
        </p:txBody>
      </p:sp>
      <p:pic>
        <p:nvPicPr>
          <p:cNvPr id="4" name="Picture 3"/>
          <p:cNvPicPr>
            <a:picLocks noChangeAspect="1"/>
          </p:cNvPicPr>
          <p:nvPr/>
        </p:nvPicPr>
        <p:blipFill>
          <a:blip r:embed="rId2"/>
          <a:stretch>
            <a:fillRect/>
          </a:stretch>
        </p:blipFill>
        <p:spPr>
          <a:xfrm>
            <a:off x="951743" y="2209047"/>
            <a:ext cx="6650916" cy="4314570"/>
          </a:xfrm>
          <a:prstGeom prst="rect">
            <a:avLst/>
          </a:prstGeom>
        </p:spPr>
      </p:pic>
    </p:spTree>
    <p:extLst>
      <p:ext uri="{BB962C8B-B14F-4D97-AF65-F5344CB8AC3E}">
        <p14:creationId xmlns:p14="http://schemas.microsoft.com/office/powerpoint/2010/main" val="3255141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t>Collectives improve traditional MapReduce</a:t>
            </a:r>
            <a:endParaRPr lang="en-US" b="1" dirty="0"/>
          </a:p>
        </p:txBody>
      </p:sp>
      <p:sp>
        <p:nvSpPr>
          <p:cNvPr id="3" name="Content Placeholder 2"/>
          <p:cNvSpPr>
            <a:spLocks noGrp="1"/>
          </p:cNvSpPr>
          <p:nvPr>
            <p:ph idx="1"/>
          </p:nvPr>
        </p:nvSpPr>
        <p:spPr>
          <a:xfrm>
            <a:off x="104114" y="1256169"/>
            <a:ext cx="9039885" cy="1749582"/>
          </a:xfrm>
        </p:spPr>
        <p:txBody>
          <a:bodyPr>
            <a:normAutofit/>
          </a:bodyPr>
          <a:lstStyle/>
          <a:p>
            <a:r>
              <a:rPr lang="en-US" dirty="0" smtClean="0"/>
              <a:t>This is </a:t>
            </a:r>
            <a:r>
              <a:rPr lang="en-US" dirty="0" err="1" smtClean="0"/>
              <a:t>Kmeans</a:t>
            </a:r>
            <a:r>
              <a:rPr lang="en-US" dirty="0" smtClean="0"/>
              <a:t> running within basic Hadoop but with optimal </a:t>
            </a:r>
            <a:r>
              <a:rPr lang="en-US" dirty="0" err="1" smtClean="0"/>
              <a:t>AllReduce</a:t>
            </a:r>
            <a:r>
              <a:rPr lang="en-US" dirty="0" smtClean="0"/>
              <a:t> collective operations</a:t>
            </a:r>
          </a:p>
          <a:p>
            <a:r>
              <a:rPr lang="en-US" dirty="0" smtClean="0"/>
              <a:t>Running on </a:t>
            </a:r>
            <a:r>
              <a:rPr lang="en-US" dirty="0" err="1" smtClean="0"/>
              <a:t>Infiniband</a:t>
            </a:r>
            <a:r>
              <a:rPr lang="en-US" dirty="0" smtClean="0"/>
              <a:t> Linux Cluster</a:t>
            </a:r>
            <a:endParaRPr lang="en-US" dirty="0"/>
          </a:p>
        </p:txBody>
      </p:sp>
      <p:pic>
        <p:nvPicPr>
          <p:cNvPr id="5" name="Picture 4"/>
          <p:cNvPicPr>
            <a:picLocks noChangeAspect="1"/>
          </p:cNvPicPr>
          <p:nvPr/>
        </p:nvPicPr>
        <p:blipFill>
          <a:blip r:embed="rId2"/>
          <a:stretch>
            <a:fillRect/>
          </a:stretch>
        </p:blipFill>
        <p:spPr>
          <a:xfrm>
            <a:off x="1174808" y="3118920"/>
            <a:ext cx="5727913" cy="3548958"/>
          </a:xfrm>
          <a:prstGeom prst="rect">
            <a:avLst/>
          </a:prstGeom>
        </p:spPr>
      </p:pic>
    </p:spTree>
    <p:extLst>
      <p:ext uri="{BB962C8B-B14F-4D97-AF65-F5344CB8AC3E}">
        <p14:creationId xmlns:p14="http://schemas.microsoft.com/office/powerpoint/2010/main" val="23702723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0" y="4784725"/>
            <a:ext cx="9144000" cy="2073275"/>
          </a:xfrm>
          <a:solidFill>
            <a:schemeClr val="bg1"/>
          </a:solidFill>
        </p:spPr>
        <p:txBody>
          <a:bodyPr/>
          <a:lstStyle/>
          <a:p>
            <a:r>
              <a:rPr lang="en-US" sz="2400" dirty="0" smtClean="0"/>
              <a:t>Shaded areas are computing only where Hadoop on HPC cluster fastest</a:t>
            </a:r>
          </a:p>
          <a:p>
            <a:r>
              <a:rPr lang="en-US" sz="2400" dirty="0"/>
              <a:t>A</a:t>
            </a:r>
            <a:r>
              <a:rPr lang="en-US" sz="2400" dirty="0" smtClean="0"/>
              <a:t>reas above shading are overheads where T4A smallest and T4A with </a:t>
            </a:r>
            <a:r>
              <a:rPr lang="en-US" sz="2400" dirty="0" err="1" smtClean="0"/>
              <a:t>AllReduce</a:t>
            </a:r>
            <a:r>
              <a:rPr lang="en-US" sz="2400" dirty="0" smtClean="0"/>
              <a:t> collective has lowest overhead</a:t>
            </a:r>
          </a:p>
          <a:p>
            <a:r>
              <a:rPr lang="en-US" sz="2400" dirty="0" smtClean="0"/>
              <a:t>Note even on Azure Java (Orange) faster than T4A C# for compute</a:t>
            </a:r>
            <a:endParaRPr lang="en-US" sz="2400" dirty="0"/>
          </a:p>
        </p:txBody>
      </p:sp>
      <p:sp>
        <p:nvSpPr>
          <p:cNvPr id="4" name="Slide Number Placeholder 3"/>
          <p:cNvSpPr>
            <a:spLocks noGrp="1"/>
          </p:cNvSpPr>
          <p:nvPr>
            <p:ph type="sldNum" sz="quarter" idx="12"/>
          </p:nvPr>
        </p:nvSpPr>
        <p:spPr>
          <a:xfrm>
            <a:off x="8426513" y="6356350"/>
            <a:ext cx="520574" cy="365125"/>
          </a:xfrm>
        </p:spPr>
        <p:txBody>
          <a:bodyPr/>
          <a:lstStyle/>
          <a:p>
            <a:fld id="{94CC141A-9CC6-41A7-A7D0-011D836CC6E2}" type="slidenum">
              <a:rPr lang="en-US" smtClean="0"/>
              <a:pPr/>
              <a:t>58</a:t>
            </a:fld>
            <a:endParaRPr lang="en-US" dirty="0"/>
          </a:p>
        </p:txBody>
      </p:sp>
      <p:grpSp>
        <p:nvGrpSpPr>
          <p:cNvPr id="5" name="Group 4"/>
          <p:cNvGrpSpPr/>
          <p:nvPr/>
        </p:nvGrpSpPr>
        <p:grpSpPr>
          <a:xfrm>
            <a:off x="0" y="457200"/>
            <a:ext cx="8991602" cy="4495800"/>
            <a:chOff x="0" y="0"/>
            <a:chExt cx="5876925" cy="2998787"/>
          </a:xfrm>
        </p:grpSpPr>
        <p:graphicFrame>
          <p:nvGraphicFramePr>
            <p:cNvPr id="6" name="Chart 5"/>
            <p:cNvGraphicFramePr/>
            <p:nvPr>
              <p:extLst/>
            </p:nvPr>
          </p:nvGraphicFramePr>
          <p:xfrm>
            <a:off x="0" y="0"/>
            <a:ext cx="5876925" cy="29987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0" y="4761"/>
            <a:ext cx="4876800" cy="2979738"/>
          </p:xfrm>
          <a:graphic>
            <a:graphicData uri="http://schemas.openxmlformats.org/drawingml/2006/chart">
              <c:chart xmlns:c="http://schemas.openxmlformats.org/drawingml/2006/chart" xmlns:r="http://schemas.openxmlformats.org/officeDocument/2006/relationships" r:id="rId3"/>
            </a:graphicData>
          </a:graphic>
        </p:graphicFrame>
      </p:grpSp>
      <p:sp>
        <p:nvSpPr>
          <p:cNvPr id="8" name="Title 7"/>
          <p:cNvSpPr>
            <a:spLocks noGrp="1"/>
          </p:cNvSpPr>
          <p:nvPr>
            <p:ph type="title"/>
          </p:nvPr>
        </p:nvSpPr>
        <p:spPr>
          <a:xfrm>
            <a:off x="76200" y="152400"/>
            <a:ext cx="7086600" cy="762000"/>
          </a:xfrm>
          <a:solidFill>
            <a:schemeClr val="bg1"/>
          </a:solidFill>
        </p:spPr>
        <p:txBody>
          <a:bodyPr/>
          <a:lstStyle/>
          <a:p>
            <a:r>
              <a:rPr lang="en-US" sz="3600" b="1" dirty="0" smtClean="0"/>
              <a:t>Kmeans and (Iterative) MapReduce</a:t>
            </a:r>
            <a:endParaRPr lang="en-US" sz="3600" b="1" dirty="0"/>
          </a:p>
        </p:txBody>
      </p:sp>
    </p:spTree>
    <p:extLst>
      <p:ext uri="{BB962C8B-B14F-4D97-AF65-F5344CB8AC3E}">
        <p14:creationId xmlns:p14="http://schemas.microsoft.com/office/powerpoint/2010/main" val="41850375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Harp Architecture</a:t>
            </a:r>
            <a:endParaRPr lang="en-US" dirty="0"/>
          </a:p>
        </p:txBody>
      </p:sp>
      <p:grpSp>
        <p:nvGrpSpPr>
          <p:cNvPr id="18" name="Group 17"/>
          <p:cNvGrpSpPr/>
          <p:nvPr/>
        </p:nvGrpSpPr>
        <p:grpSpPr>
          <a:xfrm>
            <a:off x="293077" y="2226469"/>
            <a:ext cx="8569570" cy="3520898"/>
            <a:chOff x="687754" y="1713376"/>
            <a:chExt cx="9667630" cy="4705184"/>
          </a:xfrm>
        </p:grpSpPr>
        <p:sp>
          <p:nvSpPr>
            <p:cNvPr id="20" name="Rectangle 19"/>
            <p:cNvSpPr/>
            <p:nvPr/>
          </p:nvSpPr>
          <p:spPr>
            <a:xfrm>
              <a:off x="3595076" y="5178057"/>
              <a:ext cx="6760308" cy="1240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YARN</a:t>
              </a:r>
            </a:p>
          </p:txBody>
        </p:sp>
        <p:sp>
          <p:nvSpPr>
            <p:cNvPr id="21" name="L-Shape 20"/>
            <p:cNvSpPr/>
            <p:nvPr/>
          </p:nvSpPr>
          <p:spPr>
            <a:xfrm>
              <a:off x="3595077" y="3454400"/>
              <a:ext cx="6760305" cy="1632281"/>
            </a:xfrm>
            <a:prstGeom prst="corner">
              <a:avLst>
                <a:gd name="adj1" fmla="val 38508"/>
                <a:gd name="adj2" fmla="val 24177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r>
                <a:rPr lang="en-US" sz="1350" dirty="0" err="1">
                  <a:solidFill>
                    <a:prstClr val="white"/>
                  </a:solidFill>
                </a:rPr>
                <a:t>MapReduce</a:t>
              </a:r>
              <a:r>
                <a:rPr lang="en-US" sz="1350" dirty="0">
                  <a:solidFill>
                    <a:prstClr val="white"/>
                  </a:solidFill>
                </a:rPr>
                <a:t> V2</a:t>
              </a:r>
            </a:p>
          </p:txBody>
        </p:sp>
        <p:sp>
          <p:nvSpPr>
            <p:cNvPr id="23" name="Rectangle 22"/>
            <p:cNvSpPr/>
            <p:nvPr/>
          </p:nvSpPr>
          <p:spPr>
            <a:xfrm>
              <a:off x="7031345" y="3454400"/>
              <a:ext cx="3324039" cy="922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r>
                <a:rPr lang="en-US" sz="1350" dirty="0">
                  <a:solidFill>
                    <a:prstClr val="white"/>
                  </a:solidFill>
                </a:rPr>
                <a:t>Harp</a:t>
              </a:r>
            </a:p>
          </p:txBody>
        </p:sp>
        <p:sp>
          <p:nvSpPr>
            <p:cNvPr id="24" name="Rectangle 23"/>
            <p:cNvSpPr/>
            <p:nvPr/>
          </p:nvSpPr>
          <p:spPr>
            <a:xfrm>
              <a:off x="3595076" y="1747347"/>
              <a:ext cx="3324039" cy="16156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1350" dirty="0" err="1">
                  <a:solidFill>
                    <a:prstClr val="white"/>
                  </a:solidFill>
                </a:rPr>
                <a:t>MapReduce</a:t>
              </a:r>
              <a:r>
                <a:rPr lang="en-US" sz="1350" dirty="0">
                  <a:solidFill>
                    <a:prstClr val="white"/>
                  </a:solidFill>
                </a:rPr>
                <a:t> Applications</a:t>
              </a:r>
            </a:p>
          </p:txBody>
        </p:sp>
        <p:sp>
          <p:nvSpPr>
            <p:cNvPr id="25" name="Rectangle 24"/>
            <p:cNvSpPr/>
            <p:nvPr/>
          </p:nvSpPr>
          <p:spPr>
            <a:xfrm>
              <a:off x="7031344" y="1751863"/>
              <a:ext cx="3324039" cy="1611161"/>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a:r>
                <a:rPr lang="en-US" sz="1350" dirty="0">
                  <a:solidFill>
                    <a:prstClr val="white"/>
                  </a:solidFill>
                </a:rPr>
                <a:t>Map-Collective Applications</a:t>
              </a:r>
            </a:p>
          </p:txBody>
        </p:sp>
        <p:sp>
          <p:nvSpPr>
            <p:cNvPr id="26" name="TextBox 25"/>
            <p:cNvSpPr txBox="1"/>
            <p:nvPr/>
          </p:nvSpPr>
          <p:spPr>
            <a:xfrm>
              <a:off x="765908" y="2333332"/>
              <a:ext cx="1617784" cy="401017"/>
            </a:xfrm>
            <a:prstGeom prst="rect">
              <a:avLst/>
            </a:prstGeom>
            <a:noFill/>
          </p:spPr>
          <p:txBody>
            <a:bodyPr wrap="square" rtlCol="0">
              <a:spAutoFit/>
            </a:bodyPr>
            <a:lstStyle/>
            <a:p>
              <a:pPr defTabSz="685800"/>
              <a:r>
                <a:rPr lang="en-US" sz="1350" dirty="0">
                  <a:solidFill>
                    <a:prstClr val="black"/>
                  </a:solidFill>
                </a:rPr>
                <a:t>Application</a:t>
              </a:r>
            </a:p>
          </p:txBody>
        </p:sp>
        <p:sp>
          <p:nvSpPr>
            <p:cNvPr id="27" name="TextBox 26"/>
            <p:cNvSpPr txBox="1"/>
            <p:nvPr/>
          </p:nvSpPr>
          <p:spPr>
            <a:xfrm>
              <a:off x="765908" y="4079839"/>
              <a:ext cx="1617784" cy="401017"/>
            </a:xfrm>
            <a:prstGeom prst="rect">
              <a:avLst/>
            </a:prstGeom>
            <a:noFill/>
          </p:spPr>
          <p:txBody>
            <a:bodyPr wrap="square" rtlCol="0">
              <a:spAutoFit/>
            </a:bodyPr>
            <a:lstStyle/>
            <a:p>
              <a:pPr defTabSz="685800"/>
              <a:r>
                <a:rPr lang="en-US" sz="1350" dirty="0">
                  <a:solidFill>
                    <a:prstClr val="black"/>
                  </a:solidFill>
                </a:rPr>
                <a:t>Framework</a:t>
              </a:r>
            </a:p>
          </p:txBody>
        </p:sp>
        <p:sp>
          <p:nvSpPr>
            <p:cNvPr id="28" name="TextBox 27"/>
            <p:cNvSpPr txBox="1"/>
            <p:nvPr/>
          </p:nvSpPr>
          <p:spPr>
            <a:xfrm>
              <a:off x="765908" y="5582519"/>
              <a:ext cx="2008554" cy="401017"/>
            </a:xfrm>
            <a:prstGeom prst="rect">
              <a:avLst/>
            </a:prstGeom>
            <a:noFill/>
          </p:spPr>
          <p:txBody>
            <a:bodyPr wrap="square" rtlCol="0">
              <a:spAutoFit/>
            </a:bodyPr>
            <a:lstStyle/>
            <a:p>
              <a:pPr defTabSz="685800"/>
              <a:r>
                <a:rPr lang="en-US" sz="1350" dirty="0">
                  <a:solidFill>
                    <a:prstClr val="black"/>
                  </a:solidFill>
                </a:rPr>
                <a:t>Resource Manager</a:t>
              </a:r>
            </a:p>
          </p:txBody>
        </p:sp>
        <p:cxnSp>
          <p:nvCxnSpPr>
            <p:cNvPr id="29" name="Straight Connector 28"/>
            <p:cNvCxnSpPr/>
            <p:nvPr/>
          </p:nvCxnSpPr>
          <p:spPr>
            <a:xfrm>
              <a:off x="765908" y="3377484"/>
              <a:ext cx="2235200" cy="78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5908" y="1713376"/>
              <a:ext cx="2235200" cy="78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87754" y="5104271"/>
              <a:ext cx="2235200" cy="781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4474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865632"/>
          </a:xfrm>
        </p:spPr>
        <p:txBody>
          <a:bodyPr/>
          <a:lstStyle/>
          <a:p>
            <a:r>
              <a:rPr lang="en-US" b="1" dirty="0" smtClean="0">
                <a:latin typeface="+mn-lt"/>
              </a:rPr>
              <a:t>What is Data Science?</a:t>
            </a:r>
            <a:endParaRPr lang="en-US" b="1" dirty="0">
              <a:latin typeface="+mn-lt"/>
            </a:endParaRPr>
          </a:p>
        </p:txBody>
      </p:sp>
      <p:sp>
        <p:nvSpPr>
          <p:cNvPr id="3" name="Content Placeholder 2"/>
          <p:cNvSpPr>
            <a:spLocks noGrp="1"/>
          </p:cNvSpPr>
          <p:nvPr>
            <p:ph idx="1"/>
          </p:nvPr>
        </p:nvSpPr>
        <p:spPr>
          <a:xfrm>
            <a:off x="0" y="865632"/>
            <a:ext cx="9144000" cy="5992367"/>
          </a:xfrm>
        </p:spPr>
        <p:txBody>
          <a:bodyPr>
            <a:normAutofit fontScale="92500"/>
          </a:bodyPr>
          <a:lstStyle/>
          <a:p>
            <a:r>
              <a:rPr lang="en-US" dirty="0" smtClean="0"/>
              <a:t>I was impressed by number of NIST working group members who were self declared data scientists</a:t>
            </a:r>
          </a:p>
          <a:p>
            <a:r>
              <a:rPr lang="en-US" dirty="0" smtClean="0"/>
              <a:t>I was also impressed by universal adoption by participants of Apache technologies – see later</a:t>
            </a:r>
          </a:p>
          <a:p>
            <a:r>
              <a:rPr lang="en-US" dirty="0" smtClean="0"/>
              <a:t>McKinsey says there are lots of jobs (1.65M by 2018 in USA) but that’s not enough! Is this a field – what is it and what is its core?</a:t>
            </a:r>
          </a:p>
          <a:p>
            <a:pPr marL="228600" lvl="1">
              <a:spcBef>
                <a:spcPts val="1000"/>
              </a:spcBef>
            </a:pPr>
            <a:r>
              <a:rPr lang="en-US" sz="2800" dirty="0" smtClean="0"/>
              <a:t>The emergence of the 4</a:t>
            </a:r>
            <a:r>
              <a:rPr lang="en-US" sz="2800" baseline="30000" dirty="0" smtClean="0"/>
              <a:t>th</a:t>
            </a:r>
            <a:r>
              <a:rPr lang="en-US" sz="2800" dirty="0" smtClean="0"/>
              <a:t> or data driven paradigm of science illustrates significance - </a:t>
            </a:r>
            <a:r>
              <a:rPr lang="en-US" sz="2800" dirty="0">
                <a:hlinkClick r:id="rId2"/>
              </a:rPr>
              <a:t>http://research.microsoft.com/en-us/collaboration/fourthparadigm/</a:t>
            </a:r>
            <a:r>
              <a:rPr lang="en-US" sz="2800" dirty="0"/>
              <a:t>  </a:t>
            </a:r>
          </a:p>
          <a:p>
            <a:pPr lvl="1"/>
            <a:r>
              <a:rPr lang="en-US" dirty="0" smtClean="0"/>
              <a:t>Discovery is guided by data rather than by a model</a:t>
            </a:r>
          </a:p>
          <a:p>
            <a:pPr lvl="1"/>
            <a:r>
              <a:rPr lang="en-US" dirty="0" smtClean="0"/>
              <a:t>The End of (traditional) science </a:t>
            </a:r>
            <a:r>
              <a:rPr lang="en-US" dirty="0">
                <a:hlinkClick r:id="rId3"/>
              </a:rPr>
              <a:t>http://</a:t>
            </a:r>
            <a:r>
              <a:rPr lang="en-US" dirty="0" smtClean="0">
                <a:hlinkClick r:id="rId3"/>
              </a:rPr>
              <a:t>www.wired.com/wired/issue/16-07</a:t>
            </a:r>
            <a:r>
              <a:rPr lang="en-US" dirty="0" smtClean="0"/>
              <a:t> is famous here</a:t>
            </a:r>
          </a:p>
          <a:p>
            <a:r>
              <a:rPr lang="en-US" dirty="0" smtClean="0"/>
              <a:t>Another example is recommender systems in Netflix, e-commerce etc. where pure data (user ratings of movies or products) allows an empirical prediction of what users like</a:t>
            </a:r>
          </a:p>
        </p:txBody>
      </p:sp>
    </p:spTree>
    <p:extLst>
      <p:ext uri="{BB962C8B-B14F-4D97-AF65-F5344CB8AC3E}">
        <p14:creationId xmlns:p14="http://schemas.microsoft.com/office/powerpoint/2010/main" val="32070506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466" y="271274"/>
            <a:ext cx="7886700" cy="994172"/>
          </a:xfrm>
        </p:spPr>
        <p:txBody>
          <a:bodyPr/>
          <a:lstStyle/>
          <a:p>
            <a:r>
              <a:rPr lang="en-US" b="1" dirty="0" smtClean="0">
                <a:latin typeface="+mn-lt"/>
              </a:rPr>
              <a:t>Features of Harp Hadoop Plug in</a:t>
            </a:r>
            <a:endParaRPr lang="en-US" b="1" dirty="0">
              <a:latin typeface="+mn-lt"/>
            </a:endParaRPr>
          </a:p>
        </p:txBody>
      </p:sp>
      <p:sp>
        <p:nvSpPr>
          <p:cNvPr id="3" name="Content Placeholder 2"/>
          <p:cNvSpPr>
            <a:spLocks noGrp="1"/>
          </p:cNvSpPr>
          <p:nvPr>
            <p:ph idx="1"/>
          </p:nvPr>
        </p:nvSpPr>
        <p:spPr>
          <a:xfrm>
            <a:off x="230065" y="1157410"/>
            <a:ext cx="7886700" cy="4351338"/>
          </a:xfrm>
        </p:spPr>
        <p:txBody>
          <a:bodyPr>
            <a:noAutofit/>
          </a:bodyPr>
          <a:lstStyle/>
          <a:p>
            <a:r>
              <a:rPr lang="en-US" sz="2800" dirty="0" smtClean="0"/>
              <a:t>Hadoop Plugin (on Hadoop 1.2.1 and Hadoop 2.2.0)</a:t>
            </a:r>
          </a:p>
          <a:p>
            <a:r>
              <a:rPr lang="en-US" sz="2800" dirty="0" smtClean="0"/>
              <a:t>Hierarchical data abstraction on arrays, key-values and graphs for easy programming expressiveness.</a:t>
            </a:r>
          </a:p>
          <a:p>
            <a:r>
              <a:rPr lang="en-US" sz="2800" dirty="0" smtClean="0"/>
              <a:t>Collective communication model to support various communication operations on the data abstractions.</a:t>
            </a:r>
          </a:p>
          <a:p>
            <a:r>
              <a:rPr lang="en-US" sz="2800" dirty="0" smtClean="0"/>
              <a:t>Caching with buffer management for memory allocation required from computation and communication </a:t>
            </a:r>
          </a:p>
          <a:p>
            <a:r>
              <a:rPr lang="en-US" sz="2800" dirty="0" smtClean="0"/>
              <a:t>BSP style parallelism</a:t>
            </a:r>
          </a:p>
          <a:p>
            <a:r>
              <a:rPr lang="en-US" sz="2800" dirty="0" smtClean="0"/>
              <a:t>Fault tolerance with check-pointing</a:t>
            </a:r>
            <a:endParaRPr lang="en-US" sz="2800" dirty="0"/>
          </a:p>
        </p:txBody>
      </p:sp>
    </p:spTree>
    <p:extLst>
      <p:ext uri="{BB962C8B-B14F-4D97-AF65-F5344CB8AC3E}">
        <p14:creationId xmlns:p14="http://schemas.microsoft.com/office/powerpoint/2010/main" val="24773684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on Madrid Cluster (8 nodes)</a:t>
            </a:r>
            <a:endParaRPr lang="en-US" dirty="0"/>
          </a:p>
        </p:txBody>
      </p:sp>
      <p:graphicFrame>
        <p:nvGraphicFramePr>
          <p:cNvPr id="4" name="Content Placeholder 3"/>
          <p:cNvGraphicFramePr>
            <a:graphicFrameLocks noGrp="1"/>
          </p:cNvGraphicFramePr>
          <p:nvPr>
            <p:ph idx="1"/>
            <p:extLst/>
          </p:nvPr>
        </p:nvGraphicFramePr>
        <p:xfrm>
          <a:off x="70675" y="1969478"/>
          <a:ext cx="9065729" cy="375138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738554" y="5720862"/>
            <a:ext cx="7316362" cy="369332"/>
          </a:xfrm>
          <a:prstGeom prst="rect">
            <a:avLst/>
          </a:prstGeom>
          <a:noFill/>
        </p:spPr>
        <p:txBody>
          <a:bodyPr wrap="none" rtlCol="0">
            <a:spAutoFit/>
          </a:bodyPr>
          <a:lstStyle/>
          <a:p>
            <a:r>
              <a:rPr lang="en-US" dirty="0" smtClean="0"/>
              <a:t>Note compute same in each case as product of centers times points identical</a:t>
            </a:r>
            <a:endParaRPr lang="en-US" dirty="0"/>
          </a:p>
        </p:txBody>
      </p:sp>
      <p:cxnSp>
        <p:nvCxnSpPr>
          <p:cNvPr id="5" name="Straight Arrow Connector 4"/>
          <p:cNvCxnSpPr/>
          <p:nvPr/>
        </p:nvCxnSpPr>
        <p:spPr>
          <a:xfrm flipH="1">
            <a:off x="1057530" y="2535534"/>
            <a:ext cx="7676940" cy="0"/>
          </a:xfrm>
          <a:prstGeom prst="straightConnector1">
            <a:avLst/>
          </a:prstGeom>
          <a:ln>
            <a:solidFill>
              <a:srgbClr val="CC00FF"/>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220903" y="2108301"/>
            <a:ext cx="1668026" cy="923330"/>
          </a:xfrm>
          <a:prstGeom prst="rect">
            <a:avLst/>
          </a:prstGeom>
          <a:noFill/>
        </p:spPr>
        <p:txBody>
          <a:bodyPr wrap="square" rtlCol="0">
            <a:spAutoFit/>
          </a:bodyPr>
          <a:lstStyle/>
          <a:p>
            <a:r>
              <a:rPr lang="en-US" dirty="0" smtClean="0">
                <a:solidFill>
                  <a:srgbClr val="CC00FF"/>
                </a:solidFill>
              </a:rPr>
              <a:t>Increasing</a:t>
            </a:r>
            <a:br>
              <a:rPr lang="en-US" dirty="0" smtClean="0">
                <a:solidFill>
                  <a:srgbClr val="CC00FF"/>
                </a:solidFill>
              </a:rPr>
            </a:br>
            <a:r>
              <a:rPr lang="en-US" dirty="0" smtClean="0">
                <a:solidFill>
                  <a:srgbClr val="CC00FF"/>
                </a:solidFill>
              </a:rPr>
              <a:t/>
            </a:r>
            <a:br>
              <a:rPr lang="en-US" dirty="0" smtClean="0">
                <a:solidFill>
                  <a:srgbClr val="CC00FF"/>
                </a:solidFill>
              </a:rPr>
            </a:br>
            <a:r>
              <a:rPr lang="en-US" dirty="0" smtClean="0">
                <a:solidFill>
                  <a:srgbClr val="CC00FF"/>
                </a:solidFill>
              </a:rPr>
              <a:t>Communication</a:t>
            </a:r>
            <a:endParaRPr lang="en-US" dirty="0">
              <a:solidFill>
                <a:srgbClr val="CC00FF"/>
              </a:solidFill>
            </a:endParaRPr>
          </a:p>
        </p:txBody>
      </p:sp>
      <p:sp>
        <p:nvSpPr>
          <p:cNvPr id="7" name="TextBox 6"/>
          <p:cNvSpPr txBox="1"/>
          <p:nvPr/>
        </p:nvSpPr>
        <p:spPr>
          <a:xfrm>
            <a:off x="3902888" y="2640969"/>
            <a:ext cx="2349639" cy="369332"/>
          </a:xfrm>
          <a:prstGeom prst="rect">
            <a:avLst/>
          </a:prstGeom>
          <a:noFill/>
        </p:spPr>
        <p:txBody>
          <a:bodyPr wrap="square" rtlCol="0">
            <a:spAutoFit/>
          </a:bodyPr>
          <a:lstStyle/>
          <a:p>
            <a:r>
              <a:rPr lang="en-US" dirty="0" smtClean="0">
                <a:solidFill>
                  <a:srgbClr val="CC00FF"/>
                </a:solidFill>
              </a:rPr>
              <a:t>Identical Computation</a:t>
            </a:r>
            <a:endParaRPr lang="en-US" dirty="0">
              <a:solidFill>
                <a:srgbClr val="CC00FF"/>
              </a:solidFill>
            </a:endParaRPr>
          </a:p>
        </p:txBody>
      </p:sp>
    </p:spTree>
    <p:extLst>
      <p:ext uri="{BB962C8B-B14F-4D97-AF65-F5344CB8AC3E}">
        <p14:creationId xmlns:p14="http://schemas.microsoft.com/office/powerpoint/2010/main" val="33711777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descr="kmeans-harp-mpi-spark-speedup-efficiency.png"/>
          <p:cNvPicPr>
            <a:picLocks noGrp="1" noChangeAspect="1"/>
          </p:cNvPicPr>
          <p:nvPr>
            <p:ph idx="1"/>
          </p:nvPr>
        </p:nvPicPr>
        <p:blipFill>
          <a:blip r:embed="rId2">
            <a:extLst>
              <a:ext uri="{28A0092B-C50C-407E-A947-70E740481C1C}">
                <a14:useLocalDpi xmlns:a14="http://schemas.microsoft.com/office/drawing/2010/main" val="0"/>
              </a:ext>
            </a:extLst>
          </a:blip>
          <a:srcRect l="-509" r="-509"/>
          <a:stretch>
            <a:fillRect/>
          </a:stretch>
        </p:blipFill>
        <p:spPr>
          <a:xfrm>
            <a:off x="417006" y="2250273"/>
            <a:ext cx="8229600" cy="4525963"/>
          </a:xfrm>
        </p:spPr>
      </p:pic>
      <p:sp>
        <p:nvSpPr>
          <p:cNvPr id="2" name="Title 1"/>
          <p:cNvSpPr>
            <a:spLocks noGrp="1"/>
          </p:cNvSpPr>
          <p:nvPr>
            <p:ph type="title"/>
          </p:nvPr>
        </p:nvSpPr>
        <p:spPr>
          <a:xfrm>
            <a:off x="0" y="916041"/>
            <a:ext cx="9063613" cy="1143000"/>
          </a:xfrm>
        </p:spPr>
        <p:txBody>
          <a:bodyPr>
            <a:noAutofit/>
          </a:bodyPr>
          <a:lstStyle/>
          <a:p>
            <a:r>
              <a:rPr lang="en-US" sz="2800" b="1" dirty="0" smtClean="0"/>
              <a:t>Mahout and Hadoop MR </a:t>
            </a:r>
            <a:r>
              <a:rPr lang="en-US" sz="2800" dirty="0" smtClean="0"/>
              <a:t>– Slow due to MapReduce</a:t>
            </a:r>
            <a:br>
              <a:rPr lang="en-US" sz="2800" dirty="0" smtClean="0"/>
            </a:br>
            <a:r>
              <a:rPr lang="en-US" sz="2800" b="1" dirty="0" smtClean="0"/>
              <a:t>Python</a:t>
            </a:r>
            <a:r>
              <a:rPr lang="en-US" sz="2800" dirty="0" smtClean="0"/>
              <a:t> slow as Scripting</a:t>
            </a:r>
            <a:br>
              <a:rPr lang="en-US" sz="2800" dirty="0" smtClean="0"/>
            </a:br>
            <a:r>
              <a:rPr lang="en-US" sz="2800" b="1" dirty="0" smtClean="0"/>
              <a:t>Spark</a:t>
            </a:r>
            <a:r>
              <a:rPr lang="en-US" sz="2800" dirty="0" smtClean="0"/>
              <a:t> Iterative MapReduce, non optimal communication</a:t>
            </a:r>
            <a:br>
              <a:rPr lang="en-US" sz="2800" dirty="0" smtClean="0"/>
            </a:br>
            <a:r>
              <a:rPr lang="en-US" sz="2800" b="1" dirty="0"/>
              <a:t>Harp</a:t>
            </a:r>
            <a:r>
              <a:rPr lang="en-US" sz="2800" dirty="0"/>
              <a:t> Hadoop plug in </a:t>
            </a:r>
            <a:r>
              <a:rPr lang="en-US" sz="2800" dirty="0" smtClean="0"/>
              <a:t>with ~MPI collectives </a:t>
            </a:r>
            <a:br>
              <a:rPr lang="en-US" sz="2800" dirty="0" smtClean="0"/>
            </a:br>
            <a:r>
              <a:rPr lang="en-US" sz="2800" b="1" dirty="0" smtClean="0"/>
              <a:t>MPI</a:t>
            </a:r>
            <a:r>
              <a:rPr lang="en-US" sz="2800" dirty="0" smtClean="0"/>
              <a:t> fastest as C not Java</a:t>
            </a:r>
            <a:br>
              <a:rPr lang="en-US" sz="2800" dirty="0" smtClean="0"/>
            </a:br>
            <a:r>
              <a:rPr lang="en-US" sz="2800" dirty="0" smtClean="0"/>
              <a:t/>
            </a:r>
            <a:br>
              <a:rPr lang="en-US" sz="2800" dirty="0" smtClean="0"/>
            </a:br>
            <a:endParaRPr lang="en-US" sz="2800" dirty="0"/>
          </a:p>
        </p:txBody>
      </p:sp>
      <p:cxnSp>
        <p:nvCxnSpPr>
          <p:cNvPr id="5" name="Straight Arrow Connector 4"/>
          <p:cNvCxnSpPr/>
          <p:nvPr/>
        </p:nvCxnSpPr>
        <p:spPr>
          <a:xfrm flipH="1">
            <a:off x="834013" y="2230734"/>
            <a:ext cx="7676940" cy="0"/>
          </a:xfrm>
          <a:prstGeom prst="straightConnector1">
            <a:avLst/>
          </a:prstGeom>
          <a:ln>
            <a:solidFill>
              <a:srgbClr val="CC00FF"/>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0" y="1756345"/>
            <a:ext cx="1668026" cy="923330"/>
          </a:xfrm>
          <a:prstGeom prst="rect">
            <a:avLst/>
          </a:prstGeom>
          <a:noFill/>
        </p:spPr>
        <p:txBody>
          <a:bodyPr wrap="square" rtlCol="0">
            <a:spAutoFit/>
          </a:bodyPr>
          <a:lstStyle/>
          <a:p>
            <a:r>
              <a:rPr lang="en-US" dirty="0" smtClean="0">
                <a:solidFill>
                  <a:srgbClr val="CC00FF"/>
                </a:solidFill>
              </a:rPr>
              <a:t>Increasing</a:t>
            </a:r>
            <a:br>
              <a:rPr lang="en-US" dirty="0" smtClean="0">
                <a:solidFill>
                  <a:srgbClr val="CC00FF"/>
                </a:solidFill>
              </a:rPr>
            </a:br>
            <a:r>
              <a:rPr lang="en-US" dirty="0" smtClean="0">
                <a:solidFill>
                  <a:srgbClr val="CC00FF"/>
                </a:solidFill>
              </a:rPr>
              <a:t/>
            </a:r>
            <a:br>
              <a:rPr lang="en-US" dirty="0" smtClean="0">
                <a:solidFill>
                  <a:srgbClr val="CC00FF"/>
                </a:solidFill>
              </a:rPr>
            </a:br>
            <a:r>
              <a:rPr lang="en-US" dirty="0" smtClean="0">
                <a:solidFill>
                  <a:srgbClr val="CC00FF"/>
                </a:solidFill>
              </a:rPr>
              <a:t>Communication</a:t>
            </a:r>
            <a:endParaRPr lang="en-US" dirty="0">
              <a:solidFill>
                <a:srgbClr val="CC00FF"/>
              </a:solidFill>
            </a:endParaRPr>
          </a:p>
        </p:txBody>
      </p:sp>
      <p:sp>
        <p:nvSpPr>
          <p:cNvPr id="8" name="TextBox 7"/>
          <p:cNvSpPr txBox="1"/>
          <p:nvPr/>
        </p:nvSpPr>
        <p:spPr>
          <a:xfrm>
            <a:off x="6563248" y="1841864"/>
            <a:ext cx="2349639" cy="369332"/>
          </a:xfrm>
          <a:prstGeom prst="rect">
            <a:avLst/>
          </a:prstGeom>
          <a:noFill/>
        </p:spPr>
        <p:txBody>
          <a:bodyPr wrap="square" rtlCol="0">
            <a:spAutoFit/>
          </a:bodyPr>
          <a:lstStyle/>
          <a:p>
            <a:r>
              <a:rPr lang="en-US" dirty="0" smtClean="0">
                <a:solidFill>
                  <a:srgbClr val="CC00FF"/>
                </a:solidFill>
              </a:rPr>
              <a:t>Identical Computation</a:t>
            </a:r>
            <a:endParaRPr lang="en-US" dirty="0">
              <a:solidFill>
                <a:srgbClr val="CC00FF"/>
              </a:solidFill>
            </a:endParaRPr>
          </a:p>
        </p:txBody>
      </p:sp>
    </p:spTree>
    <p:extLst>
      <p:ext uri="{BB962C8B-B14F-4D97-AF65-F5344CB8AC3E}">
        <p14:creationId xmlns:p14="http://schemas.microsoft.com/office/powerpoint/2010/main" val="3914786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6"/>
            <a:ext cx="9144000" cy="757238"/>
          </a:xfrm>
        </p:spPr>
        <p:txBody>
          <a:bodyPr>
            <a:normAutofit fontScale="90000"/>
          </a:bodyPr>
          <a:lstStyle/>
          <a:p>
            <a:pPr algn="ctr"/>
            <a:r>
              <a:rPr lang="en-US" dirty="0" smtClean="0"/>
              <a:t>Performance of MPI Kernel Operations</a:t>
            </a:r>
            <a:endParaRPr lang="en-US" dirty="0"/>
          </a:p>
        </p:txBody>
      </p:sp>
      <p:pic>
        <p:nvPicPr>
          <p:cNvPr id="4" name="Picture 3"/>
          <p:cNvPicPr>
            <a:picLocks noChangeAspect="1"/>
          </p:cNvPicPr>
          <p:nvPr/>
        </p:nvPicPr>
        <p:blipFill>
          <a:blip r:embed="rId3"/>
          <a:stretch>
            <a:fillRect/>
          </a:stretch>
        </p:blipFill>
        <p:spPr>
          <a:xfrm>
            <a:off x="227749" y="758704"/>
            <a:ext cx="7727210" cy="5939657"/>
          </a:xfrm>
          <a:prstGeom prst="rect">
            <a:avLst/>
          </a:prstGeom>
        </p:spPr>
      </p:pic>
      <p:sp>
        <p:nvSpPr>
          <p:cNvPr id="5" name="TextBox 4"/>
          <p:cNvSpPr txBox="1"/>
          <p:nvPr/>
        </p:nvSpPr>
        <p:spPr>
          <a:xfrm>
            <a:off x="7725508" y="1779372"/>
            <a:ext cx="1418492" cy="2031325"/>
          </a:xfrm>
          <a:prstGeom prst="rect">
            <a:avLst/>
          </a:prstGeom>
          <a:noFill/>
        </p:spPr>
        <p:txBody>
          <a:bodyPr wrap="square" rtlCol="0">
            <a:spAutoFit/>
          </a:bodyPr>
          <a:lstStyle/>
          <a:p>
            <a:r>
              <a:rPr lang="en-US" dirty="0" smtClean="0"/>
              <a:t>Pure Java as in </a:t>
            </a:r>
            <a:r>
              <a:rPr lang="en-US" dirty="0" err="1" smtClean="0"/>
              <a:t>FastMPJ</a:t>
            </a:r>
            <a:r>
              <a:rPr lang="en-US" dirty="0" smtClean="0"/>
              <a:t> slower than Java interfacing to C version of MPI</a:t>
            </a:r>
            <a:endParaRPr lang="en-US" dirty="0"/>
          </a:p>
        </p:txBody>
      </p:sp>
    </p:spTree>
    <p:extLst>
      <p:ext uri="{BB962C8B-B14F-4D97-AF65-F5344CB8AC3E}">
        <p14:creationId xmlns:p14="http://schemas.microsoft.com/office/powerpoint/2010/main" val="25952899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4062"/>
          </a:xfrm>
        </p:spPr>
        <p:txBody>
          <a:bodyPr/>
          <a:lstStyle/>
          <a:p>
            <a:r>
              <a:rPr lang="en-US" b="1" dirty="0" smtClean="0"/>
              <a:t>Lessons / Insights</a:t>
            </a:r>
            <a:endParaRPr lang="en-US" b="1" dirty="0"/>
          </a:p>
        </p:txBody>
      </p:sp>
      <p:sp>
        <p:nvSpPr>
          <p:cNvPr id="3" name="Content Placeholder 2"/>
          <p:cNvSpPr>
            <a:spLocks noGrp="1"/>
          </p:cNvSpPr>
          <p:nvPr>
            <p:ph idx="1"/>
          </p:nvPr>
        </p:nvSpPr>
        <p:spPr>
          <a:xfrm>
            <a:off x="55266" y="852000"/>
            <a:ext cx="9144000" cy="6006000"/>
          </a:xfrm>
        </p:spPr>
        <p:txBody>
          <a:bodyPr>
            <a:normAutofit fontScale="92500" lnSpcReduction="20000"/>
          </a:bodyPr>
          <a:lstStyle/>
          <a:p>
            <a:r>
              <a:rPr lang="en-US" b="1" dirty="0" smtClean="0"/>
              <a:t>Integrate </a:t>
            </a:r>
            <a:r>
              <a:rPr lang="en-US" dirty="0" smtClean="0"/>
              <a:t>(don’t compete) </a:t>
            </a:r>
            <a:r>
              <a:rPr lang="en-US" b="1" dirty="0" smtClean="0"/>
              <a:t>HPC with “Commodity Big data” </a:t>
            </a:r>
            <a:r>
              <a:rPr lang="en-US" dirty="0" smtClean="0"/>
              <a:t>(Google to Amazon to Enterprise data Analytics) </a:t>
            </a:r>
          </a:p>
          <a:p>
            <a:pPr lvl="1"/>
            <a:r>
              <a:rPr lang="en-US" dirty="0" smtClean="0"/>
              <a:t>i.e. </a:t>
            </a:r>
            <a:r>
              <a:rPr lang="en-US" b="1" dirty="0" smtClean="0"/>
              <a:t>improve Mahout</a:t>
            </a:r>
            <a:r>
              <a:rPr lang="en-US" dirty="0" smtClean="0"/>
              <a:t>; don’t compete with it</a:t>
            </a:r>
          </a:p>
          <a:p>
            <a:pPr lvl="1"/>
            <a:r>
              <a:rPr lang="en-US" dirty="0" smtClean="0"/>
              <a:t>Use </a:t>
            </a:r>
            <a:r>
              <a:rPr lang="en-US" b="1" dirty="0" smtClean="0"/>
              <a:t>Hadoop plug-ins </a:t>
            </a:r>
            <a:r>
              <a:rPr lang="en-US" dirty="0" smtClean="0"/>
              <a:t>rather than replacing Hadoop</a:t>
            </a:r>
          </a:p>
          <a:p>
            <a:pPr lvl="1"/>
            <a:r>
              <a:rPr lang="en-US" dirty="0" smtClean="0"/>
              <a:t>Enhanced Apache Big Data Stack </a:t>
            </a:r>
            <a:r>
              <a:rPr lang="en-US" b="1" dirty="0" smtClean="0"/>
              <a:t>HPC-ABDS has 120 members </a:t>
            </a:r>
            <a:r>
              <a:rPr lang="en-US" dirty="0" smtClean="0"/>
              <a:t>– please improve list!</a:t>
            </a:r>
          </a:p>
          <a:p>
            <a:r>
              <a:rPr lang="en-US" b="1" dirty="0" smtClean="0"/>
              <a:t>HPC-ABDS+ Integration areas </a:t>
            </a:r>
            <a:r>
              <a:rPr lang="en-US" dirty="0" smtClean="0"/>
              <a:t>include </a:t>
            </a:r>
          </a:p>
          <a:p>
            <a:pPr lvl="1"/>
            <a:r>
              <a:rPr lang="en-US" b="1" dirty="0" smtClean="0">
                <a:solidFill>
                  <a:schemeClr val="accent3">
                    <a:lumMod val="75000"/>
                  </a:schemeClr>
                </a:solidFill>
              </a:rPr>
              <a:t>file </a:t>
            </a:r>
            <a:r>
              <a:rPr lang="en-US" b="1" dirty="0">
                <a:solidFill>
                  <a:schemeClr val="accent3">
                    <a:lumMod val="75000"/>
                  </a:schemeClr>
                </a:solidFill>
              </a:rPr>
              <a:t>systems, </a:t>
            </a:r>
            <a:endParaRPr lang="en-US" b="1" dirty="0" smtClean="0">
              <a:solidFill>
                <a:schemeClr val="accent3">
                  <a:lumMod val="75000"/>
                </a:schemeClr>
              </a:solidFill>
            </a:endParaRPr>
          </a:p>
          <a:p>
            <a:pPr lvl="1"/>
            <a:r>
              <a:rPr lang="en-US" b="1" dirty="0" smtClean="0">
                <a:solidFill>
                  <a:schemeClr val="accent3">
                    <a:lumMod val="75000"/>
                  </a:schemeClr>
                </a:solidFill>
              </a:rPr>
              <a:t>cluster </a:t>
            </a:r>
            <a:r>
              <a:rPr lang="en-US" b="1" dirty="0">
                <a:solidFill>
                  <a:schemeClr val="accent3">
                    <a:lumMod val="75000"/>
                  </a:schemeClr>
                </a:solidFill>
              </a:rPr>
              <a:t>resource management, </a:t>
            </a:r>
            <a:endParaRPr lang="en-US" b="1" dirty="0" smtClean="0">
              <a:solidFill>
                <a:schemeClr val="accent3">
                  <a:lumMod val="75000"/>
                </a:schemeClr>
              </a:solidFill>
            </a:endParaRPr>
          </a:p>
          <a:p>
            <a:pPr lvl="1"/>
            <a:r>
              <a:rPr lang="en-US" b="1" dirty="0" smtClean="0">
                <a:solidFill>
                  <a:schemeClr val="accent3">
                    <a:lumMod val="75000"/>
                  </a:schemeClr>
                </a:solidFill>
              </a:rPr>
              <a:t>file </a:t>
            </a:r>
            <a:r>
              <a:rPr lang="en-US" b="1" dirty="0">
                <a:solidFill>
                  <a:schemeClr val="accent3">
                    <a:lumMod val="75000"/>
                  </a:schemeClr>
                </a:solidFill>
              </a:rPr>
              <a:t>and object data management, </a:t>
            </a:r>
            <a:endParaRPr lang="en-US" b="1" dirty="0" smtClean="0">
              <a:solidFill>
                <a:schemeClr val="accent3">
                  <a:lumMod val="75000"/>
                </a:schemeClr>
              </a:solidFill>
            </a:endParaRPr>
          </a:p>
          <a:p>
            <a:pPr lvl="1"/>
            <a:r>
              <a:rPr lang="en-US" b="1" dirty="0" smtClean="0">
                <a:solidFill>
                  <a:schemeClr val="accent3">
                    <a:lumMod val="75000"/>
                  </a:schemeClr>
                </a:solidFill>
              </a:rPr>
              <a:t>inter </a:t>
            </a:r>
            <a:r>
              <a:rPr lang="en-US" b="1" dirty="0">
                <a:solidFill>
                  <a:schemeClr val="accent3">
                    <a:lumMod val="75000"/>
                  </a:schemeClr>
                </a:solidFill>
              </a:rPr>
              <a:t>process and thread communication, </a:t>
            </a:r>
            <a:endParaRPr lang="en-US" b="1" dirty="0" smtClean="0">
              <a:solidFill>
                <a:schemeClr val="accent3">
                  <a:lumMod val="75000"/>
                </a:schemeClr>
              </a:solidFill>
            </a:endParaRPr>
          </a:p>
          <a:p>
            <a:pPr lvl="1"/>
            <a:r>
              <a:rPr lang="en-US" b="1" dirty="0" smtClean="0">
                <a:solidFill>
                  <a:schemeClr val="accent3">
                    <a:lumMod val="75000"/>
                  </a:schemeClr>
                </a:solidFill>
              </a:rPr>
              <a:t>analytics libraries</a:t>
            </a:r>
            <a:r>
              <a:rPr lang="en-US" b="1" dirty="0">
                <a:solidFill>
                  <a:schemeClr val="accent3">
                    <a:lumMod val="75000"/>
                  </a:schemeClr>
                </a:solidFill>
              </a:rPr>
              <a:t>, </a:t>
            </a:r>
            <a:endParaRPr lang="en-US" b="1" dirty="0" smtClean="0">
              <a:solidFill>
                <a:schemeClr val="accent3">
                  <a:lumMod val="75000"/>
                </a:schemeClr>
              </a:solidFill>
            </a:endParaRPr>
          </a:p>
          <a:p>
            <a:pPr lvl="1"/>
            <a:r>
              <a:rPr lang="en-US" b="1" dirty="0" smtClean="0">
                <a:solidFill>
                  <a:schemeClr val="accent3">
                    <a:lumMod val="75000"/>
                  </a:schemeClr>
                </a:solidFill>
              </a:rPr>
              <a:t>Workflow</a:t>
            </a:r>
          </a:p>
          <a:p>
            <a:pPr lvl="1"/>
            <a:r>
              <a:rPr lang="en-US" b="1" dirty="0" smtClean="0">
                <a:solidFill>
                  <a:schemeClr val="accent3">
                    <a:lumMod val="75000"/>
                  </a:schemeClr>
                </a:solidFill>
              </a:rPr>
              <a:t>monitoring</a:t>
            </a:r>
          </a:p>
        </p:txBody>
      </p:sp>
    </p:spTree>
    <p:extLst>
      <p:ext uri="{BB962C8B-B14F-4D97-AF65-F5344CB8AC3E}">
        <p14:creationId xmlns:p14="http://schemas.microsoft.com/office/powerpoint/2010/main" val="2407220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wired.com/images/article/magazine/1607/1607_h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7" y="13252"/>
            <a:ext cx="914399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567" y="19878"/>
            <a:ext cx="8517268" cy="400110"/>
          </a:xfrm>
          <a:prstGeom prst="rect">
            <a:avLst/>
          </a:prstGeom>
        </p:spPr>
        <p:txBody>
          <a:bodyPr wrap="none">
            <a:spAutoFit/>
          </a:bodyPr>
          <a:lstStyle/>
          <a:p>
            <a:r>
              <a:rPr lang="en-US" sz="2000" b="1" dirty="0">
                <a:solidFill>
                  <a:prstClr val="black"/>
                </a:solidFill>
                <a:hlinkClick r:id="rId3"/>
              </a:rPr>
              <a:t>http://</a:t>
            </a:r>
            <a:r>
              <a:rPr lang="en-US" sz="2000" b="1" dirty="0" smtClean="0">
                <a:solidFill>
                  <a:prstClr val="black"/>
                </a:solidFill>
                <a:hlinkClick r:id="rId3"/>
              </a:rPr>
              <a:t>www.wired.com/wired/issue/16-07</a:t>
            </a:r>
            <a:r>
              <a:rPr lang="en-US" sz="2000" b="1" dirty="0" smtClean="0">
                <a:solidFill>
                  <a:prstClr val="black"/>
                </a:solidFill>
              </a:rPr>
              <a:t>                                   September 2008</a:t>
            </a:r>
            <a:endParaRPr lang="en-US" sz="2000" b="1" dirty="0">
              <a:solidFill>
                <a:prstClr val="black"/>
              </a:solidFill>
            </a:endParaRPr>
          </a:p>
        </p:txBody>
      </p:sp>
    </p:spTree>
    <p:extLst>
      <p:ext uri="{BB962C8B-B14F-4D97-AF65-F5344CB8AC3E}">
        <p14:creationId xmlns:p14="http://schemas.microsoft.com/office/powerpoint/2010/main" val="1990875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181" y="30916"/>
            <a:ext cx="5205819" cy="810846"/>
          </a:xfrm>
        </p:spPr>
        <p:txBody>
          <a:bodyPr>
            <a:normAutofit/>
          </a:bodyPr>
          <a:lstStyle/>
          <a:p>
            <a:r>
              <a:rPr lang="en-US" sz="3600" dirty="0" smtClean="0"/>
              <a:t>Data Science Definition</a:t>
            </a:r>
            <a:endParaRPr lang="en-US" sz="3200" dirty="0"/>
          </a:p>
        </p:txBody>
      </p:sp>
      <p:sp>
        <p:nvSpPr>
          <p:cNvPr id="3" name="Content Placeholder 2"/>
          <p:cNvSpPr>
            <a:spLocks noGrp="1"/>
          </p:cNvSpPr>
          <p:nvPr>
            <p:ph idx="1"/>
          </p:nvPr>
        </p:nvSpPr>
        <p:spPr>
          <a:xfrm>
            <a:off x="0" y="1066032"/>
            <a:ext cx="9048750" cy="1163602"/>
          </a:xfrm>
        </p:spPr>
        <p:txBody>
          <a:bodyPr/>
          <a:lstStyle/>
          <a:p>
            <a:r>
              <a:rPr lang="en-US" b="1" dirty="0" smtClean="0">
                <a:solidFill>
                  <a:srgbClr val="782F40"/>
                </a:solidFill>
              </a:rPr>
              <a:t>Data Science </a:t>
            </a:r>
            <a:r>
              <a:rPr lang="en-US" dirty="0" smtClean="0"/>
              <a:t>is the extraction of actionable knowledge directly from data through a process of discovery, hypothesis, and analytical hypothesis analysis.</a:t>
            </a: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472" y="2051415"/>
            <a:ext cx="4855088" cy="4037206"/>
          </a:xfrm>
          <a:prstGeom prst="rect">
            <a:avLst/>
          </a:prstGeom>
        </p:spPr>
      </p:pic>
      <p:sp>
        <p:nvSpPr>
          <p:cNvPr id="7" name="Slide Number Placeholder 6"/>
          <p:cNvSpPr>
            <a:spLocks noGrp="1"/>
          </p:cNvSpPr>
          <p:nvPr>
            <p:ph type="sldNum" sz="quarter" idx="12"/>
          </p:nvPr>
        </p:nvSpPr>
        <p:spPr/>
        <p:txBody>
          <a:bodyPr/>
          <a:lstStyle/>
          <a:p>
            <a:fld id="{C4B85148-DB98-4269-ACE6-2DF49F9918C9}" type="slidenum">
              <a:rPr lang="en-US" smtClean="0">
                <a:solidFill>
                  <a:prstClr val="black"/>
                </a:solidFill>
              </a:rPr>
              <a:pPr/>
              <a:t>8</a:t>
            </a:fld>
            <a:endParaRPr lang="en-US" dirty="0">
              <a:solidFill>
                <a:prstClr val="black"/>
              </a:solidFill>
            </a:endParaRPr>
          </a:p>
        </p:txBody>
      </p:sp>
      <p:sp>
        <p:nvSpPr>
          <p:cNvPr id="8" name="Content Placeholder 2"/>
          <p:cNvSpPr txBox="1">
            <a:spLocks/>
          </p:cNvSpPr>
          <p:nvPr/>
        </p:nvSpPr>
        <p:spPr>
          <a:xfrm>
            <a:off x="109368" y="2051415"/>
            <a:ext cx="3635914" cy="4114800"/>
          </a:xfrm>
          <a:prstGeom prst="rect">
            <a:avLst/>
          </a:prstGeom>
        </p:spPr>
        <p:txBody>
          <a:bodyPr vert="horz" lIns="0" tIns="0" rIns="0" bIns="0" rtlCol="0">
            <a:noAutofit/>
          </a:bodyPr>
          <a:lstStyle>
            <a:lvl1pPr marL="231775" indent="-231775" algn="l" defTabSz="914400" rtl="0" eaLnBrk="1" latinLnBrk="0" hangingPunct="1">
              <a:spcBef>
                <a:spcPct val="20000"/>
              </a:spcBef>
              <a:buClr>
                <a:schemeClr val="tx2"/>
              </a:buClr>
              <a:buFont typeface="Arial"/>
              <a:buChar char="•"/>
              <a:defRPr lang="en-US" sz="2200" kern="120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Franklin Gothic Medium"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800" kern="1200">
                <a:solidFill>
                  <a:schemeClr val="tx1"/>
                </a:solidFill>
                <a:latin typeface="Franklin Gothic Medium" pitchFamily="34" charset="0"/>
                <a:ea typeface="+mn-ea"/>
                <a:cs typeface="Arial" pitchFamily="34" charset="0"/>
              </a:defRPr>
            </a:lvl3pPr>
            <a:lvl4pPr marL="1200150" indent="-171450" algn="l" defTabSz="914400" rtl="0" eaLnBrk="1" latinLnBrk="0" hangingPunct="1">
              <a:spcBef>
                <a:spcPct val="20000"/>
              </a:spcBef>
              <a:buClr>
                <a:schemeClr val="bg1">
                  <a:lumMod val="75000"/>
                </a:schemeClr>
              </a:buClr>
              <a:buFont typeface="Arial" pitchFamily="34" charset="0"/>
              <a:buChar char="–"/>
              <a:defRPr sz="1600" kern="1200">
                <a:solidFill>
                  <a:schemeClr val="tx1"/>
                </a:solidFill>
                <a:latin typeface="Franklin Gothic Medium"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BB5"/>
              </a:buClr>
            </a:pPr>
            <a:r>
              <a:rPr dirty="0" smtClean="0">
                <a:solidFill>
                  <a:prstClr val="black"/>
                </a:solidFill>
              </a:rPr>
              <a:t>A </a:t>
            </a:r>
            <a:r>
              <a:rPr b="1" dirty="0" smtClean="0">
                <a:solidFill>
                  <a:srgbClr val="782F40"/>
                </a:solidFill>
              </a:rPr>
              <a:t>Data Scientist </a:t>
            </a:r>
            <a:r>
              <a:rPr dirty="0" smtClean="0">
                <a:solidFill>
                  <a:prstClr val="black"/>
                </a:solidFill>
              </a:rPr>
              <a:t>is a practitioner who has sufficient knowledge of the overlapping regimes of expertise in business needs, domain knowledge, analytical skills and programming expertise to manage the end-to-end scientific method process through each stage in the big data lifecycle.</a:t>
            </a:r>
          </a:p>
          <a:p>
            <a:pPr>
              <a:buClr>
                <a:srgbClr val="006BB5"/>
              </a:buClr>
            </a:pPr>
            <a:endParaRPr dirty="0">
              <a:solidFill>
                <a:prstClr val="black"/>
              </a:solidFill>
            </a:endParaRPr>
          </a:p>
        </p:txBody>
      </p:sp>
    </p:spTree>
    <p:extLst>
      <p:ext uri="{BB962C8B-B14F-4D97-AF65-F5344CB8AC3E}">
        <p14:creationId xmlns:p14="http://schemas.microsoft.com/office/powerpoint/2010/main" val="190401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31639" t="12913" r="11218" b="1787"/>
          <a:stretch/>
        </p:blipFill>
        <p:spPr>
          <a:xfrm>
            <a:off x="0" y="0"/>
            <a:ext cx="5006186" cy="6858000"/>
          </a:xfrm>
          <a:prstGeom prst="rect">
            <a:avLst/>
          </a:prstGeom>
        </p:spPr>
      </p:pic>
      <p:sp>
        <p:nvSpPr>
          <p:cNvPr id="6" name="Title 5"/>
          <p:cNvSpPr>
            <a:spLocks noGrp="1"/>
          </p:cNvSpPr>
          <p:nvPr>
            <p:ph type="title"/>
          </p:nvPr>
        </p:nvSpPr>
        <p:spPr>
          <a:xfrm>
            <a:off x="5006186" y="242659"/>
            <a:ext cx="4137814" cy="847499"/>
          </a:xfrm>
        </p:spPr>
        <p:txBody>
          <a:bodyPr>
            <a:normAutofit/>
          </a:bodyPr>
          <a:lstStyle/>
          <a:p>
            <a:r>
              <a:rPr lang="en-US" sz="4000" b="1" dirty="0" smtClean="0">
                <a:latin typeface="+mn-lt"/>
              </a:rPr>
              <a:t>Use Case Template</a:t>
            </a:r>
            <a:endParaRPr lang="en-US" sz="4000" b="1" dirty="0">
              <a:latin typeface="+mn-lt"/>
            </a:endParaRPr>
          </a:p>
        </p:txBody>
      </p:sp>
      <p:sp>
        <p:nvSpPr>
          <p:cNvPr id="7" name="Content Placeholder 6"/>
          <p:cNvSpPr>
            <a:spLocks noGrp="1"/>
          </p:cNvSpPr>
          <p:nvPr>
            <p:ph idx="1"/>
          </p:nvPr>
        </p:nvSpPr>
        <p:spPr>
          <a:xfrm>
            <a:off x="5006186" y="1090158"/>
            <a:ext cx="3898328" cy="5615441"/>
          </a:xfrm>
        </p:spPr>
        <p:txBody>
          <a:bodyPr>
            <a:normAutofit fontScale="70000" lnSpcReduction="20000"/>
          </a:bodyPr>
          <a:lstStyle/>
          <a:p>
            <a:r>
              <a:rPr lang="en-US" dirty="0" smtClean="0"/>
              <a:t>26 fields completed for 51 areas</a:t>
            </a:r>
          </a:p>
          <a:p>
            <a:r>
              <a:rPr lang="en-US" b="1" dirty="0"/>
              <a:t>Government Operation</a:t>
            </a:r>
            <a:r>
              <a:rPr lang="en-US" b="1" dirty="0" smtClean="0"/>
              <a:t>: 4</a:t>
            </a:r>
            <a:endParaRPr lang="en-US" dirty="0"/>
          </a:p>
          <a:p>
            <a:r>
              <a:rPr lang="en-US" b="1" dirty="0"/>
              <a:t>Commercial: </a:t>
            </a:r>
            <a:r>
              <a:rPr lang="en-US" b="1" dirty="0" smtClean="0"/>
              <a:t>8</a:t>
            </a:r>
          </a:p>
          <a:p>
            <a:r>
              <a:rPr lang="en-US" b="1" dirty="0" smtClean="0"/>
              <a:t>Defense: 3</a:t>
            </a:r>
            <a:endParaRPr lang="en-US" dirty="0"/>
          </a:p>
          <a:p>
            <a:r>
              <a:rPr lang="en-US" b="1" dirty="0"/>
              <a:t>Healthcare and Life Sciences: </a:t>
            </a:r>
            <a:r>
              <a:rPr lang="en-US" b="1" dirty="0" smtClean="0"/>
              <a:t>10</a:t>
            </a:r>
          </a:p>
          <a:p>
            <a:r>
              <a:rPr lang="en-US" b="1" dirty="0" smtClean="0"/>
              <a:t>Deep </a:t>
            </a:r>
            <a:r>
              <a:rPr lang="en-US" b="1" dirty="0"/>
              <a:t>Learning and Social Media</a:t>
            </a:r>
            <a:r>
              <a:rPr lang="en-US" b="1" dirty="0" smtClean="0"/>
              <a:t>: 6</a:t>
            </a:r>
            <a:endParaRPr lang="en-US" dirty="0"/>
          </a:p>
          <a:p>
            <a:r>
              <a:rPr lang="en-US" b="1" dirty="0"/>
              <a:t>The Ecosystem for Research: </a:t>
            </a:r>
            <a:r>
              <a:rPr lang="en-US" b="1" dirty="0" smtClean="0"/>
              <a:t>4</a:t>
            </a:r>
          </a:p>
          <a:p>
            <a:r>
              <a:rPr lang="en-US" b="1" dirty="0" smtClean="0"/>
              <a:t>Astronomy </a:t>
            </a:r>
            <a:r>
              <a:rPr lang="en-US" b="1" dirty="0"/>
              <a:t>and Physics: </a:t>
            </a:r>
            <a:r>
              <a:rPr lang="en-US" b="1" dirty="0" smtClean="0"/>
              <a:t>5</a:t>
            </a:r>
          </a:p>
          <a:p>
            <a:r>
              <a:rPr lang="en-US" b="1" dirty="0" smtClean="0"/>
              <a:t>Earth</a:t>
            </a:r>
            <a:r>
              <a:rPr lang="en-US" b="1" dirty="0"/>
              <a:t>, Environmental and Polar Science: </a:t>
            </a:r>
            <a:r>
              <a:rPr lang="en-US" b="1" dirty="0" smtClean="0"/>
              <a:t>10</a:t>
            </a:r>
          </a:p>
          <a:p>
            <a:r>
              <a:rPr lang="en-US" b="1" dirty="0" smtClean="0"/>
              <a:t>Energy: 1</a:t>
            </a:r>
            <a:endParaRPr lang="en-US" dirty="0"/>
          </a:p>
        </p:txBody>
      </p:sp>
      <p:sp>
        <p:nvSpPr>
          <p:cNvPr id="3" name="Slide Number Placeholder 2"/>
          <p:cNvSpPr>
            <a:spLocks noGrp="1"/>
          </p:cNvSpPr>
          <p:nvPr>
            <p:ph type="sldNum" sz="quarter" idx="12"/>
          </p:nvPr>
        </p:nvSpPr>
        <p:spPr/>
        <p:txBody>
          <a:bodyPr/>
          <a:lstStyle/>
          <a:p>
            <a:fld id="{C4B85148-DB98-4269-ACE6-2DF49F9918C9}" type="slidenum">
              <a:rPr lang="en-US" smtClean="0"/>
              <a:pPr/>
              <a:t>9</a:t>
            </a:fld>
            <a:endParaRPr lang="en-US" dirty="0"/>
          </a:p>
        </p:txBody>
      </p:sp>
    </p:spTree>
    <p:extLst>
      <p:ext uri="{BB962C8B-B14F-4D97-AF65-F5344CB8AC3E}">
        <p14:creationId xmlns:p14="http://schemas.microsoft.com/office/powerpoint/2010/main" val="29427185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45 - &amp;quot;Enhanced Apache Big Data Stack ABDS&amp;quot;&quot;/&gt;&lt;property id=&quot;20307&quot; value=&quot;256&quot;/&gt;&lt;/object&gt;&lt;object type=&quot;3&quot; unique_id=&quot;145521&quot;&gt;&lt;property id=&quot;20148&quot; value=&quot;5&quot;/&gt;&lt;property id=&quot;20300&quot; value=&quot;Slide 1 - &amp;quot;Multi-faceted Classification of Big Data Uses and Proposed Architecture Integrating High Performance Computing and &quot;/&gt;&lt;property id=&quot;20307&quot; value=&quot;265&quot;/&gt;&lt;/object&gt;&lt;object type=&quot;3&quot; unique_id=&quot;145693&quot;&gt;&lt;property id=&quot;20148&quot; value=&quot;5&quot;/&gt;&lt;property id=&quot;20300&quot; value=&quot;Slide 64 - &amp;quot;Lessons / Insights&amp;quot;&quot;/&gt;&lt;property id=&quot;20307&quot; value=&quot;270&quot;/&gt;&lt;/object&gt;&lt;object type=&quot;3&quot; unique_id=&quot;151690&quot;&gt;&lt;property id=&quot;20148&quot; value=&quot;5&quot;/&gt;&lt;property id=&quot;20300&quot; value=&quot;Slide 46 - &amp;quot;Broad Layers in HPC-ABDS&amp;quot;&quot;/&gt;&lt;property id=&quot;20307&quot; value=&quot;274&quot;/&gt;&lt;/object&gt;&lt;object type=&quot;3&quot; unique_id=&quot;151752&quot;&gt;&lt;property id=&quot;20148&quot; value=&quot;5&quot;/&gt;&lt;property id=&quot;20300&quot; value=&quot;Slide 47&quot;/&gt;&lt;property id=&quot;20307&quot; value=&quot;275&quot;/&gt;&lt;/object&gt;&lt;object type=&quot;3&quot; unique_id=&quot;151753&quot;&gt;&lt;property id=&quot;20148&quot; value=&quot;5&quot;/&gt;&lt;property id=&quot;20300&quot; value=&quot;Slide 48&quot;/&gt;&lt;property id=&quot;20307&quot; value=&quot;276&quot;/&gt;&lt;/object&gt;&lt;object type=&quot;3&quot; unique_id=&quot;152581&quot;&gt;&lt;property id=&quot;20148&quot; value=&quot;5&quot;/&gt;&lt;property id=&quot;20300&quot; value=&quot;Slide 51 - &amp;quot;4 Forms of MapReduce&amp;quot;&quot;/&gt;&lt;property id=&quot;20307&quot; value=&quot;281&quot;/&gt;&lt;/object&gt;&lt;object type=&quot;3&quot; unique_id=&quot;152582&quot;&gt;&lt;property id=&quot;20148&quot; value=&quot;5&quot;/&gt;&lt;property id=&quot;20300&quot; value=&quot;Slide 49 - &amp;quot;Getting High Performance on Data Analytics (e.g. Mahout, R …)&amp;quot;&quot;/&gt;&lt;property id=&quot;20307&quot; value=&quot;280&quot;/&gt;&lt;/object&gt;&lt;object type=&quot;3&quot; unique_id=&quot;152817&quot;&gt;&lt;property id=&quot;20148&quot; value=&quot;5&quot;/&gt;&lt;property id=&quot;20300&quot; value=&quot;Slide 60 - &amp;quot;Features of Harp Hadoop Plug in&amp;quot;&quot;/&gt;&lt;property id=&quot;20307&quot; value=&quot;283&quot;/&gt;&lt;/object&gt;&lt;object type=&quot;3&quot; unique_id=&quot;152818&quot;&gt;&lt;property id=&quot;20148&quot; value=&quot;5&quot;/&gt;&lt;property id=&quot;20300&quot; value=&quot;Slide 59 - &amp;quot;Harp Architecture&amp;quot;&quot;/&gt;&lt;property id=&quot;20307&quot; value=&quot;284&quot;/&gt;&lt;/object&gt;&lt;object type=&quot;3&quot; unique_id=&quot;152819&quot;&gt;&lt;property id=&quot;20148&quot; value=&quot;5&quot;/&gt;&lt;property id=&quot;20300&quot; value=&quot;Slide 61 - &amp;quot;Performance on Madrid Cluster (8 nodes)&amp;quot;&quot;/&gt;&lt;property id=&quot;20307&quot; value=&quot;285&quot;/&gt;&lt;/object&gt;&lt;object type=&quot;3&quot; unique_id=&quot;152820&quot;&gt;&lt;property id=&quot;20148&quot; value=&quot;5&quot;/&gt;&lt;property id=&quot;20300&quot; value=&quot;Slide 50 - &amp;quot;Mahout and Hadoop MR – Slow due to MapReduce Python slow as Scripting Spark Iterative MapReduce, non optimal commu&quot;/&gt;&lt;property id=&quot;20307&quot; value=&quot;286&quot;/&gt;&lt;/object&gt;&lt;object type=&quot;3&quot; unique_id=&quot;153301&quot;&gt;&lt;property id=&quot;20148&quot; value=&quot;5&quot;/&gt;&lt;property id=&quot;20300&quot; value=&quot;Slide 63 - &amp;quot;Performance of MPI Kernel Operations&amp;quot;&quot;/&gt;&lt;property id=&quot;20307&quot; value=&quot;291&quot;/&gt;&lt;/object&gt;&lt;object type=&quot;3&quot; unique_id=&quot;154282&quot;&gt;&lt;property id=&quot;20148&quot; value=&quot;5&quot;/&gt;&lt;property id=&quot;20300&quot; value=&quot;Slide 2 - &amp;quot;Abstract&amp;quot;&quot;/&gt;&lt;property id=&quot;20307&quot; value=&quot;313&quot;/&gt;&lt;/object&gt;&lt;object type=&quot;3&quot; unique_id=&quot;154283&quot;&gt;&lt;property id=&quot;20148&quot; value=&quot;5&quot;/&gt;&lt;property id=&quot;20300&quot; value=&quot;Slide 3 - &amp;quot;NIST Big Data Use Cases&amp;quot;&quot;/&gt;&lt;property id=&quot;20307&quot; value=&quot;298&quot;/&gt;&lt;/object&gt;&lt;object type=&quot;3&quot; unique_id=&quot;154284&quot;&gt;&lt;property id=&quot;20148&quot; value=&quot;5&quot;/&gt;&lt;property id=&quot;20300&quot; value=&quot;Slide 10 - &amp;quot;51 Detailed Use Cases: Contributed July-September 2013 Covers goals, data features such as 3 V’s, software, hardwa&quot;/&gt;&lt;property id=&quot;20307&quot; value=&quot;297&quot;/&gt;&lt;/object&gt;&lt;object type=&quot;3&quot; unique_id=&quot;154285&quot;&gt;&lt;property id=&quot;20148&quot; value=&quot;5&quot;/&gt;&lt;property id=&quot;20300&quot; value=&quot;Slide 27 - &amp;quot;Would like to capture “essence of these use cases”&amp;quot;&quot;/&gt;&lt;property id=&quot;20307&quot; value=&quot;312&quot;/&gt;&lt;/object&gt;&lt;object type=&quot;3&quot; unique_id=&quot;154286&quot;&gt;&lt;property id=&quot;20148&quot; value=&quot;5&quot;/&gt;&lt;property id=&quot;20300&quot; value=&quot;Slide 28 - &amp;quot;What are “mini-Applications”&amp;quot;&quot;/&gt;&lt;property id=&quot;20307&quot; value=&quot;299&quot;/&gt;&lt;/object&gt;&lt;object type=&quot;3&quot; unique_id=&quot;154287&quot;&gt;&lt;property id=&quot;20148&quot; value=&quot;5&quot;/&gt;&lt;property id=&quot;20300&quot; value=&quot;Slide 29 - &amp;quot;HPC Benchmark Classics&amp;quot;&quot;/&gt;&lt;property id=&quot;20307&quot; value=&quot;300&quot;/&gt;&lt;/object&gt;&lt;object type=&quot;3&quot; unique_id=&quot;154288&quot;&gt;&lt;property id=&quot;20148&quot; value=&quot;5&quot;/&gt;&lt;property id=&quot;20300&quot; value=&quot;Slide 30 - &amp;quot;7 Original Berkeley Dwarfs (Colella)&amp;quot;&quot;/&gt;&lt;property id=&quot;20307&quot; value=&quot;301&quot;/&gt;&lt;/object&gt;&lt;object type=&quot;3&quot; unique_id=&quot;154289&quot;&gt;&lt;property id=&quot;20148&quot; value=&quot;5&quot;/&gt;&lt;property id=&quot;20300&quot; value=&quot;Slide 31 - &amp;quot;13 Berkeley Dwarfs&amp;quot;&quot;/&gt;&lt;property id=&quot;20307&quot; value=&quot;302&quot;/&gt;&lt;/object&gt;&lt;object type=&quot;3&quot; unique_id=&quot;154290&quot;&gt;&lt;property id=&quot;20148&quot; value=&quot;5&quot;/&gt;&lt;property id=&quot;20300&quot; value=&quot;Slide 32 - &amp;quot;Distributed Computing MetaPatterns I Jha, Cole, Katz, Parashar, Rana, Weissman&amp;quot;&quot;/&gt;&lt;property id=&quot;20307&quot; value=&quot;303&quot;/&gt;&lt;/object&gt;&lt;object type=&quot;3&quot; unique_id=&quot;154291&quot;&gt;&lt;property id=&quot;20148&quot; value=&quot;5&quot;/&gt;&lt;property id=&quot;20300&quot; value=&quot;Slide 33 - &amp;quot;Distributed Computing MetaPatterns II Jha, Cole, Katz, Parashar, Rana, Weissman&amp;quot;&quot;/&gt;&lt;property id=&quot;20307&quot; value=&quot;304&quot;/&gt;&lt;/object&gt;&lt;object type=&quot;3&quot; unique_id=&quot;154292&quot;&gt;&lt;property id=&quot;20148&quot; value=&quot;5&quot;/&gt;&lt;property id=&quot;20300&quot; value=&quot;Slide 34 - &amp;quot;Distributed Computing MetaPatterns III Jha, Cole, Katz, Parashar, Rana, Weissman&amp;quot;&quot;/&gt;&lt;property id=&quot;20307&quot; value=&quot;305&quot;/&gt;&lt;/object&gt;&lt;object type=&quot;3&quot; unique_id=&quot;154293&quot;&gt;&lt;property id=&quot;20148&quot; value=&quot;5&quot;/&gt;&lt;property id=&quot;20300&quot; value=&quot;Slide 36 - &amp;quot;Problem Architecture Facet of Ogres (Meta or MacroPattern)&amp;quot;&quot;/&gt;&lt;property id=&quot;20307&quot; value=&quot;306&quot;/&gt;&lt;/object&gt;&lt;object type=&quot;3&quot; unique_id=&quot;154294&quot;&gt;&lt;property id=&quot;20148&quot; value=&quot;5&quot;/&gt;&lt;property id=&quot;20300&quot; value=&quot;Slide 35 - &amp;quot;Core Analytics Facet of Ogres (microPattern)&amp;quot;&quot;/&gt;&lt;property id=&quot;20307&quot; value=&quot;307&quot;/&gt;&lt;/object&gt;&lt;object type=&quot;3&quot; unique_id=&quot;154295&quot;&gt;&lt;property id=&quot;20148&quot; value=&quot;5&quot;/&gt;&lt;property id=&quot;20300&quot; value=&quot;Slide 40 - &amp;quot;This Facet of Ogres has Features&amp;quot;&quot;/&gt;&lt;property id=&quot;20307&quot; value=&quot;308&quot;/&gt;&lt;/object&gt;&lt;object type=&quot;3&quot; unique_id=&quot;154296&quot;&gt;&lt;property id=&quot;20148&quot; value=&quot;5&quot;/&gt;&lt;property id=&quot;20300&quot; value=&quot;Slide 41 - &amp;quot;Application Class Facet of Ogres&amp;quot;&quot;/&gt;&lt;property id=&quot;20307&quot; value=&quot;309&quot;/&gt;&lt;/object&gt;&lt;object type=&quot;3&quot; unique_id=&quot;154297&quot;&gt;&lt;property id=&quot;20148&quot; value=&quot;5&quot;/&gt;&lt;property id=&quot;20300&quot; value=&quot;Slide 42 - &amp;quot;Data Source Facet of Ogres&amp;quot;&quot;/&gt;&lt;property id=&quot;20307&quot; value=&quot;310&quot;/&gt;&lt;/object&gt;&lt;object type=&quot;3&quot; unique_id=&quot;154298&quot;&gt;&lt;property id=&quot;20148&quot; value=&quot;5&quot;/&gt;&lt;property id=&quot;20300&quot; value=&quot;Slide 43 - &amp;quot;Lessons / Insights&amp;quot;&quot;/&gt;&lt;property id=&quot;20307&quot; value=&quot;311&quot;/&gt;&lt;/object&gt;&lt;object type=&quot;3&quot; unique_id=&quot;154832&quot;&gt;&lt;property id=&quot;20148&quot; value=&quot;5&quot;/&gt;&lt;property id=&quot;20300&quot; value=&quot;Slide 4 - &amp;quot;NIST Requirements and Use Case Subgroup&amp;quot;&quot;/&gt;&lt;property id=&quot;20307&quot; value=&quot;315&quot;/&gt;&lt;/object&gt;&lt;object type=&quot;3&quot; unique_id=&quot;154833&quot;&gt;&lt;property id=&quot;20148&quot; value=&quot;5&quot;/&gt;&lt;property id=&quot;20300&quot; value=&quot;Slide 9 - &amp;quot;Use Case Template&amp;quot;&quot;/&gt;&lt;property id=&quot;20307&quot; value=&quot;314&quot;/&gt;&lt;/object&gt;&lt;object type=&quot;3&quot; unique_id=&quot;154834&quot;&gt;&lt;property id=&quot;20148&quot; value=&quot;5&quot;/&gt;&lt;property id=&quot;20300&quot; value=&quot;Slide 11&quot;/&gt;&lt;property id=&quot;20307&quot; value=&quot;316&quot;/&gt;&lt;/object&gt;&lt;object type=&quot;3&quot; unique_id=&quot;154836&quot;&gt;&lt;property id=&quot;20148&quot; value=&quot;5&quot;/&gt;&lt;property id=&quot;20300&quot; value=&quot;Slide 12 - &amp;quot;3: Census Bureau Statistical Survey Response Improvement (Adaptive Design)&amp;quot;&quot;/&gt;&lt;property id=&quot;20307&quot; value=&quot;323&quot;/&gt;&lt;/object&gt;&lt;object type=&quot;3&quot; unique_id=&quot;154837&quot;&gt;&lt;property id=&quot;20148&quot; value=&quot;5&quot;/&gt;&lt;property id=&quot;20300&quot; value=&quot;Slide 13 - &amp;quot;7: Netflix Movie Service&amp;quot;&quot;/&gt;&lt;property id=&quot;20307&quot; value=&quot;322&quot;/&gt;&lt;/object&gt;&lt;object type=&quot;3&quot; unique_id=&quot;154838&quot;&gt;&lt;property id=&quot;20148&quot; value=&quot;5&quot;/&gt;&lt;property id=&quot;20300&quot; value=&quot;Slide 14 - &amp;quot;15: Intelligence Data Processing and Analysis&amp;quot;&quot;/&gt;&lt;property id=&quot;20307&quot; value=&quot;321&quot;/&gt;&lt;/object&gt;&lt;object type=&quot;3&quot; unique_id=&quot;154839&quot;&gt;&lt;property id=&quot;20148&quot; value=&quot;5&quot;/&gt;&lt;property id=&quot;20300&quot; value=&quot;Slide 15 - &amp;quot;26: Large-scale Deep Learning&amp;quot;&quot;/&gt;&lt;property id=&quot;20307&quot; value=&quot;324&quot;/&gt;&lt;/object&gt;&lt;object type=&quot;3&quot; unique_id=&quot;154840&quot;&gt;&lt;property id=&quot;20148&quot; value=&quot;5&quot;/&gt;&lt;property id=&quot;20300&quot; value=&quot;Slide 16 - &amp;quot;35: Light source beamlines&amp;quot;&quot;/&gt;&lt;property id=&quot;20307&quot; value=&quot;325&quot;/&gt;&lt;/object&gt;&lt;object type=&quot;3&quot; unique_id=&quot;154841&quot;&gt;&lt;property id=&quot;20148&quot; value=&quot;5&quot;/&gt;&lt;property id=&quot;20300&quot; value=&quot;Slide 17 - &amp;quot;36: Catalina Real-Time Transient Survey (CRTS): a digital, panoramic, synoptic sky survey I&amp;quot;&quot;/&gt;&lt;property id=&quot;20307&quot; value=&quot;326&quot;/&gt;&lt;/object&gt;&lt;object type=&quot;3&quot; unique_id=&quot;154842&quot;&gt;&lt;property id=&quot;20148&quot; value=&quot;5&quot;/&gt;&lt;property id=&quot;20300&quot; value=&quot;Slide 18 - &amp;quot;36: Catalina Real-Time Transient Survey (CRTS): a digital, panoramic, synoptic sky survey II&amp;quot;&quot;/&gt;&lt;property id=&quot;20307&quot; value=&quot;327&quot;/&gt;&lt;/object&gt;&lt;object type=&quot;3&quot; unique_id=&quot;154843&quot;&gt;&lt;property id=&quot;20148&quot; value=&quot;5&quot;/&gt;&lt;property id=&quot;20300&quot; value=&quot;Slide 19 - &amp;quot;47: Atmospheric Turbulence - Event Discovery and Predictive Analytics&amp;quot;&quot;/&gt;&lt;property id=&quot;20307&quot; value=&quot;328&quot;/&gt;&lt;/object&gt;&lt;object type=&quot;3&quot; unique_id=&quot;154844&quot;&gt;&lt;property id=&quot;20148&quot; value=&quot;5&quot;/&gt;&lt;property id=&quot;20300&quot; value=&quot;Slide 20 - &amp;quot;51: Consumption forecasting in Smart Grids&amp;quot;&quot;/&gt;&lt;property id=&quot;20307&quot; value=&quot;329&quot;/&gt;&lt;/object&gt;&lt;object type=&quot;3&quot; unique_id=&quot;154845&quot;&gt;&lt;property id=&quot;20148&quot; value=&quot;5&quot;/&gt;&lt;property id=&quot;20300&quot; value=&quot;Slide 24 - &amp;quot;Requirements Extraction Process&amp;quot;&quot;/&gt;&lt;property id=&quot;20307&quot; value=&quot;317&quot;/&gt;&lt;/object&gt;&lt;object type=&quot;3&quot; unique_id=&quot;154846&quot;&gt;&lt;property id=&quot;20148&quot; value=&quot;5&quot;/&gt;&lt;property id=&quot;20300&quot; value=&quot;Slide 25 - &amp;quot;Size of Process&amp;quot;&quot;/&gt;&lt;property id=&quot;20307&quot; value=&quot;318&quot;/&gt;&lt;/object&gt;&lt;object type=&quot;3&quot; unique_id=&quot;154847&quot;&gt;&lt;property id=&quot;20148&quot; value=&quot;5&quot;/&gt;&lt;property id=&quot;20300&quot; value=&quot;Slide 26 - &amp;quot;Significant Web Resources&amp;quot;&quot;/&gt;&lt;property id=&quot;20307&quot; value=&quot;319&quot;/&gt;&lt;/object&gt;&lt;object type=&quot;3&quot; unique_id=&quot;155019&quot;&gt;&lt;property id=&quot;20148&quot; value=&quot;5&quot;/&gt;&lt;property id=&quot;20300&quot; value=&quot;Slide 21 - &amp;quot;10 Suggested Generic Use Cases&amp;quot;&quot;/&gt;&lt;property id=&quot;20307&quot; value=&quot;330&quot;/&gt;&lt;/object&gt;&lt;object type=&quot;3&quot; unique_id=&quot;155231&quot;&gt;&lt;property id=&quot;20148&quot; value=&quot;5&quot;/&gt;&lt;property id=&quot;20300&quot; value=&quot;Slide 22 - &amp;quot;10 Security &amp;amp; Privacy Use Cases&amp;quot;&quot;/&gt;&lt;property id=&quot;20307&quot; value=&quot;331&quot;/&gt;&lt;/object&gt;&lt;object type=&quot;3&quot; unique_id=&quot;156515&quot;&gt;&lt;property id=&quot;20148&quot; value=&quot;5&quot;/&gt;&lt;property id=&quot;20300&quot; value=&quot;Slide 37 - &amp;quot;18: Computational Bioimaging&amp;quot;&quot;/&gt;&lt;property id=&quot;20307&quot; value=&quot;333&quot;/&gt;&lt;/object&gt;&lt;object type=&quot;3&quot; unique_id=&quot;156516&quot;&gt;&lt;property id=&quot;20148&quot; value=&quot;5&quot;/&gt;&lt;property id=&quot;20300&quot; value=&quot;Slide 38 - &amp;quot;27: Organizing large-scale, unstructured collections of consumer photos I&amp;quot;&quot;/&gt;&lt;property id=&quot;20307&quot; value=&quot;334&quot;/&gt;&lt;/object&gt;&lt;object type=&quot;3&quot; unique_id=&quot;156517&quot;&gt;&lt;property id=&quot;20148&quot; value=&quot;5&quot;/&gt;&lt;property id=&quot;20300&quot; value=&quot;Slide 39 - &amp;quot;27: Organizing large-scale, unstructured collections of consumer photos II&amp;quot;&quot;/&gt;&lt;property id=&quot;20307&quot; value=&quot;335&quot;/&gt;&lt;/object&gt;&lt;object type=&quot;3&quot; unique_id=&quot;157264&quot;&gt;&lt;property id=&quot;20148&quot; value=&quot;5&quot;/&gt;&lt;property id=&quot;20300&quot; value=&quot;Slide 5 - &amp;quot;Big Data Definition&amp;quot;&quot;/&gt;&lt;property id=&quot;20307&quot; value=&quot;338&quot;/&gt;&lt;/object&gt;&lt;object type=&quot;3&quot; unique_id=&quot;157265&quot;&gt;&lt;property id=&quot;20148&quot; value=&quot;5&quot;/&gt;&lt;property id=&quot;20300&quot; value=&quot;Slide 6 - &amp;quot;What is Data Science?&amp;quot;&quot;/&gt;&lt;property id=&quot;20307&quot; value=&quot;340&quot;/&gt;&lt;/object&gt;&lt;object type=&quot;3&quot; unique_id=&quot;157266&quot;&gt;&lt;property id=&quot;20148&quot; value=&quot;5&quot;/&gt;&lt;property id=&quot;20300&quot; value=&quot;Slide 8 - &amp;quot;Data Science Definition&amp;quot;&quot;/&gt;&lt;property id=&quot;20307&quot; value=&quot;339&quot;/&gt;&lt;/object&gt;&lt;object type=&quot;3&quot; unique_id=&quot;157267&quot;&gt;&lt;property id=&quot;20148&quot; value=&quot;5&quot;/&gt;&lt;property id=&quot;20300&quot; value=&quot;Slide 44 - &amp;quot;HPC-ABDS &amp;quot;&quot;/&gt;&lt;property id=&quot;20307&quot; value=&quot;336&quot;/&gt;&lt;/object&gt;&lt;object type=&quot;3&quot; unique_id=&quot;157268&quot;&gt;&lt;property id=&quot;20148&quot; value=&quot;5&quot;/&gt;&lt;property id=&quot;20300&quot; value=&quot;Slide 62 - &amp;quot;Mahout and Hadoop MR – Slow due to MapReduce Python slow as Scripting Spark Iterative MapReduce, non optimal commu&quot;/&gt;&lt;property id=&quot;20307&quot; value=&quot;337&quot;/&gt;&lt;/object&gt;&lt;object type=&quot;3&quot; unique_id=&quot;157891&quot;&gt;&lt;property id=&quot;20148&quot; value=&quot;5&quot;/&gt;&lt;property id=&quot;20300&quot; value=&quot;Slide 23&quot;/&gt;&lt;property id=&quot;20307&quot; value=&quot;341&quot;/&gt;&lt;/object&gt;&lt;object type=&quot;3&quot; unique_id=&quot;158076&quot;&gt;&lt;property id=&quot;20148&quot; value=&quot;5&quot;/&gt;&lt;property id=&quot;20300&quot; value=&quot;Slide 56 - &amp;quot;Using Optimal “Collective” Operations&amp;quot;&quot;/&gt;&lt;property id=&quot;20307&quot; value=&quot;342&quot;/&gt;&lt;/object&gt;&lt;object type=&quot;3&quot; unique_id=&quot;158263&quot;&gt;&lt;property id=&quot;20148&quot; value=&quot;5&quot;/&gt;&lt;property id=&quot;20300&quot; value=&quot;Slide 57 - &amp;quot;Collectives improve traditional MapReduce&amp;quot;&quot;/&gt;&lt;property id=&quot;20307&quot; value=&quot;343&quot;/&gt;&lt;/object&gt;&lt;object type=&quot;3&quot; unique_id=&quot;160435&quot;&gt;&lt;property id=&quot;20148&quot; value=&quot;5&quot;/&gt;&lt;property id=&quot;20300&quot; value=&quot;Slide 7&quot;/&gt;&lt;property id=&quot;20307&quot; value=&quot;344&quot;/&gt;&lt;/object&gt;&lt;object type=&quot;3&quot; unique_id=&quot;160436&quot;&gt;&lt;property id=&quot;20148&quot; value=&quot;5&quot;/&gt;&lt;property id=&quot;20300&quot; value=&quot;Slide 52 - &amp;quot;Map Collective Model (Judy Qiu)&amp;quot;&quot;/&gt;&lt;property id=&quot;20307&quot; value=&quot;345&quot;/&gt;&lt;/object&gt;&lt;object type=&quot;3&quot; unique_id=&quot;160437&quot;&gt;&lt;property id=&quot;20148&quot; value=&quot;5&quot;/&gt;&lt;property id=&quot;20300&quot; value=&quot;Slide 58 - &amp;quot;Kmeans and (Iterative) MapReduce&amp;quot;&quot;/&gt;&lt;property id=&quot;20307&quot; value=&quot;346&quot;/&gt;&lt;/object&gt;&lt;object type=&quot;3&quot; unique_id=&quot;161164&quot;&gt;&lt;property id=&quot;20148&quot; value=&quot;5&quot;/&gt;&lt;property id=&quot;20300&quot; value=&quot;Slide 53 - &amp;quot;Major Analytics Architectures in Use Cases&amp;quot;&quot;/&gt;&lt;property id=&quot;20307&quot; value=&quot;347&quot;/&gt;&lt;/object&gt;&lt;object type=&quot;3&quot; unique_id=&quot;161165&quot;&gt;&lt;property id=&quot;20148&quot; value=&quot;5&quot;/&gt;&lt;property id=&quot;20300&quot; value=&quot;Slide 54 - &amp;quot;HPC-ABDS Hourglass&amp;quot;&quot;/&gt;&lt;property id=&quot;20307&quot; value=&quot;348&quot;/&gt;&lt;/object&gt;&lt;object type=&quot;3&quot; unique_id=&quot;161166&quot;&gt;&lt;property id=&quot;20148&quot; value=&quot;5&quot;/&gt;&lt;property id=&quot;20300&quot; value=&quot;Slide 55 - &amp;quot;Integrating Yarn with HPC&amp;quot;&quot;/&gt;&lt;property id=&quot;20307&quot; value=&quot;349&quot;/&gt;&lt;/object&gt;&lt;/object&gt;&lt;object type=&quot;8&quot; unique_id=&quot;1001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5062</TotalTime>
  <Words>5862</Words>
  <Application>Microsoft Office PowerPoint</Application>
  <PresentationFormat>On-screen Show (4:3)</PresentationFormat>
  <Paragraphs>602</Paragraphs>
  <Slides>64</Slides>
  <Notes>13</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64</vt:i4>
      </vt:variant>
    </vt:vector>
  </HeadingPairs>
  <TitlesOfParts>
    <vt:vector size="82" baseType="lpstr">
      <vt:lpstr>Arial</vt:lpstr>
      <vt:lpstr>Calibri</vt:lpstr>
      <vt:lpstr>Calibri Light</vt:lpstr>
      <vt:lpstr>Franklin Gothic Book</vt:lpstr>
      <vt:lpstr>Franklin Gothic Demi</vt:lpstr>
      <vt:lpstr>Franklin Gothic Medium</vt:lpstr>
      <vt:lpstr>Symbol</vt:lpstr>
      <vt:lpstr>Times New Roman</vt:lpstr>
      <vt:lpstr>Office Theme</vt:lpstr>
      <vt:lpstr>12-0623-Sample-1img-full_V5</vt:lpstr>
      <vt:lpstr>1_12-0623-Sample-1img-full_V5</vt:lpstr>
      <vt:lpstr>2_12-0623-Sample-1img-full_V5</vt:lpstr>
      <vt:lpstr>3_12-0623-Sample-1img-full_V5</vt:lpstr>
      <vt:lpstr>4_12-0623-Sample-1img-full_V5</vt:lpstr>
      <vt:lpstr>5_12-0623-Sample-1img-full_V5</vt:lpstr>
      <vt:lpstr>1_Office Theme</vt:lpstr>
      <vt:lpstr>6_12-0623-Sample-1img-full_V5</vt:lpstr>
      <vt:lpstr>2_Office Theme</vt:lpstr>
      <vt:lpstr>Multi-faceted Classification of Big Data Uses and Proposed Architecture Integrating High Performance Computing and the Apache Stack </vt:lpstr>
      <vt:lpstr>Abstract</vt:lpstr>
      <vt:lpstr>NIST Big Data Use Cases</vt:lpstr>
      <vt:lpstr>NIST Requirements and Use Case Subgroup</vt:lpstr>
      <vt:lpstr>Big Data Definition</vt:lpstr>
      <vt:lpstr>What is Data Science?</vt:lpstr>
      <vt:lpstr>PowerPoint Presentation</vt:lpstr>
      <vt:lpstr>Data Science Definition</vt:lpstr>
      <vt:lpstr>Use Case Template</vt:lpstr>
      <vt:lpstr>51 Detailed Use Cases: Contributed July-September 2013 Covers goals, data features such as 3 V’s, software, hardware</vt:lpstr>
      <vt:lpstr>PowerPoint Presentation</vt:lpstr>
      <vt:lpstr>3: Census Bureau Statistical Survey Response Improvement (Adaptive Design)</vt:lpstr>
      <vt:lpstr>7: Netflix Movie Service</vt:lpstr>
      <vt:lpstr>15: Intelligence Data Processing and Analysis</vt:lpstr>
      <vt:lpstr>26: Large-scale Deep Learning</vt:lpstr>
      <vt:lpstr>35: Light source beamlines</vt:lpstr>
      <vt:lpstr>36: Catalina Real-Time Transient Survey (CRTS): a digital, panoramic, synoptic sky survey I</vt:lpstr>
      <vt:lpstr>36: Catalina Real-Time Transient Survey (CRTS): a digital, panoramic, synoptic sky survey II</vt:lpstr>
      <vt:lpstr>47: Atmospheric Turbulence - Event Discovery and Predictive Analytics</vt:lpstr>
      <vt:lpstr>51: Consumption forecasting in Smart Grids</vt:lpstr>
      <vt:lpstr>10 Suggested Generic Use Cases</vt:lpstr>
      <vt:lpstr>10 Security &amp; Privacy Use Cases</vt:lpstr>
      <vt:lpstr>PowerPoint Presentation</vt:lpstr>
      <vt:lpstr>Requirements Extraction Process</vt:lpstr>
      <vt:lpstr>Size of Process</vt:lpstr>
      <vt:lpstr>Significant Web Resources</vt:lpstr>
      <vt:lpstr>Would like to capture “essence of these use cases”</vt:lpstr>
      <vt:lpstr>What are “mini-Applications”</vt:lpstr>
      <vt:lpstr>HPC Benchmark Classics</vt:lpstr>
      <vt:lpstr>7 Original Berkeley Dwarfs (Colella)</vt:lpstr>
      <vt:lpstr>13 Berkeley Dwarfs</vt:lpstr>
      <vt:lpstr>Distributed Computing MetaPatterns I Jha, Cole, Katz, Parashar, Rana, Weissman</vt:lpstr>
      <vt:lpstr>Distributed Computing MetaPatterns II Jha, Cole, Katz, Parashar, Rana, Weissman</vt:lpstr>
      <vt:lpstr>Distributed Computing MetaPatterns III Jha, Cole, Katz, Parashar, Rana, Weissman</vt:lpstr>
      <vt:lpstr>Core Analytics Facet of Ogres (microPattern)</vt:lpstr>
      <vt:lpstr>Problem Architecture Facet of Ogres (Meta or MacroPattern)</vt:lpstr>
      <vt:lpstr>18: Computational Bioimaging</vt:lpstr>
      <vt:lpstr>27: Organizing large-scale, unstructured collections of consumer photos I</vt:lpstr>
      <vt:lpstr>27: Organizing large-scale, unstructured collections of consumer photos II</vt:lpstr>
      <vt:lpstr>This Facet of Ogres has Features</vt:lpstr>
      <vt:lpstr>Application Class Facet of Ogres</vt:lpstr>
      <vt:lpstr>Data Source Facet of Ogres</vt:lpstr>
      <vt:lpstr>Lessons / Insights</vt:lpstr>
      <vt:lpstr>HPC-ABDS </vt:lpstr>
      <vt:lpstr>Enhanced Apache Big Data Stack ABDS</vt:lpstr>
      <vt:lpstr>Broad Layers in HPC-ABDS</vt:lpstr>
      <vt:lpstr>PowerPoint Presentation</vt:lpstr>
      <vt:lpstr>PowerPoint Presentation</vt:lpstr>
      <vt:lpstr>Getting High Performance on Data Analytics (e.g. Mahout, R …)</vt:lpstr>
      <vt:lpstr>Mahout and Hadoop MR – Slow due to MapReduce Python slow as Scripting Spark Iterative MapReduce, non optimal communication Harp Hadoop plug in with ~MPI collectives  MPI fastest as C not Java  </vt:lpstr>
      <vt:lpstr>4 Forms of MapReduce</vt:lpstr>
      <vt:lpstr>Map Collective Model (Judy Qiu)</vt:lpstr>
      <vt:lpstr>Major Analytics Architectures in Use Cases</vt:lpstr>
      <vt:lpstr>HPC-ABDS Hourglass</vt:lpstr>
      <vt:lpstr>Integrating Yarn with HPC</vt:lpstr>
      <vt:lpstr>Using Optimal “Collective” Operations</vt:lpstr>
      <vt:lpstr>Collectives improve traditional MapReduce</vt:lpstr>
      <vt:lpstr>Kmeans and (Iterative) MapReduce</vt:lpstr>
      <vt:lpstr>Harp Architecture</vt:lpstr>
      <vt:lpstr>Features of Harp Hadoop Plug in</vt:lpstr>
      <vt:lpstr>Performance on Madrid Cluster (8 nodes)</vt:lpstr>
      <vt:lpstr>Mahout and Hadoop MR – Slow due to MapReduce Python slow as Scripting Spark Iterative MapReduce, non optimal communication Harp Hadoop plug in with ~MPI collectives  MPI fastest as C not Java  </vt:lpstr>
      <vt:lpstr>Performance of MPI Kernel Operations</vt:lpstr>
      <vt:lpstr>Lessons / Insights</vt:lpstr>
    </vt:vector>
  </TitlesOfParts>
  <Company>CCT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Shantenu Jha</dc:creator>
  <cp:lastModifiedBy>Geoffrey Fox</cp:lastModifiedBy>
  <cp:revision>103</cp:revision>
  <dcterms:created xsi:type="dcterms:W3CDTF">2014-02-25T01:32:12Z</dcterms:created>
  <dcterms:modified xsi:type="dcterms:W3CDTF">2014-03-31T21:03:48Z</dcterms:modified>
</cp:coreProperties>
</file>