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6" r:id="rId2"/>
    <p:sldId id="582" r:id="rId3"/>
    <p:sldId id="623" r:id="rId4"/>
    <p:sldId id="625" r:id="rId5"/>
    <p:sldId id="624" r:id="rId6"/>
    <p:sldId id="627" r:id="rId7"/>
    <p:sldId id="699" r:id="rId8"/>
    <p:sldId id="710" r:id="rId9"/>
    <p:sldId id="682" r:id="rId10"/>
    <p:sldId id="683" r:id="rId11"/>
    <p:sldId id="711" r:id="rId12"/>
    <p:sldId id="678" r:id="rId13"/>
    <p:sldId id="686" r:id="rId14"/>
    <p:sldId id="694" r:id="rId15"/>
    <p:sldId id="679" r:id="rId16"/>
    <p:sldId id="673" r:id="rId17"/>
    <p:sldId id="712" r:id="rId18"/>
    <p:sldId id="691" r:id="rId19"/>
    <p:sldId id="659" r:id="rId20"/>
    <p:sldId id="713" r:id="rId21"/>
    <p:sldId id="705" r:id="rId22"/>
    <p:sldId id="612" r:id="rId23"/>
    <p:sldId id="618" r:id="rId24"/>
    <p:sldId id="647" r:id="rId25"/>
    <p:sldId id="619" r:id="rId26"/>
    <p:sldId id="648" r:id="rId27"/>
    <p:sldId id="649" r:id="rId28"/>
    <p:sldId id="650" r:id="rId29"/>
    <p:sldId id="651" r:id="rId30"/>
    <p:sldId id="652" r:id="rId31"/>
    <p:sldId id="714" r:id="rId32"/>
    <p:sldId id="660" r:id="rId33"/>
    <p:sldId id="706" r:id="rId34"/>
    <p:sldId id="670" r:id="rId35"/>
    <p:sldId id="707" r:id="rId36"/>
    <p:sldId id="669" r:id="rId37"/>
    <p:sldId id="636" r:id="rId38"/>
    <p:sldId id="708" r:id="rId39"/>
    <p:sldId id="637" r:id="rId40"/>
    <p:sldId id="616" r:id="rId41"/>
    <p:sldId id="715" r:id="rId42"/>
    <p:sldId id="640" r:id="rId43"/>
    <p:sldId id="701" r:id="rId44"/>
    <p:sldId id="716" r:id="rId45"/>
    <p:sldId id="717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88497" autoAdjust="0"/>
  </p:normalViewPr>
  <p:slideViewPr>
    <p:cSldViewPr>
      <p:cViewPr>
        <p:scale>
          <a:sx n="65" d="100"/>
          <a:sy n="65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9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732E-2"/>
          <c:y val="0.16629513237586038"/>
          <c:w val="0.8910312724931303"/>
          <c:h val="0.624998444649757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01674368"/>
        <c:axId val="101700736"/>
      </c:barChart>
      <c:catAx>
        <c:axId val="101674368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01700736"/>
        <c:crosses val="autoZero"/>
        <c:auto val="1"/>
        <c:lblAlgn val="ctr"/>
        <c:lblOffset val="100"/>
      </c:catAx>
      <c:valAx>
        <c:axId val="1017007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01674368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42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2014/4/5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interview-andrew-goodman-and-matt-van-wagner-on-keywords-and-search-in-2013-13983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n-lt"/>
                <a:ea typeface="+mn-ea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+mn-ea"/>
              </a:rPr>
              <a:t> Ma</a:t>
            </a: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and Techniques</a:t>
            </a:r>
            <a:endParaRPr lang="zh-CN" altLang="en-US" sz="36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908720"/>
            <a:ext cx="83884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Different</a:t>
            </a:r>
            <a:r>
              <a:rPr lang="en-US" altLang="zh-CN" sz="2400" dirty="0" smtClean="0">
                <a:solidFill>
                  <a:srgbClr val="FF0000"/>
                </a:solidFill>
              </a:rPr>
              <a:t> semantics</a:t>
            </a:r>
            <a:r>
              <a:rPr lang="en-US" altLang="zh-CN" sz="2400" dirty="0" smtClean="0">
                <a:solidFill>
                  <a:srgbClr val="0066CC"/>
                </a:solidFill>
              </a:rPr>
              <a:t> of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0066CC"/>
                </a:solidFill>
              </a:rPr>
              <a:t>” implies</a:t>
            </a:r>
            <a:r>
              <a:rPr lang="en-US" altLang="zh-CN" sz="2400" dirty="0" smtClean="0">
                <a:solidFill>
                  <a:srgbClr val="FF0000"/>
                </a:solidFill>
              </a:rPr>
              <a:t> different “types” of graph search</a:t>
            </a:r>
            <a:r>
              <a:rPr lang="en-US" altLang="zh-CN" sz="2400" dirty="0" smtClean="0">
                <a:solidFill>
                  <a:srgbClr val="0066CC"/>
                </a:solidFill>
              </a:rPr>
              <a:t>, including, but not limited to, the following: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Shortest paths/distances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[4]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err="1" smtClean="0">
                <a:latin typeface="Arial Unicode MS" pitchFamily="34" charset="-122"/>
              </a:rPr>
              <a:t>Subgraph</a:t>
            </a:r>
            <a:r>
              <a:rPr lang="en-US" altLang="zh-CN" sz="2400" kern="0" dirty="0" smtClean="0">
                <a:latin typeface="Arial Unicode MS" pitchFamily="34" charset="-122"/>
              </a:rPr>
              <a:t> isomorphism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[12]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homomorphism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[10]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simulation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[8,9]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keyword search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Neighborhood queries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very ‘‘ general’’ concept!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+mn-ea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145907"/>
            <a:ext cx="8496944" cy="45144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365104"/>
            <a:ext cx="8784976" cy="576064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launched “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” on 16</a:t>
            </a:r>
            <a:r>
              <a:rPr lang="en-US" altLang="zh-CN" sz="2400" baseline="30000" dirty="0" smtClean="0">
                <a:ea typeface="黑体" pitchFamily="49" charset="-122"/>
                <a:sym typeface="Wingdings" pitchFamily="2" charset="2"/>
              </a:rPr>
              <a:t>th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January, 2013</a:t>
            </a:r>
            <a:endParaRPr lang="zh-CN" altLang="en-US" sz="24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013176"/>
            <a:ext cx="8784976" cy="79208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Assault</a:t>
            </a:r>
            <a:r>
              <a:rPr lang="en-US" altLang="zh-CN" sz="2000" dirty="0" smtClean="0"/>
              <a:t> on </a:t>
            </a:r>
            <a:r>
              <a:rPr lang="en-US" altLang="zh-CN" sz="2000" dirty="0" smtClean="0">
                <a:solidFill>
                  <a:srgbClr val="000099"/>
                </a:solidFill>
              </a:rPr>
              <a:t>Google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99"/>
                </a:solidFill>
              </a:rPr>
              <a:t>Yelp</a:t>
            </a:r>
            <a:r>
              <a:rPr lang="en-US" altLang="zh-CN" sz="2000" dirty="0" smtClean="0"/>
              <a:t>, and </a:t>
            </a:r>
            <a:r>
              <a:rPr lang="en-US" altLang="zh-CN" sz="2000" dirty="0" smtClean="0">
                <a:solidFill>
                  <a:srgbClr val="000099"/>
                </a:solidFill>
              </a:rPr>
              <a:t>LinkedIn</a:t>
            </a:r>
            <a:r>
              <a:rPr lang="en-US" altLang="zh-CN" sz="2000" dirty="0" smtClean="0"/>
              <a:t> with new graph search;</a:t>
            </a:r>
          </a:p>
          <a:p>
            <a:pPr eaLnBrk="1" hangingPunct="1"/>
            <a:r>
              <a:rPr lang="en-US" altLang="zh-CN" sz="2000" b="1" dirty="0" smtClean="0"/>
              <a:t>Yelp</a:t>
            </a:r>
            <a:r>
              <a:rPr lang="en-US" altLang="zh-CN" sz="2000" dirty="0" smtClean="0"/>
              <a:t> was down more than </a:t>
            </a:r>
            <a:r>
              <a:rPr lang="en-US" altLang="zh-CN" sz="2000" dirty="0" smtClean="0">
                <a:solidFill>
                  <a:srgbClr val="FF0000"/>
                </a:solidFill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friend.person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x)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+ x)]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652120" y="1916832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Search vs. Web Search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20882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key words</a:t>
            </a:r>
            <a:r>
              <a:rPr lang="en-US" altLang="zh-CN" sz="2400" dirty="0" smtClean="0"/>
              <a:t> only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Phrases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short sentences</a:t>
            </a:r>
          </a:p>
          <a:p>
            <a:r>
              <a:rPr lang="en-US" altLang="zh-CN" sz="2400" dirty="0" smtClean="0"/>
              <a:t>(Simple Web) pages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Lifeless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 of life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1960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International Conference on Application of Natural Language to Information Systems (NLDB)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started from 1995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3391832"/>
            <a:ext cx="4716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it’s interesting, and </a:t>
            </a:r>
            <a:r>
              <a:rPr lang="en-US" altLang="zh-CN" dirty="0" smtClean="0">
                <a:solidFill>
                  <a:srgbClr val="FF0000"/>
                </a:solidFill>
              </a:rPr>
              <a:t>over the last 10 years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people have been trained </a:t>
            </a:r>
            <a:r>
              <a:rPr lang="en-US" altLang="zh-CN" dirty="0" smtClean="0"/>
              <a:t>on how to use search engines more effectively.</a:t>
            </a:r>
          </a:p>
          <a:p>
            <a:r>
              <a:rPr lang="en-US" altLang="zh-CN" b="1" dirty="0" smtClean="0">
                <a:hlinkClick r:id="rId3"/>
              </a:rPr>
              <a:t>Keywords &amp; Search In 2013: Interview With A. Goodman &amp; M. Wagner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5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Social networks are “big data”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573016"/>
            <a:ext cx="8820472" cy="3096344"/>
            <a:chOff x="323528" y="3573016"/>
            <a:chExt cx="8820472" cy="3096344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005064"/>
              <a:ext cx="882047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Volume</a:t>
              </a:r>
              <a:r>
                <a:rPr lang="zh-CN" altLang="en-US" sz="2000" dirty="0" smtClean="0"/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users,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photos,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/>
                <a:t>page visits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7.9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new users per second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, over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60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 thousands per day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+mn-ea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： 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text (</a:t>
              </a:r>
              <a:r>
                <a:rPr lang="en-US" altLang="zh-CN" sz="2000" kern="0" dirty="0" err="1" smtClean="0">
                  <a:latin typeface="Arial Unicode MS" pitchFamily="34" charset="-122"/>
                  <a:ea typeface="+mn-ea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figures, videos, relationships (topology)</a:t>
              </a: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</a:t>
              </a:r>
              <a:r>
                <a:rPr lang="en-US" altLang="zh-CN" sz="2000" smtClean="0">
                  <a:solidFill>
                    <a:srgbClr val="000099"/>
                  </a:solidFill>
                </a:rPr>
                <a:t>in </a:t>
              </a:r>
              <a:r>
                <a:rPr lang="en-US" altLang="zh-CN" sz="2000" smtClean="0"/>
                <a:t>2010. </a:t>
              </a:r>
              <a:endParaRPr lang="en-US" altLang="zh-CN" sz="2000" dirty="0" smtClean="0"/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/>
                <a:t>Further, data are often dirty due to data missing and data uncertainty </a:t>
              </a:r>
              <a:r>
                <a:rPr lang="en-US" altLang="zh-CN" sz="2000" baseline="30000" dirty="0" smtClean="0">
                  <a:solidFill>
                    <a:srgbClr val="FF0000"/>
                  </a:solidFill>
                </a:rPr>
                <a:t>[18, 19]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301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29288"/>
          </a:xfrm>
        </p:spPr>
        <p:txBody>
          <a:bodyPr/>
          <a:lstStyle/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amount of data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reached </a:t>
            </a:r>
            <a:r>
              <a:rPr lang="en-US" altLang="zh-CN" sz="2000" dirty="0" smtClean="0"/>
              <a:t>hundred millions orders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magnitude.</a:t>
            </a:r>
            <a:endParaRPr lang="en-US" altLang="zh-CN" sz="2000" dirty="0"/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The data are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updated </a:t>
            </a:r>
            <a:r>
              <a:rPr lang="en-US" altLang="zh-CN" sz="2000" dirty="0" smtClean="0">
                <a:sym typeface="Wingdings" pitchFamily="2" charset="2"/>
              </a:rPr>
              <a:t>all the time, and the updated amount of data daily reaches </a:t>
            </a:r>
            <a:r>
              <a:rPr lang="en-US" altLang="zh-CN" sz="2000" dirty="0"/>
              <a:t>hundred </a:t>
            </a:r>
            <a:r>
              <a:rPr lang="en-US" altLang="zh-CN" sz="2000" dirty="0" smtClean="0"/>
              <a:t>thousands </a:t>
            </a:r>
            <a:r>
              <a:rPr lang="en-US" altLang="zh-CN" sz="2000" dirty="0" smtClean="0">
                <a:sym typeface="Wingdings" pitchFamily="2" charset="2"/>
              </a:rPr>
              <a:t>orders of magnitude.</a:t>
            </a: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ym typeface="Wingdings" pitchFamily="2" charset="2"/>
              </a:rPr>
              <a:t>Same with </a:t>
            </a:r>
            <a:r>
              <a:rPr lang="en-US" altLang="zh-CN" sz="2000" dirty="0" smtClean="0"/>
              <a:t>traditional </a:t>
            </a:r>
            <a:r>
              <a:rPr lang="en-US" altLang="zh-CN" sz="2000" dirty="0"/>
              <a:t>relational </a:t>
            </a:r>
            <a:r>
              <a:rPr lang="en-US" altLang="zh-CN" sz="2000" dirty="0" smtClean="0"/>
              <a:t>data, there exists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quality problems</a:t>
            </a:r>
            <a:r>
              <a:rPr lang="en-US" altLang="zh-CN" sz="2000" dirty="0" smtClean="0"/>
              <a:t> such as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uncertainty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missing </a:t>
            </a:r>
            <a:r>
              <a:rPr lang="en-US" altLang="zh-CN" sz="2000" dirty="0" smtClean="0"/>
              <a:t>in the new applications.</a:t>
            </a:r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0648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>
                <a:sym typeface="Wingdings" pitchFamily="2" charset="2"/>
              </a:rPr>
              <a:t>Graph search </a:t>
            </a:r>
            <a:r>
              <a:rPr lang="en-US" altLang="zh-CN" sz="2000" dirty="0">
                <a:sym typeface="Wingdings" pitchFamily="2" charset="2"/>
              </a:rPr>
              <a:t>with high </a:t>
            </a:r>
            <a:r>
              <a:rPr lang="en-US" altLang="zh-CN" sz="2000" dirty="0" smtClean="0">
                <a:sym typeface="Wingdings" pitchFamily="2" charset="2"/>
              </a:rPr>
              <a:t>efficiency, striking a balance </a:t>
            </a:r>
            <a:r>
              <a:rPr lang="en-US" altLang="zh-CN" sz="2000" dirty="0">
                <a:sym typeface="Wingdings" pitchFamily="2" charset="2"/>
              </a:rPr>
              <a:t>between </a:t>
            </a:r>
            <a:r>
              <a:rPr lang="en-US" altLang="zh-CN" sz="2000" dirty="0" smtClean="0">
                <a:sym typeface="Wingdings" pitchFamily="2" charset="2"/>
              </a:rPr>
              <a:t>its </a:t>
            </a:r>
            <a:r>
              <a:rPr lang="en-US" altLang="zh-CN" sz="2000" dirty="0">
                <a:sym typeface="Wingdings" pitchFamily="2" charset="2"/>
              </a:rPr>
              <a:t>performance and </a:t>
            </a:r>
            <a:r>
              <a:rPr lang="en-US" altLang="zh-CN" sz="2000" dirty="0" smtClean="0">
                <a:sym typeface="Wingdings" pitchFamily="2" charset="2"/>
              </a:rPr>
              <a:t>accuracy.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71703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Consider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dynamic changes and </a:t>
            </a:r>
            <a:r>
              <a:rPr lang="en-US" altLang="zh-CN" sz="2000" dirty="0"/>
              <a:t>timing </a:t>
            </a:r>
            <a:r>
              <a:rPr lang="en-US" altLang="zh-CN" sz="2000" dirty="0" smtClean="0"/>
              <a:t>characteristics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data.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2117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Solve the data quality problems</a:t>
            </a:r>
            <a:r>
              <a:rPr lang="en-US" altLang="zh-CN" sz="2000" dirty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5"/>
            <a:ext cx="9144000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(G)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Query Approximation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980728"/>
            <a:ext cx="8712968" cy="16561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Key ideas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For a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of queries with a high computational complexity,  find another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of queries  that has a lower computational complexity with bounded quality loss for query answering.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3285554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Challenge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balancing the expressive power and computational complexity!</a:t>
            </a:r>
            <a:endParaRPr lang="en-US" altLang="zh-CN" sz="2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Graph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Pattern Matching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[17]</a:t>
            </a:r>
            <a:endParaRPr lang="en-US" altLang="zh-CN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3197040"/>
          </a:xfrm>
        </p:spPr>
        <p:txBody>
          <a:bodyPr/>
          <a:lstStyle/>
          <a:p>
            <a:r>
              <a:rPr lang="en-US" altLang="zh-CN" sz="2800" dirty="0"/>
              <a:t>Given two directed graphs G1 (</a:t>
            </a:r>
            <a:r>
              <a:rPr lang="en-US" altLang="zh-CN" sz="2800" dirty="0">
                <a:solidFill>
                  <a:schemeClr val="accent2"/>
                </a:solidFill>
              </a:rPr>
              <a:t>pattern graph</a:t>
            </a:r>
            <a:r>
              <a:rPr lang="en-US" altLang="zh-CN" sz="2800" dirty="0"/>
              <a:t>)  and G2 (</a:t>
            </a:r>
            <a:r>
              <a:rPr lang="en-US" altLang="zh-CN" sz="2800" dirty="0">
                <a:solidFill>
                  <a:schemeClr val="accent2"/>
                </a:solidFill>
              </a:rPr>
              <a:t>data graph</a:t>
            </a:r>
            <a:r>
              <a:rPr lang="en-US" altLang="zh-CN" sz="2800" dirty="0"/>
              <a:t>), </a:t>
            </a:r>
          </a:p>
          <a:p>
            <a:pPr lvl="1"/>
            <a:r>
              <a:rPr lang="en-US" altLang="zh-CN" sz="2000" dirty="0"/>
              <a:t>decide whether G1 “</a:t>
            </a:r>
            <a:r>
              <a:rPr lang="en-US" altLang="zh-CN" sz="2000" dirty="0">
                <a:solidFill>
                  <a:schemeClr val="accent2"/>
                </a:solidFill>
              </a:rPr>
              <a:t>matches</a:t>
            </a:r>
            <a:r>
              <a:rPr lang="en-US" altLang="zh-CN" sz="2000" dirty="0"/>
              <a:t>” G2  (</a:t>
            </a:r>
            <a:r>
              <a:rPr lang="en-US" altLang="zh-CN" sz="2000" dirty="0">
                <a:solidFill>
                  <a:srgbClr val="FF0000"/>
                </a:solidFill>
              </a:rPr>
              <a:t>Boolean queries);</a:t>
            </a:r>
            <a:endParaRPr lang="en-US" altLang="zh-CN" sz="2000" dirty="0"/>
          </a:p>
          <a:p>
            <a:pPr lvl="1"/>
            <a:r>
              <a:rPr lang="en-US" altLang="zh-CN" sz="2000" dirty="0"/>
              <a:t>identify “</a:t>
            </a:r>
            <a:r>
              <a:rPr lang="en-US" altLang="zh-CN" sz="2000" dirty="0" err="1">
                <a:solidFill>
                  <a:srgbClr val="FF0000"/>
                </a:solidFill>
              </a:rPr>
              <a:t>subgraphs</a:t>
            </a:r>
            <a:r>
              <a:rPr lang="en-US" altLang="zh-CN" sz="2000" dirty="0"/>
              <a:t>” of G2 that </a:t>
            </a:r>
            <a:r>
              <a:rPr lang="en-US" altLang="zh-CN" sz="2000" dirty="0">
                <a:solidFill>
                  <a:schemeClr val="accent2"/>
                </a:solidFill>
              </a:rPr>
              <a:t>match</a:t>
            </a:r>
            <a:r>
              <a:rPr lang="en-US" altLang="zh-CN" sz="2000" dirty="0"/>
              <a:t> G1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Matching Semantics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Traditional: </a:t>
            </a:r>
            <a:r>
              <a:rPr lang="en-US" altLang="zh-CN" sz="2000" dirty="0" err="1">
                <a:solidFill>
                  <a:srgbClr val="000099"/>
                </a:solidFill>
              </a:rPr>
              <a:t>Subgraph</a:t>
            </a:r>
            <a:r>
              <a:rPr lang="en-US" altLang="zh-CN" sz="2000" dirty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/>
              <a:t>Emerging applications: </a:t>
            </a:r>
            <a:r>
              <a:rPr lang="en-US" altLang="zh-CN" sz="2000" dirty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/>
              <a:t> and its extensions, etc..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720080" y="4652070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err="1" smtClean="0">
                <a:latin typeface="Rockwell" pitchFamily="18" charset="0"/>
                <a:ea typeface="黑体" pitchFamily="49" charset="-122"/>
              </a:rPr>
              <a:t>Subgraph</a:t>
            </a: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 Isomorphism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601020" y="4509120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743895" y="4941168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688583" y="4652070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Strong Simulation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016" y="580601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Strong Simulation: Capturing Topology in Graph Pattern Matching. TODS 2014.</a:t>
            </a:r>
          </a:p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Capturing Topology in Graph Pattern Matching. VLDB 2012.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678768" cy="1800200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Given Pattern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18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matches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via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isomorphsim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if there is such 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Gs</a:t>
            </a:r>
          </a:p>
          <a:p>
            <a:pPr>
              <a:spcBef>
                <a:spcPts val="1800"/>
              </a:spcBef>
            </a:pP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Goodness:</a:t>
            </a:r>
            <a:r>
              <a:rPr lang="en-US" altLang="zh-CN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539552" y="5785867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These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hinder the usability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in emerging applications, e.g., social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96" y="328498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72514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return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293096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 problem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515719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</p:spTree>
    <p:extLst>
      <p:ext uri="{BB962C8B-B14F-4D97-AF65-F5344CB8AC3E}">
        <p14:creationId xmlns="" xmlns:p14="http://schemas.microsoft.com/office/powerpoint/2010/main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Simulation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[9, 21]</a:t>
            </a:r>
            <a:endParaRPr lang="zh-CN" altLang="en-US" sz="40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58913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pPr lvl="1"/>
            <a:r>
              <a:rPr lang="en-US" altLang="zh-CN" sz="2000" dirty="0" smtClean="0"/>
              <a:t>Intuitively, simulation preserves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labels </a:t>
            </a:r>
            <a:r>
              <a:rPr lang="en-US" altLang="zh-CN" sz="2000" dirty="0" smtClean="0"/>
              <a:t>and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 relationship </a:t>
            </a:r>
            <a:r>
              <a:rPr lang="en-US" altLang="zh-CN" sz="2000" dirty="0" smtClean="0"/>
              <a:t>of a graph pattern in its match. </a:t>
            </a:r>
          </a:p>
          <a:p>
            <a:pPr lvl="1"/>
            <a:r>
              <a:rPr lang="en-US" altLang="zh-CN" sz="2000" dirty="0" smtClean="0"/>
              <a:t>Simulation was initially proposed for the </a:t>
            </a:r>
            <a:r>
              <a:rPr lang="en-US" altLang="zh-CN" sz="2000" dirty="0" smtClean="0">
                <a:solidFill>
                  <a:srgbClr val="3366CC"/>
                </a:solidFill>
              </a:rPr>
              <a:t>analyses of programs</a:t>
            </a:r>
            <a:r>
              <a:rPr lang="en-US" altLang="zh-CN" sz="2000" dirty="0" smtClean="0"/>
              <a:t>; and simulation and its extensions were recently introduced for </a:t>
            </a:r>
            <a:r>
              <a:rPr lang="en-US" altLang="zh-CN" sz="2000" dirty="0" smtClean="0">
                <a:solidFill>
                  <a:srgbClr val="3366CC"/>
                </a:solidFill>
              </a:rPr>
              <a:t>social networks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16" name="Rectangle 14"/>
          <p:cNvSpPr txBox="1">
            <a:spLocks noChangeArrowheads="1"/>
          </p:cNvSpPr>
          <p:nvPr/>
        </p:nvSpPr>
        <p:spPr bwMode="auto">
          <a:xfrm>
            <a:off x="323528" y="594928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/>
              <a:t>Subgraph</a:t>
            </a:r>
            <a:r>
              <a:rPr lang="en-US" altLang="zh-CN" sz="2000" b="1" dirty="0" smtClean="0"/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isomorphism is too strict for emerging applications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584200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345" y="4191000"/>
            <a:ext cx="1046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6414583" y="3938588"/>
            <a:ext cx="2092325" cy="1649412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[16,17]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00" y="908720"/>
            <a:ext cx="7848600" cy="5486400"/>
          </a:xfrm>
        </p:spPr>
        <p:txBody>
          <a:bodyPr/>
          <a:lstStyle/>
          <a:p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isomorphism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Keep (strong) structure topology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May return exponential number of matched </a:t>
            </a:r>
            <a:r>
              <a:rPr kumimoji="1" lang="en-US" altLang="zh-CN" sz="1600" dirty="0" err="1" smtClean="0"/>
              <a:t>subgraphs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Decision problem: NP-complete </a:t>
            </a:r>
          </a:p>
          <a:p>
            <a:pPr lvl="2"/>
            <a:r>
              <a:rPr kumimoji="1" lang="en-US" altLang="zh-CN" sz="1600" dirty="0" smtClean="0"/>
              <a:t>In certain scenarios,  too restrictive to find  sensible matches</a:t>
            </a:r>
          </a:p>
          <a:p>
            <a:r>
              <a:rPr kumimoji="1" lang="en-US" altLang="zh-CN" sz="2400" dirty="0" smtClean="0"/>
              <a:t>Graph simulation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Solvable in quadratic time 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Lose structure topology (how much? open question)</a:t>
            </a:r>
          </a:p>
          <a:p>
            <a:pPr lvl="2"/>
            <a:r>
              <a:rPr kumimoji="1" lang="en-US" altLang="zh-CN" sz="1600" dirty="0" smtClean="0"/>
              <a:t>Only return a single matched </a:t>
            </a:r>
            <a:r>
              <a:rPr kumimoji="1" lang="en-US" altLang="zh-CN" sz="1600" dirty="0" err="1" smtClean="0"/>
              <a:t>subgraph</a:t>
            </a:r>
            <a:endParaRPr kumimoji="1" lang="en-US" altLang="zh-CN" sz="1600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93296"/>
            <a:ext cx="8784976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Balance between complexity and the capability to capturing topology!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312" y="1515666"/>
            <a:ext cx="4724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1039416"/>
            <a:ext cx="7848600" cy="5486400"/>
          </a:xfrm>
        </p:spPr>
        <p:txBody>
          <a:bodyPr/>
          <a:lstStyle/>
          <a:p>
            <a:r>
              <a:rPr kumimoji="1" lang="en-US" altLang="zh-CN" sz="2400" smtClean="0"/>
              <a:t>Graph simulation loses graph structures</a:t>
            </a:r>
          </a:p>
          <a:p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5364287" y="582216"/>
            <a:ext cx="2740025" cy="561975"/>
          </a:xfrm>
          <a:prstGeom prst="cloudCallout">
            <a:avLst>
              <a:gd name="adj1" fmla="val -34009"/>
              <a:gd name="adj2" fmla="val 13659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Disconnected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64287" y="2868216"/>
            <a:ext cx="2740025" cy="561975"/>
          </a:xfrm>
          <a:prstGeom prst="cloudCallout">
            <a:avLst>
              <a:gd name="adj1" fmla="val -29144"/>
              <a:gd name="adj2" fmla="val 129824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5742112" y="4620816"/>
            <a:ext cx="2057400" cy="561975"/>
          </a:xfrm>
          <a:prstGeom prst="cloudCallout">
            <a:avLst>
              <a:gd name="adj1" fmla="val -26144"/>
              <a:gd name="adj2" fmla="val 14725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Long cycle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7640" y="1143000"/>
            <a:ext cx="7848600" cy="4158208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Duality</a:t>
            </a:r>
            <a:r>
              <a:rPr kumimoji="1" lang="en-US" altLang="zh-CN" sz="2400" dirty="0" smtClean="0"/>
              <a:t> (dual simulation)</a:t>
            </a:r>
          </a:p>
          <a:p>
            <a:pPr lvl="1"/>
            <a:r>
              <a:rPr kumimoji="1" lang="en-US" altLang="zh-CN" sz="2000" dirty="0" smtClean="0"/>
              <a:t>Both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child</a:t>
            </a:r>
            <a:r>
              <a:rPr kumimoji="1" lang="en-US" altLang="zh-CN" sz="2000" dirty="0" smtClean="0"/>
              <a:t> and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parent</a:t>
            </a:r>
            <a:r>
              <a:rPr kumimoji="1" lang="en-US" altLang="zh-CN" sz="2000" dirty="0" smtClean="0"/>
              <a:t> relationships</a:t>
            </a:r>
          </a:p>
          <a:p>
            <a:pPr lvl="1"/>
            <a:r>
              <a:rPr kumimoji="1" lang="en-US" altLang="zh-CN" sz="2000" dirty="0" smtClean="0"/>
              <a:t>Simulation considers only child relationships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Locality</a:t>
            </a:r>
          </a:p>
          <a:p>
            <a:pPr lvl="1"/>
            <a:r>
              <a:rPr kumimoji="1" lang="en-US" altLang="zh-CN" sz="2000" dirty="0" smtClean="0"/>
              <a:t>Restricting matches within a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ball </a:t>
            </a:r>
          </a:p>
          <a:p>
            <a:pPr lvl="1"/>
            <a:r>
              <a:rPr kumimoji="1" lang="en-US" altLang="zh-CN" sz="2000" dirty="0" smtClean="0"/>
              <a:t>When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social distance</a:t>
            </a:r>
            <a:r>
              <a:rPr kumimoji="1" lang="en-US" altLang="zh-CN" sz="2000" dirty="0" smtClean="0"/>
              <a:t> increases, the closeness of relationships decreases and the  relationships may become irrelevant</a:t>
            </a:r>
          </a:p>
          <a:p>
            <a:r>
              <a:rPr kumimoji="1" lang="en-US" altLang="zh-CN" sz="2400" dirty="0" smtClean="0"/>
              <a:t>The semantics of strong simulation is well defined</a:t>
            </a:r>
          </a:p>
          <a:p>
            <a:pPr lvl="1"/>
            <a:r>
              <a:rPr kumimoji="1" lang="en-US" altLang="zh-CN" sz="2000" dirty="0" smtClean="0"/>
              <a:t>The results are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图片 4" descr="Sphe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440" y="762000"/>
            <a:ext cx="22860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1524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2743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497835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Strong simulation: bring duality and locality into graph simulation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2911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Traditional plagiarism detection tools may not be applicable 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serious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software plagiarism problems.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tool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based on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graph pattern matching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Represent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source codes as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 </a:t>
            </a:r>
            <a:r>
              <a:rPr lang="en-US" altLang="zh-CN" sz="2000" dirty="0">
                <a:solidFill>
                  <a:srgbClr val="FF0000"/>
                </a:solidFill>
              </a:rPr>
              <a:t>dependence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graphs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 pattern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matching </a:t>
            </a:r>
            <a:r>
              <a:rPr lang="en-US" altLang="zh-CN" sz="2000" dirty="0" smtClean="0">
                <a:cs typeface="Arial Unicode MS" pitchFamily="34" charset="-122"/>
              </a:rPr>
              <a:t>to detect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plagiarism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Software plagiarism </a:t>
            </a:r>
            <a:r>
              <a:rPr lang="en-US" altLang="zh-CN" sz="2400" dirty="0" smtClean="0">
                <a:solidFill>
                  <a:srgbClr val="0066CC"/>
                </a:solidFill>
              </a:rPr>
              <a:t>detection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74356"/>
            <a:ext cx="8136904" cy="31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29137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81186" y="1124744"/>
            <a:ext cx="199866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  <a:endParaRPr lang="zh-CN" altLang="en-US" sz="200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75136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4367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94392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 and bounded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740496"/>
            <a:ext cx="8640960" cy="760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2420888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01122" cy="358102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1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Yahoo!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689540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72" y="4757082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6525344"/>
            <a:ext cx="8712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Yang Cao, 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 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Distributed Graph Pattern Matching. WWW 2012.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843808" y="2924944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609503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Ramalingam</a:t>
            </a:r>
            <a:r>
              <a:rPr lang="en-US" altLang="zh-CN" sz="1200" dirty="0" smtClean="0"/>
              <a:t>, Thomas W. Reps: A Categorized Bibliography on Incremental Computation. POPL 1993: 502-510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 </a:t>
            </a:r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Nan Tang, 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Wu, and </a:t>
            </a:r>
            <a:r>
              <a:rPr lang="en-US" altLang="zh-CN" sz="1200" dirty="0" err="1" smtClean="0"/>
              <a:t>Yunpeng</a:t>
            </a:r>
            <a:r>
              <a:rPr lang="en-US" altLang="zh-CN" sz="1200" dirty="0" smtClean="0"/>
              <a:t> Wu. Graph Pattern Matching: From Intractable to Polynomial Time. VLDB 2010</a:t>
            </a:r>
            <a:endParaRPr lang="zh-CN" altLang="en-US" sz="1200" dirty="0" smtClean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580112" y="4263479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known 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648180"/>
            <a:ext cx="8501122" cy="2500900"/>
          </a:xfrm>
        </p:spPr>
        <p:txBody>
          <a:bodyPr/>
          <a:lstStyle/>
          <a:p>
            <a:r>
              <a:rPr lang="en-US" altLang="zh-CN" sz="2400" dirty="0" smtClean="0"/>
              <a:t>Converting the indexing system to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incremental</a:t>
            </a:r>
            <a:r>
              <a:rPr lang="en-US" altLang="zh-CN" sz="2400" dirty="0" smtClean="0"/>
              <a:t> system,</a:t>
            </a:r>
          </a:p>
          <a:p>
            <a:r>
              <a:rPr lang="en-US" altLang="zh-CN" sz="2400" dirty="0" smtClean="0"/>
              <a:t>Reduce the average document processing latency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 factor of 100</a:t>
            </a:r>
          </a:p>
          <a:p>
            <a:r>
              <a:rPr lang="en-US" altLang="zh-CN" sz="2400" dirty="0" smtClean="0"/>
              <a:t>Process the same number of documents per day, while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reducing</a:t>
            </a:r>
            <a:r>
              <a:rPr lang="en-US" altLang="zh-CN" sz="2400" dirty="0" smtClean="0"/>
              <a:t> the average age of documents in Google search results </a:t>
            </a:r>
            <a:r>
              <a:rPr lang="en-US" altLang="zh-CN" sz="2400" dirty="0" smtClean="0">
                <a:solidFill>
                  <a:srgbClr val="FF0000"/>
                </a:solidFill>
              </a:rPr>
              <a:t>by 50%.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713859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a terrible waste to compute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everything from scratch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[20]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Sampling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3168352"/>
          </a:xfrm>
        </p:spPr>
        <p:txBody>
          <a:bodyPr/>
          <a:lstStyle/>
          <a:p>
            <a:r>
              <a:rPr lang="en-US" altLang="zh-CN" sz="2800" dirty="0" smtClean="0"/>
              <a:t>Instead </a:t>
            </a:r>
            <a:r>
              <a:rPr lang="en-US" altLang="zh-CN" sz="2800" dirty="0"/>
              <a:t>of dealing with the entire </a:t>
            </a:r>
            <a:r>
              <a:rPr lang="en-US" altLang="zh-CN" sz="2800" dirty="0" smtClean="0"/>
              <a:t>data graphs, it</a:t>
            </a:r>
            <a:r>
              <a:rPr lang="en-US" altLang="zh-CN" sz="2800" dirty="0" smtClean="0">
                <a:solidFill>
                  <a:srgbClr val="0066CC"/>
                </a:solidFill>
              </a:rPr>
              <a:t> reduces the size </a:t>
            </a:r>
            <a:r>
              <a:rPr lang="en-US" altLang="zh-CN" sz="2800" dirty="0" smtClean="0"/>
              <a:t>of data graphs by </a:t>
            </a:r>
            <a:r>
              <a:rPr lang="en-US" altLang="zh-CN" sz="2800" dirty="0"/>
              <a:t>sampling </a:t>
            </a:r>
            <a:r>
              <a:rPr lang="en-US" altLang="zh-CN" sz="2800" dirty="0" smtClean="0"/>
              <a:t>and allows </a:t>
            </a:r>
            <a:r>
              <a:rPr lang="en-US" altLang="zh-CN" sz="2800" dirty="0"/>
              <a:t>a certain loss of </a:t>
            </a:r>
            <a:r>
              <a:rPr lang="en-US" altLang="zh-CN" sz="2800" dirty="0" smtClean="0"/>
              <a:t>precision.</a:t>
            </a:r>
          </a:p>
          <a:p>
            <a:r>
              <a:rPr lang="en-US" altLang="zh-CN" sz="2800" dirty="0" smtClean="0"/>
              <a:t>In the sampling process, ensure that </a:t>
            </a:r>
            <a:r>
              <a:rPr lang="en-US" altLang="zh-CN" sz="2800" dirty="0"/>
              <a:t>the sampling data </a:t>
            </a:r>
            <a:r>
              <a:rPr lang="en-US" altLang="zh-CN" sz="2800" dirty="0" smtClean="0"/>
              <a:t>obtained can </a:t>
            </a:r>
            <a:r>
              <a:rPr lang="en-US" altLang="zh-CN" sz="2800" dirty="0">
                <a:solidFill>
                  <a:srgbClr val="0066CC"/>
                </a:solidFill>
              </a:rPr>
              <a:t>reflect </a:t>
            </a:r>
            <a:r>
              <a:rPr lang="en-US" altLang="zh-CN" sz="2800" dirty="0" smtClean="0">
                <a:solidFill>
                  <a:srgbClr val="0066CC"/>
                </a:solidFill>
              </a:rPr>
              <a:t>the</a:t>
            </a:r>
            <a:r>
              <a:rPr lang="en-US" altLang="zh-CN" sz="2800" dirty="0">
                <a:solidFill>
                  <a:srgbClr val="0066CC"/>
                </a:solidFill>
              </a:rPr>
              <a:t> </a:t>
            </a:r>
            <a:r>
              <a:rPr lang="en-US" altLang="zh-CN" sz="2800" dirty="0" smtClean="0">
                <a:solidFill>
                  <a:srgbClr val="0066CC"/>
                </a:solidFill>
              </a:rPr>
              <a:t>characteristics </a:t>
            </a:r>
            <a:r>
              <a:rPr lang="en-US" altLang="zh-CN" sz="2800" dirty="0">
                <a:solidFill>
                  <a:srgbClr val="0066CC"/>
                </a:solidFill>
              </a:rPr>
              <a:t>and </a:t>
            </a:r>
            <a:r>
              <a:rPr lang="en-US" altLang="zh-CN" sz="2800" dirty="0" smtClean="0">
                <a:solidFill>
                  <a:srgbClr val="0066CC"/>
                </a:solidFill>
              </a:rPr>
              <a:t>information </a:t>
            </a:r>
            <a:r>
              <a:rPr lang="en-US" altLang="zh-CN" sz="2800" dirty="0" smtClean="0"/>
              <a:t>of the original </a:t>
            </a:r>
            <a:r>
              <a:rPr lang="en-US" altLang="zh-CN" sz="2800" dirty="0"/>
              <a:t>data </a:t>
            </a:r>
            <a:r>
              <a:rPr lang="en-US" altLang="zh-CN" sz="2800" dirty="0" smtClean="0"/>
              <a:t>graphs as </a:t>
            </a:r>
            <a:r>
              <a:rPr lang="en-US" altLang="zh-CN" sz="2800" dirty="0"/>
              <a:t>much as </a:t>
            </a:r>
            <a:r>
              <a:rPr lang="en-US" altLang="zh-CN" sz="2800" dirty="0" smtClean="0"/>
              <a:t>possible.</a:t>
            </a:r>
          </a:p>
          <a:p>
            <a:pPr marL="342900" lvl="1" indent="-342900">
              <a:buFontTx/>
              <a:buChar char="•"/>
            </a:pP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179512" y="591966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Michael I. Jordan: Divide-and-conquer and statistical inference for big data. KDD 2012: 4 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Floris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Geerts</a:t>
            </a:r>
            <a:r>
              <a:rPr lang="en-US" altLang="zh-CN" sz="1200" dirty="0" smtClean="0"/>
              <a:t>, Frank </a:t>
            </a:r>
            <a:r>
              <a:rPr lang="en-US" altLang="zh-CN" sz="1200" dirty="0" err="1" smtClean="0"/>
              <a:t>Neven</a:t>
            </a:r>
            <a:r>
              <a:rPr lang="en-US" altLang="zh-CN" sz="1200" dirty="0" smtClean="0"/>
              <a:t>: Making Queries Tractable on Big Data with Preprocessing. VLDB 2013</a:t>
            </a:r>
          </a:p>
          <a:p>
            <a:r>
              <a:rPr lang="de-DE" altLang="zh-CN" sz="1200" dirty="0" smtClean="0"/>
              <a:t>Weiren Yu, Charu Aggarwal, Shuai Ma, and Haixun Wang. </a:t>
            </a:r>
            <a:r>
              <a:rPr lang="en-US" altLang="zh-CN" sz="1200" dirty="0" smtClean="0"/>
              <a:t>On Anomalous Hotspot Discovery in Graph Streams. ICDM 2013 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843808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475656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004048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059832" y="1340768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Compression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2420888"/>
            <a:ext cx="8712968" cy="3744416"/>
          </a:xfrm>
        </p:spPr>
        <p:txBody>
          <a:bodyPr/>
          <a:lstStyle/>
          <a:p>
            <a:r>
              <a:rPr lang="en-US" altLang="zh-CN" sz="2800" dirty="0" smtClean="0"/>
              <a:t>Query oriented compression </a:t>
            </a:r>
            <a:r>
              <a:rPr lang="en-US" altLang="zh-CN" sz="2800" dirty="0" smtClean="0">
                <a:solidFill>
                  <a:srgbClr val="0066CC"/>
                </a:solidFill>
              </a:rPr>
              <a:t>generates smaller graphs from original graphs </a:t>
            </a:r>
            <a:r>
              <a:rPr lang="en-US" altLang="zh-CN" sz="2800" dirty="0" smtClean="0"/>
              <a:t>that preserve the information relevant to a class of queries.</a:t>
            </a:r>
          </a:p>
          <a:p>
            <a:r>
              <a:rPr lang="en-US" altLang="zh-CN" sz="2800" dirty="0" smtClean="0"/>
              <a:t>Specific compression methods are needed for a given class of queries, e.g., </a:t>
            </a:r>
            <a:r>
              <a:rPr lang="en-US" altLang="zh-CN" sz="2800" dirty="0" err="1" smtClean="0"/>
              <a:t>reachability</a:t>
            </a:r>
            <a:r>
              <a:rPr lang="en-US" altLang="zh-CN" sz="2800" dirty="0" smtClean="0"/>
              <a:t> and neighbor queries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 </a:t>
            </a:r>
            <a:r>
              <a:rPr lang="en-US" altLang="zh-CN" sz="1200" dirty="0" err="1" smtClean="0"/>
              <a:t>Xin</a:t>
            </a:r>
            <a:r>
              <a:rPr lang="en-US" altLang="zh-CN" sz="1200" dirty="0" smtClean="0"/>
              <a:t> Wang, 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Wu: Query preserving graph compression. SIGMOD, 2012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987824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619672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148064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87824" y="134076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Partitioning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3068960"/>
            <a:ext cx="8712968" cy="2304256"/>
          </a:xfrm>
        </p:spPr>
        <p:txBody>
          <a:bodyPr/>
          <a:lstStyle/>
          <a:p>
            <a:r>
              <a:rPr lang="en-US" altLang="zh-CN" sz="2800" dirty="0" smtClean="0"/>
              <a:t>Partition a data graph to relatively “small” graphs</a:t>
            </a:r>
          </a:p>
          <a:p>
            <a:r>
              <a:rPr lang="en-US" altLang="zh-CN" sz="2800" dirty="0" smtClean="0"/>
              <a:t>Hash function is a simple approach for random partitioning.</a:t>
            </a:r>
          </a:p>
          <a:p>
            <a:r>
              <a:rPr lang="en-US" altLang="zh-CN" sz="2800" dirty="0" smtClean="0"/>
              <a:t>There are well established tools, e.g. </a:t>
            </a:r>
            <a:r>
              <a:rPr lang="en-US" altLang="zh-CN" sz="2800" dirty="0" err="1" smtClean="0"/>
              <a:t>Metis</a:t>
            </a:r>
            <a:r>
              <a:rPr lang="en-US" altLang="zh-CN" sz="2800" dirty="0" smtClean="0"/>
              <a:t>.</a:t>
            </a:r>
          </a:p>
        </p:txBody>
      </p:sp>
      <p:cxnSp>
        <p:nvCxnSpPr>
          <p:cNvPr id="14" name="Straight Arrow Connector 5"/>
          <p:cNvCxnSpPr/>
          <p:nvPr/>
        </p:nvCxnSpPr>
        <p:spPr bwMode="auto">
          <a:xfrm>
            <a:off x="2987824" y="227687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331640" y="198884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292080" y="1988840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843808" y="1628800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Karypis</a:t>
            </a:r>
            <a:r>
              <a:rPr lang="en-US" altLang="zh-CN" sz="1200" dirty="0" smtClean="0"/>
              <a:t> and V. Kumar. A fast and high quality multilevel scheme for partitioning irregular graphs. SISC, 20(1):359–392, 1998.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0589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 Recommendations</a:t>
            </a:r>
            <a:r>
              <a:rPr lang="en-US" altLang="zh-CN" dirty="0" smtClean="0"/>
              <a:t> have found its usage in many emerging specific applications, such as </a:t>
            </a:r>
            <a:r>
              <a:rPr lang="en-US" altLang="zh-CN" dirty="0">
                <a:solidFill>
                  <a:srgbClr val="0066CC"/>
                </a:solidFill>
              </a:rPr>
              <a:t>social matching systems</a:t>
            </a:r>
            <a:r>
              <a:rPr lang="en-US" altLang="zh-CN" dirty="0" smtClean="0"/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/>
              <a:t> Graph search is a useful tool for recommendations.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003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Recommender </a:t>
            </a:r>
            <a:r>
              <a:rPr lang="en-US" altLang="zh-CN" sz="2400" dirty="0" smtClean="0">
                <a:solidFill>
                  <a:srgbClr val="0066CC"/>
                </a:solidFill>
              </a:rPr>
              <a:t>systems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3007000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2924944"/>
            <a:ext cx="496855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A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headhunter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wants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to find a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biologist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(Bio) to help a group of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software engineers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(SEs) analyze genetic data.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To do this, (s)he uses an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expertise recommendation network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as depicted in G, where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a node denotes a person labeled with expertise, and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an edge indicates recommendation, e.g., 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and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introduced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search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a new paradigm for social computing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623555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discussed the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history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applications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of </a:t>
            </a:r>
            <a:r>
              <a:rPr lang="en-US" altLang="zh-CN" sz="2000" dirty="0">
                <a:solidFill>
                  <a:schemeClr val="tx1"/>
                </a:solidFill>
              </a:rPr>
              <a:t>graph </a:t>
            </a:r>
            <a:r>
              <a:rPr lang="en-US" altLang="zh-CN" sz="2000" dirty="0" smtClean="0">
                <a:solidFill>
                  <a:schemeClr val="tx1"/>
                </a:solidFill>
              </a:rPr>
              <a:t>search</a:t>
            </a:r>
            <a:endParaRPr lang="en-US" altLang="zh-CN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690318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also briefly discussed the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challenges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graph search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75708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presented some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useful techniques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towards solving the problems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39552" y="2734418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Beihang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06427"/>
            <a:ext cx="1584176" cy="2069330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980728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Acknowledgements</a:t>
            </a:r>
            <a:r>
              <a:rPr kumimoji="1" lang="en-US" altLang="zh-CN" sz="2400" dirty="0" smtClean="0"/>
              <a:t>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Jianzhong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[1] Chao Liu, Chen </a:t>
            </a:r>
            <a:r>
              <a:rPr lang="en-US" altLang="zh-CN" sz="1600" dirty="0" err="1" smtClean="0"/>
              <a:t>Chen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/>
              <a:t>[2] J. </a:t>
            </a:r>
            <a:r>
              <a:rPr lang="en-US" altLang="zh-CN" sz="1600" dirty="0" err="1" smtClean="0"/>
              <a:t>Ferrante</a:t>
            </a:r>
            <a:r>
              <a:rPr lang="en-US" altLang="zh-CN" sz="1600" dirty="0" smtClean="0"/>
              <a:t>, K. J. </a:t>
            </a:r>
            <a:r>
              <a:rPr lang="en-US" altLang="zh-CN" sz="1600" dirty="0" err="1" smtClean="0"/>
              <a:t>Ottenstein</a:t>
            </a:r>
            <a:r>
              <a:rPr lang="en-US" altLang="zh-CN" sz="1600" dirty="0" smtClean="0"/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/>
              <a:t>[4]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/>
              <a:t>[5] David A. Bader and </a:t>
            </a:r>
            <a:r>
              <a:rPr lang="en-US" altLang="zh-CN" sz="1600" dirty="0" err="1" smtClean="0"/>
              <a:t>Kamesh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Madduri</a:t>
            </a:r>
            <a:r>
              <a:rPr lang="en-US" altLang="zh-CN" sz="1600" dirty="0" smtClean="0"/>
              <a:t>, A graph-theoretic analysis of the human protein-interaction network using </a:t>
            </a:r>
            <a:r>
              <a:rPr lang="en-US" altLang="zh-CN" sz="1600" dirty="0" err="1" smtClean="0"/>
              <a:t>multicore</a:t>
            </a:r>
            <a:r>
              <a:rPr lang="en-US" altLang="zh-CN" sz="1600" dirty="0" smtClean="0"/>
              <a:t> parallel algorithms. Parallel Computing 2008.</a:t>
            </a:r>
          </a:p>
          <a:p>
            <a:pPr>
              <a:buNone/>
            </a:pPr>
            <a:r>
              <a:rPr lang="en-US" altLang="zh-CN" sz="1600" dirty="0" smtClean="0"/>
              <a:t>[6]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Social Networks and Graph Matching.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/>
              <a:t>[7] C. C. </a:t>
            </a:r>
            <a:r>
              <a:rPr lang="en-US" altLang="zh-CN" sz="1600" dirty="0" err="1" smtClean="0"/>
              <a:t>Aggarwal</a:t>
            </a:r>
            <a:r>
              <a:rPr lang="en-US" altLang="zh-CN" sz="1600" dirty="0" smtClean="0"/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/>
              <a:t>[8]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 Adding Regular Expressions to Graph </a:t>
            </a:r>
            <a:r>
              <a:rPr lang="en-US" altLang="zh-CN" sz="1600" dirty="0" err="1" smtClean="0"/>
              <a:t>Reachability</a:t>
            </a:r>
            <a:r>
              <a:rPr lang="en-US" altLang="zh-CN" sz="1600" dirty="0" smtClean="0"/>
              <a:t> and Pattern Queries. ICDE 2011.</a:t>
            </a:r>
          </a:p>
          <a:p>
            <a:pPr>
              <a:buNone/>
            </a:pPr>
            <a:r>
              <a:rPr lang="en-US" altLang="zh-CN" sz="1600" dirty="0" smtClean="0"/>
              <a:t>[9]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/>
              <a:t>[10]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Homomorphism Revisited for Graph Matching.  VLDB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[11] </a:t>
            </a:r>
            <a:r>
              <a:rPr lang="en-US" altLang="zh-CN" sz="1600" dirty="0" err="1" smtClean="0"/>
              <a:t>Hossein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Maserrat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Jian</a:t>
            </a:r>
            <a:r>
              <a:rPr lang="en-US" altLang="zh-CN" sz="1600" dirty="0" smtClean="0"/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/>
              <a:t>[12] Brian </a:t>
            </a:r>
            <a:r>
              <a:rPr lang="en-US" altLang="zh-CN" sz="1600" dirty="0" err="1" smtClean="0"/>
              <a:t>Gallaghe</a:t>
            </a:r>
            <a:r>
              <a:rPr lang="en-US" altLang="zh-CN" sz="1600" dirty="0" smtClean="0"/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/>
              <a:t>[13] Marko A. Rodriguez, Peter </a:t>
            </a:r>
            <a:r>
              <a:rPr lang="en-US" altLang="zh-CN" sz="1600" dirty="0" err="1" smtClean="0"/>
              <a:t>Neubauer</a:t>
            </a:r>
            <a:r>
              <a:rPr lang="en-US" altLang="zh-CN" sz="1600" dirty="0" smtClean="0"/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/>
              <a:t>[14] </a:t>
            </a:r>
            <a:r>
              <a:rPr lang="en-US" altLang="zh-CN" sz="1600" dirty="0" err="1" smtClean="0"/>
              <a:t>S.Wasserman</a:t>
            </a:r>
            <a:r>
              <a:rPr lang="en-US" altLang="zh-CN" sz="1600" dirty="0" smtClean="0"/>
              <a:t> and K. Faust. Social Network Analysis: Methods and Applications. Cambridge University Press, 1994.</a:t>
            </a:r>
          </a:p>
          <a:p>
            <a:pPr>
              <a:buNone/>
            </a:pPr>
            <a:r>
              <a:rPr lang="en-US" altLang="zh-CN" sz="1600" dirty="0" smtClean="0"/>
              <a:t>[15] </a:t>
            </a:r>
            <a:r>
              <a:rPr lang="en-US" altLang="zh-CN" sz="1600" dirty="0" err="1" smtClean="0"/>
              <a:t>Mehdi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Kargar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Aijun</a:t>
            </a:r>
            <a:r>
              <a:rPr lang="en-US" altLang="zh-CN" sz="1600" dirty="0" smtClean="0"/>
              <a:t> An: Keyword Search in Graphs: Finding r-cliques. In VLDB Conference, 2011.</a:t>
            </a:r>
          </a:p>
          <a:p>
            <a:pPr>
              <a:buNone/>
            </a:pPr>
            <a:r>
              <a:rPr lang="en-US" altLang="zh-CN" sz="1600" dirty="0" smtClean="0"/>
              <a:t>[16]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 Yang Cao, 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/>
              <a:t>[17]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Graph Pattern Matching Revised for Social Network Analysis. ICDT 2012.</a:t>
            </a:r>
          </a:p>
          <a:p>
            <a:pPr>
              <a:buNone/>
            </a:pPr>
            <a:r>
              <a:rPr lang="en-US" altLang="zh-CN" sz="1600" dirty="0" smtClean="0"/>
              <a:t>[18] </a:t>
            </a:r>
            <a:r>
              <a:rPr lang="en-US" altLang="zh-CN" sz="1600" dirty="0" err="1" smtClean="0"/>
              <a:t>Eytan</a:t>
            </a:r>
            <a:r>
              <a:rPr lang="en-US" altLang="zh-CN" sz="1600" dirty="0" smtClean="0"/>
              <a:t> Adar and Christopher Re, Managing Uncertainty in Social Networks, IEEE Data Eng. Bull., pp.15-22, 30(2), 2007.</a:t>
            </a:r>
          </a:p>
          <a:p>
            <a:pPr>
              <a:buNone/>
            </a:pPr>
            <a:r>
              <a:rPr lang="en-US" altLang="zh-CN" sz="1600" dirty="0" smtClean="0"/>
              <a:t>[19] </a:t>
            </a:r>
            <a:r>
              <a:rPr lang="en-US" altLang="zh-CN" sz="1600" dirty="0" err="1" smtClean="0"/>
              <a:t>Gueorgi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Kossinets</a:t>
            </a:r>
            <a:r>
              <a:rPr lang="en-US" altLang="zh-CN" sz="1600" dirty="0" smtClean="0"/>
              <a:t>, Effects of missing data in social networks. Social Networks 28:247-268, 2006.</a:t>
            </a:r>
          </a:p>
          <a:p>
            <a:pPr>
              <a:buNone/>
            </a:pPr>
            <a:r>
              <a:rPr lang="en-US" altLang="zh-CN" sz="1600" dirty="0" smtClean="0"/>
              <a:t>[20] Daniel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Frank </a:t>
            </a:r>
            <a:r>
              <a:rPr lang="en-US" altLang="zh-CN" sz="1600" dirty="0" err="1" smtClean="0"/>
              <a:t>Dabek</a:t>
            </a:r>
            <a:r>
              <a:rPr lang="en-US" altLang="zh-CN" sz="1600" dirty="0" smtClean="0"/>
              <a:t>: Large-scale Incremental Processing Using Distributed Transactions and Notifications. OSDI 2010.</a:t>
            </a:r>
          </a:p>
          <a:p>
            <a:pPr>
              <a:buNone/>
            </a:pPr>
            <a:r>
              <a:rPr lang="en-US" altLang="zh-CN" sz="1600" dirty="0" smtClean="0"/>
              <a:t>[21] Monika Rauch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Thomas A.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Peter W. </a:t>
            </a:r>
            <a:r>
              <a:rPr lang="en-US" altLang="zh-CN" sz="1600" dirty="0" err="1" smtClean="0"/>
              <a:t>Kopke</a:t>
            </a:r>
            <a:r>
              <a:rPr lang="en-US" altLang="zh-CN" sz="1600" dirty="0" smtClean="0"/>
              <a:t>: Computing Simulations on Finite and Infinite Graphs. FOCS 1995: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Short Bio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844824"/>
            <a:ext cx="8352928" cy="843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2006~2010     University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Edinburgh, UK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 PhD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2001~2004     Peking University, China             PhD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2688754"/>
            <a:ext cx="8352928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b="1" kern="0" dirty="0" smtClean="0">
                <a:latin typeface="+mj-lt"/>
                <a:ea typeface="+mn-ea"/>
              </a:rPr>
              <a:t>2011~             </a:t>
            </a:r>
            <a:r>
              <a:rPr lang="en-US" altLang="zh-CN" sz="2000" b="1" kern="0" dirty="0" err="1" smtClean="0">
                <a:latin typeface="+mj-lt"/>
                <a:ea typeface="+mn-ea"/>
              </a:rPr>
              <a:t>Beihang</a:t>
            </a:r>
            <a:r>
              <a:rPr lang="en-US" altLang="zh-CN" sz="2000" b="1" kern="0" dirty="0" smtClean="0">
                <a:latin typeface="+mj-lt"/>
                <a:ea typeface="+mn-ea"/>
              </a:rPr>
              <a:t> University</a:t>
            </a:r>
            <a:r>
              <a:rPr lang="en-US" altLang="zh-CN" sz="2000" b="1" kern="0" dirty="0" smtClean="0"/>
              <a:t>, China</a:t>
            </a:r>
            <a:r>
              <a:rPr lang="en-US" altLang="zh-CN" sz="2000" kern="0" dirty="0" smtClean="0"/>
              <a:t> </a:t>
            </a:r>
            <a:r>
              <a:rPr lang="en-US" altLang="zh-CN" sz="2000" b="1" kern="0" dirty="0">
                <a:latin typeface="+mj-lt"/>
                <a:ea typeface="+mn-ea"/>
              </a:rPr>
              <a:t>	   </a:t>
            </a:r>
            <a:r>
              <a:rPr lang="en-US" altLang="zh-CN" sz="2000" b="1" kern="0" dirty="0" smtClean="0">
                <a:latin typeface="+mj-lt"/>
                <a:ea typeface="+mn-ea"/>
              </a:rPr>
              <a:t>Full Professor</a:t>
            </a:r>
            <a:endParaRPr lang="en-US" altLang="zh-CN" sz="2000" b="1" kern="0" dirty="0">
              <a:latin typeface="+mj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2012         </a:t>
            </a:r>
            <a:r>
              <a:rPr lang="en-US" altLang="zh-CN" sz="2000" kern="0" dirty="0" smtClean="0">
                <a:latin typeface="+mj-lt"/>
              </a:rPr>
              <a:t>      Microsoft Research,</a:t>
            </a:r>
            <a:r>
              <a:rPr lang="en-US" altLang="zh-CN" sz="2000" kern="0" dirty="0" smtClean="0"/>
              <a:t> China</a:t>
            </a:r>
            <a:r>
              <a:rPr lang="en-US" altLang="zh-CN" sz="2000" kern="0" dirty="0" smtClean="0">
                <a:latin typeface="+mj-lt"/>
              </a:rPr>
              <a:t>  </a:t>
            </a:r>
            <a:r>
              <a:rPr lang="en-US" altLang="zh-CN" sz="2000" kern="0" dirty="0">
                <a:latin typeface="+mj-lt"/>
              </a:rPr>
              <a:t>	</a:t>
            </a:r>
            <a:r>
              <a:rPr lang="en-US" altLang="zh-CN" sz="2000" dirty="0" smtClean="0">
                <a:latin typeface="+mj-lt"/>
                <a:ea typeface="黑体" pitchFamily="49" charset="-122"/>
              </a:rPr>
              <a:t>   Visiting Researcher </a:t>
            </a:r>
            <a:endParaRPr lang="en-US" altLang="zh-CN" sz="2000" kern="0" dirty="0"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2008	         </a:t>
            </a:r>
            <a:r>
              <a:rPr lang="en-US" altLang="zh-CN" sz="2000" kern="0" dirty="0" smtClean="0">
                <a:latin typeface="+mj-lt"/>
              </a:rPr>
              <a:t>      Bell Labs, USA                             Summer Consultant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 smtClean="0">
                <a:latin typeface="+mj-lt"/>
              </a:rPr>
              <a:t>2005~2010     University of Edinburgh, UK </a:t>
            </a:r>
            <a:r>
              <a:rPr lang="zh-CN" altLang="en-US" sz="2000" kern="0" dirty="0" smtClean="0">
                <a:latin typeface="+mj-lt"/>
              </a:rPr>
              <a:t>  </a:t>
            </a:r>
            <a:r>
              <a:rPr lang="en-US" altLang="zh-CN" sz="2000" kern="0" dirty="0" smtClean="0">
                <a:latin typeface="+mj-lt"/>
              </a:rPr>
              <a:t>      Research Fellow</a:t>
            </a:r>
            <a:endParaRPr lang="en-US" altLang="zh-CN" sz="2000" kern="0" dirty="0">
              <a:latin typeface="+mj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95536" y="1052736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Shuai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57576"/>
            <a:ext cx="3328046" cy="2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66429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Graph search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is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 common practice in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transportation networks,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due to the wide application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Location-Based </a:t>
            </a: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ervices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: Mark, a driver in the U.S. who wants to go from Irvine to Riverside in California. </a:t>
            </a:r>
          </a:p>
          <a:p>
            <a:pPr lvl="1">
              <a:spcBef>
                <a:spcPts val="1200"/>
              </a:spcBef>
            </a:pPr>
            <a:r>
              <a:rPr lang="en-US" altLang="zh-CN" sz="1800" kern="1200" dirty="0" smtClean="0">
                <a:cs typeface="+mn-cs"/>
              </a:rPr>
              <a:t>If </a:t>
            </a:r>
            <a:r>
              <a:rPr lang="en-US" altLang="zh-CN" sz="1800" kern="1200" dirty="0">
                <a:cs typeface="+mn-cs"/>
              </a:rPr>
              <a:t>Mark wants to reach </a:t>
            </a:r>
            <a:r>
              <a:rPr lang="en-US" altLang="zh-CN" sz="1800" kern="1200" dirty="0" smtClean="0">
                <a:cs typeface="+mn-cs"/>
              </a:rPr>
              <a:t>Riverside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by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his </a:t>
            </a:r>
            <a:r>
              <a:rPr lang="en-US" altLang="zh-CN" sz="1800" b="1" kern="1200" dirty="0">
                <a:solidFill>
                  <a:srgbClr val="FF0000"/>
                </a:solidFill>
                <a:cs typeface="+mn-cs"/>
              </a:rPr>
              <a:t>car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1800" kern="1200" dirty="0">
                <a:solidFill>
                  <a:srgbClr val="3366CC"/>
                </a:solidFill>
                <a:cs typeface="+mn-cs"/>
              </a:rPr>
              <a:t>in the shortest time</a:t>
            </a:r>
            <a:r>
              <a:rPr lang="en-US" altLang="zh-CN" sz="1800" kern="1200" dirty="0">
                <a:cs typeface="+mn-cs"/>
              </a:rPr>
              <a:t>, the problem can be expressed as </a:t>
            </a:r>
            <a:r>
              <a:rPr lang="en-US" altLang="zh-CN" sz="1800" kern="1200" dirty="0" smtClean="0">
                <a:cs typeface="+mn-cs"/>
              </a:rPr>
              <a:t>the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shortest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path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problem</a:t>
            </a:r>
            <a:r>
              <a:rPr lang="en-US" altLang="zh-CN" sz="1800" kern="1200" dirty="0" smtClean="0">
                <a:cs typeface="+mn-cs"/>
              </a:rPr>
              <a:t>. Then </a:t>
            </a:r>
            <a:r>
              <a:rPr lang="en-US" altLang="zh-CN" sz="1800" kern="1200" dirty="0">
                <a:cs typeface="+mn-cs"/>
              </a:rPr>
              <a:t>by using existing methods, we can get the shortest path from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Irvine, CA </a:t>
            </a:r>
            <a:r>
              <a:rPr lang="en-US" altLang="zh-CN" sz="1800" kern="1200" dirty="0">
                <a:cs typeface="+mn-cs"/>
              </a:rPr>
              <a:t>to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Riverside, CA </a:t>
            </a:r>
            <a:r>
              <a:rPr lang="en-US" altLang="zh-CN" sz="1800" kern="1200" dirty="0" smtClean="0">
                <a:cs typeface="+mn-cs"/>
              </a:rPr>
              <a:t>traveling </a:t>
            </a:r>
            <a:r>
              <a:rPr lang="en-US" altLang="zh-CN" sz="1800" kern="1200" dirty="0">
                <a:cs typeface="+mn-cs"/>
              </a:rPr>
              <a:t>along State Route 261</a:t>
            </a:r>
            <a:r>
              <a:rPr lang="en-US" altLang="zh-CN" sz="1800" kern="1200" dirty="0" smtClean="0"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Transport routing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9495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dirty="0" smtClean="0">
                <a:latin typeface="Arial Unicode MS" pitchFamily="34" charset="-122"/>
                <a:ea typeface="+mn-ea"/>
              </a:rPr>
              <a:t>If Mark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drives a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delivering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hazardous materials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may not be allowed  to cross over some bridges or railroad crossings. This time we can use a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pattern graph containing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specific route constraints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(such as regular expressions) to find the optimal transport routes.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86476" y="3933056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226093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large amount </a:t>
            </a:r>
            <a:r>
              <a:rPr lang="en-US" altLang="zh-CN" dirty="0"/>
              <a:t>of biological data can be </a:t>
            </a:r>
            <a:r>
              <a:rPr lang="en-US" altLang="zh-CN" dirty="0">
                <a:solidFill>
                  <a:srgbClr val="FF0000"/>
                </a:solidFill>
              </a:rPr>
              <a:t>represented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66CC"/>
                </a:solidFill>
              </a:rPr>
              <a:t>graphs</a:t>
            </a:r>
            <a:r>
              <a:rPr lang="en-US" altLang="zh-CN" dirty="0"/>
              <a:t>, and it is </a:t>
            </a:r>
            <a:r>
              <a:rPr lang="en-US" altLang="zh-CN" dirty="0" smtClean="0"/>
              <a:t>significant to </a:t>
            </a:r>
            <a:r>
              <a:rPr lang="en-US" altLang="zh-CN" dirty="0" smtClean="0">
                <a:solidFill>
                  <a:srgbClr val="FF0000"/>
                </a:solidFill>
              </a:rPr>
              <a:t>analyze </a:t>
            </a:r>
            <a:r>
              <a:rPr lang="en-US" altLang="zh-CN" dirty="0">
                <a:solidFill>
                  <a:srgbClr val="FF0000"/>
                </a:solidFill>
              </a:rPr>
              <a:t>biological data </a:t>
            </a:r>
            <a:r>
              <a:rPr lang="en-US" altLang="zh-CN" dirty="0" smtClean="0"/>
              <a:t>with graph search techniques.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3366CC"/>
                </a:solidFill>
              </a:rPr>
              <a:t>“Protein-interaction </a:t>
            </a:r>
            <a:r>
              <a:rPr lang="en-US" altLang="zh-CN" sz="2000" dirty="0">
                <a:solidFill>
                  <a:srgbClr val="3366CC"/>
                </a:solidFill>
              </a:rPr>
              <a:t>network (PIN) </a:t>
            </a:r>
            <a:r>
              <a:rPr lang="en-US" altLang="zh-CN" sz="2000" dirty="0"/>
              <a:t>analysis </a:t>
            </a:r>
            <a:r>
              <a:rPr lang="en-US" altLang="zh-CN" sz="2000" dirty="0" smtClean="0"/>
              <a:t>provides valuable </a:t>
            </a:r>
            <a:r>
              <a:rPr lang="en-US" altLang="zh-CN" sz="2000" dirty="0"/>
              <a:t>insight into an organism’s functional </a:t>
            </a:r>
            <a:r>
              <a:rPr lang="en-US" altLang="zh-CN" sz="2000" dirty="0" smtClean="0"/>
              <a:t>organization and evolutionary behavior.”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Biological data analysis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[5]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8" name="Picture 2" descr="Image:8-1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533" cy="2680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669992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+mn-ea"/>
              </a:rPr>
              <a:t>For example, one can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get the </a:t>
            </a:r>
            <a:r>
              <a:rPr lang="en-US" altLang="zh-CN" sz="2000" dirty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topological properties of a PIN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formed by high-confidence human protein interactions obtained from various public interaction databases by PIN </a:t>
            </a:r>
            <a:r>
              <a:rPr lang="en-US" altLang="zh-CN" sz="2000" dirty="0" smtClean="0">
                <a:latin typeface="Arial Unicode MS" pitchFamily="34" charset="-122"/>
                <a:ea typeface="+mn-ea"/>
              </a:rPr>
              <a:t>analysis.</a:t>
            </a:r>
            <a:endParaRPr lang="en-US" altLang="zh-CN" sz="2000" dirty="0"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Outline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r>
              <a:rPr lang="en-US" altLang="zh-CN" sz="2400" dirty="0" smtClean="0"/>
              <a:t>What is graph search?</a:t>
            </a:r>
          </a:p>
          <a:p>
            <a:r>
              <a:rPr lang="en-US" altLang="zh-CN" sz="2400" dirty="0" smtClean="0"/>
              <a:t>Graph search, why bother?</a:t>
            </a:r>
          </a:p>
          <a:p>
            <a:r>
              <a:rPr lang="en-US" altLang="zh-CN" sz="2400" dirty="0" smtClean="0"/>
              <a:t>Challenges &amp; related techniques</a:t>
            </a:r>
          </a:p>
          <a:p>
            <a:r>
              <a:rPr lang="en-US" altLang="zh-CN" sz="2400" dirty="0" smtClean="0"/>
              <a:t>Summary</a:t>
            </a:r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Graph Search?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A unified definition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[6] (</a:t>
            </a:r>
            <a:r>
              <a:rPr lang="en-US" altLang="zh-CN" sz="2000" baseline="30000" dirty="0" smtClean="0">
                <a:solidFill>
                  <a:srgbClr val="0066CC"/>
                </a:solidFill>
              </a:rPr>
              <a:t>in the name of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graph matching)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Remarks: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Given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pattern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graph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and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data</a:t>
            </a:r>
            <a:r>
              <a:rPr lang="en-US" altLang="zh-CN" sz="2400" kern="0" dirty="0" smtClean="0">
                <a:latin typeface="Arial Unicode MS" pitchFamily="34" charset="-122"/>
              </a:rPr>
              <a:t> graph 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check whether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‘‘matches’’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G;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identify all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matched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’’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 </a:t>
            </a:r>
            <a:r>
              <a:rPr lang="en-US" altLang="zh-CN" sz="2400" kern="0" dirty="0" err="1" smtClean="0">
                <a:latin typeface="Arial Unicode MS" pitchFamily="34" charset="-122"/>
                <a:ea typeface="+mn-ea"/>
              </a:rPr>
              <a:t>subgraphs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.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latin typeface="Arial Unicode MS" pitchFamily="34" charset="-122"/>
              </a:rPr>
              <a:t>Two classes of queries: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Boolean</a:t>
            </a:r>
            <a:r>
              <a:rPr lang="en-US" altLang="zh-CN" sz="2200" kern="0" dirty="0" smtClean="0">
                <a:latin typeface="Arial Unicode MS" pitchFamily="34" charset="-122"/>
              </a:rPr>
              <a:t> queries (Yes or 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Functional</a:t>
            </a:r>
            <a:r>
              <a:rPr lang="en-US" altLang="zh-CN" sz="2200" kern="0" dirty="0" smtClean="0">
                <a:latin typeface="Arial Unicode MS" pitchFamily="34" charset="-122"/>
              </a:rPr>
              <a:t> queries, which may use </a:t>
            </a:r>
            <a:r>
              <a:rPr lang="en-US" altLang="zh-CN" sz="2200" kern="0" dirty="0" smtClean="0">
                <a:solidFill>
                  <a:srgbClr val="00B0F0"/>
                </a:solidFill>
                <a:latin typeface="Arial Unicode MS" pitchFamily="34" charset="-122"/>
              </a:rPr>
              <a:t>Boolean queries </a:t>
            </a:r>
            <a:r>
              <a:rPr lang="en-US" altLang="zh-CN" sz="2200" kern="0" dirty="0" smtClean="0">
                <a:latin typeface="Arial Unicode MS" pitchFamily="34" charset="-122"/>
              </a:rPr>
              <a:t>as a subroutine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Graphs contain a set of nodes and a set of edges, typically with labels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Pattern graphs are typically small 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), but data graphs are </a:t>
            </a:r>
            <a:r>
              <a:rPr lang="en-US" altLang="zh-CN" sz="2000" kern="0" dirty="0" smtClean="0">
                <a:latin typeface="Arial Unicode MS" pitchFamily="34" charset="-122"/>
              </a:rPr>
              <a:t>usually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huge </a:t>
            </a:r>
            <a:r>
              <a:rPr lang="en-US" altLang="zh-CN" sz="2000" kern="0" dirty="0" smtClean="0">
                <a:latin typeface="Arial Unicode MS" pitchFamily="34" charset="-122"/>
              </a:rPr>
              <a:t>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8</a:t>
            </a:r>
            <a:r>
              <a:rPr lang="en-US" altLang="zh-CN" sz="2000" kern="0" dirty="0" smtClean="0">
                <a:latin typeface="Arial Unicode MS" pitchFamily="34" charset="-122"/>
              </a:rPr>
              <a:t>)</a:t>
            </a:r>
            <a:endParaRPr lang="en-US" altLang="zh-CN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30958</TotalTime>
  <Words>3055</Words>
  <Application>Microsoft Office PowerPoint</Application>
  <PresentationFormat>全屏显示(4:3)</PresentationFormat>
  <Paragraphs>425</Paragraphs>
  <Slides>45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默认设计模板</vt:lpstr>
      <vt:lpstr>幻灯片 1</vt:lpstr>
      <vt:lpstr>幻灯片 2</vt:lpstr>
      <vt:lpstr>Application Scenarios</vt:lpstr>
      <vt:lpstr>Application Scenarios</vt:lpstr>
      <vt:lpstr>Application Scenarios</vt:lpstr>
      <vt:lpstr>Application Scenarios</vt:lpstr>
      <vt:lpstr>Outline</vt:lpstr>
      <vt:lpstr>幻灯片 8</vt:lpstr>
      <vt:lpstr>What is Graph Search?</vt:lpstr>
      <vt:lpstr>What is Graph Search?</vt:lpstr>
      <vt:lpstr>幻灯片 11</vt:lpstr>
      <vt:lpstr>The need for a Social Search Engine</vt:lpstr>
      <vt:lpstr>Graph Search vs. RDBMS [13]</vt:lpstr>
      <vt:lpstr>Graph Search vs. RDBMS [13]</vt:lpstr>
      <vt:lpstr>Social Search vs. Web Search</vt:lpstr>
      <vt:lpstr>Interesting Coincidence!</vt:lpstr>
      <vt:lpstr>幻灯片 17</vt:lpstr>
      <vt:lpstr>Social networks are “big data”</vt:lpstr>
      <vt:lpstr>Challenges</vt:lpstr>
      <vt:lpstr>幻灯片 20</vt:lpstr>
      <vt:lpstr>Query Approximation</vt:lpstr>
      <vt:lpstr>Graph Pattern Matching [17]</vt:lpstr>
      <vt:lpstr>Subgraph Isomorphism[12]</vt:lpstr>
      <vt:lpstr>Graph Simulation [9, 21]</vt:lpstr>
      <vt:lpstr>Subgraph Isomorphism</vt:lpstr>
      <vt:lpstr>Terrorist Collaboration Network</vt:lpstr>
      <vt:lpstr>Strong Simulation[16,17]</vt:lpstr>
      <vt:lpstr>Strong Simulation</vt:lpstr>
      <vt:lpstr>Strong Simulation</vt:lpstr>
      <vt:lpstr>Strong Simulation</vt:lpstr>
      <vt:lpstr>幻灯片 31</vt:lpstr>
      <vt:lpstr>Distributed Processing</vt:lpstr>
      <vt:lpstr>Distributed Processing</vt:lpstr>
      <vt:lpstr>Distributed Processing</vt:lpstr>
      <vt:lpstr>Incremental Evaluation</vt:lpstr>
      <vt:lpstr>Incremental Evaluation</vt:lpstr>
      <vt:lpstr>Data Sampling </vt:lpstr>
      <vt:lpstr>Data Compression</vt:lpstr>
      <vt:lpstr>Data Partitioning</vt:lpstr>
      <vt:lpstr>Summary</vt:lpstr>
      <vt:lpstr>幻灯片 41</vt:lpstr>
      <vt:lpstr>References</vt:lpstr>
      <vt:lpstr>References</vt:lpstr>
      <vt:lpstr>幻灯片 44</vt:lpstr>
      <vt:lpstr>Short Bio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3149</cp:revision>
  <dcterms:created xsi:type="dcterms:W3CDTF">2010-07-14T15:56:11Z</dcterms:created>
  <dcterms:modified xsi:type="dcterms:W3CDTF">2014-04-05T14:00:13Z</dcterms:modified>
</cp:coreProperties>
</file>