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7"/>
  </p:notesMasterIdLst>
  <p:handoutMasterIdLst>
    <p:handoutMasterId r:id="rId48"/>
  </p:handoutMasterIdLst>
  <p:sldIdLst>
    <p:sldId id="1335" r:id="rId2"/>
    <p:sldId id="1271" r:id="rId3"/>
    <p:sldId id="1304" r:id="rId4"/>
    <p:sldId id="1305" r:id="rId5"/>
    <p:sldId id="1306" r:id="rId6"/>
    <p:sldId id="1308" r:id="rId7"/>
    <p:sldId id="1309" r:id="rId8"/>
    <p:sldId id="1307" r:id="rId9"/>
    <p:sldId id="1310" r:id="rId10"/>
    <p:sldId id="1311" r:id="rId11"/>
    <p:sldId id="1312" r:id="rId12"/>
    <p:sldId id="1313" r:id="rId13"/>
    <p:sldId id="1314" r:id="rId14"/>
    <p:sldId id="1315" r:id="rId15"/>
    <p:sldId id="1316" r:id="rId16"/>
    <p:sldId id="1303" r:id="rId17"/>
    <p:sldId id="1326" r:id="rId18"/>
    <p:sldId id="1318" r:id="rId19"/>
    <p:sldId id="1319" r:id="rId20"/>
    <p:sldId id="1320" r:id="rId21"/>
    <p:sldId id="1321" r:id="rId22"/>
    <p:sldId id="1322" r:id="rId23"/>
    <p:sldId id="1323" r:id="rId24"/>
    <p:sldId id="1324" r:id="rId25"/>
    <p:sldId id="1325" r:id="rId26"/>
    <p:sldId id="1327" r:id="rId27"/>
    <p:sldId id="1272" r:id="rId28"/>
    <p:sldId id="1273" r:id="rId29"/>
    <p:sldId id="1274" r:id="rId30"/>
    <p:sldId id="1275" r:id="rId31"/>
    <p:sldId id="1276" r:id="rId32"/>
    <p:sldId id="1277" r:id="rId33"/>
    <p:sldId id="1278" r:id="rId34"/>
    <p:sldId id="1280" r:id="rId35"/>
    <p:sldId id="1281" r:id="rId36"/>
    <p:sldId id="1328" r:id="rId37"/>
    <p:sldId id="1330" r:id="rId38"/>
    <p:sldId id="1329" r:id="rId39"/>
    <p:sldId id="1296" r:id="rId40"/>
    <p:sldId id="1297" r:id="rId41"/>
    <p:sldId id="1298" r:id="rId42"/>
    <p:sldId id="1299" r:id="rId43"/>
    <p:sldId id="1300" r:id="rId44"/>
    <p:sldId id="1301" r:id="rId45"/>
    <p:sldId id="1302" r:id="rId46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66"/>
    <a:srgbClr val="000099"/>
    <a:srgbClr val="0000FF"/>
    <a:srgbClr val="FFCCFF"/>
    <a:srgbClr val="FF99CC"/>
    <a:srgbClr val="FFFFCC"/>
    <a:srgbClr val="B8E4F2"/>
    <a:srgbClr val="E5F517"/>
    <a:srgbClr val="FF0000"/>
    <a:srgbClr val="5C040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2746" autoAdjust="0"/>
  </p:normalViewPr>
  <p:slideViewPr>
    <p:cSldViewPr>
      <p:cViewPr>
        <p:scale>
          <a:sx n="50" d="100"/>
          <a:sy n="50" d="100"/>
        </p:scale>
        <p:origin x="-186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8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557"/>
    </p:cViewPr>
  </p:sorterViewPr>
  <p:notesViewPr>
    <p:cSldViewPr>
      <p:cViewPr varScale="1">
        <p:scale>
          <a:sx n="47" d="100"/>
          <a:sy n="47" d="100"/>
        </p:scale>
        <p:origin x="-2794" y="-10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3D5D70E-7F5E-4FD2-A0C4-6C89374F08E6}" type="datetimeFigureOut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0C446C2-3699-443C-A2AD-2DE06656FE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4347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8DB2F509-5152-4C54-810D-C25AC85FD6E6}" type="datetimeFigureOut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23DC902-9983-40BA-917A-405405285F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8291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9219" name="灯片编号占位符 3"/>
          <p:cNvSpPr txBox="1">
            <a:spLocks noGrp="1"/>
          </p:cNvSpPr>
          <p:nvPr/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36D6DE-9275-4B88-B659-457550A5715E}" type="slidenum">
              <a:rPr lang="zh-CN" altLang="en-US" sz="1200">
                <a:solidFill>
                  <a:srgbClr val="000000"/>
                </a:solidFill>
                <a:latin typeface="Calibri" pitchFamily="34" charset="0"/>
              </a:rPr>
              <a:pPr algn="r"/>
              <a:t>1</a:t>
            </a:fld>
            <a:endParaRPr lang="en-US" altLang="zh-CN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别人的问题，提出新的解决方案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C902-9983-40BA-917A-405405285F5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别人的问题，提出新的解决方案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C902-9983-40BA-917A-405405285F5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别人的问题，提出新的解决方案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C902-9983-40BA-917A-405405285F5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396B0-DA72-421C-A674-E620CCE9205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要敢想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C902-9983-40BA-917A-405405285F51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要打好基础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C902-9983-40BA-917A-405405285F5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右上图：普林斯顿高等研究院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右下图：撒哈拉大沙漠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C902-9983-40BA-917A-405405285F51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DC902-9983-40BA-917A-405405285F51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lang="zh-CN" altLang="en-US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51226-7B33-4EA1-B179-0CD0DA04007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9801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A3D523-6442-4EF3-9DB6-2A28A526A40D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32070-9870-476A-8381-2BA2F25BBB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377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1FEF262-704A-4D52-915B-F8F709107CD2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ACA8A-2E4D-4904-97FC-FD7A68A3755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99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217A34-0E01-465B-A242-5EFC245261C6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5B051-B2E7-452E-8158-0BEE315FD8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93021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8229600" cy="7254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852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8529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单击图标添加剪 贴画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79388" y="6616700"/>
            <a:ext cx="2133600" cy="268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8463C1-2C59-4429-B9E4-FA9541E7B8B6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411413" y="6597650"/>
            <a:ext cx="54006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885113" y="6642100"/>
            <a:ext cx="1150937" cy="215900"/>
          </a:xfrm>
        </p:spPr>
        <p:txBody>
          <a:bodyPr/>
          <a:lstStyle>
            <a:lvl1pPr>
              <a:defRPr/>
            </a:lvl1pPr>
          </a:lstStyle>
          <a:p>
            <a:fld id="{AD5A2A6A-C34A-4625-8687-E9EDAB4B5F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7806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856984" cy="774700"/>
          </a:xfrm>
        </p:spPr>
        <p:txBody>
          <a:bodyPr>
            <a:normAutofit/>
          </a:bodyPr>
          <a:lstStyle>
            <a:lvl1pPr>
              <a:defRPr lang="zh-CN" altLang="en-US" sz="3200" b="1" dirty="0"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040560"/>
          </a:xfrm>
        </p:spPr>
        <p:txBody>
          <a:bodyPr/>
          <a:lstStyle>
            <a:lvl1pPr>
              <a:buClr>
                <a:srgbClr val="000066"/>
              </a:buClr>
              <a:buSzPct val="80000"/>
              <a:buFont typeface="Wingdings" pitchFamily="2" charset="2"/>
              <a:buChar char="n"/>
              <a:defRPr sz="2400" b="0"/>
            </a:lvl1pPr>
            <a:lvl2pPr>
              <a:buClr>
                <a:srgbClr val="000099"/>
              </a:buClr>
              <a:buSzPct val="80000"/>
              <a:buFont typeface="Wingdings" pitchFamily="2" charset="2"/>
              <a:buChar char="p"/>
              <a:defRPr sz="2200" b="0"/>
            </a:lvl2pPr>
            <a:lvl3pPr>
              <a:buClr>
                <a:schemeClr val="accent1"/>
              </a:buClr>
              <a:buSzPct val="80000"/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B504CAC-0995-4335-9B57-51497C3237DB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88403-55FA-4D59-AECD-3975BF139F9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5507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E46130-9772-4BD1-BF7E-DB327AC7A50B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9C612-F575-4556-93C8-D696C8F34F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2445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47105A5-A2D9-4B31-8190-2769D68EC83C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2A4C5-D9CF-419A-A5F0-D30C806F25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9736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8051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6F2AEC-6A44-4674-9384-131B3B3DC179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56477A-C17E-494B-BFCD-8B6740C335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5633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16BD7C-7B1E-4313-8ECA-1DD8322BE1DB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FC47C2-0131-485F-A273-FCE0E1055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8998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98A521-B201-45AC-ADC7-FCCBED5DFCCA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F96819-DE67-4731-A122-FC9F5F4557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2098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D871074-70C0-40C1-B57C-90DA883BF31D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10EC68-13DC-41CF-B6A1-02A592D375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729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61913" y="6520259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04036A1-159A-4E8C-9210-4BF4D0029580}" type="datetime1">
              <a:rPr lang="zh-CN" altLang="en-US"/>
              <a:pPr/>
              <a:t>2014/9/19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973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1EB93-2C30-4DCF-9A70-42772B5FDF0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9573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183" descr="未标题-1 拷贝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350"/>
            <a:ext cx="9144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548680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79512" y="1340768"/>
            <a:ext cx="878497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48488" y="644842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1">
                <a:solidFill>
                  <a:srgbClr val="898989"/>
                </a:solidFill>
              </a:defRPr>
            </a:lvl1pPr>
          </a:lstStyle>
          <a:p>
            <a:fld id="{863B53F2-658F-4C88-8546-F8230D677D54}" type="slidenum">
              <a:rPr lang="zh-CN" altLang="en-US"/>
              <a:pPr/>
              <a:t>‹#›</a:t>
            </a:fld>
            <a:endParaRPr lang="zh-CN" altLang="en-US" dirty="0"/>
          </a:p>
        </p:txBody>
      </p:sp>
      <p:pic>
        <p:nvPicPr>
          <p:cNvPr id="8" name="Picture 17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3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CN" altLang="en-US" sz="3000" b="1" kern="1200" dirty="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itchFamily="2" charset="2"/>
        <a:buChar char="n"/>
        <a:defRPr sz="2400" b="0" kern="1200">
          <a:solidFill>
            <a:schemeClr val="tx1"/>
          </a:solidFill>
          <a:latin typeface="黑体" pitchFamily="49" charset="-122"/>
          <a:ea typeface="黑体" pitchFamily="49" charset="-122"/>
          <a:cs typeface="黑体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80000"/>
        <a:buFont typeface="Wingdings" pitchFamily="2" charset="2"/>
        <a:buChar char="p"/>
        <a:defRPr kumimoji="1" sz="2200" kern="1200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Tree_roots2.jp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19697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5400" dirty="0" smtClean="0">
                <a:latin typeface="黑体" pitchFamily="2" charset="-122"/>
                <a:ea typeface="黑体" pitchFamily="2" charset="-122"/>
              </a:rPr>
              <a:t>学术研究方法浅论</a:t>
            </a:r>
            <a:endParaRPr lang="zh-CN" altLang="en-US" sz="5400" b="1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4" name="副标题 2"/>
          <p:cNvSpPr>
            <a:spLocks noGrp="1"/>
          </p:cNvSpPr>
          <p:nvPr>
            <p:ph type="subTitle" idx="4294967295"/>
          </p:nvPr>
        </p:nvSpPr>
        <p:spPr>
          <a:xfrm>
            <a:off x="1574800" y="3759200"/>
            <a:ext cx="5994400" cy="161607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dirty="0" smtClean="0">
              <a:solidFill>
                <a:srgbClr val="898989"/>
              </a:solidFill>
              <a:latin typeface="黑体" pitchFamily="2" charset="-122"/>
              <a:ea typeface="黑体" pitchFamily="2" charset="-122"/>
            </a:endParaRPr>
          </a:p>
          <a:p>
            <a:pPr marL="0" indent="0" algn="ctr" eaLnBrk="1" hangingPunct="1">
              <a:buFont typeface="Arial" charset="0"/>
              <a:buNone/>
            </a:pPr>
            <a:endParaRPr lang="en-US" altLang="zh-CN" dirty="0" smtClean="0">
              <a:solidFill>
                <a:srgbClr val="898989"/>
              </a:solidFill>
              <a:latin typeface="黑体" pitchFamily="2" charset="-122"/>
              <a:ea typeface="黑体" pitchFamily="2" charset="-122"/>
            </a:endParaRPr>
          </a:p>
          <a:p>
            <a:pPr marL="0" indent="0" algn="ctr" eaLnBrk="1" hangingPunct="1">
              <a:buFont typeface="Arial" charset="0"/>
              <a:buNone/>
            </a:pPr>
            <a:endParaRPr lang="en-US" altLang="zh-CN" dirty="0" smtClean="0">
              <a:solidFill>
                <a:srgbClr val="89898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F05F4F-CDDB-40A7-A612-BEB83DF63947}" type="slidenum">
              <a:rPr lang="zh-CN" altLang="en-US" smtClean="0">
                <a:solidFill>
                  <a:srgbClr val="89898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403648" y="3717032"/>
            <a:ext cx="7162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</a:rPr>
              <a:t>马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</a:rPr>
              <a:t>帅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/>
              <a:ea typeface="华文中宋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/>
              <a:ea typeface="华文中宋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/>
              <a:ea typeface="华文中宋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FF33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/>
              <a:ea typeface="华文中宋"/>
            </a:endParaRPr>
          </a:p>
        </p:txBody>
      </p:sp>
      <p:pic>
        <p:nvPicPr>
          <p:cNvPr id="9" name="图片 8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43808" y="5301208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计算复杂性的主要奠基人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040560"/>
          </a:xfrm>
        </p:spPr>
        <p:txBody>
          <a:bodyPr/>
          <a:lstStyle/>
          <a:p>
            <a:r>
              <a:rPr lang="zh-CN" altLang="en-US" b="1" dirty="0" smtClean="0"/>
              <a:t>尤里斯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哈特马尼斯（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Juris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Hartmanis</a:t>
            </a:r>
            <a:r>
              <a:rPr lang="zh-CN" altLang="en-US" b="1" dirty="0" smtClean="0"/>
              <a:t>）最初是学物理的，后改学应用数学。理查德</a:t>
            </a:r>
            <a:r>
              <a:rPr lang="en-US" altLang="zh-CN" b="1" dirty="0" smtClean="0"/>
              <a:t>· </a:t>
            </a:r>
            <a:r>
              <a:rPr lang="zh-CN" altLang="en-US" b="1" dirty="0" smtClean="0"/>
              <a:t>斯特恩斯（</a:t>
            </a:r>
            <a:r>
              <a:rPr lang="en-US" altLang="zh-CN" b="1" dirty="0" smtClean="0"/>
              <a:t> Richard Edwin Stearns</a:t>
            </a:r>
            <a:r>
              <a:rPr lang="zh-CN" altLang="en-US" b="1" dirty="0" smtClean="0"/>
              <a:t>）也是学数学的。</a:t>
            </a:r>
            <a:endParaRPr lang="en-US" altLang="zh-CN" b="1" dirty="0" smtClean="0"/>
          </a:p>
          <a:p>
            <a:r>
              <a:rPr lang="zh-CN" altLang="en-US" b="1" dirty="0" smtClean="0"/>
              <a:t>斯特恩斯</a:t>
            </a:r>
            <a:r>
              <a:rPr lang="en-US" altLang="zh-CN" b="1" dirty="0" smtClean="0"/>
              <a:t>1960</a:t>
            </a:r>
            <a:r>
              <a:rPr lang="zh-CN" altLang="en-US" b="1" dirty="0" smtClean="0"/>
              <a:t>年到通用公司去打工，遇到了当时是通用员工的哈特马尼斯。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经过几年的合作，诞生了计算复杂性理论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Hartmanis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Juris</a:t>
            </a:r>
            <a:r>
              <a:rPr lang="en-US" altLang="zh-CN" dirty="0" smtClean="0"/>
              <a:t>; Stearns, R. E. (1965), "On the computational complexity of algorithms", Transactions of the American Mathematical Society 117: 285–306.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计算复杂性的主要奠基人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04056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  <a:sym typeface="Wingdings" pitchFamily="2" charset="2"/>
              </a:rPr>
              <a:t>动机：</a:t>
            </a:r>
            <a:endParaRPr lang="en-US" altLang="zh-CN" b="1" dirty="0" smtClean="0">
              <a:solidFill>
                <a:srgbClr val="000099"/>
              </a:solidFill>
              <a:sym typeface="Wingdings" pitchFamily="2" charset="2"/>
            </a:endParaRPr>
          </a:p>
          <a:p>
            <a:pPr lvl="1"/>
            <a:r>
              <a:rPr lang="zh-CN" altLang="en-US" b="1" dirty="0" smtClean="0">
                <a:sym typeface="Wingdings" pitchFamily="2" charset="2"/>
              </a:rPr>
              <a:t>当时，香农</a:t>
            </a:r>
            <a:r>
              <a:rPr lang="en-US" altLang="zh-CN" b="1" dirty="0" smtClean="0">
                <a:sym typeface="Wingdings" pitchFamily="2" charset="2"/>
              </a:rPr>
              <a:t>(Claude Elwood Shannon)</a:t>
            </a:r>
            <a:r>
              <a:rPr lang="zh-CN" altLang="en-US" b="1" dirty="0" smtClean="0">
                <a:sym typeface="Wingdings" pitchFamily="2" charset="2"/>
              </a:rPr>
              <a:t>信息论</a:t>
            </a:r>
            <a:r>
              <a:rPr lang="zh-CN" altLang="en-US" dirty="0" smtClean="0">
                <a:sym typeface="Wingdings" pitchFamily="2" charset="2"/>
              </a:rPr>
              <a:t>问世不久，即香农公式：计算在一定的信号和噪声平均功率之下，给定带宽的信道在单位时间内的最大信息通信量。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物理出身的</a:t>
            </a:r>
            <a:r>
              <a:rPr lang="zh-CN" altLang="en-US" b="1" dirty="0" smtClean="0"/>
              <a:t>哈特马尼斯</a:t>
            </a:r>
            <a:r>
              <a:rPr lang="zh-CN" altLang="en-US" dirty="0" smtClean="0"/>
              <a:t>受此启发，敏锐的想到“抽象的计算过程也应该有精确的定量法则来衡量问题求解的工作量”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解决方案：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/>
              <a:t>提出了时间复杂性类</a:t>
            </a:r>
            <a:r>
              <a:rPr lang="en-US" altLang="zh-CN" dirty="0" smtClean="0"/>
              <a:t>TIME (f(n))</a:t>
            </a:r>
            <a:r>
              <a:rPr lang="zh-CN" altLang="en-US" dirty="0" smtClean="0"/>
              <a:t>来衡量基于时间的问题复杂性和并证明了著名的</a:t>
            </a:r>
            <a:r>
              <a:rPr lang="en-US" altLang="zh-CN" dirty="0" smtClean="0"/>
              <a:t>The Time Hierarchy Theorem</a:t>
            </a:r>
            <a:r>
              <a:rPr lang="zh-CN" altLang="en-US" dirty="0" smtClean="0"/>
              <a:t>来描述时间复杂性类的层次关系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意义</a:t>
            </a:r>
            <a:r>
              <a:rPr lang="en-US" altLang="zh-CN" b="1" dirty="0" smtClean="0">
                <a:solidFill>
                  <a:srgbClr val="000099"/>
                </a:solidFill>
              </a:rPr>
              <a:t>	</a:t>
            </a:r>
          </a:p>
          <a:p>
            <a:pPr lvl="1"/>
            <a:r>
              <a:rPr lang="zh-CN" altLang="en-US" dirty="0" smtClean="0"/>
              <a:t>开辟了计算机科学的一个新的研究领域“计算复杂性”，并奠定了重要的理论基础。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软件可靠性的一个例子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内容占位符 4" descr="20110113100847977_1674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2132856"/>
            <a:ext cx="2232248" cy="3007334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1840" y="2708920"/>
            <a:ext cx="56886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 曼纽尔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•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布卢姆（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Manuel Blum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1938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26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日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委内瑞拉科学家，密码系统和程序检验先驱，计算复杂性理论的主要奠基人之一，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1995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年图灵奖得主。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软件可靠性的一个例子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04056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  <a:sym typeface="Wingdings" pitchFamily="2" charset="2"/>
              </a:rPr>
              <a:t>动机：</a:t>
            </a:r>
            <a:endParaRPr lang="en-US" altLang="zh-CN" b="1" dirty="0" smtClean="0">
              <a:solidFill>
                <a:srgbClr val="000099"/>
              </a:solidFill>
              <a:sym typeface="Wingdings" pitchFamily="2" charset="2"/>
            </a:endParaRPr>
          </a:p>
          <a:p>
            <a:pPr lvl="1"/>
            <a:r>
              <a:rPr lang="en-US" altLang="zh-CN" dirty="0" smtClean="0">
                <a:sym typeface="Wingdings" pitchFamily="2" charset="2"/>
              </a:rPr>
              <a:t>Intel</a:t>
            </a:r>
            <a:r>
              <a:rPr lang="zh-CN" altLang="en-US" dirty="0" smtClean="0">
                <a:sym typeface="Wingdings" pitchFamily="2" charset="2"/>
              </a:rPr>
              <a:t>公司在推出著名的奔腾</a:t>
            </a:r>
            <a:r>
              <a:rPr lang="en-US" altLang="zh-CN" dirty="0" smtClean="0">
                <a:sym typeface="Wingdings" pitchFamily="2" charset="2"/>
              </a:rPr>
              <a:t>Pentium</a:t>
            </a:r>
            <a:r>
              <a:rPr lang="zh-CN" altLang="en-US" dirty="0" smtClean="0">
                <a:sym typeface="Wingdings" pitchFamily="2" charset="2"/>
              </a:rPr>
              <a:t>处理器之后，有人发现该处理器的</a:t>
            </a:r>
            <a:r>
              <a:rPr lang="zh-CN" altLang="en-US" b="1" dirty="0" smtClean="0">
                <a:sym typeface="Wingdings" pitchFamily="2" charset="2"/>
              </a:rPr>
              <a:t>除法运算存在一个问题，在极少数情况下，会导致除法运算的精确度降低</a:t>
            </a:r>
            <a:r>
              <a:rPr lang="zh-CN" altLang="en-US" dirty="0" smtClean="0">
                <a:sym typeface="Wingdings" pitchFamily="2" charset="2"/>
              </a:rPr>
              <a:t>。这个缺陷于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1994</a:t>
            </a:r>
            <a:r>
              <a:rPr lang="zh-CN" altLang="en-US" dirty="0" smtClean="0">
                <a:sym typeface="Wingdings" pitchFamily="2" charset="2"/>
              </a:rPr>
              <a:t>年被发现，变成如今广为人知的</a:t>
            </a:r>
            <a:r>
              <a:rPr lang="en-US" altLang="zh-CN" b="1" dirty="0" smtClean="0">
                <a:sym typeface="Wingdings" pitchFamily="2" charset="2"/>
              </a:rPr>
              <a:t>Pentium FDIV bug</a:t>
            </a:r>
            <a:r>
              <a:rPr lang="zh-CN" altLang="en-US" dirty="0" smtClean="0">
                <a:sym typeface="Wingdings" pitchFamily="2" charset="2"/>
              </a:rPr>
              <a:t>，同时这一事件导致</a:t>
            </a:r>
            <a:r>
              <a:rPr lang="en-US" altLang="zh-CN" dirty="0" smtClean="0">
                <a:sym typeface="Wingdings" pitchFamily="2" charset="2"/>
              </a:rPr>
              <a:t>Intel</a:t>
            </a:r>
            <a:r>
              <a:rPr lang="zh-CN" altLang="en-US" dirty="0" smtClean="0">
                <a:sym typeface="Wingdings" pitchFamily="2" charset="2"/>
              </a:rPr>
              <a:t>陷入巨大的窘态，创建召回计划来回收有问题的处理器 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和学生</a:t>
            </a:r>
            <a:r>
              <a:rPr lang="en-US" altLang="zh-CN" b="1" dirty="0" smtClean="0">
                <a:solidFill>
                  <a:srgbClr val="000099"/>
                </a:solidFill>
              </a:rPr>
              <a:t>Hal Wasserman</a:t>
            </a:r>
            <a:r>
              <a:rPr lang="zh-CN" altLang="en-US" b="1" dirty="0" smtClean="0">
                <a:solidFill>
                  <a:srgbClr val="000099"/>
                </a:solidFill>
              </a:rPr>
              <a:t>一起提出了解决方案：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lvl="1"/>
            <a:r>
              <a:rPr lang="en-US" altLang="zh-CN" dirty="0" smtClean="0"/>
              <a:t>Manuel Blum, Hal Wasserman: Reflections on the Pentium Bug. IEEE Trans. Computers 45(4): 385-393 (1996)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图论中的最短路径算法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1840" y="2708920"/>
            <a:ext cx="54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 第一个最短路径算法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由荷兰科学家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艾兹赫尔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迪杰斯特拉（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Edsger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Wybe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Dijkstra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1972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年图灵奖得主，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1930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日－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2002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日）提出，时间复杂性为</a:t>
            </a:r>
            <a:r>
              <a:rPr lang="zh-CN" altLang="en-US" dirty="0" smtClean="0"/>
              <a:t>时间复杂度为</a:t>
            </a:r>
            <a:r>
              <a:rPr lang="en-US" altLang="zh-CN" b="1" dirty="0" smtClean="0"/>
              <a:t>O(|V|*|V|+|E|)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" name="内容占位符 7" descr="220px-Edsger_Wybe_Dijkstra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2564904"/>
            <a:ext cx="2664296" cy="3548358"/>
          </a:xfrm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51520" y="1268760"/>
            <a:ext cx="871296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问题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  <a:sym typeface="Wingdings" pitchFamily="2" charset="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00066"/>
              </a:buClr>
              <a:buSzPct val="80000"/>
              <a:buFont typeface="Wingdings" pitchFamily="2" charset="2"/>
              <a:buChar char="p"/>
            </a:pP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给定带全图</a:t>
            </a:r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G(G,V)</a:t>
            </a: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以及图中两个顶点</a:t>
            </a:r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u</a:t>
            </a: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，</a:t>
            </a:r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v</a:t>
            </a: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，求解从</a:t>
            </a:r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u</a:t>
            </a: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到</a:t>
            </a:r>
            <a:r>
              <a:rPr kumimoji="0" lang="en-US" altLang="zh-CN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v</a:t>
            </a:r>
            <a:r>
              <a:rPr kumimoji="0" lang="zh-CN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的最短路径及其长度</a:t>
            </a:r>
            <a:endParaRPr kumimoji="0" lang="en-US" altLang="zh-CN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  <a:sym typeface="Wingdings" pitchFamily="2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31840" y="4797152"/>
            <a:ext cx="6012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Dijkstra, E. W.  “A note on two problems in </a:t>
            </a:r>
            <a:r>
              <a:rPr lang="en-US" altLang="zh-CN" dirty="0" err="1" smtClean="0"/>
              <a:t>connexion</a:t>
            </a:r>
            <a:r>
              <a:rPr lang="en-US" altLang="zh-CN" dirty="0" smtClean="0"/>
              <a:t> with graphs”. </a:t>
            </a:r>
            <a:r>
              <a:rPr lang="en-US" altLang="zh-CN" i="1" dirty="0" err="1" smtClean="0"/>
              <a:t>Numerische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Mathematik</a:t>
            </a:r>
            <a:r>
              <a:rPr lang="en-US" altLang="zh-CN" dirty="0" smtClean="0"/>
              <a:t> </a:t>
            </a:r>
            <a:r>
              <a:rPr lang="en-US" altLang="zh-CN" b="1" dirty="0" smtClean="0"/>
              <a:t>1</a:t>
            </a:r>
            <a:r>
              <a:rPr lang="en-US" altLang="zh-CN" dirty="0" smtClean="0"/>
              <a:t>: 269–271,  1959.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图论中的最短路径算法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23728" y="2420888"/>
            <a:ext cx="2304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 迈克尔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弗里德曼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(Michael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Fredman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，美国著名计算机学家。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51520" y="1268760"/>
            <a:ext cx="871296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zh-CN" altLang="en-US" b="1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问题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  <a:sym typeface="Wingdings" pitchFamily="2" charset="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rgbClr val="000066"/>
              </a:buClr>
              <a:buSzPct val="80000"/>
              <a:buFont typeface="Wingdings" pitchFamily="2" charset="2"/>
              <a:buChar char="p"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Dijkstra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kumimoji="0" lang="zh-CN" altLang="en-US" dirty="0" smtClean="0"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最短路径算法的效率较慢</a:t>
            </a:r>
            <a:endParaRPr kumimoji="0" lang="en-US" altLang="zh-CN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  <a:sym typeface="Wingdings" pitchFamily="2" charset="2"/>
            </a:endParaRPr>
          </a:p>
        </p:txBody>
      </p:sp>
      <p:pic>
        <p:nvPicPr>
          <p:cNvPr id="12" name="图片 11" descr="mf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420888"/>
            <a:ext cx="2051720" cy="2349555"/>
          </a:xfrm>
          <a:prstGeom prst="rect">
            <a:avLst/>
          </a:prstGeom>
        </p:spPr>
      </p:pic>
      <p:pic>
        <p:nvPicPr>
          <p:cNvPr id="13" name="图片 12" descr="220px-Bob_Tarj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9992" y="2348880"/>
            <a:ext cx="1623814" cy="24283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84168" y="2564904"/>
            <a:ext cx="280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罗伯特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恩卓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塔扬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Robert </a:t>
            </a:r>
            <a:r>
              <a:rPr lang="en-US" altLang="zh-CN" dirty="0" err="1" smtClean="0"/>
              <a:t>Endre</a:t>
            </a:r>
            <a:r>
              <a:rPr lang="en-US" altLang="zh-CN" dirty="0" smtClean="0"/>
              <a:t> Tarjan</a:t>
            </a:r>
            <a:r>
              <a:rPr lang="zh-CN" altLang="en-US" dirty="0" smtClean="0"/>
              <a:t>，美国计算机科学家，为</a:t>
            </a:r>
            <a:r>
              <a:rPr lang="en-US" altLang="zh-CN" dirty="0" smtClean="0"/>
              <a:t>1986</a:t>
            </a:r>
            <a:r>
              <a:rPr lang="zh-CN" altLang="en-US" dirty="0" smtClean="0"/>
              <a:t>年图灵奖得主。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2008" y="5622339"/>
            <a:ext cx="8892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Fredman</a:t>
            </a:r>
            <a:r>
              <a:rPr lang="en-US" altLang="zh-CN" dirty="0" smtClean="0"/>
              <a:t>, Michael Lawrence; Tarjan, Robert E. "Fibonacci heaps and their uses in improved network optimization algorithms". FOCS, 1984.</a:t>
            </a:r>
            <a:endParaRPr lang="zh-CN" altLang="en-US" dirty="0"/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72008" y="5013176"/>
            <a:ext cx="8892480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000066"/>
              </a:buClr>
              <a:buSzPct val="80000"/>
              <a:buFont typeface="Wingdings" pitchFamily="2" charset="2"/>
              <a:buChar char="n"/>
            </a:pPr>
            <a:r>
              <a:rPr kumimoji="0" lang="zh-CN" altLang="en-US" noProof="0" dirty="0" smtClean="0">
                <a:solidFill>
                  <a:srgbClr val="000099"/>
                </a:solidFill>
                <a:latin typeface="黑体" pitchFamily="49" charset="-122"/>
                <a:ea typeface="黑体" pitchFamily="49" charset="-122"/>
                <a:cs typeface="黑体" pitchFamily="49" charset="-122"/>
                <a:sym typeface="Wingdings" pitchFamily="2" charset="2"/>
              </a:rPr>
              <a:t>采用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Fibonacci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堆将算法时间复杂性提高到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O(|V|*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log|V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|+|E|)</a:t>
            </a:r>
            <a:endParaRPr kumimoji="0" lang="en-US" altLang="zh-CN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  <a:cs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856984" cy="7747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故事小结</a:t>
            </a:r>
            <a:endParaRPr lang="zh-CN" altLang="en-US" sz="4000" baseline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9712" y="1340768"/>
            <a:ext cx="5410200" cy="1295400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0000FF"/>
                </a:solidFill>
              </a:rPr>
              <a:t>理论型研究</a:t>
            </a:r>
          </a:p>
          <a:p>
            <a:r>
              <a:rPr lang="zh-CN" altLang="en-US" sz="2800" baseline="0" dirty="0" smtClean="0">
                <a:solidFill>
                  <a:srgbClr val="0000FF"/>
                </a:solidFill>
                <a:latin typeface="Arial Unicode MS" pitchFamily="34" charset="-122"/>
                <a:ea typeface="黑体" pitchFamily="49" charset="-122"/>
              </a:rPr>
              <a:t>应用型研究</a:t>
            </a:r>
            <a:endParaRPr lang="zh-CN" altLang="en-US" sz="2800" baseline="0" dirty="0">
              <a:solidFill>
                <a:srgbClr val="0000FF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3528" y="2420888"/>
            <a:ext cx="8640960" cy="42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n"/>
            </a:pP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新问题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&amp;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新解决方案</a:t>
            </a:r>
            <a:endParaRPr lang="en-US" altLang="zh-CN" sz="2800" b="1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非确定自动机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NFA</a:t>
            </a:r>
          </a:p>
          <a:p>
            <a:pPr lvl="1">
              <a:buFont typeface="Wingdings" pitchFamily="2" charset="2"/>
              <a:buChar char="p"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NP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完全问题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SAT</a:t>
            </a:r>
          </a:p>
          <a:p>
            <a:pPr lvl="1">
              <a:buFont typeface="Wingdings" pitchFamily="2" charset="2"/>
              <a:buChar char="p"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时间复杂性类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  <a:cs typeface="Arial Unicode MS" pitchFamily="34" charset="-122"/>
              </a:rPr>
              <a:t>Time(f(n))</a:t>
            </a:r>
          </a:p>
          <a:p>
            <a:pP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新问题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&amp;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老解决方案、老问题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&amp;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新解决方案</a:t>
            </a:r>
            <a:endParaRPr lang="en-US" altLang="zh-CN" sz="2800" b="1" dirty="0" smtClean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Pentium FDIV bug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sym typeface="Wingdings" pitchFamily="2" charset="2"/>
              </a:rPr>
              <a:t>问题、最短路径问题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作为起点</a:t>
            </a:r>
            <a:endParaRPr lang="en-US" altLang="zh-CN" sz="28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老问题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&amp;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老解决方案（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Say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“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No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”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）</a:t>
            </a:r>
            <a:endParaRPr lang="en-US" altLang="zh-CN" sz="2800" b="1" dirty="0" smtClean="0">
              <a:solidFill>
                <a:srgbClr val="C00000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“Yet another paper on … ”</a:t>
            </a:r>
          </a:p>
          <a:p>
            <a:endParaRPr lang="en-US" altLang="zh-CN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8518" y="620688"/>
            <a:ext cx="750096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提纲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83172" y="1384088"/>
            <a:ext cx="7629188" cy="3341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前辈故事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如何读</a:t>
            </a:r>
            <a:r>
              <a:rPr lang="en-US" altLang="zh-CN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写论文</a:t>
            </a:r>
            <a:endParaRPr lang="en-US" altLang="zh-CN" sz="32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kumimoji="0" lang="zh-CN" altLang="en-US" sz="3200" kern="0" dirty="0" smtClean="0">
                <a:latin typeface="黑体" pitchFamily="49" charset="-122"/>
                <a:ea typeface="黑体" pitchFamily="49" charset="-122"/>
              </a:rPr>
              <a:t>图解科研</a:t>
            </a:r>
            <a:endParaRPr kumimoji="0"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励志篇</a:t>
            </a: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计算机基础</a:t>
            </a:r>
            <a:r>
              <a:rPr kumimoji="0" lang="zh-CN" altLang="en-US" sz="3200" kern="0" dirty="0" smtClean="0">
                <a:latin typeface="黑体" pitchFamily="49" charset="-122"/>
                <a:ea typeface="黑体" pitchFamily="49" charset="-122"/>
              </a:rPr>
              <a:t>书籍推荐</a:t>
            </a:r>
            <a:endParaRPr kumimoji="0" lang="zh-CN" altLang="en-US" sz="3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How to Evaluate a Paper?</a:t>
            </a:r>
            <a:endParaRPr lang="zh-CN" altLang="en-US" sz="4000" baseline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aseline="0" dirty="0" smtClean="0">
                <a:latin typeface="Arial Unicode MS" pitchFamily="34" charset="-122"/>
                <a:ea typeface="黑体" pitchFamily="49" charset="-122"/>
              </a:rPr>
              <a:t>Novelty of the problem (25%)</a:t>
            </a:r>
          </a:p>
          <a:p>
            <a:r>
              <a:rPr lang="en-US" altLang="zh-CN" sz="3200" baseline="0" dirty="0" smtClean="0">
                <a:latin typeface="Arial Unicode MS" pitchFamily="34" charset="-122"/>
                <a:ea typeface="黑体" pitchFamily="49" charset="-122"/>
              </a:rPr>
              <a:t>Technical depth (25%)</a:t>
            </a:r>
          </a:p>
          <a:p>
            <a:r>
              <a:rPr lang="en-US" altLang="zh-CN" sz="3200" baseline="0" dirty="0" smtClean="0">
                <a:latin typeface="Arial Unicode MS" pitchFamily="34" charset="-122"/>
                <a:ea typeface="黑体" pitchFamily="49" charset="-122"/>
              </a:rPr>
              <a:t>Writing (25%)</a:t>
            </a:r>
          </a:p>
          <a:p>
            <a:r>
              <a:rPr lang="en-US" altLang="zh-CN" sz="3200" baseline="0" dirty="0" smtClean="0">
                <a:latin typeface="Arial Unicode MS" pitchFamily="34" charset="-122"/>
                <a:ea typeface="黑体" pitchFamily="49" charset="-122"/>
              </a:rPr>
              <a:t>Experiments (25%)</a:t>
            </a:r>
            <a:endParaRPr lang="zh-CN" altLang="en-US" sz="3200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How to Get the Idea?</a:t>
            </a:r>
            <a:endParaRPr lang="zh-CN" altLang="en-US" sz="4000" baseline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Positive 	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For any idea, you can always do something </a:t>
            </a:r>
          </a:p>
          <a:p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Negative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Extremely challenging to get good ideas.</a:t>
            </a:r>
          </a:p>
          <a:p>
            <a:pPr lvl="2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Repeated work is NOT called research!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Observation – using your brain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Refine, refine and refine, but with an expectation in your mind!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Explain by examples</a:t>
            </a:r>
            <a:endParaRPr lang="zh-CN" altLang="en-US" sz="2400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8518" y="620688"/>
            <a:ext cx="750096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提纲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83172" y="1384088"/>
            <a:ext cx="7629188" cy="3341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前辈故事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如何读</a:t>
            </a:r>
            <a:r>
              <a:rPr lang="en-US" altLang="zh-CN" sz="3200" kern="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写论文</a:t>
            </a: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kumimoji="0" lang="zh-CN" altLang="en-US" sz="3200" kern="0" dirty="0" smtClean="0">
                <a:latin typeface="黑体" pitchFamily="49" charset="-122"/>
                <a:ea typeface="黑体" pitchFamily="49" charset="-122"/>
              </a:rPr>
              <a:t>图解科研</a:t>
            </a:r>
            <a:endParaRPr kumimoji="0"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励志篇</a:t>
            </a: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计算机基础</a:t>
            </a:r>
            <a:r>
              <a:rPr kumimoji="0" lang="zh-CN" altLang="en-US" sz="3200" kern="0" dirty="0" smtClean="0">
                <a:latin typeface="黑体" pitchFamily="49" charset="-122"/>
                <a:ea typeface="黑体" pitchFamily="49" charset="-122"/>
              </a:rPr>
              <a:t>书籍推荐</a:t>
            </a:r>
            <a:endParaRPr kumimoji="0" lang="zh-CN" altLang="en-US" sz="3200" kern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How to Get the Solution?</a:t>
            </a:r>
            <a:endParaRPr lang="zh-CN" altLang="en-US" sz="4000" baseline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Complexity analysis 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PTIME, NP, EXPTIME, …</a:t>
            </a:r>
          </a:p>
          <a:p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Approximation analysis for NPC problems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With performance guarantees</a:t>
            </a:r>
          </a:p>
          <a:p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Heuristic solutions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With certain properties</a:t>
            </a:r>
          </a:p>
          <a:p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No fixed rules to follow for algorithm design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Fully understand the problem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Designed algorithms based on the special characteristics for the problem itself</a:t>
            </a:r>
          </a:p>
          <a:p>
            <a:endParaRPr lang="en-US" altLang="zh-CN" sz="2800" baseline="0" dirty="0" smtClean="0">
              <a:latin typeface="Arial Unicode MS" pitchFamily="34" charset="-122"/>
              <a:ea typeface="黑体" pitchFamily="49" charset="-122"/>
            </a:endParaRPr>
          </a:p>
          <a:p>
            <a:endParaRPr lang="zh-CN" altLang="en-US" sz="2800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How to Write the Paper?</a:t>
            </a:r>
            <a:endParaRPr lang="zh-CN" altLang="en-US" sz="4000" baseline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5536"/>
            <a:ext cx="8816280" cy="5257800"/>
          </a:xfrm>
        </p:spPr>
        <p:txBody>
          <a:bodyPr/>
          <a:lstStyle/>
          <a:p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It is art - very difficult!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Practice, practice and practice!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Writing, writing and writing!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Proofreading, proofreading, and proofreading!</a:t>
            </a:r>
          </a:p>
          <a:p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If people could not understand your writing, they could not  evaluate your work.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Sir Isaac Newton</a:t>
            </a:r>
          </a:p>
          <a:p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Two good habits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Writing down and remember good sentences when you are reading papers</a:t>
            </a:r>
          </a:p>
          <a:p>
            <a:pPr lvl="1"/>
            <a:r>
              <a:rPr lang="en-US" altLang="zh-CN" sz="2400" baseline="0" dirty="0" smtClean="0">
                <a:latin typeface="Arial Unicode MS" pitchFamily="34" charset="-122"/>
                <a:ea typeface="黑体" pitchFamily="49" charset="-122"/>
              </a:rPr>
              <a:t>Ask your “friends”, who could speak truth to you, to check what you have written </a:t>
            </a:r>
            <a:endParaRPr lang="zh-CN" altLang="en-US" sz="2400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How to do Experiments?</a:t>
            </a:r>
            <a:endParaRPr lang="zh-CN" altLang="en-US" sz="4000" baseline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Design experimental plans</a:t>
            </a:r>
          </a:p>
          <a:p>
            <a:r>
              <a:rPr lang="en-US" altLang="zh-CN" sz="32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Show people the idea is good, and the solution is good</a:t>
            </a:r>
          </a:p>
          <a:p>
            <a:r>
              <a:rPr lang="en-US" altLang="zh-CN" sz="32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Datasets</a:t>
            </a:r>
          </a:p>
          <a:p>
            <a:pPr lvl="1"/>
            <a:r>
              <a:rPr lang="en-US" altLang="zh-CN" sz="2800" baseline="0" dirty="0" smtClean="0">
                <a:latin typeface="Arial Unicode MS" pitchFamily="34" charset="-122"/>
                <a:ea typeface="黑体" pitchFamily="49" charset="-122"/>
              </a:rPr>
              <a:t>Real life data</a:t>
            </a:r>
          </a:p>
          <a:p>
            <a:pPr lvl="1"/>
            <a:r>
              <a:rPr lang="en-US" altLang="zh-CN" sz="2800" baseline="0" dirty="0" smtClean="0">
                <a:latin typeface="Arial Unicode MS" pitchFamily="34" charset="-122"/>
                <a:ea typeface="黑体" pitchFamily="49" charset="-122"/>
              </a:rPr>
              <a:t>Synthesized data</a:t>
            </a:r>
          </a:p>
          <a:p>
            <a:r>
              <a:rPr lang="en-US" altLang="zh-CN" sz="32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Always remember what you need to show to people!</a:t>
            </a:r>
            <a:endParaRPr lang="zh-CN" altLang="en-US" sz="3200" baseline="0" dirty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Stages of Paper Submission</a:t>
            </a:r>
            <a:endParaRPr lang="zh-CN" altLang="en-US" sz="4000" baseline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Submission</a:t>
            </a:r>
          </a:p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Feedback (optional)</a:t>
            </a:r>
          </a:p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Shepherd (optional)</a:t>
            </a:r>
          </a:p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Acceptance/Rejection notification</a:t>
            </a:r>
          </a:p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Preparing camera ready</a:t>
            </a:r>
          </a:p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Experimental repeatability (optional)</a:t>
            </a:r>
          </a:p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Attend conference/present your work</a:t>
            </a:r>
          </a:p>
          <a:p>
            <a:pPr lvl="1"/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Make big noises</a:t>
            </a:r>
          </a:p>
          <a:p>
            <a:pPr lvl="1"/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Show people your good work</a:t>
            </a:r>
          </a:p>
          <a:p>
            <a:pPr>
              <a:buNone/>
            </a:pPr>
            <a:endParaRPr lang="zh-CN" altLang="en-US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Two Rules</a:t>
            </a:r>
            <a:endParaRPr lang="zh-CN" altLang="en-US" sz="4000" baseline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28712"/>
            <a:ext cx="7267604" cy="4304544"/>
          </a:xfrm>
        </p:spPr>
        <p:txBody>
          <a:bodyPr/>
          <a:lstStyle/>
          <a:p>
            <a:r>
              <a:rPr lang="en-US" altLang="zh-CN" sz="32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WWH rule</a:t>
            </a:r>
          </a:p>
          <a:p>
            <a:pPr lvl="1"/>
            <a:r>
              <a:rPr lang="en-US" altLang="zh-CN" sz="2800" baseline="0" dirty="0" smtClean="0">
                <a:latin typeface="Arial Unicode MS" pitchFamily="34" charset="-122"/>
                <a:ea typeface="黑体" pitchFamily="49" charset="-122"/>
              </a:rPr>
              <a:t>What, why, how</a:t>
            </a:r>
          </a:p>
          <a:p>
            <a:r>
              <a:rPr lang="en-US" altLang="zh-CN" sz="32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Think about everything from the view point of reviewers</a:t>
            </a:r>
          </a:p>
          <a:p>
            <a:endParaRPr lang="en-US" altLang="zh-CN" sz="3200" baseline="0" dirty="0" smtClean="0">
              <a:latin typeface="Arial Unicode MS" pitchFamily="34" charset="-122"/>
              <a:ea typeface="黑体" pitchFamily="49" charset="-122"/>
            </a:endParaRPr>
          </a:p>
          <a:p>
            <a:endParaRPr lang="zh-CN" altLang="en-US" sz="3200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One Warning</a:t>
            </a:r>
            <a:endParaRPr lang="zh-CN" altLang="en-US" sz="4000" baseline="0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NO plagiarism!!!</a:t>
            </a:r>
          </a:p>
          <a:p>
            <a:endParaRPr lang="en-US" altLang="zh-CN" baseline="0" dirty="0" smtClean="0">
              <a:latin typeface="Arial Unicode MS" pitchFamily="34" charset="-122"/>
              <a:ea typeface="黑体" pitchFamily="49" charset="-122"/>
            </a:endParaRPr>
          </a:p>
          <a:p>
            <a:endParaRPr lang="zh-CN" altLang="en-US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DF5949-69C5-463D-A225-2B4900111680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5" name="图片 4" descr="pri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362200"/>
            <a:ext cx="3571900" cy="3571899"/>
          </a:xfrm>
          <a:prstGeom prst="rect">
            <a:avLst/>
          </a:prstGeom>
        </p:spPr>
      </p:pic>
      <p:pic>
        <p:nvPicPr>
          <p:cNvPr id="9" name="图片 8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0504" y="2286000"/>
            <a:ext cx="4723496" cy="3143272"/>
          </a:xfrm>
          <a:prstGeom prst="rect">
            <a:avLst/>
          </a:prstGeom>
        </p:spPr>
      </p:pic>
      <p:sp>
        <p:nvSpPr>
          <p:cNvPr id="10" name="乘号 9"/>
          <p:cNvSpPr/>
          <p:nvPr/>
        </p:nvSpPr>
        <p:spPr bwMode="auto">
          <a:xfrm>
            <a:off x="3714744" y="642918"/>
            <a:ext cx="1714512" cy="1446207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zh-CN" altLang="en-US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8518" y="620688"/>
            <a:ext cx="750096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提纲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83172" y="1384088"/>
            <a:ext cx="7629188" cy="3341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前辈故事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如何读</a:t>
            </a:r>
            <a:r>
              <a:rPr lang="en-US" altLang="zh-CN" sz="3200" kern="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写论文</a:t>
            </a: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kumimoji="0"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图解科研</a:t>
            </a:r>
            <a:endParaRPr kumimoji="0" lang="en-US" altLang="zh-CN" sz="32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励志篇</a:t>
            </a: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计算机基础</a:t>
            </a:r>
            <a:r>
              <a:rPr kumimoji="0" lang="zh-CN" altLang="en-US" sz="3200" kern="0" dirty="0" smtClean="0">
                <a:latin typeface="黑体" pitchFamily="49" charset="-122"/>
                <a:ea typeface="黑体" pitchFamily="49" charset="-122"/>
              </a:rPr>
              <a:t>书籍推荐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09600" y="2667000"/>
            <a:ext cx="835824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科研是什么？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3733800"/>
            <a:ext cx="72728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Research = Re + search</a:t>
            </a:r>
            <a:endParaRPr lang="en-US" altLang="zh-CN" sz="4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856984" cy="7747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科研是什么之</a:t>
            </a:r>
            <a:r>
              <a:rPr lang="zh-CN" altLang="en-US" sz="4000" b="1" baseline="0" dirty="0" smtClean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创新性</a:t>
            </a:r>
            <a:endParaRPr lang="zh-CN" altLang="en-US" sz="4000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0896" y="1371600"/>
            <a:ext cx="5410200" cy="1295400"/>
          </a:xfrm>
        </p:spPr>
        <p:txBody>
          <a:bodyPr/>
          <a:lstStyle/>
          <a:p>
            <a:r>
              <a:rPr lang="zh-CN" altLang="en-US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工程</a:t>
            </a:r>
            <a:r>
              <a:rPr lang="zh-CN" altLang="en-US" sz="2800" baseline="0" dirty="0" smtClean="0">
                <a:latin typeface="Arial Unicode MS" pitchFamily="34" charset="-122"/>
                <a:ea typeface="黑体" pitchFamily="49" charset="-122"/>
              </a:rPr>
              <a:t>强调的是</a:t>
            </a:r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work</a:t>
            </a:r>
          </a:p>
          <a:p>
            <a:r>
              <a:rPr lang="zh-CN" altLang="en-US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科研</a:t>
            </a:r>
            <a:r>
              <a:rPr lang="zh-CN" altLang="en-US" sz="2800" baseline="0" dirty="0" smtClean="0">
                <a:latin typeface="Arial Unicode MS" pitchFamily="34" charset="-122"/>
                <a:ea typeface="黑体" pitchFamily="49" charset="-122"/>
              </a:rPr>
              <a:t>强调的是</a:t>
            </a:r>
            <a:r>
              <a:rPr lang="en-US" altLang="zh-CN" sz="280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innovation</a:t>
            </a:r>
            <a:endParaRPr lang="zh-CN" altLang="en-US" sz="2800" baseline="0" dirty="0">
              <a:solidFill>
                <a:srgbClr val="FF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图片 3" descr="124175488_11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1896" y="2780928"/>
            <a:ext cx="4648200" cy="37766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科研是什么之</a:t>
            </a:r>
            <a:r>
              <a:rPr lang="zh-CN" altLang="en-US" sz="4000" b="1" baseline="0" dirty="0" smtClean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疯狂的脑袋</a:t>
            </a:r>
            <a:endParaRPr lang="zh-CN" altLang="en-US" sz="4000" b="1" baseline="0" dirty="0">
              <a:solidFill>
                <a:srgbClr val="00206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5" name="图片 4" descr="1459362444-2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53616" y="1447800"/>
            <a:ext cx="3429000" cy="5143500"/>
          </a:xfrm>
          <a:prstGeom prst="rect">
            <a:avLst/>
          </a:prstGeom>
        </p:spPr>
      </p:pic>
      <p:pic>
        <p:nvPicPr>
          <p:cNvPr id="6" name="图片 5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63616" y="1447800"/>
            <a:ext cx="3352800" cy="2330756"/>
          </a:xfrm>
          <a:prstGeom prst="rect">
            <a:avLst/>
          </a:prstGeom>
        </p:spPr>
      </p:pic>
      <p:pic>
        <p:nvPicPr>
          <p:cNvPr id="8" name="图片 7" descr="images (1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63616" y="4627605"/>
            <a:ext cx="3352800" cy="19255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非确定有限状态自动机理论的开创者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内容占位符 4" descr="150px-Michael_O._Rab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2952328" cy="2592288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 descr="225px-Scott_Dana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4077072"/>
            <a:ext cx="2952328" cy="26642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51920" y="4077072"/>
            <a:ext cx="4968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达纳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斯图尔特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斯科特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Dana Stewart Scott,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1932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日－）美国科学家，研究领域涉及计算机科学、数学和哲学，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1976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年图灵奖得主。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1920" y="1772816"/>
            <a:ext cx="4968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迈克尔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·O·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拉宾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Michael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Oser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Rabin,</a:t>
            </a:r>
            <a:r>
              <a:rPr lang="he-IL" altLang="zh-CN" dirty="0" smtClean="0">
                <a:latin typeface="黑体" pitchFamily="49" charset="-122"/>
                <a:ea typeface="黑体" pitchFamily="49" charset="-122"/>
              </a:rPr>
              <a:t>1931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日－）以色列计算机科学家，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1976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年图灵奖得主。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科研是什么之</a:t>
            </a:r>
            <a:r>
              <a:rPr lang="zh-CN" altLang="en-US" sz="4000" b="1" baseline="0" dirty="0" smtClean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根深叶茂</a:t>
            </a:r>
            <a:endParaRPr lang="zh-CN" altLang="en-US" sz="4000" baseline="0" dirty="0"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5" name="Picture 3" descr="http://upload.wikimedia.org/wikipedia/commons/thumb/1/1b/Tree_roots2.jpg/220px-Tree_roots2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232" y="1295400"/>
            <a:ext cx="3810000" cy="5074227"/>
          </a:xfrm>
          <a:prstGeom prst="rect">
            <a:avLst/>
          </a:prstGeom>
          <a:noFill/>
        </p:spPr>
      </p:pic>
      <p:pic>
        <p:nvPicPr>
          <p:cNvPr id="7" name="图片 6" descr="images (3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6632" y="1295400"/>
            <a:ext cx="3733800" cy="5029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科研是什么之</a:t>
            </a:r>
            <a:r>
              <a:rPr lang="zh-CN" altLang="en-US" sz="4000" b="1" baseline="0" dirty="0" smtClean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节点控制</a:t>
            </a:r>
            <a:endParaRPr lang="zh-CN" altLang="en-US" sz="4000" baseline="0" dirty="0"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3074" name="Picture 2" descr="C:\Users\shuai.ma\AppData\Local\Microsoft\Windows\Temporary Internet Files\Content.IE5\XLA3WI8X\MC90023809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5410200" cy="467387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科研是什么之</a:t>
            </a:r>
            <a:r>
              <a:rPr lang="zh-CN" altLang="en-US" sz="4000" b="1" baseline="0" dirty="0" smtClean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合作与独立</a:t>
            </a:r>
            <a:endParaRPr lang="zh-CN" altLang="en-US" sz="4000" baseline="0" dirty="0"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图片 6" descr="teamwor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514600"/>
            <a:ext cx="2819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240px-IAS_Princet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04656" y="1369268"/>
            <a:ext cx="3505200" cy="2628900"/>
          </a:xfrm>
          <a:prstGeom prst="rect">
            <a:avLst/>
          </a:prstGeom>
        </p:spPr>
      </p:pic>
      <p:pic>
        <p:nvPicPr>
          <p:cNvPr id="9" name="图片 8" descr="xinsrc_430701071144880228961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3000" y="4112468"/>
            <a:ext cx="3505200" cy="2628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科研是什么之</a:t>
            </a:r>
            <a:r>
              <a:rPr lang="zh-CN" altLang="en-US" sz="4000" b="1" baseline="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根与主干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600200"/>
            <a:ext cx="72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坚持主流研究方向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u"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要有“</a:t>
            </a:r>
            <a:r>
              <a:rPr lang="zh-CN" altLang="en-US" sz="2400" kern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根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”，要有“</a:t>
            </a:r>
            <a:r>
              <a:rPr lang="zh-CN" altLang="en-US" sz="2400" kern="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主干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u"/>
            </a:pP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可以有“</a:t>
            </a:r>
            <a:r>
              <a:rPr lang="zh-CN" altLang="en-US" sz="2400" kern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细枝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”，可以有“</a:t>
            </a:r>
            <a:r>
              <a:rPr lang="zh-CN" altLang="en-US" sz="2400" kern="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末梢</a:t>
            </a:r>
            <a:r>
              <a:rPr lang="zh-CN" altLang="en-US" sz="2400" kern="0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sz="2400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endParaRPr lang="en-US" altLang="zh-CN" sz="2400" b="1" kern="0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b="1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集中优势兵力，</a:t>
            </a:r>
            <a:endParaRPr lang="en-US" altLang="zh-CN" sz="3200" b="1" dirty="0" smtClean="0">
              <a:solidFill>
                <a:srgbClr val="000099"/>
              </a:solidFill>
              <a:latin typeface="Arial Unicode MS" pitchFamily="34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r>
              <a:rPr lang="zh-CN" altLang="en-US" sz="3200" dirty="0" smtClean="0">
                <a:latin typeface="Arial Unicode MS" pitchFamily="34" charset="-122"/>
                <a:ea typeface="黑体" pitchFamily="49" charset="-122"/>
              </a:rPr>
              <a:t>瞄准一个方向的</a:t>
            </a:r>
            <a:r>
              <a:rPr lang="zh-CN" altLang="en-US" sz="3200" dirty="0" smtClean="0">
                <a:solidFill>
                  <a:schemeClr val="accent6"/>
                </a:solidFill>
                <a:latin typeface="Arial Unicode MS" pitchFamily="34" charset="-122"/>
                <a:ea typeface="黑体" pitchFamily="49" charset="-122"/>
              </a:rPr>
              <a:t>列表</a:t>
            </a:r>
            <a:endParaRPr lang="en-US" altLang="zh-CN" sz="3200" dirty="0" smtClean="0">
              <a:solidFill>
                <a:schemeClr val="accent6"/>
              </a:solidFill>
              <a:latin typeface="Arial Unicode MS" pitchFamily="34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</a:pPr>
            <a:r>
              <a:rPr lang="zh-CN" altLang="en-US" sz="3200" dirty="0" smtClean="0">
                <a:latin typeface="Arial Unicode MS" pitchFamily="34" charset="-122"/>
                <a:ea typeface="黑体" pitchFamily="49" charset="-122"/>
              </a:rPr>
              <a:t>（会议和期刊）</a:t>
            </a:r>
            <a:endParaRPr lang="en-US" altLang="zh-CN" sz="3200" dirty="0" smtClean="0">
              <a:latin typeface="Arial Unicode MS" pitchFamily="34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800100" lvl="1" indent="-34290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8" descr="C:\Documents and Settings\act\Local Settings\Temporary Internet Files\Content.IE5\T5FVOFEU\MP900431776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212976"/>
            <a:ext cx="4315235" cy="2825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9181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科研是什么之学术道德</a:t>
            </a:r>
            <a:endParaRPr lang="zh-CN" altLang="en-US" sz="4000" baseline="0" dirty="0"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3"/>
          <p:cNvGrpSpPr/>
          <p:nvPr/>
        </p:nvGrpSpPr>
        <p:grpSpPr>
          <a:xfrm>
            <a:off x="2667000" y="1920860"/>
            <a:ext cx="3810000" cy="4028420"/>
            <a:chOff x="3733800" y="2606660"/>
            <a:chExt cx="3810000" cy="4028420"/>
          </a:xfrm>
        </p:grpSpPr>
        <p:pic>
          <p:nvPicPr>
            <p:cNvPr id="5" name="图片 4" descr="prison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0" y="2606660"/>
              <a:ext cx="3571900" cy="35718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733800" y="6111860"/>
              <a:ext cx="381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违法必究，执法必严！</a:t>
              </a:r>
              <a:endPara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baseline="0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科研是什么之</a:t>
            </a:r>
            <a:r>
              <a:rPr lang="zh-CN" altLang="en-US" sz="4000" b="1" baseline="0" dirty="0" smtClean="0">
                <a:solidFill>
                  <a:srgbClr val="000099"/>
                </a:solidFill>
                <a:latin typeface="Arial Unicode MS" pitchFamily="34" charset="-122"/>
                <a:ea typeface="黑体" pitchFamily="49" charset="-122"/>
              </a:rPr>
              <a:t>。 。 。</a:t>
            </a:r>
            <a:endParaRPr lang="zh-CN" altLang="en-US" sz="4000" baseline="0" dirty="0">
              <a:latin typeface="Arial Unicode MS" pitchFamily="34" charset="-122"/>
              <a:ea typeface="黑体" pitchFamily="49" charset="-122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1551137" y="1504528"/>
            <a:ext cx="5604967" cy="1811426"/>
            <a:chOff x="1981200" y="1447800"/>
            <a:chExt cx="5604967" cy="1811426"/>
          </a:xfrm>
        </p:grpSpPr>
        <p:pic>
          <p:nvPicPr>
            <p:cNvPr id="1026" name="Picture 2" descr="C:\Program Files (x86)\Microsoft Office\MEDIA\CAGCAT10\j0157763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1447800"/>
              <a:ext cx="1794967" cy="1811426"/>
            </a:xfrm>
            <a:prstGeom prst="rect">
              <a:avLst/>
            </a:prstGeom>
            <a:noFill/>
          </p:spPr>
        </p:pic>
        <p:pic>
          <p:nvPicPr>
            <p:cNvPr id="1029" name="Picture 5" descr="C:\Program Files (x86)\Microsoft Office\MEDIA\CAGCAT10\j023307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81200" y="1600200"/>
              <a:ext cx="2961992" cy="1484768"/>
            </a:xfrm>
            <a:prstGeom prst="rect">
              <a:avLst/>
            </a:prstGeom>
            <a:noFill/>
          </p:spPr>
        </p:pic>
      </p:grpSp>
      <p:pic>
        <p:nvPicPr>
          <p:cNvPr id="1030" name="Picture 6" descr="C:\Program Files (x86)\Microsoft Office\MEDIA\CAGCAT10\j0230876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4937" y="3788184"/>
            <a:ext cx="2438400" cy="2455618"/>
          </a:xfrm>
          <a:prstGeom prst="rect">
            <a:avLst/>
          </a:prstGeom>
          <a:noFill/>
        </p:spPr>
      </p:pic>
      <p:grpSp>
        <p:nvGrpSpPr>
          <p:cNvPr id="4" name="组合 17"/>
          <p:cNvGrpSpPr/>
          <p:nvPr/>
        </p:nvGrpSpPr>
        <p:grpSpPr>
          <a:xfrm>
            <a:off x="1403648" y="3709125"/>
            <a:ext cx="2890689" cy="2672203"/>
            <a:chOff x="1676400" y="3652397"/>
            <a:chExt cx="2890689" cy="2672203"/>
          </a:xfrm>
        </p:grpSpPr>
        <p:pic>
          <p:nvPicPr>
            <p:cNvPr id="1031" name="Picture 7" descr="C:\Program Files (x86)\Microsoft Office\MEDIA\CAGCAT10\j0222015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24200" y="3699662"/>
              <a:ext cx="1248848" cy="1253338"/>
            </a:xfrm>
            <a:prstGeom prst="rect">
              <a:avLst/>
            </a:prstGeom>
            <a:noFill/>
          </p:spPr>
        </p:pic>
        <p:pic>
          <p:nvPicPr>
            <p:cNvPr id="1032" name="Picture 8" descr="C:\Program Files (x86)\Microsoft Office\MEDIA\CAGCAT10\j0222017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400" y="3652397"/>
              <a:ext cx="1447800" cy="1453003"/>
            </a:xfrm>
            <a:prstGeom prst="rect">
              <a:avLst/>
            </a:prstGeom>
            <a:noFill/>
          </p:spPr>
        </p:pic>
        <p:pic>
          <p:nvPicPr>
            <p:cNvPr id="1033" name="Picture 9" descr="C:\Program Files (x86)\Microsoft Office\MEDIA\CAGCAT10\j0222021.wm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00400" y="4953000"/>
              <a:ext cx="1366689" cy="1371600"/>
            </a:xfrm>
            <a:prstGeom prst="rect">
              <a:avLst/>
            </a:prstGeom>
            <a:noFill/>
          </p:spPr>
        </p:pic>
        <p:pic>
          <p:nvPicPr>
            <p:cNvPr id="1034" name="Picture 10" descr="C:\Program Files (x86)\Microsoft Office\MEDIA\CAGCAT10\j0222019.wm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52600" y="4953000"/>
              <a:ext cx="1366689" cy="1371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8518" y="620688"/>
            <a:ext cx="750096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提纲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83172" y="1384088"/>
            <a:ext cx="7629188" cy="3341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前辈故事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如何读</a:t>
            </a:r>
            <a:r>
              <a:rPr lang="en-US" altLang="zh-CN" sz="3200" kern="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写论文</a:t>
            </a: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kumimoji="0" lang="zh-CN" altLang="en-US" sz="3200" kern="0" dirty="0" smtClean="0">
                <a:latin typeface="黑体" pitchFamily="49" charset="-122"/>
                <a:ea typeface="黑体" pitchFamily="49" charset="-122"/>
              </a:rPr>
              <a:t>图解科研</a:t>
            </a:r>
            <a:endParaRPr kumimoji="0"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励志篇</a:t>
            </a:r>
            <a:endParaRPr lang="en-US" altLang="zh-CN" sz="3200" kern="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计算机基础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书籍推荐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96819-DE67-4731-A122-FC9F5F455709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23528" y="664840"/>
            <a:ext cx="8058472" cy="89195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cs typeface="+mj-cs"/>
              </a:rPr>
              <a:t>关于制定目标</a:t>
            </a:r>
            <a:endParaRPr lang="en-US" altLang="zh-CN" sz="4800" b="1" kern="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51520" y="1556792"/>
            <a:ext cx="8892480" cy="4874171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l"/>
              <a:defRPr/>
            </a:pPr>
            <a:r>
              <a:rPr lang="zh-CN" altLang="en-US" sz="2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en-US" altLang="zh-CN" sz="2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SMART”</a:t>
            </a:r>
            <a:r>
              <a:rPr lang="zh-CN" altLang="en-US" sz="2800" b="1" kern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法则？</a:t>
            </a:r>
            <a:endParaRPr kumimoji="0" lang="zh-CN" altLang="en-US" sz="2800" b="1" kern="0" dirty="0" smtClean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S (specific)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：明确，不能只是形容概括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M (measurable)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：可衡量，需要量化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A (attainable)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：可达到的，不能是遥不可及的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R (relevant)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：结果导向：与长远目标具有相关性</a:t>
            </a:r>
            <a:endParaRPr kumimoji="0" lang="en-US" altLang="zh-CN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p"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T (time-based)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：有时限的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 descr="管理的实践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4293096"/>
            <a:ext cx="1728192" cy="2505878"/>
          </a:xfrm>
          <a:prstGeom prst="rect">
            <a:avLst/>
          </a:prstGeom>
        </p:spPr>
      </p:pic>
      <p:pic>
        <p:nvPicPr>
          <p:cNvPr id="6" name="图片 5" descr="u=3791730500,828940992&amp;fm=21&amp;gp=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4293096"/>
            <a:ext cx="1733696" cy="24928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76056" y="4748951"/>
            <a:ext cx="37740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彼得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德鲁克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-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维基百科</a:t>
            </a:r>
          </a:p>
          <a:p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(Peter F. </a:t>
            </a:r>
            <a:r>
              <a:rPr lang="en-US" altLang="zh-CN" dirty="0" err="1" smtClean="0">
                <a:latin typeface="黑体" pitchFamily="49" charset="-122"/>
                <a:ea typeface="黑体" pitchFamily="49" charset="-122"/>
              </a:rPr>
              <a:t>Drucker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，被尊称为现代管理学之父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8518" y="620688"/>
            <a:ext cx="7500966" cy="79690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提纲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83172" y="1384088"/>
            <a:ext cx="7629188" cy="33410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itchFamily="2" charset="2"/>
              <a:buChar char="|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前辈故事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如何读</a:t>
            </a:r>
            <a:r>
              <a:rPr lang="en-US" altLang="zh-CN" sz="3200" kern="0" dirty="0" smtClean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写论文</a:t>
            </a: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kumimoji="0" lang="zh-CN" altLang="en-US" sz="3200" kern="0" dirty="0" smtClean="0">
                <a:latin typeface="黑体" pitchFamily="49" charset="-122"/>
                <a:ea typeface="黑体" pitchFamily="49" charset="-122"/>
              </a:rPr>
              <a:t>图解科研</a:t>
            </a:r>
            <a:endParaRPr kumimoji="0"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latin typeface="黑体" pitchFamily="49" charset="-122"/>
                <a:ea typeface="黑体" pitchFamily="49" charset="-122"/>
              </a:rPr>
              <a:t>励志篇</a:t>
            </a:r>
            <a:endParaRPr lang="en-US" altLang="zh-CN" sz="3200" kern="0" dirty="0" smtClean="0">
              <a:latin typeface="黑体" pitchFamily="49" charset="-122"/>
              <a:ea typeface="黑体" pitchFamily="49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rgbClr val="FF3300"/>
              </a:buClr>
              <a:buSzPct val="70000"/>
              <a:buFont typeface="Wingdings" pitchFamily="2" charset="2"/>
              <a:buChar char="|"/>
              <a:defRPr/>
            </a:pPr>
            <a:r>
              <a:rPr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计算机基础</a:t>
            </a:r>
            <a:r>
              <a:rPr kumimoji="0" lang="zh-CN" altLang="en-US" sz="3200" kern="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书籍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推荐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Databases and Logic</a:t>
            </a:r>
            <a:endParaRPr lang="zh-CN" altLang="en-US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pic>
        <p:nvPicPr>
          <p:cNvPr id="5" name="图片 4" descr="log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35624" y="1839838"/>
            <a:ext cx="3893418" cy="3893418"/>
          </a:xfrm>
          <a:prstGeom prst="rect">
            <a:avLst/>
          </a:prstGeom>
        </p:spPr>
      </p:pic>
      <p:pic>
        <p:nvPicPr>
          <p:cNvPr id="6" name="图片 5" descr="d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839838"/>
            <a:ext cx="3888432" cy="388843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非确定有限状态自动机理论的开创者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040560"/>
          </a:xfrm>
        </p:spPr>
        <p:txBody>
          <a:bodyPr/>
          <a:lstStyle/>
          <a:p>
            <a:r>
              <a:rPr lang="zh-CN" altLang="en-US" dirty="0" smtClean="0"/>
              <a:t>师兄弟，导师为著名的逻辑学家和计算机专家</a:t>
            </a:r>
            <a:r>
              <a:rPr lang="en-US" altLang="zh-CN" dirty="0" smtClean="0"/>
              <a:t>Alonzo Church</a:t>
            </a:r>
          </a:p>
          <a:p>
            <a:pPr lvl="1"/>
            <a:r>
              <a:rPr lang="en-US" altLang="zh-CN" b="1" dirty="0" smtClean="0"/>
              <a:t>Alonzo Church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Haskell Curry</a:t>
            </a:r>
            <a:r>
              <a:rPr lang="zh-CN" altLang="en-US" dirty="0" smtClean="0"/>
              <a:t>一起提出了与图灵机等价的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演算</a:t>
            </a:r>
            <a:endParaRPr lang="en-US" altLang="zh-CN" dirty="0" smtClean="0"/>
          </a:p>
          <a:p>
            <a:r>
              <a:rPr lang="en-US" altLang="zh-CN" dirty="0" smtClean="0"/>
              <a:t>1957</a:t>
            </a:r>
            <a:r>
              <a:rPr lang="zh-CN" altLang="en-US" dirty="0" smtClean="0"/>
              <a:t>年</a:t>
            </a:r>
            <a:r>
              <a:rPr lang="en-US" altLang="zh-CN" b="1" dirty="0" smtClean="0"/>
              <a:t>Rabin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Scott</a:t>
            </a:r>
            <a:r>
              <a:rPr lang="zh-CN" altLang="en-US" dirty="0" smtClean="0"/>
              <a:t>一起到</a:t>
            </a:r>
            <a:r>
              <a:rPr lang="en-US" altLang="zh-CN" dirty="0" smtClean="0"/>
              <a:t>IBM</a:t>
            </a:r>
            <a:r>
              <a:rPr lang="zh-CN" altLang="en-US" dirty="0" smtClean="0"/>
              <a:t>研究中心的暑期实习，而</a:t>
            </a:r>
            <a:r>
              <a:rPr lang="en-US" altLang="zh-CN" dirty="0" smtClean="0"/>
              <a:t>IBM</a:t>
            </a:r>
            <a:r>
              <a:rPr lang="zh-CN" altLang="en-US" dirty="0" smtClean="0"/>
              <a:t>允许他们做任何感兴趣的事情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</a:t>
            </a:r>
            <a:r>
              <a:rPr lang="en-US" altLang="zh-CN" dirty="0" smtClean="0">
                <a:sym typeface="Wingdings" pitchFamily="2" charset="2"/>
              </a:rPr>
              <a:t> </a:t>
            </a:r>
          </a:p>
          <a:p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这样就诞生了</a:t>
            </a:r>
            <a:r>
              <a:rPr lang="zh-CN" altLang="en-US" b="1" dirty="0" smtClean="0"/>
              <a:t>非确定有限状态自动机</a:t>
            </a:r>
            <a:r>
              <a:rPr lang="en-US" altLang="zh-CN" b="1" dirty="0" smtClean="0"/>
              <a:t>(NFA)</a:t>
            </a:r>
            <a:endParaRPr lang="en-US" altLang="zh-CN" b="1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Scott, Dana; Rabin, Michael (1959). "Finite Automata and Their Decision Problems". IBM Journal of Research and Development 3 (2): 114–125.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Computational Complexity </a:t>
            </a:r>
            <a:endParaRPr lang="zh-CN" altLang="en-US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pic>
        <p:nvPicPr>
          <p:cNvPr id="5" name="图片 4" descr="computational_complex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09592" y="1772816"/>
            <a:ext cx="3672408" cy="3672408"/>
          </a:xfrm>
          <a:prstGeom prst="rect">
            <a:avLst/>
          </a:prstGeom>
        </p:spPr>
      </p:pic>
      <p:pic>
        <p:nvPicPr>
          <p:cNvPr id="6" name="图片 5" descr="computers_and_intractabilit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5760" y="1772816"/>
            <a:ext cx="2633086" cy="373588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Algorithms</a:t>
            </a:r>
            <a:endParaRPr lang="zh-CN" altLang="en-US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pic>
        <p:nvPicPr>
          <p:cNvPr id="5" name="图片 4" descr="Probability_and_comput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2286000"/>
            <a:ext cx="2338653" cy="3231231"/>
          </a:xfrm>
          <a:prstGeom prst="rect">
            <a:avLst/>
          </a:prstGeom>
        </p:spPr>
      </p:pic>
      <p:pic>
        <p:nvPicPr>
          <p:cNvPr id="7" name="图片 6" descr="Introduction_to_algorithm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48888" y="2276021"/>
            <a:ext cx="2865912" cy="3241211"/>
          </a:xfrm>
          <a:prstGeom prst="rect">
            <a:avLst/>
          </a:prstGeom>
        </p:spPr>
      </p:pic>
      <p:pic>
        <p:nvPicPr>
          <p:cNvPr id="8" name="图片 7" descr="approx-book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0788" y="2286000"/>
            <a:ext cx="2156212" cy="325711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Formal Languages</a:t>
            </a:r>
            <a:endParaRPr lang="zh-CN" altLang="en-US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pic>
        <p:nvPicPr>
          <p:cNvPr id="6" name="图片 5" descr="formal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5" y="1340768"/>
            <a:ext cx="2943225" cy="4524375"/>
          </a:xfrm>
          <a:prstGeom prst="rect">
            <a:avLst/>
          </a:prstGeom>
        </p:spPr>
      </p:pic>
      <p:pic>
        <p:nvPicPr>
          <p:cNvPr id="9" name="图片 8" descr="formal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1340768"/>
            <a:ext cx="4525094" cy="45250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Statistics and Social Networks</a:t>
            </a:r>
            <a:endParaRPr lang="zh-CN" altLang="en-US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  <p:pic>
        <p:nvPicPr>
          <p:cNvPr id="6" name="图片 5" descr="statisti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4950" y="1124744"/>
            <a:ext cx="2914650" cy="4524375"/>
          </a:xfrm>
          <a:prstGeom prst="rect">
            <a:avLst/>
          </a:prstGeom>
        </p:spPr>
      </p:pic>
      <p:pic>
        <p:nvPicPr>
          <p:cNvPr id="9" name="图片 8" descr="wasserman_faust-social_network_analysis_methods_and_applications-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6016" y="1124744"/>
            <a:ext cx="2885946" cy="453650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aseline="0" dirty="0" smtClean="0">
                <a:latin typeface="Arial Unicode MS" pitchFamily="34" charset="-122"/>
                <a:ea typeface="黑体" pitchFamily="49" charset="-122"/>
              </a:rPr>
              <a:t>Graph Theory</a:t>
            </a:r>
            <a:endParaRPr lang="zh-CN" altLang="en-US" baseline="0" dirty="0"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pic>
        <p:nvPicPr>
          <p:cNvPr id="5" name="图片 4" descr="graph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1504" y="1484784"/>
            <a:ext cx="2979967" cy="4509120"/>
          </a:xfrm>
          <a:prstGeom prst="rect">
            <a:avLst/>
          </a:prstGeom>
        </p:spPr>
      </p:pic>
      <p:pic>
        <p:nvPicPr>
          <p:cNvPr id="6" name="图片 5" descr="graph_theory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1484784"/>
            <a:ext cx="4392488" cy="43924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WordArt 3"/>
          <p:cNvSpPr>
            <a:spLocks noChangeArrowheads="1" noChangeShapeType="1" noTextEdit="1"/>
          </p:cNvSpPr>
          <p:nvPr/>
        </p:nvSpPr>
        <p:spPr bwMode="auto">
          <a:xfrm>
            <a:off x="2555776" y="2708920"/>
            <a:ext cx="37338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000"/>
              </a:avLst>
            </a:prstTxWarp>
            <a:scene3d>
              <a:camera prst="legacyPerspectiveFront">
                <a:rot lat="20099965" lon="1500000" rev="0"/>
              </a:camera>
              <a:lightRig rig="legacyFlat4" dir="b"/>
            </a:scene3d>
            <a:sp3d extrusionH="430200" prstMaterial="legacyMatte">
              <a:extrusionClr>
                <a:srgbClr val="FFFF00"/>
              </a:extrusionClr>
            </a:sp3d>
          </a:bodyPr>
          <a:lstStyle/>
          <a:p>
            <a:pPr algn="ctr"/>
            <a:r>
              <a:rPr lang="zh-CN" altLang="en-US" sz="9600" kern="10" spc="1921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latin typeface="华文琥珀"/>
                <a:ea typeface="华文琥珀"/>
              </a:rPr>
              <a:t>谢谢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929438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EF15FD-8AD6-4545-B17A-F209E4779A4D}" type="slidenum">
              <a:rPr lang="zh-CN" altLang="en-US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非确定有限状态自动机理论的开创者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04056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99"/>
                </a:solidFill>
                <a:sym typeface="Wingdings" pitchFamily="2" charset="2"/>
              </a:rPr>
              <a:t>动机：</a:t>
            </a:r>
            <a:endParaRPr lang="en-US" altLang="zh-CN" dirty="0" smtClean="0">
              <a:solidFill>
                <a:srgbClr val="000099"/>
              </a:solidFill>
              <a:sym typeface="Wingdings" pitchFamily="2" charset="2"/>
            </a:endParaRPr>
          </a:p>
          <a:p>
            <a:pPr lvl="1"/>
            <a:r>
              <a:rPr lang="zh-CN" altLang="en-US" b="1" dirty="0" smtClean="0">
                <a:sym typeface="Wingdings" pitchFamily="2" charset="2"/>
              </a:rPr>
              <a:t>确定</a:t>
            </a:r>
            <a:r>
              <a:rPr lang="zh-CN" altLang="en-US" b="1" dirty="0" smtClean="0"/>
              <a:t>有限状态自动机</a:t>
            </a:r>
            <a:r>
              <a:rPr lang="en-US" altLang="zh-CN" b="1" dirty="0" smtClean="0"/>
              <a:t>(DFA)</a:t>
            </a:r>
            <a:r>
              <a:rPr lang="zh-CN" altLang="en-US" dirty="0" smtClean="0"/>
              <a:t>对于给定的指令集，当输入确定时，输出也是确定的，也就是机器的行为是确定的。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Rabin</a:t>
            </a:r>
            <a:r>
              <a:rPr lang="zh-CN" altLang="en-US" dirty="0" smtClean="0"/>
              <a:t>和</a:t>
            </a:r>
            <a:r>
              <a:rPr lang="en-US" altLang="zh-CN" b="1" dirty="0" smtClean="0"/>
              <a:t>Scott</a:t>
            </a:r>
            <a:r>
              <a:rPr lang="zh-CN" altLang="en-US" dirty="0" smtClean="0"/>
              <a:t>认为这种“确定行为”带来了“局限性”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解决方案：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/>
              <a:t>对于给定的输入，允许输出是有限种可能性中的一种选择。实际上，机器的行为从“确定”变为“不确定”，这种机器就是</a:t>
            </a:r>
            <a:r>
              <a:rPr lang="zh-CN" altLang="en-US" b="1" dirty="0" smtClean="0"/>
              <a:t>非确定有限状态自动机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同时证明了</a:t>
            </a:r>
            <a:r>
              <a:rPr lang="zh-CN" altLang="en-US" b="1" dirty="0" smtClean="0">
                <a:solidFill>
                  <a:srgbClr val="C00000"/>
                </a:solidFill>
                <a:sym typeface="Wingdings" pitchFamily="2" charset="2"/>
              </a:rPr>
              <a:t>确定</a:t>
            </a:r>
            <a:r>
              <a:rPr lang="zh-CN" altLang="en-US" b="1" dirty="0" smtClean="0">
                <a:solidFill>
                  <a:srgbClr val="C00000"/>
                </a:solidFill>
              </a:rPr>
              <a:t>有限状态自动机和非确定有限状态自动机的表达能力是等价的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>
                <a:solidFill>
                  <a:srgbClr val="000099"/>
                </a:solidFill>
              </a:rPr>
              <a:t>NFA</a:t>
            </a:r>
            <a:r>
              <a:rPr lang="zh-CN" altLang="en-US" b="1" dirty="0" smtClean="0">
                <a:solidFill>
                  <a:srgbClr val="000099"/>
                </a:solidFill>
              </a:rPr>
              <a:t>意义</a:t>
            </a:r>
            <a:r>
              <a:rPr lang="en-US" altLang="zh-CN" b="1" dirty="0" smtClean="0">
                <a:solidFill>
                  <a:srgbClr val="000099"/>
                </a:solidFill>
              </a:rPr>
              <a:t>	</a:t>
            </a:r>
          </a:p>
          <a:p>
            <a:pPr lvl="1"/>
            <a:r>
              <a:rPr lang="zh-CN" altLang="en-US" dirty="0" smtClean="0"/>
              <a:t>机器翻译、文献检索和字处理程序中有着重要的作用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是计算复杂性中的一个关键的概念，对于定义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NP</a:t>
            </a:r>
            <a:r>
              <a:rPr lang="zh-CN" altLang="en-US" dirty="0" smtClean="0"/>
              <a:t>类非常重要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NP</a:t>
            </a:r>
            <a:r>
              <a:rPr lang="zh-CN" altLang="en-US" dirty="0" smtClean="0">
                <a:solidFill>
                  <a:srgbClr val="C00000"/>
                </a:solidFill>
              </a:rPr>
              <a:t>完全理论的奠基人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923928" y="2420888"/>
            <a:ext cx="4968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史提芬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·A·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古克（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Stephen A. Cook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1939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年－），美国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计算机科学家，计算复杂性理论的重要研究者。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1982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年图灵奖得主。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内容占位符 9" descr="File-Prof.Coo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1772816"/>
            <a:ext cx="3312368" cy="400495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NP</a:t>
            </a:r>
            <a:r>
              <a:rPr lang="zh-CN" altLang="en-US" dirty="0" smtClean="0">
                <a:solidFill>
                  <a:srgbClr val="C00000"/>
                </a:solidFill>
              </a:rPr>
              <a:t>完全理论的奠基人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040560"/>
          </a:xfrm>
        </p:spPr>
        <p:txBody>
          <a:bodyPr/>
          <a:lstStyle/>
          <a:p>
            <a:r>
              <a:rPr lang="zh-CN" altLang="en-US" b="1" dirty="0" smtClean="0"/>
              <a:t>哈佛大学研究生院</a:t>
            </a:r>
            <a:r>
              <a:rPr lang="zh-CN" altLang="en-US" dirty="0" smtClean="0"/>
              <a:t>对新兴学科十分重视，在计算复杂性处于萌芽时期邀请了</a:t>
            </a:r>
            <a:r>
              <a:rPr lang="zh-CN" altLang="en-US" b="1" dirty="0" smtClean="0"/>
              <a:t>迈克尔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拉宾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Michael </a:t>
            </a:r>
            <a:r>
              <a:rPr lang="en-US" altLang="zh-CN" b="1" dirty="0" err="1" smtClean="0"/>
              <a:t>Oser</a:t>
            </a:r>
            <a:r>
              <a:rPr lang="en-US" altLang="zh-CN" b="1" dirty="0" smtClean="0"/>
              <a:t> Rabin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76</a:t>
            </a:r>
            <a:r>
              <a:rPr lang="zh-CN" altLang="en-US" b="1" dirty="0" smtClean="0"/>
              <a:t>年图灵奖得主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、理查德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斯特恩斯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Richard Edwin Stearns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93</a:t>
            </a:r>
            <a:r>
              <a:rPr lang="zh-CN" altLang="en-US" b="1" dirty="0" smtClean="0"/>
              <a:t>年图灵奖得主）和尤里斯</a:t>
            </a:r>
            <a:r>
              <a:rPr lang="en-US" altLang="zh-CN" b="1" dirty="0" smtClean="0"/>
              <a:t>·</a:t>
            </a:r>
            <a:r>
              <a:rPr lang="zh-CN" altLang="en-US" b="1" dirty="0" smtClean="0"/>
              <a:t>哈特马尼斯（</a:t>
            </a:r>
            <a:r>
              <a:rPr lang="en-US" altLang="zh-CN" b="1" dirty="0" err="1" smtClean="0"/>
              <a:t>Juris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Hartmanis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93</a:t>
            </a:r>
            <a:r>
              <a:rPr lang="zh-CN" altLang="en-US" b="1" dirty="0" smtClean="0"/>
              <a:t>年图灵奖得主）</a:t>
            </a:r>
            <a:r>
              <a:rPr lang="zh-CN" altLang="en-US" dirty="0" smtClean="0"/>
              <a:t>等人来哈佛讲学或做报告</a:t>
            </a:r>
            <a:r>
              <a:rPr lang="zh-CN" altLang="en-US" b="1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ym typeface="Wingdings" pitchFamily="2" charset="2"/>
              </a:rPr>
              <a:t>博士论文</a:t>
            </a:r>
            <a:r>
              <a:rPr lang="en-US" altLang="zh-CN" dirty="0" smtClean="0">
                <a:sym typeface="Wingdings" pitchFamily="2" charset="2"/>
              </a:rPr>
              <a:t>《</a:t>
            </a:r>
            <a:r>
              <a:rPr lang="en-US" altLang="zh-CN" sz="2000" dirty="0" smtClean="0">
                <a:sym typeface="Wingdings" pitchFamily="2" charset="2"/>
              </a:rPr>
              <a:t>On the Minimum Computation Time for Multiplication</a:t>
            </a:r>
            <a:r>
              <a:rPr lang="en-US" altLang="zh-CN" dirty="0" smtClean="0">
                <a:sym typeface="Wingdings" pitchFamily="2" charset="2"/>
              </a:rPr>
              <a:t>》</a:t>
            </a:r>
          </a:p>
          <a:p>
            <a:r>
              <a:rPr lang="zh-CN" altLang="en-US" dirty="0" smtClean="0">
                <a:sym typeface="Wingdings" pitchFamily="2" charset="2"/>
              </a:rPr>
              <a:t>受当时哈佛著名的</a:t>
            </a:r>
            <a:r>
              <a:rPr lang="zh-CN" altLang="en-US" b="1" dirty="0" smtClean="0">
                <a:sym typeface="Wingdings" pitchFamily="2" charset="2"/>
              </a:rPr>
              <a:t>数理逻辑学家王浩</a:t>
            </a:r>
            <a:r>
              <a:rPr lang="zh-CN" altLang="en-US" dirty="0" smtClean="0">
                <a:sym typeface="Wingdings" pitchFamily="2" charset="2"/>
              </a:rPr>
              <a:t>的启发。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b="1" dirty="0" smtClean="0">
                <a:sym typeface="Wingdings" pitchFamily="2" charset="2"/>
              </a:rPr>
              <a:t>王</a:t>
            </a:r>
            <a:r>
              <a:rPr lang="zh-CN" altLang="en-US" dirty="0" smtClean="0">
                <a:sym typeface="Wingdings" pitchFamily="2" charset="2"/>
              </a:rPr>
              <a:t>浩正在研究及其的自动定理证明，并提出了一种图灵机的变形</a:t>
            </a:r>
            <a:r>
              <a:rPr lang="en-US" altLang="zh-CN" dirty="0" smtClean="0">
                <a:sym typeface="Wingdings" pitchFamily="2" charset="2"/>
              </a:rPr>
              <a:t>-B-machine</a:t>
            </a:r>
            <a:r>
              <a:rPr lang="zh-CN" altLang="en-US" dirty="0" smtClean="0">
                <a:sym typeface="Wingdings" pitchFamily="2" charset="2"/>
              </a:rPr>
              <a:t>。研究一阶逻辑的可满足性的自动证明问题，即是否存在一个模型是的一阶逻辑公式取值为真。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/>
              <a:t>在这种环境下，诞生了第一个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Stephen A. Cook."The Complexity of Theorem Proving Procedures". STOC, 1971.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NP</a:t>
            </a:r>
            <a:r>
              <a:rPr lang="zh-CN" altLang="en-US" dirty="0" smtClean="0">
                <a:solidFill>
                  <a:srgbClr val="C00000"/>
                </a:solidFill>
              </a:rPr>
              <a:t>完全理论的奠基人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32859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99"/>
                </a:solidFill>
                <a:sym typeface="Wingdings" pitchFamily="2" charset="2"/>
              </a:rPr>
              <a:t>动机：</a:t>
            </a:r>
            <a:endParaRPr lang="en-US" altLang="zh-CN" b="1" dirty="0" smtClean="0">
              <a:solidFill>
                <a:srgbClr val="000099"/>
              </a:solidFill>
              <a:sym typeface="Wingdings" pitchFamily="2" charset="2"/>
            </a:endParaRPr>
          </a:p>
          <a:p>
            <a:pPr lvl="1"/>
            <a:r>
              <a:rPr lang="zh-CN" altLang="en-US" b="1" dirty="0" smtClean="0">
                <a:sym typeface="Wingdings" pitchFamily="2" charset="2"/>
              </a:rPr>
              <a:t>虽然，王浩</a:t>
            </a:r>
            <a:r>
              <a:rPr lang="zh-CN" altLang="en-US" dirty="0" smtClean="0">
                <a:sym typeface="Wingdings" pitchFamily="2" charset="2"/>
              </a:rPr>
              <a:t>实际上是从计算复杂性的角度研究一阶逻辑的可满足性问题。而本质上这个问题</a:t>
            </a:r>
            <a:r>
              <a:rPr lang="zh-CN" altLang="en-US" b="1" dirty="0" smtClean="0">
                <a:sym typeface="Wingdings" pitchFamily="2" charset="2"/>
              </a:rPr>
              <a:t>图灵</a:t>
            </a:r>
            <a:r>
              <a:rPr lang="zh-CN" altLang="en-US" dirty="0" smtClean="0">
                <a:sym typeface="Wingdings" pitchFamily="2" charset="2"/>
              </a:rPr>
              <a:t>已经解决，即该问题是</a:t>
            </a:r>
            <a:r>
              <a:rPr lang="zh-CN" altLang="en-US" b="1" dirty="0" smtClean="0">
                <a:sym typeface="Wingdings" pitchFamily="2" charset="2"/>
              </a:rPr>
              <a:t>不可判定</a:t>
            </a:r>
            <a:r>
              <a:rPr lang="zh-CN" altLang="en-US" dirty="0" smtClean="0">
                <a:sym typeface="Wingdings" pitchFamily="2" charset="2"/>
              </a:rPr>
              <a:t>的（</a:t>
            </a:r>
            <a:r>
              <a:rPr lang="en-US" altLang="zh-CN" b="1" dirty="0" err="1" smtClean="0">
                <a:sym typeface="Wingdings" pitchFamily="2" charset="2"/>
              </a:rPr>
              <a:t>undecidable</a:t>
            </a:r>
            <a:r>
              <a:rPr lang="zh-CN" altLang="en-US" dirty="0" smtClean="0">
                <a:sym typeface="Wingdings" pitchFamily="2" charset="2"/>
              </a:rPr>
              <a:t>）；</a:t>
            </a:r>
            <a:r>
              <a:rPr lang="en-US" altLang="zh-CN" dirty="0" smtClean="0">
                <a:sym typeface="Wingdings" pitchFamily="2" charset="2"/>
              </a:rPr>
              <a:t>P = NP?</a:t>
            </a:r>
            <a:r>
              <a:rPr lang="zh-CN" altLang="en-US" dirty="0" smtClean="0">
                <a:sym typeface="Wingdings" pitchFamily="2" charset="2"/>
              </a:rPr>
              <a:t>是一个非常难的问题。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b="1" dirty="0" smtClean="0"/>
              <a:t>但是，自动定理的证明可以作为研究计算复杂性的突破口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0099"/>
                </a:solidFill>
              </a:rPr>
              <a:t>解决方案：</a:t>
            </a:r>
            <a:endParaRPr lang="en-US" altLang="zh-CN" b="1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/>
              <a:t>既然一阶逻辑设计谓词和量词（</a:t>
            </a:r>
            <a:r>
              <a:rPr kumimoji="0" lang="en-US" altLang="zh-CN" sz="2600" b="1" kern="0" dirty="0" smtClean="0">
                <a:solidFill>
                  <a:srgbClr val="000000"/>
                </a:solidFill>
                <a:latin typeface="华文仿宋"/>
                <a:ea typeface="华文仿宋"/>
                <a:cs typeface="+mn-cs"/>
                <a:sym typeface="Symbol" pitchFamily="18" charset="2"/>
              </a:rPr>
              <a:t>  </a:t>
            </a:r>
            <a:r>
              <a:rPr kumimoji="0" lang="zh-CN" altLang="en-US" sz="2600" b="1" kern="0" dirty="0" smtClean="0">
                <a:solidFill>
                  <a:srgbClr val="000000"/>
                </a:solidFill>
                <a:latin typeface="华文仿宋"/>
                <a:ea typeface="华文仿宋"/>
                <a:cs typeface="+mn-cs"/>
                <a:sym typeface="Symbol" pitchFamily="18" charset="2"/>
              </a:rPr>
              <a:t>、  </a:t>
            </a:r>
            <a:r>
              <a:rPr lang="zh-CN" altLang="en-US" dirty="0" smtClean="0"/>
              <a:t>），研究复杂困难，</a:t>
            </a:r>
            <a:r>
              <a:rPr lang="zh-CN" altLang="en-US" b="1" dirty="0" smtClean="0"/>
              <a:t>库克</a:t>
            </a:r>
            <a:r>
              <a:rPr lang="zh-CN" altLang="en-US" dirty="0" smtClean="0"/>
              <a:t>从相对简单的命题逻辑着手研究计算复杂性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形式化的定义了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完全性理论，发现了第一个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 </a:t>
            </a:r>
            <a:r>
              <a:rPr lang="en-US" altLang="zh-CN" dirty="0" smtClean="0"/>
              <a:t>– SAT</a:t>
            </a:r>
            <a:r>
              <a:rPr lang="zh-CN" altLang="en-US" dirty="0" smtClean="0"/>
              <a:t>问题（俄罗斯科学家</a:t>
            </a:r>
            <a:r>
              <a:rPr lang="en-US" altLang="zh-CN" dirty="0" smtClean="0"/>
              <a:t>Leonid Levin</a:t>
            </a:r>
            <a:r>
              <a:rPr lang="zh-CN" altLang="en-US" dirty="0" smtClean="0"/>
              <a:t>几乎同时也发现了另一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完全问题</a:t>
            </a:r>
            <a:r>
              <a:rPr lang="en-US" altLang="zh-CN" dirty="0" smtClean="0"/>
              <a:t>-Tiling</a:t>
            </a:r>
            <a:r>
              <a:rPr lang="zh-CN" altLang="en-US" dirty="0" smtClean="0"/>
              <a:t>问题）。</a:t>
            </a:r>
            <a:endParaRPr lang="en-US" altLang="zh-CN" dirty="0" smtClean="0"/>
          </a:p>
          <a:p>
            <a:pPr>
              <a:spcBef>
                <a:spcPts val="0"/>
              </a:spcBef>
            </a:pPr>
            <a:r>
              <a:rPr lang="zh-CN" altLang="en-US" b="1" dirty="0" smtClean="0">
                <a:solidFill>
                  <a:srgbClr val="000099"/>
                </a:solidFill>
              </a:rPr>
              <a:t>意义</a:t>
            </a:r>
            <a:r>
              <a:rPr lang="en-US" altLang="zh-CN" b="1" dirty="0" smtClean="0">
                <a:solidFill>
                  <a:srgbClr val="000099"/>
                </a:solidFill>
              </a:rPr>
              <a:t>	</a:t>
            </a:r>
          </a:p>
          <a:p>
            <a:pPr lvl="1"/>
            <a:r>
              <a:rPr lang="zh-CN" altLang="en-US" dirty="0" smtClean="0"/>
              <a:t>论文开启了</a:t>
            </a:r>
            <a:r>
              <a:rPr lang="en-US" altLang="zh-CN" dirty="0" smtClean="0"/>
              <a:t>NP</a:t>
            </a:r>
            <a:r>
              <a:rPr lang="zh-CN" altLang="en-US" dirty="0" smtClean="0"/>
              <a:t>完备性的研究，令这个领域于之后的十年成为计算机科学中最活跃和重要的研究。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计算复杂性的主要奠基人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88403-55FA-4D59-AECD-3975BF139F9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63888" y="1988840"/>
            <a:ext cx="4968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尤里斯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哈特马尼斯（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Juris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Hartmanis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1928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年－），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拉脱维亚计算机科学家，计算复杂性理论的重要研究者。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1993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年图灵奖得主。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内容占位符 6" descr="150px-Juris_Hartmanis(200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2016224" cy="2592288"/>
          </a:xfrm>
        </p:spPr>
      </p:pic>
      <p:pic>
        <p:nvPicPr>
          <p:cNvPr id="9" name="图片 8" descr="220px-Dick_Stear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4437112"/>
            <a:ext cx="2794000" cy="20955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51920" y="4509120"/>
            <a:ext cx="4968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理查德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斯特恩斯（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smtClean="0"/>
              <a:t>Richard Edwin Stearns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1936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年－），美国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计算机科学家，计算复杂性理论的重要研究者。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1993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年图灵奖得主。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38100">
          <a:solidFill>
            <a:srgbClr val="0070C0"/>
          </a:solidFill>
        </a:ln>
      </a:spPr>
      <a:bodyPr rtlCol="0" anchor="ctr"/>
      <a:lstStyle>
        <a:defPPr>
          <a:buNone/>
          <a:defRPr sz="24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21290</TotalTime>
  <Words>1742</Words>
  <Application>Microsoft Office PowerPoint</Application>
  <PresentationFormat>全屏显示(4:3)</PresentationFormat>
  <Paragraphs>260</Paragraphs>
  <Slides>45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act</vt:lpstr>
      <vt:lpstr>学术研究方法浅论</vt:lpstr>
      <vt:lpstr>幻灯片 2</vt:lpstr>
      <vt:lpstr>非确定有限状态自动机理论的开创者</vt:lpstr>
      <vt:lpstr>非确定有限状态自动机理论的开创者</vt:lpstr>
      <vt:lpstr>非确定有限状态自动机理论的开创者</vt:lpstr>
      <vt:lpstr>NP完全理论的奠基人</vt:lpstr>
      <vt:lpstr>NP完全理论的奠基人</vt:lpstr>
      <vt:lpstr>NP完全理论的奠基人</vt:lpstr>
      <vt:lpstr>计算复杂性的主要奠基人</vt:lpstr>
      <vt:lpstr>计算复杂性的主要奠基人</vt:lpstr>
      <vt:lpstr>计算复杂性的主要奠基人</vt:lpstr>
      <vt:lpstr>软件可靠性的一个例子</vt:lpstr>
      <vt:lpstr>软件可靠性的一个例子</vt:lpstr>
      <vt:lpstr>图论中的最短路径算法</vt:lpstr>
      <vt:lpstr>图论中的最短路径算法</vt:lpstr>
      <vt:lpstr>故事小结</vt:lpstr>
      <vt:lpstr>幻灯片 17</vt:lpstr>
      <vt:lpstr>How to Evaluate a Paper?</vt:lpstr>
      <vt:lpstr>How to Get the Idea?</vt:lpstr>
      <vt:lpstr>How to Get the Solution?</vt:lpstr>
      <vt:lpstr>How to Write the Paper?</vt:lpstr>
      <vt:lpstr>How to do Experiments?</vt:lpstr>
      <vt:lpstr>Stages of Paper Submission</vt:lpstr>
      <vt:lpstr>Two Rules</vt:lpstr>
      <vt:lpstr>One Warning</vt:lpstr>
      <vt:lpstr>幻灯片 26</vt:lpstr>
      <vt:lpstr>幻灯片 27</vt:lpstr>
      <vt:lpstr>科研是什么之创新性</vt:lpstr>
      <vt:lpstr>科研是什么之疯狂的脑袋</vt:lpstr>
      <vt:lpstr>科研是什么之根深叶茂</vt:lpstr>
      <vt:lpstr>科研是什么之节点控制</vt:lpstr>
      <vt:lpstr>科研是什么之合作与独立</vt:lpstr>
      <vt:lpstr>科研是什么之根与主干</vt:lpstr>
      <vt:lpstr>科研是什么之学术道德</vt:lpstr>
      <vt:lpstr>科研是什么之。 。 。</vt:lpstr>
      <vt:lpstr>幻灯片 36</vt:lpstr>
      <vt:lpstr>幻灯片 37</vt:lpstr>
      <vt:lpstr>幻灯片 38</vt:lpstr>
      <vt:lpstr>Databases and Logic</vt:lpstr>
      <vt:lpstr>Computational Complexity </vt:lpstr>
      <vt:lpstr>Algorithms</vt:lpstr>
      <vt:lpstr>Formal Languages</vt:lpstr>
      <vt:lpstr>Statistics and Social Networks</vt:lpstr>
      <vt:lpstr>Graph Theory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kangjb</dc:creator>
  <cp:lastModifiedBy>2014CB340304</cp:lastModifiedBy>
  <cp:revision>2294</cp:revision>
  <cp:lastPrinted>2012-06-17T03:16:45Z</cp:lastPrinted>
  <dcterms:created xsi:type="dcterms:W3CDTF">2012-04-12T12:54:49Z</dcterms:created>
  <dcterms:modified xsi:type="dcterms:W3CDTF">2014-09-19T08:45:49Z</dcterms:modified>
</cp:coreProperties>
</file>