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68" r:id="rId5"/>
    <p:sldId id="277" r:id="rId6"/>
    <p:sldId id="293" r:id="rId7"/>
    <p:sldId id="275" r:id="rId8"/>
    <p:sldId id="290" r:id="rId9"/>
    <p:sldId id="270" r:id="rId10"/>
    <p:sldId id="267" r:id="rId11"/>
    <p:sldId id="264" r:id="rId12"/>
    <p:sldId id="291" r:id="rId13"/>
    <p:sldId id="292" r:id="rId14"/>
    <p:sldId id="265" r:id="rId15"/>
    <p:sldId id="266" r:id="rId16"/>
    <p:sldId id="284" r:id="rId17"/>
    <p:sldId id="283" r:id="rId18"/>
    <p:sldId id="285" r:id="rId19"/>
    <p:sldId id="260" r:id="rId20"/>
    <p:sldId id="282" r:id="rId21"/>
    <p:sldId id="286" r:id="rId22"/>
    <p:sldId id="261" r:id="rId23"/>
    <p:sldId id="287" r:id="rId24"/>
    <p:sldId id="263" r:id="rId25"/>
    <p:sldId id="288" r:id="rId26"/>
    <p:sldId id="272" r:id="rId27"/>
    <p:sldId id="289" r:id="rId28"/>
    <p:sldId id="262" r:id="rId29"/>
    <p:sldId id="274" r:id="rId30"/>
    <p:sldId id="271" r:id="rId31"/>
    <p:sldId id="273" r:id="rId32"/>
    <p:sldId id="278" r:id="rId33"/>
    <p:sldId id="279" r:id="rId34"/>
    <p:sldId id="280" r:id="rId35"/>
    <p:sldId id="281" r:id="rId36"/>
    <p:sldId id="25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7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6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7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0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6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6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0187-C3EA-4EF7-9F44-FB59E5874585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87E8-A6A6-4F7A-AAB5-1952018C2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2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Some Tips for Paper Writing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72400" cy="175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Jian Li</a:t>
            </a:r>
          </a:p>
          <a:p>
            <a:r>
              <a:rPr lang="en-US" altLang="zh-CN" sz="2400" dirty="0" smtClean="0"/>
              <a:t>Institute for </a:t>
            </a:r>
            <a:r>
              <a:rPr lang="en-US" altLang="zh-CN" sz="2400" dirty="0" err="1" smtClean="0"/>
              <a:t>Interdisiplinary</a:t>
            </a:r>
            <a:r>
              <a:rPr lang="en-US" altLang="zh-CN" sz="2400" dirty="0" smtClean="0"/>
              <a:t> Information Sciences (</a:t>
            </a:r>
            <a:r>
              <a:rPr lang="en-US" altLang="zh-CN" sz="2400" dirty="0" err="1" smtClean="0"/>
              <a:t>IIIS</a:t>
            </a:r>
            <a:r>
              <a:rPr lang="en-US" altLang="zh-CN" sz="2400" dirty="0" smtClean="0"/>
              <a:t>), Tsinghua University 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NDBC</a:t>
            </a:r>
            <a:r>
              <a:rPr lang="en-US" altLang="zh-CN" dirty="0" smtClean="0"/>
              <a:t> 2014 </a:t>
            </a:r>
            <a:r>
              <a:rPr lang="en-US" altLang="zh-CN" dirty="0" err="1" smtClean="0"/>
              <a:t>Phd</a:t>
            </a:r>
            <a:r>
              <a:rPr lang="en-US" altLang="zh-CN" dirty="0" smtClean="0"/>
              <a:t> Workshop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8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Motivate your problem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(background, why your problem is important or/and interesting, use motivating examples)</a:t>
            </a:r>
          </a:p>
          <a:p>
            <a:r>
              <a:rPr lang="en-US" altLang="zh-CN" dirty="0" smtClean="0"/>
              <a:t>State the problem and existing solutions (if any)</a:t>
            </a:r>
          </a:p>
          <a:p>
            <a:r>
              <a:rPr lang="en-US" altLang="zh-CN" dirty="0" smtClean="0"/>
              <a:t>State why it is nontrivial </a:t>
            </a:r>
            <a:endParaRPr lang="en-US" altLang="zh-CN" dirty="0"/>
          </a:p>
          <a:p>
            <a:r>
              <a:rPr lang="en-US" altLang="zh-CN" dirty="0" smtClean="0"/>
              <a:t>State your contribution clearly</a:t>
            </a:r>
          </a:p>
          <a:p>
            <a:pPr lvl="1"/>
            <a:r>
              <a:rPr lang="en-US" altLang="zh-CN" dirty="0" smtClean="0"/>
              <a:t>Compare with previous work</a:t>
            </a:r>
          </a:p>
          <a:p>
            <a:pPr lvl="1"/>
            <a:r>
              <a:rPr lang="en-US" altLang="zh-CN" dirty="0" smtClean="0"/>
              <a:t>Use a subsection, or bullets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35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your 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In most cases, do </a:t>
            </a:r>
            <a:r>
              <a:rPr lang="en-US" altLang="zh-CN" i="1" dirty="0"/>
              <a:t>not </a:t>
            </a:r>
            <a:r>
              <a:rPr lang="en-US" altLang="zh-CN" dirty="0"/>
              <a:t>assume the problem is solved, or that algorithm X is the best, just because someone claims this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When your result contradicts other’s (</a:t>
            </a:r>
            <a:r>
              <a:rPr lang="en-US" altLang="zh-CN" dirty="0" smtClean="0">
                <a:solidFill>
                  <a:srgbClr val="0070C0"/>
                </a:solidFill>
              </a:rPr>
              <a:t>who may review your paper</a:t>
            </a:r>
            <a:r>
              <a:rPr lang="en-US" altLang="zh-CN" dirty="0" smtClean="0"/>
              <a:t>), try to spend more effort to explain. </a:t>
            </a:r>
          </a:p>
          <a:p>
            <a:r>
              <a:rPr lang="en-US" altLang="zh-CN" dirty="0" smtClean="0"/>
              <a:t>Do not oversell!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9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8" y="260648"/>
            <a:ext cx="802005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4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your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Some tricks:</a:t>
            </a:r>
          </a:p>
          <a:p>
            <a:pPr marL="514350" indent="-514350">
              <a:buAutoNum type="arabicParenBoth"/>
            </a:pPr>
            <a:r>
              <a:rPr lang="en-US" altLang="zh-CN" dirty="0" smtClean="0"/>
              <a:t>First state a naïve algorithm (like greedy). Provide an example to show it does not work well. Then propose a remedy to the naïve approach</a:t>
            </a:r>
          </a:p>
          <a:p>
            <a:pPr marL="514350" indent="-514350">
              <a:buAutoNum type="arabicParenBoth"/>
            </a:pPr>
            <a:r>
              <a:rPr lang="en-US" altLang="zh-CN" dirty="0" smtClean="0"/>
              <a:t>First state a simplified version of your solution (but more elegant and easier to state), then extend it step by step</a:t>
            </a:r>
          </a:p>
          <a:p>
            <a:pPr marL="514350" indent="-514350">
              <a:buAutoNum type="arabicParenBoth"/>
            </a:pPr>
            <a:r>
              <a:rPr lang="en-US" altLang="zh-CN" dirty="0" smtClean="0"/>
              <a:t>Make your algorithm as simple as possible (but not simpler). Do not make your algorithm unnecessarily complicate.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33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Report experimental results with appropriate statistical info like error bars, confidence intervals, size. </a:t>
            </a:r>
          </a:p>
          <a:p>
            <a:r>
              <a:rPr lang="en-US" altLang="zh-CN" dirty="0" smtClean="0"/>
              <a:t>When selecting data to exclude, describe what you did and why. Otherwise it's not clear what the bias in dataset will be.</a:t>
            </a:r>
          </a:p>
          <a:p>
            <a:r>
              <a:rPr lang="en-US" altLang="zh-CN" dirty="0" smtClean="0"/>
              <a:t>Try be precise how you choose parameters in your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– especially you have many parameters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83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Restating the paper's contributions </a:t>
            </a:r>
            <a:r>
              <a:rPr lang="en-US" altLang="zh-CN" dirty="0" smtClean="0">
                <a:solidFill>
                  <a:srgbClr val="FF0000"/>
                </a:solidFill>
              </a:rPr>
              <a:t>does not </a:t>
            </a:r>
            <a:r>
              <a:rPr lang="en-US" altLang="zh-CN" dirty="0" smtClean="0"/>
              <a:t>make a conclusion </a:t>
            </a:r>
          </a:p>
          <a:p>
            <a:r>
              <a:rPr lang="en-US" altLang="zh-CN" dirty="0" smtClean="0"/>
              <a:t>A good place to state the limitation of your method and to propose future work</a:t>
            </a:r>
          </a:p>
          <a:p>
            <a:r>
              <a:rPr lang="en-US" altLang="zh-CN" dirty="0" smtClean="0"/>
              <a:t>Any open questions.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1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Acknowledge your weakness</a:t>
            </a:r>
          </a:p>
          <a:p>
            <a:r>
              <a:rPr lang="en-US" altLang="zh-CN" dirty="0" smtClean="0"/>
              <a:t>Proper citation</a:t>
            </a:r>
          </a:p>
          <a:p>
            <a:r>
              <a:rPr lang="en-US" altLang="zh-CN" dirty="0" smtClean="0"/>
              <a:t>Acknowledge other’s help</a:t>
            </a:r>
          </a:p>
          <a:p>
            <a:r>
              <a:rPr lang="en-US" altLang="zh-CN" dirty="0" smtClean="0"/>
              <a:t>Use good picture</a:t>
            </a:r>
          </a:p>
          <a:p>
            <a:r>
              <a:rPr lang="en-US" altLang="zh-CN" dirty="0" smtClean="0"/>
              <a:t>Use spacing</a:t>
            </a:r>
          </a:p>
          <a:p>
            <a:r>
              <a:rPr lang="en-US" altLang="zh-CN" dirty="0" smtClean="0"/>
              <a:t>Use Good notations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9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Acknowledge your weakness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Do not pretend it does not exist or attempt to hide it (as the reviewer can find it out and reject your paper)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Explicitly acknowledge the weaknesses, and explain why the work is still useful (and, if possible, how it might be fixed)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E.g., Our algorithm only works for continuous functions. For discontinuous functions, </a:t>
            </a:r>
            <a:r>
              <a:rPr lang="en-US" altLang="zh-CN" dirty="0" err="1" smtClean="0"/>
              <a:t>blabla</a:t>
            </a:r>
            <a:r>
              <a:rPr lang="en-US" altLang="zh-CN" dirty="0" smtClean="0"/>
              <a:t> may happen. We are planning to try </a:t>
            </a:r>
            <a:r>
              <a:rPr lang="en-US" altLang="zh-CN" dirty="0" err="1" smtClean="0"/>
              <a:t>blabla</a:t>
            </a:r>
            <a:r>
              <a:rPr lang="en-US" altLang="zh-CN" dirty="0" smtClean="0"/>
              <a:t> methods to handle such functions….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30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Acknowledge your weakness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Proper citation</a:t>
            </a:r>
          </a:p>
          <a:p>
            <a:r>
              <a:rPr lang="en-US" altLang="zh-CN" dirty="0" smtClean="0"/>
              <a:t>Acknowledge other’s help</a:t>
            </a:r>
          </a:p>
          <a:p>
            <a:r>
              <a:rPr lang="en-US" altLang="zh-CN" dirty="0" smtClean="0"/>
              <a:t>Use good picture</a:t>
            </a:r>
          </a:p>
          <a:p>
            <a:r>
              <a:rPr lang="en-US" altLang="zh-CN" dirty="0" smtClean="0"/>
              <a:t>Use spacing</a:t>
            </a:r>
          </a:p>
          <a:p>
            <a:r>
              <a:rPr lang="en-US" altLang="zh-CN" dirty="0" smtClean="0"/>
              <a:t>Use Good notations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Properly Cite Other’s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Do not misspell other’s name! They may review your paper.</a:t>
            </a:r>
          </a:p>
          <a:p>
            <a:endParaRPr lang="en-US" altLang="zh-CN" dirty="0"/>
          </a:p>
          <a:p>
            <a:r>
              <a:rPr lang="en-US" altLang="zh-CN" dirty="0" smtClean="0"/>
              <a:t>Do not:</a:t>
            </a:r>
          </a:p>
          <a:p>
            <a:pPr lvl="1"/>
            <a:r>
              <a:rPr lang="en-US" altLang="zh-CN" dirty="0" smtClean="0"/>
              <a:t>[17] gives an algorithm which …….</a:t>
            </a:r>
          </a:p>
          <a:p>
            <a:r>
              <a:rPr lang="en-US" altLang="zh-CN" dirty="0" smtClean="0"/>
              <a:t>Do:</a:t>
            </a:r>
          </a:p>
          <a:p>
            <a:pPr lvl="1"/>
            <a:r>
              <a:rPr lang="en-US" altLang="zh-CN" dirty="0" smtClean="0"/>
              <a:t>Wang et al. [17] proposed ……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Sometimes, you may want to list all authors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36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There is no substitute of good research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Do good research first (develop good theory, build good systems, create good applications…)</a:t>
            </a:r>
          </a:p>
          <a:p>
            <a:endParaRPr lang="en-US" altLang="zh-CN" i="1" dirty="0"/>
          </a:p>
          <a:p>
            <a:r>
              <a:rPr lang="en-US" altLang="zh-CN" dirty="0" smtClean="0"/>
              <a:t>Paper writing is also extremely important:</a:t>
            </a:r>
          </a:p>
          <a:p>
            <a:pPr lvl="1"/>
            <a:r>
              <a:rPr lang="en-US" altLang="zh-CN" dirty="0" smtClean="0"/>
              <a:t>The most important way to tell others your contribution</a:t>
            </a:r>
          </a:p>
          <a:p>
            <a:pPr lvl="1"/>
            <a:r>
              <a:rPr lang="en-US" altLang="zh-CN" dirty="0" smtClean="0"/>
              <a:t>Degree, jobs, etc.</a:t>
            </a:r>
          </a:p>
          <a:p>
            <a:pPr marL="0" indent="0">
              <a:buNone/>
            </a:pPr>
            <a:endParaRPr lang="en-US" altLang="zh-CN" i="1" dirty="0" smtClean="0"/>
          </a:p>
          <a:p>
            <a:pPr marL="0" indent="0">
              <a:buNone/>
            </a:pPr>
            <a:r>
              <a:rPr lang="en-US" altLang="zh-CN" i="1" dirty="0" smtClean="0"/>
              <a:t>What is written without effort is in general read without pleasure - </a:t>
            </a:r>
            <a:r>
              <a:rPr lang="en-US" altLang="zh-CN" dirty="0" smtClean="0"/>
              <a:t>Samuel Johnson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55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8" y="476672"/>
            <a:ext cx="7886700" cy="630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Properly Cite Other’s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26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Acknowledge your weakness</a:t>
            </a:r>
          </a:p>
          <a:p>
            <a:r>
              <a:rPr lang="en-US" altLang="zh-CN" dirty="0" smtClean="0"/>
              <a:t>Proper citation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Acknowledge other’s help</a:t>
            </a:r>
          </a:p>
          <a:p>
            <a:r>
              <a:rPr lang="en-US" altLang="zh-CN" dirty="0" smtClean="0"/>
              <a:t>Use good picture</a:t>
            </a:r>
          </a:p>
          <a:p>
            <a:r>
              <a:rPr lang="en-US" altLang="zh-CN" dirty="0" smtClean="0"/>
              <a:t>Use spacing</a:t>
            </a:r>
          </a:p>
          <a:p>
            <a:r>
              <a:rPr lang="en-US" altLang="zh-CN" dirty="0" smtClean="0"/>
              <a:t>Use Good notations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7554"/>
            <a:ext cx="7067700" cy="287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058" y="1423317"/>
            <a:ext cx="898847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At the end of the paper, acknowledge those who helped you</a:t>
            </a:r>
          </a:p>
          <a:p>
            <a:pPr lvl="1"/>
            <a:r>
              <a:rPr lang="en-US" altLang="zh-CN" sz="2400" dirty="0" smtClean="0"/>
              <a:t>In double-blind submission (like </a:t>
            </a:r>
            <a:r>
              <a:rPr lang="en-US" altLang="zh-CN" sz="2400" dirty="0" err="1" smtClean="0"/>
              <a:t>sigmod</a:t>
            </a:r>
            <a:r>
              <a:rPr lang="en-US" altLang="zh-CN" sz="2400" dirty="0" smtClean="0"/>
              <a:t>), omit this part in the submission. But you can include it in the camera-ready version 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95" y="3744838"/>
            <a:ext cx="8388425" cy="83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0382" y="34197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627784" y="5576444"/>
            <a:ext cx="54726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31640" y="5864476"/>
            <a:ext cx="67687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403648" y="6080500"/>
            <a:ext cx="66967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31640" y="6296524"/>
            <a:ext cx="29523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21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Acknowledge your weakness</a:t>
            </a:r>
          </a:p>
          <a:p>
            <a:r>
              <a:rPr lang="en-US" altLang="zh-CN" dirty="0" smtClean="0"/>
              <a:t>Proper citation</a:t>
            </a:r>
          </a:p>
          <a:p>
            <a:r>
              <a:rPr lang="en-US" altLang="zh-CN" dirty="0" smtClean="0"/>
              <a:t>Acknowledge other’s help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Use good picture</a:t>
            </a:r>
          </a:p>
          <a:p>
            <a:r>
              <a:rPr lang="en-US" altLang="zh-CN" dirty="0" smtClean="0"/>
              <a:t>Use spacing</a:t>
            </a:r>
          </a:p>
          <a:p>
            <a:r>
              <a:rPr lang="en-US" altLang="zh-CN" dirty="0" smtClean="0"/>
              <a:t>Use Good notations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 Picture is Worth One Thousand Words 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8" y="1628800"/>
            <a:ext cx="6580743" cy="335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5517232"/>
            <a:ext cx="46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Concrete Math. Graham, Knuth, </a:t>
            </a:r>
            <a:r>
              <a:rPr lang="en-US" altLang="zh-CN" dirty="0" err="1" smtClean="0"/>
              <a:t>Patashnik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64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Acknowledge your weakness</a:t>
            </a:r>
          </a:p>
          <a:p>
            <a:r>
              <a:rPr lang="en-US" altLang="zh-CN" dirty="0" smtClean="0"/>
              <a:t>Proper citation</a:t>
            </a:r>
          </a:p>
          <a:p>
            <a:r>
              <a:rPr lang="en-US" altLang="zh-CN" dirty="0" smtClean="0"/>
              <a:t>Acknowledge other’s help</a:t>
            </a:r>
          </a:p>
          <a:p>
            <a:r>
              <a:rPr lang="en-US" altLang="zh-CN" dirty="0" smtClean="0"/>
              <a:t>Use good picture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Use spacing</a:t>
            </a:r>
          </a:p>
          <a:p>
            <a:r>
              <a:rPr lang="en-US" altLang="zh-CN" dirty="0" smtClean="0"/>
              <a:t>Use Good notations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Good Spacing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example: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02678"/>
            <a:ext cx="47529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5373216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Properly use \</a:t>
            </a:r>
            <a:r>
              <a:rPr lang="en-US" altLang="zh-CN" sz="2400" dirty="0" err="1" smtClean="0"/>
              <a:t>forall</a:t>
            </a:r>
            <a:r>
              <a:rPr lang="en-US" altLang="zh-CN" sz="2400" dirty="0" smtClean="0"/>
              <a:t>, \exist</a:t>
            </a:r>
          </a:p>
          <a:p>
            <a:r>
              <a:rPr lang="en-US" altLang="zh-CN" sz="2400" dirty="0" smtClean="0"/>
              <a:t>Do not use them for saving space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810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Acknowledge your weakness</a:t>
            </a:r>
          </a:p>
          <a:p>
            <a:r>
              <a:rPr lang="en-US" altLang="zh-CN" dirty="0" smtClean="0"/>
              <a:t>Proper citation</a:t>
            </a:r>
          </a:p>
          <a:p>
            <a:r>
              <a:rPr lang="en-US" altLang="zh-CN" dirty="0" smtClean="0"/>
              <a:t>Acknowledge other’s help</a:t>
            </a:r>
          </a:p>
          <a:p>
            <a:r>
              <a:rPr lang="en-US" altLang="zh-CN" dirty="0" smtClean="0"/>
              <a:t>Use good picture</a:t>
            </a:r>
          </a:p>
          <a:p>
            <a:r>
              <a:rPr lang="en-US" altLang="zh-CN" dirty="0" smtClean="0"/>
              <a:t>Use spacing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Use Good notations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Choosing Good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Just like choosing variable names in a programming language.</a:t>
            </a:r>
          </a:p>
          <a:p>
            <a:r>
              <a:rPr lang="en-US" altLang="zh-CN" dirty="0" smtClean="0"/>
              <a:t>E.g.,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Family of sets: \</a:t>
            </a:r>
            <a:r>
              <a:rPr lang="en-US" altLang="zh-CN" dirty="0" err="1" smtClean="0"/>
              <a:t>mathcal</a:t>
            </a:r>
            <a:r>
              <a:rPr lang="en-US" altLang="zh-CN" dirty="0" smtClean="0"/>
              <a:t>{A}, \</a:t>
            </a:r>
            <a:r>
              <a:rPr lang="en-US" altLang="zh-CN" dirty="0" err="1" smtClean="0"/>
              <a:t>mathcal</a:t>
            </a:r>
            <a:r>
              <a:rPr lang="en-US" altLang="zh-CN" dirty="0" smtClean="0"/>
              <a:t>{F}, …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set: A, B, S, T, …..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elements: a, b, e, ….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special constant: \pi, \phi, \epsilon, ….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Reals: \</a:t>
            </a:r>
            <a:r>
              <a:rPr lang="en-US" altLang="zh-CN" dirty="0" err="1" smtClean="0"/>
              <a:t>mathbb</a:t>
            </a:r>
            <a:r>
              <a:rPr lang="en-US" altLang="zh-CN" dirty="0" smtClean="0"/>
              <a:t>{R}, Integers: </a:t>
            </a:r>
            <a:r>
              <a:rPr lang="en-US" altLang="zh-CN" dirty="0" err="1" smtClean="0"/>
              <a:t>mathbb</a:t>
            </a:r>
            <a:r>
              <a:rPr lang="en-US" altLang="zh-CN" dirty="0" smtClean="0"/>
              <a:t>{Z} 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7995" y="6309320"/>
            <a:ext cx="46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Concrete Math. Graham, Knuth, </a:t>
            </a:r>
            <a:r>
              <a:rPr lang="en-US" altLang="zh-CN" dirty="0" err="1" smtClean="0"/>
              <a:t>Patashnik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188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Choosing Good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\</a:t>
            </a:r>
            <a:r>
              <a:rPr lang="en-US" altLang="zh-CN" dirty="0" err="1" smtClean="0"/>
              <a:t>mathsf</a:t>
            </a:r>
            <a:endParaRPr lang="en-US" altLang="zh-CN" dirty="0" smtClean="0"/>
          </a:p>
          <a:p>
            <a:r>
              <a:rPr lang="en-US" altLang="zh-CN" dirty="0" smtClean="0"/>
              <a:t>E.g., \</a:t>
            </a:r>
            <a:r>
              <a:rPr lang="en-US" altLang="zh-CN" dirty="0" err="1" smtClean="0"/>
              <a:t>mathsf</a:t>
            </a:r>
            <a:r>
              <a:rPr lang="en-US" altLang="zh-CN" dirty="0" smtClean="0"/>
              <a:t>{OPT} for optimal solution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\</a:t>
            </a:r>
            <a:r>
              <a:rPr lang="en-US" altLang="zh-CN" dirty="0" err="1" smtClean="0"/>
              <a:t>mathsf</a:t>
            </a:r>
            <a:r>
              <a:rPr lang="en-US" altLang="zh-CN" dirty="0" smtClean="0"/>
              <a:t>{Cost}, \</a:t>
            </a:r>
            <a:r>
              <a:rPr lang="en-US" altLang="zh-CN" dirty="0" err="1" smtClean="0"/>
              <a:t>mathsf</a:t>
            </a:r>
            <a:r>
              <a:rPr lang="en-US" altLang="zh-CN" dirty="0" smtClean="0"/>
              <a:t>{Val} ….</a:t>
            </a:r>
          </a:p>
          <a:p>
            <a:endParaRPr lang="en-US" altLang="zh-CN" dirty="0"/>
          </a:p>
          <a:p>
            <a:r>
              <a:rPr lang="en-US" altLang="zh-CN" dirty="0" smtClean="0"/>
              <a:t>Do not use variable name like: </a:t>
            </a:r>
            <a:r>
              <a:rPr lang="en-US" altLang="zh-CN" dirty="0" err="1" smtClean="0"/>
              <a:t>st</a:t>
            </a:r>
            <a:r>
              <a:rPr lang="en-US" altLang="zh-CN" dirty="0"/>
              <a:t> </a:t>
            </a:r>
            <a:r>
              <a:rPr lang="en-US" altLang="zh-CN" dirty="0" smtClean="0"/>
              <a:t>(which may be confused with s times t), k5 (you can use subscript) in math formulas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2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 Honest. Never Plagiarize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not copy-paste from other papers!</a:t>
            </a:r>
          </a:p>
          <a:p>
            <a:pPr lvl="1"/>
            <a:r>
              <a:rPr lang="en-US" altLang="zh-CN" dirty="0" smtClean="0"/>
              <a:t>Very bad </a:t>
            </a:r>
            <a:r>
              <a:rPr lang="en-US" altLang="zh-CN" dirty="0" err="1" smtClean="0"/>
              <a:t>concequences</a:t>
            </a:r>
            <a:endParaRPr lang="en-US" altLang="zh-CN" dirty="0" smtClean="0"/>
          </a:p>
          <a:p>
            <a:r>
              <a:rPr lang="en-US" altLang="zh-CN" dirty="0" smtClean="0"/>
              <a:t>Do not modify experiment results.</a:t>
            </a:r>
          </a:p>
          <a:p>
            <a:r>
              <a:rPr lang="en-US" altLang="zh-CN" dirty="0" smtClean="0"/>
              <a:t>….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83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Choosing Good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7995" y="6309320"/>
            <a:ext cx="46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Concrete Math. Graham, Knuth, </a:t>
            </a:r>
            <a:r>
              <a:rPr lang="en-US" altLang="zh-CN" dirty="0" err="1" smtClean="0"/>
              <a:t>Patashnik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744047" cy="225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68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Choosing Good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0" y="1628800"/>
            <a:ext cx="8392523" cy="457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88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proper phrases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We picked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optimal</a:t>
            </a:r>
            <a:r>
              <a:rPr lang="en-US" altLang="zh-CN" sz="2000" dirty="0" smtClean="0"/>
              <a:t> value for X... No! (unless you can prove it)</a:t>
            </a:r>
          </a:p>
          <a:p>
            <a:r>
              <a:rPr lang="en-US" altLang="zh-CN" sz="2000" dirty="0" smtClean="0"/>
              <a:t>We picked a value for X that produced the best</a:t>
            </a:r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i="1" dirty="0"/>
              <a:t>Our idea is significantly better than Smiths</a:t>
            </a:r>
            <a:endParaRPr lang="en-US" altLang="zh-CN" sz="2000" dirty="0"/>
          </a:p>
          <a:p>
            <a:r>
              <a:rPr lang="en-US" altLang="zh-CN" sz="2000" i="1" dirty="0" smtClean="0"/>
              <a:t>Our </a:t>
            </a:r>
            <a:r>
              <a:rPr lang="en-US" altLang="zh-CN" sz="2000" i="1" dirty="0"/>
              <a:t>idea is </a:t>
            </a:r>
            <a:r>
              <a:rPr lang="en-US" altLang="zh-CN" sz="2000" i="1" dirty="0">
                <a:solidFill>
                  <a:srgbClr val="FF0000"/>
                </a:solidFill>
              </a:rPr>
              <a:t>statistically</a:t>
            </a:r>
            <a:r>
              <a:rPr lang="en-US" altLang="zh-CN" sz="2000" i="1" dirty="0"/>
              <a:t> significantly better than Smiths, at a confidence level of…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Our algorithm is much simpler than ….</a:t>
            </a:r>
          </a:p>
          <a:p>
            <a:r>
              <a:rPr lang="en-US" altLang="zh-CN" sz="2000" dirty="0" smtClean="0"/>
              <a:t>Our algorithm is </a:t>
            </a:r>
            <a:r>
              <a:rPr lang="en-US" altLang="zh-CN" sz="2000" dirty="0" smtClean="0">
                <a:solidFill>
                  <a:srgbClr val="FF0000"/>
                </a:solidFill>
              </a:rPr>
              <a:t>arguably</a:t>
            </a:r>
            <a:r>
              <a:rPr lang="en-US" altLang="zh-CN" sz="2000" dirty="0" smtClean="0"/>
              <a:t> simpler than ….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71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Proper Phrases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Some words in CS have special meanings!</a:t>
            </a:r>
          </a:p>
          <a:p>
            <a:r>
              <a:rPr lang="en-US" altLang="zh-CN" dirty="0" smtClean="0"/>
              <a:t>Complexity: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complexity of the algorithm </a:t>
            </a:r>
            <a:r>
              <a:rPr lang="en-US" altLang="zh-CN" dirty="0" smtClean="0"/>
              <a:t>makes it very hard to analysis  </a:t>
            </a:r>
          </a:p>
          <a:p>
            <a:r>
              <a:rPr lang="en-US" altLang="zh-CN" dirty="0" smtClean="0"/>
              <a:t>Hardness:</a:t>
            </a:r>
          </a:p>
          <a:p>
            <a:pPr lvl="1"/>
            <a:r>
              <a:rPr lang="en-US" altLang="zh-CN" dirty="0" smtClean="0"/>
              <a:t>The hardness of the algorithm</a:t>
            </a:r>
          </a:p>
          <a:p>
            <a:r>
              <a:rPr lang="en-US" altLang="zh-CN" dirty="0" smtClean="0"/>
              <a:t>Correlated:</a:t>
            </a:r>
          </a:p>
          <a:p>
            <a:endParaRPr lang="en-US" altLang="zh-CN" dirty="0"/>
          </a:p>
          <a:p>
            <a:r>
              <a:rPr lang="en-US" altLang="zh-CN" dirty="0" smtClean="0"/>
              <a:t>When you say some words, make sure you know what it means: </a:t>
            </a:r>
          </a:p>
          <a:p>
            <a:pPr lvl="1"/>
            <a:r>
              <a:rPr lang="en-US" altLang="zh-CN" dirty="0" smtClean="0"/>
              <a:t>It is an NP problem.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834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 not use too many “in this paper”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 a single </a:t>
            </a:r>
            <a:r>
              <a:rPr lang="en-US" altLang="zh-CN" dirty="0" err="1"/>
              <a:t>SIGMOD</a:t>
            </a:r>
            <a:r>
              <a:rPr lang="en-US" altLang="zh-CN" dirty="0"/>
              <a:t> paper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In </a:t>
            </a:r>
            <a:r>
              <a:rPr lang="en-US" altLang="zh-CN" b="1" dirty="0"/>
              <a:t>this paper</a:t>
            </a:r>
            <a:r>
              <a:rPr lang="en-US" altLang="zh-CN" dirty="0"/>
              <a:t>, we attempt to approximate.. </a:t>
            </a:r>
          </a:p>
          <a:p>
            <a:r>
              <a:rPr lang="en-US" altLang="zh-CN" dirty="0"/>
              <a:t>Thus, </a:t>
            </a:r>
            <a:r>
              <a:rPr lang="en-US" altLang="zh-CN" b="1" dirty="0"/>
              <a:t>in this paper</a:t>
            </a:r>
            <a:r>
              <a:rPr lang="en-US" altLang="zh-CN" dirty="0"/>
              <a:t>, we explore how to use..</a:t>
            </a:r>
          </a:p>
          <a:p>
            <a:r>
              <a:rPr lang="en-US" altLang="zh-CN" b="1" dirty="0"/>
              <a:t>In this paper</a:t>
            </a:r>
            <a:r>
              <a:rPr lang="en-US" altLang="zh-CN" dirty="0"/>
              <a:t>, our focus is on indexing large collections..</a:t>
            </a:r>
          </a:p>
          <a:p>
            <a:r>
              <a:rPr lang="en-US" altLang="zh-CN" b="1" dirty="0"/>
              <a:t>In this paper</a:t>
            </a:r>
            <a:r>
              <a:rPr lang="en-US" altLang="zh-CN" dirty="0"/>
              <a:t>, we seek to approximate and index.. </a:t>
            </a:r>
          </a:p>
          <a:p>
            <a:r>
              <a:rPr lang="en-US" altLang="zh-CN" dirty="0"/>
              <a:t>Thus, </a:t>
            </a:r>
            <a:r>
              <a:rPr lang="en-US" altLang="zh-CN" b="1" dirty="0"/>
              <a:t>in this paper</a:t>
            </a:r>
            <a:r>
              <a:rPr lang="en-US" altLang="zh-CN" dirty="0"/>
              <a:t>, we explore how to use the.. </a:t>
            </a:r>
          </a:p>
          <a:p>
            <a:r>
              <a:rPr lang="en-US" altLang="zh-CN" dirty="0"/>
              <a:t>The indexing proposed </a:t>
            </a:r>
            <a:r>
              <a:rPr lang="en-US" altLang="zh-CN" b="1" dirty="0"/>
              <a:t>in this paper </a:t>
            </a:r>
            <a:r>
              <a:rPr lang="en-US" altLang="zh-CN" dirty="0"/>
              <a:t>belongs to the class of..</a:t>
            </a:r>
          </a:p>
          <a:p>
            <a:r>
              <a:rPr lang="en-US" altLang="zh-CN" dirty="0"/>
              <a:t>Figure 1 summarizes all the symbols used </a:t>
            </a:r>
            <a:r>
              <a:rPr lang="en-US" altLang="zh-CN" b="1" dirty="0"/>
              <a:t>in this paper</a:t>
            </a:r>
            <a:r>
              <a:rPr lang="en-US" altLang="zh-CN" dirty="0"/>
              <a:t>…</a:t>
            </a:r>
          </a:p>
          <a:p>
            <a:r>
              <a:rPr lang="en-US" altLang="zh-CN" b="1" dirty="0"/>
              <a:t>In this paper</a:t>
            </a:r>
            <a:r>
              <a:rPr lang="en-US" altLang="zh-CN" dirty="0"/>
              <a:t>, we use Euclidean distance..</a:t>
            </a:r>
          </a:p>
          <a:p>
            <a:r>
              <a:rPr lang="en-US" altLang="zh-CN" dirty="0"/>
              <a:t>The results to be presented </a:t>
            </a:r>
            <a:r>
              <a:rPr lang="en-US" altLang="zh-CN" b="1" dirty="0"/>
              <a:t>in this paper </a:t>
            </a:r>
            <a:r>
              <a:rPr lang="en-US" altLang="zh-CN" dirty="0"/>
              <a:t>do not..</a:t>
            </a:r>
          </a:p>
          <a:p>
            <a:r>
              <a:rPr lang="en-US" altLang="zh-CN" dirty="0"/>
              <a:t>A key result to be proven later </a:t>
            </a:r>
            <a:r>
              <a:rPr lang="en-US" altLang="zh-CN" b="1" dirty="0"/>
              <a:t>in this paper </a:t>
            </a:r>
            <a:r>
              <a:rPr lang="en-US" altLang="zh-CN" dirty="0"/>
              <a:t>is that the..</a:t>
            </a:r>
          </a:p>
          <a:p>
            <a:r>
              <a:rPr lang="en-US" altLang="zh-CN" b="1" dirty="0"/>
              <a:t>In this paper</a:t>
            </a:r>
            <a:r>
              <a:rPr lang="en-US" altLang="zh-CN" dirty="0"/>
              <a:t>, we adopt the Euclidean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519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 a term before you use 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/>
          <a:lstStyle/>
          <a:p>
            <a:r>
              <a:rPr lang="en-US" altLang="zh-CN" dirty="0" smtClean="0"/>
              <a:t>But </a:t>
            </a:r>
            <a:r>
              <a:rPr lang="en-US" altLang="zh-CN" dirty="0" err="1" smtClean="0"/>
              <a:t>DHT</a:t>
            </a:r>
            <a:r>
              <a:rPr lang="en-US" altLang="zh-CN" dirty="0" smtClean="0"/>
              <a:t> is not defined….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2" y="1772816"/>
            <a:ext cx="78581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766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Many material of this slides are from the following sources: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How </a:t>
            </a:r>
            <a:r>
              <a:rPr lang="en-US" altLang="zh-CN" dirty="0"/>
              <a:t>to do good research, get it published in </a:t>
            </a:r>
            <a:r>
              <a:rPr lang="en-US" altLang="zh-CN" dirty="0" err="1"/>
              <a:t>SIGKDD</a:t>
            </a:r>
            <a:r>
              <a:rPr lang="en-US" altLang="zh-CN" dirty="0"/>
              <a:t> and get it cited</a:t>
            </a:r>
            <a:r>
              <a:rPr lang="en-US" altLang="zh-CN" dirty="0" smtClean="0"/>
              <a:t>! - </a:t>
            </a:r>
            <a:r>
              <a:rPr lang="en-US" altLang="zh-CN" dirty="0" err="1"/>
              <a:t>Eamonn</a:t>
            </a:r>
            <a:r>
              <a:rPr lang="en-US" altLang="zh-CN" dirty="0"/>
              <a:t> </a:t>
            </a:r>
            <a:r>
              <a:rPr lang="en-US" altLang="zh-CN" dirty="0" smtClean="0"/>
              <a:t>Keogh</a:t>
            </a:r>
          </a:p>
          <a:p>
            <a:r>
              <a:rPr lang="en-US" altLang="zh-CN" dirty="0" smtClean="0"/>
              <a:t>Tips for Writing Technical Papers - Jennifer </a:t>
            </a:r>
            <a:r>
              <a:rPr lang="en-US" altLang="zh-CN" dirty="0" err="1" smtClean="0"/>
              <a:t>Widom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SIGIR</a:t>
            </a:r>
            <a:r>
              <a:rPr lang="en-US" altLang="zh-CN" dirty="0" smtClean="0"/>
              <a:t> Paper Writing Tips -http://research.microsoft.com/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-us/people/</a:t>
            </a:r>
            <a:r>
              <a:rPr lang="en-US" altLang="zh-CN" dirty="0" err="1" smtClean="0"/>
              <a:t>pbailey</a:t>
            </a:r>
            <a:r>
              <a:rPr lang="en-US" altLang="zh-CN" dirty="0" smtClean="0"/>
              <a:t>/sigir-paper-writing-tips.aspx</a:t>
            </a:r>
          </a:p>
          <a:p>
            <a:r>
              <a:rPr lang="en-US" altLang="zh-CN" dirty="0" smtClean="0"/>
              <a:t>Craft Your Research Future – Charles Ling, </a:t>
            </a:r>
            <a:r>
              <a:rPr lang="en-US" altLang="zh-CN" dirty="0" err="1" smtClean="0"/>
              <a:t>Qiang</a:t>
            </a:r>
            <a:r>
              <a:rPr lang="en-US" altLang="zh-CN" dirty="0" smtClean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6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Review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altLang="zh-CN" dirty="0" smtClean="0"/>
              <a:t>Conferences</a:t>
            </a:r>
          </a:p>
          <a:p>
            <a:pPr lvl="1"/>
            <a:r>
              <a:rPr lang="en-US" altLang="zh-CN" dirty="0" smtClean="0"/>
              <a:t>A deadline</a:t>
            </a:r>
          </a:p>
          <a:p>
            <a:pPr lvl="1"/>
            <a:r>
              <a:rPr lang="en-US" altLang="zh-CN" dirty="0" smtClean="0"/>
              <a:t>One shot  (some </a:t>
            </a:r>
            <a:r>
              <a:rPr lang="en-US" altLang="zh-CN" dirty="0" err="1" smtClean="0"/>
              <a:t>confs</a:t>
            </a:r>
            <a:r>
              <a:rPr lang="en-US" altLang="zh-CN" dirty="0" smtClean="0"/>
              <a:t> have more than one round, e.g., </a:t>
            </a:r>
            <a:r>
              <a:rPr lang="en-US" altLang="zh-CN" dirty="0" err="1" smtClean="0"/>
              <a:t>vldb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rebuttal</a:t>
            </a:r>
            <a:endParaRPr lang="en-US" altLang="zh-CN" dirty="0"/>
          </a:p>
          <a:p>
            <a:r>
              <a:rPr lang="en-US" altLang="zh-CN" dirty="0" smtClean="0"/>
              <a:t>Journals </a:t>
            </a:r>
          </a:p>
          <a:p>
            <a:pPr lvl="1"/>
            <a:r>
              <a:rPr lang="en-US" altLang="zh-CN" dirty="0" smtClean="0"/>
              <a:t>No deadline</a:t>
            </a:r>
          </a:p>
          <a:p>
            <a:pPr lvl="1"/>
            <a:r>
              <a:rPr lang="en-US" altLang="zh-CN" dirty="0" smtClean="0"/>
              <a:t>Multiple rounds</a:t>
            </a:r>
          </a:p>
          <a:p>
            <a:pPr lvl="1"/>
            <a:r>
              <a:rPr lang="en-US" altLang="zh-CN" dirty="0" smtClean="0"/>
              <a:t>Cover letter, response,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65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Review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review process is a random process</a:t>
            </a:r>
          </a:p>
          <a:p>
            <a:pPr lvl="1"/>
            <a:r>
              <a:rPr lang="en-US" altLang="zh-CN" dirty="0" err="1" smtClean="0"/>
              <a:t>Mobicom</a:t>
            </a:r>
            <a:r>
              <a:rPr lang="en-US" altLang="zh-CN" dirty="0" smtClean="0"/>
              <a:t> 2004</a:t>
            </a:r>
          </a:p>
          <a:p>
            <a:r>
              <a:rPr lang="en-US" altLang="zh-CN" dirty="0" smtClean="0"/>
              <a:t>The review can be </a:t>
            </a:r>
            <a:r>
              <a:rPr lang="en-US" altLang="zh-CN" dirty="0" smtClean="0">
                <a:solidFill>
                  <a:srgbClr val="FF0000"/>
                </a:solidFill>
              </a:rPr>
              <a:t>very frustrating</a:t>
            </a:r>
          </a:p>
          <a:p>
            <a:r>
              <a:rPr lang="en-US" altLang="zh-CN" dirty="0" smtClean="0"/>
              <a:t>ALL authors get rejections</a:t>
            </a:r>
          </a:p>
          <a:p>
            <a:r>
              <a:rPr lang="en-US" altLang="zh-CN" dirty="0" smtClean="0"/>
              <a:t>Do not take it personal and blame the reviewer (especially in rebuttal or response, ALWAYS respond with </a:t>
            </a:r>
            <a:r>
              <a:rPr lang="en-US" altLang="zh-CN" dirty="0" smtClean="0">
                <a:solidFill>
                  <a:srgbClr val="FF0000"/>
                </a:solidFill>
              </a:rPr>
              <a:t>politeness and professionalism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Use feedbacks to improve your paper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3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Review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Despite the randomness in the review process, </a:t>
            </a:r>
            <a:r>
              <a:rPr lang="en-US" altLang="zh-CN" dirty="0" smtClean="0">
                <a:solidFill>
                  <a:srgbClr val="FF0000"/>
                </a:solidFill>
              </a:rPr>
              <a:t>do not</a:t>
            </a:r>
            <a:r>
              <a:rPr lang="en-US" altLang="zh-CN" dirty="0" smtClean="0"/>
              <a:t> submit half-baked papers</a:t>
            </a:r>
          </a:p>
          <a:p>
            <a:r>
              <a:rPr lang="en-US" altLang="zh-CN" dirty="0" smtClean="0"/>
              <a:t>Papers are often rejected due to their weakest part, not accepted due to their strongest. 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09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Review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Despite the randomness in the review process, </a:t>
            </a:r>
            <a:r>
              <a:rPr lang="en-US" altLang="zh-CN" dirty="0" smtClean="0">
                <a:solidFill>
                  <a:srgbClr val="FF0000"/>
                </a:solidFill>
              </a:rPr>
              <a:t>do not</a:t>
            </a:r>
            <a:r>
              <a:rPr lang="en-US" altLang="zh-CN" dirty="0" smtClean="0"/>
              <a:t> submit half-baked papers</a:t>
            </a:r>
          </a:p>
          <a:p>
            <a:r>
              <a:rPr lang="en-US" altLang="zh-CN" dirty="0" smtClean="0"/>
              <a:t>Papers are often rejected due to their weakest part, not accepted due to their strongest. 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0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 like a reviewer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5" y="2924944"/>
            <a:ext cx="8924223" cy="162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46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not make the reviewer think….</a:t>
            </a:r>
          </a:p>
          <a:p>
            <a:pPr lvl="1"/>
            <a:r>
              <a:rPr lang="en-US" altLang="zh-CN" dirty="0" smtClean="0"/>
              <a:t>The reviewer is usually heavily loaded, or maybe on a deadline, or just had some beer…. </a:t>
            </a:r>
            <a:endParaRPr lang="en-US" altLang="zh-CN" dirty="0"/>
          </a:p>
          <a:p>
            <a:pPr lvl="1"/>
            <a:r>
              <a:rPr lang="en-US" altLang="zh-CN" dirty="0" smtClean="0"/>
              <a:t>They </a:t>
            </a:r>
            <a:r>
              <a:rPr lang="en-US" altLang="zh-CN" dirty="0"/>
              <a:t>may think wrong</a:t>
            </a:r>
            <a:r>
              <a:rPr lang="en-US" altLang="zh-CN" dirty="0" smtClean="0"/>
              <a:t>!</a:t>
            </a:r>
          </a:p>
          <a:p>
            <a:pPr lvl="1"/>
            <a:r>
              <a:rPr lang="en-US" altLang="zh-CN" dirty="0" smtClean="0"/>
              <a:t>If 10 hours' work can save the reviewer 10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, do it!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1292</Words>
  <Application>Microsoft Office PowerPoint</Application>
  <PresentationFormat>全屏显示(4:3)</PresentationFormat>
  <Paragraphs>202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Some Tips for Paper Writing</vt:lpstr>
      <vt:lpstr>There is no substitute of good research</vt:lpstr>
      <vt:lpstr>Be Honest. Never Plagiarize</vt:lpstr>
      <vt:lpstr>The Review Process</vt:lpstr>
      <vt:lpstr>The Review Process</vt:lpstr>
      <vt:lpstr>The Review Process</vt:lpstr>
      <vt:lpstr>The Review Process</vt:lpstr>
      <vt:lpstr>Think like a reviewer</vt:lpstr>
      <vt:lpstr>A Principle</vt:lpstr>
      <vt:lpstr>Introduction</vt:lpstr>
      <vt:lpstr>State your contribution</vt:lpstr>
      <vt:lpstr>PowerPoint 演示文稿</vt:lpstr>
      <vt:lpstr>State your algorithm</vt:lpstr>
      <vt:lpstr>Experiment</vt:lpstr>
      <vt:lpstr>Conclusion</vt:lpstr>
      <vt:lpstr>Tips</vt:lpstr>
      <vt:lpstr>Acknowledge your weakness</vt:lpstr>
      <vt:lpstr>Tips</vt:lpstr>
      <vt:lpstr>Properly Cite Other’s Work</vt:lpstr>
      <vt:lpstr>Properly Cite Other’s Work</vt:lpstr>
      <vt:lpstr>Tips</vt:lpstr>
      <vt:lpstr>Acknowledgement</vt:lpstr>
      <vt:lpstr>Tips</vt:lpstr>
      <vt:lpstr>A Picture is Worth One Thousand Words  </vt:lpstr>
      <vt:lpstr>Tips</vt:lpstr>
      <vt:lpstr>Good Spacing</vt:lpstr>
      <vt:lpstr>Tips</vt:lpstr>
      <vt:lpstr>Choosing Good Notations</vt:lpstr>
      <vt:lpstr>Choosing Good Notations</vt:lpstr>
      <vt:lpstr>Choosing Good Notations</vt:lpstr>
      <vt:lpstr>Choosing Good Notations</vt:lpstr>
      <vt:lpstr>Use proper phrases</vt:lpstr>
      <vt:lpstr>Use Proper Phrases</vt:lpstr>
      <vt:lpstr>Do not use too many “in this paper”</vt:lpstr>
      <vt:lpstr>Define a term before you use it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</dc:creator>
  <cp:lastModifiedBy>jian</cp:lastModifiedBy>
  <cp:revision>28</cp:revision>
  <dcterms:created xsi:type="dcterms:W3CDTF">2014-09-18T13:49:25Z</dcterms:created>
  <dcterms:modified xsi:type="dcterms:W3CDTF">2014-09-19T03:43:26Z</dcterms:modified>
</cp:coreProperties>
</file>