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7" r:id="rId1"/>
  </p:sldMasterIdLst>
  <p:notesMasterIdLst>
    <p:notesMasterId r:id="rId52"/>
  </p:notesMasterIdLst>
  <p:handoutMasterIdLst>
    <p:handoutMasterId r:id="rId53"/>
  </p:handoutMasterIdLst>
  <p:sldIdLst>
    <p:sldId id="259" r:id="rId2"/>
    <p:sldId id="376" r:id="rId3"/>
    <p:sldId id="406" r:id="rId4"/>
    <p:sldId id="355" r:id="rId5"/>
    <p:sldId id="382" r:id="rId6"/>
    <p:sldId id="388" r:id="rId7"/>
    <p:sldId id="389" r:id="rId8"/>
    <p:sldId id="390" r:id="rId9"/>
    <p:sldId id="383" r:id="rId10"/>
    <p:sldId id="407" r:id="rId11"/>
    <p:sldId id="357" r:id="rId12"/>
    <p:sldId id="391" r:id="rId13"/>
    <p:sldId id="377" r:id="rId14"/>
    <p:sldId id="378" r:id="rId15"/>
    <p:sldId id="379" r:id="rId16"/>
    <p:sldId id="380" r:id="rId17"/>
    <p:sldId id="381" r:id="rId18"/>
    <p:sldId id="359" r:id="rId19"/>
    <p:sldId id="392" r:id="rId20"/>
    <p:sldId id="396" r:id="rId21"/>
    <p:sldId id="354" r:id="rId22"/>
    <p:sldId id="386" r:id="rId23"/>
    <p:sldId id="385" r:id="rId24"/>
    <p:sldId id="361" r:id="rId25"/>
    <p:sldId id="363" r:id="rId26"/>
    <p:sldId id="387" r:id="rId27"/>
    <p:sldId id="393" r:id="rId28"/>
    <p:sldId id="394" r:id="rId29"/>
    <p:sldId id="395" r:id="rId30"/>
    <p:sldId id="370" r:id="rId31"/>
    <p:sldId id="397" r:id="rId32"/>
    <p:sldId id="398" r:id="rId33"/>
    <p:sldId id="364" r:id="rId34"/>
    <p:sldId id="399" r:id="rId35"/>
    <p:sldId id="400" r:id="rId36"/>
    <p:sldId id="365" r:id="rId37"/>
    <p:sldId id="401" r:id="rId38"/>
    <p:sldId id="371" r:id="rId39"/>
    <p:sldId id="374" r:id="rId40"/>
    <p:sldId id="366" r:id="rId41"/>
    <p:sldId id="367" r:id="rId42"/>
    <p:sldId id="368" r:id="rId43"/>
    <p:sldId id="403" r:id="rId44"/>
    <p:sldId id="369" r:id="rId45"/>
    <p:sldId id="404" r:id="rId46"/>
    <p:sldId id="362" r:id="rId47"/>
    <p:sldId id="375" r:id="rId48"/>
    <p:sldId id="405" r:id="rId49"/>
    <p:sldId id="408" r:id="rId50"/>
    <p:sldId id="402" r:id="rId51"/>
  </p:sldIdLst>
  <p:sldSz cx="9144000" cy="6858000" type="screen4x3"/>
  <p:notesSz cx="7315200" cy="9601200"/>
  <p:embeddedFontLst>
    <p:embeddedFont>
      <p:font typeface="Gill Sans MT" panose="020B0502020104020203" pitchFamily="34" charset="0"/>
      <p:regular r:id="rId54"/>
      <p:bold r:id="rId55"/>
      <p:italic r:id="rId56"/>
      <p:boldItalic r:id="rId57"/>
    </p:embeddedFont>
    <p:embeddedFont>
      <p:font typeface="Cambria Math" panose="02040503050406030204" pitchFamily="18" charset="0"/>
      <p:regular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</p:embeddedFontLst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0"/>
    <a:srgbClr val="33CC33"/>
    <a:srgbClr val="660066"/>
    <a:srgbClr val="FFFF00"/>
    <a:srgbClr val="DDDDDD"/>
    <a:srgbClr val="EAEAEA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72" autoAdjust="0"/>
    <p:restoredTop sz="89041" autoAdjust="0"/>
  </p:normalViewPr>
  <p:slideViewPr>
    <p:cSldViewPr>
      <p:cViewPr varScale="1">
        <p:scale>
          <a:sx n="61" d="100"/>
          <a:sy n="61" d="100"/>
        </p:scale>
        <p:origin x="-10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7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pPr>
              <a:defRPr/>
            </a:pPr>
            <a:fld id="{C5873B69-325B-4221-BBDE-03D64C05E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pPr>
              <a:defRPr/>
            </a:pPr>
            <a:fld id="{C975CC98-A84F-4751-A1F7-4B6F6316C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11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4F238-6266-442A-AA94-B6717CA5988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534400" cy="3352800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9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267200"/>
            <a:ext cx="85344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278A66B-11F2-4892-80E6-0864EDBBD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E51FC-07D8-43FA-BCF4-7C04CEC68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1717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3627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2E2C4-3AF9-496D-BCE9-4B14E75D0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FAF2C-959D-40A8-B386-6EBAA6BBF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6178A-C576-439B-9A76-438082260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91DF-E9CD-4AF9-9438-6C8A12865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455DF-F27E-4B5D-B88D-F1EE5D87D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7BE76-E6FD-465D-8A4E-17D4BAE4C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EF371-1C48-4BB9-B019-DF90EE950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1DF2B-DC93-40B6-9871-16BA9D288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1D181-0CD0-43FA-9BE0-ACBC533CF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bg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0">
                <a:latin typeface="+mn-lt"/>
              </a:defRPr>
            </a:lvl1pPr>
          </a:lstStyle>
          <a:p>
            <a:pPr>
              <a:defRPr/>
            </a:pPr>
            <a:fld id="{83399451-D21A-466A-9FF6-40367C8C1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8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6172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¨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733800"/>
            <a:ext cx="2933870" cy="2057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143000"/>
            <a:ext cx="7010400" cy="2209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Summarizing Distributed Data</a:t>
            </a: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2497833" y="2685422"/>
            <a:ext cx="44958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endParaRPr lang="en-US" b="0" dirty="0" smtClean="0">
              <a:solidFill>
                <a:schemeClr val="bg2"/>
              </a:solidFill>
              <a:latin typeface="Calibri" pitchFamily="34" charset="0"/>
            </a:endParaRP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endParaRPr lang="en-US" b="0" dirty="0">
              <a:solidFill>
                <a:schemeClr val="bg2"/>
              </a:solidFill>
              <a:latin typeface="Calibri" pitchFamily="34" charset="0"/>
            </a:endParaRP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r>
              <a:rPr lang="zh-CN" altLang="en-US" sz="2400" b="0" dirty="0" smtClean="0">
                <a:solidFill>
                  <a:srgbClr val="0000E0"/>
                </a:solidFill>
                <a:latin typeface="Calibri" pitchFamily="34" charset="0"/>
              </a:rPr>
              <a:t>易珂</a:t>
            </a:r>
            <a:endParaRPr lang="en-US" altLang="zh-CN" sz="2400" b="0" dirty="0" smtClean="0">
              <a:solidFill>
                <a:srgbClr val="0000E0"/>
              </a:solidFill>
              <a:latin typeface="Calibri" pitchFamily="34" charset="0"/>
            </a:endParaRP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r>
              <a:rPr lang="zh-CN" altLang="en-US" sz="2400" b="0" dirty="0" smtClean="0">
                <a:solidFill>
                  <a:schemeClr val="bg2"/>
                </a:solidFill>
                <a:latin typeface="Calibri" pitchFamily="34" charset="0"/>
              </a:rPr>
              <a:t>香港科技大学</a:t>
            </a:r>
            <a:endParaRPr lang="en-US" sz="2400" b="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269375" y="401656"/>
            <a:ext cx="1965533" cy="109672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021121" y="152400"/>
            <a:ext cx="2506054" cy="1595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6044" y="617788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+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760758" y="617788"/>
            <a:ext cx="147415" cy="14955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00847" y="950019"/>
            <a:ext cx="147415" cy="14955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97833" y="617788"/>
            <a:ext cx="147415" cy="14955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571540" y="1011350"/>
            <a:ext cx="147415" cy="14955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680844" y="1027092"/>
            <a:ext cx="147415" cy="14955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414227" y="604341"/>
            <a:ext cx="147415" cy="14955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905611" y="468234"/>
            <a:ext cx="147415" cy="14955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495270" y="1108231"/>
            <a:ext cx="147415" cy="14955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60956" y="1207474"/>
            <a:ext cx="147415" cy="14955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790100" y="753895"/>
            <a:ext cx="147415" cy="14955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55775" y="617788"/>
            <a:ext cx="1016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= ?</a:t>
            </a:r>
            <a:endParaRPr lang="en-US" sz="6000" dirty="0">
              <a:solidFill>
                <a:srgbClr val="C00000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33" y="3349791"/>
            <a:ext cx="21336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“A major technical challenge for big </a:t>
            </a:r>
            <a:r>
              <a:rPr lang="en-US" sz="3600" dirty="0"/>
              <a:t>d</a:t>
            </a:r>
            <a:r>
              <a:rPr lang="en-US" sz="3600" dirty="0" smtClean="0"/>
              <a:t>ata is to push summarization to edge devices.”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352800"/>
            <a:ext cx="8534400" cy="1752600"/>
          </a:xfrm>
        </p:spPr>
        <p:txBody>
          <a:bodyPr/>
          <a:lstStyle/>
          <a:p>
            <a:pPr algn="l"/>
            <a:r>
              <a:rPr lang="en-US" dirty="0" err="1" smtClean="0"/>
              <a:t>Jagadish</a:t>
            </a:r>
            <a:r>
              <a:rPr lang="en-US" dirty="0" smtClean="0"/>
              <a:t> et al, “Technical Challenges for Big Data”, Communications of the ACM, August 2014.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5E8415-3FD6-40F4-9FE8-663E98024AE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Mergeability</a:t>
            </a:r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3513"/>
            <a:ext cx="8077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Ideally, summaries are </a:t>
            </a:r>
            <a:r>
              <a:rPr lang="en-US" dirty="0" smtClean="0">
                <a:solidFill>
                  <a:srgbClr val="CC3300"/>
                </a:solidFill>
              </a:rPr>
              <a:t>algebraic</a:t>
            </a:r>
            <a:r>
              <a:rPr lang="en-US" dirty="0" smtClean="0"/>
              <a:t>: associative, commutative</a:t>
            </a:r>
          </a:p>
          <a:p>
            <a:pPr lvl="1" eaLnBrk="1" hangingPunct="1"/>
            <a:r>
              <a:rPr lang="en-US" dirty="0" smtClean="0"/>
              <a:t>Allows arbitrary computation trees (shape and size unknown to algorithm)</a:t>
            </a:r>
          </a:p>
          <a:p>
            <a:pPr lvl="1" eaLnBrk="1" hangingPunct="1"/>
            <a:r>
              <a:rPr lang="en-US" dirty="0" smtClean="0"/>
              <a:t>Quality remains the same</a:t>
            </a:r>
          </a:p>
          <a:p>
            <a:pPr lvl="1" eaLnBrk="1" hangingPunct="1"/>
            <a:r>
              <a:rPr lang="en-US" dirty="0" smtClean="0"/>
              <a:t>Any intermediate summary is valid</a:t>
            </a:r>
          </a:p>
          <a:p>
            <a:pPr lvl="1" eaLnBrk="1" hangingPunct="1"/>
            <a:r>
              <a:rPr lang="en-US" dirty="0" smtClean="0"/>
              <a:t>Resulting summary can be further merged</a:t>
            </a:r>
          </a:p>
          <a:p>
            <a:pPr eaLnBrk="1" hangingPunct="1"/>
            <a:r>
              <a:rPr lang="en-US" dirty="0" smtClean="0"/>
              <a:t>Generalizes the streaming model</a:t>
            </a:r>
          </a:p>
          <a:p>
            <a:pPr eaLnBrk="1" hangingPunct="1"/>
            <a:r>
              <a:rPr lang="en-US" dirty="0" smtClean="0"/>
              <a:t>Weaker requirement:</a:t>
            </a:r>
          </a:p>
          <a:p>
            <a:pPr lvl="1" eaLnBrk="1" hangingPunct="1"/>
            <a:r>
              <a:rPr lang="en-US" dirty="0" smtClean="0"/>
              <a:t>Size and/or shape of merging tree known in advance</a:t>
            </a:r>
          </a:p>
          <a:p>
            <a:pPr lvl="1" eaLnBrk="1" hangingPunct="1"/>
            <a:r>
              <a:rPr lang="en-US" dirty="0" smtClean="0"/>
              <a:t>Only the final summary is valid</a:t>
            </a:r>
          </a:p>
          <a:p>
            <a:pPr lvl="1" eaLnBrk="1" hangingPunct="1"/>
            <a:r>
              <a:rPr lang="en-US" dirty="0" smtClean="0"/>
              <a:t>Resulting summary may not be further merged</a:t>
            </a:r>
          </a:p>
          <a:p>
            <a:pPr lvl="1" eaLnBrk="1" hangingPunct="1"/>
            <a:r>
              <a:rPr lang="en-US" dirty="0" smtClean="0"/>
              <a:t>Possible to reduce communication/time cost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20981" y="2495549"/>
            <a:ext cx="2286000" cy="1627187"/>
            <a:chOff x="4800600" y="3173413"/>
            <a:chExt cx="2286000" cy="1627187"/>
          </a:xfrm>
        </p:grpSpPr>
        <p:cxnSp>
          <p:nvCxnSpPr>
            <p:cNvPr id="6146" name="Straight Connector 44"/>
            <p:cNvCxnSpPr>
              <a:cxnSpLocks noChangeShapeType="1"/>
            </p:cNvCxnSpPr>
            <p:nvPr/>
          </p:nvCxnSpPr>
          <p:spPr bwMode="auto">
            <a:xfrm>
              <a:off x="6748463" y="4484688"/>
              <a:ext cx="1587" cy="3159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7" name="Straight Connector 33"/>
            <p:cNvCxnSpPr>
              <a:cxnSpLocks noChangeShapeType="1"/>
            </p:cNvCxnSpPr>
            <p:nvPr/>
          </p:nvCxnSpPr>
          <p:spPr bwMode="auto">
            <a:xfrm flipH="1">
              <a:off x="5665788" y="3621088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8" name="Straight Connector 34"/>
            <p:cNvCxnSpPr>
              <a:cxnSpLocks noChangeShapeType="1"/>
            </p:cNvCxnSpPr>
            <p:nvPr/>
          </p:nvCxnSpPr>
          <p:spPr bwMode="auto">
            <a:xfrm flipH="1">
              <a:off x="6096000" y="4075113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9" name="Straight Connector 35"/>
            <p:cNvCxnSpPr>
              <a:cxnSpLocks noChangeShapeType="1"/>
            </p:cNvCxnSpPr>
            <p:nvPr/>
          </p:nvCxnSpPr>
          <p:spPr bwMode="auto">
            <a:xfrm flipH="1">
              <a:off x="6300788" y="4283075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4" name="Straight Connector 7"/>
            <p:cNvCxnSpPr>
              <a:cxnSpLocks noChangeShapeType="1"/>
            </p:cNvCxnSpPr>
            <p:nvPr/>
          </p:nvCxnSpPr>
          <p:spPr bwMode="auto">
            <a:xfrm flipH="1">
              <a:off x="5257800" y="3200400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5" name="Straight Connector 8"/>
            <p:cNvCxnSpPr>
              <a:cxnSpLocks noChangeShapeType="1"/>
            </p:cNvCxnSpPr>
            <p:nvPr/>
          </p:nvCxnSpPr>
          <p:spPr bwMode="auto">
            <a:xfrm flipH="1">
              <a:off x="5029200" y="3429000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6" name="Straight Connector 9"/>
            <p:cNvCxnSpPr>
              <a:cxnSpLocks noChangeShapeType="1"/>
            </p:cNvCxnSpPr>
            <p:nvPr/>
          </p:nvCxnSpPr>
          <p:spPr bwMode="auto">
            <a:xfrm>
              <a:off x="5257800" y="3429000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7" name="Straight Connector 10"/>
            <p:cNvCxnSpPr>
              <a:cxnSpLocks noChangeShapeType="1"/>
            </p:cNvCxnSpPr>
            <p:nvPr/>
          </p:nvCxnSpPr>
          <p:spPr bwMode="auto">
            <a:xfrm>
              <a:off x="5486400" y="3200400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8" name="Straight Connector 11"/>
            <p:cNvCxnSpPr>
              <a:cxnSpLocks noChangeShapeType="1"/>
            </p:cNvCxnSpPr>
            <p:nvPr/>
          </p:nvCxnSpPr>
          <p:spPr bwMode="auto">
            <a:xfrm>
              <a:off x="5715000" y="3429000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9" name="Straight Connector 12"/>
            <p:cNvCxnSpPr>
              <a:cxnSpLocks noChangeShapeType="1"/>
            </p:cNvCxnSpPr>
            <p:nvPr/>
          </p:nvCxnSpPr>
          <p:spPr bwMode="auto">
            <a:xfrm>
              <a:off x="5943600" y="3657600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0" name="Straight Connector 13"/>
            <p:cNvCxnSpPr>
              <a:cxnSpLocks noChangeShapeType="1"/>
            </p:cNvCxnSpPr>
            <p:nvPr/>
          </p:nvCxnSpPr>
          <p:spPr bwMode="auto">
            <a:xfrm>
              <a:off x="6172200" y="3886200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1" name="Straight Connector 14"/>
            <p:cNvCxnSpPr>
              <a:cxnSpLocks noChangeShapeType="1"/>
            </p:cNvCxnSpPr>
            <p:nvPr/>
          </p:nvCxnSpPr>
          <p:spPr bwMode="auto">
            <a:xfrm>
              <a:off x="6400800" y="4114800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2" name="Straight Connector 15"/>
            <p:cNvCxnSpPr>
              <a:cxnSpLocks noChangeShapeType="1"/>
            </p:cNvCxnSpPr>
            <p:nvPr/>
          </p:nvCxnSpPr>
          <p:spPr bwMode="auto">
            <a:xfrm>
              <a:off x="6629400" y="4343400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3" name="Straight Connector 16"/>
            <p:cNvCxnSpPr>
              <a:cxnSpLocks noChangeShapeType="1"/>
            </p:cNvCxnSpPr>
            <p:nvPr/>
          </p:nvCxnSpPr>
          <p:spPr bwMode="auto">
            <a:xfrm>
              <a:off x="6858000" y="4572000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64" name="Oval 17"/>
            <p:cNvSpPr>
              <a:spLocks noChangeArrowheads="1"/>
            </p:cNvSpPr>
            <p:nvPr/>
          </p:nvSpPr>
          <p:spPr bwMode="auto">
            <a:xfrm>
              <a:off x="5449888" y="317341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Oval 18"/>
            <p:cNvSpPr>
              <a:spLocks noChangeArrowheads="1"/>
            </p:cNvSpPr>
            <p:nvPr/>
          </p:nvSpPr>
          <p:spPr bwMode="auto">
            <a:xfrm>
              <a:off x="5659438" y="338455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Oval 19"/>
            <p:cNvSpPr>
              <a:spLocks noChangeArrowheads="1"/>
            </p:cNvSpPr>
            <p:nvPr/>
          </p:nvSpPr>
          <p:spPr bwMode="auto">
            <a:xfrm>
              <a:off x="5868988" y="359727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Oval 20"/>
            <p:cNvSpPr>
              <a:spLocks noChangeArrowheads="1"/>
            </p:cNvSpPr>
            <p:nvPr/>
          </p:nvSpPr>
          <p:spPr bwMode="auto">
            <a:xfrm>
              <a:off x="6078538" y="3810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Oval 21"/>
            <p:cNvSpPr>
              <a:spLocks noChangeArrowheads="1"/>
            </p:cNvSpPr>
            <p:nvPr/>
          </p:nvSpPr>
          <p:spPr bwMode="auto">
            <a:xfrm>
              <a:off x="6286500" y="402272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Oval 22"/>
            <p:cNvSpPr>
              <a:spLocks noChangeArrowheads="1"/>
            </p:cNvSpPr>
            <p:nvPr/>
          </p:nvSpPr>
          <p:spPr bwMode="auto">
            <a:xfrm>
              <a:off x="6496050" y="423545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Oval 23"/>
            <p:cNvSpPr>
              <a:spLocks noChangeArrowheads="1"/>
            </p:cNvSpPr>
            <p:nvPr/>
          </p:nvSpPr>
          <p:spPr bwMode="auto">
            <a:xfrm>
              <a:off x="6705600" y="444658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Oval 25"/>
            <p:cNvSpPr>
              <a:spLocks noChangeArrowheads="1"/>
            </p:cNvSpPr>
            <p:nvPr/>
          </p:nvSpPr>
          <p:spPr bwMode="auto">
            <a:xfrm>
              <a:off x="5238750" y="340518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72" name="Straight Connector 26"/>
            <p:cNvCxnSpPr>
              <a:cxnSpLocks noChangeShapeType="1"/>
            </p:cNvCxnSpPr>
            <p:nvPr/>
          </p:nvCxnSpPr>
          <p:spPr bwMode="auto">
            <a:xfrm flipH="1">
              <a:off x="5410200" y="3833813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3" name="Straight Connector 27"/>
            <p:cNvCxnSpPr>
              <a:cxnSpLocks noChangeShapeType="1"/>
            </p:cNvCxnSpPr>
            <p:nvPr/>
          </p:nvCxnSpPr>
          <p:spPr bwMode="auto">
            <a:xfrm>
              <a:off x="5638800" y="3833813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74" name="Oval 28"/>
            <p:cNvSpPr>
              <a:spLocks noChangeArrowheads="1"/>
            </p:cNvSpPr>
            <p:nvPr/>
          </p:nvSpPr>
          <p:spPr bwMode="auto">
            <a:xfrm>
              <a:off x="5619750" y="3810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75" name="Straight Connector 29"/>
            <p:cNvCxnSpPr>
              <a:cxnSpLocks noChangeShapeType="1"/>
            </p:cNvCxnSpPr>
            <p:nvPr/>
          </p:nvCxnSpPr>
          <p:spPr bwMode="auto">
            <a:xfrm flipH="1">
              <a:off x="6059488" y="4514850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6" name="Straight Connector 30"/>
            <p:cNvCxnSpPr>
              <a:cxnSpLocks noChangeShapeType="1"/>
            </p:cNvCxnSpPr>
            <p:nvPr/>
          </p:nvCxnSpPr>
          <p:spPr bwMode="auto">
            <a:xfrm>
              <a:off x="6288088" y="4514850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77" name="Oval 31"/>
            <p:cNvSpPr>
              <a:spLocks noChangeArrowheads="1"/>
            </p:cNvSpPr>
            <p:nvPr/>
          </p:nvSpPr>
          <p:spPr bwMode="auto">
            <a:xfrm>
              <a:off x="6269038" y="44910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78" name="Straight Connector 36"/>
            <p:cNvCxnSpPr>
              <a:cxnSpLocks noChangeShapeType="1"/>
            </p:cNvCxnSpPr>
            <p:nvPr/>
          </p:nvCxnSpPr>
          <p:spPr bwMode="auto">
            <a:xfrm flipH="1">
              <a:off x="4800600" y="3638550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9" name="Straight Connector 37"/>
            <p:cNvCxnSpPr>
              <a:cxnSpLocks noChangeShapeType="1"/>
            </p:cNvCxnSpPr>
            <p:nvPr/>
          </p:nvCxnSpPr>
          <p:spPr bwMode="auto">
            <a:xfrm>
              <a:off x="5029200" y="3638550"/>
              <a:ext cx="228600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80" name="Oval 38"/>
            <p:cNvSpPr>
              <a:spLocks noChangeArrowheads="1"/>
            </p:cNvSpPr>
            <p:nvPr/>
          </p:nvSpPr>
          <p:spPr bwMode="auto">
            <a:xfrm>
              <a:off x="5010150" y="361315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81" name="Straight Connector 40"/>
            <p:cNvCxnSpPr>
              <a:cxnSpLocks noChangeShapeType="1"/>
              <a:stCxn id="6177" idx="4"/>
            </p:cNvCxnSpPr>
            <p:nvPr/>
          </p:nvCxnSpPr>
          <p:spPr bwMode="auto">
            <a:xfrm rot="16200000" flipH="1">
              <a:off x="6237288" y="4637088"/>
              <a:ext cx="233362" cy="936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82" name="Straight Connector 42"/>
            <p:cNvCxnSpPr>
              <a:cxnSpLocks noChangeShapeType="1"/>
              <a:stCxn id="6177" idx="4"/>
            </p:cNvCxnSpPr>
            <p:nvPr/>
          </p:nvCxnSpPr>
          <p:spPr bwMode="auto">
            <a:xfrm rot="5400000">
              <a:off x="6122988" y="4616450"/>
              <a:ext cx="233362" cy="1349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838200"/>
          </a:xfrm>
        </p:spPr>
        <p:txBody>
          <a:bodyPr/>
          <a:lstStyle/>
          <a:p>
            <a:r>
              <a:rPr lang="en-US" dirty="0" smtClean="0"/>
              <a:t>Summaries to be merged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43400"/>
          </a:xfrm>
        </p:spPr>
        <p:txBody>
          <a:bodyPr/>
          <a:lstStyle/>
          <a:p>
            <a:r>
              <a:rPr lang="en-US" sz="3200" dirty="0"/>
              <a:t>Sketches</a:t>
            </a:r>
          </a:p>
          <a:p>
            <a:r>
              <a:rPr lang="en-US" sz="3200" dirty="0" smtClean="0"/>
              <a:t>Random samples</a:t>
            </a:r>
          </a:p>
          <a:p>
            <a:r>
              <a:rPr lang="en-US" sz="3200" dirty="0" err="1" smtClean="0"/>
              <a:t>MinHash</a:t>
            </a:r>
            <a:endParaRPr lang="en-US" sz="3200" dirty="0" smtClean="0"/>
          </a:p>
          <a:p>
            <a:r>
              <a:rPr lang="en-US" sz="3200" dirty="0" smtClean="0"/>
              <a:t>Heavy hitters</a:t>
            </a:r>
          </a:p>
          <a:p>
            <a:r>
              <a:rPr lang="el-GR" sz="3200" dirty="0" smtClean="0"/>
              <a:t>ε</a:t>
            </a:r>
            <a:r>
              <a:rPr lang="en-US" sz="3200" dirty="0" smtClean="0"/>
              <a:t>-approximations 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q</a:t>
            </a:r>
            <a:r>
              <a:rPr lang="en-US" sz="3000" dirty="0" err="1" smtClean="0"/>
              <a:t>uantiles</a:t>
            </a:r>
            <a:r>
              <a:rPr lang="en-US" sz="3000" dirty="0" smtClean="0"/>
              <a:t>, equi-height histograms</a:t>
            </a:r>
            <a:r>
              <a:rPr lang="en-US" sz="3000" dirty="0" smtClean="0"/>
              <a:t>)</a:t>
            </a:r>
            <a:endParaRPr lang="en-US" sz="3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Agarwal, </a:t>
            </a:r>
            <a:r>
              <a:rPr lang="en-US" dirty="0" err="1" smtClean="0"/>
              <a:t>Cormode</a:t>
            </a:r>
            <a:r>
              <a:rPr lang="en-US" dirty="0" smtClean="0"/>
              <a:t>, Huang, Phillips, Wei, and Yi, “Mergeable Summaries”, TODS, Nov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ight Brace 6"/>
          <p:cNvSpPr/>
          <p:nvPr/>
        </p:nvSpPr>
        <p:spPr bwMode="auto">
          <a:xfrm>
            <a:off x="3733800" y="1447800"/>
            <a:ext cx="230124" cy="1421423"/>
          </a:xfrm>
          <a:prstGeom prst="rightBrace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4253" y="1866122"/>
            <a:ext cx="944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C00000"/>
                </a:solidFill>
                <a:latin typeface="+mn-lt"/>
              </a:rPr>
              <a:t>easy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4253" y="3021623"/>
            <a:ext cx="2466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C00000"/>
                </a:solidFill>
                <a:latin typeface="+mn-lt"/>
              </a:rPr>
              <a:t>easy and cute</a:t>
            </a:r>
            <a:endParaRPr lang="en-US" sz="32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7409" y="3505373"/>
            <a:ext cx="3877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C00000"/>
                </a:solidFill>
                <a:latin typeface="+mn-lt"/>
              </a:rPr>
              <a:t>easy </a:t>
            </a:r>
            <a:r>
              <a:rPr lang="en-US" sz="3200" b="0" dirty="0" smtClean="0">
                <a:solidFill>
                  <a:srgbClr val="C00000"/>
                </a:solidFill>
                <a:latin typeface="+mn-lt"/>
              </a:rPr>
              <a:t>algorithm, </a:t>
            </a:r>
          </a:p>
          <a:p>
            <a:r>
              <a:rPr lang="en-US" sz="3200" b="0" dirty="0" smtClean="0">
                <a:solidFill>
                  <a:srgbClr val="C00000"/>
                </a:solidFill>
                <a:latin typeface="+mn-lt"/>
              </a:rPr>
              <a:t>analysis requires work</a:t>
            </a:r>
          </a:p>
        </p:txBody>
      </p:sp>
    </p:spTree>
    <p:extLst>
      <p:ext uri="{BB962C8B-B14F-4D97-AF65-F5344CB8AC3E}">
        <p14:creationId xmlns:p14="http://schemas.microsoft.com/office/powerpoint/2010/main" val="23348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random samples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609600" y="2019247"/>
            <a:ext cx="3048000" cy="1676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76800" y="1638247"/>
            <a:ext cx="3886200" cy="2438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8493" y="2349615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+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371600" y="2349615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898984" y="2857446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514600" y="2349615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28900" y="2951193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47675" y="2975256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486400" y="2329061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248400" y="2121015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162800" y="3099281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334225" y="3250978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620000" y="2557661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6387" y="4186536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r>
              <a:rPr lang="en-US" sz="2400" b="0" dirty="0" smtClean="0">
                <a:solidFill>
                  <a:schemeClr val="bg2"/>
                </a:solidFill>
              </a:rPr>
              <a:t> = 10</a:t>
            </a:r>
            <a:endParaRPr lang="en-US" sz="2400" b="0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7606" y="4186535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N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  <a:r>
              <a:rPr lang="en-US" sz="2400" b="0" dirty="0" smtClean="0">
                <a:solidFill>
                  <a:schemeClr val="bg2"/>
                </a:solidFill>
              </a:rPr>
              <a:t> = 15</a:t>
            </a:r>
            <a:endParaRPr lang="en-US" sz="2400" b="0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303" y="4876800"/>
            <a:ext cx="6401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With prob. </a:t>
            </a:r>
            <a:r>
              <a:rPr lang="en-US" sz="2400" b="0" dirty="0" smtClean="0">
                <a:solidFill>
                  <a:schemeClr val="bg2"/>
                </a:solidFill>
              </a:rPr>
              <a:t>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r>
              <a:rPr lang="en-US" sz="2400" b="0" dirty="0" smtClean="0">
                <a:solidFill>
                  <a:schemeClr val="bg2"/>
                </a:solidFill>
              </a:rPr>
              <a:t>/(N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r>
              <a:rPr lang="en-US" sz="2400" b="0" dirty="0" smtClean="0">
                <a:solidFill>
                  <a:schemeClr val="bg2"/>
                </a:solidFill>
              </a:rPr>
              <a:t>+N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2</a:t>
            </a:r>
            <a:r>
              <a:rPr lang="en-US" sz="2400" b="0" dirty="0" smtClean="0">
                <a:solidFill>
                  <a:schemeClr val="bg2"/>
                </a:solidFill>
              </a:rPr>
              <a:t>)</a:t>
            </a:r>
            <a:r>
              <a:rPr lang="en-US" sz="2400" b="0" dirty="0" smtClean="0"/>
              <a:t>, take a sample from </a:t>
            </a:r>
            <a:r>
              <a:rPr lang="en-US" sz="2400" b="0" dirty="0" smtClean="0">
                <a:solidFill>
                  <a:schemeClr val="bg2"/>
                </a:solidFill>
              </a:rPr>
              <a:t>S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endParaRPr lang="en-US" sz="2400" b="0" baseline="-25000" dirty="0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1452" y="1407414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S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endParaRPr lang="en-US" sz="2400" b="0" baseline="-25000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68068" y="95715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S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7496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random </a:t>
            </a:r>
            <a:r>
              <a:rPr lang="en-US" dirty="0"/>
              <a:t>s</a:t>
            </a:r>
            <a:r>
              <a:rPr lang="en-US" dirty="0" smtClean="0"/>
              <a:t>amples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609600" y="2019247"/>
            <a:ext cx="3048000" cy="1676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76800" y="1638247"/>
            <a:ext cx="3886200" cy="2438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8493" y="2349615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+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371600" y="2349615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898984" y="2857446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514600" y="2349615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743200" y="5638800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47675" y="2975256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486400" y="2329061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248400" y="2121015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162800" y="3099281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334225" y="3250978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620000" y="2557661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6387" y="418653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r>
              <a:rPr lang="en-US" sz="2400" b="0" dirty="0" smtClean="0">
                <a:solidFill>
                  <a:schemeClr val="bg2"/>
                </a:solidFill>
              </a:rPr>
              <a:t> = 9</a:t>
            </a:r>
            <a:endParaRPr lang="en-US" sz="2400" b="0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7606" y="4186535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N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  <a:r>
              <a:rPr lang="en-US" sz="2400" b="0" dirty="0" smtClean="0">
                <a:solidFill>
                  <a:schemeClr val="bg2"/>
                </a:solidFill>
              </a:rPr>
              <a:t> = 15</a:t>
            </a:r>
            <a:endParaRPr lang="en-US" sz="2400" b="0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303" y="4876800"/>
            <a:ext cx="6401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With prob. </a:t>
            </a:r>
            <a:r>
              <a:rPr lang="en-US" sz="2400" b="0" dirty="0" smtClean="0">
                <a:solidFill>
                  <a:schemeClr val="bg2"/>
                </a:solidFill>
              </a:rPr>
              <a:t>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r>
              <a:rPr lang="en-US" sz="2400" b="0" dirty="0" smtClean="0">
                <a:solidFill>
                  <a:schemeClr val="bg2"/>
                </a:solidFill>
              </a:rPr>
              <a:t>/(N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r>
              <a:rPr lang="en-US" sz="2400" b="0" dirty="0" smtClean="0">
                <a:solidFill>
                  <a:schemeClr val="bg2"/>
                </a:solidFill>
              </a:rPr>
              <a:t>+N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2</a:t>
            </a:r>
            <a:r>
              <a:rPr lang="en-US" sz="2400" b="0" dirty="0" smtClean="0">
                <a:solidFill>
                  <a:schemeClr val="bg2"/>
                </a:solidFill>
              </a:rPr>
              <a:t>)</a:t>
            </a:r>
            <a:r>
              <a:rPr lang="en-US" sz="2400" b="0" dirty="0" smtClean="0"/>
              <a:t>, take a sample from </a:t>
            </a:r>
            <a:r>
              <a:rPr lang="en-US" sz="2400" b="0" dirty="0" smtClean="0">
                <a:solidFill>
                  <a:schemeClr val="bg2"/>
                </a:solidFill>
              </a:rPr>
              <a:t>S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endParaRPr lang="en-US" sz="2400" b="0" baseline="-25000" dirty="0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1452" y="1407414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S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endParaRPr lang="en-US" sz="2400" b="0" baseline="-25000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68068" y="95715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S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179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random samples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609600" y="2019247"/>
            <a:ext cx="3048000" cy="1676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76800" y="1638247"/>
            <a:ext cx="3886200" cy="2438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8493" y="2349615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+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371600" y="2349615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898984" y="2857446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514600" y="2349615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743200" y="5638800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47675" y="2975256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486400" y="2329061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248400" y="2121015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162800" y="3099281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620000" y="2557661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6387" y="418653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r>
              <a:rPr lang="en-US" sz="2400" b="0" dirty="0" smtClean="0">
                <a:solidFill>
                  <a:schemeClr val="bg2"/>
                </a:solidFill>
              </a:rPr>
              <a:t> = 9</a:t>
            </a:r>
            <a:endParaRPr lang="en-US" sz="2400" b="0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7606" y="4186535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N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  <a:r>
              <a:rPr lang="en-US" sz="2400" b="0" dirty="0" smtClean="0">
                <a:solidFill>
                  <a:schemeClr val="bg2"/>
                </a:solidFill>
              </a:rPr>
              <a:t> = 15</a:t>
            </a:r>
            <a:endParaRPr lang="en-US" sz="2400" b="0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303" y="4876800"/>
            <a:ext cx="6401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With prob. </a:t>
            </a:r>
            <a:r>
              <a:rPr lang="en-US" sz="2400" b="0" dirty="0" smtClean="0">
                <a:solidFill>
                  <a:schemeClr val="bg2"/>
                </a:solidFill>
              </a:rPr>
              <a:t>N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  <a:r>
              <a:rPr lang="en-US" sz="2400" b="0" dirty="0" smtClean="0">
                <a:solidFill>
                  <a:schemeClr val="bg2"/>
                </a:solidFill>
              </a:rPr>
              <a:t>/(N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r>
              <a:rPr lang="en-US" sz="2400" b="0" dirty="0" smtClean="0">
                <a:solidFill>
                  <a:schemeClr val="bg2"/>
                </a:solidFill>
              </a:rPr>
              <a:t>+N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2</a:t>
            </a:r>
            <a:r>
              <a:rPr lang="en-US" sz="2400" b="0" dirty="0" smtClean="0">
                <a:solidFill>
                  <a:schemeClr val="bg2"/>
                </a:solidFill>
              </a:rPr>
              <a:t>)</a:t>
            </a:r>
            <a:r>
              <a:rPr lang="en-US" sz="2400" b="0" dirty="0" smtClean="0"/>
              <a:t>, take a sample from </a:t>
            </a:r>
            <a:r>
              <a:rPr lang="en-US" sz="2400" b="0" dirty="0" smtClean="0">
                <a:solidFill>
                  <a:schemeClr val="bg2"/>
                </a:solidFill>
              </a:rPr>
              <a:t>S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1452" y="1407414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S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endParaRPr lang="en-US" sz="2400" b="0" baseline="-25000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68068" y="95715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S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6334225" y="3250978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random </a:t>
            </a:r>
            <a:r>
              <a:rPr lang="en-US" dirty="0"/>
              <a:t>s</a:t>
            </a:r>
            <a:r>
              <a:rPr lang="en-US" dirty="0" smtClean="0"/>
              <a:t>amples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609600" y="2019247"/>
            <a:ext cx="3048000" cy="1676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76800" y="1638247"/>
            <a:ext cx="3886200" cy="2438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8493" y="2349615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+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371600" y="2349615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898984" y="2857446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514600" y="2349615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743200" y="5638800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47675" y="2975256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486400" y="2329061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248400" y="2121015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162800" y="3099281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418573" y="5638800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620000" y="2557661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6387" y="418653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r>
              <a:rPr lang="en-US" sz="2400" b="0" dirty="0" smtClean="0">
                <a:solidFill>
                  <a:schemeClr val="bg2"/>
                </a:solidFill>
              </a:rPr>
              <a:t> = 9</a:t>
            </a:r>
            <a:endParaRPr lang="en-US" sz="2400" b="0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7606" y="4186535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N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  <a:r>
              <a:rPr lang="en-US" sz="2400" b="0" dirty="0" smtClean="0">
                <a:solidFill>
                  <a:schemeClr val="bg2"/>
                </a:solidFill>
              </a:rPr>
              <a:t> = 14</a:t>
            </a:r>
            <a:endParaRPr lang="en-US" sz="2400" b="0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303" y="4876800"/>
            <a:ext cx="6401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With prob. </a:t>
            </a:r>
            <a:r>
              <a:rPr lang="en-US" sz="2400" b="0" dirty="0" smtClean="0">
                <a:solidFill>
                  <a:schemeClr val="bg2"/>
                </a:solidFill>
              </a:rPr>
              <a:t>N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  <a:r>
              <a:rPr lang="en-US" sz="2400" b="0" dirty="0" smtClean="0">
                <a:solidFill>
                  <a:schemeClr val="bg2"/>
                </a:solidFill>
              </a:rPr>
              <a:t>/(N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r>
              <a:rPr lang="en-US" sz="2400" b="0" dirty="0" smtClean="0">
                <a:solidFill>
                  <a:schemeClr val="bg2"/>
                </a:solidFill>
              </a:rPr>
              <a:t>+N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2</a:t>
            </a:r>
            <a:r>
              <a:rPr lang="en-US" sz="2400" b="0" dirty="0" smtClean="0">
                <a:solidFill>
                  <a:schemeClr val="bg2"/>
                </a:solidFill>
              </a:rPr>
              <a:t>)</a:t>
            </a:r>
            <a:r>
              <a:rPr lang="en-US" sz="2400" b="0" dirty="0" smtClean="0"/>
              <a:t>, take a sample from </a:t>
            </a:r>
            <a:r>
              <a:rPr lang="en-US" sz="2400" b="0" dirty="0" smtClean="0">
                <a:solidFill>
                  <a:schemeClr val="bg2"/>
                </a:solidFill>
              </a:rPr>
              <a:t>S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1452" y="1407414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S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endParaRPr lang="en-US" sz="2400" b="0" baseline="-25000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68068" y="95715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S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409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random samples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609600" y="2019247"/>
            <a:ext cx="3048000" cy="1676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76800" y="1638247"/>
            <a:ext cx="3886200" cy="2438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8493" y="2349615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+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371600" y="2349615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026646" y="5638800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514600" y="2349615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743200" y="5638800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47675" y="2975256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648200" y="5638800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5638800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162800" y="3099281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418573" y="5638800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620000" y="2557661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6387" y="418653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r>
              <a:rPr lang="en-US" sz="2400" b="0" dirty="0" smtClean="0">
                <a:solidFill>
                  <a:schemeClr val="bg2"/>
                </a:solidFill>
              </a:rPr>
              <a:t> = 8</a:t>
            </a:r>
            <a:endParaRPr lang="en-US" sz="2400" b="0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7606" y="4186535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N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  <a:r>
              <a:rPr lang="en-US" sz="2400" b="0" dirty="0" smtClean="0">
                <a:solidFill>
                  <a:schemeClr val="bg2"/>
                </a:solidFill>
              </a:rPr>
              <a:t> = 12</a:t>
            </a:r>
            <a:endParaRPr lang="en-US" sz="2400" b="0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303" y="4876800"/>
            <a:ext cx="6401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With prob. </a:t>
            </a:r>
            <a:r>
              <a:rPr lang="en-US" sz="2400" b="0" dirty="0" smtClean="0">
                <a:solidFill>
                  <a:schemeClr val="bg2"/>
                </a:solidFill>
              </a:rPr>
              <a:t>N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  <a:r>
              <a:rPr lang="en-US" sz="2400" b="0" dirty="0" smtClean="0">
                <a:solidFill>
                  <a:schemeClr val="bg2"/>
                </a:solidFill>
              </a:rPr>
              <a:t>/(N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r>
              <a:rPr lang="en-US" sz="2400" b="0" dirty="0" smtClean="0">
                <a:solidFill>
                  <a:schemeClr val="bg2"/>
                </a:solidFill>
              </a:rPr>
              <a:t>+N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2</a:t>
            </a:r>
            <a:r>
              <a:rPr lang="en-US" sz="2400" b="0" dirty="0" smtClean="0">
                <a:solidFill>
                  <a:schemeClr val="bg2"/>
                </a:solidFill>
              </a:rPr>
              <a:t>)</a:t>
            </a:r>
            <a:r>
              <a:rPr lang="en-US" sz="2400" b="0" dirty="0" smtClean="0"/>
              <a:t>, take a sample from </a:t>
            </a:r>
            <a:r>
              <a:rPr lang="en-US" sz="2400" b="0" dirty="0" smtClean="0">
                <a:solidFill>
                  <a:schemeClr val="bg2"/>
                </a:solidFill>
              </a:rPr>
              <a:t>S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1452" y="1407414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S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1</a:t>
            </a:r>
            <a:endParaRPr lang="en-US" sz="2400" b="0" baseline="-25000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68068" y="95715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S</a:t>
            </a:r>
            <a:r>
              <a:rPr lang="en-US" sz="2400" b="0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7938" y="5522267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N</a:t>
            </a:r>
            <a:r>
              <a:rPr lang="en-US" sz="2400" b="0" baseline="-25000" dirty="0" smtClean="0">
                <a:solidFill>
                  <a:schemeClr val="bg2"/>
                </a:solidFill>
              </a:rPr>
              <a:t>3</a:t>
            </a:r>
            <a:r>
              <a:rPr lang="en-US" sz="2400" b="0" dirty="0" smtClean="0">
                <a:solidFill>
                  <a:schemeClr val="bg2"/>
                </a:solidFill>
              </a:rPr>
              <a:t> = 25</a:t>
            </a:r>
            <a:endParaRPr lang="en-US" sz="24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227FFE-BB28-4DD9-B844-125C84D5F04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Merging sketches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Linear sketches (random projections) are easily mergeable</a:t>
            </a:r>
          </a:p>
          <a:p>
            <a:pPr eaLnBrk="1" hangingPunct="1"/>
            <a:r>
              <a:rPr lang="en-US" dirty="0" smtClean="0"/>
              <a:t>Data is </a:t>
            </a:r>
            <a:r>
              <a:rPr lang="en-US" dirty="0" err="1" smtClean="0"/>
              <a:t>multiset</a:t>
            </a:r>
            <a:r>
              <a:rPr lang="en-US" dirty="0" smtClean="0"/>
              <a:t> in domain [1..U], represented </a:t>
            </a:r>
            <a:r>
              <a:rPr lang="en-US" dirty="0"/>
              <a:t>as </a:t>
            </a:r>
            <a:r>
              <a:rPr lang="en-US" dirty="0" smtClean="0"/>
              <a:t>vector </a:t>
            </a:r>
            <a:r>
              <a:rPr lang="en-US" dirty="0">
                <a:solidFill>
                  <a:schemeClr val="bg2"/>
                </a:solidFill>
              </a:rPr>
              <a:t>x[1..U]</a:t>
            </a: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33CC33"/>
                </a:solidFill>
              </a:rPr>
              <a:t>Count-Min sketch</a:t>
            </a:r>
            <a:r>
              <a:rPr lang="en-US" dirty="0" smtClean="0">
                <a:solidFill>
                  <a:schemeClr val="bg2"/>
                </a:solidFill>
              </a:rPr>
              <a:t>:</a:t>
            </a:r>
          </a:p>
          <a:p>
            <a:pPr lvl="1" eaLnBrk="1" hangingPunct="1"/>
            <a:r>
              <a:rPr lang="en-US" dirty="0" smtClean="0"/>
              <a:t>Creates a small summary as an array of </a:t>
            </a:r>
            <a:r>
              <a:rPr lang="en-US" dirty="0" smtClean="0">
                <a:solidFill>
                  <a:schemeClr val="bg2"/>
                </a:solidFill>
              </a:rPr>
              <a:t>w 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</a:t>
            </a:r>
            <a:r>
              <a:rPr lang="en-US" dirty="0" smtClean="0">
                <a:solidFill>
                  <a:schemeClr val="bg2"/>
                </a:solidFill>
              </a:rPr>
              <a:t> d</a:t>
            </a:r>
            <a:r>
              <a:rPr lang="en-US" dirty="0" smtClean="0"/>
              <a:t> in size</a:t>
            </a:r>
          </a:p>
          <a:p>
            <a:pPr lvl="1" eaLnBrk="1" hangingPunct="1"/>
            <a:r>
              <a:rPr lang="en-US" dirty="0" smtClean="0"/>
              <a:t>Use </a:t>
            </a:r>
            <a:r>
              <a:rPr lang="en-US" dirty="0" smtClean="0">
                <a:solidFill>
                  <a:schemeClr val="bg2"/>
                </a:solidFill>
              </a:rPr>
              <a:t>d</a:t>
            </a:r>
            <a:r>
              <a:rPr lang="en-US" dirty="0" smtClean="0"/>
              <a:t> hash functions </a:t>
            </a:r>
            <a:r>
              <a:rPr lang="en-US" dirty="0" err="1" smtClean="0">
                <a:solidFill>
                  <a:schemeClr val="bg2"/>
                </a:solidFill>
              </a:rPr>
              <a:t>h</a:t>
            </a:r>
            <a:r>
              <a:rPr lang="en-US" baseline="-25000" dirty="0" err="1" smtClean="0">
                <a:solidFill>
                  <a:schemeClr val="bg2"/>
                </a:solidFill>
              </a:rPr>
              <a:t>j</a:t>
            </a:r>
            <a:r>
              <a:rPr lang="en-US" dirty="0" smtClean="0"/>
              <a:t> to map vector entries to </a:t>
            </a:r>
            <a:r>
              <a:rPr lang="en-US" dirty="0" smtClean="0">
                <a:solidFill>
                  <a:schemeClr val="bg2"/>
                </a:solidFill>
              </a:rPr>
              <a:t>[1..w]</a:t>
            </a:r>
            <a:r>
              <a:rPr lang="en-US" dirty="0" smtClean="0"/>
              <a:t> on each row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Trivially mergeable: </a:t>
            </a:r>
            <a:r>
              <a:rPr lang="en-US" dirty="0" smtClean="0">
                <a:solidFill>
                  <a:schemeClr val="bg2"/>
                </a:solidFill>
              </a:rPr>
              <a:t>CM(x + y) = CM(x) + CM(y)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3276600" y="4403725"/>
            <a:ext cx="2133600" cy="1184275"/>
            <a:chOff x="4128" y="864"/>
            <a:chExt cx="864" cy="480"/>
          </a:xfrm>
        </p:grpSpPr>
        <p:sp>
          <p:nvSpPr>
            <p:cNvPr id="8204" name="Rectangle 5"/>
            <p:cNvSpPr>
              <a:spLocks noChangeArrowheads="1"/>
            </p:cNvSpPr>
            <p:nvPr/>
          </p:nvSpPr>
          <p:spPr bwMode="auto">
            <a:xfrm>
              <a:off x="4128" y="864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8205" name="Line 6"/>
            <p:cNvSpPr>
              <a:spLocks noChangeShapeType="1"/>
            </p:cNvSpPr>
            <p:nvPr/>
          </p:nvSpPr>
          <p:spPr bwMode="auto">
            <a:xfrm>
              <a:off x="4224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6" name="Line 7"/>
            <p:cNvSpPr>
              <a:spLocks noChangeShapeType="1"/>
            </p:cNvSpPr>
            <p:nvPr/>
          </p:nvSpPr>
          <p:spPr bwMode="auto">
            <a:xfrm>
              <a:off x="4320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7" name="Line 8"/>
            <p:cNvSpPr>
              <a:spLocks noChangeShapeType="1"/>
            </p:cNvSpPr>
            <p:nvPr/>
          </p:nvSpPr>
          <p:spPr bwMode="auto">
            <a:xfrm>
              <a:off x="4416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8" name="Line 9"/>
            <p:cNvSpPr>
              <a:spLocks noChangeShapeType="1"/>
            </p:cNvSpPr>
            <p:nvPr/>
          </p:nvSpPr>
          <p:spPr bwMode="auto">
            <a:xfrm>
              <a:off x="4512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9" name="Line 10"/>
            <p:cNvSpPr>
              <a:spLocks noChangeShapeType="1"/>
            </p:cNvSpPr>
            <p:nvPr/>
          </p:nvSpPr>
          <p:spPr bwMode="auto">
            <a:xfrm>
              <a:off x="4608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10" name="Line 11"/>
            <p:cNvSpPr>
              <a:spLocks noChangeShapeType="1"/>
            </p:cNvSpPr>
            <p:nvPr/>
          </p:nvSpPr>
          <p:spPr bwMode="auto">
            <a:xfrm>
              <a:off x="4704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11" name="Line 12"/>
            <p:cNvSpPr>
              <a:spLocks noChangeShapeType="1"/>
            </p:cNvSpPr>
            <p:nvPr/>
          </p:nvSpPr>
          <p:spPr bwMode="auto">
            <a:xfrm>
              <a:off x="4800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12" name="Line 13"/>
            <p:cNvSpPr>
              <a:spLocks noChangeShapeType="1"/>
            </p:cNvSpPr>
            <p:nvPr/>
          </p:nvSpPr>
          <p:spPr bwMode="auto">
            <a:xfrm>
              <a:off x="4896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13" name="Line 14"/>
            <p:cNvSpPr>
              <a:spLocks noChangeShapeType="1"/>
            </p:cNvSpPr>
            <p:nvPr/>
          </p:nvSpPr>
          <p:spPr bwMode="auto">
            <a:xfrm>
              <a:off x="4128" y="9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14" name="Line 15"/>
            <p:cNvSpPr>
              <a:spLocks noChangeShapeType="1"/>
            </p:cNvSpPr>
            <p:nvPr/>
          </p:nvSpPr>
          <p:spPr bwMode="auto">
            <a:xfrm>
              <a:off x="4128" y="105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15" name="Line 16"/>
            <p:cNvSpPr>
              <a:spLocks noChangeShapeType="1"/>
            </p:cNvSpPr>
            <p:nvPr/>
          </p:nvSpPr>
          <p:spPr bwMode="auto">
            <a:xfrm>
              <a:off x="41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16" name="Line 17"/>
            <p:cNvSpPr>
              <a:spLocks noChangeShapeType="1"/>
            </p:cNvSpPr>
            <p:nvPr/>
          </p:nvSpPr>
          <p:spPr bwMode="auto">
            <a:xfrm>
              <a:off x="4128" y="12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199" name="Line 18"/>
          <p:cNvSpPr>
            <a:spLocks noChangeShapeType="1"/>
          </p:cNvSpPr>
          <p:nvPr/>
        </p:nvSpPr>
        <p:spPr bwMode="auto">
          <a:xfrm>
            <a:off x="3238500" y="5775325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0" name="Text Box 19"/>
          <p:cNvSpPr txBox="1">
            <a:spLocks noChangeArrowheads="1"/>
          </p:cNvSpPr>
          <p:nvPr/>
        </p:nvSpPr>
        <p:spPr bwMode="auto">
          <a:xfrm>
            <a:off x="4158737" y="5699125"/>
            <a:ext cx="37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libri" pitchFamily="34" charset="0"/>
              </a:rPr>
              <a:t>w</a:t>
            </a:r>
          </a:p>
        </p:txBody>
      </p:sp>
      <p:sp>
        <p:nvSpPr>
          <p:cNvPr id="8201" name="Line 20"/>
          <p:cNvSpPr>
            <a:spLocks noChangeShapeType="1"/>
          </p:cNvSpPr>
          <p:nvPr/>
        </p:nvSpPr>
        <p:spPr bwMode="auto">
          <a:xfrm>
            <a:off x="5638800" y="4403725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2" name="Text Box 21"/>
          <p:cNvSpPr txBox="1">
            <a:spLocks noChangeArrowheads="1"/>
          </p:cNvSpPr>
          <p:nvPr/>
        </p:nvSpPr>
        <p:spPr bwMode="auto">
          <a:xfrm>
            <a:off x="5638800" y="4794250"/>
            <a:ext cx="32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8203" name="Text Box 22"/>
          <p:cNvSpPr txBox="1">
            <a:spLocks noChangeArrowheads="1"/>
          </p:cNvSpPr>
          <p:nvPr/>
        </p:nvSpPr>
        <p:spPr bwMode="auto">
          <a:xfrm>
            <a:off x="2057400" y="4479925"/>
            <a:ext cx="1143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>
                <a:solidFill>
                  <a:schemeClr val="bg2"/>
                </a:solidFill>
                <a:latin typeface="Calibri" pitchFamily="34" charset="0"/>
              </a:rPr>
              <a:t>Array: CM[i,j]</a:t>
            </a:r>
            <a:endParaRPr lang="en-GB" sz="2400" b="0">
              <a:solidFill>
                <a:schemeClr val="bg2"/>
              </a:solidFill>
              <a:latin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60909" y="3485162"/>
            <a:ext cx="5749491" cy="248637"/>
            <a:chOff x="1260909" y="3665645"/>
            <a:chExt cx="5749491" cy="248637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1260909" y="3665646"/>
              <a:ext cx="5749491" cy="2486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524000" y="3665645"/>
              <a:ext cx="0" cy="24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1761066" y="3665645"/>
              <a:ext cx="0" cy="24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1998133" y="3665645"/>
              <a:ext cx="0" cy="24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2235200" y="3665645"/>
              <a:ext cx="0" cy="24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2472266" y="3665645"/>
              <a:ext cx="0" cy="24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2709333" y="3665645"/>
              <a:ext cx="0" cy="24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2946400" y="3665645"/>
              <a:ext cx="0" cy="24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3183466" y="3665645"/>
              <a:ext cx="0" cy="24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3420534" y="3485163"/>
            <a:ext cx="0" cy="24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3657600" y="3485163"/>
            <a:ext cx="0" cy="24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3894667" y="3485163"/>
            <a:ext cx="0" cy="24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4131734" y="3485163"/>
            <a:ext cx="0" cy="24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368800" y="3485163"/>
            <a:ext cx="0" cy="24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4605867" y="3485163"/>
            <a:ext cx="0" cy="24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4842934" y="3485163"/>
            <a:ext cx="0" cy="24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>
            <a:off x="5080000" y="3485163"/>
            <a:ext cx="0" cy="24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5334000" y="3485163"/>
            <a:ext cx="0" cy="24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5604933" y="3485163"/>
            <a:ext cx="0" cy="24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5842000" y="3485163"/>
            <a:ext cx="0" cy="24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79066" y="3485163"/>
            <a:ext cx="0" cy="24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" name="Line 11"/>
          <p:cNvSpPr>
            <a:spLocks noChangeShapeType="1"/>
          </p:cNvSpPr>
          <p:nvPr/>
        </p:nvSpPr>
        <p:spPr bwMode="auto">
          <a:xfrm>
            <a:off x="6316133" y="3485163"/>
            <a:ext cx="0" cy="24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6553200" y="3485163"/>
            <a:ext cx="0" cy="24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6790266" y="3485163"/>
            <a:ext cx="0" cy="24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447800" y="3609480"/>
            <a:ext cx="2683934" cy="870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362200" y="3609480"/>
            <a:ext cx="1295400" cy="870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513667" y="3609480"/>
            <a:ext cx="618067" cy="870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224867" y="3609481"/>
            <a:ext cx="118533" cy="8704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3822700" y="3609481"/>
            <a:ext cx="709100" cy="8704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5029200" y="3609481"/>
            <a:ext cx="228600" cy="8704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029200" y="3609481"/>
            <a:ext cx="228600" cy="8704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5029200" y="3609480"/>
            <a:ext cx="930276" cy="870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>
            <a:off x="4842934" y="3609480"/>
            <a:ext cx="2015066" cy="870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6553200" y="4766077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x</a:t>
            </a:r>
            <a:r>
              <a:rPr lang="en-US" sz="2000" dirty="0" smtClean="0">
                <a:solidFill>
                  <a:srgbClr val="C00000"/>
                </a:solidFill>
              </a:rPr>
              <a:t>[</a:t>
            </a:r>
            <a:r>
              <a:rPr lang="en-US" sz="2000" dirty="0" err="1" smtClean="0">
                <a:solidFill>
                  <a:srgbClr val="C00000"/>
                </a:solidFill>
              </a:rPr>
              <a:t>i</a:t>
            </a:r>
            <a:r>
              <a:rPr lang="en-US" sz="2000" dirty="0" smtClean="0">
                <a:solidFill>
                  <a:srgbClr val="C00000"/>
                </a:solidFill>
              </a:rPr>
              <a:t>] = ?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 bwMode="auto">
          <a:xfrm flipH="1" flipV="1">
            <a:off x="5959476" y="3609481"/>
            <a:ext cx="1101235" cy="11565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" idx="1"/>
          </p:cNvCxnSpPr>
          <p:nvPr/>
        </p:nvCxnSpPr>
        <p:spPr bwMode="auto">
          <a:xfrm flipH="1" flipV="1">
            <a:off x="5080000" y="4479925"/>
            <a:ext cx="1473200" cy="4862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 flipV="1">
            <a:off x="4343400" y="4766077"/>
            <a:ext cx="2192337" cy="2266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flipH="1" flipV="1">
            <a:off x="5080000" y="4992687"/>
            <a:ext cx="1455738" cy="20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H="1">
            <a:off x="3657600" y="5013325"/>
            <a:ext cx="2878138" cy="177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flipH="1">
            <a:off x="4135654" y="5102225"/>
            <a:ext cx="2400084" cy="3079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6535737" y="5307993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return the min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uiExpand="1" build="p"/>
      <p:bldP spid="3" grpId="0"/>
      <p:bldP spid="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MinHash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2895600" y="685800"/>
            <a:ext cx="3048000" cy="1676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2717565"/>
            <a:ext cx="3031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/>
              <a:t>Hash function </a:t>
            </a:r>
            <a:r>
              <a:rPr lang="en-US" sz="3200" b="0" dirty="0" smtClean="0">
                <a:solidFill>
                  <a:schemeClr val="bg2"/>
                </a:solidFill>
              </a:rPr>
              <a:t>h</a:t>
            </a:r>
            <a:endParaRPr lang="en-US" sz="3200" b="0" dirty="0">
              <a:solidFill>
                <a:schemeClr val="bg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039091" y="35814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897091" y="3352800"/>
            <a:ext cx="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039091" y="3352800"/>
            <a:ext cx="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1524000" y="1790753"/>
            <a:ext cx="2057400" cy="1676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886200" y="1524000"/>
            <a:ext cx="228600" cy="1943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3581400" y="1257353"/>
            <a:ext cx="2095500" cy="22097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2895600" y="1790753"/>
            <a:ext cx="1828800" cy="1676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419600" y="1104953"/>
            <a:ext cx="2514600" cy="23621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2362200" y="1524000"/>
            <a:ext cx="3048000" cy="1943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105400" y="1104953"/>
            <a:ext cx="38100" cy="23621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ight Brace 37"/>
          <p:cNvSpPr/>
          <p:nvPr/>
        </p:nvSpPr>
        <p:spPr bwMode="auto">
          <a:xfrm rot="5400000">
            <a:off x="1915391" y="3052187"/>
            <a:ext cx="228600" cy="1676400"/>
          </a:xfrm>
          <a:prstGeom prst="rightBrace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0026" y="4267200"/>
            <a:ext cx="6740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Retain the</a:t>
            </a:r>
            <a:r>
              <a:rPr lang="en-US" sz="2400" b="0" i="1" dirty="0" smtClean="0"/>
              <a:t> </a:t>
            </a:r>
            <a:r>
              <a:rPr lang="en-US" sz="2400" b="0" dirty="0" smtClean="0">
                <a:solidFill>
                  <a:schemeClr val="bg2"/>
                </a:solidFill>
              </a:rPr>
              <a:t>k</a:t>
            </a:r>
            <a:r>
              <a:rPr lang="en-US" sz="2400" b="0" i="1" dirty="0" smtClean="0"/>
              <a:t> </a:t>
            </a:r>
            <a:r>
              <a:rPr lang="en-US" sz="2400" b="0" dirty="0" smtClean="0"/>
              <a:t>elements with smallest hash values</a:t>
            </a:r>
          </a:p>
          <a:p>
            <a:endParaRPr lang="en-US" sz="2400" b="0" dirty="0"/>
          </a:p>
          <a:p>
            <a:r>
              <a:rPr lang="en-US" sz="2400" b="0" dirty="0" smtClean="0"/>
              <a:t>Can be used to estimate set intersection size</a:t>
            </a:r>
            <a:endParaRPr lang="en-US" sz="24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630026" y="5715000"/>
            <a:ext cx="276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C00000"/>
                </a:solidFill>
              </a:rPr>
              <a:t>Trivially mergeable</a:t>
            </a:r>
            <a:endParaRPr lang="en-US" sz="2400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5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summaries for BIG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approximate computation with guarantees and small </a:t>
            </a:r>
            <a:r>
              <a:rPr lang="en-US" dirty="0" smtClean="0"/>
              <a:t>space – save space, time, and communication</a:t>
            </a:r>
          </a:p>
          <a:p>
            <a:r>
              <a:rPr lang="en-US" dirty="0" smtClean="0"/>
              <a:t>Tradeoff between error and size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" y="3048000"/>
            <a:ext cx="772966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8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838200"/>
          </a:xfrm>
        </p:spPr>
        <p:txBody>
          <a:bodyPr/>
          <a:lstStyle/>
          <a:p>
            <a:r>
              <a:rPr lang="en-US" dirty="0" smtClean="0"/>
              <a:t>Summaries to be merged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Random samples</a:t>
            </a: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Sketches</a:t>
            </a:r>
          </a:p>
          <a:p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MinHash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rgbClr val="33CC33"/>
                </a:solidFill>
              </a:rPr>
              <a:t>Heavy hitters</a:t>
            </a:r>
          </a:p>
          <a:p>
            <a:r>
              <a:rPr lang="el-GR" sz="3200" dirty="0" smtClean="0"/>
              <a:t>ε</a:t>
            </a:r>
            <a:r>
              <a:rPr lang="en-US" sz="3200" dirty="0" smtClean="0"/>
              <a:t>-approximations 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q</a:t>
            </a:r>
            <a:r>
              <a:rPr lang="en-US" sz="3000" dirty="0" err="1" smtClean="0"/>
              <a:t>uantiles</a:t>
            </a:r>
            <a:r>
              <a:rPr lang="en-US" sz="3000" dirty="0" smtClean="0"/>
              <a:t>, equi-height histograms)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ight Brace 6"/>
          <p:cNvSpPr/>
          <p:nvPr/>
        </p:nvSpPr>
        <p:spPr bwMode="auto">
          <a:xfrm>
            <a:off x="3733800" y="1702777"/>
            <a:ext cx="230124" cy="1421423"/>
          </a:xfrm>
          <a:prstGeom prst="rightBrac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4253" y="2121099"/>
            <a:ext cx="94468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easy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4253" y="3276600"/>
            <a:ext cx="2466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C00000"/>
                </a:solidFill>
                <a:latin typeface="+mn-lt"/>
              </a:rPr>
              <a:t>easy and cute</a:t>
            </a:r>
            <a:endParaRPr lang="en-US" sz="32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7409" y="3861375"/>
            <a:ext cx="3877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C00000"/>
                </a:solidFill>
                <a:latin typeface="+mn-lt"/>
              </a:rPr>
              <a:t>easy </a:t>
            </a:r>
            <a:r>
              <a:rPr lang="en-US" sz="3200" b="0" dirty="0" smtClean="0">
                <a:solidFill>
                  <a:srgbClr val="C00000"/>
                </a:solidFill>
                <a:latin typeface="+mn-lt"/>
              </a:rPr>
              <a:t>algorithm, </a:t>
            </a:r>
          </a:p>
          <a:p>
            <a:r>
              <a:rPr lang="en-US" sz="3200" b="0" dirty="0" smtClean="0">
                <a:solidFill>
                  <a:srgbClr val="C00000"/>
                </a:solidFill>
                <a:latin typeface="+mn-lt"/>
              </a:rPr>
              <a:t>analysis requires work</a:t>
            </a:r>
          </a:p>
        </p:txBody>
      </p:sp>
    </p:spTree>
    <p:extLst>
      <p:ext uri="{BB962C8B-B14F-4D97-AF65-F5344CB8AC3E}">
        <p14:creationId xmlns:p14="http://schemas.microsoft.com/office/powerpoint/2010/main" val="10558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64D63-D32A-4342-A5E8-870156ACF1B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Heavy hitters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>
                    <a:solidFill>
                      <a:srgbClr val="CC3300"/>
                    </a:solidFill>
                  </a:rPr>
                  <a:t>Misra-Gries (MG) </a:t>
                </a:r>
                <a:r>
                  <a:rPr lang="en-US" dirty="0" smtClean="0"/>
                  <a:t>algorithm finds up to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items that occur more than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1/k</a:t>
                </a:r>
                <a:r>
                  <a:rPr lang="en-US" dirty="0" smtClean="0"/>
                  <a:t> fraction of the time in a stream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[MG’82]</a:t>
                </a:r>
              </a:p>
              <a:p>
                <a:pPr lvl="1" eaLnBrk="1" hangingPunct="1"/>
                <a:r>
                  <a:rPr lang="en-US" dirty="0" smtClean="0"/>
                  <a:t>Estimate their frequencies with additive error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N/(k+1)</a:t>
                </a:r>
              </a:p>
              <a:p>
                <a:pPr eaLnBrk="1" hangingPunct="1"/>
                <a:r>
                  <a:rPr lang="en-US" dirty="0" smtClean="0"/>
                  <a:t>Keep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different candidates in hand.  For each item in stream:</a:t>
                </a:r>
              </a:p>
              <a:p>
                <a:pPr lvl="1" eaLnBrk="1" hangingPunct="1"/>
                <a:r>
                  <a:rPr lang="en-US" dirty="0" smtClean="0"/>
                  <a:t>If item is monitored, increase its counter</a:t>
                </a:r>
              </a:p>
              <a:p>
                <a:pPr lvl="1" eaLnBrk="1" hangingPunct="1"/>
                <a:r>
                  <a:rPr lang="en-US" dirty="0" smtClean="0"/>
                  <a:t>Else, if &lt;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items monitored, add new item with count 1</a:t>
                </a:r>
              </a:p>
              <a:p>
                <a:pPr lvl="1" eaLnBrk="1" hangingPunct="1"/>
                <a:r>
                  <a:rPr lang="en-US" dirty="0" smtClean="0"/>
                  <a:t>Else, decrease all counts by 1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  <a:blipFill rotWithShape="1">
                <a:blip r:embed="rId2"/>
                <a:stretch>
                  <a:fillRect l="-1111" t="-2588" r="-148" b="-15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5257800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5029200" y="5935718"/>
            <a:ext cx="2667000" cy="78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257800" y="54864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261741" y="52578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261741" y="50292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4796659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743903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43903" y="54785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747844" y="52499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747844" y="50213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43903" y="47887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43903" y="45601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2486" y="6031468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1 2 3 4 5 6 7 8 9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464387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934200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162800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162800" y="54745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62800" y="52459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464387" y="5474577"/>
            <a:ext cx="228600" cy="2286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976444" y="4331577"/>
            <a:ext cx="228600" cy="2286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43434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k=5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64D63-D32A-4342-A5E8-870156ACF1B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Heavy </a:t>
            </a:r>
            <a:r>
              <a:rPr lang="en-US" dirty="0"/>
              <a:t>h</a:t>
            </a:r>
            <a:r>
              <a:rPr lang="en-US" dirty="0" smtClean="0"/>
              <a:t>itters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</p:spPr>
            <p:txBody>
              <a:bodyPr/>
              <a:lstStyle/>
              <a:p>
                <a:pPr eaLnBrk="1" hangingPunct="1"/>
                <a:r>
                  <a:rPr lang="en-US" dirty="0" err="1" smtClean="0">
                    <a:solidFill>
                      <a:srgbClr val="CC3300"/>
                    </a:solidFill>
                  </a:rPr>
                  <a:t>Misra-Gries</a:t>
                </a:r>
                <a:r>
                  <a:rPr lang="en-US" dirty="0" smtClean="0">
                    <a:solidFill>
                      <a:srgbClr val="CC3300"/>
                    </a:solidFill>
                  </a:rPr>
                  <a:t> (MG) </a:t>
                </a:r>
                <a:r>
                  <a:rPr lang="en-US" dirty="0" smtClean="0"/>
                  <a:t>algorithm finds up to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items that occur more than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1/k</a:t>
                </a:r>
                <a:r>
                  <a:rPr lang="en-US" dirty="0" smtClean="0"/>
                  <a:t> fraction of the time in a stream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[MG’82]</a:t>
                </a:r>
              </a:p>
              <a:p>
                <a:pPr lvl="1" eaLnBrk="1" hangingPunct="1"/>
                <a:r>
                  <a:rPr lang="en-US" dirty="0"/>
                  <a:t>Estimate their frequencies with additive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N/</a:t>
                </a:r>
                <a:r>
                  <a:rPr lang="en-US" dirty="0">
                    <a:solidFill>
                      <a:schemeClr val="bg2"/>
                    </a:solidFill>
                  </a:rPr>
                  <a:t>(k+1)</a:t>
                </a:r>
                <a:endParaRPr lang="en-US" dirty="0" smtClean="0">
                  <a:solidFill>
                    <a:schemeClr val="bg2"/>
                  </a:solidFill>
                </a:endParaRPr>
              </a:p>
              <a:p>
                <a:pPr eaLnBrk="1" hangingPunct="1"/>
                <a:r>
                  <a:rPr lang="en-US" dirty="0" smtClean="0"/>
                  <a:t>Keep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different candidates in hand.  For each item in stream:</a:t>
                </a:r>
              </a:p>
              <a:p>
                <a:pPr lvl="1" eaLnBrk="1" hangingPunct="1"/>
                <a:r>
                  <a:rPr lang="en-US" dirty="0" smtClean="0"/>
                  <a:t>If item is monitored, increase its counter</a:t>
                </a:r>
              </a:p>
              <a:p>
                <a:pPr lvl="1" eaLnBrk="1" hangingPunct="1"/>
                <a:r>
                  <a:rPr lang="en-US" dirty="0" smtClean="0"/>
                  <a:t>Else, if &lt;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items monitored, add new item with count 1</a:t>
                </a:r>
              </a:p>
              <a:p>
                <a:pPr lvl="1" eaLnBrk="1" hangingPunct="1"/>
                <a:r>
                  <a:rPr lang="en-US" dirty="0" smtClean="0"/>
                  <a:t>Else, decrease all counts by 1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  <a:blipFill rotWithShape="1">
                <a:blip r:embed="rId2"/>
                <a:stretch>
                  <a:fillRect l="-1111" t="-2588" r="-148" b="-15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5257800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5029200" y="5935718"/>
            <a:ext cx="2667000" cy="78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257800" y="54864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261741" y="52578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261741" y="50292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4796659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743903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43903" y="54785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747844" y="52499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747844" y="50213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43903" y="47887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43903" y="45601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2486" y="6031468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1 2 3 4 5 6 7 8 9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464387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934200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162800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162800" y="54745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62800" y="52459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464387" y="54745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976444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2800" y="43434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k=5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4465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64D63-D32A-4342-A5E8-870156ACF1B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Heavy hitters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</p:spPr>
            <p:txBody>
              <a:bodyPr/>
              <a:lstStyle/>
              <a:p>
                <a:pPr eaLnBrk="1" hangingPunct="1"/>
                <a:r>
                  <a:rPr lang="en-US" dirty="0" err="1" smtClean="0">
                    <a:solidFill>
                      <a:srgbClr val="CC3300"/>
                    </a:solidFill>
                  </a:rPr>
                  <a:t>Misra-Gries</a:t>
                </a:r>
                <a:r>
                  <a:rPr lang="en-US" dirty="0" smtClean="0">
                    <a:solidFill>
                      <a:srgbClr val="CC3300"/>
                    </a:solidFill>
                  </a:rPr>
                  <a:t> (MG) </a:t>
                </a:r>
                <a:r>
                  <a:rPr lang="en-US" dirty="0" smtClean="0"/>
                  <a:t>algorithm finds up to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items that occur more than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1/k</a:t>
                </a:r>
                <a:r>
                  <a:rPr lang="en-US" dirty="0" smtClean="0"/>
                  <a:t> fraction of the time in a stream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[MG’82]</a:t>
                </a:r>
              </a:p>
              <a:p>
                <a:pPr lvl="1" eaLnBrk="1" hangingPunct="1"/>
                <a:r>
                  <a:rPr lang="en-US" dirty="0" smtClean="0"/>
                  <a:t>Estimate </a:t>
                </a:r>
                <a:r>
                  <a:rPr lang="en-US" dirty="0"/>
                  <a:t>their frequencies with additive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N/</a:t>
                </a:r>
                <a:r>
                  <a:rPr lang="en-US" dirty="0">
                    <a:solidFill>
                      <a:schemeClr val="bg2"/>
                    </a:solidFill>
                  </a:rPr>
                  <a:t>(k+1)</a:t>
                </a:r>
                <a:endParaRPr lang="en-US" dirty="0" smtClean="0">
                  <a:solidFill>
                    <a:schemeClr val="bg2"/>
                  </a:solidFill>
                </a:endParaRPr>
              </a:p>
              <a:p>
                <a:pPr eaLnBrk="1" hangingPunct="1"/>
                <a:r>
                  <a:rPr lang="en-US" dirty="0" smtClean="0"/>
                  <a:t>Keep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different candidates in hand.  For each item in stream:</a:t>
                </a:r>
              </a:p>
              <a:p>
                <a:pPr lvl="1" eaLnBrk="1" hangingPunct="1"/>
                <a:r>
                  <a:rPr lang="en-US" dirty="0" smtClean="0"/>
                  <a:t>If item is monitored, increase its counter</a:t>
                </a:r>
              </a:p>
              <a:p>
                <a:pPr lvl="1" eaLnBrk="1" hangingPunct="1"/>
                <a:r>
                  <a:rPr lang="en-US" dirty="0" smtClean="0"/>
                  <a:t>Else, if &lt;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k</a:t>
                </a:r>
                <a:r>
                  <a:rPr lang="en-US" dirty="0" smtClean="0"/>
                  <a:t> items monitored, add new item with count 1</a:t>
                </a:r>
              </a:p>
              <a:p>
                <a:pPr lvl="1" eaLnBrk="1" hangingPunct="1"/>
                <a:r>
                  <a:rPr lang="en-US" dirty="0" smtClean="0"/>
                  <a:t>Else, decrease all counts by 1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2590800"/>
              </a:xfrm>
              <a:blipFill rotWithShape="1">
                <a:blip r:embed="rId2"/>
                <a:stretch>
                  <a:fillRect l="-1111" t="-2588" r="-148" b="-15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 flipV="1">
            <a:off x="5029200" y="5935718"/>
            <a:ext cx="2667000" cy="78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257800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261741" y="54864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261741" y="52578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5025259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43903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747844" y="54785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747844" y="52499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43903" y="50173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43903" y="47887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2486" y="6031468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1 2 3 4 5 6 7 8 9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162800" y="57031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62800" y="54745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464387" y="57031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2800" y="43434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k=5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2437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EB69AE-8DF1-4C36-B6E8-076D792C302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Streaming MG analysis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343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2"/>
                </a:solidFill>
              </a:rPr>
              <a:t>N</a:t>
            </a:r>
            <a:r>
              <a:rPr lang="en-US" dirty="0" smtClean="0"/>
              <a:t> = total input size</a:t>
            </a:r>
          </a:p>
          <a:p>
            <a:pPr eaLnBrk="1" hangingPunct="1"/>
            <a:r>
              <a:rPr lang="en-US" dirty="0" smtClean="0"/>
              <a:t>Previous analysis shows that the error is at most</a:t>
            </a:r>
          </a:p>
          <a:p>
            <a:pPr lvl="1" eaLnBrk="1" hangingPunct="1"/>
            <a:r>
              <a:rPr lang="en-US" dirty="0" smtClean="0">
                <a:solidFill>
                  <a:schemeClr val="bg2"/>
                </a:solidFill>
              </a:rPr>
              <a:t>N/(k+1) </a:t>
            </a:r>
            <a:r>
              <a:rPr lang="en-US" dirty="0" smtClean="0"/>
              <a:t>[MG’82]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– standard bound, but too weak</a:t>
            </a:r>
          </a:p>
          <a:p>
            <a:pPr lvl="1" eaLnBrk="1" hangingPunct="1"/>
            <a:r>
              <a:rPr lang="en-US" dirty="0" smtClean="0">
                <a:solidFill>
                  <a:schemeClr val="bg2"/>
                </a:solidFill>
              </a:rPr>
              <a:t>F</a:t>
            </a:r>
            <a:r>
              <a:rPr lang="en-US" baseline="-25000" dirty="0" smtClean="0">
                <a:solidFill>
                  <a:schemeClr val="bg2"/>
                </a:solidFill>
              </a:rPr>
              <a:t>1</a:t>
            </a:r>
            <a:r>
              <a:rPr lang="en-US" baseline="30000" dirty="0" smtClean="0">
                <a:solidFill>
                  <a:schemeClr val="bg2"/>
                </a:solidFill>
              </a:rPr>
              <a:t>res(k)</a:t>
            </a:r>
            <a:r>
              <a:rPr lang="en-US" dirty="0" smtClean="0">
                <a:solidFill>
                  <a:schemeClr val="bg2"/>
                </a:solidFill>
              </a:rPr>
              <a:t>/(k+1) </a:t>
            </a:r>
            <a:r>
              <a:rPr lang="en-US" dirty="0" smtClean="0"/>
              <a:t>[</a:t>
            </a:r>
            <a:r>
              <a:rPr lang="en-US" dirty="0" err="1" smtClean="0"/>
              <a:t>Berinde</a:t>
            </a:r>
            <a:r>
              <a:rPr lang="en-US" dirty="0" smtClean="0"/>
              <a:t> et al. TODS’10] – too strong</a:t>
            </a:r>
            <a:endParaRPr lang="en-US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dirty="0">
                <a:solidFill>
                  <a:schemeClr val="bg2"/>
                </a:solidFill>
              </a:rPr>
              <a:t>M</a:t>
            </a:r>
            <a:r>
              <a:rPr lang="en-US" dirty="0"/>
              <a:t> = sum of counters in data </a:t>
            </a:r>
            <a:r>
              <a:rPr lang="en-US" dirty="0" smtClean="0"/>
              <a:t>structure</a:t>
            </a:r>
            <a:endParaRPr lang="en-US" dirty="0" smtClean="0">
              <a:solidFill>
                <a:srgbClr val="CC33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CC3300"/>
                </a:solidFill>
              </a:rPr>
              <a:t>Error</a:t>
            </a:r>
            <a:r>
              <a:rPr lang="en-US" dirty="0" smtClean="0"/>
              <a:t> in any estimated count at most </a:t>
            </a:r>
            <a:r>
              <a:rPr lang="en-US" dirty="0" smtClean="0">
                <a:solidFill>
                  <a:schemeClr val="bg2"/>
                </a:solidFill>
              </a:rPr>
              <a:t>(N-M)/(k+1)</a:t>
            </a:r>
          </a:p>
          <a:p>
            <a:pPr lvl="1" eaLnBrk="1" hangingPunct="1"/>
            <a:r>
              <a:rPr lang="en-US" dirty="0" smtClean="0"/>
              <a:t>Estimated count a lower bound on true count</a:t>
            </a:r>
          </a:p>
          <a:p>
            <a:pPr lvl="1" eaLnBrk="1" hangingPunct="1"/>
            <a:r>
              <a:rPr lang="en-US" dirty="0" smtClean="0"/>
              <a:t>Each decrement spread over </a:t>
            </a:r>
            <a:r>
              <a:rPr lang="en-US" dirty="0" smtClean="0">
                <a:solidFill>
                  <a:schemeClr val="bg2"/>
                </a:solidFill>
              </a:rPr>
              <a:t>(k+1) </a:t>
            </a:r>
            <a:r>
              <a:rPr lang="en-US" dirty="0" smtClean="0"/>
              <a:t>items: </a:t>
            </a:r>
            <a:r>
              <a:rPr lang="en-US" dirty="0" smtClean="0">
                <a:solidFill>
                  <a:schemeClr val="bg2"/>
                </a:solidFill>
              </a:rPr>
              <a:t>1</a:t>
            </a:r>
            <a:r>
              <a:rPr lang="en-US" dirty="0" smtClean="0"/>
              <a:t> new one and </a:t>
            </a:r>
            <a:r>
              <a:rPr lang="en-US" dirty="0" smtClean="0">
                <a:solidFill>
                  <a:schemeClr val="bg2"/>
                </a:solidFill>
              </a:rPr>
              <a:t>k</a:t>
            </a:r>
            <a:r>
              <a:rPr lang="en-US" dirty="0" smtClean="0"/>
              <a:t> in MG</a:t>
            </a:r>
          </a:p>
          <a:p>
            <a:pPr lvl="1" eaLnBrk="1" hangingPunct="1"/>
            <a:r>
              <a:rPr lang="en-US" dirty="0" smtClean="0"/>
              <a:t>Equivalent to deleting </a:t>
            </a:r>
            <a:r>
              <a:rPr lang="en-US" dirty="0" smtClean="0">
                <a:solidFill>
                  <a:schemeClr val="bg2"/>
                </a:solidFill>
              </a:rPr>
              <a:t>(k+1) </a:t>
            </a:r>
            <a:r>
              <a:rPr lang="en-US" dirty="0" smtClean="0"/>
              <a:t>distinct items from stream</a:t>
            </a:r>
          </a:p>
          <a:p>
            <a:pPr lvl="1" eaLnBrk="1" hangingPunct="1"/>
            <a:r>
              <a:rPr lang="en-US" dirty="0" smtClean="0"/>
              <a:t>At most </a:t>
            </a:r>
            <a:r>
              <a:rPr lang="en-US" dirty="0" smtClean="0">
                <a:solidFill>
                  <a:schemeClr val="bg2"/>
                </a:solidFill>
              </a:rPr>
              <a:t>(N-M)/(k+1) </a:t>
            </a:r>
            <a:r>
              <a:rPr lang="en-US" dirty="0" smtClean="0"/>
              <a:t>decrement operations</a:t>
            </a:r>
          </a:p>
          <a:p>
            <a:pPr lvl="1" eaLnBrk="1" hangingPunct="1"/>
            <a:r>
              <a:rPr lang="en-US" dirty="0" smtClean="0"/>
              <a:t>Hence, can have “deleted” </a:t>
            </a:r>
            <a:r>
              <a:rPr lang="en-US" dirty="0" smtClean="0">
                <a:solidFill>
                  <a:schemeClr val="bg2"/>
                </a:solidFill>
              </a:rPr>
              <a:t>(N-M)/(k+1) </a:t>
            </a:r>
            <a:r>
              <a:rPr lang="en-US" dirty="0" smtClean="0"/>
              <a:t>copies of any item</a:t>
            </a:r>
          </a:p>
          <a:p>
            <a:pPr lvl="1" eaLnBrk="1" hangingPunct="1"/>
            <a:r>
              <a:rPr lang="en-US" dirty="0" smtClean="0"/>
              <a:t>So estimated counts have at most this much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2BEB5B-6BB6-46EE-847C-ACB570646BF5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Merging two MG summaries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286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Merging algorithm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Merge two sets of </a:t>
            </a:r>
            <a:r>
              <a:rPr lang="en-US" dirty="0" smtClean="0">
                <a:solidFill>
                  <a:schemeClr val="bg2"/>
                </a:solidFill>
              </a:rPr>
              <a:t>k</a:t>
            </a:r>
            <a:r>
              <a:rPr lang="en-US" dirty="0" smtClean="0"/>
              <a:t> counters in the obvious way</a:t>
            </a:r>
          </a:p>
          <a:p>
            <a:pPr lvl="1" eaLnBrk="1" hangingPunct="1"/>
            <a:r>
              <a:rPr lang="en-US" dirty="0" smtClean="0"/>
              <a:t>Take the </a:t>
            </a:r>
            <a:r>
              <a:rPr lang="en-US" dirty="0" smtClean="0">
                <a:solidFill>
                  <a:schemeClr val="bg2"/>
                </a:solidFill>
              </a:rPr>
              <a:t>(k+1)</a:t>
            </a:r>
            <a:r>
              <a:rPr lang="en-US" dirty="0" err="1" smtClean="0"/>
              <a:t>th</a:t>
            </a:r>
            <a:r>
              <a:rPr lang="en-US" dirty="0" smtClean="0"/>
              <a:t> largest counter </a:t>
            </a:r>
            <a:r>
              <a:rPr lang="en-US" dirty="0" smtClean="0">
                <a:solidFill>
                  <a:schemeClr val="bg2"/>
                </a:solidFill>
              </a:rPr>
              <a:t>= C</a:t>
            </a:r>
            <a:r>
              <a:rPr lang="en-US" baseline="-25000" dirty="0" smtClean="0">
                <a:solidFill>
                  <a:schemeClr val="bg2"/>
                </a:solidFill>
              </a:rPr>
              <a:t>k+1</a:t>
            </a:r>
            <a:r>
              <a:rPr lang="en-US" dirty="0" smtClean="0"/>
              <a:t>, and subtract from all</a:t>
            </a:r>
          </a:p>
          <a:p>
            <a:pPr lvl="1" eaLnBrk="1" hangingPunct="1"/>
            <a:r>
              <a:rPr lang="en-US" dirty="0" smtClean="0"/>
              <a:t>Delete non-positive counters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272788" y="5935718"/>
            <a:ext cx="2667000" cy="78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501388" y="57150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505329" y="54864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05329" y="52578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5025259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87491" y="57071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991432" y="54785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91432" y="52499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987491" y="50173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987491" y="47887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6074" y="6031468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1 2 3 4 5 6 7 8 9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06388" y="57031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406388" y="54745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07975" y="57031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06388" y="43434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k=5</a:t>
            </a:r>
            <a:endParaRPr lang="en-US" sz="2400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505200" y="4787175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05200" y="4554634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754847" y="5474577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220032" y="5715000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220032" y="5482459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936575" y="5715000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936575" y="5482459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936575" y="5261741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936575" y="5029200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36575" y="4800600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406388" y="5249918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406388" y="5021318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754847" y="5721499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220032" y="5257800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2600" y="35814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(prior error)</a:t>
            </a:r>
            <a:endParaRPr lang="en-US" b="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35814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(from merge)</a:t>
            </a:r>
            <a:endParaRPr lang="en-US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2BEB5B-6BB6-46EE-847C-ACB570646BF5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Merging two MG summaries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eaLnBrk="1" hangingPunct="1"/>
            <a:r>
              <a:rPr lang="en-US" dirty="0" smtClean="0"/>
              <a:t>This algorithm gives </a:t>
            </a:r>
            <a:r>
              <a:rPr lang="en-US" dirty="0" smtClean="0">
                <a:solidFill>
                  <a:srgbClr val="CC3300"/>
                </a:solidFill>
              </a:rPr>
              <a:t>mergeability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Merge subtracts at least </a:t>
            </a:r>
            <a:r>
              <a:rPr lang="en-US" dirty="0" smtClean="0">
                <a:solidFill>
                  <a:schemeClr val="bg2"/>
                </a:solidFill>
              </a:rPr>
              <a:t>(k+1)C</a:t>
            </a:r>
            <a:r>
              <a:rPr lang="en-US" baseline="-25000" dirty="0" smtClean="0">
                <a:solidFill>
                  <a:schemeClr val="bg2"/>
                </a:solidFill>
              </a:rPr>
              <a:t>k+1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from counter sums</a:t>
            </a:r>
          </a:p>
          <a:p>
            <a:pPr lvl="1" eaLnBrk="1" hangingPunct="1"/>
            <a:r>
              <a:rPr lang="en-US" dirty="0" smtClean="0"/>
              <a:t>So </a:t>
            </a:r>
            <a:r>
              <a:rPr lang="en-US" dirty="0" smtClean="0">
                <a:solidFill>
                  <a:schemeClr val="bg2"/>
                </a:solidFill>
              </a:rPr>
              <a:t>(k+1)C</a:t>
            </a:r>
            <a:r>
              <a:rPr lang="en-US" baseline="-25000" dirty="0" smtClean="0">
                <a:solidFill>
                  <a:schemeClr val="bg2"/>
                </a:solidFill>
              </a:rPr>
              <a:t>k+1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dirty="0" smtClean="0">
                <a:solidFill>
                  <a:schemeClr val="bg2"/>
                </a:solidFill>
              </a:rPr>
              <a:t> (M</a:t>
            </a:r>
            <a:r>
              <a:rPr lang="en-US" baseline="-25000" dirty="0" smtClean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 + M</a:t>
            </a:r>
            <a:r>
              <a:rPr lang="en-US" baseline="-25000" dirty="0" smtClean="0">
                <a:solidFill>
                  <a:schemeClr val="bg2"/>
                </a:solidFill>
              </a:rPr>
              <a:t>2 </a:t>
            </a:r>
            <a:r>
              <a:rPr lang="en-US" dirty="0" smtClean="0">
                <a:solidFill>
                  <a:schemeClr val="bg2"/>
                </a:solidFill>
              </a:rPr>
              <a:t>– M</a:t>
            </a:r>
            <a:r>
              <a:rPr lang="en-US" baseline="-25000" dirty="0" smtClean="0">
                <a:solidFill>
                  <a:schemeClr val="bg2"/>
                </a:solidFill>
              </a:rPr>
              <a:t>12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pPr lvl="2" eaLnBrk="1" hangingPunct="1"/>
            <a:r>
              <a:rPr lang="en-US" dirty="0"/>
              <a:t>Sum of remaining (at most </a:t>
            </a:r>
            <a:r>
              <a:rPr lang="en-US" dirty="0">
                <a:solidFill>
                  <a:schemeClr val="bg2"/>
                </a:solidFill>
              </a:rPr>
              <a:t>k</a:t>
            </a:r>
            <a:r>
              <a:rPr lang="en-US" dirty="0"/>
              <a:t>) counters is </a:t>
            </a:r>
            <a:r>
              <a:rPr lang="en-US" dirty="0" smtClean="0">
                <a:solidFill>
                  <a:schemeClr val="bg2"/>
                </a:solidFill>
              </a:rPr>
              <a:t>M</a:t>
            </a:r>
            <a:r>
              <a:rPr lang="en-US" baseline="-25000" dirty="0" smtClean="0">
                <a:solidFill>
                  <a:schemeClr val="bg2"/>
                </a:solidFill>
              </a:rPr>
              <a:t>12</a:t>
            </a:r>
            <a:endParaRPr lang="en-US" dirty="0" smtClean="0">
              <a:solidFill>
                <a:schemeClr val="bg2"/>
              </a:solidFill>
            </a:endParaRPr>
          </a:p>
          <a:p>
            <a:pPr lvl="1" eaLnBrk="1" hangingPunct="1"/>
            <a:r>
              <a:rPr lang="en-US" dirty="0" smtClean="0"/>
              <a:t>By induction, error is </a:t>
            </a:r>
            <a:br>
              <a:rPr lang="en-US" dirty="0" smtClean="0"/>
            </a:br>
            <a:r>
              <a:rPr lang="en-US" dirty="0" smtClean="0">
                <a:solidFill>
                  <a:schemeClr val="bg2"/>
                </a:solidFill>
              </a:rPr>
              <a:t>((N</a:t>
            </a:r>
            <a:r>
              <a:rPr lang="en-US" baseline="-25000" dirty="0" smtClean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-M</a:t>
            </a:r>
            <a:r>
              <a:rPr lang="en-US" baseline="-25000" dirty="0" smtClean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) + (N</a:t>
            </a:r>
            <a:r>
              <a:rPr lang="en-US" baseline="-25000" dirty="0" smtClean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-M</a:t>
            </a:r>
            <a:r>
              <a:rPr lang="en-US" baseline="-25000" dirty="0" smtClean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) + (M</a:t>
            </a:r>
            <a:r>
              <a:rPr lang="en-US" baseline="-25000" dirty="0" smtClean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+M</a:t>
            </a:r>
            <a:r>
              <a:rPr lang="en-US" baseline="-25000" dirty="0" smtClean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–M</a:t>
            </a:r>
            <a:r>
              <a:rPr lang="en-US" baseline="-25000" dirty="0" smtClean="0">
                <a:solidFill>
                  <a:schemeClr val="bg2"/>
                </a:solidFill>
              </a:rPr>
              <a:t>12</a:t>
            </a:r>
            <a:r>
              <a:rPr lang="en-US" dirty="0" smtClean="0">
                <a:solidFill>
                  <a:schemeClr val="bg2"/>
                </a:solidFill>
              </a:rPr>
              <a:t>))/(k+1)=((N</a:t>
            </a:r>
            <a:r>
              <a:rPr lang="en-US" baseline="-25000" dirty="0" smtClean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+N</a:t>
            </a:r>
            <a:r>
              <a:rPr lang="en-US" baseline="-25000" dirty="0" smtClean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) –M</a:t>
            </a:r>
            <a:r>
              <a:rPr lang="en-US" baseline="-25000" dirty="0" smtClean="0">
                <a:solidFill>
                  <a:schemeClr val="bg2"/>
                </a:solidFill>
              </a:rPr>
              <a:t>12</a:t>
            </a:r>
            <a:r>
              <a:rPr lang="en-US" dirty="0" smtClean="0">
                <a:solidFill>
                  <a:schemeClr val="bg2"/>
                </a:solidFill>
              </a:rPr>
              <a:t>)/(k+1) </a:t>
            </a:r>
            <a:endParaRPr lang="en-US" baseline="-25000" dirty="0" smtClean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00" y="35814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(as claimed)</a:t>
            </a:r>
            <a:endParaRPr lang="en-US" b="0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272788" y="5935718"/>
            <a:ext cx="2667000" cy="78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3505329" y="5257800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5025259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91432" y="5249918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987491" y="50173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987491" y="4788777"/>
            <a:ext cx="228600" cy="2286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6074" y="6031468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1 2 3 4 5 6 7 8 9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06388" y="43434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k=5</a:t>
            </a:r>
            <a:endParaRPr lang="en-US" sz="2400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505200" y="4787175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05200" y="4554634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936575" y="5261741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936575" y="5029200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36575" y="4800600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406388" y="5249918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406388" y="5021318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220032" y="5257800"/>
            <a:ext cx="228600" cy="228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5751194" y="5490340"/>
            <a:ext cx="155448" cy="445377"/>
          </a:xfrm>
          <a:prstGeom prst="rightBrac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1559" y="5504831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chemeClr val="bg2"/>
                </a:solidFill>
                <a:latin typeface="+mn-lt"/>
              </a:rPr>
              <a:t>C</a:t>
            </a:r>
            <a:r>
              <a:rPr lang="en-US" sz="2200" b="0" baseline="-25000" dirty="0">
                <a:solidFill>
                  <a:schemeClr val="bg2"/>
                </a:solidFill>
                <a:latin typeface="+mn-lt"/>
              </a:rPr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131957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293" grpId="0" uiExpand="1" build="p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previous </a:t>
            </a:r>
            <a:r>
              <a:rPr lang="en-US" dirty="0"/>
              <a:t>m</a:t>
            </a:r>
            <a:r>
              <a:rPr lang="en-US" dirty="0" smtClean="0"/>
              <a:t>erging </a:t>
            </a:r>
            <a:r>
              <a:rPr lang="en-US" dirty="0"/>
              <a:t>a</a:t>
            </a:r>
            <a:r>
              <a:rPr lang="en-US" dirty="0" smtClean="0"/>
              <a:t>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previous merging algorithms for MG [</a:t>
            </a:r>
            <a:r>
              <a:rPr lang="en-US" dirty="0" err="1" smtClean="0"/>
              <a:t>Manjhi</a:t>
            </a:r>
            <a:r>
              <a:rPr lang="en-US" dirty="0" smtClean="0"/>
              <a:t> et al. SIGMOD’05, ICDE’05]</a:t>
            </a:r>
          </a:p>
          <a:p>
            <a:pPr lvl="1"/>
            <a:r>
              <a:rPr lang="en-US" dirty="0"/>
              <a:t>No guarantee on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Error increases after each merge</a:t>
            </a:r>
          </a:p>
          <a:p>
            <a:pPr lvl="1"/>
            <a:r>
              <a:rPr lang="en-US" dirty="0" smtClean="0"/>
              <a:t>Need to know the size or the height of the merging tree in advance for provisioning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28800"/>
            <a:ext cx="629962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previous </a:t>
            </a:r>
            <a:r>
              <a:rPr lang="en-US" dirty="0"/>
              <a:t>m</a:t>
            </a:r>
            <a:r>
              <a:rPr lang="en-US" dirty="0" smtClean="0"/>
              <a:t>erging </a:t>
            </a:r>
            <a:r>
              <a:rPr lang="en-US" dirty="0"/>
              <a:t>a</a:t>
            </a:r>
            <a:r>
              <a:rPr lang="en-US" dirty="0" smtClean="0"/>
              <a:t>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343400"/>
          </a:xfrm>
        </p:spPr>
        <p:txBody>
          <a:bodyPr/>
          <a:lstStyle/>
          <a:p>
            <a:r>
              <a:rPr lang="en-US" dirty="0" smtClean="0"/>
              <a:t>Experiment on a BFS routing tree over 1024 randomly deployed sensor nodes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err="1" smtClean="0"/>
              <a:t>Zipf</a:t>
            </a:r>
            <a:r>
              <a:rPr lang="en-US" dirty="0" smtClean="0"/>
              <a:t> distribution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previous </a:t>
            </a:r>
            <a:r>
              <a:rPr lang="en-US" dirty="0"/>
              <a:t>m</a:t>
            </a:r>
            <a:r>
              <a:rPr lang="en-US" dirty="0" smtClean="0"/>
              <a:t>erging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43400"/>
          </a:xfrm>
        </p:spPr>
        <p:txBody>
          <a:bodyPr/>
          <a:lstStyle/>
          <a:p>
            <a:r>
              <a:rPr lang="en-US" dirty="0" smtClean="0"/>
              <a:t>On a contrived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6112"/>
            <a:ext cx="9033452" cy="274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2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vs (Lossy) Compression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Summarization: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need to decompress before making queries</a:t>
            </a:r>
          </a:p>
          <a:p>
            <a:r>
              <a:rPr lang="en-US" dirty="0" smtClean="0"/>
              <a:t>Aims at particular properties of the data</a:t>
            </a:r>
          </a:p>
          <a:p>
            <a:r>
              <a:rPr lang="en-US" dirty="0" smtClean="0"/>
              <a:t>(Usually) provides guarantees on query results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Need to decompress before making queries</a:t>
            </a:r>
          </a:p>
          <a:p>
            <a:r>
              <a:rPr lang="en-US" dirty="0" smtClean="0"/>
              <a:t>Aims at generic approximation of all data</a:t>
            </a:r>
          </a:p>
          <a:p>
            <a:r>
              <a:rPr lang="en-US" dirty="0" smtClean="0"/>
              <a:t>Best-effort approach; does not provide guarantees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1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SpaceSaving</a:t>
            </a:r>
            <a:r>
              <a:rPr lang="en-US" dirty="0" smtClean="0"/>
              <a:t>: Another heavy </a:t>
            </a:r>
            <a:r>
              <a:rPr lang="en-US" dirty="0"/>
              <a:t>h</a:t>
            </a:r>
            <a:r>
              <a:rPr lang="en-US" dirty="0" smtClean="0"/>
              <a:t>itter </a:t>
            </a:r>
            <a:r>
              <a:rPr lang="en-US" dirty="0"/>
              <a:t>s</a:t>
            </a:r>
            <a:r>
              <a:rPr lang="en-US" dirty="0" smtClean="0"/>
              <a:t>ummary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r>
              <a:rPr lang="en-US" dirty="0"/>
              <a:t>At least 10+ papers on </a:t>
            </a:r>
            <a:r>
              <a:rPr lang="en-US" dirty="0" smtClean="0"/>
              <a:t>this problem</a:t>
            </a:r>
            <a:endParaRPr lang="en-US" dirty="0"/>
          </a:p>
          <a:p>
            <a:r>
              <a:rPr lang="en-US" dirty="0" smtClean="0"/>
              <a:t>The “</a:t>
            </a:r>
            <a:r>
              <a:rPr lang="en-US" dirty="0" err="1" smtClean="0"/>
              <a:t>SpaceSaving</a:t>
            </a:r>
            <a:r>
              <a:rPr lang="en-US" dirty="0" smtClean="0"/>
              <a:t>” (SS) summary also keeps </a:t>
            </a:r>
            <a:r>
              <a:rPr lang="en-US" dirty="0" smtClean="0">
                <a:solidFill>
                  <a:schemeClr val="bg2"/>
                </a:solidFill>
              </a:rPr>
              <a:t>k</a:t>
            </a:r>
            <a:r>
              <a:rPr lang="en-US" dirty="0" smtClean="0"/>
              <a:t> counters </a:t>
            </a:r>
            <a:r>
              <a:rPr lang="en-US" dirty="0" smtClean="0">
                <a:solidFill>
                  <a:schemeClr val="bg2"/>
                </a:solidFill>
              </a:rPr>
              <a:t>[</a:t>
            </a:r>
            <a:r>
              <a:rPr lang="en-US" dirty="0" err="1" smtClean="0">
                <a:solidFill>
                  <a:schemeClr val="bg2"/>
                </a:solidFill>
              </a:rPr>
              <a:t>Metwally</a:t>
            </a:r>
            <a:r>
              <a:rPr lang="en-US" dirty="0" smtClean="0">
                <a:solidFill>
                  <a:schemeClr val="bg2"/>
                </a:solidFill>
              </a:rPr>
              <a:t> et al. TODS’06]</a:t>
            </a:r>
          </a:p>
          <a:p>
            <a:pPr lvl="1"/>
            <a:r>
              <a:rPr lang="en-US" dirty="0" smtClean="0"/>
              <a:t>If stream item not in summary, overwrite item with least count</a:t>
            </a:r>
          </a:p>
          <a:p>
            <a:pPr lvl="1"/>
            <a:r>
              <a:rPr lang="en-US" dirty="0" smtClean="0"/>
              <a:t>SS seems to perform better in practice than MG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Surprising observation</a:t>
            </a:r>
            <a:r>
              <a:rPr lang="en-US" dirty="0" smtClean="0"/>
              <a:t>: SS is actually isomorphic to MG!</a:t>
            </a:r>
          </a:p>
          <a:p>
            <a:pPr lvl="1"/>
            <a:r>
              <a:rPr lang="en-US" dirty="0" smtClean="0"/>
              <a:t>An SS summary with</a:t>
            </a:r>
            <a:r>
              <a:rPr lang="en-US" dirty="0" smtClean="0">
                <a:solidFill>
                  <a:schemeClr val="bg2"/>
                </a:solidFill>
              </a:rPr>
              <a:t> k+1</a:t>
            </a:r>
            <a:r>
              <a:rPr lang="en-US" dirty="0" smtClean="0"/>
              <a:t> counters has same info as MG with </a:t>
            </a:r>
            <a:r>
              <a:rPr lang="en-US" dirty="0" smtClean="0">
                <a:solidFill>
                  <a:schemeClr val="bg2"/>
                </a:solidFill>
              </a:rPr>
              <a:t>k</a:t>
            </a:r>
          </a:p>
          <a:p>
            <a:pPr lvl="1"/>
            <a:r>
              <a:rPr lang="en-US" dirty="0" smtClean="0"/>
              <a:t>SS outputs an upper bound on count, which tends to be tighter than the MG lower bound</a:t>
            </a:r>
          </a:p>
          <a:p>
            <a:r>
              <a:rPr lang="en-US" dirty="0" smtClean="0"/>
              <a:t>Isomorphism is proved inductively</a:t>
            </a:r>
          </a:p>
          <a:p>
            <a:pPr lvl="1"/>
            <a:r>
              <a:rPr lang="en-US" dirty="0" smtClean="0"/>
              <a:t>Show every update maintains the isomorphism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Immediate corollary</a:t>
            </a:r>
            <a:r>
              <a:rPr lang="en-US" dirty="0" smtClean="0"/>
              <a:t>: SS is mergeable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838200"/>
          </a:xfrm>
        </p:spPr>
        <p:txBody>
          <a:bodyPr/>
          <a:lstStyle/>
          <a:p>
            <a:r>
              <a:rPr lang="en-US" dirty="0" smtClean="0"/>
              <a:t>Summaries to be merged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Random samples</a:t>
            </a: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Sketches</a:t>
            </a:r>
          </a:p>
          <a:p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MinHash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Heavy hitters</a:t>
            </a:r>
          </a:p>
          <a:p>
            <a:r>
              <a:rPr lang="el-GR" sz="3200" dirty="0" smtClean="0">
                <a:solidFill>
                  <a:srgbClr val="33CC33"/>
                </a:solidFill>
              </a:rPr>
              <a:t>ε</a:t>
            </a:r>
            <a:r>
              <a:rPr lang="en-US" sz="3200" dirty="0" smtClean="0">
                <a:solidFill>
                  <a:srgbClr val="33CC33"/>
                </a:solidFill>
              </a:rPr>
              <a:t>-approximations </a:t>
            </a:r>
            <a:br>
              <a:rPr lang="en-US" sz="3200" dirty="0" smtClean="0">
                <a:solidFill>
                  <a:srgbClr val="33CC33"/>
                </a:solidFill>
              </a:rPr>
            </a:br>
            <a:r>
              <a:rPr lang="en-US" sz="3200" dirty="0" smtClean="0">
                <a:solidFill>
                  <a:srgbClr val="33CC33"/>
                </a:solidFill>
              </a:rPr>
              <a:t/>
            </a:r>
            <a:br>
              <a:rPr lang="en-US" sz="3200" dirty="0" smtClean="0">
                <a:solidFill>
                  <a:srgbClr val="33CC33"/>
                </a:solidFill>
              </a:rPr>
            </a:br>
            <a:r>
              <a:rPr lang="en-US" sz="3200" dirty="0" smtClean="0">
                <a:solidFill>
                  <a:srgbClr val="33CC33"/>
                </a:solidFill>
              </a:rPr>
              <a:t>(</a:t>
            </a:r>
            <a:r>
              <a:rPr lang="en-US" sz="3200" dirty="0" err="1" smtClean="0">
                <a:solidFill>
                  <a:srgbClr val="33CC33"/>
                </a:solidFill>
              </a:rPr>
              <a:t>q</a:t>
            </a:r>
            <a:r>
              <a:rPr lang="en-US" sz="3000" dirty="0" err="1" smtClean="0">
                <a:solidFill>
                  <a:srgbClr val="33CC33"/>
                </a:solidFill>
              </a:rPr>
              <a:t>uantiles</a:t>
            </a:r>
            <a:r>
              <a:rPr lang="en-US" sz="3000" dirty="0" smtClean="0">
                <a:solidFill>
                  <a:srgbClr val="33CC33"/>
                </a:solidFill>
              </a:rPr>
              <a:t>, equi-height histograms)</a:t>
            </a:r>
            <a:endParaRPr lang="en-US" sz="3000" dirty="0">
              <a:solidFill>
                <a:srgbClr val="33CC3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Right Brace 6"/>
          <p:cNvSpPr/>
          <p:nvPr/>
        </p:nvSpPr>
        <p:spPr bwMode="auto">
          <a:xfrm>
            <a:off x="3733800" y="1702777"/>
            <a:ext cx="230124" cy="1421423"/>
          </a:xfrm>
          <a:prstGeom prst="rightBrac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4253" y="2121099"/>
            <a:ext cx="944682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easy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4253" y="3276600"/>
            <a:ext cx="2466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easy and cute</a:t>
            </a:r>
            <a:endParaRPr lang="en-US" sz="3200" b="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7409" y="3861375"/>
            <a:ext cx="3877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C00000"/>
                </a:solidFill>
                <a:latin typeface="+mn-lt"/>
              </a:rPr>
              <a:t>easy </a:t>
            </a:r>
            <a:r>
              <a:rPr lang="en-US" sz="3200" b="0" dirty="0" smtClean="0">
                <a:solidFill>
                  <a:srgbClr val="C00000"/>
                </a:solidFill>
                <a:latin typeface="+mn-lt"/>
              </a:rPr>
              <a:t>algorithm, </a:t>
            </a:r>
          </a:p>
          <a:p>
            <a:r>
              <a:rPr lang="en-US" sz="3200" b="0" dirty="0" smtClean="0">
                <a:solidFill>
                  <a:srgbClr val="C00000"/>
                </a:solidFill>
                <a:latin typeface="+mn-lt"/>
              </a:rPr>
              <a:t>analysis requires work</a:t>
            </a:r>
          </a:p>
        </p:txBody>
      </p:sp>
    </p:spTree>
    <p:extLst>
      <p:ext uri="{BB962C8B-B14F-4D97-AF65-F5344CB8AC3E}">
        <p14:creationId xmlns:p14="http://schemas.microsoft.com/office/powerpoint/2010/main" val="38621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</a:t>
            </a:r>
            <a:r>
              <a:rPr lang="en-US" dirty="0" smtClean="0"/>
              <a:t>-approximations: a more “uniform” sample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>
          <a:xfrm>
            <a:off x="444374" y="4953000"/>
            <a:ext cx="8242426" cy="1295400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dirty="0" smtClean="0"/>
              <a:t>“uniform” </a:t>
            </a:r>
            <a:r>
              <a:rPr lang="en-US" sz="2800" dirty="0"/>
              <a:t>sample needs </a:t>
            </a:r>
            <a:r>
              <a:rPr lang="en-US" sz="2800" dirty="0">
                <a:solidFill>
                  <a:schemeClr val="bg2"/>
                </a:solidFill>
              </a:rPr>
              <a:t>1/</a:t>
            </a:r>
            <a:r>
              <a:rPr lang="el-GR" sz="2800" i="1" dirty="0">
                <a:solidFill>
                  <a:schemeClr val="bg2"/>
                </a:solidFill>
              </a:rPr>
              <a:t>ε</a:t>
            </a:r>
            <a:r>
              <a:rPr lang="en-US" sz="2800" i="1" dirty="0"/>
              <a:t> </a:t>
            </a:r>
            <a:r>
              <a:rPr lang="en-US" sz="2800" dirty="0"/>
              <a:t>sample </a:t>
            </a:r>
            <a:r>
              <a:rPr lang="en-US" sz="2800" dirty="0" smtClean="0"/>
              <a:t>points</a:t>
            </a:r>
            <a:endParaRPr lang="en-US" dirty="0" smtClean="0"/>
          </a:p>
          <a:p>
            <a:r>
              <a:rPr lang="en-US" sz="2800" dirty="0" smtClean="0"/>
              <a:t>A random sample needs </a:t>
            </a:r>
            <a:r>
              <a:rPr lang="el-GR" sz="2800" dirty="0" smtClean="0">
                <a:solidFill>
                  <a:schemeClr val="bg2"/>
                </a:solidFill>
              </a:rPr>
              <a:t>Θ</a:t>
            </a:r>
            <a:r>
              <a:rPr lang="en-US" sz="2800" dirty="0" smtClean="0">
                <a:solidFill>
                  <a:schemeClr val="bg2"/>
                </a:solidFill>
              </a:rPr>
              <a:t>(1/</a:t>
            </a:r>
            <a:r>
              <a:rPr lang="el-GR" sz="2800" i="1" dirty="0" smtClean="0">
                <a:solidFill>
                  <a:schemeClr val="bg2"/>
                </a:solidFill>
              </a:rPr>
              <a:t>ε</a:t>
            </a:r>
            <a:r>
              <a:rPr lang="en-US" sz="2800" baseline="30000" dirty="0" smtClean="0">
                <a:solidFill>
                  <a:schemeClr val="bg2"/>
                </a:solidFill>
              </a:rPr>
              <a:t>2</a:t>
            </a:r>
            <a:r>
              <a:rPr lang="en-US" sz="2800" dirty="0" smtClean="0">
                <a:solidFill>
                  <a:schemeClr val="bg2"/>
                </a:solidFill>
              </a:rPr>
              <a:t>)</a:t>
            </a:r>
            <a:r>
              <a:rPr lang="en-US" sz="2800" i="1" dirty="0" smtClean="0">
                <a:solidFill>
                  <a:schemeClr val="bg2"/>
                </a:solidFill>
              </a:rPr>
              <a:t> </a:t>
            </a:r>
            <a:r>
              <a:rPr lang="en-US" sz="2800" dirty="0"/>
              <a:t>sample </a:t>
            </a:r>
            <a:r>
              <a:rPr lang="en-US" sz="2800" dirty="0" smtClean="0"/>
              <a:t>points</a:t>
            </a:r>
            <a:br>
              <a:rPr lang="en-US" sz="2800" dirty="0" smtClean="0"/>
            </a:br>
            <a:r>
              <a:rPr lang="en-US" sz="2800" dirty="0" smtClean="0"/>
              <a:t>(w/ constant prob.)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524000" y="1524000"/>
            <a:ext cx="152400" cy="1524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334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336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486400" y="1524000"/>
            <a:ext cx="152400" cy="1524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8392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781800" y="1524000"/>
            <a:ext cx="152400" cy="1524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80772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0386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4958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1054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7150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82045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276600" y="1524000"/>
            <a:ext cx="152400" cy="1524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876800" y="1524000"/>
            <a:ext cx="152400" cy="1524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4676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0960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458200" y="1524000"/>
            <a:ext cx="152400" cy="1524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524000" y="300481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33400" y="300481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2133600" y="300481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667000" y="3004810"/>
            <a:ext cx="152400" cy="1524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486400" y="300481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8839200" y="300481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781800" y="3004810"/>
            <a:ext cx="152400" cy="1524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8077200" y="3004810"/>
            <a:ext cx="152400" cy="1524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038600" y="3004810"/>
            <a:ext cx="152400" cy="1524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495800" y="300481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5105400" y="300481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715000" y="300481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5282045" y="300481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3276600" y="300481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876800" y="3004810"/>
            <a:ext cx="152400" cy="1524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467600" y="300481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96000" y="3004810"/>
            <a:ext cx="152400" cy="1524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8458200" y="300481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4374" y="2286000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chemeClr val="bg2"/>
                </a:solidFill>
                <a:latin typeface="+mn-lt"/>
              </a:rPr>
              <a:t>Random sample:</a:t>
            </a:r>
            <a:endParaRPr lang="en-US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019800" y="2776210"/>
            <a:ext cx="2362200" cy="6096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019800" y="1295400"/>
            <a:ext cx="2362200" cy="6096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68941" y="3733800"/>
                <a:ext cx="7837467" cy="914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sample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points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range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all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sample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points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400" b="1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/>
                                <m:t>data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points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range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all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/>
                                <m:t>data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points</m:t>
                              </m:r>
                            </m:den>
                          </m:f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2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sz="2400" dirty="0">
                  <a:solidFill>
                    <a:schemeClr val="bg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41" y="3733800"/>
                <a:ext cx="7837467" cy="914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6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  <p:bldP spid="53" grpId="0" animBg="1"/>
      <p:bldP spid="54" grpId="0" animBg="1"/>
      <p:bldP spid="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395842"/>
            <a:ext cx="3810000" cy="3385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DEA975-DC26-4851-8B35-D621DC13C533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Quantiles (order statistics)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Quantiles generalize median:</a:t>
            </a:r>
          </a:p>
          <a:p>
            <a:pPr lvl="1" eaLnBrk="1" hangingPunct="1"/>
            <a:r>
              <a:rPr lang="en-US" dirty="0" smtClean="0"/>
              <a:t>Exact answer: </a:t>
            </a:r>
            <a:r>
              <a:rPr lang="en-US" dirty="0" smtClean="0">
                <a:solidFill>
                  <a:schemeClr val="bg2"/>
                </a:solidFill>
              </a:rPr>
              <a:t>CDF</a:t>
            </a:r>
            <a:r>
              <a:rPr lang="en-US" baseline="30000" dirty="0" smtClean="0">
                <a:solidFill>
                  <a:schemeClr val="bg2"/>
                </a:solidFill>
              </a:rPr>
              <a:t>-1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bg2"/>
                </a:solidFill>
              </a:rPr>
              <a:t>0 &lt; 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dirty="0" smtClean="0">
                <a:solidFill>
                  <a:schemeClr val="bg2"/>
                </a:solidFill>
              </a:rPr>
              <a:t> &lt; 1</a:t>
            </a:r>
          </a:p>
          <a:p>
            <a:pPr lvl="1" eaLnBrk="1" hangingPunct="1"/>
            <a:r>
              <a:rPr lang="en-US" dirty="0" smtClean="0"/>
              <a:t>Approximate version: tolerate answer in </a:t>
            </a:r>
            <a:r>
              <a:rPr lang="en-US" dirty="0" smtClean="0">
                <a:solidFill>
                  <a:schemeClr val="bg2"/>
                </a:solidFill>
              </a:rPr>
              <a:t>CDF</a:t>
            </a:r>
            <a:r>
              <a:rPr lang="en-US" baseline="30000" dirty="0" smtClean="0">
                <a:solidFill>
                  <a:schemeClr val="bg2"/>
                </a:solidFill>
              </a:rPr>
              <a:t>-1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dirty="0" smtClean="0">
                <a:solidFill>
                  <a:schemeClr val="bg2"/>
                </a:solidFill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 smtClean="0">
                <a:solidFill>
                  <a:schemeClr val="bg2"/>
                </a:solidFill>
              </a:rPr>
              <a:t>)…CDF</a:t>
            </a:r>
            <a:r>
              <a:rPr lang="en-US" baseline="30000" dirty="0" smtClean="0">
                <a:solidFill>
                  <a:schemeClr val="bg2"/>
                </a:solidFill>
              </a:rPr>
              <a:t>-1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dirty="0" smtClean="0">
                <a:solidFill>
                  <a:schemeClr val="bg2"/>
                </a:solidFill>
              </a:rPr>
              <a:t>+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pPr lvl="1" eaLnBrk="1" hangingPunct="1"/>
            <a:r>
              <a:rPr lang="en-US" dirty="0" smtClean="0">
                <a:solidFill>
                  <a:schemeClr val="bg2"/>
                </a:solidFill>
                <a:latin typeface="Symbol"/>
                <a:sym typeface="Symbol"/>
              </a:rPr>
              <a:t></a:t>
            </a:r>
            <a:r>
              <a:rPr lang="en-US" dirty="0" smtClean="0">
                <a:solidFill>
                  <a:schemeClr val="bg2"/>
                </a:solidFill>
              </a:rPr>
              <a:t>-approximation</a:t>
            </a:r>
            <a:r>
              <a:rPr lang="en-US" dirty="0" smtClean="0"/>
              <a:t> solves dual problem: estimate</a:t>
            </a:r>
            <a:r>
              <a:rPr lang="en-US" dirty="0" smtClean="0">
                <a:solidFill>
                  <a:schemeClr val="bg2"/>
                </a:solidFill>
              </a:rPr>
              <a:t> CDF(x) </a:t>
            </a:r>
            <a:r>
              <a:rPr lang="en-US" dirty="0" smtClean="0">
                <a:solidFill>
                  <a:schemeClr val="bg2"/>
                </a:solidFill>
                <a:latin typeface="Symbol"/>
                <a:sym typeface="Symbol"/>
              </a:rPr>
              <a:t>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Symbol"/>
                <a:sym typeface="Symbol"/>
              </a:rPr>
              <a:t></a:t>
            </a:r>
          </a:p>
          <a:p>
            <a:pPr lvl="2" eaLnBrk="1" hangingPunct="1"/>
            <a:r>
              <a:rPr lang="en-US" dirty="0" smtClean="0">
                <a:sym typeface="Symbol"/>
              </a:rPr>
              <a:t>Binary search to find </a:t>
            </a:r>
            <a:r>
              <a:rPr lang="en-US" dirty="0" err="1" smtClean="0">
                <a:sym typeface="Symbol"/>
              </a:rPr>
              <a:t>quantiles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 gives </a:t>
            </a:r>
            <a:r>
              <a:rPr lang="en-US" dirty="0" err="1" smtClean="0"/>
              <a:t>equi</a:t>
            </a:r>
            <a:r>
              <a:rPr lang="en-US" dirty="0" smtClean="0"/>
              <a:t>-height </a:t>
            </a:r>
            <a:r>
              <a:rPr lang="en-US" dirty="0"/>
              <a:t>h</a:t>
            </a:r>
            <a:r>
              <a:rPr lang="en-US" dirty="0" smtClean="0"/>
              <a:t>istogram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447800"/>
          </a:xfrm>
        </p:spPr>
        <p:txBody>
          <a:bodyPr/>
          <a:lstStyle/>
          <a:p>
            <a:r>
              <a:rPr lang="en-US" dirty="0" smtClean="0"/>
              <a:t>Automatically adapts to skew data distributions</a:t>
            </a:r>
          </a:p>
          <a:p>
            <a:r>
              <a:rPr lang="en-US" dirty="0" err="1" smtClean="0">
                <a:solidFill>
                  <a:schemeClr val="bg2"/>
                </a:solidFill>
              </a:rPr>
              <a:t>Equi</a:t>
            </a:r>
            <a:r>
              <a:rPr lang="en-US" dirty="0" smtClean="0">
                <a:solidFill>
                  <a:schemeClr val="bg2"/>
                </a:solidFill>
              </a:rPr>
              <a:t>-width histograms </a:t>
            </a:r>
            <a:r>
              <a:rPr lang="en-US" dirty="0" smtClean="0"/>
              <a:t>(fixed binning) are trivially mergeable but does not adapt to data distribution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52400" y="3962398"/>
            <a:ext cx="8686800" cy="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685800" y="3505199"/>
            <a:ext cx="1295400" cy="457199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3200398"/>
            <a:ext cx="990600" cy="76200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1800" y="2656608"/>
            <a:ext cx="685800" cy="1305791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1752599"/>
            <a:ext cx="342900" cy="220980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16086" y="1541318"/>
            <a:ext cx="251114" cy="2421081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67200" y="1752599"/>
            <a:ext cx="342900" cy="220980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610100" y="2362200"/>
            <a:ext cx="571500" cy="160020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181600" y="3047999"/>
            <a:ext cx="762000" cy="91440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943600" y="3162300"/>
            <a:ext cx="914400" cy="80009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71854" y="3581398"/>
            <a:ext cx="1586345" cy="380999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quantile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43400"/>
          </a:xfrm>
        </p:spPr>
        <p:txBody>
          <a:bodyPr/>
          <a:lstStyle/>
          <a:p>
            <a:r>
              <a:rPr lang="en-US" dirty="0" smtClean="0"/>
              <a:t>Streaming</a:t>
            </a:r>
          </a:p>
          <a:p>
            <a:pPr lvl="1"/>
            <a:r>
              <a:rPr lang="en-US" dirty="0" smtClean="0"/>
              <a:t>At least 10+ papers on this problem</a:t>
            </a:r>
          </a:p>
          <a:p>
            <a:pPr lvl="1"/>
            <a:r>
              <a:rPr lang="en-US" sz="2400" dirty="0" smtClean="0"/>
              <a:t>GK algorithm: </a:t>
            </a:r>
            <a:r>
              <a:rPr lang="en-US" sz="2400" dirty="0" smtClean="0">
                <a:solidFill>
                  <a:schemeClr val="bg2"/>
                </a:solidFill>
              </a:rPr>
              <a:t>O(1/</a:t>
            </a:r>
            <a:r>
              <a:rPr lang="el-GR" sz="2400" i="1" dirty="0" smtClean="0">
                <a:solidFill>
                  <a:schemeClr val="bg2"/>
                </a:solidFill>
              </a:rPr>
              <a:t>ε</a:t>
            </a:r>
            <a:r>
              <a:rPr lang="en-US" sz="2400" dirty="0" smtClean="0">
                <a:solidFill>
                  <a:schemeClr val="bg2"/>
                </a:solidFill>
              </a:rPr>
              <a:t> log n)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[Greenwald and </a:t>
            </a:r>
            <a:r>
              <a:rPr lang="en-US" sz="2400" dirty="0" err="1" smtClean="0"/>
              <a:t>Khana</a:t>
            </a:r>
            <a:r>
              <a:rPr lang="en-US" sz="2400" dirty="0" smtClean="0"/>
              <a:t>, SIGMOD’01]</a:t>
            </a:r>
          </a:p>
          <a:p>
            <a:pPr lvl="1"/>
            <a:r>
              <a:rPr lang="en-US" sz="2400" dirty="0" smtClean="0"/>
              <a:t>Randomized algorithm: </a:t>
            </a:r>
            <a:r>
              <a:rPr lang="en-US" sz="2400" dirty="0">
                <a:solidFill>
                  <a:schemeClr val="bg2"/>
                </a:solidFill>
              </a:rPr>
              <a:t>O(1/</a:t>
            </a:r>
            <a:r>
              <a:rPr lang="el-GR" sz="2400" i="1" dirty="0">
                <a:solidFill>
                  <a:schemeClr val="bg2"/>
                </a:solidFill>
              </a:rPr>
              <a:t>ε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log</a:t>
            </a:r>
            <a:r>
              <a:rPr lang="en-US" sz="2400" baseline="30000" dirty="0" smtClean="0">
                <a:solidFill>
                  <a:schemeClr val="bg2"/>
                </a:solidFill>
              </a:rPr>
              <a:t>3</a:t>
            </a:r>
            <a:r>
              <a:rPr lang="en-US" sz="2400" dirty="0" smtClean="0">
                <a:solidFill>
                  <a:schemeClr val="bg2"/>
                </a:solidFill>
              </a:rPr>
              <a:t>(</a:t>
            </a:r>
            <a:r>
              <a:rPr lang="en-US" sz="2400" dirty="0">
                <a:solidFill>
                  <a:schemeClr val="bg2"/>
                </a:solidFill>
              </a:rPr>
              <a:t>1/</a:t>
            </a:r>
            <a:r>
              <a:rPr lang="el-GR" sz="2400" i="1" dirty="0" smtClean="0">
                <a:solidFill>
                  <a:schemeClr val="bg2"/>
                </a:solidFill>
              </a:rPr>
              <a:t>ε</a:t>
            </a:r>
            <a:r>
              <a:rPr lang="en-US" sz="2400" dirty="0" smtClean="0">
                <a:solidFill>
                  <a:schemeClr val="bg2"/>
                </a:solidFill>
              </a:rPr>
              <a:t>)) </a:t>
            </a:r>
            <a:r>
              <a:rPr lang="en-US" sz="2400" dirty="0" smtClean="0"/>
              <a:t>[</a:t>
            </a:r>
            <a:r>
              <a:rPr lang="en-US" sz="2400" dirty="0" err="1" smtClean="0"/>
              <a:t>Suri</a:t>
            </a:r>
            <a:r>
              <a:rPr lang="en-US" sz="2400" dirty="0" smtClean="0"/>
              <a:t> et al. DCG’06]</a:t>
            </a:r>
          </a:p>
          <a:p>
            <a:r>
              <a:rPr lang="en-US" dirty="0" smtClean="0"/>
              <a:t>Mergeable</a:t>
            </a:r>
          </a:p>
          <a:p>
            <a:pPr lvl="1"/>
            <a:r>
              <a:rPr lang="en-US" sz="2400" dirty="0" smtClean="0"/>
              <a:t>Q-digest: </a:t>
            </a:r>
            <a:r>
              <a:rPr lang="en-US" sz="2400" dirty="0">
                <a:solidFill>
                  <a:schemeClr val="bg2"/>
                </a:solidFill>
              </a:rPr>
              <a:t>O(1/</a:t>
            </a:r>
            <a:r>
              <a:rPr lang="el-GR" sz="2400" i="1" dirty="0">
                <a:solidFill>
                  <a:schemeClr val="bg2"/>
                </a:solidFill>
              </a:rPr>
              <a:t>ε</a:t>
            </a:r>
            <a:r>
              <a:rPr lang="en-US" sz="2400" dirty="0">
                <a:solidFill>
                  <a:schemeClr val="bg2"/>
                </a:solidFill>
              </a:rPr>
              <a:t> log </a:t>
            </a:r>
            <a:r>
              <a:rPr lang="en-US" sz="2400" dirty="0" smtClean="0">
                <a:solidFill>
                  <a:schemeClr val="bg2"/>
                </a:solidFill>
              </a:rPr>
              <a:t>U) </a:t>
            </a:r>
            <a:r>
              <a:rPr lang="en-US" sz="2400" dirty="0" smtClean="0"/>
              <a:t>[</a:t>
            </a:r>
            <a:r>
              <a:rPr lang="en-US" sz="2400" dirty="0" err="1" smtClean="0"/>
              <a:t>Shrivastava</a:t>
            </a:r>
            <a:r>
              <a:rPr lang="en-US" sz="2400" dirty="0" smtClean="0"/>
              <a:t> et al. Sensys’04]</a:t>
            </a:r>
            <a:br>
              <a:rPr lang="en-US" sz="2400" dirty="0" smtClean="0"/>
            </a:br>
            <a:r>
              <a:rPr lang="en-US" sz="2400" dirty="0" smtClean="0"/>
              <a:t>Requires a fixed universe of size </a:t>
            </a:r>
            <a:r>
              <a:rPr lang="en-US" sz="2400" dirty="0" smtClean="0">
                <a:solidFill>
                  <a:schemeClr val="bg2"/>
                </a:solidFill>
              </a:rPr>
              <a:t>U</a:t>
            </a:r>
          </a:p>
          <a:p>
            <a:pPr lvl="1"/>
            <a:r>
              <a:rPr lang="en-US" sz="2400" dirty="0"/>
              <a:t>[Greenwald and </a:t>
            </a:r>
            <a:r>
              <a:rPr lang="en-US" sz="2400" dirty="0" err="1" smtClean="0"/>
              <a:t>Khana</a:t>
            </a:r>
            <a:r>
              <a:rPr lang="en-US" sz="2400" dirty="0" smtClean="0"/>
              <a:t>, PODS’04]</a:t>
            </a:r>
            <a:br>
              <a:rPr lang="en-US" sz="2400" dirty="0" smtClean="0"/>
            </a:br>
            <a:r>
              <a:rPr lang="en-US" sz="2400" dirty="0" smtClean="0"/>
              <a:t>Error increases after each merge (not truly mergeable!)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New: </a:t>
            </a:r>
            <a:r>
              <a:rPr lang="en-US" sz="2400" dirty="0">
                <a:solidFill>
                  <a:srgbClr val="C00000"/>
                </a:solidFill>
              </a:rPr>
              <a:t>O(1/</a:t>
            </a:r>
            <a:r>
              <a:rPr lang="el-GR" sz="2400" i="1" dirty="0">
                <a:solidFill>
                  <a:srgbClr val="C00000"/>
                </a:solidFill>
              </a:rPr>
              <a:t>ε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log</a:t>
            </a:r>
            <a:r>
              <a:rPr lang="en-US" sz="2400" baseline="30000" dirty="0" smtClean="0">
                <a:solidFill>
                  <a:srgbClr val="C00000"/>
                </a:solidFill>
              </a:rPr>
              <a:t>1.5</a:t>
            </a:r>
            <a:r>
              <a:rPr lang="en-US" sz="2400" dirty="0" smtClean="0">
                <a:solidFill>
                  <a:srgbClr val="C00000"/>
                </a:solidFill>
              </a:rPr>
              <a:t>(1/</a:t>
            </a:r>
            <a:r>
              <a:rPr lang="el-GR" sz="2400" i="1" dirty="0" smtClean="0">
                <a:solidFill>
                  <a:srgbClr val="C00000"/>
                </a:solidFill>
              </a:rPr>
              <a:t>ε</a:t>
            </a:r>
            <a:r>
              <a:rPr lang="en-US" sz="2400" dirty="0" smtClean="0">
                <a:solidFill>
                  <a:srgbClr val="C00000"/>
                </a:solidFill>
              </a:rPr>
              <a:t>))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Works in comparison model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744DA5-AFA3-4A9A-A070-1FD7CF8EBAC9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Equal-weight merges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62" y="2057400"/>
            <a:ext cx="82296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A classic result (Munro-Paterson ’80):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Base case</a:t>
            </a:r>
            <a:r>
              <a:rPr lang="en-US" dirty="0"/>
              <a:t>: fill summary with </a:t>
            </a:r>
            <a:r>
              <a:rPr lang="en-US" dirty="0">
                <a:solidFill>
                  <a:schemeClr val="bg2"/>
                </a:solidFill>
              </a:rPr>
              <a:t>k</a:t>
            </a:r>
            <a:r>
              <a:rPr lang="en-US" dirty="0"/>
              <a:t> input </a:t>
            </a:r>
            <a:r>
              <a:rPr lang="en-US" dirty="0" smtClean="0"/>
              <a:t>points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: two summaries of size </a:t>
            </a:r>
            <a:r>
              <a:rPr lang="en-US" dirty="0" smtClean="0">
                <a:solidFill>
                  <a:schemeClr val="bg2"/>
                </a:solidFill>
              </a:rPr>
              <a:t>k,</a:t>
            </a:r>
            <a:r>
              <a:rPr lang="en-US" dirty="0" smtClean="0"/>
              <a:t> built from</a:t>
            </a:r>
            <a:br>
              <a:rPr lang="en-US" dirty="0" smtClean="0"/>
            </a:br>
            <a:r>
              <a:rPr lang="en-US" dirty="0" smtClean="0"/>
              <a:t>data sets of the same size</a:t>
            </a:r>
          </a:p>
          <a:p>
            <a:pPr lvl="1" eaLnBrk="1" hangingPunct="1"/>
            <a:r>
              <a:rPr lang="en-US" dirty="0" smtClean="0"/>
              <a:t>Merge, sort summaries to get size </a:t>
            </a:r>
            <a:r>
              <a:rPr lang="en-US" dirty="0" smtClean="0">
                <a:solidFill>
                  <a:schemeClr val="bg2"/>
                </a:solidFill>
              </a:rPr>
              <a:t>2k</a:t>
            </a:r>
          </a:p>
          <a:p>
            <a:pPr lvl="1" eaLnBrk="1" hangingPunct="1"/>
            <a:r>
              <a:rPr lang="en-US" dirty="0" smtClean="0"/>
              <a:t>Take every other element</a:t>
            </a:r>
          </a:p>
          <a:p>
            <a:pPr eaLnBrk="1" hangingPunct="1"/>
            <a:r>
              <a:rPr lang="en-US" dirty="0" smtClean="0"/>
              <a:t>Error grows proportionally to height of merge tree  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Randomized twist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Randomly pick whether to take odd or even elements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6553200" y="2271712"/>
            <a:ext cx="2286000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>
                <a:solidFill>
                  <a:schemeClr val="bg2"/>
                </a:solidFill>
              </a:rPr>
              <a:t>1	5	6	7	8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6553200" y="3095625"/>
            <a:ext cx="2362200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solidFill>
                  <a:schemeClr val="bg2"/>
                </a:solidFill>
              </a:rPr>
              <a:t>2	3	4	9	</a:t>
            </a:r>
            <a:r>
              <a:rPr lang="en-US" dirty="0" smtClean="0">
                <a:solidFill>
                  <a:schemeClr val="bg2"/>
                </a:solidFill>
              </a:rPr>
              <a:t>10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6553200" y="4024312"/>
            <a:ext cx="2286000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>
                <a:solidFill>
                  <a:schemeClr val="bg2"/>
                </a:solidFill>
              </a:rPr>
              <a:t>1	3	5	7	9</a:t>
            </a:r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7467600" y="2576512"/>
            <a:ext cx="38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bg2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7662863" y="3621087"/>
            <a:ext cx="0" cy="304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5638800" y="152400"/>
            <a:ext cx="3268663" cy="1747838"/>
            <a:chOff x="2496" y="1920"/>
            <a:chExt cx="2880" cy="1536"/>
          </a:xfrm>
        </p:grpSpPr>
        <p:sp>
          <p:nvSpPr>
            <p:cNvPr id="12" name="Line 4"/>
            <p:cNvSpPr>
              <a:spLocks noChangeShapeType="1"/>
            </p:cNvSpPr>
            <p:nvPr/>
          </p:nvSpPr>
          <p:spPr bwMode="auto">
            <a:xfrm flipV="1">
              <a:off x="2592" y="2640"/>
              <a:ext cx="133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 flipH="1" flipV="1">
              <a:off x="2784" y="2640"/>
              <a:ext cx="9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3360" y="2640"/>
              <a:ext cx="144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3563" y="2640"/>
              <a:ext cx="133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4128" y="2640"/>
              <a:ext cx="155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 flipV="1">
              <a:off x="4342" y="2640"/>
              <a:ext cx="17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V="1">
              <a:off x="4944" y="2640"/>
              <a:ext cx="11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H="1" flipV="1">
              <a:off x="5121" y="2640"/>
              <a:ext cx="159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V="1">
              <a:off x="2736" y="220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 flipV="1">
              <a:off x="3168" y="220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V="1">
              <a:off x="4272" y="220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H="1" flipV="1">
              <a:off x="4704" y="220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V="1">
              <a:off x="3120" y="1954"/>
              <a:ext cx="768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 flipV="1">
              <a:off x="3888" y="1968"/>
              <a:ext cx="768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2688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3504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4272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5040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0" name="Oval 22"/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3120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2" name="Oval 24"/>
            <p:cNvSpPr>
              <a:spLocks noChangeArrowheads="1"/>
            </p:cNvSpPr>
            <p:nvPr/>
          </p:nvSpPr>
          <p:spPr bwMode="auto">
            <a:xfrm>
              <a:off x="384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3" name="Oval 25"/>
            <p:cNvSpPr>
              <a:spLocks noChangeArrowheads="1"/>
            </p:cNvSpPr>
            <p:nvPr/>
          </p:nvSpPr>
          <p:spPr bwMode="auto">
            <a:xfrm>
              <a:off x="254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grpSp>
          <p:nvGrpSpPr>
            <p:cNvPr id="34" name="Group 26"/>
            <p:cNvGrpSpPr>
              <a:grpSpLocks/>
            </p:cNvGrpSpPr>
            <p:nvPr/>
          </p:nvGrpSpPr>
          <p:grpSpPr bwMode="auto">
            <a:xfrm>
              <a:off x="2496" y="3120"/>
              <a:ext cx="186" cy="336"/>
              <a:chOff x="2352" y="3168"/>
              <a:chExt cx="186" cy="336"/>
            </a:xfrm>
          </p:grpSpPr>
          <p:sp>
            <p:nvSpPr>
              <p:cNvPr id="63" name="Line 27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64" name="Line 28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5" name="Group 33"/>
            <p:cNvGrpSpPr>
              <a:grpSpLocks/>
            </p:cNvGrpSpPr>
            <p:nvPr/>
          </p:nvGrpSpPr>
          <p:grpSpPr bwMode="auto">
            <a:xfrm>
              <a:off x="2784" y="3120"/>
              <a:ext cx="186" cy="336"/>
              <a:chOff x="2352" y="3168"/>
              <a:chExt cx="186" cy="336"/>
            </a:xfrm>
          </p:grpSpPr>
          <p:sp>
            <p:nvSpPr>
              <p:cNvPr id="61" name="Line 30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62" name="Line 31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3264" y="3120"/>
              <a:ext cx="186" cy="336"/>
              <a:chOff x="2352" y="3168"/>
              <a:chExt cx="186" cy="336"/>
            </a:xfrm>
          </p:grpSpPr>
          <p:sp>
            <p:nvSpPr>
              <p:cNvPr id="59" name="Line 33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60" name="Line 34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7" name="Group 35"/>
            <p:cNvGrpSpPr>
              <a:grpSpLocks/>
            </p:cNvGrpSpPr>
            <p:nvPr/>
          </p:nvGrpSpPr>
          <p:grpSpPr bwMode="auto">
            <a:xfrm>
              <a:off x="3606" y="3120"/>
              <a:ext cx="186" cy="336"/>
              <a:chOff x="2352" y="3168"/>
              <a:chExt cx="186" cy="336"/>
            </a:xfrm>
          </p:grpSpPr>
          <p:sp>
            <p:nvSpPr>
              <p:cNvPr id="57" name="Line 36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8" name="Group 38"/>
            <p:cNvGrpSpPr>
              <a:grpSpLocks/>
            </p:cNvGrpSpPr>
            <p:nvPr/>
          </p:nvGrpSpPr>
          <p:grpSpPr bwMode="auto">
            <a:xfrm>
              <a:off x="4428" y="3120"/>
              <a:ext cx="186" cy="336"/>
              <a:chOff x="2352" y="3168"/>
              <a:chExt cx="186" cy="336"/>
            </a:xfrm>
          </p:grpSpPr>
          <p:sp>
            <p:nvSpPr>
              <p:cNvPr id="55" name="Line 39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6" name="Line 40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9" name="Group 41"/>
            <p:cNvGrpSpPr>
              <a:grpSpLocks/>
            </p:cNvGrpSpPr>
            <p:nvPr/>
          </p:nvGrpSpPr>
          <p:grpSpPr bwMode="auto">
            <a:xfrm>
              <a:off x="5190" y="3120"/>
              <a:ext cx="186" cy="336"/>
              <a:chOff x="2352" y="3168"/>
              <a:chExt cx="186" cy="336"/>
            </a:xfrm>
          </p:grpSpPr>
          <p:sp>
            <p:nvSpPr>
              <p:cNvPr id="53" name="Line 42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4" name="Line 43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0" name="Group 44"/>
            <p:cNvGrpSpPr>
              <a:grpSpLocks/>
            </p:cNvGrpSpPr>
            <p:nvPr/>
          </p:nvGrpSpPr>
          <p:grpSpPr bwMode="auto">
            <a:xfrm>
              <a:off x="4848" y="3120"/>
              <a:ext cx="186" cy="336"/>
              <a:chOff x="2352" y="3168"/>
              <a:chExt cx="186" cy="336"/>
            </a:xfrm>
          </p:grpSpPr>
          <p:sp>
            <p:nvSpPr>
              <p:cNvPr id="51" name="Line 45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2" name="Line 46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1" name="Group 47"/>
            <p:cNvGrpSpPr>
              <a:grpSpLocks/>
            </p:cNvGrpSpPr>
            <p:nvPr/>
          </p:nvGrpSpPr>
          <p:grpSpPr bwMode="auto">
            <a:xfrm>
              <a:off x="4038" y="3120"/>
              <a:ext cx="186" cy="336"/>
              <a:chOff x="2352" y="3168"/>
              <a:chExt cx="186" cy="336"/>
            </a:xfrm>
          </p:grpSpPr>
          <p:sp>
            <p:nvSpPr>
              <p:cNvPr id="49" name="Line 48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2" name="Oval 50"/>
            <p:cNvSpPr>
              <a:spLocks noChangeArrowheads="1"/>
            </p:cNvSpPr>
            <p:nvPr/>
          </p:nvSpPr>
          <p:spPr bwMode="auto">
            <a:xfrm>
              <a:off x="2832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3" name="Oval 51"/>
            <p:cNvSpPr>
              <a:spLocks noChangeArrowheads="1"/>
            </p:cNvSpPr>
            <p:nvPr/>
          </p:nvSpPr>
          <p:spPr bwMode="auto">
            <a:xfrm>
              <a:off x="3312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4" name="Oval 52"/>
            <p:cNvSpPr>
              <a:spLocks noChangeArrowheads="1"/>
            </p:cNvSpPr>
            <p:nvPr/>
          </p:nvSpPr>
          <p:spPr bwMode="auto">
            <a:xfrm>
              <a:off x="364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5" name="Oval 53"/>
            <p:cNvSpPr>
              <a:spLocks noChangeArrowheads="1"/>
            </p:cNvSpPr>
            <p:nvPr/>
          </p:nvSpPr>
          <p:spPr bwMode="auto">
            <a:xfrm>
              <a:off x="4080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6" name="Oval 54"/>
            <p:cNvSpPr>
              <a:spLocks noChangeArrowheads="1"/>
            </p:cNvSpPr>
            <p:nvPr/>
          </p:nvSpPr>
          <p:spPr bwMode="auto">
            <a:xfrm>
              <a:off x="446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7" name="Oval 55"/>
            <p:cNvSpPr>
              <a:spLocks noChangeArrowheads="1"/>
            </p:cNvSpPr>
            <p:nvPr/>
          </p:nvSpPr>
          <p:spPr bwMode="auto">
            <a:xfrm>
              <a:off x="4896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8" name="Oval 56"/>
            <p:cNvSpPr>
              <a:spLocks noChangeArrowheads="1"/>
            </p:cNvSpPr>
            <p:nvPr/>
          </p:nvSpPr>
          <p:spPr bwMode="auto">
            <a:xfrm>
              <a:off x="5232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 rot="5400000" flipH="1" flipV="1">
            <a:off x="6744494" y="1180306"/>
            <a:ext cx="990600" cy="1588"/>
          </a:xfrm>
          <a:prstGeom prst="straightConnector1">
            <a:avLst/>
          </a:prstGeom>
          <a:solidFill>
            <a:schemeClr val="accent1"/>
          </a:solidFill>
          <a:ln w="63500" cap="rnd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Equal-weight merge </a:t>
            </a:r>
            <a:r>
              <a:rPr lang="en-US" dirty="0" smtClean="0"/>
              <a:t>analysis: Base 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8941" y="1295400"/>
                <a:ext cx="7837467" cy="914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sample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points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range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all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sample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points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400" b="1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/>
                                <m:t>data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points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range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all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/>
                                <m:t>data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/>
                                <m:t>points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41" y="1295400"/>
                <a:ext cx="7837467" cy="914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07035" y="2506733"/>
                <a:ext cx="6614888" cy="1227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#</m:t>
                      </m:r>
                      <m:r>
                        <m:rPr>
                          <m:nor/>
                        </m:rPr>
                        <a:rPr lang="en-US" sz="2400" b="0"/>
                        <m:t> </m:t>
                      </m:r>
                      <m:r>
                        <m:rPr>
                          <m:nor/>
                        </m:rPr>
                        <a:rPr lang="en-US" sz="2400" b="0"/>
                        <m:t>sample</m:t>
                      </m:r>
                      <m:r>
                        <m:rPr>
                          <m:nor/>
                        </m:rPr>
                        <a:rPr lang="en-US" sz="2400" b="0"/>
                        <m:t> </m:t>
                      </m:r>
                      <m:r>
                        <m:rPr>
                          <m:nor/>
                        </m:rPr>
                        <a:rPr lang="en-US" sz="2400" b="0"/>
                        <m:t>points</m:t>
                      </m:r>
                      <m:r>
                        <m:rPr>
                          <m:nor/>
                        </m:rPr>
                        <a:rPr lang="en-US" sz="2400" b="0"/>
                        <m:t> </m:t>
                      </m:r>
                      <m:r>
                        <m:rPr>
                          <m:nor/>
                        </m:rPr>
                        <a:rPr lang="en-US" sz="2400" b="0"/>
                        <m:t>in</m:t>
                      </m:r>
                      <m:r>
                        <m:rPr>
                          <m:nor/>
                        </m:rPr>
                        <a:rPr lang="en-US" sz="2400" b="0"/>
                        <m:t> </m:t>
                      </m:r>
                      <m:r>
                        <m:rPr>
                          <m:nor/>
                        </m:rPr>
                        <a:rPr lang="en-US" sz="2400" b="0"/>
                        <m:t>range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n-US" sz="2400" b="0"/>
                            <m:t>all</m:t>
                          </m:r>
                          <m:r>
                            <m:rPr>
                              <m:nor/>
                            </m:rPr>
                            <a:rPr lang="en-US" sz="2400" b="0"/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/>
                            <m:t>data</m:t>
                          </m:r>
                          <m:r>
                            <m:rPr>
                              <m:nor/>
                            </m:rPr>
                            <a:rPr lang="en-US" sz="2400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/>
                            <m:t>points</m:t>
                          </m:r>
                          <m:r>
                            <m:rPr>
                              <m:nor/>
                            </m:rPr>
                            <a:rPr lang="en-US" sz="2400" b="0"/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/>
                            <m:t>all</m:t>
                          </m:r>
                          <m:r>
                            <m:rPr>
                              <m:nor/>
                            </m:rPr>
                            <a:rPr lang="en-US" sz="2400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/>
                            <m:t>sample</m:t>
                          </m:r>
                          <m:r>
                            <m:rPr>
                              <m:nor/>
                            </m:rPr>
                            <a:rPr lang="en-US" sz="2400" b="0"/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/>
                            <m:t>points</m:t>
                          </m:r>
                        </m:den>
                      </m:f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#</m:t>
                      </m:r>
                      <m:r>
                        <m:rPr>
                          <m:nor/>
                        </m:rPr>
                        <a:rPr lang="en-US" sz="2400" b="0"/>
                        <m:t> </m:t>
                      </m:r>
                      <m:r>
                        <m:rPr>
                          <m:nor/>
                        </m:rPr>
                        <a:rPr lang="en-US" sz="2400" b="0"/>
                        <m:t>data</m:t>
                      </m:r>
                      <m:r>
                        <m:rPr>
                          <m:nor/>
                        </m:rPr>
                        <a:rPr lang="en-US" sz="2400" b="0"/>
                        <m:t> </m:t>
                      </m:r>
                      <m:r>
                        <m:rPr>
                          <m:nor/>
                        </m:rPr>
                        <a:rPr lang="en-US" sz="2400" b="0"/>
                        <m:t>points</m:t>
                      </m:r>
                      <m:r>
                        <m:rPr>
                          <m:nor/>
                        </m:rPr>
                        <a:rPr lang="en-US" sz="2400" b="0"/>
                        <m:t> </m:t>
                      </m:r>
                      <m:r>
                        <m:rPr>
                          <m:nor/>
                        </m:rPr>
                        <a:rPr lang="en-US" sz="2400" b="0"/>
                        <m:t>in</m:t>
                      </m:r>
                      <m:r>
                        <m:rPr>
                          <m:nor/>
                        </m:rPr>
                        <a:rPr lang="en-US" sz="2400" b="0"/>
                        <m:t> </m:t>
                      </m:r>
                      <m:r>
                        <m:rPr>
                          <m:nor/>
                        </m:rPr>
                        <a:rPr lang="en-US" sz="2400" b="0"/>
                        <m:t>range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2400" b="0" dirty="0">
                  <a:solidFill>
                    <a:schemeClr val="bg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35" y="2506733"/>
                <a:ext cx="6614888" cy="1227067"/>
              </a:xfrm>
              <a:prstGeom prst="rect">
                <a:avLst/>
              </a:prstGeom>
              <a:blipFill rotWithShape="1">
                <a:blip r:embed="rId3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37338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¨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 smtClean="0"/>
              <a:t>Let the resulting sample be </a:t>
            </a:r>
            <a:r>
              <a:rPr lang="en-US" b="0" kern="0" dirty="0" smtClean="0">
                <a:solidFill>
                  <a:schemeClr val="bg2"/>
                </a:solidFill>
              </a:rPr>
              <a:t>S</a:t>
            </a:r>
            <a:r>
              <a:rPr lang="en-US" b="0" kern="0" dirty="0" smtClean="0"/>
              <a:t>.  Consider any interval </a:t>
            </a:r>
            <a:r>
              <a:rPr lang="en-US" b="0" kern="0" dirty="0" smtClean="0">
                <a:solidFill>
                  <a:schemeClr val="bg2"/>
                </a:solidFill>
              </a:rPr>
              <a:t>I</a:t>
            </a:r>
            <a:endParaRPr lang="en-US" b="0" kern="0" dirty="0" smtClean="0"/>
          </a:p>
          <a:p>
            <a:r>
              <a:rPr lang="en-US" b="0" kern="0" dirty="0" smtClean="0"/>
              <a:t>Estimate </a:t>
            </a:r>
            <a:r>
              <a:rPr lang="en-US" b="0" kern="0" dirty="0" smtClean="0">
                <a:solidFill>
                  <a:schemeClr val="bg2"/>
                </a:solidFill>
              </a:rPr>
              <a:t>2|</a:t>
            </a:r>
            <a:r>
              <a:rPr lang="en-US" b="0" kern="0" dirty="0">
                <a:solidFill>
                  <a:schemeClr val="bg2"/>
                </a:solidFill>
              </a:rPr>
              <a:t> I</a:t>
            </a:r>
            <a:r>
              <a:rPr lang="en-US" b="0" kern="0" dirty="0" smtClean="0">
                <a:solidFill>
                  <a:schemeClr val="bg2"/>
                </a:solidFill>
              </a:rPr>
              <a:t> </a:t>
            </a:r>
            <a:r>
              <a:rPr lang="en-US" b="0" kern="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</a:t>
            </a:r>
            <a:r>
              <a:rPr lang="en-US" b="0" kern="0" dirty="0" smtClean="0">
                <a:solidFill>
                  <a:schemeClr val="bg2"/>
                </a:solidFill>
              </a:rPr>
              <a:t> S| </a:t>
            </a:r>
            <a:r>
              <a:rPr lang="en-US" b="0" kern="0" dirty="0" smtClean="0"/>
              <a:t>is unbiased and has error at most 1</a:t>
            </a:r>
          </a:p>
          <a:p>
            <a:pPr lvl="1"/>
            <a:r>
              <a:rPr lang="en-US" b="0" kern="0" dirty="0" smtClean="0">
                <a:solidFill>
                  <a:schemeClr val="bg2"/>
                </a:solidFill>
              </a:rPr>
              <a:t>|</a:t>
            </a:r>
            <a:r>
              <a:rPr lang="en-US" b="0" kern="0" dirty="0">
                <a:solidFill>
                  <a:schemeClr val="bg2"/>
                </a:solidFill>
              </a:rPr>
              <a:t> I</a:t>
            </a:r>
            <a:r>
              <a:rPr lang="en-US" b="0" kern="0" dirty="0" smtClean="0">
                <a:solidFill>
                  <a:schemeClr val="bg2"/>
                </a:solidFill>
              </a:rPr>
              <a:t> </a:t>
            </a:r>
            <a:r>
              <a:rPr lang="en-US" b="0" kern="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</a:t>
            </a:r>
            <a:r>
              <a:rPr lang="en-US" b="0" kern="0" dirty="0" smtClean="0">
                <a:solidFill>
                  <a:schemeClr val="bg2"/>
                </a:solidFill>
              </a:rPr>
              <a:t> D|</a:t>
            </a:r>
            <a:r>
              <a:rPr lang="en-US" b="0" kern="0" dirty="0" smtClean="0"/>
              <a:t> is even: </a:t>
            </a:r>
            <a:r>
              <a:rPr lang="en-US" b="0" kern="0" dirty="0" smtClean="0">
                <a:solidFill>
                  <a:schemeClr val="bg2"/>
                </a:solidFill>
              </a:rPr>
              <a:t>2|</a:t>
            </a:r>
            <a:r>
              <a:rPr lang="en-US" b="0" kern="0" dirty="0">
                <a:solidFill>
                  <a:schemeClr val="bg2"/>
                </a:solidFill>
              </a:rPr>
              <a:t> I</a:t>
            </a:r>
            <a:r>
              <a:rPr lang="en-US" b="0" kern="0" dirty="0" smtClean="0">
                <a:solidFill>
                  <a:schemeClr val="bg2"/>
                </a:solidFill>
              </a:rPr>
              <a:t> </a:t>
            </a:r>
            <a:r>
              <a:rPr lang="en-US" b="0" kern="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</a:t>
            </a:r>
            <a:r>
              <a:rPr lang="en-US" b="0" kern="0" dirty="0" smtClean="0">
                <a:solidFill>
                  <a:schemeClr val="bg2"/>
                </a:solidFill>
              </a:rPr>
              <a:t> S| </a:t>
            </a:r>
            <a:r>
              <a:rPr lang="en-US" b="0" kern="0" dirty="0" smtClean="0"/>
              <a:t>has no error</a:t>
            </a:r>
          </a:p>
          <a:p>
            <a:pPr lvl="1"/>
            <a:r>
              <a:rPr lang="en-US" b="0" kern="0" dirty="0" smtClean="0">
                <a:solidFill>
                  <a:schemeClr val="bg2"/>
                </a:solidFill>
              </a:rPr>
              <a:t>|</a:t>
            </a:r>
            <a:r>
              <a:rPr lang="en-US" b="0" kern="0" dirty="0">
                <a:solidFill>
                  <a:schemeClr val="bg2"/>
                </a:solidFill>
              </a:rPr>
              <a:t> I</a:t>
            </a:r>
            <a:r>
              <a:rPr lang="en-US" b="0" kern="0" dirty="0" smtClean="0">
                <a:solidFill>
                  <a:schemeClr val="bg2"/>
                </a:solidFill>
              </a:rPr>
              <a:t> </a:t>
            </a:r>
            <a:r>
              <a:rPr lang="en-US" b="0" kern="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</a:t>
            </a:r>
            <a:r>
              <a:rPr lang="en-US" b="0" kern="0" dirty="0" smtClean="0">
                <a:solidFill>
                  <a:schemeClr val="bg2"/>
                </a:solidFill>
              </a:rPr>
              <a:t> D|</a:t>
            </a:r>
            <a:r>
              <a:rPr lang="en-US" b="0" kern="0" dirty="0" smtClean="0"/>
              <a:t> is odd: </a:t>
            </a:r>
            <a:r>
              <a:rPr lang="en-US" b="0" kern="0" dirty="0" smtClean="0">
                <a:solidFill>
                  <a:schemeClr val="bg2"/>
                </a:solidFill>
              </a:rPr>
              <a:t>2|</a:t>
            </a:r>
            <a:r>
              <a:rPr lang="en-US" b="0" kern="0" dirty="0">
                <a:solidFill>
                  <a:schemeClr val="bg2"/>
                </a:solidFill>
              </a:rPr>
              <a:t> I</a:t>
            </a:r>
            <a:r>
              <a:rPr lang="en-US" b="0" kern="0" dirty="0" smtClean="0">
                <a:solidFill>
                  <a:schemeClr val="bg2"/>
                </a:solidFill>
              </a:rPr>
              <a:t> </a:t>
            </a:r>
            <a:r>
              <a:rPr lang="en-US" b="0" kern="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</a:t>
            </a:r>
            <a:r>
              <a:rPr lang="en-US" b="0" kern="0" dirty="0" smtClean="0">
                <a:solidFill>
                  <a:schemeClr val="bg2"/>
                </a:solidFill>
              </a:rPr>
              <a:t> S| </a:t>
            </a:r>
            <a:r>
              <a:rPr lang="en-US" b="0" kern="0" dirty="0" smtClean="0"/>
              <a:t>has error </a:t>
            </a:r>
            <a:r>
              <a:rPr lang="en-US" b="0" kern="0" dirty="0" smtClean="0">
                <a:latin typeface="Symbol" pitchFamily="18" charset="2"/>
                <a:sym typeface="Symbol" pitchFamily="18" charset="2"/>
              </a:rPr>
              <a:t></a:t>
            </a:r>
            <a:r>
              <a:rPr lang="en-US" b="0" kern="0" dirty="0" smtClean="0"/>
              <a:t> 1</a:t>
            </a:r>
            <a:r>
              <a:rPr lang="en-US" b="0" kern="0" dirty="0" smtClean="0">
                <a:solidFill>
                  <a:schemeClr val="bg2"/>
                </a:solidFill>
              </a:rPr>
              <a:t> </a:t>
            </a:r>
            <a:r>
              <a:rPr lang="en-US" b="0" kern="0" dirty="0" smtClean="0"/>
              <a:t>with equal prob.</a:t>
            </a:r>
            <a:endParaRPr lang="en-US" b="0" kern="0" dirty="0" smtClean="0">
              <a:solidFill>
                <a:schemeClr val="bg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579918" y="2471106"/>
            <a:ext cx="1524000" cy="8382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277551" y="209917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2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657600" y="5943600"/>
            <a:ext cx="152400" cy="1524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124200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267200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410200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715000"/>
            <a:ext cx="2895600" cy="6096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0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Equal-weight merge analysis: Multiple levels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722937" y="4507468"/>
            <a:ext cx="3268663" cy="1747838"/>
            <a:chOff x="2496" y="1920"/>
            <a:chExt cx="2880" cy="1536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V="1">
              <a:off x="2592" y="2640"/>
              <a:ext cx="133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 flipV="1">
              <a:off x="2784" y="2640"/>
              <a:ext cx="9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3360" y="2640"/>
              <a:ext cx="144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 flipV="1">
              <a:off x="3563" y="2640"/>
              <a:ext cx="133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4128" y="2640"/>
              <a:ext cx="155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 flipV="1">
              <a:off x="4342" y="2640"/>
              <a:ext cx="17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4944" y="2640"/>
              <a:ext cx="11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 flipV="1">
              <a:off x="5121" y="2640"/>
              <a:ext cx="159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2736" y="220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 flipV="1">
              <a:off x="3168" y="220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4272" y="220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 flipV="1">
              <a:off x="4704" y="220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3120" y="1954"/>
              <a:ext cx="768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 flipV="1">
              <a:off x="3888" y="1968"/>
              <a:ext cx="768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2688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auto">
            <a:xfrm>
              <a:off x="3504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4272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5040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auto">
            <a:xfrm>
              <a:off x="3120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384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auto">
            <a:xfrm>
              <a:off x="254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grpSp>
          <p:nvGrpSpPr>
            <p:cNvPr id="31" name="Group 26"/>
            <p:cNvGrpSpPr>
              <a:grpSpLocks/>
            </p:cNvGrpSpPr>
            <p:nvPr/>
          </p:nvGrpSpPr>
          <p:grpSpPr bwMode="auto">
            <a:xfrm>
              <a:off x="2496" y="3120"/>
              <a:ext cx="186" cy="336"/>
              <a:chOff x="2352" y="3168"/>
              <a:chExt cx="186" cy="336"/>
            </a:xfrm>
          </p:grpSpPr>
          <p:sp>
            <p:nvSpPr>
              <p:cNvPr id="60" name="Line 27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61" name="Line 28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2" name="Group 33"/>
            <p:cNvGrpSpPr>
              <a:grpSpLocks/>
            </p:cNvGrpSpPr>
            <p:nvPr/>
          </p:nvGrpSpPr>
          <p:grpSpPr bwMode="auto">
            <a:xfrm>
              <a:off x="2784" y="3120"/>
              <a:ext cx="186" cy="336"/>
              <a:chOff x="2352" y="3168"/>
              <a:chExt cx="186" cy="336"/>
            </a:xfrm>
          </p:grpSpPr>
          <p:sp>
            <p:nvSpPr>
              <p:cNvPr id="58" name="Line 30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9" name="Line 31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3264" y="3120"/>
              <a:ext cx="186" cy="336"/>
              <a:chOff x="2352" y="3168"/>
              <a:chExt cx="186" cy="336"/>
            </a:xfrm>
          </p:grpSpPr>
          <p:sp>
            <p:nvSpPr>
              <p:cNvPr id="56" name="Line 33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7" name="Line 34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4" name="Group 35"/>
            <p:cNvGrpSpPr>
              <a:grpSpLocks/>
            </p:cNvGrpSpPr>
            <p:nvPr/>
          </p:nvGrpSpPr>
          <p:grpSpPr bwMode="auto">
            <a:xfrm>
              <a:off x="3606" y="3120"/>
              <a:ext cx="186" cy="336"/>
              <a:chOff x="2352" y="3168"/>
              <a:chExt cx="186" cy="336"/>
            </a:xfrm>
          </p:grpSpPr>
          <p:sp>
            <p:nvSpPr>
              <p:cNvPr id="54" name="Line 36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5" name="Line 37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5" name="Group 38"/>
            <p:cNvGrpSpPr>
              <a:grpSpLocks/>
            </p:cNvGrpSpPr>
            <p:nvPr/>
          </p:nvGrpSpPr>
          <p:grpSpPr bwMode="auto">
            <a:xfrm>
              <a:off x="4428" y="3120"/>
              <a:ext cx="186" cy="336"/>
              <a:chOff x="2352" y="3168"/>
              <a:chExt cx="186" cy="336"/>
            </a:xfrm>
          </p:grpSpPr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6" name="Group 41"/>
            <p:cNvGrpSpPr>
              <a:grpSpLocks/>
            </p:cNvGrpSpPr>
            <p:nvPr/>
          </p:nvGrpSpPr>
          <p:grpSpPr bwMode="auto">
            <a:xfrm>
              <a:off x="5190" y="3120"/>
              <a:ext cx="186" cy="336"/>
              <a:chOff x="2352" y="3168"/>
              <a:chExt cx="186" cy="336"/>
            </a:xfrm>
          </p:grpSpPr>
          <p:sp>
            <p:nvSpPr>
              <p:cNvPr id="50" name="Line 42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1" name="Line 43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7" name="Group 44"/>
            <p:cNvGrpSpPr>
              <a:grpSpLocks/>
            </p:cNvGrpSpPr>
            <p:nvPr/>
          </p:nvGrpSpPr>
          <p:grpSpPr bwMode="auto">
            <a:xfrm>
              <a:off x="4848" y="3120"/>
              <a:ext cx="186" cy="336"/>
              <a:chOff x="2352" y="3168"/>
              <a:chExt cx="186" cy="336"/>
            </a:xfrm>
          </p:grpSpPr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8" name="Group 47"/>
            <p:cNvGrpSpPr>
              <a:grpSpLocks/>
            </p:cNvGrpSpPr>
            <p:nvPr/>
          </p:nvGrpSpPr>
          <p:grpSpPr bwMode="auto">
            <a:xfrm>
              <a:off x="4038" y="3120"/>
              <a:ext cx="186" cy="336"/>
              <a:chOff x="2352" y="3168"/>
              <a:chExt cx="186" cy="336"/>
            </a:xfrm>
          </p:grpSpPr>
          <p:sp>
            <p:nvSpPr>
              <p:cNvPr id="46" name="Line 48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Line 49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9" name="Oval 50"/>
            <p:cNvSpPr>
              <a:spLocks noChangeArrowheads="1"/>
            </p:cNvSpPr>
            <p:nvPr/>
          </p:nvSpPr>
          <p:spPr bwMode="auto">
            <a:xfrm>
              <a:off x="2832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0" name="Oval 51"/>
            <p:cNvSpPr>
              <a:spLocks noChangeArrowheads="1"/>
            </p:cNvSpPr>
            <p:nvPr/>
          </p:nvSpPr>
          <p:spPr bwMode="auto">
            <a:xfrm>
              <a:off x="3312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1" name="Oval 52"/>
            <p:cNvSpPr>
              <a:spLocks noChangeArrowheads="1"/>
            </p:cNvSpPr>
            <p:nvPr/>
          </p:nvSpPr>
          <p:spPr bwMode="auto">
            <a:xfrm>
              <a:off x="364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2" name="Oval 53"/>
            <p:cNvSpPr>
              <a:spLocks noChangeArrowheads="1"/>
            </p:cNvSpPr>
            <p:nvPr/>
          </p:nvSpPr>
          <p:spPr bwMode="auto">
            <a:xfrm>
              <a:off x="4080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3" name="Oval 54"/>
            <p:cNvSpPr>
              <a:spLocks noChangeArrowheads="1"/>
            </p:cNvSpPr>
            <p:nvPr/>
          </p:nvSpPr>
          <p:spPr bwMode="auto">
            <a:xfrm>
              <a:off x="446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4" name="Oval 55"/>
            <p:cNvSpPr>
              <a:spLocks noChangeArrowheads="1"/>
            </p:cNvSpPr>
            <p:nvPr/>
          </p:nvSpPr>
          <p:spPr bwMode="auto">
            <a:xfrm>
              <a:off x="4896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5" name="Oval 56"/>
            <p:cNvSpPr>
              <a:spLocks noChangeArrowheads="1"/>
            </p:cNvSpPr>
            <p:nvPr/>
          </p:nvSpPr>
          <p:spPr bwMode="auto">
            <a:xfrm>
              <a:off x="5232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6" name="Oval 57"/>
          <p:cNvSpPr>
            <a:spLocks noChangeArrowheads="1"/>
          </p:cNvSpPr>
          <p:nvPr/>
        </p:nvSpPr>
        <p:spPr bwMode="auto">
          <a:xfrm>
            <a:off x="7183437" y="443126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rot="5400000" flipH="1" flipV="1">
            <a:off x="6840537" y="5536168"/>
            <a:ext cx="990600" cy="1588"/>
          </a:xfrm>
          <a:prstGeom prst="straightConnector1">
            <a:avLst/>
          </a:prstGeom>
          <a:solidFill>
            <a:schemeClr val="accent1"/>
          </a:solidFill>
          <a:ln w="63500" cap="rnd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4592637" y="6031468"/>
            <a:ext cx="100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2"/>
                </a:solidFill>
                <a:latin typeface="+mn-lt"/>
              </a:rPr>
              <a:t>Level </a:t>
            </a:r>
            <a:r>
              <a:rPr lang="en-US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b="0" dirty="0" smtClean="0">
                <a:solidFill>
                  <a:schemeClr val="bg2"/>
                </a:solidFill>
                <a:latin typeface="+mn-lt"/>
              </a:rPr>
              <a:t>=1</a:t>
            </a:r>
            <a:endParaRPr lang="en-US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92637" y="5574268"/>
            <a:ext cx="100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2"/>
                </a:solidFill>
                <a:latin typeface="+mn-lt"/>
              </a:rPr>
              <a:t>Level </a:t>
            </a:r>
            <a:r>
              <a:rPr lang="en-US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b="0" dirty="0" smtClean="0">
                <a:solidFill>
                  <a:schemeClr val="bg2"/>
                </a:solidFill>
                <a:latin typeface="+mn-lt"/>
              </a:rPr>
              <a:t>=2</a:t>
            </a:r>
            <a:endParaRPr lang="en-US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92637" y="5105400"/>
            <a:ext cx="100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2"/>
                </a:solidFill>
                <a:latin typeface="+mn-lt"/>
              </a:rPr>
              <a:t>Level </a:t>
            </a:r>
            <a:r>
              <a:rPr lang="en-US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b="0" dirty="0" smtClean="0">
                <a:solidFill>
                  <a:schemeClr val="bg2"/>
                </a:solidFill>
                <a:latin typeface="+mn-lt"/>
              </a:rPr>
              <a:t>=3</a:t>
            </a:r>
            <a:endParaRPr lang="en-US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92637" y="4583668"/>
            <a:ext cx="100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2"/>
                </a:solidFill>
                <a:latin typeface="+mn-lt"/>
              </a:rPr>
              <a:t>Level </a:t>
            </a:r>
            <a:r>
              <a:rPr lang="en-US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b="0" dirty="0" smtClean="0">
                <a:solidFill>
                  <a:schemeClr val="bg2"/>
                </a:solidFill>
                <a:latin typeface="+mn-lt"/>
              </a:rPr>
              <a:t>=4</a:t>
            </a:r>
            <a:endParaRPr lang="en-US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457200" y="1297173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¨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 smtClean="0"/>
              <a:t>Consider </a:t>
            </a:r>
            <a:r>
              <a:rPr lang="en-US" b="0" kern="0" dirty="0" err="1" smtClean="0">
                <a:solidFill>
                  <a:schemeClr val="bg2"/>
                </a:solidFill>
              </a:rPr>
              <a:t>j</a:t>
            </a:r>
            <a:r>
              <a:rPr lang="en-US" b="0" kern="0" dirty="0" err="1" smtClean="0"/>
              <a:t>’th</a:t>
            </a:r>
            <a:r>
              <a:rPr lang="en-US" b="0" kern="0" dirty="0" smtClean="0"/>
              <a:t> merge at level </a:t>
            </a:r>
            <a:r>
              <a:rPr lang="en-US" b="0" kern="0" dirty="0" err="1" smtClean="0">
                <a:solidFill>
                  <a:schemeClr val="bg2"/>
                </a:solidFill>
              </a:rPr>
              <a:t>i</a:t>
            </a:r>
            <a:r>
              <a:rPr lang="en-US" b="0" kern="0" dirty="0" smtClean="0"/>
              <a:t> of </a:t>
            </a:r>
            <a:r>
              <a:rPr lang="en-US" b="0" kern="0" dirty="0" smtClean="0">
                <a:solidFill>
                  <a:schemeClr val="bg2"/>
                </a:solidFill>
                <a:latin typeface="Gill Sans MT" pitchFamily="34" charset="0"/>
              </a:rPr>
              <a:t>L</a:t>
            </a:r>
            <a:r>
              <a:rPr lang="en-US" b="0" kern="0" baseline="30000" dirty="0" smtClean="0">
                <a:solidFill>
                  <a:schemeClr val="bg2"/>
                </a:solidFill>
              </a:rPr>
              <a:t>(i-1)</a:t>
            </a:r>
            <a:r>
              <a:rPr lang="en-US" b="0" kern="0" dirty="0" smtClean="0"/>
              <a:t>, </a:t>
            </a:r>
            <a:r>
              <a:rPr lang="en-US" b="0" kern="0" dirty="0" smtClean="0">
                <a:solidFill>
                  <a:schemeClr val="bg2"/>
                </a:solidFill>
                <a:latin typeface="Gill Sans MT" pitchFamily="34" charset="0"/>
              </a:rPr>
              <a:t>R</a:t>
            </a:r>
            <a:r>
              <a:rPr lang="en-US" b="0" kern="0" baseline="30000" dirty="0" smtClean="0">
                <a:solidFill>
                  <a:schemeClr val="bg2"/>
                </a:solidFill>
              </a:rPr>
              <a:t>(i-1)</a:t>
            </a:r>
            <a:r>
              <a:rPr lang="en-US" b="0" kern="0" dirty="0" smtClean="0"/>
              <a:t> to </a:t>
            </a:r>
            <a:r>
              <a:rPr lang="en-US" b="0" kern="0" dirty="0" smtClean="0">
                <a:solidFill>
                  <a:schemeClr val="bg2"/>
                </a:solidFill>
                <a:latin typeface="Gill Sans MT" pitchFamily="34" charset="0"/>
              </a:rPr>
              <a:t>S</a:t>
            </a:r>
            <a:r>
              <a:rPr lang="en-US" b="0" kern="0" baseline="30000" dirty="0" smtClean="0">
                <a:solidFill>
                  <a:schemeClr val="bg2"/>
                </a:solidFill>
              </a:rPr>
              <a:t>(</a:t>
            </a:r>
            <a:r>
              <a:rPr lang="en-US" b="0" kern="0" baseline="30000" dirty="0" err="1" smtClean="0">
                <a:solidFill>
                  <a:schemeClr val="bg2"/>
                </a:solidFill>
              </a:rPr>
              <a:t>i</a:t>
            </a:r>
            <a:r>
              <a:rPr lang="en-US" b="0" kern="0" baseline="30000" dirty="0" smtClean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b="0" kern="0" dirty="0" smtClean="0"/>
              <a:t>Estimate is </a:t>
            </a:r>
            <a:r>
              <a:rPr lang="en-US" b="0" kern="0" dirty="0" smtClean="0">
                <a:solidFill>
                  <a:schemeClr val="bg2"/>
                </a:solidFill>
                <a:latin typeface="Gill Sans MT" pitchFamily="34" charset="0"/>
              </a:rPr>
              <a:t>2</a:t>
            </a:r>
            <a:r>
              <a:rPr lang="en-US" b="0" kern="0" baseline="30000" dirty="0" smtClean="0">
                <a:solidFill>
                  <a:schemeClr val="bg2"/>
                </a:solidFill>
              </a:rPr>
              <a:t>i</a:t>
            </a:r>
            <a:r>
              <a:rPr lang="en-US" b="0" kern="0" dirty="0" smtClean="0">
                <a:solidFill>
                  <a:schemeClr val="bg2"/>
                </a:solidFill>
              </a:rPr>
              <a:t> | I </a:t>
            </a:r>
            <a:r>
              <a:rPr lang="en-US" b="0" kern="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</a:t>
            </a:r>
            <a:r>
              <a:rPr lang="en-US" b="0" kern="0" dirty="0" smtClean="0">
                <a:solidFill>
                  <a:schemeClr val="bg2"/>
                </a:solidFill>
              </a:rPr>
              <a:t> </a:t>
            </a:r>
            <a:r>
              <a:rPr lang="en-US" b="0" kern="0" dirty="0" smtClean="0">
                <a:solidFill>
                  <a:schemeClr val="bg2"/>
                </a:solidFill>
                <a:latin typeface="Gill Sans MT" pitchFamily="34" charset="0"/>
              </a:rPr>
              <a:t>S</a:t>
            </a:r>
            <a:r>
              <a:rPr lang="en-US" b="0" kern="0" baseline="30000" dirty="0" smtClean="0">
                <a:solidFill>
                  <a:schemeClr val="bg2"/>
                </a:solidFill>
              </a:rPr>
              <a:t>(</a:t>
            </a:r>
            <a:r>
              <a:rPr lang="en-US" b="0" kern="0" baseline="30000" dirty="0" err="1" smtClean="0">
                <a:solidFill>
                  <a:schemeClr val="bg2"/>
                </a:solidFill>
              </a:rPr>
              <a:t>i</a:t>
            </a:r>
            <a:r>
              <a:rPr lang="en-US" b="0" kern="0" baseline="30000" dirty="0" smtClean="0">
                <a:solidFill>
                  <a:schemeClr val="bg2"/>
                </a:solidFill>
              </a:rPr>
              <a:t>)</a:t>
            </a:r>
            <a:r>
              <a:rPr lang="en-US" b="0" kern="0" dirty="0" smtClean="0">
                <a:solidFill>
                  <a:schemeClr val="bg2"/>
                </a:solidFill>
              </a:rPr>
              <a:t> | </a:t>
            </a:r>
          </a:p>
          <a:p>
            <a:pPr lvl="1"/>
            <a:r>
              <a:rPr lang="en-US" b="0" kern="0" dirty="0" smtClean="0"/>
              <a:t>Error introduced by replacing L, R with S is </a:t>
            </a:r>
            <a:br>
              <a:rPr lang="en-US" b="0" kern="0" dirty="0" smtClean="0"/>
            </a:br>
            <a:r>
              <a:rPr lang="en-US" b="0" kern="0" dirty="0" smtClean="0"/>
              <a:t>		</a:t>
            </a:r>
            <a:r>
              <a:rPr lang="en-US" b="0" kern="0" dirty="0" err="1" smtClean="0">
                <a:solidFill>
                  <a:schemeClr val="bg2"/>
                </a:solidFill>
                <a:latin typeface="Gill Sans MT" pitchFamily="34" charset="0"/>
              </a:rPr>
              <a:t>X</a:t>
            </a:r>
            <a:r>
              <a:rPr lang="en-US" b="0" kern="0" baseline="-25000" dirty="0" err="1" smtClean="0">
                <a:solidFill>
                  <a:schemeClr val="bg2"/>
                </a:solidFill>
              </a:rPr>
              <a:t>i,j</a:t>
            </a:r>
            <a:r>
              <a:rPr lang="en-US" b="0" kern="0" dirty="0" smtClean="0">
                <a:solidFill>
                  <a:schemeClr val="bg2"/>
                </a:solidFill>
              </a:rPr>
              <a:t> = </a:t>
            </a:r>
            <a:r>
              <a:rPr lang="en-US" b="0" kern="0" dirty="0" smtClean="0">
                <a:solidFill>
                  <a:schemeClr val="bg2"/>
                </a:solidFill>
                <a:latin typeface="Gill Sans MT" pitchFamily="34" charset="0"/>
              </a:rPr>
              <a:t>2</a:t>
            </a:r>
            <a:r>
              <a:rPr lang="en-US" b="0" kern="0" baseline="30000" dirty="0" smtClean="0">
                <a:solidFill>
                  <a:schemeClr val="bg2"/>
                </a:solidFill>
              </a:rPr>
              <a:t>i</a:t>
            </a:r>
            <a:r>
              <a:rPr lang="en-US" b="0" kern="0" dirty="0" smtClean="0">
                <a:solidFill>
                  <a:schemeClr val="bg2"/>
                </a:solidFill>
              </a:rPr>
              <a:t> | I </a:t>
            </a:r>
            <a:r>
              <a:rPr lang="en-US" b="0" kern="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</a:t>
            </a:r>
            <a:r>
              <a:rPr lang="en-US" b="0" kern="0" dirty="0" smtClean="0">
                <a:solidFill>
                  <a:schemeClr val="bg2"/>
                </a:solidFill>
              </a:rPr>
              <a:t> </a:t>
            </a:r>
            <a:r>
              <a:rPr lang="en-US" b="0" kern="0" dirty="0" smtClean="0">
                <a:solidFill>
                  <a:schemeClr val="bg2"/>
                </a:solidFill>
                <a:latin typeface="Gill Sans MT" pitchFamily="34" charset="0"/>
              </a:rPr>
              <a:t>S</a:t>
            </a:r>
            <a:r>
              <a:rPr lang="en-US" b="0" kern="0" baseline="30000" dirty="0" smtClean="0">
                <a:solidFill>
                  <a:schemeClr val="bg2"/>
                </a:solidFill>
              </a:rPr>
              <a:t>i</a:t>
            </a:r>
            <a:r>
              <a:rPr lang="en-US" b="0" kern="0" dirty="0" smtClean="0">
                <a:solidFill>
                  <a:schemeClr val="bg2"/>
                </a:solidFill>
              </a:rPr>
              <a:t> |     -      (</a:t>
            </a:r>
            <a:r>
              <a:rPr lang="en-US" b="0" kern="0" dirty="0" smtClean="0">
                <a:solidFill>
                  <a:schemeClr val="bg2"/>
                </a:solidFill>
                <a:latin typeface="Gill Sans MT" pitchFamily="34" charset="0"/>
              </a:rPr>
              <a:t>2</a:t>
            </a:r>
            <a:r>
              <a:rPr lang="en-US" b="0" kern="0" baseline="30000" dirty="0" smtClean="0">
                <a:solidFill>
                  <a:schemeClr val="bg2"/>
                </a:solidFill>
              </a:rPr>
              <a:t>i-1</a:t>
            </a:r>
            <a:r>
              <a:rPr lang="en-US" b="0" kern="0" dirty="0" smtClean="0">
                <a:solidFill>
                  <a:schemeClr val="bg2"/>
                </a:solidFill>
              </a:rPr>
              <a:t> | I </a:t>
            </a:r>
            <a:r>
              <a:rPr lang="en-US" b="0" kern="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</a:t>
            </a:r>
            <a:r>
              <a:rPr lang="en-US" b="0" kern="0" dirty="0" smtClean="0">
                <a:solidFill>
                  <a:schemeClr val="bg2"/>
                </a:solidFill>
              </a:rPr>
              <a:t> (</a:t>
            </a:r>
            <a:r>
              <a:rPr lang="en-US" b="0" kern="0" dirty="0" smtClean="0">
                <a:solidFill>
                  <a:schemeClr val="bg2"/>
                </a:solidFill>
                <a:latin typeface="Gill Sans MT" pitchFamily="34" charset="0"/>
              </a:rPr>
              <a:t>L</a:t>
            </a:r>
            <a:r>
              <a:rPr lang="en-US" b="0" kern="0" baseline="30000" dirty="0" smtClean="0">
                <a:solidFill>
                  <a:schemeClr val="bg2"/>
                </a:solidFill>
              </a:rPr>
              <a:t>(i-1)</a:t>
            </a:r>
            <a:r>
              <a:rPr lang="en-US" b="0" kern="0" dirty="0" smtClean="0">
                <a:solidFill>
                  <a:schemeClr val="bg2"/>
                </a:solidFill>
              </a:rPr>
              <a:t> </a:t>
            </a:r>
            <a:r>
              <a:rPr lang="en-US" b="0" kern="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</a:t>
            </a:r>
            <a:r>
              <a:rPr lang="en-US" b="0" kern="0" dirty="0" smtClean="0">
                <a:solidFill>
                  <a:schemeClr val="bg2"/>
                </a:solidFill>
              </a:rPr>
              <a:t> </a:t>
            </a:r>
            <a:r>
              <a:rPr lang="en-US" b="0" kern="0" dirty="0" smtClean="0">
                <a:solidFill>
                  <a:schemeClr val="bg2"/>
                </a:solidFill>
                <a:latin typeface="Gill Sans MT" pitchFamily="34" charset="0"/>
              </a:rPr>
              <a:t>R</a:t>
            </a:r>
            <a:r>
              <a:rPr lang="en-US" b="0" kern="0" baseline="30000" dirty="0" smtClean="0">
                <a:solidFill>
                  <a:schemeClr val="bg2"/>
                </a:solidFill>
              </a:rPr>
              <a:t>(i-1)</a:t>
            </a:r>
            <a:r>
              <a:rPr lang="en-US" b="0" kern="0" dirty="0" smtClean="0">
                <a:solidFill>
                  <a:schemeClr val="bg2"/>
                </a:solidFill>
              </a:rPr>
              <a:t>)|)</a:t>
            </a:r>
            <a:r>
              <a:rPr lang="en-US" b="0" kern="0" dirty="0" smtClean="0"/>
              <a:t/>
            </a:r>
            <a:br>
              <a:rPr lang="en-US" b="0" kern="0" dirty="0" smtClean="0"/>
            </a:br>
            <a:r>
              <a:rPr lang="en-US" b="0" kern="0" dirty="0" smtClean="0"/>
              <a:t>		     (new estimate)                  (old estimate)</a:t>
            </a:r>
          </a:p>
          <a:p>
            <a:pPr lvl="1"/>
            <a:r>
              <a:rPr lang="en-US" b="0" kern="0" dirty="0" smtClean="0"/>
              <a:t>Absolute error </a:t>
            </a:r>
            <a:r>
              <a:rPr lang="en-US" b="0" kern="0" dirty="0" smtClean="0">
                <a:solidFill>
                  <a:schemeClr val="bg2"/>
                </a:solidFill>
              </a:rPr>
              <a:t>|</a:t>
            </a:r>
            <a:r>
              <a:rPr lang="en-US" b="0" kern="0" dirty="0" err="1" smtClean="0">
                <a:solidFill>
                  <a:schemeClr val="bg2"/>
                </a:solidFill>
                <a:latin typeface="Gill Sans MT" pitchFamily="34" charset="0"/>
              </a:rPr>
              <a:t>X</a:t>
            </a:r>
            <a:r>
              <a:rPr lang="en-US" b="0" kern="0" baseline="-25000" dirty="0" err="1" smtClean="0">
                <a:solidFill>
                  <a:schemeClr val="bg2"/>
                </a:solidFill>
              </a:rPr>
              <a:t>i</a:t>
            </a:r>
            <a:r>
              <a:rPr lang="en-US" b="0" kern="0" baseline="-25000" dirty="0" err="1" smtClean="0">
                <a:solidFill>
                  <a:schemeClr val="bg2"/>
                </a:solidFill>
                <a:latin typeface="Gill Sans MT" pitchFamily="34" charset="0"/>
              </a:rPr>
              <a:t>,j</a:t>
            </a:r>
            <a:r>
              <a:rPr lang="en-US" b="0" kern="0" dirty="0" smtClean="0">
                <a:solidFill>
                  <a:schemeClr val="bg2"/>
                </a:solidFill>
              </a:rPr>
              <a:t>| </a:t>
            </a:r>
            <a:r>
              <a:rPr lang="en-US" b="0" kern="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b="0" kern="0" dirty="0" smtClean="0">
                <a:solidFill>
                  <a:schemeClr val="bg2"/>
                </a:solidFill>
              </a:rPr>
              <a:t> </a:t>
            </a:r>
            <a:r>
              <a:rPr lang="en-US" b="0" kern="0" dirty="0" smtClean="0">
                <a:solidFill>
                  <a:schemeClr val="bg2"/>
                </a:solidFill>
                <a:latin typeface="Gill Sans MT" pitchFamily="34" charset="0"/>
              </a:rPr>
              <a:t>2</a:t>
            </a:r>
            <a:r>
              <a:rPr lang="en-US" b="0" kern="0" baseline="30000" dirty="0" smtClean="0">
                <a:solidFill>
                  <a:schemeClr val="bg2"/>
                </a:solidFill>
              </a:rPr>
              <a:t>i-1</a:t>
            </a:r>
            <a:r>
              <a:rPr lang="en-US" b="0" kern="0" baseline="-25000" dirty="0" smtClean="0">
                <a:solidFill>
                  <a:schemeClr val="bg2"/>
                </a:solidFill>
              </a:rPr>
              <a:t>  </a:t>
            </a:r>
            <a:r>
              <a:rPr lang="en-US" b="0" kern="0" dirty="0" smtClean="0"/>
              <a:t>by previous argument</a:t>
            </a:r>
          </a:p>
          <a:p>
            <a:r>
              <a:rPr lang="en-US" b="0" kern="0" dirty="0" smtClean="0"/>
              <a:t>Bound total error over all </a:t>
            </a:r>
            <a:r>
              <a:rPr lang="en-US" b="0" kern="0" dirty="0" smtClean="0">
                <a:solidFill>
                  <a:schemeClr val="bg2"/>
                </a:solidFill>
              </a:rPr>
              <a:t>m</a:t>
            </a:r>
            <a:r>
              <a:rPr lang="en-US" b="0" kern="0" dirty="0" smtClean="0"/>
              <a:t> levels by summing errors:</a:t>
            </a:r>
          </a:p>
          <a:p>
            <a:pPr lvl="1"/>
            <a:r>
              <a:rPr lang="en-US" b="0" kern="0" dirty="0" smtClean="0">
                <a:solidFill>
                  <a:schemeClr val="bg2"/>
                </a:solidFill>
              </a:rPr>
              <a:t>M = </a:t>
            </a:r>
            <a:r>
              <a:rPr lang="en-US" b="0" kern="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b="0" kern="0" baseline="-25000" dirty="0" err="1" smtClean="0">
                <a:solidFill>
                  <a:schemeClr val="bg2"/>
                </a:solidFill>
                <a:sym typeface="Symbol" pitchFamily="18" charset="2"/>
              </a:rPr>
              <a:t>i,j</a:t>
            </a:r>
            <a:r>
              <a:rPr lang="en-US" b="0" kern="0" dirty="0" smtClean="0">
                <a:solidFill>
                  <a:schemeClr val="bg2"/>
                </a:solidFill>
              </a:rPr>
              <a:t> </a:t>
            </a:r>
            <a:r>
              <a:rPr lang="en-US" b="0" kern="0" dirty="0" err="1" smtClean="0">
                <a:solidFill>
                  <a:schemeClr val="bg2"/>
                </a:solidFill>
                <a:latin typeface="Gill Sans MT" pitchFamily="34" charset="0"/>
              </a:rPr>
              <a:t>X</a:t>
            </a:r>
            <a:r>
              <a:rPr lang="en-US" b="0" kern="0" baseline="-25000" dirty="0" err="1" smtClean="0">
                <a:solidFill>
                  <a:schemeClr val="bg2"/>
                </a:solidFill>
              </a:rPr>
              <a:t>i,j</a:t>
            </a:r>
            <a:r>
              <a:rPr lang="en-US" b="0" kern="0" dirty="0" smtClean="0">
                <a:solidFill>
                  <a:schemeClr val="bg2"/>
                </a:solidFill>
              </a:rPr>
              <a:t> = </a:t>
            </a:r>
            <a:r>
              <a:rPr lang="en-US" b="0" kern="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b="0" kern="0" baseline="-25000" dirty="0" smtClean="0">
                <a:solidFill>
                  <a:schemeClr val="bg2"/>
                </a:solidFill>
                <a:latin typeface="Gill Sans MT" pitchFamily="34" charset="0"/>
                <a:sym typeface="Symbol" pitchFamily="18" charset="2"/>
              </a:rPr>
              <a:t>1</a:t>
            </a:r>
            <a:r>
              <a:rPr lang="en-US" b="0" kern="0" baseline="-2500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b="0" kern="0" baseline="-25000" dirty="0" smtClean="0">
                <a:solidFill>
                  <a:schemeClr val="bg2"/>
                </a:solidFill>
                <a:latin typeface="Gill Sans MT" pitchFamily="34" charset="0"/>
                <a:sym typeface="Symbol" pitchFamily="18" charset="2"/>
              </a:rPr>
              <a:t> </a:t>
            </a:r>
            <a:r>
              <a:rPr lang="en-US" b="0" kern="0" baseline="-25000" dirty="0" err="1" smtClean="0">
                <a:solidFill>
                  <a:schemeClr val="bg2"/>
                </a:solidFill>
                <a:latin typeface="Gill Sans MT" pitchFamily="34" charset="0"/>
                <a:sym typeface="Symbol" pitchFamily="18" charset="2"/>
              </a:rPr>
              <a:t>i</a:t>
            </a:r>
            <a:r>
              <a:rPr lang="en-US" b="0" kern="0" baseline="-25000" dirty="0" smtClean="0">
                <a:solidFill>
                  <a:schemeClr val="bg2"/>
                </a:solidFill>
                <a:latin typeface="Gill Sans MT" pitchFamily="34" charset="0"/>
                <a:sym typeface="Symbol" pitchFamily="18" charset="2"/>
              </a:rPr>
              <a:t> </a:t>
            </a:r>
            <a:r>
              <a:rPr lang="en-US" b="0" kern="0" baseline="-2500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b="0" kern="0" baseline="-25000" dirty="0" smtClean="0">
                <a:solidFill>
                  <a:schemeClr val="bg2"/>
                </a:solidFill>
                <a:latin typeface="Gill Sans MT" pitchFamily="34" charset="0"/>
                <a:sym typeface="Symbol" pitchFamily="18" charset="2"/>
              </a:rPr>
              <a:t> m</a:t>
            </a:r>
            <a:r>
              <a:rPr lang="en-US" b="0" kern="0" dirty="0" smtClean="0">
                <a:solidFill>
                  <a:schemeClr val="bg2"/>
                </a:solidFill>
              </a:rPr>
              <a:t> </a:t>
            </a:r>
            <a:r>
              <a:rPr lang="en-US" b="0" kern="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b="0" kern="0" baseline="-25000" dirty="0" smtClean="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b="0" kern="0" baseline="-2500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b="0" kern="0" baseline="-25000" dirty="0" smtClean="0">
                <a:solidFill>
                  <a:schemeClr val="bg2"/>
                </a:solidFill>
                <a:sym typeface="Symbol" pitchFamily="18" charset="2"/>
              </a:rPr>
              <a:t> j </a:t>
            </a:r>
            <a:r>
              <a:rPr lang="en-US" b="0" kern="0" baseline="-2500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 </a:t>
            </a:r>
            <a:r>
              <a:rPr lang="en-US" b="0" kern="0" baseline="-25000" dirty="0" smtClean="0">
                <a:solidFill>
                  <a:schemeClr val="bg2"/>
                </a:solidFill>
                <a:latin typeface="Gill Sans MT" pitchFamily="34" charset="0"/>
                <a:sym typeface="Symbol" pitchFamily="18" charset="2"/>
              </a:rPr>
              <a:t>2</a:t>
            </a:r>
            <a:r>
              <a:rPr lang="en-US" b="0" kern="0" baseline="10000" dirty="0" smtClean="0">
                <a:solidFill>
                  <a:schemeClr val="bg2"/>
                </a:solidFill>
                <a:sym typeface="Symbol" pitchFamily="18" charset="2"/>
              </a:rPr>
              <a:t>m-i </a:t>
            </a:r>
            <a:r>
              <a:rPr lang="en-US" b="0" kern="0" dirty="0" err="1" smtClean="0">
                <a:solidFill>
                  <a:schemeClr val="bg2"/>
                </a:solidFill>
                <a:latin typeface="Gill Sans MT" pitchFamily="34" charset="0"/>
                <a:sym typeface="Symbol" pitchFamily="18" charset="2"/>
              </a:rPr>
              <a:t>X</a:t>
            </a:r>
            <a:r>
              <a:rPr lang="en-US" b="0" kern="0" baseline="-25000" dirty="0" err="1" smtClean="0">
                <a:solidFill>
                  <a:schemeClr val="bg2"/>
                </a:solidFill>
                <a:sym typeface="Symbol" pitchFamily="18" charset="2"/>
              </a:rPr>
              <a:t>i,j</a:t>
            </a:r>
            <a:endParaRPr lang="en-US" b="0" kern="0" baseline="-25000" dirty="0" smtClean="0">
              <a:solidFill>
                <a:schemeClr val="bg2"/>
              </a:solidFill>
              <a:sym typeface="Symbol" pitchFamily="18" charset="2"/>
            </a:endParaRPr>
          </a:p>
          <a:p>
            <a:pPr lvl="1"/>
            <a:r>
              <a:rPr lang="en-US" b="0" kern="0" dirty="0" smtClean="0">
                <a:solidFill>
                  <a:schemeClr val="bg2"/>
                </a:solidFill>
                <a:sym typeface="Symbol" pitchFamily="18" charset="2"/>
              </a:rPr>
              <a:t>max |M|</a:t>
            </a:r>
            <a:r>
              <a:rPr lang="en-US" b="0" kern="0" dirty="0" smtClean="0">
                <a:sym typeface="Symbol" pitchFamily="18" charset="2"/>
              </a:rPr>
              <a:t> grows with levels</a:t>
            </a:r>
          </a:p>
          <a:p>
            <a:pPr lvl="1"/>
            <a:r>
              <a:rPr lang="en-US" b="0" kern="0" dirty="0" err="1" smtClean="0">
                <a:solidFill>
                  <a:schemeClr val="bg2"/>
                </a:solidFill>
                <a:sym typeface="Symbol" pitchFamily="18" charset="2"/>
              </a:rPr>
              <a:t>Var</a:t>
            </a:r>
            <a:r>
              <a:rPr lang="en-US" b="0" kern="0" dirty="0" smtClean="0">
                <a:solidFill>
                  <a:schemeClr val="bg2"/>
                </a:solidFill>
                <a:sym typeface="Symbol" pitchFamily="18" charset="2"/>
              </a:rPr>
              <a:t>[M]</a:t>
            </a:r>
            <a:r>
              <a:rPr lang="en-US" b="0" kern="0" dirty="0" smtClean="0">
                <a:sym typeface="Symbol" pitchFamily="18" charset="2"/>
              </a:rPr>
              <a:t> doesn’t!</a:t>
            </a:r>
            <a:r>
              <a:rPr lang="en-US" b="0" kern="0" dirty="0">
                <a:sym typeface="Symbol" pitchFamily="18" charset="2"/>
              </a:rPr>
              <a:t/>
            </a:r>
            <a:br>
              <a:rPr lang="en-US" b="0" kern="0" dirty="0">
                <a:sym typeface="Symbol" pitchFamily="18" charset="2"/>
              </a:rPr>
            </a:br>
            <a:r>
              <a:rPr lang="en-US" b="0" kern="0" dirty="0" smtClean="0">
                <a:sym typeface="Symbol" pitchFamily="18" charset="2"/>
              </a:rPr>
              <a:t>(dominated by highest level)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Equal-sized merge analysis: Chernoff bound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ym typeface="Symbol" pitchFamily="18" charset="2"/>
              </a:rPr>
              <a:t>Chernoff-Hoeffding</a:t>
            </a:r>
            <a:r>
              <a:rPr lang="en-US" dirty="0" smtClean="0">
                <a:sym typeface="Symbol" pitchFamily="18" charset="2"/>
              </a:rPr>
              <a:t>: </a:t>
            </a:r>
            <a:r>
              <a:rPr lang="en-US" dirty="0" smtClean="0"/>
              <a:t>Give unbiased variables </a:t>
            </a:r>
            <a:r>
              <a:rPr lang="en-US" dirty="0" err="1" smtClean="0">
                <a:solidFill>
                  <a:schemeClr val="bg2"/>
                </a:solidFill>
                <a:latin typeface="Gill Sans MT" pitchFamily="34" charset="0"/>
              </a:rPr>
              <a:t>Y</a:t>
            </a:r>
            <a:r>
              <a:rPr lang="en-US" baseline="-25000" dirty="0" err="1" smtClean="0">
                <a:solidFill>
                  <a:schemeClr val="bg2"/>
                </a:solidFill>
              </a:rPr>
              <a:t>j</a:t>
            </a:r>
            <a:r>
              <a:rPr lang="en-US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/>
                </a:solidFill>
              </a:rPr>
              <a:t>|</a:t>
            </a:r>
            <a:r>
              <a:rPr lang="en-US" dirty="0" err="1" smtClean="0">
                <a:solidFill>
                  <a:schemeClr val="bg2"/>
                </a:solidFill>
                <a:latin typeface="Gill Sans MT" pitchFamily="34" charset="0"/>
              </a:rPr>
              <a:t>Y</a:t>
            </a:r>
            <a:r>
              <a:rPr lang="en-US" baseline="-25000" dirty="0" err="1" smtClean="0">
                <a:solidFill>
                  <a:schemeClr val="bg2"/>
                </a:solidFill>
              </a:rPr>
              <a:t>j</a:t>
            </a:r>
            <a:r>
              <a:rPr lang="en-US" dirty="0" smtClean="0">
                <a:solidFill>
                  <a:schemeClr val="bg2"/>
                </a:solidFill>
              </a:rPr>
              <a:t>| 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Gill Sans MT" pitchFamily="34" charset="0"/>
              </a:rPr>
              <a:t>y</a:t>
            </a:r>
            <a:r>
              <a:rPr lang="en-US" baseline="-25000" dirty="0" err="1" smtClean="0">
                <a:solidFill>
                  <a:schemeClr val="bg2"/>
                </a:solidFill>
              </a:rPr>
              <a:t>j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bg2"/>
                </a:solidFill>
              </a:rPr>
              <a:t>Pr[ abs(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baseline="-25000" dirty="0" smtClean="0">
                <a:solidFill>
                  <a:schemeClr val="bg2"/>
                </a:solidFill>
                <a:sym typeface="Symbol" pitchFamily="18" charset="2"/>
              </a:rPr>
              <a:t>1 </a:t>
            </a:r>
            <a:r>
              <a:rPr lang="en-US" baseline="-2500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baseline="-25000" dirty="0" smtClean="0">
                <a:solidFill>
                  <a:schemeClr val="bg2"/>
                </a:solidFill>
                <a:sym typeface="Symbol" pitchFamily="18" charset="2"/>
              </a:rPr>
              <a:t> j </a:t>
            </a:r>
            <a:r>
              <a:rPr lang="en-US" baseline="-2500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baseline="-25000" dirty="0" smtClean="0">
                <a:solidFill>
                  <a:schemeClr val="bg2"/>
                </a:solidFill>
                <a:sym typeface="Symbol" pitchFamily="18" charset="2"/>
              </a:rPr>
              <a:t> t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Gill Sans MT" pitchFamily="34" charset="0"/>
              </a:rPr>
              <a:t>Y</a:t>
            </a:r>
            <a:r>
              <a:rPr lang="en-US" baseline="-25000" dirty="0" err="1" smtClean="0">
                <a:solidFill>
                  <a:schemeClr val="bg2"/>
                </a:solidFill>
              </a:rPr>
              <a:t>j</a:t>
            </a:r>
            <a:r>
              <a:rPr lang="en-US" dirty="0" smtClean="0">
                <a:solidFill>
                  <a:schemeClr val="bg2"/>
                </a:solidFill>
              </a:rPr>
              <a:t> ) &gt; 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</a:t>
            </a:r>
            <a:r>
              <a:rPr lang="en-US" dirty="0" smtClean="0">
                <a:solidFill>
                  <a:schemeClr val="bg2"/>
                </a:solidFill>
              </a:rPr>
              <a:t> ] 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dirty="0" smtClean="0">
                <a:solidFill>
                  <a:schemeClr val="bg2"/>
                </a:solidFill>
              </a:rPr>
              <a:t> 2exp(-2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</a:t>
            </a:r>
            <a:r>
              <a:rPr lang="en-US" baseline="30000" dirty="0" smtClean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baseline="-25000" dirty="0" smtClean="0">
                <a:solidFill>
                  <a:schemeClr val="bg2"/>
                </a:solidFill>
                <a:sym typeface="Symbol" pitchFamily="18" charset="2"/>
              </a:rPr>
              <a:t>1 </a:t>
            </a:r>
            <a:r>
              <a:rPr lang="en-US" baseline="-2500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baseline="-25000" dirty="0" smtClean="0">
                <a:solidFill>
                  <a:schemeClr val="bg2"/>
                </a:solidFill>
                <a:sym typeface="Symbol" pitchFamily="18" charset="2"/>
              </a:rPr>
              <a:t> j </a:t>
            </a:r>
            <a:r>
              <a:rPr lang="en-US" baseline="-2500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baseline="-25000" dirty="0" smtClean="0">
                <a:solidFill>
                  <a:schemeClr val="bg2"/>
                </a:solidFill>
                <a:sym typeface="Symbol" pitchFamily="18" charset="2"/>
              </a:rPr>
              <a:t> t </a:t>
            </a:r>
            <a:r>
              <a:rPr lang="en-US" dirty="0" smtClean="0">
                <a:solidFill>
                  <a:schemeClr val="bg2"/>
                </a:solidFill>
              </a:rPr>
              <a:t> (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2y</a:t>
            </a:r>
            <a:r>
              <a:rPr lang="en-US" baseline="-25000" dirty="0" smtClean="0">
                <a:solidFill>
                  <a:schemeClr val="bg2"/>
                </a:solidFill>
                <a:latin typeface="Gill Sans MT" pitchFamily="34" charset="0"/>
              </a:rPr>
              <a:t>j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)</a:t>
            </a:r>
            <a:r>
              <a:rPr lang="en-US" baseline="30000" dirty="0" smtClean="0">
                <a:solidFill>
                  <a:schemeClr val="bg2"/>
                </a:solidFill>
                <a:latin typeface="Gill Sans MT" pitchFamily="34" charset="0"/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r>
              <a:rPr lang="en-US" dirty="0" smtClean="0"/>
              <a:t>Set 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</a:t>
            </a:r>
            <a:r>
              <a:rPr lang="en-US" dirty="0" smtClean="0">
                <a:solidFill>
                  <a:schemeClr val="bg2"/>
                </a:solidFill>
              </a:rPr>
              <a:t> = h 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2</a:t>
            </a:r>
            <a:r>
              <a:rPr lang="en-US" baseline="30000" dirty="0" smtClean="0">
                <a:solidFill>
                  <a:schemeClr val="bg2"/>
                </a:solidFill>
              </a:rPr>
              <a:t>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for our variables: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</a:t>
            </a:r>
            <a:r>
              <a:rPr lang="en-US" baseline="30000" dirty="0" smtClean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/(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baseline="-25000" dirty="0" err="1" smtClean="0">
                <a:solidFill>
                  <a:schemeClr val="bg2"/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baseline="-25000" dirty="0" smtClean="0">
                <a:solidFill>
                  <a:schemeClr val="bg2"/>
                </a:solidFill>
                <a:sym typeface="Symbol" pitchFamily="18" charset="2"/>
              </a:rPr>
              <a:t>j</a:t>
            </a:r>
            <a:r>
              <a:rPr lang="en-US" dirty="0" smtClean="0">
                <a:solidFill>
                  <a:schemeClr val="bg2"/>
                </a:solidFill>
              </a:rPr>
              <a:t> (2 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max(</a:t>
            </a:r>
            <a:r>
              <a:rPr lang="en-US" dirty="0" err="1" smtClean="0">
                <a:solidFill>
                  <a:schemeClr val="bg2"/>
                </a:solidFill>
                <a:latin typeface="Gill Sans MT" pitchFamily="34" charset="0"/>
              </a:rPr>
              <a:t>X</a:t>
            </a:r>
            <a:r>
              <a:rPr lang="en-US" baseline="-25000" dirty="0" err="1" smtClean="0">
                <a:solidFill>
                  <a:schemeClr val="bg2"/>
                </a:solidFill>
                <a:latin typeface="Gill Sans MT" pitchFamily="34" charset="0"/>
              </a:rPr>
              <a:t>i,j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)</a:t>
            </a:r>
            <a:r>
              <a:rPr lang="en-US" baseline="30000" dirty="0" smtClean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	= 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2(h2</a:t>
            </a:r>
            <a:r>
              <a:rPr lang="en-US" baseline="30000" dirty="0" smtClean="0">
                <a:solidFill>
                  <a:schemeClr val="bg2"/>
                </a:solidFill>
              </a:rPr>
              <a:t>m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r>
              <a:rPr lang="en-US" baseline="30000" dirty="0" smtClean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 / (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baseline="-25000" dirty="0" err="1" smtClean="0">
                <a:solidFill>
                  <a:schemeClr val="bg2"/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2</a:t>
            </a:r>
            <a:r>
              <a:rPr lang="en-US" baseline="30000" dirty="0" smtClean="0">
                <a:solidFill>
                  <a:schemeClr val="bg2"/>
                </a:solidFill>
              </a:rPr>
              <a:t>m-i</a:t>
            </a:r>
            <a:r>
              <a:rPr lang="en-US" dirty="0" smtClean="0">
                <a:solidFill>
                  <a:schemeClr val="bg2"/>
                </a:solidFill>
              </a:rPr>
              <a:t> . 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2</a:t>
            </a:r>
            <a:r>
              <a:rPr lang="en-US" baseline="30000" dirty="0" smtClean="0">
                <a:solidFill>
                  <a:schemeClr val="bg2"/>
                </a:solidFill>
              </a:rPr>
              <a:t>2i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	= 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2h</a:t>
            </a:r>
            <a:r>
              <a:rPr lang="en-US" baseline="30000" dirty="0" smtClean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2</a:t>
            </a:r>
            <a:r>
              <a:rPr lang="en-US" baseline="30000" dirty="0" smtClean="0">
                <a:solidFill>
                  <a:schemeClr val="bg2"/>
                </a:solidFill>
              </a:rPr>
              <a:t>2m</a:t>
            </a:r>
            <a:r>
              <a:rPr lang="en-US" dirty="0" smtClean="0">
                <a:solidFill>
                  <a:schemeClr val="bg2"/>
                </a:solidFill>
              </a:rPr>
              <a:t> / 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baseline="-25000" dirty="0" err="1" smtClean="0">
                <a:solidFill>
                  <a:schemeClr val="bg2"/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2</a:t>
            </a:r>
            <a:r>
              <a:rPr lang="en-US" baseline="30000" dirty="0" smtClean="0">
                <a:solidFill>
                  <a:schemeClr val="bg2"/>
                </a:solidFill>
              </a:rPr>
              <a:t>m+i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	= 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2h</a:t>
            </a:r>
            <a:r>
              <a:rPr lang="en-US" baseline="30000" dirty="0" smtClean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 / 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baseline="-25000" dirty="0" err="1" smtClean="0">
                <a:solidFill>
                  <a:schemeClr val="bg2"/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2</a:t>
            </a:r>
            <a:r>
              <a:rPr lang="en-US" baseline="30000" dirty="0" smtClean="0">
                <a:solidFill>
                  <a:schemeClr val="bg2"/>
                </a:solidFill>
              </a:rPr>
              <a:t>i-m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	= 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2h</a:t>
            </a:r>
            <a:r>
              <a:rPr lang="en-US" baseline="30000" dirty="0" smtClean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 / 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baseline="-25000" dirty="0" err="1" smtClean="0">
                <a:solidFill>
                  <a:schemeClr val="bg2"/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2</a:t>
            </a:r>
            <a:r>
              <a:rPr lang="en-US" baseline="30000" dirty="0" smtClean="0">
                <a:solidFill>
                  <a:schemeClr val="bg2"/>
                </a:solidFill>
              </a:rPr>
              <a:t>-i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 2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h</a:t>
            </a:r>
            <a:r>
              <a:rPr lang="en-US" baseline="30000" dirty="0" smtClean="0">
                <a:solidFill>
                  <a:schemeClr val="bg2"/>
                </a:solidFill>
              </a:rPr>
              <a:t>2</a:t>
            </a:r>
            <a:endParaRPr lang="en-US" baseline="-25000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From </a:t>
            </a:r>
            <a:r>
              <a:rPr lang="en-US" dirty="0" err="1" smtClean="0"/>
              <a:t>Chernoff</a:t>
            </a:r>
            <a:r>
              <a:rPr lang="en-US" dirty="0" smtClean="0"/>
              <a:t> bound, error probability is at most </a:t>
            </a:r>
            <a:r>
              <a:rPr lang="en-US" dirty="0" smtClean="0">
                <a:solidFill>
                  <a:schemeClr val="bg2"/>
                </a:solidFill>
              </a:rPr>
              <a:t>2exp(-2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h</a:t>
            </a:r>
            <a:r>
              <a:rPr lang="en-US" baseline="30000" dirty="0" smtClean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solidFill>
                  <a:schemeClr val="bg2"/>
                </a:solidFill>
              </a:rPr>
              <a:t>h = 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O(log</a:t>
            </a:r>
            <a:r>
              <a:rPr lang="en-US" baseline="55000" dirty="0" smtClean="0">
                <a:solidFill>
                  <a:schemeClr val="bg2"/>
                </a:solidFill>
              </a:rPr>
              <a:t>1/2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</a:t>
            </a:r>
            <a:r>
              <a:rPr lang="en-US" baseline="30000" dirty="0" smtClean="0">
                <a:solidFill>
                  <a:schemeClr val="bg2"/>
                </a:solidFill>
                <a:sym typeface="Symbol" pitchFamily="18" charset="2"/>
              </a:rPr>
              <a:t>-1</a:t>
            </a:r>
            <a:r>
              <a:rPr lang="en-US" dirty="0" smtClean="0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to obtain </a:t>
            </a:r>
            <a:r>
              <a:rPr lang="en-US" dirty="0" smtClean="0">
                <a:solidFill>
                  <a:schemeClr val="bg2"/>
                </a:solidFill>
              </a:rPr>
              <a:t>1-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</a:t>
            </a:r>
            <a:r>
              <a:rPr lang="en-US" dirty="0" smtClean="0"/>
              <a:t> probability of success</a:t>
            </a:r>
            <a:endParaRPr lang="en-US" baseline="30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4D604-355C-4B75-9E64-47B48F0ECA3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406900" y="2819400"/>
            <a:ext cx="3268663" cy="1747838"/>
            <a:chOff x="2496" y="1920"/>
            <a:chExt cx="2880" cy="1536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2592" y="2640"/>
              <a:ext cx="133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2784" y="2640"/>
              <a:ext cx="9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3360" y="2640"/>
              <a:ext cx="144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 flipV="1">
              <a:off x="3563" y="2640"/>
              <a:ext cx="133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4128" y="2640"/>
              <a:ext cx="155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 flipV="1">
              <a:off x="4342" y="2640"/>
              <a:ext cx="17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944" y="2640"/>
              <a:ext cx="11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 flipV="1">
              <a:off x="5121" y="2640"/>
              <a:ext cx="159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2736" y="220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 flipV="1">
              <a:off x="3168" y="220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4272" y="220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 flipV="1">
              <a:off x="4704" y="220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3120" y="1954"/>
              <a:ext cx="768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 flipV="1">
              <a:off x="3888" y="1968"/>
              <a:ext cx="768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2688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3504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4272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040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3120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384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254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grpSp>
          <p:nvGrpSpPr>
            <p:cNvPr id="29" name="Group 26"/>
            <p:cNvGrpSpPr>
              <a:grpSpLocks/>
            </p:cNvGrpSpPr>
            <p:nvPr/>
          </p:nvGrpSpPr>
          <p:grpSpPr bwMode="auto">
            <a:xfrm>
              <a:off x="2496" y="3120"/>
              <a:ext cx="186" cy="336"/>
              <a:chOff x="2352" y="3168"/>
              <a:chExt cx="186" cy="336"/>
            </a:xfrm>
          </p:grpSpPr>
          <p:sp>
            <p:nvSpPr>
              <p:cNvPr id="58" name="Line 27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9" name="Line 28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2784" y="3120"/>
              <a:ext cx="186" cy="336"/>
              <a:chOff x="2352" y="3168"/>
              <a:chExt cx="186" cy="336"/>
            </a:xfrm>
          </p:grpSpPr>
          <p:sp>
            <p:nvSpPr>
              <p:cNvPr id="56" name="Line 30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7" name="Line 31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264" y="3120"/>
              <a:ext cx="186" cy="336"/>
              <a:chOff x="2352" y="3168"/>
              <a:chExt cx="186" cy="336"/>
            </a:xfrm>
          </p:grpSpPr>
          <p:sp>
            <p:nvSpPr>
              <p:cNvPr id="54" name="Line 33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5" name="Line 34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606" y="3120"/>
              <a:ext cx="186" cy="336"/>
              <a:chOff x="2352" y="3168"/>
              <a:chExt cx="186" cy="336"/>
            </a:xfrm>
          </p:grpSpPr>
          <p:sp>
            <p:nvSpPr>
              <p:cNvPr id="52" name="Line 36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3" name="Line 37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4428" y="3120"/>
              <a:ext cx="186" cy="336"/>
              <a:chOff x="2352" y="3168"/>
              <a:chExt cx="186" cy="336"/>
            </a:xfrm>
          </p:grpSpPr>
          <p:sp>
            <p:nvSpPr>
              <p:cNvPr id="50" name="Line 39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1" name="Line 40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5190" y="3120"/>
              <a:ext cx="186" cy="336"/>
              <a:chOff x="2352" y="3168"/>
              <a:chExt cx="186" cy="336"/>
            </a:xfrm>
          </p:grpSpPr>
          <p:sp>
            <p:nvSpPr>
              <p:cNvPr id="48" name="Line 42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Line 43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4848" y="3120"/>
              <a:ext cx="186" cy="336"/>
              <a:chOff x="2352" y="3168"/>
              <a:chExt cx="186" cy="336"/>
            </a:xfrm>
          </p:grpSpPr>
          <p:sp>
            <p:nvSpPr>
              <p:cNvPr id="46" name="Line 45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Line 46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4038" y="3120"/>
              <a:ext cx="186" cy="336"/>
              <a:chOff x="2352" y="3168"/>
              <a:chExt cx="186" cy="336"/>
            </a:xfrm>
          </p:grpSpPr>
          <p:sp>
            <p:nvSpPr>
              <p:cNvPr id="44" name="Line 48"/>
              <p:cNvSpPr>
                <a:spLocks noChangeShapeType="1"/>
              </p:cNvSpPr>
              <p:nvPr/>
            </p:nvSpPr>
            <p:spPr bwMode="auto">
              <a:xfrm flipV="1">
                <a:off x="2352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5" name="Line 49"/>
              <p:cNvSpPr>
                <a:spLocks noChangeShapeType="1"/>
              </p:cNvSpPr>
              <p:nvPr/>
            </p:nvSpPr>
            <p:spPr bwMode="auto">
              <a:xfrm flipH="1" flipV="1">
                <a:off x="2448" y="3168"/>
                <a:ext cx="9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2832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8" name="Oval 51"/>
            <p:cNvSpPr>
              <a:spLocks noChangeArrowheads="1"/>
            </p:cNvSpPr>
            <p:nvPr/>
          </p:nvSpPr>
          <p:spPr bwMode="auto">
            <a:xfrm>
              <a:off x="3312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9" name="Oval 52"/>
            <p:cNvSpPr>
              <a:spLocks noChangeArrowheads="1"/>
            </p:cNvSpPr>
            <p:nvPr/>
          </p:nvSpPr>
          <p:spPr bwMode="auto">
            <a:xfrm>
              <a:off x="364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0" name="Oval 53"/>
            <p:cNvSpPr>
              <a:spLocks noChangeArrowheads="1"/>
            </p:cNvSpPr>
            <p:nvPr/>
          </p:nvSpPr>
          <p:spPr bwMode="auto">
            <a:xfrm>
              <a:off x="4080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1" name="Oval 54"/>
            <p:cNvSpPr>
              <a:spLocks noChangeArrowheads="1"/>
            </p:cNvSpPr>
            <p:nvPr/>
          </p:nvSpPr>
          <p:spPr bwMode="auto">
            <a:xfrm>
              <a:off x="446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2" name="Oval 55"/>
            <p:cNvSpPr>
              <a:spLocks noChangeArrowheads="1"/>
            </p:cNvSpPr>
            <p:nvPr/>
          </p:nvSpPr>
          <p:spPr bwMode="auto">
            <a:xfrm>
              <a:off x="4896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3" name="Oval 56"/>
            <p:cNvSpPr>
              <a:spLocks noChangeArrowheads="1"/>
            </p:cNvSpPr>
            <p:nvPr/>
          </p:nvSpPr>
          <p:spPr bwMode="auto">
            <a:xfrm>
              <a:off x="5232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60" name="Oval 57"/>
          <p:cNvSpPr>
            <a:spLocks noChangeArrowheads="1"/>
          </p:cNvSpPr>
          <p:nvPr/>
        </p:nvSpPr>
        <p:spPr bwMode="auto">
          <a:xfrm>
            <a:off x="5867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rot="5400000" flipH="1" flipV="1">
            <a:off x="5524500" y="3848100"/>
            <a:ext cx="990600" cy="1588"/>
          </a:xfrm>
          <a:prstGeom prst="straightConnector1">
            <a:avLst/>
          </a:prstGeom>
          <a:solidFill>
            <a:schemeClr val="accent1"/>
          </a:solidFill>
          <a:ln w="63500" cap="rnd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7910188" y="4343400"/>
            <a:ext cx="100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2"/>
                </a:solidFill>
                <a:latin typeface="+mn-lt"/>
              </a:rPr>
              <a:t>Level </a:t>
            </a:r>
            <a:r>
              <a:rPr lang="en-US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b="0" dirty="0" smtClean="0">
                <a:solidFill>
                  <a:schemeClr val="bg2"/>
                </a:solidFill>
                <a:latin typeface="+mn-lt"/>
              </a:rPr>
              <a:t>=1</a:t>
            </a:r>
            <a:endParaRPr lang="en-US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10188" y="3886200"/>
            <a:ext cx="100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2"/>
                </a:solidFill>
                <a:latin typeface="+mn-lt"/>
              </a:rPr>
              <a:t>Level </a:t>
            </a:r>
            <a:r>
              <a:rPr lang="en-US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b="0" dirty="0" smtClean="0">
                <a:solidFill>
                  <a:schemeClr val="bg2"/>
                </a:solidFill>
                <a:latin typeface="+mn-lt"/>
              </a:rPr>
              <a:t>=2</a:t>
            </a:r>
            <a:endParaRPr lang="en-US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10188" y="3417332"/>
            <a:ext cx="100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2"/>
                </a:solidFill>
                <a:latin typeface="+mn-lt"/>
              </a:rPr>
              <a:t>Level </a:t>
            </a:r>
            <a:r>
              <a:rPr lang="en-US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b="0" dirty="0" smtClean="0">
                <a:solidFill>
                  <a:schemeClr val="bg2"/>
                </a:solidFill>
                <a:latin typeface="+mn-lt"/>
              </a:rPr>
              <a:t>=3</a:t>
            </a:r>
            <a:endParaRPr lang="en-US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10188" y="2895600"/>
            <a:ext cx="100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2"/>
                </a:solidFill>
                <a:latin typeface="+mn-lt"/>
              </a:rPr>
              <a:t>Level </a:t>
            </a:r>
            <a:r>
              <a:rPr lang="en-US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b="0" dirty="0" smtClean="0">
                <a:solidFill>
                  <a:schemeClr val="bg2"/>
                </a:solidFill>
                <a:latin typeface="+mn-lt"/>
              </a:rPr>
              <a:t>=4</a:t>
            </a:r>
            <a:endParaRPr lang="en-US" b="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vistadatavision.com/wordpress/wp-content/uploads/2013/01/histogram_rh_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47" y="4649622"/>
            <a:ext cx="2592705" cy="182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0"/>
            <a:ext cx="32575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19055"/>
            <a:ext cx="31813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12FD1C-CC04-4479-A81C-341808E9F32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Summaries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Summaries allow approximate computations: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Random sampling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Frequent </a:t>
            </a:r>
            <a:r>
              <a:rPr lang="en-US" dirty="0" smtClean="0">
                <a:solidFill>
                  <a:srgbClr val="C00000"/>
                </a:solidFill>
              </a:rPr>
              <a:t>items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Sketches (JL transform, AMS, Count-Min, etc.)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Quantiles &amp; histograms 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Geometric </a:t>
            </a:r>
            <a:r>
              <a:rPr lang="en-US" dirty="0" err="1" smtClean="0">
                <a:solidFill>
                  <a:srgbClr val="C00000"/>
                </a:solidFill>
              </a:rPr>
              <a:t>coresets</a:t>
            </a:r>
            <a:endParaRPr lang="en-US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…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447800"/>
            <a:ext cx="1360170" cy="144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200400"/>
            <a:ext cx="306705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B7F7DF-19CD-40AF-BF9E-CF47021AAC4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Equal-sized merge analysis: finishing up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Chernoff</a:t>
            </a:r>
            <a:r>
              <a:rPr lang="en-US" dirty="0" smtClean="0"/>
              <a:t> bound ensures absolute error at most </a:t>
            </a:r>
            <a:r>
              <a:rPr lang="en-US" dirty="0" smtClean="0">
                <a:solidFill>
                  <a:schemeClr val="bg2"/>
                </a:solidFill>
                <a:latin typeface="Symbol"/>
                <a:sym typeface="Symbol"/>
              </a:rPr>
              <a:t></a:t>
            </a:r>
            <a:r>
              <a:rPr lang="en-US" dirty="0" smtClean="0">
                <a:solidFill>
                  <a:schemeClr val="bg2"/>
                </a:solidFill>
              </a:rPr>
              <a:t>=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h2</a:t>
            </a:r>
            <a:r>
              <a:rPr lang="en-US" baseline="30000" dirty="0" smtClean="0">
                <a:solidFill>
                  <a:schemeClr val="bg2"/>
                </a:solidFill>
              </a:rPr>
              <a:t>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pPr lvl="1" eaLnBrk="1" hangingPunct="1"/>
            <a:r>
              <a:rPr lang="en-US" sz="2400" dirty="0" smtClean="0">
                <a:solidFill>
                  <a:schemeClr val="bg2"/>
                </a:solidFill>
              </a:rPr>
              <a:t>m</a:t>
            </a:r>
            <a:r>
              <a:rPr lang="en-US" sz="2400" dirty="0" smtClean="0"/>
              <a:t> is number of merges </a:t>
            </a:r>
            <a:r>
              <a:rPr lang="en-US" sz="2400" dirty="0" smtClean="0">
                <a:solidFill>
                  <a:schemeClr val="bg2"/>
                </a:solidFill>
              </a:rPr>
              <a:t>= log (n/k) </a:t>
            </a:r>
            <a:r>
              <a:rPr lang="en-US" sz="2400" dirty="0" smtClean="0"/>
              <a:t>for summary size </a:t>
            </a:r>
            <a:r>
              <a:rPr lang="en-US" sz="2400" dirty="0" smtClean="0">
                <a:solidFill>
                  <a:schemeClr val="bg2"/>
                </a:solidFill>
              </a:rPr>
              <a:t>k</a:t>
            </a:r>
          </a:p>
          <a:p>
            <a:pPr lvl="1" eaLnBrk="1" hangingPunct="1"/>
            <a:r>
              <a:rPr lang="en-US" sz="2400" dirty="0" smtClean="0"/>
              <a:t>So error is at most </a:t>
            </a:r>
            <a:r>
              <a:rPr lang="en-US" sz="2400" dirty="0" err="1" smtClean="0">
                <a:solidFill>
                  <a:schemeClr val="bg2"/>
                </a:solidFill>
              </a:rPr>
              <a:t>hn</a:t>
            </a:r>
            <a:r>
              <a:rPr lang="en-US" sz="2400" dirty="0" smtClean="0">
                <a:solidFill>
                  <a:schemeClr val="bg2"/>
                </a:solidFill>
              </a:rPr>
              <a:t>/k</a:t>
            </a:r>
          </a:p>
          <a:p>
            <a:pPr eaLnBrk="1" hangingPunct="1"/>
            <a:r>
              <a:rPr lang="en-US" dirty="0" smtClean="0"/>
              <a:t>Set size of each summary </a:t>
            </a:r>
            <a:r>
              <a:rPr lang="en-US" dirty="0" smtClean="0">
                <a:solidFill>
                  <a:schemeClr val="bg2"/>
                </a:solidFill>
              </a:rPr>
              <a:t>k</a:t>
            </a:r>
            <a:r>
              <a:rPr lang="en-US" dirty="0" smtClean="0"/>
              <a:t> to be </a:t>
            </a:r>
            <a:r>
              <a:rPr lang="en-US" dirty="0" smtClean="0">
                <a:solidFill>
                  <a:schemeClr val="bg2"/>
                </a:solidFill>
              </a:rPr>
              <a:t>O(h/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/>
                </a:solidFill>
              </a:rPr>
              <a:t>= O(1/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 smtClean="0">
                <a:solidFill>
                  <a:schemeClr val="bg2"/>
                </a:solidFill>
              </a:rPr>
              <a:t> log</a:t>
            </a:r>
            <a:r>
              <a:rPr lang="en-US" baseline="30000" dirty="0" smtClean="0">
                <a:solidFill>
                  <a:schemeClr val="bg2"/>
                </a:solidFill>
              </a:rPr>
              <a:t>1/2</a:t>
            </a:r>
            <a:r>
              <a:rPr lang="en-US" dirty="0" smtClean="0">
                <a:solidFill>
                  <a:schemeClr val="bg2"/>
                </a:solidFill>
              </a:rPr>
              <a:t> 1/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</a:t>
            </a:r>
            <a:r>
              <a:rPr lang="en-US" dirty="0" smtClean="0">
                <a:solidFill>
                  <a:schemeClr val="bg2"/>
                </a:solidFill>
              </a:rPr>
              <a:t>) </a:t>
            </a:r>
          </a:p>
          <a:p>
            <a:pPr lvl="1" eaLnBrk="1" hangingPunct="1"/>
            <a:r>
              <a:rPr lang="en-US" sz="2400" dirty="0" smtClean="0"/>
              <a:t>Guarantees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smtClean="0"/>
              <a:t>give </a:t>
            </a:r>
            <a:r>
              <a:rPr lang="en-US" sz="240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sz="2400" dirty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sz="2400" dirty="0" smtClean="0"/>
              <a:t> error with probability </a:t>
            </a:r>
            <a:r>
              <a:rPr lang="en-US" sz="2400" dirty="0" smtClean="0">
                <a:solidFill>
                  <a:schemeClr val="bg2"/>
                </a:solidFill>
              </a:rPr>
              <a:t>1-</a:t>
            </a:r>
            <a:r>
              <a:rPr lang="en-US" sz="240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</a:t>
            </a:r>
            <a:r>
              <a:rPr lang="en-US" sz="2400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for any one range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There are </a:t>
            </a:r>
            <a:r>
              <a:rPr lang="en-US" dirty="0">
                <a:solidFill>
                  <a:schemeClr val="bg2"/>
                </a:solidFill>
              </a:rPr>
              <a:t>O(1/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 smtClean="0">
                <a:solidFill>
                  <a:schemeClr val="bg2"/>
                </a:solidFill>
                <a:sym typeface="Symbol" pitchFamily="18" charset="2"/>
              </a:rPr>
              <a:t>) </a:t>
            </a:r>
            <a:r>
              <a:rPr lang="en-US" dirty="0" smtClean="0">
                <a:sym typeface="Symbol" pitchFamily="18" charset="2"/>
              </a:rPr>
              <a:t>different ranges to consider</a:t>
            </a:r>
          </a:p>
          <a:p>
            <a:pPr lvl="1" eaLnBrk="1" hangingPunct="1"/>
            <a:r>
              <a:rPr lang="en-US" sz="2400" dirty="0" smtClean="0">
                <a:sym typeface="Symbol" pitchFamily="18" charset="2"/>
              </a:rPr>
              <a:t>Set</a:t>
            </a:r>
            <a:r>
              <a:rPr lang="en-US" sz="240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</a:t>
            </a:r>
            <a:r>
              <a:rPr lang="en-US" sz="2400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sym typeface="Symbol" pitchFamily="18" charset="2"/>
              </a:rPr>
              <a:t>= </a:t>
            </a:r>
            <a:r>
              <a:rPr lang="el-GR" sz="2400" dirty="0" smtClean="0">
                <a:solidFill>
                  <a:schemeClr val="bg2"/>
                </a:solidFill>
              </a:rPr>
              <a:t>Θ</a:t>
            </a:r>
            <a:r>
              <a:rPr lang="en-US" sz="2400" dirty="0" smtClean="0">
                <a:solidFill>
                  <a:schemeClr val="bg2"/>
                </a:solidFill>
              </a:rPr>
              <a:t>(</a:t>
            </a:r>
            <a:r>
              <a:rPr lang="en-US" sz="240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sz="2400" dirty="0" smtClean="0">
                <a:solidFill>
                  <a:schemeClr val="bg2"/>
                </a:solidFill>
                <a:sym typeface="Symbol" pitchFamily="18" charset="2"/>
              </a:rPr>
              <a:t>) </a:t>
            </a:r>
            <a:r>
              <a:rPr lang="en-US" sz="2400" dirty="0" smtClean="0">
                <a:sym typeface="Symbol" pitchFamily="18" charset="2"/>
              </a:rPr>
              <a:t>to ensure all ranges are correct with constant probability</a:t>
            </a:r>
          </a:p>
          <a:p>
            <a:pPr lvl="1" eaLnBrk="1" hangingPunct="1"/>
            <a:r>
              <a:rPr lang="en-US" sz="2400" dirty="0" smtClean="0">
                <a:sym typeface="Symbol" pitchFamily="18" charset="2"/>
              </a:rPr>
              <a:t>Summary size: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O(1/</a:t>
            </a:r>
            <a:r>
              <a:rPr lang="en-US" sz="2400" dirty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sz="2400" dirty="0">
                <a:solidFill>
                  <a:schemeClr val="bg2"/>
                </a:solidFill>
              </a:rPr>
              <a:t> log</a:t>
            </a:r>
            <a:r>
              <a:rPr lang="en-US" sz="2400" baseline="30000" dirty="0">
                <a:solidFill>
                  <a:schemeClr val="bg2"/>
                </a:solidFill>
              </a:rPr>
              <a:t>1/2</a:t>
            </a:r>
            <a:r>
              <a:rPr lang="en-US" sz="2400" dirty="0">
                <a:solidFill>
                  <a:schemeClr val="bg2"/>
                </a:solidFill>
              </a:rPr>
              <a:t> 1</a:t>
            </a:r>
            <a:r>
              <a:rPr lang="en-US" sz="2400" dirty="0" smtClean="0">
                <a:solidFill>
                  <a:schemeClr val="bg2"/>
                </a:solidFill>
              </a:rPr>
              <a:t>/</a:t>
            </a:r>
            <a:r>
              <a:rPr lang="en-US" sz="2400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sz="2400" dirty="0" smtClean="0">
                <a:solidFill>
                  <a:schemeClr val="bg2"/>
                </a:solidFill>
              </a:rPr>
              <a:t>)</a:t>
            </a:r>
            <a:endParaRPr lang="en-US" sz="24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equal-size merging in a standard </a:t>
            </a:r>
            <a:r>
              <a:rPr lang="en-US" dirty="0" smtClean="0">
                <a:solidFill>
                  <a:srgbClr val="33CC33"/>
                </a:solidFill>
              </a:rPr>
              <a:t>logarithmic trick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Merge two summaries as binary addition</a:t>
            </a:r>
          </a:p>
          <a:p>
            <a:pPr eaLnBrk="1" hangingPunct="1"/>
            <a:r>
              <a:rPr lang="en-US" dirty="0" smtClean="0"/>
              <a:t>Fully mergeable </a:t>
            </a:r>
            <a:r>
              <a:rPr lang="en-US" dirty="0" err="1" smtClean="0"/>
              <a:t>quantiles</a:t>
            </a:r>
            <a:r>
              <a:rPr lang="en-US" dirty="0" smtClean="0"/>
              <a:t>, in </a:t>
            </a:r>
            <a:r>
              <a:rPr lang="en-US" dirty="0" smtClean="0">
                <a:solidFill>
                  <a:schemeClr val="bg2"/>
                </a:solidFill>
              </a:rPr>
              <a:t>O(1/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 smtClean="0">
                <a:solidFill>
                  <a:schemeClr val="bg2"/>
                </a:solidFill>
              </a:rPr>
              <a:t> log n </a:t>
            </a:r>
            <a:r>
              <a:rPr lang="en-US" dirty="0" smtClean="0">
                <a:solidFill>
                  <a:schemeClr val="bg2"/>
                </a:solidFill>
                <a:latin typeface="Gill Sans MT" pitchFamily="34" charset="0"/>
              </a:rPr>
              <a:t>log</a:t>
            </a:r>
            <a:r>
              <a:rPr lang="en-US" baseline="30000" dirty="0" smtClean="0">
                <a:solidFill>
                  <a:schemeClr val="bg2"/>
                </a:solidFill>
              </a:rPr>
              <a:t>1/2</a:t>
            </a:r>
            <a:r>
              <a:rPr lang="en-US" dirty="0" smtClean="0">
                <a:solidFill>
                  <a:schemeClr val="bg2"/>
                </a:solidFill>
              </a:rPr>
              <a:t> 1/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pPr lvl="1" eaLnBrk="1" hangingPunct="1"/>
            <a:r>
              <a:rPr lang="en-US" dirty="0" smtClean="0">
                <a:solidFill>
                  <a:schemeClr val="bg2"/>
                </a:solidFill>
              </a:rPr>
              <a:t>n</a:t>
            </a:r>
            <a:r>
              <a:rPr lang="en-US" dirty="0" smtClean="0"/>
              <a:t> = number of items summarized, </a:t>
            </a:r>
            <a:r>
              <a:rPr lang="en-US" b="1" dirty="0" smtClean="0"/>
              <a:t>not</a:t>
            </a:r>
            <a:r>
              <a:rPr lang="en-US" dirty="0" smtClean="0"/>
              <a:t> known a priori</a:t>
            </a:r>
          </a:p>
          <a:p>
            <a:pPr eaLnBrk="1" hangingPunct="1"/>
            <a:r>
              <a:rPr lang="en-US" dirty="0" smtClean="0"/>
              <a:t>But can we do better?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EE2ACF-0B89-4894-A1FC-4626B6D0603D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21509" name="Line 16"/>
          <p:cNvSpPr>
            <a:spLocks noChangeShapeType="1"/>
          </p:cNvSpPr>
          <p:nvPr/>
        </p:nvSpPr>
        <p:spPr bwMode="auto">
          <a:xfrm>
            <a:off x="1600200" y="2419350"/>
            <a:ext cx="5257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Fully mergeable </a:t>
            </a:r>
            <a:r>
              <a:rPr lang="en-US" dirty="0">
                <a:latin typeface="Symbol"/>
                <a:sym typeface="Symbol"/>
              </a:rPr>
              <a:t></a:t>
            </a:r>
            <a:r>
              <a:rPr lang="en-US" dirty="0"/>
              <a:t>-approximation </a:t>
            </a:r>
            <a:endParaRPr lang="en-US" dirty="0" smtClean="0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1524000" y="21336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Wt 32</a:t>
            </a: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2438400" y="21336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Wt 16</a:t>
            </a:r>
          </a:p>
        </p:txBody>
      </p:sp>
      <p:sp>
        <p:nvSpPr>
          <p:cNvPr id="21513" name="Rectangle 6"/>
          <p:cNvSpPr>
            <a:spLocks noChangeArrowheads="1"/>
          </p:cNvSpPr>
          <p:nvPr/>
        </p:nvSpPr>
        <p:spPr bwMode="auto">
          <a:xfrm>
            <a:off x="3352800" y="21336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Wt 8</a:t>
            </a:r>
          </a:p>
        </p:txBody>
      </p:sp>
      <p:sp>
        <p:nvSpPr>
          <p:cNvPr id="21514" name="Rectangle 7"/>
          <p:cNvSpPr>
            <a:spLocks noChangeArrowheads="1"/>
          </p:cNvSpPr>
          <p:nvPr/>
        </p:nvSpPr>
        <p:spPr bwMode="auto">
          <a:xfrm>
            <a:off x="4267200" y="21336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Wt 4</a:t>
            </a:r>
          </a:p>
        </p:txBody>
      </p:sp>
      <p:sp>
        <p:nvSpPr>
          <p:cNvPr id="21515" name="Rectangle 8"/>
          <p:cNvSpPr>
            <a:spLocks noChangeArrowheads="1"/>
          </p:cNvSpPr>
          <p:nvPr/>
        </p:nvSpPr>
        <p:spPr bwMode="auto">
          <a:xfrm>
            <a:off x="5181600" y="21336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Wt 2</a:t>
            </a:r>
          </a:p>
        </p:txBody>
      </p:sp>
      <p:sp>
        <p:nvSpPr>
          <p:cNvPr id="21516" name="Rectangle 9"/>
          <p:cNvSpPr>
            <a:spLocks noChangeArrowheads="1"/>
          </p:cNvSpPr>
          <p:nvPr/>
        </p:nvSpPr>
        <p:spPr bwMode="auto">
          <a:xfrm>
            <a:off x="6096000" y="21336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Wt 1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524000" y="2819400"/>
            <a:ext cx="5334000" cy="533400"/>
            <a:chOff x="1524000" y="2819400"/>
            <a:chExt cx="5334000" cy="53340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600200" y="3105150"/>
              <a:ext cx="52578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524000" y="28194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Wt 32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2438400" y="28194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Wt 16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352800" y="28194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Wt 8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4267200" y="2819400"/>
              <a:ext cx="762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Wt 4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181600" y="2819400"/>
              <a:ext cx="762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Wt 2</a:t>
              </a: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6096000" y="2819400"/>
              <a:ext cx="762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Wt 1</a:t>
              </a:r>
            </a:p>
          </p:txBody>
        </p:sp>
      </p:grp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600200" y="3790950"/>
            <a:ext cx="5257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524000" y="35052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Wt 32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438400" y="35052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Wt 16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3352800" y="35052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Wt 8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4267200" y="35052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Wt 4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181600" y="35052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Wt 2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6096000" y="35052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Wt 1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267200" y="35052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uiExpand="1" build="p"/>
      <p:bldP spid="21509" grpId="0" animBg="1"/>
      <p:bldP spid="21511" grpId="0" animBg="1"/>
      <p:bldP spid="21512" grpId="0" animBg="1"/>
      <p:bldP spid="21513" grpId="0" animBg="1"/>
      <p:bldP spid="21514" grpId="0" animBg="1"/>
      <p:bldP spid="21515" grpId="0" animBg="1"/>
      <p:bldP spid="21516" grpId="0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uiExpand="1" animBg="1"/>
      <p:bldP spid="25" grpId="0" uiExpand="1" animBg="1"/>
      <p:bldP spid="26" grpId="0" uiExpand="1" animBg="1"/>
      <p:bldP spid="28" grpId="0" uiExpan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stCxn id="22535" idx="3"/>
            <a:endCxn id="22537" idx="1"/>
          </p:cNvCxnSpPr>
          <p:nvPr/>
        </p:nvCxnSpPr>
        <p:spPr bwMode="auto">
          <a:xfrm>
            <a:off x="3276600" y="3238500"/>
            <a:ext cx="1066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31F765-8913-4406-89D2-9DF9AB6D0870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Hybrid summary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Classical result: It’s sufficient to build the summary on a random sample of size </a:t>
            </a:r>
            <a:r>
              <a:rPr lang="el-GR" dirty="0">
                <a:solidFill>
                  <a:schemeClr val="bg2"/>
                </a:solidFill>
              </a:rPr>
              <a:t>Θ</a:t>
            </a:r>
            <a:r>
              <a:rPr lang="en-US" dirty="0">
                <a:solidFill>
                  <a:schemeClr val="bg2"/>
                </a:solidFill>
              </a:rPr>
              <a:t>(1/</a:t>
            </a:r>
            <a:r>
              <a:rPr lang="el-GR" i="1" dirty="0">
                <a:solidFill>
                  <a:schemeClr val="bg2"/>
                </a:solidFill>
              </a:rPr>
              <a:t>ε</a:t>
            </a:r>
            <a:r>
              <a:rPr lang="en-US" baseline="30000" dirty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)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endParaRPr lang="en-US" dirty="0" smtClean="0"/>
          </a:p>
          <a:p>
            <a:pPr lvl="1" eaLnBrk="1" hangingPunct="1"/>
            <a:r>
              <a:rPr lang="en-US" dirty="0" smtClean="0"/>
              <a:t>Problem: Don’t know </a:t>
            </a:r>
            <a:r>
              <a:rPr lang="en-US" dirty="0" smtClean="0">
                <a:solidFill>
                  <a:schemeClr val="bg2"/>
                </a:solidFill>
              </a:rPr>
              <a:t>n</a:t>
            </a:r>
            <a:r>
              <a:rPr lang="en-US" dirty="0" smtClean="0"/>
              <a:t> in advance</a:t>
            </a:r>
          </a:p>
          <a:p>
            <a:pPr eaLnBrk="1" hangingPunct="1">
              <a:buFont typeface="Symbol" pitchFamily="18" charset="2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Hybrid structure</a:t>
            </a:r>
            <a:r>
              <a:rPr lang="en-US" dirty="0" smtClean="0"/>
              <a:t>: </a:t>
            </a:r>
          </a:p>
          <a:p>
            <a:pPr lvl="1" eaLnBrk="1" hangingPunct="1"/>
            <a:r>
              <a:rPr lang="en-US" dirty="0" smtClean="0"/>
              <a:t>Keep top </a:t>
            </a:r>
            <a:r>
              <a:rPr lang="en-US" dirty="0" smtClean="0">
                <a:solidFill>
                  <a:schemeClr val="bg2"/>
                </a:solidFill>
              </a:rPr>
              <a:t>O(log 1/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/>
              <a:t>levels: </a:t>
            </a:r>
            <a:r>
              <a:rPr lang="en-US" dirty="0" smtClean="0"/>
              <a:t>summary size </a:t>
            </a:r>
            <a:r>
              <a:rPr lang="en-US" dirty="0">
                <a:solidFill>
                  <a:schemeClr val="bg2"/>
                </a:solidFill>
              </a:rPr>
              <a:t>O(1/</a:t>
            </a:r>
            <a:r>
              <a:rPr lang="en-US" dirty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>
                <a:solidFill>
                  <a:schemeClr val="bg2"/>
                </a:solidFill>
              </a:rPr>
              <a:t> log</a:t>
            </a:r>
            <a:r>
              <a:rPr lang="en-US" baseline="30000" dirty="0">
                <a:solidFill>
                  <a:schemeClr val="bg2"/>
                </a:solidFill>
              </a:rPr>
              <a:t>1.5</a:t>
            </a:r>
            <a:r>
              <a:rPr lang="en-US" dirty="0">
                <a:solidFill>
                  <a:schemeClr val="bg2"/>
                </a:solidFill>
              </a:rPr>
              <a:t>(1/</a:t>
            </a:r>
            <a:r>
              <a:rPr lang="en-US" dirty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>
                <a:solidFill>
                  <a:schemeClr val="bg2"/>
                </a:solidFill>
              </a:rPr>
              <a:t>))</a:t>
            </a:r>
            <a:endParaRPr lang="en-US" dirty="0" smtClean="0"/>
          </a:p>
          <a:p>
            <a:pPr lvl="1" eaLnBrk="1" hangingPunct="1"/>
            <a:r>
              <a:rPr lang="en-US" dirty="0" smtClean="0"/>
              <a:t>Also keep a “buffer” sample of </a:t>
            </a:r>
            <a:r>
              <a:rPr lang="en-US" dirty="0">
                <a:solidFill>
                  <a:schemeClr val="bg2"/>
                </a:solidFill>
              </a:rPr>
              <a:t>O(1/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r>
              <a:rPr lang="en-US" dirty="0" smtClean="0"/>
              <a:t> items</a:t>
            </a:r>
          </a:p>
          <a:p>
            <a:pPr lvl="1" eaLnBrk="1" hangingPunct="1"/>
            <a:r>
              <a:rPr lang="en-US" dirty="0" smtClean="0"/>
              <a:t>When buffer is “full”, extract points as a sample of lowest weight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2514600" y="29718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Wt 32</a:t>
            </a:r>
          </a:p>
        </p:txBody>
      </p:sp>
      <p:sp>
        <p:nvSpPr>
          <p:cNvPr id="22536" name="Rectangle 5"/>
          <p:cNvSpPr>
            <a:spLocks noChangeArrowheads="1"/>
          </p:cNvSpPr>
          <p:nvPr/>
        </p:nvSpPr>
        <p:spPr bwMode="auto">
          <a:xfrm>
            <a:off x="3429000" y="29718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Wt 16</a:t>
            </a:r>
          </a:p>
        </p:txBody>
      </p:sp>
      <p:sp>
        <p:nvSpPr>
          <p:cNvPr id="22537" name="Rectangle 6"/>
          <p:cNvSpPr>
            <a:spLocks noChangeArrowheads="1"/>
          </p:cNvSpPr>
          <p:nvPr/>
        </p:nvSpPr>
        <p:spPr bwMode="auto">
          <a:xfrm>
            <a:off x="4343400" y="29718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Wt 8</a:t>
            </a:r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5257800" y="3505200"/>
            <a:ext cx="9906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Buffer</a:t>
            </a:r>
          </a:p>
        </p:txBody>
      </p:sp>
      <p:cxnSp>
        <p:nvCxnSpPr>
          <p:cNvPr id="22539" name="Shape 14"/>
          <p:cNvCxnSpPr>
            <a:cxnSpLocks noChangeShapeType="1"/>
            <a:stCxn id="22537" idx="3"/>
            <a:endCxn id="22538" idx="0"/>
          </p:cNvCxnSpPr>
          <p:nvPr/>
        </p:nvCxnSpPr>
        <p:spPr bwMode="auto">
          <a:xfrm>
            <a:off x="5105400" y="3238500"/>
            <a:ext cx="647700" cy="266700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uiExpand="1" build="p"/>
      <p:bldP spid="22535" grpId="0" animBg="1"/>
      <p:bldP spid="22536" grpId="0" animBg="1"/>
      <p:bldP spid="22537" grpId="0" animBg="1"/>
      <p:bldP spid="225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857625" cy="341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</a:t>
            </a:r>
            <a:r>
              <a:rPr lang="en-US" dirty="0"/>
              <a:t>-</a:t>
            </a:r>
            <a:r>
              <a:rPr lang="en-US" dirty="0" smtClean="0"/>
              <a:t>approximations in higher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371600"/>
            <a:ext cx="8229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/>
              </a:rPr>
              <a:t></a:t>
            </a:r>
            <a:r>
              <a:rPr lang="en-US" dirty="0"/>
              <a:t>-approximations generalize to range spaces with bounded VC-dimension</a:t>
            </a:r>
          </a:p>
          <a:p>
            <a:pPr lvl="1" eaLnBrk="1" hangingPunct="1"/>
            <a:r>
              <a:rPr lang="en-US" dirty="0"/>
              <a:t>Generalize the “odd-even” trick to low-discrepancy colorings</a:t>
            </a:r>
          </a:p>
          <a:p>
            <a:pPr lvl="1" eaLnBrk="1" hangingPunct="1"/>
            <a:r>
              <a:rPr lang="en-US" dirty="0"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>
                <a:latin typeface="Gill Sans MT" pitchFamily="34" charset="0"/>
              </a:rPr>
              <a:t>-</a:t>
            </a:r>
            <a:r>
              <a:rPr lang="en-US" dirty="0" err="1"/>
              <a:t>approx</a:t>
            </a:r>
            <a:r>
              <a:rPr lang="en-US" dirty="0"/>
              <a:t> for constant VC-dimension </a:t>
            </a:r>
            <a:r>
              <a:rPr lang="en-US" dirty="0">
                <a:solidFill>
                  <a:schemeClr val="bg2"/>
                </a:solidFill>
              </a:rPr>
              <a:t>d</a:t>
            </a:r>
            <a:r>
              <a:rPr lang="en-US" dirty="0" smtClean="0"/>
              <a:t> has size </a:t>
            </a:r>
            <a:r>
              <a:rPr lang="en-US" dirty="0">
                <a:solidFill>
                  <a:schemeClr val="bg2"/>
                </a:solidFill>
              </a:rPr>
              <a:t>Õ(</a:t>
            </a:r>
            <a:r>
              <a:rPr lang="en-US" dirty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baseline="30000" dirty="0">
                <a:solidFill>
                  <a:schemeClr val="bg2"/>
                </a:solidFill>
                <a:sym typeface="Symbol" pitchFamily="18" charset="2"/>
              </a:rPr>
              <a:t>-</a:t>
            </a:r>
            <a:r>
              <a:rPr lang="en-US" baseline="30000" dirty="0" smtClean="0">
                <a:solidFill>
                  <a:schemeClr val="bg2"/>
                </a:solidFill>
                <a:sym typeface="Symbol" pitchFamily="18" charset="2"/>
              </a:rPr>
              <a:t>2d/(</a:t>
            </a:r>
            <a:r>
              <a:rPr lang="en-US" baseline="30000" dirty="0">
                <a:solidFill>
                  <a:schemeClr val="bg2"/>
                </a:solidFill>
                <a:sym typeface="Symbol" pitchFamily="18" charset="2"/>
              </a:rPr>
              <a:t>d</a:t>
            </a:r>
            <a:r>
              <a:rPr lang="en-US" baseline="30000" dirty="0" smtClean="0">
                <a:solidFill>
                  <a:schemeClr val="bg2"/>
                </a:solidFill>
                <a:sym typeface="Symbol" pitchFamily="18" charset="2"/>
              </a:rPr>
              <a:t>+1</a:t>
            </a:r>
            <a:r>
              <a:rPr lang="en-US" baseline="30000" dirty="0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6CBF32-0609-44E7-8DBD-BEAFDF792BC0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 mergeable summaries:</a:t>
            </a:r>
            <a:r>
              <a:rPr lang="en-US" dirty="0">
                <a:latin typeface="Symbol" pitchFamily="18" charset="2"/>
                <a:sym typeface="Symbol" pitchFamily="18" charset="2"/>
              </a:rPr>
              <a:t> </a:t>
            </a:r>
            <a:r>
              <a:rPr lang="en-US" dirty="0">
                <a:latin typeface="Gill Sans MT" pitchFamily="34" charset="0"/>
              </a:rPr>
              <a:t>-</a:t>
            </a:r>
            <a:r>
              <a:rPr lang="en-US" dirty="0"/>
              <a:t>kernels </a:t>
            </a:r>
            <a:endParaRPr lang="en-US" dirty="0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 smtClean="0">
                <a:latin typeface="Gill Sans MT" pitchFamily="34" charset="0"/>
              </a:rPr>
              <a:t>-</a:t>
            </a:r>
            <a:r>
              <a:rPr lang="en-US" dirty="0" smtClean="0"/>
              <a:t>kernels in d-dimensional space approximately preserve the projected extent in any direction</a:t>
            </a:r>
          </a:p>
          <a:p>
            <a:pPr lvl="1" eaLnBrk="1" hangingPunct="1"/>
            <a:r>
              <a:rPr lang="en-US" dirty="0" smtClean="0"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 smtClean="0">
                <a:latin typeface="Gill Sans MT" pitchFamily="34" charset="0"/>
              </a:rPr>
              <a:t>-</a:t>
            </a:r>
            <a:r>
              <a:rPr lang="en-US" dirty="0" smtClean="0"/>
              <a:t>kernel has size </a:t>
            </a:r>
            <a:r>
              <a:rPr lang="en-US" dirty="0" smtClean="0">
                <a:solidFill>
                  <a:schemeClr val="bg2"/>
                </a:solidFill>
              </a:rPr>
              <a:t>O(1/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baseline="30000" dirty="0" smtClean="0">
                <a:solidFill>
                  <a:schemeClr val="bg2"/>
                </a:solidFill>
                <a:sym typeface="Symbol" pitchFamily="18" charset="2"/>
              </a:rPr>
              <a:t>(d-1)/2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pPr lvl="1" eaLnBrk="1" hangingPunct="1"/>
            <a:r>
              <a:rPr lang="en-US" dirty="0" smtClean="0"/>
              <a:t>Streaming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>
                <a:latin typeface="Gill Sans MT" pitchFamily="34" charset="0"/>
              </a:rPr>
              <a:t>-</a:t>
            </a:r>
            <a:r>
              <a:rPr lang="en-US" dirty="0" smtClean="0"/>
              <a:t>kernel has size </a:t>
            </a:r>
            <a:r>
              <a:rPr lang="en-US" dirty="0" smtClean="0">
                <a:solidFill>
                  <a:schemeClr val="bg2"/>
                </a:solidFill>
              </a:rPr>
              <a:t>O(1/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baseline="30000" dirty="0" smtClean="0">
                <a:solidFill>
                  <a:schemeClr val="bg2"/>
                </a:solidFill>
                <a:sym typeface="Symbol" pitchFamily="18" charset="2"/>
              </a:rPr>
              <a:t>(d-1)/2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log(1/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 smtClean="0">
                <a:solidFill>
                  <a:schemeClr val="bg2"/>
                </a:solidFill>
              </a:rPr>
              <a:t>))</a:t>
            </a:r>
            <a:r>
              <a:rPr lang="en-US" dirty="0" smtClean="0"/>
              <a:t> </a:t>
            </a:r>
            <a:endParaRPr lang="en-US" dirty="0" smtClean="0">
              <a:solidFill>
                <a:schemeClr val="bg2"/>
              </a:solidFill>
            </a:endParaRPr>
          </a:p>
          <a:p>
            <a:pPr lvl="1" eaLnBrk="1" hangingPunct="1"/>
            <a:r>
              <a:rPr lang="en-US" dirty="0" smtClean="0"/>
              <a:t>Mergeable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>
                <a:latin typeface="Gill Sans MT" pitchFamily="34" charset="0"/>
              </a:rPr>
              <a:t>-</a:t>
            </a:r>
            <a:r>
              <a:rPr lang="en-US" dirty="0"/>
              <a:t>kernel has size </a:t>
            </a:r>
            <a:r>
              <a:rPr lang="en-US" dirty="0" smtClean="0">
                <a:solidFill>
                  <a:schemeClr val="bg2"/>
                </a:solidFill>
              </a:rPr>
              <a:t>O(1/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baseline="30000" dirty="0" smtClean="0">
                <a:solidFill>
                  <a:schemeClr val="bg2"/>
                </a:solidFill>
                <a:sym typeface="Symbol" pitchFamily="18" charset="2"/>
              </a:rPr>
              <a:t>(d-1)/2 </a:t>
            </a:r>
            <a:r>
              <a:rPr lang="en-US" dirty="0" err="1" smtClean="0">
                <a:solidFill>
                  <a:schemeClr val="bg2"/>
                </a:solidFill>
              </a:rPr>
              <a:t>log</a:t>
            </a:r>
            <a:r>
              <a:rPr lang="en-US" baseline="30000" dirty="0" err="1" smtClean="0">
                <a:solidFill>
                  <a:schemeClr val="bg2"/>
                </a:solidFill>
              </a:rPr>
              <a:t>d</a:t>
            </a:r>
            <a:r>
              <a:rPr lang="en-US" dirty="0" err="1" smtClean="0">
                <a:solidFill>
                  <a:schemeClr val="bg2"/>
                </a:solidFill>
              </a:rPr>
              <a:t>n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33800"/>
            <a:ext cx="3036928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358010"/>
              </p:ext>
            </p:extLst>
          </p:nvPr>
        </p:nvGraphicFramePr>
        <p:xfrm>
          <a:off x="457200" y="1524000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219200"/>
                <a:gridCol w="2209800"/>
                <a:gridCol w="228600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Streaming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Mergeable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Heavy</a:t>
                      </a:r>
                      <a:r>
                        <a:rPr lang="en-US" sz="2400" baseline="0" dirty="0" smtClean="0"/>
                        <a:t> hitters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1/</a:t>
                      </a:r>
                      <a:r>
                        <a:rPr lang="el-GR" sz="2400" dirty="0" smtClean="0"/>
                        <a:t>ε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1/</a:t>
                      </a:r>
                      <a:r>
                        <a:rPr lang="el-GR" sz="2400" dirty="0" smtClean="0"/>
                        <a:t>ε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1/</a:t>
                      </a:r>
                      <a:r>
                        <a:rPr lang="el-GR" sz="2400" dirty="0" smtClean="0"/>
                        <a:t>ε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ε</a:t>
                      </a:r>
                      <a:r>
                        <a:rPr lang="en-US" sz="2400" dirty="0" smtClean="0"/>
                        <a:t>-approximation</a:t>
                      </a:r>
                    </a:p>
                    <a:p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quantiles</a:t>
                      </a:r>
                      <a:r>
                        <a:rPr lang="en-US" sz="2400" dirty="0" smtClean="0"/>
                        <a:t>) </a:t>
                      </a:r>
                    </a:p>
                    <a:p>
                      <a:r>
                        <a:rPr lang="en-US" sz="2400" dirty="0" smtClean="0"/>
                        <a:t>deterministic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1/</a:t>
                      </a:r>
                      <a:r>
                        <a:rPr lang="el-GR" sz="2400" dirty="0" smtClean="0"/>
                        <a:t>ε</a:t>
                      </a: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1/</a:t>
                      </a:r>
                      <a:r>
                        <a:rPr lang="el-GR" sz="2400" dirty="0" smtClean="0"/>
                        <a:t>ε</a:t>
                      </a:r>
                      <a:r>
                        <a:rPr lang="en-US" sz="2400" dirty="0" smtClean="0"/>
                        <a:t> log</a:t>
                      </a:r>
                      <a:r>
                        <a:rPr lang="en-US" sz="2400" baseline="0" dirty="0" smtClean="0"/>
                        <a:t> n</a:t>
                      </a: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1/</a:t>
                      </a:r>
                      <a:r>
                        <a:rPr lang="el-GR" sz="2400" dirty="0" smtClean="0"/>
                        <a:t>ε</a:t>
                      </a:r>
                      <a:r>
                        <a:rPr lang="en-US" sz="2400" dirty="0" smtClean="0"/>
                        <a:t> log</a:t>
                      </a:r>
                      <a:r>
                        <a:rPr lang="en-US" sz="2400" baseline="0" dirty="0" smtClean="0"/>
                        <a:t> U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ε</a:t>
                      </a:r>
                      <a:r>
                        <a:rPr lang="en-US" sz="2400" dirty="0" smtClean="0"/>
                        <a:t>-approximation</a:t>
                      </a:r>
                    </a:p>
                    <a:p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quantiles</a:t>
                      </a:r>
                      <a:r>
                        <a:rPr lang="en-US" sz="2400" dirty="0" smtClean="0"/>
                        <a:t>) </a:t>
                      </a:r>
                    </a:p>
                    <a:p>
                      <a:r>
                        <a:rPr lang="en-US" sz="2400" dirty="0" smtClean="0"/>
                        <a:t>randomized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1/</a:t>
                      </a:r>
                      <a:r>
                        <a:rPr lang="el-GR" sz="2400" dirty="0" smtClean="0"/>
                        <a:t>ε</a:t>
                      </a:r>
                      <a:r>
                        <a:rPr lang="en-US" sz="2400" dirty="0" smtClean="0"/>
                        <a:t> log</a:t>
                      </a:r>
                      <a:r>
                        <a:rPr lang="en-US" sz="2400" baseline="30000" dirty="0" smtClean="0"/>
                        <a:t>1.5</a:t>
                      </a:r>
                      <a:r>
                        <a:rPr lang="en-US" sz="2400" dirty="0" smtClean="0"/>
                        <a:t>(1/</a:t>
                      </a:r>
                      <a:r>
                        <a:rPr lang="el-GR" sz="2400" dirty="0" smtClean="0"/>
                        <a:t>ε</a:t>
                      </a:r>
                      <a:r>
                        <a:rPr lang="en-US" sz="24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1/</a:t>
                      </a:r>
                      <a:r>
                        <a:rPr lang="el-GR" sz="2400" dirty="0" smtClean="0"/>
                        <a:t>ε</a:t>
                      </a:r>
                      <a:r>
                        <a:rPr lang="en-US" sz="2400" dirty="0" smtClean="0"/>
                        <a:t> log</a:t>
                      </a:r>
                      <a:r>
                        <a:rPr lang="en-US" sz="2400" baseline="30000" dirty="0" smtClean="0"/>
                        <a:t>1.5</a:t>
                      </a:r>
                      <a:r>
                        <a:rPr lang="en-US" sz="2400" dirty="0" smtClean="0"/>
                        <a:t>(1/</a:t>
                      </a:r>
                      <a:r>
                        <a:rPr lang="el-GR" sz="2400" dirty="0" smtClean="0"/>
                        <a:t>ε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ε</a:t>
                      </a:r>
                      <a:r>
                        <a:rPr lang="en-US" sz="2400" dirty="0" smtClean="0"/>
                        <a:t>-kernel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 smtClean="0"/>
                        <a:t>1/</a:t>
                      </a:r>
                      <a:r>
                        <a:rPr lang="el-GR" sz="2400" i="0" dirty="0" smtClean="0"/>
                        <a:t>ε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(d-1)/2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1/</a:t>
                      </a:r>
                      <a:r>
                        <a:rPr lang="el-GR" sz="2400" dirty="0" smtClean="0"/>
                        <a:t>ε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(d-1)/2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</a:t>
                      </a:r>
                      <a:r>
                        <a:rPr lang="en-US" sz="2400" dirty="0" smtClean="0"/>
                        <a:t>log(1/</a:t>
                      </a:r>
                      <a:r>
                        <a:rPr lang="el-GR" sz="2400" dirty="0" smtClean="0"/>
                        <a:t>ε</a:t>
                      </a:r>
                      <a:r>
                        <a:rPr lang="en-US" sz="24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1/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(d-1)/2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</a:t>
                      </a:r>
                      <a:r>
                        <a:rPr lang="en-US" sz="2400" dirty="0" err="1" smtClean="0"/>
                        <a:t>log</a:t>
                      </a:r>
                      <a:r>
                        <a:rPr lang="en-US" sz="2400" baseline="30000" dirty="0" err="1" smtClean="0"/>
                        <a:t>d</a:t>
                      </a:r>
                      <a:r>
                        <a:rPr lang="en-US" sz="2400" baseline="0" dirty="0" err="1" smtClean="0"/>
                        <a:t>n</a:t>
                      </a:r>
                      <a:endParaRPr lang="en-US" sz="2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ADFDC-E943-4AE4-91D1-CDB6D5598CB5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Open problems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Better bound on mergeable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/>
              <a:t>-</a:t>
            </a:r>
            <a:r>
              <a:rPr lang="en-US" dirty="0" smtClean="0"/>
              <a:t>kernels</a:t>
            </a:r>
          </a:p>
          <a:p>
            <a:pPr lvl="1" eaLnBrk="1" hangingPunct="1"/>
            <a:r>
              <a:rPr lang="en-US" dirty="0" smtClean="0"/>
              <a:t>Match the streaming bound?</a:t>
            </a:r>
          </a:p>
          <a:p>
            <a:pPr eaLnBrk="1" hangingPunct="1"/>
            <a:r>
              <a:rPr lang="en-US" dirty="0" smtClean="0"/>
              <a:t>Lower </a:t>
            </a:r>
            <a:r>
              <a:rPr lang="en-US" dirty="0"/>
              <a:t>bounds for mergeable summaries</a:t>
            </a:r>
          </a:p>
          <a:p>
            <a:pPr lvl="1" eaLnBrk="1" hangingPunct="1"/>
            <a:r>
              <a:rPr lang="en-US" sz="2400" dirty="0"/>
              <a:t>Separation from streaming model</a:t>
            </a:r>
            <a:r>
              <a:rPr lang="en-US" sz="2400" dirty="0" smtClean="0"/>
              <a:t>?</a:t>
            </a:r>
          </a:p>
          <a:p>
            <a:pPr eaLnBrk="1" hangingPunct="1"/>
            <a:r>
              <a:rPr lang="en-US" smtClean="0"/>
              <a:t>Other </a:t>
            </a:r>
            <a:r>
              <a:rPr lang="en-US" dirty="0" smtClean="0"/>
              <a:t>streaming algorithms (summaries)</a:t>
            </a:r>
          </a:p>
          <a:p>
            <a:pPr lvl="1" eaLnBrk="1" hangingPunct="1"/>
            <a:r>
              <a:rPr lang="en-US" sz="2400" dirty="0" err="1" smtClean="0"/>
              <a:t>L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 sampling</a:t>
            </a:r>
          </a:p>
          <a:p>
            <a:pPr lvl="1" eaLnBrk="1" hangingPunct="1"/>
            <a:r>
              <a:rPr lang="en-US" sz="2400" dirty="0" err="1" smtClean="0"/>
              <a:t>Coresets</a:t>
            </a:r>
            <a:r>
              <a:rPr lang="en-US" sz="2400" dirty="0" smtClean="0"/>
              <a:t> for minimum enclosing balls (MEB)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analysis (sketch)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Keep the buffer (sample) size to </a:t>
            </a:r>
            <a:r>
              <a:rPr lang="en-US" dirty="0" smtClean="0">
                <a:solidFill>
                  <a:schemeClr val="bg2"/>
                </a:solidFill>
              </a:rPr>
              <a:t>O(1/</a:t>
            </a:r>
            <a:r>
              <a:rPr lang="en-US" dirty="0" smtClean="0">
                <a:solidFill>
                  <a:schemeClr val="bg2"/>
                </a:solidFill>
                <a:sym typeface="Symbol"/>
              </a:rPr>
              <a:t>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pPr lvl="1" eaLnBrk="1" hangingPunct="1"/>
            <a:r>
              <a:rPr lang="en-US" dirty="0" smtClean="0"/>
              <a:t>Accuracy only </a:t>
            </a:r>
            <a:r>
              <a:rPr lang="en-US" dirty="0" smtClean="0">
                <a:solidFill>
                  <a:schemeClr val="bg2"/>
                </a:solidFill>
              </a:rPr>
              <a:t>√</a:t>
            </a:r>
            <a:r>
              <a:rPr lang="en-US" dirty="0" smtClean="0">
                <a:solidFill>
                  <a:schemeClr val="bg2"/>
                </a:solidFill>
                <a:sym typeface="Symbol"/>
              </a:rPr>
              <a:t> </a:t>
            </a:r>
            <a:r>
              <a:rPr lang="en-US" dirty="0" smtClean="0">
                <a:solidFill>
                  <a:schemeClr val="bg2"/>
                </a:solidFill>
              </a:rPr>
              <a:t>n</a:t>
            </a:r>
          </a:p>
          <a:p>
            <a:pPr lvl="1" eaLnBrk="1" hangingPunct="1"/>
            <a:r>
              <a:rPr lang="en-US" dirty="0" smtClean="0"/>
              <a:t>If buffer only summarizes </a:t>
            </a:r>
            <a:r>
              <a:rPr lang="en-US" dirty="0" smtClean="0">
                <a:solidFill>
                  <a:schemeClr val="bg2"/>
                </a:solidFill>
              </a:rPr>
              <a:t>O(</a:t>
            </a:r>
            <a:r>
              <a:rPr lang="en-US" dirty="0" smtClean="0">
                <a:solidFill>
                  <a:schemeClr val="bg2"/>
                </a:solidFill>
                <a:sym typeface="Symbol"/>
              </a:rPr>
              <a:t></a:t>
            </a:r>
            <a:r>
              <a:rPr lang="en-US" dirty="0" smtClean="0">
                <a:solidFill>
                  <a:schemeClr val="bg2"/>
                </a:solidFill>
              </a:rPr>
              <a:t>n) </a:t>
            </a:r>
            <a:r>
              <a:rPr lang="en-US" dirty="0" smtClean="0"/>
              <a:t>points, this is OK</a:t>
            </a:r>
          </a:p>
          <a:p>
            <a:pPr eaLnBrk="1" hangingPunct="1"/>
            <a:r>
              <a:rPr lang="en-US" dirty="0" smtClean="0"/>
              <a:t>Analysis rather delicate:</a:t>
            </a:r>
          </a:p>
          <a:p>
            <a:pPr lvl="1" eaLnBrk="1" hangingPunct="1"/>
            <a:r>
              <a:rPr lang="en-US" dirty="0" smtClean="0"/>
              <a:t>Points go into/out of buffer, but always moving “up”</a:t>
            </a:r>
          </a:p>
          <a:p>
            <a:pPr lvl="1" eaLnBrk="1" hangingPunct="1"/>
            <a:r>
              <a:rPr lang="en-US" dirty="0" smtClean="0"/>
              <a:t>Number of “buffer promotions” is bounded</a:t>
            </a:r>
          </a:p>
          <a:p>
            <a:pPr lvl="1" eaLnBrk="1" hangingPunct="1"/>
            <a:r>
              <a:rPr lang="en-US" dirty="0" smtClean="0"/>
              <a:t>Similar </a:t>
            </a:r>
            <a:r>
              <a:rPr lang="en-US" dirty="0" err="1" smtClean="0"/>
              <a:t>Chernoff</a:t>
            </a:r>
            <a:r>
              <a:rPr lang="en-US" dirty="0" smtClean="0"/>
              <a:t> bound to before on probability of large error</a:t>
            </a:r>
          </a:p>
          <a:p>
            <a:pPr lvl="1" eaLnBrk="1" hangingPunct="1"/>
            <a:r>
              <a:rPr lang="en-US" dirty="0" smtClean="0"/>
              <a:t>Gives constant probability of accuracy in </a:t>
            </a:r>
            <a:r>
              <a:rPr lang="en-US" dirty="0" smtClean="0">
                <a:solidFill>
                  <a:schemeClr val="bg2"/>
                </a:solidFill>
              </a:rPr>
              <a:t>O(1/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 smtClean="0">
                <a:solidFill>
                  <a:schemeClr val="bg2"/>
                </a:solidFill>
              </a:rPr>
              <a:t> log</a:t>
            </a:r>
            <a:r>
              <a:rPr lang="en-US" baseline="30000" dirty="0" smtClean="0">
                <a:solidFill>
                  <a:schemeClr val="bg2"/>
                </a:solidFill>
              </a:rPr>
              <a:t>1.5</a:t>
            </a:r>
            <a:r>
              <a:rPr lang="en-US" dirty="0" smtClean="0">
                <a:solidFill>
                  <a:schemeClr val="bg2"/>
                </a:solidFill>
              </a:rPr>
              <a:t>(1/</a:t>
            </a:r>
            <a:r>
              <a:rPr lang="en-US" dirty="0" smtClean="0">
                <a:solidFill>
                  <a:schemeClr val="bg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 smtClean="0">
                <a:solidFill>
                  <a:schemeClr val="bg2"/>
                </a:solidFill>
              </a:rPr>
              <a:t>)) space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4D9AB-7DB1-43C8-8DCA-96EDFFF38741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Models of summary </a:t>
            </a:r>
            <a:r>
              <a:rPr lang="en-US" dirty="0"/>
              <a:t>c</a:t>
            </a:r>
            <a:r>
              <a:rPr lang="en-US" dirty="0" smtClean="0"/>
              <a:t>onstruction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343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Offline computation</a:t>
            </a:r>
            <a:r>
              <a:rPr lang="en-US" dirty="0" smtClean="0"/>
              <a:t>: e.g. sort data, take percentiles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Streaming</a:t>
            </a:r>
            <a:r>
              <a:rPr lang="en-US" dirty="0" smtClean="0"/>
              <a:t>: summary merged with one new item each step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One-way merge</a:t>
            </a:r>
            <a:endParaRPr lang="en-US" dirty="0" smtClean="0"/>
          </a:p>
          <a:p>
            <a:pPr lvl="1" eaLnBrk="1" hangingPunct="1"/>
            <a:r>
              <a:rPr lang="en-US" dirty="0" smtClean="0"/>
              <a:t>Caterpillar graph of merges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Equal-weight merges</a:t>
            </a:r>
            <a:r>
              <a:rPr lang="en-US" dirty="0" smtClean="0"/>
              <a:t>: can only merge summaries of same weight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Full mergeability </a:t>
            </a:r>
            <a:r>
              <a:rPr lang="en-US" dirty="0" smtClean="0">
                <a:solidFill>
                  <a:srgbClr val="FF0000"/>
                </a:solidFill>
              </a:rPr>
              <a:t>(algebraic)</a:t>
            </a:r>
            <a:r>
              <a:rPr lang="en-US" dirty="0" smtClean="0"/>
              <a:t>: allow arbitrary merging trees</a:t>
            </a:r>
          </a:p>
          <a:p>
            <a:pPr lvl="1" eaLnBrk="1" hangingPunct="1"/>
            <a:r>
              <a:rPr lang="en-US" dirty="0" smtClean="0"/>
              <a:t>Our main interest</a:t>
            </a:r>
          </a:p>
        </p:txBody>
      </p:sp>
      <p:sp>
        <p:nvSpPr>
          <p:cNvPr id="7183" name="Oval 36"/>
          <p:cNvSpPr>
            <a:spLocks noChangeArrowheads="1"/>
          </p:cNvSpPr>
          <p:nvPr/>
        </p:nvSpPr>
        <p:spPr bwMode="auto">
          <a:xfrm>
            <a:off x="6315777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Oval 37"/>
          <p:cNvSpPr>
            <a:spLocks noChangeArrowheads="1"/>
          </p:cNvSpPr>
          <p:nvPr/>
        </p:nvSpPr>
        <p:spPr bwMode="auto">
          <a:xfrm>
            <a:off x="60960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Oval 38"/>
          <p:cNvSpPr>
            <a:spLocks noChangeArrowheads="1"/>
          </p:cNvSpPr>
          <p:nvPr/>
        </p:nvSpPr>
        <p:spPr bwMode="auto">
          <a:xfrm>
            <a:off x="6569242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Oval 39"/>
          <p:cNvSpPr>
            <a:spLocks noChangeArrowheads="1"/>
          </p:cNvSpPr>
          <p:nvPr/>
        </p:nvSpPr>
        <p:spPr bwMode="auto">
          <a:xfrm>
            <a:off x="6341444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Oval 40"/>
          <p:cNvSpPr>
            <a:spLocks noChangeArrowheads="1"/>
          </p:cNvSpPr>
          <p:nvPr/>
        </p:nvSpPr>
        <p:spPr bwMode="auto">
          <a:xfrm>
            <a:off x="6724049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Oval 41"/>
          <p:cNvSpPr>
            <a:spLocks noChangeArrowheads="1"/>
          </p:cNvSpPr>
          <p:nvPr/>
        </p:nvSpPr>
        <p:spPr bwMode="auto">
          <a:xfrm>
            <a:off x="65532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9" name="Oval 42"/>
          <p:cNvSpPr>
            <a:spLocks noChangeArrowheads="1"/>
          </p:cNvSpPr>
          <p:nvPr/>
        </p:nvSpPr>
        <p:spPr bwMode="auto">
          <a:xfrm>
            <a:off x="6888482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/>
          <p:cNvCxnSpPr>
            <a:endCxn id="7184" idx="7"/>
          </p:cNvCxnSpPr>
          <p:nvPr/>
        </p:nvCxnSpPr>
        <p:spPr bwMode="auto">
          <a:xfrm flipH="1">
            <a:off x="6226082" y="3200400"/>
            <a:ext cx="115362" cy="2509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7183" idx="5"/>
            <a:endCxn id="7185" idx="1"/>
          </p:cNvCxnSpPr>
          <p:nvPr/>
        </p:nvCxnSpPr>
        <p:spPr bwMode="auto">
          <a:xfrm>
            <a:off x="6445859" y="3178082"/>
            <a:ext cx="145701" cy="2732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7185" idx="3"/>
            <a:endCxn id="7186" idx="7"/>
          </p:cNvCxnSpPr>
          <p:nvPr/>
        </p:nvCxnSpPr>
        <p:spPr bwMode="auto">
          <a:xfrm flipH="1">
            <a:off x="6471526" y="3559082"/>
            <a:ext cx="120034" cy="2732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185" idx="5"/>
          </p:cNvCxnSpPr>
          <p:nvPr/>
        </p:nvCxnSpPr>
        <p:spPr bwMode="auto">
          <a:xfrm>
            <a:off x="6699324" y="3559082"/>
            <a:ext cx="100925" cy="2509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187" idx="3"/>
          </p:cNvCxnSpPr>
          <p:nvPr/>
        </p:nvCxnSpPr>
        <p:spPr bwMode="auto">
          <a:xfrm flipH="1">
            <a:off x="6645442" y="3940082"/>
            <a:ext cx="100925" cy="2509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187" idx="5"/>
            <a:endCxn id="7189" idx="0"/>
          </p:cNvCxnSpPr>
          <p:nvPr/>
        </p:nvCxnSpPr>
        <p:spPr bwMode="auto">
          <a:xfrm>
            <a:off x="6854131" y="3940082"/>
            <a:ext cx="110551" cy="2509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861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  <p:bldP spid="7183" grpId="0" animBg="1"/>
      <p:bldP spid="7184" grpId="0" animBg="1"/>
      <p:bldP spid="7185" grpId="0" animBg="1"/>
      <p:bldP spid="7186" grpId="0" animBg="1"/>
      <p:bldP spid="7187" grpId="0" animBg="1"/>
      <p:bldP spid="7188" grpId="0" animBg="1"/>
      <p:bldP spid="718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Mergeability vs Summarizing Distributed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305800" cy="4343400"/>
              </a:xfrm>
            </p:spPr>
            <p:txBody>
              <a:bodyPr/>
              <a:lstStyle/>
              <a:p>
                <a:r>
                  <a:rPr lang="en-US" dirty="0" smtClean="0"/>
                  <a:t>Mergeability is a property of a summary itself</a:t>
                </a:r>
              </a:p>
              <a:p>
                <a:pPr lvl="1"/>
                <a:r>
                  <a:rPr lang="en-US" dirty="0" smtClean="0"/>
                  <a:t>Makes the summary behave like a simple commutative and associative aggregate</a:t>
                </a:r>
              </a:p>
              <a:p>
                <a:pPr lvl="1"/>
                <a:r>
                  <a:rPr lang="en-US" dirty="0" smtClean="0"/>
                  <a:t>Is one way to summarize distributed data</a:t>
                </a:r>
              </a:p>
              <a:p>
                <a:pPr lvl="1"/>
                <a:r>
                  <a:rPr lang="en-US" dirty="0" smtClean="0"/>
                  <a:t>Total communication cost: O(k </a:t>
                </a:r>
                <a:r>
                  <a:rPr lang="en-US" dirty="0" smtClean="0">
                    <a:sym typeface="Symbol"/>
                  </a:rPr>
                  <a:t> summary size)</a:t>
                </a:r>
                <a:endParaRPr lang="en-US" dirty="0" smtClean="0"/>
              </a:p>
              <a:p>
                <a:pPr eaLnBrk="1" hangingPunct="1"/>
                <a:r>
                  <a:rPr lang="en-US" dirty="0" smtClean="0"/>
                  <a:t>Weaker </a:t>
                </a:r>
                <a:r>
                  <a:rPr lang="en-US" dirty="0"/>
                  <a:t>requirement:</a:t>
                </a:r>
              </a:p>
              <a:p>
                <a:pPr lvl="1" eaLnBrk="1" hangingPunct="1"/>
                <a:r>
                  <a:rPr lang="en-US" dirty="0"/>
                  <a:t>Size and/or shape of merging tree known in advance</a:t>
                </a:r>
              </a:p>
              <a:p>
                <a:pPr lvl="1" eaLnBrk="1" hangingPunct="1"/>
                <a:r>
                  <a:rPr lang="en-US" dirty="0"/>
                  <a:t>Only the final summary is valid</a:t>
                </a:r>
              </a:p>
              <a:p>
                <a:pPr lvl="1" eaLnBrk="1" hangingPunct="1"/>
                <a:r>
                  <a:rPr lang="en-US" dirty="0"/>
                  <a:t>Resulting summary may not be further merged</a:t>
                </a:r>
              </a:p>
              <a:p>
                <a:pPr lvl="1" eaLnBrk="1" hangingPunct="1"/>
                <a:r>
                  <a:rPr lang="en-US" dirty="0" smtClean="0"/>
                  <a:t>Can reduce communication cost to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rad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ym typeface="Symbol"/>
                      </a:rPr>
                      <m:t> </m:t>
                    </m:r>
                    <m:r>
                      <m:rPr>
                        <m:nor/>
                      </m:rPr>
                      <a:rPr lang="en-US" dirty="0">
                        <a:sym typeface="Symbol"/>
                      </a:rPr>
                      <m:t>summary</m:t>
                    </m:r>
                    <m:r>
                      <m:rPr>
                        <m:nor/>
                      </m:rPr>
                      <a:rPr lang="en-US" dirty="0"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ym typeface="Symbol"/>
                      </a:rPr>
                      <m:t>size</m:t>
                    </m:r>
                    <m:r>
                      <m:rPr>
                        <m:nor/>
                      </m:rPr>
                      <a:rPr lang="en-US" dirty="0">
                        <a:sym typeface="Symbol"/>
                      </a:rPr>
                      <m:t>)</m:t>
                    </m:r>
                  </m:oMath>
                </a14:m>
                <a:endParaRPr lang="en-US" dirty="0" smtClean="0">
                  <a:sym typeface="Symbol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Huang, Wang, Yi, Liu, “Sampling Based Algorithms for Quantile Computation in Sensor Networks”, SIGMOD’11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Huang, Yi, “The Communication Complexity of Distributed </a:t>
                </a:r>
                <a:r>
                  <a:rPr lang="el-GR" sz="1800" dirty="0" smtClean="0"/>
                  <a:t>ε</a:t>
                </a:r>
                <a:r>
                  <a:rPr lang="en-US" sz="1800" dirty="0" smtClean="0"/>
                  <a:t>-Approximations”, FOCS’14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305800" cy="4343400"/>
              </a:xfrm>
              <a:blipFill rotWithShape="1">
                <a:blip r:embed="rId2"/>
                <a:stretch>
                  <a:fillRect l="-1101" t="-1545" b="-25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6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</a:t>
            </a:r>
            <a:r>
              <a:rPr lang="en-US" dirty="0"/>
              <a:t>d</a:t>
            </a:r>
            <a:r>
              <a:rPr lang="en-US" dirty="0" smtClean="0"/>
              <a:t>istributed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715000"/>
            <a:ext cx="7772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Programmers have no control on how things are merged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943599" cy="416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7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highlyscalable.files.wordpress.com/2012/02/map-redu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0341"/>
            <a:ext cx="5789719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83" y="685800"/>
            <a:ext cx="766461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Dremel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Pregel</a:t>
            </a:r>
            <a:r>
              <a:rPr lang="en-US" dirty="0" smtClean="0"/>
              <a:t>: Combiners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3314" name="Picture 2" descr="http://gigaom2.files.wordpress.com/2012/07/bigdata_goldenorb-graph-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44" y="1562099"/>
            <a:ext cx="4762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12"/>
          <a:stretch/>
        </p:blipFill>
        <p:spPr bwMode="auto">
          <a:xfrm>
            <a:off x="239486" y="4267200"/>
            <a:ext cx="8594630" cy="149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0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Summarizing Disitributed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FAF2C-959D-40A8-B386-6EBAA6BBFDC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25" y="1084880"/>
            <a:ext cx="3984475" cy="508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5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article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48"/>
  <p:tag name="DEFAULTHEIGHT" val="200"/>
  <p:tag name="DEFAULTMAGNIFICATION" val="2"/>
  <p:tag name="FIRSTGRAHAM@8NUCJLMQVQWYY57I" val="3974"/>
</p:tagLst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BE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Gill Sans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16225</TotalTime>
  <Words>2566</Words>
  <Application>Microsoft Office PowerPoint</Application>
  <PresentationFormat>On-screen Show (4:3)</PresentationFormat>
  <Paragraphs>513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Symbol</vt:lpstr>
      <vt:lpstr>Courier New</vt:lpstr>
      <vt:lpstr>Gill Sans MT</vt:lpstr>
      <vt:lpstr>Wingdings</vt:lpstr>
      <vt:lpstr>Cambria Math</vt:lpstr>
      <vt:lpstr>Calibri</vt:lpstr>
      <vt:lpstr>Pixel</vt:lpstr>
      <vt:lpstr>Summarizing Distributed Data</vt:lpstr>
      <vt:lpstr>Small summaries for BIG data</vt:lpstr>
      <vt:lpstr>Summarization vs (Lossy) Compression</vt:lpstr>
      <vt:lpstr>Summaries</vt:lpstr>
      <vt:lpstr>Large-scale distributed computation</vt:lpstr>
      <vt:lpstr>MapReduce</vt:lpstr>
      <vt:lpstr>Dremel</vt:lpstr>
      <vt:lpstr>Pregel: Combiners</vt:lpstr>
      <vt:lpstr>Sensor networks</vt:lpstr>
      <vt:lpstr>“A major technical challenge for big data is to push summarization to edge devices.”</vt:lpstr>
      <vt:lpstr>Mergeability</vt:lpstr>
      <vt:lpstr>Summaries to be merged</vt:lpstr>
      <vt:lpstr>Merging random samples </vt:lpstr>
      <vt:lpstr>Merging random samples </vt:lpstr>
      <vt:lpstr>Merging random samples </vt:lpstr>
      <vt:lpstr>Merging random samples </vt:lpstr>
      <vt:lpstr>Merging random samples </vt:lpstr>
      <vt:lpstr>Merging sketches</vt:lpstr>
      <vt:lpstr>MinHash</vt:lpstr>
      <vt:lpstr>Summaries to be merged</vt:lpstr>
      <vt:lpstr>Heavy hitters</vt:lpstr>
      <vt:lpstr>Heavy hitters</vt:lpstr>
      <vt:lpstr>Heavy hitters</vt:lpstr>
      <vt:lpstr>Streaming MG analysis</vt:lpstr>
      <vt:lpstr>Merging two MG summaries</vt:lpstr>
      <vt:lpstr>Merging two MG summaries</vt:lpstr>
      <vt:lpstr>Compare with previous merging algorithms</vt:lpstr>
      <vt:lpstr>Compare with previous merging algorithms</vt:lpstr>
      <vt:lpstr>Compare with previous merging algorithms</vt:lpstr>
      <vt:lpstr>SpaceSaving: Another heavy hitter summary </vt:lpstr>
      <vt:lpstr>Summaries to be merged</vt:lpstr>
      <vt:lpstr>ε-approximations: a more “uniform” sample</vt:lpstr>
      <vt:lpstr>Quantiles (order statistics)</vt:lpstr>
      <vt:lpstr>Quantiles gives equi-height histogram</vt:lpstr>
      <vt:lpstr>Previous quantile summaries</vt:lpstr>
      <vt:lpstr>Equal-weight merges</vt:lpstr>
      <vt:lpstr>Equal-weight merge analysis: Base case</vt:lpstr>
      <vt:lpstr>Equal-weight merge analysis: Multiple levels</vt:lpstr>
      <vt:lpstr>Equal-sized merge analysis: Chernoff bound</vt:lpstr>
      <vt:lpstr>Equal-sized merge analysis: finishing up</vt:lpstr>
      <vt:lpstr>Fully mergeable -approximation </vt:lpstr>
      <vt:lpstr>Hybrid summary</vt:lpstr>
      <vt:lpstr>-approximations in higher dimensions</vt:lpstr>
      <vt:lpstr>Other mergeable summaries: -kernels </vt:lpstr>
      <vt:lpstr>Summary</vt:lpstr>
      <vt:lpstr>Open problems</vt:lpstr>
      <vt:lpstr>Hybrid analysis (sketch)</vt:lpstr>
      <vt:lpstr>Models of summary construction</vt:lpstr>
      <vt:lpstr>Mergeability vs Summarizing Distributed Data</vt:lpstr>
      <vt:lpstr>Thank you!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Streams</dc:title>
  <dc:creator>Graham</dc:creator>
  <cp:lastModifiedBy>yike</cp:lastModifiedBy>
  <cp:revision>256</cp:revision>
  <dcterms:created xsi:type="dcterms:W3CDTF">2006-07-13T03:34:23Z</dcterms:created>
  <dcterms:modified xsi:type="dcterms:W3CDTF">2014-09-21T01:36:51Z</dcterms:modified>
</cp:coreProperties>
</file>