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60" r:id="rId4"/>
    <p:sldId id="285" r:id="rId5"/>
    <p:sldId id="284" r:id="rId6"/>
    <p:sldId id="271" r:id="rId7"/>
    <p:sldId id="258" r:id="rId8"/>
    <p:sldId id="261" r:id="rId9"/>
    <p:sldId id="262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86" r:id="rId18"/>
    <p:sldId id="287" r:id="rId19"/>
    <p:sldId id="259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8" r:id="rId33"/>
    <p:sldId id="289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-67" y="-3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058B4B-ED74-40E0-9736-76B5813A8A50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B79738-4D91-4B2E-BE62-C0B642B2F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2103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DC954-0919-419F-96F0-96A358C6BD6F}" type="datetime1">
              <a:rPr lang="en-US" smtClean="0"/>
              <a:t>9/11/2014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NDBC PhD Workshop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0D189-735D-4C08-B421-99BDDBEC1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906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90A17-DDB2-44CD-A04F-9482FF55A28F}" type="datetime1">
              <a:rPr lang="en-US" smtClean="0"/>
              <a:t>9/11/2014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NDBC PhD Workshop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0D189-735D-4C08-B421-99BDDBEC1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4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FC821-DCF1-4C0F-AC20-65A4D021E685}" type="datetime1">
              <a:rPr lang="en-US" smtClean="0"/>
              <a:t>9/11/2014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NDBC PhD Workshop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0D189-735D-4C08-B421-99BDDBEC1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824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3D853-F8A5-42DD-BC69-63EEF67A7F84}" type="datetime1">
              <a:rPr lang="en-US" smtClean="0"/>
              <a:t>9/11/2014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NDBC PhD Workshop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0D189-735D-4C08-B421-99BDDBEC1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3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CA343-BF04-4466-AE22-FDD62C925073}" type="datetime1">
              <a:rPr lang="en-US" smtClean="0"/>
              <a:t>9/11/2014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NDBC PhD Workshop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0D189-735D-4C08-B421-99BDDBEC1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559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ACAE7-9209-43B3-B3AC-A20EF17E54D0}" type="datetime1">
              <a:rPr lang="en-US" smtClean="0"/>
              <a:t>9/11/2014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NDBC PhD Workshop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0D189-735D-4C08-B421-99BDDBEC1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557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A7F96-D77E-49E0-8E2C-FF4CAFBFBCE4}" type="datetime1">
              <a:rPr lang="en-US" smtClean="0"/>
              <a:t>9/11/2014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NDBC PhD Workshop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0D189-735D-4C08-B421-99BDDBEC1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535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9B775-C5E6-4D46-B3D7-36B0196F8CCB}" type="datetime1">
              <a:rPr lang="en-US" smtClean="0"/>
              <a:t>9/11/2014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NDBC PhD Workshop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0D189-735D-4C08-B421-99BDDBEC1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923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0D47F-1A5C-418C-9B1E-E580F3A4579B}" type="datetime1">
              <a:rPr lang="en-US" smtClean="0"/>
              <a:t>9/11/2014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NDBC PhD Workshop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0D189-735D-4C08-B421-99BDDBEC1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476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9C934-CECE-4C8B-8E42-359C77C359A6}" type="datetime1">
              <a:rPr lang="en-US" smtClean="0"/>
              <a:t>9/11/2014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NDBC PhD Workshop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0D189-735D-4C08-B421-99BDDBEC1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735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E5095-EA82-42A2-B8C9-B0749E1DA770}" type="datetime1">
              <a:rPr lang="en-US" smtClean="0"/>
              <a:t>9/11/2014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NDBC PhD Workshop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0D189-735D-4C08-B421-99BDDBEC1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963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585B3-B8EB-43BA-803C-3C83C829F51D}" type="datetime1">
              <a:rPr lang="en-US" smtClean="0"/>
              <a:t>9/11/2014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NDBC PhD Workshop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C0D189-735D-4C08-B421-99BDDBEC1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306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905000"/>
            <a:ext cx="8001000" cy="169545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Theoretical Elements in Computer Science Research and Paper </a:t>
            </a:r>
            <a:r>
              <a:rPr lang="en-US" b="1" dirty="0" smtClean="0"/>
              <a:t>Writing:</a:t>
            </a:r>
            <a:br>
              <a:rPr lang="en-US" b="1" dirty="0" smtClean="0"/>
            </a:br>
            <a:r>
              <a:rPr lang="en-US" b="1" dirty="0" smtClean="0"/>
              <a:t>Why, What, and How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Ke</a:t>
            </a:r>
            <a:r>
              <a:rPr lang="en-US" dirty="0" smtClean="0"/>
              <a:t> Yi</a:t>
            </a:r>
          </a:p>
          <a:p>
            <a:r>
              <a:rPr lang="en-US" dirty="0" err="1" smtClean="0"/>
              <a:t>Dept</a:t>
            </a:r>
            <a:r>
              <a:rPr lang="en-US" dirty="0" smtClean="0"/>
              <a:t> CSE, HKUST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NDBC PhD Workshop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402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Time: Variants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Bit-level vs word-level</a:t>
            </a:r>
          </a:p>
          <a:p>
            <a:r>
              <a:rPr lang="en-US" dirty="0" smtClean="0"/>
              <a:t># of comparisons</a:t>
            </a:r>
          </a:p>
          <a:p>
            <a:pPr lvl="1"/>
            <a:r>
              <a:rPr lang="en-US" dirty="0" smtClean="0"/>
              <a:t>User-defined types, real numbers, crowdsourcing?</a:t>
            </a:r>
          </a:p>
          <a:p>
            <a:r>
              <a:rPr lang="en-US" dirty="0" smtClean="0"/>
              <a:t>Time vs work</a:t>
            </a:r>
          </a:p>
          <a:p>
            <a:pPr lvl="1"/>
            <a:r>
              <a:rPr lang="en-US" dirty="0" smtClean="0"/>
              <a:t>Parallel algorithms</a:t>
            </a:r>
          </a:p>
          <a:p>
            <a:r>
              <a:rPr lang="en-US" dirty="0" smtClean="0"/>
              <a:t># of rounds</a:t>
            </a:r>
          </a:p>
          <a:p>
            <a:pPr lvl="1"/>
            <a:r>
              <a:rPr lang="en-US" dirty="0" smtClean="0"/>
              <a:t>MapReduce/</a:t>
            </a:r>
            <a:r>
              <a:rPr lang="en-US" dirty="0" err="1" smtClean="0"/>
              <a:t>Pregel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NDBC PhD Workshop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013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Space: Variants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Algorithm reads in input in one pass with small working memory</a:t>
            </a:r>
          </a:p>
          <a:p>
            <a:pPr lvl="1"/>
            <a:r>
              <a:rPr lang="en-US" dirty="0" smtClean="0"/>
              <a:t>Streaming algorithms</a:t>
            </a:r>
          </a:p>
          <a:p>
            <a:pPr lvl="1"/>
            <a:r>
              <a:rPr lang="en-US" dirty="0" smtClean="0"/>
              <a:t>Multiple passes</a:t>
            </a:r>
          </a:p>
          <a:p>
            <a:r>
              <a:rPr lang="en-US" dirty="0" smtClean="0"/>
              <a:t>Input on read-only memory, want small working memory</a:t>
            </a:r>
          </a:p>
          <a:p>
            <a:r>
              <a:rPr lang="en-US" dirty="0" smtClean="0"/>
              <a:t>Input on read/write memory, want small extra space</a:t>
            </a:r>
          </a:p>
          <a:p>
            <a:pPr lvl="1"/>
            <a:r>
              <a:rPr lang="en-US" dirty="0" smtClean="0"/>
              <a:t>In-place algorithms</a:t>
            </a:r>
          </a:p>
          <a:p>
            <a:r>
              <a:rPr lang="en-US" dirty="0" smtClean="0"/>
              <a:t>Input must be restored when algorithm finishes</a:t>
            </a:r>
          </a:p>
          <a:p>
            <a:r>
              <a:rPr lang="en-US" dirty="0" smtClean="0"/>
              <a:t>Internal memory vs external memory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NDBC PhD Workshop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788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 Cost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NDBC PhD Workshop</a:t>
            </a:r>
            <a:endParaRPr lang="en-US"/>
          </a:p>
        </p:txBody>
      </p:sp>
      <p:pic>
        <p:nvPicPr>
          <p:cNvPr id="5" name="Picture 3" descr="par-disk-model-small"/>
          <p:cNvPicPr>
            <a:picLocks noChangeAspect="1" noChangeArrowheads="1"/>
          </p:cNvPicPr>
          <p:nvPr/>
        </p:nvPicPr>
        <p:blipFill>
          <a:blip r:embed="rId2"/>
          <a:srcRect t="77272" r="84706"/>
          <a:stretch>
            <a:fillRect/>
          </a:stretch>
        </p:blipFill>
        <p:spPr>
          <a:xfrm>
            <a:off x="685800" y="1066800"/>
            <a:ext cx="2438400" cy="4687888"/>
          </a:xfrm>
          <a:prstGeom prst="rect">
            <a:avLst/>
          </a:prstGeom>
          <a:noFill/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676400" y="1676400"/>
            <a:ext cx="45720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600" i="1" dirty="0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676400" y="5181600"/>
            <a:ext cx="45720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600" i="1">
                <a:solidFill>
                  <a:srgbClr val="000000"/>
                </a:solidFill>
              </a:rPr>
              <a:t>P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1676400" y="3886200"/>
            <a:ext cx="45720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600" i="1">
                <a:solidFill>
                  <a:srgbClr val="000000"/>
                </a:solidFill>
              </a:rPr>
              <a:t>M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533400" y="2819400"/>
            <a:ext cx="144780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200">
                <a:solidFill>
                  <a:srgbClr val="FF0000"/>
                </a:solidFill>
              </a:rPr>
              <a:t>Block  I/O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581400" y="1371601"/>
            <a:ext cx="4800600" cy="43601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2"/>
              </a:buClr>
              <a:buFontTx/>
              <a:buNone/>
            </a:pPr>
            <a:r>
              <a:rPr lang="en-US" sz="3200" dirty="0">
                <a:solidFill>
                  <a:schemeClr val="accent2"/>
                </a:solidFill>
              </a:rPr>
              <a:t>I/O</a:t>
            </a:r>
            <a:r>
              <a:rPr lang="en-US" sz="3200" dirty="0"/>
              <a:t>: # blocks moved between memory and disk</a:t>
            </a:r>
            <a:endParaRPr lang="en-US" sz="3200" baseline="30000" dirty="0"/>
          </a:p>
          <a:p>
            <a:pPr>
              <a:buFontTx/>
              <a:buNone/>
            </a:pPr>
            <a:endParaRPr lang="en-US" sz="3200" baseline="30000" dirty="0"/>
          </a:p>
          <a:p>
            <a:pPr>
              <a:buFontTx/>
              <a:buNone/>
            </a:pPr>
            <a:r>
              <a:rPr lang="en-US" sz="3200" dirty="0"/>
              <a:t>CPU time is ignored</a:t>
            </a:r>
          </a:p>
          <a:p>
            <a:pPr>
              <a:buFontTx/>
              <a:buNone/>
            </a:pPr>
            <a:endParaRPr lang="en-US" sz="3200" dirty="0"/>
          </a:p>
          <a:p>
            <a:pPr>
              <a:buFontTx/>
              <a:buNone/>
            </a:pPr>
            <a:r>
              <a:rPr lang="en-US" sz="3200" dirty="0"/>
              <a:t>Successful model used extensively in massive data algorithms and database </a:t>
            </a:r>
            <a:r>
              <a:rPr lang="en-US" sz="3200" dirty="0" smtClean="0"/>
              <a:t>communities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81105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index-auto-0008-00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8266" y="1447800"/>
            <a:ext cx="4515544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Distributed systems</a:t>
            </a:r>
          </a:p>
          <a:p>
            <a:r>
              <a:rPr lang="en-US" dirty="0" smtClean="0"/>
              <a:t>MapReduce</a:t>
            </a:r>
          </a:p>
          <a:p>
            <a:r>
              <a:rPr lang="en-US" dirty="0" err="1" smtClean="0"/>
              <a:t>Pregal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NDBC PhD Workshop</a:t>
            </a:r>
            <a:endParaRPr lang="en-US"/>
          </a:p>
        </p:txBody>
      </p:sp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97995" y="3124200"/>
            <a:ext cx="4419357" cy="3154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" name="Freeform 20"/>
          <p:cNvSpPr/>
          <p:nvPr/>
        </p:nvSpPr>
        <p:spPr>
          <a:xfrm>
            <a:off x="1735115" y="3188079"/>
            <a:ext cx="2504660" cy="2101188"/>
          </a:xfrm>
          <a:custGeom>
            <a:avLst/>
            <a:gdLst>
              <a:gd name="connsiteX0" fmla="*/ 432525 w 2504660"/>
              <a:gd name="connsiteY0" fmla="*/ 148770 h 2101188"/>
              <a:gd name="connsiteX1" fmla="*/ 92027 w 2504660"/>
              <a:gd name="connsiteY1" fmla="*/ 1041392 h 2101188"/>
              <a:gd name="connsiteX2" fmla="*/ 984685 w 2504660"/>
              <a:gd name="connsiteY2" fmla="*/ 2026036 h 2101188"/>
              <a:gd name="connsiteX3" fmla="*/ 2208640 w 2504660"/>
              <a:gd name="connsiteY3" fmla="*/ 1492303 h 2101188"/>
              <a:gd name="connsiteX4" fmla="*/ 2328275 w 2504660"/>
              <a:gd name="connsiteY4" fmla="*/ 792930 h 2101188"/>
              <a:gd name="connsiteX5" fmla="*/ 1150333 w 2504660"/>
              <a:gd name="connsiteY5" fmla="*/ 148770 h 2101188"/>
              <a:gd name="connsiteX6" fmla="*/ 432525 w 2504660"/>
              <a:gd name="connsiteY6" fmla="*/ 148770 h 2101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04660" h="2101188">
                <a:moveTo>
                  <a:pt x="432525" y="148770"/>
                </a:moveTo>
                <a:cubicBezTo>
                  <a:pt x="256141" y="297540"/>
                  <a:pt x="0" y="728514"/>
                  <a:pt x="92027" y="1041392"/>
                </a:cubicBezTo>
                <a:cubicBezTo>
                  <a:pt x="184054" y="1354270"/>
                  <a:pt x="631916" y="1950884"/>
                  <a:pt x="984685" y="2026036"/>
                </a:cubicBezTo>
                <a:cubicBezTo>
                  <a:pt x="1337454" y="2101188"/>
                  <a:pt x="1984708" y="1697821"/>
                  <a:pt x="2208640" y="1492303"/>
                </a:cubicBezTo>
                <a:cubicBezTo>
                  <a:pt x="2432572" y="1286785"/>
                  <a:pt x="2504660" y="1016852"/>
                  <a:pt x="2328275" y="792930"/>
                </a:cubicBezTo>
                <a:cubicBezTo>
                  <a:pt x="2151891" y="569008"/>
                  <a:pt x="1467825" y="253062"/>
                  <a:pt x="1150333" y="148770"/>
                </a:cubicBezTo>
                <a:cubicBezTo>
                  <a:pt x="832841" y="44478"/>
                  <a:pt x="608909" y="0"/>
                  <a:pt x="432525" y="148770"/>
                </a:cubicBezTo>
                <a:close/>
              </a:path>
            </a:pathLst>
          </a:cu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22" name="Freeform 21"/>
          <p:cNvSpPr/>
          <p:nvPr/>
        </p:nvSpPr>
        <p:spPr>
          <a:xfrm>
            <a:off x="2750476" y="4237139"/>
            <a:ext cx="3878924" cy="2030637"/>
          </a:xfrm>
          <a:custGeom>
            <a:avLst/>
            <a:gdLst>
              <a:gd name="connsiteX0" fmla="*/ 484674 w 3878924"/>
              <a:gd name="connsiteY0" fmla="*/ 949369 h 2030637"/>
              <a:gd name="connsiteX1" fmla="*/ 190188 w 3878924"/>
              <a:gd name="connsiteY1" fmla="*/ 1381876 h 2030637"/>
              <a:gd name="connsiteX2" fmla="*/ 1625804 w 3878924"/>
              <a:gd name="connsiteY2" fmla="*/ 1998429 h 2030637"/>
              <a:gd name="connsiteX3" fmla="*/ 3355906 w 3878924"/>
              <a:gd name="connsiteY3" fmla="*/ 1575124 h 2030637"/>
              <a:gd name="connsiteX4" fmla="*/ 3760823 w 3878924"/>
              <a:gd name="connsiteY4" fmla="*/ 222389 h 2030637"/>
              <a:gd name="connsiteX5" fmla="*/ 2647301 w 3878924"/>
              <a:gd name="connsiteY5" fmla="*/ 240793 h 2030637"/>
              <a:gd name="connsiteX6" fmla="*/ 484674 w 3878924"/>
              <a:gd name="connsiteY6" fmla="*/ 949369 h 2030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78924" h="2030637">
                <a:moveTo>
                  <a:pt x="484674" y="949369"/>
                </a:moveTo>
                <a:cubicBezTo>
                  <a:pt x="75155" y="1139549"/>
                  <a:pt x="0" y="1207033"/>
                  <a:pt x="190188" y="1381876"/>
                </a:cubicBezTo>
                <a:cubicBezTo>
                  <a:pt x="380376" y="1556719"/>
                  <a:pt x="1098184" y="1966221"/>
                  <a:pt x="1625804" y="1998429"/>
                </a:cubicBezTo>
                <a:cubicBezTo>
                  <a:pt x="2153424" y="2030637"/>
                  <a:pt x="3000070" y="1871131"/>
                  <a:pt x="3355906" y="1575124"/>
                </a:cubicBezTo>
                <a:cubicBezTo>
                  <a:pt x="3711743" y="1279117"/>
                  <a:pt x="3878924" y="444778"/>
                  <a:pt x="3760823" y="222389"/>
                </a:cubicBezTo>
                <a:cubicBezTo>
                  <a:pt x="3642722" y="0"/>
                  <a:pt x="3190258" y="118096"/>
                  <a:pt x="2647301" y="240793"/>
                </a:cubicBezTo>
                <a:cubicBezTo>
                  <a:pt x="2104344" y="363490"/>
                  <a:pt x="894193" y="759189"/>
                  <a:pt x="484674" y="949369"/>
                </a:cubicBezTo>
                <a:close/>
              </a:path>
            </a:pathLst>
          </a:custGeom>
          <a:noFill/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23" name="Freeform 22"/>
          <p:cNvSpPr/>
          <p:nvPr/>
        </p:nvSpPr>
        <p:spPr>
          <a:xfrm>
            <a:off x="3063366" y="3124201"/>
            <a:ext cx="3441799" cy="1168152"/>
          </a:xfrm>
          <a:custGeom>
            <a:avLst/>
            <a:gdLst>
              <a:gd name="connsiteX0" fmla="*/ 429458 w 3441799"/>
              <a:gd name="connsiteY0" fmla="*/ 35275 h 1101205"/>
              <a:gd name="connsiteX1" fmla="*/ 530688 w 3441799"/>
              <a:gd name="connsiteY1" fmla="*/ 394164 h 1101205"/>
              <a:gd name="connsiteX2" fmla="*/ 2463248 w 3441799"/>
              <a:gd name="connsiteY2" fmla="*/ 1065930 h 1101205"/>
              <a:gd name="connsiteX3" fmla="*/ 3107435 w 3441799"/>
              <a:gd name="connsiteY3" fmla="*/ 605816 h 1101205"/>
              <a:gd name="connsiteX4" fmla="*/ 429458 w 3441799"/>
              <a:gd name="connsiteY4" fmla="*/ 35275 h 1101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1799" h="1101205">
                <a:moveTo>
                  <a:pt x="429458" y="35275"/>
                </a:moveTo>
                <a:cubicBezTo>
                  <a:pt x="0" y="0"/>
                  <a:pt x="191723" y="222388"/>
                  <a:pt x="530688" y="394164"/>
                </a:cubicBezTo>
                <a:cubicBezTo>
                  <a:pt x="869653" y="565940"/>
                  <a:pt x="2033790" y="1030655"/>
                  <a:pt x="2463248" y="1065930"/>
                </a:cubicBezTo>
                <a:cubicBezTo>
                  <a:pt x="2892706" y="1101205"/>
                  <a:pt x="3441799" y="780659"/>
                  <a:pt x="3107435" y="605816"/>
                </a:cubicBezTo>
                <a:cubicBezTo>
                  <a:pt x="2773071" y="430973"/>
                  <a:pt x="858916" y="70550"/>
                  <a:pt x="429458" y="35275"/>
                </a:cubicBezTo>
                <a:close/>
              </a:path>
            </a:pathLst>
          </a:custGeom>
          <a:noFill/>
          <a:ln w="25400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9343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1" grpId="0" animBg="1"/>
      <p:bldP spid="22" grpId="0" animBg="1"/>
      <p:bldP spid="2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Data: What’s </a:t>
            </a:r>
            <a:r>
              <a:rPr lang="en-US" dirty="0"/>
              <a:t>the Bottleneck?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CPU speed approaching limit</a:t>
            </a:r>
          </a:p>
          <a:p>
            <a:pPr lvl="1"/>
            <a:r>
              <a:rPr lang="en-US" sz="3000" dirty="0"/>
              <a:t>Does it matter?</a:t>
            </a:r>
          </a:p>
          <a:p>
            <a:r>
              <a:rPr lang="en-US" dirty="0"/>
              <a:t>From CPU-intensive computing to data-intensive computing</a:t>
            </a:r>
          </a:p>
          <a:p>
            <a:pPr lvl="1"/>
            <a:r>
              <a:rPr lang="en-US" sz="3000" dirty="0"/>
              <a:t>Algorithm has to be near-linear, linear, or even sub-linear!</a:t>
            </a:r>
          </a:p>
          <a:p>
            <a:r>
              <a:rPr lang="en-US" dirty="0"/>
              <a:t>Data movement, i.e., communication is the bottleneck!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NDBC PhD Workshop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539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Asymptotics: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𝑂</m:t>
                    </m:r>
                    <m:r>
                      <a:rPr lang="en-US" i="1">
                        <a:latin typeface="Cambria Math"/>
                      </a:rPr>
                      <m:t>, </m:t>
                    </m:r>
                    <m:r>
                      <m:rPr>
                        <m:sty m:val="p"/>
                      </m:rPr>
                      <a:rPr lang="el-GR" i="1">
                        <a:latin typeface="Cambria Math"/>
                        <a:ea typeface="Cambria Math"/>
                      </a:rPr>
                      <m:t>Ω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, </m:t>
                    </m:r>
                    <m:r>
                      <m:rPr>
                        <m:sty m:val="p"/>
                      </m:rPr>
                      <a:rPr lang="el-GR" i="1">
                        <a:latin typeface="Cambria Math"/>
                        <a:ea typeface="Cambria Math"/>
                      </a:rPr>
                      <m:t>Θ</m:t>
                    </m:r>
                  </m:oMath>
                </a14:m>
                <a:endParaRPr lang="en-US" dirty="0" smtClean="0">
                  <a:ea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𝑜</m:t>
                    </m:r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𝜔</m:t>
                    </m:r>
                  </m:oMath>
                </a14:m>
                <a:endParaRPr lang="en-US" dirty="0">
                  <a:ea typeface="Cambria Math"/>
                </a:endParaRPr>
              </a:p>
              <a:p>
                <a:r>
                  <a:rPr lang="en-US" dirty="0"/>
                  <a:t>Why?</a:t>
                </a:r>
              </a:p>
              <a:p>
                <a:pPr lvl="1"/>
                <a:r>
                  <a:rPr lang="en-US" dirty="0"/>
                  <a:t>Easier to analyze</a:t>
                </a:r>
              </a:p>
              <a:p>
                <a:pPr lvl="1"/>
                <a:r>
                  <a:rPr lang="en-US" dirty="0"/>
                  <a:t>Result independent of implementation</a:t>
                </a:r>
              </a:p>
              <a:p>
                <a:pPr lvl="1"/>
                <a:r>
                  <a:rPr lang="en-US" dirty="0"/>
                  <a:t>Focus on growth rate as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𝑛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→∞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Most commonly used: Worst-case analysis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NDBC PhD Workshop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760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Upper and Lower Bounds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724400"/>
          </a:xfrm>
        </p:spPr>
        <p:txBody>
          <a:bodyPr>
            <a:normAutofit/>
          </a:bodyPr>
          <a:lstStyle/>
          <a:p>
            <a:r>
              <a:rPr lang="en-US" dirty="0" smtClean="0"/>
              <a:t>Can you tell the differences of these statements: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complexity of algorithm A is O(n log n)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complexity of algorithm A is</a:t>
            </a:r>
            <a:r>
              <a:rPr lang="en-US" dirty="0" smtClean="0"/>
              <a:t> </a:t>
            </a:r>
            <a:r>
              <a:rPr lang="el-GR" dirty="0" smtClean="0"/>
              <a:t>Ω</a:t>
            </a:r>
            <a:r>
              <a:rPr lang="en-US" dirty="0" smtClean="0"/>
              <a:t>(n </a:t>
            </a:r>
            <a:r>
              <a:rPr lang="en-US" dirty="0"/>
              <a:t>log n</a:t>
            </a:r>
            <a:r>
              <a:rPr lang="en-US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complexity of algorithm A is </a:t>
            </a:r>
            <a:r>
              <a:rPr lang="el-GR" dirty="0" smtClean="0"/>
              <a:t>Θ</a:t>
            </a:r>
            <a:r>
              <a:rPr lang="en-US" dirty="0" smtClean="0"/>
              <a:t>(n </a:t>
            </a:r>
            <a:r>
              <a:rPr lang="en-US" dirty="0"/>
              <a:t>log n</a:t>
            </a:r>
            <a:r>
              <a:rPr lang="en-US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complexity of </a:t>
            </a:r>
            <a:r>
              <a:rPr lang="en-US" dirty="0" smtClean="0"/>
              <a:t>problem P is </a:t>
            </a:r>
            <a:r>
              <a:rPr lang="en-US" dirty="0"/>
              <a:t>O(n log n</a:t>
            </a:r>
            <a:r>
              <a:rPr lang="en-US" dirty="0" smtClean="0"/>
              <a:t>)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complexity of problem P is </a:t>
            </a:r>
            <a:r>
              <a:rPr lang="el-GR" dirty="0"/>
              <a:t>Ω</a:t>
            </a:r>
            <a:r>
              <a:rPr lang="en-US" dirty="0" smtClean="0"/>
              <a:t>(n </a:t>
            </a:r>
            <a:r>
              <a:rPr lang="en-US" dirty="0"/>
              <a:t>log n)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complexity of problem P is </a:t>
            </a:r>
            <a:r>
              <a:rPr lang="el-GR" dirty="0"/>
              <a:t>Θ</a:t>
            </a:r>
            <a:r>
              <a:rPr lang="en-US" dirty="0" smtClean="0"/>
              <a:t>(n </a:t>
            </a:r>
            <a:r>
              <a:rPr lang="en-US" dirty="0"/>
              <a:t>log n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NDBC PhD Workshop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856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Lower Bounds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No unconditional, concrete lower bounds are known </a:t>
                </a:r>
                <a:r>
                  <a:rPr lang="en-US" dirty="0" smtClean="0">
                    <a:sym typeface="Wingdings" panose="05000000000000000000" pitchFamily="2" charset="2"/>
                  </a:rPr>
                  <a:t></a:t>
                </a:r>
              </a:p>
              <a:p>
                <a:r>
                  <a:rPr lang="en-US" dirty="0" smtClean="0"/>
                  <a:t>NP-hardness, PSPACE-hardness, …</a:t>
                </a:r>
              </a:p>
              <a:p>
                <a:r>
                  <a:rPr lang="en-US" dirty="0" smtClean="0"/>
                  <a:t>Conjectures</a:t>
                </a:r>
              </a:p>
              <a:p>
                <a:pPr lvl="1"/>
                <a:r>
                  <a:rPr lang="en-US" dirty="0" smtClean="0"/>
                  <a:t>Graph isomorphism</a:t>
                </a:r>
              </a:p>
              <a:p>
                <a:pPr lvl="1"/>
                <a:r>
                  <a:rPr lang="en-US" dirty="0" smtClean="0"/>
                  <a:t>Integer factorization</a:t>
                </a:r>
              </a:p>
              <a:p>
                <a:pPr lvl="1"/>
                <a:r>
                  <a:rPr lang="en-US" dirty="0" smtClean="0"/>
                  <a:t>Discrete logarithm</a:t>
                </a:r>
              </a:p>
              <a:p>
                <a:pPr lvl="1"/>
                <a:r>
                  <a:rPr lang="en-US" dirty="0"/>
                  <a:t>Parity </a:t>
                </a:r>
                <a:r>
                  <a:rPr lang="en-US" dirty="0" smtClean="0"/>
                  <a:t>game</a:t>
                </a:r>
              </a:p>
              <a:p>
                <a:pPr lvl="1"/>
                <a:r>
                  <a:rPr lang="en-US" dirty="0">
                    <a:ea typeface="Cambria Math"/>
                  </a:rPr>
                  <a:t>3</a:t>
                </a:r>
                <a:r>
                  <a:rPr lang="en-US" dirty="0" smtClean="0">
                    <a:ea typeface="Cambria Math"/>
                  </a:rPr>
                  <a:t>SUM: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/>
                        <a:ea typeface="Cambria Math"/>
                      </a:rPr>
                      <m:t>Ω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  <m:r>
                          <a:rPr lang="en-US" b="0" i="1" baseline="30000" smtClean="0">
                            <a:latin typeface="Cambria Math"/>
                            <a:ea typeface="Cambria Math"/>
                          </a:rPr>
                          <m:t>2</m:t>
                        </m:r>
                      </m:e>
                    </m:d>
                  </m:oMath>
                </a14:m>
                <a:endParaRPr lang="en-US" b="0" dirty="0" smtClean="0">
                  <a:ea typeface="Cambria Math"/>
                </a:endParaRPr>
              </a:p>
              <a:p>
                <a:pPr lvl="1"/>
                <a:endParaRPr lang="en-US" b="0" baseline="30000" dirty="0" smtClean="0">
                  <a:ea typeface="Cambria Math"/>
                </a:endParaRPr>
              </a:p>
              <a:p>
                <a:endParaRPr lang="en-US" b="0" dirty="0" smtClean="0">
                  <a:ea typeface="Cambria Math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830" b="-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NDBC PhD Workshop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141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Lower Bounds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Non-time lower bounds</a:t>
            </a:r>
          </a:p>
          <a:p>
            <a:pPr lvl="1"/>
            <a:r>
              <a:rPr lang="en-US" dirty="0" smtClean="0"/>
              <a:t>Communication lower bounds</a:t>
            </a:r>
          </a:p>
          <a:p>
            <a:pPr lvl="1"/>
            <a:r>
              <a:rPr lang="en-US" dirty="0" smtClean="0"/>
              <a:t>Space lower bounds</a:t>
            </a:r>
          </a:p>
          <a:p>
            <a:pPr lvl="1"/>
            <a:r>
              <a:rPr lang="en-US" dirty="0" smtClean="0"/>
              <a:t>I/O lower bounds</a:t>
            </a:r>
          </a:p>
          <a:p>
            <a:r>
              <a:rPr lang="en-US" dirty="0" smtClean="0"/>
              <a:t>Restricted computational models</a:t>
            </a:r>
          </a:p>
          <a:p>
            <a:pPr lvl="1"/>
            <a:r>
              <a:rPr lang="en-US" dirty="0" smtClean="0"/>
              <a:t>Comparison model</a:t>
            </a:r>
          </a:p>
          <a:p>
            <a:pPr lvl="1"/>
            <a:r>
              <a:rPr lang="en-US" dirty="0" smtClean="0"/>
              <a:t>Decision tree</a:t>
            </a:r>
          </a:p>
          <a:p>
            <a:pPr lvl="1"/>
            <a:r>
              <a:rPr lang="en-US" dirty="0" smtClean="0"/>
              <a:t>Circuit complexity</a:t>
            </a:r>
          </a:p>
          <a:p>
            <a:pPr lvl="1"/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NDBC PhD Workshop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071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Beyond Worst-Case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Expected case (for randomized algorithms)</a:t>
            </a:r>
          </a:p>
          <a:p>
            <a:pPr lvl="1"/>
            <a:r>
              <a:rPr lang="en-US" dirty="0" smtClean="0"/>
              <a:t>High-probability bound</a:t>
            </a:r>
          </a:p>
          <a:p>
            <a:r>
              <a:rPr lang="en-US" dirty="0"/>
              <a:t>Instance-optimality </a:t>
            </a:r>
            <a:endParaRPr lang="en-US" dirty="0" smtClean="0"/>
          </a:p>
          <a:p>
            <a:r>
              <a:rPr lang="en-US" dirty="0" smtClean="0"/>
              <a:t>Average-case analysis</a:t>
            </a:r>
          </a:p>
          <a:p>
            <a:r>
              <a:rPr lang="en-US" dirty="0" smtClean="0"/>
              <a:t>Parameterized analysis</a:t>
            </a:r>
          </a:p>
          <a:p>
            <a:r>
              <a:rPr lang="en-US" dirty="0" smtClean="0"/>
              <a:t>Smoothed Analysis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NDBC PhD Workshop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015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do we do research?</a:t>
            </a:r>
          </a:p>
          <a:p>
            <a:pPr lvl="1"/>
            <a:r>
              <a:rPr lang="en-US" dirty="0" smtClean="0"/>
              <a:t>Practical impact and better life</a:t>
            </a:r>
          </a:p>
          <a:p>
            <a:pPr lvl="1"/>
            <a:r>
              <a:rPr lang="en-US" dirty="0" smtClean="0"/>
              <a:t>Human knowledge and intellectual satisfaction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NDBC PhD Workshop</a:t>
            </a:r>
            <a:endParaRPr lang="en-US"/>
          </a:p>
        </p:txBody>
      </p:sp>
      <p:sp>
        <p:nvSpPr>
          <p:cNvPr id="8" name="AutoShape 2" descr="data:image/jpeg;base64,/9j/4AAQSkZJRgABAQAAAQABAAD/2wCEAAkGBxIQEBQUEBAUExIWFRQYFBgWEw8XExUWFxQWFhURFRUcHSggGBolHBQUITUhJSkrLi4wFx8zODMsNygtLisBCgoKDg0OGhAQGywlICYsLCw0LCwsLCwsLCwsLCwsLSwsLCwsLCwsLCwsLCwsLCwsLCwsLCwsLCwsLCwsLCwsLP/AABEIAKgBLAMBEQACEQEDEQH/xAAcAAEAAQUBAQAAAAAAAAAAAAAABwEEBQYIAgP/xABCEAABAwICBwUDCwMBCQAAAAABAAIDBBEFIQYSMUFRYXEHEyKBkTKhsRQjNEJSYnJzssHRgpLhohUWJDNEU4OT0v/EABsBAQACAwEBAAAAAAAAAAAAAAAFBgIDBAEH/8QAMxEBAAIBAgUCBAQGAwEBAAAAAAECAwQRBRIhMUEyURMiYXEUM4GRFSNCUqGxQ8Hw4ST/2gAMAwEAAhEDEQA/AJxQEBAQEBAQEBAQEBAQEBAQEBAQEBAQEBAQEBAQEBAQEBAQEBAQEBAQEBAQEBAQEBAQEBAQEBAQEBAQEBAQEBAQEBAQEBAQEBAQEBAQEBAQEBAQEBAQEBAQEBAQEBAQEBAQEBAQEBAQEBAQEBAQEBAQEBAQEBAQEBAQEBAQEBAQEBAQEBAQEBAQEBAQEBAQEBAQEBAQEBAQEBAQEBAQEBAQEBAQEBAQEBAQEBAQEBAQEBAQEBAQEBAQEBAQEBAQEBAQEBAQEBAQEBAQEBAQEBAQEBAQEBAQEBAQEBBS6CqAgICAgICAgICAgIPnPO1jS57g1o2kkADzK9is2nasbvJmIjeWqYn2iUcJs0uld9wZep/ZSWPhOe8b22rH1c1tXSO3X7MW7tHlOceHSubx8f7MW3+GYY9WarD8Tk8Ul4b2pNabTUj4+riD6FoWyODc8fy8kS8/FzHqrLOYfp7Ry2u50f4hl6tvbzXJl4VqMfjf7NlNXjt9Gy09QyRocxzXtOwtIIPmFH2rNZ2tGzpiYns+q8eiAgICAgICAgICAgICAgICDDY5U1jcqWBj+LnPAt0atOScn9G36ufNOb/jiP1lH9Xp7UsYXa+YvlqR7R5KO/F5N9t0H/EM825d2/aKGodTtkqpdd8gDgA1oDARcNyGZUnii3L807p7BF+SJvO8s2tjcICAgICAgICAgIMVpBjcdHHrPzcb6jd7j+wHFdGl019Rflq1ZcsY43lGcLqvG6gtDy2Fp8Ts9Rg+y0byp/JODh1Noje7gpW+one3ZImBaJ0tIB3cQc/e94Dnnnc7FAZ9XlzW3vKQpirSOkM4BZc7Yt6ygimaWyxse07Q5oKyre1Z3rOzyaxPdGemfZ73LXT0BIDQXPiJysMy5hPDgVP6Di8zMY83X6uLNpY25qsB2cMrp6oOpZHRxNI75x/5bh9gt2OcfULq4tk01aclo3t494a9NS++8T0TmFVEkqgICAgICAgICAgICAgICAgo5eS8lzxi58DurviVX49cqdT839U+YP8AR4fyo/0BWCvaFwp6YXi9ZCAgICAgICAgIPnPMGNLnGzWgkngALkr2Im07Q8mdo3lBuleMyVk+V7vcGsbwaTZrffmrnpMFdJgmZ8Ruhr3nLkTBozgzKKmZEwZgXed7nH2nFVLUZ7Z8k3t5S9KRSvLDLLQzEBBZ4thrKqF8Mut3bxZwa4tJF72uN2Szx3mlotHdjasTG0mF4ZFTRNigYGMbsA+J4leXva9ua07y9iIiNoXixeqXQeXyBou4gDiSAE32exEz2Wv+16e9vlEV/zGfyseevu2/hs22/LP7LqOUOF2kEcQQR6rJqmJjpL2jwQEHzkma32nAdSAtd8tKeqYhlWs27Q+IxCL/uN9Vo/Haf8Avhn8HJ7PuyQOFwQRyN10UyVv1rO7XMTHd7WbwQUugXQU1hxTZ5vBrjiPVNpN4L3C8kns52xc+B3V3xKr8eufvKnU/N/VP+D/AEeH8qP9AVgr2hcKemF4vWTy+QAXJAHEmwXkzEPYiZ6QsjjVMDb5RFf8bf5WPPX3bvwubbfkn9l5HK1wu1wcOIII9VlE7tMxMTtL2vXggICAgINV7Sa3uqFwBsZHtZ5HxO9zSPNSXCcMZNTG/jq5dZblxox0Mh73FKcHMBxd/a0ke8BWPituTSW+rh0sb5ITuFSkwqgICAgIKFBr2lOkraRpDbGS1+TeZ58lpy5uTpHdI6Dh9tTO89KsFhejk1eBNXTSBjs2Rg2NtxP2egWFMM263dObX0wTOPTViNvOzJVPZ/RubZneRu3OD3H1ByKznBSfDRj4vqq23m2/0lodearCqjUMhbfON7b6kjebdhI3grntFsc9FhwTp+IYt5jr5jz+iQdDdLG1oLH2bOwXc0bHDZrt/cbl1Y8nPH1V7iPDbaW28daz/wC6toWxGMPjOL90CGnMbTw5DmofXcQmk/DxdbOvT6fm+a3ZaUWCum8dS92eYYCQQPvO235BZYOGV25s3zT/AIMmqn04+kLqbRyEjwazDuIc4+oN7rdl4Zprx6dvsxpqslZ7sC6WSmlLHHVcMwRscOP+FWc9c+gy7Vn/AOpSkY9RTfZsuEYmJhY5PG0cR9oKx8O4hGqr19UIvU6acU/RkHvABJIAGZJ2AcVJxG/SHLvtDQcU0rqKuoFNh1mk3vIRnqja/wC6Pf0Uzj0WPT4vjajr7Q4pzWy25cf7vrPoBJI28mITul4nNl+hzstdOKck/Ljrt9mc6WJjrM7o+xtlRRTGGoHitdrhfVe3c5qsWlvh1NOen7I/LS2O20yz+hujFLiLe8dUS6zCBLFdotwIcMy08eRCi+I6vUaa00iIiJ7S69PjpkjmSpRUUcEYjiaGsaLADcq7e02mZl37bRs55xY+F3V3xVej1z95U+n5v6ug8H+jw/lR/oCn69oW+nphb49jDaWPWdm431W8eZ5BYZMkUjeXZpNLbUX5Y7e7UcKw2fFSZqmVzYLkMa3LWscyOA57VppScnzX/ZJ6jUY9HPwsERvHeWUrdAKVzLRGSN+5we52fMHas509J7Q5sXF9RS29p3j2loDsUqMMqHM17SMdZwz7uQbQSN4ItzC545sdtlk+Bp9dgi8x3/eJS1o7jDK2nZNHkHDMb2uGTmnoV21neN1O1Ontgyzjt4ZNZNAgICAg0DtiJFNBw77P/wBb1OcA/Pt9v+4cOu9EfdougM4ZilOTsLnN/uY4D32U1xem+kt9HLpZ2yQngFUiEwqvQQEBAQW+IVQiifI7YxpcfIXssbTtEyzxY5yXikeZ2Q7LUGqrIWvN+8mZr87uFx0tko/H8+SJlc8uONPpLcviE0gW2KSUlVBqfaVhIqKB7gPnIfnWHf4fbb5tv6BYZK71SXCtROHU19p6Sh7CcWdSzxTtObHAnm3Y9vmLrkpPLZctZgjNgtSfP+3QVTVBsReNmqCPPZ8Vt1eb4WG1/aHz/Hj3vytSb85UwtOYLwTztd37KrcO/maqJn7pfPHJhnZu4VxhCKr0YHS6k1odce1GQf6Tk4fA+SiOM4IyYJt5h3aDLy5eX3a1SV/cyxvvlcB34TkVWeG5pxaito+yX1GGMmK1WV7SsTMNIGtNjK8MP4QC53rYDzX1DhGD4ufefEbqfrLzWm3u1nsjcHVVST7Xdst01jf9lJcejalI8dWjQ7bylNVpJNH7W8KEtEJgPHA4G+/UeQ1w6XLT5KX4Lnmmo5PFnJq6b039midmNc6PE42g5SNexw4+EuB9Wqb43ji2mmZ8S5dJO2ROZVMnslZc3YofC/q74qAj1frKn0/N/V0LhH0eH8qP9AU/XtC3U9MIx08xMyTygHJngb/Tt991HZ7c11z4Rp/h4K28z1SPhj4qeki1nNYxsbM3EAeyN5UhExEKret8uWdo3ndr2J6fR63d0UTqmTYLBwZ/J93Va5y7+nq76cKmsc2otFI9vLW36CV2JTmeukbAHW8LRd9gLAAbBlxukY5md7OmeJ4tPj+Fponb3lIOjGj0WHw91CXFpcXEudclxABPLYFtisR2Q2fUXz35792YXrSICAgINS7UKEzYdIWi5iLZPJuT/wDS53opLhOb4Wqrv56OfVU5sc7IUpKl0b2SM9pjmuHVpBA9yuebHGWlqT5RFZ5Z3dG4XXMqIY5Yzdr2hw8xs6jYvnuXHOK80t3iU7W0WjeF2sGQgwmkGlFNQj55/jIyY0a0h8hsHM2XRp9LkzT8v7z0hryZIpHVq8fakw/9HKBxJNupOqpH+EeIyV3c/wCLn+2VKrtTjjF/kzj0kb/8rOvBLz/V/hj+Nj2ZfGcQkqMImlfCYHOZfULgXBocDc5bxfJQerxxXmrWd/qmuFW31OObRt1RXQVmpUwSHY2WMnoHC/uUZina0LtrcfPgtWPZ0ACpN89VQfKpiD2OadjmkHoRZGVZ2tEuYak6rbHdl6LhiOr6Na3yRLoKcObh0V9ojh1vRoK08XiZ0k7fRRNPMTqf1lgaeXVqIX7g8e/L91WeG5YpqKzPulNRTfDaG/BXpXlUFtiUetDIOLHfArn1VebDaPpLZina8T9UX4m+waBtJAHmVRtHXmyR91ptPyTLYu1HDXS4e17QS6FzXuG/V1S158rg+RX1XguaMWeIt5jZSNbTnpvHhH2gWNtpK1j3m0bwY5DuAdazjyBA8rqxcW0059PPL3jq4dNk5L9eyd2lUlMNZ7R6lseGz6x9poY3m5zha3vPku/hdJtq6beJ3c+ptEY5R/2R4M+WrNSQRFEHBp3Oe4Wy6C/qpjjerryRijv5c+kxTvzSmYqrz2d89nN2Key/qfioGPV+sqjT839XQuD/AEeH8qP9AU7HaFtp6YQrpKSKqpadvfS+9xI9xCjckbXl9C0ExbTY5j2b/gGAUuIUsM03eSO1A0gyyFrXN8LgG3yFxsC7q1raImVU1OfPpc18dJ26+Ibbh+GQ07dWGJrB90D3netsREdkbfJa872ndd2XrAQEBAQEBB4miD2lrhdrgQQdhBFiF7EzE7w8mN42c8aVYI/D6p0Lr6h8UTvtRnZ5jYenNXrQayupxRPnyh82KaW2bX2Z6WCnPyed1oXm8bjsjedrTwaeO49VG8Y4fOT+djjrHf6t2lz8vy2S8Cqsk1UHzfA0m5a0nmAV7vMPNmG0zjAw6rsAP+Hm2AfYK6NHP/6KfeP9teb8ufs511iXMBP1m/EK9ZumO32lE07w6eqaVssLo3DwvYWnoRZfPLRvuncd5paLR4c9YpSPpppIJhZzCR+IfVeORFio+1JrL6FpdTXPji0ef/SmzQXGhV0bCT84wBko36zRk7zFj5rtx25qqVxLSzp88x4nrH2bEs3AssZrm08EkrzZrGOd6DIeZsPNeTO3VtwYpy5K0jzLn/RPBnYhWxxAXY0h8x3BoNyD1OS58dd5W/iuqjDi5fPZ0LWUokidHsBbbplkVszYoy0mk+VOx3mtosjguLHuikye02/yFRc2G+DJMeyzUtXJSLR2lIOD1omia76wFndQrlodVGowxeO/lXNRinFeayvl2tKxxqoEcDyTbwkDqRZcPEM8YtPa0/b9W/TY5vliIR9o/RmrrWm3zURDnHcSPZb6qE4Po5mee3aEzr88Y8fJHeUmvaCLEXB2g7DyVpidlfRjpJ2W6zy+hkawE3MT76o/A4bByKntLxu1I5csb/VxZNHE+l8ocQxPCIWNqXRmMu1I9Z2uRkTYbDYAb1sjFpNfkmccTE95a7Wy4K9Z6LGg73HK0R1Ep7mNpe4DIWuBZoGy/FbtTWvDsH8uPmt03Y4t89/mnpCW6CijgjbHEwMY0WAGxVm1ptPNad5SURERtD7lYT2ey5sxT2X9XfFQUepUafmuh8H+jw/lR/oCna9oWynphFnarhjoKsTgfNzAAncJGixB6tAPkVy5sfXdb+BauLY/hW7x/p67OdJ20zzFK60MhuDujfsufunLpZeYb8vSWXGuHzmr8XH6o/zCXGuvsXYqHbo9IKXQVQEBAQEBBhNKtG4cQh7uUWIzjePaY7iOXEb10aXVZNPk56fs15McXjaUH6Q6M1eHOPexl0W6VoJjI5/ZPIq36XiOHUR32n2lG5dPajOaJ9o8tMBHL87CNgJ8bR913DkfcuXWcIx5p58fSf8ADLHqb06T1hI+Hae0EwHz4jPCQFtv6vZ96gcvC9Tj/p3+3V2V1OO3nZk/946O1/lkFvzov5XP+Fz7+if2ls+LT3arpxp1Q/JJ4WTiSSSJ7GhgLgC5pAJdsAz4ru0XD8/xa3tXaImJ6tOXPSazEShvD6Conkb3UEj/ABNzax1to37FZNTq8VaTE2jtLkx4rTt0dQsGQ6BUaUq1jTbQ2LEWA37udo8EgG77Dxvb8FhakWd2j119Nbp1j2RpSUmKYNPriBzm7HFgMkUjeBtmOtgQtUVtSeievqdHrsfJknafH0bjT9qLC3xUNT3nBrbi/U2PuWzn+iLtwmInplrt92MxVmKY2QwQfJKW4Pjvc/edvceWQ6ryYmzdiy6XQxM0nnv7+IbzonoxDh0OpELuOcjz7TzxPLktkREIjUai+e/NZnV60MDpJo4yrGs06kw9l1sj91w3hcWr0VNRHXu69Nq7YOneGtUny2hf4oXOG8tGuxw52zUJXR6vSX5sXVI5Mum1NdrTtLNs0tuPo8hdwAd/C768R1Ext8Gd/wDDinSY4/5I2WdVRVle4a47iLnttybtvzKw/BajVXi2onaPaGyuow6eP5XWfds2EYXHSxiOIWG873He4lTGPHXHXlrCPyZLZLTay+Wxgt6utiiF5ZGMHFzmt+Kypjtedqxuxm1Y7yjjtOxmhqqYNjq4zNG8PY0axDsi1zbgWGRv5Kd4Th1GDNzWpPLPSXFqr4712ieqPMCxqSmmbLC/VeMuLXDe1w3gqw6nBj1GPkv2cVLWpPNVN2iWlkVe2w8EzRd8ZP8ArYd7fgqbrdBk01uvWPEpXBnrkj6szik744XuijMsgadRgIBc7cLnYuC3bo233is7IKn0RxV170TrHnH/ACo38JbuhI4dfv5SLo7iuLARQy4c0Boa0yGUNAaBbWIF7mwXZScvaYhJYpzxtExGzbMZwqKrhdDO3WY4eYO5zTuIO9bpjeHfhzXxXi9Z6whTSLQetoXExsdUQ7nMF3AcHs236ZLnthWrScZx3ja/SXnBdNa6kGo0PLR9SSN7gOQ3joCleerLPg0Oo+a20T7xOzasP0sxmtIbT0rIwdsjo3ho5+J37FbIteUZl03DsPWbTb6bt+wHDpII/npnTTOzke7Zfg0DJrRwC2RCHzZIvbesbR7MovWoQEBAQEBB5kYHCxAIO0EXBSJ27DWcS0Aw6ckupmscdpjJYeuWS7Mev1GONq2lqnDSe8MSeyahvk6Yf+T/AAumOMan3a50uOX3g7LcPb7TZH/ikdb3LXbiuqn+plGmxx4Zmg0OoIDeOkjB4lusfUrlvqs1/VaZbK4617QzccQaLNAA5AALQze0BBQhBQMHAegQekBAQEBBSyCqAg0PTrTT5MXRQGz2+2/I6pP1G8+J3KZ4bwz40RkydvZw6jUzWeWvdi9GdCHVrRU4hI86/ibHrG9jsL3bfJZ6rifwpnFpoiIjy9xaaJ+a/WW6UuiVDGPDSRebQT6lRVtVmtPW0uqMdY7Qwml/Z3T1bNana2CcDwlosx33XtHxGa7NHxPJgttad6tWXBW/buiFk1RQVOYMc8D9nMbubSPUFWuYxavD7xKN2tjt9YdGYdVCaGORux7GuH9QBt71Q8leS01nwmYneN1ysXogICDwYhwHoEHoBBVAQEBAQEBAQEBAQEBAQEBAQEBAQEBAQEBBQoObcbqHummD/bEsmsOeubhX/TUr8GvL7f8ASDv0vMz7uh8IqWSwRPjILHMaW24WGX7Kh5aTS81t3hNUmJiJheLBkoghLtgYJMSYyIXldFG0gbS8ufqg87FvlZWrg9/h6W17dt0bqY5su0eyYcFo+4poYvsRsb/a0BVjJfnvNveUjEbRsvVg9EBAQEBAQEBAQEBAQEBAQEBAQEBAQEBAQEBAQEBAQEEX9ougEk0rqqiGs92csVwC4/bZuud481O8N4rGKvwsvbxLjz6bmnmhqWj2l1XhZMb43CO+ccrXNAO8tO49MlJanS6XW/NFvm94c1L5MXTbo3Sn7X6Yjx08gP3XMcPU2UZbgeSO142+vR0RrI/tkl7Q6mq8GHUEjnHY+T2W87DL3rX/AA/Bi658kfaGXx736UqvdDdB3RTGrrn97VOJPEMJ2m+87uS06zX/ABaxixRtSPDPFg5fmt1lvijXQICAgICAgICAgICAgICAgICAgICAgICAgICAgICAgICAg+M1Mx/tsa4cwD8V7EzHZ5st24PTg3FPFf8ALZ/C957+5tC7jjDRZoAHIALF69oCAgICAgICAgICAgICAgICAgICAgICAgICAgICAgICAgICAgICAgICAgICAgICAgICAgICAgICAgICAgICAgICAgICAgICAgICAgICAgICAgICAgICAgICAgICAgICAgICAgICAgICAgICAgICAgICAgICAgICAgICAgICAg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4" descr="data:image/jpeg;base64,/9j/4AAQSkZJRgABAQAAAQABAAD/2wCEAAkGBxIQEBQUEBAUExIWFRQYFBgWEw8XExUWFxQWFhURFRUcHSggGBolHBQUITUhJSkrLi4wFx8zODMsNygtLisBCgoKDg0OGhAQGywlICYsLCw0LCwsLCwsLCwsLCwsLSwsLCwsLCwsLCwsLCwsLCwsLCwsLCwsLCwsLCwsLCwsLP/AABEIAKgBLAMBEQACEQEDEQH/xAAcAAEAAQUBAQAAAAAAAAAAAAAABwEEBQYIAgP/xABCEAABAwICBwUDCwMBCQAAAAABAAIDBBEFIQYSMUFRYXEHEyKBkTKhsRQjNEJSYnJzssHRgpLhohUWJDNEU4OT0v/EABsBAQACAwEBAAAAAAAAAAAAAAAFBgIDBAEH/8QAMxEBAAIBAgUCBAQGAwEBAAAAAAECAwQRBRIhMUEyURMiYXEUM4GRFSNCUqGxQ8Hw4ST/2gAMAwEAAhEDEQA/AJxQEBAQEBAQEBAQEBAQEBAQEBAQEBAQEBAQEBAQEBAQEBAQEBAQEBAQEBAQEBAQEBAQEBAQEBAQEBAQEBAQEBAQEBAQEBAQEBAQEBAQEBAQEBAQEBAQEBAQEBAQEBAQEBAQEBAQEBAQEBAQEBAQEBAQEBAQEBAQEBAQEBAQEBAQEBAQEBAQEBAQEBAQEBAQEBAQEBAQEBAQEBAQEBAQEBAQEBAQEBAQEBAQEBAQEBAQEBAQEBAQEBAQEBAQEBAQEBAQEBAQEBAQEBAQEBAQEBAQEBAQEBAQEBAQEBBS6CqAgICAgICAgICAgIPnPO1jS57g1o2kkADzK9is2nasbvJmIjeWqYn2iUcJs0uld9wZep/ZSWPhOe8b22rH1c1tXSO3X7MW7tHlOceHSubx8f7MW3+GYY9WarD8Tk8Ul4b2pNabTUj4+riD6FoWyODc8fy8kS8/FzHqrLOYfp7Ry2u50f4hl6tvbzXJl4VqMfjf7NlNXjt9Gy09QyRocxzXtOwtIIPmFH2rNZ2tGzpiYns+q8eiAgICAgICAgICAgICAgICDDY5U1jcqWBj+LnPAt0atOScn9G36ufNOb/jiP1lH9Xp7UsYXa+YvlqR7R5KO/F5N9t0H/EM825d2/aKGodTtkqpdd8gDgA1oDARcNyGZUnii3L807p7BF+SJvO8s2tjcICAgICAgICAgIMVpBjcdHHrPzcb6jd7j+wHFdGl019Rflq1ZcsY43lGcLqvG6gtDy2Fp8Ts9Rg+y0byp/JODh1Noje7gpW+one3ZImBaJ0tIB3cQc/e94Dnnnc7FAZ9XlzW3vKQpirSOkM4BZc7Yt6ygimaWyxse07Q5oKyre1Z3rOzyaxPdGemfZ73LXT0BIDQXPiJysMy5hPDgVP6Di8zMY83X6uLNpY25qsB2cMrp6oOpZHRxNI75x/5bh9gt2OcfULq4tk01aclo3t494a9NS++8T0TmFVEkqgICAgICAgICAgICAgICAgo5eS8lzxi58DurviVX49cqdT839U+YP8AR4fyo/0BWCvaFwp6YXi9ZCAgICAgICAgIPnPMGNLnGzWgkngALkr2Im07Q8mdo3lBuleMyVk+V7vcGsbwaTZrffmrnpMFdJgmZ8Ruhr3nLkTBozgzKKmZEwZgXed7nH2nFVLUZ7Z8k3t5S9KRSvLDLLQzEBBZ4thrKqF8Mut3bxZwa4tJF72uN2Szx3mlotHdjasTG0mF4ZFTRNigYGMbsA+J4leXva9ua07y9iIiNoXixeqXQeXyBou4gDiSAE32exEz2Wv+16e9vlEV/zGfyseevu2/hs22/LP7LqOUOF2kEcQQR6rJqmJjpL2jwQEHzkma32nAdSAtd8tKeqYhlWs27Q+IxCL/uN9Vo/Haf8Avhn8HJ7PuyQOFwQRyN10UyVv1rO7XMTHd7WbwQUugXQU1hxTZ5vBrjiPVNpN4L3C8kns52xc+B3V3xKr8eufvKnU/N/VP+D/AEeH8qP9AVgr2hcKemF4vWTy+QAXJAHEmwXkzEPYiZ6QsjjVMDb5RFf8bf5WPPX3bvwubbfkn9l5HK1wu1wcOIII9VlE7tMxMTtL2vXggICAgINV7Sa3uqFwBsZHtZ5HxO9zSPNSXCcMZNTG/jq5dZblxox0Mh73FKcHMBxd/a0ke8BWPituTSW+rh0sb5ITuFSkwqgICAgIKFBr2lOkraRpDbGS1+TeZ58lpy5uTpHdI6Dh9tTO89KsFhejk1eBNXTSBjs2Rg2NtxP2egWFMM263dObX0wTOPTViNvOzJVPZ/RubZneRu3OD3H1ByKznBSfDRj4vqq23m2/0lodearCqjUMhbfON7b6kjebdhI3grntFsc9FhwTp+IYt5jr5jz+iQdDdLG1oLH2bOwXc0bHDZrt/cbl1Y8nPH1V7iPDbaW28daz/wC6toWxGMPjOL90CGnMbTw5DmofXcQmk/DxdbOvT6fm+a3ZaUWCum8dS92eYYCQQPvO235BZYOGV25s3zT/AIMmqn04+kLqbRyEjwazDuIc4+oN7rdl4Zprx6dvsxpqslZ7sC6WSmlLHHVcMwRscOP+FWc9c+gy7Vn/AOpSkY9RTfZsuEYmJhY5PG0cR9oKx8O4hGqr19UIvU6acU/RkHvABJIAGZJ2AcVJxG/SHLvtDQcU0rqKuoFNh1mk3vIRnqja/wC6Pf0Uzj0WPT4vjajr7Q4pzWy25cf7vrPoBJI28mITul4nNl+hzstdOKck/Ljrt9mc6WJjrM7o+xtlRRTGGoHitdrhfVe3c5qsWlvh1NOen7I/LS2O20yz+hujFLiLe8dUS6zCBLFdotwIcMy08eRCi+I6vUaa00iIiJ7S69PjpkjmSpRUUcEYjiaGsaLADcq7e02mZl37bRs55xY+F3V3xVej1z95U+n5v6ug8H+jw/lR/oCn69oW+nphb49jDaWPWdm431W8eZ5BYZMkUjeXZpNLbUX5Y7e7UcKw2fFSZqmVzYLkMa3LWscyOA57VppScnzX/ZJ6jUY9HPwsERvHeWUrdAKVzLRGSN+5we52fMHas509J7Q5sXF9RS29p3j2loDsUqMMqHM17SMdZwz7uQbQSN4ItzC545sdtlk+Bp9dgi8x3/eJS1o7jDK2nZNHkHDMb2uGTmnoV21neN1O1Ontgyzjt4ZNZNAgICAg0DtiJFNBw77P/wBb1OcA/Pt9v+4cOu9EfdougM4ZilOTsLnN/uY4D32U1xem+kt9HLpZ2yQngFUiEwqvQQEBAQW+IVQiifI7YxpcfIXssbTtEyzxY5yXikeZ2Q7LUGqrIWvN+8mZr87uFx0tko/H8+SJlc8uONPpLcviE0gW2KSUlVBqfaVhIqKB7gPnIfnWHf4fbb5tv6BYZK71SXCtROHU19p6Sh7CcWdSzxTtObHAnm3Y9vmLrkpPLZctZgjNgtSfP+3QVTVBsReNmqCPPZ8Vt1eb4WG1/aHz/Hj3vytSb85UwtOYLwTztd37KrcO/maqJn7pfPHJhnZu4VxhCKr0YHS6k1odce1GQf6Tk4fA+SiOM4IyYJt5h3aDLy5eX3a1SV/cyxvvlcB34TkVWeG5pxaito+yX1GGMmK1WV7SsTMNIGtNjK8MP4QC53rYDzX1DhGD4ufefEbqfrLzWm3u1nsjcHVVST7Xdst01jf9lJcejalI8dWjQ7bylNVpJNH7W8KEtEJgPHA4G+/UeQ1w6XLT5KX4Lnmmo5PFnJq6b039midmNc6PE42g5SNexw4+EuB9Wqb43ji2mmZ8S5dJO2ROZVMnslZc3YofC/q74qAj1frKn0/N/V0LhH0eH8qP9AU/XtC3U9MIx08xMyTygHJngb/Tt991HZ7c11z4Rp/h4K28z1SPhj4qeki1nNYxsbM3EAeyN5UhExEKret8uWdo3ndr2J6fR63d0UTqmTYLBwZ/J93Va5y7+nq76cKmsc2otFI9vLW36CV2JTmeukbAHW8LRd9gLAAbBlxukY5md7OmeJ4tPj+Fponb3lIOjGj0WHw91CXFpcXEudclxABPLYFtisR2Q2fUXz35792YXrSICAgINS7UKEzYdIWi5iLZPJuT/wDS53opLhOb4Wqrv56OfVU5sc7IUpKl0b2SM9pjmuHVpBA9yuebHGWlqT5RFZ5Z3dG4XXMqIY5Yzdr2hw8xs6jYvnuXHOK80t3iU7W0WjeF2sGQgwmkGlFNQj55/jIyY0a0h8hsHM2XRp9LkzT8v7z0hryZIpHVq8fakw/9HKBxJNupOqpH+EeIyV3c/wCLn+2VKrtTjjF/kzj0kb/8rOvBLz/V/hj+Nj2ZfGcQkqMImlfCYHOZfULgXBocDc5bxfJQerxxXmrWd/qmuFW31OObRt1RXQVmpUwSHY2WMnoHC/uUZina0LtrcfPgtWPZ0ACpN89VQfKpiD2OadjmkHoRZGVZ2tEuYak6rbHdl6LhiOr6Na3yRLoKcObh0V9ojh1vRoK08XiZ0k7fRRNPMTqf1lgaeXVqIX7g8e/L91WeG5YpqKzPulNRTfDaG/BXpXlUFtiUetDIOLHfArn1VebDaPpLZina8T9UX4m+waBtJAHmVRtHXmyR91ptPyTLYu1HDXS4e17QS6FzXuG/V1S158rg+RX1XguaMWeIt5jZSNbTnpvHhH2gWNtpK1j3m0bwY5DuAdazjyBA8rqxcW0059PPL3jq4dNk5L9eyd2lUlMNZ7R6lseGz6x9poY3m5zha3vPku/hdJtq6beJ3c+ptEY5R/2R4M+WrNSQRFEHBp3Oe4Wy6C/qpjjerryRijv5c+kxTvzSmYqrz2d89nN2Key/qfioGPV+sqjT839XQuD/AEeH8qP9AU7HaFtp6YQrpKSKqpadvfS+9xI9xCjckbXl9C0ExbTY5j2b/gGAUuIUsM03eSO1A0gyyFrXN8LgG3yFxsC7q1raImVU1OfPpc18dJ26+Ibbh+GQ07dWGJrB90D3netsREdkbfJa872ndd2XrAQEBAQEBB4miD2lrhdrgQQdhBFiF7EzE7w8mN42c8aVYI/D6p0Lr6h8UTvtRnZ5jYenNXrQayupxRPnyh82KaW2bX2Z6WCnPyed1oXm8bjsjedrTwaeO49VG8Y4fOT+djjrHf6t2lz8vy2S8Cqsk1UHzfA0m5a0nmAV7vMPNmG0zjAw6rsAP+Hm2AfYK6NHP/6KfeP9teb8ufs511iXMBP1m/EK9ZumO32lE07w6eqaVssLo3DwvYWnoRZfPLRvuncd5paLR4c9YpSPpppIJhZzCR+IfVeORFio+1JrL6FpdTXPji0ef/SmzQXGhV0bCT84wBko36zRk7zFj5rtx25qqVxLSzp88x4nrH2bEs3AssZrm08EkrzZrGOd6DIeZsPNeTO3VtwYpy5K0jzLn/RPBnYhWxxAXY0h8x3BoNyD1OS58dd5W/iuqjDi5fPZ0LWUokidHsBbbplkVszYoy0mk+VOx3mtosjguLHuikye02/yFRc2G+DJMeyzUtXJSLR2lIOD1omia76wFndQrlodVGowxeO/lXNRinFeayvl2tKxxqoEcDyTbwkDqRZcPEM8YtPa0/b9W/TY5vliIR9o/RmrrWm3zURDnHcSPZb6qE4Po5mee3aEzr88Y8fJHeUmvaCLEXB2g7DyVpidlfRjpJ2W6zy+hkawE3MT76o/A4bByKntLxu1I5csb/VxZNHE+l8ocQxPCIWNqXRmMu1I9Z2uRkTYbDYAb1sjFpNfkmccTE95a7Wy4K9Z6LGg73HK0R1Ep7mNpe4DIWuBZoGy/FbtTWvDsH8uPmt03Y4t89/mnpCW6CijgjbHEwMY0WAGxVm1ptPNad5SURERtD7lYT2ey5sxT2X9XfFQUepUafmuh8H+jw/lR/oCna9oWynphFnarhjoKsTgfNzAAncJGixB6tAPkVy5sfXdb+BauLY/hW7x/p67OdJ20zzFK60MhuDujfsufunLpZeYb8vSWXGuHzmr8XH6o/zCXGuvsXYqHbo9IKXQVQEBAQEBBhNKtG4cQh7uUWIzjePaY7iOXEb10aXVZNPk56fs15McXjaUH6Q6M1eHOPexl0W6VoJjI5/ZPIq36XiOHUR32n2lG5dPajOaJ9o8tMBHL87CNgJ8bR913DkfcuXWcIx5p58fSf8ADLHqb06T1hI+Hae0EwHz4jPCQFtv6vZ96gcvC9Tj/p3+3V2V1OO3nZk/946O1/lkFvzov5XP+Fz7+if2ls+LT3arpxp1Q/JJ4WTiSSSJ7GhgLgC5pAJdsAz4ru0XD8/xa3tXaImJ6tOXPSazEShvD6Conkb3UEj/ABNzax1to37FZNTq8VaTE2jtLkx4rTt0dQsGQ6BUaUq1jTbQ2LEWA37udo8EgG77Dxvb8FhakWd2j119Nbp1j2RpSUmKYNPriBzm7HFgMkUjeBtmOtgQtUVtSeievqdHrsfJknafH0bjT9qLC3xUNT3nBrbi/U2PuWzn+iLtwmInplrt92MxVmKY2QwQfJKW4Pjvc/edvceWQ6ryYmzdiy6XQxM0nnv7+IbzonoxDh0OpELuOcjz7TzxPLktkREIjUai+e/NZnV60MDpJo4yrGs06kw9l1sj91w3hcWr0VNRHXu69Nq7YOneGtUny2hf4oXOG8tGuxw52zUJXR6vSX5sXVI5Mum1NdrTtLNs0tuPo8hdwAd/C768R1Ext8Gd/wDDinSY4/5I2WdVRVle4a47iLnttybtvzKw/BajVXi2onaPaGyuow6eP5XWfds2EYXHSxiOIWG873He4lTGPHXHXlrCPyZLZLTay+Wxgt6utiiF5ZGMHFzmt+Kypjtedqxuxm1Y7yjjtOxmhqqYNjq4zNG8PY0axDsi1zbgWGRv5Kd4Th1GDNzWpPLPSXFqr4712ieqPMCxqSmmbLC/VeMuLXDe1w3gqw6nBj1GPkv2cVLWpPNVN2iWlkVe2w8EzRd8ZP8ArYd7fgqbrdBk01uvWPEpXBnrkj6szik744XuijMsgadRgIBc7cLnYuC3bo233is7IKn0RxV170TrHnH/ACo38JbuhI4dfv5SLo7iuLARQy4c0Boa0yGUNAaBbWIF7mwXZScvaYhJYpzxtExGzbMZwqKrhdDO3WY4eYO5zTuIO9bpjeHfhzXxXi9Z6whTSLQetoXExsdUQ7nMF3AcHs236ZLnthWrScZx3ja/SXnBdNa6kGo0PLR9SSN7gOQ3joCleerLPg0Oo+a20T7xOzasP0sxmtIbT0rIwdsjo3ho5+J37FbIteUZl03DsPWbTb6bt+wHDpII/npnTTOzke7Zfg0DJrRwC2RCHzZIvbesbR7MovWoQEBAQEBB5kYHCxAIO0EXBSJ27DWcS0Aw6ckupmscdpjJYeuWS7Mev1GONq2lqnDSe8MSeyahvk6Yf+T/AAumOMan3a50uOX3g7LcPb7TZH/ikdb3LXbiuqn+plGmxx4Zmg0OoIDeOkjB4lusfUrlvqs1/VaZbK4617QzccQaLNAA5AALQze0BBQhBQMHAegQekBAQEBBSyCqAg0PTrTT5MXRQGz2+2/I6pP1G8+J3KZ4bwz40RkydvZw6jUzWeWvdi9GdCHVrRU4hI86/ibHrG9jsL3bfJZ6rifwpnFpoiIjy9xaaJ+a/WW6UuiVDGPDSRebQT6lRVtVmtPW0uqMdY7Qwml/Z3T1bNana2CcDwlosx33XtHxGa7NHxPJgttad6tWXBW/buiFk1RQVOYMc8D9nMbubSPUFWuYxavD7xKN2tjt9YdGYdVCaGORux7GuH9QBt71Q8leS01nwmYneN1ysXogICDwYhwHoEHoBBVAQEBAQEBAQEBAQEBAQEBAQEBAQEBAQEBBQoObcbqHummD/bEsmsOeubhX/TUr8GvL7f8ASDv0vMz7uh8IqWSwRPjILHMaW24WGX7Kh5aTS81t3hNUmJiJheLBkoghLtgYJMSYyIXldFG0gbS8ufqg87FvlZWrg9/h6W17dt0bqY5su0eyYcFo+4poYvsRsb/a0BVjJfnvNveUjEbRsvVg9EBAQEBAQEBAQEBAQEBAQEBAQEBAQEBAQEBAQEBAQEEX9ougEk0rqqiGs92csVwC4/bZuud481O8N4rGKvwsvbxLjz6bmnmhqWj2l1XhZMb43CO+ccrXNAO8tO49MlJanS6XW/NFvm94c1L5MXTbo3Sn7X6Yjx08gP3XMcPU2UZbgeSO142+vR0RrI/tkl7Q6mq8GHUEjnHY+T2W87DL3rX/AA/Bi658kfaGXx736UqvdDdB3RTGrrn97VOJPEMJ2m+87uS06zX/ABaxixRtSPDPFg5fmt1lvijXQICAgICAgICAgICAgICAgICAgICAgICAgICAgICAgICAg+M1Mx/tsa4cwD8V7EzHZ5st24PTg3FPFf8ALZ/C957+5tC7jjDRZoAHIALF69oCAgICAgICAgICAgICAgICAgICAgICAgICAgICAgICAgICAgICAgICAgICAgICAgICAgICAgICAgICAgICAgICAgICAgICAgICAgICAgICAgICAgICAgICAgICAgICAgICAgICAgICAgICAgICAgICAgICAgICAgICAgICAg/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6" descr="data:image/jpeg;base64,/9j/4AAQSkZJRgABAQAAAQABAAD/2wCEAAkGBxIQEBQUEBAUExIWFRQYFBgWEw8XExUWFxQWFhURFRUcHSggGBolHBQUITUhJSkrLi4wFx8zODMsNygtLisBCgoKDg0OGhAQGywlICYsLCw0LCwsLCwsLCwsLCwsLSwsLCwsLCwsLCwsLCwsLCwsLCwsLCwsLCwsLCwsLCwsLP/AABEIAKgBLAMBEQACEQEDEQH/xAAcAAEAAQUBAQAAAAAAAAAAAAAABwEEBQYIAgP/xABCEAABAwICBwUDCwMBCQAAAAABAAIDBBEFIQYSMUFRYXEHEyKBkTKhsRQjNEJSYnJzssHRgpLhohUWJDNEU4OT0v/EABsBAQACAwEBAAAAAAAAAAAAAAAFBgIDBAEH/8QAMxEBAAIBAgUCBAQGAwEBAAAAAAECAwQRBRIhMUEyURMiYXEUM4GRFSNCUqGxQ8Hw4ST/2gAMAwEAAhEDEQA/AJxQEBAQEBAQEBAQEBAQEBAQEBAQEBAQEBAQEBAQEBAQEBAQEBAQEBAQEBAQEBAQEBAQEBAQEBAQEBAQEBAQEBAQEBAQEBAQEBAQEBAQEBAQEBAQEBAQEBAQEBAQEBAQEBAQEBAQEBAQEBAQEBAQEBAQEBAQEBAQEBAQEBAQEBAQEBAQEBAQEBAQEBAQEBAQEBAQEBAQEBAQEBAQEBAQEBAQEBAQEBAQEBAQEBAQEBAQEBAQEBAQEBAQEBAQEBAQEBAQEBAQEBAQEBAQEBAQEBAQEBAQEBAQEBAQEBBS6CqAgICAgICAgICAgIPnPO1jS57g1o2kkADzK9is2nasbvJmIjeWqYn2iUcJs0uld9wZep/ZSWPhOe8b22rH1c1tXSO3X7MW7tHlOceHSubx8f7MW3+GYY9WarD8Tk8Ul4b2pNabTUj4+riD6FoWyODc8fy8kS8/FzHqrLOYfp7Ry2u50f4hl6tvbzXJl4VqMfjf7NlNXjt9Gy09QyRocxzXtOwtIIPmFH2rNZ2tGzpiYns+q8eiAgICAgICAgICAgICAgICDDY5U1jcqWBj+LnPAt0atOScn9G36ufNOb/jiP1lH9Xp7UsYXa+YvlqR7R5KO/F5N9t0H/EM825d2/aKGodTtkqpdd8gDgA1oDARcNyGZUnii3L807p7BF+SJvO8s2tjcICAgICAgICAgIMVpBjcdHHrPzcb6jd7j+wHFdGl019Rflq1ZcsY43lGcLqvG6gtDy2Fp8Ts9Rg+y0byp/JODh1Noje7gpW+one3ZImBaJ0tIB3cQc/e94Dnnnc7FAZ9XlzW3vKQpirSOkM4BZc7Yt6ygimaWyxse07Q5oKyre1Z3rOzyaxPdGemfZ73LXT0BIDQXPiJysMy5hPDgVP6Di8zMY83X6uLNpY25qsB2cMrp6oOpZHRxNI75x/5bh9gt2OcfULq4tk01aclo3t494a9NS++8T0TmFVEkqgICAgICAgICAgICAgICAgo5eS8lzxi58DurviVX49cqdT839U+YP8AR4fyo/0BWCvaFwp6YXi9ZCAgICAgICAgIPnPMGNLnGzWgkngALkr2Im07Q8mdo3lBuleMyVk+V7vcGsbwaTZrffmrnpMFdJgmZ8Ruhr3nLkTBozgzKKmZEwZgXed7nH2nFVLUZ7Z8k3t5S9KRSvLDLLQzEBBZ4thrKqF8Mut3bxZwa4tJF72uN2Szx3mlotHdjasTG0mF4ZFTRNigYGMbsA+J4leXva9ua07y9iIiNoXixeqXQeXyBou4gDiSAE32exEz2Wv+16e9vlEV/zGfyseevu2/hs22/LP7LqOUOF2kEcQQR6rJqmJjpL2jwQEHzkma32nAdSAtd8tKeqYhlWs27Q+IxCL/uN9Vo/Haf8Avhn8HJ7PuyQOFwQRyN10UyVv1rO7XMTHd7WbwQUugXQU1hxTZ5vBrjiPVNpN4L3C8kns52xc+B3V3xKr8eufvKnU/N/VP+D/AEeH8qP9AVgr2hcKemF4vWTy+QAXJAHEmwXkzEPYiZ6QsjjVMDb5RFf8bf5WPPX3bvwubbfkn9l5HK1wu1wcOIII9VlE7tMxMTtL2vXggICAgINV7Sa3uqFwBsZHtZ5HxO9zSPNSXCcMZNTG/jq5dZblxox0Mh73FKcHMBxd/a0ke8BWPituTSW+rh0sb5ITuFSkwqgICAgIKFBr2lOkraRpDbGS1+TeZ58lpy5uTpHdI6Dh9tTO89KsFhejk1eBNXTSBjs2Rg2NtxP2egWFMM263dObX0wTOPTViNvOzJVPZ/RubZneRu3OD3H1ByKznBSfDRj4vqq23m2/0lodearCqjUMhbfON7b6kjebdhI3grntFsc9FhwTp+IYt5jr5jz+iQdDdLG1oLH2bOwXc0bHDZrt/cbl1Y8nPH1V7iPDbaW28daz/wC6toWxGMPjOL90CGnMbTw5DmofXcQmk/DxdbOvT6fm+a3ZaUWCum8dS92eYYCQQPvO235BZYOGV25s3zT/AIMmqn04+kLqbRyEjwazDuIc4+oN7rdl4Zprx6dvsxpqslZ7sC6WSmlLHHVcMwRscOP+FWc9c+gy7Vn/AOpSkY9RTfZsuEYmJhY5PG0cR9oKx8O4hGqr19UIvU6acU/RkHvABJIAGZJ2AcVJxG/SHLvtDQcU0rqKuoFNh1mk3vIRnqja/wC6Pf0Uzj0WPT4vjajr7Q4pzWy25cf7vrPoBJI28mITul4nNl+hzstdOKck/Ljrt9mc6WJjrM7o+xtlRRTGGoHitdrhfVe3c5qsWlvh1NOen7I/LS2O20yz+hujFLiLe8dUS6zCBLFdotwIcMy08eRCi+I6vUaa00iIiJ7S69PjpkjmSpRUUcEYjiaGsaLADcq7e02mZl37bRs55xY+F3V3xVej1z95U+n5v6ug8H+jw/lR/oCn69oW+nphb49jDaWPWdm431W8eZ5BYZMkUjeXZpNLbUX5Y7e7UcKw2fFSZqmVzYLkMa3LWscyOA57VppScnzX/ZJ6jUY9HPwsERvHeWUrdAKVzLRGSN+5we52fMHas509J7Q5sXF9RS29p3j2loDsUqMMqHM17SMdZwz7uQbQSN4ItzC545sdtlk+Bp9dgi8x3/eJS1o7jDK2nZNHkHDMb2uGTmnoV21neN1O1Ontgyzjt4ZNZNAgICAg0DtiJFNBw77P/wBb1OcA/Pt9v+4cOu9EfdougM4ZilOTsLnN/uY4D32U1xem+kt9HLpZ2yQngFUiEwqvQQEBAQW+IVQiifI7YxpcfIXssbTtEyzxY5yXikeZ2Q7LUGqrIWvN+8mZr87uFx0tko/H8+SJlc8uONPpLcviE0gW2KSUlVBqfaVhIqKB7gPnIfnWHf4fbb5tv6BYZK71SXCtROHU19p6Sh7CcWdSzxTtObHAnm3Y9vmLrkpPLZctZgjNgtSfP+3QVTVBsReNmqCPPZ8Vt1eb4WG1/aHz/Hj3vytSb85UwtOYLwTztd37KrcO/maqJn7pfPHJhnZu4VxhCKr0YHS6k1odce1GQf6Tk4fA+SiOM4IyYJt5h3aDLy5eX3a1SV/cyxvvlcB34TkVWeG5pxaito+yX1GGMmK1WV7SsTMNIGtNjK8MP4QC53rYDzX1DhGD4ufefEbqfrLzWm3u1nsjcHVVST7Xdst01jf9lJcejalI8dWjQ7bylNVpJNH7W8KEtEJgPHA4G+/UeQ1w6XLT5KX4Lnmmo5PFnJq6b039midmNc6PE42g5SNexw4+EuB9Wqb43ji2mmZ8S5dJO2ROZVMnslZc3YofC/q74qAj1frKn0/N/V0LhH0eH8qP9AU/XtC3U9MIx08xMyTygHJngb/Tt991HZ7c11z4Rp/h4K28z1SPhj4qeki1nNYxsbM3EAeyN5UhExEKret8uWdo3ndr2J6fR63d0UTqmTYLBwZ/J93Va5y7+nq76cKmsc2otFI9vLW36CV2JTmeukbAHW8LRd9gLAAbBlxukY5md7OmeJ4tPj+Fponb3lIOjGj0WHw91CXFpcXEudclxABPLYFtisR2Q2fUXz35792YXrSICAgINS7UKEzYdIWi5iLZPJuT/wDS53opLhOb4Wqrv56OfVU5sc7IUpKl0b2SM9pjmuHVpBA9yuebHGWlqT5RFZ5Z3dG4XXMqIY5Yzdr2hw8xs6jYvnuXHOK80t3iU7W0WjeF2sGQgwmkGlFNQj55/jIyY0a0h8hsHM2XRp9LkzT8v7z0hryZIpHVq8fakw/9HKBxJNupOqpH+EeIyV3c/wCLn+2VKrtTjjF/kzj0kb/8rOvBLz/V/hj+Nj2ZfGcQkqMImlfCYHOZfULgXBocDc5bxfJQerxxXmrWd/qmuFW31OObRt1RXQVmpUwSHY2WMnoHC/uUZina0LtrcfPgtWPZ0ACpN89VQfKpiD2OadjmkHoRZGVZ2tEuYak6rbHdl6LhiOr6Na3yRLoKcObh0V9ojh1vRoK08XiZ0k7fRRNPMTqf1lgaeXVqIX7g8e/L91WeG5YpqKzPulNRTfDaG/BXpXlUFtiUetDIOLHfArn1VebDaPpLZina8T9UX4m+waBtJAHmVRtHXmyR91ptPyTLYu1HDXS4e17QS6FzXuG/V1S158rg+RX1XguaMWeIt5jZSNbTnpvHhH2gWNtpK1j3m0bwY5DuAdazjyBA8rqxcW0059PPL3jq4dNk5L9eyd2lUlMNZ7R6lseGz6x9poY3m5zha3vPku/hdJtq6beJ3c+ptEY5R/2R4M+WrNSQRFEHBp3Oe4Wy6C/qpjjerryRijv5c+kxTvzSmYqrz2d89nN2Key/qfioGPV+sqjT839XQuD/AEeH8qP9AU7HaFtp6YQrpKSKqpadvfS+9xI9xCjckbXl9C0ExbTY5j2b/gGAUuIUsM03eSO1A0gyyFrXN8LgG3yFxsC7q1raImVU1OfPpc18dJ26+Ibbh+GQ07dWGJrB90D3netsREdkbfJa872ndd2XrAQEBAQEBB4miD2lrhdrgQQdhBFiF7EzE7w8mN42c8aVYI/D6p0Lr6h8UTvtRnZ5jYenNXrQayupxRPnyh82KaW2bX2Z6WCnPyed1oXm8bjsjedrTwaeO49VG8Y4fOT+djjrHf6t2lz8vy2S8Cqsk1UHzfA0m5a0nmAV7vMPNmG0zjAw6rsAP+Hm2AfYK6NHP/6KfeP9teb8ufs511iXMBP1m/EK9ZumO32lE07w6eqaVssLo3DwvYWnoRZfPLRvuncd5paLR4c9YpSPpppIJhZzCR+IfVeORFio+1JrL6FpdTXPji0ef/SmzQXGhV0bCT84wBko36zRk7zFj5rtx25qqVxLSzp88x4nrH2bEs3AssZrm08EkrzZrGOd6DIeZsPNeTO3VtwYpy5K0jzLn/RPBnYhWxxAXY0h8x3BoNyD1OS58dd5W/iuqjDi5fPZ0LWUokidHsBbbplkVszYoy0mk+VOx3mtosjguLHuikye02/yFRc2G+DJMeyzUtXJSLR2lIOD1omia76wFndQrlodVGowxeO/lXNRinFeayvl2tKxxqoEcDyTbwkDqRZcPEM8YtPa0/b9W/TY5vliIR9o/RmrrWm3zURDnHcSPZb6qE4Po5mee3aEzr88Y8fJHeUmvaCLEXB2g7DyVpidlfRjpJ2W6zy+hkawE3MT76o/A4bByKntLxu1I5csb/VxZNHE+l8ocQxPCIWNqXRmMu1I9Z2uRkTYbDYAb1sjFpNfkmccTE95a7Wy4K9Z6LGg73HK0R1Ep7mNpe4DIWuBZoGy/FbtTWvDsH8uPmt03Y4t89/mnpCW6CijgjbHEwMY0WAGxVm1ptPNad5SURERtD7lYT2ey5sxT2X9XfFQUepUafmuh8H+jw/lR/oCna9oWynphFnarhjoKsTgfNzAAncJGixB6tAPkVy5sfXdb+BauLY/hW7x/p67OdJ20zzFK60MhuDujfsufunLpZeYb8vSWXGuHzmr8XH6o/zCXGuvsXYqHbo9IKXQVQEBAQEBBhNKtG4cQh7uUWIzjePaY7iOXEb10aXVZNPk56fs15McXjaUH6Q6M1eHOPexl0W6VoJjI5/ZPIq36XiOHUR32n2lG5dPajOaJ9o8tMBHL87CNgJ8bR913DkfcuXWcIx5p58fSf8ADLHqb06T1hI+Hae0EwHz4jPCQFtv6vZ96gcvC9Tj/p3+3V2V1OO3nZk/946O1/lkFvzov5XP+Fz7+if2ls+LT3arpxp1Q/JJ4WTiSSSJ7GhgLgC5pAJdsAz4ru0XD8/xa3tXaImJ6tOXPSazEShvD6Conkb3UEj/ABNzax1to37FZNTq8VaTE2jtLkx4rTt0dQsGQ6BUaUq1jTbQ2LEWA37udo8EgG77Dxvb8FhakWd2j119Nbp1j2RpSUmKYNPriBzm7HFgMkUjeBtmOtgQtUVtSeievqdHrsfJknafH0bjT9qLC3xUNT3nBrbi/U2PuWzn+iLtwmInplrt92MxVmKY2QwQfJKW4Pjvc/edvceWQ6ryYmzdiy6XQxM0nnv7+IbzonoxDh0OpELuOcjz7TzxPLktkREIjUai+e/NZnV60MDpJo4yrGs06kw9l1sj91w3hcWr0VNRHXu69Nq7YOneGtUny2hf4oXOG8tGuxw52zUJXR6vSX5sXVI5Mum1NdrTtLNs0tuPo8hdwAd/C768R1Ext8Gd/wDDinSY4/5I2WdVRVle4a47iLnttybtvzKw/BajVXi2onaPaGyuow6eP5XWfds2EYXHSxiOIWG873He4lTGPHXHXlrCPyZLZLTay+Wxgt6utiiF5ZGMHFzmt+Kypjtedqxuxm1Y7yjjtOxmhqqYNjq4zNG8PY0axDsi1zbgWGRv5Kd4Th1GDNzWpPLPSXFqr4712ieqPMCxqSmmbLC/VeMuLXDe1w3gqw6nBj1GPkv2cVLWpPNVN2iWlkVe2w8EzRd8ZP8ArYd7fgqbrdBk01uvWPEpXBnrkj6szik744XuijMsgadRgIBc7cLnYuC3bo233is7IKn0RxV170TrHnH/ACo38JbuhI4dfv5SLo7iuLARQy4c0Boa0yGUNAaBbWIF7mwXZScvaYhJYpzxtExGzbMZwqKrhdDO3WY4eYO5zTuIO9bpjeHfhzXxXi9Z6whTSLQetoXExsdUQ7nMF3AcHs236ZLnthWrScZx3ja/SXnBdNa6kGo0PLR9SSN7gOQ3joCleerLPg0Oo+a20T7xOzasP0sxmtIbT0rIwdsjo3ho5+J37FbIteUZl03DsPWbTb6bt+wHDpII/npnTTOzke7Zfg0DJrRwC2RCHzZIvbesbR7MovWoQEBAQEBB5kYHCxAIO0EXBSJ27DWcS0Aw6ckupmscdpjJYeuWS7Mev1GONq2lqnDSe8MSeyahvk6Yf+T/AAumOMan3a50uOX3g7LcPb7TZH/ikdb3LXbiuqn+plGmxx4Zmg0OoIDeOkjB4lusfUrlvqs1/VaZbK4617QzccQaLNAA5AALQze0BBQhBQMHAegQekBAQEBBSyCqAg0PTrTT5MXRQGz2+2/I6pP1G8+J3KZ4bwz40RkydvZw6jUzWeWvdi9GdCHVrRU4hI86/ibHrG9jsL3bfJZ6rifwpnFpoiIjy9xaaJ+a/WW6UuiVDGPDSRebQT6lRVtVmtPW0uqMdY7Qwml/Z3T1bNana2CcDwlosx33XtHxGa7NHxPJgttad6tWXBW/buiFk1RQVOYMc8D9nMbubSPUFWuYxavD7xKN2tjt9YdGYdVCaGORux7GuH9QBt71Q8leS01nwmYneN1ysXogICDwYhwHoEHoBBVAQEBAQEBAQEBAQEBAQEBAQEBAQEBAQEBBQoObcbqHummD/bEsmsOeubhX/TUr8GvL7f8ASDv0vMz7uh8IqWSwRPjILHMaW24WGX7Kh5aTS81t3hNUmJiJheLBkoghLtgYJMSYyIXldFG0gbS8ufqg87FvlZWrg9/h6W17dt0bqY5su0eyYcFo+4poYvsRsb/a0BVjJfnvNveUjEbRsvVg9EBAQEBAQEBAQEBAQEBAQEBAQEBAQEBAQEBAQEBAQEEX9ougEk0rqqiGs92csVwC4/bZuud481O8N4rGKvwsvbxLjz6bmnmhqWj2l1XhZMb43CO+ccrXNAO8tO49MlJanS6XW/NFvm94c1L5MXTbo3Sn7X6Yjx08gP3XMcPU2UZbgeSO142+vR0RrI/tkl7Q6mq8GHUEjnHY+T2W87DL3rX/AA/Bi658kfaGXx736UqvdDdB3RTGrrn97VOJPEMJ2m+87uS06zX/ABaxixRtSPDPFg5fmt1lvijXQICAgICAgICAgICAgICAgICAgICAgICAgICAgICAgICAg+M1Mx/tsa4cwD8V7EzHZ5st24PTg3FPFf8ALZ/C957+5tC7jjDRZoAHIALF69oCAgICAgICAgICAgICAgICAgICAgICAgICAgICAgICAgICAgICAgICAgICAgICAgICAgICAgICAgICAgICAgICAgICAgICAgICAgICAgICAgICAgICAgICAgICAgICAgICAgICAgICAgICAgICAgICAgICAgICAgICAgICAg//2Q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8" descr="data:image/jpeg;base64,/9j/4AAQSkZJRgABAQAAAQABAAD/2wCEAAkGBxIQEBQUEBAUExIWFRQYFBgWEw8XExUWFxQWFhURFRUcHSggGBolHBQUITUhJSkrLi4wFx8zODMsNygtLisBCgoKDg0OGhAQGywlICYsLCw0LCwsLCwsLCwsLCwsLSwsLCwsLCwsLCwsLCwsLCwsLCwsLCwsLCwsLCwsLCwsLP/AABEIAKgBLAMBEQACEQEDEQH/xAAcAAEAAQUBAQAAAAAAAAAAAAAABwEEBQYIAgP/xABCEAABAwICBwUDCwMBCQAAAAABAAIDBBEFIQYSMUFRYXEHEyKBkTKhsRQjNEJSYnJzssHRgpLhohUWJDNEU4OT0v/EABsBAQACAwEBAAAAAAAAAAAAAAAFBgIDBAEH/8QAMxEBAAIBAgUCBAQGAwEBAAAAAAECAwQRBRIhMUEyURMiYXEUM4GRFSNCUqGxQ8Hw4ST/2gAMAwEAAhEDEQA/AJxQEBAQEBAQEBAQEBAQEBAQEBAQEBAQEBAQEBAQEBAQEBAQEBAQEBAQEBAQEBAQEBAQEBAQEBAQEBAQEBAQEBAQEBAQEBAQEBAQEBAQEBAQEBAQEBAQEBAQEBAQEBAQEBAQEBAQEBAQEBAQEBAQEBAQEBAQEBAQEBAQEBAQEBAQEBAQEBAQEBAQEBAQEBAQEBAQEBAQEBAQEBAQEBAQEBAQEBAQEBAQEBAQEBAQEBAQEBAQEBAQEBAQEBAQEBAQEBAQEBAQEBAQEBAQEBAQEBAQEBAQEBAQEBAQEBBS6CqAgICAgICAgICAgIPnPO1jS57g1o2kkADzK9is2nasbvJmIjeWqYn2iUcJs0uld9wZep/ZSWPhOe8b22rH1c1tXSO3X7MW7tHlOceHSubx8f7MW3+GYY9WarD8Tk8Ul4b2pNabTUj4+riD6FoWyODc8fy8kS8/FzHqrLOYfp7Ry2u50f4hl6tvbzXJl4VqMfjf7NlNXjt9Gy09QyRocxzXtOwtIIPmFH2rNZ2tGzpiYns+q8eiAgICAgICAgICAgICAgICDDY5U1jcqWBj+LnPAt0atOScn9G36ufNOb/jiP1lH9Xp7UsYXa+YvlqR7R5KO/F5N9t0H/EM825d2/aKGodTtkqpdd8gDgA1oDARcNyGZUnii3L807p7BF+SJvO8s2tjcICAgICAgICAgIMVpBjcdHHrPzcb6jd7j+wHFdGl019Rflq1ZcsY43lGcLqvG6gtDy2Fp8Ts9Rg+y0byp/JODh1Noje7gpW+one3ZImBaJ0tIB3cQc/e94Dnnnc7FAZ9XlzW3vKQpirSOkM4BZc7Yt6ygimaWyxse07Q5oKyre1Z3rOzyaxPdGemfZ73LXT0BIDQXPiJysMy5hPDgVP6Di8zMY83X6uLNpY25qsB2cMrp6oOpZHRxNI75x/5bh9gt2OcfULq4tk01aclo3t494a9NS++8T0TmFVEkqgICAgICAgICAgICAgICAgo5eS8lzxi58DurviVX49cqdT839U+YP8AR4fyo/0BWCvaFwp6YXi9ZCAgICAgICAgIPnPMGNLnGzWgkngALkr2Im07Q8mdo3lBuleMyVk+V7vcGsbwaTZrffmrnpMFdJgmZ8Ruhr3nLkTBozgzKKmZEwZgXed7nH2nFVLUZ7Z8k3t5S9KRSvLDLLQzEBBZ4thrKqF8Mut3bxZwa4tJF72uN2Szx3mlotHdjasTG0mF4ZFTRNigYGMbsA+J4leXva9ua07y9iIiNoXixeqXQeXyBou4gDiSAE32exEz2Wv+16e9vlEV/zGfyseevu2/hs22/LP7LqOUOF2kEcQQR6rJqmJjpL2jwQEHzkma32nAdSAtd8tKeqYhlWs27Q+IxCL/uN9Vo/Haf8Avhn8HJ7PuyQOFwQRyN10UyVv1rO7XMTHd7WbwQUugXQU1hxTZ5vBrjiPVNpN4L3C8kns52xc+B3V3xKr8eufvKnU/N/VP+D/AEeH8qP9AVgr2hcKemF4vWTy+QAXJAHEmwXkzEPYiZ6QsjjVMDb5RFf8bf5WPPX3bvwubbfkn9l5HK1wu1wcOIII9VlE7tMxMTtL2vXggICAgINV7Sa3uqFwBsZHtZ5HxO9zSPNSXCcMZNTG/jq5dZblxox0Mh73FKcHMBxd/a0ke8BWPituTSW+rh0sb5ITuFSkwqgICAgIKFBr2lOkraRpDbGS1+TeZ58lpy5uTpHdI6Dh9tTO89KsFhejk1eBNXTSBjs2Rg2NtxP2egWFMM263dObX0wTOPTViNvOzJVPZ/RubZneRu3OD3H1ByKznBSfDRj4vqq23m2/0lodearCqjUMhbfON7b6kjebdhI3grntFsc9FhwTp+IYt5jr5jz+iQdDdLG1oLH2bOwXc0bHDZrt/cbl1Y8nPH1V7iPDbaW28daz/wC6toWxGMPjOL90CGnMbTw5DmofXcQmk/DxdbOvT6fm+a3ZaUWCum8dS92eYYCQQPvO235BZYOGV25s3zT/AIMmqn04+kLqbRyEjwazDuIc4+oN7rdl4Zprx6dvsxpqslZ7sC6WSmlLHHVcMwRscOP+FWc9c+gy7Vn/AOpSkY9RTfZsuEYmJhY5PG0cR9oKx8O4hGqr19UIvU6acU/RkHvABJIAGZJ2AcVJxG/SHLvtDQcU0rqKuoFNh1mk3vIRnqja/wC6Pf0Uzj0WPT4vjajr7Q4pzWy25cf7vrPoBJI28mITul4nNl+hzstdOKck/Ljrt9mc6WJjrM7o+xtlRRTGGoHitdrhfVe3c5qsWlvh1NOen7I/LS2O20yz+hujFLiLe8dUS6zCBLFdotwIcMy08eRCi+I6vUaa00iIiJ7S69PjpkjmSpRUUcEYjiaGsaLADcq7e02mZl37bRs55xY+F3V3xVej1z95U+n5v6ug8H+jw/lR/oCn69oW+nphb49jDaWPWdm431W8eZ5BYZMkUjeXZpNLbUX5Y7e7UcKw2fFSZqmVzYLkMa3LWscyOA57VppScnzX/ZJ6jUY9HPwsERvHeWUrdAKVzLRGSN+5we52fMHas509J7Q5sXF9RS29p3j2loDsUqMMqHM17SMdZwz7uQbQSN4ItzC545sdtlk+Bp9dgi8x3/eJS1o7jDK2nZNHkHDMb2uGTmnoV21neN1O1Ontgyzjt4ZNZNAgICAg0DtiJFNBw77P/wBb1OcA/Pt9v+4cOu9EfdougM4ZilOTsLnN/uY4D32U1xem+kt9HLpZ2yQngFUiEwqvQQEBAQW+IVQiifI7YxpcfIXssbTtEyzxY5yXikeZ2Q7LUGqrIWvN+8mZr87uFx0tko/H8+SJlc8uONPpLcviE0gW2KSUlVBqfaVhIqKB7gPnIfnWHf4fbb5tv6BYZK71SXCtROHU19p6Sh7CcWdSzxTtObHAnm3Y9vmLrkpPLZctZgjNgtSfP+3QVTVBsReNmqCPPZ8Vt1eb4WG1/aHz/Hj3vytSb85UwtOYLwTztd37KrcO/maqJn7pfPHJhnZu4VxhCKr0YHS6k1odce1GQf6Tk4fA+SiOM4IyYJt5h3aDLy5eX3a1SV/cyxvvlcB34TkVWeG5pxaito+yX1GGMmK1WV7SsTMNIGtNjK8MP4QC53rYDzX1DhGD4ufefEbqfrLzWm3u1nsjcHVVST7Xdst01jf9lJcejalI8dWjQ7bylNVpJNH7W8KEtEJgPHA4G+/UeQ1w6XLT5KX4Lnmmo5PFnJq6b039midmNc6PE42g5SNexw4+EuB9Wqb43ji2mmZ8S5dJO2ROZVMnslZc3YofC/q74qAj1frKn0/N/V0LhH0eH8qP9AU/XtC3U9MIx08xMyTygHJngb/Tt991HZ7c11z4Rp/h4K28z1SPhj4qeki1nNYxsbM3EAeyN5UhExEKret8uWdo3ndr2J6fR63d0UTqmTYLBwZ/J93Va5y7+nq76cKmsc2otFI9vLW36CV2JTmeukbAHW8LRd9gLAAbBlxukY5md7OmeJ4tPj+Fponb3lIOjGj0WHw91CXFpcXEudclxABPLYFtisR2Q2fUXz35792YXrSICAgINS7UKEzYdIWi5iLZPJuT/wDS53opLhOb4Wqrv56OfVU5sc7IUpKl0b2SM9pjmuHVpBA9yuebHGWlqT5RFZ5Z3dG4XXMqIY5Yzdr2hw8xs6jYvnuXHOK80t3iU7W0WjeF2sGQgwmkGlFNQj55/jIyY0a0h8hsHM2XRp9LkzT8v7z0hryZIpHVq8fakw/9HKBxJNupOqpH+EeIyV3c/wCLn+2VKrtTjjF/kzj0kb/8rOvBLz/V/hj+Nj2ZfGcQkqMImlfCYHOZfULgXBocDc5bxfJQerxxXmrWd/qmuFW31OObRt1RXQVmpUwSHY2WMnoHC/uUZina0LtrcfPgtWPZ0ACpN89VQfKpiD2OadjmkHoRZGVZ2tEuYak6rbHdl6LhiOr6Na3yRLoKcObh0V9ojh1vRoK08XiZ0k7fRRNPMTqf1lgaeXVqIX7g8e/L91WeG5YpqKzPulNRTfDaG/BXpXlUFtiUetDIOLHfArn1VebDaPpLZina8T9UX4m+waBtJAHmVRtHXmyR91ptPyTLYu1HDXS4e17QS6FzXuG/V1S158rg+RX1XguaMWeIt5jZSNbTnpvHhH2gWNtpK1j3m0bwY5DuAdazjyBA8rqxcW0059PPL3jq4dNk5L9eyd2lUlMNZ7R6lseGz6x9poY3m5zha3vPku/hdJtq6beJ3c+ptEY5R/2R4M+WrNSQRFEHBp3Oe4Wy6C/qpjjerryRijv5c+kxTvzSmYqrz2d89nN2Key/qfioGPV+sqjT839XQuD/AEeH8qP9AU7HaFtp6YQrpKSKqpadvfS+9xI9xCjckbXl9C0ExbTY5j2b/gGAUuIUsM03eSO1A0gyyFrXN8LgG3yFxsC7q1raImVU1OfPpc18dJ26+Ibbh+GQ07dWGJrB90D3netsREdkbfJa872ndd2XrAQEBAQEBB4miD2lrhdrgQQdhBFiF7EzE7w8mN42c8aVYI/D6p0Lr6h8UTvtRnZ5jYenNXrQayupxRPnyh82KaW2bX2Z6WCnPyed1oXm8bjsjedrTwaeO49VG8Y4fOT+djjrHf6t2lz8vy2S8Cqsk1UHzfA0m5a0nmAV7vMPNmG0zjAw6rsAP+Hm2AfYK6NHP/6KfeP9teb8ufs511iXMBP1m/EK9ZumO32lE07w6eqaVssLo3DwvYWnoRZfPLRvuncd5paLR4c9YpSPpppIJhZzCR+IfVeORFio+1JrL6FpdTXPji0ef/SmzQXGhV0bCT84wBko36zRk7zFj5rtx25qqVxLSzp88x4nrH2bEs3AssZrm08EkrzZrGOd6DIeZsPNeTO3VtwYpy5K0jzLn/RPBnYhWxxAXY0h8x3BoNyD1OS58dd5W/iuqjDi5fPZ0LWUokidHsBbbplkVszYoy0mk+VOx3mtosjguLHuikye02/yFRc2G+DJMeyzUtXJSLR2lIOD1omia76wFndQrlodVGowxeO/lXNRinFeayvl2tKxxqoEcDyTbwkDqRZcPEM8YtPa0/b9W/TY5vliIR9o/RmrrWm3zURDnHcSPZb6qE4Po5mee3aEzr88Y8fJHeUmvaCLEXB2g7DyVpidlfRjpJ2W6zy+hkawE3MT76o/A4bByKntLxu1I5csb/VxZNHE+l8ocQxPCIWNqXRmMu1I9Z2uRkTYbDYAb1sjFpNfkmccTE95a7Wy4K9Z6LGg73HK0R1Ep7mNpe4DIWuBZoGy/FbtTWvDsH8uPmt03Y4t89/mnpCW6CijgjbHEwMY0WAGxVm1ptPNad5SURERtD7lYT2ey5sxT2X9XfFQUepUafmuh8H+jw/lR/oCna9oWynphFnarhjoKsTgfNzAAncJGixB6tAPkVy5sfXdb+BauLY/hW7x/p67OdJ20zzFK60MhuDujfsufunLpZeYb8vSWXGuHzmr8XH6o/zCXGuvsXYqHbo9IKXQVQEBAQEBBhNKtG4cQh7uUWIzjePaY7iOXEb10aXVZNPk56fs15McXjaUH6Q6M1eHOPexl0W6VoJjI5/ZPIq36XiOHUR32n2lG5dPajOaJ9o8tMBHL87CNgJ8bR913DkfcuXWcIx5p58fSf8ADLHqb06T1hI+Hae0EwHz4jPCQFtv6vZ96gcvC9Tj/p3+3V2V1OO3nZk/946O1/lkFvzov5XP+Fz7+if2ls+LT3arpxp1Q/JJ4WTiSSSJ7GhgLgC5pAJdsAz4ru0XD8/xa3tXaImJ6tOXPSazEShvD6Conkb3UEj/ABNzax1to37FZNTq8VaTE2jtLkx4rTt0dQsGQ6BUaUq1jTbQ2LEWA37udo8EgG77Dxvb8FhakWd2j119Nbp1j2RpSUmKYNPriBzm7HFgMkUjeBtmOtgQtUVtSeievqdHrsfJknafH0bjT9qLC3xUNT3nBrbi/U2PuWzn+iLtwmInplrt92MxVmKY2QwQfJKW4Pjvc/edvceWQ6ryYmzdiy6XQxM0nnv7+IbzonoxDh0OpELuOcjz7TzxPLktkREIjUai+e/NZnV60MDpJo4yrGs06kw9l1sj91w3hcWr0VNRHXu69Nq7YOneGtUny2hf4oXOG8tGuxw52zUJXR6vSX5sXVI5Mum1NdrTtLNs0tuPo8hdwAd/C768R1Ext8Gd/wDDinSY4/5I2WdVRVle4a47iLnttybtvzKw/BajVXi2onaPaGyuow6eP5XWfds2EYXHSxiOIWG873He4lTGPHXHXlrCPyZLZLTay+Wxgt6utiiF5ZGMHFzmt+Kypjtedqxuxm1Y7yjjtOxmhqqYNjq4zNG8PY0axDsi1zbgWGRv5Kd4Th1GDNzWpPLPSXFqr4712ieqPMCxqSmmbLC/VeMuLXDe1w3gqw6nBj1GPkv2cVLWpPNVN2iWlkVe2w8EzRd8ZP8ArYd7fgqbrdBk01uvWPEpXBnrkj6szik744XuijMsgadRgIBc7cLnYuC3bo233is7IKn0RxV170TrHnH/ACo38JbuhI4dfv5SLo7iuLARQy4c0Boa0yGUNAaBbWIF7mwXZScvaYhJYpzxtExGzbMZwqKrhdDO3WY4eYO5zTuIO9bpjeHfhzXxXi9Z6whTSLQetoXExsdUQ7nMF3AcHs236ZLnthWrScZx3ja/SXnBdNa6kGo0PLR9SSN7gOQ3joCleerLPg0Oo+a20T7xOzasP0sxmtIbT0rIwdsjo3ho5+J37FbIteUZl03DsPWbTb6bt+wHDpII/npnTTOzke7Zfg0DJrRwC2RCHzZIvbesbR7MovWoQEBAQEBB5kYHCxAIO0EXBSJ27DWcS0Aw6ckupmscdpjJYeuWS7Mev1GONq2lqnDSe8MSeyahvk6Yf+T/AAumOMan3a50uOX3g7LcPb7TZH/ikdb3LXbiuqn+plGmxx4Zmg0OoIDeOkjB4lusfUrlvqs1/VaZbK4617QzccQaLNAA5AALQze0BBQhBQMHAegQekBAQEBBSyCqAg0PTrTT5MXRQGz2+2/I6pP1G8+J3KZ4bwz40RkydvZw6jUzWeWvdi9GdCHVrRU4hI86/ibHrG9jsL3bfJZ6rifwpnFpoiIjy9xaaJ+a/WW6UuiVDGPDSRebQT6lRVtVmtPW0uqMdY7Qwml/Z3T1bNana2CcDwlosx33XtHxGa7NHxPJgttad6tWXBW/buiFk1RQVOYMc8D9nMbubSPUFWuYxavD7xKN2tjt9YdGYdVCaGORux7GuH9QBt71Q8leS01nwmYneN1ysXogICDwYhwHoEHoBBVAQEBAQEBAQEBAQEBAQEBAQEBAQEBAQEBBQoObcbqHummD/bEsmsOeubhX/TUr8GvL7f8ASDv0vMz7uh8IqWSwRPjILHMaW24WGX7Kh5aTS81t3hNUmJiJheLBkoghLtgYJMSYyIXldFG0gbS8ufqg87FvlZWrg9/h6W17dt0bqY5su0eyYcFo+4poYvsRsb/a0BVjJfnvNveUjEbRsvVg9EBAQEBAQEBAQEBAQEBAQEBAQEBAQEBAQEBAQEBAQEEX9ougEk0rqqiGs92csVwC4/bZuud481O8N4rGKvwsvbxLjz6bmnmhqWj2l1XhZMb43CO+ccrXNAO8tO49MlJanS6XW/NFvm94c1L5MXTbo3Sn7X6Yjx08gP3XMcPU2UZbgeSO142+vR0RrI/tkl7Q6mq8GHUEjnHY+T2W87DL3rX/AA/Bi658kfaGXx736UqvdDdB3RTGrrn97VOJPEMJ2m+87uS06zX/ABaxixRtSPDPFg5fmt1lvijXQICAgICAgICAgICAgICAgICAgICAgICAgICAgICAgICAg+M1Mx/tsa4cwD8V7EzHZ5st24PTg3FPFf8ALZ/C957+5tC7jjDRZoAHIALF69oCAgICAgICAgICAgICAgICAgICAgICAgICAgICAgICAgICAgICAgICAgICAgICAgICAgICAgICAgICAgICAgICAgICAgICAgICAgICAgICAgICAgICAgICAgICAgICAgICAgICAgICAgICAgICAgICAgICAgICAgICAgICAg//2Q=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AutoShape 10" descr="data:image/jpeg;base64,/9j/4AAQSkZJRgABAQAAAQABAAD/2wCEAAkGBxIQEBQUEBAUExIWFRQYFBgWEw8XExUWFxQWFhURFRUcHSggGBolHBQUITUhJSkrLi4wFx8zODMsNygtLisBCgoKDg0OGhAQGywlICYsLCw0LCwsLCwsLCwsLCwsLSwsLCwsLCwsLCwsLCwsLCwsLCwsLCwsLCwsLCwsLCwsLP/AABEIAKgBLAMBEQACEQEDEQH/xAAcAAEAAQUBAQAAAAAAAAAAAAAABwEEBQYIAgP/xABCEAABAwICBwUDCwMBCQAAAAABAAIDBBEFIQYSMUFRYXEHEyKBkTKhsRQjNEJSYnJzssHRgpLhohUWJDNEU4OT0v/EABsBAQACAwEBAAAAAAAAAAAAAAAFBgIDBAEH/8QAMxEBAAIBAgUCBAQGAwEBAAAAAAECAwQRBRIhMUEyURMiYXEUM4GRFSNCUqGxQ8Hw4ST/2gAMAwEAAhEDEQA/AJxQEBAQEBAQEBAQEBAQEBAQEBAQEBAQEBAQEBAQEBAQEBAQEBAQEBAQEBAQEBAQEBAQEBAQEBAQEBAQEBAQEBAQEBAQEBAQEBAQEBAQEBAQEBAQEBAQEBAQEBAQEBAQEBAQEBAQEBAQEBAQEBAQEBAQEBAQEBAQEBAQEBAQEBAQEBAQEBAQEBAQEBAQEBAQEBAQEBAQEBAQEBAQEBAQEBAQEBAQEBAQEBAQEBAQEBAQEBAQEBAQEBAQEBAQEBAQEBAQEBAQEBAQEBAQEBAQEBAQEBAQEBAQEBAQEBBS6CqAgICAgICAgICAgIPnPO1jS57g1o2kkADzK9is2nasbvJmIjeWqYn2iUcJs0uld9wZep/ZSWPhOe8b22rH1c1tXSO3X7MW7tHlOceHSubx8f7MW3+GYY9WarD8Tk8Ul4b2pNabTUj4+riD6FoWyODc8fy8kS8/FzHqrLOYfp7Ry2u50f4hl6tvbzXJl4VqMfjf7NlNXjt9Gy09QyRocxzXtOwtIIPmFH2rNZ2tGzpiYns+q8eiAgICAgICAgICAgICAgICDDY5U1jcqWBj+LnPAt0atOScn9G36ufNOb/jiP1lH9Xp7UsYXa+YvlqR7R5KO/F5N9t0H/EM825d2/aKGodTtkqpdd8gDgA1oDARcNyGZUnii3L807p7BF+SJvO8s2tjcICAgICAgICAgIMVpBjcdHHrPzcb6jd7j+wHFdGl019Rflq1ZcsY43lGcLqvG6gtDy2Fp8Ts9Rg+y0byp/JODh1Noje7gpW+one3ZImBaJ0tIB3cQc/e94Dnnnc7FAZ9XlzW3vKQpirSOkM4BZc7Yt6ygimaWyxse07Q5oKyre1Z3rOzyaxPdGemfZ73LXT0BIDQXPiJysMy5hPDgVP6Di8zMY83X6uLNpY25qsB2cMrp6oOpZHRxNI75x/5bh9gt2OcfULq4tk01aclo3t494a9NS++8T0TmFVEkqgICAgICAgICAgICAgICAgo5eS8lzxi58DurviVX49cqdT839U+YP8AR4fyo/0BWCvaFwp6YXi9ZCAgICAgICAgIPnPMGNLnGzWgkngALkr2Im07Q8mdo3lBuleMyVk+V7vcGsbwaTZrffmrnpMFdJgmZ8Ruhr3nLkTBozgzKKmZEwZgXed7nH2nFVLUZ7Z8k3t5S9KRSvLDLLQzEBBZ4thrKqF8Mut3bxZwa4tJF72uN2Szx3mlotHdjasTG0mF4ZFTRNigYGMbsA+J4leXva9ua07y9iIiNoXixeqXQeXyBou4gDiSAE32exEz2Wv+16e9vlEV/zGfyseevu2/hs22/LP7LqOUOF2kEcQQR6rJqmJjpL2jwQEHzkma32nAdSAtd8tKeqYhlWs27Q+IxCL/uN9Vo/Haf8Avhn8HJ7PuyQOFwQRyN10UyVv1rO7XMTHd7WbwQUugXQU1hxTZ5vBrjiPVNpN4L3C8kns52xc+B3V3xKr8eufvKnU/N/VP+D/AEeH8qP9AVgr2hcKemF4vWTy+QAXJAHEmwXkzEPYiZ6QsjjVMDb5RFf8bf5WPPX3bvwubbfkn9l5HK1wu1wcOIII9VlE7tMxMTtL2vXggICAgINV7Sa3uqFwBsZHtZ5HxO9zSPNSXCcMZNTG/jq5dZblxox0Mh73FKcHMBxd/a0ke8BWPituTSW+rh0sb5ITuFSkwqgICAgIKFBr2lOkraRpDbGS1+TeZ58lpy5uTpHdI6Dh9tTO89KsFhejk1eBNXTSBjs2Rg2NtxP2egWFMM263dObX0wTOPTViNvOzJVPZ/RubZneRu3OD3H1ByKznBSfDRj4vqq23m2/0lodearCqjUMhbfON7b6kjebdhI3grntFsc9FhwTp+IYt5jr5jz+iQdDdLG1oLH2bOwXc0bHDZrt/cbl1Y8nPH1V7iPDbaW28daz/wC6toWxGMPjOL90CGnMbTw5DmofXcQmk/DxdbOvT6fm+a3ZaUWCum8dS92eYYCQQPvO235BZYOGV25s3zT/AIMmqn04+kLqbRyEjwazDuIc4+oN7rdl4Zprx6dvsxpqslZ7sC6WSmlLHHVcMwRscOP+FWc9c+gy7Vn/AOpSkY9RTfZsuEYmJhY5PG0cR9oKx8O4hGqr19UIvU6acU/RkHvABJIAGZJ2AcVJxG/SHLvtDQcU0rqKuoFNh1mk3vIRnqja/wC6Pf0Uzj0WPT4vjajr7Q4pzWy25cf7vrPoBJI28mITul4nNl+hzstdOKck/Ljrt9mc6WJjrM7o+xtlRRTGGoHitdrhfVe3c5qsWlvh1NOen7I/LS2O20yz+hujFLiLe8dUS6zCBLFdotwIcMy08eRCi+I6vUaa00iIiJ7S69PjpkjmSpRUUcEYjiaGsaLADcq7e02mZl37bRs55xY+F3V3xVej1z95U+n5v6ug8H+jw/lR/oCn69oW+nphb49jDaWPWdm431W8eZ5BYZMkUjeXZpNLbUX5Y7e7UcKw2fFSZqmVzYLkMa3LWscyOA57VppScnzX/ZJ6jUY9HPwsERvHeWUrdAKVzLRGSN+5we52fMHas509J7Q5sXF9RS29p3j2loDsUqMMqHM17SMdZwz7uQbQSN4ItzC545sdtlk+Bp9dgi8x3/eJS1o7jDK2nZNHkHDMb2uGTmnoV21neN1O1Ontgyzjt4ZNZNAgICAg0DtiJFNBw77P/wBb1OcA/Pt9v+4cOu9EfdougM4ZilOTsLnN/uY4D32U1xem+kt9HLpZ2yQngFUiEwqvQQEBAQW+IVQiifI7YxpcfIXssbTtEyzxY5yXikeZ2Q7LUGqrIWvN+8mZr87uFx0tko/H8+SJlc8uONPpLcviE0gW2KSUlVBqfaVhIqKB7gPnIfnWHf4fbb5tv6BYZK71SXCtROHU19p6Sh7CcWdSzxTtObHAnm3Y9vmLrkpPLZctZgjNgtSfP+3QVTVBsReNmqCPPZ8Vt1eb4WG1/aHz/Hj3vytSb85UwtOYLwTztd37KrcO/maqJn7pfPHJhnZu4VxhCKr0YHS6k1odce1GQf6Tk4fA+SiOM4IyYJt5h3aDLy5eX3a1SV/cyxvvlcB34TkVWeG5pxaito+yX1GGMmK1WV7SsTMNIGtNjK8MP4QC53rYDzX1DhGD4ufefEbqfrLzWm3u1nsjcHVVST7Xdst01jf9lJcejalI8dWjQ7bylNVpJNH7W8KEtEJgPHA4G+/UeQ1w6XLT5KX4Lnmmo5PFnJq6b039midmNc6PE42g5SNexw4+EuB9Wqb43ji2mmZ8S5dJO2ROZVMnslZc3YofC/q74qAj1frKn0/N/V0LhH0eH8qP9AU/XtC3U9MIx08xMyTygHJngb/Tt991HZ7c11z4Rp/h4K28z1SPhj4qeki1nNYxsbM3EAeyN5UhExEKret8uWdo3ndr2J6fR63d0UTqmTYLBwZ/J93Va5y7+nq76cKmsc2otFI9vLW36CV2JTmeukbAHW8LRd9gLAAbBlxukY5md7OmeJ4tPj+Fponb3lIOjGj0WHw91CXFpcXEudclxABPLYFtisR2Q2fUXz35792YXrSICAgINS7UKEzYdIWi5iLZPJuT/wDS53opLhOb4Wqrv56OfVU5sc7IUpKl0b2SM9pjmuHVpBA9yuebHGWlqT5RFZ5Z3dG4XXMqIY5Yzdr2hw8xs6jYvnuXHOK80t3iU7W0WjeF2sGQgwmkGlFNQj55/jIyY0a0h8hsHM2XRp9LkzT8v7z0hryZIpHVq8fakw/9HKBxJNupOqpH+EeIyV3c/wCLn+2VKrtTjjF/kzj0kb/8rOvBLz/V/hj+Nj2ZfGcQkqMImlfCYHOZfULgXBocDc5bxfJQerxxXmrWd/qmuFW31OObRt1RXQVmpUwSHY2WMnoHC/uUZina0LtrcfPgtWPZ0ACpN89VQfKpiD2OadjmkHoRZGVZ2tEuYak6rbHdl6LhiOr6Na3yRLoKcObh0V9ojh1vRoK08XiZ0k7fRRNPMTqf1lgaeXVqIX7g8e/L91WeG5YpqKzPulNRTfDaG/BXpXlUFtiUetDIOLHfArn1VebDaPpLZina8T9UX4m+waBtJAHmVRtHXmyR91ptPyTLYu1HDXS4e17QS6FzXuG/V1S158rg+RX1XguaMWeIt5jZSNbTnpvHhH2gWNtpK1j3m0bwY5DuAdazjyBA8rqxcW0059PPL3jq4dNk5L9eyd2lUlMNZ7R6lseGz6x9poY3m5zha3vPku/hdJtq6beJ3c+ptEY5R/2R4M+WrNSQRFEHBp3Oe4Wy6C/qpjjerryRijv5c+kxTvzSmYqrz2d89nN2Key/qfioGPV+sqjT839XQuD/AEeH8qP9AU7HaFtp6YQrpKSKqpadvfS+9xI9xCjckbXl9C0ExbTY5j2b/gGAUuIUsM03eSO1A0gyyFrXN8LgG3yFxsC7q1raImVU1OfPpc18dJ26+Ibbh+GQ07dWGJrB90D3netsREdkbfJa872ndd2XrAQEBAQEBB4miD2lrhdrgQQdhBFiF7EzE7w8mN42c8aVYI/D6p0Lr6h8UTvtRnZ5jYenNXrQayupxRPnyh82KaW2bX2Z6WCnPyed1oXm8bjsjedrTwaeO49VG8Y4fOT+djjrHf6t2lz8vy2S8Cqsk1UHzfA0m5a0nmAV7vMPNmG0zjAw6rsAP+Hm2AfYK6NHP/6KfeP9teb8ufs511iXMBP1m/EK9ZumO32lE07w6eqaVssLo3DwvYWnoRZfPLRvuncd5paLR4c9YpSPpppIJhZzCR+IfVeORFio+1JrL6FpdTXPji0ef/SmzQXGhV0bCT84wBko36zRk7zFj5rtx25qqVxLSzp88x4nrH2bEs3AssZrm08EkrzZrGOd6DIeZsPNeTO3VtwYpy5K0jzLn/RPBnYhWxxAXY0h8x3BoNyD1OS58dd5W/iuqjDi5fPZ0LWUokidHsBbbplkVszYoy0mk+VOx3mtosjguLHuikye02/yFRc2G+DJMeyzUtXJSLR2lIOD1omia76wFndQrlodVGowxeO/lXNRinFeayvl2tKxxqoEcDyTbwkDqRZcPEM8YtPa0/b9W/TY5vliIR9o/RmrrWm3zURDnHcSPZb6qE4Po5mee3aEzr88Y8fJHeUmvaCLEXB2g7DyVpidlfRjpJ2W6zy+hkawE3MT76o/A4bByKntLxu1I5csb/VxZNHE+l8ocQxPCIWNqXRmMu1I9Z2uRkTYbDYAb1sjFpNfkmccTE95a7Wy4K9Z6LGg73HK0R1Ep7mNpe4DIWuBZoGy/FbtTWvDsH8uPmt03Y4t89/mnpCW6CijgjbHEwMY0WAGxVm1ptPNad5SURERtD7lYT2ey5sxT2X9XfFQUepUafmuh8H+jw/lR/oCna9oWynphFnarhjoKsTgfNzAAncJGixB6tAPkVy5sfXdb+BauLY/hW7x/p67OdJ20zzFK60MhuDujfsufunLpZeYb8vSWXGuHzmr8XH6o/zCXGuvsXYqHbo9IKXQVQEBAQEBBhNKtG4cQh7uUWIzjePaY7iOXEb10aXVZNPk56fs15McXjaUH6Q6M1eHOPexl0W6VoJjI5/ZPIq36XiOHUR32n2lG5dPajOaJ9o8tMBHL87CNgJ8bR913DkfcuXWcIx5p58fSf8ADLHqb06T1hI+Hae0EwHz4jPCQFtv6vZ96gcvC9Tj/p3+3V2V1OO3nZk/946O1/lkFvzov5XP+Fz7+if2ls+LT3arpxp1Q/JJ4WTiSSSJ7GhgLgC5pAJdsAz4ru0XD8/xa3tXaImJ6tOXPSazEShvD6Conkb3UEj/ABNzax1to37FZNTq8VaTE2jtLkx4rTt0dQsGQ6BUaUq1jTbQ2LEWA37udo8EgG77Dxvb8FhakWd2j119Nbp1j2RpSUmKYNPriBzm7HFgMkUjeBtmOtgQtUVtSeievqdHrsfJknafH0bjT9qLC3xUNT3nBrbi/U2PuWzn+iLtwmInplrt92MxVmKY2QwQfJKW4Pjvc/edvceWQ6ryYmzdiy6XQxM0nnv7+IbzonoxDh0OpELuOcjz7TzxPLktkREIjUai+e/NZnV60MDpJo4yrGs06kw9l1sj91w3hcWr0VNRHXu69Nq7YOneGtUny2hf4oXOG8tGuxw52zUJXR6vSX5sXVI5Mum1NdrTtLNs0tuPo8hdwAd/C768R1Ext8Gd/wDDinSY4/5I2WdVRVle4a47iLnttybtvzKw/BajVXi2onaPaGyuow6eP5XWfds2EYXHSxiOIWG873He4lTGPHXHXlrCPyZLZLTay+Wxgt6utiiF5ZGMHFzmt+Kypjtedqxuxm1Y7yjjtOxmhqqYNjq4zNG8PY0axDsi1zbgWGRv5Kd4Th1GDNzWpPLPSXFqr4712ieqPMCxqSmmbLC/VeMuLXDe1w3gqw6nBj1GPkv2cVLWpPNVN2iWlkVe2w8EzRd8ZP8ArYd7fgqbrdBk01uvWPEpXBnrkj6szik744XuijMsgadRgIBc7cLnYuC3bo233is7IKn0RxV170TrHnH/ACo38JbuhI4dfv5SLo7iuLARQy4c0Boa0yGUNAaBbWIF7mwXZScvaYhJYpzxtExGzbMZwqKrhdDO3WY4eYO5zTuIO9bpjeHfhzXxXi9Z6whTSLQetoXExsdUQ7nMF3AcHs236ZLnthWrScZx3ja/SXnBdNa6kGo0PLR9SSN7gOQ3joCleerLPg0Oo+a20T7xOzasP0sxmtIbT0rIwdsjo3ho5+J37FbIteUZl03DsPWbTb6bt+wHDpII/npnTTOzke7Zfg0DJrRwC2RCHzZIvbesbR7MovWoQEBAQEBB5kYHCxAIO0EXBSJ27DWcS0Aw6ckupmscdpjJYeuWS7Mev1GONq2lqnDSe8MSeyahvk6Yf+T/AAumOMan3a50uOX3g7LcPb7TZH/ikdb3LXbiuqn+plGmxx4Zmg0OoIDeOkjB4lusfUrlvqs1/VaZbK4617QzccQaLNAA5AALQze0BBQhBQMHAegQekBAQEBBSyCqAg0PTrTT5MXRQGz2+2/I6pP1G8+J3KZ4bwz40RkydvZw6jUzWeWvdi9GdCHVrRU4hI86/ibHrG9jsL3bfJZ6rifwpnFpoiIjy9xaaJ+a/WW6UuiVDGPDSRebQT6lRVtVmtPW0uqMdY7Qwml/Z3T1bNana2CcDwlosx33XtHxGa7NHxPJgttad6tWXBW/buiFk1RQVOYMc8D9nMbubSPUFWuYxavD7xKN2tjt9YdGYdVCaGORux7GuH9QBt71Q8leS01nwmYneN1ysXogICDwYhwHoEHoBBVAQEBAQEBAQEBAQEBAQEBAQEBAQEBAQEBBQoObcbqHummD/bEsmsOeubhX/TUr8GvL7f8ASDv0vMz7uh8IqWSwRPjILHMaW24WGX7Kh5aTS81t3hNUmJiJheLBkoghLtgYJMSYyIXldFG0gbS8ufqg87FvlZWrg9/h6W17dt0bqY5su0eyYcFo+4poYvsRsb/a0BVjJfnvNveUjEbRsvVg9EBAQEBAQEBAQEBAQEBAQEBAQEBAQEBAQEBAQEBAQEEX9ougEk0rqqiGs92csVwC4/bZuud481O8N4rGKvwsvbxLjz6bmnmhqWj2l1XhZMb43CO+ccrXNAO8tO49MlJanS6XW/NFvm94c1L5MXTbo3Sn7X6Yjx08gP3XMcPU2UZbgeSO142+vR0RrI/tkl7Q6mq8GHUEjnHY+T2W87DL3rX/AA/Bi658kfaGXx736UqvdDdB3RTGrrn97VOJPEMJ2m+87uS06zX/ABaxixRtSPDPFg5fmt1lvijXQICAgICAgICAgICAgICAgICAgICAgICAgICAgICAgICAg+M1Mx/tsa4cwD8V7EzHZ5st24PTg3FPFf8ALZ/C957+5tC7jjDRZoAHIALF69oCAgICAgICAgICAgICAgICAgICAgICAgICAgICAgICAgICAgICAgICAgICAgICAgICAgICAgICAgICAgICAgICAgICAgICAgICAgICAgICAgICAgICAgICAgICAgICAgICAgICAgICAgICAgICAgICAgICAgICAgICAgICAg//2Q==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12" descr="data:image/jpeg;base64,/9j/4AAQSkZJRgABAQAAAQABAAD/2wCEAAkGBxIQEBQUEBAUExIWFRQYFBgWEw8XExUWFxQWFhURFRUcHSggGBolHBQUITUhJSkrLi4wFx8zODMsNygtLisBCgoKDg0OGhAQGywlICYsLCw0LCwsLCwsLCwsLCwsLSwsLCwsLCwsLCwsLCwsLCwsLCwsLCwsLCwsLCwsLCwsLP/AABEIAKgBLAMBEQACEQEDEQH/xAAcAAEAAQUBAQAAAAAAAAAAAAAABwEEBQYIAgP/xABCEAABAwICBwUDCwMBCQAAAAABAAIDBBEFIQYSMUFRYXEHEyKBkTKhsRQjNEJSYnJzssHRgpLhohUWJDNEU4OT0v/EABsBAQACAwEBAAAAAAAAAAAAAAAFBgIDBAEH/8QAMxEBAAIBAgUCBAQGAwEBAAAAAAECAwQRBRIhMUEyURMiYXEUM4GRFSNCUqGxQ8Hw4ST/2gAMAwEAAhEDEQA/AJxQEBAQEBAQEBAQEBAQEBAQEBAQEBAQEBAQEBAQEBAQEBAQEBAQEBAQEBAQEBAQEBAQEBAQEBAQEBAQEBAQEBAQEBAQEBAQEBAQEBAQEBAQEBAQEBAQEBAQEBAQEBAQEBAQEBAQEBAQEBAQEBAQEBAQEBAQEBAQEBAQEBAQEBAQEBAQEBAQEBAQEBAQEBAQEBAQEBAQEBAQEBAQEBAQEBAQEBAQEBAQEBAQEBAQEBAQEBAQEBAQEBAQEBAQEBAQEBAQEBAQEBAQEBAQEBAQEBAQEBAQEBAQEBAQEBBS6CqAgICAgICAgICAgIPnPO1jS57g1o2kkADzK9is2nasbvJmIjeWqYn2iUcJs0uld9wZep/ZSWPhOe8b22rH1c1tXSO3X7MW7tHlOceHSubx8f7MW3+GYY9WarD8Tk8Ul4b2pNabTUj4+riD6FoWyODc8fy8kS8/FzHqrLOYfp7Ry2u50f4hl6tvbzXJl4VqMfjf7NlNXjt9Gy09QyRocxzXtOwtIIPmFH2rNZ2tGzpiYns+q8eiAgICAgICAgICAgICAgICDDY5U1jcqWBj+LnPAt0atOScn9G36ufNOb/jiP1lH9Xp7UsYXa+YvlqR7R5KO/F5N9t0H/EM825d2/aKGodTtkqpdd8gDgA1oDARcNyGZUnii3L807p7BF+SJvO8s2tjcICAgICAgICAgIMVpBjcdHHrPzcb6jd7j+wHFdGl019Rflq1ZcsY43lGcLqvG6gtDy2Fp8Ts9Rg+y0byp/JODh1Noje7gpW+one3ZImBaJ0tIB3cQc/e94Dnnnc7FAZ9XlzW3vKQpirSOkM4BZc7Yt6ygimaWyxse07Q5oKyre1Z3rOzyaxPdGemfZ73LXT0BIDQXPiJysMy5hPDgVP6Di8zMY83X6uLNpY25qsB2cMrp6oOpZHRxNI75x/5bh9gt2OcfULq4tk01aclo3t494a9NS++8T0TmFVEkqgICAgICAgICAgICAgICAgo5eS8lzxi58DurviVX49cqdT839U+YP8AR4fyo/0BWCvaFwp6YXi9ZCAgICAgICAgIPnPMGNLnGzWgkngALkr2Im07Q8mdo3lBuleMyVk+V7vcGsbwaTZrffmrnpMFdJgmZ8Ruhr3nLkTBozgzKKmZEwZgXed7nH2nFVLUZ7Z8k3t5S9KRSvLDLLQzEBBZ4thrKqF8Mut3bxZwa4tJF72uN2Szx3mlotHdjasTG0mF4ZFTRNigYGMbsA+J4leXva9ua07y9iIiNoXixeqXQeXyBou4gDiSAE32exEz2Wv+16e9vlEV/zGfyseevu2/hs22/LP7LqOUOF2kEcQQR6rJqmJjpL2jwQEHzkma32nAdSAtd8tKeqYhlWs27Q+IxCL/uN9Vo/Haf8Avhn8HJ7PuyQOFwQRyN10UyVv1rO7XMTHd7WbwQUugXQU1hxTZ5vBrjiPVNpN4L3C8kns52xc+B3V3xKr8eufvKnU/N/VP+D/AEeH8qP9AVgr2hcKemF4vWTy+QAXJAHEmwXkzEPYiZ6QsjjVMDb5RFf8bf5WPPX3bvwubbfkn9l5HK1wu1wcOIII9VlE7tMxMTtL2vXggICAgINV7Sa3uqFwBsZHtZ5HxO9zSPNSXCcMZNTG/jq5dZblxox0Mh73FKcHMBxd/a0ke8BWPituTSW+rh0sb5ITuFSkwqgICAgIKFBr2lOkraRpDbGS1+TeZ58lpy5uTpHdI6Dh9tTO89KsFhejk1eBNXTSBjs2Rg2NtxP2egWFMM263dObX0wTOPTViNvOzJVPZ/RubZneRu3OD3H1ByKznBSfDRj4vqq23m2/0lodearCqjUMhbfON7b6kjebdhI3grntFsc9FhwTp+IYt5jr5jz+iQdDdLG1oLH2bOwXc0bHDZrt/cbl1Y8nPH1V7iPDbaW28daz/wC6toWxGMPjOL90CGnMbTw5DmofXcQmk/DxdbOvT6fm+a3ZaUWCum8dS92eYYCQQPvO235BZYOGV25s3zT/AIMmqn04+kLqbRyEjwazDuIc4+oN7rdl4Zprx6dvsxpqslZ7sC6WSmlLHHVcMwRscOP+FWc9c+gy7Vn/AOpSkY9RTfZsuEYmJhY5PG0cR9oKx8O4hGqr19UIvU6acU/RkHvABJIAGZJ2AcVJxG/SHLvtDQcU0rqKuoFNh1mk3vIRnqja/wC6Pf0Uzj0WPT4vjajr7Q4pzWy25cf7vrPoBJI28mITul4nNl+hzstdOKck/Ljrt9mc6WJjrM7o+xtlRRTGGoHitdrhfVe3c5qsWlvh1NOen7I/LS2O20yz+hujFLiLe8dUS6zCBLFdotwIcMy08eRCi+I6vUaa00iIiJ7S69PjpkjmSpRUUcEYjiaGsaLADcq7e02mZl37bRs55xY+F3V3xVej1z95U+n5v6ug8H+jw/lR/oCn69oW+nphb49jDaWPWdm431W8eZ5BYZMkUjeXZpNLbUX5Y7e7UcKw2fFSZqmVzYLkMa3LWscyOA57VppScnzX/ZJ6jUY9HPwsERvHeWUrdAKVzLRGSN+5we52fMHas509J7Q5sXF9RS29p3j2loDsUqMMqHM17SMdZwz7uQbQSN4ItzC545sdtlk+Bp9dgi8x3/eJS1o7jDK2nZNHkHDMb2uGTmnoV21neN1O1Ontgyzjt4ZNZNAgICAg0DtiJFNBw77P/wBb1OcA/Pt9v+4cOu9EfdougM4ZilOTsLnN/uY4D32U1xem+kt9HLpZ2yQngFUiEwqvQQEBAQW+IVQiifI7YxpcfIXssbTtEyzxY5yXikeZ2Q7LUGqrIWvN+8mZr87uFx0tko/H8+SJlc8uONPpLcviE0gW2KSUlVBqfaVhIqKB7gPnIfnWHf4fbb5tv6BYZK71SXCtROHU19p6Sh7CcWdSzxTtObHAnm3Y9vmLrkpPLZctZgjNgtSfP+3QVTVBsReNmqCPPZ8Vt1eb4WG1/aHz/Hj3vytSb85UwtOYLwTztd37KrcO/maqJn7pfPHJhnZu4VxhCKr0YHS6k1odce1GQf6Tk4fA+SiOM4IyYJt5h3aDLy5eX3a1SV/cyxvvlcB34TkVWeG5pxaito+yX1GGMmK1WV7SsTMNIGtNjK8MP4QC53rYDzX1DhGD4ufefEbqfrLzWm3u1nsjcHVVST7Xdst01jf9lJcejalI8dWjQ7bylNVpJNH7W8KEtEJgPHA4G+/UeQ1w6XLT5KX4Lnmmo5PFnJq6b039midmNc6PE42g5SNexw4+EuB9Wqb43ji2mmZ8S5dJO2ROZVMnslZc3YofC/q74qAj1frKn0/N/V0LhH0eH8qP9AU/XtC3U9MIx08xMyTygHJngb/Tt991HZ7c11z4Rp/h4K28z1SPhj4qeki1nNYxsbM3EAeyN5UhExEKret8uWdo3ndr2J6fR63d0UTqmTYLBwZ/J93Va5y7+nq76cKmsc2otFI9vLW36CV2JTmeukbAHW8LRd9gLAAbBlxukY5md7OmeJ4tPj+Fponb3lIOjGj0WHw91CXFpcXEudclxABPLYFtisR2Q2fUXz35792YXrSICAgINS7UKEzYdIWi5iLZPJuT/wDS53opLhOb4Wqrv56OfVU5sc7IUpKl0b2SM9pjmuHVpBA9yuebHGWlqT5RFZ5Z3dG4XXMqIY5Yzdr2hw8xs6jYvnuXHOK80t3iU7W0WjeF2sGQgwmkGlFNQj55/jIyY0a0h8hsHM2XRp9LkzT8v7z0hryZIpHVq8fakw/9HKBxJNupOqpH+EeIyV3c/wCLn+2VKrtTjjF/kzj0kb/8rOvBLz/V/hj+Nj2ZfGcQkqMImlfCYHOZfULgXBocDc5bxfJQerxxXmrWd/qmuFW31OObRt1RXQVmpUwSHY2WMnoHC/uUZina0LtrcfPgtWPZ0ACpN89VQfKpiD2OadjmkHoRZGVZ2tEuYak6rbHdl6LhiOr6Na3yRLoKcObh0V9ojh1vRoK08XiZ0k7fRRNPMTqf1lgaeXVqIX7g8e/L91WeG5YpqKzPulNRTfDaG/BXpXlUFtiUetDIOLHfArn1VebDaPpLZina8T9UX4m+waBtJAHmVRtHXmyR91ptPyTLYu1HDXS4e17QS6FzXuG/V1S158rg+RX1XguaMWeIt5jZSNbTnpvHhH2gWNtpK1j3m0bwY5DuAdazjyBA8rqxcW0059PPL3jq4dNk5L9eyd2lUlMNZ7R6lseGz6x9poY3m5zha3vPku/hdJtq6beJ3c+ptEY5R/2R4M+WrNSQRFEHBp3Oe4Wy6C/qpjjerryRijv5c+kxTvzSmYqrz2d89nN2Key/qfioGPV+sqjT839XQuD/AEeH8qP9AU7HaFtp6YQrpKSKqpadvfS+9xI9xCjckbXl9C0ExbTY5j2b/gGAUuIUsM03eSO1A0gyyFrXN8LgG3yFxsC7q1raImVU1OfPpc18dJ26+Ibbh+GQ07dWGJrB90D3netsREdkbfJa872ndd2XrAQEBAQEBB4miD2lrhdrgQQdhBFiF7EzE7w8mN42c8aVYI/D6p0Lr6h8UTvtRnZ5jYenNXrQayupxRPnyh82KaW2bX2Z6WCnPyed1oXm8bjsjedrTwaeO49VG8Y4fOT+djjrHf6t2lz8vy2S8Cqsk1UHzfA0m5a0nmAV7vMPNmG0zjAw6rsAP+Hm2AfYK6NHP/6KfeP9teb8ufs511iXMBP1m/EK9ZumO32lE07w6eqaVssLo3DwvYWnoRZfPLRvuncd5paLR4c9YpSPpppIJhZzCR+IfVeORFio+1JrL6FpdTXPji0ef/SmzQXGhV0bCT84wBko36zRk7zFj5rtx25qqVxLSzp88x4nrH2bEs3AssZrm08EkrzZrGOd6DIeZsPNeTO3VtwYpy5K0jzLn/RPBnYhWxxAXY0h8x3BoNyD1OS58dd5W/iuqjDi5fPZ0LWUokidHsBbbplkVszYoy0mk+VOx3mtosjguLHuikye02/yFRc2G+DJMeyzUtXJSLR2lIOD1omia76wFndQrlodVGowxeO/lXNRinFeayvl2tKxxqoEcDyTbwkDqRZcPEM8YtPa0/b9W/TY5vliIR9o/RmrrWm3zURDnHcSPZb6qE4Po5mee3aEzr88Y8fJHeUmvaCLEXB2g7DyVpidlfRjpJ2W6zy+hkawE3MT76o/A4bByKntLxu1I5csb/VxZNHE+l8ocQxPCIWNqXRmMu1I9Z2uRkTYbDYAb1sjFpNfkmccTE95a7Wy4K9Z6LGg73HK0R1Ep7mNpe4DIWuBZoGy/FbtTWvDsH8uPmt03Y4t89/mnpCW6CijgjbHEwMY0WAGxVm1ptPNad5SURERtD7lYT2ey5sxT2X9XfFQUepUafmuh8H+jw/lR/oCna9oWynphFnarhjoKsTgfNzAAncJGixB6tAPkVy5sfXdb+BauLY/hW7x/p67OdJ20zzFK60MhuDujfsufunLpZeYb8vSWXGuHzmr8XH6o/zCXGuvsXYqHbo9IKXQVQEBAQEBBhNKtG4cQh7uUWIzjePaY7iOXEb10aXVZNPk56fs15McXjaUH6Q6M1eHOPexl0W6VoJjI5/ZPIq36XiOHUR32n2lG5dPajOaJ9o8tMBHL87CNgJ8bR913DkfcuXWcIx5p58fSf8ADLHqb06T1hI+Hae0EwHz4jPCQFtv6vZ96gcvC9Tj/p3+3V2V1OO3nZk/946O1/lkFvzov5XP+Fz7+if2ls+LT3arpxp1Q/JJ4WTiSSSJ7GhgLgC5pAJdsAz4ru0XD8/xa3tXaImJ6tOXPSazEShvD6Conkb3UEj/ABNzax1to37FZNTq8VaTE2jtLkx4rTt0dQsGQ6BUaUq1jTbQ2LEWA37udo8EgG77Dxvb8FhakWd2j119Nbp1j2RpSUmKYNPriBzm7HFgMkUjeBtmOtgQtUVtSeievqdHrsfJknafH0bjT9qLC3xUNT3nBrbi/U2PuWzn+iLtwmInplrt92MxVmKY2QwQfJKW4Pjvc/edvceWQ6ryYmzdiy6XQxM0nnv7+IbzonoxDh0OpELuOcjz7TzxPLktkREIjUai+e/NZnV60MDpJo4yrGs06kw9l1sj91w3hcWr0VNRHXu69Nq7YOneGtUny2hf4oXOG8tGuxw52zUJXR6vSX5sXVI5Mum1NdrTtLNs0tuPo8hdwAd/C768R1Ext8Gd/wDDinSY4/5I2WdVRVle4a47iLnttybtvzKw/BajVXi2onaPaGyuow6eP5XWfds2EYXHSxiOIWG873He4lTGPHXHXlrCPyZLZLTay+Wxgt6utiiF5ZGMHFzmt+Kypjtedqxuxm1Y7yjjtOxmhqqYNjq4zNG8PY0axDsi1zbgWGRv5Kd4Th1GDNzWpPLPSXFqr4712ieqPMCxqSmmbLC/VeMuLXDe1w3gqw6nBj1GPkv2cVLWpPNVN2iWlkVe2w8EzRd8ZP8ArYd7fgqbrdBk01uvWPEpXBnrkj6szik744XuijMsgadRgIBc7cLnYuC3bo233is7IKn0RxV170TrHnH/ACo38JbuhI4dfv5SLo7iuLARQy4c0Boa0yGUNAaBbWIF7mwXZScvaYhJYpzxtExGzbMZwqKrhdDO3WY4eYO5zTuIO9bpjeHfhzXxXi9Z6whTSLQetoXExsdUQ7nMF3AcHs236ZLnthWrScZx3ja/SXnBdNa6kGo0PLR9SSN7gOQ3joCleerLPg0Oo+a20T7xOzasP0sxmtIbT0rIwdsjo3ho5+J37FbIteUZl03DsPWbTb6bt+wHDpII/npnTTOzke7Zfg0DJrRwC2RCHzZIvbesbR7MovWoQEBAQEBB5kYHCxAIO0EXBSJ27DWcS0Aw6ckupmscdpjJYeuWS7Mev1GONq2lqnDSe8MSeyahvk6Yf+T/AAumOMan3a50uOX3g7LcPb7TZH/ikdb3LXbiuqn+plGmxx4Zmg0OoIDeOkjB4lusfUrlvqs1/VaZbK4617QzccQaLNAA5AALQze0BBQhBQMHAegQekBAQEBBSyCqAg0PTrTT5MXRQGz2+2/I6pP1G8+J3KZ4bwz40RkydvZw6jUzWeWvdi9GdCHVrRU4hI86/ibHrG9jsL3bfJZ6rifwpnFpoiIjy9xaaJ+a/WW6UuiVDGPDSRebQT6lRVtVmtPW0uqMdY7Qwml/Z3T1bNana2CcDwlosx33XtHxGa7NHxPJgttad6tWXBW/buiFk1RQVOYMc8D9nMbubSPUFWuYxavD7xKN2tjt9YdGYdVCaGORux7GuH9QBt71Q8leS01nwmYneN1ysXogICDwYhwHoEHoBBVAQEBAQEBAQEBAQEBAQEBAQEBAQEBAQEBBQoObcbqHummD/bEsmsOeubhX/TUr8GvL7f8ASDv0vMz7uh8IqWSwRPjILHMaW24WGX7Kh5aTS81t3hNUmJiJheLBkoghLtgYJMSYyIXldFG0gbS8ufqg87FvlZWrg9/h6W17dt0bqY5su0eyYcFo+4poYvsRsb/a0BVjJfnvNveUjEbRsvVg9EBAQEBAQEBAQEBAQEBAQEBAQEBAQEBAQEBAQEBAQEEX9ougEk0rqqiGs92csVwC4/bZuud481O8N4rGKvwsvbxLjz6bmnmhqWj2l1XhZMb43CO+ccrXNAO8tO49MlJanS6XW/NFvm94c1L5MXTbo3Sn7X6Yjx08gP3XMcPU2UZbgeSO142+vR0RrI/tkl7Q6mq8GHUEjnHY+T2W87DL3rX/AA/Bi658kfaGXx736UqvdDdB3RTGrrn97VOJPEMJ2m+87uS06zX/ABaxixRtSPDPFg5fmt1lvijXQICAgICAgICAgICAgICAgICAgICAgICAgICAgICAgICAg+M1Mx/tsa4cwD8V7EzHZ5st24PTg3FPFf8ALZ/C957+5tC7jjDRZoAHIALF69oCAgICAgICAgICAgICAgICAgICAgICAgICAgICAgICAgICAgICAgICAgICAgICAgICAgICAgICAgICAgICAgICAgICAgICAgICAgICAgICAgICAgICAgICAgICAgICAgICAgICAgICAgICAgICAgICAgICAgICAgICAgICAg//2Q==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data:image/jpeg;base64,/9j/4AAQSkZJRgABAQAAAQABAAD/2wCEAAkGBxATEREREhATFREVExAVGBQUGBUUEhgSFhMWFxgSGBUYHSggGhomGxUVJTIhJSkrLy4uFyAzODMsNyotLisBCgoKDg0OGxAQGywmICQsLCwsNC80NC0tLS8sLy0sLywsLy4sLywsNCwsLCwsLCwsLCwsLCwsLCwsLCwsLCwsLP/AABEIAMwAzAMBEQACEQEDEQH/xAAbAAEAAgMBAQAAAAAAAAAAAAAABQcBBAYDAv/EAD8QAAIBAgMFBQQJAgQHAAAAAAABAgMRBBIhBQYxQVEHImFxgRMykbEUI0JSYnKSocEkshUzwvAWNENTY4PR/8QAGwEBAAMBAQEBAAAAAAAAAAAAAAMEBQIBBgf/xAAyEQEAAgECBAQEBgICAwAAAAAAAQIDBBEFEiExEzJBYVFxgZEUIjOhsdEjQuHxUmLB/9oADAMBAAIRAxEAPwC8QAAAAAAAAAAAAAAAAAAAAAAAAAAAAAAAAAAAAAAAAAAAAAAAAAAAAAAAAAAAAAAAAAAAAAAAAAAAAAAAAAAAAAAAAAAAAAAAAAAAAAAAAAAAAAAAAAAAAAAAAAAAAAAAAAAAAAAAAAAAAAAAAAAAAAAAAAAAAAAAAAAAAAAAAAAAAAAAAAAAAAAAAAAAAAAAAAAAAAAAAAAAAAAAAAAAAAAAAAAAAAAAAAAAAAAAAAAAAAAAAAAAAeOJxVOms1SpCEes5KK+LOq0tadqxu8m0R3RE98tmJ2eOw9/CpF/uif8Hn/8J+yPxsfxhv4LbOFrf5WIo1PyTjJ/BMjvgyU81Zj6Oq5K27TDeInYAAAAAAAAAAAAADDYEVid48LC7z5lHi4LNFeqILajHX1Vb6zFX1NhbwUMWpSo53GLs5Si4xcvupvi/I7x5IvG8JcWauSN69ksSJQAAAAAOH3w32dKSw2FSniJNxT0snz8LLm3ojQw6WtaeLm7fD4q1802nkxojZ27DxD9pic2Jq9ajl7GPhGHPzfwOb67Jty4/wAsezqunr3t1l0H/BdJxs6NBLoqcLfIrePl335p+6Tw6/BzO3+zlxTqYfuTWtk3kfpxj6F/T8Uy0na/WP3V8mkpbrXpKJ3H3m2lDFrDuTlQhLLVVW8lDqoS45/C7RJr509o3rHWe2znTxkidpnoumnK6T6mOuvoAAAAAAAAAAAAMNAV92qU8tFNSa7s9FouRQ1v+rK4l/rD57H6T+iQbbt33bxc2W8MbUhfwRtjhYhImAAAABDb17T9hh5STtKSaT5pW1fw+Za0eHxMkb9oQ578tOirezvAPFV6uIlzlkj4U48beb/tJuIZea/L6Q401OWu65sPQjCKjFWSM9ZeoGGgIXC7uUIVM0acYxu2oxSSu3dvzPbWm07zLyIiOkJpI8etHa22cPho5q9WME+Cesm+iitX6HF8lad5T4dNlzTtjjf+PuhZ7+YRauGIUfvypTjH4ysRTqax3ifst14ZltO0Wrv8N0rsjeDC4m6o1oyktXB92aXXK9beJJjy0v5ZVtRo82D9Su3v6JQkVmGzyZiI3kRtXb2HTaUnJrjki5Jeq0KE8Sw/6RNvlEzH37JowW9do+ZR27h5fbt+ZNfHoR04xprX5LTNZ942dTpskRvHX5JKLT1XA04nfrCuyeiM2jvBg6EstXEU4y+7e8/0rUnx6bLkjetZR2y0r0mWtPe7AqOZ11l65Z2+RJGhz77cv8OfxGP4vjZu+OBxFT2VCrKpPpGnVsvGUstorzZxk0uXHG942+sf29rmpbyuc7XZfUx/K/mZGs7wzuJear37Io/0VP8AK/7mW8XkhpYf04dvXrRhFynJRitW5NJJeLZ3MxEbymrW1p5axvLnKu/eCV3F1akV9uFObp/raSZBOppHbf7L9eGZp6WmsT8JmN/s3tj70YPEyyUqy9pa+SXdk11V/e9LnWPPTJ0rKLUaDPp43vXp8e8NzHbShSdpRk+5Uqd1J92DipaXvfvx0JlN6YTHQqKTg7qMnG/Juyd11VmgOC7XcdlhGnfV05tLzkk/kbPC8e9bWUdXbrEPjsWpr6KnzvU+Odmdq/1ZWsPkhZJXSAAABoba2iqFGVR8bWSf3v8A4R5cnJXdY0unnPkin3VvujKeNr1cVPvz9pKFOUtVCEbXklybba8EiHT03/PbvK9xHNyTGDH0rCwJ7DhKLU5OV1rfVfAtMmJ2neFRb6bCq4DExqUJSjF9+nOPGEk9Y+XDTo7GVqKeDki1e0vruHamNXp5pl6zHSfePSVobibyrHYWNSVlVi3CpFcM8ea8GrP1NHFfnru+a1eDwMs09PT5NHfPbTU6eGg2vaSs2uOVXcv2TR87fNPENZ4O/wDjrPX/ANpjvu6pXw8fP6+iS2VsluEczyxtpGOiSPpKVikctY2hVmZmd5eG2dgWi6lNu64rqjN4roq6jDNoj80dY/pPp8s0tt6Si93dtyo144eo/qp+7f7M+nk/mZ3BNZM/4rT09PZPqsX+0N3tE3jlhcPLI7TcW7rilyt4s+00Oni9ptbtDH1GSaxyw1NztkJ0ItKN5RUqlRpOc6kldtt8rvRdEV8+e+S+8z8vZLjxxSNocv2kbrSoJV6bapyllmlolJ6qVuXD5GrwzUWyb4rT6dP6VNVjiu14+qW7LMf9JpzjOf1tKSjK1lmja8ZO3O3yM/W4Yx5No7Ss4L81er17XdKMV+H+TD1nmhn8S81W92S/8jS/L/qZdxeSGlh/ThDb27Y+lY6lhL3opzk4LhNQ6+bt6FXfxsm09ofQRWdHpeevnt6/Dd2VDZcVSTqzUI24aRhFdOiRcnaIYsRa1unWVPb2U4rFX2a5VHGSkp0k8kal9bT93+DOnHzZebH2fTU1NsWkimp79tp77e66t3cXKvQpVKsIqtkippWaU7LMk+l0aMdur5m2287dknGlFcIpeSS5W+SR65Vp2z4J2w1ZLT6ylLwbyyj8pG5wfJG18c+0/wBqGtr5bfRpdim0UpV8NJ63VSPjF6SXo0v1FXiWHlvF/il0t967LbM1aYbA5zHb54anPIoVqj4OVOnJwv8AmaSfmi5TRXmN5mI+coLZ4idoiZ+jV2h2g4Wio5oVW5NJRiouTbdrWzcbkkcOvtM7xs8/E1322lpdouObwtOVnDNGp3W02pZV3XZtX1fMw9b02iH0fBI3tafXoi+xKaeHqR+1GrUT9bSX9xNp53op8SpNc8+6zyZQcl2k4GNTCqTWsZ/NNFXWV3o1uDZJrnmPjDiOxjESjVxcF7uaP6sr/ixzp9/Cl7xaYnNCQ2vO+Ow8nwzW+Ka+Z8xwC22WN+8zKLVV/JtC0MP7sfJH2bNfcldWAqnfFezrU7cfaxt+tHxmhpNdZakelp/lqZZ3xRPs1O1ic5RoXXcqUkr/AIot3j8Gfp/DOW2K1fV85q94tE+js+zDaUa2Bp69+CUJrmpR0/fj6mVqcU48kwt4r81Ylvb/AEqawFd1LWtG1/vZlYl0G/4isx7/AMONRt4c7uA7G8NNTrVrNRqyvHxhHhL1uz3XZYvl6ehp6ctEz2wf5cfy/wAmFrPNDP4j56tzsqv/AIfC3HI7ed2XMfkj5NTT7ctd3A4XEtbVpNSScoygpNZkpNX4XXQo6a359n1nFKb4N9ukdVhVt3HWlevUrYrmo1GoUF/6qdk/W5c8GJne3Vifj71ry4Yiny7/AHnqmcPu9GyU0lFcIRSjFeiJojbspTMzO8pnD4eMFaKsg8eoEVvPsiOKw1ShL7SvF9JrWMviTYM1sOSLx6OMlIvWayoKnUxGBxSlbJXpS1T92S5rxi0fR2jFqsfTtLMjmxW94XvuvvLQxtJTpytNWz0378JeK5rxWh87qNNfBba0fX4tLHlrkjeE2QJGjitmxqO8pPyQFD750VDG04p6e3hz/wDMj6LJO+mj5f8Axm0j/L9Vo70bEliNmtU1erD6yK+80tY+qufLajF4lNo7vouG6qNPni1vLPSf7+iv+zDbccLjHSqPLTrNR10y1Vok+l+HwK2lycs8tmrxXS+LXxcfXb+F6XNB804ftU21Clh1RTvWqNZYLWT4paeL+RV1M77UjvLX4VTkm2e3aI2+qO7KNgyo03Ka78nKc/zP7PorInx05a7M/U5vFyTZ8b2YNwqvk1LNB+tz5LU6e+i1PNXyzO8f0uUvGWm093dbvY+NahCSetrNc1JcUfVYM9c1IvVnXpNJ2lI1JqKcm7JatneTJXHSb2naIeREzO0Kn2jJ4zHxcFejTk7PlKfh4IweEaa1r21F480zK3qL7RFI9He7Y3dpYnCqhUjdWTXJqS4NPkz6XFltjtzVnqo3pFo2lX2A3axmzqs61LETVNJuSyqSlFcmuD87XL9dVXUTGPJSJ3/ZXnDOOJtWWs9sy2jjY0K8nKlGLlCk7RjOomkk0uKSbdudulyfVY/w2L/HG2/eUeG3i3/PK0dhbIjRjwWZ/wC7GKvOO7YGvZx1+z/Jn6zzQyOI+erf7Jl/Q0vy/wCplzF5IaWH9OFc9oGyamFxsmrqMpupSn01zZb9Yv8AaxnZcc4sm8dn2ui1FNXp4rbvEbT/AH9Vpbjb4UcXSjCUowxMUlOm9L/jhfin+xexZ63j3fPazh+TT2323r6T/bq5SSV20l1eiJ1CI3fFGtGaUoyUovg1qn5PmeRO72azWdpeh68AOW3v3OoYyN3G1RXtJaSXr/BNhz3xTvWXF8db91Y4jc3aGFqZ6FTVcJXlTmvVaM0q8TraOXJXf91WdLMTvWU/szeXb0bRnDD1PxVHFS+MLfIhvbQ26xEx8v8Al3WNRHwlM/4vteorOphKPjCNSrP0vaJFzaSvatp+fR3tmn1iHNvs/qVa6rVKtWrJTU7tKCclLNey8TzLrb3jaI2h7TBFevqtnAUXGnGMuNtSmmcXvd2e0cRJ1YJxqPi46X81wZFfDS/dc0+vzYI2rPT4S1NmbJ2lSiqX+IYhQWiWSnOSXRSkm0eRimOkWlLbW4rTzTirv9f4iW9gd0Iup7Rqc6r96tWlnqW6R5RXkjqmKtOsd0GfV5M0RWekR2iOkOywODjSgoxRIqtbbWyIYiDjJa8mcZMdMleW8bw9raazvDkaGw8Xhpt0qs1HwSlp4rmUI4bWlt8V5qm8feNrRukK2Fr1llqzqzX3dKcPXLq/id/gIvO+a029p6R9oeeNt5Y2SmxNgxpWk0r8klZJdEi9EREbQhmdzeHejD4Rd9uVTRKnDWTb4LwLWHS3y9e0fGUV81azt3lA1NvbRrxaWFw1GEk1avOU6ji+sKa09WiTbTY581pn26fy53y29IhWO2tg4vDy9q+9FO/tKeZZHfR66rzNXBrseeeWf39VPJp7Y43hY/Ztvw8T/SYh3xEY5oz4e0grJ3/Grrz49TO1+kjFPPTtP7LWnzTeNp7tzfjdBYuSm51W7JKKklBJdFYyL4K3tzWe5NNTJbms1d1d1auEkrVK+VO+T2jVO/jFcfI9riivbd1TDWvaZ+7pt4tg0sZR9nVgnzXVPqnyZ3asWjaVrFlvitzUnaVW43s1rU53p1ZpJ6aJteT0K86SjUpxnLEbTEJjY26FVtfSJ166Vu5Um1R9YJ95eD0O66esd+qHLxPLfyxFflHX7rMwlOSis3HouC8CdmvcAAA+J04vikwPF4Cl9xAfcMLTXCC+AHqopcgMgAMWAyAAAAMWA+a07Rk+ib+CPYjednk9lIYfGfSNrU7yurVHFv8A7rS187ZrG1rqWpgisdlHTTE5JmVx4HZdOEV3U3bizEX3tisDTnFxlBWfgBStDZ6w+3PZ0fdpSqPTlFxtl+MrehsarLNtLSbd5UsNNs1tu0LwpO8U/BGOuvsABhoAkBkAAAAAAAAAAAAAAAAAAYaApnfPcnEUcQ8RhPdz51FPLKEr37r6X5Gvh4jWa8maPb/tSvppieaiW2Rv7tGEVCvgnVklbNHuSfmldX8jm+m0lutcm3t3dVyZo6WrulKm8+0q8ctLDU8Mn/1a01OSXWNOOrfmQTTS4+s2m3tHT93fNlt2jZ97r7rRhN1G5TlJ5p1Z+/Un18Fq9PEr589stt5+kfBLjxxSNodykQu2QAAAAAAAAAAAAAAAAAAAAAAAD4qU1JWaTXiBo1Ni0HrkQHpR2VRjwggNyMUuAGQAAAAAAAAAAAAAAAAAAAAAAAAAAAAAAAAAAAAAAAAAAAAAAAAAAAAAAAAAAAAAAAAAAAAAAAAAAAAAAAAAAAAAAAAAAAAAAAAAAAAAAAAAAAAAAAAAAAAAAAAAAAAAAAAAAAAAAAAAAAAAAAAAAAAAAAAAAAAAAAAAAAAAAAAAAAAAAAAAAAAAAAAAAAAAAAAAAAAAAAAAAAAAAAAAAAAAAAAAAAAAAAAAAAAAAAAAAAAAAAAAAAAAAAAAA//Z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data:image/jpeg;base64,/9j/4AAQSkZJRgABAQAAAQABAAD/2wCEAAkGBxATEREREhATFREVExAVGBQUGBUUEhgSFhMWFxgSGBUYHSggGhomGxUVJTIhJSkrLy4uFyAzODMsNyotLisBCgoKDg0OGxAQGywmICQsLCwsNC80NC0tLS8sLy0sLywsLy4sLywsNCwsLCwsLCwsLCwsLCwsLCwsLCwsLCwsLP/AABEIAMwAzAMBEQACEQEDEQH/xAAbAAEAAgMBAQAAAAAAAAAAAAAABQcBBAYDAv/EAD8QAAIBAgMFBQQJAgQHAAAAAAABAgMRBBIhBQYxQVEHImFxgRMykbEUI0JSYnKSocEkshUzwvAWNENTY4PR/8QAGwEBAAMBAQEBAAAAAAAAAAAAAAMEBQIBBgf/xAAyEQEAAgECBAQEBgICAwAAAAAAAQIDBBEFEiExEzJBYVFxgZEUIjOhsdEjQuHxUmLB/9oADAMBAAIRAxEAPwC8QAAAAAAAAAAAAAAAAAAAAAAAAAAAAAAAAAAAAAAAAAAAAAAAAAAAAAAAAAAAAAAAAAAAAAAAAAAAAAAAAAAAAAAAAAAAAAAAAAAAAAAAAAAAAAAAAAAAAAAAAAAAAAAAAAAAAAAAAAAAAAAAAAAAAAAAAAAAAAAAAAAAAAAAAAAAAAAAAAAAAAAAAAAAAAAAAAAAAAAAAAAAAAAAAAAAAAAAAAAAAAAAAAAAAAAAAAAAAAAAAAAAAeOJxVOms1SpCEes5KK+LOq0tadqxu8m0R3RE98tmJ2eOw9/CpF/uif8Hn/8J+yPxsfxhv4LbOFrf5WIo1PyTjJ/BMjvgyU81Zj6Oq5K27TDeInYAAAAAAAAAAAAADDYEVid48LC7z5lHi4LNFeqILajHX1Vb6zFX1NhbwUMWpSo53GLs5Si4xcvupvi/I7x5IvG8JcWauSN69ksSJQAAAAAOH3w32dKSw2FSniJNxT0snz8LLm3ojQw6WtaeLm7fD4q1802nkxojZ27DxD9pic2Jq9ajl7GPhGHPzfwOb67Jty4/wAsezqunr3t1l0H/BdJxs6NBLoqcLfIrePl335p+6Tw6/BzO3+zlxTqYfuTWtk3kfpxj6F/T8Uy0na/WP3V8mkpbrXpKJ3H3m2lDFrDuTlQhLLVVW8lDqoS45/C7RJr509o3rHWe2znTxkidpnoumnK6T6mOuvoAAAAAAAAAAAAMNAV92qU8tFNSa7s9FouRQ1v+rK4l/rD57H6T+iQbbt33bxc2W8MbUhfwRtjhYhImAAAABDb17T9hh5STtKSaT5pW1fw+Za0eHxMkb9oQ578tOirezvAPFV6uIlzlkj4U48beb/tJuIZea/L6Q401OWu65sPQjCKjFWSM9ZeoGGgIXC7uUIVM0acYxu2oxSSu3dvzPbWm07zLyIiOkJpI8etHa22cPho5q9WME+Cesm+iitX6HF8lad5T4dNlzTtjjf+PuhZ7+YRauGIUfvypTjH4ysRTqax3ifst14ZltO0Wrv8N0rsjeDC4m6o1oyktXB92aXXK9beJJjy0v5ZVtRo82D9Su3v6JQkVmGzyZiI3kRtXb2HTaUnJrjki5Jeq0KE8Sw/6RNvlEzH37JowW9do+ZR27h5fbt+ZNfHoR04xprX5LTNZ942dTpskRvHX5JKLT1XA04nfrCuyeiM2jvBg6EstXEU4y+7e8/0rUnx6bLkjetZR2y0r0mWtPe7AqOZ11l65Z2+RJGhz77cv8OfxGP4vjZu+OBxFT2VCrKpPpGnVsvGUstorzZxk0uXHG942+sf29rmpbyuc7XZfUx/K/mZGs7wzuJear37Io/0VP8AK/7mW8XkhpYf04dvXrRhFynJRitW5NJJeLZ3MxEbymrW1p5axvLnKu/eCV3F1akV9uFObp/raSZBOppHbf7L9eGZp6WmsT8JmN/s3tj70YPEyyUqy9pa+SXdk11V/e9LnWPPTJ0rKLUaDPp43vXp8e8NzHbShSdpRk+5Uqd1J92DipaXvfvx0JlN6YTHQqKTg7qMnG/Juyd11VmgOC7XcdlhGnfV05tLzkk/kbPC8e9bWUdXbrEPjsWpr6KnzvU+Odmdq/1ZWsPkhZJXSAAABoba2iqFGVR8bWSf3v8A4R5cnJXdY0unnPkin3VvujKeNr1cVPvz9pKFOUtVCEbXklybba8EiHT03/PbvK9xHNyTGDH0rCwJ7DhKLU5OV1rfVfAtMmJ2neFRb6bCq4DExqUJSjF9+nOPGEk9Y+XDTo7GVqKeDki1e0vruHamNXp5pl6zHSfePSVobibyrHYWNSVlVi3CpFcM8ea8GrP1NHFfnru+a1eDwMs09PT5NHfPbTU6eGg2vaSs2uOVXcv2TR87fNPENZ4O/wDjrPX/ANpjvu6pXw8fP6+iS2VsluEczyxtpGOiSPpKVikctY2hVmZmd5eG2dgWi6lNu64rqjN4roq6jDNoj80dY/pPp8s0tt6Si93dtyo144eo/qp+7f7M+nk/mZ3BNZM/4rT09PZPqsX+0N3tE3jlhcPLI7TcW7rilyt4s+00Oni9ptbtDH1GSaxyw1NztkJ0ItKN5RUqlRpOc6kldtt8rvRdEV8+e+S+8z8vZLjxxSNocv2kbrSoJV6bapyllmlolJ6qVuXD5GrwzUWyb4rT6dP6VNVjiu14+qW7LMf9JpzjOf1tKSjK1lmja8ZO3O3yM/W4Yx5No7Ss4L81er17XdKMV+H+TD1nmhn8S81W92S/8jS/L/qZdxeSGlh/ThDb27Y+lY6lhL3opzk4LhNQ6+bt6FXfxsm09ofQRWdHpeevnt6/Dd2VDZcVSTqzUI24aRhFdOiRcnaIYsRa1unWVPb2U4rFX2a5VHGSkp0k8kal9bT93+DOnHzZebH2fTU1NsWkimp79tp77e66t3cXKvQpVKsIqtkippWaU7LMk+l0aMdur5m2287dknGlFcIpeSS5W+SR65Vp2z4J2w1ZLT6ylLwbyyj8pG5wfJG18c+0/wBqGtr5bfRpdim0UpV8NJ63VSPjF6SXo0v1FXiWHlvF/il0t967LbM1aYbA5zHb54anPIoVqj4OVOnJwv8AmaSfmi5TRXmN5mI+coLZ4idoiZ+jV2h2g4Wio5oVW5NJRiouTbdrWzcbkkcOvtM7xs8/E1322lpdouObwtOVnDNGp3W02pZV3XZtX1fMw9b02iH0fBI3tafXoi+xKaeHqR+1GrUT9bSX9xNp53op8SpNc8+6zyZQcl2k4GNTCqTWsZ/NNFXWV3o1uDZJrnmPjDiOxjESjVxcF7uaP6sr/ixzp9/Cl7xaYnNCQ2vO+Ow8nwzW+Ka+Z8xwC22WN+8zKLVV/JtC0MP7sfJH2bNfcldWAqnfFezrU7cfaxt+tHxmhpNdZakelp/lqZZ3xRPs1O1ic5RoXXcqUkr/AIot3j8Gfp/DOW2K1fV85q94tE+js+zDaUa2Bp69+CUJrmpR0/fj6mVqcU48kwt4r81Ylvb/AEqawFd1LWtG1/vZlYl0G/4isx7/AMONRt4c7uA7G8NNTrVrNRqyvHxhHhL1uz3XZYvl6ehp6ctEz2wf5cfy/wAmFrPNDP4j56tzsqv/AIfC3HI7ed2XMfkj5NTT7ctd3A4XEtbVpNSScoygpNZkpNX4XXQo6a359n1nFKb4N9ukdVhVt3HWlevUrYrmo1GoUF/6qdk/W5c8GJne3Vifj71ry4Yiny7/AHnqmcPu9GyU0lFcIRSjFeiJojbspTMzO8pnD4eMFaKsg8eoEVvPsiOKw1ShL7SvF9JrWMviTYM1sOSLx6OMlIvWayoKnUxGBxSlbJXpS1T92S5rxi0fR2jFqsfTtLMjmxW94XvuvvLQxtJTpytNWz0378JeK5rxWh87qNNfBba0fX4tLHlrkjeE2QJGjitmxqO8pPyQFD750VDG04p6e3hz/wDMj6LJO+mj5f8Axm0j/L9Vo70bEliNmtU1erD6yK+80tY+qufLajF4lNo7vouG6qNPni1vLPSf7+iv+zDbccLjHSqPLTrNR10y1Vok+l+HwK2lycs8tmrxXS+LXxcfXb+F6XNB804ftU21Clh1RTvWqNZYLWT4paeL+RV1M77UjvLX4VTkm2e3aI2+qO7KNgyo03Ka78nKc/zP7PorInx05a7M/U5vFyTZ8b2YNwqvk1LNB+tz5LU6e+i1PNXyzO8f0uUvGWm093dbvY+NahCSetrNc1JcUfVYM9c1IvVnXpNJ2lI1JqKcm7JatneTJXHSb2naIeREzO0Kn2jJ4zHxcFejTk7PlKfh4IweEaa1r21F480zK3qL7RFI9He7Y3dpYnCqhUjdWTXJqS4NPkz6XFltjtzVnqo3pFo2lX2A3axmzqs61LETVNJuSyqSlFcmuD87XL9dVXUTGPJSJ3/ZXnDOOJtWWs9sy2jjY0K8nKlGLlCk7RjOomkk0uKSbdudulyfVY/w2L/HG2/eUeG3i3/PK0dhbIjRjwWZ/wC7GKvOO7YGvZx1+z/Jn6zzQyOI+erf7Jl/Q0vy/wCplzF5IaWH9OFc9oGyamFxsmrqMpupSn01zZb9Yv8AaxnZcc4sm8dn2ui1FNXp4rbvEbT/AH9Vpbjb4UcXSjCUowxMUlOm9L/jhfin+xexZ63j3fPazh+TT2323r6T/bq5SSV20l1eiJ1CI3fFGtGaUoyUovg1qn5PmeRO72azWdpeh68AOW3v3OoYyN3G1RXtJaSXr/BNhz3xTvWXF8db91Y4jc3aGFqZ6FTVcJXlTmvVaM0q8TraOXJXf91WdLMTvWU/szeXb0bRnDD1PxVHFS+MLfIhvbQ26xEx8v8Al3WNRHwlM/4vteorOphKPjCNSrP0vaJFzaSvatp+fR3tmn1iHNvs/qVa6rVKtWrJTU7tKCclLNey8TzLrb3jaI2h7TBFevqtnAUXGnGMuNtSmmcXvd2e0cRJ1YJxqPi46X81wZFfDS/dc0+vzYI2rPT4S1NmbJ2lSiqX+IYhQWiWSnOSXRSkm0eRimOkWlLbW4rTzTirv9f4iW9gd0Iup7Rqc6r96tWlnqW6R5RXkjqmKtOsd0GfV5M0RWekR2iOkOywODjSgoxRIqtbbWyIYiDjJa8mcZMdMleW8bw9raazvDkaGw8Xhpt0qs1HwSlp4rmUI4bWlt8V5qm8feNrRukK2Fr1llqzqzX3dKcPXLq/id/gIvO+a029p6R9oeeNt5Y2SmxNgxpWk0r8klZJdEi9EREbQhmdzeHejD4Rd9uVTRKnDWTb4LwLWHS3y9e0fGUV81azt3lA1NvbRrxaWFw1GEk1avOU6ji+sKa09WiTbTY581pn26fy53y29IhWO2tg4vDy9q+9FO/tKeZZHfR66rzNXBrseeeWf39VPJp7Y43hY/Ztvw8T/SYh3xEY5oz4e0grJ3/Grrz49TO1+kjFPPTtP7LWnzTeNp7tzfjdBYuSm51W7JKKklBJdFYyL4K3tzWe5NNTJbms1d1d1auEkrVK+VO+T2jVO/jFcfI9riivbd1TDWvaZ+7pt4tg0sZR9nVgnzXVPqnyZ3asWjaVrFlvitzUnaVW43s1rU53p1ZpJ6aJteT0K86SjUpxnLEbTEJjY26FVtfSJ166Vu5Um1R9YJ95eD0O66esd+qHLxPLfyxFflHX7rMwlOSis3HouC8CdmvcAAA+J04vikwPF4Cl9xAfcMLTXCC+AHqopcgMgAMWAyAAAAMWA+a07Rk+ib+CPYjednk9lIYfGfSNrU7yurVHFv8A7rS187ZrG1rqWpgisdlHTTE5JmVx4HZdOEV3U3bizEX3tisDTnFxlBWfgBStDZ6w+3PZ0fdpSqPTlFxtl+MrehsarLNtLSbd5UsNNs1tu0LwpO8U/BGOuvsABhoAkBkAAAAAAAAAAAAAAAAAAYaApnfPcnEUcQ8RhPdz51FPLKEr37r6X5Gvh4jWa8maPb/tSvppieaiW2Rv7tGEVCvgnVklbNHuSfmldX8jm+m0lutcm3t3dVyZo6WrulKm8+0q8ctLDU8Mn/1a01OSXWNOOrfmQTTS4+s2m3tHT93fNlt2jZ97r7rRhN1G5TlJ5p1Z+/Un18Fq9PEr589stt5+kfBLjxxSNodykQu2QAAAAAAAAAAAAAAAAAAAAAAAD4qU1JWaTXiBo1Ni0HrkQHpR2VRjwggNyMUuAGQAAAAAAAAAAAAAAAAAAAAAAAAAAAAAAAAAAAAAAAAAAAAAAAAAAAAAAAAAAAAAAAAAAAAAAAAAAAAAAAAAAAAAAAAAAAAAAAAAAAAAAAAAAAAAAAAAAAAAAAAAAAAAAAAAAAAAAAAAAAAAAAAAAAAAAAAAAAAAAAAAAAAAAAAAAAAAAAAAAAAAAAAAAAAAAAAAAAAAAAAAAAAAAAAAAAAAAAAAAAAAAAAAAAAAAAAAAAAAAAAAAAAAAAAAA//Z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4" name="Picture 10" descr="http://3.bp.blogspot.com/-Aci8pt5rlxA/UQcEsjsha-I/AAAAAAAAEG4/CbnIkqTK0uk/s1600/Human%2BCuriosity%2Bin%2BBaby%2BFor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789" y="3810000"/>
            <a:ext cx="3419612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://www.pushingbeauty.com/wp-content/uploads/2013/06/pb_be_curiou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3324986"/>
            <a:ext cx="4267200" cy="2837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8080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Instance Optimality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Algorithm A is worst-case optimal, if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/>
                                </a:rPr>
                                <m:t>𝑧</m:t>
                              </m:r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/>
                            </a:rPr>
                            <m:t>𝑐𝑜𝑠𝑡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𝑧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𝑂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func>
                        <m:funcPr>
                          <m:ctrlPr>
                            <a:rPr lang="en-US" i="1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i="1">
                                  <a:latin typeface="Cambria Math"/>
                                </a:rPr>
                                <m:t>𝑧</m:t>
                              </m:r>
                            </m:lim>
                          </m:limLow>
                        </m:fName>
                        <m:e>
                          <m:r>
                            <a:rPr lang="en-US" i="1">
                              <a:latin typeface="Cambria Math"/>
                            </a:rPr>
                            <m:t>𝑐𝑜𝑠𝑡</m:t>
                          </m:r>
                          <m:r>
                            <a:rPr lang="en-US" i="1">
                              <a:latin typeface="Cambria Math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𝐵</m:t>
                          </m:r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r>
                            <a:rPr lang="en-US" i="1">
                              <a:latin typeface="Cambria Math"/>
                            </a:rPr>
                            <m:t>𝑧</m:t>
                          </m:r>
                          <m:r>
                            <a:rPr lang="en-US" i="1">
                              <a:latin typeface="Cambria Math"/>
                            </a:rPr>
                            <m:t>)</m:t>
                          </m:r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),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en-US" dirty="0" smtClean="0"/>
                  <a:t>	for any algorithm B.</a:t>
                </a:r>
              </a:p>
              <a:p>
                <a:r>
                  <a:rPr lang="en-US" dirty="0"/>
                  <a:t>Algorithm A is </a:t>
                </a:r>
                <a:r>
                  <a:rPr lang="en-US" dirty="0" smtClean="0"/>
                  <a:t>instance-optimal</a:t>
                </a:r>
                <a:r>
                  <a:rPr lang="en-US" dirty="0"/>
                  <a:t>, if</a:t>
                </a:r>
                <a:endParaRPr lang="en-US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𝑐𝑜𝑠𝑡</m:t>
                      </m:r>
                      <m:r>
                        <a:rPr lang="en-US" i="1">
                          <a:latin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</a:rPr>
                        <m:t>𝐴</m:t>
                      </m:r>
                      <m:r>
                        <a:rPr lang="en-US" i="1">
                          <a:latin typeface="Cambria Math"/>
                        </a:rPr>
                        <m:t>,</m:t>
                      </m:r>
                      <m:r>
                        <a:rPr lang="en-US" i="1">
                          <a:latin typeface="Cambria Math"/>
                        </a:rPr>
                        <m:t>𝑧</m:t>
                      </m:r>
                      <m:r>
                        <a:rPr lang="en-US" i="1">
                          <a:latin typeface="Cambria Math"/>
                        </a:rPr>
                        <m:t>)=</m:t>
                      </m:r>
                      <m:r>
                        <a:rPr lang="en-US" i="1">
                          <a:latin typeface="Cambria Math"/>
                        </a:rPr>
                        <m:t>𝑂</m:t>
                      </m:r>
                      <m:r>
                        <a:rPr lang="en-US" i="1" smtClean="0">
                          <a:latin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</a:rPr>
                        <m:t>𝑐𝑜𝑠𝑡</m:t>
                      </m:r>
                      <m:r>
                        <a:rPr lang="en-US" i="1">
                          <a:latin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</a:rPr>
                        <m:t>𝐵</m:t>
                      </m:r>
                      <m:r>
                        <a:rPr lang="en-US" i="1">
                          <a:latin typeface="Cambria Math"/>
                        </a:rPr>
                        <m:t>,</m:t>
                      </m:r>
                      <m:r>
                        <a:rPr lang="en-US" i="1">
                          <a:latin typeface="Cambria Math"/>
                        </a:rPr>
                        <m:t>𝑧</m:t>
                      </m:r>
                      <m:r>
                        <a:rPr lang="en-US" i="1">
                          <a:latin typeface="Cambria Math"/>
                        </a:rPr>
                        <m:t>)),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for any algorithm </a:t>
                </a:r>
                <a:r>
                  <a:rPr lang="en-US" dirty="0" smtClean="0"/>
                  <a:t>B and on any input z.</a:t>
                </a: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NDBC PhD Workshop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83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Instance Optimality</a:t>
            </a:r>
            <a:endParaRPr lang="en-US" dirty="0"/>
          </a:p>
        </p:txBody>
      </p:sp>
      <p:pic>
        <p:nvPicPr>
          <p:cNvPr id="5" name="Content Placeholder 4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805" y="1813223"/>
            <a:ext cx="6340390" cy="4099916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NDBC PhD Workshop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656389" y="2602468"/>
            <a:ext cx="111601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486399" y="2971800"/>
            <a:ext cx="106680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85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Top-k Aggregation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NDBC PhD Workshop</a:t>
            </a:r>
            <a:endParaRPr lang="en-US"/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914400" y="2205038"/>
            <a:ext cx="1223962" cy="3529012"/>
            <a:chOff x="3243" y="1389"/>
            <a:chExt cx="771" cy="2223"/>
          </a:xfrm>
        </p:grpSpPr>
        <p:grpSp>
          <p:nvGrpSpPr>
            <p:cNvPr id="6" name="Group 4"/>
            <p:cNvGrpSpPr>
              <a:grpSpLocks/>
            </p:cNvGrpSpPr>
            <p:nvPr/>
          </p:nvGrpSpPr>
          <p:grpSpPr bwMode="auto">
            <a:xfrm>
              <a:off x="3243" y="1389"/>
              <a:ext cx="771" cy="2223"/>
              <a:chOff x="3243" y="1389"/>
              <a:chExt cx="771" cy="2223"/>
            </a:xfrm>
          </p:grpSpPr>
          <p:sp>
            <p:nvSpPr>
              <p:cNvPr id="8" name="Rectangle 5"/>
              <p:cNvSpPr>
                <a:spLocks noChangeArrowheads="1"/>
              </p:cNvSpPr>
              <p:nvPr/>
            </p:nvSpPr>
            <p:spPr bwMode="auto">
              <a:xfrm>
                <a:off x="3243" y="1389"/>
                <a:ext cx="771" cy="36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>
                    <a:latin typeface="Arial" charset="0"/>
                  </a:rPr>
                  <a:t>(a, 0.9)</a:t>
                </a:r>
              </a:p>
            </p:txBody>
          </p:sp>
          <p:sp>
            <p:nvSpPr>
              <p:cNvPr id="9" name="Rectangle 6"/>
              <p:cNvSpPr>
                <a:spLocks noChangeArrowheads="1"/>
              </p:cNvSpPr>
              <p:nvPr/>
            </p:nvSpPr>
            <p:spPr bwMode="auto">
              <a:xfrm>
                <a:off x="3243" y="1752"/>
                <a:ext cx="771" cy="36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>
                    <a:latin typeface="Arial" charset="0"/>
                  </a:rPr>
                  <a:t>(b, 0.8)</a:t>
                </a:r>
              </a:p>
            </p:txBody>
          </p:sp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3243" y="2115"/>
                <a:ext cx="771" cy="36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>
                    <a:latin typeface="Arial" charset="0"/>
                  </a:rPr>
                  <a:t>(c, 0.72)</a:t>
                </a:r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3243" y="3249"/>
                <a:ext cx="771" cy="36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>
                    <a:latin typeface="Arial" charset="0"/>
                  </a:rPr>
                  <a:t>(d, 0.6)</a:t>
                </a:r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3243" y="2478"/>
              <a:ext cx="771" cy="7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b="1">
                  <a:latin typeface="Arial" charset="0"/>
                </a:rPr>
                <a:t>.</a:t>
              </a:r>
            </a:p>
            <a:p>
              <a:pPr algn="ctr"/>
              <a:r>
                <a:rPr lang="en-US" altLang="en-US" b="1">
                  <a:latin typeface="Arial" charset="0"/>
                </a:rPr>
                <a:t>.</a:t>
              </a:r>
            </a:p>
            <a:p>
              <a:pPr algn="ctr"/>
              <a:r>
                <a:rPr lang="en-US" altLang="en-US" b="1">
                  <a:latin typeface="Arial" charset="0"/>
                </a:rPr>
                <a:t>.</a:t>
              </a:r>
            </a:p>
            <a:p>
              <a:pPr algn="ctr"/>
              <a:r>
                <a:rPr lang="en-US" altLang="en-US" b="1">
                  <a:latin typeface="Arial" charset="0"/>
                </a:rPr>
                <a:t>.</a:t>
              </a:r>
            </a:p>
          </p:txBody>
        </p:sp>
      </p:grp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914400" y="1622425"/>
            <a:ext cx="11525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latin typeface="Arial" charset="0"/>
              </a:rPr>
              <a:t>Sorted L</a:t>
            </a:r>
            <a:r>
              <a:rPr lang="en-US" altLang="en-US" baseline="-25000">
                <a:latin typeface="Arial" charset="0"/>
              </a:rPr>
              <a:t>1</a:t>
            </a:r>
          </a:p>
        </p:txBody>
      </p:sp>
      <p:grpSp>
        <p:nvGrpSpPr>
          <p:cNvPr id="13" name="Group 11"/>
          <p:cNvGrpSpPr>
            <a:grpSpLocks/>
          </p:cNvGrpSpPr>
          <p:nvPr/>
        </p:nvGrpSpPr>
        <p:grpSpPr bwMode="auto">
          <a:xfrm>
            <a:off x="2427287" y="2205038"/>
            <a:ext cx="1223963" cy="3529012"/>
            <a:chOff x="3243" y="1389"/>
            <a:chExt cx="771" cy="2223"/>
          </a:xfrm>
        </p:grpSpPr>
        <p:grpSp>
          <p:nvGrpSpPr>
            <p:cNvPr id="14" name="Group 12"/>
            <p:cNvGrpSpPr>
              <a:grpSpLocks/>
            </p:cNvGrpSpPr>
            <p:nvPr/>
          </p:nvGrpSpPr>
          <p:grpSpPr bwMode="auto">
            <a:xfrm>
              <a:off x="3243" y="1389"/>
              <a:ext cx="771" cy="2223"/>
              <a:chOff x="3243" y="1389"/>
              <a:chExt cx="771" cy="2223"/>
            </a:xfrm>
          </p:grpSpPr>
          <p:sp>
            <p:nvSpPr>
              <p:cNvPr id="16" name="Rectangle 13"/>
              <p:cNvSpPr>
                <a:spLocks noChangeArrowheads="1"/>
              </p:cNvSpPr>
              <p:nvPr/>
            </p:nvSpPr>
            <p:spPr bwMode="auto">
              <a:xfrm>
                <a:off x="3243" y="1389"/>
                <a:ext cx="771" cy="36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>
                    <a:latin typeface="Arial" charset="0"/>
                  </a:rPr>
                  <a:t>(d, 0.9)</a:t>
                </a:r>
              </a:p>
            </p:txBody>
          </p:sp>
          <p:sp>
            <p:nvSpPr>
              <p:cNvPr id="17" name="Rectangle 14"/>
              <p:cNvSpPr>
                <a:spLocks noChangeArrowheads="1"/>
              </p:cNvSpPr>
              <p:nvPr/>
            </p:nvSpPr>
            <p:spPr bwMode="auto">
              <a:xfrm>
                <a:off x="3243" y="1752"/>
                <a:ext cx="771" cy="36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>
                    <a:latin typeface="Arial" charset="0"/>
                  </a:rPr>
                  <a:t>(a, 0.85)</a:t>
                </a:r>
              </a:p>
            </p:txBody>
          </p:sp>
          <p:sp>
            <p:nvSpPr>
              <p:cNvPr id="18" name="Rectangle 15"/>
              <p:cNvSpPr>
                <a:spLocks noChangeArrowheads="1"/>
              </p:cNvSpPr>
              <p:nvPr/>
            </p:nvSpPr>
            <p:spPr bwMode="auto">
              <a:xfrm>
                <a:off x="3243" y="2115"/>
                <a:ext cx="771" cy="36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dirty="0">
                    <a:latin typeface="Arial" charset="0"/>
                  </a:rPr>
                  <a:t>(b, </a:t>
                </a:r>
                <a:r>
                  <a:rPr lang="en-US" altLang="en-US" dirty="0" smtClean="0">
                    <a:latin typeface="Arial" charset="0"/>
                  </a:rPr>
                  <a:t>0.75)</a:t>
                </a:r>
                <a:endParaRPr lang="en-US" altLang="en-US" dirty="0">
                  <a:latin typeface="Arial" charset="0"/>
                </a:endParaRPr>
              </a:p>
            </p:txBody>
          </p:sp>
          <p:sp>
            <p:nvSpPr>
              <p:cNvPr id="19" name="Rectangle 16"/>
              <p:cNvSpPr>
                <a:spLocks noChangeArrowheads="1"/>
              </p:cNvSpPr>
              <p:nvPr/>
            </p:nvSpPr>
            <p:spPr bwMode="auto">
              <a:xfrm>
                <a:off x="3243" y="3249"/>
                <a:ext cx="771" cy="36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>
                    <a:latin typeface="Arial" charset="0"/>
                  </a:rPr>
                  <a:t>(c, 0.2)</a:t>
                </a:r>
              </a:p>
            </p:txBody>
          </p:sp>
        </p:grpSp>
        <p:sp>
          <p:nvSpPr>
            <p:cNvPr id="15" name="Rectangle 17"/>
            <p:cNvSpPr>
              <a:spLocks noChangeArrowheads="1"/>
            </p:cNvSpPr>
            <p:nvPr/>
          </p:nvSpPr>
          <p:spPr bwMode="auto">
            <a:xfrm>
              <a:off x="3243" y="2478"/>
              <a:ext cx="771" cy="7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b="1">
                  <a:latin typeface="Arial" charset="0"/>
                </a:rPr>
                <a:t>.</a:t>
              </a:r>
            </a:p>
            <a:p>
              <a:pPr algn="ctr"/>
              <a:r>
                <a:rPr lang="en-US" altLang="en-US" b="1">
                  <a:latin typeface="Arial" charset="0"/>
                </a:rPr>
                <a:t>.</a:t>
              </a:r>
            </a:p>
            <a:p>
              <a:pPr algn="ctr"/>
              <a:r>
                <a:rPr lang="en-US" altLang="en-US" b="1">
                  <a:latin typeface="Arial" charset="0"/>
                </a:rPr>
                <a:t>.</a:t>
              </a:r>
            </a:p>
            <a:p>
              <a:pPr algn="ctr"/>
              <a:r>
                <a:rPr lang="en-US" altLang="en-US" b="1">
                  <a:latin typeface="Arial" charset="0"/>
                </a:rPr>
                <a:t>.</a:t>
              </a:r>
            </a:p>
          </p:txBody>
        </p:sp>
      </p:grpSp>
      <p:sp>
        <p:nvSpPr>
          <p:cNvPr id="20" name="Text Box 53"/>
          <p:cNvSpPr txBox="1">
            <a:spLocks noChangeArrowheads="1"/>
          </p:cNvSpPr>
          <p:nvPr/>
        </p:nvSpPr>
        <p:spPr bwMode="auto">
          <a:xfrm>
            <a:off x="2425700" y="1628775"/>
            <a:ext cx="11525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latin typeface="Arial" charset="0"/>
              </a:rPr>
              <a:t>Sorted L</a:t>
            </a:r>
            <a:r>
              <a:rPr lang="en-US" altLang="en-US" baseline="-25000">
                <a:latin typeface="Arial" charset="0"/>
              </a:rPr>
              <a:t>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038600" y="1752600"/>
            <a:ext cx="43434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Goal: find the top-k objects with largest</a:t>
            </a:r>
          </a:p>
          <a:p>
            <a:r>
              <a:rPr lang="en-US" sz="3200" dirty="0" smtClean="0"/>
              <a:t>combined score</a:t>
            </a:r>
          </a:p>
          <a:p>
            <a:endParaRPr lang="en-US" sz="3200" dirty="0"/>
          </a:p>
          <a:p>
            <a:r>
              <a:rPr lang="en-US" sz="3200" dirty="0" smtClean="0"/>
              <a:t>Operations allowed:</a:t>
            </a:r>
          </a:p>
          <a:p>
            <a:pPr marL="514350" indent="-514350">
              <a:buAutoNum type="arabicParenBoth"/>
            </a:pPr>
            <a:r>
              <a:rPr lang="en-US" sz="3200" dirty="0" smtClean="0"/>
              <a:t>Sorted access</a:t>
            </a:r>
          </a:p>
          <a:p>
            <a:pPr marL="514350" indent="-514350">
              <a:buAutoNum type="arabicParenBoth"/>
            </a:pPr>
            <a:r>
              <a:rPr lang="en-US" sz="3200" dirty="0" smtClean="0"/>
              <a:t>For a given object, look up its attributes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2687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NDBC PhD Workshop</a:t>
            </a:r>
            <a:endParaRPr lang="en-US"/>
          </a:p>
        </p:txBody>
      </p:sp>
      <p:grpSp>
        <p:nvGrpSpPr>
          <p:cNvPr id="5" name="Group 2"/>
          <p:cNvGrpSpPr>
            <a:grpSpLocks/>
          </p:cNvGrpSpPr>
          <p:nvPr/>
        </p:nvGrpSpPr>
        <p:grpSpPr bwMode="auto">
          <a:xfrm>
            <a:off x="4789488" y="2794000"/>
            <a:ext cx="3527425" cy="2938463"/>
            <a:chOff x="3017" y="1760"/>
            <a:chExt cx="2222" cy="1851"/>
          </a:xfrm>
        </p:grpSpPr>
        <p:grpSp>
          <p:nvGrpSpPr>
            <p:cNvPr id="6" name="Group 3"/>
            <p:cNvGrpSpPr>
              <a:grpSpLocks/>
            </p:cNvGrpSpPr>
            <p:nvPr/>
          </p:nvGrpSpPr>
          <p:grpSpPr bwMode="auto">
            <a:xfrm>
              <a:off x="3017" y="1760"/>
              <a:ext cx="408" cy="1851"/>
              <a:chOff x="3470" y="935"/>
              <a:chExt cx="408" cy="1851"/>
            </a:xfrm>
          </p:grpSpPr>
          <p:grpSp>
            <p:nvGrpSpPr>
              <p:cNvPr id="28" name="Group 4"/>
              <p:cNvGrpSpPr>
                <a:grpSpLocks/>
              </p:cNvGrpSpPr>
              <p:nvPr/>
            </p:nvGrpSpPr>
            <p:grpSpPr bwMode="auto">
              <a:xfrm>
                <a:off x="3470" y="1341"/>
                <a:ext cx="408" cy="1445"/>
                <a:chOff x="521" y="1432"/>
                <a:chExt cx="408" cy="1445"/>
              </a:xfrm>
            </p:grpSpPr>
            <p:grpSp>
              <p:nvGrpSpPr>
                <p:cNvPr id="30" name="Group 5"/>
                <p:cNvGrpSpPr>
                  <a:grpSpLocks/>
                </p:cNvGrpSpPr>
                <p:nvPr/>
              </p:nvGrpSpPr>
              <p:grpSpPr bwMode="auto">
                <a:xfrm>
                  <a:off x="521" y="1432"/>
                  <a:ext cx="408" cy="363"/>
                  <a:chOff x="1519" y="1207"/>
                  <a:chExt cx="771" cy="363"/>
                </a:xfrm>
              </p:grpSpPr>
              <p:sp>
                <p:nvSpPr>
                  <p:cNvPr id="40" name="Rectangle 6"/>
                  <p:cNvSpPr>
                    <a:spLocks noChangeArrowheads="1"/>
                  </p:cNvSpPr>
                  <p:nvPr/>
                </p:nvSpPr>
                <p:spPr bwMode="auto">
                  <a:xfrm>
                    <a:off x="1519" y="1207"/>
                    <a:ext cx="771" cy="363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nl-NL" altLang="en-US">
                      <a:latin typeface="Arial" charset="0"/>
                    </a:endParaRPr>
                  </a:p>
                </p:txBody>
              </p:sp>
              <p:sp>
                <p:nvSpPr>
                  <p:cNvPr id="41" name="Text Box 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55" y="1298"/>
                    <a:ext cx="499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endParaRPr lang="nl-NL" altLang="en-US">
                      <a:latin typeface="Arial" charset="0"/>
                    </a:endParaRPr>
                  </a:p>
                </p:txBody>
              </p:sp>
            </p:grpSp>
            <p:grpSp>
              <p:nvGrpSpPr>
                <p:cNvPr id="31" name="Group 8"/>
                <p:cNvGrpSpPr>
                  <a:grpSpLocks/>
                </p:cNvGrpSpPr>
                <p:nvPr/>
              </p:nvGrpSpPr>
              <p:grpSpPr bwMode="auto">
                <a:xfrm>
                  <a:off x="521" y="1795"/>
                  <a:ext cx="408" cy="363"/>
                  <a:chOff x="1519" y="1207"/>
                  <a:chExt cx="771" cy="363"/>
                </a:xfrm>
              </p:grpSpPr>
              <p:sp>
                <p:nvSpPr>
                  <p:cNvPr id="38" name="Rectangle 9"/>
                  <p:cNvSpPr>
                    <a:spLocks noChangeArrowheads="1"/>
                  </p:cNvSpPr>
                  <p:nvPr/>
                </p:nvSpPr>
                <p:spPr bwMode="auto">
                  <a:xfrm>
                    <a:off x="1519" y="1207"/>
                    <a:ext cx="771" cy="363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9" name="Text Box 1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55" y="1298"/>
                    <a:ext cx="499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endParaRPr lang="nl-NL" altLang="en-US">
                      <a:latin typeface="Arial" charset="0"/>
                    </a:endParaRPr>
                  </a:p>
                </p:txBody>
              </p:sp>
            </p:grpSp>
            <p:grpSp>
              <p:nvGrpSpPr>
                <p:cNvPr id="32" name="Group 11"/>
                <p:cNvGrpSpPr>
                  <a:grpSpLocks/>
                </p:cNvGrpSpPr>
                <p:nvPr/>
              </p:nvGrpSpPr>
              <p:grpSpPr bwMode="auto">
                <a:xfrm>
                  <a:off x="521" y="2158"/>
                  <a:ext cx="408" cy="363"/>
                  <a:chOff x="1519" y="1207"/>
                  <a:chExt cx="771" cy="363"/>
                </a:xfrm>
              </p:grpSpPr>
              <p:sp>
                <p:nvSpPr>
                  <p:cNvPr id="36" name="Rectangle 12"/>
                  <p:cNvSpPr>
                    <a:spLocks noChangeArrowheads="1"/>
                  </p:cNvSpPr>
                  <p:nvPr/>
                </p:nvSpPr>
                <p:spPr bwMode="auto">
                  <a:xfrm>
                    <a:off x="1519" y="1207"/>
                    <a:ext cx="771" cy="363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7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55" y="1298"/>
                    <a:ext cx="499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endParaRPr lang="nl-NL" altLang="en-US">
                      <a:latin typeface="Arial" charset="0"/>
                    </a:endParaRPr>
                  </a:p>
                </p:txBody>
              </p:sp>
            </p:grpSp>
            <p:grpSp>
              <p:nvGrpSpPr>
                <p:cNvPr id="33" name="Group 14"/>
                <p:cNvGrpSpPr>
                  <a:grpSpLocks/>
                </p:cNvGrpSpPr>
                <p:nvPr/>
              </p:nvGrpSpPr>
              <p:grpSpPr bwMode="auto">
                <a:xfrm>
                  <a:off x="521" y="2514"/>
                  <a:ext cx="408" cy="363"/>
                  <a:chOff x="1519" y="1207"/>
                  <a:chExt cx="771" cy="363"/>
                </a:xfrm>
              </p:grpSpPr>
              <p:sp>
                <p:nvSpPr>
                  <p:cNvPr id="34" name="Rectangle 15"/>
                  <p:cNvSpPr>
                    <a:spLocks noChangeArrowheads="1"/>
                  </p:cNvSpPr>
                  <p:nvPr/>
                </p:nvSpPr>
                <p:spPr bwMode="auto">
                  <a:xfrm>
                    <a:off x="1519" y="1207"/>
                    <a:ext cx="771" cy="363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5" name="Text Box 1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55" y="1298"/>
                    <a:ext cx="499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altLang="en-US">
                        <a:latin typeface="Arial" charset="0"/>
                      </a:rPr>
                      <a:t> </a:t>
                    </a:r>
                  </a:p>
                </p:txBody>
              </p:sp>
            </p:grpSp>
          </p:grpSp>
          <p:sp>
            <p:nvSpPr>
              <p:cNvPr id="29" name="Rectangle 17"/>
              <p:cNvSpPr>
                <a:spLocks noChangeArrowheads="1"/>
              </p:cNvSpPr>
              <p:nvPr/>
            </p:nvSpPr>
            <p:spPr bwMode="auto">
              <a:xfrm>
                <a:off x="3470" y="935"/>
                <a:ext cx="408" cy="40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>
                    <a:latin typeface="Arial" charset="0"/>
                  </a:rPr>
                  <a:t>ID</a:t>
                </a:r>
              </a:p>
            </p:txBody>
          </p:sp>
        </p:grpSp>
        <p:grpSp>
          <p:nvGrpSpPr>
            <p:cNvPr id="7" name="Group 18"/>
            <p:cNvGrpSpPr>
              <a:grpSpLocks/>
            </p:cNvGrpSpPr>
            <p:nvPr/>
          </p:nvGrpSpPr>
          <p:grpSpPr bwMode="auto">
            <a:xfrm>
              <a:off x="3425" y="1760"/>
              <a:ext cx="544" cy="1851"/>
              <a:chOff x="3243" y="2160"/>
              <a:chExt cx="771" cy="1851"/>
            </a:xfrm>
          </p:grpSpPr>
          <p:grpSp>
            <p:nvGrpSpPr>
              <p:cNvPr id="22" name="Group 19"/>
              <p:cNvGrpSpPr>
                <a:grpSpLocks/>
              </p:cNvGrpSpPr>
              <p:nvPr/>
            </p:nvGrpSpPr>
            <p:grpSpPr bwMode="auto">
              <a:xfrm>
                <a:off x="3243" y="2566"/>
                <a:ext cx="771" cy="1445"/>
                <a:chOff x="930" y="1432"/>
                <a:chExt cx="771" cy="1445"/>
              </a:xfrm>
            </p:grpSpPr>
            <p:sp>
              <p:nvSpPr>
                <p:cNvPr id="24" name="Rectangle 20"/>
                <p:cNvSpPr>
                  <a:spLocks noChangeArrowheads="1"/>
                </p:cNvSpPr>
                <p:nvPr/>
              </p:nvSpPr>
              <p:spPr bwMode="auto">
                <a:xfrm>
                  <a:off x="930" y="1432"/>
                  <a:ext cx="771" cy="3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nl-NL" altLang="en-US">
                    <a:latin typeface="Arial" charset="0"/>
                  </a:endParaRPr>
                </a:p>
              </p:txBody>
            </p:sp>
            <p:sp>
              <p:nvSpPr>
                <p:cNvPr id="25" name="Rectangle 21"/>
                <p:cNvSpPr>
                  <a:spLocks noChangeArrowheads="1"/>
                </p:cNvSpPr>
                <p:nvPr/>
              </p:nvSpPr>
              <p:spPr bwMode="auto">
                <a:xfrm>
                  <a:off x="930" y="1795"/>
                  <a:ext cx="771" cy="3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nl-NL" altLang="en-US">
                    <a:latin typeface="Arial" charset="0"/>
                  </a:endParaRPr>
                </a:p>
              </p:txBody>
            </p:sp>
            <p:sp>
              <p:nvSpPr>
                <p:cNvPr id="26" name="Rectangle 22"/>
                <p:cNvSpPr>
                  <a:spLocks noChangeArrowheads="1"/>
                </p:cNvSpPr>
                <p:nvPr/>
              </p:nvSpPr>
              <p:spPr bwMode="auto">
                <a:xfrm>
                  <a:off x="930" y="2158"/>
                  <a:ext cx="771" cy="3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nl-NL" altLang="en-US">
                    <a:latin typeface="Arial" charset="0"/>
                  </a:endParaRPr>
                </a:p>
              </p:txBody>
            </p:sp>
            <p:sp>
              <p:nvSpPr>
                <p:cNvPr id="27" name="Rectangle 23"/>
                <p:cNvSpPr>
                  <a:spLocks noChangeArrowheads="1"/>
                </p:cNvSpPr>
                <p:nvPr/>
              </p:nvSpPr>
              <p:spPr bwMode="auto">
                <a:xfrm>
                  <a:off x="930" y="2514"/>
                  <a:ext cx="771" cy="3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nl-NL" altLang="en-US">
                    <a:latin typeface="Arial" charset="0"/>
                  </a:endParaRPr>
                </a:p>
              </p:txBody>
            </p:sp>
          </p:grpSp>
          <p:sp>
            <p:nvSpPr>
              <p:cNvPr id="23" name="Rectangle 24"/>
              <p:cNvSpPr>
                <a:spLocks noChangeArrowheads="1"/>
              </p:cNvSpPr>
              <p:nvPr/>
            </p:nvSpPr>
            <p:spPr bwMode="auto">
              <a:xfrm>
                <a:off x="3243" y="2160"/>
                <a:ext cx="771" cy="40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>
                    <a:latin typeface="Arial" charset="0"/>
                  </a:rPr>
                  <a:t>A</a:t>
                </a:r>
                <a:r>
                  <a:rPr lang="en-US" altLang="en-US" baseline="-25000">
                    <a:latin typeface="Arial" charset="0"/>
                  </a:rPr>
                  <a:t>1</a:t>
                </a:r>
              </a:p>
            </p:txBody>
          </p:sp>
        </p:grpSp>
        <p:grpSp>
          <p:nvGrpSpPr>
            <p:cNvPr id="8" name="Group 25"/>
            <p:cNvGrpSpPr>
              <a:grpSpLocks/>
            </p:cNvGrpSpPr>
            <p:nvPr/>
          </p:nvGrpSpPr>
          <p:grpSpPr bwMode="auto">
            <a:xfrm>
              <a:off x="3969" y="1760"/>
              <a:ext cx="544" cy="1851"/>
              <a:chOff x="3243" y="2160"/>
              <a:chExt cx="771" cy="1851"/>
            </a:xfrm>
          </p:grpSpPr>
          <p:grpSp>
            <p:nvGrpSpPr>
              <p:cNvPr id="16" name="Group 26"/>
              <p:cNvGrpSpPr>
                <a:grpSpLocks/>
              </p:cNvGrpSpPr>
              <p:nvPr/>
            </p:nvGrpSpPr>
            <p:grpSpPr bwMode="auto">
              <a:xfrm>
                <a:off x="3243" y="2566"/>
                <a:ext cx="771" cy="1445"/>
                <a:chOff x="930" y="1432"/>
                <a:chExt cx="771" cy="1445"/>
              </a:xfrm>
            </p:grpSpPr>
            <p:sp>
              <p:nvSpPr>
                <p:cNvPr id="18" name="Rectangle 27"/>
                <p:cNvSpPr>
                  <a:spLocks noChangeArrowheads="1"/>
                </p:cNvSpPr>
                <p:nvPr/>
              </p:nvSpPr>
              <p:spPr bwMode="auto">
                <a:xfrm>
                  <a:off x="930" y="1432"/>
                  <a:ext cx="771" cy="3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nl-NL" altLang="en-US">
                    <a:latin typeface="Arial" charset="0"/>
                  </a:endParaRPr>
                </a:p>
              </p:txBody>
            </p:sp>
            <p:sp>
              <p:nvSpPr>
                <p:cNvPr id="19" name="Rectangle 28"/>
                <p:cNvSpPr>
                  <a:spLocks noChangeArrowheads="1"/>
                </p:cNvSpPr>
                <p:nvPr/>
              </p:nvSpPr>
              <p:spPr bwMode="auto">
                <a:xfrm>
                  <a:off x="930" y="1795"/>
                  <a:ext cx="771" cy="3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nl-NL" altLang="en-US">
                    <a:latin typeface="Arial" charset="0"/>
                  </a:endParaRPr>
                </a:p>
              </p:txBody>
            </p:sp>
            <p:sp>
              <p:nvSpPr>
                <p:cNvPr id="20" name="Rectangle 29"/>
                <p:cNvSpPr>
                  <a:spLocks noChangeArrowheads="1"/>
                </p:cNvSpPr>
                <p:nvPr/>
              </p:nvSpPr>
              <p:spPr bwMode="auto">
                <a:xfrm>
                  <a:off x="930" y="2158"/>
                  <a:ext cx="771" cy="3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nl-NL" altLang="en-US">
                    <a:latin typeface="Arial" charset="0"/>
                  </a:endParaRPr>
                </a:p>
              </p:txBody>
            </p:sp>
            <p:sp>
              <p:nvSpPr>
                <p:cNvPr id="21" name="Rectangle 30"/>
                <p:cNvSpPr>
                  <a:spLocks noChangeArrowheads="1"/>
                </p:cNvSpPr>
                <p:nvPr/>
              </p:nvSpPr>
              <p:spPr bwMode="auto">
                <a:xfrm>
                  <a:off x="930" y="2514"/>
                  <a:ext cx="771" cy="3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nl-NL" altLang="en-US">
                    <a:latin typeface="Arial" charset="0"/>
                  </a:endParaRPr>
                </a:p>
              </p:txBody>
            </p:sp>
          </p:grpSp>
          <p:sp>
            <p:nvSpPr>
              <p:cNvPr id="17" name="Rectangle 31"/>
              <p:cNvSpPr>
                <a:spLocks noChangeArrowheads="1"/>
              </p:cNvSpPr>
              <p:nvPr/>
            </p:nvSpPr>
            <p:spPr bwMode="auto">
              <a:xfrm>
                <a:off x="3243" y="2160"/>
                <a:ext cx="771" cy="40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>
                    <a:latin typeface="Arial" charset="0"/>
                  </a:rPr>
                  <a:t>A</a:t>
                </a:r>
                <a:r>
                  <a:rPr lang="en-US" altLang="en-US" baseline="-25000">
                    <a:latin typeface="Arial" charset="0"/>
                  </a:rPr>
                  <a:t>2</a:t>
                </a:r>
              </a:p>
            </p:txBody>
          </p:sp>
        </p:grpSp>
        <p:grpSp>
          <p:nvGrpSpPr>
            <p:cNvPr id="9" name="Group 32"/>
            <p:cNvGrpSpPr>
              <a:grpSpLocks/>
            </p:cNvGrpSpPr>
            <p:nvPr/>
          </p:nvGrpSpPr>
          <p:grpSpPr bwMode="auto">
            <a:xfrm>
              <a:off x="4514" y="1760"/>
              <a:ext cx="725" cy="1851"/>
              <a:chOff x="3243" y="2160"/>
              <a:chExt cx="771" cy="1851"/>
            </a:xfrm>
          </p:grpSpPr>
          <p:grpSp>
            <p:nvGrpSpPr>
              <p:cNvPr id="10" name="Group 33"/>
              <p:cNvGrpSpPr>
                <a:grpSpLocks/>
              </p:cNvGrpSpPr>
              <p:nvPr/>
            </p:nvGrpSpPr>
            <p:grpSpPr bwMode="auto">
              <a:xfrm>
                <a:off x="3243" y="2566"/>
                <a:ext cx="771" cy="1445"/>
                <a:chOff x="930" y="1432"/>
                <a:chExt cx="771" cy="1445"/>
              </a:xfrm>
            </p:grpSpPr>
            <p:sp>
              <p:nvSpPr>
                <p:cNvPr id="12" name="Rectangle 34"/>
                <p:cNvSpPr>
                  <a:spLocks noChangeArrowheads="1"/>
                </p:cNvSpPr>
                <p:nvPr/>
              </p:nvSpPr>
              <p:spPr bwMode="auto">
                <a:xfrm>
                  <a:off x="930" y="1432"/>
                  <a:ext cx="771" cy="3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nl-NL" altLang="en-US">
                    <a:latin typeface="Arial" charset="0"/>
                  </a:endParaRPr>
                </a:p>
              </p:txBody>
            </p:sp>
            <p:sp>
              <p:nvSpPr>
                <p:cNvPr id="13" name="Rectangle 35"/>
                <p:cNvSpPr>
                  <a:spLocks noChangeArrowheads="1"/>
                </p:cNvSpPr>
                <p:nvPr/>
              </p:nvSpPr>
              <p:spPr bwMode="auto">
                <a:xfrm>
                  <a:off x="930" y="1795"/>
                  <a:ext cx="771" cy="3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nl-NL" altLang="en-US">
                    <a:latin typeface="Arial" charset="0"/>
                  </a:endParaRPr>
                </a:p>
              </p:txBody>
            </p:sp>
            <p:sp>
              <p:nvSpPr>
                <p:cNvPr id="14" name="Rectangle 36"/>
                <p:cNvSpPr>
                  <a:spLocks noChangeArrowheads="1"/>
                </p:cNvSpPr>
                <p:nvPr/>
              </p:nvSpPr>
              <p:spPr bwMode="auto">
                <a:xfrm>
                  <a:off x="930" y="2158"/>
                  <a:ext cx="771" cy="3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nl-NL" altLang="en-US">
                    <a:latin typeface="Arial" charset="0"/>
                  </a:endParaRPr>
                </a:p>
              </p:txBody>
            </p:sp>
            <p:sp>
              <p:nvSpPr>
                <p:cNvPr id="15" name="Rectangle 37"/>
                <p:cNvSpPr>
                  <a:spLocks noChangeArrowheads="1"/>
                </p:cNvSpPr>
                <p:nvPr/>
              </p:nvSpPr>
              <p:spPr bwMode="auto">
                <a:xfrm>
                  <a:off x="930" y="2514"/>
                  <a:ext cx="771" cy="3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nl-NL" altLang="en-US">
                    <a:latin typeface="Arial" charset="0"/>
                  </a:endParaRPr>
                </a:p>
              </p:txBody>
            </p:sp>
          </p:grpSp>
          <p:sp>
            <p:nvSpPr>
              <p:cNvPr id="11" name="Rectangle 38"/>
              <p:cNvSpPr>
                <a:spLocks noChangeArrowheads="1"/>
              </p:cNvSpPr>
              <p:nvPr/>
            </p:nvSpPr>
            <p:spPr bwMode="auto">
              <a:xfrm>
                <a:off x="3243" y="2160"/>
                <a:ext cx="771" cy="40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dirty="0" smtClean="0">
                    <a:latin typeface="Arial" charset="0"/>
                  </a:rPr>
                  <a:t>A</a:t>
                </a:r>
                <a:r>
                  <a:rPr lang="en-US" altLang="en-US" baseline="-25000" dirty="0" smtClean="0">
                    <a:latin typeface="Arial" charset="0"/>
                  </a:rPr>
                  <a:t>1</a:t>
                </a:r>
                <a:r>
                  <a:rPr lang="en-US" altLang="en-US" dirty="0" smtClean="0">
                    <a:latin typeface="Arial" charset="0"/>
                  </a:rPr>
                  <a:t>+ A</a:t>
                </a:r>
                <a:r>
                  <a:rPr lang="en-US" altLang="en-US" baseline="-25000" dirty="0" smtClean="0">
                    <a:latin typeface="Arial" charset="0"/>
                  </a:rPr>
                  <a:t>2</a:t>
                </a:r>
                <a:endParaRPr lang="en-US" altLang="en-US" dirty="0">
                  <a:latin typeface="Arial" charset="0"/>
                </a:endParaRPr>
              </a:p>
            </p:txBody>
          </p:sp>
        </p:grpSp>
      </p:grpSp>
      <p:sp>
        <p:nvSpPr>
          <p:cNvPr id="42" name="Text Box 39"/>
          <p:cNvSpPr txBox="1">
            <a:spLocks noChangeArrowheads="1"/>
          </p:cNvSpPr>
          <p:nvPr/>
        </p:nvSpPr>
        <p:spPr bwMode="auto">
          <a:xfrm>
            <a:off x="1258888" y="2060575"/>
            <a:ext cx="64087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nl-NL" altLang="en-US">
              <a:latin typeface="Arial" charset="0"/>
            </a:endParaRPr>
          </a:p>
        </p:txBody>
      </p:sp>
      <p:sp>
        <p:nvSpPr>
          <p:cNvPr id="43" name="Text Box 40"/>
          <p:cNvSpPr txBox="1">
            <a:spLocks noChangeArrowheads="1"/>
          </p:cNvSpPr>
          <p:nvPr/>
        </p:nvSpPr>
        <p:spPr bwMode="auto">
          <a:xfrm>
            <a:off x="2222500" y="836613"/>
            <a:ext cx="4699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latin typeface="Arial" charset="0"/>
              </a:rPr>
              <a:t>Step 1: - parallel sorted access to each list</a:t>
            </a:r>
          </a:p>
        </p:txBody>
      </p:sp>
      <p:grpSp>
        <p:nvGrpSpPr>
          <p:cNvPr id="44" name="Group 41"/>
          <p:cNvGrpSpPr>
            <a:grpSpLocks/>
          </p:cNvGrpSpPr>
          <p:nvPr/>
        </p:nvGrpSpPr>
        <p:grpSpPr bwMode="auto">
          <a:xfrm>
            <a:off x="1116013" y="2119313"/>
            <a:ext cx="2736850" cy="3908425"/>
            <a:chOff x="567" y="968"/>
            <a:chExt cx="1724" cy="2462"/>
          </a:xfrm>
        </p:grpSpPr>
        <p:grpSp>
          <p:nvGrpSpPr>
            <p:cNvPr id="45" name="Group 42"/>
            <p:cNvGrpSpPr>
              <a:grpSpLocks/>
            </p:cNvGrpSpPr>
            <p:nvPr/>
          </p:nvGrpSpPr>
          <p:grpSpPr bwMode="auto">
            <a:xfrm>
              <a:off x="567" y="1207"/>
              <a:ext cx="771" cy="2223"/>
              <a:chOff x="3243" y="1389"/>
              <a:chExt cx="771" cy="2223"/>
            </a:xfrm>
          </p:grpSpPr>
          <p:grpSp>
            <p:nvGrpSpPr>
              <p:cNvPr id="55" name="Group 43"/>
              <p:cNvGrpSpPr>
                <a:grpSpLocks/>
              </p:cNvGrpSpPr>
              <p:nvPr/>
            </p:nvGrpSpPr>
            <p:grpSpPr bwMode="auto">
              <a:xfrm>
                <a:off x="3243" y="1389"/>
                <a:ext cx="771" cy="2223"/>
                <a:chOff x="3243" y="1389"/>
                <a:chExt cx="771" cy="2223"/>
              </a:xfrm>
            </p:grpSpPr>
            <p:sp>
              <p:nvSpPr>
                <p:cNvPr id="57" name="Rectangle 44"/>
                <p:cNvSpPr>
                  <a:spLocks noChangeArrowheads="1"/>
                </p:cNvSpPr>
                <p:nvPr/>
              </p:nvSpPr>
              <p:spPr bwMode="auto">
                <a:xfrm>
                  <a:off x="3243" y="1389"/>
                  <a:ext cx="771" cy="3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en-US">
                      <a:latin typeface="Arial" charset="0"/>
                    </a:rPr>
                    <a:t>(a, 0.9)</a:t>
                  </a:r>
                </a:p>
              </p:txBody>
            </p:sp>
            <p:sp>
              <p:nvSpPr>
                <p:cNvPr id="58" name="Rectangle 45"/>
                <p:cNvSpPr>
                  <a:spLocks noChangeArrowheads="1"/>
                </p:cNvSpPr>
                <p:nvPr/>
              </p:nvSpPr>
              <p:spPr bwMode="auto">
                <a:xfrm>
                  <a:off x="3243" y="1752"/>
                  <a:ext cx="771" cy="3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en-US">
                      <a:latin typeface="Arial" charset="0"/>
                    </a:rPr>
                    <a:t>(b, 0.8)</a:t>
                  </a:r>
                </a:p>
              </p:txBody>
            </p:sp>
            <p:sp>
              <p:nvSpPr>
                <p:cNvPr id="59" name="Rectangle 46"/>
                <p:cNvSpPr>
                  <a:spLocks noChangeArrowheads="1"/>
                </p:cNvSpPr>
                <p:nvPr/>
              </p:nvSpPr>
              <p:spPr bwMode="auto">
                <a:xfrm>
                  <a:off x="3243" y="2115"/>
                  <a:ext cx="771" cy="3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en-US">
                      <a:latin typeface="Arial" charset="0"/>
                    </a:rPr>
                    <a:t>(c, 0.72)</a:t>
                  </a:r>
                </a:p>
              </p:txBody>
            </p:sp>
            <p:sp>
              <p:nvSpPr>
                <p:cNvPr id="60" name="Rectangle 47"/>
                <p:cNvSpPr>
                  <a:spLocks noChangeArrowheads="1"/>
                </p:cNvSpPr>
                <p:nvPr/>
              </p:nvSpPr>
              <p:spPr bwMode="auto">
                <a:xfrm>
                  <a:off x="3243" y="3249"/>
                  <a:ext cx="771" cy="3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en-US">
                      <a:latin typeface="Arial" charset="0"/>
                    </a:rPr>
                    <a:t>(d, 0.6)</a:t>
                  </a:r>
                </a:p>
              </p:txBody>
            </p:sp>
          </p:grpSp>
          <p:sp>
            <p:nvSpPr>
              <p:cNvPr id="56" name="Rectangle 48"/>
              <p:cNvSpPr>
                <a:spLocks noChangeArrowheads="1"/>
              </p:cNvSpPr>
              <p:nvPr/>
            </p:nvSpPr>
            <p:spPr bwMode="auto">
              <a:xfrm>
                <a:off x="3243" y="2478"/>
                <a:ext cx="771" cy="77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b="1">
                    <a:latin typeface="Arial" charset="0"/>
                  </a:rPr>
                  <a:t>.</a:t>
                </a:r>
              </a:p>
              <a:p>
                <a:pPr algn="ctr"/>
                <a:r>
                  <a:rPr lang="en-US" altLang="en-US" b="1">
                    <a:latin typeface="Arial" charset="0"/>
                  </a:rPr>
                  <a:t>.</a:t>
                </a:r>
              </a:p>
              <a:p>
                <a:pPr algn="ctr"/>
                <a:r>
                  <a:rPr lang="en-US" altLang="en-US" b="1">
                    <a:latin typeface="Arial" charset="0"/>
                  </a:rPr>
                  <a:t>.</a:t>
                </a:r>
              </a:p>
              <a:p>
                <a:pPr algn="ctr"/>
                <a:r>
                  <a:rPr lang="en-US" altLang="en-US" b="1">
                    <a:latin typeface="Arial" charset="0"/>
                  </a:rPr>
                  <a:t>.</a:t>
                </a:r>
              </a:p>
            </p:txBody>
          </p:sp>
        </p:grpSp>
        <p:sp>
          <p:nvSpPr>
            <p:cNvPr id="46" name="Text Box 49"/>
            <p:cNvSpPr txBox="1">
              <a:spLocks noChangeArrowheads="1"/>
            </p:cNvSpPr>
            <p:nvPr/>
          </p:nvSpPr>
          <p:spPr bwMode="auto">
            <a:xfrm>
              <a:off x="839" y="972"/>
              <a:ext cx="45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>
                  <a:latin typeface="Arial" charset="0"/>
                </a:rPr>
                <a:t>L</a:t>
              </a:r>
              <a:r>
                <a:rPr lang="en-US" altLang="en-US" baseline="-25000">
                  <a:latin typeface="Arial" charset="0"/>
                </a:rPr>
                <a:t>1</a:t>
              </a:r>
            </a:p>
          </p:txBody>
        </p:sp>
        <p:sp>
          <p:nvSpPr>
            <p:cNvPr id="47" name="Text Box 50"/>
            <p:cNvSpPr txBox="1">
              <a:spLocks noChangeArrowheads="1"/>
            </p:cNvSpPr>
            <p:nvPr/>
          </p:nvSpPr>
          <p:spPr bwMode="auto">
            <a:xfrm>
              <a:off x="1746" y="968"/>
              <a:ext cx="45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>
                  <a:latin typeface="Arial" charset="0"/>
                </a:rPr>
                <a:t>L</a:t>
              </a:r>
              <a:r>
                <a:rPr lang="en-US" altLang="en-US" baseline="-25000">
                  <a:latin typeface="Arial" charset="0"/>
                </a:rPr>
                <a:t>2</a:t>
              </a:r>
            </a:p>
          </p:txBody>
        </p:sp>
        <p:grpSp>
          <p:nvGrpSpPr>
            <p:cNvPr id="48" name="Group 51"/>
            <p:cNvGrpSpPr>
              <a:grpSpLocks/>
            </p:cNvGrpSpPr>
            <p:nvPr/>
          </p:nvGrpSpPr>
          <p:grpSpPr bwMode="auto">
            <a:xfrm>
              <a:off x="1520" y="1207"/>
              <a:ext cx="771" cy="2223"/>
              <a:chOff x="3243" y="1389"/>
              <a:chExt cx="771" cy="2223"/>
            </a:xfrm>
          </p:grpSpPr>
          <p:grpSp>
            <p:nvGrpSpPr>
              <p:cNvPr id="49" name="Group 52"/>
              <p:cNvGrpSpPr>
                <a:grpSpLocks/>
              </p:cNvGrpSpPr>
              <p:nvPr/>
            </p:nvGrpSpPr>
            <p:grpSpPr bwMode="auto">
              <a:xfrm>
                <a:off x="3243" y="1389"/>
                <a:ext cx="771" cy="2223"/>
                <a:chOff x="3243" y="1389"/>
                <a:chExt cx="771" cy="2223"/>
              </a:xfrm>
            </p:grpSpPr>
            <p:sp>
              <p:nvSpPr>
                <p:cNvPr id="51" name="Rectangle 53"/>
                <p:cNvSpPr>
                  <a:spLocks noChangeArrowheads="1"/>
                </p:cNvSpPr>
                <p:nvPr/>
              </p:nvSpPr>
              <p:spPr bwMode="auto">
                <a:xfrm>
                  <a:off x="3243" y="1389"/>
                  <a:ext cx="771" cy="3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en-US">
                      <a:latin typeface="Arial" charset="0"/>
                    </a:rPr>
                    <a:t>(d, 0.9)</a:t>
                  </a:r>
                </a:p>
              </p:txBody>
            </p:sp>
            <p:sp>
              <p:nvSpPr>
                <p:cNvPr id="52" name="Rectangle 54"/>
                <p:cNvSpPr>
                  <a:spLocks noChangeArrowheads="1"/>
                </p:cNvSpPr>
                <p:nvPr/>
              </p:nvSpPr>
              <p:spPr bwMode="auto">
                <a:xfrm>
                  <a:off x="3243" y="1752"/>
                  <a:ext cx="771" cy="3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en-US">
                      <a:latin typeface="Arial" charset="0"/>
                    </a:rPr>
                    <a:t>(a, 0.85)</a:t>
                  </a:r>
                </a:p>
              </p:txBody>
            </p:sp>
            <p:sp>
              <p:nvSpPr>
                <p:cNvPr id="53" name="Rectangle 55"/>
                <p:cNvSpPr>
                  <a:spLocks noChangeArrowheads="1"/>
                </p:cNvSpPr>
                <p:nvPr/>
              </p:nvSpPr>
              <p:spPr bwMode="auto">
                <a:xfrm>
                  <a:off x="3243" y="2115"/>
                  <a:ext cx="771" cy="3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en-US" dirty="0">
                      <a:latin typeface="Arial" charset="0"/>
                    </a:rPr>
                    <a:t>(b, </a:t>
                  </a:r>
                  <a:r>
                    <a:rPr lang="en-US" altLang="en-US" dirty="0" smtClean="0">
                      <a:latin typeface="Arial" charset="0"/>
                    </a:rPr>
                    <a:t>0.75)</a:t>
                  </a:r>
                  <a:endParaRPr lang="en-US" altLang="en-US" dirty="0">
                    <a:latin typeface="Arial" charset="0"/>
                  </a:endParaRPr>
                </a:p>
              </p:txBody>
            </p:sp>
            <p:sp>
              <p:nvSpPr>
                <p:cNvPr id="54" name="Rectangle 56"/>
                <p:cNvSpPr>
                  <a:spLocks noChangeArrowheads="1"/>
                </p:cNvSpPr>
                <p:nvPr/>
              </p:nvSpPr>
              <p:spPr bwMode="auto">
                <a:xfrm>
                  <a:off x="3243" y="3249"/>
                  <a:ext cx="771" cy="3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en-US">
                      <a:latin typeface="Arial" charset="0"/>
                    </a:rPr>
                    <a:t>(c, 0.2)</a:t>
                  </a:r>
                </a:p>
              </p:txBody>
            </p:sp>
          </p:grpSp>
          <p:sp>
            <p:nvSpPr>
              <p:cNvPr id="50" name="Rectangle 57"/>
              <p:cNvSpPr>
                <a:spLocks noChangeArrowheads="1"/>
              </p:cNvSpPr>
              <p:nvPr/>
            </p:nvSpPr>
            <p:spPr bwMode="auto">
              <a:xfrm>
                <a:off x="3243" y="2478"/>
                <a:ext cx="771" cy="77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b="1">
                    <a:latin typeface="Arial" charset="0"/>
                  </a:rPr>
                  <a:t>.</a:t>
                </a:r>
              </a:p>
              <a:p>
                <a:pPr algn="ctr"/>
                <a:r>
                  <a:rPr lang="en-US" altLang="en-US" b="1">
                    <a:latin typeface="Arial" charset="0"/>
                  </a:rPr>
                  <a:t>.</a:t>
                </a:r>
              </a:p>
              <a:p>
                <a:pPr algn="ctr"/>
                <a:r>
                  <a:rPr lang="en-US" altLang="en-US" b="1">
                    <a:latin typeface="Arial" charset="0"/>
                  </a:rPr>
                  <a:t>.</a:t>
                </a:r>
              </a:p>
              <a:p>
                <a:pPr algn="ctr"/>
                <a:r>
                  <a:rPr lang="en-US" altLang="en-US" b="1">
                    <a:latin typeface="Arial" charset="0"/>
                  </a:rPr>
                  <a:t>.</a:t>
                </a:r>
              </a:p>
            </p:txBody>
          </p:sp>
        </p:grpSp>
      </p:grpSp>
      <p:sp>
        <p:nvSpPr>
          <p:cNvPr id="61" name="Rectangle 58"/>
          <p:cNvSpPr>
            <a:spLocks noChangeArrowheads="1"/>
          </p:cNvSpPr>
          <p:nvPr/>
        </p:nvSpPr>
        <p:spPr bwMode="auto">
          <a:xfrm>
            <a:off x="1225550" y="2551113"/>
            <a:ext cx="1008063" cy="466725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Rectangle 59"/>
          <p:cNvSpPr>
            <a:spLocks noChangeArrowheads="1"/>
          </p:cNvSpPr>
          <p:nvPr/>
        </p:nvSpPr>
        <p:spPr bwMode="auto">
          <a:xfrm>
            <a:off x="2771775" y="2563813"/>
            <a:ext cx="1008063" cy="466725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Text Box 60"/>
          <p:cNvSpPr txBox="1">
            <a:spLocks noChangeArrowheads="1"/>
          </p:cNvSpPr>
          <p:nvPr/>
        </p:nvSpPr>
        <p:spPr bwMode="auto">
          <a:xfrm>
            <a:off x="4932363" y="3579813"/>
            <a:ext cx="431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latin typeface="Arial" charset="0"/>
              </a:rPr>
              <a:t>a</a:t>
            </a:r>
          </a:p>
        </p:txBody>
      </p:sp>
      <p:sp>
        <p:nvSpPr>
          <p:cNvPr id="64" name="Text Box 61"/>
          <p:cNvSpPr txBox="1">
            <a:spLocks noChangeArrowheads="1"/>
          </p:cNvSpPr>
          <p:nvPr/>
        </p:nvSpPr>
        <p:spPr bwMode="auto">
          <a:xfrm>
            <a:off x="4932363" y="4162425"/>
            <a:ext cx="431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latin typeface="Arial" charset="0"/>
              </a:rPr>
              <a:t>d</a:t>
            </a:r>
          </a:p>
        </p:txBody>
      </p:sp>
      <p:sp>
        <p:nvSpPr>
          <p:cNvPr id="65" name="Text Box 62"/>
          <p:cNvSpPr txBox="1">
            <a:spLocks noChangeArrowheads="1"/>
          </p:cNvSpPr>
          <p:nvPr/>
        </p:nvSpPr>
        <p:spPr bwMode="auto">
          <a:xfrm>
            <a:off x="5580063" y="3614738"/>
            <a:ext cx="5762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latin typeface="Arial" charset="0"/>
              </a:rPr>
              <a:t>0.9</a:t>
            </a:r>
          </a:p>
        </p:txBody>
      </p:sp>
      <p:sp>
        <p:nvSpPr>
          <p:cNvPr id="66" name="Text Box 63"/>
          <p:cNvSpPr txBox="1">
            <a:spLocks noChangeArrowheads="1"/>
          </p:cNvSpPr>
          <p:nvPr/>
        </p:nvSpPr>
        <p:spPr bwMode="auto">
          <a:xfrm>
            <a:off x="6516688" y="4214813"/>
            <a:ext cx="5762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latin typeface="Arial" charset="0"/>
              </a:rPr>
              <a:t>0.9</a:t>
            </a:r>
          </a:p>
        </p:txBody>
      </p:sp>
      <p:sp>
        <p:nvSpPr>
          <p:cNvPr id="67" name="Rectangle 64"/>
          <p:cNvSpPr>
            <a:spLocks noChangeArrowheads="1"/>
          </p:cNvSpPr>
          <p:nvPr/>
        </p:nvSpPr>
        <p:spPr bwMode="auto">
          <a:xfrm>
            <a:off x="2771775" y="3140075"/>
            <a:ext cx="1008063" cy="466725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" name="Text Box 65"/>
          <p:cNvSpPr txBox="1">
            <a:spLocks noChangeArrowheads="1"/>
          </p:cNvSpPr>
          <p:nvPr/>
        </p:nvSpPr>
        <p:spPr bwMode="auto">
          <a:xfrm>
            <a:off x="6418263" y="3638550"/>
            <a:ext cx="6492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latin typeface="Arial" charset="0"/>
              </a:rPr>
              <a:t>0.85</a:t>
            </a:r>
          </a:p>
        </p:txBody>
      </p:sp>
      <p:sp>
        <p:nvSpPr>
          <p:cNvPr id="69" name="Line 66"/>
          <p:cNvSpPr>
            <a:spLocks noChangeShapeType="1"/>
          </p:cNvSpPr>
          <p:nvPr/>
        </p:nvSpPr>
        <p:spPr bwMode="auto">
          <a:xfrm>
            <a:off x="2195513" y="2995613"/>
            <a:ext cx="576262" cy="2159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" name="Text Box 67"/>
          <p:cNvSpPr txBox="1">
            <a:spLocks noChangeArrowheads="1"/>
          </p:cNvSpPr>
          <p:nvPr/>
        </p:nvSpPr>
        <p:spPr bwMode="auto">
          <a:xfrm>
            <a:off x="7451725" y="3638550"/>
            <a:ext cx="6492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 smtClean="0">
                <a:latin typeface="Arial" charset="0"/>
              </a:rPr>
              <a:t>1.75</a:t>
            </a:r>
            <a:endParaRPr lang="en-US" altLang="en-US" dirty="0">
              <a:latin typeface="Arial" charset="0"/>
            </a:endParaRPr>
          </a:p>
        </p:txBody>
      </p:sp>
      <p:sp>
        <p:nvSpPr>
          <p:cNvPr id="71" name="Rectangle 68"/>
          <p:cNvSpPr>
            <a:spLocks noChangeArrowheads="1"/>
          </p:cNvSpPr>
          <p:nvPr/>
        </p:nvSpPr>
        <p:spPr bwMode="auto">
          <a:xfrm>
            <a:off x="1187450" y="5489575"/>
            <a:ext cx="1008063" cy="466725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" name="Line 69"/>
          <p:cNvSpPr>
            <a:spLocks noChangeShapeType="1"/>
          </p:cNvSpPr>
          <p:nvPr/>
        </p:nvSpPr>
        <p:spPr bwMode="auto">
          <a:xfrm flipV="1">
            <a:off x="2195513" y="2787650"/>
            <a:ext cx="576262" cy="280828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" name="Text Box 70"/>
          <p:cNvSpPr txBox="1">
            <a:spLocks noChangeArrowheads="1"/>
          </p:cNvSpPr>
          <p:nvPr/>
        </p:nvSpPr>
        <p:spPr bwMode="auto">
          <a:xfrm>
            <a:off x="5580063" y="4221163"/>
            <a:ext cx="6492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latin typeface="Arial" charset="0"/>
              </a:rPr>
              <a:t>0.6</a:t>
            </a:r>
          </a:p>
        </p:txBody>
      </p:sp>
      <p:sp>
        <p:nvSpPr>
          <p:cNvPr id="74" name="Text Box 71"/>
          <p:cNvSpPr txBox="1">
            <a:spLocks noChangeArrowheads="1"/>
          </p:cNvSpPr>
          <p:nvPr/>
        </p:nvSpPr>
        <p:spPr bwMode="auto">
          <a:xfrm>
            <a:off x="7523163" y="4214813"/>
            <a:ext cx="6492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 smtClean="0">
                <a:latin typeface="Arial" charset="0"/>
              </a:rPr>
              <a:t>1.5</a:t>
            </a:r>
            <a:endParaRPr lang="en-US" altLang="en-US" dirty="0">
              <a:latin typeface="Arial" charset="0"/>
            </a:endParaRPr>
          </a:p>
        </p:txBody>
      </p:sp>
      <p:sp>
        <p:nvSpPr>
          <p:cNvPr id="75" name="Text Box 72"/>
          <p:cNvSpPr txBox="1">
            <a:spLocks noChangeArrowheads="1"/>
          </p:cNvSpPr>
          <p:nvPr/>
        </p:nvSpPr>
        <p:spPr bwMode="auto">
          <a:xfrm>
            <a:off x="2249488" y="1117600"/>
            <a:ext cx="6138862" cy="160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>
                <a:latin typeface="Arial" charset="0"/>
              </a:rPr>
              <a:t>               For each object seen:</a:t>
            </a:r>
            <a:br>
              <a:rPr lang="en-US" altLang="en-US" dirty="0">
                <a:latin typeface="Arial" charset="0"/>
              </a:rPr>
            </a:br>
            <a:r>
              <a:rPr lang="en-US" altLang="en-US" dirty="0" smtClean="0">
                <a:latin typeface="Arial" charset="0"/>
              </a:rPr>
              <a:t>	 </a:t>
            </a:r>
            <a:r>
              <a:rPr lang="en-US" altLang="en-US" dirty="0">
                <a:latin typeface="Arial" charset="0"/>
              </a:rPr>
              <a:t>- </a:t>
            </a:r>
            <a:r>
              <a:rPr lang="en-US" altLang="en-US" dirty="0" smtClean="0">
                <a:latin typeface="Arial" charset="0"/>
              </a:rPr>
              <a:t>look up </a:t>
            </a:r>
            <a:r>
              <a:rPr lang="en-US" altLang="en-US" dirty="0">
                <a:latin typeface="Arial" charset="0"/>
              </a:rPr>
              <a:t>all </a:t>
            </a:r>
            <a:r>
              <a:rPr lang="en-US" altLang="en-US" dirty="0" smtClean="0">
                <a:latin typeface="Arial" charset="0"/>
              </a:rPr>
              <a:t>attributes</a:t>
            </a:r>
            <a:r>
              <a:rPr lang="en-US" altLang="en-US" dirty="0">
                <a:latin typeface="Arial" charset="0"/>
              </a:rPr>
              <a:t/>
            </a:r>
            <a:br>
              <a:rPr lang="en-US" altLang="en-US" dirty="0">
                <a:latin typeface="Arial" charset="0"/>
              </a:rPr>
            </a:br>
            <a:r>
              <a:rPr lang="en-US" altLang="en-US" dirty="0">
                <a:latin typeface="Arial" charset="0"/>
              </a:rPr>
              <a:t>	 - </a:t>
            </a:r>
            <a:r>
              <a:rPr lang="en-US" altLang="en-US" dirty="0" smtClean="0">
                <a:latin typeface="Arial" charset="0"/>
              </a:rPr>
              <a:t>compute A1+A2</a:t>
            </a:r>
            <a:r>
              <a:rPr lang="en-US" altLang="en-US" dirty="0">
                <a:latin typeface="Arial" charset="0"/>
              </a:rPr>
              <a:t/>
            </a:r>
            <a:br>
              <a:rPr lang="en-US" altLang="en-US" dirty="0">
                <a:latin typeface="Arial" charset="0"/>
              </a:rPr>
            </a:br>
            <a:r>
              <a:rPr lang="en-US" altLang="en-US" dirty="0">
                <a:latin typeface="Arial" charset="0"/>
              </a:rPr>
              <a:t>	 - amongst </a:t>
            </a:r>
            <a:r>
              <a:rPr lang="en-US" altLang="en-US" dirty="0" smtClean="0">
                <a:latin typeface="Arial" charset="0"/>
              </a:rPr>
              <a:t>k=2 </a:t>
            </a:r>
            <a:r>
              <a:rPr lang="en-US" altLang="en-US" dirty="0">
                <a:latin typeface="Arial" charset="0"/>
              </a:rPr>
              <a:t>highest seen ? keep in buffer</a:t>
            </a:r>
          </a:p>
          <a:p>
            <a:pPr>
              <a:spcBef>
                <a:spcPct val="50000"/>
              </a:spcBef>
            </a:pPr>
            <a:endParaRPr lang="en-US" altLang="en-US" dirty="0">
              <a:latin typeface="Arial" charset="0"/>
            </a:endParaRPr>
          </a:p>
        </p:txBody>
      </p:sp>
      <p:sp>
        <p:nvSpPr>
          <p:cNvPr id="76" name="Text Box 73"/>
          <p:cNvSpPr txBox="1">
            <a:spLocks noChangeArrowheads="1"/>
          </p:cNvSpPr>
          <p:nvPr/>
        </p:nvSpPr>
        <p:spPr bwMode="auto">
          <a:xfrm>
            <a:off x="971550" y="173038"/>
            <a:ext cx="53292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latin typeface="Arial" charset="0"/>
              </a:rPr>
              <a:t>Example – Threshold Algorithm</a:t>
            </a:r>
          </a:p>
        </p:txBody>
      </p:sp>
    </p:spTree>
    <p:extLst>
      <p:ext uri="{BB962C8B-B14F-4D97-AF65-F5344CB8AC3E}">
        <p14:creationId xmlns:p14="http://schemas.microsoft.com/office/powerpoint/2010/main" val="69404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61" grpId="0" animBg="1"/>
      <p:bldP spid="62" grpId="0" animBg="1"/>
      <p:bldP spid="63" grpId="0"/>
      <p:bldP spid="64" grpId="0"/>
      <p:bldP spid="65" grpId="0"/>
      <p:bldP spid="66" grpId="0"/>
      <p:bldP spid="67" grpId="0" animBg="1"/>
      <p:bldP spid="68" grpId="0"/>
      <p:bldP spid="69" grpId="0" animBg="1"/>
      <p:bldP spid="70" grpId="0"/>
      <p:bldP spid="71" grpId="0" animBg="1"/>
      <p:bldP spid="72" grpId="0" animBg="1"/>
      <p:bldP spid="73" grpId="0"/>
      <p:bldP spid="74" grpId="0"/>
      <p:bldP spid="7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NDBC PhD Workshop</a:t>
            </a:r>
            <a:endParaRPr lang="en-US"/>
          </a:p>
        </p:txBody>
      </p:sp>
      <p:grpSp>
        <p:nvGrpSpPr>
          <p:cNvPr id="5" name="Group 2"/>
          <p:cNvGrpSpPr>
            <a:grpSpLocks/>
          </p:cNvGrpSpPr>
          <p:nvPr/>
        </p:nvGrpSpPr>
        <p:grpSpPr bwMode="auto">
          <a:xfrm>
            <a:off x="4789488" y="2794000"/>
            <a:ext cx="3527425" cy="2938463"/>
            <a:chOff x="2835" y="2160"/>
            <a:chExt cx="2222" cy="1851"/>
          </a:xfrm>
        </p:grpSpPr>
        <p:grpSp>
          <p:nvGrpSpPr>
            <p:cNvPr id="6" name="Group 3"/>
            <p:cNvGrpSpPr>
              <a:grpSpLocks/>
            </p:cNvGrpSpPr>
            <p:nvPr/>
          </p:nvGrpSpPr>
          <p:grpSpPr bwMode="auto">
            <a:xfrm>
              <a:off x="2835" y="2160"/>
              <a:ext cx="408" cy="1851"/>
              <a:chOff x="3470" y="935"/>
              <a:chExt cx="408" cy="1851"/>
            </a:xfrm>
          </p:grpSpPr>
          <p:grpSp>
            <p:nvGrpSpPr>
              <p:cNvPr id="28" name="Group 4"/>
              <p:cNvGrpSpPr>
                <a:grpSpLocks/>
              </p:cNvGrpSpPr>
              <p:nvPr/>
            </p:nvGrpSpPr>
            <p:grpSpPr bwMode="auto">
              <a:xfrm>
                <a:off x="3470" y="1341"/>
                <a:ext cx="408" cy="1445"/>
                <a:chOff x="521" y="1432"/>
                <a:chExt cx="408" cy="1445"/>
              </a:xfrm>
            </p:grpSpPr>
            <p:grpSp>
              <p:nvGrpSpPr>
                <p:cNvPr id="30" name="Group 5"/>
                <p:cNvGrpSpPr>
                  <a:grpSpLocks/>
                </p:cNvGrpSpPr>
                <p:nvPr/>
              </p:nvGrpSpPr>
              <p:grpSpPr bwMode="auto">
                <a:xfrm>
                  <a:off x="521" y="1432"/>
                  <a:ext cx="408" cy="363"/>
                  <a:chOff x="1519" y="1207"/>
                  <a:chExt cx="771" cy="363"/>
                </a:xfrm>
              </p:grpSpPr>
              <p:sp>
                <p:nvSpPr>
                  <p:cNvPr id="40" name="Rectangle 6"/>
                  <p:cNvSpPr>
                    <a:spLocks noChangeArrowheads="1"/>
                  </p:cNvSpPr>
                  <p:nvPr/>
                </p:nvSpPr>
                <p:spPr bwMode="auto">
                  <a:xfrm>
                    <a:off x="1519" y="1207"/>
                    <a:ext cx="771" cy="363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nl-NL" altLang="en-US">
                      <a:latin typeface="Arial" charset="0"/>
                    </a:endParaRPr>
                  </a:p>
                </p:txBody>
              </p:sp>
              <p:sp>
                <p:nvSpPr>
                  <p:cNvPr id="41" name="Text Box 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55" y="1298"/>
                    <a:ext cx="499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endParaRPr lang="nl-NL" altLang="en-US">
                      <a:latin typeface="Arial" charset="0"/>
                    </a:endParaRPr>
                  </a:p>
                </p:txBody>
              </p:sp>
            </p:grpSp>
            <p:grpSp>
              <p:nvGrpSpPr>
                <p:cNvPr id="31" name="Group 8"/>
                <p:cNvGrpSpPr>
                  <a:grpSpLocks/>
                </p:cNvGrpSpPr>
                <p:nvPr/>
              </p:nvGrpSpPr>
              <p:grpSpPr bwMode="auto">
                <a:xfrm>
                  <a:off x="521" y="1795"/>
                  <a:ext cx="408" cy="363"/>
                  <a:chOff x="1519" y="1207"/>
                  <a:chExt cx="771" cy="363"/>
                </a:xfrm>
              </p:grpSpPr>
              <p:sp>
                <p:nvSpPr>
                  <p:cNvPr id="38" name="Rectangle 9"/>
                  <p:cNvSpPr>
                    <a:spLocks noChangeArrowheads="1"/>
                  </p:cNvSpPr>
                  <p:nvPr/>
                </p:nvSpPr>
                <p:spPr bwMode="auto">
                  <a:xfrm>
                    <a:off x="1519" y="1207"/>
                    <a:ext cx="771" cy="363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9" name="Text Box 1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55" y="1298"/>
                    <a:ext cx="499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endParaRPr lang="nl-NL" altLang="en-US">
                      <a:latin typeface="Arial" charset="0"/>
                    </a:endParaRPr>
                  </a:p>
                </p:txBody>
              </p:sp>
            </p:grpSp>
            <p:grpSp>
              <p:nvGrpSpPr>
                <p:cNvPr id="32" name="Group 11"/>
                <p:cNvGrpSpPr>
                  <a:grpSpLocks/>
                </p:cNvGrpSpPr>
                <p:nvPr/>
              </p:nvGrpSpPr>
              <p:grpSpPr bwMode="auto">
                <a:xfrm>
                  <a:off x="521" y="2158"/>
                  <a:ext cx="408" cy="363"/>
                  <a:chOff x="1519" y="1207"/>
                  <a:chExt cx="771" cy="363"/>
                </a:xfrm>
              </p:grpSpPr>
              <p:sp>
                <p:nvSpPr>
                  <p:cNvPr id="36" name="Rectangle 12"/>
                  <p:cNvSpPr>
                    <a:spLocks noChangeArrowheads="1"/>
                  </p:cNvSpPr>
                  <p:nvPr/>
                </p:nvSpPr>
                <p:spPr bwMode="auto">
                  <a:xfrm>
                    <a:off x="1519" y="1207"/>
                    <a:ext cx="771" cy="363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7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55" y="1298"/>
                    <a:ext cx="499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endParaRPr lang="nl-NL" altLang="en-US">
                      <a:latin typeface="Arial" charset="0"/>
                    </a:endParaRPr>
                  </a:p>
                </p:txBody>
              </p:sp>
            </p:grpSp>
            <p:grpSp>
              <p:nvGrpSpPr>
                <p:cNvPr id="33" name="Group 14"/>
                <p:cNvGrpSpPr>
                  <a:grpSpLocks/>
                </p:cNvGrpSpPr>
                <p:nvPr/>
              </p:nvGrpSpPr>
              <p:grpSpPr bwMode="auto">
                <a:xfrm>
                  <a:off x="521" y="2514"/>
                  <a:ext cx="408" cy="363"/>
                  <a:chOff x="1519" y="1207"/>
                  <a:chExt cx="771" cy="363"/>
                </a:xfrm>
              </p:grpSpPr>
              <p:sp>
                <p:nvSpPr>
                  <p:cNvPr id="34" name="Rectangle 15"/>
                  <p:cNvSpPr>
                    <a:spLocks noChangeArrowheads="1"/>
                  </p:cNvSpPr>
                  <p:nvPr/>
                </p:nvSpPr>
                <p:spPr bwMode="auto">
                  <a:xfrm>
                    <a:off x="1519" y="1207"/>
                    <a:ext cx="771" cy="363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5" name="Text Box 1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55" y="1298"/>
                    <a:ext cx="499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altLang="en-US">
                        <a:latin typeface="Arial" charset="0"/>
                      </a:rPr>
                      <a:t> </a:t>
                    </a:r>
                  </a:p>
                </p:txBody>
              </p:sp>
            </p:grpSp>
          </p:grpSp>
          <p:sp>
            <p:nvSpPr>
              <p:cNvPr id="29" name="Rectangle 17"/>
              <p:cNvSpPr>
                <a:spLocks noChangeArrowheads="1"/>
              </p:cNvSpPr>
              <p:nvPr/>
            </p:nvSpPr>
            <p:spPr bwMode="auto">
              <a:xfrm>
                <a:off x="3470" y="935"/>
                <a:ext cx="408" cy="40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>
                    <a:latin typeface="Arial" charset="0"/>
                  </a:rPr>
                  <a:t>ID</a:t>
                </a:r>
              </a:p>
            </p:txBody>
          </p:sp>
        </p:grpSp>
        <p:grpSp>
          <p:nvGrpSpPr>
            <p:cNvPr id="7" name="Group 18"/>
            <p:cNvGrpSpPr>
              <a:grpSpLocks/>
            </p:cNvGrpSpPr>
            <p:nvPr/>
          </p:nvGrpSpPr>
          <p:grpSpPr bwMode="auto">
            <a:xfrm>
              <a:off x="3243" y="2160"/>
              <a:ext cx="544" cy="1851"/>
              <a:chOff x="3243" y="2160"/>
              <a:chExt cx="771" cy="1851"/>
            </a:xfrm>
          </p:grpSpPr>
          <p:grpSp>
            <p:nvGrpSpPr>
              <p:cNvPr id="22" name="Group 19"/>
              <p:cNvGrpSpPr>
                <a:grpSpLocks/>
              </p:cNvGrpSpPr>
              <p:nvPr/>
            </p:nvGrpSpPr>
            <p:grpSpPr bwMode="auto">
              <a:xfrm>
                <a:off x="3243" y="2566"/>
                <a:ext cx="771" cy="1445"/>
                <a:chOff x="930" y="1432"/>
                <a:chExt cx="771" cy="1445"/>
              </a:xfrm>
            </p:grpSpPr>
            <p:sp>
              <p:nvSpPr>
                <p:cNvPr id="24" name="Rectangle 20"/>
                <p:cNvSpPr>
                  <a:spLocks noChangeArrowheads="1"/>
                </p:cNvSpPr>
                <p:nvPr/>
              </p:nvSpPr>
              <p:spPr bwMode="auto">
                <a:xfrm>
                  <a:off x="930" y="1432"/>
                  <a:ext cx="771" cy="3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nl-NL" altLang="en-US">
                    <a:latin typeface="Arial" charset="0"/>
                  </a:endParaRPr>
                </a:p>
              </p:txBody>
            </p:sp>
            <p:sp>
              <p:nvSpPr>
                <p:cNvPr id="25" name="Rectangle 21"/>
                <p:cNvSpPr>
                  <a:spLocks noChangeArrowheads="1"/>
                </p:cNvSpPr>
                <p:nvPr/>
              </p:nvSpPr>
              <p:spPr bwMode="auto">
                <a:xfrm>
                  <a:off x="930" y="1795"/>
                  <a:ext cx="771" cy="3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nl-NL" altLang="en-US">
                    <a:latin typeface="Arial" charset="0"/>
                  </a:endParaRPr>
                </a:p>
              </p:txBody>
            </p:sp>
            <p:sp>
              <p:nvSpPr>
                <p:cNvPr id="26" name="Rectangle 22"/>
                <p:cNvSpPr>
                  <a:spLocks noChangeArrowheads="1"/>
                </p:cNvSpPr>
                <p:nvPr/>
              </p:nvSpPr>
              <p:spPr bwMode="auto">
                <a:xfrm>
                  <a:off x="930" y="2158"/>
                  <a:ext cx="771" cy="3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nl-NL" altLang="en-US">
                    <a:latin typeface="Arial" charset="0"/>
                  </a:endParaRPr>
                </a:p>
              </p:txBody>
            </p:sp>
            <p:sp>
              <p:nvSpPr>
                <p:cNvPr id="27" name="Rectangle 23"/>
                <p:cNvSpPr>
                  <a:spLocks noChangeArrowheads="1"/>
                </p:cNvSpPr>
                <p:nvPr/>
              </p:nvSpPr>
              <p:spPr bwMode="auto">
                <a:xfrm>
                  <a:off x="930" y="2514"/>
                  <a:ext cx="771" cy="3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nl-NL" altLang="en-US">
                    <a:latin typeface="Arial" charset="0"/>
                  </a:endParaRPr>
                </a:p>
              </p:txBody>
            </p:sp>
          </p:grpSp>
          <p:sp>
            <p:nvSpPr>
              <p:cNvPr id="23" name="Rectangle 24"/>
              <p:cNvSpPr>
                <a:spLocks noChangeArrowheads="1"/>
              </p:cNvSpPr>
              <p:nvPr/>
            </p:nvSpPr>
            <p:spPr bwMode="auto">
              <a:xfrm>
                <a:off x="3243" y="2160"/>
                <a:ext cx="771" cy="40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>
                    <a:latin typeface="Arial" charset="0"/>
                  </a:rPr>
                  <a:t>A</a:t>
                </a:r>
                <a:r>
                  <a:rPr lang="en-US" altLang="en-US" baseline="-25000">
                    <a:latin typeface="Arial" charset="0"/>
                  </a:rPr>
                  <a:t>1</a:t>
                </a:r>
              </a:p>
            </p:txBody>
          </p:sp>
        </p:grpSp>
        <p:grpSp>
          <p:nvGrpSpPr>
            <p:cNvPr id="8" name="Group 25"/>
            <p:cNvGrpSpPr>
              <a:grpSpLocks/>
            </p:cNvGrpSpPr>
            <p:nvPr/>
          </p:nvGrpSpPr>
          <p:grpSpPr bwMode="auto">
            <a:xfrm>
              <a:off x="3787" y="2160"/>
              <a:ext cx="544" cy="1851"/>
              <a:chOff x="3243" y="2160"/>
              <a:chExt cx="771" cy="1851"/>
            </a:xfrm>
          </p:grpSpPr>
          <p:grpSp>
            <p:nvGrpSpPr>
              <p:cNvPr id="16" name="Group 26"/>
              <p:cNvGrpSpPr>
                <a:grpSpLocks/>
              </p:cNvGrpSpPr>
              <p:nvPr/>
            </p:nvGrpSpPr>
            <p:grpSpPr bwMode="auto">
              <a:xfrm>
                <a:off x="3243" y="2566"/>
                <a:ext cx="771" cy="1445"/>
                <a:chOff x="930" y="1432"/>
                <a:chExt cx="771" cy="1445"/>
              </a:xfrm>
            </p:grpSpPr>
            <p:sp>
              <p:nvSpPr>
                <p:cNvPr id="18" name="Rectangle 27"/>
                <p:cNvSpPr>
                  <a:spLocks noChangeArrowheads="1"/>
                </p:cNvSpPr>
                <p:nvPr/>
              </p:nvSpPr>
              <p:spPr bwMode="auto">
                <a:xfrm>
                  <a:off x="930" y="1432"/>
                  <a:ext cx="771" cy="3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nl-NL" altLang="en-US">
                    <a:latin typeface="Arial" charset="0"/>
                  </a:endParaRPr>
                </a:p>
              </p:txBody>
            </p:sp>
            <p:sp>
              <p:nvSpPr>
                <p:cNvPr id="19" name="Rectangle 28"/>
                <p:cNvSpPr>
                  <a:spLocks noChangeArrowheads="1"/>
                </p:cNvSpPr>
                <p:nvPr/>
              </p:nvSpPr>
              <p:spPr bwMode="auto">
                <a:xfrm>
                  <a:off x="930" y="1795"/>
                  <a:ext cx="771" cy="3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nl-NL" altLang="en-US">
                    <a:latin typeface="Arial" charset="0"/>
                  </a:endParaRPr>
                </a:p>
              </p:txBody>
            </p:sp>
            <p:sp>
              <p:nvSpPr>
                <p:cNvPr id="20" name="Rectangle 29"/>
                <p:cNvSpPr>
                  <a:spLocks noChangeArrowheads="1"/>
                </p:cNvSpPr>
                <p:nvPr/>
              </p:nvSpPr>
              <p:spPr bwMode="auto">
                <a:xfrm>
                  <a:off x="930" y="2158"/>
                  <a:ext cx="771" cy="3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nl-NL" altLang="en-US">
                    <a:latin typeface="Arial" charset="0"/>
                  </a:endParaRPr>
                </a:p>
              </p:txBody>
            </p:sp>
            <p:sp>
              <p:nvSpPr>
                <p:cNvPr id="21" name="Rectangle 30"/>
                <p:cNvSpPr>
                  <a:spLocks noChangeArrowheads="1"/>
                </p:cNvSpPr>
                <p:nvPr/>
              </p:nvSpPr>
              <p:spPr bwMode="auto">
                <a:xfrm>
                  <a:off x="930" y="2514"/>
                  <a:ext cx="771" cy="3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nl-NL" altLang="en-US">
                    <a:latin typeface="Arial" charset="0"/>
                  </a:endParaRPr>
                </a:p>
              </p:txBody>
            </p:sp>
          </p:grpSp>
          <p:sp>
            <p:nvSpPr>
              <p:cNvPr id="17" name="Rectangle 31"/>
              <p:cNvSpPr>
                <a:spLocks noChangeArrowheads="1"/>
              </p:cNvSpPr>
              <p:nvPr/>
            </p:nvSpPr>
            <p:spPr bwMode="auto">
              <a:xfrm>
                <a:off x="3243" y="2160"/>
                <a:ext cx="771" cy="40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>
                    <a:latin typeface="Arial" charset="0"/>
                  </a:rPr>
                  <a:t>A</a:t>
                </a:r>
                <a:r>
                  <a:rPr lang="en-US" altLang="en-US" baseline="-25000">
                    <a:latin typeface="Arial" charset="0"/>
                  </a:rPr>
                  <a:t>2</a:t>
                </a:r>
              </a:p>
            </p:txBody>
          </p:sp>
        </p:grpSp>
        <p:grpSp>
          <p:nvGrpSpPr>
            <p:cNvPr id="9" name="Group 32"/>
            <p:cNvGrpSpPr>
              <a:grpSpLocks/>
            </p:cNvGrpSpPr>
            <p:nvPr/>
          </p:nvGrpSpPr>
          <p:grpSpPr bwMode="auto">
            <a:xfrm>
              <a:off x="4332" y="2160"/>
              <a:ext cx="725" cy="1851"/>
              <a:chOff x="3243" y="2160"/>
              <a:chExt cx="771" cy="1851"/>
            </a:xfrm>
          </p:grpSpPr>
          <p:grpSp>
            <p:nvGrpSpPr>
              <p:cNvPr id="10" name="Group 33"/>
              <p:cNvGrpSpPr>
                <a:grpSpLocks/>
              </p:cNvGrpSpPr>
              <p:nvPr/>
            </p:nvGrpSpPr>
            <p:grpSpPr bwMode="auto">
              <a:xfrm>
                <a:off x="3243" y="2566"/>
                <a:ext cx="771" cy="1445"/>
                <a:chOff x="930" y="1432"/>
                <a:chExt cx="771" cy="1445"/>
              </a:xfrm>
            </p:grpSpPr>
            <p:sp>
              <p:nvSpPr>
                <p:cNvPr id="12" name="Rectangle 34"/>
                <p:cNvSpPr>
                  <a:spLocks noChangeArrowheads="1"/>
                </p:cNvSpPr>
                <p:nvPr/>
              </p:nvSpPr>
              <p:spPr bwMode="auto">
                <a:xfrm>
                  <a:off x="930" y="1432"/>
                  <a:ext cx="771" cy="3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nl-NL" altLang="en-US">
                    <a:latin typeface="Arial" charset="0"/>
                  </a:endParaRPr>
                </a:p>
              </p:txBody>
            </p:sp>
            <p:sp>
              <p:nvSpPr>
                <p:cNvPr id="13" name="Rectangle 35"/>
                <p:cNvSpPr>
                  <a:spLocks noChangeArrowheads="1"/>
                </p:cNvSpPr>
                <p:nvPr/>
              </p:nvSpPr>
              <p:spPr bwMode="auto">
                <a:xfrm>
                  <a:off x="930" y="1795"/>
                  <a:ext cx="771" cy="3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nl-NL" altLang="en-US">
                    <a:latin typeface="Arial" charset="0"/>
                  </a:endParaRPr>
                </a:p>
              </p:txBody>
            </p:sp>
            <p:sp>
              <p:nvSpPr>
                <p:cNvPr id="14" name="Rectangle 36"/>
                <p:cNvSpPr>
                  <a:spLocks noChangeArrowheads="1"/>
                </p:cNvSpPr>
                <p:nvPr/>
              </p:nvSpPr>
              <p:spPr bwMode="auto">
                <a:xfrm>
                  <a:off x="930" y="2158"/>
                  <a:ext cx="771" cy="3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nl-NL" altLang="en-US">
                    <a:latin typeface="Arial" charset="0"/>
                  </a:endParaRPr>
                </a:p>
              </p:txBody>
            </p:sp>
            <p:sp>
              <p:nvSpPr>
                <p:cNvPr id="15" name="Rectangle 37"/>
                <p:cNvSpPr>
                  <a:spLocks noChangeArrowheads="1"/>
                </p:cNvSpPr>
                <p:nvPr/>
              </p:nvSpPr>
              <p:spPr bwMode="auto">
                <a:xfrm>
                  <a:off x="930" y="2514"/>
                  <a:ext cx="771" cy="3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nl-NL" altLang="en-US">
                    <a:latin typeface="Arial" charset="0"/>
                  </a:endParaRPr>
                </a:p>
              </p:txBody>
            </p:sp>
          </p:grpSp>
          <p:sp>
            <p:nvSpPr>
              <p:cNvPr id="11" name="Rectangle 38"/>
              <p:cNvSpPr>
                <a:spLocks noChangeArrowheads="1"/>
              </p:cNvSpPr>
              <p:nvPr/>
            </p:nvSpPr>
            <p:spPr bwMode="auto">
              <a:xfrm>
                <a:off x="3243" y="2160"/>
                <a:ext cx="771" cy="40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>
                    <a:latin typeface="Arial" charset="0"/>
                  </a:rPr>
                  <a:t>Min(A</a:t>
                </a:r>
                <a:r>
                  <a:rPr lang="en-US" altLang="en-US" baseline="-25000">
                    <a:latin typeface="Arial" charset="0"/>
                  </a:rPr>
                  <a:t>1</a:t>
                </a:r>
                <a:r>
                  <a:rPr lang="en-US" altLang="en-US">
                    <a:latin typeface="Arial" charset="0"/>
                  </a:rPr>
                  <a:t>,A</a:t>
                </a:r>
                <a:r>
                  <a:rPr lang="en-US" altLang="en-US" baseline="-25000">
                    <a:latin typeface="Arial" charset="0"/>
                  </a:rPr>
                  <a:t>2</a:t>
                </a:r>
                <a:r>
                  <a:rPr lang="en-US" altLang="en-US">
                    <a:latin typeface="Arial" charset="0"/>
                  </a:rPr>
                  <a:t>)</a:t>
                </a:r>
              </a:p>
            </p:txBody>
          </p:sp>
        </p:grpSp>
      </p:grpSp>
      <p:sp>
        <p:nvSpPr>
          <p:cNvPr id="42" name="Text Box 39"/>
          <p:cNvSpPr txBox="1">
            <a:spLocks noChangeArrowheads="1"/>
          </p:cNvSpPr>
          <p:nvPr/>
        </p:nvSpPr>
        <p:spPr bwMode="auto">
          <a:xfrm>
            <a:off x="1258888" y="2060575"/>
            <a:ext cx="64087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nl-NL" altLang="en-US">
              <a:latin typeface="Arial" charset="0"/>
            </a:endParaRPr>
          </a:p>
        </p:txBody>
      </p:sp>
      <p:grpSp>
        <p:nvGrpSpPr>
          <p:cNvPr id="43" name="Group 40"/>
          <p:cNvGrpSpPr>
            <a:grpSpLocks/>
          </p:cNvGrpSpPr>
          <p:nvPr/>
        </p:nvGrpSpPr>
        <p:grpSpPr bwMode="auto">
          <a:xfrm>
            <a:off x="1116013" y="2119313"/>
            <a:ext cx="2736850" cy="3908425"/>
            <a:chOff x="567" y="968"/>
            <a:chExt cx="1724" cy="2462"/>
          </a:xfrm>
        </p:grpSpPr>
        <p:grpSp>
          <p:nvGrpSpPr>
            <p:cNvPr id="44" name="Group 41"/>
            <p:cNvGrpSpPr>
              <a:grpSpLocks/>
            </p:cNvGrpSpPr>
            <p:nvPr/>
          </p:nvGrpSpPr>
          <p:grpSpPr bwMode="auto">
            <a:xfrm>
              <a:off x="567" y="1207"/>
              <a:ext cx="771" cy="2223"/>
              <a:chOff x="3243" y="1389"/>
              <a:chExt cx="771" cy="2223"/>
            </a:xfrm>
          </p:grpSpPr>
          <p:grpSp>
            <p:nvGrpSpPr>
              <p:cNvPr id="54" name="Group 42"/>
              <p:cNvGrpSpPr>
                <a:grpSpLocks/>
              </p:cNvGrpSpPr>
              <p:nvPr/>
            </p:nvGrpSpPr>
            <p:grpSpPr bwMode="auto">
              <a:xfrm>
                <a:off x="3243" y="1389"/>
                <a:ext cx="771" cy="2223"/>
                <a:chOff x="3243" y="1389"/>
                <a:chExt cx="771" cy="2223"/>
              </a:xfrm>
            </p:grpSpPr>
            <p:sp>
              <p:nvSpPr>
                <p:cNvPr id="56" name="Rectangle 43"/>
                <p:cNvSpPr>
                  <a:spLocks noChangeArrowheads="1"/>
                </p:cNvSpPr>
                <p:nvPr/>
              </p:nvSpPr>
              <p:spPr bwMode="auto">
                <a:xfrm>
                  <a:off x="3243" y="1389"/>
                  <a:ext cx="771" cy="3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en-US">
                      <a:latin typeface="Arial" charset="0"/>
                    </a:rPr>
                    <a:t>a: 0.9</a:t>
                  </a:r>
                </a:p>
              </p:txBody>
            </p:sp>
            <p:sp>
              <p:nvSpPr>
                <p:cNvPr id="57" name="Rectangle 44"/>
                <p:cNvSpPr>
                  <a:spLocks noChangeArrowheads="1"/>
                </p:cNvSpPr>
                <p:nvPr/>
              </p:nvSpPr>
              <p:spPr bwMode="auto">
                <a:xfrm>
                  <a:off x="3243" y="1752"/>
                  <a:ext cx="771" cy="3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en-US">
                      <a:latin typeface="Arial" charset="0"/>
                    </a:rPr>
                    <a:t>b: 0.8</a:t>
                  </a:r>
                </a:p>
              </p:txBody>
            </p:sp>
            <p:sp>
              <p:nvSpPr>
                <p:cNvPr id="58" name="Rectangle 45"/>
                <p:cNvSpPr>
                  <a:spLocks noChangeArrowheads="1"/>
                </p:cNvSpPr>
                <p:nvPr/>
              </p:nvSpPr>
              <p:spPr bwMode="auto">
                <a:xfrm>
                  <a:off x="3243" y="2115"/>
                  <a:ext cx="771" cy="3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en-US">
                      <a:latin typeface="Arial" charset="0"/>
                    </a:rPr>
                    <a:t>c: 0.72</a:t>
                  </a:r>
                </a:p>
              </p:txBody>
            </p:sp>
            <p:sp>
              <p:nvSpPr>
                <p:cNvPr id="59" name="Rectangle 46"/>
                <p:cNvSpPr>
                  <a:spLocks noChangeArrowheads="1"/>
                </p:cNvSpPr>
                <p:nvPr/>
              </p:nvSpPr>
              <p:spPr bwMode="auto">
                <a:xfrm>
                  <a:off x="3243" y="3249"/>
                  <a:ext cx="771" cy="3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en-US">
                      <a:latin typeface="Arial" charset="0"/>
                    </a:rPr>
                    <a:t>d: 0.6</a:t>
                  </a:r>
                </a:p>
              </p:txBody>
            </p:sp>
          </p:grpSp>
          <p:sp>
            <p:nvSpPr>
              <p:cNvPr id="55" name="Rectangle 47"/>
              <p:cNvSpPr>
                <a:spLocks noChangeArrowheads="1"/>
              </p:cNvSpPr>
              <p:nvPr/>
            </p:nvSpPr>
            <p:spPr bwMode="auto">
              <a:xfrm>
                <a:off x="3243" y="2478"/>
                <a:ext cx="771" cy="77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b="1">
                    <a:latin typeface="Arial" charset="0"/>
                  </a:rPr>
                  <a:t>.</a:t>
                </a:r>
              </a:p>
              <a:p>
                <a:pPr algn="ctr"/>
                <a:r>
                  <a:rPr lang="en-US" altLang="en-US" b="1">
                    <a:latin typeface="Arial" charset="0"/>
                  </a:rPr>
                  <a:t>.</a:t>
                </a:r>
              </a:p>
              <a:p>
                <a:pPr algn="ctr"/>
                <a:r>
                  <a:rPr lang="en-US" altLang="en-US" b="1">
                    <a:latin typeface="Arial" charset="0"/>
                  </a:rPr>
                  <a:t>.</a:t>
                </a:r>
              </a:p>
              <a:p>
                <a:pPr algn="ctr"/>
                <a:r>
                  <a:rPr lang="en-US" altLang="en-US" b="1">
                    <a:latin typeface="Arial" charset="0"/>
                  </a:rPr>
                  <a:t>.</a:t>
                </a:r>
              </a:p>
            </p:txBody>
          </p:sp>
        </p:grpSp>
        <p:sp>
          <p:nvSpPr>
            <p:cNvPr id="45" name="Text Box 48"/>
            <p:cNvSpPr txBox="1">
              <a:spLocks noChangeArrowheads="1"/>
            </p:cNvSpPr>
            <p:nvPr/>
          </p:nvSpPr>
          <p:spPr bwMode="auto">
            <a:xfrm>
              <a:off x="839" y="972"/>
              <a:ext cx="45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>
                  <a:latin typeface="Arial" charset="0"/>
                </a:rPr>
                <a:t>L</a:t>
              </a:r>
              <a:r>
                <a:rPr lang="en-US" altLang="en-US" baseline="-25000">
                  <a:latin typeface="Arial" charset="0"/>
                </a:rPr>
                <a:t>1</a:t>
              </a:r>
            </a:p>
          </p:txBody>
        </p:sp>
        <p:sp>
          <p:nvSpPr>
            <p:cNvPr id="46" name="Text Box 49"/>
            <p:cNvSpPr txBox="1">
              <a:spLocks noChangeArrowheads="1"/>
            </p:cNvSpPr>
            <p:nvPr/>
          </p:nvSpPr>
          <p:spPr bwMode="auto">
            <a:xfrm>
              <a:off x="1746" y="968"/>
              <a:ext cx="45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>
                  <a:latin typeface="Arial" charset="0"/>
                </a:rPr>
                <a:t>L</a:t>
              </a:r>
              <a:r>
                <a:rPr lang="en-US" altLang="en-US" baseline="-25000">
                  <a:latin typeface="Arial" charset="0"/>
                </a:rPr>
                <a:t>2</a:t>
              </a:r>
            </a:p>
          </p:txBody>
        </p:sp>
        <p:grpSp>
          <p:nvGrpSpPr>
            <p:cNvPr id="47" name="Group 50"/>
            <p:cNvGrpSpPr>
              <a:grpSpLocks/>
            </p:cNvGrpSpPr>
            <p:nvPr/>
          </p:nvGrpSpPr>
          <p:grpSpPr bwMode="auto">
            <a:xfrm>
              <a:off x="1520" y="1207"/>
              <a:ext cx="771" cy="2223"/>
              <a:chOff x="3243" y="1389"/>
              <a:chExt cx="771" cy="2223"/>
            </a:xfrm>
          </p:grpSpPr>
          <p:grpSp>
            <p:nvGrpSpPr>
              <p:cNvPr id="48" name="Group 51"/>
              <p:cNvGrpSpPr>
                <a:grpSpLocks/>
              </p:cNvGrpSpPr>
              <p:nvPr/>
            </p:nvGrpSpPr>
            <p:grpSpPr bwMode="auto">
              <a:xfrm>
                <a:off x="3243" y="1389"/>
                <a:ext cx="771" cy="2223"/>
                <a:chOff x="3243" y="1389"/>
                <a:chExt cx="771" cy="2223"/>
              </a:xfrm>
            </p:grpSpPr>
            <p:sp>
              <p:nvSpPr>
                <p:cNvPr id="50" name="Rectangle 52"/>
                <p:cNvSpPr>
                  <a:spLocks noChangeArrowheads="1"/>
                </p:cNvSpPr>
                <p:nvPr/>
              </p:nvSpPr>
              <p:spPr bwMode="auto">
                <a:xfrm>
                  <a:off x="3243" y="1389"/>
                  <a:ext cx="771" cy="3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en-US">
                      <a:latin typeface="Arial" charset="0"/>
                    </a:rPr>
                    <a:t>d: 0.9</a:t>
                  </a:r>
                </a:p>
              </p:txBody>
            </p:sp>
            <p:sp>
              <p:nvSpPr>
                <p:cNvPr id="51" name="Rectangle 53"/>
                <p:cNvSpPr>
                  <a:spLocks noChangeArrowheads="1"/>
                </p:cNvSpPr>
                <p:nvPr/>
              </p:nvSpPr>
              <p:spPr bwMode="auto">
                <a:xfrm>
                  <a:off x="3243" y="1752"/>
                  <a:ext cx="771" cy="3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en-US">
                      <a:latin typeface="Arial" charset="0"/>
                    </a:rPr>
                    <a:t>a: 0.85</a:t>
                  </a:r>
                </a:p>
              </p:txBody>
            </p:sp>
            <p:sp>
              <p:nvSpPr>
                <p:cNvPr id="52" name="Rectangle 54"/>
                <p:cNvSpPr>
                  <a:spLocks noChangeArrowheads="1"/>
                </p:cNvSpPr>
                <p:nvPr/>
              </p:nvSpPr>
              <p:spPr bwMode="auto">
                <a:xfrm>
                  <a:off x="3243" y="2115"/>
                  <a:ext cx="771" cy="3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en-US" dirty="0">
                      <a:latin typeface="Arial" charset="0"/>
                    </a:rPr>
                    <a:t>b: </a:t>
                  </a:r>
                  <a:r>
                    <a:rPr lang="en-US" altLang="en-US" dirty="0" smtClean="0">
                      <a:latin typeface="Arial" charset="0"/>
                    </a:rPr>
                    <a:t>0.75</a:t>
                  </a:r>
                  <a:endParaRPr lang="en-US" altLang="en-US" dirty="0">
                    <a:latin typeface="Arial" charset="0"/>
                  </a:endParaRPr>
                </a:p>
              </p:txBody>
            </p:sp>
            <p:sp>
              <p:nvSpPr>
                <p:cNvPr id="53" name="Rectangle 55"/>
                <p:cNvSpPr>
                  <a:spLocks noChangeArrowheads="1"/>
                </p:cNvSpPr>
                <p:nvPr/>
              </p:nvSpPr>
              <p:spPr bwMode="auto">
                <a:xfrm>
                  <a:off x="3243" y="3249"/>
                  <a:ext cx="771" cy="3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en-US">
                      <a:latin typeface="Arial" charset="0"/>
                    </a:rPr>
                    <a:t>c: 0.2</a:t>
                  </a:r>
                </a:p>
              </p:txBody>
            </p:sp>
          </p:grpSp>
          <p:sp>
            <p:nvSpPr>
              <p:cNvPr id="49" name="Rectangle 56"/>
              <p:cNvSpPr>
                <a:spLocks noChangeArrowheads="1"/>
              </p:cNvSpPr>
              <p:nvPr/>
            </p:nvSpPr>
            <p:spPr bwMode="auto">
              <a:xfrm>
                <a:off x="3243" y="2478"/>
                <a:ext cx="771" cy="77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b="1">
                    <a:latin typeface="Arial" charset="0"/>
                  </a:rPr>
                  <a:t>.</a:t>
                </a:r>
              </a:p>
              <a:p>
                <a:pPr algn="ctr"/>
                <a:r>
                  <a:rPr lang="en-US" altLang="en-US" b="1">
                    <a:latin typeface="Arial" charset="0"/>
                  </a:rPr>
                  <a:t>.</a:t>
                </a:r>
              </a:p>
              <a:p>
                <a:pPr algn="ctr"/>
                <a:r>
                  <a:rPr lang="en-US" altLang="en-US" b="1">
                    <a:latin typeface="Arial" charset="0"/>
                  </a:rPr>
                  <a:t>.</a:t>
                </a:r>
              </a:p>
              <a:p>
                <a:pPr algn="ctr"/>
                <a:r>
                  <a:rPr lang="en-US" altLang="en-US" b="1">
                    <a:latin typeface="Arial" charset="0"/>
                  </a:rPr>
                  <a:t>.</a:t>
                </a:r>
              </a:p>
            </p:txBody>
          </p:sp>
        </p:grpSp>
      </p:grpSp>
      <p:sp>
        <p:nvSpPr>
          <p:cNvPr id="60" name="Text Box 57"/>
          <p:cNvSpPr txBox="1">
            <a:spLocks noChangeArrowheads="1"/>
          </p:cNvSpPr>
          <p:nvPr/>
        </p:nvSpPr>
        <p:spPr bwMode="auto">
          <a:xfrm>
            <a:off x="1089025" y="896938"/>
            <a:ext cx="71548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dirty="0">
                <a:latin typeface="Arial" charset="0"/>
              </a:rPr>
              <a:t>Step 2: - Determine threshold value based on objects currently</a:t>
            </a:r>
            <a:br>
              <a:rPr lang="en-US" altLang="en-US" dirty="0">
                <a:latin typeface="Arial" charset="0"/>
              </a:rPr>
            </a:br>
            <a:r>
              <a:rPr lang="en-US" altLang="en-US" dirty="0">
                <a:latin typeface="Arial" charset="0"/>
              </a:rPr>
              <a:t>               seen under sorted access.    </a:t>
            </a:r>
          </a:p>
        </p:txBody>
      </p:sp>
      <p:sp>
        <p:nvSpPr>
          <p:cNvPr id="61" name="Rectangle 58"/>
          <p:cNvSpPr>
            <a:spLocks noChangeArrowheads="1"/>
          </p:cNvSpPr>
          <p:nvPr/>
        </p:nvSpPr>
        <p:spPr bwMode="auto">
          <a:xfrm>
            <a:off x="1225550" y="2551113"/>
            <a:ext cx="1008063" cy="466725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Rectangle 59"/>
          <p:cNvSpPr>
            <a:spLocks noChangeArrowheads="1"/>
          </p:cNvSpPr>
          <p:nvPr/>
        </p:nvSpPr>
        <p:spPr bwMode="auto">
          <a:xfrm>
            <a:off x="2771775" y="2563813"/>
            <a:ext cx="1008063" cy="466725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3" name="Group 60"/>
          <p:cNvGrpSpPr>
            <a:grpSpLocks/>
          </p:cNvGrpSpPr>
          <p:nvPr/>
        </p:nvGrpSpPr>
        <p:grpSpPr bwMode="auto">
          <a:xfrm>
            <a:off x="4932363" y="3579813"/>
            <a:ext cx="2160587" cy="949325"/>
            <a:chOff x="2971" y="1793"/>
            <a:chExt cx="1361" cy="598"/>
          </a:xfrm>
        </p:grpSpPr>
        <p:sp>
          <p:nvSpPr>
            <p:cNvPr id="64" name="Text Box 61"/>
            <p:cNvSpPr txBox="1">
              <a:spLocks noChangeArrowheads="1"/>
            </p:cNvSpPr>
            <p:nvPr/>
          </p:nvSpPr>
          <p:spPr bwMode="auto">
            <a:xfrm>
              <a:off x="2971" y="1793"/>
              <a:ext cx="2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>
                  <a:latin typeface="Arial" charset="0"/>
                </a:rPr>
                <a:t>a</a:t>
              </a:r>
            </a:p>
          </p:txBody>
        </p:sp>
        <p:sp>
          <p:nvSpPr>
            <p:cNvPr id="65" name="Text Box 62"/>
            <p:cNvSpPr txBox="1">
              <a:spLocks noChangeArrowheads="1"/>
            </p:cNvSpPr>
            <p:nvPr/>
          </p:nvSpPr>
          <p:spPr bwMode="auto">
            <a:xfrm>
              <a:off x="2971" y="2160"/>
              <a:ext cx="2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>
                  <a:latin typeface="Arial" charset="0"/>
                </a:rPr>
                <a:t>d</a:t>
              </a:r>
            </a:p>
          </p:txBody>
        </p:sp>
        <p:sp>
          <p:nvSpPr>
            <p:cNvPr id="66" name="Text Box 63"/>
            <p:cNvSpPr txBox="1">
              <a:spLocks noChangeArrowheads="1"/>
            </p:cNvSpPr>
            <p:nvPr/>
          </p:nvSpPr>
          <p:spPr bwMode="auto">
            <a:xfrm>
              <a:off x="3379" y="1797"/>
              <a:ext cx="3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>
                  <a:latin typeface="Arial" charset="0"/>
                </a:rPr>
                <a:t>0.9</a:t>
              </a:r>
            </a:p>
          </p:txBody>
        </p:sp>
        <p:sp>
          <p:nvSpPr>
            <p:cNvPr id="67" name="Text Box 64"/>
            <p:cNvSpPr txBox="1">
              <a:spLocks noChangeArrowheads="1"/>
            </p:cNvSpPr>
            <p:nvPr/>
          </p:nvSpPr>
          <p:spPr bwMode="auto">
            <a:xfrm>
              <a:off x="3969" y="2115"/>
              <a:ext cx="3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>
                  <a:latin typeface="Arial" charset="0"/>
                </a:rPr>
                <a:t>0.9</a:t>
              </a:r>
            </a:p>
          </p:txBody>
        </p:sp>
      </p:grpSp>
      <p:sp>
        <p:nvSpPr>
          <p:cNvPr id="68" name="Rectangle 65"/>
          <p:cNvSpPr>
            <a:spLocks noChangeArrowheads="1"/>
          </p:cNvSpPr>
          <p:nvPr/>
        </p:nvSpPr>
        <p:spPr bwMode="auto">
          <a:xfrm>
            <a:off x="2771775" y="3140075"/>
            <a:ext cx="1008063" cy="466725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" name="Text Box 66"/>
          <p:cNvSpPr txBox="1">
            <a:spLocks noChangeArrowheads="1"/>
          </p:cNvSpPr>
          <p:nvPr/>
        </p:nvSpPr>
        <p:spPr bwMode="auto">
          <a:xfrm>
            <a:off x="6418263" y="3579813"/>
            <a:ext cx="6492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latin typeface="Arial" charset="0"/>
              </a:rPr>
              <a:t>0.85</a:t>
            </a:r>
          </a:p>
        </p:txBody>
      </p:sp>
      <p:sp>
        <p:nvSpPr>
          <p:cNvPr id="70" name="Text Box 67"/>
          <p:cNvSpPr txBox="1">
            <a:spLocks noChangeArrowheads="1"/>
          </p:cNvSpPr>
          <p:nvPr/>
        </p:nvSpPr>
        <p:spPr bwMode="auto">
          <a:xfrm>
            <a:off x="7451725" y="3573463"/>
            <a:ext cx="6492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 smtClean="0">
                <a:latin typeface="Arial" charset="0"/>
              </a:rPr>
              <a:t>1.75</a:t>
            </a:r>
            <a:endParaRPr lang="en-US" altLang="en-US" dirty="0">
              <a:latin typeface="Arial" charset="0"/>
            </a:endParaRPr>
          </a:p>
        </p:txBody>
      </p:sp>
      <p:sp>
        <p:nvSpPr>
          <p:cNvPr id="71" name="Text Box 68"/>
          <p:cNvSpPr txBox="1">
            <a:spLocks noChangeArrowheads="1"/>
          </p:cNvSpPr>
          <p:nvPr/>
        </p:nvSpPr>
        <p:spPr bwMode="auto">
          <a:xfrm>
            <a:off x="5580063" y="4108450"/>
            <a:ext cx="6492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latin typeface="Arial" charset="0"/>
              </a:rPr>
              <a:t>0.6</a:t>
            </a:r>
          </a:p>
        </p:txBody>
      </p:sp>
      <p:sp>
        <p:nvSpPr>
          <p:cNvPr id="72" name="Text Box 69"/>
          <p:cNvSpPr txBox="1">
            <a:spLocks noChangeArrowheads="1"/>
          </p:cNvSpPr>
          <p:nvPr/>
        </p:nvSpPr>
        <p:spPr bwMode="auto">
          <a:xfrm>
            <a:off x="7523163" y="4083050"/>
            <a:ext cx="6492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 smtClean="0">
                <a:latin typeface="Arial" charset="0"/>
              </a:rPr>
              <a:t>1.5</a:t>
            </a:r>
            <a:endParaRPr lang="en-US" altLang="en-US" dirty="0">
              <a:latin typeface="Arial" charset="0"/>
            </a:endParaRPr>
          </a:p>
        </p:txBody>
      </p:sp>
      <p:sp>
        <p:nvSpPr>
          <p:cNvPr id="73" name="Text Box 70"/>
          <p:cNvSpPr txBox="1">
            <a:spLocks noChangeArrowheads="1"/>
          </p:cNvSpPr>
          <p:nvPr/>
        </p:nvSpPr>
        <p:spPr bwMode="auto">
          <a:xfrm>
            <a:off x="4932363" y="6165850"/>
            <a:ext cx="25923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>
                <a:latin typeface="Arial" charset="0"/>
              </a:rPr>
              <a:t>T = </a:t>
            </a:r>
            <a:r>
              <a:rPr lang="en-US" altLang="en-US" dirty="0" smtClean="0">
                <a:latin typeface="Arial" charset="0"/>
              </a:rPr>
              <a:t>0.9 + 0.9 </a:t>
            </a:r>
            <a:r>
              <a:rPr lang="en-US" altLang="en-US" dirty="0">
                <a:latin typeface="Arial" charset="0"/>
              </a:rPr>
              <a:t>= </a:t>
            </a:r>
            <a:r>
              <a:rPr lang="en-US" altLang="en-US" dirty="0" smtClean="0">
                <a:latin typeface="Arial" charset="0"/>
              </a:rPr>
              <a:t>1.8</a:t>
            </a:r>
            <a:endParaRPr lang="en-US" altLang="en-US" dirty="0">
              <a:latin typeface="Arial" charset="0"/>
            </a:endParaRPr>
          </a:p>
        </p:txBody>
      </p:sp>
      <p:sp>
        <p:nvSpPr>
          <p:cNvPr id="74" name="Rectangle 71"/>
          <p:cNvSpPr>
            <a:spLocks noChangeArrowheads="1"/>
          </p:cNvSpPr>
          <p:nvPr/>
        </p:nvSpPr>
        <p:spPr bwMode="auto">
          <a:xfrm>
            <a:off x="7235825" y="3500438"/>
            <a:ext cx="1008063" cy="936625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" name="Rectangle 72"/>
          <p:cNvSpPr>
            <a:spLocks noChangeArrowheads="1"/>
          </p:cNvSpPr>
          <p:nvPr/>
        </p:nvSpPr>
        <p:spPr bwMode="auto">
          <a:xfrm>
            <a:off x="1230313" y="3135313"/>
            <a:ext cx="1008062" cy="466725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AutoShape 73"/>
          <p:cNvSpPr>
            <a:spLocks noChangeArrowheads="1"/>
          </p:cNvSpPr>
          <p:nvPr/>
        </p:nvSpPr>
        <p:spPr bwMode="auto">
          <a:xfrm>
            <a:off x="539750" y="2781300"/>
            <a:ext cx="287338" cy="576263"/>
          </a:xfrm>
          <a:prstGeom prst="downArrow">
            <a:avLst>
              <a:gd name="adj1" fmla="val 50000"/>
              <a:gd name="adj2" fmla="val 50138"/>
            </a:avLst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77" name="Text Box 74"/>
          <p:cNvSpPr txBox="1">
            <a:spLocks noChangeArrowheads="1"/>
          </p:cNvSpPr>
          <p:nvPr/>
        </p:nvSpPr>
        <p:spPr bwMode="auto">
          <a:xfrm>
            <a:off x="1881188" y="1492250"/>
            <a:ext cx="726281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latin typeface="Arial" charset="0"/>
              </a:rPr>
              <a:t>- 2 objects with overall grade ≥ threshold value ? stop</a:t>
            </a:r>
          </a:p>
          <a:p>
            <a:r>
              <a:rPr lang="en-US" altLang="en-US">
                <a:latin typeface="Arial" charset="0"/>
              </a:rPr>
              <a:t>  else go to next entry position in sorted list and repeat step 1</a:t>
            </a:r>
          </a:p>
        </p:txBody>
      </p:sp>
      <p:sp>
        <p:nvSpPr>
          <p:cNvPr id="78" name="Text Box 75"/>
          <p:cNvSpPr txBox="1">
            <a:spLocks noChangeArrowheads="1"/>
          </p:cNvSpPr>
          <p:nvPr/>
        </p:nvSpPr>
        <p:spPr bwMode="auto">
          <a:xfrm>
            <a:off x="971550" y="173038"/>
            <a:ext cx="53292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latin typeface="Arial" charset="0"/>
              </a:rPr>
              <a:t>Example – Threshold Algorithm</a:t>
            </a:r>
          </a:p>
        </p:txBody>
      </p:sp>
    </p:spTree>
    <p:extLst>
      <p:ext uri="{BB962C8B-B14F-4D97-AF65-F5344CB8AC3E}">
        <p14:creationId xmlns:p14="http://schemas.microsoft.com/office/powerpoint/2010/main" val="772386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61" grpId="0" animBg="1"/>
      <p:bldP spid="61" grpId="1" animBg="1"/>
      <p:bldP spid="62" grpId="0" animBg="1"/>
      <p:bldP spid="62" grpId="1" animBg="1"/>
      <p:bldP spid="68" grpId="0" animBg="1"/>
      <p:bldP spid="73" grpId="0"/>
      <p:bldP spid="73" grpId="1"/>
      <p:bldP spid="74" grpId="0" animBg="1"/>
      <p:bldP spid="74" grpId="1" animBg="1"/>
      <p:bldP spid="75" grpId="0" animBg="1"/>
      <p:bldP spid="76" grpId="0" animBg="1"/>
      <p:bldP spid="7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NDBC PhD Workshop</a:t>
            </a:r>
            <a:endParaRPr lang="en-US"/>
          </a:p>
        </p:txBody>
      </p:sp>
      <p:grpSp>
        <p:nvGrpSpPr>
          <p:cNvPr id="5" name="Group 2"/>
          <p:cNvGrpSpPr>
            <a:grpSpLocks/>
          </p:cNvGrpSpPr>
          <p:nvPr/>
        </p:nvGrpSpPr>
        <p:grpSpPr bwMode="auto">
          <a:xfrm>
            <a:off x="4787900" y="2781300"/>
            <a:ext cx="3527425" cy="2938463"/>
            <a:chOff x="3017" y="1760"/>
            <a:chExt cx="2222" cy="1851"/>
          </a:xfrm>
        </p:grpSpPr>
        <p:grpSp>
          <p:nvGrpSpPr>
            <p:cNvPr id="6" name="Group 3"/>
            <p:cNvGrpSpPr>
              <a:grpSpLocks/>
            </p:cNvGrpSpPr>
            <p:nvPr/>
          </p:nvGrpSpPr>
          <p:grpSpPr bwMode="auto">
            <a:xfrm>
              <a:off x="3017" y="1760"/>
              <a:ext cx="408" cy="1851"/>
              <a:chOff x="3470" y="935"/>
              <a:chExt cx="408" cy="1851"/>
            </a:xfrm>
          </p:grpSpPr>
          <p:grpSp>
            <p:nvGrpSpPr>
              <p:cNvPr id="28" name="Group 4"/>
              <p:cNvGrpSpPr>
                <a:grpSpLocks/>
              </p:cNvGrpSpPr>
              <p:nvPr/>
            </p:nvGrpSpPr>
            <p:grpSpPr bwMode="auto">
              <a:xfrm>
                <a:off x="3470" y="1341"/>
                <a:ext cx="408" cy="1445"/>
                <a:chOff x="521" y="1432"/>
                <a:chExt cx="408" cy="1445"/>
              </a:xfrm>
            </p:grpSpPr>
            <p:grpSp>
              <p:nvGrpSpPr>
                <p:cNvPr id="30" name="Group 5"/>
                <p:cNvGrpSpPr>
                  <a:grpSpLocks/>
                </p:cNvGrpSpPr>
                <p:nvPr/>
              </p:nvGrpSpPr>
              <p:grpSpPr bwMode="auto">
                <a:xfrm>
                  <a:off x="521" y="1432"/>
                  <a:ext cx="408" cy="363"/>
                  <a:chOff x="1519" y="1207"/>
                  <a:chExt cx="771" cy="363"/>
                </a:xfrm>
              </p:grpSpPr>
              <p:sp>
                <p:nvSpPr>
                  <p:cNvPr id="40" name="Rectangle 6"/>
                  <p:cNvSpPr>
                    <a:spLocks noChangeArrowheads="1"/>
                  </p:cNvSpPr>
                  <p:nvPr/>
                </p:nvSpPr>
                <p:spPr bwMode="auto">
                  <a:xfrm>
                    <a:off x="1519" y="1207"/>
                    <a:ext cx="771" cy="363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nl-NL" altLang="en-US">
                      <a:latin typeface="Arial" charset="0"/>
                    </a:endParaRPr>
                  </a:p>
                </p:txBody>
              </p:sp>
              <p:sp>
                <p:nvSpPr>
                  <p:cNvPr id="41" name="Text Box 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55" y="1298"/>
                    <a:ext cx="499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endParaRPr lang="nl-NL" altLang="en-US">
                      <a:latin typeface="Arial" charset="0"/>
                    </a:endParaRPr>
                  </a:p>
                </p:txBody>
              </p:sp>
            </p:grpSp>
            <p:grpSp>
              <p:nvGrpSpPr>
                <p:cNvPr id="31" name="Group 8"/>
                <p:cNvGrpSpPr>
                  <a:grpSpLocks/>
                </p:cNvGrpSpPr>
                <p:nvPr/>
              </p:nvGrpSpPr>
              <p:grpSpPr bwMode="auto">
                <a:xfrm>
                  <a:off x="521" y="1795"/>
                  <a:ext cx="408" cy="363"/>
                  <a:chOff x="1519" y="1207"/>
                  <a:chExt cx="771" cy="363"/>
                </a:xfrm>
              </p:grpSpPr>
              <p:sp>
                <p:nvSpPr>
                  <p:cNvPr id="38" name="Rectangle 9"/>
                  <p:cNvSpPr>
                    <a:spLocks noChangeArrowheads="1"/>
                  </p:cNvSpPr>
                  <p:nvPr/>
                </p:nvSpPr>
                <p:spPr bwMode="auto">
                  <a:xfrm>
                    <a:off x="1519" y="1207"/>
                    <a:ext cx="771" cy="363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9" name="Text Box 1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55" y="1298"/>
                    <a:ext cx="499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endParaRPr lang="nl-NL" altLang="en-US">
                      <a:latin typeface="Arial" charset="0"/>
                    </a:endParaRPr>
                  </a:p>
                </p:txBody>
              </p:sp>
            </p:grpSp>
            <p:grpSp>
              <p:nvGrpSpPr>
                <p:cNvPr id="32" name="Group 11"/>
                <p:cNvGrpSpPr>
                  <a:grpSpLocks/>
                </p:cNvGrpSpPr>
                <p:nvPr/>
              </p:nvGrpSpPr>
              <p:grpSpPr bwMode="auto">
                <a:xfrm>
                  <a:off x="521" y="2158"/>
                  <a:ext cx="408" cy="363"/>
                  <a:chOff x="1519" y="1207"/>
                  <a:chExt cx="771" cy="363"/>
                </a:xfrm>
              </p:grpSpPr>
              <p:sp>
                <p:nvSpPr>
                  <p:cNvPr id="36" name="Rectangle 12"/>
                  <p:cNvSpPr>
                    <a:spLocks noChangeArrowheads="1"/>
                  </p:cNvSpPr>
                  <p:nvPr/>
                </p:nvSpPr>
                <p:spPr bwMode="auto">
                  <a:xfrm>
                    <a:off x="1519" y="1207"/>
                    <a:ext cx="771" cy="363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7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55" y="1298"/>
                    <a:ext cx="499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endParaRPr lang="nl-NL" altLang="en-US">
                      <a:latin typeface="Arial" charset="0"/>
                    </a:endParaRPr>
                  </a:p>
                </p:txBody>
              </p:sp>
            </p:grpSp>
            <p:grpSp>
              <p:nvGrpSpPr>
                <p:cNvPr id="33" name="Group 14"/>
                <p:cNvGrpSpPr>
                  <a:grpSpLocks/>
                </p:cNvGrpSpPr>
                <p:nvPr/>
              </p:nvGrpSpPr>
              <p:grpSpPr bwMode="auto">
                <a:xfrm>
                  <a:off x="521" y="2514"/>
                  <a:ext cx="408" cy="363"/>
                  <a:chOff x="1519" y="1207"/>
                  <a:chExt cx="771" cy="363"/>
                </a:xfrm>
              </p:grpSpPr>
              <p:sp>
                <p:nvSpPr>
                  <p:cNvPr id="34" name="Rectangle 15"/>
                  <p:cNvSpPr>
                    <a:spLocks noChangeArrowheads="1"/>
                  </p:cNvSpPr>
                  <p:nvPr/>
                </p:nvSpPr>
                <p:spPr bwMode="auto">
                  <a:xfrm>
                    <a:off x="1519" y="1207"/>
                    <a:ext cx="771" cy="363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5" name="Text Box 1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55" y="1298"/>
                    <a:ext cx="499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altLang="en-US">
                        <a:latin typeface="Arial" charset="0"/>
                      </a:rPr>
                      <a:t> </a:t>
                    </a:r>
                  </a:p>
                </p:txBody>
              </p:sp>
            </p:grpSp>
          </p:grpSp>
          <p:sp>
            <p:nvSpPr>
              <p:cNvPr id="29" name="Rectangle 17"/>
              <p:cNvSpPr>
                <a:spLocks noChangeArrowheads="1"/>
              </p:cNvSpPr>
              <p:nvPr/>
            </p:nvSpPr>
            <p:spPr bwMode="auto">
              <a:xfrm>
                <a:off x="3470" y="935"/>
                <a:ext cx="408" cy="40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>
                    <a:latin typeface="Arial" charset="0"/>
                  </a:rPr>
                  <a:t>ID</a:t>
                </a:r>
              </a:p>
            </p:txBody>
          </p:sp>
        </p:grpSp>
        <p:grpSp>
          <p:nvGrpSpPr>
            <p:cNvPr id="7" name="Group 18"/>
            <p:cNvGrpSpPr>
              <a:grpSpLocks/>
            </p:cNvGrpSpPr>
            <p:nvPr/>
          </p:nvGrpSpPr>
          <p:grpSpPr bwMode="auto">
            <a:xfrm>
              <a:off x="3425" y="1760"/>
              <a:ext cx="544" cy="1851"/>
              <a:chOff x="3243" y="2160"/>
              <a:chExt cx="771" cy="1851"/>
            </a:xfrm>
          </p:grpSpPr>
          <p:grpSp>
            <p:nvGrpSpPr>
              <p:cNvPr id="22" name="Group 19"/>
              <p:cNvGrpSpPr>
                <a:grpSpLocks/>
              </p:cNvGrpSpPr>
              <p:nvPr/>
            </p:nvGrpSpPr>
            <p:grpSpPr bwMode="auto">
              <a:xfrm>
                <a:off x="3243" y="2566"/>
                <a:ext cx="771" cy="1445"/>
                <a:chOff x="930" y="1432"/>
                <a:chExt cx="771" cy="1445"/>
              </a:xfrm>
            </p:grpSpPr>
            <p:sp>
              <p:nvSpPr>
                <p:cNvPr id="24" name="Rectangle 20"/>
                <p:cNvSpPr>
                  <a:spLocks noChangeArrowheads="1"/>
                </p:cNvSpPr>
                <p:nvPr/>
              </p:nvSpPr>
              <p:spPr bwMode="auto">
                <a:xfrm>
                  <a:off x="930" y="1432"/>
                  <a:ext cx="771" cy="3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nl-NL" altLang="en-US">
                    <a:latin typeface="Arial" charset="0"/>
                  </a:endParaRPr>
                </a:p>
              </p:txBody>
            </p:sp>
            <p:sp>
              <p:nvSpPr>
                <p:cNvPr id="25" name="Rectangle 21"/>
                <p:cNvSpPr>
                  <a:spLocks noChangeArrowheads="1"/>
                </p:cNvSpPr>
                <p:nvPr/>
              </p:nvSpPr>
              <p:spPr bwMode="auto">
                <a:xfrm>
                  <a:off x="930" y="1795"/>
                  <a:ext cx="771" cy="3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nl-NL" altLang="en-US">
                    <a:latin typeface="Arial" charset="0"/>
                  </a:endParaRPr>
                </a:p>
              </p:txBody>
            </p:sp>
            <p:sp>
              <p:nvSpPr>
                <p:cNvPr id="26" name="Rectangle 22"/>
                <p:cNvSpPr>
                  <a:spLocks noChangeArrowheads="1"/>
                </p:cNvSpPr>
                <p:nvPr/>
              </p:nvSpPr>
              <p:spPr bwMode="auto">
                <a:xfrm>
                  <a:off x="930" y="2158"/>
                  <a:ext cx="771" cy="3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nl-NL" altLang="en-US">
                    <a:latin typeface="Arial" charset="0"/>
                  </a:endParaRPr>
                </a:p>
              </p:txBody>
            </p:sp>
            <p:sp>
              <p:nvSpPr>
                <p:cNvPr id="27" name="Rectangle 23"/>
                <p:cNvSpPr>
                  <a:spLocks noChangeArrowheads="1"/>
                </p:cNvSpPr>
                <p:nvPr/>
              </p:nvSpPr>
              <p:spPr bwMode="auto">
                <a:xfrm>
                  <a:off x="930" y="2514"/>
                  <a:ext cx="771" cy="3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nl-NL" altLang="en-US">
                    <a:latin typeface="Arial" charset="0"/>
                  </a:endParaRPr>
                </a:p>
              </p:txBody>
            </p:sp>
          </p:grpSp>
          <p:sp>
            <p:nvSpPr>
              <p:cNvPr id="23" name="Rectangle 24"/>
              <p:cNvSpPr>
                <a:spLocks noChangeArrowheads="1"/>
              </p:cNvSpPr>
              <p:nvPr/>
            </p:nvSpPr>
            <p:spPr bwMode="auto">
              <a:xfrm>
                <a:off x="3243" y="2160"/>
                <a:ext cx="771" cy="40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>
                    <a:latin typeface="Arial" charset="0"/>
                  </a:rPr>
                  <a:t>A</a:t>
                </a:r>
                <a:r>
                  <a:rPr lang="en-US" altLang="en-US" baseline="-25000">
                    <a:latin typeface="Arial" charset="0"/>
                  </a:rPr>
                  <a:t>1</a:t>
                </a:r>
              </a:p>
            </p:txBody>
          </p:sp>
        </p:grpSp>
        <p:grpSp>
          <p:nvGrpSpPr>
            <p:cNvPr id="8" name="Group 25"/>
            <p:cNvGrpSpPr>
              <a:grpSpLocks/>
            </p:cNvGrpSpPr>
            <p:nvPr/>
          </p:nvGrpSpPr>
          <p:grpSpPr bwMode="auto">
            <a:xfrm>
              <a:off x="3969" y="1760"/>
              <a:ext cx="544" cy="1851"/>
              <a:chOff x="3243" y="2160"/>
              <a:chExt cx="771" cy="1851"/>
            </a:xfrm>
          </p:grpSpPr>
          <p:grpSp>
            <p:nvGrpSpPr>
              <p:cNvPr id="16" name="Group 26"/>
              <p:cNvGrpSpPr>
                <a:grpSpLocks/>
              </p:cNvGrpSpPr>
              <p:nvPr/>
            </p:nvGrpSpPr>
            <p:grpSpPr bwMode="auto">
              <a:xfrm>
                <a:off x="3243" y="2566"/>
                <a:ext cx="771" cy="1445"/>
                <a:chOff x="930" y="1432"/>
                <a:chExt cx="771" cy="1445"/>
              </a:xfrm>
            </p:grpSpPr>
            <p:sp>
              <p:nvSpPr>
                <p:cNvPr id="18" name="Rectangle 27"/>
                <p:cNvSpPr>
                  <a:spLocks noChangeArrowheads="1"/>
                </p:cNvSpPr>
                <p:nvPr/>
              </p:nvSpPr>
              <p:spPr bwMode="auto">
                <a:xfrm>
                  <a:off x="930" y="1432"/>
                  <a:ext cx="771" cy="3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nl-NL" altLang="en-US">
                    <a:latin typeface="Arial" charset="0"/>
                  </a:endParaRPr>
                </a:p>
              </p:txBody>
            </p:sp>
            <p:sp>
              <p:nvSpPr>
                <p:cNvPr id="19" name="Rectangle 28"/>
                <p:cNvSpPr>
                  <a:spLocks noChangeArrowheads="1"/>
                </p:cNvSpPr>
                <p:nvPr/>
              </p:nvSpPr>
              <p:spPr bwMode="auto">
                <a:xfrm>
                  <a:off x="930" y="1795"/>
                  <a:ext cx="771" cy="3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nl-NL" altLang="en-US">
                    <a:latin typeface="Arial" charset="0"/>
                  </a:endParaRPr>
                </a:p>
              </p:txBody>
            </p:sp>
            <p:sp>
              <p:nvSpPr>
                <p:cNvPr id="20" name="Rectangle 29"/>
                <p:cNvSpPr>
                  <a:spLocks noChangeArrowheads="1"/>
                </p:cNvSpPr>
                <p:nvPr/>
              </p:nvSpPr>
              <p:spPr bwMode="auto">
                <a:xfrm>
                  <a:off x="930" y="2158"/>
                  <a:ext cx="771" cy="3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nl-NL" altLang="en-US">
                    <a:latin typeface="Arial" charset="0"/>
                  </a:endParaRPr>
                </a:p>
              </p:txBody>
            </p:sp>
            <p:sp>
              <p:nvSpPr>
                <p:cNvPr id="21" name="Rectangle 30"/>
                <p:cNvSpPr>
                  <a:spLocks noChangeArrowheads="1"/>
                </p:cNvSpPr>
                <p:nvPr/>
              </p:nvSpPr>
              <p:spPr bwMode="auto">
                <a:xfrm>
                  <a:off x="930" y="2514"/>
                  <a:ext cx="771" cy="3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nl-NL" altLang="en-US">
                    <a:latin typeface="Arial" charset="0"/>
                  </a:endParaRPr>
                </a:p>
              </p:txBody>
            </p:sp>
          </p:grpSp>
          <p:sp>
            <p:nvSpPr>
              <p:cNvPr id="17" name="Rectangle 31"/>
              <p:cNvSpPr>
                <a:spLocks noChangeArrowheads="1"/>
              </p:cNvSpPr>
              <p:nvPr/>
            </p:nvSpPr>
            <p:spPr bwMode="auto">
              <a:xfrm>
                <a:off x="3243" y="2160"/>
                <a:ext cx="771" cy="40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>
                    <a:latin typeface="Arial" charset="0"/>
                  </a:rPr>
                  <a:t>A</a:t>
                </a:r>
                <a:r>
                  <a:rPr lang="en-US" altLang="en-US" baseline="-25000">
                    <a:latin typeface="Arial" charset="0"/>
                  </a:rPr>
                  <a:t>2</a:t>
                </a:r>
              </a:p>
            </p:txBody>
          </p:sp>
        </p:grpSp>
        <p:grpSp>
          <p:nvGrpSpPr>
            <p:cNvPr id="9" name="Group 32"/>
            <p:cNvGrpSpPr>
              <a:grpSpLocks/>
            </p:cNvGrpSpPr>
            <p:nvPr/>
          </p:nvGrpSpPr>
          <p:grpSpPr bwMode="auto">
            <a:xfrm>
              <a:off x="4514" y="1760"/>
              <a:ext cx="725" cy="1851"/>
              <a:chOff x="3243" y="2160"/>
              <a:chExt cx="771" cy="1851"/>
            </a:xfrm>
          </p:grpSpPr>
          <p:grpSp>
            <p:nvGrpSpPr>
              <p:cNvPr id="10" name="Group 33"/>
              <p:cNvGrpSpPr>
                <a:grpSpLocks/>
              </p:cNvGrpSpPr>
              <p:nvPr/>
            </p:nvGrpSpPr>
            <p:grpSpPr bwMode="auto">
              <a:xfrm>
                <a:off x="3243" y="2566"/>
                <a:ext cx="771" cy="1445"/>
                <a:chOff x="930" y="1432"/>
                <a:chExt cx="771" cy="1445"/>
              </a:xfrm>
            </p:grpSpPr>
            <p:sp>
              <p:nvSpPr>
                <p:cNvPr id="12" name="Rectangle 34"/>
                <p:cNvSpPr>
                  <a:spLocks noChangeArrowheads="1"/>
                </p:cNvSpPr>
                <p:nvPr/>
              </p:nvSpPr>
              <p:spPr bwMode="auto">
                <a:xfrm>
                  <a:off x="930" y="1432"/>
                  <a:ext cx="771" cy="3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nl-NL" altLang="en-US">
                    <a:latin typeface="Arial" charset="0"/>
                  </a:endParaRPr>
                </a:p>
              </p:txBody>
            </p:sp>
            <p:sp>
              <p:nvSpPr>
                <p:cNvPr id="13" name="Rectangle 35"/>
                <p:cNvSpPr>
                  <a:spLocks noChangeArrowheads="1"/>
                </p:cNvSpPr>
                <p:nvPr/>
              </p:nvSpPr>
              <p:spPr bwMode="auto">
                <a:xfrm>
                  <a:off x="930" y="1795"/>
                  <a:ext cx="771" cy="3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nl-NL" altLang="en-US">
                    <a:latin typeface="Arial" charset="0"/>
                  </a:endParaRPr>
                </a:p>
              </p:txBody>
            </p:sp>
            <p:sp>
              <p:nvSpPr>
                <p:cNvPr id="14" name="Rectangle 36"/>
                <p:cNvSpPr>
                  <a:spLocks noChangeArrowheads="1"/>
                </p:cNvSpPr>
                <p:nvPr/>
              </p:nvSpPr>
              <p:spPr bwMode="auto">
                <a:xfrm>
                  <a:off x="930" y="2158"/>
                  <a:ext cx="771" cy="3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nl-NL" altLang="en-US">
                    <a:latin typeface="Arial" charset="0"/>
                  </a:endParaRPr>
                </a:p>
              </p:txBody>
            </p:sp>
            <p:sp>
              <p:nvSpPr>
                <p:cNvPr id="15" name="Rectangle 37"/>
                <p:cNvSpPr>
                  <a:spLocks noChangeArrowheads="1"/>
                </p:cNvSpPr>
                <p:nvPr/>
              </p:nvSpPr>
              <p:spPr bwMode="auto">
                <a:xfrm>
                  <a:off x="930" y="2514"/>
                  <a:ext cx="771" cy="3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nl-NL" altLang="en-US">
                    <a:latin typeface="Arial" charset="0"/>
                  </a:endParaRPr>
                </a:p>
              </p:txBody>
            </p:sp>
          </p:grpSp>
          <p:sp>
            <p:nvSpPr>
              <p:cNvPr id="11" name="Rectangle 38"/>
              <p:cNvSpPr>
                <a:spLocks noChangeArrowheads="1"/>
              </p:cNvSpPr>
              <p:nvPr/>
            </p:nvSpPr>
            <p:spPr bwMode="auto">
              <a:xfrm>
                <a:off x="3243" y="2160"/>
                <a:ext cx="771" cy="40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>
                    <a:latin typeface="Arial" charset="0"/>
                  </a:rPr>
                  <a:t>Min(A</a:t>
                </a:r>
                <a:r>
                  <a:rPr lang="en-US" altLang="en-US" baseline="-25000">
                    <a:latin typeface="Arial" charset="0"/>
                  </a:rPr>
                  <a:t>1</a:t>
                </a:r>
                <a:r>
                  <a:rPr lang="en-US" altLang="en-US">
                    <a:latin typeface="Arial" charset="0"/>
                  </a:rPr>
                  <a:t>,A</a:t>
                </a:r>
                <a:r>
                  <a:rPr lang="en-US" altLang="en-US" baseline="-25000">
                    <a:latin typeface="Arial" charset="0"/>
                  </a:rPr>
                  <a:t>2</a:t>
                </a:r>
                <a:r>
                  <a:rPr lang="en-US" altLang="en-US">
                    <a:latin typeface="Arial" charset="0"/>
                  </a:rPr>
                  <a:t>)</a:t>
                </a:r>
              </a:p>
            </p:txBody>
          </p:sp>
        </p:grpSp>
      </p:grpSp>
      <p:sp>
        <p:nvSpPr>
          <p:cNvPr id="42" name="Text Box 39"/>
          <p:cNvSpPr txBox="1">
            <a:spLocks noChangeArrowheads="1"/>
          </p:cNvSpPr>
          <p:nvPr/>
        </p:nvSpPr>
        <p:spPr bwMode="auto">
          <a:xfrm>
            <a:off x="1258888" y="2060575"/>
            <a:ext cx="64087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nl-NL" altLang="en-US">
              <a:latin typeface="Arial" charset="0"/>
            </a:endParaRPr>
          </a:p>
        </p:txBody>
      </p:sp>
      <p:sp>
        <p:nvSpPr>
          <p:cNvPr id="43" name="Text Box 40"/>
          <p:cNvSpPr txBox="1">
            <a:spLocks noChangeArrowheads="1"/>
          </p:cNvSpPr>
          <p:nvPr/>
        </p:nvSpPr>
        <p:spPr bwMode="auto">
          <a:xfrm>
            <a:off x="1619250" y="836613"/>
            <a:ext cx="5302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latin typeface="Arial" charset="0"/>
              </a:rPr>
              <a:t>Step 1 (Again): - parallel sorted access to each list</a:t>
            </a:r>
          </a:p>
        </p:txBody>
      </p:sp>
      <p:grpSp>
        <p:nvGrpSpPr>
          <p:cNvPr id="44" name="Group 41"/>
          <p:cNvGrpSpPr>
            <a:grpSpLocks/>
          </p:cNvGrpSpPr>
          <p:nvPr/>
        </p:nvGrpSpPr>
        <p:grpSpPr bwMode="auto">
          <a:xfrm>
            <a:off x="1116013" y="2119313"/>
            <a:ext cx="2736850" cy="3908425"/>
            <a:chOff x="567" y="968"/>
            <a:chExt cx="1724" cy="2462"/>
          </a:xfrm>
        </p:grpSpPr>
        <p:grpSp>
          <p:nvGrpSpPr>
            <p:cNvPr id="45" name="Group 42"/>
            <p:cNvGrpSpPr>
              <a:grpSpLocks/>
            </p:cNvGrpSpPr>
            <p:nvPr/>
          </p:nvGrpSpPr>
          <p:grpSpPr bwMode="auto">
            <a:xfrm>
              <a:off x="567" y="1207"/>
              <a:ext cx="771" cy="2223"/>
              <a:chOff x="3243" y="1389"/>
              <a:chExt cx="771" cy="2223"/>
            </a:xfrm>
          </p:grpSpPr>
          <p:grpSp>
            <p:nvGrpSpPr>
              <p:cNvPr id="55" name="Group 43"/>
              <p:cNvGrpSpPr>
                <a:grpSpLocks/>
              </p:cNvGrpSpPr>
              <p:nvPr/>
            </p:nvGrpSpPr>
            <p:grpSpPr bwMode="auto">
              <a:xfrm>
                <a:off x="3243" y="1389"/>
                <a:ext cx="771" cy="2223"/>
                <a:chOff x="3243" y="1389"/>
                <a:chExt cx="771" cy="2223"/>
              </a:xfrm>
            </p:grpSpPr>
            <p:sp>
              <p:nvSpPr>
                <p:cNvPr id="57" name="Rectangle 44"/>
                <p:cNvSpPr>
                  <a:spLocks noChangeArrowheads="1"/>
                </p:cNvSpPr>
                <p:nvPr/>
              </p:nvSpPr>
              <p:spPr bwMode="auto">
                <a:xfrm>
                  <a:off x="3243" y="1389"/>
                  <a:ext cx="771" cy="3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en-US">
                      <a:latin typeface="Arial" charset="0"/>
                    </a:rPr>
                    <a:t>(a, 0.9)</a:t>
                  </a:r>
                </a:p>
              </p:txBody>
            </p:sp>
            <p:sp>
              <p:nvSpPr>
                <p:cNvPr id="58" name="Rectangle 45"/>
                <p:cNvSpPr>
                  <a:spLocks noChangeArrowheads="1"/>
                </p:cNvSpPr>
                <p:nvPr/>
              </p:nvSpPr>
              <p:spPr bwMode="auto">
                <a:xfrm>
                  <a:off x="3243" y="1752"/>
                  <a:ext cx="771" cy="3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en-US">
                      <a:latin typeface="Arial" charset="0"/>
                    </a:rPr>
                    <a:t>(b, 0.8)</a:t>
                  </a:r>
                </a:p>
              </p:txBody>
            </p:sp>
            <p:sp>
              <p:nvSpPr>
                <p:cNvPr id="59" name="Rectangle 46"/>
                <p:cNvSpPr>
                  <a:spLocks noChangeArrowheads="1"/>
                </p:cNvSpPr>
                <p:nvPr/>
              </p:nvSpPr>
              <p:spPr bwMode="auto">
                <a:xfrm>
                  <a:off x="3243" y="2115"/>
                  <a:ext cx="771" cy="3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en-US">
                      <a:latin typeface="Arial" charset="0"/>
                    </a:rPr>
                    <a:t>(c, 0.72)</a:t>
                  </a:r>
                </a:p>
              </p:txBody>
            </p:sp>
            <p:sp>
              <p:nvSpPr>
                <p:cNvPr id="60" name="Rectangle 47"/>
                <p:cNvSpPr>
                  <a:spLocks noChangeArrowheads="1"/>
                </p:cNvSpPr>
                <p:nvPr/>
              </p:nvSpPr>
              <p:spPr bwMode="auto">
                <a:xfrm>
                  <a:off x="3243" y="3249"/>
                  <a:ext cx="771" cy="3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en-US">
                      <a:latin typeface="Arial" charset="0"/>
                    </a:rPr>
                    <a:t>(d, 0.6)</a:t>
                  </a:r>
                </a:p>
              </p:txBody>
            </p:sp>
          </p:grpSp>
          <p:sp>
            <p:nvSpPr>
              <p:cNvPr id="56" name="Rectangle 48"/>
              <p:cNvSpPr>
                <a:spLocks noChangeArrowheads="1"/>
              </p:cNvSpPr>
              <p:nvPr/>
            </p:nvSpPr>
            <p:spPr bwMode="auto">
              <a:xfrm>
                <a:off x="3243" y="2478"/>
                <a:ext cx="771" cy="77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b="1">
                    <a:latin typeface="Arial" charset="0"/>
                  </a:rPr>
                  <a:t>.</a:t>
                </a:r>
              </a:p>
              <a:p>
                <a:pPr algn="ctr"/>
                <a:r>
                  <a:rPr lang="en-US" altLang="en-US" b="1">
                    <a:latin typeface="Arial" charset="0"/>
                  </a:rPr>
                  <a:t>.</a:t>
                </a:r>
              </a:p>
              <a:p>
                <a:pPr algn="ctr"/>
                <a:r>
                  <a:rPr lang="en-US" altLang="en-US" b="1">
                    <a:latin typeface="Arial" charset="0"/>
                  </a:rPr>
                  <a:t>.</a:t>
                </a:r>
              </a:p>
              <a:p>
                <a:pPr algn="ctr"/>
                <a:r>
                  <a:rPr lang="en-US" altLang="en-US" b="1">
                    <a:latin typeface="Arial" charset="0"/>
                  </a:rPr>
                  <a:t>.</a:t>
                </a:r>
              </a:p>
            </p:txBody>
          </p:sp>
        </p:grpSp>
        <p:sp>
          <p:nvSpPr>
            <p:cNvPr id="46" name="Text Box 49"/>
            <p:cNvSpPr txBox="1">
              <a:spLocks noChangeArrowheads="1"/>
            </p:cNvSpPr>
            <p:nvPr/>
          </p:nvSpPr>
          <p:spPr bwMode="auto">
            <a:xfrm>
              <a:off x="839" y="972"/>
              <a:ext cx="45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>
                  <a:latin typeface="Arial" charset="0"/>
                </a:rPr>
                <a:t>L</a:t>
              </a:r>
              <a:r>
                <a:rPr lang="en-US" altLang="en-US" baseline="-25000">
                  <a:latin typeface="Arial" charset="0"/>
                </a:rPr>
                <a:t>1</a:t>
              </a:r>
            </a:p>
          </p:txBody>
        </p:sp>
        <p:sp>
          <p:nvSpPr>
            <p:cNvPr id="47" name="Text Box 50"/>
            <p:cNvSpPr txBox="1">
              <a:spLocks noChangeArrowheads="1"/>
            </p:cNvSpPr>
            <p:nvPr/>
          </p:nvSpPr>
          <p:spPr bwMode="auto">
            <a:xfrm>
              <a:off x="1746" y="968"/>
              <a:ext cx="45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>
                  <a:latin typeface="Arial" charset="0"/>
                </a:rPr>
                <a:t>L</a:t>
              </a:r>
              <a:r>
                <a:rPr lang="en-US" altLang="en-US" baseline="-25000">
                  <a:latin typeface="Arial" charset="0"/>
                </a:rPr>
                <a:t>2</a:t>
              </a:r>
            </a:p>
          </p:txBody>
        </p:sp>
        <p:grpSp>
          <p:nvGrpSpPr>
            <p:cNvPr id="48" name="Group 51"/>
            <p:cNvGrpSpPr>
              <a:grpSpLocks/>
            </p:cNvGrpSpPr>
            <p:nvPr/>
          </p:nvGrpSpPr>
          <p:grpSpPr bwMode="auto">
            <a:xfrm>
              <a:off x="1520" y="1207"/>
              <a:ext cx="771" cy="2223"/>
              <a:chOff x="3243" y="1389"/>
              <a:chExt cx="771" cy="2223"/>
            </a:xfrm>
          </p:grpSpPr>
          <p:grpSp>
            <p:nvGrpSpPr>
              <p:cNvPr id="49" name="Group 52"/>
              <p:cNvGrpSpPr>
                <a:grpSpLocks/>
              </p:cNvGrpSpPr>
              <p:nvPr/>
            </p:nvGrpSpPr>
            <p:grpSpPr bwMode="auto">
              <a:xfrm>
                <a:off x="3243" y="1389"/>
                <a:ext cx="771" cy="2223"/>
                <a:chOff x="3243" y="1389"/>
                <a:chExt cx="771" cy="2223"/>
              </a:xfrm>
            </p:grpSpPr>
            <p:sp>
              <p:nvSpPr>
                <p:cNvPr id="51" name="Rectangle 53"/>
                <p:cNvSpPr>
                  <a:spLocks noChangeArrowheads="1"/>
                </p:cNvSpPr>
                <p:nvPr/>
              </p:nvSpPr>
              <p:spPr bwMode="auto">
                <a:xfrm>
                  <a:off x="3243" y="1389"/>
                  <a:ext cx="771" cy="3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en-US">
                      <a:latin typeface="Arial" charset="0"/>
                    </a:rPr>
                    <a:t>(d, 0.9)</a:t>
                  </a:r>
                </a:p>
              </p:txBody>
            </p:sp>
            <p:sp>
              <p:nvSpPr>
                <p:cNvPr id="52" name="Rectangle 54"/>
                <p:cNvSpPr>
                  <a:spLocks noChangeArrowheads="1"/>
                </p:cNvSpPr>
                <p:nvPr/>
              </p:nvSpPr>
              <p:spPr bwMode="auto">
                <a:xfrm>
                  <a:off x="3243" y="1752"/>
                  <a:ext cx="771" cy="3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en-US">
                      <a:latin typeface="Arial" charset="0"/>
                    </a:rPr>
                    <a:t>(a, 0.85)</a:t>
                  </a:r>
                </a:p>
              </p:txBody>
            </p:sp>
            <p:sp>
              <p:nvSpPr>
                <p:cNvPr id="53" name="Rectangle 55"/>
                <p:cNvSpPr>
                  <a:spLocks noChangeArrowheads="1"/>
                </p:cNvSpPr>
                <p:nvPr/>
              </p:nvSpPr>
              <p:spPr bwMode="auto">
                <a:xfrm>
                  <a:off x="3243" y="2115"/>
                  <a:ext cx="771" cy="3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en-US" dirty="0">
                      <a:latin typeface="Arial" charset="0"/>
                    </a:rPr>
                    <a:t>(b, </a:t>
                  </a:r>
                  <a:r>
                    <a:rPr lang="en-US" altLang="en-US" dirty="0" smtClean="0">
                      <a:latin typeface="Arial" charset="0"/>
                    </a:rPr>
                    <a:t>0.75)</a:t>
                  </a:r>
                  <a:endParaRPr lang="en-US" altLang="en-US" dirty="0">
                    <a:latin typeface="Arial" charset="0"/>
                  </a:endParaRPr>
                </a:p>
              </p:txBody>
            </p:sp>
            <p:sp>
              <p:nvSpPr>
                <p:cNvPr id="54" name="Rectangle 56"/>
                <p:cNvSpPr>
                  <a:spLocks noChangeArrowheads="1"/>
                </p:cNvSpPr>
                <p:nvPr/>
              </p:nvSpPr>
              <p:spPr bwMode="auto">
                <a:xfrm>
                  <a:off x="3243" y="3249"/>
                  <a:ext cx="771" cy="3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en-US">
                      <a:latin typeface="Arial" charset="0"/>
                    </a:rPr>
                    <a:t>(c, 0.2)</a:t>
                  </a:r>
                </a:p>
              </p:txBody>
            </p:sp>
          </p:grpSp>
          <p:sp>
            <p:nvSpPr>
              <p:cNvPr id="50" name="Rectangle 57"/>
              <p:cNvSpPr>
                <a:spLocks noChangeArrowheads="1"/>
              </p:cNvSpPr>
              <p:nvPr/>
            </p:nvSpPr>
            <p:spPr bwMode="auto">
              <a:xfrm>
                <a:off x="3243" y="2478"/>
                <a:ext cx="771" cy="77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b="1">
                    <a:latin typeface="Arial" charset="0"/>
                  </a:rPr>
                  <a:t>.</a:t>
                </a:r>
              </a:p>
              <a:p>
                <a:pPr algn="ctr"/>
                <a:r>
                  <a:rPr lang="en-US" altLang="en-US" b="1">
                    <a:latin typeface="Arial" charset="0"/>
                  </a:rPr>
                  <a:t>.</a:t>
                </a:r>
              </a:p>
              <a:p>
                <a:pPr algn="ctr"/>
                <a:r>
                  <a:rPr lang="en-US" altLang="en-US" b="1">
                    <a:latin typeface="Arial" charset="0"/>
                  </a:rPr>
                  <a:t>.</a:t>
                </a:r>
              </a:p>
              <a:p>
                <a:pPr algn="ctr"/>
                <a:r>
                  <a:rPr lang="en-US" altLang="en-US" b="1">
                    <a:latin typeface="Arial" charset="0"/>
                  </a:rPr>
                  <a:t>.</a:t>
                </a:r>
              </a:p>
            </p:txBody>
          </p:sp>
        </p:grpSp>
      </p:grpSp>
      <p:sp>
        <p:nvSpPr>
          <p:cNvPr id="61" name="Rectangle 58"/>
          <p:cNvSpPr>
            <a:spLocks noChangeArrowheads="1"/>
          </p:cNvSpPr>
          <p:nvPr/>
        </p:nvSpPr>
        <p:spPr bwMode="auto">
          <a:xfrm>
            <a:off x="1225550" y="3122613"/>
            <a:ext cx="1008063" cy="466725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Rectangle 59"/>
          <p:cNvSpPr>
            <a:spLocks noChangeArrowheads="1"/>
          </p:cNvSpPr>
          <p:nvPr/>
        </p:nvSpPr>
        <p:spPr bwMode="auto">
          <a:xfrm>
            <a:off x="2771775" y="3125788"/>
            <a:ext cx="1008063" cy="466725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Text Box 60"/>
          <p:cNvSpPr txBox="1">
            <a:spLocks noChangeArrowheads="1"/>
          </p:cNvSpPr>
          <p:nvPr/>
        </p:nvSpPr>
        <p:spPr bwMode="auto">
          <a:xfrm>
            <a:off x="4932363" y="3597275"/>
            <a:ext cx="431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latin typeface="Arial" charset="0"/>
              </a:rPr>
              <a:t>a</a:t>
            </a:r>
          </a:p>
        </p:txBody>
      </p:sp>
      <p:sp>
        <p:nvSpPr>
          <p:cNvPr id="64" name="Text Box 61"/>
          <p:cNvSpPr txBox="1">
            <a:spLocks noChangeArrowheads="1"/>
          </p:cNvSpPr>
          <p:nvPr/>
        </p:nvSpPr>
        <p:spPr bwMode="auto">
          <a:xfrm>
            <a:off x="4932363" y="4122738"/>
            <a:ext cx="431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latin typeface="Arial" charset="0"/>
              </a:rPr>
              <a:t>d</a:t>
            </a:r>
          </a:p>
        </p:txBody>
      </p:sp>
      <p:sp>
        <p:nvSpPr>
          <p:cNvPr id="65" name="Text Box 62"/>
          <p:cNvSpPr txBox="1">
            <a:spLocks noChangeArrowheads="1"/>
          </p:cNvSpPr>
          <p:nvPr/>
        </p:nvSpPr>
        <p:spPr bwMode="auto">
          <a:xfrm>
            <a:off x="5580063" y="3597275"/>
            <a:ext cx="5762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latin typeface="Arial" charset="0"/>
              </a:rPr>
              <a:t>0.9</a:t>
            </a:r>
          </a:p>
        </p:txBody>
      </p:sp>
      <p:sp>
        <p:nvSpPr>
          <p:cNvPr id="66" name="Text Box 63"/>
          <p:cNvSpPr txBox="1">
            <a:spLocks noChangeArrowheads="1"/>
          </p:cNvSpPr>
          <p:nvPr/>
        </p:nvSpPr>
        <p:spPr bwMode="auto">
          <a:xfrm>
            <a:off x="6516688" y="4122738"/>
            <a:ext cx="5762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latin typeface="Arial" charset="0"/>
              </a:rPr>
              <a:t>0.9</a:t>
            </a:r>
          </a:p>
        </p:txBody>
      </p:sp>
      <p:sp>
        <p:nvSpPr>
          <p:cNvPr id="67" name="Rectangle 64"/>
          <p:cNvSpPr>
            <a:spLocks noChangeArrowheads="1"/>
          </p:cNvSpPr>
          <p:nvPr/>
        </p:nvSpPr>
        <p:spPr bwMode="auto">
          <a:xfrm>
            <a:off x="2771775" y="3692525"/>
            <a:ext cx="1008063" cy="466725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" name="Text Box 65"/>
          <p:cNvSpPr txBox="1">
            <a:spLocks noChangeArrowheads="1"/>
          </p:cNvSpPr>
          <p:nvPr/>
        </p:nvSpPr>
        <p:spPr bwMode="auto">
          <a:xfrm>
            <a:off x="6418263" y="3597275"/>
            <a:ext cx="6492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latin typeface="Arial" charset="0"/>
              </a:rPr>
              <a:t>0.85</a:t>
            </a:r>
          </a:p>
        </p:txBody>
      </p:sp>
      <p:sp>
        <p:nvSpPr>
          <p:cNvPr id="69" name="Line 66"/>
          <p:cNvSpPr>
            <a:spLocks noChangeShapeType="1"/>
          </p:cNvSpPr>
          <p:nvPr/>
        </p:nvSpPr>
        <p:spPr bwMode="auto">
          <a:xfrm>
            <a:off x="2195513" y="3567113"/>
            <a:ext cx="576262" cy="2159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" name="Text Box 67"/>
          <p:cNvSpPr txBox="1">
            <a:spLocks noChangeArrowheads="1"/>
          </p:cNvSpPr>
          <p:nvPr/>
        </p:nvSpPr>
        <p:spPr bwMode="auto">
          <a:xfrm>
            <a:off x="7451725" y="3597275"/>
            <a:ext cx="6492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 smtClean="0">
                <a:latin typeface="Arial" charset="0"/>
              </a:rPr>
              <a:t>1.75</a:t>
            </a:r>
            <a:endParaRPr lang="en-US" altLang="en-US" dirty="0">
              <a:latin typeface="Arial" charset="0"/>
            </a:endParaRPr>
          </a:p>
        </p:txBody>
      </p:sp>
      <p:sp>
        <p:nvSpPr>
          <p:cNvPr id="71" name="Text Box 68"/>
          <p:cNvSpPr txBox="1">
            <a:spLocks noChangeArrowheads="1"/>
          </p:cNvSpPr>
          <p:nvPr/>
        </p:nvSpPr>
        <p:spPr bwMode="auto">
          <a:xfrm>
            <a:off x="5580063" y="4122738"/>
            <a:ext cx="6492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latin typeface="Arial" charset="0"/>
              </a:rPr>
              <a:t>0.6</a:t>
            </a:r>
          </a:p>
        </p:txBody>
      </p:sp>
      <p:sp>
        <p:nvSpPr>
          <p:cNvPr id="72" name="Text Box 69"/>
          <p:cNvSpPr txBox="1">
            <a:spLocks noChangeArrowheads="1"/>
          </p:cNvSpPr>
          <p:nvPr/>
        </p:nvSpPr>
        <p:spPr bwMode="auto">
          <a:xfrm>
            <a:off x="7523163" y="4122738"/>
            <a:ext cx="6492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 smtClean="0">
                <a:latin typeface="Arial" charset="0"/>
              </a:rPr>
              <a:t>1.5</a:t>
            </a:r>
            <a:endParaRPr lang="en-US" altLang="en-US" dirty="0">
              <a:latin typeface="Arial" charset="0"/>
            </a:endParaRPr>
          </a:p>
        </p:txBody>
      </p:sp>
      <p:sp>
        <p:nvSpPr>
          <p:cNvPr id="73" name="Text Box 70"/>
          <p:cNvSpPr txBox="1">
            <a:spLocks noChangeArrowheads="1"/>
          </p:cNvSpPr>
          <p:nvPr/>
        </p:nvSpPr>
        <p:spPr bwMode="auto">
          <a:xfrm>
            <a:off x="2249488" y="1117600"/>
            <a:ext cx="6138862" cy="160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>
                <a:latin typeface="Arial" charset="0"/>
              </a:rPr>
              <a:t>               For each object seen:</a:t>
            </a:r>
            <a:br>
              <a:rPr lang="en-US" altLang="en-US" dirty="0">
                <a:latin typeface="Arial" charset="0"/>
              </a:rPr>
            </a:br>
            <a:r>
              <a:rPr lang="en-US" altLang="en-US" dirty="0">
                <a:latin typeface="Arial" charset="0"/>
              </a:rPr>
              <a:t>	 - </a:t>
            </a:r>
            <a:r>
              <a:rPr lang="en-US" altLang="en-US" dirty="0" smtClean="0">
                <a:latin typeface="Arial" charset="0"/>
              </a:rPr>
              <a:t>look up all attributes</a:t>
            </a:r>
            <a:r>
              <a:rPr lang="en-US" altLang="en-US" dirty="0">
                <a:latin typeface="Arial" charset="0"/>
              </a:rPr>
              <a:t/>
            </a:r>
            <a:br>
              <a:rPr lang="en-US" altLang="en-US" dirty="0">
                <a:latin typeface="Arial" charset="0"/>
              </a:rPr>
            </a:br>
            <a:r>
              <a:rPr lang="en-US" altLang="en-US" dirty="0">
                <a:latin typeface="Arial" charset="0"/>
              </a:rPr>
              <a:t>	 - </a:t>
            </a:r>
            <a:r>
              <a:rPr lang="en-US" altLang="en-US" dirty="0" smtClean="0">
                <a:latin typeface="Arial" charset="0"/>
              </a:rPr>
              <a:t>compute A1 + A2</a:t>
            </a:r>
            <a:r>
              <a:rPr lang="en-US" altLang="en-US" dirty="0">
                <a:latin typeface="Arial" charset="0"/>
              </a:rPr>
              <a:t/>
            </a:r>
            <a:br>
              <a:rPr lang="en-US" altLang="en-US" dirty="0">
                <a:latin typeface="Arial" charset="0"/>
              </a:rPr>
            </a:br>
            <a:r>
              <a:rPr lang="en-US" altLang="en-US" dirty="0">
                <a:latin typeface="Arial" charset="0"/>
              </a:rPr>
              <a:t>	 - amongst 2 highest seen ? keep in buffer</a:t>
            </a:r>
          </a:p>
          <a:p>
            <a:pPr>
              <a:spcBef>
                <a:spcPct val="50000"/>
              </a:spcBef>
            </a:pPr>
            <a:endParaRPr lang="en-US" altLang="en-US" dirty="0">
              <a:latin typeface="Arial" charset="0"/>
            </a:endParaRPr>
          </a:p>
        </p:txBody>
      </p:sp>
      <p:sp>
        <p:nvSpPr>
          <p:cNvPr id="74" name="Text Box 71"/>
          <p:cNvSpPr txBox="1">
            <a:spLocks noChangeArrowheads="1"/>
          </p:cNvSpPr>
          <p:nvPr/>
        </p:nvSpPr>
        <p:spPr bwMode="auto">
          <a:xfrm>
            <a:off x="4932363" y="4721225"/>
            <a:ext cx="431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latin typeface="Arial" charset="0"/>
              </a:rPr>
              <a:t>b</a:t>
            </a:r>
          </a:p>
        </p:txBody>
      </p:sp>
      <p:sp>
        <p:nvSpPr>
          <p:cNvPr id="75" name="Text Box 72"/>
          <p:cNvSpPr txBox="1">
            <a:spLocks noChangeArrowheads="1"/>
          </p:cNvSpPr>
          <p:nvPr/>
        </p:nvSpPr>
        <p:spPr bwMode="auto">
          <a:xfrm>
            <a:off x="5584825" y="4721225"/>
            <a:ext cx="6492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latin typeface="Arial" charset="0"/>
              </a:rPr>
              <a:t>0.8</a:t>
            </a:r>
          </a:p>
        </p:txBody>
      </p:sp>
      <p:sp>
        <p:nvSpPr>
          <p:cNvPr id="76" name="Text Box 73"/>
          <p:cNvSpPr txBox="1">
            <a:spLocks noChangeArrowheads="1"/>
          </p:cNvSpPr>
          <p:nvPr/>
        </p:nvSpPr>
        <p:spPr bwMode="auto">
          <a:xfrm>
            <a:off x="6516688" y="4721225"/>
            <a:ext cx="6477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 smtClean="0">
                <a:latin typeface="Arial" charset="0"/>
              </a:rPr>
              <a:t>0.75</a:t>
            </a:r>
            <a:endParaRPr lang="en-US" altLang="en-US" dirty="0">
              <a:latin typeface="Arial" charset="0"/>
            </a:endParaRPr>
          </a:p>
        </p:txBody>
      </p:sp>
      <p:sp>
        <p:nvSpPr>
          <p:cNvPr id="77" name="Text Box 74"/>
          <p:cNvSpPr txBox="1">
            <a:spLocks noChangeArrowheads="1"/>
          </p:cNvSpPr>
          <p:nvPr/>
        </p:nvSpPr>
        <p:spPr bwMode="auto">
          <a:xfrm>
            <a:off x="7537450" y="4721225"/>
            <a:ext cx="6492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 smtClean="0">
                <a:latin typeface="Arial" charset="0"/>
              </a:rPr>
              <a:t>1.55</a:t>
            </a:r>
            <a:endParaRPr lang="en-US" altLang="en-US" dirty="0">
              <a:latin typeface="Arial" charset="0"/>
            </a:endParaRPr>
          </a:p>
        </p:txBody>
      </p:sp>
      <p:sp>
        <p:nvSpPr>
          <p:cNvPr id="78" name="Rectangle 75"/>
          <p:cNvSpPr>
            <a:spLocks noChangeArrowheads="1"/>
          </p:cNvSpPr>
          <p:nvPr/>
        </p:nvSpPr>
        <p:spPr bwMode="auto">
          <a:xfrm>
            <a:off x="7235825" y="3500438"/>
            <a:ext cx="1008063" cy="1584325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" name="Text Box 76"/>
          <p:cNvSpPr txBox="1">
            <a:spLocks noChangeArrowheads="1"/>
          </p:cNvSpPr>
          <p:nvPr/>
        </p:nvSpPr>
        <p:spPr bwMode="auto">
          <a:xfrm>
            <a:off x="971550" y="173038"/>
            <a:ext cx="53292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latin typeface="Arial" charset="0"/>
              </a:rPr>
              <a:t>Example – Threshold Algorithm</a:t>
            </a:r>
          </a:p>
        </p:txBody>
      </p:sp>
    </p:spTree>
    <p:extLst>
      <p:ext uri="{BB962C8B-B14F-4D97-AF65-F5344CB8AC3E}">
        <p14:creationId xmlns:p14="http://schemas.microsoft.com/office/powerpoint/2010/main" val="3405922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3.46821E-7 L -8.33333E-7 -0.08902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462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3.46821E-7 L -5.55556E-7 -0.08902 " pathEditMode="relative" rAng="0" ptsTypes="AA">
                                      <p:cBhvr>
                                        <p:cTn id="61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462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3.46821E-7 L 2.77778E-6 -0.08902 " pathEditMode="relative" rAng="0" ptsTypes="AA">
                                      <p:cBhvr>
                                        <p:cTn id="63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462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3.46821E-7 L -2.22222E-6 -0.08902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462"/>
                                    </p:animMotion>
                                  </p:childTnLst>
                                </p:cTn>
                              </p:par>
                              <p:par>
                                <p:cTn id="6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61" grpId="0" animBg="1"/>
      <p:bldP spid="62" grpId="0" animBg="1"/>
      <p:bldP spid="63" grpId="0"/>
      <p:bldP spid="64" grpId="0"/>
      <p:bldP spid="64" grpId="1"/>
      <p:bldP spid="65" grpId="0"/>
      <p:bldP spid="66" grpId="0"/>
      <p:bldP spid="66" grpId="1"/>
      <p:bldP spid="67" grpId="0" animBg="1"/>
      <p:bldP spid="69" grpId="0" animBg="1"/>
      <p:bldP spid="71" grpId="0"/>
      <p:bldP spid="72" grpId="0"/>
      <p:bldP spid="73" grpId="0"/>
      <p:bldP spid="74" grpId="0"/>
      <p:bldP spid="75" grpId="0"/>
      <p:bldP spid="75" grpId="1"/>
      <p:bldP spid="76" grpId="0"/>
      <p:bldP spid="76" grpId="1"/>
      <p:bldP spid="77" grpId="0"/>
      <p:bldP spid="77" grpId="1"/>
      <p:bldP spid="78" grpId="0" animBg="1"/>
      <p:bldP spid="78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NDBC PhD Workshop</a:t>
            </a:r>
            <a:endParaRPr lang="en-US"/>
          </a:p>
        </p:txBody>
      </p:sp>
      <p:grpSp>
        <p:nvGrpSpPr>
          <p:cNvPr id="5" name="Group 2"/>
          <p:cNvGrpSpPr>
            <a:grpSpLocks/>
          </p:cNvGrpSpPr>
          <p:nvPr/>
        </p:nvGrpSpPr>
        <p:grpSpPr bwMode="auto">
          <a:xfrm>
            <a:off x="4789488" y="2794000"/>
            <a:ext cx="3527425" cy="2938463"/>
            <a:chOff x="2835" y="2160"/>
            <a:chExt cx="2222" cy="1851"/>
          </a:xfrm>
        </p:grpSpPr>
        <p:grpSp>
          <p:nvGrpSpPr>
            <p:cNvPr id="6" name="Group 3"/>
            <p:cNvGrpSpPr>
              <a:grpSpLocks/>
            </p:cNvGrpSpPr>
            <p:nvPr/>
          </p:nvGrpSpPr>
          <p:grpSpPr bwMode="auto">
            <a:xfrm>
              <a:off x="2835" y="2160"/>
              <a:ext cx="408" cy="1851"/>
              <a:chOff x="3470" y="935"/>
              <a:chExt cx="408" cy="1851"/>
            </a:xfrm>
          </p:grpSpPr>
          <p:grpSp>
            <p:nvGrpSpPr>
              <p:cNvPr id="28" name="Group 4"/>
              <p:cNvGrpSpPr>
                <a:grpSpLocks/>
              </p:cNvGrpSpPr>
              <p:nvPr/>
            </p:nvGrpSpPr>
            <p:grpSpPr bwMode="auto">
              <a:xfrm>
                <a:off x="3470" y="1341"/>
                <a:ext cx="408" cy="1445"/>
                <a:chOff x="521" y="1432"/>
                <a:chExt cx="408" cy="1445"/>
              </a:xfrm>
            </p:grpSpPr>
            <p:grpSp>
              <p:nvGrpSpPr>
                <p:cNvPr id="30" name="Group 5"/>
                <p:cNvGrpSpPr>
                  <a:grpSpLocks/>
                </p:cNvGrpSpPr>
                <p:nvPr/>
              </p:nvGrpSpPr>
              <p:grpSpPr bwMode="auto">
                <a:xfrm>
                  <a:off x="521" y="1432"/>
                  <a:ext cx="408" cy="363"/>
                  <a:chOff x="1519" y="1207"/>
                  <a:chExt cx="771" cy="363"/>
                </a:xfrm>
              </p:grpSpPr>
              <p:sp>
                <p:nvSpPr>
                  <p:cNvPr id="40" name="Rectangle 6"/>
                  <p:cNvSpPr>
                    <a:spLocks noChangeArrowheads="1"/>
                  </p:cNvSpPr>
                  <p:nvPr/>
                </p:nvSpPr>
                <p:spPr bwMode="auto">
                  <a:xfrm>
                    <a:off x="1519" y="1207"/>
                    <a:ext cx="771" cy="363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nl-NL" altLang="en-US">
                      <a:latin typeface="Arial" charset="0"/>
                    </a:endParaRPr>
                  </a:p>
                </p:txBody>
              </p:sp>
              <p:sp>
                <p:nvSpPr>
                  <p:cNvPr id="41" name="Text Box 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55" y="1298"/>
                    <a:ext cx="499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endParaRPr lang="nl-NL" altLang="en-US">
                      <a:latin typeface="Arial" charset="0"/>
                    </a:endParaRPr>
                  </a:p>
                </p:txBody>
              </p:sp>
            </p:grpSp>
            <p:grpSp>
              <p:nvGrpSpPr>
                <p:cNvPr id="31" name="Group 8"/>
                <p:cNvGrpSpPr>
                  <a:grpSpLocks/>
                </p:cNvGrpSpPr>
                <p:nvPr/>
              </p:nvGrpSpPr>
              <p:grpSpPr bwMode="auto">
                <a:xfrm>
                  <a:off x="521" y="1795"/>
                  <a:ext cx="408" cy="363"/>
                  <a:chOff x="1519" y="1207"/>
                  <a:chExt cx="771" cy="363"/>
                </a:xfrm>
              </p:grpSpPr>
              <p:sp>
                <p:nvSpPr>
                  <p:cNvPr id="38" name="Rectangle 9"/>
                  <p:cNvSpPr>
                    <a:spLocks noChangeArrowheads="1"/>
                  </p:cNvSpPr>
                  <p:nvPr/>
                </p:nvSpPr>
                <p:spPr bwMode="auto">
                  <a:xfrm>
                    <a:off x="1519" y="1207"/>
                    <a:ext cx="771" cy="363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9" name="Text Box 1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55" y="1298"/>
                    <a:ext cx="499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endParaRPr lang="nl-NL" altLang="en-US">
                      <a:latin typeface="Arial" charset="0"/>
                    </a:endParaRPr>
                  </a:p>
                </p:txBody>
              </p:sp>
            </p:grpSp>
            <p:grpSp>
              <p:nvGrpSpPr>
                <p:cNvPr id="32" name="Group 11"/>
                <p:cNvGrpSpPr>
                  <a:grpSpLocks/>
                </p:cNvGrpSpPr>
                <p:nvPr/>
              </p:nvGrpSpPr>
              <p:grpSpPr bwMode="auto">
                <a:xfrm>
                  <a:off x="521" y="2158"/>
                  <a:ext cx="408" cy="363"/>
                  <a:chOff x="1519" y="1207"/>
                  <a:chExt cx="771" cy="363"/>
                </a:xfrm>
              </p:grpSpPr>
              <p:sp>
                <p:nvSpPr>
                  <p:cNvPr id="36" name="Rectangle 12"/>
                  <p:cNvSpPr>
                    <a:spLocks noChangeArrowheads="1"/>
                  </p:cNvSpPr>
                  <p:nvPr/>
                </p:nvSpPr>
                <p:spPr bwMode="auto">
                  <a:xfrm>
                    <a:off x="1519" y="1207"/>
                    <a:ext cx="771" cy="363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7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55" y="1298"/>
                    <a:ext cx="499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endParaRPr lang="nl-NL" altLang="en-US">
                      <a:latin typeface="Arial" charset="0"/>
                    </a:endParaRPr>
                  </a:p>
                </p:txBody>
              </p:sp>
            </p:grpSp>
            <p:grpSp>
              <p:nvGrpSpPr>
                <p:cNvPr id="33" name="Group 14"/>
                <p:cNvGrpSpPr>
                  <a:grpSpLocks/>
                </p:cNvGrpSpPr>
                <p:nvPr/>
              </p:nvGrpSpPr>
              <p:grpSpPr bwMode="auto">
                <a:xfrm>
                  <a:off x="521" y="2514"/>
                  <a:ext cx="408" cy="363"/>
                  <a:chOff x="1519" y="1207"/>
                  <a:chExt cx="771" cy="363"/>
                </a:xfrm>
              </p:grpSpPr>
              <p:sp>
                <p:nvSpPr>
                  <p:cNvPr id="34" name="Rectangle 15"/>
                  <p:cNvSpPr>
                    <a:spLocks noChangeArrowheads="1"/>
                  </p:cNvSpPr>
                  <p:nvPr/>
                </p:nvSpPr>
                <p:spPr bwMode="auto">
                  <a:xfrm>
                    <a:off x="1519" y="1207"/>
                    <a:ext cx="771" cy="363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5" name="Text Box 1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55" y="1298"/>
                    <a:ext cx="499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altLang="en-US">
                        <a:latin typeface="Arial" charset="0"/>
                      </a:rPr>
                      <a:t> </a:t>
                    </a:r>
                  </a:p>
                </p:txBody>
              </p:sp>
            </p:grpSp>
          </p:grpSp>
          <p:sp>
            <p:nvSpPr>
              <p:cNvPr id="29" name="Rectangle 17"/>
              <p:cNvSpPr>
                <a:spLocks noChangeArrowheads="1"/>
              </p:cNvSpPr>
              <p:nvPr/>
            </p:nvSpPr>
            <p:spPr bwMode="auto">
              <a:xfrm>
                <a:off x="3470" y="935"/>
                <a:ext cx="408" cy="40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>
                    <a:latin typeface="Arial" charset="0"/>
                  </a:rPr>
                  <a:t>ID</a:t>
                </a:r>
              </a:p>
            </p:txBody>
          </p:sp>
        </p:grpSp>
        <p:grpSp>
          <p:nvGrpSpPr>
            <p:cNvPr id="7" name="Group 18"/>
            <p:cNvGrpSpPr>
              <a:grpSpLocks/>
            </p:cNvGrpSpPr>
            <p:nvPr/>
          </p:nvGrpSpPr>
          <p:grpSpPr bwMode="auto">
            <a:xfrm>
              <a:off x="3243" y="2160"/>
              <a:ext cx="544" cy="1851"/>
              <a:chOff x="3243" y="2160"/>
              <a:chExt cx="771" cy="1851"/>
            </a:xfrm>
          </p:grpSpPr>
          <p:grpSp>
            <p:nvGrpSpPr>
              <p:cNvPr id="22" name="Group 19"/>
              <p:cNvGrpSpPr>
                <a:grpSpLocks/>
              </p:cNvGrpSpPr>
              <p:nvPr/>
            </p:nvGrpSpPr>
            <p:grpSpPr bwMode="auto">
              <a:xfrm>
                <a:off x="3243" y="2566"/>
                <a:ext cx="771" cy="1445"/>
                <a:chOff x="930" y="1432"/>
                <a:chExt cx="771" cy="1445"/>
              </a:xfrm>
            </p:grpSpPr>
            <p:sp>
              <p:nvSpPr>
                <p:cNvPr id="24" name="Rectangle 20"/>
                <p:cNvSpPr>
                  <a:spLocks noChangeArrowheads="1"/>
                </p:cNvSpPr>
                <p:nvPr/>
              </p:nvSpPr>
              <p:spPr bwMode="auto">
                <a:xfrm>
                  <a:off x="930" y="1432"/>
                  <a:ext cx="771" cy="3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nl-NL" altLang="en-US">
                    <a:latin typeface="Arial" charset="0"/>
                  </a:endParaRPr>
                </a:p>
              </p:txBody>
            </p:sp>
            <p:sp>
              <p:nvSpPr>
                <p:cNvPr id="25" name="Rectangle 21"/>
                <p:cNvSpPr>
                  <a:spLocks noChangeArrowheads="1"/>
                </p:cNvSpPr>
                <p:nvPr/>
              </p:nvSpPr>
              <p:spPr bwMode="auto">
                <a:xfrm>
                  <a:off x="930" y="1795"/>
                  <a:ext cx="771" cy="3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nl-NL" altLang="en-US">
                    <a:latin typeface="Arial" charset="0"/>
                  </a:endParaRPr>
                </a:p>
              </p:txBody>
            </p:sp>
            <p:sp>
              <p:nvSpPr>
                <p:cNvPr id="26" name="Rectangle 22"/>
                <p:cNvSpPr>
                  <a:spLocks noChangeArrowheads="1"/>
                </p:cNvSpPr>
                <p:nvPr/>
              </p:nvSpPr>
              <p:spPr bwMode="auto">
                <a:xfrm>
                  <a:off x="930" y="2158"/>
                  <a:ext cx="771" cy="3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nl-NL" altLang="en-US">
                    <a:latin typeface="Arial" charset="0"/>
                  </a:endParaRPr>
                </a:p>
              </p:txBody>
            </p:sp>
            <p:sp>
              <p:nvSpPr>
                <p:cNvPr id="27" name="Rectangle 23"/>
                <p:cNvSpPr>
                  <a:spLocks noChangeArrowheads="1"/>
                </p:cNvSpPr>
                <p:nvPr/>
              </p:nvSpPr>
              <p:spPr bwMode="auto">
                <a:xfrm>
                  <a:off x="930" y="2514"/>
                  <a:ext cx="771" cy="3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nl-NL" altLang="en-US">
                    <a:latin typeface="Arial" charset="0"/>
                  </a:endParaRPr>
                </a:p>
              </p:txBody>
            </p:sp>
          </p:grpSp>
          <p:sp>
            <p:nvSpPr>
              <p:cNvPr id="23" name="Rectangle 24"/>
              <p:cNvSpPr>
                <a:spLocks noChangeArrowheads="1"/>
              </p:cNvSpPr>
              <p:nvPr/>
            </p:nvSpPr>
            <p:spPr bwMode="auto">
              <a:xfrm>
                <a:off x="3243" y="2160"/>
                <a:ext cx="771" cy="40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>
                    <a:latin typeface="Arial" charset="0"/>
                  </a:rPr>
                  <a:t>A</a:t>
                </a:r>
                <a:r>
                  <a:rPr lang="en-US" altLang="en-US" baseline="-25000">
                    <a:latin typeface="Arial" charset="0"/>
                  </a:rPr>
                  <a:t>1</a:t>
                </a:r>
              </a:p>
            </p:txBody>
          </p:sp>
        </p:grpSp>
        <p:grpSp>
          <p:nvGrpSpPr>
            <p:cNvPr id="8" name="Group 25"/>
            <p:cNvGrpSpPr>
              <a:grpSpLocks/>
            </p:cNvGrpSpPr>
            <p:nvPr/>
          </p:nvGrpSpPr>
          <p:grpSpPr bwMode="auto">
            <a:xfrm>
              <a:off x="3787" y="2160"/>
              <a:ext cx="544" cy="1851"/>
              <a:chOff x="3243" y="2160"/>
              <a:chExt cx="771" cy="1851"/>
            </a:xfrm>
          </p:grpSpPr>
          <p:grpSp>
            <p:nvGrpSpPr>
              <p:cNvPr id="16" name="Group 26"/>
              <p:cNvGrpSpPr>
                <a:grpSpLocks/>
              </p:cNvGrpSpPr>
              <p:nvPr/>
            </p:nvGrpSpPr>
            <p:grpSpPr bwMode="auto">
              <a:xfrm>
                <a:off x="3243" y="2566"/>
                <a:ext cx="771" cy="1445"/>
                <a:chOff x="930" y="1432"/>
                <a:chExt cx="771" cy="1445"/>
              </a:xfrm>
            </p:grpSpPr>
            <p:sp>
              <p:nvSpPr>
                <p:cNvPr id="18" name="Rectangle 27"/>
                <p:cNvSpPr>
                  <a:spLocks noChangeArrowheads="1"/>
                </p:cNvSpPr>
                <p:nvPr/>
              </p:nvSpPr>
              <p:spPr bwMode="auto">
                <a:xfrm>
                  <a:off x="930" y="1432"/>
                  <a:ext cx="771" cy="3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nl-NL" altLang="en-US">
                    <a:latin typeface="Arial" charset="0"/>
                  </a:endParaRPr>
                </a:p>
              </p:txBody>
            </p:sp>
            <p:sp>
              <p:nvSpPr>
                <p:cNvPr id="19" name="Rectangle 28"/>
                <p:cNvSpPr>
                  <a:spLocks noChangeArrowheads="1"/>
                </p:cNvSpPr>
                <p:nvPr/>
              </p:nvSpPr>
              <p:spPr bwMode="auto">
                <a:xfrm>
                  <a:off x="930" y="1795"/>
                  <a:ext cx="771" cy="3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nl-NL" altLang="en-US">
                    <a:latin typeface="Arial" charset="0"/>
                  </a:endParaRPr>
                </a:p>
              </p:txBody>
            </p:sp>
            <p:sp>
              <p:nvSpPr>
                <p:cNvPr id="20" name="Rectangle 29"/>
                <p:cNvSpPr>
                  <a:spLocks noChangeArrowheads="1"/>
                </p:cNvSpPr>
                <p:nvPr/>
              </p:nvSpPr>
              <p:spPr bwMode="auto">
                <a:xfrm>
                  <a:off x="930" y="2158"/>
                  <a:ext cx="771" cy="3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nl-NL" altLang="en-US">
                    <a:latin typeface="Arial" charset="0"/>
                  </a:endParaRPr>
                </a:p>
              </p:txBody>
            </p:sp>
            <p:sp>
              <p:nvSpPr>
                <p:cNvPr id="21" name="Rectangle 30"/>
                <p:cNvSpPr>
                  <a:spLocks noChangeArrowheads="1"/>
                </p:cNvSpPr>
                <p:nvPr/>
              </p:nvSpPr>
              <p:spPr bwMode="auto">
                <a:xfrm>
                  <a:off x="930" y="2514"/>
                  <a:ext cx="771" cy="3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nl-NL" altLang="en-US">
                    <a:latin typeface="Arial" charset="0"/>
                  </a:endParaRPr>
                </a:p>
              </p:txBody>
            </p:sp>
          </p:grpSp>
          <p:sp>
            <p:nvSpPr>
              <p:cNvPr id="17" name="Rectangle 31"/>
              <p:cNvSpPr>
                <a:spLocks noChangeArrowheads="1"/>
              </p:cNvSpPr>
              <p:nvPr/>
            </p:nvSpPr>
            <p:spPr bwMode="auto">
              <a:xfrm>
                <a:off x="3243" y="2160"/>
                <a:ext cx="771" cy="40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>
                    <a:latin typeface="Arial" charset="0"/>
                  </a:rPr>
                  <a:t>A</a:t>
                </a:r>
                <a:r>
                  <a:rPr lang="en-US" altLang="en-US" baseline="-25000">
                    <a:latin typeface="Arial" charset="0"/>
                  </a:rPr>
                  <a:t>2</a:t>
                </a:r>
              </a:p>
            </p:txBody>
          </p:sp>
        </p:grpSp>
        <p:grpSp>
          <p:nvGrpSpPr>
            <p:cNvPr id="9" name="Group 32"/>
            <p:cNvGrpSpPr>
              <a:grpSpLocks/>
            </p:cNvGrpSpPr>
            <p:nvPr/>
          </p:nvGrpSpPr>
          <p:grpSpPr bwMode="auto">
            <a:xfrm>
              <a:off x="4332" y="2160"/>
              <a:ext cx="725" cy="1851"/>
              <a:chOff x="3243" y="2160"/>
              <a:chExt cx="771" cy="1851"/>
            </a:xfrm>
          </p:grpSpPr>
          <p:grpSp>
            <p:nvGrpSpPr>
              <p:cNvPr id="10" name="Group 33"/>
              <p:cNvGrpSpPr>
                <a:grpSpLocks/>
              </p:cNvGrpSpPr>
              <p:nvPr/>
            </p:nvGrpSpPr>
            <p:grpSpPr bwMode="auto">
              <a:xfrm>
                <a:off x="3243" y="2566"/>
                <a:ext cx="771" cy="1445"/>
                <a:chOff x="930" y="1432"/>
                <a:chExt cx="771" cy="1445"/>
              </a:xfrm>
            </p:grpSpPr>
            <p:sp>
              <p:nvSpPr>
                <p:cNvPr id="12" name="Rectangle 34"/>
                <p:cNvSpPr>
                  <a:spLocks noChangeArrowheads="1"/>
                </p:cNvSpPr>
                <p:nvPr/>
              </p:nvSpPr>
              <p:spPr bwMode="auto">
                <a:xfrm>
                  <a:off x="930" y="1432"/>
                  <a:ext cx="771" cy="3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nl-NL" altLang="en-US">
                    <a:latin typeface="Arial" charset="0"/>
                  </a:endParaRPr>
                </a:p>
              </p:txBody>
            </p:sp>
            <p:sp>
              <p:nvSpPr>
                <p:cNvPr id="13" name="Rectangle 35"/>
                <p:cNvSpPr>
                  <a:spLocks noChangeArrowheads="1"/>
                </p:cNvSpPr>
                <p:nvPr/>
              </p:nvSpPr>
              <p:spPr bwMode="auto">
                <a:xfrm>
                  <a:off x="930" y="1795"/>
                  <a:ext cx="771" cy="3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nl-NL" altLang="en-US">
                    <a:latin typeface="Arial" charset="0"/>
                  </a:endParaRPr>
                </a:p>
              </p:txBody>
            </p:sp>
            <p:sp>
              <p:nvSpPr>
                <p:cNvPr id="14" name="Rectangle 36"/>
                <p:cNvSpPr>
                  <a:spLocks noChangeArrowheads="1"/>
                </p:cNvSpPr>
                <p:nvPr/>
              </p:nvSpPr>
              <p:spPr bwMode="auto">
                <a:xfrm>
                  <a:off x="930" y="2158"/>
                  <a:ext cx="771" cy="3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nl-NL" altLang="en-US">
                    <a:latin typeface="Arial" charset="0"/>
                  </a:endParaRPr>
                </a:p>
              </p:txBody>
            </p:sp>
            <p:sp>
              <p:nvSpPr>
                <p:cNvPr id="15" name="Rectangle 37"/>
                <p:cNvSpPr>
                  <a:spLocks noChangeArrowheads="1"/>
                </p:cNvSpPr>
                <p:nvPr/>
              </p:nvSpPr>
              <p:spPr bwMode="auto">
                <a:xfrm>
                  <a:off x="930" y="2514"/>
                  <a:ext cx="771" cy="3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nl-NL" altLang="en-US">
                    <a:latin typeface="Arial" charset="0"/>
                  </a:endParaRPr>
                </a:p>
              </p:txBody>
            </p:sp>
          </p:grpSp>
          <p:sp>
            <p:nvSpPr>
              <p:cNvPr id="11" name="Rectangle 38"/>
              <p:cNvSpPr>
                <a:spLocks noChangeArrowheads="1"/>
              </p:cNvSpPr>
              <p:nvPr/>
            </p:nvSpPr>
            <p:spPr bwMode="auto">
              <a:xfrm>
                <a:off x="3243" y="2160"/>
                <a:ext cx="771" cy="40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>
                    <a:latin typeface="Arial" charset="0"/>
                  </a:rPr>
                  <a:t>Min(A</a:t>
                </a:r>
                <a:r>
                  <a:rPr lang="en-US" altLang="en-US" baseline="-25000">
                    <a:latin typeface="Arial" charset="0"/>
                  </a:rPr>
                  <a:t>1</a:t>
                </a:r>
                <a:r>
                  <a:rPr lang="en-US" altLang="en-US">
                    <a:latin typeface="Arial" charset="0"/>
                  </a:rPr>
                  <a:t>,A</a:t>
                </a:r>
                <a:r>
                  <a:rPr lang="en-US" altLang="en-US" baseline="-25000">
                    <a:latin typeface="Arial" charset="0"/>
                  </a:rPr>
                  <a:t>2</a:t>
                </a:r>
                <a:r>
                  <a:rPr lang="en-US" altLang="en-US">
                    <a:latin typeface="Arial" charset="0"/>
                  </a:rPr>
                  <a:t>)</a:t>
                </a:r>
              </a:p>
            </p:txBody>
          </p:sp>
        </p:grpSp>
      </p:grpSp>
      <p:sp>
        <p:nvSpPr>
          <p:cNvPr id="42" name="Text Box 39"/>
          <p:cNvSpPr txBox="1">
            <a:spLocks noChangeArrowheads="1"/>
          </p:cNvSpPr>
          <p:nvPr/>
        </p:nvSpPr>
        <p:spPr bwMode="auto">
          <a:xfrm>
            <a:off x="1258888" y="2060575"/>
            <a:ext cx="64087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nl-NL" altLang="en-US">
              <a:latin typeface="Arial" charset="0"/>
            </a:endParaRPr>
          </a:p>
        </p:txBody>
      </p:sp>
      <p:grpSp>
        <p:nvGrpSpPr>
          <p:cNvPr id="43" name="Group 40"/>
          <p:cNvGrpSpPr>
            <a:grpSpLocks/>
          </p:cNvGrpSpPr>
          <p:nvPr/>
        </p:nvGrpSpPr>
        <p:grpSpPr bwMode="auto">
          <a:xfrm>
            <a:off x="1116013" y="2119313"/>
            <a:ext cx="2736850" cy="3908425"/>
            <a:chOff x="567" y="968"/>
            <a:chExt cx="1724" cy="2462"/>
          </a:xfrm>
        </p:grpSpPr>
        <p:grpSp>
          <p:nvGrpSpPr>
            <p:cNvPr id="44" name="Group 41"/>
            <p:cNvGrpSpPr>
              <a:grpSpLocks/>
            </p:cNvGrpSpPr>
            <p:nvPr/>
          </p:nvGrpSpPr>
          <p:grpSpPr bwMode="auto">
            <a:xfrm>
              <a:off x="567" y="1207"/>
              <a:ext cx="771" cy="2223"/>
              <a:chOff x="3243" y="1389"/>
              <a:chExt cx="771" cy="2223"/>
            </a:xfrm>
          </p:grpSpPr>
          <p:grpSp>
            <p:nvGrpSpPr>
              <p:cNvPr id="54" name="Group 42"/>
              <p:cNvGrpSpPr>
                <a:grpSpLocks/>
              </p:cNvGrpSpPr>
              <p:nvPr/>
            </p:nvGrpSpPr>
            <p:grpSpPr bwMode="auto">
              <a:xfrm>
                <a:off x="3243" y="1389"/>
                <a:ext cx="771" cy="2223"/>
                <a:chOff x="3243" y="1389"/>
                <a:chExt cx="771" cy="2223"/>
              </a:xfrm>
            </p:grpSpPr>
            <p:sp>
              <p:nvSpPr>
                <p:cNvPr id="56" name="Rectangle 43"/>
                <p:cNvSpPr>
                  <a:spLocks noChangeArrowheads="1"/>
                </p:cNvSpPr>
                <p:nvPr/>
              </p:nvSpPr>
              <p:spPr bwMode="auto">
                <a:xfrm>
                  <a:off x="3243" y="1389"/>
                  <a:ext cx="771" cy="3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en-US">
                      <a:latin typeface="Arial" charset="0"/>
                    </a:rPr>
                    <a:t>a: 0.9</a:t>
                  </a:r>
                </a:p>
              </p:txBody>
            </p:sp>
            <p:sp>
              <p:nvSpPr>
                <p:cNvPr id="57" name="Rectangle 44"/>
                <p:cNvSpPr>
                  <a:spLocks noChangeArrowheads="1"/>
                </p:cNvSpPr>
                <p:nvPr/>
              </p:nvSpPr>
              <p:spPr bwMode="auto">
                <a:xfrm>
                  <a:off x="3243" y="1752"/>
                  <a:ext cx="771" cy="3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en-US">
                      <a:latin typeface="Arial" charset="0"/>
                    </a:rPr>
                    <a:t>b: 0.8</a:t>
                  </a:r>
                </a:p>
              </p:txBody>
            </p:sp>
            <p:sp>
              <p:nvSpPr>
                <p:cNvPr id="58" name="Rectangle 45"/>
                <p:cNvSpPr>
                  <a:spLocks noChangeArrowheads="1"/>
                </p:cNvSpPr>
                <p:nvPr/>
              </p:nvSpPr>
              <p:spPr bwMode="auto">
                <a:xfrm>
                  <a:off x="3243" y="2115"/>
                  <a:ext cx="771" cy="3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en-US">
                      <a:latin typeface="Arial" charset="0"/>
                    </a:rPr>
                    <a:t>c: 0.72</a:t>
                  </a:r>
                </a:p>
              </p:txBody>
            </p:sp>
            <p:sp>
              <p:nvSpPr>
                <p:cNvPr id="59" name="Rectangle 46"/>
                <p:cNvSpPr>
                  <a:spLocks noChangeArrowheads="1"/>
                </p:cNvSpPr>
                <p:nvPr/>
              </p:nvSpPr>
              <p:spPr bwMode="auto">
                <a:xfrm>
                  <a:off x="3243" y="3249"/>
                  <a:ext cx="771" cy="3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en-US">
                      <a:latin typeface="Arial" charset="0"/>
                    </a:rPr>
                    <a:t>d: 0.6</a:t>
                  </a:r>
                </a:p>
              </p:txBody>
            </p:sp>
          </p:grpSp>
          <p:sp>
            <p:nvSpPr>
              <p:cNvPr id="55" name="Rectangle 47"/>
              <p:cNvSpPr>
                <a:spLocks noChangeArrowheads="1"/>
              </p:cNvSpPr>
              <p:nvPr/>
            </p:nvSpPr>
            <p:spPr bwMode="auto">
              <a:xfrm>
                <a:off x="3243" y="2478"/>
                <a:ext cx="771" cy="77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b="1">
                    <a:latin typeface="Arial" charset="0"/>
                  </a:rPr>
                  <a:t>.</a:t>
                </a:r>
              </a:p>
              <a:p>
                <a:pPr algn="ctr"/>
                <a:r>
                  <a:rPr lang="en-US" altLang="en-US" b="1">
                    <a:latin typeface="Arial" charset="0"/>
                  </a:rPr>
                  <a:t>.</a:t>
                </a:r>
              </a:p>
              <a:p>
                <a:pPr algn="ctr"/>
                <a:r>
                  <a:rPr lang="en-US" altLang="en-US" b="1">
                    <a:latin typeface="Arial" charset="0"/>
                  </a:rPr>
                  <a:t>.</a:t>
                </a:r>
              </a:p>
              <a:p>
                <a:pPr algn="ctr"/>
                <a:r>
                  <a:rPr lang="en-US" altLang="en-US" b="1">
                    <a:latin typeface="Arial" charset="0"/>
                  </a:rPr>
                  <a:t>.</a:t>
                </a:r>
              </a:p>
            </p:txBody>
          </p:sp>
        </p:grpSp>
        <p:sp>
          <p:nvSpPr>
            <p:cNvPr id="45" name="Text Box 48"/>
            <p:cNvSpPr txBox="1">
              <a:spLocks noChangeArrowheads="1"/>
            </p:cNvSpPr>
            <p:nvPr/>
          </p:nvSpPr>
          <p:spPr bwMode="auto">
            <a:xfrm>
              <a:off x="839" y="972"/>
              <a:ext cx="45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>
                  <a:latin typeface="Arial" charset="0"/>
                </a:rPr>
                <a:t>L</a:t>
              </a:r>
              <a:r>
                <a:rPr lang="en-US" altLang="en-US" baseline="-25000">
                  <a:latin typeface="Arial" charset="0"/>
                </a:rPr>
                <a:t>1</a:t>
              </a:r>
            </a:p>
          </p:txBody>
        </p:sp>
        <p:sp>
          <p:nvSpPr>
            <p:cNvPr id="46" name="Text Box 49"/>
            <p:cNvSpPr txBox="1">
              <a:spLocks noChangeArrowheads="1"/>
            </p:cNvSpPr>
            <p:nvPr/>
          </p:nvSpPr>
          <p:spPr bwMode="auto">
            <a:xfrm>
              <a:off x="1746" y="968"/>
              <a:ext cx="45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>
                  <a:latin typeface="Arial" charset="0"/>
                </a:rPr>
                <a:t>L</a:t>
              </a:r>
              <a:r>
                <a:rPr lang="en-US" altLang="en-US" baseline="-25000">
                  <a:latin typeface="Arial" charset="0"/>
                </a:rPr>
                <a:t>2</a:t>
              </a:r>
            </a:p>
          </p:txBody>
        </p:sp>
        <p:grpSp>
          <p:nvGrpSpPr>
            <p:cNvPr id="47" name="Group 50"/>
            <p:cNvGrpSpPr>
              <a:grpSpLocks/>
            </p:cNvGrpSpPr>
            <p:nvPr/>
          </p:nvGrpSpPr>
          <p:grpSpPr bwMode="auto">
            <a:xfrm>
              <a:off x="1520" y="1207"/>
              <a:ext cx="771" cy="2223"/>
              <a:chOff x="3243" y="1389"/>
              <a:chExt cx="771" cy="2223"/>
            </a:xfrm>
          </p:grpSpPr>
          <p:grpSp>
            <p:nvGrpSpPr>
              <p:cNvPr id="48" name="Group 51"/>
              <p:cNvGrpSpPr>
                <a:grpSpLocks/>
              </p:cNvGrpSpPr>
              <p:nvPr/>
            </p:nvGrpSpPr>
            <p:grpSpPr bwMode="auto">
              <a:xfrm>
                <a:off x="3243" y="1389"/>
                <a:ext cx="771" cy="2223"/>
                <a:chOff x="3243" y="1389"/>
                <a:chExt cx="771" cy="2223"/>
              </a:xfrm>
            </p:grpSpPr>
            <p:sp>
              <p:nvSpPr>
                <p:cNvPr id="50" name="Rectangle 52"/>
                <p:cNvSpPr>
                  <a:spLocks noChangeArrowheads="1"/>
                </p:cNvSpPr>
                <p:nvPr/>
              </p:nvSpPr>
              <p:spPr bwMode="auto">
                <a:xfrm>
                  <a:off x="3243" y="1389"/>
                  <a:ext cx="771" cy="3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en-US">
                      <a:latin typeface="Arial" charset="0"/>
                    </a:rPr>
                    <a:t>d: 0.9</a:t>
                  </a:r>
                </a:p>
              </p:txBody>
            </p:sp>
            <p:sp>
              <p:nvSpPr>
                <p:cNvPr id="51" name="Rectangle 53"/>
                <p:cNvSpPr>
                  <a:spLocks noChangeArrowheads="1"/>
                </p:cNvSpPr>
                <p:nvPr/>
              </p:nvSpPr>
              <p:spPr bwMode="auto">
                <a:xfrm>
                  <a:off x="3243" y="1752"/>
                  <a:ext cx="771" cy="3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en-US">
                      <a:latin typeface="Arial" charset="0"/>
                    </a:rPr>
                    <a:t>a: 0.85</a:t>
                  </a:r>
                </a:p>
              </p:txBody>
            </p:sp>
            <p:sp>
              <p:nvSpPr>
                <p:cNvPr id="52" name="Rectangle 54"/>
                <p:cNvSpPr>
                  <a:spLocks noChangeArrowheads="1"/>
                </p:cNvSpPr>
                <p:nvPr/>
              </p:nvSpPr>
              <p:spPr bwMode="auto">
                <a:xfrm>
                  <a:off x="3243" y="2115"/>
                  <a:ext cx="771" cy="3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en-US" dirty="0">
                      <a:latin typeface="Arial" charset="0"/>
                    </a:rPr>
                    <a:t>b: </a:t>
                  </a:r>
                  <a:r>
                    <a:rPr lang="en-US" altLang="en-US" dirty="0" smtClean="0">
                      <a:latin typeface="Arial" charset="0"/>
                    </a:rPr>
                    <a:t>0.75</a:t>
                  </a:r>
                  <a:endParaRPr lang="en-US" altLang="en-US" dirty="0">
                    <a:latin typeface="Arial" charset="0"/>
                  </a:endParaRPr>
                </a:p>
              </p:txBody>
            </p:sp>
            <p:sp>
              <p:nvSpPr>
                <p:cNvPr id="53" name="Rectangle 55"/>
                <p:cNvSpPr>
                  <a:spLocks noChangeArrowheads="1"/>
                </p:cNvSpPr>
                <p:nvPr/>
              </p:nvSpPr>
              <p:spPr bwMode="auto">
                <a:xfrm>
                  <a:off x="3243" y="3249"/>
                  <a:ext cx="771" cy="3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en-US">
                      <a:latin typeface="Arial" charset="0"/>
                    </a:rPr>
                    <a:t>c: 0.2</a:t>
                  </a:r>
                </a:p>
              </p:txBody>
            </p:sp>
          </p:grpSp>
          <p:sp>
            <p:nvSpPr>
              <p:cNvPr id="49" name="Rectangle 56"/>
              <p:cNvSpPr>
                <a:spLocks noChangeArrowheads="1"/>
              </p:cNvSpPr>
              <p:nvPr/>
            </p:nvSpPr>
            <p:spPr bwMode="auto">
              <a:xfrm>
                <a:off x="3243" y="2478"/>
                <a:ext cx="771" cy="77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b="1">
                    <a:latin typeface="Arial" charset="0"/>
                  </a:rPr>
                  <a:t>.</a:t>
                </a:r>
              </a:p>
              <a:p>
                <a:pPr algn="ctr"/>
                <a:r>
                  <a:rPr lang="en-US" altLang="en-US" b="1">
                    <a:latin typeface="Arial" charset="0"/>
                  </a:rPr>
                  <a:t>.</a:t>
                </a:r>
              </a:p>
              <a:p>
                <a:pPr algn="ctr"/>
                <a:r>
                  <a:rPr lang="en-US" altLang="en-US" b="1">
                    <a:latin typeface="Arial" charset="0"/>
                  </a:rPr>
                  <a:t>.</a:t>
                </a:r>
              </a:p>
              <a:p>
                <a:pPr algn="ctr"/>
                <a:r>
                  <a:rPr lang="en-US" altLang="en-US" b="1">
                    <a:latin typeface="Arial" charset="0"/>
                  </a:rPr>
                  <a:t>.</a:t>
                </a:r>
              </a:p>
            </p:txBody>
          </p:sp>
        </p:grpSp>
      </p:grpSp>
      <p:sp>
        <p:nvSpPr>
          <p:cNvPr id="60" name="Text Box 57"/>
          <p:cNvSpPr txBox="1">
            <a:spLocks noChangeArrowheads="1"/>
          </p:cNvSpPr>
          <p:nvPr/>
        </p:nvSpPr>
        <p:spPr bwMode="auto">
          <a:xfrm>
            <a:off x="250825" y="896938"/>
            <a:ext cx="79930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dirty="0">
                <a:latin typeface="Arial" charset="0"/>
              </a:rPr>
              <a:t>Step 2 (Again): - Determine threshold value based on objects currently</a:t>
            </a:r>
            <a:br>
              <a:rPr lang="en-US" altLang="en-US" dirty="0">
                <a:latin typeface="Arial" charset="0"/>
              </a:rPr>
            </a:br>
            <a:r>
              <a:rPr lang="en-US" altLang="en-US" dirty="0">
                <a:latin typeface="Arial" charset="0"/>
              </a:rPr>
              <a:t>               seen.    </a:t>
            </a:r>
          </a:p>
        </p:txBody>
      </p:sp>
      <p:sp>
        <p:nvSpPr>
          <p:cNvPr id="61" name="Rectangle 58"/>
          <p:cNvSpPr>
            <a:spLocks noChangeArrowheads="1"/>
          </p:cNvSpPr>
          <p:nvPr/>
        </p:nvSpPr>
        <p:spPr bwMode="auto">
          <a:xfrm>
            <a:off x="1225550" y="3141663"/>
            <a:ext cx="1008063" cy="466725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Rectangle 59"/>
          <p:cNvSpPr>
            <a:spLocks noChangeArrowheads="1"/>
          </p:cNvSpPr>
          <p:nvPr/>
        </p:nvSpPr>
        <p:spPr bwMode="auto">
          <a:xfrm>
            <a:off x="2771775" y="3154363"/>
            <a:ext cx="1008063" cy="466725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3" name="Group 60"/>
          <p:cNvGrpSpPr>
            <a:grpSpLocks/>
          </p:cNvGrpSpPr>
          <p:nvPr/>
        </p:nvGrpSpPr>
        <p:grpSpPr bwMode="auto">
          <a:xfrm>
            <a:off x="4932363" y="3579813"/>
            <a:ext cx="2233612" cy="949325"/>
            <a:chOff x="2971" y="1793"/>
            <a:chExt cx="1407" cy="598"/>
          </a:xfrm>
        </p:grpSpPr>
        <p:sp>
          <p:nvSpPr>
            <p:cNvPr id="64" name="Text Box 61"/>
            <p:cNvSpPr txBox="1">
              <a:spLocks noChangeArrowheads="1"/>
            </p:cNvSpPr>
            <p:nvPr/>
          </p:nvSpPr>
          <p:spPr bwMode="auto">
            <a:xfrm>
              <a:off x="2971" y="1793"/>
              <a:ext cx="2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>
                  <a:latin typeface="Arial" charset="0"/>
                </a:rPr>
                <a:t>a</a:t>
              </a:r>
            </a:p>
          </p:txBody>
        </p:sp>
        <p:sp>
          <p:nvSpPr>
            <p:cNvPr id="65" name="Text Box 62"/>
            <p:cNvSpPr txBox="1">
              <a:spLocks noChangeArrowheads="1"/>
            </p:cNvSpPr>
            <p:nvPr/>
          </p:nvSpPr>
          <p:spPr bwMode="auto">
            <a:xfrm>
              <a:off x="2971" y="2160"/>
              <a:ext cx="2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>
                  <a:latin typeface="Arial" charset="0"/>
                </a:rPr>
                <a:t>b</a:t>
              </a:r>
            </a:p>
          </p:txBody>
        </p:sp>
        <p:sp>
          <p:nvSpPr>
            <p:cNvPr id="66" name="Text Box 63"/>
            <p:cNvSpPr txBox="1">
              <a:spLocks noChangeArrowheads="1"/>
            </p:cNvSpPr>
            <p:nvPr/>
          </p:nvSpPr>
          <p:spPr bwMode="auto">
            <a:xfrm>
              <a:off x="3379" y="1797"/>
              <a:ext cx="3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>
                  <a:latin typeface="Arial" charset="0"/>
                </a:rPr>
                <a:t>0.9</a:t>
              </a:r>
            </a:p>
          </p:txBody>
        </p:sp>
        <p:sp>
          <p:nvSpPr>
            <p:cNvPr id="67" name="Text Box 64"/>
            <p:cNvSpPr txBox="1">
              <a:spLocks noChangeArrowheads="1"/>
            </p:cNvSpPr>
            <p:nvPr/>
          </p:nvSpPr>
          <p:spPr bwMode="auto">
            <a:xfrm>
              <a:off x="3969" y="2115"/>
              <a:ext cx="40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dirty="0" smtClean="0">
                  <a:latin typeface="Arial" charset="0"/>
                </a:rPr>
                <a:t>0.75</a:t>
              </a:r>
              <a:endParaRPr lang="en-US" altLang="en-US" dirty="0">
                <a:latin typeface="Arial" charset="0"/>
              </a:endParaRPr>
            </a:p>
          </p:txBody>
        </p:sp>
      </p:grpSp>
      <p:sp>
        <p:nvSpPr>
          <p:cNvPr id="68" name="Rectangle 65"/>
          <p:cNvSpPr>
            <a:spLocks noChangeArrowheads="1"/>
          </p:cNvSpPr>
          <p:nvPr/>
        </p:nvSpPr>
        <p:spPr bwMode="auto">
          <a:xfrm>
            <a:off x="2771775" y="3730625"/>
            <a:ext cx="1008063" cy="466725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" name="Text Box 66"/>
          <p:cNvSpPr txBox="1">
            <a:spLocks noChangeArrowheads="1"/>
          </p:cNvSpPr>
          <p:nvPr/>
        </p:nvSpPr>
        <p:spPr bwMode="auto">
          <a:xfrm>
            <a:off x="6418263" y="3579813"/>
            <a:ext cx="6492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latin typeface="Arial" charset="0"/>
              </a:rPr>
              <a:t>0.85</a:t>
            </a:r>
          </a:p>
        </p:txBody>
      </p:sp>
      <p:sp>
        <p:nvSpPr>
          <p:cNvPr id="70" name="Text Box 67"/>
          <p:cNvSpPr txBox="1">
            <a:spLocks noChangeArrowheads="1"/>
          </p:cNvSpPr>
          <p:nvPr/>
        </p:nvSpPr>
        <p:spPr bwMode="auto">
          <a:xfrm>
            <a:off x="7451725" y="3573463"/>
            <a:ext cx="6492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 smtClean="0">
                <a:latin typeface="Arial" charset="0"/>
              </a:rPr>
              <a:t>1.75</a:t>
            </a:r>
            <a:endParaRPr lang="en-US" altLang="en-US" dirty="0">
              <a:latin typeface="Arial" charset="0"/>
            </a:endParaRPr>
          </a:p>
        </p:txBody>
      </p:sp>
      <p:sp>
        <p:nvSpPr>
          <p:cNvPr id="71" name="Text Box 68"/>
          <p:cNvSpPr txBox="1">
            <a:spLocks noChangeArrowheads="1"/>
          </p:cNvSpPr>
          <p:nvPr/>
        </p:nvSpPr>
        <p:spPr bwMode="auto">
          <a:xfrm>
            <a:off x="5580063" y="4108450"/>
            <a:ext cx="6492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latin typeface="Arial" charset="0"/>
              </a:rPr>
              <a:t>0.8</a:t>
            </a:r>
          </a:p>
        </p:txBody>
      </p:sp>
      <p:sp>
        <p:nvSpPr>
          <p:cNvPr id="72" name="Text Box 69"/>
          <p:cNvSpPr txBox="1">
            <a:spLocks noChangeArrowheads="1"/>
          </p:cNvSpPr>
          <p:nvPr/>
        </p:nvSpPr>
        <p:spPr bwMode="auto">
          <a:xfrm>
            <a:off x="7523163" y="4083050"/>
            <a:ext cx="6492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 smtClean="0">
                <a:latin typeface="Arial" charset="0"/>
              </a:rPr>
              <a:t>1.55</a:t>
            </a:r>
            <a:endParaRPr lang="en-US" altLang="en-US" dirty="0">
              <a:latin typeface="Arial" charset="0"/>
            </a:endParaRPr>
          </a:p>
        </p:txBody>
      </p:sp>
      <p:sp>
        <p:nvSpPr>
          <p:cNvPr id="73" name="Text Box 70"/>
          <p:cNvSpPr txBox="1">
            <a:spLocks noChangeArrowheads="1"/>
          </p:cNvSpPr>
          <p:nvPr/>
        </p:nvSpPr>
        <p:spPr bwMode="auto">
          <a:xfrm>
            <a:off x="4932363" y="6165850"/>
            <a:ext cx="2879725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dirty="0">
                <a:latin typeface="Arial" charset="0"/>
              </a:rPr>
              <a:t>T = </a:t>
            </a:r>
            <a:r>
              <a:rPr lang="en-US" altLang="en-US" sz="2000" dirty="0" smtClean="0">
                <a:latin typeface="Arial" charset="0"/>
              </a:rPr>
              <a:t>0.8 + 0.85 </a:t>
            </a:r>
            <a:r>
              <a:rPr lang="en-US" altLang="en-US" sz="2000" dirty="0">
                <a:latin typeface="Arial" charset="0"/>
              </a:rPr>
              <a:t>= </a:t>
            </a:r>
            <a:r>
              <a:rPr lang="en-US" altLang="en-US" sz="2000" dirty="0" smtClean="0">
                <a:latin typeface="Arial" charset="0"/>
              </a:rPr>
              <a:t>1.65</a:t>
            </a:r>
            <a:endParaRPr lang="en-US" altLang="en-US" sz="2000" dirty="0">
              <a:latin typeface="Arial" charset="0"/>
            </a:endParaRPr>
          </a:p>
        </p:txBody>
      </p:sp>
      <p:sp>
        <p:nvSpPr>
          <p:cNvPr id="74" name="Rectangle 71"/>
          <p:cNvSpPr>
            <a:spLocks noChangeArrowheads="1"/>
          </p:cNvSpPr>
          <p:nvPr/>
        </p:nvSpPr>
        <p:spPr bwMode="auto">
          <a:xfrm>
            <a:off x="7235825" y="3500438"/>
            <a:ext cx="1008063" cy="936625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" name="Rectangle 72"/>
          <p:cNvSpPr>
            <a:spLocks noChangeArrowheads="1"/>
          </p:cNvSpPr>
          <p:nvPr/>
        </p:nvSpPr>
        <p:spPr bwMode="auto">
          <a:xfrm>
            <a:off x="1230313" y="3725863"/>
            <a:ext cx="1008062" cy="466725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AutoShape 73"/>
          <p:cNvSpPr>
            <a:spLocks noChangeArrowheads="1"/>
          </p:cNvSpPr>
          <p:nvPr/>
        </p:nvSpPr>
        <p:spPr bwMode="auto">
          <a:xfrm>
            <a:off x="539750" y="3371850"/>
            <a:ext cx="287338" cy="576263"/>
          </a:xfrm>
          <a:prstGeom prst="downArrow">
            <a:avLst>
              <a:gd name="adj1" fmla="val 50000"/>
              <a:gd name="adj2" fmla="val 50138"/>
            </a:avLst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77" name="Text Box 74"/>
          <p:cNvSpPr txBox="1">
            <a:spLocks noChangeArrowheads="1"/>
          </p:cNvSpPr>
          <p:nvPr/>
        </p:nvSpPr>
        <p:spPr bwMode="auto">
          <a:xfrm>
            <a:off x="1881188" y="1492250"/>
            <a:ext cx="726281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latin typeface="Arial" charset="0"/>
              </a:rPr>
              <a:t>- 2 objects with overall grade ≥ threshold value ? stop</a:t>
            </a:r>
          </a:p>
          <a:p>
            <a:r>
              <a:rPr lang="en-US" altLang="en-US">
                <a:latin typeface="Arial" charset="0"/>
              </a:rPr>
              <a:t>  else go to next entry position in sorted list and repeat step 1</a:t>
            </a:r>
          </a:p>
        </p:txBody>
      </p:sp>
      <p:sp>
        <p:nvSpPr>
          <p:cNvPr id="78" name="Text Box 75"/>
          <p:cNvSpPr txBox="1">
            <a:spLocks noChangeArrowheads="1"/>
          </p:cNvSpPr>
          <p:nvPr/>
        </p:nvSpPr>
        <p:spPr bwMode="auto">
          <a:xfrm>
            <a:off x="250825" y="173038"/>
            <a:ext cx="53292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latin typeface="Arial" charset="0"/>
              </a:rPr>
              <a:t>Example – Threshold Algorithm</a:t>
            </a:r>
          </a:p>
        </p:txBody>
      </p:sp>
    </p:spTree>
    <p:extLst>
      <p:ext uri="{BB962C8B-B14F-4D97-AF65-F5344CB8AC3E}">
        <p14:creationId xmlns:p14="http://schemas.microsoft.com/office/powerpoint/2010/main" val="1680106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61" grpId="0" animBg="1"/>
      <p:bldP spid="61" grpId="1" animBg="1"/>
      <p:bldP spid="62" grpId="0" animBg="1"/>
      <p:bldP spid="62" grpId="1" animBg="1"/>
      <p:bldP spid="68" grpId="0" animBg="1"/>
      <p:bldP spid="73" grpId="0" animBg="1"/>
      <p:bldP spid="73" grpId="1" animBg="1"/>
      <p:bldP spid="74" grpId="0" animBg="1"/>
      <p:bldP spid="74" grpId="1" animBg="1"/>
      <p:bldP spid="75" grpId="0" animBg="1"/>
      <p:bldP spid="76" grpId="0" animBg="1"/>
      <p:bldP spid="7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NDBC PhD Workshop</a:t>
            </a:r>
            <a:endParaRPr lang="en-US"/>
          </a:p>
        </p:txBody>
      </p:sp>
      <p:grpSp>
        <p:nvGrpSpPr>
          <p:cNvPr id="5" name="Group 2"/>
          <p:cNvGrpSpPr>
            <a:grpSpLocks/>
          </p:cNvGrpSpPr>
          <p:nvPr/>
        </p:nvGrpSpPr>
        <p:grpSpPr bwMode="auto">
          <a:xfrm>
            <a:off x="4789488" y="2794000"/>
            <a:ext cx="3527425" cy="2938463"/>
            <a:chOff x="2835" y="2160"/>
            <a:chExt cx="2222" cy="1851"/>
          </a:xfrm>
        </p:grpSpPr>
        <p:grpSp>
          <p:nvGrpSpPr>
            <p:cNvPr id="6" name="Group 3"/>
            <p:cNvGrpSpPr>
              <a:grpSpLocks/>
            </p:cNvGrpSpPr>
            <p:nvPr/>
          </p:nvGrpSpPr>
          <p:grpSpPr bwMode="auto">
            <a:xfrm>
              <a:off x="2835" y="2160"/>
              <a:ext cx="408" cy="1851"/>
              <a:chOff x="3470" y="935"/>
              <a:chExt cx="408" cy="1851"/>
            </a:xfrm>
          </p:grpSpPr>
          <p:grpSp>
            <p:nvGrpSpPr>
              <p:cNvPr id="28" name="Group 4"/>
              <p:cNvGrpSpPr>
                <a:grpSpLocks/>
              </p:cNvGrpSpPr>
              <p:nvPr/>
            </p:nvGrpSpPr>
            <p:grpSpPr bwMode="auto">
              <a:xfrm>
                <a:off x="3470" y="1341"/>
                <a:ext cx="408" cy="1445"/>
                <a:chOff x="521" y="1432"/>
                <a:chExt cx="408" cy="1445"/>
              </a:xfrm>
            </p:grpSpPr>
            <p:grpSp>
              <p:nvGrpSpPr>
                <p:cNvPr id="30" name="Group 5"/>
                <p:cNvGrpSpPr>
                  <a:grpSpLocks/>
                </p:cNvGrpSpPr>
                <p:nvPr/>
              </p:nvGrpSpPr>
              <p:grpSpPr bwMode="auto">
                <a:xfrm>
                  <a:off x="521" y="1432"/>
                  <a:ext cx="408" cy="363"/>
                  <a:chOff x="1519" y="1207"/>
                  <a:chExt cx="771" cy="363"/>
                </a:xfrm>
              </p:grpSpPr>
              <p:sp>
                <p:nvSpPr>
                  <p:cNvPr id="40" name="Rectangle 6"/>
                  <p:cNvSpPr>
                    <a:spLocks noChangeArrowheads="1"/>
                  </p:cNvSpPr>
                  <p:nvPr/>
                </p:nvSpPr>
                <p:spPr bwMode="auto">
                  <a:xfrm>
                    <a:off x="1519" y="1207"/>
                    <a:ext cx="771" cy="363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nl-NL" altLang="en-US">
                      <a:latin typeface="Arial" charset="0"/>
                    </a:endParaRPr>
                  </a:p>
                </p:txBody>
              </p:sp>
              <p:sp>
                <p:nvSpPr>
                  <p:cNvPr id="41" name="Text Box 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55" y="1298"/>
                    <a:ext cx="499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endParaRPr lang="nl-NL" altLang="en-US">
                      <a:latin typeface="Arial" charset="0"/>
                    </a:endParaRPr>
                  </a:p>
                </p:txBody>
              </p:sp>
            </p:grpSp>
            <p:grpSp>
              <p:nvGrpSpPr>
                <p:cNvPr id="31" name="Group 8"/>
                <p:cNvGrpSpPr>
                  <a:grpSpLocks/>
                </p:cNvGrpSpPr>
                <p:nvPr/>
              </p:nvGrpSpPr>
              <p:grpSpPr bwMode="auto">
                <a:xfrm>
                  <a:off x="521" y="1795"/>
                  <a:ext cx="408" cy="363"/>
                  <a:chOff x="1519" y="1207"/>
                  <a:chExt cx="771" cy="363"/>
                </a:xfrm>
              </p:grpSpPr>
              <p:sp>
                <p:nvSpPr>
                  <p:cNvPr id="38" name="Rectangle 9"/>
                  <p:cNvSpPr>
                    <a:spLocks noChangeArrowheads="1"/>
                  </p:cNvSpPr>
                  <p:nvPr/>
                </p:nvSpPr>
                <p:spPr bwMode="auto">
                  <a:xfrm>
                    <a:off x="1519" y="1207"/>
                    <a:ext cx="771" cy="363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9" name="Text Box 1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55" y="1298"/>
                    <a:ext cx="499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endParaRPr lang="nl-NL" altLang="en-US">
                      <a:latin typeface="Arial" charset="0"/>
                    </a:endParaRPr>
                  </a:p>
                </p:txBody>
              </p:sp>
            </p:grpSp>
            <p:grpSp>
              <p:nvGrpSpPr>
                <p:cNvPr id="32" name="Group 11"/>
                <p:cNvGrpSpPr>
                  <a:grpSpLocks/>
                </p:cNvGrpSpPr>
                <p:nvPr/>
              </p:nvGrpSpPr>
              <p:grpSpPr bwMode="auto">
                <a:xfrm>
                  <a:off x="521" y="2158"/>
                  <a:ext cx="408" cy="363"/>
                  <a:chOff x="1519" y="1207"/>
                  <a:chExt cx="771" cy="363"/>
                </a:xfrm>
              </p:grpSpPr>
              <p:sp>
                <p:nvSpPr>
                  <p:cNvPr id="36" name="Rectangle 12"/>
                  <p:cNvSpPr>
                    <a:spLocks noChangeArrowheads="1"/>
                  </p:cNvSpPr>
                  <p:nvPr/>
                </p:nvSpPr>
                <p:spPr bwMode="auto">
                  <a:xfrm>
                    <a:off x="1519" y="1207"/>
                    <a:ext cx="771" cy="363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7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55" y="1298"/>
                    <a:ext cx="499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endParaRPr lang="nl-NL" altLang="en-US">
                      <a:latin typeface="Arial" charset="0"/>
                    </a:endParaRPr>
                  </a:p>
                </p:txBody>
              </p:sp>
            </p:grpSp>
            <p:grpSp>
              <p:nvGrpSpPr>
                <p:cNvPr id="33" name="Group 14"/>
                <p:cNvGrpSpPr>
                  <a:grpSpLocks/>
                </p:cNvGrpSpPr>
                <p:nvPr/>
              </p:nvGrpSpPr>
              <p:grpSpPr bwMode="auto">
                <a:xfrm>
                  <a:off x="521" y="2514"/>
                  <a:ext cx="408" cy="363"/>
                  <a:chOff x="1519" y="1207"/>
                  <a:chExt cx="771" cy="363"/>
                </a:xfrm>
              </p:grpSpPr>
              <p:sp>
                <p:nvSpPr>
                  <p:cNvPr id="34" name="Rectangle 15"/>
                  <p:cNvSpPr>
                    <a:spLocks noChangeArrowheads="1"/>
                  </p:cNvSpPr>
                  <p:nvPr/>
                </p:nvSpPr>
                <p:spPr bwMode="auto">
                  <a:xfrm>
                    <a:off x="1519" y="1207"/>
                    <a:ext cx="771" cy="363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5" name="Text Box 1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55" y="1298"/>
                    <a:ext cx="499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altLang="en-US">
                        <a:latin typeface="Arial" charset="0"/>
                      </a:rPr>
                      <a:t> </a:t>
                    </a:r>
                  </a:p>
                </p:txBody>
              </p:sp>
            </p:grpSp>
          </p:grpSp>
          <p:sp>
            <p:nvSpPr>
              <p:cNvPr id="29" name="Rectangle 17"/>
              <p:cNvSpPr>
                <a:spLocks noChangeArrowheads="1"/>
              </p:cNvSpPr>
              <p:nvPr/>
            </p:nvSpPr>
            <p:spPr bwMode="auto">
              <a:xfrm>
                <a:off x="3470" y="935"/>
                <a:ext cx="408" cy="40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>
                    <a:latin typeface="Arial" charset="0"/>
                  </a:rPr>
                  <a:t>ID</a:t>
                </a:r>
              </a:p>
            </p:txBody>
          </p:sp>
        </p:grpSp>
        <p:grpSp>
          <p:nvGrpSpPr>
            <p:cNvPr id="7" name="Group 18"/>
            <p:cNvGrpSpPr>
              <a:grpSpLocks/>
            </p:cNvGrpSpPr>
            <p:nvPr/>
          </p:nvGrpSpPr>
          <p:grpSpPr bwMode="auto">
            <a:xfrm>
              <a:off x="3243" y="2160"/>
              <a:ext cx="544" cy="1851"/>
              <a:chOff x="3243" y="2160"/>
              <a:chExt cx="771" cy="1851"/>
            </a:xfrm>
          </p:grpSpPr>
          <p:grpSp>
            <p:nvGrpSpPr>
              <p:cNvPr id="22" name="Group 19"/>
              <p:cNvGrpSpPr>
                <a:grpSpLocks/>
              </p:cNvGrpSpPr>
              <p:nvPr/>
            </p:nvGrpSpPr>
            <p:grpSpPr bwMode="auto">
              <a:xfrm>
                <a:off x="3243" y="2566"/>
                <a:ext cx="771" cy="1445"/>
                <a:chOff x="930" y="1432"/>
                <a:chExt cx="771" cy="1445"/>
              </a:xfrm>
            </p:grpSpPr>
            <p:sp>
              <p:nvSpPr>
                <p:cNvPr id="24" name="Rectangle 20"/>
                <p:cNvSpPr>
                  <a:spLocks noChangeArrowheads="1"/>
                </p:cNvSpPr>
                <p:nvPr/>
              </p:nvSpPr>
              <p:spPr bwMode="auto">
                <a:xfrm>
                  <a:off x="930" y="1432"/>
                  <a:ext cx="771" cy="3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nl-NL" altLang="en-US">
                    <a:latin typeface="Arial" charset="0"/>
                  </a:endParaRPr>
                </a:p>
              </p:txBody>
            </p:sp>
            <p:sp>
              <p:nvSpPr>
                <p:cNvPr id="25" name="Rectangle 21"/>
                <p:cNvSpPr>
                  <a:spLocks noChangeArrowheads="1"/>
                </p:cNvSpPr>
                <p:nvPr/>
              </p:nvSpPr>
              <p:spPr bwMode="auto">
                <a:xfrm>
                  <a:off x="930" y="1795"/>
                  <a:ext cx="771" cy="3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nl-NL" altLang="en-US">
                    <a:latin typeface="Arial" charset="0"/>
                  </a:endParaRPr>
                </a:p>
              </p:txBody>
            </p:sp>
            <p:sp>
              <p:nvSpPr>
                <p:cNvPr id="26" name="Rectangle 22"/>
                <p:cNvSpPr>
                  <a:spLocks noChangeArrowheads="1"/>
                </p:cNvSpPr>
                <p:nvPr/>
              </p:nvSpPr>
              <p:spPr bwMode="auto">
                <a:xfrm>
                  <a:off x="930" y="2158"/>
                  <a:ext cx="771" cy="3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nl-NL" altLang="en-US">
                    <a:latin typeface="Arial" charset="0"/>
                  </a:endParaRPr>
                </a:p>
              </p:txBody>
            </p:sp>
            <p:sp>
              <p:nvSpPr>
                <p:cNvPr id="27" name="Rectangle 23"/>
                <p:cNvSpPr>
                  <a:spLocks noChangeArrowheads="1"/>
                </p:cNvSpPr>
                <p:nvPr/>
              </p:nvSpPr>
              <p:spPr bwMode="auto">
                <a:xfrm>
                  <a:off x="930" y="2514"/>
                  <a:ext cx="771" cy="3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nl-NL" altLang="en-US">
                    <a:latin typeface="Arial" charset="0"/>
                  </a:endParaRPr>
                </a:p>
              </p:txBody>
            </p:sp>
          </p:grpSp>
          <p:sp>
            <p:nvSpPr>
              <p:cNvPr id="23" name="Rectangle 24"/>
              <p:cNvSpPr>
                <a:spLocks noChangeArrowheads="1"/>
              </p:cNvSpPr>
              <p:nvPr/>
            </p:nvSpPr>
            <p:spPr bwMode="auto">
              <a:xfrm>
                <a:off x="3243" y="2160"/>
                <a:ext cx="771" cy="40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>
                    <a:latin typeface="Arial" charset="0"/>
                  </a:rPr>
                  <a:t>A</a:t>
                </a:r>
                <a:r>
                  <a:rPr lang="en-US" altLang="en-US" baseline="-25000">
                    <a:latin typeface="Arial" charset="0"/>
                  </a:rPr>
                  <a:t>1</a:t>
                </a:r>
              </a:p>
            </p:txBody>
          </p:sp>
        </p:grpSp>
        <p:grpSp>
          <p:nvGrpSpPr>
            <p:cNvPr id="8" name="Group 25"/>
            <p:cNvGrpSpPr>
              <a:grpSpLocks/>
            </p:cNvGrpSpPr>
            <p:nvPr/>
          </p:nvGrpSpPr>
          <p:grpSpPr bwMode="auto">
            <a:xfrm>
              <a:off x="3787" y="2160"/>
              <a:ext cx="544" cy="1851"/>
              <a:chOff x="3243" y="2160"/>
              <a:chExt cx="771" cy="1851"/>
            </a:xfrm>
          </p:grpSpPr>
          <p:grpSp>
            <p:nvGrpSpPr>
              <p:cNvPr id="16" name="Group 26"/>
              <p:cNvGrpSpPr>
                <a:grpSpLocks/>
              </p:cNvGrpSpPr>
              <p:nvPr/>
            </p:nvGrpSpPr>
            <p:grpSpPr bwMode="auto">
              <a:xfrm>
                <a:off x="3243" y="2566"/>
                <a:ext cx="771" cy="1445"/>
                <a:chOff x="930" y="1432"/>
                <a:chExt cx="771" cy="1445"/>
              </a:xfrm>
            </p:grpSpPr>
            <p:sp>
              <p:nvSpPr>
                <p:cNvPr id="18" name="Rectangle 27"/>
                <p:cNvSpPr>
                  <a:spLocks noChangeArrowheads="1"/>
                </p:cNvSpPr>
                <p:nvPr/>
              </p:nvSpPr>
              <p:spPr bwMode="auto">
                <a:xfrm>
                  <a:off x="930" y="1432"/>
                  <a:ext cx="771" cy="3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nl-NL" altLang="en-US">
                    <a:latin typeface="Arial" charset="0"/>
                  </a:endParaRPr>
                </a:p>
              </p:txBody>
            </p:sp>
            <p:sp>
              <p:nvSpPr>
                <p:cNvPr id="19" name="Rectangle 28"/>
                <p:cNvSpPr>
                  <a:spLocks noChangeArrowheads="1"/>
                </p:cNvSpPr>
                <p:nvPr/>
              </p:nvSpPr>
              <p:spPr bwMode="auto">
                <a:xfrm>
                  <a:off x="930" y="1795"/>
                  <a:ext cx="771" cy="3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nl-NL" altLang="en-US">
                    <a:latin typeface="Arial" charset="0"/>
                  </a:endParaRPr>
                </a:p>
              </p:txBody>
            </p:sp>
            <p:sp>
              <p:nvSpPr>
                <p:cNvPr id="20" name="Rectangle 29"/>
                <p:cNvSpPr>
                  <a:spLocks noChangeArrowheads="1"/>
                </p:cNvSpPr>
                <p:nvPr/>
              </p:nvSpPr>
              <p:spPr bwMode="auto">
                <a:xfrm>
                  <a:off x="930" y="2158"/>
                  <a:ext cx="771" cy="3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nl-NL" altLang="en-US">
                    <a:latin typeface="Arial" charset="0"/>
                  </a:endParaRPr>
                </a:p>
              </p:txBody>
            </p:sp>
            <p:sp>
              <p:nvSpPr>
                <p:cNvPr id="21" name="Rectangle 30"/>
                <p:cNvSpPr>
                  <a:spLocks noChangeArrowheads="1"/>
                </p:cNvSpPr>
                <p:nvPr/>
              </p:nvSpPr>
              <p:spPr bwMode="auto">
                <a:xfrm>
                  <a:off x="930" y="2514"/>
                  <a:ext cx="771" cy="3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nl-NL" altLang="en-US">
                    <a:latin typeface="Arial" charset="0"/>
                  </a:endParaRPr>
                </a:p>
              </p:txBody>
            </p:sp>
          </p:grpSp>
          <p:sp>
            <p:nvSpPr>
              <p:cNvPr id="17" name="Rectangle 31"/>
              <p:cNvSpPr>
                <a:spLocks noChangeArrowheads="1"/>
              </p:cNvSpPr>
              <p:nvPr/>
            </p:nvSpPr>
            <p:spPr bwMode="auto">
              <a:xfrm>
                <a:off x="3243" y="2160"/>
                <a:ext cx="771" cy="40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>
                    <a:latin typeface="Arial" charset="0"/>
                  </a:rPr>
                  <a:t>A</a:t>
                </a:r>
                <a:r>
                  <a:rPr lang="en-US" altLang="en-US" baseline="-25000">
                    <a:latin typeface="Arial" charset="0"/>
                  </a:rPr>
                  <a:t>2</a:t>
                </a:r>
              </a:p>
            </p:txBody>
          </p:sp>
        </p:grpSp>
        <p:grpSp>
          <p:nvGrpSpPr>
            <p:cNvPr id="9" name="Group 32"/>
            <p:cNvGrpSpPr>
              <a:grpSpLocks/>
            </p:cNvGrpSpPr>
            <p:nvPr/>
          </p:nvGrpSpPr>
          <p:grpSpPr bwMode="auto">
            <a:xfrm>
              <a:off x="4332" y="2160"/>
              <a:ext cx="725" cy="1851"/>
              <a:chOff x="3243" y="2160"/>
              <a:chExt cx="771" cy="1851"/>
            </a:xfrm>
          </p:grpSpPr>
          <p:grpSp>
            <p:nvGrpSpPr>
              <p:cNvPr id="10" name="Group 33"/>
              <p:cNvGrpSpPr>
                <a:grpSpLocks/>
              </p:cNvGrpSpPr>
              <p:nvPr/>
            </p:nvGrpSpPr>
            <p:grpSpPr bwMode="auto">
              <a:xfrm>
                <a:off x="3243" y="2566"/>
                <a:ext cx="771" cy="1445"/>
                <a:chOff x="930" y="1432"/>
                <a:chExt cx="771" cy="1445"/>
              </a:xfrm>
            </p:grpSpPr>
            <p:sp>
              <p:nvSpPr>
                <p:cNvPr id="12" name="Rectangle 34"/>
                <p:cNvSpPr>
                  <a:spLocks noChangeArrowheads="1"/>
                </p:cNvSpPr>
                <p:nvPr/>
              </p:nvSpPr>
              <p:spPr bwMode="auto">
                <a:xfrm>
                  <a:off x="930" y="1432"/>
                  <a:ext cx="771" cy="3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nl-NL" altLang="en-US">
                    <a:latin typeface="Arial" charset="0"/>
                  </a:endParaRPr>
                </a:p>
              </p:txBody>
            </p:sp>
            <p:sp>
              <p:nvSpPr>
                <p:cNvPr id="13" name="Rectangle 35"/>
                <p:cNvSpPr>
                  <a:spLocks noChangeArrowheads="1"/>
                </p:cNvSpPr>
                <p:nvPr/>
              </p:nvSpPr>
              <p:spPr bwMode="auto">
                <a:xfrm>
                  <a:off x="930" y="1795"/>
                  <a:ext cx="771" cy="3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nl-NL" altLang="en-US">
                    <a:latin typeface="Arial" charset="0"/>
                  </a:endParaRPr>
                </a:p>
              </p:txBody>
            </p:sp>
            <p:sp>
              <p:nvSpPr>
                <p:cNvPr id="14" name="Rectangle 36"/>
                <p:cNvSpPr>
                  <a:spLocks noChangeArrowheads="1"/>
                </p:cNvSpPr>
                <p:nvPr/>
              </p:nvSpPr>
              <p:spPr bwMode="auto">
                <a:xfrm>
                  <a:off x="930" y="2158"/>
                  <a:ext cx="771" cy="3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nl-NL" altLang="en-US">
                    <a:latin typeface="Arial" charset="0"/>
                  </a:endParaRPr>
                </a:p>
              </p:txBody>
            </p:sp>
            <p:sp>
              <p:nvSpPr>
                <p:cNvPr id="15" name="Rectangle 37"/>
                <p:cNvSpPr>
                  <a:spLocks noChangeArrowheads="1"/>
                </p:cNvSpPr>
                <p:nvPr/>
              </p:nvSpPr>
              <p:spPr bwMode="auto">
                <a:xfrm>
                  <a:off x="930" y="2514"/>
                  <a:ext cx="771" cy="3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nl-NL" altLang="en-US">
                    <a:latin typeface="Arial" charset="0"/>
                  </a:endParaRPr>
                </a:p>
              </p:txBody>
            </p:sp>
          </p:grpSp>
          <p:sp>
            <p:nvSpPr>
              <p:cNvPr id="11" name="Rectangle 38"/>
              <p:cNvSpPr>
                <a:spLocks noChangeArrowheads="1"/>
              </p:cNvSpPr>
              <p:nvPr/>
            </p:nvSpPr>
            <p:spPr bwMode="auto">
              <a:xfrm>
                <a:off x="3243" y="2160"/>
                <a:ext cx="771" cy="40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>
                    <a:latin typeface="Arial" charset="0"/>
                  </a:rPr>
                  <a:t>Min(A</a:t>
                </a:r>
                <a:r>
                  <a:rPr lang="en-US" altLang="en-US" baseline="-25000">
                    <a:latin typeface="Arial" charset="0"/>
                  </a:rPr>
                  <a:t>1</a:t>
                </a:r>
                <a:r>
                  <a:rPr lang="en-US" altLang="en-US">
                    <a:latin typeface="Arial" charset="0"/>
                  </a:rPr>
                  <a:t>,A</a:t>
                </a:r>
                <a:r>
                  <a:rPr lang="en-US" altLang="en-US" baseline="-25000">
                    <a:latin typeface="Arial" charset="0"/>
                  </a:rPr>
                  <a:t>2</a:t>
                </a:r>
                <a:r>
                  <a:rPr lang="en-US" altLang="en-US">
                    <a:latin typeface="Arial" charset="0"/>
                  </a:rPr>
                  <a:t>)</a:t>
                </a:r>
              </a:p>
            </p:txBody>
          </p:sp>
        </p:grpSp>
      </p:grpSp>
      <p:sp>
        <p:nvSpPr>
          <p:cNvPr id="42" name="Text Box 39"/>
          <p:cNvSpPr txBox="1">
            <a:spLocks noChangeArrowheads="1"/>
          </p:cNvSpPr>
          <p:nvPr/>
        </p:nvSpPr>
        <p:spPr bwMode="auto">
          <a:xfrm>
            <a:off x="1258888" y="2060575"/>
            <a:ext cx="64087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nl-NL" altLang="en-US">
              <a:latin typeface="Arial" charset="0"/>
            </a:endParaRPr>
          </a:p>
        </p:txBody>
      </p:sp>
      <p:grpSp>
        <p:nvGrpSpPr>
          <p:cNvPr id="43" name="Group 40"/>
          <p:cNvGrpSpPr>
            <a:grpSpLocks/>
          </p:cNvGrpSpPr>
          <p:nvPr/>
        </p:nvGrpSpPr>
        <p:grpSpPr bwMode="auto">
          <a:xfrm>
            <a:off x="1116013" y="2119313"/>
            <a:ext cx="2736850" cy="3908425"/>
            <a:chOff x="567" y="968"/>
            <a:chExt cx="1724" cy="2462"/>
          </a:xfrm>
        </p:grpSpPr>
        <p:grpSp>
          <p:nvGrpSpPr>
            <p:cNvPr id="44" name="Group 41"/>
            <p:cNvGrpSpPr>
              <a:grpSpLocks/>
            </p:cNvGrpSpPr>
            <p:nvPr/>
          </p:nvGrpSpPr>
          <p:grpSpPr bwMode="auto">
            <a:xfrm>
              <a:off x="567" y="1207"/>
              <a:ext cx="771" cy="2223"/>
              <a:chOff x="3243" y="1389"/>
              <a:chExt cx="771" cy="2223"/>
            </a:xfrm>
          </p:grpSpPr>
          <p:grpSp>
            <p:nvGrpSpPr>
              <p:cNvPr id="54" name="Group 42"/>
              <p:cNvGrpSpPr>
                <a:grpSpLocks/>
              </p:cNvGrpSpPr>
              <p:nvPr/>
            </p:nvGrpSpPr>
            <p:grpSpPr bwMode="auto">
              <a:xfrm>
                <a:off x="3243" y="1389"/>
                <a:ext cx="771" cy="2223"/>
                <a:chOff x="3243" y="1389"/>
                <a:chExt cx="771" cy="2223"/>
              </a:xfrm>
            </p:grpSpPr>
            <p:sp>
              <p:nvSpPr>
                <p:cNvPr id="56" name="Rectangle 43"/>
                <p:cNvSpPr>
                  <a:spLocks noChangeArrowheads="1"/>
                </p:cNvSpPr>
                <p:nvPr/>
              </p:nvSpPr>
              <p:spPr bwMode="auto">
                <a:xfrm>
                  <a:off x="3243" y="1389"/>
                  <a:ext cx="771" cy="3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en-US">
                      <a:latin typeface="Arial" charset="0"/>
                    </a:rPr>
                    <a:t>a: 0.9</a:t>
                  </a:r>
                </a:p>
              </p:txBody>
            </p:sp>
            <p:sp>
              <p:nvSpPr>
                <p:cNvPr id="57" name="Rectangle 44"/>
                <p:cNvSpPr>
                  <a:spLocks noChangeArrowheads="1"/>
                </p:cNvSpPr>
                <p:nvPr/>
              </p:nvSpPr>
              <p:spPr bwMode="auto">
                <a:xfrm>
                  <a:off x="3243" y="1752"/>
                  <a:ext cx="771" cy="3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en-US">
                      <a:latin typeface="Arial" charset="0"/>
                    </a:rPr>
                    <a:t>b: 0.8</a:t>
                  </a:r>
                </a:p>
              </p:txBody>
            </p:sp>
            <p:sp>
              <p:nvSpPr>
                <p:cNvPr id="58" name="Rectangle 45"/>
                <p:cNvSpPr>
                  <a:spLocks noChangeArrowheads="1"/>
                </p:cNvSpPr>
                <p:nvPr/>
              </p:nvSpPr>
              <p:spPr bwMode="auto">
                <a:xfrm>
                  <a:off x="3243" y="2115"/>
                  <a:ext cx="771" cy="3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en-US">
                      <a:latin typeface="Arial" charset="0"/>
                    </a:rPr>
                    <a:t>c: 0.72</a:t>
                  </a:r>
                </a:p>
              </p:txBody>
            </p:sp>
            <p:sp>
              <p:nvSpPr>
                <p:cNvPr id="59" name="Rectangle 46"/>
                <p:cNvSpPr>
                  <a:spLocks noChangeArrowheads="1"/>
                </p:cNvSpPr>
                <p:nvPr/>
              </p:nvSpPr>
              <p:spPr bwMode="auto">
                <a:xfrm>
                  <a:off x="3243" y="3249"/>
                  <a:ext cx="771" cy="3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en-US">
                      <a:latin typeface="Arial" charset="0"/>
                    </a:rPr>
                    <a:t>d: 0.6</a:t>
                  </a:r>
                </a:p>
              </p:txBody>
            </p:sp>
          </p:grpSp>
          <p:sp>
            <p:nvSpPr>
              <p:cNvPr id="55" name="Rectangle 47"/>
              <p:cNvSpPr>
                <a:spLocks noChangeArrowheads="1"/>
              </p:cNvSpPr>
              <p:nvPr/>
            </p:nvSpPr>
            <p:spPr bwMode="auto">
              <a:xfrm>
                <a:off x="3243" y="2478"/>
                <a:ext cx="771" cy="77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b="1">
                    <a:latin typeface="Arial" charset="0"/>
                  </a:rPr>
                  <a:t>.</a:t>
                </a:r>
              </a:p>
              <a:p>
                <a:pPr algn="ctr"/>
                <a:r>
                  <a:rPr lang="en-US" altLang="en-US" b="1">
                    <a:latin typeface="Arial" charset="0"/>
                  </a:rPr>
                  <a:t>.</a:t>
                </a:r>
              </a:p>
              <a:p>
                <a:pPr algn="ctr"/>
                <a:r>
                  <a:rPr lang="en-US" altLang="en-US" b="1">
                    <a:latin typeface="Arial" charset="0"/>
                  </a:rPr>
                  <a:t>.</a:t>
                </a:r>
              </a:p>
              <a:p>
                <a:pPr algn="ctr"/>
                <a:r>
                  <a:rPr lang="en-US" altLang="en-US" b="1">
                    <a:latin typeface="Arial" charset="0"/>
                  </a:rPr>
                  <a:t>.</a:t>
                </a:r>
              </a:p>
            </p:txBody>
          </p:sp>
        </p:grpSp>
        <p:sp>
          <p:nvSpPr>
            <p:cNvPr id="45" name="Text Box 48"/>
            <p:cNvSpPr txBox="1">
              <a:spLocks noChangeArrowheads="1"/>
            </p:cNvSpPr>
            <p:nvPr/>
          </p:nvSpPr>
          <p:spPr bwMode="auto">
            <a:xfrm>
              <a:off x="839" y="972"/>
              <a:ext cx="45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>
                  <a:latin typeface="Arial" charset="0"/>
                </a:rPr>
                <a:t>L</a:t>
              </a:r>
              <a:r>
                <a:rPr lang="en-US" altLang="en-US" baseline="-25000">
                  <a:latin typeface="Arial" charset="0"/>
                </a:rPr>
                <a:t>1</a:t>
              </a:r>
            </a:p>
          </p:txBody>
        </p:sp>
        <p:sp>
          <p:nvSpPr>
            <p:cNvPr id="46" name="Text Box 49"/>
            <p:cNvSpPr txBox="1">
              <a:spLocks noChangeArrowheads="1"/>
            </p:cNvSpPr>
            <p:nvPr/>
          </p:nvSpPr>
          <p:spPr bwMode="auto">
            <a:xfrm>
              <a:off x="1746" y="968"/>
              <a:ext cx="45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>
                  <a:latin typeface="Arial" charset="0"/>
                </a:rPr>
                <a:t>L</a:t>
              </a:r>
              <a:r>
                <a:rPr lang="en-US" altLang="en-US" baseline="-25000">
                  <a:latin typeface="Arial" charset="0"/>
                </a:rPr>
                <a:t>2</a:t>
              </a:r>
            </a:p>
          </p:txBody>
        </p:sp>
        <p:grpSp>
          <p:nvGrpSpPr>
            <p:cNvPr id="47" name="Group 50"/>
            <p:cNvGrpSpPr>
              <a:grpSpLocks/>
            </p:cNvGrpSpPr>
            <p:nvPr/>
          </p:nvGrpSpPr>
          <p:grpSpPr bwMode="auto">
            <a:xfrm>
              <a:off x="1520" y="1207"/>
              <a:ext cx="771" cy="2223"/>
              <a:chOff x="3243" y="1389"/>
              <a:chExt cx="771" cy="2223"/>
            </a:xfrm>
          </p:grpSpPr>
          <p:grpSp>
            <p:nvGrpSpPr>
              <p:cNvPr id="48" name="Group 51"/>
              <p:cNvGrpSpPr>
                <a:grpSpLocks/>
              </p:cNvGrpSpPr>
              <p:nvPr/>
            </p:nvGrpSpPr>
            <p:grpSpPr bwMode="auto">
              <a:xfrm>
                <a:off x="3243" y="1389"/>
                <a:ext cx="771" cy="2223"/>
                <a:chOff x="3243" y="1389"/>
                <a:chExt cx="771" cy="2223"/>
              </a:xfrm>
            </p:grpSpPr>
            <p:sp>
              <p:nvSpPr>
                <p:cNvPr id="50" name="Rectangle 52"/>
                <p:cNvSpPr>
                  <a:spLocks noChangeArrowheads="1"/>
                </p:cNvSpPr>
                <p:nvPr/>
              </p:nvSpPr>
              <p:spPr bwMode="auto">
                <a:xfrm>
                  <a:off x="3243" y="1389"/>
                  <a:ext cx="771" cy="3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en-US">
                      <a:latin typeface="Arial" charset="0"/>
                    </a:rPr>
                    <a:t>d: 0.9</a:t>
                  </a:r>
                </a:p>
              </p:txBody>
            </p:sp>
            <p:sp>
              <p:nvSpPr>
                <p:cNvPr id="51" name="Rectangle 53"/>
                <p:cNvSpPr>
                  <a:spLocks noChangeArrowheads="1"/>
                </p:cNvSpPr>
                <p:nvPr/>
              </p:nvSpPr>
              <p:spPr bwMode="auto">
                <a:xfrm>
                  <a:off x="3243" y="1752"/>
                  <a:ext cx="771" cy="3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en-US">
                      <a:latin typeface="Arial" charset="0"/>
                    </a:rPr>
                    <a:t>a: 0.85</a:t>
                  </a:r>
                </a:p>
              </p:txBody>
            </p:sp>
            <p:sp>
              <p:nvSpPr>
                <p:cNvPr id="52" name="Rectangle 54"/>
                <p:cNvSpPr>
                  <a:spLocks noChangeArrowheads="1"/>
                </p:cNvSpPr>
                <p:nvPr/>
              </p:nvSpPr>
              <p:spPr bwMode="auto">
                <a:xfrm>
                  <a:off x="3243" y="2115"/>
                  <a:ext cx="771" cy="3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en-US" dirty="0">
                      <a:latin typeface="Arial" charset="0"/>
                    </a:rPr>
                    <a:t>b: </a:t>
                  </a:r>
                  <a:r>
                    <a:rPr lang="en-US" altLang="en-US" dirty="0" smtClean="0">
                      <a:latin typeface="Arial" charset="0"/>
                    </a:rPr>
                    <a:t>0.75</a:t>
                  </a:r>
                  <a:endParaRPr lang="en-US" altLang="en-US" dirty="0">
                    <a:latin typeface="Arial" charset="0"/>
                  </a:endParaRPr>
                </a:p>
              </p:txBody>
            </p:sp>
            <p:sp>
              <p:nvSpPr>
                <p:cNvPr id="53" name="Rectangle 55"/>
                <p:cNvSpPr>
                  <a:spLocks noChangeArrowheads="1"/>
                </p:cNvSpPr>
                <p:nvPr/>
              </p:nvSpPr>
              <p:spPr bwMode="auto">
                <a:xfrm>
                  <a:off x="3243" y="3249"/>
                  <a:ext cx="771" cy="3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en-US">
                      <a:latin typeface="Arial" charset="0"/>
                    </a:rPr>
                    <a:t>c: 0.2</a:t>
                  </a:r>
                </a:p>
              </p:txBody>
            </p:sp>
          </p:grpSp>
          <p:sp>
            <p:nvSpPr>
              <p:cNvPr id="49" name="Rectangle 56"/>
              <p:cNvSpPr>
                <a:spLocks noChangeArrowheads="1"/>
              </p:cNvSpPr>
              <p:nvPr/>
            </p:nvSpPr>
            <p:spPr bwMode="auto">
              <a:xfrm>
                <a:off x="3243" y="2478"/>
                <a:ext cx="771" cy="77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b="1">
                    <a:latin typeface="Arial" charset="0"/>
                  </a:rPr>
                  <a:t>.</a:t>
                </a:r>
              </a:p>
              <a:p>
                <a:pPr algn="ctr"/>
                <a:r>
                  <a:rPr lang="en-US" altLang="en-US" b="1">
                    <a:latin typeface="Arial" charset="0"/>
                  </a:rPr>
                  <a:t>.</a:t>
                </a:r>
              </a:p>
              <a:p>
                <a:pPr algn="ctr"/>
                <a:r>
                  <a:rPr lang="en-US" altLang="en-US" b="1">
                    <a:latin typeface="Arial" charset="0"/>
                  </a:rPr>
                  <a:t>.</a:t>
                </a:r>
              </a:p>
              <a:p>
                <a:pPr algn="ctr"/>
                <a:r>
                  <a:rPr lang="en-US" altLang="en-US" b="1">
                    <a:latin typeface="Arial" charset="0"/>
                  </a:rPr>
                  <a:t>.</a:t>
                </a:r>
              </a:p>
            </p:txBody>
          </p:sp>
        </p:grpSp>
      </p:grpSp>
      <p:sp>
        <p:nvSpPr>
          <p:cNvPr id="60" name="Text Box 57"/>
          <p:cNvSpPr txBox="1">
            <a:spLocks noChangeArrowheads="1"/>
          </p:cNvSpPr>
          <p:nvPr/>
        </p:nvSpPr>
        <p:spPr bwMode="auto">
          <a:xfrm>
            <a:off x="1089025" y="1231900"/>
            <a:ext cx="71548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2400">
                <a:latin typeface="Arial" charset="0"/>
              </a:rPr>
              <a:t>Situation at stopping condition</a:t>
            </a:r>
          </a:p>
        </p:txBody>
      </p:sp>
      <p:grpSp>
        <p:nvGrpSpPr>
          <p:cNvPr id="61" name="Group 58"/>
          <p:cNvGrpSpPr>
            <a:grpSpLocks/>
          </p:cNvGrpSpPr>
          <p:nvPr/>
        </p:nvGrpSpPr>
        <p:grpSpPr bwMode="auto">
          <a:xfrm>
            <a:off x="4932363" y="3579813"/>
            <a:ext cx="2233612" cy="949325"/>
            <a:chOff x="2971" y="1793"/>
            <a:chExt cx="1407" cy="598"/>
          </a:xfrm>
        </p:grpSpPr>
        <p:sp>
          <p:nvSpPr>
            <p:cNvPr id="62" name="Text Box 59"/>
            <p:cNvSpPr txBox="1">
              <a:spLocks noChangeArrowheads="1"/>
            </p:cNvSpPr>
            <p:nvPr/>
          </p:nvSpPr>
          <p:spPr bwMode="auto">
            <a:xfrm>
              <a:off x="2971" y="1793"/>
              <a:ext cx="2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>
                  <a:latin typeface="Arial" charset="0"/>
                </a:rPr>
                <a:t>a</a:t>
              </a:r>
            </a:p>
          </p:txBody>
        </p:sp>
        <p:sp>
          <p:nvSpPr>
            <p:cNvPr id="63" name="Text Box 60"/>
            <p:cNvSpPr txBox="1">
              <a:spLocks noChangeArrowheads="1"/>
            </p:cNvSpPr>
            <p:nvPr/>
          </p:nvSpPr>
          <p:spPr bwMode="auto">
            <a:xfrm>
              <a:off x="2971" y="2160"/>
              <a:ext cx="2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>
                  <a:latin typeface="Arial" charset="0"/>
                </a:rPr>
                <a:t>b</a:t>
              </a:r>
            </a:p>
          </p:txBody>
        </p:sp>
        <p:sp>
          <p:nvSpPr>
            <p:cNvPr id="64" name="Text Box 61"/>
            <p:cNvSpPr txBox="1">
              <a:spLocks noChangeArrowheads="1"/>
            </p:cNvSpPr>
            <p:nvPr/>
          </p:nvSpPr>
          <p:spPr bwMode="auto">
            <a:xfrm>
              <a:off x="3379" y="1797"/>
              <a:ext cx="3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>
                  <a:latin typeface="Arial" charset="0"/>
                </a:rPr>
                <a:t>0.9</a:t>
              </a:r>
            </a:p>
          </p:txBody>
        </p:sp>
        <p:sp>
          <p:nvSpPr>
            <p:cNvPr id="65" name="Text Box 62"/>
            <p:cNvSpPr txBox="1">
              <a:spLocks noChangeArrowheads="1"/>
            </p:cNvSpPr>
            <p:nvPr/>
          </p:nvSpPr>
          <p:spPr bwMode="auto">
            <a:xfrm>
              <a:off x="3969" y="2115"/>
              <a:ext cx="40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dirty="0" smtClean="0">
                  <a:latin typeface="Arial" charset="0"/>
                </a:rPr>
                <a:t>0.75</a:t>
              </a:r>
              <a:endParaRPr lang="en-US" altLang="en-US" dirty="0">
                <a:latin typeface="Arial" charset="0"/>
              </a:endParaRPr>
            </a:p>
          </p:txBody>
        </p:sp>
      </p:grpSp>
      <p:sp>
        <p:nvSpPr>
          <p:cNvPr id="66" name="Rectangle 63"/>
          <p:cNvSpPr>
            <a:spLocks noChangeArrowheads="1"/>
          </p:cNvSpPr>
          <p:nvPr/>
        </p:nvSpPr>
        <p:spPr bwMode="auto">
          <a:xfrm>
            <a:off x="2771775" y="3730625"/>
            <a:ext cx="1008063" cy="466725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Text Box 64"/>
          <p:cNvSpPr txBox="1">
            <a:spLocks noChangeArrowheads="1"/>
          </p:cNvSpPr>
          <p:nvPr/>
        </p:nvSpPr>
        <p:spPr bwMode="auto">
          <a:xfrm>
            <a:off x="6418263" y="3579813"/>
            <a:ext cx="6492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latin typeface="Arial" charset="0"/>
              </a:rPr>
              <a:t>0.85</a:t>
            </a:r>
          </a:p>
        </p:txBody>
      </p:sp>
      <p:sp>
        <p:nvSpPr>
          <p:cNvPr id="68" name="Text Box 65"/>
          <p:cNvSpPr txBox="1">
            <a:spLocks noChangeArrowheads="1"/>
          </p:cNvSpPr>
          <p:nvPr/>
        </p:nvSpPr>
        <p:spPr bwMode="auto">
          <a:xfrm>
            <a:off x="7451725" y="3573463"/>
            <a:ext cx="6492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 smtClean="0">
                <a:latin typeface="Arial" charset="0"/>
              </a:rPr>
              <a:t>1.75</a:t>
            </a:r>
            <a:endParaRPr lang="en-US" altLang="en-US" dirty="0">
              <a:latin typeface="Arial" charset="0"/>
            </a:endParaRPr>
          </a:p>
        </p:txBody>
      </p:sp>
      <p:sp>
        <p:nvSpPr>
          <p:cNvPr id="69" name="Text Box 66"/>
          <p:cNvSpPr txBox="1">
            <a:spLocks noChangeArrowheads="1"/>
          </p:cNvSpPr>
          <p:nvPr/>
        </p:nvSpPr>
        <p:spPr bwMode="auto">
          <a:xfrm>
            <a:off x="5580063" y="4108450"/>
            <a:ext cx="6492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latin typeface="Arial" charset="0"/>
              </a:rPr>
              <a:t>0.8</a:t>
            </a:r>
          </a:p>
        </p:txBody>
      </p:sp>
      <p:sp>
        <p:nvSpPr>
          <p:cNvPr id="70" name="Text Box 67"/>
          <p:cNvSpPr txBox="1">
            <a:spLocks noChangeArrowheads="1"/>
          </p:cNvSpPr>
          <p:nvPr/>
        </p:nvSpPr>
        <p:spPr bwMode="auto">
          <a:xfrm>
            <a:off x="7523163" y="4083050"/>
            <a:ext cx="6492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 smtClean="0">
                <a:latin typeface="Arial" charset="0"/>
              </a:rPr>
              <a:t>1.55</a:t>
            </a:r>
            <a:endParaRPr lang="en-US" altLang="en-US" dirty="0">
              <a:latin typeface="Arial" charset="0"/>
            </a:endParaRPr>
          </a:p>
        </p:txBody>
      </p:sp>
      <p:sp>
        <p:nvSpPr>
          <p:cNvPr id="71" name="Text Box 68"/>
          <p:cNvSpPr txBox="1">
            <a:spLocks noChangeArrowheads="1"/>
          </p:cNvSpPr>
          <p:nvPr/>
        </p:nvSpPr>
        <p:spPr bwMode="auto">
          <a:xfrm>
            <a:off x="4932363" y="6165850"/>
            <a:ext cx="25923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>
                <a:latin typeface="Arial" charset="0"/>
              </a:rPr>
              <a:t>T = </a:t>
            </a:r>
            <a:r>
              <a:rPr lang="en-US" altLang="en-US" dirty="0" smtClean="0">
                <a:latin typeface="Arial" charset="0"/>
              </a:rPr>
              <a:t>0.72 + 0.75 </a:t>
            </a:r>
            <a:r>
              <a:rPr lang="en-US" altLang="en-US" dirty="0">
                <a:latin typeface="Arial" charset="0"/>
              </a:rPr>
              <a:t>= </a:t>
            </a:r>
            <a:r>
              <a:rPr lang="en-US" altLang="en-US" dirty="0" smtClean="0">
                <a:latin typeface="Arial" charset="0"/>
              </a:rPr>
              <a:t>1.47</a:t>
            </a:r>
            <a:endParaRPr lang="en-US" altLang="en-US" dirty="0">
              <a:latin typeface="Arial" charset="0"/>
            </a:endParaRPr>
          </a:p>
        </p:txBody>
      </p:sp>
      <p:sp>
        <p:nvSpPr>
          <p:cNvPr id="72" name="Rectangle 69"/>
          <p:cNvSpPr>
            <a:spLocks noChangeArrowheads="1"/>
          </p:cNvSpPr>
          <p:nvPr/>
        </p:nvSpPr>
        <p:spPr bwMode="auto">
          <a:xfrm>
            <a:off x="4859338" y="3500438"/>
            <a:ext cx="504825" cy="1081087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" name="Rectangle 70"/>
          <p:cNvSpPr>
            <a:spLocks noChangeArrowheads="1"/>
          </p:cNvSpPr>
          <p:nvPr/>
        </p:nvSpPr>
        <p:spPr bwMode="auto">
          <a:xfrm>
            <a:off x="1230313" y="3725863"/>
            <a:ext cx="1008062" cy="466725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" name="Text Box 71"/>
          <p:cNvSpPr txBox="1">
            <a:spLocks noChangeArrowheads="1"/>
          </p:cNvSpPr>
          <p:nvPr/>
        </p:nvSpPr>
        <p:spPr bwMode="auto">
          <a:xfrm>
            <a:off x="900113" y="260350"/>
            <a:ext cx="53292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latin typeface="Arial" charset="0"/>
              </a:rPr>
              <a:t>Example – Threshold Algorithm</a:t>
            </a:r>
          </a:p>
        </p:txBody>
      </p:sp>
    </p:spTree>
    <p:extLst>
      <p:ext uri="{BB962C8B-B14F-4D97-AF65-F5344CB8AC3E}">
        <p14:creationId xmlns:p14="http://schemas.microsoft.com/office/powerpoint/2010/main" val="1019834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Instance Optimal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this algorithm instance-optimal?</a:t>
            </a:r>
          </a:p>
          <a:p>
            <a:pPr lvl="1"/>
            <a:r>
              <a:rPr lang="en-US" dirty="0" smtClean="0"/>
              <a:t>No</a:t>
            </a:r>
          </a:p>
          <a:p>
            <a:r>
              <a:rPr lang="en-US" dirty="0" smtClean="0"/>
              <a:t>No “wild guesses”</a:t>
            </a:r>
          </a:p>
          <a:p>
            <a:r>
              <a:rPr lang="en-US" dirty="0" smtClean="0"/>
              <a:t>Why is this algorithm instance optimal among all algorithms that don’t make wild guesses?</a:t>
            </a:r>
          </a:p>
          <a:p>
            <a:pPr lvl="1"/>
            <a:r>
              <a:rPr lang="en-US" dirty="0" smtClean="0"/>
              <a:t>Up to a factor of 2.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NDBC PhD Workshop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283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Average-Case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Assume that the input is drawn from some distribution (e.g., uniform)</a:t>
            </a:r>
          </a:p>
          <a:p>
            <a:r>
              <a:rPr lang="en-US" dirty="0" smtClean="0"/>
              <a:t>Analyze the expected cost of the algorithm</a:t>
            </a:r>
          </a:p>
          <a:p>
            <a:r>
              <a:rPr lang="en-US" dirty="0" smtClean="0"/>
              <a:t>Compare with randomized algorithms</a:t>
            </a:r>
          </a:p>
          <a:p>
            <a:r>
              <a:rPr lang="en-US" dirty="0" smtClean="0"/>
              <a:t>Use with caution</a:t>
            </a:r>
          </a:p>
          <a:p>
            <a:pPr lvl="1"/>
            <a:r>
              <a:rPr lang="en-US" dirty="0" smtClean="0"/>
              <a:t>Example: The </a:t>
            </a:r>
            <a:r>
              <a:rPr lang="en-US" dirty="0" err="1" smtClean="0"/>
              <a:t>Erdos-Renyi</a:t>
            </a:r>
            <a:r>
              <a:rPr lang="en-US" dirty="0" smtClean="0"/>
              <a:t> random graph model and Minimum Bisection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NDBC PhD Workshop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09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do papers have theoretical components?</a:t>
            </a:r>
          </a:p>
          <a:p>
            <a:pPr lvl="1"/>
            <a:r>
              <a:rPr lang="en-US" dirty="0" smtClean="0"/>
              <a:t>Makes the paper look deep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NDBC PhD Workshop</a:t>
            </a:r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971800"/>
            <a:ext cx="8071446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1820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Parameterized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Relate the algorithm’s cost to another parameter describing the difficulty of the input</a:t>
            </a:r>
          </a:p>
          <a:p>
            <a:r>
              <a:rPr lang="en-US" dirty="0" smtClean="0"/>
              <a:t>This parameter is believed to be small for real-world inputs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Highway dimension</a:t>
            </a:r>
          </a:p>
          <a:p>
            <a:pPr lvl="1"/>
            <a:r>
              <a:rPr lang="en-US" dirty="0" smtClean="0"/>
              <a:t>Doubling dimension</a:t>
            </a:r>
          </a:p>
          <a:p>
            <a:pPr lvl="1"/>
            <a:r>
              <a:rPr lang="en-US" dirty="0" smtClean="0"/>
              <a:t>Entropy</a:t>
            </a:r>
            <a:endParaRPr lang="en-US" dirty="0"/>
          </a:p>
          <a:p>
            <a:pPr lvl="1"/>
            <a:r>
              <a:rPr lang="en-US" dirty="0" smtClean="0"/>
              <a:t>Aspect ratio</a:t>
            </a:r>
          </a:p>
          <a:p>
            <a:pPr lvl="1"/>
            <a:r>
              <a:rPr lang="en-US" dirty="0" smtClean="0"/>
              <a:t>Spread</a:t>
            </a:r>
          </a:p>
          <a:p>
            <a:pPr lvl="2"/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NDBC PhD Workshop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696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www2.cs.uni-paderborn.de/cs/ag-madh/WWW/HNIbericht/smoothed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066800"/>
            <a:ext cx="5069312" cy="4400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Smoothed Analysis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dirty="0" smtClean="0"/>
                  <a:t>Smoothed complexity =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i="1">
                              <a:latin typeface="Cambria Math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max</m:t>
                          </m:r>
                        </m:e>
                        <m:lim>
                          <m:r>
                            <a:rPr lang="en-US" i="1">
                              <a:latin typeface="Cambria Math"/>
                            </a:rPr>
                            <m:t>𝑧</m:t>
                          </m:r>
                        </m:lim>
                      </m:limLow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E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𝐵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𝑧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/>
                            </a:rPr>
                            <m:t>𝑐𝑜𝑠𝑡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b="0" dirty="0" smtClean="0"/>
              </a:p>
              <a:p>
                <a:pPr marL="0" indent="0" algn="ctr">
                  <a:buNone/>
                </a:pPr>
                <a:endParaRPr lang="en-US" b="0" dirty="0" smtClean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endParaRPr lang="en-US" b="0" dirty="0" smtClean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endParaRPr lang="en-US" b="0" dirty="0" smtClean="0"/>
              </a:p>
              <a:p>
                <a:r>
                  <a:rPr lang="en-US" dirty="0" smtClean="0"/>
                  <a:t>Celebrated result:</a:t>
                </a:r>
              </a:p>
              <a:p>
                <a:pPr lvl="1"/>
                <a:r>
                  <a:rPr lang="en-US" b="0" dirty="0" smtClean="0"/>
                  <a:t>The simplex algorithm runs exponential time in the worst case, but runs in smoothed polynomial time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185" t="-2022" b="-2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NDBC PhD Workshop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716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Improve Your Paper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Have me as a co-author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Take some theory courses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COMP5711, 5712, 5713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Books: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The Art of Computer Programming?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CLRS, Kleinberg and </a:t>
            </a:r>
            <a:r>
              <a:rPr lang="en-US" dirty="0" err="1" smtClean="0">
                <a:sym typeface="Wingdings" panose="05000000000000000000" pitchFamily="2" charset="2"/>
              </a:rPr>
              <a:t>Tardos</a:t>
            </a:r>
            <a:endParaRPr lang="en-US" dirty="0" smtClean="0">
              <a:sym typeface="Wingdings" panose="05000000000000000000" pitchFamily="2" charset="2"/>
            </a:endParaRP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Randomized algorithms and probability</a:t>
            </a:r>
          </a:p>
          <a:p>
            <a:pPr lvl="2"/>
            <a:r>
              <a:rPr lang="en-US" dirty="0" err="1" smtClean="0">
                <a:sym typeface="Wingdings" panose="05000000000000000000" pitchFamily="2" charset="2"/>
              </a:rPr>
              <a:t>Motwani</a:t>
            </a:r>
            <a:r>
              <a:rPr lang="en-US" dirty="0" smtClean="0">
                <a:sym typeface="Wingdings" panose="05000000000000000000" pitchFamily="2" charset="2"/>
              </a:rPr>
              <a:t> and </a:t>
            </a:r>
            <a:r>
              <a:rPr lang="en-US" dirty="0" err="1" smtClean="0">
                <a:sym typeface="Wingdings" panose="05000000000000000000" pitchFamily="2" charset="2"/>
              </a:rPr>
              <a:t>Raghaven</a:t>
            </a:r>
            <a:endParaRPr lang="en-US" dirty="0" smtClean="0">
              <a:sym typeface="Wingdings" panose="05000000000000000000" pitchFamily="2" charset="2"/>
            </a:endParaRPr>
          </a:p>
          <a:p>
            <a:pPr lvl="2"/>
            <a:r>
              <a:rPr lang="en-US" dirty="0" err="1" smtClean="0">
                <a:sym typeface="Wingdings" panose="05000000000000000000" pitchFamily="2" charset="2"/>
              </a:rPr>
              <a:t>Mitzenmacher</a:t>
            </a:r>
            <a:r>
              <a:rPr lang="en-US" dirty="0" smtClean="0">
                <a:sym typeface="Wingdings" panose="05000000000000000000" pitchFamily="2" charset="2"/>
              </a:rPr>
              <a:t> and </a:t>
            </a:r>
            <a:r>
              <a:rPr lang="en-US" dirty="0" err="1" smtClean="0">
                <a:sym typeface="Wingdings" panose="05000000000000000000" pitchFamily="2" charset="2"/>
              </a:rPr>
              <a:t>Upfal</a:t>
            </a:r>
            <a:endParaRPr lang="en-US" dirty="0" smtClean="0">
              <a:sym typeface="Wingdings" panose="05000000000000000000" pitchFamily="2" charset="2"/>
            </a:endParaRP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Computational geometry, “mark book”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Approximation algorithms, VVV</a:t>
            </a:r>
          </a:p>
          <a:p>
            <a:pPr lvl="2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NDBC PhD Workshop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45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NDBC PhD Workshop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35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Fundamental Law of Arithmetic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NDBC PhD Workshop</a:t>
            </a:r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209800"/>
            <a:ext cx="8029677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57200" y="2133600"/>
            <a:ext cx="1143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645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Why do papers have theoretical components?</a:t>
            </a:r>
          </a:p>
          <a:p>
            <a:pPr lvl="1"/>
            <a:r>
              <a:rPr lang="en-US" dirty="0" smtClean="0"/>
              <a:t>Makes the paper look deep</a:t>
            </a:r>
          </a:p>
          <a:p>
            <a:pPr lvl="1"/>
            <a:r>
              <a:rPr lang="en-US" dirty="0" smtClean="0"/>
              <a:t>Performance evaluation &amp; comparison</a:t>
            </a:r>
          </a:p>
          <a:p>
            <a:pPr lvl="2"/>
            <a:r>
              <a:rPr lang="en-US" dirty="0" smtClean="0"/>
              <a:t>Empirical</a:t>
            </a:r>
          </a:p>
          <a:p>
            <a:pPr lvl="2"/>
            <a:r>
              <a:rPr lang="en-US" dirty="0" smtClean="0"/>
              <a:t>Analytical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smtClean="0"/>
              <a:t>      Practice </a:t>
            </a:r>
            <a:r>
              <a:rPr lang="en-US" i="1" dirty="0" smtClean="0"/>
              <a:t>is where everything works, but no one knows why; theory is where we know everything, but nothing works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NDBC PhD Workshop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117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04800" y="2130425"/>
            <a:ext cx="8534400" cy="1470025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Disclaimer: This workshop is about how to theoretically analyze your algorithms/solutions of your problem, NOT how to solve your problem.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NDBC PhD Workshop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44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to analyze</a:t>
            </a:r>
          </a:p>
          <a:p>
            <a:pPr lvl="1"/>
            <a:r>
              <a:rPr lang="en-US" dirty="0" smtClean="0"/>
              <a:t>Time</a:t>
            </a:r>
          </a:p>
          <a:p>
            <a:pPr lvl="1"/>
            <a:r>
              <a:rPr lang="en-US" dirty="0" smtClean="0"/>
              <a:t>Space</a:t>
            </a:r>
          </a:p>
          <a:p>
            <a:pPr lvl="1"/>
            <a:r>
              <a:rPr lang="en-US" dirty="0" smtClean="0"/>
              <a:t>I/O cost</a:t>
            </a:r>
          </a:p>
          <a:p>
            <a:pPr lvl="1"/>
            <a:r>
              <a:rPr lang="en-US" dirty="0" smtClean="0"/>
              <a:t>Communication</a:t>
            </a:r>
          </a:p>
          <a:p>
            <a:pPr lvl="1"/>
            <a:r>
              <a:rPr lang="en-US" dirty="0" smtClean="0"/>
              <a:t>Work (for parallel / distributed algorithms)</a:t>
            </a:r>
          </a:p>
          <a:p>
            <a:pPr lvl="1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NDBC PhD Workshop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439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Time and Space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64820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Classical measures for algorithms</a:t>
                </a:r>
              </a:p>
              <a:p>
                <a:pPr lvl="1"/>
                <a:r>
                  <a:rPr lang="en-US" dirty="0" smtClean="0"/>
                  <a:t>But do you really understand them?</a:t>
                </a:r>
              </a:p>
              <a:p>
                <a:r>
                  <a:rPr lang="en-US" dirty="0" smtClean="0"/>
                  <a:t>The set membership problem: How to store a set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 smtClean="0"/>
                  <a:t> of integers compactly such that, for any given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, we can check if </a:t>
                </a:r>
                <a14:m>
                  <m:oMath xmlns:m="http://schemas.openxmlformats.org/officeDocument/2006/math">
                    <m:r>
                      <a:rPr lang="en-US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i="1" dirty="0" smtClean="0">
                    <a:latin typeface="Calibri" panose="020F050202020403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.</a:t>
                </a:r>
              </a:p>
              <a:p>
                <a:pPr lvl="1"/>
                <a:r>
                  <a:rPr lang="en-US" dirty="0" smtClean="0">
                    <a:latin typeface="Calibri" panose="020F050202020403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Proposed solution:</a:t>
                </a:r>
              </a:p>
              <a:p>
                <a:pPr lvl="2"/>
                <a:r>
                  <a:rPr lang="en-US" dirty="0" smtClean="0">
                    <a:latin typeface="Calibri" panose="020F050202020403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Let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𝑝</m:t>
                    </m:r>
                    <m:r>
                      <a:rPr lang="en-US" i="1" baseline="-25000">
                        <a:latin typeface="Cambria Math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𝑖</m:t>
                    </m:r>
                  </m:oMath>
                </a14:m>
                <a:r>
                  <a:rPr lang="en-US" dirty="0" smtClean="0">
                    <a:latin typeface="Calibri" panose="020F050202020403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 be the </a:t>
                </a:r>
                <a:r>
                  <a:rPr lang="en-US" dirty="0" err="1" smtClean="0">
                    <a:latin typeface="Calibri" panose="020F050202020403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i-th</a:t>
                </a:r>
                <a:r>
                  <a:rPr lang="en-US" dirty="0" smtClean="0">
                    <a:latin typeface="Calibri" panose="020F050202020403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 prime number</a:t>
                </a:r>
              </a:p>
              <a:p>
                <a:pPr lvl="2"/>
                <a:r>
                  <a:rPr lang="en-US" dirty="0" smtClean="0">
                    <a:latin typeface="Calibri" panose="020F050202020403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Compute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𝑠</m:t>
                    </m:r>
                    <m:r>
                      <a:rPr lang="en-US" b="0" i="1" smtClean="0">
                        <a:latin typeface="Cambria Math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=</m:t>
                    </m:r>
                    <m:nary>
                      <m:naryPr>
                        <m:chr m:val="∏"/>
                        <m:supHide m:val="on"/>
                        <m:ctrlPr>
                          <a:rPr lang="en-US" b="0" i="1" smtClean="0">
                            <a:latin typeface="Cambria Math"/>
                            <a:ea typeface="Arial Unicode MS" panose="020B0604020202020204" pitchFamily="34" charset="-128"/>
                            <a:cs typeface="Arial Unicode MS" panose="020B0604020202020204" pitchFamily="34" charset="-128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/>
                            <a:ea typeface="Arial Unicode MS" panose="020B0604020202020204" pitchFamily="34" charset="-128"/>
                            <a:cs typeface="Arial Unicode MS" panose="020B0604020202020204" pitchFamily="34" charset="-128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  <a:cs typeface="Arial Unicode MS" panose="020B0604020202020204" pitchFamily="34" charset="-128"/>
                          </a:rPr>
                          <m:t>∈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  <a:cs typeface="Arial Unicode MS" panose="020B0604020202020204" pitchFamily="34" charset="-128"/>
                          </a:rPr>
                          <m:t>𝑆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/>
                            <a:ea typeface="Arial Unicode MS" panose="020B0604020202020204" pitchFamily="34" charset="-128"/>
                            <a:cs typeface="Arial Unicode MS" panose="020B0604020202020204" pitchFamily="34" charset="-128"/>
                          </a:rPr>
                          <m:t>𝑝</m:t>
                        </m:r>
                        <m:r>
                          <a:rPr lang="en-US" b="0" i="1" baseline="-25000" smtClean="0">
                            <a:latin typeface="Cambria Math"/>
                            <a:ea typeface="Arial Unicode MS" panose="020B0604020202020204" pitchFamily="34" charset="-128"/>
                            <a:cs typeface="Arial Unicode MS" panose="020B0604020202020204" pitchFamily="34" charset="-128"/>
                          </a:rPr>
                          <m:t>𝑖</m:t>
                        </m:r>
                      </m:e>
                    </m:nary>
                  </m:oMath>
                </a14:m>
                <a:endParaRPr lang="en-US" b="0" i="1" dirty="0" smtClean="0">
                  <a:latin typeface="Cambria Math"/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  <a:p>
                <a:pPr lvl="2"/>
                <a:r>
                  <a:rPr lang="en-US" dirty="0" smtClean="0"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Now 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𝑥</m:t>
                    </m:r>
                  </m:oMath>
                </a14:m>
                <a:r>
                  <a:rPr lang="en-US" dirty="0" smtClean="0"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, check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𝑝</m:t>
                    </m:r>
                    <m:r>
                      <a:rPr lang="en-US" b="0" i="1" baseline="-25000" smtClean="0">
                        <a:latin typeface="Cambria Math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𝑥</m:t>
                    </m:r>
                    <m:r>
                      <a:rPr lang="en-US" b="0" i="1" smtClean="0">
                        <a:latin typeface="Cambria Math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| </m:t>
                    </m:r>
                    <m:r>
                      <a:rPr lang="en-US" b="0" i="1" smtClean="0">
                        <a:latin typeface="Cambria Math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𝑠</m:t>
                    </m:r>
                  </m:oMath>
                </a14:m>
                <a:r>
                  <a:rPr lang="en-US" b="0" dirty="0" smtClean="0"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 </a:t>
                </a:r>
                <a:endParaRPr lang="en-US" dirty="0"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  <a:p>
                <a:pPr lvl="1"/>
                <a:r>
                  <a:rPr lang="en-US" dirty="0" smtClean="0"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Claim: We can solve this problem in O(1) space!</a:t>
                </a:r>
                <a:endParaRPr lang="en-US" dirty="0"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648200"/>
              </a:xfrm>
              <a:blipFill rotWithShape="1">
                <a:blip r:embed="rId2"/>
                <a:stretch>
                  <a:fillRect l="-1630" t="-2756" r="-296" b="-18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NDBC PhD Workshop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258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and 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9530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Cannot have unbounded integers!</a:t>
            </a:r>
          </a:p>
          <a:p>
            <a:r>
              <a:rPr lang="en-US" dirty="0" smtClean="0"/>
              <a:t>Can also screw up time complexity</a:t>
            </a:r>
          </a:p>
          <a:p>
            <a:pPr lvl="1"/>
            <a:r>
              <a:rPr lang="en-US" dirty="0" smtClean="0"/>
              <a:t>Can solve NP-complete problems in polynomial time if allow unbounded integers</a:t>
            </a:r>
          </a:p>
          <a:p>
            <a:r>
              <a:rPr lang="en-US" dirty="0" smtClean="0"/>
              <a:t>Consider bit-level complexity?</a:t>
            </a:r>
          </a:p>
          <a:p>
            <a:pPr lvl="1"/>
            <a:r>
              <a:rPr lang="en-US" dirty="0" smtClean="0"/>
              <a:t>Then multiplication/division more costly than addition/subtraction </a:t>
            </a:r>
          </a:p>
          <a:p>
            <a:r>
              <a:rPr lang="en-US" dirty="0" smtClean="0"/>
              <a:t>Common assumption</a:t>
            </a:r>
          </a:p>
          <a:p>
            <a:pPr lvl="1"/>
            <a:r>
              <a:rPr lang="en-US" dirty="0" smtClean="0"/>
              <a:t>Each integer has O(log n) bits, any arithmetic operation (+, - , *, /, mod) on O(log n)-bit integers takes one unit of time</a:t>
            </a:r>
          </a:p>
          <a:p>
            <a:r>
              <a:rPr lang="en-US" dirty="0" smtClean="0"/>
              <a:t>How about real numbers?</a:t>
            </a:r>
          </a:p>
          <a:p>
            <a:pPr lvl="1"/>
            <a:r>
              <a:rPr lang="en-US" dirty="0" smtClean="0"/>
              <a:t>Real RAM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NDBC PhD Workshop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697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1964</TotalTime>
  <Words>1488</Words>
  <Application>Microsoft Office PowerPoint</Application>
  <PresentationFormat>On-screen Show (4:3)</PresentationFormat>
  <Paragraphs>418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Theoretical Elements in Computer Science Research and Paper Writing: Why, What, and How</vt:lpstr>
      <vt:lpstr>WHY</vt:lpstr>
      <vt:lpstr>WHY</vt:lpstr>
      <vt:lpstr>Fundamental Law of Arithmetic</vt:lpstr>
      <vt:lpstr>WHY</vt:lpstr>
      <vt:lpstr>Disclaimer: This workshop is about how to theoretically analyze your algorithms/solutions of your problem, NOT how to solve your problem.</vt:lpstr>
      <vt:lpstr>WHAT</vt:lpstr>
      <vt:lpstr>Time and Space</vt:lpstr>
      <vt:lpstr>Time and Space</vt:lpstr>
      <vt:lpstr>Time: Variants</vt:lpstr>
      <vt:lpstr>Space: Variants</vt:lpstr>
      <vt:lpstr>I/O Cost</vt:lpstr>
      <vt:lpstr>Communication</vt:lpstr>
      <vt:lpstr>Big Data: What’s the Bottleneck?</vt:lpstr>
      <vt:lpstr>HOW</vt:lpstr>
      <vt:lpstr>Upper and Lower Bounds</vt:lpstr>
      <vt:lpstr>Lower Bounds</vt:lpstr>
      <vt:lpstr>Lower Bounds</vt:lpstr>
      <vt:lpstr>Beyond Worst-Case Analysis</vt:lpstr>
      <vt:lpstr>Instance Optimality</vt:lpstr>
      <vt:lpstr>Instance Optimality</vt:lpstr>
      <vt:lpstr>Example: Top-k Aggregation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Instance Optimal</vt:lpstr>
      <vt:lpstr>Average-Case Analysis</vt:lpstr>
      <vt:lpstr>Parameterized Analysis</vt:lpstr>
      <vt:lpstr>Smoothed Analysis</vt:lpstr>
      <vt:lpstr>How to Improve Your Paper</vt:lpstr>
      <vt:lpstr>Thank you!</vt:lpstr>
    </vt:vector>
  </TitlesOfParts>
  <Company>HKUST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Theoretical Elements in Computer Science Research and Paper Writing</dc:title>
  <dc:creator>yike</dc:creator>
  <cp:lastModifiedBy>yike</cp:lastModifiedBy>
  <cp:revision>52</cp:revision>
  <dcterms:created xsi:type="dcterms:W3CDTF">2014-02-13T03:02:31Z</dcterms:created>
  <dcterms:modified xsi:type="dcterms:W3CDTF">2014-09-11T08:11:00Z</dcterms:modified>
</cp:coreProperties>
</file>