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96" r:id="rId2"/>
    <p:sldId id="582" r:id="rId3"/>
    <p:sldId id="624" r:id="rId4"/>
    <p:sldId id="625" r:id="rId5"/>
    <p:sldId id="699" r:id="rId6"/>
    <p:sldId id="710" r:id="rId7"/>
    <p:sldId id="682" r:id="rId8"/>
    <p:sldId id="683" r:id="rId9"/>
    <p:sldId id="711" r:id="rId10"/>
    <p:sldId id="678" r:id="rId11"/>
    <p:sldId id="686" r:id="rId12"/>
    <p:sldId id="694" r:id="rId13"/>
    <p:sldId id="679" r:id="rId14"/>
    <p:sldId id="673" r:id="rId15"/>
    <p:sldId id="731" r:id="rId16"/>
    <p:sldId id="736" r:id="rId17"/>
    <p:sldId id="732" r:id="rId18"/>
    <p:sldId id="735" r:id="rId19"/>
    <p:sldId id="738" r:id="rId20"/>
    <p:sldId id="734" r:id="rId21"/>
    <p:sldId id="733" r:id="rId22"/>
    <p:sldId id="713" r:id="rId23"/>
    <p:sldId id="705" r:id="rId24"/>
    <p:sldId id="612" r:id="rId25"/>
    <p:sldId id="619" r:id="rId26"/>
    <p:sldId id="648" r:id="rId27"/>
    <p:sldId id="652" r:id="rId28"/>
    <p:sldId id="740" r:id="rId29"/>
    <p:sldId id="742" r:id="rId30"/>
    <p:sldId id="714" r:id="rId31"/>
    <p:sldId id="719" r:id="rId32"/>
    <p:sldId id="720" r:id="rId33"/>
    <p:sldId id="741" r:id="rId34"/>
    <p:sldId id="660" r:id="rId35"/>
    <p:sldId id="670" r:id="rId36"/>
    <p:sldId id="707" r:id="rId37"/>
    <p:sldId id="669" r:id="rId38"/>
    <p:sldId id="718" r:id="rId39"/>
    <p:sldId id="739" r:id="rId40"/>
    <p:sldId id="728" r:id="rId41"/>
    <p:sldId id="729" r:id="rId42"/>
    <p:sldId id="640" r:id="rId43"/>
    <p:sldId id="701" r:id="rId44"/>
    <p:sldId id="716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0099"/>
    <a:srgbClr val="0066CC"/>
    <a:srgbClr val="FFFF66"/>
    <a:srgbClr val="EAEAEA"/>
    <a:srgbClr val="3366CC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7403" autoAdjust="0"/>
  </p:normalViewPr>
  <p:slideViewPr>
    <p:cSldViewPr>
      <p:cViewPr>
        <p:scale>
          <a:sx n="65" d="100"/>
          <a:sy n="65" d="100"/>
        </p:scale>
        <p:origin x="-13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982D1-6ED6-473B-B307-03B5C8307F3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5CF96DD8-021A-4E19-8C0D-A1B5F96782D8}">
      <dgm:prSet phldrT="[文本]" custT="1"/>
      <dgm:spPr/>
      <dgm:t>
        <a:bodyPr lIns="0" tIns="0" rIns="0" bIns="0"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准确性</a:t>
          </a:r>
          <a:endParaRPr lang="zh-CN" altLang="en-US" sz="2400" b="1" dirty="0">
            <a:solidFill>
              <a:srgbClr val="FF0000"/>
            </a:solidFill>
          </a:endParaRPr>
        </a:p>
      </dgm:t>
    </dgm:pt>
    <dgm:pt modelId="{BB22A60D-8135-4A1B-BF02-E062B85C4DC7}" type="parTrans" cxnId="{367D7C26-A4F3-4E45-88B2-5A685B99D6C9}">
      <dgm:prSet/>
      <dgm:spPr/>
      <dgm:t>
        <a:bodyPr/>
        <a:lstStyle/>
        <a:p>
          <a:endParaRPr lang="zh-CN" altLang="en-US"/>
        </a:p>
      </dgm:t>
    </dgm:pt>
    <dgm:pt modelId="{78AD9CAE-29E2-4C03-9F82-3AC6C75BA4B4}" type="sibTrans" cxnId="{367D7C26-A4F3-4E45-88B2-5A685B99D6C9}">
      <dgm:prSet/>
      <dgm:spPr/>
      <dgm:t>
        <a:bodyPr/>
        <a:lstStyle/>
        <a:p>
          <a:endParaRPr lang="zh-CN" altLang="en-US"/>
        </a:p>
      </dgm:t>
    </dgm:pt>
    <dgm:pt modelId="{68859B8F-6C50-4599-99E1-FF261758F310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高效性</a:t>
          </a:r>
          <a:endParaRPr lang="zh-CN" altLang="en-US" sz="3200" b="1" dirty="0">
            <a:solidFill>
              <a:srgbClr val="FF0000"/>
            </a:solidFill>
          </a:endParaRPr>
        </a:p>
      </dgm:t>
    </dgm:pt>
    <dgm:pt modelId="{E6AE4C78-4D32-4C6A-BB77-75039A7B656F}" type="parTrans" cxnId="{1B727F08-720F-425D-AC99-D01F00EBDAD6}">
      <dgm:prSet/>
      <dgm:spPr/>
      <dgm:t>
        <a:bodyPr/>
        <a:lstStyle/>
        <a:p>
          <a:endParaRPr lang="zh-CN" altLang="en-US"/>
        </a:p>
      </dgm:t>
    </dgm:pt>
    <dgm:pt modelId="{1FDA239B-5DE9-456D-8726-BCF984D2A6C4}" type="sibTrans" cxnId="{1B727F08-720F-425D-AC99-D01F00EBDAD6}">
      <dgm:prSet/>
      <dgm:spPr/>
      <dgm:t>
        <a:bodyPr/>
        <a:lstStyle/>
        <a:p>
          <a:endParaRPr lang="zh-CN" altLang="en-US"/>
        </a:p>
      </dgm:t>
    </dgm:pt>
    <dgm:pt modelId="{B8728676-21F2-4D2A-98F0-AF480818B640}">
      <dgm:prSet phldrT="[文本]" custT="1"/>
      <dgm:spPr/>
      <dgm:t>
        <a:bodyPr lIns="0" tIns="0" rIns="0" bIns="0"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友好性</a:t>
          </a:r>
        </a:p>
      </dgm:t>
    </dgm:pt>
    <dgm:pt modelId="{4B586BC2-F39B-4C27-9CDD-19D4EFDCFABC}" type="parTrans" cxnId="{82A0F3D3-04CC-431B-89EA-781A154A5CBD}">
      <dgm:prSet/>
      <dgm:spPr/>
      <dgm:t>
        <a:bodyPr/>
        <a:lstStyle/>
        <a:p>
          <a:endParaRPr lang="zh-CN" altLang="en-US"/>
        </a:p>
      </dgm:t>
    </dgm:pt>
    <dgm:pt modelId="{97BA1A96-DB95-4245-B30C-1E753F93F9C1}" type="sibTrans" cxnId="{82A0F3D3-04CC-431B-89EA-781A154A5CBD}">
      <dgm:prSet/>
      <dgm:spPr/>
      <dgm:t>
        <a:bodyPr/>
        <a:lstStyle/>
        <a:p>
          <a:endParaRPr lang="zh-CN" altLang="en-US"/>
        </a:p>
      </dgm:t>
    </dgm:pt>
    <dgm:pt modelId="{8D934E6C-401B-41FC-A3FE-D7AD0F5A20F3}" type="pres">
      <dgm:prSet presAssocID="{9AB982D1-6ED6-473B-B307-03B5C8307F3B}" presName="compositeShape" presStyleCnt="0">
        <dgm:presLayoutVars>
          <dgm:chMax val="7"/>
          <dgm:dir/>
          <dgm:resizeHandles val="exact"/>
        </dgm:presLayoutVars>
      </dgm:prSet>
      <dgm:spPr/>
    </dgm:pt>
    <dgm:pt modelId="{67222F96-6B5C-42CE-A44A-BF1EF64C1251}" type="pres">
      <dgm:prSet presAssocID="{9AB982D1-6ED6-473B-B307-03B5C8307F3B}" presName="wedge1" presStyleLbl="node1" presStyleIdx="0" presStyleCnt="3" custLinFactNeighborX="-3216" custLinFactNeighborY="716"/>
      <dgm:spPr/>
      <dgm:t>
        <a:bodyPr/>
        <a:lstStyle/>
        <a:p>
          <a:endParaRPr lang="zh-CN" altLang="en-US"/>
        </a:p>
      </dgm:t>
    </dgm:pt>
    <dgm:pt modelId="{D0860409-B568-4801-B393-E33F9EBA98A2}" type="pres">
      <dgm:prSet presAssocID="{9AB982D1-6ED6-473B-B307-03B5C8307F3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8FC2DC-4C6C-4202-B578-847F3969F2CE}" type="pres">
      <dgm:prSet presAssocID="{9AB982D1-6ED6-473B-B307-03B5C8307F3B}" presName="wedge2" presStyleLbl="node1" presStyleIdx="1" presStyleCnt="3" custLinFactNeighborX="1511" custLinFactNeighborY="-2301"/>
      <dgm:spPr/>
      <dgm:t>
        <a:bodyPr/>
        <a:lstStyle/>
        <a:p>
          <a:endParaRPr lang="zh-CN" altLang="en-US"/>
        </a:p>
      </dgm:t>
    </dgm:pt>
    <dgm:pt modelId="{5CCFEA56-54A6-4BB0-92C9-95FB300E48A3}" type="pres">
      <dgm:prSet presAssocID="{9AB982D1-6ED6-473B-B307-03B5C8307F3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22C78-D3B8-4AEA-910E-BEFD23942217}" type="pres">
      <dgm:prSet presAssocID="{9AB982D1-6ED6-473B-B307-03B5C8307F3B}" presName="wedge3" presStyleLbl="node1" presStyleIdx="2" presStyleCnt="3" custLinFactNeighborX="1511" custLinFactNeighborY="-2301"/>
      <dgm:spPr/>
      <dgm:t>
        <a:bodyPr/>
        <a:lstStyle/>
        <a:p>
          <a:endParaRPr lang="zh-CN" altLang="en-US"/>
        </a:p>
      </dgm:t>
    </dgm:pt>
    <dgm:pt modelId="{B94740DE-01D5-4BC3-A037-D9A56A4EE735}" type="pres">
      <dgm:prSet presAssocID="{9AB982D1-6ED6-473B-B307-03B5C8307F3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C5DBCC-0C16-4929-8F45-1BF747E9E677}" type="presOf" srcId="{68859B8F-6C50-4599-99E1-FF261758F310}" destId="{D58FC2DC-4C6C-4202-B578-847F3969F2CE}" srcOrd="0" destOrd="0" presId="urn:microsoft.com/office/officeart/2005/8/layout/chart3"/>
    <dgm:cxn modelId="{82A0F3D3-04CC-431B-89EA-781A154A5CBD}" srcId="{9AB982D1-6ED6-473B-B307-03B5C8307F3B}" destId="{B8728676-21F2-4D2A-98F0-AF480818B640}" srcOrd="2" destOrd="0" parTransId="{4B586BC2-F39B-4C27-9CDD-19D4EFDCFABC}" sibTransId="{97BA1A96-DB95-4245-B30C-1E753F93F9C1}"/>
    <dgm:cxn modelId="{367D7C26-A4F3-4E45-88B2-5A685B99D6C9}" srcId="{9AB982D1-6ED6-473B-B307-03B5C8307F3B}" destId="{5CF96DD8-021A-4E19-8C0D-A1B5F96782D8}" srcOrd="0" destOrd="0" parTransId="{BB22A60D-8135-4A1B-BF02-E062B85C4DC7}" sibTransId="{78AD9CAE-29E2-4C03-9F82-3AC6C75BA4B4}"/>
    <dgm:cxn modelId="{1B727F08-720F-425D-AC99-D01F00EBDAD6}" srcId="{9AB982D1-6ED6-473B-B307-03B5C8307F3B}" destId="{68859B8F-6C50-4599-99E1-FF261758F310}" srcOrd="1" destOrd="0" parTransId="{E6AE4C78-4D32-4C6A-BB77-75039A7B656F}" sibTransId="{1FDA239B-5DE9-456D-8726-BCF984D2A6C4}"/>
    <dgm:cxn modelId="{0A6DD29B-3D25-4DCA-80FB-E51884BD9E75}" type="presOf" srcId="{5CF96DD8-021A-4E19-8C0D-A1B5F96782D8}" destId="{D0860409-B568-4801-B393-E33F9EBA98A2}" srcOrd="1" destOrd="0" presId="urn:microsoft.com/office/officeart/2005/8/layout/chart3"/>
    <dgm:cxn modelId="{9970C8E7-20E3-4EF1-91A2-E1E90ACE784F}" type="presOf" srcId="{9AB982D1-6ED6-473B-B307-03B5C8307F3B}" destId="{8D934E6C-401B-41FC-A3FE-D7AD0F5A20F3}" srcOrd="0" destOrd="0" presId="urn:microsoft.com/office/officeart/2005/8/layout/chart3"/>
    <dgm:cxn modelId="{BF81216E-E810-4193-B654-2A0F7A6A8BA1}" type="presOf" srcId="{B8728676-21F2-4D2A-98F0-AF480818B640}" destId="{B94740DE-01D5-4BC3-A037-D9A56A4EE735}" srcOrd="1" destOrd="0" presId="urn:microsoft.com/office/officeart/2005/8/layout/chart3"/>
    <dgm:cxn modelId="{F0EFA58B-D9D1-4163-8DF2-7A0C67159D0E}" type="presOf" srcId="{B8728676-21F2-4D2A-98F0-AF480818B640}" destId="{36922C78-D3B8-4AEA-910E-BEFD23942217}" srcOrd="0" destOrd="0" presId="urn:microsoft.com/office/officeart/2005/8/layout/chart3"/>
    <dgm:cxn modelId="{923F81B8-AE4F-48E0-95D6-D7465221F714}" type="presOf" srcId="{5CF96DD8-021A-4E19-8C0D-A1B5F96782D8}" destId="{67222F96-6B5C-42CE-A44A-BF1EF64C1251}" srcOrd="0" destOrd="0" presId="urn:microsoft.com/office/officeart/2005/8/layout/chart3"/>
    <dgm:cxn modelId="{C933D8CA-1A53-47C8-8653-1B5EBCC1B426}" type="presOf" srcId="{68859B8F-6C50-4599-99E1-FF261758F310}" destId="{5CCFEA56-54A6-4BB0-92C9-95FB300E48A3}" srcOrd="1" destOrd="0" presId="urn:microsoft.com/office/officeart/2005/8/layout/chart3"/>
    <dgm:cxn modelId="{1D46EAD1-0F0C-4C5E-B7D0-B0B6FF697747}" type="presParOf" srcId="{8D934E6C-401B-41FC-A3FE-D7AD0F5A20F3}" destId="{67222F96-6B5C-42CE-A44A-BF1EF64C1251}" srcOrd="0" destOrd="0" presId="urn:microsoft.com/office/officeart/2005/8/layout/chart3"/>
    <dgm:cxn modelId="{83B231B4-ECB8-4596-B0D3-E38B17E04D16}" type="presParOf" srcId="{8D934E6C-401B-41FC-A3FE-D7AD0F5A20F3}" destId="{D0860409-B568-4801-B393-E33F9EBA98A2}" srcOrd="1" destOrd="0" presId="urn:microsoft.com/office/officeart/2005/8/layout/chart3"/>
    <dgm:cxn modelId="{373D8A55-AC61-473B-88A0-619BCD732706}" type="presParOf" srcId="{8D934E6C-401B-41FC-A3FE-D7AD0F5A20F3}" destId="{D58FC2DC-4C6C-4202-B578-847F3969F2CE}" srcOrd="2" destOrd="0" presId="urn:microsoft.com/office/officeart/2005/8/layout/chart3"/>
    <dgm:cxn modelId="{0E8D5F3F-E02D-45A2-8200-368F72A86989}" type="presParOf" srcId="{8D934E6C-401B-41FC-A3FE-D7AD0F5A20F3}" destId="{5CCFEA56-54A6-4BB0-92C9-95FB300E48A3}" srcOrd="3" destOrd="0" presId="urn:microsoft.com/office/officeart/2005/8/layout/chart3"/>
    <dgm:cxn modelId="{2C6206FB-4695-47BD-A505-3C8FFCFDEF00}" type="presParOf" srcId="{8D934E6C-401B-41FC-A3FE-D7AD0F5A20F3}" destId="{36922C78-D3B8-4AEA-910E-BEFD23942217}" srcOrd="4" destOrd="0" presId="urn:microsoft.com/office/officeart/2005/8/layout/chart3"/>
    <dgm:cxn modelId="{BCC1BE31-732F-409B-8490-18EB20A7E040}" type="presParOf" srcId="{8D934E6C-401B-41FC-A3FE-D7AD0F5A20F3}" destId="{B94740DE-01D5-4BC3-A037-D9A56A4EE73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222F96-6B5C-42CE-A44A-BF1EF64C1251}">
      <dsp:nvSpPr>
        <dsp:cNvPr id="0" name=""/>
        <dsp:cNvSpPr/>
      </dsp:nvSpPr>
      <dsp:spPr>
        <a:xfrm>
          <a:off x="328360" y="217038"/>
          <a:ext cx="2479955" cy="247995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准确性</a:t>
          </a:r>
          <a:endParaRPr lang="zh-CN" altLang="en-US" sz="2400" b="1" kern="1200" dirty="0">
            <a:solidFill>
              <a:srgbClr val="FF0000"/>
            </a:solidFill>
          </a:endParaRPr>
        </a:p>
      </dsp:txBody>
      <dsp:txXfrm>
        <a:off x="1676688" y="674649"/>
        <a:ext cx="841413" cy="826651"/>
      </dsp:txXfrm>
    </dsp:sp>
    <dsp:sp modelId="{D58FC2DC-4C6C-4202-B578-847F3969F2CE}">
      <dsp:nvSpPr>
        <dsp:cNvPr id="0" name=""/>
        <dsp:cNvSpPr/>
      </dsp:nvSpPr>
      <dsp:spPr>
        <a:xfrm>
          <a:off x="317751" y="216026"/>
          <a:ext cx="2479955" cy="247995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高效性</a:t>
          </a:r>
          <a:endParaRPr lang="zh-CN" altLang="en-US" sz="3200" b="1" kern="1200" dirty="0">
            <a:solidFill>
              <a:srgbClr val="FF0000"/>
            </a:solidFill>
          </a:endParaRPr>
        </a:p>
      </dsp:txBody>
      <dsp:txXfrm>
        <a:off x="996787" y="1780760"/>
        <a:ext cx="1121884" cy="767605"/>
      </dsp:txXfrm>
    </dsp:sp>
    <dsp:sp modelId="{36922C78-D3B8-4AEA-910E-BEFD23942217}">
      <dsp:nvSpPr>
        <dsp:cNvPr id="0" name=""/>
        <dsp:cNvSpPr/>
      </dsp:nvSpPr>
      <dsp:spPr>
        <a:xfrm>
          <a:off x="317751" y="216026"/>
          <a:ext cx="2479955" cy="247995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友好性</a:t>
          </a:r>
        </a:p>
      </dsp:txBody>
      <dsp:txXfrm>
        <a:off x="583461" y="703160"/>
        <a:ext cx="841413" cy="826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2015/11/5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074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Mark, a driver in the U.S. who wants to go from Irvine to Riverside in California 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Then the task is to choose the correct route, and whether the route is convenient depends on the requirements and constraints of Mark.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236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b="1" dirty="0" smtClean="0"/>
              <a:t>Yelp</a:t>
            </a:r>
            <a:r>
              <a:rPr lang="zh-CN" altLang="en-US" sz="1200" dirty="0" smtClean="0"/>
              <a:t>躺着中枪，股价大跌</a:t>
            </a:r>
            <a:r>
              <a:rPr lang="en-US" altLang="zh-CN" sz="1200" dirty="0" smtClean="0"/>
              <a:t>7%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person.name index to find the row in person table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."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person row returned by the index, get the identifier for that row.[O(1)]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friend.person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index to find all the rows in friend with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from previous. [O(log2x) : x&lt;&lt;m]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each of the k rows returned, get the person b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for those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rows.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5. For each k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person.identifier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index for the row with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[O(k 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6. Given the k person rows, get the name value for those rows. [O(k)]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vertex.name index to find all the vertices in G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vertex returned, get the k friend edges emanating from this vertex. [O(k + x)]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Given the k friend edges retrieved, get the k vertices on the heads of those edges.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these k vertices, get the k name properties of these vertices. [O(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ky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《</a:t>
            </a:r>
            <a:r>
              <a:rPr lang="zh-CN" altLang="en-US" sz="1200" u="sng" dirty="0" smtClean="0">
                <a:solidFill>
                  <a:srgbClr val="000099"/>
                </a:solidFill>
              </a:rPr>
              <a:t>福布斯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日前评选出十位最年轻的亿万富翁，</a:t>
            </a:r>
            <a:r>
              <a:rPr lang="en-US" altLang="zh-CN" sz="1200" dirty="0" smtClean="0"/>
              <a:t>26</a:t>
            </a:r>
            <a:r>
              <a:rPr lang="zh-CN" altLang="en-US" sz="1200" dirty="0" smtClean="0"/>
              <a:t>岁的马克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扎克伯格以</a:t>
            </a:r>
            <a:r>
              <a:rPr lang="en-US" altLang="zh-CN" sz="1200" dirty="0" smtClean="0"/>
              <a:t>69</a:t>
            </a:r>
            <a:r>
              <a:rPr lang="zh-CN" altLang="en-US" sz="1200" dirty="0" smtClean="0"/>
              <a:t>亿美元的身价排在首位，他也因此成为世界上最年轻的亿万富翁。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移动互联网的发展：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Android2.3 gingerbread</a:t>
            </a:r>
            <a:r>
              <a:rPr lang="zh-CN" altLang="en-US" dirty="0" smtClean="0"/>
              <a:t>系统中，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11</a:t>
            </a:r>
            <a:r>
              <a:rPr lang="zh-CN" altLang="en-US" dirty="0" smtClean="0"/>
              <a:t>种传感器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加速度、磁力、方向、陀螺仪、光线感应、压力、温度、接近、重力、线性加速度、旋转矢量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wmf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wmf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5.wmf"/><Relationship Id="rId7" Type="http://schemas.openxmlformats.org/officeDocument/2006/relationships/diagramLayout" Target="../diagrams/layout1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7.jpeg"/><Relationship Id="rId10" Type="http://schemas.microsoft.com/office/2007/relationships/diagramDrawing" Target="../diagrams/drawing1.xml"/><Relationship Id="rId4" Type="http://schemas.openxmlformats.org/officeDocument/2006/relationships/image" Target="../media/image26.wmf"/><Relationship Id="rId9" Type="http://schemas.openxmlformats.org/officeDocument/2006/relationships/diagramColors" Target="../diagrams/colors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image" Target="../media/image3.png"/><Relationship Id="rId7" Type="http://schemas.openxmlformats.org/officeDocument/2006/relationships/image" Target="../media/image59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Relationship Id="rId9" Type="http://schemas.openxmlformats.org/officeDocument/2006/relationships/image" Target="../media/image6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大图搜索：挑战性与相关技术</a:t>
            </a:r>
            <a:endParaRPr lang="en-US" altLang="zh-CN" sz="4400" b="1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8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(Big Graph Search: Challenges and Techniques)</a:t>
            </a:r>
            <a:endParaRPr lang="zh-CN" altLang="en-US" sz="28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2292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The need for a Social Search Engine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000" y="2780928"/>
            <a:ext cx="9001000" cy="1584176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文件系统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–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非常简单的搜索功能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数据库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中期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SQL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查询语言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互联网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：关键字搜索引擎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社会网络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- </a:t>
            </a: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后期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  <a:r>
              <a:rPr lang="en-US" altLang="zh-CN" sz="2000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         </a:t>
            </a:r>
            <a:r>
              <a:rPr lang="en-US" altLang="zh-CN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Unicode MS" pitchFamily="34" charset="-122"/>
                <a:ea typeface="黑体" pitchFamily="49" charset="-122"/>
              </a:rPr>
              <a:t> 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174079" y="1003529"/>
            <a:ext cx="8100962" cy="1777399"/>
            <a:chOff x="71438" y="4315897"/>
            <a:chExt cx="8100962" cy="1777399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>
            <a:xfrm>
              <a:off x="71438" y="5754742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黑体" pitchFamily="49" charset="-122"/>
                  <a:ea typeface="黑体" pitchFamily="49" charset="-122"/>
                </a:rPr>
                <a:t>文件系统</a:t>
              </a:r>
              <a:endParaRPr lang="zh-CN" altLang="en-US" sz="1600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691680" y="5755158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j-lt"/>
                  <a:ea typeface="+mn-ea"/>
                </a:rPr>
                <a:t>数据库</a:t>
              </a:r>
              <a:endParaRPr lang="zh-CN" altLang="en-US" sz="1600" b="1" dirty="0">
                <a:latin typeface="+mj-lt"/>
                <a:ea typeface="+mn-ea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43375" y="5733256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n-lt"/>
                  <a:ea typeface="+mn-ea"/>
                </a:rPr>
                <a:t>互联络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grpSp>
          <p:nvGrpSpPr>
            <p:cNvPr id="6" name="组合 53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55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56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图片 56" descr="logo_sql.gi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 descr="Keyword-Search1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1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48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7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</a:t>
            </a:r>
            <a:r>
              <a:rPr lang="zh-CN" altLang="en-US" sz="2400" b="1" dirty="0" smtClean="0">
                <a:ea typeface="黑体" pitchFamily="49" charset="-122"/>
                <a:sym typeface="Wingdings" pitchFamily="2" charset="2"/>
              </a:rPr>
              <a:t>是一种新型社会搜索模式！</a:t>
            </a:r>
            <a:endParaRPr lang="zh-CN" altLang="en-US" sz="24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787045" y="2442374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600" b="1" dirty="0" smtClean="0">
                <a:latin typeface="+mn-lt"/>
                <a:ea typeface="+mn-ea"/>
              </a:rPr>
              <a:t>社会网络</a:t>
            </a:r>
            <a:endParaRPr lang="zh-CN" altLang="en-US" sz="1600" b="1" dirty="0">
              <a:latin typeface="+mn-lt"/>
              <a:ea typeface="+mn-ea"/>
            </a:endParaRPr>
          </a:p>
        </p:txBody>
      </p:sp>
      <p:pic>
        <p:nvPicPr>
          <p:cNvPr id="50" name="图片 49" descr="socialgraphPlateform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1" y="836712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Documents and Settings\act\Local Settings\Temporary Internet Files\Content.IE5\D73KB41Z\MC900356213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3861048"/>
            <a:ext cx="457793" cy="576064"/>
          </a:xfrm>
          <a:prstGeom prst="rect">
            <a:avLst/>
          </a:prstGeom>
          <a:noFill/>
        </p:spPr>
      </p:pic>
      <p:sp>
        <p:nvSpPr>
          <p:cNvPr id="23" name="Rectangle 14"/>
          <p:cNvSpPr txBox="1">
            <a:spLocks noChangeArrowheads="1"/>
          </p:cNvSpPr>
          <p:nvPr/>
        </p:nvSpPr>
        <p:spPr bwMode="auto">
          <a:xfrm>
            <a:off x="179512" y="4509120"/>
            <a:ext cx="8784976" cy="504056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ea typeface="黑体" pitchFamily="49" charset="-122"/>
                <a:sym typeface="Wingdings" pitchFamily="2" charset="2"/>
              </a:rPr>
              <a:t>Facebook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 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与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2013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年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月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16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日推出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”</a:t>
            </a:r>
            <a:endParaRPr lang="zh-CN" altLang="en-US" sz="2000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179512" y="5157192"/>
            <a:ext cx="8784976" cy="432048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ea typeface="黑体" pitchFamily="49" charset="-122"/>
              </a:rPr>
              <a:t>影响到了</a:t>
            </a:r>
            <a:r>
              <a:rPr lang="en-US" altLang="zh-CN" sz="2000" dirty="0" smtClean="0">
                <a:ea typeface="黑体" pitchFamily="49" charset="-122"/>
              </a:rPr>
              <a:t>Google</a:t>
            </a:r>
            <a:r>
              <a:rPr lang="zh-CN" altLang="en-US" sz="2000" dirty="0" smtClean="0">
                <a:ea typeface="黑体" pitchFamily="49" charset="-122"/>
              </a:rPr>
              <a:t>、</a:t>
            </a:r>
            <a:r>
              <a:rPr lang="en-US" altLang="zh-CN" sz="2000" dirty="0" smtClean="0">
                <a:ea typeface="黑体" pitchFamily="49" charset="-122"/>
              </a:rPr>
              <a:t>Yelp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LinkedIn; Yelp</a:t>
            </a:r>
            <a:r>
              <a:rPr lang="zh-CN" altLang="en-US" sz="2000" dirty="0" smtClean="0">
                <a:ea typeface="黑体" pitchFamily="49" charset="-122"/>
              </a:rPr>
              <a:t>股价当天下降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7%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[10]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052736"/>
            <a:ext cx="60585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84168" y="184482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39994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The person.name index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identifier of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  <a:p>
            <a:pPr marL="342900" indent="-342900"/>
            <a:endParaRPr lang="en-US" altLang="zh-CN" dirty="0" smtClean="0">
              <a:solidFill>
                <a:srgbClr val="0066CC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friend. person index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identifiers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               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x : x&lt;&lt;m]</a:t>
            </a: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3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k friend identifiers  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[10]</a:t>
            </a:r>
            <a:endParaRPr lang="zh-CN" altLang="en-US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2040"/>
            <a:ext cx="4824536" cy="295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7504" y="4737918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vertex.name index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with the name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returned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-&gt;   the 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+ x)]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796136" y="220486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搜索效率由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(k + 1)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提高到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 </a:t>
            </a:r>
            <a:endParaRPr lang="zh-CN" altLang="en-US" sz="2400" dirty="0"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Web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搜索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68" y="2420888"/>
            <a:ext cx="4464496" cy="2088232"/>
          </a:xfrm>
        </p:spPr>
        <p:txBody>
          <a:bodyPr/>
          <a:lstStyle/>
          <a:p>
            <a:r>
              <a:rPr lang="zh-CN" altLang="en-US" sz="2400" dirty="0" smtClean="0">
                <a:ea typeface="黑体" pitchFamily="49" charset="-122"/>
              </a:rPr>
              <a:t>关键字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短语、短句子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网页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 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实体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人，社群等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无生命特征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人的行为特征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历史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未来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4" name="图片 3" descr="Google-Search-Vs-Graph-Search-Infographic-infographicsma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878635"/>
            <a:ext cx="3977583" cy="593474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学术界关注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187896" y="5165576"/>
            <a:ext cx="3240360" cy="1296144"/>
          </a:xfrm>
          <a:prstGeom prst="cloudCallout">
            <a:avLst>
              <a:gd name="adj1" fmla="val 626"/>
              <a:gd name="adj2" fmla="val -78705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Social computing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&amp;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Web 2.0</a:t>
            </a:r>
          </a:p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66761" y="924495"/>
            <a:ext cx="7033631" cy="4232697"/>
            <a:chOff x="1066761" y="924495"/>
            <a:chExt cx="7033631" cy="423269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761" y="924495"/>
              <a:ext cx="7033631" cy="4232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"/>
            <p:cNvSpPr/>
            <p:nvPr/>
          </p:nvSpPr>
          <p:spPr>
            <a:xfrm>
              <a:off x="7524328" y="1809120"/>
              <a:ext cx="144016" cy="270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159644"/>
            <a:ext cx="8358246" cy="1341363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大图搜索的挑战性</a:t>
            </a:r>
            <a:endParaRPr lang="zh-CN" altLang="en-US" sz="36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(Challenges)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1414"/>
            <a:ext cx="86409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大图数据，如社会网络等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090211"/>
            <a:ext cx="6086450" cy="25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log-apr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9195"/>
            <a:ext cx="2438400" cy="1475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4335487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数据量大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： </a:t>
            </a:r>
            <a:r>
              <a:rPr lang="zh-CN" altLang="en-US" sz="2400" dirty="0" smtClean="0">
                <a:sym typeface="Wingdings" pitchFamily="2" charset="2"/>
              </a:rPr>
              <a:t>高效的图搜索需要在均衡查询性能与准确性</a:t>
            </a:r>
            <a:endParaRPr lang="en-US" altLang="zh-CN" sz="24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911551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数据变化频繁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：</a:t>
            </a:r>
            <a:r>
              <a:rPr lang="zh-CN" altLang="en-US" sz="2400" dirty="0" smtClean="0">
                <a:ea typeface="黑体" pitchFamily="49" charset="-122"/>
                <a:sym typeface="Wingdings" pitchFamily="2" charset="2"/>
              </a:rPr>
              <a:t>融合数据的动态性和时间特征</a:t>
            </a:r>
            <a:endParaRPr lang="en-US" altLang="zh-CN" sz="2400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5487615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数据丢失和不确定性</a:t>
            </a:r>
            <a:r>
              <a:rPr lang="zh-CN" altLang="en-US" sz="2400" dirty="0" smtClean="0">
                <a:ea typeface="黑体" pitchFamily="49" charset="-122"/>
              </a:rPr>
              <a:t>：</a:t>
            </a:r>
            <a:r>
              <a:rPr lang="zh-CN" altLang="en-US" sz="2400" dirty="0" smtClean="0"/>
              <a:t>提高数据的质量，减少负面影响</a:t>
            </a:r>
            <a:r>
              <a:rPr lang="en-US" altLang="zh-CN" sz="2400" dirty="0" smtClean="0"/>
              <a:t>.</a:t>
            </a:r>
            <a:endParaRPr lang="en-US" altLang="zh-CN" sz="24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FAE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法则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99"/>
                </a:solidFill>
                <a:latin typeface="+mn-ea"/>
              </a:rPr>
              <a:t>在大量、动态和不确定图数据中：</a:t>
            </a:r>
            <a:endParaRPr lang="en-US" altLang="zh-CN" sz="2800" dirty="0" smtClean="0">
              <a:solidFill>
                <a:srgbClr val="000099"/>
              </a:solidFill>
              <a:latin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F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如何提供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友好的</a:t>
            </a:r>
            <a:r>
              <a:rPr lang="zh-CN" altLang="en-US" dirty="0" smtClean="0">
                <a:latin typeface="+mn-ea"/>
              </a:rPr>
              <a:t>图搜索界面？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更准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更快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zh-CN" dirty="0" smtClean="0">
              <a:latin typeface="+mn-ea"/>
            </a:endParaRPr>
          </a:p>
          <a:p>
            <a:pPr lvl="1"/>
            <a:endParaRPr lang="zh-CN" altLang="en-US" dirty="0">
              <a:latin typeface="+mn-ea"/>
            </a:endParaRPr>
          </a:p>
        </p:txBody>
      </p:sp>
      <p:pic>
        <p:nvPicPr>
          <p:cNvPr id="12" name="图片 11" descr="blog-apr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1233688"/>
            <a:ext cx="2438400" cy="1475232"/>
          </a:xfrm>
          <a:prstGeom prst="rect">
            <a:avLst/>
          </a:prstGeom>
        </p:spPr>
      </p:pic>
      <p:grpSp>
        <p:nvGrpSpPr>
          <p:cNvPr id="5" name="组合 17"/>
          <p:cNvGrpSpPr/>
          <p:nvPr/>
        </p:nvGrpSpPr>
        <p:grpSpPr>
          <a:xfrm>
            <a:off x="3275856" y="3645024"/>
            <a:ext cx="5616624" cy="2347424"/>
            <a:chOff x="755576" y="3846721"/>
            <a:chExt cx="5976664" cy="2606615"/>
          </a:xfrm>
        </p:grpSpPr>
        <p:pic>
          <p:nvPicPr>
            <p:cNvPr id="1028" name="Picture 4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4581128"/>
              <a:ext cx="2016224" cy="1512168"/>
            </a:xfrm>
            <a:prstGeom prst="rect">
              <a:avLst/>
            </a:prstGeom>
            <a:noFill/>
          </p:spPr>
        </p:pic>
        <p:pic>
          <p:nvPicPr>
            <p:cNvPr id="1026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3846721"/>
              <a:ext cx="2880320" cy="2606615"/>
            </a:xfrm>
            <a:prstGeom prst="rect">
              <a:avLst/>
            </a:prstGeom>
            <a:noFill/>
          </p:spPr>
        </p:pic>
        <p:pic>
          <p:nvPicPr>
            <p:cNvPr id="17" name="图片 16" descr="download (1)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784" y="4322787"/>
              <a:ext cx="2390775" cy="1914525"/>
            </a:xfrm>
            <a:prstGeom prst="rect">
              <a:avLst/>
            </a:prstGeom>
          </p:spPr>
        </p:pic>
      </p:grpSp>
      <p:graphicFrame>
        <p:nvGraphicFramePr>
          <p:cNvPr id="11" name="内容占位符 4"/>
          <p:cNvGraphicFramePr>
            <a:graphicFrameLocks/>
          </p:cNvGraphicFramePr>
          <p:nvPr/>
        </p:nvGraphicFramePr>
        <p:xfrm>
          <a:off x="107504" y="3284984"/>
          <a:ext cx="3168351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友好性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(Friendliness)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25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如何以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友好的方式</a:t>
            </a:r>
            <a:r>
              <a:rPr lang="zh-CN" altLang="en-US" sz="2800" dirty="0" smtClean="0">
                <a:latin typeface="+mn-ea"/>
                <a:ea typeface="+mn-ea"/>
              </a:rPr>
              <a:t>提供“图搜索”的查询界面？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关键字的搜索模式非常友好</a:t>
            </a:r>
            <a:endParaRPr lang="en-US" altLang="zh-CN" sz="24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直接让用户输入模式图非常不友好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提供方便的方式</a:t>
            </a: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隐式</a:t>
            </a:r>
            <a:r>
              <a:rPr lang="zh-CN" altLang="en-US" sz="2400" kern="0" dirty="0" smtClean="0">
                <a:latin typeface="+mn-ea"/>
                <a:ea typeface="+mn-ea"/>
              </a:rPr>
              <a:t>表达查询图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1200150" lvl="2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如，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Facebook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采用简单化的自然语言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6" name="图片 5" descr="Facebook-Graph-Sear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432" y="3510300"/>
            <a:ext cx="7783007" cy="30243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8104" y="35730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Facebook</a:t>
            </a:r>
            <a:r>
              <a:rPr lang="en-US" altLang="zh-CN" b="1" dirty="0" smtClean="0">
                <a:solidFill>
                  <a:schemeClr val="bg1"/>
                </a:solidFill>
              </a:rPr>
              <a:t> Graph 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如，影响力事件组织者搜索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25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en-US" sz="2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关键字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的方式搜索</a:t>
            </a:r>
            <a:r>
              <a:rPr lang="zh-CN" altLang="en-US" sz="2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社会网络图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个事件组织者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融合了图上的关键词搜索</a:t>
            </a:r>
            <a:endParaRPr lang="en-US" altLang="zh-CN" sz="24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融合了事件的影响力传播</a:t>
            </a:r>
            <a:endParaRPr lang="en-US" altLang="zh-CN" sz="24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提出了具有性能保障的近似算法</a:t>
            </a:r>
            <a:r>
              <a:rPr lang="en-US" altLang="zh-CN" sz="2400" kern="0" dirty="0" smtClean="0">
                <a:latin typeface="黑体" pitchFamily="49" charset="-122"/>
                <a:ea typeface="黑体" pitchFamily="49" charset="-122"/>
              </a:rPr>
              <a:t> - 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近似比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(1/2 - </a:t>
            </a:r>
            <a:r>
              <a:rPr lang="el-GR" altLang="zh-CN" sz="2400" kern="0" dirty="0" smtClean="0">
                <a:solidFill>
                  <a:srgbClr val="FF0000"/>
                </a:solidFill>
                <a:latin typeface="Times New Roman"/>
                <a:ea typeface="黑体" pitchFamily="49" charset="-122"/>
                <a:cs typeface="Times New Roman"/>
              </a:rPr>
              <a:t>ξ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4" y="328498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Facebook</a:t>
            </a:r>
            <a:r>
              <a:rPr lang="en-US" altLang="zh-CN" b="1" dirty="0" smtClean="0">
                <a:solidFill>
                  <a:schemeClr val="bg1"/>
                </a:solidFill>
              </a:rPr>
              <a:t> Graph 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3563888" y="2780928"/>
            <a:ext cx="5328592" cy="3090861"/>
            <a:chOff x="850667" y="1591714"/>
            <a:chExt cx="8097327" cy="5025743"/>
          </a:xfrm>
        </p:grpSpPr>
        <p:pic>
          <p:nvPicPr>
            <p:cNvPr id="10" name="Picture 8" descr="http://www.clker.com/cliparts/f/2/9/c/1195444664992663491ryanlerch_worldlabel_manface2.svg.m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667" y="4875434"/>
              <a:ext cx="885703" cy="1006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147067" y="2238048"/>
              <a:ext cx="2661583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Bob</a:t>
              </a:r>
            </a:p>
            <a:p>
              <a:r>
                <a:rPr lang="en-SG" sz="1600" dirty="0" smtClean="0"/>
                <a:t> “Psychology”, “Sociology”</a:t>
              </a:r>
              <a:endParaRPr lang="en-SG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3629" y="1591714"/>
              <a:ext cx="3583172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Tom, </a:t>
              </a:r>
            </a:p>
            <a:p>
              <a:r>
                <a:rPr lang="en-SG" sz="1600" dirty="0" smtClean="0"/>
                <a:t> “Machine Learning”, “Data Mining”</a:t>
              </a:r>
              <a:endParaRPr lang="en-SG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2057" y="5466831"/>
              <a:ext cx="2717949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Sam, </a:t>
              </a:r>
            </a:p>
            <a:p>
              <a:r>
                <a:rPr lang="en-SG" sz="1600" dirty="0" smtClean="0"/>
                <a:t>“Database”, “Data Mining”</a:t>
              </a:r>
              <a:endParaRPr lang="en-SG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37653" y="4232138"/>
              <a:ext cx="3410341" cy="115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smtClean="0"/>
                <a:t>Bill,</a:t>
              </a:r>
            </a:p>
            <a:p>
              <a:r>
                <a:rPr lang="en-SG" sz="1600" dirty="0" smtClean="0"/>
                <a:t>“NLP”, “Machine Learning”</a:t>
              </a:r>
              <a:endParaRPr lang="en-SG" sz="16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994297" y="3280301"/>
              <a:ext cx="920219" cy="885767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027775" y="3199479"/>
              <a:ext cx="1098698" cy="95693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577124" y="3473267"/>
              <a:ext cx="77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……</a:t>
              </a:r>
              <a:endParaRPr lang="en-SG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 flipV="1">
              <a:off x="1545020" y="3761777"/>
              <a:ext cx="1439377" cy="228600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765197" y="4071199"/>
              <a:ext cx="1252678" cy="616646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95400" y="3920011"/>
              <a:ext cx="77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……</a:t>
              </a:r>
              <a:endParaRPr lang="en-SG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5075275" y="5014102"/>
              <a:ext cx="80822" cy="729146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156097" y="4980624"/>
              <a:ext cx="1103187" cy="928113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81335" y="5894484"/>
              <a:ext cx="77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……</a:t>
              </a:r>
              <a:endParaRPr lang="en-SG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5075275" y="3613705"/>
              <a:ext cx="757378" cy="1171797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179519" y="4071199"/>
              <a:ext cx="1551340" cy="583168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706" y="5743248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516" y="3889224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743" y="5598511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2239" y="2856277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354" y="4546868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://www.clker.com/cliparts/1/d/e/6/11954451621937834381Gerald_G_Boy_Face_Cartoon_2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67" y="3313779"/>
              <a:ext cx="683843" cy="78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://www.vectors4all.net/preview/lady-face-cartoon-clip-art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314" y="3603466"/>
              <a:ext cx="729914" cy="749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http://www.clker.com/cliparts/e/7/8/b/11954449581778132602Gerald_G_Boy_Face_Cartoon_3.svg.me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788" y="2741876"/>
              <a:ext cx="915200" cy="930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 descr="http://www.clker.com/cliparts/B/C/H/o/c/B/happy-boy-cartoon-m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859" y="4425177"/>
              <a:ext cx="684182" cy="78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内容占位符 2"/>
          <p:cNvSpPr txBox="1">
            <a:spLocks/>
          </p:cNvSpPr>
          <p:nvPr/>
        </p:nvSpPr>
        <p:spPr bwMode="auto">
          <a:xfrm>
            <a:off x="611560" y="3207493"/>
            <a:ext cx="273630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200" kern="0" dirty="0" smtClean="0">
                <a:solidFill>
                  <a:srgbClr val="FF0000"/>
                </a:solidFill>
                <a:latin typeface="+mn-ea"/>
                <a:ea typeface="+mn-ea"/>
              </a:rPr>
              <a:t>查询</a:t>
            </a:r>
            <a:r>
              <a:rPr lang="en-US" altLang="zh-CN" sz="2200" kern="0" dirty="0" smtClean="0">
                <a:solidFill>
                  <a:srgbClr val="FF0000"/>
                </a:solidFill>
                <a:latin typeface="+mn-ea"/>
                <a:ea typeface="+mn-ea"/>
              </a:rPr>
              <a:t>Q</a:t>
            </a:r>
            <a:r>
              <a:rPr lang="zh-CN" altLang="en-US" sz="2200" kern="0" dirty="0" smtClean="0">
                <a:solidFill>
                  <a:srgbClr val="FF0000"/>
                </a:solidFill>
                <a:latin typeface="+mn-ea"/>
                <a:ea typeface="+mn-ea"/>
              </a:rPr>
              <a:t>示例：</a:t>
            </a:r>
            <a:endParaRPr lang="en-US" altLang="zh-CN" sz="22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 =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 = {Psychology,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Sociology,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 mining }</a:t>
            </a:r>
            <a:endParaRPr lang="zh-CN" altLang="en-US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[11] </a:t>
            </a:r>
            <a:r>
              <a:rPr lang="en-US" altLang="zh-CN" sz="1400" dirty="0" err="1" smtClean="0">
                <a:ea typeface="黑体" pitchFamily="49" charset="-122"/>
              </a:rPr>
              <a:t>Kaiyu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Feng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Gao</a:t>
            </a:r>
            <a:r>
              <a:rPr lang="en-US" altLang="zh-CN" sz="1400" dirty="0" smtClean="0">
                <a:ea typeface="黑体" pitchFamily="49" charset="-122"/>
              </a:rPr>
              <a:t> Cong, </a:t>
            </a:r>
            <a:r>
              <a:rPr lang="en-US" altLang="zh-CN" sz="1400" dirty="0" err="1" smtClean="0">
                <a:ea typeface="黑体" pitchFamily="49" charset="-122"/>
              </a:rPr>
              <a:t>Sourav</a:t>
            </a:r>
            <a:r>
              <a:rPr lang="en-US" altLang="zh-CN" sz="1400" dirty="0" smtClean="0">
                <a:ea typeface="黑体" pitchFamily="49" charset="-122"/>
              </a:rPr>
              <a:t> S. </a:t>
            </a:r>
            <a:r>
              <a:rPr lang="en-US" altLang="zh-CN" sz="1400" dirty="0" err="1" smtClean="0">
                <a:ea typeface="黑体" pitchFamily="49" charset="-122"/>
              </a:rPr>
              <a:t>Bhowmick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Ma: In search of influential event organizers in online social networks. 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SIGMOD 2014</a:t>
            </a:r>
            <a:r>
              <a:rPr lang="en-US" altLang="zh-CN" sz="1400" b="1" dirty="0" smtClean="0">
                <a:ea typeface="黑体" pitchFamily="49" charset="-122"/>
              </a:rPr>
              <a:t>.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409603"/>
            <a:ext cx="8496944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无处不在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日常接触很多超大规模图！</a:t>
            </a: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22" y="476672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8841" y="476672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96" y="464906"/>
            <a:ext cx="3400792" cy="2604054"/>
          </a:xfrm>
          <a:prstGeom prst="rect">
            <a:avLst/>
          </a:prstGeom>
        </p:spPr>
      </p:pic>
      <p:pic>
        <p:nvPicPr>
          <p:cNvPr id="2052" name="Picture 4" descr="C:\Users\LiJia\Desktop\2006311559485236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0598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for68.com/upload/news/2008/3/18/liangf1092008318105437367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2997924" cy="22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pic13.nipic.com/20110317/6886660_162554515001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664296" cy="229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准确性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Accuracy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)</a:t>
            </a:r>
            <a:endParaRPr lang="zh-CN" altLang="en-US" sz="36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4653136"/>
            <a:ext cx="5580112" cy="1584176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搜索</a:t>
            </a:r>
            <a:r>
              <a:rPr lang="zh-CN" altLang="en-US" sz="2400" dirty="0" smtClean="0">
                <a:solidFill>
                  <a:srgbClr val="000099"/>
                </a:solidFill>
              </a:rPr>
              <a:t>北航</a:t>
            </a:r>
            <a:r>
              <a:rPr lang="zh-CN" altLang="en-US" sz="2400" dirty="0" smtClean="0"/>
              <a:t>的信息</a:t>
            </a:r>
            <a:r>
              <a:rPr lang="zh-CN" altLang="en-US" sz="2400" dirty="0" smtClean="0">
                <a:solidFill>
                  <a:srgbClr val="0066CC"/>
                </a:solidFill>
              </a:rPr>
              <a:t>：</a:t>
            </a:r>
            <a:endParaRPr lang="en-US" altLang="zh-CN" sz="2400" dirty="0" smtClean="0">
              <a:solidFill>
                <a:srgbClr val="0066CC"/>
              </a:solidFill>
            </a:endParaRPr>
          </a:p>
          <a:p>
            <a:pPr marL="285750" indent="-285750">
              <a:buFontTx/>
              <a:buChar char="–"/>
            </a:pPr>
            <a:r>
              <a:rPr lang="zh-CN" altLang="en-US" sz="2000" kern="1200" dirty="0" smtClean="0">
                <a:solidFill>
                  <a:srgbClr val="FF0000"/>
                </a:solidFill>
              </a:rPr>
              <a:t>北航、北京航空航天大学、</a:t>
            </a:r>
            <a:r>
              <a:rPr lang="zh-TW" altLang="en-US" sz="2000" kern="1200" dirty="0" smtClean="0">
                <a:solidFill>
                  <a:srgbClr val="FF0000"/>
                </a:solidFill>
              </a:rPr>
              <a:t>北京航空航天大學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err="1" smtClean="0">
                <a:solidFill>
                  <a:srgbClr val="FF0000"/>
                </a:solidFill>
              </a:rPr>
              <a:t>Beihang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err="1" smtClean="0">
                <a:solidFill>
                  <a:srgbClr val="FF0000"/>
                </a:solidFill>
              </a:rPr>
              <a:t>Beihang</a:t>
            </a:r>
            <a:r>
              <a:rPr lang="en-US" altLang="zh-CN" sz="2000" kern="1200" dirty="0" smtClean="0">
                <a:solidFill>
                  <a:srgbClr val="FF0000"/>
                </a:solidFill>
              </a:rPr>
              <a:t> University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FF0000"/>
                </a:solidFill>
              </a:rPr>
              <a:t>Beijing University of Aeronautics and Astronautics</a:t>
            </a:r>
          </a:p>
          <a:p>
            <a:pPr lvl="1"/>
            <a:endParaRPr lang="zh-CN" altLang="en-US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19350" y="90872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如何搜索“信息”</a:t>
            </a:r>
            <a:r>
              <a:rPr lang="zh-CN" altLang="en-US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更准</a:t>
            </a:r>
            <a:r>
              <a:rPr lang="en-US" altLang="zh-CN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用户意图理解（融合用户的行为特征）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融合知识图谱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- Knowledge Graph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基于知识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用户意图的查询转换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7544" y="3140968"/>
            <a:ext cx="558011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搜索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北航周围的饭店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人在美国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vs.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人在北航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人在北航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中午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点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vs. 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半夜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点</a:t>
            </a:r>
            <a:endParaRPr lang="zh-CN" altLang="en-US" sz="20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27501" y="2348880"/>
            <a:ext cx="2908995" cy="4062118"/>
            <a:chOff x="4032448" y="2983761"/>
            <a:chExt cx="2908995" cy="4062118"/>
          </a:xfrm>
        </p:grpSpPr>
        <p:sp>
          <p:nvSpPr>
            <p:cNvPr id="10" name="矩形 9"/>
            <p:cNvSpPr/>
            <p:nvPr/>
          </p:nvSpPr>
          <p:spPr>
            <a:xfrm>
              <a:off x="4788024" y="2983761"/>
              <a:ext cx="14401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移动互联网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356992"/>
              <a:ext cx="2657475" cy="14844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2" name="图片 11" descr="11042390_95495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448" y="5157192"/>
              <a:ext cx="2908995" cy="1888687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788024" y="4999985"/>
              <a:ext cx="14401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知识图谱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高效性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Efficiency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如何搜索“信息”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更快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?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查询近似技术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+mn-ea"/>
                <a:ea typeface="+mn-ea"/>
              </a:rPr>
              <a:t>数据近似技术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16016" y="6021288"/>
            <a:ext cx="42484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天下武功 </a:t>
            </a:r>
            <a:r>
              <a:rPr lang="zh-CN" altLang="en-US" sz="3600" b="1" dirty="0" smtClean="0">
                <a:ln w="12700">
                  <a:solidFill>
                    <a:srgbClr val="FF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唯快不破</a:t>
            </a:r>
            <a:endParaRPr lang="zh-CN" altLang="en-US" sz="3600" b="1" cap="none" spc="0" dirty="0">
              <a:ln w="12700">
                <a:solidFill>
                  <a:srgbClr val="FF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1560" y="2505090"/>
            <a:ext cx="3463799" cy="3384376"/>
            <a:chOff x="179512" y="3284984"/>
            <a:chExt cx="3168352" cy="3168352"/>
          </a:xfrm>
        </p:grpSpPr>
        <p:sp>
          <p:nvSpPr>
            <p:cNvPr id="11" name="矩形 10"/>
            <p:cNvSpPr/>
            <p:nvPr/>
          </p:nvSpPr>
          <p:spPr bwMode="auto">
            <a:xfrm>
              <a:off x="179512" y="3284984"/>
              <a:ext cx="3168352" cy="31683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zh-CN" altLang="en-US" sz="1800" b="1">
                <a:solidFill>
                  <a:srgbClr val="0000FF"/>
                </a:solidFill>
                <a:latin typeface="黑体"/>
                <a:ea typeface="黑体"/>
                <a:cs typeface="黑体"/>
              </a:endParaRPr>
            </a:p>
          </p:txBody>
        </p:sp>
        <p:grpSp>
          <p:nvGrpSpPr>
            <p:cNvPr id="12" name="组合 62"/>
            <p:cNvGrpSpPr/>
            <p:nvPr/>
          </p:nvGrpSpPr>
          <p:grpSpPr>
            <a:xfrm>
              <a:off x="251520" y="3429000"/>
              <a:ext cx="3077194" cy="2952477"/>
              <a:chOff x="251520" y="3429000"/>
              <a:chExt cx="3077194" cy="2952477"/>
            </a:xfrm>
          </p:grpSpPr>
          <p:sp>
            <p:nvSpPr>
              <p:cNvPr id="13" name="Oval 18"/>
              <p:cNvSpPr>
                <a:spLocks noChangeArrowheads="1"/>
              </p:cNvSpPr>
              <p:nvPr/>
            </p:nvSpPr>
            <p:spPr bwMode="auto">
              <a:xfrm>
                <a:off x="251520" y="3429050"/>
                <a:ext cx="1528762" cy="1433512"/>
              </a:xfrm>
              <a:prstGeom prst="ellipse">
                <a:avLst/>
              </a:prstGeom>
              <a:gradFill rotWithShape="1">
                <a:gsLst>
                  <a:gs pos="0">
                    <a:srgbClr val="E4F9FF"/>
                  </a:gs>
                  <a:gs pos="64999">
                    <a:srgbClr val="BBEFFF"/>
                  </a:gs>
                  <a:gs pos="100000">
                    <a:srgbClr val="9EEAFF"/>
                  </a:gs>
                </a:gsLst>
                <a:lin ang="5400000" scaled="1"/>
              </a:gradFill>
              <a:ln w="9525">
                <a:solidFill>
                  <a:srgbClr val="46AAC5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sz="2000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Inexact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Rockwell" pitchFamily="18" charset="0"/>
                    <a:ea typeface="黑体" pitchFamily="2" charset="-122"/>
                    <a:cs typeface="宋体" charset="0"/>
                  </a:rPr>
                  <a:t>近似性</a:t>
                </a:r>
                <a:endParaRPr kumimoji="0" lang="en-US" altLang="zh-CN" b="1" dirty="0">
                  <a:solidFill>
                    <a:schemeClr val="dk1"/>
                  </a:solidFill>
                  <a:latin typeface="Rockwell" pitchFamily="18" charset="0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auto">
              <a:xfrm>
                <a:off x="1637407" y="3429000"/>
                <a:ext cx="1582738" cy="1489075"/>
              </a:xfrm>
              <a:prstGeom prst="ellipse">
                <a:avLst/>
              </a:prstGeom>
              <a:gradFill rotWithShape="1">
                <a:gsLst>
                  <a:gs pos="0">
                    <a:srgbClr val="FFE5E5"/>
                  </a:gs>
                  <a:gs pos="64999">
                    <a:srgbClr val="FFBEBD"/>
                  </a:gs>
                  <a:gs pos="100000">
                    <a:srgbClr val="FFA2A1"/>
                  </a:gs>
                </a:gsLst>
                <a:lin ang="5400000" scaled="1"/>
              </a:gradFill>
              <a:ln w="9525">
                <a:solidFill>
                  <a:srgbClr val="BE4B48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Incremental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增量性</a:t>
                </a:r>
                <a:endParaRPr kumimoji="0" lang="en-US" altLang="zh-CN" b="1" dirty="0">
                  <a:solidFill>
                    <a:schemeClr val="dk1"/>
                  </a:solidFill>
                  <a:latin typeface="+mn-lt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972245" y="4437112"/>
                <a:ext cx="1581150" cy="1435100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endParaRPr kumimoji="0"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pPr algn="ctr"/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 eaLnBrk="0" hangingPunct="0"/>
                <a:r>
                  <a:rPr kumimoji="0" lang="en-US" altLang="zh-CN" b="1" dirty="0">
                    <a:solidFill>
                      <a:srgbClr val="000000"/>
                    </a:solidFill>
                    <a:ea typeface="黑体" pitchFamily="49" charset="-122"/>
                  </a:rPr>
                  <a:t> Inductive</a:t>
                </a:r>
              </a:p>
              <a:p>
                <a:pPr algn="ctr" eaLnBrk="0" hangingPunct="0"/>
                <a:r>
                  <a:rPr kumimoji="0" lang="zh-CN" altLang="en-US" b="1" dirty="0" smtClean="0">
                    <a:solidFill>
                      <a:srgbClr val="000000"/>
                    </a:solidFill>
                    <a:ea typeface="黑体" pitchFamily="49" charset="-122"/>
                  </a:rPr>
                  <a:t>   归纳</a:t>
                </a:r>
                <a:r>
                  <a:rPr kumimoji="0" lang="zh-CN" altLang="en-US" b="1" dirty="0">
                    <a:solidFill>
                      <a:srgbClr val="000000"/>
                    </a:solidFill>
                    <a:ea typeface="黑体" pitchFamily="49" charset="-122"/>
                  </a:rPr>
                  <a:t>性</a:t>
                </a:r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 eaLnBrk="0" hangingPunct="0"/>
                <a:endParaRPr kumimoji="0" lang="zh-CN" altLang="en-US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/>
                <a:endParaRPr kumimoji="0" lang="en-US" altLang="zh-CN" sz="1800" dirty="0">
                  <a:solidFill>
                    <a:srgbClr val="EA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91767" y="5949280"/>
                <a:ext cx="3036947" cy="432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400" b="1" dirty="0" smtClean="0">
                    <a:latin typeface="Arial" pitchFamily="34" charset="0"/>
                    <a:ea typeface="黑体" pitchFamily="49" charset="-122"/>
                  </a:rPr>
                  <a:t>大数据的计算特征 </a:t>
                </a:r>
                <a:r>
                  <a:rPr lang="en-US" altLang="zh-CN" sz="2400" b="1" dirty="0" smtClean="0">
                    <a:latin typeface="Arial" pitchFamily="34" charset="0"/>
                    <a:ea typeface="黑体" pitchFamily="49" charset="-122"/>
                    <a:cs typeface="Arial" pitchFamily="34" charset="0"/>
                  </a:rPr>
                  <a:t>= </a:t>
                </a:r>
                <a:r>
                  <a:rPr lang="en-US" altLang="zh-CN" sz="2400" b="1" dirty="0" smtClean="0">
                    <a:latin typeface="宋体" pitchFamily="2" charset="-122"/>
                    <a:cs typeface="Arial" pitchFamily="34" charset="0"/>
                  </a:rPr>
                  <a:t>3I</a:t>
                </a:r>
                <a:endParaRPr lang="en-US" altLang="zh-CN" sz="2400" b="1" dirty="0">
                  <a:latin typeface="宋体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723499" y="603348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 = Q(D)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" name="图片 19" descr="aa5-59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6028" y="2572555"/>
            <a:ext cx="3518420" cy="3518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大图搜索的查询技术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(Query Techniques for Big Graph Search)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查询近似技术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008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2996952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平衡查询的复杂性和查询的准确性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如，强模拟图查询</a:t>
            </a:r>
            <a:endParaRPr lang="en-US" altLang="zh-CN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611560" y="1267694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dirty="0" smtClean="0">
                <a:latin typeface="Rockwell" pitchFamily="18" charset="0"/>
                <a:ea typeface="黑体" pitchFamily="49" charset="-122"/>
              </a:rPr>
              <a:t>子图同构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92500" y="1124744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635375" y="1556792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580063" y="1267694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800" dirty="0" smtClean="0">
                <a:latin typeface="Rockwell" pitchFamily="18" charset="0"/>
                <a:ea typeface="黑体" pitchFamily="49" charset="-122"/>
              </a:rPr>
              <a:t>强模拟</a:t>
            </a:r>
            <a:endParaRPr lang="en-US" altLang="zh-CN" sz="1800" dirty="0" smtClean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2276872"/>
            <a:ext cx="8208912" cy="216024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2400" baseline="30000" dirty="0" smtClean="0">
                <a:solidFill>
                  <a:srgbClr val="C00000"/>
                </a:solidFill>
                <a:ea typeface="黑体" pitchFamily="49" charset="-122"/>
              </a:rPr>
              <a:t>[11]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给定模式图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, 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数据图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的子图</a:t>
            </a:r>
            <a:r>
              <a:rPr lang="en-US" altLang="zh-CN" sz="24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s</a:t>
            </a:r>
            <a:r>
              <a:rPr lang="zh-CN" altLang="en-US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：</a:t>
            </a:r>
            <a:endParaRPr lang="en-US" altLang="zh-CN" sz="2400" dirty="0" smtClean="0">
              <a:solidFill>
                <a:srgbClr val="2525FF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 </a:t>
            </a:r>
            <a:r>
              <a:rPr lang="zh-CN" altLang="en-US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图同构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如果存在一一映射函数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f: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满足：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任何顶点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f(u)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有相同的标签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(u, u‘)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当且仅当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(f(u), f(u’))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，如果</a:t>
            </a:r>
            <a:r>
              <a:rPr lang="en-US" altLang="zh-CN" sz="1800" dirty="0" smtClean="0">
                <a:solidFill>
                  <a:srgbClr val="0066CC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中存在如上子图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endParaRPr lang="en-US" altLang="zh-CN" sz="2400" dirty="0" smtClean="0">
              <a:solidFill>
                <a:srgbClr val="00B050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864" y="454105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一模一样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864" y="511712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缺点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完全问题；最坏情况下指数个匹配子图；约束过于严格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5859269"/>
            <a:ext cx="9144000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ea typeface="黑体" pitchFamily="49" charset="-122"/>
              </a:rPr>
              <a:t>[12]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. Strong Simulation: Capturing Topology in Graph Pattern Matching.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TODS 2014</a:t>
            </a:r>
            <a:r>
              <a:rPr lang="en-US" altLang="zh-CN" sz="1400" dirty="0" smtClean="0">
                <a:solidFill>
                  <a:srgbClr val="C00000"/>
                </a:solidFill>
                <a:ea typeface="黑体" pitchFamily="49" charset="-122"/>
              </a:rPr>
              <a:t>.</a:t>
            </a:r>
          </a:p>
          <a:p>
            <a:pPr>
              <a:buNone/>
            </a:pPr>
            <a:r>
              <a:rPr lang="en-US" altLang="zh-CN" sz="1400" dirty="0" smtClean="0">
                <a:ea typeface="黑体" pitchFamily="49" charset="-122"/>
              </a:rPr>
              <a:t>[13]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, Capturing Topology in Graph Pattern Matching</a:t>
            </a:r>
            <a:r>
              <a:rPr lang="en-US" altLang="zh-CN" sz="1400" b="1" dirty="0" smtClean="0">
                <a:ea typeface="黑体" pitchFamily="49" charset="-122"/>
              </a:rPr>
              <a:t>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VLDB 2012.</a:t>
            </a:r>
            <a:endParaRPr lang="en-US" altLang="zh-CN" sz="1400" b="1" dirty="0" err="1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子图同构图查询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组成一个软件开发团队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强模拟：</a:t>
            </a:r>
            <a:r>
              <a:rPr lang="zh-CN" altLang="en-US" sz="2400" dirty="0" smtClean="0">
                <a:solidFill>
                  <a:schemeClr val="tx1"/>
                </a:solidFill>
              </a:rPr>
              <a:t>返回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子图同构</a:t>
            </a:r>
            <a:r>
              <a:rPr lang="zh-CN" altLang="en-US" sz="2400" dirty="0" smtClean="0"/>
              <a:t>：返回</a:t>
            </a:r>
            <a:r>
              <a:rPr lang="zh-CN" altLang="en-US" sz="2400" dirty="0" smtClean="0">
                <a:solidFill>
                  <a:srgbClr val="FF0000"/>
                </a:solidFill>
              </a:rPr>
              <a:t>空集！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子图同构约束过于严格，并不适合一些新型应用！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233" y="116632"/>
            <a:ext cx="4811712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2745" y="5562600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573015"/>
            <a:ext cx="1440160" cy="15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5643336" y="3084105"/>
            <a:ext cx="2959199" cy="2456611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强模拟图查询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97224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4483" y="1219399"/>
            <a:ext cx="21720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子图同构</a:t>
            </a:r>
            <a:endParaRPr lang="en-US" altLang="zh-CN" sz="2000" dirty="0" smtClean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000" dirty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980854" y="1219399"/>
            <a:ext cx="1231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强模拟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158382" y="1219399"/>
            <a:ext cx="1231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双模拟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28175" y="1219399"/>
            <a:ext cx="12920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图模拟</a:t>
            </a:r>
            <a:endParaRPr lang="en-US" altLang="zh-CN" sz="2000" dirty="0" smtClean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3" name="燕尾形 22"/>
          <p:cNvSpPr/>
          <p:nvPr/>
        </p:nvSpPr>
        <p:spPr>
          <a:xfrm>
            <a:off x="2317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093815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251520" y="6001891"/>
            <a:ext cx="8640960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查询结果保持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70-80%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子图同构结构，效率提高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倍！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pic>
        <p:nvPicPr>
          <p:cNvPr id="10" name="图片 9" descr="beijingr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908720"/>
            <a:ext cx="8784976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如，时态稠密图查询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237204"/>
          </a:xfrm>
        </p:spPr>
        <p:txBody>
          <a:bodyPr/>
          <a:lstStyle/>
          <a:p>
            <a:r>
              <a:rPr lang="zh-CN" altLang="en-US" sz="2600" dirty="0" smtClean="0"/>
              <a:t>筛选与验证的方法</a:t>
            </a:r>
            <a:r>
              <a:rPr lang="en-US" altLang="zh-CN" sz="2600" baseline="30000" dirty="0" smtClean="0">
                <a:solidFill>
                  <a:srgbClr val="FF0000"/>
                </a:solidFill>
              </a:rPr>
              <a:t>[14]</a:t>
            </a:r>
            <a:r>
              <a:rPr lang="en-US" altLang="zh-CN" sz="2600" dirty="0" smtClean="0"/>
              <a:t>(Filter-and-Verification)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600" dirty="0" smtClean="0"/>
              <a:t>数据驱动的方法</a:t>
            </a:r>
            <a:r>
              <a:rPr lang="en-US" altLang="zh-CN" sz="2600" dirty="0" smtClean="0"/>
              <a:t> (Data Driven)</a:t>
            </a:r>
            <a:endParaRPr lang="zh-CN" altLang="en-US" sz="2600" dirty="0" smtClean="0"/>
          </a:p>
          <a:p>
            <a:pPr lvl="1"/>
            <a:r>
              <a:rPr lang="zh-CN" altLang="en-US" dirty="0" smtClean="0"/>
              <a:t>根据数据的特点选取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(k</a:t>
            </a:r>
            <a:r>
              <a:rPr lang="zh-CN" altLang="en-US" dirty="0" smtClean="0"/>
              <a:t>是个小的常数，比如</a:t>
            </a:r>
            <a:r>
              <a:rPr lang="en-US" altLang="zh-CN" dirty="0" smtClean="0"/>
              <a:t>10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15)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2600" dirty="0" smtClean="0"/>
              <a:t>实验结果</a:t>
            </a:r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[15]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Luoshu</a:t>
            </a:r>
            <a:r>
              <a:rPr lang="en-US" altLang="zh-CN" sz="1400" dirty="0" smtClean="0">
                <a:ea typeface="黑体" pitchFamily="49" charset="-122"/>
              </a:rPr>
              <a:t> Wang, </a:t>
            </a:r>
            <a:r>
              <a:rPr lang="en-US" altLang="zh-CN" sz="1400" dirty="0" err="1" smtClean="0">
                <a:ea typeface="黑体" pitchFamily="49" charset="-122"/>
              </a:rPr>
              <a:t>Xuelian</a:t>
            </a:r>
            <a:r>
              <a:rPr lang="en-US" altLang="zh-CN" sz="1400" dirty="0" smtClean="0">
                <a:ea typeface="黑体" pitchFamily="49" charset="-122"/>
              </a:rPr>
              <a:t> Lin,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Finding Dense </a:t>
            </a:r>
            <a:r>
              <a:rPr lang="en-US" altLang="zh-CN" sz="1400" dirty="0" err="1" smtClean="0">
                <a:ea typeface="黑体" pitchFamily="49" charset="-122"/>
              </a:rPr>
              <a:t>Subgraphs</a:t>
            </a:r>
            <a:r>
              <a:rPr lang="en-US" altLang="zh-CN" sz="1400" dirty="0" smtClean="0">
                <a:ea typeface="黑体" pitchFamily="49" charset="-122"/>
              </a:rPr>
              <a:t> in Large Temporal Networks,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under review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600" y="1556792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092280" y="1916832"/>
            <a:ext cx="1800200" cy="43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latin typeface="Arial Unicode MS" pitchFamily="34" charset="-122"/>
                <a:ea typeface="+mn-ea"/>
              </a:rPr>
              <a:t>过滤掉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95%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0" y="3500616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1600" y="4976584"/>
          <a:ext cx="604867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271"/>
                <a:gridCol w="1530387"/>
                <a:gridCol w="1749013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BEIJING DATA 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100.25%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4,870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SYNTHETIC DATA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99.69%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1,468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996952"/>
            <a:ext cx="404812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1800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由于“</a:t>
            </a:r>
            <a:r>
              <a:rPr lang="zh-CN" altLang="en-US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基于位置的服务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(LBS)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”的广泛应用，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图搜索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大量应用到交通网络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</a:t>
            </a:r>
          </a:p>
          <a:p>
            <a:pPr marL="342900" lvl="1" indent="-342900">
              <a:buChar char="•"/>
            </a:pPr>
            <a:r>
              <a:rPr lang="en-US" altLang="zh-CN" sz="2000" b="1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Example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司机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Mark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想从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美国加州的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Irvine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到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Riverside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 </a:t>
            </a:r>
          </a:p>
          <a:p>
            <a:pPr lvl="1">
              <a:spcBef>
                <a:spcPts val="1200"/>
              </a:spcBef>
            </a:pP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如果</a:t>
            </a:r>
            <a:r>
              <a:rPr lang="en-US" altLang="zh-CN" sz="1800" b="1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Mark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想驾驶</a:t>
            </a:r>
            <a:r>
              <a:rPr lang="en-US" altLang="zh-CN" sz="1800" b="1" kern="12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car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最短的时间到达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Riverside</a:t>
            </a:r>
            <a:r>
              <a:rPr lang="en-US" altLang="zh-CN" sz="1800" kern="1200" dirty="0" smtClean="0">
                <a:ea typeface="黑体" pitchFamily="49" charset="-122"/>
                <a:cs typeface="+mn-cs"/>
              </a:rPr>
              <a:t>,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那么这个问题可以看做为</a:t>
            </a:r>
            <a:r>
              <a:rPr lang="zh-CN" altLang="en-US" sz="1800" kern="1200" dirty="0" smtClean="0">
                <a:solidFill>
                  <a:srgbClr val="FF0000"/>
                </a:solidFill>
                <a:ea typeface="黑体" pitchFamily="49" charset="-122"/>
                <a:cs typeface="+mn-cs"/>
              </a:rPr>
              <a:t>图的最短路径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问题，然后找到的方案是</a:t>
            </a:r>
            <a:r>
              <a:rPr lang="en-US" altLang="zh-CN" sz="1800" kern="12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State </a:t>
            </a:r>
            <a:r>
              <a:rPr lang="en-US" altLang="zh-CN" sz="1800" kern="1200" dirty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Route 261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.</a:t>
            </a:r>
          </a:p>
          <a:p>
            <a:pPr lvl="1"/>
            <a:endParaRPr lang="en-US" altLang="zh-CN" sz="2000" kern="1200" dirty="0"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路线规划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645024"/>
            <a:ext cx="4608512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zh-CN" altLang="en-US" dirty="0" smtClean="0">
                <a:latin typeface="Arial Unicode MS" pitchFamily="34" charset="-122"/>
                <a:ea typeface="+mn-ea"/>
              </a:rPr>
              <a:t>如果</a:t>
            </a:r>
            <a:r>
              <a:rPr lang="en-US" altLang="zh-CN" b="1" dirty="0" smtClean="0">
                <a:latin typeface="Arial Unicode MS" pitchFamily="34" charset="-122"/>
                <a:ea typeface="+mn-ea"/>
              </a:rPr>
              <a:t>Mark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想驾驶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truck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运输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危险物品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，则有的</a:t>
            </a:r>
            <a:r>
              <a:rPr lang="zh-CN" altLang="en-US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路和桥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是不允许通过的，路线的选择是受约束的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 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这样可以通过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正则表达式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等方法来表达约束条件来搜索最佳的交通路线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如果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考虑的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实时交通情况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。。。</a:t>
            </a:r>
            <a:endParaRPr lang="en-US" altLang="zh-CN" dirty="0">
              <a:latin typeface="Arial Unicode MS" pitchFamily="34" charset="-122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4088" y="60932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244408" y="3501008"/>
            <a:ext cx="432048" cy="432048"/>
          </a:xfrm>
          <a:prstGeom prst="ellipse">
            <a:avLst/>
          </a:prstGeom>
          <a:noFill/>
          <a:ln w="28575">
            <a:solidFill>
              <a:srgbClr val="00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5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大图搜索的数据技术</a:t>
            </a:r>
            <a:endParaRPr lang="zh-CN" altLang="en-US" sz="28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Techniques for Big Graph Search</a:t>
            </a: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数据近似技术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变换机器能够高效处理的较小量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420888"/>
            <a:ext cx="4101097" cy="935534"/>
            <a:chOff x="2555776" y="3789040"/>
            <a:chExt cx="4101097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5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平衡查询的效率和查询的准确性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10" name="组合 17"/>
          <p:cNvGrpSpPr/>
          <p:nvPr/>
        </p:nvGrpSpPr>
        <p:grpSpPr>
          <a:xfrm>
            <a:off x="1331640" y="3935958"/>
            <a:ext cx="6768752" cy="1581274"/>
            <a:chOff x="1331640" y="2564904"/>
            <a:chExt cx="6768752" cy="1581274"/>
          </a:xfrm>
        </p:grpSpPr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339752" y="3068960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31640" y="2564904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rPr>
                <a:t>二八定律</a:t>
              </a:r>
              <a:r>
                <a:rPr lang="zh-CN" altLang="en-US" sz="2000" b="1" dirty="0" smtClean="0">
                  <a:ea typeface="黑体" pitchFamily="49" charset="-122"/>
                </a:rPr>
                <a:t>：</a:t>
              </a:r>
              <a:r>
                <a:rPr lang="zh-CN" altLang="en-US" sz="2000" dirty="0" smtClean="0">
                  <a:ea typeface="黑体" pitchFamily="49" charset="-122"/>
                </a:rPr>
                <a:t>在众多现象中，</a:t>
              </a:r>
              <a:r>
                <a:rPr lang="en-US" altLang="zh-CN" sz="2000" dirty="0" smtClean="0">
                  <a:ea typeface="黑体" pitchFamily="49" charset="-122"/>
                </a:rPr>
                <a:t>80%</a:t>
              </a:r>
              <a:r>
                <a:rPr lang="zh-CN" altLang="en-US" sz="2000" dirty="0" smtClean="0">
                  <a:ea typeface="黑体" pitchFamily="49" charset="-122"/>
                </a:rPr>
                <a:t>的结果取决于</a:t>
              </a:r>
              <a:r>
                <a:rPr lang="en-US" altLang="zh-CN" sz="2000" dirty="0" smtClean="0">
                  <a:ea typeface="黑体" pitchFamily="49" charset="-122"/>
                </a:rPr>
                <a:t>20%</a:t>
              </a:r>
              <a:r>
                <a:rPr lang="zh-CN" altLang="en-US" sz="2000" dirty="0" smtClean="0">
                  <a:ea typeface="黑体" pitchFamily="49" charset="-122"/>
                </a:rPr>
                <a:t>的原因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如，链接预测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78768" cy="5237204"/>
          </a:xfrm>
        </p:spPr>
        <p:txBody>
          <a:bodyPr/>
          <a:lstStyle/>
          <a:p>
            <a:r>
              <a:rPr lang="zh-CN" altLang="en-US" sz="2400" dirty="0" smtClean="0"/>
              <a:t>直接采用非负矩阵分解的代价高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效率低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数据越稀疏，效果越差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spcBef>
                <a:spcPts val="576"/>
              </a:spcBef>
            </a:pPr>
            <a:r>
              <a:rPr lang="zh-CN" altLang="en-US" sz="2400" dirty="0" smtClean="0"/>
              <a:t>基于抽样的</a:t>
            </a:r>
            <a:r>
              <a:rPr lang="en-US" altLang="zh-CN" sz="2400" dirty="0" smtClean="0"/>
              <a:t>Ensemble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采样要保证一定的覆盖率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spcBef>
                <a:spcPts val="576"/>
              </a:spcBef>
            </a:pPr>
            <a:endParaRPr lang="en-US" altLang="zh-CN" sz="2400" dirty="0" smtClean="0"/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基于链接预测特征的抽样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结合</a:t>
            </a:r>
            <a:r>
              <a:rPr lang="en-US" altLang="zh-CN" sz="2000" dirty="0" smtClean="0">
                <a:solidFill>
                  <a:srgbClr val="FF0000"/>
                </a:solidFill>
              </a:rPr>
              <a:t>Ensemble</a:t>
            </a:r>
            <a:r>
              <a:rPr lang="zh-CN" altLang="en-US" sz="2000" dirty="0" smtClean="0">
                <a:solidFill>
                  <a:srgbClr val="FF0000"/>
                </a:solidFill>
              </a:rPr>
              <a:t>的思想</a:t>
            </a:r>
            <a:r>
              <a:rPr lang="zh-CN" altLang="en-US" sz="2000" dirty="0" smtClean="0"/>
              <a:t>：链接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的预测分值是所有</a:t>
            </a:r>
            <a:r>
              <a:rPr lang="en-US" altLang="zh-CN" sz="2000" dirty="0" smtClean="0"/>
              <a:t>Ensemble</a:t>
            </a:r>
            <a:r>
              <a:rPr lang="zh-CN" altLang="en-US" sz="2000" dirty="0" smtClean="0"/>
              <a:t>中的最大值</a:t>
            </a:r>
            <a:endParaRPr lang="en-US" altLang="zh-CN" sz="2000" dirty="0" smtClean="0"/>
          </a:p>
          <a:p>
            <a:pPr>
              <a:spcBef>
                <a:spcPts val="576"/>
              </a:spcBef>
            </a:pPr>
            <a:r>
              <a:rPr lang="zh-CN" altLang="en-US" sz="2400" dirty="0" smtClean="0"/>
              <a:t>实验结果</a:t>
            </a:r>
            <a:endParaRPr lang="en-US" altLang="zh-CN" sz="2400" dirty="0" smtClean="0"/>
          </a:p>
          <a:p>
            <a:pPr>
              <a:spcBef>
                <a:spcPts val="576"/>
              </a:spcBef>
            </a:pPr>
            <a:endParaRPr lang="zh-CN" altLang="en-US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[16] Liang </a:t>
            </a:r>
            <a:r>
              <a:rPr lang="en-US" altLang="zh-CN" sz="1400" dirty="0" err="1" smtClean="0">
                <a:ea typeface="黑体" pitchFamily="49" charset="-122"/>
              </a:rPr>
              <a:t>Duan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Scaling up Link Prediction with Ensembles,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WSDM 2016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  <a:endParaRPr lang="zh-CN" alt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905" y="2963416"/>
            <a:ext cx="5489319" cy="5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1" y="4653136"/>
          <a:ext cx="770485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31"/>
                <a:gridCol w="1320833"/>
                <a:gridCol w="2531595"/>
                <a:gridCol w="2531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小数据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/>
                        <a:t>Flickr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如，异常检测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4013068"/>
          </a:xfrm>
        </p:spPr>
        <p:txBody>
          <a:bodyPr/>
          <a:lstStyle/>
          <a:p>
            <a:r>
              <a:rPr lang="zh-CN" altLang="en-US" sz="2400" dirty="0" smtClean="0"/>
              <a:t>矩阵是图的一种常用表示方式，其存储代价较高</a:t>
            </a:r>
            <a:endParaRPr lang="en-US" altLang="zh-CN" sz="2400" dirty="0" smtClean="0"/>
          </a:p>
          <a:p>
            <a:pPr>
              <a:spcBef>
                <a:spcPts val="3000"/>
              </a:spcBef>
            </a:pPr>
            <a:r>
              <a:rPr lang="zh-CN" altLang="en-US" sz="2400" dirty="0" smtClean="0"/>
              <a:t>数据近似</a:t>
            </a:r>
            <a:r>
              <a:rPr lang="en-US" altLang="zh-CN" sz="2400" dirty="0" smtClean="0"/>
              <a:t>1</a:t>
            </a:r>
            <a:r>
              <a:rPr lang="en-US" altLang="zh-CN" sz="2400" dirty="0" smtClean="0">
                <a:ea typeface="黑体" pitchFamily="49" charset="-122"/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黑体" pitchFamily="49" charset="-122"/>
              </a:rPr>
              <a:t>[17] </a:t>
            </a:r>
            <a:r>
              <a:rPr lang="zh-CN" altLang="en-US" sz="2400" dirty="0" smtClean="0"/>
              <a:t>：将一部分</a:t>
            </a:r>
            <a:r>
              <a:rPr lang="zh-CN" altLang="en-US" sz="2400" dirty="0" smtClean="0">
                <a:solidFill>
                  <a:srgbClr val="FF0000"/>
                </a:solidFill>
              </a:rPr>
              <a:t>极小的数据项</a:t>
            </a:r>
            <a:r>
              <a:rPr lang="zh-CN" altLang="en-US" sz="2400" dirty="0" smtClean="0"/>
              <a:t>用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替换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对计算特征向量的影响有限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理论证明</a:t>
            </a:r>
            <a:r>
              <a:rPr lang="en-US" altLang="zh-CN" sz="2000" dirty="0" smtClean="0"/>
              <a:t>)</a:t>
            </a:r>
          </a:p>
          <a:p>
            <a:pPr>
              <a:spcBef>
                <a:spcPts val="3000"/>
              </a:spcBef>
            </a:pPr>
            <a:r>
              <a:rPr lang="zh-CN" altLang="en-US" sz="2400" dirty="0" smtClean="0"/>
              <a:t>数据近似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黑体" pitchFamily="49" charset="-122"/>
              </a:rPr>
              <a:t> [18] </a:t>
            </a:r>
            <a:r>
              <a:rPr lang="zh-CN" altLang="en-US" sz="2400" dirty="0" smtClean="0"/>
              <a:t>：将</a:t>
            </a:r>
            <a:r>
              <a:rPr lang="en-US" altLang="zh-CN" sz="2400" dirty="0" smtClean="0">
                <a:solidFill>
                  <a:srgbClr val="FF0000"/>
                </a:solidFill>
              </a:rPr>
              <a:t>n*d </a:t>
            </a:r>
            <a:r>
              <a:rPr lang="zh-CN" altLang="en-US" sz="2400" dirty="0" smtClean="0">
                <a:solidFill>
                  <a:srgbClr val="FF0000"/>
                </a:solidFill>
              </a:rPr>
              <a:t>维矩阵</a:t>
            </a:r>
            <a:r>
              <a:rPr lang="zh-CN" altLang="en-US" sz="2400" dirty="0" smtClean="0"/>
              <a:t>转换为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dirty="0" smtClean="0">
                <a:solidFill>
                  <a:srgbClr val="FF0000"/>
                </a:solidFill>
              </a:rPr>
              <a:t>k</a:t>
            </a:r>
            <a:r>
              <a:rPr lang="zh-CN" altLang="en-US" sz="2400" dirty="0" smtClean="0">
                <a:solidFill>
                  <a:srgbClr val="FF0000"/>
                </a:solidFill>
              </a:rPr>
              <a:t>维矩阵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n</a:t>
            </a:r>
            <a:r>
              <a:rPr lang="zh-CN" altLang="en-US" sz="2000" dirty="0" smtClean="0"/>
              <a:t>为图顶点的数量，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为图中社群的数量，</a:t>
            </a:r>
            <a:r>
              <a:rPr lang="en-US" altLang="zh-CN" sz="2000" dirty="0" smtClean="0"/>
              <a:t>k&lt;&lt;d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一个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维向量的第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维的值实际上表示顶点属于该社群的权重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5229200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经实验分析，在准确性影响不大的情况下提高了检测效率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5859269"/>
            <a:ext cx="9144000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[17] </a:t>
            </a:r>
            <a:r>
              <a:rPr lang="en-US" altLang="zh-CN" sz="1400" dirty="0" err="1" smtClean="0">
                <a:ea typeface="黑体" pitchFamily="49" charset="-122"/>
              </a:rPr>
              <a:t>Weiren</a:t>
            </a:r>
            <a:r>
              <a:rPr lang="en-US" altLang="zh-CN" sz="1400" dirty="0" smtClean="0">
                <a:ea typeface="黑体" pitchFamily="49" charset="-122"/>
              </a:rPr>
              <a:t> Yu, 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C.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</a:t>
            </a:r>
            <a:r>
              <a:rPr lang="en-US" altLang="zh-CN" sz="1400" dirty="0" err="1" smtClean="0">
                <a:ea typeface="黑体" pitchFamily="49" charset="-122"/>
              </a:rPr>
              <a:t>Haixun</a:t>
            </a:r>
            <a:r>
              <a:rPr lang="en-US" altLang="zh-CN" sz="1400" dirty="0" smtClean="0">
                <a:ea typeface="黑体" pitchFamily="49" charset="-122"/>
              </a:rPr>
              <a:t> Wang: On Anomalous Hotspot Discovery in Graph Streams.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ICDM 2013</a:t>
            </a:r>
          </a:p>
          <a:p>
            <a:r>
              <a:rPr lang="en-US" altLang="zh-CN" sz="1400" dirty="0" smtClean="0">
                <a:ea typeface="黑体" pitchFamily="49" charset="-122"/>
              </a:rPr>
              <a:t>[18]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C.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: An Embedding Approach to Network Anomaly Detection.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under review.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分布式数据处理技术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32764" y="1268760"/>
            <a:ext cx="4051404" cy="1901825"/>
            <a:chOff x="2555776" y="4653136"/>
            <a:chExt cx="4051404" cy="1901825"/>
          </a:xfrm>
        </p:grpSpPr>
        <p:cxnSp>
          <p:nvCxnSpPr>
            <p:cNvPr id="14" name="Straight Arrow Connector 5"/>
            <p:cNvCxnSpPr/>
            <p:nvPr/>
          </p:nvCxnSpPr>
          <p:spPr bwMode="auto">
            <a:xfrm>
              <a:off x="3519389" y="5589240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2555776" y="5416897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5603379" y="5373786"/>
              <a:ext cx="9460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i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17" name="Straight Arrow Connector 5"/>
            <p:cNvCxnSpPr/>
            <p:nvPr/>
          </p:nvCxnSpPr>
          <p:spPr bwMode="auto">
            <a:xfrm flipV="1">
              <a:off x="3491880" y="486916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"/>
            <p:cNvCxnSpPr/>
            <p:nvPr/>
          </p:nvCxnSpPr>
          <p:spPr bwMode="auto">
            <a:xfrm>
              <a:off x="3491880" y="558924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5603379" y="4653136"/>
              <a:ext cx="9973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1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27" name="TextBox 19"/>
            <p:cNvSpPr txBox="1">
              <a:spLocks noChangeArrowheads="1"/>
            </p:cNvSpPr>
            <p:nvPr/>
          </p:nvSpPr>
          <p:spPr bwMode="auto">
            <a:xfrm>
              <a:off x="5603379" y="6093296"/>
              <a:ext cx="10038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n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19350" y="3861048"/>
            <a:ext cx="8501122" cy="2088232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通常非常大，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使用单机来管理和查询图不现实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Yahoo! 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Web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图</a:t>
            </a:r>
            <a:r>
              <a:rPr lang="zh-CN" altLang="en-US" sz="1800" dirty="0" smtClean="0">
                <a:ea typeface="黑体" pitchFamily="49" charset="-122"/>
              </a:rPr>
              <a:t>有</a:t>
            </a:r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140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顶点</a:t>
            </a:r>
            <a:endParaRPr lang="de-DE" altLang="zh-CN" sz="18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超过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用户</a:t>
            </a:r>
            <a:endParaRPr lang="en-US" altLang="zh-CN" sz="48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现实活中的图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通常是分布式的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Google, Yahoo! and 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都有大规模的数据中心存储数据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ss</a:t>
            </a:r>
            <a:endParaRPr lang="en-US" altLang="zh-CN" sz="18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067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如，分布式图模式匹配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728192"/>
          </a:xfrm>
        </p:spPr>
        <p:txBody>
          <a:bodyPr/>
          <a:lstStyle/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机群：具有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等同计算能力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的多台机器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发起查询的指定为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协调者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任何一台机器能够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直接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向其他机器发送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任意数量的消息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所有机器通过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本地计算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消息传送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协同完成任务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.</a:t>
            </a:r>
            <a:endParaRPr lang="zh-CN" altLang="en-US" sz="2000" b="1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224E6-15A8-4E74-8987-281A30D56C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提出分布式计算模型</a:t>
            </a:r>
            <a:r>
              <a:rPr lang="en-US" altLang="zh-CN" sz="2000" dirty="0" smtClean="0">
                <a:solidFill>
                  <a:srgbClr val="33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[2]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80928"/>
            <a:ext cx="4320480" cy="1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8032" y="45091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分布式算法复杂性指标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85720" y="5085184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机器访问次数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访问一台机器的最大次数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交互复杂性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2.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最大完工时间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所有机器中最长的完工时间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效率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3.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通讯数据量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不同机器之间的通讯消息的量和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网络带宽的消耗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kumimoji="0" lang="en-US" altLang="zh-CN" sz="200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505599"/>
            <a:ext cx="9144000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[2]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, and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, Distributed Graph Pattern Matching, </a:t>
            </a:r>
            <a:r>
              <a:rPr lang="en-US" altLang="zh-CN" sz="1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WWW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2012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.</a:t>
            </a:r>
            <a:endParaRPr lang="en-US" altLang="zh-CN" sz="14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cxnSp>
        <p:nvCxnSpPr>
          <p:cNvPr id="16" name="Straight Arrow Connector 5"/>
          <p:cNvCxnSpPr/>
          <p:nvPr/>
        </p:nvCxnSpPr>
        <p:spPr bwMode="auto">
          <a:xfrm>
            <a:off x="2987824" y="3501008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99592" y="3212976"/>
            <a:ext cx="1656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 + 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5652120" y="3212976"/>
            <a:ext cx="2952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915816" y="2564904"/>
            <a:ext cx="2016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Incremental computation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5292080" y="4263479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已有计算结果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012160" y="3717032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358" y="2872316"/>
            <a:ext cx="8501122" cy="1420780"/>
          </a:xfrm>
        </p:spPr>
        <p:txBody>
          <a:bodyPr/>
          <a:lstStyle/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将索引系统改为增量的方法：</a:t>
            </a:r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将文档的平均处理时间减少为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1%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当每天处理的文档数据一样是，将文档的平均老化时间减少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50%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251520" y="5445224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/>
              <a:t>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“零”开始</a:t>
            </a:r>
            <a:r>
              <a:rPr lang="zh-CN" altLang="en-US" sz="2000" b="1" dirty="0" smtClean="0"/>
              <a:t>是对计算资源的极大浪费</a:t>
            </a:r>
            <a:r>
              <a:rPr lang="en-US" altLang="zh-CN" sz="2000" b="1" dirty="0" smtClean="0"/>
              <a:t>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358" y="2276872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Google 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Percolator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[19]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5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如，增量模式匹配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(VLDB  2010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[6]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)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91358" y="1648180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提高效率，同时也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是应对数据动态性的一种有效方法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6290156"/>
            <a:ext cx="914400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[6]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4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 Wu, Graph Pattern Matching: From Intractable to Polynomial Time</a:t>
            </a:r>
            <a:r>
              <a:rPr lang="en-US" altLang="zh-CN" sz="1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. VLDB 2010</a:t>
            </a:r>
            <a:r>
              <a:rPr lang="en-US" altLang="zh-CN" sz="1400" dirty="0" smtClean="0">
                <a:latin typeface="Arial Unicode MS" pitchFamily="34" charset="-122"/>
                <a:ea typeface="黑体" pitchFamily="49" charset="-122"/>
              </a:rPr>
              <a:t>.</a:t>
            </a:r>
            <a:endParaRPr lang="en-US" altLang="zh-CN" sz="14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其它数据技术</a:t>
            </a:r>
            <a:endParaRPr lang="zh-CN" altLang="en-US" sz="40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772708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数据索引：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空间代价、</a:t>
            </a:r>
            <a:r>
              <a:rPr lang="zh-CN" altLang="en-US" dirty="0" smtClean="0">
                <a:solidFill>
                  <a:srgbClr val="0066CC"/>
                </a:solidFill>
                <a:ea typeface="黑体" pitchFamily="49" charset="-122"/>
              </a:rPr>
              <a:t>构建时间代价、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查询效率提高</a:t>
            </a:r>
            <a:endParaRPr lang="en-US" altLang="zh-CN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>
              <a:latin typeface="Arial Unicode MS" pitchFamily="34" charset="-122"/>
              <a:ea typeface="黑体" pitchFamily="49" charset="-122"/>
            </a:endParaRPr>
          </a:p>
        </p:txBody>
      </p:sp>
      <p:cxnSp>
        <p:nvCxnSpPr>
          <p:cNvPr id="11" name="Straight Arrow Connector 5"/>
          <p:cNvCxnSpPr/>
          <p:nvPr/>
        </p:nvCxnSpPr>
        <p:spPr bwMode="auto">
          <a:xfrm>
            <a:off x="3635896" y="2636912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2627784" y="2375302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724128" y="2375302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D’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707904" y="2060848"/>
            <a:ext cx="2016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compression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85720" y="2348880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数据压缩：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285720" y="3952436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数据划分：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17" name="Straight Arrow Connector 5"/>
          <p:cNvCxnSpPr/>
          <p:nvPr/>
        </p:nvCxnSpPr>
        <p:spPr bwMode="auto">
          <a:xfrm>
            <a:off x="3635896" y="4194666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2555776" y="3933056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724128" y="3933056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1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… </a:t>
            </a:r>
            <a:r>
              <a:rPr lang="en-US" altLang="zh-CN" sz="2800" dirty="0" smtClean="0">
                <a:latin typeface="华文仿宋"/>
                <a:ea typeface="华文仿宋"/>
                <a:sym typeface="Symbol" pitchFamily="18" charset="2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n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 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3851920" y="3687415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partitioning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1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Work in progress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Ring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系统：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凝聚理论、算法和技术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5613" y="1478061"/>
            <a:ext cx="6348412" cy="1243013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  </a:t>
            </a:r>
            <a:r>
              <a:rPr kumimoji="0" lang="en-US" altLang="zh-CN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Ring</a:t>
            </a:r>
            <a:r>
              <a:rPr kumimoji="0" lang="zh-CN" altLang="en-US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典型应用</a:t>
            </a:r>
            <a:endParaRPr kumimoji="0" lang="en-US" altLang="zh-CN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6" name="图片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8988" y="1432024"/>
            <a:ext cx="1485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40"/>
          <p:cNvGrpSpPr>
            <a:grpSpLocks/>
          </p:cNvGrpSpPr>
          <p:nvPr/>
        </p:nvGrpSpPr>
        <p:grpSpPr bwMode="auto">
          <a:xfrm>
            <a:off x="7199313" y="1973361"/>
            <a:ext cx="1366837" cy="446088"/>
            <a:chOff x="4802540" y="6164184"/>
            <a:chExt cx="1425644" cy="518435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2540" y="6193322"/>
              <a:ext cx="577888" cy="489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72773" y="6164184"/>
              <a:ext cx="955411" cy="503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圆角矩形 60"/>
          <p:cNvSpPr>
            <a:spLocks noChangeArrowheads="1"/>
          </p:cNvSpPr>
          <p:nvPr/>
        </p:nvSpPr>
        <p:spPr bwMode="auto">
          <a:xfrm>
            <a:off x="611188" y="1898749"/>
            <a:ext cx="1970087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异常事件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分析与预警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圆角矩形 61"/>
          <p:cNvSpPr>
            <a:spLocks noChangeArrowheads="1"/>
          </p:cNvSpPr>
          <p:nvPr/>
        </p:nvSpPr>
        <p:spPr bwMode="auto">
          <a:xfrm>
            <a:off x="2703513" y="1908274"/>
            <a:ext cx="1973262" cy="714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微博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图片识别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62"/>
          <p:cNvSpPr>
            <a:spLocks noChangeArrowheads="1"/>
          </p:cNvSpPr>
          <p:nvPr/>
        </p:nvSpPr>
        <p:spPr bwMode="auto">
          <a:xfrm>
            <a:off x="4792663" y="1898749"/>
            <a:ext cx="1971675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微博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心情搜索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482600" y="2540099"/>
            <a:ext cx="8553896" cy="2905125"/>
            <a:chOff x="481888" y="3628029"/>
            <a:chExt cx="8554214" cy="2904211"/>
          </a:xfrm>
        </p:grpSpPr>
        <p:grpSp>
          <p:nvGrpSpPr>
            <p:cNvPr id="13" name="组合 5"/>
            <p:cNvGrpSpPr>
              <a:grpSpLocks/>
            </p:cNvGrpSpPr>
            <p:nvPr/>
          </p:nvGrpSpPr>
          <p:grpSpPr bwMode="auto">
            <a:xfrm>
              <a:off x="6875434" y="3628029"/>
              <a:ext cx="2160668" cy="2688256"/>
              <a:chOff x="6875434" y="3628029"/>
              <a:chExt cx="2160668" cy="2688256"/>
            </a:xfrm>
          </p:grpSpPr>
          <p:grpSp>
            <p:nvGrpSpPr>
              <p:cNvPr id="14" name="组合 46"/>
              <p:cNvGrpSpPr>
                <a:grpSpLocks/>
              </p:cNvGrpSpPr>
              <p:nvPr/>
            </p:nvGrpSpPr>
            <p:grpSpPr bwMode="auto">
              <a:xfrm>
                <a:off x="6875434" y="4422620"/>
                <a:ext cx="2160668" cy="1893665"/>
                <a:chOff x="-233015" y="4074743"/>
                <a:chExt cx="2160668" cy="1893665"/>
              </a:xfrm>
            </p:grpSpPr>
            <p:grpSp>
              <p:nvGrpSpPr>
                <p:cNvPr id="15" name="组合 12"/>
                <p:cNvGrpSpPr>
                  <a:grpSpLocks/>
                </p:cNvGrpSpPr>
                <p:nvPr/>
              </p:nvGrpSpPr>
              <p:grpSpPr bwMode="auto">
                <a:xfrm>
                  <a:off x="251520" y="4074743"/>
                  <a:ext cx="1127951" cy="1261815"/>
                  <a:chOff x="4114799" y="3005385"/>
                  <a:chExt cx="1181100" cy="1261815"/>
                </a:xfrm>
              </p:grpSpPr>
              <p:pic>
                <p:nvPicPr>
                  <p:cNvPr id="23" name="图片 9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154258" y="3005385"/>
                    <a:ext cx="1141641" cy="12618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4" name="图片 10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4114799" y="3543299"/>
                    <a:ext cx="647700" cy="6477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22" name="矩形 21"/>
                <p:cNvSpPr/>
                <p:nvPr/>
              </p:nvSpPr>
              <p:spPr>
                <a:xfrm>
                  <a:off x="-233015" y="5446285"/>
                  <a:ext cx="2160668" cy="522123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400" dirty="0">
                      <a:latin typeface="+mn-lt"/>
                      <a:ea typeface="黑体" panose="02010609060101010101" pitchFamily="49" charset="-122"/>
                    </a:rPr>
                    <a:t>360</a:t>
                  </a:r>
                  <a:r>
                    <a:rPr lang="zh-CN" altLang="en-US" sz="1400" dirty="0">
                      <a:latin typeface="+mn-lt"/>
                      <a:ea typeface="黑体" panose="02010609060101010101" pitchFamily="49" charset="-122"/>
                    </a:rPr>
                    <a:t>度全面事件预警</a:t>
                  </a:r>
                </a:p>
                <a:p>
                  <a:pPr algn="ctr">
                    <a:defRPr/>
                  </a:pPr>
                  <a:r>
                    <a:rPr lang="en-US" sz="1400" dirty="0">
                      <a:latin typeface="+mn-lt"/>
                      <a:ea typeface="黑体" panose="02010609060101010101" pitchFamily="49" charset="-122"/>
                    </a:rPr>
                    <a:t>one ring to rule them all</a:t>
                  </a:r>
                </a:p>
              </p:txBody>
            </p:sp>
          </p:grpSp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rot="272416">
                <a:off x="7294866" y="3628029"/>
                <a:ext cx="1146751" cy="5217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9" name="组合 4"/>
            <p:cNvGrpSpPr>
              <a:grpSpLocks/>
            </p:cNvGrpSpPr>
            <p:nvPr/>
          </p:nvGrpSpPr>
          <p:grpSpPr bwMode="auto">
            <a:xfrm>
              <a:off x="481888" y="3933056"/>
              <a:ext cx="6394368" cy="2599184"/>
              <a:chOff x="456205" y="2544640"/>
              <a:chExt cx="6394368" cy="4124720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6205" y="2544128"/>
                <a:ext cx="6394687" cy="41201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pic>
          <p:pic>
            <p:nvPicPr>
              <p:cNvPr id="17" name="图片 101"/>
              <p:cNvPicPr>
                <a:picLocks noChangeAspect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11560" y="5579829"/>
                <a:ext cx="1748063" cy="102347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</p:pic>
          <p:pic>
            <p:nvPicPr>
              <p:cNvPr id="18" name="Picture 3"/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478216" y="5538179"/>
                <a:ext cx="1762041" cy="1131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1180816"/>
          </a:xfrm>
        </p:spPr>
        <p:txBody>
          <a:bodyPr/>
          <a:lstStyle/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推荐系统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有着广泛的应用，如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social </a:t>
            </a:r>
            <a:r>
              <a:rPr lang="en-US" altLang="zh-CN" dirty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matching systems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 </a:t>
            </a:r>
          </a:p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是一种非常有用的推荐工具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</a:t>
            </a: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推荐系统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[2]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4098" name="Picture 2" descr="C:\Users\LiJia\AppData\Roaming\Tencent\Users\784971087\QQ\WinTemp\RichOle\1RCJ`H][78W_D~VN6]`UGS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2183" y="2574952"/>
            <a:ext cx="4079809" cy="344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4"/>
          <p:cNvSpPr txBox="1">
            <a:spLocks/>
          </p:cNvSpPr>
          <p:nvPr/>
        </p:nvSpPr>
        <p:spPr bwMode="auto">
          <a:xfrm>
            <a:off x="179512" y="3356992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猎头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想找一位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生物学家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(Bio)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来帮助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一组软件开发人员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(SEs)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来分析基因数据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.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猎头通过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专家推荐网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L</a:t>
            </a:r>
            <a:r>
              <a:rPr kumimoji="0" lang="en-US" altLang="zh-CN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inkedIn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搜索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图中顶点表示人，标签为专长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kern="0" dirty="0" smtClean="0">
                <a:latin typeface="Arial Unicode MS" pitchFamily="34" charset="-122"/>
                <a:ea typeface="+mn-ea"/>
              </a:rPr>
              <a:t>图中边表示推荐，如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HR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Bio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AI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DM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93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556792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图搜索是一种新型社会搜索模式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420888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342900" eaLnBrk="0" hangingPunct="0">
              <a:spcBef>
                <a:spcPts val="0"/>
              </a:spcBef>
            </a:pPr>
            <a:r>
              <a:rPr lang="zh-CN" altLang="en-US" sz="2400" kern="0" dirty="0" smtClean="0">
                <a:solidFill>
                  <a:srgbClr val="000000"/>
                </a:solidFill>
                <a:latin typeface="Arial Unicode MS" pitchFamily="34" charset="-122"/>
              </a:rPr>
              <a:t>大图搜索的应用与挑战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 Unicode MS" pitchFamily="34" charset="-122"/>
              </a:rPr>
              <a:t>(FAE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 Unicode MS" pitchFamily="34" charset="-122"/>
              </a:rPr>
              <a:t>法则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 Unicode MS" pitchFamily="34" charset="-122"/>
              </a:rPr>
              <a:t>)</a:t>
            </a:r>
            <a:endParaRPr lang="en-US" altLang="zh-CN" sz="2000" kern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3284984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解决大图搜索挑战的相关技术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小结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107504" y="5373217"/>
            <a:ext cx="8892480" cy="864096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Just a start,</a:t>
            </a:r>
          </a:p>
          <a:p>
            <a:pPr algn="ctr"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there is a long way to go for Big Graph Search!</a:t>
            </a:r>
            <a:endParaRPr lang="en-US" altLang="zh-CN" sz="2400" b="1" dirty="0" smtClean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27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page\talks\973年终会-2014\IBM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85280" cy="9426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2" y="908720"/>
            <a:ext cx="8964488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err="1" smtClean="0"/>
              <a:t>Charu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Aggarwal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Sourav</a:t>
            </a:r>
            <a:r>
              <a:rPr kumimoji="1" lang="en-US" altLang="zh-CN" sz="2000" dirty="0" smtClean="0"/>
              <a:t> S </a:t>
            </a:r>
            <a:r>
              <a:rPr kumimoji="1" lang="en-US" altLang="zh-CN" sz="2000" dirty="0" err="1" smtClean="0"/>
              <a:t>Bhowmick</a:t>
            </a:r>
            <a:r>
              <a:rPr kumimoji="1" lang="en-US" altLang="zh-CN" sz="2000" dirty="0" smtClean="0"/>
              <a:t>, Yang Cao, </a:t>
            </a:r>
            <a:r>
              <a:rPr kumimoji="1" lang="en-US" altLang="zh-CN" sz="2000" dirty="0" err="1" smtClean="0"/>
              <a:t>Gao</a:t>
            </a:r>
            <a:r>
              <a:rPr kumimoji="1" lang="en-US" altLang="zh-CN" sz="2000" dirty="0" smtClean="0"/>
              <a:t> Cong, Liang </a:t>
            </a:r>
            <a:r>
              <a:rPr kumimoji="1" lang="en-US" altLang="zh-CN" sz="2000" dirty="0" err="1" smtClean="0"/>
              <a:t>Duan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Wenfei</a:t>
            </a:r>
            <a:r>
              <a:rPr kumimoji="1" lang="en-US" altLang="zh-CN" sz="2000" dirty="0" smtClean="0"/>
              <a:t> Fan, </a:t>
            </a:r>
            <a:r>
              <a:rPr kumimoji="1" lang="en-US" altLang="zh-CN" sz="2000" dirty="0" err="1" smtClean="0"/>
              <a:t>Kaiyu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Feng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Renjun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Jinpeng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Huai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Jia</a:t>
            </a:r>
            <a:r>
              <a:rPr lang="en-US" altLang="zh-CN" sz="2000" dirty="0" smtClean="0"/>
              <a:t> Li,  </a:t>
            </a:r>
            <a:r>
              <a:rPr lang="en-US" altLang="zh-CN" sz="2000" dirty="0" err="1" smtClean="0"/>
              <a:t>Jianxin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Xudong</a:t>
            </a:r>
            <a:r>
              <a:rPr lang="en-US" altLang="zh-CN" sz="2000" dirty="0" smtClean="0"/>
              <a:t> Liu, </a:t>
            </a:r>
            <a:r>
              <a:rPr kumimoji="1" lang="en-US" altLang="zh-CN" sz="2000" dirty="0" err="1" smtClean="0"/>
              <a:t>Haixun</a:t>
            </a:r>
            <a:r>
              <a:rPr kumimoji="1" lang="en-US" altLang="zh-CN" sz="2000" dirty="0" smtClean="0"/>
              <a:t> Wang, </a:t>
            </a:r>
            <a:r>
              <a:rPr kumimoji="1" lang="en-US" altLang="zh-CN" sz="2000" dirty="0" err="1" smtClean="0"/>
              <a:t>Tianyu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Wo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Weiren</a:t>
            </a:r>
            <a:r>
              <a:rPr kumimoji="1" lang="en-US" altLang="zh-CN" sz="2000" smtClean="0"/>
              <a:t> Yu  </a:t>
            </a:r>
            <a:r>
              <a:rPr kumimoji="1" lang="en-US" altLang="zh-CN" sz="2000" dirty="0" smtClean="0"/>
              <a:t>…</a:t>
            </a:r>
          </a:p>
          <a:p>
            <a:pPr>
              <a:spcBef>
                <a:spcPts val="12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>
              <a:spcBef>
                <a:spcPts val="600"/>
              </a:spcBef>
            </a:pPr>
            <a:endParaRPr kumimoji="1" lang="en-US" altLang="zh-CN" dirty="0" smtClean="0"/>
          </a:p>
          <a:p>
            <a:pPr>
              <a:spcBef>
                <a:spcPts val="600"/>
              </a:spcBef>
            </a:pPr>
            <a:endParaRPr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pic>
        <p:nvPicPr>
          <p:cNvPr id="7" name="图片 6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30701"/>
            <a:ext cx="3359376" cy="693866"/>
          </a:xfrm>
          <a:prstGeom prst="rect">
            <a:avLst/>
          </a:prstGeom>
        </p:spPr>
      </p:pic>
      <p:pic>
        <p:nvPicPr>
          <p:cNvPr id="8" name="图片 7" descr="goog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5821635"/>
            <a:ext cx="1876425" cy="703709"/>
          </a:xfrm>
          <a:prstGeom prst="rect">
            <a:avLst/>
          </a:prstGeom>
        </p:spPr>
      </p:pic>
      <p:pic>
        <p:nvPicPr>
          <p:cNvPr id="1027" name="Picture 3" descr="D:\homepage\talks\973年终会-2014\ms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496644"/>
            <a:ext cx="2219325" cy="1028700"/>
          </a:xfrm>
          <a:prstGeom prst="rect">
            <a:avLst/>
          </a:prstGeom>
          <a:noFill/>
        </p:spPr>
      </p:pic>
      <p:pic>
        <p:nvPicPr>
          <p:cNvPr id="1028" name="Picture 4" descr="D:\homepage\talks\973年终会-2014\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077072"/>
            <a:ext cx="2736304" cy="966827"/>
          </a:xfrm>
          <a:prstGeom prst="rect">
            <a:avLst/>
          </a:prstGeom>
          <a:noFill/>
        </p:spPr>
      </p:pic>
      <p:pic>
        <p:nvPicPr>
          <p:cNvPr id="11" name="Picture 12" descr="http://cdn3.sbnation.com/imported_assets/1427057/12207655-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05064"/>
            <a:ext cx="2928152" cy="110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omepage\talks\973年终会-2014\th (3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2996952"/>
            <a:ext cx="4392488" cy="761364"/>
          </a:xfrm>
          <a:prstGeom prst="rect">
            <a:avLst/>
          </a:prstGeom>
          <a:noFill/>
        </p:spPr>
      </p:pic>
      <p:pic>
        <p:nvPicPr>
          <p:cNvPr id="14" name="图片 13" descr="t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2160" y="5393010"/>
            <a:ext cx="28575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[1] Rice, M. and </a:t>
            </a:r>
            <a:r>
              <a:rPr lang="en-US" altLang="zh-CN" sz="1600" dirty="0" err="1" smtClean="0">
                <a:ea typeface="黑体" pitchFamily="49" charset="-122"/>
              </a:rPr>
              <a:t>Tsotras</a:t>
            </a:r>
            <a:r>
              <a:rPr lang="en-US" altLang="zh-CN" sz="1600" dirty="0" smtClean="0">
                <a:ea typeface="黑体" pitchFamily="49" charset="-122"/>
              </a:rPr>
              <a:t>, V.J., Graph indexing of road networks for shortest path queries with label restrictions,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[2]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Distributed Graph Pattern Matching, WWW 2012.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3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 </a:t>
            </a:r>
            <a:r>
              <a:rPr lang="en-US" altLang="zh-CN" sz="1600" dirty="0" err="1" smtClean="0">
                <a:ea typeface="黑体" pitchFamily="49" charset="-122"/>
              </a:rPr>
              <a:t>Jia</a:t>
            </a:r>
            <a:r>
              <a:rPr lang="en-US" altLang="zh-CN" sz="1600" dirty="0" smtClean="0">
                <a:ea typeface="黑体" pitchFamily="49" charset="-122"/>
              </a:rPr>
              <a:t> Li, </a:t>
            </a:r>
            <a:r>
              <a:rPr lang="en-US" altLang="zh-CN" sz="1600" dirty="0" err="1" smtClean="0">
                <a:ea typeface="黑体" pitchFamily="49" charset="-122"/>
              </a:rPr>
              <a:t>Chunming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 </a:t>
            </a:r>
            <a:r>
              <a:rPr lang="en-US" altLang="zh-CN" sz="1600" dirty="0" err="1" smtClean="0">
                <a:ea typeface="黑体" pitchFamily="49" charset="-122"/>
              </a:rPr>
              <a:t>Xuelian</a:t>
            </a:r>
            <a:r>
              <a:rPr lang="en-US" altLang="zh-CN" sz="1600" dirty="0" smtClean="0">
                <a:ea typeface="黑体" pitchFamily="49" charset="-122"/>
              </a:rPr>
              <a:t> Lin, and 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Big Graph Search: Challenges and Techniques, Frontiers of Computer Science, 2015, to appear.</a:t>
            </a: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[4] C. C.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Aggarwal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H. Wang. Managing and Mining Graph Data. Springer,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[5]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 Adding Regular Expressions to Graph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Reachability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Pattern Queries. ICDE 2011.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[6]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Pattern Matching: From Intractable to Polynomial Time.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7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Homomorphism Revisited for Graph Matching.  VLDB 2010.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[8] </a:t>
            </a:r>
            <a:r>
              <a:rPr lang="en-US" altLang="zh-CN" sz="1600" dirty="0" err="1" smtClean="0">
                <a:ea typeface="黑体" pitchFamily="49" charset="-122"/>
              </a:rPr>
              <a:t>Hossein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Maserrat</a:t>
            </a:r>
            <a:r>
              <a:rPr lang="en-US" altLang="zh-CN" sz="1600" dirty="0" smtClean="0">
                <a:ea typeface="黑体" pitchFamily="49" charset="-122"/>
              </a:rPr>
              <a:t> and </a:t>
            </a:r>
            <a:r>
              <a:rPr lang="en-US" altLang="zh-CN" sz="1600" dirty="0" err="1" smtClean="0">
                <a:ea typeface="黑体" pitchFamily="49" charset="-122"/>
              </a:rPr>
              <a:t>Jian</a:t>
            </a:r>
            <a:r>
              <a:rPr lang="en-US" altLang="zh-CN" sz="1600" dirty="0" smtClean="0">
                <a:ea typeface="黑体" pitchFamily="49" charset="-122"/>
              </a:rPr>
              <a:t> Pei, Neighbor query friendly compression of social networks. KDD 2010.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[9] Brian </a:t>
            </a:r>
            <a:r>
              <a:rPr lang="en-US" altLang="zh-CN" sz="1600" dirty="0" err="1" smtClean="0">
                <a:ea typeface="黑体" pitchFamily="49" charset="-122"/>
              </a:rPr>
              <a:t>Gallaghe</a:t>
            </a:r>
            <a:r>
              <a:rPr lang="en-US" altLang="zh-CN" sz="1600" dirty="0" smtClean="0">
                <a:ea typeface="黑体" pitchFamily="49" charset="-122"/>
              </a:rPr>
              <a:t>, Matching structure and semantics: A survey on graph-based pattern matching. AAAI FS. 2006.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[10] Marko A. Rodriguez, Peter </a:t>
            </a:r>
            <a:r>
              <a:rPr lang="en-US" altLang="zh-CN" sz="1600" dirty="0" err="1" smtClean="0">
                <a:ea typeface="黑体" pitchFamily="49" charset="-122"/>
              </a:rPr>
              <a:t>Neubauer</a:t>
            </a:r>
            <a:r>
              <a:rPr lang="en-US" altLang="zh-CN" sz="1600" dirty="0" smtClean="0">
                <a:ea typeface="黑体" pitchFamily="49" charset="-122"/>
              </a:rPr>
              <a:t>: The Graph Traversal Pattern. Graph Data Management 2011: 29-46</a:t>
            </a:r>
          </a:p>
          <a:p>
            <a:pPr>
              <a:buNone/>
            </a:pPr>
            <a:endParaRPr lang="en-US" altLang="zh-CN" sz="1600" dirty="0" smtClean="0"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11] </a:t>
            </a:r>
            <a:r>
              <a:rPr lang="en-US" altLang="zh-CN" sz="1600" dirty="0" err="1" smtClean="0">
                <a:ea typeface="黑体" pitchFamily="49" charset="-122"/>
              </a:rPr>
              <a:t>Kaiyu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Feng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Gao</a:t>
            </a:r>
            <a:r>
              <a:rPr lang="en-US" altLang="zh-CN" sz="1600" dirty="0" smtClean="0">
                <a:ea typeface="黑体" pitchFamily="49" charset="-122"/>
              </a:rPr>
              <a:t> Cong, </a:t>
            </a:r>
            <a:r>
              <a:rPr lang="en-US" altLang="zh-CN" sz="1600" dirty="0" err="1" smtClean="0">
                <a:ea typeface="黑体" pitchFamily="49" charset="-122"/>
              </a:rPr>
              <a:t>Sourav</a:t>
            </a:r>
            <a:r>
              <a:rPr lang="en-US" altLang="zh-CN" sz="1600" dirty="0" smtClean="0">
                <a:ea typeface="黑体" pitchFamily="49" charset="-122"/>
              </a:rPr>
              <a:t> S. </a:t>
            </a:r>
            <a:r>
              <a:rPr lang="en-US" altLang="zh-CN" sz="1600" dirty="0" err="1" smtClean="0">
                <a:ea typeface="黑体" pitchFamily="49" charset="-122"/>
              </a:rPr>
              <a:t>Bhowmick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Ma: In search of influential event organizers in online social networks. SIGMOD 2014.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12]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. Strong Simulation: Capturing Topology in Graph Pattern Matching. TODS 2014.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[13]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, Capturing Topology in Graph Pattern Matching. VLDB 2012.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[14] P. </a:t>
            </a:r>
            <a:r>
              <a:rPr lang="en-US" altLang="zh-CN" sz="1600" dirty="0" err="1" smtClean="0">
                <a:ea typeface="黑体" pitchFamily="49" charset="-122"/>
              </a:rPr>
              <a:t>Bogdanov</a:t>
            </a:r>
            <a:r>
              <a:rPr lang="en-US" altLang="zh-CN" sz="1600" dirty="0" smtClean="0">
                <a:ea typeface="黑体" pitchFamily="49" charset="-122"/>
              </a:rPr>
              <a:t>, M. </a:t>
            </a:r>
            <a:r>
              <a:rPr lang="en-US" altLang="zh-CN" sz="1600" dirty="0" err="1" smtClean="0">
                <a:ea typeface="黑体" pitchFamily="49" charset="-122"/>
              </a:rPr>
              <a:t>Mongiov`ı</a:t>
            </a:r>
            <a:r>
              <a:rPr lang="en-US" altLang="zh-CN" sz="1600" dirty="0" smtClean="0">
                <a:ea typeface="黑体" pitchFamily="49" charset="-122"/>
              </a:rPr>
              <a:t>, and A. K. Singh, Mining heavy </a:t>
            </a:r>
            <a:r>
              <a:rPr lang="en-US" altLang="zh-CN" sz="1600" dirty="0" err="1" smtClean="0">
                <a:ea typeface="黑体" pitchFamily="49" charset="-122"/>
              </a:rPr>
              <a:t>subgraphs</a:t>
            </a:r>
            <a:r>
              <a:rPr lang="en-US" altLang="zh-CN" sz="1600" dirty="0" smtClean="0">
                <a:ea typeface="黑体" pitchFamily="49" charset="-122"/>
              </a:rPr>
              <a:t> in time-evolving networks, in ICDM, 2011.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[15]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 </a:t>
            </a:r>
            <a:r>
              <a:rPr lang="en-US" altLang="zh-CN" sz="1600" dirty="0" err="1" smtClean="0">
                <a:ea typeface="黑体" pitchFamily="49" charset="-122"/>
              </a:rPr>
              <a:t>Renjun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 </a:t>
            </a:r>
            <a:r>
              <a:rPr lang="en-US" altLang="zh-CN" sz="1600" dirty="0" err="1" smtClean="0">
                <a:ea typeface="黑体" pitchFamily="49" charset="-122"/>
              </a:rPr>
              <a:t>Luoshu</a:t>
            </a:r>
            <a:r>
              <a:rPr lang="en-US" altLang="zh-CN" sz="1600" dirty="0" smtClean="0">
                <a:ea typeface="黑体" pitchFamily="49" charset="-122"/>
              </a:rPr>
              <a:t> Wang, </a:t>
            </a:r>
            <a:r>
              <a:rPr lang="en-US" altLang="zh-CN" sz="1600" dirty="0" err="1" smtClean="0">
                <a:ea typeface="黑体" pitchFamily="49" charset="-122"/>
              </a:rPr>
              <a:t>Xuelian</a:t>
            </a:r>
            <a:r>
              <a:rPr lang="en-US" altLang="zh-CN" sz="1600" dirty="0" smtClean="0">
                <a:ea typeface="黑体" pitchFamily="49" charset="-122"/>
              </a:rPr>
              <a:t> Lin, 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Finding Dense </a:t>
            </a:r>
            <a:r>
              <a:rPr lang="en-US" altLang="zh-CN" sz="1600" dirty="0" err="1" smtClean="0">
                <a:ea typeface="黑体" pitchFamily="49" charset="-122"/>
              </a:rPr>
              <a:t>Subgraphs</a:t>
            </a:r>
            <a:r>
              <a:rPr lang="en-US" altLang="zh-CN" sz="1600" dirty="0" smtClean="0">
                <a:ea typeface="黑体" pitchFamily="49" charset="-122"/>
              </a:rPr>
              <a:t> in Large Temporal Networks, under review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[16] Liang </a:t>
            </a:r>
            <a:r>
              <a:rPr lang="en-US" altLang="zh-CN" sz="1600" dirty="0" err="1" smtClean="0">
                <a:ea typeface="黑体" pitchFamily="49" charset="-122"/>
              </a:rPr>
              <a:t>Duan</a:t>
            </a:r>
            <a:r>
              <a:rPr lang="en-US" altLang="zh-CN" sz="1600" dirty="0" smtClean="0">
                <a:ea typeface="黑体" pitchFamily="49" charset="-122"/>
              </a:rPr>
              <a:t>, 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 </a:t>
            </a:r>
            <a:r>
              <a:rPr lang="en-US" altLang="zh-CN" sz="1600" dirty="0" err="1" smtClean="0">
                <a:ea typeface="黑体" pitchFamily="49" charset="-122"/>
              </a:rPr>
              <a:t>Renjun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 and 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Scaling up Link Prediction with Ensembles, WSDM 2016.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17] </a:t>
            </a:r>
            <a:r>
              <a:rPr lang="en-US" altLang="zh-CN" sz="1600" dirty="0" err="1" smtClean="0">
                <a:ea typeface="黑体" pitchFamily="49" charset="-122"/>
              </a:rPr>
              <a:t>Weiren</a:t>
            </a:r>
            <a:r>
              <a:rPr lang="en-US" altLang="zh-CN" sz="1600" dirty="0" smtClean="0">
                <a:ea typeface="黑体" pitchFamily="49" charset="-122"/>
              </a:rPr>
              <a:t> Yu, 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C.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Haixun</a:t>
            </a:r>
            <a:r>
              <a:rPr lang="en-US" altLang="zh-CN" sz="1600" dirty="0" smtClean="0">
                <a:ea typeface="黑体" pitchFamily="49" charset="-122"/>
              </a:rPr>
              <a:t> Wang: On Anomalous Hotspot Discovery in Graph Streams. ICDM 2013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[18] </a:t>
            </a:r>
            <a:r>
              <a:rPr lang="en-US" altLang="zh-CN" sz="1600" dirty="0" err="1" smtClean="0">
                <a:ea typeface="黑体" pitchFamily="49" charset="-122"/>
              </a:rPr>
              <a:t>Renjun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C.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: An Embedding Approach to Network Anomaly Detection. under review.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[19] Daniel </a:t>
            </a:r>
            <a:r>
              <a:rPr lang="en-US" altLang="zh-CN" sz="1600" dirty="0" err="1" smtClean="0">
                <a:ea typeface="黑体" pitchFamily="49" charset="-122"/>
              </a:rPr>
              <a:t>Peng</a:t>
            </a:r>
            <a:r>
              <a:rPr lang="en-US" altLang="zh-CN" sz="1600" dirty="0" smtClean="0">
                <a:ea typeface="黑体" pitchFamily="49" charset="-122"/>
              </a:rPr>
              <a:t>, Frank </a:t>
            </a:r>
            <a:r>
              <a:rPr lang="en-US" altLang="zh-CN" sz="1600" dirty="0" err="1" smtClean="0">
                <a:ea typeface="黑体" pitchFamily="49" charset="-122"/>
              </a:rPr>
              <a:t>Dabek</a:t>
            </a:r>
            <a:r>
              <a:rPr lang="en-US" altLang="zh-CN" sz="1600" dirty="0" smtClean="0">
                <a:ea typeface="黑体" pitchFamily="49" charset="-122"/>
              </a:rPr>
              <a:t>: Large-scale Incremental Processing Using Distributed Transactions and Notifications. OSDI 2010.</a:t>
            </a:r>
          </a:p>
          <a:p>
            <a:pPr>
              <a:buNone/>
            </a:pPr>
            <a:endParaRPr lang="en-US" altLang="zh-CN" sz="1600" dirty="0" smtClean="0"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520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latin typeface="+mn-lt"/>
                <a:ea typeface="+mn-ea"/>
              </a:rPr>
              <a:t>		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提纲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542928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什么是图搜索</a:t>
            </a:r>
            <a:r>
              <a:rPr lang="en-US" altLang="zh-CN" sz="2800" dirty="0" smtClean="0">
                <a:latin typeface="Arial Unicode MS" pitchFamily="34" charset="-122"/>
                <a:ea typeface="黑体" pitchFamily="49" charset="-122"/>
              </a:rPr>
              <a:t>?</a:t>
            </a: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大图搜索挑战性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大图搜索</a:t>
            </a: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相关技术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总结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65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776108"/>
            <a:ext cx="8358246" cy="144498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什么是图搜索？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(What is Graph Search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98072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提出统一的定义</a:t>
            </a:r>
            <a:r>
              <a:rPr lang="en-US" altLang="zh-CN" sz="2000" dirty="0" smtClean="0">
                <a:solidFill>
                  <a:srgbClr val="00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[3] </a:t>
            </a:r>
            <a:r>
              <a:rPr lang="en-US" altLang="zh-CN" sz="2000" dirty="0" smtClean="0">
                <a:solidFill>
                  <a:srgbClr val="0066CC"/>
                </a:solidFill>
              </a:rPr>
              <a:t>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5" y="292494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标注：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 rot="10800000" flipV="1">
            <a:off x="395536" y="1484784"/>
            <a:ext cx="8352928" cy="129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给定模式图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和数据图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: </a:t>
            </a:r>
            <a:endParaRPr lang="en-US" altLang="zh-CN" sz="2400" kern="0" dirty="0" smtClean="0">
              <a:solidFill>
                <a:srgbClr val="0066CC"/>
              </a:solidFill>
              <a:latin typeface="Arial Unicode MS" pitchFamily="34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检测是否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G;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中所有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的子图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 rot="10800000" flipV="1">
            <a:off x="395536" y="3469070"/>
            <a:ext cx="8424936" cy="27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b="1" kern="0" dirty="0" smtClean="0">
                <a:latin typeface="Arial Unicode MS" pitchFamily="34" charset="-122"/>
                <a:ea typeface="黑体" pitchFamily="49" charset="-122"/>
              </a:rPr>
              <a:t>两类查询</a:t>
            </a:r>
            <a:r>
              <a:rPr lang="en-US" altLang="zh-CN" sz="2200" b="1" kern="0" dirty="0" smtClean="0">
                <a:latin typeface="Arial Unicode MS" pitchFamily="34" charset="-122"/>
                <a:ea typeface="黑体" pitchFamily="49" charset="-122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布尔查询</a:t>
            </a:r>
            <a:r>
              <a:rPr lang="en-US" altLang="zh-CN" sz="2200" kern="0" dirty="0" smtClean="0">
                <a:latin typeface="Arial Unicode MS" pitchFamily="34" charset="-122"/>
                <a:ea typeface="黑体" pitchFamily="49" charset="-122"/>
              </a:rPr>
              <a:t>(Yes/No)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函数查询</a:t>
            </a:r>
            <a:r>
              <a:rPr lang="zh-CN" altLang="en-US" sz="2200" kern="0" dirty="0" smtClean="0">
                <a:latin typeface="Arial Unicode MS" pitchFamily="34" charset="-122"/>
                <a:ea typeface="黑体" pitchFamily="49" charset="-122"/>
              </a:rPr>
              <a:t>，可以调用布尔查询</a:t>
            </a:r>
            <a:endParaRPr lang="en-US" altLang="zh-CN" sz="22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图中顶点或者边常常带有标签</a:t>
            </a:r>
            <a:endParaRPr lang="en-US" altLang="zh-CN" sz="20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模式图通常比较小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), 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但数据图很大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上亿个顶点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048" y="951111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不同的</a:t>
            </a:r>
            <a:r>
              <a:rPr lang="en-US" altLang="zh-CN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>
                <a:solidFill>
                  <a:srgbClr val="FF0000"/>
                </a:solidFill>
              </a:rPr>
              <a:t>语义</a:t>
            </a:r>
            <a:r>
              <a:rPr lang="zh-CN" altLang="en-US" sz="2400" dirty="0" smtClean="0">
                <a:solidFill>
                  <a:schemeClr val="tx1"/>
                </a:solidFill>
              </a:rPr>
              <a:t>表示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不同类型的图搜索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</a:rPr>
              <a:t>包括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 rot="10800000" flipV="1">
            <a:off x="467544" y="1916827"/>
            <a:ext cx="8352928" cy="32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最短路径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距离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[1]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子图同构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[9]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图同态及其扩展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[7]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图模拟及其扩展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[6,6]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图关键字搜索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[4]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紧邻查询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[8]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… 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58924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图搜索是一个非常“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general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”概念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!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776108"/>
            <a:ext cx="8358246" cy="180502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为什么需要图搜索</a:t>
            </a:r>
            <a:r>
              <a:rPr lang="en-US" altLang="zh-CN" sz="40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?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 Search, Why Bother?)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38720</TotalTime>
  <Words>2872</Words>
  <Application>Microsoft Office PowerPoint</Application>
  <PresentationFormat>全屏显示(4:3)</PresentationFormat>
  <Paragraphs>468</Paragraphs>
  <Slides>44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默认设计模板</vt:lpstr>
      <vt:lpstr>幻灯片 1</vt:lpstr>
      <vt:lpstr>幻灯片 2</vt:lpstr>
      <vt:lpstr>应用案例1</vt:lpstr>
      <vt:lpstr>应用案例2</vt:lpstr>
      <vt:lpstr>提纲</vt:lpstr>
      <vt:lpstr>幻灯片 6</vt:lpstr>
      <vt:lpstr>图搜索</vt:lpstr>
      <vt:lpstr>图搜索</vt:lpstr>
      <vt:lpstr>幻灯片 9</vt:lpstr>
      <vt:lpstr>The need for a Social Search Engine</vt:lpstr>
      <vt:lpstr>图搜索 vs. 关系数据库 [10]</vt:lpstr>
      <vt:lpstr>图搜索 vs. 关系数据库 [10]</vt:lpstr>
      <vt:lpstr>图搜索 vs. Web搜索</vt:lpstr>
      <vt:lpstr>学术界关注</vt:lpstr>
      <vt:lpstr>幻灯片 15</vt:lpstr>
      <vt:lpstr>大图数据，如社会网络等</vt:lpstr>
      <vt:lpstr>FAE法则</vt:lpstr>
      <vt:lpstr>友好性(Friendliness)</vt:lpstr>
      <vt:lpstr>如，影响力事件组织者搜索</vt:lpstr>
      <vt:lpstr>准确性(Accuracy)</vt:lpstr>
      <vt:lpstr>高效性(Efficiency)</vt:lpstr>
      <vt:lpstr>幻灯片 22</vt:lpstr>
      <vt:lpstr>查询近似技术</vt:lpstr>
      <vt:lpstr>如，强模拟图查询</vt:lpstr>
      <vt:lpstr>子图同构图查询</vt:lpstr>
      <vt:lpstr>Terrorist Collaboration Network</vt:lpstr>
      <vt:lpstr>强模拟图查询</vt:lpstr>
      <vt:lpstr>如，时态稠密图查询</vt:lpstr>
      <vt:lpstr>如，时态稠密图查询</vt:lpstr>
      <vt:lpstr>幻灯片 30</vt:lpstr>
      <vt:lpstr>数据近似技术</vt:lpstr>
      <vt:lpstr>如，链接预测</vt:lpstr>
      <vt:lpstr>如，异常检测</vt:lpstr>
      <vt:lpstr>分布式数据处理技术</vt:lpstr>
      <vt:lpstr>如，分布式图模式匹配</vt:lpstr>
      <vt:lpstr>增量计算技术</vt:lpstr>
      <vt:lpstr>增量计算技术</vt:lpstr>
      <vt:lpstr>其它数据技术</vt:lpstr>
      <vt:lpstr>Ring系统：凝聚理论、算法和技术</vt:lpstr>
      <vt:lpstr>小结</vt:lpstr>
      <vt:lpstr>Acknowledgements</vt:lpstr>
      <vt:lpstr>References</vt:lpstr>
      <vt:lpstr>References</vt:lpstr>
      <vt:lpstr>幻灯片 44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3977</cp:revision>
  <dcterms:created xsi:type="dcterms:W3CDTF">2010-07-14T15:56:11Z</dcterms:created>
  <dcterms:modified xsi:type="dcterms:W3CDTF">2015-11-06T06:15:14Z</dcterms:modified>
</cp:coreProperties>
</file>