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6" r:id="rId2"/>
    <p:sldId id="582" r:id="rId3"/>
    <p:sldId id="624" r:id="rId4"/>
    <p:sldId id="625" r:id="rId5"/>
    <p:sldId id="699" r:id="rId6"/>
    <p:sldId id="710" r:id="rId7"/>
    <p:sldId id="682" r:id="rId8"/>
    <p:sldId id="683" r:id="rId9"/>
    <p:sldId id="711" r:id="rId10"/>
    <p:sldId id="678" r:id="rId11"/>
    <p:sldId id="686" r:id="rId12"/>
    <p:sldId id="694" r:id="rId13"/>
    <p:sldId id="679" r:id="rId14"/>
    <p:sldId id="673" r:id="rId15"/>
    <p:sldId id="731" r:id="rId16"/>
    <p:sldId id="736" r:id="rId17"/>
    <p:sldId id="732" r:id="rId18"/>
    <p:sldId id="735" r:id="rId19"/>
    <p:sldId id="738" r:id="rId20"/>
    <p:sldId id="734" r:id="rId21"/>
    <p:sldId id="733" r:id="rId22"/>
    <p:sldId id="713" r:id="rId23"/>
    <p:sldId id="705" r:id="rId24"/>
    <p:sldId id="612" r:id="rId25"/>
    <p:sldId id="619" r:id="rId26"/>
    <p:sldId id="648" r:id="rId27"/>
    <p:sldId id="652" r:id="rId28"/>
    <p:sldId id="740" r:id="rId29"/>
    <p:sldId id="742" r:id="rId30"/>
    <p:sldId id="714" r:id="rId31"/>
    <p:sldId id="719" r:id="rId32"/>
    <p:sldId id="720" r:id="rId33"/>
    <p:sldId id="741" r:id="rId34"/>
    <p:sldId id="660" r:id="rId35"/>
    <p:sldId id="670" r:id="rId36"/>
    <p:sldId id="707" r:id="rId37"/>
    <p:sldId id="669" r:id="rId38"/>
    <p:sldId id="718" r:id="rId39"/>
    <p:sldId id="739" r:id="rId40"/>
    <p:sldId id="728" r:id="rId41"/>
    <p:sldId id="729" r:id="rId42"/>
    <p:sldId id="640" r:id="rId43"/>
    <p:sldId id="701" r:id="rId44"/>
    <p:sldId id="71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75696" autoAdjust="0"/>
  </p:normalViewPr>
  <p:slideViewPr>
    <p:cSldViewPr>
      <p:cViewPr>
        <p:scale>
          <a:sx n="65" d="100"/>
          <a:sy n="65" d="100"/>
        </p:scale>
        <p:origin x="-1392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2015/11/29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se_of_dimensionality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With a fixed number of training samples, the predictive power reduces as the dimensionality increases, and this is known as the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Hughes effect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/>
              </a:rPr>
              <a:t>[3]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or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Hughes phenomenon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(named after Gordon F. Hughes)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5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7.jpeg"/><Relationship Id="rId10" Type="http://schemas.microsoft.com/office/2007/relationships/diagramDrawing" Target="../diagrams/drawing1.xml"/><Relationship Id="rId4" Type="http://schemas.openxmlformats.org/officeDocument/2006/relationships/image" Target="../media/image26.wmf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3.png"/><Relationship Id="rId7" Type="http://schemas.openxmlformats.org/officeDocument/2006/relationships/image" Target="../media/image60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Relationship Id="rId9" Type="http://schemas.openxmlformats.org/officeDocument/2006/relationships/image" Target="../media/image6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78635"/>
            <a:ext cx="3977583" cy="593474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学术界关注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87896" y="5165576"/>
            <a:ext cx="3240360" cy="1296144"/>
          </a:xfrm>
          <a:prstGeom prst="cloudCallout">
            <a:avLst>
              <a:gd name="adj1" fmla="val 626"/>
              <a:gd name="adj2" fmla="val -78705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66761" y="924495"/>
            <a:ext cx="7033631" cy="4232697"/>
            <a:chOff x="1066761" y="924495"/>
            <a:chExt cx="7033631" cy="42326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761" y="924495"/>
              <a:ext cx="7033631" cy="423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7524328" y="1809120"/>
              <a:ext cx="144016" cy="27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大图搜索的挑战性</a:t>
            </a:r>
            <a:endParaRPr lang="zh-CN" altLang="en-US" sz="36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如，影响力事件组织者搜索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的方式搜索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社会网络图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个事件组织者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融合了图上的关键词搜索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融合了事件的影响力传播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提出了具有性能保障的近似算法</a:t>
            </a:r>
            <a:r>
              <a:rPr lang="en-US" altLang="zh-CN" sz="2400" kern="0" dirty="0" smtClean="0">
                <a:latin typeface="黑体" pitchFamily="49" charset="-122"/>
                <a:ea typeface="黑体" pitchFamily="49" charset="-122"/>
              </a:rPr>
              <a:t> -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近似比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(1/2 - </a:t>
            </a:r>
            <a:r>
              <a:rPr lang="el-GR" altLang="zh-CN" sz="2400" kern="0" dirty="0" smtClean="0">
                <a:solidFill>
                  <a:srgbClr val="FF0000"/>
                </a:solidFill>
                <a:latin typeface="Times New Roman"/>
                <a:ea typeface="黑体" pitchFamily="49" charset="-122"/>
                <a:cs typeface="Times New Roman"/>
              </a:rPr>
              <a:t>ξ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32849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563888" y="2780928"/>
            <a:ext cx="5328592" cy="3090861"/>
            <a:chOff x="850667" y="1591714"/>
            <a:chExt cx="8097327" cy="5025743"/>
          </a:xfrm>
        </p:grpSpPr>
        <p:pic>
          <p:nvPicPr>
            <p:cNvPr id="10" name="Picture 8" descr="http://www.clker.com/cliparts/f/2/9/c/1195444664992663491ryanlerch_worldlabel_manface2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667" y="4875434"/>
              <a:ext cx="885703" cy="100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147067" y="2238048"/>
              <a:ext cx="2661583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Bob</a:t>
              </a:r>
            </a:p>
            <a:p>
              <a:r>
                <a:rPr lang="en-SG" sz="1600" dirty="0" smtClean="0"/>
                <a:t> “Psychology”, “Sociology”</a:t>
              </a:r>
              <a:endParaRPr lang="en-SG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3629" y="1591714"/>
              <a:ext cx="3583172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Tom, </a:t>
              </a:r>
            </a:p>
            <a:p>
              <a:r>
                <a:rPr lang="en-SG" sz="1600" dirty="0" smtClean="0"/>
                <a:t> “Machine Learning”, “Data Mining”</a:t>
              </a:r>
              <a:endParaRPr lang="en-SG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2057" y="5466831"/>
              <a:ext cx="2717949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Sam, </a:t>
              </a:r>
            </a:p>
            <a:p>
              <a:r>
                <a:rPr lang="en-SG" sz="1600" dirty="0" smtClean="0"/>
                <a:t>“Database”, “Data Mining”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7653" y="4232138"/>
              <a:ext cx="3410341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Bill,</a:t>
              </a:r>
            </a:p>
            <a:p>
              <a:r>
                <a:rPr lang="en-SG" sz="1600" dirty="0" smtClean="0"/>
                <a:t>“NLP”, “Machine Learning”</a:t>
              </a:r>
              <a:endParaRPr lang="en-SG" sz="16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994297" y="3280301"/>
              <a:ext cx="920219" cy="88576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27775" y="3199479"/>
              <a:ext cx="1098698" cy="9569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77124" y="3473267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1545020" y="3761777"/>
              <a:ext cx="1439377" cy="22860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765197" y="4071199"/>
              <a:ext cx="1252678" cy="6166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0" y="3920011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075275" y="5014102"/>
              <a:ext cx="80822" cy="7291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156097" y="4980624"/>
              <a:ext cx="1103187" cy="92811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81335" y="5894484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075275" y="3613705"/>
              <a:ext cx="757378" cy="117179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179519" y="4071199"/>
              <a:ext cx="1551340" cy="583168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706" y="574324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16" y="3889224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743" y="5598511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39" y="2856277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354" y="454686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67" y="3313779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vectors4all.net/preview/lady-face-cartoon-clip-ar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14" y="3603466"/>
              <a:ext cx="729914" cy="74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http://www.clker.com/cliparts/e/7/8/b/11954449581778132602Gerald_G_Boy_Face_Cartoon_3.svg.m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88" y="2741876"/>
              <a:ext cx="915200" cy="930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http://www.clker.com/cliparts/B/C/H/o/c/B/happy-boy-cartoon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859" y="4425177"/>
              <a:ext cx="684182" cy="78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611560" y="3207493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查询</a:t>
            </a:r>
            <a:r>
              <a:rPr lang="en-US" altLang="zh-CN" sz="2200" kern="0" dirty="0" smtClean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示例：</a:t>
            </a:r>
            <a:endParaRPr lang="en-US" altLang="zh-CN" sz="22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 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= {Psychology,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Sociology,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mining }</a:t>
            </a:r>
            <a:endParaRPr lang="zh-CN" altLang="en-US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[11] </a:t>
            </a:r>
            <a:r>
              <a:rPr lang="en-US" altLang="zh-CN" sz="1400" dirty="0" err="1" smtClean="0">
                <a:ea typeface="黑体" pitchFamily="49" charset="-122"/>
              </a:rPr>
              <a:t>Kaiyu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Gao</a:t>
            </a:r>
            <a:r>
              <a:rPr lang="en-US" altLang="zh-CN" sz="1400" dirty="0" smtClean="0">
                <a:ea typeface="黑体" pitchFamily="49" charset="-122"/>
              </a:rPr>
              <a:t> Cong, </a:t>
            </a:r>
            <a:r>
              <a:rPr lang="en-US" altLang="zh-CN" sz="1400" dirty="0" err="1" smtClean="0">
                <a:ea typeface="黑体" pitchFamily="49" charset="-122"/>
              </a:rPr>
              <a:t>Sourav</a:t>
            </a:r>
            <a:r>
              <a:rPr lang="en-US" altLang="zh-CN" sz="1400" dirty="0" smtClean="0">
                <a:ea typeface="黑体" pitchFamily="49" charset="-122"/>
              </a:rPr>
              <a:t> S. </a:t>
            </a:r>
            <a:r>
              <a:rPr lang="en-US" altLang="zh-CN" sz="1400" dirty="0" err="1" smtClean="0">
                <a:ea typeface="黑体" pitchFamily="49" charset="-122"/>
              </a:rPr>
              <a:t>Bhowmick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Ma: In search of influential event organizers in online social networks. 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SIGMOD 2014</a:t>
            </a:r>
            <a:r>
              <a:rPr lang="en-US" altLang="zh-CN" sz="1400" b="1" dirty="0" smtClean="0">
                <a:ea typeface="黑体" pitchFamily="49" charset="-122"/>
              </a:rPr>
              <a:t>.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0099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[12]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[13]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920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[14]</a:t>
            </a:r>
            <a:r>
              <a:rPr lang="en-US" altLang="zh-CN" sz="2600" dirty="0" smtClean="0"/>
              <a:t>(Filter-and-Verification)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600" dirty="0" smtClean="0"/>
              <a:t>数据驱动的方法</a:t>
            </a:r>
            <a:r>
              <a:rPr lang="en-US" altLang="zh-CN" sz="2600" dirty="0" smtClean="0"/>
              <a:t> (Data Driven)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[15]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Large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556792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916832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500616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97658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5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基于抽样的</a:t>
            </a:r>
            <a:r>
              <a:rPr lang="en-US" altLang="zh-CN" sz="2400" dirty="0" smtClean="0"/>
              <a:t>Ensemble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基于链接预测特征的抽样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[16] 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905" y="2963416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1" y="4653136"/>
          <a:ext cx="77048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31"/>
                <a:gridCol w="1320833"/>
                <a:gridCol w="2531595"/>
                <a:gridCol w="2531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Flickr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Screen_Shot_2015-05-04_at_11.27.46_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908720"/>
            <a:ext cx="4228256" cy="30188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6" y="1000108"/>
            <a:ext cx="8534752" cy="4229092"/>
          </a:xfrm>
        </p:spPr>
        <p:txBody>
          <a:bodyPr/>
          <a:lstStyle/>
          <a:p>
            <a:r>
              <a:rPr lang="zh-CN" altLang="en-US" sz="2400" dirty="0" smtClean="0"/>
              <a:t>矩阵是图的一种常用表示方式，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其存储代价较高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ea typeface="黑体" pitchFamily="49" charset="-122"/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黑体" pitchFamily="49" charset="-122"/>
              </a:rPr>
              <a:t>[17] 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黑体" pitchFamily="49" charset="-122"/>
              </a:rPr>
              <a:t> [18] 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</a:t>
            </a:r>
            <a:endParaRPr lang="en-US" altLang="zh-CN" sz="24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229200"/>
            <a:ext cx="8999984" cy="47095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[17] </a:t>
            </a:r>
            <a:r>
              <a:rPr lang="en-US" altLang="zh-CN" sz="1400" dirty="0" err="1" smtClean="0">
                <a:ea typeface="黑体" pitchFamily="49" charset="-122"/>
              </a:rPr>
              <a:t>Weiren</a:t>
            </a:r>
            <a:r>
              <a:rPr lang="en-US" altLang="zh-CN" sz="1400" dirty="0" smtClean="0">
                <a:ea typeface="黑体" pitchFamily="49" charset="-122"/>
              </a:rPr>
              <a:t> Yu, 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C.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</a:t>
            </a:r>
            <a:r>
              <a:rPr lang="en-US" altLang="zh-CN" sz="1400" dirty="0" err="1" smtClean="0">
                <a:ea typeface="黑体" pitchFamily="49" charset="-122"/>
              </a:rPr>
              <a:t>Haixun</a:t>
            </a:r>
            <a:r>
              <a:rPr lang="en-US" altLang="zh-CN" sz="1400" dirty="0" smtClean="0">
                <a:ea typeface="黑体" pitchFamily="49" charset="-122"/>
              </a:rPr>
              <a:t> Wang: On Anomalous Hotspot Discovery in Graph Streams.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ICDM 2013</a:t>
            </a:r>
          </a:p>
          <a:p>
            <a:r>
              <a:rPr lang="en-US" altLang="zh-CN" sz="1400" dirty="0" smtClean="0">
                <a:ea typeface="黑体" pitchFamily="49" charset="-122"/>
              </a:rPr>
              <a:t>[18]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C.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: An Embedding Approach to Network Anomaly Detection.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review.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0192" y="378904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Hughes Effect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505599"/>
            <a:ext cx="9144000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Distributed Graph Pattern Matching,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WWW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2012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15816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445224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[19]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[6]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6290156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[6]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. VLDB 2010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263691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2375302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2375302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206084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23488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3952436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19466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393305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3933056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3687415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482600" y="2540099"/>
            <a:ext cx="8553896" cy="2905125"/>
            <a:chOff x="481888" y="3628029"/>
            <a:chExt cx="8554214" cy="2904211"/>
          </a:xfrm>
        </p:grpSpPr>
        <p:grpSp>
          <p:nvGrpSpPr>
            <p:cNvPr id="13" name="组合 5"/>
            <p:cNvGrpSpPr>
              <a:grpSpLocks/>
            </p:cNvGrpSpPr>
            <p:nvPr/>
          </p:nvGrpSpPr>
          <p:grpSpPr bwMode="auto">
            <a:xfrm>
              <a:off x="6875434" y="3628029"/>
              <a:ext cx="2160668" cy="2688256"/>
              <a:chOff x="6875434" y="3628029"/>
              <a:chExt cx="2160668" cy="2688256"/>
            </a:xfrm>
          </p:grpSpPr>
          <p:grpSp>
            <p:nvGrpSpPr>
              <p:cNvPr id="14" name="组合 46"/>
              <p:cNvGrpSpPr>
                <a:grpSpLocks/>
              </p:cNvGrpSpPr>
              <p:nvPr/>
            </p:nvGrpSpPr>
            <p:grpSpPr bwMode="auto">
              <a:xfrm>
                <a:off x="6875434" y="4422620"/>
                <a:ext cx="2160668" cy="1893665"/>
                <a:chOff x="-233015" y="4074743"/>
                <a:chExt cx="2160668" cy="1893665"/>
              </a:xfrm>
            </p:grpSpPr>
            <p:grpSp>
              <p:nvGrpSpPr>
                <p:cNvPr id="15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233015" y="544628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大图搜索的应用与挑战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(FAE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法则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解决大图搜索挑战的相关技术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107504" y="5373217"/>
            <a:ext cx="8892480" cy="864096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Just a start,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there is a long way to go for Big Graph Search!</a:t>
            </a:r>
            <a:endParaRPr lang="en-US" altLang="zh-CN" sz="24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Liang </a:t>
            </a:r>
            <a:r>
              <a:rPr kumimoji="1" lang="en-US" altLang="zh-CN" sz="2000" dirty="0" err="1" smtClean="0"/>
              <a:t>Duan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Renjun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smtClean="0"/>
              <a:t> Yu  </a:t>
            </a:r>
            <a:r>
              <a:rPr kumimoji="1" lang="en-US" altLang="zh-CN" sz="2000" dirty="0" smtClean="0"/>
              <a:t>…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3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Jia</a:t>
            </a:r>
            <a:r>
              <a:rPr lang="en-US" altLang="zh-CN" sz="1600" dirty="0" smtClean="0">
                <a:ea typeface="黑体" pitchFamily="49" charset="-122"/>
              </a:rPr>
              <a:t> Li, </a:t>
            </a:r>
            <a:r>
              <a:rPr lang="en-US" altLang="zh-CN" sz="1600" dirty="0" err="1" smtClean="0">
                <a:ea typeface="黑体" pitchFamily="49" charset="-122"/>
              </a:rPr>
              <a:t>Chunming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Xuelian</a:t>
            </a:r>
            <a:r>
              <a:rPr lang="en-US" altLang="zh-CN" sz="1600" dirty="0" smtClean="0">
                <a:ea typeface="黑体" pitchFamily="49" charset="-122"/>
              </a:rPr>
              <a:t> Lin,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Big Graph Search: Challenges and Techniques, Frontiers of Computer Science, 2015, to appear.</a:t>
            </a: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[5]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7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[8]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[9]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Marko A. Rodriguez, Peter </a:t>
            </a:r>
            <a:r>
              <a:rPr lang="en-US" altLang="zh-CN" sz="1600" dirty="0" err="1" smtClean="0">
                <a:ea typeface="黑体" pitchFamily="49" charset="-122"/>
              </a:rPr>
              <a:t>Neubauer</a:t>
            </a:r>
            <a:r>
              <a:rPr lang="en-US" altLang="zh-CN" sz="1600" dirty="0" smtClean="0"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 </a:t>
            </a:r>
            <a:r>
              <a:rPr lang="en-US" altLang="zh-CN" sz="1600" dirty="0" err="1" smtClean="0">
                <a:ea typeface="黑体" pitchFamily="49" charset="-122"/>
              </a:rPr>
              <a:t>Sourav</a:t>
            </a:r>
            <a:r>
              <a:rPr lang="en-US" altLang="zh-CN" sz="1600" dirty="0" smtClean="0">
                <a:ea typeface="黑体" pitchFamily="49" charset="-122"/>
              </a:rPr>
              <a:t> S. </a:t>
            </a:r>
            <a:r>
              <a:rPr lang="en-US" altLang="zh-CN" sz="1600" dirty="0" err="1" smtClean="0">
                <a:ea typeface="黑体" pitchFamily="49" charset="-122"/>
              </a:rPr>
              <a:t>Bhowmick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Ma: In search of influential event organizers in online social networks. SIGMOD 2014.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[12]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P. </a:t>
            </a:r>
            <a:r>
              <a:rPr lang="en-US" altLang="zh-CN" sz="1600" dirty="0" err="1" smtClean="0">
                <a:ea typeface="黑体" pitchFamily="49" charset="-122"/>
              </a:rPr>
              <a:t>Bogdanov</a:t>
            </a:r>
            <a:r>
              <a:rPr lang="en-US" altLang="zh-CN" sz="1600" dirty="0" smtClean="0">
                <a:ea typeface="黑体" pitchFamily="49" charset="-122"/>
              </a:rPr>
              <a:t>, M. </a:t>
            </a:r>
            <a:r>
              <a:rPr lang="en-US" altLang="zh-CN" sz="1600" dirty="0" err="1" smtClean="0">
                <a:ea typeface="黑体" pitchFamily="49" charset="-122"/>
              </a:rPr>
              <a:t>Mongiov`ı</a:t>
            </a:r>
            <a:r>
              <a:rPr lang="en-US" altLang="zh-CN" sz="1600" dirty="0" smtClean="0">
                <a:ea typeface="黑体" pitchFamily="49" charset="-122"/>
              </a:rPr>
              <a:t>, and A. K. Singh, Mining heavy </a:t>
            </a:r>
            <a:r>
              <a:rPr lang="en-US" altLang="zh-CN" sz="1600" dirty="0" err="1" smtClean="0">
                <a:ea typeface="黑体" pitchFamily="49" charset="-122"/>
              </a:rPr>
              <a:t>subgraphs</a:t>
            </a:r>
            <a:r>
              <a:rPr lang="en-US" altLang="zh-CN" sz="1600" dirty="0" smtClean="0">
                <a:ea typeface="黑体" pitchFamily="49" charset="-122"/>
              </a:rPr>
              <a:t> in time-evolving networks, in ICDM, 2011.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Luoshu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Xuelian</a:t>
            </a:r>
            <a:r>
              <a:rPr lang="en-US" altLang="zh-CN" sz="1600" dirty="0" smtClean="0">
                <a:ea typeface="黑体" pitchFamily="49" charset="-122"/>
              </a:rPr>
              <a:t> Lin,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Finding Dense </a:t>
            </a:r>
            <a:r>
              <a:rPr lang="en-US" altLang="zh-CN" sz="1600" dirty="0" err="1" smtClean="0">
                <a:ea typeface="黑体" pitchFamily="49" charset="-122"/>
              </a:rPr>
              <a:t>Subgraphs</a:t>
            </a:r>
            <a:r>
              <a:rPr lang="en-US" altLang="zh-CN" sz="1600" dirty="0" smtClean="0">
                <a:ea typeface="黑体" pitchFamily="49" charset="-122"/>
              </a:rPr>
              <a:t> in Large Temporal Networks, under review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Liang </a:t>
            </a:r>
            <a:r>
              <a:rPr lang="en-US" altLang="zh-CN" sz="1600" dirty="0" err="1" smtClean="0">
                <a:ea typeface="黑体" pitchFamily="49" charset="-122"/>
              </a:rPr>
              <a:t>Duan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Scaling up Link Prediction with Ensembles, WSDM 2016.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[19]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大图搜索挑战性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</a:t>
            </a: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 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[6,6]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[4]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[8]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39680</TotalTime>
  <Words>2790</Words>
  <Application>Microsoft Office PowerPoint</Application>
  <PresentationFormat>全屏显示(4:3)</PresentationFormat>
  <Paragraphs>474</Paragraphs>
  <Slides>44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默认设计模板</vt:lpstr>
      <vt:lpstr>幻灯片 1</vt:lpstr>
      <vt:lpstr>幻灯片 2</vt:lpstr>
      <vt:lpstr>应用案例1</vt:lpstr>
      <vt:lpstr>应用案例2</vt:lpstr>
      <vt:lpstr>提纲</vt:lpstr>
      <vt:lpstr>幻灯片 6</vt:lpstr>
      <vt:lpstr>图搜索</vt:lpstr>
      <vt:lpstr>图搜索</vt:lpstr>
      <vt:lpstr>幻灯片 9</vt:lpstr>
      <vt:lpstr>The need for a Social Search Engine</vt:lpstr>
      <vt:lpstr>图搜索 vs. 关系数据库 [10]</vt:lpstr>
      <vt:lpstr>图搜索 vs. 关系数据库 [10]</vt:lpstr>
      <vt:lpstr>图搜索 vs. Web搜索</vt:lpstr>
      <vt:lpstr>学术界关注</vt:lpstr>
      <vt:lpstr>幻灯片 15</vt:lpstr>
      <vt:lpstr>大图数据，如社会网络等</vt:lpstr>
      <vt:lpstr>FAE法则</vt:lpstr>
      <vt:lpstr>友好性(Friendliness)</vt:lpstr>
      <vt:lpstr>如，影响力事件组织者搜索</vt:lpstr>
      <vt:lpstr>准确性(Accuracy)</vt:lpstr>
      <vt:lpstr>高效性(Efficiency)</vt:lpstr>
      <vt:lpstr>幻灯片 22</vt:lpstr>
      <vt:lpstr>查询近似技术</vt:lpstr>
      <vt:lpstr>如，强模拟图查询</vt:lpstr>
      <vt:lpstr>子图同构图查询</vt:lpstr>
      <vt:lpstr>Terrorist Collaboration Network</vt:lpstr>
      <vt:lpstr>强模拟图查询</vt:lpstr>
      <vt:lpstr>如，时态稠密图查询</vt:lpstr>
      <vt:lpstr>如，时态稠密图查询</vt:lpstr>
      <vt:lpstr>幻灯片 30</vt:lpstr>
      <vt:lpstr>数据近似技术</vt:lpstr>
      <vt:lpstr>如，链接预测</vt:lpstr>
      <vt:lpstr>如，异常检测</vt:lpstr>
      <vt:lpstr>分布式数据处理技术</vt:lpstr>
      <vt:lpstr>如，分布式图模式匹配</vt:lpstr>
      <vt:lpstr>增量计算技术</vt:lpstr>
      <vt:lpstr>增量计算技术</vt:lpstr>
      <vt:lpstr>其它数据技术</vt:lpstr>
      <vt:lpstr>Ring系统：凝聚理论、算法和技术</vt:lpstr>
      <vt:lpstr>小结</vt:lpstr>
      <vt:lpstr>Acknowledgements</vt:lpstr>
      <vt:lpstr>References</vt:lpstr>
      <vt:lpstr>References</vt:lpstr>
      <vt:lpstr>幻灯片 44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3983</cp:revision>
  <dcterms:created xsi:type="dcterms:W3CDTF">2010-07-14T15:56:11Z</dcterms:created>
  <dcterms:modified xsi:type="dcterms:W3CDTF">2015-11-29T14:10:08Z</dcterms:modified>
</cp:coreProperties>
</file>