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874" r:id="rId2"/>
    <p:sldId id="927" r:id="rId3"/>
    <p:sldId id="925" r:id="rId4"/>
    <p:sldId id="919" r:id="rId5"/>
    <p:sldId id="918" r:id="rId6"/>
    <p:sldId id="926" r:id="rId7"/>
    <p:sldId id="907" r:id="rId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3366CC"/>
    <a:srgbClr val="CC3300"/>
    <a:srgbClr val="EAEAEA"/>
    <a:srgbClr val="33CC33"/>
    <a:srgbClr val="FF0000"/>
    <a:srgbClr val="FFFF66"/>
    <a:srgbClr val="0066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78" autoAdjust="0"/>
    <p:restoredTop sz="94620" autoAdjust="0"/>
  </p:normalViewPr>
  <p:slideViewPr>
    <p:cSldViewPr>
      <p:cViewPr>
        <p:scale>
          <a:sx n="70" d="100"/>
          <a:sy n="70" d="100"/>
        </p:scale>
        <p:origin x="-1146" y="-78"/>
      </p:cViewPr>
      <p:guideLst>
        <p:guide orient="horz" pos="2160"/>
        <p:guide pos="2880"/>
      </p:guideLst>
    </p:cSldViewPr>
  </p:slideViewPr>
  <p:outlineViewPr>
    <p:cViewPr>
      <p:scale>
        <a:sx n="33" d="100"/>
        <a:sy n="33" d="100"/>
      </p:scale>
      <p:origin x="0" y="1205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2016/1/27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72789820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247461872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0099"/>
                </a:solidFill>
              </a:rPr>
              <a:t>个人简介</a:t>
            </a:r>
            <a:endParaRPr lang="zh-CN" altLang="en-US" sz="3600" b="1" dirty="0">
              <a:solidFill>
                <a:srgbClr val="000099"/>
              </a:solidFill>
            </a:endParaRPr>
          </a:p>
        </p:txBody>
      </p:sp>
      <p:sp>
        <p:nvSpPr>
          <p:cNvPr id="6" name="内容占位符 5"/>
          <p:cNvSpPr>
            <a:spLocks noGrp="1"/>
          </p:cNvSpPr>
          <p:nvPr>
            <p:ph idx="1"/>
          </p:nvPr>
        </p:nvSpPr>
        <p:spPr>
          <a:xfrm>
            <a:off x="285720" y="1000108"/>
            <a:ext cx="8678768" cy="5429288"/>
          </a:xfrm>
        </p:spPr>
        <p:txBody>
          <a:bodyPr/>
          <a:lstStyle/>
          <a:p>
            <a:r>
              <a:rPr lang="zh-CN" altLang="en-US" sz="2400" dirty="0" smtClean="0"/>
              <a:t>北京航空航天大学计算机学院教授、博士生导师；中国计算机学会数据库专业委员会委员，大数据专家委员会委员。</a:t>
            </a:r>
            <a:endParaRPr lang="en-US" altLang="zh-CN" sz="2400" dirty="0" smtClean="0"/>
          </a:p>
          <a:p>
            <a:r>
              <a:rPr lang="en-US" altLang="zh-CN" sz="2400" dirty="0" smtClean="0"/>
              <a:t>2011</a:t>
            </a:r>
            <a:r>
              <a:rPr lang="zh-CN" altLang="en-US" sz="2400" dirty="0" smtClean="0"/>
              <a:t>年作为海外优秀中青年人才加入北京航空航天大学计算机学院软件开发环境国家重点实验，并特聘为教授。</a:t>
            </a:r>
            <a:endParaRPr lang="en-US" altLang="zh-CN" sz="2400" dirty="0" smtClean="0"/>
          </a:p>
          <a:p>
            <a:r>
              <a:rPr lang="zh-CN" altLang="en-US" sz="2400" dirty="0" smtClean="0"/>
              <a:t>获得了北京大学</a:t>
            </a:r>
            <a:r>
              <a:rPr lang="en-US" altLang="zh-CN" sz="2400" dirty="0" smtClean="0"/>
              <a:t>(2004)</a:t>
            </a:r>
            <a:r>
              <a:rPr lang="zh-CN" altLang="en-US" sz="2400" dirty="0" smtClean="0"/>
              <a:t>和英国爱丁堡大学 </a:t>
            </a:r>
            <a:r>
              <a:rPr lang="en-US" altLang="zh-CN" sz="2400" dirty="0" smtClean="0"/>
              <a:t>(2011)</a:t>
            </a:r>
            <a:r>
              <a:rPr lang="zh-CN" altLang="en-US" sz="2400" dirty="0" smtClean="0"/>
              <a:t>的两个博士学位。英国爱丁堡大学博士后，并曾在美国贝尔实验室总部实习，在微软亚洲研究院访问。</a:t>
            </a:r>
            <a:endParaRPr lang="en-US" altLang="zh-CN" sz="2400" dirty="0" smtClean="0"/>
          </a:p>
        </p:txBody>
      </p:sp>
      <p:sp>
        <p:nvSpPr>
          <p:cNvPr id="4" name="内容占位符 2"/>
          <p:cNvSpPr txBox="1">
            <a:spLocks/>
          </p:cNvSpPr>
          <p:nvPr/>
        </p:nvSpPr>
        <p:spPr bwMode="auto">
          <a:xfrm>
            <a:off x="827584" y="4077072"/>
            <a:ext cx="507893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University</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pic>
        <p:nvPicPr>
          <p:cNvPr id="5" name="Picture 2" descr="http://www.ccf.org.cn/resources/1190201776262/adl/12012-10-22-11_00_39.jpg"/>
          <p:cNvPicPr>
            <a:picLocks noChangeAspect="1" noChangeArrowheads="1"/>
          </p:cNvPicPr>
          <p:nvPr/>
        </p:nvPicPr>
        <p:blipFill>
          <a:blip r:embed="rId4" cstate="print"/>
          <a:srcRect/>
          <a:stretch>
            <a:fillRect/>
          </a:stretch>
        </p:blipFill>
        <p:spPr bwMode="auto">
          <a:xfrm>
            <a:off x="6444208" y="4077072"/>
            <a:ext cx="1524000" cy="199072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计算机新技术研究所</a:t>
            </a:r>
            <a:r>
              <a:rPr lang="en-US" altLang="zh-CN" dirty="0" smtClean="0"/>
              <a:t>(ACT)</a:t>
            </a:r>
            <a:endParaRPr lang="zh-CN" altLang="en-US" dirty="0"/>
          </a:p>
        </p:txBody>
      </p:sp>
      <p:sp>
        <p:nvSpPr>
          <p:cNvPr id="3" name="内容占位符 2"/>
          <p:cNvSpPr>
            <a:spLocks noGrp="1"/>
          </p:cNvSpPr>
          <p:nvPr>
            <p:ph idx="1"/>
          </p:nvPr>
        </p:nvSpPr>
        <p:spPr/>
        <p:txBody>
          <a:bodyPr/>
          <a:lstStyle/>
          <a:p>
            <a:r>
              <a:rPr lang="en-US" altLang="zh-CN" dirty="0" smtClean="0"/>
              <a:t>http://www.act.buaa.edu.cn/</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smtClean="0">
                <a:solidFill>
                  <a:srgbClr val="000099"/>
                </a:solidFill>
              </a:rPr>
              <a:t>北京大数据科学与脑机智能高精尖创新中心</a:t>
            </a:r>
            <a:endParaRPr lang="zh-CN" altLang="en-US" sz="3200" b="1" dirty="0">
              <a:solidFill>
                <a:srgbClr val="000099"/>
              </a:solidFill>
            </a:endParaRPr>
          </a:p>
        </p:txBody>
      </p:sp>
      <p:sp>
        <p:nvSpPr>
          <p:cNvPr id="3" name="内容占位符 2"/>
          <p:cNvSpPr>
            <a:spLocks noGrp="1"/>
          </p:cNvSpPr>
          <p:nvPr>
            <p:ph idx="1"/>
          </p:nvPr>
        </p:nvSpPr>
        <p:spPr>
          <a:xfrm>
            <a:off x="285720" y="1000108"/>
            <a:ext cx="8678768" cy="5429288"/>
          </a:xfrm>
        </p:spPr>
        <p:txBody>
          <a:bodyPr/>
          <a:lstStyle/>
          <a:p>
            <a:r>
              <a:rPr lang="zh-CN" altLang="en-US" sz="2800" dirty="0" smtClean="0"/>
              <a:t>坐落于北京航空航天大学，</a:t>
            </a:r>
            <a:r>
              <a:rPr lang="en-US" altLang="zh-CN" sz="2800" dirty="0" smtClean="0"/>
              <a:t>2016</a:t>
            </a:r>
            <a:r>
              <a:rPr lang="zh-CN" altLang="en-US" sz="2800" dirty="0" smtClean="0"/>
              <a:t>年</a:t>
            </a:r>
            <a:r>
              <a:rPr lang="en-US" altLang="zh-CN" sz="2800" dirty="0" smtClean="0"/>
              <a:t>1</a:t>
            </a:r>
            <a:r>
              <a:rPr lang="zh-CN" altLang="en-US" sz="2800" dirty="0" smtClean="0"/>
              <a:t>月</a:t>
            </a:r>
            <a:r>
              <a:rPr lang="en-US" altLang="zh-CN" sz="2800" dirty="0" smtClean="0"/>
              <a:t>17</a:t>
            </a:r>
            <a:r>
              <a:rPr lang="zh-CN" altLang="en-US" sz="2800" dirty="0" smtClean="0"/>
              <a:t>启动大会</a:t>
            </a:r>
            <a:endParaRPr lang="en-US" altLang="zh-CN" sz="2800" dirty="0" smtClean="0"/>
          </a:p>
          <a:p>
            <a:r>
              <a:rPr lang="zh-CN" altLang="en-US" sz="2800" dirty="0" smtClean="0"/>
              <a:t>北京教委</a:t>
            </a:r>
            <a:r>
              <a:rPr lang="en-US" altLang="zh-CN" sz="2800" dirty="0" smtClean="0"/>
              <a:t>-</a:t>
            </a:r>
            <a:r>
              <a:rPr lang="zh-CN" altLang="en-US" sz="2800" dirty="0" smtClean="0"/>
              <a:t>北京</a:t>
            </a:r>
            <a:r>
              <a:rPr lang="zh-CN" altLang="en-US" sz="2800" dirty="0" smtClean="0"/>
              <a:t>高等学校高精尖创新中心建设</a:t>
            </a:r>
            <a:r>
              <a:rPr lang="zh-CN" altLang="en-US" sz="2800" dirty="0" smtClean="0"/>
              <a:t>计划</a:t>
            </a:r>
            <a:endParaRPr lang="en-US" altLang="zh-CN" sz="2800" dirty="0" smtClean="0"/>
          </a:p>
          <a:p>
            <a:pPr lvl="1"/>
            <a:r>
              <a:rPr lang="zh-CN" altLang="en-US" dirty="0" smtClean="0"/>
              <a:t>首批认定了</a:t>
            </a:r>
            <a:r>
              <a:rPr lang="en-US" altLang="zh-CN" dirty="0" smtClean="0"/>
              <a:t>13</a:t>
            </a:r>
            <a:r>
              <a:rPr lang="zh-CN" altLang="en-US" dirty="0" smtClean="0"/>
              <a:t>个北京高校高精尖创新中心，未来建设</a:t>
            </a:r>
            <a:r>
              <a:rPr lang="en-US" altLang="zh-CN" dirty="0" smtClean="0"/>
              <a:t>20</a:t>
            </a:r>
            <a:r>
              <a:rPr lang="zh-CN" altLang="en-US" dirty="0" smtClean="0"/>
              <a:t>个左右高精尖中心。</a:t>
            </a:r>
            <a:endParaRPr lang="en-US" altLang="zh-CN" dirty="0" smtClean="0"/>
          </a:p>
          <a:p>
            <a:pPr lvl="1"/>
            <a:r>
              <a:rPr lang="zh-CN" altLang="en-US" dirty="0" smtClean="0"/>
              <a:t>每个创新中心每年都会有</a:t>
            </a:r>
            <a:r>
              <a:rPr lang="en-US" altLang="zh-CN" dirty="0" smtClean="0"/>
              <a:t>5000</a:t>
            </a:r>
            <a:r>
              <a:rPr lang="zh-CN" altLang="en-US" dirty="0" smtClean="0"/>
              <a:t>万元至一亿元的财政拨款，至少</a:t>
            </a:r>
            <a:r>
              <a:rPr lang="en-US" altLang="zh-CN" dirty="0" smtClean="0"/>
              <a:t>7</a:t>
            </a:r>
            <a:r>
              <a:rPr lang="zh-CN" altLang="en-US" dirty="0" smtClean="0"/>
              <a:t>成经费用于整合国内外创新人才，至少两成聘任费需用于京外人才。</a:t>
            </a:r>
            <a:endParaRPr lang="zh-CN" altLang="en-US" dirty="0"/>
          </a:p>
        </p:txBody>
      </p:sp>
      <p:pic>
        <p:nvPicPr>
          <p:cNvPr id="66562" name="Picture 2" descr="大数据科学与技术研讨会.jpg"/>
          <p:cNvPicPr>
            <a:picLocks noChangeAspect="1" noChangeArrowheads="1"/>
          </p:cNvPicPr>
          <p:nvPr/>
        </p:nvPicPr>
        <p:blipFill>
          <a:blip r:embed="rId2" cstate="print"/>
          <a:srcRect/>
          <a:stretch>
            <a:fillRect/>
          </a:stretch>
        </p:blipFill>
        <p:spPr bwMode="auto">
          <a:xfrm>
            <a:off x="1619672" y="4221088"/>
            <a:ext cx="5429250" cy="235267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43422"/>
            <a:ext cx="8534752" cy="765298"/>
          </a:xfrm>
        </p:spPr>
        <p:txBody>
          <a:bodyPr/>
          <a:lstStyle/>
          <a:p>
            <a:r>
              <a:rPr lang="zh-CN" altLang="en-US" sz="3600" b="1" dirty="0" smtClean="0">
                <a:solidFill>
                  <a:srgbClr val="000099"/>
                </a:solidFill>
              </a:rPr>
              <a:t>北航大数据科学与工程国际联合研究中心</a:t>
            </a:r>
            <a:endParaRPr lang="zh-CN" altLang="en-US" sz="3600" b="1" dirty="0">
              <a:solidFill>
                <a:srgbClr val="000099"/>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rot="5400000">
            <a:off x="1396392" y="3220232"/>
            <a:ext cx="2390775" cy="4104456"/>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rot="5400000">
            <a:off x="5982823" y="3602353"/>
            <a:ext cx="2218914" cy="3744416"/>
          </a:xfrm>
          <a:prstGeom prst="rect">
            <a:avLst/>
          </a:prstGeom>
          <a:noFill/>
          <a:ln w="9525">
            <a:noFill/>
            <a:miter lim="800000"/>
            <a:headEnd/>
            <a:tailEnd/>
          </a:ln>
        </p:spPr>
      </p:pic>
      <p:sp>
        <p:nvSpPr>
          <p:cNvPr id="9" name="矩形 8"/>
          <p:cNvSpPr/>
          <p:nvPr/>
        </p:nvSpPr>
        <p:spPr>
          <a:xfrm>
            <a:off x="107504" y="1052736"/>
            <a:ext cx="8892480" cy="3139321"/>
          </a:xfrm>
          <a:prstGeom prst="rect">
            <a:avLst/>
          </a:prstGeom>
        </p:spPr>
        <p:txBody>
          <a:bodyPr wrap="square">
            <a:spAutoFit/>
          </a:bodyPr>
          <a:lstStyle/>
          <a:p>
            <a:pPr>
              <a:buFont typeface="Arial" pitchFamily="34" charset="0"/>
              <a:buChar char="•"/>
            </a:pPr>
            <a:r>
              <a:rPr lang="en-US" altLang="zh-CN" sz="2400" dirty="0" smtClean="0">
                <a:solidFill>
                  <a:srgbClr val="FF0000"/>
                </a:solidFill>
              </a:rPr>
              <a:t> International Research Centre on Big Data (RCBD)</a:t>
            </a:r>
          </a:p>
          <a:p>
            <a:pPr lvl="1">
              <a:buFont typeface="Arial" pitchFamily="34" charset="0"/>
              <a:buChar char="•"/>
            </a:pPr>
            <a:r>
              <a:rPr lang="en-US" altLang="zh-CN" sz="2000" dirty="0" smtClean="0"/>
              <a:t> Founded in September, 2012.</a:t>
            </a:r>
          </a:p>
          <a:p>
            <a:pPr lvl="1">
              <a:buFont typeface="Arial" pitchFamily="34" charset="0"/>
              <a:buChar char="•"/>
            </a:pPr>
            <a:r>
              <a:rPr lang="en-US" altLang="zh-CN" sz="2000" dirty="0" smtClean="0"/>
              <a:t>Led by </a:t>
            </a:r>
            <a:r>
              <a:rPr lang="en-US" altLang="zh-CN" sz="2000" b="1" dirty="0" smtClean="0"/>
              <a:t>Prof. </a:t>
            </a:r>
            <a:r>
              <a:rPr lang="en-US" altLang="zh-CN" sz="2000" b="1" dirty="0" err="1" smtClean="0"/>
              <a:t>Wenfei</a:t>
            </a:r>
            <a:r>
              <a:rPr lang="en-US" altLang="zh-CN" sz="2000" b="1" dirty="0" smtClean="0"/>
              <a:t> Fan </a:t>
            </a:r>
            <a:r>
              <a:rPr lang="en-US" altLang="zh-CN" sz="2000" dirty="0" smtClean="0"/>
              <a:t>(ACM Fellow,  Fellow of the Royal Society of Edinburgh, Scotland) .</a:t>
            </a:r>
          </a:p>
          <a:p>
            <a:pPr>
              <a:buFont typeface="Arial" pitchFamily="34" charset="0"/>
              <a:buChar char="•"/>
            </a:pPr>
            <a:r>
              <a:rPr lang="en-US" altLang="zh-CN" sz="2400" dirty="0" smtClean="0">
                <a:solidFill>
                  <a:srgbClr val="FF0000"/>
                </a:solidFill>
              </a:rPr>
              <a:t> Research Topics</a:t>
            </a:r>
          </a:p>
          <a:p>
            <a:pPr lvl="1">
              <a:buFont typeface="Arial" pitchFamily="34" charset="0"/>
              <a:buChar char="•"/>
            </a:pPr>
            <a:r>
              <a:rPr lang="en-US" altLang="zh-CN" dirty="0" smtClean="0"/>
              <a:t> Big Data Analysis: Theory and Applications</a:t>
            </a:r>
          </a:p>
          <a:p>
            <a:pPr lvl="1">
              <a:buFont typeface="Arial" pitchFamily="34" charset="0"/>
              <a:buChar char="•"/>
            </a:pPr>
            <a:r>
              <a:rPr lang="en-US" altLang="zh-CN" dirty="0" smtClean="0"/>
              <a:t> Data Quality: The Other Side of Big Data</a:t>
            </a:r>
          </a:p>
          <a:p>
            <a:pPr lvl="1">
              <a:buFont typeface="Arial" pitchFamily="34" charset="0"/>
              <a:buChar char="•"/>
            </a:pPr>
            <a:r>
              <a:rPr lang="en-US" altLang="zh-CN" dirty="0" smtClean="0"/>
              <a:t> Querying Big Data beyond </a:t>
            </a:r>
            <a:r>
              <a:rPr lang="en-US" altLang="zh-CN" dirty="0" err="1" smtClean="0"/>
              <a:t>MapReduce</a:t>
            </a:r>
            <a:endParaRPr lang="en-US" altLang="zh-CN" dirty="0" smtClean="0"/>
          </a:p>
          <a:p>
            <a:pPr lvl="1">
              <a:buFont typeface="Arial" pitchFamily="34" charset="0"/>
              <a:buChar char="•"/>
            </a:pPr>
            <a:r>
              <a:rPr lang="en-US" altLang="zh-CN" dirty="0" smtClean="0"/>
              <a:t> Querying Big Social Data</a:t>
            </a:r>
          </a:p>
          <a:p>
            <a:pPr>
              <a:buFont typeface="Arial" pitchFamily="34" charset="0"/>
              <a:buChar char="•"/>
            </a:pPr>
            <a:endParaRPr lang="en-US" altLang="zh-CN" dirty="0" smtClean="0"/>
          </a:p>
        </p:txBody>
      </p:sp>
      <p:pic>
        <p:nvPicPr>
          <p:cNvPr id="7" name="图片 6" descr="国际联合研究中心.jpg"/>
          <p:cNvPicPr>
            <a:picLocks noChangeAspect="1"/>
          </p:cNvPicPr>
          <p:nvPr/>
        </p:nvPicPr>
        <p:blipFill>
          <a:blip r:embed="rId4" cstate="print"/>
          <a:stretch>
            <a:fillRect/>
          </a:stretch>
        </p:blipFill>
        <p:spPr>
          <a:xfrm>
            <a:off x="5220072" y="2163456"/>
            <a:ext cx="3744416" cy="2153217"/>
          </a:xfrm>
          <a:prstGeom prst="rect">
            <a:avLst/>
          </a:prstGeom>
        </p:spPr>
      </p:pic>
      <p:sp>
        <p:nvSpPr>
          <p:cNvPr id="8" name="矩形 7"/>
          <p:cNvSpPr/>
          <p:nvPr/>
        </p:nvSpPr>
        <p:spPr>
          <a:xfrm>
            <a:off x="467544" y="6488668"/>
            <a:ext cx="3980577" cy="369332"/>
          </a:xfrm>
          <a:prstGeom prst="rect">
            <a:avLst/>
          </a:prstGeom>
        </p:spPr>
        <p:txBody>
          <a:bodyPr wrap="none">
            <a:spAutoFit/>
          </a:bodyPr>
          <a:lstStyle/>
          <a:p>
            <a:r>
              <a:rPr lang="en-US" altLang="zh-CN" dirty="0" smtClean="0"/>
              <a:t>http://rcbd.buaa.edu.cn/en/index.html</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rPr>
              <a:t>973 Grant on Big Data at </a:t>
            </a:r>
            <a:r>
              <a:rPr lang="en-US" altLang="zh-CN" sz="3600" b="1" dirty="0" err="1" smtClean="0">
                <a:solidFill>
                  <a:srgbClr val="000099"/>
                </a:solidFill>
              </a:rPr>
              <a:t>Beihang</a:t>
            </a:r>
            <a:endParaRPr lang="zh-CN" altLang="en-US" sz="3600" b="1" dirty="0">
              <a:solidFill>
                <a:srgbClr val="000099"/>
              </a:solidFill>
            </a:endParaRPr>
          </a:p>
        </p:txBody>
      </p:sp>
      <p:sp>
        <p:nvSpPr>
          <p:cNvPr id="3" name="内容占位符 2"/>
          <p:cNvSpPr>
            <a:spLocks noGrp="1"/>
          </p:cNvSpPr>
          <p:nvPr>
            <p:ph idx="1"/>
          </p:nvPr>
        </p:nvSpPr>
        <p:spPr>
          <a:xfrm>
            <a:off x="319350" y="836712"/>
            <a:ext cx="8645138" cy="2160240"/>
          </a:xfrm>
        </p:spPr>
        <p:txBody>
          <a:bodyPr/>
          <a:lstStyle/>
          <a:p>
            <a:r>
              <a:rPr lang="zh-CN" altLang="en-US" sz="2800" dirty="0" smtClean="0"/>
              <a:t>网络信息空间大数据计算的基础研究</a:t>
            </a:r>
            <a:r>
              <a:rPr lang="en-US" altLang="zh-CN" sz="2800" dirty="0" smtClean="0"/>
              <a:t>(2014-2018)</a:t>
            </a:r>
            <a:r>
              <a:rPr lang="zh-CN" altLang="en-US" sz="2800" dirty="0" smtClean="0"/>
              <a:t> </a:t>
            </a:r>
            <a:r>
              <a:rPr lang="zh-CN" altLang="en-US" dirty="0" smtClean="0"/>
              <a:t>	</a:t>
            </a:r>
          </a:p>
          <a:p>
            <a:pPr lvl="1"/>
            <a:r>
              <a:rPr lang="en-US" altLang="zh-CN" dirty="0" smtClean="0"/>
              <a:t>Chief Scientist: Prof. </a:t>
            </a:r>
            <a:r>
              <a:rPr lang="en-US" altLang="zh-CN" dirty="0" err="1" smtClean="0"/>
              <a:t>Jinpeng</a:t>
            </a:r>
            <a:r>
              <a:rPr lang="en-US" altLang="zh-CN" dirty="0" smtClean="0"/>
              <a:t> </a:t>
            </a:r>
            <a:r>
              <a:rPr lang="en-US" altLang="zh-CN" dirty="0" err="1" smtClean="0"/>
              <a:t>Huai</a:t>
            </a:r>
            <a:r>
              <a:rPr lang="en-US" altLang="zh-CN" dirty="0" smtClean="0"/>
              <a:t>.</a:t>
            </a:r>
          </a:p>
          <a:p>
            <a:pPr lvl="1"/>
            <a:r>
              <a:rPr lang="en-US" altLang="zh-CN" dirty="0" smtClean="0"/>
              <a:t>8 institutes involved</a:t>
            </a:r>
          </a:p>
          <a:p>
            <a:pPr lvl="1"/>
            <a:r>
              <a:rPr lang="en-US" altLang="zh-CN" dirty="0" smtClean="0"/>
              <a:t>Focus on “computing theory and practice on Big Data”</a:t>
            </a:r>
          </a:p>
          <a:p>
            <a:pPr lvl="1"/>
            <a:r>
              <a:rPr lang="en-US" altLang="zh-CN" dirty="0" smtClean="0"/>
              <a:t>http://bigdata.act.buaa.edu.cn/</a:t>
            </a:r>
          </a:p>
        </p:txBody>
      </p:sp>
      <p:pic>
        <p:nvPicPr>
          <p:cNvPr id="2056" name="Picture 8"/>
          <p:cNvPicPr>
            <a:picLocks noChangeAspect="1" noChangeArrowheads="1"/>
          </p:cNvPicPr>
          <p:nvPr/>
        </p:nvPicPr>
        <p:blipFill>
          <a:blip r:embed="rId2" cstate="print"/>
          <a:srcRect/>
          <a:stretch>
            <a:fillRect/>
          </a:stretch>
        </p:blipFill>
        <p:spPr bwMode="auto">
          <a:xfrm>
            <a:off x="4644008" y="3107804"/>
            <a:ext cx="4176464" cy="1444086"/>
          </a:xfrm>
          <a:prstGeom prst="rect">
            <a:avLst/>
          </a:prstGeom>
          <a:noFill/>
          <a:ln w="9525">
            <a:noFill/>
            <a:miter lim="800000"/>
            <a:headEnd/>
            <a:tailEnd/>
          </a:ln>
        </p:spPr>
      </p:pic>
      <p:pic>
        <p:nvPicPr>
          <p:cNvPr id="2057" name="Picture 9"/>
          <p:cNvPicPr>
            <a:picLocks noChangeAspect="1" noChangeArrowheads="1"/>
          </p:cNvPicPr>
          <p:nvPr/>
        </p:nvPicPr>
        <p:blipFill>
          <a:blip r:embed="rId3" cstate="print"/>
          <a:srcRect/>
          <a:stretch>
            <a:fillRect/>
          </a:stretch>
        </p:blipFill>
        <p:spPr bwMode="auto">
          <a:xfrm>
            <a:off x="5148064" y="4676713"/>
            <a:ext cx="3312367" cy="1992647"/>
          </a:xfrm>
          <a:prstGeom prst="rect">
            <a:avLst/>
          </a:prstGeom>
          <a:noFill/>
          <a:ln w="9525">
            <a:noFill/>
            <a:miter lim="800000"/>
            <a:headEnd/>
            <a:tailEnd/>
          </a:ln>
        </p:spPr>
      </p:pic>
      <p:pic>
        <p:nvPicPr>
          <p:cNvPr id="2058" name="Picture 10"/>
          <p:cNvPicPr>
            <a:picLocks noChangeAspect="1" noChangeArrowheads="1"/>
          </p:cNvPicPr>
          <p:nvPr/>
        </p:nvPicPr>
        <p:blipFill>
          <a:blip r:embed="rId4" cstate="print"/>
          <a:srcRect/>
          <a:stretch>
            <a:fillRect/>
          </a:stretch>
        </p:blipFill>
        <p:spPr bwMode="auto">
          <a:xfrm>
            <a:off x="323528" y="3107804"/>
            <a:ext cx="3996410" cy="1761356"/>
          </a:xfrm>
          <a:prstGeom prst="rect">
            <a:avLst/>
          </a:prstGeom>
          <a:noFill/>
          <a:ln w="9525">
            <a:noFill/>
            <a:miter lim="800000"/>
            <a:headEnd/>
            <a:tailEnd/>
          </a:ln>
        </p:spPr>
      </p:pic>
      <p:pic>
        <p:nvPicPr>
          <p:cNvPr id="2059" name="Picture 11"/>
          <p:cNvPicPr>
            <a:picLocks noChangeAspect="1" noChangeArrowheads="1"/>
          </p:cNvPicPr>
          <p:nvPr/>
        </p:nvPicPr>
        <p:blipFill>
          <a:blip r:embed="rId5" cstate="print"/>
          <a:srcRect/>
          <a:stretch>
            <a:fillRect/>
          </a:stretch>
        </p:blipFill>
        <p:spPr bwMode="auto">
          <a:xfrm>
            <a:off x="323528" y="4941168"/>
            <a:ext cx="4308386" cy="1761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其他大数据重大项目</a:t>
            </a:r>
            <a:endParaRPr lang="zh-CN" altLang="en-US" dirty="0"/>
          </a:p>
        </p:txBody>
      </p:sp>
      <p:sp>
        <p:nvSpPr>
          <p:cNvPr id="3" name="内容占位符 2"/>
          <p:cNvSpPr>
            <a:spLocks noGrp="1"/>
          </p:cNvSpPr>
          <p:nvPr>
            <p:ph idx="1"/>
          </p:nvPr>
        </p:nvSpPr>
        <p:spPr/>
        <p:txBody>
          <a:bodyPr/>
          <a:lstStyle/>
          <a:p>
            <a:r>
              <a:rPr lang="zh-CN" altLang="en-US" dirty="0" smtClean="0"/>
              <a:t>基金重大项目：车联网</a:t>
            </a:r>
            <a:endParaRPr lang="en-US" altLang="zh-CN" dirty="0" smtClean="0"/>
          </a:p>
          <a:p>
            <a:r>
              <a:rPr lang="zh-CN" altLang="en-US" dirty="0" smtClean="0"/>
              <a:t>基金创新群体：大数据计算理论与技术</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5" descr="1"/>
          <p:cNvPicPr>
            <a:picLocks noChangeAspect="1" noChangeArrowheads="1"/>
          </p:cNvPicPr>
          <p:nvPr/>
        </p:nvPicPr>
        <p:blipFill>
          <a:blip r:embed="rId2" cstate="print">
            <a:lum bright="36000" contrast="-60000"/>
          </a:blip>
          <a:srcRect t="9599" b="5481"/>
          <a:stretch>
            <a:fillRect/>
          </a:stretch>
        </p:blipFill>
        <p:spPr bwMode="auto">
          <a:xfrm>
            <a:off x="0" y="0"/>
            <a:ext cx="9144000" cy="6858000"/>
          </a:xfrm>
          <a:prstGeom prst="rect">
            <a:avLst/>
          </a:prstGeom>
          <a:noFill/>
          <a:ln w="9525">
            <a:noFill/>
            <a:miter lim="800000"/>
            <a:headEnd/>
            <a:tailEnd/>
          </a:ln>
        </p:spPr>
      </p:pic>
      <p:sp>
        <p:nvSpPr>
          <p:cNvPr id="153603" name="WordArt 4"/>
          <p:cNvSpPr>
            <a:spLocks noChangeArrowheads="1" noChangeShapeType="1" noTextEdit="1"/>
          </p:cNvSpPr>
          <p:nvPr/>
        </p:nvSpPr>
        <p:spPr bwMode="auto">
          <a:xfrm>
            <a:off x="3540125" y="4511675"/>
            <a:ext cx="5073650" cy="1965325"/>
          </a:xfrm>
          <a:prstGeom prst="rect">
            <a:avLst/>
          </a:prstGeom>
        </p:spPr>
        <p:txBody>
          <a:bodyPr wrap="none" fromWordArt="1">
            <a:prstTxWarp prst="textCascadeUp">
              <a:avLst>
                <a:gd name="adj" fmla="val 44444"/>
              </a:avLst>
            </a:prstTxWarp>
            <a:scene3d>
              <a:camera prst="legacyPerspectiveFront">
                <a:rot lat="20519961" lon="1080000" rev="0"/>
              </a:camera>
              <a:lightRig rig="legacyHarsh2" dir="b"/>
            </a:scene3d>
            <a:sp3d extrusionH="430200" prstMaterial="legacyMatte">
              <a:extrusionClr>
                <a:srgbClr val="FF6600"/>
              </a:extrusionClr>
            </a:sp3d>
          </a:bodyPr>
          <a:lstStyle/>
          <a:p>
            <a:r>
              <a:rPr lang="zh-CN" altLang="en-US" kern="10" dirty="0">
                <a:ln w="9525">
                  <a:round/>
                  <a:headEnd/>
                  <a:tailEnd/>
                </a:ln>
                <a:gradFill rotWithShape="1">
                  <a:gsLst>
                    <a:gs pos="0">
                      <a:srgbClr val="FFE701"/>
                    </a:gs>
                    <a:gs pos="100000">
                      <a:srgbClr val="FE3E02"/>
                    </a:gs>
                  </a:gsLst>
                  <a:lin ang="5400000" scaled="1"/>
                </a:gradFill>
                <a:latin typeface="宋体"/>
                <a:ea typeface="宋体"/>
              </a:rPr>
              <a:t>谢谢</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27399</TotalTime>
  <Words>300</Words>
  <Application>Microsoft Office PowerPoint</Application>
  <PresentationFormat>全屏显示(4:3)</PresentationFormat>
  <Paragraphs>36</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默认设计模板</vt:lpstr>
      <vt:lpstr>个人简介</vt:lpstr>
      <vt:lpstr>计算机新技术研究所(ACT)</vt:lpstr>
      <vt:lpstr>北京大数据科学与脑机智能高精尖创新中心</vt:lpstr>
      <vt:lpstr>北航大数据科学与工程国际联合研究中心</vt:lpstr>
      <vt:lpstr>973 Grant on Big Data at Beihang</vt:lpstr>
      <vt:lpstr>其他大数据重大项目</vt:lpstr>
      <vt:lpstr>幻灯片 7</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2014CB340304</cp:lastModifiedBy>
  <cp:revision>2550</cp:revision>
  <dcterms:created xsi:type="dcterms:W3CDTF">2010-07-14T15:56:11Z</dcterms:created>
  <dcterms:modified xsi:type="dcterms:W3CDTF">2016-01-27T15:28:43Z</dcterms:modified>
</cp:coreProperties>
</file>