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43" r:id="rId20"/>
    <p:sldId id="744" r:id="rId21"/>
    <p:sldId id="745" r:id="rId22"/>
    <p:sldId id="746" r:id="rId23"/>
    <p:sldId id="747" r:id="rId24"/>
    <p:sldId id="660" r:id="rId25"/>
    <p:sldId id="670" r:id="rId26"/>
    <p:sldId id="707" r:id="rId27"/>
    <p:sldId id="669" r:id="rId28"/>
    <p:sldId id="718" r:id="rId29"/>
    <p:sldId id="728" r:id="rId30"/>
    <p:sldId id="729" r:id="rId31"/>
    <p:sldId id="640" r:id="rId32"/>
    <p:sldId id="701" r:id="rId33"/>
    <p:sldId id="716"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000099"/>
    <a:srgbClr val="0066CC"/>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89054" autoAdjust="0"/>
  </p:normalViewPr>
  <p:slideViewPr>
    <p:cSldViewPr>
      <p:cViewPr>
        <p:scale>
          <a:sx n="65" d="100"/>
          <a:sy n="65" d="100"/>
        </p:scale>
        <p:origin x="-1392" y="-72"/>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16.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wmf"/><Relationship Id="rId7" Type="http://schemas.openxmlformats.org/officeDocument/2006/relationships/diagramLayout" Target="../diagrams/layout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3.png"/><Relationship Id="rId7" Type="http://schemas.openxmlformats.org/officeDocument/2006/relationships/image" Target="../media/image46.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(Big Graph Search: Challenges and Techniques)</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6021288"/>
            <a:ext cx="9144000" cy="815608"/>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60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4,870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1,468</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719573" y="4581128"/>
          <a:ext cx="7704854" cy="1584960"/>
        </p:xfrm>
        <a:graphic>
          <a:graphicData uri="http://schemas.openxmlformats.org/drawingml/2006/table">
            <a:tbl>
              <a:tblPr firstRow="1" bandRow="1">
                <a:tableStyleId>{5C22544A-7EE6-4342-B048-85BDC9FD1C3A}</a:tableStyleId>
              </a:tblPr>
              <a:tblGrid>
                <a:gridCol w="1320831"/>
                <a:gridCol w="1320833"/>
                <a:gridCol w="2531595"/>
                <a:gridCol w="2531595"/>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dirty="0" err="1" smtClean="0"/>
                        <a:t>Flickr</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40%</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3347864" y="5733256"/>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516216" y="1233688"/>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79912" y="4005064"/>
            <a:ext cx="2928152" cy="110066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latin typeface="Arial Unicode MS" pitchFamily="34" charset="-122"/>
                <a:ea typeface="黑体" pitchFamily="49" charset="-122"/>
              </a:rPr>
              <a:t>References</a:t>
            </a:r>
            <a:endParaRPr lang="zh-CN" altLang="en-US" sz="36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52736"/>
            <a:ext cx="8501122" cy="5429288"/>
          </a:xfrm>
        </p:spPr>
        <p:txBody>
          <a:bodyPr/>
          <a:lstStyle/>
          <a:p>
            <a:pPr>
              <a:buNone/>
            </a:pPr>
            <a:r>
              <a:rPr lang="en-US" altLang="zh-CN" sz="1600" dirty="0" smtClean="0">
                <a:ea typeface="黑体" pitchFamily="49" charset="-122"/>
              </a:rPr>
              <a:t>[1] Rice, M. and </a:t>
            </a:r>
            <a:r>
              <a:rPr lang="en-US" altLang="zh-CN" sz="1600" dirty="0" err="1" smtClean="0">
                <a:ea typeface="黑体" pitchFamily="49" charset="-122"/>
              </a:rPr>
              <a:t>Tsotras</a:t>
            </a:r>
            <a:r>
              <a:rPr lang="en-US" altLang="zh-CN" sz="1600" dirty="0" smtClean="0">
                <a:ea typeface="黑体" pitchFamily="49" charset="-122"/>
              </a:rPr>
              <a:t>, V.J., Graph indexing of road networks for shortest path queries with label restrictions, VLDB 2010.</a:t>
            </a:r>
          </a:p>
          <a:p>
            <a:pPr>
              <a:buNone/>
            </a:pPr>
            <a:r>
              <a:rPr lang="en-US" altLang="zh-CN" sz="1600" dirty="0" smtClean="0">
                <a:latin typeface="Arial Unicode MS" pitchFamily="34" charset="-122"/>
                <a:ea typeface="黑体" pitchFamily="49" charset="-122"/>
              </a:rPr>
              <a:t>[2]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Yang Cao, </a:t>
            </a:r>
            <a:r>
              <a:rPr lang="en-US" altLang="zh-CN" sz="1600" dirty="0" err="1" smtClean="0">
                <a:latin typeface="Arial Unicode MS" pitchFamily="34" charset="-122"/>
                <a:ea typeface="黑体" pitchFamily="49" charset="-122"/>
              </a:rPr>
              <a:t>Jinpeng</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Huai</a:t>
            </a:r>
            <a:r>
              <a:rPr lang="en-US" altLang="zh-CN" sz="1600" dirty="0" smtClean="0">
                <a:latin typeface="Arial Unicode MS" pitchFamily="34" charset="-122"/>
                <a:ea typeface="黑体" pitchFamily="49" charset="-122"/>
              </a:rPr>
              <a:t>, and </a:t>
            </a:r>
            <a:r>
              <a:rPr lang="en-US" altLang="zh-CN" sz="1600" dirty="0" err="1" smtClean="0">
                <a:latin typeface="Arial Unicode MS" pitchFamily="34" charset="-122"/>
                <a:ea typeface="黑体" pitchFamily="49" charset="-122"/>
              </a:rPr>
              <a:t>Tianyu</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Wo</a:t>
            </a:r>
            <a:r>
              <a:rPr lang="en-US" altLang="zh-CN" sz="1600" dirty="0" smtClean="0">
                <a:latin typeface="Arial Unicode MS" pitchFamily="34" charset="-122"/>
                <a:ea typeface="黑体" pitchFamily="49" charset="-122"/>
              </a:rPr>
              <a:t>, Distributed Graph Pattern Matching, WWW 2012.</a:t>
            </a:r>
          </a:p>
          <a:p>
            <a:pPr>
              <a:buNone/>
            </a:pPr>
            <a:r>
              <a:rPr lang="en-US" altLang="zh-CN" sz="1600" dirty="0" smtClean="0">
                <a:latin typeface="Arial Unicode MS" pitchFamily="34" charset="-122"/>
                <a:ea typeface="黑体" pitchFamily="49" charset="-122"/>
              </a:rPr>
              <a:t>[</a:t>
            </a:r>
            <a:r>
              <a:rPr lang="en-US" altLang="zh-CN" sz="1600" dirty="0" smtClean="0">
                <a:ea typeface="黑体" pitchFamily="49" charset="-122"/>
              </a:rPr>
              <a:t>3</a:t>
            </a:r>
            <a:r>
              <a:rPr lang="en-US" altLang="zh-CN" sz="1600" dirty="0" smtClean="0">
                <a:latin typeface="Arial Unicode MS" pitchFamily="34" charset="-122"/>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Jia</a:t>
            </a:r>
            <a:r>
              <a:rPr lang="en-US" altLang="zh-CN" sz="1600" dirty="0" smtClean="0">
                <a:ea typeface="黑体" pitchFamily="49" charset="-122"/>
              </a:rPr>
              <a:t> Li, </a:t>
            </a:r>
            <a:r>
              <a:rPr lang="en-US" altLang="zh-CN" sz="1600" dirty="0" err="1" smtClean="0">
                <a:ea typeface="黑体" pitchFamily="49" charset="-122"/>
              </a:rPr>
              <a:t>Chunming</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t>
            </a:r>
            <a:r>
              <a:rPr lang="en-US" altLang="zh-CN" sz="1600" dirty="0" err="1" smtClean="0">
                <a:ea typeface="黑体" pitchFamily="49" charset="-122"/>
              </a:rPr>
              <a:t>Xuelian</a:t>
            </a:r>
            <a:r>
              <a:rPr lang="en-US" altLang="zh-CN" sz="1600" dirty="0" smtClean="0">
                <a:ea typeface="黑体" pitchFamily="49" charset="-122"/>
              </a:rPr>
              <a:t> Lin, and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Big Graph Search: Challenges and Techniques, Frontiers of Computer Science, 2015, to appear.</a:t>
            </a:r>
            <a:endParaRPr lang="en-US" altLang="zh-CN" sz="1600" dirty="0" smtClean="0">
              <a:latin typeface="Arial Unicode MS" pitchFamily="34" charset="-122"/>
              <a:ea typeface="黑体" pitchFamily="49" charset="-122"/>
            </a:endParaRPr>
          </a:p>
          <a:p>
            <a:pPr>
              <a:buNone/>
            </a:pPr>
            <a:r>
              <a:rPr lang="en-US" altLang="zh-CN" sz="1600" dirty="0" smtClean="0">
                <a:latin typeface="Arial Unicode MS" pitchFamily="34" charset="-122"/>
                <a:ea typeface="黑体" pitchFamily="49" charset="-122"/>
              </a:rPr>
              <a:t>[4] C. C. </a:t>
            </a:r>
            <a:r>
              <a:rPr lang="en-US" altLang="zh-CN" sz="1600" dirty="0" err="1" smtClean="0">
                <a:latin typeface="Arial Unicode MS" pitchFamily="34" charset="-122"/>
                <a:ea typeface="黑体" pitchFamily="49" charset="-122"/>
              </a:rPr>
              <a:t>Aggarwal</a:t>
            </a:r>
            <a:r>
              <a:rPr lang="en-US" altLang="zh-CN" sz="1600" dirty="0" smtClean="0">
                <a:latin typeface="Arial Unicode MS" pitchFamily="34" charset="-122"/>
                <a:ea typeface="黑体" pitchFamily="49" charset="-122"/>
              </a:rPr>
              <a:t> and H. Wang. Managing and Mining Graph Data. Springer, 2010.</a:t>
            </a:r>
          </a:p>
          <a:p>
            <a:pPr>
              <a:buNone/>
            </a:pPr>
            <a:r>
              <a:rPr lang="en-US" altLang="zh-CN" sz="1600" dirty="0" smtClean="0">
                <a:latin typeface="Arial Unicode MS" pitchFamily="34" charset="-122"/>
                <a:ea typeface="黑体" pitchFamily="49" charset="-122"/>
              </a:rPr>
              <a:t>[5]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Adding Regular Expressions to Graph </a:t>
            </a:r>
            <a:r>
              <a:rPr lang="en-US" altLang="zh-CN" sz="1600" dirty="0" err="1" smtClean="0">
                <a:latin typeface="Arial Unicode MS" pitchFamily="34" charset="-122"/>
                <a:ea typeface="黑体" pitchFamily="49" charset="-122"/>
              </a:rPr>
              <a:t>Reachability</a:t>
            </a:r>
            <a:r>
              <a:rPr lang="en-US" altLang="zh-CN" sz="1600" dirty="0" smtClean="0">
                <a:latin typeface="Arial Unicode MS" pitchFamily="34" charset="-122"/>
                <a:ea typeface="黑体" pitchFamily="49" charset="-122"/>
              </a:rPr>
              <a:t> and Pattern Queries. ICDE 2011.</a:t>
            </a:r>
          </a:p>
          <a:p>
            <a:pPr>
              <a:buNone/>
            </a:pPr>
            <a:r>
              <a:rPr lang="en-US" altLang="zh-CN" sz="1600" dirty="0" smtClean="0">
                <a:latin typeface="Arial Unicode MS" pitchFamily="34" charset="-122"/>
                <a:ea typeface="黑体" pitchFamily="49" charset="-122"/>
              </a:rPr>
              <a:t>[6]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Graph Pattern Matching: From Intractable to Polynomial Time. VLDB 2010.</a:t>
            </a:r>
          </a:p>
          <a:p>
            <a:pPr>
              <a:buNone/>
            </a:pPr>
            <a:r>
              <a:rPr lang="en-US" altLang="zh-CN" sz="1600" dirty="0" smtClean="0">
                <a:latin typeface="Arial Unicode MS" pitchFamily="34" charset="-122"/>
                <a:ea typeface="黑体" pitchFamily="49" charset="-122"/>
              </a:rPr>
              <a:t>[</a:t>
            </a:r>
            <a:r>
              <a:rPr lang="en-US" altLang="zh-CN" sz="1600" dirty="0" smtClean="0">
                <a:ea typeface="黑体" pitchFamily="49" charset="-122"/>
              </a:rPr>
              <a:t>7</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Graph Homomorphism Revisited for Graph Matching.  VLDB 2010.</a:t>
            </a:r>
          </a:p>
          <a:p>
            <a:pPr>
              <a:buNone/>
            </a:pPr>
            <a:r>
              <a:rPr lang="en-US" altLang="zh-CN" sz="1600" dirty="0" smtClean="0">
                <a:ea typeface="黑体" pitchFamily="49" charset="-122"/>
              </a:rPr>
              <a:t>[8] </a:t>
            </a:r>
            <a:r>
              <a:rPr lang="en-US" altLang="zh-CN" sz="1600" dirty="0" err="1" smtClean="0">
                <a:ea typeface="黑体" pitchFamily="49" charset="-122"/>
              </a:rPr>
              <a:t>Hossein</a:t>
            </a:r>
            <a:r>
              <a:rPr lang="en-US" altLang="zh-CN" sz="1600" dirty="0" smtClean="0">
                <a:ea typeface="黑体" pitchFamily="49" charset="-122"/>
              </a:rPr>
              <a:t> </a:t>
            </a:r>
            <a:r>
              <a:rPr lang="en-US" altLang="zh-CN" sz="1600" dirty="0" err="1" smtClean="0">
                <a:ea typeface="黑体" pitchFamily="49" charset="-122"/>
              </a:rPr>
              <a:t>Maserrat</a:t>
            </a:r>
            <a:r>
              <a:rPr lang="en-US" altLang="zh-CN" sz="1600" dirty="0" smtClean="0">
                <a:ea typeface="黑体" pitchFamily="49" charset="-122"/>
              </a:rPr>
              <a:t> and </a:t>
            </a:r>
            <a:r>
              <a:rPr lang="en-US" altLang="zh-CN" sz="1600" dirty="0" err="1" smtClean="0">
                <a:ea typeface="黑体" pitchFamily="49" charset="-122"/>
              </a:rPr>
              <a:t>Jian</a:t>
            </a:r>
            <a:r>
              <a:rPr lang="en-US" altLang="zh-CN" sz="1600" dirty="0" smtClean="0">
                <a:ea typeface="黑体" pitchFamily="49" charset="-122"/>
              </a:rPr>
              <a:t> Pei, Neighbor query friendly compression of social networks. KDD 2010.</a:t>
            </a:r>
          </a:p>
          <a:p>
            <a:pPr>
              <a:buNone/>
            </a:pPr>
            <a:r>
              <a:rPr lang="en-US" altLang="zh-CN" sz="1600" dirty="0" smtClean="0">
                <a:ea typeface="黑体" pitchFamily="49" charset="-122"/>
              </a:rPr>
              <a:t>[9] Brian </a:t>
            </a:r>
            <a:r>
              <a:rPr lang="en-US" altLang="zh-CN" sz="1600" dirty="0" err="1" smtClean="0">
                <a:ea typeface="黑体" pitchFamily="49" charset="-122"/>
              </a:rPr>
              <a:t>Gallaghe</a:t>
            </a:r>
            <a:r>
              <a:rPr lang="en-US" altLang="zh-CN" sz="1600" dirty="0" smtClean="0">
                <a:ea typeface="黑体" pitchFamily="49" charset="-122"/>
              </a:rPr>
              <a:t>, Matching structure and semantics: A survey on graph-based pattern matching. AAAI FS. 2006.</a:t>
            </a:r>
          </a:p>
          <a:p>
            <a:pPr>
              <a:buNone/>
            </a:pPr>
            <a:r>
              <a:rPr lang="en-US" altLang="zh-CN" sz="1600" dirty="0" smtClean="0">
                <a:ea typeface="黑体" pitchFamily="49" charset="-122"/>
              </a:rPr>
              <a:t>[10] Marko A. Rodriguez, Peter </a:t>
            </a:r>
            <a:r>
              <a:rPr lang="en-US" altLang="zh-CN" sz="1600" dirty="0" err="1" smtClean="0">
                <a:ea typeface="黑体" pitchFamily="49" charset="-122"/>
              </a:rPr>
              <a:t>Neubauer</a:t>
            </a:r>
            <a:r>
              <a:rPr lang="en-US" altLang="zh-CN" sz="1600" dirty="0" smtClean="0">
                <a:ea typeface="黑体" pitchFamily="49" charset="-122"/>
              </a:rPr>
              <a:t>: The Graph Traversal Pattern. Graph Data Management 2011: 29-46</a:t>
            </a:r>
          </a:p>
          <a:p>
            <a:pPr>
              <a:buNone/>
            </a:pPr>
            <a:endParaRPr lang="en-US" altLang="zh-CN" sz="1600" dirty="0" smtClean="0">
              <a:ea typeface="黑体" pitchFamily="49" charset="-122"/>
            </a:endParaRPr>
          </a:p>
          <a:p>
            <a:pPr>
              <a:buNone/>
            </a:pPr>
            <a:endParaRPr lang="en-US" altLang="zh-CN" sz="1600" dirty="0" smtClean="0">
              <a:ea typeface="黑体" pitchFamily="49" charset="-122"/>
            </a:endParaRPr>
          </a:p>
          <a:p>
            <a:pPr>
              <a:buNone/>
            </a:pPr>
            <a:endParaRPr lang="en-US" altLang="zh-CN" sz="1600" dirty="0" smtClean="0">
              <a:latin typeface="Arial Unicode MS" pitchFamily="34" charset="-122"/>
              <a:ea typeface="黑体" pitchFamily="49" charset="-122"/>
            </a:endParaRPr>
          </a:p>
          <a:p>
            <a:pPr>
              <a:buNone/>
            </a:pPr>
            <a:endParaRPr lang="en-US" altLang="zh-CN" sz="1600" dirty="0" smtClean="0">
              <a:latin typeface="Arial Unicode MS" pitchFamily="34" charset="-122"/>
              <a:ea typeface="黑体" pitchFamily="49"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latin typeface="Arial Unicode MS" pitchFamily="34" charset="-122"/>
                <a:ea typeface="黑体" pitchFamily="49" charset="-122"/>
              </a:rPr>
              <a:t>References</a:t>
            </a:r>
            <a:endParaRPr lang="zh-CN" altLang="en-US" sz="36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52736"/>
            <a:ext cx="8501122" cy="5429288"/>
          </a:xfrm>
        </p:spPr>
        <p:txBody>
          <a:bodyPr/>
          <a:lstStyle/>
          <a:p>
            <a:pPr>
              <a:buNone/>
            </a:pPr>
            <a:r>
              <a:rPr lang="en-US" altLang="zh-CN" sz="1600" dirty="0" smtClean="0">
                <a:ea typeface="黑体" pitchFamily="49" charset="-122"/>
              </a:rPr>
              <a:t>[11] </a:t>
            </a:r>
            <a:r>
              <a:rPr lang="en-US" altLang="zh-CN" sz="1600" dirty="0" err="1" smtClean="0">
                <a:ea typeface="黑体" pitchFamily="49" charset="-122"/>
              </a:rPr>
              <a:t>Kaiyu</a:t>
            </a:r>
            <a:r>
              <a:rPr lang="en-US" altLang="zh-CN" sz="1600" dirty="0" smtClean="0">
                <a:ea typeface="黑体" pitchFamily="49" charset="-122"/>
              </a:rPr>
              <a:t> </a:t>
            </a:r>
            <a:r>
              <a:rPr lang="en-US" altLang="zh-CN" sz="1600" dirty="0" err="1" smtClean="0">
                <a:ea typeface="黑体" pitchFamily="49" charset="-122"/>
              </a:rPr>
              <a:t>Feng</a:t>
            </a:r>
            <a:r>
              <a:rPr lang="en-US" altLang="zh-CN" sz="1600" dirty="0" smtClean="0">
                <a:ea typeface="黑体" pitchFamily="49" charset="-122"/>
              </a:rPr>
              <a:t>, </a:t>
            </a:r>
            <a:r>
              <a:rPr lang="en-US" altLang="zh-CN" sz="1600" dirty="0" err="1" smtClean="0">
                <a:ea typeface="黑体" pitchFamily="49" charset="-122"/>
              </a:rPr>
              <a:t>Gao</a:t>
            </a:r>
            <a:r>
              <a:rPr lang="en-US" altLang="zh-CN" sz="1600" dirty="0" smtClean="0">
                <a:ea typeface="黑体" pitchFamily="49" charset="-122"/>
              </a:rPr>
              <a:t> Cong, </a:t>
            </a:r>
            <a:r>
              <a:rPr lang="en-US" altLang="zh-CN" sz="1600" dirty="0" err="1" smtClean="0">
                <a:ea typeface="黑体" pitchFamily="49" charset="-122"/>
              </a:rPr>
              <a:t>Sourav</a:t>
            </a:r>
            <a:r>
              <a:rPr lang="en-US" altLang="zh-CN" sz="1600" dirty="0" smtClean="0">
                <a:ea typeface="黑体" pitchFamily="49" charset="-122"/>
              </a:rPr>
              <a:t> S. </a:t>
            </a:r>
            <a:r>
              <a:rPr lang="en-US" altLang="zh-CN" sz="1600" dirty="0" err="1" smtClean="0">
                <a:ea typeface="黑体" pitchFamily="49" charset="-122"/>
              </a:rPr>
              <a:t>Bhowmick</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In search of influential event organizers in online social networks. SIGMOD 2014.</a:t>
            </a:r>
            <a:endParaRPr lang="zh-CN" altLang="en-US" sz="1600" dirty="0" smtClean="0"/>
          </a:p>
          <a:p>
            <a:pPr>
              <a:buNone/>
            </a:pPr>
            <a:r>
              <a:rPr lang="en-US" altLang="zh-CN" sz="1600" dirty="0" smtClean="0">
                <a:ea typeface="黑体" pitchFamily="49" charset="-122"/>
              </a:rPr>
              <a:t>[12] </a:t>
            </a:r>
            <a:r>
              <a:rPr lang="en-US" altLang="zh-CN" sz="1600" dirty="0" err="1" smtClean="0">
                <a:ea typeface="黑体" pitchFamily="49" charset="-122"/>
              </a:rPr>
              <a:t>Shuai</a:t>
            </a:r>
            <a:r>
              <a:rPr lang="en-US" altLang="zh-CN" sz="1600" dirty="0" smtClean="0">
                <a:ea typeface="黑体" pitchFamily="49" charset="-122"/>
              </a:rPr>
              <a:t> Ma, Yang Cao, </a:t>
            </a:r>
            <a:r>
              <a:rPr lang="en-US" altLang="zh-CN" sz="1600" dirty="0" err="1" smtClean="0">
                <a:ea typeface="黑体" pitchFamily="49" charset="-122"/>
              </a:rPr>
              <a:t>Wenfei</a:t>
            </a:r>
            <a:r>
              <a:rPr lang="en-US" altLang="zh-CN" sz="1600" dirty="0" smtClean="0">
                <a:ea typeface="黑体" pitchFamily="49" charset="-122"/>
              </a:rPr>
              <a:t> Fan,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and </a:t>
            </a:r>
            <a:r>
              <a:rPr lang="en-US" altLang="zh-CN" sz="1600" dirty="0" err="1" smtClean="0">
                <a:ea typeface="黑体" pitchFamily="49" charset="-122"/>
              </a:rPr>
              <a:t>Tianyu</a:t>
            </a:r>
            <a:r>
              <a:rPr lang="en-US" altLang="zh-CN" sz="1600" dirty="0" smtClean="0">
                <a:ea typeface="黑体" pitchFamily="49" charset="-122"/>
              </a:rPr>
              <a:t> </a:t>
            </a:r>
            <a:r>
              <a:rPr lang="en-US" altLang="zh-CN" sz="1600" dirty="0" err="1" smtClean="0">
                <a:ea typeface="黑体" pitchFamily="49" charset="-122"/>
              </a:rPr>
              <a:t>Wo</a:t>
            </a:r>
            <a:r>
              <a:rPr lang="en-US" altLang="zh-CN" sz="1600" dirty="0" smtClean="0">
                <a:ea typeface="黑体" pitchFamily="49" charset="-122"/>
              </a:rPr>
              <a:t>. Strong Simulation: Capturing Topology in Graph Pattern Matching. TODS 2014.</a:t>
            </a:r>
          </a:p>
          <a:p>
            <a:pPr>
              <a:buNone/>
            </a:pPr>
            <a:r>
              <a:rPr lang="en-US" altLang="zh-CN" sz="1600" dirty="0" smtClean="0">
                <a:ea typeface="黑体" pitchFamily="49" charset="-122"/>
              </a:rPr>
              <a:t>[13] </a:t>
            </a:r>
            <a:r>
              <a:rPr lang="en-US" altLang="zh-CN" sz="1600" dirty="0" err="1" smtClean="0">
                <a:ea typeface="黑体" pitchFamily="49" charset="-122"/>
              </a:rPr>
              <a:t>Shuai</a:t>
            </a:r>
            <a:r>
              <a:rPr lang="en-US" altLang="zh-CN" sz="1600" dirty="0" smtClean="0">
                <a:ea typeface="黑体" pitchFamily="49" charset="-122"/>
              </a:rPr>
              <a:t> Ma, Yang Cao, </a:t>
            </a:r>
            <a:r>
              <a:rPr lang="en-US" altLang="zh-CN" sz="1600" dirty="0" err="1" smtClean="0">
                <a:ea typeface="黑体" pitchFamily="49" charset="-122"/>
              </a:rPr>
              <a:t>Wenfei</a:t>
            </a:r>
            <a:r>
              <a:rPr lang="en-US" altLang="zh-CN" sz="1600" dirty="0" smtClean="0">
                <a:ea typeface="黑体" pitchFamily="49" charset="-122"/>
              </a:rPr>
              <a:t> Fan,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and </a:t>
            </a:r>
            <a:r>
              <a:rPr lang="en-US" altLang="zh-CN" sz="1600" dirty="0" err="1" smtClean="0">
                <a:ea typeface="黑体" pitchFamily="49" charset="-122"/>
              </a:rPr>
              <a:t>Tianyu</a:t>
            </a:r>
            <a:r>
              <a:rPr lang="en-US" altLang="zh-CN" sz="1600" dirty="0" smtClean="0">
                <a:ea typeface="黑体" pitchFamily="49" charset="-122"/>
              </a:rPr>
              <a:t> </a:t>
            </a:r>
            <a:r>
              <a:rPr lang="en-US" altLang="zh-CN" sz="1600" dirty="0" err="1" smtClean="0">
                <a:ea typeface="黑体" pitchFamily="49" charset="-122"/>
              </a:rPr>
              <a:t>Wo</a:t>
            </a:r>
            <a:r>
              <a:rPr lang="en-US" altLang="zh-CN" sz="1600" dirty="0" smtClean="0">
                <a:ea typeface="黑体" pitchFamily="49" charset="-122"/>
              </a:rPr>
              <a:t>, Capturing Topology in Graph Pattern Matching. VLDB 2012.</a:t>
            </a:r>
          </a:p>
          <a:p>
            <a:pPr>
              <a:buNone/>
            </a:pPr>
            <a:r>
              <a:rPr lang="en-US" altLang="zh-CN" sz="1600" dirty="0" smtClean="0">
                <a:ea typeface="黑体" pitchFamily="49" charset="-122"/>
              </a:rPr>
              <a:t>[14] P. </a:t>
            </a:r>
            <a:r>
              <a:rPr lang="en-US" altLang="zh-CN" sz="1600" dirty="0" err="1" smtClean="0">
                <a:ea typeface="黑体" pitchFamily="49" charset="-122"/>
              </a:rPr>
              <a:t>Bogdanov</a:t>
            </a:r>
            <a:r>
              <a:rPr lang="en-US" altLang="zh-CN" sz="1600" dirty="0" smtClean="0">
                <a:ea typeface="黑体" pitchFamily="49" charset="-122"/>
              </a:rPr>
              <a:t>, M. </a:t>
            </a:r>
            <a:r>
              <a:rPr lang="en-US" altLang="zh-CN" sz="1600" dirty="0" err="1" smtClean="0">
                <a:ea typeface="黑体" pitchFamily="49" charset="-122"/>
              </a:rPr>
              <a:t>Mongiov`ı</a:t>
            </a:r>
            <a:r>
              <a:rPr lang="en-US" altLang="zh-CN" sz="1600" dirty="0" smtClean="0">
                <a:ea typeface="黑体" pitchFamily="49" charset="-122"/>
              </a:rPr>
              <a:t>, and A. K. Singh, Mining heavy </a:t>
            </a:r>
            <a:r>
              <a:rPr lang="en-US" altLang="zh-CN" sz="1600" dirty="0" err="1" smtClean="0">
                <a:ea typeface="黑体" pitchFamily="49" charset="-122"/>
              </a:rPr>
              <a:t>subgraphs</a:t>
            </a:r>
            <a:r>
              <a:rPr lang="en-US" altLang="zh-CN" sz="1600" dirty="0" smtClean="0">
                <a:ea typeface="黑体" pitchFamily="49" charset="-122"/>
              </a:rPr>
              <a:t> in time-evolving networks, in ICDM, 2011.</a:t>
            </a:r>
          </a:p>
          <a:p>
            <a:pPr>
              <a:buNone/>
            </a:pPr>
            <a:r>
              <a:rPr lang="en-US" altLang="zh-CN" sz="1600" dirty="0" smtClean="0">
                <a:ea typeface="黑体" pitchFamily="49" charset="-122"/>
              </a:rPr>
              <a:t>[15]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Renjun</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t>
            </a:r>
            <a:r>
              <a:rPr lang="en-US" altLang="zh-CN" sz="1600" dirty="0" err="1" smtClean="0">
                <a:ea typeface="黑体" pitchFamily="49" charset="-122"/>
              </a:rPr>
              <a:t>Luoshu</a:t>
            </a:r>
            <a:r>
              <a:rPr lang="en-US" altLang="zh-CN" sz="1600" dirty="0" smtClean="0">
                <a:ea typeface="黑体" pitchFamily="49" charset="-122"/>
              </a:rPr>
              <a:t> Wang, </a:t>
            </a:r>
            <a:r>
              <a:rPr lang="en-US" altLang="zh-CN" sz="1600" dirty="0" err="1" smtClean="0">
                <a:ea typeface="黑体" pitchFamily="49" charset="-122"/>
              </a:rPr>
              <a:t>Xuelian</a:t>
            </a:r>
            <a:r>
              <a:rPr lang="en-US" altLang="zh-CN" sz="1600" dirty="0" smtClean="0">
                <a:ea typeface="黑体" pitchFamily="49" charset="-122"/>
              </a:rPr>
              <a:t> Lin,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Finding Dense </a:t>
            </a:r>
            <a:r>
              <a:rPr lang="en-US" altLang="zh-CN" sz="1600" dirty="0" err="1" smtClean="0">
                <a:ea typeface="黑体" pitchFamily="49" charset="-122"/>
              </a:rPr>
              <a:t>Subgraphs</a:t>
            </a:r>
            <a:r>
              <a:rPr lang="en-US" altLang="zh-CN" sz="1600" dirty="0" smtClean="0">
                <a:ea typeface="黑体" pitchFamily="49" charset="-122"/>
              </a:rPr>
              <a:t> in Large Temporal Networks, under review</a:t>
            </a:r>
            <a:endParaRPr lang="zh-CN" altLang="en-US" sz="1600" dirty="0" smtClean="0"/>
          </a:p>
          <a:p>
            <a:pPr>
              <a:buNone/>
            </a:pPr>
            <a:r>
              <a:rPr lang="en-US" altLang="zh-CN" sz="1600" dirty="0" smtClean="0">
                <a:ea typeface="黑体" pitchFamily="49" charset="-122"/>
              </a:rPr>
              <a:t>[16] Liang </a:t>
            </a:r>
            <a:r>
              <a:rPr lang="en-US" altLang="zh-CN" sz="1600" dirty="0" err="1" smtClean="0">
                <a:ea typeface="黑体" pitchFamily="49" charset="-122"/>
              </a:rPr>
              <a:t>Duan</a:t>
            </a:r>
            <a:r>
              <a:rPr lang="en-US" altLang="zh-CN" sz="1600" dirty="0" smtClean="0">
                <a:ea typeface="黑体" pitchFamily="49" charset="-122"/>
              </a:rPr>
              <a:t>, </a:t>
            </a:r>
            <a:r>
              <a:rPr lang="en-US" altLang="zh-CN" sz="1600" dirty="0" err="1" smtClean="0">
                <a:ea typeface="黑体" pitchFamily="49" charset="-122"/>
              </a:rPr>
              <a:t>Charu</a:t>
            </a:r>
            <a:r>
              <a:rPr lang="en-US" altLang="zh-CN" sz="1600" dirty="0" smtClean="0">
                <a:ea typeface="黑体" pitchFamily="49" charset="-122"/>
              </a:rPr>
              <a:t>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Renjun</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and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Scaling up Link Prediction with Ensembles, WSDM 2016.</a:t>
            </a:r>
            <a:endParaRPr lang="zh-CN" altLang="en-US" sz="1600" dirty="0" smtClean="0"/>
          </a:p>
          <a:p>
            <a:pPr>
              <a:buNone/>
            </a:pPr>
            <a:r>
              <a:rPr lang="en-US" altLang="zh-CN" sz="1600" dirty="0" smtClean="0">
                <a:ea typeface="黑体" pitchFamily="49" charset="-122"/>
              </a:rPr>
              <a:t>[17] </a:t>
            </a:r>
            <a:r>
              <a:rPr lang="en-US" altLang="zh-CN" sz="1600" dirty="0" err="1" smtClean="0">
                <a:ea typeface="黑体" pitchFamily="49" charset="-122"/>
              </a:rPr>
              <a:t>Weiren</a:t>
            </a:r>
            <a:r>
              <a:rPr lang="en-US" altLang="zh-CN" sz="1600" dirty="0" smtClean="0">
                <a:ea typeface="黑体" pitchFamily="49" charset="-122"/>
              </a:rPr>
              <a:t> Yu, </a:t>
            </a:r>
            <a:r>
              <a:rPr lang="en-US" altLang="zh-CN" sz="1600" dirty="0" err="1" smtClean="0">
                <a:ea typeface="黑体" pitchFamily="49" charset="-122"/>
              </a:rPr>
              <a:t>Charu</a:t>
            </a:r>
            <a:r>
              <a:rPr lang="en-US" altLang="zh-CN" sz="1600" dirty="0" smtClean="0">
                <a:ea typeface="黑体" pitchFamily="49" charset="-122"/>
              </a:rPr>
              <a:t> C.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Haixun</a:t>
            </a:r>
            <a:r>
              <a:rPr lang="en-US" altLang="zh-CN" sz="1600" dirty="0" smtClean="0">
                <a:ea typeface="黑体" pitchFamily="49" charset="-122"/>
              </a:rPr>
              <a:t> Wang: On Anomalous Hotspot Discovery in Graph Streams. ICDM 2013</a:t>
            </a:r>
          </a:p>
          <a:p>
            <a:pPr>
              <a:buNone/>
            </a:pPr>
            <a:r>
              <a:rPr lang="en-US" altLang="zh-CN" sz="1600" dirty="0" smtClean="0">
                <a:ea typeface="黑体" pitchFamily="49" charset="-122"/>
              </a:rPr>
              <a:t>[18] </a:t>
            </a:r>
            <a:r>
              <a:rPr lang="en-US" altLang="zh-CN" sz="1600" dirty="0" err="1" smtClean="0">
                <a:ea typeface="黑体" pitchFamily="49" charset="-122"/>
              </a:rPr>
              <a:t>Renjun</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t>
            </a:r>
            <a:r>
              <a:rPr lang="en-US" altLang="zh-CN" sz="1600" dirty="0" err="1" smtClean="0">
                <a:ea typeface="黑体" pitchFamily="49" charset="-122"/>
              </a:rPr>
              <a:t>Charu</a:t>
            </a:r>
            <a:r>
              <a:rPr lang="en-US" altLang="zh-CN" sz="1600" dirty="0" smtClean="0">
                <a:ea typeface="黑体" pitchFamily="49" charset="-122"/>
              </a:rPr>
              <a:t> C.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 Embedding Approach to Network Anomaly Detection. under review.</a:t>
            </a:r>
          </a:p>
          <a:p>
            <a:pPr>
              <a:buNone/>
            </a:pPr>
            <a:r>
              <a:rPr lang="en-US" altLang="zh-CN" sz="1600" dirty="0" smtClean="0">
                <a:ea typeface="黑体" pitchFamily="49" charset="-122"/>
              </a:rPr>
              <a:t>[19] Daniel </a:t>
            </a:r>
            <a:r>
              <a:rPr lang="en-US" altLang="zh-CN" sz="1600" dirty="0" err="1" smtClean="0">
                <a:ea typeface="黑体" pitchFamily="49" charset="-122"/>
              </a:rPr>
              <a:t>Peng</a:t>
            </a:r>
            <a:r>
              <a:rPr lang="en-US" altLang="zh-CN" sz="1600" dirty="0" smtClean="0">
                <a:ea typeface="黑体" pitchFamily="49" charset="-122"/>
              </a:rPr>
              <a:t>, Frank </a:t>
            </a:r>
            <a:r>
              <a:rPr lang="en-US" altLang="zh-CN" sz="1600" dirty="0" err="1" smtClean="0">
                <a:ea typeface="黑体" pitchFamily="49" charset="-122"/>
              </a:rPr>
              <a:t>Dabek</a:t>
            </a:r>
            <a:r>
              <a:rPr lang="en-US" altLang="zh-CN" sz="1600" dirty="0" smtClean="0">
                <a:ea typeface="黑体" pitchFamily="49" charset="-122"/>
              </a:rPr>
              <a:t>: Large-scale Incremental Processing Using Distributed Transactions and Notifications. OSDI 2010.</a:t>
            </a:r>
          </a:p>
          <a:p>
            <a:pPr>
              <a:buNone/>
            </a:pPr>
            <a:endParaRPr lang="en-US" altLang="zh-CN" sz="1600" dirty="0" smtClean="0">
              <a:ea typeface="黑体" pitchFamily="49"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如，影响力事件组织者搜索</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kern="0" dirty="0" smtClean="0">
                <a:latin typeface="黑体" pitchFamily="49" charset="-122"/>
                <a:ea typeface="黑体" pitchFamily="49" charset="-122"/>
              </a:rPr>
              <a:t>以</a:t>
            </a:r>
            <a:r>
              <a:rPr lang="zh-CN" altLang="en-US" sz="2800" kern="0" dirty="0" smtClean="0">
                <a:solidFill>
                  <a:srgbClr val="FF0000"/>
                </a:solidFill>
                <a:latin typeface="黑体" pitchFamily="49" charset="-122"/>
                <a:ea typeface="黑体" pitchFamily="49" charset="-122"/>
              </a:rPr>
              <a:t>关键字</a:t>
            </a:r>
            <a:r>
              <a:rPr lang="zh-CN" altLang="en-US" sz="2800" kern="0" dirty="0" smtClean="0">
                <a:latin typeface="黑体" pitchFamily="49" charset="-122"/>
                <a:ea typeface="黑体" pitchFamily="49" charset="-122"/>
              </a:rPr>
              <a:t>的方式搜索</a:t>
            </a:r>
            <a:r>
              <a:rPr lang="zh-CN" altLang="en-US" sz="2800" kern="0" dirty="0" smtClean="0">
                <a:solidFill>
                  <a:srgbClr val="FF0000"/>
                </a:solidFill>
                <a:latin typeface="黑体" pitchFamily="49" charset="-122"/>
                <a:ea typeface="黑体" pitchFamily="49" charset="-122"/>
              </a:rPr>
              <a:t>社会网络图</a:t>
            </a:r>
            <a:r>
              <a:rPr lang="zh-CN" altLang="en-US" sz="2800" kern="0" dirty="0" smtClean="0">
                <a:latin typeface="黑体" pitchFamily="49" charset="-122"/>
                <a:ea typeface="黑体" pitchFamily="49" charset="-122"/>
              </a:rPr>
              <a:t>中</a:t>
            </a:r>
            <a:r>
              <a:rPr lang="en-US" altLang="zh-CN" sz="2800" kern="0" dirty="0" smtClean="0">
                <a:latin typeface="黑体" pitchFamily="49" charset="-122"/>
                <a:ea typeface="黑体" pitchFamily="49" charset="-122"/>
              </a:rPr>
              <a:t>k</a:t>
            </a:r>
            <a:r>
              <a:rPr lang="zh-CN" altLang="en-US" sz="2800" kern="0" dirty="0" smtClean="0">
                <a:latin typeface="黑体" pitchFamily="49" charset="-122"/>
                <a:ea typeface="黑体" pitchFamily="49" charset="-122"/>
              </a:rPr>
              <a:t>个事件组织者</a:t>
            </a:r>
            <a:endParaRPr kumimoji="0" lang="en-US" altLang="zh-CN" sz="2800" b="0" i="0" u="none" strike="noStrike" kern="0" cap="none" spc="0" normalizeH="0" baseline="0" noProof="0" dirty="0" smtClean="0">
              <a:ln>
                <a:noFill/>
              </a:ln>
              <a:solidFill>
                <a:srgbClr val="000099"/>
              </a:solidFill>
              <a:effectLst/>
              <a:uLnTx/>
              <a:uFillTx/>
              <a:latin typeface="黑体" pitchFamily="49" charset="-122"/>
              <a:ea typeface="黑体" pitchFamily="49" charset="-122"/>
            </a:endParaRPr>
          </a:p>
          <a:p>
            <a:pPr marL="742950" lvl="1" indent="-285750" eaLnBrk="0" hangingPunct="0">
              <a:spcBef>
                <a:spcPct val="20000"/>
              </a:spcBef>
              <a:buFontTx/>
              <a:buChar char="–"/>
              <a:defRPr/>
            </a:pPr>
            <a:r>
              <a:rPr lang="zh-CN" altLang="en-US" sz="2400" kern="0" dirty="0" smtClean="0">
                <a:latin typeface="黑体" pitchFamily="49" charset="-122"/>
                <a:ea typeface="黑体" pitchFamily="49" charset="-122"/>
              </a:rPr>
              <a:t>融合了图上的关键词搜索</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融合了事件的影响力传播</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提出了具有性能保障的近似算法</a:t>
            </a:r>
            <a:r>
              <a:rPr lang="en-US" altLang="zh-CN" sz="2400" kern="0" dirty="0" smtClean="0">
                <a:latin typeface="黑体" pitchFamily="49" charset="-122"/>
                <a:ea typeface="黑体" pitchFamily="49" charset="-122"/>
              </a:rPr>
              <a:t> - </a:t>
            </a:r>
            <a:r>
              <a:rPr lang="zh-CN" altLang="en-US" sz="2400" kern="0" dirty="0" smtClean="0">
                <a:solidFill>
                  <a:srgbClr val="FF0000"/>
                </a:solidFill>
                <a:latin typeface="黑体" pitchFamily="49" charset="-122"/>
                <a:ea typeface="黑体" pitchFamily="49" charset="-122"/>
              </a:rPr>
              <a:t>近似比</a:t>
            </a:r>
            <a:r>
              <a:rPr lang="en-US" altLang="zh-CN" sz="2400" kern="0" dirty="0" smtClean="0">
                <a:solidFill>
                  <a:srgbClr val="FF0000"/>
                </a:solidFill>
                <a:latin typeface="黑体" pitchFamily="49" charset="-122"/>
                <a:ea typeface="黑体" pitchFamily="49" charset="-122"/>
              </a:rPr>
              <a:t>(1/2 - </a:t>
            </a:r>
            <a:r>
              <a:rPr lang="el-GR" altLang="zh-CN" sz="2400" kern="0" dirty="0" smtClean="0">
                <a:solidFill>
                  <a:srgbClr val="FF0000"/>
                </a:solidFill>
                <a:latin typeface="Times New Roman"/>
                <a:ea typeface="黑体" pitchFamily="49" charset="-122"/>
                <a:cs typeface="Times New Roman"/>
              </a:rPr>
              <a:t>ξ</a:t>
            </a:r>
            <a:r>
              <a:rPr lang="en-US" altLang="zh-CN" sz="2400" kern="0" dirty="0" smtClean="0">
                <a:solidFill>
                  <a:srgbClr val="FF0000"/>
                </a:solidFill>
                <a:latin typeface="黑体" pitchFamily="49" charset="-122"/>
                <a:ea typeface="黑体" pitchFamily="49" charset="-122"/>
              </a:rPr>
              <a:t>)</a:t>
            </a: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780928"/>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36667" y="4875434"/>
              <a:ext cx="885703" cy="100648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1706" y="574324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14516" y="3889224"/>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59743" y="5598511"/>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2239" y="2856277"/>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81354" y="454686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0667" y="3313779"/>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07314" y="3603466"/>
              <a:ext cx="729914" cy="74930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28788" y="2741876"/>
              <a:ext cx="915200" cy="930765"/>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30859" y="4425177"/>
              <a:ext cx="684182" cy="78760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1" name="内容占位符 2"/>
          <p:cNvSpPr txBox="1">
            <a:spLocks/>
          </p:cNvSpPr>
          <p:nvPr/>
        </p:nvSpPr>
        <p:spPr bwMode="auto">
          <a:xfrm>
            <a:off x="611560" y="3207493"/>
            <a:ext cx="2736304"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200" kern="0" dirty="0" smtClean="0">
                <a:solidFill>
                  <a:srgbClr val="FF0000"/>
                </a:solidFill>
                <a:latin typeface="+mn-ea"/>
                <a:ea typeface="+mn-ea"/>
              </a:rPr>
              <a:t>查询</a:t>
            </a:r>
            <a:r>
              <a:rPr lang="en-US" altLang="zh-CN" sz="2200" kern="0" dirty="0" smtClean="0">
                <a:solidFill>
                  <a:srgbClr val="FF0000"/>
                </a:solidFill>
                <a:latin typeface="+mn-ea"/>
                <a:ea typeface="+mn-ea"/>
              </a:rPr>
              <a:t>Q</a:t>
            </a:r>
            <a:r>
              <a:rPr lang="zh-CN" altLang="en-US" sz="2200" kern="0" dirty="0" smtClean="0">
                <a:solidFill>
                  <a:srgbClr val="FF0000"/>
                </a:solidFill>
                <a:latin typeface="+mn-ea"/>
                <a:ea typeface="+mn-ea"/>
              </a:rPr>
              <a:t>示例：</a:t>
            </a:r>
            <a:endParaRPr lang="en-US" altLang="zh-CN" sz="2200" kern="0" dirty="0" smtClean="0">
              <a:solidFill>
                <a:srgbClr val="FF0000"/>
              </a:solidFill>
              <a:latin typeface="+mn-ea"/>
              <a:ea typeface="+mn-ea"/>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Data mining }</a:t>
            </a:r>
            <a:endParaRPr lang="zh-CN" altLang="en-US" sz="22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39711</TotalTime>
  <Words>2381</Words>
  <Application>Microsoft Office PowerPoint</Application>
  <PresentationFormat>全屏显示(4:3)</PresentationFormat>
  <Paragraphs>393</Paragraphs>
  <Slides>33</Slides>
  <Notes>10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默认设计模板</vt:lpstr>
      <vt:lpstr>幻灯片 1</vt:lpstr>
      <vt:lpstr>大图数据，如社会网络等</vt:lpstr>
      <vt:lpstr>FAE法则</vt:lpstr>
      <vt:lpstr>友好性(Friendliness)</vt:lpstr>
      <vt:lpstr>如，影响力事件组织者搜索</vt:lpstr>
      <vt:lpstr>准确性(Accuracy)</vt:lpstr>
      <vt:lpstr>高效性(Efficiency)</vt:lpstr>
      <vt:lpstr>幻灯片 8</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17</vt:lpstr>
      <vt:lpstr>数据近似技术</vt:lpstr>
      <vt:lpstr>如一，网络异常检测</vt:lpstr>
      <vt:lpstr>如一，网络异常检测</vt:lpstr>
      <vt:lpstr>如一，网络异常检测</vt:lpstr>
      <vt:lpstr>如二，网络链接预测</vt:lpstr>
      <vt:lpstr>如二，网络链接预测</vt:lpstr>
      <vt:lpstr>分布式数据处理技术</vt:lpstr>
      <vt:lpstr>如，分布式图模式匹配</vt:lpstr>
      <vt:lpstr>增量计算技术</vt:lpstr>
      <vt:lpstr>增量计算技术</vt:lpstr>
      <vt:lpstr>其它数据技术</vt:lpstr>
      <vt:lpstr>小结</vt:lpstr>
      <vt:lpstr>Acknowledgements</vt:lpstr>
      <vt:lpstr>References</vt:lpstr>
      <vt:lpstr>References</vt:lpstr>
      <vt:lpstr>幻灯片 33</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3996</cp:revision>
  <dcterms:created xsi:type="dcterms:W3CDTF">2010-07-14T15:56:11Z</dcterms:created>
  <dcterms:modified xsi:type="dcterms:W3CDTF">2016-04-22T04:14:22Z</dcterms:modified>
</cp:coreProperties>
</file>