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96" r:id="rId2"/>
    <p:sldId id="774" r:id="rId3"/>
    <p:sldId id="807" r:id="rId4"/>
    <p:sldId id="813" r:id="rId5"/>
    <p:sldId id="809" r:id="rId6"/>
    <p:sldId id="810" r:id="rId7"/>
    <p:sldId id="811" r:id="rId8"/>
    <p:sldId id="812" r:id="rId9"/>
    <p:sldId id="808" r:id="rId10"/>
    <p:sldId id="770" r:id="rId11"/>
    <p:sldId id="769" r:id="rId12"/>
    <p:sldId id="765" r:id="rId13"/>
    <p:sldId id="766" r:id="rId14"/>
    <p:sldId id="767" r:id="rId15"/>
    <p:sldId id="794" r:id="rId16"/>
    <p:sldId id="795" r:id="rId17"/>
    <p:sldId id="796" r:id="rId18"/>
    <p:sldId id="797" r:id="rId19"/>
    <p:sldId id="798" r:id="rId20"/>
    <p:sldId id="799" r:id="rId21"/>
    <p:sldId id="800" r:id="rId22"/>
    <p:sldId id="801" r:id="rId23"/>
    <p:sldId id="802" r:id="rId24"/>
    <p:sldId id="783" r:id="rId25"/>
    <p:sldId id="784" r:id="rId26"/>
    <p:sldId id="785" r:id="rId27"/>
    <p:sldId id="786" r:id="rId28"/>
    <p:sldId id="787" r:id="rId29"/>
    <p:sldId id="788" r:id="rId30"/>
    <p:sldId id="789" r:id="rId31"/>
    <p:sldId id="790" r:id="rId32"/>
    <p:sldId id="791" r:id="rId33"/>
    <p:sldId id="792" r:id="rId34"/>
    <p:sldId id="793" r:id="rId35"/>
    <p:sldId id="775" r:id="rId36"/>
    <p:sldId id="77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FF0000"/>
    <a:srgbClr val="0066CC"/>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13" autoAdjust="0"/>
    <p:restoredTop sz="72896" autoAdjust="0"/>
  </p:normalViewPr>
  <p:slideViewPr>
    <p:cSldViewPr>
      <p:cViewPr>
        <p:scale>
          <a:sx n="65" d="100"/>
          <a:sy n="65" d="100"/>
        </p:scale>
        <p:origin x="-1100" y="-236"/>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2016/10/1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Traditional statistical problems could be</a:t>
            </a:r>
          </a:p>
          <a:p>
            <a:r>
              <a:rPr lang="en-US" altLang="zh-CN" sz="1200" kern="1200" baseline="0" dirty="0" smtClean="0">
                <a:solidFill>
                  <a:schemeClr val="tx1"/>
                </a:solidFill>
                <a:latin typeface="Arial" pitchFamily="34" charset="0"/>
                <a:ea typeface="宋体" pitchFamily="2" charset="-122"/>
                <a:cs typeface="+mn-cs"/>
              </a:rPr>
              <a:t>termed “large </a:t>
            </a:r>
            <a:r>
              <a:rPr lang="en-US" altLang="zh-CN" sz="1200" i="1" kern="1200" baseline="0" dirty="0" smtClean="0">
                <a:solidFill>
                  <a:schemeClr val="tx1"/>
                </a:solidFill>
                <a:latin typeface="Arial" pitchFamily="34" charset="0"/>
                <a:ea typeface="宋体" pitchFamily="2" charset="-122"/>
                <a:cs typeface="+mn-cs"/>
              </a:rPr>
              <a:t>n, small p”: There were many</a:t>
            </a:r>
          </a:p>
          <a:p>
            <a:r>
              <a:rPr lang="en-US" altLang="zh-CN" sz="1200" kern="1200" baseline="0" dirty="0" smtClean="0">
                <a:solidFill>
                  <a:schemeClr val="tx1"/>
                </a:solidFill>
                <a:latin typeface="Arial" pitchFamily="34" charset="0"/>
                <a:ea typeface="宋体" pitchFamily="2" charset="-122"/>
                <a:cs typeface="+mn-cs"/>
              </a:rPr>
              <a:t>observations (</a:t>
            </a:r>
            <a:r>
              <a:rPr lang="en-US" altLang="zh-CN" sz="1200" i="1" kern="1200" baseline="0" dirty="0" smtClean="0">
                <a:solidFill>
                  <a:schemeClr val="tx1"/>
                </a:solidFill>
                <a:latin typeface="Arial" pitchFamily="34" charset="0"/>
                <a:ea typeface="宋体" pitchFamily="2" charset="-122"/>
                <a:cs typeface="+mn-cs"/>
              </a:rPr>
              <a:t>n), such as participants in a</a:t>
            </a:r>
          </a:p>
          <a:p>
            <a:r>
              <a:rPr lang="en-US" altLang="zh-CN" sz="1200" kern="1200" baseline="0" dirty="0" smtClean="0">
                <a:solidFill>
                  <a:schemeClr val="tx1"/>
                </a:solidFill>
                <a:latin typeface="Arial" pitchFamily="34" charset="0"/>
                <a:ea typeface="宋体" pitchFamily="2" charset="-122"/>
                <a:cs typeface="+mn-cs"/>
              </a:rPr>
              <a:t>clinical trial, but few parameters were measured</a:t>
            </a:r>
          </a:p>
          <a:p>
            <a:r>
              <a:rPr lang="en-US" altLang="zh-CN" sz="1200" kern="1200" baseline="0" dirty="0" smtClean="0">
                <a:solidFill>
                  <a:schemeClr val="tx1"/>
                </a:solidFill>
                <a:latin typeface="Arial" pitchFamily="34" charset="0"/>
                <a:ea typeface="宋体" pitchFamily="2" charset="-122"/>
                <a:cs typeface="+mn-cs"/>
              </a:rPr>
              <a:t>(</a:t>
            </a:r>
            <a:r>
              <a:rPr lang="en-US" altLang="zh-CN" sz="1200" i="1" kern="1200" baseline="0" dirty="0" smtClean="0">
                <a:solidFill>
                  <a:schemeClr val="tx1"/>
                </a:solidFill>
                <a:latin typeface="Arial" pitchFamily="34" charset="0"/>
                <a:ea typeface="宋体" pitchFamily="2" charset="-122"/>
                <a:cs typeface="+mn-cs"/>
              </a:rPr>
              <a:t>p), and just a handful of hypotheses</a:t>
            </a:r>
          </a:p>
          <a:p>
            <a:r>
              <a:rPr lang="en-US" altLang="zh-CN" sz="1200" kern="1200" baseline="0" dirty="0" smtClean="0">
                <a:solidFill>
                  <a:schemeClr val="tx1"/>
                </a:solidFill>
                <a:latin typeface="Arial" pitchFamily="34" charset="0"/>
                <a:ea typeface="宋体" pitchFamily="2" charset="-122"/>
                <a:cs typeface="+mn-cs"/>
              </a:rPr>
              <a:t>tested.</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Traditional statistical problems could be</a:t>
            </a:r>
          </a:p>
          <a:p>
            <a:r>
              <a:rPr lang="en-US" altLang="zh-CN" sz="1200" kern="1200" baseline="0" dirty="0" smtClean="0">
                <a:solidFill>
                  <a:schemeClr val="tx1"/>
                </a:solidFill>
                <a:latin typeface="Arial" pitchFamily="34" charset="0"/>
                <a:ea typeface="宋体" pitchFamily="2" charset="-122"/>
                <a:cs typeface="+mn-cs"/>
              </a:rPr>
              <a:t>termed “large </a:t>
            </a:r>
            <a:r>
              <a:rPr lang="en-US" altLang="zh-CN" sz="1200" i="1" kern="1200" baseline="0" dirty="0" smtClean="0">
                <a:solidFill>
                  <a:schemeClr val="tx1"/>
                </a:solidFill>
                <a:latin typeface="Arial" pitchFamily="34" charset="0"/>
                <a:ea typeface="宋体" pitchFamily="2" charset="-122"/>
                <a:cs typeface="+mn-cs"/>
              </a:rPr>
              <a:t>n, small p”: There were many</a:t>
            </a:r>
          </a:p>
          <a:p>
            <a:r>
              <a:rPr lang="en-US" altLang="zh-CN" sz="1200" kern="1200" baseline="0" dirty="0" smtClean="0">
                <a:solidFill>
                  <a:schemeClr val="tx1"/>
                </a:solidFill>
                <a:latin typeface="Arial" pitchFamily="34" charset="0"/>
                <a:ea typeface="宋体" pitchFamily="2" charset="-122"/>
                <a:cs typeface="+mn-cs"/>
              </a:rPr>
              <a:t>observations (</a:t>
            </a:r>
            <a:r>
              <a:rPr lang="en-US" altLang="zh-CN" sz="1200" i="1" kern="1200" baseline="0" dirty="0" smtClean="0">
                <a:solidFill>
                  <a:schemeClr val="tx1"/>
                </a:solidFill>
                <a:latin typeface="Arial" pitchFamily="34" charset="0"/>
                <a:ea typeface="宋体" pitchFamily="2" charset="-122"/>
                <a:cs typeface="+mn-cs"/>
              </a:rPr>
              <a:t>n), such as participants in a</a:t>
            </a:r>
          </a:p>
          <a:p>
            <a:r>
              <a:rPr lang="en-US" altLang="zh-CN" sz="1200" kern="1200" baseline="0" dirty="0" smtClean="0">
                <a:solidFill>
                  <a:schemeClr val="tx1"/>
                </a:solidFill>
                <a:latin typeface="Arial" pitchFamily="34" charset="0"/>
                <a:ea typeface="宋体" pitchFamily="2" charset="-122"/>
                <a:cs typeface="+mn-cs"/>
              </a:rPr>
              <a:t>clinical trial, but few parameters were measured</a:t>
            </a:r>
          </a:p>
          <a:p>
            <a:r>
              <a:rPr lang="en-US" altLang="zh-CN" sz="1200" kern="1200" baseline="0" dirty="0" smtClean="0">
                <a:solidFill>
                  <a:schemeClr val="tx1"/>
                </a:solidFill>
                <a:latin typeface="Arial" pitchFamily="34" charset="0"/>
                <a:ea typeface="宋体" pitchFamily="2" charset="-122"/>
                <a:cs typeface="+mn-cs"/>
              </a:rPr>
              <a:t>(</a:t>
            </a:r>
            <a:r>
              <a:rPr lang="en-US" altLang="zh-CN" sz="1200" i="1" kern="1200" baseline="0" dirty="0" smtClean="0">
                <a:solidFill>
                  <a:schemeClr val="tx1"/>
                </a:solidFill>
                <a:latin typeface="Arial" pitchFamily="34" charset="0"/>
                <a:ea typeface="宋体" pitchFamily="2" charset="-122"/>
                <a:cs typeface="+mn-cs"/>
              </a:rPr>
              <a:t>p), and just a handful of hypotheses</a:t>
            </a:r>
          </a:p>
          <a:p>
            <a:r>
              <a:rPr lang="en-US" altLang="zh-CN" sz="1200" kern="1200" baseline="0" dirty="0" smtClean="0">
                <a:solidFill>
                  <a:schemeClr val="tx1"/>
                </a:solidFill>
                <a:latin typeface="Arial" pitchFamily="34" charset="0"/>
                <a:ea typeface="宋体" pitchFamily="2" charset="-122"/>
                <a:cs typeface="+mn-cs"/>
              </a:rPr>
              <a:t>tested.</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itchFamily="49" charset="-122"/>
                <a:ea typeface="黑体" pitchFamily="49" charset="-122"/>
              </a:rPr>
              <a:t>认定了</a:t>
            </a:r>
            <a:r>
              <a:rPr lang="en-US" altLang="zh-CN" sz="1200" dirty="0" smtClean="0">
                <a:solidFill>
                  <a:srgbClr val="FF0000"/>
                </a:solidFill>
                <a:latin typeface="黑体" pitchFamily="49" charset="-122"/>
                <a:ea typeface="黑体" pitchFamily="49" charset="-122"/>
              </a:rPr>
              <a:t>13</a:t>
            </a:r>
            <a:r>
              <a:rPr lang="zh-CN" altLang="en-US" sz="1200" dirty="0" smtClean="0">
                <a:solidFill>
                  <a:srgbClr val="FF0000"/>
                </a:solidFill>
                <a:latin typeface="黑体" pitchFamily="49" charset="-122"/>
                <a:ea typeface="黑体" pitchFamily="49" charset="-122"/>
              </a:rPr>
              <a:t>个</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80000"/>
              </a:lnSpc>
            </a:pPr>
            <a:r>
              <a:rPr lang="en-US" altLang="zh-CN" sz="1100" b="1" dirty="0" smtClean="0">
                <a:solidFill>
                  <a:schemeClr val="bg1"/>
                </a:solidFill>
                <a:ea typeface="宋体" pitchFamily="2" charset="-122"/>
              </a:rPr>
              <a:t>Service</a:t>
            </a:r>
            <a:r>
              <a:rPr lang="en-US" altLang="zh-CN" sz="1100" dirty="0" smtClean="0">
                <a:solidFill>
                  <a:schemeClr val="bg1"/>
                </a:solidFill>
                <a:ea typeface="宋体" pitchFamily="2" charset="-122"/>
              </a:rPr>
              <a:t> is value-</a:t>
            </a:r>
            <a:r>
              <a:rPr lang="en-US" altLang="zh-CN" sz="1100" dirty="0" err="1" smtClean="0">
                <a:solidFill>
                  <a:schemeClr val="bg1"/>
                </a:solidFill>
                <a:ea typeface="宋体" pitchFamily="2" charset="-122"/>
              </a:rPr>
              <a:t>cocreation</a:t>
            </a:r>
            <a:r>
              <a:rPr lang="en-US" altLang="zh-CN" sz="1100" dirty="0" smtClean="0">
                <a:solidFill>
                  <a:schemeClr val="bg1"/>
                </a:solidFill>
                <a:ea typeface="宋体" pitchFamily="2" charset="-122"/>
              </a:rPr>
              <a:t>, that is, useful changes that result from communication, planning, or other purposeful interactions between distinct entities.</a:t>
            </a:r>
          </a:p>
          <a:p>
            <a:pPr eaLnBrk="1" hangingPunct="1">
              <a:lnSpc>
                <a:spcPct val="80000"/>
              </a:lnSpc>
            </a:pPr>
            <a:endParaRPr lang="en-US" altLang="zh-CN" sz="1100" b="1" dirty="0" smtClean="0">
              <a:solidFill>
                <a:schemeClr val="bg1"/>
              </a:solidFill>
              <a:ea typeface="宋体" pitchFamily="2" charset="-122"/>
            </a:endParaRPr>
          </a:p>
          <a:p>
            <a:pPr eaLnBrk="1" hangingPunct="1">
              <a:lnSpc>
                <a:spcPct val="80000"/>
              </a:lnSpc>
            </a:pPr>
            <a:r>
              <a:rPr lang="en-US" altLang="ja-JP" sz="1200" dirty="0" smtClean="0">
                <a:solidFill>
                  <a:schemeClr val="bg1"/>
                </a:solidFill>
                <a:ea typeface="MS PGothic" pitchFamily="34" charset="-128"/>
              </a:rPr>
              <a:t>A </a:t>
            </a:r>
            <a:r>
              <a:rPr lang="en-US" altLang="ja-JP" sz="1200" b="1" dirty="0" smtClean="0">
                <a:solidFill>
                  <a:schemeClr val="bg1"/>
                </a:solidFill>
                <a:ea typeface="MS PGothic" pitchFamily="34" charset="-128"/>
              </a:rPr>
              <a:t>service system</a:t>
            </a:r>
            <a:r>
              <a:rPr lang="en-US" altLang="ja-JP" sz="1200" dirty="0" smtClean="0">
                <a:solidFill>
                  <a:schemeClr val="bg1"/>
                </a:solidFill>
                <a:ea typeface="MS PGothic" pitchFamily="34" charset="-128"/>
              </a:rPr>
              <a:t> is a collection of entities and interactions that </a:t>
            </a:r>
            <a:r>
              <a:rPr lang="en-US" altLang="ja-JP" sz="1200" dirty="0" err="1" smtClean="0">
                <a:solidFill>
                  <a:schemeClr val="bg1"/>
                </a:solidFill>
                <a:ea typeface="MS PGothic" pitchFamily="34" charset="-128"/>
              </a:rPr>
              <a:t>cocreate</a:t>
            </a:r>
            <a:r>
              <a:rPr lang="en-US" altLang="ja-JP" sz="1200" dirty="0" smtClean="0">
                <a:solidFill>
                  <a:schemeClr val="bg1"/>
                </a:solidFill>
                <a:ea typeface="MS PGothic" pitchFamily="34" charset="-128"/>
              </a:rPr>
              <a:t> value, that is, a set of distinct configurations of resources (including people, organizations, shared information, and technology) that are better off working together than working alone.</a:t>
            </a:r>
          </a:p>
          <a:p>
            <a:pPr eaLnBrk="1" hangingPunct="1">
              <a:lnSpc>
                <a:spcPct val="80000"/>
              </a:lnSpc>
            </a:pPr>
            <a:endParaRPr lang="en-US" altLang="zh-CN" sz="1200" dirty="0" smtClean="0">
              <a:solidFill>
                <a:schemeClr val="bg1"/>
              </a:solidFill>
              <a:ea typeface="宋体" pitchFamily="2" charset="-122"/>
            </a:endParaRPr>
          </a:p>
          <a:p>
            <a:pPr eaLnBrk="1" hangingPunct="1">
              <a:lnSpc>
                <a:spcPct val="80000"/>
              </a:lnSpc>
            </a:pPr>
            <a:r>
              <a:rPr lang="en-US" altLang="ja-JP" sz="1200" b="1" dirty="0" smtClean="0">
                <a:solidFill>
                  <a:schemeClr val="bg1"/>
                </a:solidFill>
                <a:ea typeface="MS PGothic" pitchFamily="34" charset="-128"/>
              </a:rPr>
              <a:t>Service Science</a:t>
            </a:r>
            <a:r>
              <a:rPr lang="en-US" altLang="ja-JP" sz="1200" dirty="0" smtClean="0">
                <a:solidFill>
                  <a:schemeClr val="bg1"/>
                </a:solidFill>
                <a:ea typeface="MS PGothic" pitchFamily="34" charset="-128"/>
              </a:rPr>
              <a:t> aims to create a body of knowledge that describes, explains, predicts, and improves value-</a:t>
            </a:r>
            <a:r>
              <a:rPr lang="en-US" altLang="ja-JP" sz="1200" dirty="0" err="1" smtClean="0">
                <a:solidFill>
                  <a:schemeClr val="bg1"/>
                </a:solidFill>
                <a:ea typeface="MS PGothic" pitchFamily="34" charset="-128"/>
              </a:rPr>
              <a:t>cocreation</a:t>
            </a:r>
            <a:r>
              <a:rPr lang="en-US" altLang="ja-JP" sz="1200" dirty="0" smtClean="0">
                <a:solidFill>
                  <a:schemeClr val="bg1"/>
                </a:solidFill>
                <a:ea typeface="MS PGothic" pitchFamily="34" charset="-128"/>
              </a:rPr>
              <a:t> between entities as they interact, that is, relying on methods and standards used by a community to account for observable phenomenon with conceptual frameworks, theories, models, and laws that can be empirically tested.</a:t>
            </a:r>
          </a:p>
          <a:p>
            <a:pPr eaLnBrk="1" hangingPunct="1">
              <a:lnSpc>
                <a:spcPct val="80000"/>
              </a:lnSpc>
            </a:pPr>
            <a:endParaRPr lang="en-US" altLang="zh-CN" sz="1200" dirty="0" smtClean="0">
              <a:solidFill>
                <a:schemeClr val="bg1"/>
              </a:solidFill>
              <a:ea typeface="宋体" pitchFamily="2" charset="-122"/>
            </a:endParaRPr>
          </a:p>
          <a:p>
            <a:pPr eaLnBrk="1" hangingPunct="1">
              <a:lnSpc>
                <a:spcPct val="80000"/>
              </a:lnSpc>
            </a:pPr>
            <a:r>
              <a:rPr lang="en-US" altLang="ja-JP" sz="1200" dirty="0" smtClean="0">
                <a:solidFill>
                  <a:schemeClr val="bg1"/>
                </a:solidFill>
                <a:ea typeface="MS PGothic" pitchFamily="34" charset="-128"/>
              </a:rPr>
              <a:t>So the object of study value-</a:t>
            </a:r>
            <a:r>
              <a:rPr lang="en-US" altLang="ja-JP" sz="1200" dirty="0" err="1" smtClean="0">
                <a:solidFill>
                  <a:schemeClr val="bg1"/>
                </a:solidFill>
                <a:ea typeface="MS PGothic" pitchFamily="34" charset="-128"/>
              </a:rPr>
              <a:t>cocreation</a:t>
            </a:r>
            <a:r>
              <a:rPr lang="en-US" altLang="ja-JP" sz="1200" dirty="0" smtClean="0">
                <a:solidFill>
                  <a:schemeClr val="bg1"/>
                </a:solidFill>
                <a:ea typeface="MS PGothic" pitchFamily="34" charset="-128"/>
              </a:rPr>
              <a:t>, the basic abstraction is the service system, and the ultimate goal is develop methods and theories that can be used to explain and improve value-</a:t>
            </a:r>
            <a:r>
              <a:rPr lang="en-US" altLang="ja-JP" sz="1200" dirty="0" err="1" smtClean="0">
                <a:solidFill>
                  <a:schemeClr val="bg1"/>
                </a:solidFill>
                <a:ea typeface="MS PGothic" pitchFamily="34" charset="-128"/>
              </a:rPr>
              <a:t>cocreation</a:t>
            </a:r>
            <a:r>
              <a:rPr lang="en-US" altLang="ja-JP" sz="1200" dirty="0" smtClean="0">
                <a:solidFill>
                  <a:schemeClr val="bg1"/>
                </a:solidFill>
                <a:ea typeface="MS PGothic" pitchFamily="34" charset="-128"/>
              </a:rPr>
              <a:t> in service systems. </a:t>
            </a:r>
            <a:endParaRPr lang="en-US" altLang="zh-CN" sz="1200" dirty="0" smtClean="0">
              <a:solidFill>
                <a:schemeClr val="bg1"/>
              </a:solidFill>
              <a:ea typeface="宋体" pitchFamily="2" charset="-122"/>
            </a:endParaRPr>
          </a:p>
          <a:p>
            <a:endParaRPr lang="en-US" altLang="zh-CN" dirty="0" smtClean="0"/>
          </a:p>
          <a:p>
            <a:r>
              <a:rPr lang="zh-CN" altLang="en-US" dirty="0" smtClean="0"/>
              <a:t>客户分析</a:t>
            </a:r>
            <a:r>
              <a:rPr lang="en-US" altLang="zh-CN" dirty="0" smtClean="0"/>
              <a:t>,</a:t>
            </a:r>
            <a:r>
              <a:rPr lang="zh-CN" altLang="en-US" dirty="0" smtClean="0"/>
              <a:t>行为分析，满意度分析</a:t>
            </a:r>
            <a:r>
              <a:rPr lang="en-US" altLang="zh-CN" dirty="0" smtClean="0"/>
              <a:t>-ERM</a:t>
            </a:r>
          </a:p>
          <a:p>
            <a:r>
              <a:rPr lang="zh-CN" altLang="en-US" dirty="0" smtClean="0"/>
              <a:t>信息获取的透明、方便性；对话和风险分析</a:t>
            </a:r>
            <a:endParaRPr lang="en-US" altLang="zh-CN" dirty="0" smtClean="0"/>
          </a:p>
          <a:p>
            <a:r>
              <a:rPr lang="zh-CN" altLang="en-US" dirty="0" smtClean="0"/>
              <a:t>服务集成、特征优化、服务评估</a:t>
            </a:r>
            <a:endParaRPr lang="en-US" altLang="zh-CN"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200" b="0" i="0" kern="1200" dirty="0" smtClean="0">
                <a:solidFill>
                  <a:schemeClr val="tx1"/>
                </a:solidFill>
                <a:latin typeface="Arial" pitchFamily="34" charset="0"/>
                <a:ea typeface="宋体" pitchFamily="2" charset="-122"/>
                <a:cs typeface="+mn-cs"/>
              </a:rPr>
              <a:t>If we know the model (i.e., the transition and reward functions), we can solve for the optimal policy in about n^2 time using policy iteration. Unfortunately, if the state is composed of k binary state </a:t>
            </a:r>
            <a:r>
              <a:rPr lang="en-US" altLang="zh-CN" sz="1200" b="0" i="1" kern="1200" dirty="0" smtClean="0">
                <a:solidFill>
                  <a:schemeClr val="tx1"/>
                </a:solidFill>
                <a:latin typeface="Arial" pitchFamily="34" charset="0"/>
                <a:ea typeface="宋体" pitchFamily="2" charset="-122"/>
                <a:cs typeface="+mn-cs"/>
              </a:rPr>
              <a:t>variables</a:t>
            </a:r>
            <a:r>
              <a:rPr lang="en-US" altLang="zh-CN" sz="1200" b="0" i="0" kern="1200" dirty="0" smtClean="0">
                <a:solidFill>
                  <a:schemeClr val="tx1"/>
                </a:solidFill>
                <a:latin typeface="Arial" pitchFamily="34" charset="0"/>
                <a:ea typeface="宋体" pitchFamily="2" charset="-122"/>
                <a:cs typeface="+mn-cs"/>
              </a:rPr>
              <a:t>, then n = 2^k, so this is way too slow. In addition, what do we do if we don't know the model?</a:t>
            </a:r>
          </a:p>
          <a:p>
            <a:r>
              <a:rPr lang="en-US" altLang="zh-CN" sz="1200" b="0" i="0" kern="1200" dirty="0" smtClean="0">
                <a:solidFill>
                  <a:schemeClr val="tx1"/>
                </a:solidFill>
                <a:latin typeface="Arial" pitchFamily="34" charset="0"/>
                <a:ea typeface="宋体" pitchFamily="2" charset="-122"/>
                <a:cs typeface="+mn-cs"/>
              </a:rPr>
              <a:t>Reinforcement Learning (RL) solves both problems: we can approximately solve an MDP by replacing the sum over all states with a Monte Carlo approximation. In other words, we only update the V/Q functions (using temporal difference (TD) methods) for states that are actually visited while acting in the world. If we keep track of the transitions made and the rewards received, we can also estimate the model as we go, and then "simulate" the effects of actions without having to actually perform them.</a:t>
            </a:r>
          </a:p>
          <a:p>
            <a:r>
              <a:rPr lang="en-US" altLang="zh-CN" sz="1200" b="0" i="0" kern="1200" dirty="0" smtClean="0">
                <a:solidFill>
                  <a:schemeClr val="tx1"/>
                </a:solidFill>
                <a:latin typeface="Arial" pitchFamily="34" charset="0"/>
                <a:ea typeface="宋体" pitchFamily="2" charset="-122"/>
                <a:cs typeface="+mn-cs"/>
              </a:rPr>
              <a:t>There are three fundamental problems that RL must tackle: the exploration-exploitation tradeoff, the problem of delayed reward (credit assignment), and the need to generalize. We will discuss each in turn.</a:t>
            </a:r>
          </a:p>
          <a:p>
            <a:r>
              <a:rPr lang="en-US" altLang="zh-CN" sz="1200" b="0" i="0" kern="1200" dirty="0" smtClean="0">
                <a:solidFill>
                  <a:schemeClr val="tx1"/>
                </a:solidFill>
                <a:latin typeface="Arial" pitchFamily="34" charset="0"/>
                <a:ea typeface="宋体" pitchFamily="2" charset="-122"/>
                <a:cs typeface="+mn-cs"/>
              </a:rPr>
              <a:t>We mentioned that in RL, the agent must make trajectories through the state space to gather statistics. The </a:t>
            </a:r>
            <a:r>
              <a:rPr lang="en-US" altLang="zh-CN" sz="1200" b="0" i="1" kern="1200" dirty="0" smtClean="0">
                <a:solidFill>
                  <a:schemeClr val="tx1"/>
                </a:solidFill>
                <a:latin typeface="Arial" pitchFamily="34" charset="0"/>
                <a:ea typeface="宋体" pitchFamily="2" charset="-122"/>
                <a:cs typeface="+mn-cs"/>
              </a:rPr>
              <a:t>exploration-exploitation tradeoff</a:t>
            </a:r>
            <a:r>
              <a:rPr lang="en-US" altLang="zh-CN" sz="1200" b="0" i="0" kern="1200" dirty="0" smtClean="0">
                <a:solidFill>
                  <a:schemeClr val="tx1"/>
                </a:solidFill>
                <a:latin typeface="Arial" pitchFamily="34" charset="0"/>
                <a:ea typeface="宋体" pitchFamily="2" charset="-122"/>
                <a:cs typeface="+mn-cs"/>
              </a:rPr>
              <a:t> is the following: should we explore new (and potentially more rewarding) states, or stick with what we know to be good (exploit existing knowledge)? This problem has been extensively studied in the case of k-armed bandits, which are MDPs with a single state and k actions. The goal is to choose the optimal action to perform in that state, which is analogous to deciding which of the k levers to pull in a k-armed bandit (slot machine). There are some theoretical results (e.g., </a:t>
            </a:r>
            <a:r>
              <a:rPr lang="en-US" altLang="zh-CN" sz="1200" b="0" i="0" kern="1200" dirty="0" err="1" smtClean="0">
                <a:solidFill>
                  <a:schemeClr val="tx1"/>
                </a:solidFill>
                <a:latin typeface="Arial" pitchFamily="34" charset="0"/>
                <a:ea typeface="宋体" pitchFamily="2" charset="-122"/>
                <a:cs typeface="+mn-cs"/>
              </a:rPr>
              <a:t>Gittins</a:t>
            </a:r>
            <a:r>
              <a:rPr lang="en-US" altLang="zh-CN" sz="1200" b="0" i="0" kern="1200" dirty="0" smtClean="0">
                <a:solidFill>
                  <a:schemeClr val="tx1"/>
                </a:solidFill>
                <a:latin typeface="Arial" pitchFamily="34" charset="0"/>
                <a:ea typeface="宋体" pitchFamily="2" charset="-122"/>
                <a:cs typeface="+mn-cs"/>
              </a:rPr>
              <a:t>' indices), but they do not </a:t>
            </a:r>
            <a:r>
              <a:rPr lang="en-US" altLang="zh-CN" sz="1200" b="0" i="0" kern="1200" dirty="0" err="1" smtClean="0">
                <a:solidFill>
                  <a:schemeClr val="tx1"/>
                </a:solidFill>
                <a:latin typeface="Arial" pitchFamily="34" charset="0"/>
                <a:ea typeface="宋体" pitchFamily="2" charset="-122"/>
                <a:cs typeface="+mn-cs"/>
              </a:rPr>
              <a:t>generalise</a:t>
            </a:r>
            <a:r>
              <a:rPr lang="en-US" altLang="zh-CN" sz="1200" b="0" i="0" kern="1200" dirty="0" smtClean="0">
                <a:solidFill>
                  <a:schemeClr val="tx1"/>
                </a:solidFill>
                <a:latin typeface="Arial" pitchFamily="34" charset="0"/>
                <a:ea typeface="宋体" pitchFamily="2" charset="-122"/>
                <a:cs typeface="+mn-cs"/>
              </a:rPr>
              <a:t> to the multi-state case.</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Traditional statistical problems could be</a:t>
            </a:r>
          </a:p>
          <a:p>
            <a:r>
              <a:rPr lang="en-US" altLang="zh-CN" sz="1200" kern="1200" baseline="0" dirty="0" smtClean="0">
                <a:solidFill>
                  <a:schemeClr val="tx1"/>
                </a:solidFill>
                <a:latin typeface="Arial" pitchFamily="34" charset="0"/>
                <a:ea typeface="宋体" pitchFamily="2" charset="-122"/>
                <a:cs typeface="+mn-cs"/>
              </a:rPr>
              <a:t>termed “large </a:t>
            </a:r>
            <a:r>
              <a:rPr lang="en-US" altLang="zh-CN" sz="1200" i="1" kern="1200" baseline="0" dirty="0" smtClean="0">
                <a:solidFill>
                  <a:schemeClr val="tx1"/>
                </a:solidFill>
                <a:latin typeface="Arial" pitchFamily="34" charset="0"/>
                <a:ea typeface="宋体" pitchFamily="2" charset="-122"/>
                <a:cs typeface="+mn-cs"/>
              </a:rPr>
              <a:t>n, small p”: There were many</a:t>
            </a:r>
          </a:p>
          <a:p>
            <a:r>
              <a:rPr lang="en-US" altLang="zh-CN" sz="1200" kern="1200" baseline="0" dirty="0" smtClean="0">
                <a:solidFill>
                  <a:schemeClr val="tx1"/>
                </a:solidFill>
                <a:latin typeface="Arial" pitchFamily="34" charset="0"/>
                <a:ea typeface="宋体" pitchFamily="2" charset="-122"/>
                <a:cs typeface="+mn-cs"/>
              </a:rPr>
              <a:t>observations (</a:t>
            </a:r>
            <a:r>
              <a:rPr lang="en-US" altLang="zh-CN" sz="1200" i="1" kern="1200" baseline="0" dirty="0" smtClean="0">
                <a:solidFill>
                  <a:schemeClr val="tx1"/>
                </a:solidFill>
                <a:latin typeface="Arial" pitchFamily="34" charset="0"/>
                <a:ea typeface="宋体" pitchFamily="2" charset="-122"/>
                <a:cs typeface="+mn-cs"/>
              </a:rPr>
              <a:t>n), such as participants in a</a:t>
            </a:r>
          </a:p>
          <a:p>
            <a:r>
              <a:rPr lang="en-US" altLang="zh-CN" sz="1200" kern="1200" baseline="0" dirty="0" smtClean="0">
                <a:solidFill>
                  <a:schemeClr val="tx1"/>
                </a:solidFill>
                <a:latin typeface="Arial" pitchFamily="34" charset="0"/>
                <a:ea typeface="宋体" pitchFamily="2" charset="-122"/>
                <a:cs typeface="+mn-cs"/>
              </a:rPr>
              <a:t>clinical trial, but few parameters were measured</a:t>
            </a:r>
          </a:p>
          <a:p>
            <a:r>
              <a:rPr lang="en-US" altLang="zh-CN" sz="1200" kern="1200" baseline="0" dirty="0" smtClean="0">
                <a:solidFill>
                  <a:schemeClr val="tx1"/>
                </a:solidFill>
                <a:latin typeface="Arial" pitchFamily="34" charset="0"/>
                <a:ea typeface="宋体" pitchFamily="2" charset="-122"/>
                <a:cs typeface="+mn-cs"/>
              </a:rPr>
              <a:t>(</a:t>
            </a:r>
            <a:r>
              <a:rPr lang="en-US" altLang="zh-CN" sz="1200" i="1" kern="1200" baseline="0" dirty="0" smtClean="0">
                <a:solidFill>
                  <a:schemeClr val="tx1"/>
                </a:solidFill>
                <a:latin typeface="Arial" pitchFamily="34" charset="0"/>
                <a:ea typeface="宋体" pitchFamily="2" charset="-122"/>
                <a:cs typeface="+mn-cs"/>
              </a:rPr>
              <a:t>p), and just a handful of hypotheses</a:t>
            </a:r>
          </a:p>
          <a:p>
            <a:r>
              <a:rPr lang="en-US" altLang="zh-CN" sz="1200" kern="1200" baseline="0" dirty="0" smtClean="0">
                <a:solidFill>
                  <a:schemeClr val="tx1"/>
                </a:solidFill>
                <a:latin typeface="Arial" pitchFamily="34" charset="0"/>
                <a:ea typeface="宋体" pitchFamily="2" charset="-122"/>
                <a:cs typeface="+mn-cs"/>
              </a:rPr>
              <a:t>tested.</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For example, the highest-volume source of public</a:t>
            </a:r>
          </a:p>
          <a:p>
            <a:r>
              <a:rPr lang="en-US" altLang="zh-CN" sz="1200" kern="1200" baseline="0" dirty="0" smtClean="0">
                <a:solidFill>
                  <a:schemeClr val="tx1"/>
                </a:solidFill>
                <a:latin typeface="Arial" pitchFamily="34" charset="0"/>
                <a:ea typeface="宋体" pitchFamily="2" charset="-122"/>
                <a:cs typeface="+mn-cs"/>
              </a:rPr>
              <a:t>Twitter data, which are used by thousands</a:t>
            </a:r>
          </a:p>
          <a:p>
            <a:r>
              <a:rPr lang="en-US" altLang="zh-CN" sz="1200" kern="1200" baseline="0" dirty="0" smtClean="0">
                <a:solidFill>
                  <a:schemeClr val="tx1"/>
                </a:solidFill>
                <a:latin typeface="Arial" pitchFamily="34" charset="0"/>
                <a:ea typeface="宋体" pitchFamily="2" charset="-122"/>
                <a:cs typeface="+mn-cs"/>
              </a:rPr>
              <a:t>of researchers worldwide, is not an</a:t>
            </a:r>
          </a:p>
          <a:p>
            <a:r>
              <a:rPr lang="en-US" altLang="zh-CN" sz="1200" kern="1200" baseline="0" dirty="0" smtClean="0">
                <a:solidFill>
                  <a:schemeClr val="tx1"/>
                </a:solidFill>
                <a:latin typeface="Arial" pitchFamily="34" charset="0"/>
                <a:ea typeface="宋体" pitchFamily="2" charset="-122"/>
                <a:cs typeface="+mn-cs"/>
              </a:rPr>
              <a:t>accurate representation of the overall platform’s</a:t>
            </a:r>
          </a:p>
          <a:p>
            <a:r>
              <a:rPr lang="en-US" altLang="zh-CN" sz="1200" kern="1200" baseline="0" dirty="0" smtClean="0">
                <a:solidFill>
                  <a:schemeClr val="tx1"/>
                </a:solidFill>
                <a:latin typeface="Arial" pitchFamily="34" charset="0"/>
                <a:ea typeface="宋体" pitchFamily="2" charset="-122"/>
                <a:cs typeface="+mn-cs"/>
              </a:rPr>
              <a:t>data ( </a:t>
            </a:r>
            <a:r>
              <a:rPr lang="en-US" altLang="zh-CN" sz="1200" i="1" kern="1200" baseline="0" dirty="0" smtClean="0">
                <a:solidFill>
                  <a:schemeClr val="tx1"/>
                </a:solidFill>
                <a:latin typeface="Arial" pitchFamily="34" charset="0"/>
                <a:ea typeface="宋体" pitchFamily="2" charset="-122"/>
                <a:cs typeface="+mn-cs"/>
              </a:rPr>
              <a:t>11).</a:t>
            </a:r>
          </a:p>
          <a:p>
            <a:endParaRPr lang="en-US" altLang="zh-CN" sz="1200" i="1" kern="1200" baseline="0" dirty="0" smtClean="0">
              <a:solidFill>
                <a:schemeClr val="tx1"/>
              </a:solidFill>
              <a:latin typeface="Arial" pitchFamily="34" charset="0"/>
              <a:ea typeface="宋体" pitchFamily="2" charset="-122"/>
              <a:cs typeface="+mn-cs"/>
            </a:endParaRPr>
          </a:p>
          <a:p>
            <a:r>
              <a:rPr lang="en-US" altLang="zh-CN" sz="1200" i="1" kern="1200" baseline="0" dirty="0" smtClean="0">
                <a:solidFill>
                  <a:schemeClr val="tx1"/>
                </a:solidFill>
                <a:latin typeface="Arial" pitchFamily="34" charset="0"/>
                <a:ea typeface="宋体" pitchFamily="2" charset="-122"/>
                <a:cs typeface="+mn-cs"/>
              </a:rPr>
              <a:t>Multiple comparison problems. The body</a:t>
            </a:r>
          </a:p>
          <a:p>
            <a:r>
              <a:rPr lang="en-US" altLang="zh-CN" sz="1200" kern="1200" baseline="0" dirty="0" smtClean="0">
                <a:solidFill>
                  <a:schemeClr val="tx1"/>
                </a:solidFill>
                <a:latin typeface="Arial" pitchFamily="34" charset="0"/>
                <a:ea typeface="宋体" pitchFamily="2" charset="-122"/>
                <a:cs typeface="+mn-cs"/>
              </a:rPr>
              <a:t>of social media analysis that concerns the development</a:t>
            </a:r>
          </a:p>
          <a:p>
            <a:r>
              <a:rPr lang="en-US" altLang="zh-CN" sz="1200" kern="1200" baseline="0" dirty="0" smtClean="0">
                <a:solidFill>
                  <a:schemeClr val="tx1"/>
                </a:solidFill>
                <a:latin typeface="Arial" pitchFamily="34" charset="0"/>
                <a:ea typeface="宋体" pitchFamily="2" charset="-122"/>
                <a:cs typeface="+mn-cs"/>
              </a:rPr>
              <a:t>of user/content classification and</a:t>
            </a:r>
          </a:p>
          <a:p>
            <a:r>
              <a:rPr lang="en-US" altLang="zh-CN" sz="1200" kern="1200" baseline="0" dirty="0" smtClean="0">
                <a:solidFill>
                  <a:schemeClr val="tx1"/>
                </a:solidFill>
                <a:latin typeface="Arial" pitchFamily="34" charset="0"/>
                <a:ea typeface="宋体" pitchFamily="2" charset="-122"/>
                <a:cs typeface="+mn-cs"/>
              </a:rPr>
              <a:t>prediction has unaddressed issues with </a:t>
            </a:r>
            <a:r>
              <a:rPr lang="en-US" altLang="zh-CN" sz="1200" kern="1200" baseline="0" dirty="0" err="1" smtClean="0">
                <a:solidFill>
                  <a:schemeClr val="tx1"/>
                </a:solidFill>
                <a:latin typeface="Arial" pitchFamily="34" charset="0"/>
                <a:ea typeface="宋体" pitchFamily="2" charset="-122"/>
                <a:cs typeface="+mn-cs"/>
              </a:rPr>
              <a:t>overfitting</a:t>
            </a:r>
            <a:r>
              <a:rPr lang="en-US" altLang="zh-CN" sz="1200" kern="1200" baseline="0" dirty="0" smtClean="0">
                <a:solidFill>
                  <a:schemeClr val="tx1"/>
                </a:solidFill>
                <a:latin typeface="Arial" pitchFamily="34" charset="0"/>
                <a:ea typeface="宋体" pitchFamily="2" charset="-122"/>
                <a:cs typeface="+mn-cs"/>
              </a:rPr>
              <a:t>.</a:t>
            </a:r>
          </a:p>
          <a:p>
            <a:endParaRPr lang="en-US" altLang="zh-CN" sz="1200" i="1" kern="1200" baseline="0" dirty="0" smtClean="0">
              <a:solidFill>
                <a:schemeClr val="tx1"/>
              </a:solidFill>
              <a:latin typeface="Arial" pitchFamily="34" charset="0"/>
              <a:ea typeface="宋体" pitchFamily="2" charset="-122"/>
              <a:cs typeface="+mn-cs"/>
            </a:endParaRPr>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Traditional statistical problems could be</a:t>
            </a:r>
          </a:p>
          <a:p>
            <a:r>
              <a:rPr lang="en-US" altLang="zh-CN" sz="1200" kern="1200" baseline="0" dirty="0" smtClean="0">
                <a:solidFill>
                  <a:schemeClr val="tx1"/>
                </a:solidFill>
                <a:latin typeface="Arial" pitchFamily="34" charset="0"/>
                <a:ea typeface="宋体" pitchFamily="2" charset="-122"/>
                <a:cs typeface="+mn-cs"/>
              </a:rPr>
              <a:t>termed “large </a:t>
            </a:r>
            <a:r>
              <a:rPr lang="en-US" altLang="zh-CN" sz="1200" i="1" kern="1200" baseline="0" dirty="0" smtClean="0">
                <a:solidFill>
                  <a:schemeClr val="tx1"/>
                </a:solidFill>
                <a:latin typeface="Arial" pitchFamily="34" charset="0"/>
                <a:ea typeface="宋体" pitchFamily="2" charset="-122"/>
                <a:cs typeface="+mn-cs"/>
              </a:rPr>
              <a:t>n, small p”: There were many</a:t>
            </a:r>
          </a:p>
          <a:p>
            <a:r>
              <a:rPr lang="en-US" altLang="zh-CN" sz="1200" kern="1200" baseline="0" dirty="0" smtClean="0">
                <a:solidFill>
                  <a:schemeClr val="tx1"/>
                </a:solidFill>
                <a:latin typeface="Arial" pitchFamily="34" charset="0"/>
                <a:ea typeface="宋体" pitchFamily="2" charset="-122"/>
                <a:cs typeface="+mn-cs"/>
              </a:rPr>
              <a:t>observations (</a:t>
            </a:r>
            <a:r>
              <a:rPr lang="en-US" altLang="zh-CN" sz="1200" i="1" kern="1200" baseline="0" dirty="0" smtClean="0">
                <a:solidFill>
                  <a:schemeClr val="tx1"/>
                </a:solidFill>
                <a:latin typeface="Arial" pitchFamily="34" charset="0"/>
                <a:ea typeface="宋体" pitchFamily="2" charset="-122"/>
                <a:cs typeface="+mn-cs"/>
              </a:rPr>
              <a:t>n), such as participants in a</a:t>
            </a:r>
          </a:p>
          <a:p>
            <a:r>
              <a:rPr lang="en-US" altLang="zh-CN" sz="1200" kern="1200" baseline="0" dirty="0" smtClean="0">
                <a:solidFill>
                  <a:schemeClr val="tx1"/>
                </a:solidFill>
                <a:latin typeface="Arial" pitchFamily="34" charset="0"/>
                <a:ea typeface="宋体" pitchFamily="2" charset="-122"/>
                <a:cs typeface="+mn-cs"/>
              </a:rPr>
              <a:t>clinical trial, but few parameters were measured</a:t>
            </a:r>
          </a:p>
          <a:p>
            <a:r>
              <a:rPr lang="en-US" altLang="zh-CN" sz="1200" kern="1200" baseline="0" dirty="0" smtClean="0">
                <a:solidFill>
                  <a:schemeClr val="tx1"/>
                </a:solidFill>
                <a:latin typeface="Arial" pitchFamily="34" charset="0"/>
                <a:ea typeface="宋体" pitchFamily="2" charset="-122"/>
                <a:cs typeface="+mn-cs"/>
              </a:rPr>
              <a:t>(</a:t>
            </a:r>
            <a:r>
              <a:rPr lang="en-US" altLang="zh-CN" sz="1200" i="1" kern="1200" baseline="0" dirty="0" smtClean="0">
                <a:solidFill>
                  <a:schemeClr val="tx1"/>
                </a:solidFill>
                <a:latin typeface="Arial" pitchFamily="34" charset="0"/>
                <a:ea typeface="宋体" pitchFamily="2" charset="-122"/>
                <a:cs typeface="+mn-cs"/>
              </a:rPr>
              <a:t>p), and just a handful of hypotheses</a:t>
            </a:r>
          </a:p>
          <a:p>
            <a:r>
              <a:rPr lang="en-US" altLang="zh-CN" sz="1200" kern="1200" baseline="0" dirty="0" smtClean="0">
                <a:solidFill>
                  <a:schemeClr val="tx1"/>
                </a:solidFill>
                <a:latin typeface="Arial" pitchFamily="34" charset="0"/>
                <a:ea typeface="宋体" pitchFamily="2" charset="-122"/>
                <a:cs typeface="+mn-cs"/>
              </a:rPr>
              <a:t>tested.</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38.jpeg"/><Relationship Id="rId3" Type="http://schemas.openxmlformats.org/officeDocument/2006/relationships/image" Target="../media/image28.png"/><Relationship Id="rId7" Type="http://schemas.openxmlformats.org/officeDocument/2006/relationships/image" Target="../media/image32.jpeg"/><Relationship Id="rId12" Type="http://schemas.openxmlformats.org/officeDocument/2006/relationships/image" Target="../media/image37.jpeg"/><Relationship Id="rId2" Type="http://schemas.openxmlformats.org/officeDocument/2006/relationships/image" Target="../media/image8.pn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31.jpeg"/><Relationship Id="rId11" Type="http://schemas.openxmlformats.org/officeDocument/2006/relationships/image" Target="../media/image36.jpeg"/><Relationship Id="rId5" Type="http://schemas.openxmlformats.org/officeDocument/2006/relationships/image" Target="../media/image30.jpeg"/><Relationship Id="rId15" Type="http://schemas.openxmlformats.org/officeDocument/2006/relationships/image" Target="../media/image40.png"/><Relationship Id="rId10" Type="http://schemas.openxmlformats.org/officeDocument/2006/relationships/image" Target="../media/image35.jpeg"/><Relationship Id="rId4" Type="http://schemas.openxmlformats.org/officeDocument/2006/relationships/image" Target="../media/image29.png"/><Relationship Id="rId9" Type="http://schemas.openxmlformats.org/officeDocument/2006/relationships/image" Target="../media/image34.jpeg"/><Relationship Id="rId14" Type="http://schemas.openxmlformats.org/officeDocument/2006/relationships/image" Target="../media/image39.jpeg"/></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hyperlink" Target="http://www.techrepublic.com/" TargetMode="External"/><Relationship Id="rId2" Type="http://schemas.openxmlformats.org/officeDocument/2006/relationships/hyperlink" Target="http://www.innomd.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服务科学：</a:t>
            </a:r>
            <a:r>
              <a:rPr lang="zh-CN" altLang="en-US" sz="4400" b="1" dirty="0" smtClean="0">
                <a:solidFill>
                  <a:srgbClr val="000099"/>
                </a:solidFill>
                <a:latin typeface="+mn-ea"/>
                <a:ea typeface="+mn-ea"/>
              </a:rPr>
              <a:t>大</a:t>
            </a:r>
            <a:r>
              <a:rPr lang="zh-CN" altLang="en-US" sz="4400" b="1" dirty="0" smtClean="0">
                <a:solidFill>
                  <a:srgbClr val="000099"/>
                </a:solidFill>
                <a:latin typeface="+mn-ea"/>
                <a:ea typeface="+mn-ea"/>
              </a:rPr>
              <a:t>数据视角</a:t>
            </a:r>
            <a:endParaRPr lang="en-US" altLang="zh-CN" sz="4400" b="1" dirty="0" smtClean="0">
              <a:solidFill>
                <a:srgbClr val="000099"/>
              </a:solidFill>
              <a:latin typeface="+mn-ea"/>
              <a:ea typeface="+mn-ea"/>
            </a:endParaRPr>
          </a:p>
          <a:p>
            <a:pPr algn="ctr">
              <a:lnSpc>
                <a:spcPct val="140000"/>
              </a:lnSpc>
            </a:pPr>
            <a:r>
              <a:rPr lang="en-US" altLang="zh-CN" sz="3200" b="1" dirty="0" smtClean="0">
                <a:solidFill>
                  <a:srgbClr val="000099"/>
                </a:solidFill>
                <a:latin typeface="Times New Roman" pitchFamily="18" charset="0"/>
                <a:ea typeface="黑体" pitchFamily="2" charset="-122"/>
                <a:cs typeface="Times New Roman" pitchFamily="18" charset="0"/>
              </a:rPr>
              <a:t>Service Science: A Big Data Point of View </a:t>
            </a:r>
            <a:endParaRPr lang="zh-CN" altLang="en-US" sz="3200" b="1" dirty="0">
              <a:solidFill>
                <a:srgbClr val="000099"/>
              </a:solidFill>
              <a:latin typeface="Times New Roman" pitchFamily="18" charset="0"/>
              <a:ea typeface="黑体" pitchFamily="2" charset="-122"/>
              <a:cs typeface="Times New Roman" pitchFamily="18" charset="0"/>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sp>
        <p:nvSpPr>
          <p:cNvPr id="6" name="矩形 5"/>
          <p:cNvSpPr/>
          <p:nvPr/>
        </p:nvSpPr>
        <p:spPr>
          <a:xfrm>
            <a:off x="0" y="0"/>
            <a:ext cx="8858280" cy="307777"/>
          </a:xfrm>
          <a:prstGeom prst="rect">
            <a:avLst/>
          </a:prstGeom>
        </p:spPr>
        <p:txBody>
          <a:bodyPr wrap="square">
            <a:spAutoFit/>
          </a:bodyPr>
          <a:lstStyle/>
          <a:p>
            <a:r>
              <a:rPr lang="en-US" altLang="zh-TW" sz="1400" b="1" dirty="0" smtClean="0">
                <a:solidFill>
                  <a:srgbClr val="C00000"/>
                </a:solidFill>
              </a:rPr>
              <a:t>2016</a:t>
            </a:r>
            <a:r>
              <a:rPr lang="zh-TW" altLang="en-US" sz="1400" b="1" dirty="0" smtClean="0">
                <a:solidFill>
                  <a:srgbClr val="C00000"/>
                </a:solidFill>
              </a:rPr>
              <a:t>双清论坛</a:t>
            </a:r>
            <a:r>
              <a:rPr lang="zh-CN" altLang="en-US" sz="1400" b="1" dirty="0" smtClean="0">
                <a:solidFill>
                  <a:srgbClr val="C00000"/>
                </a:solidFill>
              </a:rPr>
              <a:t>社会科学与自然科学交叉系列</a:t>
            </a:r>
            <a:r>
              <a:rPr lang="en-US" altLang="zh-CN" sz="1400" b="1" dirty="0" smtClean="0">
                <a:solidFill>
                  <a:srgbClr val="C00000"/>
                </a:solidFill>
              </a:rPr>
              <a:t>—</a:t>
            </a:r>
            <a:r>
              <a:rPr lang="zh-CN" altLang="en-US" sz="1400" b="1" dirty="0" smtClean="0">
                <a:solidFill>
                  <a:srgbClr val="C00000"/>
                </a:solidFill>
              </a:rPr>
              <a:t>服务科学：跨学科研讨</a:t>
            </a:r>
            <a:endParaRPr lang="zh-CN" altLang="en-US" sz="1400" b="1" dirty="0">
              <a:solidFill>
                <a:srgbClr val="C00000"/>
              </a:solidFill>
            </a:endParaRPr>
          </a:p>
        </p:txBody>
      </p:sp>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pic>
        <p:nvPicPr>
          <p:cNvPr id="5" name="Picture 4"/>
          <p:cNvPicPr>
            <a:picLocks noChangeAspect="1" noChangeArrowheads="1"/>
          </p:cNvPicPr>
          <p:nvPr/>
        </p:nvPicPr>
        <p:blipFill>
          <a:blip r:embed="rId2"/>
          <a:srcRect/>
          <a:stretch>
            <a:fillRect/>
          </a:stretch>
        </p:blipFill>
        <p:spPr bwMode="auto">
          <a:xfrm>
            <a:off x="2052638" y="5478463"/>
            <a:ext cx="647700" cy="795338"/>
          </a:xfrm>
          <a:prstGeom prst="rect">
            <a:avLst/>
          </a:prstGeom>
          <a:noFill/>
          <a:ln w="9525">
            <a:noFill/>
            <a:miter lim="800000"/>
            <a:headEnd/>
            <a:tailEnd/>
          </a:ln>
        </p:spPr>
      </p:pic>
      <p:sp>
        <p:nvSpPr>
          <p:cNvPr id="6" name="TextBox 3"/>
          <p:cNvSpPr txBox="1">
            <a:spLocks noChangeArrowheads="1"/>
          </p:cNvSpPr>
          <p:nvPr/>
        </p:nvSpPr>
        <p:spPr bwMode="auto">
          <a:xfrm>
            <a:off x="354013" y="1389084"/>
            <a:ext cx="8394700" cy="2105025"/>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回顾</a:t>
            </a:r>
            <a:r>
              <a:rPr lang="zh-CN" altLang="en-US" sz="2400" dirty="0" smtClean="0">
                <a:latin typeface="黑体" pitchFamily="49" charset="-122"/>
                <a:ea typeface="黑体" pitchFamily="49" charset="-122"/>
              </a:rPr>
              <a:t>数据库领域的</a:t>
            </a:r>
            <a:r>
              <a:rPr lang="zh-CN" altLang="en-US" sz="2400" dirty="0">
                <a:latin typeface="黑体" pitchFamily="49" charset="-122"/>
                <a:ea typeface="黑体" pitchFamily="49" charset="-122"/>
              </a:rPr>
              <a:t>发展历程</a:t>
            </a:r>
            <a:endParaRPr lang="en-US" altLang="zh-CN" sz="2400" dirty="0">
              <a:latin typeface="黑体" pitchFamily="49" charset="-122"/>
              <a:ea typeface="黑体" pitchFamily="49" charset="-122"/>
            </a:endParaRPr>
          </a:p>
          <a:p>
            <a:pPr marL="742950" lvl="2" indent="-342900">
              <a:spcBef>
                <a:spcPct val="20000"/>
              </a:spcBef>
              <a:buFontTx/>
              <a:buBlip>
                <a:blip r:embed="rId3"/>
              </a:buBlip>
            </a:pPr>
            <a:r>
              <a:rPr lang="en-US" altLang="zh-CN" dirty="0">
                <a:latin typeface="黑体" pitchFamily="49" charset="-122"/>
                <a:ea typeface="黑体" pitchFamily="49" charset="-122"/>
              </a:rPr>
              <a:t>1960s</a:t>
            </a:r>
            <a:r>
              <a:rPr lang="zh-CN" altLang="en-US" dirty="0">
                <a:latin typeface="黑体" pitchFamily="49" charset="-122"/>
                <a:ea typeface="黑体" pitchFamily="49" charset="-122"/>
              </a:rPr>
              <a:t>前后，外部存储设备问世，催生数据管理需求，将数据库从文件系统中分离出来</a:t>
            </a:r>
            <a:endParaRPr lang="en-US" altLang="zh-CN" dirty="0">
              <a:latin typeface="黑体" pitchFamily="49" charset="-122"/>
              <a:ea typeface="黑体" pitchFamily="49" charset="-122"/>
            </a:endParaRPr>
          </a:p>
          <a:p>
            <a:pPr marL="742950" lvl="2" indent="-342900">
              <a:spcBef>
                <a:spcPct val="20000"/>
              </a:spcBef>
              <a:buFontTx/>
              <a:buBlip>
                <a:blip r:embed="rId3"/>
              </a:buBlip>
            </a:pPr>
            <a:r>
              <a:rPr lang="en-US" altLang="zh-CN" dirty="0">
                <a:latin typeface="黑体" pitchFamily="49" charset="-122"/>
                <a:ea typeface="黑体" pitchFamily="49" charset="-122"/>
              </a:rPr>
              <a:t>1969</a:t>
            </a:r>
            <a:r>
              <a:rPr lang="zh-CN" altLang="en-US" dirty="0">
                <a:latin typeface="黑体" pitchFamily="49" charset="-122"/>
                <a:ea typeface="黑体" pitchFamily="49" charset="-122"/>
              </a:rPr>
              <a:t>年，具有完备理论的</a:t>
            </a:r>
            <a:r>
              <a:rPr lang="zh-CN" altLang="en-US" dirty="0" smtClean="0">
                <a:latin typeface="黑体" pitchFamily="49" charset="-122"/>
                <a:ea typeface="黑体" pitchFamily="49" charset="-122"/>
              </a:rPr>
              <a:t>“关系数据模型”</a:t>
            </a:r>
            <a:endParaRPr lang="en-US" altLang="zh-CN" dirty="0">
              <a:latin typeface="黑体" pitchFamily="49" charset="-122"/>
              <a:ea typeface="黑体" pitchFamily="49" charset="-122"/>
            </a:endParaRPr>
          </a:p>
          <a:p>
            <a:pPr marL="742950" lvl="2" indent="-342900">
              <a:spcBef>
                <a:spcPct val="20000"/>
              </a:spcBef>
              <a:buFontTx/>
              <a:buBlip>
                <a:blip r:embed="rId3"/>
              </a:buBlip>
            </a:pPr>
            <a:r>
              <a:rPr lang="en-US" altLang="zh-CN" dirty="0">
                <a:latin typeface="黑体" pitchFamily="49" charset="-122"/>
                <a:ea typeface="黑体" pitchFamily="49" charset="-122"/>
              </a:rPr>
              <a:t>1981</a:t>
            </a:r>
            <a:r>
              <a:rPr lang="zh-CN" altLang="en-US" dirty="0">
                <a:latin typeface="黑体" pitchFamily="49" charset="-122"/>
                <a:ea typeface="黑体" pitchFamily="49" charset="-122"/>
              </a:rPr>
              <a:t>年，事务处理</a:t>
            </a:r>
            <a:endParaRPr lang="en-US" altLang="zh-CN" dirty="0">
              <a:latin typeface="黑体" pitchFamily="49" charset="-122"/>
              <a:ea typeface="黑体" pitchFamily="49" charset="-122"/>
            </a:endParaRPr>
          </a:p>
          <a:p>
            <a:pPr marL="742950" lvl="2" indent="-342900">
              <a:spcBef>
                <a:spcPct val="20000"/>
              </a:spcBef>
              <a:buFontTx/>
              <a:buBlip>
                <a:blip r:embed="rId3"/>
              </a:buBlip>
            </a:pPr>
            <a:r>
              <a:rPr lang="en-US" altLang="zh-CN" dirty="0">
                <a:latin typeface="黑体" pitchFamily="49" charset="-122"/>
                <a:ea typeface="黑体" pitchFamily="49" charset="-122"/>
              </a:rPr>
              <a:t>2000</a:t>
            </a:r>
            <a:r>
              <a:rPr lang="zh-CN" altLang="en-US" dirty="0">
                <a:latin typeface="黑体" pitchFamily="49" charset="-122"/>
                <a:ea typeface="黑体" pitchFamily="49" charset="-122"/>
              </a:rPr>
              <a:t>年以来，数据量持续增大带来的挑战</a:t>
            </a:r>
            <a:endParaRPr lang="en-US" altLang="zh-CN" sz="2000" dirty="0">
              <a:latin typeface="黑体" pitchFamily="49" charset="-122"/>
              <a:ea typeface="黑体" pitchFamily="49" charset="-122"/>
            </a:endParaRPr>
          </a:p>
        </p:txBody>
      </p:sp>
      <p:sp>
        <p:nvSpPr>
          <p:cNvPr id="7" name="右箭头 6"/>
          <p:cNvSpPr/>
          <p:nvPr/>
        </p:nvSpPr>
        <p:spPr bwMode="auto">
          <a:xfrm>
            <a:off x="354013" y="5084763"/>
            <a:ext cx="8682037" cy="360363"/>
          </a:xfrm>
          <a:prstGeom prst="rightArrow">
            <a:avLst/>
          </a:prstGeom>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8" name="AutoShape 30"/>
          <p:cNvSpPr>
            <a:spLocks noChangeArrowheads="1"/>
          </p:cNvSpPr>
          <p:nvPr/>
        </p:nvSpPr>
        <p:spPr bwMode="auto">
          <a:xfrm>
            <a:off x="1403350" y="3716338"/>
            <a:ext cx="1655763" cy="1081088"/>
          </a:xfrm>
          <a:prstGeom prst="flowChartAlternateProcess">
            <a:avLst/>
          </a:prstGeom>
          <a:solidFill>
            <a:srgbClr val="FFFF00"/>
          </a:solidFill>
          <a:ln w="38100">
            <a:solidFill>
              <a:srgbClr val="FF0000"/>
            </a:solidFill>
            <a:miter lim="800000"/>
            <a:headEnd/>
            <a:tailEnd/>
          </a:ln>
        </p:spPr>
        <p:txBody>
          <a:bodyPr wrap="none" anchor="ctr"/>
          <a:lstStyle/>
          <a:p>
            <a:pPr algn="ctr" eaLnBrk="1" hangingPunct="1">
              <a:buFont typeface="Arial" pitchFamily="34" charset="0"/>
              <a:buNone/>
            </a:pPr>
            <a:r>
              <a:rPr lang="zh-CN" altLang="en-US" sz="1400">
                <a:latin typeface="黑体" pitchFamily="49" charset="-122"/>
                <a:ea typeface="黑体" pitchFamily="49" charset="-122"/>
              </a:rPr>
              <a:t>具有完备理论的</a:t>
            </a:r>
            <a:endParaRPr lang="en-US" altLang="zh-CN" sz="1400">
              <a:latin typeface="黑体" pitchFamily="49" charset="-122"/>
              <a:ea typeface="黑体" pitchFamily="49" charset="-122"/>
            </a:endParaRPr>
          </a:p>
          <a:p>
            <a:pPr algn="ctr" eaLnBrk="1" hangingPunct="1">
              <a:buFont typeface="Arial" pitchFamily="34" charset="0"/>
              <a:buNone/>
            </a:pPr>
            <a:r>
              <a:rPr lang="zh-CN" altLang="en-US" sz="1400">
                <a:latin typeface="黑体" pitchFamily="49" charset="-122"/>
                <a:ea typeface="黑体" pitchFamily="49" charset="-122"/>
              </a:rPr>
              <a:t>关系数据模型</a:t>
            </a:r>
            <a:endParaRPr lang="en-US" altLang="zh-CN" sz="1400">
              <a:latin typeface="黑体" pitchFamily="49" charset="-122"/>
              <a:ea typeface="黑体" pitchFamily="49" charset="-122"/>
            </a:endParaRPr>
          </a:p>
          <a:p>
            <a:pPr algn="ctr" eaLnBrk="1" hangingPunct="1">
              <a:buFont typeface="Arial" pitchFamily="34" charset="0"/>
              <a:buNone/>
            </a:pPr>
            <a:r>
              <a:rPr lang="en-US" altLang="zh-CN" sz="1400">
                <a:latin typeface="黑体" pitchFamily="49" charset="-122"/>
                <a:ea typeface="黑体" pitchFamily="49" charset="-122"/>
              </a:rPr>
              <a:t>Edgar Frank Codd</a:t>
            </a:r>
          </a:p>
          <a:p>
            <a:pPr algn="ctr" eaLnBrk="1" hangingPunct="1">
              <a:buFont typeface="Arial" pitchFamily="34" charset="0"/>
              <a:buNone/>
            </a:pPr>
            <a:r>
              <a:rPr lang="zh-CN" altLang="en-US" sz="1400">
                <a:latin typeface="黑体" pitchFamily="49" charset="-122"/>
                <a:ea typeface="黑体" pitchFamily="49" charset="-122"/>
              </a:rPr>
              <a:t>（</a:t>
            </a:r>
            <a:r>
              <a:rPr lang="en-US" altLang="zh-CN" sz="1400">
                <a:latin typeface="黑体" pitchFamily="49" charset="-122"/>
                <a:ea typeface="黑体" pitchFamily="49" charset="-122"/>
              </a:rPr>
              <a:t>1981</a:t>
            </a:r>
            <a:r>
              <a:rPr lang="zh-CN" altLang="en-US" sz="1400">
                <a:latin typeface="黑体" pitchFamily="49" charset="-122"/>
                <a:ea typeface="黑体" pitchFamily="49" charset="-122"/>
              </a:rPr>
              <a:t>年图灵奖）</a:t>
            </a:r>
            <a:endParaRPr lang="zh-CN" altLang="en-US" b="0">
              <a:latin typeface="Arial" pitchFamily="34" charset="0"/>
              <a:ea typeface="宋体" pitchFamily="2" charset="-122"/>
            </a:endParaRPr>
          </a:p>
        </p:txBody>
      </p:sp>
      <p:sp>
        <p:nvSpPr>
          <p:cNvPr id="9" name="下箭头 8"/>
          <p:cNvSpPr/>
          <p:nvPr/>
        </p:nvSpPr>
        <p:spPr bwMode="auto">
          <a:xfrm>
            <a:off x="2124075" y="4797426"/>
            <a:ext cx="287338" cy="287337"/>
          </a:xfrm>
          <a:prstGeom prst="downArrow">
            <a:avLst/>
          </a:prstGeom>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AutoShape 30"/>
          <p:cNvSpPr>
            <a:spLocks noChangeArrowheads="1"/>
          </p:cNvSpPr>
          <p:nvPr/>
        </p:nvSpPr>
        <p:spPr bwMode="auto">
          <a:xfrm>
            <a:off x="2700338" y="5403851"/>
            <a:ext cx="1008062" cy="1265237"/>
          </a:xfrm>
          <a:prstGeom prst="flowChartAlternateProcess">
            <a:avLst/>
          </a:prstGeom>
          <a:solidFill>
            <a:srgbClr val="84CFFE"/>
          </a:solidFill>
          <a:ln w="38100">
            <a:solidFill>
              <a:srgbClr val="FF0000"/>
            </a:solidFill>
            <a:miter lim="800000"/>
            <a:headEnd/>
            <a:tailEnd/>
          </a:ln>
        </p:spPr>
        <p:txBody>
          <a:bodyPr wrap="none" anchor="ctr"/>
          <a:lstStyle/>
          <a:p>
            <a:pPr algn="ctr" eaLnBrk="1" hangingPunct="1">
              <a:buFont typeface="Arial" pitchFamily="34" charset="0"/>
              <a:buNone/>
            </a:pPr>
            <a:r>
              <a:rPr lang="zh-CN" altLang="en-US" sz="1200">
                <a:latin typeface="黑体" pitchFamily="49" charset="-122"/>
                <a:ea typeface="黑体" pitchFamily="49" charset="-122"/>
              </a:rPr>
              <a:t>第二代</a:t>
            </a:r>
            <a:r>
              <a:rPr lang="en-US" altLang="zh-CN" sz="1200">
                <a:latin typeface="黑体" pitchFamily="49" charset="-122"/>
                <a:ea typeface="黑体" pitchFamily="49" charset="-122"/>
              </a:rPr>
              <a:t>RDBMS:</a:t>
            </a:r>
          </a:p>
          <a:p>
            <a:pPr algn="ctr" eaLnBrk="1" hangingPunct="1">
              <a:buFont typeface="Arial" pitchFamily="34" charset="0"/>
              <a:buNone/>
            </a:pPr>
            <a:r>
              <a:rPr lang="en-US" altLang="zh-CN" sz="1200">
                <a:latin typeface="黑体" pitchFamily="49" charset="-122"/>
                <a:ea typeface="黑体" pitchFamily="49" charset="-122"/>
              </a:rPr>
              <a:t>IBM R</a:t>
            </a:r>
            <a:r>
              <a:rPr lang="zh-CN" altLang="en-US" sz="1200">
                <a:latin typeface="黑体" pitchFamily="49" charset="-122"/>
                <a:ea typeface="黑体" pitchFamily="49" charset="-122"/>
              </a:rPr>
              <a:t>系统</a:t>
            </a:r>
            <a:endParaRPr lang="en-US" altLang="zh-CN" sz="1200">
              <a:latin typeface="黑体" pitchFamily="49" charset="-122"/>
              <a:ea typeface="黑体" pitchFamily="49" charset="-122"/>
            </a:endParaRPr>
          </a:p>
          <a:p>
            <a:pPr algn="ctr" eaLnBrk="1" hangingPunct="1">
              <a:buFont typeface="Arial" pitchFamily="34" charset="0"/>
              <a:buNone/>
            </a:pPr>
            <a:r>
              <a:rPr lang="en-US" altLang="zh-CN" sz="1200">
                <a:latin typeface="黑体" pitchFamily="49" charset="-122"/>
                <a:ea typeface="黑体" pitchFamily="49" charset="-122"/>
              </a:rPr>
              <a:t>Ingres</a:t>
            </a:r>
          </a:p>
          <a:p>
            <a:pPr algn="ctr" eaLnBrk="1" hangingPunct="1"/>
            <a:r>
              <a:rPr lang="zh-CN" altLang="en-US" sz="1200">
                <a:latin typeface="黑体" pitchFamily="49" charset="-122"/>
                <a:ea typeface="黑体" pitchFamily="49" charset="-122"/>
              </a:rPr>
              <a:t>（</a:t>
            </a:r>
            <a:r>
              <a:rPr lang="en-US" altLang="zh-CN" sz="1200">
                <a:latin typeface="黑体" pitchFamily="49" charset="-122"/>
                <a:ea typeface="黑体" pitchFamily="49" charset="-122"/>
              </a:rPr>
              <a:t>70</a:t>
            </a:r>
            <a:r>
              <a:rPr lang="zh-CN" altLang="en-US" sz="1200">
                <a:latin typeface="黑体" pitchFamily="49" charset="-122"/>
                <a:ea typeface="黑体" pitchFamily="49" charset="-122"/>
              </a:rPr>
              <a:t>年代）</a:t>
            </a:r>
          </a:p>
          <a:p>
            <a:pPr algn="ctr" eaLnBrk="1" hangingPunct="1">
              <a:buFont typeface="Arial" pitchFamily="34" charset="0"/>
              <a:buNone/>
            </a:pPr>
            <a:r>
              <a:rPr lang="en-US" altLang="zh-CN" sz="1200">
                <a:latin typeface="黑体" pitchFamily="49" charset="-122"/>
                <a:ea typeface="黑体" pitchFamily="49" charset="-122"/>
              </a:rPr>
              <a:t>Oracle DB</a:t>
            </a:r>
          </a:p>
          <a:p>
            <a:pPr algn="ctr" eaLnBrk="1" hangingPunct="1">
              <a:buFont typeface="Arial" pitchFamily="34" charset="0"/>
              <a:buNone/>
            </a:pPr>
            <a:r>
              <a:rPr lang="zh-CN" altLang="en-US" sz="1200">
                <a:latin typeface="黑体" pitchFamily="49" charset="-122"/>
                <a:ea typeface="黑体" pitchFamily="49" charset="-122"/>
              </a:rPr>
              <a:t>（</a:t>
            </a:r>
            <a:r>
              <a:rPr lang="en-US" altLang="zh-CN" sz="1200">
                <a:latin typeface="黑体" pitchFamily="49" charset="-122"/>
                <a:ea typeface="黑体" pitchFamily="49" charset="-122"/>
              </a:rPr>
              <a:t>1976</a:t>
            </a:r>
            <a:r>
              <a:rPr lang="zh-CN" altLang="en-US" sz="1200">
                <a:latin typeface="黑体" pitchFamily="49" charset="-122"/>
                <a:ea typeface="黑体" pitchFamily="49" charset="-122"/>
              </a:rPr>
              <a:t>）</a:t>
            </a:r>
            <a:endParaRPr lang="en-US" altLang="zh-CN" sz="1200">
              <a:latin typeface="黑体" pitchFamily="49" charset="-122"/>
              <a:ea typeface="黑体" pitchFamily="49" charset="-122"/>
            </a:endParaRPr>
          </a:p>
        </p:txBody>
      </p:sp>
      <p:pic>
        <p:nvPicPr>
          <p:cNvPr id="11" name="Picture 2"/>
          <p:cNvPicPr>
            <a:picLocks noChangeAspect="1" noChangeArrowheads="1"/>
          </p:cNvPicPr>
          <p:nvPr/>
        </p:nvPicPr>
        <p:blipFill>
          <a:blip r:embed="rId4"/>
          <a:srcRect/>
          <a:stretch>
            <a:fillRect/>
          </a:stretch>
        </p:blipFill>
        <p:spPr bwMode="auto">
          <a:xfrm>
            <a:off x="395288" y="3932238"/>
            <a:ext cx="949325" cy="1109663"/>
          </a:xfrm>
          <a:prstGeom prst="rect">
            <a:avLst/>
          </a:prstGeom>
          <a:noFill/>
          <a:ln w="9525">
            <a:noFill/>
            <a:miter lim="800000"/>
            <a:headEnd/>
            <a:tailEnd/>
          </a:ln>
        </p:spPr>
      </p:pic>
      <p:sp>
        <p:nvSpPr>
          <p:cNvPr id="12" name="AutoShape 30"/>
          <p:cNvSpPr>
            <a:spLocks noChangeArrowheads="1"/>
          </p:cNvSpPr>
          <p:nvPr/>
        </p:nvSpPr>
        <p:spPr bwMode="auto">
          <a:xfrm>
            <a:off x="315913" y="5588001"/>
            <a:ext cx="1655762" cy="1081087"/>
          </a:xfrm>
          <a:prstGeom prst="flowChartAlternateProcess">
            <a:avLst/>
          </a:prstGeom>
          <a:solidFill>
            <a:srgbClr val="FFFF00"/>
          </a:solidFill>
          <a:ln w="38100">
            <a:solidFill>
              <a:srgbClr val="FF0000"/>
            </a:solidFill>
            <a:miter lim="800000"/>
            <a:headEnd/>
            <a:tailEnd/>
          </a:ln>
        </p:spPr>
        <p:txBody>
          <a:bodyPr wrap="none" anchor="ctr"/>
          <a:lstStyle/>
          <a:p>
            <a:pPr algn="ctr" eaLnBrk="1" hangingPunct="1">
              <a:buFont typeface="Arial" pitchFamily="34" charset="0"/>
              <a:buNone/>
            </a:pPr>
            <a:r>
              <a:rPr lang="zh-CN" altLang="en-US" sz="1400">
                <a:latin typeface="黑体" pitchFamily="49" charset="-122"/>
                <a:ea typeface="黑体" pitchFamily="49" charset="-122"/>
              </a:rPr>
              <a:t>早期：网状数据库</a:t>
            </a:r>
            <a:endParaRPr lang="en-US" altLang="zh-CN" sz="1400">
              <a:latin typeface="黑体" pitchFamily="49" charset="-122"/>
              <a:ea typeface="黑体" pitchFamily="49" charset="-122"/>
            </a:endParaRPr>
          </a:p>
          <a:p>
            <a:pPr algn="ctr" eaLnBrk="1" hangingPunct="1">
              <a:buFont typeface="Arial" pitchFamily="34" charset="0"/>
              <a:buNone/>
            </a:pPr>
            <a:r>
              <a:rPr lang="zh-CN" altLang="en-US" sz="1400">
                <a:latin typeface="黑体" pitchFamily="49" charset="-122"/>
                <a:ea typeface="黑体" pitchFamily="49" charset="-122"/>
              </a:rPr>
              <a:t>集成数据存储（</a:t>
            </a:r>
            <a:r>
              <a:rPr lang="en-US" altLang="zh-CN" sz="1400">
                <a:latin typeface="黑体" pitchFamily="49" charset="-122"/>
                <a:ea typeface="黑体" pitchFamily="49" charset="-122"/>
              </a:rPr>
              <a:t>IDS</a:t>
            </a:r>
            <a:r>
              <a:rPr lang="zh-CN" altLang="en-US" sz="1400">
                <a:latin typeface="黑体" pitchFamily="49" charset="-122"/>
                <a:ea typeface="黑体" pitchFamily="49" charset="-122"/>
              </a:rPr>
              <a:t>）</a:t>
            </a:r>
            <a:endParaRPr lang="en-US" altLang="zh-CN" sz="1400">
              <a:latin typeface="黑体" pitchFamily="49" charset="-122"/>
              <a:ea typeface="黑体" pitchFamily="49" charset="-122"/>
            </a:endParaRPr>
          </a:p>
          <a:p>
            <a:pPr algn="ctr" eaLnBrk="1" hangingPunct="1">
              <a:buFont typeface="Arial" pitchFamily="34" charset="0"/>
              <a:buNone/>
            </a:pPr>
            <a:r>
              <a:rPr lang="en-US" altLang="zh-CN" sz="1400">
                <a:latin typeface="黑体" pitchFamily="49" charset="-122"/>
                <a:ea typeface="黑体" pitchFamily="49" charset="-122"/>
              </a:rPr>
              <a:t>Charles W.Bachman</a:t>
            </a:r>
          </a:p>
          <a:p>
            <a:pPr algn="ctr" eaLnBrk="1" hangingPunct="1">
              <a:buFont typeface="Arial" pitchFamily="34" charset="0"/>
              <a:buNone/>
            </a:pPr>
            <a:r>
              <a:rPr lang="zh-CN" altLang="en-US" sz="1400">
                <a:latin typeface="黑体" pitchFamily="49" charset="-122"/>
                <a:ea typeface="黑体" pitchFamily="49" charset="-122"/>
              </a:rPr>
              <a:t>（</a:t>
            </a:r>
            <a:r>
              <a:rPr lang="en-US" altLang="zh-CN" sz="1400">
                <a:latin typeface="黑体" pitchFamily="49" charset="-122"/>
                <a:ea typeface="黑体" pitchFamily="49" charset="-122"/>
              </a:rPr>
              <a:t>1973</a:t>
            </a:r>
            <a:r>
              <a:rPr lang="zh-CN" altLang="en-US" sz="1400">
                <a:latin typeface="黑体" pitchFamily="49" charset="-122"/>
                <a:ea typeface="黑体" pitchFamily="49" charset="-122"/>
              </a:rPr>
              <a:t>年图灵奖）</a:t>
            </a:r>
            <a:endParaRPr lang="zh-CN" altLang="en-US" b="0">
              <a:latin typeface="Arial" pitchFamily="34" charset="0"/>
              <a:ea typeface="宋体" pitchFamily="2" charset="-122"/>
            </a:endParaRPr>
          </a:p>
        </p:txBody>
      </p:sp>
      <p:sp>
        <p:nvSpPr>
          <p:cNvPr id="13" name="AutoShape 30"/>
          <p:cNvSpPr>
            <a:spLocks noChangeArrowheads="1"/>
          </p:cNvSpPr>
          <p:nvPr/>
        </p:nvSpPr>
        <p:spPr bwMode="auto">
          <a:xfrm>
            <a:off x="1971675" y="5084763"/>
            <a:ext cx="649288" cy="315913"/>
          </a:xfrm>
          <a:prstGeom prst="flowChartAlternateProcess">
            <a:avLst/>
          </a:prstGeom>
          <a:solidFill>
            <a:schemeClr val="accent6">
              <a:lumMod val="20000"/>
              <a:lumOff val="80000"/>
            </a:schemeClr>
          </a:solidFill>
          <a:ln w="38100">
            <a:solidFill>
              <a:srgbClr val="FF0000"/>
            </a:solidFill>
            <a:miter lim="800000"/>
          </a:ln>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buFont typeface="Arial" charset="0"/>
              <a:buNone/>
              <a:defRPr/>
            </a:pPr>
            <a:r>
              <a:rPr lang="en-US" altLang="zh-CN" sz="1400" noProof="1" smtClean="0">
                <a:latin typeface="黑体" pitchFamily="49" charset="-122"/>
                <a:ea typeface="黑体" pitchFamily="49" charset="-122"/>
              </a:rPr>
              <a:t>1969</a:t>
            </a:r>
            <a:endParaRPr lang="zh-CN" altLang="en-US" sz="1400" noProof="1" smtClean="0">
              <a:latin typeface="黑体" pitchFamily="49" charset="-122"/>
              <a:ea typeface="黑体" pitchFamily="49" charset="-122"/>
            </a:endParaRPr>
          </a:p>
        </p:txBody>
      </p:sp>
      <p:sp>
        <p:nvSpPr>
          <p:cNvPr id="14" name="下箭头 13"/>
          <p:cNvSpPr/>
          <p:nvPr/>
        </p:nvSpPr>
        <p:spPr bwMode="auto">
          <a:xfrm flipV="1">
            <a:off x="908050" y="5372101"/>
            <a:ext cx="342900" cy="207962"/>
          </a:xfrm>
          <a:prstGeom prst="downArrow">
            <a:avLst/>
          </a:prstGeom>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pic>
        <p:nvPicPr>
          <p:cNvPr id="15" name="Picture 3"/>
          <p:cNvPicPr>
            <a:picLocks noChangeAspect="1" noChangeArrowheads="1"/>
          </p:cNvPicPr>
          <p:nvPr/>
        </p:nvPicPr>
        <p:blipFill>
          <a:blip r:embed="rId5"/>
          <a:srcRect/>
          <a:stretch>
            <a:fillRect/>
          </a:stretch>
        </p:blipFill>
        <p:spPr bwMode="auto">
          <a:xfrm>
            <a:off x="4067175" y="3840163"/>
            <a:ext cx="744538" cy="1244600"/>
          </a:xfrm>
          <a:prstGeom prst="rect">
            <a:avLst/>
          </a:prstGeom>
          <a:noFill/>
          <a:ln w="9525">
            <a:noFill/>
            <a:miter lim="800000"/>
            <a:headEnd/>
            <a:tailEnd/>
          </a:ln>
        </p:spPr>
      </p:pic>
      <p:sp>
        <p:nvSpPr>
          <p:cNvPr id="16" name="AutoShape 30"/>
          <p:cNvSpPr>
            <a:spLocks noChangeArrowheads="1"/>
          </p:cNvSpPr>
          <p:nvPr/>
        </p:nvSpPr>
        <p:spPr bwMode="auto">
          <a:xfrm>
            <a:off x="3779838" y="5588001"/>
            <a:ext cx="1655762" cy="1081087"/>
          </a:xfrm>
          <a:prstGeom prst="flowChartAlternateProcess">
            <a:avLst/>
          </a:prstGeom>
          <a:solidFill>
            <a:srgbClr val="FFFF00"/>
          </a:solidFill>
          <a:ln w="38100">
            <a:solidFill>
              <a:srgbClr val="FF0000"/>
            </a:solidFill>
            <a:miter lim="800000"/>
            <a:headEnd/>
            <a:tailEnd/>
          </a:ln>
        </p:spPr>
        <p:txBody>
          <a:bodyPr wrap="none" anchor="ctr"/>
          <a:lstStyle/>
          <a:p>
            <a:pPr algn="ctr" eaLnBrk="1" hangingPunct="1">
              <a:buFont typeface="Arial" pitchFamily="34" charset="0"/>
              <a:buNone/>
            </a:pPr>
            <a:r>
              <a:rPr lang="zh-CN" altLang="en-US" sz="1400">
                <a:latin typeface="黑体" pitchFamily="49" charset="-122"/>
                <a:ea typeface="黑体" pitchFamily="49" charset="-122"/>
              </a:rPr>
              <a:t>事务处理：解决一</a:t>
            </a:r>
            <a:r>
              <a:rPr lang="en-US" altLang="zh-CN" sz="1400">
                <a:latin typeface="黑体" pitchFamily="49" charset="-122"/>
                <a:ea typeface="黑体" pitchFamily="49" charset="-122"/>
              </a:rPr>
              <a:t/>
            </a:r>
            <a:br>
              <a:rPr lang="en-US" altLang="zh-CN" sz="1400">
                <a:latin typeface="黑体" pitchFamily="49" charset="-122"/>
                <a:ea typeface="黑体" pitchFamily="49" charset="-122"/>
              </a:rPr>
            </a:br>
            <a:r>
              <a:rPr lang="zh-CN" altLang="en-US" sz="1400">
                <a:latin typeface="黑体" pitchFamily="49" charset="-122"/>
                <a:ea typeface="黑体" pitchFamily="49" charset="-122"/>
              </a:rPr>
              <a:t>致性与数据恢复问题</a:t>
            </a:r>
            <a:endParaRPr lang="en-US" altLang="zh-CN" sz="1400">
              <a:latin typeface="黑体" pitchFamily="49" charset="-122"/>
              <a:ea typeface="黑体" pitchFamily="49" charset="-122"/>
            </a:endParaRPr>
          </a:p>
          <a:p>
            <a:pPr algn="ctr" eaLnBrk="1" hangingPunct="1">
              <a:buFont typeface="Arial" pitchFamily="34" charset="0"/>
              <a:buNone/>
            </a:pPr>
            <a:r>
              <a:rPr lang="en-US" altLang="zh-CN" sz="1400">
                <a:latin typeface="黑体" pitchFamily="49" charset="-122"/>
                <a:ea typeface="黑体" pitchFamily="49" charset="-122"/>
              </a:rPr>
              <a:t>James Gray</a:t>
            </a:r>
          </a:p>
          <a:p>
            <a:pPr algn="ctr" eaLnBrk="1" hangingPunct="1">
              <a:buFont typeface="Arial" pitchFamily="34" charset="0"/>
              <a:buNone/>
            </a:pPr>
            <a:r>
              <a:rPr lang="zh-CN" altLang="en-US" sz="1400">
                <a:latin typeface="黑体" pitchFamily="49" charset="-122"/>
                <a:ea typeface="黑体" pitchFamily="49" charset="-122"/>
              </a:rPr>
              <a:t>（</a:t>
            </a:r>
            <a:r>
              <a:rPr lang="en-US" altLang="zh-CN" sz="1400">
                <a:latin typeface="黑体" pitchFamily="49" charset="-122"/>
                <a:ea typeface="黑体" pitchFamily="49" charset="-122"/>
              </a:rPr>
              <a:t>1998</a:t>
            </a:r>
            <a:r>
              <a:rPr lang="zh-CN" altLang="en-US" sz="1400">
                <a:latin typeface="黑体" pitchFamily="49" charset="-122"/>
                <a:ea typeface="黑体" pitchFamily="49" charset="-122"/>
              </a:rPr>
              <a:t>年图灵奖）</a:t>
            </a:r>
            <a:endParaRPr lang="zh-CN" altLang="en-US" b="0">
              <a:latin typeface="Arial" pitchFamily="34" charset="0"/>
              <a:ea typeface="宋体" pitchFamily="2" charset="-122"/>
            </a:endParaRPr>
          </a:p>
        </p:txBody>
      </p:sp>
      <p:sp>
        <p:nvSpPr>
          <p:cNvPr id="17" name="下箭头 16"/>
          <p:cNvSpPr/>
          <p:nvPr/>
        </p:nvSpPr>
        <p:spPr bwMode="auto">
          <a:xfrm flipV="1">
            <a:off x="4356100" y="5372101"/>
            <a:ext cx="344488" cy="207962"/>
          </a:xfrm>
          <a:prstGeom prst="downArrow">
            <a:avLst/>
          </a:prstGeom>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8" name="AutoShape 30"/>
          <p:cNvSpPr>
            <a:spLocks noChangeArrowheads="1"/>
          </p:cNvSpPr>
          <p:nvPr/>
        </p:nvSpPr>
        <p:spPr bwMode="auto">
          <a:xfrm>
            <a:off x="6732588" y="3500438"/>
            <a:ext cx="2303462" cy="1330325"/>
          </a:xfrm>
          <a:prstGeom prst="flowChartAlternateProcess">
            <a:avLst/>
          </a:prstGeom>
          <a:solidFill>
            <a:srgbClr val="FFFF00"/>
          </a:solidFill>
          <a:ln w="38100">
            <a:solidFill>
              <a:srgbClr val="FF0000"/>
            </a:solidFill>
            <a:miter lim="800000"/>
            <a:headEnd/>
            <a:tailEnd/>
          </a:ln>
        </p:spPr>
        <p:txBody>
          <a:bodyPr wrap="none" anchor="ctr"/>
          <a:lstStyle/>
          <a:p>
            <a:pPr algn="ctr" eaLnBrk="1" hangingPunct="1">
              <a:buFont typeface="Arial" pitchFamily="34" charset="0"/>
              <a:buNone/>
            </a:pPr>
            <a:r>
              <a:rPr lang="zh-CN" altLang="en-US" sz="1400">
                <a:latin typeface="黑体" pitchFamily="49" charset="-122"/>
                <a:ea typeface="黑体" pitchFamily="49" charset="-122"/>
              </a:rPr>
              <a:t>现代数据库概念和实践</a:t>
            </a:r>
            <a:endParaRPr lang="en-US" altLang="zh-CN" sz="1400">
              <a:latin typeface="黑体" pitchFamily="49" charset="-122"/>
              <a:ea typeface="黑体" pitchFamily="49" charset="-122"/>
            </a:endParaRPr>
          </a:p>
          <a:p>
            <a:pPr algn="ctr" eaLnBrk="1" hangingPunct="1">
              <a:buFont typeface="Arial" pitchFamily="34" charset="0"/>
              <a:buNone/>
            </a:pPr>
            <a:r>
              <a:rPr lang="en-US" altLang="zh-CN" sz="1400">
                <a:latin typeface="黑体" pitchFamily="49" charset="-122"/>
                <a:ea typeface="黑体" pitchFamily="49" charset="-122"/>
              </a:rPr>
              <a:t>-Ingres(</a:t>
            </a:r>
            <a:r>
              <a:rPr lang="zh-CN" altLang="en-US" sz="1400">
                <a:latin typeface="黑体" pitchFamily="49" charset="-122"/>
                <a:ea typeface="黑体" pitchFamily="49" charset="-122"/>
              </a:rPr>
              <a:t>查询改写</a:t>
            </a:r>
            <a:r>
              <a:rPr lang="en-US" altLang="zh-CN" sz="1400">
                <a:latin typeface="黑体" pitchFamily="49" charset="-122"/>
                <a:ea typeface="黑体" pitchFamily="49" charset="-122"/>
              </a:rPr>
              <a:t>)</a:t>
            </a:r>
          </a:p>
          <a:p>
            <a:pPr algn="ctr" eaLnBrk="1" hangingPunct="1">
              <a:buFont typeface="Arial" pitchFamily="34" charset="0"/>
              <a:buNone/>
            </a:pPr>
            <a:r>
              <a:rPr lang="en-US" altLang="zh-CN" sz="1400">
                <a:latin typeface="黑体" pitchFamily="49" charset="-122"/>
                <a:ea typeface="黑体" pitchFamily="49" charset="-122"/>
              </a:rPr>
              <a:t>-Postgres(</a:t>
            </a:r>
            <a:r>
              <a:rPr lang="zh-CN" altLang="en-US" sz="1400">
                <a:latin typeface="黑体" pitchFamily="49" charset="-122"/>
                <a:ea typeface="黑体" pitchFamily="49" charset="-122"/>
              </a:rPr>
              <a:t>对象关系模型</a:t>
            </a:r>
            <a:r>
              <a:rPr lang="en-US" altLang="zh-CN" sz="1400">
                <a:latin typeface="黑体" pitchFamily="49" charset="-122"/>
                <a:ea typeface="黑体" pitchFamily="49" charset="-122"/>
              </a:rPr>
              <a:t>)</a:t>
            </a:r>
          </a:p>
          <a:p>
            <a:pPr algn="ctr" eaLnBrk="1" hangingPunct="1">
              <a:buFont typeface="Arial" pitchFamily="34" charset="0"/>
              <a:buNone/>
            </a:pPr>
            <a:r>
              <a:rPr lang="en-US" altLang="zh-CN" sz="1400">
                <a:latin typeface="黑体" pitchFamily="49" charset="-122"/>
                <a:ea typeface="黑体" pitchFamily="49" charset="-122"/>
              </a:rPr>
              <a:t>-</a:t>
            </a:r>
            <a:r>
              <a:rPr lang="zh-CN" altLang="en-US" sz="1400">
                <a:latin typeface="黑体" pitchFamily="49" charset="-122"/>
                <a:ea typeface="黑体" pitchFamily="49" charset="-122"/>
              </a:rPr>
              <a:t>列存储、流处理</a:t>
            </a:r>
            <a:endParaRPr lang="en-US" altLang="zh-CN" sz="1400">
              <a:latin typeface="黑体" pitchFamily="49" charset="-122"/>
              <a:ea typeface="黑体" pitchFamily="49" charset="-122"/>
            </a:endParaRPr>
          </a:p>
          <a:p>
            <a:pPr algn="ctr" eaLnBrk="1" hangingPunct="1">
              <a:buFont typeface="Arial" pitchFamily="34" charset="0"/>
              <a:buNone/>
            </a:pPr>
            <a:r>
              <a:rPr lang="en-US" altLang="zh-CN" sz="1400">
                <a:latin typeface="黑体" pitchFamily="49" charset="-122"/>
                <a:ea typeface="黑体" pitchFamily="49" charset="-122"/>
              </a:rPr>
              <a:t>Michael Stonebraker</a:t>
            </a:r>
          </a:p>
          <a:p>
            <a:pPr algn="ctr" eaLnBrk="1" hangingPunct="1">
              <a:buFont typeface="Arial" pitchFamily="34" charset="0"/>
              <a:buNone/>
            </a:pPr>
            <a:r>
              <a:rPr lang="zh-CN" altLang="en-US" sz="1400">
                <a:latin typeface="黑体" pitchFamily="49" charset="-122"/>
                <a:ea typeface="黑体" pitchFamily="49" charset="-122"/>
              </a:rPr>
              <a:t>（</a:t>
            </a:r>
            <a:r>
              <a:rPr lang="en-US" altLang="zh-CN" sz="1400">
                <a:latin typeface="黑体" pitchFamily="49" charset="-122"/>
                <a:ea typeface="黑体" pitchFamily="49" charset="-122"/>
              </a:rPr>
              <a:t>2014</a:t>
            </a:r>
            <a:r>
              <a:rPr lang="zh-CN" altLang="en-US" sz="1400">
                <a:latin typeface="黑体" pitchFamily="49" charset="-122"/>
                <a:ea typeface="黑体" pitchFamily="49" charset="-122"/>
              </a:rPr>
              <a:t>年图灵奖）</a:t>
            </a:r>
            <a:endParaRPr lang="zh-CN" altLang="en-US" b="0">
              <a:latin typeface="Arial" pitchFamily="34" charset="0"/>
              <a:ea typeface="宋体" pitchFamily="2" charset="-122"/>
            </a:endParaRPr>
          </a:p>
        </p:txBody>
      </p:sp>
      <p:sp>
        <p:nvSpPr>
          <p:cNvPr id="19" name="下箭头 18"/>
          <p:cNvSpPr/>
          <p:nvPr/>
        </p:nvSpPr>
        <p:spPr bwMode="auto">
          <a:xfrm>
            <a:off x="7524750" y="4868863"/>
            <a:ext cx="287338" cy="287338"/>
          </a:xfrm>
          <a:prstGeom prst="downArrow">
            <a:avLst/>
          </a:prstGeom>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pic>
        <p:nvPicPr>
          <p:cNvPr id="20" name="Picture 5"/>
          <p:cNvPicPr>
            <a:picLocks noChangeAspect="1" noChangeArrowheads="1"/>
          </p:cNvPicPr>
          <p:nvPr/>
        </p:nvPicPr>
        <p:blipFill>
          <a:blip r:embed="rId6"/>
          <a:srcRect/>
          <a:stretch>
            <a:fillRect/>
          </a:stretch>
        </p:blipFill>
        <p:spPr bwMode="auto">
          <a:xfrm>
            <a:off x="7299325" y="5510213"/>
            <a:ext cx="1304925" cy="869950"/>
          </a:xfrm>
          <a:prstGeom prst="rect">
            <a:avLst/>
          </a:prstGeom>
          <a:noFill/>
          <a:ln w="9525">
            <a:noFill/>
            <a:miter lim="800000"/>
            <a:headEnd/>
            <a:tailEnd/>
          </a:ln>
        </p:spPr>
      </p:pic>
      <p:sp>
        <p:nvSpPr>
          <p:cNvPr id="21" name="AutoShape 30"/>
          <p:cNvSpPr>
            <a:spLocks noChangeArrowheads="1"/>
          </p:cNvSpPr>
          <p:nvPr/>
        </p:nvSpPr>
        <p:spPr bwMode="auto">
          <a:xfrm>
            <a:off x="4932363" y="3759201"/>
            <a:ext cx="1152525" cy="1325562"/>
          </a:xfrm>
          <a:prstGeom prst="flowChartAlternateProcess">
            <a:avLst/>
          </a:prstGeom>
          <a:solidFill>
            <a:srgbClr val="84CFFE"/>
          </a:solidFill>
          <a:ln w="38100">
            <a:solidFill>
              <a:srgbClr val="FF0000"/>
            </a:solidFill>
            <a:miter lim="800000"/>
            <a:headEnd/>
            <a:tailEnd/>
          </a:ln>
        </p:spPr>
        <p:txBody>
          <a:bodyPr wrap="none" anchor="ctr"/>
          <a:lstStyle/>
          <a:p>
            <a:pPr algn="ctr" eaLnBrk="1" hangingPunct="1">
              <a:buFont typeface="Arial" pitchFamily="34" charset="0"/>
              <a:buNone/>
            </a:pPr>
            <a:r>
              <a:rPr lang="zh-CN" altLang="en-US" sz="1200">
                <a:latin typeface="黑体" pitchFamily="49" charset="-122"/>
                <a:ea typeface="黑体" pitchFamily="49" charset="-122"/>
              </a:rPr>
              <a:t>第三代</a:t>
            </a:r>
            <a:r>
              <a:rPr lang="en-US" altLang="zh-CN" sz="1200">
                <a:latin typeface="黑体" pitchFamily="49" charset="-122"/>
                <a:ea typeface="黑体" pitchFamily="49" charset="-122"/>
              </a:rPr>
              <a:t>RDBMS</a:t>
            </a:r>
          </a:p>
          <a:p>
            <a:pPr algn="ctr" eaLnBrk="1" hangingPunct="1">
              <a:buFont typeface="Arial" pitchFamily="34" charset="0"/>
              <a:buNone/>
            </a:pPr>
            <a:r>
              <a:rPr lang="zh-CN" altLang="en-US" sz="1200">
                <a:latin typeface="黑体" pitchFamily="49" charset="-122"/>
                <a:ea typeface="黑体" pitchFamily="49" charset="-122"/>
              </a:rPr>
              <a:t>大规模普及</a:t>
            </a:r>
            <a:endParaRPr lang="en-US" altLang="zh-CN" sz="1200">
              <a:latin typeface="黑体" pitchFamily="49" charset="-122"/>
              <a:ea typeface="黑体" pitchFamily="49" charset="-122"/>
            </a:endParaRPr>
          </a:p>
          <a:p>
            <a:pPr algn="ctr" eaLnBrk="1" hangingPunct="1">
              <a:buFont typeface="Arial" pitchFamily="34" charset="0"/>
              <a:buNone/>
            </a:pPr>
            <a:r>
              <a:rPr lang="en-US" altLang="zh-CN" sz="1200">
                <a:latin typeface="黑体" pitchFamily="49" charset="-122"/>
                <a:ea typeface="黑体" pitchFamily="49" charset="-122"/>
              </a:rPr>
              <a:t>IBM DB2</a:t>
            </a:r>
          </a:p>
          <a:p>
            <a:pPr algn="ctr" eaLnBrk="1" hangingPunct="1">
              <a:buFont typeface="Arial" pitchFamily="34" charset="0"/>
              <a:buNone/>
            </a:pPr>
            <a:r>
              <a:rPr lang="en-US" altLang="zh-CN" sz="1200">
                <a:latin typeface="黑体" pitchFamily="49" charset="-122"/>
                <a:ea typeface="黑体" pitchFamily="49" charset="-122"/>
              </a:rPr>
              <a:t>MS SQL Server</a:t>
            </a:r>
          </a:p>
          <a:p>
            <a:pPr algn="ctr" eaLnBrk="1" hangingPunct="1">
              <a:buFont typeface="Arial" pitchFamily="34" charset="0"/>
              <a:buNone/>
            </a:pPr>
            <a:r>
              <a:rPr lang="en-US" altLang="zh-CN" sz="1200">
                <a:latin typeface="黑体" pitchFamily="49" charset="-122"/>
                <a:ea typeface="黑体" pitchFamily="49" charset="-122"/>
              </a:rPr>
              <a:t>Oracle DB</a:t>
            </a:r>
          </a:p>
          <a:p>
            <a:pPr algn="ctr" eaLnBrk="1" hangingPunct="1">
              <a:buFont typeface="Arial" pitchFamily="34" charset="0"/>
              <a:buNone/>
            </a:pPr>
            <a:r>
              <a:rPr lang="zh-CN" altLang="en-US" sz="1200">
                <a:latin typeface="黑体" pitchFamily="49" charset="-122"/>
                <a:ea typeface="黑体" pitchFamily="49" charset="-122"/>
              </a:rPr>
              <a:t>（</a:t>
            </a:r>
            <a:r>
              <a:rPr lang="en-US" altLang="zh-CN" sz="1200">
                <a:latin typeface="黑体" pitchFamily="49" charset="-122"/>
                <a:ea typeface="黑体" pitchFamily="49" charset="-122"/>
              </a:rPr>
              <a:t>80</a:t>
            </a:r>
            <a:r>
              <a:rPr lang="zh-CN" altLang="en-US" sz="1200">
                <a:latin typeface="黑体" pitchFamily="49" charset="-122"/>
                <a:ea typeface="黑体" pitchFamily="49" charset="-122"/>
              </a:rPr>
              <a:t>年代后期）</a:t>
            </a:r>
            <a:endParaRPr lang="zh-CN" altLang="en-US" b="0">
              <a:latin typeface="Arial" pitchFamily="34" charset="0"/>
              <a:ea typeface="宋体" pitchFamily="2" charset="-122"/>
            </a:endParaRPr>
          </a:p>
        </p:txBody>
      </p:sp>
      <p:sp>
        <p:nvSpPr>
          <p:cNvPr id="22" name="AutoShape 30"/>
          <p:cNvSpPr>
            <a:spLocks noChangeArrowheads="1"/>
          </p:cNvSpPr>
          <p:nvPr/>
        </p:nvSpPr>
        <p:spPr bwMode="auto">
          <a:xfrm>
            <a:off x="4184650" y="5084763"/>
            <a:ext cx="647700" cy="315913"/>
          </a:xfrm>
          <a:prstGeom prst="flowChartAlternateProcess">
            <a:avLst/>
          </a:prstGeom>
          <a:solidFill>
            <a:schemeClr val="accent6">
              <a:lumMod val="20000"/>
              <a:lumOff val="80000"/>
            </a:schemeClr>
          </a:solidFill>
          <a:ln w="38100">
            <a:solidFill>
              <a:srgbClr val="FF0000"/>
            </a:solidFill>
            <a:miter lim="800000"/>
          </a:ln>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buFont typeface="Arial" charset="0"/>
              <a:buNone/>
              <a:defRPr/>
            </a:pPr>
            <a:r>
              <a:rPr lang="en-US" altLang="zh-CN" sz="1400" noProof="1" smtClean="0">
                <a:latin typeface="黑体" pitchFamily="49" charset="-122"/>
                <a:ea typeface="黑体" pitchFamily="49" charset="-122"/>
              </a:rPr>
              <a:t>1981</a:t>
            </a:r>
            <a:endParaRPr lang="zh-CN" altLang="en-US" sz="1400" noProof="1" smtClean="0">
              <a:latin typeface="黑体" pitchFamily="49" charset="-122"/>
              <a:ea typeface="黑体" pitchFamily="49" charset="-122"/>
            </a:endParaRPr>
          </a:p>
        </p:txBody>
      </p:sp>
      <p:sp>
        <p:nvSpPr>
          <p:cNvPr id="23" name="AutoShape 30"/>
          <p:cNvSpPr>
            <a:spLocks noChangeArrowheads="1"/>
          </p:cNvSpPr>
          <p:nvPr/>
        </p:nvSpPr>
        <p:spPr bwMode="auto">
          <a:xfrm>
            <a:off x="755650" y="5084763"/>
            <a:ext cx="647700" cy="315913"/>
          </a:xfrm>
          <a:prstGeom prst="flowChartAlternateProcess">
            <a:avLst/>
          </a:prstGeom>
          <a:solidFill>
            <a:schemeClr val="accent6">
              <a:lumMod val="20000"/>
              <a:lumOff val="80000"/>
            </a:schemeClr>
          </a:solidFill>
          <a:ln w="38100">
            <a:solidFill>
              <a:srgbClr val="FF0000"/>
            </a:solidFill>
            <a:miter lim="800000"/>
          </a:ln>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buFont typeface="Arial" charset="0"/>
              <a:buNone/>
              <a:defRPr/>
            </a:pPr>
            <a:r>
              <a:rPr lang="en-US" altLang="zh-CN" sz="1400" noProof="1" smtClean="0">
                <a:latin typeface="黑体" pitchFamily="49" charset="-122"/>
                <a:ea typeface="黑体" pitchFamily="49" charset="-122"/>
              </a:rPr>
              <a:t>1963</a:t>
            </a:r>
            <a:endParaRPr lang="zh-CN" altLang="en-US" sz="1400" noProof="1" smtClean="0">
              <a:latin typeface="黑体" pitchFamily="49" charset="-122"/>
              <a:ea typeface="黑体" pitchFamily="49" charset="-122"/>
            </a:endParaRPr>
          </a:p>
        </p:txBody>
      </p:sp>
      <p:sp>
        <p:nvSpPr>
          <p:cNvPr id="24" name="AutoShape 30"/>
          <p:cNvSpPr>
            <a:spLocks noChangeArrowheads="1"/>
          </p:cNvSpPr>
          <p:nvPr/>
        </p:nvSpPr>
        <p:spPr bwMode="auto">
          <a:xfrm>
            <a:off x="7308850" y="5118101"/>
            <a:ext cx="647700" cy="315912"/>
          </a:xfrm>
          <a:prstGeom prst="flowChartAlternateProcess">
            <a:avLst/>
          </a:prstGeom>
          <a:solidFill>
            <a:schemeClr val="accent6">
              <a:lumMod val="20000"/>
              <a:lumOff val="80000"/>
            </a:schemeClr>
          </a:solidFill>
          <a:ln w="38100">
            <a:solidFill>
              <a:srgbClr val="FF0000"/>
            </a:solidFill>
            <a:miter lim="800000"/>
          </a:ln>
          <a:effec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buFont typeface="Arial" charset="0"/>
              <a:buNone/>
              <a:defRPr/>
            </a:pPr>
            <a:r>
              <a:rPr lang="en-US" altLang="zh-CN" sz="1400" noProof="1" smtClean="0">
                <a:latin typeface="黑体" pitchFamily="49" charset="-122"/>
                <a:ea typeface="黑体" pitchFamily="49" charset="-122"/>
              </a:rPr>
              <a:t>2014</a:t>
            </a:r>
            <a:endParaRPr lang="zh-CN" altLang="en-US" sz="1400" noProof="1" smtClean="0">
              <a:latin typeface="黑体" pitchFamily="49" charset="-122"/>
              <a:ea typeface="黑体" pitchFamily="49" charset="-122"/>
            </a:endParaRPr>
          </a:p>
        </p:txBody>
      </p:sp>
      <p:sp>
        <p:nvSpPr>
          <p:cNvPr id="25" name="AutoShape 30"/>
          <p:cNvSpPr>
            <a:spLocks noChangeArrowheads="1"/>
          </p:cNvSpPr>
          <p:nvPr/>
        </p:nvSpPr>
        <p:spPr bwMode="auto">
          <a:xfrm>
            <a:off x="5724525" y="5403851"/>
            <a:ext cx="1501775" cy="1265237"/>
          </a:xfrm>
          <a:prstGeom prst="flowChartAlternateProcess">
            <a:avLst/>
          </a:prstGeom>
          <a:solidFill>
            <a:srgbClr val="84CFFE"/>
          </a:solidFill>
          <a:ln w="38100">
            <a:solidFill>
              <a:srgbClr val="FF0000"/>
            </a:solidFill>
            <a:miter lim="800000"/>
            <a:headEnd/>
            <a:tailEnd/>
          </a:ln>
        </p:spPr>
        <p:txBody>
          <a:bodyPr wrap="none" anchor="ctr"/>
          <a:lstStyle/>
          <a:p>
            <a:pPr algn="ctr" eaLnBrk="1" hangingPunct="1">
              <a:buFont typeface="Arial" pitchFamily="34" charset="0"/>
              <a:buNone/>
            </a:pPr>
            <a:r>
              <a:rPr lang="zh-CN" altLang="en-US" sz="1200">
                <a:latin typeface="黑体" pitchFamily="49" charset="-122"/>
                <a:ea typeface="黑体" pitchFamily="49" charset="-122"/>
              </a:rPr>
              <a:t>海量数据存储与处理</a:t>
            </a:r>
            <a:endParaRPr lang="en-US" altLang="zh-CN" sz="1200">
              <a:latin typeface="黑体" pitchFamily="49" charset="-122"/>
              <a:ea typeface="黑体" pitchFamily="49" charset="-122"/>
            </a:endParaRPr>
          </a:p>
          <a:p>
            <a:pPr algn="ctr" eaLnBrk="1" hangingPunct="1">
              <a:buFont typeface="Arial" pitchFamily="34" charset="0"/>
              <a:buNone/>
            </a:pPr>
            <a:r>
              <a:rPr lang="en-US" altLang="zh-CN" sz="1200">
                <a:latin typeface="黑体" pitchFamily="49" charset="-122"/>
                <a:ea typeface="黑体" pitchFamily="49" charset="-122"/>
              </a:rPr>
              <a:t>GFS, MR, Bigdata</a:t>
            </a:r>
          </a:p>
          <a:p>
            <a:pPr algn="ctr" eaLnBrk="1" hangingPunct="1">
              <a:buFont typeface="Arial" pitchFamily="34" charset="0"/>
              <a:buNone/>
            </a:pPr>
            <a:r>
              <a:rPr lang="en-US" altLang="zh-CN" sz="1200">
                <a:latin typeface="黑体" pitchFamily="49" charset="-122"/>
                <a:ea typeface="黑体" pitchFamily="49" charset="-122"/>
              </a:rPr>
              <a:t>Spark, Impala, …</a:t>
            </a:r>
          </a:p>
          <a:p>
            <a:pPr algn="ctr" eaLnBrk="1" hangingPunct="1">
              <a:buFont typeface="Arial" pitchFamily="34" charset="0"/>
              <a:buNone/>
            </a:pPr>
            <a:r>
              <a:rPr lang="en-US" altLang="zh-CN" sz="1200">
                <a:latin typeface="黑体" pitchFamily="49" charset="-122"/>
                <a:ea typeface="黑体" pitchFamily="49" charset="-122"/>
              </a:rPr>
              <a:t>KV</a:t>
            </a:r>
            <a:r>
              <a:rPr lang="zh-CN" altLang="en-US" sz="1200">
                <a:latin typeface="黑体" pitchFamily="49" charset="-122"/>
                <a:ea typeface="黑体" pitchFamily="49" charset="-122"/>
              </a:rPr>
              <a:t>，列存储</a:t>
            </a:r>
            <a:r>
              <a:rPr lang="en-US" altLang="zh-CN" sz="1200">
                <a:latin typeface="黑体" pitchFamily="49" charset="-122"/>
                <a:ea typeface="黑体" pitchFamily="49" charset="-122"/>
              </a:rPr>
              <a:t>…</a:t>
            </a:r>
          </a:p>
          <a:p>
            <a:pPr algn="ctr" eaLnBrk="1" hangingPunct="1">
              <a:buFont typeface="Arial" pitchFamily="34" charset="0"/>
              <a:buNone/>
            </a:pPr>
            <a:r>
              <a:rPr lang="zh-CN" altLang="en-US" sz="1200">
                <a:latin typeface="黑体" pitchFamily="49" charset="-122"/>
                <a:ea typeface="黑体" pitchFamily="49" charset="-122"/>
              </a:rPr>
              <a:t>（</a:t>
            </a:r>
            <a:r>
              <a:rPr lang="en-US" altLang="zh-CN" sz="1200">
                <a:latin typeface="黑体" pitchFamily="49" charset="-122"/>
                <a:ea typeface="黑体" pitchFamily="49" charset="-122"/>
              </a:rPr>
              <a:t>2008--</a:t>
            </a:r>
            <a:r>
              <a:rPr lang="zh-CN" altLang="en-US" sz="1200">
                <a:latin typeface="黑体" pitchFamily="49" charset="-122"/>
                <a:ea typeface="黑体" pitchFamily="49" charset="-122"/>
              </a:rPr>
              <a:t>）</a:t>
            </a:r>
            <a:endParaRPr lang="en-US" altLang="zh-CN" sz="1200">
              <a:latin typeface="黑体" pitchFamily="49" charset="-122"/>
              <a:ea typeface="黑体" pitchFamily="49" charset="-122"/>
            </a:endParaRPr>
          </a:p>
        </p:txBody>
      </p:sp>
      <p:sp>
        <p:nvSpPr>
          <p:cNvPr id="26" name="TextBox 3"/>
          <p:cNvSpPr txBox="1">
            <a:spLocks noChangeArrowheads="1"/>
          </p:cNvSpPr>
          <p:nvPr/>
        </p:nvSpPr>
        <p:spPr bwMode="auto">
          <a:xfrm>
            <a:off x="354013" y="307996"/>
            <a:ext cx="8394700" cy="1031875"/>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3"/>
              </a:buBlip>
            </a:pPr>
            <a:r>
              <a:rPr lang="zh-CN" altLang="en-US" sz="2800" dirty="0" smtClean="0">
                <a:solidFill>
                  <a:srgbClr val="FF0000"/>
                </a:solidFill>
                <a:latin typeface="黑体" pitchFamily="49" charset="-122"/>
                <a:ea typeface="黑体" pitchFamily="49" charset="-122"/>
              </a:rPr>
              <a:t>问题：</a:t>
            </a:r>
            <a:r>
              <a:rPr lang="zh-CN" altLang="en-US" sz="2800" dirty="0">
                <a:latin typeface="黑体" pitchFamily="49" charset="-122"/>
                <a:ea typeface="黑体" pitchFamily="49" charset="-122"/>
              </a:rPr>
              <a:t>是否有坚实的理论基础</a:t>
            </a:r>
          </a:p>
          <a:p>
            <a:pPr marL="342900" lvl="1" indent="-342900">
              <a:spcBef>
                <a:spcPct val="20000"/>
              </a:spcBef>
              <a:buFont typeface="Wingdings" pitchFamily="2" charset="2"/>
              <a:buBlip>
                <a:blip r:embed="rId3"/>
              </a:buBlip>
            </a:pPr>
            <a:r>
              <a:rPr lang="zh-CN" altLang="en-US" sz="2800" dirty="0">
                <a:solidFill>
                  <a:srgbClr val="FF0000"/>
                </a:solidFill>
                <a:latin typeface="黑体" pitchFamily="49" charset="-122"/>
                <a:ea typeface="黑体" pitchFamily="49" charset="-122"/>
              </a:rPr>
              <a:t>（大）数据科学是否能真的成为一种“科学”？</a:t>
            </a:r>
            <a:endParaRPr lang="zh-CN" altLang="en-US" sz="28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5" name="TextBox 3"/>
          <p:cNvSpPr txBox="1">
            <a:spLocks noChangeArrowheads="1"/>
          </p:cNvSpPr>
          <p:nvPr/>
        </p:nvSpPr>
        <p:spPr bwMode="auto">
          <a:xfrm>
            <a:off x="354013" y="325423"/>
            <a:ext cx="8394700" cy="1031875"/>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800" dirty="0" smtClean="0">
                <a:solidFill>
                  <a:srgbClr val="FF0000"/>
                </a:solidFill>
                <a:latin typeface="黑体" pitchFamily="49" charset="-122"/>
                <a:ea typeface="黑体" pitchFamily="49" charset="-122"/>
              </a:rPr>
              <a:t>问题：</a:t>
            </a:r>
            <a:r>
              <a:rPr lang="zh-CN" altLang="en-US" sz="2800" dirty="0">
                <a:latin typeface="黑体" pitchFamily="49" charset="-122"/>
                <a:ea typeface="黑体" pitchFamily="49" charset="-122"/>
              </a:rPr>
              <a:t>是否有坚实的理论基础</a:t>
            </a:r>
          </a:p>
          <a:p>
            <a:pPr marL="342900" lvl="1" indent="-342900">
              <a:spcBef>
                <a:spcPct val="20000"/>
              </a:spcBef>
              <a:buFont typeface="Wingdings" pitchFamily="2" charset="2"/>
              <a:buBlip>
                <a:blip r:embed="rId2"/>
              </a:buBlip>
            </a:pPr>
            <a:r>
              <a:rPr lang="zh-CN" altLang="en-US" sz="2800" dirty="0">
                <a:solidFill>
                  <a:srgbClr val="FF0000"/>
                </a:solidFill>
                <a:latin typeface="黑体" pitchFamily="49" charset="-122"/>
                <a:ea typeface="黑体" pitchFamily="49" charset="-122"/>
              </a:rPr>
              <a:t>（大）数据科学是否能真的成为一种“科学”？</a:t>
            </a:r>
            <a:endParaRPr lang="zh-CN" altLang="en-US" sz="2800" dirty="0">
              <a:latin typeface="黑体" pitchFamily="49" charset="-122"/>
              <a:ea typeface="黑体" pitchFamily="49" charset="-122"/>
            </a:endParaRPr>
          </a:p>
        </p:txBody>
      </p:sp>
      <p:sp>
        <p:nvSpPr>
          <p:cNvPr id="6" name="TextBox 3"/>
          <p:cNvSpPr txBox="1">
            <a:spLocks noChangeArrowheads="1"/>
          </p:cNvSpPr>
          <p:nvPr/>
        </p:nvSpPr>
        <p:spPr bwMode="auto">
          <a:xfrm>
            <a:off x="317469" y="1554185"/>
            <a:ext cx="8394700" cy="793750"/>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400">
                <a:latin typeface="黑体" pitchFamily="49" charset="-122"/>
                <a:ea typeface="黑体" pitchFamily="49" charset="-122"/>
              </a:rPr>
              <a:t>其中一个可能性：计算问题、复杂性与算法</a:t>
            </a:r>
            <a:endParaRPr lang="en-US" altLang="zh-CN" sz="2400">
              <a:latin typeface="黑体" pitchFamily="49" charset="-122"/>
              <a:ea typeface="黑体" pitchFamily="49" charset="-122"/>
            </a:endParaRPr>
          </a:p>
          <a:p>
            <a:pPr marL="742950" lvl="2" indent="-342900">
              <a:spcBef>
                <a:spcPct val="20000"/>
              </a:spcBef>
              <a:buFontTx/>
              <a:buBlip>
                <a:blip r:embed="rId2"/>
              </a:buBlip>
            </a:pPr>
            <a:r>
              <a:rPr lang="zh-CN" altLang="en-US">
                <a:latin typeface="黑体" pitchFamily="49" charset="-122"/>
                <a:ea typeface="黑体" pitchFamily="49" charset="-122"/>
              </a:rPr>
              <a:t>计算问题是计算机科学的本质问题，而算法是一切计算问题的核心</a:t>
            </a:r>
            <a:endParaRPr lang="en-US" altLang="zh-CN">
              <a:latin typeface="黑体" pitchFamily="49" charset="-122"/>
              <a:ea typeface="黑体" pitchFamily="49" charset="-122"/>
            </a:endParaRPr>
          </a:p>
        </p:txBody>
      </p:sp>
      <p:sp>
        <p:nvSpPr>
          <p:cNvPr id="7" name="矩形 6"/>
          <p:cNvSpPr/>
          <p:nvPr/>
        </p:nvSpPr>
        <p:spPr>
          <a:xfrm>
            <a:off x="863048" y="2706015"/>
            <a:ext cx="1824538" cy="707886"/>
          </a:xfrm>
          <a:prstGeom prst="rect">
            <a:avLst/>
          </a:prstGeom>
        </p:spPr>
        <p:txBody>
          <a:bodyPr wrap="none">
            <a:spAutoFit/>
          </a:bodyPr>
          <a:lstStyle/>
          <a:p>
            <a:pPr eaLnBrk="1" hangingPunct="1">
              <a:buFont typeface="Arial" panose="020B0604020202020204" pitchFamily="34" charset="0"/>
              <a:buNone/>
              <a:defRPr/>
            </a:pP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G</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solidFill>
                  <a:srgbClr val="FF0000"/>
                </a:solidFill>
                <a:latin typeface="Arial" pitchFamily="34" charset="0"/>
                <a:ea typeface="黑体" pitchFamily="49" charset="-122"/>
                <a:cs typeface="Arial" pitchFamily="34" charset="0"/>
              </a:rPr>
              <a:t>F</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x</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endParaRPr kumimoji="1" lang="zh-CN" altLang="en-US"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a typeface="宋体" charset="0"/>
              <a:cs typeface="Arial" pitchFamily="34" charset="0"/>
            </a:endParaRPr>
          </a:p>
        </p:txBody>
      </p:sp>
      <p:cxnSp>
        <p:nvCxnSpPr>
          <p:cNvPr id="8" name="直接箭头连接符 15"/>
          <p:cNvCxnSpPr>
            <a:cxnSpLocks noChangeShapeType="1"/>
          </p:cNvCxnSpPr>
          <p:nvPr/>
        </p:nvCxnSpPr>
        <p:spPr bwMode="auto">
          <a:xfrm flipH="1">
            <a:off x="2519331" y="3138510"/>
            <a:ext cx="863600" cy="144462"/>
          </a:xfrm>
          <a:prstGeom prst="straightConnector1">
            <a:avLst/>
          </a:prstGeom>
          <a:noFill/>
          <a:ln w="9525">
            <a:solidFill>
              <a:srgbClr val="4A7EBB"/>
            </a:solidFill>
            <a:round/>
            <a:headEnd/>
            <a:tailEnd type="arrow" w="med" len="med"/>
          </a:ln>
        </p:spPr>
      </p:cxnSp>
      <p:sp>
        <p:nvSpPr>
          <p:cNvPr id="9" name="内容占位符 2"/>
          <p:cNvSpPr txBox="1">
            <a:spLocks noChangeArrowheads="1"/>
          </p:cNvSpPr>
          <p:nvPr/>
        </p:nvSpPr>
        <p:spPr bwMode="auto">
          <a:xfrm>
            <a:off x="3382931" y="2994047"/>
            <a:ext cx="865188" cy="576263"/>
          </a:xfrm>
          <a:prstGeom prst="rect">
            <a:avLst/>
          </a:prstGeom>
          <a:noFill/>
          <a:ln w="9525">
            <a:solidFill>
              <a:srgbClr val="0000FF"/>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数据</a:t>
            </a:r>
            <a:endParaRPr lang="zh-CN" altLang="en-US" sz="2000" b="0">
              <a:latin typeface="Calibri" pitchFamily="34" charset="0"/>
              <a:ea typeface="宋体" pitchFamily="2" charset="-122"/>
            </a:endParaRPr>
          </a:p>
        </p:txBody>
      </p:sp>
      <p:cxnSp>
        <p:nvCxnSpPr>
          <p:cNvPr id="10" name="直接箭头连接符 17"/>
          <p:cNvCxnSpPr>
            <a:cxnSpLocks noChangeShapeType="1"/>
          </p:cNvCxnSpPr>
          <p:nvPr/>
        </p:nvCxnSpPr>
        <p:spPr bwMode="auto">
          <a:xfrm flipH="1">
            <a:off x="2014506" y="2346347"/>
            <a:ext cx="1368425" cy="503238"/>
          </a:xfrm>
          <a:prstGeom prst="straightConnector1">
            <a:avLst/>
          </a:prstGeom>
          <a:noFill/>
          <a:ln w="9525">
            <a:solidFill>
              <a:srgbClr val="FF0000"/>
            </a:solidFill>
            <a:round/>
            <a:headEnd/>
            <a:tailEnd type="arrow" w="med" len="med"/>
          </a:ln>
        </p:spPr>
      </p:cxnSp>
      <p:sp>
        <p:nvSpPr>
          <p:cNvPr id="11" name="内容占位符 2"/>
          <p:cNvSpPr txBox="1">
            <a:spLocks noChangeArrowheads="1"/>
          </p:cNvSpPr>
          <p:nvPr/>
        </p:nvSpPr>
        <p:spPr bwMode="auto">
          <a:xfrm>
            <a:off x="3382931" y="2346347"/>
            <a:ext cx="865188" cy="576263"/>
          </a:xfrm>
          <a:prstGeom prst="rect">
            <a:avLst/>
          </a:prstGeom>
          <a:noFill/>
          <a:ln w="9525">
            <a:solidFill>
              <a:srgbClr val="FF0000"/>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算法</a:t>
            </a:r>
            <a:endParaRPr lang="zh-CN" altLang="en-US" sz="2400" b="0">
              <a:latin typeface="Calibri" pitchFamily="34" charset="0"/>
              <a:ea typeface="宋体" pitchFamily="2" charset="-122"/>
            </a:endParaRPr>
          </a:p>
        </p:txBody>
      </p:sp>
      <p:graphicFrame>
        <p:nvGraphicFramePr>
          <p:cNvPr id="13" name="Group 12"/>
          <p:cNvGraphicFramePr>
            <a:graphicFrameLocks noGrp="1"/>
          </p:cNvGraphicFramePr>
          <p:nvPr/>
        </p:nvGraphicFramePr>
        <p:xfrm>
          <a:off x="142844" y="3714772"/>
          <a:ext cx="3889375" cy="2733674"/>
        </p:xfrm>
        <a:graphic>
          <a:graphicData uri="http://schemas.openxmlformats.org/drawingml/2006/table">
            <a:tbl>
              <a:tblPr/>
              <a:tblGrid>
                <a:gridCol w="1036637"/>
                <a:gridCol w="2852738"/>
              </a:tblGrid>
              <a:tr h="63031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年代前</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算法研究</a:t>
                      </a:r>
                    </a:p>
                  </a:txBody>
                  <a:tcPr marL="0" marR="0" marT="144017"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确定性多项式时间算法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发现</a:t>
                      </a:r>
                      <a:r>
                        <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NP</a:t>
                      </a: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困难性</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80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随机化算法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随机性能加速算法</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90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近似算法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后期发现近似困难性</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5" name="Group 26"/>
          <p:cNvGrpSpPr>
            <a:grpSpLocks/>
          </p:cNvGrpSpPr>
          <p:nvPr/>
        </p:nvGrpSpPr>
        <p:grpSpPr bwMode="auto">
          <a:xfrm rot="1185080">
            <a:off x="3492469" y="5638822"/>
            <a:ext cx="958850" cy="668338"/>
            <a:chOff x="-423" y="336"/>
            <a:chExt cx="6327" cy="2514"/>
          </a:xfrm>
        </p:grpSpPr>
        <p:pic>
          <p:nvPicPr>
            <p:cNvPr id="16" name="Picture 27" descr="green-blue-purple-scaling-2"/>
            <p:cNvPicPr>
              <a:picLocks noChangeAspect="1" noChangeArrowheads="1"/>
            </p:cNvPicPr>
            <p:nvPr/>
          </p:nvPicPr>
          <p:blipFill>
            <a:blip r:embed="rId3">
              <a:lum bright="-6000"/>
            </a:blip>
            <a:srcRect/>
            <a:stretch>
              <a:fillRect/>
            </a:stretch>
          </p:blipFill>
          <p:spPr bwMode="auto">
            <a:xfrm rot="-1110297">
              <a:off x="-423" y="336"/>
              <a:ext cx="6327" cy="2514"/>
            </a:xfrm>
            <a:prstGeom prst="rect">
              <a:avLst/>
            </a:prstGeom>
            <a:noFill/>
            <a:ln w="9525">
              <a:noFill/>
              <a:miter lim="800000"/>
              <a:headEnd/>
              <a:tailEnd/>
            </a:ln>
          </p:spPr>
        </p:pic>
        <p:pic>
          <p:nvPicPr>
            <p:cNvPr id="17" name="Picture 28" descr="win-internet-standards"/>
            <p:cNvPicPr>
              <a:picLocks noChangeAspect="1" noChangeArrowheads="1"/>
            </p:cNvPicPr>
            <p:nvPr/>
          </p:nvPicPr>
          <p:blipFill>
            <a:blip r:embed="rId4"/>
            <a:srcRect/>
            <a:stretch>
              <a:fillRect/>
            </a:stretch>
          </p:blipFill>
          <p:spPr bwMode="auto">
            <a:xfrm>
              <a:off x="896" y="1258"/>
              <a:ext cx="3408" cy="1282"/>
            </a:xfrm>
            <a:prstGeom prst="rect">
              <a:avLst/>
            </a:prstGeom>
            <a:noFill/>
            <a:ln w="9525">
              <a:noFill/>
              <a:miter lim="800000"/>
              <a:headEnd/>
              <a:tailEnd/>
            </a:ln>
          </p:spPr>
        </p:pic>
      </p:grpSp>
      <p:grpSp>
        <p:nvGrpSpPr>
          <p:cNvPr id="18" name="组合 82"/>
          <p:cNvGrpSpPr>
            <a:grpSpLocks/>
          </p:cNvGrpSpPr>
          <p:nvPr/>
        </p:nvGrpSpPr>
        <p:grpSpPr bwMode="auto">
          <a:xfrm>
            <a:off x="5183156" y="2363810"/>
            <a:ext cx="3689350" cy="3654425"/>
            <a:chOff x="5454257" y="1916832"/>
            <a:chExt cx="3689743" cy="3654942"/>
          </a:xfrm>
        </p:grpSpPr>
        <p:grpSp>
          <p:nvGrpSpPr>
            <p:cNvPr id="19" name="组合 21"/>
            <p:cNvGrpSpPr>
              <a:grpSpLocks/>
            </p:cNvGrpSpPr>
            <p:nvPr/>
          </p:nvGrpSpPr>
          <p:grpSpPr bwMode="auto">
            <a:xfrm>
              <a:off x="7280165" y="3114226"/>
              <a:ext cx="1863835" cy="1211963"/>
              <a:chOff x="3271291" y="2648819"/>
              <a:chExt cx="1804764" cy="1211963"/>
            </a:xfrm>
          </p:grpSpPr>
          <p:sp>
            <p:nvSpPr>
              <p:cNvPr id="41" name="矩形 11"/>
              <p:cNvSpPr>
                <a:spLocks noChangeArrowheads="1"/>
              </p:cNvSpPr>
              <p:nvPr/>
            </p:nvSpPr>
            <p:spPr bwMode="auto">
              <a:xfrm>
                <a:off x="3271291" y="3297551"/>
                <a:ext cx="1804764" cy="563231"/>
              </a:xfrm>
              <a:prstGeom prst="rect">
                <a:avLst/>
              </a:prstGeom>
              <a:noFill/>
              <a:ln w="9525">
                <a:noFill/>
                <a:miter lim="800000"/>
                <a:headEnd/>
                <a:tailEnd/>
              </a:ln>
            </p:spPr>
            <p:txBody>
              <a:bodyPr lIns="0" rIns="0" bIns="0">
                <a:spAutoFit/>
              </a:bodyPr>
              <a:lstStyle/>
              <a:p>
                <a:pPr algn="ctr">
                  <a:lnSpc>
                    <a:spcPct val="80000"/>
                  </a:lnSpc>
                </a:pPr>
                <a:r>
                  <a:rPr lang="en-US" altLang="zh-CN" sz="1400" b="0">
                    <a:latin typeface="Times New Roman" pitchFamily="18" charset="0"/>
                    <a:ea typeface="黑体" pitchFamily="49" charset="-122"/>
                  </a:rPr>
                  <a:t>Juris Hartmanis ,</a:t>
                </a:r>
              </a:p>
              <a:p>
                <a:pPr algn="ctr">
                  <a:lnSpc>
                    <a:spcPct val="80000"/>
                  </a:lnSpc>
                </a:pPr>
                <a:r>
                  <a:rPr lang="en-US" altLang="zh-CN" sz="1400" b="0">
                    <a:latin typeface="Times New Roman" pitchFamily="18" charset="0"/>
                    <a:ea typeface="黑体" pitchFamily="49" charset="-122"/>
                  </a:rPr>
                  <a:t>Richard Edwin Stearns</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1993</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42" name="Picture 2" descr="C:\Users\Ting\Desktop\Hartmanis.jpg"/>
              <p:cNvPicPr>
                <a:picLocks noChangeAspect="1" noChangeArrowheads="1"/>
              </p:cNvPicPr>
              <p:nvPr/>
            </p:nvPicPr>
            <p:blipFill>
              <a:blip r:embed="rId5"/>
              <a:srcRect/>
              <a:stretch>
                <a:fillRect/>
              </a:stretch>
            </p:blipFill>
            <p:spPr bwMode="auto">
              <a:xfrm>
                <a:off x="3347864" y="2649587"/>
                <a:ext cx="760045" cy="633600"/>
              </a:xfrm>
              <a:prstGeom prst="rect">
                <a:avLst/>
              </a:prstGeom>
              <a:noFill/>
              <a:ln w="9525">
                <a:noFill/>
                <a:miter lim="800000"/>
                <a:headEnd/>
                <a:tailEnd/>
              </a:ln>
            </p:spPr>
          </p:pic>
          <p:pic>
            <p:nvPicPr>
              <p:cNvPr id="43" name="Picture 3" descr="C:\Users\Ting\Desktop\richard.jpg"/>
              <p:cNvPicPr>
                <a:picLocks noChangeAspect="1" noChangeArrowheads="1"/>
              </p:cNvPicPr>
              <p:nvPr/>
            </p:nvPicPr>
            <p:blipFill>
              <a:blip r:embed="rId6"/>
              <a:srcRect/>
              <a:stretch>
                <a:fillRect/>
              </a:stretch>
            </p:blipFill>
            <p:spPr bwMode="auto">
              <a:xfrm>
                <a:off x="4101063" y="2648819"/>
                <a:ext cx="760046" cy="633600"/>
              </a:xfrm>
              <a:prstGeom prst="rect">
                <a:avLst/>
              </a:prstGeom>
              <a:noFill/>
              <a:ln w="9525">
                <a:noFill/>
                <a:miter lim="800000"/>
                <a:headEnd/>
                <a:tailEnd/>
              </a:ln>
            </p:spPr>
          </p:pic>
        </p:grpSp>
        <p:grpSp>
          <p:nvGrpSpPr>
            <p:cNvPr id="20" name="组合 66"/>
            <p:cNvGrpSpPr>
              <a:grpSpLocks/>
            </p:cNvGrpSpPr>
            <p:nvPr/>
          </p:nvGrpSpPr>
          <p:grpSpPr bwMode="auto">
            <a:xfrm>
              <a:off x="7956376" y="1924766"/>
              <a:ext cx="1157369" cy="1086037"/>
              <a:chOff x="3087911" y="5525740"/>
              <a:chExt cx="1157369" cy="1086035"/>
            </a:xfrm>
          </p:grpSpPr>
          <p:pic>
            <p:nvPicPr>
              <p:cNvPr id="39" name="Picture 3" descr="C:\Users\Ting\Desktop\donald.jpg"/>
              <p:cNvPicPr>
                <a:picLocks noChangeAspect="1" noChangeArrowheads="1"/>
              </p:cNvPicPr>
              <p:nvPr/>
            </p:nvPicPr>
            <p:blipFill>
              <a:blip r:embed="rId7"/>
              <a:srcRect/>
              <a:stretch>
                <a:fillRect/>
              </a:stretch>
            </p:blipFill>
            <p:spPr bwMode="auto">
              <a:xfrm>
                <a:off x="3231927" y="5525740"/>
                <a:ext cx="864096" cy="680622"/>
              </a:xfrm>
              <a:prstGeom prst="rect">
                <a:avLst/>
              </a:prstGeom>
              <a:noFill/>
              <a:ln w="9525">
                <a:noFill/>
                <a:miter lim="800000"/>
                <a:headEnd/>
                <a:tailEnd/>
              </a:ln>
            </p:spPr>
          </p:pic>
          <p:sp>
            <p:nvSpPr>
              <p:cNvPr id="40" name="矩形 69"/>
              <p:cNvSpPr>
                <a:spLocks noChangeArrowheads="1"/>
              </p:cNvSpPr>
              <p:nvPr/>
            </p:nvSpPr>
            <p:spPr bwMode="auto">
              <a:xfrm>
                <a:off x="3087911" y="6174732"/>
                <a:ext cx="1157369" cy="437043"/>
              </a:xfrm>
              <a:prstGeom prst="rect">
                <a:avLst/>
              </a:prstGeom>
              <a:noFill/>
              <a:ln w="9525">
                <a:noFill/>
                <a:miter lim="800000"/>
                <a:headEnd/>
                <a:tailEnd/>
              </a:ln>
            </p:spPr>
            <p:txBody>
              <a:bodyPr wrap="none" lIns="0" rIns="0">
                <a:spAutoFit/>
              </a:bodyPr>
              <a:lstStyle/>
              <a:p>
                <a:pPr algn="ctr">
                  <a:lnSpc>
                    <a:spcPct val="80000"/>
                  </a:lnSpc>
                </a:pPr>
                <a:r>
                  <a:rPr lang="en-US" altLang="zh-CN" sz="1400" b="0">
                    <a:latin typeface="Times New Roman" pitchFamily="18" charset="0"/>
                    <a:ea typeface="黑体" pitchFamily="49" charset="-122"/>
                  </a:rPr>
                  <a:t>   Donald Knuth</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1974</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1" name="组合 20"/>
            <p:cNvGrpSpPr>
              <a:grpSpLocks/>
            </p:cNvGrpSpPr>
            <p:nvPr/>
          </p:nvGrpSpPr>
          <p:grpSpPr bwMode="auto">
            <a:xfrm>
              <a:off x="6757640" y="1928958"/>
              <a:ext cx="1431548" cy="1081676"/>
              <a:chOff x="970603" y="2603813"/>
              <a:chExt cx="1431548" cy="1081676"/>
            </a:xfrm>
          </p:grpSpPr>
          <p:pic>
            <p:nvPicPr>
              <p:cNvPr id="37" name="Picture 5" descr="C:\Users\Ting\Desktop\cook.jpg"/>
              <p:cNvPicPr>
                <a:picLocks noChangeAspect="1" noChangeArrowheads="1"/>
              </p:cNvPicPr>
              <p:nvPr/>
            </p:nvPicPr>
            <p:blipFill>
              <a:blip r:embed="rId8"/>
              <a:srcRect/>
              <a:stretch>
                <a:fillRect/>
              </a:stretch>
            </p:blipFill>
            <p:spPr bwMode="auto">
              <a:xfrm>
                <a:off x="1449495" y="2603813"/>
                <a:ext cx="863860" cy="680400"/>
              </a:xfrm>
              <a:prstGeom prst="rect">
                <a:avLst/>
              </a:prstGeom>
              <a:noFill/>
              <a:ln w="9525">
                <a:noFill/>
                <a:miter lim="800000"/>
                <a:headEnd/>
                <a:tailEnd/>
              </a:ln>
            </p:spPr>
          </p:pic>
          <p:sp>
            <p:nvSpPr>
              <p:cNvPr id="38" name="矩形 8"/>
              <p:cNvSpPr>
                <a:spLocks noChangeArrowheads="1"/>
              </p:cNvSpPr>
              <p:nvPr/>
            </p:nvSpPr>
            <p:spPr bwMode="auto">
              <a:xfrm>
                <a:off x="970603" y="3248446"/>
                <a:ext cx="1431548" cy="437043"/>
              </a:xfrm>
              <a:prstGeom prst="rect">
                <a:avLst/>
              </a:prstGeom>
              <a:noFill/>
              <a:ln w="9525">
                <a:noFill/>
                <a:miter lim="800000"/>
                <a:headEnd/>
                <a:tailEnd/>
              </a:ln>
            </p:spPr>
            <p:txBody>
              <a:bodyPr>
                <a:spAutoFit/>
              </a:bodyPr>
              <a:lstStyle/>
              <a:p>
                <a:pPr algn="ctr">
                  <a:lnSpc>
                    <a:spcPct val="80000"/>
                  </a:lnSpc>
                </a:pPr>
                <a:r>
                  <a:rPr lang="en-US" altLang="zh-CN" sz="1400" b="0">
                    <a:latin typeface="Times New Roman" pitchFamily="18" charset="0"/>
                    <a:ea typeface="黑体" pitchFamily="49" charset="-122"/>
                  </a:rPr>
                  <a:t>    Stephen Cook</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1982</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2" name="组合 44"/>
            <p:cNvGrpSpPr>
              <a:grpSpLocks/>
            </p:cNvGrpSpPr>
            <p:nvPr/>
          </p:nvGrpSpPr>
          <p:grpSpPr bwMode="auto">
            <a:xfrm>
              <a:off x="6320400" y="3166661"/>
              <a:ext cx="1178528" cy="1063907"/>
              <a:chOff x="3455646" y="2221630"/>
              <a:chExt cx="1178528" cy="1063907"/>
            </a:xfrm>
          </p:grpSpPr>
          <p:pic>
            <p:nvPicPr>
              <p:cNvPr id="35" name="Picture 4" descr="C:\Users\Ting\Desktop\manuel.jpg"/>
              <p:cNvPicPr>
                <a:picLocks noChangeAspect="1" noChangeArrowheads="1"/>
              </p:cNvPicPr>
              <p:nvPr/>
            </p:nvPicPr>
            <p:blipFill>
              <a:blip r:embed="rId9"/>
              <a:srcRect/>
              <a:stretch>
                <a:fillRect/>
              </a:stretch>
            </p:blipFill>
            <p:spPr bwMode="auto">
              <a:xfrm>
                <a:off x="3684370" y="2221630"/>
                <a:ext cx="792088" cy="633600"/>
              </a:xfrm>
              <a:prstGeom prst="rect">
                <a:avLst/>
              </a:prstGeom>
              <a:noFill/>
              <a:ln w="9525">
                <a:noFill/>
                <a:miter lim="800000"/>
                <a:headEnd/>
                <a:tailEnd/>
              </a:ln>
            </p:spPr>
          </p:pic>
          <p:sp>
            <p:nvSpPr>
              <p:cNvPr id="36" name="矩形 64"/>
              <p:cNvSpPr>
                <a:spLocks noChangeArrowheads="1"/>
              </p:cNvSpPr>
              <p:nvPr/>
            </p:nvSpPr>
            <p:spPr bwMode="auto">
              <a:xfrm>
                <a:off x="3455646" y="2848494"/>
                <a:ext cx="1178528" cy="437043"/>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Manuel Blum</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1995</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3" name="组合 45"/>
            <p:cNvGrpSpPr>
              <a:grpSpLocks/>
            </p:cNvGrpSpPr>
            <p:nvPr/>
          </p:nvGrpSpPr>
          <p:grpSpPr bwMode="auto">
            <a:xfrm>
              <a:off x="5454257" y="3166661"/>
              <a:ext cx="1087359" cy="1088335"/>
              <a:chOff x="1427431" y="5135100"/>
              <a:chExt cx="1087359" cy="1088335"/>
            </a:xfrm>
          </p:grpSpPr>
          <p:sp>
            <p:nvSpPr>
              <p:cNvPr id="33" name="矩形 61"/>
              <p:cNvSpPr>
                <a:spLocks noChangeArrowheads="1"/>
              </p:cNvSpPr>
              <p:nvPr/>
            </p:nvSpPr>
            <p:spPr bwMode="auto">
              <a:xfrm>
                <a:off x="1427431" y="5700215"/>
                <a:ext cx="989951" cy="523220"/>
              </a:xfrm>
              <a:prstGeom prst="rect">
                <a:avLst/>
              </a:prstGeom>
              <a:noFill/>
              <a:ln w="9525">
                <a:noFill/>
                <a:miter lim="800000"/>
                <a:headEnd/>
                <a:tailEnd/>
              </a:ln>
            </p:spPr>
            <p:txBody>
              <a:bodyPr wrap="none" lIns="0" rIns="0">
                <a:spAutoFit/>
              </a:bodyPr>
              <a:lstStyle/>
              <a:p>
                <a:pPr algn="ctr"/>
                <a:r>
                  <a:rPr lang="en-US" altLang="zh-CN" sz="1400" b="0">
                    <a:latin typeface="Times New Roman" pitchFamily="18" charset="0"/>
                    <a:ea typeface="黑体" pitchFamily="49" charset="-122"/>
                  </a:rPr>
                  <a:t>Leslie Valiant</a:t>
                </a:r>
              </a:p>
              <a:p>
                <a:pPr algn="ct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2010</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34" name="Picture 6" descr="C:\Users\Ting\Desktop\leslie.jpg"/>
              <p:cNvPicPr>
                <a:picLocks noChangeAspect="1" noChangeArrowheads="1"/>
              </p:cNvPicPr>
              <p:nvPr/>
            </p:nvPicPr>
            <p:blipFill>
              <a:blip r:embed="rId10"/>
              <a:srcRect/>
              <a:stretch>
                <a:fillRect/>
              </a:stretch>
            </p:blipFill>
            <p:spPr bwMode="auto">
              <a:xfrm>
                <a:off x="1578686" y="5135100"/>
                <a:ext cx="936104" cy="633600"/>
              </a:xfrm>
              <a:prstGeom prst="rect">
                <a:avLst/>
              </a:prstGeom>
              <a:noFill/>
              <a:ln w="9525">
                <a:noFill/>
                <a:miter lim="800000"/>
                <a:headEnd/>
                <a:tailEnd/>
              </a:ln>
            </p:spPr>
          </p:pic>
        </p:grpSp>
        <p:grpSp>
          <p:nvGrpSpPr>
            <p:cNvPr id="24" name="组合 46"/>
            <p:cNvGrpSpPr>
              <a:grpSpLocks/>
            </p:cNvGrpSpPr>
            <p:nvPr/>
          </p:nvGrpSpPr>
          <p:grpSpPr bwMode="auto">
            <a:xfrm>
              <a:off x="7470594" y="4356922"/>
              <a:ext cx="1440045" cy="1214852"/>
              <a:chOff x="6666062" y="4191698"/>
              <a:chExt cx="1520049" cy="1214852"/>
            </a:xfrm>
          </p:grpSpPr>
          <p:sp>
            <p:nvSpPr>
              <p:cNvPr id="30" name="矩形 29"/>
              <p:cNvSpPr/>
              <p:nvPr/>
            </p:nvSpPr>
            <p:spPr>
              <a:xfrm>
                <a:off x="6666062" y="4796864"/>
                <a:ext cx="1520018" cy="609686"/>
              </a:xfrm>
              <a:prstGeom prst="rect">
                <a:avLst/>
              </a:prstGeom>
            </p:spPr>
            <p:txBody>
              <a:bodyPr lIns="0" rIns="0">
                <a:spAutoFit/>
              </a:bodyPr>
              <a:lstStyle/>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Shafi Goldwasser</a:t>
                </a:r>
              </a:p>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 Silvio Micali</a:t>
                </a:r>
              </a:p>
              <a:p>
                <a:pPr algn="ctr">
                  <a:lnSpc>
                    <a:spcPct val="80000"/>
                  </a:lnSpc>
                  <a:buFont typeface="Arial" panose="020B0604020202020204" pitchFamily="34" charset="0"/>
                  <a:buNone/>
                  <a:defRPr/>
                </a:pPr>
                <a:r>
                  <a:rPr lang="zh-CN" altLang="en-US" sz="1400" cap="all" noProof="1">
                    <a:latin typeface="Times New Roman" pitchFamily="18" charset="0"/>
                    <a:ea typeface="黑体" pitchFamily="49" charset="-122"/>
                    <a:cs typeface="Times New Roman" pitchFamily="18" charset="0"/>
                  </a:rPr>
                  <a:t>（</a:t>
                </a:r>
                <a:r>
                  <a:rPr lang="en-US" altLang="zh-CN" sz="1400" cap="all" noProof="1">
                    <a:latin typeface="Times New Roman" pitchFamily="18" charset="0"/>
                    <a:ea typeface="黑体" pitchFamily="49" charset="-122"/>
                    <a:cs typeface="Times New Roman" pitchFamily="18" charset="0"/>
                  </a:rPr>
                  <a:t>2012</a:t>
                </a:r>
                <a:r>
                  <a:rPr lang="zh-CN" altLang="en-US" sz="1400" cap="all" noProof="1">
                    <a:latin typeface="Times New Roman" pitchFamily="18" charset="0"/>
                    <a:ea typeface="黑体" pitchFamily="49" charset="-122"/>
                    <a:cs typeface="Times New Roman" pitchFamily="18" charset="0"/>
                  </a:rPr>
                  <a:t>）</a:t>
                </a:r>
                <a:endParaRPr lang="en-US" altLang="zh-CN" sz="1400" cap="all" noProof="1">
                  <a:latin typeface="Times New Roman" pitchFamily="18" charset="0"/>
                  <a:ea typeface="黑体" pitchFamily="49" charset="-122"/>
                  <a:cs typeface="Times New Roman" pitchFamily="18" charset="0"/>
                </a:endParaRPr>
              </a:p>
            </p:txBody>
          </p:sp>
          <p:pic>
            <p:nvPicPr>
              <p:cNvPr id="31" name="Picture 7" descr="C:\Users\Ting\Desktop\shafi.jpg"/>
              <p:cNvPicPr>
                <a:picLocks noChangeAspect="1" noChangeArrowheads="1"/>
              </p:cNvPicPr>
              <p:nvPr/>
            </p:nvPicPr>
            <p:blipFill>
              <a:blip r:embed="rId11"/>
              <a:srcRect/>
              <a:stretch>
                <a:fillRect/>
              </a:stretch>
            </p:blipFill>
            <p:spPr bwMode="auto">
              <a:xfrm>
                <a:off x="6741949" y="4191698"/>
                <a:ext cx="760085" cy="634173"/>
              </a:xfrm>
              <a:prstGeom prst="rect">
                <a:avLst/>
              </a:prstGeom>
              <a:noFill/>
              <a:ln w="9525">
                <a:noFill/>
                <a:miter lim="800000"/>
                <a:headEnd/>
                <a:tailEnd/>
              </a:ln>
            </p:spPr>
          </p:pic>
          <p:pic>
            <p:nvPicPr>
              <p:cNvPr id="32" name="Picture 8" descr="C:\Users\Ting\Desktop\silvio.jpg"/>
              <p:cNvPicPr>
                <a:picLocks noChangeAspect="1" noChangeArrowheads="1"/>
              </p:cNvPicPr>
              <p:nvPr/>
            </p:nvPicPr>
            <p:blipFill>
              <a:blip r:embed="rId12"/>
              <a:srcRect/>
              <a:stretch>
                <a:fillRect/>
              </a:stretch>
            </p:blipFill>
            <p:spPr bwMode="auto">
              <a:xfrm>
                <a:off x="7502034" y="4191698"/>
                <a:ext cx="684077" cy="634173"/>
              </a:xfrm>
              <a:prstGeom prst="rect">
                <a:avLst/>
              </a:prstGeom>
              <a:noFill/>
              <a:ln w="9525">
                <a:noFill/>
                <a:miter lim="800000"/>
                <a:headEnd/>
                <a:tailEnd/>
              </a:ln>
            </p:spPr>
          </p:pic>
        </p:grpSp>
        <p:grpSp>
          <p:nvGrpSpPr>
            <p:cNvPr id="25" name="组合 63"/>
            <p:cNvGrpSpPr>
              <a:grpSpLocks/>
            </p:cNvGrpSpPr>
            <p:nvPr/>
          </p:nvGrpSpPr>
          <p:grpSpPr bwMode="auto">
            <a:xfrm>
              <a:off x="5690220" y="1916832"/>
              <a:ext cx="1546076" cy="1257470"/>
              <a:chOff x="827584" y="5333759"/>
              <a:chExt cx="1546076" cy="1257470"/>
            </a:xfrm>
          </p:grpSpPr>
          <p:sp>
            <p:nvSpPr>
              <p:cNvPr id="27" name="矩形 50"/>
              <p:cNvSpPr>
                <a:spLocks noChangeArrowheads="1"/>
              </p:cNvSpPr>
              <p:nvPr/>
            </p:nvSpPr>
            <p:spPr bwMode="auto">
              <a:xfrm>
                <a:off x="880610" y="5981831"/>
                <a:ext cx="1370888" cy="609398"/>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John E Hopcroft</a:t>
                </a:r>
              </a:p>
              <a:p>
                <a:pPr algn="ctr">
                  <a:lnSpc>
                    <a:spcPct val="80000"/>
                  </a:lnSpc>
                </a:pPr>
                <a:r>
                  <a:rPr lang="en-US" altLang="zh-CN" sz="1400" b="0">
                    <a:latin typeface="Times New Roman" pitchFamily="18" charset="0"/>
                    <a:ea typeface="黑体" pitchFamily="49" charset="-122"/>
                  </a:rPr>
                  <a:t>Robert Tarjan </a:t>
                </a:r>
              </a:p>
              <a:p>
                <a:pPr algn="ctr">
                  <a:lnSpc>
                    <a:spcPct val="80000"/>
                  </a:lnSpc>
                </a:pPr>
                <a:r>
                  <a:rPr lang="en-US" altLang="zh-CN" sz="1400" b="0">
                    <a:latin typeface="Times New Roman" pitchFamily="18" charset="0"/>
                    <a:ea typeface="黑体" pitchFamily="49" charset="-122"/>
                  </a:rPr>
                  <a:t>(1986</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28" name="Picture 2" descr="C:\Users\Ting\Desktop\jone.jpg"/>
              <p:cNvPicPr>
                <a:picLocks noChangeAspect="1" noChangeArrowheads="1"/>
              </p:cNvPicPr>
              <p:nvPr/>
            </p:nvPicPr>
            <p:blipFill>
              <a:blip r:embed="rId13"/>
              <a:srcRect/>
              <a:stretch>
                <a:fillRect/>
              </a:stretch>
            </p:blipFill>
            <p:spPr bwMode="auto">
              <a:xfrm>
                <a:off x="827584" y="5333759"/>
                <a:ext cx="720080" cy="654050"/>
              </a:xfrm>
              <a:prstGeom prst="rect">
                <a:avLst/>
              </a:prstGeom>
              <a:noFill/>
              <a:ln w="9525">
                <a:noFill/>
                <a:miter lim="800000"/>
                <a:headEnd/>
                <a:tailEnd/>
              </a:ln>
            </p:spPr>
          </p:pic>
          <p:pic>
            <p:nvPicPr>
              <p:cNvPr id="29" name="Picture 4" descr="C:\Users\Ting\Desktop\robert.jpg"/>
              <p:cNvPicPr>
                <a:picLocks noChangeAspect="1" noChangeArrowheads="1"/>
              </p:cNvPicPr>
              <p:nvPr/>
            </p:nvPicPr>
            <p:blipFill>
              <a:blip r:embed="rId14"/>
              <a:srcRect/>
              <a:stretch>
                <a:fillRect/>
              </a:stretch>
            </p:blipFill>
            <p:spPr bwMode="auto">
              <a:xfrm>
                <a:off x="1547664" y="5333759"/>
                <a:ext cx="825996" cy="642102"/>
              </a:xfrm>
              <a:prstGeom prst="rect">
                <a:avLst/>
              </a:prstGeom>
              <a:noFill/>
              <a:ln w="9525">
                <a:noFill/>
                <a:miter lim="800000"/>
                <a:headEnd/>
                <a:tailEnd/>
              </a:ln>
            </p:spPr>
          </p:pic>
        </p:grpSp>
        <p:pic>
          <p:nvPicPr>
            <p:cNvPr id="26" name="Picture 2" descr="C:\Users\Ting\Desktop\logo_turing.png"/>
            <p:cNvPicPr>
              <a:picLocks noChangeAspect="1" noChangeArrowheads="1"/>
            </p:cNvPicPr>
            <p:nvPr/>
          </p:nvPicPr>
          <p:blipFill>
            <a:blip r:embed="rId15"/>
            <a:srcRect/>
            <a:stretch>
              <a:fillRect/>
            </a:stretch>
          </p:blipFill>
          <p:spPr bwMode="auto">
            <a:xfrm>
              <a:off x="5610973" y="4331196"/>
              <a:ext cx="1872208" cy="1080120"/>
            </a:xfrm>
            <a:prstGeom prst="rect">
              <a:avLst/>
            </a:prstGeom>
            <a:noFill/>
            <a:ln w="9525">
              <a:noFill/>
              <a:miter lim="800000"/>
              <a:headEnd/>
              <a:tailEnd/>
            </a:ln>
          </p:spPr>
        </p:pic>
      </p:grpSp>
      <p:sp>
        <p:nvSpPr>
          <p:cNvPr id="44" name="圆角矩形 52"/>
          <p:cNvSpPr>
            <a:spLocks noChangeArrowheads="1"/>
          </p:cNvSpPr>
          <p:nvPr/>
        </p:nvSpPr>
        <p:spPr bwMode="auto">
          <a:xfrm>
            <a:off x="4572000" y="5286388"/>
            <a:ext cx="4535487" cy="1393825"/>
          </a:xfrm>
          <a:prstGeom prst="roundRect">
            <a:avLst>
              <a:gd name="adj" fmla="val 5815"/>
            </a:avLst>
          </a:prstGeom>
          <a:blipFill dpi="0" rotWithShape="1">
            <a:blip r:embed="rId16"/>
            <a:srcRect/>
            <a:tile tx="0" ty="0" sx="100000" sy="100000" flip="none" algn="tl"/>
          </a:blipFill>
          <a:ln w="38100">
            <a:solidFill>
              <a:srgbClr val="C00000"/>
            </a:solidFill>
            <a:miter lim="800000"/>
            <a:headEnd/>
            <a:tailEnd/>
          </a:ln>
        </p:spPr>
        <p:txBody>
          <a:bodyPr anchor="ctr"/>
          <a:lstStyle/>
          <a:p>
            <a:pPr>
              <a:lnSpc>
                <a:spcPct val="110000"/>
              </a:lnSpc>
            </a:pPr>
            <a:r>
              <a:rPr lang="en-US" altLang="zh-CN" sz="2400">
                <a:solidFill>
                  <a:srgbClr val="FF0000"/>
                </a:solidFill>
                <a:latin typeface="黑体" pitchFamily="49" charset="-122"/>
                <a:ea typeface="黑体" pitchFamily="49" charset="-122"/>
                <a:sym typeface="Wingdings" pitchFamily="2" charset="2"/>
              </a:rPr>
              <a:t>21</a:t>
            </a:r>
            <a:r>
              <a:rPr lang="zh-CN" altLang="en-US" sz="2400">
                <a:solidFill>
                  <a:srgbClr val="FF0000"/>
                </a:solidFill>
                <a:latin typeface="黑体" pitchFamily="49" charset="-122"/>
                <a:ea typeface="黑体" pitchFamily="49" charset="-122"/>
                <a:sym typeface="Wingdings" pitchFamily="2" charset="2"/>
              </a:rPr>
              <a:t>世纪－大数据时代：计算复杂度与算法理论是否有新的理论问题和新方法？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out)">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380425"/>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0274"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2910650"/>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0272"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0244"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(1)</a:t>
            </a:r>
            <a:endParaRPr b="1" dirty="0" smtClean="0"/>
          </a:p>
        </p:txBody>
      </p:sp>
      <p:sp>
        <p:nvSpPr>
          <p:cNvPr id="6" name="矩形 5"/>
          <p:cNvSpPr/>
          <p:nvPr/>
        </p:nvSpPr>
        <p:spPr>
          <a:xfrm>
            <a:off x="827584" y="622815"/>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1463693"/>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10" name="组合 64"/>
          <p:cNvGrpSpPr>
            <a:grpSpLocks/>
          </p:cNvGrpSpPr>
          <p:nvPr/>
        </p:nvGrpSpPr>
        <p:grpSpPr bwMode="auto">
          <a:xfrm>
            <a:off x="2230343" y="4002850"/>
            <a:ext cx="6913563" cy="1868488"/>
            <a:chOff x="2267410" y="4743765"/>
            <a:chExt cx="6913102" cy="1868743"/>
          </a:xfrm>
        </p:grpSpPr>
        <p:grpSp>
          <p:nvGrpSpPr>
            <p:cNvPr id="11" name="组合 26"/>
            <p:cNvGrpSpPr>
              <a:grpSpLocks/>
            </p:cNvGrpSpPr>
            <p:nvPr/>
          </p:nvGrpSpPr>
          <p:grpSpPr bwMode="auto">
            <a:xfrm>
              <a:off x="2267410" y="4743765"/>
              <a:ext cx="2160587" cy="1020764"/>
              <a:chOff x="2123975" y="4581129"/>
              <a:chExt cx="2159526" cy="1021174"/>
            </a:xfrm>
          </p:grpSpPr>
          <p:sp>
            <p:nvSpPr>
              <p:cNvPr id="1026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026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86"/>
                <a:ext cx="997981" cy="648048"/>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3" y="4954393"/>
                <a:ext cx="1080485" cy="648048"/>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0265"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大数据下，考虑 </a:t>
              </a:r>
              <a:r>
                <a:rPr kumimoji="0" lang="en-US" altLang="zh-CN" b="1" i="1">
                  <a:solidFill>
                    <a:srgbClr val="FF0000"/>
                  </a:solidFill>
                  <a:latin typeface="黑体" pitchFamily="49" charset="-122"/>
                  <a:ea typeface="黑体" pitchFamily="49" charset="-122"/>
                </a:rPr>
                <a:t>x </a:t>
              </a:r>
              <a:r>
                <a:rPr kumimoji="0" lang="zh-CN" altLang="en-US" b="1">
                  <a:solidFill>
                    <a:srgbClr val="000000"/>
                  </a:solidFill>
                  <a:latin typeface="黑体" pitchFamily="49" charset="-122"/>
                  <a:ea typeface="黑体" pitchFamily="49" charset="-122"/>
                </a:rPr>
                <a:t>与</a:t>
              </a:r>
              <a:r>
                <a:rPr kumimoji="0" lang="en-US" altLang="zh-CN" b="1" i="1">
                  <a:solidFill>
                    <a:srgbClr val="FF0000"/>
                  </a:solidFill>
                  <a:latin typeface="黑体" pitchFamily="49" charset="-122"/>
                  <a:ea typeface="黑体" pitchFamily="49" charset="-122"/>
                </a:rPr>
                <a:t>F </a:t>
              </a:r>
              <a:r>
                <a:rPr kumimoji="0" lang="zh-CN" altLang="en-US" b="1">
                  <a:solidFill>
                    <a:srgbClr val="000000"/>
                  </a:solidFill>
                  <a:latin typeface="黑体" pitchFamily="49" charset="-122"/>
                  <a:ea typeface="黑体" pitchFamily="49" charset="-122"/>
                </a:rPr>
                <a:t>的耦合</a:t>
              </a:r>
              <a:endParaRPr kumimoji="0" lang="en-US" altLang="zh-CN" b="1">
                <a:solidFill>
                  <a:srgbClr val="000000"/>
                </a:solidFill>
                <a:latin typeface="黑体" pitchFamily="49" charset="-122"/>
                <a:ea typeface="黑体" pitchFamily="49" charset="-122"/>
              </a:endParaRPr>
            </a:p>
            <a:p>
              <a:pPr algn="ctr"/>
              <a:r>
                <a:rPr kumimoji="0" lang="zh-CN" altLang="en-US" b="1">
                  <a:solidFill>
                    <a:srgbClr val="000000"/>
                  </a:solidFill>
                  <a:latin typeface="黑体" pitchFamily="49" charset="-122"/>
                  <a:ea typeface="黑体" pitchFamily="49" charset="-122"/>
                </a:rPr>
                <a:t>传统认为易解问题</a:t>
              </a:r>
              <a:r>
                <a:rPr kumimoji="0" lang="en-US" altLang="zh-CN" b="1">
                  <a:solidFill>
                    <a:srgbClr val="000000"/>
                  </a:solidFill>
                  <a:latin typeface="黑体" pitchFamily="49" charset="-122"/>
                  <a:ea typeface="黑体" pitchFamily="49" charset="-122"/>
                </a:rPr>
                <a:t/>
              </a:r>
              <a:br>
                <a:rPr kumimoji="0" lang="en-US" altLang="zh-CN" b="1">
                  <a:solidFill>
                    <a:srgbClr val="000000"/>
                  </a:solidFill>
                  <a:latin typeface="黑体" pitchFamily="49" charset="-122"/>
                  <a:ea typeface="黑体" pitchFamily="49" charset="-122"/>
                </a:rPr>
              </a:br>
              <a:r>
                <a:rPr kumimoji="0" lang="zh-CN" altLang="en-US" b="1">
                  <a:solidFill>
                    <a:srgbClr val="000000"/>
                  </a:solidFill>
                  <a:latin typeface="黑体" pitchFamily="49" charset="-122"/>
                  <a:ea typeface="黑体" pitchFamily="49" charset="-122"/>
                </a:rPr>
                <a:t>可能成为“</a:t>
              </a:r>
              <a:r>
                <a:rPr kumimoji="0" lang="zh-CN" altLang="en-US" b="1">
                  <a:solidFill>
                    <a:srgbClr val="FF0000"/>
                  </a:solidFill>
                  <a:latin typeface="黑体" pitchFamily="49" charset="-122"/>
                  <a:ea typeface="黑体" pitchFamily="49" charset="-122"/>
                </a:rPr>
                <a:t>难解</a:t>
              </a:r>
              <a:r>
                <a:rPr kumimoji="0" lang="zh-CN" altLang="en-US" b="1">
                  <a:solidFill>
                    <a:srgbClr val="000000"/>
                  </a:solidFill>
                  <a:latin typeface="黑体" pitchFamily="49" charset="-122"/>
                  <a:ea typeface="黑体" pitchFamily="49" charset="-122"/>
                </a:rPr>
                <a:t>”问题！</a:t>
              </a:r>
              <a:endParaRPr lang="zh-CN" altLang="en-US" b="1">
                <a:solidFill>
                  <a:srgbClr val="C00000"/>
                </a:solidFill>
                <a:latin typeface="黑体" pitchFamily="49" charset="-122"/>
                <a:ea typeface="黑体" pitchFamily="49" charset="-122"/>
              </a:endParaRPr>
            </a:p>
          </p:txBody>
        </p:sp>
      </p:grpSp>
      <p:grpSp>
        <p:nvGrpSpPr>
          <p:cNvPr id="12" name="组合 77"/>
          <p:cNvGrpSpPr>
            <a:grpSpLocks/>
          </p:cNvGrpSpPr>
          <p:nvPr/>
        </p:nvGrpSpPr>
        <p:grpSpPr bwMode="auto">
          <a:xfrm>
            <a:off x="4457700" y="2936050"/>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3" name="组合 76"/>
            <p:cNvGrpSpPr>
              <a:grpSpLocks/>
            </p:cNvGrpSpPr>
            <p:nvPr/>
          </p:nvGrpSpPr>
          <p:grpSpPr bwMode="auto">
            <a:xfrm>
              <a:off x="4457514" y="3731385"/>
              <a:ext cx="3878246" cy="1691539"/>
              <a:chOff x="4457514" y="3731385"/>
              <a:chExt cx="3878246" cy="1691539"/>
            </a:xfrm>
          </p:grpSpPr>
          <p:sp>
            <p:nvSpPr>
              <p:cNvPr id="10257"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4" name="组合 75"/>
              <p:cNvGrpSpPr>
                <a:grpSpLocks/>
              </p:cNvGrpSpPr>
              <p:nvPr/>
            </p:nvGrpSpPr>
            <p:grpSpPr bwMode="auto">
              <a:xfrm>
                <a:off x="4457514" y="3731385"/>
                <a:ext cx="3878246" cy="1691539"/>
                <a:chOff x="4457514" y="3731385"/>
                <a:chExt cx="3878246" cy="1691539"/>
              </a:xfrm>
            </p:grpSpPr>
            <p:grpSp>
              <p:nvGrpSpPr>
                <p:cNvPr id="15"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0260"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0261"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6" name="组合 2"/>
          <p:cNvGrpSpPr>
            <a:grpSpLocks/>
          </p:cNvGrpSpPr>
          <p:nvPr/>
        </p:nvGrpSpPr>
        <p:grpSpPr bwMode="auto">
          <a:xfrm>
            <a:off x="5292725" y="888175"/>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如何定义大数据易解类？</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如何判断给定查询是否为易解？</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1</a:t>
              </a:r>
              <a:r>
                <a:rPr lang="zh-CN" altLang="en-US" sz="1800" b="1" dirty="0"/>
                <a:t>：易解类复杂性理论</a:t>
              </a:r>
            </a:p>
          </p:txBody>
        </p:sp>
      </p:grpSp>
      <p:sp>
        <p:nvSpPr>
          <p:cNvPr id="56"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12</a:t>
            </a:fld>
            <a:endParaRPr lang="zh-CN" altLang="en-US" dirty="0"/>
          </a:p>
        </p:txBody>
      </p:sp>
      <p:sp>
        <p:nvSpPr>
          <p:cNvPr id="57" name="矩形 28"/>
          <p:cNvSpPr>
            <a:spLocks noChangeArrowheads="1"/>
          </p:cNvSpPr>
          <p:nvPr/>
        </p:nvSpPr>
        <p:spPr bwMode="auto">
          <a:xfrm>
            <a:off x="36449" y="6215082"/>
            <a:ext cx="9107457" cy="576263"/>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defTabSz="971550">
              <a:buClr>
                <a:schemeClr val="accent1"/>
              </a:buClr>
              <a:buSzPct val="90000"/>
            </a:pPr>
            <a:r>
              <a:rPr kumimoji="0" lang="zh-CN" altLang="en-US" sz="1600" b="1" dirty="0">
                <a:solidFill>
                  <a:srgbClr val="000000"/>
                </a:solidFill>
                <a:latin typeface="黑体" pitchFamily="49" charset="-122"/>
                <a:ea typeface="黑体" pitchFamily="49" charset="-122"/>
              </a:rPr>
              <a:t>针对传统易解成为实际</a:t>
            </a:r>
            <a:r>
              <a:rPr kumimoji="0" lang="zh-CN" altLang="en-US" sz="1600" b="1" dirty="0">
                <a:latin typeface="黑体" pitchFamily="49" charset="-122"/>
                <a:ea typeface="黑体" pitchFamily="49" charset="-122"/>
              </a:rPr>
              <a:t>难解</a:t>
            </a:r>
            <a:r>
              <a:rPr kumimoji="0" lang="zh-CN" altLang="en-US" sz="1600" b="1" dirty="0">
                <a:solidFill>
                  <a:srgbClr val="000000"/>
                </a:solidFill>
                <a:latin typeface="黑体" pitchFamily="49" charset="-122"/>
                <a:ea typeface="黑体" pitchFamily="49" charset="-122"/>
              </a:rPr>
              <a:t>问题，</a:t>
            </a:r>
            <a:r>
              <a:rPr kumimoji="0" lang="zh-CN" altLang="en-US" sz="1600" b="1" dirty="0">
                <a:solidFill>
                  <a:srgbClr val="C00000"/>
                </a:solidFill>
                <a:latin typeface="黑体" pitchFamily="49" charset="-122"/>
                <a:ea typeface="黑体" pitchFamily="49" charset="-122"/>
              </a:rPr>
              <a:t>提出大数据易解类复杂性</a:t>
            </a:r>
            <a:r>
              <a:rPr kumimoji="0" lang="zh-CN" altLang="en-US" sz="1600" b="1" dirty="0" smtClean="0">
                <a:solidFill>
                  <a:srgbClr val="C00000"/>
                </a:solidFill>
                <a:latin typeface="黑体" pitchFamily="49" charset="-122"/>
                <a:ea typeface="黑体" pitchFamily="49" charset="-122"/>
              </a:rPr>
              <a:t>理论；</a:t>
            </a:r>
            <a:r>
              <a:rPr lang="zh-CN" altLang="en-US" sz="1600" b="1" dirty="0" smtClean="0">
                <a:ea typeface="黑体" pitchFamily="49" charset="-122"/>
              </a:rPr>
              <a:t>发表在数据库领域顶级会议</a:t>
            </a:r>
            <a:r>
              <a:rPr lang="en-US" altLang="zh-CN" sz="1600" b="1" dirty="0" smtClean="0">
                <a:ea typeface="黑体" pitchFamily="49" charset="-122"/>
              </a:rPr>
              <a:t>VLDB ,</a:t>
            </a:r>
            <a:r>
              <a:rPr lang="zh-CN" altLang="en-US" sz="1600" b="1" dirty="0" smtClean="0">
                <a:ea typeface="黑体" pitchFamily="49" charset="-122"/>
              </a:rPr>
              <a:t>审稿专家认为</a:t>
            </a:r>
            <a:r>
              <a:rPr lang="en-US" altLang="zh-CN" sz="1600" b="1" dirty="0" smtClean="0">
                <a:ea typeface="黑体" pitchFamily="49" charset="-122"/>
              </a:rPr>
              <a:t>:</a:t>
            </a:r>
            <a:r>
              <a:rPr lang="zh-CN" altLang="en-US" sz="1600" b="1" dirty="0" smtClean="0">
                <a:ea typeface="黑体" pitchFamily="49" charset="-122"/>
              </a:rPr>
              <a:t>“</a:t>
            </a:r>
            <a:r>
              <a:rPr lang="en-US" altLang="zh-CN" sz="1600" b="1" i="1" dirty="0" smtClean="0">
                <a:ea typeface="黑体" pitchFamily="49" charset="-122"/>
              </a:rPr>
              <a:t>The paper is going to start a new line of research and </a:t>
            </a:r>
            <a:r>
              <a:rPr lang="en-US" altLang="zh-CN" sz="1600" b="1" dirty="0" smtClean="0">
                <a:ea typeface="黑体" pitchFamily="49" charset="-122"/>
              </a:rPr>
              <a:t>products </a:t>
            </a:r>
            <a:r>
              <a:rPr lang="zh-CN" altLang="en-US" sz="1600" b="1" dirty="0" smtClean="0">
                <a:ea typeface="黑体" pitchFamily="49" charset="-122"/>
              </a:rPr>
              <a:t>”</a:t>
            </a:r>
            <a:endParaRPr kumimoji="0" lang="zh-CN" altLang="en-US" sz="1600" b="1" dirty="0">
              <a:solidFill>
                <a:srgbClr val="C00000"/>
              </a:solidFill>
              <a:latin typeface="黑体" pitchFamily="49" charset="-122"/>
              <a:ea typeface="黑体" pitchFamily="49" charset="-122"/>
            </a:endParaRPr>
          </a:p>
        </p:txBody>
      </p:sp>
      <p:sp>
        <p:nvSpPr>
          <p:cNvPr id="62" name="圆角矩形 76"/>
          <p:cNvSpPr>
            <a:spLocks noChangeArrowheads="1"/>
          </p:cNvSpPr>
          <p:nvPr/>
        </p:nvSpPr>
        <p:spPr bwMode="auto">
          <a:xfrm>
            <a:off x="4357686" y="4643457"/>
            <a:ext cx="4786312" cy="1071563"/>
          </a:xfrm>
          <a:prstGeom prst="roundRect">
            <a:avLst>
              <a:gd name="adj" fmla="val 2125"/>
            </a:avLst>
          </a:prstGeom>
          <a:noFill/>
          <a:ln w="25400">
            <a:solidFill>
              <a:schemeClr val="tx1"/>
            </a:solidFill>
            <a:round/>
            <a:headEnd/>
            <a:tailEnd/>
          </a:ln>
        </p:spPr>
        <p:txBody>
          <a:bodyPr lIns="0" rIns="0" anchor="ctr"/>
          <a:lstStyle/>
          <a:p>
            <a:pPr marL="0" lvl="1"/>
            <a:r>
              <a:rPr kumimoji="0" lang="zh-CN" altLang="en-US" dirty="0">
                <a:latin typeface="黑体" pitchFamily="49" charset="-122"/>
              </a:rPr>
              <a:t>若硬盘读取速度</a:t>
            </a:r>
            <a:r>
              <a:rPr kumimoji="0" lang="en-US" altLang="zh-CN" dirty="0">
                <a:latin typeface="黑体" pitchFamily="49" charset="-122"/>
              </a:rPr>
              <a:t>6Gbps,</a:t>
            </a:r>
            <a:r>
              <a:rPr kumimoji="0" lang="en-US" altLang="zh-CN" dirty="0">
                <a:solidFill>
                  <a:srgbClr val="000099"/>
                </a:solidFill>
                <a:latin typeface="黑体" pitchFamily="49" charset="-122"/>
                <a:cs typeface="Times New Roman" pitchFamily="18" charset="0"/>
              </a:rPr>
              <a:t>log(|D|)</a:t>
            </a:r>
            <a:r>
              <a:rPr kumimoji="0" lang="zh-CN" altLang="en-US" dirty="0">
                <a:latin typeface="黑体" pitchFamily="49" charset="-122"/>
                <a:cs typeface="Times New Roman" pitchFamily="18" charset="0"/>
              </a:rPr>
              <a:t>时间扫描</a:t>
            </a:r>
            <a:endParaRPr kumimoji="0" lang="en-US" altLang="zh-CN" dirty="0">
              <a:latin typeface="黑体" pitchFamily="49" charset="-122"/>
              <a:cs typeface="Times New Roman" pitchFamily="18" charset="0"/>
            </a:endParaRPr>
          </a:p>
          <a:p>
            <a:pPr marL="71438" lvl="2">
              <a:buFont typeface="Arial" pitchFamily="34" charset="0"/>
              <a:buChar char="•"/>
            </a:pPr>
            <a:r>
              <a:rPr kumimoji="0" lang="en-US" altLang="zh-CN" dirty="0">
                <a:latin typeface="黑体" pitchFamily="49" charset="-122"/>
                <a:ea typeface="黑体" pitchFamily="49" charset="-122"/>
              </a:rPr>
              <a:t>1PB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15</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solidFill>
                  <a:srgbClr val="FF0000"/>
                </a:solidFill>
                <a:latin typeface="黑体" pitchFamily="49" charset="-122"/>
                <a:ea typeface="黑体" pitchFamily="49" charset="-122"/>
              </a:rPr>
              <a:t>1.99</a:t>
            </a:r>
            <a:r>
              <a:rPr kumimoji="0" lang="zh-CN" altLang="en-US" dirty="0">
                <a:solidFill>
                  <a:srgbClr val="FF0000"/>
                </a:solidFill>
                <a:latin typeface="黑体" pitchFamily="49" charset="-122"/>
                <a:ea typeface="黑体" pitchFamily="49" charset="-122"/>
              </a:rPr>
              <a:t>天</a:t>
            </a:r>
            <a:r>
              <a:rPr kumimoji="0" lang="zh-CN" altLang="en-US" dirty="0">
                <a:latin typeface="黑体" pitchFamily="49" charset="-122"/>
                <a:ea typeface="黑体" pitchFamily="49" charset="-122"/>
              </a:rPr>
              <a:t>）</a:t>
            </a:r>
            <a:r>
              <a:rPr kumimoji="0" lang="en-US" altLang="zh-CN" dirty="0">
                <a:solidFill>
                  <a:srgbClr val="000099"/>
                </a:solidFill>
                <a:latin typeface="黑体" pitchFamily="49" charset="-122"/>
                <a:ea typeface="黑体" pitchFamily="49" charset="-122"/>
              </a:rPr>
              <a:t> </a:t>
            </a:r>
          </a:p>
          <a:p>
            <a:pPr marL="71438" lvl="2">
              <a:buFont typeface="Arial" pitchFamily="34" charset="0"/>
              <a:buChar char="•"/>
            </a:pPr>
            <a:r>
              <a:rPr kumimoji="0" lang="en-US" altLang="zh-CN" dirty="0">
                <a:latin typeface="黑体" pitchFamily="49" charset="-122"/>
                <a:ea typeface="黑体" pitchFamily="49" charset="-122"/>
              </a:rPr>
              <a:t>1EB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18</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latin typeface="黑体" pitchFamily="49" charset="-122"/>
                <a:ea typeface="黑体" pitchFamily="49" charset="-122"/>
              </a:rPr>
              <a:t>.</a:t>
            </a:r>
            <a:r>
              <a:rPr kumimoji="0" lang="en-US" altLang="zh-CN" dirty="0">
                <a:solidFill>
                  <a:srgbClr val="FF0000"/>
                </a:solidFill>
                <a:latin typeface="黑体" pitchFamily="49" charset="-122"/>
                <a:ea typeface="黑体" pitchFamily="49" charset="-122"/>
              </a:rPr>
              <a:t>5.28</a:t>
            </a:r>
            <a:r>
              <a:rPr kumimoji="0" lang="zh-CN" altLang="en-US" dirty="0">
                <a:solidFill>
                  <a:srgbClr val="FF0000"/>
                </a:solidFill>
                <a:latin typeface="黑体" pitchFamily="49" charset="-122"/>
                <a:ea typeface="黑体" pitchFamily="49" charset="-122"/>
              </a:rPr>
              <a:t>年</a:t>
            </a:r>
            <a:r>
              <a:rPr kumimoji="0" lang="en-US" altLang="zh-CN" dirty="0">
                <a:latin typeface="黑体" pitchFamily="49" charset="-122"/>
                <a:ea typeface="黑体" pitchFamily="49" charset="-122"/>
              </a:rPr>
              <a:t>)</a:t>
            </a:r>
          </a:p>
        </p:txBody>
      </p:sp>
      <p:sp>
        <p:nvSpPr>
          <p:cNvPr id="64" name="Rectangle 2"/>
          <p:cNvSpPr>
            <a:spLocks noChangeArrowheads="1"/>
          </p:cNvSpPr>
          <p:nvPr/>
        </p:nvSpPr>
        <p:spPr bwMode="auto">
          <a:xfrm>
            <a:off x="4357594" y="5715020"/>
            <a:ext cx="4786312" cy="500062"/>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algn="ctr" defTabSz="971550">
              <a:buClr>
                <a:schemeClr val="accent1"/>
              </a:buClr>
              <a:buSzPct val="90000"/>
            </a:pPr>
            <a:r>
              <a:rPr kumimoji="0" lang="zh-CN" altLang="en-US" sz="2000" b="1" dirty="0">
                <a:solidFill>
                  <a:srgbClr val="C00000"/>
                </a:solidFill>
                <a:latin typeface="黑体" pitchFamily="49" charset="-122"/>
                <a:ea typeface="黑体" pitchFamily="49" charset="-122"/>
              </a:rPr>
              <a:t>易解类查询</a:t>
            </a:r>
            <a:r>
              <a:rPr kumimoji="0" lang="en-US" altLang="zh-CN" sz="2000" b="1" dirty="0">
                <a:solidFill>
                  <a:srgbClr val="C00000"/>
                </a:solidFill>
                <a:latin typeface="黑体" pitchFamily="49" charset="-122"/>
                <a:ea typeface="黑体" pitchFamily="49" charset="-122"/>
              </a:rPr>
              <a:t>:</a:t>
            </a:r>
            <a:r>
              <a:rPr kumimoji="0" lang="zh-CN" altLang="en-US" sz="2000" b="1" dirty="0">
                <a:solidFill>
                  <a:srgbClr val="C00000"/>
                </a:solidFill>
                <a:latin typeface="黑体" pitchFamily="49" charset="-122"/>
                <a:ea typeface="黑体" pitchFamily="49" charset="-122"/>
              </a:rPr>
              <a:t>在大数据上是可行的！</a:t>
            </a:r>
            <a:endParaRPr kumimoji="0" lang="en-US" altLang="zh-CN" sz="2000" b="1" dirty="0">
              <a:solidFill>
                <a:srgbClr val="C0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diamond(in)">
                                      <p:cBhvr>
                                        <p:cTn id="32" dur="2000"/>
                                        <p:tgtEl>
                                          <p:spTgt spid="57"/>
                                        </p:tgtEl>
                                      </p:cBhvr>
                                    </p:animEffect>
                                  </p:childTnLst>
                                </p:cTn>
                              </p:par>
                              <p:par>
                                <p:cTn id="33" presetID="2" presetClass="exit" presetSubtype="4" fill="hold"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8" presetClass="entr" presetSubtype="16"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diamond(in)">
                                      <p:cBhvr>
                                        <p:cTn id="39" dur="1000"/>
                                        <p:tgtEl>
                                          <p:spTgt spid="62"/>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hord 2"/>
          <p:cNvSpPr>
            <a:spLocks/>
          </p:cNvSpPr>
          <p:nvPr/>
        </p:nvSpPr>
        <p:spPr bwMode="auto">
          <a:xfrm rot="6732850">
            <a:off x="5303044" y="2642907"/>
            <a:ext cx="3176588" cy="3568700"/>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61" name="右箭头 60"/>
          <p:cNvSpPr/>
          <p:nvPr/>
        </p:nvSpPr>
        <p:spPr>
          <a:xfrm>
            <a:off x="2814638" y="2989776"/>
            <a:ext cx="2801937"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63"/>
          <p:cNvGrpSpPr>
            <a:grpSpLocks/>
          </p:cNvGrpSpPr>
          <p:nvPr/>
        </p:nvGrpSpPr>
        <p:grpSpPr bwMode="auto">
          <a:xfrm>
            <a:off x="4276725" y="3369188"/>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1311"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1269" name="标题 1"/>
          <p:cNvSpPr>
            <a:spLocks noGrp="1"/>
          </p:cNvSpPr>
          <p:nvPr>
            <p:ph type="title"/>
          </p:nvPr>
        </p:nvSpPr>
        <p:spPr/>
        <p:txBody>
          <a:bodyPr/>
          <a:lstStyle/>
          <a:p>
            <a:r>
              <a:rPr lang="en-US" altLang="zh-CN" sz="3600" b="1" dirty="0" err="1" smtClean="0">
                <a:solidFill>
                  <a:srgbClr val="C00000"/>
                </a:solidFill>
                <a:latin typeface="+mj-ea"/>
              </a:rPr>
              <a:t>回答“可计算”问题</a:t>
            </a:r>
            <a:r>
              <a:rPr lang="en-US" altLang="zh-CN" sz="3600" b="1" dirty="0" smtClean="0">
                <a:solidFill>
                  <a:srgbClr val="C00000"/>
                </a:solidFill>
                <a:latin typeface="+mj-ea"/>
              </a:rPr>
              <a:t>(2)</a:t>
            </a:r>
            <a:endParaRPr b="1" dirty="0" smtClean="0">
              <a:latin typeface="+mj-ea"/>
            </a:endParaRPr>
          </a:p>
        </p:txBody>
      </p:sp>
      <p:sp>
        <p:nvSpPr>
          <p:cNvPr id="6" name="矩形 5"/>
          <p:cNvSpPr/>
          <p:nvPr/>
        </p:nvSpPr>
        <p:spPr>
          <a:xfrm>
            <a:off x="827584" y="1081353"/>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3" name="组合 27"/>
          <p:cNvGrpSpPr>
            <a:grpSpLocks/>
          </p:cNvGrpSpPr>
          <p:nvPr/>
        </p:nvGrpSpPr>
        <p:grpSpPr bwMode="auto">
          <a:xfrm>
            <a:off x="107504" y="1922231"/>
            <a:ext cx="4104592" cy="4537075"/>
            <a:chOff x="35157" y="1772816"/>
            <a:chExt cx="4104795" cy="4536503"/>
          </a:xfrm>
          <a:solidFill>
            <a:schemeClr val="bg1"/>
          </a:solidFill>
        </p:grpSpPr>
        <p:grpSp>
          <p:nvGrpSpPr>
            <p:cNvPr id="4" name="组合 28"/>
            <p:cNvGrpSpPr>
              <a:grpSpLocks/>
            </p:cNvGrpSpPr>
            <p:nvPr/>
          </p:nvGrpSpPr>
          <p:grpSpPr bwMode="auto">
            <a:xfrm>
              <a:off x="107504" y="1772816"/>
              <a:ext cx="4032448" cy="2520111"/>
              <a:chOff x="107504" y="1772816"/>
              <a:chExt cx="4032448" cy="2520111"/>
            </a:xfrm>
            <a:grpFill/>
          </p:grpSpPr>
          <p:grpSp>
            <p:nvGrpSpPr>
              <p:cNvPr id="5"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7"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8"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9" name="组合 64"/>
          <p:cNvGrpSpPr>
            <a:grpSpLocks/>
          </p:cNvGrpSpPr>
          <p:nvPr/>
        </p:nvGrpSpPr>
        <p:grpSpPr bwMode="auto">
          <a:xfrm>
            <a:off x="2266950" y="4461388"/>
            <a:ext cx="6773863" cy="1311275"/>
            <a:chOff x="2267410" y="4743765"/>
            <a:chExt cx="6773403" cy="1310217"/>
          </a:xfrm>
        </p:grpSpPr>
        <p:grpSp>
          <p:nvGrpSpPr>
            <p:cNvPr id="10" name="组合 26"/>
            <p:cNvGrpSpPr>
              <a:grpSpLocks/>
            </p:cNvGrpSpPr>
            <p:nvPr/>
          </p:nvGrpSpPr>
          <p:grpSpPr bwMode="auto">
            <a:xfrm>
              <a:off x="2267410" y="4743765"/>
              <a:ext cx="2160587" cy="1020764"/>
              <a:chOff x="2123975" y="4581129"/>
              <a:chExt cx="2159526" cy="1021174"/>
            </a:xfrm>
          </p:grpSpPr>
          <p:sp>
            <p:nvSpPr>
              <p:cNvPr id="11305"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306"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346"/>
                <a:ext cx="997980" cy="649024"/>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1" y="4954041"/>
                <a:ext cx="1080484" cy="649024"/>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1304" name="矩形 51" descr="羊皮纸"/>
            <p:cNvSpPr>
              <a:spLocks noChangeArrowheads="1"/>
            </p:cNvSpPr>
            <p:nvPr/>
          </p:nvSpPr>
          <p:spPr bwMode="auto">
            <a:xfrm>
              <a:off x="4488100" y="5495454"/>
              <a:ext cx="4552713" cy="558528"/>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大数据下，传统近似方法局限性</a:t>
              </a:r>
              <a:endParaRPr lang="zh-CN" altLang="en-US" b="1">
                <a:solidFill>
                  <a:srgbClr val="C00000"/>
                </a:solidFill>
                <a:latin typeface="黑体" pitchFamily="49" charset="-122"/>
                <a:ea typeface="黑体" pitchFamily="49" charset="-122"/>
              </a:endParaRPr>
            </a:p>
          </p:txBody>
        </p:sp>
      </p:grpSp>
      <p:grpSp>
        <p:nvGrpSpPr>
          <p:cNvPr id="11" name="组合 77"/>
          <p:cNvGrpSpPr>
            <a:grpSpLocks/>
          </p:cNvGrpSpPr>
          <p:nvPr/>
        </p:nvGrpSpPr>
        <p:grpSpPr bwMode="auto">
          <a:xfrm>
            <a:off x="4457700" y="3394588"/>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2" name="组合 76"/>
            <p:cNvGrpSpPr>
              <a:grpSpLocks/>
            </p:cNvGrpSpPr>
            <p:nvPr/>
          </p:nvGrpSpPr>
          <p:grpSpPr bwMode="auto">
            <a:xfrm>
              <a:off x="4457514" y="3731385"/>
              <a:ext cx="3878246" cy="1691539"/>
              <a:chOff x="4457514" y="3731385"/>
              <a:chExt cx="3878246" cy="1691539"/>
            </a:xfrm>
          </p:grpSpPr>
          <p:sp>
            <p:nvSpPr>
              <p:cNvPr id="11296"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3" name="组合 75"/>
              <p:cNvGrpSpPr>
                <a:grpSpLocks/>
              </p:cNvGrpSpPr>
              <p:nvPr/>
            </p:nvGrpSpPr>
            <p:grpSpPr bwMode="auto">
              <a:xfrm>
                <a:off x="4457514" y="3731385"/>
                <a:ext cx="3878246" cy="1691539"/>
                <a:chOff x="4457514" y="3731385"/>
                <a:chExt cx="3878246" cy="1691539"/>
              </a:xfrm>
            </p:grpSpPr>
            <p:grpSp>
              <p:nvGrpSpPr>
                <p:cNvPr id="14"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1299"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1300"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5" name="组合 2"/>
          <p:cNvGrpSpPr>
            <a:grpSpLocks/>
          </p:cNvGrpSpPr>
          <p:nvPr/>
        </p:nvGrpSpPr>
        <p:grpSpPr bwMode="auto">
          <a:xfrm>
            <a:off x="5299075" y="1346713"/>
            <a:ext cx="3665538" cy="1223963"/>
            <a:chOff x="5371146" y="1412776"/>
            <a:chExt cx="3665350" cy="1224137"/>
          </a:xfrm>
        </p:grpSpPr>
        <p:sp>
          <p:nvSpPr>
            <p:cNvPr id="79" name="矩形 78"/>
            <p:cNvSpPr/>
            <p:nvPr/>
          </p:nvSpPr>
          <p:spPr>
            <a:xfrm>
              <a:off x="5650532" y="1820822"/>
              <a:ext cx="3385964"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什么是大数据计算中可近似问题？</a:t>
              </a:r>
              <a:endParaRPr lang="zh-CN" altLang="en-US" sz="1600" dirty="0"/>
            </a:p>
          </p:txBody>
        </p:sp>
        <p:sp>
          <p:nvSpPr>
            <p:cNvPr id="53" name="矩形 52"/>
            <p:cNvSpPr/>
            <p:nvPr/>
          </p:nvSpPr>
          <p:spPr>
            <a:xfrm>
              <a:off x="5650532" y="2205052"/>
              <a:ext cx="3385964"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如何衡量数据量与近似效果的关系</a:t>
              </a:r>
              <a:r>
                <a:rPr kumimoji="0" lang="en-US" altLang="zh-CN" sz="1600" dirty="0"/>
                <a:t>?</a:t>
              </a:r>
              <a:endParaRPr kumimoji="0" lang="zh-CN" altLang="en-US" sz="1600" dirty="0"/>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2</a:t>
              </a:r>
              <a:r>
                <a:rPr lang="zh-CN" altLang="en-US" sz="1800" b="1" dirty="0"/>
                <a:t>：数据驱动的近似算法理论</a:t>
              </a:r>
            </a:p>
          </p:txBody>
        </p:sp>
      </p:grpSp>
      <p:sp>
        <p:nvSpPr>
          <p:cNvPr id="69" name="圆角矩形 68"/>
          <p:cNvSpPr/>
          <p:nvPr/>
        </p:nvSpPr>
        <p:spPr>
          <a:xfrm>
            <a:off x="4427538" y="5810763"/>
            <a:ext cx="4608512" cy="576263"/>
          </a:xfrm>
          <a:prstGeom prst="roundRect">
            <a:avLst/>
          </a:prstGeom>
          <a:solidFill>
            <a:srgbClr val="FFFFCC"/>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TextBox 69"/>
          <p:cNvSpPr txBox="1">
            <a:spLocks noChangeArrowheads="1"/>
          </p:cNvSpPr>
          <p:nvPr/>
        </p:nvSpPr>
        <p:spPr bwMode="auto">
          <a:xfrm>
            <a:off x="4367213" y="5883788"/>
            <a:ext cx="2351087" cy="460375"/>
          </a:xfrm>
          <a:prstGeom prst="rect">
            <a:avLst/>
          </a:prstGeom>
          <a:noFill/>
          <a:ln w="9525">
            <a:noFill/>
            <a:miter lim="800000"/>
            <a:headEnd/>
            <a:tailEnd/>
          </a:ln>
        </p:spPr>
        <p:txBody>
          <a:bodyPr wrap="none">
            <a:spAutoFit/>
          </a:bodyPr>
          <a:lstStyle/>
          <a:p>
            <a:r>
              <a:rPr lang="zh-CN" altLang="en-US" b="1">
                <a:solidFill>
                  <a:srgbClr val="C00000"/>
                </a:solidFill>
                <a:latin typeface="黑体" pitchFamily="49" charset="-122"/>
                <a:ea typeface="黑体" pitchFamily="49" charset="-122"/>
              </a:rPr>
              <a:t>近似的新挑战：</a:t>
            </a:r>
          </a:p>
        </p:txBody>
      </p:sp>
      <p:sp>
        <p:nvSpPr>
          <p:cNvPr id="74" name="矩形 73"/>
          <p:cNvSpPr/>
          <p:nvPr/>
        </p:nvSpPr>
        <p:spPr>
          <a:xfrm>
            <a:off x="6475643" y="5925633"/>
            <a:ext cx="1048685"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sym typeface="Wingdings" pitchFamily="2" charset="2"/>
              </a:rPr>
              <a:t>F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F</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grpSp>
        <p:nvGrpSpPr>
          <p:cNvPr id="16" name="组合 74"/>
          <p:cNvGrpSpPr>
            <a:grpSpLocks/>
          </p:cNvGrpSpPr>
          <p:nvPr/>
        </p:nvGrpSpPr>
        <p:grpSpPr bwMode="auto">
          <a:xfrm>
            <a:off x="7334391" y="5786454"/>
            <a:ext cx="1706421" cy="602116"/>
            <a:chOff x="6258072" y="3259973"/>
            <a:chExt cx="1705966" cy="601075"/>
          </a:xfrm>
        </p:grpSpPr>
        <p:sp>
          <p:nvSpPr>
            <p:cNvPr id="80" name="矩形 79"/>
            <p:cNvSpPr/>
            <p:nvPr/>
          </p:nvSpPr>
          <p:spPr>
            <a:xfrm>
              <a:off x="6880087" y="3399383"/>
              <a:ext cx="1083951"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sp>
          <p:nvSpPr>
            <p:cNvPr id="11290" name="矩形 67"/>
            <p:cNvSpPr>
              <a:spLocks noChangeArrowheads="1"/>
            </p:cNvSpPr>
            <p:nvPr/>
          </p:nvSpPr>
          <p:spPr bwMode="auto">
            <a:xfrm>
              <a:off x="6258072" y="3259973"/>
              <a:ext cx="595035" cy="584775"/>
            </a:xfrm>
            <a:prstGeom prst="rect">
              <a:avLst/>
            </a:prstGeom>
            <a:noFill/>
            <a:ln w="9525">
              <a:noFill/>
              <a:miter lim="800000"/>
              <a:headEnd/>
              <a:tailEnd/>
            </a:ln>
          </p:spPr>
          <p:txBody>
            <a:bodyPr wrap="none">
              <a:spAutoFit/>
            </a:bodyPr>
            <a:lstStyle/>
            <a:p>
              <a:r>
                <a:rPr lang="zh-CN" altLang="en-US" sz="3200" dirty="0"/>
                <a:t>⊕</a:t>
              </a:r>
            </a:p>
          </p:txBody>
        </p:sp>
      </p:grpSp>
      <p:grpSp>
        <p:nvGrpSpPr>
          <p:cNvPr id="17" name="组合 81"/>
          <p:cNvGrpSpPr>
            <a:grpSpLocks/>
          </p:cNvGrpSpPr>
          <p:nvPr/>
        </p:nvGrpSpPr>
        <p:grpSpPr bwMode="auto">
          <a:xfrm>
            <a:off x="828675" y="4659826"/>
            <a:ext cx="2951163" cy="1871662"/>
            <a:chOff x="683568" y="4653632"/>
            <a:chExt cx="2952328" cy="1871712"/>
          </a:xfrm>
        </p:grpSpPr>
        <p:grpSp>
          <p:nvGrpSpPr>
            <p:cNvPr id="18" name="组合 92"/>
            <p:cNvGrpSpPr>
              <a:grpSpLocks/>
            </p:cNvGrpSpPr>
            <p:nvPr/>
          </p:nvGrpSpPr>
          <p:grpSpPr bwMode="auto">
            <a:xfrm>
              <a:off x="683568" y="5501406"/>
              <a:ext cx="2952328" cy="1023938"/>
              <a:chOff x="1691737" y="4581129"/>
              <a:chExt cx="2951544" cy="1023351"/>
            </a:xfrm>
          </p:grpSpPr>
          <p:sp>
            <p:nvSpPr>
              <p:cNvPr id="85" name="圆角矩形 84"/>
              <p:cNvSpPr/>
              <p:nvPr/>
            </p:nvSpPr>
            <p:spPr>
              <a:xfrm>
                <a:off x="1691737" y="4957134"/>
                <a:ext cx="1503557" cy="647346"/>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666750">
                  <a:lnSpc>
                    <a:spcPct val="90000"/>
                  </a:lnSpc>
                  <a:defRPr/>
                </a:pPr>
                <a:r>
                  <a:rPr lang="zh-CN" altLang="en-US" sz="2000" dirty="0">
                    <a:solidFill>
                      <a:srgbClr val="000000"/>
                    </a:solidFill>
                    <a:latin typeface="黑体" pitchFamily="49" charset="-122"/>
                    <a:ea typeface="黑体" pitchFamily="49" charset="-122"/>
                  </a:rPr>
                  <a:t>大数据不可近似问题</a:t>
                </a:r>
                <a:endParaRPr lang="en-US" altLang="zh-CN" sz="20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1128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28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88" name="圆角矩形 87"/>
              <p:cNvSpPr/>
              <p:nvPr/>
            </p:nvSpPr>
            <p:spPr>
              <a:xfrm>
                <a:off x="3276267" y="4953961"/>
                <a:ext cx="1367014" cy="648933"/>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lnSpc>
                    <a:spcPct val="90000"/>
                  </a:lnSpc>
                  <a:defRPr/>
                </a:pPr>
                <a:r>
                  <a:rPr lang="zh-CN" altLang="en-US" sz="2000" dirty="0">
                    <a:solidFill>
                      <a:srgbClr val="000000"/>
                    </a:solidFill>
                    <a:latin typeface="黑体" pitchFamily="49" charset="-122"/>
                    <a:ea typeface="黑体" pitchFamily="49" charset="-122"/>
                  </a:rPr>
                  <a:t>大数据可近似问题</a:t>
                </a:r>
              </a:p>
            </p:txBody>
          </p:sp>
        </p:grpSp>
        <p:sp>
          <p:nvSpPr>
            <p:cNvPr id="84" name="矩形 83"/>
            <p:cNvSpPr/>
            <p:nvPr/>
          </p:nvSpPr>
          <p:spPr>
            <a:xfrm>
              <a:off x="1020251" y="4653632"/>
              <a:ext cx="2159852" cy="863623"/>
            </a:xfrm>
            <a:prstGeom prst="rect">
              <a:avLst/>
            </a:prstGeom>
            <a:noFill/>
            <a:ln w="50800">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黑体" pitchFamily="49" charset="-122"/>
                <a:ea typeface="黑体" pitchFamily="49" charset="-122"/>
              </a:endParaRPr>
            </a:p>
          </p:txBody>
        </p:sp>
      </p:grpSp>
      <p:sp>
        <p:nvSpPr>
          <p:cNvPr id="11282" name="TextBox 5"/>
          <p:cNvSpPr txBox="1">
            <a:spLocks noChangeArrowheads="1"/>
          </p:cNvSpPr>
          <p:nvPr/>
        </p:nvSpPr>
        <p:spPr bwMode="auto">
          <a:xfrm>
            <a:off x="5875338" y="2965963"/>
            <a:ext cx="2165350" cy="415925"/>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7"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animEffect transition="in" filter="blinds(horizontal)">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53"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951929"/>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2325"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3482154"/>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323"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2292" name="标题 1"/>
          <p:cNvSpPr>
            <a:spLocks noGrp="1"/>
          </p:cNvSpPr>
          <p:nvPr>
            <p:ph type="title"/>
          </p:nvPr>
        </p:nvSpPr>
        <p:spPr/>
        <p:txBody>
          <a:bodyPr/>
          <a:lstStyle/>
          <a:p>
            <a:r>
              <a:rPr lang="en-US" altLang="zh-CN" sz="3600" b="1" dirty="0" err="1" smtClean="0">
                <a:solidFill>
                  <a:srgbClr val="C00000"/>
                </a:solidFill>
                <a:latin typeface="Arial Unicode MS" pitchFamily="34" charset="-122"/>
                <a:ea typeface="黑体" pitchFamily="49" charset="-122"/>
              </a:rPr>
              <a:t>回答“可计算”问题</a:t>
            </a:r>
            <a:r>
              <a:rPr lang="en-US" altLang="zh-CN" sz="3600" b="1" dirty="0" smtClean="0">
                <a:solidFill>
                  <a:srgbClr val="C00000"/>
                </a:solidFill>
                <a:latin typeface="Arial Unicode MS" pitchFamily="34" charset="-122"/>
                <a:ea typeface="黑体" pitchFamily="49" charset="-122"/>
              </a:rPr>
              <a:t>(3)</a:t>
            </a:r>
          </a:p>
        </p:txBody>
      </p:sp>
      <p:sp>
        <p:nvSpPr>
          <p:cNvPr id="6" name="矩形 5"/>
          <p:cNvSpPr/>
          <p:nvPr/>
        </p:nvSpPr>
        <p:spPr>
          <a:xfrm>
            <a:off x="827584" y="1194319"/>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2035197"/>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cxnSp>
        <p:nvCxnSpPr>
          <p:cNvPr id="58" name="Curved Connector 5"/>
          <p:cNvCxnSpPr>
            <a:cxnSpLocks noChangeShapeType="1"/>
          </p:cNvCxnSpPr>
          <p:nvPr/>
        </p:nvCxnSpPr>
        <p:spPr bwMode="auto">
          <a:xfrm rot="5400000">
            <a:off x="6019800" y="4266379"/>
            <a:ext cx="1660525" cy="142875"/>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0" name="组合 76"/>
          <p:cNvGrpSpPr>
            <a:grpSpLocks/>
          </p:cNvGrpSpPr>
          <p:nvPr/>
        </p:nvGrpSpPr>
        <p:grpSpPr bwMode="auto">
          <a:xfrm>
            <a:off x="4457700" y="3561529"/>
            <a:ext cx="3878263" cy="1692275"/>
            <a:chOff x="4457514" y="3731385"/>
            <a:chExt cx="3878246" cy="1691539"/>
          </a:xfrm>
        </p:grpSpPr>
        <p:sp>
          <p:nvSpPr>
            <p:cNvPr id="12314"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2" name="组合 75"/>
            <p:cNvGrpSpPr>
              <a:grpSpLocks/>
            </p:cNvGrpSpPr>
            <p:nvPr/>
          </p:nvGrpSpPr>
          <p:grpSpPr bwMode="auto">
            <a:xfrm>
              <a:off x="4457514" y="3731385"/>
              <a:ext cx="3878246" cy="1691539"/>
              <a:chOff x="4457514" y="3731385"/>
              <a:chExt cx="3878246" cy="1691539"/>
            </a:xfrm>
          </p:grpSpPr>
          <p:grpSp>
            <p:nvGrpSpPr>
              <p:cNvPr id="13"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224"/>
                  <a:ext cx="2320915" cy="280866"/>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832"/>
                  <a:ext cx="1512881" cy="169153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2317"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2318"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nvGrpSpPr>
          <p:cNvPr id="14" name="组合 2"/>
          <p:cNvGrpSpPr>
            <a:grpSpLocks/>
          </p:cNvGrpSpPr>
          <p:nvPr/>
        </p:nvGrpSpPr>
        <p:grpSpPr bwMode="auto">
          <a:xfrm>
            <a:off x="5292725" y="1459679"/>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如何设计更有效的算法？</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如何以“以局部观全局”？</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3</a:t>
              </a:r>
              <a:r>
                <a:rPr lang="zh-CN" altLang="en-US" sz="1800" b="1" dirty="0"/>
                <a:t>：大数据高效算法理论</a:t>
              </a:r>
            </a:p>
          </p:txBody>
        </p:sp>
      </p:grpSp>
      <p:grpSp>
        <p:nvGrpSpPr>
          <p:cNvPr id="15" name="组合 26"/>
          <p:cNvGrpSpPr>
            <a:grpSpLocks/>
          </p:cNvGrpSpPr>
          <p:nvPr/>
        </p:nvGrpSpPr>
        <p:grpSpPr bwMode="auto">
          <a:xfrm>
            <a:off x="2266950" y="4574354"/>
            <a:ext cx="2160588" cy="1020763"/>
            <a:chOff x="2123975" y="4581129"/>
            <a:chExt cx="2159526" cy="1021174"/>
          </a:xfrm>
        </p:grpSpPr>
        <p:sp>
          <p:nvSpPr>
            <p:cNvPr id="12307"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2308"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37"/>
              <a:ext cx="998047" cy="647961"/>
            </a:xfrm>
            <a:prstGeom prst="roundRect">
              <a:avLst>
                <a:gd name="adj" fmla="val 10000"/>
              </a:avLst>
            </a:prstGeom>
            <a:ln/>
          </p:spPr>
          <p:style>
            <a:lnRef idx="2">
              <a:schemeClr val="accent2"/>
            </a:lnRef>
            <a:fillRef idx="1">
              <a:schemeClr val="lt1"/>
            </a:fillRef>
            <a:effectRef idx="0">
              <a:schemeClr val="accent2"/>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944" y="4954342"/>
              <a:ext cx="1080557" cy="647961"/>
            </a:xfrm>
            <a:prstGeom prst="roundRect">
              <a:avLst>
                <a:gd name="adj" fmla="val 10000"/>
              </a:avLst>
            </a:prstGeom>
            <a:ln/>
          </p:spPr>
          <p:style>
            <a:lnRef idx="1">
              <a:schemeClr val="dk1"/>
            </a:lnRef>
            <a:fillRef idx="2">
              <a:schemeClr val="dk1"/>
            </a:fillRef>
            <a:effectRef idx="1">
              <a:schemeClr val="dk1"/>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grpSp>
        <p:nvGrpSpPr>
          <p:cNvPr id="16" name="组合 14"/>
          <p:cNvGrpSpPr>
            <a:grpSpLocks/>
          </p:cNvGrpSpPr>
          <p:nvPr/>
        </p:nvGrpSpPr>
        <p:grpSpPr bwMode="auto">
          <a:xfrm>
            <a:off x="250825" y="5326829"/>
            <a:ext cx="8929688" cy="1150938"/>
            <a:chOff x="251408" y="5495453"/>
            <a:chExt cx="8929104" cy="1150730"/>
          </a:xfrm>
        </p:grpSpPr>
        <p:sp>
          <p:nvSpPr>
            <p:cNvPr id="12302"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latin typeface="黑体" pitchFamily="49" charset="-122"/>
                  <a:ea typeface="黑体" pitchFamily="49" charset="-122"/>
                </a:rPr>
                <a:t>针对大数据非易解类问题，提出</a:t>
              </a:r>
              <a:r>
                <a:rPr kumimoji="0" lang="zh-CN" altLang="en-US" b="1">
                  <a:solidFill>
                    <a:srgbClr val="FF0000"/>
                  </a:solidFill>
                  <a:latin typeface="黑体" pitchFamily="49" charset="-122"/>
                  <a:ea typeface="黑体" pitchFamily="49" charset="-122"/>
                </a:rPr>
                <a:t>高效算法理论与算法</a:t>
              </a:r>
              <a:r>
                <a:rPr kumimoji="0" lang="zh-CN" altLang="en-US" b="1">
                  <a:solidFill>
                    <a:srgbClr val="000000"/>
                  </a:solidFill>
                  <a:latin typeface="黑体" pitchFamily="49" charset="-122"/>
                  <a:ea typeface="黑体" pitchFamily="49" charset="-122"/>
                </a:rPr>
                <a:t>！</a:t>
              </a:r>
              <a:endParaRPr lang="zh-CN" altLang="en-US" b="1">
                <a:solidFill>
                  <a:srgbClr val="C00000"/>
                </a:solidFill>
                <a:latin typeface="黑体" pitchFamily="49" charset="-122"/>
                <a:ea typeface="黑体" pitchFamily="49" charset="-122"/>
              </a:endParaRPr>
            </a:p>
          </p:txBody>
        </p:sp>
        <p:grpSp>
          <p:nvGrpSpPr>
            <p:cNvPr id="17" name="组合 11"/>
            <p:cNvGrpSpPr>
              <a:grpSpLocks/>
            </p:cNvGrpSpPr>
            <p:nvPr/>
          </p:nvGrpSpPr>
          <p:grpSpPr bwMode="auto">
            <a:xfrm>
              <a:off x="251408" y="5915604"/>
              <a:ext cx="4176589" cy="730579"/>
              <a:chOff x="251408" y="5915604"/>
              <a:chExt cx="4176589" cy="730579"/>
            </a:xfrm>
          </p:grpSpPr>
          <p:sp>
            <p:nvSpPr>
              <p:cNvPr id="11" name="下弧形箭头 10"/>
              <p:cNvSpPr/>
              <p:nvPr/>
            </p:nvSpPr>
            <p:spPr>
              <a:xfrm flipH="1">
                <a:off x="2815053" y="5916065"/>
                <a:ext cx="1612795"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3" name="下弧形箭头 82"/>
              <p:cNvSpPr/>
              <p:nvPr/>
            </p:nvSpPr>
            <p:spPr>
              <a:xfrm flipH="1">
                <a:off x="1645142" y="5916065"/>
                <a:ext cx="2743021"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4" name="下弧形箭头 83"/>
              <p:cNvSpPr/>
              <p:nvPr/>
            </p:nvSpPr>
            <p:spPr>
              <a:xfrm flipH="1">
                <a:off x="251408" y="5949396"/>
                <a:ext cx="4111356" cy="696787"/>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grpSp>
      </p:grpSp>
      <p:sp>
        <p:nvSpPr>
          <p:cNvPr id="59"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53"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2564904"/>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1:</a:t>
            </a:r>
          </a:p>
          <a:p>
            <a:pPr marL="342900" indent="-342900" eaLnBrk="0" hangingPunct="0">
              <a:spcBef>
                <a:spcPct val="20000"/>
              </a:spcBef>
              <a:defRPr/>
            </a:pPr>
            <a:r>
              <a:rPr lang="en-US" altLang="zh-CN" sz="3600" b="1" dirty="0" smtClean="0">
                <a:latin typeface="+mj-lt"/>
              </a:rPr>
              <a:t> </a:t>
            </a:r>
            <a:r>
              <a:rPr lang="en-US" altLang="zh-CN" sz="3600" b="1" kern="0" dirty="0" smtClean="0">
                <a:latin typeface="+mj-lt"/>
              </a:rPr>
              <a:t>Learning from Limited Data</a:t>
            </a:r>
            <a:endParaRPr lang="zh-CN" altLang="en-US" sz="3600" b="1" kern="0" dirty="0" smtClean="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Aspect1</a:t>
            </a:r>
            <a:endParaRPr lang="zh-CN" altLang="en-US" b="1" dirty="0"/>
          </a:p>
        </p:txBody>
      </p:sp>
      <p:sp>
        <p:nvSpPr>
          <p:cNvPr id="3" name="内容占位符 2"/>
          <p:cNvSpPr>
            <a:spLocks noGrp="1"/>
          </p:cNvSpPr>
          <p:nvPr>
            <p:ph idx="1"/>
          </p:nvPr>
        </p:nvSpPr>
        <p:spPr/>
        <p:txBody>
          <a:bodyPr/>
          <a:lstStyle/>
          <a:p>
            <a:r>
              <a:rPr lang="hu-HU" altLang="zh-CN" sz="1800" dirty="0" smtClean="0"/>
              <a:t>Ernő Téglás*, Edward Vul, Vittorio Girotto, Michel Gonzalez, Joshua B. Tenenbaum, Luca L. Bonatti, </a:t>
            </a:r>
            <a:r>
              <a:rPr lang="hu-HU" altLang="zh-CN" sz="1800" dirty="0" smtClean="0">
                <a:solidFill>
                  <a:srgbClr val="C00000"/>
                </a:solidFill>
              </a:rPr>
              <a:t>Pure Reasoning in 12-Month-Old Infants as Probabilistic Inference</a:t>
            </a:r>
            <a:r>
              <a:rPr lang="en-US" altLang="zh-CN" sz="1800" dirty="0" smtClean="0"/>
              <a:t>. </a:t>
            </a:r>
            <a:r>
              <a:rPr lang="hu-HU" altLang="zh-CN" sz="1800" dirty="0" smtClean="0"/>
              <a:t>Science, Vol.332, Issue 6033, pp. 1054-1059, 2011</a:t>
            </a:r>
            <a:r>
              <a:rPr lang="en-US" altLang="zh-CN" sz="1800" dirty="0" smtClean="0"/>
              <a:t> (research article)</a:t>
            </a:r>
            <a:r>
              <a:rPr lang="hu-HU" altLang="zh-CN" sz="1800" dirty="0" smtClean="0"/>
              <a:t>.</a:t>
            </a:r>
            <a:endParaRPr lang="en-US" altLang="zh-CN" sz="1800" dirty="0" smtClean="0"/>
          </a:p>
          <a:p>
            <a:r>
              <a:rPr lang="en-US" altLang="zh-CN" sz="1800" dirty="0" smtClean="0"/>
              <a:t>Joshua B. </a:t>
            </a:r>
            <a:r>
              <a:rPr lang="en-US" altLang="zh-CN" sz="1800" dirty="0" err="1" smtClean="0"/>
              <a:t>Tenenbaum</a:t>
            </a:r>
            <a:r>
              <a:rPr lang="en-US" altLang="zh-CN" sz="1800" dirty="0" smtClean="0"/>
              <a:t>, Charles Kemp, Thomas L. Griffiths, Noah D. Goodman, </a:t>
            </a:r>
            <a:r>
              <a:rPr lang="en-US" altLang="zh-CN" sz="1800" dirty="0" smtClean="0">
                <a:solidFill>
                  <a:srgbClr val="C00000"/>
                </a:solidFill>
              </a:rPr>
              <a:t>How to Grow a Mind: Statistics, Structure, and Abstraction</a:t>
            </a:r>
            <a:r>
              <a:rPr lang="en-US" altLang="zh-CN" sz="1800" dirty="0" smtClean="0"/>
              <a:t>, Science, Vol. 331, Issue 6022, pp. 1279-1285, 2011 (review)</a:t>
            </a:r>
            <a:r>
              <a:rPr lang="hu-HU" altLang="zh-CN" sz="1800" dirty="0" smtClean="0"/>
              <a:t>.</a:t>
            </a:r>
            <a:endParaRPr lang="en-US" altLang="zh-CN" sz="1800" dirty="0" smtClean="0"/>
          </a:p>
          <a:p>
            <a:r>
              <a:rPr lang="en-US" altLang="zh-CN" sz="1800" dirty="0" err="1" smtClean="0"/>
              <a:t>Brenden</a:t>
            </a:r>
            <a:r>
              <a:rPr lang="en-US" altLang="zh-CN" sz="1800" dirty="0" smtClean="0"/>
              <a:t> M. Lake, </a:t>
            </a:r>
            <a:r>
              <a:rPr lang="en-US" altLang="zh-CN" sz="1800" dirty="0" err="1" smtClean="0"/>
              <a:t>Ruslan</a:t>
            </a:r>
            <a:r>
              <a:rPr lang="en-US" altLang="zh-CN" sz="1800" dirty="0" smtClean="0"/>
              <a:t> </a:t>
            </a:r>
            <a:r>
              <a:rPr lang="en-US" altLang="zh-CN" sz="1800" dirty="0" err="1" smtClean="0"/>
              <a:t>Salakhutdinov</a:t>
            </a:r>
            <a:r>
              <a:rPr lang="en-US" altLang="zh-CN" sz="1800" dirty="0" smtClean="0"/>
              <a:t>, Joshua B. </a:t>
            </a:r>
            <a:r>
              <a:rPr lang="en-US" altLang="zh-CN" sz="1800" dirty="0" err="1" smtClean="0"/>
              <a:t>Tenenbaum</a:t>
            </a:r>
            <a:r>
              <a:rPr lang="en-US" altLang="zh-CN" sz="1800" dirty="0" smtClean="0"/>
              <a:t>, </a:t>
            </a:r>
            <a:r>
              <a:rPr lang="en-US" altLang="zh-CN" sz="1800" dirty="0" smtClean="0">
                <a:solidFill>
                  <a:srgbClr val="C00000"/>
                </a:solidFill>
              </a:rPr>
              <a:t>Human-level concept learning through probabilistic program induction</a:t>
            </a:r>
            <a:r>
              <a:rPr lang="en-US" altLang="zh-CN" sz="1800" dirty="0" smtClean="0"/>
              <a:t>, Science, Vol. 350, Issue 6266, pp. 1332-1338, 2015 (research article)</a:t>
            </a:r>
            <a:r>
              <a:rPr lang="hu-HU" altLang="zh-CN" sz="1800" dirty="0" smtClean="0"/>
              <a:t>.</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Aspect1-</a:t>
            </a:r>
            <a:r>
              <a:rPr lang="zh-CN" altLang="en-US" b="1" dirty="0" smtClean="0"/>
              <a:t>例</a:t>
            </a:r>
            <a:r>
              <a:rPr lang="en-US" altLang="zh-CN" b="1" dirty="0" smtClean="0"/>
              <a:t>1</a:t>
            </a:r>
            <a:endParaRPr lang="zh-CN" altLang="en-US" b="1" dirty="0"/>
          </a:p>
        </p:txBody>
      </p:sp>
      <p:sp>
        <p:nvSpPr>
          <p:cNvPr id="3" name="内容占位符 2"/>
          <p:cNvSpPr>
            <a:spLocks noGrp="1"/>
          </p:cNvSpPr>
          <p:nvPr>
            <p:ph idx="1"/>
          </p:nvPr>
        </p:nvSpPr>
        <p:spPr/>
        <p:txBody>
          <a:bodyPr/>
          <a:lstStyle/>
          <a:p>
            <a:r>
              <a:rPr lang="en-US" altLang="zh-CN" sz="2400" b="1" dirty="0" smtClean="0"/>
              <a:t>A Bayesian model of infants’ pure reasoning.</a:t>
            </a:r>
          </a:p>
          <a:p>
            <a:pPr lvl="1"/>
            <a:r>
              <a:rPr lang="en-US" altLang="zh-CN" sz="1600" dirty="0" smtClean="0"/>
              <a:t>Probe infants’ expectations about unknown future events when they witness dynamic scenes that contain multiple potentially relevant–but also potentially conflicting–sources of information</a:t>
            </a:r>
          </a:p>
          <a:p>
            <a:pPr lvl="1"/>
            <a:r>
              <a:rPr lang="en-US" altLang="zh-CN" sz="1600" dirty="0" smtClean="0"/>
              <a:t>Infants’ looking times are consistent with </a:t>
            </a:r>
            <a:r>
              <a:rPr lang="en-US" altLang="zh-CN" sz="1600" b="1" dirty="0" smtClean="0"/>
              <a:t>a Bayesian ideal observer </a:t>
            </a:r>
            <a:r>
              <a:rPr lang="en-US" altLang="zh-CN" sz="1600" dirty="0" smtClean="0"/>
              <a:t>embodying abstract principles of object motion.</a:t>
            </a:r>
          </a:p>
          <a:p>
            <a:pPr lvl="1"/>
            <a:r>
              <a:rPr lang="en-US" altLang="zh-CN" sz="1600" dirty="0" smtClean="0"/>
              <a:t>Infants possess surprisingly sophisticated  abilities to integrate multiple information sources and </a:t>
            </a:r>
            <a:r>
              <a:rPr lang="en-US" altLang="zh-CN" sz="1600" b="1" dirty="0" smtClean="0"/>
              <a:t>abstract knowledge </a:t>
            </a:r>
            <a:r>
              <a:rPr lang="en-US" altLang="zh-CN" sz="1600" dirty="0" smtClean="0"/>
              <a:t>in reasoning about future outcomes.</a:t>
            </a:r>
          </a:p>
          <a:p>
            <a:pPr lvl="1"/>
            <a:endParaRPr lang="en-US" altLang="zh-CN" sz="1800" dirty="0" smtClean="0"/>
          </a:p>
          <a:p>
            <a:pPr lvl="1"/>
            <a:endParaRPr lang="en-US" altLang="zh-CN" sz="18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pic>
        <p:nvPicPr>
          <p:cNvPr id="47106" name="Picture 2"/>
          <p:cNvPicPr>
            <a:picLocks noChangeAspect="1" noChangeArrowheads="1"/>
          </p:cNvPicPr>
          <p:nvPr/>
        </p:nvPicPr>
        <p:blipFill>
          <a:blip r:embed="rId2" cstate="print"/>
          <a:srcRect/>
          <a:stretch>
            <a:fillRect/>
          </a:stretch>
        </p:blipFill>
        <p:spPr bwMode="auto">
          <a:xfrm>
            <a:off x="2339752" y="3212976"/>
            <a:ext cx="3888432" cy="3233943"/>
          </a:xfrm>
          <a:prstGeom prst="rect">
            <a:avLst/>
          </a:prstGeom>
          <a:noFill/>
          <a:ln w="9525">
            <a:noFill/>
            <a:miter lim="800000"/>
            <a:headEnd/>
            <a:tailEnd/>
          </a:ln>
        </p:spPr>
      </p:pic>
      <p:sp>
        <p:nvSpPr>
          <p:cNvPr id="6" name="矩形 5"/>
          <p:cNvSpPr/>
          <p:nvPr/>
        </p:nvSpPr>
        <p:spPr>
          <a:xfrm>
            <a:off x="107504" y="6279703"/>
            <a:ext cx="8892480" cy="461665"/>
          </a:xfrm>
          <a:prstGeom prst="rect">
            <a:avLst/>
          </a:prstGeom>
        </p:spPr>
        <p:txBody>
          <a:bodyPr wrap="square">
            <a:spAutoFit/>
          </a:bodyPr>
          <a:lstStyle/>
          <a:p>
            <a:r>
              <a:rPr lang="hu-HU" altLang="zh-CN" sz="1200" dirty="0" smtClean="0"/>
              <a:t>Ernő Téglás*, Edward Vul, Vittorio Girotto, Michel Gonzalez, Joshua B. Tenenbaum, Luca L. Bonatti, </a:t>
            </a:r>
            <a:r>
              <a:rPr lang="hu-HU" altLang="zh-CN" sz="1200" dirty="0" smtClean="0">
                <a:solidFill>
                  <a:srgbClr val="C00000"/>
                </a:solidFill>
              </a:rPr>
              <a:t>Pure Reasoning in 12-Month-Old Infants as Probabilistic Inference</a:t>
            </a:r>
            <a:r>
              <a:rPr lang="en-US" altLang="zh-CN" sz="1200" dirty="0" smtClean="0"/>
              <a:t>. </a:t>
            </a:r>
            <a:r>
              <a:rPr lang="hu-HU" altLang="zh-CN" sz="1200" dirty="0" smtClean="0"/>
              <a:t>Science, Vol.332, Issue 6033, pp. 1054-1059, 2011</a:t>
            </a:r>
            <a:r>
              <a:rPr lang="en-US" altLang="zh-CN" sz="1200" dirty="0" smtClean="0"/>
              <a:t> (research article)</a:t>
            </a:r>
            <a:r>
              <a:rPr lang="hu-HU" altLang="zh-CN" sz="1200" dirty="0" smtClean="0"/>
              <a:t>.</a:t>
            </a:r>
            <a:endParaRPr lang="en-US" altLang="zh-CN" sz="1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Aspect1-</a:t>
            </a:r>
            <a:r>
              <a:rPr lang="zh-CN" altLang="en-US" b="1" dirty="0" smtClean="0"/>
              <a:t>例</a:t>
            </a:r>
            <a:r>
              <a:rPr lang="en-US" altLang="zh-CN" b="1" dirty="0" smtClean="0"/>
              <a:t>2</a:t>
            </a:r>
            <a:endParaRPr lang="zh-CN" altLang="en-US" b="1" dirty="0"/>
          </a:p>
        </p:txBody>
      </p:sp>
      <p:sp>
        <p:nvSpPr>
          <p:cNvPr id="3" name="内容占位符 2"/>
          <p:cNvSpPr>
            <a:spLocks noGrp="1"/>
          </p:cNvSpPr>
          <p:nvPr>
            <p:ph idx="1"/>
          </p:nvPr>
        </p:nvSpPr>
        <p:spPr>
          <a:xfrm>
            <a:off x="285720" y="4581128"/>
            <a:ext cx="8501122" cy="1848268"/>
          </a:xfrm>
        </p:spPr>
        <p:txBody>
          <a:bodyPr/>
          <a:lstStyle/>
          <a:p>
            <a:r>
              <a:rPr lang="en-US" altLang="zh-CN" sz="2000" dirty="0" smtClean="0"/>
              <a:t>The Form of Abstract Knowledge</a:t>
            </a:r>
            <a:r>
              <a:rPr lang="en-US" altLang="zh-CN" sz="2000" b="1" dirty="0" smtClean="0"/>
              <a:t>: </a:t>
            </a:r>
            <a:r>
              <a:rPr lang="en-US" altLang="zh-CN" sz="1800" b="1" dirty="0" smtClean="0"/>
              <a:t>a directed graphical model</a:t>
            </a:r>
            <a:r>
              <a:rPr lang="en-US" altLang="zh-CN" sz="1800" dirty="0" smtClean="0"/>
              <a:t>, where nodes represent variables and directed edges between nodes represent probabilistic causal links.</a:t>
            </a:r>
          </a:p>
          <a:p>
            <a:r>
              <a:rPr lang="en-US" altLang="zh-CN" sz="2000" dirty="0" smtClean="0"/>
              <a:t>Understanding cognition and its origins in terms of Bayesian inference over richly structured, hierarchical generative models.</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pic>
        <p:nvPicPr>
          <p:cNvPr id="48130" name="Picture 2"/>
          <p:cNvPicPr>
            <a:picLocks noChangeAspect="1" noChangeArrowheads="1"/>
          </p:cNvPicPr>
          <p:nvPr/>
        </p:nvPicPr>
        <p:blipFill>
          <a:blip r:embed="rId3" cstate="print"/>
          <a:srcRect/>
          <a:stretch>
            <a:fillRect/>
          </a:stretch>
        </p:blipFill>
        <p:spPr bwMode="auto">
          <a:xfrm>
            <a:off x="251520" y="875159"/>
            <a:ext cx="4419824" cy="2985889"/>
          </a:xfrm>
          <a:prstGeom prst="rect">
            <a:avLst/>
          </a:prstGeom>
          <a:noFill/>
          <a:ln w="9525">
            <a:noFill/>
            <a:miter lim="800000"/>
            <a:headEnd/>
            <a:tailEnd/>
          </a:ln>
        </p:spPr>
      </p:pic>
      <p:pic>
        <p:nvPicPr>
          <p:cNvPr id="48131" name="Picture 3"/>
          <p:cNvPicPr>
            <a:picLocks noChangeAspect="1" noChangeArrowheads="1"/>
          </p:cNvPicPr>
          <p:nvPr/>
        </p:nvPicPr>
        <p:blipFill>
          <a:blip r:embed="rId4" cstate="print"/>
          <a:srcRect/>
          <a:stretch>
            <a:fillRect/>
          </a:stretch>
        </p:blipFill>
        <p:spPr bwMode="auto">
          <a:xfrm>
            <a:off x="4716016" y="1019175"/>
            <a:ext cx="4390187" cy="2694236"/>
          </a:xfrm>
          <a:prstGeom prst="rect">
            <a:avLst/>
          </a:prstGeom>
          <a:noFill/>
          <a:ln w="9525">
            <a:noFill/>
            <a:miter lim="800000"/>
            <a:headEnd/>
            <a:tailEnd/>
          </a:ln>
        </p:spPr>
      </p:pic>
      <p:sp>
        <p:nvSpPr>
          <p:cNvPr id="8" name="矩形 7"/>
          <p:cNvSpPr/>
          <p:nvPr/>
        </p:nvSpPr>
        <p:spPr>
          <a:xfrm>
            <a:off x="72008" y="3933056"/>
            <a:ext cx="8964488" cy="646331"/>
          </a:xfrm>
          <a:prstGeom prst="rect">
            <a:avLst/>
          </a:prstGeom>
        </p:spPr>
        <p:txBody>
          <a:bodyPr wrap="square">
            <a:spAutoFit/>
          </a:bodyPr>
          <a:lstStyle/>
          <a:p>
            <a:pPr algn="just"/>
            <a:r>
              <a:rPr lang="en-US" altLang="zh-CN" dirty="0" smtClean="0"/>
              <a:t>Learning names for categories can be modeled as Bayesian inference over a tree-structured domain representation</a:t>
            </a:r>
          </a:p>
        </p:txBody>
      </p:sp>
      <p:sp>
        <p:nvSpPr>
          <p:cNvPr id="9" name="矩形 8"/>
          <p:cNvSpPr/>
          <p:nvPr/>
        </p:nvSpPr>
        <p:spPr>
          <a:xfrm>
            <a:off x="251520" y="6279703"/>
            <a:ext cx="8640960" cy="461665"/>
          </a:xfrm>
          <a:prstGeom prst="rect">
            <a:avLst/>
          </a:prstGeom>
        </p:spPr>
        <p:txBody>
          <a:bodyPr wrap="square">
            <a:spAutoFit/>
          </a:bodyPr>
          <a:lstStyle/>
          <a:p>
            <a:r>
              <a:rPr lang="en-US" altLang="zh-CN" sz="1200" dirty="0" smtClean="0"/>
              <a:t>Joshua B. </a:t>
            </a:r>
            <a:r>
              <a:rPr lang="en-US" altLang="zh-CN" sz="1200" dirty="0" err="1" smtClean="0"/>
              <a:t>Tenenbaum</a:t>
            </a:r>
            <a:r>
              <a:rPr lang="en-US" altLang="zh-CN" sz="1200" dirty="0" smtClean="0"/>
              <a:t>, Charles Kemp, Thomas L. Griffiths, Noah D. Goodman, </a:t>
            </a:r>
            <a:r>
              <a:rPr lang="en-US" altLang="zh-CN" sz="1200" dirty="0" smtClean="0">
                <a:solidFill>
                  <a:srgbClr val="C00000"/>
                </a:solidFill>
              </a:rPr>
              <a:t>How to Grow a Mind: Statistics, Structure, and Abstraction</a:t>
            </a:r>
            <a:r>
              <a:rPr lang="en-US" altLang="zh-CN" sz="1200" dirty="0" smtClean="0"/>
              <a:t>, Science, Vol. 331, Issue 6022, pp. 1279-1285, 2011 (review)</a:t>
            </a:r>
            <a:r>
              <a:rPr lang="hu-HU" altLang="zh-CN" sz="1200" dirty="0" smtClean="0"/>
              <a:t>.</a:t>
            </a:r>
            <a:endParaRPr lang="en-US" altLang="zh-CN" sz="1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Aspect1-</a:t>
            </a:r>
            <a:r>
              <a:rPr lang="zh-CN" altLang="en-US" b="1" dirty="0" smtClean="0"/>
              <a:t>例</a:t>
            </a:r>
            <a:r>
              <a:rPr lang="en-US" altLang="zh-CN" b="1" dirty="0" smtClean="0"/>
              <a:t>3</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8" name="矩形 7"/>
          <p:cNvSpPr/>
          <p:nvPr/>
        </p:nvSpPr>
        <p:spPr>
          <a:xfrm>
            <a:off x="72008" y="4399944"/>
            <a:ext cx="8964488" cy="1477328"/>
          </a:xfrm>
          <a:prstGeom prst="rect">
            <a:avLst/>
          </a:prstGeom>
        </p:spPr>
        <p:txBody>
          <a:bodyPr wrap="square">
            <a:spAutoFit/>
          </a:bodyPr>
          <a:lstStyle/>
          <a:p>
            <a:r>
              <a:rPr lang="en-US" altLang="zh-CN" b="1" dirty="0" smtClean="0"/>
              <a:t>People can learn rich concepts from limited data. </a:t>
            </a:r>
          </a:p>
          <a:p>
            <a:r>
              <a:rPr lang="en-US" altLang="zh-CN" dirty="0" smtClean="0"/>
              <a:t>A single example of a new concept (red boxes) can be enough information to support</a:t>
            </a:r>
          </a:p>
          <a:p>
            <a:r>
              <a:rPr lang="en-US" altLang="zh-CN" dirty="0" smtClean="0"/>
              <a:t>the (</a:t>
            </a:r>
            <a:r>
              <a:rPr lang="en-US" altLang="zh-CN" dirty="0" err="1" smtClean="0"/>
              <a:t>i</a:t>
            </a:r>
            <a:r>
              <a:rPr lang="en-US" altLang="zh-CN" dirty="0" smtClean="0"/>
              <a:t>) classification of new examples, (ii) generation of new examples, (iii) parsing an object into parts and relations (parts segmented by color), and (iv) generation of new concepts from related concepts.</a:t>
            </a:r>
          </a:p>
        </p:txBody>
      </p:sp>
      <p:pic>
        <p:nvPicPr>
          <p:cNvPr id="49154" name="Picture 2"/>
          <p:cNvPicPr>
            <a:picLocks noChangeAspect="1" noChangeArrowheads="1"/>
          </p:cNvPicPr>
          <p:nvPr/>
        </p:nvPicPr>
        <p:blipFill>
          <a:blip r:embed="rId2" cstate="print"/>
          <a:srcRect/>
          <a:stretch>
            <a:fillRect/>
          </a:stretch>
        </p:blipFill>
        <p:spPr bwMode="auto">
          <a:xfrm>
            <a:off x="395536" y="908720"/>
            <a:ext cx="3411114" cy="3347839"/>
          </a:xfrm>
          <a:prstGeom prst="rect">
            <a:avLst/>
          </a:prstGeom>
          <a:noFill/>
          <a:ln w="9525">
            <a:noFill/>
            <a:miter lim="800000"/>
            <a:headEnd/>
            <a:tailEnd/>
          </a:ln>
        </p:spPr>
      </p:pic>
      <p:pic>
        <p:nvPicPr>
          <p:cNvPr id="49155" name="Picture 3"/>
          <p:cNvPicPr>
            <a:picLocks noChangeAspect="1" noChangeArrowheads="1"/>
          </p:cNvPicPr>
          <p:nvPr/>
        </p:nvPicPr>
        <p:blipFill>
          <a:blip r:embed="rId3" cstate="print"/>
          <a:srcRect/>
          <a:stretch>
            <a:fillRect/>
          </a:stretch>
        </p:blipFill>
        <p:spPr bwMode="auto">
          <a:xfrm>
            <a:off x="5292080" y="908720"/>
            <a:ext cx="2808312" cy="3245161"/>
          </a:xfrm>
          <a:prstGeom prst="rect">
            <a:avLst/>
          </a:prstGeom>
          <a:noFill/>
          <a:ln w="9525">
            <a:noFill/>
            <a:miter lim="800000"/>
            <a:headEnd/>
            <a:tailEnd/>
          </a:ln>
        </p:spPr>
      </p:pic>
      <p:sp>
        <p:nvSpPr>
          <p:cNvPr id="7" name="矩形 6"/>
          <p:cNvSpPr/>
          <p:nvPr/>
        </p:nvSpPr>
        <p:spPr>
          <a:xfrm>
            <a:off x="107504" y="6279703"/>
            <a:ext cx="8892480" cy="461665"/>
          </a:xfrm>
          <a:prstGeom prst="rect">
            <a:avLst/>
          </a:prstGeom>
        </p:spPr>
        <p:txBody>
          <a:bodyPr wrap="square">
            <a:spAutoFit/>
          </a:bodyPr>
          <a:lstStyle/>
          <a:p>
            <a:r>
              <a:rPr lang="en-US" altLang="zh-CN" sz="1200" dirty="0" err="1" smtClean="0"/>
              <a:t>Brenden</a:t>
            </a:r>
            <a:r>
              <a:rPr lang="en-US" altLang="zh-CN" sz="1200" dirty="0" smtClean="0"/>
              <a:t> M. Lake, </a:t>
            </a:r>
            <a:r>
              <a:rPr lang="en-US" altLang="zh-CN" sz="1200" dirty="0" err="1" smtClean="0"/>
              <a:t>Ruslan</a:t>
            </a:r>
            <a:r>
              <a:rPr lang="en-US" altLang="zh-CN" sz="1200" dirty="0" smtClean="0"/>
              <a:t> </a:t>
            </a:r>
            <a:r>
              <a:rPr lang="en-US" altLang="zh-CN" sz="1200" dirty="0" err="1" smtClean="0"/>
              <a:t>Salakhutdinov</a:t>
            </a:r>
            <a:r>
              <a:rPr lang="en-US" altLang="zh-CN" sz="1200" dirty="0" smtClean="0"/>
              <a:t>, Joshua B. </a:t>
            </a:r>
            <a:r>
              <a:rPr lang="en-US" altLang="zh-CN" sz="1200" dirty="0" err="1" smtClean="0"/>
              <a:t>Tenenbaum</a:t>
            </a:r>
            <a:r>
              <a:rPr lang="en-US" altLang="zh-CN" sz="1200" dirty="0" smtClean="0"/>
              <a:t>, </a:t>
            </a:r>
            <a:r>
              <a:rPr lang="en-US" altLang="zh-CN" sz="1200" dirty="0" smtClean="0">
                <a:solidFill>
                  <a:srgbClr val="C00000"/>
                </a:solidFill>
              </a:rPr>
              <a:t>Human-level concept learning through probabilistic program induction</a:t>
            </a:r>
            <a:r>
              <a:rPr lang="en-US" altLang="zh-CN" sz="1200" dirty="0" smtClean="0"/>
              <a:t>, Science, Vol. 350, Issue 6266, pp. 1332-1338, 2015 (research article)</a:t>
            </a:r>
            <a:r>
              <a:rPr lang="hu-HU" altLang="zh-CN" sz="1200" dirty="0" smtClean="0"/>
              <a:t>.</a:t>
            </a:r>
          </a:p>
        </p:txBody>
      </p:sp>
      <p:sp>
        <p:nvSpPr>
          <p:cNvPr id="9" name="矩形 8"/>
          <p:cNvSpPr/>
          <p:nvPr/>
        </p:nvSpPr>
        <p:spPr>
          <a:xfrm>
            <a:off x="5508104" y="4005064"/>
            <a:ext cx="1526380" cy="276999"/>
          </a:xfrm>
          <a:prstGeom prst="rect">
            <a:avLst/>
          </a:prstGeom>
        </p:spPr>
        <p:txBody>
          <a:bodyPr wrap="none">
            <a:spAutoFit/>
          </a:bodyPr>
          <a:lstStyle/>
          <a:p>
            <a:r>
              <a:rPr lang="en-US" altLang="zh-CN" sz="1200" dirty="0" smtClean="0"/>
              <a:t>http://omniglot.com/</a:t>
            </a:r>
            <a:endParaRPr lang="zh-CN" alt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chemeClr val="tx1"/>
                </a:solidFill>
                <a:latin typeface="Arial Unicode MS" pitchFamily="34" charset="-122"/>
                <a:ea typeface="黑体" pitchFamily="49" charset="-122"/>
                <a:sym typeface="黑体" panose="02010609060101010101" pitchFamily="49" charset="-122"/>
              </a:rPr>
              <a:t>大数据的政策与引导：国家大力支持</a:t>
            </a:r>
            <a:endParaRPr lang="zh-CN" altLang="en-US" sz="4000" dirty="0">
              <a:solidFill>
                <a:schemeClr val="tx1"/>
              </a:solidFill>
            </a:endParaRPr>
          </a:p>
        </p:txBody>
      </p:sp>
      <p:sp>
        <p:nvSpPr>
          <p:cNvPr id="3" name="内容占位符 2"/>
          <p:cNvSpPr>
            <a:spLocks noGrp="1"/>
          </p:cNvSpPr>
          <p:nvPr>
            <p:ph idx="1"/>
          </p:nvPr>
        </p:nvSpPr>
        <p:spPr>
          <a:xfrm>
            <a:off x="285720" y="2639793"/>
            <a:ext cx="8501122" cy="1714512"/>
          </a:xfrm>
          <a:solidFill>
            <a:schemeClr val="accent1"/>
          </a:solidFill>
          <a:ln>
            <a:solidFill>
              <a:schemeClr val="accent1">
                <a:shade val="50000"/>
              </a:schemeClr>
            </a:solidFill>
          </a:ln>
        </p:spPr>
        <p:txBody>
          <a:bodyPr/>
          <a:lstStyle/>
          <a:p>
            <a:r>
              <a:rPr lang="zh-CN" altLang="en-US" sz="2000" dirty="0" smtClean="0"/>
              <a:t>美国</a:t>
            </a:r>
            <a:r>
              <a:rPr lang="en-US" altLang="zh-CN" sz="2000" dirty="0" smtClean="0"/>
              <a:t>2016</a:t>
            </a:r>
            <a:r>
              <a:rPr lang="zh-CN" altLang="en-US" sz="2000" dirty="0" smtClean="0"/>
              <a:t>年</a:t>
            </a:r>
            <a:r>
              <a:rPr lang="en-US" altLang="zh-CN" sz="2000" dirty="0" smtClean="0"/>
              <a:t>5</a:t>
            </a:r>
            <a:r>
              <a:rPr lang="zh-CN" altLang="en-US" sz="2000" dirty="0" smtClean="0"/>
              <a:t>月发布</a:t>
            </a:r>
            <a:r>
              <a:rPr lang="en-US" altLang="zh-CN" sz="2000" dirty="0" smtClean="0"/>
              <a:t>《</a:t>
            </a:r>
            <a:r>
              <a:rPr lang="zh-CN" altLang="en-US" sz="2000" dirty="0" smtClean="0"/>
              <a:t>联邦大数据研究与开发战略计划</a:t>
            </a:r>
            <a:r>
              <a:rPr lang="en-US" altLang="zh-CN" sz="2000" dirty="0" smtClean="0"/>
              <a:t>》</a:t>
            </a:r>
          </a:p>
          <a:p>
            <a:r>
              <a:rPr lang="zh-CN" altLang="en-US" sz="2000" dirty="0" smtClean="0"/>
              <a:t>其目标是对联邦机构的大数据相关项目和投资进行指导</a:t>
            </a:r>
            <a:r>
              <a:rPr lang="en-US" altLang="zh-CN" sz="2000" dirty="0" smtClean="0"/>
              <a:t>,</a:t>
            </a:r>
            <a:r>
              <a:rPr lang="zh-CN" altLang="en-US" sz="2000" dirty="0" smtClean="0"/>
              <a:t>主要围绕代表大数据研发关键领域的七个战略进行，包括促进人类对科学、医学和安全所有分支的</a:t>
            </a:r>
            <a:r>
              <a:rPr lang="zh-CN" altLang="en-US" sz="2000" dirty="0" smtClean="0"/>
              <a:t>认识</a:t>
            </a:r>
            <a:r>
              <a:rPr lang="zh-CN" altLang="en-US" sz="2000" dirty="0" smtClean="0"/>
              <a:t>；</a:t>
            </a:r>
            <a:r>
              <a:rPr lang="zh-CN" altLang="en-US" sz="2000" dirty="0" smtClean="0">
                <a:solidFill>
                  <a:srgbClr val="FF0000"/>
                </a:solidFill>
              </a:rPr>
              <a:t>确保</a:t>
            </a:r>
            <a:r>
              <a:rPr lang="zh-CN" altLang="en-US" sz="2000" dirty="0" smtClean="0">
                <a:solidFill>
                  <a:srgbClr val="FF0000"/>
                </a:solidFill>
              </a:rPr>
              <a:t>美国在研发领域继续发挥领导作用；通过研发来提高美国和世界解决紧迫社会和环境问题的能力</a:t>
            </a:r>
            <a:r>
              <a:rPr lang="zh-CN" altLang="en-US" sz="2000" dirty="0" smtClean="0"/>
              <a:t>。</a:t>
            </a:r>
            <a:endParaRPr lang="en-US" altLang="zh-CN" sz="2000" dirty="0" smtClean="0"/>
          </a:p>
          <a:p>
            <a:endParaRPr lang="en-US" altLang="zh-CN" sz="2000" dirty="0" smtClean="0">
              <a:ea typeface="黑体" pitchFamily="49" charset="-122"/>
            </a:endParaRPr>
          </a:p>
          <a:p>
            <a:endParaRPr lang="zh-CN" altLang="en-US" sz="2000" dirty="0" smtClean="0">
              <a:ea typeface="黑体" pitchFamily="49" charset="-122"/>
            </a:endParaRPr>
          </a:p>
          <a:p>
            <a:pPr lvl="1"/>
            <a:endParaRPr lang="en-US" altLang="zh-CN" sz="1100" dirty="0" smtClean="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a:t>
            </a:fld>
            <a:endParaRPr lang="en-US" altLang="zh-CN" sz="1200" b="1" dirty="0">
              <a:solidFill>
                <a:srgbClr val="898989"/>
              </a:solidFill>
              <a:latin typeface="Calibri" pitchFamily="34" charset="0"/>
            </a:endParaRPr>
          </a:p>
        </p:txBody>
      </p:sp>
      <p:pic>
        <p:nvPicPr>
          <p:cNvPr id="96258" name="Picture 2" descr="战略计划"/>
          <p:cNvPicPr>
            <a:picLocks noChangeAspect="1" noChangeArrowheads="1"/>
          </p:cNvPicPr>
          <p:nvPr/>
        </p:nvPicPr>
        <p:blipFill>
          <a:blip r:embed="rId2"/>
          <a:srcRect/>
          <a:stretch>
            <a:fillRect/>
          </a:stretch>
        </p:blipFill>
        <p:spPr bwMode="auto">
          <a:xfrm>
            <a:off x="0" y="5072094"/>
            <a:ext cx="5267325" cy="1785930"/>
          </a:xfrm>
          <a:prstGeom prst="rect">
            <a:avLst/>
          </a:prstGeom>
          <a:noFill/>
        </p:spPr>
      </p:pic>
      <p:pic>
        <p:nvPicPr>
          <p:cNvPr id="96260" name="Picture 4" descr="大数据"/>
          <p:cNvPicPr>
            <a:picLocks noChangeAspect="1" noChangeArrowheads="1"/>
          </p:cNvPicPr>
          <p:nvPr/>
        </p:nvPicPr>
        <p:blipFill>
          <a:blip r:embed="rId3"/>
          <a:srcRect/>
          <a:stretch>
            <a:fillRect/>
          </a:stretch>
        </p:blipFill>
        <p:spPr bwMode="auto">
          <a:xfrm>
            <a:off x="5357818" y="5000636"/>
            <a:ext cx="3571900" cy="1857388"/>
          </a:xfrm>
          <a:prstGeom prst="rect">
            <a:avLst/>
          </a:prstGeom>
          <a:noFill/>
        </p:spPr>
      </p:pic>
      <p:sp>
        <p:nvSpPr>
          <p:cNvPr id="7" name="矩形 6"/>
          <p:cNvSpPr/>
          <p:nvPr/>
        </p:nvSpPr>
        <p:spPr>
          <a:xfrm>
            <a:off x="142844" y="4357694"/>
            <a:ext cx="9001156" cy="646331"/>
          </a:xfrm>
          <a:prstGeom prst="rect">
            <a:avLst/>
          </a:prstGeom>
        </p:spPr>
        <p:txBody>
          <a:bodyPr wrap="square">
            <a:spAutoFit/>
          </a:bodyPr>
          <a:lstStyle/>
          <a:p>
            <a:pPr algn="ctr"/>
            <a:r>
              <a:rPr lang="zh-CN" altLang="en-US" b="1" dirty="0" smtClean="0"/>
              <a:t>“数据是一项有价值的国家资本，应对公众开放，而不是把其禁锢在政府体制。”　</a:t>
            </a:r>
            <a:endParaRPr lang="en-US" altLang="zh-CN" b="1" dirty="0" smtClean="0"/>
          </a:p>
          <a:p>
            <a:pPr algn="ctr"/>
            <a:r>
              <a:rPr lang="en-US" altLang="zh-CN" b="1" dirty="0" smtClean="0">
                <a:solidFill>
                  <a:srgbClr val="FF0000"/>
                </a:solidFill>
              </a:rPr>
              <a:t>——</a:t>
            </a:r>
            <a:r>
              <a:rPr lang="zh-CN" altLang="en-US" b="1" dirty="0" smtClean="0">
                <a:solidFill>
                  <a:srgbClr val="FF0000"/>
                </a:solidFill>
              </a:rPr>
              <a:t>美国联邦政府</a:t>
            </a:r>
          </a:p>
        </p:txBody>
      </p:sp>
      <p:sp>
        <p:nvSpPr>
          <p:cNvPr id="8" name="矩形 7"/>
          <p:cNvSpPr/>
          <p:nvPr/>
        </p:nvSpPr>
        <p:spPr>
          <a:xfrm>
            <a:off x="142844" y="6621685"/>
            <a:ext cx="5357850" cy="307777"/>
          </a:xfrm>
          <a:prstGeom prst="rect">
            <a:avLst/>
          </a:prstGeom>
        </p:spPr>
        <p:txBody>
          <a:bodyPr wrap="square">
            <a:spAutoFit/>
          </a:bodyPr>
          <a:lstStyle/>
          <a:p>
            <a:r>
              <a:rPr lang="en-US" altLang="zh-CN" sz="1400" dirty="0" smtClean="0"/>
              <a:t>http://www.thebigdata.cn/YeJieDongTai/30500.html</a:t>
            </a:r>
            <a:endParaRPr lang="zh-CN" altLang="en-US" sz="1400" dirty="0"/>
          </a:p>
        </p:txBody>
      </p:sp>
      <p:sp>
        <p:nvSpPr>
          <p:cNvPr id="9" name="内容占位符 2"/>
          <p:cNvSpPr txBox="1">
            <a:spLocks/>
          </p:cNvSpPr>
          <p:nvPr/>
        </p:nvSpPr>
        <p:spPr bwMode="auto">
          <a:xfrm>
            <a:off x="285720" y="857232"/>
            <a:ext cx="8501122" cy="1714512"/>
          </a:xfrm>
          <a:prstGeom prst="rect">
            <a:avLst/>
          </a:prstGeom>
          <a:noFill/>
          <a:ln w="9525">
            <a:solidFill>
              <a:schemeClr val="accent1">
                <a:shade val="50000"/>
              </a:schemeClr>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2012</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年</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3</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月</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29</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日</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，美国总统科技政策办公室</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OSTP</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Office of Science and Technology Policy</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）宣布了每年投资两亿美元的“大数据研究计划”</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Big Data R&amp;D Initiative</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同天</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，我国科技部发布的“</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‘十二五’国家科技计划信息技术领域</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2013</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年度备选项目</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征集指南”把“大数据研究”列在首位</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58"/>
                                        </p:tgtEl>
                                        <p:attrNameLst>
                                          <p:attrName>style.visibility</p:attrName>
                                        </p:attrNameLst>
                                      </p:cBhvr>
                                      <p:to>
                                        <p:strVal val="visible"/>
                                      </p:to>
                                    </p:set>
                                    <p:anim calcmode="lin" valueType="num">
                                      <p:cBhvr additive="base">
                                        <p:cTn id="23" dur="500" fill="hold"/>
                                        <p:tgtEl>
                                          <p:spTgt spid="96258"/>
                                        </p:tgtEl>
                                        <p:attrNameLst>
                                          <p:attrName>ppt_x</p:attrName>
                                        </p:attrNameLst>
                                      </p:cBhvr>
                                      <p:tavLst>
                                        <p:tav tm="0">
                                          <p:val>
                                            <p:strVal val="#ppt_x"/>
                                          </p:val>
                                        </p:tav>
                                        <p:tav tm="100000">
                                          <p:val>
                                            <p:strVal val="#ppt_x"/>
                                          </p:val>
                                        </p:tav>
                                      </p:tavLst>
                                    </p:anim>
                                    <p:anim calcmode="lin" valueType="num">
                                      <p:cBhvr additive="base">
                                        <p:cTn id="24" dur="500" fill="hold"/>
                                        <p:tgtEl>
                                          <p:spTgt spid="962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6260"/>
                                        </p:tgtEl>
                                        <p:attrNameLst>
                                          <p:attrName>style.visibility</p:attrName>
                                        </p:attrNameLst>
                                      </p:cBhvr>
                                      <p:to>
                                        <p:strVal val="visible"/>
                                      </p:to>
                                    </p:set>
                                    <p:anim calcmode="lin" valueType="num">
                                      <p:cBhvr additive="base">
                                        <p:cTn id="27" dur="500" fill="hold"/>
                                        <p:tgtEl>
                                          <p:spTgt spid="96260"/>
                                        </p:tgtEl>
                                        <p:attrNameLst>
                                          <p:attrName>ppt_x</p:attrName>
                                        </p:attrNameLst>
                                      </p:cBhvr>
                                      <p:tavLst>
                                        <p:tav tm="0">
                                          <p:val>
                                            <p:strVal val="#ppt_x"/>
                                          </p:val>
                                        </p:tav>
                                        <p:tav tm="100000">
                                          <p:val>
                                            <p:strVal val="#ppt_x"/>
                                          </p:val>
                                        </p:tav>
                                      </p:tavLst>
                                    </p:anim>
                                    <p:anim calcmode="lin" valueType="num">
                                      <p:cBhvr additive="base">
                                        <p:cTn id="28" dur="500" fill="hold"/>
                                        <p:tgtEl>
                                          <p:spTgt spid="96260"/>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3">
                                            <p:bg/>
                                          </p:spTgt>
                                        </p:tgtEl>
                                        <p:attrNameLst>
                                          <p:attrName>style.visibility</p:attrName>
                                        </p:attrNameLst>
                                      </p:cBhvr>
                                      <p:to>
                                        <p:strVal val="visible"/>
                                      </p:to>
                                    </p:set>
                                    <p:anim calcmode="lin" valueType="num">
                                      <p:cBhvr additive="base">
                                        <p:cTn id="31" dur="500" fill="hold"/>
                                        <p:tgtEl>
                                          <p:spTgt spid="3">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3">
                                            <p:bg/>
                                          </p:spTgt>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additive="base">
                                        <p:cTn id="3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 calcmode="lin" valueType="num">
                                      <p:cBhvr additive="base">
                                        <p:cTn id="3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258"/>
                                        </p:tgtEl>
                                        <p:attrNameLst>
                                          <p:attrName>style.visibility</p:attrName>
                                        </p:attrNameLst>
                                      </p:cBhvr>
                                      <p:to>
                                        <p:strVal val="visible"/>
                                      </p:to>
                                    </p:set>
                                    <p:anim calcmode="lin" valueType="num">
                                      <p:cBhvr additive="base">
                                        <p:cTn id="47" dur="500" fill="hold"/>
                                        <p:tgtEl>
                                          <p:spTgt spid="96258"/>
                                        </p:tgtEl>
                                        <p:attrNameLst>
                                          <p:attrName>ppt_x</p:attrName>
                                        </p:attrNameLst>
                                      </p:cBhvr>
                                      <p:tavLst>
                                        <p:tav tm="0">
                                          <p:val>
                                            <p:strVal val="#ppt_x"/>
                                          </p:val>
                                        </p:tav>
                                        <p:tav tm="100000">
                                          <p:val>
                                            <p:strVal val="#ppt_x"/>
                                          </p:val>
                                        </p:tav>
                                      </p:tavLst>
                                    </p:anim>
                                    <p:anim calcmode="lin" valueType="num">
                                      <p:cBhvr additive="base">
                                        <p:cTn id="48" dur="500" fill="hold"/>
                                        <p:tgtEl>
                                          <p:spTgt spid="9625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6260"/>
                                        </p:tgtEl>
                                        <p:attrNameLst>
                                          <p:attrName>style.visibility</p:attrName>
                                        </p:attrNameLst>
                                      </p:cBhvr>
                                      <p:to>
                                        <p:strVal val="visible"/>
                                      </p:to>
                                    </p:set>
                                    <p:anim calcmode="lin" valueType="num">
                                      <p:cBhvr additive="base">
                                        <p:cTn id="51" dur="500" fill="hold"/>
                                        <p:tgtEl>
                                          <p:spTgt spid="96260"/>
                                        </p:tgtEl>
                                        <p:attrNameLst>
                                          <p:attrName>ppt_x</p:attrName>
                                        </p:attrNameLst>
                                      </p:cBhvr>
                                      <p:tavLst>
                                        <p:tav tm="0">
                                          <p:val>
                                            <p:strVal val="#ppt_x"/>
                                          </p:val>
                                        </p:tav>
                                        <p:tav tm="100000">
                                          <p:val>
                                            <p:strVal val="#ppt_x"/>
                                          </p:val>
                                        </p:tav>
                                      </p:tavLst>
                                    </p:anim>
                                    <p:anim calcmode="lin" valueType="num">
                                      <p:cBhvr additive="base">
                                        <p:cTn id="52" dur="500" fill="hold"/>
                                        <p:tgtEl>
                                          <p:spTgt spid="96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 grpId="1" uiExpand="1" build="p" animBg="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493801" y="908720"/>
            <a:ext cx="8110647" cy="4104456"/>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b="1" dirty="0" smtClean="0"/>
              <a:t>Challenging Aspect1-</a:t>
            </a:r>
            <a:r>
              <a:rPr lang="zh-CN" altLang="en-US" b="1" dirty="0" smtClean="0"/>
              <a:t>例</a:t>
            </a:r>
            <a:r>
              <a:rPr lang="en-US" altLang="zh-CN" b="1" dirty="0" smtClean="0"/>
              <a:t>3</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8" name="矩形 7"/>
          <p:cNvSpPr/>
          <p:nvPr/>
        </p:nvSpPr>
        <p:spPr>
          <a:xfrm>
            <a:off x="144016" y="5069502"/>
            <a:ext cx="8964488" cy="1815882"/>
          </a:xfrm>
          <a:prstGeom prst="rect">
            <a:avLst/>
          </a:prstGeom>
        </p:spPr>
        <p:txBody>
          <a:bodyPr wrap="square">
            <a:spAutoFit/>
          </a:bodyPr>
          <a:lstStyle/>
          <a:p>
            <a:pPr>
              <a:buFont typeface="Arial" pitchFamily="34" charset="0"/>
              <a:buChar char="•"/>
            </a:pPr>
            <a:r>
              <a:rPr lang="en-US" altLang="zh-CN" sz="1600" dirty="0" smtClean="0"/>
              <a:t> Propose a computational model (</a:t>
            </a:r>
            <a:r>
              <a:rPr lang="en-US" altLang="zh-CN" sz="1600" dirty="0" smtClean="0">
                <a:solidFill>
                  <a:srgbClr val="FF0000"/>
                </a:solidFill>
              </a:rPr>
              <a:t>Bayesian Program Learning</a:t>
            </a:r>
            <a:r>
              <a:rPr lang="en-US" altLang="zh-CN" sz="1600" dirty="0" smtClean="0"/>
              <a:t>) that captures these human learning abilities for a large class of  simple visual concepts: handwritten characters from the world’s alphabets. </a:t>
            </a:r>
          </a:p>
          <a:p>
            <a:pPr>
              <a:buFont typeface="Arial" pitchFamily="34" charset="0"/>
              <a:buChar char="•"/>
            </a:pPr>
            <a:r>
              <a:rPr lang="en-US" altLang="zh-CN" sz="1600" dirty="0" smtClean="0"/>
              <a:t> </a:t>
            </a:r>
            <a:r>
              <a:rPr lang="en-US" altLang="zh-CN" sz="1600" dirty="0" smtClean="0">
                <a:solidFill>
                  <a:srgbClr val="FF0000"/>
                </a:solidFill>
              </a:rPr>
              <a:t>BPL</a:t>
            </a:r>
            <a:r>
              <a:rPr lang="en-US" altLang="zh-CN" sz="1600" dirty="0" smtClean="0"/>
              <a:t> learns simple stochastic programs to represent concepts, building them </a:t>
            </a:r>
            <a:r>
              <a:rPr lang="en-US" altLang="zh-CN" sz="1600" dirty="0" smtClean="0">
                <a:solidFill>
                  <a:srgbClr val="FF0000"/>
                </a:solidFill>
              </a:rPr>
              <a:t>compositionally from parts, subparts, and spatial relations</a:t>
            </a:r>
            <a:r>
              <a:rPr lang="en-US" altLang="zh-CN" sz="1600" dirty="0" smtClean="0"/>
              <a:t>. </a:t>
            </a:r>
          </a:p>
          <a:p>
            <a:pPr>
              <a:buFont typeface="Arial" pitchFamily="34" charset="0"/>
              <a:buChar char="•"/>
            </a:pPr>
            <a:r>
              <a:rPr lang="en-US" altLang="zh-CN" sz="1600" dirty="0" smtClean="0"/>
              <a:t> </a:t>
            </a:r>
            <a:r>
              <a:rPr lang="en-US" altLang="zh-CN" sz="1600" dirty="0" smtClean="0">
                <a:solidFill>
                  <a:srgbClr val="FF0000"/>
                </a:solidFill>
              </a:rPr>
              <a:t>BPL</a:t>
            </a:r>
            <a:r>
              <a:rPr lang="en-US" altLang="zh-CN" sz="1600" dirty="0" smtClean="0"/>
              <a:t> defines a generative model that can sample new types of concepts (an “A,” “B,” etc.) by combining parts and subparts in new ways.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3068960"/>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2:</a:t>
            </a:r>
            <a:endParaRPr lang="en-US" altLang="zh-CN" sz="4000" b="1" kern="0" dirty="0" smtClean="0">
              <a:solidFill>
                <a:srgbClr val="FF0000"/>
              </a:solidFill>
              <a:latin typeface="Arial Unicode MS" pitchFamily="34" charset="-122"/>
            </a:endParaRPr>
          </a:p>
          <a:p>
            <a:pPr marL="342900" indent="-342900" eaLnBrk="0" hangingPunct="0">
              <a:spcBef>
                <a:spcPct val="20000"/>
              </a:spcBef>
              <a:defRPr/>
            </a:pPr>
            <a:r>
              <a:rPr lang="en-US" altLang="zh-CN" sz="4000" b="1" kern="0" dirty="0" smtClean="0">
                <a:latin typeface="Arial Unicode MS" pitchFamily="34" charset="-122"/>
              </a:rPr>
              <a:t>Learning from Rich Data</a:t>
            </a:r>
            <a:endParaRPr lang="zh-CN" altLang="en-US" sz="4000" b="1" kern="0" dirty="0" smtClean="0">
              <a:latin typeface="Arial Unicode MS"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Aspect2-</a:t>
            </a:r>
            <a:r>
              <a:rPr lang="zh-CN" altLang="en-US" b="1" dirty="0" smtClean="0"/>
              <a:t>例</a:t>
            </a:r>
            <a:r>
              <a:rPr lang="en-US" altLang="zh-CN" b="1" dirty="0" smtClean="0"/>
              <a:t>4</a:t>
            </a:r>
            <a:endParaRPr lang="zh-CN" altLang="en-US" b="1" dirty="0"/>
          </a:p>
        </p:txBody>
      </p:sp>
      <p:sp>
        <p:nvSpPr>
          <p:cNvPr id="3" name="内容占位符 2"/>
          <p:cNvSpPr>
            <a:spLocks noGrp="1"/>
          </p:cNvSpPr>
          <p:nvPr>
            <p:ph idx="1"/>
          </p:nvPr>
        </p:nvSpPr>
        <p:spPr>
          <a:xfrm>
            <a:off x="285720" y="1000108"/>
            <a:ext cx="8501122" cy="2140860"/>
          </a:xfrm>
        </p:spPr>
        <p:txBody>
          <a:bodyPr/>
          <a:lstStyle/>
          <a:p>
            <a:r>
              <a:rPr lang="en-US" altLang="zh-CN" sz="1800" dirty="0" smtClean="0"/>
              <a:t>Michael L. Littman, </a:t>
            </a:r>
            <a:r>
              <a:rPr lang="en-US" altLang="zh-CN" sz="1800" dirty="0" smtClean="0">
                <a:solidFill>
                  <a:srgbClr val="C00000"/>
                </a:solidFill>
              </a:rPr>
              <a:t>Reinforcement learning improves </a:t>
            </a:r>
            <a:r>
              <a:rPr lang="en-US" altLang="zh-CN" sz="1800" dirty="0" err="1" smtClean="0">
                <a:solidFill>
                  <a:srgbClr val="C00000"/>
                </a:solidFill>
              </a:rPr>
              <a:t>behaviour</a:t>
            </a:r>
            <a:r>
              <a:rPr lang="en-US" altLang="zh-CN" sz="1800" dirty="0" smtClean="0">
                <a:solidFill>
                  <a:srgbClr val="C00000"/>
                </a:solidFill>
              </a:rPr>
              <a:t> from evaluative feedback</a:t>
            </a:r>
            <a:r>
              <a:rPr lang="en-US" altLang="zh-CN" sz="1800" dirty="0" smtClean="0"/>
              <a:t>, Nature 521, 445–451, 2015 (review).</a:t>
            </a:r>
          </a:p>
          <a:p>
            <a:r>
              <a:rPr lang="en-US" altLang="zh-CN" sz="1800" dirty="0" smtClean="0"/>
              <a:t>Google </a:t>
            </a:r>
            <a:r>
              <a:rPr lang="en-US" altLang="zh-CN" sz="1800" dirty="0" err="1" smtClean="0"/>
              <a:t>DeepMind</a:t>
            </a:r>
            <a:r>
              <a:rPr lang="en-US" altLang="zh-CN" sz="1800" dirty="0" smtClean="0"/>
              <a:t>, </a:t>
            </a:r>
            <a:r>
              <a:rPr lang="en-US" altLang="zh-CN" sz="1800" dirty="0" smtClean="0">
                <a:solidFill>
                  <a:srgbClr val="C00000"/>
                </a:solidFill>
              </a:rPr>
              <a:t>Human-level control through deep reinforcement learning</a:t>
            </a:r>
            <a:r>
              <a:rPr lang="en-US" altLang="zh-CN" sz="1800" dirty="0" smtClean="0"/>
              <a:t>, Nature 518, 529–533, 2015 (letter).</a:t>
            </a:r>
          </a:p>
          <a:p>
            <a:r>
              <a:rPr lang="en-US" altLang="zh-CN" sz="1800" dirty="0" smtClean="0"/>
              <a:t>Google </a:t>
            </a:r>
            <a:r>
              <a:rPr lang="en-US" altLang="zh-CN" sz="1800" dirty="0" err="1" smtClean="0"/>
              <a:t>DeepMind</a:t>
            </a:r>
            <a:r>
              <a:rPr lang="en-US" altLang="zh-CN" sz="1800" dirty="0" smtClean="0"/>
              <a:t>, </a:t>
            </a:r>
            <a:r>
              <a:rPr lang="en-US" altLang="zh-CN" sz="1800" dirty="0" smtClean="0">
                <a:solidFill>
                  <a:srgbClr val="C00000"/>
                </a:solidFill>
              </a:rPr>
              <a:t>Mastering the game of Go with deep neural networks and tree search</a:t>
            </a:r>
            <a:r>
              <a:rPr lang="en-US" altLang="zh-CN" sz="1800" dirty="0" smtClean="0"/>
              <a:t>, Nature 529, pp. 484–489, 2016 (article)</a:t>
            </a:r>
            <a:r>
              <a:rPr lang="hu-HU" altLang="zh-CN" sz="1800" dirty="0" smtClean="0"/>
              <a:t>.</a:t>
            </a:r>
            <a:endParaRPr lang="zh-CN" altLang="en-US" sz="18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5" name="矩形 4"/>
          <p:cNvSpPr/>
          <p:nvPr/>
        </p:nvSpPr>
        <p:spPr>
          <a:xfrm>
            <a:off x="1835696" y="2977788"/>
            <a:ext cx="5652120" cy="1200329"/>
          </a:xfrm>
          <a:prstGeom prst="rect">
            <a:avLst/>
          </a:prstGeom>
        </p:spPr>
        <p:txBody>
          <a:bodyPr wrap="square">
            <a:spAutoFit/>
          </a:bodyPr>
          <a:lstStyle/>
          <a:p>
            <a:pPr algn="ctr"/>
            <a:r>
              <a:rPr lang="en-US" altLang="zh-CN" sz="2400" dirty="0" smtClean="0">
                <a:solidFill>
                  <a:srgbClr val="C00000"/>
                </a:solidFill>
              </a:rPr>
              <a:t>Deep Reinforcement Learning (DRL) </a:t>
            </a:r>
          </a:p>
          <a:p>
            <a:pPr algn="ctr"/>
            <a:r>
              <a:rPr lang="en-US" altLang="zh-CN" sz="2400" dirty="0" smtClean="0">
                <a:solidFill>
                  <a:srgbClr val="C00000"/>
                </a:solidFill>
              </a:rPr>
              <a:t>Deep Learning (DL)</a:t>
            </a:r>
            <a:endParaRPr lang="en-US" altLang="zh-CN" sz="2400" dirty="0" smtClean="0"/>
          </a:p>
          <a:p>
            <a:pPr algn="ctr"/>
            <a:r>
              <a:rPr lang="en-US" altLang="zh-CN" sz="2400" dirty="0" smtClean="0">
                <a:solidFill>
                  <a:srgbClr val="C00000"/>
                </a:solidFill>
              </a:rPr>
              <a:t>Reinforcement Learning (RL)</a:t>
            </a:r>
            <a:endParaRPr lang="zh-CN" altLang="en-US" sz="2400" dirty="0"/>
          </a:p>
        </p:txBody>
      </p:sp>
      <p:sp>
        <p:nvSpPr>
          <p:cNvPr id="6" name="矩形 5"/>
          <p:cNvSpPr/>
          <p:nvPr/>
        </p:nvSpPr>
        <p:spPr>
          <a:xfrm>
            <a:off x="1979712" y="4201924"/>
            <a:ext cx="5652120" cy="523220"/>
          </a:xfrm>
          <a:prstGeom prst="rect">
            <a:avLst/>
          </a:prstGeom>
        </p:spPr>
        <p:txBody>
          <a:bodyPr wrap="square">
            <a:spAutoFit/>
          </a:bodyPr>
          <a:lstStyle/>
          <a:p>
            <a:pPr algn="ctr"/>
            <a:r>
              <a:rPr lang="en-US" altLang="zh-CN" sz="2800" dirty="0" smtClean="0">
                <a:solidFill>
                  <a:srgbClr val="C00000"/>
                </a:solidFill>
              </a:rPr>
              <a:t>DRL  =  DL +RL</a:t>
            </a:r>
            <a:endParaRPr lang="zh-CN" altLang="en-US" sz="2800" dirty="0"/>
          </a:p>
        </p:txBody>
      </p:sp>
      <p:sp>
        <p:nvSpPr>
          <p:cNvPr id="7" name="内容占位符 2"/>
          <p:cNvSpPr txBox="1">
            <a:spLocks/>
          </p:cNvSpPr>
          <p:nvPr/>
        </p:nvSpPr>
        <p:spPr bwMode="auto">
          <a:xfrm>
            <a:off x="395536" y="4797152"/>
            <a:ext cx="850112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smtClean="0">
                <a:ln>
                  <a:noFill/>
                </a:ln>
                <a:solidFill>
                  <a:schemeClr val="tx1"/>
                </a:solidFill>
                <a:effectLst/>
                <a:uLnTx/>
                <a:uFillTx/>
                <a:latin typeface="Arial Unicode MS" pitchFamily="34" charset="-122"/>
                <a:ea typeface="+mn-ea"/>
                <a:cs typeface="+mn-cs"/>
              </a:rPr>
              <a:t>Reinforcement learning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is the problem of getting an agent to act in the world so as to maximize its rewards. It has to figure out what it did that made it get the reward/punishment, which is known as the credit assignment problem. </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1600" b="0" i="0" u="none" strike="noStrike" kern="0" cap="none" spc="0" normalizeH="0" baseline="0" noProof="0" dirty="0" smtClean="0">
                <a:ln>
                  <a:noFill/>
                </a:ln>
                <a:solidFill>
                  <a:srgbClr val="FF0000"/>
                </a:solidFill>
                <a:effectLst/>
                <a:uLnTx/>
                <a:uFillTx/>
                <a:latin typeface="Arial Unicode MS" pitchFamily="34" charset="-122"/>
                <a:ea typeface="+mn-ea"/>
              </a:rPr>
              <a:t>Consider teaching a dog a new trick</a:t>
            </a:r>
            <a:r>
              <a:rPr kumimoji="0" lang="en-US" altLang="zh-CN" sz="1600" b="0" i="0" u="none" strike="noStrike" kern="0" cap="none" spc="0" normalizeH="0" baseline="0" noProof="0" dirty="0" smtClean="0">
                <a:ln>
                  <a:noFill/>
                </a:ln>
                <a:solidFill>
                  <a:schemeClr val="tx1"/>
                </a:solidFill>
                <a:effectLst/>
                <a:uLnTx/>
                <a:uFillTx/>
                <a:latin typeface="Arial Unicode MS" pitchFamily="34" charset="-122"/>
                <a:ea typeface="+mn-ea"/>
              </a:rPr>
              <a:t>: you cannot tell it what to do, but you can reward/punish it if it does the right/wrong thing.</a:t>
            </a:r>
            <a:endParaRPr kumimoji="0" lang="en-US" altLang="zh-CN" sz="1600" b="0" i="0" u="none" strike="noStrike" kern="0" cap="none" spc="0" normalizeH="0" baseline="0" noProof="0" dirty="0" smtClean="0">
              <a:ln>
                <a:noFill/>
              </a:ln>
              <a:solidFill>
                <a:srgbClr val="C00000"/>
              </a:solidFill>
              <a:effectLst/>
              <a:uLnTx/>
              <a:uFillTx/>
              <a:latin typeface="Arial Unicode MS" pitchFamily="34" charset="-122"/>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www.cs.ubc.ca/~murphyk/Bayes/Figures/RL.gif"/>
          <p:cNvPicPr>
            <a:picLocks noChangeAspect="1" noChangeArrowheads="1"/>
          </p:cNvPicPr>
          <p:nvPr/>
        </p:nvPicPr>
        <p:blipFill>
          <a:blip r:embed="rId3" cstate="print"/>
          <a:srcRect/>
          <a:stretch>
            <a:fillRect/>
          </a:stretch>
        </p:blipFill>
        <p:spPr bwMode="auto">
          <a:xfrm>
            <a:off x="0" y="904106"/>
            <a:ext cx="4619625" cy="3028950"/>
          </a:xfrm>
          <a:prstGeom prst="rect">
            <a:avLst/>
          </a:prstGeom>
          <a:noFill/>
        </p:spPr>
      </p:pic>
      <p:sp>
        <p:nvSpPr>
          <p:cNvPr id="2" name="标题 1"/>
          <p:cNvSpPr>
            <a:spLocks noGrp="1"/>
          </p:cNvSpPr>
          <p:nvPr>
            <p:ph type="title"/>
          </p:nvPr>
        </p:nvSpPr>
        <p:spPr/>
        <p:txBody>
          <a:bodyPr/>
          <a:lstStyle/>
          <a:p>
            <a:r>
              <a:rPr lang="en-US" altLang="zh-CN" b="1" dirty="0" smtClean="0"/>
              <a:t>Challenging Aspect2-</a:t>
            </a:r>
            <a:r>
              <a:rPr lang="zh-CN" altLang="en-US" b="1" dirty="0" smtClean="0"/>
              <a:t>例</a:t>
            </a:r>
            <a:r>
              <a:rPr lang="en-US" altLang="zh-CN" b="1" dirty="0" smtClean="0"/>
              <a:t>4</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9" name="矩形 8"/>
          <p:cNvSpPr/>
          <p:nvPr/>
        </p:nvSpPr>
        <p:spPr>
          <a:xfrm>
            <a:off x="4644008" y="908720"/>
            <a:ext cx="4320480" cy="2800767"/>
          </a:xfrm>
          <a:prstGeom prst="rect">
            <a:avLst/>
          </a:prstGeom>
        </p:spPr>
        <p:txBody>
          <a:bodyPr wrap="square">
            <a:spAutoFit/>
          </a:bodyPr>
          <a:lstStyle/>
          <a:p>
            <a:pPr>
              <a:buFont typeface="Arial" pitchFamily="34" charset="0"/>
              <a:buChar char="•"/>
            </a:pPr>
            <a:r>
              <a:rPr lang="en-US" altLang="zh-CN" sz="1600" dirty="0" smtClean="0"/>
              <a:t> </a:t>
            </a:r>
            <a:r>
              <a:rPr lang="en-US" altLang="zh-CN" sz="1600" b="1" dirty="0" smtClean="0"/>
              <a:t>The environment </a:t>
            </a:r>
            <a:r>
              <a:rPr lang="en-US" altLang="zh-CN" sz="1600" dirty="0" smtClean="0"/>
              <a:t>is a modeled as a stochastic finite state machine with inputs (actions sent from the agent) and outputs (observations and rewards sent to the agent)</a:t>
            </a:r>
          </a:p>
          <a:p>
            <a:pPr>
              <a:buFont typeface="Arial" pitchFamily="34" charset="0"/>
              <a:buChar char="•"/>
            </a:pPr>
            <a:r>
              <a:rPr lang="en-US" altLang="zh-CN" sz="1600" dirty="0" smtClean="0"/>
              <a:t> </a:t>
            </a:r>
            <a:r>
              <a:rPr lang="en-US" altLang="zh-CN" sz="1600" b="1" dirty="0" smtClean="0"/>
              <a:t>The agent </a:t>
            </a:r>
            <a:r>
              <a:rPr lang="en-US" altLang="zh-CN" sz="1600" dirty="0" smtClean="0"/>
              <a:t>is also </a:t>
            </a:r>
            <a:r>
              <a:rPr lang="en-US" altLang="zh-CN" sz="1600" dirty="0" err="1" smtClean="0"/>
              <a:t>modelled</a:t>
            </a:r>
            <a:r>
              <a:rPr lang="en-US" altLang="zh-CN" sz="1600" dirty="0" smtClean="0"/>
              <a:t> as stochastic FSM with inputs (observations/rewards sent from the environment) and outputs (actions sent to the environment)</a:t>
            </a:r>
          </a:p>
          <a:p>
            <a:pPr>
              <a:buFont typeface="Arial" pitchFamily="34" charset="0"/>
              <a:buChar char="•"/>
            </a:pPr>
            <a:r>
              <a:rPr lang="en-US" altLang="zh-CN" sz="1600" b="1" dirty="0" smtClean="0"/>
              <a:t> The agent's goal </a:t>
            </a:r>
            <a:r>
              <a:rPr lang="en-US" altLang="zh-CN" sz="1600" dirty="0" smtClean="0"/>
              <a:t>is to find a policy and state-update function so as to maximize the expected sum of discounted rewards</a:t>
            </a:r>
            <a:endParaRPr lang="zh-CN" altLang="en-US" sz="1600" dirty="0"/>
          </a:p>
        </p:txBody>
      </p:sp>
      <p:sp>
        <p:nvSpPr>
          <p:cNvPr id="10" name="矩形 9"/>
          <p:cNvSpPr/>
          <p:nvPr/>
        </p:nvSpPr>
        <p:spPr>
          <a:xfrm>
            <a:off x="251520" y="3789040"/>
            <a:ext cx="3384376" cy="646331"/>
          </a:xfrm>
          <a:prstGeom prst="rect">
            <a:avLst/>
          </a:prstGeom>
        </p:spPr>
        <p:txBody>
          <a:bodyPr wrap="square">
            <a:spAutoFit/>
          </a:bodyPr>
          <a:lstStyle/>
          <a:p>
            <a:r>
              <a:rPr lang="fr-FR" altLang="zh-CN" sz="1200" dirty="0" smtClean="0"/>
              <a:t>State transition function P(X(t)|X(t-1),A(t))</a:t>
            </a:r>
          </a:p>
          <a:p>
            <a:r>
              <a:rPr lang="fr-FR" altLang="zh-CN" sz="1200" dirty="0" smtClean="0"/>
              <a:t>Observation (output) function P(Y(t) | X(t), A(t))</a:t>
            </a:r>
          </a:p>
          <a:p>
            <a:r>
              <a:rPr lang="fr-FR" altLang="zh-CN" sz="1200" dirty="0" smtClean="0"/>
              <a:t>Reward function E(R(t) | X(t), A(t))</a:t>
            </a:r>
            <a:endParaRPr lang="fr-FR" altLang="zh-CN" sz="1200" dirty="0"/>
          </a:p>
        </p:txBody>
      </p:sp>
      <p:sp>
        <p:nvSpPr>
          <p:cNvPr id="11" name="矩形 10"/>
          <p:cNvSpPr/>
          <p:nvPr/>
        </p:nvSpPr>
        <p:spPr>
          <a:xfrm>
            <a:off x="251520" y="4407495"/>
            <a:ext cx="4032448" cy="461665"/>
          </a:xfrm>
          <a:prstGeom prst="rect">
            <a:avLst/>
          </a:prstGeom>
        </p:spPr>
        <p:txBody>
          <a:bodyPr wrap="square">
            <a:spAutoFit/>
          </a:bodyPr>
          <a:lstStyle/>
          <a:p>
            <a:r>
              <a:rPr lang="en-US" altLang="zh-CN" sz="1200" dirty="0" smtClean="0"/>
              <a:t>State transition function: S(t) = f (S(t-1), Y(t), R(t), A(t))</a:t>
            </a:r>
          </a:p>
          <a:p>
            <a:r>
              <a:rPr lang="en-US" altLang="zh-CN" sz="1200" dirty="0" smtClean="0"/>
              <a:t>Policy/output function: A(t) = pi(S(t)))</a:t>
            </a:r>
            <a:endParaRPr lang="en-US" altLang="zh-CN" sz="1200" dirty="0"/>
          </a:p>
        </p:txBody>
      </p:sp>
      <p:sp>
        <p:nvSpPr>
          <p:cNvPr id="12" name="矩形 11"/>
          <p:cNvSpPr/>
          <p:nvPr/>
        </p:nvSpPr>
        <p:spPr>
          <a:xfrm>
            <a:off x="4392488" y="3894147"/>
            <a:ext cx="4644008" cy="830997"/>
          </a:xfrm>
          <a:prstGeom prst="rect">
            <a:avLst/>
          </a:prstGeom>
        </p:spPr>
        <p:txBody>
          <a:bodyPr wrap="square">
            <a:spAutoFit/>
          </a:bodyPr>
          <a:lstStyle/>
          <a:p>
            <a:r>
              <a:rPr lang="en-US" altLang="zh-CN" sz="1200" dirty="0" smtClean="0"/>
              <a:t>In the special case Y(t)=X(t), we say the world is fully observable, and the model becomes a Markov Decision Process (MDP)</a:t>
            </a:r>
          </a:p>
          <a:p>
            <a:r>
              <a:rPr lang="en-US" altLang="zh-CN" sz="1200" dirty="0" smtClean="0">
                <a:latin typeface="Arial" pitchFamily="34" charset="0"/>
                <a:ea typeface="宋体" pitchFamily="2" charset="-122"/>
              </a:rPr>
              <a:t>Approximately solve an MDP by replacing the sum over all states with a Monte Carlo approximation</a:t>
            </a:r>
            <a:endParaRPr lang="zh-CN" altLang="en-US" sz="1200" dirty="0"/>
          </a:p>
        </p:txBody>
      </p:sp>
      <p:sp>
        <p:nvSpPr>
          <p:cNvPr id="15" name="内容占位符 2"/>
          <p:cNvSpPr>
            <a:spLocks noGrp="1"/>
          </p:cNvSpPr>
          <p:nvPr>
            <p:ph idx="1"/>
          </p:nvPr>
        </p:nvSpPr>
        <p:spPr>
          <a:xfrm>
            <a:off x="107504" y="5013176"/>
            <a:ext cx="8964488" cy="1800200"/>
          </a:xfrm>
          <a:ln>
            <a:solidFill>
              <a:srgbClr val="000099"/>
            </a:solidFill>
          </a:ln>
        </p:spPr>
        <p:txBody>
          <a:bodyPr/>
          <a:lstStyle/>
          <a:p>
            <a:pPr>
              <a:spcBef>
                <a:spcPts val="0"/>
              </a:spcBef>
            </a:pPr>
            <a:r>
              <a:rPr lang="en-US" altLang="zh-CN" sz="1400" dirty="0" smtClean="0">
                <a:solidFill>
                  <a:srgbClr val="C00000"/>
                </a:solidFill>
              </a:rPr>
              <a:t>Current research topics include: </a:t>
            </a:r>
            <a:r>
              <a:rPr lang="en-US" altLang="zh-CN" sz="1400" dirty="0" smtClean="0"/>
              <a:t>adaptive methods which work with fewer (or no) parameters under a large number of conditions, addressing the exploration problem in large MDPs,</a:t>
            </a:r>
          </a:p>
          <a:p>
            <a:pPr>
              <a:spcBef>
                <a:spcPts val="0"/>
              </a:spcBef>
            </a:pPr>
            <a:r>
              <a:rPr lang="en-US" altLang="zh-CN" sz="1400" dirty="0" smtClean="0"/>
              <a:t>learning and acting under partial information (e.g., using Predictive State Representation), </a:t>
            </a:r>
          </a:p>
          <a:p>
            <a:pPr>
              <a:spcBef>
                <a:spcPts val="0"/>
              </a:spcBef>
            </a:pPr>
            <a:r>
              <a:rPr lang="en-US" altLang="zh-CN" sz="1400" dirty="0" smtClean="0"/>
              <a:t>modular and hierarchical reinforcement learning,</a:t>
            </a:r>
          </a:p>
          <a:p>
            <a:pPr>
              <a:spcBef>
                <a:spcPts val="0"/>
              </a:spcBef>
            </a:pPr>
            <a:r>
              <a:rPr lang="en-US" altLang="zh-CN" sz="1400" dirty="0" smtClean="0"/>
              <a:t>improving existing value-function and policy search methods, </a:t>
            </a:r>
          </a:p>
          <a:p>
            <a:pPr>
              <a:spcBef>
                <a:spcPts val="0"/>
              </a:spcBef>
            </a:pPr>
            <a:r>
              <a:rPr lang="en-US" altLang="zh-CN" sz="1400" dirty="0" smtClean="0"/>
              <a:t>algorithms that work well with large (or continuous) action spaces, </a:t>
            </a:r>
          </a:p>
          <a:p>
            <a:pPr>
              <a:spcBef>
                <a:spcPts val="0"/>
              </a:spcBef>
            </a:pPr>
            <a:r>
              <a:rPr lang="en-US" altLang="zh-CN" sz="1400" dirty="0" smtClean="0"/>
              <a:t>transfer learning, lifelong learning, efficient sample-based planning (e.g., based on Monte-Carlo tree search), and multi-agent or distributed reinforcement Learning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3068960"/>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3:</a:t>
            </a:r>
            <a:endParaRPr lang="en-US" altLang="zh-CN" sz="4000" b="1" kern="0" dirty="0" smtClean="0">
              <a:solidFill>
                <a:srgbClr val="FF0000"/>
              </a:solidFill>
              <a:latin typeface="Arial Unicode MS" pitchFamily="34" charset="-122"/>
            </a:endParaRPr>
          </a:p>
          <a:p>
            <a:pPr marL="342900" indent="-342900" eaLnBrk="0" hangingPunct="0">
              <a:spcBef>
                <a:spcPct val="20000"/>
              </a:spcBef>
              <a:defRPr/>
            </a:pPr>
            <a:r>
              <a:rPr lang="en-US" altLang="zh-CN" sz="3600" b="1" kern="0" dirty="0" smtClean="0">
                <a:latin typeface="Arial Unicode MS" pitchFamily="34" charset="-122"/>
              </a:rPr>
              <a:t>Dealing with Noisy and Uncertain Data</a:t>
            </a:r>
            <a:endParaRPr lang="zh-CN" altLang="en-US" sz="3600" b="1" kern="0" dirty="0" smtClean="0">
              <a:latin typeface="Arial Unicode MS"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Aspect3-</a:t>
            </a:r>
            <a:r>
              <a:rPr lang="zh-CN" altLang="en-US" b="1" dirty="0" smtClean="0"/>
              <a:t>例</a:t>
            </a:r>
            <a:r>
              <a:rPr lang="en-US" altLang="zh-CN" b="1" dirty="0" smtClean="0"/>
              <a:t>5</a:t>
            </a:r>
            <a:endParaRPr lang="zh-CN" altLang="en-US" b="1" dirty="0"/>
          </a:p>
        </p:txBody>
      </p:sp>
      <p:sp>
        <p:nvSpPr>
          <p:cNvPr id="3" name="内容占位符 2"/>
          <p:cNvSpPr>
            <a:spLocks noGrp="1"/>
          </p:cNvSpPr>
          <p:nvPr>
            <p:ph idx="1"/>
          </p:nvPr>
        </p:nvSpPr>
        <p:spPr/>
        <p:txBody>
          <a:bodyPr/>
          <a:lstStyle/>
          <a:p>
            <a:r>
              <a:rPr lang="en-US" altLang="zh-CN" sz="1800" dirty="0" smtClean="0"/>
              <a:t>Ginsberg J, </a:t>
            </a:r>
            <a:r>
              <a:rPr lang="en-US" altLang="zh-CN" sz="1800" dirty="0" err="1" smtClean="0"/>
              <a:t>Mohebbi</a:t>
            </a:r>
            <a:r>
              <a:rPr lang="en-US" altLang="zh-CN" sz="1800" dirty="0" smtClean="0"/>
              <a:t> M H, Patel R S, et al. </a:t>
            </a:r>
            <a:r>
              <a:rPr lang="en-US" altLang="zh-CN" sz="1800" dirty="0" smtClean="0">
                <a:solidFill>
                  <a:srgbClr val="C00000"/>
                </a:solidFill>
              </a:rPr>
              <a:t>Detecting influenza epidemics using search engine query data. </a:t>
            </a:r>
            <a:r>
              <a:rPr lang="en-US" altLang="zh-CN" sz="1800" dirty="0" smtClean="0"/>
              <a:t>Nature, 2009, 457(7232): 1012-1014 (letter). </a:t>
            </a:r>
          </a:p>
          <a:p>
            <a:r>
              <a:rPr lang="en-US" altLang="zh-CN" sz="1800" dirty="0" err="1" smtClean="0"/>
              <a:t>Lazer</a:t>
            </a:r>
            <a:r>
              <a:rPr lang="en-US" altLang="zh-CN" sz="1800" dirty="0" smtClean="0"/>
              <a:t> D, Kennedy R, King G, et al. </a:t>
            </a:r>
            <a:r>
              <a:rPr lang="en-US" altLang="zh-CN" sz="1800" dirty="0" smtClean="0">
                <a:solidFill>
                  <a:srgbClr val="C00000"/>
                </a:solidFill>
              </a:rPr>
              <a:t>The Parable of Google Flu: Traps in Big Data Analysis</a:t>
            </a:r>
            <a:r>
              <a:rPr lang="en-US" altLang="zh-CN" sz="1800" dirty="0" smtClean="0"/>
              <a:t>. Science, 2014, 343(6176): 1203-1205 (policy forum).</a:t>
            </a:r>
            <a:endParaRPr lang="zh-CN" altLang="en-US" sz="18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pic>
        <p:nvPicPr>
          <p:cNvPr id="2050" name="Picture 2" descr="http://img0.tuicool.com/Are2Mr.bmp!web"/>
          <p:cNvPicPr>
            <a:picLocks noChangeAspect="1" noChangeArrowheads="1"/>
          </p:cNvPicPr>
          <p:nvPr/>
        </p:nvPicPr>
        <p:blipFill>
          <a:blip r:embed="rId2" cstate="print"/>
          <a:srcRect/>
          <a:stretch>
            <a:fillRect/>
          </a:stretch>
        </p:blipFill>
        <p:spPr bwMode="auto">
          <a:xfrm>
            <a:off x="251520" y="2348880"/>
            <a:ext cx="4733925" cy="3848101"/>
          </a:xfrm>
          <a:prstGeom prst="rect">
            <a:avLst/>
          </a:prstGeom>
          <a:noFill/>
        </p:spPr>
      </p:pic>
      <p:pic>
        <p:nvPicPr>
          <p:cNvPr id="2052" name="Picture 4" descr="http://img0.tuicool.com/uQFnuq.bmp!web"/>
          <p:cNvPicPr>
            <a:picLocks noChangeAspect="1" noChangeArrowheads="1"/>
          </p:cNvPicPr>
          <p:nvPr/>
        </p:nvPicPr>
        <p:blipFill>
          <a:blip r:embed="rId3" cstate="print"/>
          <a:srcRect/>
          <a:stretch>
            <a:fillRect/>
          </a:stretch>
        </p:blipFill>
        <p:spPr bwMode="auto">
          <a:xfrm>
            <a:off x="5868144" y="2492896"/>
            <a:ext cx="2736304" cy="362277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Aspect3-</a:t>
            </a:r>
            <a:r>
              <a:rPr lang="zh-CN" altLang="en-US" b="1" dirty="0" smtClean="0"/>
              <a:t>例</a:t>
            </a:r>
            <a:r>
              <a:rPr lang="en-US" altLang="zh-CN" b="1" dirty="0" smtClean="0"/>
              <a:t>5</a:t>
            </a:r>
            <a:endParaRPr lang="zh-CN" altLang="en-US" b="1" dirty="0"/>
          </a:p>
        </p:txBody>
      </p:sp>
      <p:sp>
        <p:nvSpPr>
          <p:cNvPr id="3" name="内容占位符 2"/>
          <p:cNvSpPr>
            <a:spLocks noGrp="1"/>
          </p:cNvSpPr>
          <p:nvPr>
            <p:ph idx="1"/>
          </p:nvPr>
        </p:nvSpPr>
        <p:spPr/>
        <p:txBody>
          <a:bodyPr/>
          <a:lstStyle/>
          <a:p>
            <a:r>
              <a:rPr lang="en-US" altLang="zh-CN" sz="1800" dirty="0" smtClean="0"/>
              <a:t>Ginsberg J, </a:t>
            </a:r>
            <a:r>
              <a:rPr lang="en-US" altLang="zh-CN" sz="1800" dirty="0" err="1" smtClean="0"/>
              <a:t>Mohebbi</a:t>
            </a:r>
            <a:r>
              <a:rPr lang="en-US" altLang="zh-CN" sz="1800" dirty="0" smtClean="0"/>
              <a:t> M H, Patel R S, et al. </a:t>
            </a:r>
            <a:r>
              <a:rPr lang="en-US" altLang="zh-CN" sz="1800" dirty="0" smtClean="0">
                <a:solidFill>
                  <a:srgbClr val="C00000"/>
                </a:solidFill>
              </a:rPr>
              <a:t>Detecting influenza epidemics using search engine query data</a:t>
            </a:r>
            <a:r>
              <a:rPr lang="en-US" altLang="zh-CN" sz="1800" dirty="0" smtClean="0"/>
              <a:t>. Nature, 2009, 457(7232): 1012-1014 (letter). </a:t>
            </a:r>
          </a:p>
          <a:p>
            <a:r>
              <a:rPr lang="en-US" altLang="zh-CN" sz="1800" dirty="0" err="1" smtClean="0"/>
              <a:t>Lazer</a:t>
            </a:r>
            <a:r>
              <a:rPr lang="en-US" altLang="zh-CN" sz="1800" dirty="0" smtClean="0"/>
              <a:t> D, Kennedy R, King G, et al. </a:t>
            </a:r>
            <a:r>
              <a:rPr lang="en-US" altLang="zh-CN" sz="1800" dirty="0" smtClean="0">
                <a:solidFill>
                  <a:srgbClr val="C00000"/>
                </a:solidFill>
              </a:rPr>
              <a:t>The Parable of Google Flu: Traps in Big Data Analysis</a:t>
            </a:r>
            <a:r>
              <a:rPr lang="en-US" altLang="zh-CN" sz="1800" dirty="0" smtClean="0"/>
              <a:t>. Science, 2014, 343(6176): 1203-1205 (policy forum).</a:t>
            </a:r>
          </a:p>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dirty="0" smtClean="0">
                <a:latin typeface="+mj-lt"/>
              </a:rPr>
              <a:t>Transparency and </a:t>
            </a:r>
            <a:r>
              <a:rPr lang="en-US" altLang="zh-CN" sz="1800" dirty="0" err="1" smtClean="0">
                <a:latin typeface="+mj-lt"/>
              </a:rPr>
              <a:t>Replicability</a:t>
            </a:r>
            <a:endParaRPr lang="en-US" altLang="zh-CN" sz="1800" dirty="0" smtClean="0">
              <a:latin typeface="+mj-lt"/>
            </a:endParaRPr>
          </a:p>
          <a:p>
            <a:pPr lvl="1"/>
            <a:r>
              <a:rPr lang="en-US" altLang="zh-CN" sz="1800" kern="1200" dirty="0" smtClean="0">
                <a:latin typeface="+mj-lt"/>
                <a:ea typeface="宋体" pitchFamily="2" charset="-122"/>
              </a:rPr>
              <a:t>Use Big Data to Understand the Unknown </a:t>
            </a:r>
          </a:p>
          <a:p>
            <a:pPr lvl="1"/>
            <a:r>
              <a:rPr lang="en-US" altLang="zh-CN" sz="1800" kern="1200" dirty="0" smtClean="0">
                <a:latin typeface="+mj-lt"/>
                <a:ea typeface="宋体" pitchFamily="2" charset="-122"/>
              </a:rPr>
              <a:t>Study the Algorithms</a:t>
            </a:r>
          </a:p>
          <a:p>
            <a:pPr lvl="1"/>
            <a:r>
              <a:rPr lang="en-US" altLang="zh-CN" sz="1800" kern="1200" dirty="0" smtClean="0">
                <a:latin typeface="+mj-lt"/>
                <a:ea typeface="宋体" pitchFamily="2" charset="-122"/>
              </a:rPr>
              <a:t>It’s Not Just About Size  of the Data</a:t>
            </a:r>
            <a:r>
              <a:rPr lang="en-US" altLang="zh-CN" sz="1600" kern="1200" dirty="0" smtClean="0">
                <a:latin typeface="+mj-lt"/>
                <a:ea typeface="宋体" pitchFamily="2" charset="-122"/>
              </a:rPr>
              <a:t>.</a:t>
            </a:r>
            <a:r>
              <a:rPr lang="en-US" altLang="zh-CN" sz="1400" kern="1200" dirty="0" smtClean="0">
                <a:latin typeface="+mj-lt"/>
                <a:ea typeface="宋体" pitchFamily="2" charset="-122"/>
              </a:rPr>
              <a:t> </a:t>
            </a:r>
            <a:endParaRPr lang="zh-CN" altLang="en-US" sz="1400" dirty="0">
              <a:latin typeface="+mj-lt"/>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Aspect3-</a:t>
            </a:r>
            <a:r>
              <a:rPr lang="zh-CN" altLang="en-US" b="1" dirty="0" smtClean="0"/>
              <a:t>例</a:t>
            </a:r>
            <a:r>
              <a:rPr lang="en-US" altLang="zh-CN" b="1" dirty="0" smtClean="0"/>
              <a:t>6</a:t>
            </a:r>
            <a:endParaRPr lang="zh-CN" altLang="en-US" b="1" dirty="0"/>
          </a:p>
        </p:txBody>
      </p:sp>
      <p:sp>
        <p:nvSpPr>
          <p:cNvPr id="3" name="内容占位符 2"/>
          <p:cNvSpPr>
            <a:spLocks noGrp="1"/>
          </p:cNvSpPr>
          <p:nvPr>
            <p:ph idx="1"/>
          </p:nvPr>
        </p:nvSpPr>
        <p:spPr>
          <a:xfrm>
            <a:off x="285720" y="1000108"/>
            <a:ext cx="8501122" cy="628692"/>
          </a:xfrm>
        </p:spPr>
        <p:txBody>
          <a:bodyPr/>
          <a:lstStyle/>
          <a:p>
            <a:r>
              <a:rPr lang="en-US" altLang="zh-CN" sz="1800" dirty="0" smtClean="0"/>
              <a:t>D. J. </a:t>
            </a:r>
            <a:r>
              <a:rPr lang="en-US" altLang="zh-CN" sz="1800" dirty="0" err="1" smtClean="0"/>
              <a:t>Spiegelhalter</a:t>
            </a:r>
            <a:r>
              <a:rPr lang="en-US" altLang="zh-CN" sz="1800" dirty="0" smtClean="0"/>
              <a:t>, </a:t>
            </a:r>
            <a:r>
              <a:rPr lang="en-US" altLang="zh-CN" sz="1800" dirty="0" smtClean="0">
                <a:solidFill>
                  <a:srgbClr val="C00000"/>
                </a:solidFill>
              </a:rPr>
              <a:t>The future lies in uncertainty</a:t>
            </a:r>
            <a:r>
              <a:rPr lang="en-US" altLang="zh-CN" sz="1800" dirty="0" smtClean="0"/>
              <a:t>, Science, Vol. 345, Issue 6194, pp. 264-265, 2014 (Perspective).</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pic>
        <p:nvPicPr>
          <p:cNvPr id="43012" name="Picture 4"/>
          <p:cNvPicPr>
            <a:picLocks noChangeAspect="1" noChangeArrowheads="1"/>
          </p:cNvPicPr>
          <p:nvPr/>
        </p:nvPicPr>
        <p:blipFill>
          <a:blip r:embed="rId3" cstate="print"/>
          <a:srcRect/>
          <a:stretch>
            <a:fillRect/>
          </a:stretch>
        </p:blipFill>
        <p:spPr bwMode="auto">
          <a:xfrm>
            <a:off x="947739" y="1662114"/>
            <a:ext cx="6576590" cy="3206196"/>
          </a:xfrm>
          <a:prstGeom prst="rect">
            <a:avLst/>
          </a:prstGeom>
          <a:noFill/>
          <a:ln w="9525">
            <a:noFill/>
            <a:miter lim="800000"/>
            <a:headEnd/>
            <a:tailEnd/>
          </a:ln>
        </p:spPr>
      </p:pic>
      <p:sp>
        <p:nvSpPr>
          <p:cNvPr id="8" name="内容占位符 2"/>
          <p:cNvSpPr txBox="1">
            <a:spLocks/>
          </p:cNvSpPr>
          <p:nvPr/>
        </p:nvSpPr>
        <p:spPr bwMode="auto">
          <a:xfrm>
            <a:off x="0" y="5085184"/>
            <a:ext cx="893924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buFont typeface="Arial" pitchFamily="34" charset="0"/>
              <a:buChar char="•"/>
            </a:pPr>
            <a:r>
              <a:rPr lang="en-US" altLang="zh-CN" dirty="0" smtClean="0"/>
              <a:t> The </a:t>
            </a:r>
            <a:r>
              <a:rPr lang="en-US" altLang="zh-CN" dirty="0" smtClean="0">
                <a:solidFill>
                  <a:srgbClr val="FF0000"/>
                </a:solidFill>
              </a:rPr>
              <a:t>300th anniversary of Jacob Bernoulli’s </a:t>
            </a:r>
            <a:r>
              <a:rPr lang="en-US" altLang="zh-CN" i="1" dirty="0" err="1" smtClean="0">
                <a:solidFill>
                  <a:srgbClr val="FF0000"/>
                </a:solidFill>
              </a:rPr>
              <a:t>Ars</a:t>
            </a:r>
            <a:r>
              <a:rPr lang="en-US" altLang="zh-CN" i="1" dirty="0" smtClean="0">
                <a:solidFill>
                  <a:srgbClr val="FF0000"/>
                </a:solidFill>
              </a:rPr>
              <a:t> </a:t>
            </a:r>
            <a:r>
              <a:rPr lang="en-US" altLang="zh-CN" i="1" dirty="0" err="1" smtClean="0">
                <a:solidFill>
                  <a:srgbClr val="FF0000"/>
                </a:solidFill>
              </a:rPr>
              <a:t>Conjectandi</a:t>
            </a:r>
            <a:r>
              <a:rPr lang="en-US" altLang="zh-CN" i="1" dirty="0" smtClean="0">
                <a:solidFill>
                  <a:srgbClr val="FF0000"/>
                </a:solidFill>
              </a:rPr>
              <a:t>, </a:t>
            </a:r>
            <a:r>
              <a:rPr lang="en-US" altLang="zh-CN" i="1" dirty="0" smtClean="0"/>
              <a:t>which uses probability </a:t>
            </a:r>
            <a:r>
              <a:rPr lang="en-US" altLang="zh-CN" dirty="0" smtClean="0"/>
              <a:t>theory to explore the properties of statistics as more observations were taken. </a:t>
            </a:r>
            <a:endParaRPr lang="en-US" altLang="zh-CN" sz="1600" dirty="0" smtClean="0"/>
          </a:p>
          <a:p>
            <a:pPr algn="just">
              <a:spcBef>
                <a:spcPts val="600"/>
              </a:spcBef>
              <a:buFont typeface="Arial" pitchFamily="34" charset="0"/>
              <a:buChar char="•"/>
            </a:pPr>
            <a:r>
              <a:rPr lang="en-US" altLang="zh-CN" dirty="0" smtClean="0"/>
              <a:t> The </a:t>
            </a:r>
            <a:r>
              <a:rPr lang="en-US" altLang="zh-CN" dirty="0" smtClean="0">
                <a:solidFill>
                  <a:srgbClr val="FF0000"/>
                </a:solidFill>
              </a:rPr>
              <a:t>250th anniversary of Thomas </a:t>
            </a:r>
            <a:r>
              <a:rPr lang="en-US" altLang="zh-CN" dirty="0" err="1" smtClean="0">
                <a:solidFill>
                  <a:srgbClr val="FF0000"/>
                </a:solidFill>
              </a:rPr>
              <a:t>Bayes</a:t>
            </a:r>
            <a:r>
              <a:rPr lang="en-US" altLang="zh-CN" dirty="0" smtClean="0">
                <a:solidFill>
                  <a:srgbClr val="FF0000"/>
                </a:solidFill>
              </a:rPr>
              <a:t>’ essay </a:t>
            </a:r>
            <a:r>
              <a:rPr lang="en-US" altLang="zh-CN" dirty="0" smtClean="0"/>
              <a:t>on how humans can sequentially learn from experience, steadily updating their beliefs as more data become available.</a:t>
            </a:r>
            <a:endParaRPr lang="en-US" altLang="zh-CN" i="1" dirty="0" smtClean="0"/>
          </a:p>
        </p:txBody>
      </p:sp>
      <p:sp>
        <p:nvSpPr>
          <p:cNvPr id="9" name="矩形 8"/>
          <p:cNvSpPr/>
          <p:nvPr/>
        </p:nvSpPr>
        <p:spPr>
          <a:xfrm>
            <a:off x="144016" y="4725144"/>
            <a:ext cx="1043608" cy="400110"/>
          </a:xfrm>
          <a:prstGeom prst="rect">
            <a:avLst/>
          </a:prstGeom>
        </p:spPr>
        <p:txBody>
          <a:bodyPr wrap="square">
            <a:spAutoFit/>
          </a:bodyPr>
          <a:lstStyle/>
          <a:p>
            <a:r>
              <a:rPr lang="en-US" altLang="zh-CN" sz="2000" b="1" dirty="0" smtClean="0">
                <a:solidFill>
                  <a:srgbClr val="C00000"/>
                </a:solidFill>
              </a:rPr>
              <a:t>2013</a:t>
            </a:r>
            <a:r>
              <a:rPr lang="zh-CN" altLang="en-US" sz="2000" b="1" dirty="0" smtClean="0">
                <a:solidFill>
                  <a:srgbClr val="C00000"/>
                </a:solidFill>
              </a:rPr>
              <a:t>年</a:t>
            </a:r>
            <a:endParaRPr lang="zh-CN" altLang="en-US" sz="2000" b="1"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Negative Aspect3-</a:t>
            </a:r>
            <a:r>
              <a:rPr lang="zh-CN" altLang="en-US" b="1" dirty="0" smtClean="0"/>
              <a:t>例</a:t>
            </a:r>
            <a:r>
              <a:rPr lang="en-US" altLang="zh-CN" b="1" dirty="0" smtClean="0"/>
              <a:t>6</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10" name="内容占位符 2"/>
          <p:cNvSpPr txBox="1">
            <a:spLocks/>
          </p:cNvSpPr>
          <p:nvPr/>
        </p:nvSpPr>
        <p:spPr bwMode="auto">
          <a:xfrm>
            <a:off x="251520" y="908720"/>
            <a:ext cx="8501122" cy="113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en-US" altLang="zh-CN" sz="2400" dirty="0" smtClean="0">
                <a:solidFill>
                  <a:srgbClr val="FF0000"/>
                </a:solidFill>
                <a:latin typeface="+mj-lt"/>
                <a:ea typeface="宋体" pitchFamily="2" charset="-122"/>
              </a:rPr>
              <a:t>Traditional Statistical Problems </a:t>
            </a:r>
            <a:r>
              <a:rPr lang="zh-CN" altLang="en-US" sz="2400" dirty="0" smtClean="0">
                <a:latin typeface="+mj-lt"/>
                <a:ea typeface="宋体" pitchFamily="2" charset="-122"/>
              </a:rPr>
              <a:t>：</a:t>
            </a:r>
            <a:r>
              <a:rPr lang="en-US" altLang="zh-CN" sz="2400" dirty="0" smtClean="0">
                <a:latin typeface="+mj-lt"/>
                <a:ea typeface="宋体" pitchFamily="2" charset="-122"/>
              </a:rPr>
              <a:t>large </a:t>
            </a:r>
            <a:r>
              <a:rPr lang="en-US" altLang="zh-CN" sz="2400" i="1" dirty="0" smtClean="0">
                <a:latin typeface="+mj-lt"/>
                <a:ea typeface="宋体" pitchFamily="2" charset="-122"/>
              </a:rPr>
              <a:t>n, small p</a:t>
            </a:r>
          </a:p>
          <a:p>
            <a:pPr marL="800100" lvl="1" indent="-342900" eaLnBrk="0" hangingPunct="0">
              <a:spcBef>
                <a:spcPct val="20000"/>
              </a:spcBef>
              <a:buFont typeface="Wingdings" pitchFamily="2" charset="2"/>
              <a:buChar char="Ø"/>
            </a:pPr>
            <a:r>
              <a:rPr lang="en-US" altLang="zh-CN" sz="1600" i="1" dirty="0" smtClean="0">
                <a:latin typeface="+mj-lt"/>
                <a:ea typeface="宋体" pitchFamily="2" charset="-122"/>
              </a:rPr>
              <a:t>many </a:t>
            </a:r>
            <a:r>
              <a:rPr lang="en-US" altLang="zh-CN" sz="1600" dirty="0" smtClean="0">
                <a:latin typeface="+mj-lt"/>
                <a:ea typeface="宋体" pitchFamily="2" charset="-122"/>
              </a:rPr>
              <a:t>observations (</a:t>
            </a:r>
            <a:r>
              <a:rPr lang="en-US" altLang="zh-CN" sz="1600" i="1" dirty="0" smtClean="0">
                <a:latin typeface="+mj-lt"/>
                <a:ea typeface="宋体" pitchFamily="2" charset="-122"/>
              </a:rPr>
              <a:t>n), such as participants in a </a:t>
            </a:r>
            <a:r>
              <a:rPr lang="en-US" altLang="zh-CN" sz="1600" dirty="0" smtClean="0">
                <a:latin typeface="+mj-lt"/>
                <a:ea typeface="宋体" pitchFamily="2" charset="-122"/>
              </a:rPr>
              <a:t>clinical trial, </a:t>
            </a:r>
          </a:p>
          <a:p>
            <a:pPr marL="800100" lvl="1" indent="-342900" eaLnBrk="0" hangingPunct="0">
              <a:spcBef>
                <a:spcPts val="0"/>
              </a:spcBef>
              <a:buFont typeface="Wingdings" pitchFamily="2" charset="2"/>
              <a:buChar char="Ø"/>
            </a:pPr>
            <a:r>
              <a:rPr lang="en-US" altLang="zh-CN" sz="1600" dirty="0" smtClean="0">
                <a:latin typeface="+mj-lt"/>
                <a:ea typeface="宋体" pitchFamily="2" charset="-122"/>
              </a:rPr>
              <a:t>but few parameters were measured (</a:t>
            </a:r>
            <a:r>
              <a:rPr lang="en-US" altLang="zh-CN" sz="1600" i="1" dirty="0" smtClean="0">
                <a:latin typeface="+mj-lt"/>
                <a:ea typeface="宋体" pitchFamily="2" charset="-122"/>
              </a:rPr>
              <a:t>p), and just a handful of hypotheses </a:t>
            </a:r>
            <a:r>
              <a:rPr lang="en-US" altLang="zh-CN" sz="1600" dirty="0" smtClean="0">
                <a:latin typeface="+mj-lt"/>
                <a:ea typeface="宋体" pitchFamily="2" charset="-122"/>
              </a:rPr>
              <a:t>tested.</a:t>
            </a:r>
            <a:r>
              <a:rPr lang="zh-CN" altLang="en-US" sz="2400" dirty="0" smtClean="0">
                <a:latin typeface="+mj-lt"/>
                <a:ea typeface="宋体" pitchFamily="2" charset="-122"/>
              </a:rPr>
              <a:t> </a:t>
            </a:r>
            <a:endParaRPr kumimoji="0" lang="en-US" altLang="zh-CN" sz="2400" b="0" i="0" u="none" strike="noStrike" kern="0" cap="none" spc="0" normalizeH="0" baseline="0" noProof="0" dirty="0" smtClean="0">
              <a:ln>
                <a:noFill/>
              </a:ln>
              <a:solidFill>
                <a:schemeClr val="tx1"/>
              </a:solidFill>
              <a:effectLst/>
              <a:uLnTx/>
              <a:uFillTx/>
              <a:latin typeface="+mj-lt"/>
              <a:ea typeface="+mn-ea"/>
              <a:cs typeface="+mn-cs"/>
            </a:endParaRPr>
          </a:p>
        </p:txBody>
      </p:sp>
      <p:sp>
        <p:nvSpPr>
          <p:cNvPr id="12" name="内容占位符 2"/>
          <p:cNvSpPr txBox="1">
            <a:spLocks/>
          </p:cNvSpPr>
          <p:nvPr/>
        </p:nvSpPr>
        <p:spPr bwMode="auto">
          <a:xfrm>
            <a:off x="251520" y="2041468"/>
            <a:ext cx="871296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en-US" altLang="zh-CN" sz="2400" dirty="0" smtClean="0">
                <a:solidFill>
                  <a:srgbClr val="FF0000"/>
                </a:solidFill>
                <a:latin typeface="+mj-lt"/>
                <a:ea typeface="宋体" pitchFamily="2" charset="-122"/>
              </a:rPr>
              <a:t>Current statistical problems </a:t>
            </a:r>
            <a:r>
              <a:rPr lang="zh-CN" altLang="en-US" sz="2400" dirty="0" smtClean="0">
                <a:latin typeface="+mj-lt"/>
                <a:ea typeface="宋体" pitchFamily="2" charset="-122"/>
              </a:rPr>
              <a:t>：</a:t>
            </a:r>
            <a:r>
              <a:rPr lang="en-US" altLang="zh-CN" sz="2400" dirty="0" smtClean="0">
                <a:latin typeface="+mj-lt"/>
                <a:ea typeface="宋体" pitchFamily="2" charset="-122"/>
              </a:rPr>
              <a:t>small </a:t>
            </a:r>
            <a:r>
              <a:rPr lang="en-US" altLang="zh-CN" sz="2400" i="1" dirty="0" smtClean="0">
                <a:latin typeface="+mj-lt"/>
                <a:ea typeface="宋体" pitchFamily="2" charset="-122"/>
              </a:rPr>
              <a:t>n, large p</a:t>
            </a:r>
          </a:p>
          <a:p>
            <a:pPr marL="800100" lvl="1" indent="-342900" eaLnBrk="0" hangingPunct="0">
              <a:spcBef>
                <a:spcPts val="0"/>
              </a:spcBef>
              <a:buFont typeface="Wingdings" pitchFamily="2" charset="2"/>
              <a:buChar char="Ø"/>
            </a:pPr>
            <a:r>
              <a:rPr lang="en-US" altLang="zh-CN" sz="1600" i="1" dirty="0" smtClean="0">
                <a:latin typeface="+mj-lt"/>
                <a:ea typeface="宋体" pitchFamily="2" charset="-122"/>
              </a:rPr>
              <a:t>The </a:t>
            </a:r>
            <a:r>
              <a:rPr lang="en-US" altLang="zh-CN" sz="1600" dirty="0" smtClean="0">
                <a:latin typeface="+mj-lt"/>
                <a:ea typeface="宋体" pitchFamily="2" charset="-122"/>
              </a:rPr>
              <a:t>expression of tens of thousands of genes in a limited number of tissue samples.</a:t>
            </a:r>
            <a:endParaRPr kumimoji="0" lang="en-US" altLang="zh-CN" sz="2400" b="0" i="0" u="none" strike="noStrike" kern="0" cap="none" spc="0" normalizeH="0" baseline="0" noProof="0" dirty="0" smtClean="0">
              <a:ln>
                <a:noFill/>
              </a:ln>
              <a:solidFill>
                <a:schemeClr val="tx1"/>
              </a:solidFill>
              <a:effectLst/>
              <a:uLnTx/>
              <a:uFillTx/>
              <a:latin typeface="+mj-lt"/>
              <a:ea typeface="+mn-ea"/>
              <a:cs typeface="+mn-cs"/>
            </a:endParaRPr>
          </a:p>
        </p:txBody>
      </p:sp>
      <p:sp>
        <p:nvSpPr>
          <p:cNvPr id="13" name="内容占位符 2"/>
          <p:cNvSpPr txBox="1">
            <a:spLocks/>
          </p:cNvSpPr>
          <p:nvPr/>
        </p:nvSpPr>
        <p:spPr bwMode="auto">
          <a:xfrm>
            <a:off x="251520" y="2761548"/>
            <a:ext cx="871296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en-US" altLang="zh-CN" sz="2400" dirty="0" smtClean="0">
                <a:solidFill>
                  <a:srgbClr val="FF0000"/>
                </a:solidFill>
                <a:latin typeface="+mj-lt"/>
                <a:ea typeface="宋体" pitchFamily="2" charset="-122"/>
              </a:rPr>
              <a:t>Future statistical problems </a:t>
            </a:r>
            <a:r>
              <a:rPr lang="zh-CN" altLang="en-US" sz="2400" dirty="0" smtClean="0">
                <a:latin typeface="+mj-lt"/>
                <a:ea typeface="宋体" pitchFamily="2" charset="-122"/>
              </a:rPr>
              <a:t>：</a:t>
            </a:r>
            <a:r>
              <a:rPr lang="en-US" altLang="zh-CN" sz="2400" dirty="0" smtClean="0">
                <a:latin typeface="+mj-lt"/>
                <a:ea typeface="宋体" pitchFamily="2" charset="-122"/>
              </a:rPr>
              <a:t>large </a:t>
            </a:r>
            <a:r>
              <a:rPr lang="en-US" altLang="zh-CN" sz="2400" i="1" dirty="0" smtClean="0">
                <a:latin typeface="+mj-lt"/>
                <a:ea typeface="宋体" pitchFamily="2" charset="-122"/>
              </a:rPr>
              <a:t>n, large p</a:t>
            </a:r>
          </a:p>
          <a:p>
            <a:pPr marL="800100" lvl="1" indent="-342900" eaLnBrk="0" hangingPunct="0">
              <a:spcBef>
                <a:spcPts val="0"/>
              </a:spcBef>
              <a:buFont typeface="Wingdings" pitchFamily="2" charset="2"/>
              <a:buChar char="Ø"/>
            </a:pPr>
            <a:r>
              <a:rPr lang="en-US" altLang="zh-CN" sz="1600" i="1" dirty="0" smtClean="0">
                <a:latin typeface="+mj-lt"/>
                <a:ea typeface="宋体" pitchFamily="2" charset="-122"/>
              </a:rPr>
              <a:t>Images, genomes, and electronic health records become linked together.</a:t>
            </a:r>
            <a:endParaRPr kumimoji="0" lang="en-US" altLang="zh-CN" sz="2400" b="0" i="0" u="none" strike="noStrike" kern="0" cap="none" spc="0" normalizeH="0" baseline="0" noProof="0" dirty="0" smtClean="0">
              <a:ln>
                <a:noFill/>
              </a:ln>
              <a:solidFill>
                <a:schemeClr val="tx1"/>
              </a:solidFill>
              <a:effectLst/>
              <a:uLnTx/>
              <a:uFillTx/>
              <a:latin typeface="+mj-lt"/>
              <a:ea typeface="+mn-ea"/>
              <a:cs typeface="+mn-cs"/>
            </a:endParaRPr>
          </a:p>
        </p:txBody>
      </p:sp>
      <p:sp>
        <p:nvSpPr>
          <p:cNvPr id="14" name="矩形 13"/>
          <p:cNvSpPr/>
          <p:nvPr/>
        </p:nvSpPr>
        <p:spPr>
          <a:xfrm>
            <a:off x="35496" y="3861048"/>
            <a:ext cx="8964488" cy="2462213"/>
          </a:xfrm>
          <a:prstGeom prst="rect">
            <a:avLst/>
          </a:prstGeom>
        </p:spPr>
        <p:txBody>
          <a:bodyPr wrap="square">
            <a:spAutoFit/>
          </a:bodyPr>
          <a:lstStyle/>
          <a:p>
            <a:pPr marL="342900" indent="-342900" algn="just">
              <a:buFont typeface="Arial" pitchFamily="34" charset="0"/>
              <a:buChar char="•"/>
            </a:pPr>
            <a:r>
              <a:rPr lang="en-US" altLang="zh-CN" dirty="0" smtClean="0">
                <a:solidFill>
                  <a:srgbClr val="C00000"/>
                </a:solidFill>
              </a:rPr>
              <a:t>Big Data means that we can get more precise answers;</a:t>
            </a:r>
          </a:p>
          <a:p>
            <a:pPr marL="800100" lvl="1" indent="-342900" algn="just">
              <a:buFont typeface="Arial" pitchFamily="34" charset="0"/>
              <a:buChar char="•"/>
            </a:pPr>
            <a:r>
              <a:rPr lang="en-US" altLang="zh-CN" dirty="0" smtClean="0"/>
              <a:t>Bernoulli proved when he showed how the variability in an estimate goes down as the sample size increases.</a:t>
            </a:r>
          </a:p>
          <a:p>
            <a:pPr marL="342900" indent="-342900" algn="just">
              <a:buFont typeface="Arial" pitchFamily="34" charset="0"/>
              <a:buChar char="•"/>
            </a:pPr>
            <a:r>
              <a:rPr lang="en-US" altLang="zh-CN" dirty="0" smtClean="0">
                <a:solidFill>
                  <a:srgbClr val="C00000"/>
                </a:solidFill>
              </a:rPr>
              <a:t>This apparent precision will delude us </a:t>
            </a:r>
          </a:p>
          <a:p>
            <a:pPr marL="800100" lvl="1" indent="-342900" algn="just">
              <a:buFont typeface="Arial" pitchFamily="34" charset="0"/>
              <a:buChar char="•"/>
            </a:pPr>
            <a:r>
              <a:rPr lang="en-US" altLang="zh-CN" sz="1600" dirty="0" smtClean="0"/>
              <a:t>if issues such </a:t>
            </a:r>
            <a:r>
              <a:rPr lang="en-US" altLang="zh-CN" sz="1600" b="1" dirty="0" smtClean="0"/>
              <a:t>as selection bias</a:t>
            </a:r>
            <a:r>
              <a:rPr lang="en-US" altLang="zh-CN" sz="1600" dirty="0" smtClean="0"/>
              <a:t>, </a:t>
            </a:r>
            <a:r>
              <a:rPr lang="en-US" altLang="zh-CN" sz="1600" b="1" dirty="0" smtClean="0"/>
              <a:t>regression to the mean</a:t>
            </a:r>
            <a:r>
              <a:rPr lang="en-US" altLang="zh-CN" sz="1600" dirty="0" smtClean="0"/>
              <a:t>, multiple testing, and </a:t>
            </a:r>
            <a:r>
              <a:rPr lang="en-US" altLang="zh-CN" sz="1600" b="1" dirty="0" smtClean="0"/>
              <a:t>over interpretation of associations as causation </a:t>
            </a:r>
            <a:r>
              <a:rPr lang="en-US" altLang="zh-CN" sz="1600" dirty="0" smtClean="0"/>
              <a:t>are not properly taken into account.</a:t>
            </a:r>
          </a:p>
          <a:p>
            <a:pPr marL="800100" lvl="1" indent="-342900" algn="just">
              <a:buFont typeface="Arial" pitchFamily="34" charset="0"/>
              <a:buChar char="•"/>
            </a:pPr>
            <a:r>
              <a:rPr lang="en-US" altLang="zh-CN" sz="1600" dirty="0" smtClean="0"/>
              <a:t>As data sets get larger, these problems get worse, because </a:t>
            </a:r>
            <a:r>
              <a:rPr lang="en-US" altLang="zh-CN" sz="1600" b="1" dirty="0" smtClean="0"/>
              <a:t>the complexity and number of potential false findings grow exponentially</a:t>
            </a:r>
            <a:r>
              <a:rPr lang="en-US" altLang="zh-CN" sz="1600" dirty="0" smtClean="0"/>
              <a:t>. </a:t>
            </a:r>
          </a:p>
          <a:p>
            <a:pPr marL="342900" indent="-342900" algn="just">
              <a:buFont typeface="Arial" pitchFamily="34" charset="0"/>
              <a:buChar char="•"/>
            </a:pPr>
            <a:r>
              <a:rPr lang="en-US" altLang="zh-CN" dirty="0" smtClean="0">
                <a:solidFill>
                  <a:srgbClr val="C00000"/>
                </a:solidFill>
              </a:rPr>
              <a:t>Serious statistical skill is required to avoid being misled.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Aspect3-</a:t>
            </a:r>
            <a:r>
              <a:rPr lang="zh-CN" altLang="en-US" b="1" dirty="0" smtClean="0"/>
              <a:t>例</a:t>
            </a:r>
            <a:r>
              <a:rPr lang="en-US" altLang="zh-CN" b="1" dirty="0" smtClean="0"/>
              <a:t>7</a:t>
            </a:r>
            <a:endParaRPr lang="zh-CN" altLang="en-US" b="1" dirty="0"/>
          </a:p>
        </p:txBody>
      </p:sp>
      <p:sp>
        <p:nvSpPr>
          <p:cNvPr id="3" name="内容占位符 2"/>
          <p:cNvSpPr>
            <a:spLocks noGrp="1"/>
          </p:cNvSpPr>
          <p:nvPr>
            <p:ph idx="1"/>
          </p:nvPr>
        </p:nvSpPr>
        <p:spPr>
          <a:xfrm>
            <a:off x="285720" y="1000108"/>
            <a:ext cx="8501122" cy="628692"/>
          </a:xfrm>
        </p:spPr>
        <p:txBody>
          <a:bodyPr/>
          <a:lstStyle/>
          <a:p>
            <a:r>
              <a:rPr lang="en-US" altLang="zh-CN" sz="1800" dirty="0" smtClean="0"/>
              <a:t>Derek </a:t>
            </a:r>
            <a:r>
              <a:rPr lang="en-US" altLang="zh-CN" sz="1800" dirty="0" err="1" smtClean="0"/>
              <a:t>Ruths</a:t>
            </a:r>
            <a:r>
              <a:rPr lang="en-US" altLang="zh-CN" sz="1800" dirty="0" smtClean="0"/>
              <a:t>, </a:t>
            </a:r>
            <a:r>
              <a:rPr lang="en-US" altLang="zh-CN" sz="1800" dirty="0" err="1" smtClean="0"/>
              <a:t>Jürgen</a:t>
            </a:r>
            <a:r>
              <a:rPr lang="en-US" altLang="zh-CN" sz="1800" dirty="0" smtClean="0"/>
              <a:t> </a:t>
            </a:r>
            <a:r>
              <a:rPr lang="en-US" altLang="zh-CN" sz="1800" dirty="0" err="1" smtClean="0"/>
              <a:t>Pfeffer</a:t>
            </a:r>
            <a:r>
              <a:rPr lang="en-US" altLang="zh-CN" sz="1800" dirty="0" smtClean="0"/>
              <a:t>, </a:t>
            </a:r>
            <a:r>
              <a:rPr lang="en-US" altLang="zh-CN" sz="1800" dirty="0" smtClean="0">
                <a:solidFill>
                  <a:srgbClr val="CC3300"/>
                </a:solidFill>
              </a:rPr>
              <a:t>Social media for large studies of behavior</a:t>
            </a:r>
            <a:r>
              <a:rPr lang="en-US" altLang="zh-CN" sz="1800" dirty="0" smtClean="0"/>
              <a:t>, Science, Vol. 346, Issue 6213, pp. 1063-1064, 2014 (POLICY FORUM).</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10" name="矩形 9"/>
          <p:cNvSpPr/>
          <p:nvPr/>
        </p:nvSpPr>
        <p:spPr>
          <a:xfrm>
            <a:off x="323528" y="1628800"/>
            <a:ext cx="8208912" cy="646331"/>
          </a:xfrm>
          <a:prstGeom prst="rect">
            <a:avLst/>
          </a:prstGeom>
        </p:spPr>
        <p:txBody>
          <a:bodyPr wrap="square">
            <a:spAutoFit/>
          </a:bodyPr>
          <a:lstStyle/>
          <a:p>
            <a:pPr algn="ctr"/>
            <a:r>
              <a:rPr lang="en-US" altLang="zh-CN" dirty="0" smtClean="0">
                <a:solidFill>
                  <a:srgbClr val="FF0000"/>
                </a:solidFill>
              </a:rPr>
              <a:t>Large-scale studies of human behavior in social media need to be held to higher methodological standards</a:t>
            </a:r>
          </a:p>
        </p:txBody>
      </p:sp>
      <p:sp>
        <p:nvSpPr>
          <p:cNvPr id="11" name="矩形 10"/>
          <p:cNvSpPr/>
          <p:nvPr/>
        </p:nvSpPr>
        <p:spPr>
          <a:xfrm>
            <a:off x="323528" y="2276872"/>
            <a:ext cx="8568952" cy="923330"/>
          </a:xfrm>
          <a:prstGeom prst="rect">
            <a:avLst/>
          </a:prstGeom>
        </p:spPr>
        <p:txBody>
          <a:bodyPr wrap="square">
            <a:spAutoFit/>
          </a:bodyPr>
          <a:lstStyle/>
          <a:p>
            <a:pPr algn="ctr"/>
            <a:r>
              <a:rPr lang="en-US" altLang="zh-CN" dirty="0" smtClean="0"/>
              <a:t>On 3 November 1948, the day after </a:t>
            </a:r>
            <a:r>
              <a:rPr lang="en-US" altLang="zh-CN" b="1" dirty="0" smtClean="0"/>
              <a:t>Harry Truman </a:t>
            </a:r>
            <a:r>
              <a:rPr lang="en-US" altLang="zh-CN" dirty="0" smtClean="0"/>
              <a:t>won the United States presidential elections, the </a:t>
            </a:r>
            <a:r>
              <a:rPr lang="en-US" altLang="zh-CN" i="1" dirty="0" smtClean="0"/>
              <a:t>Chicago Tribune published one of  </a:t>
            </a:r>
            <a:r>
              <a:rPr lang="en-US" altLang="zh-CN" dirty="0" smtClean="0">
                <a:solidFill>
                  <a:srgbClr val="FF0000"/>
                </a:solidFill>
              </a:rPr>
              <a:t>the most famous erroneous headlines in newspaper history: “Dewey Defeats Truman”</a:t>
            </a:r>
          </a:p>
        </p:txBody>
      </p:sp>
      <p:sp>
        <p:nvSpPr>
          <p:cNvPr id="12" name="矩形 11"/>
          <p:cNvSpPr/>
          <p:nvPr/>
        </p:nvSpPr>
        <p:spPr>
          <a:xfrm>
            <a:off x="827584" y="3919115"/>
            <a:ext cx="7488832" cy="2462213"/>
          </a:xfrm>
          <a:prstGeom prst="rect">
            <a:avLst/>
          </a:prstGeom>
        </p:spPr>
        <p:txBody>
          <a:bodyPr wrap="square">
            <a:spAutoFit/>
          </a:bodyPr>
          <a:lstStyle/>
          <a:p>
            <a:r>
              <a:rPr lang="en-US" altLang="zh-CN" b="1" dirty="0" smtClean="0"/>
              <a:t>REPRESENTATION OF HUMAN POPULATIONS. </a:t>
            </a:r>
          </a:p>
          <a:p>
            <a:pPr>
              <a:buFont typeface="Arial" pitchFamily="34" charset="0"/>
              <a:buChar char="•"/>
            </a:pPr>
            <a:r>
              <a:rPr lang="en-US" altLang="zh-CN" i="1" dirty="0" smtClean="0"/>
              <a:t> Population bias, Proprietary algorithms for public data.</a:t>
            </a:r>
          </a:p>
          <a:p>
            <a:pPr>
              <a:spcBef>
                <a:spcPts val="600"/>
              </a:spcBef>
            </a:pPr>
            <a:r>
              <a:rPr lang="en-US" altLang="zh-CN" b="1" dirty="0" smtClean="0"/>
              <a:t>REPRESENTATION OF HUMAN BEHAVIOR.</a:t>
            </a:r>
          </a:p>
          <a:p>
            <a:pPr>
              <a:buFont typeface="Arial" pitchFamily="34" charset="0"/>
              <a:buChar char="•"/>
            </a:pPr>
            <a:r>
              <a:rPr lang="en-US" altLang="zh-CN" i="1" dirty="0" smtClean="0"/>
              <a:t> Human behavior and online platform design</a:t>
            </a:r>
          </a:p>
          <a:p>
            <a:pPr>
              <a:buFont typeface="Arial" pitchFamily="34" charset="0"/>
              <a:buChar char="•"/>
            </a:pPr>
            <a:r>
              <a:rPr lang="en-US" altLang="zh-CN" i="1" dirty="0" smtClean="0"/>
              <a:t> Distortion of human behavior,  Nonhumans in large-scale studies.</a:t>
            </a:r>
          </a:p>
          <a:p>
            <a:pPr>
              <a:spcBef>
                <a:spcPts val="600"/>
              </a:spcBef>
            </a:pPr>
            <a:r>
              <a:rPr lang="en-US" altLang="zh-CN" b="1" dirty="0" smtClean="0"/>
              <a:t>ISSUES WITH METHODS.</a:t>
            </a:r>
          </a:p>
          <a:p>
            <a:pPr>
              <a:buFont typeface="Arial" pitchFamily="34" charset="0"/>
              <a:buChar char="•"/>
            </a:pPr>
            <a:r>
              <a:rPr lang="en-US" altLang="zh-CN" i="1" dirty="0" smtClean="0"/>
              <a:t>Proxy population mismatch, Incomparability of methods and data.</a:t>
            </a:r>
          </a:p>
          <a:p>
            <a:pPr>
              <a:buFont typeface="Arial" pitchFamily="34" charset="0"/>
              <a:buChar char="•"/>
            </a:pPr>
            <a:r>
              <a:rPr lang="en-US" altLang="zh-CN" i="1" dirty="0" smtClean="0"/>
              <a:t> Multiple comparison problems, Multiple hypothesis testing.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pic>
        <p:nvPicPr>
          <p:cNvPr id="5" name="Picture 4"/>
          <p:cNvPicPr>
            <a:picLocks noChangeAspect="1" noChangeArrowheads="1"/>
          </p:cNvPicPr>
          <p:nvPr/>
        </p:nvPicPr>
        <p:blipFill>
          <a:blip r:embed="rId2"/>
          <a:srcRect/>
          <a:stretch>
            <a:fillRect/>
          </a:stretch>
        </p:blipFill>
        <p:spPr bwMode="auto">
          <a:xfrm>
            <a:off x="5500688" y="3549632"/>
            <a:ext cx="3643312" cy="561975"/>
          </a:xfrm>
          <a:prstGeom prst="rect">
            <a:avLst/>
          </a:prstGeom>
          <a:noFill/>
          <a:ln w="9525">
            <a:noFill/>
            <a:miter lim="800000"/>
            <a:headEnd/>
            <a:tailEnd/>
          </a:ln>
        </p:spPr>
      </p:pic>
      <p:sp>
        <p:nvSpPr>
          <p:cNvPr id="6" name="TextBox 3"/>
          <p:cNvSpPr txBox="1">
            <a:spLocks noChangeArrowheads="1"/>
          </p:cNvSpPr>
          <p:nvPr/>
        </p:nvSpPr>
        <p:spPr bwMode="auto">
          <a:xfrm>
            <a:off x="354013" y="928670"/>
            <a:ext cx="8394700" cy="3086100"/>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过去</a:t>
            </a: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年大数据的研究，已经产生了重大突破，并在部分领域取得良好的应用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知识引擎</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Apple </a:t>
            </a:r>
            <a:r>
              <a:rPr lang="en-US" altLang="zh-CN" sz="2000" dirty="0" err="1">
                <a:latin typeface="黑体" pitchFamily="49" charset="-122"/>
                <a:ea typeface="黑体" pitchFamily="49" charset="-122"/>
              </a:rPr>
              <a:t>Siri</a:t>
            </a:r>
            <a:r>
              <a:rPr lang="en-US" altLang="zh-CN" sz="2000" dirty="0">
                <a:latin typeface="黑体" pitchFamily="49" charset="-122"/>
                <a:ea typeface="黑体" pitchFamily="49" charset="-122"/>
              </a:rPr>
              <a:t> &amp; Wolfram Alpha</a:t>
            </a:r>
            <a:endParaRPr lang="zh-CN" altLang="en-US" sz="2400" dirty="0">
              <a:latin typeface="黑体" pitchFamily="49" charset="-122"/>
              <a:ea typeface="黑体" pitchFamily="49" charset="-122"/>
            </a:endParaRPr>
          </a:p>
        </p:txBody>
      </p:sp>
      <p:pic>
        <p:nvPicPr>
          <p:cNvPr id="7" name="Picture 2"/>
          <p:cNvPicPr>
            <a:picLocks noChangeAspect="1" noChangeArrowheads="1"/>
          </p:cNvPicPr>
          <p:nvPr/>
        </p:nvPicPr>
        <p:blipFill>
          <a:blip r:embed="rId4"/>
          <a:srcRect/>
          <a:stretch>
            <a:fillRect/>
          </a:stretch>
        </p:blipFill>
        <p:spPr bwMode="auto">
          <a:xfrm>
            <a:off x="684213" y="4159232"/>
            <a:ext cx="3887787" cy="2398713"/>
          </a:xfrm>
          <a:prstGeom prst="rect">
            <a:avLst/>
          </a:prstGeom>
          <a:noFill/>
          <a:ln w="9525">
            <a:noFill/>
            <a:miter lim="800000"/>
            <a:headEnd/>
            <a:tailEnd/>
          </a:ln>
        </p:spPr>
      </p:pic>
      <p:pic>
        <p:nvPicPr>
          <p:cNvPr id="8" name="Picture 3"/>
          <p:cNvPicPr>
            <a:picLocks noChangeAspect="1" noChangeArrowheads="1"/>
          </p:cNvPicPr>
          <p:nvPr/>
        </p:nvPicPr>
        <p:blipFill>
          <a:blip r:embed="rId5"/>
          <a:srcRect/>
          <a:stretch>
            <a:fillRect/>
          </a:stretch>
        </p:blipFill>
        <p:spPr bwMode="auto">
          <a:xfrm>
            <a:off x="4572000" y="4114782"/>
            <a:ext cx="3887788" cy="2486025"/>
          </a:xfrm>
          <a:prstGeom prst="rect">
            <a:avLst/>
          </a:prstGeom>
          <a:noFill/>
          <a:ln w="9525">
            <a:noFill/>
            <a:miter lim="800000"/>
            <a:headEnd/>
            <a:tailEnd/>
          </a:ln>
        </p:spPr>
      </p:pic>
      <p:sp>
        <p:nvSpPr>
          <p:cNvPr id="9" name="矩形 8"/>
          <p:cNvSpPr/>
          <p:nvPr/>
        </p:nvSpPr>
        <p:spPr>
          <a:xfrm>
            <a:off x="0" y="6281720"/>
            <a:ext cx="9144000" cy="369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buFont typeface="Arial" panose="020B0604020202020204" pitchFamily="34" charset="0"/>
              <a:buNone/>
              <a:defRPr/>
            </a:pPr>
            <a:r>
              <a:rPr lang="en-US" altLang="zh-CN" noProof="1"/>
              <a:t>Watson</a:t>
            </a:r>
            <a:r>
              <a:rPr lang="zh-CN" altLang="en-US" noProof="1"/>
              <a:t>和</a:t>
            </a:r>
            <a:r>
              <a:rPr lang="en-US" altLang="zh-CN" noProof="1"/>
              <a:t>Wolfram|Alpha</a:t>
            </a:r>
            <a:r>
              <a:rPr lang="zh-CN" altLang="en-US" noProof="1"/>
              <a:t>的成功说明：</a:t>
            </a:r>
            <a:r>
              <a:rPr lang="en-US" altLang="zh-CN" noProof="1"/>
              <a:t>AI</a:t>
            </a:r>
            <a:r>
              <a:rPr lang="zh-CN" altLang="en-US" noProof="1"/>
              <a:t>可以用一个纯粹的计算系统</a:t>
            </a:r>
            <a:r>
              <a:rPr lang="en-US" altLang="zh-CN" noProof="1"/>
              <a:t>(</a:t>
            </a:r>
            <a:r>
              <a:rPr lang="zh-CN" altLang="en-US" noProof="1"/>
              <a:t>交互</a:t>
            </a:r>
            <a:r>
              <a:rPr lang="en-US" altLang="zh-CN" noProof="1"/>
              <a:t>+</a:t>
            </a:r>
            <a:r>
              <a:rPr lang="zh-CN" altLang="en-US" noProof="1"/>
              <a:t>计算</a:t>
            </a:r>
            <a:r>
              <a:rPr lang="en-US" altLang="zh-CN" noProof="1"/>
              <a:t>)</a:t>
            </a:r>
            <a:r>
              <a:rPr lang="zh-CN" altLang="en-US" noProof="1"/>
              <a:t>实现</a:t>
            </a:r>
          </a:p>
        </p:txBody>
      </p:sp>
      <p:pic>
        <p:nvPicPr>
          <p:cNvPr id="10" name="Picture 4" descr="Image result for alphago"/>
          <p:cNvPicPr>
            <a:picLocks noChangeAspect="1" noChangeArrowheads="1"/>
          </p:cNvPicPr>
          <p:nvPr/>
        </p:nvPicPr>
        <p:blipFill>
          <a:blip r:embed="rId6"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914400" indent="-914400" eaLnBrk="0" hangingPunct="0">
              <a:defRPr/>
            </a:pPr>
            <a:r>
              <a:rPr lang="zh-CN" altLang="en-US" sz="4000" b="1" dirty="0">
                <a:latin typeface="Arial Unicode MS" pitchFamily="34" charset="-122"/>
                <a:ea typeface="黑体" pitchFamily="49" charset="-122"/>
                <a:cs typeface="+mj-cs"/>
                <a:sym typeface="黑体" panose="02010609060101010101" pitchFamily="49" charset="-122"/>
              </a:rPr>
              <a:t>大</a:t>
            </a:r>
            <a:r>
              <a:rPr lang="zh-CN" altLang="en-US" sz="4000" b="1" dirty="0" smtClean="0">
                <a:latin typeface="Arial Unicode MS" pitchFamily="34" charset="-122"/>
                <a:ea typeface="黑体" pitchFamily="49" charset="-122"/>
                <a:cs typeface="+mj-cs"/>
                <a:sym typeface="黑体" panose="02010609060101010101" pitchFamily="49" charset="-122"/>
              </a:rPr>
              <a:t>数据的研究与应用：取得重大突破</a:t>
            </a:r>
            <a:endParaRPr lang="en-US" altLang="zh-CN" sz="4000" b="1" dirty="0">
              <a:latin typeface="Arial Unicode MS" pitchFamily="34" charset="-122"/>
              <a:ea typeface="黑体" pitchFamily="49" charset="-122"/>
              <a:cs typeface="+mj-cs"/>
              <a:sym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3068960"/>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4:</a:t>
            </a:r>
            <a:endParaRPr lang="en-US" altLang="zh-CN" sz="4000" b="1" kern="0" dirty="0" smtClean="0">
              <a:solidFill>
                <a:srgbClr val="FF0000"/>
              </a:solidFill>
              <a:latin typeface="Arial Unicode MS" pitchFamily="34" charset="-122"/>
            </a:endParaRPr>
          </a:p>
          <a:p>
            <a:pPr marL="342900" indent="-342900" eaLnBrk="0" hangingPunct="0">
              <a:spcBef>
                <a:spcPct val="20000"/>
              </a:spcBef>
              <a:defRPr/>
            </a:pPr>
            <a:r>
              <a:rPr lang="en-US" altLang="zh-CN" sz="3600" b="1" kern="0" dirty="0" smtClean="0">
                <a:latin typeface="Arial Unicode MS" pitchFamily="34" charset="-122"/>
              </a:rPr>
              <a:t>Dealing with </a:t>
            </a:r>
            <a:r>
              <a:rPr lang="en-US" altLang="zh-CN" sz="3600" b="1" dirty="0" smtClean="0"/>
              <a:t>Networked System Risks</a:t>
            </a:r>
            <a:endParaRPr lang="zh-CN" altLang="en-US" sz="3600" b="1" kern="0" dirty="0" smtClean="0">
              <a:latin typeface="Arial Unicode MS"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Aspect4-</a:t>
            </a:r>
            <a:r>
              <a:rPr lang="zh-CN" altLang="en-US" b="1" dirty="0" smtClean="0"/>
              <a:t>例</a:t>
            </a:r>
            <a:r>
              <a:rPr lang="en-US" altLang="zh-CN" b="1" dirty="0" smtClean="0"/>
              <a:t>8</a:t>
            </a:r>
            <a:endParaRPr lang="zh-CN" altLang="en-US" b="1" dirty="0"/>
          </a:p>
        </p:txBody>
      </p:sp>
      <p:sp>
        <p:nvSpPr>
          <p:cNvPr id="3" name="内容占位符 2"/>
          <p:cNvSpPr>
            <a:spLocks noGrp="1"/>
          </p:cNvSpPr>
          <p:nvPr>
            <p:ph idx="1"/>
          </p:nvPr>
        </p:nvSpPr>
        <p:spPr>
          <a:xfrm>
            <a:off x="285720" y="836712"/>
            <a:ext cx="8501122" cy="772708"/>
          </a:xfrm>
        </p:spPr>
        <p:txBody>
          <a:bodyPr/>
          <a:lstStyle/>
          <a:p>
            <a:r>
              <a:rPr lang="en-US" altLang="zh-CN" sz="1800" dirty="0" smtClean="0"/>
              <a:t>Dirk </a:t>
            </a:r>
            <a:r>
              <a:rPr lang="en-US" altLang="zh-CN" sz="1800" dirty="0" err="1" smtClean="0"/>
              <a:t>Helbing</a:t>
            </a:r>
            <a:r>
              <a:rPr lang="en-US" altLang="zh-CN" sz="1800" dirty="0" smtClean="0"/>
              <a:t>, </a:t>
            </a:r>
            <a:r>
              <a:rPr lang="en-US" altLang="zh-CN" sz="1800" dirty="0" smtClean="0">
                <a:solidFill>
                  <a:srgbClr val="C00000"/>
                </a:solidFill>
              </a:rPr>
              <a:t>Globally networked risks and how to respond</a:t>
            </a:r>
            <a:r>
              <a:rPr lang="en-US" altLang="zh-CN" sz="1800" dirty="0" smtClean="0"/>
              <a:t>, Nature , vol. 497, pp.51–59 , 2013 (Perspective).</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
        <p:nvSpPr>
          <p:cNvPr id="11" name="矩形 10"/>
          <p:cNvSpPr/>
          <p:nvPr/>
        </p:nvSpPr>
        <p:spPr>
          <a:xfrm>
            <a:off x="323528" y="6095037"/>
            <a:ext cx="8496944" cy="646331"/>
          </a:xfrm>
          <a:prstGeom prst="rect">
            <a:avLst/>
          </a:prstGeom>
        </p:spPr>
        <p:txBody>
          <a:bodyPr wrap="square">
            <a:spAutoFit/>
          </a:bodyPr>
          <a:lstStyle/>
          <a:p>
            <a:pPr algn="just"/>
            <a:r>
              <a:rPr lang="en-US" altLang="zh-CN" dirty="0" smtClean="0"/>
              <a:t>The author argues that </a:t>
            </a:r>
            <a:r>
              <a:rPr lang="en-US" altLang="zh-CN" dirty="0" smtClean="0">
                <a:solidFill>
                  <a:srgbClr val="FF0000"/>
                </a:solidFill>
              </a:rPr>
              <a:t>systemic failures and extreme events are consequences of the highly interconnected systems and networked risks humans have created.</a:t>
            </a:r>
          </a:p>
        </p:txBody>
      </p:sp>
      <p:pic>
        <p:nvPicPr>
          <p:cNvPr id="44037" name="Picture 5"/>
          <p:cNvPicPr>
            <a:picLocks noChangeAspect="1" noChangeArrowheads="1"/>
          </p:cNvPicPr>
          <p:nvPr/>
        </p:nvPicPr>
        <p:blipFill>
          <a:blip r:embed="rId3" cstate="print"/>
          <a:srcRect/>
          <a:stretch>
            <a:fillRect/>
          </a:stretch>
        </p:blipFill>
        <p:spPr bwMode="auto">
          <a:xfrm>
            <a:off x="69916" y="1412776"/>
            <a:ext cx="4502084" cy="3528814"/>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a:stretch>
            <a:fillRect/>
          </a:stretch>
        </p:blipFill>
        <p:spPr bwMode="auto">
          <a:xfrm>
            <a:off x="3851920" y="1484784"/>
            <a:ext cx="5292080" cy="792088"/>
          </a:xfrm>
          <a:prstGeom prst="rect">
            <a:avLst/>
          </a:prstGeom>
          <a:noFill/>
          <a:ln w="9525">
            <a:noFill/>
            <a:miter lim="800000"/>
            <a:headEnd/>
            <a:tailEnd/>
          </a:ln>
        </p:spPr>
      </p:pic>
      <p:sp>
        <p:nvSpPr>
          <p:cNvPr id="15" name="矩形 14"/>
          <p:cNvSpPr/>
          <p:nvPr/>
        </p:nvSpPr>
        <p:spPr>
          <a:xfrm>
            <a:off x="179512" y="5157192"/>
            <a:ext cx="8712968" cy="830997"/>
          </a:xfrm>
          <a:prstGeom prst="rect">
            <a:avLst/>
          </a:prstGeom>
        </p:spPr>
        <p:txBody>
          <a:bodyPr wrap="square">
            <a:spAutoFit/>
          </a:bodyPr>
          <a:lstStyle/>
          <a:p>
            <a:pPr algn="just">
              <a:buFont typeface="Arial" pitchFamily="34" charset="0"/>
              <a:buChar char="•"/>
            </a:pPr>
            <a:r>
              <a:rPr lang="en-US" altLang="zh-CN" sz="1600" dirty="0" smtClean="0"/>
              <a:t> According to the standard ISO 31000, risk is defined as ‘‘</a:t>
            </a:r>
            <a:r>
              <a:rPr lang="en-US" altLang="zh-CN" sz="1600" dirty="0" smtClean="0">
                <a:solidFill>
                  <a:srgbClr val="FF0000"/>
                </a:solidFill>
              </a:rPr>
              <a:t>effect of uncertainty on objectives</a:t>
            </a:r>
            <a:r>
              <a:rPr lang="en-US" altLang="zh-CN" sz="1600" dirty="0" smtClean="0"/>
              <a:t>’’. </a:t>
            </a:r>
          </a:p>
          <a:p>
            <a:pPr algn="just">
              <a:buFont typeface="Arial" pitchFamily="34" charset="0"/>
              <a:buChar char="•"/>
            </a:pPr>
            <a:r>
              <a:rPr lang="en-US" altLang="zh-CN" sz="1600" dirty="0" smtClean="0"/>
              <a:t> Often quantified as the probability of occurrence of an (adverse) event, times its (negative) impact (damage), but may also create positive impacts, such as opportunities for stakeholders.</a:t>
            </a:r>
          </a:p>
        </p:txBody>
      </p:sp>
      <p:pic>
        <p:nvPicPr>
          <p:cNvPr id="44039" name="Picture 7"/>
          <p:cNvPicPr>
            <a:picLocks noChangeAspect="1" noChangeArrowheads="1"/>
          </p:cNvPicPr>
          <p:nvPr/>
        </p:nvPicPr>
        <p:blipFill>
          <a:blip r:embed="rId5" cstate="print"/>
          <a:srcRect/>
          <a:stretch>
            <a:fillRect/>
          </a:stretch>
        </p:blipFill>
        <p:spPr bwMode="auto">
          <a:xfrm>
            <a:off x="4560597" y="2276872"/>
            <a:ext cx="4475899" cy="1368152"/>
          </a:xfrm>
          <a:prstGeom prst="rect">
            <a:avLst/>
          </a:prstGeom>
          <a:noFill/>
          <a:ln w="9525">
            <a:solidFill>
              <a:srgbClr val="000099"/>
            </a:solidFill>
            <a:miter lim="800000"/>
            <a:headEnd/>
            <a:tailEnd/>
          </a:ln>
        </p:spPr>
      </p:pic>
      <p:grpSp>
        <p:nvGrpSpPr>
          <p:cNvPr id="5" name="组合 21"/>
          <p:cNvGrpSpPr/>
          <p:nvPr/>
        </p:nvGrpSpPr>
        <p:grpSpPr>
          <a:xfrm>
            <a:off x="5767367" y="3729440"/>
            <a:ext cx="2693065" cy="1355744"/>
            <a:chOff x="5004048" y="3645024"/>
            <a:chExt cx="2693065" cy="1355744"/>
          </a:xfrm>
        </p:grpSpPr>
        <p:pic>
          <p:nvPicPr>
            <p:cNvPr id="44040" name="Picture 8"/>
            <p:cNvPicPr>
              <a:picLocks noChangeAspect="1" noChangeArrowheads="1"/>
            </p:cNvPicPr>
            <p:nvPr/>
          </p:nvPicPr>
          <p:blipFill>
            <a:blip r:embed="rId6" cstate="print"/>
            <a:srcRect/>
            <a:stretch>
              <a:fillRect/>
            </a:stretch>
          </p:blipFill>
          <p:spPr bwMode="auto">
            <a:xfrm>
              <a:off x="5004048" y="3645024"/>
              <a:ext cx="1194245" cy="1355744"/>
            </a:xfrm>
            <a:prstGeom prst="rect">
              <a:avLst/>
            </a:prstGeom>
            <a:noFill/>
            <a:ln w="9525">
              <a:noFill/>
              <a:miter lim="800000"/>
              <a:headEnd/>
              <a:tailEnd/>
            </a:ln>
          </p:spPr>
        </p:pic>
        <p:sp>
          <p:nvSpPr>
            <p:cNvPr id="21" name="矩形 20"/>
            <p:cNvSpPr/>
            <p:nvPr/>
          </p:nvSpPr>
          <p:spPr>
            <a:xfrm>
              <a:off x="6300192" y="4149080"/>
              <a:ext cx="1396921" cy="338554"/>
            </a:xfrm>
            <a:prstGeom prst="rect">
              <a:avLst/>
            </a:prstGeom>
          </p:spPr>
          <p:txBody>
            <a:bodyPr wrap="none">
              <a:spAutoFit/>
            </a:bodyPr>
            <a:lstStyle/>
            <a:p>
              <a:r>
                <a:rPr lang="en-US" altLang="zh-CN" sz="1600" dirty="0" smtClean="0">
                  <a:solidFill>
                    <a:srgbClr val="FF0000"/>
                  </a:solidFill>
                </a:rPr>
                <a:t>Time Bomb?.</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3068960"/>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5</a:t>
            </a:r>
            <a:r>
              <a:rPr lang="en-US" altLang="zh-CN" sz="4000" b="1" dirty="0" smtClean="0">
                <a:solidFill>
                  <a:srgbClr val="FF0000"/>
                </a:solidFill>
              </a:rPr>
              <a:t>: </a:t>
            </a:r>
            <a:r>
              <a:rPr lang="zh-CN" altLang="en-US" sz="4000" b="1" dirty="0" smtClean="0">
                <a:solidFill>
                  <a:srgbClr val="FF0000"/>
                </a:solidFill>
              </a:rPr>
              <a:t>如何隐私保护？</a:t>
            </a:r>
            <a:endParaRPr lang="zh-CN" altLang="en-US" sz="3600" b="1" kern="0" dirty="0" smtClean="0">
              <a:latin typeface="Arial Unicode MS"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Aspect5-</a:t>
            </a:r>
            <a:r>
              <a:rPr lang="zh-CN" altLang="en-US" b="1" dirty="0" smtClean="0"/>
              <a:t>例</a:t>
            </a:r>
            <a:r>
              <a:rPr lang="en-US" altLang="zh-CN" b="1" dirty="0" smtClean="0"/>
              <a:t>9</a:t>
            </a:r>
            <a:endParaRPr lang="zh-CN" altLang="en-US" b="1" dirty="0"/>
          </a:p>
        </p:txBody>
      </p:sp>
      <p:sp>
        <p:nvSpPr>
          <p:cNvPr id="3" name="内容占位符 2"/>
          <p:cNvSpPr>
            <a:spLocks noGrp="1"/>
          </p:cNvSpPr>
          <p:nvPr>
            <p:ph idx="1"/>
          </p:nvPr>
        </p:nvSpPr>
        <p:spPr>
          <a:xfrm>
            <a:off x="285720" y="1000108"/>
            <a:ext cx="8501122" cy="772708"/>
          </a:xfrm>
        </p:spPr>
        <p:txBody>
          <a:bodyPr/>
          <a:lstStyle/>
          <a:p>
            <a:r>
              <a:rPr lang="en-US" altLang="zh-CN" sz="1800" dirty="0" smtClean="0"/>
              <a:t>Yves-</a:t>
            </a:r>
            <a:r>
              <a:rPr lang="en-US" altLang="zh-CN" sz="1800" dirty="0" err="1" smtClean="0"/>
              <a:t>Alexandre</a:t>
            </a:r>
            <a:r>
              <a:rPr lang="en-US" altLang="zh-CN" sz="1800" dirty="0" smtClean="0"/>
              <a:t> de </a:t>
            </a:r>
            <a:r>
              <a:rPr lang="en-US" altLang="zh-CN" sz="1800" dirty="0" err="1" smtClean="0"/>
              <a:t>Montjoye</a:t>
            </a:r>
            <a:r>
              <a:rPr lang="en-US" altLang="zh-CN" sz="1800" dirty="0" smtClean="0"/>
              <a:t>, Laura </a:t>
            </a:r>
            <a:r>
              <a:rPr lang="en-US" altLang="zh-CN" sz="1800" dirty="0" err="1" smtClean="0"/>
              <a:t>Radaelli</a:t>
            </a:r>
            <a:r>
              <a:rPr lang="en-US" altLang="zh-CN" sz="1800" dirty="0" smtClean="0"/>
              <a:t>, </a:t>
            </a:r>
            <a:r>
              <a:rPr lang="en-US" altLang="zh-CN" sz="1800" dirty="0" err="1" smtClean="0"/>
              <a:t>Vivek</a:t>
            </a:r>
            <a:r>
              <a:rPr lang="en-US" altLang="zh-CN" sz="1800" dirty="0" smtClean="0"/>
              <a:t> Kumar Singh, Alex </a:t>
            </a:r>
            <a:r>
              <a:rPr lang="en-US" altLang="zh-CN" sz="1800" dirty="0" err="1" smtClean="0"/>
              <a:t>Pentland</a:t>
            </a:r>
            <a:r>
              <a:rPr lang="en-US" altLang="zh-CN" sz="1800" dirty="0" smtClean="0"/>
              <a:t>, </a:t>
            </a:r>
            <a:r>
              <a:rPr lang="en-US" altLang="zh-CN" sz="1800" dirty="0" smtClean="0">
                <a:solidFill>
                  <a:srgbClr val="C00000"/>
                </a:solidFill>
              </a:rPr>
              <a:t>Unique in the shopping mall: On the </a:t>
            </a:r>
            <a:r>
              <a:rPr lang="en-US" altLang="zh-CN" sz="1800" dirty="0" err="1" smtClean="0">
                <a:solidFill>
                  <a:srgbClr val="C00000"/>
                </a:solidFill>
              </a:rPr>
              <a:t>reidentifiability</a:t>
            </a:r>
            <a:r>
              <a:rPr lang="en-US" altLang="zh-CN" sz="1800" dirty="0" smtClean="0">
                <a:solidFill>
                  <a:srgbClr val="C00000"/>
                </a:solidFill>
              </a:rPr>
              <a:t> of credit card </a:t>
            </a:r>
            <a:r>
              <a:rPr lang="en-US" altLang="zh-CN" sz="1800" dirty="0" err="1" smtClean="0">
                <a:solidFill>
                  <a:srgbClr val="C00000"/>
                </a:solidFill>
              </a:rPr>
              <a:t>metadata</a:t>
            </a:r>
            <a:r>
              <a:rPr lang="en-US" altLang="zh-CN" sz="1800" dirty="0" err="1" smtClean="0"/>
              <a:t>,Science</a:t>
            </a:r>
            <a:r>
              <a:rPr lang="en-US" altLang="zh-CN" sz="1800" dirty="0" smtClean="0"/>
              <a:t>, Vol. 347, Issue 6221, pp. 536-539, 2015 (report).</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pic>
        <p:nvPicPr>
          <p:cNvPr id="45058" name="Picture 2"/>
          <p:cNvPicPr>
            <a:picLocks noChangeAspect="1" noChangeArrowheads="1"/>
          </p:cNvPicPr>
          <p:nvPr/>
        </p:nvPicPr>
        <p:blipFill>
          <a:blip r:embed="rId3" cstate="print"/>
          <a:srcRect/>
          <a:stretch>
            <a:fillRect/>
          </a:stretch>
        </p:blipFill>
        <p:spPr bwMode="auto">
          <a:xfrm>
            <a:off x="1259632" y="2060848"/>
            <a:ext cx="6577575" cy="3672408"/>
          </a:xfrm>
          <a:prstGeom prst="rect">
            <a:avLst/>
          </a:prstGeom>
          <a:noFill/>
          <a:ln w="9525">
            <a:noFill/>
            <a:miter lim="800000"/>
            <a:headEnd/>
            <a:tailEnd/>
          </a:ln>
        </p:spPr>
      </p:pic>
      <p:sp>
        <p:nvSpPr>
          <p:cNvPr id="12" name="矩形 11"/>
          <p:cNvSpPr/>
          <p:nvPr/>
        </p:nvSpPr>
        <p:spPr>
          <a:xfrm>
            <a:off x="323528" y="6012577"/>
            <a:ext cx="8352928" cy="584775"/>
          </a:xfrm>
          <a:prstGeom prst="rect">
            <a:avLst/>
          </a:prstGeom>
        </p:spPr>
        <p:txBody>
          <a:bodyPr wrap="square">
            <a:spAutoFit/>
          </a:bodyPr>
          <a:lstStyle/>
          <a:p>
            <a:pPr algn="just">
              <a:buFont typeface="Arial" pitchFamily="34" charset="0"/>
              <a:buChar char="•"/>
            </a:pPr>
            <a:r>
              <a:rPr lang="en-US" altLang="zh-CN" sz="1600" b="1" dirty="0" smtClean="0"/>
              <a:t>Financial traces</a:t>
            </a:r>
            <a:r>
              <a:rPr lang="en-US" altLang="zh-CN" sz="1600" dirty="0" smtClean="0"/>
              <a:t> in a simply </a:t>
            </a:r>
            <a:r>
              <a:rPr lang="en-US" altLang="zh-CN" sz="1600" dirty="0" err="1" smtClean="0"/>
              <a:t>anonymized</a:t>
            </a:r>
            <a:r>
              <a:rPr lang="en-US" altLang="zh-CN" sz="1600" dirty="0" smtClean="0"/>
              <a:t> data set such as the one we use for this work.</a:t>
            </a:r>
          </a:p>
          <a:p>
            <a:pPr algn="just">
              <a:buFont typeface="Arial" pitchFamily="34" charset="0"/>
              <a:buChar char="•"/>
            </a:pPr>
            <a:r>
              <a:rPr lang="en-US" altLang="zh-CN" sz="1600" dirty="0" smtClean="0"/>
              <a:t>Arrows represent the </a:t>
            </a:r>
            <a:r>
              <a:rPr lang="en-US" altLang="zh-CN" sz="1600" b="1" dirty="0" smtClean="0"/>
              <a:t>temporal sequence</a:t>
            </a:r>
            <a:r>
              <a:rPr lang="en-US" altLang="zh-CN" sz="1600" dirty="0" smtClean="0"/>
              <a:t> of transactions for </a:t>
            </a:r>
            <a:r>
              <a:rPr lang="en-US" altLang="zh-CN" sz="1600" b="1" dirty="0" smtClean="0"/>
              <a:t>user 7abc1a23.</a:t>
            </a:r>
            <a:r>
              <a:rPr lang="en-US" altLang="zh-CN" sz="160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Aspect5-</a:t>
            </a:r>
            <a:r>
              <a:rPr lang="zh-CN" altLang="en-US" b="1" dirty="0" smtClean="0"/>
              <a:t>例</a:t>
            </a:r>
            <a:r>
              <a:rPr lang="en-US" altLang="zh-CN" b="1" smtClean="0"/>
              <a:t>9</a:t>
            </a:r>
            <a:endParaRPr lang="zh-CN" altLang="en-US" b="1" dirty="0"/>
          </a:p>
        </p:txBody>
      </p:sp>
      <p:sp>
        <p:nvSpPr>
          <p:cNvPr id="3" name="内容占位符 2"/>
          <p:cNvSpPr>
            <a:spLocks noGrp="1"/>
          </p:cNvSpPr>
          <p:nvPr>
            <p:ph idx="1"/>
          </p:nvPr>
        </p:nvSpPr>
        <p:spPr>
          <a:xfrm>
            <a:off x="285720" y="1000108"/>
            <a:ext cx="8501122" cy="772708"/>
          </a:xfrm>
        </p:spPr>
        <p:txBody>
          <a:bodyPr/>
          <a:lstStyle/>
          <a:p>
            <a:r>
              <a:rPr lang="en-US" altLang="zh-CN" sz="1800" dirty="0" smtClean="0"/>
              <a:t>Yves-</a:t>
            </a:r>
            <a:r>
              <a:rPr lang="en-US" altLang="zh-CN" sz="1800" dirty="0" err="1" smtClean="0"/>
              <a:t>Alexandre</a:t>
            </a:r>
            <a:r>
              <a:rPr lang="en-US" altLang="zh-CN" sz="1800" dirty="0" smtClean="0"/>
              <a:t> de </a:t>
            </a:r>
            <a:r>
              <a:rPr lang="en-US" altLang="zh-CN" sz="1800" dirty="0" err="1" smtClean="0"/>
              <a:t>Montjoye</a:t>
            </a:r>
            <a:r>
              <a:rPr lang="en-US" altLang="zh-CN" sz="1800" dirty="0" smtClean="0"/>
              <a:t>, Laura </a:t>
            </a:r>
            <a:r>
              <a:rPr lang="en-US" altLang="zh-CN" sz="1800" dirty="0" err="1" smtClean="0"/>
              <a:t>Radaelli</a:t>
            </a:r>
            <a:r>
              <a:rPr lang="en-US" altLang="zh-CN" sz="1800" dirty="0" smtClean="0"/>
              <a:t> </a:t>
            </a:r>
            <a:r>
              <a:rPr lang="en-US" altLang="zh-CN" sz="1800" dirty="0" err="1" smtClean="0"/>
              <a:t>Vivek</a:t>
            </a:r>
            <a:r>
              <a:rPr lang="en-US" altLang="zh-CN" sz="1800" dirty="0" smtClean="0"/>
              <a:t> Kumar Singh, Alex </a:t>
            </a:r>
            <a:r>
              <a:rPr lang="en-US" altLang="zh-CN" sz="1800" dirty="0" err="1" smtClean="0"/>
              <a:t>Pentland</a:t>
            </a:r>
            <a:r>
              <a:rPr lang="en-US" altLang="zh-CN" sz="1800" dirty="0" smtClean="0"/>
              <a:t>, </a:t>
            </a:r>
            <a:r>
              <a:rPr lang="en-US" altLang="zh-CN" sz="1800" dirty="0" smtClean="0">
                <a:solidFill>
                  <a:srgbClr val="C00000"/>
                </a:solidFill>
              </a:rPr>
              <a:t>Unique in the shopping mall: On the </a:t>
            </a:r>
            <a:r>
              <a:rPr lang="en-US" altLang="zh-CN" sz="1800" dirty="0" err="1" smtClean="0">
                <a:solidFill>
                  <a:srgbClr val="C00000"/>
                </a:solidFill>
              </a:rPr>
              <a:t>reidentifiability</a:t>
            </a:r>
            <a:r>
              <a:rPr lang="en-US" altLang="zh-CN" sz="1800" dirty="0" smtClean="0">
                <a:solidFill>
                  <a:srgbClr val="C00000"/>
                </a:solidFill>
              </a:rPr>
              <a:t> of credit card metadata</a:t>
            </a:r>
            <a:r>
              <a:rPr lang="en-US" altLang="zh-CN" sz="1800" dirty="0" smtClean="0"/>
              <a:t>, Science, Vol. 347, Issue 6221, pp. 536-539, 2015 (report).</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34</a:t>
            </a:fld>
            <a:endParaRPr lang="zh-CN" altLang="en-US" dirty="0"/>
          </a:p>
        </p:txBody>
      </p:sp>
      <p:sp>
        <p:nvSpPr>
          <p:cNvPr id="11" name="矩形 10"/>
          <p:cNvSpPr/>
          <p:nvPr/>
        </p:nvSpPr>
        <p:spPr>
          <a:xfrm>
            <a:off x="0" y="5229200"/>
            <a:ext cx="9144000" cy="1754326"/>
          </a:xfrm>
          <a:prstGeom prst="rect">
            <a:avLst/>
          </a:prstGeom>
        </p:spPr>
        <p:txBody>
          <a:bodyPr wrap="square">
            <a:spAutoFit/>
          </a:bodyPr>
          <a:lstStyle/>
          <a:p>
            <a:pPr>
              <a:buFont typeface="Arial" pitchFamily="34" charset="0"/>
              <a:buChar char="•"/>
            </a:pPr>
            <a:r>
              <a:rPr lang="en-US" altLang="zh-CN" dirty="0" smtClean="0"/>
              <a:t> Large-scale data sets of human behavior have the potential to fundamentally transform the way we fight diseases, design cities, or perform research. Metadata, however, contain </a:t>
            </a:r>
            <a:r>
              <a:rPr lang="en-US" altLang="zh-CN" dirty="0" smtClean="0">
                <a:solidFill>
                  <a:srgbClr val="FF0000"/>
                </a:solidFill>
              </a:rPr>
              <a:t>sensitive information</a:t>
            </a:r>
            <a:r>
              <a:rPr lang="en-US" altLang="zh-CN" dirty="0" smtClean="0"/>
              <a:t>.</a:t>
            </a:r>
          </a:p>
          <a:p>
            <a:pPr>
              <a:buFont typeface="Arial" pitchFamily="34" charset="0"/>
              <a:buChar char="•"/>
            </a:pPr>
            <a:r>
              <a:rPr lang="en-US" altLang="zh-CN" dirty="0" smtClean="0"/>
              <a:t> We study 3 months of credit card records for 1.1 million people and show that </a:t>
            </a:r>
            <a:r>
              <a:rPr lang="en-US" altLang="zh-CN" dirty="0" smtClean="0">
                <a:solidFill>
                  <a:srgbClr val="FF0000"/>
                </a:solidFill>
              </a:rPr>
              <a:t>four spatiotemporal points are enough to uniquely </a:t>
            </a:r>
            <a:r>
              <a:rPr lang="en-US" altLang="zh-CN" dirty="0" err="1" smtClean="0">
                <a:solidFill>
                  <a:srgbClr val="FF0000"/>
                </a:solidFill>
              </a:rPr>
              <a:t>reidentify</a:t>
            </a:r>
            <a:r>
              <a:rPr lang="en-US" altLang="zh-CN" dirty="0" smtClean="0">
                <a:solidFill>
                  <a:srgbClr val="FF0000"/>
                </a:solidFill>
              </a:rPr>
              <a:t> 90% of individuals</a:t>
            </a:r>
            <a:r>
              <a:rPr lang="en-US" altLang="zh-CN" dirty="0" smtClean="0"/>
              <a:t>.</a:t>
            </a:r>
          </a:p>
          <a:p>
            <a:pPr>
              <a:buFont typeface="Arial" pitchFamily="34" charset="0"/>
              <a:buChar char="•"/>
            </a:pPr>
            <a:endParaRPr lang="en-US" altLang="zh-CN" dirty="0" smtClean="0"/>
          </a:p>
        </p:txBody>
      </p:sp>
      <p:pic>
        <p:nvPicPr>
          <p:cNvPr id="46082" name="Picture 2"/>
          <p:cNvPicPr>
            <a:picLocks noChangeAspect="1" noChangeArrowheads="1"/>
          </p:cNvPicPr>
          <p:nvPr/>
        </p:nvPicPr>
        <p:blipFill>
          <a:blip r:embed="rId3" cstate="print"/>
          <a:srcRect/>
          <a:stretch>
            <a:fillRect/>
          </a:stretch>
        </p:blipFill>
        <p:spPr bwMode="auto">
          <a:xfrm>
            <a:off x="8384" y="1916832"/>
            <a:ext cx="4419600" cy="3400425"/>
          </a:xfrm>
          <a:prstGeom prst="rect">
            <a:avLst/>
          </a:prstGeom>
          <a:noFill/>
          <a:ln w="9525">
            <a:noFill/>
            <a:miter lim="800000"/>
            <a:headEnd/>
            <a:tailEnd/>
          </a:ln>
        </p:spPr>
      </p:pic>
      <p:sp>
        <p:nvSpPr>
          <p:cNvPr id="9" name="矩形 8"/>
          <p:cNvSpPr/>
          <p:nvPr/>
        </p:nvSpPr>
        <p:spPr>
          <a:xfrm>
            <a:off x="4176464" y="2897649"/>
            <a:ext cx="4932040" cy="1323439"/>
          </a:xfrm>
          <a:prstGeom prst="rect">
            <a:avLst/>
          </a:prstGeom>
        </p:spPr>
        <p:txBody>
          <a:bodyPr wrap="square" lIns="36000" rIns="36000">
            <a:spAutoFit/>
          </a:bodyPr>
          <a:lstStyle/>
          <a:p>
            <a:pPr>
              <a:buFont typeface="Arial" pitchFamily="34" charset="0"/>
              <a:buChar char="•"/>
            </a:pPr>
            <a:r>
              <a:rPr lang="en-US" altLang="zh-CN" sz="1600" dirty="0" smtClean="0"/>
              <a:t> The </a:t>
            </a:r>
            <a:r>
              <a:rPr lang="en-US" altLang="zh-CN" sz="1600" dirty="0" err="1" smtClean="0"/>
              <a:t>unicity</a:t>
            </a:r>
            <a:r>
              <a:rPr lang="en-US" altLang="zh-CN" sz="1600" dirty="0" smtClean="0"/>
              <a:t> of the credit card data set given p points.</a:t>
            </a:r>
          </a:p>
          <a:p>
            <a:pPr>
              <a:buFont typeface="Arial" pitchFamily="34" charset="0"/>
              <a:buChar char="•"/>
            </a:pPr>
            <a:r>
              <a:rPr lang="en-US" altLang="zh-CN" sz="1600" dirty="0" smtClean="0"/>
              <a:t> The green bars represent </a:t>
            </a:r>
            <a:r>
              <a:rPr lang="en-US" altLang="zh-CN" sz="1600" dirty="0" err="1" smtClean="0"/>
              <a:t>unicity</a:t>
            </a:r>
            <a:r>
              <a:rPr lang="en-US" altLang="zh-CN" sz="1600" dirty="0" smtClean="0"/>
              <a:t> when </a:t>
            </a:r>
            <a:r>
              <a:rPr lang="en-US" altLang="zh-CN" sz="1600" dirty="0" err="1" smtClean="0"/>
              <a:t>spatio</a:t>
            </a:r>
            <a:r>
              <a:rPr lang="en-US" altLang="zh-CN" sz="1600" dirty="0" smtClean="0"/>
              <a:t>-temporal </a:t>
            </a:r>
            <a:r>
              <a:rPr lang="en-US" altLang="zh-CN" sz="1600" dirty="0" err="1" smtClean="0"/>
              <a:t>tuples</a:t>
            </a:r>
            <a:r>
              <a:rPr lang="en-US" altLang="zh-CN" sz="1600" dirty="0" smtClean="0"/>
              <a:t> are known.</a:t>
            </a:r>
          </a:p>
          <a:p>
            <a:pPr>
              <a:buFont typeface="Arial" pitchFamily="34" charset="0"/>
              <a:buChar char="•"/>
            </a:pPr>
            <a:r>
              <a:rPr lang="en-US" altLang="zh-CN" sz="1600" dirty="0" smtClean="0"/>
              <a:t> The blue bars represent </a:t>
            </a:r>
            <a:r>
              <a:rPr lang="en-US" altLang="zh-CN" sz="1600" dirty="0" err="1" smtClean="0"/>
              <a:t>unicity</a:t>
            </a:r>
            <a:r>
              <a:rPr lang="en-US" altLang="zh-CN" sz="1600" dirty="0" smtClean="0"/>
              <a:t> when using spatial-temporal-price triples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35</a:t>
            </a:fld>
            <a:endParaRPr lang="zh-CN" altLang="en-US" dirty="0"/>
          </a:p>
        </p:txBody>
      </p:sp>
      <p:sp>
        <p:nvSpPr>
          <p:cNvPr id="8" name="标题 1"/>
          <p:cNvSpPr>
            <a:spLocks noGrp="1"/>
          </p:cNvSpPr>
          <p:nvPr>
            <p:ph type="title" idx="4294967295"/>
          </p:nvPr>
        </p:nvSpPr>
        <p:spPr>
          <a:xfrm>
            <a:off x="241300" y="142852"/>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北京市大数据科学与脑机智能创新中心</a:t>
            </a:r>
          </a:p>
        </p:txBody>
      </p:sp>
      <p:sp>
        <p:nvSpPr>
          <p:cNvPr id="9" name="TextBox 3"/>
          <p:cNvSpPr txBox="1">
            <a:spLocks noChangeArrowheads="1"/>
          </p:cNvSpPr>
          <p:nvPr/>
        </p:nvSpPr>
        <p:spPr bwMode="auto">
          <a:xfrm>
            <a:off x="395288" y="4572008"/>
            <a:ext cx="8394700" cy="2234458"/>
          </a:xfrm>
          <a:prstGeom prst="rect">
            <a:avLst/>
          </a:prstGeom>
          <a:noFill/>
          <a:ln w="9525">
            <a:noFill/>
            <a:miter lim="800000"/>
            <a:headEnd/>
            <a:tailEnd/>
          </a:ln>
        </p:spPr>
        <p:txBody>
          <a:bodyPr>
            <a:spAutoFit/>
          </a:bodyPr>
          <a:lstStyle/>
          <a:p>
            <a:pPr marL="342900" lvl="1" indent="-342900">
              <a:spcBef>
                <a:spcPct val="20000"/>
              </a:spcBef>
              <a:buBlip>
                <a:blip r:embed="rId3"/>
              </a:buBlip>
            </a:pPr>
            <a:r>
              <a:rPr lang="en-US" altLang="zh-CN" sz="2400" dirty="0" smtClean="0">
                <a:latin typeface="黑体" pitchFamily="49" charset="-122"/>
                <a:ea typeface="黑体" pitchFamily="49" charset="-122"/>
              </a:rPr>
              <a:t>2015</a:t>
            </a:r>
            <a:r>
              <a:rPr lang="zh-CN" altLang="en-US" sz="2400" dirty="0" smtClean="0">
                <a:latin typeface="黑体" pitchFamily="49" charset="-122"/>
                <a:ea typeface="黑体" pitchFamily="49" charset="-122"/>
              </a:rPr>
              <a:t>年，北京市首批北京高校高精尖创新中心</a:t>
            </a:r>
            <a:endParaRPr lang="en-US" altLang="zh-CN" sz="2400" dirty="0" smtClean="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smtClean="0">
                <a:solidFill>
                  <a:srgbClr val="FF0000"/>
                </a:solidFill>
                <a:latin typeface="黑体" pitchFamily="49" charset="-122"/>
                <a:ea typeface="黑体" pitchFamily="49" charset="-122"/>
              </a:rPr>
              <a:t>引领</a:t>
            </a:r>
            <a:r>
              <a:rPr lang="zh-CN" altLang="en-US" sz="2400" dirty="0">
                <a:latin typeface="黑体" pitchFamily="49" charset="-122"/>
                <a:ea typeface="黑体" pitchFamily="49" charset="-122"/>
              </a:rPr>
              <a:t>未来数据科学与计算智能的研究与应用方向</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加速</a:t>
            </a:r>
            <a:r>
              <a:rPr lang="zh-CN" altLang="en-US" sz="2400" dirty="0">
                <a:latin typeface="黑体" pitchFamily="49" charset="-122"/>
                <a:ea typeface="黑体" pitchFamily="49" charset="-122"/>
              </a:rPr>
              <a:t>计算科学、数据科学与脑科学的交叉研究</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促进</a:t>
            </a:r>
            <a:r>
              <a:rPr lang="zh-CN" altLang="en-US" sz="2400" dirty="0">
                <a:latin typeface="黑体" pitchFamily="49" charset="-122"/>
                <a:ea typeface="黑体" pitchFamily="49" charset="-122"/>
              </a:rPr>
              <a:t>高效智能的下一代计算与数据分析技术创新</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通过以数据为中心的智能机器、系统及应用</a:t>
            </a:r>
            <a:r>
              <a:rPr lang="zh-CN" altLang="en-US" sz="2400" dirty="0">
                <a:solidFill>
                  <a:srgbClr val="FF0000"/>
                </a:solidFill>
                <a:latin typeface="黑体" pitchFamily="49" charset="-122"/>
                <a:ea typeface="黑体" pitchFamily="49" charset="-122"/>
              </a:rPr>
              <a:t>改变未来</a:t>
            </a:r>
            <a:endParaRPr lang="zh-CN" altLang="en-US" sz="2400" dirty="0">
              <a:latin typeface="黑体" pitchFamily="49" charset="-122"/>
              <a:ea typeface="黑体" pitchFamily="49" charset="-122"/>
            </a:endParaRPr>
          </a:p>
        </p:txBody>
      </p:sp>
      <p:pic>
        <p:nvPicPr>
          <p:cNvPr id="10" name="图片 2"/>
          <p:cNvPicPr>
            <a:picLocks noChangeAspect="1"/>
          </p:cNvPicPr>
          <p:nvPr/>
        </p:nvPicPr>
        <p:blipFill>
          <a:blip r:embed="rId4"/>
          <a:srcRect/>
          <a:stretch>
            <a:fillRect/>
          </a:stretch>
        </p:blipFill>
        <p:spPr bwMode="auto">
          <a:xfrm>
            <a:off x="655638" y="928670"/>
            <a:ext cx="78740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36</a:t>
            </a:fld>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06" y="2571744"/>
            <a:ext cx="1857388" cy="1727200"/>
          </a:xfrm>
          <a:prstGeom prst="rect">
            <a:avLst/>
          </a:prstGeom>
          <a:noFill/>
          <a:ln w="9525">
            <a:noFill/>
            <a:miter lim="800000"/>
            <a:headEnd/>
            <a:tailEnd/>
          </a:ln>
        </p:spPr>
      </p:pic>
      <p:sp>
        <p:nvSpPr>
          <p:cNvPr id="6"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研究方向与机构设置</a:t>
            </a:r>
          </a:p>
        </p:txBody>
      </p:sp>
      <p:sp>
        <p:nvSpPr>
          <p:cNvPr id="7" name="TextBox 3"/>
          <p:cNvSpPr txBox="1">
            <a:spLocks noChangeArrowheads="1"/>
          </p:cNvSpPr>
          <p:nvPr/>
        </p:nvSpPr>
        <p:spPr bwMode="auto">
          <a:xfrm>
            <a:off x="1142976" y="979511"/>
            <a:ext cx="3571900" cy="4918269"/>
          </a:xfrm>
          <a:prstGeom prst="rect">
            <a:avLst/>
          </a:prstGeom>
          <a:noFill/>
          <a:ln w="9525">
            <a:noFill/>
            <a:miter lim="800000"/>
            <a:headEnd/>
            <a:tailEnd/>
          </a:ln>
        </p:spPr>
        <p:txBody>
          <a:bodyPr wrap="square" rIns="0">
            <a:spAutoFit/>
          </a:bodyPr>
          <a:lstStyle/>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1</a:t>
            </a:r>
            <a:r>
              <a:rPr lang="zh-CN" altLang="en-US" sz="1600" dirty="0">
                <a:solidFill>
                  <a:srgbClr val="FF0000"/>
                </a:solidFill>
                <a:latin typeface="黑体" pitchFamily="49" charset="-122"/>
                <a:ea typeface="黑体" pitchFamily="49" charset="-122"/>
              </a:rPr>
              <a:t>：计算的有效性遇到障碍</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计算的有效性：</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认识数据的内在特征，复杂网络、数学（统计）方法</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2</a:t>
            </a:r>
            <a:r>
              <a:rPr lang="zh-CN" altLang="en-US" sz="1600" dirty="0">
                <a:solidFill>
                  <a:srgbClr val="FF0000"/>
                </a:solidFill>
                <a:latin typeface="黑体" pitchFamily="49" charset="-122"/>
                <a:ea typeface="黑体" pitchFamily="49" charset="-122"/>
              </a:rPr>
              <a:t>：能耗成为突出问题</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随着规模增大，调度复杂，计算系统功耗问题日益突出</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传统存算分离的结构，产生大量的数据搬移开销</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传统的计算和存储器件“功耗”不友好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3</a:t>
            </a:r>
            <a:r>
              <a:rPr lang="zh-CN" altLang="en-US" sz="1600" dirty="0">
                <a:solidFill>
                  <a:srgbClr val="FF0000"/>
                </a:solidFill>
                <a:latin typeface="黑体" pitchFamily="49" charset="-122"/>
                <a:ea typeface="黑体" pitchFamily="49" charset="-122"/>
              </a:rPr>
              <a:t>：学习效率和灵活性</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学习效率：需要大量的输入数据及标定数据，学习效率低</a:t>
            </a: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灵活性：普遍缺乏“类比、联想”等学习功能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zh-CN" altLang="en-US" sz="1600" dirty="0">
              <a:latin typeface="黑体" pitchFamily="49" charset="-122"/>
              <a:ea typeface="黑体" pitchFamily="49" charset="-122"/>
            </a:endParaRPr>
          </a:p>
        </p:txBody>
      </p:sp>
      <p:sp>
        <p:nvSpPr>
          <p:cNvPr id="8" name="右箭头 7"/>
          <p:cNvSpPr/>
          <p:nvPr/>
        </p:nvSpPr>
        <p:spPr bwMode="auto">
          <a:xfrm>
            <a:off x="4721225" y="1268436"/>
            <a:ext cx="396875" cy="501650"/>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9" name="右箭头 8"/>
          <p:cNvSpPr/>
          <p:nvPr/>
        </p:nvSpPr>
        <p:spPr bwMode="auto">
          <a:xfrm>
            <a:off x="4721225" y="3211536"/>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右箭头 9"/>
          <p:cNvSpPr/>
          <p:nvPr/>
        </p:nvSpPr>
        <p:spPr bwMode="auto">
          <a:xfrm>
            <a:off x="4751388" y="5011761"/>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1" name="圆角矩形 10"/>
          <p:cNvSpPr/>
          <p:nvPr/>
        </p:nvSpPr>
        <p:spPr bwMode="auto">
          <a:xfrm>
            <a:off x="5189586" y="1122956"/>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数据科学与计算智能</a:t>
            </a:r>
          </a:p>
        </p:txBody>
      </p:sp>
      <p:sp>
        <p:nvSpPr>
          <p:cNvPr id="12" name="圆角矩形 11"/>
          <p:cNvSpPr/>
          <p:nvPr/>
        </p:nvSpPr>
        <p:spPr bwMode="auto">
          <a:xfrm>
            <a:off x="5189586" y="29951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zh-CN" altLang="en-US" sz="2000" noProof="1">
                <a:ln>
                  <a:solidFill>
                    <a:schemeClr val="bg1"/>
                  </a:solidFill>
                </a:ln>
                <a:solidFill>
                  <a:schemeClr val="bg1"/>
                </a:solidFill>
                <a:latin typeface="+mn-ea"/>
              </a:rPr>
              <a:t>新型计算技术与系统</a:t>
            </a:r>
          </a:p>
        </p:txBody>
      </p:sp>
      <p:sp>
        <p:nvSpPr>
          <p:cNvPr id="13" name="圆角矩形 12"/>
          <p:cNvSpPr/>
          <p:nvPr/>
        </p:nvSpPr>
        <p:spPr bwMode="auto">
          <a:xfrm>
            <a:off x="5189586" y="47953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认知机理与仿真</a:t>
            </a:r>
          </a:p>
        </p:txBody>
      </p:sp>
      <p:sp>
        <p:nvSpPr>
          <p:cNvPr id="14" name="下箭头 13"/>
          <p:cNvSpPr/>
          <p:nvPr/>
        </p:nvSpPr>
        <p:spPr bwMode="auto">
          <a:xfrm>
            <a:off x="6018213" y="2347936"/>
            <a:ext cx="569912" cy="574675"/>
          </a:xfrm>
          <a:prstGeom prst="down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5" name="下箭头 14"/>
          <p:cNvSpPr>
            <a:spLocks noChangeArrowheads="1"/>
          </p:cNvSpPr>
          <p:nvPr/>
        </p:nvSpPr>
        <p:spPr bwMode="auto">
          <a:xfrm rot="10800000">
            <a:off x="6084888" y="4087836"/>
            <a:ext cx="574675" cy="577850"/>
          </a:xfrm>
          <a:prstGeom prst="downArrow">
            <a:avLst>
              <a:gd name="adj1" fmla="val 50000"/>
              <a:gd name="adj2" fmla="val 50138"/>
            </a:avLst>
          </a:prstGeom>
          <a:solidFill>
            <a:srgbClr val="FF0000"/>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rot="10800000"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6" name="右箭头 15"/>
          <p:cNvSpPr/>
          <p:nvPr/>
        </p:nvSpPr>
        <p:spPr bwMode="auto">
          <a:xfrm>
            <a:off x="7740650" y="3246461"/>
            <a:ext cx="503238"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7" name="圆角矩形 16"/>
          <p:cNvSpPr/>
          <p:nvPr/>
        </p:nvSpPr>
        <p:spPr bwMode="auto">
          <a:xfrm>
            <a:off x="8172400" y="1122956"/>
            <a:ext cx="792088" cy="4752528"/>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数据工程与</a:t>
            </a: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脑机系统</a:t>
            </a:r>
          </a:p>
        </p:txBody>
      </p:sp>
      <p:sp>
        <p:nvSpPr>
          <p:cNvPr id="18" name="矩形 1"/>
          <p:cNvSpPr>
            <a:spLocks noChangeArrowheads="1"/>
          </p:cNvSpPr>
          <p:nvPr/>
        </p:nvSpPr>
        <p:spPr bwMode="auto">
          <a:xfrm>
            <a:off x="-15875" y="6162698"/>
            <a:ext cx="5970588" cy="523875"/>
          </a:xfrm>
          <a:prstGeom prst="rect">
            <a:avLst/>
          </a:prstGeom>
          <a:solidFill>
            <a:schemeClr val="bg1"/>
          </a:solidFill>
          <a:ln w="9525">
            <a:noFill/>
            <a:miter lim="800000"/>
            <a:headEnd/>
            <a:tailEnd/>
          </a:ln>
        </p:spPr>
        <p:txBody>
          <a:bodyPr>
            <a:spAutoFit/>
          </a:bodyPr>
          <a:lstStyle/>
          <a:p>
            <a:r>
              <a:rPr lang="zh-CN" altLang="en-US" sz="2800">
                <a:solidFill>
                  <a:srgbClr val="FF0000"/>
                </a:solidFill>
                <a:latin typeface="黑体" pitchFamily="49" charset="-122"/>
                <a:ea typeface="黑体" pitchFamily="49" charset="-122"/>
              </a:rPr>
              <a:t>http://www.bdbc.org.cn/</a:t>
            </a:r>
          </a:p>
        </p:txBody>
      </p:sp>
      <p:pic>
        <p:nvPicPr>
          <p:cNvPr id="19" name="图片 2"/>
          <p:cNvPicPr>
            <a:picLocks noChangeAspect="1"/>
          </p:cNvPicPr>
          <p:nvPr/>
        </p:nvPicPr>
        <p:blipFill>
          <a:blip r:embed="rId4"/>
          <a:srcRect/>
          <a:stretch>
            <a:fillRect/>
          </a:stretch>
        </p:blipFill>
        <p:spPr bwMode="auto">
          <a:xfrm>
            <a:off x="5972175" y="5946798"/>
            <a:ext cx="3151188"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914400" indent="-914400">
              <a:defRPr/>
            </a:pPr>
            <a:r>
              <a:rPr lang="zh-CN" altLang="en-US" sz="4000" b="1" kern="1200" dirty="0" smtClean="0">
                <a:solidFill>
                  <a:schemeClr val="tx1"/>
                </a:solidFill>
                <a:latin typeface="Arial Unicode MS" pitchFamily="34" charset="-122"/>
                <a:ea typeface="黑体" pitchFamily="49" charset="-122"/>
                <a:sym typeface="黑体" panose="02010609060101010101" pitchFamily="49" charset="-122"/>
              </a:rPr>
              <a:t>大数据与服务科学</a:t>
            </a:r>
            <a:endParaRPr lang="zh-CN" altLang="en-US" sz="4000" b="1" kern="1200" dirty="0">
              <a:solidFill>
                <a:schemeClr val="tx1"/>
              </a:solidFill>
              <a:latin typeface="Arial Unicode MS" pitchFamily="34" charset="-122"/>
              <a:ea typeface="黑体" pitchFamily="49" charset="-122"/>
              <a:sym typeface="黑体" panose="02010609060101010101" pitchFamily="49" charset="-122"/>
            </a:endParaRPr>
          </a:p>
        </p:txBody>
      </p:sp>
      <p:sp>
        <p:nvSpPr>
          <p:cNvPr id="3" name="内容占位符 2"/>
          <p:cNvSpPr>
            <a:spLocks noGrp="1"/>
          </p:cNvSpPr>
          <p:nvPr>
            <p:ph idx="1"/>
          </p:nvPr>
        </p:nvSpPr>
        <p:spPr>
          <a:xfrm>
            <a:off x="357158" y="857232"/>
            <a:ext cx="6215106" cy="1571636"/>
          </a:xfrm>
        </p:spPr>
        <p:txBody>
          <a:bodyPr/>
          <a:lstStyle/>
          <a:p>
            <a:pPr marL="0" indent="0" eaLnBrk="1" hangingPunct="1">
              <a:spcBef>
                <a:spcPts val="600"/>
              </a:spcBef>
              <a:buNone/>
            </a:pPr>
            <a:r>
              <a:rPr lang="zh-CN" altLang="en-US" sz="2400" b="1" dirty="0" smtClean="0">
                <a:latin typeface="+mn-ea"/>
              </a:rPr>
              <a:t>服务</a:t>
            </a:r>
            <a:r>
              <a:rPr lang="zh-CN" altLang="en-US" sz="2400" dirty="0" smtClean="0">
                <a:latin typeface="+mn-ea"/>
              </a:rPr>
              <a:t>的核心</a:t>
            </a:r>
            <a:r>
              <a:rPr lang="zh-CN" altLang="en-US" sz="2400" dirty="0" smtClean="0">
                <a:solidFill>
                  <a:srgbClr val="FF0000"/>
                </a:solidFill>
                <a:latin typeface="+mn-ea"/>
              </a:rPr>
              <a:t>价值</a:t>
            </a:r>
            <a:r>
              <a:rPr lang="zh-CN" altLang="en-US" sz="2400" dirty="0" smtClean="0">
                <a:solidFill>
                  <a:srgbClr val="FF0000"/>
                </a:solidFill>
                <a:latin typeface="+mn-ea"/>
              </a:rPr>
              <a:t>共</a:t>
            </a:r>
            <a:r>
              <a:rPr lang="zh-CN" altLang="en-US" sz="2400" dirty="0" smtClean="0">
                <a:solidFill>
                  <a:srgbClr val="FF0000"/>
                </a:solidFill>
                <a:latin typeface="+mn-ea"/>
              </a:rPr>
              <a:t>创</a:t>
            </a:r>
            <a:r>
              <a:rPr lang="zh-CN" altLang="en-US" sz="2400" dirty="0" smtClean="0">
                <a:latin typeface="+mn-ea"/>
              </a:rPr>
              <a:t>、</a:t>
            </a:r>
            <a:r>
              <a:rPr lang="zh-CN" altLang="en-US" sz="2400" b="1" dirty="0" smtClean="0">
                <a:latin typeface="+mn-ea"/>
              </a:rPr>
              <a:t>服务系统</a:t>
            </a:r>
            <a:r>
              <a:rPr lang="zh-CN" altLang="en-US" sz="2400" dirty="0" smtClean="0">
                <a:latin typeface="+mn-ea"/>
              </a:rPr>
              <a:t>是</a:t>
            </a:r>
            <a:r>
              <a:rPr lang="zh-CN" altLang="en-US" sz="2400" dirty="0" smtClean="0">
                <a:solidFill>
                  <a:srgbClr val="FF0000"/>
                </a:solidFill>
                <a:latin typeface="+mn-ea"/>
              </a:rPr>
              <a:t>基本的抽象</a:t>
            </a:r>
            <a:r>
              <a:rPr lang="zh-CN" altLang="en-US" sz="2400" dirty="0" smtClean="0">
                <a:latin typeface="+mn-ea"/>
              </a:rPr>
              <a:t>、</a:t>
            </a:r>
            <a:r>
              <a:rPr lang="zh-CN" altLang="en-US" sz="2400" b="1" dirty="0" smtClean="0">
                <a:latin typeface="+mn-ea"/>
              </a:rPr>
              <a:t>服务科学</a:t>
            </a:r>
            <a:r>
              <a:rPr lang="zh-CN" altLang="en-US" sz="2400" dirty="0" smtClean="0">
                <a:latin typeface="+mn-ea"/>
              </a:rPr>
              <a:t>最终目标是</a:t>
            </a:r>
            <a:r>
              <a:rPr lang="zh-CN" altLang="en-US" sz="2400" dirty="0" smtClean="0">
                <a:solidFill>
                  <a:srgbClr val="FF0000"/>
                </a:solidFill>
                <a:latin typeface="+mn-ea"/>
              </a:rPr>
              <a:t>提出方法和理论</a:t>
            </a:r>
            <a:r>
              <a:rPr lang="zh-CN" altLang="en-US" sz="2400" dirty="0" smtClean="0">
                <a:latin typeface="+mn-ea"/>
              </a:rPr>
              <a:t>来解释和提高服务系统价值共创的能力</a:t>
            </a:r>
            <a:endParaRPr lang="en-US" altLang="zh-CN" sz="2400" dirty="0" smtClean="0">
              <a:latin typeface="+mn-ea"/>
            </a:endParaRPr>
          </a:p>
          <a:p>
            <a:pPr marL="0" indent="0" eaLnBrk="1" hangingPunct="1">
              <a:spcBef>
                <a:spcPts val="600"/>
              </a:spcBef>
            </a:pPr>
            <a:endParaRPr lang="zh-CN" altLang="en-US" sz="1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
        <p:nvSpPr>
          <p:cNvPr id="6" name="矩形 5"/>
          <p:cNvSpPr/>
          <p:nvPr/>
        </p:nvSpPr>
        <p:spPr>
          <a:xfrm>
            <a:off x="71406" y="6186422"/>
            <a:ext cx="8858248" cy="646331"/>
          </a:xfrm>
          <a:prstGeom prst="rect">
            <a:avLst/>
          </a:prstGeom>
        </p:spPr>
        <p:txBody>
          <a:bodyPr wrap="square" lIns="36000" rIns="36000">
            <a:spAutoFit/>
          </a:bodyPr>
          <a:lstStyle/>
          <a:p>
            <a:r>
              <a:rPr lang="en-US" altLang="zh-CN" sz="1200" dirty="0" smtClean="0"/>
              <a:t>[1] Online Materials </a:t>
            </a:r>
            <a:r>
              <a:rPr lang="en-US" altLang="zh-CN" sz="1200" dirty="0" smtClean="0"/>
              <a:t>from </a:t>
            </a:r>
            <a:r>
              <a:rPr lang="en-US" altLang="zh-CN" sz="1200" dirty="0" err="1" smtClean="0"/>
              <a:t>Jordi</a:t>
            </a:r>
            <a:r>
              <a:rPr lang="en-US" altLang="zh-CN" sz="1200" dirty="0" smtClean="0"/>
              <a:t> </a:t>
            </a:r>
            <a:r>
              <a:rPr lang="en-US" altLang="zh-CN" sz="1200" dirty="0" err="1" smtClean="0"/>
              <a:t>Busquets</a:t>
            </a:r>
            <a:r>
              <a:rPr lang="en-US" altLang="zh-CN" sz="1200" dirty="0" smtClean="0"/>
              <a:t>, Paul P. </a:t>
            </a:r>
            <a:r>
              <a:rPr lang="en-US" altLang="zh-CN" sz="1200" dirty="0" err="1" smtClean="0"/>
              <a:t>Maglio</a:t>
            </a:r>
            <a:r>
              <a:rPr lang="en-US" altLang="zh-CN" sz="1200" dirty="0" smtClean="0"/>
              <a:t>, and Wendy Murphy</a:t>
            </a:r>
          </a:p>
          <a:p>
            <a:r>
              <a:rPr lang="en-US" altLang="zh-CN" sz="1200" dirty="0" smtClean="0"/>
              <a:t>[2] </a:t>
            </a:r>
            <a:r>
              <a:rPr lang="en-US" altLang="zh-CN" sz="1200" dirty="0" err="1" smtClean="0"/>
              <a:t>Tu-Bao</a:t>
            </a:r>
            <a:r>
              <a:rPr lang="en-US" altLang="zh-CN" sz="1200" dirty="0" smtClean="0"/>
              <a:t> </a:t>
            </a:r>
            <a:r>
              <a:rPr lang="en-US" altLang="zh-CN" sz="1200" dirty="0" smtClean="0"/>
              <a:t>Ho, </a:t>
            </a:r>
            <a:r>
              <a:rPr lang="en-US" altLang="zh-CN" sz="1200" dirty="0" err="1" smtClean="0"/>
              <a:t>Siriwon</a:t>
            </a:r>
            <a:r>
              <a:rPr lang="en-US" altLang="zh-CN" sz="1200" dirty="0" smtClean="0"/>
              <a:t> </a:t>
            </a:r>
            <a:r>
              <a:rPr lang="en-US" altLang="zh-CN" sz="1200" dirty="0" err="1" smtClean="0"/>
              <a:t>Taewijit</a:t>
            </a:r>
            <a:r>
              <a:rPr lang="en-US" altLang="zh-CN" sz="1200" dirty="0" smtClean="0"/>
              <a:t>, </a:t>
            </a:r>
            <a:r>
              <a:rPr lang="en-US" altLang="zh-CN" sz="1200" dirty="0" err="1" smtClean="0"/>
              <a:t>Quang</a:t>
            </a:r>
            <a:r>
              <a:rPr lang="en-US" altLang="zh-CN" sz="1200" dirty="0" smtClean="0"/>
              <a:t>-Bach Ho, </a:t>
            </a:r>
            <a:r>
              <a:rPr lang="en-US" altLang="zh-CN" sz="1200" dirty="0" err="1" smtClean="0"/>
              <a:t>Hieu</a:t>
            </a:r>
            <a:r>
              <a:rPr lang="en-US" altLang="zh-CN" sz="1200" dirty="0" smtClean="0"/>
              <a:t>-Chi Dam. Big Data and Service Science, in Progressive Trends in Knowledge and System-Based Science for Service </a:t>
            </a:r>
            <a:r>
              <a:rPr lang="en-US" altLang="zh-CN" sz="1200" dirty="0" err="1" smtClean="0"/>
              <a:t>Innovation,IGI</a:t>
            </a:r>
            <a:r>
              <a:rPr lang="en-US" altLang="zh-CN" sz="1200" dirty="0" smtClean="0"/>
              <a:t> Global, 2013 </a:t>
            </a:r>
            <a:endParaRPr lang="en-US" altLang="zh-CN" sz="1200" dirty="0" smtClean="0"/>
          </a:p>
        </p:txBody>
      </p:sp>
      <p:sp>
        <p:nvSpPr>
          <p:cNvPr id="37" name="矩形 36"/>
          <p:cNvSpPr/>
          <p:nvPr/>
        </p:nvSpPr>
        <p:spPr>
          <a:xfrm>
            <a:off x="357158" y="2500306"/>
            <a:ext cx="8286808" cy="12858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31"/>
          <p:cNvSpPr>
            <a:spLocks noChangeArrowheads="1"/>
          </p:cNvSpPr>
          <p:nvPr/>
        </p:nvSpPr>
        <p:spPr bwMode="auto">
          <a:xfrm>
            <a:off x="6429388" y="2808288"/>
            <a:ext cx="1643074" cy="763588"/>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dirty="0" smtClean="0">
                <a:solidFill>
                  <a:srgbClr val="000000"/>
                </a:solidFill>
                <a:latin typeface="黑体" pitchFamily="49" charset="-122"/>
                <a:ea typeface="黑体" pitchFamily="49" charset="-122"/>
                <a:sym typeface="黑体" pitchFamily="49" charset="-122"/>
              </a:rPr>
              <a:t>服务提供商</a:t>
            </a:r>
            <a:endParaRPr lang="en-US" altLang="zh-CN" sz="2000" dirty="0" smtClean="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1200" b="0" dirty="0" smtClean="0">
                <a:solidFill>
                  <a:srgbClr val="000000"/>
                </a:solidFill>
                <a:latin typeface="黑体" pitchFamily="49" charset="-122"/>
                <a:ea typeface="黑体" pitchFamily="49" charset="-122"/>
                <a:sym typeface="黑体" pitchFamily="49" charset="-122"/>
              </a:rPr>
              <a:t>人、信息系统、社会基础设施</a:t>
            </a:r>
            <a:endParaRPr lang="zh-CN" altLang="en-US" sz="1600" b="0" dirty="0">
              <a:latin typeface="Arial" pitchFamily="34" charset="0"/>
              <a:ea typeface="宋体" pitchFamily="2" charset="-122"/>
              <a:sym typeface="Calibri" pitchFamily="34" charset="0"/>
            </a:endParaRPr>
          </a:p>
        </p:txBody>
      </p:sp>
      <p:sp>
        <p:nvSpPr>
          <p:cNvPr id="18" name="圆角矩形 31"/>
          <p:cNvSpPr>
            <a:spLocks noChangeArrowheads="1"/>
          </p:cNvSpPr>
          <p:nvPr/>
        </p:nvSpPr>
        <p:spPr bwMode="auto">
          <a:xfrm>
            <a:off x="3607587" y="2808288"/>
            <a:ext cx="1643074" cy="763588"/>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dirty="0" smtClean="0">
                <a:solidFill>
                  <a:srgbClr val="000000"/>
                </a:solidFill>
                <a:latin typeface="黑体" pitchFamily="49" charset="-122"/>
                <a:ea typeface="黑体" pitchFamily="49" charset="-122"/>
                <a:sym typeface="黑体" pitchFamily="49" charset="-122"/>
              </a:rPr>
              <a:t>协作</a:t>
            </a:r>
            <a:endParaRPr lang="zh-CN" altLang="en-US" sz="2800" b="0" dirty="0">
              <a:latin typeface="Arial" pitchFamily="34" charset="0"/>
              <a:ea typeface="宋体" pitchFamily="2" charset="-122"/>
              <a:sym typeface="Calibri" pitchFamily="34" charset="0"/>
            </a:endParaRPr>
          </a:p>
        </p:txBody>
      </p:sp>
      <p:sp>
        <p:nvSpPr>
          <p:cNvPr id="19" name="圆角矩形 31"/>
          <p:cNvSpPr>
            <a:spLocks noChangeArrowheads="1"/>
          </p:cNvSpPr>
          <p:nvPr/>
        </p:nvSpPr>
        <p:spPr bwMode="auto">
          <a:xfrm>
            <a:off x="857224" y="2808288"/>
            <a:ext cx="1643074" cy="763588"/>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dirty="0" smtClean="0">
                <a:solidFill>
                  <a:srgbClr val="000000"/>
                </a:solidFill>
                <a:latin typeface="黑体" pitchFamily="49" charset="-122"/>
                <a:ea typeface="黑体" pitchFamily="49" charset="-122"/>
                <a:sym typeface="黑体" pitchFamily="49" charset="-122"/>
              </a:rPr>
              <a:t>客户</a:t>
            </a:r>
            <a:endParaRPr lang="zh-CN" altLang="en-US" sz="2800" b="0" dirty="0">
              <a:latin typeface="Arial" pitchFamily="34" charset="0"/>
              <a:ea typeface="宋体" pitchFamily="2" charset="-122"/>
              <a:sym typeface="Calibri" pitchFamily="34" charset="0"/>
            </a:endParaRPr>
          </a:p>
        </p:txBody>
      </p:sp>
      <p:sp>
        <p:nvSpPr>
          <p:cNvPr id="21" name="左右箭头 20"/>
          <p:cNvSpPr/>
          <p:nvPr/>
        </p:nvSpPr>
        <p:spPr>
          <a:xfrm>
            <a:off x="2714612" y="3000372"/>
            <a:ext cx="642942" cy="428628"/>
          </a:xfrm>
          <a:prstGeom prst="leftRightArrow">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左右箭头 21"/>
          <p:cNvSpPr/>
          <p:nvPr/>
        </p:nvSpPr>
        <p:spPr>
          <a:xfrm>
            <a:off x="5500694" y="3000372"/>
            <a:ext cx="642942" cy="428628"/>
          </a:xfrm>
          <a:prstGeom prst="leftRightArrow">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357158" y="3929066"/>
            <a:ext cx="8286808" cy="2071702"/>
            <a:chOff x="357158" y="3929066"/>
            <a:chExt cx="8286808" cy="2071702"/>
          </a:xfrm>
        </p:grpSpPr>
        <p:sp>
          <p:nvSpPr>
            <p:cNvPr id="43" name="矩形 42"/>
            <p:cNvSpPr/>
            <p:nvPr/>
          </p:nvSpPr>
          <p:spPr>
            <a:xfrm>
              <a:off x="357158" y="3929066"/>
              <a:ext cx="8286808" cy="207170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1"/>
            <p:cNvSpPr>
              <a:spLocks noChangeArrowheads="1"/>
            </p:cNvSpPr>
            <p:nvPr/>
          </p:nvSpPr>
          <p:spPr bwMode="auto">
            <a:xfrm>
              <a:off x="3214678" y="5165742"/>
              <a:ext cx="2357454" cy="763588"/>
            </a:xfrm>
            <a:prstGeom prst="ellipse">
              <a:avLst/>
            </a:prstGeom>
            <a:gradFill>
              <a:gsLst>
                <a:gs pos="0">
                  <a:srgbClr val="FFEFD1"/>
                </a:gs>
                <a:gs pos="64999">
                  <a:srgbClr val="F0EBD5"/>
                </a:gs>
                <a:gs pos="100000">
                  <a:srgbClr val="D1C39F"/>
                </a:gs>
              </a:gsLst>
              <a:lin ang="5400000" scaled="0"/>
            </a:gradFill>
            <a:ln w="38100">
              <a:noFill/>
              <a:miter lim="800000"/>
              <a:headEnd/>
              <a:tailEnd/>
            </a:ln>
          </p:spPr>
          <p:txBody>
            <a:bodyPr anchor="ctr"/>
            <a:lstStyle/>
            <a:p>
              <a:pPr algn="ctr">
                <a:lnSpc>
                  <a:spcPct val="80000"/>
                </a:lnSpc>
                <a:spcBef>
                  <a:spcPts val="600"/>
                </a:spcBef>
              </a:pPr>
              <a:r>
                <a:rPr lang="zh-CN" altLang="en-US" sz="2800" b="1" dirty="0" smtClean="0">
                  <a:solidFill>
                    <a:srgbClr val="000000"/>
                  </a:solidFill>
                  <a:latin typeface="黑体" pitchFamily="49" charset="-122"/>
                  <a:ea typeface="黑体" pitchFamily="49" charset="-122"/>
                  <a:sym typeface="黑体" pitchFamily="49" charset="-122"/>
                </a:rPr>
                <a:t>大数据</a:t>
              </a:r>
              <a:endParaRPr lang="zh-CN" altLang="en-US" sz="2800" b="1" dirty="0">
                <a:solidFill>
                  <a:srgbClr val="000000"/>
                </a:solidFill>
                <a:latin typeface="黑体" pitchFamily="49" charset="-122"/>
                <a:ea typeface="黑体" pitchFamily="49" charset="-122"/>
                <a:sym typeface="Calibri" pitchFamily="34" charset="0"/>
              </a:endParaRPr>
            </a:p>
          </p:txBody>
        </p:sp>
        <p:sp>
          <p:nvSpPr>
            <p:cNvPr id="23" name="圆角矩形 31"/>
            <p:cNvSpPr>
              <a:spLocks noChangeArrowheads="1"/>
            </p:cNvSpPr>
            <p:nvPr/>
          </p:nvSpPr>
          <p:spPr bwMode="auto">
            <a:xfrm>
              <a:off x="6429388" y="4165610"/>
              <a:ext cx="1643074" cy="763588"/>
            </a:xfrm>
            <a:prstGeom prst="roundRect">
              <a:avLst>
                <a:gd name="adj" fmla="val 7190"/>
              </a:avLst>
            </a:prstGeom>
            <a:gradFill>
              <a:gsLst>
                <a:gs pos="0">
                  <a:srgbClr val="FFEFD1"/>
                </a:gs>
                <a:gs pos="64999">
                  <a:srgbClr val="F0EBD5"/>
                </a:gs>
                <a:gs pos="100000">
                  <a:srgbClr val="D1C39F"/>
                </a:gs>
              </a:gsLst>
              <a:lin ang="5400000" scaled="0"/>
            </a:gradFill>
            <a:ln w="38100">
              <a:solidFill>
                <a:srgbClr val="FF0000"/>
              </a:solidFill>
              <a:miter lim="800000"/>
              <a:headEnd/>
              <a:tailEnd/>
            </a:ln>
          </p:spPr>
          <p:txBody>
            <a:bodyPr anchor="ctr"/>
            <a:lstStyle/>
            <a:p>
              <a:pPr algn="ctr">
                <a:lnSpc>
                  <a:spcPct val="80000"/>
                </a:lnSpc>
                <a:spcBef>
                  <a:spcPts val="600"/>
                </a:spcBef>
                <a:buFont typeface="Arial" pitchFamily="34" charset="0"/>
                <a:buNone/>
              </a:pPr>
              <a:r>
                <a:rPr lang="zh-CN" altLang="en-US" sz="2000" dirty="0" smtClean="0">
                  <a:solidFill>
                    <a:srgbClr val="000000"/>
                  </a:solidFill>
                  <a:latin typeface="黑体" pitchFamily="49" charset="-122"/>
                  <a:ea typeface="黑体" pitchFamily="49" charset="-122"/>
                  <a:sym typeface="黑体" pitchFamily="49" charset="-122"/>
                </a:rPr>
                <a:t>服务优化</a:t>
              </a:r>
              <a:endParaRPr lang="zh-CN" altLang="en-US" sz="1600" b="0" dirty="0">
                <a:latin typeface="Arial" pitchFamily="34" charset="0"/>
                <a:ea typeface="宋体" pitchFamily="2" charset="-122"/>
                <a:sym typeface="Calibri" pitchFamily="34" charset="0"/>
              </a:endParaRPr>
            </a:p>
          </p:txBody>
        </p:sp>
        <p:sp>
          <p:nvSpPr>
            <p:cNvPr id="24" name="圆角矩形 31"/>
            <p:cNvSpPr>
              <a:spLocks noChangeArrowheads="1"/>
            </p:cNvSpPr>
            <p:nvPr/>
          </p:nvSpPr>
          <p:spPr bwMode="auto">
            <a:xfrm>
              <a:off x="3607587" y="4165610"/>
              <a:ext cx="1643074" cy="763588"/>
            </a:xfrm>
            <a:prstGeom prst="roundRect">
              <a:avLst>
                <a:gd name="adj" fmla="val 7190"/>
              </a:avLst>
            </a:prstGeom>
            <a:gradFill>
              <a:gsLst>
                <a:gs pos="0">
                  <a:srgbClr val="FFEFD1"/>
                </a:gs>
                <a:gs pos="64999">
                  <a:srgbClr val="F0EBD5"/>
                </a:gs>
                <a:gs pos="100000">
                  <a:srgbClr val="D1C39F"/>
                </a:gs>
              </a:gsLst>
              <a:lin ang="5400000" scaled="0"/>
            </a:gradFill>
            <a:ln w="38100">
              <a:solidFill>
                <a:srgbClr val="FF0000"/>
              </a:solidFill>
              <a:miter lim="800000"/>
              <a:headEnd/>
              <a:tailEnd/>
            </a:ln>
          </p:spPr>
          <p:txBody>
            <a:bodyPr anchor="ctr"/>
            <a:lstStyle/>
            <a:p>
              <a:pPr algn="ctr">
                <a:lnSpc>
                  <a:spcPct val="80000"/>
                </a:lnSpc>
                <a:spcBef>
                  <a:spcPts val="600"/>
                </a:spcBef>
              </a:pPr>
              <a:r>
                <a:rPr lang="zh-CN" altLang="en-US" sz="2000" dirty="0" smtClean="0">
                  <a:solidFill>
                    <a:srgbClr val="000000"/>
                  </a:solidFill>
                  <a:latin typeface="黑体" pitchFamily="49" charset="-122"/>
                  <a:ea typeface="黑体" pitchFamily="49" charset="-122"/>
                  <a:sym typeface="黑体" pitchFamily="49" charset="-122"/>
                </a:rPr>
                <a:t>共同创造</a:t>
              </a:r>
              <a:endParaRPr lang="en-US" altLang="zh-CN" sz="2000" dirty="0" smtClean="0">
                <a:solidFill>
                  <a:srgbClr val="000000"/>
                </a:solidFill>
                <a:latin typeface="黑体" pitchFamily="49" charset="-122"/>
                <a:ea typeface="黑体" pitchFamily="49" charset="-122"/>
                <a:sym typeface="黑体" pitchFamily="49" charset="-122"/>
              </a:endParaRPr>
            </a:p>
            <a:p>
              <a:pPr algn="ctr">
                <a:lnSpc>
                  <a:spcPct val="80000"/>
                </a:lnSpc>
                <a:spcBef>
                  <a:spcPts val="600"/>
                </a:spcBef>
              </a:pPr>
              <a:r>
                <a:rPr lang="zh-CN" altLang="en-US" sz="2000" dirty="0" smtClean="0">
                  <a:solidFill>
                    <a:srgbClr val="000000"/>
                  </a:solidFill>
                  <a:latin typeface="黑体" pitchFamily="49" charset="-122"/>
                  <a:ea typeface="黑体" pitchFamily="49" charset="-122"/>
                  <a:sym typeface="黑体" pitchFamily="49" charset="-122"/>
                </a:rPr>
                <a:t>服务价值</a:t>
              </a:r>
              <a:endParaRPr lang="zh-CN" altLang="en-US" sz="2000" dirty="0">
                <a:solidFill>
                  <a:srgbClr val="000000"/>
                </a:solidFill>
                <a:latin typeface="黑体" pitchFamily="49" charset="-122"/>
                <a:ea typeface="黑体" pitchFamily="49" charset="-122"/>
                <a:sym typeface="Calibri" pitchFamily="34" charset="0"/>
              </a:endParaRPr>
            </a:p>
          </p:txBody>
        </p:sp>
        <p:sp>
          <p:nvSpPr>
            <p:cNvPr id="25" name="圆角矩形 31"/>
            <p:cNvSpPr>
              <a:spLocks noChangeArrowheads="1"/>
            </p:cNvSpPr>
            <p:nvPr/>
          </p:nvSpPr>
          <p:spPr bwMode="auto">
            <a:xfrm>
              <a:off x="857224" y="4165610"/>
              <a:ext cx="1643074" cy="763588"/>
            </a:xfrm>
            <a:prstGeom prst="roundRect">
              <a:avLst>
                <a:gd name="adj" fmla="val 7190"/>
              </a:avLst>
            </a:prstGeom>
            <a:gradFill>
              <a:gsLst>
                <a:gs pos="0">
                  <a:srgbClr val="FFEFD1"/>
                </a:gs>
                <a:gs pos="64999">
                  <a:srgbClr val="F0EBD5"/>
                </a:gs>
                <a:gs pos="100000">
                  <a:srgbClr val="D1C39F"/>
                </a:gs>
              </a:gsLst>
              <a:lin ang="5400000" scaled="0"/>
            </a:gradFill>
            <a:ln w="38100">
              <a:solidFill>
                <a:srgbClr val="FF0000"/>
              </a:solidFill>
              <a:miter lim="800000"/>
              <a:headEnd/>
              <a:tailEnd/>
            </a:ln>
          </p:spPr>
          <p:txBody>
            <a:bodyPr anchor="ctr"/>
            <a:lstStyle/>
            <a:p>
              <a:pPr algn="ctr">
                <a:lnSpc>
                  <a:spcPct val="80000"/>
                </a:lnSpc>
                <a:spcBef>
                  <a:spcPts val="600"/>
                </a:spcBef>
                <a:buFont typeface="Arial" pitchFamily="34" charset="0"/>
                <a:buNone/>
              </a:pPr>
              <a:r>
                <a:rPr lang="zh-CN" altLang="en-US" sz="2000" dirty="0" smtClean="0">
                  <a:solidFill>
                    <a:srgbClr val="000000"/>
                  </a:solidFill>
                  <a:latin typeface="黑体" pitchFamily="49" charset="-122"/>
                  <a:ea typeface="黑体" pitchFamily="49" charset="-122"/>
                  <a:sym typeface="黑体" pitchFamily="49" charset="-122"/>
                </a:rPr>
                <a:t>客户分析</a:t>
              </a:r>
              <a:endParaRPr lang="zh-CN" altLang="en-US" sz="2000" dirty="0">
                <a:solidFill>
                  <a:srgbClr val="000000"/>
                </a:solidFill>
                <a:latin typeface="黑体" pitchFamily="49" charset="-122"/>
                <a:ea typeface="黑体" pitchFamily="49" charset="-122"/>
                <a:sym typeface="Calibri" pitchFamily="34" charset="0"/>
              </a:endParaRPr>
            </a:p>
          </p:txBody>
        </p:sp>
      </p:grpSp>
      <p:sp>
        <p:nvSpPr>
          <p:cNvPr id="27" name="上下箭头 26"/>
          <p:cNvSpPr>
            <a:spLocks noChangeAspect="1"/>
          </p:cNvSpPr>
          <p:nvPr/>
        </p:nvSpPr>
        <p:spPr>
          <a:xfrm>
            <a:off x="1588761" y="3603380"/>
            <a:ext cx="180000" cy="540000"/>
          </a:xfrm>
          <a:prstGeom prst="upDownArrow">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上下箭头 37"/>
          <p:cNvSpPr>
            <a:spLocks noChangeAspect="1"/>
          </p:cNvSpPr>
          <p:nvPr/>
        </p:nvSpPr>
        <p:spPr>
          <a:xfrm>
            <a:off x="4320562" y="3603380"/>
            <a:ext cx="180000" cy="540000"/>
          </a:xfrm>
          <a:prstGeom prst="upDownArrow">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上下箭头 38"/>
          <p:cNvSpPr>
            <a:spLocks noChangeAspect="1"/>
          </p:cNvSpPr>
          <p:nvPr/>
        </p:nvSpPr>
        <p:spPr>
          <a:xfrm>
            <a:off x="7160925" y="3603380"/>
            <a:ext cx="180000" cy="540000"/>
          </a:xfrm>
          <a:prstGeom prst="upDownArrow">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Picture 4"/>
          <p:cNvPicPr>
            <a:picLocks noChangeAspect="1" noChangeArrowheads="1"/>
          </p:cNvPicPr>
          <p:nvPr/>
        </p:nvPicPr>
        <p:blipFill>
          <a:blip r:embed="rId5" cstate="print"/>
          <a:srcRect/>
          <a:stretch>
            <a:fillRect/>
          </a:stretch>
        </p:blipFill>
        <p:spPr bwMode="auto">
          <a:xfrm>
            <a:off x="6572264" y="857232"/>
            <a:ext cx="1208752" cy="1571636"/>
          </a:xfrm>
          <a:prstGeom prst="rect">
            <a:avLst/>
          </a:prstGeom>
          <a:noFill/>
          <a:ln w="25400" algn="ctr">
            <a:noFill/>
            <a:miter lim="800000"/>
            <a:headEnd/>
            <a:tailEnd type="none" w="lg" len="lg"/>
          </a:ln>
        </p:spPr>
      </p:pic>
      <p:pic>
        <p:nvPicPr>
          <p:cNvPr id="67586" name="Picture 2" descr="http://t3.gstatic.com/images?q=tbn:ANd9GcTCrBo343yxOFeCAn-9vts1sODpwXyYrxFvhcyYLljOJClNcrfQ"/>
          <p:cNvPicPr>
            <a:picLocks noChangeAspect="1" noChangeArrowheads="1"/>
          </p:cNvPicPr>
          <p:nvPr/>
        </p:nvPicPr>
        <p:blipFill>
          <a:blip r:embed="rId6"/>
          <a:srcRect/>
          <a:stretch>
            <a:fillRect/>
          </a:stretch>
        </p:blipFill>
        <p:spPr bwMode="auto">
          <a:xfrm>
            <a:off x="7858180" y="857232"/>
            <a:ext cx="1161728" cy="15752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20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20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20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914400" indent="-914400">
              <a:defRPr/>
            </a:pPr>
            <a:r>
              <a:rPr lang="zh-CN" altLang="en-US" sz="4000" b="1" kern="1200" dirty="0" smtClean="0">
                <a:solidFill>
                  <a:schemeClr val="tx1"/>
                </a:solidFill>
                <a:latin typeface="Arial Unicode MS" pitchFamily="34" charset="-122"/>
                <a:ea typeface="黑体" pitchFamily="49" charset="-122"/>
                <a:sym typeface="黑体" panose="02010609060101010101" pitchFamily="49" charset="-122"/>
              </a:rPr>
              <a:t>大数据案例：精准医疗服务</a:t>
            </a:r>
            <a:endParaRPr lang="zh-CN" altLang="en-US" sz="4000" b="1" kern="1200" dirty="0">
              <a:solidFill>
                <a:schemeClr val="tx1"/>
              </a:solidFill>
              <a:latin typeface="Arial Unicode MS" pitchFamily="34" charset="-122"/>
              <a:ea typeface="黑体" pitchFamily="49" charset="-122"/>
              <a:sym typeface="黑体" panose="02010609060101010101" pitchFamily="49" charset="-122"/>
            </a:endParaRPr>
          </a:p>
        </p:txBody>
      </p:sp>
      <p:sp>
        <p:nvSpPr>
          <p:cNvPr id="3" name="内容占位符 2"/>
          <p:cNvSpPr>
            <a:spLocks noGrp="1"/>
          </p:cNvSpPr>
          <p:nvPr>
            <p:ph idx="1"/>
          </p:nvPr>
        </p:nvSpPr>
        <p:spPr>
          <a:xfrm>
            <a:off x="285720" y="1000108"/>
            <a:ext cx="8501122" cy="5597244"/>
          </a:xfrm>
        </p:spPr>
        <p:txBody>
          <a:bodyPr>
            <a:normAutofit fontScale="70000" lnSpcReduction="20000"/>
          </a:bodyPr>
          <a:lstStyle/>
          <a:p>
            <a:r>
              <a:rPr lang="zh-CN" altLang="en-US" baseline="0" dirty="0" smtClean="0">
                <a:latin typeface="黑体" pitchFamily="49" charset="-122"/>
                <a:ea typeface="黑体" pitchFamily="49" charset="-122"/>
              </a:rPr>
              <a:t>据统计，目前我国重大病患者有近</a:t>
            </a:r>
            <a:r>
              <a:rPr lang="en-US" altLang="zh-CN" baseline="0" dirty="0" smtClean="0">
                <a:latin typeface="黑体" pitchFamily="49" charset="-122"/>
                <a:ea typeface="黑体" pitchFamily="49" charset="-122"/>
              </a:rPr>
              <a:t>2.6</a:t>
            </a:r>
            <a:r>
              <a:rPr lang="zh-CN" altLang="en-US" baseline="0" dirty="0" smtClean="0">
                <a:latin typeface="黑体" pitchFamily="49" charset="-122"/>
                <a:ea typeface="黑体" pitchFamily="49" charset="-122"/>
              </a:rPr>
              <a:t>亿人，同时老龄化严重：</a:t>
            </a:r>
            <a:r>
              <a:rPr lang="en-US" altLang="zh-CN" baseline="0" dirty="0" smtClean="0">
                <a:latin typeface="黑体" pitchFamily="49" charset="-122"/>
                <a:ea typeface="黑体" pitchFamily="49" charset="-122"/>
              </a:rPr>
              <a:t>60</a:t>
            </a:r>
            <a:r>
              <a:rPr lang="zh-CN" altLang="en-US" baseline="0" dirty="0" smtClean="0">
                <a:latin typeface="黑体" pitchFamily="49" charset="-122"/>
                <a:ea typeface="黑体" pitchFamily="49" charset="-122"/>
              </a:rPr>
              <a:t>岁以上的老年人已经达</a:t>
            </a:r>
            <a:r>
              <a:rPr lang="en-US" altLang="zh-CN" baseline="0" dirty="0" smtClean="0">
                <a:latin typeface="黑体" pitchFamily="49" charset="-122"/>
                <a:ea typeface="黑体" pitchFamily="49" charset="-122"/>
              </a:rPr>
              <a:t>2.02</a:t>
            </a:r>
            <a:r>
              <a:rPr lang="zh-CN" altLang="en-US" baseline="0" dirty="0" smtClean="0">
                <a:latin typeface="黑体" pitchFamily="49" charset="-122"/>
                <a:ea typeface="黑体" pitchFamily="49" charset="-122"/>
              </a:rPr>
              <a:t>亿，此外，全国还有大概</a:t>
            </a:r>
            <a:r>
              <a:rPr lang="en-US" altLang="zh-CN" baseline="0" dirty="0" smtClean="0">
                <a:latin typeface="黑体" pitchFamily="49" charset="-122"/>
                <a:ea typeface="黑体" pitchFamily="49" charset="-122"/>
              </a:rPr>
              <a:t>8</a:t>
            </a:r>
            <a:r>
              <a:rPr lang="zh-CN" altLang="en-US" baseline="0" dirty="0" smtClean="0">
                <a:latin typeface="黑体" pitchFamily="49" charset="-122"/>
                <a:ea typeface="黑体" pitchFamily="49" charset="-122"/>
              </a:rPr>
              <a:t>千万的残疾人，这都是我国目前面临的一个严重的</a:t>
            </a:r>
            <a:r>
              <a:rPr lang="zh-CN" altLang="en-US" baseline="0" dirty="0" smtClean="0">
                <a:solidFill>
                  <a:srgbClr val="FF0000"/>
                </a:solidFill>
                <a:latin typeface="黑体" pitchFamily="49" charset="-122"/>
                <a:ea typeface="黑体" pitchFamily="49" charset="-122"/>
              </a:rPr>
              <a:t>健康事业难题</a:t>
            </a:r>
            <a:r>
              <a:rPr lang="zh-CN" altLang="en-US" dirty="0" smtClean="0">
                <a:latin typeface="黑体" pitchFamily="49" charset="-122"/>
                <a:ea typeface="黑体" pitchFamily="49" charset="-122"/>
              </a:rPr>
              <a:t> </a:t>
            </a:r>
            <a:r>
              <a:rPr lang="en-US" altLang="zh-CN" baseline="0" dirty="0" smtClean="0">
                <a:latin typeface="黑体" pitchFamily="49" charset="-122"/>
                <a:ea typeface="黑体" pitchFamily="49" charset="-122"/>
              </a:rPr>
              <a:t>- </a:t>
            </a:r>
            <a:r>
              <a:rPr lang="zh-CN" altLang="en-US" b="1" baseline="0" dirty="0" smtClean="0">
                <a:ea typeface="黑体" pitchFamily="49" charset="-122"/>
              </a:rPr>
              <a:t>医疗器械创新网</a:t>
            </a:r>
            <a:r>
              <a:rPr lang="en-US" altLang="zh-CN" b="1" baseline="0" dirty="0" smtClean="0">
                <a:ea typeface="黑体" pitchFamily="49" charset="-122"/>
                <a:hlinkClick r:id="rId2"/>
              </a:rPr>
              <a:t>www.innomd.org</a:t>
            </a:r>
            <a:endParaRPr lang="en-US" altLang="zh-CN" baseline="0" dirty="0" smtClean="0">
              <a:latin typeface="黑体" pitchFamily="49" charset="-122"/>
              <a:ea typeface="黑体" pitchFamily="49" charset="-122"/>
            </a:endParaRPr>
          </a:p>
          <a:p>
            <a:r>
              <a:rPr lang="zh-CN" altLang="en-US" baseline="0" dirty="0" smtClean="0">
                <a:latin typeface="黑体" pitchFamily="49" charset="-122"/>
                <a:ea typeface="黑体" pitchFamily="49" charset="-122"/>
              </a:rPr>
              <a:t>现在人类已知的疾病，大概有</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万种，各国批准的临床诊断标准，有标准的诊断方法，全球批准了大概</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种。美国人批准的药物是</a:t>
            </a:r>
            <a:r>
              <a:rPr lang="en-US" altLang="zh-CN" baseline="0" dirty="0" smtClean="0">
                <a:latin typeface="黑体" pitchFamily="49" charset="-122"/>
                <a:ea typeface="黑体" pitchFamily="49" charset="-122"/>
              </a:rPr>
              <a:t>4600</a:t>
            </a:r>
            <a:r>
              <a:rPr lang="zh-CN" altLang="en-US" baseline="0" dirty="0" smtClean="0">
                <a:latin typeface="黑体" pitchFamily="49" charset="-122"/>
                <a:ea typeface="黑体" pitchFamily="49" charset="-122"/>
              </a:rPr>
              <a:t>种，粗粗的算了一下中国是</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种，中国有</a:t>
            </a:r>
            <a:r>
              <a:rPr lang="en-US" altLang="zh-CN" baseline="0" dirty="0" smtClean="0">
                <a:latin typeface="黑体" pitchFamily="49" charset="-122"/>
                <a:ea typeface="黑体" pitchFamily="49" charset="-122"/>
              </a:rPr>
              <a:t>3</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-4</a:t>
            </a:r>
            <a:r>
              <a:rPr lang="zh-CN" altLang="en-US" baseline="0" dirty="0" smtClean="0">
                <a:latin typeface="黑体" pitchFamily="49" charset="-122"/>
                <a:ea typeface="黑体" pitchFamily="49" charset="-122"/>
              </a:rPr>
              <a:t>万家医院，近</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千万的医务人员，这几个数字列在一起，</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a:t>
            </a:r>
            <a:r>
              <a:rPr lang="en-US" altLang="zh-CN" baseline="0" dirty="0" smtClean="0">
                <a:latin typeface="黑体" pitchFamily="49" charset="-122"/>
                <a:ea typeface="黑体" pitchFamily="49" charset="-122"/>
              </a:rPr>
              <a:t>3-4</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a:t>
            </a:r>
            <a:r>
              <a:rPr lang="zh-CN" altLang="en-US" b="1" baseline="0" dirty="0" smtClean="0">
                <a:solidFill>
                  <a:srgbClr val="FF0000"/>
                </a:solidFill>
                <a:latin typeface="黑体" pitchFamily="49" charset="-122"/>
                <a:ea typeface="黑体" pitchFamily="49" charset="-122"/>
              </a:rPr>
              <a:t>最后的结论就是三个字，就是不靠谱，到医院去不靠谱。</a:t>
            </a:r>
            <a:r>
              <a:rPr lang="en-US" altLang="zh-CN" b="1" baseline="0" dirty="0" smtClean="0">
                <a:solidFill>
                  <a:srgbClr val="FF0000"/>
                </a:solidFill>
                <a:latin typeface="黑体" pitchFamily="49" charset="-122"/>
                <a:ea typeface="黑体" pitchFamily="49" charset="-122"/>
              </a:rPr>
              <a:t>-</a:t>
            </a:r>
            <a:r>
              <a:rPr lang="zh-CN" altLang="en-US" b="1" baseline="0" dirty="0" smtClean="0">
                <a:solidFill>
                  <a:srgbClr val="FF0000"/>
                </a:solidFill>
                <a:latin typeface="黑体" pitchFamily="49" charset="-122"/>
                <a:ea typeface="黑体" pitchFamily="49" charset="-122"/>
              </a:rPr>
              <a:t>华大基因董事长汪建</a:t>
            </a:r>
            <a:endParaRPr lang="en-US" altLang="zh-CN" b="1" baseline="0" dirty="0" smtClean="0">
              <a:solidFill>
                <a:srgbClr val="FF0000"/>
              </a:solidFill>
              <a:latin typeface="黑体" pitchFamily="49" charset="-122"/>
              <a:ea typeface="黑体" pitchFamily="49" charset="-122"/>
            </a:endParaRPr>
          </a:p>
          <a:p>
            <a:r>
              <a:rPr lang="en-US" altLang="zh-CN" b="1" baseline="0" dirty="0" smtClean="0">
                <a:latin typeface="黑体" pitchFamily="49" charset="-122"/>
                <a:ea typeface="黑体" pitchFamily="49" charset="-122"/>
              </a:rPr>
              <a:t>Big </a:t>
            </a:r>
            <a:r>
              <a:rPr lang="en-US" altLang="zh-CN" b="1" baseline="0" dirty="0">
                <a:latin typeface="黑体" pitchFamily="49" charset="-122"/>
                <a:ea typeface="黑体" pitchFamily="49" charset="-122"/>
              </a:rPr>
              <a:t>data redefines the traditional scientific methods used in </a:t>
            </a:r>
            <a:r>
              <a:rPr lang="en-US" altLang="zh-CN" b="1" baseline="0" dirty="0" smtClean="0">
                <a:latin typeface="黑体" pitchFamily="49" charset="-122"/>
                <a:ea typeface="黑体" pitchFamily="49" charset="-122"/>
              </a:rPr>
              <a:t>medicine(</a:t>
            </a:r>
            <a:r>
              <a:rPr lang="en-US" altLang="zh-CN" baseline="0" dirty="0" smtClean="0">
                <a:latin typeface="黑体" pitchFamily="49" charset="-122"/>
                <a:ea typeface="黑体" pitchFamily="49" charset="-122"/>
                <a:hlinkClick r:id="rId3"/>
              </a:rPr>
              <a:t>www.techrepublic.com</a:t>
            </a:r>
            <a:r>
              <a:rPr lang="en-US" altLang="zh-CN" b="1" baseline="0" dirty="0" smtClean="0">
                <a:latin typeface="黑体" pitchFamily="49" charset="-122"/>
                <a:ea typeface="黑体" pitchFamily="49" charset="-122"/>
              </a:rPr>
              <a:t>)</a:t>
            </a:r>
            <a:endParaRPr lang="en-US" altLang="zh-CN" b="1" baseline="0" dirty="0">
              <a:latin typeface="黑体" pitchFamily="49" charset="-122"/>
              <a:ea typeface="黑体" pitchFamily="49" charset="-122"/>
            </a:endParaRPr>
          </a:p>
          <a:p>
            <a:pPr lvl="1"/>
            <a:r>
              <a:rPr lang="zh-CN" altLang="en-US" baseline="0" dirty="0" smtClean="0">
                <a:latin typeface="黑体" pitchFamily="49" charset="-122"/>
                <a:ea typeface="黑体" pitchFamily="49" charset="-122"/>
              </a:rPr>
              <a:t>斯坦福大学将于</a:t>
            </a:r>
            <a:r>
              <a:rPr lang="en-US" altLang="zh-CN" baseline="0" dirty="0" smtClean="0">
                <a:latin typeface="黑体" pitchFamily="49" charset="-122"/>
                <a:ea typeface="黑体" pitchFamily="49" charset="-122"/>
              </a:rPr>
              <a:t>2015</a:t>
            </a:r>
            <a:r>
              <a:rPr lang="zh-CN" altLang="en-US" baseline="0" dirty="0" smtClean="0">
                <a:latin typeface="黑体" pitchFamily="49" charset="-122"/>
                <a:ea typeface="黑体" pitchFamily="49" charset="-122"/>
              </a:rPr>
              <a:t>年</a:t>
            </a:r>
            <a:r>
              <a:rPr lang="en-US" altLang="zh-CN" baseline="0" dirty="0" smtClean="0">
                <a:latin typeface="黑体" pitchFamily="49" charset="-122"/>
                <a:ea typeface="黑体" pitchFamily="49" charset="-122"/>
              </a:rPr>
              <a:t>5</a:t>
            </a:r>
            <a:r>
              <a:rPr lang="zh-CN" altLang="en-US" baseline="0" dirty="0" smtClean="0">
                <a:latin typeface="黑体" pitchFamily="49" charset="-122"/>
                <a:ea typeface="黑体" pitchFamily="49" charset="-122"/>
              </a:rPr>
              <a:t>月</a:t>
            </a:r>
            <a:r>
              <a:rPr lang="en-US" altLang="zh-CN" baseline="0" dirty="0" smtClean="0">
                <a:latin typeface="黑体" pitchFamily="49" charset="-122"/>
                <a:ea typeface="黑体" pitchFamily="49" charset="-122"/>
              </a:rPr>
              <a:t>20</a:t>
            </a:r>
            <a:r>
              <a:rPr lang="zh-CN" altLang="en-US" baseline="0" dirty="0" smtClean="0">
                <a:latin typeface="黑体" pitchFamily="49" charset="-122"/>
                <a:ea typeface="黑体" pitchFamily="49" charset="-122"/>
              </a:rPr>
              <a:t>到</a:t>
            </a:r>
            <a:r>
              <a:rPr lang="en-US" altLang="zh-CN" baseline="0" dirty="0" smtClean="0">
                <a:latin typeface="黑体" pitchFamily="49" charset="-122"/>
                <a:ea typeface="黑体" pitchFamily="49" charset="-122"/>
              </a:rPr>
              <a:t>22</a:t>
            </a:r>
            <a:r>
              <a:rPr lang="zh-CN" altLang="en-US" baseline="0" dirty="0" smtClean="0">
                <a:latin typeface="黑体" pitchFamily="49" charset="-122"/>
                <a:ea typeface="黑体" pitchFamily="49" charset="-122"/>
              </a:rPr>
              <a:t>日举办一个生物医学领域的大数据会议，该会议针对各大高校、医院、政府部门和机构的医学研究人员，旨在鼓励合作、应对挑战以及建立在医疗保健领域使用大数据的可行步骤。</a:t>
            </a:r>
            <a:endParaRPr lang="en-US" altLang="zh-CN" baseline="0" dirty="0" smtClean="0">
              <a:latin typeface="黑体" pitchFamily="49" charset="-122"/>
              <a:ea typeface="黑体" pitchFamily="49" charset="-122"/>
            </a:endParaRPr>
          </a:p>
          <a:p>
            <a:pPr lvl="1"/>
            <a:r>
              <a:rPr lang="zh-CN" altLang="en-US" baseline="0" dirty="0" smtClean="0">
                <a:latin typeface="黑体" pitchFamily="49" charset="-122"/>
                <a:ea typeface="黑体" pitchFamily="49" charset="-122"/>
              </a:rPr>
              <a:t>会议通告中写到：“</a:t>
            </a:r>
            <a:r>
              <a:rPr lang="zh-CN" altLang="en-US" baseline="0" dirty="0" smtClean="0">
                <a:solidFill>
                  <a:srgbClr val="FF0000"/>
                </a:solidFill>
                <a:latin typeface="黑体" pitchFamily="49" charset="-122"/>
                <a:ea typeface="黑体" pitchFamily="49" charset="-122"/>
              </a:rPr>
              <a:t>在从大数据的大规模整合及分析中攫取价值这方面，其它行业已经取得了极大成功，而医疗健康行业才刚起步（沾湿了脚 丫，</a:t>
            </a:r>
            <a:r>
              <a:rPr lang="en-US" altLang="zh-CN" baseline="0" dirty="0" smtClean="0">
                <a:solidFill>
                  <a:srgbClr val="FF0000"/>
                </a:solidFill>
                <a:latin typeface="黑体" pitchFamily="49" charset="-122"/>
                <a:ea typeface="黑体" pitchFamily="49" charset="-122"/>
              </a:rPr>
              <a:t>getting its </a:t>
            </a:r>
            <a:r>
              <a:rPr lang="en-US" altLang="zh-CN" baseline="0" dirty="0" err="1" smtClean="0">
                <a:solidFill>
                  <a:srgbClr val="FF0000"/>
                </a:solidFill>
                <a:latin typeface="黑体" pitchFamily="49" charset="-122"/>
                <a:ea typeface="黑体" pitchFamily="49" charset="-122"/>
              </a:rPr>
              <a:t>feetwet</a:t>
            </a:r>
            <a:r>
              <a:rPr lang="zh-CN" altLang="en-US" baseline="0" dirty="0" smtClean="0">
                <a:latin typeface="黑体" pitchFamily="49" charset="-122"/>
                <a:ea typeface="黑体" pitchFamily="49" charset="-122"/>
              </a:rPr>
              <a:t>）。</a:t>
            </a:r>
            <a:r>
              <a:rPr lang="zh-CN" altLang="en-US" b="1" baseline="0" dirty="0" smtClean="0">
                <a:latin typeface="黑体" pitchFamily="49" charset="-122"/>
                <a:ea typeface="黑体" pitchFamily="49" charset="-122"/>
              </a:rPr>
              <a:t>是的，医疗健康的提供者（如医疗机构等）和付费者（如病人等）正日益增加在分析能力上的投入，以更好地理解不断变化的健康医疗环境，但 这还只是处于初级阶段。”</a:t>
            </a:r>
            <a:endParaRPr lang="zh-CN" altLang="en-US" b="1" baseline="0" dirty="0">
              <a:latin typeface="黑体" pitchFamily="49" charset="-122"/>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914400" indent="-914400">
              <a:defRPr/>
            </a:pPr>
            <a:r>
              <a:rPr lang="zh-CN" altLang="en-US" sz="4000" b="1" kern="1200" dirty="0" smtClean="0">
                <a:solidFill>
                  <a:schemeClr val="tx1"/>
                </a:solidFill>
                <a:latin typeface="Arial Unicode MS" pitchFamily="34" charset="-122"/>
                <a:ea typeface="黑体" pitchFamily="49" charset="-122"/>
                <a:sym typeface="黑体" panose="02010609060101010101" pitchFamily="49" charset="-122"/>
              </a:rPr>
              <a:t>大数据案例：精准医疗服务</a:t>
            </a:r>
          </a:p>
        </p:txBody>
      </p:sp>
      <p:sp>
        <p:nvSpPr>
          <p:cNvPr id="3" name="内容占位符 2"/>
          <p:cNvSpPr>
            <a:spLocks noGrp="1"/>
          </p:cNvSpPr>
          <p:nvPr>
            <p:ph idx="1"/>
          </p:nvPr>
        </p:nvSpPr>
        <p:spPr>
          <a:xfrm>
            <a:off x="457200" y="908720"/>
            <a:ext cx="8229600" cy="5328592"/>
          </a:xfrm>
        </p:spPr>
        <p:txBody>
          <a:bodyPr>
            <a:noAutofit/>
          </a:bodyPr>
          <a:lstStyle/>
          <a:p>
            <a:r>
              <a:rPr lang="zh-CN" altLang="en-US" sz="2000" b="1" baseline="0" dirty="0" smtClean="0">
                <a:solidFill>
                  <a:srgbClr val="C00000"/>
                </a:solidFill>
                <a:ea typeface="黑体" pitchFamily="49" charset="-122"/>
              </a:rPr>
              <a:t>医生们需要数据</a:t>
            </a:r>
            <a:endParaRPr lang="en-US" altLang="zh-CN" sz="2000" b="1" baseline="0" dirty="0" smtClean="0">
              <a:solidFill>
                <a:srgbClr val="C00000"/>
              </a:solidFill>
              <a:ea typeface="黑体" pitchFamily="49" charset="-122"/>
            </a:endParaRPr>
          </a:p>
          <a:p>
            <a:pPr lvl="1"/>
            <a:r>
              <a:rPr lang="en-US" altLang="zh-CN" sz="1400" baseline="0" dirty="0" smtClean="0">
                <a:ea typeface="黑体" pitchFamily="49" charset="-122"/>
              </a:rPr>
              <a:t>2011</a:t>
            </a:r>
            <a:r>
              <a:rPr lang="zh-CN" altLang="en-US" sz="1400" baseline="0" dirty="0" smtClean="0">
                <a:ea typeface="黑体" pitchFamily="49" charset="-122"/>
              </a:rPr>
              <a:t>年的斯坦福</a:t>
            </a:r>
            <a:r>
              <a:rPr lang="en-US" altLang="zh-CN" sz="1400" baseline="0" dirty="0" smtClean="0">
                <a:ea typeface="黑体" pitchFamily="49" charset="-122"/>
              </a:rPr>
              <a:t>Lucile Packard</a:t>
            </a:r>
            <a:r>
              <a:rPr lang="zh-CN" altLang="en-US" sz="1400" baseline="0" dirty="0" smtClean="0">
                <a:ea typeface="黑体" pitchFamily="49" charset="-122"/>
              </a:rPr>
              <a:t>儿童医院，一位来自内华达州里诺的女孩被用直升机送到该医院的加护病房（</a:t>
            </a:r>
            <a:r>
              <a:rPr lang="en-US" altLang="zh-CN" sz="1400" baseline="0" dirty="0" smtClean="0">
                <a:ea typeface="黑体" pitchFamily="49" charset="-122"/>
              </a:rPr>
              <a:t>ICU</a:t>
            </a:r>
            <a:r>
              <a:rPr lang="zh-CN" altLang="en-US" sz="1400" baseline="0" dirty="0" smtClean="0">
                <a:ea typeface="黑体" pitchFamily="49" charset="-122"/>
              </a:rPr>
              <a:t>）。她患有狼疮，一种攻击人体健康组织并能导致永久性肾损伤的疾病。一个多学科医生团队不得不在使用凝结剂和复合手术的风险间权衡，凝结剂能够稀释血液以防止血液结块，复合手术会导致中风或者器官内出血。</a:t>
            </a:r>
            <a:endParaRPr lang="en-US" altLang="zh-CN" sz="1400" baseline="0" dirty="0">
              <a:ea typeface="黑体" pitchFamily="49" charset="-122"/>
            </a:endParaRPr>
          </a:p>
          <a:p>
            <a:r>
              <a:rPr lang="zh-CN" altLang="en-US" sz="2000" b="1" baseline="0" dirty="0" smtClean="0">
                <a:solidFill>
                  <a:srgbClr val="7030A0"/>
                </a:solidFill>
                <a:ea typeface="黑体" pitchFamily="49" charset="-122"/>
              </a:rPr>
              <a:t>基于数据的医疗手段</a:t>
            </a:r>
            <a:endParaRPr lang="en-US" altLang="zh-CN" sz="2000" b="1" baseline="0" dirty="0" smtClean="0">
              <a:solidFill>
                <a:srgbClr val="7030A0"/>
              </a:solidFill>
              <a:ea typeface="黑体" pitchFamily="49" charset="-122"/>
            </a:endParaRPr>
          </a:p>
          <a:p>
            <a:pPr lvl="1"/>
            <a:r>
              <a:rPr lang="zh-CN" altLang="en-US" sz="1400" baseline="0" dirty="0" smtClean="0">
                <a:ea typeface="黑体" pitchFamily="49" charset="-122"/>
              </a:rPr>
              <a:t>一位叫</a:t>
            </a:r>
            <a:r>
              <a:rPr lang="en-US" altLang="zh-CN" sz="1400" baseline="0" dirty="0" smtClean="0">
                <a:ea typeface="黑体" pitchFamily="49" charset="-122"/>
              </a:rPr>
              <a:t>Jennifer </a:t>
            </a:r>
            <a:r>
              <a:rPr lang="en-US" altLang="zh-CN" sz="1400" baseline="0" dirty="0" err="1" smtClean="0">
                <a:ea typeface="黑体" pitchFamily="49" charset="-122"/>
              </a:rPr>
              <a:t>Frankovich</a:t>
            </a:r>
            <a:r>
              <a:rPr lang="zh-CN" altLang="en-US" sz="1400" baseline="0" dirty="0" smtClean="0">
                <a:ea typeface="黑体" pitchFamily="49" charset="-122"/>
              </a:rPr>
              <a:t>的年青医师诉诸于使用狼疮患儿数据库，她曾参与建立该数据库。作为数据库工作的一部分，需要将图表数字化并使数据可通过关键字来检 索。通过搜索数据库，</a:t>
            </a:r>
            <a:r>
              <a:rPr lang="en-US" altLang="zh-CN" sz="1400" baseline="0" dirty="0" err="1" smtClean="0">
                <a:ea typeface="黑体" pitchFamily="49" charset="-122"/>
              </a:rPr>
              <a:t>Frankovich</a:t>
            </a:r>
            <a:r>
              <a:rPr lang="zh-CN" altLang="en-US" sz="1400" baseline="0" dirty="0" smtClean="0">
                <a:ea typeface="黑体" pitchFamily="49" charset="-122"/>
              </a:rPr>
              <a:t>医生能够查阅每位来院的狼疮患儿，从而了解他们中出现血凝现象的人数，以及导致危险的因素。据此，她可以计算出 使用抗凝血剂的风险能否佐证小女孩出现血液凝块的风险。计算结果表明，值得冒这个险：使用了抗凝血剂后，小女孩的病情出现了好转迹象。</a:t>
            </a:r>
            <a:endParaRPr lang="en-US" altLang="zh-CN" sz="1400" baseline="0" dirty="0" smtClean="0">
              <a:ea typeface="黑体" pitchFamily="49" charset="-122"/>
            </a:endParaRPr>
          </a:p>
          <a:p>
            <a:r>
              <a:rPr lang="zh-CN" altLang="en-US" sz="2000" b="1" baseline="0" dirty="0" smtClean="0">
                <a:solidFill>
                  <a:srgbClr val="3366CC"/>
                </a:solidFill>
                <a:ea typeface="黑体" pitchFamily="49" charset="-122"/>
              </a:rPr>
              <a:t>需要解析数据的系统</a:t>
            </a:r>
            <a:endParaRPr lang="en-US" altLang="zh-CN" sz="2000" b="1" baseline="0" dirty="0" smtClean="0">
              <a:solidFill>
                <a:srgbClr val="3366CC"/>
              </a:solidFill>
              <a:ea typeface="黑体" pitchFamily="49" charset="-122"/>
            </a:endParaRPr>
          </a:p>
          <a:p>
            <a:pPr lvl="1"/>
            <a:r>
              <a:rPr lang="zh-CN" altLang="en-US" sz="1400" baseline="0" dirty="0" smtClean="0">
                <a:ea typeface="黑体" pitchFamily="49" charset="-122"/>
              </a:rPr>
              <a:t>医院的管理层仍然认为，对于紧急病例，相比于查找过往成功案例的医疗数据，相信医师团队的集体智慧更加安全稳妥。在今年一月份接受</a:t>
            </a:r>
            <a:r>
              <a:rPr lang="en-US" altLang="zh-CN" sz="1400" baseline="0" dirty="0" smtClean="0">
                <a:ea typeface="黑体" pitchFamily="49" charset="-122"/>
              </a:rPr>
              <a:t>NPR</a:t>
            </a:r>
            <a:r>
              <a:rPr lang="zh-CN" altLang="en-US" sz="1400" baseline="0" dirty="0" smtClean="0">
                <a:ea typeface="黑体" pitchFamily="49" charset="-122"/>
              </a:rPr>
              <a:t>采访 时，</a:t>
            </a:r>
            <a:r>
              <a:rPr lang="en-US" altLang="zh-CN" sz="1400" baseline="0" dirty="0" err="1" smtClean="0">
                <a:ea typeface="黑体" pitchFamily="49" charset="-122"/>
              </a:rPr>
              <a:t>Frankovich</a:t>
            </a:r>
            <a:r>
              <a:rPr lang="zh-CN" altLang="en-US" sz="1400" baseline="0" dirty="0" smtClean="0">
                <a:ea typeface="黑体" pitchFamily="49" charset="-122"/>
              </a:rPr>
              <a:t>医生坦言， “分析数据是一个复杂的工作，需要特定的专业知识和技能。试想，假若搜索引擎有程序错误，亦或档案被错误的转录，后果将会如何？真的有太多地方会出现错误</a:t>
            </a:r>
            <a:r>
              <a:rPr lang="en-US" altLang="zh-CN" sz="1400" baseline="0" dirty="0" smtClean="0">
                <a:ea typeface="黑体" pitchFamily="49" charset="-122"/>
              </a:rPr>
              <a:t>… …</a:t>
            </a:r>
            <a:r>
              <a:rPr lang="zh-CN" altLang="en-US" sz="1400" baseline="0" dirty="0" smtClean="0">
                <a:ea typeface="黑体" pitchFamily="49" charset="-122"/>
              </a:rPr>
              <a:t>。这将需要一个系统来解析数据，而这样的系统是我们还尚未拥有。”</a:t>
            </a:r>
            <a:endParaRPr lang="en-US" altLang="zh-CN" sz="1400" baseline="0" dirty="0" smtClean="0">
              <a:ea typeface="黑体" pitchFamily="49" charset="-122"/>
            </a:endParaRPr>
          </a:p>
          <a:p>
            <a:r>
              <a:rPr lang="zh-CN" altLang="en-US" sz="2000" b="1" baseline="0" dirty="0" smtClean="0">
                <a:ea typeface="黑体" pitchFamily="49" charset="-122"/>
              </a:rPr>
              <a:t>观点：</a:t>
            </a:r>
            <a:r>
              <a:rPr lang="zh-CN" altLang="en-US" sz="1400" b="1" baseline="0" dirty="0" smtClean="0">
                <a:ea typeface="黑体" pitchFamily="49" charset="-122"/>
              </a:rPr>
              <a:t>确实如此，但是在诸如克利夫兰临床中心（</a:t>
            </a:r>
            <a:r>
              <a:rPr lang="en-US" altLang="zh-CN" sz="1400" b="1" baseline="0" dirty="0" err="1" smtClean="0">
                <a:ea typeface="黑体" pitchFamily="49" charset="-122"/>
              </a:rPr>
              <a:t>ClevelandClinic</a:t>
            </a:r>
            <a:r>
              <a:rPr lang="zh-CN" altLang="en-US" sz="1400" b="1" baseline="0" dirty="0" smtClean="0">
                <a:ea typeface="黑体" pitchFamily="49" charset="-122"/>
              </a:rPr>
              <a:t>）这样的医疗健康机构中，医生和医学实践者们已经在利用大数据和分析 法来诊断病情和实施治疗。当跨学科医生团队评估病人时，数据分析结果已然进入了他们的讨论之中。并且，尽管医疗健康数据的质量和整合问题将持续存在，无容 置疑的是，重新定义传统科学方法已初现端倪。</a:t>
            </a:r>
            <a:endParaRPr lang="en-US" altLang="zh-CN" sz="1400" b="1" baseline="0" dirty="0" smtClean="0">
              <a:ea typeface="黑体" pitchFamily="49" charset="-122"/>
            </a:endParaRPr>
          </a:p>
          <a:p>
            <a:pPr lvl="1"/>
            <a:endParaRPr lang="zh-CN" altLang="en-US" sz="1400" baseline="0" dirty="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4294967295"/>
          </p:nvPr>
        </p:nvSpPr>
        <p:spPr>
          <a:xfrm>
            <a:off x="0" y="0"/>
            <a:ext cx="0" cy="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l" eaLnBrk="0" hangingPunct="0">
              <a:spcBef>
                <a:spcPct val="0"/>
              </a:spcBef>
              <a:buClrTx/>
              <a:buSzTx/>
              <a:buFontTx/>
              <a:buNone/>
            </a:pPr>
            <a:fld id="{D64D8FC2-AE5F-44E6-8A64-14F87009A948}" type="slidenum">
              <a:rPr lang="en-US" altLang="zh-CN" sz="1200" b="1" smtClean="0">
                <a:solidFill>
                  <a:schemeClr val="bg1"/>
                </a:solidFill>
                <a:ea typeface="Gulim"/>
                <a:cs typeface="Gulim"/>
              </a:rPr>
              <a:pPr algn="l" eaLnBrk="0" hangingPunct="0">
                <a:spcBef>
                  <a:spcPct val="0"/>
                </a:spcBef>
                <a:buClrTx/>
                <a:buSzTx/>
                <a:buFontTx/>
                <a:buNone/>
              </a:pPr>
              <a:t>7</a:t>
            </a:fld>
            <a:endParaRPr lang="en-US" altLang="zh-CN" sz="1200" b="1">
              <a:solidFill>
                <a:schemeClr val="bg1"/>
              </a:solidFill>
              <a:ea typeface="Gulim"/>
              <a:cs typeface="Gulim"/>
            </a:endParaRPr>
          </a:p>
        </p:txBody>
      </p:sp>
      <p:sp>
        <p:nvSpPr>
          <p:cNvPr id="17411" name="标题 1"/>
          <p:cNvSpPr>
            <a:spLocks noGrp="1"/>
          </p:cNvSpPr>
          <p:nvPr>
            <p:ph type="title"/>
          </p:nvPr>
        </p:nvSpPr>
        <p:spPr/>
        <p:txBody>
          <a:bodyPr/>
          <a:lstStyle/>
          <a:p>
            <a:pPr marL="914400" indent="-914400">
              <a:defRPr/>
            </a:pPr>
            <a:r>
              <a:rPr lang="zh-CN" altLang="en-US" sz="4000" b="1" kern="1200" dirty="0" smtClean="0">
                <a:solidFill>
                  <a:schemeClr val="tx1"/>
                </a:solidFill>
                <a:latin typeface="Arial Unicode MS" pitchFamily="34" charset="-122"/>
                <a:ea typeface="黑体" pitchFamily="49" charset="-122"/>
                <a:sym typeface="黑体" panose="02010609060101010101" pitchFamily="49" charset="-122"/>
              </a:rPr>
              <a:t>大数据案例：共享经济服务</a:t>
            </a:r>
            <a:endParaRPr lang="zh-CN" altLang="en-US" sz="4000" b="1" kern="1200" dirty="0">
              <a:solidFill>
                <a:schemeClr val="tx1"/>
              </a:solidFill>
              <a:latin typeface="Arial Unicode MS" pitchFamily="34" charset="-122"/>
              <a:ea typeface="黑体" pitchFamily="49" charset="-122"/>
              <a:sym typeface="黑体" panose="02010609060101010101" pitchFamily="49" charset="-122"/>
            </a:endParaRPr>
          </a:p>
        </p:txBody>
      </p:sp>
      <p:sp>
        <p:nvSpPr>
          <p:cNvPr id="17412" name="Content Placeholder 2"/>
          <p:cNvSpPr>
            <a:spLocks noGrp="1"/>
          </p:cNvSpPr>
          <p:nvPr/>
        </p:nvSpPr>
        <p:spPr bwMode="auto">
          <a:xfrm>
            <a:off x="457200" y="908050"/>
            <a:ext cx="8229600" cy="244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987425" indent="-293688"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281113" indent="-2921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1598613" indent="-315913"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055813" indent="-315913"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513013" indent="-315913"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2970213" indent="-315913"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427413" indent="-315913"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pPr>
            <a:r>
              <a:rPr lang="zh-CN" altLang="en-US" sz="3600">
                <a:latin typeface="黑体" panose="02010609060101010101" pitchFamily="49" charset="-122"/>
                <a:ea typeface="黑体" panose="02010609060101010101" pitchFamily="49" charset="-122"/>
              </a:rPr>
              <a:t>共享经济</a:t>
            </a:r>
            <a:endParaRPr lang="en-US" altLang="zh-CN" sz="3600">
              <a:latin typeface="黑体" panose="02010609060101010101" pitchFamily="49" charset="-122"/>
              <a:ea typeface="黑体" panose="02010609060101010101" pitchFamily="49" charset="-122"/>
            </a:endParaRPr>
          </a:p>
          <a:p>
            <a:pPr lvl="1" algn="just">
              <a:lnSpc>
                <a:spcPct val="95000"/>
              </a:lnSpc>
              <a:spcBef>
                <a:spcPct val="25000"/>
              </a:spcBef>
              <a:spcAft>
                <a:spcPct val="10000"/>
              </a:spcAft>
              <a:buSzPct val="60000"/>
            </a:pPr>
            <a:r>
              <a:rPr lang="zh-CN" altLang="zh-CN" sz="2400">
                <a:latin typeface="黑体" panose="02010609060101010101" pitchFamily="49" charset="-122"/>
                <a:ea typeface="黑体" panose="02010609060101010101" pitchFamily="49" charset="-122"/>
              </a:rPr>
              <a:t>通过整合</a:t>
            </a:r>
            <a:r>
              <a:rPr lang="zh-CN" altLang="zh-CN" sz="2400">
                <a:solidFill>
                  <a:srgbClr val="FF0000"/>
                </a:solidFill>
                <a:latin typeface="黑体" panose="02010609060101010101" pitchFamily="49" charset="-122"/>
                <a:ea typeface="黑体" panose="02010609060101010101" pitchFamily="49" charset="-122"/>
              </a:rPr>
              <a:t>线下的闲散物品或服务资源</a:t>
            </a:r>
            <a:r>
              <a:rPr lang="zh-CN" altLang="zh-CN" sz="2400">
                <a:latin typeface="黑体" panose="02010609060101010101" pitchFamily="49" charset="-122"/>
                <a:ea typeface="黑体" panose="02010609060101010101" pitchFamily="49" charset="-122"/>
              </a:rPr>
              <a:t>，使得需求方以较低价格</a:t>
            </a:r>
            <a:r>
              <a:rPr lang="zh-CN" altLang="zh-CN" sz="2400">
                <a:solidFill>
                  <a:srgbClr val="FF0000"/>
                </a:solidFill>
                <a:latin typeface="黑体" panose="02010609060101010101" pitchFamily="49" charset="-122"/>
                <a:ea typeface="黑体" panose="02010609060101010101" pitchFamily="49" charset="-122"/>
              </a:rPr>
              <a:t>通过租借等共享方式</a:t>
            </a:r>
            <a:r>
              <a:rPr lang="zh-CN" altLang="zh-CN" sz="2400">
                <a:latin typeface="黑体" panose="02010609060101010101" pitchFamily="49" charset="-122"/>
                <a:ea typeface="黑体" panose="02010609060101010101" pitchFamily="49" charset="-122"/>
              </a:rPr>
              <a:t>使用物品，而</a:t>
            </a:r>
            <a:r>
              <a:rPr lang="zh-CN" altLang="zh-CN" sz="2400">
                <a:solidFill>
                  <a:srgbClr val="FF0000"/>
                </a:solidFill>
                <a:latin typeface="黑体" panose="02010609060101010101" pitchFamily="49" charset="-122"/>
                <a:ea typeface="黑体" panose="02010609060101010101" pitchFamily="49" charset="-122"/>
              </a:rPr>
              <a:t>不直接拥有物品的所有权</a:t>
            </a:r>
            <a:r>
              <a:rPr lang="zh-CN" altLang="en-US" sz="2400">
                <a:solidFill>
                  <a:srgbClr val="FF0000"/>
                </a:solidFill>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（百度百科）</a:t>
            </a:r>
            <a:endParaRPr lang="en-US" altLang="zh-CN" sz="2400">
              <a:latin typeface="黑体" panose="02010609060101010101" pitchFamily="49" charset="-122"/>
              <a:ea typeface="黑体" panose="02010609060101010101" pitchFamily="49" charset="-122"/>
            </a:endParaRPr>
          </a:p>
        </p:txBody>
      </p:sp>
      <p:grpSp>
        <p:nvGrpSpPr>
          <p:cNvPr id="2" name="组合 1"/>
          <p:cNvGrpSpPr>
            <a:grpSpLocks/>
          </p:cNvGrpSpPr>
          <p:nvPr/>
        </p:nvGrpSpPr>
        <p:grpSpPr bwMode="auto">
          <a:xfrm>
            <a:off x="1042988" y="2924175"/>
            <a:ext cx="7200900" cy="3817938"/>
            <a:chOff x="899592" y="2593269"/>
            <a:chExt cx="7344816" cy="4148099"/>
          </a:xfrm>
        </p:grpSpPr>
        <p:pic>
          <p:nvPicPr>
            <p:cNvPr id="17414" name="图片 3"/>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899592" y="4345027"/>
              <a:ext cx="7344816" cy="2396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5" name="图片 2"/>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899592" y="2593269"/>
              <a:ext cx="7344816" cy="17718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4294967295"/>
          </p:nvPr>
        </p:nvSpPr>
        <p:spPr>
          <a:xfrm>
            <a:off x="0" y="0"/>
            <a:ext cx="0" cy="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l" eaLnBrk="0" hangingPunct="0">
              <a:spcBef>
                <a:spcPct val="0"/>
              </a:spcBef>
              <a:buClrTx/>
              <a:buSzTx/>
              <a:buFontTx/>
              <a:buNone/>
            </a:pPr>
            <a:fld id="{2A25CA3D-537D-4F0A-9104-57DCDEF2E9D9}" type="slidenum">
              <a:rPr lang="en-US" altLang="zh-CN" sz="1200" b="1" smtClean="0">
                <a:solidFill>
                  <a:schemeClr val="bg1"/>
                </a:solidFill>
                <a:ea typeface="Gulim"/>
                <a:cs typeface="Gulim"/>
              </a:rPr>
              <a:pPr algn="l" eaLnBrk="0" hangingPunct="0">
                <a:spcBef>
                  <a:spcPct val="0"/>
                </a:spcBef>
                <a:buClrTx/>
                <a:buSzTx/>
                <a:buFontTx/>
                <a:buNone/>
              </a:pPr>
              <a:t>8</a:t>
            </a:fld>
            <a:endParaRPr lang="en-US" altLang="zh-CN" sz="1200" b="1">
              <a:solidFill>
                <a:schemeClr val="bg1"/>
              </a:solidFill>
              <a:ea typeface="Gulim"/>
              <a:cs typeface="Gulim"/>
            </a:endParaRPr>
          </a:p>
        </p:txBody>
      </p:sp>
      <p:sp>
        <p:nvSpPr>
          <p:cNvPr id="18435" name="标题 1"/>
          <p:cNvSpPr>
            <a:spLocks noGrp="1"/>
          </p:cNvSpPr>
          <p:nvPr>
            <p:ph type="title"/>
          </p:nvPr>
        </p:nvSpPr>
        <p:spPr/>
        <p:txBody>
          <a:bodyPr/>
          <a:lstStyle/>
          <a:p>
            <a:pPr marL="914400" indent="-914400">
              <a:defRPr/>
            </a:pPr>
            <a:r>
              <a:rPr lang="zh-CN" altLang="en-US" sz="4000" b="1" kern="1200" dirty="0" smtClean="0">
                <a:solidFill>
                  <a:schemeClr val="tx1"/>
                </a:solidFill>
                <a:latin typeface="Arial Unicode MS" pitchFamily="34" charset="-122"/>
                <a:ea typeface="黑体" pitchFamily="49" charset="-122"/>
                <a:sym typeface="黑体" panose="02010609060101010101" pitchFamily="49" charset="-122"/>
              </a:rPr>
              <a:t>大数据服务案例：共享经济</a:t>
            </a:r>
            <a:endParaRPr lang="zh-CN" altLang="en-US" sz="4000" b="1" kern="1200" dirty="0">
              <a:solidFill>
                <a:schemeClr val="tx1"/>
              </a:solidFill>
              <a:latin typeface="Arial Unicode MS" pitchFamily="34" charset="-122"/>
              <a:ea typeface="黑体" pitchFamily="49" charset="-122"/>
              <a:sym typeface="黑体" panose="02010609060101010101" pitchFamily="49" charset="-122"/>
            </a:endParaRPr>
          </a:p>
        </p:txBody>
      </p:sp>
      <p:sp>
        <p:nvSpPr>
          <p:cNvPr id="18436" name="Content Placeholder 2"/>
          <p:cNvSpPr>
            <a:spLocks noGrp="1"/>
          </p:cNvSpPr>
          <p:nvPr/>
        </p:nvSpPr>
        <p:spPr bwMode="auto">
          <a:xfrm>
            <a:off x="457200" y="908050"/>
            <a:ext cx="8229600" cy="244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692150" indent="-3476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987425" indent="-293688"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281113" indent="-2921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1598613" indent="-315913"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055813" indent="-315913"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513013" indent="-315913"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2970213" indent="-315913"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427413" indent="-315913"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pPr>
            <a:r>
              <a:rPr lang="zh-CN" altLang="zh-CN" sz="2400">
                <a:latin typeface="黑体" panose="02010609060101010101" pitchFamily="49" charset="-122"/>
                <a:ea typeface="黑体" panose="02010609060101010101" pitchFamily="49" charset="-122"/>
              </a:rPr>
              <a:t>美国《时代周刊》统计，在美国提供共享经济类服务公司在</a:t>
            </a:r>
            <a:r>
              <a:rPr lang="en-US" altLang="zh-CN" sz="2400">
                <a:latin typeface="黑体" panose="02010609060101010101" pitchFamily="49" charset="-122"/>
                <a:ea typeface="黑体" panose="02010609060101010101" pitchFamily="49" charset="-122"/>
              </a:rPr>
              <a:t>2013</a:t>
            </a:r>
            <a:r>
              <a:rPr lang="zh-CN" altLang="zh-CN" sz="2400">
                <a:latin typeface="黑体" panose="02010609060101010101" pitchFamily="49" charset="-122"/>
                <a:ea typeface="黑体" panose="02010609060101010101" pitchFamily="49" charset="-122"/>
              </a:rPr>
              <a:t>年产生</a:t>
            </a:r>
            <a:r>
              <a:rPr lang="en-US" altLang="zh-CN" sz="2400">
                <a:latin typeface="黑体" panose="02010609060101010101" pitchFamily="49" charset="-122"/>
                <a:ea typeface="黑体" panose="02010609060101010101" pitchFamily="49" charset="-122"/>
              </a:rPr>
              <a:t>350</a:t>
            </a:r>
            <a:r>
              <a:rPr lang="zh-CN" altLang="zh-CN" sz="2400">
                <a:latin typeface="黑体" panose="02010609060101010101" pitchFamily="49" charset="-122"/>
                <a:ea typeface="黑体" panose="02010609060101010101" pitchFamily="49" charset="-122"/>
              </a:rPr>
              <a:t>亿美元的红利</a:t>
            </a:r>
            <a:endParaRPr lang="en-US" altLang="zh-CN" sz="2400">
              <a:latin typeface="黑体" panose="02010609060101010101" pitchFamily="49" charset="-122"/>
              <a:ea typeface="黑体" panose="02010609060101010101" pitchFamily="49" charset="-122"/>
            </a:endParaRPr>
          </a:p>
          <a:p>
            <a:pPr algn="just">
              <a:lnSpc>
                <a:spcPct val="95000"/>
              </a:lnSpc>
              <a:spcBef>
                <a:spcPct val="25000"/>
              </a:spcBef>
              <a:spcAft>
                <a:spcPct val="10000"/>
              </a:spcAft>
              <a:buSzPct val="60000"/>
            </a:pPr>
            <a:r>
              <a:rPr lang="zh-CN" altLang="zh-CN" sz="2400">
                <a:latin typeface="黑体" panose="02010609060101010101" pitchFamily="49" charset="-122"/>
                <a:ea typeface="黑体" panose="02010609060101010101" pitchFamily="49" charset="-122"/>
              </a:rPr>
              <a:t>在美国</a:t>
            </a:r>
            <a:r>
              <a:rPr lang="zh-CN" altLang="en-US" sz="2400">
                <a:latin typeface="黑体" panose="02010609060101010101" pitchFamily="49" charset="-122"/>
                <a:ea typeface="黑体" panose="02010609060101010101" pitchFamily="49" charset="-122"/>
              </a:rPr>
              <a:t>仅</a:t>
            </a:r>
            <a:r>
              <a:rPr lang="en-US" altLang="zh-CN" sz="2400">
                <a:latin typeface="黑体" panose="02010609060101010101" pitchFamily="49" charset="-122"/>
                <a:ea typeface="黑体" panose="02010609060101010101" pitchFamily="49" charset="-122"/>
              </a:rPr>
              <a:t>2014</a:t>
            </a:r>
            <a:r>
              <a:rPr lang="zh-CN" altLang="en-US" sz="2400">
                <a:latin typeface="黑体" panose="02010609060101010101" pitchFamily="49" charset="-122"/>
                <a:ea typeface="黑体" panose="02010609060101010101" pitchFamily="49" charset="-122"/>
              </a:rPr>
              <a:t>年上半年，新注入到</a:t>
            </a:r>
            <a:r>
              <a:rPr lang="zh-CN" altLang="zh-CN" sz="2400">
                <a:latin typeface="黑体" panose="02010609060101010101" pitchFamily="49" charset="-122"/>
                <a:ea typeface="黑体" panose="02010609060101010101" pitchFamily="49" charset="-122"/>
              </a:rPr>
              <a:t>共享经济类</a:t>
            </a:r>
            <a:r>
              <a:rPr lang="zh-CN" altLang="en-US" sz="2400">
                <a:latin typeface="黑体" panose="02010609060101010101" pitchFamily="49" charset="-122"/>
                <a:ea typeface="黑体" panose="02010609060101010101" pitchFamily="49" charset="-122"/>
              </a:rPr>
              <a:t>创业</a:t>
            </a:r>
            <a:r>
              <a:rPr lang="zh-CN" altLang="zh-CN" sz="2400">
                <a:latin typeface="黑体" panose="02010609060101010101" pitchFamily="49" charset="-122"/>
                <a:ea typeface="黑体" panose="02010609060101010101" pitchFamily="49" charset="-122"/>
              </a:rPr>
              <a:t>公司的</a:t>
            </a:r>
            <a:r>
              <a:rPr lang="zh-CN" altLang="en-US" sz="2400">
                <a:latin typeface="黑体" panose="02010609060101010101" pitchFamily="49" charset="-122"/>
                <a:ea typeface="黑体" panose="02010609060101010101" pitchFamily="49" charset="-122"/>
              </a:rPr>
              <a:t>风险投资额为</a:t>
            </a:r>
            <a:r>
              <a:rPr lang="en-US" altLang="zh-CN" sz="2400">
                <a:latin typeface="黑体" panose="02010609060101010101" pitchFamily="49" charset="-122"/>
                <a:ea typeface="黑体" panose="02010609060101010101" pitchFamily="49" charset="-122"/>
              </a:rPr>
              <a:t>25</a:t>
            </a:r>
            <a:r>
              <a:rPr lang="zh-CN" altLang="en-US" sz="2400">
                <a:latin typeface="黑体" panose="02010609060101010101" pitchFamily="49" charset="-122"/>
                <a:ea typeface="黑体" panose="02010609060101010101" pitchFamily="49" charset="-122"/>
              </a:rPr>
              <a:t>亿美元</a:t>
            </a:r>
            <a:endParaRPr lang="en-US" altLang="zh-CN" sz="2400">
              <a:latin typeface="黑体" panose="02010609060101010101" pitchFamily="49" charset="-122"/>
              <a:ea typeface="黑体" panose="02010609060101010101" pitchFamily="49" charset="-122"/>
            </a:endParaRPr>
          </a:p>
          <a:p>
            <a:pPr algn="just">
              <a:lnSpc>
                <a:spcPct val="95000"/>
              </a:lnSpc>
              <a:spcBef>
                <a:spcPct val="25000"/>
              </a:spcBef>
              <a:spcAft>
                <a:spcPct val="10000"/>
              </a:spcAft>
              <a:buSzPct val="60000"/>
            </a:pPr>
            <a:endParaRPr lang="en-US" altLang="zh-CN" sz="2400">
              <a:latin typeface="黑体" panose="02010609060101010101" pitchFamily="49" charset="-122"/>
              <a:ea typeface="黑体" panose="02010609060101010101" pitchFamily="49" charset="-122"/>
            </a:endParaRPr>
          </a:p>
        </p:txBody>
      </p:sp>
      <p:pic>
        <p:nvPicPr>
          <p:cNvPr id="18437" name="图片 3"/>
          <p:cNvPicPr>
            <a:picLocks noChangeAspect="1"/>
          </p:cNvPicPr>
          <p:nvPr/>
        </p:nvPicPr>
        <p:blipFill>
          <a:blip r:embed="rId2">
            <a:extLst>
              <a:ext uri="{28A0092B-C50C-407E-A947-70E740481C1C}">
                <a14:useLocalDpi xmlns="" xmlns:a14="http://schemas.microsoft.com/office/drawing/2010/main" val="0"/>
              </a:ext>
            </a:extLst>
          </a:blip>
          <a:srcRect l="2393" t="18764" r="2985"/>
          <a:stretch>
            <a:fillRect/>
          </a:stretch>
        </p:blipFill>
        <p:spPr bwMode="auto">
          <a:xfrm>
            <a:off x="2339975" y="2571750"/>
            <a:ext cx="4392613" cy="4168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grpSp>
        <p:nvGrpSpPr>
          <p:cNvPr id="2" name="组合 9"/>
          <p:cNvGrpSpPr>
            <a:grpSpLocks/>
          </p:cNvGrpSpPr>
          <p:nvPr/>
        </p:nvGrpSpPr>
        <p:grpSpPr bwMode="auto">
          <a:xfrm>
            <a:off x="3168650" y="1235094"/>
            <a:ext cx="2736850" cy="763588"/>
            <a:chOff x="0" y="0"/>
            <a:chExt cx="2736304" cy="763954"/>
          </a:xfrm>
        </p:grpSpPr>
        <p:sp>
          <p:nvSpPr>
            <p:cNvPr id="6"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7"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8" name="下箭头 12"/>
          <p:cNvSpPr>
            <a:spLocks noChangeArrowheads="1"/>
          </p:cNvSpPr>
          <p:nvPr/>
        </p:nvSpPr>
        <p:spPr bwMode="auto">
          <a:xfrm rot="-5400000">
            <a:off x="2605882" y="1366063"/>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9"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914400" indent="-914400" eaLnBrk="0" hangingPunct="0">
              <a:buFont typeface="Arial" panose="020B0604020202020204" pitchFamily="34" charset="0"/>
              <a:buNone/>
              <a:defRPr/>
            </a:pPr>
            <a:r>
              <a:rPr lang="zh-CN" altLang="en-US" sz="3600" b="1" dirty="0">
                <a:solidFill>
                  <a:srgbClr val="C00000"/>
                </a:solidFill>
                <a:latin typeface="Arial Unicode MS" pitchFamily="34" charset="-122"/>
                <a:ea typeface="黑体" pitchFamily="49" charset="-122"/>
                <a:cs typeface="+mj-cs"/>
                <a:sym typeface="黑体" panose="02010609060101010101" pitchFamily="49" charset="-122"/>
              </a:rPr>
              <a:t>大数据的科学价值：发现计算的规律</a:t>
            </a:r>
            <a:endParaRPr lang="en-US" altLang="zh-CN" sz="3600" b="1" dirty="0">
              <a:solidFill>
                <a:srgbClr val="C00000"/>
              </a:solidFill>
              <a:latin typeface="Arial Unicode MS" pitchFamily="34" charset="-122"/>
              <a:ea typeface="黑体" pitchFamily="49" charset="-122"/>
              <a:cs typeface="+mj-cs"/>
              <a:sym typeface="黑体" panose="02010609060101010101" pitchFamily="49" charset="-122"/>
            </a:endParaRPr>
          </a:p>
        </p:txBody>
      </p:sp>
      <p:sp>
        <p:nvSpPr>
          <p:cNvPr id="10" name="圆角矩形 18"/>
          <p:cNvSpPr>
            <a:spLocks noChangeArrowheads="1"/>
          </p:cNvSpPr>
          <p:nvPr/>
        </p:nvSpPr>
        <p:spPr bwMode="auto">
          <a:xfrm>
            <a:off x="180975" y="2497157"/>
            <a:ext cx="2797175" cy="1871662"/>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ct val="20000"/>
              </a:spcBef>
              <a:spcAft>
                <a:spcPts val="600"/>
              </a:spcAft>
              <a:buFont typeface="Arial" pitchFamily="34" charset="0"/>
              <a:buNone/>
            </a:pPr>
            <a:r>
              <a:rPr lang="zh-CN" altLang="en-US" sz="2000">
                <a:solidFill>
                  <a:srgbClr val="FF0000"/>
                </a:solidFill>
                <a:latin typeface="黑体" pitchFamily="49" charset="-122"/>
                <a:ea typeface="黑体" pitchFamily="49" charset="-122"/>
                <a:sym typeface="Calibri" pitchFamily="34" charset="0"/>
              </a:rPr>
              <a:t>转变</a:t>
            </a:r>
            <a:r>
              <a:rPr lang="en-US" altLang="zh-CN" sz="2000">
                <a:solidFill>
                  <a:srgbClr val="FF0000"/>
                </a:solidFill>
                <a:latin typeface="黑体" pitchFamily="49" charset="-122"/>
                <a:ea typeface="黑体" pitchFamily="49" charset="-122"/>
                <a:sym typeface="Calibri" pitchFamily="34" charset="0"/>
              </a:rPr>
              <a:t>1:</a:t>
            </a:r>
            <a:r>
              <a:rPr lang="zh-CN" altLang="en-US" sz="2000">
                <a:solidFill>
                  <a:srgbClr val="FF0000"/>
                </a:solidFill>
                <a:latin typeface="黑体" pitchFamily="49" charset="-122"/>
                <a:ea typeface="黑体" pitchFamily="49" charset="-122"/>
                <a:sym typeface="Calibri" pitchFamily="34" charset="0"/>
              </a:rPr>
              <a:t>抽样与全样</a:t>
            </a:r>
            <a:endParaRPr lang="en-US" altLang="zh-CN" sz="200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a:solidFill>
                  <a:srgbClr val="000000"/>
                </a:solidFill>
                <a:latin typeface="Calibri" pitchFamily="34" charset="0"/>
                <a:ea typeface="黑体" pitchFamily="49" charset="-122"/>
                <a:sym typeface="Calibri" pitchFamily="34" charset="0"/>
              </a:rPr>
              <a:t>从无序数据到信息关联</a:t>
            </a:r>
          </a:p>
        </p:txBody>
      </p:sp>
      <p:sp>
        <p:nvSpPr>
          <p:cNvPr id="11" name="圆角矩形 19"/>
          <p:cNvSpPr>
            <a:spLocks noChangeArrowheads="1"/>
          </p:cNvSpPr>
          <p:nvPr/>
        </p:nvSpPr>
        <p:spPr bwMode="auto">
          <a:xfrm>
            <a:off x="3046413" y="2497157"/>
            <a:ext cx="2897187" cy="1871662"/>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a:solidFill>
                  <a:srgbClr val="FF0000"/>
                </a:solidFill>
                <a:latin typeface="黑体" pitchFamily="49" charset="-122"/>
                <a:ea typeface="黑体" pitchFamily="49" charset="-122"/>
                <a:sym typeface="Calibri" pitchFamily="34" charset="0"/>
              </a:rPr>
              <a:t>转变</a:t>
            </a:r>
            <a:r>
              <a:rPr lang="en-US" altLang="zh-CN" sz="2000">
                <a:solidFill>
                  <a:srgbClr val="FF0000"/>
                </a:solidFill>
                <a:latin typeface="黑体" pitchFamily="49" charset="-122"/>
                <a:ea typeface="黑体" pitchFamily="49" charset="-122"/>
                <a:sym typeface="Calibri" pitchFamily="34" charset="0"/>
              </a:rPr>
              <a:t>2:</a:t>
            </a:r>
            <a:r>
              <a:rPr lang="zh-CN" altLang="en-US" sz="2000">
                <a:solidFill>
                  <a:srgbClr val="FF0000"/>
                </a:solidFill>
                <a:latin typeface="黑体" pitchFamily="49" charset="-122"/>
                <a:ea typeface="黑体" pitchFamily="49" charset="-122"/>
                <a:sym typeface="Calibri" pitchFamily="34" charset="0"/>
              </a:rPr>
              <a:t>精确与非精确</a:t>
            </a:r>
            <a:endParaRPr lang="en-US" altLang="zh-CN" sz="200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a:solidFill>
                  <a:srgbClr val="000000"/>
                </a:solidFill>
                <a:latin typeface="Calibri" pitchFamily="34" charset="0"/>
                <a:ea typeface="黑体" pitchFamily="49" charset="-122"/>
                <a:sym typeface="Calibri" pitchFamily="34" charset="0"/>
              </a:rPr>
              <a:t>精确性不再是绝对追求目标，需对宏观趋势给出快速预测－买鞋</a:t>
            </a:r>
          </a:p>
          <a:p>
            <a:pPr marL="179388" lvl="1" indent="-179388">
              <a:buFont typeface="Arial" pitchFamily="34" charset="0"/>
              <a:buChar char="•"/>
            </a:pPr>
            <a:r>
              <a:rPr lang="zh-CN" altLang="en-US">
                <a:solidFill>
                  <a:srgbClr val="000000"/>
                </a:solidFill>
                <a:latin typeface="Calibri" pitchFamily="34" charset="0"/>
                <a:ea typeface="黑体" pitchFamily="49" charset="-122"/>
                <a:sym typeface="Calibri" pitchFamily="34" charset="0"/>
              </a:rPr>
              <a:t>从信息关联到知识图谱</a:t>
            </a:r>
            <a:endParaRPr lang="zh-CN" altLang="en-US" sz="2800">
              <a:latin typeface="Arial" pitchFamily="34" charset="0"/>
              <a:ea typeface="宋体" pitchFamily="2" charset="-122"/>
              <a:sym typeface="Calibri" pitchFamily="34" charset="0"/>
            </a:endParaRPr>
          </a:p>
        </p:txBody>
      </p:sp>
      <p:sp>
        <p:nvSpPr>
          <p:cNvPr id="12" name="圆角矩形 20" descr="羊皮纸"/>
          <p:cNvSpPr>
            <a:spLocks noChangeArrowheads="1"/>
          </p:cNvSpPr>
          <p:nvPr/>
        </p:nvSpPr>
        <p:spPr bwMode="auto">
          <a:xfrm>
            <a:off x="6011863" y="2497157"/>
            <a:ext cx="2773362" cy="1871662"/>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13" name="圆角矩形 24"/>
          <p:cNvSpPr>
            <a:spLocks noChangeArrowheads="1"/>
          </p:cNvSpPr>
          <p:nvPr/>
        </p:nvSpPr>
        <p:spPr bwMode="auto">
          <a:xfrm>
            <a:off x="487363" y="1476394"/>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2"/>
          <p:cNvGrpSpPr>
            <a:grpSpLocks/>
          </p:cNvGrpSpPr>
          <p:nvPr/>
        </p:nvGrpSpPr>
        <p:grpSpPr bwMode="auto">
          <a:xfrm>
            <a:off x="5956300" y="1235094"/>
            <a:ext cx="2828925" cy="765175"/>
            <a:chOff x="0" y="0"/>
            <a:chExt cx="2828954" cy="763954"/>
          </a:xfrm>
        </p:grpSpPr>
        <p:grpSp>
          <p:nvGrpSpPr>
            <p:cNvPr id="5" name="组合 6"/>
            <p:cNvGrpSpPr>
              <a:grpSpLocks/>
            </p:cNvGrpSpPr>
            <p:nvPr/>
          </p:nvGrpSpPr>
          <p:grpSpPr bwMode="auto">
            <a:xfrm>
              <a:off x="596706" y="0"/>
              <a:ext cx="2232248" cy="763954"/>
              <a:chOff x="0" y="0"/>
              <a:chExt cx="2232248" cy="763954"/>
            </a:xfrm>
          </p:grpSpPr>
          <p:sp>
            <p:nvSpPr>
              <p:cNvPr id="17" name="圆角矩形 29"/>
              <p:cNvSpPr>
                <a:spLocks noChangeArrowheads="1"/>
              </p:cNvSpPr>
              <p:nvPr/>
            </p:nvSpPr>
            <p:spPr bwMode="auto">
              <a:xfrm>
                <a:off x="0" y="0"/>
                <a:ext cx="2232248" cy="763954"/>
              </a:xfrm>
              <a:prstGeom prst="roundRect">
                <a:avLst>
                  <a:gd name="adj" fmla="val 7190"/>
                </a:avLst>
              </a:prstGeom>
              <a:blipFill dpi="0" rotWithShape="1">
                <a:blip r:embed="rId3"/>
                <a:srcRect/>
                <a:tile tx="0" ty="0" sx="100000" sy="100000" flip="none" algn="tl"/>
              </a:blipFill>
              <a:ln w="57150" cmpd="thickThin">
                <a:solidFill>
                  <a:srgbClr val="632523"/>
                </a:solidFill>
                <a:round/>
                <a:headEnd/>
                <a:tailEnd/>
              </a:ln>
            </p:spPr>
            <p:txBody>
              <a:bodyPr anchor="ctr"/>
              <a:lstStyle/>
              <a:p>
                <a:pPr algn="ctr">
                  <a:buFont typeface="Arial" pitchFamily="34" charset="0"/>
                  <a:buNone/>
                </a:pPr>
                <a:r>
                  <a:rPr lang="zh-CN" altLang="en-US" sz="2400">
                    <a:solidFill>
                      <a:srgbClr val="000000"/>
                    </a:solidFill>
                    <a:latin typeface="黑体" pitchFamily="49" charset="-122"/>
                    <a:ea typeface="黑体" pitchFamily="49" charset="-122"/>
                    <a:sym typeface="宋体" pitchFamily="2" charset="-122"/>
                  </a:rPr>
                  <a:t>  </a:t>
                </a:r>
                <a:r>
                  <a:rPr lang="zh-CN" altLang="en-US" sz="2000">
                    <a:solidFill>
                      <a:srgbClr val="000000"/>
                    </a:solidFill>
                    <a:latin typeface="黑体" pitchFamily="49" charset="-122"/>
                    <a:ea typeface="黑体" pitchFamily="49" charset="-122"/>
                    <a:sym typeface="宋体" pitchFamily="2" charset="-122"/>
                  </a:rPr>
                  <a:t>大数据处理</a:t>
                </a:r>
                <a:endParaRPr lang="en-US" altLang="zh-CN" sz="2000">
                  <a:solidFill>
                    <a:srgbClr val="000000"/>
                  </a:solidFill>
                  <a:latin typeface="黑体" pitchFamily="49" charset="-122"/>
                  <a:ea typeface="黑体" pitchFamily="49" charset="-122"/>
                  <a:sym typeface="宋体" pitchFamily="2" charset="-122"/>
                </a:endParaRPr>
              </a:p>
              <a:p>
                <a:pPr algn="ctr">
                  <a:buFont typeface="Arial" pitchFamily="34" charset="0"/>
                  <a:buNone/>
                </a:pPr>
                <a:r>
                  <a:rPr lang="zh-CN" altLang="en-US" sz="2000">
                    <a:solidFill>
                      <a:srgbClr val="000000"/>
                    </a:solidFill>
                    <a:latin typeface="黑体" pitchFamily="49" charset="-122"/>
                    <a:ea typeface="黑体" pitchFamily="49" charset="-122"/>
                    <a:sym typeface="宋体" pitchFamily="2" charset="-122"/>
                  </a:rPr>
                  <a:t>   影响计算理论</a:t>
                </a:r>
                <a:endParaRPr lang="en-US" altLang="zh-CN" sz="2000">
                  <a:solidFill>
                    <a:srgbClr val="000000"/>
                  </a:solidFill>
                  <a:latin typeface="黑体" pitchFamily="49" charset="-122"/>
                  <a:ea typeface="黑体" pitchFamily="49" charset="-122"/>
                  <a:sym typeface="宋体" pitchFamily="2" charset="-122"/>
                </a:endParaRPr>
              </a:p>
            </p:txBody>
          </p:sp>
          <p:pic>
            <p:nvPicPr>
              <p:cNvPr id="18" name="Picture 2" descr="http://t1.gstatic.com/images?q=tbn:ANd9GcT_4p5NiV6CgqqF-eo7NDdq4of5U5S-A9kGc3WGB-LCMJYUROFj8Q"/>
              <p:cNvPicPr>
                <a:picLocks noChangeAspect="1" noChangeArrowheads="1"/>
              </p:cNvPicPr>
              <p:nvPr/>
            </p:nvPicPr>
            <p:blipFill>
              <a:blip r:embed="rId5"/>
              <a:srcRect l="19124" r="22803"/>
              <a:stretch>
                <a:fillRect/>
              </a:stretch>
            </p:blipFill>
            <p:spPr bwMode="auto">
              <a:xfrm flipH="1">
                <a:off x="72008" y="87110"/>
                <a:ext cx="432048" cy="565151"/>
              </a:xfrm>
              <a:prstGeom prst="rect">
                <a:avLst/>
              </a:prstGeom>
              <a:solidFill>
                <a:srgbClr val="FFFF99"/>
              </a:solidFill>
              <a:ln w="9525">
                <a:noFill/>
                <a:miter lim="800000"/>
                <a:headEnd/>
                <a:tailEnd/>
              </a:ln>
            </p:spPr>
          </p:pic>
        </p:grpSp>
        <p:sp>
          <p:nvSpPr>
            <p:cNvPr id="16" name="下箭头 28"/>
            <p:cNvSpPr>
              <a:spLocks noChangeArrowheads="1"/>
            </p:cNvSpPr>
            <p:nvPr/>
          </p:nvSpPr>
          <p:spPr bwMode="auto">
            <a:xfrm rot="-5400000">
              <a:off x="13238" y="149009"/>
              <a:ext cx="504056" cy="530532"/>
            </a:xfrm>
            <a:prstGeom prst="downArrow">
              <a:avLst>
                <a:gd name="adj1" fmla="val 50000"/>
                <a:gd name="adj2" fmla="val 50000"/>
              </a:avLst>
            </a:prstGeom>
            <a:solidFill>
              <a:srgbClr val="FFFF99"/>
            </a:solidFill>
            <a:ln w="9525">
              <a:solidFill>
                <a:srgbClr val="292989"/>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宋体" pitchFamily="2" charset="-122"/>
              </a:endParaRPr>
            </a:p>
          </p:txBody>
        </p:sp>
      </p:grpSp>
      <p:grpSp>
        <p:nvGrpSpPr>
          <p:cNvPr id="14" name="组合 21"/>
          <p:cNvGrpSpPr>
            <a:grpSpLocks/>
          </p:cNvGrpSpPr>
          <p:nvPr/>
        </p:nvGrpSpPr>
        <p:grpSpPr bwMode="auto">
          <a:xfrm>
            <a:off x="180975" y="1228744"/>
            <a:ext cx="2339975" cy="763588"/>
            <a:chOff x="0" y="0"/>
            <a:chExt cx="2016224" cy="763954"/>
          </a:xfrm>
        </p:grpSpPr>
        <p:sp>
          <p:nvSpPr>
            <p:cNvPr id="2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互联网改变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交流方式</a:t>
              </a:r>
              <a:endParaRPr lang="zh-CN" altLang="en-US" sz="2800" b="0">
                <a:latin typeface="Arial" pitchFamily="34" charset="0"/>
                <a:ea typeface="宋体" pitchFamily="2" charset="-122"/>
                <a:sym typeface="Calibri" pitchFamily="34" charset="0"/>
              </a:endParaRPr>
            </a:p>
          </p:txBody>
        </p:sp>
        <p:sp>
          <p:nvSpPr>
            <p:cNvPr id="2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pic>
        <p:nvPicPr>
          <p:cNvPr id="22" name="Picture 4" descr="http://t0.gstatic.com/images?q=tbn:ANd9GcRFFtu68rvmIdyA3tMBNEwuW_xy1rQAX7pYkDHM383wDs36lA2Jdg"/>
          <p:cNvPicPr>
            <a:picLocks noChangeAspect="1" noChangeArrowheads="1"/>
          </p:cNvPicPr>
          <p:nvPr/>
        </p:nvPicPr>
        <p:blipFill>
          <a:blip r:embed="rId6"/>
          <a:srcRect/>
          <a:stretch>
            <a:fillRect/>
          </a:stretch>
        </p:blipFill>
        <p:spPr bwMode="auto">
          <a:xfrm>
            <a:off x="5902325" y="828694"/>
            <a:ext cx="508000" cy="733425"/>
          </a:xfrm>
          <a:prstGeom prst="rect">
            <a:avLst/>
          </a:prstGeom>
          <a:noFill/>
          <a:ln w="9525">
            <a:noFill/>
            <a:miter lim="800000"/>
            <a:headEnd/>
            <a:tailEnd/>
          </a:ln>
        </p:spPr>
      </p:pic>
      <p:sp>
        <p:nvSpPr>
          <p:cNvPr id="23" name="AutoShape 21"/>
          <p:cNvSpPr>
            <a:spLocks noChangeArrowheads="1"/>
          </p:cNvSpPr>
          <p:nvPr/>
        </p:nvSpPr>
        <p:spPr bwMode="auto">
          <a:xfrm>
            <a:off x="3492500" y="4370407"/>
            <a:ext cx="2089150" cy="431800"/>
          </a:xfrm>
          <a:prstGeom prst="downArrow">
            <a:avLst>
              <a:gd name="adj1" fmla="val 50000"/>
              <a:gd name="adj2" fmla="val 25000"/>
            </a:avLst>
          </a:prstGeom>
          <a:solidFill>
            <a:srgbClr val="FFFF00"/>
          </a:solidFill>
          <a:ln w="60325">
            <a:solidFill>
              <a:srgbClr val="FF6600"/>
            </a:solidFill>
            <a:miter lim="800000"/>
            <a:headEnd/>
            <a:tailEnd/>
          </a:ln>
        </p:spPr>
        <p:txBody>
          <a:bodyPr wrap="none" anchor="ctr"/>
          <a:lstStyle/>
          <a:p>
            <a:pPr algn="ctr">
              <a:buFont typeface="Arial" pitchFamily="34" charset="0"/>
              <a:buNone/>
            </a:pPr>
            <a:r>
              <a:rPr lang="zh-CN" altLang="en-US" sz="2800">
                <a:latin typeface="Rockwell" pitchFamily="18" charset="0"/>
                <a:ea typeface="宋体" pitchFamily="2" charset="-122"/>
                <a:sym typeface="Rockwell" pitchFamily="18" charset="0"/>
              </a:rPr>
              <a:t>？？</a:t>
            </a:r>
            <a:endParaRPr lang="zh-CN" altLang="en-US" sz="2800" b="0">
              <a:latin typeface="Arial" pitchFamily="34" charset="0"/>
              <a:ea typeface="宋体" pitchFamily="2" charset="-122"/>
              <a:sym typeface="Calibri" pitchFamily="34" charset="0"/>
            </a:endParaRPr>
          </a:p>
        </p:txBody>
      </p:sp>
      <p:sp>
        <p:nvSpPr>
          <p:cNvPr id="24" name="矩形 11"/>
          <p:cNvSpPr>
            <a:spLocks noChangeArrowheads="1"/>
          </p:cNvSpPr>
          <p:nvPr/>
        </p:nvSpPr>
        <p:spPr bwMode="auto">
          <a:xfrm>
            <a:off x="215900" y="4873644"/>
            <a:ext cx="8604250" cy="1341438"/>
          </a:xfrm>
          <a:prstGeom prst="rect">
            <a:avLst/>
          </a:prstGeom>
          <a:blipFill dpi="0" rotWithShape="1">
            <a:blip r:embed="rId3"/>
            <a:srcRect/>
            <a:tile tx="0" ty="0" sx="100000" sy="100000" flip="none" algn="tl"/>
          </a:blipFill>
          <a:ln w="38100">
            <a:solidFill>
              <a:srgbClr val="C00000"/>
            </a:solidFill>
            <a:miter lim="800000"/>
            <a:headEnd/>
            <a:tailEnd/>
          </a:ln>
        </p:spPr>
        <p:txBody>
          <a:bodyPr anchor="ctr"/>
          <a:lstStyle/>
          <a:p>
            <a:pPr algn="ctr">
              <a:buFont typeface="Arial" pitchFamily="34" charset="0"/>
              <a:buNone/>
            </a:pPr>
            <a:r>
              <a:rPr lang="zh-CN" altLang="en-US" sz="2800">
                <a:solidFill>
                  <a:srgbClr val="000000"/>
                </a:solidFill>
                <a:latin typeface="黑体" pitchFamily="49" charset="-122"/>
                <a:ea typeface="黑体" pitchFamily="49" charset="-122"/>
                <a:sym typeface="Calibri" pitchFamily="34" charset="0"/>
              </a:rPr>
              <a:t>如何理解数据是科学或工程技术？</a:t>
            </a:r>
          </a:p>
          <a:p>
            <a:pPr algn="ctr">
              <a:buFont typeface="Arial" pitchFamily="34" charset="0"/>
              <a:buNone/>
            </a:pPr>
            <a:r>
              <a:rPr lang="zh-CN" altLang="en-US" sz="2800">
                <a:solidFill>
                  <a:srgbClr val="000000"/>
                </a:solidFill>
                <a:latin typeface="黑体" pitchFamily="49" charset="-122"/>
                <a:ea typeface="黑体" pitchFamily="49" charset="-122"/>
                <a:sym typeface="Calibri" pitchFamily="34" charset="0"/>
              </a:rPr>
              <a:t>是否本质上产生新的现象，或只是一种适应过程？</a:t>
            </a:r>
          </a:p>
          <a:p>
            <a:pPr algn="ctr">
              <a:buFont typeface="Arial" pitchFamily="34" charset="0"/>
              <a:buNone/>
            </a:pPr>
            <a:r>
              <a:rPr lang="zh-CN" altLang="en-US" sz="2800" b="0">
                <a:solidFill>
                  <a:srgbClr val="000000"/>
                </a:solidFill>
                <a:latin typeface="黑体" pitchFamily="49" charset="-122"/>
                <a:ea typeface="黑体" pitchFamily="49" charset="-122"/>
                <a:sym typeface="Calibri" pitchFamily="34" charset="0"/>
              </a:rPr>
              <a:t>只有掌握规律才能更好理解</a:t>
            </a:r>
            <a:r>
              <a:rPr lang="en-US" altLang="zh-CN" sz="2800" b="0">
                <a:solidFill>
                  <a:srgbClr val="000000"/>
                </a:solidFill>
                <a:latin typeface="黑体" pitchFamily="49" charset="-122"/>
                <a:ea typeface="黑体" pitchFamily="49" charset="-122"/>
                <a:sym typeface="Calibri" pitchFamily="34" charset="0"/>
              </a:rPr>
              <a:t>BD</a:t>
            </a:r>
            <a:r>
              <a:rPr lang="zh-CN" altLang="en-US" sz="2800" b="0">
                <a:solidFill>
                  <a:srgbClr val="000000"/>
                </a:solidFill>
                <a:latin typeface="黑体" pitchFamily="49" charset="-122"/>
                <a:ea typeface="黑体" pitchFamily="49" charset="-122"/>
                <a:sym typeface="Calibri" pitchFamily="34" charset="0"/>
              </a:rPr>
              <a:t>，才能</a:t>
            </a:r>
            <a:r>
              <a:rPr lang="zh-CN" altLang="en-US" sz="2800" b="0">
                <a:solidFill>
                  <a:srgbClr val="000000"/>
                </a:solidFill>
                <a:latin typeface="黑体" pitchFamily="49" charset="-122"/>
                <a:ea typeface="黑体" pitchFamily="49" charset="-122"/>
                <a:sym typeface="黑体" pitchFamily="49" charset="-122"/>
              </a:rPr>
              <a:t>发挥更好价值</a:t>
            </a:r>
            <a:endParaRPr lang="en-US" altLang="zh-CN" sz="2800" b="0">
              <a:solidFill>
                <a:srgbClr val="000000"/>
              </a:solidFill>
              <a:latin typeface="黑体" pitchFamily="49" charset="-122"/>
              <a:ea typeface="黑体" pitchFamily="49" charset="-122"/>
              <a:sym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edg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edg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edg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ppt_x</p:attrName>
                                        </p:attrNameLst>
                                      </p:cBhvr>
                                      <p:tavLst>
                                        <p:tav tm="0">
                                          <p:val>
                                            <p:strVal val="#ppt_x-#ppt_w/2"/>
                                          </p:val>
                                        </p:tav>
                                        <p:tav tm="100000">
                                          <p:val>
                                            <p:strVal val="#ppt_x"/>
                                          </p:val>
                                        </p:tav>
                                      </p:tavLst>
                                    </p:anim>
                                    <p:anim calcmode="lin" valueType="num">
                                      <p:cBhvr>
                                        <p:cTn id="23" dur="500" fill="hold"/>
                                        <p:tgtEl>
                                          <p:spTgt spid="3"/>
                                        </p:tgtEl>
                                        <p:attrNameLst>
                                          <p:attrName>ppt_y</p:attrName>
                                        </p:attrNameLst>
                                      </p:cBhvr>
                                      <p:tavLst>
                                        <p:tav tm="0">
                                          <p:val>
                                            <p:strVal val="#ppt_y"/>
                                          </p:val>
                                        </p:tav>
                                        <p:tav tm="100000">
                                          <p:val>
                                            <p:strVal val="#ppt_y"/>
                                          </p:val>
                                        </p:tav>
                                      </p:tavLst>
                                    </p:anim>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par>
                                <p:cTn id="26" presetID="17" presetClass="entr" presetSubtype="8"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ppt_x</p:attrName>
                                        </p:attrNameLst>
                                      </p:cBhvr>
                                      <p:tavLst>
                                        <p:tav tm="0">
                                          <p:val>
                                            <p:strVal val="#ppt_x-#ppt_w/2"/>
                                          </p:val>
                                        </p:tav>
                                        <p:tav tm="100000">
                                          <p:val>
                                            <p:strVal val="#ppt_x"/>
                                          </p:val>
                                        </p:tav>
                                      </p:tavLst>
                                    </p:anim>
                                    <p:anim calcmode="lin" valueType="num">
                                      <p:cBhvr>
                                        <p:cTn id="29" dur="500" fill="hold"/>
                                        <p:tgtEl>
                                          <p:spTgt spid="22"/>
                                        </p:tgtEl>
                                        <p:attrNameLst>
                                          <p:attrName>ppt_y</p:attrName>
                                        </p:attrNameLst>
                                      </p:cBhvr>
                                      <p:tavLst>
                                        <p:tav tm="0">
                                          <p:val>
                                            <p:strVal val="#ppt_y"/>
                                          </p:val>
                                        </p:tav>
                                        <p:tav tm="100000">
                                          <p:val>
                                            <p:strVal val="#ppt_y"/>
                                          </p:val>
                                        </p:tav>
                                      </p:tavLst>
                                    </p:anim>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ppt_h/2"/>
                                          </p:val>
                                        </p:tav>
                                        <p:tav tm="100000">
                                          <p:val>
                                            <p:strVal val="#ppt_y"/>
                                          </p:val>
                                        </p:tav>
                                      </p:tavLst>
                                    </p:anim>
                                    <p:anim calcmode="lin" valueType="num">
                                      <p:cBhvr>
                                        <p:cTn id="38" dur="500" fill="hold"/>
                                        <p:tgtEl>
                                          <p:spTgt spid="23"/>
                                        </p:tgtEl>
                                        <p:attrNameLst>
                                          <p:attrName>ppt_w</p:attrName>
                                        </p:attrNameLst>
                                      </p:cBhvr>
                                      <p:tavLst>
                                        <p:tav tm="0">
                                          <p:val>
                                            <p:strVal val="#ppt_w"/>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childTnLst>
                                </p:cTn>
                              </p:par>
                            </p:childTnLst>
                          </p:cTn>
                        </p:par>
                        <p:par>
                          <p:cTn id="40" fill="hold">
                            <p:stCondLst>
                              <p:cond delay="500"/>
                            </p:stCondLst>
                            <p:childTnLst>
                              <p:par>
                                <p:cTn id="41" presetID="5" presetClass="entr" presetSubtype="1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checkerboard(across)">
                                      <p:cBhvr>
                                        <p:cTn id="4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autoUpdateAnimBg="0"/>
      <p:bldP spid="11" grpId="0" bldLvl="0" animBg="1" autoUpdateAnimBg="0"/>
      <p:bldP spid="12" grpId="0" bldLvl="0" animBg="1" autoUpdateAnimBg="0"/>
      <p:bldP spid="23" grpId="0" bldLvl="0" animBg="1" autoUpdateAnimBg="0"/>
      <p:bldP spid="24" grpId="0" bldLvl="0" animBg="1"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41059</TotalTime>
  <Words>4723</Words>
  <Application>Microsoft Office PowerPoint</Application>
  <PresentationFormat>全屏显示(4:3)</PresentationFormat>
  <Paragraphs>513</Paragraphs>
  <Slides>36</Slides>
  <Notes>12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默认设计模板</vt:lpstr>
      <vt:lpstr>幻灯片 1</vt:lpstr>
      <vt:lpstr>大数据的政策与引导：国家大力支持</vt:lpstr>
      <vt:lpstr>幻灯片 3</vt:lpstr>
      <vt:lpstr>大数据与服务科学</vt:lpstr>
      <vt:lpstr>大数据案例：精准医疗服务</vt:lpstr>
      <vt:lpstr>大数据案例：精准医疗服务</vt:lpstr>
      <vt:lpstr>大数据案例：共享经济服务</vt:lpstr>
      <vt:lpstr>大数据服务案例：共享经济</vt:lpstr>
      <vt:lpstr>幻灯片 9</vt:lpstr>
      <vt:lpstr>幻灯片 10</vt:lpstr>
      <vt:lpstr>幻灯片 11</vt:lpstr>
      <vt:lpstr>回答“可计算”问题(1)</vt:lpstr>
      <vt:lpstr>回答“可计算”问题(2)</vt:lpstr>
      <vt:lpstr>回答“可计算”问题(3)</vt:lpstr>
      <vt:lpstr>幻灯片 15</vt:lpstr>
      <vt:lpstr>Challenging Aspect1</vt:lpstr>
      <vt:lpstr>Challenging Aspect1-例1</vt:lpstr>
      <vt:lpstr>Challenging Aspect1-例2</vt:lpstr>
      <vt:lpstr>Challenging Aspect1-例3</vt:lpstr>
      <vt:lpstr>Challenging Aspect1-例3</vt:lpstr>
      <vt:lpstr>幻灯片 21</vt:lpstr>
      <vt:lpstr>Challenging Aspect2-例4</vt:lpstr>
      <vt:lpstr>Challenging Aspect2-例4</vt:lpstr>
      <vt:lpstr>幻灯片 24</vt:lpstr>
      <vt:lpstr>Challenging Aspect3-例5</vt:lpstr>
      <vt:lpstr>Challenging Aspect3-例5</vt:lpstr>
      <vt:lpstr>Challenging Aspect3-例6</vt:lpstr>
      <vt:lpstr>Negative Aspect3-例6</vt:lpstr>
      <vt:lpstr>Challenging Aspect3-例7</vt:lpstr>
      <vt:lpstr>幻灯片 30</vt:lpstr>
      <vt:lpstr>Challenging Aspect4-例8</vt:lpstr>
      <vt:lpstr>幻灯片 32</vt:lpstr>
      <vt:lpstr>Challenging Aspect5-例9</vt:lpstr>
      <vt:lpstr>Challenging Aspect5-例9</vt:lpstr>
      <vt:lpstr>北京市大数据科学与脑机智能创新中心</vt:lpstr>
      <vt:lpstr>研究方向与机构设置</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4149</cp:revision>
  <dcterms:created xsi:type="dcterms:W3CDTF">2010-07-14T15:56:11Z</dcterms:created>
  <dcterms:modified xsi:type="dcterms:W3CDTF">2016-10-02T06:43:18Z</dcterms:modified>
</cp:coreProperties>
</file>