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6" r:id="rId2"/>
    <p:sldId id="774" r:id="rId3"/>
    <p:sldId id="807" r:id="rId4"/>
    <p:sldId id="813" r:id="rId5"/>
    <p:sldId id="809" r:id="rId6"/>
    <p:sldId id="810" r:id="rId7"/>
    <p:sldId id="811" r:id="rId8"/>
    <p:sldId id="814" r:id="rId9"/>
    <p:sldId id="770" r:id="rId10"/>
    <p:sldId id="816" r:id="rId11"/>
    <p:sldId id="821" r:id="rId12"/>
    <p:sldId id="822" r:id="rId13"/>
    <p:sldId id="823" r:id="rId14"/>
    <p:sldId id="815" r:id="rId15"/>
    <p:sldId id="775" r:id="rId16"/>
    <p:sldId id="77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FF0000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72896" autoAdjust="0"/>
  </p:normalViewPr>
  <p:slideViewPr>
    <p:cSldViewPr>
      <p:cViewPr>
        <p:scale>
          <a:sx n="65" d="100"/>
          <a:sy n="65" d="100"/>
        </p:scale>
        <p:origin x="-1100" y="-2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100" b="1" dirty="0" smtClean="0">
                <a:solidFill>
                  <a:schemeClr val="bg1"/>
                </a:solidFill>
                <a:ea typeface="宋体" pitchFamily="2" charset="-122"/>
              </a:rPr>
              <a:t>Service</a:t>
            </a:r>
            <a:r>
              <a:rPr lang="en-US" altLang="zh-CN" sz="1100" dirty="0" smtClean="0">
                <a:solidFill>
                  <a:schemeClr val="bg1"/>
                </a:solidFill>
                <a:ea typeface="宋体" pitchFamily="2" charset="-122"/>
              </a:rPr>
              <a:t> is value-</a:t>
            </a:r>
            <a:r>
              <a:rPr lang="en-US" altLang="zh-CN" sz="1100" dirty="0" err="1" smtClean="0">
                <a:solidFill>
                  <a:schemeClr val="bg1"/>
                </a:solidFill>
                <a:ea typeface="宋体" pitchFamily="2" charset="-122"/>
              </a:rPr>
              <a:t>cocreation</a:t>
            </a:r>
            <a:r>
              <a:rPr lang="en-US" altLang="zh-CN" sz="1100" dirty="0" smtClean="0">
                <a:solidFill>
                  <a:schemeClr val="bg1"/>
                </a:solidFill>
                <a:ea typeface="宋体" pitchFamily="2" charset="-122"/>
              </a:rPr>
              <a:t>, that is, useful changes that result from communication, planning, or other purposeful interactions between distinct entities.</a:t>
            </a:r>
          </a:p>
          <a:p>
            <a:pPr eaLnBrk="1" hangingPunct="1">
              <a:lnSpc>
                <a:spcPct val="80000"/>
              </a:lnSpc>
            </a:pPr>
            <a:endParaRPr lang="en-US" altLang="zh-CN" sz="1100" b="1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A </a:t>
            </a:r>
            <a:r>
              <a:rPr lang="en-US" altLang="ja-JP" sz="1200" b="1" dirty="0" smtClean="0">
                <a:solidFill>
                  <a:schemeClr val="bg1"/>
                </a:solidFill>
                <a:ea typeface="MS PGothic" pitchFamily="34" charset="-128"/>
              </a:rPr>
              <a:t>service system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is a collection of entities and interactions that 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cocreate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value, that is, a set of distinct configurations of resources (including people, organizations, shared information, and technology) that are better off working together than working alone.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b="1" dirty="0" smtClean="0">
                <a:solidFill>
                  <a:schemeClr val="bg1"/>
                </a:solidFill>
                <a:ea typeface="MS PGothic" pitchFamily="34" charset="-128"/>
              </a:rPr>
              <a:t>Service Science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aims to create a body of knowledge that describes, explains, predicts, and improves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between entities as they interact, that is, relying on methods and standards used by a community to account for observable phenomenon with conceptual frameworks, theories, models, and laws that can be empirically tested.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So the object of study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, the basic abstraction is the service system, and the ultimate goal is develop methods and theories that can be used to explain and improve value-</a:t>
            </a:r>
            <a:r>
              <a:rPr lang="en-US" altLang="ja-JP" sz="1200" dirty="0" err="1" smtClean="0">
                <a:solidFill>
                  <a:schemeClr val="bg1"/>
                </a:solidFill>
                <a:ea typeface="MS PGothic" pitchFamily="34" charset="-128"/>
              </a:rPr>
              <a:t>cocreation</a:t>
            </a:r>
            <a:r>
              <a:rPr lang="en-US" altLang="ja-JP" sz="1200" dirty="0" smtClean="0">
                <a:solidFill>
                  <a:schemeClr val="bg1"/>
                </a:solidFill>
                <a:ea typeface="MS PGothic" pitchFamily="34" charset="-128"/>
              </a:rPr>
              <a:t> in service systems. </a:t>
            </a:r>
            <a:endParaRPr lang="en-US" altLang="zh-CN" sz="1200" dirty="0" smtClean="0">
              <a:solidFill>
                <a:schemeClr val="bg1"/>
              </a:solidFill>
              <a:ea typeface="宋体" pitchFamily="2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客户分析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行为分析，满意度分析</a:t>
            </a:r>
            <a:r>
              <a:rPr lang="en-US" altLang="zh-CN" dirty="0" smtClean="0"/>
              <a:t>-ERM</a:t>
            </a:r>
          </a:p>
          <a:p>
            <a:r>
              <a:rPr lang="zh-CN" altLang="en-US" dirty="0" smtClean="0"/>
              <a:t>信息获取的透明、方便性；对话和风险分析</a:t>
            </a:r>
            <a:endParaRPr lang="en-US" altLang="zh-CN" dirty="0" smtClean="0"/>
          </a:p>
          <a:p>
            <a:r>
              <a:rPr lang="zh-CN" altLang="en-US" dirty="0" smtClean="0"/>
              <a:t>服务集成、特征优化、服务评估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aseline="0" dirty="0" smtClean="0">
                <a:ea typeface="黑体" pitchFamily="49" charset="-122"/>
              </a:rPr>
              <a:t>她患有狼疮，一种攻击人体健康组织并能导致永久性肾损伤的疾病。一个多学科医生团队不得不在使用凝结剂和复合手术的风险间权衡，凝结剂能够稀释血液以防止血液结块，复合手术会导致中风或者器官内出血。</a:t>
            </a:r>
            <a:endParaRPr lang="en-US" altLang="zh-CN" sz="1200" baseline="0" dirty="0" smtClean="0">
              <a:ea typeface="黑体" pitchFamily="49" charset="-122"/>
            </a:endParaRPr>
          </a:p>
          <a:p>
            <a:endParaRPr lang="en-US" altLang="zh-CN" sz="1200" baseline="0" dirty="0" smtClean="0">
              <a:ea typeface="黑体" pitchFamily="49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baseline="0" dirty="0" smtClean="0">
                <a:ea typeface="黑体" pitchFamily="49" charset="-122"/>
              </a:rPr>
              <a:t>当跨学科医生团队评估病人时，数据分析结果已然进入了他们的讨论之中。并且，尽管医疗健康数据的质量和整合问题将持续存在，无容 置疑的是，重新定义传统科学方法已初现端倪。</a:t>
            </a:r>
            <a:endParaRPr lang="en-US" altLang="zh-CN" sz="1200" b="1" baseline="0" dirty="0" smtClean="0">
              <a:ea typeface="黑体" pitchFamily="49" charset="-122"/>
            </a:endParaRPr>
          </a:p>
          <a:p>
            <a:endParaRPr lang="en-US" altLang="zh-CN" dirty="0" smtClean="0"/>
          </a:p>
          <a:p>
            <a:r>
              <a:rPr lang="zh-CN" altLang="en-US" sz="1200" baseline="0" dirty="0" smtClean="0">
                <a:solidFill>
                  <a:schemeClr val="tx2"/>
                </a:solidFill>
                <a:latin typeface="+mn-ea"/>
              </a:rPr>
              <a:t>一位来自内华达州里诺</a:t>
            </a:r>
            <a:r>
              <a:rPr lang="zh-CN" altLang="en-US" sz="1200" dirty="0" smtClean="0">
                <a:solidFill>
                  <a:schemeClr val="tx2"/>
                </a:solidFill>
                <a:latin typeface="+mn-ea"/>
              </a:rPr>
              <a:t>患有狼疮的女孩</a:t>
            </a:r>
            <a:r>
              <a:rPr lang="zh-CN" altLang="en-US" sz="1200" baseline="0" dirty="0" smtClean="0">
                <a:solidFill>
                  <a:schemeClr val="tx2"/>
                </a:solidFill>
                <a:latin typeface="+mn-ea"/>
              </a:rPr>
              <a:t>被用直升机送到该医院</a:t>
            </a:r>
            <a:r>
              <a:rPr lang="en-US" altLang="zh-CN" sz="1200" baseline="0" dirty="0" smtClean="0">
                <a:solidFill>
                  <a:schemeClr val="tx2"/>
                </a:solidFill>
                <a:latin typeface="+mn-ea"/>
              </a:rPr>
              <a:t>ICU</a:t>
            </a:r>
            <a:r>
              <a:rPr lang="zh-CN" altLang="en-US" sz="1200" dirty="0" smtClean="0">
                <a:solidFill>
                  <a:schemeClr val="tx2"/>
                </a:solidFill>
                <a:latin typeface="+mn-ea"/>
              </a:rPr>
              <a:t>病房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教训：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Big Data Hubris </a:t>
            </a:r>
          </a:p>
          <a:p>
            <a:pPr lvl="1"/>
            <a:r>
              <a:rPr lang="en-US" altLang="zh-CN" sz="1800" dirty="0" smtClean="0"/>
              <a:t>Algorithm Dynamics</a:t>
            </a:r>
            <a:r>
              <a:rPr lang="en-US" altLang="zh-CN" sz="1600" dirty="0" smtClean="0"/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建议：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8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endParaRPr lang="en-US" altLang="zh-CN" sz="18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 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 of the Data</a:t>
            </a:r>
            <a:r>
              <a:rPr lang="en-US" altLang="zh-CN" sz="16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en-US" altLang="zh-CN" sz="1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endParaRPr lang="zh-CN" altLang="en-US" sz="14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傲娇的大数据（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Hubris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意思是说，大家都把大数据作为传统数据收集和分析的“终结者”，而非锦上添花的角色。（原文：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are a substitute for, rather than a supplement to, traditional data collection and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唯一不变的就是不停在变的”算法（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这种变化包括两个方面：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工程师的优化，用户使用习惯的进化。（原文：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 are the changes make by engineers to improve the commercial service and by consumers in using that service.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特别地献给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】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关于数据公开的事儿事儿（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经过（靠谱）科研训练（实在是不敢恭维一些科研单位的教学质量）的同学都应该有印象，科学研究的特点之一是可复制，也就是原文的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首先，作者们知道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不可能完全将数据攻来，伦理上也不能被接受（隐私问题）。这件事的亮点在于，即便是有人能够接触到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的数据，想要重复做一遍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原来那篇论文的研究也不可能。（原文：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Even if one had access to all of Google’s data, it would be impossible to replicate the analyses of the original paper from the information provided regarding the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有个东西叫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 Correlate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，表面上看（原文：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ostensibly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，请体会作者们写作时的心情）能够模拟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GFT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，而实际上是不能的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捂嘴笑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。作者们悻悻地猜测，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的人大概没觉得有必要遮掩。原文：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Clicking the link titled “match the pattern of actual flu activity (this is how we built Google Flu Trends!)” will not, ironically, produce a replication of the GFT search terms. Oddly, the few search terms offered in the papers do not seem to be strongly related with either GFT or the CDC data – we surmise that the authors felt an unarticulated need to cloak the actual search terms identified.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（涉及到另一篇文章：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Cook S, Conrad C,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Fowlkes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L, et al. Assessing Google flu trends performance in the United States during the 2009 influenza virus A (H1N1) pandemic[J].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PloS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one, 2011, 6(8): e23610.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大数据有继续揭露未知的潜力（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科研人员要关注生产大数据的算法（及变化）（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不全是“大小”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… of the Data.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教训：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Big Data Hubris </a:t>
            </a:r>
          </a:p>
          <a:p>
            <a:pPr lvl="1"/>
            <a:r>
              <a:rPr lang="en-US" altLang="zh-CN" sz="1800" dirty="0" smtClean="0"/>
              <a:t>Algorithm Dynamics</a:t>
            </a:r>
            <a:r>
              <a:rPr lang="en-US" altLang="zh-CN" sz="1600" dirty="0" smtClean="0"/>
              <a:t> </a:t>
            </a: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建议：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8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endParaRPr lang="en-US" altLang="zh-CN" sz="18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 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</a:p>
          <a:p>
            <a:pPr lvl="1"/>
            <a:r>
              <a:rPr lang="en-US" altLang="zh-CN" sz="18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 of the Data</a:t>
            </a:r>
            <a:r>
              <a:rPr lang="en-US" altLang="zh-CN" sz="16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r>
              <a:rPr lang="en-US" altLang="zh-CN" sz="1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endParaRPr lang="zh-CN" altLang="en-US" sz="14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傲娇的大数据（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Hubris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意思是说，大家都把大数据作为传统数据收集和分析的“终结者”，而非锦上添花的角色。（原文：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Big data are a substitute for, rather than a supplement to, traditional data collection and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唯一不变的就是不停在变的”算法（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这种变化包括两个方面：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工程师的优化，用户使用习惯的进化。（原文：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Algorithm dynamics are the changes make by engineers to improve the commercial service and by consumers in using that service.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endParaRPr lang="en-US" altLang="zh-CN" dirty="0" smtClean="0"/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【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特别地献给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】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关于数据公开的事儿事儿（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Transparency and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经过（靠谱）科研训练（实在是不敢恭维一些科研单位的教学质量）的同学都应该有印象，科学研究的特点之一是可复制，也就是原文的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Replicability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首先，作者们知道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不可能完全将数据攻来，伦理上也不能被接受（隐私问题）。这件事的亮点在于，即便是有人能够接触到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的数据，想要重复做一遍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原来那篇论文的研究也不可能。（原文：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Even if one had access to all of Google’s data, it would be impossible to replicate the analyses of the original paper from the information provided regarding the analysis.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有个东西叫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 Correlate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，表面上看（原文：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ostensibly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，请体会作者们写作时的心情）能够模拟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GFT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，而实际上是不能的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捂嘴笑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]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。作者们悻悻地猜测，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的人大概没觉得有必要遮掩。原文：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Clicking the link titled “match the pattern of actual flu activity (this is how we built Google Flu Trends!)” will not, ironically, produce a replication of the GFT search terms. Oddly, the few search terms offered in the papers do not seem to be strongly related with either GFT or the CDC data – we surmise that the authors felt an unarticulated need to cloak the actual search terms identified.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（涉及到另一篇文章： 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Cook S, Conrad C,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Fowlkes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L, et al. Assessing Google flu trends performance in the United States during the 2009 influenza virus A (H1N1) pandemic[J].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PloS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one, 2011, 6(8): e23610.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大数据有继续揭露未知的潜力（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Use Big Data to Understand the Unknown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科研人员要关注生产大数据的算法（及变化）（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Study the Algorithms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不全是“大小”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的事儿（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It’s Not Just About Size … of the Data.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of the credit card data set given p points.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green bars represent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when </a:t>
            </a:r>
            <a:r>
              <a:rPr lang="en-US" altLang="zh-CN" sz="1200" dirty="0" err="1" smtClean="0"/>
              <a:t>spatio</a:t>
            </a:r>
            <a:r>
              <a:rPr lang="en-US" altLang="zh-CN" sz="1200" dirty="0" smtClean="0"/>
              <a:t>-temporal </a:t>
            </a:r>
            <a:r>
              <a:rPr lang="en-US" altLang="zh-CN" sz="1200" dirty="0" err="1" smtClean="0"/>
              <a:t>tuples</a:t>
            </a:r>
            <a:r>
              <a:rPr lang="en-US" altLang="zh-CN" sz="1200" dirty="0" smtClean="0"/>
              <a:t> are known.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 The blue bars represent </a:t>
            </a:r>
            <a:r>
              <a:rPr lang="en-US" altLang="zh-CN" sz="1200" dirty="0" err="1" smtClean="0"/>
              <a:t>unicity</a:t>
            </a:r>
            <a:r>
              <a:rPr lang="en-US" altLang="zh-CN" sz="1200" dirty="0" smtClean="0"/>
              <a:t> when using spatial-temporal-price triples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news/to-your-health/wp/2016/05/03/researchers-medical-errors-now-third-leading-cause-of-death-in-united-stat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innomd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服务科学：大</a:t>
            </a: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数据视角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Service Science: A Big Data Point of View </a:t>
            </a:r>
            <a:endParaRPr lang="zh-CN" altLang="en-US" sz="3200" b="1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2016</a:t>
            </a:r>
            <a:r>
              <a:rPr lang="zh-TW" altLang="en-US" sz="1400" b="1" dirty="0" smtClean="0">
                <a:solidFill>
                  <a:srgbClr val="C00000"/>
                </a:solidFill>
              </a:rPr>
              <a:t>双清论坛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社会科学与自然科学交叉系列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—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服务科学：跨学科研讨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问题二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的计算？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3241705" y="1363648"/>
            <a:ext cx="2736850" cy="763588"/>
            <a:chOff x="0" y="0"/>
            <a:chExt cx="2736304" cy="763954"/>
          </a:xfrm>
        </p:grpSpPr>
        <p:sp>
          <p:nvSpPr>
            <p:cNvPr id="47" name="圆角矩形 10"/>
            <p:cNvSpPr>
              <a:spLocks noChangeArrowheads="1"/>
            </p:cNvSpPr>
            <p:nvPr/>
          </p:nvSpPr>
          <p:spPr bwMode="auto">
            <a:xfrm>
              <a:off x="0" y="0"/>
              <a:ext cx="273630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大数据处理改变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经济和社会方式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148" y="134124"/>
              <a:ext cx="612068" cy="527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下箭头 12"/>
          <p:cNvSpPr>
            <a:spLocks noChangeArrowheads="1"/>
          </p:cNvSpPr>
          <p:nvPr/>
        </p:nvSpPr>
        <p:spPr bwMode="auto">
          <a:xfrm rot="-5400000">
            <a:off x="2678937" y="1494617"/>
            <a:ext cx="503237" cy="530225"/>
          </a:xfrm>
          <a:prstGeom prst="downArrow">
            <a:avLst>
              <a:gd name="adj1" fmla="val 50000"/>
              <a:gd name="adj2" fmla="val 50028"/>
            </a:avLst>
          </a:prstGeom>
          <a:solidFill>
            <a:srgbClr val="E46C0A"/>
          </a:solidFill>
          <a:ln w="9525">
            <a:solidFill>
              <a:srgbClr val="292989"/>
            </a:solidFill>
            <a:miter lim="800000"/>
            <a:headEnd/>
            <a:tailEnd/>
          </a:ln>
        </p:spPr>
        <p:txBody>
          <a:bodyPr rot="10800000"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0" name="圆角矩形 18"/>
          <p:cNvSpPr>
            <a:spLocks noChangeArrowheads="1"/>
          </p:cNvSpPr>
          <p:nvPr/>
        </p:nvSpPr>
        <p:spPr bwMode="auto">
          <a:xfrm>
            <a:off x="254030" y="2843222"/>
            <a:ext cx="2797175" cy="1871662"/>
          </a:xfrm>
          <a:prstGeom prst="roundRect">
            <a:avLst>
              <a:gd name="adj" fmla="val 7190"/>
            </a:avLst>
          </a:prstGeom>
          <a:solidFill>
            <a:srgbClr val="FFFF99"/>
          </a:solidFill>
          <a:ln w="38100">
            <a:solidFill>
              <a:srgbClr val="E36C0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1: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抽样与全样</a:t>
            </a:r>
            <a:endParaRPr lang="en-US" altLang="zh-CN" sz="200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量大、快变，数据统计特征分布不均匀，传统方法不适用－ “尝菜”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从无序数据到信息关联</a:t>
            </a:r>
          </a:p>
        </p:txBody>
      </p:sp>
      <p:sp>
        <p:nvSpPr>
          <p:cNvPr id="51" name="圆角矩形 19"/>
          <p:cNvSpPr>
            <a:spLocks noChangeArrowheads="1"/>
          </p:cNvSpPr>
          <p:nvPr/>
        </p:nvSpPr>
        <p:spPr bwMode="auto">
          <a:xfrm>
            <a:off x="3119468" y="2843222"/>
            <a:ext cx="2897187" cy="1871662"/>
          </a:xfrm>
          <a:prstGeom prst="roundRect">
            <a:avLst>
              <a:gd name="adj" fmla="val 7190"/>
            </a:avLst>
          </a:prstGeom>
          <a:solidFill>
            <a:srgbClr val="FFFFCC"/>
          </a:solid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2: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精确与非精确</a:t>
            </a:r>
            <a:endParaRPr lang="en-US" altLang="zh-CN" sz="200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精确性不再是绝对追求目标，需对宏观趋势给出快速预测－买鞋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ea typeface="黑体" pitchFamily="49" charset="-122"/>
                <a:sym typeface="Calibri" pitchFamily="34" charset="0"/>
              </a:rPr>
              <a:t>从信息关联到知识图谱</a:t>
            </a:r>
            <a:endParaRPr lang="zh-CN" altLang="en-US" sz="280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52" name="圆角矩形 20" descr="羊皮纸"/>
          <p:cNvSpPr>
            <a:spLocks noChangeArrowheads="1"/>
          </p:cNvSpPr>
          <p:nvPr/>
        </p:nvSpPr>
        <p:spPr bwMode="auto">
          <a:xfrm>
            <a:off x="6084918" y="2843222"/>
            <a:ext cx="2773362" cy="1871662"/>
          </a:xfrm>
          <a:prstGeom prst="roundRect">
            <a:avLst>
              <a:gd name="adj" fmla="val 719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E46C0A"/>
            </a:solidFill>
            <a:miter lim="800000"/>
            <a:headEnd/>
            <a:tailEnd/>
          </a:ln>
        </p:spPr>
        <p:txBody>
          <a:bodyPr/>
          <a:lstStyle/>
          <a:p>
            <a:pPr marL="179388" lvl="1" indent="-179388" algn="ctr">
              <a:lnSpc>
                <a:spcPct val="150000"/>
              </a:lnSpc>
              <a:spcBef>
                <a:spcPts val="8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转变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3: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因果与关联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Calibri" pitchFamily="34" charset="0"/>
            </a:endParaRP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仅需知其然，有时无需知其所有然，用于发现事实、预测未来－医学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rPr>
              <a:t>形成关联网谱</a:t>
            </a:r>
          </a:p>
        </p:txBody>
      </p:sp>
      <p:sp>
        <p:nvSpPr>
          <p:cNvPr id="53" name="圆角矩形 24"/>
          <p:cNvSpPr>
            <a:spLocks noChangeArrowheads="1"/>
          </p:cNvSpPr>
          <p:nvPr/>
        </p:nvSpPr>
        <p:spPr bwMode="auto">
          <a:xfrm>
            <a:off x="560418" y="1604948"/>
            <a:ext cx="615950" cy="554038"/>
          </a:xfrm>
          <a:prstGeom prst="roundRect">
            <a:avLst>
              <a:gd name="adj" fmla="val 1000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zh-CN" sz="2400" b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grpSp>
        <p:nvGrpSpPr>
          <p:cNvPr id="54" name="组合 22"/>
          <p:cNvGrpSpPr>
            <a:grpSpLocks/>
          </p:cNvGrpSpPr>
          <p:nvPr/>
        </p:nvGrpSpPr>
        <p:grpSpPr bwMode="auto">
          <a:xfrm>
            <a:off x="6029355" y="1363648"/>
            <a:ext cx="2828925" cy="765175"/>
            <a:chOff x="0" y="0"/>
            <a:chExt cx="2828954" cy="763954"/>
          </a:xfrm>
        </p:grpSpPr>
        <p:grpSp>
          <p:nvGrpSpPr>
            <p:cNvPr id="55" name="组合 6"/>
            <p:cNvGrpSpPr>
              <a:grpSpLocks/>
            </p:cNvGrpSpPr>
            <p:nvPr/>
          </p:nvGrpSpPr>
          <p:grpSpPr bwMode="auto">
            <a:xfrm>
              <a:off x="596706" y="0"/>
              <a:ext cx="2232248" cy="763954"/>
              <a:chOff x="0" y="0"/>
              <a:chExt cx="2232248" cy="763954"/>
            </a:xfrm>
          </p:grpSpPr>
          <p:sp>
            <p:nvSpPr>
              <p:cNvPr id="57" name="圆角矩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32248" cy="763954"/>
              </a:xfrm>
              <a:prstGeom prst="roundRect">
                <a:avLst>
                  <a:gd name="adj" fmla="val 7190"/>
                </a:avLst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 w="57150" cmpd="thickThin">
                <a:solidFill>
                  <a:srgbClr val="632523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大数据处理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  <a:p>
                <a:pPr algn="ctr">
                  <a:buFont typeface="Arial" pitchFamily="34" charset="0"/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  <a:sym typeface="宋体" pitchFamily="2" charset="-122"/>
                  </a:rPr>
                  <a:t>   影响计算理论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宋体" pitchFamily="2" charset="-122"/>
                </a:endParaRPr>
              </a:p>
            </p:txBody>
          </p:sp>
          <p:pic>
            <p:nvPicPr>
              <p:cNvPr id="58" name="Picture 2" descr="http://t1.gstatic.com/images?q=tbn:ANd9GcT_4p5NiV6CgqqF-eo7NDdq4of5U5S-A9kGc3WGB-LCMJYUROFj8Q"/>
              <p:cNvPicPr>
                <a:picLocks noChangeAspect="1" noChangeArrowheads="1"/>
              </p:cNvPicPr>
              <p:nvPr/>
            </p:nvPicPr>
            <p:blipFill>
              <a:blip r:embed="rId5"/>
              <a:srcRect l="19124" r="22803"/>
              <a:stretch>
                <a:fillRect/>
              </a:stretch>
            </p:blipFill>
            <p:spPr bwMode="auto">
              <a:xfrm flipH="1">
                <a:off x="72008" y="87110"/>
                <a:ext cx="432048" cy="56515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6" name="下箭头 28"/>
            <p:cNvSpPr>
              <a:spLocks noChangeArrowheads="1"/>
            </p:cNvSpPr>
            <p:nvPr/>
          </p:nvSpPr>
          <p:spPr bwMode="auto">
            <a:xfrm rot="-5400000">
              <a:off x="13238" y="149009"/>
              <a:ext cx="504056" cy="53053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/>
            </a:solidFill>
            <a:ln w="9525">
              <a:solidFill>
                <a:srgbClr val="292989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</p:grpSp>
      <p:grpSp>
        <p:nvGrpSpPr>
          <p:cNvPr id="59" name="组合 21"/>
          <p:cNvGrpSpPr>
            <a:grpSpLocks/>
          </p:cNvGrpSpPr>
          <p:nvPr/>
        </p:nvGrpSpPr>
        <p:grpSpPr bwMode="auto">
          <a:xfrm>
            <a:off x="254030" y="1357298"/>
            <a:ext cx="2339975" cy="763588"/>
            <a:chOff x="0" y="0"/>
            <a:chExt cx="2016224" cy="763954"/>
          </a:xfrm>
        </p:grpSpPr>
        <p:sp>
          <p:nvSpPr>
            <p:cNvPr id="60" name="圆角矩形 31"/>
            <p:cNvSpPr>
              <a:spLocks noChangeArrowheads="1"/>
            </p:cNvSpPr>
            <p:nvPr/>
          </p:nvSpPr>
          <p:spPr bwMode="auto">
            <a:xfrm>
              <a:off x="0" y="0"/>
              <a:ext cx="2016224" cy="763954"/>
            </a:xfrm>
            <a:prstGeom prst="roundRect">
              <a:avLst>
                <a:gd name="adj" fmla="val 7190"/>
              </a:avLst>
            </a:prstGeom>
            <a:solidFill>
              <a:srgbClr val="FDEADA"/>
            </a:solidFill>
            <a:ln w="38100">
              <a:solidFill>
                <a:srgbClr val="9848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   互联网改变</a:t>
              </a:r>
              <a:endPara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、  交流方式</a:t>
              </a:r>
              <a:endParaRPr lang="zh-CN" altLang="en-US" sz="2800" b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61" name="圆角矩形 33"/>
            <p:cNvSpPr>
              <a:spLocks noChangeArrowheads="1"/>
            </p:cNvSpPr>
            <p:nvPr/>
          </p:nvSpPr>
          <p:spPr bwMode="auto">
            <a:xfrm>
              <a:off x="83899" y="105428"/>
              <a:ext cx="564173" cy="553097"/>
            </a:xfrm>
            <a:prstGeom prst="roundRect">
              <a:avLst>
                <a:gd name="adj" fmla="val 1000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zh-CN" sz="2400" b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Calibri" pitchFamily="34" charset="0"/>
              </a:endParaRPr>
            </a:p>
          </p:txBody>
        </p:sp>
      </p:grpSp>
      <p:sp>
        <p:nvSpPr>
          <p:cNvPr id="98" name="圆角矩形 52"/>
          <p:cNvSpPr>
            <a:spLocks noChangeArrowheads="1"/>
          </p:cNvSpPr>
          <p:nvPr/>
        </p:nvSpPr>
        <p:spPr bwMode="auto">
          <a:xfrm>
            <a:off x="285721" y="5286388"/>
            <a:ext cx="8643998" cy="928694"/>
          </a:xfrm>
          <a:prstGeom prst="roundRect">
            <a:avLst>
              <a:gd name="adj" fmla="val 581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算法是一切计算问题的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核心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,</a:t>
            </a:r>
          </a:p>
          <a:p>
            <a:pPr marL="0" lvl="2"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大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数据时代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：复杂性与算法是否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 autoUpdateAnimBg="0"/>
      <p:bldP spid="51" grpId="0" bldLvl="0" animBg="1" autoUpdateAnimBg="0"/>
      <p:bldP spid="52" grpId="0" bldLvl="0" animBg="1" autoUpdateAnimBg="0"/>
      <p:bldP spid="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问题三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：数据的噪音与不确定性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0" y="5857892"/>
            <a:ext cx="9144000" cy="7857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smtClean="0"/>
              <a:t>Ginsberg J, </a:t>
            </a:r>
            <a:r>
              <a:rPr lang="en-US" altLang="zh-CN" sz="1100" dirty="0" err="1" smtClean="0"/>
              <a:t>Mohebbi</a:t>
            </a:r>
            <a:r>
              <a:rPr lang="en-US" altLang="zh-CN" sz="1100" dirty="0" smtClean="0"/>
              <a:t> M H, Patel R S, et al. Detecting influenza epidemics using search engine query data. </a:t>
            </a:r>
            <a:r>
              <a:rPr lang="en-US" altLang="zh-CN" sz="1100" dirty="0" smtClean="0">
                <a:solidFill>
                  <a:srgbClr val="FF0000"/>
                </a:solidFill>
              </a:rPr>
              <a:t>Nature</a:t>
            </a:r>
            <a:r>
              <a:rPr lang="en-US" altLang="zh-CN" sz="1100" dirty="0" smtClean="0"/>
              <a:t>, 2009, 457(7232): 1012-1014 (letter). </a:t>
            </a:r>
          </a:p>
          <a:p>
            <a:pPr marL="0" indent="0">
              <a:buNone/>
            </a:pPr>
            <a:r>
              <a:rPr lang="en-US" altLang="zh-CN" sz="1100" dirty="0" err="1" smtClean="0"/>
              <a:t>Lazer</a:t>
            </a:r>
            <a:r>
              <a:rPr lang="en-US" altLang="zh-CN" sz="1100" dirty="0" smtClean="0"/>
              <a:t> D, Kennedy R, King G, et al. The Parable of Google Flu: Traps in Big Data Analysis.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, 2014, 343(6176): 1203-1205 (policy forum</a:t>
            </a:r>
            <a:r>
              <a:rPr lang="en-US" altLang="zh-CN" sz="1100" dirty="0" smtClean="0"/>
              <a:t>).</a:t>
            </a:r>
          </a:p>
        </p:txBody>
      </p:sp>
      <p:pic>
        <p:nvPicPr>
          <p:cNvPr id="14" name="Picture 2" descr="http://img0.tuicool.com/Are2Mr.bmp!we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144042"/>
            <a:ext cx="3857652" cy="4205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5" name="Picture 4" descr="http://img0.tuicool.com/uQFnuq.bmp!we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071546"/>
            <a:ext cx="3214710" cy="425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037" name="AutoShape 13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AutoShape 15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问题三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：数据的噪音与不确定性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1438" y="6072206"/>
            <a:ext cx="9001156" cy="6428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err="1" smtClean="0"/>
              <a:t>Muin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J. </a:t>
            </a:r>
            <a:r>
              <a:rPr lang="en-US" altLang="zh-CN" sz="1100" dirty="0" err="1" smtClean="0"/>
              <a:t>Khoury</a:t>
            </a:r>
            <a:r>
              <a:rPr lang="en-US" altLang="zh-CN" sz="1100" dirty="0" smtClean="0"/>
              <a:t>, John P. A. Ioannidis, Big data meets public </a:t>
            </a:r>
            <a:r>
              <a:rPr lang="en-US" altLang="zh-CN" sz="1100" dirty="0" smtClean="0"/>
              <a:t>health,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. 2014; </a:t>
            </a:r>
            <a:r>
              <a:rPr lang="en-US" altLang="zh-CN" sz="1100" dirty="0" smtClean="0"/>
              <a:t>346(6213): </a:t>
            </a:r>
            <a:r>
              <a:rPr lang="en-US" altLang="zh-CN" sz="1100" dirty="0" smtClean="0"/>
              <a:t>1054–1055 </a:t>
            </a:r>
            <a:r>
              <a:rPr lang="en-US" altLang="zh-CN" sz="1100" dirty="0" smtClean="0"/>
              <a:t> (PERSPECTIVE</a:t>
            </a:r>
            <a:r>
              <a:rPr lang="en-US" altLang="zh-CN" sz="1100" dirty="0" smtClean="0"/>
              <a:t>).</a:t>
            </a:r>
          </a:p>
          <a:p>
            <a:pPr marL="0" indent="0">
              <a:buNone/>
            </a:pPr>
            <a:r>
              <a:rPr lang="en-US" altLang="zh-CN" sz="1100" dirty="0" smtClean="0">
                <a:hlinkClick r:id="rId3"/>
              </a:rPr>
              <a:t>https://www.washingtonpost.com/news/to-your-health/wp/2016/05/03/researchers-medical-errors-now-third-leading-cause-of-death-in-united-states</a:t>
            </a:r>
            <a:r>
              <a:rPr lang="en-US" altLang="zh-CN" sz="1100" dirty="0" smtClean="0">
                <a:hlinkClick r:id="rId3"/>
              </a:rPr>
              <a:t>/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en-US" altLang="zh-CN" sz="1100" dirty="0" smtClean="0"/>
              <a:t>http://www.commonwealthfund.org/usr_doc/830_Bleich_errors.pdf</a:t>
            </a:r>
            <a:endParaRPr lang="zh-CN" altLang="en-US" sz="1100" dirty="0"/>
          </a:p>
        </p:txBody>
      </p:sp>
      <p:sp>
        <p:nvSpPr>
          <p:cNvPr id="31" name="圆角矩形 52"/>
          <p:cNvSpPr>
            <a:spLocks noChangeArrowheads="1"/>
          </p:cNvSpPr>
          <p:nvPr/>
        </p:nvSpPr>
        <p:spPr bwMode="auto">
          <a:xfrm>
            <a:off x="285721" y="4857760"/>
            <a:ext cx="8643998" cy="928694"/>
          </a:xfrm>
          <a:prstGeom prst="roundRect">
            <a:avLst>
              <a:gd name="adj" fmla="val 5815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大数据有助于跟踪和应对传染病的爆发、疾病症状早期发现和提高诊断测试和治疗，如果能够有效的降低大数据噪音</a:t>
            </a:r>
          </a:p>
        </p:txBody>
      </p:sp>
      <p:grpSp>
        <p:nvGrpSpPr>
          <p:cNvPr id="3" name="组合 35"/>
          <p:cNvGrpSpPr/>
          <p:nvPr/>
        </p:nvGrpSpPr>
        <p:grpSpPr>
          <a:xfrm>
            <a:off x="5286380" y="857232"/>
            <a:ext cx="3714776" cy="3786214"/>
            <a:chOff x="5643570" y="857232"/>
            <a:chExt cx="3286116" cy="3547411"/>
          </a:xfrm>
        </p:grpSpPr>
        <p:pic>
          <p:nvPicPr>
            <p:cNvPr id="1035" name="Picture 11" descr="https://img.washingtonpost.com/wp-apps/imrs.php?src=https://img.washingtonpost.com/news/to-your-health/wp-content/uploads/sites/26/2016/05/2300death.jpg&amp;w=148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43570" y="857232"/>
              <a:ext cx="3286116" cy="3547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</p:pic>
        <p:sp>
          <p:nvSpPr>
            <p:cNvPr id="33" name="椭圆 32"/>
            <p:cNvSpPr/>
            <p:nvPr/>
          </p:nvSpPr>
          <p:spPr>
            <a:xfrm>
              <a:off x="5715008" y="1928802"/>
              <a:ext cx="2143140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7" name="AutoShape 13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" name="AutoShape 15" descr="mailbox://C:/Users/shuai.ma/AppData/Roaming/Thunderbird/Profiles/m0vti4gg.default/Mail/mail.act.buaa.edu.cn/Inbox?number=12794&amp;part=1.2&amp;type=image/png&amp;filename=2002-merror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 descr="2002-merro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857232"/>
            <a:ext cx="4857784" cy="37862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椭圆 17"/>
          <p:cNvSpPr/>
          <p:nvPr/>
        </p:nvSpPr>
        <p:spPr>
          <a:xfrm>
            <a:off x="71438" y="2285992"/>
            <a:ext cx="242886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1438" y="3286124"/>
            <a:ext cx="242886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问题四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：数据的隐私保护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142844" y="6286520"/>
            <a:ext cx="8643998" cy="428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100" dirty="0" smtClean="0"/>
              <a:t>Yves-</a:t>
            </a:r>
            <a:r>
              <a:rPr lang="en-US" altLang="zh-CN" sz="1100" dirty="0" err="1" smtClean="0"/>
              <a:t>Alexandre</a:t>
            </a:r>
            <a:r>
              <a:rPr lang="en-US" altLang="zh-CN" sz="1100" dirty="0" smtClean="0"/>
              <a:t> de </a:t>
            </a:r>
            <a:r>
              <a:rPr lang="en-US" altLang="zh-CN" sz="1100" dirty="0" err="1" smtClean="0"/>
              <a:t>Montjoye</a:t>
            </a:r>
            <a:r>
              <a:rPr lang="en-US" altLang="zh-CN" sz="1100" dirty="0" smtClean="0"/>
              <a:t>, Laura </a:t>
            </a:r>
            <a:r>
              <a:rPr lang="en-US" altLang="zh-CN" sz="1100" dirty="0" err="1" smtClean="0"/>
              <a:t>Radaelli</a:t>
            </a:r>
            <a:r>
              <a:rPr lang="en-US" altLang="zh-CN" sz="1100" dirty="0" smtClean="0"/>
              <a:t>, </a:t>
            </a:r>
            <a:r>
              <a:rPr lang="en-US" altLang="zh-CN" sz="1100" dirty="0" err="1" smtClean="0"/>
              <a:t>Vivek</a:t>
            </a:r>
            <a:r>
              <a:rPr lang="en-US" altLang="zh-CN" sz="1100" dirty="0" smtClean="0"/>
              <a:t> Kumar Singh, Alex </a:t>
            </a:r>
            <a:r>
              <a:rPr lang="en-US" altLang="zh-CN" sz="1100" dirty="0" err="1" smtClean="0"/>
              <a:t>Pentland</a:t>
            </a:r>
            <a:r>
              <a:rPr lang="en-US" altLang="zh-CN" sz="1100" dirty="0" smtClean="0"/>
              <a:t>, Unique in the shopping mall: On the </a:t>
            </a:r>
            <a:r>
              <a:rPr lang="en-US" altLang="zh-CN" sz="1100" dirty="0" err="1" smtClean="0"/>
              <a:t>reidentifiability</a:t>
            </a:r>
            <a:r>
              <a:rPr lang="en-US" altLang="zh-CN" sz="1100" dirty="0" smtClean="0"/>
              <a:t> of credit card metadata</a:t>
            </a:r>
            <a:r>
              <a:rPr lang="en-US" altLang="zh-CN" sz="1100" dirty="0" smtClean="0"/>
              <a:t>, </a:t>
            </a:r>
            <a:r>
              <a:rPr lang="en-US" altLang="zh-CN" sz="1100" dirty="0" smtClean="0">
                <a:solidFill>
                  <a:srgbClr val="FF0000"/>
                </a:solidFill>
              </a:rPr>
              <a:t>Science</a:t>
            </a:r>
            <a:r>
              <a:rPr lang="en-US" altLang="zh-CN" sz="1100" dirty="0" smtClean="0"/>
              <a:t>, Vol. 347, Issue 6221, pp. 536-539, 2015 (report</a:t>
            </a:r>
            <a:r>
              <a:rPr lang="en-US" altLang="zh-CN" sz="1100" dirty="0" smtClean="0"/>
              <a:t>).</a:t>
            </a:r>
          </a:p>
          <a:p>
            <a:pPr marL="0" indent="0">
              <a:buNone/>
            </a:pPr>
            <a:r>
              <a:rPr lang="en-US" altLang="zh-CN" sz="1100" dirty="0" smtClean="0"/>
              <a:t>http://news.xinhuanet.com/finance/2016-10/02/c_129309678.htm</a:t>
            </a:r>
            <a:endParaRPr lang="en-US" altLang="zh-CN" sz="1100" dirty="0" smtClean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857232"/>
            <a:ext cx="4669690" cy="260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285720" y="3571876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sz="1600" b="1" dirty="0" smtClean="0"/>
              <a:t>Financial traces</a:t>
            </a:r>
            <a:r>
              <a:rPr lang="en-US" altLang="zh-CN" sz="1600" dirty="0" smtClean="0"/>
              <a:t> in a simply </a:t>
            </a:r>
            <a:r>
              <a:rPr lang="en-US" altLang="zh-CN" sz="1600" dirty="0" err="1" smtClean="0"/>
              <a:t>anonymized</a:t>
            </a:r>
            <a:r>
              <a:rPr lang="en-US" altLang="zh-CN" sz="1600" dirty="0" smtClean="0"/>
              <a:t> data set such as the one we use for this work.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sz="1600" dirty="0" smtClean="0"/>
              <a:t>Arrows represent the </a:t>
            </a:r>
            <a:r>
              <a:rPr lang="en-US" altLang="zh-CN" sz="1600" b="1" dirty="0" smtClean="0"/>
              <a:t>temporal sequence</a:t>
            </a:r>
            <a:r>
              <a:rPr lang="en-US" altLang="zh-CN" sz="1600" dirty="0" smtClean="0"/>
              <a:t> of transactions for </a:t>
            </a:r>
            <a:r>
              <a:rPr lang="en-US" altLang="zh-CN" sz="1600" b="1" dirty="0" smtClean="0"/>
              <a:t>user 7abc1a23.</a:t>
            </a:r>
            <a:r>
              <a:rPr lang="en-US" altLang="zh-CN" sz="1600" dirty="0" smtClean="0"/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878633"/>
            <a:ext cx="3500462" cy="269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214346" y="4244974"/>
            <a:ext cx="864393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用户</a:t>
            </a:r>
            <a:r>
              <a:rPr lang="zh-CN" altLang="en-US" sz="2000" dirty="0" smtClean="0">
                <a:latin typeface="+mn-ea"/>
                <a:ea typeface="+mn-ea"/>
              </a:rPr>
              <a:t>行为大数据很可能包含敏感数据</a:t>
            </a:r>
            <a:r>
              <a:rPr lang="en-US" altLang="zh-CN" sz="2000" dirty="0" smtClean="0">
                <a:latin typeface="+mn-ea"/>
                <a:ea typeface="+mn-ea"/>
              </a:rPr>
              <a:t>.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对信用卡数据（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en-US" altLang="zh-CN" sz="2000" dirty="0" smtClean="0">
                <a:latin typeface="+mn-ea"/>
                <a:ea typeface="+mn-ea"/>
              </a:rPr>
              <a:t>.1</a:t>
            </a:r>
            <a:r>
              <a:rPr lang="zh-CN" altLang="en-US" sz="2000" dirty="0" smtClean="0">
                <a:latin typeface="+mn-ea"/>
                <a:ea typeface="+mn-ea"/>
              </a:rPr>
              <a:t>百万人，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个</a:t>
            </a:r>
            <a:r>
              <a:rPr lang="zh-CN" altLang="en-US" sz="2000" dirty="0" smtClean="0">
                <a:latin typeface="+mn-ea"/>
              </a:rPr>
              <a:t>月</a:t>
            </a:r>
            <a:r>
              <a:rPr lang="zh-CN" altLang="en-US" sz="2000" dirty="0" smtClean="0">
                <a:latin typeface="+mn-ea"/>
                <a:ea typeface="+mn-ea"/>
              </a:rPr>
              <a:t>）分析表明：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742950" lvl="1" indent="-285750" eaLnBrk="0" hangingPunct="0">
              <a:lnSpc>
                <a:spcPct val="95000"/>
              </a:lnSpc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latin typeface="+mn-ea"/>
                <a:ea typeface="+mn-ea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个时空的采样点足够识别出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90%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的个体</a:t>
            </a:r>
            <a:endParaRPr lang="en-US" altLang="zh-CN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圆角矩形 52"/>
          <p:cNvSpPr>
            <a:spLocks noChangeArrowheads="1"/>
          </p:cNvSpPr>
          <p:nvPr/>
        </p:nvSpPr>
        <p:spPr bwMode="auto">
          <a:xfrm>
            <a:off x="214282" y="5429264"/>
            <a:ext cx="8643998" cy="785818"/>
          </a:xfrm>
          <a:prstGeom prst="roundRect">
            <a:avLst>
              <a:gd name="adj" fmla="val 5815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lvl="2" algn="ctr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新华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网：公安部数据显示，我国电信诈骗案件每年以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20%- 30%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的速度快速增长，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2015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年全国公安机关共立电信诈骗案件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59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万起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，造成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经济损失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222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亿元。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42976" y="1985990"/>
            <a:ext cx="4526244" cy="15858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主页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邮件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北京航空</a:t>
            </a:r>
            <a:r>
              <a:rPr lang="zh-CN" altLang="en-US" sz="2000" kern="0" dirty="0" smtClean="0">
                <a:latin typeface="+mn-lt"/>
                <a:ea typeface="+mn-ea"/>
              </a:rPr>
              <a:t>航天大学新主楼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G1122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3972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大数据的政策与引导：国家大力支持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639793"/>
            <a:ext cx="8501122" cy="1714512"/>
          </a:xfr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zh-CN" altLang="en-US" sz="2000" dirty="0" smtClean="0"/>
              <a:t>美国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月发布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联邦大数据研究与开发战略计划</a:t>
            </a:r>
            <a:r>
              <a:rPr lang="en-US" altLang="zh-CN" sz="2000" dirty="0" smtClean="0"/>
              <a:t>》</a:t>
            </a:r>
          </a:p>
          <a:p>
            <a:r>
              <a:rPr lang="zh-CN" altLang="en-US" sz="2000" dirty="0" smtClean="0"/>
              <a:t>其目标是对联邦机构的大数据相关项目和投资进行指导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主要围绕代表大数据研发关键领域的七个战略进行，包括促进人类对科学、医学和安全所有分支的认识；</a:t>
            </a:r>
            <a:r>
              <a:rPr lang="zh-CN" altLang="en-US" sz="2000" dirty="0" smtClean="0">
                <a:solidFill>
                  <a:srgbClr val="FF0000"/>
                </a:solidFill>
              </a:rPr>
              <a:t>确保美国在研发领域继续发挥领导作用；通过研发来提高美国和世界解决紧迫社会和环境问题的能力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>
              <a:ea typeface="黑体" pitchFamily="49" charset="-122"/>
            </a:endParaRPr>
          </a:p>
          <a:p>
            <a:endParaRPr lang="zh-CN" altLang="en-US" sz="2000" dirty="0" smtClean="0">
              <a:ea typeface="黑体" pitchFamily="49" charset="-122"/>
            </a:endParaRPr>
          </a:p>
          <a:p>
            <a:pPr lvl="1"/>
            <a:endParaRPr lang="en-US" altLang="zh-CN" sz="1100" dirty="0" smtClean="0"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96258" name="Picture 2" descr="战略计划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72094"/>
            <a:ext cx="5267325" cy="1785930"/>
          </a:xfrm>
          <a:prstGeom prst="rect">
            <a:avLst/>
          </a:prstGeom>
          <a:noFill/>
        </p:spPr>
      </p:pic>
      <p:pic>
        <p:nvPicPr>
          <p:cNvPr id="96260" name="Picture 4" descr="大数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5000636"/>
            <a:ext cx="3571900" cy="185738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142844" y="4357694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“数据是一项有价值的国家资本，应对公众开放，而不是把其禁锢在政府体制。”　</a:t>
            </a:r>
            <a:endParaRPr lang="en-US" altLang="zh-CN" b="1" dirty="0" smtClean="0"/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——</a:t>
            </a:r>
            <a:r>
              <a:rPr lang="zh-CN" altLang="en-US" b="1" dirty="0" smtClean="0">
                <a:solidFill>
                  <a:srgbClr val="FF0000"/>
                </a:solidFill>
              </a:rPr>
              <a:t>美国联邦政府</a:t>
            </a:r>
          </a:p>
        </p:txBody>
      </p:sp>
      <p:sp>
        <p:nvSpPr>
          <p:cNvPr id="8" name="矩形 7"/>
          <p:cNvSpPr/>
          <p:nvPr/>
        </p:nvSpPr>
        <p:spPr>
          <a:xfrm>
            <a:off x="142844" y="6621685"/>
            <a:ext cx="5357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http://www.thebigdata.cn/YeJieDongTai/30500.html</a:t>
            </a:r>
            <a:endParaRPr lang="zh-CN" altLang="en-US" sz="14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5720" y="857232"/>
            <a:ext cx="8501122" cy="17145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2012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3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29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日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，美国总统科技政策办公室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OSTP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Office of Science and Technology Policy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）宣布了每年投资两亿美元的“大数据研究计划”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Big Data R&amp;D Initiative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）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同天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，我国科技部发布的“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‘十二五’国家科技计划信息技术领域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2013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年度备选项目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征集指南”把“大数据研究”列在首位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4000" b="1" dirty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大数据与服务科学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6215106" cy="1571636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+mn-ea"/>
              </a:rPr>
              <a:t>服务</a:t>
            </a:r>
            <a:r>
              <a:rPr lang="zh-CN" altLang="en-US" sz="2400" dirty="0" smtClean="0">
                <a:latin typeface="+mn-ea"/>
              </a:rPr>
              <a:t>的核心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价值共创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服务系统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基本的抽象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 smtClean="0">
                <a:latin typeface="+mn-ea"/>
              </a:rPr>
              <a:t>服务科学</a:t>
            </a:r>
            <a:r>
              <a:rPr lang="zh-CN" altLang="en-US" sz="2400" dirty="0" smtClean="0">
                <a:latin typeface="+mn-ea"/>
              </a:rPr>
              <a:t>最终目标是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提出方法和理论</a:t>
            </a:r>
            <a:r>
              <a:rPr lang="zh-CN" altLang="en-US" sz="2400" dirty="0" smtClean="0">
                <a:latin typeface="+mn-ea"/>
              </a:rPr>
              <a:t>来解释和提高服务系统价值共创的能力</a:t>
            </a:r>
            <a:endParaRPr lang="en-US" altLang="zh-CN" sz="2400" dirty="0" smtClean="0">
              <a:latin typeface="+mn-ea"/>
            </a:endParaRPr>
          </a:p>
          <a:p>
            <a:pPr marL="0" indent="0" eaLnBrk="1" hangingPunct="1">
              <a:spcBef>
                <a:spcPts val="600"/>
              </a:spcBef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06" y="6186422"/>
            <a:ext cx="8858248" cy="646331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en-US" altLang="zh-CN" sz="1200" dirty="0" smtClean="0"/>
              <a:t>[1] Online Materials from </a:t>
            </a:r>
            <a:r>
              <a:rPr lang="en-US" altLang="zh-CN" sz="1200" dirty="0" err="1" smtClean="0"/>
              <a:t>Jordi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Busquets</a:t>
            </a:r>
            <a:r>
              <a:rPr lang="en-US" altLang="zh-CN" sz="1200" dirty="0" smtClean="0"/>
              <a:t>, Paul P. </a:t>
            </a:r>
            <a:r>
              <a:rPr lang="en-US" altLang="zh-CN" sz="1200" dirty="0" err="1" smtClean="0"/>
              <a:t>Maglio</a:t>
            </a:r>
            <a:r>
              <a:rPr lang="en-US" altLang="zh-CN" sz="1200" dirty="0" smtClean="0"/>
              <a:t>, and Wendy Murphy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 err="1" smtClean="0"/>
              <a:t>Tu-Bao</a:t>
            </a:r>
            <a:r>
              <a:rPr lang="en-US" altLang="zh-CN" sz="1200" dirty="0" smtClean="0"/>
              <a:t> Ho, </a:t>
            </a:r>
            <a:r>
              <a:rPr lang="en-US" altLang="zh-CN" sz="1200" dirty="0" err="1" smtClean="0"/>
              <a:t>Siriwon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Taewijit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Quang</a:t>
            </a:r>
            <a:r>
              <a:rPr lang="en-US" altLang="zh-CN" sz="1200" dirty="0" smtClean="0"/>
              <a:t>-Bach Ho, </a:t>
            </a:r>
            <a:r>
              <a:rPr lang="en-US" altLang="zh-CN" sz="1200" dirty="0" err="1" smtClean="0"/>
              <a:t>Hieu</a:t>
            </a:r>
            <a:r>
              <a:rPr lang="en-US" altLang="zh-CN" sz="1200" dirty="0" smtClean="0"/>
              <a:t>-Chi Dam. Big Data and Service Science, in Progressive Trends in Knowledge and System-Based Science for Service </a:t>
            </a:r>
            <a:r>
              <a:rPr lang="en-US" altLang="zh-CN" sz="1200" dirty="0" err="1" smtClean="0"/>
              <a:t>Innovation,IGI</a:t>
            </a:r>
            <a:r>
              <a:rPr lang="en-US" altLang="zh-CN" sz="1200" dirty="0" smtClean="0"/>
              <a:t> Global, 2013 </a:t>
            </a:r>
          </a:p>
        </p:txBody>
      </p:sp>
      <p:sp>
        <p:nvSpPr>
          <p:cNvPr id="37" name="矩形 36"/>
          <p:cNvSpPr/>
          <p:nvPr/>
        </p:nvSpPr>
        <p:spPr>
          <a:xfrm>
            <a:off x="428596" y="2571744"/>
            <a:ext cx="8286808" cy="12858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31"/>
          <p:cNvSpPr>
            <a:spLocks noChangeArrowheads="1"/>
          </p:cNvSpPr>
          <p:nvPr/>
        </p:nvSpPr>
        <p:spPr bwMode="auto">
          <a:xfrm>
            <a:off x="6429388" y="2808288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服务提供商</a:t>
            </a:r>
            <a:endParaRPr lang="en-US" altLang="zh-CN" sz="2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1200" b="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人、信息系统、社会基础设施</a:t>
            </a:r>
            <a:endParaRPr lang="zh-CN" altLang="en-US" sz="16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" name="圆角矩形 31"/>
          <p:cNvSpPr>
            <a:spLocks noChangeArrowheads="1"/>
          </p:cNvSpPr>
          <p:nvPr/>
        </p:nvSpPr>
        <p:spPr bwMode="auto">
          <a:xfrm>
            <a:off x="3607587" y="2808288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98480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协作</a:t>
            </a:r>
            <a:endParaRPr lang="zh-CN" altLang="en-US" sz="28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" name="圆角矩形 31"/>
          <p:cNvSpPr>
            <a:spLocks noChangeArrowheads="1"/>
          </p:cNvSpPr>
          <p:nvPr/>
        </p:nvSpPr>
        <p:spPr bwMode="auto">
          <a:xfrm>
            <a:off x="857224" y="2808288"/>
            <a:ext cx="1643074" cy="763588"/>
          </a:xfrm>
          <a:prstGeom prst="roundRect">
            <a:avLst>
              <a:gd name="adj" fmla="val 7190"/>
            </a:avLst>
          </a:prstGeom>
          <a:solidFill>
            <a:srgbClr val="FDEADA"/>
          </a:solidFill>
          <a:ln w="38100">
            <a:solidFill>
              <a:srgbClr val="984807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客户</a:t>
            </a:r>
            <a:endParaRPr lang="zh-CN" altLang="en-US" sz="2800" b="0" dirty="0">
              <a:latin typeface="Arial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21" name="左右箭头 20"/>
          <p:cNvSpPr/>
          <p:nvPr/>
        </p:nvSpPr>
        <p:spPr>
          <a:xfrm>
            <a:off x="2714612" y="3000372"/>
            <a:ext cx="642942" cy="428628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5500694" y="3000372"/>
            <a:ext cx="642942" cy="428628"/>
          </a:xfrm>
          <a:prstGeom prst="left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7158" y="4000504"/>
            <a:ext cx="8286808" cy="2000264"/>
            <a:chOff x="357158" y="3929066"/>
            <a:chExt cx="8286808" cy="2000264"/>
          </a:xfrm>
        </p:grpSpPr>
        <p:sp>
          <p:nvSpPr>
            <p:cNvPr id="43" name="矩形 42"/>
            <p:cNvSpPr/>
            <p:nvPr/>
          </p:nvSpPr>
          <p:spPr>
            <a:xfrm>
              <a:off x="357158" y="3929066"/>
              <a:ext cx="8286808" cy="114300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1"/>
            <p:cNvSpPr>
              <a:spLocks noChangeArrowheads="1"/>
            </p:cNvSpPr>
            <p:nvPr/>
          </p:nvSpPr>
          <p:spPr bwMode="auto">
            <a:xfrm>
              <a:off x="3214678" y="5165742"/>
              <a:ext cx="2357454" cy="763588"/>
            </a:xfrm>
            <a:prstGeom prst="ellipse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大数据</a:t>
              </a:r>
              <a:endPara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  <p:sp>
          <p:nvSpPr>
            <p:cNvPr id="23" name="圆角矩形 31"/>
            <p:cNvSpPr>
              <a:spLocks noChangeArrowheads="1"/>
            </p:cNvSpPr>
            <p:nvPr/>
          </p:nvSpPr>
          <p:spPr bwMode="auto">
            <a:xfrm>
              <a:off x="6429388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服务优化</a:t>
              </a:r>
              <a:endParaRPr lang="zh-CN" altLang="en-US" sz="1600" b="0" dirty="0">
                <a:latin typeface="Arial" pitchFamily="34" charset="0"/>
                <a:ea typeface="宋体" pitchFamily="2" charset="-122"/>
                <a:sym typeface="Calibri" pitchFamily="34" charset="0"/>
              </a:endParaRPr>
            </a:p>
          </p:txBody>
        </p:sp>
        <p:sp>
          <p:nvSpPr>
            <p:cNvPr id="24" name="圆角矩形 31"/>
            <p:cNvSpPr>
              <a:spLocks noChangeArrowheads="1"/>
            </p:cNvSpPr>
            <p:nvPr/>
          </p:nvSpPr>
          <p:spPr bwMode="auto">
            <a:xfrm>
              <a:off x="3607587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共同创造</a:t>
              </a:r>
              <a:endParaRPr lang="en-US" altLang="zh-CN" sz="2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  <a:p>
              <a:pPr algn="ctr">
                <a:lnSpc>
                  <a:spcPct val="80000"/>
                </a:lnSpc>
                <a:spcBef>
                  <a:spcPts val="600"/>
                </a:spcBef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服务价值</a:t>
              </a: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  <p:sp>
          <p:nvSpPr>
            <p:cNvPr id="25" name="圆角矩形 31"/>
            <p:cNvSpPr>
              <a:spLocks noChangeArrowheads="1"/>
            </p:cNvSpPr>
            <p:nvPr/>
          </p:nvSpPr>
          <p:spPr bwMode="auto">
            <a:xfrm>
              <a:off x="857224" y="4165610"/>
              <a:ext cx="1643074" cy="763588"/>
            </a:xfrm>
            <a:prstGeom prst="roundRect">
              <a:avLst>
                <a:gd name="adj" fmla="val 7190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buFont typeface="Arial" pitchFamily="34" charset="0"/>
                <a:buNone/>
              </a:pPr>
              <a:r>
                <a:rPr lang="zh-CN" altLang="en-US" sz="20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客户分析</a:t>
              </a: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Calibri" pitchFamily="34" charset="0"/>
              </a:endParaRPr>
            </a:p>
          </p:txBody>
        </p:sp>
      </p:grpSp>
      <p:sp>
        <p:nvSpPr>
          <p:cNvPr id="27" name="上下箭头 26"/>
          <p:cNvSpPr>
            <a:spLocks noChangeAspect="1"/>
          </p:cNvSpPr>
          <p:nvPr/>
        </p:nvSpPr>
        <p:spPr>
          <a:xfrm>
            <a:off x="1588761" y="3603380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>
            <a:spLocks noChangeAspect="1"/>
          </p:cNvSpPr>
          <p:nvPr/>
        </p:nvSpPr>
        <p:spPr>
          <a:xfrm>
            <a:off x="4320562" y="3603380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下箭头 38"/>
          <p:cNvSpPr>
            <a:spLocks noChangeAspect="1"/>
          </p:cNvSpPr>
          <p:nvPr/>
        </p:nvSpPr>
        <p:spPr>
          <a:xfrm>
            <a:off x="7160925" y="3603380"/>
            <a:ext cx="180000" cy="540000"/>
          </a:xfrm>
          <a:prstGeom prst="upDownArrow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857232"/>
            <a:ext cx="1208752" cy="1571636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pic>
        <p:nvPicPr>
          <p:cNvPr id="67586" name="Picture 2" descr="http://t3.gstatic.com/images?q=tbn:ANd9GcTCrBo343yxOFeCAn-9vts1sODpwXyYrxFvhcyYLljOJClNcrfQ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180" y="857232"/>
            <a:ext cx="1161728" cy="157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大数据案例：医疗健康服务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214314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现在人类已知的疾病大概有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万种；各国批准的临床诊断标准，有标准的诊断方法，全球批准了大概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种；美国人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批准的药物是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4600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种，粗粗的算了一下中国是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种；中国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-4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万家医院，近</a:t>
            </a:r>
            <a:r>
              <a:rPr lang="en-US" altLang="zh-CN" baseline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aseline="0" dirty="0" smtClean="0">
                <a:latin typeface="黑体" pitchFamily="49" charset="-122"/>
                <a:ea typeface="黑体" pitchFamily="49" charset="-122"/>
              </a:rPr>
              <a:t>千万的医务人员。</a:t>
            </a:r>
            <a:endParaRPr lang="en-US" altLang="zh-CN" baseline="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据统计，目前我国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重大病患者有近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2.6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亿人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，同时老龄化严重：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岁以上的老年人已经达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2.02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亿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，此外，全国还有大概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千万的残疾人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，这都是我国目前面临的一个严重的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健康事业难题。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  <a:buNone/>
            </a:pPr>
            <a:endParaRPr lang="en-US" altLang="zh-CN" b="1" baseline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488668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黑体" pitchFamily="49" charset="-122"/>
                <a:hlinkClick r:id="rId2"/>
              </a:rPr>
              <a:t>www.innomd.org</a:t>
            </a:r>
            <a:endParaRPr lang="zh-CN" altLang="en-US" dirty="0"/>
          </a:p>
        </p:txBody>
      </p:sp>
      <p:pic>
        <p:nvPicPr>
          <p:cNvPr id="71682" name="Picture 2" descr="http://m1.ablwang.com/uploadfile/2015/1031/201510311036112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876"/>
            <a:ext cx="5068577" cy="2819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大数据案例：基于数据的医疗决策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2"/>
            <a:ext cx="8229600" cy="2163090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342900" lvl="1" indent="-342900">
              <a:buFontTx/>
              <a:buChar char="•"/>
            </a:pP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医生团队的风险权衡</a:t>
            </a:r>
            <a:r>
              <a:rPr lang="zh-CN" altLang="en-US" dirty="0" smtClean="0">
                <a:ea typeface="黑体" pitchFamily="49" charset="-122"/>
              </a:rPr>
              <a:t>：使用凝结剂还是复合手术？</a:t>
            </a:r>
            <a:endParaRPr lang="en-US" altLang="zh-CN" b="1" dirty="0" smtClean="0">
              <a:solidFill>
                <a:srgbClr val="7030A0"/>
              </a:solidFill>
              <a:ea typeface="黑体" pitchFamily="49" charset="-122"/>
            </a:endParaRPr>
          </a:p>
          <a:p>
            <a:pPr lvl="1"/>
            <a:r>
              <a:rPr lang="en-US" altLang="zh-CN" sz="2000" baseline="0" dirty="0" smtClean="0">
                <a:solidFill>
                  <a:schemeClr val="tx2"/>
                </a:solidFill>
                <a:latin typeface="+mn-ea"/>
              </a:rPr>
              <a:t>2011</a:t>
            </a:r>
            <a:r>
              <a:rPr lang="zh-CN" altLang="en-US" sz="2000" baseline="0" dirty="0" smtClean="0">
                <a:solidFill>
                  <a:schemeClr val="tx2"/>
                </a:solidFill>
                <a:latin typeface="+mn-ea"/>
              </a:rPr>
              <a:t>年斯坦福</a:t>
            </a:r>
            <a:r>
              <a:rPr lang="en-US" altLang="zh-CN" sz="2000" baseline="0" dirty="0" smtClean="0">
                <a:solidFill>
                  <a:schemeClr val="tx2"/>
                </a:solidFill>
                <a:latin typeface="+mn-ea"/>
              </a:rPr>
              <a:t>Lucile Packard</a:t>
            </a:r>
            <a:r>
              <a:rPr lang="zh-CN" altLang="en-US" sz="2000" baseline="0" dirty="0" smtClean="0">
                <a:solidFill>
                  <a:schemeClr val="tx2"/>
                </a:solidFill>
                <a:latin typeface="+mn-ea"/>
              </a:rPr>
              <a:t>儿童医院，</a:t>
            </a:r>
            <a:r>
              <a:rPr lang="zh-CN" altLang="en-US" sz="2000" dirty="0" smtClean="0">
                <a:ea typeface="黑体" pitchFamily="49" charset="-122"/>
              </a:rPr>
              <a:t>年青医师</a:t>
            </a:r>
            <a:r>
              <a:rPr lang="en-US" altLang="zh-CN" sz="2000" baseline="0" dirty="0" smtClean="0">
                <a:ea typeface="黑体" pitchFamily="49" charset="-122"/>
              </a:rPr>
              <a:t>Jennifer </a:t>
            </a:r>
            <a:r>
              <a:rPr lang="en-US" altLang="zh-CN" sz="2000" baseline="0" dirty="0" err="1" smtClean="0">
                <a:ea typeface="黑体" pitchFamily="49" charset="-122"/>
              </a:rPr>
              <a:t>Frankovich</a:t>
            </a:r>
            <a:r>
              <a:rPr lang="zh-CN" altLang="en-US" sz="2000" baseline="0" dirty="0" smtClean="0">
                <a:ea typeface="黑体" pitchFamily="49" charset="-122"/>
              </a:rPr>
              <a:t>诉诸于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狼疮患儿数据库</a:t>
            </a:r>
            <a:r>
              <a:rPr lang="zh-CN" altLang="en-US" sz="2000" baseline="0" dirty="0" smtClean="0">
                <a:solidFill>
                  <a:schemeClr val="tx2"/>
                </a:solidFill>
                <a:ea typeface="黑体" pitchFamily="49" charset="-122"/>
              </a:rPr>
              <a:t>，</a:t>
            </a:r>
            <a:r>
              <a:rPr lang="zh-CN" altLang="en-US" sz="2000" dirty="0" smtClean="0">
                <a:ea typeface="黑体" pitchFamily="49" charset="-122"/>
              </a:rPr>
              <a:t>统计分析来院的狼疮患儿中</a:t>
            </a:r>
            <a:r>
              <a:rPr lang="zh-CN" altLang="en-US" sz="2000" baseline="0" dirty="0" smtClean="0">
                <a:ea typeface="黑体" pitchFamily="49" charset="-122"/>
              </a:rPr>
              <a:t>出现血凝现象的人数及导致危险的因素，</a:t>
            </a:r>
            <a:r>
              <a:rPr lang="zh-CN" altLang="en-US" sz="2000" dirty="0" smtClean="0">
                <a:solidFill>
                  <a:srgbClr val="000099"/>
                </a:solidFill>
                <a:ea typeface="黑体" pitchFamily="49" charset="-122"/>
              </a:rPr>
              <a:t>计算以为</a:t>
            </a:r>
            <a:r>
              <a:rPr lang="zh-CN" altLang="en-US" sz="2000" dirty="0" smtClean="0">
                <a:solidFill>
                  <a:schemeClr val="tx2"/>
                </a:solidFill>
                <a:latin typeface="+mn-ea"/>
              </a:rPr>
              <a:t>患有狼疮的</a:t>
            </a:r>
            <a:r>
              <a:rPr lang="zh-CN" altLang="en-US" sz="2000" dirty="0" smtClean="0">
                <a:solidFill>
                  <a:srgbClr val="000099"/>
                </a:solidFill>
                <a:ea typeface="黑体" pitchFamily="49" charset="-122"/>
              </a:rPr>
              <a:t>女孩使用抗凝血剂出现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血液凝块的风险</a:t>
            </a:r>
            <a:r>
              <a:rPr lang="zh-CN" altLang="en-US" sz="2000" baseline="0" dirty="0" smtClean="0">
                <a:ea typeface="黑体" pitchFamily="49" charset="-122"/>
              </a:rPr>
              <a:t>。</a:t>
            </a:r>
            <a:endParaRPr lang="en-US" altLang="zh-CN" sz="2000" baseline="0" dirty="0" smtClean="0">
              <a:ea typeface="黑体" pitchFamily="49" charset="-122"/>
            </a:endParaRPr>
          </a:p>
          <a:p>
            <a:pPr lvl="1"/>
            <a:r>
              <a:rPr lang="zh-CN" altLang="en-US" sz="2000" baseline="0" dirty="0" smtClean="0">
                <a:ea typeface="黑体" pitchFamily="49" charset="-122"/>
              </a:rPr>
              <a:t>分析表明值得冒这个险：</a:t>
            </a:r>
            <a:r>
              <a:rPr lang="zh-CN" altLang="en-US" sz="2000" baseline="0" dirty="0" smtClean="0">
                <a:solidFill>
                  <a:srgbClr val="000099"/>
                </a:solidFill>
                <a:ea typeface="黑体" pitchFamily="49" charset="-122"/>
              </a:rPr>
              <a:t>使用抗凝血剂后，小女孩的病情好转。</a:t>
            </a:r>
            <a:endParaRPr lang="en-US" altLang="zh-CN" sz="2000" baseline="0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AC832763-D968-4816-90F5-FC73E40A3BE8}" type="slidenum">
              <a:rPr lang="zh-CN" altLang="en-US" sz="1200" b="1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altLang="zh-CN" sz="12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0662" name="Picture 6" descr="http://file.answcdn.com/answ-cld/image/upload/v1/tk/brand_images/4/2/1/6/6/0/4216606684/c5887ebed6e5926102a4b8a51323e93f820f46e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5715016"/>
            <a:ext cx="3071917" cy="877545"/>
          </a:xfrm>
          <a:prstGeom prst="rect">
            <a:avLst/>
          </a:prstGeom>
          <a:noFill/>
        </p:spPr>
      </p:pic>
      <p:pic>
        <p:nvPicPr>
          <p:cNvPr id="70664" name="Picture 8" descr="http://www.healthterm.com/wp-content/uploads/2016/06/Logo-IBM-Wat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5628451"/>
            <a:ext cx="2428892" cy="1015259"/>
          </a:xfrm>
          <a:prstGeom prst="rect">
            <a:avLst/>
          </a:prstGeom>
          <a:noFill/>
        </p:spPr>
      </p:pic>
      <p:pic>
        <p:nvPicPr>
          <p:cNvPr id="70668" name="Picture 12" descr="http://ct1.medstarhealth.org/content/uploads/sites/131/2015/10/Cleveland-Clinic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2246" y="5857892"/>
            <a:ext cx="3230018" cy="571504"/>
          </a:xfrm>
          <a:prstGeom prst="rect">
            <a:avLst/>
          </a:prstGeom>
          <a:noFill/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285720" y="3020322"/>
            <a:ext cx="8229600" cy="250033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使用大数据和分析法来诊断病情和实施治疗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在诸如克利夫兰临床中心（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Cleveland Clinic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）的医疗健康机构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为单个癌症病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患者规划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最高效的治疗方案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南亚最大私人医院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Bumrungrad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 International,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总部位于曼谷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，也是全球最受欢迎的医疗机构之一。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选择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IBM Watson for Oncology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改善其癌症护理质量，一种有助于医生为单个癌症病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患者规划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最高效的治疗方案的创新性认知计算解决方案。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D64D8FC2-AE5F-44E6-8A64-14F87009A948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大数据案例：分享经济服务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72164" y="1000108"/>
            <a:ext cx="3500430" cy="1928826"/>
            <a:chOff x="899592" y="2593269"/>
            <a:chExt cx="7344816" cy="4148099"/>
          </a:xfrm>
        </p:grpSpPr>
        <p:pic>
          <p:nvPicPr>
            <p:cNvPr id="1741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45027"/>
              <a:ext cx="7344816" cy="239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593269"/>
              <a:ext cx="7344816" cy="177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3" t="18764" r="2985"/>
          <a:stretch>
            <a:fillRect/>
          </a:stretch>
        </p:blipFill>
        <p:spPr bwMode="auto">
          <a:xfrm>
            <a:off x="5572132" y="3000372"/>
            <a:ext cx="3537868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285720" y="3071810"/>
            <a:ext cx="5072098" cy="335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分享经济发展迅猛：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defTabSz="914400" eaLnBrk="0" hangingPunct="0">
              <a:buClrTx/>
              <a:buSzTx/>
              <a:buFontTx/>
              <a:buChar char="–"/>
            </a:pPr>
            <a:r>
              <a:rPr lang="zh-CN" altLang="zh-CN" sz="2400" kern="0" dirty="0" smtClean="0">
                <a:latin typeface="Arial Unicode MS" pitchFamily="34" charset="-122"/>
                <a:ea typeface="黑体" pitchFamily="49" charset="-122"/>
              </a:rPr>
              <a:t>美国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《时代周刊》统计，在美国提供共享经济类服务公司在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2013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年产生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350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亿美元的红利</a:t>
            </a:r>
            <a:endParaRPr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marL="742950" lvl="1" indent="-285750" defTabSz="914400" eaLnBrk="0" hangingPunct="0">
              <a:buClrTx/>
              <a:buSzTx/>
              <a:buFontTx/>
              <a:buChar char="–"/>
            </a:pP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在美国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仅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2014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年上半年，新注入到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共享经济类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创业</a:t>
            </a:r>
            <a:r>
              <a:rPr lang="zh-CN" altLang="zh-CN" sz="2400" kern="0" dirty="0">
                <a:latin typeface="Arial Unicode MS" pitchFamily="34" charset="-122"/>
                <a:ea typeface="黑体" pitchFamily="49" charset="-122"/>
              </a:rPr>
              <a:t>公司的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风险投资额为</a:t>
            </a:r>
            <a:r>
              <a:rPr lang="en-US" altLang="zh-CN" sz="2400" kern="0" dirty="0">
                <a:latin typeface="Arial Unicode MS" pitchFamily="34" charset="-122"/>
                <a:ea typeface="黑体" pitchFamily="49" charset="-122"/>
              </a:rPr>
              <a:t>25</a:t>
            </a:r>
            <a:r>
              <a:rPr lang="zh-CN" altLang="en-US" sz="2400" kern="0" dirty="0">
                <a:latin typeface="Arial Unicode MS" pitchFamily="34" charset="-122"/>
                <a:ea typeface="黑体" pitchFamily="49" charset="-122"/>
              </a:rPr>
              <a:t>亿美元</a:t>
            </a:r>
            <a:endParaRPr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285720" y="1000108"/>
            <a:ext cx="5286412" cy="2000264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分享经济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通过整合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线下的闲散物品或服务资源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，使得需求方以较低价格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通过租借等共享方式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使用物品，而</a:t>
            </a:r>
            <a:r>
              <a:rPr lang="zh-CN" altLang="zh-CN" sz="2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不直接拥有物品的所有权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A25CA3D-537D-4F0A-9104-57DCDEF2E9D9}" type="slidenum">
              <a:rPr lang="en-US" altLang="zh-CN" sz="1200" b="1" smtClean="0">
                <a:solidFill>
                  <a:schemeClr val="bg1"/>
                </a:solidFill>
                <a:ea typeface="Gulim"/>
                <a:cs typeface="Gulim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b="1">
              <a:solidFill>
                <a:schemeClr val="bg1"/>
              </a:solidFill>
              <a:ea typeface="Gulim"/>
              <a:cs typeface="Gulim"/>
            </a:endParaRPr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defRPr/>
            </a:pPr>
            <a:r>
              <a:rPr lang="zh-CN" altLang="en-US" sz="4000" b="1" kern="1200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sym typeface="黑体" panose="02010609060101010101" pitchFamily="49" charset="-122"/>
              </a:rPr>
              <a:t>大数据服务案例：分享经济服务</a:t>
            </a:r>
            <a:endParaRPr lang="zh-CN" altLang="en-US" sz="4000" b="1" kern="1200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sym typeface="黑体" panose="02010609060101010101" pitchFamily="49" charset="-122"/>
            </a:endParaRPr>
          </a:p>
        </p:txBody>
      </p:sp>
      <p:sp>
        <p:nvSpPr>
          <p:cNvPr id="18436" name="Content Placeholder 2"/>
          <p:cNvSpPr>
            <a:spLocks noGrp="1"/>
          </p:cNvSpPr>
          <p:nvPr/>
        </p:nvSpPr>
        <p:spPr bwMode="auto">
          <a:xfrm>
            <a:off x="457200" y="908051"/>
            <a:ext cx="8229600" cy="18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63" indent="-385763" defTabSz="1030288">
              <a:spcBef>
                <a:spcPct val="20000"/>
              </a:spcBef>
              <a:buClr>
                <a:srgbClr val="660033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 defTabSz="10302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 defTabSz="1030288">
              <a:spcBef>
                <a:spcPct val="20000"/>
              </a:spcBef>
              <a:buClr>
                <a:schemeClr val="accent2"/>
              </a:buClr>
              <a:buSzPct val="70000"/>
              <a:buChar char="o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 defTabSz="1030288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 defTabSz="1030288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defTabSz="10302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5000"/>
              </a:lnSpc>
              <a:spcBef>
                <a:spcPct val="25000"/>
              </a:spcBef>
              <a:spcAft>
                <a:spcPct val="10000"/>
              </a:spcAft>
              <a:buSzPct val="60000"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产业服务遍布百姓“衣食住行”的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各个领域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defTabSz="914400" eaLnBrk="0" hangingPunct="0">
              <a:lnSpc>
                <a:spcPct val="95000"/>
              </a:lnSpc>
              <a:buClrTx/>
              <a:buSzTx/>
              <a:buFontTx/>
              <a:buChar char="–"/>
            </a:pPr>
            <a:r>
              <a:rPr lang="zh-CN" altLang="zh-CN" sz="2400" kern="0" dirty="0">
                <a:latin typeface="+mn-ea"/>
                <a:ea typeface="+mn-ea"/>
              </a:rPr>
              <a:t>共享出行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  <a:r>
              <a:rPr lang="en-US" altLang="zh-CN" sz="2400" kern="0" dirty="0">
                <a:latin typeface="+mn-ea"/>
                <a:ea typeface="+mn-ea"/>
              </a:rPr>
              <a:t>Uber</a:t>
            </a:r>
            <a:r>
              <a:rPr lang="zh-CN" altLang="zh-CN" sz="2400" kern="0" dirty="0">
                <a:latin typeface="+mn-ea"/>
                <a:ea typeface="+mn-ea"/>
              </a:rPr>
              <a:t>与滴滴出行</a:t>
            </a:r>
            <a:endParaRPr lang="en-US" altLang="zh-CN" sz="2400" kern="0" dirty="0">
              <a:latin typeface="+mn-ea"/>
              <a:ea typeface="+mn-ea"/>
            </a:endParaRPr>
          </a:p>
          <a:p>
            <a:pPr marL="742950" lvl="1" indent="-285750" defTabSz="914400" eaLnBrk="0" hangingPunct="0">
              <a:lnSpc>
                <a:spcPct val="95000"/>
              </a:lnSpc>
              <a:buClrTx/>
              <a:buSzTx/>
              <a:buFontTx/>
              <a:buChar char="–"/>
            </a:pPr>
            <a:r>
              <a:rPr lang="zh-CN" altLang="zh-CN" sz="2400" kern="0" dirty="0">
                <a:latin typeface="+mn-ea"/>
                <a:ea typeface="+mn-ea"/>
              </a:rPr>
              <a:t>共享住宿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  <a:r>
              <a:rPr lang="en-US" altLang="zh-CN" sz="2400" kern="0" dirty="0">
                <a:latin typeface="+mn-ea"/>
                <a:ea typeface="+mn-ea"/>
              </a:rPr>
              <a:t>Airbnb</a:t>
            </a:r>
          </a:p>
          <a:p>
            <a:pPr marL="742950" lvl="1" indent="-285750" defTabSz="914400" eaLnBrk="0" hangingPunct="0">
              <a:lnSpc>
                <a:spcPct val="95000"/>
              </a:lnSpc>
              <a:buClrTx/>
              <a:buSzTx/>
              <a:buFontTx/>
              <a:buChar char="–"/>
            </a:pPr>
            <a:r>
              <a:rPr lang="zh-CN" altLang="zh-CN" sz="2400" kern="0" dirty="0">
                <a:latin typeface="+mn-ea"/>
                <a:ea typeface="+mn-ea"/>
              </a:rPr>
              <a:t>共享餐饮</a:t>
            </a:r>
            <a:r>
              <a:rPr lang="zh-CN" altLang="en-US" sz="2400" kern="0" dirty="0">
                <a:latin typeface="+mn-ea"/>
                <a:ea typeface="+mn-ea"/>
              </a:rPr>
              <a:t>：</a:t>
            </a:r>
            <a:r>
              <a:rPr lang="en-US" altLang="zh-CN" sz="2400" kern="0" dirty="0" err="1">
                <a:latin typeface="+mn-ea"/>
                <a:ea typeface="+mn-ea"/>
              </a:rPr>
              <a:t>Eatwith</a:t>
            </a:r>
            <a:r>
              <a:rPr lang="zh-CN" altLang="zh-CN" sz="2400" kern="0" dirty="0">
                <a:latin typeface="+mn-ea"/>
                <a:ea typeface="+mn-ea"/>
              </a:rPr>
              <a:t>与百度外卖等</a:t>
            </a:r>
            <a:endParaRPr lang="en-US" altLang="zh-CN" sz="2400" kern="0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2996952"/>
            <a:ext cx="2664296" cy="3712478"/>
            <a:chOff x="611560" y="2996952"/>
            <a:chExt cx="2664296" cy="3712478"/>
          </a:xfrm>
        </p:grpSpPr>
        <p:pic>
          <p:nvPicPr>
            <p:cNvPr id="6" name="图片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1560" y="2996952"/>
              <a:ext cx="2664296" cy="331236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11560" y="6309320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国外应用</a:t>
              </a:r>
            </a:p>
          </p:txBody>
        </p:sp>
      </p:grp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4410778" y="3286124"/>
            <a:ext cx="2132013" cy="2105025"/>
            <a:chOff x="2369856" y="4419503"/>
            <a:chExt cx="2133072" cy="2105842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856" y="4419503"/>
              <a:ext cx="2133072" cy="790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5" descr="14141419222106015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306" y="5301209"/>
              <a:ext cx="1884678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9279" y="3548834"/>
            <a:ext cx="20161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4571999" y="5448442"/>
            <a:ext cx="3958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国内应用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35814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638" y="5167333"/>
            <a:ext cx="6477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1077954"/>
            <a:ext cx="8394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回顾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数据库领域的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发展历程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1960s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前后，外部存储设备问世，催生数据管理需求，将数据库从文件系统中分离出来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1969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年，具有完备理论的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“关系数据模型”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年，事务处理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年以来，数据量持续增大带来的挑战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54013" y="4773633"/>
            <a:ext cx="8682037" cy="360363"/>
          </a:xfrm>
          <a:prstGeom prst="right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1403350" y="3405208"/>
            <a:ext cx="1655763" cy="1081088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具有完备理论的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关系数据模型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Edgar Frank Codd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1981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124075" y="4486296"/>
            <a:ext cx="287338" cy="287337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2700338" y="5092721"/>
            <a:ext cx="1008062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第二代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RDBMS: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R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系统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Ingres</a:t>
            </a:r>
          </a:p>
          <a:p>
            <a:pPr algn="ctr" eaLnBrk="1" hangingPunct="1"/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70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年代）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1976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3621108"/>
            <a:ext cx="94932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315913" y="527687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早期：网状数据库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集成数据存储（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IDS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Charles W.Bachman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1973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1971675" y="4773633"/>
            <a:ext cx="649288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1969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 flipV="1">
            <a:off x="908050" y="5060971"/>
            <a:ext cx="342900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7175" y="3529033"/>
            <a:ext cx="7445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779838" y="5276871"/>
            <a:ext cx="1655762" cy="1081087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事务处理：解决一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400">
                <a:latin typeface="黑体" pitchFamily="49" charset="-122"/>
                <a:ea typeface="黑体" pitchFamily="49" charset="-122"/>
              </a:rPr>
            </a:br>
            <a:r>
              <a:rPr lang="zh-CN" altLang="en-US" sz="1400">
                <a:latin typeface="黑体" pitchFamily="49" charset="-122"/>
                <a:ea typeface="黑体" pitchFamily="49" charset="-122"/>
              </a:rPr>
              <a:t>致性与数据恢复问题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James Gray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1998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flipV="1">
            <a:off x="4356100" y="5060971"/>
            <a:ext cx="344488" cy="207962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6732588" y="3189308"/>
            <a:ext cx="2303462" cy="1330325"/>
          </a:xfrm>
          <a:prstGeom prst="flowChartAlternateProcess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现代数据库概念和实践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-Ingres(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查询改写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-Postgres(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对象关系模型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)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列存储、流处理</a:t>
            </a:r>
            <a:endParaRPr lang="en-US" altLang="zh-CN" sz="14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latin typeface="黑体" pitchFamily="49" charset="-122"/>
                <a:ea typeface="黑体" pitchFamily="49" charset="-122"/>
              </a:rPr>
              <a:t>Michael Stonebraker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4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年图灵奖）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7524750" y="4557733"/>
            <a:ext cx="287338" cy="287338"/>
          </a:xfrm>
          <a:prstGeom prst="downArrow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99325" y="5199083"/>
            <a:ext cx="13049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4932363" y="3448071"/>
            <a:ext cx="1152525" cy="1325562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第三代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RDBMS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大规模普及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IBM DB2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MS SQL Server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Oracle DB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年代后期）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4184650" y="477363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1981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755650" y="4773633"/>
            <a:ext cx="647700" cy="31591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1963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7308850" y="4806971"/>
            <a:ext cx="647700" cy="31591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400" noProof="1" smtClean="0">
                <a:latin typeface="黑体" pitchFamily="49" charset="-122"/>
                <a:ea typeface="黑体" pitchFamily="49" charset="-122"/>
              </a:rPr>
              <a:t>2014</a:t>
            </a:r>
            <a:endParaRPr lang="zh-CN" altLang="en-US" sz="1400" noProof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724525" y="5092721"/>
            <a:ext cx="1501775" cy="1265237"/>
          </a:xfrm>
          <a:prstGeom prst="flowChartAlternateProcess">
            <a:avLst/>
          </a:prstGeom>
          <a:solidFill>
            <a:srgbClr val="84CFFE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海量数据存储与处理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GFS, MR, Bigdata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Spark, Impala, 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latin typeface="黑体" pitchFamily="49" charset="-122"/>
                <a:ea typeface="黑体" pitchFamily="49" charset="-122"/>
              </a:rPr>
              <a:t>KV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，列存储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…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1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200">
                <a:latin typeface="黑体" pitchFamily="49" charset="-122"/>
                <a:ea typeface="黑体" pitchFamily="49" charset="-122"/>
              </a:rPr>
              <a:t>2008--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354013" y="142852"/>
            <a:ext cx="8394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914400" eaLnBrk="0" hangingPunct="0">
              <a:defRPr/>
            </a:pP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问题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一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Wingdings" pitchFamily="2" charset="2"/>
              </a:rPr>
              <a:t>：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4000" b="1" dirty="0" smtClean="0"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数据的管理？</a:t>
            </a:r>
            <a:endParaRPr lang="zh-CN" altLang="en-US" sz="4000" b="1" dirty="0"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41604</TotalTime>
  <Words>2090</Words>
  <Application>Microsoft Office PowerPoint</Application>
  <PresentationFormat>全屏显示(4:3)</PresentationFormat>
  <Paragraphs>259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幻灯片 1</vt:lpstr>
      <vt:lpstr>大数据的政策与引导：国家大力支持</vt:lpstr>
      <vt:lpstr>幻灯片 3</vt:lpstr>
      <vt:lpstr>大数据与服务科学</vt:lpstr>
      <vt:lpstr>大数据案例：医疗健康服务</vt:lpstr>
      <vt:lpstr>大数据案例：基于数据的医疗决策</vt:lpstr>
      <vt:lpstr>大数据案例：分享经济服务</vt:lpstr>
      <vt:lpstr>大数据服务案例：分享经济服务</vt:lpstr>
      <vt:lpstr>幻灯片 9</vt:lpstr>
      <vt:lpstr>幻灯片 10</vt:lpstr>
      <vt:lpstr>幻灯片 11</vt:lpstr>
      <vt:lpstr>幻灯片 12</vt:lpstr>
      <vt:lpstr>幻灯片 13</vt:lpstr>
      <vt:lpstr>幻灯片 14</vt:lpstr>
      <vt:lpstr>北京市大数据科学与脑机智能创新中心</vt:lpstr>
      <vt:lpstr>研究方向与机构设置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4265</cp:revision>
  <dcterms:created xsi:type="dcterms:W3CDTF">2010-07-14T15:56:11Z</dcterms:created>
  <dcterms:modified xsi:type="dcterms:W3CDTF">2016-10-02T15:58:21Z</dcterms:modified>
</cp:coreProperties>
</file>