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6" r:id="rId2"/>
    <p:sldId id="774" r:id="rId3"/>
    <p:sldId id="773" r:id="rId4"/>
    <p:sldId id="768" r:id="rId5"/>
    <p:sldId id="770" r:id="rId6"/>
    <p:sldId id="769" r:id="rId7"/>
    <p:sldId id="765" r:id="rId8"/>
    <p:sldId id="766" r:id="rId9"/>
    <p:sldId id="767" r:id="rId10"/>
    <p:sldId id="716" r:id="rId11"/>
    <p:sldId id="775" r:id="rId12"/>
    <p:sldId id="77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000099"/>
    <a:srgbClr val="0066CC"/>
    <a:srgbClr val="FFFF66"/>
    <a:srgbClr val="EAEAEA"/>
    <a:srgbClr val="3366CC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813" autoAdjust="0"/>
    <p:restoredTop sz="89054" autoAdjust="0"/>
  </p:normalViewPr>
  <p:slideViewPr>
    <p:cSldViewPr>
      <p:cViewPr>
        <p:scale>
          <a:sx n="65" d="100"/>
          <a:sy n="65" d="100"/>
        </p:scale>
        <p:origin x="-1620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2016/10/1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认定了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2" Type="http://schemas.openxmlformats.org/officeDocument/2006/relationships/image" Target="../media/image8.png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5" Type="http://schemas.openxmlformats.org/officeDocument/2006/relationships/image" Target="../media/image33.png"/><Relationship Id="rId10" Type="http://schemas.openxmlformats.org/officeDocument/2006/relationships/image" Target="../media/image28.jpeg"/><Relationship Id="rId4" Type="http://schemas.openxmlformats.org/officeDocument/2006/relationships/image" Target="../media/image22.png"/><Relationship Id="rId9" Type="http://schemas.openxmlformats.org/officeDocument/2006/relationships/image" Target="../media/image27.jpeg"/><Relationship Id="rId14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362476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404664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从大</a:t>
            </a: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数据的角度看服务科学</a:t>
            </a:r>
            <a:endParaRPr lang="en-US" altLang="zh-CN" sz="4400" b="1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zh-CN" sz="28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(Big Graph Search: Challenges and Techniques)</a:t>
            </a:r>
            <a:endParaRPr lang="zh-CN" altLang="en-US" sz="2800" b="1" dirty="0">
              <a:solidFill>
                <a:srgbClr val="000099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5429264"/>
            <a:ext cx="4427099" cy="914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8858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2016</a:t>
            </a:r>
            <a:r>
              <a:rPr lang="zh-TW" altLang="en-US" sz="1400" b="1" dirty="0" smtClean="0">
                <a:solidFill>
                  <a:srgbClr val="C00000"/>
                </a:solidFill>
              </a:rPr>
              <a:t>双</a:t>
            </a:r>
            <a:r>
              <a:rPr lang="zh-TW" altLang="en-US" sz="1400" b="1" dirty="0" smtClean="0">
                <a:solidFill>
                  <a:srgbClr val="C00000"/>
                </a:solidFill>
              </a:rPr>
              <a:t>清</a:t>
            </a:r>
            <a:r>
              <a:rPr lang="zh-TW" altLang="en-US" sz="1400" b="1" dirty="0" smtClean="0">
                <a:solidFill>
                  <a:srgbClr val="C00000"/>
                </a:solidFill>
              </a:rPr>
              <a:t>论坛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社会科学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与自然科学交叉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系列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—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服务科学：跨学科研讨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4952" y="5429264"/>
            <a:ext cx="3444172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31640" y="1628800"/>
            <a:ext cx="5078938" cy="25202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主页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邮件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latin typeface="+mn-lt"/>
                <a:ea typeface="+mn-ea"/>
              </a:rPr>
              <a:t>		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Beihang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idx="4294967295"/>
          </p:nvPr>
        </p:nvSpPr>
        <p:spPr>
          <a:xfrm>
            <a:off x="241300" y="142852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北京市大数据科学与脑机智能创新中心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95288" y="4572008"/>
            <a:ext cx="83947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Blip>
                <a:blip r:embed="rId3"/>
              </a:buBlip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年，北京市首批北京高校高精尖创新中心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引领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未来数据科学与计算智能的研究与应用方向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加速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计算科学、数据科学与脑科学的交叉研究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促进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高效智能的下一代计算与数据分析技术创新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通过以数据为中心的智能机器、系统及应用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改变未来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638" y="928670"/>
            <a:ext cx="787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571744"/>
            <a:ext cx="18573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241300" y="214295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研究方向与机构设置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42976" y="979511"/>
            <a:ext cx="3571900" cy="491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：计算的有效性遇到障碍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计算的有效性：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认识数据的内在特征，复杂网络、数学（统计）方法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：能耗成为突出问题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随着规模增大，调度复杂，计算系统功耗问题日益突出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传统存算分离的结构，产生大量的数据搬移开销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传统的计算和存储器件“功耗”不友好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：学习效率和灵活性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学习效率：需要大量的输入数据及标定数据，学习效率低</a:t>
            </a: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灵活性：普遍缺乏“类比、联想”等学习功能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4721225" y="1268436"/>
            <a:ext cx="396875" cy="501650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721225" y="3211536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751388" y="5011761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189586" y="1122956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数据科学与计算智能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189586" y="29951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新型计算技术与系统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89586" y="47953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认知机理与仿真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6018213" y="2347936"/>
            <a:ext cx="569912" cy="574675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 rot="10800000">
            <a:off x="6084888" y="4087836"/>
            <a:ext cx="574675" cy="577850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7740650" y="3246461"/>
            <a:ext cx="503238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172400" y="1122956"/>
            <a:ext cx="792088" cy="4752528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数据工程与</a:t>
            </a: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脑机系统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-15875" y="6162698"/>
            <a:ext cx="5970588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http://www.bdbc.org.cn/</a:t>
            </a:r>
          </a:p>
        </p:txBody>
      </p:sp>
      <p:pic>
        <p:nvPicPr>
          <p:cNvPr id="19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5946798"/>
            <a:ext cx="315118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大数据的政策与引导：国家大力支持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639793"/>
            <a:ext cx="8501122" cy="1714512"/>
          </a:xfrm>
        </p:spPr>
        <p:txBody>
          <a:bodyPr/>
          <a:lstStyle/>
          <a:p>
            <a:r>
              <a:rPr lang="zh-CN" altLang="en-US" sz="2000" dirty="0" smtClean="0"/>
              <a:t>美国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月发布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联邦大数据研究与开发战略计划</a:t>
            </a:r>
            <a:r>
              <a:rPr lang="en-US" altLang="zh-CN" sz="2000" dirty="0" smtClean="0"/>
              <a:t>》</a:t>
            </a:r>
          </a:p>
          <a:p>
            <a:r>
              <a:rPr lang="zh-CN" altLang="en-US" sz="2000" dirty="0" smtClean="0"/>
              <a:t>其目标是对联邦机构的大数据相关项目和投资进行指导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主要围绕代表大数据研发关键领域的七个战略进行，包括促进人类对科学、医学和安全所有分支的认识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确保美国在研发领域继续发挥领导作用；通过研发来提高美国和世界解决紧迫社会和环境问题的能力。</a:t>
            </a:r>
            <a:endParaRPr lang="en-US" altLang="zh-CN" sz="2000" dirty="0" smtClean="0"/>
          </a:p>
          <a:p>
            <a:endParaRPr lang="en-US" altLang="zh-CN" sz="2000" dirty="0" smtClean="0">
              <a:ea typeface="黑体" pitchFamily="49" charset="-122"/>
            </a:endParaRPr>
          </a:p>
          <a:p>
            <a:endParaRPr lang="zh-CN" altLang="en-US" sz="2000" dirty="0" smtClean="0">
              <a:ea typeface="黑体" pitchFamily="49" charset="-122"/>
            </a:endParaRPr>
          </a:p>
          <a:p>
            <a:pPr lvl="1"/>
            <a:endParaRPr lang="en-US" altLang="zh-CN" sz="1100" dirty="0" smtClean="0">
              <a:ea typeface="黑体" pitchFamily="49" charset="-122"/>
            </a:endParaRPr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 bwMode="auto">
          <a:xfrm>
            <a:off x="6948488" y="64484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C832763-D968-4816-90F5-FC73E40A3BE8}" type="slidenum">
              <a:rPr lang="zh-CN" altLang="en-US" sz="1200" b="1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altLang="zh-CN" sz="12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96258" name="Picture 2" descr="战略计划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656"/>
            <a:ext cx="5267325" cy="1785930"/>
          </a:xfrm>
          <a:prstGeom prst="rect">
            <a:avLst/>
          </a:prstGeom>
          <a:noFill/>
        </p:spPr>
      </p:pic>
      <p:pic>
        <p:nvPicPr>
          <p:cNvPr id="96260" name="Picture 4" descr="大数据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4929198"/>
            <a:ext cx="3571900" cy="1857388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142844" y="4282867"/>
            <a:ext cx="900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“数据是一项有价值的国家资本，应对公众开放，而不是把其禁锢在政府体制。”　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</a:rPr>
              <a:t>美国联邦政府</a:t>
            </a:r>
          </a:p>
        </p:txBody>
      </p:sp>
      <p:sp>
        <p:nvSpPr>
          <p:cNvPr id="8" name="矩形 7"/>
          <p:cNvSpPr/>
          <p:nvPr/>
        </p:nvSpPr>
        <p:spPr>
          <a:xfrm>
            <a:off x="142844" y="6621685"/>
            <a:ext cx="5357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http://www.thebigdata.cn/YeJieDongTai/30500.html</a:t>
            </a:r>
            <a:endParaRPr lang="zh-CN" altLang="en-US" sz="14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85720" y="857232"/>
            <a:ext cx="850112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2012</a:t>
            </a:r>
            <a:r>
              <a: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年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3</a:t>
            </a:r>
            <a:r>
              <a: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月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29</a:t>
            </a:r>
            <a:r>
              <a: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日</a:t>
            </a:r>
            <a:r>
              <a: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，美国总统科技政策办公室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OSTP</a:t>
            </a:r>
            <a:r>
              <a: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Office of Science and Technology Policy</a:t>
            </a:r>
            <a:r>
              <a: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）宣布了每年投资两亿美元的“大数据研究计划”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Big Data R&amp;D Initiative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）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同天</a:t>
            </a:r>
            <a:r>
              <a: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，我国科技部发布的“</a:t>
            </a:r>
            <a:r>
              <a: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‘十二五’国家科技计划信息技术领域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2013</a:t>
            </a:r>
            <a:r>
              <a: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年度备选项目</a:t>
            </a:r>
            <a:r>
              <a: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征集指南”把“大数据研究”列在首位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88" y="3549632"/>
            <a:ext cx="364331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54013" y="928670"/>
            <a:ext cx="83947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过去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年大数据的研究，已经产生了重大突破，并在部分领域取得良好的应用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计算基础：大规模云计算、大规模深度学习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感知处理的角度：大规模深度学习，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imageNet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知识组织与管理角度：大规模知识图谱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基于数据产生知识的问答系统与个人辅助系统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Watson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DeepQA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：智能搜索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知识引擎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Apple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Siri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&amp; Wolfram Alpha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4159232"/>
            <a:ext cx="3887787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114782"/>
            <a:ext cx="3887788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0" y="6281720"/>
            <a:ext cx="9144000" cy="369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noProof="1"/>
              <a:t>Watson</a:t>
            </a:r>
            <a:r>
              <a:rPr lang="zh-CN" altLang="en-US" noProof="1"/>
              <a:t>和</a:t>
            </a:r>
            <a:r>
              <a:rPr lang="en-US" altLang="zh-CN" noProof="1"/>
              <a:t>Wolfram|Alpha</a:t>
            </a:r>
            <a:r>
              <a:rPr lang="zh-CN" altLang="en-US" noProof="1"/>
              <a:t>的成功说明：</a:t>
            </a:r>
            <a:r>
              <a:rPr lang="en-US" altLang="zh-CN" noProof="1"/>
              <a:t>AI</a:t>
            </a:r>
            <a:r>
              <a:rPr lang="zh-CN" altLang="en-US" noProof="1"/>
              <a:t>可以用一个纯粹的计算系统</a:t>
            </a:r>
            <a:r>
              <a:rPr lang="en-US" altLang="zh-CN" noProof="1"/>
              <a:t>(</a:t>
            </a:r>
            <a:r>
              <a:rPr lang="zh-CN" altLang="en-US" noProof="1"/>
              <a:t>交互</a:t>
            </a:r>
            <a:r>
              <a:rPr lang="en-US" altLang="zh-CN" noProof="1"/>
              <a:t>+</a:t>
            </a:r>
            <a:r>
              <a:rPr lang="zh-CN" altLang="en-US" noProof="1"/>
              <a:t>计算</a:t>
            </a:r>
            <a:r>
              <a:rPr lang="en-US" altLang="zh-CN" noProof="1"/>
              <a:t>)</a:t>
            </a:r>
            <a:r>
              <a:rPr lang="zh-CN" altLang="en-US" noProof="1"/>
              <a:t>实现</a:t>
            </a:r>
          </a:p>
        </p:txBody>
      </p:sp>
      <p:pic>
        <p:nvPicPr>
          <p:cNvPr id="10" name="Picture 4" descr="Image result for alpha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44" y="1357298"/>
            <a:ext cx="1571636" cy="2082418"/>
          </a:xfrm>
          <a:prstGeom prst="rect">
            <a:avLst/>
          </a:prstGeom>
          <a:noFill/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79388" y="66694"/>
            <a:ext cx="8686800" cy="774700"/>
          </a:xfrm>
          <a:prstGeom prst="rect">
            <a:avLst/>
          </a:prstGeom>
          <a:noFill/>
          <a:ln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大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数据的研究与应用：取得重大突破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grpSp>
        <p:nvGrpSpPr>
          <p:cNvPr id="5" name="组合 9"/>
          <p:cNvGrpSpPr>
            <a:grpSpLocks/>
          </p:cNvGrpSpPr>
          <p:nvPr/>
        </p:nvGrpSpPr>
        <p:grpSpPr bwMode="auto">
          <a:xfrm>
            <a:off x="3168650" y="1235094"/>
            <a:ext cx="2736850" cy="763588"/>
            <a:chOff x="0" y="0"/>
            <a:chExt cx="2736304" cy="763954"/>
          </a:xfrm>
        </p:grpSpPr>
        <p:sp>
          <p:nvSpPr>
            <p:cNvPr id="6" name="圆角矩形 10"/>
            <p:cNvSpPr>
              <a:spLocks noChangeArrowheads="1"/>
            </p:cNvSpPr>
            <p:nvPr/>
          </p:nvSpPr>
          <p:spPr bwMode="auto">
            <a:xfrm>
              <a:off x="0" y="0"/>
              <a:ext cx="2736304" cy="763954"/>
            </a:xfrm>
            <a:prstGeom prst="roundRect">
              <a:avLst>
                <a:gd name="adj" fmla="val 7190"/>
              </a:avLst>
            </a:prstGeom>
            <a:solidFill>
              <a:srgbClr val="FDEADA"/>
            </a:solidFill>
            <a:ln w="38100">
              <a:solidFill>
                <a:srgbClr val="9848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   大数据处理改变</a:t>
              </a:r>
              <a:endPara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   经济和社会方式</a:t>
              </a:r>
              <a:endPara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148" y="134124"/>
              <a:ext cx="612068" cy="52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下箭头 12"/>
          <p:cNvSpPr>
            <a:spLocks noChangeArrowheads="1"/>
          </p:cNvSpPr>
          <p:nvPr/>
        </p:nvSpPr>
        <p:spPr bwMode="auto">
          <a:xfrm rot="-5400000">
            <a:off x="2605882" y="1366063"/>
            <a:ext cx="503237" cy="530225"/>
          </a:xfrm>
          <a:prstGeom prst="downArrow">
            <a:avLst>
              <a:gd name="adj1" fmla="val 50000"/>
              <a:gd name="adj2" fmla="val 50028"/>
            </a:avLst>
          </a:prstGeom>
          <a:solidFill>
            <a:srgbClr val="E46C0A"/>
          </a:solidFill>
          <a:ln w="9525">
            <a:solidFill>
              <a:srgbClr val="292989"/>
            </a:solidFill>
            <a:miter lim="800000"/>
            <a:headEnd/>
            <a:tailEnd/>
          </a:ln>
        </p:spPr>
        <p:txBody>
          <a:bodyPr rot="10800000"/>
          <a:lstStyle/>
          <a:p>
            <a:pPr>
              <a:buFont typeface="Arial" pitchFamily="34" charset="0"/>
              <a:buNone/>
            </a:pPr>
            <a:endParaRPr lang="zh-CN" altLang="zh-CN" sz="2400" b="0">
              <a:solidFill>
                <a:srgbClr val="000000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79388" y="66694"/>
            <a:ext cx="8686800" cy="774700"/>
          </a:xfrm>
          <a:prstGeom prst="rect">
            <a:avLst/>
          </a:prstGeom>
          <a:noFill/>
          <a:ln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大数据的科学价值：发现计算的规律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  <p:sp>
        <p:nvSpPr>
          <p:cNvPr id="10" name="圆角矩形 18"/>
          <p:cNvSpPr>
            <a:spLocks noChangeArrowheads="1"/>
          </p:cNvSpPr>
          <p:nvPr/>
        </p:nvSpPr>
        <p:spPr bwMode="auto">
          <a:xfrm>
            <a:off x="180975" y="2497157"/>
            <a:ext cx="2797175" cy="1871662"/>
          </a:xfrm>
          <a:prstGeom prst="roundRect">
            <a:avLst>
              <a:gd name="adj" fmla="val 7190"/>
            </a:avLst>
          </a:prstGeom>
          <a:solidFill>
            <a:srgbClr val="FFFF99"/>
          </a:solidFill>
          <a:ln w="38100">
            <a:solidFill>
              <a:srgbClr val="E36C09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转变</a:t>
            </a:r>
            <a:r>
              <a:rPr lang="en-US" altLang="zh-CN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1:</a:t>
            </a: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抽样与全样</a:t>
            </a:r>
            <a:endParaRPr lang="en-US" altLang="zh-CN" sz="200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b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量大、快变，数据统计特征分布不均匀，传统方法不适用－ “尝菜”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从无序数据到信息关联</a:t>
            </a:r>
          </a:p>
        </p:txBody>
      </p:sp>
      <p:sp>
        <p:nvSpPr>
          <p:cNvPr id="11" name="圆角矩形 19"/>
          <p:cNvSpPr>
            <a:spLocks noChangeArrowheads="1"/>
          </p:cNvSpPr>
          <p:nvPr/>
        </p:nvSpPr>
        <p:spPr bwMode="auto">
          <a:xfrm>
            <a:off x="3046413" y="2497157"/>
            <a:ext cx="2897187" cy="1871662"/>
          </a:xfrm>
          <a:prstGeom prst="roundRect">
            <a:avLst>
              <a:gd name="adj" fmla="val 7190"/>
            </a:avLst>
          </a:prstGeom>
          <a:solidFill>
            <a:srgbClr val="FFFFCC"/>
          </a:solidFill>
          <a:ln w="38100">
            <a:solidFill>
              <a:srgbClr val="E46C0A"/>
            </a:solidFill>
            <a:miter lim="800000"/>
            <a:headEnd/>
            <a:tailEnd/>
          </a:ln>
        </p:spPr>
        <p:txBody>
          <a:bodyPr/>
          <a:lstStyle/>
          <a:p>
            <a:pPr marL="179388" lvl="1" indent="-179388" algn="ctr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转变</a:t>
            </a:r>
            <a:r>
              <a:rPr lang="en-US" altLang="zh-CN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2:</a:t>
            </a: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精确与非精确</a:t>
            </a:r>
            <a:endParaRPr lang="en-US" altLang="zh-CN" sz="200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b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精确性不再是绝对追求目标，需对宏观趋势给出快速预测－买鞋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从信息关联到知识图谱</a:t>
            </a:r>
            <a:endParaRPr lang="zh-CN" altLang="en-US" sz="2800">
              <a:latin typeface="Arial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2" name="圆角矩形 20" descr="羊皮纸"/>
          <p:cNvSpPr>
            <a:spLocks noChangeArrowheads="1"/>
          </p:cNvSpPr>
          <p:nvPr/>
        </p:nvSpPr>
        <p:spPr bwMode="auto">
          <a:xfrm>
            <a:off x="6011863" y="2497157"/>
            <a:ext cx="2773362" cy="1871662"/>
          </a:xfrm>
          <a:prstGeom prst="roundRect">
            <a:avLst>
              <a:gd name="adj" fmla="val 7190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38100">
            <a:solidFill>
              <a:srgbClr val="E46C0A"/>
            </a:solidFill>
            <a:miter lim="800000"/>
            <a:headEnd/>
            <a:tailEnd/>
          </a:ln>
        </p:spPr>
        <p:txBody>
          <a:bodyPr/>
          <a:lstStyle/>
          <a:p>
            <a:pPr marL="179388" lvl="1" indent="-179388" algn="ctr">
              <a:lnSpc>
                <a:spcPct val="150000"/>
              </a:lnSpc>
              <a:spcBef>
                <a:spcPts val="8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转变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3: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因果与关联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仅需知其然，有时无需知其所有然，用于发现事实、预测未来－医学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形成关联网谱</a:t>
            </a:r>
          </a:p>
        </p:txBody>
      </p:sp>
      <p:sp>
        <p:nvSpPr>
          <p:cNvPr id="13" name="圆角矩形 24"/>
          <p:cNvSpPr>
            <a:spLocks noChangeArrowheads="1"/>
          </p:cNvSpPr>
          <p:nvPr/>
        </p:nvSpPr>
        <p:spPr bwMode="auto">
          <a:xfrm>
            <a:off x="487363" y="1476394"/>
            <a:ext cx="615950" cy="554038"/>
          </a:xfrm>
          <a:prstGeom prst="roundRect">
            <a:avLst>
              <a:gd name="adj" fmla="val 10000"/>
            </a:avLst>
          </a:prstGeom>
          <a:blipFill dpi="0" rotWithShape="0">
            <a:blip r:embed="rId4"/>
            <a:srcRect/>
            <a:stretch>
              <a:fillRect/>
            </a:stretch>
          </a:blip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zh-CN" sz="2400" b="0">
              <a:solidFill>
                <a:srgbClr val="000000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grpSp>
        <p:nvGrpSpPr>
          <p:cNvPr id="14" name="组合 22"/>
          <p:cNvGrpSpPr>
            <a:grpSpLocks/>
          </p:cNvGrpSpPr>
          <p:nvPr/>
        </p:nvGrpSpPr>
        <p:grpSpPr bwMode="auto">
          <a:xfrm>
            <a:off x="5956300" y="1235094"/>
            <a:ext cx="2828925" cy="765175"/>
            <a:chOff x="0" y="0"/>
            <a:chExt cx="2828954" cy="763954"/>
          </a:xfrm>
        </p:grpSpPr>
        <p:grpSp>
          <p:nvGrpSpPr>
            <p:cNvPr id="15" name="组合 6"/>
            <p:cNvGrpSpPr>
              <a:grpSpLocks/>
            </p:cNvGrpSpPr>
            <p:nvPr/>
          </p:nvGrpSpPr>
          <p:grpSpPr bwMode="auto">
            <a:xfrm>
              <a:off x="596706" y="0"/>
              <a:ext cx="2232248" cy="763954"/>
              <a:chOff x="0" y="0"/>
              <a:chExt cx="2232248" cy="763954"/>
            </a:xfrm>
          </p:grpSpPr>
          <p:sp>
            <p:nvSpPr>
              <p:cNvPr id="17" name="圆角矩形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32248" cy="763954"/>
              </a:xfrm>
              <a:prstGeom prst="roundRect">
                <a:avLst>
                  <a:gd name="adj" fmla="val 7190"/>
                </a:avLst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57150" cmpd="thickThin">
                <a:solidFill>
                  <a:srgbClr val="632523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  <a:sym typeface="宋体" pitchFamily="2" charset="-122"/>
                  </a:rPr>
                  <a:t>  </a:t>
                </a:r>
                <a:r>
                  <a:rPr lang="zh-CN" altLang="en-US" sz="20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  <a:sym typeface="宋体" pitchFamily="2" charset="-122"/>
                  </a:rPr>
                  <a:t>大数据处理</a:t>
                </a:r>
                <a:endParaRPr lang="en-US" altLang="zh-CN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endParaRPr>
              </a:p>
              <a:p>
                <a:pPr algn="ctr">
                  <a:buFont typeface="Arial" pitchFamily="34" charset="0"/>
                  <a:buNone/>
                </a:pPr>
                <a:r>
                  <a:rPr lang="zh-CN" altLang="en-US" sz="20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  <a:sym typeface="宋体" pitchFamily="2" charset="-122"/>
                  </a:rPr>
                  <a:t>   影响计算理论</a:t>
                </a:r>
                <a:endParaRPr lang="en-US" altLang="zh-CN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endParaRPr>
              </a:p>
            </p:txBody>
          </p:sp>
          <p:pic>
            <p:nvPicPr>
              <p:cNvPr id="18" name="Picture 2" descr="http://t1.gstatic.com/images?q=tbn:ANd9GcT_4p5NiV6CgqqF-eo7NDdq4of5U5S-A9kGc3WGB-LCMJYUROFj8Q"/>
              <p:cNvPicPr>
                <a:picLocks noChangeAspect="1" noChangeArrowheads="1"/>
              </p:cNvPicPr>
              <p:nvPr/>
            </p:nvPicPr>
            <p:blipFill>
              <a:blip r:embed="rId5"/>
              <a:srcRect l="19124" r="22803"/>
              <a:stretch>
                <a:fillRect/>
              </a:stretch>
            </p:blipFill>
            <p:spPr bwMode="auto">
              <a:xfrm flipH="1">
                <a:off x="72008" y="87110"/>
                <a:ext cx="432048" cy="565151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6" name="下箭头 28"/>
            <p:cNvSpPr>
              <a:spLocks noChangeArrowheads="1"/>
            </p:cNvSpPr>
            <p:nvPr/>
          </p:nvSpPr>
          <p:spPr bwMode="auto">
            <a:xfrm rot="-5400000">
              <a:off x="13238" y="149009"/>
              <a:ext cx="504056" cy="53053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99"/>
            </a:solidFill>
            <a:ln w="9525">
              <a:solidFill>
                <a:srgbClr val="292989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zh-CN" sz="2400" b="0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9" name="组合 21"/>
          <p:cNvGrpSpPr>
            <a:grpSpLocks/>
          </p:cNvGrpSpPr>
          <p:nvPr/>
        </p:nvGrpSpPr>
        <p:grpSpPr bwMode="auto">
          <a:xfrm>
            <a:off x="180975" y="1228744"/>
            <a:ext cx="2339975" cy="763588"/>
            <a:chOff x="0" y="0"/>
            <a:chExt cx="2016224" cy="763954"/>
          </a:xfrm>
        </p:grpSpPr>
        <p:sp>
          <p:nvSpPr>
            <p:cNvPr id="20" name="圆角矩形 31"/>
            <p:cNvSpPr>
              <a:spLocks noChangeArrowheads="1"/>
            </p:cNvSpPr>
            <p:nvPr/>
          </p:nvSpPr>
          <p:spPr bwMode="auto">
            <a:xfrm>
              <a:off x="0" y="0"/>
              <a:ext cx="2016224" cy="763954"/>
            </a:xfrm>
            <a:prstGeom prst="roundRect">
              <a:avLst>
                <a:gd name="adj" fmla="val 7190"/>
              </a:avLst>
            </a:prstGeom>
            <a:solidFill>
              <a:srgbClr val="FDEADA"/>
            </a:solidFill>
            <a:ln w="38100">
              <a:solidFill>
                <a:srgbClr val="9848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   互联网改变</a:t>
              </a:r>
              <a:endPara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、  交流方式</a:t>
              </a:r>
              <a:endParaRPr lang="zh-CN" altLang="en-US" sz="2800" b="0">
                <a:latin typeface="Arial" pitchFamily="34" charset="0"/>
                <a:ea typeface="宋体" pitchFamily="2" charset="-122"/>
                <a:sym typeface="Calibri" pitchFamily="34" charset="0"/>
              </a:endParaRPr>
            </a:p>
          </p:txBody>
        </p:sp>
        <p:sp>
          <p:nvSpPr>
            <p:cNvPr id="21" name="圆角矩形 33"/>
            <p:cNvSpPr>
              <a:spLocks noChangeArrowheads="1"/>
            </p:cNvSpPr>
            <p:nvPr/>
          </p:nvSpPr>
          <p:spPr bwMode="auto">
            <a:xfrm>
              <a:off x="83899" y="105428"/>
              <a:ext cx="564173" cy="553097"/>
            </a:xfrm>
            <a:prstGeom prst="roundRect">
              <a:avLst>
                <a:gd name="adj" fmla="val 1000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zh-CN" sz="2400" b="0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endParaRPr>
            </a:p>
          </p:txBody>
        </p:sp>
      </p:grpSp>
      <p:pic>
        <p:nvPicPr>
          <p:cNvPr id="22" name="Picture 4" descr="http://t0.gstatic.com/images?q=tbn:ANd9GcRFFtu68rvmIdyA3tMBNEwuW_xy1rQAX7pYkDHM383wDs36lA2Jd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02325" y="828694"/>
            <a:ext cx="508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3492500" y="4370407"/>
            <a:ext cx="208915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603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zh-CN" altLang="en-US" sz="2800">
                <a:latin typeface="Rockwell" pitchFamily="18" charset="0"/>
                <a:ea typeface="宋体" pitchFamily="2" charset="-122"/>
                <a:sym typeface="Rockwell" pitchFamily="18" charset="0"/>
              </a:rPr>
              <a:t>？？</a:t>
            </a:r>
            <a:endParaRPr lang="zh-CN" altLang="en-US" sz="2800" b="0">
              <a:latin typeface="Arial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24" name="矩形 11"/>
          <p:cNvSpPr>
            <a:spLocks noChangeArrowheads="1"/>
          </p:cNvSpPr>
          <p:nvPr/>
        </p:nvSpPr>
        <p:spPr bwMode="auto">
          <a:xfrm>
            <a:off x="215900" y="4873644"/>
            <a:ext cx="8604250" cy="1341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</a:pP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如何理解数据是科学或工程技术？</a:t>
            </a:r>
          </a:p>
          <a:p>
            <a:pPr algn="ctr">
              <a:buFont typeface="Arial" pitchFamily="34" charset="0"/>
              <a:buNone/>
            </a:pP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是否本质上产生新的现象，或只是一种适应过程？</a:t>
            </a:r>
          </a:p>
          <a:p>
            <a:pPr algn="ctr">
              <a:buFont typeface="Arial" pitchFamily="34" charset="0"/>
              <a:buNone/>
            </a:pPr>
            <a:r>
              <a:rPr lang="zh-CN" altLang="en-US" sz="2800" b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只有掌握规律才能更好理解</a:t>
            </a:r>
            <a:r>
              <a:rPr lang="en-US" altLang="zh-CN" sz="2800" b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BD</a:t>
            </a:r>
            <a:r>
              <a:rPr lang="zh-CN" altLang="en-US" sz="2800" b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，才能</a:t>
            </a:r>
            <a:r>
              <a:rPr lang="zh-CN" altLang="en-US" sz="2800" b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发挥更好价值</a:t>
            </a:r>
            <a:endParaRPr lang="en-US" altLang="zh-CN" sz="2800" b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  <p:bldP spid="11" grpId="0" bldLvl="0" animBg="1" autoUpdateAnimBg="0"/>
      <p:bldP spid="12" grpId="0" bldLvl="0" animBg="1" autoUpdateAnimBg="0"/>
      <p:bldP spid="23" grpId="0" bldLvl="0" animBg="1" autoUpdateAnimBg="0"/>
      <p:bldP spid="24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2638" y="5478463"/>
            <a:ext cx="6477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54013" y="1389084"/>
            <a:ext cx="8394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回顾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数据库领域的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发展历程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1960s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前后，外部存储设备问世，催生数据管理需求，将数据库从文件系统中分离出来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1969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年，具有完备理论的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“关系数据模型”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1981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年，事务处理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2000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年以来，数据量持续增大带来的挑战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354013" y="5084763"/>
            <a:ext cx="8682037" cy="360363"/>
          </a:xfrm>
          <a:prstGeom prst="right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403350" y="3716338"/>
            <a:ext cx="1655763" cy="1081088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具有完备理论的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关系数据模型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Edgar Frank Codd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1981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年图灵奖）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2124075" y="4797426"/>
            <a:ext cx="287338" cy="287337"/>
          </a:xfrm>
          <a:prstGeom prst="down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2700338" y="5403851"/>
            <a:ext cx="1008062" cy="1265237"/>
          </a:xfrm>
          <a:prstGeom prst="flowChartAlternateProcess">
            <a:avLst/>
          </a:prstGeom>
          <a:solidFill>
            <a:srgbClr val="84CFFE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第二代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RDBMS: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IBM R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系统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Ingres</a:t>
            </a:r>
          </a:p>
          <a:p>
            <a:pPr algn="ctr" eaLnBrk="1" hangingPunct="1"/>
            <a:r>
              <a:rPr lang="zh-CN" altLang="en-US" sz="1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70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年代）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Oracle DB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1976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3932238"/>
            <a:ext cx="94932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315913" y="5588001"/>
            <a:ext cx="1655762" cy="1081087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早期：网状数据库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集成数据存储（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IDS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Charles W.Bachman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1973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年图灵奖）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AutoShape 30"/>
          <p:cNvSpPr>
            <a:spLocks noChangeArrowheads="1"/>
          </p:cNvSpPr>
          <p:nvPr/>
        </p:nvSpPr>
        <p:spPr bwMode="auto">
          <a:xfrm>
            <a:off x="1971675" y="5084763"/>
            <a:ext cx="649288" cy="31591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400" noProof="1" smtClean="0">
                <a:latin typeface="黑体" pitchFamily="49" charset="-122"/>
                <a:ea typeface="黑体" pitchFamily="49" charset="-122"/>
              </a:rPr>
              <a:t>1969</a:t>
            </a:r>
            <a:endParaRPr lang="zh-CN" altLang="en-US" sz="1400" noProof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 flipV="1">
            <a:off x="908050" y="5372101"/>
            <a:ext cx="342900" cy="207962"/>
          </a:xfrm>
          <a:prstGeom prst="down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7175" y="3840163"/>
            <a:ext cx="744538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30"/>
          <p:cNvSpPr>
            <a:spLocks noChangeArrowheads="1"/>
          </p:cNvSpPr>
          <p:nvPr/>
        </p:nvSpPr>
        <p:spPr bwMode="auto">
          <a:xfrm>
            <a:off x="3779838" y="5588001"/>
            <a:ext cx="1655762" cy="1081087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事务处理：解决一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400">
                <a:latin typeface="黑体" pitchFamily="49" charset="-122"/>
                <a:ea typeface="黑体" pitchFamily="49" charset="-122"/>
              </a:rPr>
            </a:br>
            <a:r>
              <a:rPr lang="zh-CN" altLang="en-US" sz="1400">
                <a:latin typeface="黑体" pitchFamily="49" charset="-122"/>
                <a:ea typeface="黑体" pitchFamily="49" charset="-122"/>
              </a:rPr>
              <a:t>致性与数据恢复问题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James Gray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1998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年图灵奖）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下箭头 16"/>
          <p:cNvSpPr/>
          <p:nvPr/>
        </p:nvSpPr>
        <p:spPr bwMode="auto">
          <a:xfrm flipV="1">
            <a:off x="4356100" y="5372101"/>
            <a:ext cx="344488" cy="207962"/>
          </a:xfrm>
          <a:prstGeom prst="down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AutoShape 30"/>
          <p:cNvSpPr>
            <a:spLocks noChangeArrowheads="1"/>
          </p:cNvSpPr>
          <p:nvPr/>
        </p:nvSpPr>
        <p:spPr bwMode="auto">
          <a:xfrm>
            <a:off x="6732588" y="3500438"/>
            <a:ext cx="2303462" cy="1330325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现代数据库概念和实践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-Ingres(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查询改写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)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-Postgres(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对象关系模型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)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列存储、流处理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Michael Stonebraker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2014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年图灵奖）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7524750" y="4868863"/>
            <a:ext cx="287338" cy="287338"/>
          </a:xfrm>
          <a:prstGeom prst="down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99325" y="5510213"/>
            <a:ext cx="1304925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AutoShape 30"/>
          <p:cNvSpPr>
            <a:spLocks noChangeArrowheads="1"/>
          </p:cNvSpPr>
          <p:nvPr/>
        </p:nvSpPr>
        <p:spPr bwMode="auto">
          <a:xfrm>
            <a:off x="4932363" y="3759201"/>
            <a:ext cx="1152525" cy="1325562"/>
          </a:xfrm>
          <a:prstGeom prst="flowChartAlternateProcess">
            <a:avLst/>
          </a:prstGeom>
          <a:solidFill>
            <a:srgbClr val="84CFFE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第三代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RDBMS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大规模普及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IBM DB2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MS SQL Server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Oracle DB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80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年代后期）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AutoShape 30"/>
          <p:cNvSpPr>
            <a:spLocks noChangeArrowheads="1"/>
          </p:cNvSpPr>
          <p:nvPr/>
        </p:nvSpPr>
        <p:spPr bwMode="auto">
          <a:xfrm>
            <a:off x="4184650" y="5084763"/>
            <a:ext cx="647700" cy="31591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400" noProof="1" smtClean="0">
                <a:latin typeface="黑体" pitchFamily="49" charset="-122"/>
                <a:ea typeface="黑体" pitchFamily="49" charset="-122"/>
              </a:rPr>
              <a:t>1981</a:t>
            </a:r>
            <a:endParaRPr lang="zh-CN" altLang="en-US" sz="1400" noProof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AutoShape 30"/>
          <p:cNvSpPr>
            <a:spLocks noChangeArrowheads="1"/>
          </p:cNvSpPr>
          <p:nvPr/>
        </p:nvSpPr>
        <p:spPr bwMode="auto">
          <a:xfrm>
            <a:off x="755650" y="5084763"/>
            <a:ext cx="647700" cy="31591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400" noProof="1" smtClean="0">
                <a:latin typeface="黑体" pitchFamily="49" charset="-122"/>
                <a:ea typeface="黑体" pitchFamily="49" charset="-122"/>
              </a:rPr>
              <a:t>1963</a:t>
            </a:r>
            <a:endParaRPr lang="zh-CN" altLang="en-US" sz="1400" noProof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AutoShape 30"/>
          <p:cNvSpPr>
            <a:spLocks noChangeArrowheads="1"/>
          </p:cNvSpPr>
          <p:nvPr/>
        </p:nvSpPr>
        <p:spPr bwMode="auto">
          <a:xfrm>
            <a:off x="7308850" y="5118101"/>
            <a:ext cx="647700" cy="315912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400" noProof="1" smtClean="0">
                <a:latin typeface="黑体" pitchFamily="49" charset="-122"/>
                <a:ea typeface="黑体" pitchFamily="49" charset="-122"/>
              </a:rPr>
              <a:t>2014</a:t>
            </a:r>
            <a:endParaRPr lang="zh-CN" altLang="en-US" sz="1400" noProof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AutoShape 30"/>
          <p:cNvSpPr>
            <a:spLocks noChangeArrowheads="1"/>
          </p:cNvSpPr>
          <p:nvPr/>
        </p:nvSpPr>
        <p:spPr bwMode="auto">
          <a:xfrm>
            <a:off x="5724525" y="5403851"/>
            <a:ext cx="1501775" cy="1265237"/>
          </a:xfrm>
          <a:prstGeom prst="flowChartAlternateProcess">
            <a:avLst/>
          </a:prstGeom>
          <a:solidFill>
            <a:srgbClr val="84CFFE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海量数据存储与处理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GFS, MR, Bigdata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Spark, Impala, …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KV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，列存储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…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2008--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354013" y="307996"/>
            <a:ext cx="83947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问题：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是否有坚实的理论基础</a:t>
            </a: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（大）数据科学是否能真的成为一种“科学”？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54013" y="325423"/>
            <a:ext cx="83947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问题：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是否有坚实的理论基础</a:t>
            </a: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（大）数据科学是否能真的成为一种“科学”？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17469" y="1554185"/>
            <a:ext cx="8394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其中一个可能性：计算问题、复杂性与算法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计算问题是计算机科学的本质问题，而算法是一切计算问题的核心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3048" y="2706015"/>
            <a:ext cx="18245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kumimoji="1" lang="zh-CN" altLang="en-US" sz="4000" noProof="1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ea typeface="宋体" charset="0"/>
              <a:cs typeface="Arial" pitchFamily="34" charset="0"/>
            </a:endParaRPr>
          </a:p>
        </p:txBody>
      </p:sp>
      <p:cxnSp>
        <p:nvCxnSpPr>
          <p:cNvPr id="8" name="直接箭头连接符 15"/>
          <p:cNvCxnSpPr>
            <a:cxnSpLocks noChangeShapeType="1"/>
          </p:cNvCxnSpPr>
          <p:nvPr/>
        </p:nvCxnSpPr>
        <p:spPr bwMode="auto">
          <a:xfrm flipH="1">
            <a:off x="2519331" y="3138510"/>
            <a:ext cx="863600" cy="144462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9" name="内容占位符 2"/>
          <p:cNvSpPr txBox="1">
            <a:spLocks noChangeArrowheads="1"/>
          </p:cNvSpPr>
          <p:nvPr/>
        </p:nvSpPr>
        <p:spPr bwMode="auto">
          <a:xfrm>
            <a:off x="3382931" y="2994047"/>
            <a:ext cx="865188" cy="5762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数据</a:t>
            </a:r>
            <a:endParaRPr lang="zh-CN" altLang="en-US" sz="2000" b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0" name="直接箭头连接符 17"/>
          <p:cNvCxnSpPr>
            <a:cxnSpLocks noChangeShapeType="1"/>
          </p:cNvCxnSpPr>
          <p:nvPr/>
        </p:nvCxnSpPr>
        <p:spPr bwMode="auto">
          <a:xfrm flipH="1">
            <a:off x="2014506" y="2346347"/>
            <a:ext cx="1368425" cy="5032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" name="内容占位符 2"/>
          <p:cNvSpPr txBox="1">
            <a:spLocks noChangeArrowheads="1"/>
          </p:cNvSpPr>
          <p:nvPr/>
        </p:nvSpPr>
        <p:spPr bwMode="auto">
          <a:xfrm>
            <a:off x="3382931" y="2346347"/>
            <a:ext cx="865188" cy="576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算法</a:t>
            </a:r>
            <a:endParaRPr lang="zh-CN" altLang="en-US" sz="2400" b="0"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13" name="Group 12"/>
          <p:cNvGraphicFramePr>
            <a:graphicFrameLocks noGrp="1"/>
          </p:cNvGraphicFramePr>
          <p:nvPr/>
        </p:nvGraphicFramePr>
        <p:xfrm>
          <a:off x="142844" y="3714772"/>
          <a:ext cx="3889375" cy="2733674"/>
        </p:xfrm>
        <a:graphic>
          <a:graphicData uri="http://schemas.openxmlformats.org/drawingml/2006/table">
            <a:tbl>
              <a:tblPr/>
              <a:tblGrid>
                <a:gridCol w="1036637"/>
                <a:gridCol w="2852738"/>
              </a:tblGrid>
              <a:tr h="630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70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年代前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算法研究</a:t>
                      </a:r>
                    </a:p>
                  </a:txBody>
                  <a:tcPr marL="0" marR="0" marT="144017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70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确定性多项式时间算法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发现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NP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困难性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80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随机化算法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随机性能加速算法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90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近似算法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后期发现近似困难性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Group 26"/>
          <p:cNvGrpSpPr>
            <a:grpSpLocks/>
          </p:cNvGrpSpPr>
          <p:nvPr/>
        </p:nvGrpSpPr>
        <p:grpSpPr bwMode="auto">
          <a:xfrm rot="1185080">
            <a:off x="3492469" y="5638822"/>
            <a:ext cx="958850" cy="668338"/>
            <a:chOff x="-423" y="336"/>
            <a:chExt cx="6327" cy="2514"/>
          </a:xfrm>
        </p:grpSpPr>
        <p:pic>
          <p:nvPicPr>
            <p:cNvPr id="16" name="Picture 27" descr="green-blue-purple-scaling-2"/>
            <p:cNvPicPr>
              <a:picLocks noChangeAspect="1" noChangeArrowheads="1"/>
            </p:cNvPicPr>
            <p:nvPr/>
          </p:nvPicPr>
          <p:blipFill>
            <a:blip r:embed="rId3">
              <a:lum bright="-6000"/>
            </a:blip>
            <a:srcRect/>
            <a:stretch>
              <a:fillRect/>
            </a:stretch>
          </p:blipFill>
          <p:spPr bwMode="auto">
            <a:xfrm rot="-1110297">
              <a:off x="-423" y="336"/>
              <a:ext cx="6327" cy="2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8" descr="win-internet-standard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6" y="1258"/>
              <a:ext cx="3408" cy="1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组合 82"/>
          <p:cNvGrpSpPr>
            <a:grpSpLocks/>
          </p:cNvGrpSpPr>
          <p:nvPr/>
        </p:nvGrpSpPr>
        <p:grpSpPr bwMode="auto">
          <a:xfrm>
            <a:off x="5183156" y="2363810"/>
            <a:ext cx="3689350" cy="3654425"/>
            <a:chOff x="5454257" y="1916832"/>
            <a:chExt cx="3689743" cy="3654942"/>
          </a:xfrm>
        </p:grpSpPr>
        <p:grpSp>
          <p:nvGrpSpPr>
            <p:cNvPr id="19" name="组合 21"/>
            <p:cNvGrpSpPr>
              <a:grpSpLocks/>
            </p:cNvGrpSpPr>
            <p:nvPr/>
          </p:nvGrpSpPr>
          <p:grpSpPr bwMode="auto">
            <a:xfrm>
              <a:off x="7280165" y="3114226"/>
              <a:ext cx="1863835" cy="1211963"/>
              <a:chOff x="3271291" y="2648819"/>
              <a:chExt cx="1804764" cy="1211963"/>
            </a:xfrm>
          </p:grpSpPr>
          <p:sp>
            <p:nvSpPr>
              <p:cNvPr id="41" name="矩形 11"/>
              <p:cNvSpPr>
                <a:spLocks noChangeArrowheads="1"/>
              </p:cNvSpPr>
              <p:nvPr/>
            </p:nvSpPr>
            <p:spPr bwMode="auto">
              <a:xfrm>
                <a:off x="3271291" y="3297551"/>
                <a:ext cx="1804764" cy="563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Juris Hartmanis ,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Richard Edwin Stearns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1993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42" name="Picture 2" descr="C:\Users\Ting\Desktop\Hartmanis.jp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347864" y="2649587"/>
                <a:ext cx="760045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3" descr="C:\Users\Ting\Desktop\richard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101063" y="2648819"/>
                <a:ext cx="760046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" name="组合 66"/>
            <p:cNvGrpSpPr>
              <a:grpSpLocks/>
            </p:cNvGrpSpPr>
            <p:nvPr/>
          </p:nvGrpSpPr>
          <p:grpSpPr bwMode="auto">
            <a:xfrm>
              <a:off x="7956376" y="1924766"/>
              <a:ext cx="1157369" cy="1086037"/>
              <a:chOff x="3087911" y="5525740"/>
              <a:chExt cx="1157369" cy="1086035"/>
            </a:xfrm>
          </p:grpSpPr>
          <p:pic>
            <p:nvPicPr>
              <p:cNvPr id="39" name="Picture 3" descr="C:\Users\Ting\Desktop\donald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231927" y="5525740"/>
                <a:ext cx="864096" cy="680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" name="矩形 69"/>
              <p:cNvSpPr>
                <a:spLocks noChangeArrowheads="1"/>
              </p:cNvSpPr>
              <p:nvPr/>
            </p:nvSpPr>
            <p:spPr bwMode="auto">
              <a:xfrm>
                <a:off x="3087911" y="6174732"/>
                <a:ext cx="1157369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   Donald Knuth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1974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21" name="组合 20"/>
            <p:cNvGrpSpPr>
              <a:grpSpLocks/>
            </p:cNvGrpSpPr>
            <p:nvPr/>
          </p:nvGrpSpPr>
          <p:grpSpPr bwMode="auto">
            <a:xfrm>
              <a:off x="6757640" y="1928958"/>
              <a:ext cx="1431548" cy="1081676"/>
              <a:chOff x="970603" y="2603813"/>
              <a:chExt cx="1431548" cy="1081676"/>
            </a:xfrm>
          </p:grpSpPr>
          <p:pic>
            <p:nvPicPr>
              <p:cNvPr id="37" name="Picture 5" descr="C:\Users\Ting\Desktop\cook.jp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449495" y="2603813"/>
                <a:ext cx="863860" cy="680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矩形 8"/>
              <p:cNvSpPr>
                <a:spLocks noChangeArrowheads="1"/>
              </p:cNvSpPr>
              <p:nvPr/>
            </p:nvSpPr>
            <p:spPr bwMode="auto">
              <a:xfrm>
                <a:off x="970603" y="3248446"/>
                <a:ext cx="1431548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    Stephen Cook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1982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22" name="组合 44"/>
            <p:cNvGrpSpPr>
              <a:grpSpLocks/>
            </p:cNvGrpSpPr>
            <p:nvPr/>
          </p:nvGrpSpPr>
          <p:grpSpPr bwMode="auto">
            <a:xfrm>
              <a:off x="6320400" y="3166661"/>
              <a:ext cx="1178528" cy="1063907"/>
              <a:chOff x="3455646" y="2221630"/>
              <a:chExt cx="1178528" cy="1063907"/>
            </a:xfrm>
          </p:grpSpPr>
          <p:pic>
            <p:nvPicPr>
              <p:cNvPr id="35" name="Picture 4" descr="C:\Users\Ting\Desktop\manuel.jp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684370" y="2221630"/>
                <a:ext cx="792088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矩形 64"/>
              <p:cNvSpPr>
                <a:spLocks noChangeArrowheads="1"/>
              </p:cNvSpPr>
              <p:nvPr/>
            </p:nvSpPr>
            <p:spPr bwMode="auto">
              <a:xfrm>
                <a:off x="3455646" y="2848494"/>
                <a:ext cx="1178528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Manuel Blum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1995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23" name="组合 45"/>
            <p:cNvGrpSpPr>
              <a:grpSpLocks/>
            </p:cNvGrpSpPr>
            <p:nvPr/>
          </p:nvGrpSpPr>
          <p:grpSpPr bwMode="auto">
            <a:xfrm>
              <a:off x="5454257" y="3166661"/>
              <a:ext cx="1087359" cy="1088335"/>
              <a:chOff x="1427431" y="5135100"/>
              <a:chExt cx="1087359" cy="1088335"/>
            </a:xfrm>
          </p:grpSpPr>
          <p:sp>
            <p:nvSpPr>
              <p:cNvPr id="33" name="矩形 61"/>
              <p:cNvSpPr>
                <a:spLocks noChangeArrowheads="1"/>
              </p:cNvSpPr>
              <p:nvPr/>
            </p:nvSpPr>
            <p:spPr bwMode="auto">
              <a:xfrm>
                <a:off x="1427431" y="5700215"/>
                <a:ext cx="98995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Leslie Valiant</a:t>
                </a:r>
              </a:p>
              <a:p>
                <a:pPr algn="ctr"/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2010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34" name="Picture 6" descr="C:\Users\Ting\Desktop\leslie.jp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1578686" y="5135100"/>
                <a:ext cx="936104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组合 46"/>
            <p:cNvGrpSpPr>
              <a:grpSpLocks/>
            </p:cNvGrpSpPr>
            <p:nvPr/>
          </p:nvGrpSpPr>
          <p:grpSpPr bwMode="auto">
            <a:xfrm>
              <a:off x="7470594" y="4356922"/>
              <a:ext cx="1440045" cy="1214852"/>
              <a:chOff x="6666062" y="4191698"/>
              <a:chExt cx="1520049" cy="1214852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666062" y="4796864"/>
                <a:ext cx="1520018" cy="609686"/>
              </a:xfrm>
              <a:prstGeom prst="rect">
                <a:avLst/>
              </a:prstGeom>
            </p:spPr>
            <p:txBody>
              <a:bodyPr lIns="0" rIns="0"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en-US" altLang="zh-CN" sz="1400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Shafi Goldwasser</a:t>
                </a:r>
              </a:p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en-US" altLang="zh-CN" sz="1400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 Silvio Micali</a:t>
                </a:r>
              </a:p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zh-CN" altLang="en-US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（</a:t>
                </a:r>
                <a:r>
                  <a:rPr lang="en-US" altLang="zh-CN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2012</a:t>
                </a:r>
                <a:r>
                  <a:rPr lang="zh-CN" altLang="en-US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）</a:t>
                </a:r>
                <a:endParaRPr lang="en-US" altLang="zh-CN" sz="1400" cap="all" noProof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pic>
            <p:nvPicPr>
              <p:cNvPr id="31" name="Picture 7" descr="C:\Users\Ting\Desktop\shafi.jpg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6741949" y="4191698"/>
                <a:ext cx="760085" cy="63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8" descr="C:\Users\Ting\Desktop\silvio.jpg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7502034" y="4191698"/>
                <a:ext cx="684077" cy="63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5" name="组合 63"/>
            <p:cNvGrpSpPr>
              <a:grpSpLocks/>
            </p:cNvGrpSpPr>
            <p:nvPr/>
          </p:nvGrpSpPr>
          <p:grpSpPr bwMode="auto">
            <a:xfrm>
              <a:off x="5690220" y="1916832"/>
              <a:ext cx="1546076" cy="1257470"/>
              <a:chOff x="827584" y="5333759"/>
              <a:chExt cx="1546076" cy="1257470"/>
            </a:xfrm>
          </p:grpSpPr>
          <p:sp>
            <p:nvSpPr>
              <p:cNvPr id="27" name="矩形 50"/>
              <p:cNvSpPr>
                <a:spLocks noChangeArrowheads="1"/>
              </p:cNvSpPr>
              <p:nvPr/>
            </p:nvSpPr>
            <p:spPr bwMode="auto">
              <a:xfrm>
                <a:off x="880610" y="5981831"/>
                <a:ext cx="1370888" cy="609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John E Hopcroft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Robert Tarjan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(1986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28" name="Picture 2" descr="C:\Users\Ting\Desktop\jone.jpg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827584" y="5333759"/>
                <a:ext cx="720080" cy="654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4" descr="C:\Users\Ting\Desktop\robert.jpg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1547664" y="5333759"/>
                <a:ext cx="825996" cy="642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" name="Picture 2" descr="C:\Users\Ting\Desktop\logo_turing.png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610973" y="4331196"/>
              <a:ext cx="1872208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" name="圆角矩形 52"/>
          <p:cNvSpPr>
            <a:spLocks noChangeArrowheads="1"/>
          </p:cNvSpPr>
          <p:nvPr/>
        </p:nvSpPr>
        <p:spPr bwMode="auto">
          <a:xfrm>
            <a:off x="4572000" y="5286388"/>
            <a:ext cx="4535487" cy="1393825"/>
          </a:xfrm>
          <a:prstGeom prst="roundRect">
            <a:avLst>
              <a:gd name="adj" fmla="val 5815"/>
            </a:avLst>
          </a:prstGeom>
          <a:blipFill dpi="0" rotWithShape="1">
            <a:blip r:embed="rId16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21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世纪－大数据时代：计算复杂度与算法理论是否有新的理论问题和新方法？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1"/>
          <p:cNvGrpSpPr>
            <a:grpSpLocks/>
          </p:cNvGrpSpPr>
          <p:nvPr/>
        </p:nvGrpSpPr>
        <p:grpSpPr bwMode="auto">
          <a:xfrm>
            <a:off x="2814638" y="2380425"/>
            <a:ext cx="5861050" cy="3176588"/>
            <a:chOff x="2814091" y="3121625"/>
            <a:chExt cx="5861863" cy="3176588"/>
          </a:xfrm>
        </p:grpSpPr>
        <p:sp>
          <p:nvSpPr>
            <p:cNvPr id="54" name="Chord 2"/>
            <p:cNvSpPr>
              <a:spLocks/>
            </p:cNvSpPr>
            <p:nvPr/>
          </p:nvSpPr>
          <p:spPr bwMode="auto">
            <a:xfrm rot="6732850">
              <a:off x="5303062" y="2925321"/>
              <a:ext cx="3176588" cy="3569195"/>
            </a:xfrm>
            <a:custGeom>
              <a:avLst/>
              <a:gdLst>
                <a:gd name="T0" fmla="*/ 2691457 w 3058098"/>
                <a:gd name="T1" fmla="*/ 2951636 h 3578456"/>
                <a:gd name="T2" fmla="*/ 673074 w 3058098"/>
                <a:gd name="T3" fmla="*/ 3271821 h 3578456"/>
                <a:gd name="T4" fmla="*/ 38577 w 3058098"/>
                <a:gd name="T5" fmla="*/ 1389857 h 3578456"/>
                <a:gd name="T6" fmla="*/ 1529049 w 3058098"/>
                <a:gd name="T7" fmla="*/ 0 h 3578456"/>
                <a:gd name="T8" fmla="*/ 2691457 w 3058098"/>
                <a:gd name="T9" fmla="*/ 2951636 h 3578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8098" h="3578456">
                  <a:moveTo>
                    <a:pt x="2691457" y="2951636"/>
                  </a:moveTo>
                  <a:cubicBezTo>
                    <a:pt x="2186169" y="3643510"/>
                    <a:pt x="1317543" y="3781305"/>
                    <a:pt x="673074" y="3271821"/>
                  </a:cubicBezTo>
                  <a:cubicBezTo>
                    <a:pt x="149693" y="2858063"/>
                    <a:pt x="-102408" y="2110315"/>
                    <a:pt x="38577" y="1389857"/>
                  </a:cubicBezTo>
                  <a:cubicBezTo>
                    <a:pt x="197720" y="576607"/>
                    <a:pt x="816069" y="0"/>
                    <a:pt x="1529049" y="0"/>
                  </a:cubicBezTo>
                  <a:lnTo>
                    <a:pt x="2691457" y="2951636"/>
                  </a:lnTo>
                  <a:close/>
                </a:path>
              </a:pathLst>
            </a:custGeom>
            <a:gradFill rotWithShape="1">
              <a:gsLst>
                <a:gs pos="0">
                  <a:srgbClr val="FFFF80"/>
                </a:gs>
                <a:gs pos="50000">
                  <a:srgbClr val="FFFFB3"/>
                </a:gs>
                <a:gs pos="100000">
                  <a:srgbClr val="FFFFDA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274" name="TextBox 5"/>
            <p:cNvSpPr txBox="1">
              <a:spLocks noChangeArrowheads="1"/>
            </p:cNvSpPr>
            <p:nvPr/>
          </p:nvSpPr>
          <p:spPr bwMode="auto">
            <a:xfrm>
              <a:off x="5875112" y="3248165"/>
              <a:ext cx="2165779" cy="41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NP and beyond</a:t>
              </a:r>
              <a:endPara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2814091" y="3272438"/>
              <a:ext cx="2802326" cy="37306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4276725" y="2910650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272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02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(1)</a:t>
            </a:r>
            <a:endParaRPr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827584" y="622815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107504" y="1463693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7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8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grpSp>
        <p:nvGrpSpPr>
          <p:cNvPr id="10" name="组合 64"/>
          <p:cNvGrpSpPr>
            <a:grpSpLocks/>
          </p:cNvGrpSpPr>
          <p:nvPr/>
        </p:nvGrpSpPr>
        <p:grpSpPr bwMode="auto">
          <a:xfrm>
            <a:off x="2230343" y="4002850"/>
            <a:ext cx="6913563" cy="1868488"/>
            <a:chOff x="2267410" y="4743765"/>
            <a:chExt cx="6913102" cy="1868743"/>
          </a:xfrm>
        </p:grpSpPr>
        <p:grpSp>
          <p:nvGrpSpPr>
            <p:cNvPr id="11" name="组合 26"/>
            <p:cNvGrpSpPr>
              <a:grpSpLocks/>
            </p:cNvGrpSpPr>
            <p:nvPr/>
          </p:nvGrpSpPr>
          <p:grpSpPr bwMode="auto">
            <a:xfrm>
              <a:off x="2267410" y="4743765"/>
              <a:ext cx="2160587" cy="1020764"/>
              <a:chOff x="2123975" y="4581129"/>
              <a:chExt cx="2159526" cy="1021174"/>
            </a:xfrm>
          </p:grpSpPr>
          <p:sp>
            <p:nvSpPr>
              <p:cNvPr id="10266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2123975" y="4941686"/>
                <a:ext cx="997981" cy="648048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非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3202873" y="4954393"/>
                <a:ext cx="1080485" cy="648048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0265" name="矩形 51" descr="羊皮纸"/>
            <p:cNvSpPr>
              <a:spLocks noChangeArrowheads="1"/>
            </p:cNvSpPr>
            <p:nvPr/>
          </p:nvSpPr>
          <p:spPr bwMode="auto">
            <a:xfrm>
              <a:off x="4488100" y="5495453"/>
              <a:ext cx="4692412" cy="111705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大数据下，考虑 </a:t>
              </a:r>
              <a:r>
                <a:rPr kumimoji="0" lang="en-US" altLang="zh-CN" b="1" i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x 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与</a:t>
              </a:r>
              <a:r>
                <a:rPr kumimoji="0" lang="en-US" altLang="zh-CN" b="1" i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F 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的耦合</a:t>
              </a:r>
              <a:endParaRPr kumimoji="0" lang="en-US" altLang="zh-CN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传统认为易解问题</a:t>
              </a:r>
              <a:r>
                <a:rPr kumimoji="0" lang="en-US" altLang="zh-CN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kumimoji="0" lang="en-US" altLang="zh-CN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可能成为“</a:t>
              </a:r>
              <a:r>
                <a:rPr kumimoji="0"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难解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”问题！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77"/>
          <p:cNvGrpSpPr>
            <a:grpSpLocks/>
          </p:cNvGrpSpPr>
          <p:nvPr/>
        </p:nvGrpSpPr>
        <p:grpSpPr bwMode="auto">
          <a:xfrm>
            <a:off x="4457700" y="2936050"/>
            <a:ext cx="3878263" cy="1746250"/>
            <a:chOff x="4457514" y="3677010"/>
            <a:chExt cx="3878246" cy="1745914"/>
          </a:xfrm>
        </p:grpSpPr>
        <p:cxnSp>
          <p:nvCxnSpPr>
            <p:cNvPr id="58" name="Curved Connector 5"/>
            <p:cNvCxnSpPr>
              <a:cxnSpLocks noChangeShapeType="1"/>
            </p:cNvCxnSpPr>
            <p:nvPr/>
          </p:nvCxnSpPr>
          <p:spPr bwMode="auto">
            <a:xfrm rot="5400000">
              <a:off x="6019763" y="4435676"/>
              <a:ext cx="1660205" cy="14287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</p:cxnSp>
        <p:grpSp>
          <p:nvGrpSpPr>
            <p:cNvPr id="13" name="组合 76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sp>
            <p:nvSpPr>
              <p:cNvPr id="10257" name="TextBox 9"/>
              <p:cNvSpPr txBox="1">
                <a:spLocks noChangeArrowheads="1"/>
              </p:cNvSpPr>
              <p:nvPr/>
            </p:nvSpPr>
            <p:spPr bwMode="auto">
              <a:xfrm>
                <a:off x="5722761" y="4202504"/>
                <a:ext cx="1513535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非大数据</a:t>
                </a:r>
                <a:endParaRPr lang="en-US" altLang="zh-CN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</a:p>
            </p:txBody>
          </p:sp>
          <p:grpSp>
            <p:nvGrpSpPr>
              <p:cNvPr id="14" name="组合 75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3731385"/>
                <a:chExt cx="3878246" cy="1691539"/>
              </a:xfrm>
            </p:grpSpPr>
            <p:grpSp>
              <p:nvGrpSpPr>
                <p:cNvPr id="15" name="组合 71"/>
                <p:cNvGrpSpPr>
                  <a:grpSpLocks/>
                </p:cNvGrpSpPr>
                <p:nvPr/>
              </p:nvGrpSpPr>
              <p:grpSpPr bwMode="auto">
                <a:xfrm>
                  <a:off x="4457514" y="3731385"/>
                  <a:ext cx="3878246" cy="1691539"/>
                  <a:chOff x="4457514" y="1916832"/>
                  <a:chExt cx="3878246" cy="1691539"/>
                </a:xfrm>
              </p:grpSpPr>
              <p:sp>
                <p:nvSpPr>
                  <p:cNvPr id="66" name="右箭头 65"/>
                  <p:cNvSpPr/>
                  <p:nvPr/>
                </p:nvSpPr>
                <p:spPr>
                  <a:xfrm>
                    <a:off x="4457514" y="3313153"/>
                    <a:ext cx="2320915" cy="280934"/>
                  </a:xfrm>
                  <a:prstGeom prst="rightArrow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1" name="任意多边形 70"/>
                  <p:cNvSpPr/>
                  <p:nvPr/>
                </p:nvSpPr>
                <p:spPr>
                  <a:xfrm>
                    <a:off x="6822879" y="1916422"/>
                    <a:ext cx="1512881" cy="1691949"/>
                  </a:xfrm>
                  <a:custGeom>
                    <a:avLst/>
                    <a:gdLst>
                      <a:gd name="connsiteX0" fmla="*/ 193431 w 1512277"/>
                      <a:gd name="connsiteY0" fmla="*/ 2583 h 1691539"/>
                      <a:gd name="connsiteX1" fmla="*/ 123092 w 1512277"/>
                      <a:gd name="connsiteY1" fmla="*/ 90506 h 1691539"/>
                      <a:gd name="connsiteX2" fmla="*/ 105508 w 1512277"/>
                      <a:gd name="connsiteY2" fmla="*/ 319106 h 1691539"/>
                      <a:gd name="connsiteX3" fmla="*/ 87923 w 1512277"/>
                      <a:gd name="connsiteY3" fmla="*/ 389445 h 1691539"/>
                      <a:gd name="connsiteX4" fmla="*/ 70339 w 1512277"/>
                      <a:gd name="connsiteY4" fmla="*/ 793891 h 1691539"/>
                      <a:gd name="connsiteX5" fmla="*/ 35169 w 1512277"/>
                      <a:gd name="connsiteY5" fmla="*/ 899399 h 1691539"/>
                      <a:gd name="connsiteX6" fmla="*/ 0 w 1512277"/>
                      <a:gd name="connsiteY6" fmla="*/ 1022491 h 1691539"/>
                      <a:gd name="connsiteX7" fmla="*/ 35169 w 1512277"/>
                      <a:gd name="connsiteY7" fmla="*/ 1655537 h 1691539"/>
                      <a:gd name="connsiteX8" fmla="*/ 87923 w 1512277"/>
                      <a:gd name="connsiteY8" fmla="*/ 1690706 h 1691539"/>
                      <a:gd name="connsiteX9" fmla="*/ 105508 w 1512277"/>
                      <a:gd name="connsiteY9" fmla="*/ 1637953 h 1691539"/>
                      <a:gd name="connsiteX10" fmla="*/ 158262 w 1512277"/>
                      <a:gd name="connsiteY10" fmla="*/ 1620368 h 1691539"/>
                      <a:gd name="connsiteX11" fmla="*/ 211015 w 1512277"/>
                      <a:gd name="connsiteY11" fmla="*/ 1585199 h 1691539"/>
                      <a:gd name="connsiteX12" fmla="*/ 246185 w 1512277"/>
                      <a:gd name="connsiteY12" fmla="*/ 1620368 h 1691539"/>
                      <a:gd name="connsiteX13" fmla="*/ 422031 w 1512277"/>
                      <a:gd name="connsiteY13" fmla="*/ 1620368 h 1691539"/>
                      <a:gd name="connsiteX14" fmla="*/ 527539 w 1512277"/>
                      <a:gd name="connsiteY14" fmla="*/ 1585199 h 1691539"/>
                      <a:gd name="connsiteX15" fmla="*/ 580292 w 1512277"/>
                      <a:gd name="connsiteY15" fmla="*/ 1567614 h 1691539"/>
                      <a:gd name="connsiteX16" fmla="*/ 615462 w 1512277"/>
                      <a:gd name="connsiteY16" fmla="*/ 1532445 h 1691539"/>
                      <a:gd name="connsiteX17" fmla="*/ 685800 w 1512277"/>
                      <a:gd name="connsiteY17" fmla="*/ 1514860 h 1691539"/>
                      <a:gd name="connsiteX18" fmla="*/ 967154 w 1512277"/>
                      <a:gd name="connsiteY18" fmla="*/ 1497276 h 1691539"/>
                      <a:gd name="connsiteX19" fmla="*/ 1072662 w 1512277"/>
                      <a:gd name="connsiteY19" fmla="*/ 1462106 h 1691539"/>
                      <a:gd name="connsiteX20" fmla="*/ 1266092 w 1512277"/>
                      <a:gd name="connsiteY20" fmla="*/ 1268676 h 1691539"/>
                      <a:gd name="connsiteX21" fmla="*/ 1301262 w 1512277"/>
                      <a:gd name="connsiteY21" fmla="*/ 1233506 h 1691539"/>
                      <a:gd name="connsiteX22" fmla="*/ 1354015 w 1512277"/>
                      <a:gd name="connsiteY22" fmla="*/ 1180753 h 1691539"/>
                      <a:gd name="connsiteX23" fmla="*/ 1406769 w 1512277"/>
                      <a:gd name="connsiteY23" fmla="*/ 1163168 h 1691539"/>
                      <a:gd name="connsiteX24" fmla="*/ 1441939 w 1512277"/>
                      <a:gd name="connsiteY24" fmla="*/ 1110414 h 1691539"/>
                      <a:gd name="connsiteX25" fmla="*/ 1494692 w 1512277"/>
                      <a:gd name="connsiteY25" fmla="*/ 934568 h 1691539"/>
                      <a:gd name="connsiteX26" fmla="*/ 1512277 w 1512277"/>
                      <a:gd name="connsiteY26" fmla="*/ 829060 h 1691539"/>
                      <a:gd name="connsiteX27" fmla="*/ 1494692 w 1512277"/>
                      <a:gd name="connsiteY27" fmla="*/ 565291 h 1691539"/>
                      <a:gd name="connsiteX28" fmla="*/ 1441939 w 1512277"/>
                      <a:gd name="connsiteY28" fmla="*/ 494953 h 1691539"/>
                      <a:gd name="connsiteX29" fmla="*/ 1389185 w 1512277"/>
                      <a:gd name="connsiteY29" fmla="*/ 442199 h 1691539"/>
                      <a:gd name="connsiteX30" fmla="*/ 1266092 w 1512277"/>
                      <a:gd name="connsiteY30" fmla="*/ 371860 h 1691539"/>
                      <a:gd name="connsiteX31" fmla="*/ 1213339 w 1512277"/>
                      <a:gd name="connsiteY31" fmla="*/ 354276 h 1691539"/>
                      <a:gd name="connsiteX32" fmla="*/ 1125415 w 1512277"/>
                      <a:gd name="connsiteY32" fmla="*/ 283937 h 1691539"/>
                      <a:gd name="connsiteX33" fmla="*/ 1072662 w 1512277"/>
                      <a:gd name="connsiteY33" fmla="*/ 266353 h 1691539"/>
                      <a:gd name="connsiteX34" fmla="*/ 967154 w 1512277"/>
                      <a:gd name="connsiteY34" fmla="*/ 196014 h 1691539"/>
                      <a:gd name="connsiteX35" fmla="*/ 914400 w 1512277"/>
                      <a:gd name="connsiteY35" fmla="*/ 178429 h 1691539"/>
                      <a:gd name="connsiteX36" fmla="*/ 808892 w 1512277"/>
                      <a:gd name="connsiteY36" fmla="*/ 108091 h 1691539"/>
                      <a:gd name="connsiteX37" fmla="*/ 650631 w 1512277"/>
                      <a:gd name="connsiteY37" fmla="*/ 55337 h 1691539"/>
                      <a:gd name="connsiteX38" fmla="*/ 597877 w 1512277"/>
                      <a:gd name="connsiteY38" fmla="*/ 37753 h 1691539"/>
                      <a:gd name="connsiteX39" fmla="*/ 457200 w 1512277"/>
                      <a:gd name="connsiteY39" fmla="*/ 2583 h 1691539"/>
                      <a:gd name="connsiteX40" fmla="*/ 228600 w 1512277"/>
                      <a:gd name="connsiteY40" fmla="*/ 20168 h 1691539"/>
                      <a:gd name="connsiteX41" fmla="*/ 193431 w 1512277"/>
                      <a:gd name="connsiteY41" fmla="*/ 2583 h 1691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512277" h="1691539">
                        <a:moveTo>
                          <a:pt x="193431" y="2583"/>
                        </a:moveTo>
                        <a:cubicBezTo>
                          <a:pt x="175846" y="14306"/>
                          <a:pt x="133137" y="54343"/>
                          <a:pt x="123092" y="90506"/>
                        </a:cubicBezTo>
                        <a:cubicBezTo>
                          <a:pt x="102637" y="164143"/>
                          <a:pt x="114438" y="243204"/>
                          <a:pt x="105508" y="319106"/>
                        </a:cubicBezTo>
                        <a:cubicBezTo>
                          <a:pt x="102684" y="343108"/>
                          <a:pt x="93785" y="365999"/>
                          <a:pt x="87923" y="389445"/>
                        </a:cubicBezTo>
                        <a:cubicBezTo>
                          <a:pt x="82062" y="524260"/>
                          <a:pt x="84225" y="659665"/>
                          <a:pt x="70339" y="793891"/>
                        </a:cubicBezTo>
                        <a:cubicBezTo>
                          <a:pt x="66524" y="830766"/>
                          <a:pt x="44160" y="863434"/>
                          <a:pt x="35169" y="899399"/>
                        </a:cubicBezTo>
                        <a:cubicBezTo>
                          <a:pt x="13090" y="987719"/>
                          <a:pt x="25228" y="946810"/>
                          <a:pt x="0" y="1022491"/>
                        </a:cubicBezTo>
                        <a:cubicBezTo>
                          <a:pt x="11723" y="1233506"/>
                          <a:pt x="7599" y="1446002"/>
                          <a:pt x="35169" y="1655537"/>
                        </a:cubicBezTo>
                        <a:cubicBezTo>
                          <a:pt x="37926" y="1676490"/>
                          <a:pt x="67420" y="1695832"/>
                          <a:pt x="87923" y="1690706"/>
                        </a:cubicBezTo>
                        <a:cubicBezTo>
                          <a:pt x="105905" y="1686211"/>
                          <a:pt x="92401" y="1651060"/>
                          <a:pt x="105508" y="1637953"/>
                        </a:cubicBezTo>
                        <a:cubicBezTo>
                          <a:pt x="118615" y="1624846"/>
                          <a:pt x="141683" y="1628658"/>
                          <a:pt x="158262" y="1620368"/>
                        </a:cubicBezTo>
                        <a:cubicBezTo>
                          <a:pt x="177165" y="1610917"/>
                          <a:pt x="193431" y="1596922"/>
                          <a:pt x="211015" y="1585199"/>
                        </a:cubicBezTo>
                        <a:cubicBezTo>
                          <a:pt x="222738" y="1596922"/>
                          <a:pt x="231969" y="1611838"/>
                          <a:pt x="246185" y="1620368"/>
                        </a:cubicBezTo>
                        <a:cubicBezTo>
                          <a:pt x="305208" y="1655782"/>
                          <a:pt x="354493" y="1630016"/>
                          <a:pt x="422031" y="1620368"/>
                        </a:cubicBezTo>
                        <a:lnTo>
                          <a:pt x="527539" y="1585199"/>
                        </a:lnTo>
                        <a:lnTo>
                          <a:pt x="580292" y="1567614"/>
                        </a:lnTo>
                        <a:cubicBezTo>
                          <a:pt x="592015" y="1555891"/>
                          <a:pt x="600633" y="1539859"/>
                          <a:pt x="615462" y="1532445"/>
                        </a:cubicBezTo>
                        <a:cubicBezTo>
                          <a:pt x="637078" y="1521637"/>
                          <a:pt x="661752" y="1517265"/>
                          <a:pt x="685800" y="1514860"/>
                        </a:cubicBezTo>
                        <a:cubicBezTo>
                          <a:pt x="779301" y="1505510"/>
                          <a:pt x="873369" y="1503137"/>
                          <a:pt x="967154" y="1497276"/>
                        </a:cubicBezTo>
                        <a:cubicBezTo>
                          <a:pt x="1002323" y="1485553"/>
                          <a:pt x="1046448" y="1488320"/>
                          <a:pt x="1072662" y="1462106"/>
                        </a:cubicBezTo>
                        <a:lnTo>
                          <a:pt x="1266092" y="1268676"/>
                        </a:lnTo>
                        <a:lnTo>
                          <a:pt x="1301262" y="1233506"/>
                        </a:lnTo>
                        <a:cubicBezTo>
                          <a:pt x="1318846" y="1215922"/>
                          <a:pt x="1330423" y="1188617"/>
                          <a:pt x="1354015" y="1180753"/>
                        </a:cubicBezTo>
                        <a:lnTo>
                          <a:pt x="1406769" y="1163168"/>
                        </a:lnTo>
                        <a:cubicBezTo>
                          <a:pt x="1418492" y="1145583"/>
                          <a:pt x="1433356" y="1129727"/>
                          <a:pt x="1441939" y="1110414"/>
                        </a:cubicBezTo>
                        <a:cubicBezTo>
                          <a:pt x="1458252" y="1073710"/>
                          <a:pt x="1485392" y="981070"/>
                          <a:pt x="1494692" y="934568"/>
                        </a:cubicBezTo>
                        <a:cubicBezTo>
                          <a:pt x="1501684" y="899606"/>
                          <a:pt x="1506415" y="864229"/>
                          <a:pt x="1512277" y="829060"/>
                        </a:cubicBezTo>
                        <a:cubicBezTo>
                          <a:pt x="1506415" y="741137"/>
                          <a:pt x="1512845" y="651519"/>
                          <a:pt x="1494692" y="565291"/>
                        </a:cubicBezTo>
                        <a:cubicBezTo>
                          <a:pt x="1488654" y="536612"/>
                          <a:pt x="1461012" y="517205"/>
                          <a:pt x="1441939" y="494953"/>
                        </a:cubicBezTo>
                        <a:cubicBezTo>
                          <a:pt x="1425755" y="476071"/>
                          <a:pt x="1408289" y="458119"/>
                          <a:pt x="1389185" y="442199"/>
                        </a:cubicBezTo>
                        <a:cubicBezTo>
                          <a:pt x="1358018" y="416226"/>
                          <a:pt x="1301506" y="387037"/>
                          <a:pt x="1266092" y="371860"/>
                        </a:cubicBezTo>
                        <a:cubicBezTo>
                          <a:pt x="1249055" y="364559"/>
                          <a:pt x="1230923" y="360137"/>
                          <a:pt x="1213339" y="354276"/>
                        </a:cubicBezTo>
                        <a:cubicBezTo>
                          <a:pt x="1180627" y="321564"/>
                          <a:pt x="1169781" y="306120"/>
                          <a:pt x="1125415" y="283937"/>
                        </a:cubicBezTo>
                        <a:cubicBezTo>
                          <a:pt x="1108836" y="275648"/>
                          <a:pt x="1090246" y="272214"/>
                          <a:pt x="1072662" y="266353"/>
                        </a:cubicBezTo>
                        <a:cubicBezTo>
                          <a:pt x="1037493" y="242907"/>
                          <a:pt x="1007253" y="209381"/>
                          <a:pt x="967154" y="196014"/>
                        </a:cubicBezTo>
                        <a:cubicBezTo>
                          <a:pt x="949569" y="190152"/>
                          <a:pt x="930603" y="187431"/>
                          <a:pt x="914400" y="178429"/>
                        </a:cubicBezTo>
                        <a:cubicBezTo>
                          <a:pt x="877451" y="157902"/>
                          <a:pt x="848991" y="121457"/>
                          <a:pt x="808892" y="108091"/>
                        </a:cubicBezTo>
                        <a:lnTo>
                          <a:pt x="650631" y="55337"/>
                        </a:lnTo>
                        <a:cubicBezTo>
                          <a:pt x="633046" y="49476"/>
                          <a:pt x="615859" y="42249"/>
                          <a:pt x="597877" y="37753"/>
                        </a:cubicBezTo>
                        <a:lnTo>
                          <a:pt x="457200" y="2583"/>
                        </a:lnTo>
                        <a:cubicBezTo>
                          <a:pt x="381000" y="8445"/>
                          <a:pt x="304502" y="11238"/>
                          <a:pt x="228600" y="20168"/>
                        </a:cubicBezTo>
                        <a:cubicBezTo>
                          <a:pt x="204598" y="22992"/>
                          <a:pt x="211016" y="-9140"/>
                          <a:pt x="193431" y="2583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0260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066831" y="3796494"/>
                  <a:ext cx="2164217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latin typeface="黑体" pitchFamily="49" charset="-122"/>
                      <a:ea typeface="黑体" pitchFamily="49" charset="-122"/>
                    </a:rPr>
                    <a:t>多项式易解类</a:t>
                  </a:r>
                </a:p>
              </p:txBody>
            </p:sp>
            <p:sp>
              <p:nvSpPr>
                <p:cNvPr id="10261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973827" y="4188931"/>
                  <a:ext cx="1239636" cy="7078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FF"/>
                      </a:solidFill>
                      <a:latin typeface="黑体" pitchFamily="49" charset="-122"/>
                      <a:ea typeface="黑体" pitchFamily="49" charset="-122"/>
                    </a:rPr>
                    <a:t>大数据易解类</a:t>
                  </a:r>
                </a:p>
              </p:txBody>
            </p:sp>
          </p:grpSp>
        </p:grpSp>
      </p:grp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5292725" y="888175"/>
            <a:ext cx="3663950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653" y="1820822"/>
              <a:ext cx="3385843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如何定义大数据易解类？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653" y="2205052"/>
              <a:ext cx="3385843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如何判断给定查询是否为易解？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1</a:t>
              </a:r>
              <a:r>
                <a:rPr lang="zh-CN" altLang="en-US" sz="1800" b="1" dirty="0"/>
                <a:t>：易解类复杂性理论</a:t>
              </a:r>
            </a:p>
          </p:txBody>
        </p:sp>
      </p:grpSp>
      <p:sp>
        <p:nvSpPr>
          <p:cNvPr id="56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7" name="矩形 28"/>
          <p:cNvSpPr>
            <a:spLocks noChangeArrowheads="1"/>
          </p:cNvSpPr>
          <p:nvPr/>
        </p:nvSpPr>
        <p:spPr bwMode="auto">
          <a:xfrm>
            <a:off x="36449" y="6215082"/>
            <a:ext cx="9107457" cy="576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65125" indent="-365125" defTabSz="971550">
              <a:buClr>
                <a:schemeClr val="accent1"/>
              </a:buClr>
              <a:buSzPct val="90000"/>
            </a:pPr>
            <a:r>
              <a:rPr kumimoji="0" lang="zh-CN" altLang="en-US" sz="1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针对传统易解成为实际</a:t>
            </a:r>
            <a:r>
              <a:rPr kumimoji="0" lang="zh-CN" altLang="en-US" sz="1600" b="1" dirty="0">
                <a:latin typeface="黑体" pitchFamily="49" charset="-122"/>
                <a:ea typeface="黑体" pitchFamily="49" charset="-122"/>
              </a:rPr>
              <a:t>难解</a:t>
            </a:r>
            <a:r>
              <a:rPr kumimoji="0" lang="zh-CN" altLang="en-US" sz="1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问题，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提出大数据易解类复杂性</a:t>
            </a:r>
            <a:r>
              <a:rPr kumimoji="0" lang="zh-CN" altLang="en-US" sz="1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理论；</a:t>
            </a:r>
            <a:r>
              <a:rPr lang="zh-CN" altLang="en-US" sz="1600" b="1" dirty="0" smtClean="0">
                <a:ea typeface="黑体" pitchFamily="49" charset="-122"/>
              </a:rPr>
              <a:t>发表在数据库领域顶级会议</a:t>
            </a:r>
            <a:r>
              <a:rPr lang="en-US" altLang="zh-CN" sz="1600" b="1" dirty="0" smtClean="0">
                <a:ea typeface="黑体" pitchFamily="49" charset="-122"/>
              </a:rPr>
              <a:t>VLDB ,</a:t>
            </a:r>
            <a:r>
              <a:rPr lang="zh-CN" altLang="en-US" sz="1600" b="1" dirty="0" smtClean="0">
                <a:ea typeface="黑体" pitchFamily="49" charset="-122"/>
              </a:rPr>
              <a:t>审稿专家认为</a:t>
            </a:r>
            <a:r>
              <a:rPr lang="en-US" altLang="zh-CN" sz="1600" b="1" dirty="0" smtClean="0">
                <a:ea typeface="黑体" pitchFamily="49" charset="-122"/>
              </a:rPr>
              <a:t>:</a:t>
            </a:r>
            <a:r>
              <a:rPr lang="zh-CN" altLang="en-US" sz="1600" b="1" dirty="0" smtClean="0">
                <a:ea typeface="黑体" pitchFamily="49" charset="-122"/>
              </a:rPr>
              <a:t>“</a:t>
            </a:r>
            <a:r>
              <a:rPr lang="en-US" altLang="zh-CN" sz="1600" b="1" i="1" dirty="0" smtClean="0">
                <a:ea typeface="黑体" pitchFamily="49" charset="-122"/>
              </a:rPr>
              <a:t>The paper is going to start a new line of research and </a:t>
            </a:r>
            <a:r>
              <a:rPr lang="en-US" altLang="zh-CN" sz="1600" b="1" dirty="0" smtClean="0">
                <a:ea typeface="黑体" pitchFamily="49" charset="-122"/>
              </a:rPr>
              <a:t>products </a:t>
            </a:r>
            <a:r>
              <a:rPr lang="zh-CN" altLang="en-US" sz="1600" b="1" dirty="0" smtClean="0">
                <a:ea typeface="黑体" pitchFamily="49" charset="-122"/>
              </a:rPr>
              <a:t>”</a:t>
            </a:r>
            <a:endParaRPr kumimoji="0" lang="zh-CN" altLang="en-US" sz="1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2" name="圆角矩形 76"/>
          <p:cNvSpPr>
            <a:spLocks noChangeArrowheads="1"/>
          </p:cNvSpPr>
          <p:nvPr/>
        </p:nvSpPr>
        <p:spPr bwMode="auto">
          <a:xfrm>
            <a:off x="4357686" y="4643457"/>
            <a:ext cx="4786312" cy="1071563"/>
          </a:xfrm>
          <a:prstGeom prst="roundRect">
            <a:avLst>
              <a:gd name="adj" fmla="val 212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marL="0" lvl="1"/>
            <a:r>
              <a:rPr kumimoji="0" lang="zh-CN" altLang="en-US" dirty="0">
                <a:latin typeface="黑体" pitchFamily="49" charset="-122"/>
              </a:rPr>
              <a:t>若硬盘读取速度</a:t>
            </a:r>
            <a:r>
              <a:rPr kumimoji="0" lang="en-US" altLang="zh-CN" dirty="0">
                <a:latin typeface="黑体" pitchFamily="49" charset="-122"/>
              </a:rPr>
              <a:t>6Gbps,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cs typeface="Times New Roman" pitchFamily="18" charset="0"/>
              </a:rPr>
              <a:t>log(|D|)</a:t>
            </a:r>
            <a:r>
              <a:rPr kumimoji="0" lang="zh-CN" altLang="en-US" dirty="0">
                <a:latin typeface="黑体" pitchFamily="49" charset="-122"/>
                <a:cs typeface="Times New Roman" pitchFamily="18" charset="0"/>
              </a:rPr>
              <a:t>时间扫描</a:t>
            </a:r>
            <a:endParaRPr kumimoji="0" lang="en-US" altLang="zh-CN" dirty="0">
              <a:latin typeface="黑体" pitchFamily="49" charset="-122"/>
              <a:cs typeface="Times New Roman" pitchFamily="18" charset="0"/>
            </a:endParaRPr>
          </a:p>
          <a:p>
            <a:pPr marL="71438" lvl="2">
              <a:buFont typeface="Arial" pitchFamily="34" charset="0"/>
              <a:buChar char="•"/>
            </a:pP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1PB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数据，只需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kumimoji="0" lang="zh-CN" altLang="en-US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秒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en-US" altLang="zh-CN" i="1" dirty="0">
                <a:latin typeface="黑体" pitchFamily="49" charset="-122"/>
                <a:ea typeface="黑体" pitchFamily="49" charset="-122"/>
              </a:rPr>
              <a:t>v.s.</a:t>
            </a:r>
            <a:r>
              <a:rPr kumimoji="0"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1.99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天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）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71438" lvl="2">
              <a:buFont typeface="Arial" pitchFamily="34" charset="0"/>
              <a:buChar char="•"/>
            </a:pP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1EB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数据，只需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18</a:t>
            </a:r>
            <a:r>
              <a:rPr kumimoji="0" lang="zh-CN" altLang="en-US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秒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en-US" altLang="zh-CN" i="1" dirty="0">
                <a:latin typeface="黑体" pitchFamily="49" charset="-122"/>
                <a:ea typeface="黑体" pitchFamily="49" charset="-122"/>
              </a:rPr>
              <a:t>v.s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.</a:t>
            </a:r>
            <a:r>
              <a:rPr kumimoji="0"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5.28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4357594" y="5715020"/>
            <a:ext cx="4786312" cy="5000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65125" indent="-365125" algn="ctr" defTabSz="971550">
              <a:buClr>
                <a:schemeClr val="accent1"/>
              </a:buClr>
              <a:buSzPct val="90000"/>
            </a:pPr>
            <a:r>
              <a:rPr kumimoji="0"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易解类查询</a:t>
            </a:r>
            <a:r>
              <a:rPr kumimoji="0" lang="en-US" altLang="zh-CN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在大数据上是可行的！</a:t>
            </a:r>
            <a:endParaRPr kumimoji="0"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hord 2"/>
          <p:cNvSpPr>
            <a:spLocks/>
          </p:cNvSpPr>
          <p:nvPr/>
        </p:nvSpPr>
        <p:spPr bwMode="auto">
          <a:xfrm rot="6732850">
            <a:off x="5303044" y="2642907"/>
            <a:ext cx="3176588" cy="3568700"/>
          </a:xfrm>
          <a:custGeom>
            <a:avLst/>
            <a:gdLst>
              <a:gd name="T0" fmla="*/ 2691457 w 3058098"/>
              <a:gd name="T1" fmla="*/ 2951636 h 3578456"/>
              <a:gd name="T2" fmla="*/ 673074 w 3058098"/>
              <a:gd name="T3" fmla="*/ 3271821 h 3578456"/>
              <a:gd name="T4" fmla="*/ 38577 w 3058098"/>
              <a:gd name="T5" fmla="*/ 1389857 h 3578456"/>
              <a:gd name="T6" fmla="*/ 1529049 w 3058098"/>
              <a:gd name="T7" fmla="*/ 0 h 3578456"/>
              <a:gd name="T8" fmla="*/ 2691457 w 3058098"/>
              <a:gd name="T9" fmla="*/ 2951636 h 3578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58098" h="3578456">
                <a:moveTo>
                  <a:pt x="2691457" y="2951636"/>
                </a:moveTo>
                <a:cubicBezTo>
                  <a:pt x="2186169" y="3643510"/>
                  <a:pt x="1317543" y="3781305"/>
                  <a:pt x="673074" y="3271821"/>
                </a:cubicBezTo>
                <a:cubicBezTo>
                  <a:pt x="149693" y="2858063"/>
                  <a:pt x="-102408" y="2110315"/>
                  <a:pt x="38577" y="1389857"/>
                </a:cubicBezTo>
                <a:cubicBezTo>
                  <a:pt x="197720" y="576607"/>
                  <a:pt x="816069" y="0"/>
                  <a:pt x="1529049" y="0"/>
                </a:cubicBezTo>
                <a:lnTo>
                  <a:pt x="2691457" y="2951636"/>
                </a:lnTo>
                <a:close/>
              </a:path>
            </a:pathLst>
          </a:custGeom>
          <a:gradFill rotWithShape="1">
            <a:gsLst>
              <a:gs pos="0">
                <a:srgbClr val="FFFF80"/>
              </a:gs>
              <a:gs pos="50000">
                <a:srgbClr val="FFFFB3"/>
              </a:gs>
              <a:gs pos="100000">
                <a:srgbClr val="FFFFDA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>
            <a:off x="2814638" y="2989776"/>
            <a:ext cx="2801937" cy="373062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63"/>
          <p:cNvGrpSpPr>
            <a:grpSpLocks/>
          </p:cNvGrpSpPr>
          <p:nvPr/>
        </p:nvGrpSpPr>
        <p:grpSpPr bwMode="auto">
          <a:xfrm>
            <a:off x="4276725" y="3369188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311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12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(2)</a:t>
            </a:r>
            <a:endParaRPr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827584" y="1081353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107504" y="1922231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5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7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8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grpSp>
        <p:nvGrpSpPr>
          <p:cNvPr id="9" name="组合 64"/>
          <p:cNvGrpSpPr>
            <a:grpSpLocks/>
          </p:cNvGrpSpPr>
          <p:nvPr/>
        </p:nvGrpSpPr>
        <p:grpSpPr bwMode="auto">
          <a:xfrm>
            <a:off x="2266950" y="4461388"/>
            <a:ext cx="6773863" cy="1311275"/>
            <a:chOff x="2267410" y="4743765"/>
            <a:chExt cx="6773403" cy="1310217"/>
          </a:xfrm>
        </p:grpSpPr>
        <p:grpSp>
          <p:nvGrpSpPr>
            <p:cNvPr id="10" name="组合 26"/>
            <p:cNvGrpSpPr>
              <a:grpSpLocks/>
            </p:cNvGrpSpPr>
            <p:nvPr/>
          </p:nvGrpSpPr>
          <p:grpSpPr bwMode="auto">
            <a:xfrm>
              <a:off x="2267410" y="4743765"/>
              <a:ext cx="2160587" cy="1020764"/>
              <a:chOff x="2123975" y="4581129"/>
              <a:chExt cx="2159526" cy="1021174"/>
            </a:xfrm>
          </p:grpSpPr>
          <p:sp>
            <p:nvSpPr>
              <p:cNvPr id="11305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6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2123975" y="4941346"/>
                <a:ext cx="997980" cy="649024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非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3202871" y="4954041"/>
                <a:ext cx="1080484" cy="649024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1304" name="矩形 51" descr="羊皮纸"/>
            <p:cNvSpPr>
              <a:spLocks noChangeArrowheads="1"/>
            </p:cNvSpPr>
            <p:nvPr/>
          </p:nvSpPr>
          <p:spPr bwMode="auto">
            <a:xfrm>
              <a:off x="4488100" y="5495454"/>
              <a:ext cx="4552713" cy="55852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大数据下，传统近似方法局限性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77"/>
          <p:cNvGrpSpPr>
            <a:grpSpLocks/>
          </p:cNvGrpSpPr>
          <p:nvPr/>
        </p:nvGrpSpPr>
        <p:grpSpPr bwMode="auto">
          <a:xfrm>
            <a:off x="4457700" y="3394588"/>
            <a:ext cx="3878263" cy="1746250"/>
            <a:chOff x="4457514" y="3677010"/>
            <a:chExt cx="3878246" cy="1745914"/>
          </a:xfrm>
        </p:grpSpPr>
        <p:cxnSp>
          <p:nvCxnSpPr>
            <p:cNvPr id="58" name="Curved Connector 5"/>
            <p:cNvCxnSpPr>
              <a:cxnSpLocks noChangeShapeType="1"/>
            </p:cNvCxnSpPr>
            <p:nvPr/>
          </p:nvCxnSpPr>
          <p:spPr bwMode="auto">
            <a:xfrm rot="5400000">
              <a:off x="6019763" y="4435676"/>
              <a:ext cx="1660205" cy="14287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</p:cxnSp>
        <p:grpSp>
          <p:nvGrpSpPr>
            <p:cNvPr id="12" name="组合 76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sp>
            <p:nvSpPr>
              <p:cNvPr id="11296" name="TextBox 9"/>
              <p:cNvSpPr txBox="1">
                <a:spLocks noChangeArrowheads="1"/>
              </p:cNvSpPr>
              <p:nvPr/>
            </p:nvSpPr>
            <p:spPr bwMode="auto">
              <a:xfrm>
                <a:off x="5722761" y="4202504"/>
                <a:ext cx="1513535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非大数据</a:t>
                </a:r>
                <a:endParaRPr lang="en-US" altLang="zh-CN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</a:p>
            </p:txBody>
          </p:sp>
          <p:grpSp>
            <p:nvGrpSpPr>
              <p:cNvPr id="13" name="组合 75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3731385"/>
                <a:chExt cx="3878246" cy="1691539"/>
              </a:xfrm>
            </p:grpSpPr>
            <p:grpSp>
              <p:nvGrpSpPr>
                <p:cNvPr id="14" name="组合 71"/>
                <p:cNvGrpSpPr>
                  <a:grpSpLocks/>
                </p:cNvGrpSpPr>
                <p:nvPr/>
              </p:nvGrpSpPr>
              <p:grpSpPr bwMode="auto">
                <a:xfrm>
                  <a:off x="4457514" y="3731385"/>
                  <a:ext cx="3878246" cy="1691539"/>
                  <a:chOff x="4457514" y="1916832"/>
                  <a:chExt cx="3878246" cy="1691539"/>
                </a:xfrm>
              </p:grpSpPr>
              <p:sp>
                <p:nvSpPr>
                  <p:cNvPr id="66" name="右箭头 65"/>
                  <p:cNvSpPr/>
                  <p:nvPr/>
                </p:nvSpPr>
                <p:spPr>
                  <a:xfrm>
                    <a:off x="4457514" y="3313153"/>
                    <a:ext cx="2320915" cy="280934"/>
                  </a:xfrm>
                  <a:prstGeom prst="rightArrow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1" name="任意多边形 70"/>
                  <p:cNvSpPr/>
                  <p:nvPr/>
                </p:nvSpPr>
                <p:spPr>
                  <a:xfrm>
                    <a:off x="6822879" y="1916422"/>
                    <a:ext cx="1512881" cy="1691949"/>
                  </a:xfrm>
                  <a:custGeom>
                    <a:avLst/>
                    <a:gdLst>
                      <a:gd name="connsiteX0" fmla="*/ 193431 w 1512277"/>
                      <a:gd name="connsiteY0" fmla="*/ 2583 h 1691539"/>
                      <a:gd name="connsiteX1" fmla="*/ 123092 w 1512277"/>
                      <a:gd name="connsiteY1" fmla="*/ 90506 h 1691539"/>
                      <a:gd name="connsiteX2" fmla="*/ 105508 w 1512277"/>
                      <a:gd name="connsiteY2" fmla="*/ 319106 h 1691539"/>
                      <a:gd name="connsiteX3" fmla="*/ 87923 w 1512277"/>
                      <a:gd name="connsiteY3" fmla="*/ 389445 h 1691539"/>
                      <a:gd name="connsiteX4" fmla="*/ 70339 w 1512277"/>
                      <a:gd name="connsiteY4" fmla="*/ 793891 h 1691539"/>
                      <a:gd name="connsiteX5" fmla="*/ 35169 w 1512277"/>
                      <a:gd name="connsiteY5" fmla="*/ 899399 h 1691539"/>
                      <a:gd name="connsiteX6" fmla="*/ 0 w 1512277"/>
                      <a:gd name="connsiteY6" fmla="*/ 1022491 h 1691539"/>
                      <a:gd name="connsiteX7" fmla="*/ 35169 w 1512277"/>
                      <a:gd name="connsiteY7" fmla="*/ 1655537 h 1691539"/>
                      <a:gd name="connsiteX8" fmla="*/ 87923 w 1512277"/>
                      <a:gd name="connsiteY8" fmla="*/ 1690706 h 1691539"/>
                      <a:gd name="connsiteX9" fmla="*/ 105508 w 1512277"/>
                      <a:gd name="connsiteY9" fmla="*/ 1637953 h 1691539"/>
                      <a:gd name="connsiteX10" fmla="*/ 158262 w 1512277"/>
                      <a:gd name="connsiteY10" fmla="*/ 1620368 h 1691539"/>
                      <a:gd name="connsiteX11" fmla="*/ 211015 w 1512277"/>
                      <a:gd name="connsiteY11" fmla="*/ 1585199 h 1691539"/>
                      <a:gd name="connsiteX12" fmla="*/ 246185 w 1512277"/>
                      <a:gd name="connsiteY12" fmla="*/ 1620368 h 1691539"/>
                      <a:gd name="connsiteX13" fmla="*/ 422031 w 1512277"/>
                      <a:gd name="connsiteY13" fmla="*/ 1620368 h 1691539"/>
                      <a:gd name="connsiteX14" fmla="*/ 527539 w 1512277"/>
                      <a:gd name="connsiteY14" fmla="*/ 1585199 h 1691539"/>
                      <a:gd name="connsiteX15" fmla="*/ 580292 w 1512277"/>
                      <a:gd name="connsiteY15" fmla="*/ 1567614 h 1691539"/>
                      <a:gd name="connsiteX16" fmla="*/ 615462 w 1512277"/>
                      <a:gd name="connsiteY16" fmla="*/ 1532445 h 1691539"/>
                      <a:gd name="connsiteX17" fmla="*/ 685800 w 1512277"/>
                      <a:gd name="connsiteY17" fmla="*/ 1514860 h 1691539"/>
                      <a:gd name="connsiteX18" fmla="*/ 967154 w 1512277"/>
                      <a:gd name="connsiteY18" fmla="*/ 1497276 h 1691539"/>
                      <a:gd name="connsiteX19" fmla="*/ 1072662 w 1512277"/>
                      <a:gd name="connsiteY19" fmla="*/ 1462106 h 1691539"/>
                      <a:gd name="connsiteX20" fmla="*/ 1266092 w 1512277"/>
                      <a:gd name="connsiteY20" fmla="*/ 1268676 h 1691539"/>
                      <a:gd name="connsiteX21" fmla="*/ 1301262 w 1512277"/>
                      <a:gd name="connsiteY21" fmla="*/ 1233506 h 1691539"/>
                      <a:gd name="connsiteX22" fmla="*/ 1354015 w 1512277"/>
                      <a:gd name="connsiteY22" fmla="*/ 1180753 h 1691539"/>
                      <a:gd name="connsiteX23" fmla="*/ 1406769 w 1512277"/>
                      <a:gd name="connsiteY23" fmla="*/ 1163168 h 1691539"/>
                      <a:gd name="connsiteX24" fmla="*/ 1441939 w 1512277"/>
                      <a:gd name="connsiteY24" fmla="*/ 1110414 h 1691539"/>
                      <a:gd name="connsiteX25" fmla="*/ 1494692 w 1512277"/>
                      <a:gd name="connsiteY25" fmla="*/ 934568 h 1691539"/>
                      <a:gd name="connsiteX26" fmla="*/ 1512277 w 1512277"/>
                      <a:gd name="connsiteY26" fmla="*/ 829060 h 1691539"/>
                      <a:gd name="connsiteX27" fmla="*/ 1494692 w 1512277"/>
                      <a:gd name="connsiteY27" fmla="*/ 565291 h 1691539"/>
                      <a:gd name="connsiteX28" fmla="*/ 1441939 w 1512277"/>
                      <a:gd name="connsiteY28" fmla="*/ 494953 h 1691539"/>
                      <a:gd name="connsiteX29" fmla="*/ 1389185 w 1512277"/>
                      <a:gd name="connsiteY29" fmla="*/ 442199 h 1691539"/>
                      <a:gd name="connsiteX30" fmla="*/ 1266092 w 1512277"/>
                      <a:gd name="connsiteY30" fmla="*/ 371860 h 1691539"/>
                      <a:gd name="connsiteX31" fmla="*/ 1213339 w 1512277"/>
                      <a:gd name="connsiteY31" fmla="*/ 354276 h 1691539"/>
                      <a:gd name="connsiteX32" fmla="*/ 1125415 w 1512277"/>
                      <a:gd name="connsiteY32" fmla="*/ 283937 h 1691539"/>
                      <a:gd name="connsiteX33" fmla="*/ 1072662 w 1512277"/>
                      <a:gd name="connsiteY33" fmla="*/ 266353 h 1691539"/>
                      <a:gd name="connsiteX34" fmla="*/ 967154 w 1512277"/>
                      <a:gd name="connsiteY34" fmla="*/ 196014 h 1691539"/>
                      <a:gd name="connsiteX35" fmla="*/ 914400 w 1512277"/>
                      <a:gd name="connsiteY35" fmla="*/ 178429 h 1691539"/>
                      <a:gd name="connsiteX36" fmla="*/ 808892 w 1512277"/>
                      <a:gd name="connsiteY36" fmla="*/ 108091 h 1691539"/>
                      <a:gd name="connsiteX37" fmla="*/ 650631 w 1512277"/>
                      <a:gd name="connsiteY37" fmla="*/ 55337 h 1691539"/>
                      <a:gd name="connsiteX38" fmla="*/ 597877 w 1512277"/>
                      <a:gd name="connsiteY38" fmla="*/ 37753 h 1691539"/>
                      <a:gd name="connsiteX39" fmla="*/ 457200 w 1512277"/>
                      <a:gd name="connsiteY39" fmla="*/ 2583 h 1691539"/>
                      <a:gd name="connsiteX40" fmla="*/ 228600 w 1512277"/>
                      <a:gd name="connsiteY40" fmla="*/ 20168 h 1691539"/>
                      <a:gd name="connsiteX41" fmla="*/ 193431 w 1512277"/>
                      <a:gd name="connsiteY41" fmla="*/ 2583 h 1691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512277" h="1691539">
                        <a:moveTo>
                          <a:pt x="193431" y="2583"/>
                        </a:moveTo>
                        <a:cubicBezTo>
                          <a:pt x="175846" y="14306"/>
                          <a:pt x="133137" y="54343"/>
                          <a:pt x="123092" y="90506"/>
                        </a:cubicBezTo>
                        <a:cubicBezTo>
                          <a:pt x="102637" y="164143"/>
                          <a:pt x="114438" y="243204"/>
                          <a:pt x="105508" y="319106"/>
                        </a:cubicBezTo>
                        <a:cubicBezTo>
                          <a:pt x="102684" y="343108"/>
                          <a:pt x="93785" y="365999"/>
                          <a:pt x="87923" y="389445"/>
                        </a:cubicBezTo>
                        <a:cubicBezTo>
                          <a:pt x="82062" y="524260"/>
                          <a:pt x="84225" y="659665"/>
                          <a:pt x="70339" y="793891"/>
                        </a:cubicBezTo>
                        <a:cubicBezTo>
                          <a:pt x="66524" y="830766"/>
                          <a:pt x="44160" y="863434"/>
                          <a:pt x="35169" y="899399"/>
                        </a:cubicBezTo>
                        <a:cubicBezTo>
                          <a:pt x="13090" y="987719"/>
                          <a:pt x="25228" y="946810"/>
                          <a:pt x="0" y="1022491"/>
                        </a:cubicBezTo>
                        <a:cubicBezTo>
                          <a:pt x="11723" y="1233506"/>
                          <a:pt x="7599" y="1446002"/>
                          <a:pt x="35169" y="1655537"/>
                        </a:cubicBezTo>
                        <a:cubicBezTo>
                          <a:pt x="37926" y="1676490"/>
                          <a:pt x="67420" y="1695832"/>
                          <a:pt x="87923" y="1690706"/>
                        </a:cubicBezTo>
                        <a:cubicBezTo>
                          <a:pt x="105905" y="1686211"/>
                          <a:pt x="92401" y="1651060"/>
                          <a:pt x="105508" y="1637953"/>
                        </a:cubicBezTo>
                        <a:cubicBezTo>
                          <a:pt x="118615" y="1624846"/>
                          <a:pt x="141683" y="1628658"/>
                          <a:pt x="158262" y="1620368"/>
                        </a:cubicBezTo>
                        <a:cubicBezTo>
                          <a:pt x="177165" y="1610917"/>
                          <a:pt x="193431" y="1596922"/>
                          <a:pt x="211015" y="1585199"/>
                        </a:cubicBezTo>
                        <a:cubicBezTo>
                          <a:pt x="222738" y="1596922"/>
                          <a:pt x="231969" y="1611838"/>
                          <a:pt x="246185" y="1620368"/>
                        </a:cubicBezTo>
                        <a:cubicBezTo>
                          <a:pt x="305208" y="1655782"/>
                          <a:pt x="354493" y="1630016"/>
                          <a:pt x="422031" y="1620368"/>
                        </a:cubicBezTo>
                        <a:lnTo>
                          <a:pt x="527539" y="1585199"/>
                        </a:lnTo>
                        <a:lnTo>
                          <a:pt x="580292" y="1567614"/>
                        </a:lnTo>
                        <a:cubicBezTo>
                          <a:pt x="592015" y="1555891"/>
                          <a:pt x="600633" y="1539859"/>
                          <a:pt x="615462" y="1532445"/>
                        </a:cubicBezTo>
                        <a:cubicBezTo>
                          <a:pt x="637078" y="1521637"/>
                          <a:pt x="661752" y="1517265"/>
                          <a:pt x="685800" y="1514860"/>
                        </a:cubicBezTo>
                        <a:cubicBezTo>
                          <a:pt x="779301" y="1505510"/>
                          <a:pt x="873369" y="1503137"/>
                          <a:pt x="967154" y="1497276"/>
                        </a:cubicBezTo>
                        <a:cubicBezTo>
                          <a:pt x="1002323" y="1485553"/>
                          <a:pt x="1046448" y="1488320"/>
                          <a:pt x="1072662" y="1462106"/>
                        </a:cubicBezTo>
                        <a:lnTo>
                          <a:pt x="1266092" y="1268676"/>
                        </a:lnTo>
                        <a:lnTo>
                          <a:pt x="1301262" y="1233506"/>
                        </a:lnTo>
                        <a:cubicBezTo>
                          <a:pt x="1318846" y="1215922"/>
                          <a:pt x="1330423" y="1188617"/>
                          <a:pt x="1354015" y="1180753"/>
                        </a:cubicBezTo>
                        <a:lnTo>
                          <a:pt x="1406769" y="1163168"/>
                        </a:lnTo>
                        <a:cubicBezTo>
                          <a:pt x="1418492" y="1145583"/>
                          <a:pt x="1433356" y="1129727"/>
                          <a:pt x="1441939" y="1110414"/>
                        </a:cubicBezTo>
                        <a:cubicBezTo>
                          <a:pt x="1458252" y="1073710"/>
                          <a:pt x="1485392" y="981070"/>
                          <a:pt x="1494692" y="934568"/>
                        </a:cubicBezTo>
                        <a:cubicBezTo>
                          <a:pt x="1501684" y="899606"/>
                          <a:pt x="1506415" y="864229"/>
                          <a:pt x="1512277" y="829060"/>
                        </a:cubicBezTo>
                        <a:cubicBezTo>
                          <a:pt x="1506415" y="741137"/>
                          <a:pt x="1512845" y="651519"/>
                          <a:pt x="1494692" y="565291"/>
                        </a:cubicBezTo>
                        <a:cubicBezTo>
                          <a:pt x="1488654" y="536612"/>
                          <a:pt x="1461012" y="517205"/>
                          <a:pt x="1441939" y="494953"/>
                        </a:cubicBezTo>
                        <a:cubicBezTo>
                          <a:pt x="1425755" y="476071"/>
                          <a:pt x="1408289" y="458119"/>
                          <a:pt x="1389185" y="442199"/>
                        </a:cubicBezTo>
                        <a:cubicBezTo>
                          <a:pt x="1358018" y="416226"/>
                          <a:pt x="1301506" y="387037"/>
                          <a:pt x="1266092" y="371860"/>
                        </a:cubicBezTo>
                        <a:cubicBezTo>
                          <a:pt x="1249055" y="364559"/>
                          <a:pt x="1230923" y="360137"/>
                          <a:pt x="1213339" y="354276"/>
                        </a:cubicBezTo>
                        <a:cubicBezTo>
                          <a:pt x="1180627" y="321564"/>
                          <a:pt x="1169781" y="306120"/>
                          <a:pt x="1125415" y="283937"/>
                        </a:cubicBezTo>
                        <a:cubicBezTo>
                          <a:pt x="1108836" y="275648"/>
                          <a:pt x="1090246" y="272214"/>
                          <a:pt x="1072662" y="266353"/>
                        </a:cubicBezTo>
                        <a:cubicBezTo>
                          <a:pt x="1037493" y="242907"/>
                          <a:pt x="1007253" y="209381"/>
                          <a:pt x="967154" y="196014"/>
                        </a:cubicBezTo>
                        <a:cubicBezTo>
                          <a:pt x="949569" y="190152"/>
                          <a:pt x="930603" y="187431"/>
                          <a:pt x="914400" y="178429"/>
                        </a:cubicBezTo>
                        <a:cubicBezTo>
                          <a:pt x="877451" y="157902"/>
                          <a:pt x="848991" y="121457"/>
                          <a:pt x="808892" y="108091"/>
                        </a:cubicBezTo>
                        <a:lnTo>
                          <a:pt x="650631" y="55337"/>
                        </a:lnTo>
                        <a:cubicBezTo>
                          <a:pt x="633046" y="49476"/>
                          <a:pt x="615859" y="42249"/>
                          <a:pt x="597877" y="37753"/>
                        </a:cubicBezTo>
                        <a:lnTo>
                          <a:pt x="457200" y="2583"/>
                        </a:lnTo>
                        <a:cubicBezTo>
                          <a:pt x="381000" y="8445"/>
                          <a:pt x="304502" y="11238"/>
                          <a:pt x="228600" y="20168"/>
                        </a:cubicBezTo>
                        <a:cubicBezTo>
                          <a:pt x="204598" y="22992"/>
                          <a:pt x="211016" y="-9140"/>
                          <a:pt x="193431" y="2583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1299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066831" y="3796494"/>
                  <a:ext cx="2164217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latin typeface="黑体" pitchFamily="49" charset="-122"/>
                      <a:ea typeface="黑体" pitchFamily="49" charset="-122"/>
                    </a:rPr>
                    <a:t>多项式易解类</a:t>
                  </a:r>
                </a:p>
              </p:txBody>
            </p:sp>
            <p:sp>
              <p:nvSpPr>
                <p:cNvPr id="11300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973827" y="4188931"/>
                  <a:ext cx="1239636" cy="7078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FF"/>
                      </a:solidFill>
                      <a:latin typeface="黑体" pitchFamily="49" charset="-122"/>
                      <a:ea typeface="黑体" pitchFamily="49" charset="-122"/>
                    </a:rPr>
                    <a:t>大数据易解类</a:t>
                  </a:r>
                </a:p>
              </p:txBody>
            </p:sp>
          </p:grpSp>
        </p:grp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5299075" y="1346713"/>
            <a:ext cx="3665538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532" y="1820822"/>
              <a:ext cx="3385964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kumimoji="0" lang="zh-CN" altLang="en-US" sz="1600" dirty="0"/>
                <a:t>什么是大数据计算中可近似问题？</a:t>
              </a:r>
              <a:endParaRPr lang="zh-CN" altLang="en-US" sz="16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532" y="2205052"/>
              <a:ext cx="3385964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kumimoji="0" lang="zh-CN" altLang="en-US" sz="1600" dirty="0"/>
                <a:t>如何衡量数据量与近似效果的关系</a:t>
              </a:r>
              <a:r>
                <a:rPr kumimoji="0" lang="en-US" altLang="zh-CN" sz="1600" dirty="0"/>
                <a:t>?</a:t>
              </a:r>
              <a:endParaRPr kumimoji="0" lang="zh-CN" altLang="en-US" sz="16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2</a:t>
              </a:r>
              <a:r>
                <a:rPr lang="zh-CN" altLang="en-US" sz="1800" b="1" dirty="0"/>
                <a:t>：数据驱动的近似算法理论</a:t>
              </a:r>
            </a:p>
          </p:txBody>
        </p:sp>
      </p:grpSp>
      <p:sp>
        <p:nvSpPr>
          <p:cNvPr id="69" name="圆角矩形 68"/>
          <p:cNvSpPr/>
          <p:nvPr/>
        </p:nvSpPr>
        <p:spPr>
          <a:xfrm>
            <a:off x="4427538" y="5810763"/>
            <a:ext cx="4608512" cy="576263"/>
          </a:xfrm>
          <a:prstGeom prst="round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367213" y="5883788"/>
            <a:ext cx="23510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近似的新挑战：</a:t>
            </a:r>
          </a:p>
        </p:txBody>
      </p:sp>
      <p:sp>
        <p:nvSpPr>
          <p:cNvPr id="74" name="矩形 73"/>
          <p:cNvSpPr/>
          <p:nvPr/>
        </p:nvSpPr>
        <p:spPr>
          <a:xfrm>
            <a:off x="6475643" y="5925633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F </a:t>
            </a:r>
            <a:r>
              <a:rPr lang="en-US" altLang="zh-CN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F</a:t>
            </a: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’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7334391" y="5786454"/>
            <a:ext cx="1706421" cy="602116"/>
            <a:chOff x="6258072" y="3259973"/>
            <a:chExt cx="1705966" cy="601075"/>
          </a:xfrm>
        </p:grpSpPr>
        <p:sp>
          <p:nvSpPr>
            <p:cNvPr id="80" name="矩形 79"/>
            <p:cNvSpPr/>
            <p:nvPr/>
          </p:nvSpPr>
          <p:spPr>
            <a:xfrm>
              <a:off x="6880087" y="3399383"/>
              <a:ext cx="10839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ea typeface="黑体" pitchFamily="49" charset="-122"/>
                  <a:cs typeface="Arial" pitchFamily="34" charset="0"/>
                </a:rPr>
                <a:t>X </a:t>
              </a:r>
              <a:r>
                <a:rPr lang="en-US" altLang="zh-CN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" pitchFamily="34" charset="0"/>
                  <a:ea typeface="黑体" pitchFamily="49" charset="-122"/>
                  <a:cs typeface="Arial" pitchFamily="34" charset="0"/>
                  <a:sym typeface="Wingdings" pitchFamily="2" charset="2"/>
                </a:rPr>
                <a:t>X</a:t>
              </a: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Wingdings" pitchFamily="2" charset="2"/>
                </a:rPr>
                <a:t>’</a:t>
              </a:r>
              <a:endParaRPr lang="zh-CN" altLang="en-US" dirty="0">
                <a:solidFill>
                  <a:srgbClr val="FF0000"/>
                </a:solidFill>
                <a:latin typeface="Times New Roman" pitchFamily="18" charset="0"/>
                <a:ea typeface="宋体" charset="0"/>
                <a:cs typeface="Times New Roman" pitchFamily="18" charset="0"/>
              </a:endParaRPr>
            </a:p>
          </p:txBody>
        </p:sp>
        <p:sp>
          <p:nvSpPr>
            <p:cNvPr id="11290" name="矩形 67"/>
            <p:cNvSpPr>
              <a:spLocks noChangeArrowheads="1"/>
            </p:cNvSpPr>
            <p:nvPr/>
          </p:nvSpPr>
          <p:spPr bwMode="auto">
            <a:xfrm>
              <a:off x="6258072" y="3259973"/>
              <a:ext cx="59503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dirty="0"/>
                <a:t>⊕</a:t>
              </a:r>
            </a:p>
          </p:txBody>
        </p:sp>
      </p:grpSp>
      <p:grpSp>
        <p:nvGrpSpPr>
          <p:cNvPr id="17" name="组合 81"/>
          <p:cNvGrpSpPr>
            <a:grpSpLocks/>
          </p:cNvGrpSpPr>
          <p:nvPr/>
        </p:nvGrpSpPr>
        <p:grpSpPr bwMode="auto">
          <a:xfrm>
            <a:off x="828675" y="4659826"/>
            <a:ext cx="2951163" cy="1871662"/>
            <a:chOff x="683568" y="4653632"/>
            <a:chExt cx="2952328" cy="1871712"/>
          </a:xfrm>
        </p:grpSpPr>
        <p:grpSp>
          <p:nvGrpSpPr>
            <p:cNvPr id="18" name="组合 92"/>
            <p:cNvGrpSpPr>
              <a:grpSpLocks/>
            </p:cNvGrpSpPr>
            <p:nvPr/>
          </p:nvGrpSpPr>
          <p:grpSpPr bwMode="auto">
            <a:xfrm>
              <a:off x="683568" y="5501406"/>
              <a:ext cx="2952328" cy="1023938"/>
              <a:chOff x="1691737" y="4581129"/>
              <a:chExt cx="2951544" cy="1023351"/>
            </a:xfrm>
          </p:grpSpPr>
          <p:sp>
            <p:nvSpPr>
              <p:cNvPr id="85" name="圆角矩形 84"/>
              <p:cNvSpPr/>
              <p:nvPr/>
            </p:nvSpPr>
            <p:spPr>
              <a:xfrm>
                <a:off x="1691737" y="4957134"/>
                <a:ext cx="1503557" cy="647346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大数据不可近似问题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1286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3276267" y="4953961"/>
                <a:ext cx="1367014" cy="648933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大数据可近似问题</a:t>
                </a: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1020251" y="4653632"/>
              <a:ext cx="2159852" cy="863623"/>
            </a:xfrm>
            <a:prstGeom prst="rect">
              <a:avLst/>
            </a:prstGeom>
            <a:noFill/>
            <a:ln w="50800">
              <a:solidFill>
                <a:srgbClr val="0033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282" name="TextBox 5"/>
          <p:cNvSpPr txBox="1">
            <a:spLocks noChangeArrowheads="1"/>
          </p:cNvSpPr>
          <p:nvPr/>
        </p:nvSpPr>
        <p:spPr bwMode="auto">
          <a:xfrm>
            <a:off x="5875338" y="2965963"/>
            <a:ext cx="21653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NP and beyond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1"/>
          <p:cNvGrpSpPr>
            <a:grpSpLocks/>
          </p:cNvGrpSpPr>
          <p:nvPr/>
        </p:nvGrpSpPr>
        <p:grpSpPr bwMode="auto">
          <a:xfrm>
            <a:off x="2814638" y="2951929"/>
            <a:ext cx="5861050" cy="3176588"/>
            <a:chOff x="2814091" y="3121625"/>
            <a:chExt cx="5861863" cy="3176588"/>
          </a:xfrm>
        </p:grpSpPr>
        <p:sp>
          <p:nvSpPr>
            <p:cNvPr id="54" name="Chord 2"/>
            <p:cNvSpPr>
              <a:spLocks/>
            </p:cNvSpPr>
            <p:nvPr/>
          </p:nvSpPr>
          <p:spPr bwMode="auto">
            <a:xfrm rot="6732850">
              <a:off x="5303062" y="2925321"/>
              <a:ext cx="3176588" cy="3569195"/>
            </a:xfrm>
            <a:custGeom>
              <a:avLst/>
              <a:gdLst>
                <a:gd name="T0" fmla="*/ 2691457 w 3058098"/>
                <a:gd name="T1" fmla="*/ 2951636 h 3578456"/>
                <a:gd name="T2" fmla="*/ 673074 w 3058098"/>
                <a:gd name="T3" fmla="*/ 3271821 h 3578456"/>
                <a:gd name="T4" fmla="*/ 38577 w 3058098"/>
                <a:gd name="T5" fmla="*/ 1389857 h 3578456"/>
                <a:gd name="T6" fmla="*/ 1529049 w 3058098"/>
                <a:gd name="T7" fmla="*/ 0 h 3578456"/>
                <a:gd name="T8" fmla="*/ 2691457 w 3058098"/>
                <a:gd name="T9" fmla="*/ 2951636 h 3578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8098" h="3578456">
                  <a:moveTo>
                    <a:pt x="2691457" y="2951636"/>
                  </a:moveTo>
                  <a:cubicBezTo>
                    <a:pt x="2186169" y="3643510"/>
                    <a:pt x="1317543" y="3781305"/>
                    <a:pt x="673074" y="3271821"/>
                  </a:cubicBezTo>
                  <a:cubicBezTo>
                    <a:pt x="149693" y="2858063"/>
                    <a:pt x="-102408" y="2110315"/>
                    <a:pt x="38577" y="1389857"/>
                  </a:cubicBezTo>
                  <a:cubicBezTo>
                    <a:pt x="197720" y="576607"/>
                    <a:pt x="816069" y="0"/>
                    <a:pt x="1529049" y="0"/>
                  </a:cubicBezTo>
                  <a:lnTo>
                    <a:pt x="2691457" y="2951636"/>
                  </a:lnTo>
                  <a:close/>
                </a:path>
              </a:pathLst>
            </a:custGeom>
            <a:gradFill rotWithShape="1">
              <a:gsLst>
                <a:gs pos="0">
                  <a:srgbClr val="FFFF80"/>
                </a:gs>
                <a:gs pos="50000">
                  <a:srgbClr val="FFFFB3"/>
                </a:gs>
                <a:gs pos="100000">
                  <a:srgbClr val="FFFFDA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2325" name="TextBox 5"/>
            <p:cNvSpPr txBox="1">
              <a:spLocks noChangeArrowheads="1"/>
            </p:cNvSpPr>
            <p:nvPr/>
          </p:nvSpPr>
          <p:spPr bwMode="auto">
            <a:xfrm>
              <a:off x="5875112" y="3248165"/>
              <a:ext cx="2165779" cy="41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NP and beyond</a:t>
              </a:r>
              <a:endPara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2814091" y="3272438"/>
              <a:ext cx="2802326" cy="37306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4276725" y="3482154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323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22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(3)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194319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107504" y="2035197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7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8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cxnSp>
        <p:nvCxnSpPr>
          <p:cNvPr id="58" name="Curved Connector 5"/>
          <p:cNvCxnSpPr>
            <a:cxnSpLocks noChangeShapeType="1"/>
          </p:cNvCxnSpPr>
          <p:nvPr/>
        </p:nvCxnSpPr>
        <p:spPr bwMode="auto">
          <a:xfrm rot="5400000">
            <a:off x="6019800" y="4266379"/>
            <a:ext cx="1660525" cy="142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</p:cxnSp>
      <p:grpSp>
        <p:nvGrpSpPr>
          <p:cNvPr id="10" name="组合 76"/>
          <p:cNvGrpSpPr>
            <a:grpSpLocks/>
          </p:cNvGrpSpPr>
          <p:nvPr/>
        </p:nvGrpSpPr>
        <p:grpSpPr bwMode="auto">
          <a:xfrm>
            <a:off x="4457700" y="3561529"/>
            <a:ext cx="3878263" cy="1692275"/>
            <a:chOff x="4457514" y="3731385"/>
            <a:chExt cx="3878246" cy="1691539"/>
          </a:xfrm>
        </p:grpSpPr>
        <p:sp>
          <p:nvSpPr>
            <p:cNvPr id="12314" name="TextBox 9"/>
            <p:cNvSpPr txBox="1">
              <a:spLocks noChangeArrowheads="1"/>
            </p:cNvSpPr>
            <p:nvPr/>
          </p:nvSpPr>
          <p:spPr bwMode="auto">
            <a:xfrm>
              <a:off x="5722761" y="4202504"/>
              <a:ext cx="1513535" cy="707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非大数据</a:t>
              </a:r>
              <a:endParaRPr lang="en-US" altLang="zh-CN" sz="2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</a:p>
          </p:txBody>
        </p:sp>
        <p:grpSp>
          <p:nvGrpSpPr>
            <p:cNvPr id="12" name="组合 75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grpSp>
            <p:nvGrpSpPr>
              <p:cNvPr id="13" name="组合 71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1916832"/>
                <a:chExt cx="3878246" cy="1691539"/>
              </a:xfrm>
            </p:grpSpPr>
            <p:sp>
              <p:nvSpPr>
                <p:cNvPr id="66" name="右箭头 65"/>
                <p:cNvSpPr/>
                <p:nvPr/>
              </p:nvSpPr>
              <p:spPr>
                <a:xfrm>
                  <a:off x="4457514" y="3313224"/>
                  <a:ext cx="2320915" cy="280866"/>
                </a:xfrm>
                <a:prstGeom prst="rightArrow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71" name="任意多边形 70"/>
                <p:cNvSpPr/>
                <p:nvPr/>
              </p:nvSpPr>
              <p:spPr>
                <a:xfrm>
                  <a:off x="6822879" y="1916832"/>
                  <a:ext cx="1512881" cy="1691539"/>
                </a:xfrm>
                <a:custGeom>
                  <a:avLst/>
                  <a:gdLst>
                    <a:gd name="connsiteX0" fmla="*/ 193431 w 1512277"/>
                    <a:gd name="connsiteY0" fmla="*/ 2583 h 1691539"/>
                    <a:gd name="connsiteX1" fmla="*/ 123092 w 1512277"/>
                    <a:gd name="connsiteY1" fmla="*/ 90506 h 1691539"/>
                    <a:gd name="connsiteX2" fmla="*/ 105508 w 1512277"/>
                    <a:gd name="connsiteY2" fmla="*/ 319106 h 1691539"/>
                    <a:gd name="connsiteX3" fmla="*/ 87923 w 1512277"/>
                    <a:gd name="connsiteY3" fmla="*/ 389445 h 1691539"/>
                    <a:gd name="connsiteX4" fmla="*/ 70339 w 1512277"/>
                    <a:gd name="connsiteY4" fmla="*/ 793891 h 1691539"/>
                    <a:gd name="connsiteX5" fmla="*/ 35169 w 1512277"/>
                    <a:gd name="connsiteY5" fmla="*/ 899399 h 1691539"/>
                    <a:gd name="connsiteX6" fmla="*/ 0 w 1512277"/>
                    <a:gd name="connsiteY6" fmla="*/ 1022491 h 1691539"/>
                    <a:gd name="connsiteX7" fmla="*/ 35169 w 1512277"/>
                    <a:gd name="connsiteY7" fmla="*/ 1655537 h 1691539"/>
                    <a:gd name="connsiteX8" fmla="*/ 87923 w 1512277"/>
                    <a:gd name="connsiteY8" fmla="*/ 1690706 h 1691539"/>
                    <a:gd name="connsiteX9" fmla="*/ 105508 w 1512277"/>
                    <a:gd name="connsiteY9" fmla="*/ 1637953 h 1691539"/>
                    <a:gd name="connsiteX10" fmla="*/ 158262 w 1512277"/>
                    <a:gd name="connsiteY10" fmla="*/ 1620368 h 1691539"/>
                    <a:gd name="connsiteX11" fmla="*/ 211015 w 1512277"/>
                    <a:gd name="connsiteY11" fmla="*/ 1585199 h 1691539"/>
                    <a:gd name="connsiteX12" fmla="*/ 246185 w 1512277"/>
                    <a:gd name="connsiteY12" fmla="*/ 1620368 h 1691539"/>
                    <a:gd name="connsiteX13" fmla="*/ 422031 w 1512277"/>
                    <a:gd name="connsiteY13" fmla="*/ 1620368 h 1691539"/>
                    <a:gd name="connsiteX14" fmla="*/ 527539 w 1512277"/>
                    <a:gd name="connsiteY14" fmla="*/ 1585199 h 1691539"/>
                    <a:gd name="connsiteX15" fmla="*/ 580292 w 1512277"/>
                    <a:gd name="connsiteY15" fmla="*/ 1567614 h 1691539"/>
                    <a:gd name="connsiteX16" fmla="*/ 615462 w 1512277"/>
                    <a:gd name="connsiteY16" fmla="*/ 1532445 h 1691539"/>
                    <a:gd name="connsiteX17" fmla="*/ 685800 w 1512277"/>
                    <a:gd name="connsiteY17" fmla="*/ 1514860 h 1691539"/>
                    <a:gd name="connsiteX18" fmla="*/ 967154 w 1512277"/>
                    <a:gd name="connsiteY18" fmla="*/ 1497276 h 1691539"/>
                    <a:gd name="connsiteX19" fmla="*/ 1072662 w 1512277"/>
                    <a:gd name="connsiteY19" fmla="*/ 1462106 h 1691539"/>
                    <a:gd name="connsiteX20" fmla="*/ 1266092 w 1512277"/>
                    <a:gd name="connsiteY20" fmla="*/ 1268676 h 1691539"/>
                    <a:gd name="connsiteX21" fmla="*/ 1301262 w 1512277"/>
                    <a:gd name="connsiteY21" fmla="*/ 1233506 h 1691539"/>
                    <a:gd name="connsiteX22" fmla="*/ 1354015 w 1512277"/>
                    <a:gd name="connsiteY22" fmla="*/ 1180753 h 1691539"/>
                    <a:gd name="connsiteX23" fmla="*/ 1406769 w 1512277"/>
                    <a:gd name="connsiteY23" fmla="*/ 1163168 h 1691539"/>
                    <a:gd name="connsiteX24" fmla="*/ 1441939 w 1512277"/>
                    <a:gd name="connsiteY24" fmla="*/ 1110414 h 1691539"/>
                    <a:gd name="connsiteX25" fmla="*/ 1494692 w 1512277"/>
                    <a:gd name="connsiteY25" fmla="*/ 934568 h 1691539"/>
                    <a:gd name="connsiteX26" fmla="*/ 1512277 w 1512277"/>
                    <a:gd name="connsiteY26" fmla="*/ 829060 h 1691539"/>
                    <a:gd name="connsiteX27" fmla="*/ 1494692 w 1512277"/>
                    <a:gd name="connsiteY27" fmla="*/ 565291 h 1691539"/>
                    <a:gd name="connsiteX28" fmla="*/ 1441939 w 1512277"/>
                    <a:gd name="connsiteY28" fmla="*/ 494953 h 1691539"/>
                    <a:gd name="connsiteX29" fmla="*/ 1389185 w 1512277"/>
                    <a:gd name="connsiteY29" fmla="*/ 442199 h 1691539"/>
                    <a:gd name="connsiteX30" fmla="*/ 1266092 w 1512277"/>
                    <a:gd name="connsiteY30" fmla="*/ 371860 h 1691539"/>
                    <a:gd name="connsiteX31" fmla="*/ 1213339 w 1512277"/>
                    <a:gd name="connsiteY31" fmla="*/ 354276 h 1691539"/>
                    <a:gd name="connsiteX32" fmla="*/ 1125415 w 1512277"/>
                    <a:gd name="connsiteY32" fmla="*/ 283937 h 1691539"/>
                    <a:gd name="connsiteX33" fmla="*/ 1072662 w 1512277"/>
                    <a:gd name="connsiteY33" fmla="*/ 266353 h 1691539"/>
                    <a:gd name="connsiteX34" fmla="*/ 967154 w 1512277"/>
                    <a:gd name="connsiteY34" fmla="*/ 196014 h 1691539"/>
                    <a:gd name="connsiteX35" fmla="*/ 914400 w 1512277"/>
                    <a:gd name="connsiteY35" fmla="*/ 178429 h 1691539"/>
                    <a:gd name="connsiteX36" fmla="*/ 808892 w 1512277"/>
                    <a:gd name="connsiteY36" fmla="*/ 108091 h 1691539"/>
                    <a:gd name="connsiteX37" fmla="*/ 650631 w 1512277"/>
                    <a:gd name="connsiteY37" fmla="*/ 55337 h 1691539"/>
                    <a:gd name="connsiteX38" fmla="*/ 597877 w 1512277"/>
                    <a:gd name="connsiteY38" fmla="*/ 37753 h 1691539"/>
                    <a:gd name="connsiteX39" fmla="*/ 457200 w 1512277"/>
                    <a:gd name="connsiteY39" fmla="*/ 2583 h 1691539"/>
                    <a:gd name="connsiteX40" fmla="*/ 228600 w 1512277"/>
                    <a:gd name="connsiteY40" fmla="*/ 20168 h 1691539"/>
                    <a:gd name="connsiteX41" fmla="*/ 193431 w 1512277"/>
                    <a:gd name="connsiteY41" fmla="*/ 2583 h 169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512277" h="1691539">
                      <a:moveTo>
                        <a:pt x="193431" y="2583"/>
                      </a:moveTo>
                      <a:cubicBezTo>
                        <a:pt x="175846" y="14306"/>
                        <a:pt x="133137" y="54343"/>
                        <a:pt x="123092" y="90506"/>
                      </a:cubicBezTo>
                      <a:cubicBezTo>
                        <a:pt x="102637" y="164143"/>
                        <a:pt x="114438" y="243204"/>
                        <a:pt x="105508" y="319106"/>
                      </a:cubicBezTo>
                      <a:cubicBezTo>
                        <a:pt x="102684" y="343108"/>
                        <a:pt x="93785" y="365999"/>
                        <a:pt x="87923" y="389445"/>
                      </a:cubicBezTo>
                      <a:cubicBezTo>
                        <a:pt x="82062" y="524260"/>
                        <a:pt x="84225" y="659665"/>
                        <a:pt x="70339" y="793891"/>
                      </a:cubicBezTo>
                      <a:cubicBezTo>
                        <a:pt x="66524" y="830766"/>
                        <a:pt x="44160" y="863434"/>
                        <a:pt x="35169" y="899399"/>
                      </a:cubicBezTo>
                      <a:cubicBezTo>
                        <a:pt x="13090" y="987719"/>
                        <a:pt x="25228" y="946810"/>
                        <a:pt x="0" y="1022491"/>
                      </a:cubicBezTo>
                      <a:cubicBezTo>
                        <a:pt x="11723" y="1233506"/>
                        <a:pt x="7599" y="1446002"/>
                        <a:pt x="35169" y="1655537"/>
                      </a:cubicBezTo>
                      <a:cubicBezTo>
                        <a:pt x="37926" y="1676490"/>
                        <a:pt x="67420" y="1695832"/>
                        <a:pt x="87923" y="1690706"/>
                      </a:cubicBezTo>
                      <a:cubicBezTo>
                        <a:pt x="105905" y="1686211"/>
                        <a:pt x="92401" y="1651060"/>
                        <a:pt x="105508" y="1637953"/>
                      </a:cubicBezTo>
                      <a:cubicBezTo>
                        <a:pt x="118615" y="1624846"/>
                        <a:pt x="141683" y="1628658"/>
                        <a:pt x="158262" y="1620368"/>
                      </a:cubicBezTo>
                      <a:cubicBezTo>
                        <a:pt x="177165" y="1610917"/>
                        <a:pt x="193431" y="1596922"/>
                        <a:pt x="211015" y="1585199"/>
                      </a:cubicBezTo>
                      <a:cubicBezTo>
                        <a:pt x="222738" y="1596922"/>
                        <a:pt x="231969" y="1611838"/>
                        <a:pt x="246185" y="1620368"/>
                      </a:cubicBezTo>
                      <a:cubicBezTo>
                        <a:pt x="305208" y="1655782"/>
                        <a:pt x="354493" y="1630016"/>
                        <a:pt x="422031" y="1620368"/>
                      </a:cubicBezTo>
                      <a:lnTo>
                        <a:pt x="527539" y="1585199"/>
                      </a:lnTo>
                      <a:lnTo>
                        <a:pt x="580292" y="1567614"/>
                      </a:lnTo>
                      <a:cubicBezTo>
                        <a:pt x="592015" y="1555891"/>
                        <a:pt x="600633" y="1539859"/>
                        <a:pt x="615462" y="1532445"/>
                      </a:cubicBezTo>
                      <a:cubicBezTo>
                        <a:pt x="637078" y="1521637"/>
                        <a:pt x="661752" y="1517265"/>
                        <a:pt x="685800" y="1514860"/>
                      </a:cubicBezTo>
                      <a:cubicBezTo>
                        <a:pt x="779301" y="1505510"/>
                        <a:pt x="873369" y="1503137"/>
                        <a:pt x="967154" y="1497276"/>
                      </a:cubicBezTo>
                      <a:cubicBezTo>
                        <a:pt x="1002323" y="1485553"/>
                        <a:pt x="1046448" y="1488320"/>
                        <a:pt x="1072662" y="1462106"/>
                      </a:cubicBezTo>
                      <a:lnTo>
                        <a:pt x="1266092" y="1268676"/>
                      </a:lnTo>
                      <a:lnTo>
                        <a:pt x="1301262" y="1233506"/>
                      </a:lnTo>
                      <a:cubicBezTo>
                        <a:pt x="1318846" y="1215922"/>
                        <a:pt x="1330423" y="1188617"/>
                        <a:pt x="1354015" y="1180753"/>
                      </a:cubicBezTo>
                      <a:lnTo>
                        <a:pt x="1406769" y="1163168"/>
                      </a:lnTo>
                      <a:cubicBezTo>
                        <a:pt x="1418492" y="1145583"/>
                        <a:pt x="1433356" y="1129727"/>
                        <a:pt x="1441939" y="1110414"/>
                      </a:cubicBezTo>
                      <a:cubicBezTo>
                        <a:pt x="1458252" y="1073710"/>
                        <a:pt x="1485392" y="981070"/>
                        <a:pt x="1494692" y="934568"/>
                      </a:cubicBezTo>
                      <a:cubicBezTo>
                        <a:pt x="1501684" y="899606"/>
                        <a:pt x="1506415" y="864229"/>
                        <a:pt x="1512277" y="829060"/>
                      </a:cubicBezTo>
                      <a:cubicBezTo>
                        <a:pt x="1506415" y="741137"/>
                        <a:pt x="1512845" y="651519"/>
                        <a:pt x="1494692" y="565291"/>
                      </a:cubicBezTo>
                      <a:cubicBezTo>
                        <a:pt x="1488654" y="536612"/>
                        <a:pt x="1461012" y="517205"/>
                        <a:pt x="1441939" y="494953"/>
                      </a:cubicBezTo>
                      <a:cubicBezTo>
                        <a:pt x="1425755" y="476071"/>
                        <a:pt x="1408289" y="458119"/>
                        <a:pt x="1389185" y="442199"/>
                      </a:cubicBezTo>
                      <a:cubicBezTo>
                        <a:pt x="1358018" y="416226"/>
                        <a:pt x="1301506" y="387037"/>
                        <a:pt x="1266092" y="371860"/>
                      </a:cubicBezTo>
                      <a:cubicBezTo>
                        <a:pt x="1249055" y="364559"/>
                        <a:pt x="1230923" y="360137"/>
                        <a:pt x="1213339" y="354276"/>
                      </a:cubicBezTo>
                      <a:cubicBezTo>
                        <a:pt x="1180627" y="321564"/>
                        <a:pt x="1169781" y="306120"/>
                        <a:pt x="1125415" y="283937"/>
                      </a:cubicBezTo>
                      <a:cubicBezTo>
                        <a:pt x="1108836" y="275648"/>
                        <a:pt x="1090246" y="272214"/>
                        <a:pt x="1072662" y="266353"/>
                      </a:cubicBezTo>
                      <a:cubicBezTo>
                        <a:pt x="1037493" y="242907"/>
                        <a:pt x="1007253" y="209381"/>
                        <a:pt x="967154" y="196014"/>
                      </a:cubicBezTo>
                      <a:cubicBezTo>
                        <a:pt x="949569" y="190152"/>
                        <a:pt x="930603" y="187431"/>
                        <a:pt x="914400" y="178429"/>
                      </a:cubicBezTo>
                      <a:cubicBezTo>
                        <a:pt x="877451" y="157902"/>
                        <a:pt x="848991" y="121457"/>
                        <a:pt x="808892" y="108091"/>
                      </a:cubicBezTo>
                      <a:lnTo>
                        <a:pt x="650631" y="55337"/>
                      </a:lnTo>
                      <a:cubicBezTo>
                        <a:pt x="633046" y="49476"/>
                        <a:pt x="615859" y="42249"/>
                        <a:pt x="597877" y="37753"/>
                      </a:cubicBezTo>
                      <a:lnTo>
                        <a:pt x="457200" y="2583"/>
                      </a:lnTo>
                      <a:cubicBezTo>
                        <a:pt x="381000" y="8445"/>
                        <a:pt x="304502" y="11238"/>
                        <a:pt x="228600" y="20168"/>
                      </a:cubicBezTo>
                      <a:cubicBezTo>
                        <a:pt x="204598" y="22992"/>
                        <a:pt x="211016" y="-9140"/>
                        <a:pt x="193431" y="258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2317" name="TextBox 17"/>
              <p:cNvSpPr txBox="1">
                <a:spLocks noChangeArrowheads="1"/>
              </p:cNvSpPr>
              <p:nvPr/>
            </p:nvSpPr>
            <p:spPr bwMode="auto">
              <a:xfrm>
                <a:off x="6066831" y="3796494"/>
                <a:ext cx="216421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latin typeface="黑体" pitchFamily="49" charset="-122"/>
                    <a:ea typeface="黑体" pitchFamily="49" charset="-122"/>
                  </a:rPr>
                  <a:t>多项式易解类</a:t>
                </a:r>
              </a:p>
            </p:txBody>
          </p:sp>
          <p:sp>
            <p:nvSpPr>
              <p:cNvPr id="12318" name="TextBox 17"/>
              <p:cNvSpPr txBox="1">
                <a:spLocks noChangeArrowheads="1"/>
              </p:cNvSpPr>
              <p:nvPr/>
            </p:nvSpPr>
            <p:spPr bwMode="auto">
              <a:xfrm>
                <a:off x="6973827" y="4188931"/>
                <a:ext cx="1239636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大数据易解类</a:t>
                </a:r>
              </a:p>
            </p:txBody>
          </p:sp>
        </p:grpSp>
      </p:grp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5292725" y="1459679"/>
            <a:ext cx="3663950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653" y="1820822"/>
              <a:ext cx="3385843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如何设计更有效的算法？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653" y="2205052"/>
              <a:ext cx="3385843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如何以“以局部观全局”？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3</a:t>
              </a:r>
              <a:r>
                <a:rPr lang="zh-CN" altLang="en-US" sz="1800" b="1" dirty="0"/>
                <a:t>：大数据高效算法理论</a:t>
              </a:r>
            </a:p>
          </p:txBody>
        </p:sp>
      </p:grpSp>
      <p:grpSp>
        <p:nvGrpSpPr>
          <p:cNvPr id="15" name="组合 26"/>
          <p:cNvGrpSpPr>
            <a:grpSpLocks/>
          </p:cNvGrpSpPr>
          <p:nvPr/>
        </p:nvGrpSpPr>
        <p:grpSpPr bwMode="auto">
          <a:xfrm>
            <a:off x="2266950" y="4574354"/>
            <a:ext cx="2160588" cy="1020763"/>
            <a:chOff x="2123975" y="4581129"/>
            <a:chExt cx="2159526" cy="1021174"/>
          </a:xfrm>
        </p:grpSpPr>
        <p:sp>
          <p:nvSpPr>
            <p:cNvPr id="12307" name="直接连接符 3"/>
            <p:cNvSpPr>
              <a:spLocks noChangeArrowheads="1"/>
            </p:cNvSpPr>
            <p:nvPr/>
          </p:nvSpPr>
          <p:spPr bwMode="auto">
            <a:xfrm>
              <a:off x="3194472" y="4581129"/>
              <a:ext cx="560063" cy="373648"/>
            </a:xfrm>
            <a:custGeom>
              <a:avLst/>
              <a:gdLst>
                <a:gd name="T0" fmla="*/ 0 w 560063"/>
                <a:gd name="T1" fmla="*/ 0 h 373648"/>
                <a:gd name="T2" fmla="*/ 0 w 560063"/>
                <a:gd name="T3" fmla="*/ 254630 h 373648"/>
                <a:gd name="T4" fmla="*/ 560063 w 560063"/>
                <a:gd name="T5" fmla="*/ 254630 h 373648"/>
                <a:gd name="T6" fmla="*/ 560063 w 560063"/>
                <a:gd name="T7" fmla="*/ 373648 h 373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063"/>
                <a:gd name="T13" fmla="*/ 0 h 373648"/>
                <a:gd name="T14" fmla="*/ 560063 w 560063"/>
                <a:gd name="T15" fmla="*/ 373648 h 373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063" h="373648">
                  <a:moveTo>
                    <a:pt x="0" y="0"/>
                  </a:moveTo>
                  <a:lnTo>
                    <a:pt x="0" y="254630"/>
                  </a:lnTo>
                  <a:lnTo>
                    <a:pt x="560063" y="254630"/>
                  </a:lnTo>
                  <a:lnTo>
                    <a:pt x="560063" y="37364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直接连接符 4"/>
            <p:cNvSpPr>
              <a:spLocks noChangeArrowheads="1"/>
            </p:cNvSpPr>
            <p:nvPr/>
          </p:nvSpPr>
          <p:spPr bwMode="auto">
            <a:xfrm>
              <a:off x="2598314" y="4581129"/>
              <a:ext cx="596158" cy="373648"/>
            </a:xfrm>
            <a:custGeom>
              <a:avLst/>
              <a:gdLst>
                <a:gd name="T0" fmla="*/ 596158 w 596158"/>
                <a:gd name="T1" fmla="*/ 0 h 373648"/>
                <a:gd name="T2" fmla="*/ 596158 w 596158"/>
                <a:gd name="T3" fmla="*/ 254630 h 373648"/>
                <a:gd name="T4" fmla="*/ 0 w 596158"/>
                <a:gd name="T5" fmla="*/ 254630 h 373648"/>
                <a:gd name="T6" fmla="*/ 0 w 596158"/>
                <a:gd name="T7" fmla="*/ 373648 h 373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6158"/>
                <a:gd name="T13" fmla="*/ 0 h 373648"/>
                <a:gd name="T14" fmla="*/ 596158 w 596158"/>
                <a:gd name="T15" fmla="*/ 373648 h 373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6158" h="373648">
                  <a:moveTo>
                    <a:pt x="596158" y="0"/>
                  </a:moveTo>
                  <a:lnTo>
                    <a:pt x="596158" y="254630"/>
                  </a:lnTo>
                  <a:lnTo>
                    <a:pt x="0" y="254630"/>
                  </a:lnTo>
                  <a:lnTo>
                    <a:pt x="0" y="37364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123975" y="4941637"/>
              <a:ext cx="998047" cy="647961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66750">
                <a:lnSpc>
                  <a:spcPct val="90000"/>
                </a:lnSpc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非</a:t>
              </a: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</a:t>
              </a: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  <a:endParaRPr lang="en-US" altLang="zh-CN" sz="1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defTabSz="666750">
                <a:defRPr/>
              </a:pPr>
              <a:endPara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202944" y="4954342"/>
              <a:ext cx="1080557" cy="647961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</a:t>
              </a:r>
              <a: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  <a:endParaRPr lang="zh-CN" altLang="en-US" sz="1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250825" y="5326829"/>
            <a:ext cx="8929688" cy="1150938"/>
            <a:chOff x="251408" y="5495453"/>
            <a:chExt cx="8929104" cy="1150730"/>
          </a:xfrm>
        </p:grpSpPr>
        <p:sp>
          <p:nvSpPr>
            <p:cNvPr id="12302" name="矩形 51" descr="羊皮纸"/>
            <p:cNvSpPr>
              <a:spLocks noChangeArrowheads="1"/>
            </p:cNvSpPr>
            <p:nvPr/>
          </p:nvSpPr>
          <p:spPr bwMode="auto">
            <a:xfrm>
              <a:off x="4488100" y="5495453"/>
              <a:ext cx="4692412" cy="111705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latin typeface="黑体" pitchFamily="49" charset="-122"/>
                  <a:ea typeface="黑体" pitchFamily="49" charset="-122"/>
                </a:rPr>
                <a:t>针对大数据非易解类问题，提出</a:t>
              </a:r>
              <a:r>
                <a:rPr kumimoji="0"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高效算法理论与算法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！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7" name="组合 11"/>
            <p:cNvGrpSpPr>
              <a:grpSpLocks/>
            </p:cNvGrpSpPr>
            <p:nvPr/>
          </p:nvGrpSpPr>
          <p:grpSpPr bwMode="auto">
            <a:xfrm>
              <a:off x="251408" y="5915604"/>
              <a:ext cx="4176589" cy="730579"/>
              <a:chOff x="251408" y="5915604"/>
              <a:chExt cx="4176589" cy="730579"/>
            </a:xfrm>
          </p:grpSpPr>
          <p:sp>
            <p:nvSpPr>
              <p:cNvPr id="11" name="下弧形箭头 10"/>
              <p:cNvSpPr/>
              <p:nvPr/>
            </p:nvSpPr>
            <p:spPr>
              <a:xfrm flipH="1">
                <a:off x="2815053" y="5916065"/>
                <a:ext cx="1612795" cy="696786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下弧形箭头 82"/>
              <p:cNvSpPr/>
              <p:nvPr/>
            </p:nvSpPr>
            <p:spPr>
              <a:xfrm flipH="1">
                <a:off x="1645142" y="5916065"/>
                <a:ext cx="2743021" cy="696786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下弧形箭头 83"/>
              <p:cNvSpPr/>
              <p:nvPr/>
            </p:nvSpPr>
            <p:spPr>
              <a:xfrm flipH="1">
                <a:off x="251408" y="5949396"/>
                <a:ext cx="4111356" cy="696787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9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39967</TotalTime>
  <Words>1495</Words>
  <Application>Microsoft Office PowerPoint</Application>
  <PresentationFormat>全屏显示(4:3)</PresentationFormat>
  <Paragraphs>261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默认设计模板</vt:lpstr>
      <vt:lpstr>幻灯片 1</vt:lpstr>
      <vt:lpstr>大数据的政策与引导：国家大力支持</vt:lpstr>
      <vt:lpstr>幻灯片 3</vt:lpstr>
      <vt:lpstr>幻灯片 4</vt:lpstr>
      <vt:lpstr>幻灯片 5</vt:lpstr>
      <vt:lpstr>幻灯片 6</vt:lpstr>
      <vt:lpstr>回答“可计算”问题(1)</vt:lpstr>
      <vt:lpstr>回答“可计算”问题(2)</vt:lpstr>
      <vt:lpstr>回答“可计算”问题(3)</vt:lpstr>
      <vt:lpstr>幻灯片 10</vt:lpstr>
      <vt:lpstr>北京市大数据科学与脑机智能创新中心</vt:lpstr>
      <vt:lpstr>研究方向与机构设置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4070</cp:revision>
  <dcterms:created xsi:type="dcterms:W3CDTF">2010-07-14T15:56:11Z</dcterms:created>
  <dcterms:modified xsi:type="dcterms:W3CDTF">2016-10-01T08:16:17Z</dcterms:modified>
</cp:coreProperties>
</file>