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923" r:id="rId2"/>
    <p:sldId id="1384" r:id="rId3"/>
    <p:sldId id="1385" r:id="rId4"/>
    <p:sldId id="1392" r:id="rId5"/>
    <p:sldId id="1394" r:id="rId6"/>
    <p:sldId id="1393" r:id="rId7"/>
    <p:sldId id="1395" r:id="rId8"/>
    <p:sldId id="1367" r:id="rId9"/>
  </p:sldIdLst>
  <p:sldSz cx="9144000" cy="6858000" type="screen4x3"/>
  <p:notesSz cx="7315200" cy="9601200"/>
  <p:custDataLst>
    <p:tags r:id="rId12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3366FF"/>
    <a:srgbClr val="0099CC"/>
    <a:srgbClr val="66CCFF"/>
    <a:srgbClr val="FF0066"/>
    <a:srgbClr val="FF9933"/>
    <a:srgbClr val="FF33CC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4" autoAdjust="0"/>
    <p:restoredTop sz="94660"/>
  </p:normalViewPr>
  <p:slideViewPr>
    <p:cSldViewPr>
      <p:cViewPr varScale="1">
        <p:scale>
          <a:sx n="96" d="100"/>
          <a:sy n="96" d="100"/>
        </p:scale>
        <p:origin x="-8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1878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021D0-32BE-4527-8C80-1CD528B2892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2244A7-F62A-41C6-A2D3-0D50BE6BE991}">
      <dgm:prSet phldrT="[文本]" custT="1"/>
      <dgm:spPr>
        <a:solidFill>
          <a:srgbClr val="FFFF00">
            <a:alpha val="70000"/>
          </a:srgbClr>
        </a:solidFill>
        <a:ln>
          <a:solidFill>
            <a:srgbClr val="FFFF00"/>
          </a:solidFill>
        </a:ln>
      </dgm:spPr>
      <dgm:t>
        <a:bodyPr/>
        <a:lstStyle/>
        <a:p>
          <a:r>
            <a:rPr lang="zh-CN" altLang="en-US" sz="3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群体智能计算</a:t>
          </a:r>
        </a:p>
      </dgm:t>
    </dgm:pt>
    <dgm:pt modelId="{17DF6EEC-E257-4E47-A268-20BF638E6E20}" type="parTrans" cxnId="{FE5106AB-8734-4F4D-915F-FF3EAA470B42}">
      <dgm:prSet/>
      <dgm:spPr/>
      <dgm:t>
        <a:bodyPr/>
        <a:lstStyle/>
        <a:p>
          <a:endParaRPr lang="zh-CN" altLang="en-US"/>
        </a:p>
      </dgm:t>
    </dgm:pt>
    <dgm:pt modelId="{D778C394-2A22-4A4F-A671-730A3AA6CDE7}" type="sibTrans" cxnId="{FE5106AB-8734-4F4D-915F-FF3EAA470B42}">
      <dgm:prSet/>
      <dgm:spPr/>
      <dgm:t>
        <a:bodyPr/>
        <a:lstStyle/>
        <a:p>
          <a:endParaRPr lang="zh-CN" altLang="en-US"/>
        </a:p>
      </dgm:t>
    </dgm:pt>
    <dgm:pt modelId="{F563EAEF-5428-4B82-9A69-1F5048263FE0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任务分配</a:t>
          </a:r>
        </a:p>
      </dgm:t>
    </dgm:pt>
    <dgm:pt modelId="{177924AE-B784-4BCE-A1A4-FECE8800F87F}" type="parTrans" cxnId="{EB35BC36-7C2F-460A-A8ED-5F6738BC3281}">
      <dgm:prSet/>
      <dgm:spPr>
        <a:solidFill>
          <a:srgbClr val="92D050"/>
        </a:solidFill>
      </dgm:spPr>
      <dgm:t>
        <a:bodyPr/>
        <a:lstStyle/>
        <a:p>
          <a:endParaRPr lang="zh-CN" altLang="en-US"/>
        </a:p>
      </dgm:t>
    </dgm:pt>
    <dgm:pt modelId="{9E7BCF7C-F516-4580-9193-F3B49DC2D1AD}" type="sibTrans" cxnId="{EB35BC36-7C2F-460A-A8ED-5F6738BC3281}">
      <dgm:prSet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F55D8119-5131-468C-91F9-0690ABD07315}">
      <dgm:prSet phldrT="[文本]" custT="1"/>
      <dgm:spPr>
        <a:solidFill>
          <a:srgbClr val="FF0000">
            <a:alpha val="70000"/>
          </a:srgbClr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群智汇聚</a:t>
          </a:r>
        </a:p>
      </dgm:t>
    </dgm:pt>
    <dgm:pt modelId="{1A789043-D0D1-4955-924E-DA653BC99DF9}" type="parTrans" cxnId="{42B3C561-457A-425B-ABE5-1123483535B5}">
      <dgm:prSet/>
      <dgm:spPr>
        <a:solidFill>
          <a:srgbClr val="FF0000">
            <a:alpha val="70000"/>
          </a:srgbClr>
        </a:solidFill>
      </dgm:spPr>
      <dgm:t>
        <a:bodyPr/>
        <a:lstStyle/>
        <a:p>
          <a:endParaRPr lang="zh-CN" altLang="en-US"/>
        </a:p>
      </dgm:t>
    </dgm:pt>
    <dgm:pt modelId="{BA172275-A937-4F03-AE21-58517E0D4A5C}" type="sibTrans" cxnId="{42B3C561-457A-425B-ABE5-1123483535B5}">
      <dgm:prSet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419C4472-6ADA-4753-A853-FF8E21F82C60}">
      <dgm:prSet phldrT="[文本]" custT="1"/>
      <dgm:spPr>
        <a:solidFill>
          <a:srgbClr val="00B0F0">
            <a:alpha val="70000"/>
          </a:srgbClr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激励机制</a:t>
          </a:r>
        </a:p>
      </dgm:t>
    </dgm:pt>
    <dgm:pt modelId="{35AD71B7-2C85-4E8F-B5E5-3C1A3976CDA9}" type="parTrans" cxnId="{59EDF99C-8E86-4EE8-91D1-86A08DF9497F}">
      <dgm:prSet/>
      <dgm:spPr>
        <a:solidFill>
          <a:srgbClr val="00B0F0">
            <a:alpha val="70000"/>
          </a:srgbClr>
        </a:solidFill>
      </dgm:spPr>
      <dgm:t>
        <a:bodyPr/>
        <a:lstStyle/>
        <a:p>
          <a:endParaRPr lang="zh-CN" altLang="en-US"/>
        </a:p>
      </dgm:t>
    </dgm:pt>
    <dgm:pt modelId="{7C3CD356-DA82-4CF3-957D-6EF028FCC7AF}" type="sibTrans" cxnId="{59EDF99C-8E86-4EE8-91D1-86A08DF9497F}">
      <dgm:prSet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C3DCF6B8-E7BE-493A-AFF3-774392B1407A}">
      <dgm:prSet/>
      <dgm:spPr/>
      <dgm:t>
        <a:bodyPr/>
        <a:lstStyle/>
        <a:p>
          <a:endParaRPr lang="zh-CN" altLang="en-US" dirty="0"/>
        </a:p>
      </dgm:t>
    </dgm:pt>
    <dgm:pt modelId="{30222552-3643-4DC8-ACED-A61A66FA1748}" type="parTrans" cxnId="{5A33E2C5-43F2-4C94-9541-F3057CE0B831}">
      <dgm:prSet/>
      <dgm:spPr>
        <a:solidFill>
          <a:srgbClr val="FF0000">
            <a:alpha val="70000"/>
          </a:srgbClr>
        </a:solidFill>
      </dgm:spPr>
      <dgm:t>
        <a:bodyPr/>
        <a:lstStyle/>
        <a:p>
          <a:endParaRPr lang="zh-CN" altLang="en-US"/>
        </a:p>
      </dgm:t>
    </dgm:pt>
    <dgm:pt modelId="{1B0C3B2C-3159-4DD3-944F-24952914823D}" type="sibTrans" cxnId="{5A33E2C5-43F2-4C94-9541-F3057CE0B831}">
      <dgm:prSet/>
      <dgm:spPr/>
      <dgm:t>
        <a:bodyPr/>
        <a:lstStyle/>
        <a:p>
          <a:endParaRPr lang="zh-CN" altLang="en-US"/>
        </a:p>
      </dgm:t>
    </dgm:pt>
    <dgm:pt modelId="{BD6253C2-F7DF-48E6-B0E1-93E066CBA94E}">
      <dgm:prSet phldrT="[文本]" custT="1"/>
      <dgm:spPr>
        <a:solidFill>
          <a:srgbClr val="FF0066">
            <a:alpha val="69804"/>
          </a:srgbClr>
        </a:solidFill>
      </dgm:spPr>
      <dgm:t>
        <a:bodyPr/>
        <a:lstStyle/>
        <a:p>
          <a:r>
            <a: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隐私保护</a:t>
          </a:r>
        </a:p>
      </dgm:t>
    </dgm:pt>
    <dgm:pt modelId="{82377E51-16C3-4835-9342-18C8E8A5D0D4}" type="parTrans" cxnId="{4B5DE25D-7383-48EC-BBC7-CD8C8F487757}">
      <dgm:prSet/>
      <dgm:spPr/>
      <dgm:t>
        <a:bodyPr/>
        <a:lstStyle/>
        <a:p>
          <a:endParaRPr lang="zh-CN" altLang="en-US"/>
        </a:p>
      </dgm:t>
    </dgm:pt>
    <dgm:pt modelId="{0231FE3B-7B41-4ACE-A08A-7B9ADC879A9D}" type="sibTrans" cxnId="{4B5DE25D-7383-48EC-BBC7-CD8C8F487757}">
      <dgm:prSet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A29F7528-1521-4806-96E7-9A507F108E4A}" type="pres">
      <dgm:prSet presAssocID="{106021D0-32BE-4527-8C80-1CD528B2892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1ABD19-37B3-4D98-8B91-32455BF05C08}" type="pres">
      <dgm:prSet presAssocID="{5B2244A7-F62A-41C6-A2D3-0D50BE6BE991}" presName="centerShape" presStyleLbl="node0" presStyleIdx="0" presStyleCnt="1" custScaleX="117032" custScaleY="119052"/>
      <dgm:spPr/>
      <dgm:t>
        <a:bodyPr/>
        <a:lstStyle/>
        <a:p>
          <a:endParaRPr lang="zh-CN" altLang="en-US"/>
        </a:p>
      </dgm:t>
    </dgm:pt>
    <dgm:pt modelId="{119A0F91-6FBB-4C41-99DD-79025967B609}" type="pres">
      <dgm:prSet presAssocID="{F563EAEF-5428-4B82-9A69-1F5048263FE0}" presName="node" presStyleLbl="node1" presStyleIdx="0" presStyleCnt="4" custScaleX="125690" custScaleY="1229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6C397-3B54-4162-BBA4-4DE4FB985C22}" type="pres">
      <dgm:prSet presAssocID="{F563EAEF-5428-4B82-9A69-1F5048263FE0}" presName="dummy" presStyleCnt="0"/>
      <dgm:spPr/>
    </dgm:pt>
    <dgm:pt modelId="{33863E97-593A-49C5-9F58-F375E0B2EC38}" type="pres">
      <dgm:prSet presAssocID="{9E7BCF7C-F516-4580-9193-F3B49DC2D1A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4B9AC5-90E6-4511-AFF9-5EAD5744E04F}" type="pres">
      <dgm:prSet presAssocID="{F55D8119-5131-468C-91F9-0690ABD07315}" presName="node" presStyleLbl="node1" presStyleIdx="1" presStyleCnt="4" custScaleX="120828" custScaleY="1210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11708A-48E3-4A5E-BFA9-88392FE4102D}" type="pres">
      <dgm:prSet presAssocID="{F55D8119-5131-468C-91F9-0690ABD07315}" presName="dummy" presStyleCnt="0"/>
      <dgm:spPr/>
    </dgm:pt>
    <dgm:pt modelId="{2D90B4B9-0C80-4F02-9D1B-6CEA191671E5}" type="pres">
      <dgm:prSet presAssocID="{BA172275-A937-4F03-AE21-58517E0D4A5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59B45D4-7C47-4371-8427-9E7347AED28D}" type="pres">
      <dgm:prSet presAssocID="{419C4472-6ADA-4753-A853-FF8E21F82C60}" presName="node" presStyleLbl="node1" presStyleIdx="2" presStyleCnt="4" custScaleX="118079" custScaleY="1152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2800E-EC82-42F6-917A-5DF9F8FC9512}" type="pres">
      <dgm:prSet presAssocID="{419C4472-6ADA-4753-A853-FF8E21F82C60}" presName="dummy" presStyleCnt="0"/>
      <dgm:spPr/>
    </dgm:pt>
    <dgm:pt modelId="{B08C5C77-A9B7-4722-81DC-AEEC1D1F1B1C}" type="pres">
      <dgm:prSet presAssocID="{7C3CD356-DA82-4CF3-957D-6EF028FCC7A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E5AA92A-7E6D-4EE9-9746-4B2E1B3BEFDA}" type="pres">
      <dgm:prSet presAssocID="{BD6253C2-F7DF-48E6-B0E1-93E066CBA94E}" presName="node" presStyleLbl="node1" presStyleIdx="3" presStyleCnt="4" custScaleX="110584" custScaleY="1161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F3C3D-6FDE-4C71-BADB-EEEE4CB6807E}" type="pres">
      <dgm:prSet presAssocID="{BD6253C2-F7DF-48E6-B0E1-93E066CBA94E}" presName="dummy" presStyleCnt="0"/>
      <dgm:spPr/>
    </dgm:pt>
    <dgm:pt modelId="{4E349AEC-E9B0-4A5D-BA15-D853829DA0C6}" type="pres">
      <dgm:prSet presAssocID="{0231FE3B-7B41-4ACE-A08A-7B9ADC879A9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1677412-CACA-47CF-9DCE-041202D0A292}" type="presOf" srcId="{7C3CD356-DA82-4CF3-957D-6EF028FCC7AF}" destId="{B08C5C77-A9B7-4722-81DC-AEEC1D1F1B1C}" srcOrd="0" destOrd="0" presId="urn:microsoft.com/office/officeart/2005/8/layout/radial6"/>
    <dgm:cxn modelId="{EB35BC36-7C2F-460A-A8ED-5F6738BC3281}" srcId="{5B2244A7-F62A-41C6-A2D3-0D50BE6BE991}" destId="{F563EAEF-5428-4B82-9A69-1F5048263FE0}" srcOrd="0" destOrd="0" parTransId="{177924AE-B784-4BCE-A1A4-FECE8800F87F}" sibTransId="{9E7BCF7C-F516-4580-9193-F3B49DC2D1AD}"/>
    <dgm:cxn modelId="{FE5106AB-8734-4F4D-915F-FF3EAA470B42}" srcId="{106021D0-32BE-4527-8C80-1CD528B28927}" destId="{5B2244A7-F62A-41C6-A2D3-0D50BE6BE991}" srcOrd="0" destOrd="0" parTransId="{17DF6EEC-E257-4E47-A268-20BF638E6E20}" sibTransId="{D778C394-2A22-4A4F-A671-730A3AA6CDE7}"/>
    <dgm:cxn modelId="{59EDF99C-8E86-4EE8-91D1-86A08DF9497F}" srcId="{5B2244A7-F62A-41C6-A2D3-0D50BE6BE991}" destId="{419C4472-6ADA-4753-A853-FF8E21F82C60}" srcOrd="2" destOrd="0" parTransId="{35AD71B7-2C85-4E8F-B5E5-3C1A3976CDA9}" sibTransId="{7C3CD356-DA82-4CF3-957D-6EF028FCC7AF}"/>
    <dgm:cxn modelId="{5A33E2C5-43F2-4C94-9541-F3057CE0B831}" srcId="{106021D0-32BE-4527-8C80-1CD528B28927}" destId="{C3DCF6B8-E7BE-493A-AFF3-774392B1407A}" srcOrd="1" destOrd="0" parTransId="{30222552-3643-4DC8-ACED-A61A66FA1748}" sibTransId="{1B0C3B2C-3159-4DD3-944F-24952914823D}"/>
    <dgm:cxn modelId="{4B5DE25D-7383-48EC-BBC7-CD8C8F487757}" srcId="{5B2244A7-F62A-41C6-A2D3-0D50BE6BE991}" destId="{BD6253C2-F7DF-48E6-B0E1-93E066CBA94E}" srcOrd="3" destOrd="0" parTransId="{82377E51-16C3-4835-9342-18C8E8A5D0D4}" sibTransId="{0231FE3B-7B41-4ACE-A08A-7B9ADC879A9D}"/>
    <dgm:cxn modelId="{770B696E-A92D-4D65-B7E5-BCB08FA187F3}" type="presOf" srcId="{106021D0-32BE-4527-8C80-1CD528B28927}" destId="{A29F7528-1521-4806-96E7-9A507F108E4A}" srcOrd="0" destOrd="0" presId="urn:microsoft.com/office/officeart/2005/8/layout/radial6"/>
    <dgm:cxn modelId="{13470735-A063-463C-97C6-5923B9D15478}" type="presOf" srcId="{BD6253C2-F7DF-48E6-B0E1-93E066CBA94E}" destId="{3E5AA92A-7E6D-4EE9-9746-4B2E1B3BEFDA}" srcOrd="0" destOrd="0" presId="urn:microsoft.com/office/officeart/2005/8/layout/radial6"/>
    <dgm:cxn modelId="{442F07C1-B43B-4FCC-8BC1-64FC0B61B349}" type="presOf" srcId="{F55D8119-5131-468C-91F9-0690ABD07315}" destId="{D24B9AC5-90E6-4511-AFF9-5EAD5744E04F}" srcOrd="0" destOrd="0" presId="urn:microsoft.com/office/officeart/2005/8/layout/radial6"/>
    <dgm:cxn modelId="{3D1CC282-41CC-477B-93A8-25D201733480}" type="presOf" srcId="{9E7BCF7C-F516-4580-9193-F3B49DC2D1AD}" destId="{33863E97-593A-49C5-9F58-F375E0B2EC38}" srcOrd="0" destOrd="0" presId="urn:microsoft.com/office/officeart/2005/8/layout/radial6"/>
    <dgm:cxn modelId="{C9074094-7EEB-4219-86FD-64485B22A336}" type="presOf" srcId="{419C4472-6ADA-4753-A853-FF8E21F82C60}" destId="{559B45D4-7C47-4371-8427-9E7347AED28D}" srcOrd="0" destOrd="0" presId="urn:microsoft.com/office/officeart/2005/8/layout/radial6"/>
    <dgm:cxn modelId="{0FA0776C-1806-452B-A714-B7AA6E6DAFF4}" type="presOf" srcId="{0231FE3B-7B41-4ACE-A08A-7B9ADC879A9D}" destId="{4E349AEC-E9B0-4A5D-BA15-D853829DA0C6}" srcOrd="0" destOrd="0" presId="urn:microsoft.com/office/officeart/2005/8/layout/radial6"/>
    <dgm:cxn modelId="{42B3C561-457A-425B-ABE5-1123483535B5}" srcId="{5B2244A7-F62A-41C6-A2D3-0D50BE6BE991}" destId="{F55D8119-5131-468C-91F9-0690ABD07315}" srcOrd="1" destOrd="0" parTransId="{1A789043-D0D1-4955-924E-DA653BC99DF9}" sibTransId="{BA172275-A937-4F03-AE21-58517E0D4A5C}"/>
    <dgm:cxn modelId="{FC3D624A-CF27-4CDE-B0B0-53186E4414D5}" type="presOf" srcId="{5B2244A7-F62A-41C6-A2D3-0D50BE6BE991}" destId="{101ABD19-37B3-4D98-8B91-32455BF05C08}" srcOrd="0" destOrd="0" presId="urn:microsoft.com/office/officeart/2005/8/layout/radial6"/>
    <dgm:cxn modelId="{88303A17-0828-416C-9123-E0A2ACBBCA1C}" type="presOf" srcId="{BA172275-A937-4F03-AE21-58517E0D4A5C}" destId="{2D90B4B9-0C80-4F02-9D1B-6CEA191671E5}" srcOrd="0" destOrd="0" presId="urn:microsoft.com/office/officeart/2005/8/layout/radial6"/>
    <dgm:cxn modelId="{3F007AE7-9406-485C-89B9-7251CA651377}" type="presOf" srcId="{F563EAEF-5428-4B82-9A69-1F5048263FE0}" destId="{119A0F91-6FBB-4C41-99DD-79025967B609}" srcOrd="0" destOrd="0" presId="urn:microsoft.com/office/officeart/2005/8/layout/radial6"/>
    <dgm:cxn modelId="{97948ED6-EDF0-40BE-BDD5-8766A92F3979}" type="presParOf" srcId="{A29F7528-1521-4806-96E7-9A507F108E4A}" destId="{101ABD19-37B3-4D98-8B91-32455BF05C08}" srcOrd="0" destOrd="0" presId="urn:microsoft.com/office/officeart/2005/8/layout/radial6"/>
    <dgm:cxn modelId="{264FBF19-32DD-417D-9A48-879F6E304E2A}" type="presParOf" srcId="{A29F7528-1521-4806-96E7-9A507F108E4A}" destId="{119A0F91-6FBB-4C41-99DD-79025967B609}" srcOrd="1" destOrd="0" presId="urn:microsoft.com/office/officeart/2005/8/layout/radial6"/>
    <dgm:cxn modelId="{7F6D2625-3887-4F79-82B0-06406BCB4796}" type="presParOf" srcId="{A29F7528-1521-4806-96E7-9A507F108E4A}" destId="{E206C397-3B54-4162-BBA4-4DE4FB985C22}" srcOrd="2" destOrd="0" presId="urn:microsoft.com/office/officeart/2005/8/layout/radial6"/>
    <dgm:cxn modelId="{6F073C9B-6BEF-4945-BFC5-0AE7FA2C5141}" type="presParOf" srcId="{A29F7528-1521-4806-96E7-9A507F108E4A}" destId="{33863E97-593A-49C5-9F58-F375E0B2EC38}" srcOrd="3" destOrd="0" presId="urn:microsoft.com/office/officeart/2005/8/layout/radial6"/>
    <dgm:cxn modelId="{48236CA7-9948-4DEA-8891-61041ABCA7C4}" type="presParOf" srcId="{A29F7528-1521-4806-96E7-9A507F108E4A}" destId="{D24B9AC5-90E6-4511-AFF9-5EAD5744E04F}" srcOrd="4" destOrd="0" presId="urn:microsoft.com/office/officeart/2005/8/layout/radial6"/>
    <dgm:cxn modelId="{4DC6144D-2D2B-4D42-A04F-BADBEB97D368}" type="presParOf" srcId="{A29F7528-1521-4806-96E7-9A507F108E4A}" destId="{6911708A-48E3-4A5E-BFA9-88392FE4102D}" srcOrd="5" destOrd="0" presId="urn:microsoft.com/office/officeart/2005/8/layout/radial6"/>
    <dgm:cxn modelId="{69FD4E74-E7C5-4B9C-BDBE-825EDEC1C735}" type="presParOf" srcId="{A29F7528-1521-4806-96E7-9A507F108E4A}" destId="{2D90B4B9-0C80-4F02-9D1B-6CEA191671E5}" srcOrd="6" destOrd="0" presId="urn:microsoft.com/office/officeart/2005/8/layout/radial6"/>
    <dgm:cxn modelId="{720CB576-7180-41E4-9AD4-10B62B7093EE}" type="presParOf" srcId="{A29F7528-1521-4806-96E7-9A507F108E4A}" destId="{559B45D4-7C47-4371-8427-9E7347AED28D}" srcOrd="7" destOrd="0" presId="urn:microsoft.com/office/officeart/2005/8/layout/radial6"/>
    <dgm:cxn modelId="{080515C9-3BBA-4EC4-AC8F-A7F81EDE8343}" type="presParOf" srcId="{A29F7528-1521-4806-96E7-9A507F108E4A}" destId="{D6A2800E-EC82-42F6-917A-5DF9F8FC9512}" srcOrd="8" destOrd="0" presId="urn:microsoft.com/office/officeart/2005/8/layout/radial6"/>
    <dgm:cxn modelId="{BE49842B-F921-4319-9956-309D9B18B543}" type="presParOf" srcId="{A29F7528-1521-4806-96E7-9A507F108E4A}" destId="{B08C5C77-A9B7-4722-81DC-AEEC1D1F1B1C}" srcOrd="9" destOrd="0" presId="urn:microsoft.com/office/officeart/2005/8/layout/radial6"/>
    <dgm:cxn modelId="{750AF2C5-7BFA-45F0-A97C-A61A77FB07D7}" type="presParOf" srcId="{A29F7528-1521-4806-96E7-9A507F108E4A}" destId="{3E5AA92A-7E6D-4EE9-9746-4B2E1B3BEFDA}" srcOrd="10" destOrd="0" presId="urn:microsoft.com/office/officeart/2005/8/layout/radial6"/>
    <dgm:cxn modelId="{C5AA6DE5-7A97-4496-A8C9-2BA73F2A52AA}" type="presParOf" srcId="{A29F7528-1521-4806-96E7-9A507F108E4A}" destId="{751F3C3D-6FDE-4C71-BADB-EEEE4CB6807E}" srcOrd="11" destOrd="0" presId="urn:microsoft.com/office/officeart/2005/8/layout/radial6"/>
    <dgm:cxn modelId="{EA3F9A74-6BB6-4134-8B12-597F669E6B90}" type="presParOf" srcId="{A29F7528-1521-4806-96E7-9A507F108E4A}" destId="{4E349AEC-E9B0-4A5D-BA15-D853829DA0C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9AEC-E9B0-4A5D-BA15-D853829DA0C6}">
      <dsp:nvSpPr>
        <dsp:cNvPr id="0" name=""/>
        <dsp:cNvSpPr/>
      </dsp:nvSpPr>
      <dsp:spPr>
        <a:xfrm>
          <a:off x="971407" y="554679"/>
          <a:ext cx="3543268" cy="3543268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C5C77-A9B7-4722-81DC-AEEC1D1F1B1C}">
      <dsp:nvSpPr>
        <dsp:cNvPr id="0" name=""/>
        <dsp:cNvSpPr/>
      </dsp:nvSpPr>
      <dsp:spPr>
        <a:xfrm>
          <a:off x="971407" y="554679"/>
          <a:ext cx="3543268" cy="3543268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B4B9-0C80-4F02-9D1B-6CEA191671E5}">
      <dsp:nvSpPr>
        <dsp:cNvPr id="0" name=""/>
        <dsp:cNvSpPr/>
      </dsp:nvSpPr>
      <dsp:spPr>
        <a:xfrm>
          <a:off x="971407" y="554679"/>
          <a:ext cx="3543268" cy="3543268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63E97-593A-49C5-9F58-F375E0B2EC38}">
      <dsp:nvSpPr>
        <dsp:cNvPr id="0" name=""/>
        <dsp:cNvSpPr/>
      </dsp:nvSpPr>
      <dsp:spPr>
        <a:xfrm>
          <a:off x="971407" y="554679"/>
          <a:ext cx="3543268" cy="3543268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BD19-37B3-4D98-8B91-32455BF05C08}">
      <dsp:nvSpPr>
        <dsp:cNvPr id="0" name=""/>
        <dsp:cNvSpPr/>
      </dsp:nvSpPr>
      <dsp:spPr>
        <a:xfrm>
          <a:off x="1787755" y="1354539"/>
          <a:ext cx="1910572" cy="1943549"/>
        </a:xfrm>
        <a:prstGeom prst="ellipse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群体智能计算</a:t>
          </a:r>
        </a:p>
      </dsp:txBody>
      <dsp:txXfrm>
        <a:off x="2067552" y="1639165"/>
        <a:ext cx="1350978" cy="1374297"/>
      </dsp:txXfrm>
    </dsp:sp>
    <dsp:sp modelId="{119A0F91-6FBB-4C41-99DD-79025967B609}">
      <dsp:nvSpPr>
        <dsp:cNvPr id="0" name=""/>
        <dsp:cNvSpPr/>
      </dsp:nvSpPr>
      <dsp:spPr>
        <a:xfrm>
          <a:off x="2024871" y="-106655"/>
          <a:ext cx="1436341" cy="140494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任务分配</a:t>
          </a:r>
        </a:p>
      </dsp:txBody>
      <dsp:txXfrm>
        <a:off x="2235218" y="99095"/>
        <a:ext cx="1015647" cy="993449"/>
      </dsp:txXfrm>
    </dsp:sp>
    <dsp:sp modelId="{D24B9AC5-90E6-4511-AFF9-5EAD5744E04F}">
      <dsp:nvSpPr>
        <dsp:cNvPr id="0" name=""/>
        <dsp:cNvSpPr/>
      </dsp:nvSpPr>
      <dsp:spPr>
        <a:xfrm>
          <a:off x="3783146" y="1634615"/>
          <a:ext cx="1380779" cy="1383396"/>
        </a:xfrm>
        <a:prstGeom prst="ellipse">
          <a:avLst/>
        </a:prstGeom>
        <a:solidFill>
          <a:srgbClr val="FF00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群智汇聚</a:t>
          </a:r>
        </a:p>
      </dsp:txBody>
      <dsp:txXfrm>
        <a:off x="3985356" y="1837209"/>
        <a:ext cx="976359" cy="978208"/>
      </dsp:txXfrm>
    </dsp:sp>
    <dsp:sp modelId="{559B45D4-7C47-4371-8427-9E7347AED28D}">
      <dsp:nvSpPr>
        <dsp:cNvPr id="0" name=""/>
        <dsp:cNvSpPr/>
      </dsp:nvSpPr>
      <dsp:spPr>
        <a:xfrm>
          <a:off x="2068359" y="3398450"/>
          <a:ext cx="1349365" cy="1316716"/>
        </a:xfrm>
        <a:prstGeom prst="ellipse">
          <a:avLst/>
        </a:prstGeom>
        <a:solidFill>
          <a:srgbClr val="00B0F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激励机制</a:t>
          </a:r>
        </a:p>
      </dsp:txBody>
      <dsp:txXfrm>
        <a:off x="2265969" y="3591279"/>
        <a:ext cx="954145" cy="931058"/>
      </dsp:txXfrm>
    </dsp:sp>
    <dsp:sp modelId="{3E5AA92A-7E6D-4EE9-9746-4B2E1B3BEFDA}">
      <dsp:nvSpPr>
        <dsp:cNvPr id="0" name=""/>
        <dsp:cNvSpPr/>
      </dsp:nvSpPr>
      <dsp:spPr>
        <a:xfrm>
          <a:off x="380689" y="1662842"/>
          <a:ext cx="1263715" cy="1326944"/>
        </a:xfrm>
        <a:prstGeom prst="ellipse">
          <a:avLst/>
        </a:prstGeom>
        <a:solidFill>
          <a:srgbClr val="FF0066">
            <a:alpha val="6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rPr>
            <a:t>隐私保护</a:t>
          </a:r>
        </a:p>
      </dsp:txBody>
      <dsp:txXfrm>
        <a:off x="565756" y="1857168"/>
        <a:ext cx="893581" cy="938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fld id="{6CC1CD8E-6ED6-4D6A-8E51-A5C28D1FF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fld id="{70E25BD0-48BE-47E2-B29D-CA797F5AE9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/>
                <a:ea typeface="MS PGothic" panose="020B0600070205080204" pitchFamily="34" charset="-128"/>
                <a:cs typeface="Gulim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/>
                <a:ea typeface="Gulim"/>
                <a:cs typeface="Gulim"/>
              </a:defRPr>
            </a:lvl9pPr>
          </a:lstStyle>
          <a:p>
            <a:pPr>
              <a:spcBef>
                <a:spcPct val="0"/>
              </a:spcBef>
            </a:pPr>
            <a:fld id="{AE446285-1EFA-42A7-813A-06019EC1E7CE}" type="slidenum">
              <a:rPr lang="en-US" altLang="ko-KR" smtClean="0">
                <a:ea typeface="Gulim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Gulim"/>
              <a:cs typeface="Gulim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7308850" y="1066800"/>
            <a:ext cx="6350" cy="358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FB064D-43C5-4096-A567-CE20E4F6F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105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5846E8A3-48E0-44DF-842C-B2A59439C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733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70837894-1979-409A-BCC8-A8ECEC26F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050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</p:spTree>
    <p:extLst>
      <p:ext uri="{BB962C8B-B14F-4D97-AF65-F5344CB8AC3E}">
        <p14:creationId xmlns:p14="http://schemas.microsoft.com/office/powerpoint/2010/main" xmlns="" val="26762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E406EBC3-5B67-4D3D-B9AB-7C17DE81E7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04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8E172B-7CB4-47BC-8BA3-F2EE01EE29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2241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31F15B-C7F7-4D1A-A89F-79D1A78C78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018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1D30A66A-584B-49DB-ACCD-E84ABE5D13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2341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3528CBFE-9A93-402D-A704-D18FFFDF65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207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750263EE-B89C-4E14-B1F4-72FDAEFBCF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934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1A968525-B060-42DC-8B39-04CE33D91C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08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6411913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bg1"/>
                </a:solidFill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1029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90" r:id="rId1"/>
    <p:sldLayoutId id="2147486391" r:id="rId2"/>
    <p:sldLayoutId id="2147486392" r:id="rId3"/>
    <p:sldLayoutId id="2147486393" r:id="rId4"/>
    <p:sldLayoutId id="2147486394" r:id="rId5"/>
    <p:sldLayoutId id="2147486395" r:id="rId6"/>
    <p:sldLayoutId id="2147486396" r:id="rId7"/>
    <p:sldLayoutId id="2147486397" r:id="rId8"/>
    <p:sldLayoutId id="2147486398" r:id="rId9"/>
    <p:sldLayoutId id="2147486399" r:id="rId10"/>
    <p:sldLayoutId id="21474864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MS PGothic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1913" y="981075"/>
            <a:ext cx="7246937" cy="1800225"/>
          </a:xfrm>
        </p:spPr>
        <p:txBody>
          <a:bodyPr anchor="ctr"/>
          <a:lstStyle/>
          <a:p>
            <a:pPr algn="ctr" eaLnBrk="1" hangingPunct="1"/>
            <a:r>
              <a:rPr lang="zh-CN" altLang="en-US" sz="5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共享经济下的群智计算</a:t>
            </a:r>
            <a:endParaRPr lang="en-US" altLang="ko-KR" sz="5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064013325"/>
              </p:ext>
            </p:extLst>
          </p:nvPr>
        </p:nvGraphicFramePr>
        <p:xfrm>
          <a:off x="250825" y="3068638"/>
          <a:ext cx="6911975" cy="3627437"/>
        </p:xfrm>
        <a:graphic>
          <a:graphicData uri="http://schemas.openxmlformats.org/drawingml/2006/table">
            <a:tbl>
              <a:tblPr/>
              <a:tblGrid>
                <a:gridCol w="6911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27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pitchFamily="-84" charset="0"/>
                        <a:ea typeface="MS PGothic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童咏昕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北京航空航天大学计算机学院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软件开发环境国家重点实验室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536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12875"/>
            <a:ext cx="1119188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64D8FC2-AE5F-44E6-8A64-14F87009A948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共享经济</a:t>
            </a:r>
          </a:p>
        </p:txBody>
      </p:sp>
      <p:sp>
        <p:nvSpPr>
          <p:cNvPr id="17412" name="Content Placeholder 2"/>
          <p:cNvSpPr>
            <a:spLocks noGrp="1"/>
          </p:cNvSpPr>
          <p:nvPr/>
        </p:nvSpPr>
        <p:spPr bwMode="auto">
          <a:xfrm>
            <a:off x="457200" y="908050"/>
            <a:ext cx="8229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5013" indent="-3857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共享经济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通过整合</a:t>
            </a:r>
            <a:r>
              <a:rPr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线下的闲散物品或服务资源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，使得需求方以较低价格</a:t>
            </a:r>
            <a:r>
              <a:rPr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通过租借等共享方式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使用物品，而</a:t>
            </a:r>
            <a:r>
              <a:rPr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不直接拥有物品的所有权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（百度百科）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413" name="组合 1"/>
          <p:cNvGrpSpPr>
            <a:grpSpLocks/>
          </p:cNvGrpSpPr>
          <p:nvPr/>
        </p:nvGrpSpPr>
        <p:grpSpPr bwMode="auto">
          <a:xfrm>
            <a:off x="1042988" y="2924175"/>
            <a:ext cx="7200900" cy="3817938"/>
            <a:chOff x="899592" y="2593269"/>
            <a:chExt cx="7344816" cy="4148099"/>
          </a:xfrm>
        </p:grpSpPr>
        <p:pic>
          <p:nvPicPr>
            <p:cNvPr id="1741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45027"/>
              <a:ext cx="7344816" cy="239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593269"/>
              <a:ext cx="7344816" cy="177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A25CA3D-537D-4F0A-9104-57DCDEF2E9D9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共享经济现状</a:t>
            </a:r>
          </a:p>
        </p:txBody>
      </p:sp>
      <p:sp>
        <p:nvSpPr>
          <p:cNvPr id="18436" name="Content Placeholder 2"/>
          <p:cNvSpPr>
            <a:spLocks noGrp="1"/>
          </p:cNvSpPr>
          <p:nvPr/>
        </p:nvSpPr>
        <p:spPr bwMode="auto">
          <a:xfrm>
            <a:off x="457200" y="908050"/>
            <a:ext cx="8229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美国《时代周刊》统计，在美国提供共享经济类服务公司在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2013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年产生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350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亿美元的红利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在美国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2014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年上半年，新注入到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共享经济类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创业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公司的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风险投资额为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亿美元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43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3" t="18764" r="2985"/>
          <a:stretch>
            <a:fillRect/>
          </a:stretch>
        </p:blipFill>
        <p:spPr bwMode="auto">
          <a:xfrm>
            <a:off x="2339975" y="2571750"/>
            <a:ext cx="4392613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A25CA3D-537D-4F0A-9104-57DCDEF2E9D9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共享经济应用示范</a:t>
            </a:r>
          </a:p>
        </p:txBody>
      </p:sp>
      <p:sp>
        <p:nvSpPr>
          <p:cNvPr id="18436" name="Content Placeholder 2"/>
          <p:cNvSpPr>
            <a:spLocks noGrp="1"/>
          </p:cNvSpPr>
          <p:nvPr/>
        </p:nvSpPr>
        <p:spPr bwMode="auto">
          <a:xfrm>
            <a:off x="457200" y="908051"/>
            <a:ext cx="8229600" cy="18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产业服务遍布百姓“衣食住行”的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各个领域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共享出行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Uber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与滴滴出行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共享住宿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Airbnb</a:t>
            </a: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共享餐饮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Eatwith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与百度外卖等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2996952"/>
            <a:ext cx="2664296" cy="3712478"/>
            <a:chOff x="611560" y="2996952"/>
            <a:chExt cx="2664296" cy="3712478"/>
          </a:xfrm>
        </p:grpSpPr>
        <p:pic>
          <p:nvPicPr>
            <p:cNvPr id="6" name="图片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1560" y="2996952"/>
              <a:ext cx="2664296" cy="331236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11560" y="6309320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国外应用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389600" y="3327183"/>
            <a:ext cx="2132013" cy="2105025"/>
            <a:chOff x="2369856" y="4419503"/>
            <a:chExt cx="2133072" cy="210584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856" y="4419503"/>
              <a:ext cx="2133072" cy="790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5" descr="14141419222106015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306" y="5301209"/>
              <a:ext cx="1884678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4438" y="3548834"/>
            <a:ext cx="20161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4571999" y="5448442"/>
            <a:ext cx="395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国内应用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358141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A25CA3D-537D-4F0A-9104-57DCDEF2E9D9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我国共享经济发展的战略意义</a:t>
            </a:r>
          </a:p>
        </p:txBody>
      </p:sp>
      <p:sp>
        <p:nvSpPr>
          <p:cNvPr id="18436" name="Content Placeholder 2"/>
          <p:cNvSpPr>
            <a:spLocks noGrp="1"/>
          </p:cNvSpPr>
          <p:nvPr/>
        </p:nvSpPr>
        <p:spPr bwMode="auto">
          <a:xfrm>
            <a:off x="457200" y="908051"/>
            <a:ext cx="7931224" cy="18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1500"/>
              </a:spcBef>
              <a:spcAft>
                <a:spcPct val="10000"/>
              </a:spcAft>
              <a:buSzPct val="60000"/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我国的共享经济模式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还处于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发展初期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，市场发育尚不完善，还有很大的发展空间。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500"/>
              </a:spcBef>
              <a:spcAft>
                <a:spcPct val="10000"/>
              </a:spcAft>
              <a:buSzPct val="60000"/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我国经济发展方式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正从规模速度型的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粗放式增长向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质量效率型的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集约式增长转变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，需要依靠改革、转型、创新来培育智能交通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智慧医疗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智能制造等关系国计民生的重要领域，从而形成新的经济发展动力。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500"/>
              </a:spcBef>
              <a:spcAft>
                <a:spcPct val="10000"/>
              </a:spcAft>
              <a:buSzPct val="60000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如何利用群体智能促进我国共享经济的蓬勃发展，化解过剩和闲置的库存和产能，盘活经济剩余，激发新经济的活力，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是非常重大的战略课题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2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A25CA3D-537D-4F0A-9104-57DCDEF2E9D9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共享经济的核心技术：群体智能</a:t>
            </a:r>
          </a:p>
        </p:txBody>
      </p:sp>
      <p:sp>
        <p:nvSpPr>
          <p:cNvPr id="18436" name="Content Placeholder 2"/>
          <p:cNvSpPr>
            <a:spLocks noGrp="1"/>
          </p:cNvSpPr>
          <p:nvPr/>
        </p:nvSpPr>
        <p:spPr bwMode="auto">
          <a:xfrm>
            <a:off x="457200" y="908051"/>
            <a:ext cx="8229600" cy="18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技术：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智能地通过线上网络实现线下群体资源优化配置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AI1.0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时代不存在该技术）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任务分配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群智汇聚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隐私保护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xmlns="" val="1528395074"/>
              </p:ext>
            </p:extLst>
          </p:nvPr>
        </p:nvGraphicFramePr>
        <p:xfrm>
          <a:off x="3347864" y="2060848"/>
          <a:ext cx="554461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784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 bwMode="auto">
          <a:xfrm>
            <a:off x="759106" y="2767152"/>
            <a:ext cx="4583611" cy="2318032"/>
          </a:xfrm>
          <a:prstGeom prst="roundRect">
            <a:avLst/>
          </a:prstGeom>
          <a:solidFill>
            <a:srgbClr val="C0C0C0">
              <a:alpha val="0"/>
            </a:srgbClr>
          </a:solidFill>
          <a:ln w="508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22337"/>
            <a:ext cx="8229600" cy="714375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群体智能计算框架（众创科研）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89"/>
          <p:cNvGrpSpPr>
            <a:grpSpLocks/>
          </p:cNvGrpSpPr>
          <p:nvPr/>
        </p:nvGrpSpPr>
        <p:grpSpPr bwMode="auto">
          <a:xfrm>
            <a:off x="646534" y="5543158"/>
            <a:ext cx="1079499" cy="1087491"/>
            <a:chOff x="683568" y="5713510"/>
            <a:chExt cx="1080120" cy="1172868"/>
          </a:xfrm>
        </p:grpSpPr>
        <p:pic>
          <p:nvPicPr>
            <p:cNvPr id="5" name="Picture 11" descr="http://www.solveitmedia.com/wp-content/uploads/2012/07/SocialMediaLandscap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205" y="5713510"/>
              <a:ext cx="967483" cy="7256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55"/>
            <p:cNvSpPr txBox="1">
              <a:spLocks noChangeArrowheads="1"/>
            </p:cNvSpPr>
            <p:nvPr/>
          </p:nvSpPr>
          <p:spPr bwMode="auto">
            <a:xfrm>
              <a:off x="683568" y="6505599"/>
              <a:ext cx="1080120" cy="380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信息数据</a:t>
              </a:r>
            </a:p>
          </p:txBody>
        </p:sp>
      </p:grpSp>
      <p:grpSp>
        <p:nvGrpSpPr>
          <p:cNvPr id="8" name="组合 90"/>
          <p:cNvGrpSpPr>
            <a:grpSpLocks/>
          </p:cNvGrpSpPr>
          <p:nvPr/>
        </p:nvGrpSpPr>
        <p:grpSpPr bwMode="auto">
          <a:xfrm>
            <a:off x="6155555" y="5568752"/>
            <a:ext cx="1224931" cy="1059956"/>
            <a:chOff x="1793578" y="5713510"/>
            <a:chExt cx="1271965" cy="1163815"/>
          </a:xfrm>
        </p:grpSpPr>
        <p:pic>
          <p:nvPicPr>
            <p:cNvPr id="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993759" y="5713510"/>
              <a:ext cx="776121" cy="7111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6"/>
            <p:cNvSpPr txBox="1">
              <a:spLocks noChangeArrowheads="1"/>
            </p:cNvSpPr>
            <p:nvPr/>
          </p:nvSpPr>
          <p:spPr bwMode="auto">
            <a:xfrm>
              <a:off x="1793578" y="6505598"/>
              <a:ext cx="1271965" cy="37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生物数据</a:t>
              </a:r>
            </a:p>
          </p:txBody>
        </p:sp>
      </p:grpSp>
      <p:grpSp>
        <p:nvGrpSpPr>
          <p:cNvPr id="11" name="组合 93"/>
          <p:cNvGrpSpPr>
            <a:grpSpLocks/>
          </p:cNvGrpSpPr>
          <p:nvPr/>
        </p:nvGrpSpPr>
        <p:grpSpPr bwMode="auto">
          <a:xfrm>
            <a:off x="7380486" y="5606546"/>
            <a:ext cx="1306314" cy="1278394"/>
            <a:chOff x="2987824" y="5715803"/>
            <a:chExt cx="1224136" cy="14556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3165582" y="5715803"/>
              <a:ext cx="871481" cy="6697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57"/>
            <p:cNvSpPr txBox="1">
              <a:spLocks noChangeArrowheads="1"/>
            </p:cNvSpPr>
            <p:nvPr/>
          </p:nvSpPr>
          <p:spPr bwMode="auto">
            <a:xfrm>
              <a:off x="2987824" y="6505598"/>
              <a:ext cx="1224136" cy="665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科技资源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</a:p>
          </p:txBody>
        </p:sp>
      </p:grpSp>
      <p:grpSp>
        <p:nvGrpSpPr>
          <p:cNvPr id="14" name="组合 91"/>
          <p:cNvGrpSpPr>
            <a:grpSpLocks/>
          </p:cNvGrpSpPr>
          <p:nvPr/>
        </p:nvGrpSpPr>
        <p:grpSpPr bwMode="auto">
          <a:xfrm>
            <a:off x="1870670" y="5543158"/>
            <a:ext cx="1463482" cy="1103323"/>
            <a:chOff x="5454764" y="5546588"/>
            <a:chExt cx="1872208" cy="1383552"/>
          </a:xfrm>
        </p:grpSpPr>
        <p:pic>
          <p:nvPicPr>
            <p:cNvPr id="15" name="图片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5760956" y="5546588"/>
              <a:ext cx="1235327" cy="8939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58"/>
            <p:cNvSpPr txBox="1">
              <a:spLocks noChangeArrowheads="1"/>
            </p:cNvSpPr>
            <p:nvPr/>
          </p:nvSpPr>
          <p:spPr bwMode="auto">
            <a:xfrm>
              <a:off x="5454764" y="6505598"/>
              <a:ext cx="1872208" cy="424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气象数据</a:t>
              </a:r>
            </a:p>
          </p:txBody>
        </p:sp>
      </p:grpSp>
      <p:grpSp>
        <p:nvGrpSpPr>
          <p:cNvPr id="17" name="组合 92"/>
          <p:cNvGrpSpPr>
            <a:grpSpLocks/>
          </p:cNvGrpSpPr>
          <p:nvPr/>
        </p:nvGrpSpPr>
        <p:grpSpPr bwMode="auto">
          <a:xfrm>
            <a:off x="4678982" y="5568754"/>
            <a:ext cx="1440160" cy="1060080"/>
            <a:chOff x="4131121" y="5453658"/>
            <a:chExt cx="1616778" cy="1424801"/>
          </a:xfrm>
        </p:grpSpPr>
        <p:pic>
          <p:nvPicPr>
            <p:cNvPr id="18" name="Picture 7" descr="http://webmonster.sapaan.net/images/rfid_logistic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5453658"/>
              <a:ext cx="1085493" cy="893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59"/>
            <p:cNvSpPr txBox="1">
              <a:spLocks noChangeArrowheads="1"/>
            </p:cNvSpPr>
            <p:nvPr/>
          </p:nvSpPr>
          <p:spPr bwMode="auto">
            <a:xfrm>
              <a:off x="4131121" y="6423425"/>
              <a:ext cx="1616778" cy="455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文献数据</a:t>
              </a:r>
            </a:p>
          </p:txBody>
        </p:sp>
      </p:grpSp>
      <p:grpSp>
        <p:nvGrpSpPr>
          <p:cNvPr id="20" name="组合 93"/>
          <p:cNvGrpSpPr>
            <a:grpSpLocks/>
          </p:cNvGrpSpPr>
          <p:nvPr/>
        </p:nvGrpSpPr>
        <p:grpSpPr bwMode="auto">
          <a:xfrm>
            <a:off x="3238822" y="5560851"/>
            <a:ext cx="1404608" cy="1061602"/>
            <a:chOff x="3014238" y="5817199"/>
            <a:chExt cx="1275301" cy="99225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3251232" y="5817199"/>
              <a:ext cx="775738" cy="670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57"/>
            <p:cNvSpPr txBox="1">
              <a:spLocks noChangeArrowheads="1"/>
            </p:cNvSpPr>
            <p:nvPr/>
          </p:nvSpPr>
          <p:spPr bwMode="auto">
            <a:xfrm>
              <a:off x="3014238" y="6493017"/>
              <a:ext cx="1275301" cy="316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物理数据</a:t>
              </a:r>
            </a:p>
          </p:txBody>
        </p:sp>
      </p:grpSp>
      <p:sp>
        <p:nvSpPr>
          <p:cNvPr id="23" name="右大括号 22"/>
          <p:cNvSpPr/>
          <p:nvPr/>
        </p:nvSpPr>
        <p:spPr bwMode="auto">
          <a:xfrm rot="16200000">
            <a:off x="4427984" y="1844824"/>
            <a:ext cx="432048" cy="6912768"/>
          </a:xfrm>
          <a:prstGeom prst="rightBrace">
            <a:avLst>
              <a:gd name="adj1" fmla="val 8333"/>
              <a:gd name="adj2" fmla="val 22957"/>
            </a:avLst>
          </a:prstGeom>
          <a:solidFill>
            <a:srgbClr val="C0C0C0">
              <a:alpha val="0"/>
            </a:srgbClr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Rounded Rectangle 71"/>
          <p:cNvSpPr/>
          <p:nvPr/>
        </p:nvSpPr>
        <p:spPr>
          <a:xfrm>
            <a:off x="1076409" y="2965220"/>
            <a:ext cx="831295" cy="1975948"/>
          </a:xfrm>
          <a:prstGeom prst="roundRect">
            <a:avLst/>
          </a:prstGeom>
          <a:solidFill>
            <a:srgbClr val="3366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任务分配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ounded Rectangle 71"/>
          <p:cNvSpPr/>
          <p:nvPr/>
        </p:nvSpPr>
        <p:spPr>
          <a:xfrm>
            <a:off x="2123728" y="2965220"/>
            <a:ext cx="831295" cy="1975948"/>
          </a:xfrm>
          <a:prstGeom prst="roundRect">
            <a:avLst/>
          </a:prstGeom>
          <a:solidFill>
            <a:srgbClr val="3366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群智汇聚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Rounded Rectangle 71"/>
          <p:cNvSpPr/>
          <p:nvPr/>
        </p:nvSpPr>
        <p:spPr>
          <a:xfrm>
            <a:off x="3236649" y="2965220"/>
            <a:ext cx="831295" cy="1975948"/>
          </a:xfrm>
          <a:prstGeom prst="roundRect">
            <a:avLst/>
          </a:prstGeom>
          <a:solidFill>
            <a:srgbClr val="3366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Rounded Rectangle 71"/>
          <p:cNvSpPr/>
          <p:nvPr/>
        </p:nvSpPr>
        <p:spPr>
          <a:xfrm>
            <a:off x="4283968" y="2965220"/>
            <a:ext cx="831295" cy="1975948"/>
          </a:xfrm>
          <a:prstGeom prst="roundRect">
            <a:avLst/>
          </a:prstGeom>
          <a:solidFill>
            <a:srgbClr val="3366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隐私保护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" name="图片 31" descr="CrowdSourcing-Logo1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252"/>
          <a:stretch/>
        </p:blipFill>
        <p:spPr bwMode="auto">
          <a:xfrm>
            <a:off x="6516216" y="2977788"/>
            <a:ext cx="2298170" cy="162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6516216" y="4561964"/>
            <a:ext cx="22981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科研社区</a:t>
            </a:r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641145" y="1996507"/>
            <a:ext cx="1097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群智百科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89"/>
          <p:cNvGrpSpPr>
            <a:grpSpLocks/>
          </p:cNvGrpSpPr>
          <p:nvPr/>
        </p:nvGrpSpPr>
        <p:grpSpPr bwMode="auto">
          <a:xfrm>
            <a:off x="5652120" y="1380800"/>
            <a:ext cx="1354844" cy="968080"/>
            <a:chOff x="683568" y="5734286"/>
            <a:chExt cx="1314689" cy="1282317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926713" y="5734286"/>
              <a:ext cx="888018" cy="847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55"/>
            <p:cNvSpPr txBox="1">
              <a:spLocks noChangeArrowheads="1"/>
            </p:cNvSpPr>
            <p:nvPr/>
          </p:nvSpPr>
          <p:spPr bwMode="auto">
            <a:xfrm>
              <a:off x="683568" y="6568155"/>
              <a:ext cx="1314689" cy="448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群策难题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1" name="组合 89"/>
          <p:cNvGrpSpPr>
            <a:grpSpLocks/>
          </p:cNvGrpSpPr>
          <p:nvPr/>
        </p:nvGrpSpPr>
        <p:grpSpPr bwMode="auto">
          <a:xfrm>
            <a:off x="7578313" y="1348135"/>
            <a:ext cx="1026135" cy="990806"/>
            <a:chOff x="683568" y="5624548"/>
            <a:chExt cx="1080120" cy="1338370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56015" y="5624548"/>
              <a:ext cx="918526" cy="9079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55"/>
            <p:cNvSpPr txBox="1">
              <a:spLocks noChangeArrowheads="1"/>
            </p:cNvSpPr>
            <p:nvPr/>
          </p:nvSpPr>
          <p:spPr bwMode="auto">
            <a:xfrm>
              <a:off x="683568" y="6505603"/>
              <a:ext cx="1080120" cy="457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lvl="0"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众包任务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4" name="组合 89"/>
          <p:cNvGrpSpPr>
            <a:grpSpLocks/>
          </p:cNvGrpSpPr>
          <p:nvPr/>
        </p:nvGrpSpPr>
        <p:grpSpPr bwMode="auto">
          <a:xfrm>
            <a:off x="2411759" y="1418641"/>
            <a:ext cx="1224137" cy="930239"/>
            <a:chOff x="610897" y="5822713"/>
            <a:chExt cx="1224842" cy="1073625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827046" y="5822713"/>
              <a:ext cx="872564" cy="6466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55"/>
            <p:cNvSpPr txBox="1">
              <a:spLocks noChangeArrowheads="1"/>
            </p:cNvSpPr>
            <p:nvPr/>
          </p:nvSpPr>
          <p:spPr bwMode="auto">
            <a:xfrm>
              <a:off x="610897" y="6505600"/>
              <a:ext cx="1224842" cy="39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群体软件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89"/>
          <p:cNvGrpSpPr>
            <a:grpSpLocks/>
          </p:cNvGrpSpPr>
          <p:nvPr/>
        </p:nvGrpSpPr>
        <p:grpSpPr bwMode="auto">
          <a:xfrm>
            <a:off x="4067944" y="1402836"/>
            <a:ext cx="1155450" cy="931661"/>
            <a:chOff x="610897" y="5747981"/>
            <a:chExt cx="1224842" cy="1190080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782035" y="5747981"/>
              <a:ext cx="969025" cy="8084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55"/>
            <p:cNvSpPr txBox="1">
              <a:spLocks noChangeArrowheads="1"/>
            </p:cNvSpPr>
            <p:nvPr/>
          </p:nvSpPr>
          <p:spPr bwMode="auto">
            <a:xfrm>
              <a:off x="610897" y="6505600"/>
              <a:ext cx="1224842" cy="43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60033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众创设计</a:t>
              </a:r>
              <a:endParaRPr lang="en-US" altLang="zh-HK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0" name="箭头: 左右 49"/>
          <p:cNvSpPr/>
          <p:nvPr/>
        </p:nvSpPr>
        <p:spPr bwMode="auto">
          <a:xfrm>
            <a:off x="5364088" y="3717032"/>
            <a:ext cx="1080120" cy="546131"/>
          </a:xfrm>
          <a:prstGeom prst="leftRightArrow">
            <a:avLst/>
          </a:prstGeom>
          <a:solidFill>
            <a:srgbClr val="3366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 sz="320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13" y="1377879"/>
            <a:ext cx="736651" cy="673031"/>
          </a:xfrm>
          <a:prstGeom prst="rect">
            <a:avLst/>
          </a:prstGeom>
        </p:spPr>
      </p:pic>
      <p:sp>
        <p:nvSpPr>
          <p:cNvPr id="52" name="右大括号 51"/>
          <p:cNvSpPr/>
          <p:nvPr/>
        </p:nvSpPr>
        <p:spPr bwMode="auto">
          <a:xfrm rot="5400000">
            <a:off x="4359256" y="-966768"/>
            <a:ext cx="432048" cy="6919328"/>
          </a:xfrm>
          <a:prstGeom prst="rightBrace">
            <a:avLst>
              <a:gd name="adj1" fmla="val 0"/>
              <a:gd name="adj2" fmla="val 50000"/>
            </a:avLst>
          </a:prstGeom>
          <a:solidFill>
            <a:srgbClr val="C0C0C0">
              <a:alpha val="0"/>
            </a:srgbClr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05709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F7B39D3-3514-479B-B428-99707E36A67F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致谢</a:t>
            </a:r>
            <a:endParaRPr lang="en-US" altLang="zh-CN" sz="4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7912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72478</TotalTime>
  <Words>357</Words>
  <Application>Microsoft Office PowerPoint</Application>
  <PresentationFormat>全屏显示(4:3)</PresentationFormat>
  <Paragraphs>61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UCLA</vt:lpstr>
      <vt:lpstr>共享经济下的群智计算</vt:lpstr>
      <vt:lpstr>共享经济</vt:lpstr>
      <vt:lpstr>共享经济现状</vt:lpstr>
      <vt:lpstr>共享经济应用示范</vt:lpstr>
      <vt:lpstr>我国共享经济发展的战略意义</vt:lpstr>
      <vt:lpstr>共享经济的核心技术：群体智能</vt:lpstr>
      <vt:lpstr>群体智能计算框架（众创科研）</vt:lpstr>
      <vt:lpstr>致谢</vt:lpstr>
    </vt:vector>
  </TitlesOfParts>
  <Company>Penn State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shuai.ma</cp:lastModifiedBy>
  <cp:revision>3767</cp:revision>
  <cp:lastPrinted>2014-10-07T03:42:34Z</cp:lastPrinted>
  <dcterms:created xsi:type="dcterms:W3CDTF">2010-05-27T13:38:31Z</dcterms:created>
  <dcterms:modified xsi:type="dcterms:W3CDTF">2016-09-30T03:17:19Z</dcterms:modified>
</cp:coreProperties>
</file>