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sldIdLst>
    <p:sldId id="256" r:id="rId3"/>
    <p:sldId id="327" r:id="rId4"/>
    <p:sldId id="261" r:id="rId5"/>
    <p:sldId id="283" r:id="rId6"/>
    <p:sldId id="269" r:id="rId7"/>
    <p:sldId id="275" r:id="rId8"/>
    <p:sldId id="301" r:id="rId9"/>
    <p:sldId id="276" r:id="rId10"/>
    <p:sldId id="277" r:id="rId11"/>
    <p:sldId id="280" r:id="rId12"/>
    <p:sldId id="282" r:id="rId13"/>
    <p:sldId id="284" r:id="rId14"/>
    <p:sldId id="328" r:id="rId15"/>
    <p:sldId id="353" r:id="rId16"/>
    <p:sldId id="305" r:id="rId17"/>
    <p:sldId id="306" r:id="rId18"/>
    <p:sldId id="290" r:id="rId19"/>
    <p:sldId id="303" r:id="rId20"/>
    <p:sldId id="304" r:id="rId21"/>
    <p:sldId id="329" r:id="rId22"/>
    <p:sldId id="326" r:id="rId23"/>
    <p:sldId id="291" r:id="rId24"/>
    <p:sldId id="309" r:id="rId25"/>
    <p:sldId id="310" r:id="rId26"/>
    <p:sldId id="354" r:id="rId27"/>
    <p:sldId id="294" r:id="rId28"/>
    <p:sldId id="293" r:id="rId2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KSO_CT2"/>
          <p:cNvSpPr>
            <a:spLocks noGrp="1"/>
          </p:cNvSpPr>
          <p:nvPr>
            <p:ph type="subTitle" idx="1" hasCustomPrompt="1"/>
          </p:nvPr>
        </p:nvSpPr>
        <p:spPr>
          <a:xfrm>
            <a:off x="1941708" y="2779325"/>
            <a:ext cx="8555017" cy="467211"/>
          </a:xfrm>
          <a:noFill/>
        </p:spPr>
        <p:txBody>
          <a:bodyPr>
            <a:normAutofit/>
          </a:bodyPr>
          <a:lstStyle>
            <a:lvl1pPr marL="0" indent="0" algn="ctr">
              <a:buNone/>
              <a:defRPr sz="1800" baseline="0">
                <a:solidFill>
                  <a:schemeClr val="accent2">
                    <a:lumMod val="75000"/>
                  </a:schemeClr>
                </a:solidFill>
                <a:effectLst/>
                <a:latin typeface="Arial" panose="020B0604020202020204" pitchFamily="34" charset="0"/>
                <a:ea typeface="黑体" panose="02010609060101010101" pitchFamily="49"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1941705" y="944600"/>
            <a:ext cx="8555016" cy="1720077"/>
          </a:xfrm>
        </p:spPr>
        <p:txBody>
          <a:bodyPr>
            <a:normAutofit/>
          </a:bodyPr>
          <a:lstStyle>
            <a:lvl1pPr algn="ctr">
              <a:defRPr sz="3200" baseline="0">
                <a:ln w="25400" cmpd="dbl">
                  <a:noFill/>
                </a:ln>
                <a:solidFill>
                  <a:schemeClr val="accent1"/>
                </a:solidFill>
                <a:effectLst/>
                <a:latin typeface="Arial" panose="020B0604020202020204" pitchFamily="34" charset="0"/>
                <a:ea typeface="黑体" panose="02010609060101010101" pitchFamily="49" charset="-122"/>
              </a:defRPr>
            </a:lvl1pPr>
          </a:lstStyle>
          <a:p>
            <a:r>
              <a:rPr lang="zh-CN" altLang="en-US" dirty="0" smtClean="0"/>
              <a:t>添加您的标题文字</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408675"/>
            <a:ext cx="105168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838200" y="6356352"/>
            <a:ext cx="2743200" cy="365125"/>
          </a:xfrm>
          <a:prstGeom prst="rect">
            <a:avLst/>
          </a:prstGeom>
        </p:spPr>
        <p:txBody>
          <a:bodyPr/>
          <a:lstStyle/>
          <a:p>
            <a:fld id="{6EF2F5ED-D19D-4097-92A9-D6092B3D6E68}" type="datetimeFigureOut">
              <a:rPr lang="zh-CN" altLang="en-US" smtClean="0"/>
              <a:t>2016/9/28</a:t>
            </a:fld>
            <a:endParaRPr lang="zh-CN" altLang="en-US"/>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fld id="{A7AAEAA2-D029-4D23-B6D5-DE004B8B3ED2}"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zh-CN" altLang="en-US" smtClean="0"/>
              <a:t>单击此处编辑母版标题样式</a:t>
            </a:r>
            <a:endParaRPr lang="zh-CN" altLang="en-US" dirty="0"/>
          </a:p>
        </p:txBody>
      </p:sp>
      <p:sp>
        <p:nvSpPr>
          <p:cNvPr id="3" name="Content Placeholder 2"/>
          <p:cNvSpPr>
            <a:spLocks noGrp="1"/>
          </p:cNvSpPr>
          <p:nvPr>
            <p:ph idx="1"/>
          </p:nvPr>
        </p:nvSpPr>
        <p:spPr/>
        <p:txBody>
          <a:bodyPr/>
          <a:lstStyle>
            <a:lvl1pPr>
              <a:defRPr sz="2400">
                <a:latin typeface="Calibri" panose="020F0502020204030204" pitchFamily="34" charset="0"/>
                <a:cs typeface="Calibri" panose="020F0502020204030204" pitchFamily="34" charset="0"/>
              </a:defRPr>
            </a:lvl1pPr>
            <a:lvl2pPr>
              <a:defRPr sz="2000">
                <a:solidFill>
                  <a:srgbClr val="0000CC"/>
                </a:solidFill>
                <a:latin typeface="Calibri" panose="020F0502020204030204" pitchFamily="34" charset="0"/>
                <a:ea typeface="楷体" panose="02010609060101010101" pitchFamily="49" charset="-122"/>
                <a:cs typeface="Calibri" panose="020F0502020204030204" pitchFamily="34" charset="0"/>
              </a:defRPr>
            </a:lvl2pPr>
            <a:lvl3pPr>
              <a:defRPr sz="1600">
                <a:latin typeface="Calibri" panose="020F0502020204030204" pitchFamily="34" charset="0"/>
                <a:cs typeface="Calibri" panose="020F0502020204030204" pitchFamily="34" charset="0"/>
              </a:defRPr>
            </a:lvl3pPr>
            <a:lvl4pPr>
              <a:defRPr sz="1200">
                <a:latin typeface="Calibri" panose="020F0502020204030204" pitchFamily="34" charset="0"/>
                <a:cs typeface="Calibri" panose="020F0502020204030204" pitchFamily="34" charset="0"/>
              </a:defRPr>
            </a:lvl4pPr>
            <a:lvl5pPr>
              <a:defRPr sz="800">
                <a:latin typeface="Calibri" panose="020F0502020204030204" pitchFamily="34" charset="0"/>
                <a:cs typeface="Calibri" panose="020F0502020204030204" pitchFamily="34"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Date Placeholder 3"/>
          <p:cNvSpPr>
            <a:spLocks noGrp="1"/>
          </p:cNvSpPr>
          <p:nvPr>
            <p:ph type="dt" sz="half" idx="10"/>
          </p:nvPr>
        </p:nvSpPr>
        <p:spPr/>
        <p:txBody>
          <a:bodyPr/>
          <a:lstStyle>
            <a:lvl1pPr>
              <a:defRPr/>
            </a:lvl1pPr>
          </a:lstStyle>
          <a:p>
            <a:fld id="{898C38F4-4DDD-4E25-A70B-56A09F251E12}" type="datetimeFigureOut">
              <a:rPr lang="zh-CN" altLang="en-US" smtClean="0"/>
              <a:t>2016/9/28</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8AE05F68-E77E-4CC6-A4E1-E451AEC73F8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3" name="KSO_CT2"/>
          <p:cNvSpPr>
            <a:spLocks noGrp="1"/>
          </p:cNvSpPr>
          <p:nvPr>
            <p:ph type="subTitle" idx="1" hasCustomPrompt="1"/>
          </p:nvPr>
        </p:nvSpPr>
        <p:spPr>
          <a:xfrm>
            <a:off x="1941708" y="2779325"/>
            <a:ext cx="8555017" cy="467211"/>
          </a:xfrm>
          <a:noFill/>
        </p:spPr>
        <p:txBody>
          <a:bodyPr>
            <a:normAutofit/>
          </a:bodyPr>
          <a:lstStyle>
            <a:lvl1pPr marL="0" indent="0" algn="ctr">
              <a:buNone/>
              <a:defRPr sz="1800" baseline="0">
                <a:solidFill>
                  <a:schemeClr val="accent2">
                    <a:lumMod val="75000"/>
                  </a:schemeClr>
                </a:solidFill>
                <a:effectLst/>
                <a:latin typeface="Arial" panose="020B0604020202020204" pitchFamily="34" charset="0"/>
                <a:ea typeface="黑体" panose="02010609060101010101" pitchFamily="49"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
        <p:nvSpPr>
          <p:cNvPr id="7" name="KSO_CT1"/>
          <p:cNvSpPr>
            <a:spLocks noGrp="1"/>
          </p:cNvSpPr>
          <p:nvPr>
            <p:ph type="title" hasCustomPrompt="1"/>
          </p:nvPr>
        </p:nvSpPr>
        <p:spPr>
          <a:xfrm>
            <a:off x="1941705" y="944600"/>
            <a:ext cx="8555016" cy="1720077"/>
          </a:xfrm>
        </p:spPr>
        <p:txBody>
          <a:bodyPr>
            <a:normAutofit/>
          </a:bodyPr>
          <a:lstStyle>
            <a:lvl1pPr algn="ctr">
              <a:defRPr sz="3200" baseline="0">
                <a:ln w="25400" cmpd="dbl">
                  <a:noFill/>
                </a:ln>
                <a:solidFill>
                  <a:schemeClr val="accent1"/>
                </a:solidFill>
                <a:effectLst/>
                <a:latin typeface="Arial" panose="020B0604020202020204" pitchFamily="34" charset="0"/>
                <a:ea typeface="黑体" panose="02010609060101010101" pitchFamily="49" charset="-122"/>
              </a:defRPr>
            </a:lvl1pPr>
          </a:lstStyle>
          <a:p>
            <a:r>
              <a:rPr lang="zh-CN" altLang="en-US" dirty="0" smtClean="0"/>
              <a:t>添加您的标题文字</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1420800" y="360000"/>
            <a:ext cx="9336000" cy="583200"/>
          </a:xfrm>
        </p:spPr>
        <p:txBody>
          <a:bodyPr anchor="t" anchorCtr="0">
            <a:normAutofit/>
          </a:bodyPr>
          <a:lstStyle>
            <a:lvl1pPr>
              <a:defRPr sz="3200" b="0" baseline="0"/>
            </a:lvl1pPr>
          </a:lstStyle>
          <a:p>
            <a:r>
              <a:rPr lang="zh-CN" altLang="en-US" dirty="0" smtClean="0"/>
              <a:t>单击此处编辑母版标题样式</a:t>
            </a:r>
            <a:endParaRPr lang="en-US" dirty="0"/>
          </a:p>
        </p:txBody>
      </p:sp>
      <p:sp>
        <p:nvSpPr>
          <p:cNvPr id="3" name="KSO_BC1"/>
          <p:cNvSpPr>
            <a:spLocks noGrp="1"/>
          </p:cNvSpPr>
          <p:nvPr>
            <p:ph idx="1"/>
          </p:nvPr>
        </p:nvSpPr>
        <p:spPr>
          <a:xfrm>
            <a:off x="1420800" y="1396800"/>
            <a:ext cx="9336000" cy="3441600"/>
          </a:xfrm>
        </p:spPr>
        <p:txBody>
          <a:bodyPr lIns="0" tIns="0" rIns="0" bIns="0">
            <a:normAutofit/>
          </a:bodyPr>
          <a:lstStyle>
            <a:lvl1pPr marL="0" indent="0">
              <a:spcBef>
                <a:spcPts val="600"/>
              </a:spcBef>
              <a:spcAft>
                <a:spcPts val="0"/>
              </a:spcAft>
              <a:buFont typeface="Arial" panose="020B0604020202020204" pitchFamily="34" charset="0"/>
              <a:buNone/>
              <a:defRPr sz="2400" baseline="0">
                <a:solidFill>
                  <a:schemeClr val="tx1"/>
                </a:solidFill>
              </a:defRPr>
            </a:lvl1pPr>
            <a:lvl2pPr marL="542925" indent="-271780">
              <a:spcAft>
                <a:spcPts val="0"/>
              </a:spcAft>
              <a:buFont typeface="Arial" panose="020B0604020202020204" pitchFamily="34" charset="0"/>
              <a:buChar char="•"/>
              <a:defRPr sz="2000" baseline="0">
                <a:solidFill>
                  <a:schemeClr val="tx1"/>
                </a:solidFill>
              </a:defRPr>
            </a:lvl2pPr>
          </a:lstStyle>
          <a:p>
            <a:pPr lvl="0"/>
            <a:r>
              <a:rPr lang="zh-CN" altLang="zh-CN" dirty="0" smtClean="0"/>
              <a:t>单击此处编辑母版文本样式</a:t>
            </a:r>
          </a:p>
          <a:p>
            <a:pPr lvl="1"/>
            <a:r>
              <a:rPr lang="zh-CN" altLang="zh-CN" dirty="0" smtClean="0"/>
              <a:t>第二级</a:t>
            </a:r>
          </a:p>
          <a:p>
            <a:pPr lvl="2"/>
            <a:r>
              <a:rPr lang="zh-CN" altLang="zh-CN" dirty="0" smtClean="0"/>
              <a:t>第三级</a:t>
            </a:r>
          </a:p>
          <a:p>
            <a:pPr lvl="3"/>
            <a:r>
              <a:rPr lang="zh-CN" altLang="zh-CN" dirty="0" smtClean="0"/>
              <a:t>第四级</a:t>
            </a:r>
          </a:p>
          <a:p>
            <a:pPr lvl="4"/>
            <a:r>
              <a:rPr lang="zh-CN" altLang="zh-CN" dirty="0" smtClean="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p:nvSpPr>
        <p:spPr>
          <a:xfrm>
            <a:off x="5040093" y="820266"/>
            <a:ext cx="2552796" cy="3218334"/>
          </a:xfrm>
          <a:prstGeom prst="rect">
            <a:avLst/>
          </a:prstGeom>
          <a:noFill/>
          <a:ln w="19050" cap="flat" cmpd="sng" algn="ctr">
            <a:solidFill>
              <a:schemeClr val="accent1"/>
            </a:solidFill>
            <a:prstDash val="solid"/>
            <a:miter lim="800000"/>
          </a:ln>
          <a:effectLst/>
        </p:spPr>
        <p:txBody>
          <a:bodyPr rtlCol="0" anchor="ctr">
            <a:normAutofit/>
          </a:bodyPr>
          <a:lstStyle/>
          <a:p>
            <a:pPr marL="0" marR="0" lvl="0" indent="0" algn="ctr" defTabSz="914400" eaLnBrk="1" latinLnBrk="0" hangingPunct="1">
              <a:spcBef>
                <a:spcPts val="0"/>
              </a:spcBef>
              <a:spcAft>
                <a:spcPts val="0"/>
              </a:spcAft>
              <a:buClrTx/>
              <a:buSzTx/>
              <a:buFontTx/>
              <a:buNone/>
              <a:defRPr/>
            </a:pPr>
            <a:endParaRPr kumimoji="0" lang="zh-CN" altLang="en-US" sz="1800" b="0" i="0" u="none" strike="noStrike" kern="0" cap="none" spc="0" normalizeH="0" noProof="0">
              <a:ln>
                <a:noFill/>
              </a:ln>
              <a:solidFill>
                <a:prstClr val="white"/>
              </a:solidFill>
              <a:effectLst/>
              <a:uLnTx/>
              <a:uFillTx/>
              <a:latin typeface="Arial" panose="020B0604020202020204" pitchFamily="34" charset="0"/>
              <a:ea typeface="黑体" panose="02010609060101010101" pitchFamily="49" charset="-122"/>
            </a:endParaRPr>
          </a:p>
        </p:txBody>
      </p:sp>
      <p:sp>
        <p:nvSpPr>
          <p:cNvPr id="8" name="矩形 7"/>
          <p:cNvSpPr/>
          <p:nvPr/>
        </p:nvSpPr>
        <p:spPr>
          <a:xfrm>
            <a:off x="5180713" y="925730"/>
            <a:ext cx="2271555" cy="1930823"/>
          </a:xfrm>
          <a:prstGeom prst="rect">
            <a:avLst/>
          </a:prstGeom>
          <a:solidFill>
            <a:schemeClr val="accent1"/>
          </a:solidFill>
          <a:ln w="12700" cap="flat" cmpd="sng" algn="ctr">
            <a:noFill/>
            <a:prstDash val="solid"/>
            <a:miter lim="800000"/>
          </a:ln>
          <a:effectLst/>
        </p:spPr>
        <p:txBody>
          <a:bodyPr rtlCol="0" anchor="ctr">
            <a:normAutofit/>
          </a:bodyPr>
          <a:lstStyle/>
          <a:p>
            <a:pPr marL="0" marR="0" lvl="0" indent="0" algn="ctr" defTabSz="914400" eaLnBrk="1" latinLnBrk="0" hangingPunct="1">
              <a:spcBef>
                <a:spcPts val="0"/>
              </a:spcBef>
              <a:spcAft>
                <a:spcPts val="0"/>
              </a:spcAft>
              <a:buClrTx/>
              <a:buSzTx/>
              <a:buFontTx/>
              <a:buNone/>
              <a:defRPr/>
            </a:pPr>
            <a:endParaRPr kumimoji="0" lang="zh-CN" altLang="en-US" sz="1800" b="0" i="0" u="none" strike="noStrike" kern="0" cap="none" spc="0" normalizeH="0" noProof="0">
              <a:ln>
                <a:noFill/>
              </a:ln>
              <a:solidFill>
                <a:prstClr val="white"/>
              </a:solidFill>
              <a:effectLst/>
              <a:uLnTx/>
              <a:uFillTx/>
              <a:latin typeface="Arial" panose="020B0604020202020204" pitchFamily="34" charset="0"/>
              <a:ea typeface="黑体" panose="02010609060101010101" pitchFamily="49" charset="-122"/>
            </a:endParaRPr>
          </a:p>
        </p:txBody>
      </p:sp>
      <p:sp>
        <p:nvSpPr>
          <p:cNvPr id="9" name="矩形 8"/>
          <p:cNvSpPr/>
          <p:nvPr/>
        </p:nvSpPr>
        <p:spPr>
          <a:xfrm>
            <a:off x="5040093" y="6626004"/>
            <a:ext cx="2552796" cy="231996"/>
          </a:xfrm>
          <a:prstGeom prst="rect">
            <a:avLst/>
          </a:prstGeom>
          <a:solidFill>
            <a:schemeClr val="accent1"/>
          </a:solidFill>
          <a:ln w="12700" cap="flat" cmpd="sng" algn="ctr">
            <a:noFill/>
            <a:prstDash val="solid"/>
            <a:miter lim="800000"/>
          </a:ln>
          <a:effectLst/>
        </p:spPr>
        <p:txBody>
          <a:bodyPr rtlCol="0" anchor="ctr">
            <a:normAutofit fontScale="60000" lnSpcReduction="20000"/>
          </a:bodyPr>
          <a:lstStyle/>
          <a:p>
            <a:pPr marL="0" marR="0" lvl="0" indent="0" algn="ctr" defTabSz="914400" eaLnBrk="1" latinLnBrk="0" hangingPunct="1">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endParaRPr>
          </a:p>
        </p:txBody>
      </p:sp>
      <p:sp>
        <p:nvSpPr>
          <p:cNvPr id="2" name="KSO_ST1"/>
          <p:cNvSpPr>
            <a:spLocks noGrp="1"/>
          </p:cNvSpPr>
          <p:nvPr>
            <p:ph type="title" hasCustomPrompt="1"/>
          </p:nvPr>
        </p:nvSpPr>
        <p:spPr>
          <a:xfrm>
            <a:off x="3331200" y="2948400"/>
            <a:ext cx="5760000" cy="467270"/>
          </a:xfrm>
          <a:solidFill>
            <a:schemeClr val="bg1"/>
          </a:solidFill>
        </p:spPr>
        <p:txBody>
          <a:bodyPr anchor="t" anchorCtr="0">
            <a:normAutofit/>
          </a:bodyPr>
          <a:lstStyle>
            <a:lvl1pPr algn="ctr">
              <a:lnSpc>
                <a:spcPct val="120000"/>
              </a:lnSpc>
              <a:spcBef>
                <a:spcPts val="600"/>
              </a:spcBef>
              <a:defRPr sz="1800" b="0">
                <a:solidFill>
                  <a:schemeClr val="accent1"/>
                </a:solidFill>
                <a:effectLst/>
              </a:defRPr>
            </a:lvl1pPr>
          </a:lstStyle>
          <a:p>
            <a:r>
              <a:rPr lang="zh-CN" altLang="en-US" dirty="0" smtClean="0"/>
              <a:t>此处添加您的标题</a:t>
            </a:r>
            <a:endParaRPr lang="en-US" dirty="0"/>
          </a:p>
        </p:txBody>
      </p:sp>
      <p:sp>
        <p:nvSpPr>
          <p:cNvPr id="10" name="KSO_CT2"/>
          <p:cNvSpPr>
            <a:spLocks noGrp="1"/>
          </p:cNvSpPr>
          <p:nvPr>
            <p:ph type="subTitle" idx="1" hasCustomPrompt="1"/>
          </p:nvPr>
        </p:nvSpPr>
        <p:spPr>
          <a:xfrm>
            <a:off x="4454400" y="4424400"/>
            <a:ext cx="3729600" cy="1864800"/>
          </a:xfrm>
          <a:noFill/>
        </p:spPr>
        <p:txBody>
          <a:bodyPr>
            <a:normAutofit/>
          </a:bodyPr>
          <a:lstStyle>
            <a:lvl1pPr marL="0" indent="0" algn="ctr">
              <a:lnSpc>
                <a:spcPct val="130000"/>
              </a:lnSpc>
              <a:spcBef>
                <a:spcPts val="0"/>
              </a:spcBef>
              <a:buNone/>
              <a:defRPr sz="1800" baseline="0">
                <a:solidFill>
                  <a:srgbClr val="9DA0A3"/>
                </a:solidFill>
                <a:effectLst/>
                <a:latin typeface="Arial" panose="020B0604020202020204" pitchFamily="34" charset="0"/>
                <a:ea typeface="黑体" panose="02010609060101010101" pitchFamily="49"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单击此处添加您的副标题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a:xfrm>
            <a:off x="1420800" y="360000"/>
            <a:ext cx="8808000" cy="583200"/>
          </a:xfrm>
        </p:spPr>
        <p:txBody>
          <a:bodyPr anchor="t" anchorCtr="0">
            <a:normAutofit/>
          </a:bodyPr>
          <a:lstStyle>
            <a:lvl1pPr>
              <a:defRPr sz="3200" b="0"/>
            </a:lvl1pPr>
          </a:lstStyle>
          <a:p>
            <a:r>
              <a:rPr lang="zh-CN" altLang="en-US" dirty="0" smtClean="0"/>
              <a:t>单击此处编辑母版标题样式</a:t>
            </a:r>
            <a:endParaRPr lang="en-US" dirty="0"/>
          </a:p>
        </p:txBody>
      </p:sp>
      <p:sp>
        <p:nvSpPr>
          <p:cNvPr id="3" name="KSO_BC1"/>
          <p:cNvSpPr>
            <a:spLocks noGrp="1"/>
          </p:cNvSpPr>
          <p:nvPr>
            <p:ph sz="half" idx="1"/>
          </p:nvPr>
        </p:nvSpPr>
        <p:spPr>
          <a:xfrm>
            <a:off x="1420800" y="1425600"/>
            <a:ext cx="9336000" cy="1724400"/>
          </a:xfrm>
        </p:spPr>
        <p:txBody>
          <a:bodyPr lIns="0" tIns="0" rIns="0" bIns="0" anchor="ctr" anchorCtr="0">
            <a:normAutofit/>
          </a:bodyPr>
          <a:lstStyle>
            <a:lvl1pPr marL="0" indent="0" algn="l">
              <a:spcBef>
                <a:spcPts val="600"/>
              </a:spcBef>
              <a:spcAft>
                <a:spcPts val="600"/>
              </a:spcAft>
              <a:buFont typeface="Arial" panose="020B0604020202020204" pitchFamily="34" charset="0"/>
              <a:buNone/>
              <a:defRPr sz="2400">
                <a:solidFill>
                  <a:schemeClr val="tx1"/>
                </a:solidFill>
              </a:defRPr>
            </a:lvl1pPr>
            <a:lvl2pPr marL="542925" indent="-271780" algn="l">
              <a:buFont typeface="Arial" panose="020B0604020202020204" pitchFamily="34" charset="0"/>
              <a:buChar char="•"/>
              <a:defRPr sz="2000">
                <a:solidFill>
                  <a:schemeClr val="tx1"/>
                </a:solidFill>
              </a:defRPr>
            </a:lvl2pPr>
          </a:lstStyle>
          <a:p>
            <a:pPr lvl="0"/>
            <a:r>
              <a:rPr lang="zh-CN" altLang="zh-CN" dirty="0" smtClean="0"/>
              <a:t>单击此处编辑母版文本样式</a:t>
            </a:r>
          </a:p>
          <a:p>
            <a:pPr lvl="1"/>
            <a:r>
              <a:rPr lang="zh-CN" altLang="zh-CN" dirty="0" smtClean="0"/>
              <a:t>第二级</a:t>
            </a:r>
          </a:p>
          <a:p>
            <a:pPr lvl="2"/>
            <a:r>
              <a:rPr lang="zh-CN" altLang="zh-CN" dirty="0" smtClean="0"/>
              <a:t>第三级</a:t>
            </a:r>
          </a:p>
          <a:p>
            <a:pPr lvl="3"/>
            <a:r>
              <a:rPr lang="zh-CN" altLang="zh-CN" dirty="0" smtClean="0"/>
              <a:t>第四级</a:t>
            </a:r>
          </a:p>
          <a:p>
            <a:pPr lvl="4"/>
            <a:r>
              <a:rPr lang="zh-CN" altLang="zh-CN" dirty="0" smtClean="0"/>
              <a:t>第五级</a:t>
            </a:r>
          </a:p>
        </p:txBody>
      </p:sp>
      <p:sp>
        <p:nvSpPr>
          <p:cNvPr id="4" name="KSO_BC2"/>
          <p:cNvSpPr>
            <a:spLocks noGrp="1"/>
          </p:cNvSpPr>
          <p:nvPr>
            <p:ph sz="half" idx="2"/>
          </p:nvPr>
        </p:nvSpPr>
        <p:spPr>
          <a:xfrm>
            <a:off x="1420800" y="4402800"/>
            <a:ext cx="9379200" cy="1724400"/>
          </a:xfrm>
        </p:spPr>
        <p:txBody>
          <a:bodyPr lIns="0" tIns="0" rIns="0" bIns="0" anchor="ctr" anchorCtr="0">
            <a:normAutofit/>
          </a:bodyPr>
          <a:lstStyle>
            <a:lvl1pPr marL="0" indent="0" algn="l">
              <a:spcBef>
                <a:spcPts val="600"/>
              </a:spcBef>
              <a:spcAft>
                <a:spcPts val="600"/>
              </a:spcAft>
              <a:buFont typeface="Arial" panose="020B0604020202020204" pitchFamily="34" charset="0"/>
              <a:buNone/>
              <a:defRPr sz="2400">
                <a:solidFill>
                  <a:schemeClr val="tx1"/>
                </a:solidFill>
              </a:defRPr>
            </a:lvl1pPr>
            <a:lvl2pPr marL="542925" indent="-285750" algn="l" defTabSz="-635">
              <a:buFont typeface="Arial" panose="020B0604020202020204" pitchFamily="34" charset="0"/>
              <a:buChar char="•"/>
              <a:tabLst>
                <a:tab pos="542925" algn="l"/>
              </a:tabLst>
              <a:defRPr sz="2000">
                <a:solidFill>
                  <a:schemeClr val="tx1"/>
                </a:solidFill>
              </a:defRPr>
            </a:lvl2pPr>
          </a:lstStyle>
          <a:p>
            <a:pPr lvl="0"/>
            <a:r>
              <a:rPr lang="zh-CN" altLang="zh-CN" dirty="0" smtClean="0"/>
              <a:t>单击此处编辑母版文本样式</a:t>
            </a:r>
          </a:p>
          <a:p>
            <a:pPr lvl="1"/>
            <a:r>
              <a:rPr lang="zh-CN" altLang="zh-CN" dirty="0" smtClean="0"/>
              <a:t>第二级</a:t>
            </a:r>
          </a:p>
          <a:p>
            <a:pPr lvl="2"/>
            <a:r>
              <a:rPr lang="zh-CN" altLang="zh-CN" dirty="0" smtClean="0"/>
              <a:t>第三级</a:t>
            </a:r>
          </a:p>
          <a:p>
            <a:pPr lvl="3"/>
            <a:r>
              <a:rPr lang="zh-CN" altLang="zh-CN" dirty="0" smtClean="0"/>
              <a:t>第四级</a:t>
            </a:r>
          </a:p>
          <a:p>
            <a:pPr lvl="4"/>
            <a:r>
              <a:rPr lang="zh-CN" altLang="zh-CN" dirty="0" smtClean="0"/>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099435" y="118532"/>
            <a:ext cx="10515599" cy="717023"/>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099435" y="1376363"/>
            <a:ext cx="5157787"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p>
        </p:txBody>
      </p:sp>
      <p:sp>
        <p:nvSpPr>
          <p:cNvPr id="4" name="KSO_BC1"/>
          <p:cNvSpPr>
            <a:spLocks noGrp="1"/>
          </p:cNvSpPr>
          <p:nvPr>
            <p:ph sz="half" idx="2"/>
          </p:nvPr>
        </p:nvSpPr>
        <p:spPr>
          <a:xfrm>
            <a:off x="1099435" y="2200275"/>
            <a:ext cx="5157787" cy="3684588"/>
          </a:xfrm>
        </p:spPr>
        <p:txBody>
          <a:bodyPr/>
          <a:lstStyle/>
          <a:p>
            <a:pPr lvl="0"/>
            <a:r>
              <a:rPr lang="zh-CN" altLang="zh-CN" dirty="0" smtClean="0"/>
              <a:t>单击此处编辑母版文本样式</a:t>
            </a:r>
          </a:p>
          <a:p>
            <a:pPr lvl="1"/>
            <a:r>
              <a:rPr lang="zh-CN" altLang="zh-CN" dirty="0" smtClean="0"/>
              <a:t>第二级</a:t>
            </a:r>
          </a:p>
          <a:p>
            <a:pPr lvl="2"/>
            <a:r>
              <a:rPr lang="zh-CN" altLang="zh-CN" dirty="0" smtClean="0"/>
              <a:t>第三级</a:t>
            </a:r>
          </a:p>
          <a:p>
            <a:pPr lvl="3"/>
            <a:r>
              <a:rPr lang="zh-CN" altLang="zh-CN" dirty="0" smtClean="0"/>
              <a:t>第四级</a:t>
            </a:r>
          </a:p>
          <a:p>
            <a:pPr lvl="4"/>
            <a:r>
              <a:rPr lang="zh-CN" altLang="zh-CN" dirty="0" smtClean="0"/>
              <a:t>第五级</a:t>
            </a:r>
          </a:p>
        </p:txBody>
      </p:sp>
      <p:sp>
        <p:nvSpPr>
          <p:cNvPr id="5" name="Text Placeholder 4"/>
          <p:cNvSpPr>
            <a:spLocks noGrp="1"/>
          </p:cNvSpPr>
          <p:nvPr>
            <p:ph type="body" sz="quarter" idx="3"/>
          </p:nvPr>
        </p:nvSpPr>
        <p:spPr>
          <a:xfrm>
            <a:off x="6431848" y="1376363"/>
            <a:ext cx="5183188" cy="823912"/>
          </a:xfrm>
        </p:spPr>
        <p:txBody>
          <a:bodyPr anchor="b">
            <a:norm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smtClean="0"/>
              <a:t>单击此处编辑母版文本样式</a:t>
            </a:r>
          </a:p>
        </p:txBody>
      </p:sp>
      <p:sp>
        <p:nvSpPr>
          <p:cNvPr id="6" name="KSO_BC2"/>
          <p:cNvSpPr>
            <a:spLocks noGrp="1"/>
          </p:cNvSpPr>
          <p:nvPr>
            <p:ph sz="quarter" idx="4"/>
          </p:nvPr>
        </p:nvSpPr>
        <p:spPr>
          <a:xfrm>
            <a:off x="6431848" y="2200275"/>
            <a:ext cx="5183188" cy="3684588"/>
          </a:xfrm>
        </p:spPr>
        <p:txBody>
          <a:bodyPr/>
          <a:lstStyle/>
          <a:p>
            <a:pPr lvl="0"/>
            <a:r>
              <a:rPr lang="zh-CN" altLang="zh-CN" dirty="0" smtClean="0"/>
              <a:t>单击此处编辑母版文本样式</a:t>
            </a:r>
          </a:p>
          <a:p>
            <a:pPr lvl="1"/>
            <a:r>
              <a:rPr lang="zh-CN" altLang="zh-CN" dirty="0" smtClean="0"/>
              <a:t>第二级</a:t>
            </a:r>
          </a:p>
          <a:p>
            <a:pPr lvl="2"/>
            <a:r>
              <a:rPr lang="zh-CN" altLang="zh-CN" dirty="0" smtClean="0"/>
              <a:t>第三级</a:t>
            </a:r>
          </a:p>
          <a:p>
            <a:pPr lvl="3"/>
            <a:r>
              <a:rPr lang="zh-CN" altLang="zh-CN" dirty="0" smtClean="0"/>
              <a:t>第四级</a:t>
            </a:r>
          </a:p>
          <a:p>
            <a:pPr lvl="4"/>
            <a:r>
              <a:rPr lang="zh-CN" altLang="zh-CN" dirty="0" smtClean="0"/>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菱形 5"/>
          <p:cNvSpPr/>
          <p:nvPr/>
        </p:nvSpPr>
        <p:spPr>
          <a:xfrm>
            <a:off x="3575861" y="988651"/>
            <a:ext cx="2478431" cy="1858823"/>
          </a:xfrm>
          <a:prstGeom prst="diamond">
            <a:avLst/>
          </a:prstGeom>
          <a:gradFill>
            <a:gsLst>
              <a:gs pos="1000">
                <a:srgbClr val="C2C2C2"/>
              </a:gs>
              <a:gs pos="100000">
                <a:srgbClr val="FFFFFF"/>
              </a:gs>
            </a:gsLst>
            <a:lin ang="4200000" scaled="0"/>
          </a:gra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latin typeface="Arial" panose="020B0604020202020204" pitchFamily="34" charset="0"/>
              <a:ea typeface="黑体" panose="02010609060101010101" pitchFamily="49" charset="-122"/>
            </a:endParaRPr>
          </a:p>
        </p:txBody>
      </p:sp>
      <p:sp>
        <p:nvSpPr>
          <p:cNvPr id="7" name="菱形 6"/>
          <p:cNvSpPr/>
          <p:nvPr/>
        </p:nvSpPr>
        <p:spPr>
          <a:xfrm>
            <a:off x="3789792" y="1149099"/>
            <a:ext cx="2049371" cy="1537028"/>
          </a:xfrm>
          <a:prstGeom prst="diamond">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zh-CN" altLang="en-US" sz="3200">
                <a:solidFill>
                  <a:srgbClr val="FFFFFF"/>
                </a:solidFill>
                <a:latin typeface="Arial" panose="020B0604020202020204" pitchFamily="34" charset="0"/>
                <a:ea typeface="黑体" panose="02010609060101010101" pitchFamily="49" charset="-122"/>
              </a:rPr>
              <a:t>谢</a:t>
            </a:r>
          </a:p>
        </p:txBody>
      </p:sp>
      <p:sp>
        <p:nvSpPr>
          <p:cNvPr id="8" name="菱形 7"/>
          <p:cNvSpPr/>
          <p:nvPr/>
        </p:nvSpPr>
        <p:spPr>
          <a:xfrm>
            <a:off x="6137709" y="988651"/>
            <a:ext cx="2475429" cy="1858823"/>
          </a:xfrm>
          <a:prstGeom prst="diamond">
            <a:avLst/>
          </a:prstGeom>
          <a:gradFill>
            <a:gsLst>
              <a:gs pos="1000">
                <a:srgbClr val="C2C2C2"/>
              </a:gs>
              <a:gs pos="100000">
                <a:srgbClr val="FFFFFF"/>
              </a:gs>
            </a:gsLst>
            <a:lin ang="4200000" scaled="0"/>
          </a:gra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latin typeface="Arial" panose="020B0604020202020204" pitchFamily="34" charset="0"/>
              <a:ea typeface="黑体" panose="02010609060101010101" pitchFamily="49" charset="-122"/>
            </a:endParaRPr>
          </a:p>
        </p:txBody>
      </p:sp>
      <p:sp>
        <p:nvSpPr>
          <p:cNvPr id="9" name="菱形 8"/>
          <p:cNvSpPr/>
          <p:nvPr/>
        </p:nvSpPr>
        <p:spPr>
          <a:xfrm>
            <a:off x="6350736" y="1149099"/>
            <a:ext cx="2049371" cy="1537028"/>
          </a:xfrm>
          <a:prstGeom prst="diamond">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zh-CN" altLang="en-US" sz="3200" dirty="0">
                <a:solidFill>
                  <a:srgbClr val="FFFFFF"/>
                </a:solidFill>
                <a:latin typeface="Arial" panose="020B0604020202020204" pitchFamily="34" charset="0"/>
                <a:ea typeface="黑体" panose="02010609060101010101" pitchFamily="49" charset="-122"/>
              </a:rPr>
              <a:t>谢</a:t>
            </a:r>
          </a:p>
        </p:txBody>
      </p:sp>
      <p:sp>
        <p:nvSpPr>
          <p:cNvPr id="10" name="菱形 9"/>
          <p:cNvSpPr/>
          <p:nvPr/>
        </p:nvSpPr>
        <p:spPr>
          <a:xfrm>
            <a:off x="3575861" y="2926793"/>
            <a:ext cx="2478431" cy="1858823"/>
          </a:xfrm>
          <a:prstGeom prst="diamond">
            <a:avLst/>
          </a:prstGeom>
          <a:gradFill>
            <a:gsLst>
              <a:gs pos="1000">
                <a:srgbClr val="C2C2C2"/>
              </a:gs>
              <a:gs pos="100000">
                <a:srgbClr val="FFFFFF"/>
              </a:gs>
            </a:gsLst>
            <a:lin ang="4200000" scaled="0"/>
          </a:gra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latin typeface="Arial" panose="020B0604020202020204" pitchFamily="34" charset="0"/>
              <a:ea typeface="黑体" panose="02010609060101010101" pitchFamily="49" charset="-122"/>
            </a:endParaRPr>
          </a:p>
        </p:txBody>
      </p:sp>
      <p:sp>
        <p:nvSpPr>
          <p:cNvPr id="11" name="菱形 10"/>
          <p:cNvSpPr/>
          <p:nvPr/>
        </p:nvSpPr>
        <p:spPr>
          <a:xfrm>
            <a:off x="3790985" y="3087241"/>
            <a:ext cx="2049371" cy="1537028"/>
          </a:xfrm>
          <a:prstGeom prst="diamond">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zh-CN" altLang="en-US" sz="3200">
                <a:solidFill>
                  <a:srgbClr val="FFFFFF"/>
                </a:solidFill>
                <a:latin typeface="Arial" panose="020B0604020202020204" pitchFamily="34" charset="0"/>
                <a:ea typeface="黑体" panose="02010609060101010101" pitchFamily="49" charset="-122"/>
              </a:rPr>
              <a:t>聆</a:t>
            </a:r>
          </a:p>
        </p:txBody>
      </p:sp>
      <p:sp>
        <p:nvSpPr>
          <p:cNvPr id="12" name="菱形 11"/>
          <p:cNvSpPr/>
          <p:nvPr/>
        </p:nvSpPr>
        <p:spPr>
          <a:xfrm>
            <a:off x="6137709" y="2926793"/>
            <a:ext cx="2478431" cy="1858823"/>
          </a:xfrm>
          <a:prstGeom prst="diamond">
            <a:avLst/>
          </a:prstGeom>
          <a:gradFill>
            <a:gsLst>
              <a:gs pos="1000">
                <a:srgbClr val="C2C2C2"/>
              </a:gs>
              <a:gs pos="100000">
                <a:srgbClr val="FFFFFF"/>
              </a:gs>
            </a:gsLst>
            <a:lin ang="4200000" scaled="0"/>
          </a:gra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latin typeface="Arial" panose="020B0604020202020204" pitchFamily="34" charset="0"/>
              <a:ea typeface="黑体" panose="02010609060101010101" pitchFamily="49" charset="-122"/>
            </a:endParaRPr>
          </a:p>
        </p:txBody>
      </p:sp>
      <p:sp>
        <p:nvSpPr>
          <p:cNvPr id="13" name="菱形 12"/>
          <p:cNvSpPr/>
          <p:nvPr/>
        </p:nvSpPr>
        <p:spPr>
          <a:xfrm>
            <a:off x="6351932" y="3087241"/>
            <a:ext cx="2049371" cy="1537028"/>
          </a:xfrm>
          <a:prstGeom prst="diamond">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zh-CN" altLang="en-US" sz="3200" dirty="0">
                <a:solidFill>
                  <a:srgbClr val="FFFFFF"/>
                </a:solidFill>
                <a:latin typeface="Arial" panose="020B0604020202020204" pitchFamily="34" charset="0"/>
                <a:ea typeface="黑体" panose="02010609060101010101" pitchFamily="49" charset="-122"/>
              </a:rPr>
              <a:t>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6940800" y="1706400"/>
            <a:ext cx="4684800" cy="583200"/>
          </a:xfrm>
        </p:spPr>
        <p:txBody>
          <a:bodyPr lIns="0" tIns="0" rIns="0" bIns="0" anchor="ctr" anchorCtr="0">
            <a:normAutofit/>
          </a:bodyPr>
          <a:lstStyle>
            <a:lvl1pPr algn="ctr">
              <a:defRPr sz="1800" b="0"/>
            </a:lvl1pPr>
          </a:lstStyle>
          <a:p>
            <a:r>
              <a:rPr lang="zh-CN" altLang="en-US" smtClean="0"/>
              <a:t>单击此处编辑母版标题样式</a:t>
            </a:r>
            <a:endParaRPr lang="en-US" dirty="0"/>
          </a:p>
        </p:txBody>
      </p:sp>
      <p:sp>
        <p:nvSpPr>
          <p:cNvPr id="3" name="KSO_BC1"/>
          <p:cNvSpPr>
            <a:spLocks noGrp="1"/>
          </p:cNvSpPr>
          <p:nvPr>
            <p:ph type="pic" idx="1"/>
          </p:nvPr>
        </p:nvSpPr>
        <p:spPr>
          <a:xfrm rot="21060000">
            <a:off x="1238400" y="1429200"/>
            <a:ext cx="4670400" cy="399960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dirty="0" smtClean="0"/>
              <a:t>单击图标添加图片</a:t>
            </a:r>
            <a:endParaRPr lang="en-US" dirty="0"/>
          </a:p>
        </p:txBody>
      </p:sp>
      <p:sp>
        <p:nvSpPr>
          <p:cNvPr id="4" name="KSO_BC2"/>
          <p:cNvSpPr>
            <a:spLocks noGrp="1"/>
          </p:cNvSpPr>
          <p:nvPr>
            <p:ph type="body" sz="half" idx="2" hasCustomPrompt="1"/>
          </p:nvPr>
        </p:nvSpPr>
        <p:spPr>
          <a:xfrm>
            <a:off x="7358400" y="2368800"/>
            <a:ext cx="3849600" cy="2584800"/>
          </a:xfrm>
        </p:spPr>
        <p:txBody>
          <a:bodyPr lIns="180000" tIns="72000" rIns="36000" anchor="ctr" anchorCtr="0">
            <a:normAutofit/>
          </a:bodyPr>
          <a:lstStyle>
            <a:lvl1pPr marL="0" indent="0" algn="l">
              <a:lnSpc>
                <a:spcPct val="150000"/>
              </a:lnSpc>
              <a:spcBef>
                <a:spcPts val="600"/>
              </a:spcBef>
              <a:spcAft>
                <a:spcPts val="600"/>
              </a:spcAft>
              <a:buNone/>
              <a:defRPr sz="18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smtClean="0"/>
              <a:t>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171289" y="365126"/>
            <a:ext cx="1182511" cy="5811839"/>
          </a:xfrm>
        </p:spPr>
        <p:txBody>
          <a:bodyPr vert="eaVert"/>
          <a:lstStyle/>
          <a:p>
            <a:r>
              <a:rPr lang="zh-CN" altLang="en-US" dirty="0" smtClean="0"/>
              <a:t>单击此处编辑母版标题样式</a:t>
            </a:r>
            <a:endParaRPr lang="en-US" dirty="0"/>
          </a:p>
        </p:txBody>
      </p:sp>
      <p:sp>
        <p:nvSpPr>
          <p:cNvPr id="3" name="KSO_BC1"/>
          <p:cNvSpPr>
            <a:spLocks noGrp="1"/>
          </p:cNvSpPr>
          <p:nvPr>
            <p:ph type="body" orient="vert" idx="1"/>
          </p:nvPr>
        </p:nvSpPr>
        <p:spPr>
          <a:xfrm>
            <a:off x="820189" y="365126"/>
            <a:ext cx="9226921" cy="5811839"/>
          </a:xfrm>
        </p:spPr>
        <p:txBody>
          <a:bodyPr vert="eaVert"/>
          <a:lstStyle/>
          <a:p>
            <a:pPr lvl="0"/>
            <a:r>
              <a:rPr lang="zh-CN" altLang="zh-CN" dirty="0" smtClean="0"/>
              <a:t>单击此处编辑母版文本样式</a:t>
            </a:r>
          </a:p>
          <a:p>
            <a:pPr lvl="1"/>
            <a:r>
              <a:rPr lang="zh-CN" altLang="zh-CN" dirty="0" smtClean="0"/>
              <a:t>第二级</a:t>
            </a:r>
          </a:p>
          <a:p>
            <a:pPr lvl="2"/>
            <a:r>
              <a:rPr lang="zh-CN" altLang="zh-CN" dirty="0" smtClean="0"/>
              <a:t>第三级</a:t>
            </a:r>
          </a:p>
          <a:p>
            <a:pPr lvl="3"/>
            <a:r>
              <a:rPr lang="zh-CN" altLang="zh-CN" dirty="0" smtClean="0"/>
              <a:t>第四级</a:t>
            </a:r>
          </a:p>
          <a:p>
            <a:pPr lvl="4"/>
            <a:r>
              <a:rPr lang="zh-CN" altLang="zh-CN" dirty="0" smtClean="0"/>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3.xm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1995914"/>
            <a:ext cx="12182827" cy="4862087"/>
          </a:xfrm>
          <a:prstGeom prst="rect">
            <a:avLst/>
          </a:prstGeom>
        </p:spPr>
      </p:pic>
      <p:sp>
        <p:nvSpPr>
          <p:cNvPr id="2" name="KSO_BT1"/>
          <p:cNvSpPr>
            <a:spLocks noGrp="1"/>
          </p:cNvSpPr>
          <p:nvPr>
            <p:ph type="title"/>
          </p:nvPr>
        </p:nvSpPr>
        <p:spPr>
          <a:xfrm>
            <a:off x="558800" y="162557"/>
            <a:ext cx="11056060" cy="699595"/>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558801" y="1026615"/>
            <a:ext cx="11056060" cy="5193212"/>
          </a:xfrm>
          <a:prstGeom prst="rect">
            <a:avLst/>
          </a:prstGeom>
        </p:spPr>
        <p:txBody>
          <a:bodyPr vert="horz" lIns="91440" tIns="45720" rIns="91440" bIns="45720" rtlCol="0">
            <a:normAutofit/>
          </a:bodyPr>
          <a:lstStyle/>
          <a:p>
            <a:pPr lvl="0"/>
            <a:r>
              <a:rPr lang="zh-CN" altLang="zh-CN" dirty="0" smtClean="0"/>
              <a:t>单击此处编辑母版文本样式</a:t>
            </a:r>
          </a:p>
          <a:p>
            <a:pPr lvl="1"/>
            <a:r>
              <a:rPr lang="zh-CN" altLang="zh-CN" dirty="0" smtClean="0"/>
              <a:t>第二级</a:t>
            </a:r>
          </a:p>
          <a:p>
            <a:pPr lvl="2"/>
            <a:r>
              <a:rPr lang="zh-CN" altLang="zh-CN" dirty="0" smtClean="0"/>
              <a:t>第三级</a:t>
            </a:r>
          </a:p>
          <a:p>
            <a:pPr lvl="3"/>
            <a:r>
              <a:rPr lang="zh-CN" altLang="zh-CN" dirty="0" smtClean="0"/>
              <a:t>第四级</a:t>
            </a:r>
          </a:p>
          <a:p>
            <a:pPr lvl="4"/>
            <a:r>
              <a:rPr lang="zh-CN" altLang="zh-CN" dirty="0"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800">
                <a:solidFill>
                  <a:schemeClr val="tx1">
                    <a:tint val="75000"/>
                  </a:schemeClr>
                </a:solidFill>
              </a:defRPr>
            </a:lvl1pPr>
          </a:lstStyle>
          <a:p>
            <a:fld id="{B881B044-5D11-471D-BC87-AD5A8474F53D}" type="datetimeFigureOut">
              <a:rPr lang="zh-CN" altLang="en-US" smtClean="0"/>
              <a:t>2016/9/28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0D0955F7-57BE-44C0-BFEB-150AF39916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2400" b="1" i="0" kern="1200" baseline="0">
          <a:solidFill>
            <a:schemeClr val="accent1"/>
          </a:solidFill>
          <a:effectLst/>
          <a:latin typeface="Arial" panose="020B0604020202020204" pitchFamily="34" charset="0"/>
          <a:ea typeface="黑体" panose="02010609060101010101" pitchFamily="49" charset="-122"/>
          <a:cs typeface="+mj-cs"/>
        </a:defRPr>
      </a:lvl1pPr>
    </p:titleStyle>
    <p:bodyStyle>
      <a:lvl1pPr marL="267970" indent="-267970" algn="just" defTabSz="685800" rtl="0" eaLnBrk="1" latinLnBrk="0" hangingPunct="1">
        <a:spcBef>
          <a:spcPts val="1350"/>
        </a:spcBef>
        <a:spcAft>
          <a:spcPts val="0"/>
        </a:spcAft>
        <a:buClr>
          <a:schemeClr val="accent1"/>
        </a:buClr>
        <a:buSzPct val="110000"/>
        <a:buFontTx/>
        <a:buBlip>
          <a:blip r:embed="rId13"/>
        </a:buBlip>
        <a:defRPr sz="2400" kern="1200" baseline="0">
          <a:solidFill>
            <a:schemeClr val="tx1"/>
          </a:solidFill>
          <a:latin typeface="Arial" panose="020B0604020202020204" pitchFamily="34" charset="0"/>
          <a:ea typeface="黑体" panose="02010609060101010101" pitchFamily="49" charset="-122"/>
          <a:cs typeface="+mn-cs"/>
        </a:defRPr>
      </a:lvl1pPr>
      <a:lvl2pPr marL="542925" indent="-271780" algn="just" defTabSz="685800" rtl="0" eaLnBrk="1" latinLnBrk="0" hangingPunct="1">
        <a:spcBef>
          <a:spcPts val="0"/>
        </a:spcBef>
        <a:spcAft>
          <a:spcPts val="450"/>
        </a:spcAft>
        <a:buClr>
          <a:schemeClr val="tx1"/>
        </a:buClr>
        <a:buFont typeface="Arial" panose="020B0604020202020204" pitchFamily="34" charset="0"/>
        <a:buChar char="•"/>
        <a:defRPr sz="2000" kern="1200" baseline="0">
          <a:solidFill>
            <a:schemeClr val="tx1"/>
          </a:solidFill>
          <a:latin typeface="Arial" panose="020B0604020202020204" pitchFamily="34" charset="0"/>
          <a:ea typeface="黑体" panose="020106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03" name="Picture 3" descr="low-line"/>
          <p:cNvPicPr>
            <a:picLocks noChangeAspect="1" noChangeArrowheads="1"/>
          </p:cNvPicPr>
          <p:nvPr/>
        </p:nvPicPr>
        <p:blipFill>
          <a:blip r:embed="rId5"/>
          <a:srcRect/>
          <a:stretch>
            <a:fillRect/>
          </a:stretch>
        </p:blipFill>
        <p:spPr bwMode="auto">
          <a:xfrm>
            <a:off x="0" y="6548438"/>
            <a:ext cx="12192000" cy="336550"/>
          </a:xfrm>
          <a:prstGeom prst="rect">
            <a:avLst/>
          </a:prstGeom>
          <a:noFill/>
        </p:spPr>
      </p:pic>
      <p:sp>
        <p:nvSpPr>
          <p:cNvPr id="256004" name="Rectangle 4"/>
          <p:cNvSpPr>
            <a:spLocks noGrp="1" noChangeArrowheads="1"/>
          </p:cNvSpPr>
          <p:nvPr>
            <p:ph type="title"/>
          </p:nvPr>
        </p:nvSpPr>
        <p:spPr bwMode="auto">
          <a:xfrm>
            <a:off x="609600" y="692150"/>
            <a:ext cx="10972800" cy="725488"/>
          </a:xfrm>
          <a:prstGeom prst="rect">
            <a:avLst/>
          </a:prstGeom>
          <a:noFill/>
          <a:ln w="9525">
            <a:noFill/>
            <a:miter lim="800000"/>
          </a:ln>
          <a:effectLst/>
        </p:spPr>
        <p:txBody>
          <a:bodyPr vert="horz" wrap="square" lIns="91440" tIns="45720" rIns="91440" bIns="45720" numCol="1" anchor="ctr" anchorCtr="0" compatLnSpc="1"/>
          <a:lstStyle/>
          <a:p>
            <a:pPr lvl="0"/>
            <a:r>
              <a:rPr lang="zh-CN" altLang="en-US" smtClean="0"/>
              <a:t>单击此处编辑母版标题样式</a:t>
            </a:r>
          </a:p>
        </p:txBody>
      </p:sp>
      <p:sp>
        <p:nvSpPr>
          <p:cNvPr id="256005" name="Rectangle 5"/>
          <p:cNvSpPr>
            <a:spLocks noGrp="1" noChangeArrowheads="1"/>
          </p:cNvSpPr>
          <p:nvPr>
            <p:ph type="body" idx="1"/>
          </p:nvPr>
        </p:nvSpPr>
        <p:spPr bwMode="auto">
          <a:xfrm>
            <a:off x="609600" y="1600200"/>
            <a:ext cx="10972800" cy="4852988"/>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第四级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56006" name="Rectangle 6"/>
          <p:cNvSpPr>
            <a:spLocks noGrp="1" noChangeArrowheads="1"/>
          </p:cNvSpPr>
          <p:nvPr>
            <p:ph type="dt" sz="half" idx="2"/>
          </p:nvPr>
        </p:nvSpPr>
        <p:spPr bwMode="auto">
          <a:xfrm>
            <a:off x="239184" y="6616700"/>
            <a:ext cx="2844800" cy="268288"/>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a:solidFill>
                  <a:schemeClr val="bg1"/>
                </a:solidFill>
              </a:defRPr>
            </a:lvl1pPr>
          </a:lstStyle>
          <a:p>
            <a:fld id="{B881B044-5D11-471D-BC87-AD5A8474F53D}" type="datetimeFigureOut">
              <a:rPr lang="zh-CN" altLang="en-US" smtClean="0"/>
              <a:t>2016/9/28</a:t>
            </a:fld>
            <a:endParaRPr lang="zh-CN" altLang="en-US"/>
          </a:p>
        </p:txBody>
      </p:sp>
      <p:sp>
        <p:nvSpPr>
          <p:cNvPr id="256007" name="Rectangle 7"/>
          <p:cNvSpPr>
            <a:spLocks noGrp="1" noChangeArrowheads="1"/>
          </p:cNvSpPr>
          <p:nvPr>
            <p:ph type="ftr" sz="quarter" idx="3"/>
          </p:nvPr>
        </p:nvSpPr>
        <p:spPr bwMode="auto">
          <a:xfrm>
            <a:off x="3215218" y="6624638"/>
            <a:ext cx="7200900" cy="260350"/>
          </a:xfrm>
          <a:prstGeom prst="rect">
            <a:avLst/>
          </a:prstGeom>
          <a:noFill/>
          <a:ln w="9525">
            <a:noFill/>
            <a:miter lim="800000"/>
          </a:ln>
          <a:effectLst/>
        </p:spPr>
        <p:txBody>
          <a:bodyPr vert="horz" wrap="square" lIns="91440" tIns="45720" rIns="91440" bIns="45720" numCol="1" anchor="t" anchorCtr="0" compatLnSpc="1"/>
          <a:lstStyle>
            <a:lvl1pPr algn="ctr">
              <a:spcBef>
                <a:spcPct val="0"/>
              </a:spcBef>
              <a:defRPr sz="1200">
                <a:solidFill>
                  <a:schemeClr val="bg1"/>
                </a:solidFill>
              </a:defRPr>
            </a:lvl1pPr>
          </a:lstStyle>
          <a:p>
            <a:endParaRPr lang="zh-CN" altLang="en-US"/>
          </a:p>
        </p:txBody>
      </p:sp>
      <p:sp>
        <p:nvSpPr>
          <p:cNvPr id="256008" name="Rectangle 8"/>
          <p:cNvSpPr>
            <a:spLocks noGrp="1" noChangeArrowheads="1"/>
          </p:cNvSpPr>
          <p:nvPr>
            <p:ph type="sldNum" sz="quarter" idx="4"/>
          </p:nvPr>
        </p:nvSpPr>
        <p:spPr bwMode="auto">
          <a:xfrm>
            <a:off x="10513485" y="6642100"/>
            <a:ext cx="1534583" cy="2159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b="1">
                <a:solidFill>
                  <a:schemeClr val="bg1"/>
                </a:solidFill>
              </a:defRPr>
            </a:lvl1pPr>
          </a:lstStyle>
          <a:p>
            <a:fld id="{0D0955F7-57BE-44C0-BFEB-150AF3991699}" type="slidenum">
              <a:rPr lang="zh-CN" altLang="en-US" smtClean="0"/>
              <a:t>‹#›</a:t>
            </a:fld>
            <a:endParaRPr lang="zh-CN" altLang="en-US"/>
          </a:p>
        </p:txBody>
      </p:sp>
      <p:pic>
        <p:nvPicPr>
          <p:cNvPr id="256049" name="Picture 49" descr="low-line"/>
          <p:cNvPicPr>
            <a:picLocks noChangeAspect="1" noChangeArrowheads="1"/>
          </p:cNvPicPr>
          <p:nvPr/>
        </p:nvPicPr>
        <p:blipFill>
          <a:blip r:embed="rId5"/>
          <a:srcRect/>
          <a:stretch>
            <a:fillRect/>
          </a:stretch>
        </p:blipFill>
        <p:spPr bwMode="auto">
          <a:xfrm>
            <a:off x="0" y="549276"/>
            <a:ext cx="12192000" cy="73025"/>
          </a:xfrm>
          <a:prstGeom prst="rect">
            <a:avLst/>
          </a:prstGeom>
          <a:noFill/>
        </p:spPr>
      </p:pic>
      <p:pic>
        <p:nvPicPr>
          <p:cNvPr id="256039" name="Picture 39" descr="Snap1"/>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1376322" y="22225"/>
            <a:ext cx="768351" cy="527050"/>
          </a:xfrm>
          <a:prstGeom prst="rect">
            <a:avLst/>
          </a:prstGeom>
          <a:noFill/>
        </p:spPr>
      </p:pic>
      <p:pic>
        <p:nvPicPr>
          <p:cNvPr id="12" name="Picture 16" descr="buaa_1"/>
          <p:cNvPicPr>
            <a:picLocks noChangeAspect="1" noChangeArrowheads="1"/>
          </p:cNvPicPr>
          <p:nvPr/>
        </p:nvPicPr>
        <p:blipFill>
          <a:blip r:embed="rId7"/>
          <a:srcRect b="1189"/>
          <a:stretch>
            <a:fillRect/>
          </a:stretch>
        </p:blipFill>
        <p:spPr bwMode="auto">
          <a:xfrm>
            <a:off x="11227" y="10384"/>
            <a:ext cx="3300464" cy="528766"/>
          </a:xfrm>
          <a:prstGeom prst="rect">
            <a:avLst/>
          </a:prstGeom>
          <a:noFill/>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2pPr>
      <a:lvl3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3pPr>
      <a:lvl4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4pPr>
      <a:lvl5pPr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5pPr>
      <a:lvl6pPr marL="4572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6pPr>
      <a:lvl7pPr marL="9144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7pPr>
      <a:lvl8pPr marL="13716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8pPr>
      <a:lvl9pPr marL="1828800" algn="ctr" rtl="0" eaLnBrk="1" fontAlgn="base" hangingPunct="1">
        <a:spcBef>
          <a:spcPct val="0"/>
        </a:spcBef>
        <a:spcAft>
          <a:spcPct val="0"/>
        </a:spcAft>
        <a:defRPr sz="4400" b="1">
          <a:solidFill>
            <a:schemeClr val="tx2"/>
          </a:solidFill>
          <a:latin typeface="Arial" panose="020B0604020202020204" pitchFamily="34" charset="0"/>
          <a:ea typeface="黑体" panose="02010609060101010101" pitchFamily="49" charset="-122"/>
        </a:defRPr>
      </a:lvl9pPr>
    </p:titleStyle>
    <p:bodyStyle>
      <a:lvl1pPr marL="342900" indent="-342900" algn="l" rtl="0" eaLnBrk="1" fontAlgn="base" hangingPunct="1">
        <a:spcBef>
          <a:spcPct val="20000"/>
        </a:spcBef>
        <a:spcAft>
          <a:spcPct val="0"/>
        </a:spcAft>
        <a:buFont typeface="Wingdings" panose="05000000000000000000" pitchFamily="2" charset="2"/>
        <a:buBlip>
          <a:blip r:embed="rId8"/>
        </a:buBlip>
        <a:defRPr sz="2400">
          <a:solidFill>
            <a:schemeClr val="tx1"/>
          </a:solidFill>
          <a:latin typeface="+mn-lt"/>
          <a:ea typeface="+mn-ea"/>
          <a:cs typeface="+mn-cs"/>
        </a:defRPr>
      </a:lvl1pPr>
      <a:lvl2pPr marL="742950" indent="-285750" algn="l" rtl="0" eaLnBrk="1" fontAlgn="base" hangingPunct="1">
        <a:spcBef>
          <a:spcPct val="20000"/>
        </a:spcBef>
        <a:spcAft>
          <a:spcPct val="0"/>
        </a:spcAft>
        <a:buBlip>
          <a:blip r:embed="rId9"/>
        </a:buBlip>
        <a:defRPr sz="2000">
          <a:solidFill>
            <a:schemeClr val="tx1"/>
          </a:solidFill>
          <a:latin typeface="+mn-lt"/>
          <a:ea typeface="+mn-ea"/>
        </a:defRPr>
      </a:lvl2pPr>
      <a:lvl3pPr marL="1143000" indent="-228600" algn="l" rtl="0" eaLnBrk="1" fontAlgn="base" hangingPunct="1">
        <a:spcBef>
          <a:spcPct val="20000"/>
        </a:spcBef>
        <a:spcAft>
          <a:spcPct val="0"/>
        </a:spcAft>
        <a:buBlip>
          <a:blip r:embed="rId10"/>
        </a:buBlip>
        <a:defRPr sz="1600" b="1">
          <a:solidFill>
            <a:schemeClr val="tx1"/>
          </a:solidFill>
          <a:latin typeface="+mn-lt"/>
          <a:ea typeface="楷体_GB2312" pitchFamily="49" charset="-122"/>
        </a:defRPr>
      </a:lvl3pPr>
      <a:lvl4pPr marL="1600200" indent="-228600" algn="l" rtl="0" eaLnBrk="1" fontAlgn="base" hangingPunct="1">
        <a:spcBef>
          <a:spcPct val="20000"/>
        </a:spcBef>
        <a:spcAft>
          <a:spcPct val="0"/>
        </a:spcAft>
        <a:buBlip>
          <a:blip r:embed="rId11"/>
        </a:buBlip>
        <a:defRPr sz="12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Blip>
          <a:blip r:embed="rId12"/>
        </a:buBlip>
        <a:defRPr sz="2000">
          <a:solidFill>
            <a:schemeClr val="tx1"/>
          </a:solidFill>
          <a:latin typeface="+mn-lt"/>
          <a:ea typeface="楷体_GB2312" pitchFamily="49" charset="-122"/>
        </a:defRPr>
      </a:lvl5pPr>
      <a:lvl6pPr marL="2514600" indent="-228600" algn="l" rtl="0" eaLnBrk="1" fontAlgn="base" hangingPunct="1">
        <a:spcBef>
          <a:spcPct val="20000"/>
        </a:spcBef>
        <a:spcAft>
          <a:spcPct val="0"/>
        </a:spcAft>
        <a:buBlip>
          <a:blip r:embed="rId12"/>
        </a:buBlip>
        <a:defRPr sz="2000">
          <a:solidFill>
            <a:schemeClr val="tx1"/>
          </a:solidFill>
          <a:latin typeface="+mn-lt"/>
          <a:ea typeface="楷体_GB2312" pitchFamily="49" charset="-122"/>
        </a:defRPr>
      </a:lvl6pPr>
      <a:lvl7pPr marL="2971800" indent="-228600" algn="l" rtl="0" eaLnBrk="1" fontAlgn="base" hangingPunct="1">
        <a:spcBef>
          <a:spcPct val="20000"/>
        </a:spcBef>
        <a:spcAft>
          <a:spcPct val="0"/>
        </a:spcAft>
        <a:buBlip>
          <a:blip r:embed="rId12"/>
        </a:buBlip>
        <a:defRPr sz="2000">
          <a:solidFill>
            <a:schemeClr val="tx1"/>
          </a:solidFill>
          <a:latin typeface="+mn-lt"/>
          <a:ea typeface="楷体_GB2312" pitchFamily="49" charset="-122"/>
        </a:defRPr>
      </a:lvl7pPr>
      <a:lvl8pPr marL="3429000" indent="-228600" algn="l" rtl="0" eaLnBrk="1" fontAlgn="base" hangingPunct="1">
        <a:spcBef>
          <a:spcPct val="20000"/>
        </a:spcBef>
        <a:spcAft>
          <a:spcPct val="0"/>
        </a:spcAft>
        <a:buBlip>
          <a:blip r:embed="rId12"/>
        </a:buBlip>
        <a:defRPr sz="2000">
          <a:solidFill>
            <a:schemeClr val="tx1"/>
          </a:solidFill>
          <a:latin typeface="+mn-lt"/>
          <a:ea typeface="楷体_GB2312" pitchFamily="49" charset="-122"/>
        </a:defRPr>
      </a:lvl8pPr>
      <a:lvl9pPr marL="3886200" indent="-228600" algn="l" rtl="0" eaLnBrk="1" fontAlgn="base" hangingPunct="1">
        <a:spcBef>
          <a:spcPct val="20000"/>
        </a:spcBef>
        <a:spcAft>
          <a:spcPct val="0"/>
        </a:spcAft>
        <a:buBlip>
          <a:blip r:embed="rId12"/>
        </a:buBlip>
        <a:defRPr sz="2000">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emc.com/zh-cn/index.htm" TargetMode="Externa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aws.amazon.com/cn/machine-learning/?nc2=h_mo" TargetMode="External"/><Relationship Id="rId7" Type="http://schemas.openxmlformats.org/officeDocument/2006/relationships/image" Target="../media/image17.png"/><Relationship Id="rId2" Type="http://schemas.openxmlformats.org/officeDocument/2006/relationships/hyperlink" Target="https://cloud.google.com/bigquery/" TargetMode="Externa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www.snaplogic.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hyperlink" Target="http://www.ibm.com/watson/" TargetMode="Externa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hyperlink" Target="http://www.ibm.com/watson/" TargetMode="Externa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a:t>朱金海 李莹莹</a:t>
            </a:r>
          </a:p>
        </p:txBody>
      </p:sp>
      <p:sp>
        <p:nvSpPr>
          <p:cNvPr id="2" name="标题 1"/>
          <p:cNvSpPr>
            <a:spLocks noGrp="1"/>
          </p:cNvSpPr>
          <p:nvPr>
            <p:ph type="title"/>
          </p:nvPr>
        </p:nvSpPr>
        <p:spPr/>
        <p:txBody>
          <a:bodyPr/>
          <a:lstStyle/>
          <a:p>
            <a:r>
              <a:rPr lang="en-US" altLang="zh-CN">
                <a:sym typeface="+mn-ea"/>
              </a:rPr>
              <a:t>BDaaS</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服务科学</a:t>
            </a:r>
            <a:endParaRPr lang="zh-CN" altLang="en-US" dirty="0"/>
          </a:p>
        </p:txBody>
      </p:sp>
      <p:sp>
        <p:nvSpPr>
          <p:cNvPr id="3" name="内容占位符 2"/>
          <p:cNvSpPr>
            <a:spLocks noGrp="1"/>
          </p:cNvSpPr>
          <p:nvPr>
            <p:ph idx="1"/>
          </p:nvPr>
        </p:nvSpPr>
        <p:spPr>
          <a:xfrm>
            <a:off x="1149333" y="1628294"/>
            <a:ext cx="10504170" cy="5684520"/>
          </a:xfrm>
        </p:spPr>
        <p:txBody>
          <a:bodyPr>
            <a:normAutofit/>
          </a:bodyPr>
          <a:lstStyle/>
          <a:p>
            <a:pPr marL="0" indent="0" fontAlgn="auto">
              <a:lnSpc>
                <a:spcPct val="150000"/>
              </a:lnSpc>
              <a:buNone/>
            </a:pPr>
            <a:r>
              <a:rPr lang="zh-CN" altLang="en-US" dirty="0"/>
              <a:t>研究点</a:t>
            </a:r>
            <a:endParaRPr lang="en-US" altLang="zh-CN" dirty="0" smtClean="0">
              <a:latin typeface="+mn-lt"/>
              <a:ea typeface="微软雅黑" panose="020B0503020204020204" charset="-122"/>
              <a:sym typeface="+mn-ea"/>
            </a:endParaRPr>
          </a:p>
          <a:p>
            <a:pPr marL="342900" lvl="1" indent="-342900">
              <a:lnSpc>
                <a:spcPct val="140000"/>
              </a:lnSpc>
              <a:buClr>
                <a:schemeClr val="accent1"/>
              </a:buClr>
              <a:buSzPct val="110000"/>
              <a:buBlip>
                <a:blip r:embed="rId2"/>
              </a:buBlip>
            </a:pPr>
            <a:r>
              <a:rPr lang="zh-CN" altLang="en-US" sz="2400" b="1" dirty="0">
                <a:solidFill>
                  <a:schemeClr val="tx1"/>
                </a:solidFill>
                <a:ea typeface="+mn-ea"/>
                <a:sym typeface="+mn-ea"/>
              </a:rPr>
              <a:t>Service Delivery and Operations</a:t>
            </a:r>
          </a:p>
          <a:p>
            <a:pPr marL="914400" lvl="2" indent="0" fontAlgn="auto">
              <a:lnSpc>
                <a:spcPct val="170000"/>
              </a:lnSpc>
              <a:buNone/>
            </a:pPr>
            <a:r>
              <a:rPr lang="zh-CN" altLang="en-US" dirty="0">
                <a:sym typeface="+mn-ea"/>
              </a:rPr>
              <a:t>Productivity and versatility</a:t>
            </a:r>
            <a:r>
              <a:rPr lang="en-US" altLang="zh-CN" dirty="0">
                <a:sym typeface="+mn-ea"/>
              </a:rPr>
              <a:t>--</a:t>
            </a:r>
            <a:r>
              <a:rPr lang="zh-CN" altLang="en-US" dirty="0">
                <a:sym typeface="+mn-ea"/>
              </a:rPr>
              <a:t>生产率和多功能性</a:t>
            </a:r>
          </a:p>
          <a:p>
            <a:pPr marL="914400" lvl="2" indent="0" fontAlgn="auto">
              <a:lnSpc>
                <a:spcPct val="170000"/>
              </a:lnSpc>
              <a:buNone/>
            </a:pPr>
            <a:r>
              <a:rPr lang="zh-CN" altLang="en-US" dirty="0">
                <a:sym typeface="+mn-ea"/>
              </a:rPr>
              <a:t>   Service operations management</a:t>
            </a:r>
            <a:r>
              <a:rPr lang="en-US" altLang="zh-CN" dirty="0">
                <a:sym typeface="+mn-ea"/>
              </a:rPr>
              <a:t>--</a:t>
            </a:r>
            <a:r>
              <a:rPr lang="zh-CN" altLang="en-US" dirty="0">
                <a:sym typeface="+mn-ea"/>
              </a:rPr>
              <a:t>服务经营管理</a:t>
            </a:r>
          </a:p>
          <a:p>
            <a:pPr marL="914400" lvl="2" indent="0" fontAlgn="auto">
              <a:lnSpc>
                <a:spcPct val="170000"/>
              </a:lnSpc>
              <a:buNone/>
            </a:pPr>
            <a:r>
              <a:rPr lang="zh-CN" altLang="en-US" dirty="0">
                <a:sym typeface="+mn-ea"/>
              </a:rPr>
              <a:t>   Service delivery models, channels</a:t>
            </a:r>
            <a:r>
              <a:rPr lang="en-US" altLang="zh-CN" dirty="0">
                <a:sym typeface="+mn-ea"/>
              </a:rPr>
              <a:t>--</a:t>
            </a:r>
            <a:r>
              <a:rPr lang="zh-CN" altLang="en-US" dirty="0">
                <a:sym typeface="+mn-ea"/>
              </a:rPr>
              <a:t>服务交付模型，通道</a:t>
            </a:r>
          </a:p>
          <a:p>
            <a:pPr marL="342900" lvl="1" indent="-342900">
              <a:lnSpc>
                <a:spcPct val="140000"/>
              </a:lnSpc>
              <a:buClr>
                <a:schemeClr val="accent1"/>
              </a:buClr>
              <a:buSzPct val="110000"/>
              <a:buBlip>
                <a:blip r:embed="rId2"/>
              </a:buBlip>
            </a:pPr>
            <a:r>
              <a:rPr lang="en-US" altLang="zh-CN" sz="2400" b="1" dirty="0">
                <a:solidFill>
                  <a:schemeClr val="tx1"/>
                </a:solidFill>
                <a:ea typeface="+mn-ea"/>
                <a:sym typeface="+mn-ea"/>
              </a:rPr>
              <a:t>Business aspects of Service Components and Composition</a:t>
            </a:r>
            <a:endParaRPr lang="en-US" altLang="zh-CN" sz="2400" b="1" dirty="0">
              <a:solidFill>
                <a:schemeClr val="tx1"/>
              </a:solidFill>
              <a:ea typeface="+mn-ea"/>
            </a:endParaRPr>
          </a:p>
          <a:p>
            <a:pPr marL="914400" lvl="2" indent="0" fontAlgn="auto">
              <a:lnSpc>
                <a:spcPct val="170000"/>
              </a:lnSpc>
              <a:buNone/>
            </a:pPr>
            <a:r>
              <a:rPr lang="en-US" altLang="zh-CN" dirty="0"/>
              <a:t>Human capability augmentation, self service--</a:t>
            </a:r>
            <a:r>
              <a:rPr lang="zh-CN" altLang="en-US" dirty="0"/>
              <a:t>人类能力增强，自助服务</a:t>
            </a:r>
          </a:p>
          <a:p>
            <a:pPr marL="914400" lvl="2" indent="0" fontAlgn="auto">
              <a:lnSpc>
                <a:spcPct val="170000"/>
              </a:lnSpc>
              <a:buNone/>
            </a:pPr>
            <a:r>
              <a:rPr lang="en-US" altLang="zh-CN" dirty="0"/>
              <a:t>Pricing of services--</a:t>
            </a:r>
            <a:r>
              <a:rPr lang="zh-CN" altLang="en-US" dirty="0"/>
              <a:t>服务定价</a:t>
            </a:r>
          </a:p>
          <a:p>
            <a:pPr marL="800100" lvl="1" indent="-342900" fontAlgn="auto">
              <a:lnSpc>
                <a:spcPct val="150000"/>
              </a:lnSpc>
              <a:buFont typeface="Wingdings" panose="05000000000000000000" charset="0"/>
              <a:buChar char="l"/>
            </a:pPr>
            <a:endParaRPr lang="en-US" altLang="zh-CN" dirty="0"/>
          </a:p>
        </p:txBody>
      </p:sp>
      <p:sp>
        <p:nvSpPr>
          <p:cNvPr id="5" name="文本框 4"/>
          <p:cNvSpPr txBox="1"/>
          <p:nvPr/>
        </p:nvSpPr>
        <p:spPr>
          <a:xfrm>
            <a:off x="240665" y="6118963"/>
            <a:ext cx="11951335" cy="372410"/>
          </a:xfrm>
          <a:prstGeom prst="rect">
            <a:avLst/>
          </a:prstGeom>
          <a:noFill/>
        </p:spPr>
        <p:txBody>
          <a:bodyPr wrap="square" rtlCol="0">
            <a:spAutoFit/>
          </a:bodyPr>
          <a:lstStyle/>
          <a:p>
            <a:pPr algn="r">
              <a:lnSpc>
                <a:spcPct val="130000"/>
              </a:lnSpc>
            </a:pPr>
            <a:r>
              <a:rPr lang="en-US" altLang="zh-CN" sz="1400" dirty="0" smtClean="0">
                <a:latin typeface="Arial" panose="020B0604020202020204" pitchFamily="34" charset="0"/>
                <a:ea typeface="微软雅黑" panose="020B0503020204020204" charset="-122"/>
                <a:sym typeface="+mn-ea"/>
              </a:rPr>
              <a:t>[</a:t>
            </a:r>
            <a:r>
              <a:rPr lang="en-US" altLang="zh-CN" sz="1400" dirty="0">
                <a:latin typeface="Arial" panose="020B0604020202020204" pitchFamily="34" charset="0"/>
                <a:ea typeface="微软雅黑" panose="020B0503020204020204" charset="-122"/>
                <a:sym typeface="+mn-ea"/>
              </a:rPr>
              <a:t>1</a:t>
            </a:r>
            <a:r>
              <a:rPr lang="en-US" altLang="zh-CN" sz="1400" dirty="0" smtClean="0">
                <a:latin typeface="Arial" panose="020B0604020202020204" pitchFamily="34" charset="0"/>
                <a:ea typeface="微软雅黑" panose="020B0503020204020204" charset="-122"/>
                <a:sym typeface="+mn-ea"/>
              </a:rPr>
              <a:t>] </a:t>
            </a:r>
            <a:r>
              <a:rPr lang="zh-CN" altLang="en-US" sz="1400" dirty="0" smtClean="0">
                <a:latin typeface="Arial" panose="020B0604020202020204" pitchFamily="34" charset="0"/>
                <a:ea typeface="微软雅黑" panose="020B0503020204020204" charset="-122"/>
              </a:rPr>
              <a:t>http://researcher.watson.ibm.com/researcher/view_group.php?id=1230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服务科学</a:t>
            </a:r>
            <a:endParaRPr lang="zh-CN" altLang="en-US" dirty="0"/>
          </a:p>
        </p:txBody>
      </p:sp>
      <p:sp>
        <p:nvSpPr>
          <p:cNvPr id="3" name="内容占位符 2"/>
          <p:cNvSpPr>
            <a:spLocks noGrp="1"/>
          </p:cNvSpPr>
          <p:nvPr>
            <p:ph idx="1"/>
          </p:nvPr>
        </p:nvSpPr>
        <p:spPr>
          <a:xfrm>
            <a:off x="1078230" y="1570629"/>
            <a:ext cx="10504170" cy="5684520"/>
          </a:xfrm>
        </p:spPr>
        <p:txBody>
          <a:bodyPr>
            <a:normAutofit/>
          </a:bodyPr>
          <a:lstStyle/>
          <a:p>
            <a:pPr marL="0" indent="0" fontAlgn="auto">
              <a:lnSpc>
                <a:spcPct val="150000"/>
              </a:lnSpc>
              <a:buNone/>
            </a:pPr>
            <a:r>
              <a:rPr lang="zh-CN" altLang="en-US" dirty="0"/>
              <a:t>研究点</a:t>
            </a:r>
            <a:endParaRPr lang="en-US" altLang="zh-CN" dirty="0" smtClean="0">
              <a:latin typeface="+mn-lt"/>
              <a:ea typeface="微软雅黑" panose="020B0503020204020204" charset="-122"/>
              <a:sym typeface="+mn-ea"/>
            </a:endParaRPr>
          </a:p>
          <a:p>
            <a:pPr marL="342900" lvl="1" indent="-342900">
              <a:lnSpc>
                <a:spcPct val="140000"/>
              </a:lnSpc>
              <a:buClr>
                <a:schemeClr val="accent1"/>
              </a:buClr>
              <a:buSzPct val="110000"/>
              <a:buBlip>
                <a:blip r:embed="rId2"/>
              </a:buBlip>
            </a:pPr>
            <a:r>
              <a:rPr lang="zh-CN" altLang="en-US" sz="2400" b="1" dirty="0">
                <a:solidFill>
                  <a:schemeClr val="tx1"/>
                </a:solidFill>
                <a:ea typeface="+mn-ea"/>
                <a:sym typeface="+mn-ea"/>
              </a:rPr>
              <a:t>People in Services</a:t>
            </a:r>
          </a:p>
          <a:p>
            <a:pPr marL="914400" lvl="2" indent="0" fontAlgn="auto">
              <a:lnSpc>
                <a:spcPct val="170000"/>
              </a:lnSpc>
              <a:buNone/>
            </a:pPr>
            <a:r>
              <a:rPr lang="zh-CN" altLang="en-US" dirty="0">
                <a:sym typeface="+mn-ea"/>
              </a:rPr>
              <a:t>Customer behavior in networked environment, service social network and models</a:t>
            </a:r>
            <a:r>
              <a:rPr lang="en-US" altLang="zh-CN" dirty="0">
                <a:sym typeface="+mn-ea"/>
              </a:rPr>
              <a:t>--</a:t>
            </a:r>
            <a:r>
              <a:rPr lang="zh-CN" altLang="en-US" dirty="0">
                <a:sym typeface="+mn-ea"/>
              </a:rPr>
              <a:t>用户行为</a:t>
            </a:r>
          </a:p>
          <a:p>
            <a:pPr marL="914400" lvl="2" indent="0" fontAlgn="auto">
              <a:lnSpc>
                <a:spcPct val="170000"/>
              </a:lnSpc>
              <a:buNone/>
            </a:pPr>
            <a:r>
              <a:rPr lang="zh-CN" altLang="en-US" dirty="0">
                <a:sym typeface="+mn-ea"/>
              </a:rPr>
              <a:t>Organizational relationship, alignment, and culture</a:t>
            </a:r>
            <a:r>
              <a:rPr lang="en-US" altLang="zh-CN" dirty="0">
                <a:sym typeface="+mn-ea"/>
              </a:rPr>
              <a:t>--</a:t>
            </a:r>
            <a:r>
              <a:rPr lang="zh-CN" altLang="en-US" dirty="0">
                <a:sym typeface="+mn-ea"/>
              </a:rPr>
              <a:t>组织关系、组织协调、组织文化</a:t>
            </a:r>
          </a:p>
          <a:p>
            <a:pPr marL="342900" lvl="1" indent="-342900">
              <a:lnSpc>
                <a:spcPct val="140000"/>
              </a:lnSpc>
              <a:buClr>
                <a:schemeClr val="accent1"/>
              </a:buClr>
              <a:buSzPct val="110000"/>
              <a:buBlip>
                <a:blip r:embed="rId2"/>
              </a:buBlip>
            </a:pPr>
            <a:r>
              <a:rPr lang="en-US" altLang="zh-CN" sz="2400" b="1" dirty="0">
                <a:solidFill>
                  <a:schemeClr val="tx1"/>
                </a:solidFill>
                <a:ea typeface="+mn-ea"/>
                <a:sym typeface="+mn-ea"/>
              </a:rPr>
              <a:t>Service Innovation, Marketing and Management</a:t>
            </a:r>
            <a:endParaRPr lang="en-US" altLang="zh-CN" sz="2400" b="1" dirty="0">
              <a:solidFill>
                <a:schemeClr val="tx1"/>
              </a:solidFill>
              <a:ea typeface="+mn-ea"/>
            </a:endParaRPr>
          </a:p>
          <a:p>
            <a:pPr marL="914400" lvl="2" indent="0" fontAlgn="auto">
              <a:lnSpc>
                <a:spcPct val="170000"/>
              </a:lnSpc>
              <a:buNone/>
            </a:pPr>
            <a:r>
              <a:rPr lang="en-US" altLang="zh-CN" dirty="0"/>
              <a:t>Service Management, Service Marketing, and Service Economics, Competitiveness Analysis--</a:t>
            </a:r>
            <a:r>
              <a:rPr lang="zh-CN" altLang="en-US" dirty="0"/>
              <a:t>服务管理，服务市场，服务经济，竞争分析</a:t>
            </a:r>
          </a:p>
          <a:p>
            <a:pPr marL="800100" lvl="1" indent="-342900" fontAlgn="auto">
              <a:lnSpc>
                <a:spcPct val="150000"/>
              </a:lnSpc>
              <a:buFont typeface="Wingdings" panose="05000000000000000000" charset="0"/>
              <a:buChar char="l"/>
            </a:pPr>
            <a:endParaRPr lang="en-US" altLang="zh-CN" dirty="0"/>
          </a:p>
        </p:txBody>
      </p:sp>
      <p:sp>
        <p:nvSpPr>
          <p:cNvPr id="5" name="文本框 4"/>
          <p:cNvSpPr txBox="1"/>
          <p:nvPr/>
        </p:nvSpPr>
        <p:spPr>
          <a:xfrm>
            <a:off x="240665" y="6168390"/>
            <a:ext cx="11951335" cy="372410"/>
          </a:xfrm>
          <a:prstGeom prst="rect">
            <a:avLst/>
          </a:prstGeom>
          <a:noFill/>
        </p:spPr>
        <p:txBody>
          <a:bodyPr wrap="square" rtlCol="0">
            <a:spAutoFit/>
          </a:bodyPr>
          <a:lstStyle/>
          <a:p>
            <a:pPr algn="r">
              <a:lnSpc>
                <a:spcPct val="130000"/>
              </a:lnSpc>
            </a:pPr>
            <a:r>
              <a:rPr lang="en-US" altLang="zh-CN" sz="1400" dirty="0" smtClean="0">
                <a:latin typeface="Arial" panose="020B0604020202020204" pitchFamily="34" charset="0"/>
                <a:ea typeface="微软雅黑" panose="020B0503020204020204" charset="-122"/>
                <a:sym typeface="+mn-ea"/>
              </a:rPr>
              <a:t>[</a:t>
            </a:r>
            <a:r>
              <a:rPr lang="en-US" altLang="zh-CN" sz="1400" dirty="0">
                <a:latin typeface="Arial" panose="020B0604020202020204" pitchFamily="34" charset="0"/>
                <a:ea typeface="微软雅黑" panose="020B0503020204020204" charset="-122"/>
                <a:sym typeface="+mn-ea"/>
              </a:rPr>
              <a:t>1</a:t>
            </a:r>
            <a:r>
              <a:rPr lang="en-US" altLang="zh-CN" sz="1400" dirty="0" smtClean="0">
                <a:latin typeface="Arial" panose="020B0604020202020204" pitchFamily="34" charset="0"/>
                <a:ea typeface="微软雅黑" panose="020B0503020204020204" charset="-122"/>
                <a:sym typeface="+mn-ea"/>
              </a:rPr>
              <a:t>] </a:t>
            </a:r>
            <a:r>
              <a:rPr lang="zh-CN" altLang="en-US" sz="1400" dirty="0" smtClean="0">
                <a:latin typeface="Arial" panose="020B0604020202020204" pitchFamily="34" charset="0"/>
                <a:ea typeface="微软雅黑" panose="020B0503020204020204" charset="-122"/>
              </a:rPr>
              <a:t>http://researcher.watson.ibm.com/researcher/view_group.php?id=1230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9125" y="847090"/>
            <a:ext cx="10972800" cy="725488"/>
          </a:xfrm>
        </p:spPr>
        <p:txBody>
          <a:bodyPr/>
          <a:lstStyle/>
          <a:p>
            <a:pPr algn="ctr"/>
            <a:r>
              <a:rPr lang="zh-CN" altLang="en-US" dirty="0" smtClean="0"/>
              <a:t>数据服务</a:t>
            </a:r>
            <a:endParaRPr lang="zh-CN" altLang="en-US" dirty="0"/>
          </a:p>
        </p:txBody>
      </p:sp>
      <p:sp>
        <p:nvSpPr>
          <p:cNvPr id="3" name="内容占位符 2"/>
          <p:cNvSpPr>
            <a:spLocks noGrp="1"/>
          </p:cNvSpPr>
          <p:nvPr>
            <p:ph idx="1"/>
          </p:nvPr>
        </p:nvSpPr>
        <p:spPr>
          <a:xfrm>
            <a:off x="1430020" y="1551940"/>
            <a:ext cx="9335770" cy="4803140"/>
          </a:xfrm>
        </p:spPr>
        <p:txBody>
          <a:bodyPr/>
          <a:lstStyle/>
          <a:p>
            <a:pPr algn="l"/>
            <a:r>
              <a:rPr lang="zh-CN" altLang="en-US" sz="2000" dirty="0" smtClean="0"/>
              <a:t>定义</a:t>
            </a:r>
            <a:endParaRPr lang="en-US" altLang="zh-CN" sz="2000" dirty="0" smtClean="0"/>
          </a:p>
          <a:p>
            <a:pPr marL="0" indent="0" algn="l">
              <a:buNone/>
            </a:pPr>
            <a:r>
              <a:rPr lang="en-US" altLang="zh-CN" sz="2000" dirty="0"/>
              <a:t> </a:t>
            </a:r>
            <a:r>
              <a:rPr lang="en-US" altLang="zh-CN" sz="2000" dirty="0" smtClean="0"/>
              <a:t>     </a:t>
            </a:r>
            <a:r>
              <a:rPr lang="en-US" altLang="zh-CN" sz="2000" dirty="0" err="1" smtClean="0"/>
              <a:t>DaaS</a:t>
            </a:r>
            <a:r>
              <a:rPr lang="en-US" altLang="zh-CN" sz="2000" dirty="0" smtClean="0"/>
              <a:t> </a:t>
            </a:r>
            <a:r>
              <a:rPr lang="en-US" altLang="zh-CN" sz="2000" dirty="0"/>
              <a:t>(Data-as-a-Service) describes the ability to define data lists in a cloud service and allow controlled access to the data through Web API (e.g., RESTful Web service). </a:t>
            </a:r>
            <a:r>
              <a:rPr lang="en-US" altLang="zh-CN" sz="2000" dirty="0" err="1"/>
              <a:t>DaaS</a:t>
            </a:r>
            <a:r>
              <a:rPr lang="en-US" altLang="zh-CN" sz="2000" dirty="0"/>
              <a:t> is suitable only for basic data management querying and manipulation. [2</a:t>
            </a:r>
            <a:r>
              <a:rPr lang="en-US" altLang="zh-CN" sz="2000" dirty="0" smtClean="0"/>
              <a:t>]</a:t>
            </a:r>
            <a:endParaRPr lang="en-US" altLang="zh-CN" sz="2000" dirty="0"/>
          </a:p>
          <a:p>
            <a:pPr algn="l"/>
            <a:r>
              <a:rPr lang="zh-CN" altLang="en-US" sz="2000" dirty="0" smtClean="0"/>
              <a:t>例子</a:t>
            </a:r>
            <a:endParaRPr lang="en-US" altLang="zh-CN" sz="2000" dirty="0"/>
          </a:p>
          <a:p>
            <a:pPr marL="0" lvl="1" indent="0" algn="l">
              <a:buNone/>
            </a:pPr>
            <a:r>
              <a:rPr lang="en-US" altLang="zh-CN" dirty="0">
                <a:solidFill>
                  <a:schemeClr val="tx1"/>
                </a:solidFill>
                <a:ea typeface="+mn-ea"/>
              </a:rPr>
              <a:t>Google</a:t>
            </a:r>
            <a:r>
              <a:rPr lang="zh-CN" altLang="en-US" dirty="0">
                <a:solidFill>
                  <a:schemeClr val="tx1"/>
                </a:solidFill>
                <a:ea typeface="+mn-ea"/>
              </a:rPr>
              <a:t>的</a:t>
            </a:r>
            <a:r>
              <a:rPr lang="en-US" altLang="zh-CN" dirty="0">
                <a:solidFill>
                  <a:schemeClr val="tx1"/>
                </a:solidFill>
                <a:ea typeface="+mn-ea"/>
              </a:rPr>
              <a:t>Public Data Explorer(</a:t>
            </a:r>
            <a:r>
              <a:rPr lang="zh-CN" altLang="en-US" dirty="0">
                <a:solidFill>
                  <a:schemeClr val="tx1"/>
                </a:solidFill>
                <a:ea typeface="+mn-ea"/>
              </a:rPr>
              <a:t>公共数据浏览器</a:t>
            </a:r>
            <a:r>
              <a:rPr lang="en-US" altLang="zh-CN" dirty="0">
                <a:solidFill>
                  <a:schemeClr val="tx1"/>
                </a:solidFill>
                <a:ea typeface="+mn-ea"/>
              </a:rPr>
              <a:t>)</a:t>
            </a:r>
            <a:r>
              <a:rPr lang="zh-CN" altLang="en-US" dirty="0">
                <a:solidFill>
                  <a:schemeClr val="tx1"/>
                </a:solidFill>
                <a:ea typeface="+mn-ea"/>
              </a:rPr>
              <a:t>， 能够让人们以非常直观的图表方式浏览各种公共统计数据，诸如条形图</a:t>
            </a:r>
            <a:r>
              <a:rPr lang="en-US" altLang="zh-CN" dirty="0">
                <a:solidFill>
                  <a:schemeClr val="tx1"/>
                </a:solidFill>
                <a:ea typeface="+mn-ea"/>
              </a:rPr>
              <a:t>(</a:t>
            </a:r>
            <a:r>
              <a:rPr lang="zh-CN" altLang="en-US" dirty="0">
                <a:solidFill>
                  <a:schemeClr val="tx1"/>
                </a:solidFill>
                <a:ea typeface="+mn-ea"/>
              </a:rPr>
              <a:t>线性</a:t>
            </a:r>
            <a:r>
              <a:rPr lang="en-US" altLang="zh-CN" dirty="0">
                <a:solidFill>
                  <a:schemeClr val="tx1"/>
                </a:solidFill>
                <a:ea typeface="+mn-ea"/>
              </a:rPr>
              <a:t>/</a:t>
            </a:r>
            <a:r>
              <a:rPr lang="zh-CN" altLang="en-US" dirty="0">
                <a:solidFill>
                  <a:schemeClr val="tx1"/>
                </a:solidFill>
                <a:ea typeface="+mn-ea"/>
              </a:rPr>
              <a:t>对数</a:t>
            </a:r>
            <a:r>
              <a:rPr lang="en-US" altLang="zh-CN" dirty="0">
                <a:solidFill>
                  <a:schemeClr val="tx1"/>
                </a:solidFill>
                <a:ea typeface="+mn-ea"/>
              </a:rPr>
              <a:t>)</a:t>
            </a:r>
            <a:r>
              <a:rPr lang="zh-CN" altLang="en-US" dirty="0">
                <a:solidFill>
                  <a:schemeClr val="tx1"/>
                </a:solidFill>
                <a:ea typeface="+mn-ea"/>
              </a:rPr>
              <a:t>、柱形图、地图、气泡图等等，而且可以随意选择要查看的统计数据类别、国家和地区、货币汇率、历史时间进行对比，更改选项的时候图表还会动态变化，最有趣的是如果历史数据充足，还能得到</a:t>
            </a:r>
            <a:r>
              <a:rPr lang="en-US" altLang="zh-CN" dirty="0">
                <a:solidFill>
                  <a:schemeClr val="tx1"/>
                </a:solidFill>
                <a:ea typeface="+mn-ea"/>
              </a:rPr>
              <a:t>Flash</a:t>
            </a:r>
            <a:r>
              <a:rPr lang="zh-CN" altLang="en-US" dirty="0">
                <a:solidFill>
                  <a:schemeClr val="tx1"/>
                </a:solidFill>
                <a:ea typeface="+mn-ea"/>
              </a:rPr>
              <a:t>动态演示以观察历史变化趋势。</a:t>
            </a:r>
            <a:endParaRPr lang="en-US" altLang="zh-CN" dirty="0">
              <a:solidFill>
                <a:schemeClr val="tx1"/>
              </a:solidFill>
              <a:ea typeface="+mn-ea"/>
            </a:endParaRPr>
          </a:p>
          <a:p>
            <a:pPr marL="0" lvl="1" indent="0" algn="l">
              <a:buNone/>
            </a:pPr>
            <a:r>
              <a:rPr lang="en-US" altLang="zh-CN" dirty="0">
                <a:solidFill>
                  <a:schemeClr val="tx1"/>
                </a:solidFill>
                <a:ea typeface="+mn-ea"/>
              </a:rPr>
              <a:t>Oracle</a:t>
            </a:r>
            <a:r>
              <a:rPr lang="zh-CN" altLang="en-US" dirty="0">
                <a:solidFill>
                  <a:schemeClr val="tx1"/>
                </a:solidFill>
                <a:ea typeface="+mn-ea"/>
              </a:rPr>
              <a:t>的</a:t>
            </a:r>
            <a:r>
              <a:rPr lang="en-US" altLang="zh-CN" dirty="0">
                <a:solidFill>
                  <a:schemeClr val="tx1"/>
                </a:solidFill>
                <a:ea typeface="+mn-ea"/>
              </a:rPr>
              <a:t>Oracle Data Service Integrator(OSDI) </a:t>
            </a:r>
            <a:r>
              <a:rPr lang="zh-CN" altLang="en-US" dirty="0">
                <a:solidFill>
                  <a:schemeClr val="tx1"/>
                </a:solidFill>
                <a:ea typeface="+mn-ea"/>
              </a:rPr>
              <a:t>支持多个数据源的数据服务平台，将读、写、创建、更新、删除等逻辑封装起来，使用户不必与各种数据源直接接触来与数据交互</a:t>
            </a:r>
            <a:r>
              <a:rPr lang="zh-CN" altLang="en-US" dirty="0" smtClean="0">
                <a:solidFill>
                  <a:schemeClr val="tx1"/>
                </a:solidFill>
                <a:ea typeface="+mn-ea"/>
              </a:rPr>
              <a:t>。</a:t>
            </a:r>
            <a:endParaRPr lang="en-US" altLang="zh-CN" dirty="0" smtClean="0">
              <a:solidFill>
                <a:schemeClr val="tx1"/>
              </a:solidFill>
              <a:ea typeface="+mn-ea"/>
            </a:endParaRPr>
          </a:p>
          <a:p>
            <a:pPr marL="0" lvl="1" indent="0" algn="l">
              <a:buNone/>
            </a:pPr>
            <a:endParaRPr lang="en-US" altLang="zh-CN" dirty="0">
              <a:solidFill>
                <a:schemeClr val="tx1"/>
              </a:solidFill>
              <a:ea typeface="+mn-ea"/>
            </a:endParaRPr>
          </a:p>
        </p:txBody>
      </p:sp>
      <p:sp>
        <p:nvSpPr>
          <p:cNvPr id="4" name="文本框 3"/>
          <p:cNvSpPr txBox="1"/>
          <p:nvPr/>
        </p:nvSpPr>
        <p:spPr>
          <a:xfrm>
            <a:off x="-1798320" y="6231890"/>
            <a:ext cx="13999210" cy="304800"/>
          </a:xfrm>
          <a:prstGeom prst="rect">
            <a:avLst/>
          </a:prstGeom>
          <a:noFill/>
        </p:spPr>
        <p:txBody>
          <a:bodyPr wrap="square" rtlCol="0" anchor="t">
            <a:spAutoFit/>
          </a:bodyPr>
          <a:lstStyle/>
          <a:p>
            <a:pPr algn="r"/>
            <a:r>
              <a:rPr lang="zh-CN" altLang="en-US" sz="1400" dirty="0" smtClean="0">
                <a:latin typeface="Arial" panose="020B0604020202020204" pitchFamily="34" charset="0"/>
                <a:ea typeface="微软雅黑" panose="020B0503020204020204" charset="-122"/>
                <a:sym typeface="+mn-ea"/>
              </a:rPr>
              <a:t>[2] Zheng Z, Zhu J, Lyu M R. Service-Generated Big Data and Big Data-as-a-Service: An Overview. BigData Congress, 2013.</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a:t>
            </a:r>
            <a:endParaRPr lang="zh-CN" altLang="en-US" dirty="0"/>
          </a:p>
        </p:txBody>
      </p:sp>
      <p:sp>
        <p:nvSpPr>
          <p:cNvPr id="3" name="内容占位符 2"/>
          <p:cNvSpPr>
            <a:spLocks noGrp="1"/>
          </p:cNvSpPr>
          <p:nvPr>
            <p:ph idx="1"/>
          </p:nvPr>
        </p:nvSpPr>
        <p:spPr>
          <a:xfrm>
            <a:off x="1420495" y="1397000"/>
            <a:ext cx="9335770" cy="4803140"/>
          </a:xfrm>
        </p:spPr>
        <p:txBody>
          <a:bodyPr/>
          <a:lstStyle/>
          <a:p>
            <a:pPr>
              <a:lnSpc>
                <a:spcPct val="150000"/>
              </a:lnSpc>
            </a:pPr>
            <a:r>
              <a:rPr lang="zh-CN" altLang="en-US" sz="2000" dirty="0">
                <a:sym typeface="+mn-ea"/>
              </a:rPr>
              <a:t>定义</a:t>
            </a:r>
            <a:endParaRPr lang="en-US" altLang="zh-CN" sz="2000" dirty="0">
              <a:sym typeface="+mn-ea"/>
            </a:endParaRPr>
          </a:p>
          <a:p>
            <a:pPr marL="0" indent="0" fontAlgn="auto">
              <a:lnSpc>
                <a:spcPct val="150000"/>
              </a:lnSpc>
              <a:buNone/>
            </a:pPr>
            <a:r>
              <a:rPr lang="zh-CN" altLang="en-US" sz="2000" dirty="0" smtClean="0">
                <a:sym typeface="+mn-ea"/>
              </a:rPr>
              <a:t>        大</a:t>
            </a:r>
            <a:r>
              <a:rPr lang="zh-CN" altLang="en-US" sz="2000" dirty="0">
                <a:sym typeface="+mn-ea"/>
              </a:rPr>
              <a:t>数据或称巨量数据、海量数据、大资料，指的是所</a:t>
            </a:r>
            <a:r>
              <a:rPr lang="zh-CN" altLang="en-US" sz="2000" dirty="0" smtClean="0">
                <a:sym typeface="+mn-ea"/>
              </a:rPr>
              <a:t>涉及</a:t>
            </a:r>
            <a:r>
              <a:rPr lang="zh-CN" altLang="en-US" sz="2000" dirty="0">
                <a:sym typeface="+mn-ea"/>
              </a:rPr>
              <a:t>的数据量规模巨大到无法通过人工，在合理时间内达到截取</a:t>
            </a:r>
            <a:r>
              <a:rPr lang="zh-CN" altLang="en-US" sz="2000" dirty="0" smtClean="0">
                <a:sym typeface="+mn-ea"/>
              </a:rPr>
              <a:t>、管理</a:t>
            </a:r>
            <a:r>
              <a:rPr lang="zh-CN" altLang="en-US" sz="2000" dirty="0">
                <a:sym typeface="+mn-ea"/>
              </a:rPr>
              <a:t>、处理、并整理成为人类所能解读的信息</a:t>
            </a:r>
            <a:endParaRPr lang="en-US" altLang="zh-CN" sz="2000" dirty="0"/>
          </a:p>
          <a:p>
            <a:pPr marL="800100" lvl="1" indent="-342900" fontAlgn="auto">
              <a:lnSpc>
                <a:spcPct val="150000"/>
              </a:lnSpc>
              <a:buFont typeface="Wingdings" panose="05000000000000000000" charset="0"/>
              <a:buChar char="l"/>
            </a:pPr>
            <a:endParaRPr lang="en-US" altLang="zh-CN" sz="2000" dirty="0"/>
          </a:p>
          <a:p>
            <a:pPr marL="457200" lvl="1" indent="0">
              <a:buFont typeface="Wingdings" panose="05000000000000000000" charset="0"/>
              <a:buNone/>
            </a:pP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a:t>
            </a:r>
            <a:r>
              <a:rPr lang="zh-CN" altLang="en-US" dirty="0"/>
              <a:t>数据</a:t>
            </a:r>
            <a:r>
              <a:rPr lang="zh-CN" altLang="en-US" dirty="0" smtClean="0"/>
              <a:t>服务</a:t>
            </a:r>
            <a:endParaRPr lang="zh-CN" altLang="en-US" dirty="0"/>
          </a:p>
        </p:txBody>
      </p:sp>
      <p:sp>
        <p:nvSpPr>
          <p:cNvPr id="3" name="内容占位符 2"/>
          <p:cNvSpPr>
            <a:spLocks noGrp="1"/>
          </p:cNvSpPr>
          <p:nvPr>
            <p:ph idx="1"/>
          </p:nvPr>
        </p:nvSpPr>
        <p:spPr>
          <a:xfrm>
            <a:off x="885036" y="1602946"/>
            <a:ext cx="9335770" cy="4803140"/>
          </a:xfrm>
        </p:spPr>
        <p:txBody>
          <a:bodyPr>
            <a:normAutofit/>
          </a:bodyPr>
          <a:lstStyle/>
          <a:p>
            <a:pPr>
              <a:lnSpc>
                <a:spcPct val="150000"/>
              </a:lnSpc>
            </a:pPr>
            <a:r>
              <a:rPr lang="zh-CN" altLang="en-US" sz="2000" dirty="0">
                <a:sym typeface="+mn-ea"/>
              </a:rPr>
              <a:t>定义</a:t>
            </a:r>
            <a:endParaRPr lang="en-US" altLang="zh-CN" sz="2000" dirty="0">
              <a:sym typeface="+mn-ea"/>
            </a:endParaRPr>
          </a:p>
          <a:p>
            <a:pPr marL="342900" indent="-342900">
              <a:lnSpc>
                <a:spcPct val="130000"/>
              </a:lnSpc>
              <a:buFont typeface="Wingdings" panose="05000000000000000000" charset="0"/>
              <a:buChar char="l"/>
            </a:pPr>
            <a:r>
              <a:rPr lang="zh-CN" altLang="zh-CN" sz="2000" dirty="0" smtClean="0">
                <a:sym typeface="+mn-ea"/>
              </a:rPr>
              <a:t>大</a:t>
            </a:r>
            <a:r>
              <a:rPr lang="zh-CN" altLang="zh-CN" sz="2000" dirty="0">
                <a:sym typeface="+mn-ea"/>
              </a:rPr>
              <a:t>数据服务</a:t>
            </a:r>
            <a:r>
              <a:rPr lang="en-US" altLang="zh-CN" sz="2000" dirty="0">
                <a:sym typeface="+mn-ea"/>
              </a:rPr>
              <a:t>(Big Data as a </a:t>
            </a:r>
            <a:r>
              <a:rPr lang="en-US" altLang="zh-CN" sz="2000" dirty="0" err="1">
                <a:sym typeface="+mn-ea"/>
              </a:rPr>
              <a:t>service,BDaaS</a:t>
            </a:r>
            <a:r>
              <a:rPr lang="en-US" altLang="zh-CN" sz="2000" dirty="0">
                <a:sym typeface="+mn-ea"/>
              </a:rPr>
              <a:t>)</a:t>
            </a:r>
            <a:r>
              <a:rPr lang="zh-CN" altLang="zh-CN" sz="2000" dirty="0">
                <a:sym typeface="+mn-ea"/>
              </a:rPr>
              <a:t>是一种数据使用模式，是在对大数据统一建模基础上，将各类数据操作进行封装，对外提供无处不在的、标准化的、随需的检索、分析或可视化服务交付。大数据服务不仅是一种新技术，也是一种新的数据资源使用模式和一种新的服务经济模式。</a:t>
            </a:r>
            <a:r>
              <a:rPr lang="en-US" altLang="zh-CN" sz="2000" dirty="0">
                <a:sym typeface="+mn-ea"/>
              </a:rPr>
              <a:t>[17</a:t>
            </a:r>
            <a:r>
              <a:rPr lang="en-US" altLang="zh-CN" sz="2000" dirty="0" smtClean="0">
                <a:sym typeface="+mn-ea"/>
              </a:rPr>
              <a:t>]</a:t>
            </a:r>
            <a:endParaRPr lang="zh-CN" altLang="zh-CN" sz="2000" dirty="0"/>
          </a:p>
          <a:p>
            <a:pPr marL="342900" indent="-342900" fontAlgn="auto">
              <a:lnSpc>
                <a:spcPct val="150000"/>
              </a:lnSpc>
              <a:buFont typeface="Wingdings" panose="05000000000000000000" charset="0"/>
              <a:buChar char="l"/>
            </a:pPr>
            <a:r>
              <a:rPr lang="en-US" altLang="zh-CN" sz="2000" b="1" dirty="0">
                <a:sym typeface="+mn-ea"/>
              </a:rPr>
              <a:t>Big Data-as-a-Service, including </a:t>
            </a:r>
            <a:r>
              <a:rPr lang="en-US" altLang="zh-CN" sz="2000" b="1" dirty="0" smtClean="0">
                <a:sym typeface="+mn-ea"/>
              </a:rPr>
              <a:t>Big</a:t>
            </a:r>
            <a:r>
              <a:rPr lang="en-US" altLang="zh-CN" sz="2000" dirty="0" smtClean="0">
                <a:sym typeface="+mn-ea"/>
              </a:rPr>
              <a:t> </a:t>
            </a:r>
            <a:r>
              <a:rPr lang="en-US" altLang="zh-CN" sz="2000" b="1" dirty="0" smtClean="0">
                <a:sym typeface="+mn-ea"/>
              </a:rPr>
              <a:t>Data </a:t>
            </a:r>
            <a:r>
              <a:rPr lang="en-US" altLang="zh-CN" sz="2000" b="1" dirty="0">
                <a:sym typeface="+mn-ea"/>
              </a:rPr>
              <a:t>Infrastructure-as-a-Service, Big Data </a:t>
            </a:r>
            <a:r>
              <a:rPr lang="en-US" altLang="zh-CN" sz="2000" b="1" dirty="0" smtClean="0">
                <a:sym typeface="+mn-ea"/>
              </a:rPr>
              <a:t>Platform-as-a-Service , and </a:t>
            </a:r>
            <a:r>
              <a:rPr lang="en-US" altLang="zh-CN" sz="2000" b="1" dirty="0">
                <a:sym typeface="+mn-ea"/>
              </a:rPr>
              <a:t>Big Data Analytics Software-as-a-Service, is employed </a:t>
            </a:r>
            <a:r>
              <a:rPr lang="en-US" altLang="zh-CN" sz="2000" b="1" dirty="0" smtClean="0">
                <a:sym typeface="+mn-ea"/>
              </a:rPr>
              <a:t>to</a:t>
            </a:r>
            <a:r>
              <a:rPr lang="en-US" altLang="zh-CN" sz="2000" dirty="0" smtClean="0">
                <a:sym typeface="+mn-ea"/>
              </a:rPr>
              <a:t> </a:t>
            </a:r>
            <a:r>
              <a:rPr lang="en-US" altLang="zh-CN" sz="2000" b="1" dirty="0" smtClean="0">
                <a:sym typeface="+mn-ea"/>
              </a:rPr>
              <a:t>provide </a:t>
            </a:r>
            <a:r>
              <a:rPr lang="en-US" altLang="zh-CN" sz="2000" b="1" dirty="0">
                <a:sym typeface="+mn-ea"/>
              </a:rPr>
              <a:t>common big data related services (e.g., accessing </a:t>
            </a:r>
            <a:r>
              <a:rPr lang="en-US" altLang="zh-CN" sz="2000" b="1" dirty="0" smtClean="0">
                <a:sym typeface="+mn-ea"/>
              </a:rPr>
              <a:t>service-generated </a:t>
            </a:r>
            <a:r>
              <a:rPr lang="en-US" altLang="zh-CN" sz="2000" b="1" dirty="0">
                <a:sym typeface="+mn-ea"/>
              </a:rPr>
              <a:t>big data and data analytics results) to users to </a:t>
            </a:r>
            <a:r>
              <a:rPr lang="en-US" altLang="zh-CN" sz="2000" b="1" dirty="0" smtClean="0">
                <a:sym typeface="+mn-ea"/>
              </a:rPr>
              <a:t>enhance</a:t>
            </a:r>
            <a:r>
              <a:rPr lang="en-US" altLang="zh-CN" sz="2000" dirty="0" smtClean="0">
                <a:sym typeface="+mn-ea"/>
              </a:rPr>
              <a:t> </a:t>
            </a:r>
            <a:r>
              <a:rPr lang="en-US" altLang="zh-CN" sz="2000" b="1" dirty="0" smtClean="0">
                <a:sym typeface="+mn-ea"/>
              </a:rPr>
              <a:t>efficiency </a:t>
            </a:r>
            <a:r>
              <a:rPr lang="en-US" altLang="zh-CN" sz="2000" b="1" dirty="0">
                <a:sym typeface="+mn-ea"/>
              </a:rPr>
              <a:t>and reduce cost</a:t>
            </a:r>
            <a:r>
              <a:rPr lang="en-US" altLang="zh-CN" sz="2000" b="1" dirty="0" smtClean="0">
                <a:sym typeface="+mn-ea"/>
              </a:rPr>
              <a:t>.[2]</a:t>
            </a:r>
            <a:endParaRPr lang="en-US" altLang="zh-CN" sz="2000" dirty="0"/>
          </a:p>
          <a:p>
            <a:pPr marL="800100" lvl="1" indent="-342900" fontAlgn="auto">
              <a:lnSpc>
                <a:spcPct val="150000"/>
              </a:lnSpc>
              <a:buFont typeface="Wingdings" panose="05000000000000000000" charset="0"/>
              <a:buChar char="l"/>
            </a:pPr>
            <a:endParaRPr lang="en-US" altLang="zh-CN" sz="2000" dirty="0"/>
          </a:p>
          <a:p>
            <a:pPr marL="457200" lvl="1" indent="0">
              <a:buFont typeface="Wingdings" panose="05000000000000000000" charset="0"/>
              <a:buNone/>
            </a:pPr>
            <a:endParaRPr lang="en-US" altLang="zh-CN" dirty="0"/>
          </a:p>
        </p:txBody>
      </p:sp>
      <p:sp>
        <p:nvSpPr>
          <p:cNvPr id="5" name="文本框 4"/>
          <p:cNvSpPr txBox="1"/>
          <p:nvPr/>
        </p:nvSpPr>
        <p:spPr>
          <a:xfrm>
            <a:off x="262409" y="5907611"/>
            <a:ext cx="11951335" cy="645160"/>
          </a:xfrm>
          <a:prstGeom prst="rect">
            <a:avLst/>
          </a:prstGeom>
          <a:noFill/>
        </p:spPr>
        <p:txBody>
          <a:bodyPr wrap="square" rtlCol="0">
            <a:spAutoFit/>
          </a:bodyPr>
          <a:lstStyle/>
          <a:p>
            <a:pPr algn="r">
              <a:lnSpc>
                <a:spcPct val="130000"/>
              </a:lnSpc>
            </a:pPr>
            <a:r>
              <a:rPr lang="en-US" altLang="zh-CN" sz="1400" dirty="0" smtClean="0">
                <a:sym typeface="+mn-ea"/>
              </a:rPr>
              <a:t>[17] Xinhua E, Han J, et al. Big Data-as-a-Service: Definition and architecture. IEEE International Conference on Communication Technology, 2013.</a:t>
            </a:r>
          </a:p>
          <a:p>
            <a:pPr algn="r">
              <a:lnSpc>
                <a:spcPct val="130000"/>
              </a:lnSpc>
            </a:pPr>
            <a:r>
              <a:rPr lang="en-US" altLang="zh-CN" sz="1400" dirty="0">
                <a:sym typeface="+mn-ea"/>
              </a:rPr>
              <a:t>[2] Zheng Z, Zhu J, </a:t>
            </a:r>
            <a:r>
              <a:rPr lang="en-US" altLang="zh-CN" sz="1400" dirty="0" err="1">
                <a:sym typeface="+mn-ea"/>
              </a:rPr>
              <a:t>Lyu</a:t>
            </a:r>
            <a:r>
              <a:rPr lang="en-US" altLang="zh-CN" sz="1400" dirty="0">
                <a:sym typeface="+mn-ea"/>
              </a:rPr>
              <a:t> M R. Service-Generated Big Data and Big Data-as-a-Service: An Overview. IEEE International Congress on Big Data, 2013</a:t>
            </a:r>
            <a:r>
              <a:rPr lang="en-US" altLang="zh-CN" sz="1400" dirty="0" smtClean="0">
                <a:sym typeface="+mn-ea"/>
              </a:rPr>
              <a:t>.</a:t>
            </a:r>
            <a:endParaRPr lang="zh-CN" altLang="en-US" sz="1400" dirty="0" smtClean="0">
              <a:latin typeface="Arial" panose="020B0604020202020204" pitchFamily="34" charset="0"/>
              <a:ea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大数据服务</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b="1" dirty="0"/>
              <a:t>三个抽象层级</a:t>
            </a:r>
            <a:r>
              <a:rPr lang="en-US" altLang="zh-CN" b="1" dirty="0" smtClean="0"/>
              <a:t>:</a:t>
            </a:r>
            <a:endParaRPr lang="en-US" altLang="zh-CN" b="1" dirty="0"/>
          </a:p>
          <a:p>
            <a:r>
              <a:rPr lang="en-US" altLang="zh-CN" b="1" dirty="0" smtClean="0"/>
              <a:t>Infrastructure-as-a-Service </a:t>
            </a:r>
          </a:p>
          <a:p>
            <a:pPr marL="0" indent="0">
              <a:buNone/>
            </a:pPr>
            <a:r>
              <a:rPr lang="en-US" altLang="zh-CN" sz="1800" dirty="0" smtClean="0"/>
              <a:t>       Infrastructure </a:t>
            </a:r>
            <a:r>
              <a:rPr lang="en-US" altLang="zh-CN" sz="1800" dirty="0"/>
              <a:t>as a service (IaaS) refers to online services that abstract the user from the details </a:t>
            </a:r>
            <a:r>
              <a:rPr lang="en-US" altLang="zh-CN" sz="1800" dirty="0" smtClean="0"/>
              <a:t>of infrastructure </a:t>
            </a:r>
            <a:r>
              <a:rPr lang="en-US" altLang="zh-CN" sz="1800" dirty="0"/>
              <a:t>like physical computing resources, location, data partitioning, scaling, security, backup etc</a:t>
            </a:r>
            <a:r>
              <a:rPr lang="en-US" altLang="zh-CN" sz="1800" dirty="0" smtClean="0"/>
              <a:t>.[3]</a:t>
            </a:r>
          </a:p>
          <a:p>
            <a:pPr marL="0" indent="0">
              <a:buNone/>
            </a:pPr>
            <a:endParaRPr lang="en-US" altLang="zh-CN" sz="1800" dirty="0"/>
          </a:p>
          <a:p>
            <a:r>
              <a:rPr lang="en-US" altLang="zh-CN" b="1" dirty="0" smtClean="0"/>
              <a:t>Platform-as-a-Service </a:t>
            </a:r>
          </a:p>
          <a:p>
            <a:pPr marL="0" indent="0">
              <a:buNone/>
            </a:pPr>
            <a:r>
              <a:rPr lang="en-US" altLang="zh-CN" sz="1800" dirty="0" smtClean="0"/>
              <a:t>      A </a:t>
            </a:r>
            <a:r>
              <a:rPr lang="en-US" altLang="zh-CN" sz="1800" dirty="0"/>
              <a:t>big data platform allows users to access, analyze </a:t>
            </a:r>
            <a:r>
              <a:rPr lang="en-US" altLang="zh-CN" sz="1800" dirty="0" smtClean="0"/>
              <a:t>and build </a:t>
            </a:r>
            <a:r>
              <a:rPr lang="en-US" altLang="zh-CN" sz="1800" dirty="0"/>
              <a:t>analytic applications on top of large data </a:t>
            </a:r>
            <a:r>
              <a:rPr lang="en-US" altLang="zh-CN" sz="1800" dirty="0" smtClean="0"/>
              <a:t>sets.[2]</a:t>
            </a:r>
          </a:p>
          <a:p>
            <a:pPr marL="0" indent="0">
              <a:buNone/>
            </a:pPr>
            <a:endParaRPr lang="en-US" altLang="zh-CN" sz="1800" dirty="0" smtClean="0"/>
          </a:p>
          <a:p>
            <a:pPr>
              <a:lnSpc>
                <a:spcPct val="100000"/>
              </a:lnSpc>
            </a:pPr>
            <a:r>
              <a:rPr lang="en-US" altLang="zh-CN" b="1" dirty="0" smtClean="0"/>
              <a:t>Software-as-a-Service</a:t>
            </a:r>
            <a:endParaRPr lang="en-US" altLang="zh-CN" b="1" dirty="0"/>
          </a:p>
          <a:p>
            <a:pPr marL="0" indent="0">
              <a:buNone/>
            </a:pPr>
            <a:r>
              <a:rPr lang="en-US" altLang="zh-CN" sz="1800" dirty="0" smtClean="0"/>
              <a:t>      Big </a:t>
            </a:r>
            <a:r>
              <a:rPr lang="en-US" altLang="zh-CN" sz="1800" dirty="0"/>
              <a:t>Data Analytics Software-as-a-Service exploits </a:t>
            </a:r>
            <a:r>
              <a:rPr lang="en-US" altLang="zh-CN" sz="1800" dirty="0" smtClean="0"/>
              <a:t>massive amounts </a:t>
            </a:r>
            <a:r>
              <a:rPr lang="en-US" altLang="zh-CN" sz="1800" dirty="0"/>
              <a:t>of structured and unstructured data to deliver </a:t>
            </a:r>
            <a:r>
              <a:rPr lang="en-US" altLang="zh-CN" sz="1800" dirty="0" err="1" smtClean="0"/>
              <a:t>realtime</a:t>
            </a:r>
            <a:r>
              <a:rPr lang="en-US" altLang="zh-CN" sz="1800" dirty="0" smtClean="0"/>
              <a:t> and </a:t>
            </a:r>
            <a:r>
              <a:rPr lang="en-US" altLang="zh-CN" sz="1800" dirty="0"/>
              <a:t>intelligent results, allowing users to perform </a:t>
            </a:r>
            <a:r>
              <a:rPr lang="en-US" altLang="zh-CN" sz="1800" dirty="0" smtClean="0"/>
              <a:t>self-service provisioning</a:t>
            </a:r>
            <a:r>
              <a:rPr lang="en-US" altLang="zh-CN" sz="1800" dirty="0"/>
              <a:t>, analysis, and collaboration.[2]</a:t>
            </a:r>
            <a:endParaRPr lang="zh-CN" altLang="en-US" sz="1800" dirty="0"/>
          </a:p>
        </p:txBody>
      </p:sp>
      <p:sp>
        <p:nvSpPr>
          <p:cNvPr id="4" name="文本框 3"/>
          <p:cNvSpPr txBox="1"/>
          <p:nvPr/>
        </p:nvSpPr>
        <p:spPr>
          <a:xfrm>
            <a:off x="362585" y="5988685"/>
            <a:ext cx="11880215" cy="645160"/>
          </a:xfrm>
          <a:prstGeom prst="rect">
            <a:avLst/>
          </a:prstGeom>
          <a:noFill/>
        </p:spPr>
        <p:txBody>
          <a:bodyPr wrap="square" rtlCol="0" anchor="t">
            <a:spAutoFit/>
          </a:bodyPr>
          <a:lstStyle/>
          <a:p>
            <a:pPr algn="r">
              <a:lnSpc>
                <a:spcPct val="130000"/>
              </a:lnSpc>
            </a:pPr>
            <a:r>
              <a:rPr lang="en-US" altLang="zh-CN" sz="1400" dirty="0">
                <a:sym typeface="+mn-ea"/>
              </a:rPr>
              <a:t>[3] https://en.wikipedia.org/wiki/Cloud_computing#Infrastructure_as_a_service_.28IaaS.29</a:t>
            </a:r>
          </a:p>
          <a:p>
            <a:pPr algn="r">
              <a:lnSpc>
                <a:spcPct val="130000"/>
              </a:lnSpc>
            </a:pPr>
            <a:r>
              <a:rPr lang="en-US" altLang="zh-CN" sz="1400" dirty="0">
                <a:sym typeface="+mn-ea"/>
              </a:rPr>
              <a:t>[2] Zheng Z, Zhu J, </a:t>
            </a:r>
            <a:r>
              <a:rPr lang="en-US" altLang="zh-CN" sz="1400" dirty="0" err="1">
                <a:sym typeface="+mn-ea"/>
              </a:rPr>
              <a:t>Lyu</a:t>
            </a:r>
            <a:r>
              <a:rPr lang="en-US" altLang="zh-CN" sz="1400" dirty="0">
                <a:sym typeface="+mn-ea"/>
              </a:rPr>
              <a:t> M R. Service-Generated Big Data and Big Data-as-a-Service: An Overview. IEEE International Congress on Big Data, 2013</a:t>
            </a:r>
            <a:r>
              <a:rPr lang="en-US" altLang="zh-CN" sz="1400" dirty="0" smtClean="0">
                <a:sym typeface="+mn-ea"/>
              </a:rPr>
              <a:t>.</a:t>
            </a:r>
            <a:endParaRPr lang="zh-CN" altLang="en-US" sz="1400" dirty="0" smtClean="0">
              <a:latin typeface="Arial" panose="020B0604020202020204" pitchFamily="34" charset="0"/>
              <a:ea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大数据服务</a:t>
            </a:r>
            <a:endParaRPr lang="zh-CN" altLang="en-US" dirty="0"/>
          </a:p>
        </p:txBody>
      </p:sp>
      <p:sp>
        <p:nvSpPr>
          <p:cNvPr id="3" name="内容占位符 2"/>
          <p:cNvSpPr>
            <a:spLocks noGrp="1"/>
          </p:cNvSpPr>
          <p:nvPr>
            <p:ph idx="1"/>
          </p:nvPr>
        </p:nvSpPr>
        <p:spPr>
          <a:xfrm>
            <a:off x="834201" y="1881664"/>
            <a:ext cx="9683115" cy="4147820"/>
          </a:xfrm>
        </p:spPr>
        <p:txBody>
          <a:bodyPr>
            <a:normAutofit fontScale="92500" lnSpcReduction="10000"/>
          </a:bodyPr>
          <a:lstStyle/>
          <a:p>
            <a:pPr marL="0" indent="0">
              <a:lnSpc>
                <a:spcPct val="110000"/>
              </a:lnSpc>
              <a:buNone/>
            </a:pPr>
            <a:r>
              <a:rPr lang="en-US" altLang="zh-CN" dirty="0" err="1"/>
              <a:t>DaaS</a:t>
            </a:r>
            <a:r>
              <a:rPr lang="zh-CN" altLang="en-US" dirty="0"/>
              <a:t>与</a:t>
            </a:r>
            <a:r>
              <a:rPr lang="en-US" altLang="zh-CN" dirty="0" err="1"/>
              <a:t>BDaaS</a:t>
            </a:r>
            <a:r>
              <a:rPr lang="zh-CN" altLang="en-US" dirty="0"/>
              <a:t>区别</a:t>
            </a:r>
            <a:r>
              <a:rPr lang="en-US" altLang="zh-CN" dirty="0"/>
              <a:t>[17]</a:t>
            </a:r>
            <a:endParaRPr lang="en-US" altLang="zh-CN" sz="2400" b="1" dirty="0" smtClean="0"/>
          </a:p>
          <a:p>
            <a:pPr marL="342900" indent="-342900">
              <a:lnSpc>
                <a:spcPct val="110000"/>
              </a:lnSpc>
              <a:buFont typeface="Wingdings" panose="05000000000000000000" charset="0"/>
              <a:buChar char="l"/>
            </a:pPr>
            <a:r>
              <a:rPr lang="zh-CN" altLang="en-US" sz="2400" b="1" dirty="0" smtClean="0"/>
              <a:t>在数据对象方面</a:t>
            </a:r>
          </a:p>
          <a:p>
            <a:pPr marL="457200" lvl="1" indent="0">
              <a:lnSpc>
                <a:spcPct val="110000"/>
              </a:lnSpc>
              <a:buFont typeface="Wingdings" panose="05000000000000000000" charset="0"/>
              <a:buNone/>
            </a:pPr>
            <a:r>
              <a:rPr lang="zh-CN" altLang="en-US" sz="2000" dirty="0">
                <a:sym typeface="+mn-ea"/>
              </a:rPr>
              <a:t>DaaS仅支持结构化数据，而BDaas不仅支持结构化数据，还应该在突破非结构化数据统一描述障碍的基础上，实现对非结构化数据的支持</a:t>
            </a:r>
            <a:endParaRPr lang="en-US" altLang="zh-CN" sz="1300" dirty="0"/>
          </a:p>
          <a:p>
            <a:pPr marL="342900" indent="-342900">
              <a:lnSpc>
                <a:spcPct val="110000"/>
              </a:lnSpc>
              <a:buFont typeface="Wingdings" panose="05000000000000000000" charset="0"/>
              <a:buChar char="l"/>
            </a:pPr>
            <a:r>
              <a:rPr lang="zh-CN" altLang="en-US" sz="2400" b="1" dirty="0" smtClean="0"/>
              <a:t>在服务模型方面</a:t>
            </a:r>
          </a:p>
          <a:p>
            <a:pPr marL="457200" lvl="1" indent="0">
              <a:lnSpc>
                <a:spcPct val="110000"/>
              </a:lnSpc>
              <a:buFont typeface="Wingdings" panose="05000000000000000000" charset="0"/>
              <a:buNone/>
            </a:pPr>
            <a:r>
              <a:rPr lang="zh-CN" altLang="en-US" sz="2000" dirty="0">
                <a:sym typeface="+mn-ea"/>
              </a:rPr>
              <a:t>DaaS沿用传统服务的描述方法，仅描述了服务接口规范，而BDaas的服务模型应该能够对数据模型、数据质量、隐私等大数据特征进行描述</a:t>
            </a:r>
            <a:endParaRPr lang="en-US" altLang="zh-CN" sz="1300" dirty="0"/>
          </a:p>
          <a:p>
            <a:pPr marL="342900" indent="-342900">
              <a:lnSpc>
                <a:spcPct val="110000"/>
              </a:lnSpc>
              <a:buFont typeface="Wingdings" panose="05000000000000000000" charset="0"/>
              <a:buChar char="l"/>
            </a:pPr>
            <a:r>
              <a:rPr lang="zh-CN" altLang="en-US" sz="2400" b="1" dirty="0" smtClean="0"/>
              <a:t>在服务内容方面</a:t>
            </a:r>
          </a:p>
          <a:p>
            <a:pPr marL="457200" lvl="1" indent="0">
              <a:lnSpc>
                <a:spcPct val="110000"/>
              </a:lnSpc>
              <a:buFont typeface="Wingdings" panose="05000000000000000000" charset="0"/>
              <a:buNone/>
            </a:pPr>
            <a:r>
              <a:rPr lang="zh-CN" altLang="en-US" sz="2000" dirty="0">
                <a:sym typeface="+mn-ea"/>
              </a:rPr>
              <a:t>DaaS主要表现为“数据提供服务（Data Providing Services)”，即为服务消费者提供原始数据，而BDaas为用户提供数据检索、分析和可视化等只读型服务</a:t>
            </a:r>
            <a:endParaRPr lang="en-US" altLang="zh-CN" sz="1080" dirty="0" smtClean="0"/>
          </a:p>
          <a:p>
            <a:pPr marL="0" indent="0">
              <a:lnSpc>
                <a:spcPct val="110000"/>
              </a:lnSpc>
              <a:buNone/>
            </a:pPr>
            <a:r>
              <a:rPr lang="en-US" altLang="zh-CN" sz="1300" dirty="0"/>
              <a:t> </a:t>
            </a:r>
            <a:r>
              <a:rPr lang="en-US" altLang="zh-CN" sz="1300" dirty="0" smtClean="0"/>
              <a:t>            </a:t>
            </a:r>
            <a:r>
              <a:rPr lang="en-US" altLang="zh-CN" dirty="0"/>
              <a:t/>
            </a:r>
            <a:br>
              <a:rPr lang="en-US" altLang="zh-CN" dirty="0"/>
            </a:br>
            <a:endParaRPr lang="zh-CN" altLang="en-US" dirty="0"/>
          </a:p>
        </p:txBody>
      </p:sp>
      <p:sp>
        <p:nvSpPr>
          <p:cNvPr id="4" name="文本框 3"/>
          <p:cNvSpPr txBox="1"/>
          <p:nvPr/>
        </p:nvSpPr>
        <p:spPr>
          <a:xfrm>
            <a:off x="466725" y="6177542"/>
            <a:ext cx="11770995" cy="368300"/>
          </a:xfrm>
          <a:prstGeom prst="rect">
            <a:avLst/>
          </a:prstGeom>
          <a:noFill/>
        </p:spPr>
        <p:txBody>
          <a:bodyPr wrap="none" rtlCol="0" anchor="t">
            <a:spAutoFit/>
          </a:bodyPr>
          <a:lstStyle/>
          <a:p>
            <a:pPr algn="r">
              <a:lnSpc>
                <a:spcPct val="130000"/>
              </a:lnSpc>
            </a:pPr>
            <a:r>
              <a:rPr lang="en-US" altLang="zh-CN" sz="1400" dirty="0" smtClean="0">
                <a:sym typeface="+mn-ea"/>
              </a:rPr>
              <a:t>[17] Xinhua E, Han J, et al. Big Data-as-a-Service: Definition and architecture. IEEE International Conference on Communication Technology, 2013.</a:t>
            </a:r>
            <a:endParaRPr lang="zh-CN" altLang="en-US" sz="1400" dirty="0" smtClean="0">
              <a:latin typeface="Arial" panose="020B0604020202020204" pitchFamily="34" charset="0"/>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a:t>
            </a:r>
            <a:r>
              <a:rPr lang="zh-CN" altLang="en-US" dirty="0" smtClean="0"/>
              <a:t>数据服务</a:t>
            </a:r>
            <a:endParaRPr lang="en-US" altLang="zh-CN" dirty="0"/>
          </a:p>
        </p:txBody>
      </p:sp>
      <p:sp>
        <p:nvSpPr>
          <p:cNvPr id="3" name="内容占位符 2"/>
          <p:cNvSpPr>
            <a:spLocks noGrp="1"/>
          </p:cNvSpPr>
          <p:nvPr>
            <p:ph idx="1"/>
          </p:nvPr>
        </p:nvSpPr>
        <p:spPr>
          <a:xfrm>
            <a:off x="865685" y="1168877"/>
            <a:ext cx="10592435" cy="5029200"/>
          </a:xfrm>
        </p:spPr>
        <p:txBody>
          <a:bodyPr/>
          <a:lstStyle/>
          <a:p>
            <a:pPr marL="0" indent="0">
              <a:buNone/>
            </a:pPr>
            <a:r>
              <a:rPr lang="en-US" altLang="zh-CN" sz="2000" dirty="0" smtClean="0">
                <a:sym typeface="+mn-ea"/>
              </a:rPr>
              <a:t>IaaS</a:t>
            </a:r>
            <a:r>
              <a:rPr lang="zh-CN" altLang="en-US" sz="2000" dirty="0" smtClean="0">
                <a:sym typeface="+mn-ea"/>
              </a:rPr>
              <a:t>工业成果</a:t>
            </a:r>
            <a:endParaRPr lang="en-US" altLang="zh-CN" sz="2000" dirty="0" smtClean="0">
              <a:sym typeface="+mn-ea"/>
            </a:endParaRPr>
          </a:p>
          <a:p>
            <a:pPr marL="342900" indent="-342900">
              <a:buFont typeface="Wingdings" panose="05000000000000000000" charset="0"/>
              <a:buChar char="l"/>
            </a:pPr>
            <a:r>
              <a:rPr lang="zh-CN" altLang="en-US" sz="2000" dirty="0" smtClean="0">
                <a:sym typeface="+mn-ea"/>
              </a:rPr>
              <a:t>亚</a:t>
            </a:r>
            <a:r>
              <a:rPr lang="zh-CN" altLang="en-US" sz="2000" dirty="0">
                <a:sym typeface="+mn-ea"/>
              </a:rPr>
              <a:t>马逊弹性计算云（</a:t>
            </a:r>
            <a:r>
              <a:rPr lang="en-US" altLang="zh-CN" sz="2000" dirty="0">
                <a:sym typeface="+mn-ea"/>
              </a:rPr>
              <a:t>EC2</a:t>
            </a:r>
            <a:r>
              <a:rPr lang="zh-CN" altLang="en-US" sz="2000" dirty="0">
                <a:sym typeface="+mn-ea"/>
              </a:rPr>
              <a:t>，</a:t>
            </a:r>
            <a:r>
              <a:rPr lang="en-US" altLang="zh-CN" sz="2000" dirty="0" err="1">
                <a:sym typeface="+mn-ea"/>
              </a:rPr>
              <a:t>ElasticComputeCloud</a:t>
            </a:r>
            <a:r>
              <a:rPr lang="zh-CN" altLang="en-US" sz="2000" dirty="0">
                <a:sym typeface="+mn-ea"/>
              </a:rPr>
              <a:t>）是一个让使用者可以租用云端电脑运行所需应用的系统。</a:t>
            </a:r>
            <a:r>
              <a:rPr lang="en-US" altLang="zh-CN" sz="2000" dirty="0">
                <a:sym typeface="+mn-ea"/>
              </a:rPr>
              <a:t>EC2</a:t>
            </a:r>
            <a:r>
              <a:rPr lang="zh-CN" altLang="en-US" sz="2000" dirty="0">
                <a:sym typeface="+mn-ea"/>
              </a:rPr>
              <a:t>通过提供</a:t>
            </a:r>
            <a:r>
              <a:rPr lang="en-US" altLang="zh-CN" sz="2000" dirty="0">
                <a:sym typeface="+mn-ea"/>
              </a:rPr>
              <a:t>Web</a:t>
            </a:r>
            <a:r>
              <a:rPr lang="zh-CN" altLang="en-US" sz="2000" dirty="0">
                <a:sym typeface="+mn-ea"/>
              </a:rPr>
              <a:t>服务的方式让使用者可以弹性地运行自己的</a:t>
            </a:r>
            <a:r>
              <a:rPr lang="en-US" altLang="zh-CN" sz="2000" dirty="0">
                <a:sym typeface="+mn-ea"/>
              </a:rPr>
              <a:t>Amazon</a:t>
            </a:r>
            <a:r>
              <a:rPr lang="zh-CN" altLang="en-US" sz="2000" dirty="0">
                <a:sym typeface="+mn-ea"/>
              </a:rPr>
              <a:t>机器映像，使用者将可以在这个虚拟机器上运行任何自己想要的软件或应用程式。提供可调整的云计算能力。它旨在使开发者的网络规模计算变得更为容易。</a:t>
            </a:r>
            <a:r>
              <a:rPr lang="en-US" altLang="zh-CN" sz="2000" dirty="0">
                <a:sym typeface="+mn-ea"/>
              </a:rPr>
              <a:t>[4</a:t>
            </a:r>
            <a:r>
              <a:rPr lang="en-US" altLang="zh-CN" sz="2000" dirty="0" smtClean="0">
                <a:sym typeface="+mn-ea"/>
              </a:rPr>
              <a:t>]</a:t>
            </a:r>
            <a:endParaRPr lang="zh-CN" altLang="en-US" sz="2000" dirty="0"/>
          </a:p>
          <a:p>
            <a:pPr marL="342900" indent="-342900">
              <a:lnSpc>
                <a:spcPct val="110000"/>
              </a:lnSpc>
              <a:buFont typeface="Wingdings" panose="05000000000000000000" charset="0"/>
              <a:buChar char="l"/>
            </a:pPr>
            <a:r>
              <a:rPr lang="en-US" altLang="zh-CN" sz="2000" dirty="0">
                <a:sym typeface="+mn-ea"/>
              </a:rPr>
              <a:t>IBM </a:t>
            </a:r>
            <a:r>
              <a:rPr lang="zh-CN" altLang="en-US" sz="2000" dirty="0">
                <a:sym typeface="+mn-ea"/>
              </a:rPr>
              <a:t>推出的“蓝云（</a:t>
            </a:r>
            <a:r>
              <a:rPr lang="en-US" altLang="zh-CN" sz="2000" dirty="0">
                <a:sym typeface="+mn-ea"/>
              </a:rPr>
              <a:t>Blue Cloud</a:t>
            </a:r>
            <a:r>
              <a:rPr lang="zh-CN" altLang="en-US" sz="2000" dirty="0">
                <a:sym typeface="+mn-ea"/>
              </a:rPr>
              <a:t>）”计划为客户带来即可使用的云计算</a:t>
            </a:r>
            <a:r>
              <a:rPr lang="en-US" altLang="zh-CN" sz="2000" dirty="0">
                <a:sym typeface="+mn-ea"/>
              </a:rPr>
              <a:t>(Cloud Computing)</a:t>
            </a:r>
            <a:r>
              <a:rPr lang="zh-CN" altLang="en-US" sz="2000" dirty="0">
                <a:sym typeface="+mn-ea"/>
              </a:rPr>
              <a:t>。它包括一系列的云计算产品，使计算不仅仅局限在本地机器或远程</a:t>
            </a:r>
            <a:r>
              <a:rPr lang="en-US" altLang="zh-CN" sz="2000" dirty="0">
                <a:sym typeface="+mn-ea"/>
              </a:rPr>
              <a:t>Server Farms</a:t>
            </a:r>
            <a:r>
              <a:rPr lang="zh-CN" altLang="en-US" sz="2000" dirty="0">
                <a:sym typeface="+mn-ea"/>
              </a:rPr>
              <a:t>，通过架构一个分布的、可全球访问的资源结构，使数据中心在类似互联网的环境下运行计算。</a:t>
            </a:r>
            <a:r>
              <a:rPr lang="en-US" altLang="zh-CN" sz="2000" dirty="0">
                <a:sym typeface="+mn-ea"/>
              </a:rPr>
              <a:t>[6</a:t>
            </a:r>
            <a:r>
              <a:rPr lang="en-US" altLang="zh-CN" sz="2000" dirty="0" smtClean="0">
                <a:sym typeface="+mn-ea"/>
              </a:rPr>
              <a:t>]</a:t>
            </a:r>
            <a:endParaRPr lang="en-US" altLang="zh-CN" sz="2000" dirty="0"/>
          </a:p>
          <a:p>
            <a:pPr marL="342900" indent="-342900">
              <a:lnSpc>
                <a:spcPct val="110000"/>
              </a:lnSpc>
              <a:buFont typeface="Wingdings" panose="05000000000000000000" charset="0"/>
              <a:buChar char="l"/>
            </a:pPr>
            <a:r>
              <a:rPr lang="en-US" altLang="zh-CN" sz="2000" dirty="0">
                <a:sym typeface="+mn-ea"/>
              </a:rPr>
              <a:t>EMC</a:t>
            </a:r>
            <a:r>
              <a:rPr lang="zh-CN" altLang="en-US" sz="2000" dirty="0">
                <a:sym typeface="+mn-ea"/>
              </a:rPr>
              <a:t>公司的</a:t>
            </a:r>
            <a:r>
              <a:rPr lang="en-US" altLang="zh-CN" sz="2000" dirty="0" err="1">
                <a:sym typeface="+mn-ea"/>
              </a:rPr>
              <a:t>Isilon</a:t>
            </a:r>
            <a:r>
              <a:rPr lang="zh-CN" altLang="en-US" sz="2000" dirty="0">
                <a:sym typeface="+mn-ea"/>
              </a:rPr>
              <a:t>集群存储是一个“横向扩展”的网络连接式存储</a:t>
            </a:r>
            <a:r>
              <a:rPr lang="en-US" altLang="zh-CN" sz="2000" dirty="0">
                <a:sym typeface="+mn-ea"/>
              </a:rPr>
              <a:t>(NAS)</a:t>
            </a:r>
            <a:r>
              <a:rPr lang="zh-CN" altLang="en-US" sz="2000" dirty="0">
                <a:sym typeface="+mn-ea"/>
              </a:rPr>
              <a:t>平台，它可以支持在一个单独文件系统中存储数据，且易于管理。</a:t>
            </a:r>
            <a:r>
              <a:rPr lang="en-US" altLang="zh-CN" sz="2000" dirty="0">
                <a:sym typeface="+mn-ea"/>
              </a:rPr>
              <a:t>[6]</a:t>
            </a:r>
            <a:endParaRPr lang="en-US" altLang="zh-CN" sz="2000" dirty="0"/>
          </a:p>
          <a:p>
            <a:pPr marL="342900" indent="-342900" fontAlgn="auto">
              <a:lnSpc>
                <a:spcPct val="150000"/>
              </a:lnSpc>
              <a:buFont typeface="Wingdings" panose="05000000000000000000" charset="0"/>
            </a:pPr>
            <a:endParaRPr lang="en-US" altLang="zh-CN" sz="2000" dirty="0"/>
          </a:p>
          <a:p>
            <a:pPr marL="800100" lvl="1" indent="-342900" fontAlgn="auto">
              <a:lnSpc>
                <a:spcPct val="150000"/>
              </a:lnSpc>
              <a:buFont typeface="Wingdings" panose="05000000000000000000" charset="0"/>
              <a:buChar char="l"/>
            </a:pPr>
            <a:endParaRPr lang="en-US" altLang="zh-CN" sz="2000" dirty="0"/>
          </a:p>
          <a:p>
            <a:pPr marL="457200" lvl="1" indent="0">
              <a:buFont typeface="Wingdings" panose="05000000000000000000" charset="0"/>
              <a:buNone/>
            </a:pPr>
            <a:endParaRPr lang="en-US" altLang="zh-CN" dirty="0"/>
          </a:p>
        </p:txBody>
      </p:sp>
      <p:sp>
        <p:nvSpPr>
          <p:cNvPr id="5" name="文本框 4"/>
          <p:cNvSpPr txBox="1"/>
          <p:nvPr/>
        </p:nvSpPr>
        <p:spPr>
          <a:xfrm>
            <a:off x="120332" y="5469897"/>
            <a:ext cx="11951335" cy="922020"/>
          </a:xfrm>
          <a:prstGeom prst="rect">
            <a:avLst/>
          </a:prstGeom>
          <a:noFill/>
        </p:spPr>
        <p:txBody>
          <a:bodyPr wrap="square" rtlCol="0">
            <a:spAutoFit/>
          </a:bodyPr>
          <a:lstStyle/>
          <a:p>
            <a:pPr algn="r">
              <a:lnSpc>
                <a:spcPct val="130000"/>
              </a:lnSpc>
            </a:pPr>
            <a:r>
              <a:rPr lang="en-US" altLang="zh-CN" sz="1400" dirty="0" smtClean="0">
                <a:sym typeface="+mn-ea"/>
              </a:rPr>
              <a:t> [4] https://aws.amazon.com/cn/ec2/</a:t>
            </a:r>
            <a:endParaRPr lang="en-US" altLang="zh-CN" sz="1400" dirty="0" smtClean="0"/>
          </a:p>
          <a:p>
            <a:pPr algn="r">
              <a:lnSpc>
                <a:spcPct val="130000"/>
              </a:lnSpc>
            </a:pPr>
            <a:r>
              <a:rPr lang="en-US" altLang="zh-CN" sz="1400" dirty="0" smtClean="0">
                <a:sym typeface="+mn-ea"/>
              </a:rPr>
              <a:t>[5] http://www.ibm.com/cloud-computing/</a:t>
            </a:r>
            <a:endParaRPr lang="en-US" altLang="zh-CN" sz="1400" dirty="0" smtClean="0"/>
          </a:p>
          <a:p>
            <a:pPr algn="r">
              <a:lnSpc>
                <a:spcPct val="130000"/>
              </a:lnSpc>
            </a:pPr>
            <a:r>
              <a:rPr lang="en-US" altLang="zh-CN" sz="1400" dirty="0" smtClean="0">
                <a:sym typeface="+mn-ea"/>
              </a:rPr>
              <a:t>[6] </a:t>
            </a:r>
            <a:r>
              <a:rPr lang="en-US" altLang="zh-CN" sz="1400" dirty="0" smtClean="0">
                <a:sym typeface="+mn-ea"/>
                <a:hlinkClick r:id="rId2"/>
              </a:rPr>
              <a:t>http://www.emc.com/zh-cn/index.htm</a:t>
            </a:r>
            <a:endParaRPr lang="zh-CN" altLang="en-US" sz="1400" dirty="0" smtClean="0">
              <a:latin typeface="Arial" panose="020B0604020202020204" pitchFamily="34" charset="0"/>
              <a:ea typeface="微软雅黑" panose="020B0503020204020204" charset="-122"/>
            </a:endParaRPr>
          </a:p>
        </p:txBody>
      </p:sp>
      <p:pic>
        <p:nvPicPr>
          <p:cNvPr id="4" name="图片 3"/>
          <p:cNvPicPr>
            <a:picLocks noChangeAspect="1"/>
          </p:cNvPicPr>
          <p:nvPr/>
        </p:nvPicPr>
        <p:blipFill>
          <a:blip r:embed="rId3"/>
          <a:stretch>
            <a:fillRect/>
          </a:stretch>
        </p:blipFill>
        <p:spPr>
          <a:xfrm>
            <a:off x="1360307" y="5532195"/>
            <a:ext cx="1520825" cy="706755"/>
          </a:xfrm>
          <a:prstGeom prst="rect">
            <a:avLst/>
          </a:prstGeom>
        </p:spPr>
      </p:pic>
      <p:pic>
        <p:nvPicPr>
          <p:cNvPr id="6" name="图片 5"/>
          <p:cNvPicPr>
            <a:picLocks noChangeAspect="1"/>
          </p:cNvPicPr>
          <p:nvPr/>
        </p:nvPicPr>
        <p:blipFill>
          <a:blip r:embed="rId4"/>
          <a:stretch>
            <a:fillRect/>
          </a:stretch>
        </p:blipFill>
        <p:spPr>
          <a:xfrm>
            <a:off x="3375754" y="5468302"/>
            <a:ext cx="1087120" cy="962025"/>
          </a:xfrm>
          <a:prstGeom prst="rect">
            <a:avLst/>
          </a:prstGeom>
        </p:spPr>
      </p:pic>
      <p:pic>
        <p:nvPicPr>
          <p:cNvPr id="7" name="图片 6"/>
          <p:cNvPicPr>
            <a:picLocks noChangeAspect="1"/>
          </p:cNvPicPr>
          <p:nvPr/>
        </p:nvPicPr>
        <p:blipFill>
          <a:blip r:embed="rId5"/>
          <a:stretch>
            <a:fillRect/>
          </a:stretch>
        </p:blipFill>
        <p:spPr>
          <a:xfrm>
            <a:off x="4872088" y="5569112"/>
            <a:ext cx="1038225" cy="5524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大数据服务</a:t>
            </a:r>
            <a:endParaRPr lang="en-US" altLang="zh-CN" dirty="0"/>
          </a:p>
        </p:txBody>
      </p:sp>
      <p:sp>
        <p:nvSpPr>
          <p:cNvPr id="3" name="内容占位符 2"/>
          <p:cNvSpPr>
            <a:spLocks noGrp="1"/>
          </p:cNvSpPr>
          <p:nvPr>
            <p:ph idx="1"/>
          </p:nvPr>
        </p:nvSpPr>
        <p:spPr>
          <a:xfrm>
            <a:off x="939799" y="1345994"/>
            <a:ext cx="10592435" cy="5029200"/>
          </a:xfrm>
        </p:spPr>
        <p:txBody>
          <a:bodyPr/>
          <a:lstStyle/>
          <a:p>
            <a:pPr marL="0" lvl="0" indent="0">
              <a:lnSpc>
                <a:spcPct val="100000"/>
              </a:lnSpc>
              <a:buNone/>
            </a:pPr>
            <a:r>
              <a:rPr lang="en-US" altLang="zh-CN" sz="2000" dirty="0" smtClean="0">
                <a:sym typeface="+mn-ea"/>
              </a:rPr>
              <a:t>PaaS</a:t>
            </a:r>
            <a:r>
              <a:rPr lang="zh-CN" altLang="en-US" sz="2000" dirty="0" smtClean="0">
                <a:sym typeface="+mn-ea"/>
              </a:rPr>
              <a:t>工业成果</a:t>
            </a:r>
            <a:endParaRPr lang="en-US" altLang="zh-CN" sz="2000" dirty="0" smtClean="0">
              <a:sym typeface="+mn-ea"/>
            </a:endParaRPr>
          </a:p>
          <a:p>
            <a:pPr marL="342900" lvl="0" indent="-342900">
              <a:lnSpc>
                <a:spcPct val="100000"/>
              </a:lnSpc>
              <a:buFont typeface="Wingdings" panose="05000000000000000000" charset="0"/>
              <a:buChar char="l"/>
            </a:pPr>
            <a:r>
              <a:rPr lang="en-US" altLang="zh-CN" sz="2000" dirty="0" err="1" smtClean="0">
                <a:sym typeface="+mn-ea"/>
              </a:rPr>
              <a:t>BigQuery</a:t>
            </a:r>
            <a:r>
              <a:rPr lang="zh-CN" altLang="en-US" sz="2000" dirty="0">
                <a:sym typeface="+mn-ea"/>
              </a:rPr>
              <a:t>是</a:t>
            </a:r>
            <a:r>
              <a:rPr lang="en-US" altLang="zh-CN" sz="2000" dirty="0">
                <a:sym typeface="+mn-ea"/>
              </a:rPr>
              <a:t>Google</a:t>
            </a:r>
            <a:r>
              <a:rPr lang="zh-CN" altLang="en-US" sz="2000" dirty="0">
                <a:sym typeface="+mn-ea"/>
              </a:rPr>
              <a:t>推出的一款</a:t>
            </a:r>
            <a:r>
              <a:rPr lang="en-US" altLang="zh-CN" sz="2000" dirty="0">
                <a:sym typeface="+mn-ea"/>
              </a:rPr>
              <a:t>PaaS</a:t>
            </a:r>
            <a:r>
              <a:rPr lang="zh-CN" altLang="en-US" sz="2000" dirty="0">
                <a:sym typeface="+mn-ea"/>
              </a:rPr>
              <a:t>查询产品，该服务让开发者可以使用</a:t>
            </a:r>
            <a:r>
              <a:rPr lang="en-US" altLang="zh-CN" sz="2000" dirty="0">
                <a:sym typeface="+mn-ea"/>
              </a:rPr>
              <a:t>Google</a:t>
            </a:r>
            <a:r>
              <a:rPr lang="zh-CN" altLang="en-US" sz="2000" dirty="0">
                <a:sym typeface="+mn-ea"/>
              </a:rPr>
              <a:t>的架构来运行类似</a:t>
            </a:r>
            <a:r>
              <a:rPr lang="en-US" altLang="zh-CN" sz="2000" dirty="0">
                <a:sym typeface="+mn-ea"/>
              </a:rPr>
              <a:t>SQL</a:t>
            </a:r>
            <a:r>
              <a:rPr lang="zh-CN" altLang="en-US" sz="2000" dirty="0">
                <a:sym typeface="+mn-ea"/>
              </a:rPr>
              <a:t>的查询语句对自己上传的超大数据进行操作。</a:t>
            </a:r>
            <a:r>
              <a:rPr lang="en-US" altLang="zh-CN" sz="2000" dirty="0">
                <a:sym typeface="+mn-ea"/>
              </a:rPr>
              <a:t>[7]</a:t>
            </a:r>
            <a:endParaRPr lang="en-US" altLang="zh-CN" sz="2000" dirty="0"/>
          </a:p>
          <a:p>
            <a:pPr marL="342900" lvl="0" indent="-342900">
              <a:lnSpc>
                <a:spcPct val="100000"/>
              </a:lnSpc>
              <a:buFont typeface="Wingdings" panose="05000000000000000000" charset="0"/>
              <a:buChar char="l"/>
            </a:pPr>
            <a:r>
              <a:rPr lang="zh-CN" altLang="en-US" sz="2000" dirty="0">
                <a:sym typeface="+mn-ea"/>
              </a:rPr>
              <a:t>亚马逊通过</a:t>
            </a:r>
            <a:r>
              <a:rPr lang="en-US" altLang="zh-CN" sz="2000" dirty="0">
                <a:sym typeface="+mn-ea"/>
              </a:rPr>
              <a:t>Amazon Machine Learning</a:t>
            </a:r>
            <a:r>
              <a:rPr lang="zh-CN" altLang="en-US" sz="2000" dirty="0">
                <a:sym typeface="+mn-ea"/>
              </a:rPr>
              <a:t>平台提供独立的大数据分析服务，此服务使用强大的算法通过发现已有数据中的规律来创建机器学习模型。然后，</a:t>
            </a:r>
            <a:r>
              <a:rPr lang="en-US" altLang="zh-CN" sz="2000" dirty="0">
                <a:sym typeface="+mn-ea"/>
              </a:rPr>
              <a:t>Amazon Machine Learning </a:t>
            </a:r>
            <a:r>
              <a:rPr lang="zh-CN" altLang="en-US" sz="2000" dirty="0">
                <a:sym typeface="+mn-ea"/>
              </a:rPr>
              <a:t>会使用这些模型来处理新数据并为应用程序生成预测结果，</a:t>
            </a:r>
            <a:r>
              <a:rPr lang="zh-CN" altLang="zh-CN" sz="2000" dirty="0">
                <a:sym typeface="+mn-ea"/>
              </a:rPr>
              <a:t>无需实现自定义预测生成码或管理任何基础设施</a:t>
            </a:r>
            <a:r>
              <a:rPr lang="en-US" altLang="zh-CN" sz="2000" dirty="0">
                <a:sym typeface="+mn-ea"/>
              </a:rPr>
              <a:t>.[8]</a:t>
            </a:r>
            <a:endParaRPr lang="en-US" altLang="zh-CN" sz="2000" dirty="0"/>
          </a:p>
          <a:p>
            <a:pPr marL="342900" lvl="0" indent="-342900">
              <a:lnSpc>
                <a:spcPct val="100000"/>
              </a:lnSpc>
              <a:buFont typeface="Wingdings" panose="05000000000000000000" charset="0"/>
              <a:buChar char="l"/>
            </a:pPr>
            <a:r>
              <a:rPr lang="en-US" altLang="zh-CN" sz="2000" dirty="0" err="1">
                <a:sym typeface="+mn-ea"/>
              </a:rPr>
              <a:t>SnapLogic</a:t>
            </a:r>
            <a:r>
              <a:rPr lang="zh-CN" altLang="en-US" sz="2000" dirty="0">
                <a:sym typeface="+mn-ea"/>
              </a:rPr>
              <a:t>为有大数据处理需求的企业，提供大数据服务解决方案，通过将企业数据与外部数据结合分析来帮助企业获得数据价值，特别是管理物联网</a:t>
            </a:r>
            <a:r>
              <a:rPr lang="en-US" altLang="zh-CN" sz="2000" dirty="0">
                <a:sym typeface="+mn-ea"/>
              </a:rPr>
              <a:t>(IOT)</a:t>
            </a:r>
            <a:r>
              <a:rPr lang="zh-CN" altLang="en-US" sz="2000" dirty="0">
                <a:sym typeface="+mn-ea"/>
              </a:rPr>
              <a:t>产生的数据。</a:t>
            </a:r>
            <a:r>
              <a:rPr lang="en-US" altLang="zh-CN" sz="2000" dirty="0">
                <a:sym typeface="+mn-ea"/>
              </a:rPr>
              <a:t>[9]</a:t>
            </a:r>
            <a:endParaRPr lang="zh-CN" altLang="zh-CN" sz="2000" dirty="0"/>
          </a:p>
          <a:p>
            <a:pPr marL="342900" lvl="0" indent="-342900">
              <a:lnSpc>
                <a:spcPct val="100000"/>
              </a:lnSpc>
              <a:buFont typeface="Wingdings" panose="05000000000000000000" charset="0"/>
              <a:buChar char="l"/>
            </a:pPr>
            <a:r>
              <a:rPr lang="en-US" altLang="zh-CN" sz="2000" dirty="0">
                <a:sym typeface="+mn-ea"/>
              </a:rPr>
              <a:t>EMC</a:t>
            </a:r>
            <a:r>
              <a:rPr lang="zh-CN" altLang="en-US" sz="2000" dirty="0">
                <a:sym typeface="+mn-ea"/>
              </a:rPr>
              <a:t>公司开发的</a:t>
            </a:r>
            <a:r>
              <a:rPr lang="en-US" altLang="zh-CN" sz="2000" dirty="0" err="1">
                <a:sym typeface="+mn-ea"/>
              </a:rPr>
              <a:t>GreenPlum</a:t>
            </a:r>
            <a:r>
              <a:rPr lang="en-US" altLang="zh-CN" sz="2000" dirty="0">
                <a:sym typeface="+mn-ea"/>
              </a:rPr>
              <a:t> HD</a:t>
            </a:r>
            <a:r>
              <a:rPr lang="zh-CN" altLang="en-US" sz="2000" dirty="0">
                <a:sym typeface="+mn-ea"/>
              </a:rPr>
              <a:t>是</a:t>
            </a:r>
            <a:r>
              <a:rPr lang="en-US" altLang="zh-CN" sz="2000" dirty="0">
                <a:sym typeface="+mn-ea"/>
              </a:rPr>
              <a:t>Hadoop</a:t>
            </a:r>
            <a:r>
              <a:rPr lang="zh-CN" altLang="en-US" sz="2000" dirty="0">
                <a:sym typeface="+mn-ea"/>
              </a:rPr>
              <a:t>的商业分支，使用户可以利用</a:t>
            </a:r>
            <a:r>
              <a:rPr lang="en-US" altLang="zh-CN" sz="2000" dirty="0">
                <a:sym typeface="+mn-ea"/>
              </a:rPr>
              <a:t>Hadoop</a:t>
            </a:r>
            <a:r>
              <a:rPr lang="zh-CN" altLang="en-US" sz="2000" dirty="0">
                <a:sym typeface="+mn-ea"/>
              </a:rPr>
              <a:t>进行大数据分析</a:t>
            </a:r>
            <a:r>
              <a:rPr lang="en-US" altLang="zh-CN" sz="2000" dirty="0">
                <a:sym typeface="+mn-ea"/>
              </a:rPr>
              <a:t>,</a:t>
            </a:r>
            <a:r>
              <a:rPr lang="zh-CN" altLang="en-US" sz="2000" dirty="0">
                <a:sym typeface="+mn-ea"/>
              </a:rPr>
              <a:t>并且无需考虑版本问题带来的复杂性。</a:t>
            </a:r>
            <a:r>
              <a:rPr lang="en-US" altLang="zh-CN" sz="2000" dirty="0">
                <a:sym typeface="+mn-ea"/>
              </a:rPr>
              <a:t>[10]</a:t>
            </a:r>
            <a:endParaRPr lang="zh-CN" altLang="en-US" sz="2000" dirty="0" smtClean="0">
              <a:latin typeface="Arial" panose="020B0604020202020204" pitchFamily="34" charset="0"/>
              <a:ea typeface="微软雅黑" panose="020B0503020204020204" charset="-122"/>
            </a:endParaRPr>
          </a:p>
          <a:p>
            <a:pPr marL="342900" indent="-342900">
              <a:buFont typeface="Wingdings" panose="05000000000000000000" charset="0"/>
              <a:buChar char="l"/>
            </a:pPr>
            <a:endParaRPr lang="en-US" altLang="zh-CN" sz="2000" dirty="0"/>
          </a:p>
          <a:p>
            <a:pPr marL="342900" indent="-342900" fontAlgn="auto">
              <a:lnSpc>
                <a:spcPct val="150000"/>
              </a:lnSpc>
              <a:buFont typeface="Wingdings" panose="05000000000000000000" charset="0"/>
            </a:pPr>
            <a:endParaRPr lang="en-US" altLang="zh-CN" sz="2000" dirty="0"/>
          </a:p>
          <a:p>
            <a:pPr marL="800100" lvl="1" indent="-342900" fontAlgn="auto">
              <a:lnSpc>
                <a:spcPct val="150000"/>
              </a:lnSpc>
              <a:buFont typeface="Wingdings" panose="05000000000000000000" charset="0"/>
              <a:buChar char="l"/>
            </a:pPr>
            <a:endParaRPr lang="en-US" altLang="zh-CN" sz="2000" dirty="0"/>
          </a:p>
          <a:p>
            <a:pPr marL="457200" lvl="1" indent="0">
              <a:buFont typeface="Wingdings" panose="05000000000000000000" charset="0"/>
              <a:buNone/>
            </a:pPr>
            <a:endParaRPr lang="en-US" altLang="zh-CN" dirty="0"/>
          </a:p>
        </p:txBody>
      </p:sp>
      <p:sp>
        <p:nvSpPr>
          <p:cNvPr id="5" name="文本框 4"/>
          <p:cNvSpPr txBox="1"/>
          <p:nvPr/>
        </p:nvSpPr>
        <p:spPr>
          <a:xfrm>
            <a:off x="260350" y="5387340"/>
            <a:ext cx="11951335" cy="1198880"/>
          </a:xfrm>
          <a:prstGeom prst="rect">
            <a:avLst/>
          </a:prstGeom>
          <a:noFill/>
        </p:spPr>
        <p:txBody>
          <a:bodyPr wrap="square" rtlCol="0">
            <a:spAutoFit/>
          </a:bodyPr>
          <a:lstStyle/>
          <a:p>
            <a:pPr algn="r">
              <a:lnSpc>
                <a:spcPct val="130000"/>
              </a:lnSpc>
            </a:pPr>
            <a:r>
              <a:rPr lang="en-US" altLang="zh-CN" sz="1400" dirty="0" smtClean="0">
                <a:sym typeface="+mn-ea"/>
              </a:rPr>
              <a:t>[7]</a:t>
            </a:r>
            <a:r>
              <a:rPr lang="en-US" altLang="zh-CN" sz="1400" dirty="0" smtClean="0">
                <a:sym typeface="+mn-ea"/>
                <a:hlinkClick r:id="rId2"/>
              </a:rPr>
              <a:t>https://cloud.google.com/bigquery/</a:t>
            </a:r>
            <a:endParaRPr lang="en-US" altLang="zh-CN" sz="1400" dirty="0" smtClean="0"/>
          </a:p>
          <a:p>
            <a:pPr algn="r">
              <a:lnSpc>
                <a:spcPct val="130000"/>
              </a:lnSpc>
            </a:pPr>
            <a:r>
              <a:rPr lang="en-US" altLang="zh-CN" sz="1400" dirty="0" smtClean="0">
                <a:sym typeface="+mn-ea"/>
              </a:rPr>
              <a:t>[8] </a:t>
            </a:r>
            <a:r>
              <a:rPr lang="en-US" altLang="zh-CN" sz="1400" dirty="0" smtClean="0">
                <a:sym typeface="+mn-ea"/>
                <a:hlinkClick r:id="rId3"/>
              </a:rPr>
              <a:t>https://aws.amazon.com/cn/machine-learning/?nc2=h_mo</a:t>
            </a:r>
            <a:endParaRPr lang="en-US" altLang="zh-CN" sz="1400" dirty="0" smtClean="0"/>
          </a:p>
          <a:p>
            <a:pPr algn="r">
              <a:lnSpc>
                <a:spcPct val="130000"/>
              </a:lnSpc>
            </a:pPr>
            <a:r>
              <a:rPr lang="en-US" altLang="zh-CN" sz="1400" dirty="0" smtClean="0">
                <a:sym typeface="+mn-ea"/>
              </a:rPr>
              <a:t>[9] </a:t>
            </a:r>
            <a:r>
              <a:rPr lang="en-US" altLang="zh-CN" sz="1400" dirty="0" smtClean="0">
                <a:sym typeface="+mn-ea"/>
                <a:hlinkClick r:id="rId4"/>
              </a:rPr>
              <a:t>https://www.snaplogic.com/</a:t>
            </a:r>
            <a:endParaRPr lang="en-US" altLang="zh-CN" sz="1400" dirty="0" smtClean="0"/>
          </a:p>
          <a:p>
            <a:pPr algn="r">
              <a:lnSpc>
                <a:spcPct val="130000"/>
              </a:lnSpc>
            </a:pPr>
            <a:r>
              <a:rPr lang="en-US" altLang="zh-CN" sz="1400" dirty="0" smtClean="0">
                <a:sym typeface="+mn-ea"/>
              </a:rPr>
              <a:t>[10]http://wikibon.org/wiki/v/EMC_Elbows_its_way_into_Apache_Hadoop_with_Greenplum_HD_Appliance</a:t>
            </a:r>
            <a:endParaRPr lang="zh-CN" altLang="en-US" sz="1400" dirty="0" smtClean="0">
              <a:latin typeface="Arial" panose="020B0604020202020204" pitchFamily="34" charset="0"/>
              <a:ea typeface="微软雅黑" panose="020B0503020204020204" charset="-122"/>
            </a:endParaRPr>
          </a:p>
        </p:txBody>
      </p:sp>
      <p:pic>
        <p:nvPicPr>
          <p:cNvPr id="4" name="图片 3"/>
          <p:cNvPicPr>
            <a:picLocks noChangeAspect="1"/>
          </p:cNvPicPr>
          <p:nvPr/>
        </p:nvPicPr>
        <p:blipFill>
          <a:blip r:embed="rId5"/>
          <a:stretch>
            <a:fillRect/>
          </a:stretch>
        </p:blipFill>
        <p:spPr>
          <a:xfrm>
            <a:off x="609600" y="5187435"/>
            <a:ext cx="2609215" cy="409575"/>
          </a:xfrm>
          <a:prstGeom prst="rect">
            <a:avLst/>
          </a:prstGeom>
        </p:spPr>
      </p:pic>
      <p:pic>
        <p:nvPicPr>
          <p:cNvPr id="6" name="图片 5"/>
          <p:cNvPicPr>
            <a:picLocks noChangeAspect="1"/>
          </p:cNvPicPr>
          <p:nvPr/>
        </p:nvPicPr>
        <p:blipFill>
          <a:blip r:embed="rId6"/>
          <a:stretch>
            <a:fillRect/>
          </a:stretch>
        </p:blipFill>
        <p:spPr>
          <a:xfrm>
            <a:off x="3576320" y="5130285"/>
            <a:ext cx="1162050" cy="523875"/>
          </a:xfrm>
          <a:prstGeom prst="rect">
            <a:avLst/>
          </a:prstGeom>
        </p:spPr>
      </p:pic>
      <p:pic>
        <p:nvPicPr>
          <p:cNvPr id="7" name="图片 6"/>
          <p:cNvPicPr>
            <a:picLocks noChangeAspect="1"/>
          </p:cNvPicPr>
          <p:nvPr/>
        </p:nvPicPr>
        <p:blipFill>
          <a:blip r:embed="rId7"/>
          <a:stretch>
            <a:fillRect/>
          </a:stretch>
        </p:blipFill>
        <p:spPr>
          <a:xfrm>
            <a:off x="5198745" y="5063610"/>
            <a:ext cx="1905000" cy="657225"/>
          </a:xfrm>
          <a:prstGeom prst="rect">
            <a:avLst/>
          </a:prstGeom>
        </p:spPr>
      </p:pic>
      <p:pic>
        <p:nvPicPr>
          <p:cNvPr id="8" name="图片 7"/>
          <p:cNvPicPr>
            <a:picLocks noChangeAspect="1"/>
          </p:cNvPicPr>
          <p:nvPr/>
        </p:nvPicPr>
        <p:blipFill>
          <a:blip r:embed="rId8"/>
          <a:stretch>
            <a:fillRect/>
          </a:stretch>
        </p:blipFill>
        <p:spPr>
          <a:xfrm>
            <a:off x="7611745" y="5063610"/>
            <a:ext cx="1038225" cy="5524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a:t>
            </a:r>
            <a:r>
              <a:rPr lang="zh-CN" altLang="en-US" dirty="0" smtClean="0"/>
              <a:t>数据服务</a:t>
            </a:r>
            <a:endParaRPr lang="en-US" altLang="zh-CN" dirty="0"/>
          </a:p>
        </p:txBody>
      </p:sp>
      <p:sp>
        <p:nvSpPr>
          <p:cNvPr id="3" name="内容占位符 2"/>
          <p:cNvSpPr>
            <a:spLocks noGrp="1"/>
          </p:cNvSpPr>
          <p:nvPr>
            <p:ph idx="1"/>
          </p:nvPr>
        </p:nvSpPr>
        <p:spPr>
          <a:xfrm>
            <a:off x="453793" y="1313609"/>
            <a:ext cx="10592435" cy="5029200"/>
          </a:xfrm>
        </p:spPr>
        <p:txBody>
          <a:bodyPr>
            <a:normAutofit/>
          </a:bodyPr>
          <a:lstStyle/>
          <a:p>
            <a:pPr marL="0" indent="0">
              <a:lnSpc>
                <a:spcPct val="120000"/>
              </a:lnSpc>
              <a:buNone/>
            </a:pPr>
            <a:r>
              <a:rPr lang="en-US" altLang="zh-CN" sz="2000" dirty="0" smtClean="0"/>
              <a:t>SaaS</a:t>
            </a:r>
            <a:r>
              <a:rPr lang="zh-CN" altLang="en-US" sz="2000" dirty="0" smtClean="0"/>
              <a:t>工业成果</a:t>
            </a:r>
            <a:endParaRPr lang="en-US" altLang="zh-CN" sz="2000" dirty="0" smtClean="0">
              <a:sym typeface="+mn-ea"/>
            </a:endParaRPr>
          </a:p>
          <a:p>
            <a:pPr marL="342900" indent="-342900">
              <a:lnSpc>
                <a:spcPct val="120000"/>
              </a:lnSpc>
              <a:buFont typeface="Wingdings" panose="05000000000000000000" charset="0"/>
              <a:buChar char="l"/>
            </a:pPr>
            <a:r>
              <a:rPr lang="en-US" altLang="zh-CN" sz="2000" dirty="0" err="1" smtClean="0">
                <a:sym typeface="+mn-ea"/>
              </a:rPr>
              <a:t>NetFlix</a:t>
            </a:r>
            <a:r>
              <a:rPr lang="en-US" altLang="zh-CN" sz="2000" dirty="0" smtClean="0">
                <a:sym typeface="+mn-ea"/>
              </a:rPr>
              <a:t> </a:t>
            </a:r>
            <a:r>
              <a:rPr lang="zh-CN" altLang="zh-CN" sz="2000" dirty="0">
                <a:sym typeface="+mn-ea"/>
              </a:rPr>
              <a:t>视频推荐服务：</a:t>
            </a:r>
            <a:r>
              <a:rPr lang="zh-CN" altLang="en-US" sz="2000" dirty="0">
                <a:sym typeface="+mn-ea"/>
              </a:rPr>
              <a:t>通过对海量视频数据及其评分分析等，</a:t>
            </a:r>
            <a:r>
              <a:rPr lang="zh-CN" altLang="zh-CN" sz="2000" dirty="0">
                <a:sym typeface="+mn-ea"/>
              </a:rPr>
              <a:t>为用户提供实时的视频推荐服务</a:t>
            </a:r>
            <a:r>
              <a:rPr lang="zh-CN" altLang="en-US" sz="2000" dirty="0">
                <a:sym typeface="+mn-ea"/>
              </a:rPr>
              <a:t>。</a:t>
            </a:r>
            <a:r>
              <a:rPr lang="en-US" altLang="zh-CN" sz="2000" dirty="0">
                <a:sym typeface="+mn-ea"/>
              </a:rPr>
              <a:t>[11]</a:t>
            </a:r>
            <a:endParaRPr lang="en-US" altLang="zh-CN" sz="2000" dirty="0"/>
          </a:p>
          <a:p>
            <a:pPr marL="342900" indent="-342900">
              <a:lnSpc>
                <a:spcPct val="120000"/>
              </a:lnSpc>
              <a:buFont typeface="Wingdings" panose="05000000000000000000" charset="0"/>
              <a:buChar char="l"/>
            </a:pPr>
            <a:r>
              <a:rPr lang="zh-CN" altLang="zh-CN" sz="2000" dirty="0">
                <a:sym typeface="+mn-ea"/>
              </a:rPr>
              <a:t>百度精算：为广告主和代理公司提供业界最精准的广告效果全流程衡量、监控、分析服务</a:t>
            </a:r>
            <a:r>
              <a:rPr lang="zh-CN" altLang="en-US" sz="2000" dirty="0">
                <a:sym typeface="+mn-ea"/>
              </a:rPr>
              <a:t>。</a:t>
            </a:r>
            <a:r>
              <a:rPr lang="en-US" altLang="zh-CN" sz="2000" dirty="0">
                <a:sym typeface="+mn-ea"/>
              </a:rPr>
              <a:t>[12]</a:t>
            </a:r>
            <a:endParaRPr lang="zh-CN" altLang="zh-CN" sz="2000" dirty="0"/>
          </a:p>
          <a:p>
            <a:pPr marL="342900" indent="-342900">
              <a:lnSpc>
                <a:spcPct val="120000"/>
              </a:lnSpc>
              <a:buFont typeface="Wingdings" panose="05000000000000000000" charset="0"/>
              <a:buChar char="l"/>
            </a:pPr>
            <a:r>
              <a:rPr lang="zh-CN" altLang="en-US" sz="2000" dirty="0">
                <a:sym typeface="+mn-ea"/>
              </a:rPr>
              <a:t>阿里</a:t>
            </a:r>
            <a:r>
              <a:rPr lang="zh-CN" altLang="zh-CN" sz="2000" dirty="0">
                <a:sym typeface="+mn-ea"/>
              </a:rPr>
              <a:t>芝麻信用：根据用户信用历史、行为偏好、履约能力、身份特质、人脉关系五个维度评估用户的信用</a:t>
            </a:r>
            <a:r>
              <a:rPr lang="zh-CN" altLang="en-US" sz="2000" dirty="0">
                <a:sym typeface="+mn-ea"/>
              </a:rPr>
              <a:t>。</a:t>
            </a:r>
            <a:r>
              <a:rPr lang="en-US" altLang="zh-CN" sz="2000" dirty="0">
                <a:sym typeface="+mn-ea"/>
              </a:rPr>
              <a:t>[13]</a:t>
            </a:r>
            <a:endParaRPr lang="zh-CN" altLang="zh-CN" sz="2000" dirty="0"/>
          </a:p>
          <a:p>
            <a:pPr marL="342900" indent="-342900">
              <a:lnSpc>
                <a:spcPct val="120000"/>
              </a:lnSpc>
              <a:buFont typeface="Wingdings" panose="05000000000000000000" charset="0"/>
              <a:buChar char="l"/>
            </a:pPr>
            <a:r>
              <a:rPr lang="en-US" altLang="zh-CN" sz="2000" dirty="0">
                <a:sym typeface="+mn-ea"/>
              </a:rPr>
              <a:t>Intel </a:t>
            </a:r>
            <a:r>
              <a:rPr lang="zh-CN" altLang="zh-CN" sz="2000" dirty="0">
                <a:sym typeface="+mn-ea"/>
              </a:rPr>
              <a:t>个性化医疗：以个人数据为基础，针对个人实施诊断、治疗并做出医疗决策，涵盖病患生活状况的方方面面</a:t>
            </a:r>
            <a:r>
              <a:rPr lang="zh-CN" altLang="en-US" sz="2000" dirty="0">
                <a:sym typeface="+mn-ea"/>
              </a:rPr>
              <a:t>。</a:t>
            </a:r>
            <a:r>
              <a:rPr lang="en-US" altLang="zh-CN" sz="2000" dirty="0">
                <a:sym typeface="+mn-ea"/>
              </a:rPr>
              <a:t>[14</a:t>
            </a:r>
            <a:r>
              <a:rPr lang="en-US" altLang="zh-CN" sz="2000" dirty="0" smtClean="0">
                <a:sym typeface="+mn-ea"/>
              </a:rPr>
              <a:t>]</a:t>
            </a:r>
            <a:endParaRPr lang="en-US" altLang="zh-CN" sz="2000" dirty="0"/>
          </a:p>
          <a:p>
            <a:pPr marL="800100" lvl="1" indent="-342900" fontAlgn="auto">
              <a:lnSpc>
                <a:spcPct val="150000"/>
              </a:lnSpc>
              <a:buFont typeface="Wingdings" panose="05000000000000000000" charset="0"/>
              <a:buChar char="l"/>
            </a:pPr>
            <a:endParaRPr lang="en-US" altLang="zh-CN" sz="2000" dirty="0"/>
          </a:p>
          <a:p>
            <a:pPr marL="457200" lvl="1" indent="0">
              <a:buFont typeface="Wingdings" panose="05000000000000000000" charset="0"/>
              <a:buNone/>
            </a:pPr>
            <a:endParaRPr lang="en-US" altLang="zh-CN" dirty="0"/>
          </a:p>
        </p:txBody>
      </p:sp>
      <p:sp>
        <p:nvSpPr>
          <p:cNvPr id="5" name="文本框 4"/>
          <p:cNvSpPr txBox="1"/>
          <p:nvPr/>
        </p:nvSpPr>
        <p:spPr>
          <a:xfrm>
            <a:off x="298330" y="4895215"/>
            <a:ext cx="11951335" cy="1475740"/>
          </a:xfrm>
          <a:prstGeom prst="rect">
            <a:avLst/>
          </a:prstGeom>
          <a:noFill/>
        </p:spPr>
        <p:txBody>
          <a:bodyPr wrap="square" rtlCol="0">
            <a:spAutoFit/>
          </a:bodyPr>
          <a:lstStyle/>
          <a:p>
            <a:pPr algn="r">
              <a:lnSpc>
                <a:spcPct val="130000"/>
              </a:lnSpc>
            </a:pPr>
            <a:r>
              <a:rPr lang="en-US" altLang="zh-CN" sz="1400" dirty="0" smtClean="0">
                <a:sym typeface="+mn-ea"/>
              </a:rPr>
              <a:t>[11] https://www.netflix.com/cn/</a:t>
            </a:r>
            <a:endParaRPr lang="en-US" altLang="zh-CN" sz="1400" dirty="0" smtClean="0"/>
          </a:p>
          <a:p>
            <a:pPr algn="r">
              <a:lnSpc>
                <a:spcPct val="130000"/>
              </a:lnSpc>
            </a:pPr>
            <a:r>
              <a:rPr lang="en-US" altLang="zh-CN" sz="1400" dirty="0" smtClean="0">
                <a:sym typeface="+mn-ea"/>
              </a:rPr>
              <a:t>[12] http://j.baidu.com/mkt-web/welcome/login</a:t>
            </a:r>
            <a:endParaRPr lang="en-US" altLang="zh-CN" sz="1400" dirty="0" smtClean="0"/>
          </a:p>
          <a:p>
            <a:pPr algn="r">
              <a:lnSpc>
                <a:spcPct val="130000"/>
              </a:lnSpc>
            </a:pPr>
            <a:r>
              <a:rPr lang="en-US" altLang="zh-CN" sz="1400" dirty="0" smtClean="0">
                <a:sym typeface="+mn-ea"/>
              </a:rPr>
              <a:t>[13] https://zmxy.antgroup.com/index.htm</a:t>
            </a:r>
            <a:endParaRPr lang="en-US" altLang="zh-CN" sz="1400" dirty="0" smtClean="0"/>
          </a:p>
          <a:p>
            <a:pPr algn="r">
              <a:lnSpc>
                <a:spcPct val="130000"/>
              </a:lnSpc>
            </a:pPr>
            <a:r>
              <a:rPr lang="en-US" altLang="zh-CN" sz="1400" dirty="0" smtClean="0">
                <a:sym typeface="+mn-ea"/>
              </a:rPr>
              <a:t>[14] http://mt.sohu.com/20150928/n422272391.shtml</a:t>
            </a:r>
          </a:p>
          <a:p>
            <a:pPr algn="r">
              <a:lnSpc>
                <a:spcPct val="130000"/>
              </a:lnSpc>
            </a:pPr>
            <a:r>
              <a:rPr lang="en-US" altLang="zh-CN" sz="1400" dirty="0" smtClean="0">
                <a:sym typeface="+mn-ea"/>
              </a:rPr>
              <a:t>[15] </a:t>
            </a:r>
            <a:r>
              <a:rPr lang="en-US" altLang="zh-CN" sz="1400" dirty="0" smtClean="0">
                <a:sym typeface="+mn-ea"/>
                <a:hlinkClick r:id="rId2"/>
              </a:rPr>
              <a:t>http://www.ibm.com/watson/</a:t>
            </a:r>
            <a:endParaRPr lang="zh-CN" altLang="en-US" sz="1400" dirty="0" smtClean="0">
              <a:latin typeface="Arial" panose="020B0604020202020204" pitchFamily="34" charset="0"/>
              <a:ea typeface="微软雅黑" panose="020B0503020204020204" charset="-122"/>
            </a:endParaRPr>
          </a:p>
        </p:txBody>
      </p:sp>
      <p:pic>
        <p:nvPicPr>
          <p:cNvPr id="4" name="图片 3"/>
          <p:cNvPicPr>
            <a:picLocks noChangeAspect="1"/>
          </p:cNvPicPr>
          <p:nvPr/>
        </p:nvPicPr>
        <p:blipFill>
          <a:blip r:embed="rId3"/>
          <a:stretch>
            <a:fillRect/>
          </a:stretch>
        </p:blipFill>
        <p:spPr>
          <a:xfrm>
            <a:off x="453793" y="5160534"/>
            <a:ext cx="1327785" cy="386715"/>
          </a:xfrm>
          <a:prstGeom prst="rect">
            <a:avLst/>
          </a:prstGeom>
        </p:spPr>
      </p:pic>
      <p:pic>
        <p:nvPicPr>
          <p:cNvPr id="6" name="图片 5"/>
          <p:cNvPicPr>
            <a:picLocks noChangeAspect="1"/>
          </p:cNvPicPr>
          <p:nvPr/>
        </p:nvPicPr>
        <p:blipFill>
          <a:blip r:embed="rId4"/>
          <a:stretch>
            <a:fillRect/>
          </a:stretch>
        </p:blipFill>
        <p:spPr>
          <a:xfrm>
            <a:off x="1154833" y="5771404"/>
            <a:ext cx="2979420" cy="457835"/>
          </a:xfrm>
          <a:prstGeom prst="rect">
            <a:avLst/>
          </a:prstGeom>
        </p:spPr>
      </p:pic>
      <p:pic>
        <p:nvPicPr>
          <p:cNvPr id="7" name="图片 6"/>
          <p:cNvPicPr>
            <a:picLocks noChangeAspect="1"/>
          </p:cNvPicPr>
          <p:nvPr/>
        </p:nvPicPr>
        <p:blipFill>
          <a:blip r:embed="rId5"/>
          <a:stretch>
            <a:fillRect/>
          </a:stretch>
        </p:blipFill>
        <p:spPr>
          <a:xfrm>
            <a:off x="5310273" y="4999244"/>
            <a:ext cx="1264285" cy="1229995"/>
          </a:xfrm>
          <a:prstGeom prst="rect">
            <a:avLst/>
          </a:prstGeom>
        </p:spPr>
      </p:pic>
      <p:pic>
        <p:nvPicPr>
          <p:cNvPr id="8" name="图片 7"/>
          <p:cNvPicPr>
            <a:picLocks noChangeAspect="1"/>
          </p:cNvPicPr>
          <p:nvPr/>
        </p:nvPicPr>
        <p:blipFill>
          <a:blip r:embed="rId6"/>
          <a:stretch>
            <a:fillRect/>
          </a:stretch>
        </p:blipFill>
        <p:spPr>
          <a:xfrm>
            <a:off x="2085743" y="5139579"/>
            <a:ext cx="819150" cy="428625"/>
          </a:xfrm>
          <a:prstGeom prst="rect">
            <a:avLst/>
          </a:prstGeom>
        </p:spPr>
      </p:pic>
      <p:pic>
        <p:nvPicPr>
          <p:cNvPr id="9" name="图片 8"/>
          <p:cNvPicPr>
            <a:picLocks noChangeAspect="1"/>
          </p:cNvPicPr>
          <p:nvPr/>
        </p:nvPicPr>
        <p:blipFill>
          <a:blip r:embed="rId7"/>
          <a:stretch>
            <a:fillRect/>
          </a:stretch>
        </p:blipFill>
        <p:spPr>
          <a:xfrm>
            <a:off x="3209693" y="5117989"/>
            <a:ext cx="1752600" cy="381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1128457" y="702081"/>
            <a:ext cx="6858003" cy="663463"/>
          </a:xfrm>
          <a:prstGeom prst="rect">
            <a:avLst/>
          </a:prstGeom>
          <a:noFill/>
        </p:spPr>
        <p:txBody>
          <a:bodyPr wrap="square" rtlCol="0" anchor="ctr" anchorCtr="0">
            <a:normAutofit/>
          </a:bodyPr>
          <a:lstStyle/>
          <a:p>
            <a:pPr algn="ctr"/>
            <a:r>
              <a:rPr lang="zh-CN" altLang="en-US" sz="3200" b="1" dirty="0" smtClean="0">
                <a:ln w="25400" cmpd="dbl">
                  <a:noFill/>
                </a:ln>
                <a:solidFill>
                  <a:schemeClr val="accent1"/>
                </a:solidFill>
                <a:latin typeface="Arial" panose="020B0604020202020204" pitchFamily="34" charset="0"/>
                <a:ea typeface="黑体" panose="02010609060101010101" pitchFamily="49" charset="-122"/>
                <a:cs typeface="+mj-cs"/>
                <a:sym typeface="Arial" panose="020B0604020202020204" pitchFamily="34" charset="0"/>
              </a:rPr>
              <a:t>主要内容</a:t>
            </a:r>
            <a:endParaRPr lang="en-US" altLang="zh-CN" sz="3200" b="1" dirty="0">
              <a:ln w="25400" cmpd="dbl">
                <a:noFill/>
              </a:ln>
              <a:solidFill>
                <a:schemeClr val="accent1"/>
              </a:solidFill>
              <a:effectLst/>
              <a:latin typeface="Arial" panose="020B0604020202020204" pitchFamily="34" charset="0"/>
              <a:ea typeface="黑体" panose="02010609060101010101" pitchFamily="49" charset="-122"/>
              <a:cs typeface="+mj-cs"/>
              <a:sym typeface="Arial" panose="020B0604020202020204" pitchFamily="34" charset="0"/>
            </a:endParaRPr>
          </a:p>
        </p:txBody>
      </p:sp>
      <p:sp>
        <p:nvSpPr>
          <p:cNvPr id="2" name="文本框 1"/>
          <p:cNvSpPr txBox="1"/>
          <p:nvPr/>
        </p:nvSpPr>
        <p:spPr>
          <a:xfrm>
            <a:off x="1260390" y="1301579"/>
            <a:ext cx="9366421" cy="5893921"/>
          </a:xfrm>
          <a:prstGeom prst="rect">
            <a:avLst/>
          </a:prstGeom>
          <a:noFill/>
        </p:spPr>
        <p:txBody>
          <a:bodyPr wrap="square" rtlCol="0">
            <a:spAutoFit/>
          </a:bodyPr>
          <a:lstStyle/>
          <a:p>
            <a:pPr>
              <a:lnSpc>
                <a:spcPct val="130000"/>
              </a:lnSpc>
            </a:pPr>
            <a:r>
              <a:rPr lang="zh-CN" altLang="en-US" sz="2000" dirty="0">
                <a:latin typeface="Arial" panose="020B0604020202020204" pitchFamily="34" charset="0"/>
                <a:ea typeface="微软雅黑" panose="020B0503020204020204" charset="-122"/>
              </a:rPr>
              <a:t>服务</a:t>
            </a:r>
            <a:r>
              <a:rPr lang="zh-CN" altLang="en-US" sz="2000" dirty="0" smtClean="0">
                <a:latin typeface="Arial" panose="020B0604020202020204" pitchFamily="34" charset="0"/>
                <a:ea typeface="微软雅黑" panose="020B0503020204020204" charset="-122"/>
              </a:rPr>
              <a:t>科学</a:t>
            </a:r>
            <a:endParaRPr lang="en-US" altLang="zh-CN" sz="2000" dirty="0">
              <a:latin typeface="Arial" panose="020B0604020202020204" pitchFamily="34" charset="0"/>
              <a:ea typeface="微软雅黑" panose="020B0503020204020204" charset="-122"/>
            </a:endParaRPr>
          </a:p>
          <a:p>
            <a:pPr lvl="1">
              <a:lnSpc>
                <a:spcPct val="130000"/>
              </a:lnSpc>
            </a:pPr>
            <a:r>
              <a:rPr lang="en-US" altLang="zh-CN" sz="1400" dirty="0" smtClean="0">
                <a:latin typeface="Arial" panose="020B0604020202020204" pitchFamily="34" charset="0"/>
                <a:ea typeface="微软雅黑" panose="020B0503020204020204" charset="-122"/>
              </a:rPr>
              <a:t>       </a:t>
            </a:r>
            <a:r>
              <a:rPr lang="zh-CN" altLang="en-US" sz="1400" dirty="0" smtClean="0">
                <a:latin typeface="Arial" panose="020B0604020202020204" pitchFamily="34" charset="0"/>
                <a:ea typeface="微软雅黑" panose="020B0503020204020204" charset="-122"/>
              </a:rPr>
              <a:t>提出以及产生原因</a:t>
            </a:r>
            <a:endParaRPr lang="en-US" altLang="zh-CN" sz="1400" dirty="0" smtClean="0">
              <a:latin typeface="Arial" panose="020B0604020202020204" pitchFamily="34" charset="0"/>
              <a:ea typeface="微软雅黑" panose="020B0503020204020204" charset="-122"/>
            </a:endParaRPr>
          </a:p>
          <a:p>
            <a:pPr lvl="1">
              <a:lnSpc>
                <a:spcPct val="130000"/>
              </a:lnSpc>
            </a:pPr>
            <a:r>
              <a:rPr lang="zh-CN" altLang="en-US" sz="1400" dirty="0" smtClean="0"/>
              <a:t>       定义</a:t>
            </a:r>
            <a:r>
              <a:rPr lang="zh-CN" altLang="en-US" sz="1400" dirty="0"/>
              <a:t>、目标、</a:t>
            </a:r>
            <a:r>
              <a:rPr lang="zh-CN" altLang="en-US" sz="1400" dirty="0" smtClean="0"/>
              <a:t>组件</a:t>
            </a:r>
            <a:endParaRPr lang="en-US" altLang="zh-CN" sz="1400" dirty="0" smtClean="0"/>
          </a:p>
          <a:p>
            <a:pPr lvl="1">
              <a:lnSpc>
                <a:spcPct val="130000"/>
              </a:lnSpc>
            </a:pPr>
            <a:r>
              <a:rPr lang="en-US" altLang="zh-CN" sz="1400" dirty="0">
                <a:latin typeface="Arial" panose="020B0604020202020204" pitchFamily="34" charset="0"/>
                <a:ea typeface="微软雅黑" panose="020B0503020204020204" charset="-122"/>
              </a:rPr>
              <a:t> </a:t>
            </a:r>
            <a:r>
              <a:rPr lang="en-US" altLang="zh-CN" sz="1400" dirty="0" smtClean="0">
                <a:latin typeface="Arial" panose="020B0604020202020204" pitchFamily="34" charset="0"/>
                <a:ea typeface="微软雅黑" panose="020B0503020204020204" charset="-122"/>
              </a:rPr>
              <a:t>      </a:t>
            </a:r>
            <a:r>
              <a:rPr lang="zh-CN" altLang="en-US" sz="1400" dirty="0" smtClean="0">
                <a:latin typeface="Arial" panose="020B0604020202020204" pitchFamily="34" charset="0"/>
                <a:ea typeface="微软雅黑" panose="020B0503020204020204" charset="-122"/>
              </a:rPr>
              <a:t>解决问题的方法</a:t>
            </a:r>
            <a:endParaRPr lang="en-US" altLang="zh-CN" sz="1400" dirty="0" smtClean="0">
              <a:latin typeface="Arial" panose="020B0604020202020204" pitchFamily="34" charset="0"/>
              <a:ea typeface="微软雅黑" panose="020B0503020204020204" charset="-122"/>
            </a:endParaRPr>
          </a:p>
          <a:p>
            <a:pPr lvl="1">
              <a:lnSpc>
                <a:spcPct val="130000"/>
              </a:lnSpc>
            </a:pPr>
            <a:r>
              <a:rPr lang="en-US" altLang="zh-CN" sz="1400" dirty="0">
                <a:latin typeface="Arial" panose="020B0604020202020204" pitchFamily="34" charset="0"/>
                <a:ea typeface="微软雅黑" panose="020B0503020204020204" charset="-122"/>
              </a:rPr>
              <a:t> </a:t>
            </a:r>
            <a:r>
              <a:rPr lang="en-US" altLang="zh-CN" sz="1400" dirty="0" smtClean="0">
                <a:latin typeface="Arial" panose="020B0604020202020204" pitchFamily="34" charset="0"/>
                <a:ea typeface="微软雅黑" panose="020B0503020204020204" charset="-122"/>
              </a:rPr>
              <a:t>      </a:t>
            </a:r>
            <a:r>
              <a:rPr lang="zh-CN" altLang="en-US" sz="1400" dirty="0">
                <a:latin typeface="Arial" panose="020B0604020202020204" pitchFamily="34" charset="0"/>
                <a:ea typeface="微软雅黑" panose="020B0503020204020204" charset="-122"/>
              </a:rPr>
              <a:t>研究点</a:t>
            </a:r>
            <a:endParaRPr lang="en-US" altLang="zh-CN" sz="1400" dirty="0" smtClean="0">
              <a:latin typeface="Arial" panose="020B0604020202020204" pitchFamily="34" charset="0"/>
              <a:ea typeface="微软雅黑" panose="020B0503020204020204" charset="-122"/>
            </a:endParaRPr>
          </a:p>
          <a:p>
            <a:pPr>
              <a:lnSpc>
                <a:spcPct val="130000"/>
              </a:lnSpc>
            </a:pPr>
            <a:r>
              <a:rPr lang="zh-CN" altLang="en-US" sz="2000" dirty="0">
                <a:latin typeface="Arial" panose="020B0604020202020204" pitchFamily="34" charset="0"/>
                <a:ea typeface="微软雅黑" panose="020B0503020204020204" charset="-122"/>
              </a:rPr>
              <a:t>数据服务</a:t>
            </a:r>
            <a:endParaRPr lang="en-US" altLang="zh-CN" sz="2000" dirty="0">
              <a:latin typeface="Arial" panose="020B0604020202020204" pitchFamily="34" charset="0"/>
              <a:ea typeface="微软雅黑" panose="020B0503020204020204" charset="-122"/>
            </a:endParaRPr>
          </a:p>
          <a:p>
            <a:pPr lvl="1">
              <a:lnSpc>
                <a:spcPct val="130000"/>
              </a:lnSpc>
            </a:pPr>
            <a:r>
              <a:rPr lang="en-US" altLang="zh-CN" sz="1400" dirty="0" smtClean="0">
                <a:latin typeface="Arial" panose="020B0604020202020204" pitchFamily="34" charset="0"/>
                <a:ea typeface="微软雅黑" panose="020B0503020204020204" charset="-122"/>
              </a:rPr>
              <a:t>       </a:t>
            </a:r>
            <a:r>
              <a:rPr lang="zh-CN" altLang="en-US" sz="1400" dirty="0" smtClean="0">
                <a:latin typeface="Arial" panose="020B0604020202020204" pitchFamily="34" charset="0"/>
                <a:ea typeface="微软雅黑" panose="020B0503020204020204" charset="-122"/>
              </a:rPr>
              <a:t>定义、例子</a:t>
            </a:r>
            <a:endParaRPr lang="en-US" altLang="zh-CN" sz="1400" dirty="0" smtClean="0">
              <a:latin typeface="Arial" panose="020B0604020202020204" pitchFamily="34" charset="0"/>
              <a:ea typeface="微软雅黑" panose="020B0503020204020204" charset="-122"/>
            </a:endParaRPr>
          </a:p>
          <a:p>
            <a:pPr>
              <a:lnSpc>
                <a:spcPct val="130000"/>
              </a:lnSpc>
            </a:pPr>
            <a:r>
              <a:rPr lang="zh-CN" altLang="en-US" sz="2000" dirty="0">
                <a:latin typeface="Arial" panose="020B0604020202020204" pitchFamily="34" charset="0"/>
                <a:ea typeface="微软雅黑" panose="020B0503020204020204" charset="-122"/>
              </a:rPr>
              <a:t>大数据</a:t>
            </a:r>
            <a:endParaRPr lang="en-US" altLang="zh-CN" sz="2000" dirty="0">
              <a:latin typeface="Arial" panose="020B0604020202020204" pitchFamily="34" charset="0"/>
              <a:ea typeface="微软雅黑" panose="020B0503020204020204" charset="-122"/>
            </a:endParaRPr>
          </a:p>
          <a:p>
            <a:pPr lvl="1">
              <a:lnSpc>
                <a:spcPct val="130000"/>
              </a:lnSpc>
            </a:pPr>
            <a:r>
              <a:rPr lang="en-US" altLang="zh-CN" sz="1400" dirty="0" smtClean="0">
                <a:latin typeface="Arial" panose="020B0604020202020204" pitchFamily="34" charset="0"/>
                <a:ea typeface="微软雅黑" panose="020B0503020204020204" charset="-122"/>
              </a:rPr>
              <a:t>      </a:t>
            </a:r>
            <a:r>
              <a:rPr lang="zh-CN" altLang="en-US" sz="1400" dirty="0" smtClean="0">
                <a:latin typeface="Arial" panose="020B0604020202020204" pitchFamily="34" charset="0"/>
                <a:ea typeface="微软雅黑" panose="020B0503020204020204" charset="-122"/>
              </a:rPr>
              <a:t>定义</a:t>
            </a:r>
            <a:endParaRPr lang="en-US" altLang="zh-CN" sz="1400" dirty="0" smtClean="0">
              <a:latin typeface="Arial" panose="020B0604020202020204" pitchFamily="34" charset="0"/>
              <a:ea typeface="微软雅黑" panose="020B0503020204020204" charset="-122"/>
            </a:endParaRPr>
          </a:p>
          <a:p>
            <a:pPr>
              <a:lnSpc>
                <a:spcPct val="130000"/>
              </a:lnSpc>
            </a:pPr>
            <a:r>
              <a:rPr lang="zh-CN" altLang="en-US" sz="2000" dirty="0">
                <a:latin typeface="Arial" panose="020B0604020202020204" pitchFamily="34" charset="0"/>
                <a:ea typeface="微软雅黑" panose="020B0503020204020204" charset="-122"/>
              </a:rPr>
              <a:t>大数据服务</a:t>
            </a:r>
            <a:endParaRPr lang="en-US" altLang="zh-CN" sz="2000" dirty="0">
              <a:latin typeface="Arial" panose="020B0604020202020204" pitchFamily="34" charset="0"/>
              <a:ea typeface="微软雅黑" panose="020B0503020204020204" charset="-122"/>
            </a:endParaRPr>
          </a:p>
          <a:p>
            <a:pPr lvl="1">
              <a:lnSpc>
                <a:spcPct val="130000"/>
              </a:lnSpc>
            </a:pPr>
            <a:r>
              <a:rPr lang="en-US" altLang="zh-CN" sz="1400" dirty="0">
                <a:latin typeface="Arial" panose="020B0604020202020204" pitchFamily="34" charset="0"/>
                <a:ea typeface="微软雅黑" panose="020B0503020204020204" charset="-122"/>
              </a:rPr>
              <a:t> </a:t>
            </a:r>
            <a:r>
              <a:rPr lang="en-US" altLang="zh-CN" sz="1400" dirty="0" smtClean="0">
                <a:latin typeface="Arial" panose="020B0604020202020204" pitchFamily="34" charset="0"/>
                <a:ea typeface="微软雅黑" panose="020B0503020204020204" charset="-122"/>
              </a:rPr>
              <a:t>        </a:t>
            </a:r>
            <a:r>
              <a:rPr lang="zh-CN" altLang="en-US" sz="1400" dirty="0" smtClean="0">
                <a:latin typeface="Arial" panose="020B0604020202020204" pitchFamily="34" charset="0"/>
                <a:ea typeface="微软雅黑" panose="020B0503020204020204" charset="-122"/>
              </a:rPr>
              <a:t>定义</a:t>
            </a:r>
            <a:endParaRPr lang="en-US" altLang="zh-CN" sz="1400" dirty="0" smtClean="0">
              <a:latin typeface="Arial" panose="020B0604020202020204" pitchFamily="34" charset="0"/>
              <a:ea typeface="微软雅黑" panose="020B0503020204020204" charset="-122"/>
            </a:endParaRPr>
          </a:p>
          <a:p>
            <a:pPr lvl="1">
              <a:lnSpc>
                <a:spcPct val="130000"/>
              </a:lnSpc>
            </a:pPr>
            <a:r>
              <a:rPr lang="en-US" altLang="zh-CN" sz="1400" dirty="0">
                <a:latin typeface="Arial" panose="020B0604020202020204" pitchFamily="34" charset="0"/>
                <a:ea typeface="微软雅黑" panose="020B0503020204020204" charset="-122"/>
              </a:rPr>
              <a:t> </a:t>
            </a:r>
            <a:r>
              <a:rPr lang="en-US" altLang="zh-CN" sz="1400" dirty="0" smtClean="0">
                <a:latin typeface="Arial" panose="020B0604020202020204" pitchFamily="34" charset="0"/>
                <a:ea typeface="微软雅黑" panose="020B0503020204020204" charset="-122"/>
              </a:rPr>
              <a:t>        </a:t>
            </a:r>
            <a:r>
              <a:rPr lang="zh-CN" altLang="en-US" sz="1400" dirty="0" smtClean="0">
                <a:latin typeface="Arial" panose="020B0604020202020204" pitchFamily="34" charset="0"/>
                <a:ea typeface="微软雅黑" panose="020B0503020204020204" charset="-122"/>
              </a:rPr>
              <a:t>层次</a:t>
            </a:r>
            <a:endParaRPr lang="en-US" altLang="zh-CN" sz="1400" dirty="0" smtClean="0">
              <a:latin typeface="Arial" panose="020B0604020202020204" pitchFamily="34" charset="0"/>
              <a:ea typeface="微软雅黑" panose="020B0503020204020204" charset="-122"/>
            </a:endParaRPr>
          </a:p>
          <a:p>
            <a:pPr lvl="1">
              <a:lnSpc>
                <a:spcPct val="130000"/>
              </a:lnSpc>
            </a:pPr>
            <a:r>
              <a:rPr lang="en-US" altLang="zh-CN" sz="1400" dirty="0">
                <a:latin typeface="Arial" panose="020B0604020202020204" pitchFamily="34" charset="0"/>
                <a:ea typeface="微软雅黑" panose="020B0503020204020204" charset="-122"/>
              </a:rPr>
              <a:t> </a:t>
            </a:r>
            <a:r>
              <a:rPr lang="en-US" altLang="zh-CN" sz="1400" dirty="0" smtClean="0">
                <a:latin typeface="Arial" panose="020B0604020202020204" pitchFamily="34" charset="0"/>
                <a:ea typeface="微软雅黑" panose="020B0503020204020204" charset="-122"/>
              </a:rPr>
              <a:t>        </a:t>
            </a:r>
            <a:r>
              <a:rPr lang="zh-CN" altLang="en-US" sz="1400" dirty="0" smtClean="0">
                <a:latin typeface="Arial" panose="020B0604020202020204" pitchFamily="34" charset="0"/>
                <a:ea typeface="微软雅黑" panose="020B0503020204020204" charset="-122"/>
              </a:rPr>
              <a:t>与数据服务的区别</a:t>
            </a:r>
            <a:endParaRPr lang="en-US" altLang="zh-CN" sz="1400" dirty="0" smtClean="0">
              <a:latin typeface="Arial" panose="020B0604020202020204" pitchFamily="34" charset="0"/>
              <a:ea typeface="微软雅黑" panose="020B0503020204020204" charset="-122"/>
            </a:endParaRPr>
          </a:p>
          <a:p>
            <a:pPr lvl="1">
              <a:lnSpc>
                <a:spcPct val="130000"/>
              </a:lnSpc>
            </a:pPr>
            <a:r>
              <a:rPr lang="en-US" altLang="zh-CN" sz="1400" dirty="0">
                <a:latin typeface="Arial" panose="020B0604020202020204" pitchFamily="34" charset="0"/>
                <a:ea typeface="微软雅黑" panose="020B0503020204020204" charset="-122"/>
              </a:rPr>
              <a:t> </a:t>
            </a:r>
            <a:r>
              <a:rPr lang="en-US" altLang="zh-CN" sz="1400" dirty="0" smtClean="0">
                <a:latin typeface="Arial" panose="020B0604020202020204" pitchFamily="34" charset="0"/>
                <a:ea typeface="微软雅黑" panose="020B0503020204020204" charset="-122"/>
              </a:rPr>
              <a:t>        </a:t>
            </a:r>
            <a:r>
              <a:rPr lang="zh-CN" altLang="en-US" sz="1400" dirty="0" smtClean="0">
                <a:latin typeface="Arial" panose="020B0604020202020204" pitchFamily="34" charset="0"/>
                <a:ea typeface="微软雅黑" panose="020B0503020204020204" charset="-122"/>
              </a:rPr>
              <a:t>工业成功</a:t>
            </a:r>
            <a:endParaRPr lang="en-US" altLang="zh-CN" sz="1400" dirty="0" smtClean="0">
              <a:latin typeface="Arial" panose="020B0604020202020204" pitchFamily="34" charset="0"/>
              <a:ea typeface="微软雅黑" panose="020B0503020204020204" charset="-122"/>
            </a:endParaRPr>
          </a:p>
          <a:p>
            <a:pPr lvl="1">
              <a:lnSpc>
                <a:spcPct val="130000"/>
              </a:lnSpc>
            </a:pPr>
            <a:r>
              <a:rPr lang="en-US" altLang="zh-CN" sz="1400" dirty="0">
                <a:latin typeface="Arial" panose="020B0604020202020204" pitchFamily="34" charset="0"/>
                <a:ea typeface="微软雅黑" panose="020B0503020204020204" charset="-122"/>
              </a:rPr>
              <a:t> </a:t>
            </a:r>
            <a:r>
              <a:rPr lang="en-US" altLang="zh-CN" sz="1400" dirty="0" smtClean="0">
                <a:latin typeface="Arial" panose="020B0604020202020204" pitchFamily="34" charset="0"/>
                <a:ea typeface="微软雅黑" panose="020B0503020204020204" charset="-122"/>
              </a:rPr>
              <a:t>        </a:t>
            </a:r>
            <a:r>
              <a:rPr lang="zh-CN" altLang="en-US" sz="1400" dirty="0" smtClean="0">
                <a:latin typeface="Arial" panose="020B0604020202020204" pitchFamily="34" charset="0"/>
                <a:ea typeface="微软雅黑" panose="020B0503020204020204" charset="-122"/>
              </a:rPr>
              <a:t>相关研究</a:t>
            </a:r>
            <a:endParaRPr lang="en-US" altLang="zh-CN" sz="1400" dirty="0" smtClean="0">
              <a:latin typeface="Arial" panose="020B0604020202020204" pitchFamily="34" charset="0"/>
              <a:ea typeface="微软雅黑" panose="020B0503020204020204" charset="-122"/>
            </a:endParaRPr>
          </a:p>
          <a:p>
            <a:pPr lvl="1">
              <a:lnSpc>
                <a:spcPct val="130000"/>
              </a:lnSpc>
            </a:pPr>
            <a:r>
              <a:rPr lang="en-US" altLang="zh-CN" sz="1400" dirty="0">
                <a:latin typeface="Arial" panose="020B0604020202020204" pitchFamily="34" charset="0"/>
                <a:ea typeface="微软雅黑" panose="020B0503020204020204" charset="-122"/>
              </a:rPr>
              <a:t> </a:t>
            </a:r>
            <a:r>
              <a:rPr lang="en-US" altLang="zh-CN" sz="1400" dirty="0" smtClean="0">
                <a:latin typeface="Arial" panose="020B0604020202020204" pitchFamily="34" charset="0"/>
                <a:ea typeface="微软雅黑" panose="020B0503020204020204" charset="-122"/>
              </a:rPr>
              <a:t>        </a:t>
            </a:r>
            <a:r>
              <a:rPr lang="zh-CN" altLang="en-US" sz="1400" dirty="0" smtClean="0">
                <a:latin typeface="Arial" panose="020B0604020202020204" pitchFamily="34" charset="0"/>
                <a:ea typeface="微软雅黑" panose="020B0503020204020204" charset="-122"/>
              </a:rPr>
              <a:t>相关技术</a:t>
            </a:r>
            <a:endParaRPr lang="en-US" altLang="zh-CN" sz="1400" dirty="0" smtClean="0">
              <a:latin typeface="Arial" panose="020B0604020202020204" pitchFamily="34" charset="0"/>
              <a:ea typeface="微软雅黑" panose="020B0503020204020204" charset="-122"/>
            </a:endParaRPr>
          </a:p>
          <a:p>
            <a:pPr lvl="1">
              <a:lnSpc>
                <a:spcPct val="130000"/>
              </a:lnSpc>
            </a:pPr>
            <a:r>
              <a:rPr lang="en-US" altLang="zh-CN" sz="1400" dirty="0">
                <a:latin typeface="Arial" panose="020B0604020202020204" pitchFamily="34" charset="0"/>
                <a:ea typeface="微软雅黑" panose="020B0503020204020204" charset="-122"/>
              </a:rPr>
              <a:t> </a:t>
            </a:r>
            <a:r>
              <a:rPr lang="en-US" altLang="zh-CN" sz="1400" dirty="0" smtClean="0">
                <a:latin typeface="Arial" panose="020B0604020202020204" pitchFamily="34" charset="0"/>
                <a:ea typeface="微软雅黑" panose="020B0503020204020204" charset="-122"/>
              </a:rPr>
              <a:t>        </a:t>
            </a:r>
            <a:r>
              <a:rPr lang="zh-CN" altLang="en-US" sz="1400" dirty="0" smtClean="0">
                <a:latin typeface="Arial" panose="020B0604020202020204" pitchFamily="34" charset="0"/>
                <a:ea typeface="微软雅黑" panose="020B0503020204020204" charset="-122"/>
              </a:rPr>
              <a:t>挑战</a:t>
            </a:r>
            <a:endParaRPr lang="en-US" altLang="zh-CN" sz="1400" dirty="0">
              <a:latin typeface="Arial" panose="020B0604020202020204" pitchFamily="34" charset="0"/>
              <a:ea typeface="微软雅黑" panose="020B0503020204020204" charset="-122"/>
            </a:endParaRPr>
          </a:p>
          <a:p>
            <a:pPr>
              <a:lnSpc>
                <a:spcPct val="130000"/>
              </a:lnSpc>
            </a:pPr>
            <a:endParaRPr lang="en-US" altLang="zh-CN" sz="1400" dirty="0">
              <a:latin typeface="Arial" panose="020B0604020202020204" pitchFamily="34" charset="0"/>
              <a:ea typeface="微软雅黑" panose="020B0503020204020204" charset="-122"/>
            </a:endParaRPr>
          </a:p>
          <a:p>
            <a:pPr>
              <a:lnSpc>
                <a:spcPct val="130000"/>
              </a:lnSpc>
            </a:pPr>
            <a:endParaRPr lang="zh-CN" altLang="en-US" sz="1400" dirty="0" smtClean="0">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a:t>
            </a:r>
            <a:r>
              <a:rPr lang="zh-CN" altLang="en-US" dirty="0" smtClean="0"/>
              <a:t>数据服务</a:t>
            </a:r>
            <a:endParaRPr lang="en-US" altLang="zh-CN" dirty="0"/>
          </a:p>
        </p:txBody>
      </p:sp>
      <p:sp>
        <p:nvSpPr>
          <p:cNvPr id="3" name="内容占位符 2"/>
          <p:cNvSpPr>
            <a:spLocks noGrp="1"/>
          </p:cNvSpPr>
          <p:nvPr>
            <p:ph idx="1"/>
          </p:nvPr>
        </p:nvSpPr>
        <p:spPr>
          <a:xfrm>
            <a:off x="97558" y="1313609"/>
            <a:ext cx="10592435" cy="5029200"/>
          </a:xfrm>
        </p:spPr>
        <p:txBody>
          <a:bodyPr>
            <a:normAutofit/>
          </a:bodyPr>
          <a:lstStyle/>
          <a:p>
            <a:pPr marL="0" indent="0">
              <a:lnSpc>
                <a:spcPct val="120000"/>
              </a:lnSpc>
              <a:buNone/>
            </a:pPr>
            <a:r>
              <a:rPr lang="en-US" altLang="zh-CN" sz="2000" dirty="0" smtClean="0"/>
              <a:t>SaaS</a:t>
            </a:r>
            <a:r>
              <a:rPr lang="zh-CN" altLang="en-US" sz="2000" dirty="0" smtClean="0"/>
              <a:t>工业成果</a:t>
            </a:r>
            <a:endParaRPr lang="en-US" altLang="zh-CN" sz="2000" dirty="0" smtClean="0">
              <a:sym typeface="+mn-ea"/>
            </a:endParaRPr>
          </a:p>
          <a:p>
            <a:pPr marL="342900" indent="-342900">
              <a:lnSpc>
                <a:spcPct val="120000"/>
              </a:lnSpc>
              <a:buFont typeface="Wingdings" panose="05000000000000000000" charset="0"/>
              <a:buChar char="l"/>
            </a:pPr>
            <a:r>
              <a:rPr lang="en-US" altLang="zh-CN" sz="2000" dirty="0" smtClean="0">
                <a:sym typeface="+mn-ea"/>
              </a:rPr>
              <a:t>IBM </a:t>
            </a:r>
            <a:r>
              <a:rPr lang="en-US" altLang="zh-CN" sz="2000" dirty="0">
                <a:sym typeface="+mn-ea"/>
              </a:rPr>
              <a:t>Watson</a:t>
            </a:r>
            <a:r>
              <a:rPr lang="zh-CN" altLang="en-US" sz="2000" dirty="0">
                <a:sym typeface="+mn-ea"/>
              </a:rPr>
              <a:t>，通过对海量数据的分析处理，向用户提供医疗、法律、交易等不同类型的服务。</a:t>
            </a:r>
            <a:r>
              <a:rPr lang="en-US" altLang="zh-CN" sz="2000" dirty="0">
                <a:sym typeface="+mn-ea"/>
              </a:rPr>
              <a:t>[15]</a:t>
            </a:r>
            <a:endParaRPr lang="en-US" altLang="zh-CN" sz="2000" dirty="0"/>
          </a:p>
          <a:p>
            <a:pPr marL="342900" indent="-342900">
              <a:lnSpc>
                <a:spcPct val="120000"/>
              </a:lnSpc>
              <a:buNone/>
            </a:pPr>
            <a:r>
              <a:rPr lang="en-US" altLang="zh-CN" sz="2000" dirty="0">
                <a:sym typeface="+mn-ea"/>
              </a:rPr>
              <a:t>		</a:t>
            </a:r>
            <a:r>
              <a:rPr lang="zh-CN" altLang="en-US" sz="2000" dirty="0">
                <a:sym typeface="+mn-ea"/>
              </a:rPr>
              <a:t>例如</a:t>
            </a:r>
            <a:r>
              <a:rPr lang="en-US" altLang="zh-CN" sz="2000" dirty="0">
                <a:sym typeface="+mn-ea"/>
              </a:rPr>
              <a:t>:</a:t>
            </a:r>
            <a:r>
              <a:rPr lang="zh-CN" altLang="en-US" sz="2000" dirty="0">
                <a:sym typeface="+mn-ea"/>
              </a:rPr>
              <a:t>总部位于曼谷的</a:t>
            </a:r>
            <a:r>
              <a:rPr lang="en-US" altLang="zh-CN" sz="2000" dirty="0" err="1">
                <a:sym typeface="+mn-ea"/>
              </a:rPr>
              <a:t>Bumrungrad</a:t>
            </a:r>
            <a:r>
              <a:rPr lang="en-US" altLang="zh-CN" sz="2000" dirty="0">
                <a:sym typeface="+mn-ea"/>
              </a:rPr>
              <a:t> International </a:t>
            </a:r>
            <a:r>
              <a:rPr lang="zh-CN" altLang="en-US" sz="2000" dirty="0">
                <a:sym typeface="+mn-ea"/>
              </a:rPr>
              <a:t>医院，是南亚最大的私人医院，也是全球最受欢迎的医疗机构之一。为改善其癌症护理质量，</a:t>
            </a:r>
            <a:r>
              <a:rPr lang="en-US" altLang="zh-CN" sz="2000" dirty="0" err="1">
                <a:sym typeface="+mn-ea"/>
              </a:rPr>
              <a:t>Bumrungrad</a:t>
            </a:r>
            <a:r>
              <a:rPr lang="en-US" altLang="zh-CN" sz="2000" dirty="0">
                <a:sym typeface="+mn-ea"/>
              </a:rPr>
              <a:t> </a:t>
            </a:r>
            <a:r>
              <a:rPr lang="zh-CN" altLang="en-US" sz="2000" dirty="0">
                <a:sym typeface="+mn-ea"/>
              </a:rPr>
              <a:t>选择了 </a:t>
            </a:r>
            <a:r>
              <a:rPr lang="en-US" altLang="zh-CN" sz="2000" dirty="0">
                <a:sym typeface="+mn-ea"/>
              </a:rPr>
              <a:t>IBM Watson for Oncology</a:t>
            </a:r>
            <a:r>
              <a:rPr lang="zh-CN" altLang="en-US" sz="2000" dirty="0">
                <a:sym typeface="+mn-ea"/>
              </a:rPr>
              <a:t>，一种有助于医生为单个癌症病患规划最高效的治疗方案的创新性认知计算解决方案。</a:t>
            </a:r>
            <a:endParaRPr lang="zh-CN" altLang="en-US" sz="2000" dirty="0" smtClean="0">
              <a:latin typeface="Arial" panose="020B0604020202020204" pitchFamily="34" charset="0"/>
              <a:ea typeface="微软雅黑" panose="020B0503020204020204" charset="-122"/>
            </a:endParaRPr>
          </a:p>
          <a:p>
            <a:pPr marL="342900" indent="-342900">
              <a:buFont typeface="Wingdings" panose="05000000000000000000" charset="0"/>
              <a:buChar char="l"/>
            </a:pPr>
            <a:endParaRPr lang="en-US" altLang="zh-CN" sz="2000" dirty="0"/>
          </a:p>
          <a:p>
            <a:pPr marL="342900" indent="-342900" fontAlgn="auto">
              <a:lnSpc>
                <a:spcPct val="150000"/>
              </a:lnSpc>
              <a:buFont typeface="Wingdings" panose="05000000000000000000" charset="0"/>
            </a:pPr>
            <a:endParaRPr lang="en-US" altLang="zh-CN" sz="2000" dirty="0"/>
          </a:p>
          <a:p>
            <a:pPr marL="800100" lvl="1" indent="-342900" fontAlgn="auto">
              <a:lnSpc>
                <a:spcPct val="150000"/>
              </a:lnSpc>
              <a:buFont typeface="Wingdings" panose="05000000000000000000" charset="0"/>
              <a:buChar char="l"/>
            </a:pPr>
            <a:endParaRPr lang="en-US" altLang="zh-CN" sz="2000" dirty="0"/>
          </a:p>
          <a:p>
            <a:pPr marL="457200" lvl="1" indent="0">
              <a:buFont typeface="Wingdings" panose="05000000000000000000" charset="0"/>
              <a:buNone/>
            </a:pPr>
            <a:endParaRPr lang="en-US" altLang="zh-CN" dirty="0"/>
          </a:p>
        </p:txBody>
      </p:sp>
      <p:sp>
        <p:nvSpPr>
          <p:cNvPr id="5" name="文本框 4"/>
          <p:cNvSpPr txBox="1"/>
          <p:nvPr/>
        </p:nvSpPr>
        <p:spPr>
          <a:xfrm>
            <a:off x="240665" y="5015865"/>
            <a:ext cx="11951335" cy="1475740"/>
          </a:xfrm>
          <a:prstGeom prst="rect">
            <a:avLst/>
          </a:prstGeom>
          <a:noFill/>
        </p:spPr>
        <p:txBody>
          <a:bodyPr wrap="square" rtlCol="0">
            <a:spAutoFit/>
          </a:bodyPr>
          <a:lstStyle/>
          <a:p>
            <a:pPr algn="r">
              <a:lnSpc>
                <a:spcPct val="130000"/>
              </a:lnSpc>
            </a:pPr>
            <a:r>
              <a:rPr lang="en-US" altLang="zh-CN" sz="1400" dirty="0" smtClean="0">
                <a:sym typeface="+mn-ea"/>
              </a:rPr>
              <a:t>[11] https://www.netflix.com/cn/</a:t>
            </a:r>
            <a:endParaRPr lang="en-US" altLang="zh-CN" sz="1400" dirty="0" smtClean="0"/>
          </a:p>
          <a:p>
            <a:pPr algn="r">
              <a:lnSpc>
                <a:spcPct val="130000"/>
              </a:lnSpc>
            </a:pPr>
            <a:r>
              <a:rPr lang="en-US" altLang="zh-CN" sz="1400" dirty="0" smtClean="0">
                <a:sym typeface="+mn-ea"/>
              </a:rPr>
              <a:t>[12] http://j.baidu.com/mkt-web/welcome/login</a:t>
            </a:r>
            <a:endParaRPr lang="en-US" altLang="zh-CN" sz="1400" dirty="0" smtClean="0"/>
          </a:p>
          <a:p>
            <a:pPr algn="r">
              <a:lnSpc>
                <a:spcPct val="130000"/>
              </a:lnSpc>
            </a:pPr>
            <a:r>
              <a:rPr lang="en-US" altLang="zh-CN" sz="1400" dirty="0" smtClean="0">
                <a:sym typeface="+mn-ea"/>
              </a:rPr>
              <a:t>[13] https://zmxy.antgroup.com/index.htm</a:t>
            </a:r>
            <a:endParaRPr lang="en-US" altLang="zh-CN" sz="1400" dirty="0" smtClean="0"/>
          </a:p>
          <a:p>
            <a:pPr algn="r">
              <a:lnSpc>
                <a:spcPct val="130000"/>
              </a:lnSpc>
            </a:pPr>
            <a:r>
              <a:rPr lang="en-US" altLang="zh-CN" sz="1400" dirty="0" smtClean="0">
                <a:sym typeface="+mn-ea"/>
              </a:rPr>
              <a:t>[14] http://mt.sohu.com/20150928/n422272391.shtml</a:t>
            </a:r>
          </a:p>
          <a:p>
            <a:pPr algn="r">
              <a:lnSpc>
                <a:spcPct val="130000"/>
              </a:lnSpc>
            </a:pPr>
            <a:r>
              <a:rPr lang="en-US" altLang="zh-CN" sz="1400" dirty="0" smtClean="0">
                <a:sym typeface="+mn-ea"/>
              </a:rPr>
              <a:t>[15] </a:t>
            </a:r>
            <a:r>
              <a:rPr lang="en-US" altLang="zh-CN" sz="1400" dirty="0" smtClean="0">
                <a:sym typeface="+mn-ea"/>
                <a:hlinkClick r:id="rId2"/>
              </a:rPr>
              <a:t>http://www.ibm.com/watson/</a:t>
            </a:r>
            <a:endParaRPr lang="zh-CN" altLang="en-US" sz="1400" dirty="0" smtClean="0">
              <a:latin typeface="Arial" panose="020B0604020202020204" pitchFamily="34" charset="0"/>
              <a:ea typeface="微软雅黑" panose="020B0503020204020204" charset="-122"/>
            </a:endParaRPr>
          </a:p>
        </p:txBody>
      </p:sp>
      <p:pic>
        <p:nvPicPr>
          <p:cNvPr id="4" name="图片 3"/>
          <p:cNvPicPr>
            <a:picLocks noChangeAspect="1"/>
          </p:cNvPicPr>
          <p:nvPr/>
        </p:nvPicPr>
        <p:blipFill>
          <a:blip r:embed="rId3"/>
          <a:stretch>
            <a:fillRect/>
          </a:stretch>
        </p:blipFill>
        <p:spPr>
          <a:xfrm>
            <a:off x="362465" y="5058410"/>
            <a:ext cx="1327785" cy="386715"/>
          </a:xfrm>
          <a:prstGeom prst="rect">
            <a:avLst/>
          </a:prstGeom>
        </p:spPr>
      </p:pic>
      <p:pic>
        <p:nvPicPr>
          <p:cNvPr id="6" name="图片 5"/>
          <p:cNvPicPr>
            <a:picLocks noChangeAspect="1"/>
          </p:cNvPicPr>
          <p:nvPr/>
        </p:nvPicPr>
        <p:blipFill>
          <a:blip r:embed="rId4"/>
          <a:stretch>
            <a:fillRect/>
          </a:stretch>
        </p:blipFill>
        <p:spPr>
          <a:xfrm>
            <a:off x="1063505" y="5669280"/>
            <a:ext cx="2979420" cy="457835"/>
          </a:xfrm>
          <a:prstGeom prst="rect">
            <a:avLst/>
          </a:prstGeom>
        </p:spPr>
      </p:pic>
      <p:pic>
        <p:nvPicPr>
          <p:cNvPr id="7" name="图片 6"/>
          <p:cNvPicPr>
            <a:picLocks noChangeAspect="1"/>
          </p:cNvPicPr>
          <p:nvPr/>
        </p:nvPicPr>
        <p:blipFill>
          <a:blip r:embed="rId5"/>
          <a:stretch>
            <a:fillRect/>
          </a:stretch>
        </p:blipFill>
        <p:spPr>
          <a:xfrm>
            <a:off x="5218945" y="4897120"/>
            <a:ext cx="1264285" cy="1229995"/>
          </a:xfrm>
          <a:prstGeom prst="rect">
            <a:avLst/>
          </a:prstGeom>
        </p:spPr>
      </p:pic>
      <p:pic>
        <p:nvPicPr>
          <p:cNvPr id="8" name="图片 7"/>
          <p:cNvPicPr>
            <a:picLocks noChangeAspect="1"/>
          </p:cNvPicPr>
          <p:nvPr/>
        </p:nvPicPr>
        <p:blipFill>
          <a:blip r:embed="rId6"/>
          <a:stretch>
            <a:fillRect/>
          </a:stretch>
        </p:blipFill>
        <p:spPr>
          <a:xfrm>
            <a:off x="1994415" y="5037455"/>
            <a:ext cx="819150" cy="428625"/>
          </a:xfrm>
          <a:prstGeom prst="rect">
            <a:avLst/>
          </a:prstGeom>
        </p:spPr>
      </p:pic>
      <p:pic>
        <p:nvPicPr>
          <p:cNvPr id="9" name="图片 8"/>
          <p:cNvPicPr>
            <a:picLocks noChangeAspect="1"/>
          </p:cNvPicPr>
          <p:nvPr/>
        </p:nvPicPr>
        <p:blipFill>
          <a:blip r:embed="rId7"/>
          <a:stretch>
            <a:fillRect/>
          </a:stretch>
        </p:blipFill>
        <p:spPr>
          <a:xfrm>
            <a:off x="3118365" y="5015865"/>
            <a:ext cx="1752600" cy="381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a:t>
            </a:r>
            <a:r>
              <a:rPr lang="zh-CN" altLang="en-US" dirty="0" smtClean="0"/>
              <a:t>数据服务 </a:t>
            </a:r>
            <a:endParaRPr lang="zh-CN" altLang="en-US" dirty="0"/>
          </a:p>
        </p:txBody>
      </p:sp>
      <p:sp>
        <p:nvSpPr>
          <p:cNvPr id="3" name="内容占位符 2"/>
          <p:cNvSpPr>
            <a:spLocks noGrp="1"/>
          </p:cNvSpPr>
          <p:nvPr>
            <p:ph idx="1"/>
          </p:nvPr>
        </p:nvSpPr>
        <p:spPr>
          <a:xfrm>
            <a:off x="1082040" y="978535"/>
            <a:ext cx="9674225" cy="5221605"/>
          </a:xfrm>
        </p:spPr>
        <p:txBody>
          <a:bodyPr>
            <a:normAutofit/>
          </a:bodyPr>
          <a:lstStyle/>
          <a:p>
            <a:pPr marL="342900" indent="-342900" fontAlgn="auto">
              <a:lnSpc>
                <a:spcPct val="150000"/>
              </a:lnSpc>
              <a:buFont typeface="Wingdings" panose="05000000000000000000" charset="0"/>
              <a:buChar char="l"/>
            </a:pPr>
            <a:r>
              <a:rPr lang="zh-CN" altLang="en-US" sz="2000" dirty="0" smtClean="0">
                <a:sym typeface="+mn-ea"/>
              </a:rPr>
              <a:t>学术成果</a:t>
            </a:r>
            <a:endParaRPr lang="en-US" altLang="zh-CN" sz="2000" dirty="0" smtClean="0">
              <a:sym typeface="+mn-ea"/>
            </a:endParaRPr>
          </a:p>
          <a:p>
            <a:pPr marL="0" indent="0" fontAlgn="auto">
              <a:lnSpc>
                <a:spcPct val="150000"/>
              </a:lnSpc>
              <a:buNone/>
            </a:pPr>
            <a:r>
              <a:rPr lang="zh-CN" altLang="en-US" sz="2000" dirty="0" smtClean="0">
                <a:sym typeface="+mn-ea"/>
              </a:rPr>
              <a:t>应用</a:t>
            </a:r>
            <a:r>
              <a:rPr lang="zh-CN" altLang="en-US" sz="2000" dirty="0">
                <a:sym typeface="+mn-ea"/>
              </a:rPr>
              <a:t>研究基于大数据服务进行社交数据挖掘</a:t>
            </a:r>
          </a:p>
          <a:p>
            <a:pPr marL="0" indent="0" fontAlgn="auto">
              <a:lnSpc>
                <a:spcPct val="150000"/>
              </a:lnSpc>
              <a:buNone/>
            </a:pPr>
            <a:r>
              <a:rPr lang="en-US" altLang="zh-CN" sz="1665" dirty="0">
                <a:sym typeface="+mn-ea"/>
              </a:rPr>
              <a:t>[16]</a:t>
            </a:r>
            <a:r>
              <a:rPr lang="zh-CN" altLang="en-US" sz="1665" dirty="0">
                <a:sym typeface="+mn-ea"/>
              </a:rPr>
              <a:t>通过大数据服务对社交数据的分析找出最受市民和政府部门欢迎的代表</a:t>
            </a:r>
            <a:r>
              <a:rPr lang="en-US" altLang="zh-CN" sz="1665" dirty="0">
                <a:sym typeface="+mn-ea"/>
              </a:rPr>
              <a:t>;[22]</a:t>
            </a:r>
            <a:r>
              <a:rPr lang="zh-CN" altLang="en-US" sz="1665" dirty="0">
                <a:sym typeface="+mn-ea"/>
              </a:rPr>
              <a:t>通过对学术微博的分析进行个性化推荐</a:t>
            </a:r>
            <a:r>
              <a:rPr lang="en-US" altLang="zh-CN" sz="1665" dirty="0">
                <a:sym typeface="+mn-ea"/>
              </a:rPr>
              <a:t>;[27]</a:t>
            </a:r>
            <a:r>
              <a:rPr lang="zh-CN" altLang="en-US" sz="1665" dirty="0">
                <a:sym typeface="+mn-ea"/>
              </a:rPr>
              <a:t>研究如何通过</a:t>
            </a:r>
            <a:r>
              <a:rPr lang="en-US" altLang="zh-CN" sz="1665" dirty="0">
                <a:sym typeface="+mn-ea"/>
              </a:rPr>
              <a:t>Hadoop</a:t>
            </a:r>
            <a:r>
              <a:rPr lang="zh-CN" altLang="en-US" sz="1665" dirty="0">
                <a:sym typeface="+mn-ea"/>
              </a:rPr>
              <a:t>等计算平台进行社交网络数据中实体关系进行挖掘以向用户提供查询等</a:t>
            </a:r>
            <a:r>
              <a:rPr lang="zh-CN" altLang="en-US" sz="1665" dirty="0" smtClean="0">
                <a:sym typeface="+mn-ea"/>
              </a:rPr>
              <a:t>服务</a:t>
            </a:r>
            <a:r>
              <a:rPr lang="en-US" altLang="zh-CN" sz="1665" dirty="0" smtClean="0">
                <a:sym typeface="+mn-ea"/>
              </a:rPr>
              <a:t>;</a:t>
            </a:r>
            <a:r>
              <a:rPr lang="en-US" altLang="zh-CN" sz="1665" dirty="0">
                <a:sym typeface="+mn-ea"/>
              </a:rPr>
              <a:t>[19]</a:t>
            </a:r>
            <a:r>
              <a:rPr lang="zh-CN" altLang="en-US" sz="1665" dirty="0">
                <a:sym typeface="+mn-ea"/>
              </a:rPr>
              <a:t>分析展示了一个协作的大数据分析平台，</a:t>
            </a:r>
            <a:r>
              <a:rPr lang="zh-CN" altLang="en-US" sz="1665" dirty="0" smtClean="0">
                <a:sym typeface="+mn-ea"/>
              </a:rPr>
              <a:t>并在该平台上实现了一个</a:t>
            </a:r>
            <a:r>
              <a:rPr lang="en-US" altLang="zh-CN" sz="1665" dirty="0" smtClean="0">
                <a:sym typeface="+mn-ea"/>
              </a:rPr>
              <a:t>CCTV</a:t>
            </a:r>
            <a:r>
              <a:rPr lang="zh-CN" altLang="en-US" sz="1665" dirty="0" smtClean="0">
                <a:sym typeface="+mn-ea"/>
              </a:rPr>
              <a:t>数据分析的服务，通过对视频数据分析实现找寻失踪者以及智能交通服务等</a:t>
            </a:r>
            <a:r>
              <a:rPr lang="en-US" altLang="zh-CN" sz="1665" dirty="0" smtClean="0">
                <a:sym typeface="+mn-ea"/>
              </a:rPr>
              <a:t>;[37]</a:t>
            </a:r>
            <a:r>
              <a:rPr lang="zh-CN" altLang="en-US" sz="1665" dirty="0" smtClean="0">
                <a:sym typeface="+mn-ea"/>
              </a:rPr>
              <a:t>通过社交标注</a:t>
            </a:r>
            <a:r>
              <a:rPr lang="en-US" altLang="zh-CN" sz="1665" dirty="0" smtClean="0">
                <a:sym typeface="+mn-ea"/>
              </a:rPr>
              <a:t>(social annotaion)</a:t>
            </a:r>
            <a:r>
              <a:rPr lang="zh-CN" altLang="en-US" sz="1665" dirty="0" smtClean="0">
                <a:sym typeface="+mn-ea"/>
              </a:rPr>
              <a:t>的方式推断用户的兴趣</a:t>
            </a:r>
            <a:r>
              <a:rPr lang="en-US" altLang="zh-CN" sz="1665" dirty="0" smtClean="0">
                <a:sym typeface="+mn-ea"/>
              </a:rPr>
              <a:t>;[38]</a:t>
            </a:r>
            <a:r>
              <a:rPr lang="zh-CN" altLang="en-US" sz="1665" dirty="0" smtClean="0">
                <a:sym typeface="+mn-ea"/>
              </a:rPr>
              <a:t>提出一种时序的内容感知混合模型</a:t>
            </a:r>
            <a:r>
              <a:rPr lang="en-US" altLang="zh-CN" sz="1665" dirty="0" smtClean="0">
                <a:sym typeface="+mn-ea"/>
              </a:rPr>
              <a:t>(temporal context-aware mixture model)</a:t>
            </a:r>
            <a:r>
              <a:rPr lang="zh-CN" altLang="en-US" sz="1665" dirty="0" smtClean="0">
                <a:sym typeface="+mn-ea"/>
              </a:rPr>
              <a:t>在社交网络中动态的对用户建模</a:t>
            </a:r>
          </a:p>
          <a:p>
            <a:pPr fontAlgn="auto">
              <a:lnSpc>
                <a:spcPct val="150000"/>
              </a:lnSpc>
              <a:buFont typeface="Wingdings" panose="05000000000000000000" charset="0"/>
            </a:pPr>
            <a:endParaRPr lang="zh-CN" altLang="en-US" sz="1665" dirty="0"/>
          </a:p>
          <a:p>
            <a:pPr marL="457200" lvl="1" indent="0" fontAlgn="auto">
              <a:lnSpc>
                <a:spcPct val="150000"/>
              </a:lnSpc>
              <a:buFont typeface="Wingdings" panose="05000000000000000000" charset="0"/>
              <a:buNone/>
            </a:pPr>
            <a:endParaRPr lang="zh-CN" altLang="en-US" sz="1665" dirty="0"/>
          </a:p>
          <a:p>
            <a:pPr marL="457200" lvl="1" indent="0" fontAlgn="auto">
              <a:lnSpc>
                <a:spcPct val="150000"/>
              </a:lnSpc>
              <a:buFont typeface="Wingdings" panose="05000000000000000000" charset="0"/>
              <a:buNone/>
            </a:pPr>
            <a:endParaRPr lang="en-US" altLang="zh-CN" sz="1665" dirty="0"/>
          </a:p>
          <a:p>
            <a:pPr marL="800100" lvl="1" indent="-342900" fontAlgn="auto">
              <a:lnSpc>
                <a:spcPct val="150000"/>
              </a:lnSpc>
              <a:buFont typeface="Wingdings" panose="05000000000000000000" charset="0"/>
              <a:buChar char="l"/>
            </a:pPr>
            <a:endParaRPr lang="en-US" altLang="zh-CN" sz="2000" dirty="0"/>
          </a:p>
          <a:p>
            <a:pPr marL="457200" lvl="1" indent="0">
              <a:buFont typeface="Wingdings" panose="05000000000000000000" charset="0"/>
              <a:buNone/>
            </a:pPr>
            <a:endParaRPr lang="en-US" altLang="zh-CN" dirty="0"/>
          </a:p>
        </p:txBody>
      </p:sp>
      <p:sp>
        <p:nvSpPr>
          <p:cNvPr id="5" name="文本框 4"/>
          <p:cNvSpPr txBox="1"/>
          <p:nvPr/>
        </p:nvSpPr>
        <p:spPr>
          <a:xfrm>
            <a:off x="57150" y="4825314"/>
            <a:ext cx="12134850" cy="1516380"/>
          </a:xfrm>
          <a:prstGeom prst="rect">
            <a:avLst/>
          </a:prstGeom>
          <a:noFill/>
        </p:spPr>
        <p:txBody>
          <a:bodyPr wrap="square" rtlCol="0">
            <a:spAutoFit/>
          </a:bodyPr>
          <a:lstStyle/>
          <a:p>
            <a:pPr algn="r">
              <a:lnSpc>
                <a:spcPct val="130000"/>
              </a:lnSpc>
            </a:pPr>
            <a:r>
              <a:rPr lang="en-US" altLang="zh-CN" sz="1200" dirty="0" smtClean="0">
                <a:sym typeface="+mn-ea"/>
              </a:rPr>
              <a:t>[16]</a:t>
            </a:r>
            <a:r>
              <a:rPr lang="en-US" altLang="zh-CN" sz="1200" dirty="0">
                <a:sym typeface="+mn-ea"/>
              </a:rPr>
              <a:t> </a:t>
            </a:r>
            <a:r>
              <a:rPr lang="en-US" altLang="zh-CN" sz="1200" dirty="0" err="1">
                <a:sym typeface="+mn-ea"/>
              </a:rPr>
              <a:t>Yousfi</a:t>
            </a:r>
            <a:r>
              <a:rPr lang="en-US" altLang="zh-CN" sz="1200" dirty="0">
                <a:sym typeface="+mn-ea"/>
              </a:rPr>
              <a:t> S, </a:t>
            </a:r>
            <a:r>
              <a:rPr lang="en-US" altLang="zh-CN" sz="1200" dirty="0" err="1">
                <a:sym typeface="+mn-ea"/>
              </a:rPr>
              <a:t>Chiadmi</a:t>
            </a:r>
            <a:r>
              <a:rPr lang="en-US" altLang="zh-CN" sz="1200" dirty="0">
                <a:sym typeface="+mn-ea"/>
              </a:rPr>
              <a:t> D. Big Data-as-a-service solution for building graph social networks. International Conference on Cloud Computing Technologies and Applications. 2015</a:t>
            </a:r>
            <a:r>
              <a:rPr lang="en-US" altLang="zh-CN" sz="1200" dirty="0" smtClean="0">
                <a:sym typeface="+mn-ea"/>
              </a:rPr>
              <a:t>.</a:t>
            </a:r>
          </a:p>
          <a:p>
            <a:pPr algn="r">
              <a:lnSpc>
                <a:spcPct val="130000"/>
              </a:lnSpc>
            </a:pPr>
            <a:r>
              <a:rPr lang="en-US" altLang="zh-CN" sz="1200" dirty="0" smtClean="0">
                <a:sym typeface="+mn-ea"/>
              </a:rPr>
              <a:t>[22] Yu Y, Wan X, Zhou X. User Embedding for Scholarly Microblog Recommendation. ACL. 2016.</a:t>
            </a:r>
          </a:p>
          <a:p>
            <a:pPr algn="r">
              <a:lnSpc>
                <a:spcPct val="130000"/>
              </a:lnSpc>
            </a:pPr>
            <a:r>
              <a:rPr lang="en-US" altLang="zh-CN" sz="1200" dirty="0" smtClean="0">
                <a:sym typeface="+mn-ea"/>
              </a:rPr>
              <a:t>[27]</a:t>
            </a:r>
            <a:r>
              <a:rPr lang="en-US" altLang="zh-CN" sz="1200" dirty="0">
                <a:sym typeface="+mn-ea"/>
              </a:rPr>
              <a:t> Puglisi P L, </a:t>
            </a:r>
            <a:r>
              <a:rPr lang="en-US" altLang="zh-CN" sz="1200" dirty="0" err="1">
                <a:sym typeface="+mn-ea"/>
              </a:rPr>
              <a:t>Montanari</a:t>
            </a:r>
            <a:r>
              <a:rPr lang="en-US" altLang="zh-CN" sz="1200" dirty="0">
                <a:sym typeface="+mn-ea"/>
              </a:rPr>
              <a:t> D, </a:t>
            </a:r>
            <a:r>
              <a:rPr lang="en-US" altLang="zh-CN" sz="1200" dirty="0" err="1">
                <a:sym typeface="+mn-ea"/>
              </a:rPr>
              <a:t>Petrella</a:t>
            </a:r>
            <a:r>
              <a:rPr lang="en-US" altLang="zh-CN" sz="1200" dirty="0">
                <a:sym typeface="+mn-ea"/>
              </a:rPr>
              <a:t> A, et al. From news to facts: An Hadoop-based social graphs analysis. HPCS, 2014.</a:t>
            </a:r>
          </a:p>
          <a:p>
            <a:pPr algn="r">
              <a:lnSpc>
                <a:spcPct val="130000"/>
              </a:lnSpc>
            </a:pPr>
            <a:r>
              <a:rPr lang="en-US" altLang="zh-CN" sz="1200" dirty="0" smtClean="0">
                <a:sym typeface="+mn-ea"/>
              </a:rPr>
              <a:t>[19] Park K, Nguyen M C, Won H. Web-based collaborative big data analytics on big data as a service platform. ICACT, 2015.</a:t>
            </a:r>
          </a:p>
          <a:p>
            <a:pPr algn="r">
              <a:lnSpc>
                <a:spcPct val="130000"/>
              </a:lnSpc>
            </a:pPr>
            <a:r>
              <a:rPr lang="en-US" altLang="zh-CN" sz="1200" dirty="0" smtClean="0">
                <a:latin typeface="Arial" panose="020B0604020202020204" pitchFamily="34" charset="0"/>
                <a:ea typeface="微软雅黑" panose="020B0503020204020204" charset="-122"/>
              </a:rPr>
              <a:t>[37] Parantapa Bhattacharya, Muhammad Bilal Zafar, Niloy Ganguly, et al. Inferring user interests in the twitter social network. ACM Conference on Recommender systems, </a:t>
            </a:r>
            <a:r>
              <a:rPr lang="en-US" altLang="zh-CN" sz="1200" dirty="0" smtClean="0">
                <a:latin typeface="Arial" panose="020B0604020202020204" pitchFamily="34" charset="0"/>
                <a:ea typeface="微软雅黑" panose="020B0503020204020204" charset="-122"/>
                <a:sym typeface="+mn-ea"/>
              </a:rPr>
              <a:t>2014.</a:t>
            </a:r>
          </a:p>
          <a:p>
            <a:pPr algn="r">
              <a:lnSpc>
                <a:spcPct val="130000"/>
              </a:lnSpc>
            </a:pPr>
            <a:r>
              <a:rPr lang="en-US" altLang="zh-CN" sz="1200" dirty="0" smtClean="0">
                <a:latin typeface="Arial" panose="020B0604020202020204" pitchFamily="34" charset="0"/>
                <a:ea typeface="微软雅黑" panose="020B0503020204020204" charset="-122"/>
              </a:rPr>
              <a:t>[38] Hongzhi Yin, Bin Cui, et al. Dynamic User Modeling in Social Media Systems. TOIS,2015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a:t>
            </a:r>
            <a:r>
              <a:rPr lang="zh-CN" altLang="en-US" dirty="0" smtClean="0"/>
              <a:t>数据服务</a:t>
            </a:r>
            <a:endParaRPr lang="zh-CN" altLang="en-US" dirty="0"/>
          </a:p>
        </p:txBody>
      </p:sp>
      <p:sp>
        <p:nvSpPr>
          <p:cNvPr id="3" name="内容占位符 2"/>
          <p:cNvSpPr>
            <a:spLocks noGrp="1"/>
          </p:cNvSpPr>
          <p:nvPr>
            <p:ph idx="1"/>
          </p:nvPr>
        </p:nvSpPr>
        <p:spPr>
          <a:xfrm>
            <a:off x="1081405" y="1104265"/>
            <a:ext cx="9674225" cy="5221605"/>
          </a:xfrm>
        </p:spPr>
        <p:txBody>
          <a:bodyPr>
            <a:normAutofit/>
          </a:bodyPr>
          <a:lstStyle/>
          <a:p>
            <a:pPr marL="342900" indent="-342900" fontAlgn="auto">
              <a:lnSpc>
                <a:spcPct val="150000"/>
              </a:lnSpc>
              <a:buFont typeface="Wingdings" panose="05000000000000000000" charset="0"/>
              <a:buChar char="l"/>
            </a:pPr>
            <a:r>
              <a:rPr lang="zh-CN" altLang="en-US" sz="2000" dirty="0" smtClean="0">
                <a:sym typeface="+mn-ea"/>
              </a:rPr>
              <a:t>学术成果</a:t>
            </a:r>
            <a:endParaRPr lang="en-US" altLang="zh-CN" sz="2000" dirty="0" smtClean="0">
              <a:sym typeface="+mn-ea"/>
            </a:endParaRPr>
          </a:p>
          <a:p>
            <a:pPr marL="0" indent="0" fontAlgn="auto">
              <a:lnSpc>
                <a:spcPct val="150000"/>
              </a:lnSpc>
              <a:buNone/>
            </a:pPr>
            <a:r>
              <a:rPr lang="zh-CN" altLang="en-US" sz="2000" dirty="0" smtClean="0">
                <a:sym typeface="+mn-ea"/>
              </a:rPr>
              <a:t>     大</a:t>
            </a:r>
            <a:r>
              <a:rPr lang="zh-CN" altLang="en-US" sz="2000" dirty="0">
                <a:sym typeface="+mn-ea"/>
              </a:rPr>
              <a:t>数据服务的架构</a:t>
            </a:r>
            <a:r>
              <a:rPr lang="zh-CN" altLang="en-US" sz="2000" dirty="0" smtClean="0">
                <a:sym typeface="+mn-ea"/>
              </a:rPr>
              <a:t>设计分析</a:t>
            </a:r>
          </a:p>
          <a:p>
            <a:pPr marL="0" indent="0" fontAlgn="auto">
              <a:lnSpc>
                <a:spcPct val="150000"/>
              </a:lnSpc>
              <a:buNone/>
            </a:pPr>
            <a:r>
              <a:rPr lang="en-US" altLang="zh-CN" sz="1660" dirty="0">
                <a:sym typeface="+mn-ea"/>
              </a:rPr>
              <a:t>[17]</a:t>
            </a:r>
            <a:r>
              <a:rPr lang="zh-CN" altLang="en-US" sz="1660" dirty="0">
                <a:sym typeface="+mn-ea"/>
              </a:rPr>
              <a:t>设计了向用户提供数据分析、可视化服务的逻辑架构</a:t>
            </a:r>
            <a:r>
              <a:rPr lang="en-US" altLang="zh-CN" sz="1660" dirty="0">
                <a:sym typeface="+mn-ea"/>
              </a:rPr>
              <a:t>;[20]</a:t>
            </a:r>
            <a:r>
              <a:rPr lang="zh-CN" altLang="en-US" sz="1660" dirty="0">
                <a:sym typeface="+mn-ea"/>
              </a:rPr>
              <a:t>分析讨论了一个面向大数据服务的框架的属性以及挑战，设计了一个包括数据存储，处理以及上层库的框架</a:t>
            </a:r>
            <a:r>
              <a:rPr lang="en-US" altLang="zh-CN" sz="1660" dirty="0">
                <a:sym typeface="+mn-ea"/>
              </a:rPr>
              <a:t>;[21]</a:t>
            </a:r>
            <a:r>
              <a:rPr lang="zh-CN" altLang="en-US" sz="1660" dirty="0">
                <a:sym typeface="+mn-ea"/>
              </a:rPr>
              <a:t>描述了基于</a:t>
            </a:r>
            <a:r>
              <a:rPr lang="en-US" altLang="zh-CN" sz="1660" dirty="0" err="1">
                <a:sym typeface="+mn-ea"/>
              </a:rPr>
              <a:t>openstack</a:t>
            </a:r>
            <a:r>
              <a:rPr lang="zh-CN" altLang="en-US" sz="1660" dirty="0">
                <a:sym typeface="+mn-ea"/>
              </a:rPr>
              <a:t>实现的大数据服务的框架，阐述了该框架优缺点</a:t>
            </a:r>
            <a:r>
              <a:rPr lang="en-US" altLang="zh-CN" sz="1660" dirty="0">
                <a:sym typeface="+mn-ea"/>
              </a:rPr>
              <a:t>;[28]</a:t>
            </a:r>
            <a:r>
              <a:rPr lang="zh-CN" altLang="en-US" sz="1660" dirty="0">
                <a:sym typeface="+mn-ea"/>
              </a:rPr>
              <a:t>提出一个开放的</a:t>
            </a:r>
            <a:r>
              <a:rPr lang="en-US" altLang="zh-CN" sz="1660" dirty="0">
                <a:sym typeface="+mn-ea"/>
              </a:rPr>
              <a:t>(open-world)</a:t>
            </a:r>
            <a:r>
              <a:rPr lang="zh-CN" altLang="en-US" sz="1660" dirty="0">
                <a:sym typeface="+mn-ea"/>
              </a:rPr>
              <a:t>大数据服务模型</a:t>
            </a:r>
            <a:r>
              <a:rPr lang="en-US" altLang="zh-CN" sz="1660" dirty="0">
                <a:sym typeface="+mn-ea"/>
              </a:rPr>
              <a:t>--Neo-Metropolis Model;[34]</a:t>
            </a:r>
            <a:r>
              <a:rPr lang="zh-CN" altLang="en-US" sz="1660" dirty="0">
                <a:sym typeface="+mn-ea"/>
              </a:rPr>
              <a:t>提出一个基于</a:t>
            </a:r>
            <a:r>
              <a:rPr lang="en-US" altLang="zh-CN" sz="1660" dirty="0">
                <a:sym typeface="+mn-ea"/>
              </a:rPr>
              <a:t>spark</a:t>
            </a:r>
            <a:r>
              <a:rPr lang="zh-CN" altLang="en-US" sz="1660" dirty="0">
                <a:sym typeface="+mn-ea"/>
              </a:rPr>
              <a:t>和社区计算机集群</a:t>
            </a:r>
            <a:r>
              <a:rPr lang="en-US" altLang="zh-CN" sz="1660" dirty="0">
                <a:sym typeface="+mn-ea"/>
              </a:rPr>
              <a:t>(cluster of  commondity machine)</a:t>
            </a:r>
            <a:r>
              <a:rPr lang="zh-CN" altLang="en-US" sz="1660" dirty="0">
                <a:sym typeface="+mn-ea"/>
              </a:rPr>
              <a:t>的时空大数据分析系统</a:t>
            </a:r>
            <a:r>
              <a:rPr lang="en-US" altLang="zh-CN" sz="1660" dirty="0">
                <a:sym typeface="+mn-ea"/>
              </a:rPr>
              <a:t>;[35]</a:t>
            </a:r>
            <a:r>
              <a:rPr lang="zh-CN" altLang="en-US" sz="1660" dirty="0">
                <a:sym typeface="+mn-ea"/>
              </a:rPr>
              <a:t>提出一个基于</a:t>
            </a:r>
            <a:r>
              <a:rPr lang="en-US" altLang="zh-CN" sz="1660" dirty="0">
                <a:sym typeface="+mn-ea"/>
              </a:rPr>
              <a:t>MapReduce</a:t>
            </a:r>
            <a:r>
              <a:rPr lang="zh-CN" altLang="en-US" sz="1660" dirty="0">
                <a:sym typeface="+mn-ea"/>
              </a:rPr>
              <a:t>的可扩展、高性能和支持多种空间查询</a:t>
            </a:r>
            <a:r>
              <a:rPr lang="en-US" altLang="zh-CN" sz="1660" dirty="0">
                <a:sym typeface="+mn-ea"/>
              </a:rPr>
              <a:t>(spatial queries)</a:t>
            </a:r>
            <a:r>
              <a:rPr lang="zh-CN" altLang="en-US" sz="1660" dirty="0">
                <a:sym typeface="+mn-ea"/>
              </a:rPr>
              <a:t>的时空仓库系统</a:t>
            </a:r>
            <a:r>
              <a:rPr lang="en-US" altLang="zh-CN" sz="1660" dirty="0">
                <a:sym typeface="+mn-ea"/>
              </a:rPr>
              <a:t>;[36]</a:t>
            </a:r>
            <a:r>
              <a:rPr lang="zh-CN" altLang="en-US" sz="1660" dirty="0">
                <a:sym typeface="+mn-ea"/>
              </a:rPr>
              <a:t>提出一个在语言、存储、</a:t>
            </a:r>
            <a:r>
              <a:rPr lang="en-US" altLang="zh-CN" sz="1660" dirty="0">
                <a:sym typeface="+mn-ea"/>
              </a:rPr>
              <a:t>MapReduce</a:t>
            </a:r>
            <a:r>
              <a:rPr lang="zh-CN" altLang="en-US" sz="1660" dirty="0">
                <a:sym typeface="+mn-ea"/>
              </a:rPr>
              <a:t>和操作层面支持时空数据的</a:t>
            </a:r>
            <a:r>
              <a:rPr lang="en-US" altLang="zh-CN" sz="1660" dirty="0">
                <a:sym typeface="+mn-ea"/>
              </a:rPr>
              <a:t>MapReduce</a:t>
            </a:r>
            <a:r>
              <a:rPr lang="zh-CN" altLang="en-US" sz="1660" dirty="0">
                <a:sym typeface="+mn-ea"/>
              </a:rPr>
              <a:t>框架。</a:t>
            </a:r>
            <a:endParaRPr lang="en-US" altLang="zh-CN" sz="1660" dirty="0">
              <a:sym typeface="+mn-ea"/>
            </a:endParaRPr>
          </a:p>
          <a:p>
            <a:pPr marL="457200" lvl="1" indent="0" fontAlgn="auto">
              <a:lnSpc>
                <a:spcPct val="150000"/>
              </a:lnSpc>
              <a:buFont typeface="Wingdings" panose="05000000000000000000" charset="0"/>
              <a:buNone/>
            </a:pPr>
            <a:endParaRPr lang="zh-CN" altLang="en-US" sz="1660" dirty="0">
              <a:sym typeface="+mn-ea"/>
            </a:endParaRPr>
          </a:p>
          <a:p>
            <a:pPr marL="800100" lvl="1" indent="-342900" fontAlgn="auto">
              <a:lnSpc>
                <a:spcPct val="150000"/>
              </a:lnSpc>
              <a:buFont typeface="Wingdings" panose="05000000000000000000" charset="0"/>
              <a:buChar char="l"/>
            </a:pPr>
            <a:endParaRPr lang="zh-CN" altLang="en-US" sz="1660" dirty="0">
              <a:sym typeface="+mn-ea"/>
            </a:endParaRPr>
          </a:p>
          <a:p>
            <a:pPr marL="800100" lvl="1" indent="-342900" fontAlgn="auto">
              <a:lnSpc>
                <a:spcPct val="150000"/>
              </a:lnSpc>
              <a:buFont typeface="Wingdings" panose="05000000000000000000" charset="0"/>
              <a:buChar char="l"/>
            </a:pPr>
            <a:endParaRPr lang="zh-CN" altLang="en-US" sz="1665" dirty="0"/>
          </a:p>
          <a:p>
            <a:pPr marL="457200" lvl="1" indent="0" fontAlgn="auto">
              <a:lnSpc>
                <a:spcPct val="150000"/>
              </a:lnSpc>
              <a:buFont typeface="Wingdings" panose="05000000000000000000" charset="0"/>
              <a:buNone/>
            </a:pPr>
            <a:endParaRPr lang="zh-CN" altLang="en-US" sz="1665" dirty="0"/>
          </a:p>
          <a:p>
            <a:pPr marL="457200" lvl="1" indent="0" fontAlgn="auto">
              <a:lnSpc>
                <a:spcPct val="150000"/>
              </a:lnSpc>
              <a:buFont typeface="Wingdings" panose="05000000000000000000" charset="0"/>
              <a:buNone/>
            </a:pPr>
            <a:endParaRPr lang="en-US" altLang="zh-CN" sz="1665" dirty="0"/>
          </a:p>
          <a:p>
            <a:pPr marL="800100" lvl="1" indent="-342900" fontAlgn="auto">
              <a:lnSpc>
                <a:spcPct val="150000"/>
              </a:lnSpc>
              <a:buFont typeface="Wingdings" panose="05000000000000000000" charset="0"/>
              <a:buChar char="l"/>
            </a:pPr>
            <a:endParaRPr lang="en-US" altLang="zh-CN" sz="2000" dirty="0"/>
          </a:p>
          <a:p>
            <a:pPr marL="457200" lvl="1" indent="0">
              <a:buFont typeface="Wingdings" panose="05000000000000000000" charset="0"/>
              <a:buNone/>
            </a:pPr>
            <a:endParaRPr lang="en-US" altLang="zh-CN" dirty="0"/>
          </a:p>
        </p:txBody>
      </p:sp>
      <p:sp>
        <p:nvSpPr>
          <p:cNvPr id="5" name="文本框 4"/>
          <p:cNvSpPr txBox="1"/>
          <p:nvPr/>
        </p:nvSpPr>
        <p:spPr>
          <a:xfrm>
            <a:off x="-148273" y="4496967"/>
            <a:ext cx="12134850" cy="1753870"/>
          </a:xfrm>
          <a:prstGeom prst="rect">
            <a:avLst/>
          </a:prstGeom>
          <a:noFill/>
        </p:spPr>
        <p:txBody>
          <a:bodyPr wrap="square" rtlCol="0">
            <a:spAutoFit/>
          </a:bodyPr>
          <a:lstStyle/>
          <a:p>
            <a:pPr algn="r">
              <a:lnSpc>
                <a:spcPct val="130000"/>
              </a:lnSpc>
            </a:pPr>
            <a:r>
              <a:rPr lang="en-US" altLang="zh-CN" sz="1200" dirty="0" smtClean="0">
                <a:sym typeface="+mn-ea"/>
              </a:rPr>
              <a:t>[17] Xinhua E, Han J, Wang Y, et al. Big Data-as-a-Service: Definition and architecture. IEEE International Conference on Communication Technology, 2013.</a:t>
            </a:r>
          </a:p>
          <a:p>
            <a:pPr algn="r">
              <a:lnSpc>
                <a:spcPct val="130000"/>
              </a:lnSpc>
            </a:pPr>
            <a:r>
              <a:rPr lang="en-US" altLang="zh-CN" sz="1200" dirty="0" smtClean="0">
                <a:sym typeface="+mn-ea"/>
              </a:rPr>
              <a:t>[20] Vu Q H, </a:t>
            </a:r>
            <a:r>
              <a:rPr lang="en-US" altLang="zh-CN" sz="1200" dirty="0" err="1" smtClean="0">
                <a:sym typeface="+mn-ea"/>
              </a:rPr>
              <a:t>Asal</a:t>
            </a:r>
            <a:r>
              <a:rPr lang="en-US" altLang="zh-CN" sz="1200" dirty="0" smtClean="0">
                <a:sym typeface="+mn-ea"/>
              </a:rPr>
              <a:t> R. A framework for big data as a service. DSP, 2015.</a:t>
            </a:r>
            <a:endParaRPr lang="en-US" altLang="zh-CN" sz="1200" dirty="0" smtClean="0"/>
          </a:p>
          <a:p>
            <a:pPr algn="r">
              <a:lnSpc>
                <a:spcPct val="130000"/>
              </a:lnSpc>
            </a:pPr>
            <a:r>
              <a:rPr lang="en-US" altLang="zh-CN" sz="1200" dirty="0" smtClean="0">
                <a:sym typeface="+mn-ea"/>
              </a:rPr>
              <a:t>[21] Shao C, Liang B, Wang F, et al. OpenStack Platform and its Application in Big Data Processing. ICINIS, 2015.</a:t>
            </a:r>
          </a:p>
          <a:p>
            <a:pPr algn="r">
              <a:lnSpc>
                <a:spcPct val="130000"/>
              </a:lnSpc>
            </a:pPr>
            <a:r>
              <a:rPr lang="en-US" altLang="zh-CN" sz="1200" dirty="0" smtClean="0">
                <a:latin typeface="Arial" panose="020B0604020202020204" pitchFamily="34" charset="0"/>
                <a:ea typeface="微软雅黑" panose="020B0503020204020204" charset="-122"/>
                <a:sym typeface="+mn-ea"/>
              </a:rPr>
              <a:t>[28] </a:t>
            </a:r>
            <a:r>
              <a:rPr lang="zh-CN" altLang="en-US" sz="1200" dirty="0" smtClean="0">
                <a:latin typeface="Arial" panose="020B0604020202020204" pitchFamily="34" charset="0"/>
                <a:ea typeface="微软雅黑" panose="020B0503020204020204" charset="-122"/>
                <a:sym typeface="+mn-ea"/>
              </a:rPr>
              <a:t>Chen, Hong Mei, et al. Big Data as a Service: A Neo-Metropolis Model Approach for Innovation. </a:t>
            </a:r>
            <a:r>
              <a:rPr lang="en-US" altLang="zh-CN" sz="1200" dirty="0" smtClean="0">
                <a:latin typeface="Arial" panose="020B0604020202020204" pitchFamily="34" charset="0"/>
                <a:ea typeface="微软雅黑" panose="020B0503020204020204" charset="-122"/>
                <a:sym typeface="+mn-ea"/>
              </a:rPr>
              <a:t>HICSS,</a:t>
            </a:r>
            <a:r>
              <a:rPr lang="zh-CN" altLang="en-US" sz="1200" dirty="0" smtClean="0">
                <a:latin typeface="Arial" panose="020B0604020202020204" pitchFamily="34" charset="0"/>
                <a:ea typeface="微软雅黑" panose="020B0503020204020204" charset="-122"/>
                <a:sym typeface="+mn-ea"/>
              </a:rPr>
              <a:t> 2016.</a:t>
            </a:r>
          </a:p>
          <a:p>
            <a:pPr algn="r">
              <a:lnSpc>
                <a:spcPct val="130000"/>
              </a:lnSpc>
            </a:pPr>
            <a:r>
              <a:rPr lang="en-US" altLang="zh-CN" sz="1200" dirty="0" smtClean="0">
                <a:latin typeface="Arial" panose="020B0604020202020204" pitchFamily="34" charset="0"/>
                <a:ea typeface="微软雅黑" panose="020B0503020204020204" charset="-122"/>
              </a:rPr>
              <a:t>[34] Dong Xie, Fei Fei Li, et al. Simba: Efficient In-Memory Spatial Analytics. SIGMOD, 2016.</a:t>
            </a:r>
          </a:p>
          <a:p>
            <a:pPr algn="r">
              <a:lnSpc>
                <a:spcPct val="130000"/>
              </a:lnSpc>
            </a:pPr>
            <a:r>
              <a:rPr lang="en-US" altLang="zh-CN" sz="1200" dirty="0" smtClean="0">
                <a:latin typeface="Arial" panose="020B0604020202020204" pitchFamily="34" charset="0"/>
                <a:ea typeface="微软雅黑" panose="020B0503020204020204" charset="-122"/>
              </a:rPr>
              <a:t>[35] Ablimit Aji, Fusheng Wang, et al. Haddop-GIS: A High Performance Spatial Data Warehousing System over MapReduce. VLDB, 2013.</a:t>
            </a:r>
          </a:p>
          <a:p>
            <a:pPr algn="r">
              <a:lnSpc>
                <a:spcPct val="130000"/>
              </a:lnSpc>
            </a:pPr>
            <a:r>
              <a:rPr lang="en-US" altLang="zh-CN" sz="1200" dirty="0" smtClean="0">
                <a:latin typeface="Arial" panose="020B0604020202020204" pitchFamily="34" charset="0"/>
                <a:ea typeface="微软雅黑" panose="020B0503020204020204" charset="-122"/>
              </a:rPr>
              <a:t>[36] Ahmed Eldawy, Mohamed F. Mokbel. SpatialHadoop: A MapReduce Framework for Spatial Data. ICDE, 2015.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a:t>
            </a:r>
            <a:r>
              <a:rPr lang="zh-CN" altLang="en-US" dirty="0" smtClean="0"/>
              <a:t>数据服务</a:t>
            </a:r>
            <a:endParaRPr lang="zh-CN" altLang="en-US" dirty="0"/>
          </a:p>
        </p:txBody>
      </p:sp>
      <p:sp>
        <p:nvSpPr>
          <p:cNvPr id="3" name="内容占位符 2"/>
          <p:cNvSpPr>
            <a:spLocks noGrp="1"/>
          </p:cNvSpPr>
          <p:nvPr>
            <p:ph idx="1"/>
          </p:nvPr>
        </p:nvSpPr>
        <p:spPr>
          <a:xfrm>
            <a:off x="1082040" y="978535"/>
            <a:ext cx="9674225" cy="5221605"/>
          </a:xfrm>
        </p:spPr>
        <p:txBody>
          <a:bodyPr>
            <a:normAutofit/>
          </a:bodyPr>
          <a:lstStyle/>
          <a:p>
            <a:pPr marL="0" indent="0" fontAlgn="auto">
              <a:lnSpc>
                <a:spcPct val="150000"/>
              </a:lnSpc>
              <a:buNone/>
            </a:pPr>
            <a:endParaRPr lang="en-US" altLang="zh-CN" sz="2000" dirty="0" smtClean="0">
              <a:sym typeface="+mn-ea"/>
            </a:endParaRPr>
          </a:p>
          <a:p>
            <a:pPr marL="342900" indent="-342900" fontAlgn="auto">
              <a:lnSpc>
                <a:spcPct val="150000"/>
              </a:lnSpc>
              <a:buFont typeface="Wingdings" panose="05000000000000000000" charset="0"/>
              <a:buChar char="l"/>
            </a:pPr>
            <a:r>
              <a:rPr lang="zh-CN" altLang="en-US" sz="2000" dirty="0" smtClean="0">
                <a:sym typeface="+mn-ea"/>
              </a:rPr>
              <a:t>学术成果</a:t>
            </a:r>
            <a:endParaRPr lang="en-US" altLang="zh-CN" sz="2000" dirty="0" smtClean="0">
              <a:sym typeface="+mn-ea"/>
            </a:endParaRPr>
          </a:p>
          <a:p>
            <a:pPr marL="0" indent="0" fontAlgn="auto">
              <a:lnSpc>
                <a:spcPct val="150000"/>
              </a:lnSpc>
              <a:buNone/>
            </a:pPr>
            <a:r>
              <a:rPr lang="zh-CN" altLang="en-US" sz="2000" dirty="0" smtClean="0">
                <a:sym typeface="+mn-ea"/>
              </a:rPr>
              <a:t>大</a:t>
            </a:r>
            <a:r>
              <a:rPr lang="zh-CN" altLang="en-US" sz="2000" dirty="0">
                <a:sym typeface="+mn-ea"/>
              </a:rPr>
              <a:t>数据服务的相关技术点</a:t>
            </a:r>
          </a:p>
          <a:p>
            <a:pPr marL="0" indent="0" fontAlgn="auto">
              <a:lnSpc>
                <a:spcPct val="150000"/>
              </a:lnSpc>
              <a:buNone/>
            </a:pPr>
            <a:r>
              <a:rPr lang="en-US" altLang="zh-CN" sz="1665" dirty="0"/>
              <a:t>[29]</a:t>
            </a:r>
            <a:r>
              <a:rPr lang="zh-CN" altLang="en-US" sz="1665" dirty="0"/>
              <a:t>基于表示学习的跨语言的情感分类</a:t>
            </a:r>
            <a:r>
              <a:rPr lang="en-US" altLang="zh-CN" sz="1665" dirty="0"/>
              <a:t>;[30]</a:t>
            </a:r>
            <a:r>
              <a:rPr lang="zh-CN" altLang="en-US" sz="1665" dirty="0"/>
              <a:t>基于一个或小量样本的概念学习</a:t>
            </a:r>
            <a:r>
              <a:rPr lang="en-US" altLang="zh-CN" sz="1665" dirty="0"/>
              <a:t>;[31]</a:t>
            </a:r>
            <a:r>
              <a:rPr lang="zh-CN" altLang="en-US" sz="1665" dirty="0"/>
              <a:t>多样化的top-k 最大团搜索</a:t>
            </a:r>
            <a:r>
              <a:rPr lang="en-US" altLang="zh-CN" sz="1665" dirty="0"/>
              <a:t>;[32]</a:t>
            </a:r>
            <a:r>
              <a:rPr lang="zh-CN" altLang="en-US" sz="1665" dirty="0"/>
              <a:t>基于Map-Reduce的记录对间的距离计算</a:t>
            </a:r>
            <a:r>
              <a:rPr lang="en-US" altLang="zh-CN" sz="1665" dirty="0"/>
              <a:t>;[33]</a:t>
            </a:r>
            <a:r>
              <a:rPr lang="zh-CN" altLang="en-US" sz="1665" dirty="0"/>
              <a:t>基于深度学习的多模数据检索。</a:t>
            </a:r>
            <a:endParaRPr lang="en-US" altLang="zh-CN" sz="1665" dirty="0"/>
          </a:p>
          <a:p>
            <a:pPr marL="457200" lvl="1" indent="0" fontAlgn="auto">
              <a:lnSpc>
                <a:spcPct val="150000"/>
              </a:lnSpc>
              <a:buFont typeface="Wingdings" panose="05000000000000000000" charset="0"/>
              <a:buNone/>
            </a:pPr>
            <a:endParaRPr lang="zh-CN" altLang="en-US" sz="1665" dirty="0"/>
          </a:p>
          <a:p>
            <a:pPr marL="457200" lvl="1" indent="0" fontAlgn="auto">
              <a:lnSpc>
                <a:spcPct val="150000"/>
              </a:lnSpc>
              <a:buFont typeface="Wingdings" panose="05000000000000000000" charset="0"/>
              <a:buNone/>
            </a:pPr>
            <a:endParaRPr lang="en-US" altLang="zh-CN" sz="1665" dirty="0"/>
          </a:p>
          <a:p>
            <a:pPr marL="800100" lvl="1" indent="-342900" fontAlgn="auto">
              <a:lnSpc>
                <a:spcPct val="150000"/>
              </a:lnSpc>
              <a:buFont typeface="Wingdings" panose="05000000000000000000" charset="0"/>
              <a:buChar char="l"/>
            </a:pPr>
            <a:endParaRPr lang="en-US" altLang="zh-CN" sz="2000" dirty="0"/>
          </a:p>
          <a:p>
            <a:pPr marL="457200" lvl="1" indent="0">
              <a:buFont typeface="Wingdings" panose="05000000000000000000" charset="0"/>
              <a:buNone/>
            </a:pPr>
            <a:endParaRPr lang="en-US" altLang="zh-CN" dirty="0"/>
          </a:p>
        </p:txBody>
      </p:sp>
      <p:sp>
        <p:nvSpPr>
          <p:cNvPr id="5" name="文本框 4"/>
          <p:cNvSpPr txBox="1"/>
          <p:nvPr/>
        </p:nvSpPr>
        <p:spPr>
          <a:xfrm>
            <a:off x="-297626" y="4666649"/>
            <a:ext cx="12134850" cy="1278890"/>
          </a:xfrm>
          <a:prstGeom prst="rect">
            <a:avLst/>
          </a:prstGeom>
          <a:noFill/>
        </p:spPr>
        <p:txBody>
          <a:bodyPr wrap="square" rtlCol="0">
            <a:spAutoFit/>
          </a:bodyPr>
          <a:lstStyle/>
          <a:p>
            <a:pPr algn="r">
              <a:lnSpc>
                <a:spcPct val="130000"/>
              </a:lnSpc>
            </a:pPr>
            <a:r>
              <a:rPr lang="en-US" altLang="zh-CN" sz="1200" dirty="0" smtClean="0">
                <a:sym typeface="+mn-ea"/>
              </a:rPr>
              <a:t>[29]</a:t>
            </a:r>
            <a:r>
              <a:rPr lang="en-US" altLang="zh-CN" sz="1200" dirty="0">
                <a:sym typeface="+mn-ea"/>
              </a:rPr>
              <a:t> </a:t>
            </a:r>
            <a:r>
              <a:rPr lang="zh-CN" altLang="en-US" sz="1200" dirty="0">
                <a:sym typeface="+mn-ea"/>
              </a:rPr>
              <a:t>Xinjie Zhou, Xianjun Wan, Jianguo Xiao. Cross-Lingual Sentiment Classification with Bilingual Document Representation Learning. ACL, 2016</a:t>
            </a:r>
          </a:p>
          <a:p>
            <a:pPr algn="r">
              <a:lnSpc>
                <a:spcPct val="130000"/>
              </a:lnSpc>
            </a:pPr>
            <a:r>
              <a:rPr lang="en-US" altLang="zh-CN" sz="1200" dirty="0" smtClean="0">
                <a:sym typeface="+mn-ea"/>
              </a:rPr>
              <a:t>[30] </a:t>
            </a:r>
            <a:r>
              <a:rPr lang="zh-CN" altLang="en-US" sz="1200" dirty="0">
                <a:sym typeface="+mn-ea"/>
              </a:rPr>
              <a:t>Brenden M.Lake, Ruslan Salakhutdinov, Joshua B. Tenenbaum. Human-level concep learning through probabilistic program induction. Science, 2015.</a:t>
            </a:r>
            <a:endParaRPr lang="en-US" altLang="zh-CN" sz="1200" dirty="0" smtClean="0">
              <a:sym typeface="+mn-ea"/>
            </a:endParaRPr>
          </a:p>
          <a:p>
            <a:pPr marL="0" lvl="1" algn="r">
              <a:lnSpc>
                <a:spcPct val="130000"/>
              </a:lnSpc>
            </a:pPr>
            <a:r>
              <a:rPr lang="en-US" altLang="zh-CN" sz="1200" dirty="0" smtClean="0">
                <a:sym typeface="+mn-ea"/>
              </a:rPr>
              <a:t>[31]</a:t>
            </a:r>
            <a:r>
              <a:rPr lang="en-US" altLang="zh-CN" sz="1200" dirty="0">
                <a:sym typeface="+mn-ea"/>
              </a:rPr>
              <a:t> </a:t>
            </a:r>
            <a:r>
              <a:rPr lang="zh-CN" altLang="en-US" sz="1200" dirty="0">
                <a:sym typeface="+mn-ea"/>
              </a:rPr>
              <a:t>Long Yuan, Lu Qin, et al. Diversified top-k clique search, VLDBJ, 2016.</a:t>
            </a:r>
            <a:endParaRPr lang="en-US" altLang="zh-CN" sz="1200" dirty="0">
              <a:sym typeface="+mn-ea"/>
            </a:endParaRPr>
          </a:p>
          <a:p>
            <a:pPr marL="0" lvl="1" algn="r">
              <a:lnSpc>
                <a:spcPct val="130000"/>
              </a:lnSpc>
            </a:pPr>
            <a:r>
              <a:rPr lang="en-US" altLang="zh-CN" sz="1200" dirty="0" smtClean="0">
                <a:sym typeface="+mn-ea"/>
              </a:rPr>
              <a:t>[32] </a:t>
            </a:r>
            <a:r>
              <a:rPr lang="zh-CN" altLang="en-US" sz="1200" dirty="0">
                <a:sym typeface="+mn-ea"/>
              </a:rPr>
              <a:t>Dimitros Karapiperis, Vassilios S. Verykios. Load-Balancing the Distance Computations in Record Linkage. SIGKDD, 2015.</a:t>
            </a:r>
          </a:p>
          <a:p>
            <a:pPr marL="0" lvl="1" algn="r">
              <a:lnSpc>
                <a:spcPct val="130000"/>
              </a:lnSpc>
            </a:pPr>
            <a:r>
              <a:rPr lang="en-US" altLang="zh-CN" sz="1200" dirty="0" smtClean="0">
                <a:latin typeface="Arial" panose="020B0604020202020204" pitchFamily="34" charset="0"/>
                <a:ea typeface="微软雅黑" panose="020B0503020204020204" charset="-122"/>
              </a:rPr>
              <a:t>[33] </a:t>
            </a:r>
            <a:r>
              <a:rPr lang="zh-CN" altLang="en-US" sz="1200" dirty="0">
                <a:sym typeface="+mn-ea"/>
              </a:rPr>
              <a:t>Wei Wang, Xiaoyan Yang, et al. Effective deep learning-based multi-modal retrieval. VLDBJ, 2016.</a:t>
            </a:r>
            <a:endParaRPr lang="en-US" altLang="zh-CN" sz="1200" dirty="0" smtClean="0">
              <a:latin typeface="Arial" panose="020B0604020202020204" pitchFamily="34" charset="0"/>
              <a:ea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大数据服务</a:t>
            </a:r>
            <a:endParaRPr lang="zh-CN" altLang="en-US" dirty="0"/>
          </a:p>
        </p:txBody>
      </p:sp>
      <p:sp>
        <p:nvSpPr>
          <p:cNvPr id="3" name="内容占位符 2"/>
          <p:cNvSpPr>
            <a:spLocks noGrp="1"/>
          </p:cNvSpPr>
          <p:nvPr>
            <p:ph idx="1"/>
          </p:nvPr>
        </p:nvSpPr>
        <p:spPr>
          <a:xfrm>
            <a:off x="859618" y="1417638"/>
            <a:ext cx="9674225" cy="5221605"/>
          </a:xfrm>
        </p:spPr>
        <p:txBody>
          <a:bodyPr>
            <a:normAutofit/>
          </a:bodyPr>
          <a:lstStyle/>
          <a:p>
            <a:pPr marL="342900" indent="-342900" fontAlgn="auto">
              <a:lnSpc>
                <a:spcPct val="150000"/>
              </a:lnSpc>
              <a:buFont typeface="Wingdings" panose="05000000000000000000" charset="0"/>
              <a:buChar char="l"/>
            </a:pPr>
            <a:r>
              <a:rPr lang="zh-CN" altLang="en-US" sz="2000" dirty="0" smtClean="0">
                <a:sym typeface="+mn-ea"/>
              </a:rPr>
              <a:t>学术成果</a:t>
            </a:r>
            <a:endParaRPr lang="en-US" altLang="zh-CN" sz="2000" dirty="0" smtClean="0">
              <a:sym typeface="+mn-ea"/>
            </a:endParaRPr>
          </a:p>
          <a:p>
            <a:pPr marL="0" indent="0" fontAlgn="auto">
              <a:lnSpc>
                <a:spcPct val="150000"/>
              </a:lnSpc>
              <a:buNone/>
            </a:pPr>
            <a:r>
              <a:rPr lang="zh-CN" altLang="en-US" sz="2000" dirty="0" smtClean="0">
                <a:sym typeface="+mn-ea"/>
              </a:rPr>
              <a:t>大</a:t>
            </a:r>
            <a:r>
              <a:rPr lang="zh-CN" altLang="en-US" sz="2000" dirty="0">
                <a:sym typeface="+mn-ea"/>
              </a:rPr>
              <a:t>数据服务的分类及评价</a:t>
            </a:r>
          </a:p>
          <a:p>
            <a:pPr marL="0" indent="0" fontAlgn="auto">
              <a:lnSpc>
                <a:spcPct val="150000"/>
              </a:lnSpc>
              <a:buNone/>
            </a:pPr>
            <a:r>
              <a:rPr lang="en-US" altLang="zh-CN" sz="1665" dirty="0">
                <a:sym typeface="+mn-ea"/>
              </a:rPr>
              <a:t>[18]</a:t>
            </a:r>
            <a:r>
              <a:rPr lang="zh-CN" altLang="en-US" sz="1665" dirty="0">
                <a:sym typeface="+mn-ea"/>
              </a:rPr>
              <a:t>调研了不同的企业及其产品，对大数据服务进行分类与评估</a:t>
            </a:r>
            <a:r>
              <a:rPr lang="en-US" altLang="zh-CN" sz="1665" dirty="0">
                <a:sym typeface="+mn-ea"/>
              </a:rPr>
              <a:t>;</a:t>
            </a:r>
            <a:r>
              <a:rPr lang="en-US" altLang="zh-CN" sz="1665" dirty="0"/>
              <a:t>[29]</a:t>
            </a:r>
            <a:r>
              <a:rPr lang="zh-CN" altLang="en-US" sz="1665" dirty="0"/>
              <a:t>提出一种基于非线性和非对称的方式对</a:t>
            </a:r>
            <a:r>
              <a:rPr lang="en-US" altLang="zh-CN" sz="1665" dirty="0" err="1"/>
              <a:t>BDaaS</a:t>
            </a:r>
            <a:r>
              <a:rPr lang="zh-CN" altLang="en-US" sz="1665" dirty="0"/>
              <a:t>商业模型与传统的</a:t>
            </a:r>
            <a:r>
              <a:rPr lang="en-US" altLang="zh-CN" sz="1665" dirty="0"/>
              <a:t>DWH(</a:t>
            </a:r>
            <a:r>
              <a:rPr lang="zh-CN" altLang="en-US" sz="1665" dirty="0"/>
              <a:t>数据仓库</a:t>
            </a:r>
            <a:r>
              <a:rPr lang="en-US" altLang="zh-CN" sz="1665" dirty="0"/>
              <a:t>)</a:t>
            </a:r>
            <a:r>
              <a:rPr lang="zh-CN" altLang="en-US" sz="1665" dirty="0"/>
              <a:t>的花费进行对比分析</a:t>
            </a:r>
          </a:p>
          <a:p>
            <a:pPr fontAlgn="auto">
              <a:lnSpc>
                <a:spcPct val="150000"/>
              </a:lnSpc>
              <a:buFont typeface="Wingdings" panose="05000000000000000000" charset="0"/>
            </a:pPr>
            <a:endParaRPr lang="zh-CN" altLang="en-US" sz="1665" dirty="0"/>
          </a:p>
          <a:p>
            <a:pPr marL="457200" lvl="1" indent="0" fontAlgn="auto">
              <a:lnSpc>
                <a:spcPct val="150000"/>
              </a:lnSpc>
              <a:buFont typeface="Wingdings" panose="05000000000000000000" charset="0"/>
              <a:buNone/>
            </a:pPr>
            <a:endParaRPr lang="zh-CN" altLang="en-US" sz="1665" dirty="0"/>
          </a:p>
          <a:p>
            <a:pPr marL="457200" lvl="1" indent="0" fontAlgn="auto">
              <a:lnSpc>
                <a:spcPct val="150000"/>
              </a:lnSpc>
              <a:buFont typeface="Wingdings" panose="05000000000000000000" charset="0"/>
              <a:buNone/>
            </a:pPr>
            <a:endParaRPr lang="en-US" altLang="zh-CN" sz="1665" dirty="0"/>
          </a:p>
          <a:p>
            <a:pPr marL="800100" lvl="1" indent="-342900" fontAlgn="auto">
              <a:lnSpc>
                <a:spcPct val="150000"/>
              </a:lnSpc>
              <a:buFont typeface="Wingdings" panose="05000000000000000000" charset="0"/>
              <a:buChar char="l"/>
            </a:pPr>
            <a:endParaRPr lang="en-US" altLang="zh-CN" sz="2000" dirty="0"/>
          </a:p>
          <a:p>
            <a:pPr marL="457200" lvl="1" indent="0">
              <a:buFont typeface="Wingdings" panose="05000000000000000000" charset="0"/>
              <a:buNone/>
            </a:pPr>
            <a:endParaRPr lang="en-US" altLang="zh-CN" dirty="0"/>
          </a:p>
        </p:txBody>
      </p:sp>
      <p:sp>
        <p:nvSpPr>
          <p:cNvPr id="5" name="文本框 4"/>
          <p:cNvSpPr txBox="1"/>
          <p:nvPr/>
        </p:nvSpPr>
        <p:spPr>
          <a:xfrm>
            <a:off x="97790" y="5883275"/>
            <a:ext cx="12134850" cy="328930"/>
          </a:xfrm>
          <a:prstGeom prst="rect">
            <a:avLst/>
          </a:prstGeom>
          <a:noFill/>
        </p:spPr>
        <p:txBody>
          <a:bodyPr wrap="square" rtlCol="0">
            <a:spAutoFit/>
          </a:bodyPr>
          <a:lstStyle/>
          <a:p>
            <a:pPr algn="r">
              <a:lnSpc>
                <a:spcPct val="130000"/>
              </a:lnSpc>
            </a:pPr>
            <a:endParaRPr lang="zh-CN" altLang="en-US" sz="1200" dirty="0" smtClean="0">
              <a:latin typeface="Arial" panose="020B0604020202020204" pitchFamily="34" charset="0"/>
              <a:ea typeface="微软雅黑" panose="020B0503020204020204" charset="-122"/>
            </a:endParaRPr>
          </a:p>
        </p:txBody>
      </p:sp>
      <p:sp>
        <p:nvSpPr>
          <p:cNvPr id="4" name="文本框 3"/>
          <p:cNvSpPr txBox="1"/>
          <p:nvPr/>
        </p:nvSpPr>
        <p:spPr>
          <a:xfrm>
            <a:off x="0" y="5127625"/>
            <a:ext cx="12165965" cy="605790"/>
          </a:xfrm>
          <a:prstGeom prst="rect">
            <a:avLst/>
          </a:prstGeom>
          <a:noFill/>
        </p:spPr>
        <p:txBody>
          <a:bodyPr wrap="square" rtlCol="0" anchor="t">
            <a:spAutoFit/>
          </a:bodyPr>
          <a:lstStyle/>
          <a:p>
            <a:pPr algn="r">
              <a:lnSpc>
                <a:spcPct val="130000"/>
              </a:lnSpc>
            </a:pPr>
            <a:r>
              <a:rPr lang="en-US" altLang="zh-CN" sz="1400" dirty="0" smtClean="0">
                <a:sym typeface="+mn-ea"/>
              </a:rPr>
              <a:t>[</a:t>
            </a:r>
            <a:r>
              <a:rPr lang="en-US" altLang="zh-CN" sz="1200" dirty="0">
                <a:sym typeface="+mn-ea"/>
              </a:rPr>
              <a:t>18] Kim Y, Kim Y H, Lee G W, et al. Survey of BigData-as-a-Service Type.  International Conference on High PERFORMANCE Computing and Communications</a:t>
            </a:r>
            <a:r>
              <a:rPr lang="en-US" altLang="zh-CN" sz="1400" dirty="0" smtClean="0">
                <a:sym typeface="+mn-ea"/>
              </a:rPr>
              <a:t>, 2015.</a:t>
            </a:r>
          </a:p>
          <a:p>
            <a:pPr algn="r">
              <a:lnSpc>
                <a:spcPct val="130000"/>
              </a:lnSpc>
            </a:pPr>
            <a:r>
              <a:rPr lang="en-US" altLang="zh-CN" sz="1200" dirty="0"/>
              <a:t>[41] Georgios Skourletopoulos, Constandinos X Mavromoustakis, et al. Towards the Evaluation of a Big Data-as-a-Service Model: A Decision Theoretic Approach. BDSTA, 2016.</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大数据服务</a:t>
            </a:r>
            <a:endParaRPr lang="zh-CN" altLang="en-US" dirty="0"/>
          </a:p>
        </p:txBody>
      </p:sp>
      <p:sp>
        <p:nvSpPr>
          <p:cNvPr id="3" name="内容占位符 2"/>
          <p:cNvSpPr>
            <a:spLocks noGrp="1"/>
          </p:cNvSpPr>
          <p:nvPr>
            <p:ph idx="1"/>
          </p:nvPr>
        </p:nvSpPr>
        <p:spPr>
          <a:xfrm>
            <a:off x="609600" y="1258570"/>
            <a:ext cx="10631170" cy="5221605"/>
          </a:xfrm>
        </p:spPr>
        <p:txBody>
          <a:bodyPr>
            <a:normAutofit/>
          </a:bodyPr>
          <a:lstStyle/>
          <a:p>
            <a:pPr marL="342900" indent="-342900" fontAlgn="auto">
              <a:lnSpc>
                <a:spcPct val="150000"/>
              </a:lnSpc>
              <a:buFont typeface="Wingdings" panose="05000000000000000000" charset="0"/>
              <a:buChar char="l"/>
            </a:pPr>
            <a:r>
              <a:rPr lang="zh-CN" altLang="en-US" sz="2000" dirty="0">
                <a:sym typeface="+mn-ea"/>
              </a:rPr>
              <a:t>学术</a:t>
            </a:r>
            <a:r>
              <a:rPr lang="zh-CN" altLang="en-US" sz="2000" dirty="0" smtClean="0">
                <a:sym typeface="+mn-ea"/>
              </a:rPr>
              <a:t>成果</a:t>
            </a:r>
            <a:endParaRPr lang="en-US" altLang="zh-CN" sz="2000" dirty="0">
              <a:sym typeface="+mn-ea"/>
            </a:endParaRPr>
          </a:p>
          <a:p>
            <a:pPr marL="0" indent="0" fontAlgn="auto">
              <a:lnSpc>
                <a:spcPct val="150000"/>
              </a:lnSpc>
              <a:buNone/>
            </a:pPr>
            <a:r>
              <a:rPr lang="zh-CN" altLang="en-US" sz="2000" dirty="0" smtClean="0">
                <a:sym typeface="+mn-ea"/>
              </a:rPr>
              <a:t>大</a:t>
            </a:r>
            <a:r>
              <a:rPr lang="zh-CN" altLang="en-US" sz="2000" dirty="0">
                <a:sym typeface="+mn-ea"/>
              </a:rPr>
              <a:t>数据服务的</a:t>
            </a:r>
            <a:r>
              <a:rPr lang="zh-CN" altLang="en-US" sz="2000" dirty="0" smtClean="0">
                <a:sym typeface="+mn-ea"/>
              </a:rPr>
              <a:t>隐私保护</a:t>
            </a:r>
            <a:endParaRPr lang="en-US" altLang="zh-CN" sz="2000" dirty="0">
              <a:sym typeface="+mn-ea"/>
            </a:endParaRPr>
          </a:p>
          <a:p>
            <a:pPr marL="0" indent="0" fontAlgn="auto">
              <a:lnSpc>
                <a:spcPct val="150000"/>
              </a:lnSpc>
              <a:buNone/>
            </a:pPr>
            <a:r>
              <a:rPr lang="en-US" altLang="zh-CN" sz="1660" dirty="0" smtClean="0">
                <a:sym typeface="+mn-ea"/>
              </a:rPr>
              <a:t>[</a:t>
            </a:r>
            <a:r>
              <a:rPr lang="en-US" altLang="zh-CN" sz="1660" dirty="0">
                <a:sym typeface="+mn-ea"/>
              </a:rPr>
              <a:t>23</a:t>
            </a:r>
            <a:r>
              <a:rPr lang="en-US" altLang="zh-CN" sz="1660" dirty="0" smtClean="0">
                <a:sym typeface="+mn-ea"/>
              </a:rPr>
              <a:t>]</a:t>
            </a:r>
            <a:r>
              <a:rPr lang="zh-CN" altLang="en-US" sz="1660" dirty="0" smtClean="0">
                <a:sym typeface="+mn-ea"/>
              </a:rPr>
              <a:t>针对云计算中的数据存储</a:t>
            </a:r>
            <a:r>
              <a:rPr lang="zh-CN" altLang="en-US" sz="1660" dirty="0">
                <a:sym typeface="+mn-ea"/>
              </a:rPr>
              <a:t>安全</a:t>
            </a:r>
            <a:r>
              <a:rPr lang="zh-CN" altLang="en-US" sz="1660" dirty="0" smtClean="0">
                <a:sym typeface="+mn-ea"/>
              </a:rPr>
              <a:t>提出了一个隐私保护的审计系统，利用基于同态认证</a:t>
            </a:r>
            <a:r>
              <a:rPr lang="en-US" altLang="zh-CN" sz="1660" dirty="0">
                <a:sym typeface="+mn-ea"/>
              </a:rPr>
              <a:t>(homomorphic authenticator)</a:t>
            </a:r>
            <a:r>
              <a:rPr lang="zh-CN" altLang="en-US" sz="1660" dirty="0" smtClean="0">
                <a:sym typeface="+mn-ea"/>
              </a:rPr>
              <a:t>的公钥和随机掩码实现了对云端数据的审核，保证用户数据隐私安全；</a:t>
            </a:r>
            <a:r>
              <a:rPr lang="en-US" altLang="zh-CN" sz="1660" dirty="0" smtClean="0">
                <a:sym typeface="+mn-ea"/>
              </a:rPr>
              <a:t>[24]</a:t>
            </a:r>
            <a:r>
              <a:rPr lang="zh-CN" altLang="en-US" sz="1660" dirty="0" smtClean="0">
                <a:sym typeface="+mn-ea"/>
              </a:rPr>
              <a:t>描述了大数据时代的隐私问题，包括识别攻击，如何捍卫自己的权利以及保护自己的家庭；</a:t>
            </a:r>
            <a:r>
              <a:rPr lang="en-US" altLang="zh-CN" sz="1660" dirty="0" smtClean="0">
                <a:sym typeface="+mn-ea"/>
              </a:rPr>
              <a:t>[25]</a:t>
            </a:r>
            <a:r>
              <a:rPr lang="zh-CN" altLang="en-US" sz="1660" dirty="0" smtClean="0">
                <a:sym typeface="+mn-ea"/>
              </a:rPr>
              <a:t>通过</a:t>
            </a:r>
            <a:r>
              <a:rPr lang="zh-CN" altLang="en-US" sz="1660" dirty="0">
                <a:sym typeface="+mn-ea"/>
              </a:rPr>
              <a:t>对</a:t>
            </a:r>
            <a:r>
              <a:rPr lang="zh-CN" altLang="en-US" sz="1660" dirty="0" smtClean="0">
                <a:sym typeface="+mn-ea"/>
              </a:rPr>
              <a:t>监视活动引起的隐私违规行为的法院样例的讨论来分析人类的权利框架是否负荷大数据时代；</a:t>
            </a:r>
            <a:r>
              <a:rPr lang="en-US" altLang="zh-CN" sz="1660" dirty="0" smtClean="0">
                <a:sym typeface="+mn-ea"/>
              </a:rPr>
              <a:t>[</a:t>
            </a:r>
            <a:r>
              <a:rPr lang="en-US" altLang="zh-CN" sz="1660" dirty="0">
                <a:sym typeface="+mn-ea"/>
              </a:rPr>
              <a:t>26</a:t>
            </a:r>
            <a:r>
              <a:rPr lang="en-US" altLang="zh-CN" sz="1660" dirty="0" smtClean="0">
                <a:sym typeface="+mn-ea"/>
              </a:rPr>
              <a:t>]</a:t>
            </a:r>
            <a:r>
              <a:rPr lang="zh-CN" altLang="en-US" sz="1660" dirty="0" smtClean="0">
                <a:sym typeface="+mn-ea"/>
              </a:rPr>
              <a:t>这本书探讨大数据时代寻求新的隐私范例</a:t>
            </a:r>
            <a:r>
              <a:rPr lang="en-US" altLang="zh-CN" sz="1660" dirty="0">
                <a:sym typeface="+mn-ea"/>
              </a:rPr>
              <a:t>;</a:t>
            </a:r>
            <a:r>
              <a:rPr lang="en-US" altLang="zh-CN" sz="1665" dirty="0" smtClean="0">
                <a:sym typeface="+mn-ea"/>
              </a:rPr>
              <a:t>[</a:t>
            </a:r>
            <a:r>
              <a:rPr lang="en-US" altLang="zh-CN" sz="1665" dirty="0">
                <a:sym typeface="+mn-ea"/>
              </a:rPr>
              <a:t>39]</a:t>
            </a:r>
            <a:r>
              <a:rPr lang="zh-CN" altLang="en-US" sz="1665" dirty="0">
                <a:sym typeface="+mn-ea"/>
              </a:rPr>
              <a:t>保护</a:t>
            </a:r>
            <a:r>
              <a:rPr lang="en-US" altLang="zh-CN" sz="1665" dirty="0" err="1" smtClean="0">
                <a:sym typeface="+mn-ea"/>
              </a:rPr>
              <a:t>隐私的前提下对敏感的个人数据聚类</a:t>
            </a:r>
            <a:r>
              <a:rPr lang="en-US" altLang="zh-CN" sz="1665" dirty="0" smtClean="0">
                <a:sym typeface="+mn-ea"/>
              </a:rPr>
              <a:t>;</a:t>
            </a:r>
            <a:r>
              <a:rPr lang="en-US" altLang="zh-CN" sz="1665" dirty="0" smtClean="0"/>
              <a:t>[</a:t>
            </a:r>
            <a:r>
              <a:rPr lang="en-US" altLang="zh-CN" sz="1665" dirty="0"/>
              <a:t>40]</a:t>
            </a:r>
            <a:r>
              <a:rPr lang="zh-CN" altLang="en-US" sz="1665" dirty="0"/>
              <a:t>在基于位置的查询中提出一种既保护隐私又保留内容</a:t>
            </a:r>
            <a:r>
              <a:rPr lang="zh-CN" altLang="en-US" sz="1660" dirty="0" smtClean="0">
                <a:sym typeface="+mn-ea"/>
              </a:rPr>
              <a:t>协议</a:t>
            </a:r>
            <a:r>
              <a:rPr lang="zh-CN" altLang="en-US" sz="1660" dirty="0">
                <a:sym typeface="+mn-ea"/>
              </a:rPr>
              <a:t>。</a:t>
            </a:r>
            <a:endParaRPr lang="zh-CN" altLang="en-US" sz="1665" dirty="0"/>
          </a:p>
          <a:p>
            <a:pPr fontAlgn="auto">
              <a:lnSpc>
                <a:spcPct val="150000"/>
              </a:lnSpc>
              <a:buFont typeface="Wingdings" panose="05000000000000000000" charset="0"/>
            </a:pPr>
            <a:endParaRPr lang="zh-CN" altLang="en-US" sz="1665" dirty="0"/>
          </a:p>
          <a:p>
            <a:pPr marL="457200" lvl="1" indent="0" fontAlgn="auto">
              <a:lnSpc>
                <a:spcPct val="150000"/>
              </a:lnSpc>
              <a:buFont typeface="Wingdings" panose="05000000000000000000" charset="0"/>
              <a:buNone/>
            </a:pPr>
            <a:endParaRPr lang="zh-CN" altLang="en-US" sz="1665" dirty="0"/>
          </a:p>
          <a:p>
            <a:pPr marL="457200" lvl="1" indent="0" fontAlgn="auto">
              <a:lnSpc>
                <a:spcPct val="150000"/>
              </a:lnSpc>
              <a:buFont typeface="Wingdings" panose="05000000000000000000" charset="0"/>
              <a:buNone/>
            </a:pPr>
            <a:endParaRPr lang="en-US" altLang="zh-CN" sz="1665" dirty="0"/>
          </a:p>
          <a:p>
            <a:pPr marL="800100" lvl="1" indent="-342900" fontAlgn="auto">
              <a:lnSpc>
                <a:spcPct val="150000"/>
              </a:lnSpc>
              <a:buFont typeface="Wingdings" panose="05000000000000000000" charset="0"/>
              <a:buChar char="l"/>
            </a:pPr>
            <a:endParaRPr lang="en-US" altLang="zh-CN" sz="2000" dirty="0"/>
          </a:p>
          <a:p>
            <a:pPr marL="457200" lvl="1" indent="0">
              <a:buFont typeface="Wingdings" panose="05000000000000000000" charset="0"/>
              <a:buNone/>
            </a:pPr>
            <a:endParaRPr lang="en-US" altLang="zh-CN" dirty="0"/>
          </a:p>
        </p:txBody>
      </p:sp>
      <p:sp>
        <p:nvSpPr>
          <p:cNvPr id="5" name="文本框 4"/>
          <p:cNvSpPr txBox="1"/>
          <p:nvPr/>
        </p:nvSpPr>
        <p:spPr>
          <a:xfrm>
            <a:off x="97790" y="5883275"/>
            <a:ext cx="12134850" cy="328930"/>
          </a:xfrm>
          <a:prstGeom prst="rect">
            <a:avLst/>
          </a:prstGeom>
          <a:noFill/>
        </p:spPr>
        <p:txBody>
          <a:bodyPr wrap="square" rtlCol="0">
            <a:spAutoFit/>
          </a:bodyPr>
          <a:lstStyle/>
          <a:p>
            <a:pPr algn="r">
              <a:lnSpc>
                <a:spcPct val="130000"/>
              </a:lnSpc>
            </a:pPr>
            <a:endParaRPr lang="zh-CN" altLang="en-US" sz="1200" dirty="0" smtClean="0">
              <a:latin typeface="Arial" panose="020B0604020202020204" pitchFamily="34" charset="0"/>
              <a:ea typeface="微软雅黑" panose="020B0503020204020204" charset="-122"/>
            </a:endParaRPr>
          </a:p>
        </p:txBody>
      </p:sp>
      <p:sp>
        <p:nvSpPr>
          <p:cNvPr id="4" name="文本框 3"/>
          <p:cNvSpPr txBox="1"/>
          <p:nvPr/>
        </p:nvSpPr>
        <p:spPr>
          <a:xfrm>
            <a:off x="-69041" y="4523587"/>
            <a:ext cx="12165965" cy="1772793"/>
          </a:xfrm>
          <a:prstGeom prst="rect">
            <a:avLst/>
          </a:prstGeom>
          <a:noFill/>
        </p:spPr>
        <p:txBody>
          <a:bodyPr wrap="square" rtlCol="0" anchor="t">
            <a:spAutoFit/>
          </a:bodyPr>
          <a:lstStyle/>
          <a:p>
            <a:pPr algn="r">
              <a:lnSpc>
                <a:spcPct val="130000"/>
              </a:lnSpc>
            </a:pPr>
            <a:r>
              <a:rPr lang="en-US" altLang="zh-CN" sz="1200" dirty="0" smtClean="0">
                <a:sym typeface="+mn-ea"/>
              </a:rPr>
              <a:t>[23] </a:t>
            </a:r>
            <a:r>
              <a:rPr lang="en-US" altLang="zh-CN" sz="1200" dirty="0">
                <a:sym typeface="+mn-ea"/>
              </a:rPr>
              <a:t>Wang C, Wang Q, Ren K, et al. Privacy-preserving public auditing for data storage security in cloud computing[J]. 2010</a:t>
            </a:r>
            <a:r>
              <a:rPr lang="en-US" altLang="zh-CN" sz="1200" dirty="0" smtClean="0">
                <a:sym typeface="+mn-ea"/>
              </a:rPr>
              <a:t>.</a:t>
            </a:r>
            <a:endParaRPr lang="en-US" altLang="zh-CN" sz="1200" dirty="0" smtClean="0"/>
          </a:p>
          <a:p>
            <a:pPr algn="r">
              <a:lnSpc>
                <a:spcPct val="130000"/>
              </a:lnSpc>
            </a:pPr>
            <a:r>
              <a:rPr lang="en-US" altLang="zh-CN" sz="1200" dirty="0" smtClean="0">
                <a:sym typeface="+mn-ea"/>
              </a:rPr>
              <a:t>[24] </a:t>
            </a:r>
            <a:r>
              <a:rPr lang="en-US" altLang="zh-CN" sz="1200" dirty="0" err="1" smtClean="0">
                <a:sym typeface="+mn-ea"/>
              </a:rPr>
              <a:t>Todman</a:t>
            </a:r>
            <a:r>
              <a:rPr lang="en-US" altLang="zh-CN" sz="1200" dirty="0" smtClean="0">
                <a:sym typeface="+mn-ea"/>
              </a:rPr>
              <a:t> A. Privacy in the age of big data: recognizing threats, defending your rights and protecting your family[J]. Rowman &amp; Littlefield, 2014.</a:t>
            </a:r>
            <a:endParaRPr lang="en-US" altLang="zh-CN" sz="1200" dirty="0" smtClean="0"/>
          </a:p>
          <a:p>
            <a:pPr algn="r">
              <a:lnSpc>
                <a:spcPct val="130000"/>
              </a:lnSpc>
            </a:pPr>
            <a:r>
              <a:rPr lang="en-US" altLang="zh-CN" sz="1200" dirty="0" smtClean="0">
                <a:sym typeface="+mn-ea"/>
              </a:rPr>
              <a:t>[25]</a:t>
            </a:r>
            <a:r>
              <a:rPr lang="en-US" altLang="zh-CN" sz="1200" dirty="0">
                <a:sym typeface="+mn-ea"/>
              </a:rPr>
              <a:t> van der </a:t>
            </a:r>
            <a:r>
              <a:rPr lang="en-US" altLang="zh-CN" sz="1200" dirty="0" err="1">
                <a:sym typeface="+mn-ea"/>
              </a:rPr>
              <a:t>Sloot</a:t>
            </a:r>
            <a:r>
              <a:rPr lang="en-US" altLang="zh-CN" sz="1200" dirty="0">
                <a:sym typeface="+mn-ea"/>
              </a:rPr>
              <a:t> B. Is the Human Rights Framework Still Fit for the Big Data Era? </a:t>
            </a:r>
            <a:r>
              <a:rPr lang="en-US" altLang="zh-CN" sz="1200" dirty="0" smtClean="0">
                <a:sym typeface="+mn-ea"/>
              </a:rPr>
              <a:t>A Discussion of the ECtHR’s Case Law on Privacy Violations Arising from Surveillance Activities. Data Protection </a:t>
            </a:r>
            <a:r>
              <a:rPr lang="en-US" altLang="zh-CN" sz="1200" dirty="0">
                <a:sym typeface="+mn-ea"/>
              </a:rPr>
              <a:t>on the Move. Springer Netherlands, 2016</a:t>
            </a:r>
            <a:r>
              <a:rPr lang="en-US" altLang="zh-CN" sz="1200" dirty="0" smtClean="0">
                <a:sym typeface="+mn-ea"/>
              </a:rPr>
              <a:t>.</a:t>
            </a:r>
            <a:endParaRPr lang="en-US" altLang="zh-CN" sz="1200" dirty="0" smtClean="0"/>
          </a:p>
          <a:p>
            <a:pPr algn="r">
              <a:lnSpc>
                <a:spcPct val="130000"/>
              </a:lnSpc>
            </a:pPr>
            <a:r>
              <a:rPr lang="en-US" altLang="zh-CN" sz="1200" dirty="0" smtClean="0">
                <a:sym typeface="+mn-ea"/>
              </a:rPr>
              <a:t>[26]</a:t>
            </a:r>
            <a:r>
              <a:rPr lang="en-US" altLang="zh-CN" sz="1200" dirty="0">
                <a:sym typeface="+mn-ea"/>
              </a:rPr>
              <a:t> van der </a:t>
            </a:r>
            <a:r>
              <a:rPr lang="en-US" altLang="zh-CN" sz="1200" dirty="0" err="1">
                <a:sym typeface="+mn-ea"/>
              </a:rPr>
              <a:t>Sloot</a:t>
            </a:r>
            <a:r>
              <a:rPr lang="en-US" altLang="zh-CN" sz="1200" dirty="0">
                <a:sym typeface="+mn-ea"/>
              </a:rPr>
              <a:t> B. Privacy as virtue: searching for a new privacy paradigm in the age of Big Data. </a:t>
            </a:r>
            <a:r>
              <a:rPr lang="en-US" altLang="zh-CN" sz="1200" dirty="0" err="1">
                <a:sym typeface="+mn-ea"/>
              </a:rPr>
              <a:t>Räume</a:t>
            </a:r>
            <a:r>
              <a:rPr lang="en-US" altLang="zh-CN" sz="1200" dirty="0">
                <a:sym typeface="+mn-ea"/>
              </a:rPr>
              <a:t> und </a:t>
            </a:r>
            <a:r>
              <a:rPr lang="en-US" altLang="zh-CN" sz="1200" dirty="0" err="1">
                <a:sym typeface="+mn-ea"/>
              </a:rPr>
              <a:t>Kulturen</a:t>
            </a:r>
            <a:r>
              <a:rPr lang="en-US" altLang="zh-CN" sz="1200" dirty="0">
                <a:sym typeface="+mn-ea"/>
              </a:rPr>
              <a:t> des </a:t>
            </a:r>
            <a:r>
              <a:rPr lang="en-US" altLang="zh-CN" sz="1200" dirty="0" err="1">
                <a:sym typeface="+mn-ea"/>
              </a:rPr>
              <a:t>Privaten</a:t>
            </a:r>
            <a:r>
              <a:rPr lang="en-US" altLang="zh-CN" sz="1200" dirty="0">
                <a:sym typeface="+mn-ea"/>
              </a:rPr>
              <a:t>. Springer </a:t>
            </a:r>
            <a:r>
              <a:rPr lang="en-US" altLang="zh-CN" sz="1200" dirty="0" err="1">
                <a:sym typeface="+mn-ea"/>
              </a:rPr>
              <a:t>Fachmedien</a:t>
            </a:r>
            <a:r>
              <a:rPr lang="en-US" altLang="zh-CN" sz="1200" dirty="0">
                <a:sym typeface="+mn-ea"/>
              </a:rPr>
              <a:t> Wiesbaden, 2017</a:t>
            </a:r>
            <a:r>
              <a:rPr lang="en-US" altLang="zh-CN" sz="1200" dirty="0" smtClean="0">
                <a:sym typeface="+mn-ea"/>
              </a:rPr>
              <a:t>.</a:t>
            </a:r>
          </a:p>
          <a:p>
            <a:pPr marL="0" lvl="1" algn="r">
              <a:lnSpc>
                <a:spcPct val="130000"/>
              </a:lnSpc>
            </a:pPr>
            <a:r>
              <a:rPr lang="en-US" altLang="zh-CN" sz="1200" dirty="0" smtClean="0">
                <a:latin typeface="Arial" panose="020B0604020202020204" pitchFamily="34" charset="0"/>
                <a:ea typeface="微软雅黑" panose="020B0503020204020204" charset="-122"/>
              </a:rPr>
              <a:t>[39] </a:t>
            </a:r>
            <a:r>
              <a:rPr lang="en-US" altLang="zh-CN" sz="1200" dirty="0">
                <a:sym typeface="+mn-ea"/>
              </a:rPr>
              <a:t>Tristan Allard, georges Hebrail et al. A New Privacy-Preserving Solution for Clustering Massively Distributed Personal Times-Series. ICDE, 2016.</a:t>
            </a:r>
          </a:p>
          <a:p>
            <a:pPr marL="0" lvl="1" algn="r">
              <a:lnSpc>
                <a:spcPct val="130000"/>
              </a:lnSpc>
            </a:pPr>
            <a:r>
              <a:rPr lang="en-US" altLang="zh-CN" sz="1200" dirty="0">
                <a:sym typeface="+mn-ea"/>
              </a:rPr>
              <a:t>[40] </a:t>
            </a:r>
            <a:r>
              <a:rPr lang="zh-CN" altLang="en-US" sz="1200" dirty="0">
                <a:sym typeface="+mn-ea"/>
              </a:rPr>
              <a:t>Russel paulet, Md. Golam Kaosar et al. Privacy-Preserving and Content-Protecting Location Based Queries. ICDE workshop, 2012.</a:t>
            </a:r>
            <a:endParaRPr lang="en-US" altLang="zh-CN" sz="1200" dirty="0" smtClean="0">
              <a:latin typeface="Arial" panose="020B0604020202020204" pitchFamily="34" charset="0"/>
              <a:ea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大数据服务</a:t>
            </a:r>
            <a:endParaRPr lang="zh-CN" altLang="en-US" dirty="0"/>
          </a:p>
        </p:txBody>
      </p:sp>
      <p:sp>
        <p:nvSpPr>
          <p:cNvPr id="3" name="内容占位符 2"/>
          <p:cNvSpPr>
            <a:spLocks noGrp="1"/>
          </p:cNvSpPr>
          <p:nvPr>
            <p:ph idx="1"/>
          </p:nvPr>
        </p:nvSpPr>
        <p:spPr>
          <a:xfrm>
            <a:off x="694862" y="1538708"/>
            <a:ext cx="9674225" cy="5221605"/>
          </a:xfrm>
        </p:spPr>
        <p:txBody>
          <a:bodyPr/>
          <a:lstStyle/>
          <a:p>
            <a:pPr marL="0" indent="0" fontAlgn="auto">
              <a:lnSpc>
                <a:spcPct val="150000"/>
              </a:lnSpc>
              <a:buNone/>
            </a:pPr>
            <a:r>
              <a:rPr lang="zh-CN" altLang="en-US" sz="2000" dirty="0" smtClean="0"/>
              <a:t>相关技术</a:t>
            </a:r>
            <a:endParaRPr lang="en-US" altLang="zh-CN" sz="2000" dirty="0" smtClean="0"/>
          </a:p>
          <a:p>
            <a:pPr marL="342900" indent="-342900" fontAlgn="auto">
              <a:lnSpc>
                <a:spcPct val="150000"/>
              </a:lnSpc>
              <a:buFont typeface="Wingdings" panose="05000000000000000000" charset="0"/>
              <a:buChar char="l"/>
            </a:pPr>
            <a:r>
              <a:rPr lang="zh-CN" altLang="en-US" sz="2000" dirty="0" smtClean="0"/>
              <a:t>大</a:t>
            </a:r>
            <a:r>
              <a:rPr lang="zh-CN" altLang="en-US" sz="2000" dirty="0"/>
              <a:t>数据存储</a:t>
            </a:r>
          </a:p>
          <a:p>
            <a:pPr marL="342900" indent="-342900" fontAlgn="auto">
              <a:lnSpc>
                <a:spcPct val="150000"/>
              </a:lnSpc>
              <a:buFont typeface="Wingdings" panose="05000000000000000000" charset="0"/>
              <a:buChar char="l"/>
            </a:pPr>
            <a:r>
              <a:rPr lang="zh-CN" altLang="en-US" sz="2000" dirty="0"/>
              <a:t>云计算</a:t>
            </a:r>
          </a:p>
          <a:p>
            <a:pPr marL="342900" indent="-342900" fontAlgn="auto">
              <a:lnSpc>
                <a:spcPct val="150000"/>
              </a:lnSpc>
              <a:buFont typeface="Wingdings" panose="05000000000000000000" charset="0"/>
              <a:buChar char="l"/>
            </a:pPr>
            <a:r>
              <a:rPr lang="zh-CN" altLang="en-US" sz="2000" dirty="0"/>
              <a:t>网格计算</a:t>
            </a:r>
          </a:p>
          <a:p>
            <a:pPr marL="342900" indent="-342900" fontAlgn="auto">
              <a:lnSpc>
                <a:spcPct val="150000"/>
              </a:lnSpc>
              <a:buFont typeface="Wingdings" panose="05000000000000000000" charset="0"/>
              <a:buChar char="l"/>
            </a:pPr>
            <a:r>
              <a:rPr lang="zh-CN" altLang="en-US" sz="2000" dirty="0"/>
              <a:t>流式计算</a:t>
            </a:r>
          </a:p>
          <a:p>
            <a:pPr marL="342900" indent="-342900" fontAlgn="auto">
              <a:lnSpc>
                <a:spcPct val="150000"/>
              </a:lnSpc>
              <a:buFont typeface="Wingdings" panose="05000000000000000000" charset="0"/>
              <a:buChar char="l"/>
            </a:pPr>
            <a:r>
              <a:rPr lang="zh-CN" altLang="en-US" sz="2000" dirty="0"/>
              <a:t>并行计算</a:t>
            </a:r>
          </a:p>
          <a:p>
            <a:pPr marL="342900" indent="-342900" fontAlgn="auto">
              <a:lnSpc>
                <a:spcPct val="150000"/>
              </a:lnSpc>
              <a:buFont typeface="Wingdings" panose="05000000000000000000" charset="0"/>
              <a:buChar char="l"/>
            </a:pPr>
            <a:r>
              <a:rPr lang="zh-CN" altLang="en-US" sz="2000" dirty="0"/>
              <a:t>机器学习</a:t>
            </a:r>
          </a:p>
          <a:p>
            <a:pPr marL="342900" indent="-342900" fontAlgn="auto">
              <a:lnSpc>
                <a:spcPct val="150000"/>
              </a:lnSpc>
              <a:buFont typeface="Wingdings" panose="05000000000000000000" charset="0"/>
              <a:buChar char="l"/>
            </a:pPr>
            <a:r>
              <a:rPr lang="zh-CN" altLang="en-US" sz="2000" dirty="0"/>
              <a:t>深度学习</a:t>
            </a:r>
          </a:p>
          <a:p>
            <a:pPr marL="342900" indent="-342900" fontAlgn="auto">
              <a:lnSpc>
                <a:spcPct val="150000"/>
              </a:lnSpc>
              <a:buFont typeface="Wingdings" panose="05000000000000000000" charset="0"/>
              <a:buChar char="l"/>
            </a:pPr>
            <a:r>
              <a:rPr lang="zh-CN" altLang="en-US" sz="2000" dirty="0"/>
              <a:t>数据可视化</a:t>
            </a:r>
          </a:p>
          <a:p>
            <a:pPr marL="342900" indent="-342900" fontAlgn="auto">
              <a:lnSpc>
                <a:spcPct val="150000"/>
              </a:lnSpc>
              <a:buFont typeface="Wingdings" panose="05000000000000000000" charset="0"/>
              <a:buChar char="l"/>
            </a:pPr>
            <a:endParaRPr lang="zh-CN" altLang="en-US" sz="2000" dirty="0"/>
          </a:p>
          <a:p>
            <a:pPr marL="342900" indent="-342900" fontAlgn="auto">
              <a:lnSpc>
                <a:spcPct val="150000"/>
              </a:lnSpc>
              <a:buFont typeface="Wingdings" panose="05000000000000000000" charset="0"/>
              <a:buChar char="l"/>
            </a:pPr>
            <a:endParaRPr lang="zh-CN" altLang="en-US" sz="2000" dirty="0"/>
          </a:p>
          <a:p>
            <a:pPr marL="342900" indent="-342900" fontAlgn="auto">
              <a:lnSpc>
                <a:spcPct val="150000"/>
              </a:lnSpc>
              <a:buFont typeface="Wingdings" panose="05000000000000000000" charset="0"/>
              <a:buChar char="l"/>
            </a:pPr>
            <a:endParaRPr lang="zh-CN" altLang="en-US" sz="2000" dirty="0"/>
          </a:p>
          <a:p>
            <a:pPr marL="457200" lvl="1" indent="0" fontAlgn="auto">
              <a:lnSpc>
                <a:spcPct val="150000"/>
              </a:lnSpc>
              <a:buFont typeface="Wingdings" panose="05000000000000000000" charset="0"/>
              <a:buNone/>
            </a:pPr>
            <a:endParaRPr lang="en-US" altLang="zh-CN" sz="1665" dirty="0"/>
          </a:p>
          <a:p>
            <a:pPr marL="457200" lvl="1" indent="0" fontAlgn="auto">
              <a:lnSpc>
                <a:spcPct val="150000"/>
              </a:lnSpc>
              <a:buFont typeface="Wingdings" panose="05000000000000000000" charset="0"/>
              <a:buNone/>
            </a:pPr>
            <a:endParaRPr lang="en-US" altLang="zh-CN" sz="1665" dirty="0"/>
          </a:p>
          <a:p>
            <a:pPr marL="800100" lvl="1" indent="-342900" fontAlgn="auto">
              <a:lnSpc>
                <a:spcPct val="150000"/>
              </a:lnSpc>
              <a:buFont typeface="Wingdings" panose="05000000000000000000" charset="0"/>
              <a:buChar char="l"/>
            </a:pPr>
            <a:endParaRPr lang="en-US" altLang="zh-CN" sz="2000" dirty="0"/>
          </a:p>
          <a:p>
            <a:pPr marL="457200" lvl="1" indent="0">
              <a:buFont typeface="Wingdings" panose="05000000000000000000" charset="0"/>
              <a:buNone/>
            </a:pP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a:t>
            </a:r>
            <a:r>
              <a:rPr lang="zh-CN" altLang="en-US" dirty="0" smtClean="0"/>
              <a:t>数据服务</a:t>
            </a:r>
            <a:endParaRPr lang="zh-CN" altLang="en-US" dirty="0"/>
          </a:p>
        </p:txBody>
      </p:sp>
      <p:sp>
        <p:nvSpPr>
          <p:cNvPr id="3" name="内容占位符 2"/>
          <p:cNvSpPr>
            <a:spLocks noGrp="1"/>
          </p:cNvSpPr>
          <p:nvPr>
            <p:ph idx="1"/>
          </p:nvPr>
        </p:nvSpPr>
        <p:spPr>
          <a:xfrm>
            <a:off x="217067" y="1619885"/>
            <a:ext cx="9674225" cy="5221605"/>
          </a:xfrm>
        </p:spPr>
        <p:txBody>
          <a:bodyPr/>
          <a:lstStyle/>
          <a:p>
            <a:pPr marL="0" indent="0" fontAlgn="auto">
              <a:lnSpc>
                <a:spcPct val="150000"/>
              </a:lnSpc>
              <a:buNone/>
            </a:pPr>
            <a:r>
              <a:rPr lang="zh-CN" altLang="en-US" sz="2000" dirty="0" smtClean="0"/>
              <a:t>挑战</a:t>
            </a:r>
            <a:endParaRPr lang="en-US" altLang="zh-CN" sz="2000" dirty="0" smtClean="0"/>
          </a:p>
          <a:p>
            <a:pPr marL="342900" indent="-342900" fontAlgn="auto">
              <a:lnSpc>
                <a:spcPct val="150000"/>
              </a:lnSpc>
              <a:buFont typeface="Wingdings" panose="05000000000000000000" charset="0"/>
              <a:buChar char="l"/>
            </a:pPr>
            <a:r>
              <a:rPr lang="zh-CN" altLang="en-US" sz="2000" dirty="0" smtClean="0"/>
              <a:t>支持</a:t>
            </a:r>
            <a:r>
              <a:rPr lang="zh-CN" altLang="en-US" sz="2000" dirty="0"/>
              <a:t>多种数据类型，不仅包括已有的数据类型，还要考虑可能会出现的数据类型</a:t>
            </a:r>
            <a:r>
              <a:rPr lang="en-US" altLang="zh-CN" sz="2000" smtClean="0"/>
              <a:t>[2]</a:t>
            </a:r>
            <a:endParaRPr lang="en-US" altLang="zh-CN" sz="2000" dirty="0"/>
          </a:p>
          <a:p>
            <a:pPr marL="342900" indent="-342900" fontAlgn="auto">
              <a:lnSpc>
                <a:spcPct val="150000"/>
              </a:lnSpc>
              <a:buFont typeface="Wingdings" panose="05000000000000000000" charset="0"/>
              <a:buChar char="l"/>
            </a:pPr>
            <a:r>
              <a:rPr lang="zh-CN" altLang="en-US" sz="2000" dirty="0"/>
              <a:t>支持大数据的重复使用和共享</a:t>
            </a:r>
            <a:endParaRPr lang="en-US" altLang="zh-CN" sz="2000" dirty="0"/>
          </a:p>
          <a:p>
            <a:pPr marL="342900" indent="-342900" fontAlgn="auto">
              <a:lnSpc>
                <a:spcPct val="150000"/>
              </a:lnSpc>
              <a:buFont typeface="Wingdings" panose="05000000000000000000" charset="0"/>
              <a:buChar char="l"/>
            </a:pPr>
            <a:r>
              <a:rPr lang="zh-CN" altLang="en-US" sz="2000" dirty="0"/>
              <a:t>多数据源集成</a:t>
            </a:r>
            <a:r>
              <a:rPr lang="en-US" altLang="zh-CN" sz="2000" dirty="0"/>
              <a:t>(</a:t>
            </a:r>
            <a:r>
              <a:rPr lang="zh-CN" altLang="en-US" sz="2000" dirty="0"/>
              <a:t>例：用户租用多个公司的存储设备，则平台服务需能集成多个数据源；集成多个数据源，给用户提供统一的视图</a:t>
            </a:r>
            <a:r>
              <a:rPr lang="en-US" altLang="zh-CN" sz="2000" dirty="0"/>
              <a:t>)</a:t>
            </a:r>
          </a:p>
          <a:p>
            <a:pPr marL="342900" indent="-342900" fontAlgn="auto">
              <a:lnSpc>
                <a:spcPct val="150000"/>
              </a:lnSpc>
              <a:buFont typeface="Wingdings" panose="05000000000000000000" charset="0"/>
              <a:buChar char="l"/>
            </a:pPr>
            <a:r>
              <a:rPr lang="zh-CN" altLang="en-US" sz="2000" dirty="0"/>
              <a:t>隐私保护</a:t>
            </a:r>
          </a:p>
          <a:p>
            <a:pPr marL="342900" indent="-342900" fontAlgn="auto">
              <a:lnSpc>
                <a:spcPct val="150000"/>
              </a:lnSpc>
              <a:buFont typeface="Wingdings" panose="05000000000000000000" charset="0"/>
              <a:buChar char="l"/>
            </a:pPr>
            <a:r>
              <a:rPr lang="zh-CN" altLang="en-US" sz="2000" dirty="0"/>
              <a:t>服务质量</a:t>
            </a:r>
            <a:r>
              <a:rPr lang="en-US" altLang="zh-CN" sz="2000" dirty="0"/>
              <a:t>(</a:t>
            </a:r>
            <a:r>
              <a:rPr lang="zh-CN" altLang="en-US" sz="2000" dirty="0"/>
              <a:t>时间效率</a:t>
            </a:r>
            <a:r>
              <a:rPr lang="en-US" altLang="zh-CN" sz="2000" dirty="0"/>
              <a:t>)</a:t>
            </a:r>
          </a:p>
          <a:p>
            <a:pPr marL="342900" indent="-342900" fontAlgn="auto">
              <a:lnSpc>
                <a:spcPct val="150000"/>
              </a:lnSpc>
              <a:buFont typeface="Wingdings" panose="05000000000000000000" charset="0"/>
              <a:buChar char="l"/>
            </a:pPr>
            <a:r>
              <a:rPr lang="zh-CN" altLang="en-US" sz="2000" dirty="0"/>
              <a:t>评价标准</a:t>
            </a:r>
          </a:p>
          <a:p>
            <a:pPr marL="342900" indent="-342900" fontAlgn="auto">
              <a:lnSpc>
                <a:spcPct val="150000"/>
              </a:lnSpc>
              <a:buFont typeface="Wingdings" panose="05000000000000000000" charset="0"/>
              <a:buChar char="l"/>
            </a:pPr>
            <a:endParaRPr lang="zh-CN" altLang="en-US" sz="2000" dirty="0"/>
          </a:p>
          <a:p>
            <a:pPr marL="342900" indent="-342900" fontAlgn="auto">
              <a:lnSpc>
                <a:spcPct val="150000"/>
              </a:lnSpc>
              <a:buFont typeface="Wingdings" panose="05000000000000000000" charset="0"/>
              <a:buChar char="l"/>
            </a:pPr>
            <a:endParaRPr lang="en-US" altLang="zh-CN" sz="2000" dirty="0"/>
          </a:p>
          <a:p>
            <a:pPr marL="342900" indent="-342900" fontAlgn="auto">
              <a:lnSpc>
                <a:spcPct val="150000"/>
              </a:lnSpc>
              <a:buFont typeface="Wingdings" panose="05000000000000000000" charset="0"/>
              <a:buChar char="l"/>
            </a:pPr>
            <a:endParaRPr lang="zh-CN" altLang="en-US" sz="2000" dirty="0"/>
          </a:p>
          <a:p>
            <a:pPr marL="342900" indent="-342900" fontAlgn="auto">
              <a:lnSpc>
                <a:spcPct val="150000"/>
              </a:lnSpc>
              <a:buFont typeface="Wingdings" panose="05000000000000000000" charset="0"/>
              <a:buChar char="l"/>
            </a:pPr>
            <a:endParaRPr lang="en-US" altLang="zh-CN" sz="2000" dirty="0"/>
          </a:p>
          <a:p>
            <a:pPr marL="342900" indent="-342900" fontAlgn="auto">
              <a:lnSpc>
                <a:spcPct val="150000"/>
              </a:lnSpc>
              <a:buFont typeface="Wingdings" panose="05000000000000000000" charset="0"/>
              <a:buChar char="l"/>
            </a:pPr>
            <a:endParaRPr lang="en-US" altLang="zh-CN" sz="2000" dirty="0"/>
          </a:p>
          <a:p>
            <a:pPr marL="342900" indent="-342900" fontAlgn="auto">
              <a:lnSpc>
                <a:spcPct val="150000"/>
              </a:lnSpc>
              <a:buFont typeface="Wingdings" panose="05000000000000000000" charset="0"/>
              <a:buChar char="l"/>
            </a:pPr>
            <a:endParaRPr lang="zh-CN" altLang="en-US" sz="2000" dirty="0"/>
          </a:p>
          <a:p>
            <a:pPr marL="457200" lvl="1" indent="0" fontAlgn="auto">
              <a:lnSpc>
                <a:spcPct val="150000"/>
              </a:lnSpc>
              <a:buFont typeface="Wingdings" panose="05000000000000000000" charset="0"/>
              <a:buNone/>
            </a:pPr>
            <a:endParaRPr lang="en-US" altLang="zh-CN" sz="1665" dirty="0"/>
          </a:p>
          <a:p>
            <a:pPr marL="457200" lvl="1" indent="0" fontAlgn="auto">
              <a:lnSpc>
                <a:spcPct val="150000"/>
              </a:lnSpc>
              <a:buFont typeface="Wingdings" panose="05000000000000000000" charset="0"/>
              <a:buNone/>
            </a:pPr>
            <a:endParaRPr lang="en-US" altLang="zh-CN" sz="1665" dirty="0"/>
          </a:p>
          <a:p>
            <a:pPr marL="800100" lvl="1" indent="-342900" fontAlgn="auto">
              <a:lnSpc>
                <a:spcPct val="150000"/>
              </a:lnSpc>
              <a:buFont typeface="Wingdings" panose="05000000000000000000" charset="0"/>
              <a:buChar char="l"/>
            </a:pPr>
            <a:endParaRPr lang="en-US" altLang="zh-CN" sz="2000" dirty="0"/>
          </a:p>
          <a:p>
            <a:pPr marL="457200" lvl="1" indent="0">
              <a:buFont typeface="Wingdings" panose="05000000000000000000" charset="0"/>
              <a:buNone/>
            </a:pPr>
            <a:endParaRPr lang="en-US" altLang="zh-CN" dirty="0"/>
          </a:p>
        </p:txBody>
      </p:sp>
      <p:sp>
        <p:nvSpPr>
          <p:cNvPr id="5" name="文本框 4"/>
          <p:cNvSpPr txBox="1"/>
          <p:nvPr/>
        </p:nvSpPr>
        <p:spPr>
          <a:xfrm>
            <a:off x="76835" y="5882640"/>
            <a:ext cx="12134850" cy="372410"/>
          </a:xfrm>
          <a:prstGeom prst="rect">
            <a:avLst/>
          </a:prstGeom>
          <a:noFill/>
        </p:spPr>
        <p:txBody>
          <a:bodyPr wrap="square" rtlCol="0">
            <a:spAutoFit/>
          </a:bodyPr>
          <a:lstStyle/>
          <a:p>
            <a:pPr algn="r">
              <a:lnSpc>
                <a:spcPct val="130000"/>
              </a:lnSpc>
            </a:pPr>
            <a:r>
              <a:rPr lang="en-US" altLang="zh-CN" sz="1400" dirty="0" smtClean="0">
                <a:latin typeface="Arial" panose="020B0604020202020204" pitchFamily="34" charset="0"/>
                <a:ea typeface="微软雅黑" panose="020B0503020204020204" charset="-122"/>
              </a:rPr>
              <a:t>[2]</a:t>
            </a:r>
            <a:r>
              <a:rPr lang="en-US" altLang="zh-CN" sz="1400" dirty="0" err="1" smtClean="0">
                <a:latin typeface="Arial" panose="020B0604020202020204" pitchFamily="34" charset="0"/>
                <a:ea typeface="微软雅黑" panose="020B0503020204020204" charset="-122"/>
              </a:rPr>
              <a:t>Zibin</a:t>
            </a:r>
            <a:r>
              <a:rPr lang="en-US" altLang="zh-CN" sz="1400" dirty="0" smtClean="0">
                <a:latin typeface="Arial" panose="020B0604020202020204" pitchFamily="34" charset="0"/>
                <a:ea typeface="微软雅黑" panose="020B0503020204020204" charset="-122"/>
              </a:rPr>
              <a:t> </a:t>
            </a:r>
            <a:r>
              <a:rPr lang="en-US" altLang="zh-CN" sz="1400" dirty="0" smtClean="0">
                <a:latin typeface="Arial" panose="020B0604020202020204" pitchFamily="34" charset="0"/>
                <a:ea typeface="微软雅黑" panose="020B0503020204020204" charset="-122"/>
              </a:rPr>
              <a:t>Zheng</a:t>
            </a:r>
            <a:r>
              <a:rPr lang="zh-CN" altLang="en-US" sz="1400" dirty="0" smtClean="0">
                <a:latin typeface="Arial" panose="020B0604020202020204" pitchFamily="34" charset="0"/>
                <a:ea typeface="微软雅黑" panose="020B0503020204020204" charset="-122"/>
              </a:rPr>
              <a:t>, et al. </a:t>
            </a:r>
            <a:r>
              <a:rPr lang="en-US" altLang="zh-CN" sz="1400" dirty="0" smtClean="0">
                <a:latin typeface="Arial" panose="020B0604020202020204" pitchFamily="34" charset="0"/>
                <a:ea typeface="微软雅黑" panose="020B0503020204020204" charset="-122"/>
              </a:rPr>
              <a:t>Service-generated Big Data and Big Data-as-a-Service: An Overview</a:t>
            </a:r>
            <a:r>
              <a:rPr lang="zh-CN" altLang="en-US" sz="1400" dirty="0" smtClean="0">
                <a:latin typeface="Arial" panose="020B0604020202020204" pitchFamily="34" charset="0"/>
                <a:ea typeface="微软雅黑" panose="020B0503020204020204" charset="-122"/>
              </a:rPr>
              <a:t>. </a:t>
            </a:r>
            <a:r>
              <a:rPr lang="en-US" altLang="zh-CN" sz="1400" dirty="0" smtClean="0">
                <a:latin typeface="Arial" panose="020B0604020202020204" pitchFamily="34" charset="0"/>
                <a:ea typeface="微软雅黑" panose="020B0503020204020204" charset="-122"/>
              </a:rPr>
              <a:t>IEEE International Congress on Big Data,</a:t>
            </a:r>
            <a:r>
              <a:rPr lang="zh-CN" altLang="en-US" sz="1400" dirty="0" smtClean="0">
                <a:latin typeface="Arial" panose="020B0604020202020204" pitchFamily="34" charset="0"/>
                <a:ea typeface="微软雅黑" panose="020B0503020204020204" charset="-122"/>
              </a:rPr>
              <a:t> 201</a:t>
            </a:r>
            <a:r>
              <a:rPr lang="en-US" altLang="zh-CN" sz="1400" dirty="0" smtClean="0">
                <a:latin typeface="Arial" panose="020B0604020202020204" pitchFamily="34" charset="0"/>
                <a:ea typeface="微软雅黑" panose="020B0503020204020204" charset="-122"/>
              </a:rPr>
              <a:t>3</a:t>
            </a:r>
            <a:r>
              <a:rPr lang="zh-CN" altLang="en-US" sz="1400" dirty="0" smtClean="0">
                <a:latin typeface="Arial" panose="020B0604020202020204" pitchFamily="34" charset="0"/>
                <a:ea typeface="微软雅黑" panose="020B0503020204020204" charset="-12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服务科学</a:t>
            </a:r>
          </a:p>
        </p:txBody>
      </p:sp>
      <p:sp>
        <p:nvSpPr>
          <p:cNvPr id="3" name="内容占位符 2"/>
          <p:cNvSpPr>
            <a:spLocks noGrp="1"/>
          </p:cNvSpPr>
          <p:nvPr>
            <p:ph idx="1"/>
          </p:nvPr>
        </p:nvSpPr>
        <p:spPr>
          <a:xfrm>
            <a:off x="1420495" y="1397000"/>
            <a:ext cx="9335770" cy="4803140"/>
          </a:xfrm>
        </p:spPr>
        <p:txBody>
          <a:bodyPr/>
          <a:lstStyle/>
          <a:p>
            <a:pPr marL="0" indent="0" fontAlgn="auto">
              <a:lnSpc>
                <a:spcPct val="150000"/>
              </a:lnSpc>
              <a:buNone/>
            </a:pPr>
            <a:r>
              <a:rPr lang="zh-CN" altLang="en-US" dirty="0" smtClean="0"/>
              <a:t>服务的定义</a:t>
            </a:r>
            <a:endParaRPr lang="en-US" altLang="zh-CN" dirty="0" smtClean="0"/>
          </a:p>
          <a:p>
            <a:pPr marL="0" indent="0" fontAlgn="auto">
              <a:lnSpc>
                <a:spcPct val="150000"/>
              </a:lnSpc>
              <a:buNone/>
            </a:pPr>
            <a:r>
              <a:rPr lang="en-US" altLang="zh-CN" dirty="0" smtClean="0"/>
              <a:t>At </a:t>
            </a:r>
            <a:r>
              <a:rPr lang="en-US" altLang="zh-CN" dirty="0"/>
              <a:t>the most fundamental level, service is “the joint creation of value by providers and clients”.--</a:t>
            </a:r>
            <a:r>
              <a:rPr lang="zh-CN" altLang="en-US" dirty="0"/>
              <a:t>服务业是生产者和消费者参与其中中的价值创造</a:t>
            </a:r>
            <a:endParaRPr lang="zh-CN" altLang="en-US" sz="2000" dirty="0"/>
          </a:p>
          <a:p>
            <a:pPr marL="800100" lvl="1" indent="-342900" fontAlgn="auto">
              <a:lnSpc>
                <a:spcPct val="150000"/>
              </a:lnSpc>
              <a:buFont typeface="Wingdings" panose="05000000000000000000" charset="0"/>
              <a:buChar char="l"/>
            </a:pPr>
            <a:endParaRPr lang="en-US" altLang="zh-CN" sz="2000" dirty="0"/>
          </a:p>
          <a:p>
            <a:pPr marL="457200" lvl="1" indent="0">
              <a:buFont typeface="Wingdings" panose="05000000000000000000" charset="0"/>
              <a:buNone/>
            </a:pPr>
            <a:endParaRPr lang="en-US" altLang="zh-CN" dirty="0"/>
          </a:p>
        </p:txBody>
      </p:sp>
      <p:sp>
        <p:nvSpPr>
          <p:cNvPr id="5" name="文本框 4"/>
          <p:cNvSpPr txBox="1"/>
          <p:nvPr/>
        </p:nvSpPr>
        <p:spPr>
          <a:xfrm>
            <a:off x="120332" y="5877560"/>
            <a:ext cx="11951335" cy="645160"/>
          </a:xfrm>
          <a:prstGeom prst="rect">
            <a:avLst/>
          </a:prstGeom>
          <a:noFill/>
        </p:spPr>
        <p:txBody>
          <a:bodyPr wrap="square" rtlCol="0">
            <a:spAutoFit/>
          </a:bodyPr>
          <a:lstStyle/>
          <a:p>
            <a:pPr algn="r">
              <a:lnSpc>
                <a:spcPct val="130000"/>
              </a:lnSpc>
            </a:pPr>
            <a:r>
              <a:rPr lang="zh-CN" altLang="en-US" sz="1400" dirty="0" smtClean="0">
                <a:latin typeface="Arial" panose="020B0604020202020204" pitchFamily="34" charset="0"/>
                <a:ea typeface="微软雅黑" panose="020B0503020204020204" charset="-122"/>
              </a:rPr>
              <a:t>Fujitsu（富士通）是世界领先的日本信息通信技术（ICT）企业，提供全方位的技术产品、解决方案和服务</a:t>
            </a:r>
          </a:p>
          <a:p>
            <a:pPr algn="r">
              <a:lnSpc>
                <a:spcPct val="130000"/>
              </a:lnSpc>
            </a:pPr>
            <a:r>
              <a:rPr lang="en-US" altLang="zh-CN" sz="1400" dirty="0" smtClean="0">
                <a:latin typeface="Arial" panose="020B0604020202020204" pitchFamily="34" charset="0"/>
                <a:ea typeface="微软雅黑" panose="020B0503020204020204" charset="-122"/>
              </a:rPr>
              <a:t>[42] </a:t>
            </a:r>
            <a:r>
              <a:rPr lang="zh-CN" altLang="en-US" sz="1400" dirty="0" smtClean="0">
                <a:latin typeface="Arial" panose="020B0604020202020204" pitchFamily="34" charset="0"/>
                <a:ea typeface="微软雅黑" panose="020B0503020204020204" charset="-122"/>
              </a:rPr>
              <a:t>http://www.fujitsu.com/jp/group/fri/en/column/economic-topics/200603/2006-03-08-1.html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服务科学</a:t>
            </a:r>
            <a:endParaRPr lang="zh-CN" altLang="en-US" dirty="0"/>
          </a:p>
        </p:txBody>
      </p:sp>
      <p:sp>
        <p:nvSpPr>
          <p:cNvPr id="3" name="内容占位符 2"/>
          <p:cNvSpPr>
            <a:spLocks noGrp="1"/>
          </p:cNvSpPr>
          <p:nvPr>
            <p:ph idx="1"/>
          </p:nvPr>
        </p:nvSpPr>
        <p:spPr>
          <a:xfrm>
            <a:off x="428367" y="1147382"/>
            <a:ext cx="11285837" cy="5597525"/>
          </a:xfrm>
        </p:spPr>
        <p:txBody>
          <a:bodyPr/>
          <a:lstStyle/>
          <a:p>
            <a:pPr marL="0" lvl="1" indent="0" fontAlgn="auto">
              <a:lnSpc>
                <a:spcPct val="150000"/>
              </a:lnSpc>
              <a:buNone/>
            </a:pPr>
            <a:r>
              <a:rPr lang="zh-CN" altLang="en-US" sz="2400" dirty="0">
                <a:solidFill>
                  <a:schemeClr val="tx1"/>
                </a:solidFill>
                <a:ea typeface="+mn-ea"/>
              </a:rPr>
              <a:t>提出及产生的原因</a:t>
            </a:r>
            <a:endParaRPr lang="en-US" altLang="zh-CN" sz="2400" dirty="0">
              <a:solidFill>
                <a:schemeClr val="tx1"/>
              </a:solidFill>
              <a:ea typeface="+mn-ea"/>
            </a:endParaRPr>
          </a:p>
          <a:p>
            <a:pPr marL="342900" lvl="1" indent="-342900">
              <a:lnSpc>
                <a:spcPct val="130000"/>
              </a:lnSpc>
              <a:buBlip>
                <a:blip r:embed="rId2"/>
              </a:buBlip>
            </a:pPr>
            <a:r>
              <a:rPr lang="zh-CN" altLang="en-US" sz="2400" b="1" dirty="0" smtClean="0">
                <a:solidFill>
                  <a:schemeClr val="tx1"/>
                </a:solidFill>
                <a:ea typeface="+mn-ea"/>
              </a:rPr>
              <a:t>提出</a:t>
            </a:r>
            <a:endParaRPr lang="en-US" altLang="zh-CN" sz="2400" b="1" dirty="0">
              <a:solidFill>
                <a:schemeClr val="tx1"/>
              </a:solidFill>
              <a:ea typeface="+mn-ea"/>
            </a:endParaRPr>
          </a:p>
          <a:p>
            <a:pPr marL="457200" lvl="1" indent="0" fontAlgn="auto">
              <a:lnSpc>
                <a:spcPct val="130000"/>
              </a:lnSpc>
              <a:buNone/>
            </a:pPr>
            <a:r>
              <a:rPr lang="zh-CN" altLang="en-US" sz="1400" kern="1200" dirty="0" smtClean="0">
                <a:solidFill>
                  <a:schemeClr val="tx1"/>
                </a:solidFill>
                <a:latin typeface="Arial" panose="020B0604020202020204" pitchFamily="34" charset="0"/>
                <a:ea typeface="微软雅黑" panose="020B0503020204020204" charset="-122"/>
                <a:cs typeface="+mn-cs"/>
              </a:rPr>
              <a:t>The </a:t>
            </a:r>
            <a:r>
              <a:rPr lang="zh-CN" altLang="en-US" sz="1400" kern="1200" dirty="0">
                <a:solidFill>
                  <a:schemeClr val="tx1"/>
                </a:solidFill>
                <a:latin typeface="Arial" panose="020B0604020202020204" pitchFamily="34" charset="0"/>
                <a:ea typeface="微软雅黑" panose="020B0503020204020204" charset="-122"/>
                <a:cs typeface="+mn-cs"/>
              </a:rPr>
              <a:t>concept of “service science” began as the brainchild of UC Berkeley Professor Henry Chesbrough and IBM's Almaden Research Center in 2002, born of the efforts by the center's research team to study service from the standpoint of social engineering systems</a:t>
            </a:r>
            <a:r>
              <a:rPr lang="en-US" altLang="zh-CN" sz="1400" kern="1200" dirty="0">
                <a:solidFill>
                  <a:schemeClr val="tx1"/>
                </a:solidFill>
                <a:latin typeface="Arial" panose="020B0604020202020204" pitchFamily="34" charset="0"/>
                <a:ea typeface="微软雅黑" panose="020B0503020204020204" charset="-122"/>
                <a:cs typeface="+mn-cs"/>
              </a:rPr>
              <a:t>.</a:t>
            </a:r>
            <a:r>
              <a:rPr lang="en-US" altLang="zh-CN" sz="1400" kern="1200" dirty="0">
                <a:solidFill>
                  <a:schemeClr val="tx1"/>
                </a:solidFill>
                <a:latin typeface="Arial" panose="020B0604020202020204" pitchFamily="34" charset="0"/>
                <a:ea typeface="微软雅黑" panose="020B0503020204020204" charset="-122"/>
                <a:cs typeface="+mn-cs"/>
                <a:sym typeface="+mn-ea"/>
              </a:rPr>
              <a:t>[42]</a:t>
            </a:r>
            <a:endParaRPr lang="en-US" altLang="zh-CN" sz="1400" kern="1200" dirty="0">
              <a:solidFill>
                <a:schemeClr val="tx1"/>
              </a:solidFill>
              <a:latin typeface="Arial" panose="020B0604020202020204" pitchFamily="34" charset="0"/>
              <a:ea typeface="微软雅黑" panose="020B0503020204020204" charset="-122"/>
              <a:cs typeface="+mn-cs"/>
            </a:endParaRPr>
          </a:p>
          <a:p>
            <a:pPr marL="342900" lvl="1" indent="-342900">
              <a:lnSpc>
                <a:spcPct val="130000"/>
              </a:lnSpc>
              <a:buBlip>
                <a:blip r:embed="rId2"/>
              </a:buBlip>
            </a:pPr>
            <a:r>
              <a:rPr lang="zh-CN" altLang="en-US" sz="2400" b="1" dirty="0">
                <a:solidFill>
                  <a:schemeClr val="tx1"/>
                </a:solidFill>
                <a:ea typeface="+mn-ea"/>
              </a:rPr>
              <a:t>产生</a:t>
            </a:r>
            <a:r>
              <a:rPr lang="zh-CN" altLang="en-US" sz="2400" b="1" dirty="0" smtClean="0">
                <a:solidFill>
                  <a:schemeClr val="tx1"/>
                </a:solidFill>
                <a:ea typeface="+mn-ea"/>
              </a:rPr>
              <a:t>原因</a:t>
            </a:r>
            <a:endParaRPr lang="en-US" altLang="zh-CN" sz="2400" b="1" dirty="0">
              <a:solidFill>
                <a:schemeClr val="tx1"/>
              </a:solidFill>
              <a:ea typeface="+mn-ea"/>
            </a:endParaRPr>
          </a:p>
          <a:p>
            <a:pPr marL="457200" lvl="1" indent="0" fontAlgn="auto">
              <a:lnSpc>
                <a:spcPct val="130000"/>
              </a:lnSpc>
              <a:buNone/>
            </a:pPr>
            <a:r>
              <a:rPr lang="en-US" altLang="zh-CN" sz="1400" kern="1200" dirty="0" smtClean="0">
                <a:solidFill>
                  <a:schemeClr val="tx1"/>
                </a:solidFill>
                <a:latin typeface="Arial" panose="020B0604020202020204" pitchFamily="34" charset="0"/>
                <a:ea typeface="微软雅黑" panose="020B0503020204020204" charset="-122"/>
                <a:cs typeface="+mn-cs"/>
              </a:rPr>
              <a:t>1</a:t>
            </a:r>
            <a:r>
              <a:rPr lang="zh-CN" altLang="en-US" sz="1400" kern="1200" dirty="0">
                <a:solidFill>
                  <a:schemeClr val="tx1"/>
                </a:solidFill>
                <a:latin typeface="Arial" panose="020B0604020202020204" pitchFamily="34" charset="0"/>
                <a:ea typeface="微软雅黑" panose="020B0503020204020204" charset="-122"/>
                <a:cs typeface="+mn-cs"/>
              </a:rPr>
              <a:t>、服务系统是人、技术、组织和共享信息</a:t>
            </a:r>
            <a:r>
              <a:rPr lang="en-US" altLang="zh-CN" sz="1400" kern="1200" dirty="0">
                <a:solidFill>
                  <a:schemeClr val="tx1"/>
                </a:solidFill>
                <a:latin typeface="Arial" panose="020B0604020202020204" pitchFamily="34" charset="0"/>
                <a:ea typeface="微软雅黑" panose="020B0503020204020204" charset="-122"/>
                <a:cs typeface="+mn-cs"/>
              </a:rPr>
              <a:t>(shared information)</a:t>
            </a:r>
            <a:r>
              <a:rPr lang="zh-CN" altLang="en-US" sz="1400" kern="1200" dirty="0">
                <a:solidFill>
                  <a:schemeClr val="tx1"/>
                </a:solidFill>
                <a:latin typeface="Arial" panose="020B0604020202020204" pitchFamily="34" charset="0"/>
                <a:ea typeface="微软雅黑" panose="020B0503020204020204" charset="-122"/>
                <a:cs typeface="+mn-cs"/>
              </a:rPr>
              <a:t>的动态配置，</a:t>
            </a:r>
            <a:r>
              <a:rPr lang="en-US" altLang="zh-CN" sz="1400" kern="1200" dirty="0">
                <a:solidFill>
                  <a:schemeClr val="tx1"/>
                </a:solidFill>
                <a:latin typeface="Arial" panose="020B0604020202020204" pitchFamily="34" charset="0"/>
                <a:ea typeface="微软雅黑" panose="020B0503020204020204" charset="-122"/>
                <a:cs typeface="+mn-cs"/>
              </a:rPr>
              <a:t> </a:t>
            </a:r>
            <a:r>
              <a:rPr lang="zh-CN" altLang="en-US" sz="1400" kern="1200" dirty="0">
                <a:solidFill>
                  <a:schemeClr val="tx1"/>
                </a:solidFill>
                <a:latin typeface="Arial" panose="020B0604020202020204" pitchFamily="34" charset="0"/>
                <a:ea typeface="微软雅黑" panose="020B0503020204020204" charset="-122"/>
                <a:cs typeface="+mn-cs"/>
              </a:rPr>
              <a:t>该服务系统</a:t>
            </a:r>
            <a:r>
              <a:rPr lang="en-US" altLang="zh-CN" sz="1400" kern="1200" dirty="0">
                <a:solidFill>
                  <a:schemeClr val="tx1"/>
                </a:solidFill>
                <a:latin typeface="Arial" panose="020B0604020202020204" pitchFamily="34" charset="0"/>
                <a:ea typeface="微软雅黑" panose="020B0503020204020204" charset="-122"/>
                <a:cs typeface="+mn-cs"/>
              </a:rPr>
              <a:t>create and deliver value to customers, providers and other </a:t>
            </a:r>
            <a:r>
              <a:rPr lang="en-US" altLang="zh-CN" sz="1400" kern="1200" dirty="0" smtClean="0">
                <a:solidFill>
                  <a:schemeClr val="tx1"/>
                </a:solidFill>
                <a:latin typeface="Arial" panose="020B0604020202020204" pitchFamily="34" charset="0"/>
                <a:ea typeface="微软雅黑" panose="020B0503020204020204" charset="-122"/>
                <a:cs typeface="+mn-cs"/>
              </a:rPr>
              <a:t>stakeholders</a:t>
            </a:r>
            <a:r>
              <a:rPr lang="en-US" altLang="zh-CN" sz="1400" kern="1200" dirty="0">
                <a:solidFill>
                  <a:schemeClr val="tx1"/>
                </a:solidFill>
                <a:latin typeface="Arial" panose="020B0604020202020204" pitchFamily="34" charset="0"/>
                <a:ea typeface="微软雅黑" panose="020B0503020204020204" charset="-122"/>
                <a:cs typeface="+mn-cs"/>
              </a:rPr>
              <a:t> </a:t>
            </a:r>
            <a:r>
              <a:rPr lang="en-US" altLang="zh-CN" sz="1400" kern="1200" dirty="0">
                <a:solidFill>
                  <a:schemeClr val="tx1"/>
                </a:solidFill>
                <a:latin typeface="Arial" panose="020B0604020202020204" pitchFamily="34" charset="0"/>
                <a:ea typeface="微软雅黑" panose="020B0503020204020204" charset="-122"/>
                <a:cs typeface="+mn-cs"/>
                <a:sym typeface="+mn-ea"/>
              </a:rPr>
              <a:t>[42]</a:t>
            </a:r>
            <a:endParaRPr lang="en-US" altLang="zh-CN" sz="1400" kern="1200" dirty="0" smtClean="0">
              <a:solidFill>
                <a:schemeClr val="tx1"/>
              </a:solidFill>
              <a:latin typeface="Arial" panose="020B0604020202020204" pitchFamily="34" charset="0"/>
              <a:ea typeface="微软雅黑" panose="020B0503020204020204" charset="-122"/>
              <a:cs typeface="+mn-cs"/>
            </a:endParaRPr>
          </a:p>
          <a:p>
            <a:pPr marL="457200" lvl="1" indent="0" fontAlgn="auto">
              <a:lnSpc>
                <a:spcPct val="130000"/>
              </a:lnSpc>
              <a:buNone/>
            </a:pPr>
            <a:r>
              <a:rPr lang="en-US" altLang="zh-CN" sz="1400" kern="1200" dirty="0" smtClean="0">
                <a:solidFill>
                  <a:schemeClr val="tx1"/>
                </a:solidFill>
                <a:latin typeface="Arial" panose="020B0604020202020204" pitchFamily="34" charset="0"/>
                <a:ea typeface="微软雅黑" panose="020B0503020204020204" charset="-122"/>
                <a:cs typeface="+mn-cs"/>
              </a:rPr>
              <a:t>2</a:t>
            </a:r>
            <a:r>
              <a:rPr lang="zh-CN" altLang="en-US" sz="1400" kern="1200" dirty="0">
                <a:solidFill>
                  <a:schemeClr val="tx1"/>
                </a:solidFill>
                <a:latin typeface="Arial" panose="020B0604020202020204" pitchFamily="34" charset="0"/>
                <a:ea typeface="微软雅黑" panose="020B0503020204020204" charset="-122"/>
                <a:cs typeface="+mn-cs"/>
              </a:rPr>
              <a:t>、因为全球化、人口</a:t>
            </a:r>
            <a:r>
              <a:rPr lang="en-US" altLang="zh-CN" sz="1400" kern="1200" dirty="0">
                <a:solidFill>
                  <a:schemeClr val="tx1"/>
                </a:solidFill>
                <a:latin typeface="Arial" panose="020B0604020202020204" pitchFamily="34" charset="0"/>
                <a:ea typeface="微软雅黑" panose="020B0503020204020204" charset="-122"/>
                <a:cs typeface="+mn-cs"/>
              </a:rPr>
              <a:t>(demographic)</a:t>
            </a:r>
            <a:r>
              <a:rPr lang="zh-CN" altLang="en-US" sz="1400" kern="1200" dirty="0">
                <a:solidFill>
                  <a:schemeClr val="tx1"/>
                </a:solidFill>
                <a:latin typeface="Arial" panose="020B0604020202020204" pitchFamily="34" charset="0"/>
                <a:ea typeface="微软雅黑" panose="020B0503020204020204" charset="-122"/>
                <a:cs typeface="+mn-cs"/>
              </a:rPr>
              <a:t>改变和技术发展，服务系统的规模、复杂度和互相依赖性</a:t>
            </a:r>
            <a:r>
              <a:rPr lang="en-US" altLang="zh-CN" sz="1400" kern="1200" dirty="0">
                <a:solidFill>
                  <a:schemeClr val="tx1"/>
                </a:solidFill>
                <a:latin typeface="Arial" panose="020B0604020202020204" pitchFamily="34" charset="0"/>
                <a:ea typeface="微软雅黑" panose="020B0503020204020204" charset="-122"/>
                <a:cs typeface="+mn-cs"/>
              </a:rPr>
              <a:t>(interdependence)</a:t>
            </a:r>
            <a:r>
              <a:rPr lang="zh-CN" altLang="en-US" sz="1400" kern="1200" dirty="0">
                <a:solidFill>
                  <a:schemeClr val="tx1"/>
                </a:solidFill>
                <a:latin typeface="Arial" panose="020B0604020202020204" pitchFamily="34" charset="0"/>
                <a:ea typeface="微软雅黑" panose="020B0503020204020204" charset="-122"/>
                <a:cs typeface="+mn-cs"/>
              </a:rPr>
              <a:t>达到了空前水平。服务的日益重要和日新月异的变化使服务创新对于是商业、政府和从业者和教育、研究的研究者都是一个主要的挑战。</a:t>
            </a:r>
            <a:r>
              <a:rPr lang="en-US" altLang="zh-CN" sz="1400" kern="1200" dirty="0">
                <a:solidFill>
                  <a:schemeClr val="tx1"/>
                </a:solidFill>
                <a:latin typeface="Arial" panose="020B0604020202020204" pitchFamily="34" charset="0"/>
                <a:ea typeface="微软雅黑" panose="020B0503020204020204" charset="-122"/>
                <a:cs typeface="+mn-cs"/>
              </a:rPr>
              <a:t>[43]</a:t>
            </a:r>
          </a:p>
          <a:p>
            <a:pPr marL="457200" lvl="1" indent="0" fontAlgn="auto">
              <a:lnSpc>
                <a:spcPct val="130000"/>
              </a:lnSpc>
              <a:buNone/>
            </a:pPr>
            <a:r>
              <a:rPr lang="en-US" altLang="zh-CN" sz="1400" kern="1200" dirty="0">
                <a:solidFill>
                  <a:schemeClr val="tx1"/>
                </a:solidFill>
                <a:latin typeface="Arial" panose="020B0604020202020204" pitchFamily="34" charset="0"/>
                <a:ea typeface="微软雅黑" panose="020B0503020204020204" charset="-122"/>
                <a:cs typeface="+mn-cs"/>
                <a:sym typeface="+mn-ea"/>
              </a:rPr>
              <a:t>3</a:t>
            </a:r>
            <a:r>
              <a:rPr lang="zh-CN" altLang="en-US" sz="1400" kern="1200" dirty="0">
                <a:solidFill>
                  <a:schemeClr val="tx1"/>
                </a:solidFill>
                <a:latin typeface="Arial" panose="020B0604020202020204" pitchFamily="34" charset="0"/>
                <a:ea typeface="微软雅黑" panose="020B0503020204020204" charset="-122"/>
                <a:cs typeface="+mn-cs"/>
                <a:sym typeface="+mn-ea"/>
              </a:rPr>
              <a:t>、the lack of effort in service innovation on both the national and major IT-vendor levels</a:t>
            </a:r>
            <a:r>
              <a:rPr lang="en-US" altLang="zh-CN" sz="1400" kern="1200" dirty="0">
                <a:solidFill>
                  <a:schemeClr val="tx1"/>
                </a:solidFill>
                <a:latin typeface="Arial" panose="020B0604020202020204" pitchFamily="34" charset="0"/>
                <a:ea typeface="微软雅黑" panose="020B0503020204020204" charset="-122"/>
                <a:cs typeface="+mn-cs"/>
                <a:sym typeface="+mn-ea"/>
              </a:rPr>
              <a:t>[42]</a:t>
            </a:r>
            <a:endParaRPr lang="zh-CN" altLang="en-US" sz="1400" kern="1200" dirty="0">
              <a:solidFill>
                <a:schemeClr val="tx1"/>
              </a:solidFill>
              <a:latin typeface="Arial" panose="020B0604020202020204" pitchFamily="34" charset="0"/>
              <a:ea typeface="微软雅黑" panose="020B0503020204020204" charset="-122"/>
              <a:cs typeface="+mn-cs"/>
            </a:endParaRPr>
          </a:p>
          <a:p>
            <a:pPr marL="457200" lvl="1" indent="0" fontAlgn="auto">
              <a:lnSpc>
                <a:spcPct val="130000"/>
              </a:lnSpc>
              <a:buNone/>
            </a:pPr>
            <a:r>
              <a:rPr lang="en-US" altLang="zh-CN" sz="1400" kern="1200" dirty="0">
                <a:solidFill>
                  <a:schemeClr val="tx1"/>
                </a:solidFill>
                <a:latin typeface="Arial" panose="020B0604020202020204" pitchFamily="34" charset="0"/>
                <a:ea typeface="微软雅黑" panose="020B0503020204020204" charset="-122"/>
                <a:cs typeface="+mn-cs"/>
              </a:rPr>
              <a:t>4</a:t>
            </a:r>
            <a:r>
              <a:rPr lang="zh-CN" altLang="en-US" sz="1400" kern="1200" dirty="0">
                <a:solidFill>
                  <a:schemeClr val="tx1"/>
                </a:solidFill>
                <a:latin typeface="Arial" panose="020B0604020202020204" pitchFamily="34" charset="0"/>
                <a:ea typeface="微软雅黑" panose="020B0503020204020204" charset="-122"/>
                <a:cs typeface="+mn-cs"/>
              </a:rPr>
              <a:t>、因此</a:t>
            </a:r>
            <a:r>
              <a:rPr lang="en-US" altLang="zh-CN" sz="1400" kern="1200" dirty="0">
                <a:solidFill>
                  <a:schemeClr val="tx1"/>
                </a:solidFill>
                <a:latin typeface="Arial" panose="020B0604020202020204" pitchFamily="34" charset="0"/>
                <a:ea typeface="微软雅黑" panose="020B0503020204020204" charset="-122"/>
                <a:cs typeface="+mn-cs"/>
              </a:rPr>
              <a:t>SSME(Service Science)</a:t>
            </a:r>
            <a:r>
              <a:rPr lang="zh-CN" altLang="en-US" sz="1400" kern="1200" dirty="0">
                <a:solidFill>
                  <a:schemeClr val="tx1"/>
                </a:solidFill>
                <a:latin typeface="Arial" panose="020B0604020202020204" pitchFamily="34" charset="0"/>
                <a:ea typeface="微软雅黑" panose="020B0503020204020204" charset="-122"/>
                <a:cs typeface="+mn-cs"/>
              </a:rPr>
              <a:t>成为一个独立的领域</a:t>
            </a:r>
            <a:r>
              <a:rPr lang="en-US" altLang="zh-CN" sz="1400" kern="1200" dirty="0">
                <a:solidFill>
                  <a:schemeClr val="tx1"/>
                </a:solidFill>
                <a:latin typeface="Arial" panose="020B0604020202020204" pitchFamily="34" charset="0"/>
                <a:ea typeface="微软雅黑" panose="020B0503020204020204" charset="-122"/>
                <a:cs typeface="+mn-cs"/>
              </a:rPr>
              <a:t>. </a:t>
            </a:r>
            <a:r>
              <a:rPr lang="zh-CN" altLang="en-US" sz="1400" kern="1200" dirty="0">
                <a:solidFill>
                  <a:schemeClr val="tx1"/>
                </a:solidFill>
                <a:latin typeface="Arial" panose="020B0604020202020204" pitchFamily="34" charset="0"/>
                <a:ea typeface="微软雅黑" panose="020B0503020204020204" charset="-122"/>
                <a:cs typeface="+mn-cs"/>
              </a:rPr>
              <a:t>它的愿景是为服务创新发现和理解复杂的服务系统的逻辑并形成一个共同的语言和共享的框架。</a:t>
            </a:r>
            <a:r>
              <a:rPr lang="en-US" altLang="zh-CN" sz="1400" kern="1200" dirty="0">
                <a:solidFill>
                  <a:schemeClr val="tx1"/>
                </a:solidFill>
                <a:latin typeface="Arial" panose="020B0604020202020204" pitchFamily="34" charset="0"/>
                <a:ea typeface="微软雅黑" panose="020B0503020204020204" charset="-122"/>
                <a:cs typeface="+mn-cs"/>
                <a:sym typeface="+mn-ea"/>
              </a:rPr>
              <a:t>[42]</a:t>
            </a:r>
            <a:endParaRPr lang="en-US" altLang="zh-CN" sz="1400" kern="1200" dirty="0">
              <a:solidFill>
                <a:schemeClr val="tx1"/>
              </a:solidFill>
              <a:latin typeface="Arial" panose="020B0604020202020204" pitchFamily="34" charset="0"/>
              <a:ea typeface="微软雅黑" panose="020B0503020204020204" charset="-122"/>
              <a:cs typeface="+mn-cs"/>
            </a:endParaRPr>
          </a:p>
        </p:txBody>
      </p:sp>
      <p:sp>
        <p:nvSpPr>
          <p:cNvPr id="5" name="文本框 4"/>
          <p:cNvSpPr txBox="1"/>
          <p:nvPr/>
        </p:nvSpPr>
        <p:spPr>
          <a:xfrm>
            <a:off x="95617" y="6036584"/>
            <a:ext cx="11951335" cy="645160"/>
          </a:xfrm>
          <a:prstGeom prst="rect">
            <a:avLst/>
          </a:prstGeom>
          <a:noFill/>
        </p:spPr>
        <p:txBody>
          <a:bodyPr wrap="square" rtlCol="0">
            <a:spAutoFit/>
          </a:bodyPr>
          <a:lstStyle/>
          <a:p>
            <a:pPr algn="r">
              <a:lnSpc>
                <a:spcPct val="130000"/>
              </a:lnSpc>
            </a:pPr>
            <a:r>
              <a:rPr lang="en-US" altLang="zh-CN" sz="1400" dirty="0" smtClean="0">
                <a:latin typeface="Arial" panose="020B0604020202020204" pitchFamily="34" charset="0"/>
                <a:ea typeface="微软雅黑" panose="020B0503020204020204" charset="-122"/>
                <a:sym typeface="+mn-ea"/>
              </a:rPr>
              <a:t>[42] </a:t>
            </a:r>
            <a:r>
              <a:rPr lang="zh-CN" altLang="en-US" sz="1400" dirty="0" smtClean="0">
                <a:latin typeface="Arial" panose="020B0604020202020204" pitchFamily="34" charset="0"/>
                <a:ea typeface="微软雅黑" panose="020B0503020204020204" charset="-122"/>
                <a:sym typeface="+mn-ea"/>
              </a:rPr>
              <a:t>http://www.fujitsu.com/jp/group/fri/en/column/economic-topics/200603/2006-03-08-1.html</a:t>
            </a:r>
            <a:endParaRPr lang="zh-CN" altLang="en-US" sz="1400" dirty="0" smtClean="0">
              <a:latin typeface="Arial" panose="020B0604020202020204" pitchFamily="34" charset="0"/>
              <a:ea typeface="微软雅黑" panose="020B0503020204020204" charset="-122"/>
            </a:endParaRPr>
          </a:p>
          <a:p>
            <a:pPr algn="r">
              <a:lnSpc>
                <a:spcPct val="130000"/>
              </a:lnSpc>
            </a:pPr>
            <a:r>
              <a:rPr lang="en-US" altLang="zh-CN" sz="1400" dirty="0" smtClean="0">
                <a:latin typeface="Arial" panose="020B0604020202020204" pitchFamily="34" charset="0"/>
                <a:ea typeface="微软雅黑" panose="020B0503020204020204" charset="-122"/>
                <a:sym typeface="+mn-ea"/>
              </a:rPr>
              <a:t>[43] </a:t>
            </a:r>
            <a:r>
              <a:rPr lang="zh-CN" altLang="en-US" sz="1400" dirty="0" smtClean="0">
                <a:latin typeface="Arial" panose="020B0604020202020204" pitchFamily="34" charset="0"/>
                <a:ea typeface="微软雅黑" panose="020B0503020204020204" charset="-122"/>
                <a:sym typeface="+mn-ea"/>
              </a:rPr>
              <a:t>http://www.ifm.eng.cam.ac.uk/resources/service/succeeding-through-service-innovation/</a:t>
            </a:r>
            <a:endParaRPr lang="zh-CN" altLang="en-US" sz="1400" dirty="0" smtClean="0">
              <a:latin typeface="Arial" panose="020B0604020202020204" pitchFamily="34" charset="0"/>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693" y="585787"/>
            <a:ext cx="10972800" cy="725488"/>
          </a:xfrm>
        </p:spPr>
        <p:txBody>
          <a:bodyPr/>
          <a:lstStyle/>
          <a:p>
            <a:r>
              <a:rPr lang="zh-CN" altLang="en-US" dirty="0" smtClean="0"/>
              <a:t>服务科学</a:t>
            </a:r>
            <a:endParaRPr lang="en-US" altLang="zh-CN" dirty="0"/>
          </a:p>
        </p:txBody>
      </p:sp>
      <p:sp>
        <p:nvSpPr>
          <p:cNvPr id="3" name="内容占位符 2"/>
          <p:cNvSpPr>
            <a:spLocks noGrp="1"/>
          </p:cNvSpPr>
          <p:nvPr>
            <p:ph idx="1"/>
          </p:nvPr>
        </p:nvSpPr>
        <p:spPr>
          <a:xfrm>
            <a:off x="663077" y="1012825"/>
            <a:ext cx="10341610" cy="5511165"/>
          </a:xfrm>
        </p:spPr>
        <p:txBody>
          <a:bodyPr>
            <a:normAutofit fontScale="90000"/>
          </a:bodyPr>
          <a:lstStyle/>
          <a:p>
            <a:pPr marL="342900" lvl="1" indent="-342900">
              <a:lnSpc>
                <a:spcPct val="130000"/>
              </a:lnSpc>
              <a:buBlip>
                <a:blip r:embed="rId2"/>
              </a:buBlip>
            </a:pPr>
            <a:r>
              <a:rPr lang="zh-CN" altLang="en-US" sz="2700" b="1" dirty="0">
                <a:solidFill>
                  <a:schemeClr val="tx1"/>
                </a:solidFill>
                <a:ea typeface="+mn-ea"/>
              </a:rPr>
              <a:t>定义</a:t>
            </a:r>
            <a:endParaRPr lang="en-US" altLang="zh-CN" sz="2700" b="1" dirty="0">
              <a:solidFill>
                <a:schemeClr val="tx1"/>
              </a:solidFill>
              <a:ea typeface="+mn-ea"/>
            </a:endParaRPr>
          </a:p>
          <a:p>
            <a:pPr marL="456565" lvl="2" indent="0" fontAlgn="auto">
              <a:lnSpc>
                <a:spcPct val="150000"/>
              </a:lnSpc>
              <a:buNone/>
            </a:pPr>
            <a:r>
              <a:rPr lang="en-US" altLang="zh-CN" sz="2100" dirty="0"/>
              <a:t>As defined by the Innovate America report</a:t>
            </a:r>
            <a:r>
              <a:rPr lang="en-US" altLang="zh-CN" sz="2100" dirty="0" smtClean="0"/>
              <a:t>,</a:t>
            </a:r>
            <a:r>
              <a:rPr lang="zh-CN" altLang="en-US" sz="2400" kern="1200" dirty="0">
                <a:latin typeface="Arial" panose="020B0604020202020204" pitchFamily="34" charset="0"/>
                <a:ea typeface="微软雅黑" panose="020B0503020204020204" charset="-122"/>
              </a:rPr>
              <a:t> </a:t>
            </a:r>
            <a:r>
              <a:rPr lang="zh-CN" altLang="en-US" sz="2100" dirty="0"/>
              <a:t>service science</a:t>
            </a:r>
            <a:r>
              <a:rPr lang="en-US" altLang="zh-CN" sz="2100" dirty="0"/>
              <a:t> is a new discipline arising from the rapid development of services across the industrial world, rooted in the interdisciplinary study of computer science, operations research, industrial engineering, mathematics, business strategy, management sciences, decision theory, social and cognitive sciences and legal sciences</a:t>
            </a:r>
          </a:p>
          <a:p>
            <a:pPr marL="342900" lvl="1" indent="-342900">
              <a:lnSpc>
                <a:spcPct val="130000"/>
              </a:lnSpc>
              <a:buBlip>
                <a:blip r:embed="rId2"/>
              </a:buBlip>
            </a:pPr>
            <a:r>
              <a:rPr lang="zh-CN" altLang="en-US" sz="2700" b="1" dirty="0">
                <a:solidFill>
                  <a:schemeClr val="tx1"/>
                </a:solidFill>
                <a:ea typeface="+mn-ea"/>
              </a:rPr>
              <a:t>目标</a:t>
            </a:r>
            <a:endParaRPr lang="en-US" altLang="zh-CN" sz="2700" b="1" dirty="0">
              <a:solidFill>
                <a:schemeClr val="tx1"/>
              </a:solidFill>
              <a:ea typeface="+mn-ea"/>
            </a:endParaRPr>
          </a:p>
          <a:p>
            <a:pPr marL="456565" lvl="2" indent="0" fontAlgn="auto">
              <a:lnSpc>
                <a:spcPct val="150000"/>
              </a:lnSpc>
              <a:buFont typeface="Wingdings" panose="05000000000000000000" charset="0"/>
              <a:buNone/>
            </a:pPr>
            <a:r>
              <a:rPr lang="en-US" altLang="zh-CN" sz="2000" dirty="0">
                <a:latin typeface="Arial" panose="020B0604020202020204" pitchFamily="34" charset="0"/>
                <a:ea typeface="黑体" panose="02010609060101010101" pitchFamily="49" charset="-122"/>
              </a:rPr>
              <a:t>tackling issues such as to what extent organizations can be restructured, how to manage service innovation, and others--</a:t>
            </a:r>
            <a:r>
              <a:rPr lang="zh-CN" altLang="en-US" sz="2000" dirty="0">
                <a:latin typeface="Arial" panose="020B0604020202020204" pitchFamily="34" charset="0"/>
                <a:ea typeface="黑体" panose="02010609060101010101" pitchFamily="49" charset="-122"/>
              </a:rPr>
              <a:t>组织机构重组、服务创新管理等</a:t>
            </a:r>
          </a:p>
          <a:p>
            <a:pPr marL="342900" lvl="1" indent="-342900">
              <a:lnSpc>
                <a:spcPct val="130000"/>
              </a:lnSpc>
              <a:buBlip>
                <a:blip r:embed="rId2"/>
              </a:buBlip>
            </a:pPr>
            <a:r>
              <a:rPr lang="zh-CN" altLang="en-US" sz="2700" b="1" dirty="0">
                <a:solidFill>
                  <a:schemeClr val="tx1"/>
                </a:solidFill>
                <a:ea typeface="+mn-ea"/>
              </a:rPr>
              <a:t>组件</a:t>
            </a:r>
            <a:endParaRPr lang="en-US" altLang="zh-CN" sz="2700" b="1" dirty="0">
              <a:solidFill>
                <a:schemeClr val="tx1"/>
              </a:solidFill>
              <a:ea typeface="+mn-ea"/>
            </a:endParaRPr>
          </a:p>
          <a:p>
            <a:pPr marL="456565" lvl="2" indent="0" fontAlgn="auto">
              <a:lnSpc>
                <a:spcPct val="150000"/>
              </a:lnSpc>
              <a:buFont typeface="Wingdings" panose="05000000000000000000" charset="0"/>
              <a:buNone/>
            </a:pPr>
            <a:r>
              <a:rPr lang="en-US" altLang="zh-CN" sz="2160" dirty="0"/>
              <a:t>business strategy, business processes, HR optimization and fundamental technologies in IT--</a:t>
            </a:r>
            <a:r>
              <a:rPr lang="zh-CN" altLang="en-US" sz="2160" dirty="0"/>
              <a:t>商业策略、商业流程、</a:t>
            </a:r>
            <a:r>
              <a:rPr lang="en-US" altLang="zh-CN" sz="2160" dirty="0"/>
              <a:t>HR</a:t>
            </a:r>
            <a:r>
              <a:rPr lang="zh-CN" altLang="en-US" sz="2160" dirty="0" smtClean="0"/>
              <a:t>优化、基础技术</a:t>
            </a:r>
            <a:endParaRPr lang="zh-CN" altLang="en-US" sz="2160" dirty="0"/>
          </a:p>
        </p:txBody>
      </p:sp>
      <p:sp>
        <p:nvSpPr>
          <p:cNvPr id="5" name="文本框 4"/>
          <p:cNvSpPr txBox="1"/>
          <p:nvPr/>
        </p:nvSpPr>
        <p:spPr>
          <a:xfrm>
            <a:off x="4703188" y="6183064"/>
            <a:ext cx="7493000" cy="368300"/>
          </a:xfrm>
          <a:prstGeom prst="rect">
            <a:avLst/>
          </a:prstGeom>
          <a:noFill/>
        </p:spPr>
        <p:txBody>
          <a:bodyPr wrap="none" rtlCol="0">
            <a:spAutoFit/>
          </a:bodyPr>
          <a:lstStyle/>
          <a:p>
            <a:pPr algn="l">
              <a:lnSpc>
                <a:spcPct val="130000"/>
              </a:lnSpc>
            </a:pPr>
            <a:r>
              <a:rPr lang="en-US" altLang="zh-CN" sz="1400" dirty="0" smtClean="0">
                <a:latin typeface="Arial" panose="020B0604020202020204" pitchFamily="34" charset="0"/>
                <a:ea typeface="微软雅黑" panose="020B0503020204020204" charset="-122"/>
              </a:rPr>
              <a:t>[42] </a:t>
            </a:r>
            <a:r>
              <a:rPr lang="zh-CN" altLang="en-US" sz="1400" dirty="0" smtClean="0">
                <a:latin typeface="Arial" panose="020B0604020202020204" pitchFamily="34" charset="0"/>
                <a:ea typeface="微软雅黑" panose="020B0503020204020204" charset="-122"/>
              </a:rPr>
              <a:t>http://www.fujitsu.com/jp/group/fri/en/column/economic-topics/200603/2006-03-08-1.html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服务科学</a:t>
            </a:r>
            <a:endParaRPr lang="en-US" altLang="zh-CN" dirty="0"/>
          </a:p>
        </p:txBody>
      </p:sp>
      <p:sp>
        <p:nvSpPr>
          <p:cNvPr id="3" name="内容占位符 2"/>
          <p:cNvSpPr>
            <a:spLocks noGrp="1"/>
          </p:cNvSpPr>
          <p:nvPr>
            <p:ph idx="1"/>
          </p:nvPr>
        </p:nvSpPr>
        <p:spPr>
          <a:xfrm>
            <a:off x="983932" y="1323494"/>
            <a:ext cx="10504170" cy="5684520"/>
          </a:xfrm>
        </p:spPr>
        <p:txBody>
          <a:bodyPr>
            <a:normAutofit/>
          </a:bodyPr>
          <a:lstStyle/>
          <a:p>
            <a:pPr marL="0" indent="0" fontAlgn="auto">
              <a:lnSpc>
                <a:spcPct val="150000"/>
              </a:lnSpc>
              <a:buNone/>
            </a:pPr>
            <a:r>
              <a:rPr lang="zh-CN" altLang="en-US" dirty="0"/>
              <a:t>解决问题的方法</a:t>
            </a:r>
            <a:endParaRPr lang="en-US" altLang="zh-CN" dirty="0" smtClean="0"/>
          </a:p>
          <a:p>
            <a:pPr marL="342900" lvl="1" indent="-342900">
              <a:lnSpc>
                <a:spcPct val="130000"/>
              </a:lnSpc>
              <a:buBlip>
                <a:blip r:embed="rId2"/>
              </a:buBlip>
            </a:pPr>
            <a:r>
              <a:rPr lang="en-US" altLang="zh-CN" sz="2400" b="1" dirty="0">
                <a:solidFill>
                  <a:schemeClr val="tx1"/>
                </a:solidFill>
                <a:ea typeface="+mn-ea"/>
              </a:rPr>
              <a:t>Service Analytics</a:t>
            </a:r>
          </a:p>
          <a:p>
            <a:pPr marL="457200" lvl="2" indent="0" algn="just" fontAlgn="auto">
              <a:lnSpc>
                <a:spcPct val="150000"/>
              </a:lnSpc>
              <a:spcBef>
                <a:spcPts val="600"/>
              </a:spcBef>
              <a:buClr>
                <a:schemeClr val="accent1"/>
              </a:buClr>
              <a:buSzPct val="110000"/>
              <a:buNone/>
            </a:pPr>
            <a:r>
              <a:rPr lang="en-US" altLang="zh-CN" sz="2160" dirty="0"/>
              <a:t>Exploring the use and application of advanced analytic technologies to address the information service and business analytic challenges faced by enterprises.</a:t>
            </a:r>
          </a:p>
          <a:p>
            <a:pPr marL="457200" lvl="2" indent="0" algn="just" fontAlgn="auto">
              <a:lnSpc>
                <a:spcPct val="150000"/>
              </a:lnSpc>
              <a:spcBef>
                <a:spcPts val="600"/>
              </a:spcBef>
              <a:buClr>
                <a:schemeClr val="accent1"/>
              </a:buClr>
              <a:buSzPct val="110000"/>
              <a:buNone/>
            </a:pPr>
            <a:r>
              <a:rPr lang="zh-CN" altLang="en-US" sz="2160" dirty="0"/>
              <a:t>用先进分析技术对企业面临的信息服务和商业分析挑战做处理</a:t>
            </a:r>
          </a:p>
          <a:p>
            <a:pPr marL="342900" lvl="1" indent="-342900">
              <a:lnSpc>
                <a:spcPct val="130000"/>
              </a:lnSpc>
              <a:buClr>
                <a:schemeClr val="accent1"/>
              </a:buClr>
              <a:buSzPct val="110000"/>
              <a:buBlip>
                <a:blip r:embed="rId2"/>
              </a:buBlip>
            </a:pPr>
            <a:r>
              <a:rPr lang="en-US" altLang="zh-CN" sz="2400" b="1" dirty="0">
                <a:solidFill>
                  <a:schemeClr val="tx1"/>
                </a:solidFill>
                <a:ea typeface="+mn-ea"/>
              </a:rPr>
              <a:t>Business Architecture and Process Innovation</a:t>
            </a:r>
          </a:p>
          <a:p>
            <a:pPr marL="457200" lvl="2" indent="0" algn="just" fontAlgn="auto">
              <a:lnSpc>
                <a:spcPct val="150000"/>
              </a:lnSpc>
              <a:spcBef>
                <a:spcPts val="600"/>
              </a:spcBef>
              <a:buClr>
                <a:schemeClr val="accent1"/>
              </a:buClr>
              <a:buSzPct val="110000"/>
              <a:buFont typeface="Wingdings" panose="05000000000000000000" charset="0"/>
              <a:buNone/>
            </a:pPr>
            <a:r>
              <a:rPr lang="en-US" altLang="zh-CN" sz="2160" dirty="0"/>
              <a:t>Designing and implementing a holistic approach to improving the foundations and practice of transforming global enterprises.</a:t>
            </a:r>
          </a:p>
          <a:p>
            <a:pPr marL="457200" lvl="2" indent="0" algn="just" fontAlgn="auto">
              <a:lnSpc>
                <a:spcPct val="150000"/>
              </a:lnSpc>
              <a:spcBef>
                <a:spcPts val="600"/>
              </a:spcBef>
              <a:buClr>
                <a:schemeClr val="accent1"/>
              </a:buClr>
              <a:buSzPct val="110000"/>
              <a:buFont typeface="Wingdings" panose="05000000000000000000" charset="0"/>
              <a:buNone/>
            </a:pPr>
            <a:r>
              <a:rPr lang="zh-CN" altLang="en-US" sz="2160" dirty="0"/>
              <a:t>为提高全球转型企业的基础和实践</a:t>
            </a:r>
            <a:r>
              <a:rPr lang="zh-CN" altLang="en-US" sz="2160" dirty="0">
                <a:sym typeface="+mn-ea"/>
              </a:rPr>
              <a:t>设计并实现一个整体的方案</a:t>
            </a:r>
            <a:endParaRPr lang="en-US" altLang="zh-CN" sz="2160" dirty="0"/>
          </a:p>
        </p:txBody>
      </p:sp>
      <p:sp>
        <p:nvSpPr>
          <p:cNvPr id="5" name="文本框 4"/>
          <p:cNvSpPr txBox="1"/>
          <p:nvPr/>
        </p:nvSpPr>
        <p:spPr>
          <a:xfrm>
            <a:off x="260349" y="6242531"/>
            <a:ext cx="11951335" cy="372410"/>
          </a:xfrm>
          <a:prstGeom prst="rect">
            <a:avLst/>
          </a:prstGeom>
          <a:noFill/>
        </p:spPr>
        <p:txBody>
          <a:bodyPr wrap="square" rtlCol="0">
            <a:spAutoFit/>
          </a:bodyPr>
          <a:lstStyle/>
          <a:p>
            <a:pPr algn="r">
              <a:lnSpc>
                <a:spcPct val="130000"/>
              </a:lnSpc>
            </a:pPr>
            <a:r>
              <a:rPr lang="en-US" altLang="zh-CN" sz="1400" dirty="0" smtClean="0">
                <a:latin typeface="Arial" panose="020B0604020202020204" pitchFamily="34" charset="0"/>
                <a:ea typeface="微软雅黑" panose="020B0503020204020204" charset="-122"/>
              </a:rPr>
              <a:t>[</a:t>
            </a:r>
            <a:r>
              <a:rPr lang="en-US" altLang="zh-CN" sz="1400" dirty="0">
                <a:latin typeface="Arial" panose="020B0604020202020204" pitchFamily="34" charset="0"/>
                <a:ea typeface="微软雅黑" panose="020B0503020204020204" charset="-122"/>
              </a:rPr>
              <a:t>1</a:t>
            </a:r>
            <a:r>
              <a:rPr lang="en-US" altLang="zh-CN" sz="1400" dirty="0" smtClean="0">
                <a:latin typeface="Arial" panose="020B0604020202020204" pitchFamily="34" charset="0"/>
                <a:ea typeface="微软雅黑" panose="020B0503020204020204" charset="-122"/>
              </a:rPr>
              <a:t>] </a:t>
            </a:r>
            <a:r>
              <a:rPr lang="zh-CN" altLang="en-US" sz="1400" dirty="0" smtClean="0">
                <a:latin typeface="Arial" panose="020B0604020202020204" pitchFamily="34" charset="0"/>
                <a:ea typeface="微软雅黑" panose="020B0503020204020204" charset="-122"/>
              </a:rPr>
              <a:t>http://researcher.watson.ibm.com/researcher/view_group.php?id=1230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服务科学</a:t>
            </a:r>
            <a:endParaRPr lang="zh-CN" altLang="en-US" dirty="0"/>
          </a:p>
        </p:txBody>
      </p:sp>
      <p:sp>
        <p:nvSpPr>
          <p:cNvPr id="3" name="内容占位符 2"/>
          <p:cNvSpPr>
            <a:spLocks noGrp="1"/>
          </p:cNvSpPr>
          <p:nvPr>
            <p:ph idx="1"/>
          </p:nvPr>
        </p:nvSpPr>
        <p:spPr>
          <a:xfrm>
            <a:off x="1078230" y="1356445"/>
            <a:ext cx="10504170" cy="5684520"/>
          </a:xfrm>
        </p:spPr>
        <p:txBody>
          <a:bodyPr>
            <a:normAutofit/>
          </a:bodyPr>
          <a:lstStyle/>
          <a:p>
            <a:pPr marL="0" indent="0" fontAlgn="auto">
              <a:lnSpc>
                <a:spcPct val="150000"/>
              </a:lnSpc>
              <a:buNone/>
            </a:pPr>
            <a:r>
              <a:rPr lang="zh-CN" altLang="en-US" dirty="0"/>
              <a:t>解决问题的方法</a:t>
            </a:r>
            <a:endParaRPr lang="en-US" altLang="zh-CN" sz="2400" dirty="0" smtClean="0"/>
          </a:p>
          <a:p>
            <a:pPr marL="342900" lvl="1" indent="-342900">
              <a:lnSpc>
                <a:spcPct val="130000"/>
              </a:lnSpc>
              <a:buBlip>
                <a:blip r:embed="rId2"/>
              </a:buBlip>
            </a:pPr>
            <a:r>
              <a:rPr lang="en-US" altLang="zh-CN" sz="2400" b="1" dirty="0">
                <a:solidFill>
                  <a:schemeClr val="tx1"/>
                </a:solidFill>
                <a:ea typeface="+mn-ea"/>
              </a:rPr>
              <a:t>Complex Service Systems Modeling, Engineering and Simulation</a:t>
            </a:r>
          </a:p>
          <a:p>
            <a:pPr marL="457200" lvl="2" indent="0" algn="just" fontAlgn="auto">
              <a:lnSpc>
                <a:spcPct val="150000"/>
              </a:lnSpc>
              <a:spcBef>
                <a:spcPts val="600"/>
              </a:spcBef>
              <a:buClr>
                <a:schemeClr val="accent1"/>
              </a:buClr>
              <a:buSzPct val="110000"/>
              <a:buNone/>
            </a:pPr>
            <a:r>
              <a:rPr lang="en-US" altLang="zh-CN" sz="2160" dirty="0"/>
              <a:t>Modeling, engineering and simulating complex real-world service systems, and delivering complex IT Services</a:t>
            </a:r>
            <a:endParaRPr lang="zh-CN" altLang="en-US" sz="2160" dirty="0"/>
          </a:p>
          <a:p>
            <a:pPr marL="457200" lvl="2" indent="0" algn="just" fontAlgn="auto">
              <a:lnSpc>
                <a:spcPct val="150000"/>
              </a:lnSpc>
              <a:spcBef>
                <a:spcPts val="600"/>
              </a:spcBef>
              <a:buClr>
                <a:schemeClr val="accent1"/>
              </a:buClr>
              <a:buSzPct val="110000"/>
              <a:buNone/>
            </a:pPr>
            <a:r>
              <a:rPr lang="zh-CN" altLang="en-US" sz="2160" dirty="0"/>
              <a:t>对复杂的真实服务系统建模、设计和仿真，并交付复杂的</a:t>
            </a:r>
            <a:r>
              <a:rPr lang="en-US" altLang="zh-CN" sz="2160" dirty="0"/>
              <a:t>IT Services</a:t>
            </a:r>
          </a:p>
          <a:p>
            <a:pPr marL="342900" lvl="1" indent="-342900">
              <a:lnSpc>
                <a:spcPct val="130000"/>
              </a:lnSpc>
              <a:buClr>
                <a:schemeClr val="accent1"/>
              </a:buClr>
              <a:buSzPct val="110000"/>
              <a:buBlip>
                <a:blip r:embed="rId2"/>
              </a:buBlip>
            </a:pPr>
            <a:r>
              <a:rPr lang="en-US" altLang="zh-CN" sz="2400" b="1" dirty="0">
                <a:solidFill>
                  <a:schemeClr val="tx1"/>
                </a:solidFill>
                <a:ea typeface="+mn-ea"/>
              </a:rPr>
              <a:t>Service Quality and Experience</a:t>
            </a:r>
          </a:p>
          <a:p>
            <a:pPr marL="457200" lvl="2" indent="0" algn="just" fontAlgn="auto">
              <a:lnSpc>
                <a:spcPct val="150000"/>
              </a:lnSpc>
              <a:spcBef>
                <a:spcPts val="600"/>
              </a:spcBef>
              <a:buClr>
                <a:schemeClr val="accent1"/>
              </a:buClr>
              <a:buSzPct val="110000"/>
              <a:buFont typeface="Wingdings" panose="05000000000000000000" charset="0"/>
              <a:buNone/>
            </a:pPr>
            <a:r>
              <a:rPr lang="en-US" altLang="zh-CN" sz="2160" dirty="0"/>
              <a:t>Creating and building advanced technologies intended to make workers more effective and processes more robust.</a:t>
            </a:r>
          </a:p>
          <a:p>
            <a:pPr marL="457200" lvl="2" indent="0" algn="just" fontAlgn="auto">
              <a:lnSpc>
                <a:spcPct val="150000"/>
              </a:lnSpc>
              <a:spcBef>
                <a:spcPts val="600"/>
              </a:spcBef>
              <a:buClr>
                <a:schemeClr val="accent1"/>
              </a:buClr>
              <a:buSzPct val="110000"/>
              <a:buFont typeface="Wingdings" panose="05000000000000000000" charset="0"/>
              <a:buNone/>
            </a:pPr>
            <a:r>
              <a:rPr lang="zh-CN" altLang="en-US" sz="2160" dirty="0"/>
              <a:t>发明使过程更机械化、工人效率更高的先进技术</a:t>
            </a:r>
          </a:p>
        </p:txBody>
      </p:sp>
      <p:sp>
        <p:nvSpPr>
          <p:cNvPr id="5" name="文本框 4"/>
          <p:cNvSpPr txBox="1"/>
          <p:nvPr/>
        </p:nvSpPr>
        <p:spPr>
          <a:xfrm>
            <a:off x="240665" y="6226054"/>
            <a:ext cx="11951335" cy="372410"/>
          </a:xfrm>
          <a:prstGeom prst="rect">
            <a:avLst/>
          </a:prstGeom>
          <a:noFill/>
        </p:spPr>
        <p:txBody>
          <a:bodyPr wrap="square" rtlCol="0">
            <a:spAutoFit/>
          </a:bodyPr>
          <a:lstStyle/>
          <a:p>
            <a:pPr algn="r">
              <a:lnSpc>
                <a:spcPct val="130000"/>
              </a:lnSpc>
            </a:pPr>
            <a:r>
              <a:rPr lang="en-US" altLang="zh-CN" sz="1400" dirty="0" smtClean="0">
                <a:latin typeface="Arial" panose="020B0604020202020204" pitchFamily="34" charset="0"/>
                <a:ea typeface="微软雅黑" panose="020B0503020204020204" charset="-122"/>
              </a:rPr>
              <a:t>[</a:t>
            </a:r>
            <a:r>
              <a:rPr lang="en-US" altLang="zh-CN" sz="1400" dirty="0">
                <a:latin typeface="Arial" panose="020B0604020202020204" pitchFamily="34" charset="0"/>
                <a:ea typeface="微软雅黑" panose="020B0503020204020204" charset="-122"/>
              </a:rPr>
              <a:t>1</a:t>
            </a:r>
            <a:r>
              <a:rPr lang="en-US" altLang="zh-CN" sz="1400" dirty="0" smtClean="0">
                <a:latin typeface="Arial" panose="020B0604020202020204" pitchFamily="34" charset="0"/>
                <a:ea typeface="微软雅黑" panose="020B0503020204020204" charset="-122"/>
              </a:rPr>
              <a:t>] </a:t>
            </a:r>
            <a:r>
              <a:rPr lang="zh-CN" altLang="en-US" sz="1400" dirty="0" smtClean="0">
                <a:latin typeface="Arial" panose="020B0604020202020204" pitchFamily="34" charset="0"/>
                <a:ea typeface="微软雅黑" panose="020B0503020204020204" charset="-122"/>
              </a:rPr>
              <a:t>http://researcher.watson.ibm.com/researcher/view_group.php?id=1230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服务科学</a:t>
            </a:r>
            <a:endParaRPr lang="zh-CN" altLang="en-US" dirty="0"/>
          </a:p>
        </p:txBody>
      </p:sp>
      <p:sp>
        <p:nvSpPr>
          <p:cNvPr id="3" name="内容占位符 2"/>
          <p:cNvSpPr>
            <a:spLocks noGrp="1"/>
          </p:cNvSpPr>
          <p:nvPr>
            <p:ph idx="1"/>
          </p:nvPr>
        </p:nvSpPr>
        <p:spPr>
          <a:xfrm>
            <a:off x="1157571" y="1496489"/>
            <a:ext cx="10504170" cy="5684520"/>
          </a:xfrm>
        </p:spPr>
        <p:txBody>
          <a:bodyPr>
            <a:normAutofit/>
          </a:bodyPr>
          <a:lstStyle/>
          <a:p>
            <a:pPr marL="0" indent="0" fontAlgn="auto">
              <a:lnSpc>
                <a:spcPct val="150000"/>
              </a:lnSpc>
              <a:buNone/>
            </a:pPr>
            <a:r>
              <a:rPr lang="zh-CN" altLang="en-US" dirty="0"/>
              <a:t>研究点</a:t>
            </a:r>
            <a:endParaRPr lang="en-US" altLang="zh-CN" dirty="0" smtClean="0"/>
          </a:p>
          <a:p>
            <a:pPr marL="342900" lvl="1" indent="-342900">
              <a:lnSpc>
                <a:spcPct val="130000"/>
              </a:lnSpc>
              <a:buClr>
                <a:schemeClr val="accent1"/>
              </a:buClr>
              <a:buSzPct val="110000"/>
              <a:buBlip>
                <a:blip r:embed="rId2"/>
              </a:buBlip>
            </a:pPr>
            <a:r>
              <a:rPr lang="en-US" altLang="zh-CN" sz="2400" b="1" dirty="0">
                <a:solidFill>
                  <a:schemeClr val="tx1"/>
                </a:solidFill>
                <a:ea typeface="+mn-ea"/>
              </a:rPr>
              <a:t> Service Design and Strategy</a:t>
            </a:r>
          </a:p>
          <a:p>
            <a:pPr marL="914400" lvl="2" indent="0" fontAlgn="auto">
              <a:lnSpc>
                <a:spcPct val="150000"/>
              </a:lnSpc>
              <a:buNone/>
            </a:pPr>
            <a:r>
              <a:rPr lang="en-US" altLang="zh-CN" dirty="0"/>
              <a:t>Value proposition and measurement--</a:t>
            </a:r>
            <a:r>
              <a:rPr lang="zh-CN" altLang="en-US" dirty="0"/>
              <a:t>价值说明及评价</a:t>
            </a:r>
          </a:p>
          <a:p>
            <a:pPr marL="914400" lvl="2" indent="0" fontAlgn="auto">
              <a:lnSpc>
                <a:spcPct val="150000"/>
              </a:lnSpc>
              <a:buNone/>
            </a:pPr>
            <a:r>
              <a:rPr lang="en-US" altLang="zh-CN" dirty="0"/>
              <a:t>Complex system modeling, optimization, simulation--</a:t>
            </a:r>
            <a:r>
              <a:rPr lang="zh-CN" altLang="en-US" dirty="0"/>
              <a:t>复杂的系统建模，优化，仿真</a:t>
            </a:r>
          </a:p>
          <a:p>
            <a:pPr marL="914400" lvl="2" indent="0" fontAlgn="auto">
              <a:lnSpc>
                <a:spcPct val="150000"/>
              </a:lnSpc>
              <a:buNone/>
            </a:pPr>
            <a:r>
              <a:rPr lang="en-US" altLang="zh-CN" dirty="0"/>
              <a:t>Business models, services value modeling--</a:t>
            </a:r>
            <a:r>
              <a:rPr lang="zh-CN" altLang="en-US" dirty="0"/>
              <a:t>商业模型，服务价值模型</a:t>
            </a:r>
          </a:p>
          <a:p>
            <a:pPr marL="914400" lvl="2" indent="0" fontAlgn="auto">
              <a:lnSpc>
                <a:spcPct val="150000"/>
              </a:lnSpc>
              <a:buNone/>
            </a:pPr>
            <a:r>
              <a:rPr lang="en-US" altLang="zh-CN" dirty="0"/>
              <a:t>Industrialization of service--</a:t>
            </a:r>
            <a:r>
              <a:rPr lang="zh-CN" altLang="en-US" dirty="0"/>
              <a:t>服务工业化</a:t>
            </a:r>
          </a:p>
          <a:p>
            <a:pPr marL="457200" lvl="1" indent="0" fontAlgn="auto">
              <a:lnSpc>
                <a:spcPct val="150000"/>
              </a:lnSpc>
              <a:buNone/>
            </a:pPr>
            <a:endParaRPr lang="en-US" altLang="zh-CN" dirty="0"/>
          </a:p>
        </p:txBody>
      </p:sp>
      <p:sp>
        <p:nvSpPr>
          <p:cNvPr id="5" name="文本框 4"/>
          <p:cNvSpPr txBox="1"/>
          <p:nvPr/>
        </p:nvSpPr>
        <p:spPr>
          <a:xfrm>
            <a:off x="309777" y="6135439"/>
            <a:ext cx="11951335" cy="372410"/>
          </a:xfrm>
          <a:prstGeom prst="rect">
            <a:avLst/>
          </a:prstGeom>
          <a:noFill/>
        </p:spPr>
        <p:txBody>
          <a:bodyPr wrap="square" rtlCol="0">
            <a:spAutoFit/>
          </a:bodyPr>
          <a:lstStyle/>
          <a:p>
            <a:pPr algn="r">
              <a:lnSpc>
                <a:spcPct val="130000"/>
              </a:lnSpc>
            </a:pPr>
            <a:r>
              <a:rPr lang="en-US" altLang="zh-CN" sz="1400" dirty="0" smtClean="0">
                <a:latin typeface="Arial" panose="020B0604020202020204" pitchFamily="34" charset="0"/>
                <a:ea typeface="微软雅黑" panose="020B0503020204020204" charset="-122"/>
                <a:sym typeface="+mn-ea"/>
              </a:rPr>
              <a:t>[</a:t>
            </a:r>
            <a:r>
              <a:rPr lang="en-US" altLang="zh-CN" sz="1400" dirty="0">
                <a:latin typeface="Arial" panose="020B0604020202020204" pitchFamily="34" charset="0"/>
                <a:ea typeface="微软雅黑" panose="020B0503020204020204" charset="-122"/>
                <a:sym typeface="+mn-ea"/>
              </a:rPr>
              <a:t>1</a:t>
            </a:r>
            <a:r>
              <a:rPr lang="en-US" altLang="zh-CN" sz="1400" dirty="0" smtClean="0">
                <a:latin typeface="Arial" panose="020B0604020202020204" pitchFamily="34" charset="0"/>
                <a:ea typeface="微软雅黑" panose="020B0503020204020204" charset="-122"/>
                <a:sym typeface="+mn-ea"/>
              </a:rPr>
              <a:t>] </a:t>
            </a:r>
            <a:r>
              <a:rPr lang="zh-CN" altLang="en-US" sz="1400" dirty="0" smtClean="0">
                <a:latin typeface="Arial" panose="020B0604020202020204" pitchFamily="34" charset="0"/>
                <a:ea typeface="微软雅黑" panose="020B0503020204020204" charset="-122"/>
              </a:rPr>
              <a:t>http://researcher.watson.ibm.com/researcher/view_group.php?id=1230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ym typeface="+mn-ea"/>
              </a:rPr>
              <a:t>服务科学</a:t>
            </a:r>
            <a:endParaRPr lang="zh-CN" altLang="en-US" dirty="0"/>
          </a:p>
        </p:txBody>
      </p:sp>
      <p:sp>
        <p:nvSpPr>
          <p:cNvPr id="3" name="内容占位符 2"/>
          <p:cNvSpPr>
            <a:spLocks noGrp="1"/>
          </p:cNvSpPr>
          <p:nvPr>
            <p:ph idx="1"/>
          </p:nvPr>
        </p:nvSpPr>
        <p:spPr>
          <a:xfrm>
            <a:off x="1078230" y="1356446"/>
            <a:ext cx="10504170" cy="5684520"/>
          </a:xfrm>
        </p:spPr>
        <p:txBody>
          <a:bodyPr>
            <a:normAutofit lnSpcReduction="10000"/>
          </a:bodyPr>
          <a:lstStyle/>
          <a:p>
            <a:pPr marL="0" indent="0" fontAlgn="auto">
              <a:lnSpc>
                <a:spcPct val="150000"/>
              </a:lnSpc>
              <a:buNone/>
            </a:pPr>
            <a:r>
              <a:rPr lang="zh-CN" altLang="en-US" dirty="0"/>
              <a:t>研究点</a:t>
            </a:r>
            <a:endParaRPr lang="en-US" altLang="zh-CN" dirty="0" smtClean="0"/>
          </a:p>
          <a:p>
            <a:pPr marL="342900" lvl="1" indent="-342900">
              <a:lnSpc>
                <a:spcPct val="140000"/>
              </a:lnSpc>
              <a:buClr>
                <a:schemeClr val="accent1"/>
              </a:buClr>
              <a:buSzPct val="110000"/>
              <a:buBlip>
                <a:blip r:embed="rId2"/>
              </a:buBlip>
            </a:pPr>
            <a:r>
              <a:rPr lang="en-US" altLang="zh-CN" sz="2400" b="1" dirty="0">
                <a:solidFill>
                  <a:schemeClr val="tx1"/>
                </a:solidFill>
                <a:ea typeface="+mn-ea"/>
              </a:rPr>
              <a:t>Service </a:t>
            </a:r>
            <a:r>
              <a:rPr lang="en-US" altLang="zh-CN" sz="2400" b="1" dirty="0" err="1">
                <a:solidFill>
                  <a:schemeClr val="tx1"/>
                </a:solidFill>
                <a:ea typeface="+mn-ea"/>
              </a:rPr>
              <a:t>Analyics</a:t>
            </a:r>
            <a:endParaRPr lang="en-US" altLang="zh-CN" sz="2400" b="1" dirty="0">
              <a:solidFill>
                <a:schemeClr val="tx1"/>
              </a:solidFill>
              <a:ea typeface="+mn-ea"/>
            </a:endParaRPr>
          </a:p>
          <a:p>
            <a:pPr marL="914400" lvl="2" indent="0" fontAlgn="auto">
              <a:lnSpc>
                <a:spcPct val="160000"/>
              </a:lnSpc>
              <a:buNone/>
            </a:pPr>
            <a:r>
              <a:rPr lang="en-US" altLang="zh-CN" dirty="0">
                <a:sym typeface="+mn-ea"/>
              </a:rPr>
              <a:t>Applying Analytics and Cognitive Techniques applied various stages of Service Lifecycle--</a:t>
            </a:r>
            <a:r>
              <a:rPr lang="zh-CN" altLang="en-US" dirty="0">
                <a:sym typeface="+mn-ea"/>
              </a:rPr>
              <a:t>在服务的各个环节应用分析和认知技术</a:t>
            </a:r>
          </a:p>
          <a:p>
            <a:pPr marL="342900" lvl="1" indent="-342900">
              <a:lnSpc>
                <a:spcPct val="150000"/>
              </a:lnSpc>
              <a:buClr>
                <a:schemeClr val="accent1"/>
              </a:buClr>
              <a:buSzPct val="110000"/>
              <a:buBlip>
                <a:blip r:embed="rId2"/>
              </a:buBlip>
            </a:pPr>
            <a:r>
              <a:rPr lang="en-US" altLang="zh-CN" sz="2400" b="1" dirty="0">
                <a:solidFill>
                  <a:schemeClr val="tx1"/>
                </a:solidFill>
                <a:ea typeface="+mn-ea"/>
                <a:sym typeface="+mn-ea"/>
              </a:rPr>
              <a:t>Service Modeling, Monitoring &amp; Management</a:t>
            </a:r>
          </a:p>
          <a:p>
            <a:pPr marL="914400" lvl="2" indent="0" fontAlgn="auto">
              <a:lnSpc>
                <a:spcPct val="170000"/>
              </a:lnSpc>
              <a:buNone/>
            </a:pPr>
            <a:r>
              <a:rPr lang="en-US" altLang="zh-CN" dirty="0">
                <a:sym typeface="+mn-ea"/>
              </a:rPr>
              <a:t>Modeling service systems, policies, formal representations, languages--</a:t>
            </a:r>
            <a:r>
              <a:rPr lang="zh-CN" altLang="en-US" dirty="0">
                <a:sym typeface="+mn-ea"/>
              </a:rPr>
              <a:t>对服务系统、政策、正常表达、语言建模</a:t>
            </a:r>
          </a:p>
          <a:p>
            <a:pPr marL="342900" lvl="1" indent="-342900">
              <a:lnSpc>
                <a:spcPct val="160000"/>
              </a:lnSpc>
              <a:buClr>
                <a:schemeClr val="accent1"/>
              </a:buClr>
              <a:buSzPct val="110000"/>
              <a:buBlip>
                <a:blip r:embed="rId2"/>
              </a:buBlip>
            </a:pPr>
            <a:r>
              <a:rPr lang="en-US" altLang="zh-CN" sz="2400" b="1" dirty="0">
                <a:solidFill>
                  <a:schemeClr val="tx1"/>
                </a:solidFill>
                <a:ea typeface="+mn-ea"/>
                <a:sym typeface="+mn-ea"/>
              </a:rPr>
              <a:t>Service Quality, Excellence</a:t>
            </a:r>
          </a:p>
          <a:p>
            <a:pPr marL="914400" lvl="2" indent="0" fontAlgn="auto">
              <a:lnSpc>
                <a:spcPct val="180000"/>
              </a:lnSpc>
              <a:buNone/>
            </a:pPr>
            <a:r>
              <a:rPr lang="en-US" altLang="zh-CN" dirty="0">
                <a:sym typeface="+mn-ea"/>
              </a:rPr>
              <a:t>Compliance, effectiveness, sustainability--</a:t>
            </a:r>
            <a:r>
              <a:rPr lang="zh-CN" altLang="en-US" dirty="0">
                <a:sym typeface="+mn-ea"/>
              </a:rPr>
              <a:t>承诺，效力，持续性</a:t>
            </a:r>
          </a:p>
          <a:p>
            <a:pPr marL="914400" lvl="2" indent="0" fontAlgn="auto">
              <a:lnSpc>
                <a:spcPct val="180000"/>
              </a:lnSpc>
              <a:buNone/>
            </a:pPr>
            <a:r>
              <a:rPr lang="en-US" altLang="zh-CN" dirty="0">
                <a:sym typeface="+mn-ea"/>
              </a:rPr>
              <a:t>New measures &amp; regulations--</a:t>
            </a:r>
            <a:r>
              <a:rPr lang="zh-CN" altLang="en-US" dirty="0">
                <a:sym typeface="+mn-ea"/>
              </a:rPr>
              <a:t>新的措施 </a:t>
            </a:r>
            <a:r>
              <a:rPr lang="en-US" altLang="zh-CN" dirty="0">
                <a:sym typeface="+mn-ea"/>
              </a:rPr>
              <a:t>&amp;  </a:t>
            </a:r>
            <a:r>
              <a:rPr lang="zh-CN" altLang="en-US" dirty="0">
                <a:sym typeface="+mn-ea"/>
              </a:rPr>
              <a:t>规则</a:t>
            </a:r>
          </a:p>
          <a:p>
            <a:pPr marL="457200" lvl="1" indent="0" fontAlgn="auto">
              <a:lnSpc>
                <a:spcPct val="150000"/>
              </a:lnSpc>
              <a:buNone/>
            </a:pPr>
            <a:r>
              <a:rPr lang="en-US" altLang="zh-CN" dirty="0"/>
              <a:t>   </a:t>
            </a:r>
          </a:p>
          <a:p>
            <a:pPr marL="800100" lvl="1" indent="-342900" fontAlgn="auto">
              <a:lnSpc>
                <a:spcPct val="150000"/>
              </a:lnSpc>
              <a:buFont typeface="Wingdings" panose="05000000000000000000" charset="0"/>
              <a:buChar char="l"/>
            </a:pPr>
            <a:endParaRPr lang="en-US" altLang="zh-CN" dirty="0"/>
          </a:p>
        </p:txBody>
      </p:sp>
      <p:sp>
        <p:nvSpPr>
          <p:cNvPr id="5" name="文本框 4"/>
          <p:cNvSpPr txBox="1"/>
          <p:nvPr/>
        </p:nvSpPr>
        <p:spPr>
          <a:xfrm>
            <a:off x="264469" y="6161439"/>
            <a:ext cx="11951335" cy="372410"/>
          </a:xfrm>
          <a:prstGeom prst="rect">
            <a:avLst/>
          </a:prstGeom>
          <a:noFill/>
        </p:spPr>
        <p:txBody>
          <a:bodyPr wrap="square" rtlCol="0">
            <a:spAutoFit/>
          </a:bodyPr>
          <a:lstStyle/>
          <a:p>
            <a:pPr algn="r">
              <a:lnSpc>
                <a:spcPct val="130000"/>
              </a:lnSpc>
            </a:pPr>
            <a:r>
              <a:rPr lang="en-US" altLang="zh-CN" sz="1400" dirty="0" smtClean="0">
                <a:latin typeface="Arial" panose="020B0604020202020204" pitchFamily="34" charset="0"/>
                <a:ea typeface="微软雅黑" panose="020B0503020204020204" charset="-122"/>
                <a:sym typeface="+mn-ea"/>
              </a:rPr>
              <a:t>[</a:t>
            </a:r>
            <a:r>
              <a:rPr lang="en-US" altLang="zh-CN" sz="1400" dirty="0">
                <a:latin typeface="Arial" panose="020B0604020202020204" pitchFamily="34" charset="0"/>
                <a:ea typeface="微软雅黑" panose="020B0503020204020204" charset="-122"/>
                <a:sym typeface="+mn-ea"/>
              </a:rPr>
              <a:t>1</a:t>
            </a:r>
            <a:r>
              <a:rPr lang="en-US" altLang="zh-CN" sz="1400" dirty="0" smtClean="0">
                <a:latin typeface="Arial" panose="020B0604020202020204" pitchFamily="34" charset="0"/>
                <a:ea typeface="微软雅黑" panose="020B0503020204020204" charset="-122"/>
                <a:sym typeface="+mn-ea"/>
              </a:rPr>
              <a:t>] </a:t>
            </a:r>
            <a:r>
              <a:rPr lang="zh-CN" altLang="en-US" sz="1400" dirty="0" smtClean="0">
                <a:latin typeface="Arial" panose="020B0604020202020204" pitchFamily="34" charset="0"/>
                <a:ea typeface="微软雅黑" panose="020B0503020204020204" charset="-122"/>
              </a:rPr>
              <a:t>http://researcher.watson.ibm.com/researcher/view_group.php?id=1230</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diagram160389_3"/>
  <p:tag name="KSO_WM_SLIDE_INDEX" val="3"/>
  <p:tag name="KSO_WM_SLIDE_ITEM_CNT" val="3"/>
  <p:tag name="KSO_WM_SLIDE_LAYOUT" val="a_l"/>
  <p:tag name="KSO_WM_SLIDE_LAYOUT_CNT" val="1_1"/>
  <p:tag name="KSO_WM_SLIDE_TYPE" val="text"/>
  <p:tag name="KSO_WM_BEAUTIFY_FLAG" val="#wm#"/>
  <p:tag name="KSO_WM_SLIDE_POSITION" val="110*147"/>
  <p:tag name="KSO_WM_SLIDE_SIZE" val="739*311"/>
  <p:tag name="KSO_WM_TEMPLATE_CATEGORY" val="diagram"/>
  <p:tag name="KSO_WM_TEMPLATE_INDEX" val="160389"/>
  <p:tag name="KSO_WM_TAG_VERSION" val="1.0"/>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160389"/>
  <p:tag name="KSO_WM_UNIT_TYPE" val="a"/>
  <p:tag name="KSO_WM_UNIT_INDEX" val="1"/>
  <p:tag name="KSO_WM_UNIT_ID" val="diagram160389_3*a*1"/>
  <p:tag name="KSO_WM_UNIT_CLEAR" val="1"/>
  <p:tag name="KSO_WM_UNIT_LAYERLEVEL" val="1"/>
  <p:tag name="KSO_WM_UNIT_VALUE" val="18"/>
  <p:tag name="KSO_WM_UNIT_ISCONTENTSTITLE" val="0"/>
  <p:tag name="KSO_WM_UNIT_HIGHLIGHT" val="0"/>
  <p:tag name="KSO_WM_UNIT_COMPATIBLE" val="1"/>
  <p:tag name="KSO_WM_BEAUTIFY_FLAG" val="#wm#"/>
  <p:tag name="KSO_WM_UNIT_PRESET_TEXT_INDEX" val="3"/>
  <p:tag name="KSO_WM_UNIT_PRESET_TEXT_LEN" val="18"/>
  <p:tag name="KSO_WM_TAG_VERSION" val="1.0"/>
</p:tagLst>
</file>

<file path=ppt/theme/theme1.xml><?xml version="1.0" encoding="utf-8"?>
<a:theme xmlns:a="http://schemas.openxmlformats.org/drawingml/2006/main" name="presentationli">
  <a:themeElements>
    <a:clrScheme name="KSO_GREEN7">
      <a:dk1>
        <a:srgbClr val="3F4143"/>
      </a:dk1>
      <a:lt1>
        <a:srgbClr val="FFFFFF"/>
      </a:lt1>
      <a:dk2>
        <a:srgbClr val="3D3F41"/>
      </a:dk2>
      <a:lt2>
        <a:srgbClr val="FFFFFF"/>
      </a:lt2>
      <a:accent1>
        <a:srgbClr val="83B40D"/>
      </a:accent1>
      <a:accent2>
        <a:srgbClr val="C5D12F"/>
      </a:accent2>
      <a:accent3>
        <a:srgbClr val="56B4B6"/>
      </a:accent3>
      <a:accent4>
        <a:srgbClr val="6B8A4B"/>
      </a:accent4>
      <a:accent5>
        <a:srgbClr val="DCAB48"/>
      </a:accent5>
      <a:accent6>
        <a:srgbClr val="B84D30"/>
      </a:accent6>
      <a:hlink>
        <a:srgbClr val="00B0F0"/>
      </a:hlink>
      <a:folHlink>
        <a:srgbClr val="AFB2B4"/>
      </a:folHlink>
    </a:clrScheme>
    <a:fontScheme name="自定义 3">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博士学位论文答辩（李建欣）">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0" tIns="0" rIns="0" bIns="0" numCol="1" rtlCol="0"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sz="1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defRPr>
        </a:defPPr>
      </a:lstStyle>
      <a:style>
        <a:lnRef idx="1">
          <a:schemeClr val="accent5"/>
        </a:lnRef>
        <a:fillRef idx="2">
          <a:schemeClr val="accent5"/>
        </a:fillRef>
        <a:effectRef idx="1">
          <a:schemeClr val="accent5"/>
        </a:effectRef>
        <a:fontRef idx="minor">
          <a:schemeClr val="dk1"/>
        </a:fontRef>
      </a:style>
    </a:spDef>
    <a:lnDef>
      <a:spPr bwMode="auto">
        <a:ln>
          <a:headEnd type="none" w="med" len="med"/>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博士学位论文答辩（李建欣）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博士学位论文答辩（李建欣）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博士学位论文答辩（李建欣）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博士学位论文答辩（李建欣）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博士学位论文答辩（李建欣）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博士学位论文答辩（李建欣）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博士学位论文答辩（李建欣）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博士学位论文答辩（李建欣）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博士学位论文答辩（李建欣）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博士学位论文答辩（李建欣）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博士学位论文答辩（李建欣）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博士学位论文答辩（李建欣）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4013</Words>
  <Application>Microsoft Office PowerPoint</Application>
  <PresentationFormat>宽屏</PresentationFormat>
  <Paragraphs>275</Paragraphs>
  <Slides>27</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27</vt:i4>
      </vt:variant>
    </vt:vector>
  </HeadingPairs>
  <TitlesOfParts>
    <vt:vector size="36" baseType="lpstr">
      <vt:lpstr>黑体</vt:lpstr>
      <vt:lpstr>楷体</vt:lpstr>
      <vt:lpstr>楷体_GB2312</vt:lpstr>
      <vt:lpstr>微软雅黑</vt:lpstr>
      <vt:lpstr>Arial</vt:lpstr>
      <vt:lpstr>Calibri</vt:lpstr>
      <vt:lpstr>Wingdings</vt:lpstr>
      <vt:lpstr>presentationli</vt:lpstr>
      <vt:lpstr>主题2</vt:lpstr>
      <vt:lpstr>BDaaS</vt:lpstr>
      <vt:lpstr>PowerPoint 演示文稿</vt:lpstr>
      <vt:lpstr>服务科学</vt:lpstr>
      <vt:lpstr>服务科学</vt:lpstr>
      <vt:lpstr>服务科学</vt:lpstr>
      <vt:lpstr>服务科学</vt:lpstr>
      <vt:lpstr>服务科学</vt:lpstr>
      <vt:lpstr>服务科学</vt:lpstr>
      <vt:lpstr>服务科学</vt:lpstr>
      <vt:lpstr>服务科学</vt:lpstr>
      <vt:lpstr>服务科学</vt:lpstr>
      <vt:lpstr>数据服务</vt:lpstr>
      <vt:lpstr>大数据</vt:lpstr>
      <vt:lpstr>大数据服务</vt:lpstr>
      <vt:lpstr>大数据服务</vt:lpstr>
      <vt:lpstr>大数据服务</vt:lpstr>
      <vt:lpstr>大数据服务</vt:lpstr>
      <vt:lpstr>大数据服务</vt:lpstr>
      <vt:lpstr>大数据服务</vt:lpstr>
      <vt:lpstr>大数据服务</vt:lpstr>
      <vt:lpstr>大数据服务 </vt:lpstr>
      <vt:lpstr>大数据服务</vt:lpstr>
      <vt:lpstr>大数据服务</vt:lpstr>
      <vt:lpstr>大数据服务</vt:lpstr>
      <vt:lpstr>大数据服务</vt:lpstr>
      <vt:lpstr>大数据服务</vt:lpstr>
      <vt:lpstr>大数据服务</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lyy</dc:creator>
  <cp:lastModifiedBy>zhujh</cp:lastModifiedBy>
  <cp:revision>244</cp:revision>
  <dcterms:created xsi:type="dcterms:W3CDTF">2016-09-07T14:36:00Z</dcterms:created>
  <dcterms:modified xsi:type="dcterms:W3CDTF">2016-09-28T03:04:51Z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