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73" r:id="rId3"/>
    <p:sldId id="392" r:id="rId4"/>
    <p:sldId id="396" r:id="rId5"/>
    <p:sldId id="397" r:id="rId6"/>
    <p:sldId id="399" r:id="rId7"/>
    <p:sldId id="402" r:id="rId8"/>
    <p:sldId id="401" r:id="rId9"/>
    <p:sldId id="400" r:id="rId10"/>
    <p:sldId id="395" r:id="rId11"/>
    <p:sldId id="3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62A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0014" autoAdjust="0"/>
    <p:restoredTop sz="88529" autoAdjust="0"/>
  </p:normalViewPr>
  <p:slideViewPr>
    <p:cSldViewPr>
      <p:cViewPr varScale="1">
        <p:scale>
          <a:sx n="89" d="100"/>
          <a:sy n="89" d="100"/>
        </p:scale>
        <p:origin x="-792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03A98BE-C1C5-41F3-9C65-34877FAF0F6B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91CDE8B-C8AA-48B1-B0FE-F92F62FA1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95098A-E69F-482B-83CC-59FB94F5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DC317-493F-4500-99C9-8884150C0547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25606" name="日期占位符 5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772025"/>
            <a:ext cx="7467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0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371600"/>
            <a:ext cx="8534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91FA6D39-35A9-45AD-B3C4-BFB372DB1769}" type="datetime1">
              <a:rPr lang="zh-CN" altLang="en-US"/>
              <a:pPr>
                <a:defRPr/>
              </a:pPr>
              <a:t>2016/12/1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4126FA2-895F-4BD0-981D-1DC71CDE4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17716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04800"/>
            <a:ext cx="51625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34200" y="63246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4126FA2-895F-4BD0-981D-1DC71CDE4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52600" y="1600200"/>
            <a:ext cx="3429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429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R0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4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"/>
            <a:ext cx="7829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3716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|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z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]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304800"/>
            <a:ext cx="7924800" cy="1447800"/>
          </a:xfrm>
        </p:spPr>
        <p:txBody>
          <a:bodyPr rIns="0" bIns="0"/>
          <a:lstStyle/>
          <a:p>
            <a:pPr algn="ctr" eaLnBrk="1" hangingPunct="1"/>
            <a:r>
              <a:rPr lang="zh-CN" altLang="en-US" sz="6600" b="1" dirty="0" smtClean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</a:rPr>
              <a:t>基金申请个人体会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76400" y="5105400"/>
            <a:ext cx="716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4400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马 </a:t>
            </a:r>
            <a:r>
              <a:rPr lang="zh-CN" altLang="en-US" sz="4400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帅</a:t>
            </a:r>
            <a:r>
              <a:rPr lang="en-US" altLang="zh-CN" sz="4400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0469"/>
            <a:ext cx="8001000" cy="176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44196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00200" y="304800"/>
            <a:ext cx="6781800" cy="1524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关于制定目标，</a:t>
            </a:r>
            <a:endParaRPr lang="en-US" altLang="zh-CN" sz="4800" b="1" kern="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“</a:t>
            </a:r>
            <a:r>
              <a:rPr lang="en-US" altLang="zh-CN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SMART”</a:t>
            </a: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法则？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5800" y="1905000"/>
            <a:ext cx="8458200" cy="4525963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z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(specific)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：明确，不能只是形容概括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z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(measurable)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：可衡量，需要量化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z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(attainable)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：可达到的，不能是遥不可及的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z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(relevant)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：结果导向：与长远目标具有相关性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z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(time-based)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：有时限的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管理的实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4572000"/>
            <a:ext cx="1447800" cy="2099310"/>
          </a:xfrm>
          <a:prstGeom prst="rect">
            <a:avLst/>
          </a:prstGeom>
        </p:spPr>
      </p:pic>
      <p:pic>
        <p:nvPicPr>
          <p:cNvPr id="8" name="图片 7" descr="u=3791730500,828940992&amp;fm=21&amp;gp=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4572000"/>
            <a:ext cx="1457325" cy="2095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72200" y="5867400"/>
            <a:ext cx="2069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(Peter F. </a:t>
            </a:r>
            <a:r>
              <a:rPr lang="en-US" altLang="zh-CN" dirty="0" err="1" smtClean="0"/>
              <a:t>Drucker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现代管理学之父</a:t>
            </a:r>
            <a:endParaRPr lang="zh-CN" altLang="en-US" dirty="0"/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WordArt 3"/>
          <p:cNvSpPr>
            <a:spLocks noChangeArrowheads="1" noChangeShapeType="1" noTextEdit="1"/>
          </p:cNvSpPr>
          <p:nvPr/>
        </p:nvSpPr>
        <p:spPr bwMode="auto">
          <a:xfrm>
            <a:off x="3048000" y="4648200"/>
            <a:ext cx="37338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000"/>
              </a:avLst>
            </a:prstTxWarp>
            <a:scene3d>
              <a:camera prst="legacyPerspectiveFront">
                <a:rot lat="20099965" lon="1500000" rev="0"/>
              </a:camera>
              <a:lightRig rig="legacyFlat4" dir="b"/>
            </a:scene3d>
            <a:sp3d extrusionH="430200" prstMaterial="legacyMatte">
              <a:extrusionClr>
                <a:srgbClr val="FFFF00"/>
              </a:extrusionClr>
            </a:sp3d>
          </a:bodyPr>
          <a:lstStyle/>
          <a:p>
            <a:pPr algn="ctr"/>
            <a:r>
              <a:rPr lang="zh-CN" altLang="en-US" sz="9600" kern="10" spc="1921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华文琥珀"/>
                <a:ea typeface="华文琥珀"/>
              </a:rPr>
              <a:t>谢谢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EF15FD-8AD6-4545-B17A-F209E4779A4D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28800" y="2362200"/>
            <a:ext cx="5078938" cy="1828800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Homepage</a:t>
            </a:r>
            <a:r>
              <a:rPr lang="en-US" altLang="zh-CN" sz="2000" dirty="0" smtClean="0"/>
              <a:t>: http://mashuai.buaa.edu.cn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Email</a:t>
            </a:r>
            <a:r>
              <a:rPr lang="en-US" altLang="zh-CN" sz="2000" dirty="0" smtClean="0"/>
              <a:t>: </a:t>
            </a:r>
            <a:r>
              <a:rPr lang="en-US" altLang="zh-CN" sz="2000" dirty="0" smtClean="0"/>
              <a:t>mashuai@buaa.edu.cn</a:t>
            </a:r>
            <a:endParaRPr lang="en-US" altLang="zh-CN" sz="2000" dirty="0" smtClean="0"/>
          </a:p>
        </p:txBody>
      </p:sp>
      <p:pic>
        <p:nvPicPr>
          <p:cNvPr id="6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930499"/>
            <a:ext cx="1524000" cy="199072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7800" y="1981200"/>
            <a:ext cx="69294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</a:pPr>
            <a:r>
              <a:rPr lang="zh-CN" altLang="en-US" sz="5400" b="1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甄士隐语</a:t>
            </a:r>
            <a:endParaRPr lang="en-US" altLang="zh-CN" sz="5400" b="1" dirty="0" smtClean="0">
              <a:solidFill>
                <a:srgbClr val="0000FF"/>
              </a:solidFill>
              <a:latin typeface="华文隶书" pitchFamily="2" charset="-122"/>
              <a:ea typeface="华文隶书" pitchFamily="2" charset="-122"/>
              <a:sym typeface="Wingdings" pitchFamily="2" charset="2"/>
            </a:endParaRPr>
          </a:p>
          <a:p>
            <a:pPr algn="ctr" eaLnBrk="1" hangingPunct="1">
              <a:buFontTx/>
              <a:buNone/>
            </a:pPr>
            <a:r>
              <a:rPr lang="zh-CN" altLang="en-US" sz="5400" b="1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贾雨村言</a:t>
            </a:r>
            <a:endParaRPr lang="en-US" altLang="zh-CN" sz="5400" b="1" dirty="0" smtClean="0">
              <a:solidFill>
                <a:srgbClr val="0000FF"/>
              </a:solidFill>
              <a:latin typeface="华文隶书" pitchFamily="2" charset="-122"/>
              <a:ea typeface="华文隶书" pitchFamily="2" charset="-122"/>
              <a:sym typeface="Wingdings" pitchFamily="2" charset="2"/>
            </a:endParaRPr>
          </a:p>
          <a:p>
            <a:pPr algn="ctr"/>
            <a:r>
              <a:rPr lang="en-US" altLang="zh-CN" sz="5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</a:t>
            </a:r>
            <a:r>
              <a:rPr lang="zh-CN" altLang="en-US" sz="5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个人体会</a:t>
            </a:r>
            <a:r>
              <a:rPr lang="en-US" altLang="zh-CN" sz="5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</a:t>
            </a:r>
            <a:r>
              <a:rPr lang="zh-CN" altLang="en-US" sz="5400" b="1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    </a:t>
            </a: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19200" y="1371600"/>
            <a:ext cx="7848600" cy="3733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2010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年底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~2016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年底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2011</a:t>
            </a:r>
            <a:r>
              <a:rPr lang="zh-CN" altLang="en-US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：面上基金申请</a:t>
            </a:r>
            <a:endParaRPr lang="en-US" altLang="zh-CN" sz="2800" kern="0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2012</a:t>
            </a:r>
            <a:r>
              <a:rPr lang="zh-CN" altLang="en-US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：面上</a:t>
            </a:r>
            <a:r>
              <a:rPr lang="en-US" altLang="zh-CN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优青基金申请</a:t>
            </a:r>
            <a:endParaRPr lang="en-US" altLang="zh-CN" sz="2800" kern="0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2013</a:t>
            </a:r>
            <a:r>
              <a:rPr lang="zh-CN" altLang="en-US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：面上</a:t>
            </a:r>
            <a:r>
              <a:rPr lang="en-US" altLang="zh-CN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优青基金申请</a:t>
            </a:r>
            <a:endParaRPr lang="en-US" altLang="zh-CN" sz="28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：没有申请</a:t>
            </a:r>
            <a:endParaRPr lang="en-US" altLang="zh-CN" sz="2800" kern="0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：面上</a:t>
            </a:r>
            <a:r>
              <a:rPr lang="en-US" altLang="zh-CN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重点基金申请</a:t>
            </a:r>
            <a:endParaRPr lang="en-US" altLang="zh-CN" sz="2800" kern="0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2016</a:t>
            </a:r>
            <a:r>
              <a:rPr lang="zh-CN" altLang="en-US" sz="2800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重点基金申请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1600200" y="304800"/>
            <a:ext cx="6781800" cy="990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申请经历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19200" y="1447800"/>
            <a:ext cx="7848600" cy="4419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一般人基金成功率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大约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次中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我自然</a:t>
            </a:r>
            <a:r>
              <a:rPr lang="zh-CN" altLang="en-US" sz="3200" kern="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基金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申请历程：</a:t>
            </a:r>
            <a:endParaRPr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2011~2012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次中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</a:t>
            </a:r>
            <a:endParaRPr lang="en-US" altLang="zh-CN" sz="32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2011~2013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次中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</a:t>
            </a:r>
            <a:endParaRPr lang="en-US" altLang="zh-CN" sz="32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2011~2014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次中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</a:t>
            </a:r>
            <a:endParaRPr lang="en-US" altLang="zh-CN" sz="32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2011~2015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次中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</a:t>
            </a:r>
            <a:endParaRPr lang="en-US" altLang="zh-CN" sz="32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2011~2016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次中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次</a:t>
            </a:r>
            <a:endParaRPr lang="en-US" altLang="zh-CN" sz="32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00200" y="304800"/>
            <a:ext cx="6781800" cy="99060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申请经历</a:t>
            </a:r>
            <a:endParaRPr lang="zh-CN" altLang="en-US" sz="4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83780" y="6135469"/>
            <a:ext cx="80602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不如意事常八九，只要阳光一片在心头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1026" name="Picture 2" descr="http://ww1.sinaimg.cn/mw600/c09cbb14tw1e6rycdilxcj20f2091dg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686175"/>
            <a:ext cx="4800600" cy="3095625"/>
          </a:xfrm>
          <a:prstGeom prst="rect">
            <a:avLst/>
          </a:prstGeom>
          <a:noFill/>
        </p:spPr>
      </p:pic>
      <p:pic>
        <p:nvPicPr>
          <p:cNvPr id="1028" name="Picture 4" descr="失败者 的图像结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"/>
            <a:ext cx="4724400" cy="343121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19200" y="1447800"/>
            <a:ext cx="7848600" cy="4800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组队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重点指南导引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职称、帽子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年龄搭配、影响力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研究背景、奖励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。。。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2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</a:pP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00200" y="304800"/>
            <a:ext cx="6781800" cy="99060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重点基金</a:t>
            </a:r>
            <a:r>
              <a:rPr lang="en-US" altLang="zh-CN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组队</a:t>
            </a:r>
            <a:endParaRPr lang="zh-CN" altLang="en-US" sz="4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19200" y="1447800"/>
            <a:ext cx="7848600" cy="4800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破题</a:t>
            </a: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命题作文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题目未必和指南完全一样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科学问题</a:t>
            </a: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项研究内容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1~2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项示范验证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团队研究基础</a:t>
            </a: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2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</a:pP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00200" y="304800"/>
            <a:ext cx="6781800" cy="99060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重点基金</a:t>
            </a:r>
            <a:r>
              <a:rPr lang="en-US" altLang="zh-CN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本子</a:t>
            </a:r>
            <a:endParaRPr lang="zh-CN" altLang="en-US" sz="4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19200" y="1447800"/>
            <a:ext cx="7848600" cy="4800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函评</a:t>
            </a: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en-US" altLang="zh-CN" sz="2400" kern="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个专家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会评</a:t>
            </a: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答辩时间：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15+5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分钟</a:t>
            </a: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准备答辩</a:t>
            </a:r>
            <a:r>
              <a:rPr lang="en-US" altLang="zh-CN" sz="2400" kern="0" dirty="0" err="1" smtClean="0">
                <a:latin typeface="黑体" pitchFamily="49" charset="-122"/>
                <a:ea typeface="黑体" pitchFamily="49" charset="-122"/>
              </a:rPr>
              <a:t>ppt</a:t>
            </a: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周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答辩的过程：。。。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2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</a:pP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00200" y="304800"/>
            <a:ext cx="6781800" cy="99060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重点基金</a:t>
            </a:r>
            <a:r>
              <a:rPr lang="en-US" altLang="zh-CN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答辩</a:t>
            </a:r>
            <a:endParaRPr lang="en-US" altLang="zh-CN" sz="4800" b="1" kern="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19200" y="1447800"/>
            <a:ext cx="7848600" cy="4800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责任</a:t>
            </a: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如果申请不成功，兄弟们的付出。。。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担当</a:t>
            </a: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虽然是团队，但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90%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以上的工作是申请人。。。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协调</a:t>
            </a: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大家都有各种各样的事情。。。</a:t>
            </a:r>
            <a:endParaRPr lang="en-US" altLang="zh-CN" sz="24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800100" lvl="2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</a:pP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F5949-69C5-463D-A225-2B49001116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00200" y="304800"/>
            <a:ext cx="6781800" cy="99060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重点</a:t>
            </a: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基金</a:t>
            </a:r>
            <a:r>
              <a:rPr lang="en-US" altLang="zh-CN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800" b="1" kern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编外</a:t>
            </a:r>
            <a:endParaRPr lang="zh-CN" altLang="en-US" sz="4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谈古论今">
  <a:themeElements>
    <a:clrScheme name="谈古论今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谈古论今">
      <a:majorFont>
        <a:latin typeface="Times New Roman"/>
        <a:ea typeface="宋体"/>
        <a:cs typeface="Times New Roman"/>
      </a:majorFont>
      <a:minorFont>
        <a:latin typeface="Times New Roman"/>
        <a:ea typeface="华文中宋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谈古论今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谈古论今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12403</TotalTime>
  <Words>342</Words>
  <Application>Microsoft Office PowerPoint</Application>
  <PresentationFormat>全屏显示(4:3)</PresentationFormat>
  <Paragraphs>78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谈古论今</vt:lpstr>
      <vt:lpstr>基金申请个人体会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shuai.ma</dc:creator>
  <cp:lastModifiedBy>shuai.ma</cp:lastModifiedBy>
  <cp:revision>2059</cp:revision>
  <cp:lastPrinted>1601-01-01T00:00:00Z</cp:lastPrinted>
  <dcterms:created xsi:type="dcterms:W3CDTF">1601-01-01T00:00:00Z</dcterms:created>
  <dcterms:modified xsi:type="dcterms:W3CDTF">2016-12-01T05:34:42Z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