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12" r:id="rId2"/>
    <p:sldId id="913" r:id="rId3"/>
    <p:sldId id="924" r:id="rId4"/>
    <p:sldId id="914" r:id="rId5"/>
    <p:sldId id="915" r:id="rId6"/>
    <p:sldId id="91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CC3300"/>
    <a:srgbClr val="EAEAEA"/>
    <a:srgbClr val="33CC33"/>
    <a:srgbClr val="FF0000"/>
    <a:srgbClr val="FFFF66"/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8" autoAdjust="0"/>
    <p:restoredTop sz="94620" autoAdjust="0"/>
  </p:normalViewPr>
  <p:slideViewPr>
    <p:cSldViewPr>
      <p:cViewPr>
        <p:scale>
          <a:sx n="70" d="100"/>
          <a:sy n="70" d="100"/>
        </p:scale>
        <p:origin x="-114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epublic.com/" TargetMode="External"/><Relationship Id="rId2" Type="http://schemas.openxmlformats.org/officeDocument/2006/relationships/hyperlink" Target="http://www.innom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医疗大数据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5972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据统计，目前我国重大病患者有近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2.6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亿人，同时老龄化严重：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岁以上的老年人已经达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2.02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亿，此外，全国还有大概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千万的残疾人，这都是我国目前面临的一个严重的</a:t>
            </a:r>
            <a:r>
              <a:rPr lang="zh-CN" altLang="en-US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健康事业难题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b="1" baseline="0" dirty="0" smtClean="0">
                <a:ea typeface="黑体" pitchFamily="49" charset="-122"/>
              </a:rPr>
              <a:t>医疗器械创新网</a:t>
            </a:r>
            <a:r>
              <a:rPr lang="en-US" altLang="zh-CN" b="1" baseline="0" dirty="0" smtClean="0">
                <a:ea typeface="黑体" pitchFamily="49" charset="-122"/>
                <a:hlinkClick r:id="rId2"/>
              </a:rPr>
              <a:t>www.innomd.org</a:t>
            </a:r>
            <a:endParaRPr lang="en-US" altLang="zh-CN" baseline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现在人类已知的疾病，大概有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万种，各国批准的临床诊断标准，有标准的诊断方法，全球批准了大概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种。美国人批准的药物是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4600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种，粗粗的算了一下中国是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种，中国有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-4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万家医院，近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千万的医务人员，这几个数字列在一起，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3-4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万，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千万，</a:t>
            </a:r>
            <a:r>
              <a:rPr lang="zh-CN" altLang="en-US" b="1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最后的结论就是三个字，就是不靠谱，到医院去不靠谱。</a:t>
            </a:r>
            <a:r>
              <a:rPr lang="en-US" altLang="zh-CN" b="1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华大基因董事长汪建</a:t>
            </a:r>
            <a:endParaRPr lang="en-US" altLang="zh-CN" b="1" baseline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b="1" baseline="0" dirty="0" smtClean="0">
                <a:latin typeface="黑体" pitchFamily="49" charset="-122"/>
                <a:ea typeface="黑体" pitchFamily="49" charset="-122"/>
              </a:rPr>
              <a:t>Big </a:t>
            </a:r>
            <a:r>
              <a:rPr lang="en-US" altLang="zh-CN" b="1" baseline="0" dirty="0">
                <a:latin typeface="黑体" pitchFamily="49" charset="-122"/>
                <a:ea typeface="黑体" pitchFamily="49" charset="-122"/>
              </a:rPr>
              <a:t>data redefines the traditional scientific methods used in </a:t>
            </a:r>
            <a:r>
              <a:rPr lang="en-US" altLang="zh-CN" b="1" baseline="0" dirty="0" smtClean="0">
                <a:latin typeface="黑体" pitchFamily="49" charset="-122"/>
                <a:ea typeface="黑体" pitchFamily="49" charset="-122"/>
              </a:rPr>
              <a:t>medicine(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  <a:hlinkClick r:id="rId3"/>
              </a:rPr>
              <a:t>www.techrepublic.com</a:t>
            </a:r>
            <a:r>
              <a:rPr lang="en-US" altLang="zh-CN" b="1" baseline="0" dirty="0" smtClean="0">
                <a:latin typeface="黑体" pitchFamily="49" charset="-122"/>
                <a:ea typeface="黑体" pitchFamily="49" charset="-122"/>
              </a:rPr>
              <a:t>)</a:t>
            </a:r>
            <a:endParaRPr lang="en-US" altLang="zh-CN" b="1" baseline="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斯坦福大学将于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日举办一个生物医学领域的大数据会议，该会议针对各大高校、医院、政府部门和机构的医学研究人员，旨在鼓励合作、应对挑战以及建立在医疗保健领域使用大数据的可行步骤。</a:t>
            </a:r>
            <a:endParaRPr lang="en-US" altLang="zh-CN" baseline="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会议通告中写到：“</a:t>
            </a:r>
            <a:r>
              <a:rPr lang="zh-CN" altLang="en-US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在从大数据的大规模整合及分析中攫取价值这方面，其它行业已经取得了极大成功，而医疗健康行业才刚起步（沾湿了脚 丫，</a:t>
            </a:r>
            <a:r>
              <a:rPr lang="en-US" altLang="zh-CN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getting its </a:t>
            </a:r>
            <a:r>
              <a:rPr lang="en-US" altLang="zh-CN" baseline="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feetwet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）。</a:t>
            </a:r>
            <a:r>
              <a:rPr lang="zh-CN" altLang="en-US" b="1" baseline="0" dirty="0" smtClean="0">
                <a:latin typeface="黑体" pitchFamily="49" charset="-122"/>
                <a:ea typeface="黑体" pitchFamily="49" charset="-122"/>
              </a:rPr>
              <a:t>是的，医疗健康的提供者（如医疗机构等）和付费者（如病人等）正日益增加在分析能力上的投入，以更好地理解不断变化的健康医疗环境，但 这还只是处于初级阶段。”</a:t>
            </a:r>
            <a:endParaRPr lang="zh-CN" altLang="en-US" b="1" baseline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医疗大数据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r>
              <a:rPr lang="zh-CN" altLang="en-US" sz="2000" b="1" baseline="0" dirty="0" smtClean="0">
                <a:solidFill>
                  <a:srgbClr val="C00000"/>
                </a:solidFill>
                <a:ea typeface="黑体" pitchFamily="49" charset="-122"/>
              </a:rPr>
              <a:t>医生们需要数据</a:t>
            </a:r>
            <a:endParaRPr lang="en-US" altLang="zh-CN" sz="2000" b="1" baseline="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en-US" altLang="zh-CN" sz="1400" baseline="0" dirty="0" smtClean="0">
                <a:ea typeface="黑体" pitchFamily="49" charset="-122"/>
              </a:rPr>
              <a:t>2011</a:t>
            </a:r>
            <a:r>
              <a:rPr lang="zh-CN" altLang="en-US" sz="1400" baseline="0" dirty="0" smtClean="0">
                <a:ea typeface="黑体" pitchFamily="49" charset="-122"/>
              </a:rPr>
              <a:t>年的斯坦福</a:t>
            </a:r>
            <a:r>
              <a:rPr lang="en-US" altLang="zh-CN" sz="1400" baseline="0" dirty="0" smtClean="0">
                <a:ea typeface="黑体" pitchFamily="49" charset="-122"/>
              </a:rPr>
              <a:t>Lucile Packard</a:t>
            </a:r>
            <a:r>
              <a:rPr lang="zh-CN" altLang="en-US" sz="1400" baseline="0" dirty="0" smtClean="0">
                <a:ea typeface="黑体" pitchFamily="49" charset="-122"/>
              </a:rPr>
              <a:t>儿童医院，一位来自内华达州里诺的女孩被用直升机送到该医院的加护病房（</a:t>
            </a:r>
            <a:r>
              <a:rPr lang="en-US" altLang="zh-CN" sz="1400" baseline="0" dirty="0" smtClean="0">
                <a:ea typeface="黑体" pitchFamily="49" charset="-122"/>
              </a:rPr>
              <a:t>ICU</a:t>
            </a:r>
            <a:r>
              <a:rPr lang="zh-CN" altLang="en-US" sz="1400" baseline="0" dirty="0" smtClean="0">
                <a:ea typeface="黑体" pitchFamily="49" charset="-122"/>
              </a:rPr>
              <a:t>）。她患有狼疮，一种攻击人体健康组织并能导致永久性肾损伤的疾病。一个多学科医生团队不得不在使用凝结剂和复合手术的风险间权衡，凝结剂能够稀释血液以防止血液结块，复合手术会导致中风或者器官内出血。</a:t>
            </a:r>
            <a:endParaRPr lang="en-US" altLang="zh-CN" sz="1400" baseline="0" dirty="0">
              <a:ea typeface="黑体" pitchFamily="49" charset="-122"/>
            </a:endParaRPr>
          </a:p>
          <a:p>
            <a:r>
              <a:rPr lang="zh-CN" altLang="en-US" sz="2000" b="1" baseline="0" dirty="0" smtClean="0">
                <a:solidFill>
                  <a:srgbClr val="7030A0"/>
                </a:solidFill>
                <a:ea typeface="黑体" pitchFamily="49" charset="-122"/>
              </a:rPr>
              <a:t>基于数据的医疗手段</a:t>
            </a:r>
            <a:endParaRPr lang="en-US" altLang="zh-CN" sz="2000" b="1" baseline="0" dirty="0" smtClean="0">
              <a:solidFill>
                <a:srgbClr val="7030A0"/>
              </a:solidFill>
              <a:ea typeface="黑体" pitchFamily="49" charset="-122"/>
            </a:endParaRPr>
          </a:p>
          <a:p>
            <a:pPr lvl="1"/>
            <a:r>
              <a:rPr lang="zh-CN" altLang="en-US" sz="1400" baseline="0" dirty="0" smtClean="0">
                <a:ea typeface="黑体" pitchFamily="49" charset="-122"/>
              </a:rPr>
              <a:t>一位叫</a:t>
            </a:r>
            <a:r>
              <a:rPr lang="en-US" altLang="zh-CN" sz="1400" baseline="0" dirty="0" smtClean="0">
                <a:ea typeface="黑体" pitchFamily="49" charset="-122"/>
              </a:rPr>
              <a:t>Jennifer </a:t>
            </a:r>
            <a:r>
              <a:rPr lang="en-US" altLang="zh-CN" sz="1400" baseline="0" dirty="0" err="1" smtClean="0">
                <a:ea typeface="黑体" pitchFamily="49" charset="-122"/>
              </a:rPr>
              <a:t>Frankovich</a:t>
            </a:r>
            <a:r>
              <a:rPr lang="zh-CN" altLang="en-US" sz="1400" baseline="0" dirty="0" smtClean="0">
                <a:ea typeface="黑体" pitchFamily="49" charset="-122"/>
              </a:rPr>
              <a:t>的年青医师诉诸于使用狼疮患儿数据库，她曾参与建立该数据库。作为数据库工作的一部分，需要将图表数字化并使数据可通过关键字来检 索。通过搜索数据库，</a:t>
            </a:r>
            <a:r>
              <a:rPr lang="en-US" altLang="zh-CN" sz="1400" baseline="0" dirty="0" err="1" smtClean="0">
                <a:ea typeface="黑体" pitchFamily="49" charset="-122"/>
              </a:rPr>
              <a:t>Frankovich</a:t>
            </a:r>
            <a:r>
              <a:rPr lang="zh-CN" altLang="en-US" sz="1400" baseline="0" dirty="0" smtClean="0">
                <a:ea typeface="黑体" pitchFamily="49" charset="-122"/>
              </a:rPr>
              <a:t>医生能够查阅每位来院的狼疮患儿，从而了解他们中出现血凝现象的人数，以及导致危险的因素。据此，她可以计算出 使用抗凝血剂的风险能否佐证小女孩出现血液凝块的风险。计算结果表明，值得冒这个险：使用了抗凝血剂后，小女孩的病情出现了好转迹象。</a:t>
            </a:r>
            <a:endParaRPr lang="en-US" altLang="zh-CN" sz="1400" baseline="0" dirty="0" smtClean="0">
              <a:ea typeface="黑体" pitchFamily="49" charset="-122"/>
            </a:endParaRPr>
          </a:p>
          <a:p>
            <a:r>
              <a:rPr lang="zh-CN" altLang="en-US" sz="2000" b="1" baseline="0" dirty="0" smtClean="0">
                <a:solidFill>
                  <a:srgbClr val="3366CC"/>
                </a:solidFill>
                <a:ea typeface="黑体" pitchFamily="49" charset="-122"/>
              </a:rPr>
              <a:t>需要解析数据的系统</a:t>
            </a:r>
            <a:endParaRPr lang="en-US" altLang="zh-CN" sz="2000" b="1" baseline="0" dirty="0" smtClean="0">
              <a:solidFill>
                <a:srgbClr val="3366CC"/>
              </a:solidFill>
              <a:ea typeface="黑体" pitchFamily="49" charset="-122"/>
            </a:endParaRPr>
          </a:p>
          <a:p>
            <a:pPr lvl="1"/>
            <a:r>
              <a:rPr lang="zh-CN" altLang="en-US" sz="1400" baseline="0" dirty="0" smtClean="0">
                <a:ea typeface="黑体" pitchFamily="49" charset="-122"/>
              </a:rPr>
              <a:t>医院的管理层仍然认为，对于紧急病例，相比于查找过往成功案例的医疗数据，相信医师团队的集体智慧更加安全稳妥。在今年一月份接受</a:t>
            </a:r>
            <a:r>
              <a:rPr lang="en-US" altLang="zh-CN" sz="1400" baseline="0" dirty="0" smtClean="0">
                <a:ea typeface="黑体" pitchFamily="49" charset="-122"/>
              </a:rPr>
              <a:t>NPR</a:t>
            </a:r>
            <a:r>
              <a:rPr lang="zh-CN" altLang="en-US" sz="1400" baseline="0" dirty="0" smtClean="0">
                <a:ea typeface="黑体" pitchFamily="49" charset="-122"/>
              </a:rPr>
              <a:t>采访 时，</a:t>
            </a:r>
            <a:r>
              <a:rPr lang="en-US" altLang="zh-CN" sz="1400" baseline="0" dirty="0" err="1" smtClean="0">
                <a:ea typeface="黑体" pitchFamily="49" charset="-122"/>
              </a:rPr>
              <a:t>Frankovich</a:t>
            </a:r>
            <a:r>
              <a:rPr lang="zh-CN" altLang="en-US" sz="1400" baseline="0" dirty="0" smtClean="0">
                <a:ea typeface="黑体" pitchFamily="49" charset="-122"/>
              </a:rPr>
              <a:t>医生坦言， “分析数据是一个复杂的工作，需要特定的专业知识和技能。试想，假若搜索引擎有程序错误，亦或档案被错误的转录，后果将会如何？真的有太多地方会出现错误</a:t>
            </a:r>
            <a:r>
              <a:rPr lang="en-US" altLang="zh-CN" sz="1400" baseline="0" dirty="0" smtClean="0">
                <a:ea typeface="黑体" pitchFamily="49" charset="-122"/>
              </a:rPr>
              <a:t>… …</a:t>
            </a:r>
            <a:r>
              <a:rPr lang="zh-CN" altLang="en-US" sz="1400" baseline="0" dirty="0" smtClean="0">
                <a:ea typeface="黑体" pitchFamily="49" charset="-122"/>
              </a:rPr>
              <a:t>。这将需要一个系统来解析数据，而这样的系统是我们还尚未拥有。”</a:t>
            </a:r>
            <a:endParaRPr lang="en-US" altLang="zh-CN" sz="1400" baseline="0" dirty="0" smtClean="0">
              <a:ea typeface="黑体" pitchFamily="49" charset="-122"/>
            </a:endParaRPr>
          </a:p>
          <a:p>
            <a:r>
              <a:rPr lang="zh-CN" altLang="en-US" sz="2000" b="1" baseline="0" dirty="0" smtClean="0">
                <a:ea typeface="黑体" pitchFamily="49" charset="-122"/>
              </a:rPr>
              <a:t>观点：</a:t>
            </a:r>
            <a:r>
              <a:rPr lang="zh-CN" altLang="en-US" sz="1400" b="1" baseline="0" dirty="0" smtClean="0">
                <a:ea typeface="黑体" pitchFamily="49" charset="-122"/>
              </a:rPr>
              <a:t>确实如此，但是在诸如克利夫兰临床中心（</a:t>
            </a:r>
            <a:r>
              <a:rPr lang="en-US" altLang="zh-CN" sz="1400" b="1" baseline="0" dirty="0" err="1" smtClean="0">
                <a:ea typeface="黑体" pitchFamily="49" charset="-122"/>
              </a:rPr>
              <a:t>ClevelandClinic</a:t>
            </a:r>
            <a:r>
              <a:rPr lang="zh-CN" altLang="en-US" sz="1400" b="1" baseline="0" dirty="0" smtClean="0">
                <a:ea typeface="黑体" pitchFamily="49" charset="-122"/>
              </a:rPr>
              <a:t>）这样的医疗健康机构中，医生和医学实践者们已经在利用大数据和分析 法来诊断病情和实施治疗。当跨学科医生团队评估病人时，数据分析结果已然进入了他们的讨论之中。并且，尽管医疗健康数据的质量和整合问题将持续存在，无容 置疑的是，重新定义传统科学方法已初现端倪。</a:t>
            </a:r>
            <a:endParaRPr lang="en-US" altLang="zh-CN" sz="1400" b="1" baseline="0" dirty="0" smtClean="0">
              <a:ea typeface="黑体" pitchFamily="49" charset="-122"/>
            </a:endParaRPr>
          </a:p>
          <a:p>
            <a:pPr lvl="1"/>
            <a:endParaRPr lang="zh-CN" altLang="en-US" sz="1400" baseline="0" dirty="0"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医疗大数据与互联网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12302"/>
            <a:ext cx="8208912" cy="546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5976" y="6453336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来自中国移动研究院首席科学家</a:t>
            </a:r>
            <a:r>
              <a:rPr lang="zh-CN" altLang="en-US" b="1" dirty="0" smtClean="0"/>
              <a:t>许</a:t>
            </a:r>
            <a:r>
              <a:rPr lang="zh-CN" altLang="en-US" b="1" dirty="0"/>
              <a:t>利</a:t>
            </a:r>
            <a:r>
              <a:rPr lang="zh-CN" altLang="en-US" b="1" dirty="0" smtClean="0"/>
              <a:t>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sz="3600" b="1" baseline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医疗服务机构纷纷拥抱移动</a:t>
            </a:r>
            <a:r>
              <a:rPr lang="zh-CN" altLang="en-US" sz="3600" b="1" baseline="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互联网</a:t>
            </a:r>
            <a:endParaRPr lang="zh-CN" altLang="en-US" sz="3600" baseline="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848872" cy="518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5976" y="6453336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来自中国移动研究院首席科学家</a:t>
            </a:r>
            <a:r>
              <a:rPr lang="zh-CN" altLang="en-US" b="1" dirty="0" smtClean="0"/>
              <a:t>许</a:t>
            </a:r>
            <a:r>
              <a:rPr lang="zh-CN" altLang="en-US" b="1" dirty="0"/>
              <a:t>利</a:t>
            </a:r>
            <a:r>
              <a:rPr lang="zh-CN" altLang="en-US" b="1" dirty="0" smtClean="0"/>
              <a:t>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92480" cy="792088"/>
          </a:xfrm>
        </p:spPr>
        <p:txBody>
          <a:bodyPr>
            <a:noAutofit/>
          </a:bodyPr>
          <a:lstStyle/>
          <a:p>
            <a:r>
              <a:rPr lang="zh-CN" altLang="en-US" sz="3200" b="1" baseline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阿里未来医院计划：以支付能力切入医疗</a:t>
            </a:r>
            <a:r>
              <a:rPr lang="zh-CN" altLang="en-US" sz="3200" b="1" baseline="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领域</a:t>
            </a:r>
            <a:endParaRPr lang="zh-CN" altLang="en-US" sz="3200" baseline="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1"/>
            <a:ext cx="8568952" cy="547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5976" y="6453336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来自中国移动研究院首席科学家</a:t>
            </a:r>
            <a:r>
              <a:rPr lang="zh-CN" altLang="en-US" b="1" dirty="0" smtClean="0"/>
              <a:t>许</a:t>
            </a:r>
            <a:r>
              <a:rPr lang="zh-CN" altLang="en-US" b="1" dirty="0"/>
              <a:t>利</a:t>
            </a:r>
            <a:r>
              <a:rPr lang="zh-CN" altLang="en-US" b="1" dirty="0" smtClean="0"/>
              <a:t>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3600" b="1" baseline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苹果：全方位布局医疗</a:t>
            </a:r>
            <a:r>
              <a:rPr lang="zh-CN" altLang="en-US" sz="3600" b="1" baseline="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健康</a:t>
            </a:r>
            <a:endParaRPr lang="zh-CN" altLang="en-US" sz="3600" baseline="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992888" cy="535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5976" y="6453336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来自中国移动研究院首席科学家</a:t>
            </a:r>
            <a:r>
              <a:rPr lang="zh-CN" altLang="en-US" b="1" dirty="0" smtClean="0"/>
              <a:t>许</a:t>
            </a:r>
            <a:r>
              <a:rPr lang="zh-CN" altLang="en-US" b="1" dirty="0"/>
              <a:t>利</a:t>
            </a:r>
            <a:r>
              <a:rPr lang="zh-CN" altLang="en-US" b="1" dirty="0" smtClean="0"/>
              <a:t>群</a:t>
            </a:r>
            <a:endParaRPr lang="zh-CN" altLang="en-US" dirty="0"/>
          </a:p>
        </p:txBody>
      </p:sp>
      <p:sp>
        <p:nvSpPr>
          <p:cNvPr id="6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灯片编号占位符 4"/>
          <p:cNvSpPr txBox="1">
            <a:spLocks noGrp="1"/>
          </p:cNvSpPr>
          <p:nvPr/>
        </p:nvSpPr>
        <p:spPr bwMode="auto">
          <a:xfrm>
            <a:off x="7100888" y="66008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27414</TotalTime>
  <Words>831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医疗大数据</vt:lpstr>
      <vt:lpstr>医疗大数据</vt:lpstr>
      <vt:lpstr>医疗大数据与互联网</vt:lpstr>
      <vt:lpstr>医疗服务机构纷纷拥抱移动互联网</vt:lpstr>
      <vt:lpstr>阿里未来医院计划：以支付能力切入医疗领域</vt:lpstr>
      <vt:lpstr>苹果：全方位布局医疗健康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2535</cp:revision>
  <dcterms:created xsi:type="dcterms:W3CDTF">2010-07-14T15:56:11Z</dcterms:created>
  <dcterms:modified xsi:type="dcterms:W3CDTF">2016-02-15T15:53:00Z</dcterms:modified>
</cp:coreProperties>
</file>