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1" r:id="rId2"/>
    <p:sldMasterId id="2147483994" r:id="rId3"/>
    <p:sldMasterId id="2147484006" r:id="rId4"/>
  </p:sldMasterIdLst>
  <p:notesMasterIdLst>
    <p:notesMasterId r:id="rId37"/>
  </p:notesMasterIdLst>
  <p:handoutMasterIdLst>
    <p:handoutMasterId r:id="rId38"/>
  </p:handoutMasterIdLst>
  <p:sldIdLst>
    <p:sldId id="1194" r:id="rId5"/>
    <p:sldId id="1759" r:id="rId6"/>
    <p:sldId id="1712" r:id="rId7"/>
    <p:sldId id="1714" r:id="rId8"/>
    <p:sldId id="1738" r:id="rId9"/>
    <p:sldId id="1776" r:id="rId10"/>
    <p:sldId id="1715" r:id="rId11"/>
    <p:sldId id="1713" r:id="rId12"/>
    <p:sldId id="1763" r:id="rId13"/>
    <p:sldId id="1777" r:id="rId14"/>
    <p:sldId id="1764" r:id="rId15"/>
    <p:sldId id="1765" r:id="rId16"/>
    <p:sldId id="1766" r:id="rId17"/>
    <p:sldId id="1767" r:id="rId18"/>
    <p:sldId id="1768" r:id="rId19"/>
    <p:sldId id="1769" r:id="rId20"/>
    <p:sldId id="1770" r:id="rId21"/>
    <p:sldId id="1771" r:id="rId22"/>
    <p:sldId id="1772" r:id="rId23"/>
    <p:sldId id="1744" r:id="rId24"/>
    <p:sldId id="1778" r:id="rId25"/>
    <p:sldId id="1779" r:id="rId26"/>
    <p:sldId id="1674" r:id="rId27"/>
    <p:sldId id="1753" r:id="rId28"/>
    <p:sldId id="1729" r:id="rId29"/>
    <p:sldId id="1730" r:id="rId30"/>
    <p:sldId id="1780" r:id="rId31"/>
    <p:sldId id="1755" r:id="rId32"/>
    <p:sldId id="1756" r:id="rId33"/>
    <p:sldId id="1775" r:id="rId34"/>
    <p:sldId id="1774" r:id="rId35"/>
    <p:sldId id="1554" r:id="rId36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rgbClr val="003399"/>
        </a:solidFill>
        <a:latin typeface="Verdana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CC"/>
    <a:srgbClr val="FF0000"/>
    <a:srgbClr val="CCFFFF"/>
    <a:srgbClr val="008000"/>
    <a:srgbClr val="3399FF"/>
    <a:srgbClr val="339933"/>
    <a:srgbClr val="3333FF"/>
    <a:srgbClr val="99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9" autoAdjust="0"/>
    <p:restoredTop sz="95871" autoAdjust="0"/>
  </p:normalViewPr>
  <p:slideViewPr>
    <p:cSldViewPr>
      <p:cViewPr varScale="1">
        <p:scale>
          <a:sx n="67" d="100"/>
          <a:sy n="67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86" y="-114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1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EAB681-8D99-44ED-9CDF-B0981BD9B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031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689771"/>
            <a:ext cx="5438748" cy="444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C45043A-6E87-41B0-AE91-07BB09BA5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980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33950" cy="3700463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55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7E428F47-7664-4F28-BB99-93A401591D5D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charset="-122"/>
              </a:rPr>
              <a:pPr algn="r" eaLnBrk="1" hangingPunct="1"/>
              <a:t>27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88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50294" y="9379543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55" tIns="47628" rIns="95255" bIns="47628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18667A50-5990-4773-BFA3-FCF6C5D0CF00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pitchFamily="2" charset="-122"/>
              </a:rPr>
              <a:pPr algn="r" eaLnBrk="1" hangingPunct="1"/>
              <a:t>30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50294" y="9379543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45" tIns="47624" rIns="95245" bIns="47624" anchor="b"/>
          <a:lstStyle>
            <a:lvl1pPr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lnSpc>
                <a:spcPct val="115000"/>
              </a:lnSpc>
              <a:spcAft>
                <a:spcPct val="20000"/>
              </a:spcAft>
            </a:pPr>
            <a:fld id="{FC4F19D9-B128-4351-8A48-750B5C5F60EE}" type="slidenum">
              <a:rPr lang="en-US" altLang="zh-CN" sz="1300" b="0">
                <a:solidFill>
                  <a:prstClr val="black"/>
                </a:solidFill>
                <a:ea typeface="宋体" pitchFamily="2" charset="-122"/>
              </a:rPr>
              <a:pPr algn="r" eaLnBrk="1" hangingPunct="1">
                <a:lnSpc>
                  <a:spcPct val="115000"/>
                </a:lnSpc>
                <a:spcAft>
                  <a:spcPct val="20000"/>
                </a:spcAft>
              </a:pPr>
              <a:t>30</a:t>
            </a:fld>
            <a:endParaRPr lang="en-US" altLang="zh-CN" sz="1300" b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245" tIns="47624" rIns="95245" bIns="47624"/>
          <a:lstStyle/>
          <a:p>
            <a:r>
              <a:rPr lang="zh-CN" altLang="en-US" sz="1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当前算法对场景、目标情况不作区分，造成算法适应性差、准确性低，误报、漏报极其严重</a:t>
            </a:r>
            <a:endParaRPr lang="zh-CN" altLang="zh-CN" sz="1000" b="1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88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50294" y="9379543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55" tIns="47628" rIns="95255" bIns="47628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18667A50-5990-4773-BFA3-FCF6C5D0CF00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pitchFamily="2" charset="-122"/>
              </a:rPr>
              <a:pPr algn="r" eaLnBrk="1" hangingPunct="1"/>
              <a:t>9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50294" y="9379543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45" tIns="47624" rIns="95245" bIns="47624" anchor="b"/>
          <a:lstStyle>
            <a:lvl1pPr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lnSpc>
                <a:spcPct val="115000"/>
              </a:lnSpc>
              <a:spcAft>
                <a:spcPct val="20000"/>
              </a:spcAft>
            </a:pPr>
            <a:fld id="{FC4F19D9-B128-4351-8A48-750B5C5F60EE}" type="slidenum">
              <a:rPr lang="en-US" altLang="zh-CN" sz="1300" b="0">
                <a:solidFill>
                  <a:prstClr val="black"/>
                </a:solidFill>
                <a:ea typeface="宋体" pitchFamily="2" charset="-122"/>
              </a:rPr>
              <a:pPr algn="r" eaLnBrk="1" hangingPunct="1">
                <a:lnSpc>
                  <a:spcPct val="115000"/>
                </a:lnSpc>
                <a:spcAft>
                  <a:spcPct val="20000"/>
                </a:spcAft>
              </a:pPr>
              <a:t>9</a:t>
            </a:fld>
            <a:endParaRPr lang="en-US" altLang="zh-CN" sz="1300" b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245" tIns="47624" rIns="95245" bIns="47624"/>
          <a:lstStyle/>
          <a:p>
            <a:r>
              <a:rPr lang="zh-CN" altLang="en-US" sz="1000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当前算法对场景、目标情况不作区分，造成算法适应性差、准确性低，误报、漏报极其严重</a:t>
            </a:r>
            <a:endParaRPr lang="zh-CN" altLang="zh-CN" sz="1000" b="1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33950" cy="3700463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4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94CFB2D5-54E7-4F79-821A-1032D7DECA34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charset="-122"/>
              </a:rPr>
              <a:pPr algn="r" eaLnBrk="1" hangingPunct="1"/>
              <a:t>11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11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FD56E149-F047-4A74-A457-823434350056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charset="-122"/>
              </a:rPr>
              <a:pPr algn="r" eaLnBrk="1" hangingPunct="1"/>
              <a:t>12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24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3AF6A53A-2399-49A3-9963-08D469810D2F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charset="-122"/>
              </a:rPr>
              <a:pPr algn="r" eaLnBrk="1" hangingPunct="1"/>
              <a:t>13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31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A9F1535E-F88A-4FC0-A20C-AA08850F5BBB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charset="-122"/>
              </a:rPr>
              <a:pPr algn="r" eaLnBrk="1" hangingPunct="1"/>
              <a:t>14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96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50294" y="9379542"/>
            <a:ext cx="2945862" cy="49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64" tIns="47632" rIns="95264" bIns="47632" anchor="b"/>
          <a:lstStyle>
            <a:lvl1pPr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/>
            <a:fld id="{1E11AC1E-CAAE-4B54-B548-60284EE274B8}" type="slidenum">
              <a:rPr lang="en-US" altLang="zh-CN" sz="1300" b="0">
                <a:solidFill>
                  <a:prstClr val="black"/>
                </a:solidFill>
                <a:latin typeface="Arial" charset="0"/>
                <a:ea typeface="宋体" charset="-122"/>
              </a:rPr>
              <a:pPr algn="r" eaLnBrk="1" hangingPunct="1"/>
              <a:t>15</a:t>
            </a:fld>
            <a:endParaRPr lang="en-US" altLang="zh-CN" sz="1300" b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0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2950"/>
            <a:ext cx="4933950" cy="3700463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58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8543761"/>
      </p:ext>
    </p:extLst>
  </p:cSld>
  <p:clrMapOvr>
    <a:masterClrMapping/>
  </p:clrMapOvr>
  <p:transition advTm="460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717900"/>
      </p:ext>
    </p:extLst>
  </p:cSld>
  <p:clrMapOvr>
    <a:masterClrMapping/>
  </p:clrMapOvr>
  <p:transition advTm="460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4730709"/>
      </p:ext>
    </p:extLst>
  </p:cSld>
  <p:clrMapOvr>
    <a:masterClrMapping/>
  </p:clrMapOvr>
  <p:transition advTm="4600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3102-596F-4567-9222-FED200D45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20976121"/>
      </p:ext>
    </p:extLst>
  </p:cSld>
  <p:clrMapOvr>
    <a:masterClrMapping/>
  </p:clrMapOvr>
  <p:transition advTm="46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B73F1-21AE-441B-A26E-3D558CE7A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3075429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C9342-1D00-476E-B336-58212B8F7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6709738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78B9-CBE8-4F19-8446-6C137883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70781674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337A1-CE15-492B-9FC8-D38F3AFF2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02946828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C3B6D-30AD-466A-AA26-7E52887FD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0704615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4CC7-4DE0-42E0-A2E6-8BA88DADF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12162708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7B9DA-B473-4AFB-BB3F-89572BC95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45892251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2649524"/>
      </p:ext>
    </p:extLst>
  </p:cSld>
  <p:clrMapOvr>
    <a:masterClrMapping/>
  </p:clrMapOvr>
  <p:transition advTm="4600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5E04-AB30-4B07-A8F6-B7594E51E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2080842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28D98-0521-46C3-84E0-156D123B0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356106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2062163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EE955-7A10-435A-BC8D-BB5BF8CF5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2038378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A65DB-D1C2-4667-B330-A1F49E4AE1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342254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1B4EE-AAE2-43C5-B4D6-A5ABCEF3DA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877855"/>
      </p:ext>
    </p:extLst>
  </p:cSld>
  <p:clrMapOvr>
    <a:masterClrMapping/>
  </p:clrMapOvr>
  <p:transition advTm="46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0E24-F8BC-4438-B4A8-AC24325779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997506"/>
      </p:ext>
    </p:extLst>
  </p:cSld>
  <p:clrMapOvr>
    <a:masterClrMapping/>
  </p:clrMapOvr>
  <p:transition advTm="46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765D-676F-4BEE-B31F-D3664F680C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135563"/>
      </p:ext>
    </p:extLst>
  </p:cSld>
  <p:clrMapOvr>
    <a:masterClrMapping/>
  </p:clrMapOvr>
  <p:transition advTm="46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CFD0E-CDBD-4F25-9AAA-FE601084AB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162239"/>
      </p:ext>
    </p:extLst>
  </p:cSld>
  <p:clrMapOvr>
    <a:masterClrMapping/>
  </p:clrMapOvr>
  <p:transition advTm="46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6FC28-961F-4DF9-8D12-807BA456F5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626565"/>
      </p:ext>
    </p:extLst>
  </p:cSld>
  <p:clrMapOvr>
    <a:masterClrMapping/>
  </p:clrMapOvr>
  <p:transition advTm="46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F3AD-4E44-4C71-9810-B7EF6F24BF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096652"/>
      </p:ext>
    </p:extLst>
  </p:cSld>
  <p:clrMapOvr>
    <a:masterClrMapping/>
  </p:clrMapOvr>
  <p:transition advTm="46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778206166"/>
      </p:ext>
    </p:extLst>
  </p:cSld>
  <p:clrMapOvr>
    <a:masterClrMapping/>
  </p:clrMapOvr>
  <p:transition advTm="4600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C9A5A-45C7-4B71-9DD9-EB522FF08C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717835"/>
      </p:ext>
    </p:extLst>
  </p:cSld>
  <p:clrMapOvr>
    <a:masterClrMapping/>
  </p:clrMapOvr>
  <p:transition advTm="46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92348-0A52-4617-B793-75E00A37AA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69654"/>
      </p:ext>
    </p:extLst>
  </p:cSld>
  <p:clrMapOvr>
    <a:masterClrMapping/>
  </p:clrMapOvr>
  <p:transition advTm="46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366FC-1B51-4DA3-BE53-340193A0FE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51830"/>
      </p:ext>
    </p:extLst>
  </p:cSld>
  <p:clrMapOvr>
    <a:masterClrMapping/>
  </p:clrMapOvr>
  <p:transition advTm="46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2062163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4003A-9EA2-4D44-A4AA-EC4FCB8626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0155195"/>
      </p:ext>
    </p:extLst>
  </p:cSld>
  <p:clrMapOvr>
    <a:masterClrMapping/>
  </p:clrMapOvr>
  <p:transition advTm="46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3102-596F-4567-9222-FED200D450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720026"/>
      </p:ext>
    </p:extLst>
  </p:cSld>
  <p:clrMapOvr>
    <a:masterClrMapping/>
  </p:clrMapOvr>
  <p:transition advTm="46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B73F1-21AE-441B-A26E-3D558CE7AE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49313"/>
      </p:ext>
    </p:extLst>
  </p:cSld>
  <p:clrMapOvr>
    <a:masterClrMapping/>
  </p:clrMapOvr>
  <p:transition advTm="46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C9342-1D00-476E-B336-58212B8F7B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306513"/>
      </p:ext>
    </p:extLst>
  </p:cSld>
  <p:clrMapOvr>
    <a:masterClrMapping/>
  </p:clrMapOvr>
  <p:transition advTm="46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78B9-CBE8-4F19-8446-6C13788339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145865"/>
      </p:ext>
    </p:extLst>
  </p:cSld>
  <p:clrMapOvr>
    <a:masterClrMapping/>
  </p:clrMapOvr>
  <p:transition advTm="46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337A1-CE15-492B-9FC8-D38F3AFF2A3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2148436"/>
      </p:ext>
    </p:extLst>
  </p:cSld>
  <p:clrMapOvr>
    <a:masterClrMapping/>
  </p:clrMapOvr>
  <p:transition advTm="46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C3B6D-30AD-466A-AA26-7E52887FD2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8962383"/>
      </p:ext>
    </p:extLst>
  </p:cSld>
  <p:clrMapOvr>
    <a:masterClrMapping/>
  </p:clrMapOvr>
  <p:transition advTm="46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8405460"/>
      </p:ext>
    </p:extLst>
  </p:cSld>
  <p:clrMapOvr>
    <a:masterClrMapping/>
  </p:clrMapOvr>
  <p:transition advTm="4600"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4CC7-4DE0-42E0-A2E6-8BA88DADF6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680580"/>
      </p:ext>
    </p:extLst>
  </p:cSld>
  <p:clrMapOvr>
    <a:masterClrMapping/>
  </p:clrMapOvr>
  <p:transition advTm="46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7B9DA-B473-4AFB-BB3F-89572BC95C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314008"/>
      </p:ext>
    </p:extLst>
  </p:cSld>
  <p:clrMapOvr>
    <a:masterClrMapping/>
  </p:clrMapOvr>
  <p:transition advTm="46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5E04-AB30-4B07-A8F6-B7594E51EE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940903"/>
      </p:ext>
    </p:extLst>
  </p:cSld>
  <p:clrMapOvr>
    <a:masterClrMapping/>
  </p:clrMapOvr>
  <p:transition advTm="46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28D98-0521-46C3-84E0-156D123B05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720728"/>
      </p:ext>
    </p:extLst>
  </p:cSld>
  <p:clrMapOvr>
    <a:masterClrMapping/>
  </p:clrMapOvr>
  <p:transition advTm="46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2062163" cy="6264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EE955-7A10-435A-BC8D-BB5BF8CF54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201403"/>
      </p:ext>
    </p:extLst>
  </p:cSld>
  <p:clrMapOvr>
    <a:masterClrMapping/>
  </p:clrMapOvr>
  <p:transition advTm="46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9191188"/>
      </p:ext>
    </p:extLst>
  </p:cSld>
  <p:clrMapOvr>
    <a:masterClrMapping/>
  </p:clrMapOvr>
  <p:transition advTm="460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8679160"/>
      </p:ext>
    </p:extLst>
  </p:cSld>
  <p:clrMapOvr>
    <a:masterClrMapping/>
  </p:clrMapOvr>
  <p:transition advTm="460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55275950"/>
      </p:ext>
    </p:extLst>
  </p:cSld>
  <p:clrMapOvr>
    <a:masterClrMapping/>
  </p:clrMapOvr>
  <p:transition advTm="460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924246173"/>
      </p:ext>
    </p:extLst>
  </p:cSld>
  <p:clrMapOvr>
    <a:masterClrMapping/>
  </p:clrMapOvr>
  <p:transition advTm="460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31340792"/>
      </p:ext>
    </p:extLst>
  </p:cSld>
  <p:clrMapOvr>
    <a:masterClrMapping/>
  </p:clrMapOvr>
  <p:transition advTm="460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5"/>
          <p:cNvSpPr>
            <a:spLocks noChangeArrowheads="1"/>
          </p:cNvSpPr>
          <p:nvPr/>
        </p:nvSpPr>
        <p:spPr bwMode="auto">
          <a:xfrm>
            <a:off x="971550" y="2814638"/>
            <a:ext cx="7377113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603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1" r:id="rId2"/>
    <p:sldLayoutId id="2147483980" r:id="rId3"/>
    <p:sldLayoutId id="2147483979" r:id="rId4"/>
    <p:sldLayoutId id="2147483978" r:id="rId5"/>
    <p:sldLayoutId id="2147483977" r:id="rId6"/>
    <p:sldLayoutId id="2147483976" r:id="rId7"/>
    <p:sldLayoutId id="2147483975" r:id="rId8"/>
    <p:sldLayoutId id="2147483974" r:id="rId9"/>
    <p:sldLayoutId id="2147483973" r:id="rId10"/>
    <p:sldLayoutId id="2147483972" r:id="rId11"/>
  </p:sldLayoutIdLst>
  <p:transition advTm="4600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宋体" pitchFamily="2" charset="-122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188913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itchFamily="2" charset="2"/>
        <a:buChar char="n"/>
        <a:tabLst>
          <a:tab pos="804863" algn="l"/>
        </a:tabLst>
        <a:defRPr sz="2600">
          <a:solidFill>
            <a:schemeClr val="tx1"/>
          </a:solidFill>
          <a:latin typeface="+mn-lt"/>
          <a:ea typeface="+mn-ea"/>
        </a:defRPr>
      </a:lvl2pPr>
      <a:lvl3pPr marL="14827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tabLst>
          <a:tab pos="804863" algn="l"/>
        </a:tabLst>
        <a:defRPr sz="2300">
          <a:solidFill>
            <a:schemeClr val="tx1"/>
          </a:solidFill>
          <a:latin typeface="+mn-lt"/>
          <a:ea typeface="+mn-ea"/>
        </a:defRPr>
      </a:lvl3pPr>
      <a:lvl4pPr marL="20494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4pPr>
      <a:lvl5pPr marL="2627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5pPr>
      <a:lvl6pPr marL="3084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3541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998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4456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603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0010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640513"/>
            <a:ext cx="1008063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E1684479-E43A-4E00-8E7A-B85C6C9C5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323850" y="908050"/>
            <a:ext cx="8424863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2" r:id="rId2"/>
    <p:sldLayoutId id="2147483991" r:id="rId3"/>
    <p:sldLayoutId id="2147483990" r:id="rId4"/>
    <p:sldLayoutId id="2147483989" r:id="rId5"/>
    <p:sldLayoutId id="2147483988" r:id="rId6"/>
    <p:sldLayoutId id="2147483987" r:id="rId7"/>
    <p:sldLayoutId id="2147483986" r:id="rId8"/>
    <p:sldLayoutId id="2147483985" r:id="rId9"/>
    <p:sldLayoutId id="2147483984" r:id="rId10"/>
    <p:sldLayoutId id="2147483983" r:id="rId11"/>
  </p:sldLayoutIdLst>
  <p:transition advTm="460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188913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itchFamily="2" charset="2"/>
        <a:buChar char="n"/>
        <a:tabLst>
          <a:tab pos="804863" algn="l"/>
        </a:tabLst>
        <a:defRPr sz="2600">
          <a:solidFill>
            <a:schemeClr val="tx1"/>
          </a:solidFill>
          <a:latin typeface="+mn-lt"/>
          <a:ea typeface="+mn-ea"/>
        </a:defRPr>
      </a:lvl2pPr>
      <a:lvl3pPr marL="14827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tabLst>
          <a:tab pos="804863" algn="l"/>
        </a:tabLst>
        <a:defRPr sz="2300">
          <a:solidFill>
            <a:schemeClr val="tx1"/>
          </a:solidFill>
          <a:latin typeface="+mn-lt"/>
          <a:ea typeface="+mn-ea"/>
        </a:defRPr>
      </a:lvl3pPr>
      <a:lvl4pPr marL="20494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4pPr>
      <a:lvl5pPr marL="2627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5pPr>
      <a:lvl6pPr marL="3084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3541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998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4456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603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0010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640513"/>
            <a:ext cx="1008063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C593FB85-AA46-43DC-91F7-86DCF8B604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323850" y="908050"/>
            <a:ext cx="8424863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20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ransition advTm="460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188913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itchFamily="2" charset="2"/>
        <a:buChar char="n"/>
        <a:tabLst>
          <a:tab pos="804863" algn="l"/>
        </a:tabLst>
        <a:defRPr sz="2600">
          <a:solidFill>
            <a:schemeClr val="tx1"/>
          </a:solidFill>
          <a:latin typeface="+mn-lt"/>
          <a:ea typeface="+mn-ea"/>
        </a:defRPr>
      </a:lvl2pPr>
      <a:lvl3pPr marL="14827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tabLst>
          <a:tab pos="804863" algn="l"/>
        </a:tabLst>
        <a:defRPr sz="2300">
          <a:solidFill>
            <a:schemeClr val="tx1"/>
          </a:solidFill>
          <a:latin typeface="+mn-lt"/>
          <a:ea typeface="+mn-ea"/>
        </a:defRPr>
      </a:lvl3pPr>
      <a:lvl4pPr marL="20494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4pPr>
      <a:lvl5pPr marL="2627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5pPr>
      <a:lvl6pPr marL="3084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3541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998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4456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603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0010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640513"/>
            <a:ext cx="1008063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E1684479-E43A-4E00-8E7A-B85C6C9C5F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323850" y="908050"/>
            <a:ext cx="8424863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923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ransition advTm="460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188913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itchFamily="2" charset="2"/>
        <a:buChar char="n"/>
        <a:tabLst>
          <a:tab pos="804863" algn="l"/>
        </a:tabLst>
        <a:defRPr sz="2600">
          <a:solidFill>
            <a:schemeClr val="tx1"/>
          </a:solidFill>
          <a:latin typeface="+mn-lt"/>
          <a:ea typeface="+mn-ea"/>
        </a:defRPr>
      </a:lvl2pPr>
      <a:lvl3pPr marL="14827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tabLst>
          <a:tab pos="804863" algn="l"/>
        </a:tabLst>
        <a:defRPr sz="2300">
          <a:solidFill>
            <a:schemeClr val="tx1"/>
          </a:solidFill>
          <a:latin typeface="+mn-lt"/>
          <a:ea typeface="+mn-ea"/>
        </a:defRPr>
      </a:lvl3pPr>
      <a:lvl4pPr marL="20494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4pPr>
      <a:lvl5pPr marL="2627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5pPr>
      <a:lvl6pPr marL="3084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3541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998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4456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804863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4575" y="1268413"/>
            <a:ext cx="6840538" cy="1235075"/>
          </a:xfrm>
        </p:spPr>
        <p:txBody>
          <a:bodyPr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双一流建设启动会</a:t>
            </a:r>
            <a:endParaRPr lang="en-US" altLang="zh-CN" sz="5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3743449" y="5445224"/>
            <a:ext cx="2916783" cy="6524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>
            <a:lvl1pPr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发展规划处</a:t>
            </a:r>
            <a:endParaRPr lang="en-US" altLang="zh-CN" sz="32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</a:endParaRPr>
          </a:p>
        </p:txBody>
      </p:sp>
      <p:pic>
        <p:nvPicPr>
          <p:cNvPr id="3076" name="Picture 4" descr="150px-北航校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783" y="5373216"/>
            <a:ext cx="90011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936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611560" y="260350"/>
            <a:ext cx="741682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80808"/>
                </a:solidFill>
                <a:latin typeface="Arial" pitchFamily="34" charset="0"/>
              </a:rPr>
              <a:t>汇报内容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23729" y="1760988"/>
            <a:ext cx="4968551" cy="2820140"/>
            <a:chOff x="2267744" y="1616972"/>
            <a:chExt cx="4968551" cy="2820140"/>
          </a:xfrm>
        </p:grpSpPr>
        <p:sp>
          <p:nvSpPr>
            <p:cNvPr id="883716" name="AutoShape 5"/>
            <p:cNvSpPr>
              <a:spLocks noChangeArrowheads="1"/>
            </p:cNvSpPr>
            <p:nvPr/>
          </p:nvSpPr>
          <p:spPr bwMode="gray">
            <a:xfrm>
              <a:off x="2601395" y="1659269"/>
              <a:ext cx="4634899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17" name="Group 6"/>
            <p:cNvGrpSpPr>
              <a:grpSpLocks/>
            </p:cNvGrpSpPr>
            <p:nvPr/>
          </p:nvGrpSpPr>
          <p:grpSpPr bwMode="auto">
            <a:xfrm>
              <a:off x="2299448" y="1616972"/>
              <a:ext cx="763926" cy="567367"/>
              <a:chOff x="720" y="960"/>
              <a:chExt cx="987" cy="795"/>
            </a:xfrm>
          </p:grpSpPr>
          <p:sp>
            <p:nvSpPr>
              <p:cNvPr id="883718" name="Oval 7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20" name="Oval 9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3131840" y="1641767"/>
              <a:ext cx="3493528" cy="4936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</a:rPr>
                <a:t>双一流建设方案介绍</a:t>
              </a:r>
              <a:endParaRPr lang="zh-CN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883722" name="Text Box 11"/>
            <p:cNvSpPr txBox="1">
              <a:spLocks noChangeArrowheads="1"/>
            </p:cNvSpPr>
            <p:nvPr/>
          </p:nvSpPr>
          <p:spPr bwMode="gray">
            <a:xfrm>
              <a:off x="2515341" y="1659269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83723" name="AutoShape 21"/>
            <p:cNvSpPr>
              <a:spLocks noChangeArrowheads="1"/>
            </p:cNvSpPr>
            <p:nvPr/>
          </p:nvSpPr>
          <p:spPr bwMode="gray">
            <a:xfrm>
              <a:off x="2601396" y="3904750"/>
              <a:ext cx="4634898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24" name="Group 22"/>
            <p:cNvGrpSpPr>
              <a:grpSpLocks/>
            </p:cNvGrpSpPr>
            <p:nvPr/>
          </p:nvGrpSpPr>
          <p:grpSpPr bwMode="auto">
            <a:xfrm>
              <a:off x="2299448" y="3862453"/>
              <a:ext cx="763926" cy="567367"/>
              <a:chOff x="720" y="960"/>
              <a:chExt cx="987" cy="795"/>
            </a:xfrm>
          </p:grpSpPr>
          <p:sp>
            <p:nvSpPr>
              <p:cNvPr id="883725" name="Oval 23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13" name="Oval 24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27" name="Oval 25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83728" name="Text Box 26"/>
            <p:cNvSpPr txBox="1">
              <a:spLocks noChangeArrowheads="1"/>
            </p:cNvSpPr>
            <p:nvPr/>
          </p:nvSpPr>
          <p:spPr bwMode="gray">
            <a:xfrm>
              <a:off x="3186436" y="3877038"/>
              <a:ext cx="3905843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itchFamily="49" charset="-122"/>
                </a:rPr>
                <a:t>我校双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49" charset="-122"/>
                </a:rPr>
                <a:t>一流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itchFamily="49" charset="-122"/>
                </a:rPr>
                <a:t>建设初步思路</a:t>
              </a:r>
              <a:endParaRPr lang="zh-CN" altLang="en-US" sz="2400" dirty="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sp>
          <p:nvSpPr>
            <p:cNvPr id="883729" name="Text Box 27"/>
            <p:cNvSpPr txBox="1">
              <a:spLocks noChangeArrowheads="1"/>
            </p:cNvSpPr>
            <p:nvPr/>
          </p:nvSpPr>
          <p:spPr bwMode="gray">
            <a:xfrm>
              <a:off x="2515341" y="3904750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883737" name="AutoShape 50"/>
            <p:cNvSpPr>
              <a:spLocks noChangeArrowheads="1"/>
            </p:cNvSpPr>
            <p:nvPr/>
          </p:nvSpPr>
          <p:spPr bwMode="gray">
            <a:xfrm>
              <a:off x="2569690" y="2770773"/>
              <a:ext cx="4666605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38" name="Group 51"/>
            <p:cNvGrpSpPr>
              <a:grpSpLocks/>
            </p:cNvGrpSpPr>
            <p:nvPr/>
          </p:nvGrpSpPr>
          <p:grpSpPr bwMode="auto">
            <a:xfrm>
              <a:off x="2267744" y="2728476"/>
              <a:ext cx="763926" cy="567367"/>
              <a:chOff x="720" y="960"/>
              <a:chExt cx="987" cy="795"/>
            </a:xfrm>
          </p:grpSpPr>
          <p:sp>
            <p:nvSpPr>
              <p:cNvPr id="883739" name="Oval 52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27" name="Oval 53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41" name="Oval 54"/>
              <p:cNvSpPr>
                <a:spLocks noChangeArrowheads="1"/>
              </p:cNvSpPr>
              <p:nvPr/>
            </p:nvSpPr>
            <p:spPr bwMode="gray">
              <a:xfrm>
                <a:off x="816" y="1007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83742" name="Text Box 55"/>
            <p:cNvSpPr txBox="1">
              <a:spLocks noChangeArrowheads="1"/>
            </p:cNvSpPr>
            <p:nvPr/>
          </p:nvSpPr>
          <p:spPr bwMode="gray">
            <a:xfrm>
              <a:off x="3149963" y="2735768"/>
              <a:ext cx="3538286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黑体" pitchFamily="49" charset="-122"/>
                </a:rPr>
                <a:t>我校学科现状分析</a:t>
              </a:r>
              <a:endParaRPr lang="zh-CN" altLang="en-US" sz="2400" dirty="0">
                <a:solidFill>
                  <a:srgbClr val="FF0000"/>
                </a:solidFill>
                <a:latin typeface="黑体" pitchFamily="49" charset="-122"/>
              </a:endParaRPr>
            </a:p>
          </p:txBody>
        </p:sp>
        <p:sp>
          <p:nvSpPr>
            <p:cNvPr id="883743" name="Text Box 56"/>
            <p:cNvSpPr txBox="1">
              <a:spLocks noChangeArrowheads="1"/>
            </p:cNvSpPr>
            <p:nvPr/>
          </p:nvSpPr>
          <p:spPr bwMode="gray">
            <a:xfrm>
              <a:off x="2483636" y="2770773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78412500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7E124B8-1195-47CA-ACDA-C71073B7B25B}" type="slidenum">
              <a:rPr lang="en-US" altLang="zh-CN" sz="1200" b="0">
                <a:solidFill>
                  <a:srgbClr val="000000"/>
                </a:solidFill>
                <a:ea typeface="宋体"/>
              </a:rPr>
              <a:pPr algn="r">
                <a:defRPr/>
              </a:pPr>
              <a:t>11</a:t>
            </a:fld>
            <a:endParaRPr lang="en-US" altLang="zh-CN" sz="1200" b="0">
              <a:solidFill>
                <a:srgbClr val="000000"/>
              </a:solidFill>
              <a:ea typeface="宋体"/>
            </a:endParaRPr>
          </a:p>
        </p:txBody>
      </p:sp>
      <p:sp>
        <p:nvSpPr>
          <p:cNvPr id="3075" name="内容占位符 2"/>
          <p:cNvSpPr txBox="1">
            <a:spLocks/>
          </p:cNvSpPr>
          <p:nvPr/>
        </p:nvSpPr>
        <p:spPr bwMode="auto">
          <a:xfrm>
            <a:off x="238125" y="981075"/>
            <a:ext cx="8905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rgbClr val="000000"/>
                </a:solidFill>
                <a:latin typeface="黑体" pitchFamily="49" charset="-122"/>
              </a:rPr>
              <a:t>北航</a:t>
            </a:r>
            <a:r>
              <a:rPr lang="en-US" altLang="zh-CN" sz="2600" dirty="0" smtClean="0">
                <a:solidFill>
                  <a:srgbClr val="000000"/>
                </a:solidFill>
                <a:latin typeface="黑体" pitchFamily="49" charset="-122"/>
              </a:rPr>
              <a:t>+</a:t>
            </a:r>
            <a:r>
              <a:rPr lang="zh-CN" altLang="en-US" sz="2600" dirty="0" smtClean="0">
                <a:solidFill>
                  <a:srgbClr val="000000"/>
                </a:solidFill>
                <a:latin typeface="黑体" pitchFamily="49" charset="-122"/>
              </a:rPr>
              <a:t>首医</a:t>
            </a:r>
            <a:r>
              <a:rPr lang="en-US" altLang="zh-CN" sz="2600" dirty="0" smtClean="0">
                <a:solidFill>
                  <a:srgbClr val="000000"/>
                </a:solidFill>
                <a:latin typeface="黑体" pitchFamily="49" charset="-122"/>
              </a:rPr>
              <a:t>ESI</a:t>
            </a:r>
            <a:r>
              <a:rPr lang="zh-CN" altLang="en-US" sz="2600" dirty="0" smtClean="0">
                <a:solidFill>
                  <a:srgbClr val="000000"/>
                </a:solidFill>
                <a:latin typeface="黑体" pitchFamily="49" charset="-122"/>
              </a:rPr>
              <a:t>学科（</a:t>
            </a:r>
            <a:r>
              <a:rPr lang="en-US" altLang="zh-CN" sz="2600" dirty="0" smtClean="0">
                <a:solidFill>
                  <a:srgbClr val="FF0000"/>
                </a:solidFill>
                <a:latin typeface="黑体" pitchFamily="49" charset="-122"/>
              </a:rPr>
              <a:t>5</a:t>
            </a:r>
            <a:r>
              <a:rPr lang="en-US" altLang="zh-CN" sz="2600" dirty="0" smtClean="0">
                <a:solidFill>
                  <a:srgbClr val="000000"/>
                </a:solidFill>
                <a:latin typeface="黑体" pitchFamily="49" charset="-122"/>
              </a:rPr>
              <a:t>+</a:t>
            </a:r>
            <a:r>
              <a:rPr lang="en-US" altLang="zh-CN" sz="2600" dirty="0" smtClean="0">
                <a:solidFill>
                  <a:srgbClr val="008000"/>
                </a:solidFill>
                <a:latin typeface="黑体" pitchFamily="49" charset="-122"/>
              </a:rPr>
              <a:t>4</a:t>
            </a:r>
            <a:r>
              <a:rPr lang="en-US" altLang="zh-CN" sz="2600" dirty="0" smtClean="0">
                <a:solidFill>
                  <a:srgbClr val="000000"/>
                </a:solidFill>
                <a:latin typeface="黑体" pitchFamily="49" charset="-122"/>
              </a:rPr>
              <a:t>+</a:t>
            </a:r>
            <a:r>
              <a:rPr lang="en-US" altLang="zh-CN" sz="2600" dirty="0" smtClean="0">
                <a:solidFill>
                  <a:srgbClr val="3333FF"/>
                </a:solidFill>
                <a:latin typeface="黑体" pitchFamily="49" charset="-122"/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  <a:latin typeface="黑体" pitchFamily="49" charset="-122"/>
              </a:rPr>
              <a:t>)</a:t>
            </a:r>
            <a:endParaRPr lang="zh-CN" altLang="en-US" sz="260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  <p:graphicFrame>
        <p:nvGraphicFramePr>
          <p:cNvPr id="32022" name="Group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0330990"/>
              </p:ext>
            </p:extLst>
          </p:nvPr>
        </p:nvGraphicFramePr>
        <p:xfrm>
          <a:off x="107950" y="1484313"/>
          <a:ext cx="8964613" cy="5175255"/>
        </p:xfrm>
        <a:graphic>
          <a:graphicData uri="http://schemas.openxmlformats.org/drawingml/2006/table">
            <a:tbl>
              <a:tblPr/>
              <a:tblGrid>
                <a:gridCol w="647700"/>
                <a:gridCol w="1920875"/>
                <a:gridCol w="1379538"/>
                <a:gridCol w="1254125"/>
                <a:gridCol w="1254125"/>
                <a:gridCol w="1254125"/>
                <a:gridCol w="1254125"/>
              </a:tblGrid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ESI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学科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ESI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排名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ESI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排名 百分比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北航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总引用数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首医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总引用数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总引用数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工程学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140/1210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1.16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17277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材料科学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160/ 738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2.17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18195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1627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物理学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505/ 704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7.17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21177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219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化学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713/1103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6.46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11275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2952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计算机科学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242/ 376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6.42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3609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161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临床医学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442/3678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1.2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978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44422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免疫学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585/ 626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9.35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4108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神经与行为科学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329/ 748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4.4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257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16041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药理学与毒理学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564/ 740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7.62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66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4041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生物与生物化学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791/ 871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9.08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1126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5097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6223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pitchFamily="34" charset="0"/>
                        </a:rPr>
                        <a:t>社会科学总论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1065/1203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8.85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602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747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1349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2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当前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ESI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学科情况</a:t>
            </a:r>
          </a:p>
        </p:txBody>
      </p:sp>
      <p:sp>
        <p:nvSpPr>
          <p:cNvPr id="9" name="Rectangle 10" descr="未标题-3"/>
          <p:cNvSpPr>
            <a:spLocks noChangeArrowheads="1"/>
          </p:cNvSpPr>
          <p:nvPr/>
        </p:nvSpPr>
        <p:spPr bwMode="auto">
          <a:xfrm>
            <a:off x="755650" y="5805263"/>
            <a:ext cx="7631113" cy="86541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 smtClean="0">
                <a:solidFill>
                  <a:srgbClr val="FF0000"/>
                </a:solidFill>
              </a:rPr>
              <a:t>力争“十三五”末：千分之一学科数达到</a:t>
            </a:r>
            <a:r>
              <a:rPr lang="en-US" altLang="zh-CN" sz="2600" dirty="0" smtClean="0">
                <a:solidFill>
                  <a:srgbClr val="FF0000"/>
                </a:solidFill>
              </a:rPr>
              <a:t>5-6</a:t>
            </a:r>
            <a:r>
              <a:rPr lang="zh-CN" altLang="en-US" sz="2600" dirty="0" smtClean="0">
                <a:solidFill>
                  <a:srgbClr val="FF0000"/>
                </a:solidFill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xmlns="" val="2643511799"/>
      </p:ext>
    </p:extLst>
  </p:cSld>
  <p:clrMapOvr>
    <a:masterClrMapping/>
  </p:clrMapOvr>
  <p:transition advTm="4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2AB3641-88DC-4268-8F20-4A5DFC38855E}" type="slidenum">
              <a:rPr lang="en-US" altLang="zh-CN" sz="1200" b="0">
                <a:solidFill>
                  <a:srgbClr val="000000"/>
                </a:solidFill>
                <a:ea typeface="宋体"/>
              </a:rPr>
              <a:pPr algn="r">
                <a:defRPr/>
              </a:pPr>
              <a:t>12</a:t>
            </a:fld>
            <a:endParaRPr lang="en-US" altLang="zh-CN" sz="1200" b="0">
              <a:solidFill>
                <a:srgbClr val="000000"/>
              </a:solidFill>
              <a:ea typeface="宋体"/>
            </a:endParaRPr>
          </a:p>
        </p:txBody>
      </p:sp>
      <p:sp>
        <p:nvSpPr>
          <p:cNvPr id="4099" name="内容占位符 2"/>
          <p:cNvSpPr txBox="1">
            <a:spLocks/>
          </p:cNvSpPr>
          <p:nvPr/>
        </p:nvSpPr>
        <p:spPr bwMode="auto">
          <a:xfrm>
            <a:off x="238125" y="981075"/>
            <a:ext cx="8905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待进入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ESI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学科情况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当前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</a:rPr>
              <a:t>ESI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</a:rPr>
              <a:t>学科情况</a:t>
            </a:r>
          </a:p>
        </p:txBody>
      </p:sp>
      <p:graphicFrame>
        <p:nvGraphicFramePr>
          <p:cNvPr id="7" name="Group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5711858"/>
              </p:ext>
            </p:extLst>
          </p:nvPr>
        </p:nvGraphicFramePr>
        <p:xfrm>
          <a:off x="107950" y="1484313"/>
          <a:ext cx="8964613" cy="5175256"/>
        </p:xfrm>
        <a:graphic>
          <a:graphicData uri="http://schemas.openxmlformats.org/drawingml/2006/table">
            <a:tbl>
              <a:tblPr/>
              <a:tblGrid>
                <a:gridCol w="647700"/>
                <a:gridCol w="2232025"/>
                <a:gridCol w="1068388"/>
                <a:gridCol w="1254125"/>
                <a:gridCol w="1254125"/>
                <a:gridCol w="1254125"/>
                <a:gridCol w="1254125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ESI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学科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阈值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差距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北航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总引用数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首医    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总引用数</a:t>
                      </a: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总引用数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分子生物学和遗传学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10146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32.2%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411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6465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6876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数学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3441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42.2%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1986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1988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精神病学与心理学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3572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58.2%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1409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1494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环境和生态学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3210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68.8%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568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433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农业科学 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1604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69.6%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463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488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微生物学 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4488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71.3%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1284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1286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经济学和商学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3550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88.3%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414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414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地球科学 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4755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90.2%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468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468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植物学和动物学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2078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91.7%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综合交叉学科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2056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93.2%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140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63981" marR="63981" marT="0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空间科学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27493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97.9%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575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575</a:t>
                      </a:r>
                    </a:p>
                  </a:txBody>
                  <a:tcPr marL="9525" marR="9525" marT="9525" marB="0" anchor="ctr" horzOverflow="overflow">
                    <a:lnL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0" descr="未标题-3"/>
          <p:cNvSpPr>
            <a:spLocks noChangeArrowheads="1"/>
          </p:cNvSpPr>
          <p:nvPr/>
        </p:nvSpPr>
        <p:spPr bwMode="auto">
          <a:xfrm>
            <a:off x="755650" y="5587826"/>
            <a:ext cx="7631113" cy="12255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smtClean="0">
                <a:solidFill>
                  <a:srgbClr val="FF0000"/>
                </a:solidFill>
              </a:rPr>
              <a:t>力争“十三五”末：新增</a:t>
            </a:r>
            <a:r>
              <a:rPr lang="en-US" altLang="zh-CN" sz="2600" smtClean="0">
                <a:solidFill>
                  <a:srgbClr val="FF0000"/>
                </a:solidFill>
              </a:rPr>
              <a:t>ESI</a:t>
            </a:r>
            <a:r>
              <a:rPr lang="zh-CN" altLang="en-US" sz="2600" smtClean="0">
                <a:solidFill>
                  <a:srgbClr val="FF0000"/>
                </a:solidFill>
              </a:rPr>
              <a:t>学科</a:t>
            </a:r>
            <a:r>
              <a:rPr lang="en-US" altLang="zh-CN" sz="2600" smtClean="0">
                <a:solidFill>
                  <a:srgbClr val="FF0000"/>
                </a:solidFill>
              </a:rPr>
              <a:t>5-6</a:t>
            </a:r>
            <a:r>
              <a:rPr lang="zh-CN" altLang="en-US" sz="2600" smtClean="0">
                <a:solidFill>
                  <a:srgbClr val="FF0000"/>
                </a:solidFill>
              </a:rPr>
              <a:t>个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smtClean="0">
                <a:solidFill>
                  <a:srgbClr val="FF0000"/>
                </a:solidFill>
              </a:rPr>
              <a:t>学科建设既面临提高质量，也需要拓展数量</a:t>
            </a:r>
          </a:p>
        </p:txBody>
      </p:sp>
    </p:spTree>
    <p:extLst>
      <p:ext uri="{BB962C8B-B14F-4D97-AF65-F5344CB8AC3E}">
        <p14:creationId xmlns:p14="http://schemas.microsoft.com/office/powerpoint/2010/main" xmlns="" val="4121775243"/>
      </p:ext>
    </p:extLst>
  </p:cSld>
  <p:clrMapOvr>
    <a:masterClrMapping/>
  </p:clrMapOvr>
  <p:transition advTm="4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4CD2129-4177-4D7B-B091-32ECE82C39D6}" type="slidenum">
              <a:rPr lang="en-US" altLang="zh-CN" sz="1200" b="0">
                <a:solidFill>
                  <a:srgbClr val="000000"/>
                </a:solidFill>
                <a:ea typeface="宋体"/>
              </a:rPr>
              <a:pPr algn="r">
                <a:defRPr/>
              </a:pPr>
              <a:t>13</a:t>
            </a:fld>
            <a:endParaRPr lang="en-US" altLang="zh-CN" sz="1200" b="0">
              <a:solidFill>
                <a:srgbClr val="000000"/>
              </a:solidFill>
              <a:ea typeface="宋体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国内其他高校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ESI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情况</a:t>
            </a:r>
            <a:endParaRPr lang="zh-CN" altLang="en-US" sz="3200" smtClean="0">
              <a:solidFill>
                <a:srgbClr val="000000"/>
              </a:solidFill>
              <a:latin typeface="黑体" pitchFamily="49" charset="-122"/>
            </a:endParaRPr>
          </a:p>
        </p:txBody>
      </p:sp>
      <p:graphicFrame>
        <p:nvGraphicFramePr>
          <p:cNvPr id="10" name="Group 58"/>
          <p:cNvGraphicFramePr>
            <a:graphicFrameLocks noGrp="1"/>
          </p:cNvGraphicFramePr>
          <p:nvPr/>
        </p:nvGraphicFramePr>
        <p:xfrm>
          <a:off x="107950" y="1022350"/>
          <a:ext cx="4464050" cy="5791200"/>
        </p:xfrm>
        <a:graphic>
          <a:graphicData uri="http://schemas.openxmlformats.org/drawingml/2006/table">
            <a:tbl>
              <a:tblPr/>
              <a:tblGrid>
                <a:gridCol w="576263"/>
                <a:gridCol w="1593850"/>
                <a:gridCol w="787400"/>
                <a:gridCol w="642937"/>
                <a:gridCol w="8636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总引用数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北京大学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606,316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清华大学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546,620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浙江大学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544,042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上海交通大学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479,084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复旦大学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440,293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中国科学技术大学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267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364,430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南京大学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278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357,084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中山大学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326,468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山东大学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404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246,292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吉林大学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240,908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四川大学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422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231,622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中国科学院大学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428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225,285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南开大学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435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219,829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华中科技大学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439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218,256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武汉大学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447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211,925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哈尔滨工业大学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491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185,455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大连理工大学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497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182,232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北航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首医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529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166,233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58"/>
          <p:cNvGraphicFramePr>
            <a:graphicFrameLocks noGrp="1"/>
          </p:cNvGraphicFramePr>
          <p:nvPr/>
        </p:nvGraphicFramePr>
        <p:xfrm>
          <a:off x="4687888" y="1033463"/>
          <a:ext cx="4371975" cy="4876800"/>
        </p:xfrm>
        <a:graphic>
          <a:graphicData uri="http://schemas.openxmlformats.org/drawingml/2006/table">
            <a:tbl>
              <a:tblPr/>
              <a:tblGrid>
                <a:gridCol w="563562"/>
                <a:gridCol w="1344613"/>
                <a:gridCol w="819150"/>
                <a:gridCol w="727075"/>
                <a:gridCol w="917575"/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总引用数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北京大学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606,316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浙江大学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544,042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复旦大学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440,293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中山大学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326,468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上海交通大学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479,084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清华大学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546,620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南京大学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357,084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山东大学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404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246,292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四川大学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422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231,622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华中科技大学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439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218,256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武汉大学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447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211,925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兰州大学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161,114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北京师范大学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636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134,476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中国科学院大学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428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225,285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北航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首医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529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166,233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0" descr="未标题-3"/>
          <p:cNvSpPr>
            <a:spLocks noChangeArrowheads="1"/>
          </p:cNvSpPr>
          <p:nvPr/>
        </p:nvSpPr>
        <p:spPr bwMode="auto">
          <a:xfrm>
            <a:off x="719610" y="4330130"/>
            <a:ext cx="7920359" cy="237626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>
                <a:solidFill>
                  <a:srgbClr val="FF0000"/>
                </a:solidFill>
              </a:rPr>
              <a:t>按</a:t>
            </a:r>
            <a:r>
              <a:rPr lang="en-US" altLang="zh-CN" sz="2600" dirty="0">
                <a:solidFill>
                  <a:srgbClr val="FF0000"/>
                </a:solidFill>
              </a:rPr>
              <a:t>ESI</a:t>
            </a:r>
            <a:r>
              <a:rPr lang="zh-CN" altLang="en-US" sz="2600" dirty="0">
                <a:solidFill>
                  <a:srgbClr val="FF0000"/>
                </a:solidFill>
              </a:rPr>
              <a:t>总引用数排名：北航</a:t>
            </a:r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zh-CN" altLang="en-US" sz="2600" dirty="0">
                <a:solidFill>
                  <a:srgbClr val="FF0000"/>
                </a:solidFill>
              </a:rPr>
              <a:t>首医 排名第</a:t>
            </a:r>
            <a:r>
              <a:rPr lang="en-US" altLang="zh-CN" sz="2600" dirty="0">
                <a:solidFill>
                  <a:srgbClr val="FF0000"/>
                </a:solidFill>
              </a:rPr>
              <a:t>18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>
                <a:solidFill>
                  <a:srgbClr val="FF0000"/>
                </a:solidFill>
              </a:rPr>
              <a:t>按</a:t>
            </a:r>
            <a:r>
              <a:rPr lang="en-US" altLang="zh-CN" sz="2600" dirty="0">
                <a:solidFill>
                  <a:srgbClr val="FF0000"/>
                </a:solidFill>
              </a:rPr>
              <a:t>ESI</a:t>
            </a:r>
            <a:r>
              <a:rPr lang="zh-CN" altLang="en-US" sz="2600" dirty="0">
                <a:solidFill>
                  <a:srgbClr val="FF0000"/>
                </a:solidFill>
              </a:rPr>
              <a:t>学科个数排名：北航</a:t>
            </a:r>
            <a:r>
              <a:rPr lang="en-US" altLang="zh-CN" sz="2600" dirty="0">
                <a:solidFill>
                  <a:srgbClr val="FF0000"/>
                </a:solidFill>
              </a:rPr>
              <a:t>+</a:t>
            </a:r>
            <a:r>
              <a:rPr lang="zh-CN" altLang="en-US" sz="2600" dirty="0">
                <a:solidFill>
                  <a:srgbClr val="FF0000"/>
                </a:solidFill>
              </a:rPr>
              <a:t>首医 排名第</a:t>
            </a:r>
            <a:r>
              <a:rPr lang="en-US" altLang="zh-CN" sz="2600" dirty="0">
                <a:solidFill>
                  <a:srgbClr val="FF0000"/>
                </a:solidFill>
              </a:rPr>
              <a:t>14(</a:t>
            </a:r>
            <a:r>
              <a:rPr lang="zh-CN" altLang="en-US" sz="2600" dirty="0">
                <a:solidFill>
                  <a:srgbClr val="FF0000"/>
                </a:solidFill>
              </a:rPr>
              <a:t>并列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lvl="0"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十三五期间，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按论文总引用数翻番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(166,233)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，在其他学校不发展的情况下，已只能追到中山大学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326,468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zh-CN" altLang="en-US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068710"/>
      </p:ext>
    </p:extLst>
  </p:cSld>
  <p:clrMapOvr>
    <a:masterClrMapping/>
  </p:clrMapOvr>
  <p:transition advTm="4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889D3FE-7704-45EE-AECF-E453B805BFCB}" type="slidenum">
              <a:rPr lang="en-US" altLang="zh-CN" sz="1200" b="0">
                <a:solidFill>
                  <a:srgbClr val="000000"/>
                </a:solidFill>
                <a:ea typeface="宋体"/>
              </a:rPr>
              <a:pPr algn="r">
                <a:defRPr/>
              </a:pPr>
              <a:t>14</a:t>
            </a:fld>
            <a:endParaRPr lang="en-US" altLang="zh-CN" sz="1200" b="0">
              <a:solidFill>
                <a:srgbClr val="000000"/>
              </a:solidFill>
              <a:ea typeface="宋体"/>
            </a:endParaRPr>
          </a:p>
        </p:txBody>
      </p:sp>
      <p:sp>
        <p:nvSpPr>
          <p:cNvPr id="6147" name="内容占位符 2"/>
          <p:cNvSpPr txBox="1">
            <a:spLocks/>
          </p:cNvSpPr>
          <p:nvPr/>
        </p:nvSpPr>
        <p:spPr bwMode="auto">
          <a:xfrm>
            <a:off x="238125" y="981075"/>
            <a:ext cx="8905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北航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首医与国内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ESI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总引用数排名前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10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高校比较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国内其他高校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ESI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情况</a:t>
            </a:r>
            <a:endParaRPr lang="zh-CN" altLang="en-US" sz="3200" smtClean="0">
              <a:solidFill>
                <a:srgbClr val="000000"/>
              </a:solidFill>
              <a:latin typeface="黑体" pitchFamily="49" charset="-122"/>
            </a:endParaRPr>
          </a:p>
        </p:txBody>
      </p:sp>
      <p:graphicFrame>
        <p:nvGraphicFramePr>
          <p:cNvPr id="33918" name="Group 126"/>
          <p:cNvGraphicFramePr>
            <a:graphicFrameLocks noGrp="1"/>
          </p:cNvGraphicFramePr>
          <p:nvPr/>
        </p:nvGraphicFramePr>
        <p:xfrm>
          <a:off x="71438" y="1628775"/>
          <a:ext cx="9037637" cy="4582478"/>
        </p:xfrm>
        <a:graphic>
          <a:graphicData uri="http://schemas.openxmlformats.org/drawingml/2006/table">
            <a:tbl>
              <a:tblPr/>
              <a:tblGrid>
                <a:gridCol w="684212"/>
                <a:gridCol w="2016125"/>
                <a:gridCol w="647700"/>
                <a:gridCol w="858838"/>
                <a:gridCol w="869950"/>
                <a:gridCol w="1471612"/>
                <a:gridCol w="1171575"/>
                <a:gridCol w="1317625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个数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‰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学科数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论文数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总引用数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篇均被引数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北京大学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50,257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606,316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12.06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清华大学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52,559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546,620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10.4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浙江大学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58,393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544,042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9.32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上海交通大学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53,268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479,084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8.99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复旦大学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37,512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440,293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11.74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中国科学技术大学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267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30,114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364,430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12.1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南京大学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33,340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357,084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10.71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中山大学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31,122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326,468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10.49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山东大学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404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30,196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246,292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8.16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吉林大学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412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28,267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240,908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8.52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北航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首医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529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26,698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166,233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6.23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0" descr="未标题-3"/>
          <p:cNvSpPr>
            <a:spLocks noChangeArrowheads="1"/>
          </p:cNvSpPr>
          <p:nvPr/>
        </p:nvSpPr>
        <p:spPr bwMode="auto">
          <a:xfrm>
            <a:off x="143767" y="6308575"/>
            <a:ext cx="8748713" cy="5048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 smtClean="0">
                <a:solidFill>
                  <a:srgbClr val="FF0000"/>
                </a:solidFill>
              </a:rPr>
              <a:t>总引用数差距较大；加强高端论文，提高篇均被引数</a:t>
            </a:r>
          </a:p>
        </p:txBody>
      </p:sp>
    </p:spTree>
    <p:extLst>
      <p:ext uri="{BB962C8B-B14F-4D97-AF65-F5344CB8AC3E}">
        <p14:creationId xmlns:p14="http://schemas.microsoft.com/office/powerpoint/2010/main" xmlns="" val="3936304507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B1EB0E7-C6F8-44AF-B046-AEC4C8E2F1FC}" type="slidenum">
              <a:rPr lang="en-US" altLang="zh-CN" sz="1200" b="0">
                <a:solidFill>
                  <a:srgbClr val="000000"/>
                </a:solidFill>
                <a:ea typeface="宋体"/>
              </a:rPr>
              <a:pPr algn="r">
                <a:defRPr/>
              </a:pPr>
              <a:t>15</a:t>
            </a:fld>
            <a:endParaRPr lang="en-US" altLang="zh-CN" sz="1200" b="0">
              <a:solidFill>
                <a:srgbClr val="000000"/>
              </a:solidFill>
              <a:ea typeface="宋体"/>
            </a:endParaRPr>
          </a:p>
        </p:txBody>
      </p:sp>
      <p:sp>
        <p:nvSpPr>
          <p:cNvPr id="7171" name="内容占位符 2"/>
          <p:cNvSpPr txBox="1">
            <a:spLocks/>
          </p:cNvSpPr>
          <p:nvPr/>
        </p:nvSpPr>
        <p:spPr bwMode="auto">
          <a:xfrm>
            <a:off x="238125" y="981075"/>
            <a:ext cx="8905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北航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首医与国内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ESI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总引用数排名前</a:t>
            </a:r>
            <a:r>
              <a:rPr lang="en-US" altLang="zh-CN" sz="2400" smtClean="0">
                <a:solidFill>
                  <a:srgbClr val="000000"/>
                </a:solidFill>
                <a:latin typeface="黑体" pitchFamily="49" charset="-122"/>
              </a:rPr>
              <a:t>10</a:t>
            </a:r>
            <a:r>
              <a:rPr lang="zh-CN" altLang="en-US" sz="2400" smtClean="0">
                <a:solidFill>
                  <a:srgbClr val="000000"/>
                </a:solidFill>
                <a:latin typeface="黑体" pitchFamily="49" charset="-122"/>
              </a:rPr>
              <a:t>高校比较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2.1 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国内其他高校</a:t>
            </a:r>
            <a:r>
              <a:rPr lang="en-US" altLang="zh-CN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ESI</a:t>
            </a:r>
            <a:r>
              <a:rPr lang="zh-CN" altLang="en-US" sz="320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情况</a:t>
            </a:r>
            <a:endParaRPr lang="zh-CN" altLang="en-US" sz="3200" smtClean="0">
              <a:solidFill>
                <a:srgbClr val="000000"/>
              </a:solidFill>
              <a:latin typeface="黑体" pitchFamily="49" charset="-122"/>
            </a:endParaRPr>
          </a:p>
        </p:txBody>
      </p:sp>
      <p:graphicFrame>
        <p:nvGraphicFramePr>
          <p:cNvPr id="3593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6503790"/>
              </p:ext>
            </p:extLst>
          </p:nvPr>
        </p:nvGraphicFramePr>
        <p:xfrm>
          <a:off x="71438" y="1556792"/>
          <a:ext cx="9037637" cy="4572000"/>
        </p:xfrm>
        <a:graphic>
          <a:graphicData uri="http://schemas.openxmlformats.org/drawingml/2006/table">
            <a:tbl>
              <a:tblPr/>
              <a:tblGrid>
                <a:gridCol w="684212"/>
                <a:gridCol w="2016125"/>
                <a:gridCol w="647700"/>
                <a:gridCol w="858838"/>
                <a:gridCol w="869950"/>
                <a:gridCol w="3960812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学校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个数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‰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学科数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学科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北京大学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工程学、材料科学、化学、临床医学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清华大学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工程学、材料、物理、化学、计算机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浙江大学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工程学、材料科学、化学、农业科学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上海交通大学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工程学、材料科学、临床医学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复旦大学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材料科学、化学、临床医学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中国科学技术大学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267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工程学、材料科学、化学、物理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南京大学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278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化学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中山大学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化学、临床医学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山东大学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404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吉林大学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412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材料科学、化学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北航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首医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529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" descr="未标题-3"/>
          <p:cNvSpPr>
            <a:spLocks noChangeArrowheads="1"/>
          </p:cNvSpPr>
          <p:nvPr/>
        </p:nvSpPr>
        <p:spPr bwMode="auto">
          <a:xfrm>
            <a:off x="323527" y="5371802"/>
            <a:ext cx="8425185" cy="12255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lvl="0"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 smtClean="0">
                <a:solidFill>
                  <a:srgbClr val="FF0000"/>
                </a:solidFill>
              </a:rPr>
              <a:t>国内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r>
              <a:rPr lang="zh-CN" altLang="zh-CN" sz="2600" dirty="0" smtClean="0">
                <a:solidFill>
                  <a:srgbClr val="FF0000"/>
                </a:solidFill>
              </a:rPr>
              <a:t>‰</a:t>
            </a:r>
            <a:r>
              <a:rPr lang="zh-CN" altLang="en-US" sz="2600" dirty="0" smtClean="0">
                <a:solidFill>
                  <a:srgbClr val="FF0000"/>
                </a:solidFill>
              </a:rPr>
              <a:t>学科主要为工程学、</a:t>
            </a:r>
            <a:r>
              <a:rPr lang="zh-CN" altLang="en-US" sz="2600" dirty="0">
                <a:solidFill>
                  <a:srgbClr val="FF0000"/>
                </a:solidFill>
              </a:rPr>
              <a:t>材料科学、化学、</a:t>
            </a:r>
            <a:r>
              <a:rPr lang="zh-CN" altLang="en-US" sz="2600" dirty="0" smtClean="0">
                <a:solidFill>
                  <a:srgbClr val="FF0000"/>
                </a:solidFill>
              </a:rPr>
              <a:t>临床医学等</a:t>
            </a:r>
            <a:r>
              <a:rPr lang="zh-CN" altLang="en-US" sz="2600" dirty="0">
                <a:solidFill>
                  <a:srgbClr val="FF0000"/>
                </a:solidFill>
              </a:rPr>
              <a:t>，北航目前没有，加大千分之一学科支持</a:t>
            </a:r>
            <a:r>
              <a:rPr lang="zh-CN" altLang="en-US" sz="2600" dirty="0" smtClean="0">
                <a:solidFill>
                  <a:srgbClr val="FF0000"/>
                </a:solidFill>
              </a:rPr>
              <a:t>力度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297199"/>
      </p:ext>
    </p:extLst>
  </p:cSld>
  <p:clrMapOvr>
    <a:masterClrMapping/>
  </p:clrMapOvr>
  <p:transition advTm="4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948063"/>
              </p:ext>
            </p:extLst>
          </p:nvPr>
        </p:nvGraphicFramePr>
        <p:xfrm>
          <a:off x="395288" y="1085850"/>
          <a:ext cx="8497887" cy="4944877"/>
        </p:xfrm>
        <a:graphic>
          <a:graphicData uri="http://schemas.openxmlformats.org/drawingml/2006/table">
            <a:tbl>
              <a:tblPr/>
              <a:tblGrid>
                <a:gridCol w="2305050"/>
                <a:gridCol w="1223962"/>
                <a:gridCol w="1368425"/>
                <a:gridCol w="1222375"/>
                <a:gridCol w="1225550"/>
                <a:gridCol w="1152525"/>
              </a:tblGrid>
              <a:tr h="830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一级学科名称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整体水平排名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参评学科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高校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3%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数量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航空宇航科学与技术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仪器科学与技术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34(33)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力学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40(39)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计算机科学与技术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软件工程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控制科学与工程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管理科学与工程 </a:t>
                      </a:r>
                    </a:p>
                  </a:txBody>
                  <a:tcPr marL="91437" marR="91437" marT="45714" marB="45714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103(102)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材料科学与工程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机械工程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33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2.2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北航</a:t>
            </a: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首医第三轮一级学科评估情况</a:t>
            </a:r>
            <a:endParaRPr lang="zh-CN" altLang="en-US" sz="3200" dirty="0">
              <a:solidFill>
                <a:srgbClr val="000000"/>
              </a:solidFill>
              <a:latin typeface="黑体" pitchFamily="49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842108"/>
              </p:ext>
            </p:extLst>
          </p:nvPr>
        </p:nvGraphicFramePr>
        <p:xfrm>
          <a:off x="222250" y="1124744"/>
          <a:ext cx="8713788" cy="5246618"/>
        </p:xfrm>
        <a:graphic>
          <a:graphicData uri="http://schemas.openxmlformats.org/drawingml/2006/table">
            <a:tbl>
              <a:tblPr/>
              <a:tblGrid>
                <a:gridCol w="2592388"/>
                <a:gridCol w="1223962"/>
                <a:gridCol w="1439863"/>
                <a:gridCol w="1079500"/>
                <a:gridCol w="1225550"/>
                <a:gridCol w="1152525"/>
              </a:tblGrid>
              <a:tr h="720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一级学科名称</a:t>
                      </a: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整体水平排名</a:t>
                      </a: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参评学科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高校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3%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数量</a:t>
                      </a: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排名</a:t>
                      </a: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生物医学工程（北航）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生物医学工程（首医）</a:t>
                      </a: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动力工程及工程热物理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46(45)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信息与通信工程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公共管理（北航）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61(60)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公共管理（首医）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3" marR="91453" marT="45718" marB="45718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29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61(60)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80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临床医学（首医）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2~5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护理学（首医）</a:t>
                      </a:r>
                    </a:p>
                  </a:txBody>
                  <a:tcPr marL="91453" marR="91453" marT="45718" marB="45718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2~4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5~8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480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交通运输工程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80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口腔医学（首医）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并列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25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3~5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657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2.2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北航</a:t>
            </a:r>
            <a:r>
              <a:rPr lang="en-US" altLang="zh-CN" sz="3200" dirty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首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医第三轮学科</a:t>
            </a: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评估情况</a:t>
            </a:r>
          </a:p>
        </p:txBody>
      </p:sp>
      <p:sp>
        <p:nvSpPr>
          <p:cNvPr id="4" name="Rectangle 10" descr="未标题-3"/>
          <p:cNvSpPr>
            <a:spLocks noChangeArrowheads="1"/>
          </p:cNvSpPr>
          <p:nvPr/>
        </p:nvSpPr>
        <p:spPr bwMode="auto">
          <a:xfrm>
            <a:off x="294332" y="5877271"/>
            <a:ext cx="8166100" cy="79340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 smtClean="0">
                <a:solidFill>
                  <a:srgbClr val="FF0000"/>
                </a:solidFill>
              </a:rPr>
              <a:t>加强共同办学以后的整合，挖掘首医附属医院资源</a:t>
            </a:r>
          </a:p>
        </p:txBody>
      </p:sp>
    </p:spTree>
    <p:extLst>
      <p:ext uri="{BB962C8B-B14F-4D97-AF65-F5344CB8AC3E}">
        <p14:creationId xmlns:p14="http://schemas.microsoft.com/office/powerpoint/2010/main" xmlns="" val="25088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20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3695291"/>
              </p:ext>
            </p:extLst>
          </p:nvPr>
        </p:nvGraphicFramePr>
        <p:xfrm>
          <a:off x="395288" y="1125538"/>
          <a:ext cx="8137526" cy="4846266"/>
        </p:xfrm>
        <a:graphic>
          <a:graphicData uri="http://schemas.openxmlformats.org/drawingml/2006/table">
            <a:tbl>
              <a:tblPr/>
              <a:tblGrid>
                <a:gridCol w="1980323"/>
                <a:gridCol w="1044400"/>
                <a:gridCol w="1368215"/>
                <a:gridCol w="1152181"/>
                <a:gridCol w="1224192"/>
                <a:gridCol w="1368215"/>
              </a:tblGrid>
              <a:tr h="82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一级学科名称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整体水平排名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参评学科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数量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高校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排名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排名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10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排名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光学工程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39(38)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2~4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5~8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电子科学与技术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2~5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6~10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外国语言文学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92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4~10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11~19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法学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29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87(86)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91437" marR="91437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4~9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10~18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生物学（首医）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1~3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4~10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11~20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基础医学（首医）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2~4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5~8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公共卫生与预防医学（首医）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2~3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4~6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药学（首医）</a:t>
                      </a:r>
                    </a:p>
                  </a:txBody>
                  <a:tcPr marL="91453" marR="91453" marT="45718" marB="45718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并列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2~5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6~9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9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2.2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北航</a:t>
            </a:r>
            <a:r>
              <a:rPr lang="en-US" altLang="zh-CN" sz="3200" dirty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首医第三轮学科评估情况</a:t>
            </a:r>
          </a:p>
        </p:txBody>
      </p:sp>
    </p:spTree>
    <p:extLst>
      <p:ext uri="{BB962C8B-B14F-4D97-AF65-F5344CB8AC3E}">
        <p14:creationId xmlns:p14="http://schemas.microsoft.com/office/powerpoint/2010/main" xmlns="" val="19484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665" name="Group 249"/>
          <p:cNvGraphicFramePr>
            <a:graphicFrameLocks noGrp="1"/>
          </p:cNvGraphicFramePr>
          <p:nvPr/>
        </p:nvGraphicFramePr>
        <p:xfrm>
          <a:off x="539750" y="1397000"/>
          <a:ext cx="8135938" cy="3944936"/>
        </p:xfrm>
        <a:graphic>
          <a:graphicData uri="http://schemas.openxmlformats.org/drawingml/2006/table">
            <a:tbl>
              <a:tblPr/>
              <a:tblGrid>
                <a:gridCol w="1872010"/>
                <a:gridCol w="1656184"/>
                <a:gridCol w="1368152"/>
                <a:gridCol w="1439367"/>
                <a:gridCol w="1800225"/>
              </a:tblGrid>
              <a:tr h="8081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学科名称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参评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单位数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得分排名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分项位次排名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相对排名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区间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数学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17-19%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物理学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29-36%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化学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34-35%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电气工程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71-76%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工商管理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115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23-25%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统计学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45-51%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土木工程</a:t>
                      </a:r>
                    </a:p>
                  </a:txBody>
                  <a:tcPr marL="91437" marR="91437" marT="45725" marB="45725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71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65-68%</a:t>
                      </a:r>
                    </a:p>
                  </a:txBody>
                  <a:tcPr marL="91437" marR="91437" marT="45725" marB="45725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8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2.2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北航第三轮一级学科补评估情况</a:t>
            </a:r>
            <a:endParaRPr lang="zh-CN" altLang="en-US" sz="3200" dirty="0">
              <a:solidFill>
                <a:srgbClr val="000000"/>
              </a:solidFill>
              <a:latin typeface="黑体" pitchFamily="49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5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611560" y="260350"/>
            <a:ext cx="741682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80808"/>
                </a:solidFill>
                <a:latin typeface="Arial" pitchFamily="34" charset="0"/>
              </a:rPr>
              <a:t>汇报内容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23729" y="1760988"/>
            <a:ext cx="4968551" cy="2820140"/>
            <a:chOff x="2267744" y="1616972"/>
            <a:chExt cx="4968551" cy="2820140"/>
          </a:xfrm>
        </p:grpSpPr>
        <p:sp>
          <p:nvSpPr>
            <p:cNvPr id="883716" name="AutoShape 5"/>
            <p:cNvSpPr>
              <a:spLocks noChangeArrowheads="1"/>
            </p:cNvSpPr>
            <p:nvPr/>
          </p:nvSpPr>
          <p:spPr bwMode="gray">
            <a:xfrm>
              <a:off x="2601395" y="1659269"/>
              <a:ext cx="4634899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17" name="Group 6"/>
            <p:cNvGrpSpPr>
              <a:grpSpLocks/>
            </p:cNvGrpSpPr>
            <p:nvPr/>
          </p:nvGrpSpPr>
          <p:grpSpPr bwMode="auto">
            <a:xfrm>
              <a:off x="2299448" y="1616972"/>
              <a:ext cx="763926" cy="567367"/>
              <a:chOff x="720" y="960"/>
              <a:chExt cx="987" cy="795"/>
            </a:xfrm>
          </p:grpSpPr>
          <p:sp>
            <p:nvSpPr>
              <p:cNvPr id="883718" name="Oval 7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20" name="Oval 9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3131840" y="1641767"/>
              <a:ext cx="3493528" cy="5527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6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</a:rPr>
                <a:t>双一流建设方案介绍</a:t>
              </a:r>
              <a:endPara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883722" name="Text Box 11"/>
            <p:cNvSpPr txBox="1">
              <a:spLocks noChangeArrowheads="1"/>
            </p:cNvSpPr>
            <p:nvPr/>
          </p:nvSpPr>
          <p:spPr bwMode="gray">
            <a:xfrm>
              <a:off x="2515341" y="1659269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83723" name="AutoShape 21"/>
            <p:cNvSpPr>
              <a:spLocks noChangeArrowheads="1"/>
            </p:cNvSpPr>
            <p:nvPr/>
          </p:nvSpPr>
          <p:spPr bwMode="gray">
            <a:xfrm>
              <a:off x="2601396" y="3904750"/>
              <a:ext cx="4634898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24" name="Group 22"/>
            <p:cNvGrpSpPr>
              <a:grpSpLocks/>
            </p:cNvGrpSpPr>
            <p:nvPr/>
          </p:nvGrpSpPr>
          <p:grpSpPr bwMode="auto">
            <a:xfrm>
              <a:off x="2299448" y="3862453"/>
              <a:ext cx="763926" cy="567367"/>
              <a:chOff x="720" y="960"/>
              <a:chExt cx="987" cy="795"/>
            </a:xfrm>
          </p:grpSpPr>
          <p:sp>
            <p:nvSpPr>
              <p:cNvPr id="883725" name="Oval 23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13" name="Oval 24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27" name="Oval 25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83728" name="Text Box 26"/>
            <p:cNvSpPr txBox="1">
              <a:spLocks noChangeArrowheads="1"/>
            </p:cNvSpPr>
            <p:nvPr/>
          </p:nvSpPr>
          <p:spPr bwMode="gray">
            <a:xfrm>
              <a:off x="3186436" y="3877038"/>
              <a:ext cx="3905843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itchFamily="49" charset="-122"/>
                </a:rPr>
                <a:t>我校双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49" charset="-122"/>
                </a:rPr>
                <a:t>一流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itchFamily="49" charset="-122"/>
                </a:rPr>
                <a:t>建设初步思路</a:t>
              </a:r>
              <a:endParaRPr lang="zh-CN" altLang="en-US" sz="2400" dirty="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sp>
          <p:nvSpPr>
            <p:cNvPr id="883729" name="Text Box 27"/>
            <p:cNvSpPr txBox="1">
              <a:spLocks noChangeArrowheads="1"/>
            </p:cNvSpPr>
            <p:nvPr/>
          </p:nvSpPr>
          <p:spPr bwMode="gray">
            <a:xfrm>
              <a:off x="2515341" y="3904750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883737" name="AutoShape 50"/>
            <p:cNvSpPr>
              <a:spLocks noChangeArrowheads="1"/>
            </p:cNvSpPr>
            <p:nvPr/>
          </p:nvSpPr>
          <p:spPr bwMode="gray">
            <a:xfrm>
              <a:off x="2569690" y="2770773"/>
              <a:ext cx="4666605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38" name="Group 51"/>
            <p:cNvGrpSpPr>
              <a:grpSpLocks/>
            </p:cNvGrpSpPr>
            <p:nvPr/>
          </p:nvGrpSpPr>
          <p:grpSpPr bwMode="auto">
            <a:xfrm>
              <a:off x="2267744" y="2728476"/>
              <a:ext cx="763926" cy="567367"/>
              <a:chOff x="720" y="960"/>
              <a:chExt cx="987" cy="795"/>
            </a:xfrm>
          </p:grpSpPr>
          <p:sp>
            <p:nvSpPr>
              <p:cNvPr id="883739" name="Oval 52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27" name="Oval 53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41" name="Oval 54"/>
              <p:cNvSpPr>
                <a:spLocks noChangeArrowheads="1"/>
              </p:cNvSpPr>
              <p:nvPr/>
            </p:nvSpPr>
            <p:spPr bwMode="gray">
              <a:xfrm>
                <a:off x="816" y="1007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83742" name="Text Box 55"/>
            <p:cNvSpPr txBox="1">
              <a:spLocks noChangeArrowheads="1"/>
            </p:cNvSpPr>
            <p:nvPr/>
          </p:nvSpPr>
          <p:spPr bwMode="gray">
            <a:xfrm>
              <a:off x="3149963" y="2735768"/>
              <a:ext cx="3538286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itchFamily="49" charset="-122"/>
                </a:rPr>
                <a:t>我校学科现状分析</a:t>
              </a:r>
              <a:endParaRPr lang="zh-CN" altLang="en-US" sz="2400" dirty="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sp>
          <p:nvSpPr>
            <p:cNvPr id="883743" name="Text Box 56"/>
            <p:cNvSpPr txBox="1">
              <a:spLocks noChangeArrowheads="1"/>
            </p:cNvSpPr>
            <p:nvPr/>
          </p:nvSpPr>
          <p:spPr bwMode="gray">
            <a:xfrm>
              <a:off x="2483636" y="2770773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26708741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1264084"/>
              </p:ext>
            </p:extLst>
          </p:nvPr>
        </p:nvGraphicFramePr>
        <p:xfrm>
          <a:off x="389222" y="1124744"/>
          <a:ext cx="8287230" cy="5363346"/>
        </p:xfrm>
        <a:graphic>
          <a:graphicData uri="http://schemas.openxmlformats.org/drawingml/2006/table">
            <a:tbl>
              <a:tblPr/>
              <a:tblGrid>
                <a:gridCol w="657103"/>
                <a:gridCol w="1780319"/>
                <a:gridCol w="731226"/>
                <a:gridCol w="731226"/>
                <a:gridCol w="731226"/>
                <a:gridCol w="731226"/>
                <a:gridCol w="731226"/>
                <a:gridCol w="731226"/>
                <a:gridCol w="731226"/>
                <a:gridCol w="731226"/>
              </a:tblGrid>
              <a:tr h="456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名次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高校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第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1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3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5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10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3%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10%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20%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合计</a:t>
                      </a:r>
                      <a:endParaRPr lang="en-US" altLang="zh-CN" sz="1200" b="1" kern="100" dirty="0" smtClean="0">
                        <a:solidFill>
                          <a:schemeClr val="bg1"/>
                        </a:solidFill>
                        <a:effectLst/>
                        <a:latin typeface="Times New Roman"/>
                        <a:ea typeface="仿宋_GB2312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北京大学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2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清华大学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浙江大学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4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复旦大学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上海交通大学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6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南京大学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7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武汉大学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8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中山大学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9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四川大学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10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+mj-ea"/>
                          <a:ea typeface="+mj-ea"/>
                        </a:rPr>
                        <a:t>南开大学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11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吉林大学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12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北京师范大学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山东大学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哈尔滨工业大学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15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天津大学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16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厦门大学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17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中南大学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18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西安交通大学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19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同济大学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20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华东师范大学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33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宋体" pitchFamily="2" charset="-122"/>
                        </a:rPr>
                        <a:t>21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+mj-ea"/>
                          <a:ea typeface="+mj-ea"/>
                        </a:rPr>
                        <a:t>北京航空航天大学</a:t>
                      </a:r>
                      <a:endParaRPr lang="zh-CN" sz="12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 bwMode="auto">
          <a:xfrm flipV="1">
            <a:off x="8028384" y="1556792"/>
            <a:ext cx="144016" cy="576064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0" rIns="108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2.3 985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高校学科评估排名情况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073534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2.3 985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高校学科评估排名情况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51519" y="1052736"/>
          <a:ext cx="8568630" cy="5014260"/>
        </p:xfrm>
        <a:graphic>
          <a:graphicData uri="http://schemas.openxmlformats.org/drawingml/2006/table">
            <a:tbl>
              <a:tblPr/>
              <a:tblGrid>
                <a:gridCol w="605439"/>
                <a:gridCol w="1650492"/>
                <a:gridCol w="624390"/>
                <a:gridCol w="648072"/>
                <a:gridCol w="648072"/>
                <a:gridCol w="1584176"/>
                <a:gridCol w="648072"/>
                <a:gridCol w="720080"/>
                <a:gridCol w="720080"/>
                <a:gridCol w="719757"/>
              </a:tblGrid>
              <a:tr h="613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名次</a:t>
                      </a:r>
                      <a:endParaRPr kumimoji="0" lang="zh-CN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宋体" pitchFamily="2" charset="-122"/>
                        </a:rPr>
                        <a:t>高校名称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第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1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3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5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仿宋_GB2312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高校名称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3%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10%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前</a:t>
                      </a:r>
                      <a:r>
                        <a:rPr 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20%</a:t>
                      </a: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合计</a:t>
                      </a:r>
                      <a:endParaRPr lang="en-US" altLang="zh-CN" sz="1200" b="1" kern="100" dirty="0" smtClean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学科数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1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北京大学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38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北京大学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25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40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清华大学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32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清华大学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18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39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3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中国人民大学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人民大学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4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中国农业大学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中国农业大学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5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北京师范大学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北京师范大学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武汉大学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复旦大学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31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7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南京大学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上海交通大学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8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上海交通大学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南京大学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9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东南大学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哈尔滨工业大学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j-ea"/>
                          <a:ea typeface="+mj-ea"/>
                        </a:rPr>
                        <a:t>18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10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华中科技大学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武汉大学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11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浙江大学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17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ea"/>
                          <a:ea typeface="+mj-ea"/>
                        </a:rPr>
                        <a:t>东南大学</a:t>
                      </a:r>
                      <a:endParaRPr lang="zh-CN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12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+mj-ea"/>
                          <a:ea typeface="+mj-ea"/>
                        </a:rPr>
                        <a:t>中国科技大学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zh-CN" sz="1400" kern="1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北京航空航天大学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13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北京航空航天大学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中山大学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itchFamily="2" charset="-122"/>
                        </a:rPr>
                        <a:t>14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宋体" pitchFamily="2" charset="-122"/>
                      </a:endParaRPr>
                    </a:p>
                  </a:txBody>
                  <a:tcPr marL="3984" marR="3984" marT="3985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+mj-ea"/>
                          <a:ea typeface="+mj-ea"/>
                        </a:rPr>
                        <a:t>中国海洋大学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中国科技大学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 bwMode="auto">
          <a:xfrm flipV="1">
            <a:off x="2555776" y="1662440"/>
            <a:ext cx="144016" cy="576064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0" rIns="108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 flipV="1">
            <a:off x="6084168" y="1665437"/>
            <a:ext cx="144016" cy="576064"/>
          </a:xfrm>
          <a:prstGeom prst="downArrow">
            <a:avLst/>
          </a:prstGeom>
          <a:solidFill>
            <a:srgbClr val="C00000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0" rIns="10800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 smtClean="0">
              <a:ln>
                <a:noFill/>
              </a:ln>
              <a:solidFill>
                <a:srgbClr val="003399"/>
              </a:solidFill>
              <a:effectLst/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9" name="Rectangle 10" descr="未标题-3"/>
          <p:cNvSpPr>
            <a:spLocks noChangeArrowheads="1"/>
          </p:cNvSpPr>
          <p:nvPr/>
        </p:nvSpPr>
        <p:spPr bwMode="auto">
          <a:xfrm>
            <a:off x="395536" y="5301208"/>
            <a:ext cx="8451602" cy="151216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1200150" indent="-457200">
              <a:spcBef>
                <a:spcPct val="20000"/>
              </a:spcBef>
              <a:buClr>
                <a:srgbClr val="33CC33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 typeface="Wingdings" pitchFamily="2" charset="2"/>
              <a:buNone/>
              <a:defRPr/>
            </a:pP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按照第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名学科数排名，北航第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13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名</a:t>
            </a:r>
            <a:endParaRPr lang="en-US" altLang="zh-CN" sz="23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 typeface="Wingdings" pitchFamily="2" charset="2"/>
              <a:buNone/>
              <a:defRPr/>
            </a:pP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按照前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3%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学科数排名，北航第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名</a:t>
            </a:r>
            <a:endParaRPr lang="en-US" altLang="zh-CN" sz="23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Tx/>
              <a:buFont typeface="Wingdings" pitchFamily="2" charset="2"/>
              <a:buNone/>
              <a:defRPr/>
            </a:pP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按照学科绩效奖励学科数排名，北航第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21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名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另首医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20%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300" dirty="0" smtClean="0">
                <a:solidFill>
                  <a:srgbClr val="FF0000"/>
                </a:solidFill>
                <a:latin typeface="+mj-ea"/>
                <a:ea typeface="+mj-ea"/>
              </a:rPr>
              <a:t>各</a:t>
            </a:r>
            <a:r>
              <a:rPr lang="en-US" altLang="zh-CN" sz="23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2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978358"/>
      </p:ext>
    </p:extLst>
  </p:cSld>
  <p:clrMapOvr>
    <a:masterClrMapping/>
  </p:clrMapOvr>
  <p:transition advTm="4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/>
        </p:nvSpPr>
        <p:spPr bwMode="auto">
          <a:xfrm>
            <a:off x="611560" y="260350"/>
            <a:ext cx="741682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algn="ctr" eaLnBrk="0" hangingPunct="0"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80808"/>
                </a:solidFill>
                <a:latin typeface="Arial" pitchFamily="34" charset="0"/>
              </a:rPr>
              <a:t>汇报内容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23729" y="1760988"/>
            <a:ext cx="4968551" cy="2820140"/>
            <a:chOff x="2267744" y="1616972"/>
            <a:chExt cx="4968551" cy="2820140"/>
          </a:xfrm>
        </p:grpSpPr>
        <p:sp>
          <p:nvSpPr>
            <p:cNvPr id="883716" name="AutoShape 5"/>
            <p:cNvSpPr>
              <a:spLocks noChangeArrowheads="1"/>
            </p:cNvSpPr>
            <p:nvPr/>
          </p:nvSpPr>
          <p:spPr bwMode="gray">
            <a:xfrm>
              <a:off x="2601395" y="1659269"/>
              <a:ext cx="4634899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17" name="Group 6"/>
            <p:cNvGrpSpPr>
              <a:grpSpLocks/>
            </p:cNvGrpSpPr>
            <p:nvPr/>
          </p:nvGrpSpPr>
          <p:grpSpPr bwMode="auto">
            <a:xfrm>
              <a:off x="2299448" y="1616972"/>
              <a:ext cx="763926" cy="567367"/>
              <a:chOff x="720" y="960"/>
              <a:chExt cx="987" cy="795"/>
            </a:xfrm>
          </p:grpSpPr>
          <p:sp>
            <p:nvSpPr>
              <p:cNvPr id="883718" name="Oval 7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20" name="Oval 9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" name="Text Box 10"/>
            <p:cNvSpPr txBox="1">
              <a:spLocks noChangeArrowheads="1"/>
            </p:cNvSpPr>
            <p:nvPr/>
          </p:nvSpPr>
          <p:spPr bwMode="gray">
            <a:xfrm>
              <a:off x="3131840" y="1641767"/>
              <a:ext cx="3493528" cy="4936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zh-CN" altLang="en-US" sz="26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</a:rPr>
                <a:t>双一流建设方案介绍</a:t>
              </a:r>
              <a:endParaRPr lang="zh-CN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883722" name="Text Box 11"/>
            <p:cNvSpPr txBox="1">
              <a:spLocks noChangeArrowheads="1"/>
            </p:cNvSpPr>
            <p:nvPr/>
          </p:nvSpPr>
          <p:spPr bwMode="gray">
            <a:xfrm>
              <a:off x="2515341" y="1659269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83723" name="AutoShape 21"/>
            <p:cNvSpPr>
              <a:spLocks noChangeArrowheads="1"/>
            </p:cNvSpPr>
            <p:nvPr/>
          </p:nvSpPr>
          <p:spPr bwMode="gray">
            <a:xfrm>
              <a:off x="2601396" y="3904750"/>
              <a:ext cx="4634898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24" name="Group 22"/>
            <p:cNvGrpSpPr>
              <a:grpSpLocks/>
            </p:cNvGrpSpPr>
            <p:nvPr/>
          </p:nvGrpSpPr>
          <p:grpSpPr bwMode="auto">
            <a:xfrm>
              <a:off x="2299448" y="3862453"/>
              <a:ext cx="763926" cy="567367"/>
              <a:chOff x="720" y="960"/>
              <a:chExt cx="987" cy="795"/>
            </a:xfrm>
          </p:grpSpPr>
          <p:sp>
            <p:nvSpPr>
              <p:cNvPr id="883725" name="Oval 23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13" name="Oval 24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27" name="Oval 25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83728" name="Text Box 26"/>
            <p:cNvSpPr txBox="1">
              <a:spLocks noChangeArrowheads="1"/>
            </p:cNvSpPr>
            <p:nvPr/>
          </p:nvSpPr>
          <p:spPr bwMode="gray">
            <a:xfrm>
              <a:off x="3186436" y="3877038"/>
              <a:ext cx="3905843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rgbClr val="FF0000"/>
                  </a:solidFill>
                  <a:latin typeface="黑体" pitchFamily="49" charset="-122"/>
                </a:rPr>
                <a:t>我校双</a:t>
              </a:r>
              <a:r>
                <a:rPr lang="zh-CN" altLang="en-US" sz="2400" dirty="0">
                  <a:solidFill>
                    <a:srgbClr val="FF0000"/>
                  </a:solidFill>
                  <a:latin typeface="黑体" pitchFamily="49" charset="-122"/>
                </a:rPr>
                <a:t>一流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黑体" pitchFamily="49" charset="-122"/>
                </a:rPr>
                <a:t>建设初步思路</a:t>
              </a:r>
              <a:endParaRPr lang="zh-CN" altLang="en-US" sz="2400" dirty="0">
                <a:solidFill>
                  <a:srgbClr val="FF0000"/>
                </a:solidFill>
                <a:latin typeface="黑体" pitchFamily="49" charset="-122"/>
              </a:endParaRPr>
            </a:p>
          </p:txBody>
        </p:sp>
        <p:sp>
          <p:nvSpPr>
            <p:cNvPr id="883729" name="Text Box 27"/>
            <p:cNvSpPr txBox="1">
              <a:spLocks noChangeArrowheads="1"/>
            </p:cNvSpPr>
            <p:nvPr/>
          </p:nvSpPr>
          <p:spPr bwMode="gray">
            <a:xfrm>
              <a:off x="2515341" y="3904750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883737" name="AutoShape 50"/>
            <p:cNvSpPr>
              <a:spLocks noChangeArrowheads="1"/>
            </p:cNvSpPr>
            <p:nvPr/>
          </p:nvSpPr>
          <p:spPr bwMode="gray">
            <a:xfrm>
              <a:off x="2569690" y="2770773"/>
              <a:ext cx="4666605" cy="510484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Aft>
                  <a:spcPct val="20000"/>
                </a:spcAft>
              </a:pPr>
              <a:endParaRPr lang="zh-CN" altLang="en-US" sz="240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grpSp>
          <p:nvGrpSpPr>
            <p:cNvPr id="883738" name="Group 51"/>
            <p:cNvGrpSpPr>
              <a:grpSpLocks/>
            </p:cNvGrpSpPr>
            <p:nvPr/>
          </p:nvGrpSpPr>
          <p:grpSpPr bwMode="auto">
            <a:xfrm>
              <a:off x="2267744" y="2728476"/>
              <a:ext cx="763926" cy="567367"/>
              <a:chOff x="720" y="960"/>
              <a:chExt cx="987" cy="795"/>
            </a:xfrm>
          </p:grpSpPr>
          <p:sp>
            <p:nvSpPr>
              <p:cNvPr id="883739" name="Oval 52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27" name="Oval 53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  <p:sp>
            <p:nvSpPr>
              <p:cNvPr id="883741" name="Oval 54"/>
              <p:cNvSpPr>
                <a:spLocks noChangeArrowheads="1"/>
              </p:cNvSpPr>
              <p:nvPr/>
            </p:nvSpPr>
            <p:spPr bwMode="gray">
              <a:xfrm>
                <a:off x="816" y="1007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1pPr>
                <a:lvl2pPr marL="742950" indent="-28575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2pPr>
                <a:lvl3pPr marL="11430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3pPr>
                <a:lvl4pPr marL="16002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4pPr>
                <a:lvl5pPr marL="2057400" indent="-228600" algn="ctr" eaLnBrk="0" hangingPunct="0"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rgbClr val="003399"/>
                    </a:solidFill>
                    <a:latin typeface="Verdan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ct val="20000"/>
                  </a:spcAft>
                </a:pPr>
                <a:endParaRPr lang="zh-CN" altLang="en-US" sz="2400">
                  <a:solidFill>
                    <a:schemeClr val="tx1"/>
                  </a:solidFill>
                  <a:latin typeface="黑体" pitchFamily="49" charset="-122"/>
                </a:endParaRPr>
              </a:p>
            </p:txBody>
          </p:sp>
        </p:grpSp>
        <p:sp>
          <p:nvSpPr>
            <p:cNvPr id="883742" name="Text Box 55"/>
            <p:cNvSpPr txBox="1">
              <a:spLocks noChangeArrowheads="1"/>
            </p:cNvSpPr>
            <p:nvPr/>
          </p:nvSpPr>
          <p:spPr bwMode="gray">
            <a:xfrm>
              <a:off x="3149963" y="2735768"/>
              <a:ext cx="3538286" cy="46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lnSpc>
                  <a:spcPct val="115000"/>
                </a:lnSpc>
                <a:spcBef>
                  <a:spcPct val="20000"/>
                </a:spcBef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400" dirty="0" smtClean="0">
                  <a:solidFill>
                    <a:schemeClr val="tx1"/>
                  </a:solidFill>
                  <a:latin typeface="黑体" pitchFamily="49" charset="-122"/>
                </a:rPr>
                <a:t>我校学科现状分析</a:t>
              </a:r>
              <a:endParaRPr lang="zh-CN" altLang="en-US" sz="2400" dirty="0">
                <a:solidFill>
                  <a:schemeClr val="tx1"/>
                </a:solidFill>
                <a:latin typeface="黑体" pitchFamily="49" charset="-122"/>
              </a:endParaRPr>
            </a:p>
          </p:txBody>
        </p:sp>
        <p:sp>
          <p:nvSpPr>
            <p:cNvPr id="883743" name="Text Box 56"/>
            <p:cNvSpPr txBox="1">
              <a:spLocks noChangeArrowheads="1"/>
            </p:cNvSpPr>
            <p:nvPr/>
          </p:nvSpPr>
          <p:spPr bwMode="gray">
            <a:xfrm>
              <a:off x="2483636" y="2770773"/>
              <a:ext cx="389512" cy="53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1pPr>
              <a:lvl2pPr marL="742950" indent="-28575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2pPr>
              <a:lvl3pPr marL="11430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3pPr>
              <a:lvl4pPr marL="16002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4pPr>
              <a:lvl5pPr marL="2057400" indent="-228600" algn="ctr" eaLnBrk="0" hangingPunct="0"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rgbClr val="003399"/>
                  </a:solidFill>
                  <a:latin typeface="Verdana" pitchFamily="34" charset="0"/>
                  <a:ea typeface="黑体" pitchFamily="49" charset="-122"/>
                </a:defRPr>
              </a:lvl9pPr>
            </a:lstStyle>
            <a:p>
              <a:pPr>
                <a:spcAft>
                  <a:spcPct val="20000"/>
                </a:spcAft>
              </a:pPr>
              <a:r>
                <a:rPr lang="en-US" altLang="zh-CN" sz="320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70591513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261938" y="192088"/>
            <a:ext cx="7838454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</a:rPr>
              <a:t>3.1 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49" charset="-122"/>
              </a:rPr>
              <a:t>珠峰学科计划</a:t>
            </a:r>
            <a:endParaRPr lang="zh-CN" altLang="en-US" sz="3200" dirty="0">
              <a:solidFill>
                <a:schemeClr val="tx1"/>
              </a:solidFill>
              <a:latin typeface="黑体" pitchFamily="49" charset="-122"/>
            </a:endParaRPr>
          </a:p>
        </p:txBody>
      </p:sp>
      <p:graphicFrame>
        <p:nvGraphicFramePr>
          <p:cNvPr id="2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1418151"/>
              </p:ext>
            </p:extLst>
          </p:nvPr>
        </p:nvGraphicFramePr>
        <p:xfrm>
          <a:off x="323528" y="1124744"/>
          <a:ext cx="8424936" cy="2249266"/>
        </p:xfrm>
        <a:graphic>
          <a:graphicData uri="http://schemas.openxmlformats.org/drawingml/2006/table">
            <a:tbl>
              <a:tblPr/>
              <a:tblGrid>
                <a:gridCol w="4190069"/>
                <a:gridCol w="4234867"/>
              </a:tblGrid>
              <a:tr h="447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学科类别</a:t>
                      </a: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具体定义</a:t>
                      </a: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00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珠峰学科：世界一流学科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国内领先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世界前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1‰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且前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；国内前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且前三名</a:t>
                      </a: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0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高峰学科：国内一流学科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世界知名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世界前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且前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；国内前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或前五名</a:t>
                      </a: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0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高原学科：国内知名学科</a:t>
                      </a: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国内前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或前十五名</a:t>
                      </a:r>
                    </a:p>
                  </a:txBody>
                  <a:tcPr marL="9524" marR="9524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485838"/>
              </p:ext>
            </p:extLst>
          </p:nvPr>
        </p:nvGraphicFramePr>
        <p:xfrm>
          <a:off x="107504" y="3645024"/>
          <a:ext cx="4405445" cy="2739356"/>
        </p:xfrm>
        <a:graphic>
          <a:graphicData uri="http://schemas.openxmlformats.org/drawingml/2006/table">
            <a:tbl>
              <a:tblPr/>
              <a:tblGrid>
                <a:gridCol w="1669141"/>
                <a:gridCol w="792088"/>
                <a:gridCol w="792088"/>
                <a:gridCol w="1152128"/>
              </a:tblGrid>
              <a:tr h="82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国际指标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2020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2030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当前排名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）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89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j-ea"/>
                          <a:ea typeface="+mj-ea"/>
                        </a:rPr>
                        <a:t>学校排名（</a:t>
                      </a:r>
                      <a:r>
                        <a:rPr lang="en-US" altLang="zh-CN" sz="1600" b="1" dirty="0" smtClean="0">
                          <a:latin typeface="+mj-ea"/>
                          <a:ea typeface="+mj-ea"/>
                        </a:rPr>
                        <a:t>ESI</a:t>
                      </a:r>
                      <a:r>
                        <a:rPr lang="zh-CN" altLang="en-US" sz="1600" b="1" dirty="0" smtClean="0">
                          <a:latin typeface="+mj-ea"/>
                          <a:ea typeface="+mj-ea"/>
                        </a:rPr>
                        <a:t>总引用数）</a:t>
                      </a:r>
                      <a:endParaRPr lang="zh-CN" altLang="en-US" sz="1600" b="1" dirty="0">
                        <a:latin typeface="+mj-ea"/>
                        <a:ea typeface="+mj-ea"/>
                      </a:endParaRP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ESI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1‰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学科数）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5-6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ESI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1%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学科数）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16-18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Clr>
                          <a:srgbClr val="FF0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前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300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名平均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17.3</a:t>
                      </a:r>
                      <a:endParaRPr kumimoji="0" lang="en-US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2228120"/>
              </p:ext>
            </p:extLst>
          </p:nvPr>
        </p:nvGraphicFramePr>
        <p:xfrm>
          <a:off x="4644008" y="3501008"/>
          <a:ext cx="4464496" cy="3032389"/>
        </p:xfrm>
        <a:graphic>
          <a:graphicData uri="http://schemas.openxmlformats.org/drawingml/2006/table">
            <a:tbl>
              <a:tblPr/>
              <a:tblGrid>
                <a:gridCol w="1980323"/>
                <a:gridCol w="683973"/>
                <a:gridCol w="720080"/>
                <a:gridCol w="1080120"/>
              </a:tblGrid>
              <a:tr h="792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国内指标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2020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2030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当前排名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2012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02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第一名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10</a:t>
                      </a:r>
                      <a:endParaRPr kumimoji="0" lang="zh-CN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珠峰学科（国内前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3%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且前三名）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53" marR="91453" marT="45718" marB="45718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2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高峰学科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国内前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10%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或前五名</a:t>
                      </a:r>
                    </a:p>
                  </a:txBody>
                  <a:tcPr marL="91453" marR="91453" marT="45718" marB="45718" anchor="ctr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1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高原学科：国内前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20%</a:t>
                      </a: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或前十五名</a:t>
                      </a:r>
                    </a:p>
                  </a:txBody>
                  <a:tcPr marL="91453" marR="91453" marT="45718" marB="45718" horzOverflow="overflow">
                    <a:lnL w="28575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7030720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24CC7-4DE0-42E0-A2E6-8BA88DADF6A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288" y="260350"/>
            <a:ext cx="84248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Arial" charset="0"/>
              </a:rPr>
              <a:t>3.2 </a:t>
            </a:r>
            <a:r>
              <a:rPr lang="zh-CN" altLang="en-US" sz="3200" dirty="0" smtClean="0">
                <a:solidFill>
                  <a:srgbClr val="080808"/>
                </a:solidFill>
                <a:latin typeface="Arial" charset="0"/>
              </a:rPr>
              <a:t>建设思路</a:t>
            </a:r>
            <a:endParaRPr lang="zh-CN" altLang="en-US" sz="3200" dirty="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35"/>
          <p:cNvSpPr>
            <a:spLocks noChangeArrowheads="1"/>
          </p:cNvSpPr>
          <p:nvPr/>
        </p:nvSpPr>
        <p:spPr bwMode="auto">
          <a:xfrm>
            <a:off x="352425" y="1139824"/>
            <a:ext cx="8424863" cy="5529536"/>
          </a:xfrm>
          <a:prstGeom prst="roundRect">
            <a:avLst>
              <a:gd name="adj" fmla="val 3417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346075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363538" indent="-188913">
              <a:spcBef>
                <a:spcPct val="20000"/>
              </a:spcBef>
              <a:buClr>
                <a:srgbClr val="33CC33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标一流，跨越发展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围绕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一流的人（基础）与事（目标）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确定建设核心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  <a:p>
            <a:pPr marL="216000" lvl="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以首医合作办学为契机，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加强顶层设计，促进交叉学科发展</a:t>
            </a:r>
            <a:endParaRPr lang="en-US" altLang="zh-CN" sz="2000" b="0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lvl="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拓展与工科互补的量（理科、生命科学），提升优势学科的质，限制无实质贡献的量</a:t>
            </a:r>
            <a:endParaRPr lang="en-US" altLang="zh-CN" sz="2000" b="0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目标导向，分类支持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按学科争先进位，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择优确定学科建设目标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：千分之一学科：工程、临床医学、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3-4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（材料、化学、计算机、神经与行为科学、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支持珠峰学科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、其次高峰学科，扶持高原学科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定位，强化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绩效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围绕学科提升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设置核心指标、重点突破制约学科进位瓶颈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因素法确定支持经费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，加强竞争，绩效奖励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endParaRPr lang="zh-CN" altLang="en-US" sz="2000" b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endParaRPr lang="zh-CN" altLang="en-US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196293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35"/>
          <p:cNvSpPr>
            <a:spLocks noChangeArrowheads="1"/>
          </p:cNvSpPr>
          <p:nvPr/>
        </p:nvSpPr>
        <p:spPr bwMode="auto">
          <a:xfrm>
            <a:off x="352425" y="1139824"/>
            <a:ext cx="8424863" cy="4953472"/>
          </a:xfrm>
          <a:prstGeom prst="roundRect">
            <a:avLst>
              <a:gd name="adj" fmla="val 3417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346075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363538" indent="-188913">
              <a:spcBef>
                <a:spcPct val="20000"/>
              </a:spcBef>
              <a:buClr>
                <a:srgbClr val="33CC33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学科建设</a:t>
            </a:r>
            <a:endParaRPr lang="en-US" altLang="zh-CN" sz="2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en-US" altLang="zh-CN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ESI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学科贡献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度：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学校建设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ESI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学科的贡献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度，设置不同权重奖励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国内一级学科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排名：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教育部学科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评估综合考虑绝对排名和相对排名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Aft>
                <a:spcPct val="1500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队伍建设</a:t>
            </a:r>
            <a:endParaRPr lang="en-US" altLang="zh-CN" sz="2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高端人才引育情况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：院士、长江学者、国家杰青基金获得者、千人计划入选者、万人计划领军人才、百千万工程国家级人选、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IEEE Fellow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、创新团队带头人数、国家级教学团队负责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人数等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青年人才培育情况：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岁以下的青年才俊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（青年长江、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青千、优青）年度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增长数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188913"/>
            <a:ext cx="85693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3.3 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学院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学科建设核心指标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792269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35"/>
          <p:cNvSpPr>
            <a:spLocks noChangeArrowheads="1"/>
          </p:cNvSpPr>
          <p:nvPr/>
        </p:nvSpPr>
        <p:spPr bwMode="auto">
          <a:xfrm>
            <a:off x="352425" y="1139824"/>
            <a:ext cx="8252023" cy="5169496"/>
          </a:xfrm>
          <a:prstGeom prst="roundRect">
            <a:avLst>
              <a:gd name="adj" fmla="val 3417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346075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363538" indent="-188913">
              <a:spcBef>
                <a:spcPct val="20000"/>
              </a:spcBef>
              <a:buClr>
                <a:srgbClr val="33CC33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科学研究</a:t>
            </a:r>
            <a:endParaRPr lang="en-US" altLang="zh-CN" sz="2400" b="0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科学研究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获奖情况：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国际重要大奖、国家三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大奖、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教育部人文社科优秀成果奖等</a:t>
            </a: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学术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Q1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区论文数，总引用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数，高端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学术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ESI 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被引论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文数，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Nature》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《Science》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《Cell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》…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期刊论文</a:t>
            </a:r>
            <a:endParaRPr lang="en-US" altLang="zh-CN" sz="2000" b="0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代表性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科研项目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：国家级项目、国防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军队重大科研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、重要境外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合作科研项目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000" b="0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科研成果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转化收益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：已转让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专利技术收益总和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人才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研究生人均高水平论文数：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研究生人均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发表</a:t>
            </a:r>
            <a:r>
              <a:rPr lang="en-US" altLang="zh-CN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SCI Q1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区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论文数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学生竞赛获奖情况：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学生在国际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国内重要竞赛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获奖的数量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endParaRPr lang="en-US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188913"/>
            <a:ext cx="85693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3.3 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学科建设核心指标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629259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3.3 </a:t>
            </a:r>
            <a:r>
              <a:rPr lang="zh-CN" altLang="en-US" sz="3200" dirty="0" smtClean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学院</a:t>
            </a: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Arial Unicode MS" pitchFamily="34" charset="-122"/>
                <a:cs typeface="Arial Unicode MS" pitchFamily="34" charset="-122"/>
              </a:rPr>
              <a:t>学科建设核心指标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68313" y="1628775"/>
          <a:ext cx="8424862" cy="4373880"/>
        </p:xfrm>
        <a:graphic>
          <a:graphicData uri="http://schemas.openxmlformats.org/drawingml/2006/table">
            <a:tbl>
              <a:tblPr/>
              <a:tblGrid>
                <a:gridCol w="2363787"/>
                <a:gridCol w="1808163"/>
                <a:gridCol w="1808162"/>
                <a:gridCol w="244475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ESI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学科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发文量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引用次数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篇均被引次数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生物学与生物化学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79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39.50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化学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31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170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5.48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计算机科学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144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818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5.68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经济学和上学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1.00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工程学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426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2.93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环境和生态学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16.00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地球科学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39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2.67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材料科学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1.83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2.00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物理学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159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859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5.40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空间科学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3.00 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其他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51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156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3.05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合计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869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3500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4.03</a:t>
                      </a:r>
                    </a:p>
                  </a:txBody>
                  <a:tcPr marL="7620" marR="7620" marT="762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272" name="内容占位符 2"/>
          <p:cNvSpPr txBox="1">
            <a:spLocks/>
          </p:cNvSpPr>
          <p:nvPr/>
        </p:nvSpPr>
        <p:spPr bwMode="auto">
          <a:xfrm>
            <a:off x="238125" y="981075"/>
            <a:ext cx="8905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黑体" pitchFamily="49" charset="-122"/>
              </a:rPr>
              <a:t>电子信息工程学院对学校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49" charset="-122"/>
              </a:rPr>
              <a:t>ESI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49" charset="-122"/>
              </a:rPr>
              <a:t>的贡献度</a:t>
            </a:r>
          </a:p>
        </p:txBody>
      </p:sp>
      <p:sp>
        <p:nvSpPr>
          <p:cNvPr id="5" name="Rectangle 10" descr="未标题-3"/>
          <p:cNvSpPr>
            <a:spLocks noChangeArrowheads="1"/>
          </p:cNvSpPr>
          <p:nvPr/>
        </p:nvSpPr>
        <p:spPr bwMode="auto">
          <a:xfrm>
            <a:off x="238124" y="6021288"/>
            <a:ext cx="8798371" cy="72149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对学校</a:t>
            </a:r>
            <a:r>
              <a:rPr lang="en-US" altLang="zh-CN" sz="2400" dirty="0" smtClean="0">
                <a:solidFill>
                  <a:srgbClr val="FF0000"/>
                </a:solidFill>
              </a:rPr>
              <a:t>ESI</a:t>
            </a:r>
            <a:r>
              <a:rPr lang="zh-CN" altLang="en-US" sz="2400" dirty="0" smtClean="0">
                <a:solidFill>
                  <a:srgbClr val="FF0000"/>
                </a:solidFill>
              </a:rPr>
              <a:t>贡献主要在：工程学、物理学、计算机科学等学科</a:t>
            </a:r>
          </a:p>
        </p:txBody>
      </p:sp>
    </p:spTree>
    <p:extLst>
      <p:ext uri="{BB962C8B-B14F-4D97-AF65-F5344CB8AC3E}">
        <p14:creationId xmlns:p14="http://schemas.microsoft.com/office/powerpoint/2010/main" xmlns="" val="2482233822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24CC7-4DE0-42E0-A2E6-8BA88DADF6A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5" y="188913"/>
            <a:ext cx="85693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3.4 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第四轮一级学科评估（指标体系）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4069722"/>
              </p:ext>
            </p:extLst>
          </p:nvPr>
        </p:nvGraphicFramePr>
        <p:xfrm>
          <a:off x="3419177" y="1052736"/>
          <a:ext cx="5545311" cy="5688632"/>
        </p:xfrm>
        <a:graphic>
          <a:graphicData uri="http://schemas.openxmlformats.org/drawingml/2006/table">
            <a:tbl>
              <a:tblPr firstRow="1" firstCol="1" bandRow="1"/>
              <a:tblGrid>
                <a:gridCol w="1080120"/>
                <a:gridCol w="1728192"/>
                <a:gridCol w="2736999"/>
              </a:tblGrid>
              <a:tr h="369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一级指标</a:t>
                      </a:r>
                      <a:endParaRPr lang="zh-CN" sz="1800" kern="100" dirty="0">
                        <a:solidFill>
                          <a:srgbClr val="0000CC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二级指标</a:t>
                      </a:r>
                      <a:endParaRPr lang="zh-CN" sz="1800" kern="100" dirty="0">
                        <a:solidFill>
                          <a:srgbClr val="0000CC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CC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三级指标</a:t>
                      </a:r>
                      <a:endParaRPr lang="zh-CN" sz="1800" kern="100" dirty="0">
                        <a:solidFill>
                          <a:srgbClr val="0000CC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1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师资队伍与资源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A1</a:t>
                      </a:r>
                      <a:r>
                        <a:rPr lang="zh-CN" sz="1500" b="1" kern="100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师资</a:t>
                      </a:r>
                      <a:r>
                        <a:rPr lang="zh-CN" altLang="en-US" sz="1500" b="1" kern="100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质量</a:t>
                      </a:r>
                      <a:endParaRPr lang="zh-CN" sz="1500" kern="100" dirty="0">
                        <a:solidFill>
                          <a:srgbClr val="0000CC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</a:t>
                      </a:r>
                      <a:r>
                        <a:rPr lang="zh-CN" altLang="en-US" sz="1600" b="1" kern="100" dirty="0" smtClea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师资队伍质量</a:t>
                      </a:r>
                      <a:endParaRPr lang="zh-CN" sz="1600" kern="100" dirty="0">
                        <a:solidFill>
                          <a:srgbClr val="0000CC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500" b="1" kern="100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A2</a:t>
                      </a:r>
                      <a:r>
                        <a:rPr lang="zh-CN" altLang="en-US" sz="1500" b="1" kern="100" dirty="0" smtClean="0">
                          <a:solidFill>
                            <a:srgbClr val="0000CC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师资数量</a:t>
                      </a:r>
                      <a:endParaRPr lang="zh-CN" sz="1500" b="1" kern="100" dirty="0">
                        <a:solidFill>
                          <a:srgbClr val="0000CC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S2</a:t>
                      </a:r>
                      <a:r>
                        <a:rPr lang="zh-CN" altLang="en-US" sz="1600" b="1" kern="100" dirty="0" smtClea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专任教师数（设置上限）</a:t>
                      </a:r>
                      <a:endParaRPr lang="zh-CN" sz="1600" kern="100" dirty="0">
                        <a:solidFill>
                          <a:srgbClr val="0000CC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A3</a:t>
                      </a:r>
                      <a:r>
                        <a:rPr lang="zh-CN" sz="15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支撑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平台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S3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重点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实验室、基地、中心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人才培养质量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B1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培养过程质量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S4</a:t>
                      </a:r>
                      <a:r>
                        <a:rPr lang="zh-CN" alt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Times New Roman"/>
                        </a:rPr>
                        <a:t>课程教学质量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S5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导师指导质量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S6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学生国际交流（人数与比例）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B2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在校生质量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S7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学位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论文质量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S8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优秀在校生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S9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授予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学位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（设置上限）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B3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毕业生质量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S10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优秀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毕业生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S11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用人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单位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评价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（试点）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C </a:t>
                      </a:r>
                      <a:r>
                        <a:rPr lang="zh-CN" sz="15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科学研究</a:t>
                      </a:r>
                      <a:endParaRPr lang="zh-CN" sz="15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C1</a:t>
                      </a:r>
                      <a:r>
                        <a:rPr lang="zh-CN" altLang="en-US" sz="15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科研成果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S12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学术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论文质量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S13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专利转化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情况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S14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出版教材情况</a:t>
                      </a:r>
                      <a:endParaRPr lang="zh-CN" sz="15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C2</a:t>
                      </a:r>
                      <a:r>
                        <a:rPr lang="zh-CN" sz="15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科研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获奖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S15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科研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获奖情况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C3</a:t>
                      </a:r>
                      <a:r>
                        <a:rPr lang="zh-CN" sz="15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科研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S16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科研项目情况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（师均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项目数和经费数</a:t>
                      </a:r>
                      <a:r>
                        <a:rPr 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24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D 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学科声誉与社会服务贡献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D1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社会服务贡献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S17</a:t>
                      </a:r>
                      <a:r>
                        <a:rPr lang="zh-CN" sz="15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社会服务特色与贡献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8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D2</a:t>
                      </a:r>
                      <a:r>
                        <a:rPr lang="zh-CN" altLang="en-US" sz="1500" b="1" kern="100" dirty="0" smtClean="0">
                          <a:effectLst/>
                          <a:latin typeface="宋体"/>
                          <a:ea typeface="宋体"/>
                          <a:cs typeface="Times New Roman"/>
                        </a:rPr>
                        <a:t>学科声誉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S18</a:t>
                      </a:r>
                      <a:r>
                        <a:rPr lang="zh-CN" sz="15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同行与行业</a:t>
                      </a:r>
                      <a:r>
                        <a:rPr lang="zh-CN" sz="15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声誉</a:t>
                      </a: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608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5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S19</a:t>
                      </a:r>
                      <a:r>
                        <a:rPr lang="zh-CN" altLang="en-US" sz="15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国际声誉</a:t>
                      </a:r>
                    </a:p>
                  </a:txBody>
                  <a:tcPr marL="74300" marR="74300" marT="0" marB="0" anchor="ctr">
                    <a:lnL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164226"/>
              </p:ext>
            </p:extLst>
          </p:nvPr>
        </p:nvGraphicFramePr>
        <p:xfrm>
          <a:off x="35496" y="2402423"/>
          <a:ext cx="3168352" cy="3749169"/>
        </p:xfrm>
        <a:graphic>
          <a:graphicData uri="http://schemas.openxmlformats.org/drawingml/2006/table">
            <a:tbl>
              <a:tblPr/>
              <a:tblGrid>
                <a:gridCol w="1584176"/>
                <a:gridCol w="792088"/>
                <a:gridCol w="792088"/>
              </a:tblGrid>
              <a:tr h="502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国内指标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2017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02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anose="02010609060101010101" pitchFamily="49" charset="-122"/>
                          <a:cs typeface="Times New Roman" pitchFamily="18" charset="0"/>
                        </a:rPr>
                        <a:t>第一名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2</a:t>
                      </a:r>
                      <a:endParaRPr kumimoji="0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5</a:t>
                      </a:r>
                      <a:endParaRPr kumimoji="0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02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b="1" dirty="0" smtClean="0">
                          <a:latin typeface="+mj-ea"/>
                          <a:ea typeface="+mj-ea"/>
                        </a:rPr>
                        <a:t>珠峰学科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国内前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且前三名）</a:t>
                      </a:r>
                      <a:endParaRPr lang="zh-CN" altLang="en-US" dirty="0"/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9144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高峰学科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国内前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或前五名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029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高原学科（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国内前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20%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或前十五名）</a:t>
                      </a:r>
                    </a:p>
                  </a:txBody>
                  <a:tcPr marL="91453" marR="91453" marT="45718" marB="45718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53" marR="91453" marT="45718" marB="45718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3528" y="1268760"/>
            <a:ext cx="2448272" cy="683264"/>
          </a:xfrm>
          <a:prstGeom prst="rect">
            <a:avLst/>
          </a:prstGeom>
          <a:solidFill>
            <a:srgbClr val="CCFFFF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</a:rPr>
              <a:t>第四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</a:rPr>
              <a:t>轮一级学科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</a:rPr>
              <a:t>评估目标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448055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24CC7-4DE0-42E0-A2E6-8BA88DADF6A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5" y="188913"/>
            <a:ext cx="85693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3.4 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第四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轮一级学科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评估（初步设想）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  <p:sp>
        <p:nvSpPr>
          <p:cNvPr id="4" name="AutoShape 35"/>
          <p:cNvSpPr>
            <a:spLocks noChangeArrowheads="1"/>
          </p:cNvSpPr>
          <p:nvPr/>
        </p:nvSpPr>
        <p:spPr bwMode="auto">
          <a:xfrm>
            <a:off x="352425" y="1139824"/>
            <a:ext cx="8424863" cy="4737448"/>
          </a:xfrm>
          <a:prstGeom prst="roundRect">
            <a:avLst>
              <a:gd name="adj" fmla="val 3417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346075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363538" indent="-188913">
              <a:spcBef>
                <a:spcPct val="20000"/>
              </a:spcBef>
              <a:buClr>
                <a:srgbClr val="33CC33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学校：围绕</a:t>
            </a:r>
            <a:r>
              <a:rPr lang="zh-CN" altLang="en-US" sz="24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双一流建设，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加强整体规划</a:t>
            </a:r>
            <a:endParaRPr lang="en-US" altLang="zh-CN" sz="2400" b="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2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保重点、出亮点</a:t>
            </a:r>
            <a:endParaRPr lang="en-US" altLang="zh-CN" sz="2200" b="0" dirty="0" smtClean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加强共同办学后的整合，挖掘首医附属医院的资源</a:t>
            </a:r>
            <a:endParaRPr lang="en-US" altLang="zh-CN" sz="22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r>
              <a:rPr lang="zh-CN" altLang="en-US" sz="2400" b="0" dirty="0" smtClean="0">
                <a:solidFill>
                  <a:srgbClr val="FF0000"/>
                </a:solidFill>
                <a:latin typeface="+mj-ea"/>
                <a:ea typeface="+mj-ea"/>
              </a:rPr>
              <a:t>学科：认真思考，精心准备</a:t>
            </a:r>
            <a:endParaRPr lang="en-US" altLang="zh-CN" sz="24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2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zh-CN" altLang="en-US" sz="22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确定本学科在新一轮学科评估的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绝对、相对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排名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</a:t>
            </a:r>
            <a:r>
              <a:rPr lang="zh-CN" altLang="en-US" sz="22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差距：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纵向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上次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评估的存在问题改进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情况，横向</a:t>
            </a:r>
            <a:r>
              <a:rPr lang="en-US" altLang="zh-CN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分析国内相关高校的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学科情况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</a:pPr>
            <a:r>
              <a:rPr lang="zh-CN" altLang="en-US" sz="22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派任务：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按照指标体系，认真</a:t>
            </a:r>
            <a:r>
              <a:rPr lang="zh-CN" altLang="en-US" sz="22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梳理，</a:t>
            </a:r>
            <a:r>
              <a:rPr lang="zh-CN" altLang="en-US" sz="2200" b="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查漏补缺，充分挖掘潜力</a:t>
            </a:r>
            <a:endParaRPr lang="en-US" altLang="zh-CN" sz="22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endParaRPr lang="en-US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9498336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1.1 </a:t>
            </a:r>
            <a:r>
              <a:rPr lang="zh-CN" altLang="en-US" sz="3000" dirty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国家</a:t>
            </a:r>
            <a:r>
              <a:rPr lang="zh-CN" altLang="en-US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“双一流”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建设</a:t>
            </a:r>
            <a:r>
              <a:rPr lang="zh-CN" altLang="en-US" sz="3000" dirty="0">
                <a:solidFill>
                  <a:srgbClr val="080808"/>
                </a:solidFill>
                <a:latin typeface="黑体" pitchFamily="49" charset="-122"/>
              </a:rPr>
              <a:t>总体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方案</a:t>
            </a:r>
            <a:endParaRPr lang="zh-CN" altLang="en-US" sz="3000" dirty="0">
              <a:solidFill>
                <a:srgbClr val="080808"/>
              </a:solidFill>
              <a:latin typeface="黑体" pitchFamily="49" charset="-122"/>
            </a:endParaRPr>
          </a:p>
        </p:txBody>
      </p:sp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250825" y="1052736"/>
            <a:ext cx="8641655" cy="5688631"/>
          </a:xfrm>
          <a:prstGeom prst="roundRect">
            <a:avLst>
              <a:gd name="adj" fmla="val 3641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174625" indent="-1714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+mj-ea"/>
              </a:rPr>
              <a:t>总体</a:t>
            </a:r>
            <a:r>
              <a:rPr lang="zh-CN" altLang="en-US" sz="2400" b="0" dirty="0" smtClean="0">
                <a:solidFill>
                  <a:srgbClr val="FF0000"/>
                </a:solidFill>
                <a:latin typeface="+mj-ea"/>
              </a:rPr>
              <a:t>目标</a:t>
            </a:r>
            <a:endParaRPr lang="en-US" altLang="zh-CN" sz="2400" b="0" dirty="0">
              <a:solidFill>
                <a:srgbClr val="FF0000"/>
              </a:solidFill>
              <a:latin typeface="+mj-ea"/>
            </a:endParaRPr>
          </a:p>
          <a:p>
            <a:pPr marL="631825" lvl="1" indent="-268288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推动一批高水平大学和学科进入世界一流行列或前列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，提高高等学校人才培养、科学研究、社会服务和文化传承创新水平</a:t>
            </a:r>
            <a:endParaRPr lang="en-US" altLang="zh-CN" sz="2100" b="0" dirty="0">
              <a:solidFill>
                <a:schemeClr val="tx1"/>
              </a:solidFill>
              <a:latin typeface="+mj-ea"/>
            </a:endParaRPr>
          </a:p>
          <a:p>
            <a:pPr marL="631825" lvl="1" indent="-268288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到</a:t>
            </a:r>
            <a:r>
              <a:rPr lang="en-US" altLang="zh-CN" sz="2100" b="0" dirty="0">
                <a:solidFill>
                  <a:srgbClr val="0000CC"/>
                </a:solidFill>
                <a:latin typeface="+mj-ea"/>
              </a:rPr>
              <a:t>2020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年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，若干所大学和一批学科进入世界一流行列，若干学科进入世界一流学科前列</a:t>
            </a:r>
            <a:endParaRPr lang="en-US" altLang="zh-CN" sz="2100" b="0" dirty="0">
              <a:solidFill>
                <a:schemeClr val="tx1"/>
              </a:solidFill>
              <a:latin typeface="+mj-ea"/>
            </a:endParaRPr>
          </a:p>
          <a:p>
            <a:pPr marL="631825" lvl="1" indent="-268288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到</a:t>
            </a:r>
            <a:r>
              <a:rPr lang="en-US" altLang="zh-CN" sz="2100" b="0" dirty="0">
                <a:solidFill>
                  <a:srgbClr val="0000CC"/>
                </a:solidFill>
                <a:latin typeface="+mj-ea"/>
              </a:rPr>
              <a:t>2030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年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，更多到大学和学科进入世界一流行列，若干所大学进入世界一流大学前列</a:t>
            </a:r>
            <a:endParaRPr lang="en-US" altLang="zh-CN" sz="2100" b="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rgbClr val="FF0000"/>
                </a:solidFill>
                <a:latin typeface="+mj-ea"/>
                <a:ea typeface="+mj-ea"/>
              </a:rPr>
              <a:t>基本原则</a:t>
            </a:r>
            <a:endParaRPr lang="en-US" altLang="zh-CN" sz="24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31825" lvl="1" indent="-268288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以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一流为目标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培养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一流人才，产出一流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成果</a:t>
            </a:r>
            <a:endParaRPr lang="en-US" altLang="zh-CN" sz="21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631825" lvl="1" indent="-268288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以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学科为基础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突出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学科建设重点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，打造更多</a:t>
            </a:r>
            <a:r>
              <a:rPr lang="zh-CN" altLang="en-US" sz="2100" b="0" dirty="0" smtClean="0">
                <a:solidFill>
                  <a:srgbClr val="FF0000"/>
                </a:solidFill>
                <a:latin typeface="+mj-ea"/>
                <a:ea typeface="+mj-ea"/>
              </a:rPr>
              <a:t>学科高峰</a:t>
            </a:r>
            <a:endParaRPr lang="en-US" altLang="zh-CN" sz="21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31825" lvl="1" indent="-268288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以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绩效为杠杆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</a:rPr>
              <a:t>：突出建设实效，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构建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完善中国特色的世界一流大学和一流学科评价体系</a:t>
            </a:r>
            <a:endParaRPr lang="en-US" altLang="zh-CN" sz="2100" b="0" dirty="0">
              <a:solidFill>
                <a:srgbClr val="0000CC"/>
              </a:solidFill>
              <a:latin typeface="+mj-ea"/>
            </a:endParaRPr>
          </a:p>
          <a:p>
            <a:pPr marL="631825" lvl="1" indent="-268288">
              <a:lnSpc>
                <a:spcPct val="14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以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改革为动力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：深化高校综合改革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</a:rPr>
              <a:t>，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着力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破除体制机制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障碍</a:t>
            </a:r>
            <a:endParaRPr lang="en-US" altLang="zh-CN" sz="2100" b="0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2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15000"/>
              </a:lnSpc>
              <a:spcAft>
                <a:spcPct val="20000"/>
              </a:spcAft>
              <a:defRPr/>
            </a:pPr>
            <a:fld id="{BDF054C9-2352-4DDD-BC68-8D69DCAABA4F}" type="slidenum">
              <a:rPr lang="en-US" altLang="zh-CN" sz="1200">
                <a:solidFill>
                  <a:srgbClr val="000000"/>
                </a:solidFill>
              </a:rPr>
              <a:pPr algn="r">
                <a:lnSpc>
                  <a:spcPct val="115000"/>
                </a:lnSpc>
                <a:spcAft>
                  <a:spcPct val="20000"/>
                </a:spcAft>
                <a:defRPr/>
              </a:pPr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7513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endParaRPr lang="zh-CN" altLang="en-US" sz="320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47514" name="AutoShape 20"/>
          <p:cNvSpPr>
            <a:spLocks noChangeArrowheads="1"/>
          </p:cNvSpPr>
          <p:nvPr/>
        </p:nvSpPr>
        <p:spPr bwMode="auto">
          <a:xfrm>
            <a:off x="323850" y="1052513"/>
            <a:ext cx="8424863" cy="50482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  <a:tabLst>
                <a:tab pos="442913" algn="l"/>
              </a:tabLst>
            </a:pPr>
            <a:endParaRPr lang="zh-CN" altLang="en-US" dirty="0">
              <a:solidFill>
                <a:srgbClr val="0000CC"/>
              </a:solidFill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474737" y="1440337"/>
            <a:ext cx="7913687" cy="4724967"/>
          </a:xfrm>
          <a:prstGeom prst="roundRect">
            <a:avLst>
              <a:gd name="adj" fmla="val 9440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000" tIns="0" rIns="18000" bIns="10800"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</a:rPr>
              <a:t>已启动一级学科评估迎评工作</a:t>
            </a:r>
            <a:endParaRPr lang="en-US" altLang="zh-CN" sz="2400" b="0" dirty="0" smtClean="0">
              <a:solidFill>
                <a:srgbClr val="FF0000"/>
              </a:solidFill>
              <a:latin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成立迎评工作</a:t>
            </a:r>
            <a:r>
              <a:rPr lang="zh-CN" altLang="en-US" b="0" dirty="0">
                <a:solidFill>
                  <a:srgbClr val="0000CC"/>
                </a:solidFill>
                <a:latin typeface="黑体" pitchFamily="49" charset="-122"/>
              </a:rPr>
              <a:t>领导小组</a:t>
            </a:r>
            <a:r>
              <a:rPr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，制定迎评工作方案，深入研究指标体系，全面开展一级</a:t>
            </a:r>
            <a:r>
              <a:rPr lang="zh-CN" altLang="en-US" b="0" dirty="0">
                <a:solidFill>
                  <a:srgbClr val="0000CC"/>
                </a:solidFill>
                <a:latin typeface="黑体" pitchFamily="49" charset="-122"/>
              </a:rPr>
              <a:t>学科评估自查</a:t>
            </a:r>
            <a:r>
              <a:rPr lang="zh-CN" altLang="en-US" b="0" dirty="0" smtClean="0">
                <a:solidFill>
                  <a:srgbClr val="0000CC"/>
                </a:solidFill>
                <a:latin typeface="黑体" pitchFamily="49" charset="-122"/>
              </a:rPr>
              <a:t>工作</a:t>
            </a:r>
            <a:endParaRPr lang="en-US" altLang="zh-CN" b="0" dirty="0" smtClean="0">
              <a:solidFill>
                <a:srgbClr val="0000CC"/>
              </a:solidFill>
              <a:latin typeface="黑体" pitchFamily="49" charset="-122"/>
            </a:endParaRPr>
          </a:p>
          <a:p>
            <a:pPr marL="174625" indent="-174625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b="0" dirty="0">
                <a:solidFill>
                  <a:srgbClr val="000000"/>
                </a:solidFill>
                <a:latin typeface="黑体" pitchFamily="49" charset="-122"/>
              </a:rPr>
              <a:t>代表高校：南京大学、中南大学、天津医科大学、武汉</a:t>
            </a:r>
            <a:r>
              <a:rPr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理工大学、陕西科技大学、江苏师范大学等</a:t>
            </a:r>
            <a:endParaRPr lang="en-US" altLang="zh-CN" b="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</a:rPr>
              <a:t>处于</a:t>
            </a:r>
            <a:r>
              <a:rPr lang="zh-CN" altLang="en-US" sz="2400" b="0" dirty="0">
                <a:solidFill>
                  <a:srgbClr val="FF0000"/>
                </a:solidFill>
                <a:latin typeface="黑体" pitchFamily="49" charset="-122"/>
              </a:rPr>
              <a:t>一级学科评估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</a:rPr>
              <a:t>工作布置阶段</a:t>
            </a:r>
            <a:endParaRPr lang="en-US" altLang="zh-CN" sz="2400" b="0" dirty="0" smtClean="0">
              <a:solidFill>
                <a:srgbClr val="FF0000"/>
              </a:solidFill>
              <a:latin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b="0" dirty="0">
                <a:solidFill>
                  <a:srgbClr val="000000"/>
                </a:solidFill>
                <a:latin typeface="黑体" pitchFamily="49" charset="-122"/>
              </a:rPr>
              <a:t>哈尔滨工业大学、南京大学、上海交通</a:t>
            </a:r>
            <a:r>
              <a:rPr lang="zh-CN" altLang="en-US" b="0" dirty="0" smtClean="0">
                <a:solidFill>
                  <a:srgbClr val="000000"/>
                </a:solidFill>
                <a:latin typeface="黑体" pitchFamily="49" charset="-122"/>
              </a:rPr>
              <a:t>大学、西北工业大学等</a:t>
            </a:r>
            <a:endParaRPr lang="en-US" altLang="zh-CN" b="0" dirty="0">
              <a:solidFill>
                <a:srgbClr val="000000"/>
              </a:solidFill>
              <a:latin typeface="黑体" pitchFamily="49" charset="-122"/>
            </a:endParaRPr>
          </a:p>
          <a:p>
            <a:pPr marL="342900" indent="-342900"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endParaRPr lang="zh-CN" altLang="en-US" sz="2400" b="0" dirty="0">
              <a:solidFill>
                <a:srgbClr val="FF0000"/>
              </a:solidFill>
              <a:latin typeface="黑体" pitchFamily="49" charset="-122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15106" y="304574"/>
            <a:ext cx="8424863" cy="50482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>
                <a:srgbClr val="FF0000"/>
              </a:buClr>
              <a:buSzPct val="80000"/>
              <a:tabLst>
                <a:tab pos="442913" algn="l"/>
              </a:tabLst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3.4 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第四轮一级学科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评估（相关高校）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16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D24CC7-4DE0-42E0-A2E6-8BA88DADF6A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0825" y="188913"/>
            <a:ext cx="85693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3.4 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第四轮一级学科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评估（时间安排）</a:t>
            </a:r>
            <a:endParaRPr lang="zh-CN" altLang="en-US" sz="3200" dirty="0">
              <a:solidFill>
                <a:srgbClr val="080808"/>
              </a:solidFill>
              <a:latin typeface="黑体" pitchFamily="49" charset="-122"/>
            </a:endParaRPr>
          </a:p>
        </p:txBody>
      </p:sp>
      <p:sp>
        <p:nvSpPr>
          <p:cNvPr id="4" name="AutoShape 35"/>
          <p:cNvSpPr>
            <a:spLocks noChangeArrowheads="1"/>
          </p:cNvSpPr>
          <p:nvPr/>
        </p:nvSpPr>
        <p:spPr bwMode="auto">
          <a:xfrm>
            <a:off x="352425" y="1499864"/>
            <a:ext cx="8424863" cy="4017368"/>
          </a:xfrm>
          <a:prstGeom prst="roundRect">
            <a:avLst>
              <a:gd name="adj" fmla="val 3417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346075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363538" indent="-188913">
              <a:spcBef>
                <a:spcPct val="20000"/>
              </a:spcBef>
              <a:buClr>
                <a:srgbClr val="33CC33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日：双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一流建设启动会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27-28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日：学校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务虚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会，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主要学科介绍参评思路</a:t>
            </a:r>
            <a:endParaRPr lang="en-US" altLang="zh-CN" sz="2400" b="0" dirty="0">
              <a:latin typeface="黑体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-3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月初：各学科细化参评思路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，利用</a:t>
            </a:r>
            <a:r>
              <a:rPr lang="zh-CN" altLang="zh-CN" sz="2400" b="0" dirty="0" smtClean="0">
                <a:latin typeface="黑体" pitchFamily="49" charset="-122"/>
                <a:ea typeface="黑体" panose="02010609060101010101" pitchFamily="49" charset="-122"/>
              </a:rPr>
              <a:t>《学院学科核心要素年度统计简表》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准备材料</a:t>
            </a:r>
            <a:endParaRPr lang="zh-CN" altLang="en-US" sz="2400" b="0" dirty="0">
              <a:latin typeface="黑体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黑体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dirty="0" smtClean="0">
                <a:latin typeface="黑体" pitchFamily="49" charset="-122"/>
                <a:ea typeface="黑体" panose="02010609060101010101" pitchFamily="49" charset="-122"/>
              </a:rPr>
              <a:t>-4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月中旬，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结合十三五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规划（</a:t>
            </a:r>
            <a:r>
              <a:rPr lang="en-US" altLang="zh-CN" sz="2400" b="0" dirty="0" smtClean="0">
                <a:latin typeface="黑体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一流建设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方案</a:t>
            </a:r>
            <a:r>
              <a:rPr lang="en-US" altLang="zh-CN" sz="2400" b="0" dirty="0" smtClean="0">
                <a:latin typeface="黑体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学院综合改革方案），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形成学科</a:t>
            </a:r>
            <a:r>
              <a:rPr lang="zh-CN" altLang="en-US" sz="2400" b="0" dirty="0" smtClean="0">
                <a:latin typeface="黑体" pitchFamily="49" charset="-122"/>
                <a:ea typeface="黑体" panose="02010609060101010101" pitchFamily="49" charset="-122"/>
              </a:rPr>
              <a:t>评估初步</a:t>
            </a:r>
            <a:r>
              <a:rPr lang="zh-CN" altLang="en-US" sz="2400" b="0" dirty="0">
                <a:latin typeface="黑体" pitchFamily="49" charset="-122"/>
                <a:ea typeface="黑体" panose="02010609060101010101" pitchFamily="49" charset="-122"/>
              </a:rPr>
              <a:t>方案</a:t>
            </a:r>
            <a:endParaRPr lang="zh-CN" altLang="en-US" sz="2400" b="0" dirty="0">
              <a:solidFill>
                <a:srgbClr val="0000FF"/>
              </a:solidFill>
              <a:latin typeface="黑体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90000"/>
              <a:buNone/>
            </a:pPr>
            <a:endParaRPr lang="en-US" altLang="zh-CN" sz="2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140218"/>
      </p:ext>
    </p:extLst>
  </p:cSld>
  <p:clrMapOvr>
    <a:masterClrMapping/>
  </p:clrMapOvr>
  <p:transition advTm="46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4" descr="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40150"/>
            <a:ext cx="91440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8051" name="Text Box 3"/>
          <p:cNvSpPr txBox="1">
            <a:spLocks noChangeArrowheads="1"/>
          </p:cNvSpPr>
          <p:nvPr/>
        </p:nvSpPr>
        <p:spPr bwMode="auto">
          <a:xfrm>
            <a:off x="903288" y="1773238"/>
            <a:ext cx="7629525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</a:tabLs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8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谢谢大家</a:t>
            </a:r>
            <a:r>
              <a:rPr lang="zh-CN" altLang="en-US" sz="8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xmlns="" val="225589803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250825" y="1052736"/>
            <a:ext cx="8641655" cy="5472607"/>
          </a:xfrm>
          <a:prstGeom prst="roundRect">
            <a:avLst>
              <a:gd name="adj" fmla="val 3641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174625" indent="-1714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建设任务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lvl="1" indent="-26987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tabLst>
                <a:tab pos="268288" algn="l"/>
              </a:tabLst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建设一流师资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队伍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：加快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培养和引进一批活跃在国际学术前沿、满足国家重大战略需求的一流科学家、学科领军人物和创新团队</a:t>
            </a:r>
            <a:endParaRPr lang="en-US" altLang="zh-CN" sz="2000" b="0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 marL="538163" lvl="1" indent="-26987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tabLst>
                <a:tab pos="268288" algn="l"/>
              </a:tabLst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培养拔尖创新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人才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：培养富有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创新精神和实践能力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的各类创新型、应用型、复合型优秀人才</a:t>
            </a: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lvl="1" indent="-26987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tabLst>
                <a:tab pos="268288" algn="l"/>
              </a:tabLst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提升科学研究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水平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以国家重大需求为导向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，提升高水平科学研究能力，为经济社会发展和国家战略实施作出重要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贡献；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提高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基础研究水平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，争做国际学术前沿并行者乃至领跑者。</a:t>
            </a:r>
            <a:endParaRPr lang="en-US" altLang="zh-CN" sz="2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lvl="1" indent="-269875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tabLst>
                <a:tab pos="268288" algn="l"/>
              </a:tabLst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着力推进成果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转化：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深化产教融合，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提高高校对产业转型升级的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贡献率</a:t>
            </a:r>
            <a:endParaRPr lang="en-US" altLang="zh-CN" sz="2000" b="0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支持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</a:rPr>
              <a:t>措施</a:t>
            </a:r>
            <a:endParaRPr lang="en-US" altLang="zh-CN" sz="2400" b="0" dirty="0">
              <a:solidFill>
                <a:schemeClr val="tx1"/>
              </a:solidFill>
              <a:latin typeface="+mj-ea"/>
            </a:endParaRP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</a:rPr>
              <a:t>强化绩效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</a:rPr>
              <a:t>资金分配重点向办学水平高、特色鲜明的学校倾斜，在公平竞争中体现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</a:rPr>
              <a:t>扶优扶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</a:rPr>
              <a:t>强扶特</a:t>
            </a:r>
            <a:endParaRPr lang="en-US" altLang="zh-CN" sz="2000" b="0" dirty="0" smtClean="0">
              <a:solidFill>
                <a:srgbClr val="0000CC"/>
              </a:solidFill>
              <a:latin typeface="+mj-ea"/>
            </a:endParaRP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</a:rPr>
              <a:t>动态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</a:rPr>
              <a:t>支持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</a:rPr>
              <a:t>积极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</a:rPr>
              <a:t>采用第三方评价，</a:t>
            </a:r>
            <a:r>
              <a:rPr lang="zh-CN" altLang="zh-CN" sz="2000" b="0" dirty="0">
                <a:solidFill>
                  <a:srgbClr val="0000CC"/>
                </a:solidFill>
                <a:latin typeface="+mj-ea"/>
              </a:rPr>
              <a:t>动态调整支持力度</a:t>
            </a:r>
            <a:endParaRPr lang="en-US" altLang="zh-CN" sz="2000" b="0" dirty="0">
              <a:solidFill>
                <a:srgbClr val="0000CC"/>
              </a:solidFill>
              <a:latin typeface="+mj-ea"/>
            </a:endParaRP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endParaRPr lang="en-US" altLang="zh-CN" sz="2000" b="0" dirty="0">
              <a:solidFill>
                <a:srgbClr val="0000CC"/>
              </a:solidFill>
              <a:latin typeface="+mj-ea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80000"/>
              <a:defRPr/>
            </a:pPr>
            <a:endParaRPr lang="en-US" altLang="zh-CN" sz="1800" b="0" dirty="0">
              <a:solidFill>
                <a:srgbClr val="0000CC"/>
              </a:solidFill>
              <a:latin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1.1 </a:t>
            </a:r>
            <a:r>
              <a:rPr lang="zh-CN" altLang="en-US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国家“双一流”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建设</a:t>
            </a:r>
            <a:r>
              <a:rPr lang="zh-CN" altLang="en-US" sz="3000" dirty="0">
                <a:solidFill>
                  <a:srgbClr val="080808"/>
                </a:solidFill>
                <a:latin typeface="黑体" pitchFamily="49" charset="-122"/>
              </a:rPr>
              <a:t>总体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方案</a:t>
            </a:r>
            <a:endParaRPr lang="zh-CN" altLang="en-US" sz="30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1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466849" y="1340769"/>
            <a:ext cx="8137599" cy="4752527"/>
          </a:xfrm>
          <a:prstGeom prst="roundRect">
            <a:avLst>
              <a:gd name="adj" fmla="val 3641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174625" indent="-1714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建设周期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rgbClr val="0000CC"/>
                </a:solidFill>
                <a:latin typeface="+mj-ea"/>
                <a:ea typeface="+mj-ea"/>
              </a:rPr>
              <a:t>每五年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  <a:ea typeface="+mj-ea"/>
              </a:rPr>
              <a:t>一个周期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en-US" altLang="zh-CN" sz="2100" b="0" dirty="0">
                <a:solidFill>
                  <a:schemeClr val="tx1"/>
                </a:solidFill>
                <a:latin typeface="+mj-ea"/>
                <a:ea typeface="+mj-ea"/>
              </a:rPr>
              <a:t>2016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  <a:ea typeface="+mj-ea"/>
              </a:rPr>
              <a:t>年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，与国家五年建设规划同步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实施</a:t>
            </a:r>
            <a:endParaRPr lang="en-US" altLang="zh-CN" sz="2100" b="0" dirty="0" smtClean="0">
              <a:solidFill>
                <a:srgbClr val="0000CC"/>
              </a:solidFill>
              <a:latin typeface="+mj-ea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j-ea"/>
              </a:rPr>
              <a:t>高校如何开展“双一流”建设</a:t>
            </a:r>
            <a:endParaRPr lang="en-US" altLang="zh-CN" sz="2400" b="0" dirty="0" smtClean="0">
              <a:solidFill>
                <a:schemeClr val="tx1"/>
              </a:solidFill>
              <a:latin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高校合理选择一流大学和一流学科建设路径</a:t>
            </a:r>
            <a:endParaRPr lang="en-US" altLang="zh-CN" sz="2100" b="0" dirty="0" smtClean="0">
              <a:solidFill>
                <a:schemeClr val="tx1"/>
              </a:solidFill>
              <a:latin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 smtClean="0">
                <a:solidFill>
                  <a:schemeClr val="tx1"/>
                </a:solidFill>
                <a:latin typeface="+mj-ea"/>
              </a:rPr>
              <a:t>进入世界一流大学行列或前列：拥有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多个国内领先，国际前沿高水平学科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的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</a:rPr>
              <a:t>大学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（</a:t>
            </a:r>
            <a:r>
              <a:rPr lang="zh-CN" altLang="en-US" sz="2100" b="0" dirty="0" smtClean="0">
                <a:solidFill>
                  <a:srgbClr val="FF0000"/>
                </a:solidFill>
                <a:latin typeface="+mj-ea"/>
              </a:rPr>
              <a:t>一流大学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）</a:t>
            </a:r>
            <a:endParaRPr lang="en-US" altLang="zh-CN" sz="2100" b="0" dirty="0" smtClean="0">
              <a:solidFill>
                <a:srgbClr val="0000CC"/>
              </a:solidFill>
              <a:latin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进入世界同类高校前列：拥有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若干国内前列、国际同类院校中居于优势地位的高水平学科</a:t>
            </a:r>
            <a:r>
              <a:rPr lang="zh-CN" altLang="en-US" sz="2100" b="0" dirty="0">
                <a:solidFill>
                  <a:schemeClr val="tx1"/>
                </a:solidFill>
                <a:latin typeface="+mj-ea"/>
              </a:rPr>
              <a:t>的大学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（</a:t>
            </a:r>
            <a:r>
              <a:rPr lang="zh-CN" altLang="en-US" sz="2100" b="0" dirty="0">
                <a:solidFill>
                  <a:srgbClr val="FF0000"/>
                </a:solidFill>
                <a:latin typeface="+mj-ea"/>
              </a:rPr>
              <a:t>一流学科大学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）</a:t>
            </a:r>
            <a:endParaRPr lang="en-US" altLang="zh-CN" sz="2100" b="0" dirty="0">
              <a:solidFill>
                <a:srgbClr val="0000CC"/>
              </a:solidFill>
              <a:latin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zh-CN" sz="2100" b="0" dirty="0">
                <a:solidFill>
                  <a:schemeClr val="tx1"/>
                </a:solidFill>
                <a:latin typeface="+mj-ea"/>
              </a:rPr>
              <a:t>进入该学科的世界行列或</a:t>
            </a:r>
            <a:r>
              <a:rPr lang="zh-CN" altLang="zh-CN" sz="2100" b="0" dirty="0" smtClean="0">
                <a:solidFill>
                  <a:schemeClr val="tx1"/>
                </a:solidFill>
                <a:latin typeface="+mj-ea"/>
              </a:rPr>
              <a:t>前列</a:t>
            </a:r>
            <a:r>
              <a:rPr lang="zh-CN" altLang="en-US" sz="2100" b="0" dirty="0" smtClean="0">
                <a:solidFill>
                  <a:schemeClr val="tx1"/>
                </a:solidFill>
                <a:latin typeface="+mj-ea"/>
              </a:rPr>
              <a:t>：</a:t>
            </a:r>
            <a:r>
              <a:rPr lang="zh-CN" altLang="zh-CN" sz="2100" b="0" dirty="0" smtClean="0">
                <a:solidFill>
                  <a:schemeClr val="tx1"/>
                </a:solidFill>
                <a:latin typeface="+mj-ea"/>
              </a:rPr>
              <a:t>拥有</a:t>
            </a:r>
            <a:r>
              <a:rPr lang="zh-CN" altLang="zh-CN" sz="2100" b="0" dirty="0">
                <a:solidFill>
                  <a:srgbClr val="0000CC"/>
                </a:solidFill>
                <a:latin typeface="+mj-ea"/>
              </a:rPr>
              <a:t>某一高水平学科</a:t>
            </a:r>
            <a:r>
              <a:rPr lang="zh-CN" altLang="zh-CN" sz="2100" b="0" dirty="0">
                <a:solidFill>
                  <a:schemeClr val="tx1"/>
                </a:solidFill>
                <a:latin typeface="+mj-ea"/>
              </a:rPr>
              <a:t>的</a:t>
            </a:r>
            <a:r>
              <a:rPr lang="zh-CN" altLang="zh-CN" sz="2100" b="0" dirty="0" smtClean="0">
                <a:solidFill>
                  <a:schemeClr val="tx1"/>
                </a:solidFill>
                <a:latin typeface="+mj-ea"/>
              </a:rPr>
              <a:t>大学</a:t>
            </a:r>
            <a:r>
              <a:rPr lang="zh-CN" altLang="en-US" sz="2100" b="0" dirty="0" smtClean="0">
                <a:solidFill>
                  <a:srgbClr val="0000CC"/>
                </a:solidFill>
                <a:latin typeface="+mj-ea"/>
              </a:rPr>
              <a:t>（</a:t>
            </a:r>
            <a:r>
              <a:rPr lang="zh-CN" altLang="en-US" sz="2100" b="0" dirty="0" smtClean="0">
                <a:solidFill>
                  <a:srgbClr val="FF0000"/>
                </a:solidFill>
                <a:latin typeface="+mj-ea"/>
              </a:rPr>
              <a:t>特色大学</a:t>
            </a:r>
            <a:r>
              <a:rPr lang="zh-CN" altLang="en-US" sz="2100" b="0" dirty="0">
                <a:solidFill>
                  <a:srgbClr val="0000CC"/>
                </a:solidFill>
                <a:latin typeface="+mj-ea"/>
              </a:rPr>
              <a:t>）</a:t>
            </a:r>
            <a:endParaRPr lang="en-US" altLang="zh-CN" sz="2100" b="0" dirty="0" smtClean="0">
              <a:solidFill>
                <a:srgbClr val="0000CC"/>
              </a:solidFill>
              <a:latin typeface="+mj-ea"/>
            </a:endParaRP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endParaRPr lang="en-US" altLang="zh-CN" sz="1800" b="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1.1 </a:t>
            </a:r>
            <a:r>
              <a:rPr lang="zh-CN" altLang="en-US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国家“双一流”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建设</a:t>
            </a:r>
            <a:r>
              <a:rPr lang="zh-CN" altLang="en-US" sz="3000" dirty="0">
                <a:solidFill>
                  <a:srgbClr val="080808"/>
                </a:solidFill>
                <a:latin typeface="黑体" pitchFamily="49" charset="-122"/>
              </a:rPr>
              <a:t>总体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方案</a:t>
            </a:r>
            <a:endParaRPr lang="zh-CN" altLang="en-US" sz="30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8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322833" y="1556793"/>
            <a:ext cx="8137599" cy="3600399"/>
          </a:xfrm>
          <a:prstGeom prst="roundRect">
            <a:avLst>
              <a:gd name="adj" fmla="val 3641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174625" indent="-1714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j-ea"/>
              </a:rPr>
              <a:t>近期工作安排和措施</a:t>
            </a:r>
            <a:endParaRPr lang="en-US" altLang="zh-CN" sz="2400" b="0" dirty="0" smtClean="0">
              <a:solidFill>
                <a:schemeClr val="tx1"/>
              </a:solidFill>
              <a:latin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4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solidFill>
                  <a:schemeClr val="tx1"/>
                </a:solidFill>
                <a:latin typeface="+mj-ea"/>
              </a:rPr>
              <a:t>教育部、发展改革委、财政部：研究、制定配套政策，制订</a:t>
            </a:r>
            <a:r>
              <a:rPr lang="zh-CN" altLang="en-US" b="0" dirty="0" smtClean="0">
                <a:solidFill>
                  <a:srgbClr val="0000CC"/>
                </a:solidFill>
                <a:latin typeface="+mj-ea"/>
              </a:rPr>
              <a:t>绩效建设考核和评价办法、资金使用管理办法</a:t>
            </a:r>
            <a:r>
              <a:rPr lang="zh-CN" altLang="en-US" b="0" dirty="0" smtClean="0">
                <a:solidFill>
                  <a:schemeClr val="tx1"/>
                </a:solidFill>
                <a:latin typeface="+mj-ea"/>
              </a:rPr>
              <a:t>等相关配套文件，</a:t>
            </a:r>
            <a:r>
              <a:rPr lang="zh-CN" altLang="en-US" b="0" dirty="0">
                <a:solidFill>
                  <a:schemeClr val="tx1"/>
                </a:solidFill>
                <a:latin typeface="+mj-ea"/>
              </a:rPr>
              <a:t>在建设范围、</a:t>
            </a:r>
            <a:r>
              <a:rPr lang="zh-CN" altLang="en-US" b="0" dirty="0" smtClean="0">
                <a:solidFill>
                  <a:srgbClr val="0000CC"/>
                </a:solidFill>
                <a:latin typeface="+mj-ea"/>
              </a:rPr>
              <a:t>评价因素、</a:t>
            </a:r>
            <a:r>
              <a:rPr lang="zh-CN" altLang="en-US" b="0" dirty="0">
                <a:solidFill>
                  <a:schemeClr val="tx1"/>
                </a:solidFill>
                <a:latin typeface="+mj-ea"/>
              </a:rPr>
              <a:t>管理要求等方面抓紧</a:t>
            </a:r>
            <a:r>
              <a:rPr lang="zh-CN" altLang="en-US" b="0" dirty="0" smtClean="0">
                <a:solidFill>
                  <a:schemeClr val="tx1"/>
                </a:solidFill>
                <a:latin typeface="+mj-ea"/>
              </a:rPr>
              <a:t>部署实施，</a:t>
            </a:r>
            <a:r>
              <a:rPr lang="zh-CN" altLang="en-US" b="0" dirty="0" smtClean="0">
                <a:solidFill>
                  <a:srgbClr val="0000CC"/>
                </a:solidFill>
                <a:latin typeface="+mj-ea"/>
              </a:rPr>
              <a:t>加大考核力度</a:t>
            </a:r>
            <a:endParaRPr lang="en-US" altLang="zh-CN" b="0" dirty="0" smtClean="0">
              <a:solidFill>
                <a:srgbClr val="0000CC"/>
              </a:solidFill>
              <a:latin typeface="+mj-ea"/>
            </a:endParaRPr>
          </a:p>
          <a:p>
            <a:pPr marL="538163" lvl="1" indent="-269875">
              <a:lnSpc>
                <a:spcPct val="130000"/>
              </a:lnSpc>
              <a:spcBef>
                <a:spcPts val="4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0" dirty="0" smtClean="0">
                <a:solidFill>
                  <a:schemeClr val="tx1"/>
                </a:solidFill>
                <a:latin typeface="+mj-ea"/>
              </a:rPr>
              <a:t>高校：编制</a:t>
            </a:r>
            <a:r>
              <a:rPr lang="zh-CN" altLang="en-US" b="0" dirty="0" smtClean="0">
                <a:solidFill>
                  <a:srgbClr val="0000CC"/>
                </a:solidFill>
                <a:latin typeface="+mj-ea"/>
              </a:rPr>
              <a:t>发展规划和建设方案</a:t>
            </a:r>
            <a:r>
              <a:rPr lang="zh-CN" altLang="en-US" b="0" dirty="0" smtClean="0">
                <a:solidFill>
                  <a:schemeClr val="tx1"/>
                </a:solidFill>
                <a:latin typeface="+mj-ea"/>
              </a:rPr>
              <a:t>，提出</a:t>
            </a:r>
            <a:r>
              <a:rPr lang="zh-CN" altLang="en-US" b="0" dirty="0" smtClean="0">
                <a:solidFill>
                  <a:srgbClr val="0000CC"/>
                </a:solidFill>
                <a:latin typeface="+mj-ea"/>
              </a:rPr>
              <a:t>具体建设目标、任务和周期，明确改革举措、资源配置</a:t>
            </a:r>
            <a:r>
              <a:rPr lang="zh-CN" altLang="en-US" b="0" dirty="0">
                <a:solidFill>
                  <a:schemeClr val="tx1"/>
                </a:solidFill>
                <a:latin typeface="+mj-ea"/>
              </a:rPr>
              <a:t>和资金筹集</a:t>
            </a:r>
            <a:r>
              <a:rPr lang="zh-CN" altLang="en-US" b="0" dirty="0" smtClean="0">
                <a:solidFill>
                  <a:schemeClr val="tx1"/>
                </a:solidFill>
                <a:latin typeface="+mj-ea"/>
              </a:rPr>
              <a:t>等安排</a:t>
            </a:r>
            <a:endParaRPr lang="en-US" altLang="zh-CN" b="0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endParaRPr lang="en-US" altLang="zh-CN" sz="1800" b="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1.1 </a:t>
            </a:r>
            <a:r>
              <a:rPr lang="zh-CN" altLang="en-US" sz="30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国家“双一流”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建设</a:t>
            </a:r>
            <a:r>
              <a:rPr lang="zh-CN" altLang="en-US" sz="3000" dirty="0">
                <a:solidFill>
                  <a:srgbClr val="080808"/>
                </a:solidFill>
                <a:latin typeface="黑体" pitchFamily="49" charset="-122"/>
              </a:rPr>
              <a:t>总体</a:t>
            </a:r>
            <a:r>
              <a:rPr lang="zh-CN" altLang="en-US" sz="3000" dirty="0" smtClean="0">
                <a:solidFill>
                  <a:srgbClr val="080808"/>
                </a:solidFill>
                <a:latin typeface="黑体" pitchFamily="49" charset="-122"/>
              </a:rPr>
              <a:t>方案</a:t>
            </a:r>
            <a:endParaRPr lang="zh-CN" altLang="en-US" sz="3000" dirty="0">
              <a:solidFill>
                <a:srgbClr val="080808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7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1.2</a:t>
            </a: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上海高峰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高原学科建设计划</a:t>
            </a:r>
          </a:p>
        </p:txBody>
      </p:sp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250825" y="980728"/>
            <a:ext cx="8569325" cy="5400599"/>
          </a:xfrm>
          <a:prstGeom prst="roundRect">
            <a:avLst>
              <a:gd name="adj" fmla="val 3641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174625" indent="-1714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marL="3175" indent="0"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600" b="0" dirty="0" smtClean="0">
                <a:solidFill>
                  <a:srgbClr val="FF0000"/>
                </a:solidFill>
                <a:latin typeface="+mj-ea"/>
                <a:ea typeface="+mj-ea"/>
              </a:rPr>
              <a:t>上海</a:t>
            </a:r>
            <a:r>
              <a:rPr lang="zh-CN" altLang="en-US" sz="2600" b="0" dirty="0">
                <a:solidFill>
                  <a:srgbClr val="FF0000"/>
                </a:solidFill>
                <a:latin typeface="+mj-ea"/>
                <a:ea typeface="+mj-ea"/>
              </a:rPr>
              <a:t>高等学校学科发展与优化布局规划（</a:t>
            </a:r>
            <a:r>
              <a:rPr lang="en-US" altLang="zh-CN" sz="2600" b="0" dirty="0">
                <a:solidFill>
                  <a:srgbClr val="FF0000"/>
                </a:solidFill>
                <a:latin typeface="+mj-ea"/>
                <a:ea typeface="+mj-ea"/>
              </a:rPr>
              <a:t>2014-2020</a:t>
            </a:r>
            <a:r>
              <a:rPr lang="zh-CN" altLang="en-US" sz="2600" b="0" dirty="0">
                <a:solidFill>
                  <a:srgbClr val="FF0000"/>
                </a:solidFill>
                <a:latin typeface="+mj-ea"/>
                <a:ea typeface="+mj-ea"/>
              </a:rPr>
              <a:t>年）</a:t>
            </a:r>
            <a:endParaRPr lang="en-US" altLang="zh-CN" sz="2600" b="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投资强度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indent="-342900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000" b="0" dirty="0" smtClean="0">
                <a:solidFill>
                  <a:srgbClr val="0000CC"/>
                </a:solidFill>
                <a:latin typeface="+mj-ea"/>
                <a:ea typeface="+mj-ea"/>
              </a:rPr>
              <a:t>36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亿元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2014-2017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年）</a:t>
            </a:r>
            <a:endParaRPr lang="en-US" altLang="zh-CN" sz="2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indent="-342900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更多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2018-2020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年）</a:t>
            </a:r>
            <a:endParaRPr lang="en-US" altLang="zh-CN" sz="20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建设目标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indent="-342900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2020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年，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</a:rPr>
              <a:t>20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个左右的一级学科点和一批学科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方向达到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国际一流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水平</a:t>
            </a:r>
            <a:r>
              <a:rPr lang="en-US" altLang="zh-CN" sz="2000" b="0" dirty="0" smtClean="0">
                <a:solidFill>
                  <a:srgbClr val="0000CC"/>
                </a:solidFill>
                <a:latin typeface="+mj-ea"/>
                <a:ea typeface="+mj-ea"/>
              </a:rPr>
              <a:t>  </a:t>
            </a:r>
            <a:endParaRPr lang="en-US" altLang="zh-CN" sz="2000" b="0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538163" indent="-342900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180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个左右一级学科点跻身国内学科排名前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en-US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%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zh-CN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至少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有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至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个二级学科或方向达到国际先进、国内一流</a:t>
            </a:r>
            <a:r>
              <a:rPr lang="zh-CN" altLang="zh-CN" sz="2000" b="0" dirty="0" smtClean="0">
                <a:solidFill>
                  <a:schemeClr val="tx1"/>
                </a:solidFill>
                <a:latin typeface="+mj-ea"/>
                <a:ea typeface="+mj-ea"/>
              </a:rPr>
              <a:t>水平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建设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内容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38163" indent="-342900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高峰学科建设计划（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个子计划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）：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国际一流，国内领先</a:t>
            </a:r>
            <a:endParaRPr lang="en-US" altLang="zh-CN" sz="2000" b="0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538163" indent="-342900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高原学科建设计划（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个子计划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</a:rPr>
              <a:t>：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</a:rPr>
              <a:t>国际知名，国内一流</a:t>
            </a:r>
            <a:endParaRPr lang="zh-CN" altLang="en-US" sz="2000" b="0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1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9388" y="188913"/>
            <a:ext cx="89646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>
            <a:lvl1pPr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dirty="0" smtClean="0">
                <a:solidFill>
                  <a:srgbClr val="08080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1.2</a:t>
            </a: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上海高峰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高原学科建设计划</a:t>
            </a:r>
          </a:p>
        </p:txBody>
      </p:sp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250825" y="980729"/>
            <a:ext cx="8569325" cy="5688632"/>
          </a:xfrm>
          <a:prstGeom prst="roundRect">
            <a:avLst>
              <a:gd name="adj" fmla="val 3641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10800"/>
          <a:lstStyle>
            <a:lvl1pPr marL="174625" indent="-1714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3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latin typeface="+mj-ea"/>
                <a:ea typeface="+mj-ea"/>
              </a:rPr>
              <a:t>I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类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高峰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学科（</a:t>
            </a:r>
            <a:r>
              <a:rPr lang="en-US" altLang="zh-CN" sz="2400" b="0" dirty="0" smtClean="0">
                <a:solidFill>
                  <a:schemeClr val="tx1"/>
                </a:solidFill>
                <a:latin typeface="+mj-ea"/>
                <a:ea typeface="+mj-ea"/>
              </a:rPr>
              <a:t>21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个）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建设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目标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一级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学科点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  <a:ea typeface="+mj-ea"/>
              </a:rPr>
              <a:t>保持或建成全国第一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，总体实力达到世界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一流</a:t>
            </a:r>
            <a:endParaRPr lang="en-US" altLang="zh-CN" sz="2000" b="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入选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原则</a:t>
            </a:r>
            <a:r>
              <a:rPr lang="zh-CN" altLang="en-US" sz="2000" b="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全国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第三轮学科评估中排名第一的一级学科点，或有望在本规划周期内建成全国第一名的一级学科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点</a:t>
            </a:r>
            <a:endParaRPr lang="en-US" altLang="zh-CN" sz="2000" b="0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</a:rPr>
              <a:t>Ⅱ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类高峰学科（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建设目标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一级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学科综合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实力趋近全国第一，并在若干学科方向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达世界一流</a:t>
            </a:r>
            <a:endParaRPr lang="en-US" altLang="zh-CN" sz="2000" b="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入选原则</a:t>
            </a:r>
            <a:r>
              <a:rPr lang="zh-CN" altLang="en-US" sz="2000" b="0" dirty="0" smtClean="0">
                <a:solidFill>
                  <a:srgbClr val="0000CC"/>
                </a:solidFill>
                <a:latin typeface="+mj-ea"/>
                <a:ea typeface="+mj-ea"/>
              </a:rPr>
              <a:t>：原则上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</a:rPr>
              <a:t>为全国第三轮学科评估排名前两名或前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</a:rPr>
              <a:t>10</a:t>
            </a:r>
            <a:r>
              <a:rPr lang="en-US" altLang="zh-CN" sz="2000" b="0" dirty="0" smtClean="0">
                <a:solidFill>
                  <a:srgbClr val="0000CC"/>
                </a:solidFill>
                <a:latin typeface="+mj-ea"/>
                <a:ea typeface="+mj-ea"/>
              </a:rPr>
              <a:t>%</a:t>
            </a:r>
          </a:p>
          <a:p>
            <a:pPr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</a:rPr>
              <a:t>Ⅲ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类高峰学科（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zh-CN" altLang="en-US" sz="2400" b="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endParaRPr lang="en-US" altLang="zh-CN" sz="2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0" dirty="0" smtClean="0">
                <a:solidFill>
                  <a:schemeClr val="tx1"/>
                </a:solidFill>
                <a:latin typeface="+mj-ea"/>
                <a:ea typeface="+mj-ea"/>
              </a:rPr>
              <a:t>Ⅰ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类高原学科（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</a:rPr>
              <a:t>169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</a:rPr>
              <a:t>个）</a:t>
            </a:r>
            <a:endParaRPr lang="en-US" altLang="zh-CN" sz="2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</a:rPr>
              <a:t>建设目标：一级学科点进入</a:t>
            </a:r>
            <a:r>
              <a:rPr lang="zh-CN" altLang="en-US" sz="2000" b="0" dirty="0">
                <a:solidFill>
                  <a:srgbClr val="FF0000"/>
                </a:solidFill>
                <a:latin typeface="+mj-ea"/>
              </a:rPr>
              <a:t>国内前三名或前</a:t>
            </a:r>
            <a:r>
              <a:rPr lang="en-US" altLang="zh-CN" sz="2000" b="0" dirty="0">
                <a:solidFill>
                  <a:srgbClr val="FF0000"/>
                </a:solidFill>
                <a:latin typeface="+mj-ea"/>
              </a:rPr>
              <a:t>20</a:t>
            </a:r>
            <a:r>
              <a:rPr lang="en-US" altLang="zh-CN" sz="2000" b="0" dirty="0" smtClean="0">
                <a:solidFill>
                  <a:srgbClr val="FF0000"/>
                </a:solidFill>
                <a:latin typeface="+mj-ea"/>
              </a:rPr>
              <a:t>%</a:t>
            </a:r>
            <a:endParaRPr lang="en-US" altLang="zh-CN" sz="2000" b="0" dirty="0">
              <a:solidFill>
                <a:schemeClr val="tx1"/>
              </a:solidFill>
              <a:latin typeface="+mj-ea"/>
            </a:endParaRPr>
          </a:p>
          <a:p>
            <a:pPr lvl="1"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</a:rPr>
              <a:t>入选原则：</a:t>
            </a:r>
            <a:r>
              <a:rPr lang="zh-CN" altLang="en-US" sz="2000" b="0" dirty="0">
                <a:solidFill>
                  <a:schemeClr val="tx1"/>
                </a:solidFill>
                <a:latin typeface="+mj-ea"/>
              </a:rPr>
              <a:t>全国第三轮学科评估排名进入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</a:rPr>
              <a:t>全国前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</a:rPr>
              <a:t>30</a:t>
            </a:r>
            <a:r>
              <a:rPr lang="en-US" altLang="zh-CN" sz="2000" b="0" dirty="0" smtClean="0">
                <a:solidFill>
                  <a:srgbClr val="0000CC"/>
                </a:solidFill>
                <a:latin typeface="+mj-ea"/>
              </a:rPr>
              <a:t>%</a:t>
            </a:r>
            <a:endParaRPr lang="en-US" altLang="zh-CN" sz="2000" b="0" dirty="0">
              <a:solidFill>
                <a:srgbClr val="0000CC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/>
          <p:cNvSpPr txBox="1">
            <a:spLocks noGrp="1"/>
          </p:cNvSpPr>
          <p:nvPr/>
        </p:nvSpPr>
        <p:spPr bwMode="auto">
          <a:xfrm>
            <a:off x="8135938" y="6597650"/>
            <a:ext cx="1008062" cy="2174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15000"/>
              </a:lnSpc>
              <a:spcAft>
                <a:spcPct val="20000"/>
              </a:spcAft>
              <a:defRPr/>
            </a:pPr>
            <a:fld id="{BDF054C9-2352-4DDD-BC68-8D69DCAABA4F}" type="slidenum">
              <a:rPr lang="en-US" altLang="zh-CN" sz="1200">
                <a:solidFill>
                  <a:srgbClr val="000000"/>
                </a:solidFill>
              </a:rPr>
              <a:pPr algn="r">
                <a:lnSpc>
                  <a:spcPct val="115000"/>
                </a:lnSpc>
                <a:spcAft>
                  <a:spcPct val="20000"/>
                </a:spcAft>
                <a:defRPr/>
              </a:pPr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47513" name="Rectangle 2"/>
          <p:cNvSpPr>
            <a:spLocks noChangeArrowheads="1"/>
          </p:cNvSpPr>
          <p:nvPr/>
        </p:nvSpPr>
        <p:spPr bwMode="auto">
          <a:xfrm>
            <a:off x="222250" y="333375"/>
            <a:ext cx="85264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b"/>
          <a:lstStyle/>
          <a:p>
            <a:pPr>
              <a:lnSpc>
                <a:spcPct val="80000"/>
              </a:lnSpc>
            </a:pPr>
            <a:endParaRPr lang="zh-CN" altLang="en-US" sz="3200" dirty="0" smtClean="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47514" name="AutoShape 20"/>
          <p:cNvSpPr>
            <a:spLocks noChangeArrowheads="1"/>
          </p:cNvSpPr>
          <p:nvPr/>
        </p:nvSpPr>
        <p:spPr bwMode="auto">
          <a:xfrm>
            <a:off x="323850" y="1052513"/>
            <a:ext cx="8424863" cy="50482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  <a:tabLst>
                <a:tab pos="442913" algn="l"/>
              </a:tabLst>
            </a:pPr>
            <a:endParaRPr lang="zh-CN" altLang="en-US" dirty="0">
              <a:solidFill>
                <a:srgbClr val="0000CC"/>
              </a:solidFill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222251" y="1055813"/>
            <a:ext cx="8742238" cy="4965475"/>
          </a:xfrm>
          <a:prstGeom prst="roundRect">
            <a:avLst>
              <a:gd name="adj" fmla="val 9440"/>
            </a:avLst>
          </a:prstGeom>
          <a:noFill/>
          <a:ln w="317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8000" tIns="0" rIns="18000" bIns="10800"/>
          <a:lstStyle/>
          <a:p>
            <a:pPr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</a:rPr>
              <a:t>学习“双一流”建设方案，</a:t>
            </a:r>
            <a:r>
              <a:rPr lang="zh-CN" altLang="en-US" sz="2400" b="0" dirty="0">
                <a:solidFill>
                  <a:srgbClr val="FF0000"/>
                </a:solidFill>
                <a:latin typeface="黑体" pitchFamily="49" charset="-122"/>
              </a:rPr>
              <a:t>召开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</a:rPr>
              <a:t>“双一流”工作推进会</a:t>
            </a:r>
            <a:endParaRPr lang="en-US" altLang="zh-CN" sz="2400" b="0" dirty="0">
              <a:solidFill>
                <a:srgbClr val="FF0000"/>
              </a:solidFill>
              <a:latin typeface="黑体" pitchFamily="49" charset="-122"/>
            </a:endParaRPr>
          </a:p>
          <a:p>
            <a:pPr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itchFamily="49" charset="-122"/>
                <a:cs typeface="Times New Roman" pitchFamily="18" charset="0"/>
              </a:rPr>
              <a:t>西北</a:t>
            </a:r>
            <a:r>
              <a:rPr lang="zh-CN" altLang="en-US" sz="2000" b="0" dirty="0">
                <a:solidFill>
                  <a:srgbClr val="0000CC"/>
                </a:solidFill>
                <a:latin typeface="黑体" pitchFamily="49" charset="-122"/>
                <a:cs typeface="Times New Roman" pitchFamily="18" charset="0"/>
              </a:rPr>
              <a:t>工业大学</a:t>
            </a:r>
            <a:r>
              <a:rPr lang="zh-CN" altLang="en-US" sz="2000" b="0" dirty="0" smtClean="0">
                <a:solidFill>
                  <a:srgbClr val="000000"/>
                </a:solidFill>
                <a:latin typeface="黑体" pitchFamily="49" charset="-122"/>
              </a:rPr>
              <a:t>：校长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汪</a:t>
            </a:r>
            <a:r>
              <a:rPr lang="zh-CN" altLang="en-US" sz="2000" b="0" dirty="0" smtClean="0">
                <a:solidFill>
                  <a:srgbClr val="000000"/>
                </a:solidFill>
                <a:latin typeface="黑体" pitchFamily="49" charset="-122"/>
              </a:rPr>
              <a:t>劲松在</a:t>
            </a:r>
            <a:r>
              <a:rPr lang="en-US" altLang="zh-CN" sz="2000" b="0" dirty="0" smtClean="0">
                <a:solidFill>
                  <a:srgbClr val="000000"/>
                </a:solidFill>
                <a:latin typeface="黑体" pitchFamily="49" charset="-122"/>
              </a:rPr>
              <a:t>《</a:t>
            </a:r>
            <a:r>
              <a:rPr lang="zh-CN" altLang="en-US" sz="2000" b="0" dirty="0" smtClean="0">
                <a:solidFill>
                  <a:srgbClr val="000000"/>
                </a:solidFill>
              </a:rPr>
              <a:t>置之死地而后生，绝地反击坚决打赢“双一流”建设攻坚战</a:t>
            </a:r>
            <a:r>
              <a:rPr lang="en-US" altLang="zh-CN" sz="2000" b="0" dirty="0" smtClean="0">
                <a:solidFill>
                  <a:srgbClr val="000000"/>
                </a:solidFill>
              </a:rPr>
              <a:t>》</a:t>
            </a:r>
            <a:r>
              <a:rPr lang="zh-CN" altLang="en-US" sz="2000" b="0" dirty="0">
                <a:solidFill>
                  <a:srgbClr val="000000"/>
                </a:solidFill>
              </a:rPr>
              <a:t>指出“</a:t>
            </a:r>
            <a:r>
              <a:rPr lang="zh-CN" altLang="en-US" sz="2000" b="0" dirty="0">
                <a:solidFill>
                  <a:srgbClr val="0000CC"/>
                </a:solidFill>
              </a:rPr>
              <a:t>西工大已经到了最危险的时刻！</a:t>
            </a:r>
            <a:r>
              <a:rPr lang="zh-CN" altLang="en-US" sz="2000" b="0" dirty="0" smtClean="0">
                <a:solidFill>
                  <a:srgbClr val="0000CC"/>
                </a:solidFill>
              </a:rPr>
              <a:t>”，全面</a:t>
            </a:r>
            <a:r>
              <a:rPr lang="zh-CN" altLang="en-US" sz="2000" b="0" dirty="0">
                <a:solidFill>
                  <a:srgbClr val="0000CC"/>
                </a:solidFill>
              </a:rPr>
              <a:t>推进西工大“双一流”建设工作</a:t>
            </a:r>
            <a:endParaRPr lang="en-US" altLang="zh-CN" sz="2000" b="0" dirty="0" smtClean="0">
              <a:solidFill>
                <a:srgbClr val="0000CC"/>
              </a:solidFill>
            </a:endParaRPr>
          </a:p>
          <a:p>
            <a:pPr marL="174625" indent="-174625"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0" dirty="0">
                <a:solidFill>
                  <a:srgbClr val="0000CC"/>
                </a:solidFill>
                <a:latin typeface="黑体" pitchFamily="49" charset="-122"/>
                <a:cs typeface="Times New Roman" pitchFamily="18" charset="0"/>
              </a:rPr>
              <a:t>西安交通大学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：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西安交大举行党委常委扩大会议，集体学习研讨“双一流”</a:t>
            </a:r>
            <a:r>
              <a:rPr lang="zh-CN" altLang="en-US" sz="2000" b="0" dirty="0" smtClean="0">
                <a:solidFill>
                  <a:srgbClr val="000000"/>
                </a:solidFill>
                <a:latin typeface="黑体" pitchFamily="49" charset="-122"/>
              </a:rPr>
              <a:t>建设。王树国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强调，</a:t>
            </a:r>
            <a:r>
              <a:rPr lang="zh-CN" altLang="en-US" sz="2000" b="0" dirty="0">
                <a:solidFill>
                  <a:srgbClr val="0000CC"/>
                </a:solidFill>
                <a:latin typeface="黑体" pitchFamily="49" charset="-122"/>
              </a:rPr>
              <a:t>交大人要用破釜沉舟的勇气，全力以赴向前</a:t>
            </a:r>
            <a:r>
              <a:rPr lang="zh-CN" altLang="en-US" sz="2000" b="0" dirty="0" smtClean="0">
                <a:solidFill>
                  <a:srgbClr val="0000CC"/>
                </a:solidFill>
                <a:latin typeface="黑体" pitchFamily="49" charset="-122"/>
              </a:rPr>
              <a:t>冲刺</a:t>
            </a:r>
            <a:endParaRPr lang="en-US" altLang="zh-CN" sz="2000" b="0" dirty="0" smtClean="0">
              <a:solidFill>
                <a:srgbClr val="0000CC"/>
              </a:solidFill>
              <a:latin typeface="黑体" pitchFamily="49" charset="-122"/>
            </a:endParaRPr>
          </a:p>
          <a:p>
            <a:pPr marL="174625" indent="-174625"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0" dirty="0">
                <a:solidFill>
                  <a:srgbClr val="0000CC"/>
                </a:solidFill>
                <a:latin typeface="黑体" pitchFamily="49" charset="-122"/>
                <a:cs typeface="Times New Roman" pitchFamily="18" charset="0"/>
              </a:rPr>
              <a:t>北京大学</a:t>
            </a:r>
            <a:r>
              <a:rPr lang="zh-CN" altLang="en-US" sz="2000" b="0" dirty="0" smtClean="0">
                <a:solidFill>
                  <a:srgbClr val="000000"/>
                </a:solidFill>
                <a:latin typeface="黑体" pitchFamily="49" charset="-122"/>
              </a:rPr>
              <a:t>：举办专家座谈会，学习建设方案</a:t>
            </a:r>
            <a:endParaRPr lang="en-US" altLang="zh-CN" sz="2000" b="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marL="174625" indent="-174625"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itchFamily="49" charset="-122"/>
              </a:rPr>
              <a:t>哈</a:t>
            </a:r>
            <a:r>
              <a:rPr lang="zh-CN" altLang="en-US" sz="2000" b="0" dirty="0">
                <a:solidFill>
                  <a:srgbClr val="0000CC"/>
                </a:solidFill>
                <a:latin typeface="黑体" pitchFamily="49" charset="-122"/>
              </a:rPr>
              <a:t>尔滨工业大学： 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校长周玉作了题为</a:t>
            </a:r>
            <a:r>
              <a:rPr lang="en-US" altLang="zh-CN" sz="2000" b="0" dirty="0">
                <a:solidFill>
                  <a:srgbClr val="000000"/>
                </a:solidFill>
                <a:latin typeface="黑体" pitchFamily="49" charset="-122"/>
              </a:rPr>
              <a:t>《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攻坚克难 砥砺前行加速推进中国特色、世界一流、哈工大规格的百年强校建设</a:t>
            </a:r>
            <a:r>
              <a:rPr lang="en-US" altLang="zh-CN" sz="2000" b="0" dirty="0">
                <a:solidFill>
                  <a:srgbClr val="000000"/>
                </a:solidFill>
                <a:latin typeface="黑体" pitchFamily="49" charset="-122"/>
              </a:rPr>
              <a:t>》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的工作报告</a:t>
            </a:r>
            <a:endParaRPr lang="en-US" altLang="zh-CN" sz="2000" b="0" dirty="0">
              <a:solidFill>
                <a:srgbClr val="000000"/>
              </a:solidFill>
              <a:latin typeface="黑体" pitchFamily="49" charset="-122"/>
            </a:endParaRPr>
          </a:p>
          <a:p>
            <a:pPr>
              <a:spcBef>
                <a:spcPts val="1500"/>
              </a:spcBef>
              <a:spcAft>
                <a:spcPct val="15000"/>
              </a:spcAft>
              <a:buClr>
                <a:srgbClr val="FF0000"/>
              </a:buClr>
              <a:buSzPct val="80000"/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itchFamily="49" charset="-122"/>
              </a:rPr>
              <a:t>结合十三五规划开展“双一流”工作</a:t>
            </a:r>
            <a:endParaRPr lang="en-US" altLang="zh-CN" sz="2400" b="0" dirty="0">
              <a:solidFill>
                <a:srgbClr val="FF0000"/>
              </a:solidFill>
              <a:latin typeface="黑体" pitchFamily="49" charset="-122"/>
            </a:endParaRPr>
          </a:p>
          <a:p>
            <a:pPr marL="174625" indent="-174625"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0" dirty="0" smtClean="0">
                <a:solidFill>
                  <a:srgbClr val="0000CC"/>
                </a:solidFill>
                <a:latin typeface="黑体" pitchFamily="49" charset="-122"/>
                <a:cs typeface="Times New Roman" pitchFamily="18" charset="0"/>
              </a:rPr>
              <a:t>山东大学：</a:t>
            </a:r>
            <a:r>
              <a:rPr lang="zh-CN" altLang="en-US" sz="2000" b="0" dirty="0" smtClean="0">
                <a:solidFill>
                  <a:srgbClr val="000000"/>
                </a:solidFill>
                <a:latin typeface="黑体" pitchFamily="49" charset="-122"/>
              </a:rPr>
              <a:t>学科高峰计划</a:t>
            </a:r>
            <a:endParaRPr lang="en-US" altLang="zh-CN" sz="2000" b="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marL="174625" indent="-174625">
              <a:spcBef>
                <a:spcPct val="20000"/>
              </a:spcBef>
              <a:spcAft>
                <a:spcPct val="1500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0" dirty="0">
                <a:solidFill>
                  <a:srgbClr val="0000CC"/>
                </a:solidFill>
                <a:latin typeface="黑体" pitchFamily="49" charset="-122"/>
                <a:cs typeface="Times New Roman" pitchFamily="18" charset="0"/>
              </a:rPr>
              <a:t>南开大学：</a:t>
            </a:r>
            <a:r>
              <a:rPr lang="zh-CN" altLang="en-US" sz="2000" b="0" dirty="0">
                <a:solidFill>
                  <a:srgbClr val="000000"/>
                </a:solidFill>
                <a:latin typeface="黑体" pitchFamily="49" charset="-122"/>
              </a:rPr>
              <a:t>集中打造冲击一流的“高原、高峰”学科</a:t>
            </a:r>
            <a:endParaRPr lang="en-US" altLang="zh-CN" sz="2000" b="0" dirty="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15106" y="304574"/>
            <a:ext cx="8424863" cy="50482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Clr>
                <a:srgbClr val="FF0000"/>
              </a:buClr>
              <a:buSzPct val="80000"/>
              <a:tabLst>
                <a:tab pos="442913" algn="l"/>
              </a:tabLst>
            </a:pPr>
            <a:r>
              <a:rPr lang="en-US" altLang="zh-CN" sz="3200" dirty="0" smtClean="0">
                <a:solidFill>
                  <a:srgbClr val="080808"/>
                </a:solidFill>
                <a:latin typeface="黑体" pitchFamily="49" charset="-122"/>
              </a:rPr>
              <a:t>1.3 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相关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高校</a:t>
            </a:r>
            <a:r>
              <a:rPr lang="zh-CN" altLang="en-US" sz="3200" dirty="0" smtClean="0">
                <a:solidFill>
                  <a:srgbClr val="080808"/>
                </a:solidFill>
                <a:latin typeface="黑体" pitchFamily="49" charset="-122"/>
              </a:rPr>
              <a:t>“双一流”启动</a:t>
            </a:r>
            <a:r>
              <a:rPr lang="zh-CN" altLang="en-US" sz="3200" dirty="0">
                <a:solidFill>
                  <a:srgbClr val="080808"/>
                </a:solidFill>
                <a:latin typeface="黑体" pitchFamily="49" charset="-122"/>
              </a:rPr>
              <a:t>情况</a:t>
            </a:r>
          </a:p>
        </p:txBody>
      </p:sp>
      <p:sp>
        <p:nvSpPr>
          <p:cNvPr id="8" name="Rectangle 10" descr="未标题-3"/>
          <p:cNvSpPr>
            <a:spLocks noChangeArrowheads="1"/>
          </p:cNvSpPr>
          <p:nvPr/>
        </p:nvSpPr>
        <p:spPr bwMode="auto">
          <a:xfrm>
            <a:off x="755650" y="6163989"/>
            <a:ext cx="7631113" cy="72139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00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dirty="0" smtClean="0">
                <a:solidFill>
                  <a:srgbClr val="FF0000"/>
                </a:solidFill>
              </a:rPr>
              <a:t>我校如何推荐双一流建设，实现新突破？</a:t>
            </a:r>
          </a:p>
        </p:txBody>
      </p:sp>
    </p:spTree>
    <p:extLst>
      <p:ext uri="{BB962C8B-B14F-4D97-AF65-F5344CB8AC3E}">
        <p14:creationId xmlns:p14="http://schemas.microsoft.com/office/powerpoint/2010/main" xmlns="" val="294809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45710</TotalTime>
  <Words>4101</Words>
  <Application>Microsoft Office PowerPoint</Application>
  <PresentationFormat>全屏显示(4:3)</PresentationFormat>
  <Paragraphs>1446</Paragraphs>
  <Slides>32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2_Profile</vt:lpstr>
      <vt:lpstr>Profile</vt:lpstr>
      <vt:lpstr>1_Profile</vt:lpstr>
      <vt:lpstr>3_Profile</vt:lpstr>
      <vt:lpstr>双一流建设启动会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2014CB340304</cp:lastModifiedBy>
  <cp:revision>5313</cp:revision>
  <cp:lastPrinted>2016-01-20T00:44:40Z</cp:lastPrinted>
  <dcterms:created xsi:type="dcterms:W3CDTF">2010-05-13T00:59:12Z</dcterms:created>
  <dcterms:modified xsi:type="dcterms:W3CDTF">2016-02-15T13:49:44Z</dcterms:modified>
</cp:coreProperties>
</file>