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8" r:id="rId2"/>
    <p:sldId id="324" r:id="rId3"/>
    <p:sldId id="474" r:id="rId4"/>
    <p:sldId id="459" r:id="rId5"/>
    <p:sldId id="461" r:id="rId6"/>
    <p:sldId id="363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FFFF99"/>
    <a:srgbClr val="003D98"/>
    <a:srgbClr val="00AE93"/>
    <a:srgbClr val="4EBB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97" autoAdjust="0"/>
    <p:restoredTop sz="86558" autoAdjust="0"/>
  </p:normalViewPr>
  <p:slideViewPr>
    <p:cSldViewPr snapToGrid="0" snapToObjects="1">
      <p:cViewPr>
        <p:scale>
          <a:sx n="75" d="100"/>
          <a:sy n="75" d="100"/>
        </p:scale>
        <p:origin x="-1456" y="-636"/>
      </p:cViewPr>
      <p:guideLst>
        <p:guide orient="horz" pos="21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1363" y="6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AE8CF-B0FF-4DC0-8CB9-7369C1E9F281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E6F80-659F-46F6-89B1-A3B5C11524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414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F9CFF-A815-416D-A706-672B1C28866A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63E7E-9155-41FA-A1C7-FBF15704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275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63E7E-9155-41FA-A1C7-FBF1570404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923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人工智能热，有问题，有挑战，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63E7E-9155-41FA-A1C7-FBF1570404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11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392" y="3871047"/>
            <a:ext cx="54387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 userDrawn="1"/>
        </p:nvGrpSpPr>
        <p:grpSpPr>
          <a:xfrm>
            <a:off x="5286370" y="3871042"/>
            <a:ext cx="1036510" cy="2219330"/>
            <a:chOff x="5286370" y="3871042"/>
            <a:chExt cx="1036510" cy="221933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70" y="387104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88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40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6280533" y="3871037"/>
            <a:ext cx="1036510" cy="2219330"/>
            <a:chOff x="6283925" y="3871037"/>
            <a:chExt cx="1036510" cy="221933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92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644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96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 userDrawn="1"/>
        </p:nvGrpSpPr>
        <p:grpSpPr>
          <a:xfrm>
            <a:off x="7281485" y="3871037"/>
            <a:ext cx="1036510" cy="2219330"/>
            <a:chOff x="7281485" y="3871037"/>
            <a:chExt cx="1036510" cy="2219330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48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00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52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79040" y="3871037"/>
            <a:ext cx="371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611555" y="3871032"/>
            <a:ext cx="371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944075" y="3871032"/>
            <a:ext cx="371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28655" y="4308764"/>
            <a:ext cx="4329546" cy="13300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67E4-DB59-8B47-A9EF-502C75E606FB}" type="datetimeFigureOut">
              <a:rPr kumimoji="1" lang="zh-CN" altLang="en-US" smtClean="0"/>
              <a:pPr/>
              <a:t>2017/7/31</a:t>
            </a:fld>
            <a:endParaRPr kumimoji="1" lang="zh-CN" altLang="en-US"/>
          </a:p>
        </p:txBody>
      </p:sp>
      <p:pic>
        <p:nvPicPr>
          <p:cNvPr id="7" name="内容占位符 3" descr="bg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56835" y="24130"/>
            <a:ext cx="3984625" cy="6809740"/>
          </a:xfrm>
          <a:prstGeom prst="rect">
            <a:avLst/>
          </a:prstGeom>
        </p:spPr>
      </p:pic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01084" y="122470"/>
            <a:ext cx="2757061" cy="105604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711" y="102423"/>
            <a:ext cx="1600514" cy="110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67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3600" b="1">
                <a:solidFill>
                  <a:srgbClr val="FFCC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50825" y="1268412"/>
            <a:ext cx="8785225" cy="558958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 b="0"/>
            </a:pPr>
            <a:r>
              <a:rPr sz="2400" b="1" dirty="0" err="1"/>
              <a:t>正文级别</a:t>
            </a:r>
            <a:r>
              <a:rPr sz="2400" b="1" dirty="0"/>
              <a:t> 1</a:t>
            </a:r>
          </a:p>
          <a:p>
            <a:pPr lvl="1">
              <a:defRPr sz="1800" b="0"/>
            </a:pPr>
            <a:r>
              <a:rPr sz="2400" b="1" dirty="0" err="1"/>
              <a:t>正文级别</a:t>
            </a:r>
            <a:r>
              <a:rPr sz="2400" b="1" dirty="0"/>
              <a:t> 2</a:t>
            </a:r>
          </a:p>
          <a:p>
            <a:pPr lvl="2">
              <a:defRPr sz="1800" b="0"/>
            </a:pPr>
            <a:r>
              <a:rPr sz="2400" b="1" dirty="0" err="1"/>
              <a:t>正文级别</a:t>
            </a:r>
            <a:r>
              <a:rPr sz="2400" b="1" dirty="0"/>
              <a:t> 3</a:t>
            </a:r>
          </a:p>
          <a:p>
            <a:pPr lvl="3">
              <a:defRPr sz="1800" b="0"/>
            </a:pPr>
            <a:r>
              <a:rPr sz="2400" b="1" dirty="0" err="1"/>
              <a:t>正文级别</a:t>
            </a:r>
            <a:r>
              <a:rPr sz="2400" b="1" dirty="0"/>
              <a:t> 4</a:t>
            </a:r>
          </a:p>
          <a:p>
            <a:pPr lvl="4">
              <a:defRPr sz="1800" b="0"/>
            </a:pPr>
            <a:r>
              <a:rPr sz="2400" b="1" dirty="0" err="1"/>
              <a:t>正文级别</a:t>
            </a:r>
            <a:r>
              <a:rPr sz="2400" b="1" dirty="0"/>
              <a:t>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71797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770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965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645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074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5945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79128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6033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5144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9845" y="274638"/>
            <a:ext cx="9173845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67E4-DB59-8B47-A9EF-502C75E606FB}" type="datetimeFigureOut">
              <a:rPr kumimoji="1" lang="zh-CN" altLang="en-US" smtClean="0"/>
              <a:pPr/>
              <a:t>2017/7/31</a:t>
            </a:fld>
            <a:endParaRPr kumimoji="1" lang="zh-CN" altLang="en-US"/>
          </a:p>
        </p:txBody>
      </p:sp>
      <p:pic>
        <p:nvPicPr>
          <p:cNvPr id="6" name="内容占位符 3" descr="righ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9375" y="-15875"/>
            <a:ext cx="2714625" cy="6918325"/>
          </a:xfrm>
          <a:prstGeom prst="rect">
            <a:avLst/>
          </a:prstGeom>
        </p:spPr>
      </p:pic>
      <p:pic>
        <p:nvPicPr>
          <p:cNvPr id="7" name="内容占位符 3" descr="righ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29845" y="-15875"/>
            <a:ext cx="2714625" cy="691832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3131820" y="1454558"/>
            <a:ext cx="2890520" cy="72000"/>
          </a:xfrm>
          <a:prstGeom prst="rect">
            <a:avLst/>
          </a:prstGeom>
          <a:gradFill>
            <a:gsLst>
              <a:gs pos="0">
                <a:srgbClr val="003D98"/>
              </a:gs>
              <a:gs pos="53000">
                <a:srgbClr val="00AE93"/>
              </a:gs>
              <a:gs pos="100000">
                <a:srgbClr val="4EBBA6"/>
              </a:gs>
            </a:gsLst>
            <a:lin ang="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209639" y="2041482"/>
            <a:ext cx="430530" cy="459740"/>
            <a:chOff x="4968" y="4493"/>
            <a:chExt cx="678" cy="724"/>
          </a:xfrm>
        </p:grpSpPr>
        <p:sp>
          <p:nvSpPr>
            <p:cNvPr id="13" name="泪滴形 12"/>
            <p:cNvSpPr/>
            <p:nvPr/>
          </p:nvSpPr>
          <p:spPr>
            <a:xfrm rot="2700000">
              <a:off x="4968" y="4519"/>
              <a:ext cx="678" cy="678"/>
            </a:xfrm>
            <a:prstGeom prst="teardrop">
              <a:avLst/>
            </a:prstGeom>
            <a:gradFill>
              <a:gsLst>
                <a:gs pos="0">
                  <a:srgbClr val="003D98"/>
                </a:gs>
                <a:gs pos="100000">
                  <a:srgbClr val="4EBBA6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73" y="4493"/>
              <a:ext cx="5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09639" y="3322277"/>
            <a:ext cx="430530" cy="460375"/>
            <a:chOff x="4968" y="4493"/>
            <a:chExt cx="678" cy="725"/>
          </a:xfrm>
        </p:grpSpPr>
        <p:sp>
          <p:nvSpPr>
            <p:cNvPr id="18" name="泪滴形 17"/>
            <p:cNvSpPr/>
            <p:nvPr/>
          </p:nvSpPr>
          <p:spPr>
            <a:xfrm rot="2700000">
              <a:off x="4968" y="4519"/>
              <a:ext cx="678" cy="678"/>
            </a:xfrm>
            <a:prstGeom prst="teardrop">
              <a:avLst/>
            </a:prstGeom>
            <a:gradFill>
              <a:gsLst>
                <a:gs pos="0">
                  <a:srgbClr val="003D98"/>
                </a:gs>
                <a:gs pos="100000">
                  <a:srgbClr val="4EBBA6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73" y="4493"/>
              <a:ext cx="5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9639" y="2681562"/>
            <a:ext cx="430530" cy="460375"/>
            <a:chOff x="4968" y="4493"/>
            <a:chExt cx="678" cy="725"/>
          </a:xfrm>
        </p:grpSpPr>
        <p:sp>
          <p:nvSpPr>
            <p:cNvPr id="23" name="泪滴形 22"/>
            <p:cNvSpPr/>
            <p:nvPr/>
          </p:nvSpPr>
          <p:spPr>
            <a:xfrm rot="2700000">
              <a:off x="4968" y="4519"/>
              <a:ext cx="678" cy="678"/>
            </a:xfrm>
            <a:prstGeom prst="teardrop">
              <a:avLst/>
            </a:prstGeom>
            <a:gradFill>
              <a:gsLst>
                <a:gs pos="0">
                  <a:srgbClr val="003D98"/>
                </a:gs>
                <a:gs pos="100000">
                  <a:srgbClr val="4EBBA6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73" y="4493"/>
              <a:ext cx="5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09639" y="3962992"/>
            <a:ext cx="430530" cy="460375"/>
            <a:chOff x="4968" y="4493"/>
            <a:chExt cx="678" cy="725"/>
          </a:xfrm>
        </p:grpSpPr>
        <p:sp>
          <p:nvSpPr>
            <p:cNvPr id="33" name="泪滴形 32"/>
            <p:cNvSpPr/>
            <p:nvPr/>
          </p:nvSpPr>
          <p:spPr>
            <a:xfrm rot="2700000">
              <a:off x="4968" y="4519"/>
              <a:ext cx="678" cy="678"/>
            </a:xfrm>
            <a:prstGeom prst="teardrop">
              <a:avLst/>
            </a:prstGeom>
            <a:gradFill>
              <a:gsLst>
                <a:gs pos="0">
                  <a:srgbClr val="003D98"/>
                </a:gs>
                <a:gs pos="100000">
                  <a:srgbClr val="4EBBA6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73" y="4493"/>
              <a:ext cx="5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3934337" y="2031996"/>
            <a:ext cx="3995974" cy="4616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3" name="文本占位符 41"/>
          <p:cNvSpPr>
            <a:spLocks noGrp="1"/>
          </p:cNvSpPr>
          <p:nvPr>
            <p:ph type="body" sz="quarter" idx="12"/>
          </p:nvPr>
        </p:nvSpPr>
        <p:spPr>
          <a:xfrm>
            <a:off x="3934337" y="2684065"/>
            <a:ext cx="3995974" cy="4616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4" name="文本占位符 41"/>
          <p:cNvSpPr>
            <a:spLocks noGrp="1"/>
          </p:cNvSpPr>
          <p:nvPr>
            <p:ph type="body" sz="quarter" idx="13"/>
          </p:nvPr>
        </p:nvSpPr>
        <p:spPr>
          <a:xfrm>
            <a:off x="3934337" y="3336134"/>
            <a:ext cx="3995974" cy="4616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5" name="文本占位符 41"/>
          <p:cNvSpPr>
            <a:spLocks noGrp="1"/>
          </p:cNvSpPr>
          <p:nvPr>
            <p:ph type="body" sz="quarter" idx="14"/>
          </p:nvPr>
        </p:nvSpPr>
        <p:spPr>
          <a:xfrm>
            <a:off x="3934337" y="3961702"/>
            <a:ext cx="3995974" cy="4616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9267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1544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5899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19721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3134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285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55" y="180109"/>
            <a:ext cx="8977745" cy="864711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zh-CN" altLang="en-US" sz="3600" b="1" kern="1200" dirty="0">
                <a:solidFill>
                  <a:schemeClr val="tx1"/>
                </a:solidFill>
                <a:latin typeface="+mj-lt"/>
                <a:ea typeface="黑体" pitchFamily="49" charset="-122"/>
                <a:cs typeface="+mn-cs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75" y="1323100"/>
            <a:ext cx="8716764" cy="4634351"/>
          </a:xfrm>
        </p:spPr>
        <p:txBody>
          <a:bodyPr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defRPr lang="zh-CN" altLang="en-US" sz="2800" kern="1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9144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lang="zh-CN" altLang="en-US" sz="32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黑体" pitchFamily="49" charset="-122"/>
                <a:cs typeface="Arial" panose="020B0604020202020204" pitchFamily="34" charset="0"/>
              </a:defRPr>
            </a:lvl2pPr>
            <a:lvl3pPr marL="80010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800" b="1" kern="12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黑体" pitchFamily="49" charset="-122"/>
                <a:cs typeface="Arial" panose="020B0604020202020204" pitchFamily="34" charset="0"/>
              </a:defRPr>
            </a:lvl3pPr>
            <a:lvl4pPr marL="16002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lang="zh-CN" altLang="en-US" sz="2400" kern="1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</a:lstStyle>
          <a:p>
            <a:pPr marL="342900" lvl="1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1" lang="zh-CN" altLang="en-US" dirty="0" smtClean="0"/>
              <a:t>单击此处编辑母版文本样式</a:t>
            </a:r>
          </a:p>
          <a:p>
            <a:pPr marL="1028700" lvl="2" indent="-3429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dirty="0" smtClean="0"/>
              <a:t>二级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219200" cy="365125"/>
          </a:xfrm>
        </p:spPr>
        <p:txBody>
          <a:bodyPr/>
          <a:lstStyle/>
          <a:p>
            <a:fld id="{A61A67E4-DB59-8B47-A9EF-502C75E606FB}" type="datetimeFigureOut">
              <a:rPr kumimoji="1" lang="zh-CN" altLang="en-US" smtClean="0"/>
              <a:pPr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9004" y="-39256"/>
            <a:ext cx="554996" cy="365125"/>
          </a:xfrm>
        </p:spPr>
        <p:txBody>
          <a:bodyPr/>
          <a:lstStyle>
            <a:lvl1pPr>
              <a:defRPr sz="1400" b="1"/>
            </a:lvl1pPr>
          </a:lstStyle>
          <a:p>
            <a:fld id="{8D438DF4-5CA0-4B45-92C9-F22AA540E58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75414" y="6201010"/>
            <a:ext cx="1290725" cy="49498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4445" y="1044820"/>
            <a:ext cx="9148445" cy="45719"/>
          </a:xfrm>
          <a:prstGeom prst="rect">
            <a:avLst/>
          </a:prstGeom>
          <a:gradFill>
            <a:gsLst>
              <a:gs pos="0">
                <a:srgbClr val="003D98"/>
              </a:gs>
              <a:gs pos="100000">
                <a:srgbClr val="00AE93"/>
              </a:gs>
            </a:gsLst>
            <a:lin ang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>
            <a:off x="7454556" y="6545486"/>
            <a:ext cx="1760341" cy="44334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 smtClean="0">
                <a:solidFill>
                  <a:schemeClr val="bg1">
                    <a:lumMod val="65000"/>
                  </a:schemeClr>
                </a:solidFill>
              </a:rPr>
              <a:t>http://www.bdbc.org.cn</a:t>
            </a: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pic>
        <p:nvPicPr>
          <p:cNvPr id="7" name="图片 6" descr="left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9710" y="1790700"/>
            <a:ext cx="4866640" cy="4437380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4436745" y="1866265"/>
            <a:ext cx="722630" cy="722630"/>
          </a:xfrm>
          <a:prstGeom prst="ellipse">
            <a:avLst/>
          </a:prstGeom>
          <a:gradFill>
            <a:gsLst>
              <a:gs pos="0">
                <a:srgbClr val="003D98"/>
              </a:gs>
              <a:gs pos="100000">
                <a:srgbClr val="00AE93"/>
              </a:gs>
            </a:gsLst>
            <a:lin ang="1866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722313" y="2896235"/>
            <a:ext cx="7772400" cy="1500187"/>
          </a:xfrm>
        </p:spPr>
        <p:txBody>
          <a:bodyPr anchor="ctr" anchorCtr="1">
            <a:normAutofit/>
          </a:bodyPr>
          <a:lstStyle>
            <a:lvl1pPr marL="0" indent="0" algn="l" defTabSz="457200" rtl="0" eaLnBrk="1" latinLnBrk="0" hangingPunct="1">
              <a:buNone/>
              <a:defRPr lang="zh-CN" altLang="en-US" sz="4000" b="1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4608513" y="1996107"/>
            <a:ext cx="376237" cy="722313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b="1" kern="1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7" name="组合 10"/>
          <p:cNvGrpSpPr/>
          <p:nvPr userDrawn="1"/>
        </p:nvGrpSpPr>
        <p:grpSpPr>
          <a:xfrm>
            <a:off x="-4445" y="6076315"/>
            <a:ext cx="9039860" cy="601980"/>
            <a:chOff x="-64" y="9569"/>
            <a:chExt cx="14236" cy="948"/>
          </a:xfrm>
        </p:grpSpPr>
        <p:sp>
          <p:nvSpPr>
            <p:cNvPr id="18" name="矩形 17"/>
            <p:cNvSpPr/>
            <p:nvPr/>
          </p:nvSpPr>
          <p:spPr>
            <a:xfrm>
              <a:off x="-64" y="10119"/>
              <a:ext cx="11395" cy="85"/>
            </a:xfrm>
            <a:prstGeom prst="rect">
              <a:avLst/>
            </a:prstGeom>
            <a:gradFill>
              <a:gsLst>
                <a:gs pos="0">
                  <a:srgbClr val="003D98"/>
                </a:gs>
                <a:gs pos="100000">
                  <a:srgbClr val="00AE93"/>
                </a:gs>
              </a:gsLst>
              <a:lin ang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9" name="图片 18" descr="logo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1700" y="9569"/>
              <a:ext cx="2472" cy="9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67E4-DB59-8B47-A9EF-502C75E606FB}" type="datetimeFigureOut">
              <a:rPr kumimoji="1" lang="zh-CN" altLang="en-US" smtClean="0"/>
              <a:pPr/>
              <a:t>2017/7/31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3" descr="th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855" y="2913380"/>
            <a:ext cx="4438650" cy="885825"/>
          </a:xfrm>
          <a:prstGeom prst="rect">
            <a:avLst/>
          </a:prstGeom>
        </p:spPr>
      </p:pic>
      <p:pic>
        <p:nvPicPr>
          <p:cNvPr id="6" name="图片 5" descr="bigright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2350" y="132080"/>
            <a:ext cx="6000115" cy="5781040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75414" y="6201010"/>
            <a:ext cx="1290725" cy="494987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7454556" y="6545486"/>
            <a:ext cx="1760341" cy="44334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dirty="0" smtClean="0">
                <a:solidFill>
                  <a:schemeClr val="bg1">
                    <a:lumMod val="65000"/>
                  </a:schemeClr>
                </a:solidFill>
              </a:rPr>
              <a:t>http://www.bdbc.org.cn</a:t>
            </a: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4484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78181-8EFD-40C0-82C1-C149E9B1AE8B}" type="datetime1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EF53E-3578-40BB-8662-DA148163ED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091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60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88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113212"/>
            <a:ext cx="86264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269875"/>
            <a:ext cx="1090613" cy="350838"/>
          </a:xfrm>
        </p:spPr>
        <p:txBody>
          <a:bodyPr/>
          <a:lstStyle>
            <a:lvl1pPr>
              <a:defRPr sz="2500" smtClean="0"/>
            </a:lvl1pPr>
          </a:lstStyle>
          <a:p>
            <a:pPr>
              <a:defRPr/>
            </a:pPr>
            <a:fld id="{966BBB19-63E6-41D5-A2FF-139A0E1CC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139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67E4-DB59-8B47-A9EF-502C75E606FB}" type="datetimeFigureOut">
              <a:rPr kumimoji="1" lang="zh-CN" altLang="en-US" smtClean="0"/>
              <a:pPr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8DF4-5CA0-4B45-92C9-F22AA540E58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7.png"/><Relationship Id="rId10" Type="http://schemas.openxmlformats.org/officeDocument/2006/relationships/image" Target="../media/image19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392" y="3871047"/>
            <a:ext cx="54387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5286370" y="3871042"/>
            <a:ext cx="1036510" cy="2219330"/>
            <a:chOff x="5286370" y="3871042"/>
            <a:chExt cx="1036510" cy="221933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70" y="387104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88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40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6280533" y="3871037"/>
            <a:ext cx="1036510" cy="2219330"/>
            <a:chOff x="6283925" y="3871037"/>
            <a:chExt cx="1036510" cy="221933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92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644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96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7281485" y="3871037"/>
            <a:ext cx="1036510" cy="2219330"/>
            <a:chOff x="7281485" y="3871037"/>
            <a:chExt cx="1036510" cy="221933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485" y="3871042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00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520" y="3871037"/>
              <a:ext cx="37147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79040" y="3871037"/>
            <a:ext cx="371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611555" y="3871032"/>
            <a:ext cx="371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944075" y="3871032"/>
            <a:ext cx="3714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44073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cs"/>
              </a:rPr>
              <a:t>大数据科学与脑机智能创新中心</a:t>
            </a:r>
            <a:endParaRPr lang="zh-CN" altLang="en-US" sz="3600" b="1" dirty="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85308" y="3200400"/>
            <a:ext cx="5444504" cy="2591905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北京航空航天大学</a:t>
            </a: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计算机学院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2017</a:t>
            </a:r>
            <a:r>
              <a:rPr lang="zh-CN" altLang="en-US" sz="2800" dirty="0" smtClean="0">
                <a:solidFill>
                  <a:schemeClr val="bg1"/>
                </a:solidFill>
              </a:rPr>
              <a:t>年</a:t>
            </a:r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  <a:r>
              <a:rPr lang="zh-CN" altLang="en-US" sz="2800" dirty="0" smtClean="0">
                <a:solidFill>
                  <a:schemeClr val="bg1"/>
                </a:solidFill>
              </a:rPr>
              <a:t>月</a:t>
            </a:r>
            <a:r>
              <a:rPr lang="en-US" altLang="zh-CN" sz="2800" dirty="0" smtClean="0">
                <a:solidFill>
                  <a:schemeClr val="bg1"/>
                </a:solidFill>
              </a:rPr>
              <a:t>18</a:t>
            </a:r>
            <a:r>
              <a:rPr lang="zh-CN" altLang="en-US" sz="2800" dirty="0" smtClean="0">
                <a:solidFill>
                  <a:schemeClr val="bg1"/>
                </a:solidFill>
              </a:rPr>
              <a:t>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3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" y="3698802"/>
            <a:ext cx="9177436" cy="2602845"/>
            <a:chOff x="1" y="890292"/>
            <a:chExt cx="9177436" cy="2602845"/>
          </a:xfrm>
        </p:grpSpPr>
        <p:sp>
          <p:nvSpPr>
            <p:cNvPr id="35" name="Shape 261"/>
            <p:cNvSpPr/>
            <p:nvPr/>
          </p:nvSpPr>
          <p:spPr>
            <a:xfrm>
              <a:off x="716621" y="1556792"/>
              <a:ext cx="6747761" cy="92333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/>
              <a:r>
                <a:rPr sz="2000" dirty="0">
                  <a:latin typeface="Arial"/>
                  <a:ea typeface="Arial"/>
                  <a:cs typeface="Arial"/>
                  <a:sym typeface="Arial"/>
                </a:rPr>
                <a:t>Nature/Science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近</a:t>
              </a:r>
              <a:r>
                <a:rPr sz="200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r>
                <a:rPr sz="200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宋体"/>
                </a:rPr>
                <a:t>年约</a:t>
              </a:r>
              <a:r>
                <a:rPr sz="200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r>
                <a:rPr sz="200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宋体"/>
                </a:rPr>
                <a:t>篇关于脑科学、大数据等研究</a:t>
              </a:r>
              <a:endParaRPr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1" indent="0"/>
              <a:r>
                <a:rPr sz="2000" dirty="0">
                  <a:latin typeface="Arial"/>
                  <a:ea typeface="Arial"/>
                  <a:cs typeface="Arial"/>
                  <a:sym typeface="Arial"/>
                </a:rPr>
                <a:t>Nature(2008): ”</a:t>
              </a:r>
              <a:r>
                <a:rPr i="1" u="sng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Big Data</a:t>
              </a:r>
              <a:r>
                <a:rPr sz="2000" dirty="0">
                  <a:latin typeface="Arial"/>
                  <a:ea typeface="Arial"/>
                  <a:cs typeface="Arial"/>
                  <a:sym typeface="Arial"/>
                </a:rPr>
                <a:t>”,</a:t>
              </a:r>
              <a:endParaRPr dirty="0">
                <a:latin typeface="Arial"/>
                <a:ea typeface="Arial"/>
                <a:cs typeface="Arial"/>
                <a:sym typeface="Arial"/>
              </a:endParaRPr>
            </a:p>
            <a:p>
              <a:pPr marL="177800" lvl="1" indent="-177800"/>
              <a:r>
                <a:rPr sz="2000" dirty="0">
                  <a:latin typeface="Arial"/>
                  <a:ea typeface="Arial"/>
                  <a:cs typeface="Arial"/>
                  <a:sym typeface="Arial"/>
                </a:rPr>
                <a:t>Science(2011): ”</a:t>
              </a:r>
              <a:r>
                <a:rPr i="1" u="sng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Dealing with data</a:t>
              </a:r>
              <a:r>
                <a:rPr dirty="0">
                  <a:latin typeface="Arial"/>
                  <a:ea typeface="Arial"/>
                  <a:cs typeface="Arial"/>
                  <a:sym typeface="Arial"/>
                </a:rPr>
                <a:t>”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960804" y="2081333"/>
              <a:ext cx="1929452" cy="1047411"/>
              <a:chOff x="6896635" y="5336782"/>
              <a:chExt cx="1675904" cy="880207"/>
            </a:xfrm>
          </p:grpSpPr>
          <p:pic>
            <p:nvPicPr>
              <p:cNvPr id="42" name="image40.jpg"/>
              <p:cNvPicPr/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7850476" y="5336782"/>
                <a:ext cx="722063" cy="880207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image41.png"/>
              <p:cNvPicPr/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6896635" y="5336782"/>
                <a:ext cx="702128" cy="880207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50800" dist="38100" dir="2700000" rotWithShape="0">
                  <a:srgbClr val="000000">
                    <a:alpha val="40000"/>
                  </a:srgbClr>
                </a:outerShdw>
              </a:effectLst>
            </p:spPr>
          </p:pic>
        </p:grpSp>
        <p:sp>
          <p:nvSpPr>
            <p:cNvPr id="37" name="Shape 264"/>
            <p:cNvSpPr/>
            <p:nvPr/>
          </p:nvSpPr>
          <p:spPr>
            <a:xfrm>
              <a:off x="1" y="890292"/>
              <a:ext cx="9177436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 marL="300037" indent="-300037">
                <a:spcBef>
                  <a:spcPts val="600"/>
                </a:spcBef>
                <a:buSzPct val="100000"/>
                <a:buBlip>
                  <a:blip r:embed="rId5"/>
                </a:buBlip>
                <a:defRPr sz="2800"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pPr lvl="0">
                <a:defRPr sz="1800"/>
              </a:pPr>
              <a:r>
                <a:rPr sz="2800" dirty="0" err="1" smtClean="0"/>
                <a:t>大数据与智能科学</a:t>
              </a:r>
              <a:r>
                <a:rPr lang="zh-CN" altLang="en-US" sz="2800" dirty="0" smtClean="0"/>
                <a:t>的为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创造类人智能</a:t>
              </a:r>
              <a:r>
                <a:rPr lang="zh-CN" altLang="en-US" sz="2800" dirty="0" smtClean="0"/>
                <a:t>提供可能</a:t>
              </a:r>
              <a:endParaRPr sz="2800" dirty="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754623" y="2081333"/>
              <a:ext cx="1916386" cy="1084233"/>
              <a:chOff x="6896636" y="4390168"/>
              <a:chExt cx="1664555" cy="911151"/>
            </a:xfrm>
          </p:grpSpPr>
          <p:pic>
            <p:nvPicPr>
              <p:cNvPr id="40" name="image42.jpg"/>
              <p:cNvPicPr/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7850476" y="4390168"/>
                <a:ext cx="710715" cy="911150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292100" dist="139700" dir="2700000" rotWithShape="0">
                  <a:srgbClr val="333333">
                    <a:alpha val="64999"/>
                  </a:srgbClr>
                </a:outerShdw>
              </a:effectLst>
            </p:spPr>
          </p:pic>
          <p:pic>
            <p:nvPicPr>
              <p:cNvPr id="41" name="image43.jpg"/>
              <p:cNvPicPr/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6896636" y="4390168"/>
                <a:ext cx="702128" cy="911151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292100" dist="139700" dir="2700000" rotWithShape="0">
                  <a:srgbClr val="333333">
                    <a:alpha val="64999"/>
                  </a:srgbClr>
                </a:outerShdw>
              </a:effectLst>
            </p:spPr>
          </p:pic>
        </p:grpSp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33785" y="2476962"/>
              <a:ext cx="4610223" cy="101617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中心定位：人工智能</a:t>
            </a:r>
            <a:r>
              <a:rPr lang="zh-CN" altLang="en-US" dirty="0">
                <a:solidFill>
                  <a:srgbClr val="002060"/>
                </a:solidFill>
              </a:rPr>
              <a:t>与类人智能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BBB19-63E6-41D5-A2FF-139A0E1CCBC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6371" y="1149928"/>
            <a:ext cx="2470984" cy="1889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/>
          <p:cNvSpPr txBox="1"/>
          <p:nvPr/>
        </p:nvSpPr>
        <p:spPr>
          <a:xfrm>
            <a:off x="1053576" y="3198480"/>
            <a:ext cx="14158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AI: </a:t>
            </a:r>
            <a:r>
              <a:rPr lang="en-US" dirty="0" err="1" smtClean="0"/>
              <a:t>AlphaGo</a:t>
            </a:r>
            <a:endParaRPr lang="en-US" dirty="0"/>
          </a:p>
        </p:txBody>
      </p:sp>
      <p:pic>
        <p:nvPicPr>
          <p:cNvPr id="1026" name="Picture 2" descr="http://i.ce.cn/ce/xwzx/shgj/gdxw/201602/08/W020160208469730373539.jpg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3283000" y="1135070"/>
            <a:ext cx="2563255" cy="18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3"/>
          <p:cNvSpPr txBox="1"/>
          <p:nvPr/>
        </p:nvSpPr>
        <p:spPr>
          <a:xfrm>
            <a:off x="3810545" y="3203684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无人机编队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8" name="Picture 4" descr="http://leiphone.qiniudn.com/uploads/new/article/740_740/201507/55ae238eb7676.jp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06988" y="1154528"/>
            <a:ext cx="2718495" cy="18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6405788" y="319848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无人驾驶汽车</a:t>
            </a:r>
          </a:p>
        </p:txBody>
      </p:sp>
    </p:spTree>
    <p:extLst>
      <p:ext uri="{BB962C8B-B14F-4D97-AF65-F5344CB8AC3E}">
        <p14:creationId xmlns:p14="http://schemas.microsoft.com/office/powerpoint/2010/main" xmlns="" val="337565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768"/>
    </mc:Choice>
    <mc:Fallback>
      <p:transition spd="slow" advTm="237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0410" y="2996952"/>
            <a:ext cx="222614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研究方向与机构设置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D08AE6A-59C3-410C-A7C6-16B6B754972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9" name="TextBox 3"/>
          <p:cNvSpPr txBox="1">
            <a:spLocks noChangeArrowheads="1"/>
          </p:cNvSpPr>
          <p:nvPr/>
        </p:nvSpPr>
        <p:spPr bwMode="auto">
          <a:xfrm>
            <a:off x="1403648" y="1052736"/>
            <a:ext cx="3384376" cy="5564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9pPr>
          </a:lstStyle>
          <a:p>
            <a:pPr marL="342900" indent="-342900">
              <a:buBlip>
                <a:blip r:embed="rId3"/>
              </a:buBlip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buBlip>
                <a:blip r:embed="rId3"/>
              </a:buBlip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计算的有效性：</a:t>
            </a:r>
            <a:endParaRPr lang="en-US" altLang="zh-CN" sz="14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1085850" lvl="1" indent="-342900">
              <a:buBlip>
                <a:blip r:embed="rId3"/>
              </a:buBlip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认识数据的内在特征，复杂网络、数学（统计）方法</a:t>
            </a:r>
            <a:endParaRPr lang="en-US" altLang="zh-CN" sz="14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>
              <a:buBlip>
                <a:blip r:embed="rId3"/>
              </a:buBlip>
              <a:defRPr/>
            </a:pPr>
            <a:endParaRPr lang="en-US" altLang="zh-CN" sz="16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>
              <a:buBlip>
                <a:blip r:embed="rId3"/>
              </a:buBlip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瓶颈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：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能耗成为突出问题</a:t>
            </a:r>
            <a:endParaRPr lang="en-US" altLang="zh-CN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buBlip>
                <a:blip r:embed="rId3"/>
              </a:buBlip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随着规模增大，调度复杂，计算系统功耗问题日益突出</a:t>
            </a:r>
            <a:endParaRPr lang="en-US" altLang="zh-CN" sz="14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1085850" lvl="1" indent="-342900">
              <a:buBlip>
                <a:blip r:embed="rId3"/>
              </a:buBlip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传统存算分离的结构，产生大量的数据搬移开销</a:t>
            </a:r>
            <a:endParaRPr lang="en-US" altLang="zh-CN" sz="14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1085850" lvl="1" indent="-342900">
              <a:buBlip>
                <a:blip r:embed="rId3"/>
              </a:buBlip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传统的计算和存储器件“功耗”不友好</a:t>
            </a:r>
            <a:endParaRPr lang="en-US" altLang="zh-CN" sz="14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>
              <a:buBlip>
                <a:blip r:embed="rId3"/>
              </a:buBlip>
              <a:defRPr/>
            </a:pPr>
            <a:endParaRPr lang="en-US" altLang="zh-CN" sz="16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>
              <a:buBlip>
                <a:blip r:embed="rId3"/>
              </a:buBlip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瓶颈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：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学习效率和灵活性</a:t>
            </a:r>
            <a:endParaRPr lang="en-US" altLang="zh-CN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buBlip>
                <a:blip r:embed="rId3"/>
              </a:buBlip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学习效率：需要大量的输入数据及标定数据，学习效率低</a:t>
            </a:r>
            <a:endParaRPr lang="zh-CN" altLang="en-US" sz="14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1085850" lvl="1" indent="-342900">
              <a:buBlip>
                <a:blip r:embed="rId3"/>
              </a:buBlip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灵活性</a:t>
            </a:r>
            <a:r>
              <a:rPr lang="zh-CN" altLang="en-US" sz="1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：普遍缺乏“类比、联想”等学习功能</a:t>
            </a:r>
            <a:endParaRPr lang="en-US" altLang="zh-CN" sz="14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indent="-342900">
              <a:buBlip>
                <a:blip r:embed="rId3"/>
              </a:buBlip>
              <a:defRPr/>
            </a:pPr>
            <a:endParaRPr lang="zh-CN" altLang="en-US" sz="16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4721534" y="1340768"/>
            <a:ext cx="396044" cy="50405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2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4721534" y="3284984"/>
            <a:ext cx="396044" cy="50405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2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4752020" y="5085184"/>
            <a:ext cx="396044" cy="50405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2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189586" y="1196752"/>
            <a:ext cx="2550766" cy="1080120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方向</a:t>
            </a:r>
            <a:r>
              <a:rPr lang="en-US" altLang="zh-CN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</a:p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189586" y="3068960"/>
            <a:ext cx="2550766" cy="1080120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方向</a:t>
            </a:r>
            <a:r>
              <a:rPr lang="en-US" altLang="zh-CN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</a:p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5189586" y="4869160"/>
            <a:ext cx="2550766" cy="1080120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方向</a:t>
            </a:r>
            <a:r>
              <a:rPr lang="en-US" altLang="zh-CN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</a:p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脑认知</a:t>
            </a:r>
            <a:r>
              <a: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机理</a:t>
            </a:r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与仿真</a:t>
            </a:r>
          </a:p>
        </p:txBody>
      </p:sp>
      <p:sp>
        <p:nvSpPr>
          <p:cNvPr id="8" name="下箭头 7"/>
          <p:cNvSpPr/>
          <p:nvPr/>
        </p:nvSpPr>
        <p:spPr bwMode="auto">
          <a:xfrm>
            <a:off x="6017678" y="2420888"/>
            <a:ext cx="570546" cy="576064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2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下箭头 11"/>
          <p:cNvSpPr/>
          <p:nvPr/>
        </p:nvSpPr>
        <p:spPr bwMode="auto">
          <a:xfrm rot="10800000">
            <a:off x="6084168" y="4161957"/>
            <a:ext cx="576064" cy="576064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2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7740352" y="3320988"/>
            <a:ext cx="504056" cy="50405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zh-CN" altLang="en-US" sz="2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8172400" y="1196752"/>
            <a:ext cx="792088" cy="4752528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方向</a:t>
            </a:r>
            <a:r>
              <a:rPr lang="en-US" altLang="zh-C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</a:p>
          <a:p>
            <a:pPr algn="ctr"/>
            <a:endParaRPr lang="en-US" altLang="zh-CN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  <a:endParaRPr lang="zh-CN" alt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78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7370"/>
    </mc:Choice>
    <mc:Fallback>
      <p:transition spd="slow" advTm="373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拓展国际合作，形成国际影响力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中心与</a:t>
            </a:r>
            <a:r>
              <a:rPr lang="en-US" altLang="zh-CN" dirty="0" smtClean="0"/>
              <a:t>9</a:t>
            </a:r>
            <a:r>
              <a:rPr lang="zh-CN" altLang="en-US" dirty="0" smtClean="0"/>
              <a:t>所海外研究机构建立了合作关系</a:t>
            </a:r>
            <a:endParaRPr lang="en-US" altLang="zh-CN" dirty="0" smtClean="0"/>
          </a:p>
          <a:p>
            <a:pPr lvl="1"/>
            <a:r>
              <a:rPr lang="zh-CN" altLang="en-US" sz="2000" b="0" dirty="0" smtClean="0"/>
              <a:t>爱丁堡大学</a:t>
            </a:r>
            <a:r>
              <a:rPr lang="zh-CN" altLang="en-US" sz="2000" b="0" dirty="0"/>
              <a:t>、立兹大学、卡耐基梅隆大学、芝加哥大学伦敦大学、格勒洛布尔大学、加州大学洛杉矶分校、宾西法尼亚大学、加拿大渥太华大学、香港科技大学</a:t>
            </a:r>
            <a:r>
              <a:rPr lang="zh-CN" altLang="en-US" sz="2000" b="0" dirty="0" smtClean="0"/>
              <a:t>等</a:t>
            </a:r>
            <a:endParaRPr lang="en-US" altLang="zh-CN" sz="2000" b="0" dirty="0" smtClean="0"/>
          </a:p>
          <a:p>
            <a:endParaRPr lang="zh-CN" altLang="en-US" sz="1600" b="0" dirty="0" smtClean="0"/>
          </a:p>
          <a:p>
            <a:pPr lvl="1"/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11540" y="2880360"/>
            <a:ext cx="2909940" cy="21824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9640" y="5075900"/>
            <a:ext cx="388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dirty="0" smtClean="0">
                <a:latin typeface="+mn-ea"/>
                <a:ea typeface="+mn-ea"/>
              </a:rPr>
              <a:t>2016</a:t>
            </a:r>
            <a:r>
              <a:rPr lang="zh-CN" altLang="zh-CN" sz="1600" dirty="0" smtClean="0">
                <a:latin typeface="+mn-ea"/>
                <a:ea typeface="+mn-ea"/>
              </a:rPr>
              <a:t>年</a:t>
            </a:r>
            <a:r>
              <a:rPr lang="en-US" altLang="zh-CN" sz="1600" dirty="0">
                <a:latin typeface="+mn-ea"/>
                <a:ea typeface="+mn-ea"/>
              </a:rPr>
              <a:t>5</a:t>
            </a:r>
            <a:r>
              <a:rPr lang="zh-CN" altLang="zh-CN" sz="1600" dirty="0" smtClean="0">
                <a:latin typeface="+mn-ea"/>
                <a:ea typeface="+mn-ea"/>
              </a:rPr>
              <a:t>月</a:t>
            </a:r>
            <a:r>
              <a:rPr lang="en-US" altLang="zh-CN" sz="1600" dirty="0">
                <a:latin typeface="+mn-ea"/>
                <a:ea typeface="+mn-ea"/>
              </a:rPr>
              <a:t>4</a:t>
            </a:r>
            <a:r>
              <a:rPr lang="zh-CN" altLang="zh-CN" sz="1600" dirty="0" smtClean="0">
                <a:latin typeface="+mn-ea"/>
                <a:ea typeface="+mn-ea"/>
              </a:rPr>
              <a:t>日</a:t>
            </a:r>
            <a:r>
              <a:rPr lang="zh-CN" altLang="en-US" sz="1600" dirty="0" smtClean="0">
                <a:latin typeface="+mn-ea"/>
                <a:ea typeface="+mn-ea"/>
              </a:rPr>
              <a:t>建立“</a:t>
            </a:r>
            <a:r>
              <a:rPr lang="zh-CN" altLang="zh-CN" sz="1600" dirty="0">
                <a:latin typeface="+mn-ea"/>
                <a:ea typeface="+mn-ea"/>
              </a:rPr>
              <a:t>超低功耗自旋存储与计算创新引智基地</a:t>
            </a:r>
            <a:r>
              <a:rPr lang="zh-CN" altLang="en-US" sz="1600" dirty="0" smtClean="0">
                <a:latin typeface="+mn-ea"/>
                <a:ea typeface="+mn-ea"/>
              </a:rPr>
              <a:t>”</a:t>
            </a:r>
            <a:r>
              <a:rPr lang="zh-CN" altLang="zh-CN" sz="1600" dirty="0" smtClean="0">
                <a:latin typeface="+mn-ea"/>
                <a:ea typeface="+mn-ea"/>
              </a:rPr>
              <a:t> </a:t>
            </a:r>
            <a:endParaRPr lang="en-US" altLang="zh-CN" sz="1600" dirty="0">
              <a:latin typeface="+mn-ea"/>
              <a:ea typeface="+mn-ea"/>
            </a:endParaRPr>
          </a:p>
        </p:txBody>
      </p:sp>
      <p:pic>
        <p:nvPicPr>
          <p:cNvPr id="6" name="图片 5" descr="http://news.buaa.edu.cn/images/content/2016-05/20160504194750376298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56800" y="2849880"/>
            <a:ext cx="3017520" cy="22129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5"/>
          <p:cNvSpPr txBox="1">
            <a:spLocks/>
          </p:cNvSpPr>
          <p:nvPr/>
        </p:nvSpPr>
        <p:spPr>
          <a:xfrm>
            <a:off x="303717" y="5640355"/>
            <a:ext cx="8372738" cy="10081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  <a:ea typeface="+mj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0" kern="0" dirty="0" smtClean="0"/>
              <a:t>签订</a:t>
            </a:r>
            <a:r>
              <a:rPr lang="en-US" altLang="zh-CN" b="0" kern="0" dirty="0" smtClean="0"/>
              <a:t>《</a:t>
            </a:r>
            <a:r>
              <a:rPr lang="zh-CN" altLang="en-US" b="0" kern="0" dirty="0" smtClean="0"/>
              <a:t>加州大学洛杉矶分校与北航联合实验室合作协议</a:t>
            </a:r>
            <a:r>
              <a:rPr lang="en-US" altLang="zh-CN" b="0" kern="0" dirty="0" smtClean="0"/>
              <a:t>》 </a:t>
            </a:r>
            <a:r>
              <a:rPr lang="zh-CN" altLang="en-US" b="0" kern="0" dirty="0" smtClean="0"/>
              <a:t>、</a:t>
            </a:r>
            <a:r>
              <a:rPr lang="en-US" altLang="zh-CN" b="0" kern="0" dirty="0" smtClean="0"/>
              <a:t>《</a:t>
            </a:r>
            <a:r>
              <a:rPr lang="zh-CN" altLang="en-US" b="0" kern="0" dirty="0" smtClean="0"/>
              <a:t>北航</a:t>
            </a:r>
            <a:r>
              <a:rPr lang="en-US" altLang="zh-CN" b="0" kern="0" dirty="0" smtClean="0"/>
              <a:t>-</a:t>
            </a:r>
            <a:r>
              <a:rPr lang="zh-CN" altLang="en-US" b="0" kern="0" dirty="0" smtClean="0"/>
              <a:t>爱丁堡博士联合培养协议</a:t>
            </a:r>
            <a:r>
              <a:rPr lang="en-US" altLang="zh-CN" b="0" kern="0" dirty="0" smtClean="0"/>
              <a:t>》</a:t>
            </a:r>
            <a:r>
              <a:rPr lang="zh-CN" altLang="en-US" b="0" kern="0" dirty="0" smtClean="0"/>
              <a:t>等协议，已派出</a:t>
            </a:r>
            <a:r>
              <a:rPr lang="en-US" altLang="zh-CN" b="0" kern="0" dirty="0" smtClean="0"/>
              <a:t>10</a:t>
            </a:r>
            <a:r>
              <a:rPr lang="zh-CN" altLang="en-US" b="0" kern="0" dirty="0" smtClean="0"/>
              <a:t>余名博士生在</a:t>
            </a:r>
            <a:r>
              <a:rPr lang="zh-CN" altLang="en-US" b="0" dirty="0" smtClean="0"/>
              <a:t>美国、英国及加拿大等合作单位进行</a:t>
            </a:r>
            <a:r>
              <a:rPr lang="zh-CN" altLang="en-US" b="0" dirty="0"/>
              <a:t>联合培养</a:t>
            </a:r>
            <a:endParaRPr lang="en-US" altLang="zh-CN" b="0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790483" y="5055580"/>
            <a:ext cx="3952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dirty="0" smtClean="0">
                <a:latin typeface="+mn-ea"/>
                <a:ea typeface="+mn-ea"/>
              </a:rPr>
              <a:t>2016</a:t>
            </a:r>
            <a:r>
              <a:rPr lang="zh-CN" altLang="zh-CN" sz="1600" dirty="0">
                <a:latin typeface="+mn-ea"/>
                <a:ea typeface="+mn-ea"/>
              </a:rPr>
              <a:t>年</a:t>
            </a:r>
            <a:r>
              <a:rPr lang="en-US" altLang="zh-CN" sz="1600" dirty="0">
                <a:latin typeface="+mn-ea"/>
                <a:ea typeface="+mn-ea"/>
              </a:rPr>
              <a:t>4</a:t>
            </a:r>
            <a:r>
              <a:rPr lang="zh-CN" altLang="zh-CN" sz="1600" dirty="0">
                <a:latin typeface="+mn-ea"/>
                <a:ea typeface="+mn-ea"/>
              </a:rPr>
              <a:t>月</a:t>
            </a:r>
            <a:r>
              <a:rPr lang="en-US" altLang="zh-CN" sz="1600" dirty="0">
                <a:latin typeface="+mn-ea"/>
                <a:ea typeface="+mn-ea"/>
              </a:rPr>
              <a:t>30</a:t>
            </a:r>
            <a:r>
              <a:rPr lang="zh-CN" altLang="zh-CN" sz="1600" dirty="0" smtClean="0">
                <a:latin typeface="+mn-ea"/>
                <a:ea typeface="+mn-ea"/>
              </a:rPr>
              <a:t>日</a:t>
            </a:r>
            <a:r>
              <a:rPr lang="zh-CN" altLang="en-US" sz="1600" dirty="0" smtClean="0">
                <a:latin typeface="+mn-ea"/>
                <a:ea typeface="+mn-ea"/>
              </a:rPr>
              <a:t>签定</a:t>
            </a:r>
            <a:r>
              <a:rPr lang="en-US" altLang="zh-CN" sz="1600" dirty="0">
                <a:latin typeface="+mn-ea"/>
                <a:ea typeface="+mn-ea"/>
              </a:rPr>
              <a:t>《</a:t>
            </a:r>
            <a:r>
              <a:rPr lang="zh-CN" altLang="zh-CN" sz="1600" dirty="0" smtClean="0">
                <a:latin typeface="+mn-ea"/>
                <a:ea typeface="+mn-ea"/>
              </a:rPr>
              <a:t>加州大学洛杉矶分校与北航联合实验室合作协议》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拓展国际合作，形成国际影响力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内容占位符 8"/>
          <p:cNvSpPr>
            <a:spLocks noGrp="1"/>
          </p:cNvSpPr>
          <p:nvPr>
            <p:ph idx="1"/>
          </p:nvPr>
        </p:nvSpPr>
        <p:spPr>
          <a:xfrm>
            <a:off x="249375" y="1658380"/>
            <a:ext cx="8716764" cy="463435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2535" y="1222271"/>
            <a:ext cx="4329614" cy="231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http://news.buaa.edu.cn/images/content/2016-05/20160504142233254511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37461" y="1195408"/>
            <a:ext cx="3706531" cy="2352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://news.buaa.edu.cn/images/content/2016-05/20160504142245004693.jp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20072" y="3908296"/>
            <a:ext cx="3476640" cy="21752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51520" y="3559304"/>
            <a:ext cx="45365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2016</a:t>
            </a:r>
            <a:r>
              <a:rPr lang="zh-CN" altLang="en-US" dirty="0" smtClean="0">
                <a:latin typeface="+mn-lt"/>
                <a:ea typeface="+mn-ea"/>
              </a:rPr>
              <a:t>年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月</a:t>
            </a:r>
            <a:r>
              <a:rPr lang="en-US" altLang="zh-CN" dirty="0" smtClean="0">
                <a:latin typeface="+mn-lt"/>
                <a:ea typeface="+mn-ea"/>
              </a:rPr>
              <a:t>17-18</a:t>
            </a:r>
            <a:r>
              <a:rPr lang="zh-CN" altLang="en-US" dirty="0" smtClean="0">
                <a:latin typeface="+mn-lt"/>
                <a:ea typeface="+mn-ea"/>
              </a:rPr>
              <a:t>日“第二届大数据科学与技术研讨会</a:t>
            </a:r>
            <a:r>
              <a:rPr lang="en-US" altLang="zh-CN" dirty="0" smtClean="0">
                <a:latin typeface="+mn-lt"/>
                <a:ea typeface="+mn-ea"/>
              </a:rPr>
              <a:t>——</a:t>
            </a:r>
            <a:r>
              <a:rPr lang="zh-CN" altLang="en-US" dirty="0" smtClean="0">
                <a:latin typeface="+mn-lt"/>
                <a:ea typeface="+mn-ea"/>
              </a:rPr>
              <a:t>大数据与脑机智能”</a:t>
            </a:r>
          </a:p>
        </p:txBody>
      </p:sp>
      <p:sp>
        <p:nvSpPr>
          <p:cNvPr id="9" name="矩形 8"/>
          <p:cNvSpPr/>
          <p:nvPr/>
        </p:nvSpPr>
        <p:spPr>
          <a:xfrm>
            <a:off x="478708" y="6140544"/>
            <a:ext cx="38772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2016</a:t>
            </a:r>
            <a:r>
              <a:rPr lang="zh-CN" altLang="zh-CN" dirty="0" smtClean="0">
                <a:latin typeface="+mn-lt"/>
                <a:ea typeface="+mn-ea"/>
              </a:rPr>
              <a:t>年</a:t>
            </a:r>
            <a:r>
              <a:rPr lang="en-US" altLang="zh-CN" dirty="0"/>
              <a:t>7</a:t>
            </a:r>
            <a:r>
              <a:rPr lang="zh-CN" altLang="zh-CN" dirty="0" smtClean="0">
                <a:latin typeface="+mn-lt"/>
                <a:ea typeface="+mn-ea"/>
              </a:rPr>
              <a:t>月</a:t>
            </a:r>
            <a:r>
              <a:rPr lang="en-US" altLang="zh-CN" dirty="0"/>
              <a:t>2</a:t>
            </a:r>
            <a:r>
              <a:rPr lang="en-US" altLang="zh-CN" dirty="0" smtClean="0">
                <a:latin typeface="+mn-lt"/>
                <a:ea typeface="+mn-ea"/>
              </a:rPr>
              <a:t>9</a:t>
            </a:r>
            <a:r>
              <a:rPr lang="zh-CN" altLang="zh-CN" dirty="0" smtClean="0">
                <a:latin typeface="+mn-lt"/>
                <a:ea typeface="+mn-ea"/>
              </a:rPr>
              <a:t>日</a:t>
            </a:r>
            <a:r>
              <a:rPr lang="zh-CN" altLang="en-US" dirty="0"/>
              <a:t>“</a:t>
            </a:r>
            <a:r>
              <a:rPr lang="zh-CN" altLang="en-US" dirty="0" smtClean="0"/>
              <a:t>第三届</a:t>
            </a:r>
            <a:r>
              <a:rPr lang="zh-CN" altLang="en-US" dirty="0"/>
              <a:t>大数据科学与技术研讨会</a:t>
            </a:r>
            <a:r>
              <a:rPr lang="en-US" altLang="zh-CN" dirty="0"/>
              <a:t>——</a:t>
            </a:r>
            <a:r>
              <a:rPr lang="zh-CN" altLang="en-US" dirty="0"/>
              <a:t>大数据与脑机智能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07863" y="369701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lt"/>
                <a:ea typeface="+mn-ea"/>
              </a:rPr>
              <a:t>2016</a:t>
            </a:r>
            <a:r>
              <a:rPr lang="zh-CN" altLang="en-US" dirty="0" smtClean="0">
                <a:latin typeface="+mj-lt"/>
                <a:ea typeface="+mn-ea"/>
              </a:rPr>
              <a:t>年</a:t>
            </a:r>
            <a:r>
              <a:rPr lang="en-US" altLang="zh-CN" dirty="0" smtClean="0">
                <a:latin typeface="+mj-lt"/>
                <a:ea typeface="+mn-ea"/>
              </a:rPr>
              <a:t>4</a:t>
            </a:r>
            <a:r>
              <a:rPr lang="zh-CN" altLang="en-US" dirty="0" smtClean="0">
                <a:latin typeface="+mj-lt"/>
                <a:ea typeface="+mn-ea"/>
              </a:rPr>
              <a:t>月</a:t>
            </a:r>
            <a:r>
              <a:rPr lang="zh-CN" altLang="zh-CN" dirty="0" smtClean="0">
                <a:latin typeface="+mj-lt"/>
                <a:ea typeface="+mn-ea"/>
              </a:rPr>
              <a:t>新型</a:t>
            </a:r>
            <a:r>
              <a:rPr lang="zh-CN" altLang="zh-CN" dirty="0">
                <a:latin typeface="+mj-lt"/>
                <a:ea typeface="+mn-ea"/>
              </a:rPr>
              <a:t>存储方法学术研讨会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08" y="61405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j-lt"/>
                <a:ea typeface="+mn-ea"/>
              </a:rPr>
              <a:t>2016</a:t>
            </a:r>
            <a:r>
              <a:rPr lang="zh-CN" altLang="en-US" dirty="0" smtClean="0">
                <a:latin typeface="+mj-lt"/>
                <a:ea typeface="+mn-ea"/>
              </a:rPr>
              <a:t>年</a:t>
            </a:r>
            <a:r>
              <a:rPr lang="en-US" altLang="zh-CN" dirty="0" smtClean="0">
                <a:latin typeface="+mj-lt"/>
                <a:ea typeface="+mn-ea"/>
              </a:rPr>
              <a:t>5</a:t>
            </a:r>
            <a:r>
              <a:rPr lang="zh-CN" altLang="en-US" dirty="0" smtClean="0">
                <a:latin typeface="+mj-lt"/>
                <a:ea typeface="+mn-ea"/>
              </a:rPr>
              <a:t>月</a:t>
            </a:r>
            <a:r>
              <a:rPr lang="en-US" altLang="zh-CN" dirty="0" smtClean="0">
                <a:latin typeface="+mj-lt"/>
                <a:ea typeface="+mn-ea"/>
              </a:rPr>
              <a:t>4</a:t>
            </a:r>
            <a:r>
              <a:rPr lang="zh-CN" altLang="en-US" dirty="0" smtClean="0">
                <a:latin typeface="+mj-lt"/>
                <a:ea typeface="+mn-ea"/>
              </a:rPr>
              <a:t>日“</a:t>
            </a:r>
            <a:r>
              <a:rPr lang="zh-CN" altLang="zh-CN" dirty="0" smtClean="0">
                <a:latin typeface="+mj-lt"/>
                <a:ea typeface="+mn-ea"/>
              </a:rPr>
              <a:t>超</a:t>
            </a:r>
            <a:r>
              <a:rPr lang="zh-CN" altLang="zh-CN" dirty="0">
                <a:latin typeface="+mj-lt"/>
                <a:ea typeface="+mn-ea"/>
              </a:rPr>
              <a:t>低功耗自旋存储与计算创新引智</a:t>
            </a:r>
            <a:r>
              <a:rPr lang="zh-CN" altLang="zh-CN" dirty="0" smtClean="0">
                <a:latin typeface="+mj-lt"/>
                <a:ea typeface="+mn-ea"/>
              </a:rPr>
              <a:t>基地</a:t>
            </a:r>
            <a:r>
              <a:rPr lang="zh-CN" altLang="en-US" dirty="0">
                <a:latin typeface="+mj-lt"/>
                <a:ea typeface="+mn-ea"/>
              </a:rPr>
              <a:t>”</a:t>
            </a:r>
            <a:r>
              <a:rPr lang="zh-CN" altLang="zh-CN" dirty="0" smtClean="0">
                <a:latin typeface="+mj-lt"/>
                <a:ea typeface="+mn-ea"/>
              </a:rPr>
              <a:t>启动</a:t>
            </a:r>
            <a:r>
              <a:rPr lang="zh-CN" altLang="zh-CN" dirty="0">
                <a:latin typeface="+mj-lt"/>
                <a:ea typeface="+mn-ea"/>
              </a:rPr>
              <a:t>仪式暨学术交流会</a:t>
            </a:r>
            <a:endParaRPr lang="zh-CN" altLang="en-US" dirty="0">
              <a:latin typeface="+mj-lt"/>
              <a:ea typeface="+mn-ea"/>
            </a:endParaRPr>
          </a:p>
        </p:txBody>
      </p:sp>
      <p:pic>
        <p:nvPicPr>
          <p:cNvPr id="12" name="Picture 2" descr="http://www.bdbc.org.cn/img/news/news-0802/pic-1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60240" y="4266595"/>
            <a:ext cx="3714204" cy="196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44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28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22050</TotalTime>
  <Words>404</Words>
  <Application>Microsoft Office PowerPoint</Application>
  <PresentationFormat>全屏显示(4:3)</PresentationFormat>
  <Paragraphs>52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大数据科学与脑机智能创新中心</vt:lpstr>
      <vt:lpstr>中心定位：人工智能与类人智能</vt:lpstr>
      <vt:lpstr>研究方向与机构设置</vt:lpstr>
      <vt:lpstr>拓展国际合作，形成国际影响力</vt:lpstr>
      <vt:lpstr>拓展国际合作，形成国际影响力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shuai.ma</cp:lastModifiedBy>
  <cp:revision>458</cp:revision>
  <dcterms:created xsi:type="dcterms:W3CDTF">2016-09-26T09:28:00Z</dcterms:created>
  <dcterms:modified xsi:type="dcterms:W3CDTF">2017-07-31T15:52:30Z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