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96" r:id="rId2"/>
    <p:sldId id="717" r:id="rId3"/>
    <p:sldId id="720" r:id="rId4"/>
    <p:sldId id="719" r:id="rId5"/>
    <p:sldId id="721" r:id="rId6"/>
    <p:sldId id="727" r:id="rId7"/>
    <p:sldId id="726" r:id="rId8"/>
    <p:sldId id="722" r:id="rId9"/>
    <p:sldId id="723" r:id="rId10"/>
    <p:sldId id="724" r:id="rId11"/>
    <p:sldId id="725" r:id="rId12"/>
    <p:sldId id="716" r:id="rId1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99"/>
    <a:srgbClr val="FF0000"/>
    <a:srgbClr val="CC3300"/>
    <a:srgbClr val="0066CC"/>
    <a:srgbClr val="FFFF66"/>
    <a:srgbClr val="EAEAEA"/>
    <a:srgbClr val="3366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813" autoAdjust="0"/>
    <p:restoredTop sz="84145" autoAdjust="0"/>
  </p:normalViewPr>
  <p:slideViewPr>
    <p:cSldViewPr>
      <p:cViewPr>
        <p:scale>
          <a:sx n="65" d="100"/>
          <a:sy n="65" d="100"/>
        </p:scale>
        <p:origin x="-1636" y="-4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86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2856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EC65EB90-AE42-4056-B0B4-9D6DAF6E001B}" type="datetimeFigureOut">
              <a:rPr lang="zh-CN" altLang="en-US"/>
              <a:pPr>
                <a:defRPr/>
              </a:pPr>
              <a:t>2016/10/6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607E964A-FC2B-474E-9469-BA4114D81A7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2302235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005BF69-F17E-4B8A-A570-6946DCBE2A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72148821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  <a:ea typeface="宋体" charset="-122"/>
            </a:endParaRPr>
          </a:p>
        </p:txBody>
      </p:sp>
      <p:sp>
        <p:nvSpPr>
          <p:cNvPr id="5018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50181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50182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771C34-D08D-423F-AAA6-3B0E22424865}" type="slidenum">
              <a:rPr lang="en-US" altLang="zh-CN" smtClean="0">
                <a:latin typeface="Arial" charset="0"/>
                <a:ea typeface="宋体" charset="-122"/>
              </a:rPr>
              <a:pPr/>
              <a:t>1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马帅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8A822-BB8B-4A15-ADBB-A730D1F5578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09857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97F5B-A7A0-455E-AFEC-08D381AFF3ED}" type="slidenum">
              <a:rPr lang="zh-CN" altLang="en-US"/>
              <a:pPr>
                <a:defRPr/>
              </a:pPr>
              <a:t>‹#›</a:t>
            </a:fld>
            <a:fld id="{23F7DC37-F9EB-4ABE-BCCC-12D9E07B9D4B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428625" y="857250"/>
            <a:ext cx="821531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358246" cy="796908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000108"/>
            <a:ext cx="8501122" cy="5429288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 Unicode MS" pitchFamily="34" charset="-122"/>
              </a:defRPr>
            </a:lvl1pPr>
            <a:lvl2pPr>
              <a:defRPr sz="2400" baseline="0">
                <a:latin typeface="Arial Unicode MS" pitchFamily="34" charset="-122"/>
              </a:defRPr>
            </a:lvl2pPr>
            <a:lvl3pPr>
              <a:buFont typeface="Wingdings" pitchFamily="2" charset="2"/>
              <a:buChar char="ü"/>
              <a:defRPr sz="1600" baseline="0">
                <a:latin typeface="Arial Unicode MS" pitchFamily="34" charset="-122"/>
              </a:defRPr>
            </a:lvl3pPr>
            <a:lvl4pPr>
              <a:defRPr baseline="0">
                <a:latin typeface="Arial Unicode MS" pitchFamily="34" charset="-122"/>
              </a:defRPr>
            </a:lvl4pPr>
            <a:lvl5pPr>
              <a:defRPr baseline="0">
                <a:latin typeface="Arial Unicode MS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6929438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224E6-15A8-4E74-8987-281A30D56C8B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A14C4F-C11C-4266-926C-EC342BB6FCA4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3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4" name="文本占位符 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8" name="图片 7" descr="Logo_Small.jp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8732170" y="35551"/>
            <a:ext cx="376334" cy="29710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98" r:id="rId1"/>
    <p:sldLayoutId id="2147484099" r:id="rId2"/>
    <p:sldLayoutId id="2147484100" r:id="rId3"/>
    <p:sldLayoutId id="2147484101" r:id="rId4"/>
    <p:sldLayoutId id="2147484102" r:id="rId5"/>
    <p:sldLayoutId id="2147484103" r:id="rId6"/>
    <p:sldLayoutId id="2147484104" r:id="rId7"/>
    <p:sldLayoutId id="2147484105" r:id="rId8"/>
    <p:sldLayoutId id="2147484106" r:id="rId9"/>
    <p:sldLayoutId id="2147484107" r:id="rId10"/>
    <p:sldLayoutId id="2147484108" r:id="rId11"/>
    <p:sldLayoutId id="214748410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mashuai@buaa.edu.cn" TargetMode="External"/><Relationship Id="rId2" Type="http://schemas.openxmlformats.org/officeDocument/2006/relationships/hyperlink" Target="http://mashuai.buaa.edu.cn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en.wikipedia.org/wiki/Bigtabl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4"/>
          <p:cNvSpPr>
            <a:spLocks noChangeArrowheads="1"/>
          </p:cNvSpPr>
          <p:nvPr/>
        </p:nvSpPr>
        <p:spPr bwMode="auto">
          <a:xfrm>
            <a:off x="539552" y="4379367"/>
            <a:ext cx="8352928" cy="178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200" b="1" dirty="0" smtClean="0">
                <a:solidFill>
                  <a:srgbClr val="000099"/>
                </a:solidFill>
                <a:latin typeface="+mn-lt"/>
                <a:ea typeface="+mn-ea"/>
              </a:rPr>
              <a:t>马 帅</a:t>
            </a:r>
            <a:endParaRPr lang="en-US" altLang="zh-CN" sz="3200" b="1" dirty="0" smtClean="0">
              <a:solidFill>
                <a:srgbClr val="000099"/>
              </a:solidFill>
              <a:latin typeface="+mn-lt"/>
              <a:ea typeface="+mn-ea"/>
            </a:endParaRPr>
          </a:p>
        </p:txBody>
      </p:sp>
      <p:sp>
        <p:nvSpPr>
          <p:cNvPr id="15363" name="Rectangle 15"/>
          <p:cNvSpPr>
            <a:spLocks noRot="1" noChangeArrowheads="1"/>
          </p:cNvSpPr>
          <p:nvPr/>
        </p:nvSpPr>
        <p:spPr bwMode="auto">
          <a:xfrm>
            <a:off x="107504" y="404664"/>
            <a:ext cx="8964488" cy="1830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40000"/>
              </a:lnSpc>
            </a:pPr>
            <a:r>
              <a:rPr lang="zh-CN" altLang="en-US" sz="4400" b="1" dirty="0" smtClean="0">
                <a:solidFill>
                  <a:srgbClr val="000099"/>
                </a:solidFill>
                <a:latin typeface="+mn-ea"/>
              </a:rPr>
              <a:t>工作进展</a:t>
            </a:r>
            <a:endParaRPr lang="en-US" altLang="zh-CN" sz="4400" b="1" dirty="0" smtClean="0">
              <a:solidFill>
                <a:srgbClr val="000099"/>
              </a:solidFill>
              <a:latin typeface="+mn-ea"/>
            </a:endParaRPr>
          </a:p>
        </p:txBody>
      </p:sp>
      <p:pic>
        <p:nvPicPr>
          <p:cNvPr id="15364" name="Picture 23" descr="2010091417382109574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348880"/>
            <a:ext cx="9144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 descr="beihang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83768" y="5229200"/>
            <a:ext cx="4427099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学术论文数据管理</a:t>
            </a:r>
            <a:r>
              <a:rPr lang="en-US" altLang="zh-CN" dirty="0" smtClean="0">
                <a:solidFill>
                  <a:schemeClr val="tx1"/>
                </a:solidFill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</a:rPr>
              <a:t>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14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Ensemble Enabled Scholarly Article Ranking</a:t>
            </a:r>
          </a:p>
          <a:p>
            <a:pPr lvl="1"/>
            <a:r>
              <a:rPr lang="zh-CN" altLang="en-US" sz="1400" dirty="0" smtClean="0"/>
              <a:t>效果：</a:t>
            </a:r>
            <a:r>
              <a:rPr lang="en-US" sz="1400" dirty="0" smtClean="0"/>
              <a:t> : </a:t>
            </a:r>
            <a:r>
              <a:rPr lang="zh-CN" altLang="en-US" sz="1400" dirty="0" smtClean="0"/>
              <a:t>比</a:t>
            </a:r>
            <a:r>
              <a:rPr lang="en-US" altLang="zh-CN" sz="1400" dirty="0" err="1" smtClean="0"/>
              <a:t>F</a:t>
            </a:r>
            <a:r>
              <a:rPr lang="en-US" sz="1400" dirty="0" err="1" smtClean="0"/>
              <a:t>utureRank</a:t>
            </a:r>
            <a:r>
              <a:rPr lang="en-US" sz="1400" dirty="0" smtClean="0"/>
              <a:t> </a:t>
            </a:r>
            <a:r>
              <a:rPr lang="zh-CN" altLang="en-US" sz="1400" dirty="0" smtClean="0"/>
              <a:t>和</a:t>
            </a:r>
            <a:r>
              <a:rPr lang="en-US" sz="1400" dirty="0" smtClean="0"/>
              <a:t> </a:t>
            </a:r>
            <a:r>
              <a:rPr lang="en-US" sz="1400" dirty="0" err="1" smtClean="0"/>
              <a:t>HHGBiRank</a:t>
            </a:r>
            <a:r>
              <a:rPr lang="en-US" sz="1400" dirty="0" smtClean="0"/>
              <a:t> (AAAI‘16) </a:t>
            </a:r>
            <a:r>
              <a:rPr lang="zh-CN" altLang="en-US" sz="1400" dirty="0" smtClean="0"/>
              <a:t>高</a:t>
            </a:r>
            <a:r>
              <a:rPr lang="en-US" altLang="zh-CN" sz="1400" dirty="0" smtClean="0"/>
              <a:t>3%</a:t>
            </a:r>
            <a:endParaRPr lang="en-US" sz="1400" dirty="0" smtClean="0"/>
          </a:p>
          <a:p>
            <a:pPr lvl="1"/>
            <a:r>
              <a:rPr lang="zh-CN" altLang="en-US" sz="1400" dirty="0" smtClean="0"/>
              <a:t>效率</a:t>
            </a:r>
            <a:endParaRPr lang="en-US" sz="1400" dirty="0" smtClean="0"/>
          </a:p>
          <a:p>
            <a:pPr lvl="1"/>
            <a:r>
              <a:rPr lang="en-US" sz="1400" dirty="0" smtClean="0"/>
              <a:t>1) ensemble-power : </a:t>
            </a:r>
            <a:r>
              <a:rPr lang="en-US" sz="1400" dirty="0" err="1" smtClean="0"/>
              <a:t>FutureRank</a:t>
            </a:r>
            <a:r>
              <a:rPr lang="en-US" sz="1400" dirty="0" smtClean="0"/>
              <a:t> : </a:t>
            </a:r>
            <a:r>
              <a:rPr lang="en-US" sz="1400" dirty="0" err="1" smtClean="0"/>
              <a:t>HHGBiRank</a:t>
            </a:r>
            <a:r>
              <a:rPr lang="en-US" sz="1400" dirty="0" smtClean="0"/>
              <a:t> (AAAI'16) = 331 : 443 : 40669，ensemble-power / </a:t>
            </a:r>
            <a:r>
              <a:rPr lang="en-US" sz="1400" dirty="0" err="1" smtClean="0"/>
              <a:t>FutureRank</a:t>
            </a:r>
            <a:r>
              <a:rPr lang="en-US" sz="1400" dirty="0" smtClean="0"/>
              <a:t> = 0.8；</a:t>
            </a:r>
          </a:p>
          <a:p>
            <a:pPr lvl="1"/>
            <a:r>
              <a:rPr lang="en-US" sz="1400" dirty="0" smtClean="0"/>
              <a:t>2) ensemble-batch </a:t>
            </a:r>
            <a:r>
              <a:rPr lang="zh-CN" altLang="en-US" sz="1400" dirty="0" smtClean="0"/>
              <a:t>在 </a:t>
            </a:r>
            <a:r>
              <a:rPr lang="en-US" sz="1400" dirty="0" smtClean="0"/>
              <a:t>ensemble-power</a:t>
            </a:r>
            <a:r>
              <a:rPr lang="zh-CN" altLang="en-US" sz="1400" dirty="0" smtClean="0"/>
              <a:t>上继续提升，平均 </a:t>
            </a:r>
            <a:r>
              <a:rPr lang="en-US" sz="1400" dirty="0" smtClean="0"/>
              <a:t>batch/power = 0.45;</a:t>
            </a:r>
          </a:p>
          <a:p>
            <a:pPr lvl="1"/>
            <a:r>
              <a:rPr lang="en-US" sz="1400" dirty="0" smtClean="0"/>
              <a:t>3) </a:t>
            </a:r>
            <a:r>
              <a:rPr lang="zh-CN" altLang="en-US" sz="1400" dirty="0" smtClean="0"/>
              <a:t>当</a:t>
            </a:r>
            <a:r>
              <a:rPr lang="en-US" sz="1400" dirty="0" err="1" smtClean="0"/>
              <a:t>delta_G</a:t>
            </a:r>
            <a:r>
              <a:rPr lang="en-US" sz="1400" dirty="0" smtClean="0"/>
              <a:t>/G &gt;=1.0</a:t>
            </a:r>
            <a:r>
              <a:rPr lang="zh-CN" altLang="en-US" sz="1400" dirty="0" smtClean="0"/>
              <a:t>时，</a:t>
            </a:r>
            <a:r>
              <a:rPr lang="en-US" sz="1400" dirty="0" err="1" smtClean="0"/>
              <a:t>increm</a:t>
            </a:r>
            <a:r>
              <a:rPr lang="en-US" sz="1400" dirty="0" smtClean="0"/>
              <a:t> / batch=0.9；delta_G/G </a:t>
            </a:r>
            <a:r>
              <a:rPr lang="zh-CN" altLang="en-US" sz="1400" dirty="0" smtClean="0"/>
              <a:t>在我们数据中最小是</a:t>
            </a:r>
            <a:r>
              <a:rPr lang="en-US" altLang="zh-CN" sz="1400" dirty="0" smtClean="0"/>
              <a:t>0.05 </a:t>
            </a:r>
            <a:r>
              <a:rPr lang="zh-CN" altLang="en-US" sz="1400" dirty="0" smtClean="0"/>
              <a:t>（只增加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年的数据），</a:t>
            </a:r>
            <a:r>
              <a:rPr lang="en-US" sz="1400" dirty="0" err="1" smtClean="0"/>
              <a:t>increm</a:t>
            </a:r>
            <a:r>
              <a:rPr lang="en-US" sz="1400" dirty="0" smtClean="0"/>
              <a:t> / batch</a:t>
            </a:r>
            <a:r>
              <a:rPr lang="zh-CN" altLang="en-US" sz="1400" dirty="0" smtClean="0"/>
              <a:t>在</a:t>
            </a:r>
            <a:r>
              <a:rPr lang="en-US" altLang="zh-CN" sz="1400" dirty="0" smtClean="0"/>
              <a:t>0.3</a:t>
            </a:r>
            <a:r>
              <a:rPr lang="zh-CN" altLang="en-US" sz="1400" dirty="0" smtClean="0"/>
              <a:t>左右；</a:t>
            </a:r>
          </a:p>
          <a:p>
            <a:pPr lvl="1"/>
            <a:r>
              <a:rPr lang="en-US" altLang="zh-CN" sz="1400" dirty="0" smtClean="0"/>
              <a:t>4) </a:t>
            </a:r>
            <a:r>
              <a:rPr lang="zh-CN" altLang="en-US" sz="1400" dirty="0" smtClean="0"/>
              <a:t>所有算法的效率一起比，只考虑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年的更新量的话，</a:t>
            </a:r>
            <a:r>
              <a:rPr lang="en-US" sz="1400" dirty="0" err="1" smtClean="0"/>
              <a:t>increm</a:t>
            </a:r>
            <a:r>
              <a:rPr lang="en-US" sz="1400" dirty="0" smtClean="0"/>
              <a:t> / batch / power / </a:t>
            </a:r>
            <a:r>
              <a:rPr lang="en-US" sz="1400" dirty="0" err="1" smtClean="0"/>
              <a:t>FutureRank</a:t>
            </a:r>
            <a:r>
              <a:rPr lang="en-US" sz="1400" dirty="0" smtClean="0"/>
              <a:t> / </a:t>
            </a:r>
            <a:r>
              <a:rPr lang="en-US" sz="1400" dirty="0" err="1" smtClean="0"/>
              <a:t>HHGBiRank</a:t>
            </a:r>
            <a:r>
              <a:rPr lang="en-US" sz="1400" dirty="0" smtClean="0"/>
              <a:t>  = 1 : 3 : 6.7 : 8 : 700;</a:t>
            </a:r>
          </a:p>
          <a:p>
            <a:pPr>
              <a:buNone/>
            </a:pPr>
            <a:r>
              <a:rPr lang="en-US" sz="2400" dirty="0" smtClean="0"/>
              <a:t>	</a:t>
            </a:r>
          </a:p>
          <a:p>
            <a:pPr lvl="1"/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zh-CN" altLang="en-US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10</a:t>
            </a:fld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1114027" y="928670"/>
            <a:ext cx="7172749" cy="2857520"/>
            <a:chOff x="828657" y="2415427"/>
            <a:chExt cx="7529939" cy="3254941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285370" y="2960157"/>
              <a:ext cx="5073226" cy="2710211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217065" y="2415427"/>
              <a:ext cx="3254327" cy="741033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828657" y="2521232"/>
              <a:ext cx="2746486" cy="2601388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学术论文数据管理</a:t>
            </a:r>
            <a:r>
              <a:rPr lang="en-US" altLang="zh-CN" dirty="0" smtClean="0">
                <a:solidFill>
                  <a:schemeClr val="tx1"/>
                </a:solidFill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</a:rPr>
              <a:t>分析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11</a:t>
            </a:fld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下一步工作：</a:t>
            </a:r>
            <a:endParaRPr lang="en-US" altLang="zh-CN" dirty="0" smtClean="0"/>
          </a:p>
          <a:p>
            <a:pPr lvl="1"/>
            <a:r>
              <a:rPr lang="zh-CN" altLang="en-US" sz="2800" dirty="0" smtClean="0"/>
              <a:t>数据质量问题，提高排名的质量</a:t>
            </a:r>
            <a:endParaRPr lang="en-US" altLang="zh-CN" sz="2800" dirty="0" smtClean="0"/>
          </a:p>
          <a:p>
            <a:pPr lvl="2"/>
            <a:r>
              <a:rPr lang="zh-CN" altLang="en-US" sz="1800" dirty="0" smtClean="0"/>
              <a:t>数据</a:t>
            </a:r>
            <a:r>
              <a:rPr lang="zh-CN" altLang="en-US" sz="1800" dirty="0" smtClean="0"/>
              <a:t>缺失</a:t>
            </a:r>
            <a:r>
              <a:rPr lang="en-US" altLang="zh-CN" sz="1800" dirty="0" smtClean="0"/>
              <a:t>/</a:t>
            </a:r>
            <a:r>
              <a:rPr lang="zh-CN" altLang="en-US" sz="1800" dirty="0" smtClean="0"/>
              <a:t>错误</a:t>
            </a:r>
            <a:endParaRPr lang="en-US" altLang="zh-CN" sz="1800" dirty="0" smtClean="0"/>
          </a:p>
          <a:p>
            <a:pPr lvl="2"/>
            <a:r>
              <a:rPr lang="zh-CN" altLang="en-US" sz="1800" dirty="0" smtClean="0"/>
              <a:t>同名不同人</a:t>
            </a:r>
            <a:endParaRPr lang="en-US" altLang="zh-CN" sz="1800" dirty="0" smtClean="0"/>
          </a:p>
          <a:p>
            <a:pPr lvl="2"/>
            <a:r>
              <a:rPr lang="zh-CN" altLang="en-US" sz="1800" dirty="0" smtClean="0"/>
              <a:t>同人不同名</a:t>
            </a:r>
            <a:endParaRPr lang="en-US" altLang="zh-CN" sz="1800" dirty="0" smtClean="0"/>
          </a:p>
          <a:p>
            <a:pPr lvl="1"/>
            <a:r>
              <a:rPr lang="zh-CN" altLang="en-US" sz="2800" dirty="0" smtClean="0"/>
              <a:t>原型系统</a:t>
            </a:r>
            <a:endParaRPr lang="en-US" altLang="zh-CN" sz="2800" dirty="0" smtClean="0"/>
          </a:p>
          <a:p>
            <a:pPr lvl="2"/>
            <a:r>
              <a:rPr lang="zh-CN" altLang="en-US" sz="1800" dirty="0" smtClean="0"/>
              <a:t>作者、单位、会议</a:t>
            </a:r>
            <a:r>
              <a:rPr lang="en-US" altLang="zh-CN" sz="1800" dirty="0" smtClean="0"/>
              <a:t>/</a:t>
            </a:r>
            <a:r>
              <a:rPr lang="zh-CN" altLang="en-US" sz="1800" dirty="0" smtClean="0"/>
              <a:t>期刊的学术影响力排名</a:t>
            </a:r>
            <a:endParaRPr lang="en-US" altLang="zh-CN" sz="1800" dirty="0" smtClean="0"/>
          </a:p>
          <a:p>
            <a:pPr lvl="2"/>
            <a:r>
              <a:rPr lang="zh-CN" altLang="en-US" sz="1800" dirty="0" smtClean="0"/>
              <a:t>构建在</a:t>
            </a:r>
            <a:r>
              <a:rPr lang="en-US" altLang="zh-CN" sz="1800" dirty="0" err="1" smtClean="0"/>
              <a:t>Tgraph</a:t>
            </a:r>
            <a:r>
              <a:rPr lang="zh-CN" altLang="en-US" sz="1800" dirty="0" smtClean="0"/>
              <a:t>图数据库之上</a:t>
            </a:r>
            <a:endParaRPr lang="en-US" altLang="zh-CN" sz="1800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/>
          </p:cNvSpPr>
          <p:nvPr/>
        </p:nvSpPr>
        <p:spPr>
          <a:xfrm>
            <a:off x="2187186" y="3717032"/>
            <a:ext cx="4769628" cy="2376264"/>
          </a:xfrm>
          <a:prstGeom prst="rect">
            <a:avLst/>
          </a:prstGeom>
        </p:spPr>
        <p:txBody>
          <a:bodyPr/>
          <a:lstStyle/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Homepage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http://mashuai.buaa.edu.cn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Email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mashuai@buaa.edu.cn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Address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lang="en-US" altLang="zh-CN" sz="2000" kern="0" dirty="0" smtClean="0">
                <a:latin typeface="+mn-lt"/>
                <a:ea typeface="+mn-ea"/>
              </a:rPr>
              <a:t>  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Room G1122, 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            New Main Building, 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Beihang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University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          Beijing, China	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323528" y="1772816"/>
            <a:ext cx="8501122" cy="1296144"/>
          </a:xfrm>
          <a:prstGeom prst="rect">
            <a:avLst/>
          </a:prstGeom>
        </p:spPr>
        <p:txBody>
          <a:bodyPr/>
          <a:lstStyle/>
          <a:p>
            <a:pPr marL="342900" indent="-342900" algn="ctr" eaLnBrk="0" hangingPunct="0">
              <a:spcBef>
                <a:spcPct val="20000"/>
              </a:spcBef>
              <a:defRPr/>
            </a:pPr>
            <a:r>
              <a:rPr kumimoji="0" lang="en-US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Q&amp;A? </a:t>
            </a:r>
            <a:r>
              <a:rPr lang="en-US" altLang="zh-CN" sz="4800" b="1" kern="0" dirty="0" smtClean="0">
                <a:solidFill>
                  <a:srgbClr val="FF0000"/>
                </a:solidFill>
                <a:latin typeface="Arial Unicode MS" pitchFamily="34" charset="-122"/>
              </a:rPr>
              <a:t>Thanks!</a:t>
            </a:r>
            <a:endParaRPr lang="zh-CN" altLang="en-US" sz="4000" b="1" kern="0" dirty="0" smtClean="0">
              <a:solidFill>
                <a:srgbClr val="FF0000"/>
              </a:solidFill>
              <a:latin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磁盘 1"/>
          <p:cNvSpPr/>
          <p:nvPr/>
        </p:nvSpPr>
        <p:spPr>
          <a:xfrm>
            <a:off x="3000364" y="3857628"/>
            <a:ext cx="3071834" cy="1500198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err="1" smtClean="0">
                <a:solidFill>
                  <a:schemeClr val="tx1"/>
                </a:solidFill>
              </a:rPr>
              <a:t>TGraph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：</a:t>
            </a:r>
            <a:endParaRPr lang="en-US" altLang="zh-CN" sz="2800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2800" b="1" dirty="0" smtClean="0">
                <a:solidFill>
                  <a:schemeClr val="tx1"/>
                </a:solidFill>
              </a:rPr>
              <a:t>时态图数据库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42976" y="2143116"/>
            <a:ext cx="2786082" cy="9286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轨迹交通数据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管理</a:t>
            </a:r>
            <a:r>
              <a:rPr lang="en-US" altLang="zh-CN" sz="2800" dirty="0" smtClean="0">
                <a:solidFill>
                  <a:schemeClr val="tx1"/>
                </a:solidFill>
              </a:rPr>
              <a:t>/</a:t>
            </a:r>
            <a:r>
              <a:rPr lang="zh-CN" altLang="en-US" sz="2800" dirty="0" smtClean="0">
                <a:solidFill>
                  <a:schemeClr val="tx1"/>
                </a:solidFill>
              </a:rPr>
              <a:t>分析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143504" y="2143116"/>
            <a:ext cx="2786082" cy="9286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学术论文数据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2800" dirty="0" smtClean="0">
                <a:solidFill>
                  <a:schemeClr val="tx1"/>
                </a:solidFill>
              </a:rPr>
              <a:t>管理</a:t>
            </a:r>
            <a:r>
              <a:rPr lang="en-US" altLang="zh-CN" sz="2800" dirty="0" smtClean="0">
                <a:solidFill>
                  <a:schemeClr val="tx1"/>
                </a:solidFill>
              </a:rPr>
              <a:t>/</a:t>
            </a:r>
            <a:r>
              <a:rPr lang="zh-CN" altLang="en-US" sz="2800" dirty="0" smtClean="0">
                <a:solidFill>
                  <a:schemeClr val="tx1"/>
                </a:solidFill>
              </a:rPr>
              <a:t>分析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左大括号 4"/>
          <p:cNvSpPr/>
          <p:nvPr/>
        </p:nvSpPr>
        <p:spPr>
          <a:xfrm rot="16200000">
            <a:off x="4286248" y="1214423"/>
            <a:ext cx="357190" cy="4786346"/>
          </a:xfrm>
          <a:prstGeom prst="leftBrac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8405" y="1387460"/>
            <a:ext cx="789459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557194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/>
              <a:t>TGraph</a:t>
            </a:r>
            <a:r>
              <a:rPr lang="zh-CN" altLang="en-US" dirty="0" smtClean="0"/>
              <a:t>：时态图数据库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5857860"/>
            <a:ext cx="2133600" cy="365125"/>
          </a:xfrm>
          <a:prstGeom prst="rect">
            <a:avLst/>
          </a:prstGeom>
        </p:spPr>
        <p:txBody>
          <a:bodyPr/>
          <a:lstStyle/>
          <a:p>
            <a:fld id="{08386142-D40F-4606-A829-30DBC3F67C5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图片 4" descr="arch.ep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0" y="1285860"/>
            <a:ext cx="3657600" cy="1983810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" y="1285860"/>
            <a:ext cx="2731541" cy="208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609600" y="3754740"/>
          <a:ext cx="8001000" cy="211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3657600"/>
                <a:gridCol w="2667000"/>
              </a:tblGrid>
              <a:tr h="35190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Operation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TGraph</a:t>
                      </a:r>
                      <a:r>
                        <a:rPr lang="en-US" altLang="zh-CN" dirty="0" smtClean="0"/>
                        <a:t>  (operations/s)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Neo4j (operations/s)</a:t>
                      </a:r>
                      <a:endParaRPr lang="zh-CN" altLang="en-US" dirty="0"/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Write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52,551 ( 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20x faster </a:t>
                      </a:r>
                      <a:r>
                        <a:rPr lang="en-US" altLang="zh-CN" dirty="0" smtClean="0"/>
                        <a:t>)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2,621</a:t>
                      </a:r>
                      <a:endParaRPr lang="zh-CN" altLang="en-US" dirty="0"/>
                    </a:p>
                  </a:txBody>
                  <a:tcPr/>
                </a:tc>
              </a:tr>
              <a:tr h="35190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time point read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12,500 ( 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28.5x faster 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439 </a:t>
                      </a:r>
                      <a:endParaRPr lang="zh-CN" altLang="en-US" dirty="0"/>
                    </a:p>
                  </a:txBody>
                  <a:tcPr/>
                </a:tc>
              </a:tr>
              <a:tr h="35190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time range read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10,858  ( </a:t>
                      </a:r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27x faster </a:t>
                      </a:r>
                      <a:r>
                        <a:rPr lang="en-US" altLang="zh-CN" dirty="0" smtClean="0"/>
                        <a:t>)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403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214282" y="6049052"/>
            <a:ext cx="8676456" cy="52322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err="1" smtClean="0"/>
              <a:t>Haixing</a:t>
            </a:r>
            <a:r>
              <a:rPr lang="en-US" sz="1400" dirty="0" smtClean="0"/>
              <a:t> Huang, </a:t>
            </a:r>
            <a:r>
              <a:rPr lang="en-US" sz="1400" dirty="0" err="1" smtClean="0"/>
              <a:t>Jinghe</a:t>
            </a:r>
            <a:r>
              <a:rPr lang="en-US" sz="1400" dirty="0" smtClean="0"/>
              <a:t> Song, </a:t>
            </a:r>
            <a:r>
              <a:rPr lang="en-US" sz="1400" dirty="0" err="1" smtClean="0"/>
              <a:t>Xuelian</a:t>
            </a:r>
            <a:r>
              <a:rPr lang="en-US" sz="1400" dirty="0" smtClean="0"/>
              <a:t> Lin, </a:t>
            </a:r>
            <a:r>
              <a:rPr lang="en-US" sz="1400" dirty="0" err="1" smtClean="0"/>
              <a:t>Shuai</a:t>
            </a:r>
            <a:r>
              <a:rPr lang="en-US" sz="1400" dirty="0" smtClean="0"/>
              <a:t> Ma, and </a:t>
            </a:r>
            <a:r>
              <a:rPr lang="en-US" sz="1400" dirty="0" err="1" smtClean="0"/>
              <a:t>Jinpeng</a:t>
            </a:r>
            <a:r>
              <a:rPr lang="en-US" sz="1400" dirty="0" smtClean="0"/>
              <a:t> </a:t>
            </a:r>
            <a:r>
              <a:rPr lang="en-US" sz="1400" dirty="0" err="1" smtClean="0"/>
              <a:t>Huai</a:t>
            </a:r>
            <a:r>
              <a:rPr lang="en-US" sz="1400" dirty="0" smtClean="0"/>
              <a:t>. </a:t>
            </a:r>
            <a:r>
              <a:rPr lang="en-US" sz="1400" dirty="0" err="1" smtClean="0"/>
              <a:t>TGraph</a:t>
            </a:r>
            <a:r>
              <a:rPr lang="en-US" sz="1400" dirty="0" smtClean="0"/>
              <a:t>: A Temporal Graph Data Management System, </a:t>
            </a:r>
            <a:r>
              <a:rPr lang="en-US" sz="1400" b="1" dirty="0" smtClean="0">
                <a:solidFill>
                  <a:srgbClr val="FF0000"/>
                </a:solidFill>
              </a:rPr>
              <a:t>CIKM </a:t>
            </a:r>
            <a:r>
              <a:rPr lang="en-US" sz="1400" dirty="0" smtClean="0"/>
              <a:t>demo paper, 2016.</a:t>
            </a:r>
            <a:endParaRPr lang="en-US" altLang="zh-CN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>
                <a:solidFill>
                  <a:schemeClr val="tx1"/>
                </a:solidFill>
              </a:rPr>
              <a:t>TGraph</a:t>
            </a:r>
            <a:r>
              <a:rPr lang="zh-CN" altLang="en-US" b="1" dirty="0" smtClean="0">
                <a:solidFill>
                  <a:schemeClr val="tx1"/>
                </a:solidFill>
              </a:rPr>
              <a:t>：时态图数据库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000108"/>
            <a:ext cx="8858280" cy="5429288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sz="2000" b="1" dirty="0" err="1" smtClean="0"/>
              <a:t>LevelDB</a:t>
            </a:r>
            <a:r>
              <a:rPr lang="en-US" sz="2000" dirty="0" smtClean="0"/>
              <a:t> is an open source on-disk key-value store written by Google fellows </a:t>
            </a:r>
            <a:r>
              <a:rPr lang="en-US" sz="2000" b="1" dirty="0" smtClean="0"/>
              <a:t>Jeffrey Dean</a:t>
            </a:r>
            <a:r>
              <a:rPr lang="en-US" sz="2000" dirty="0" smtClean="0"/>
              <a:t> and Sanjay </a:t>
            </a:r>
            <a:r>
              <a:rPr lang="en-US" sz="2000" dirty="0" err="1" smtClean="0"/>
              <a:t>Ghemawat</a:t>
            </a:r>
            <a:r>
              <a:rPr lang="en-US" sz="2000" dirty="0" smtClean="0"/>
              <a:t>. Inspired by </a:t>
            </a:r>
            <a:r>
              <a:rPr lang="en-US" sz="2000" dirty="0" smtClean="0">
                <a:hlinkClick r:id="rId2" tooltip="Bigtable"/>
              </a:rPr>
              <a:t>Bigtable</a:t>
            </a:r>
            <a:endParaRPr lang="en-US" sz="2000" dirty="0" smtClean="0"/>
          </a:p>
          <a:p>
            <a:endParaRPr lang="en-US" altLang="zh-CN" sz="2000" dirty="0" smtClean="0"/>
          </a:p>
          <a:p>
            <a:r>
              <a:rPr lang="zh-CN" altLang="en-US" sz="2400" dirty="0" smtClean="0"/>
              <a:t>功能：增加了对属性值随时间变化管理</a:t>
            </a:r>
            <a:endParaRPr lang="en-US" altLang="zh-CN" sz="2400" dirty="0" smtClean="0"/>
          </a:p>
          <a:p>
            <a:r>
              <a:rPr lang="zh-CN" altLang="en-US" sz="2400" dirty="0" smtClean="0"/>
              <a:t>正在进行的系统工作</a:t>
            </a:r>
            <a:endParaRPr lang="en-US" altLang="zh-CN" sz="2400" dirty="0" smtClean="0"/>
          </a:p>
          <a:p>
            <a:pPr lvl="1"/>
            <a:r>
              <a:rPr lang="zh-CN" altLang="en-US" dirty="0" smtClean="0"/>
              <a:t>索引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时态查询语言</a:t>
            </a:r>
            <a:r>
              <a:rPr lang="en-US" altLang="zh-CN" dirty="0" smtClean="0"/>
              <a:t>: </a:t>
            </a:r>
            <a:r>
              <a:rPr lang="en-US" dirty="0" smtClean="0"/>
              <a:t> </a:t>
            </a:r>
            <a:r>
              <a:rPr lang="en-US" dirty="0" err="1" smtClean="0"/>
              <a:t>T</a:t>
            </a:r>
            <a:r>
              <a:rPr lang="en-US" altLang="zh-CN" dirty="0" err="1" smtClean="0"/>
              <a:t>C</a:t>
            </a:r>
            <a:r>
              <a:rPr lang="en-US" dirty="0" err="1" smtClean="0"/>
              <a:t>ypher</a:t>
            </a:r>
            <a:endParaRPr lang="en-US" dirty="0" smtClean="0"/>
          </a:p>
          <a:p>
            <a:pPr lvl="1"/>
            <a:r>
              <a:rPr lang="zh-CN" altLang="en-US" dirty="0" smtClean="0"/>
              <a:t>对分布式功能的支持</a:t>
            </a:r>
            <a:endParaRPr lang="en-US" dirty="0" smtClean="0"/>
          </a:p>
          <a:p>
            <a:pPr lvl="1"/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  <p:pic>
        <p:nvPicPr>
          <p:cNvPr id="2050" name="Picture 2" descr="https://neo4j.com/wp-content/themes/neo4jweb/assets/images/neo4j-logo-201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0232" y="1285860"/>
            <a:ext cx="2143125" cy="952500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>
          <a:xfrm>
            <a:off x="5000628" y="1500174"/>
            <a:ext cx="23399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err="1" smtClean="0">
                <a:solidFill>
                  <a:srgbClr val="000000"/>
                </a:solidFill>
                <a:latin typeface="+mj-lt"/>
              </a:rPr>
              <a:t>LevelDB</a:t>
            </a:r>
            <a:endParaRPr lang="en-US" sz="2800" b="1" dirty="0">
              <a:solidFill>
                <a:srgbClr val="000000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轨迹交通数据管理</a:t>
            </a:r>
            <a:r>
              <a:rPr lang="en-US" altLang="zh-CN" dirty="0" smtClean="0">
                <a:solidFill>
                  <a:schemeClr val="tx1"/>
                </a:solidFill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</a:rPr>
              <a:t>分析</a:t>
            </a:r>
            <a:r>
              <a:rPr lang="en-US" altLang="zh-CN" dirty="0" smtClean="0">
                <a:solidFill>
                  <a:schemeClr val="tx1"/>
                </a:solidFill>
              </a:rPr>
              <a:t>-</a:t>
            </a:r>
            <a:r>
              <a:rPr lang="zh-CN" altLang="en-US" dirty="0" smtClean="0"/>
              <a:t>时态子图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zh-CN" sz="1800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  <p:pic>
        <p:nvPicPr>
          <p:cNvPr id="6" name="图片 5" descr="beijingroa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4348" y="928670"/>
            <a:ext cx="7607197" cy="47389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>
                <a:solidFill>
                  <a:schemeClr val="tx1"/>
                </a:solidFill>
              </a:rPr>
              <a:t>轨迹交通数据管理</a:t>
            </a:r>
            <a:r>
              <a:rPr lang="en-US" altLang="zh-CN" sz="3600" dirty="0" smtClean="0">
                <a:solidFill>
                  <a:schemeClr val="tx1"/>
                </a:solidFill>
              </a:rPr>
              <a:t>/</a:t>
            </a:r>
            <a:r>
              <a:rPr lang="zh-CN" altLang="en-US" sz="3600" dirty="0" smtClean="0">
                <a:solidFill>
                  <a:schemeClr val="tx1"/>
                </a:solidFill>
              </a:rPr>
              <a:t>分析</a:t>
            </a:r>
            <a:r>
              <a:rPr lang="en-US" altLang="zh-CN" sz="3600" dirty="0" smtClean="0">
                <a:solidFill>
                  <a:schemeClr val="tx1"/>
                </a:solidFill>
              </a:rPr>
              <a:t>-</a:t>
            </a:r>
            <a:r>
              <a:rPr lang="zh-CN" altLang="en-US" sz="3600" dirty="0" smtClean="0"/>
              <a:t>时态子图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856092"/>
            <a:ext cx="8858280" cy="5237204"/>
          </a:xfrm>
        </p:spPr>
        <p:txBody>
          <a:bodyPr/>
          <a:lstStyle/>
          <a:p>
            <a:r>
              <a:rPr lang="en-US" altLang="zh-CN" sz="2000" dirty="0" smtClean="0"/>
              <a:t>Filter-and-Verification methods:</a:t>
            </a:r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pPr>
              <a:spcBef>
                <a:spcPts val="1200"/>
              </a:spcBef>
            </a:pPr>
            <a:r>
              <a:rPr lang="en-US" altLang="zh-CN" sz="2000" dirty="0" smtClean="0">
                <a:latin typeface="+mj-lt"/>
              </a:rPr>
              <a:t>Data Driven Query Approximation methods:</a:t>
            </a:r>
            <a:endParaRPr lang="zh-CN" altLang="en-US" sz="2000" dirty="0" smtClean="0">
              <a:latin typeface="+mj-lt"/>
            </a:endParaRPr>
          </a:p>
          <a:p>
            <a:pPr lvl="1"/>
            <a:r>
              <a:rPr lang="en-US" altLang="zh-CN" sz="2000" dirty="0" smtClean="0"/>
              <a:t>Choose k (a small constant, e.g., 10 or 15)</a:t>
            </a:r>
          </a:p>
          <a:p>
            <a:pPr lvl="1"/>
            <a:endParaRPr lang="en-US" altLang="zh-CN" sz="1800" dirty="0" smtClean="0"/>
          </a:p>
          <a:p>
            <a:pPr lvl="1"/>
            <a:endParaRPr lang="en-US" altLang="zh-CN" sz="1800" dirty="0" smtClean="0"/>
          </a:p>
          <a:p>
            <a:pPr lvl="1"/>
            <a:endParaRPr lang="en-US" altLang="zh-CN" sz="1800" dirty="0" smtClean="0"/>
          </a:p>
          <a:p>
            <a:pPr>
              <a:spcBef>
                <a:spcPts val="600"/>
              </a:spcBef>
            </a:pPr>
            <a:r>
              <a:rPr lang="en-US" altLang="zh-CN" sz="2000" dirty="0" smtClean="0"/>
              <a:t>Experimental results (with the state of the art solution </a:t>
            </a:r>
            <a:r>
              <a:rPr lang="en-US" altLang="zh-CN" sz="2400" baseline="30000" dirty="0" smtClean="0"/>
              <a:t>[</a:t>
            </a:r>
            <a:r>
              <a:rPr lang="en-US" altLang="zh-CN" sz="2400" baseline="30000" dirty="0" err="1" smtClean="0"/>
              <a:t>Bogdanov</a:t>
            </a:r>
            <a:r>
              <a:rPr lang="en-US" altLang="zh-CN" sz="2400" baseline="30000" dirty="0" smtClean="0"/>
              <a:t> et al. 2011]</a:t>
            </a:r>
            <a:r>
              <a:rPr lang="en-US" altLang="zh-CN" sz="1800" dirty="0" smtClean="0"/>
              <a:t>)</a:t>
            </a:r>
            <a:endParaRPr lang="en-US" altLang="zh-CN" sz="26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0" y="5643578"/>
            <a:ext cx="9144000" cy="1169551"/>
          </a:xfrm>
          <a:prstGeom prst="rect">
            <a:avLst/>
          </a:prstGeom>
          <a:ln>
            <a:solidFill>
              <a:srgbClr val="000099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 smtClean="0"/>
              <a:t>P. </a:t>
            </a:r>
            <a:r>
              <a:rPr lang="en-US" altLang="zh-CN" sz="1400" dirty="0" err="1" smtClean="0"/>
              <a:t>Bogdanov</a:t>
            </a:r>
            <a:r>
              <a:rPr lang="en-US" altLang="zh-CN" sz="1400" dirty="0" smtClean="0"/>
              <a:t>, M. </a:t>
            </a:r>
            <a:r>
              <a:rPr lang="en-US" altLang="zh-CN" sz="1400" dirty="0" err="1" smtClean="0"/>
              <a:t>Mongiov</a:t>
            </a:r>
            <a:r>
              <a:rPr lang="en-US" altLang="zh-CN" sz="1400" dirty="0" smtClean="0"/>
              <a:t>, and A. K. Singh. Mining heavy </a:t>
            </a:r>
            <a:r>
              <a:rPr lang="en-US" altLang="zh-CN" sz="1400" dirty="0" err="1" smtClean="0"/>
              <a:t>subgraphs</a:t>
            </a:r>
            <a:r>
              <a:rPr lang="en-US" altLang="zh-CN" sz="1400" dirty="0" smtClean="0"/>
              <a:t> in time-evolving networks. In ICDM, 2011.</a:t>
            </a:r>
            <a:endParaRPr lang="en-US" altLang="zh-CN" sz="1400" dirty="0" smtClean="0">
              <a:ea typeface="黑体" pitchFamily="49" charset="-122"/>
            </a:endParaRPr>
          </a:p>
          <a:p>
            <a:pPr>
              <a:spcBef>
                <a:spcPts val="0"/>
              </a:spcBef>
            </a:pPr>
            <a:r>
              <a:rPr lang="en-US" altLang="zh-CN" sz="1400" dirty="0" err="1" smtClean="0">
                <a:solidFill>
                  <a:schemeClr val="tx2"/>
                </a:solidFill>
              </a:rPr>
              <a:t>Haixing</a:t>
            </a:r>
            <a:r>
              <a:rPr lang="en-US" altLang="zh-CN" sz="1400" dirty="0" smtClean="0">
                <a:solidFill>
                  <a:schemeClr val="tx2"/>
                </a:solidFill>
              </a:rPr>
              <a:t> Huang, </a:t>
            </a:r>
            <a:r>
              <a:rPr lang="en-US" altLang="zh-CN" sz="1400" dirty="0" err="1" smtClean="0">
                <a:solidFill>
                  <a:schemeClr val="tx2"/>
                </a:solidFill>
              </a:rPr>
              <a:t>Jinghe</a:t>
            </a:r>
            <a:r>
              <a:rPr lang="en-US" altLang="zh-CN" sz="1400" dirty="0" smtClean="0">
                <a:solidFill>
                  <a:schemeClr val="tx2"/>
                </a:solidFill>
              </a:rPr>
              <a:t> Song, </a:t>
            </a:r>
            <a:r>
              <a:rPr lang="en-US" altLang="zh-CN" sz="1400" dirty="0" err="1" smtClean="0">
                <a:solidFill>
                  <a:schemeClr val="tx2"/>
                </a:solidFill>
              </a:rPr>
              <a:t>Xuelian</a:t>
            </a:r>
            <a:r>
              <a:rPr lang="en-US" altLang="zh-CN" sz="1400" dirty="0" smtClean="0">
                <a:solidFill>
                  <a:schemeClr val="tx2"/>
                </a:solidFill>
              </a:rPr>
              <a:t> Lin, </a:t>
            </a:r>
            <a:r>
              <a:rPr lang="en-US" altLang="zh-CN" sz="1400" dirty="0" err="1" smtClean="0">
                <a:solidFill>
                  <a:schemeClr val="tx2"/>
                </a:solidFill>
              </a:rPr>
              <a:t>Shuai</a:t>
            </a:r>
            <a:r>
              <a:rPr lang="en-US" altLang="zh-CN" sz="1400" dirty="0" smtClean="0">
                <a:solidFill>
                  <a:schemeClr val="tx2"/>
                </a:solidFill>
              </a:rPr>
              <a:t> Ma, </a:t>
            </a:r>
            <a:r>
              <a:rPr lang="en-US" altLang="zh-CN" sz="1400" dirty="0" err="1" smtClean="0">
                <a:solidFill>
                  <a:schemeClr val="tx2"/>
                </a:solidFill>
              </a:rPr>
              <a:t>Jinpeng</a:t>
            </a:r>
            <a:r>
              <a:rPr lang="en-US" altLang="zh-CN" sz="1400" dirty="0" smtClean="0">
                <a:solidFill>
                  <a:schemeClr val="tx2"/>
                </a:solidFill>
              </a:rPr>
              <a:t> </a:t>
            </a:r>
            <a:r>
              <a:rPr lang="en-US" altLang="zh-CN" sz="1400" dirty="0" err="1" smtClean="0">
                <a:solidFill>
                  <a:schemeClr val="tx2"/>
                </a:solidFill>
              </a:rPr>
              <a:t>Huai</a:t>
            </a:r>
            <a:r>
              <a:rPr lang="en-US" altLang="zh-CN" sz="1400" dirty="0" smtClean="0">
                <a:solidFill>
                  <a:schemeClr val="tx2"/>
                </a:solidFill>
              </a:rPr>
              <a:t>, </a:t>
            </a:r>
            <a:r>
              <a:rPr lang="en-US" altLang="zh-CN" sz="1400" dirty="0" err="1" smtClean="0">
                <a:solidFill>
                  <a:schemeClr val="tx2"/>
                </a:solidFill>
              </a:rPr>
              <a:t>TGraph</a:t>
            </a:r>
            <a:r>
              <a:rPr lang="en-US" altLang="zh-CN" sz="1400" dirty="0" smtClean="0">
                <a:solidFill>
                  <a:schemeClr val="tx2"/>
                </a:solidFill>
              </a:rPr>
              <a:t>: A Temporal Graph Data Management System (demo</a:t>
            </a:r>
            <a:r>
              <a:rPr lang="en-US" altLang="zh-CN" sz="1400" b="1" dirty="0" smtClean="0">
                <a:solidFill>
                  <a:schemeClr val="tx2"/>
                </a:solidFill>
                <a:ea typeface="黑体" pitchFamily="49" charset="-122"/>
              </a:rPr>
              <a:t>), </a:t>
            </a:r>
            <a:r>
              <a:rPr lang="en-US" altLang="zh-CN" sz="1400" b="1" dirty="0" smtClean="0">
                <a:solidFill>
                  <a:srgbClr val="C00000"/>
                </a:solidFill>
                <a:ea typeface="黑体" pitchFamily="49" charset="-122"/>
              </a:rPr>
              <a:t>CIKM 2016.</a:t>
            </a:r>
          </a:p>
          <a:p>
            <a:pPr>
              <a:spcBef>
                <a:spcPts val="0"/>
              </a:spcBef>
            </a:pPr>
            <a:r>
              <a:rPr lang="en-US" altLang="zh-CN" sz="1400" dirty="0" err="1" smtClean="0">
                <a:ea typeface="黑体" pitchFamily="49" charset="-122"/>
              </a:rPr>
              <a:t>Shuai</a:t>
            </a:r>
            <a:r>
              <a:rPr lang="en-US" altLang="zh-CN" sz="1400" dirty="0" smtClean="0">
                <a:ea typeface="黑体" pitchFamily="49" charset="-122"/>
              </a:rPr>
              <a:t> Ma, </a:t>
            </a:r>
            <a:r>
              <a:rPr lang="en-US" altLang="zh-CN" sz="1400" dirty="0" err="1" smtClean="0">
                <a:ea typeface="黑体" pitchFamily="49" charset="-122"/>
              </a:rPr>
              <a:t>Renjun</a:t>
            </a:r>
            <a:r>
              <a:rPr lang="en-US" altLang="zh-CN" sz="1400" dirty="0" smtClean="0">
                <a:ea typeface="黑体" pitchFamily="49" charset="-122"/>
              </a:rPr>
              <a:t> </a:t>
            </a:r>
            <a:r>
              <a:rPr lang="en-US" altLang="zh-CN" sz="1400" dirty="0" err="1" smtClean="0">
                <a:ea typeface="黑体" pitchFamily="49" charset="-122"/>
              </a:rPr>
              <a:t>Hu</a:t>
            </a:r>
            <a:r>
              <a:rPr lang="en-US" altLang="zh-CN" sz="1400" dirty="0" smtClean="0">
                <a:ea typeface="黑体" pitchFamily="49" charset="-122"/>
              </a:rPr>
              <a:t>, </a:t>
            </a:r>
            <a:r>
              <a:rPr lang="en-US" altLang="zh-CN" sz="1400" dirty="0" err="1" smtClean="0">
                <a:ea typeface="黑体" pitchFamily="49" charset="-122"/>
              </a:rPr>
              <a:t>Luoshu</a:t>
            </a:r>
            <a:r>
              <a:rPr lang="en-US" altLang="zh-CN" sz="1400" dirty="0" smtClean="0">
                <a:ea typeface="黑体" pitchFamily="49" charset="-122"/>
              </a:rPr>
              <a:t> Wang, </a:t>
            </a:r>
            <a:r>
              <a:rPr lang="en-US" altLang="zh-CN" sz="1400" dirty="0" err="1" smtClean="0">
                <a:ea typeface="黑体" pitchFamily="49" charset="-122"/>
              </a:rPr>
              <a:t>Xuelian</a:t>
            </a:r>
            <a:r>
              <a:rPr lang="en-US" altLang="zh-CN" sz="1400" dirty="0" smtClean="0">
                <a:ea typeface="黑体" pitchFamily="49" charset="-122"/>
              </a:rPr>
              <a:t> Lin, </a:t>
            </a:r>
            <a:r>
              <a:rPr lang="en-US" altLang="zh-CN" sz="1400" dirty="0" err="1" smtClean="0">
                <a:ea typeface="黑体" pitchFamily="49" charset="-122"/>
              </a:rPr>
              <a:t>Jinpeng</a:t>
            </a:r>
            <a:r>
              <a:rPr lang="en-US" altLang="zh-CN" sz="1400" dirty="0" smtClean="0">
                <a:ea typeface="黑体" pitchFamily="49" charset="-122"/>
              </a:rPr>
              <a:t> </a:t>
            </a:r>
            <a:r>
              <a:rPr lang="en-US" altLang="zh-CN" sz="1400" dirty="0" err="1" smtClean="0">
                <a:ea typeface="黑体" pitchFamily="49" charset="-122"/>
              </a:rPr>
              <a:t>Huai</a:t>
            </a:r>
            <a:r>
              <a:rPr lang="en-US" altLang="zh-CN" sz="1400" dirty="0" smtClean="0">
                <a:ea typeface="黑体" pitchFamily="49" charset="-122"/>
              </a:rPr>
              <a:t>, Fast Computation of Temporal Dense </a:t>
            </a:r>
            <a:r>
              <a:rPr lang="en-US" altLang="zh-CN" sz="1400" dirty="0" err="1" smtClean="0">
                <a:ea typeface="黑体" pitchFamily="49" charset="-122"/>
              </a:rPr>
              <a:t>Subgraphs</a:t>
            </a:r>
            <a:r>
              <a:rPr lang="en-US" altLang="zh-CN" sz="1400" dirty="0" smtClean="0">
                <a:ea typeface="黑体" pitchFamily="49" charset="-122"/>
              </a:rPr>
              <a:t>, </a:t>
            </a:r>
            <a:r>
              <a:rPr lang="en-US" altLang="zh-CN" sz="1400" b="1" dirty="0" smtClean="0">
                <a:solidFill>
                  <a:srgbClr val="C00000"/>
                </a:solidFill>
                <a:ea typeface="黑体" pitchFamily="49" charset="-122"/>
              </a:rPr>
              <a:t>draft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971600" y="1340768"/>
          <a:ext cx="609600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altLang="zh-CN" sz="2000" baseline="30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000" baseline="30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altLang="zh-CN" sz="2000" baseline="30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altLang="zh-CN" sz="2000" baseline="30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0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···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altLang="zh-CN" sz="2000" baseline="30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20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5×10</a:t>
                      </a:r>
                      <a:r>
                        <a:rPr lang="en-US" altLang="zh-CN" sz="2000" b="1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2000" b="1" baseline="30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5×10</a:t>
                      </a:r>
                      <a:r>
                        <a:rPr lang="en-US" altLang="zh-CN" sz="2000" b="1" baseline="30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2000" b="1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5×10</a:t>
                      </a:r>
                      <a:r>
                        <a:rPr lang="en-US" altLang="zh-CN" sz="2000" b="1" baseline="30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sz="2000" b="1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5×10</a:t>
                      </a:r>
                      <a:r>
                        <a:rPr lang="en-US" altLang="zh-CN" sz="2000" b="1" baseline="300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sz="2000" b="1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内容占位符 2"/>
          <p:cNvSpPr txBox="1">
            <a:spLocks/>
          </p:cNvSpPr>
          <p:nvPr/>
        </p:nvSpPr>
        <p:spPr bwMode="auto">
          <a:xfrm>
            <a:off x="7092280" y="1772816"/>
            <a:ext cx="1800200" cy="437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95% are filtered</a:t>
            </a:r>
            <a:endParaRPr lang="zh-CN" altLang="en-US" sz="2400" dirty="0">
              <a:solidFill>
                <a:srgbClr val="FF0000"/>
              </a:solidFill>
              <a:latin typeface="Arial Unicode MS" pitchFamily="34" charset="-122"/>
              <a:ea typeface="+mn-ea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971600" y="3071810"/>
          <a:ext cx="609600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altLang="zh-CN" sz="2000" baseline="30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000" baseline="30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altLang="zh-CN" sz="2000" baseline="30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altLang="zh-CN" sz="2000" baseline="30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0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···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altLang="zh-CN" sz="2000" baseline="30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20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k</a:t>
                      </a:r>
                      <a:endParaRPr lang="zh-CN" altLang="en-US" sz="2000" b="1" baseline="30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k</a:t>
                      </a:r>
                      <a:endParaRPr lang="zh-CN" altLang="en-US" sz="2000" b="1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k</a:t>
                      </a:r>
                      <a:endParaRPr lang="zh-CN" altLang="en-US" sz="2000" b="1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k</a:t>
                      </a:r>
                      <a:endParaRPr lang="zh-CN" altLang="en-US" sz="2000" b="1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971600" y="4311982"/>
          <a:ext cx="7122894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4758"/>
                <a:gridCol w="1688156"/>
                <a:gridCol w="237998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baseline="30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Accuracy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Efficiency</a:t>
                      </a:r>
                      <a:endParaRPr lang="zh-CN" altLang="en-US" sz="20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BEIJING DATA </a:t>
                      </a:r>
                      <a:endParaRPr lang="zh-CN" altLang="en-US" sz="2000" b="1" baseline="30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100.25%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4,870 times faster</a:t>
                      </a:r>
                      <a:endParaRPr lang="zh-CN" altLang="en-US" sz="20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SYNTHETIC DATA</a:t>
                      </a:r>
                      <a:endParaRPr lang="zh-CN" altLang="en-US" sz="2000" b="1" baseline="30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99.69%</a:t>
                      </a:r>
                      <a:endParaRPr lang="zh-CN" altLang="en-US" sz="2000" b="1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1,468 times faster</a:t>
                      </a:r>
                      <a:endParaRPr lang="zh-CN" altLang="en-US" sz="2000" b="1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轨迹交通数据管理</a:t>
            </a:r>
            <a:r>
              <a:rPr lang="en-US" altLang="zh-CN" dirty="0" smtClean="0">
                <a:solidFill>
                  <a:schemeClr val="tx1"/>
                </a:solidFill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</a:rPr>
              <a:t>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轨迹压缩</a:t>
            </a:r>
            <a:endParaRPr lang="en-US" altLang="zh-CN" dirty="0" smtClean="0"/>
          </a:p>
          <a:p>
            <a:pPr lvl="1"/>
            <a:r>
              <a:rPr lang="zh-CN" altLang="en-US" sz="2000" dirty="0" smtClean="0"/>
              <a:t>提出了</a:t>
            </a:r>
            <a:r>
              <a:rPr lang="en-US" altLang="zh-CN" sz="2000" dirty="0" smtClean="0"/>
              <a:t>One-Pass Error Bounded Trajectory Simplification</a:t>
            </a:r>
          </a:p>
          <a:p>
            <a:pPr lvl="1"/>
            <a:r>
              <a:rPr lang="en-US" altLang="zh-CN" sz="1800" dirty="0" smtClean="0"/>
              <a:t>4</a:t>
            </a:r>
            <a:r>
              <a:rPr lang="zh-CN" altLang="en-US" sz="1800" dirty="0" smtClean="0"/>
              <a:t>个真实数据集</a:t>
            </a:r>
            <a:r>
              <a:rPr lang="en-US" altLang="zh-CN" sz="1800" dirty="0" smtClean="0"/>
              <a:t>(Taxi, </a:t>
            </a:r>
            <a:r>
              <a:rPr lang="en-US" altLang="zh-CN" sz="1800" dirty="0" err="1" smtClean="0"/>
              <a:t>Truck,SerCar</a:t>
            </a:r>
            <a:r>
              <a:rPr lang="en-US" altLang="zh-CN" sz="1800" dirty="0" smtClean="0"/>
              <a:t>, </a:t>
            </a:r>
            <a:r>
              <a:rPr lang="en-US" altLang="zh-CN" sz="1800" dirty="0" err="1" smtClean="0"/>
              <a:t>GeoLife</a:t>
            </a:r>
            <a:r>
              <a:rPr lang="en-US" altLang="zh-CN" sz="1800" dirty="0" smtClean="0"/>
              <a:t>)</a:t>
            </a:r>
          </a:p>
          <a:p>
            <a:pPr lvl="1"/>
            <a:r>
              <a:rPr lang="en-US" altLang="zh-CN" sz="1800" dirty="0" smtClean="0">
                <a:solidFill>
                  <a:srgbClr val="FF0000"/>
                </a:solidFill>
              </a:rPr>
              <a:t>OPERB and OPERB-A </a:t>
            </a:r>
            <a:r>
              <a:rPr lang="en-US" altLang="zh-CN" sz="1800" dirty="0" smtClean="0"/>
              <a:t>are on average (4.1, 4.1, 5.4, 5.2) times faster than </a:t>
            </a:r>
            <a:r>
              <a:rPr lang="en-US" altLang="zh-CN" sz="1800" dirty="0" smtClean="0">
                <a:solidFill>
                  <a:srgbClr val="FF0000"/>
                </a:solidFill>
              </a:rPr>
              <a:t>FBQS</a:t>
            </a:r>
            <a:r>
              <a:rPr lang="en-US" altLang="zh-CN" sz="1800" dirty="0" smtClean="0"/>
              <a:t> on (Taxi, Truck, </a:t>
            </a:r>
            <a:r>
              <a:rPr lang="en-US" altLang="zh-CN" sz="1800" dirty="0" err="1" smtClean="0"/>
              <a:t>SerCar</a:t>
            </a:r>
            <a:r>
              <a:rPr lang="en-US" altLang="zh-CN" sz="1800" dirty="0" smtClean="0"/>
              <a:t>, </a:t>
            </a:r>
            <a:r>
              <a:rPr lang="en-US" altLang="zh-CN" sz="1800" dirty="0" err="1" smtClean="0"/>
              <a:t>GeoLife</a:t>
            </a:r>
            <a:r>
              <a:rPr lang="en-US" altLang="zh-CN" sz="1800" dirty="0" smtClean="0"/>
              <a:t>), respectively</a:t>
            </a:r>
          </a:p>
          <a:p>
            <a:pPr lvl="1"/>
            <a:r>
              <a:rPr lang="en-US" altLang="zh-CN" sz="1800" dirty="0" smtClean="0"/>
              <a:t>For compression, </a:t>
            </a:r>
            <a:r>
              <a:rPr lang="en-US" altLang="zh-CN" sz="1800" dirty="0" err="1" smtClean="0"/>
              <a:t>tios</a:t>
            </a:r>
            <a:r>
              <a:rPr lang="en-US" altLang="zh-CN" sz="1800" dirty="0" smtClean="0"/>
              <a:t>, </a:t>
            </a:r>
            <a:r>
              <a:rPr lang="en-US" altLang="zh-CN" sz="1800" dirty="0" smtClean="0">
                <a:solidFill>
                  <a:srgbClr val="FF0000"/>
                </a:solidFill>
              </a:rPr>
              <a:t>OPERB</a:t>
            </a:r>
            <a:r>
              <a:rPr lang="en-US" altLang="zh-CN" sz="1800" dirty="0" smtClean="0"/>
              <a:t> is comparable with </a:t>
            </a:r>
            <a:r>
              <a:rPr lang="en-US" altLang="zh-CN" sz="1800" dirty="0" smtClean="0">
                <a:solidFill>
                  <a:srgbClr val="FF0000"/>
                </a:solidFill>
              </a:rPr>
              <a:t>DP</a:t>
            </a:r>
            <a:r>
              <a:rPr lang="en-US" altLang="zh-CN" sz="1800" dirty="0" smtClean="0"/>
              <a:t>, and </a:t>
            </a:r>
            <a:r>
              <a:rPr lang="en-US" altLang="zh-CN" sz="1800" dirty="0" smtClean="0">
                <a:solidFill>
                  <a:srgbClr val="FF0000"/>
                </a:solidFill>
              </a:rPr>
              <a:t>OPERB-A</a:t>
            </a:r>
            <a:r>
              <a:rPr lang="en-US" altLang="zh-CN" sz="1800" dirty="0" smtClean="0"/>
              <a:t> is better than </a:t>
            </a:r>
            <a:r>
              <a:rPr lang="en-US" altLang="zh-CN" sz="1800" dirty="0" smtClean="0">
                <a:solidFill>
                  <a:srgbClr val="FF0000"/>
                </a:solidFill>
              </a:rPr>
              <a:t>DP</a:t>
            </a:r>
            <a:r>
              <a:rPr lang="en-US" altLang="zh-CN" sz="1800" dirty="0" smtClean="0"/>
              <a:t>, on average (84.2%, 86.4%, 97.1%, 94.7%) of DP on (Taxi, Truck, </a:t>
            </a:r>
            <a:r>
              <a:rPr lang="en-US" altLang="zh-CN" sz="1800" dirty="0" err="1" smtClean="0"/>
              <a:t>SerCar</a:t>
            </a:r>
            <a:r>
              <a:rPr lang="en-US" altLang="zh-CN" sz="1800" dirty="0" smtClean="0"/>
              <a:t>, </a:t>
            </a:r>
            <a:r>
              <a:rPr lang="en-US" altLang="zh-CN" sz="1800" dirty="0" err="1" smtClean="0"/>
              <a:t>GeoLife</a:t>
            </a:r>
            <a:r>
              <a:rPr lang="en-US" altLang="zh-CN" sz="1800" dirty="0" smtClean="0"/>
              <a:t>), respectively</a:t>
            </a:r>
          </a:p>
          <a:p>
            <a:pPr lvl="1"/>
            <a:endParaRPr lang="en-US" altLang="zh-CN" sz="1800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7</a:t>
            </a:fld>
            <a:endParaRPr lang="zh-CN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6930" y="4000504"/>
            <a:ext cx="826135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轨迹交通数据管理</a:t>
            </a:r>
            <a:r>
              <a:rPr lang="en-US" altLang="zh-CN" dirty="0" smtClean="0">
                <a:solidFill>
                  <a:schemeClr val="tx1"/>
                </a:solidFill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</a:rPr>
              <a:t>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轨迹数据的隐私与保护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8</a:t>
            </a:fld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142844" y="6429396"/>
            <a:ext cx="8643998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Yves-</a:t>
            </a:r>
            <a:r>
              <a:rPr kumimoji="0" lang="en-US" altLang="zh-CN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Alexandre</a:t>
            </a:r>
            <a:r>
              <a:rPr kumimoji="0" lang="en-US" altLang="zh-CN" sz="1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 de </a:t>
            </a:r>
            <a:r>
              <a:rPr kumimoji="0" lang="en-US" altLang="zh-CN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Montjoye</a:t>
            </a:r>
            <a:r>
              <a:rPr kumimoji="0" lang="en-US" altLang="zh-CN" sz="1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, Laura </a:t>
            </a:r>
            <a:r>
              <a:rPr kumimoji="0" lang="en-US" altLang="zh-CN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Radaelli</a:t>
            </a:r>
            <a:r>
              <a:rPr kumimoji="0" lang="en-US" altLang="zh-CN" sz="1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, </a:t>
            </a:r>
            <a:r>
              <a:rPr kumimoji="0" lang="en-US" altLang="zh-CN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Vivek</a:t>
            </a:r>
            <a:r>
              <a:rPr kumimoji="0" lang="en-US" altLang="zh-CN" sz="1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 Kumar Singh, Alex </a:t>
            </a:r>
            <a:r>
              <a:rPr kumimoji="0" lang="en-US" altLang="zh-CN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Pentland</a:t>
            </a:r>
            <a:r>
              <a:rPr kumimoji="0" lang="en-US" altLang="zh-CN" sz="1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, Unique in the shopping mall: On the </a:t>
            </a:r>
            <a:r>
              <a:rPr kumimoji="0" lang="en-US" altLang="zh-CN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reidentifiability</a:t>
            </a:r>
            <a:r>
              <a:rPr kumimoji="0" lang="en-US" altLang="zh-CN" sz="1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 of credit card metadata, </a:t>
            </a:r>
            <a:r>
              <a:rPr kumimoji="0" lang="en-US" altLang="zh-CN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Science</a:t>
            </a:r>
            <a:r>
              <a:rPr kumimoji="0" lang="en-US" altLang="zh-CN" sz="1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, Vol. 347, Issue 6221, pp. 536-539, 2015 (report).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" y="1632518"/>
            <a:ext cx="4669690" cy="2607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285720" y="4347162"/>
            <a:ext cx="83529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altLang="zh-CN" sz="1600" b="1" dirty="0" smtClean="0"/>
              <a:t>Financial traces</a:t>
            </a:r>
            <a:r>
              <a:rPr lang="en-US" altLang="zh-CN" sz="1600" dirty="0" smtClean="0"/>
              <a:t> in a simply </a:t>
            </a:r>
            <a:r>
              <a:rPr lang="en-US" altLang="zh-CN" sz="1600" dirty="0" err="1" smtClean="0"/>
              <a:t>anonymized</a:t>
            </a:r>
            <a:r>
              <a:rPr lang="en-US" altLang="zh-CN" sz="1600" dirty="0" smtClean="0"/>
              <a:t> data set such as the one we use for this work.</a:t>
            </a:r>
          </a:p>
          <a:p>
            <a:pPr algn="just">
              <a:buFont typeface="Arial" pitchFamily="34" charset="0"/>
              <a:buChar char="•"/>
            </a:pPr>
            <a:r>
              <a:rPr lang="en-US" altLang="zh-CN" sz="1600" dirty="0" smtClean="0"/>
              <a:t>Arrows represent the </a:t>
            </a:r>
            <a:r>
              <a:rPr lang="en-US" altLang="zh-CN" sz="1600" b="1" dirty="0" smtClean="0"/>
              <a:t>temporal sequence</a:t>
            </a:r>
            <a:r>
              <a:rPr lang="en-US" altLang="zh-CN" sz="1600" dirty="0" smtClean="0"/>
              <a:t> of transactions for </a:t>
            </a:r>
            <a:r>
              <a:rPr lang="en-US" altLang="zh-CN" sz="1600" b="1" dirty="0" smtClean="0"/>
              <a:t>user 7abc1a23.</a:t>
            </a:r>
            <a:r>
              <a:rPr lang="en-US" altLang="zh-CN" sz="1600" dirty="0" smtClean="0"/>
              <a:t>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29256" y="1653919"/>
            <a:ext cx="3500462" cy="2693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214346" y="5020260"/>
            <a:ext cx="8643934" cy="1123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2400" dirty="0" smtClean="0">
                <a:latin typeface="+mn-ea"/>
                <a:ea typeface="+mn-ea"/>
              </a:rPr>
              <a:t> </a:t>
            </a:r>
            <a:r>
              <a:rPr lang="zh-CN" altLang="en-US" sz="2000" dirty="0" smtClean="0">
                <a:latin typeface="+mn-ea"/>
                <a:ea typeface="+mn-ea"/>
              </a:rPr>
              <a:t>用户行为大数据很可能包含敏感数据</a:t>
            </a:r>
            <a:r>
              <a:rPr lang="en-US" altLang="zh-CN" sz="2000" dirty="0" smtClean="0">
                <a:latin typeface="+mn-ea"/>
                <a:ea typeface="+mn-ea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2000" dirty="0" smtClean="0">
                <a:latin typeface="+mn-ea"/>
                <a:ea typeface="+mn-ea"/>
              </a:rPr>
              <a:t> </a:t>
            </a:r>
            <a:r>
              <a:rPr lang="zh-CN" altLang="en-US" sz="2000" dirty="0" smtClean="0">
                <a:latin typeface="+mn-ea"/>
                <a:ea typeface="+mn-ea"/>
              </a:rPr>
              <a:t>对信用卡数据（</a:t>
            </a:r>
            <a:r>
              <a:rPr lang="en-US" altLang="zh-CN" sz="2000" dirty="0" smtClean="0">
                <a:latin typeface="+mn-ea"/>
                <a:ea typeface="+mn-ea"/>
              </a:rPr>
              <a:t>1.1</a:t>
            </a:r>
            <a:r>
              <a:rPr lang="zh-CN" altLang="en-US" sz="2000" dirty="0" smtClean="0">
                <a:latin typeface="+mn-ea"/>
                <a:ea typeface="+mn-ea"/>
              </a:rPr>
              <a:t>百万人，</a:t>
            </a:r>
            <a:r>
              <a:rPr lang="en-US" altLang="zh-CN" sz="2000" dirty="0" smtClean="0">
                <a:latin typeface="+mn-ea"/>
              </a:rPr>
              <a:t>3</a:t>
            </a:r>
            <a:r>
              <a:rPr lang="zh-CN" altLang="en-US" sz="2000" dirty="0" smtClean="0">
                <a:latin typeface="+mn-ea"/>
              </a:rPr>
              <a:t>个月</a:t>
            </a:r>
            <a:r>
              <a:rPr lang="zh-CN" altLang="en-US" sz="2000" dirty="0" smtClean="0">
                <a:latin typeface="+mn-ea"/>
                <a:ea typeface="+mn-ea"/>
              </a:rPr>
              <a:t>）分析表明：</a:t>
            </a:r>
            <a:endParaRPr lang="en-US" altLang="zh-CN" sz="2000" dirty="0" smtClean="0">
              <a:latin typeface="+mn-ea"/>
              <a:ea typeface="+mn-ea"/>
            </a:endParaRPr>
          </a:p>
          <a:p>
            <a:pPr marL="742950" lvl="1" indent="-285750" eaLnBrk="0" hangingPunct="0">
              <a:lnSpc>
                <a:spcPct val="95000"/>
              </a:lnSpc>
              <a:spcBef>
                <a:spcPct val="20000"/>
              </a:spcBef>
              <a:buFontTx/>
              <a:buChar char="–"/>
            </a:pPr>
            <a:r>
              <a:rPr lang="en-US" altLang="zh-CN" kern="0" dirty="0" smtClean="0">
                <a:latin typeface="+mn-ea"/>
                <a:ea typeface="+mn-ea"/>
              </a:rPr>
              <a:t> </a:t>
            </a:r>
            <a:r>
              <a:rPr lang="en-US" altLang="zh-CN" kern="0" dirty="0" smtClean="0">
                <a:solidFill>
                  <a:srgbClr val="FF0000"/>
                </a:solidFill>
                <a:latin typeface="+mn-ea"/>
                <a:ea typeface="+mn-ea"/>
              </a:rPr>
              <a:t>4</a:t>
            </a:r>
            <a:r>
              <a:rPr lang="zh-CN" altLang="en-US" kern="0" dirty="0" smtClean="0">
                <a:solidFill>
                  <a:srgbClr val="FF0000"/>
                </a:solidFill>
                <a:latin typeface="+mn-ea"/>
                <a:ea typeface="+mn-ea"/>
              </a:rPr>
              <a:t>个时空的采样点足够识别出</a:t>
            </a:r>
            <a:r>
              <a:rPr lang="en-US" altLang="zh-CN" kern="0" dirty="0" smtClean="0">
                <a:solidFill>
                  <a:srgbClr val="FF0000"/>
                </a:solidFill>
                <a:latin typeface="+mn-ea"/>
                <a:ea typeface="+mn-ea"/>
              </a:rPr>
              <a:t>90%</a:t>
            </a:r>
            <a:r>
              <a:rPr lang="zh-CN" altLang="en-US" kern="0" dirty="0" smtClean="0">
                <a:solidFill>
                  <a:srgbClr val="FF0000"/>
                </a:solidFill>
                <a:latin typeface="+mn-ea"/>
                <a:ea typeface="+mn-ea"/>
              </a:rPr>
              <a:t>的个体</a:t>
            </a:r>
            <a:endParaRPr lang="en-US" altLang="zh-CN" kern="0" dirty="0" smtClean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学术论文数据管理</a:t>
            </a:r>
            <a:r>
              <a:rPr lang="en-US" altLang="zh-CN" dirty="0" smtClean="0">
                <a:solidFill>
                  <a:schemeClr val="tx1"/>
                </a:solidFill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</a:rPr>
              <a:t>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400" dirty="0" err="1" smtClean="0"/>
              <a:t>Dongsheng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Luo</a:t>
            </a:r>
            <a:r>
              <a:rPr lang="en-US" altLang="zh-CN" sz="1400" dirty="0" smtClean="0"/>
              <a:t>, Chen Gong, </a:t>
            </a:r>
            <a:r>
              <a:rPr lang="en-US" altLang="zh-CN" sz="1400" dirty="0" err="1" smtClean="0"/>
              <a:t>Renjun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Hu</a:t>
            </a:r>
            <a:r>
              <a:rPr lang="en-US" altLang="zh-CN" sz="1400" dirty="0" smtClean="0"/>
              <a:t>, Liang </a:t>
            </a:r>
            <a:r>
              <a:rPr lang="en-US" altLang="zh-CN" sz="1400" dirty="0" err="1" smtClean="0"/>
              <a:t>Duan</a:t>
            </a:r>
            <a:r>
              <a:rPr lang="en-US" altLang="zh-CN" sz="1400" dirty="0" smtClean="0"/>
              <a:t>, and </a:t>
            </a:r>
            <a:r>
              <a:rPr lang="en-US" altLang="zh-CN" sz="1400" dirty="0" err="1" smtClean="0"/>
              <a:t>Shuai</a:t>
            </a:r>
            <a:r>
              <a:rPr lang="en-US" altLang="zh-CN" sz="1400" dirty="0" smtClean="0"/>
              <a:t> Ma. Ensemble Enabled Weighted </a:t>
            </a:r>
            <a:r>
              <a:rPr lang="en-US" altLang="zh-CN" sz="1400" dirty="0" err="1" smtClean="0"/>
              <a:t>PageRank</a:t>
            </a:r>
            <a:r>
              <a:rPr lang="en-US" altLang="zh-CN" sz="1400" dirty="0" smtClean="0"/>
              <a:t>. The WSDM Cup - Entity Ranking Challenge, 2016. (</a:t>
            </a:r>
            <a:r>
              <a:rPr lang="en-US" altLang="zh-CN" sz="1400" dirty="0" smtClean="0">
                <a:solidFill>
                  <a:srgbClr val="FF0000"/>
                </a:solidFill>
              </a:rPr>
              <a:t>The 2nd place in the final ranking</a:t>
            </a:r>
            <a:r>
              <a:rPr lang="en-US" altLang="zh-CN" sz="1400" dirty="0" smtClean="0"/>
              <a:t>)</a:t>
            </a:r>
          </a:p>
          <a:p>
            <a:endParaRPr lang="en-US" altLang="zh-CN" sz="1400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altLang="zh-CN" sz="1200" dirty="0" smtClean="0"/>
          </a:p>
          <a:p>
            <a:endParaRPr lang="en-US" altLang="zh-CN" sz="1200" dirty="0" smtClean="0"/>
          </a:p>
          <a:p>
            <a:endParaRPr lang="zh-CN" altLang="en-US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9</a:t>
            </a:fld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928662" y="2143116"/>
            <a:ext cx="7286676" cy="3475166"/>
            <a:chOff x="868478" y="2133708"/>
            <a:chExt cx="7664000" cy="299769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226258" y="2133708"/>
              <a:ext cx="6649279" cy="2683301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868478" y="4786267"/>
              <a:ext cx="7664000" cy="3451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 Heterogeneous Microsoft Academic </a:t>
              </a:r>
              <a:r>
                <a:rPr lang="en-US" altLang="zh-CN" sz="2000" b="1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Graph</a:t>
              </a:r>
              <a:endPara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44617</TotalTime>
  <Words>665</Words>
  <Application>Microsoft Office PowerPoint</Application>
  <PresentationFormat>全屏显示(4:3)</PresentationFormat>
  <Paragraphs>152</Paragraphs>
  <Slides>12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默认设计模板</vt:lpstr>
      <vt:lpstr>幻灯片 1</vt:lpstr>
      <vt:lpstr>幻灯片 2</vt:lpstr>
      <vt:lpstr>TGraph：时态图数据库</vt:lpstr>
      <vt:lpstr>TGraph：时态图数据库</vt:lpstr>
      <vt:lpstr>轨迹交通数据管理/分析-时态子图</vt:lpstr>
      <vt:lpstr>轨迹交通数据管理/分析-时态子图</vt:lpstr>
      <vt:lpstr>轨迹交通数据管理/分析</vt:lpstr>
      <vt:lpstr>轨迹交通数据管理/分析</vt:lpstr>
      <vt:lpstr>学术论文数据管理/分析</vt:lpstr>
      <vt:lpstr>学术论文数据管理/分析</vt:lpstr>
      <vt:lpstr>学术论文数据管理/分析</vt:lpstr>
      <vt:lpstr>幻灯片 12</vt:lpstr>
    </vt:vector>
  </TitlesOfParts>
  <Company>CUG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Mask</dc:creator>
  <cp:lastModifiedBy>shuai.ma</cp:lastModifiedBy>
  <cp:revision>4615</cp:revision>
  <dcterms:created xsi:type="dcterms:W3CDTF">2010-07-14T15:56:11Z</dcterms:created>
  <dcterms:modified xsi:type="dcterms:W3CDTF">2016-10-06T03:36:36Z</dcterms:modified>
</cp:coreProperties>
</file>