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96" r:id="rId2"/>
    <p:sldId id="764" r:id="rId3"/>
    <p:sldId id="766" r:id="rId4"/>
    <p:sldId id="767" r:id="rId5"/>
    <p:sldId id="769" r:id="rId6"/>
    <p:sldId id="770" r:id="rId7"/>
    <p:sldId id="771" r:id="rId8"/>
    <p:sldId id="716" r:id="rId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FF0000"/>
    <a:srgbClr val="CC3300"/>
    <a:srgbClr val="0066CC"/>
    <a:srgbClr val="FFFF66"/>
    <a:srgbClr val="EAEAEA"/>
    <a:srgbClr val="33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13" autoAdjust="0"/>
    <p:restoredTop sz="84145" autoAdjust="0"/>
  </p:normalViewPr>
  <p:slideViewPr>
    <p:cSldViewPr>
      <p:cViewPr>
        <p:scale>
          <a:sx n="65" d="100"/>
          <a:sy n="65" d="100"/>
        </p:scale>
        <p:origin x="-1636" y="-492"/>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2016/10/6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ies.net.cn/jyyj/jyyj_tbtj/201606/t20160614_322595.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http://www.tsinghua.edu.cn/publish/yjsy/702/2011/20110318104152059861962/20110318104152059861962_.html</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http://www.tsinghua.edu.cn/publish/news/4205/2011/20110225231819578607469/20110225231819578607469_.html</a:t>
            </a:r>
          </a:p>
          <a:p>
            <a:r>
              <a:rPr lang="zh-CN" altLang="en-US" sz="1200" b="0" i="0" kern="1200" dirty="0" smtClean="0">
                <a:solidFill>
                  <a:schemeClr val="tx1"/>
                </a:solidFill>
                <a:latin typeface="Arial" pitchFamily="34" charset="0"/>
                <a:ea typeface="宋体" pitchFamily="2" charset="-122"/>
                <a:cs typeface="+mn-cs"/>
              </a:rPr>
              <a:t>　参加此次国际评估的专家组由密歇根大学教授</a:t>
            </a:r>
            <a:r>
              <a:rPr lang="en-US" altLang="zh-CN" sz="1200" b="0" i="0" kern="1200" dirty="0" smtClean="0">
                <a:solidFill>
                  <a:schemeClr val="tx1"/>
                </a:solidFill>
                <a:latin typeface="Arial" pitchFamily="34" charset="0"/>
                <a:ea typeface="宋体" pitchFamily="2" charset="-122"/>
                <a:cs typeface="+mn-cs"/>
              </a:rPr>
              <a:t>Don B. Chaffin</a:t>
            </a:r>
            <a:r>
              <a:rPr lang="zh-CN" altLang="en-US" sz="1200" b="0" i="0" kern="1200" dirty="0" smtClean="0">
                <a:solidFill>
                  <a:schemeClr val="tx1"/>
                </a:solidFill>
                <a:latin typeface="Arial" pitchFamily="34" charset="0"/>
                <a:ea typeface="宋体" pitchFamily="2" charset="-122"/>
                <a:cs typeface="+mn-cs"/>
              </a:rPr>
              <a:t>，北卡罗来纳州立大学教授</a:t>
            </a:r>
            <a:r>
              <a:rPr lang="en-US" altLang="zh-CN" sz="1200" b="0" i="0" kern="1200" dirty="0" smtClean="0">
                <a:solidFill>
                  <a:schemeClr val="tx1"/>
                </a:solidFill>
                <a:latin typeface="Arial" pitchFamily="34" charset="0"/>
                <a:ea typeface="宋体" pitchFamily="2" charset="-122"/>
                <a:cs typeface="+mn-cs"/>
              </a:rPr>
              <a:t>Thom J. Hodgson</a:t>
            </a:r>
            <a:r>
              <a:rPr lang="zh-CN" altLang="en-US" sz="1200" b="0" i="0" kern="1200" dirty="0" smtClean="0">
                <a:solidFill>
                  <a:schemeClr val="tx1"/>
                </a:solidFill>
                <a:latin typeface="Arial" pitchFamily="34" charset="0"/>
                <a:ea typeface="宋体" pitchFamily="2" charset="-122"/>
                <a:cs typeface="+mn-cs"/>
              </a:rPr>
              <a:t>，佐治亚理工学院教授</a:t>
            </a:r>
            <a:r>
              <a:rPr lang="en-US" altLang="zh-CN" sz="1200" b="0" i="0" kern="1200" dirty="0" smtClean="0">
                <a:solidFill>
                  <a:schemeClr val="tx1"/>
                </a:solidFill>
                <a:latin typeface="Arial" pitchFamily="34" charset="0"/>
                <a:ea typeface="宋体" pitchFamily="2" charset="-122"/>
                <a:cs typeface="+mn-cs"/>
              </a:rPr>
              <a:t>Ellis Johnson</a:t>
            </a:r>
            <a:r>
              <a:rPr lang="zh-CN" altLang="en-US" sz="1200" b="0" i="0" kern="1200" dirty="0" smtClean="0">
                <a:solidFill>
                  <a:schemeClr val="tx1"/>
                </a:solidFill>
                <a:latin typeface="Arial" pitchFamily="34" charset="0"/>
                <a:ea typeface="宋体" pitchFamily="2" charset="-122"/>
                <a:cs typeface="+mn-cs"/>
              </a:rPr>
              <a:t>，田纳西大学教授</a:t>
            </a:r>
            <a:r>
              <a:rPr lang="en-US" altLang="zh-CN" sz="1200" b="0" i="0" kern="1200" dirty="0" smtClean="0">
                <a:solidFill>
                  <a:schemeClr val="tx1"/>
                </a:solidFill>
                <a:latin typeface="Arial" pitchFamily="34" charset="0"/>
                <a:ea typeface="宋体" pitchFamily="2" charset="-122"/>
                <a:cs typeface="+mn-cs"/>
              </a:rPr>
              <a:t>Way </a:t>
            </a:r>
            <a:r>
              <a:rPr lang="en-US" altLang="zh-CN" sz="1200" b="0" i="0" kern="1200" dirty="0" err="1" smtClean="0">
                <a:solidFill>
                  <a:schemeClr val="tx1"/>
                </a:solidFill>
                <a:latin typeface="Arial" pitchFamily="34" charset="0"/>
                <a:ea typeface="宋体" pitchFamily="2" charset="-122"/>
                <a:cs typeface="+mn-cs"/>
              </a:rPr>
              <a:t>Kuo</a:t>
            </a:r>
            <a:r>
              <a:rPr lang="zh-CN" altLang="en-US" sz="1200" b="0" i="0" kern="1200" dirty="0" smtClean="0">
                <a:solidFill>
                  <a:schemeClr val="tx1"/>
                </a:solidFill>
                <a:latin typeface="Arial" pitchFamily="34" charset="0"/>
                <a:ea typeface="宋体" pitchFamily="2" charset="-122"/>
                <a:cs typeface="+mn-cs"/>
              </a:rPr>
              <a:t>，麻省理工学院教授</a:t>
            </a:r>
            <a:r>
              <a:rPr lang="en-US" altLang="zh-CN" sz="1200" b="0" i="0" kern="1200" dirty="0" smtClean="0">
                <a:solidFill>
                  <a:schemeClr val="tx1"/>
                </a:solidFill>
                <a:latin typeface="Arial" pitchFamily="34" charset="0"/>
                <a:ea typeface="宋体" pitchFamily="2" charset="-122"/>
                <a:cs typeface="+mn-cs"/>
              </a:rPr>
              <a:t>Thomas B Sheridan</a:t>
            </a:r>
            <a:r>
              <a:rPr lang="zh-CN" altLang="en-US" sz="1200" b="0" i="0" kern="1200" dirty="0" smtClean="0">
                <a:solidFill>
                  <a:schemeClr val="tx1"/>
                </a:solidFill>
                <a:latin typeface="Arial" pitchFamily="34" charset="0"/>
                <a:ea typeface="宋体" pitchFamily="2" charset="-122"/>
                <a:cs typeface="+mn-cs"/>
              </a:rPr>
              <a:t>和佐治亚理工学院教授</a:t>
            </a:r>
            <a:r>
              <a:rPr lang="en-US" altLang="zh-CN" sz="1200" b="0" i="0" kern="1200" dirty="0" smtClean="0">
                <a:solidFill>
                  <a:schemeClr val="tx1"/>
                </a:solidFill>
                <a:latin typeface="Arial" pitchFamily="34" charset="0"/>
                <a:ea typeface="宋体" pitchFamily="2" charset="-122"/>
                <a:cs typeface="+mn-cs"/>
              </a:rPr>
              <a:t>Jeff Wu</a:t>
            </a:r>
            <a:r>
              <a:rPr lang="zh-CN" altLang="en-US" sz="1200" b="0" i="0" kern="1200" dirty="0" smtClean="0">
                <a:solidFill>
                  <a:schemeClr val="tx1"/>
                </a:solidFill>
                <a:latin typeface="Arial" pitchFamily="34" charset="0"/>
                <a:ea typeface="宋体" pitchFamily="2" charset="-122"/>
                <a:cs typeface="+mn-cs"/>
              </a:rPr>
              <a:t>等</a:t>
            </a:r>
            <a:r>
              <a:rPr lang="en-US" altLang="zh-CN" sz="1200" b="0" i="0" kern="1200" dirty="0" smtClean="0">
                <a:solidFill>
                  <a:schemeClr val="tx1"/>
                </a:solidFill>
                <a:latin typeface="Arial" pitchFamily="34" charset="0"/>
                <a:ea typeface="宋体" pitchFamily="2" charset="-122"/>
                <a:cs typeface="+mn-cs"/>
              </a:rPr>
              <a:t>6</a:t>
            </a:r>
            <a:r>
              <a:rPr lang="zh-CN" altLang="en-US" sz="1200" b="0" i="0" kern="1200" dirty="0" smtClean="0">
                <a:solidFill>
                  <a:schemeClr val="tx1"/>
                </a:solidFill>
                <a:latin typeface="Arial" pitchFamily="34" charset="0"/>
                <a:ea typeface="宋体" pitchFamily="2" charset="-122"/>
                <a:cs typeface="+mn-cs"/>
              </a:rPr>
              <a:t>人组成，他们均为美国工程院院士、工业工程领域的国际著名专家。据了解，美国工程院现有</a:t>
            </a:r>
            <a:r>
              <a:rPr lang="en-US" altLang="zh-CN" sz="1200" b="0" i="0" kern="1200" dirty="0" smtClean="0">
                <a:solidFill>
                  <a:schemeClr val="tx1"/>
                </a:solidFill>
                <a:latin typeface="Arial" pitchFamily="34" charset="0"/>
                <a:ea typeface="宋体" pitchFamily="2" charset="-122"/>
                <a:cs typeface="+mn-cs"/>
              </a:rPr>
              <a:t>11</a:t>
            </a:r>
            <a:r>
              <a:rPr lang="zh-CN" altLang="en-US" sz="1200" b="0" i="0" kern="1200" dirty="0" smtClean="0">
                <a:solidFill>
                  <a:schemeClr val="tx1"/>
                </a:solidFill>
                <a:latin typeface="Arial" pitchFamily="34" charset="0"/>
                <a:ea typeface="宋体" pitchFamily="2" charset="-122"/>
                <a:cs typeface="+mn-cs"/>
              </a:rPr>
              <a:t>位工业工程领域的院士。</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http://www.tsinghua.edu.cn/publish/news/4205/2011/20110225231819578607469/20110225231819578607469_.html</a:t>
            </a:r>
          </a:p>
          <a:p>
            <a:r>
              <a:rPr lang="zh-CN" altLang="en-US" sz="1200" b="0" i="0" kern="1200" dirty="0" smtClean="0">
                <a:solidFill>
                  <a:schemeClr val="tx1"/>
                </a:solidFill>
                <a:latin typeface="Arial" pitchFamily="34" charset="0"/>
                <a:ea typeface="宋体" pitchFamily="2" charset="-122"/>
                <a:cs typeface="+mn-cs"/>
              </a:rPr>
              <a:t>　参加此次国际评估的专家组由密歇根大学教授</a:t>
            </a:r>
            <a:r>
              <a:rPr lang="en-US" altLang="zh-CN" sz="1200" b="0" i="0" kern="1200" dirty="0" smtClean="0">
                <a:solidFill>
                  <a:schemeClr val="tx1"/>
                </a:solidFill>
                <a:latin typeface="Arial" pitchFamily="34" charset="0"/>
                <a:ea typeface="宋体" pitchFamily="2" charset="-122"/>
                <a:cs typeface="+mn-cs"/>
              </a:rPr>
              <a:t>Don B. Chaffin</a:t>
            </a:r>
            <a:r>
              <a:rPr lang="zh-CN" altLang="en-US" sz="1200" b="0" i="0" kern="1200" dirty="0" smtClean="0">
                <a:solidFill>
                  <a:schemeClr val="tx1"/>
                </a:solidFill>
                <a:latin typeface="Arial" pitchFamily="34" charset="0"/>
                <a:ea typeface="宋体" pitchFamily="2" charset="-122"/>
                <a:cs typeface="+mn-cs"/>
              </a:rPr>
              <a:t>，北卡罗来纳州立大学教授</a:t>
            </a:r>
            <a:r>
              <a:rPr lang="en-US" altLang="zh-CN" sz="1200" b="0" i="0" kern="1200" dirty="0" smtClean="0">
                <a:solidFill>
                  <a:schemeClr val="tx1"/>
                </a:solidFill>
                <a:latin typeface="Arial" pitchFamily="34" charset="0"/>
                <a:ea typeface="宋体" pitchFamily="2" charset="-122"/>
                <a:cs typeface="+mn-cs"/>
              </a:rPr>
              <a:t>Thom J. Hodgson</a:t>
            </a:r>
            <a:r>
              <a:rPr lang="zh-CN" altLang="en-US" sz="1200" b="0" i="0" kern="1200" dirty="0" smtClean="0">
                <a:solidFill>
                  <a:schemeClr val="tx1"/>
                </a:solidFill>
                <a:latin typeface="Arial" pitchFamily="34" charset="0"/>
                <a:ea typeface="宋体" pitchFamily="2" charset="-122"/>
                <a:cs typeface="+mn-cs"/>
              </a:rPr>
              <a:t>，佐治亚理工学院教授</a:t>
            </a:r>
            <a:r>
              <a:rPr lang="en-US" altLang="zh-CN" sz="1200" b="0" i="0" kern="1200" dirty="0" smtClean="0">
                <a:solidFill>
                  <a:schemeClr val="tx1"/>
                </a:solidFill>
                <a:latin typeface="Arial" pitchFamily="34" charset="0"/>
                <a:ea typeface="宋体" pitchFamily="2" charset="-122"/>
                <a:cs typeface="+mn-cs"/>
              </a:rPr>
              <a:t>Ellis Johnson</a:t>
            </a:r>
            <a:r>
              <a:rPr lang="zh-CN" altLang="en-US" sz="1200" b="0" i="0" kern="1200" dirty="0" smtClean="0">
                <a:solidFill>
                  <a:schemeClr val="tx1"/>
                </a:solidFill>
                <a:latin typeface="Arial" pitchFamily="34" charset="0"/>
                <a:ea typeface="宋体" pitchFamily="2" charset="-122"/>
                <a:cs typeface="+mn-cs"/>
              </a:rPr>
              <a:t>，田纳西大学教授</a:t>
            </a:r>
            <a:r>
              <a:rPr lang="en-US" altLang="zh-CN" sz="1200" b="0" i="0" kern="1200" dirty="0" smtClean="0">
                <a:solidFill>
                  <a:schemeClr val="tx1"/>
                </a:solidFill>
                <a:latin typeface="Arial" pitchFamily="34" charset="0"/>
                <a:ea typeface="宋体" pitchFamily="2" charset="-122"/>
                <a:cs typeface="+mn-cs"/>
              </a:rPr>
              <a:t>Way </a:t>
            </a:r>
            <a:r>
              <a:rPr lang="en-US" altLang="zh-CN" sz="1200" b="0" i="0" kern="1200" dirty="0" err="1" smtClean="0">
                <a:solidFill>
                  <a:schemeClr val="tx1"/>
                </a:solidFill>
                <a:latin typeface="Arial" pitchFamily="34" charset="0"/>
                <a:ea typeface="宋体" pitchFamily="2" charset="-122"/>
                <a:cs typeface="+mn-cs"/>
              </a:rPr>
              <a:t>Kuo</a:t>
            </a:r>
            <a:r>
              <a:rPr lang="zh-CN" altLang="en-US" sz="1200" b="0" i="0" kern="1200" dirty="0" smtClean="0">
                <a:solidFill>
                  <a:schemeClr val="tx1"/>
                </a:solidFill>
                <a:latin typeface="Arial" pitchFamily="34" charset="0"/>
                <a:ea typeface="宋体" pitchFamily="2" charset="-122"/>
                <a:cs typeface="+mn-cs"/>
              </a:rPr>
              <a:t>，麻省理工学院教授</a:t>
            </a:r>
            <a:r>
              <a:rPr lang="en-US" altLang="zh-CN" sz="1200" b="0" i="0" kern="1200" dirty="0" smtClean="0">
                <a:solidFill>
                  <a:schemeClr val="tx1"/>
                </a:solidFill>
                <a:latin typeface="Arial" pitchFamily="34" charset="0"/>
                <a:ea typeface="宋体" pitchFamily="2" charset="-122"/>
                <a:cs typeface="+mn-cs"/>
              </a:rPr>
              <a:t>Thomas B Sheridan</a:t>
            </a:r>
            <a:r>
              <a:rPr lang="zh-CN" altLang="en-US" sz="1200" b="0" i="0" kern="1200" dirty="0" smtClean="0">
                <a:solidFill>
                  <a:schemeClr val="tx1"/>
                </a:solidFill>
                <a:latin typeface="Arial" pitchFamily="34" charset="0"/>
                <a:ea typeface="宋体" pitchFamily="2" charset="-122"/>
                <a:cs typeface="+mn-cs"/>
              </a:rPr>
              <a:t>和佐治亚理工学院教授</a:t>
            </a:r>
            <a:r>
              <a:rPr lang="en-US" altLang="zh-CN" sz="1200" b="0" i="0" kern="1200" dirty="0" smtClean="0">
                <a:solidFill>
                  <a:schemeClr val="tx1"/>
                </a:solidFill>
                <a:latin typeface="Arial" pitchFamily="34" charset="0"/>
                <a:ea typeface="宋体" pitchFamily="2" charset="-122"/>
                <a:cs typeface="+mn-cs"/>
              </a:rPr>
              <a:t>Jeff Wu</a:t>
            </a:r>
            <a:r>
              <a:rPr lang="zh-CN" altLang="en-US" sz="1200" b="0" i="0" kern="1200" dirty="0" smtClean="0">
                <a:solidFill>
                  <a:schemeClr val="tx1"/>
                </a:solidFill>
                <a:latin typeface="Arial" pitchFamily="34" charset="0"/>
                <a:ea typeface="宋体" pitchFamily="2" charset="-122"/>
                <a:cs typeface="+mn-cs"/>
              </a:rPr>
              <a:t>等</a:t>
            </a:r>
            <a:r>
              <a:rPr lang="en-US" altLang="zh-CN" sz="1200" b="0" i="0" kern="1200" dirty="0" smtClean="0">
                <a:solidFill>
                  <a:schemeClr val="tx1"/>
                </a:solidFill>
                <a:latin typeface="Arial" pitchFamily="34" charset="0"/>
                <a:ea typeface="宋体" pitchFamily="2" charset="-122"/>
                <a:cs typeface="+mn-cs"/>
              </a:rPr>
              <a:t>6</a:t>
            </a:r>
            <a:r>
              <a:rPr lang="zh-CN" altLang="en-US" sz="1200" b="0" i="0" kern="1200" dirty="0" smtClean="0">
                <a:solidFill>
                  <a:schemeClr val="tx1"/>
                </a:solidFill>
                <a:latin typeface="Arial" pitchFamily="34" charset="0"/>
                <a:ea typeface="宋体" pitchFamily="2" charset="-122"/>
                <a:cs typeface="+mn-cs"/>
              </a:rPr>
              <a:t>人组成，他们均为美国工程院院士、工业工程领域的国际著名专家。据了解，美国工程院现有</a:t>
            </a:r>
            <a:r>
              <a:rPr lang="en-US" altLang="zh-CN" sz="1200" b="0" i="0" kern="1200" dirty="0" smtClean="0">
                <a:solidFill>
                  <a:schemeClr val="tx1"/>
                </a:solidFill>
                <a:latin typeface="Arial" pitchFamily="34" charset="0"/>
                <a:ea typeface="宋体" pitchFamily="2" charset="-122"/>
                <a:cs typeface="+mn-cs"/>
              </a:rPr>
              <a:t>11</a:t>
            </a:r>
            <a:r>
              <a:rPr lang="zh-CN" altLang="en-US" sz="1200" b="0" i="0" kern="1200" dirty="0" smtClean="0">
                <a:solidFill>
                  <a:schemeClr val="tx1"/>
                </a:solidFill>
                <a:latin typeface="Arial" pitchFamily="34" charset="0"/>
                <a:ea typeface="宋体" pitchFamily="2" charset="-122"/>
                <a:cs typeface="+mn-cs"/>
              </a:rPr>
              <a:t>位工业工程领域的院士。</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黑体"/>
                <a:hlinkClick r:id="rId3"/>
              </a:rPr>
              <a:t>http://www.nies.net.cn/jyyj/jyyj_tbtj/201606/t20160614_322595.html</a:t>
            </a:r>
            <a:endParaRPr lang="en-US" altLang="zh-CN" dirty="0" smtClean="0">
              <a:latin typeface="黑体"/>
            </a:endParaRPr>
          </a:p>
          <a:p>
            <a:r>
              <a:rPr lang="en-US" altLang="zh-CN" dirty="0" smtClean="0"/>
              <a:t>Ron</a:t>
            </a:r>
            <a:r>
              <a:rPr lang="zh-CN" altLang="en-US" dirty="0" smtClean="0"/>
              <a:t>：</a:t>
            </a:r>
            <a:r>
              <a:rPr lang="en-US" altLang="zh-CN" dirty="0" smtClean="0"/>
              <a:t>1945</a:t>
            </a:r>
          </a:p>
          <a:p>
            <a:r>
              <a:rPr lang="en-US" altLang="zh-CN" sz="1200" b="0" i="0" kern="1200" dirty="0" smtClean="0">
                <a:solidFill>
                  <a:schemeClr val="tx1"/>
                </a:solidFill>
                <a:latin typeface="Arial" pitchFamily="34" charset="0"/>
                <a:ea typeface="宋体" pitchFamily="2" charset="-122"/>
                <a:cs typeface="+mn-cs"/>
              </a:rPr>
              <a:t>Gordon</a:t>
            </a:r>
            <a:r>
              <a:rPr lang="zh-CN" altLang="en-US" sz="1200" b="0" i="0" kern="1200" dirty="0" smtClean="0">
                <a:solidFill>
                  <a:schemeClr val="tx1"/>
                </a:solidFill>
                <a:latin typeface="Arial" pitchFamily="34" charset="0"/>
                <a:ea typeface="宋体" pitchFamily="2" charset="-122"/>
                <a:cs typeface="+mn-cs"/>
              </a:rPr>
              <a:t>：</a:t>
            </a:r>
            <a:r>
              <a:rPr lang="en-US" sz="1200" b="0" i="0" kern="1200" dirty="0" smtClean="0">
                <a:solidFill>
                  <a:schemeClr val="tx1"/>
                </a:solidFill>
                <a:latin typeface="Arial" pitchFamily="34" charset="0"/>
                <a:ea typeface="宋体" pitchFamily="2" charset="-122"/>
                <a:cs typeface="+mn-cs"/>
              </a:rPr>
              <a:t>1946</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blp.uni-trier.de/pers/hd/f/Fagin:Ronal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blp.uni-trier.de/pers/hd/p/Plotkin:Gordon_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nibs.ac.cn/" TargetMode="External"/><Relationship Id="rId2" Type="http://schemas.openxmlformats.org/officeDocument/2006/relationships/hyperlink" Target="http://www.qcri.com/ho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rPr>
              <a:t>科研影响力？</a:t>
            </a:r>
            <a:endParaRPr lang="en-US" altLang="zh-CN" sz="4400" b="1" dirty="0" smtClean="0">
              <a:solidFill>
                <a:srgbClr val="000099"/>
              </a:solidFill>
              <a:latin typeface="+mn-ea"/>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229200"/>
            <a:ext cx="4427099" cy="9144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285720" y="928100"/>
            <a:ext cx="8606760" cy="5093188"/>
          </a:xfrm>
        </p:spPr>
        <p:txBody>
          <a:bodyPr/>
          <a:lstStyle/>
          <a:p>
            <a:r>
              <a:rPr lang="zh-CN" altLang="en-US" sz="2800" dirty="0" smtClean="0">
                <a:latin typeface="黑体"/>
              </a:rPr>
              <a:t>引入学科国际评估</a:t>
            </a:r>
            <a:endParaRPr lang="en-US" altLang="zh-CN" sz="2800" dirty="0" smtClean="0">
              <a:latin typeface="黑体"/>
            </a:endParaRPr>
          </a:p>
          <a:p>
            <a:r>
              <a:rPr lang="zh-CN" altLang="en-US" sz="2800" dirty="0" smtClean="0">
                <a:latin typeface="黑体"/>
              </a:rPr>
              <a:t>良好的科研氛围</a:t>
            </a:r>
            <a:endParaRPr lang="en-US" altLang="zh-CN" sz="2800" dirty="0" smtClean="0">
              <a:latin typeface="黑体"/>
            </a:endParaRPr>
          </a:p>
          <a:p>
            <a:r>
              <a:rPr lang="zh-CN" altLang="en-US" sz="2800" dirty="0" smtClean="0">
                <a:latin typeface="黑体"/>
              </a:rPr>
              <a:t>国际</a:t>
            </a:r>
            <a:r>
              <a:rPr lang="en-US" altLang="zh-CN" sz="2800" dirty="0" smtClean="0">
                <a:latin typeface="黑体"/>
              </a:rPr>
              <a:t>/</a:t>
            </a:r>
            <a:r>
              <a:rPr lang="zh-CN" altLang="en-US" sz="2800" dirty="0" smtClean="0">
                <a:latin typeface="黑体"/>
              </a:rPr>
              <a:t>国内科研合作</a:t>
            </a:r>
            <a:endParaRPr lang="en-US" altLang="zh-CN" sz="2800" dirty="0" smtClean="0">
              <a:latin typeface="黑体"/>
            </a:endParaRPr>
          </a:p>
          <a:p>
            <a:endParaRPr lang="zh-CN" altLang="en-US" sz="28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a:rPr>
              <a:t>引入学科国际评估</a:t>
            </a:r>
            <a:endParaRPr lang="zh-CN" altLang="en-US" dirty="0"/>
          </a:p>
        </p:txBody>
      </p:sp>
      <p:sp>
        <p:nvSpPr>
          <p:cNvPr id="3" name="内容占位符 2"/>
          <p:cNvSpPr>
            <a:spLocks noGrp="1"/>
          </p:cNvSpPr>
          <p:nvPr>
            <p:ph idx="1"/>
          </p:nvPr>
        </p:nvSpPr>
        <p:spPr/>
        <p:txBody>
          <a:bodyPr/>
          <a:lstStyle/>
          <a:p>
            <a:r>
              <a:rPr lang="zh-CN" altLang="en-US" dirty="0" smtClean="0"/>
              <a:t>新加坡国立大学</a:t>
            </a:r>
            <a:endParaRPr lang="en-US" altLang="zh-CN" dirty="0" smtClean="0"/>
          </a:p>
          <a:p>
            <a:pPr lvl="1"/>
            <a:r>
              <a:rPr lang="zh-CN" altLang="en-US" dirty="0" smtClean="0"/>
              <a:t>会议排名机制</a:t>
            </a:r>
            <a:endParaRPr lang="en-US" altLang="zh-CN" dirty="0" smtClean="0"/>
          </a:p>
          <a:p>
            <a:r>
              <a:rPr lang="zh-CN" altLang="en-US" dirty="0" smtClean="0"/>
              <a:t>清华大学</a:t>
            </a:r>
            <a:r>
              <a:rPr lang="en-US" altLang="zh-CN" dirty="0" smtClean="0"/>
              <a:t>(1/2)</a:t>
            </a:r>
          </a:p>
          <a:p>
            <a:pPr lvl="1"/>
            <a:r>
              <a:rPr lang="zh-CN" altLang="en-US" dirty="0" smtClean="0"/>
              <a:t>时间：</a:t>
            </a:r>
            <a:r>
              <a:rPr lang="en-US" altLang="zh-CN" dirty="0" smtClean="0"/>
              <a:t>2011.1.4</a:t>
            </a:r>
            <a:r>
              <a:rPr lang="zh-CN" altLang="en-US" dirty="0" smtClean="0"/>
              <a:t>，清华总结交流学科国际评估工作近百位国际知名学者对</a:t>
            </a:r>
            <a:r>
              <a:rPr lang="en-US" altLang="zh-CN" dirty="0" smtClean="0"/>
              <a:t>12</a:t>
            </a:r>
            <a:r>
              <a:rPr lang="zh-CN" altLang="en-US" dirty="0" smtClean="0"/>
              <a:t>个学科进行了评估</a:t>
            </a:r>
          </a:p>
          <a:p>
            <a:pPr lvl="1"/>
            <a:r>
              <a:rPr lang="en-US" altLang="zh-CN" dirty="0" smtClean="0"/>
              <a:t>2009</a:t>
            </a:r>
            <a:r>
              <a:rPr lang="zh-CN" altLang="en-US" dirty="0" smtClean="0"/>
              <a:t>年</a:t>
            </a:r>
            <a:r>
              <a:rPr lang="en-US" altLang="zh-CN" dirty="0" smtClean="0"/>
              <a:t>3</a:t>
            </a:r>
            <a:r>
              <a:rPr lang="zh-CN" altLang="en-US" dirty="0" smtClean="0"/>
              <a:t>月</a:t>
            </a:r>
            <a:r>
              <a:rPr lang="en-US" altLang="zh-CN" dirty="0" smtClean="0"/>
              <a:t>~2010</a:t>
            </a:r>
            <a:r>
              <a:rPr lang="zh-CN" altLang="en-US" dirty="0" smtClean="0"/>
              <a:t>年完成专家现场评估工作的</a:t>
            </a:r>
            <a:r>
              <a:rPr lang="en-US" altLang="zh-CN" dirty="0" smtClean="0"/>
              <a:t>12</a:t>
            </a:r>
            <a:r>
              <a:rPr lang="zh-CN" altLang="en-US" dirty="0" smtClean="0"/>
              <a:t>个学科负责人依次汇报交流了本学科的评估进程、收获及后续工作计划等。</a:t>
            </a:r>
            <a:endParaRPr lang="en-US" altLang="zh-CN" dirty="0" smtClean="0"/>
          </a:p>
          <a:p>
            <a:pPr lvl="2"/>
            <a:r>
              <a:rPr lang="zh-CN" altLang="en-US" dirty="0" smtClean="0"/>
              <a:t>环境科学与工程、物理学、电子工程、生命科学、计算机科学与技术、核科学与技术、建筑学、电气工程、设计艺术、力学、材料科学与工程、新闻传播</a:t>
            </a:r>
            <a:endParaRPr lang="en-US" altLang="zh-CN" dirty="0" smtClean="0"/>
          </a:p>
          <a:p>
            <a:pPr lvl="1"/>
            <a:r>
              <a:rPr lang="zh-CN" altLang="en-US" dirty="0" smtClean="0"/>
              <a:t>校长顾秉林、校党委书记胡和平在会上讲话。会议由常务副校长、研究生院院长陈吉宁主持。校党委常务副书记陈旭、副校长程建平出席了会议。</a:t>
            </a:r>
            <a:endParaRPr lang="en-US" altLang="zh-CN"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a:rPr>
              <a:t>引入学科国际评估</a:t>
            </a:r>
            <a:endParaRPr lang="zh-CN" altLang="en-US" dirty="0"/>
          </a:p>
        </p:txBody>
      </p:sp>
      <p:sp>
        <p:nvSpPr>
          <p:cNvPr id="3" name="内容占位符 2"/>
          <p:cNvSpPr>
            <a:spLocks noGrp="1"/>
          </p:cNvSpPr>
          <p:nvPr>
            <p:ph idx="1"/>
          </p:nvPr>
        </p:nvSpPr>
        <p:spPr/>
        <p:txBody>
          <a:bodyPr/>
          <a:lstStyle/>
          <a:p>
            <a:r>
              <a:rPr lang="zh-CN" altLang="en-US" dirty="0" smtClean="0"/>
              <a:t>清华大学</a:t>
            </a:r>
            <a:r>
              <a:rPr lang="en-US" altLang="zh-CN" dirty="0" smtClean="0"/>
              <a:t>(2/2)</a:t>
            </a:r>
          </a:p>
          <a:p>
            <a:pPr lvl="1"/>
            <a:r>
              <a:rPr lang="zh-CN" altLang="en-US" dirty="0" smtClean="0"/>
              <a:t>时间：</a:t>
            </a:r>
            <a:r>
              <a:rPr lang="en-US" altLang="zh-CN" dirty="0" smtClean="0"/>
              <a:t>2006</a:t>
            </a:r>
            <a:r>
              <a:rPr lang="zh-CN" altLang="en-US" dirty="0" smtClean="0"/>
              <a:t>年</a:t>
            </a:r>
            <a:r>
              <a:rPr lang="en-US" altLang="zh-CN" dirty="0" smtClean="0"/>
              <a:t>10</a:t>
            </a:r>
            <a:r>
              <a:rPr lang="zh-CN" altLang="en-US" dirty="0" smtClean="0"/>
              <a:t>月</a:t>
            </a:r>
            <a:r>
              <a:rPr lang="en-US" altLang="zh-CN" dirty="0" smtClean="0"/>
              <a:t>30</a:t>
            </a:r>
            <a:r>
              <a:rPr lang="zh-CN" altLang="en-US" dirty="0" smtClean="0"/>
              <a:t>日～</a:t>
            </a:r>
            <a:r>
              <a:rPr lang="en-US" altLang="zh-CN" dirty="0" smtClean="0"/>
              <a:t>31</a:t>
            </a:r>
            <a:r>
              <a:rPr lang="zh-CN" altLang="en-US" dirty="0" smtClean="0"/>
              <a:t>日，由</a:t>
            </a:r>
            <a:r>
              <a:rPr lang="en-US" altLang="zh-CN" dirty="0" smtClean="0"/>
              <a:t>6</a:t>
            </a:r>
            <a:r>
              <a:rPr lang="zh-CN" altLang="en-US" dirty="0" smtClean="0"/>
              <a:t>名国际工业工程领域的权威学者组成的评估专家组对清华大学工业工程系进行了首次国际学科评估。</a:t>
            </a:r>
            <a:endParaRPr lang="en-US" altLang="zh-CN" dirty="0" smtClean="0"/>
          </a:p>
          <a:p>
            <a:pPr lvl="1"/>
            <a:r>
              <a:rPr lang="zh-CN" altLang="en-US" dirty="0" smtClean="0"/>
              <a:t>在评估组专家来校实地考察之前，工业工程系做了认真和充分的准备工作，按照国际学术评估的惯例撰写了长达</a:t>
            </a:r>
            <a:r>
              <a:rPr lang="en-US" altLang="zh-CN" dirty="0" smtClean="0"/>
              <a:t>300</a:t>
            </a:r>
            <a:r>
              <a:rPr lang="zh-CN" altLang="en-US" dirty="0" smtClean="0"/>
              <a:t>页的英文报告和详实的数据材料，提交给评估组专家，专家们仔细阅读了这些报告和材料。</a:t>
            </a:r>
            <a:endParaRPr lang="en-US" altLang="zh-CN" dirty="0" smtClean="0"/>
          </a:p>
          <a:p>
            <a:pPr lvl="1"/>
            <a:r>
              <a:rPr lang="zh-CN" altLang="en-US" dirty="0" smtClean="0"/>
              <a:t>评估报告认为：以美国近</a:t>
            </a:r>
            <a:r>
              <a:rPr lang="en-US" altLang="zh-CN" dirty="0" smtClean="0"/>
              <a:t>150</a:t>
            </a:r>
            <a:r>
              <a:rPr lang="zh-CN" altLang="en-US" dirty="0" smtClean="0"/>
              <a:t>所高校工业工程领域的教育研究水平为参照，清华大学工业工程系的本科教育达到了全美前</a:t>
            </a:r>
            <a:r>
              <a:rPr lang="en-US" altLang="zh-CN" dirty="0" smtClean="0"/>
              <a:t>20</a:t>
            </a:r>
            <a:r>
              <a:rPr lang="zh-CN" altLang="en-US" dirty="0" smtClean="0"/>
              <a:t>名的水平，研究生教育达到了全美前</a:t>
            </a:r>
            <a:r>
              <a:rPr lang="en-US" altLang="zh-CN" dirty="0" smtClean="0"/>
              <a:t>25</a:t>
            </a:r>
            <a:r>
              <a:rPr lang="zh-CN" altLang="en-US" dirty="0" smtClean="0"/>
              <a:t>名的水平。尤其是该系的本科生教育给专家组留下了非常深刻的印象，专家组用“</a:t>
            </a:r>
            <a:r>
              <a:rPr lang="en-US" altLang="zh-CN" dirty="0" smtClean="0"/>
              <a:t>superb”</a:t>
            </a:r>
            <a:r>
              <a:rPr lang="zh-CN" altLang="en-US" dirty="0" smtClean="0"/>
              <a:t>（极好的）一词来评价该系本科生水平。</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a:rPr>
              <a:t>引入学科国际评估</a:t>
            </a:r>
            <a:endParaRPr lang="zh-CN" altLang="en-US" dirty="0"/>
          </a:p>
        </p:txBody>
      </p:sp>
      <p:sp>
        <p:nvSpPr>
          <p:cNvPr id="3" name="内容占位符 2"/>
          <p:cNvSpPr>
            <a:spLocks noGrp="1"/>
          </p:cNvSpPr>
          <p:nvPr>
            <p:ph idx="1"/>
          </p:nvPr>
        </p:nvSpPr>
        <p:spPr/>
        <p:txBody>
          <a:bodyPr/>
          <a:lstStyle/>
          <a:p>
            <a:pPr lvl="1"/>
            <a:r>
              <a:rPr lang="zh-CN" altLang="en-US" dirty="0" smtClean="0"/>
              <a:t> </a:t>
            </a:r>
            <a:r>
              <a:rPr lang="en-US" altLang="zh-CN" dirty="0" smtClean="0"/>
              <a:t>2011</a:t>
            </a:r>
            <a:r>
              <a:rPr lang="zh-CN" altLang="en-US" dirty="0" smtClean="0"/>
              <a:t>年</a:t>
            </a:r>
            <a:r>
              <a:rPr lang="en-US" altLang="zh-CN" dirty="0" smtClean="0"/>
              <a:t>11</a:t>
            </a:r>
            <a:r>
              <a:rPr lang="zh-CN" altLang="en-US" dirty="0" smtClean="0"/>
              <a:t>月</a:t>
            </a:r>
            <a:r>
              <a:rPr lang="en-US" altLang="zh-CN" dirty="0" smtClean="0"/>
              <a:t>17</a:t>
            </a:r>
            <a:r>
              <a:rPr lang="zh-CN" altLang="en-US" dirty="0" smtClean="0"/>
              <a:t>日至</a:t>
            </a:r>
            <a:r>
              <a:rPr lang="en-US" altLang="zh-CN" dirty="0" smtClean="0"/>
              <a:t>19</a:t>
            </a:r>
            <a:r>
              <a:rPr lang="zh-CN" altLang="en-US" dirty="0" smtClean="0"/>
              <a:t>日，浙江大学光电系光学工程学科国际评估</a:t>
            </a:r>
            <a:endParaRPr lang="en-US" altLang="zh-CN" dirty="0" smtClean="0"/>
          </a:p>
          <a:p>
            <a:pPr lvl="1"/>
            <a:r>
              <a:rPr lang="en-US" altLang="zh-CN" dirty="0" smtClean="0"/>
              <a:t>2012</a:t>
            </a:r>
            <a:r>
              <a:rPr lang="zh-CN" altLang="en-US" dirty="0" smtClean="0"/>
              <a:t>年</a:t>
            </a:r>
            <a:r>
              <a:rPr lang="en-US" altLang="zh-CN" dirty="0" smtClean="0"/>
              <a:t>8</a:t>
            </a:r>
            <a:r>
              <a:rPr lang="zh-CN" altLang="en-US" dirty="0" smtClean="0"/>
              <a:t>月</a:t>
            </a:r>
            <a:r>
              <a:rPr lang="en-US" altLang="zh-CN" dirty="0" smtClean="0"/>
              <a:t>21</a:t>
            </a:r>
            <a:r>
              <a:rPr lang="zh-CN" altLang="en-US" dirty="0" smtClean="0"/>
              <a:t>日西北农林科技大学植物保护学科国际评估</a:t>
            </a:r>
            <a:endParaRPr lang="en-US" altLang="zh-CN" dirty="0" smtClean="0"/>
          </a:p>
          <a:p>
            <a:pPr lvl="1"/>
            <a:r>
              <a:rPr lang="en-US" altLang="zh-CN" dirty="0" smtClean="0"/>
              <a:t>2012</a:t>
            </a:r>
            <a:r>
              <a:rPr lang="zh-CN" altLang="en-US" dirty="0" smtClean="0"/>
              <a:t>年</a:t>
            </a:r>
            <a:r>
              <a:rPr lang="en-US" altLang="zh-CN" dirty="0" smtClean="0"/>
              <a:t>9</a:t>
            </a:r>
            <a:r>
              <a:rPr lang="zh-CN" altLang="en-US" dirty="0" smtClean="0"/>
              <a:t>月</a:t>
            </a:r>
            <a:r>
              <a:rPr lang="en-US" altLang="zh-CN" dirty="0" smtClean="0"/>
              <a:t>29</a:t>
            </a:r>
            <a:r>
              <a:rPr lang="zh-CN" altLang="en-US" dirty="0" smtClean="0"/>
              <a:t>日</a:t>
            </a:r>
            <a:r>
              <a:rPr lang="en-US" altLang="zh-CN" dirty="0" smtClean="0"/>
              <a:t>-9</a:t>
            </a:r>
            <a:r>
              <a:rPr lang="zh-CN" altLang="en-US" dirty="0" smtClean="0"/>
              <a:t>月</a:t>
            </a:r>
            <a:r>
              <a:rPr lang="en-US" altLang="zh-CN" dirty="0" smtClean="0"/>
              <a:t>30</a:t>
            </a:r>
            <a:r>
              <a:rPr lang="zh-CN" altLang="en-US" dirty="0" smtClean="0"/>
              <a:t>日上海交通大学农生学院学科国际评估</a:t>
            </a:r>
            <a:endParaRPr lang="en-US" altLang="zh-CN" dirty="0" smtClean="0"/>
          </a:p>
          <a:p>
            <a:pPr lvl="1"/>
            <a:r>
              <a:rPr lang="en-US" altLang="zh-CN" dirty="0" smtClean="0"/>
              <a:t>2015</a:t>
            </a:r>
            <a:r>
              <a:rPr lang="zh-CN" altLang="en-US" dirty="0" smtClean="0"/>
              <a:t>年</a:t>
            </a:r>
            <a:r>
              <a:rPr lang="en-US" altLang="zh-CN" dirty="0" smtClean="0"/>
              <a:t>6</a:t>
            </a:r>
            <a:r>
              <a:rPr lang="zh-CN" altLang="en-US" dirty="0" smtClean="0"/>
              <a:t>月哈尔滨工业大学交通学院首次学科国际评估</a:t>
            </a:r>
            <a:endParaRPr lang="en-US" altLang="zh-CN" dirty="0" smtClean="0"/>
          </a:p>
          <a:p>
            <a:pPr lvl="1"/>
            <a:r>
              <a:rPr lang="en-US" altLang="zh-CN" dirty="0" smtClean="0"/>
              <a:t>2015</a:t>
            </a:r>
            <a:r>
              <a:rPr lang="zh-CN" altLang="en-US" dirty="0" smtClean="0"/>
              <a:t>年</a:t>
            </a:r>
            <a:r>
              <a:rPr lang="en-US" altLang="zh-CN" dirty="0" smtClean="0"/>
              <a:t>12</a:t>
            </a:r>
            <a:r>
              <a:rPr lang="zh-CN" altLang="en-US" dirty="0" smtClean="0"/>
              <a:t>月</a:t>
            </a:r>
            <a:r>
              <a:rPr lang="en-US" altLang="zh-CN" dirty="0" smtClean="0"/>
              <a:t>16-17</a:t>
            </a:r>
            <a:r>
              <a:rPr lang="zh-CN" altLang="en-US" dirty="0" smtClean="0"/>
              <a:t>日北京大学基础医学院（生物化学与分子生物学和神经生物学两个学科）国际同行评议</a:t>
            </a:r>
            <a:endParaRPr lang="en-US" altLang="zh-CN" dirty="0" smtClean="0"/>
          </a:p>
          <a:p>
            <a:pPr lvl="1"/>
            <a:r>
              <a:rPr lang="en-US" altLang="zh-CN" dirty="0" smtClean="0"/>
              <a:t>2015</a:t>
            </a:r>
            <a:r>
              <a:rPr lang="zh-CN" altLang="en-US" dirty="0" smtClean="0"/>
              <a:t>年</a:t>
            </a:r>
            <a:r>
              <a:rPr lang="en-US" altLang="zh-CN" dirty="0" smtClean="0"/>
              <a:t>12</a:t>
            </a:r>
            <a:r>
              <a:rPr lang="zh-CN" altLang="en-US" dirty="0" smtClean="0"/>
              <a:t>月</a:t>
            </a:r>
            <a:r>
              <a:rPr lang="en-US" altLang="zh-CN" dirty="0" smtClean="0"/>
              <a:t>18</a:t>
            </a:r>
            <a:r>
              <a:rPr lang="zh-CN" altLang="en-US" dirty="0" smtClean="0"/>
              <a:t>日，北京理工大学召开“力学学科国际评估研讨会”</a:t>
            </a:r>
            <a:endParaRPr lang="en-US" altLang="zh-CN" dirty="0" smtClean="0"/>
          </a:p>
          <a:p>
            <a:pPr lvl="1"/>
            <a:r>
              <a:rPr lang="en-US" altLang="zh-CN" dirty="0" smtClean="0"/>
              <a:t>2016</a:t>
            </a:r>
            <a:r>
              <a:rPr lang="zh-CN" altLang="en-US" dirty="0" smtClean="0"/>
              <a:t>年</a:t>
            </a:r>
            <a:r>
              <a:rPr lang="en-US" altLang="zh-CN" dirty="0" smtClean="0"/>
              <a:t>1</a:t>
            </a:r>
            <a:r>
              <a:rPr lang="zh-CN" altLang="en-US" dirty="0" smtClean="0"/>
              <a:t>月</a:t>
            </a:r>
            <a:r>
              <a:rPr lang="en-US" altLang="zh-CN" dirty="0" smtClean="0"/>
              <a:t>14</a:t>
            </a:r>
            <a:r>
              <a:rPr lang="zh-CN" altLang="en-US" dirty="0" smtClean="0"/>
              <a:t>日西南交通大学地学学院学科国际评估</a:t>
            </a:r>
            <a:endParaRPr lang="en-US" altLang="zh-CN" dirty="0" smtClean="0"/>
          </a:p>
          <a:p>
            <a:pPr lvl="1"/>
            <a:r>
              <a:rPr lang="zh-CN" altLang="en-US" dirty="0" smtClean="0"/>
              <a:t>。。。</a:t>
            </a:r>
          </a:p>
          <a:p>
            <a:pPr lvl="1"/>
            <a:endParaRPr lang="en-US" altLang="zh-CN" dirty="0" smtClean="0"/>
          </a:p>
          <a:p>
            <a:pPr lvl="1"/>
            <a:endParaRPr lang="zh-CN" altLang="en-US" dirty="0" smtClean="0"/>
          </a:p>
          <a:p>
            <a:pPr lvl="1"/>
            <a:endParaRPr lang="en-US" altLang="zh-CN" dirty="0" smtClean="0"/>
          </a:p>
          <a:p>
            <a:pPr lvl="1"/>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a:rPr>
              <a:t>良好的科研氛围</a:t>
            </a:r>
            <a:endParaRPr lang="zh-CN" altLang="en-US" dirty="0"/>
          </a:p>
        </p:txBody>
      </p:sp>
      <p:sp>
        <p:nvSpPr>
          <p:cNvPr id="3" name="内容占位符 2"/>
          <p:cNvSpPr>
            <a:spLocks noGrp="1"/>
          </p:cNvSpPr>
          <p:nvPr>
            <p:ph idx="1"/>
          </p:nvPr>
        </p:nvSpPr>
        <p:spPr/>
        <p:txBody>
          <a:bodyPr/>
          <a:lstStyle/>
          <a:p>
            <a:r>
              <a:rPr lang="zh-CN" altLang="en-US" dirty="0" smtClean="0">
                <a:latin typeface="黑体"/>
              </a:rPr>
              <a:t>理论与应用结合、问题导向</a:t>
            </a:r>
            <a:r>
              <a:rPr lang="en-US" altLang="zh-CN" dirty="0" smtClean="0">
                <a:latin typeface="黑体"/>
              </a:rPr>
              <a:t>(Ron Fagin)</a:t>
            </a:r>
          </a:p>
          <a:p>
            <a:r>
              <a:rPr lang="zh-CN" altLang="en-US" dirty="0" smtClean="0">
                <a:latin typeface="黑体"/>
              </a:rPr>
              <a:t>培养良好的学术土壤</a:t>
            </a:r>
            <a:r>
              <a:rPr lang="en-US" altLang="zh-CN" dirty="0" smtClean="0">
                <a:latin typeface="黑体"/>
              </a:rPr>
              <a:t>/</a:t>
            </a:r>
            <a:r>
              <a:rPr lang="zh-CN" altLang="en-US" dirty="0" smtClean="0">
                <a:latin typeface="黑体"/>
              </a:rPr>
              <a:t>科研素养</a:t>
            </a:r>
            <a:endParaRPr lang="en-US" altLang="zh-CN" dirty="0" smtClean="0">
              <a:latin typeface="黑体"/>
            </a:endParaRPr>
          </a:p>
          <a:p>
            <a:pPr lvl="1"/>
            <a:r>
              <a:rPr lang="en-US" altLang="zh-CN" sz="2000" dirty="0" smtClean="0">
                <a:latin typeface="黑体"/>
                <a:hlinkClick r:id="rId3"/>
              </a:rPr>
              <a:t>http://dblp.uni-trier.de/pers/hd/f/Fagin:Ronald</a:t>
            </a:r>
            <a:endParaRPr lang="en-US" altLang="zh-CN" sz="2000" dirty="0" smtClean="0">
              <a:latin typeface="黑体"/>
            </a:endParaRPr>
          </a:p>
          <a:p>
            <a:pPr lvl="1"/>
            <a:r>
              <a:rPr lang="en-US" altLang="zh-CN" sz="2000" dirty="0" smtClean="0">
                <a:latin typeface="黑体"/>
                <a:hlinkClick r:id="rId4"/>
              </a:rPr>
              <a:t>http://dblp.uni-trier.de/pers/hd/p/Plotkin:Gordon_D</a:t>
            </a:r>
            <a:r>
              <a:rPr lang="en-US" altLang="zh-CN" sz="2000" dirty="0" smtClean="0">
                <a:latin typeface="黑体"/>
              </a:rPr>
              <a:t>= </a:t>
            </a:r>
          </a:p>
          <a:p>
            <a:r>
              <a:rPr lang="zh-CN" altLang="en-US" dirty="0" smtClean="0">
                <a:latin typeface="黑体"/>
              </a:rPr>
              <a:t>学生入口</a:t>
            </a:r>
            <a:r>
              <a:rPr lang="en-US" altLang="zh-CN" dirty="0" smtClean="0">
                <a:latin typeface="黑体"/>
              </a:rPr>
              <a:t>/</a:t>
            </a:r>
            <a:r>
              <a:rPr lang="zh-CN" altLang="en-US" dirty="0" smtClean="0">
                <a:latin typeface="黑体"/>
              </a:rPr>
              <a:t>出口质量控制</a:t>
            </a:r>
            <a:endParaRPr lang="en-US" altLang="zh-CN" dirty="0" smtClean="0">
              <a:latin typeface="黑体"/>
            </a:endParaRPr>
          </a:p>
          <a:p>
            <a:pPr lvl="1"/>
            <a:r>
              <a:rPr lang="zh-CN" altLang="en-US" dirty="0" smtClean="0"/>
              <a:t>周光礼，</a:t>
            </a:r>
            <a:r>
              <a:rPr lang="zh-CN" altLang="en-US" dirty="0" smtClean="0">
                <a:latin typeface="黑体"/>
              </a:rPr>
              <a:t>“双一流”建设中的学术突破</a:t>
            </a:r>
            <a:r>
              <a:rPr lang="en-US" altLang="zh-CN" dirty="0" smtClean="0">
                <a:latin typeface="黑体"/>
              </a:rPr>
              <a:t>——</a:t>
            </a:r>
            <a:r>
              <a:rPr lang="zh-CN" altLang="en-US" dirty="0" smtClean="0">
                <a:latin typeface="黑体"/>
              </a:rPr>
              <a:t>论大学学科、专业、课程一体化建设， 教育研究，</a:t>
            </a:r>
            <a:r>
              <a:rPr lang="en-US" altLang="zh-CN" dirty="0" smtClean="0"/>
              <a:t>2016</a:t>
            </a:r>
            <a:r>
              <a:rPr lang="zh-CN" altLang="en-US" dirty="0" smtClean="0"/>
              <a:t>年第</a:t>
            </a:r>
            <a:r>
              <a:rPr lang="en-US" altLang="zh-CN" dirty="0" smtClean="0"/>
              <a:t>5</a:t>
            </a:r>
            <a:r>
              <a:rPr lang="zh-CN" altLang="en-US" dirty="0" smtClean="0"/>
              <a:t>期</a:t>
            </a:r>
            <a:endParaRPr lang="en-US" altLang="zh-CN" dirty="0" smtClean="0"/>
          </a:p>
          <a:p>
            <a:pPr lvl="2"/>
            <a:r>
              <a:rPr lang="zh-CN" altLang="en-US" dirty="0" smtClean="0"/>
              <a:t>第一，创新人才培养模式必须重构人才培养目标。</a:t>
            </a:r>
            <a:endParaRPr lang="en-US" altLang="zh-CN" dirty="0" smtClean="0"/>
          </a:p>
          <a:p>
            <a:pPr lvl="2"/>
            <a:r>
              <a:rPr lang="zh-CN" altLang="en-US" dirty="0" smtClean="0"/>
              <a:t>第二，创新人才培养模式必须重视专业建设与课程建设。</a:t>
            </a:r>
            <a:endParaRPr lang="en-US" altLang="zh-CN" dirty="0" smtClean="0"/>
          </a:p>
          <a:p>
            <a:pPr lvl="2"/>
            <a:r>
              <a:rPr lang="zh-CN" altLang="en-US" dirty="0" smtClean="0"/>
              <a:t>第三，创新人才培养模式必须重视教学方式方法的变革。</a:t>
            </a:r>
            <a:endParaRPr lang="en-US" altLang="zh-CN" dirty="0" smtClean="0"/>
          </a:p>
          <a:p>
            <a:pPr lvl="2"/>
            <a:r>
              <a:rPr lang="zh-CN" altLang="en-US" dirty="0" smtClean="0"/>
              <a:t>第四，创新人才培养模式还必须建立“以结果为导向”的评估制度。</a:t>
            </a:r>
            <a:r>
              <a:rPr lang="zh-CN" altLang="en-US" dirty="0" smtClean="0">
                <a:latin typeface="黑体"/>
              </a:rPr>
              <a:t> </a:t>
            </a:r>
          </a:p>
          <a:p>
            <a:pPr lvl="1"/>
            <a:r>
              <a:rPr lang="en-US" altLang="zh-CN" sz="1800" dirty="0" smtClean="0"/>
              <a:t>2015</a:t>
            </a:r>
            <a:r>
              <a:rPr lang="zh-CN" altLang="en-US" sz="1800" dirty="0" smtClean="0"/>
              <a:t>年</a:t>
            </a:r>
            <a:r>
              <a:rPr lang="en-US" altLang="zh-CN" sz="1800" dirty="0" smtClean="0"/>
              <a:t>11</a:t>
            </a:r>
            <a:r>
              <a:rPr lang="zh-CN" altLang="en-US" sz="1800" dirty="0" smtClean="0"/>
              <a:t>月</a:t>
            </a:r>
            <a:r>
              <a:rPr lang="en-US" altLang="zh-CN" sz="1800" dirty="0" smtClean="0"/>
              <a:t>5</a:t>
            </a:r>
            <a:r>
              <a:rPr lang="zh-CN" altLang="en-US" sz="1800" dirty="0" smtClean="0"/>
              <a:t>日，国务院发布了</a:t>
            </a:r>
            <a:r>
              <a:rPr lang="en-US" altLang="zh-CN" sz="1800" dirty="0" smtClean="0"/>
              <a:t>《</a:t>
            </a:r>
            <a:r>
              <a:rPr lang="zh-CN" altLang="en-US" sz="1800" dirty="0" smtClean="0"/>
              <a:t>统筹推进世界一流大学和一流学科建设总体方案</a:t>
            </a:r>
            <a:r>
              <a:rPr lang="en-US" altLang="zh-CN" sz="1800" dirty="0" smtClean="0"/>
              <a:t>》</a:t>
            </a:r>
            <a:r>
              <a:rPr lang="zh-CN" altLang="en-US" sz="1800" dirty="0" smtClean="0"/>
              <a:t>。一方面，遵循学科逻辑，强调要在国际可比指标达到一流；另一方面，遵循社会需求逻辑，强调扎根中国大地办大学。</a:t>
            </a:r>
            <a:endParaRPr lang="en-US" altLang="zh-CN" sz="1800" dirty="0" smtClean="0">
              <a:latin typeface="黑体"/>
            </a:endParaRPr>
          </a:p>
          <a:p>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a:rPr>
              <a:t>国际</a:t>
            </a:r>
            <a:r>
              <a:rPr lang="en-US" altLang="zh-CN" dirty="0" smtClean="0">
                <a:latin typeface="黑体"/>
              </a:rPr>
              <a:t>/</a:t>
            </a:r>
            <a:r>
              <a:rPr lang="zh-CN" altLang="en-US" dirty="0" smtClean="0">
                <a:latin typeface="黑体"/>
              </a:rPr>
              <a:t>国内科研合作</a:t>
            </a:r>
            <a:endParaRPr lang="zh-CN" altLang="en-US" dirty="0"/>
          </a:p>
        </p:txBody>
      </p:sp>
      <p:sp>
        <p:nvSpPr>
          <p:cNvPr id="3" name="内容占位符 2"/>
          <p:cNvSpPr>
            <a:spLocks noGrp="1"/>
          </p:cNvSpPr>
          <p:nvPr>
            <p:ph idx="1"/>
          </p:nvPr>
        </p:nvSpPr>
        <p:spPr/>
        <p:txBody>
          <a:bodyPr/>
          <a:lstStyle/>
          <a:p>
            <a:r>
              <a:rPr lang="en-US" altLang="zh-CN" dirty="0" smtClean="0"/>
              <a:t>Qatar Computing Research Institute</a:t>
            </a:r>
            <a:r>
              <a:rPr lang="zh-CN" altLang="en-US" dirty="0" smtClean="0"/>
              <a:t>：</a:t>
            </a:r>
            <a:r>
              <a:rPr lang="en-US" altLang="zh-CN" dirty="0" smtClean="0"/>
              <a:t> (</a:t>
            </a:r>
            <a:r>
              <a:rPr lang="en-US" altLang="zh-CN" dirty="0" smtClean="0">
                <a:hlinkClick r:id="rId2"/>
              </a:rPr>
              <a:t>http://www.qcri.com/home</a:t>
            </a:r>
            <a:r>
              <a:rPr lang="en-US" altLang="zh-CN" dirty="0" smtClean="0"/>
              <a:t>)</a:t>
            </a:r>
          </a:p>
          <a:p>
            <a:r>
              <a:rPr lang="zh-CN" altLang="en-US" dirty="0" smtClean="0"/>
              <a:t>北京生命科学院 </a:t>
            </a:r>
            <a:r>
              <a:rPr lang="en-US" altLang="zh-CN" dirty="0" smtClean="0"/>
              <a:t>(</a:t>
            </a:r>
            <a:r>
              <a:rPr lang="en-US" altLang="zh-CN" dirty="0" smtClean="0">
                <a:hlinkClick r:id="rId3"/>
              </a:rPr>
              <a:t>http://nibs.ac.cn/</a:t>
            </a:r>
            <a:r>
              <a:rPr lang="en-US" altLang="zh-CN" dirty="0" smtClean="0"/>
              <a:t>) </a:t>
            </a:r>
          </a:p>
          <a:p>
            <a:r>
              <a:rPr lang="zh-CN" altLang="en-US" dirty="0" smtClean="0"/>
              <a:t>清华大学理论计算机科学研究中心（</a:t>
            </a:r>
            <a:r>
              <a:rPr lang="en-US" altLang="zh-CN" dirty="0" smtClean="0"/>
              <a:t>ITCS</a:t>
            </a:r>
            <a:r>
              <a:rPr lang="zh-CN" altLang="en-US" dirty="0" smtClean="0"/>
              <a:t>）</a:t>
            </a:r>
            <a:endParaRPr lang="en-US" altLang="zh-CN" dirty="0" smtClean="0"/>
          </a:p>
          <a:p>
            <a:pPr lvl="1"/>
            <a:r>
              <a:rPr lang="en-US" altLang="zh-CN" dirty="0" smtClean="0"/>
              <a:t>2010</a:t>
            </a:r>
            <a:r>
              <a:rPr lang="zh-CN" altLang="en-US" dirty="0" smtClean="0"/>
              <a:t>年</a:t>
            </a:r>
            <a:r>
              <a:rPr lang="en-US" altLang="zh-CN" dirty="0" smtClean="0"/>
              <a:t>8</a:t>
            </a:r>
            <a:r>
              <a:rPr lang="zh-CN" altLang="en-US" dirty="0" smtClean="0"/>
              <a:t>月</a:t>
            </a:r>
            <a:r>
              <a:rPr lang="en-US" altLang="zh-CN" dirty="0" smtClean="0"/>
              <a:t>19</a:t>
            </a:r>
            <a:r>
              <a:rPr lang="zh-CN" altLang="en-US" dirty="0" smtClean="0"/>
              <a:t>日至</a:t>
            </a:r>
            <a:r>
              <a:rPr lang="en-US" altLang="zh-CN" dirty="0" smtClean="0"/>
              <a:t>20</a:t>
            </a:r>
            <a:r>
              <a:rPr lang="zh-CN" altLang="en-US" dirty="0" smtClean="0"/>
              <a:t>日，清华大学计算机学科进行首次国际评估，国际评估委员会由七位全球著名的计算机科学家组成，主席为美国康奈尔大学</a:t>
            </a:r>
            <a:r>
              <a:rPr lang="en-US" altLang="zh-CN" dirty="0" smtClean="0"/>
              <a:t>John </a:t>
            </a:r>
            <a:r>
              <a:rPr lang="en-US" altLang="zh-CN" dirty="0" err="1" smtClean="0"/>
              <a:t>Hopcroft</a:t>
            </a:r>
            <a:r>
              <a:rPr lang="zh-CN" altLang="en-US" dirty="0" smtClean="0"/>
              <a:t>教授</a:t>
            </a:r>
            <a:endParaRPr lang="en-US" altLang="zh-CN" dirty="0" smtClean="0"/>
          </a:p>
          <a:p>
            <a:pPr lvl="1"/>
            <a:r>
              <a:rPr lang="zh-CN" altLang="en-US" dirty="0" smtClean="0"/>
              <a:t>专家组成员高度评价了各项高水平国际学术交流活动，包括多位计算机领域顶尖科学家来访、学生赴海外学习交流活动以及与世界一流研究机构共建联合项目等。</a:t>
            </a:r>
            <a:endParaRPr lang="en-US" altLang="zh-CN" dirty="0" smtClean="0"/>
          </a:p>
          <a:p>
            <a:pPr lvl="1"/>
            <a:r>
              <a:rPr lang="zh-CN" altLang="en-US" dirty="0" smtClean="0"/>
              <a:t>在姚期智教授的领导下，正在从国际视角探索一流学科建设的新理念，致力于建立一支国际化的教师队伍以及优秀的博士生项目，开展了高水平的国际化学术交流。</a:t>
            </a:r>
            <a:endParaRPr lang="en-US" altLang="zh-CN"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187186" y="3717032"/>
            <a:ext cx="4769628" cy="2376264"/>
          </a:xfrm>
          <a:prstGeom prst="rect">
            <a:avLst/>
          </a:prstGeom>
        </p:spPr>
        <p:txBody>
          <a:bodyPr/>
          <a:lstStyle/>
          <a:p>
            <a:pPr marL="342900" marR="0" lvl="0" indent="-342900"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内容占位符 2"/>
          <p:cNvSpPr txBox="1">
            <a:spLocks/>
          </p:cNvSpPr>
          <p:nvPr/>
        </p:nvSpPr>
        <p:spPr>
          <a:xfrm>
            <a:off x="323528" y="1772816"/>
            <a:ext cx="8501122" cy="1296144"/>
          </a:xfrm>
          <a:prstGeom prst="rect">
            <a:avLst/>
          </a:prstGeom>
        </p:spPr>
        <p:txBody>
          <a:bodyPr/>
          <a:lstStyle/>
          <a:p>
            <a:pPr marL="342900" indent="-342900" algn="ctr" eaLnBrk="0" hangingPunct="0">
              <a:spcBef>
                <a:spcPct val="20000"/>
              </a:spcBef>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Q&amp;A? </a:t>
            </a:r>
            <a:r>
              <a:rPr lang="en-US" altLang="zh-CN" sz="4800" b="1" kern="0" dirty="0" smtClean="0">
                <a:solidFill>
                  <a:srgbClr val="FF0000"/>
                </a:solidFill>
                <a:latin typeface="Arial Unicode MS" pitchFamily="34" charset="-122"/>
              </a:rPr>
              <a:t>Thanks!</a:t>
            </a:r>
            <a:endParaRPr lang="zh-CN" altLang="en-US" sz="4000" b="1" kern="0" dirty="0" smtClean="0">
              <a:solidFill>
                <a:srgbClr val="FF0000"/>
              </a:solidFill>
              <a:latin typeface="Arial Unicode MS"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44555</TotalTime>
  <Words>600</Words>
  <Application>Microsoft Office PowerPoint</Application>
  <PresentationFormat>全屏显示(4:3)</PresentationFormat>
  <Paragraphs>75</Paragraphs>
  <Slides>8</Slides>
  <Notes>5</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默认设计模板</vt:lpstr>
      <vt:lpstr>幻灯片 1</vt:lpstr>
      <vt:lpstr>提纲</vt:lpstr>
      <vt:lpstr>引入学科国际评估</vt:lpstr>
      <vt:lpstr>引入学科国际评估</vt:lpstr>
      <vt:lpstr>引入学科国际评估</vt:lpstr>
      <vt:lpstr>良好的科研氛围</vt:lpstr>
      <vt:lpstr>国际/国内科研合作</vt:lpstr>
      <vt:lpstr>幻灯片 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4542</cp:revision>
  <dcterms:created xsi:type="dcterms:W3CDTF">2010-07-14T15:56:11Z</dcterms:created>
  <dcterms:modified xsi:type="dcterms:W3CDTF">2016-10-06T01:39:35Z</dcterms:modified>
</cp:coreProperties>
</file>