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830" r:id="rId2"/>
    <p:sldId id="781" r:id="rId3"/>
    <p:sldId id="782" r:id="rId4"/>
    <p:sldId id="783" r:id="rId5"/>
    <p:sldId id="777" r:id="rId6"/>
    <p:sldId id="779" r:id="rId7"/>
    <p:sldId id="778" r:id="rId8"/>
    <p:sldId id="780" r:id="rId9"/>
    <p:sldId id="815" r:id="rId10"/>
    <p:sldId id="798" r:id="rId11"/>
    <p:sldId id="794" r:id="rId12"/>
    <p:sldId id="795" r:id="rId13"/>
    <p:sldId id="796" r:id="rId14"/>
    <p:sldId id="797" r:id="rId15"/>
    <p:sldId id="816" r:id="rId16"/>
    <p:sldId id="799" r:id="rId17"/>
    <p:sldId id="800" r:id="rId18"/>
    <p:sldId id="817" r:id="rId19"/>
    <p:sldId id="785" r:id="rId20"/>
    <p:sldId id="786" r:id="rId21"/>
    <p:sldId id="787" r:id="rId22"/>
    <p:sldId id="788" r:id="rId23"/>
    <p:sldId id="829" r:id="rId24"/>
    <p:sldId id="818" r:id="rId25"/>
    <p:sldId id="789" r:id="rId26"/>
    <p:sldId id="819" r:id="rId27"/>
    <p:sldId id="790" r:id="rId28"/>
    <p:sldId id="791" r:id="rId29"/>
    <p:sldId id="807" r:id="rId30"/>
    <p:sldId id="814" r:id="rId31"/>
    <p:sldId id="716"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3300"/>
    <a:srgbClr val="000099"/>
    <a:srgbClr val="FF0000"/>
    <a:srgbClr val="0066CC"/>
    <a:srgbClr val="FFFF66"/>
    <a:srgbClr val="EAEAEA"/>
    <a:srgbClr val="3366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13" autoAdjust="0"/>
    <p:restoredTop sz="80705" autoAdjust="0"/>
  </p:normalViewPr>
  <p:slideViewPr>
    <p:cSldViewPr>
      <p:cViewPr>
        <p:scale>
          <a:sx n="65" d="100"/>
          <a:sy n="65" d="100"/>
        </p:scale>
        <p:origin x="-1620" y="-412"/>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___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stacked"/>
        <c:ser>
          <c:idx val="0"/>
          <c:order val="0"/>
          <c:tx>
            <c:strRef>
              <c:f>Sheet1!$B$1</c:f>
              <c:strCache>
                <c:ptCount val="1"/>
                <c:pt idx="0">
                  <c:v>Nature</c:v>
                </c:pt>
              </c:strCache>
            </c:strRef>
          </c:tx>
          <c:cat>
            <c:strRef>
              <c:f>Sheet1!$A$2:$A$7</c:f>
              <c:strCache>
                <c:ptCount val="6"/>
                <c:pt idx="0">
                  <c:v>2011年</c:v>
                </c:pt>
                <c:pt idx="1">
                  <c:v>2012年</c:v>
                </c:pt>
                <c:pt idx="2">
                  <c:v>2013年</c:v>
                </c:pt>
                <c:pt idx="3">
                  <c:v>2014年</c:v>
                </c:pt>
                <c:pt idx="4">
                  <c:v>2015年</c:v>
                </c:pt>
                <c:pt idx="5">
                  <c:v>2016年</c:v>
                </c:pt>
              </c:strCache>
            </c:strRef>
          </c:cat>
          <c:val>
            <c:numRef>
              <c:f>Sheet1!$B$2:$B$7</c:f>
              <c:numCache>
                <c:formatCode>General</c:formatCode>
                <c:ptCount val="6"/>
                <c:pt idx="0">
                  <c:v>4</c:v>
                </c:pt>
                <c:pt idx="1">
                  <c:v>3</c:v>
                </c:pt>
                <c:pt idx="2">
                  <c:v>3</c:v>
                </c:pt>
                <c:pt idx="3">
                  <c:v>0</c:v>
                </c:pt>
                <c:pt idx="4">
                  <c:v>5</c:v>
                </c:pt>
                <c:pt idx="5">
                  <c:v>1</c:v>
                </c:pt>
              </c:numCache>
            </c:numRef>
          </c:val>
        </c:ser>
        <c:ser>
          <c:idx val="1"/>
          <c:order val="1"/>
          <c:tx>
            <c:strRef>
              <c:f>Sheet1!$C$1</c:f>
              <c:strCache>
                <c:ptCount val="1"/>
                <c:pt idx="0">
                  <c:v>Science</c:v>
                </c:pt>
              </c:strCache>
            </c:strRef>
          </c:tx>
          <c:cat>
            <c:strRef>
              <c:f>Sheet1!$A$2:$A$7</c:f>
              <c:strCache>
                <c:ptCount val="6"/>
                <c:pt idx="0">
                  <c:v>2011年</c:v>
                </c:pt>
                <c:pt idx="1">
                  <c:v>2012年</c:v>
                </c:pt>
                <c:pt idx="2">
                  <c:v>2013年</c:v>
                </c:pt>
                <c:pt idx="3">
                  <c:v>2014年</c:v>
                </c:pt>
                <c:pt idx="4">
                  <c:v>2015年</c:v>
                </c:pt>
                <c:pt idx="5">
                  <c:v>2016年</c:v>
                </c:pt>
              </c:strCache>
            </c:strRef>
          </c:cat>
          <c:val>
            <c:numRef>
              <c:f>Sheet1!$C$2:$C$7</c:f>
              <c:numCache>
                <c:formatCode>General</c:formatCode>
                <c:ptCount val="6"/>
                <c:pt idx="0">
                  <c:v>6</c:v>
                </c:pt>
                <c:pt idx="1">
                  <c:v>2</c:v>
                </c:pt>
                <c:pt idx="2">
                  <c:v>0</c:v>
                </c:pt>
                <c:pt idx="3">
                  <c:v>2</c:v>
                </c:pt>
                <c:pt idx="4">
                  <c:v>6</c:v>
                </c:pt>
                <c:pt idx="5">
                  <c:v>0</c:v>
                </c:pt>
              </c:numCache>
            </c:numRef>
          </c:val>
        </c:ser>
        <c:overlap val="100"/>
        <c:axId val="156367872"/>
        <c:axId val="174668032"/>
      </c:barChart>
      <c:catAx>
        <c:axId val="156367872"/>
        <c:scaling>
          <c:orientation val="minMax"/>
        </c:scaling>
        <c:axPos val="b"/>
        <c:tickLblPos val="nextTo"/>
        <c:crossAx val="174668032"/>
        <c:crosses val="autoZero"/>
        <c:auto val="1"/>
        <c:lblAlgn val="ctr"/>
        <c:lblOffset val="100"/>
      </c:catAx>
      <c:valAx>
        <c:axId val="174668032"/>
        <c:scaling>
          <c:orientation val="minMax"/>
        </c:scaling>
        <c:axPos val="l"/>
        <c:majorGridlines/>
        <c:numFmt formatCode="General" sourceLinked="1"/>
        <c:tickLblPos val="nextTo"/>
        <c:crossAx val="156367872"/>
        <c:crosses val="autoZero"/>
        <c:crossBetween val="between"/>
      </c:valAx>
    </c:plotArea>
    <c:legend>
      <c:legendPos val="r"/>
      <c:layout/>
    </c:legend>
    <c:plotVisOnly val="1"/>
  </c:chart>
  <c:txPr>
    <a:bodyPr/>
    <a:lstStyle/>
    <a:p>
      <a:pPr>
        <a:defRPr sz="1800"/>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stacked"/>
        <c:ser>
          <c:idx val="0"/>
          <c:order val="0"/>
          <c:tx>
            <c:strRef>
              <c:f>Sheet1!$B$1</c:f>
              <c:strCache>
                <c:ptCount val="1"/>
                <c:pt idx="0">
                  <c:v>Nature</c:v>
                </c:pt>
              </c:strCache>
            </c:strRef>
          </c:tx>
          <c:cat>
            <c:strRef>
              <c:f>Sheet1!$A$2:$A$8</c:f>
              <c:strCache>
                <c:ptCount val="7"/>
                <c:pt idx="0">
                  <c:v>2010年</c:v>
                </c:pt>
                <c:pt idx="1">
                  <c:v>2011年</c:v>
                </c:pt>
                <c:pt idx="2">
                  <c:v>2012年</c:v>
                </c:pt>
                <c:pt idx="3">
                  <c:v>2013年</c:v>
                </c:pt>
                <c:pt idx="4">
                  <c:v>2014年</c:v>
                </c:pt>
                <c:pt idx="5">
                  <c:v>2015年</c:v>
                </c:pt>
                <c:pt idx="6">
                  <c:v>2016年</c:v>
                </c:pt>
              </c:strCache>
            </c:strRef>
          </c:cat>
          <c:val>
            <c:numRef>
              <c:f>Sheet1!$B$2:$B$8</c:f>
              <c:numCache>
                <c:formatCode>General</c:formatCode>
                <c:ptCount val="7"/>
                <c:pt idx="0">
                  <c:v>0</c:v>
                </c:pt>
                <c:pt idx="1">
                  <c:v>2</c:v>
                </c:pt>
                <c:pt idx="2">
                  <c:v>4</c:v>
                </c:pt>
                <c:pt idx="3">
                  <c:v>1</c:v>
                </c:pt>
                <c:pt idx="4">
                  <c:v>0</c:v>
                </c:pt>
                <c:pt idx="5">
                  <c:v>1</c:v>
                </c:pt>
                <c:pt idx="6">
                  <c:v>0</c:v>
                </c:pt>
              </c:numCache>
            </c:numRef>
          </c:val>
        </c:ser>
        <c:ser>
          <c:idx val="1"/>
          <c:order val="1"/>
          <c:tx>
            <c:strRef>
              <c:f>Sheet1!$C$1</c:f>
              <c:strCache>
                <c:ptCount val="1"/>
                <c:pt idx="0">
                  <c:v>Science</c:v>
                </c:pt>
              </c:strCache>
            </c:strRef>
          </c:tx>
          <c:cat>
            <c:strRef>
              <c:f>Sheet1!$A$2:$A$8</c:f>
              <c:strCache>
                <c:ptCount val="7"/>
                <c:pt idx="0">
                  <c:v>2010年</c:v>
                </c:pt>
                <c:pt idx="1">
                  <c:v>2011年</c:v>
                </c:pt>
                <c:pt idx="2">
                  <c:v>2012年</c:v>
                </c:pt>
                <c:pt idx="3">
                  <c:v>2013年</c:v>
                </c:pt>
                <c:pt idx="4">
                  <c:v>2014年</c:v>
                </c:pt>
                <c:pt idx="5">
                  <c:v>2015年</c:v>
                </c:pt>
                <c:pt idx="6">
                  <c:v>2016年</c:v>
                </c:pt>
              </c:strCache>
            </c:strRef>
          </c:cat>
          <c:val>
            <c:numRef>
              <c:f>Sheet1!$C$2:$C$8</c:f>
              <c:numCache>
                <c:formatCode>General</c:formatCode>
                <c:ptCount val="7"/>
                <c:pt idx="0">
                  <c:v>4</c:v>
                </c:pt>
                <c:pt idx="1">
                  <c:v>3</c:v>
                </c:pt>
                <c:pt idx="2">
                  <c:v>2</c:v>
                </c:pt>
                <c:pt idx="3">
                  <c:v>4</c:v>
                </c:pt>
                <c:pt idx="4">
                  <c:v>1</c:v>
                </c:pt>
                <c:pt idx="5">
                  <c:v>0</c:v>
                </c:pt>
                <c:pt idx="6">
                  <c:v>0</c:v>
                </c:pt>
              </c:numCache>
            </c:numRef>
          </c:val>
        </c:ser>
        <c:overlap val="100"/>
        <c:axId val="174835200"/>
        <c:axId val="174976384"/>
      </c:barChart>
      <c:catAx>
        <c:axId val="174835200"/>
        <c:scaling>
          <c:orientation val="minMax"/>
        </c:scaling>
        <c:axPos val="b"/>
        <c:tickLblPos val="nextTo"/>
        <c:crossAx val="174976384"/>
        <c:crosses val="autoZero"/>
        <c:auto val="1"/>
        <c:lblAlgn val="ctr"/>
        <c:lblOffset val="100"/>
      </c:catAx>
      <c:valAx>
        <c:axId val="174976384"/>
        <c:scaling>
          <c:orientation val="minMax"/>
        </c:scaling>
        <c:axPos val="l"/>
        <c:majorGridlines/>
        <c:numFmt formatCode="General" sourceLinked="1"/>
        <c:tickLblPos val="nextTo"/>
        <c:crossAx val="174835200"/>
        <c:crosses val="autoZero"/>
        <c:crossBetween val="between"/>
      </c:valAx>
    </c:plotArea>
    <c:legend>
      <c:legendPos val="r"/>
      <c:layout/>
    </c:legend>
    <c:plotVisOnly val="1"/>
  </c:chart>
  <c:txPr>
    <a:bodyPr/>
    <a:lstStyle/>
    <a:p>
      <a:pPr>
        <a:defRPr sz="1800"/>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stacked"/>
        <c:ser>
          <c:idx val="0"/>
          <c:order val="0"/>
          <c:tx>
            <c:strRef>
              <c:f>Sheet1!$B$1</c:f>
              <c:strCache>
                <c:ptCount val="1"/>
                <c:pt idx="0">
                  <c:v>Nature</c:v>
                </c:pt>
              </c:strCache>
            </c:strRef>
          </c:tx>
          <c:cat>
            <c:strRef>
              <c:f>Sheet1!$A$2:$A$7</c:f>
              <c:strCache>
                <c:ptCount val="6"/>
                <c:pt idx="0">
                  <c:v>2011年</c:v>
                </c:pt>
                <c:pt idx="1">
                  <c:v>2012年</c:v>
                </c:pt>
                <c:pt idx="2">
                  <c:v>2013年</c:v>
                </c:pt>
                <c:pt idx="3">
                  <c:v>2014年</c:v>
                </c:pt>
                <c:pt idx="4">
                  <c:v>2015年</c:v>
                </c:pt>
                <c:pt idx="5">
                  <c:v>2016年</c:v>
                </c:pt>
              </c:strCache>
            </c:strRef>
          </c:cat>
          <c:val>
            <c:numRef>
              <c:f>Sheet1!$B$2:$B$7</c:f>
              <c:numCache>
                <c:formatCode>General</c:formatCode>
                <c:ptCount val="6"/>
                <c:pt idx="0">
                  <c:v>0</c:v>
                </c:pt>
                <c:pt idx="1">
                  <c:v>4</c:v>
                </c:pt>
                <c:pt idx="2">
                  <c:v>5</c:v>
                </c:pt>
                <c:pt idx="3">
                  <c:v>1</c:v>
                </c:pt>
                <c:pt idx="4">
                  <c:v>1</c:v>
                </c:pt>
                <c:pt idx="5">
                  <c:v>0</c:v>
                </c:pt>
              </c:numCache>
            </c:numRef>
          </c:val>
        </c:ser>
        <c:ser>
          <c:idx val="1"/>
          <c:order val="1"/>
          <c:tx>
            <c:strRef>
              <c:f>Sheet1!$C$1</c:f>
              <c:strCache>
                <c:ptCount val="1"/>
                <c:pt idx="0">
                  <c:v>Science</c:v>
                </c:pt>
              </c:strCache>
            </c:strRef>
          </c:tx>
          <c:cat>
            <c:strRef>
              <c:f>Sheet1!$A$2:$A$7</c:f>
              <c:strCache>
                <c:ptCount val="6"/>
                <c:pt idx="0">
                  <c:v>2011年</c:v>
                </c:pt>
                <c:pt idx="1">
                  <c:v>2012年</c:v>
                </c:pt>
                <c:pt idx="2">
                  <c:v>2013年</c:v>
                </c:pt>
                <c:pt idx="3">
                  <c:v>2014年</c:v>
                </c:pt>
                <c:pt idx="4">
                  <c:v>2015年</c:v>
                </c:pt>
                <c:pt idx="5">
                  <c:v>2016年</c:v>
                </c:pt>
              </c:strCache>
            </c:strRef>
          </c:cat>
          <c:val>
            <c:numRef>
              <c:f>Sheet1!$C$2:$C$7</c:f>
              <c:numCache>
                <c:formatCode>General</c:formatCode>
                <c:ptCount val="6"/>
                <c:pt idx="0">
                  <c:v>1</c:v>
                </c:pt>
                <c:pt idx="1">
                  <c:v>1</c:v>
                </c:pt>
                <c:pt idx="2">
                  <c:v>2</c:v>
                </c:pt>
                <c:pt idx="3">
                  <c:v>5</c:v>
                </c:pt>
                <c:pt idx="4">
                  <c:v>6</c:v>
                </c:pt>
                <c:pt idx="5">
                  <c:v>0</c:v>
                </c:pt>
              </c:numCache>
            </c:numRef>
          </c:val>
        </c:ser>
        <c:overlap val="100"/>
        <c:axId val="187536512"/>
        <c:axId val="187538432"/>
      </c:barChart>
      <c:catAx>
        <c:axId val="187536512"/>
        <c:scaling>
          <c:orientation val="minMax"/>
        </c:scaling>
        <c:axPos val="b"/>
        <c:tickLblPos val="nextTo"/>
        <c:crossAx val="187538432"/>
        <c:crosses val="autoZero"/>
        <c:auto val="1"/>
        <c:lblAlgn val="ctr"/>
        <c:lblOffset val="100"/>
      </c:catAx>
      <c:valAx>
        <c:axId val="187538432"/>
        <c:scaling>
          <c:orientation val="minMax"/>
        </c:scaling>
        <c:axPos val="l"/>
        <c:majorGridlines/>
        <c:numFmt formatCode="General" sourceLinked="1"/>
        <c:tickLblPos val="nextTo"/>
        <c:crossAx val="187536512"/>
        <c:crosses val="autoZero"/>
        <c:crossBetween val="between"/>
      </c:valAx>
    </c:plotArea>
    <c:legend>
      <c:legendPos val="r"/>
      <c:layout/>
    </c:legend>
    <c:plotVisOnly val="1"/>
  </c:chart>
  <c:txPr>
    <a:bodyPr/>
    <a:lstStyle/>
    <a:p>
      <a:pPr>
        <a:defRPr sz="1800"/>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stacked"/>
        <c:ser>
          <c:idx val="0"/>
          <c:order val="0"/>
          <c:tx>
            <c:strRef>
              <c:f>Sheet1!$B$1</c:f>
              <c:strCache>
                <c:ptCount val="1"/>
                <c:pt idx="0">
                  <c:v>Nature</c:v>
                </c:pt>
              </c:strCache>
            </c:strRef>
          </c:tx>
          <c:cat>
            <c:strRef>
              <c:f>Sheet1!$A$2:$A$7</c:f>
              <c:strCache>
                <c:ptCount val="6"/>
                <c:pt idx="0">
                  <c:v>2011年</c:v>
                </c:pt>
                <c:pt idx="1">
                  <c:v>2012年</c:v>
                </c:pt>
                <c:pt idx="2">
                  <c:v>2013年</c:v>
                </c:pt>
                <c:pt idx="3">
                  <c:v>2014年</c:v>
                </c:pt>
                <c:pt idx="4">
                  <c:v>2015年</c:v>
                </c:pt>
                <c:pt idx="5">
                  <c:v>2016年</c:v>
                </c:pt>
              </c:strCache>
            </c:strRef>
          </c:cat>
          <c:val>
            <c:numRef>
              <c:f>Sheet1!$B$2:$B$7</c:f>
              <c:numCache>
                <c:formatCode>General</c:formatCode>
                <c:ptCount val="6"/>
                <c:pt idx="0">
                  <c:v>6</c:v>
                </c:pt>
                <c:pt idx="1">
                  <c:v>11</c:v>
                </c:pt>
                <c:pt idx="2">
                  <c:v>9</c:v>
                </c:pt>
                <c:pt idx="3">
                  <c:v>1</c:v>
                </c:pt>
                <c:pt idx="4">
                  <c:v>7</c:v>
                </c:pt>
                <c:pt idx="5">
                  <c:v>1</c:v>
                </c:pt>
              </c:numCache>
            </c:numRef>
          </c:val>
        </c:ser>
        <c:ser>
          <c:idx val="1"/>
          <c:order val="1"/>
          <c:tx>
            <c:strRef>
              <c:f>Sheet1!$C$1</c:f>
              <c:strCache>
                <c:ptCount val="1"/>
                <c:pt idx="0">
                  <c:v>Science</c:v>
                </c:pt>
              </c:strCache>
            </c:strRef>
          </c:tx>
          <c:cat>
            <c:strRef>
              <c:f>Sheet1!$A$2:$A$7</c:f>
              <c:strCache>
                <c:ptCount val="6"/>
                <c:pt idx="0">
                  <c:v>2011年</c:v>
                </c:pt>
                <c:pt idx="1">
                  <c:v>2012年</c:v>
                </c:pt>
                <c:pt idx="2">
                  <c:v>2013年</c:v>
                </c:pt>
                <c:pt idx="3">
                  <c:v>2014年</c:v>
                </c:pt>
                <c:pt idx="4">
                  <c:v>2015年</c:v>
                </c:pt>
                <c:pt idx="5">
                  <c:v>2016年</c:v>
                </c:pt>
              </c:strCache>
            </c:strRef>
          </c:cat>
          <c:val>
            <c:numRef>
              <c:f>Sheet1!$C$2:$C$7</c:f>
              <c:numCache>
                <c:formatCode>General</c:formatCode>
                <c:ptCount val="6"/>
                <c:pt idx="0">
                  <c:v>10</c:v>
                </c:pt>
                <c:pt idx="1">
                  <c:v>5</c:v>
                </c:pt>
                <c:pt idx="2">
                  <c:v>6</c:v>
                </c:pt>
                <c:pt idx="3">
                  <c:v>8</c:v>
                </c:pt>
                <c:pt idx="4">
                  <c:v>8</c:v>
                </c:pt>
                <c:pt idx="5">
                  <c:v>0</c:v>
                </c:pt>
              </c:numCache>
            </c:numRef>
          </c:val>
        </c:ser>
        <c:overlap val="100"/>
        <c:axId val="198107904"/>
        <c:axId val="198109440"/>
      </c:barChart>
      <c:catAx>
        <c:axId val="198107904"/>
        <c:scaling>
          <c:orientation val="minMax"/>
        </c:scaling>
        <c:axPos val="b"/>
        <c:tickLblPos val="nextTo"/>
        <c:crossAx val="198109440"/>
        <c:crosses val="autoZero"/>
        <c:auto val="1"/>
        <c:lblAlgn val="ctr"/>
        <c:lblOffset val="100"/>
      </c:catAx>
      <c:valAx>
        <c:axId val="198109440"/>
        <c:scaling>
          <c:orientation val="minMax"/>
        </c:scaling>
        <c:axPos val="l"/>
        <c:majorGridlines/>
        <c:numFmt formatCode="General" sourceLinked="1"/>
        <c:tickLblPos val="nextTo"/>
        <c:crossAx val="198107904"/>
        <c:crosses val="autoZero"/>
        <c:crossBetween val="between"/>
      </c:valAx>
    </c:plotArea>
    <c:legend>
      <c:legendPos val="r"/>
      <c:layout/>
    </c:legend>
    <c:plotVisOnly val="1"/>
  </c:chart>
  <c:txPr>
    <a:bodyPr/>
    <a:lstStyle/>
    <a:p>
      <a:pPr>
        <a:defRPr sz="1800"/>
      </a:pPr>
      <a:endParaRPr lang="zh-CN"/>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2016/6/22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kern="1200" baseline="0" dirty="0" smtClean="0">
                <a:solidFill>
                  <a:schemeClr val="tx1"/>
                </a:solidFill>
                <a:latin typeface="Arial" pitchFamily="34" charset="0"/>
                <a:ea typeface="宋体" pitchFamily="2" charset="-122"/>
                <a:cs typeface="+mn-cs"/>
              </a:rPr>
              <a:t>Traditional statistical problems could be</a:t>
            </a:r>
          </a:p>
          <a:p>
            <a:r>
              <a:rPr lang="en-US" altLang="zh-CN" sz="1200" kern="1200" baseline="0" dirty="0" smtClean="0">
                <a:solidFill>
                  <a:schemeClr val="tx1"/>
                </a:solidFill>
                <a:latin typeface="Arial" pitchFamily="34" charset="0"/>
                <a:ea typeface="宋体" pitchFamily="2" charset="-122"/>
                <a:cs typeface="+mn-cs"/>
              </a:rPr>
              <a:t>termed “large </a:t>
            </a:r>
            <a:r>
              <a:rPr lang="en-US" altLang="zh-CN" sz="1200" i="1" kern="1200" baseline="0" dirty="0" smtClean="0">
                <a:solidFill>
                  <a:schemeClr val="tx1"/>
                </a:solidFill>
                <a:latin typeface="Arial" pitchFamily="34" charset="0"/>
                <a:ea typeface="宋体" pitchFamily="2" charset="-122"/>
                <a:cs typeface="+mn-cs"/>
              </a:rPr>
              <a:t>n, small p”: There were many</a:t>
            </a:r>
          </a:p>
          <a:p>
            <a:r>
              <a:rPr lang="en-US" altLang="zh-CN" sz="1200" kern="1200" baseline="0" dirty="0" smtClean="0">
                <a:solidFill>
                  <a:schemeClr val="tx1"/>
                </a:solidFill>
                <a:latin typeface="Arial" pitchFamily="34" charset="0"/>
                <a:ea typeface="宋体" pitchFamily="2" charset="-122"/>
                <a:cs typeface="+mn-cs"/>
              </a:rPr>
              <a:t>observations (</a:t>
            </a:r>
            <a:r>
              <a:rPr lang="en-US" altLang="zh-CN" sz="1200" i="1" kern="1200" baseline="0" dirty="0" smtClean="0">
                <a:solidFill>
                  <a:schemeClr val="tx1"/>
                </a:solidFill>
                <a:latin typeface="Arial" pitchFamily="34" charset="0"/>
                <a:ea typeface="宋体" pitchFamily="2" charset="-122"/>
                <a:cs typeface="+mn-cs"/>
              </a:rPr>
              <a:t>n), such as participants in a</a:t>
            </a:r>
          </a:p>
          <a:p>
            <a:r>
              <a:rPr lang="en-US" altLang="zh-CN" sz="1200" kern="1200" baseline="0" dirty="0" smtClean="0">
                <a:solidFill>
                  <a:schemeClr val="tx1"/>
                </a:solidFill>
                <a:latin typeface="Arial" pitchFamily="34" charset="0"/>
                <a:ea typeface="宋体" pitchFamily="2" charset="-122"/>
                <a:cs typeface="+mn-cs"/>
              </a:rPr>
              <a:t>clinical trial, but few parameters were measured</a:t>
            </a:r>
          </a:p>
          <a:p>
            <a:r>
              <a:rPr lang="en-US" altLang="zh-CN" sz="1200" kern="1200" baseline="0" dirty="0" smtClean="0">
                <a:solidFill>
                  <a:schemeClr val="tx1"/>
                </a:solidFill>
                <a:latin typeface="Arial" pitchFamily="34" charset="0"/>
                <a:ea typeface="宋体" pitchFamily="2" charset="-122"/>
                <a:cs typeface="+mn-cs"/>
              </a:rPr>
              <a:t>(</a:t>
            </a:r>
            <a:r>
              <a:rPr lang="en-US" altLang="zh-CN" sz="1200" i="1" kern="1200" baseline="0" dirty="0" smtClean="0">
                <a:solidFill>
                  <a:schemeClr val="tx1"/>
                </a:solidFill>
                <a:latin typeface="Arial" pitchFamily="34" charset="0"/>
                <a:ea typeface="宋体" pitchFamily="2" charset="-122"/>
                <a:cs typeface="+mn-cs"/>
              </a:rPr>
              <a:t>p), and just a handful of hypotheses</a:t>
            </a:r>
          </a:p>
          <a:p>
            <a:r>
              <a:rPr lang="en-US" altLang="zh-CN" sz="1200" kern="1200" baseline="0" dirty="0" smtClean="0">
                <a:solidFill>
                  <a:schemeClr val="tx1"/>
                </a:solidFill>
                <a:latin typeface="Arial" pitchFamily="34" charset="0"/>
                <a:ea typeface="宋体" pitchFamily="2" charset="-122"/>
                <a:cs typeface="+mn-cs"/>
              </a:rPr>
              <a:t>tested.</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28</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29</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kern="1200" baseline="0" dirty="0" smtClean="0">
                <a:solidFill>
                  <a:schemeClr val="tx1"/>
                </a:solidFill>
                <a:latin typeface="Arial" pitchFamily="34" charset="0"/>
                <a:ea typeface="宋体" pitchFamily="2" charset="-122"/>
                <a:cs typeface="+mn-cs"/>
              </a:rPr>
              <a:t>Jonathan Adams </a:t>
            </a:r>
            <a:r>
              <a:rPr lang="en-US" altLang="zh-CN" sz="1200" b="1" i="1" kern="1200" baseline="0" dirty="0" smtClean="0">
                <a:solidFill>
                  <a:schemeClr val="tx1"/>
                </a:solidFill>
                <a:latin typeface="Arial" pitchFamily="34" charset="0"/>
                <a:ea typeface="宋体" pitchFamily="2" charset="-122"/>
                <a:cs typeface="+mn-cs"/>
              </a:rPr>
              <a:t>was formerly director of research evaluation at Thomson Reuters and is now a research-management consultant in Leeds, UK.</a:t>
            </a:r>
          </a:p>
          <a:p>
            <a:r>
              <a:rPr lang="en-US" altLang="zh-CN" sz="1200" i="1" kern="1200" baseline="0" dirty="0" smtClean="0">
                <a:solidFill>
                  <a:schemeClr val="tx1"/>
                </a:solidFill>
                <a:latin typeface="Arial" pitchFamily="34" charset="0"/>
                <a:ea typeface="宋体" pitchFamily="2" charset="-122"/>
                <a:cs typeface="+mn-cs"/>
              </a:rPr>
              <a:t>e-mail: jonathanzadams@gmail.com</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sz="1200" b="0" i="0" kern="1200" dirty="0" smtClean="0">
                <a:solidFill>
                  <a:schemeClr val="tx1"/>
                </a:solidFill>
                <a:latin typeface="Arial" pitchFamily="34" charset="0"/>
                <a:ea typeface="宋体" pitchFamily="2" charset="-122"/>
                <a:cs typeface="+mn-cs"/>
              </a:rPr>
              <a:t>If we know the model (i.e., the transition and reward functions), we can solve for the optimal policy in about n^2 time using policy iteration. Unfortunately, if the state is composed of k binary state </a:t>
            </a:r>
            <a:r>
              <a:rPr lang="en-US" altLang="zh-CN" sz="1200" b="0" i="1" kern="1200" dirty="0" smtClean="0">
                <a:solidFill>
                  <a:schemeClr val="tx1"/>
                </a:solidFill>
                <a:latin typeface="Arial" pitchFamily="34" charset="0"/>
                <a:ea typeface="宋体" pitchFamily="2" charset="-122"/>
                <a:cs typeface="+mn-cs"/>
              </a:rPr>
              <a:t>variables</a:t>
            </a:r>
            <a:r>
              <a:rPr lang="en-US" altLang="zh-CN" sz="1200" b="0" i="0" kern="1200" dirty="0" smtClean="0">
                <a:solidFill>
                  <a:schemeClr val="tx1"/>
                </a:solidFill>
                <a:latin typeface="Arial" pitchFamily="34" charset="0"/>
                <a:ea typeface="宋体" pitchFamily="2" charset="-122"/>
                <a:cs typeface="+mn-cs"/>
              </a:rPr>
              <a:t>, then n = 2^k, so this is way too slow. In addition, what do we do if we don't know the model?</a:t>
            </a:r>
          </a:p>
          <a:p>
            <a:r>
              <a:rPr lang="en-US" altLang="zh-CN" sz="1200" b="0" i="0" kern="1200" dirty="0" smtClean="0">
                <a:solidFill>
                  <a:schemeClr val="tx1"/>
                </a:solidFill>
                <a:latin typeface="Arial" pitchFamily="34" charset="0"/>
                <a:ea typeface="宋体" pitchFamily="2" charset="-122"/>
                <a:cs typeface="+mn-cs"/>
              </a:rPr>
              <a:t>Reinforcement Learning (RL) solves both problems: we can approximately solve an MDP by replacing the sum over all states with a Monte Carlo approximation. In other words, we only update the V/Q functions (using temporal difference (TD) methods) for states that are actually visited while acting in the world. If we keep track of the transitions made and the rewards received, we can also estimate the model as we go, and then "simulate" the effects of actions without having to actually perform them.</a:t>
            </a:r>
          </a:p>
          <a:p>
            <a:r>
              <a:rPr lang="en-US" altLang="zh-CN" sz="1200" b="0" i="0" kern="1200" dirty="0" smtClean="0">
                <a:solidFill>
                  <a:schemeClr val="tx1"/>
                </a:solidFill>
                <a:latin typeface="Arial" pitchFamily="34" charset="0"/>
                <a:ea typeface="宋体" pitchFamily="2" charset="-122"/>
                <a:cs typeface="+mn-cs"/>
              </a:rPr>
              <a:t>There are three fundamental problems that RL must tackle: the exploration-exploitation tradeoff, the problem of delayed reward (credit assignment), and the need to generalize. We will discuss each in turn.</a:t>
            </a:r>
          </a:p>
          <a:p>
            <a:r>
              <a:rPr lang="en-US" altLang="zh-CN" sz="1200" b="0" i="0" kern="1200" dirty="0" smtClean="0">
                <a:solidFill>
                  <a:schemeClr val="tx1"/>
                </a:solidFill>
                <a:latin typeface="Arial" pitchFamily="34" charset="0"/>
                <a:ea typeface="宋体" pitchFamily="2" charset="-122"/>
                <a:cs typeface="+mn-cs"/>
              </a:rPr>
              <a:t>We mentioned that in RL, the agent must make trajectories through the state space to gather statistics. The </a:t>
            </a:r>
            <a:r>
              <a:rPr lang="en-US" altLang="zh-CN" sz="1200" b="0" i="1" kern="1200" dirty="0" smtClean="0">
                <a:solidFill>
                  <a:schemeClr val="tx1"/>
                </a:solidFill>
                <a:latin typeface="Arial" pitchFamily="34" charset="0"/>
                <a:ea typeface="宋体" pitchFamily="2" charset="-122"/>
                <a:cs typeface="+mn-cs"/>
              </a:rPr>
              <a:t>exploration-exploitation tradeoff</a:t>
            </a:r>
            <a:r>
              <a:rPr lang="en-US" altLang="zh-CN" sz="1200" b="0" i="0" kern="1200" dirty="0" smtClean="0">
                <a:solidFill>
                  <a:schemeClr val="tx1"/>
                </a:solidFill>
                <a:latin typeface="Arial" pitchFamily="34" charset="0"/>
                <a:ea typeface="宋体" pitchFamily="2" charset="-122"/>
                <a:cs typeface="+mn-cs"/>
              </a:rPr>
              <a:t> is the following: should we explore new (and potentially more rewarding) states, or stick with what we know to be good (exploit existing knowledge)? This problem has been extensively studied in the case of k-armed bandits, which are MDPs with a single state and k actions. The goal is to choose the optimal action to perform in that state, which is analogous to deciding which of the k levers to pull in a k-armed bandit (slot machine). There are some theoretical results (e.g., </a:t>
            </a:r>
            <a:r>
              <a:rPr lang="en-US" altLang="zh-CN" sz="1200" b="0" i="0" kern="1200" dirty="0" err="1" smtClean="0">
                <a:solidFill>
                  <a:schemeClr val="tx1"/>
                </a:solidFill>
                <a:latin typeface="Arial" pitchFamily="34" charset="0"/>
                <a:ea typeface="宋体" pitchFamily="2" charset="-122"/>
                <a:cs typeface="+mn-cs"/>
              </a:rPr>
              <a:t>Gittins</a:t>
            </a:r>
            <a:r>
              <a:rPr lang="en-US" altLang="zh-CN" sz="1200" b="0" i="0" kern="1200" dirty="0" smtClean="0">
                <a:solidFill>
                  <a:schemeClr val="tx1"/>
                </a:solidFill>
                <a:latin typeface="Arial" pitchFamily="34" charset="0"/>
                <a:ea typeface="宋体" pitchFamily="2" charset="-122"/>
                <a:cs typeface="+mn-cs"/>
              </a:rPr>
              <a:t>' indices), but they do not </a:t>
            </a:r>
            <a:r>
              <a:rPr lang="en-US" altLang="zh-CN" sz="1200" b="0" i="0" kern="1200" dirty="0" err="1" smtClean="0">
                <a:solidFill>
                  <a:schemeClr val="tx1"/>
                </a:solidFill>
                <a:latin typeface="Arial" pitchFamily="34" charset="0"/>
                <a:ea typeface="宋体" pitchFamily="2" charset="-122"/>
                <a:cs typeface="+mn-cs"/>
              </a:rPr>
              <a:t>generalise</a:t>
            </a:r>
            <a:r>
              <a:rPr lang="en-US" altLang="zh-CN" sz="1200" b="0" i="0" kern="1200" dirty="0" smtClean="0">
                <a:solidFill>
                  <a:schemeClr val="tx1"/>
                </a:solidFill>
                <a:latin typeface="Arial" pitchFamily="34" charset="0"/>
                <a:ea typeface="宋体" pitchFamily="2" charset="-122"/>
                <a:cs typeface="+mn-cs"/>
              </a:rPr>
              <a:t> to the multi-state case.</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kern="1200" baseline="0" dirty="0" smtClean="0">
                <a:solidFill>
                  <a:schemeClr val="tx1"/>
                </a:solidFill>
                <a:latin typeface="Arial" pitchFamily="34" charset="0"/>
                <a:ea typeface="宋体" pitchFamily="2" charset="-122"/>
                <a:cs typeface="+mn-cs"/>
              </a:rPr>
              <a:t>Traditional statistical problems could be</a:t>
            </a:r>
          </a:p>
          <a:p>
            <a:r>
              <a:rPr lang="en-US" altLang="zh-CN" sz="1200" kern="1200" baseline="0" dirty="0" smtClean="0">
                <a:solidFill>
                  <a:schemeClr val="tx1"/>
                </a:solidFill>
                <a:latin typeface="Arial" pitchFamily="34" charset="0"/>
                <a:ea typeface="宋体" pitchFamily="2" charset="-122"/>
                <a:cs typeface="+mn-cs"/>
              </a:rPr>
              <a:t>termed “large </a:t>
            </a:r>
            <a:r>
              <a:rPr lang="en-US" altLang="zh-CN" sz="1200" i="1" kern="1200" baseline="0" dirty="0" smtClean="0">
                <a:solidFill>
                  <a:schemeClr val="tx1"/>
                </a:solidFill>
                <a:latin typeface="Arial" pitchFamily="34" charset="0"/>
                <a:ea typeface="宋体" pitchFamily="2" charset="-122"/>
                <a:cs typeface="+mn-cs"/>
              </a:rPr>
              <a:t>n, small p”: There were many</a:t>
            </a:r>
          </a:p>
          <a:p>
            <a:r>
              <a:rPr lang="en-US" altLang="zh-CN" sz="1200" kern="1200" baseline="0" dirty="0" smtClean="0">
                <a:solidFill>
                  <a:schemeClr val="tx1"/>
                </a:solidFill>
                <a:latin typeface="Arial" pitchFamily="34" charset="0"/>
                <a:ea typeface="宋体" pitchFamily="2" charset="-122"/>
                <a:cs typeface="+mn-cs"/>
              </a:rPr>
              <a:t>observations (</a:t>
            </a:r>
            <a:r>
              <a:rPr lang="en-US" altLang="zh-CN" sz="1200" i="1" kern="1200" baseline="0" dirty="0" smtClean="0">
                <a:solidFill>
                  <a:schemeClr val="tx1"/>
                </a:solidFill>
                <a:latin typeface="Arial" pitchFamily="34" charset="0"/>
                <a:ea typeface="宋体" pitchFamily="2" charset="-122"/>
                <a:cs typeface="+mn-cs"/>
              </a:rPr>
              <a:t>n), such as participants in a</a:t>
            </a:r>
          </a:p>
          <a:p>
            <a:r>
              <a:rPr lang="en-US" altLang="zh-CN" sz="1200" kern="1200" baseline="0" dirty="0" smtClean="0">
                <a:solidFill>
                  <a:schemeClr val="tx1"/>
                </a:solidFill>
                <a:latin typeface="Arial" pitchFamily="34" charset="0"/>
                <a:ea typeface="宋体" pitchFamily="2" charset="-122"/>
                <a:cs typeface="+mn-cs"/>
              </a:rPr>
              <a:t>clinical trial, but few parameters were measured</a:t>
            </a:r>
          </a:p>
          <a:p>
            <a:r>
              <a:rPr lang="en-US" altLang="zh-CN" sz="1200" kern="1200" baseline="0" dirty="0" smtClean="0">
                <a:solidFill>
                  <a:schemeClr val="tx1"/>
                </a:solidFill>
                <a:latin typeface="Arial" pitchFamily="34" charset="0"/>
                <a:ea typeface="宋体" pitchFamily="2" charset="-122"/>
                <a:cs typeface="+mn-cs"/>
              </a:rPr>
              <a:t>(</a:t>
            </a:r>
            <a:r>
              <a:rPr lang="en-US" altLang="zh-CN" sz="1200" i="1" kern="1200" baseline="0" dirty="0" smtClean="0">
                <a:solidFill>
                  <a:schemeClr val="tx1"/>
                </a:solidFill>
                <a:latin typeface="Arial" pitchFamily="34" charset="0"/>
                <a:ea typeface="宋体" pitchFamily="2" charset="-122"/>
                <a:cs typeface="+mn-cs"/>
              </a:rPr>
              <a:t>p), and just a handful of hypotheses</a:t>
            </a:r>
          </a:p>
          <a:p>
            <a:r>
              <a:rPr lang="en-US" altLang="zh-CN" sz="1200" kern="1200" baseline="0" dirty="0" smtClean="0">
                <a:solidFill>
                  <a:schemeClr val="tx1"/>
                </a:solidFill>
                <a:latin typeface="Arial" pitchFamily="34" charset="0"/>
                <a:ea typeface="宋体" pitchFamily="2" charset="-122"/>
                <a:cs typeface="+mn-cs"/>
              </a:rPr>
              <a:t>tested.</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kern="1200" baseline="0" dirty="0" smtClean="0">
                <a:solidFill>
                  <a:schemeClr val="tx1"/>
                </a:solidFill>
                <a:latin typeface="Arial" pitchFamily="34" charset="0"/>
                <a:ea typeface="宋体" pitchFamily="2" charset="-122"/>
                <a:cs typeface="+mn-cs"/>
              </a:rPr>
              <a:t>For example, the highest-volume source of public</a:t>
            </a:r>
          </a:p>
          <a:p>
            <a:r>
              <a:rPr lang="en-US" altLang="zh-CN" sz="1200" kern="1200" baseline="0" dirty="0" smtClean="0">
                <a:solidFill>
                  <a:schemeClr val="tx1"/>
                </a:solidFill>
                <a:latin typeface="Arial" pitchFamily="34" charset="0"/>
                <a:ea typeface="宋体" pitchFamily="2" charset="-122"/>
                <a:cs typeface="+mn-cs"/>
              </a:rPr>
              <a:t>Twitter data, which are used by thousands</a:t>
            </a:r>
          </a:p>
          <a:p>
            <a:r>
              <a:rPr lang="en-US" altLang="zh-CN" sz="1200" kern="1200" baseline="0" dirty="0" smtClean="0">
                <a:solidFill>
                  <a:schemeClr val="tx1"/>
                </a:solidFill>
                <a:latin typeface="Arial" pitchFamily="34" charset="0"/>
                <a:ea typeface="宋体" pitchFamily="2" charset="-122"/>
                <a:cs typeface="+mn-cs"/>
              </a:rPr>
              <a:t>of researchers worldwide, is not an</a:t>
            </a:r>
          </a:p>
          <a:p>
            <a:r>
              <a:rPr lang="en-US" altLang="zh-CN" sz="1200" kern="1200" baseline="0" dirty="0" smtClean="0">
                <a:solidFill>
                  <a:schemeClr val="tx1"/>
                </a:solidFill>
                <a:latin typeface="Arial" pitchFamily="34" charset="0"/>
                <a:ea typeface="宋体" pitchFamily="2" charset="-122"/>
                <a:cs typeface="+mn-cs"/>
              </a:rPr>
              <a:t>accurate representation of the overall platform’s</a:t>
            </a:r>
          </a:p>
          <a:p>
            <a:r>
              <a:rPr lang="en-US" altLang="zh-CN" sz="1200" kern="1200" baseline="0" dirty="0" smtClean="0">
                <a:solidFill>
                  <a:schemeClr val="tx1"/>
                </a:solidFill>
                <a:latin typeface="Arial" pitchFamily="34" charset="0"/>
                <a:ea typeface="宋体" pitchFamily="2" charset="-122"/>
                <a:cs typeface="+mn-cs"/>
              </a:rPr>
              <a:t>data ( </a:t>
            </a:r>
            <a:r>
              <a:rPr lang="en-US" altLang="zh-CN" sz="1200" i="1" kern="1200" baseline="0" dirty="0" smtClean="0">
                <a:solidFill>
                  <a:schemeClr val="tx1"/>
                </a:solidFill>
                <a:latin typeface="Arial" pitchFamily="34" charset="0"/>
                <a:ea typeface="宋体" pitchFamily="2" charset="-122"/>
                <a:cs typeface="+mn-cs"/>
              </a:rPr>
              <a:t>11).</a:t>
            </a:r>
          </a:p>
          <a:p>
            <a:endParaRPr lang="en-US" altLang="zh-CN" sz="1200" i="1" kern="1200" baseline="0" dirty="0" smtClean="0">
              <a:solidFill>
                <a:schemeClr val="tx1"/>
              </a:solidFill>
              <a:latin typeface="Arial" pitchFamily="34" charset="0"/>
              <a:ea typeface="宋体" pitchFamily="2" charset="-122"/>
              <a:cs typeface="+mn-cs"/>
            </a:endParaRPr>
          </a:p>
          <a:p>
            <a:r>
              <a:rPr lang="en-US" altLang="zh-CN" sz="1200" i="1" kern="1200" baseline="0" dirty="0" smtClean="0">
                <a:solidFill>
                  <a:schemeClr val="tx1"/>
                </a:solidFill>
                <a:latin typeface="Arial" pitchFamily="34" charset="0"/>
                <a:ea typeface="宋体" pitchFamily="2" charset="-122"/>
                <a:cs typeface="+mn-cs"/>
              </a:rPr>
              <a:t>Multiple comparison problems. The body</a:t>
            </a:r>
          </a:p>
          <a:p>
            <a:r>
              <a:rPr lang="en-US" altLang="zh-CN" sz="1200" kern="1200" baseline="0" dirty="0" smtClean="0">
                <a:solidFill>
                  <a:schemeClr val="tx1"/>
                </a:solidFill>
                <a:latin typeface="Arial" pitchFamily="34" charset="0"/>
                <a:ea typeface="宋体" pitchFamily="2" charset="-122"/>
                <a:cs typeface="+mn-cs"/>
              </a:rPr>
              <a:t>of social media analysis that concerns the development</a:t>
            </a:r>
          </a:p>
          <a:p>
            <a:r>
              <a:rPr lang="en-US" altLang="zh-CN" sz="1200" kern="1200" baseline="0" dirty="0" smtClean="0">
                <a:solidFill>
                  <a:schemeClr val="tx1"/>
                </a:solidFill>
                <a:latin typeface="Arial" pitchFamily="34" charset="0"/>
                <a:ea typeface="宋体" pitchFamily="2" charset="-122"/>
                <a:cs typeface="+mn-cs"/>
              </a:rPr>
              <a:t>of user/content classification and</a:t>
            </a:r>
          </a:p>
          <a:p>
            <a:r>
              <a:rPr lang="en-US" altLang="zh-CN" sz="1200" kern="1200" baseline="0" dirty="0" smtClean="0">
                <a:solidFill>
                  <a:schemeClr val="tx1"/>
                </a:solidFill>
                <a:latin typeface="Arial" pitchFamily="34" charset="0"/>
                <a:ea typeface="宋体" pitchFamily="2" charset="-122"/>
                <a:cs typeface="+mn-cs"/>
              </a:rPr>
              <a:t>prediction has unaddressed issues with </a:t>
            </a:r>
            <a:r>
              <a:rPr lang="en-US" altLang="zh-CN" sz="1200" kern="1200" baseline="0" dirty="0" err="1" smtClean="0">
                <a:solidFill>
                  <a:schemeClr val="tx1"/>
                </a:solidFill>
                <a:latin typeface="Arial" pitchFamily="34" charset="0"/>
                <a:ea typeface="宋体" pitchFamily="2" charset="-122"/>
                <a:cs typeface="+mn-cs"/>
              </a:rPr>
              <a:t>overfitting</a:t>
            </a:r>
            <a:r>
              <a:rPr lang="en-US" altLang="zh-CN" sz="1200" kern="1200" baseline="0" dirty="0" smtClean="0">
                <a:solidFill>
                  <a:schemeClr val="tx1"/>
                </a:solidFill>
                <a:latin typeface="Arial" pitchFamily="34" charset="0"/>
                <a:ea typeface="宋体" pitchFamily="2" charset="-122"/>
                <a:cs typeface="+mn-cs"/>
              </a:rPr>
              <a:t>.</a:t>
            </a:r>
          </a:p>
          <a:p>
            <a:endParaRPr lang="en-US" altLang="zh-CN" sz="1200" i="1" kern="1200" baseline="0" dirty="0" smtClean="0">
              <a:solidFill>
                <a:schemeClr val="tx1"/>
              </a:solidFill>
              <a:latin typeface="Arial" pitchFamily="34" charset="0"/>
              <a:ea typeface="宋体" pitchFamily="2" charset="-122"/>
              <a:cs typeface="+mn-cs"/>
            </a:endParaRPr>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kern="1200" baseline="0" dirty="0" smtClean="0">
                <a:solidFill>
                  <a:schemeClr val="tx1"/>
                </a:solidFill>
                <a:latin typeface="Arial" pitchFamily="34" charset="0"/>
                <a:ea typeface="宋体" pitchFamily="2" charset="-122"/>
                <a:cs typeface="+mn-cs"/>
              </a:rPr>
              <a:t>Traditional statistical problems could be</a:t>
            </a:r>
          </a:p>
          <a:p>
            <a:r>
              <a:rPr lang="en-US" altLang="zh-CN" sz="1200" kern="1200" baseline="0" dirty="0" smtClean="0">
                <a:solidFill>
                  <a:schemeClr val="tx1"/>
                </a:solidFill>
                <a:latin typeface="Arial" pitchFamily="34" charset="0"/>
                <a:ea typeface="宋体" pitchFamily="2" charset="-122"/>
                <a:cs typeface="+mn-cs"/>
              </a:rPr>
              <a:t>termed “large </a:t>
            </a:r>
            <a:r>
              <a:rPr lang="en-US" altLang="zh-CN" sz="1200" i="1" kern="1200" baseline="0" dirty="0" smtClean="0">
                <a:solidFill>
                  <a:schemeClr val="tx1"/>
                </a:solidFill>
                <a:latin typeface="Arial" pitchFamily="34" charset="0"/>
                <a:ea typeface="宋体" pitchFamily="2" charset="-122"/>
                <a:cs typeface="+mn-cs"/>
              </a:rPr>
              <a:t>n, small p”: There were many</a:t>
            </a:r>
          </a:p>
          <a:p>
            <a:r>
              <a:rPr lang="en-US" altLang="zh-CN" sz="1200" kern="1200" baseline="0" dirty="0" smtClean="0">
                <a:solidFill>
                  <a:schemeClr val="tx1"/>
                </a:solidFill>
                <a:latin typeface="Arial" pitchFamily="34" charset="0"/>
                <a:ea typeface="宋体" pitchFamily="2" charset="-122"/>
                <a:cs typeface="+mn-cs"/>
              </a:rPr>
              <a:t>observations (</a:t>
            </a:r>
            <a:r>
              <a:rPr lang="en-US" altLang="zh-CN" sz="1200" i="1" kern="1200" baseline="0" dirty="0" smtClean="0">
                <a:solidFill>
                  <a:schemeClr val="tx1"/>
                </a:solidFill>
                <a:latin typeface="Arial" pitchFamily="34" charset="0"/>
                <a:ea typeface="宋体" pitchFamily="2" charset="-122"/>
                <a:cs typeface="+mn-cs"/>
              </a:rPr>
              <a:t>n), such as participants in a</a:t>
            </a:r>
          </a:p>
          <a:p>
            <a:r>
              <a:rPr lang="en-US" altLang="zh-CN" sz="1200" kern="1200" baseline="0" dirty="0" smtClean="0">
                <a:solidFill>
                  <a:schemeClr val="tx1"/>
                </a:solidFill>
                <a:latin typeface="Arial" pitchFamily="34" charset="0"/>
                <a:ea typeface="宋体" pitchFamily="2" charset="-122"/>
                <a:cs typeface="+mn-cs"/>
              </a:rPr>
              <a:t>clinical trial, but few parameters were measured</a:t>
            </a:r>
          </a:p>
          <a:p>
            <a:r>
              <a:rPr lang="en-US" altLang="zh-CN" sz="1200" kern="1200" baseline="0" dirty="0" smtClean="0">
                <a:solidFill>
                  <a:schemeClr val="tx1"/>
                </a:solidFill>
                <a:latin typeface="Arial" pitchFamily="34" charset="0"/>
                <a:ea typeface="宋体" pitchFamily="2" charset="-122"/>
                <a:cs typeface="+mn-cs"/>
              </a:rPr>
              <a:t>(</a:t>
            </a:r>
            <a:r>
              <a:rPr lang="en-US" altLang="zh-CN" sz="1200" i="1" kern="1200" baseline="0" dirty="0" smtClean="0">
                <a:solidFill>
                  <a:schemeClr val="tx1"/>
                </a:solidFill>
                <a:latin typeface="Arial" pitchFamily="34" charset="0"/>
                <a:ea typeface="宋体" pitchFamily="2" charset="-122"/>
                <a:cs typeface="+mn-cs"/>
              </a:rPr>
              <a:t>p), and just a handful of hypotheses</a:t>
            </a:r>
          </a:p>
          <a:p>
            <a:r>
              <a:rPr lang="en-US" altLang="zh-CN" sz="1200" kern="1200" baseline="0" dirty="0" smtClean="0">
                <a:solidFill>
                  <a:schemeClr val="tx1"/>
                </a:solidFill>
                <a:latin typeface="Arial" pitchFamily="34" charset="0"/>
                <a:ea typeface="宋体" pitchFamily="2" charset="-122"/>
                <a:cs typeface="+mn-cs"/>
              </a:rPr>
              <a:t>tested.</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sz="1200" kern="1200" baseline="0" dirty="0" smtClean="0">
                <a:solidFill>
                  <a:schemeClr val="tx1"/>
                </a:solidFill>
                <a:latin typeface="Arial" pitchFamily="34" charset="0"/>
                <a:ea typeface="宋体" pitchFamily="2" charset="-122"/>
                <a:cs typeface="+mn-cs"/>
              </a:rPr>
              <a:t>Traditional statistical problems could be</a:t>
            </a:r>
          </a:p>
          <a:p>
            <a:r>
              <a:rPr lang="en-US" altLang="zh-CN" sz="1200" kern="1200" baseline="0" dirty="0" smtClean="0">
                <a:solidFill>
                  <a:schemeClr val="tx1"/>
                </a:solidFill>
                <a:latin typeface="Arial" pitchFamily="34" charset="0"/>
                <a:ea typeface="宋体" pitchFamily="2" charset="-122"/>
                <a:cs typeface="+mn-cs"/>
              </a:rPr>
              <a:t>termed “large </a:t>
            </a:r>
            <a:r>
              <a:rPr lang="en-US" altLang="zh-CN" sz="1200" i="1" kern="1200" baseline="0" dirty="0" smtClean="0">
                <a:solidFill>
                  <a:schemeClr val="tx1"/>
                </a:solidFill>
                <a:latin typeface="Arial" pitchFamily="34" charset="0"/>
                <a:ea typeface="宋体" pitchFamily="2" charset="-122"/>
                <a:cs typeface="+mn-cs"/>
              </a:rPr>
              <a:t>n, small p”: There were many</a:t>
            </a:r>
          </a:p>
          <a:p>
            <a:r>
              <a:rPr lang="en-US" altLang="zh-CN" sz="1200" kern="1200" baseline="0" dirty="0" smtClean="0">
                <a:solidFill>
                  <a:schemeClr val="tx1"/>
                </a:solidFill>
                <a:latin typeface="Arial" pitchFamily="34" charset="0"/>
                <a:ea typeface="宋体" pitchFamily="2" charset="-122"/>
                <a:cs typeface="+mn-cs"/>
              </a:rPr>
              <a:t>observations (</a:t>
            </a:r>
            <a:r>
              <a:rPr lang="en-US" altLang="zh-CN" sz="1200" i="1" kern="1200" baseline="0" dirty="0" smtClean="0">
                <a:solidFill>
                  <a:schemeClr val="tx1"/>
                </a:solidFill>
                <a:latin typeface="Arial" pitchFamily="34" charset="0"/>
                <a:ea typeface="宋体" pitchFamily="2" charset="-122"/>
                <a:cs typeface="+mn-cs"/>
              </a:rPr>
              <a:t>n), such as participants in a</a:t>
            </a:r>
          </a:p>
          <a:p>
            <a:r>
              <a:rPr lang="en-US" altLang="zh-CN" sz="1200" kern="1200" baseline="0" dirty="0" smtClean="0">
                <a:solidFill>
                  <a:schemeClr val="tx1"/>
                </a:solidFill>
                <a:latin typeface="Arial" pitchFamily="34" charset="0"/>
                <a:ea typeface="宋体" pitchFamily="2" charset="-122"/>
                <a:cs typeface="+mn-cs"/>
              </a:rPr>
              <a:t>clinical trial, but few parameters were measured</a:t>
            </a:r>
          </a:p>
          <a:p>
            <a:r>
              <a:rPr lang="en-US" altLang="zh-CN" sz="1200" kern="1200" baseline="0" dirty="0" smtClean="0">
                <a:solidFill>
                  <a:schemeClr val="tx1"/>
                </a:solidFill>
                <a:latin typeface="Arial" pitchFamily="34" charset="0"/>
                <a:ea typeface="宋体" pitchFamily="2" charset="-122"/>
                <a:cs typeface="+mn-cs"/>
              </a:rPr>
              <a:t>(</a:t>
            </a:r>
            <a:r>
              <a:rPr lang="en-US" altLang="zh-CN" sz="1200" i="1" kern="1200" baseline="0" dirty="0" smtClean="0">
                <a:solidFill>
                  <a:schemeClr val="tx1"/>
                </a:solidFill>
                <a:latin typeface="Arial" pitchFamily="34" charset="0"/>
                <a:ea typeface="宋体" pitchFamily="2" charset="-122"/>
                <a:cs typeface="+mn-cs"/>
              </a:rPr>
              <a:t>p), and just a handful of hypotheses</a:t>
            </a:r>
          </a:p>
          <a:p>
            <a:r>
              <a:rPr lang="en-US" altLang="zh-CN" sz="1200" kern="1200" baseline="0" dirty="0" smtClean="0">
                <a:solidFill>
                  <a:schemeClr val="tx1"/>
                </a:solidFill>
                <a:latin typeface="Arial" pitchFamily="34" charset="0"/>
                <a:ea typeface="宋体" pitchFamily="2" charset="-122"/>
                <a:cs typeface="+mn-cs"/>
              </a:rPr>
              <a:t>tested.</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3" Type="http://schemas.openxmlformats.org/officeDocument/2006/relationships/hyperlink" Target="http://www.nature.com/nature/authors/get_published/" TargetMode="External"/><Relationship Id="rId2" Type="http://schemas.openxmlformats.org/officeDocument/2006/relationships/hyperlink" Target="http://lib.ncut.edu.cn/tgzn/new/ziranzazhi.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786313"/>
            <a:ext cx="8352928" cy="1785937"/>
          </a:xfrm>
          <a:prstGeom prst="rect">
            <a:avLst/>
          </a:prstGeom>
          <a:noFill/>
          <a:ln w="9525">
            <a:noFill/>
            <a:miter lim="800000"/>
            <a:headEnd/>
            <a:tailEnd/>
          </a:ln>
        </p:spPr>
        <p:txBody>
          <a:bodyPr/>
          <a:lstStyle/>
          <a:p>
            <a:pPr marL="342900" indent="-342900" algn="ctr">
              <a:spcBef>
                <a:spcPct val="20000"/>
              </a:spcBef>
            </a:pPr>
            <a:endParaRPr lang="en-US" altLang="zh-CN" sz="2800" b="1" dirty="0" smtClean="0">
              <a:solidFill>
                <a:srgbClr val="0000FF"/>
              </a:solidFill>
              <a:ea typeface="楷体_GB2312" pitchFamily="49" charset="-122"/>
            </a:endParaRPr>
          </a:p>
        </p:txBody>
      </p:sp>
      <p:sp>
        <p:nvSpPr>
          <p:cNvPr id="15363" name="Rectangle 15"/>
          <p:cNvSpPr>
            <a:spLocks noRot="1" noChangeArrowheads="1"/>
          </p:cNvSpPr>
          <p:nvPr/>
        </p:nvSpPr>
        <p:spPr bwMode="auto">
          <a:xfrm>
            <a:off x="107504" y="214313"/>
            <a:ext cx="8964488" cy="2381250"/>
          </a:xfrm>
          <a:prstGeom prst="rect">
            <a:avLst/>
          </a:prstGeom>
          <a:noFill/>
          <a:ln w="9525">
            <a:noFill/>
            <a:miter lim="800000"/>
            <a:headEnd/>
            <a:tailEnd/>
          </a:ln>
        </p:spPr>
        <p:txBody>
          <a:bodyPr lIns="0" rIns="0" anchor="ctr"/>
          <a:lstStyle/>
          <a:p>
            <a:pPr algn="ctr">
              <a:lnSpc>
                <a:spcPct val="140000"/>
              </a:lnSpc>
            </a:pPr>
            <a:r>
              <a:rPr lang="zh-CN" altLang="en-US" sz="5400" b="1" dirty="0" smtClean="0">
                <a:solidFill>
                  <a:srgbClr val="000099"/>
                </a:solidFill>
                <a:latin typeface="+mn-ea"/>
                <a:ea typeface="+mn-ea"/>
              </a:rPr>
              <a:t>大数据之自然</a:t>
            </a:r>
            <a:r>
              <a:rPr lang="en-US" altLang="zh-CN" sz="5400" b="1" dirty="0" smtClean="0">
                <a:solidFill>
                  <a:srgbClr val="000099"/>
                </a:solidFill>
                <a:latin typeface="+mn-ea"/>
                <a:ea typeface="+mn-ea"/>
              </a:rPr>
              <a:t>&amp;</a:t>
            </a:r>
            <a:r>
              <a:rPr lang="zh-CN" altLang="en-US" sz="5400" b="1" dirty="0" smtClean="0">
                <a:solidFill>
                  <a:srgbClr val="000099"/>
                </a:solidFill>
                <a:latin typeface="+mn-ea"/>
                <a:ea typeface="+mn-ea"/>
              </a:rPr>
              <a:t>科学文选</a:t>
            </a:r>
            <a:endParaRPr lang="en-US" altLang="zh-CN" sz="5400" b="1" dirty="0" smtClean="0">
              <a:solidFill>
                <a:srgbClr val="000099"/>
              </a:solidFill>
              <a:latin typeface="+mn-ea"/>
              <a:ea typeface="+mn-ea"/>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14625"/>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517232"/>
            <a:ext cx="4427099" cy="914400"/>
          </a:xfrm>
          <a:prstGeom prst="rect">
            <a:avLst/>
          </a:prstGeom>
        </p:spPr>
      </p:pic>
      <p:sp>
        <p:nvSpPr>
          <p:cNvPr id="6" name="Rectangle 3"/>
          <p:cNvSpPr txBox="1">
            <a:spLocks noChangeArrowheads="1"/>
          </p:cNvSpPr>
          <p:nvPr/>
        </p:nvSpPr>
        <p:spPr bwMode="auto">
          <a:xfrm>
            <a:off x="1331640" y="4509120"/>
            <a:ext cx="7162800" cy="1371600"/>
          </a:xfrm>
          <a:prstGeom prst="rect">
            <a:avLst/>
          </a:prstGeom>
          <a:noFill/>
          <a:ln w="9525">
            <a:noFill/>
            <a:miter lim="800000"/>
            <a:headEnd/>
            <a:tailEnd/>
          </a:ln>
        </p:spPr>
        <p:txBody>
          <a:bodyPr/>
          <a:lstStyle/>
          <a:p>
            <a:pPr algn="ctr">
              <a:lnSpc>
                <a:spcPct val="150000"/>
              </a:lnSpc>
              <a:spcBef>
                <a:spcPct val="20000"/>
              </a:spcBef>
              <a:buClr>
                <a:srgbClr val="FF3300"/>
              </a:buClr>
              <a:buSzPct val="70000"/>
              <a:buFont typeface="Wingdings" pitchFamily="2" charset="2"/>
              <a:buNone/>
              <a:defRPr/>
            </a:pPr>
            <a:r>
              <a:rPr lang="zh-CN" altLang="en-US" sz="4400" b="1" kern="0" dirty="0" smtClean="0">
                <a:solidFill>
                  <a:schemeClr val="accent2"/>
                </a:solidFill>
                <a:latin typeface="隶书" pitchFamily="49" charset="-122"/>
                <a:ea typeface="隶书" pitchFamily="49" charset="-122"/>
              </a:rPr>
              <a:t>马 </a:t>
            </a:r>
            <a:r>
              <a:rPr lang="zh-CN" altLang="en-US" sz="4400" b="1" kern="0" dirty="0">
                <a:solidFill>
                  <a:schemeClr val="accent2"/>
                </a:solidFill>
                <a:latin typeface="隶书" pitchFamily="49" charset="-122"/>
                <a:ea typeface="隶书" pitchFamily="49" charset="-122"/>
              </a:rPr>
              <a:t>帅</a:t>
            </a:r>
            <a:r>
              <a:rPr lang="en-US" altLang="zh-CN" sz="4400" b="1" kern="0" dirty="0">
                <a:solidFill>
                  <a:schemeClr val="accent2"/>
                </a:solidFill>
                <a:latin typeface="隶书" pitchFamily="49" charset="-122"/>
                <a:ea typeface="隶书" pitchFamily="49" charset="-122"/>
              </a:rPr>
              <a:t>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Aspect1</a:t>
            </a:r>
            <a:endParaRPr lang="zh-CN" altLang="en-US" b="1" dirty="0"/>
          </a:p>
        </p:txBody>
      </p:sp>
      <p:sp>
        <p:nvSpPr>
          <p:cNvPr id="3" name="内容占位符 2"/>
          <p:cNvSpPr>
            <a:spLocks noGrp="1"/>
          </p:cNvSpPr>
          <p:nvPr>
            <p:ph idx="1"/>
          </p:nvPr>
        </p:nvSpPr>
        <p:spPr/>
        <p:txBody>
          <a:bodyPr/>
          <a:lstStyle/>
          <a:p>
            <a:r>
              <a:rPr lang="hu-HU" altLang="zh-CN" sz="1800" dirty="0" smtClean="0"/>
              <a:t>Ernő Téglás*, Edward Vul, Vittorio Girotto, Michel Gonzalez, Joshua B. Tenenbaum, Luca L. Bonatti, </a:t>
            </a:r>
            <a:r>
              <a:rPr lang="hu-HU" altLang="zh-CN" sz="1800" dirty="0" smtClean="0">
                <a:solidFill>
                  <a:srgbClr val="C00000"/>
                </a:solidFill>
              </a:rPr>
              <a:t>Pure Reasoning in 12-Month-Old Infants as Probabilistic Inference</a:t>
            </a:r>
            <a:r>
              <a:rPr lang="en-US" altLang="zh-CN" sz="1800" dirty="0" smtClean="0"/>
              <a:t>. </a:t>
            </a:r>
            <a:r>
              <a:rPr lang="hu-HU" altLang="zh-CN" sz="1800" dirty="0" smtClean="0"/>
              <a:t>Science, Vol.332, Issue 6033, pp. 1054-1059, 2011</a:t>
            </a:r>
            <a:r>
              <a:rPr lang="en-US" altLang="zh-CN" sz="1800" dirty="0" smtClean="0"/>
              <a:t> (research article)</a:t>
            </a:r>
            <a:r>
              <a:rPr lang="hu-HU" altLang="zh-CN" sz="1800" dirty="0" smtClean="0"/>
              <a:t>.</a:t>
            </a:r>
            <a:endParaRPr lang="en-US" altLang="zh-CN" sz="1800" dirty="0" smtClean="0"/>
          </a:p>
          <a:p>
            <a:r>
              <a:rPr lang="en-US" altLang="zh-CN" sz="1800" dirty="0" smtClean="0"/>
              <a:t>Joshua B. </a:t>
            </a:r>
            <a:r>
              <a:rPr lang="en-US" altLang="zh-CN" sz="1800" dirty="0" err="1" smtClean="0"/>
              <a:t>Tenenbaum</a:t>
            </a:r>
            <a:r>
              <a:rPr lang="en-US" altLang="zh-CN" sz="1800" dirty="0" smtClean="0"/>
              <a:t>, Charles Kemp, Thomas L. Griffiths, Noah D. Goodman, </a:t>
            </a:r>
            <a:r>
              <a:rPr lang="en-US" altLang="zh-CN" sz="1800" dirty="0" smtClean="0">
                <a:solidFill>
                  <a:srgbClr val="C00000"/>
                </a:solidFill>
              </a:rPr>
              <a:t>How to Grow a Mind: Statistics, Structure, and Abstraction</a:t>
            </a:r>
            <a:r>
              <a:rPr lang="en-US" altLang="zh-CN" sz="1800" dirty="0" smtClean="0"/>
              <a:t>, Science, Vol. 331, Issue 6022, pp. 1279-1285, 2011 (review)</a:t>
            </a:r>
            <a:r>
              <a:rPr lang="hu-HU" altLang="zh-CN" sz="1800" dirty="0" smtClean="0"/>
              <a:t>.</a:t>
            </a:r>
            <a:endParaRPr lang="en-US" altLang="zh-CN" sz="1800" dirty="0" smtClean="0"/>
          </a:p>
          <a:p>
            <a:r>
              <a:rPr lang="en-US" altLang="zh-CN" sz="1800" dirty="0" err="1" smtClean="0"/>
              <a:t>Brenden</a:t>
            </a:r>
            <a:r>
              <a:rPr lang="en-US" altLang="zh-CN" sz="1800" dirty="0" smtClean="0"/>
              <a:t> M. Lake, </a:t>
            </a:r>
            <a:r>
              <a:rPr lang="en-US" altLang="zh-CN" sz="1800" dirty="0" err="1" smtClean="0"/>
              <a:t>Ruslan</a:t>
            </a:r>
            <a:r>
              <a:rPr lang="en-US" altLang="zh-CN" sz="1800" dirty="0" smtClean="0"/>
              <a:t> </a:t>
            </a:r>
            <a:r>
              <a:rPr lang="en-US" altLang="zh-CN" sz="1800" dirty="0" err="1" smtClean="0"/>
              <a:t>Salakhutdinov</a:t>
            </a:r>
            <a:r>
              <a:rPr lang="en-US" altLang="zh-CN" sz="1800" dirty="0" smtClean="0"/>
              <a:t>, Joshua B. </a:t>
            </a:r>
            <a:r>
              <a:rPr lang="en-US" altLang="zh-CN" sz="1800" dirty="0" err="1" smtClean="0"/>
              <a:t>Tenenbaum</a:t>
            </a:r>
            <a:r>
              <a:rPr lang="en-US" altLang="zh-CN" sz="1800" dirty="0" smtClean="0"/>
              <a:t>, </a:t>
            </a:r>
            <a:r>
              <a:rPr lang="en-US" altLang="zh-CN" sz="1800" dirty="0" smtClean="0">
                <a:solidFill>
                  <a:srgbClr val="C00000"/>
                </a:solidFill>
              </a:rPr>
              <a:t>Human-level concept learning through probabilistic program induction</a:t>
            </a:r>
            <a:r>
              <a:rPr lang="en-US" altLang="zh-CN" sz="1800" dirty="0" smtClean="0"/>
              <a:t>, Science, Vol. 350, Issue 6266, pp. 1332-1338, 2015 (research article)</a:t>
            </a:r>
            <a:r>
              <a:rPr lang="hu-HU" altLang="zh-CN" sz="1800" dirty="0" smtClean="0"/>
              <a:t>.</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Aspect1-</a:t>
            </a:r>
            <a:r>
              <a:rPr lang="zh-CN" altLang="en-US" b="1" dirty="0" smtClean="0"/>
              <a:t>例</a:t>
            </a:r>
            <a:r>
              <a:rPr lang="en-US" altLang="zh-CN" b="1" dirty="0" smtClean="0"/>
              <a:t>1</a:t>
            </a:r>
            <a:endParaRPr lang="zh-CN" altLang="en-US" b="1" dirty="0"/>
          </a:p>
        </p:txBody>
      </p:sp>
      <p:sp>
        <p:nvSpPr>
          <p:cNvPr id="3" name="内容占位符 2"/>
          <p:cNvSpPr>
            <a:spLocks noGrp="1"/>
          </p:cNvSpPr>
          <p:nvPr>
            <p:ph idx="1"/>
          </p:nvPr>
        </p:nvSpPr>
        <p:spPr/>
        <p:txBody>
          <a:bodyPr/>
          <a:lstStyle/>
          <a:p>
            <a:r>
              <a:rPr lang="en-US" altLang="zh-CN" sz="2400" b="1" dirty="0" smtClean="0"/>
              <a:t>A Bayesian model of infants’ pure reasoning.</a:t>
            </a:r>
          </a:p>
          <a:p>
            <a:pPr lvl="1"/>
            <a:r>
              <a:rPr lang="en-US" altLang="zh-CN" sz="1600" dirty="0" smtClean="0"/>
              <a:t>Probe infants’ expectations about unknown future events when they witness dynamic scenes that contain multiple potentially relevant–but also potentially conflicting–sources of information</a:t>
            </a:r>
          </a:p>
          <a:p>
            <a:pPr lvl="1"/>
            <a:r>
              <a:rPr lang="en-US" altLang="zh-CN" sz="1600" dirty="0" smtClean="0"/>
              <a:t>Infants’ looking times are consistent with </a:t>
            </a:r>
            <a:r>
              <a:rPr lang="en-US" altLang="zh-CN" sz="1600" b="1" dirty="0" smtClean="0"/>
              <a:t>a Bayesian ideal observer </a:t>
            </a:r>
            <a:r>
              <a:rPr lang="en-US" altLang="zh-CN" sz="1600" dirty="0" smtClean="0"/>
              <a:t>embodying abstract principles of object motion.</a:t>
            </a:r>
          </a:p>
          <a:p>
            <a:pPr lvl="1"/>
            <a:r>
              <a:rPr lang="en-US" altLang="zh-CN" sz="1600" dirty="0" smtClean="0"/>
              <a:t>Infants possess surprisingly sophisticated  abilities to integrate multiple information sources and </a:t>
            </a:r>
            <a:r>
              <a:rPr lang="en-US" altLang="zh-CN" sz="1600" b="1" dirty="0" smtClean="0"/>
              <a:t>abstract knowledge </a:t>
            </a:r>
            <a:r>
              <a:rPr lang="en-US" altLang="zh-CN" sz="1600" dirty="0" smtClean="0"/>
              <a:t>in reasoning about future outcomes.</a:t>
            </a:r>
          </a:p>
          <a:p>
            <a:pPr lvl="1"/>
            <a:endParaRPr lang="en-US" altLang="zh-CN" sz="1800" dirty="0" smtClean="0"/>
          </a:p>
          <a:p>
            <a:pPr lvl="1"/>
            <a:endParaRPr lang="en-US" altLang="zh-CN" sz="18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pic>
        <p:nvPicPr>
          <p:cNvPr id="47106" name="Picture 2"/>
          <p:cNvPicPr>
            <a:picLocks noChangeAspect="1" noChangeArrowheads="1"/>
          </p:cNvPicPr>
          <p:nvPr/>
        </p:nvPicPr>
        <p:blipFill>
          <a:blip r:embed="rId2" cstate="print"/>
          <a:srcRect/>
          <a:stretch>
            <a:fillRect/>
          </a:stretch>
        </p:blipFill>
        <p:spPr bwMode="auto">
          <a:xfrm>
            <a:off x="2339752" y="3212976"/>
            <a:ext cx="3888432" cy="3233943"/>
          </a:xfrm>
          <a:prstGeom prst="rect">
            <a:avLst/>
          </a:prstGeom>
          <a:noFill/>
          <a:ln w="9525">
            <a:noFill/>
            <a:miter lim="800000"/>
            <a:headEnd/>
            <a:tailEnd/>
          </a:ln>
        </p:spPr>
      </p:pic>
      <p:sp>
        <p:nvSpPr>
          <p:cNvPr id="6" name="矩形 5"/>
          <p:cNvSpPr/>
          <p:nvPr/>
        </p:nvSpPr>
        <p:spPr>
          <a:xfrm>
            <a:off x="107504" y="6279703"/>
            <a:ext cx="8892480" cy="461665"/>
          </a:xfrm>
          <a:prstGeom prst="rect">
            <a:avLst/>
          </a:prstGeom>
        </p:spPr>
        <p:txBody>
          <a:bodyPr wrap="square">
            <a:spAutoFit/>
          </a:bodyPr>
          <a:lstStyle/>
          <a:p>
            <a:r>
              <a:rPr lang="hu-HU" altLang="zh-CN" sz="1200" dirty="0" smtClean="0"/>
              <a:t>Ernő Téglás*, Edward Vul, Vittorio Girotto, Michel Gonzalez, Joshua B. Tenenbaum, Luca L. Bonatti, </a:t>
            </a:r>
            <a:r>
              <a:rPr lang="hu-HU" altLang="zh-CN" sz="1200" dirty="0" smtClean="0">
                <a:solidFill>
                  <a:srgbClr val="C00000"/>
                </a:solidFill>
              </a:rPr>
              <a:t>Pure Reasoning in 12-Month-Old Infants as Probabilistic Inference</a:t>
            </a:r>
            <a:r>
              <a:rPr lang="en-US" altLang="zh-CN" sz="1200" dirty="0" smtClean="0"/>
              <a:t>. </a:t>
            </a:r>
            <a:r>
              <a:rPr lang="hu-HU" altLang="zh-CN" sz="1200" dirty="0" smtClean="0"/>
              <a:t>Science, Vol.332, Issue 6033, pp. 1054-1059, 2011</a:t>
            </a:r>
            <a:r>
              <a:rPr lang="en-US" altLang="zh-CN" sz="1200" dirty="0" smtClean="0"/>
              <a:t> (research article)</a:t>
            </a:r>
            <a:r>
              <a:rPr lang="hu-HU" altLang="zh-CN" sz="1200" dirty="0" smtClean="0"/>
              <a:t>.</a:t>
            </a:r>
            <a:endParaRPr lang="en-US" altLang="zh-CN" sz="12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Aspect1-</a:t>
            </a:r>
            <a:r>
              <a:rPr lang="zh-CN" altLang="en-US" b="1" dirty="0" smtClean="0"/>
              <a:t>例</a:t>
            </a:r>
            <a:r>
              <a:rPr lang="en-US" altLang="zh-CN" b="1" dirty="0" smtClean="0"/>
              <a:t>2</a:t>
            </a:r>
            <a:endParaRPr lang="zh-CN" altLang="en-US" b="1" dirty="0"/>
          </a:p>
        </p:txBody>
      </p:sp>
      <p:sp>
        <p:nvSpPr>
          <p:cNvPr id="3" name="内容占位符 2"/>
          <p:cNvSpPr>
            <a:spLocks noGrp="1"/>
          </p:cNvSpPr>
          <p:nvPr>
            <p:ph idx="1"/>
          </p:nvPr>
        </p:nvSpPr>
        <p:spPr>
          <a:xfrm>
            <a:off x="285720" y="4581128"/>
            <a:ext cx="8501122" cy="1848268"/>
          </a:xfrm>
        </p:spPr>
        <p:txBody>
          <a:bodyPr/>
          <a:lstStyle/>
          <a:p>
            <a:r>
              <a:rPr lang="en-US" altLang="zh-CN" sz="2000" dirty="0" smtClean="0"/>
              <a:t>The Form of Abstract Knowledge</a:t>
            </a:r>
            <a:r>
              <a:rPr lang="en-US" altLang="zh-CN" sz="2000" b="1" dirty="0" smtClean="0"/>
              <a:t>: </a:t>
            </a:r>
            <a:r>
              <a:rPr lang="en-US" altLang="zh-CN" sz="1800" b="1" dirty="0" smtClean="0"/>
              <a:t>a directed graphical model</a:t>
            </a:r>
            <a:r>
              <a:rPr lang="en-US" altLang="zh-CN" sz="1800" dirty="0" smtClean="0"/>
              <a:t>, where nodes represent variables and directed edges between nodes represent probabilistic causal links.</a:t>
            </a:r>
          </a:p>
          <a:p>
            <a:r>
              <a:rPr lang="en-US" altLang="zh-CN" sz="2000" dirty="0" smtClean="0"/>
              <a:t>Understanding cognition and its origins in terms of Bayesian inference over richly structured, hierarchical generative models.</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pic>
        <p:nvPicPr>
          <p:cNvPr id="48130" name="Picture 2"/>
          <p:cNvPicPr>
            <a:picLocks noChangeAspect="1" noChangeArrowheads="1"/>
          </p:cNvPicPr>
          <p:nvPr/>
        </p:nvPicPr>
        <p:blipFill>
          <a:blip r:embed="rId3" cstate="print"/>
          <a:srcRect/>
          <a:stretch>
            <a:fillRect/>
          </a:stretch>
        </p:blipFill>
        <p:spPr bwMode="auto">
          <a:xfrm>
            <a:off x="251520" y="875159"/>
            <a:ext cx="4419824" cy="2985889"/>
          </a:xfrm>
          <a:prstGeom prst="rect">
            <a:avLst/>
          </a:prstGeom>
          <a:noFill/>
          <a:ln w="9525">
            <a:noFill/>
            <a:miter lim="800000"/>
            <a:headEnd/>
            <a:tailEnd/>
          </a:ln>
        </p:spPr>
      </p:pic>
      <p:pic>
        <p:nvPicPr>
          <p:cNvPr id="48131" name="Picture 3"/>
          <p:cNvPicPr>
            <a:picLocks noChangeAspect="1" noChangeArrowheads="1"/>
          </p:cNvPicPr>
          <p:nvPr/>
        </p:nvPicPr>
        <p:blipFill>
          <a:blip r:embed="rId4" cstate="print"/>
          <a:srcRect/>
          <a:stretch>
            <a:fillRect/>
          </a:stretch>
        </p:blipFill>
        <p:spPr bwMode="auto">
          <a:xfrm>
            <a:off x="4716016" y="1019175"/>
            <a:ext cx="4390187" cy="2694236"/>
          </a:xfrm>
          <a:prstGeom prst="rect">
            <a:avLst/>
          </a:prstGeom>
          <a:noFill/>
          <a:ln w="9525">
            <a:noFill/>
            <a:miter lim="800000"/>
            <a:headEnd/>
            <a:tailEnd/>
          </a:ln>
        </p:spPr>
      </p:pic>
      <p:sp>
        <p:nvSpPr>
          <p:cNvPr id="8" name="矩形 7"/>
          <p:cNvSpPr/>
          <p:nvPr/>
        </p:nvSpPr>
        <p:spPr>
          <a:xfrm>
            <a:off x="72008" y="3933056"/>
            <a:ext cx="8964488" cy="646331"/>
          </a:xfrm>
          <a:prstGeom prst="rect">
            <a:avLst/>
          </a:prstGeom>
        </p:spPr>
        <p:txBody>
          <a:bodyPr wrap="square">
            <a:spAutoFit/>
          </a:bodyPr>
          <a:lstStyle/>
          <a:p>
            <a:pPr algn="just"/>
            <a:r>
              <a:rPr lang="en-US" altLang="zh-CN" dirty="0" smtClean="0"/>
              <a:t>Learning names for categories can be modeled as Bayesian inference over a tree-structured domain representation</a:t>
            </a:r>
          </a:p>
        </p:txBody>
      </p:sp>
      <p:sp>
        <p:nvSpPr>
          <p:cNvPr id="9" name="矩形 8"/>
          <p:cNvSpPr/>
          <p:nvPr/>
        </p:nvSpPr>
        <p:spPr>
          <a:xfrm>
            <a:off x="251520" y="6279703"/>
            <a:ext cx="8640960" cy="461665"/>
          </a:xfrm>
          <a:prstGeom prst="rect">
            <a:avLst/>
          </a:prstGeom>
        </p:spPr>
        <p:txBody>
          <a:bodyPr wrap="square">
            <a:spAutoFit/>
          </a:bodyPr>
          <a:lstStyle/>
          <a:p>
            <a:r>
              <a:rPr lang="en-US" altLang="zh-CN" sz="1200" dirty="0" smtClean="0"/>
              <a:t>Joshua B. </a:t>
            </a:r>
            <a:r>
              <a:rPr lang="en-US" altLang="zh-CN" sz="1200" dirty="0" err="1" smtClean="0"/>
              <a:t>Tenenbaum</a:t>
            </a:r>
            <a:r>
              <a:rPr lang="en-US" altLang="zh-CN" sz="1200" dirty="0" smtClean="0"/>
              <a:t>, Charles Kemp, Thomas L. Griffiths, Noah D. Goodman, </a:t>
            </a:r>
            <a:r>
              <a:rPr lang="en-US" altLang="zh-CN" sz="1200" dirty="0" smtClean="0">
                <a:solidFill>
                  <a:srgbClr val="C00000"/>
                </a:solidFill>
              </a:rPr>
              <a:t>How to Grow a Mind: Statistics, Structure, and Abstraction</a:t>
            </a:r>
            <a:r>
              <a:rPr lang="en-US" altLang="zh-CN" sz="1200" dirty="0" smtClean="0"/>
              <a:t>, Science, Vol. 331, Issue 6022, pp. 1279-1285, 2011 (review)</a:t>
            </a:r>
            <a:r>
              <a:rPr lang="hu-HU" altLang="zh-CN" sz="1200" dirty="0" smtClean="0"/>
              <a:t>.</a:t>
            </a:r>
            <a:endParaRPr lang="en-US" altLang="zh-CN" sz="12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Aspect1-</a:t>
            </a:r>
            <a:r>
              <a:rPr lang="zh-CN" altLang="en-US" b="1" dirty="0" smtClean="0"/>
              <a:t>例</a:t>
            </a:r>
            <a:r>
              <a:rPr lang="en-US" altLang="zh-CN" b="1" dirty="0" smtClean="0"/>
              <a:t>3</a:t>
            </a:r>
            <a:endParaRPr lang="zh-CN" altLang="en-US"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
        <p:nvSpPr>
          <p:cNvPr id="8" name="矩形 7"/>
          <p:cNvSpPr/>
          <p:nvPr/>
        </p:nvSpPr>
        <p:spPr>
          <a:xfrm>
            <a:off x="72008" y="4399944"/>
            <a:ext cx="8964488" cy="1477328"/>
          </a:xfrm>
          <a:prstGeom prst="rect">
            <a:avLst/>
          </a:prstGeom>
        </p:spPr>
        <p:txBody>
          <a:bodyPr wrap="square">
            <a:spAutoFit/>
          </a:bodyPr>
          <a:lstStyle/>
          <a:p>
            <a:r>
              <a:rPr lang="en-US" altLang="zh-CN" b="1" dirty="0" smtClean="0"/>
              <a:t>People can learn rich concepts from limited data. </a:t>
            </a:r>
          </a:p>
          <a:p>
            <a:r>
              <a:rPr lang="en-US" altLang="zh-CN" dirty="0" smtClean="0"/>
              <a:t>A single example of a new concept (red boxes) can be enough information to support</a:t>
            </a:r>
          </a:p>
          <a:p>
            <a:r>
              <a:rPr lang="en-US" altLang="zh-CN" dirty="0" smtClean="0"/>
              <a:t>the (</a:t>
            </a:r>
            <a:r>
              <a:rPr lang="en-US" altLang="zh-CN" dirty="0" err="1" smtClean="0"/>
              <a:t>i</a:t>
            </a:r>
            <a:r>
              <a:rPr lang="en-US" altLang="zh-CN" dirty="0" smtClean="0"/>
              <a:t>) classification of new examples, (ii) generation of new examples, (iii) parsing an object into parts and relations (parts segmented by color), and (iv) generation of new concepts from related concepts.</a:t>
            </a:r>
          </a:p>
        </p:txBody>
      </p:sp>
      <p:pic>
        <p:nvPicPr>
          <p:cNvPr id="49154" name="Picture 2"/>
          <p:cNvPicPr>
            <a:picLocks noChangeAspect="1" noChangeArrowheads="1"/>
          </p:cNvPicPr>
          <p:nvPr/>
        </p:nvPicPr>
        <p:blipFill>
          <a:blip r:embed="rId2" cstate="print"/>
          <a:srcRect/>
          <a:stretch>
            <a:fillRect/>
          </a:stretch>
        </p:blipFill>
        <p:spPr bwMode="auto">
          <a:xfrm>
            <a:off x="395536" y="908720"/>
            <a:ext cx="3411114" cy="3347839"/>
          </a:xfrm>
          <a:prstGeom prst="rect">
            <a:avLst/>
          </a:prstGeom>
          <a:noFill/>
          <a:ln w="9525">
            <a:noFill/>
            <a:miter lim="800000"/>
            <a:headEnd/>
            <a:tailEnd/>
          </a:ln>
        </p:spPr>
      </p:pic>
      <p:pic>
        <p:nvPicPr>
          <p:cNvPr id="49155" name="Picture 3"/>
          <p:cNvPicPr>
            <a:picLocks noChangeAspect="1" noChangeArrowheads="1"/>
          </p:cNvPicPr>
          <p:nvPr/>
        </p:nvPicPr>
        <p:blipFill>
          <a:blip r:embed="rId3" cstate="print"/>
          <a:srcRect/>
          <a:stretch>
            <a:fillRect/>
          </a:stretch>
        </p:blipFill>
        <p:spPr bwMode="auto">
          <a:xfrm>
            <a:off x="5292080" y="908720"/>
            <a:ext cx="2808312" cy="3245161"/>
          </a:xfrm>
          <a:prstGeom prst="rect">
            <a:avLst/>
          </a:prstGeom>
          <a:noFill/>
          <a:ln w="9525">
            <a:noFill/>
            <a:miter lim="800000"/>
            <a:headEnd/>
            <a:tailEnd/>
          </a:ln>
        </p:spPr>
      </p:pic>
      <p:sp>
        <p:nvSpPr>
          <p:cNvPr id="7" name="矩形 6"/>
          <p:cNvSpPr/>
          <p:nvPr/>
        </p:nvSpPr>
        <p:spPr>
          <a:xfrm>
            <a:off x="107504" y="6279703"/>
            <a:ext cx="8892480" cy="461665"/>
          </a:xfrm>
          <a:prstGeom prst="rect">
            <a:avLst/>
          </a:prstGeom>
        </p:spPr>
        <p:txBody>
          <a:bodyPr wrap="square">
            <a:spAutoFit/>
          </a:bodyPr>
          <a:lstStyle/>
          <a:p>
            <a:r>
              <a:rPr lang="en-US" altLang="zh-CN" sz="1200" dirty="0" err="1" smtClean="0"/>
              <a:t>Brenden</a:t>
            </a:r>
            <a:r>
              <a:rPr lang="en-US" altLang="zh-CN" sz="1200" dirty="0" smtClean="0"/>
              <a:t> M. Lake, </a:t>
            </a:r>
            <a:r>
              <a:rPr lang="en-US" altLang="zh-CN" sz="1200" dirty="0" err="1" smtClean="0"/>
              <a:t>Ruslan</a:t>
            </a:r>
            <a:r>
              <a:rPr lang="en-US" altLang="zh-CN" sz="1200" dirty="0" smtClean="0"/>
              <a:t> </a:t>
            </a:r>
            <a:r>
              <a:rPr lang="en-US" altLang="zh-CN" sz="1200" dirty="0" err="1" smtClean="0"/>
              <a:t>Salakhutdinov</a:t>
            </a:r>
            <a:r>
              <a:rPr lang="en-US" altLang="zh-CN" sz="1200" dirty="0" smtClean="0"/>
              <a:t>, Joshua B. </a:t>
            </a:r>
            <a:r>
              <a:rPr lang="en-US" altLang="zh-CN" sz="1200" dirty="0" err="1" smtClean="0"/>
              <a:t>Tenenbaum</a:t>
            </a:r>
            <a:r>
              <a:rPr lang="en-US" altLang="zh-CN" sz="1200" dirty="0" smtClean="0"/>
              <a:t>, </a:t>
            </a:r>
            <a:r>
              <a:rPr lang="en-US" altLang="zh-CN" sz="1200" dirty="0" smtClean="0">
                <a:solidFill>
                  <a:srgbClr val="C00000"/>
                </a:solidFill>
              </a:rPr>
              <a:t>Human-level concept learning through probabilistic program induction</a:t>
            </a:r>
            <a:r>
              <a:rPr lang="en-US" altLang="zh-CN" sz="1200" dirty="0" smtClean="0"/>
              <a:t>, Science, Vol. 350, Issue 6266, pp. 1332-1338, 2015 (research article)</a:t>
            </a:r>
            <a:r>
              <a:rPr lang="hu-HU" altLang="zh-CN" sz="1200" dirty="0" smtClean="0"/>
              <a:t>.</a:t>
            </a:r>
          </a:p>
        </p:txBody>
      </p:sp>
      <p:sp>
        <p:nvSpPr>
          <p:cNvPr id="9" name="矩形 8"/>
          <p:cNvSpPr/>
          <p:nvPr/>
        </p:nvSpPr>
        <p:spPr>
          <a:xfrm>
            <a:off x="5508104" y="4005064"/>
            <a:ext cx="1526380" cy="276999"/>
          </a:xfrm>
          <a:prstGeom prst="rect">
            <a:avLst/>
          </a:prstGeom>
        </p:spPr>
        <p:txBody>
          <a:bodyPr wrap="none">
            <a:spAutoFit/>
          </a:bodyPr>
          <a:lstStyle/>
          <a:p>
            <a:r>
              <a:rPr lang="en-US" altLang="zh-CN" sz="1200" dirty="0" smtClean="0"/>
              <a:t>http://omniglot.com/</a:t>
            </a:r>
            <a:endParaRPr lang="zh-CN" alt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493801" y="908720"/>
            <a:ext cx="8110647" cy="4104456"/>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b="1" dirty="0" smtClean="0"/>
              <a:t>Challenging Aspect1-</a:t>
            </a:r>
            <a:r>
              <a:rPr lang="zh-CN" altLang="en-US" b="1" dirty="0" smtClean="0"/>
              <a:t>例</a:t>
            </a:r>
            <a:r>
              <a:rPr lang="en-US" altLang="zh-CN" b="1" dirty="0" smtClean="0"/>
              <a:t>3</a:t>
            </a:r>
            <a:endParaRPr lang="zh-CN" altLang="en-US"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sp>
        <p:nvSpPr>
          <p:cNvPr id="8" name="矩形 7"/>
          <p:cNvSpPr/>
          <p:nvPr/>
        </p:nvSpPr>
        <p:spPr>
          <a:xfrm>
            <a:off x="144016" y="5069502"/>
            <a:ext cx="8964488" cy="1815882"/>
          </a:xfrm>
          <a:prstGeom prst="rect">
            <a:avLst/>
          </a:prstGeom>
        </p:spPr>
        <p:txBody>
          <a:bodyPr wrap="square">
            <a:spAutoFit/>
          </a:bodyPr>
          <a:lstStyle/>
          <a:p>
            <a:pPr>
              <a:buFont typeface="Arial" pitchFamily="34" charset="0"/>
              <a:buChar char="•"/>
            </a:pPr>
            <a:r>
              <a:rPr lang="en-US" altLang="zh-CN" sz="1600" dirty="0" smtClean="0"/>
              <a:t> Propose a computational model (</a:t>
            </a:r>
            <a:r>
              <a:rPr lang="en-US" altLang="zh-CN" sz="1600" dirty="0" smtClean="0">
                <a:solidFill>
                  <a:srgbClr val="FF0000"/>
                </a:solidFill>
              </a:rPr>
              <a:t>Bayesian Program Learning</a:t>
            </a:r>
            <a:r>
              <a:rPr lang="en-US" altLang="zh-CN" sz="1600" dirty="0" smtClean="0"/>
              <a:t>) that captures these human learning abilities for a large class of  simple visual concepts: handwritten characters from the world’s alphabets. </a:t>
            </a:r>
          </a:p>
          <a:p>
            <a:pPr>
              <a:buFont typeface="Arial" pitchFamily="34" charset="0"/>
              <a:buChar char="•"/>
            </a:pPr>
            <a:r>
              <a:rPr lang="en-US" altLang="zh-CN" sz="1600" dirty="0" smtClean="0"/>
              <a:t> </a:t>
            </a:r>
            <a:r>
              <a:rPr lang="en-US" altLang="zh-CN" sz="1600" dirty="0" smtClean="0">
                <a:solidFill>
                  <a:srgbClr val="FF0000"/>
                </a:solidFill>
              </a:rPr>
              <a:t>BPL</a:t>
            </a:r>
            <a:r>
              <a:rPr lang="en-US" altLang="zh-CN" sz="1600" dirty="0" smtClean="0"/>
              <a:t> learns simple stochastic programs to represent concepts, building them </a:t>
            </a:r>
            <a:r>
              <a:rPr lang="en-US" altLang="zh-CN" sz="1600" dirty="0" smtClean="0">
                <a:solidFill>
                  <a:srgbClr val="FF0000"/>
                </a:solidFill>
              </a:rPr>
              <a:t>compositionally from parts, subparts, and spatial relations</a:t>
            </a:r>
            <a:r>
              <a:rPr lang="en-US" altLang="zh-CN" sz="1600" dirty="0" smtClean="0"/>
              <a:t>. </a:t>
            </a:r>
          </a:p>
          <a:p>
            <a:pPr>
              <a:buFont typeface="Arial" pitchFamily="34" charset="0"/>
              <a:buChar char="•"/>
            </a:pPr>
            <a:r>
              <a:rPr lang="en-US" altLang="zh-CN" sz="1600" dirty="0" smtClean="0"/>
              <a:t> </a:t>
            </a:r>
            <a:r>
              <a:rPr lang="en-US" altLang="zh-CN" sz="1600" dirty="0" smtClean="0">
                <a:solidFill>
                  <a:srgbClr val="FF0000"/>
                </a:solidFill>
              </a:rPr>
              <a:t>BPL</a:t>
            </a:r>
            <a:r>
              <a:rPr lang="en-US" altLang="zh-CN" sz="1600" dirty="0" smtClean="0"/>
              <a:t> defines a generative model that can sample new types of concepts (an “A,” “B,” etc.) by combining parts and subparts in new ways.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323528" y="3068960"/>
            <a:ext cx="8501122" cy="1440160"/>
          </a:xfrm>
          <a:prstGeom prst="rect">
            <a:avLst/>
          </a:prstGeom>
        </p:spPr>
        <p:txBody>
          <a:bodyPr/>
          <a:lstStyle/>
          <a:p>
            <a:pPr marL="342900" indent="-342900" eaLnBrk="0" hangingPunct="0">
              <a:spcBef>
                <a:spcPct val="20000"/>
              </a:spcBef>
              <a:defRPr/>
            </a:pPr>
            <a:r>
              <a:rPr lang="en-US" altLang="zh-CN" sz="4000" b="1" dirty="0" smtClean="0">
                <a:solidFill>
                  <a:srgbClr val="FF0000"/>
                </a:solidFill>
              </a:rPr>
              <a:t>Challenge 2:</a:t>
            </a:r>
            <a:endParaRPr lang="en-US" altLang="zh-CN" sz="4000" b="1" kern="0" dirty="0" smtClean="0">
              <a:solidFill>
                <a:srgbClr val="FF0000"/>
              </a:solidFill>
              <a:latin typeface="Arial Unicode MS" pitchFamily="34" charset="-122"/>
            </a:endParaRPr>
          </a:p>
          <a:p>
            <a:pPr marL="342900" indent="-342900" eaLnBrk="0" hangingPunct="0">
              <a:spcBef>
                <a:spcPct val="20000"/>
              </a:spcBef>
              <a:defRPr/>
            </a:pPr>
            <a:r>
              <a:rPr lang="en-US" altLang="zh-CN" sz="4000" b="1" kern="0" dirty="0" smtClean="0">
                <a:latin typeface="Arial Unicode MS" pitchFamily="34" charset="-122"/>
              </a:rPr>
              <a:t>Learning from Rich Data</a:t>
            </a:r>
            <a:endParaRPr lang="zh-CN" altLang="en-US" sz="4000" b="1" kern="0" dirty="0" smtClean="0">
              <a:latin typeface="Arial Unicode MS"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Aspect2-</a:t>
            </a:r>
            <a:r>
              <a:rPr lang="zh-CN" altLang="en-US" b="1" dirty="0" smtClean="0"/>
              <a:t>例</a:t>
            </a:r>
            <a:r>
              <a:rPr lang="en-US" altLang="zh-CN" b="1" dirty="0" smtClean="0"/>
              <a:t>4</a:t>
            </a:r>
            <a:endParaRPr lang="zh-CN" altLang="en-US" b="1" dirty="0"/>
          </a:p>
        </p:txBody>
      </p:sp>
      <p:sp>
        <p:nvSpPr>
          <p:cNvPr id="3" name="内容占位符 2"/>
          <p:cNvSpPr>
            <a:spLocks noGrp="1"/>
          </p:cNvSpPr>
          <p:nvPr>
            <p:ph idx="1"/>
          </p:nvPr>
        </p:nvSpPr>
        <p:spPr>
          <a:xfrm>
            <a:off x="285720" y="1000108"/>
            <a:ext cx="8501122" cy="2140860"/>
          </a:xfrm>
        </p:spPr>
        <p:txBody>
          <a:bodyPr/>
          <a:lstStyle/>
          <a:p>
            <a:r>
              <a:rPr lang="en-US" altLang="zh-CN" sz="1800" dirty="0" smtClean="0"/>
              <a:t>Michael L. Littman, </a:t>
            </a:r>
            <a:r>
              <a:rPr lang="en-US" altLang="zh-CN" sz="1800" dirty="0" smtClean="0">
                <a:solidFill>
                  <a:srgbClr val="C00000"/>
                </a:solidFill>
              </a:rPr>
              <a:t>Reinforcement learning improves </a:t>
            </a:r>
            <a:r>
              <a:rPr lang="en-US" altLang="zh-CN" sz="1800" dirty="0" err="1" smtClean="0">
                <a:solidFill>
                  <a:srgbClr val="C00000"/>
                </a:solidFill>
              </a:rPr>
              <a:t>behaviour</a:t>
            </a:r>
            <a:r>
              <a:rPr lang="en-US" altLang="zh-CN" sz="1800" dirty="0" smtClean="0">
                <a:solidFill>
                  <a:srgbClr val="C00000"/>
                </a:solidFill>
              </a:rPr>
              <a:t> from evaluative feedback</a:t>
            </a:r>
            <a:r>
              <a:rPr lang="en-US" altLang="zh-CN" sz="1800" dirty="0" smtClean="0"/>
              <a:t>, Nature 521, 445–451, 2015 (review).</a:t>
            </a:r>
          </a:p>
          <a:p>
            <a:r>
              <a:rPr lang="en-US" altLang="zh-CN" sz="1800" dirty="0" smtClean="0"/>
              <a:t>Google </a:t>
            </a:r>
            <a:r>
              <a:rPr lang="en-US" altLang="zh-CN" sz="1800" dirty="0" err="1" smtClean="0"/>
              <a:t>DeepMind</a:t>
            </a:r>
            <a:r>
              <a:rPr lang="en-US" altLang="zh-CN" sz="1800" dirty="0" smtClean="0"/>
              <a:t>, </a:t>
            </a:r>
            <a:r>
              <a:rPr lang="en-US" altLang="zh-CN" sz="1800" dirty="0" smtClean="0">
                <a:solidFill>
                  <a:srgbClr val="C00000"/>
                </a:solidFill>
              </a:rPr>
              <a:t>Human-level control through deep reinforcement learning</a:t>
            </a:r>
            <a:r>
              <a:rPr lang="en-US" altLang="zh-CN" sz="1800" dirty="0" smtClean="0"/>
              <a:t>, Nature 518, 529–533, 2015 (letter).</a:t>
            </a:r>
          </a:p>
          <a:p>
            <a:r>
              <a:rPr lang="en-US" altLang="zh-CN" sz="1800" dirty="0" smtClean="0"/>
              <a:t>Google </a:t>
            </a:r>
            <a:r>
              <a:rPr lang="en-US" altLang="zh-CN" sz="1800" dirty="0" err="1" smtClean="0"/>
              <a:t>DeepMind</a:t>
            </a:r>
            <a:r>
              <a:rPr lang="en-US" altLang="zh-CN" sz="1800" dirty="0" smtClean="0"/>
              <a:t>, </a:t>
            </a:r>
            <a:r>
              <a:rPr lang="en-US" altLang="zh-CN" sz="1800" dirty="0" smtClean="0">
                <a:solidFill>
                  <a:srgbClr val="C00000"/>
                </a:solidFill>
              </a:rPr>
              <a:t>Mastering the game of Go with deep neural networks and tree search</a:t>
            </a:r>
            <a:r>
              <a:rPr lang="en-US" altLang="zh-CN" sz="1800" dirty="0" smtClean="0"/>
              <a:t>, Nature 529, pp. 484–489, 2016 (article)</a:t>
            </a:r>
            <a:r>
              <a:rPr lang="hu-HU" altLang="zh-CN" sz="1800" dirty="0" smtClean="0"/>
              <a:t>.</a:t>
            </a:r>
            <a:endParaRPr lang="zh-CN" altLang="en-US" sz="18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
        <p:nvSpPr>
          <p:cNvPr id="5" name="矩形 4"/>
          <p:cNvSpPr/>
          <p:nvPr/>
        </p:nvSpPr>
        <p:spPr>
          <a:xfrm>
            <a:off x="1835696" y="2977788"/>
            <a:ext cx="5652120" cy="1200329"/>
          </a:xfrm>
          <a:prstGeom prst="rect">
            <a:avLst/>
          </a:prstGeom>
        </p:spPr>
        <p:txBody>
          <a:bodyPr wrap="square">
            <a:spAutoFit/>
          </a:bodyPr>
          <a:lstStyle/>
          <a:p>
            <a:pPr algn="ctr"/>
            <a:r>
              <a:rPr lang="en-US" altLang="zh-CN" sz="2400" dirty="0" smtClean="0">
                <a:solidFill>
                  <a:srgbClr val="C00000"/>
                </a:solidFill>
              </a:rPr>
              <a:t>Deep Reinforcement Learning (DRL) </a:t>
            </a:r>
          </a:p>
          <a:p>
            <a:pPr algn="ctr"/>
            <a:r>
              <a:rPr lang="en-US" altLang="zh-CN" sz="2400" dirty="0" smtClean="0">
                <a:solidFill>
                  <a:srgbClr val="C00000"/>
                </a:solidFill>
              </a:rPr>
              <a:t>Deep Learning (DL)</a:t>
            </a:r>
            <a:endParaRPr lang="en-US" altLang="zh-CN" sz="2400" dirty="0" smtClean="0"/>
          </a:p>
          <a:p>
            <a:pPr algn="ctr"/>
            <a:r>
              <a:rPr lang="en-US" altLang="zh-CN" sz="2400" dirty="0" smtClean="0">
                <a:solidFill>
                  <a:srgbClr val="C00000"/>
                </a:solidFill>
              </a:rPr>
              <a:t>Reinforcement Learning (RL)</a:t>
            </a:r>
            <a:endParaRPr lang="zh-CN" altLang="en-US" sz="2400" dirty="0"/>
          </a:p>
        </p:txBody>
      </p:sp>
      <p:sp>
        <p:nvSpPr>
          <p:cNvPr id="6" name="矩形 5"/>
          <p:cNvSpPr/>
          <p:nvPr/>
        </p:nvSpPr>
        <p:spPr>
          <a:xfrm>
            <a:off x="1979712" y="4201924"/>
            <a:ext cx="5652120" cy="523220"/>
          </a:xfrm>
          <a:prstGeom prst="rect">
            <a:avLst/>
          </a:prstGeom>
        </p:spPr>
        <p:txBody>
          <a:bodyPr wrap="square">
            <a:spAutoFit/>
          </a:bodyPr>
          <a:lstStyle/>
          <a:p>
            <a:pPr algn="ctr"/>
            <a:r>
              <a:rPr lang="en-US" altLang="zh-CN" sz="2800" dirty="0" smtClean="0">
                <a:solidFill>
                  <a:srgbClr val="C00000"/>
                </a:solidFill>
              </a:rPr>
              <a:t>DRL  =  DL +RL</a:t>
            </a:r>
            <a:endParaRPr lang="zh-CN" altLang="en-US" sz="2800" dirty="0"/>
          </a:p>
        </p:txBody>
      </p:sp>
      <p:sp>
        <p:nvSpPr>
          <p:cNvPr id="7" name="内容占位符 2"/>
          <p:cNvSpPr txBox="1">
            <a:spLocks/>
          </p:cNvSpPr>
          <p:nvPr/>
        </p:nvSpPr>
        <p:spPr bwMode="auto">
          <a:xfrm>
            <a:off x="395536" y="4797152"/>
            <a:ext cx="8501122"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000" b="1" i="0" u="none" strike="noStrike" kern="0" cap="none" spc="0" normalizeH="0" baseline="0" noProof="0" dirty="0" smtClean="0">
                <a:ln>
                  <a:noFill/>
                </a:ln>
                <a:solidFill>
                  <a:schemeClr val="tx1"/>
                </a:solidFill>
                <a:effectLst/>
                <a:uLnTx/>
                <a:uFillTx/>
                <a:latin typeface="Arial Unicode MS" pitchFamily="34" charset="-122"/>
                <a:ea typeface="+mn-ea"/>
                <a:cs typeface="+mn-cs"/>
              </a:rPr>
              <a:t>Reinforcement learning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is the problem of getting an agent to act in the world so as to maximize its rewards. It has to figure out what it did that made it get the reward/punishment, which is known as the credit assignment problem. </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en-US" altLang="zh-CN" sz="1600" b="0" i="0" u="none" strike="noStrike" kern="0" cap="none" spc="0" normalizeH="0" baseline="0" noProof="0" dirty="0" smtClean="0">
                <a:ln>
                  <a:noFill/>
                </a:ln>
                <a:solidFill>
                  <a:srgbClr val="FF0000"/>
                </a:solidFill>
                <a:effectLst/>
                <a:uLnTx/>
                <a:uFillTx/>
                <a:latin typeface="Arial Unicode MS" pitchFamily="34" charset="-122"/>
                <a:ea typeface="+mn-ea"/>
              </a:rPr>
              <a:t>Consider teaching a dog a new trick</a:t>
            </a:r>
            <a:r>
              <a:rPr kumimoji="0" lang="en-US" altLang="zh-CN" sz="1600" b="0" i="0" u="none" strike="noStrike" kern="0" cap="none" spc="0" normalizeH="0" baseline="0" noProof="0" dirty="0" smtClean="0">
                <a:ln>
                  <a:noFill/>
                </a:ln>
                <a:solidFill>
                  <a:schemeClr val="tx1"/>
                </a:solidFill>
                <a:effectLst/>
                <a:uLnTx/>
                <a:uFillTx/>
                <a:latin typeface="Arial Unicode MS" pitchFamily="34" charset="-122"/>
                <a:ea typeface="+mn-ea"/>
              </a:rPr>
              <a:t>: you cannot tell it what to do, but you can reward/punish it if it does the right/wrong thing.</a:t>
            </a:r>
            <a:endParaRPr kumimoji="0" lang="en-US" altLang="zh-CN" sz="1600" b="0" i="0" u="none" strike="noStrike" kern="0" cap="none" spc="0" normalizeH="0" baseline="0" noProof="0" dirty="0" smtClean="0">
              <a:ln>
                <a:noFill/>
              </a:ln>
              <a:solidFill>
                <a:srgbClr val="C00000"/>
              </a:solidFill>
              <a:effectLst/>
              <a:uLnTx/>
              <a:uFillTx/>
              <a:latin typeface="Arial Unicode MS" pitchFamily="34" charset="-122"/>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http://www.cs.ubc.ca/~murphyk/Bayes/Figures/RL.gif"/>
          <p:cNvPicPr>
            <a:picLocks noChangeAspect="1" noChangeArrowheads="1"/>
          </p:cNvPicPr>
          <p:nvPr/>
        </p:nvPicPr>
        <p:blipFill>
          <a:blip r:embed="rId3" cstate="print"/>
          <a:srcRect/>
          <a:stretch>
            <a:fillRect/>
          </a:stretch>
        </p:blipFill>
        <p:spPr bwMode="auto">
          <a:xfrm>
            <a:off x="0" y="904106"/>
            <a:ext cx="4619625" cy="3028950"/>
          </a:xfrm>
          <a:prstGeom prst="rect">
            <a:avLst/>
          </a:prstGeom>
          <a:noFill/>
        </p:spPr>
      </p:pic>
      <p:sp>
        <p:nvSpPr>
          <p:cNvPr id="2" name="标题 1"/>
          <p:cNvSpPr>
            <a:spLocks noGrp="1"/>
          </p:cNvSpPr>
          <p:nvPr>
            <p:ph type="title"/>
          </p:nvPr>
        </p:nvSpPr>
        <p:spPr/>
        <p:txBody>
          <a:bodyPr/>
          <a:lstStyle/>
          <a:p>
            <a:r>
              <a:rPr lang="en-US" altLang="zh-CN" b="1" dirty="0" smtClean="0"/>
              <a:t>Challenging Aspect2-</a:t>
            </a:r>
            <a:r>
              <a:rPr lang="zh-CN" altLang="en-US" b="1" dirty="0" smtClean="0"/>
              <a:t>例</a:t>
            </a:r>
            <a:r>
              <a:rPr lang="en-US" altLang="zh-CN" b="1" dirty="0" smtClean="0"/>
              <a:t>4</a:t>
            </a:r>
            <a:endParaRPr lang="zh-CN" altLang="en-US"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17</a:t>
            </a:fld>
            <a:endParaRPr lang="zh-CN" altLang="en-US" dirty="0"/>
          </a:p>
        </p:txBody>
      </p:sp>
      <p:sp>
        <p:nvSpPr>
          <p:cNvPr id="9" name="矩形 8"/>
          <p:cNvSpPr/>
          <p:nvPr/>
        </p:nvSpPr>
        <p:spPr>
          <a:xfrm>
            <a:off x="4644008" y="908720"/>
            <a:ext cx="4320480" cy="2800767"/>
          </a:xfrm>
          <a:prstGeom prst="rect">
            <a:avLst/>
          </a:prstGeom>
        </p:spPr>
        <p:txBody>
          <a:bodyPr wrap="square">
            <a:spAutoFit/>
          </a:bodyPr>
          <a:lstStyle/>
          <a:p>
            <a:pPr>
              <a:buFont typeface="Arial" pitchFamily="34" charset="0"/>
              <a:buChar char="•"/>
            </a:pPr>
            <a:r>
              <a:rPr lang="en-US" altLang="zh-CN" sz="1600" dirty="0" smtClean="0"/>
              <a:t> </a:t>
            </a:r>
            <a:r>
              <a:rPr lang="en-US" altLang="zh-CN" sz="1600" b="1" dirty="0" smtClean="0"/>
              <a:t>The environment </a:t>
            </a:r>
            <a:r>
              <a:rPr lang="en-US" altLang="zh-CN" sz="1600" dirty="0" smtClean="0"/>
              <a:t>is a modeled as a stochastic finite state machine with inputs (actions sent from the agent) and outputs (observations and rewards sent to the agent)</a:t>
            </a:r>
          </a:p>
          <a:p>
            <a:pPr>
              <a:buFont typeface="Arial" pitchFamily="34" charset="0"/>
              <a:buChar char="•"/>
            </a:pPr>
            <a:r>
              <a:rPr lang="en-US" altLang="zh-CN" sz="1600" dirty="0" smtClean="0"/>
              <a:t> </a:t>
            </a:r>
            <a:r>
              <a:rPr lang="en-US" altLang="zh-CN" sz="1600" b="1" dirty="0" smtClean="0"/>
              <a:t>The agent </a:t>
            </a:r>
            <a:r>
              <a:rPr lang="en-US" altLang="zh-CN" sz="1600" dirty="0" smtClean="0"/>
              <a:t>is also </a:t>
            </a:r>
            <a:r>
              <a:rPr lang="en-US" altLang="zh-CN" sz="1600" dirty="0" err="1" smtClean="0"/>
              <a:t>modelled</a:t>
            </a:r>
            <a:r>
              <a:rPr lang="en-US" altLang="zh-CN" sz="1600" dirty="0" smtClean="0"/>
              <a:t> as stochastic FSM with inputs (observations/rewards sent from the environment) and outputs (actions sent to the environment)</a:t>
            </a:r>
          </a:p>
          <a:p>
            <a:pPr>
              <a:buFont typeface="Arial" pitchFamily="34" charset="0"/>
              <a:buChar char="•"/>
            </a:pPr>
            <a:r>
              <a:rPr lang="en-US" altLang="zh-CN" sz="1600" b="1" dirty="0" smtClean="0"/>
              <a:t> The agent's goal </a:t>
            </a:r>
            <a:r>
              <a:rPr lang="en-US" altLang="zh-CN" sz="1600" dirty="0" smtClean="0"/>
              <a:t>is to find a policy and state-update function so as to maximize the expected sum of discounted rewards</a:t>
            </a:r>
            <a:endParaRPr lang="zh-CN" altLang="en-US" sz="1600" dirty="0"/>
          </a:p>
        </p:txBody>
      </p:sp>
      <p:sp>
        <p:nvSpPr>
          <p:cNvPr id="10" name="矩形 9"/>
          <p:cNvSpPr/>
          <p:nvPr/>
        </p:nvSpPr>
        <p:spPr>
          <a:xfrm>
            <a:off x="251520" y="3789040"/>
            <a:ext cx="3384376" cy="646331"/>
          </a:xfrm>
          <a:prstGeom prst="rect">
            <a:avLst/>
          </a:prstGeom>
        </p:spPr>
        <p:txBody>
          <a:bodyPr wrap="square">
            <a:spAutoFit/>
          </a:bodyPr>
          <a:lstStyle/>
          <a:p>
            <a:r>
              <a:rPr lang="fr-FR" altLang="zh-CN" sz="1200" dirty="0" smtClean="0"/>
              <a:t>State transition function P(X(t)|X(t-1),A(t))</a:t>
            </a:r>
          </a:p>
          <a:p>
            <a:r>
              <a:rPr lang="fr-FR" altLang="zh-CN" sz="1200" dirty="0" smtClean="0"/>
              <a:t>Observation (output) function P(Y(t) | X(t), A(t))</a:t>
            </a:r>
          </a:p>
          <a:p>
            <a:r>
              <a:rPr lang="fr-FR" altLang="zh-CN" sz="1200" dirty="0" smtClean="0"/>
              <a:t>Reward function E(R(t) | X(t), A(t))</a:t>
            </a:r>
            <a:endParaRPr lang="fr-FR" altLang="zh-CN" sz="1200" dirty="0"/>
          </a:p>
        </p:txBody>
      </p:sp>
      <p:sp>
        <p:nvSpPr>
          <p:cNvPr id="11" name="矩形 10"/>
          <p:cNvSpPr/>
          <p:nvPr/>
        </p:nvSpPr>
        <p:spPr>
          <a:xfrm>
            <a:off x="251520" y="4407495"/>
            <a:ext cx="4032448" cy="461665"/>
          </a:xfrm>
          <a:prstGeom prst="rect">
            <a:avLst/>
          </a:prstGeom>
        </p:spPr>
        <p:txBody>
          <a:bodyPr wrap="square">
            <a:spAutoFit/>
          </a:bodyPr>
          <a:lstStyle/>
          <a:p>
            <a:r>
              <a:rPr lang="en-US" altLang="zh-CN" sz="1200" dirty="0" smtClean="0"/>
              <a:t>State transition function: S(t) = f (S(t-1), Y(t), R(t), A(t))</a:t>
            </a:r>
          </a:p>
          <a:p>
            <a:r>
              <a:rPr lang="en-US" altLang="zh-CN" sz="1200" dirty="0" smtClean="0"/>
              <a:t>Policy/output function: A(t) = pi(S(t)))</a:t>
            </a:r>
            <a:endParaRPr lang="en-US" altLang="zh-CN" sz="1200" dirty="0"/>
          </a:p>
        </p:txBody>
      </p:sp>
      <p:sp>
        <p:nvSpPr>
          <p:cNvPr id="12" name="矩形 11"/>
          <p:cNvSpPr/>
          <p:nvPr/>
        </p:nvSpPr>
        <p:spPr>
          <a:xfrm>
            <a:off x="4392488" y="3894147"/>
            <a:ext cx="4644008" cy="830997"/>
          </a:xfrm>
          <a:prstGeom prst="rect">
            <a:avLst/>
          </a:prstGeom>
        </p:spPr>
        <p:txBody>
          <a:bodyPr wrap="square">
            <a:spAutoFit/>
          </a:bodyPr>
          <a:lstStyle/>
          <a:p>
            <a:r>
              <a:rPr lang="en-US" altLang="zh-CN" sz="1200" dirty="0" smtClean="0"/>
              <a:t>In the special case Y(t)=X(t), we say the world is fully observable, and the model becomes a Markov Decision Process (MDP)</a:t>
            </a:r>
          </a:p>
          <a:p>
            <a:r>
              <a:rPr lang="en-US" altLang="zh-CN" sz="1200" dirty="0" smtClean="0">
                <a:latin typeface="Arial" pitchFamily="34" charset="0"/>
                <a:ea typeface="宋体" pitchFamily="2" charset="-122"/>
              </a:rPr>
              <a:t>Approximately solve an MDP by replacing the sum over all states with a Monte Carlo approximation</a:t>
            </a:r>
            <a:endParaRPr lang="zh-CN" altLang="en-US" sz="1200" dirty="0"/>
          </a:p>
        </p:txBody>
      </p:sp>
      <p:sp>
        <p:nvSpPr>
          <p:cNvPr id="15" name="内容占位符 2"/>
          <p:cNvSpPr>
            <a:spLocks noGrp="1"/>
          </p:cNvSpPr>
          <p:nvPr>
            <p:ph idx="1"/>
          </p:nvPr>
        </p:nvSpPr>
        <p:spPr>
          <a:xfrm>
            <a:off x="107504" y="5013176"/>
            <a:ext cx="8964488" cy="1800200"/>
          </a:xfrm>
          <a:ln>
            <a:solidFill>
              <a:srgbClr val="000099"/>
            </a:solidFill>
          </a:ln>
        </p:spPr>
        <p:txBody>
          <a:bodyPr/>
          <a:lstStyle/>
          <a:p>
            <a:pPr>
              <a:spcBef>
                <a:spcPts val="0"/>
              </a:spcBef>
            </a:pPr>
            <a:r>
              <a:rPr lang="en-US" altLang="zh-CN" sz="1400" dirty="0" smtClean="0">
                <a:solidFill>
                  <a:srgbClr val="C00000"/>
                </a:solidFill>
              </a:rPr>
              <a:t>Current research topics include: </a:t>
            </a:r>
            <a:r>
              <a:rPr lang="en-US" altLang="zh-CN" sz="1400" dirty="0" smtClean="0"/>
              <a:t>adaptive methods which work with fewer (or no) parameters under a large number of conditions, addressing the exploration problem in large MDPs,</a:t>
            </a:r>
          </a:p>
          <a:p>
            <a:pPr>
              <a:spcBef>
                <a:spcPts val="0"/>
              </a:spcBef>
            </a:pPr>
            <a:r>
              <a:rPr lang="en-US" altLang="zh-CN" sz="1400" dirty="0" smtClean="0"/>
              <a:t>learning and acting under partial information (e.g., using Predictive State Representation), </a:t>
            </a:r>
          </a:p>
          <a:p>
            <a:pPr>
              <a:spcBef>
                <a:spcPts val="0"/>
              </a:spcBef>
            </a:pPr>
            <a:r>
              <a:rPr lang="en-US" altLang="zh-CN" sz="1400" dirty="0" smtClean="0"/>
              <a:t>modular and hierarchical reinforcement learning,</a:t>
            </a:r>
          </a:p>
          <a:p>
            <a:pPr>
              <a:spcBef>
                <a:spcPts val="0"/>
              </a:spcBef>
            </a:pPr>
            <a:r>
              <a:rPr lang="en-US" altLang="zh-CN" sz="1400" dirty="0" smtClean="0"/>
              <a:t>improving existing value-function and policy search methods, </a:t>
            </a:r>
          </a:p>
          <a:p>
            <a:pPr>
              <a:spcBef>
                <a:spcPts val="0"/>
              </a:spcBef>
            </a:pPr>
            <a:r>
              <a:rPr lang="en-US" altLang="zh-CN" sz="1400" dirty="0" smtClean="0"/>
              <a:t>algorithms that work well with large (or continuous) action spaces, </a:t>
            </a:r>
          </a:p>
          <a:p>
            <a:pPr>
              <a:spcBef>
                <a:spcPts val="0"/>
              </a:spcBef>
            </a:pPr>
            <a:r>
              <a:rPr lang="en-US" altLang="zh-CN" sz="1400" dirty="0" smtClean="0"/>
              <a:t>transfer learning, lifelong learning, efficient sample-based planning (e.g., based on Monte-Carlo tree search), and multi-agent or distributed reinforcement Learning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323528" y="3068960"/>
            <a:ext cx="8501122" cy="1440160"/>
          </a:xfrm>
          <a:prstGeom prst="rect">
            <a:avLst/>
          </a:prstGeom>
        </p:spPr>
        <p:txBody>
          <a:bodyPr/>
          <a:lstStyle/>
          <a:p>
            <a:pPr marL="342900" indent="-342900" eaLnBrk="0" hangingPunct="0">
              <a:spcBef>
                <a:spcPct val="20000"/>
              </a:spcBef>
              <a:defRPr/>
            </a:pPr>
            <a:r>
              <a:rPr lang="en-US" altLang="zh-CN" sz="4000" b="1" dirty="0" smtClean="0">
                <a:solidFill>
                  <a:srgbClr val="FF0000"/>
                </a:solidFill>
              </a:rPr>
              <a:t>Challenge 3:</a:t>
            </a:r>
            <a:endParaRPr lang="en-US" altLang="zh-CN" sz="4000" b="1" kern="0" dirty="0" smtClean="0">
              <a:solidFill>
                <a:srgbClr val="FF0000"/>
              </a:solidFill>
              <a:latin typeface="Arial Unicode MS" pitchFamily="34" charset="-122"/>
            </a:endParaRPr>
          </a:p>
          <a:p>
            <a:pPr marL="342900" indent="-342900" eaLnBrk="0" hangingPunct="0">
              <a:spcBef>
                <a:spcPct val="20000"/>
              </a:spcBef>
              <a:defRPr/>
            </a:pPr>
            <a:r>
              <a:rPr lang="en-US" altLang="zh-CN" sz="3600" b="1" kern="0" dirty="0" smtClean="0">
                <a:latin typeface="Arial Unicode MS" pitchFamily="34" charset="-122"/>
              </a:rPr>
              <a:t>Dealing with Noisy and Uncertain Data</a:t>
            </a:r>
            <a:endParaRPr lang="zh-CN" altLang="en-US" sz="3600" b="1" kern="0" dirty="0" smtClean="0">
              <a:latin typeface="Arial Unicode MS"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Aspect3-</a:t>
            </a:r>
            <a:r>
              <a:rPr lang="zh-CN" altLang="en-US" b="1" dirty="0" smtClean="0"/>
              <a:t>例</a:t>
            </a:r>
            <a:r>
              <a:rPr lang="en-US" altLang="zh-CN" b="1" dirty="0" smtClean="0"/>
              <a:t>5</a:t>
            </a:r>
            <a:endParaRPr lang="zh-CN" altLang="en-US" b="1" dirty="0"/>
          </a:p>
        </p:txBody>
      </p:sp>
      <p:sp>
        <p:nvSpPr>
          <p:cNvPr id="3" name="内容占位符 2"/>
          <p:cNvSpPr>
            <a:spLocks noGrp="1"/>
          </p:cNvSpPr>
          <p:nvPr>
            <p:ph idx="1"/>
          </p:nvPr>
        </p:nvSpPr>
        <p:spPr/>
        <p:txBody>
          <a:bodyPr/>
          <a:lstStyle/>
          <a:p>
            <a:r>
              <a:rPr lang="en-US" altLang="zh-CN" sz="1800" dirty="0" smtClean="0"/>
              <a:t>Ginsberg J, </a:t>
            </a:r>
            <a:r>
              <a:rPr lang="en-US" altLang="zh-CN" sz="1800" dirty="0" err="1" smtClean="0"/>
              <a:t>Mohebbi</a:t>
            </a:r>
            <a:r>
              <a:rPr lang="en-US" altLang="zh-CN" sz="1800" dirty="0" smtClean="0"/>
              <a:t> M H, Patel R S, et al. </a:t>
            </a:r>
            <a:r>
              <a:rPr lang="en-US" altLang="zh-CN" sz="1800" dirty="0" smtClean="0">
                <a:solidFill>
                  <a:srgbClr val="C00000"/>
                </a:solidFill>
              </a:rPr>
              <a:t>Detecting influenza epidemics using search engine query data. </a:t>
            </a:r>
            <a:r>
              <a:rPr lang="en-US" altLang="zh-CN" sz="1800" dirty="0" smtClean="0"/>
              <a:t>Nature, 2009, 457(7232): 1012-1014. </a:t>
            </a:r>
          </a:p>
          <a:p>
            <a:r>
              <a:rPr lang="en-US" altLang="zh-CN" sz="1800" dirty="0" err="1" smtClean="0"/>
              <a:t>Lazer</a:t>
            </a:r>
            <a:r>
              <a:rPr lang="en-US" altLang="zh-CN" sz="1800" dirty="0" smtClean="0"/>
              <a:t> D, Kennedy R, King G, et al. </a:t>
            </a:r>
            <a:r>
              <a:rPr lang="en-US" altLang="zh-CN" sz="1800" dirty="0" smtClean="0">
                <a:solidFill>
                  <a:srgbClr val="C00000"/>
                </a:solidFill>
              </a:rPr>
              <a:t>The Parable of Google Flu: Traps in Big Data Analysis</a:t>
            </a:r>
            <a:r>
              <a:rPr lang="en-US" altLang="zh-CN" sz="1800" dirty="0" smtClean="0"/>
              <a:t>. Science, 2014, 343(6176): 1203-1205.</a:t>
            </a:r>
            <a:endParaRPr lang="zh-CN" altLang="en-US" sz="18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pic>
        <p:nvPicPr>
          <p:cNvPr id="2050" name="Picture 2" descr="http://img0.tuicool.com/Are2Mr.bmp!web"/>
          <p:cNvPicPr>
            <a:picLocks noChangeAspect="1" noChangeArrowheads="1"/>
          </p:cNvPicPr>
          <p:nvPr/>
        </p:nvPicPr>
        <p:blipFill>
          <a:blip r:embed="rId2" cstate="print"/>
          <a:srcRect/>
          <a:stretch>
            <a:fillRect/>
          </a:stretch>
        </p:blipFill>
        <p:spPr bwMode="auto">
          <a:xfrm>
            <a:off x="251520" y="2348880"/>
            <a:ext cx="4733925" cy="3848101"/>
          </a:xfrm>
          <a:prstGeom prst="rect">
            <a:avLst/>
          </a:prstGeom>
          <a:noFill/>
        </p:spPr>
      </p:pic>
      <p:pic>
        <p:nvPicPr>
          <p:cNvPr id="2052" name="Picture 4" descr="http://img0.tuicool.com/uQFnuq.bmp!web"/>
          <p:cNvPicPr>
            <a:picLocks noChangeAspect="1" noChangeArrowheads="1"/>
          </p:cNvPicPr>
          <p:nvPr/>
        </p:nvPicPr>
        <p:blipFill>
          <a:blip r:embed="rId3" cstate="print"/>
          <a:srcRect/>
          <a:stretch>
            <a:fillRect/>
          </a:stretch>
        </p:blipFill>
        <p:spPr bwMode="auto">
          <a:xfrm>
            <a:off x="5868144" y="2492896"/>
            <a:ext cx="2736304" cy="3622772"/>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Science</a:t>
            </a:r>
            <a:r>
              <a:rPr lang="zh-CN" altLang="en-US" dirty="0" smtClean="0"/>
              <a:t>和</a:t>
            </a:r>
            <a:r>
              <a:rPr lang="en-US" altLang="zh-CN" dirty="0" smtClean="0"/>
              <a:t>Nature</a:t>
            </a:r>
            <a:r>
              <a:rPr lang="zh-CN" altLang="en-US" dirty="0" smtClean="0"/>
              <a:t>杂志论文</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学术论文：</a:t>
            </a:r>
            <a:endParaRPr lang="en-US" altLang="zh-CN" dirty="0" smtClean="0"/>
          </a:p>
          <a:p>
            <a:pPr lvl="1"/>
            <a:r>
              <a:rPr lang="en-US" altLang="zh-CN" dirty="0" smtClean="0"/>
              <a:t>《Nature》</a:t>
            </a:r>
            <a:r>
              <a:rPr lang="zh-CN" altLang="en-US" dirty="0" smtClean="0"/>
              <a:t>：</a:t>
            </a:r>
            <a:r>
              <a:rPr lang="en-US" altLang="zh-CN" dirty="0" smtClean="0"/>
              <a:t>Article</a:t>
            </a:r>
            <a:r>
              <a:rPr lang="zh-CN" altLang="en-US" dirty="0" smtClean="0"/>
              <a:t>；</a:t>
            </a:r>
            <a:endParaRPr lang="en-US" altLang="zh-CN" dirty="0" smtClean="0"/>
          </a:p>
          <a:p>
            <a:pPr lvl="1"/>
            <a:r>
              <a:rPr lang="en-US" altLang="zh-CN" dirty="0" smtClean="0"/>
              <a:t>《Science》</a:t>
            </a:r>
            <a:r>
              <a:rPr lang="zh-CN" altLang="en-US" dirty="0" smtClean="0"/>
              <a:t>：</a:t>
            </a:r>
            <a:r>
              <a:rPr lang="en-US" altLang="zh-CN" dirty="0" smtClean="0"/>
              <a:t>Research article</a:t>
            </a:r>
            <a:r>
              <a:rPr lang="zh-CN" altLang="en-US" dirty="0" smtClean="0"/>
              <a:t>；</a:t>
            </a:r>
            <a:endParaRPr lang="en-US" altLang="zh-CN" dirty="0" smtClean="0"/>
          </a:p>
          <a:p>
            <a:r>
              <a:rPr lang="en-US" altLang="zh-CN" dirty="0" smtClean="0"/>
              <a:t>(2)</a:t>
            </a:r>
            <a:r>
              <a:rPr lang="zh-CN" altLang="en-US" dirty="0" smtClean="0"/>
              <a:t>研究报道：</a:t>
            </a:r>
            <a:endParaRPr lang="en-US" altLang="zh-CN" dirty="0" smtClean="0"/>
          </a:p>
          <a:p>
            <a:pPr lvl="1"/>
            <a:r>
              <a:rPr lang="en-US" altLang="zh-CN" dirty="0" smtClean="0"/>
              <a:t>《Nature》</a:t>
            </a:r>
            <a:r>
              <a:rPr lang="zh-CN" altLang="en-US" dirty="0" smtClean="0"/>
              <a:t>：</a:t>
            </a:r>
            <a:r>
              <a:rPr lang="en-US" altLang="zh-CN" dirty="0" smtClean="0"/>
              <a:t>Letter;</a:t>
            </a:r>
          </a:p>
          <a:p>
            <a:pPr lvl="1"/>
            <a:r>
              <a:rPr lang="en-US" altLang="zh-CN" dirty="0" smtClean="0"/>
              <a:t>《Science》</a:t>
            </a:r>
            <a:r>
              <a:rPr lang="zh-CN" altLang="en-US" dirty="0" smtClean="0"/>
              <a:t>：</a:t>
            </a:r>
            <a:r>
              <a:rPr lang="en-US" altLang="zh-CN" dirty="0" smtClean="0"/>
              <a:t>Report;</a:t>
            </a:r>
          </a:p>
          <a:p>
            <a:r>
              <a:rPr lang="en-US" altLang="zh-CN" dirty="0" smtClean="0"/>
              <a:t>(3)</a:t>
            </a:r>
            <a:r>
              <a:rPr lang="zh-CN" altLang="en-US" dirty="0" smtClean="0"/>
              <a:t>通讯：</a:t>
            </a:r>
            <a:endParaRPr lang="en-US" altLang="zh-CN" dirty="0" smtClean="0"/>
          </a:p>
          <a:p>
            <a:pPr lvl="1"/>
            <a:r>
              <a:rPr lang="en-US" altLang="zh-CN" dirty="0" smtClean="0"/>
              <a:t>《Nature》:Correspondence</a:t>
            </a:r>
            <a:r>
              <a:rPr lang="zh-CN" altLang="en-US" dirty="0" smtClean="0"/>
              <a:t>；</a:t>
            </a:r>
            <a:endParaRPr lang="en-US" altLang="zh-CN" dirty="0" smtClean="0"/>
          </a:p>
          <a:p>
            <a:pPr lvl="1"/>
            <a:r>
              <a:rPr lang="en-US" altLang="zh-CN" dirty="0" smtClean="0"/>
              <a:t>《Science》</a:t>
            </a:r>
            <a:r>
              <a:rPr lang="zh-CN" altLang="en-US" dirty="0" smtClean="0"/>
              <a:t>：</a:t>
            </a:r>
            <a:r>
              <a:rPr lang="en-US" altLang="zh-CN" dirty="0" smtClean="0"/>
              <a:t>Letter</a:t>
            </a:r>
            <a:r>
              <a:rPr lang="zh-CN" altLang="en-US" dirty="0" smtClean="0"/>
              <a:t>。</a:t>
            </a:r>
            <a:endParaRPr lang="en-US" altLang="zh-CN" dirty="0" smtClean="0"/>
          </a:p>
          <a:p>
            <a:r>
              <a:rPr lang="zh-CN" altLang="en-US" dirty="0" smtClean="0"/>
              <a:t>研究文章较长，一般可在</a:t>
            </a:r>
            <a:r>
              <a:rPr lang="en-US" altLang="zh-CN" dirty="0" smtClean="0"/>
              <a:t>5—7</a:t>
            </a:r>
            <a:r>
              <a:rPr lang="zh-CN" altLang="en-US" dirty="0" smtClean="0"/>
              <a:t>页左右。研究报道一般为</a:t>
            </a:r>
            <a:r>
              <a:rPr lang="en-US" altLang="zh-CN" dirty="0" smtClean="0"/>
              <a:t>2—4</a:t>
            </a:r>
            <a:r>
              <a:rPr lang="zh-CN" altLang="en-US" dirty="0" smtClean="0"/>
              <a:t>页，通讯一般不超过</a:t>
            </a:r>
            <a:r>
              <a:rPr lang="en-US" altLang="zh-CN" dirty="0" smtClean="0"/>
              <a:t>1</a:t>
            </a:r>
            <a:r>
              <a:rPr lang="zh-CN" altLang="en-US" dirty="0" smtClean="0"/>
              <a:t>页。</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Aspect3-</a:t>
            </a:r>
            <a:r>
              <a:rPr lang="zh-CN" altLang="en-US" b="1" dirty="0" smtClean="0"/>
              <a:t>例</a:t>
            </a:r>
            <a:r>
              <a:rPr lang="en-US" altLang="zh-CN" b="1" dirty="0" smtClean="0"/>
              <a:t>5</a:t>
            </a:r>
            <a:endParaRPr lang="zh-CN" altLang="en-US" b="1" dirty="0"/>
          </a:p>
        </p:txBody>
      </p:sp>
      <p:sp>
        <p:nvSpPr>
          <p:cNvPr id="3" name="内容占位符 2"/>
          <p:cNvSpPr>
            <a:spLocks noGrp="1"/>
          </p:cNvSpPr>
          <p:nvPr>
            <p:ph idx="1"/>
          </p:nvPr>
        </p:nvSpPr>
        <p:spPr/>
        <p:txBody>
          <a:bodyPr/>
          <a:lstStyle/>
          <a:p>
            <a:r>
              <a:rPr lang="en-US" altLang="zh-CN" sz="1800" dirty="0" smtClean="0"/>
              <a:t>Ginsberg J, </a:t>
            </a:r>
            <a:r>
              <a:rPr lang="en-US" altLang="zh-CN" sz="1800" dirty="0" err="1" smtClean="0"/>
              <a:t>Mohebbi</a:t>
            </a:r>
            <a:r>
              <a:rPr lang="en-US" altLang="zh-CN" sz="1800" dirty="0" smtClean="0"/>
              <a:t> M H, Patel R S, et al. </a:t>
            </a:r>
            <a:r>
              <a:rPr lang="en-US" altLang="zh-CN" sz="1800" dirty="0" smtClean="0">
                <a:solidFill>
                  <a:srgbClr val="C00000"/>
                </a:solidFill>
              </a:rPr>
              <a:t>Detecting influenza epidemics using search engine query data</a:t>
            </a:r>
            <a:r>
              <a:rPr lang="en-US" altLang="zh-CN" sz="1800" dirty="0" smtClean="0"/>
              <a:t>. Nature, 2009, 457(7232): 1012-1014. </a:t>
            </a:r>
          </a:p>
          <a:p>
            <a:r>
              <a:rPr lang="en-US" altLang="zh-CN" sz="1800" dirty="0" err="1" smtClean="0"/>
              <a:t>Lazer</a:t>
            </a:r>
            <a:r>
              <a:rPr lang="en-US" altLang="zh-CN" sz="1800" dirty="0" smtClean="0"/>
              <a:t> D, Kennedy R, King G, et al. </a:t>
            </a:r>
            <a:r>
              <a:rPr lang="en-US" altLang="zh-CN" sz="1800" dirty="0" smtClean="0">
                <a:solidFill>
                  <a:srgbClr val="C00000"/>
                </a:solidFill>
              </a:rPr>
              <a:t>The Parable of Google Flu: Traps in Big Data Analysis</a:t>
            </a:r>
            <a:r>
              <a:rPr lang="en-US" altLang="zh-CN" sz="1800" dirty="0" smtClean="0"/>
              <a:t>. Science, 2014, 343(6176): 1203-1205.</a:t>
            </a:r>
          </a:p>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dirty="0" smtClean="0">
                <a:latin typeface="+mj-lt"/>
              </a:rPr>
              <a:t>Transparency and </a:t>
            </a:r>
            <a:r>
              <a:rPr lang="en-US" altLang="zh-CN" sz="1800" dirty="0" err="1" smtClean="0">
                <a:latin typeface="+mj-lt"/>
              </a:rPr>
              <a:t>Replicability</a:t>
            </a:r>
            <a:endParaRPr lang="en-US" altLang="zh-CN" sz="1800" dirty="0" smtClean="0">
              <a:latin typeface="+mj-lt"/>
            </a:endParaRPr>
          </a:p>
          <a:p>
            <a:pPr lvl="1"/>
            <a:r>
              <a:rPr lang="en-US" altLang="zh-CN" sz="1800" kern="1200" dirty="0" smtClean="0">
                <a:latin typeface="+mj-lt"/>
                <a:ea typeface="宋体" pitchFamily="2" charset="-122"/>
              </a:rPr>
              <a:t>Use Big Data to Understand the Unknown </a:t>
            </a:r>
          </a:p>
          <a:p>
            <a:pPr lvl="1"/>
            <a:r>
              <a:rPr lang="en-US" altLang="zh-CN" sz="1800" kern="1200" dirty="0" smtClean="0">
                <a:latin typeface="+mj-lt"/>
                <a:ea typeface="宋体" pitchFamily="2" charset="-122"/>
              </a:rPr>
              <a:t>Study the Algorithms</a:t>
            </a:r>
          </a:p>
          <a:p>
            <a:pPr lvl="1"/>
            <a:r>
              <a:rPr lang="en-US" altLang="zh-CN" sz="1800" kern="1200" dirty="0" smtClean="0">
                <a:latin typeface="+mj-lt"/>
                <a:ea typeface="宋体" pitchFamily="2" charset="-122"/>
              </a:rPr>
              <a:t>It’s Not Just About Size  of the Data</a:t>
            </a:r>
            <a:r>
              <a:rPr lang="en-US" altLang="zh-CN" sz="1600" kern="1200" dirty="0" smtClean="0">
                <a:latin typeface="+mj-lt"/>
                <a:ea typeface="宋体" pitchFamily="2" charset="-122"/>
              </a:rPr>
              <a:t>.</a:t>
            </a:r>
            <a:r>
              <a:rPr lang="en-US" altLang="zh-CN" sz="1400" kern="1200" dirty="0" smtClean="0">
                <a:latin typeface="+mj-lt"/>
                <a:ea typeface="宋体" pitchFamily="2" charset="-122"/>
              </a:rPr>
              <a:t> </a:t>
            </a:r>
            <a:endParaRPr lang="zh-CN" altLang="en-US" sz="1400" dirty="0">
              <a:latin typeface="+mj-lt"/>
            </a:endParaRP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Aspect3-</a:t>
            </a:r>
            <a:r>
              <a:rPr lang="zh-CN" altLang="en-US" b="1" dirty="0" smtClean="0"/>
              <a:t>例</a:t>
            </a:r>
            <a:r>
              <a:rPr lang="en-US" altLang="zh-CN" b="1" dirty="0" smtClean="0"/>
              <a:t>6</a:t>
            </a:r>
            <a:endParaRPr lang="zh-CN" altLang="en-US" b="1" dirty="0"/>
          </a:p>
        </p:txBody>
      </p:sp>
      <p:sp>
        <p:nvSpPr>
          <p:cNvPr id="3" name="内容占位符 2"/>
          <p:cNvSpPr>
            <a:spLocks noGrp="1"/>
          </p:cNvSpPr>
          <p:nvPr>
            <p:ph idx="1"/>
          </p:nvPr>
        </p:nvSpPr>
        <p:spPr>
          <a:xfrm>
            <a:off x="285720" y="1000108"/>
            <a:ext cx="8501122" cy="628692"/>
          </a:xfrm>
        </p:spPr>
        <p:txBody>
          <a:bodyPr/>
          <a:lstStyle/>
          <a:p>
            <a:r>
              <a:rPr lang="en-US" altLang="zh-CN" sz="1800" dirty="0" smtClean="0"/>
              <a:t>D. J. </a:t>
            </a:r>
            <a:r>
              <a:rPr lang="en-US" altLang="zh-CN" sz="1800" dirty="0" err="1" smtClean="0"/>
              <a:t>Spiegelhalter</a:t>
            </a:r>
            <a:r>
              <a:rPr lang="en-US" altLang="zh-CN" sz="1800" dirty="0" smtClean="0"/>
              <a:t>, </a:t>
            </a:r>
            <a:r>
              <a:rPr lang="en-US" altLang="zh-CN" sz="1800" dirty="0" smtClean="0">
                <a:solidFill>
                  <a:srgbClr val="C00000"/>
                </a:solidFill>
              </a:rPr>
              <a:t>The future lies in uncertainty</a:t>
            </a:r>
            <a:r>
              <a:rPr lang="en-US" altLang="zh-CN" sz="1800" dirty="0" smtClean="0"/>
              <a:t>, Science, Vol. 345, Issue 6194, pp. 264-265, 2014 (Perspective).</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pic>
        <p:nvPicPr>
          <p:cNvPr id="43012" name="Picture 4"/>
          <p:cNvPicPr>
            <a:picLocks noChangeAspect="1" noChangeArrowheads="1"/>
          </p:cNvPicPr>
          <p:nvPr/>
        </p:nvPicPr>
        <p:blipFill>
          <a:blip r:embed="rId3" cstate="print"/>
          <a:srcRect/>
          <a:stretch>
            <a:fillRect/>
          </a:stretch>
        </p:blipFill>
        <p:spPr bwMode="auto">
          <a:xfrm>
            <a:off x="947739" y="1662114"/>
            <a:ext cx="6576590" cy="3206196"/>
          </a:xfrm>
          <a:prstGeom prst="rect">
            <a:avLst/>
          </a:prstGeom>
          <a:noFill/>
          <a:ln w="9525">
            <a:noFill/>
            <a:miter lim="800000"/>
            <a:headEnd/>
            <a:tailEnd/>
          </a:ln>
        </p:spPr>
      </p:pic>
      <p:sp>
        <p:nvSpPr>
          <p:cNvPr id="8" name="内容占位符 2"/>
          <p:cNvSpPr txBox="1">
            <a:spLocks/>
          </p:cNvSpPr>
          <p:nvPr/>
        </p:nvSpPr>
        <p:spPr bwMode="auto">
          <a:xfrm>
            <a:off x="0" y="5085184"/>
            <a:ext cx="8939242"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buFont typeface="Arial" pitchFamily="34" charset="0"/>
              <a:buChar char="•"/>
            </a:pPr>
            <a:r>
              <a:rPr lang="en-US" altLang="zh-CN" dirty="0" smtClean="0"/>
              <a:t> The </a:t>
            </a:r>
            <a:r>
              <a:rPr lang="en-US" altLang="zh-CN" dirty="0" smtClean="0">
                <a:solidFill>
                  <a:srgbClr val="FF0000"/>
                </a:solidFill>
              </a:rPr>
              <a:t>300th anniversary of Jacob Bernoulli’s </a:t>
            </a:r>
            <a:r>
              <a:rPr lang="en-US" altLang="zh-CN" i="1" dirty="0" err="1" smtClean="0">
                <a:solidFill>
                  <a:srgbClr val="FF0000"/>
                </a:solidFill>
              </a:rPr>
              <a:t>Ars</a:t>
            </a:r>
            <a:r>
              <a:rPr lang="en-US" altLang="zh-CN" i="1" dirty="0" smtClean="0">
                <a:solidFill>
                  <a:srgbClr val="FF0000"/>
                </a:solidFill>
              </a:rPr>
              <a:t> </a:t>
            </a:r>
            <a:r>
              <a:rPr lang="en-US" altLang="zh-CN" i="1" dirty="0" err="1" smtClean="0">
                <a:solidFill>
                  <a:srgbClr val="FF0000"/>
                </a:solidFill>
              </a:rPr>
              <a:t>Conjectandi</a:t>
            </a:r>
            <a:r>
              <a:rPr lang="en-US" altLang="zh-CN" i="1" dirty="0" smtClean="0">
                <a:solidFill>
                  <a:srgbClr val="FF0000"/>
                </a:solidFill>
              </a:rPr>
              <a:t>, </a:t>
            </a:r>
            <a:r>
              <a:rPr lang="en-US" altLang="zh-CN" i="1" dirty="0" smtClean="0"/>
              <a:t>which uses probability </a:t>
            </a:r>
            <a:r>
              <a:rPr lang="en-US" altLang="zh-CN" dirty="0" smtClean="0"/>
              <a:t>theory to explore the properties of statistics as more observations were taken. </a:t>
            </a:r>
            <a:endParaRPr lang="en-US" altLang="zh-CN" sz="1600" dirty="0" smtClean="0"/>
          </a:p>
          <a:p>
            <a:pPr algn="just">
              <a:spcBef>
                <a:spcPts val="600"/>
              </a:spcBef>
              <a:buFont typeface="Arial" pitchFamily="34" charset="0"/>
              <a:buChar char="•"/>
            </a:pPr>
            <a:r>
              <a:rPr lang="en-US" altLang="zh-CN" dirty="0" smtClean="0"/>
              <a:t> The </a:t>
            </a:r>
            <a:r>
              <a:rPr lang="en-US" altLang="zh-CN" dirty="0" smtClean="0">
                <a:solidFill>
                  <a:srgbClr val="FF0000"/>
                </a:solidFill>
              </a:rPr>
              <a:t>250th anniversary of Thomas </a:t>
            </a:r>
            <a:r>
              <a:rPr lang="en-US" altLang="zh-CN" dirty="0" err="1" smtClean="0">
                <a:solidFill>
                  <a:srgbClr val="FF0000"/>
                </a:solidFill>
              </a:rPr>
              <a:t>Bayes</a:t>
            </a:r>
            <a:r>
              <a:rPr lang="en-US" altLang="zh-CN" dirty="0" smtClean="0">
                <a:solidFill>
                  <a:srgbClr val="FF0000"/>
                </a:solidFill>
              </a:rPr>
              <a:t>’ essay </a:t>
            </a:r>
            <a:r>
              <a:rPr lang="en-US" altLang="zh-CN" dirty="0" smtClean="0"/>
              <a:t>on how humans can sequentially learn from experience, steadily updating their beliefs as more data become available.</a:t>
            </a:r>
            <a:endParaRPr lang="en-US" altLang="zh-CN" i="1" dirty="0" smtClean="0"/>
          </a:p>
        </p:txBody>
      </p:sp>
      <p:sp>
        <p:nvSpPr>
          <p:cNvPr id="9" name="矩形 8"/>
          <p:cNvSpPr/>
          <p:nvPr/>
        </p:nvSpPr>
        <p:spPr>
          <a:xfrm>
            <a:off x="144016" y="4725144"/>
            <a:ext cx="1043608" cy="400110"/>
          </a:xfrm>
          <a:prstGeom prst="rect">
            <a:avLst/>
          </a:prstGeom>
        </p:spPr>
        <p:txBody>
          <a:bodyPr wrap="square">
            <a:spAutoFit/>
          </a:bodyPr>
          <a:lstStyle/>
          <a:p>
            <a:r>
              <a:rPr lang="en-US" altLang="zh-CN" sz="2000" b="1" dirty="0" smtClean="0">
                <a:solidFill>
                  <a:srgbClr val="C00000"/>
                </a:solidFill>
              </a:rPr>
              <a:t>2013</a:t>
            </a:r>
            <a:r>
              <a:rPr lang="zh-CN" altLang="en-US" sz="2000" b="1" dirty="0" smtClean="0">
                <a:solidFill>
                  <a:srgbClr val="C00000"/>
                </a:solidFill>
              </a:rPr>
              <a:t>年</a:t>
            </a:r>
            <a:endParaRPr lang="zh-CN" altLang="en-US" sz="2000" b="1" dirty="0">
              <a:solidFill>
                <a:srgbClr val="C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Negative Aspect3-</a:t>
            </a:r>
            <a:r>
              <a:rPr lang="zh-CN" altLang="en-US" b="1" dirty="0" smtClean="0"/>
              <a:t>例</a:t>
            </a:r>
            <a:r>
              <a:rPr lang="en-US" altLang="zh-CN" b="1" dirty="0" smtClean="0"/>
              <a:t>6</a:t>
            </a:r>
            <a:endParaRPr lang="zh-CN" altLang="en-US"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10" name="内容占位符 2"/>
          <p:cNvSpPr txBox="1">
            <a:spLocks/>
          </p:cNvSpPr>
          <p:nvPr/>
        </p:nvSpPr>
        <p:spPr bwMode="auto">
          <a:xfrm>
            <a:off x="251520" y="908720"/>
            <a:ext cx="8501122" cy="113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en-US" altLang="zh-CN" sz="2400" dirty="0" smtClean="0">
                <a:solidFill>
                  <a:srgbClr val="FF0000"/>
                </a:solidFill>
                <a:latin typeface="+mj-lt"/>
                <a:ea typeface="宋体" pitchFamily="2" charset="-122"/>
              </a:rPr>
              <a:t>Traditional Statistical Problems </a:t>
            </a:r>
            <a:r>
              <a:rPr lang="zh-CN" altLang="en-US" sz="2400" dirty="0" smtClean="0">
                <a:latin typeface="+mj-lt"/>
                <a:ea typeface="宋体" pitchFamily="2" charset="-122"/>
              </a:rPr>
              <a:t>：</a:t>
            </a:r>
            <a:r>
              <a:rPr lang="en-US" altLang="zh-CN" sz="2400" dirty="0" smtClean="0">
                <a:latin typeface="+mj-lt"/>
                <a:ea typeface="宋体" pitchFamily="2" charset="-122"/>
              </a:rPr>
              <a:t>large </a:t>
            </a:r>
            <a:r>
              <a:rPr lang="en-US" altLang="zh-CN" sz="2400" i="1" dirty="0" smtClean="0">
                <a:latin typeface="+mj-lt"/>
                <a:ea typeface="宋体" pitchFamily="2" charset="-122"/>
              </a:rPr>
              <a:t>n, small p</a:t>
            </a:r>
          </a:p>
          <a:p>
            <a:pPr marL="800100" lvl="1" indent="-342900" eaLnBrk="0" hangingPunct="0">
              <a:spcBef>
                <a:spcPct val="20000"/>
              </a:spcBef>
              <a:buFont typeface="Wingdings" pitchFamily="2" charset="2"/>
              <a:buChar char="Ø"/>
            </a:pPr>
            <a:r>
              <a:rPr lang="en-US" altLang="zh-CN" sz="1600" i="1" dirty="0" smtClean="0">
                <a:latin typeface="+mj-lt"/>
                <a:ea typeface="宋体" pitchFamily="2" charset="-122"/>
              </a:rPr>
              <a:t>many </a:t>
            </a:r>
            <a:r>
              <a:rPr lang="en-US" altLang="zh-CN" sz="1600" dirty="0" smtClean="0">
                <a:latin typeface="+mj-lt"/>
                <a:ea typeface="宋体" pitchFamily="2" charset="-122"/>
              </a:rPr>
              <a:t>observations (</a:t>
            </a:r>
            <a:r>
              <a:rPr lang="en-US" altLang="zh-CN" sz="1600" i="1" dirty="0" smtClean="0">
                <a:latin typeface="+mj-lt"/>
                <a:ea typeface="宋体" pitchFamily="2" charset="-122"/>
              </a:rPr>
              <a:t>n), such as participants in a </a:t>
            </a:r>
            <a:r>
              <a:rPr lang="en-US" altLang="zh-CN" sz="1600" dirty="0" smtClean="0">
                <a:latin typeface="+mj-lt"/>
                <a:ea typeface="宋体" pitchFamily="2" charset="-122"/>
              </a:rPr>
              <a:t>clinical trial, </a:t>
            </a:r>
          </a:p>
          <a:p>
            <a:pPr marL="800100" lvl="1" indent="-342900" eaLnBrk="0" hangingPunct="0">
              <a:spcBef>
                <a:spcPts val="0"/>
              </a:spcBef>
              <a:buFont typeface="Wingdings" pitchFamily="2" charset="2"/>
              <a:buChar char="Ø"/>
            </a:pPr>
            <a:r>
              <a:rPr lang="en-US" altLang="zh-CN" sz="1600" dirty="0" smtClean="0">
                <a:latin typeface="+mj-lt"/>
                <a:ea typeface="宋体" pitchFamily="2" charset="-122"/>
              </a:rPr>
              <a:t>but few parameters were measured (</a:t>
            </a:r>
            <a:r>
              <a:rPr lang="en-US" altLang="zh-CN" sz="1600" i="1" dirty="0" smtClean="0">
                <a:latin typeface="+mj-lt"/>
                <a:ea typeface="宋体" pitchFamily="2" charset="-122"/>
              </a:rPr>
              <a:t>p), and just a handful of hypotheses </a:t>
            </a:r>
            <a:r>
              <a:rPr lang="en-US" altLang="zh-CN" sz="1600" dirty="0" smtClean="0">
                <a:latin typeface="+mj-lt"/>
                <a:ea typeface="宋体" pitchFamily="2" charset="-122"/>
              </a:rPr>
              <a:t>tested.</a:t>
            </a:r>
            <a:r>
              <a:rPr lang="zh-CN" altLang="en-US" sz="2400" dirty="0" smtClean="0">
                <a:latin typeface="+mj-lt"/>
                <a:ea typeface="宋体" pitchFamily="2" charset="-122"/>
              </a:rPr>
              <a:t> </a:t>
            </a:r>
            <a:endParaRPr kumimoji="0" lang="en-US" altLang="zh-CN" sz="2400" b="0" i="0" u="none" strike="noStrike" kern="0" cap="none" spc="0" normalizeH="0" baseline="0" noProof="0" dirty="0" smtClean="0">
              <a:ln>
                <a:noFill/>
              </a:ln>
              <a:solidFill>
                <a:schemeClr val="tx1"/>
              </a:solidFill>
              <a:effectLst/>
              <a:uLnTx/>
              <a:uFillTx/>
              <a:latin typeface="+mj-lt"/>
              <a:ea typeface="+mn-ea"/>
              <a:cs typeface="+mn-cs"/>
            </a:endParaRPr>
          </a:p>
        </p:txBody>
      </p:sp>
      <p:sp>
        <p:nvSpPr>
          <p:cNvPr id="12" name="内容占位符 2"/>
          <p:cNvSpPr txBox="1">
            <a:spLocks/>
          </p:cNvSpPr>
          <p:nvPr/>
        </p:nvSpPr>
        <p:spPr bwMode="auto">
          <a:xfrm>
            <a:off x="251520" y="2041468"/>
            <a:ext cx="871296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en-US" altLang="zh-CN" sz="2400" dirty="0" smtClean="0">
                <a:solidFill>
                  <a:srgbClr val="FF0000"/>
                </a:solidFill>
                <a:latin typeface="+mj-lt"/>
                <a:ea typeface="宋体" pitchFamily="2" charset="-122"/>
              </a:rPr>
              <a:t>Current statistical problems </a:t>
            </a:r>
            <a:r>
              <a:rPr lang="zh-CN" altLang="en-US" sz="2400" dirty="0" smtClean="0">
                <a:latin typeface="+mj-lt"/>
                <a:ea typeface="宋体" pitchFamily="2" charset="-122"/>
              </a:rPr>
              <a:t>：</a:t>
            </a:r>
            <a:r>
              <a:rPr lang="en-US" altLang="zh-CN" sz="2400" dirty="0" smtClean="0">
                <a:latin typeface="+mj-lt"/>
                <a:ea typeface="宋体" pitchFamily="2" charset="-122"/>
              </a:rPr>
              <a:t>small </a:t>
            </a:r>
            <a:r>
              <a:rPr lang="en-US" altLang="zh-CN" sz="2400" i="1" dirty="0" smtClean="0">
                <a:latin typeface="+mj-lt"/>
                <a:ea typeface="宋体" pitchFamily="2" charset="-122"/>
              </a:rPr>
              <a:t>n, large p</a:t>
            </a:r>
          </a:p>
          <a:p>
            <a:pPr marL="800100" lvl="1" indent="-342900" eaLnBrk="0" hangingPunct="0">
              <a:spcBef>
                <a:spcPts val="0"/>
              </a:spcBef>
              <a:buFont typeface="Wingdings" pitchFamily="2" charset="2"/>
              <a:buChar char="Ø"/>
            </a:pPr>
            <a:r>
              <a:rPr lang="en-US" altLang="zh-CN" sz="1600" i="1" dirty="0" smtClean="0">
                <a:latin typeface="+mj-lt"/>
                <a:ea typeface="宋体" pitchFamily="2" charset="-122"/>
              </a:rPr>
              <a:t>The </a:t>
            </a:r>
            <a:r>
              <a:rPr lang="en-US" altLang="zh-CN" sz="1600" dirty="0" smtClean="0">
                <a:latin typeface="+mj-lt"/>
                <a:ea typeface="宋体" pitchFamily="2" charset="-122"/>
              </a:rPr>
              <a:t>expression of tens of thousands of genes in a limited number of tissue samples.</a:t>
            </a:r>
            <a:endParaRPr kumimoji="0" lang="en-US" altLang="zh-CN" sz="2400" b="0" i="0" u="none" strike="noStrike" kern="0" cap="none" spc="0" normalizeH="0" baseline="0" noProof="0" dirty="0" smtClean="0">
              <a:ln>
                <a:noFill/>
              </a:ln>
              <a:solidFill>
                <a:schemeClr val="tx1"/>
              </a:solidFill>
              <a:effectLst/>
              <a:uLnTx/>
              <a:uFillTx/>
              <a:latin typeface="+mj-lt"/>
              <a:ea typeface="+mn-ea"/>
              <a:cs typeface="+mn-cs"/>
            </a:endParaRPr>
          </a:p>
        </p:txBody>
      </p:sp>
      <p:sp>
        <p:nvSpPr>
          <p:cNvPr id="13" name="内容占位符 2"/>
          <p:cNvSpPr txBox="1">
            <a:spLocks/>
          </p:cNvSpPr>
          <p:nvPr/>
        </p:nvSpPr>
        <p:spPr bwMode="auto">
          <a:xfrm>
            <a:off x="251520" y="2761548"/>
            <a:ext cx="871296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en-US" altLang="zh-CN" sz="2400" dirty="0" smtClean="0">
                <a:solidFill>
                  <a:srgbClr val="FF0000"/>
                </a:solidFill>
                <a:latin typeface="+mj-lt"/>
                <a:ea typeface="宋体" pitchFamily="2" charset="-122"/>
              </a:rPr>
              <a:t>Future statistical problems </a:t>
            </a:r>
            <a:r>
              <a:rPr lang="zh-CN" altLang="en-US" sz="2400" dirty="0" smtClean="0">
                <a:latin typeface="+mj-lt"/>
                <a:ea typeface="宋体" pitchFamily="2" charset="-122"/>
              </a:rPr>
              <a:t>：</a:t>
            </a:r>
            <a:r>
              <a:rPr lang="en-US" altLang="zh-CN" sz="2400" dirty="0" smtClean="0">
                <a:latin typeface="+mj-lt"/>
                <a:ea typeface="宋体" pitchFamily="2" charset="-122"/>
              </a:rPr>
              <a:t>large </a:t>
            </a:r>
            <a:r>
              <a:rPr lang="en-US" altLang="zh-CN" sz="2400" i="1" dirty="0" smtClean="0">
                <a:latin typeface="+mj-lt"/>
                <a:ea typeface="宋体" pitchFamily="2" charset="-122"/>
              </a:rPr>
              <a:t>n, large p</a:t>
            </a:r>
          </a:p>
          <a:p>
            <a:pPr marL="800100" lvl="1" indent="-342900" eaLnBrk="0" hangingPunct="0">
              <a:spcBef>
                <a:spcPts val="0"/>
              </a:spcBef>
              <a:buFont typeface="Wingdings" pitchFamily="2" charset="2"/>
              <a:buChar char="Ø"/>
            </a:pPr>
            <a:r>
              <a:rPr lang="en-US" altLang="zh-CN" sz="1600" i="1" dirty="0" smtClean="0">
                <a:latin typeface="+mj-lt"/>
                <a:ea typeface="宋体" pitchFamily="2" charset="-122"/>
              </a:rPr>
              <a:t>Images, genomes, and electronic health records become linked together.</a:t>
            </a:r>
            <a:endParaRPr kumimoji="0" lang="en-US" altLang="zh-CN" sz="2400" b="0" i="0" u="none" strike="noStrike" kern="0" cap="none" spc="0" normalizeH="0" baseline="0" noProof="0" dirty="0" smtClean="0">
              <a:ln>
                <a:noFill/>
              </a:ln>
              <a:solidFill>
                <a:schemeClr val="tx1"/>
              </a:solidFill>
              <a:effectLst/>
              <a:uLnTx/>
              <a:uFillTx/>
              <a:latin typeface="+mj-lt"/>
              <a:ea typeface="+mn-ea"/>
              <a:cs typeface="+mn-cs"/>
            </a:endParaRPr>
          </a:p>
        </p:txBody>
      </p:sp>
      <p:sp>
        <p:nvSpPr>
          <p:cNvPr id="14" name="矩形 13"/>
          <p:cNvSpPr/>
          <p:nvPr/>
        </p:nvSpPr>
        <p:spPr>
          <a:xfrm>
            <a:off x="35496" y="3861048"/>
            <a:ext cx="8964488" cy="2462213"/>
          </a:xfrm>
          <a:prstGeom prst="rect">
            <a:avLst/>
          </a:prstGeom>
        </p:spPr>
        <p:txBody>
          <a:bodyPr wrap="square">
            <a:spAutoFit/>
          </a:bodyPr>
          <a:lstStyle/>
          <a:p>
            <a:pPr marL="342900" indent="-342900" algn="just">
              <a:buFont typeface="Arial" pitchFamily="34" charset="0"/>
              <a:buChar char="•"/>
            </a:pPr>
            <a:r>
              <a:rPr lang="en-US" altLang="zh-CN" dirty="0" smtClean="0">
                <a:solidFill>
                  <a:srgbClr val="C00000"/>
                </a:solidFill>
              </a:rPr>
              <a:t>Big Data means that we can get more precise answers;</a:t>
            </a:r>
          </a:p>
          <a:p>
            <a:pPr marL="800100" lvl="1" indent="-342900" algn="just">
              <a:buFont typeface="Arial" pitchFamily="34" charset="0"/>
              <a:buChar char="•"/>
            </a:pPr>
            <a:r>
              <a:rPr lang="en-US" altLang="zh-CN" dirty="0" smtClean="0"/>
              <a:t>Bernoulli proved when he showed how the variability in an estimate goes down as the sample size increases.</a:t>
            </a:r>
          </a:p>
          <a:p>
            <a:pPr marL="342900" indent="-342900" algn="just">
              <a:buFont typeface="Arial" pitchFamily="34" charset="0"/>
              <a:buChar char="•"/>
            </a:pPr>
            <a:r>
              <a:rPr lang="en-US" altLang="zh-CN" dirty="0" smtClean="0">
                <a:solidFill>
                  <a:srgbClr val="C00000"/>
                </a:solidFill>
              </a:rPr>
              <a:t>This apparent precision will delude us </a:t>
            </a:r>
          </a:p>
          <a:p>
            <a:pPr marL="800100" lvl="1" indent="-342900" algn="just">
              <a:buFont typeface="Arial" pitchFamily="34" charset="0"/>
              <a:buChar char="•"/>
            </a:pPr>
            <a:r>
              <a:rPr lang="en-US" altLang="zh-CN" sz="1600" dirty="0" smtClean="0"/>
              <a:t>if issues such </a:t>
            </a:r>
            <a:r>
              <a:rPr lang="en-US" altLang="zh-CN" sz="1600" b="1" dirty="0" smtClean="0"/>
              <a:t>as selection bias</a:t>
            </a:r>
            <a:r>
              <a:rPr lang="en-US" altLang="zh-CN" sz="1600" dirty="0" smtClean="0"/>
              <a:t>, </a:t>
            </a:r>
            <a:r>
              <a:rPr lang="en-US" altLang="zh-CN" sz="1600" b="1" dirty="0" smtClean="0"/>
              <a:t>regression to the mean</a:t>
            </a:r>
            <a:r>
              <a:rPr lang="en-US" altLang="zh-CN" sz="1600" dirty="0" smtClean="0"/>
              <a:t>, multiple testing, and </a:t>
            </a:r>
            <a:r>
              <a:rPr lang="en-US" altLang="zh-CN" sz="1600" b="1" dirty="0" smtClean="0"/>
              <a:t>over interpretation of associations as causation </a:t>
            </a:r>
            <a:r>
              <a:rPr lang="en-US" altLang="zh-CN" sz="1600" dirty="0" smtClean="0"/>
              <a:t>are not properly taken into account.</a:t>
            </a:r>
          </a:p>
          <a:p>
            <a:pPr marL="800100" lvl="1" indent="-342900" algn="just">
              <a:buFont typeface="Arial" pitchFamily="34" charset="0"/>
              <a:buChar char="•"/>
            </a:pPr>
            <a:r>
              <a:rPr lang="en-US" altLang="zh-CN" sz="1600" dirty="0" smtClean="0"/>
              <a:t>As data sets get larger, these problems get worse, because </a:t>
            </a:r>
            <a:r>
              <a:rPr lang="en-US" altLang="zh-CN" sz="1600" b="1" dirty="0" smtClean="0"/>
              <a:t>the complexity and number of potential false findings grow exponentially</a:t>
            </a:r>
            <a:r>
              <a:rPr lang="en-US" altLang="zh-CN" sz="1600" dirty="0" smtClean="0"/>
              <a:t>. </a:t>
            </a:r>
          </a:p>
          <a:p>
            <a:pPr marL="342900" indent="-342900" algn="just">
              <a:buFont typeface="Arial" pitchFamily="34" charset="0"/>
              <a:buChar char="•"/>
            </a:pPr>
            <a:r>
              <a:rPr lang="en-US" altLang="zh-CN" dirty="0" smtClean="0">
                <a:solidFill>
                  <a:srgbClr val="C00000"/>
                </a:solidFill>
              </a:rPr>
              <a:t>Serious statistical skill is required to avoid being misled.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Aspect3-</a:t>
            </a:r>
            <a:r>
              <a:rPr lang="zh-CN" altLang="en-US" b="1" dirty="0" smtClean="0"/>
              <a:t>例</a:t>
            </a:r>
            <a:r>
              <a:rPr lang="en-US" altLang="zh-CN" b="1" dirty="0" smtClean="0"/>
              <a:t>7</a:t>
            </a:r>
            <a:endParaRPr lang="zh-CN" altLang="en-US" b="1" dirty="0"/>
          </a:p>
        </p:txBody>
      </p:sp>
      <p:sp>
        <p:nvSpPr>
          <p:cNvPr id="3" name="内容占位符 2"/>
          <p:cNvSpPr>
            <a:spLocks noGrp="1"/>
          </p:cNvSpPr>
          <p:nvPr>
            <p:ph idx="1"/>
          </p:nvPr>
        </p:nvSpPr>
        <p:spPr>
          <a:xfrm>
            <a:off x="285720" y="1000108"/>
            <a:ext cx="8501122" cy="628692"/>
          </a:xfrm>
        </p:spPr>
        <p:txBody>
          <a:bodyPr/>
          <a:lstStyle/>
          <a:p>
            <a:r>
              <a:rPr lang="en-US" altLang="zh-CN" sz="1800" dirty="0" smtClean="0"/>
              <a:t>Derek </a:t>
            </a:r>
            <a:r>
              <a:rPr lang="en-US" altLang="zh-CN" sz="1800" dirty="0" err="1" smtClean="0"/>
              <a:t>Ruths</a:t>
            </a:r>
            <a:r>
              <a:rPr lang="en-US" altLang="zh-CN" sz="1800" dirty="0" smtClean="0"/>
              <a:t>, </a:t>
            </a:r>
            <a:r>
              <a:rPr lang="en-US" altLang="zh-CN" sz="1800" dirty="0" err="1" smtClean="0"/>
              <a:t>Jürgen</a:t>
            </a:r>
            <a:r>
              <a:rPr lang="en-US" altLang="zh-CN" sz="1800" dirty="0" smtClean="0"/>
              <a:t> </a:t>
            </a:r>
            <a:r>
              <a:rPr lang="en-US" altLang="zh-CN" sz="1800" dirty="0" err="1" smtClean="0"/>
              <a:t>Pfeffer</a:t>
            </a:r>
            <a:r>
              <a:rPr lang="en-US" altLang="zh-CN" sz="1800" dirty="0" smtClean="0"/>
              <a:t>, </a:t>
            </a:r>
            <a:r>
              <a:rPr lang="en-US" altLang="zh-CN" sz="1800" dirty="0" smtClean="0">
                <a:solidFill>
                  <a:srgbClr val="CC3300"/>
                </a:solidFill>
              </a:rPr>
              <a:t>Social media for large studies of behavior</a:t>
            </a:r>
            <a:r>
              <a:rPr lang="en-US" altLang="zh-CN" sz="1800" dirty="0" smtClean="0"/>
              <a:t>, Science, Vol. 346, Issue 6213, pp. 1063-1064, 2014 (POLICY FORUM).</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10" name="矩形 9"/>
          <p:cNvSpPr/>
          <p:nvPr/>
        </p:nvSpPr>
        <p:spPr>
          <a:xfrm>
            <a:off x="323528" y="1628800"/>
            <a:ext cx="8208912" cy="646331"/>
          </a:xfrm>
          <a:prstGeom prst="rect">
            <a:avLst/>
          </a:prstGeom>
        </p:spPr>
        <p:txBody>
          <a:bodyPr wrap="square">
            <a:spAutoFit/>
          </a:bodyPr>
          <a:lstStyle/>
          <a:p>
            <a:pPr algn="ctr"/>
            <a:r>
              <a:rPr lang="en-US" altLang="zh-CN" dirty="0" smtClean="0">
                <a:solidFill>
                  <a:srgbClr val="FF0000"/>
                </a:solidFill>
              </a:rPr>
              <a:t>Large-scale studies of human behavior in social media need to be held to higher methodological standards</a:t>
            </a:r>
          </a:p>
        </p:txBody>
      </p:sp>
      <p:sp>
        <p:nvSpPr>
          <p:cNvPr id="11" name="矩形 10"/>
          <p:cNvSpPr/>
          <p:nvPr/>
        </p:nvSpPr>
        <p:spPr>
          <a:xfrm>
            <a:off x="323528" y="2276872"/>
            <a:ext cx="8568952" cy="923330"/>
          </a:xfrm>
          <a:prstGeom prst="rect">
            <a:avLst/>
          </a:prstGeom>
        </p:spPr>
        <p:txBody>
          <a:bodyPr wrap="square">
            <a:spAutoFit/>
          </a:bodyPr>
          <a:lstStyle/>
          <a:p>
            <a:pPr algn="ctr"/>
            <a:r>
              <a:rPr lang="en-US" altLang="zh-CN" dirty="0" smtClean="0"/>
              <a:t>On 3 November 1948, the day after </a:t>
            </a:r>
            <a:r>
              <a:rPr lang="en-US" altLang="zh-CN" b="1" dirty="0" smtClean="0"/>
              <a:t>Harry Truman </a:t>
            </a:r>
            <a:r>
              <a:rPr lang="en-US" altLang="zh-CN" dirty="0" smtClean="0"/>
              <a:t>won the United States presidential elections, the </a:t>
            </a:r>
            <a:r>
              <a:rPr lang="en-US" altLang="zh-CN" i="1" dirty="0" smtClean="0"/>
              <a:t>Chicago Tribune published one of  </a:t>
            </a:r>
            <a:r>
              <a:rPr lang="en-US" altLang="zh-CN" dirty="0" smtClean="0">
                <a:solidFill>
                  <a:srgbClr val="FF0000"/>
                </a:solidFill>
              </a:rPr>
              <a:t>the most famous erroneous headlines in newspaper history: “Dewey Defeats Truman”</a:t>
            </a:r>
          </a:p>
        </p:txBody>
      </p:sp>
      <p:sp>
        <p:nvSpPr>
          <p:cNvPr id="12" name="矩形 11"/>
          <p:cNvSpPr/>
          <p:nvPr/>
        </p:nvSpPr>
        <p:spPr>
          <a:xfrm>
            <a:off x="827584" y="3919115"/>
            <a:ext cx="7488832" cy="2462213"/>
          </a:xfrm>
          <a:prstGeom prst="rect">
            <a:avLst/>
          </a:prstGeom>
        </p:spPr>
        <p:txBody>
          <a:bodyPr wrap="square">
            <a:spAutoFit/>
          </a:bodyPr>
          <a:lstStyle/>
          <a:p>
            <a:r>
              <a:rPr lang="en-US" altLang="zh-CN" b="1" dirty="0" smtClean="0"/>
              <a:t>REPRESENTATION OF HUMAN POPULATIONS. </a:t>
            </a:r>
          </a:p>
          <a:p>
            <a:pPr>
              <a:buFont typeface="Arial" pitchFamily="34" charset="0"/>
              <a:buChar char="•"/>
            </a:pPr>
            <a:r>
              <a:rPr lang="en-US" altLang="zh-CN" i="1" dirty="0" smtClean="0"/>
              <a:t> Population bias, Proprietary algorithms for public data.</a:t>
            </a:r>
          </a:p>
          <a:p>
            <a:pPr>
              <a:spcBef>
                <a:spcPts val="600"/>
              </a:spcBef>
            </a:pPr>
            <a:r>
              <a:rPr lang="en-US" altLang="zh-CN" b="1" dirty="0" smtClean="0"/>
              <a:t>REPRESENTATION OF HUMAN BEHAVIOR.</a:t>
            </a:r>
          </a:p>
          <a:p>
            <a:pPr>
              <a:buFont typeface="Arial" pitchFamily="34" charset="0"/>
              <a:buChar char="•"/>
            </a:pPr>
            <a:r>
              <a:rPr lang="en-US" altLang="zh-CN" i="1" dirty="0" smtClean="0"/>
              <a:t> Human behavior and online platform design</a:t>
            </a:r>
          </a:p>
          <a:p>
            <a:pPr>
              <a:buFont typeface="Arial" pitchFamily="34" charset="0"/>
              <a:buChar char="•"/>
            </a:pPr>
            <a:r>
              <a:rPr lang="en-US" altLang="zh-CN" i="1" dirty="0" smtClean="0"/>
              <a:t> Distortion of human behavior,  Nonhumans in large-scale studies.</a:t>
            </a:r>
          </a:p>
          <a:p>
            <a:pPr>
              <a:spcBef>
                <a:spcPts val="600"/>
              </a:spcBef>
            </a:pPr>
            <a:r>
              <a:rPr lang="en-US" altLang="zh-CN" b="1" dirty="0" smtClean="0"/>
              <a:t>ISSUES WITH METHODS.</a:t>
            </a:r>
          </a:p>
          <a:p>
            <a:pPr>
              <a:buFont typeface="Arial" pitchFamily="34" charset="0"/>
              <a:buChar char="•"/>
            </a:pPr>
            <a:r>
              <a:rPr lang="en-US" altLang="zh-CN" i="1" dirty="0" smtClean="0"/>
              <a:t>Proxy population mismatch, Incomparability of methods and data.</a:t>
            </a:r>
          </a:p>
          <a:p>
            <a:pPr>
              <a:buFont typeface="Arial" pitchFamily="34" charset="0"/>
              <a:buChar char="•"/>
            </a:pPr>
            <a:r>
              <a:rPr lang="en-US" altLang="zh-CN" i="1" dirty="0" smtClean="0"/>
              <a:t> Multiple comparison problems, Multiple hypothesis testing.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323528" y="3068960"/>
            <a:ext cx="8501122" cy="1440160"/>
          </a:xfrm>
          <a:prstGeom prst="rect">
            <a:avLst/>
          </a:prstGeom>
        </p:spPr>
        <p:txBody>
          <a:bodyPr/>
          <a:lstStyle/>
          <a:p>
            <a:pPr marL="342900" indent="-342900" eaLnBrk="0" hangingPunct="0">
              <a:spcBef>
                <a:spcPct val="20000"/>
              </a:spcBef>
              <a:defRPr/>
            </a:pPr>
            <a:r>
              <a:rPr lang="en-US" altLang="zh-CN" sz="4000" b="1" dirty="0" smtClean="0">
                <a:solidFill>
                  <a:srgbClr val="FF0000"/>
                </a:solidFill>
              </a:rPr>
              <a:t>Challenge 4:</a:t>
            </a:r>
            <a:endParaRPr lang="en-US" altLang="zh-CN" sz="4000" b="1" kern="0" dirty="0" smtClean="0">
              <a:solidFill>
                <a:srgbClr val="FF0000"/>
              </a:solidFill>
              <a:latin typeface="Arial Unicode MS" pitchFamily="34" charset="-122"/>
            </a:endParaRPr>
          </a:p>
          <a:p>
            <a:pPr marL="342900" indent="-342900" eaLnBrk="0" hangingPunct="0">
              <a:spcBef>
                <a:spcPct val="20000"/>
              </a:spcBef>
              <a:defRPr/>
            </a:pPr>
            <a:r>
              <a:rPr lang="en-US" altLang="zh-CN" sz="3600" b="1" kern="0" dirty="0" smtClean="0">
                <a:latin typeface="Arial Unicode MS" pitchFamily="34" charset="-122"/>
              </a:rPr>
              <a:t>Dealing with </a:t>
            </a:r>
            <a:r>
              <a:rPr lang="en-US" altLang="zh-CN" sz="3600" b="1" dirty="0" smtClean="0"/>
              <a:t>Networked System Risks</a:t>
            </a:r>
            <a:endParaRPr lang="zh-CN" altLang="en-US" sz="3600" b="1" kern="0" dirty="0" smtClean="0">
              <a:latin typeface="Arial Unicode MS"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Aspect4-</a:t>
            </a:r>
            <a:r>
              <a:rPr lang="zh-CN" altLang="en-US" b="1" dirty="0" smtClean="0"/>
              <a:t>例</a:t>
            </a:r>
            <a:r>
              <a:rPr lang="en-US" altLang="zh-CN" b="1" dirty="0" smtClean="0"/>
              <a:t>8</a:t>
            </a:r>
            <a:endParaRPr lang="zh-CN" altLang="en-US" b="1" dirty="0"/>
          </a:p>
        </p:txBody>
      </p:sp>
      <p:sp>
        <p:nvSpPr>
          <p:cNvPr id="3" name="内容占位符 2"/>
          <p:cNvSpPr>
            <a:spLocks noGrp="1"/>
          </p:cNvSpPr>
          <p:nvPr>
            <p:ph idx="1"/>
          </p:nvPr>
        </p:nvSpPr>
        <p:spPr>
          <a:xfrm>
            <a:off x="285720" y="836712"/>
            <a:ext cx="8501122" cy="772708"/>
          </a:xfrm>
        </p:spPr>
        <p:txBody>
          <a:bodyPr/>
          <a:lstStyle/>
          <a:p>
            <a:r>
              <a:rPr lang="en-US" altLang="zh-CN" sz="1800" dirty="0" smtClean="0"/>
              <a:t>Dirk </a:t>
            </a:r>
            <a:r>
              <a:rPr lang="en-US" altLang="zh-CN" sz="1800" dirty="0" err="1" smtClean="0"/>
              <a:t>Helbing</a:t>
            </a:r>
            <a:r>
              <a:rPr lang="en-US" altLang="zh-CN" sz="1800" dirty="0" smtClean="0"/>
              <a:t>, </a:t>
            </a:r>
            <a:r>
              <a:rPr lang="en-US" altLang="zh-CN" sz="1800" dirty="0" smtClean="0">
                <a:solidFill>
                  <a:srgbClr val="C00000"/>
                </a:solidFill>
              </a:rPr>
              <a:t>Globally networked risks and how to respond</a:t>
            </a:r>
            <a:r>
              <a:rPr lang="en-US" altLang="zh-CN" sz="1800" dirty="0" smtClean="0"/>
              <a:t>, Nature , vol. 497, pp.51–59 , 2013 (Perspective).</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sp>
        <p:nvSpPr>
          <p:cNvPr id="11" name="矩形 10"/>
          <p:cNvSpPr/>
          <p:nvPr/>
        </p:nvSpPr>
        <p:spPr>
          <a:xfrm>
            <a:off x="323528" y="6095037"/>
            <a:ext cx="8496944" cy="646331"/>
          </a:xfrm>
          <a:prstGeom prst="rect">
            <a:avLst/>
          </a:prstGeom>
        </p:spPr>
        <p:txBody>
          <a:bodyPr wrap="square">
            <a:spAutoFit/>
          </a:bodyPr>
          <a:lstStyle/>
          <a:p>
            <a:pPr algn="just"/>
            <a:r>
              <a:rPr lang="en-US" altLang="zh-CN" dirty="0" smtClean="0"/>
              <a:t>The author argues that </a:t>
            </a:r>
            <a:r>
              <a:rPr lang="en-US" altLang="zh-CN" dirty="0" smtClean="0">
                <a:solidFill>
                  <a:srgbClr val="FF0000"/>
                </a:solidFill>
              </a:rPr>
              <a:t>systemic failures and extreme events are consequences of the highly interconnected systems and networked risks humans have created.</a:t>
            </a:r>
          </a:p>
        </p:txBody>
      </p:sp>
      <p:pic>
        <p:nvPicPr>
          <p:cNvPr id="44037" name="Picture 5"/>
          <p:cNvPicPr>
            <a:picLocks noChangeAspect="1" noChangeArrowheads="1"/>
          </p:cNvPicPr>
          <p:nvPr/>
        </p:nvPicPr>
        <p:blipFill>
          <a:blip r:embed="rId3" cstate="print"/>
          <a:srcRect/>
          <a:stretch>
            <a:fillRect/>
          </a:stretch>
        </p:blipFill>
        <p:spPr bwMode="auto">
          <a:xfrm>
            <a:off x="69916" y="1412776"/>
            <a:ext cx="4502084" cy="3528814"/>
          </a:xfrm>
          <a:prstGeom prst="rect">
            <a:avLst/>
          </a:prstGeom>
          <a:noFill/>
          <a:ln w="9525">
            <a:noFill/>
            <a:miter lim="800000"/>
            <a:headEnd/>
            <a:tailEnd/>
          </a:ln>
        </p:spPr>
      </p:pic>
      <p:pic>
        <p:nvPicPr>
          <p:cNvPr id="44036" name="Picture 4"/>
          <p:cNvPicPr>
            <a:picLocks noChangeAspect="1" noChangeArrowheads="1"/>
          </p:cNvPicPr>
          <p:nvPr/>
        </p:nvPicPr>
        <p:blipFill>
          <a:blip r:embed="rId4" cstate="print"/>
          <a:srcRect/>
          <a:stretch>
            <a:fillRect/>
          </a:stretch>
        </p:blipFill>
        <p:spPr bwMode="auto">
          <a:xfrm>
            <a:off x="3851920" y="1484784"/>
            <a:ext cx="5292080" cy="792088"/>
          </a:xfrm>
          <a:prstGeom prst="rect">
            <a:avLst/>
          </a:prstGeom>
          <a:noFill/>
          <a:ln w="9525">
            <a:noFill/>
            <a:miter lim="800000"/>
            <a:headEnd/>
            <a:tailEnd/>
          </a:ln>
        </p:spPr>
      </p:pic>
      <p:sp>
        <p:nvSpPr>
          <p:cNvPr id="15" name="矩形 14"/>
          <p:cNvSpPr/>
          <p:nvPr/>
        </p:nvSpPr>
        <p:spPr>
          <a:xfrm>
            <a:off x="179512" y="5157192"/>
            <a:ext cx="8712968" cy="830997"/>
          </a:xfrm>
          <a:prstGeom prst="rect">
            <a:avLst/>
          </a:prstGeom>
        </p:spPr>
        <p:txBody>
          <a:bodyPr wrap="square">
            <a:spAutoFit/>
          </a:bodyPr>
          <a:lstStyle/>
          <a:p>
            <a:pPr algn="just">
              <a:buFont typeface="Arial" pitchFamily="34" charset="0"/>
              <a:buChar char="•"/>
            </a:pPr>
            <a:r>
              <a:rPr lang="en-US" altLang="zh-CN" sz="1600" dirty="0" smtClean="0"/>
              <a:t> According to the standard ISO 31000, risk is defined as ‘‘</a:t>
            </a:r>
            <a:r>
              <a:rPr lang="en-US" altLang="zh-CN" sz="1600" dirty="0" smtClean="0">
                <a:solidFill>
                  <a:srgbClr val="FF0000"/>
                </a:solidFill>
              </a:rPr>
              <a:t>effect of uncertainty on objectives</a:t>
            </a:r>
            <a:r>
              <a:rPr lang="en-US" altLang="zh-CN" sz="1600" dirty="0" smtClean="0"/>
              <a:t>’’. </a:t>
            </a:r>
          </a:p>
          <a:p>
            <a:pPr algn="just">
              <a:buFont typeface="Arial" pitchFamily="34" charset="0"/>
              <a:buChar char="•"/>
            </a:pPr>
            <a:r>
              <a:rPr lang="en-US" altLang="zh-CN" sz="1600" dirty="0" smtClean="0"/>
              <a:t> Often quantified as the probability of occurrence of an (adverse) event, times its (negative) impact (damage), but may also create positive impacts, such as opportunities for stakeholders.</a:t>
            </a:r>
          </a:p>
        </p:txBody>
      </p:sp>
      <p:pic>
        <p:nvPicPr>
          <p:cNvPr id="44039" name="Picture 7"/>
          <p:cNvPicPr>
            <a:picLocks noChangeAspect="1" noChangeArrowheads="1"/>
          </p:cNvPicPr>
          <p:nvPr/>
        </p:nvPicPr>
        <p:blipFill>
          <a:blip r:embed="rId5" cstate="print"/>
          <a:srcRect/>
          <a:stretch>
            <a:fillRect/>
          </a:stretch>
        </p:blipFill>
        <p:spPr bwMode="auto">
          <a:xfrm>
            <a:off x="4560597" y="2276872"/>
            <a:ext cx="4475899" cy="1368152"/>
          </a:xfrm>
          <a:prstGeom prst="rect">
            <a:avLst/>
          </a:prstGeom>
          <a:noFill/>
          <a:ln w="9525">
            <a:solidFill>
              <a:srgbClr val="000099"/>
            </a:solidFill>
            <a:miter lim="800000"/>
            <a:headEnd/>
            <a:tailEnd/>
          </a:ln>
        </p:spPr>
      </p:pic>
      <p:grpSp>
        <p:nvGrpSpPr>
          <p:cNvPr id="22" name="组合 21"/>
          <p:cNvGrpSpPr/>
          <p:nvPr/>
        </p:nvGrpSpPr>
        <p:grpSpPr>
          <a:xfrm>
            <a:off x="5767367" y="3729440"/>
            <a:ext cx="2693065" cy="1355744"/>
            <a:chOff x="5004048" y="3645024"/>
            <a:chExt cx="2693065" cy="1355744"/>
          </a:xfrm>
        </p:grpSpPr>
        <p:pic>
          <p:nvPicPr>
            <p:cNvPr id="44040" name="Picture 8"/>
            <p:cNvPicPr>
              <a:picLocks noChangeAspect="1" noChangeArrowheads="1"/>
            </p:cNvPicPr>
            <p:nvPr/>
          </p:nvPicPr>
          <p:blipFill>
            <a:blip r:embed="rId6" cstate="print"/>
            <a:srcRect/>
            <a:stretch>
              <a:fillRect/>
            </a:stretch>
          </p:blipFill>
          <p:spPr bwMode="auto">
            <a:xfrm>
              <a:off x="5004048" y="3645024"/>
              <a:ext cx="1194245" cy="1355744"/>
            </a:xfrm>
            <a:prstGeom prst="rect">
              <a:avLst/>
            </a:prstGeom>
            <a:noFill/>
            <a:ln w="9525">
              <a:noFill/>
              <a:miter lim="800000"/>
              <a:headEnd/>
              <a:tailEnd/>
            </a:ln>
          </p:spPr>
        </p:pic>
        <p:sp>
          <p:nvSpPr>
            <p:cNvPr id="21" name="矩形 20"/>
            <p:cNvSpPr/>
            <p:nvPr/>
          </p:nvSpPr>
          <p:spPr>
            <a:xfrm>
              <a:off x="6300192" y="4149080"/>
              <a:ext cx="1396921" cy="338554"/>
            </a:xfrm>
            <a:prstGeom prst="rect">
              <a:avLst/>
            </a:prstGeom>
          </p:spPr>
          <p:txBody>
            <a:bodyPr wrap="none">
              <a:spAutoFit/>
            </a:bodyPr>
            <a:lstStyle/>
            <a:p>
              <a:r>
                <a:rPr lang="en-US" altLang="zh-CN" sz="1600" dirty="0" smtClean="0">
                  <a:solidFill>
                    <a:srgbClr val="FF0000"/>
                  </a:solidFill>
                </a:rPr>
                <a:t>Time Bomb?.</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323528" y="3068960"/>
            <a:ext cx="8501122" cy="1440160"/>
          </a:xfrm>
          <a:prstGeom prst="rect">
            <a:avLst/>
          </a:prstGeom>
        </p:spPr>
        <p:txBody>
          <a:bodyPr/>
          <a:lstStyle/>
          <a:p>
            <a:pPr marL="342900" indent="-342900" eaLnBrk="0" hangingPunct="0">
              <a:spcBef>
                <a:spcPct val="20000"/>
              </a:spcBef>
              <a:defRPr/>
            </a:pPr>
            <a:r>
              <a:rPr lang="en-US" altLang="zh-CN" sz="4000" b="1" dirty="0" smtClean="0">
                <a:solidFill>
                  <a:srgbClr val="FF0000"/>
                </a:solidFill>
              </a:rPr>
              <a:t>Challenge 5:</a:t>
            </a:r>
            <a:endParaRPr lang="en-US" altLang="zh-CN" sz="4000" b="1" kern="0" dirty="0" smtClean="0">
              <a:solidFill>
                <a:srgbClr val="FF0000"/>
              </a:solidFill>
              <a:latin typeface="Arial Unicode MS" pitchFamily="34" charset="-122"/>
            </a:endParaRPr>
          </a:p>
          <a:p>
            <a:pPr marL="342900" indent="-342900" eaLnBrk="0" hangingPunct="0">
              <a:spcBef>
                <a:spcPct val="20000"/>
              </a:spcBef>
              <a:defRPr/>
            </a:pPr>
            <a:r>
              <a:rPr lang="en-US" altLang="zh-CN" sz="3600" b="1" kern="0" dirty="0" smtClean="0">
                <a:latin typeface="Arial Unicode MS" pitchFamily="34" charset="-122"/>
              </a:rPr>
              <a:t>Deal with </a:t>
            </a:r>
            <a:r>
              <a:rPr lang="en-US" altLang="zh-CN" sz="3600" b="1" dirty="0" smtClean="0"/>
              <a:t>Privacy</a:t>
            </a:r>
            <a:endParaRPr lang="zh-CN" altLang="en-US" sz="3600" b="1" kern="0" dirty="0" smtClean="0">
              <a:latin typeface="Arial Unicode MS"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Aspect5-</a:t>
            </a:r>
            <a:r>
              <a:rPr lang="zh-CN" altLang="en-US" b="1" dirty="0" smtClean="0"/>
              <a:t>例</a:t>
            </a:r>
            <a:r>
              <a:rPr lang="en-US" altLang="zh-CN" b="1" dirty="0" smtClean="0"/>
              <a:t>9</a:t>
            </a:r>
            <a:endParaRPr lang="zh-CN" altLang="en-US" b="1" dirty="0"/>
          </a:p>
        </p:txBody>
      </p:sp>
      <p:sp>
        <p:nvSpPr>
          <p:cNvPr id="3" name="内容占位符 2"/>
          <p:cNvSpPr>
            <a:spLocks noGrp="1"/>
          </p:cNvSpPr>
          <p:nvPr>
            <p:ph idx="1"/>
          </p:nvPr>
        </p:nvSpPr>
        <p:spPr>
          <a:xfrm>
            <a:off x="285720" y="1000108"/>
            <a:ext cx="8501122" cy="772708"/>
          </a:xfrm>
        </p:spPr>
        <p:txBody>
          <a:bodyPr/>
          <a:lstStyle/>
          <a:p>
            <a:r>
              <a:rPr lang="en-US" altLang="zh-CN" sz="1800" dirty="0" smtClean="0"/>
              <a:t>Yves-</a:t>
            </a:r>
            <a:r>
              <a:rPr lang="en-US" altLang="zh-CN" sz="1800" dirty="0" err="1" smtClean="0"/>
              <a:t>Alexandre</a:t>
            </a:r>
            <a:r>
              <a:rPr lang="en-US" altLang="zh-CN" sz="1800" dirty="0" smtClean="0"/>
              <a:t> de </a:t>
            </a:r>
            <a:r>
              <a:rPr lang="en-US" altLang="zh-CN" sz="1800" dirty="0" err="1" smtClean="0"/>
              <a:t>Montjoye</a:t>
            </a:r>
            <a:r>
              <a:rPr lang="en-US" altLang="zh-CN" sz="1800" dirty="0" smtClean="0"/>
              <a:t>, Laura </a:t>
            </a:r>
            <a:r>
              <a:rPr lang="en-US" altLang="zh-CN" sz="1800" dirty="0" err="1" smtClean="0"/>
              <a:t>Radaelli</a:t>
            </a:r>
            <a:r>
              <a:rPr lang="en-US" altLang="zh-CN" sz="1800" dirty="0" smtClean="0"/>
              <a:t>, </a:t>
            </a:r>
            <a:r>
              <a:rPr lang="en-US" altLang="zh-CN" sz="1800" dirty="0" err="1" smtClean="0"/>
              <a:t>Vivek</a:t>
            </a:r>
            <a:r>
              <a:rPr lang="en-US" altLang="zh-CN" sz="1800" dirty="0" smtClean="0"/>
              <a:t> Kumar Singh, Alex </a:t>
            </a:r>
            <a:r>
              <a:rPr lang="en-US" altLang="zh-CN" sz="1800" dirty="0" err="1" smtClean="0"/>
              <a:t>Pentland</a:t>
            </a:r>
            <a:r>
              <a:rPr lang="en-US" altLang="zh-CN" sz="1800" dirty="0" smtClean="0"/>
              <a:t>, </a:t>
            </a:r>
            <a:r>
              <a:rPr lang="en-US" altLang="zh-CN" sz="1800" dirty="0" smtClean="0">
                <a:solidFill>
                  <a:srgbClr val="C00000"/>
                </a:solidFill>
              </a:rPr>
              <a:t>Unique in the shopping mall: On the </a:t>
            </a:r>
            <a:r>
              <a:rPr lang="en-US" altLang="zh-CN" sz="1800" dirty="0" err="1" smtClean="0">
                <a:solidFill>
                  <a:srgbClr val="C00000"/>
                </a:solidFill>
              </a:rPr>
              <a:t>reidentifiability</a:t>
            </a:r>
            <a:r>
              <a:rPr lang="en-US" altLang="zh-CN" sz="1800" dirty="0" smtClean="0">
                <a:solidFill>
                  <a:srgbClr val="C00000"/>
                </a:solidFill>
              </a:rPr>
              <a:t> of credit card </a:t>
            </a:r>
            <a:r>
              <a:rPr lang="en-US" altLang="zh-CN" sz="1800" dirty="0" err="1" smtClean="0">
                <a:solidFill>
                  <a:srgbClr val="C00000"/>
                </a:solidFill>
              </a:rPr>
              <a:t>metadata</a:t>
            </a:r>
            <a:r>
              <a:rPr lang="en-US" altLang="zh-CN" sz="1800" dirty="0" err="1" smtClean="0"/>
              <a:t>,Science</a:t>
            </a:r>
            <a:r>
              <a:rPr lang="en-US" altLang="zh-CN" sz="1800" dirty="0" smtClean="0"/>
              <a:t>, Vol. 347, Issue 6221, pp. 536-539, 2015 (report).</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pic>
        <p:nvPicPr>
          <p:cNvPr id="45058" name="Picture 2"/>
          <p:cNvPicPr>
            <a:picLocks noChangeAspect="1" noChangeArrowheads="1"/>
          </p:cNvPicPr>
          <p:nvPr/>
        </p:nvPicPr>
        <p:blipFill>
          <a:blip r:embed="rId3" cstate="print"/>
          <a:srcRect/>
          <a:stretch>
            <a:fillRect/>
          </a:stretch>
        </p:blipFill>
        <p:spPr bwMode="auto">
          <a:xfrm>
            <a:off x="1259632" y="2060848"/>
            <a:ext cx="6577575" cy="3672408"/>
          </a:xfrm>
          <a:prstGeom prst="rect">
            <a:avLst/>
          </a:prstGeom>
          <a:noFill/>
          <a:ln w="9525">
            <a:noFill/>
            <a:miter lim="800000"/>
            <a:headEnd/>
            <a:tailEnd/>
          </a:ln>
        </p:spPr>
      </p:pic>
      <p:sp>
        <p:nvSpPr>
          <p:cNvPr id="12" name="矩形 11"/>
          <p:cNvSpPr/>
          <p:nvPr/>
        </p:nvSpPr>
        <p:spPr>
          <a:xfrm>
            <a:off x="323528" y="6012577"/>
            <a:ext cx="8352928" cy="584775"/>
          </a:xfrm>
          <a:prstGeom prst="rect">
            <a:avLst/>
          </a:prstGeom>
        </p:spPr>
        <p:txBody>
          <a:bodyPr wrap="square">
            <a:spAutoFit/>
          </a:bodyPr>
          <a:lstStyle/>
          <a:p>
            <a:pPr algn="just">
              <a:buFont typeface="Arial" pitchFamily="34" charset="0"/>
              <a:buChar char="•"/>
            </a:pPr>
            <a:r>
              <a:rPr lang="en-US" altLang="zh-CN" sz="1600" b="1" dirty="0" smtClean="0"/>
              <a:t>Financial traces</a:t>
            </a:r>
            <a:r>
              <a:rPr lang="en-US" altLang="zh-CN" sz="1600" dirty="0" smtClean="0"/>
              <a:t> in a simply </a:t>
            </a:r>
            <a:r>
              <a:rPr lang="en-US" altLang="zh-CN" sz="1600" dirty="0" err="1" smtClean="0"/>
              <a:t>anonymized</a:t>
            </a:r>
            <a:r>
              <a:rPr lang="en-US" altLang="zh-CN" sz="1600" dirty="0" smtClean="0"/>
              <a:t> data set such as the one we use for this work.</a:t>
            </a:r>
          </a:p>
          <a:p>
            <a:pPr algn="just">
              <a:buFont typeface="Arial" pitchFamily="34" charset="0"/>
              <a:buChar char="•"/>
            </a:pPr>
            <a:r>
              <a:rPr lang="en-US" altLang="zh-CN" sz="1600" dirty="0" smtClean="0"/>
              <a:t>Arrows represent the </a:t>
            </a:r>
            <a:r>
              <a:rPr lang="en-US" altLang="zh-CN" sz="1600" b="1" dirty="0" smtClean="0"/>
              <a:t>temporal sequence</a:t>
            </a:r>
            <a:r>
              <a:rPr lang="en-US" altLang="zh-CN" sz="1600" dirty="0" smtClean="0"/>
              <a:t> of transactions for </a:t>
            </a:r>
            <a:r>
              <a:rPr lang="en-US" altLang="zh-CN" sz="1600" b="1" dirty="0" smtClean="0"/>
              <a:t>user 7abc1a23.</a:t>
            </a:r>
            <a:r>
              <a:rPr lang="en-US" altLang="zh-CN" sz="1600" dirty="0"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Challenging Aspect5-</a:t>
            </a:r>
            <a:r>
              <a:rPr lang="zh-CN" altLang="en-US" b="1" dirty="0" smtClean="0"/>
              <a:t>例</a:t>
            </a:r>
            <a:r>
              <a:rPr lang="en-US" altLang="zh-CN" b="1" smtClean="0"/>
              <a:t>9</a:t>
            </a:r>
            <a:endParaRPr lang="zh-CN" altLang="en-US" b="1" dirty="0"/>
          </a:p>
        </p:txBody>
      </p:sp>
      <p:sp>
        <p:nvSpPr>
          <p:cNvPr id="3" name="内容占位符 2"/>
          <p:cNvSpPr>
            <a:spLocks noGrp="1"/>
          </p:cNvSpPr>
          <p:nvPr>
            <p:ph idx="1"/>
          </p:nvPr>
        </p:nvSpPr>
        <p:spPr>
          <a:xfrm>
            <a:off x="285720" y="1000108"/>
            <a:ext cx="8501122" cy="772708"/>
          </a:xfrm>
        </p:spPr>
        <p:txBody>
          <a:bodyPr/>
          <a:lstStyle/>
          <a:p>
            <a:r>
              <a:rPr lang="en-US" altLang="zh-CN" sz="1800" dirty="0" smtClean="0"/>
              <a:t>Yves-</a:t>
            </a:r>
            <a:r>
              <a:rPr lang="en-US" altLang="zh-CN" sz="1800" dirty="0" err="1" smtClean="0"/>
              <a:t>Alexandre</a:t>
            </a:r>
            <a:r>
              <a:rPr lang="en-US" altLang="zh-CN" sz="1800" dirty="0" smtClean="0"/>
              <a:t> de </a:t>
            </a:r>
            <a:r>
              <a:rPr lang="en-US" altLang="zh-CN" sz="1800" dirty="0" err="1" smtClean="0"/>
              <a:t>Montjoye</a:t>
            </a:r>
            <a:r>
              <a:rPr lang="en-US" altLang="zh-CN" sz="1800" dirty="0" smtClean="0"/>
              <a:t>, Laura </a:t>
            </a:r>
            <a:r>
              <a:rPr lang="en-US" altLang="zh-CN" sz="1800" dirty="0" err="1" smtClean="0"/>
              <a:t>Radaelli</a:t>
            </a:r>
            <a:r>
              <a:rPr lang="en-US" altLang="zh-CN" sz="1800" dirty="0" smtClean="0"/>
              <a:t> </a:t>
            </a:r>
            <a:r>
              <a:rPr lang="en-US" altLang="zh-CN" sz="1800" dirty="0" err="1" smtClean="0"/>
              <a:t>Vivek</a:t>
            </a:r>
            <a:r>
              <a:rPr lang="en-US" altLang="zh-CN" sz="1800" dirty="0" smtClean="0"/>
              <a:t> Kumar Singh, Alex </a:t>
            </a:r>
            <a:r>
              <a:rPr lang="en-US" altLang="zh-CN" sz="1800" dirty="0" err="1" smtClean="0"/>
              <a:t>Pentland</a:t>
            </a:r>
            <a:r>
              <a:rPr lang="en-US" altLang="zh-CN" sz="1800" dirty="0" smtClean="0"/>
              <a:t>, </a:t>
            </a:r>
            <a:r>
              <a:rPr lang="en-US" altLang="zh-CN" sz="1800" dirty="0" smtClean="0">
                <a:solidFill>
                  <a:srgbClr val="C00000"/>
                </a:solidFill>
              </a:rPr>
              <a:t>Unique in the shopping mall: On the </a:t>
            </a:r>
            <a:r>
              <a:rPr lang="en-US" altLang="zh-CN" sz="1800" dirty="0" err="1" smtClean="0">
                <a:solidFill>
                  <a:srgbClr val="C00000"/>
                </a:solidFill>
              </a:rPr>
              <a:t>reidentifiability</a:t>
            </a:r>
            <a:r>
              <a:rPr lang="en-US" altLang="zh-CN" sz="1800" dirty="0" smtClean="0">
                <a:solidFill>
                  <a:srgbClr val="C00000"/>
                </a:solidFill>
              </a:rPr>
              <a:t> of credit card metadata</a:t>
            </a:r>
            <a:r>
              <a:rPr lang="en-US" altLang="zh-CN" sz="1800" dirty="0" smtClean="0"/>
              <a:t>, Science, Vol. 347, Issue 6221, pp. 536-539, 2015 (report).</a:t>
            </a:r>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
        <p:nvSpPr>
          <p:cNvPr id="11" name="矩形 10"/>
          <p:cNvSpPr/>
          <p:nvPr/>
        </p:nvSpPr>
        <p:spPr>
          <a:xfrm>
            <a:off x="0" y="5229200"/>
            <a:ext cx="9144000" cy="1754326"/>
          </a:xfrm>
          <a:prstGeom prst="rect">
            <a:avLst/>
          </a:prstGeom>
        </p:spPr>
        <p:txBody>
          <a:bodyPr wrap="square">
            <a:spAutoFit/>
          </a:bodyPr>
          <a:lstStyle/>
          <a:p>
            <a:pPr>
              <a:buFont typeface="Arial" pitchFamily="34" charset="0"/>
              <a:buChar char="•"/>
            </a:pPr>
            <a:r>
              <a:rPr lang="en-US" altLang="zh-CN" dirty="0" smtClean="0"/>
              <a:t> Large-scale data sets of human behavior have the potential to fundamentally transform the way we fight diseases, design cities, or perform research. Metadata, however, contain </a:t>
            </a:r>
            <a:r>
              <a:rPr lang="en-US" altLang="zh-CN" dirty="0" smtClean="0">
                <a:solidFill>
                  <a:srgbClr val="FF0000"/>
                </a:solidFill>
              </a:rPr>
              <a:t>sensitive information</a:t>
            </a:r>
            <a:r>
              <a:rPr lang="en-US" altLang="zh-CN" dirty="0" smtClean="0"/>
              <a:t>.</a:t>
            </a:r>
          </a:p>
          <a:p>
            <a:pPr>
              <a:buFont typeface="Arial" pitchFamily="34" charset="0"/>
              <a:buChar char="•"/>
            </a:pPr>
            <a:r>
              <a:rPr lang="en-US" altLang="zh-CN" dirty="0" smtClean="0"/>
              <a:t> We study 3 months of credit card records for 1.1 million people and show that </a:t>
            </a:r>
            <a:r>
              <a:rPr lang="en-US" altLang="zh-CN" dirty="0" smtClean="0">
                <a:solidFill>
                  <a:srgbClr val="FF0000"/>
                </a:solidFill>
              </a:rPr>
              <a:t>four spatiotemporal points are enough to uniquely </a:t>
            </a:r>
            <a:r>
              <a:rPr lang="en-US" altLang="zh-CN" dirty="0" err="1" smtClean="0">
                <a:solidFill>
                  <a:srgbClr val="FF0000"/>
                </a:solidFill>
              </a:rPr>
              <a:t>reidentify</a:t>
            </a:r>
            <a:r>
              <a:rPr lang="en-US" altLang="zh-CN" dirty="0" smtClean="0">
                <a:solidFill>
                  <a:srgbClr val="FF0000"/>
                </a:solidFill>
              </a:rPr>
              <a:t> 90% of individuals</a:t>
            </a:r>
            <a:r>
              <a:rPr lang="en-US" altLang="zh-CN" dirty="0" smtClean="0"/>
              <a:t>.</a:t>
            </a:r>
          </a:p>
          <a:p>
            <a:pPr>
              <a:buFont typeface="Arial" pitchFamily="34" charset="0"/>
              <a:buChar char="•"/>
            </a:pPr>
            <a:endParaRPr lang="en-US" altLang="zh-CN" dirty="0" smtClean="0"/>
          </a:p>
        </p:txBody>
      </p:sp>
      <p:pic>
        <p:nvPicPr>
          <p:cNvPr id="46082" name="Picture 2"/>
          <p:cNvPicPr>
            <a:picLocks noChangeAspect="1" noChangeArrowheads="1"/>
          </p:cNvPicPr>
          <p:nvPr/>
        </p:nvPicPr>
        <p:blipFill>
          <a:blip r:embed="rId3" cstate="print"/>
          <a:srcRect/>
          <a:stretch>
            <a:fillRect/>
          </a:stretch>
        </p:blipFill>
        <p:spPr bwMode="auto">
          <a:xfrm>
            <a:off x="8384" y="1916832"/>
            <a:ext cx="4419600" cy="3400425"/>
          </a:xfrm>
          <a:prstGeom prst="rect">
            <a:avLst/>
          </a:prstGeom>
          <a:noFill/>
          <a:ln w="9525">
            <a:noFill/>
            <a:miter lim="800000"/>
            <a:headEnd/>
            <a:tailEnd/>
          </a:ln>
        </p:spPr>
      </p:pic>
      <p:sp>
        <p:nvSpPr>
          <p:cNvPr id="9" name="矩形 8"/>
          <p:cNvSpPr/>
          <p:nvPr/>
        </p:nvSpPr>
        <p:spPr>
          <a:xfrm>
            <a:off x="4176464" y="2897649"/>
            <a:ext cx="4932040" cy="1323439"/>
          </a:xfrm>
          <a:prstGeom prst="rect">
            <a:avLst/>
          </a:prstGeom>
        </p:spPr>
        <p:txBody>
          <a:bodyPr wrap="square" lIns="36000" rIns="36000">
            <a:spAutoFit/>
          </a:bodyPr>
          <a:lstStyle/>
          <a:p>
            <a:pPr>
              <a:buFont typeface="Arial" pitchFamily="34" charset="0"/>
              <a:buChar char="•"/>
            </a:pPr>
            <a:r>
              <a:rPr lang="en-US" altLang="zh-CN" sz="1600" dirty="0" smtClean="0"/>
              <a:t> The </a:t>
            </a:r>
            <a:r>
              <a:rPr lang="en-US" altLang="zh-CN" sz="1600" dirty="0" err="1" smtClean="0"/>
              <a:t>unicity</a:t>
            </a:r>
            <a:r>
              <a:rPr lang="en-US" altLang="zh-CN" sz="1600" dirty="0" smtClean="0"/>
              <a:t> of the credit card data set given p points.</a:t>
            </a:r>
          </a:p>
          <a:p>
            <a:pPr>
              <a:buFont typeface="Arial" pitchFamily="34" charset="0"/>
              <a:buChar char="•"/>
            </a:pPr>
            <a:r>
              <a:rPr lang="en-US" altLang="zh-CN" sz="1600" dirty="0" smtClean="0"/>
              <a:t> The green bars represent </a:t>
            </a:r>
            <a:r>
              <a:rPr lang="en-US" altLang="zh-CN" sz="1600" dirty="0" err="1" smtClean="0"/>
              <a:t>unicity</a:t>
            </a:r>
            <a:r>
              <a:rPr lang="en-US" altLang="zh-CN" sz="1600" dirty="0" smtClean="0"/>
              <a:t> when </a:t>
            </a:r>
            <a:r>
              <a:rPr lang="en-US" altLang="zh-CN" sz="1600" dirty="0" err="1" smtClean="0"/>
              <a:t>spatio</a:t>
            </a:r>
            <a:r>
              <a:rPr lang="en-US" altLang="zh-CN" sz="1600" dirty="0" smtClean="0"/>
              <a:t>-temporal </a:t>
            </a:r>
            <a:r>
              <a:rPr lang="en-US" altLang="zh-CN" sz="1600" dirty="0" err="1" smtClean="0"/>
              <a:t>tuples</a:t>
            </a:r>
            <a:r>
              <a:rPr lang="en-US" altLang="zh-CN" sz="1600" dirty="0" smtClean="0"/>
              <a:t> are known.</a:t>
            </a:r>
          </a:p>
          <a:p>
            <a:pPr>
              <a:buFont typeface="Arial" pitchFamily="34" charset="0"/>
              <a:buChar char="•"/>
            </a:pPr>
            <a:r>
              <a:rPr lang="en-US" altLang="zh-CN" sz="1600" dirty="0" smtClean="0"/>
              <a:t> The blue bars represent </a:t>
            </a:r>
            <a:r>
              <a:rPr lang="en-US" altLang="zh-CN" sz="1600" dirty="0" err="1" smtClean="0"/>
              <a:t>unicity</a:t>
            </a:r>
            <a:r>
              <a:rPr lang="en-US" altLang="zh-CN" sz="1600" dirty="0" smtClean="0"/>
              <a:t> when using spatial-temporal-price triples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The Fourth Age of Research</a:t>
            </a:r>
            <a:endParaRPr lang="zh-CN" altLang="en-US"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pic>
        <p:nvPicPr>
          <p:cNvPr id="1027" name="Picture 3"/>
          <p:cNvPicPr>
            <a:picLocks noChangeAspect="1" noChangeArrowheads="1"/>
          </p:cNvPicPr>
          <p:nvPr/>
        </p:nvPicPr>
        <p:blipFill>
          <a:blip r:embed="rId3" cstate="print"/>
          <a:srcRect/>
          <a:stretch>
            <a:fillRect/>
          </a:stretch>
        </p:blipFill>
        <p:spPr bwMode="auto">
          <a:xfrm>
            <a:off x="827584" y="908720"/>
            <a:ext cx="7344816" cy="4801568"/>
          </a:xfrm>
          <a:prstGeom prst="rect">
            <a:avLst/>
          </a:prstGeom>
          <a:noFill/>
          <a:ln w="9525">
            <a:noFill/>
            <a:miter lim="800000"/>
            <a:headEnd/>
            <a:tailEnd/>
          </a:ln>
        </p:spPr>
      </p:pic>
      <p:sp>
        <p:nvSpPr>
          <p:cNvPr id="7" name="矩形 6"/>
          <p:cNvSpPr/>
          <p:nvPr/>
        </p:nvSpPr>
        <p:spPr>
          <a:xfrm>
            <a:off x="107504" y="5879013"/>
            <a:ext cx="8964488" cy="584775"/>
          </a:xfrm>
          <a:prstGeom prst="rect">
            <a:avLst/>
          </a:prstGeom>
        </p:spPr>
        <p:txBody>
          <a:bodyPr wrap="square">
            <a:spAutoFit/>
          </a:bodyPr>
          <a:lstStyle/>
          <a:p>
            <a:r>
              <a:rPr lang="en-US" altLang="zh-CN" sz="1600" b="1" dirty="0" smtClean="0"/>
              <a:t>Jonathan Adams </a:t>
            </a:r>
            <a:r>
              <a:rPr lang="en-US" altLang="zh-CN" sz="1600" dirty="0" smtClean="0"/>
              <a:t>analyses papers from the past three decades and finds that the best science comes from international collaboration.– </a:t>
            </a:r>
            <a:r>
              <a:rPr lang="en-US" altLang="zh-CN" sz="1600" dirty="0" smtClean="0">
                <a:solidFill>
                  <a:srgbClr val="C00000"/>
                </a:solidFill>
              </a:rPr>
              <a:t>Nature </a:t>
            </a:r>
            <a:r>
              <a:rPr lang="en-US" altLang="zh-CN" sz="1600" dirty="0" err="1" smtClean="0">
                <a:solidFill>
                  <a:srgbClr val="C00000"/>
                </a:solidFill>
              </a:rPr>
              <a:t>vol</a:t>
            </a:r>
            <a:r>
              <a:rPr lang="en-US" altLang="zh-CN" sz="1600" dirty="0" smtClean="0">
                <a:solidFill>
                  <a:srgbClr val="C00000"/>
                </a:solidFill>
              </a:rPr>
              <a:t> 497, pp 560</a:t>
            </a:r>
            <a:r>
              <a:rPr lang="en-US" altLang="zh-CN" sz="1600" smtClean="0">
                <a:solidFill>
                  <a:srgbClr val="C00000"/>
                </a:solidFill>
              </a:rPr>
              <a:t>, 2013 (</a:t>
            </a:r>
            <a:r>
              <a:rPr lang="en-US" altLang="zh-CN" sz="1600" dirty="0" smtClean="0">
                <a:solidFill>
                  <a:srgbClr val="C00000"/>
                </a:solidFill>
              </a:rPr>
              <a:t>comment).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Science</a:t>
            </a:r>
            <a:r>
              <a:rPr lang="zh-CN" altLang="en-US" b="1" dirty="0" smtClean="0"/>
              <a:t>的内容</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sz="2000" b="1" dirty="0" smtClean="0"/>
              <a:t>1</a:t>
            </a:r>
            <a:r>
              <a:rPr lang="zh-CN" altLang="en-US" sz="2000" b="1" dirty="0" smtClean="0"/>
              <a:t>） </a:t>
            </a:r>
            <a:r>
              <a:rPr lang="en-US" altLang="zh-CN" sz="2000" b="1" dirty="0" smtClean="0"/>
              <a:t>Science</a:t>
            </a:r>
            <a:r>
              <a:rPr lang="zh-CN" altLang="en-US" sz="2000" b="1" dirty="0" smtClean="0"/>
              <a:t>报道科学新闻：</a:t>
            </a:r>
            <a:r>
              <a:rPr lang="zh-CN" altLang="en-US" sz="2000" dirty="0" smtClean="0"/>
              <a:t>其新闻栏目的作者遍布全球，包括</a:t>
            </a:r>
            <a:r>
              <a:rPr lang="en-US" altLang="zh-CN" sz="2000" dirty="0" smtClean="0"/>
              <a:t>Science</a:t>
            </a:r>
            <a:r>
              <a:rPr lang="zh-CN" altLang="en-US" sz="2000" dirty="0" smtClean="0"/>
              <a:t>的记录、特约通讯员和自由撰稿人。来自中国新华社特稿社（</a:t>
            </a:r>
            <a:r>
              <a:rPr lang="en-US" altLang="zh-CN" sz="2000" dirty="0" smtClean="0"/>
              <a:t>features@public.bat.net.cn</a:t>
            </a:r>
            <a:r>
              <a:rPr lang="zh-CN" altLang="en-US" sz="2000" dirty="0" smtClean="0"/>
              <a:t>）的熊雷等人常给</a:t>
            </a:r>
            <a:r>
              <a:rPr lang="en-US" altLang="zh-CN" sz="2000" dirty="0" smtClean="0"/>
              <a:t>Science</a:t>
            </a:r>
            <a:r>
              <a:rPr lang="zh-CN" altLang="en-US" sz="2000" dirty="0" smtClean="0"/>
              <a:t>提供有关中国的新闻稿件。</a:t>
            </a:r>
            <a:r>
              <a:rPr lang="en-US" altLang="zh-CN" sz="2000" dirty="0" smtClean="0"/>
              <a:t>Science</a:t>
            </a:r>
            <a:r>
              <a:rPr lang="zh-CN" altLang="en-US" sz="2000" dirty="0" smtClean="0"/>
              <a:t>的科学新闻报道公正、客观，可使读者了解到中国及世界各地的科学实况。新闻栏目包括：本周新闻（科学政策和科研新闻）和新闻聚焦（深入报道和专题）。</a:t>
            </a:r>
            <a:r>
              <a:rPr lang="en-US" altLang="zh-CN" sz="2000" dirty="0" smtClean="0"/>
              <a:t>Science</a:t>
            </a:r>
            <a:r>
              <a:rPr lang="zh-CN" altLang="en-US" sz="2000" dirty="0" smtClean="0"/>
              <a:t>也报道一些与科学政策和基金管理决策者的访谈。</a:t>
            </a:r>
          </a:p>
          <a:p>
            <a:r>
              <a:rPr lang="en-US" altLang="zh-CN" sz="2000" b="1" dirty="0" smtClean="0"/>
              <a:t>2</a:t>
            </a:r>
            <a:r>
              <a:rPr lang="zh-CN" altLang="en-US" sz="2000" b="1" dirty="0" smtClean="0"/>
              <a:t>）科学罗盘栏目包括：</a:t>
            </a:r>
            <a:r>
              <a:rPr lang="zh-CN" altLang="en-US" sz="2000" dirty="0" smtClean="0"/>
              <a:t>社论、读者来信、政策论坛、科学与社会、书评、研究评述、综述、技术特写等。该栏目主要是向科学家约稿。中国科学家也曾在</a:t>
            </a:r>
            <a:r>
              <a:rPr lang="en-US" altLang="zh-CN" sz="2000" dirty="0" smtClean="0"/>
              <a:t>Science</a:t>
            </a:r>
            <a:r>
              <a:rPr lang="zh-CN" altLang="en-US" sz="2000" dirty="0" smtClean="0"/>
              <a:t>上发表过社论和政策论坛文章。</a:t>
            </a:r>
          </a:p>
          <a:p>
            <a:r>
              <a:rPr lang="en-US" altLang="zh-CN" sz="2000" b="1" dirty="0" smtClean="0"/>
              <a:t>3</a:t>
            </a:r>
            <a:r>
              <a:rPr lang="zh-CN" altLang="en-US" sz="2000" b="1" dirty="0" smtClean="0"/>
              <a:t>）研究成果栏目包括：</a:t>
            </a:r>
            <a:r>
              <a:rPr lang="zh-CN" altLang="en-US" sz="2000" dirty="0" smtClean="0"/>
              <a:t>研究文章（特别重要的研究进展）和报告（重要研究进展的短篇论文）。</a:t>
            </a:r>
            <a:r>
              <a:rPr lang="en-US" altLang="zh-CN" sz="2000" dirty="0" smtClean="0">
                <a:solidFill>
                  <a:srgbClr val="FF0000"/>
                </a:solidFill>
              </a:rPr>
              <a:t>Science</a:t>
            </a:r>
            <a:r>
              <a:rPr lang="zh-CN" altLang="en-US" sz="2000" dirty="0" smtClean="0">
                <a:solidFill>
                  <a:srgbClr val="FF0000"/>
                </a:solidFill>
              </a:rPr>
              <a:t>编委会和</a:t>
            </a:r>
            <a:r>
              <a:rPr lang="en-US" altLang="zh-CN" sz="2000" dirty="0" smtClean="0">
                <a:solidFill>
                  <a:srgbClr val="FF0000"/>
                </a:solidFill>
              </a:rPr>
              <a:t>16</a:t>
            </a:r>
            <a:r>
              <a:rPr lang="zh-CN" altLang="en-US" sz="2000" dirty="0" smtClean="0">
                <a:solidFill>
                  <a:srgbClr val="FF0000"/>
                </a:solidFill>
              </a:rPr>
              <a:t>位编辑每周选择大约</a:t>
            </a:r>
            <a:r>
              <a:rPr lang="en-US" altLang="zh-CN" sz="2000" dirty="0" smtClean="0">
                <a:solidFill>
                  <a:srgbClr val="FF0000"/>
                </a:solidFill>
              </a:rPr>
              <a:t>1</a:t>
            </a:r>
            <a:r>
              <a:rPr lang="zh-CN" altLang="en-US" sz="2000" dirty="0" smtClean="0">
                <a:solidFill>
                  <a:srgbClr val="FF0000"/>
                </a:solidFill>
              </a:rPr>
              <a:t>篇研究文章和</a:t>
            </a:r>
            <a:r>
              <a:rPr lang="en-US" altLang="zh-CN" sz="2000" dirty="0" smtClean="0">
                <a:solidFill>
                  <a:srgbClr val="FF0000"/>
                </a:solidFill>
              </a:rPr>
              <a:t>15</a:t>
            </a:r>
            <a:r>
              <a:rPr lang="zh-CN" altLang="en-US" sz="2000" dirty="0" smtClean="0">
                <a:solidFill>
                  <a:srgbClr val="FF0000"/>
                </a:solidFill>
              </a:rPr>
              <a:t>篇报告发表。</a:t>
            </a:r>
          </a:p>
          <a:p>
            <a:endParaRPr lang="zh-CN" altLang="en-US" sz="20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30</a:t>
            </a:fld>
            <a:endParaRPr lang="zh-CN" altLang="en-US" dirty="0"/>
          </a:p>
        </p:txBody>
      </p:sp>
      <p:pic>
        <p:nvPicPr>
          <p:cNvPr id="62466" name="Picture 2"/>
          <p:cNvPicPr>
            <a:picLocks noChangeAspect="1" noChangeArrowheads="1"/>
          </p:cNvPicPr>
          <p:nvPr/>
        </p:nvPicPr>
        <p:blipFill>
          <a:blip r:embed="rId3" cstate="print"/>
          <a:srcRect/>
          <a:stretch>
            <a:fillRect/>
          </a:stretch>
        </p:blipFill>
        <p:spPr bwMode="auto">
          <a:xfrm>
            <a:off x="107504" y="2029569"/>
            <a:ext cx="4248506" cy="3271639"/>
          </a:xfrm>
          <a:prstGeom prst="rect">
            <a:avLst/>
          </a:prstGeom>
          <a:noFill/>
          <a:ln w="9525">
            <a:noFill/>
            <a:miter lim="800000"/>
            <a:headEnd/>
            <a:tailEnd/>
          </a:ln>
        </p:spPr>
      </p:pic>
      <p:pic>
        <p:nvPicPr>
          <p:cNvPr id="62467" name="Picture 3"/>
          <p:cNvPicPr>
            <a:picLocks noChangeAspect="1" noChangeArrowheads="1"/>
          </p:cNvPicPr>
          <p:nvPr/>
        </p:nvPicPr>
        <p:blipFill>
          <a:blip r:embed="rId4" cstate="print"/>
          <a:srcRect/>
          <a:stretch>
            <a:fillRect/>
          </a:stretch>
        </p:blipFill>
        <p:spPr bwMode="auto">
          <a:xfrm>
            <a:off x="4427984" y="2029569"/>
            <a:ext cx="4455523" cy="3199631"/>
          </a:xfrm>
          <a:prstGeom prst="rect">
            <a:avLst/>
          </a:prstGeom>
          <a:noFill/>
          <a:ln w="9525">
            <a:noFill/>
            <a:miter lim="800000"/>
            <a:headEnd/>
            <a:tailEnd/>
          </a:ln>
        </p:spPr>
      </p:pic>
      <p:sp>
        <p:nvSpPr>
          <p:cNvPr id="7" name="标题 1"/>
          <p:cNvSpPr>
            <a:spLocks noGrp="1"/>
          </p:cNvSpPr>
          <p:nvPr>
            <p:ph type="title"/>
          </p:nvPr>
        </p:nvSpPr>
        <p:spPr>
          <a:xfrm>
            <a:off x="285720" y="71414"/>
            <a:ext cx="8358246" cy="796908"/>
          </a:xfrm>
        </p:spPr>
        <p:txBody>
          <a:bodyPr/>
          <a:lstStyle/>
          <a:p>
            <a:r>
              <a:rPr lang="en-US" altLang="zh-CN" b="1" dirty="0" smtClean="0"/>
              <a:t>The Fourth Age of Research</a:t>
            </a:r>
            <a:endParaRPr lang="zh-CN" altLang="en-US"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1615682" y="2145396"/>
            <a:ext cx="4769628" cy="2376264"/>
          </a:xfrm>
          <a:prstGeom prst="rect">
            <a:avLst/>
          </a:prstGeom>
        </p:spPr>
        <p:txBody>
          <a:bodyPr/>
          <a:lstStyle/>
          <a:p>
            <a:pPr marL="342900" marR="0" lvl="0" indent="-342900"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New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Main Building, </a:t>
            </a:r>
          </a:p>
          <a:p>
            <a:pPr marL="342900" marR="0" lvl="0" indent="-342900"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University</a:t>
            </a:r>
          </a:p>
          <a:p>
            <a:pPr marL="342900" marR="0" lvl="0" indent="-342900"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smtClean="0">
                <a:ln>
                  <a:noFill/>
                </a:ln>
                <a:solidFill>
                  <a:schemeClr val="tx1"/>
                </a:solidFill>
                <a:effectLst/>
                <a:uLnTx/>
                <a:uFillTx/>
                <a:latin typeface="+mn-lt"/>
                <a:ea typeface="+mn-ea"/>
                <a:cs typeface="+mn-cs"/>
              </a:rPr>
              <a:t>VBeijing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China	</a:t>
            </a:r>
          </a:p>
          <a:p>
            <a:pPr marL="342900" marR="0" lvl="0" indent="-342900"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500826" y="2214554"/>
            <a:ext cx="1584176" cy="206933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Nature</a:t>
            </a:r>
            <a:r>
              <a:rPr lang="zh-CN" altLang="en-US" b="1" dirty="0" smtClean="0"/>
              <a:t>的特点</a:t>
            </a:r>
            <a:r>
              <a:rPr lang="zh-CN" altLang="en-US" dirty="0" smtClean="0"/>
              <a:t>：</a:t>
            </a:r>
            <a:endParaRPr lang="zh-CN" altLang="en-US" dirty="0"/>
          </a:p>
        </p:txBody>
      </p:sp>
      <p:sp>
        <p:nvSpPr>
          <p:cNvPr id="3" name="内容占位符 2"/>
          <p:cNvSpPr>
            <a:spLocks noGrp="1"/>
          </p:cNvSpPr>
          <p:nvPr>
            <p:ph idx="1"/>
          </p:nvPr>
        </p:nvSpPr>
        <p:spPr>
          <a:xfrm>
            <a:off x="285720" y="1000108"/>
            <a:ext cx="8501122" cy="5165196"/>
          </a:xfrm>
        </p:spPr>
        <p:txBody>
          <a:bodyPr/>
          <a:lstStyle/>
          <a:p>
            <a:r>
              <a:rPr lang="en-US" altLang="zh-CN" sz="2000" dirty="0" smtClean="0"/>
              <a:t>《Nature》</a:t>
            </a:r>
            <a:r>
              <a:rPr lang="zh-CN" altLang="en-US" sz="2000" dirty="0" smtClean="0"/>
              <a:t>杂志反映原始研究工作的主要论文格式是“来信”（</a:t>
            </a:r>
            <a:r>
              <a:rPr lang="en-US" altLang="zh-CN" sz="2000" dirty="0" smtClean="0"/>
              <a:t>Letters to Nature</a:t>
            </a:r>
            <a:r>
              <a:rPr lang="zh-CN" altLang="en-US" sz="2000" dirty="0" smtClean="0"/>
              <a:t>）和“文章”（</a:t>
            </a:r>
            <a:r>
              <a:rPr lang="en-US" altLang="zh-CN" sz="2000" dirty="0" smtClean="0"/>
              <a:t>Articles</a:t>
            </a:r>
            <a:r>
              <a:rPr lang="zh-CN" altLang="en-US" sz="2000" dirty="0" smtClean="0"/>
              <a:t>）。 </a:t>
            </a:r>
          </a:p>
          <a:p>
            <a:r>
              <a:rPr lang="en-US" altLang="zh-CN" sz="2000" dirty="0" smtClean="0"/>
              <a:t>1</a:t>
            </a:r>
            <a:r>
              <a:rPr lang="zh-CN" altLang="en-US" sz="2000" dirty="0" smtClean="0"/>
              <a:t>）</a:t>
            </a:r>
            <a:r>
              <a:rPr lang="zh-CN" altLang="en-US" sz="2000" b="1" dirty="0" smtClean="0"/>
              <a:t>“来信”（</a:t>
            </a:r>
            <a:r>
              <a:rPr lang="en-US" altLang="zh-CN" sz="2000" b="1" dirty="0" smtClean="0"/>
              <a:t>Letters to Nature</a:t>
            </a:r>
            <a:r>
              <a:rPr lang="zh-CN" altLang="en-US" sz="2000" b="1" dirty="0" smtClean="0"/>
              <a:t>）</a:t>
            </a:r>
            <a:r>
              <a:rPr lang="zh-CN" altLang="en-US" sz="2000" dirty="0" smtClean="0"/>
              <a:t>：</a:t>
            </a:r>
            <a:r>
              <a:rPr lang="zh-CN" altLang="en-US" sz="1600" dirty="0" smtClean="0"/>
              <a:t>是较短的原始研究工作报告，集中反映某一重要发现，它的重要性意味着其他领域的科学家也会对其感兴趣。这种论文的长度一般不应超过</a:t>
            </a:r>
            <a:r>
              <a:rPr lang="en-US" altLang="zh-CN" sz="1600" dirty="0" smtClean="0"/>
              <a:t>《Nature》</a:t>
            </a:r>
            <a:r>
              <a:rPr lang="zh-CN" altLang="en-US" sz="1600" dirty="0" smtClean="0"/>
              <a:t>杂志的</a:t>
            </a:r>
            <a:r>
              <a:rPr lang="en-US" altLang="zh-CN" sz="1600" dirty="0" smtClean="0"/>
              <a:t>2.5</a:t>
            </a:r>
            <a:r>
              <a:rPr lang="zh-CN" altLang="en-US" sz="1600" dirty="0" smtClean="0"/>
              <a:t>个页面，参考文献不应超过</a:t>
            </a:r>
            <a:r>
              <a:rPr lang="en-US" altLang="zh-CN" sz="1600" dirty="0" smtClean="0"/>
              <a:t>30</a:t>
            </a:r>
            <a:r>
              <a:rPr lang="zh-CN" altLang="en-US" sz="1600" dirty="0" smtClean="0"/>
              <a:t>条。论文以一个不超过</a:t>
            </a:r>
            <a:r>
              <a:rPr lang="en-US" altLang="zh-CN" sz="1600" dirty="0" smtClean="0"/>
              <a:t>180</a:t>
            </a:r>
            <a:r>
              <a:rPr lang="zh-CN" altLang="en-US" sz="1600" dirty="0" smtClean="0"/>
              <a:t>个单词的自然段开头，标明所有必要的参考文献，其读者对象是其他领域的科学家。这段文字概述研究工作的背景和原理，接下来介绍论文的主要结论，用“</a:t>
            </a:r>
            <a:r>
              <a:rPr lang="en-US" altLang="zh-CN" sz="1600" dirty="0" smtClean="0"/>
              <a:t>Here we show</a:t>
            </a:r>
            <a:r>
              <a:rPr lang="zh-CN" altLang="en-US" sz="1600" dirty="0" smtClean="0"/>
              <a:t>”或类似的短语来引导。允许再有一小段引言内容，但其后的正文部分则应仅限于对发现做简短描述，并且只能有一小段的讨论部分。</a:t>
            </a:r>
          </a:p>
          <a:p>
            <a:r>
              <a:rPr lang="en-US" altLang="zh-CN" sz="2000" b="1" dirty="0" smtClean="0"/>
              <a:t>2</a:t>
            </a:r>
            <a:r>
              <a:rPr lang="zh-CN" altLang="en-US" sz="2000" b="1" dirty="0" smtClean="0"/>
              <a:t>）“文章”（</a:t>
            </a:r>
            <a:r>
              <a:rPr lang="en-US" altLang="zh-CN" sz="2000" b="1" dirty="0" smtClean="0"/>
              <a:t>Articles</a:t>
            </a:r>
            <a:r>
              <a:rPr lang="zh-CN" altLang="en-US" sz="2000" b="1" dirty="0" smtClean="0"/>
              <a:t>）：</a:t>
            </a:r>
            <a:r>
              <a:rPr lang="zh-CN" altLang="en-US" sz="1600" b="1" dirty="0" smtClean="0"/>
              <a:t> </a:t>
            </a:r>
            <a:r>
              <a:rPr lang="zh-CN" altLang="en-US" sz="1600" dirty="0" smtClean="0"/>
              <a:t>是反映原始研究工作的报告，其结论代表着人们在理解某一重要问题上所取得的一个实质性进展，许多不同领域的读者都会对其感兴趣。这类论文的长度一般不超过</a:t>
            </a:r>
            <a:r>
              <a:rPr lang="en-US" altLang="zh-CN" sz="1600" dirty="0" smtClean="0"/>
              <a:t>《Nature》</a:t>
            </a:r>
            <a:r>
              <a:rPr lang="zh-CN" altLang="en-US" sz="1600" dirty="0" smtClean="0"/>
              <a:t>杂志</a:t>
            </a:r>
            <a:r>
              <a:rPr lang="en-US" altLang="zh-CN" sz="1600" dirty="0" smtClean="0"/>
              <a:t>5</a:t>
            </a:r>
            <a:r>
              <a:rPr lang="zh-CN" altLang="en-US" sz="1600" dirty="0" smtClean="0"/>
              <a:t>个页面参考文献不超过</a:t>
            </a:r>
            <a:r>
              <a:rPr lang="en-US" altLang="zh-CN" sz="1600" dirty="0" smtClean="0"/>
              <a:t>50</a:t>
            </a:r>
            <a:r>
              <a:rPr lang="zh-CN" altLang="en-US" sz="1600" dirty="0" smtClean="0"/>
              <a:t>条。（一整页文字大约为</a:t>
            </a:r>
            <a:r>
              <a:rPr lang="en-US" altLang="zh-CN" sz="1600" dirty="0" smtClean="0"/>
              <a:t>1300</a:t>
            </a:r>
            <a:r>
              <a:rPr lang="zh-CN" altLang="en-US" sz="1600" dirty="0" smtClean="0"/>
              <a:t>个单词）。这类论文有一个不标参考文献的摘要部分，与正文分开，长度最多</a:t>
            </a:r>
            <a:r>
              <a:rPr lang="en-US" altLang="zh-CN" sz="1600" dirty="0" smtClean="0"/>
              <a:t>150</a:t>
            </a:r>
            <a:r>
              <a:rPr lang="zh-CN" altLang="en-US" sz="1600" dirty="0" smtClean="0"/>
              <a:t>个单词，其中不含数字、缩写或计量单位，除非确有必要。同“来信”类论文的开头一段一样，“文章”类论文的这一摘要部分也是对研究工作的背景和原理的简短介绍，随后为用“</a:t>
            </a:r>
            <a:r>
              <a:rPr lang="en-US" altLang="zh-CN" sz="1600" dirty="0" smtClean="0"/>
              <a:t>Here we show</a:t>
            </a:r>
            <a:r>
              <a:rPr lang="zh-CN" altLang="en-US" sz="1600" dirty="0" smtClean="0"/>
              <a:t>”或类似短语引导的论文的主要结论。文章本身以长达</a:t>
            </a:r>
            <a:r>
              <a:rPr lang="en-US" altLang="zh-CN" sz="1600" dirty="0" smtClean="0"/>
              <a:t>500</a:t>
            </a:r>
            <a:r>
              <a:rPr lang="zh-CN" altLang="en-US" sz="1600" dirty="0" smtClean="0"/>
              <a:t>字、标注参考文献的文字开始，对研究工作的背景做进一步介绍（与摘要部分有一些重复是允许的），接下来对研究工作的发现做精练的、集中的分析，最后为一到两段较短的讨论部分。这类论文应有几个小标题，每个小标题的长度不应超过</a:t>
            </a:r>
            <a:r>
              <a:rPr lang="en-US" altLang="zh-CN" sz="1600" dirty="0" smtClean="0"/>
              <a:t>40</a:t>
            </a:r>
            <a:r>
              <a:rPr lang="zh-CN" altLang="en-US" sz="1600" dirty="0" smtClean="0"/>
              <a:t>个字符。</a:t>
            </a:r>
          </a:p>
          <a:p>
            <a:endParaRPr lang="zh-CN" altLang="en-US" sz="20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
        <p:nvSpPr>
          <p:cNvPr id="5" name="矩形 4"/>
          <p:cNvSpPr/>
          <p:nvPr/>
        </p:nvSpPr>
        <p:spPr>
          <a:xfrm>
            <a:off x="323528" y="6134725"/>
            <a:ext cx="8208912" cy="569387"/>
          </a:xfrm>
          <a:prstGeom prst="rect">
            <a:avLst/>
          </a:prstGeom>
        </p:spPr>
        <p:txBody>
          <a:bodyPr wrap="square">
            <a:spAutoFit/>
          </a:bodyPr>
          <a:lstStyle/>
          <a:p>
            <a:r>
              <a:rPr lang="en-US" altLang="zh-CN" sz="1100" b="1" dirty="0" smtClean="0">
                <a:solidFill>
                  <a:srgbClr val="C00000"/>
                </a:solidFill>
              </a:rPr>
              <a:t>1. </a:t>
            </a:r>
            <a:r>
              <a:rPr lang="zh-CN" altLang="en-US" sz="1100" b="1" dirty="0" smtClean="0">
                <a:solidFill>
                  <a:srgbClr val="C00000"/>
                </a:solidFill>
              </a:rPr>
              <a:t>如何在</a:t>
            </a:r>
            <a:r>
              <a:rPr lang="en-US" altLang="zh-CN" sz="1100" b="1" dirty="0" smtClean="0">
                <a:solidFill>
                  <a:srgbClr val="C00000"/>
                </a:solidFill>
              </a:rPr>
              <a:t>《Nature》</a:t>
            </a:r>
            <a:r>
              <a:rPr lang="zh-CN" altLang="en-US" sz="1100" b="1" dirty="0" smtClean="0">
                <a:solidFill>
                  <a:srgbClr val="C00000"/>
                </a:solidFill>
              </a:rPr>
              <a:t>杂志上发表文章，</a:t>
            </a:r>
            <a:r>
              <a:rPr lang="en-US" altLang="zh-CN" sz="1100" b="1" dirty="0" smtClean="0">
                <a:solidFill>
                  <a:srgbClr val="C00000"/>
                </a:solidFill>
                <a:hlinkClick r:id="rId2"/>
              </a:rPr>
              <a:t>http://lib.ncut.edu.cn/tgzn/new/ziranzazhi.htm</a:t>
            </a:r>
            <a:endParaRPr lang="en-US" altLang="zh-CN" sz="1100" b="1" dirty="0" smtClean="0">
              <a:solidFill>
                <a:srgbClr val="C00000"/>
              </a:solidFill>
            </a:endParaRPr>
          </a:p>
          <a:p>
            <a:r>
              <a:rPr lang="en-US" altLang="zh-CN" sz="1000" b="1" cap="all" dirty="0" smtClean="0">
                <a:solidFill>
                  <a:srgbClr val="C00000"/>
                </a:solidFill>
              </a:rPr>
              <a:t>2. GETTING PUBLISHED IN </a:t>
            </a:r>
            <a:r>
              <a:rPr lang="en-US" altLang="zh-CN" sz="1000" b="1" i="1" cap="all" dirty="0" smtClean="0">
                <a:solidFill>
                  <a:srgbClr val="C00000"/>
                </a:solidFill>
              </a:rPr>
              <a:t>NATURE</a:t>
            </a:r>
            <a:r>
              <a:rPr lang="en-US" altLang="zh-CN" sz="1000" b="1" cap="all" dirty="0" smtClean="0">
                <a:solidFill>
                  <a:srgbClr val="C00000"/>
                </a:solidFill>
              </a:rPr>
              <a:t>: THE EDITORIAL PROCESS</a:t>
            </a:r>
            <a:r>
              <a:rPr lang="zh-CN" altLang="en-US" sz="1000" cap="all" dirty="0" smtClean="0">
                <a:solidFill>
                  <a:srgbClr val="C00000"/>
                </a:solidFill>
              </a:rPr>
              <a:t>， </a:t>
            </a:r>
            <a:r>
              <a:rPr lang="en-US" altLang="zh-CN" sz="1000" dirty="0" smtClean="0">
                <a:solidFill>
                  <a:srgbClr val="C00000"/>
                </a:solidFill>
                <a:hlinkClick r:id="rId3"/>
              </a:rPr>
              <a:t>http://www.nature.com/nature/authors/get_published/</a:t>
            </a:r>
            <a:endParaRPr lang="en-US" altLang="zh-CN" sz="1000" dirty="0" smtClean="0">
              <a:solidFill>
                <a:srgbClr val="C00000"/>
              </a:solidFill>
            </a:endParaRPr>
          </a:p>
          <a:p>
            <a:r>
              <a:rPr lang="en-US" altLang="zh-CN" sz="1000" b="1" dirty="0" smtClean="0">
                <a:solidFill>
                  <a:srgbClr val="C00000"/>
                </a:solidFill>
              </a:rPr>
              <a:t>3. Science</a:t>
            </a:r>
            <a:r>
              <a:rPr lang="zh-CN" altLang="en-US" sz="1000" b="1" dirty="0" smtClean="0">
                <a:solidFill>
                  <a:srgbClr val="C00000"/>
                </a:solidFill>
              </a:rPr>
              <a:t>和</a:t>
            </a:r>
            <a:r>
              <a:rPr lang="en-US" altLang="zh-CN" sz="1000" b="1" dirty="0" smtClean="0">
                <a:solidFill>
                  <a:srgbClr val="C00000"/>
                </a:solidFill>
              </a:rPr>
              <a:t>Nature</a:t>
            </a:r>
            <a:r>
              <a:rPr lang="zh-CN" altLang="en-US" sz="1000" b="1" dirty="0" smtClean="0">
                <a:solidFill>
                  <a:srgbClr val="C00000"/>
                </a:solidFill>
              </a:rPr>
              <a:t>杂志论文异同简述，</a:t>
            </a:r>
            <a:r>
              <a:rPr lang="en-US" altLang="zh-CN" sz="1000" dirty="0" smtClean="0">
                <a:solidFill>
                  <a:srgbClr val="C00000"/>
                </a:solidFill>
                <a:hlinkClick r:id="rId3"/>
              </a:rPr>
              <a:t>http://blog.sciencenet.cn/blog-470246-600221.html</a:t>
            </a:r>
            <a:endParaRPr lang="zh-CN" altLang="en-US" sz="1000" dirty="0" smtClean="0">
              <a:solidFill>
                <a:srgbClr val="C00000"/>
              </a:solidFill>
              <a:hlinkClick r:id="rId3"/>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Artificial Intelligence </a:t>
            </a:r>
            <a:endParaRPr lang="zh-CN" altLang="en-US"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graphicFrame>
        <p:nvGraphicFramePr>
          <p:cNvPr id="7" name="内容占位符 6"/>
          <p:cNvGraphicFramePr>
            <a:graphicFrameLocks noGrp="1"/>
          </p:cNvGraphicFramePr>
          <p:nvPr>
            <p:ph idx="1"/>
          </p:nvPr>
        </p:nvGraphicFramePr>
        <p:xfrm>
          <a:off x="285750" y="1000125"/>
          <a:ext cx="8501063" cy="54292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Social Networks </a:t>
            </a:r>
            <a:endParaRPr lang="zh-CN" altLang="en-US"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6</a:t>
            </a:fld>
            <a:endParaRPr lang="zh-CN" altLang="en-US" dirty="0"/>
          </a:p>
        </p:txBody>
      </p:sp>
      <p:graphicFrame>
        <p:nvGraphicFramePr>
          <p:cNvPr id="7" name="内容占位符 6"/>
          <p:cNvGraphicFramePr>
            <a:graphicFrameLocks noGrp="1"/>
          </p:cNvGraphicFramePr>
          <p:nvPr>
            <p:ph idx="1"/>
          </p:nvPr>
        </p:nvGraphicFramePr>
        <p:xfrm>
          <a:off x="285750" y="1000125"/>
          <a:ext cx="8501063" cy="54292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Big Data </a:t>
            </a:r>
            <a:endParaRPr lang="zh-CN" altLang="en-US"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graphicFrame>
        <p:nvGraphicFramePr>
          <p:cNvPr id="7" name="内容占位符 6"/>
          <p:cNvGraphicFramePr>
            <a:graphicFrameLocks noGrp="1"/>
          </p:cNvGraphicFramePr>
          <p:nvPr>
            <p:ph idx="1"/>
          </p:nvPr>
        </p:nvGraphicFramePr>
        <p:xfrm>
          <a:off x="285750" y="1000125"/>
          <a:ext cx="8501063" cy="54292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AI + SN + BD</a:t>
            </a:r>
            <a:endParaRPr lang="zh-CN" altLang="en-US" b="1"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8</a:t>
            </a:fld>
            <a:endParaRPr lang="zh-CN" altLang="en-US" dirty="0"/>
          </a:p>
        </p:txBody>
      </p:sp>
      <p:graphicFrame>
        <p:nvGraphicFramePr>
          <p:cNvPr id="7" name="内容占位符 6"/>
          <p:cNvGraphicFramePr>
            <a:graphicFrameLocks noGrp="1"/>
          </p:cNvGraphicFramePr>
          <p:nvPr>
            <p:ph idx="1"/>
          </p:nvPr>
        </p:nvGraphicFramePr>
        <p:xfrm>
          <a:off x="285750" y="1000125"/>
          <a:ext cx="8501063" cy="54292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323528" y="2564904"/>
            <a:ext cx="8501122" cy="1440160"/>
          </a:xfrm>
          <a:prstGeom prst="rect">
            <a:avLst/>
          </a:prstGeom>
        </p:spPr>
        <p:txBody>
          <a:bodyPr/>
          <a:lstStyle/>
          <a:p>
            <a:pPr marL="342900" indent="-342900" eaLnBrk="0" hangingPunct="0">
              <a:spcBef>
                <a:spcPct val="20000"/>
              </a:spcBef>
              <a:defRPr/>
            </a:pPr>
            <a:r>
              <a:rPr lang="en-US" altLang="zh-CN" sz="4000" b="1" dirty="0" smtClean="0">
                <a:solidFill>
                  <a:srgbClr val="FF0000"/>
                </a:solidFill>
              </a:rPr>
              <a:t>Challenge 1:</a:t>
            </a:r>
          </a:p>
          <a:p>
            <a:pPr marL="342900" indent="-342900" eaLnBrk="0" hangingPunct="0">
              <a:spcBef>
                <a:spcPct val="20000"/>
              </a:spcBef>
              <a:defRPr/>
            </a:pPr>
            <a:r>
              <a:rPr lang="en-US" altLang="zh-CN" sz="3600" b="1" dirty="0" smtClean="0">
                <a:latin typeface="+mj-lt"/>
              </a:rPr>
              <a:t> </a:t>
            </a:r>
            <a:r>
              <a:rPr lang="en-US" altLang="zh-CN" sz="3600" b="1" kern="0" dirty="0" smtClean="0">
                <a:latin typeface="+mj-lt"/>
              </a:rPr>
              <a:t>Learning from Limited Data</a:t>
            </a:r>
            <a:endParaRPr lang="zh-CN" altLang="en-US" sz="3600" b="1" kern="0" dirty="0" smtClean="0">
              <a:latin typeface="+mj-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48638</TotalTime>
  <Words>2506</Words>
  <Application>Microsoft Office PowerPoint</Application>
  <PresentationFormat>全屏显示(4:3)</PresentationFormat>
  <Paragraphs>265</Paragraphs>
  <Slides>31</Slides>
  <Notes>12</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默认设计模板</vt:lpstr>
      <vt:lpstr>幻灯片 1</vt:lpstr>
      <vt:lpstr>Science和Nature杂志论文</vt:lpstr>
      <vt:lpstr>Science的内容：</vt:lpstr>
      <vt:lpstr>Nature的特点：</vt:lpstr>
      <vt:lpstr>Artificial Intelligence </vt:lpstr>
      <vt:lpstr>Social Networks </vt:lpstr>
      <vt:lpstr>Big Data </vt:lpstr>
      <vt:lpstr>AI + SN + BD</vt:lpstr>
      <vt:lpstr>幻灯片 9</vt:lpstr>
      <vt:lpstr>Challenging Aspect1</vt:lpstr>
      <vt:lpstr>Challenging Aspect1-例1</vt:lpstr>
      <vt:lpstr>Challenging Aspect1-例2</vt:lpstr>
      <vt:lpstr>Challenging Aspect1-例3</vt:lpstr>
      <vt:lpstr>Challenging Aspect1-例3</vt:lpstr>
      <vt:lpstr>幻灯片 15</vt:lpstr>
      <vt:lpstr>Challenging Aspect2-例4</vt:lpstr>
      <vt:lpstr>Challenging Aspect2-例4</vt:lpstr>
      <vt:lpstr>幻灯片 18</vt:lpstr>
      <vt:lpstr>Challenging Aspect3-例5</vt:lpstr>
      <vt:lpstr>Challenging Aspect3-例5</vt:lpstr>
      <vt:lpstr>Challenging Aspect3-例6</vt:lpstr>
      <vt:lpstr>Negative Aspect3-例6</vt:lpstr>
      <vt:lpstr>Challenging Aspect3-例7</vt:lpstr>
      <vt:lpstr>幻灯片 24</vt:lpstr>
      <vt:lpstr>Challenging Aspect4-例8</vt:lpstr>
      <vt:lpstr>幻灯片 26</vt:lpstr>
      <vt:lpstr>Challenging Aspect5-例9</vt:lpstr>
      <vt:lpstr>Challenging Aspect5-例9</vt:lpstr>
      <vt:lpstr>The Fourth Age of Research</vt:lpstr>
      <vt:lpstr>The Fourth Age of Research</vt:lpstr>
      <vt:lpstr>幻灯片 31</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4787</cp:revision>
  <dcterms:created xsi:type="dcterms:W3CDTF">2010-07-14T15:56:11Z</dcterms:created>
  <dcterms:modified xsi:type="dcterms:W3CDTF">2016-06-22T02:58:25Z</dcterms:modified>
</cp:coreProperties>
</file>