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96" r:id="rId2"/>
    <p:sldId id="771" r:id="rId3"/>
    <p:sldId id="762" r:id="rId4"/>
    <p:sldId id="763" r:id="rId5"/>
    <p:sldId id="773" r:id="rId6"/>
    <p:sldId id="769" r:id="rId7"/>
    <p:sldId id="765" r:id="rId8"/>
    <p:sldId id="766" r:id="rId9"/>
    <p:sldId id="767" r:id="rId10"/>
    <p:sldId id="736" r:id="rId11"/>
    <p:sldId id="732" r:id="rId12"/>
    <p:sldId id="735" r:id="rId13"/>
    <p:sldId id="775" r:id="rId14"/>
    <p:sldId id="734" r:id="rId15"/>
    <p:sldId id="733" r:id="rId16"/>
    <p:sldId id="713" r:id="rId17"/>
    <p:sldId id="705" r:id="rId18"/>
    <p:sldId id="612" r:id="rId19"/>
    <p:sldId id="619" r:id="rId20"/>
    <p:sldId id="648" r:id="rId21"/>
    <p:sldId id="652" r:id="rId22"/>
    <p:sldId id="748" r:id="rId23"/>
    <p:sldId id="749" r:id="rId24"/>
    <p:sldId id="750" r:id="rId25"/>
    <p:sldId id="714" r:id="rId26"/>
    <p:sldId id="719" r:id="rId27"/>
    <p:sldId id="774" r:id="rId28"/>
    <p:sldId id="743" r:id="rId29"/>
    <p:sldId id="744" r:id="rId30"/>
    <p:sldId id="745" r:id="rId31"/>
    <p:sldId id="746" r:id="rId32"/>
    <p:sldId id="747" r:id="rId33"/>
    <p:sldId id="660" r:id="rId34"/>
    <p:sldId id="670" r:id="rId35"/>
    <p:sldId id="707" r:id="rId36"/>
    <p:sldId id="669" r:id="rId37"/>
    <p:sldId id="718" r:id="rId38"/>
    <p:sldId id="728" r:id="rId39"/>
    <p:sldId id="729" r:id="rId40"/>
    <p:sldId id="716"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0066CC"/>
    <a:srgbClr val="FFFF66"/>
    <a:srgbClr val="EAEAEA"/>
    <a:srgbClr val="3366CC"/>
    <a:srgbClr val="CC33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58" autoAdjust="0"/>
    <p:restoredTop sz="89054" autoAdjust="0"/>
  </p:normalViewPr>
  <p:slideViewPr>
    <p:cSldViewPr>
      <p:cViewPr>
        <p:scale>
          <a:sx n="65" d="100"/>
          <a:sy n="65" d="100"/>
        </p:scale>
        <p:origin x="-1712"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2017/2/22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24.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itchFamily="49" charset="-122"/>
                <a:ea typeface="黑体" pitchFamily="49" charset="-122"/>
              </a:rPr>
              <a:t>认定了</a:t>
            </a:r>
            <a:r>
              <a:rPr lang="en-US" altLang="zh-CN" sz="1200" dirty="0" smtClean="0">
                <a:solidFill>
                  <a:srgbClr val="FF0000"/>
                </a:solidFill>
                <a:latin typeface="黑体" pitchFamily="49" charset="-122"/>
                <a:ea typeface="黑体" pitchFamily="49" charset="-122"/>
              </a:rPr>
              <a:t>13</a:t>
            </a:r>
            <a:r>
              <a:rPr lang="zh-CN" altLang="en-US" sz="1200" dirty="0" smtClean="0">
                <a:solidFill>
                  <a:srgbClr val="FF0000"/>
                </a:solidFill>
                <a:latin typeface="黑体" pitchFamily="49" charset="-122"/>
                <a:ea typeface="黑体" pitchFamily="49" charset="-122"/>
              </a:rPr>
              <a:t>个</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29</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2.wmf"/><Relationship Id="rId7" Type="http://schemas.openxmlformats.org/officeDocument/2006/relationships/diagramLayout" Target="../diagrams/layout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4.jpeg"/><Relationship Id="rId10" Type="http://schemas.microsoft.com/office/2007/relationships/diagramDrawing" Target="../diagrams/drawing1.xml"/><Relationship Id="rId4" Type="http://schemas.openxmlformats.org/officeDocument/2006/relationships/image" Target="../media/image33.wmf"/><Relationship Id="rId9" Type="http://schemas.openxmlformats.org/officeDocument/2006/relationships/diagramColors" Target="../diagrams/colors1.xml"/></Relationships>
</file>

<file path=ppt/slides/_rels/slide1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6.jpe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jpeg"/><Relationship Id="rId4" Type="http://schemas.openxmlformats.org/officeDocument/2006/relationships/image" Target="../media/image52.jpeg"/><Relationship Id="rId9" Type="http://schemas.openxmlformats.org/officeDocument/2006/relationships/image" Target="../media/image5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0.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3.jpeg"/><Relationship Id="rId3" Type="http://schemas.openxmlformats.org/officeDocument/2006/relationships/image" Target="../media/image3.png"/><Relationship Id="rId7" Type="http://schemas.openxmlformats.org/officeDocument/2006/relationships/image" Target="../media/image72.jpeg"/><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 Id="rId9" Type="http://schemas.openxmlformats.org/officeDocument/2006/relationships/image" Target="../media/image74.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75.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jpeg"/><Relationship Id="rId3" Type="http://schemas.openxmlformats.org/officeDocument/2006/relationships/image" Target="../media/image16.png"/><Relationship Id="rId7" Type="http://schemas.openxmlformats.org/officeDocument/2006/relationships/image" Target="../media/image20.jpeg"/><Relationship Id="rId12" Type="http://schemas.openxmlformats.org/officeDocument/2006/relationships/image" Target="../media/image25.jpeg"/><Relationship Id="rId2" Type="http://schemas.openxmlformats.org/officeDocument/2006/relationships/image" Target="../media/image9.png"/><Relationship Id="rId16"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5" Type="http://schemas.openxmlformats.org/officeDocument/2006/relationships/image" Target="../media/image28.png"/><Relationship Id="rId10" Type="http://schemas.openxmlformats.org/officeDocument/2006/relationships/image" Target="../media/image23.jpeg"/><Relationship Id="rId4" Type="http://schemas.openxmlformats.org/officeDocument/2006/relationships/image" Target="../media/image17.png"/><Relationship Id="rId9" Type="http://schemas.openxmlformats.org/officeDocument/2006/relationships/image" Target="../media/image22.jpeg"/><Relationship Id="rId14" Type="http://schemas.openxmlformats.org/officeDocument/2006/relationships/image" Target="../media/image27.jpeg"/></Relationships>
</file>

<file path=ppt/slides/_rels/slide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600" b="1" dirty="0" smtClean="0">
                <a:solidFill>
                  <a:srgbClr val="000099"/>
                </a:solidFill>
                <a:latin typeface="+mj-lt"/>
                <a:ea typeface="黑体" pitchFamily="2" charset="-122"/>
              </a:rPr>
              <a:t>Towards Big Graph Search: Challenges and Techniques</a:t>
            </a:r>
            <a:endParaRPr lang="zh-CN" altLang="en-US" sz="26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4429124" y="5429264"/>
            <a:ext cx="4427099" cy="914400"/>
          </a:xfrm>
          <a:prstGeom prst="rect">
            <a:avLst/>
          </a:prstGeom>
        </p:spPr>
      </p:pic>
      <p:sp>
        <p:nvSpPr>
          <p:cNvPr id="6" name="矩形 5"/>
          <p:cNvSpPr/>
          <p:nvPr/>
        </p:nvSpPr>
        <p:spPr>
          <a:xfrm>
            <a:off x="0" y="0"/>
            <a:ext cx="8858280" cy="307777"/>
          </a:xfrm>
          <a:prstGeom prst="rect">
            <a:avLst/>
          </a:prstGeom>
        </p:spPr>
        <p:txBody>
          <a:bodyPr wrap="square">
            <a:spAutoFit/>
          </a:bodyPr>
          <a:lstStyle/>
          <a:p>
            <a:r>
              <a:rPr lang="zh-CN" altLang="en-US" sz="1400" b="1" dirty="0" smtClean="0">
                <a:solidFill>
                  <a:srgbClr val="C00000"/>
                </a:solidFill>
              </a:rPr>
              <a:t>山东大学数学学院</a:t>
            </a:r>
            <a:r>
              <a:rPr lang="en-US" altLang="zh-CN" sz="1400" b="1" dirty="0" smtClean="0">
                <a:solidFill>
                  <a:srgbClr val="C00000"/>
                </a:solidFill>
              </a:rPr>
              <a:t>’2016</a:t>
            </a:r>
            <a:endParaRPr lang="zh-CN" altLang="en-US" sz="1400" b="1" dirty="0" smtClean="0">
              <a:solidFill>
                <a:srgbClr val="C00000"/>
              </a:solidFill>
            </a:endParaRPr>
          </a:p>
        </p:txBody>
      </p:sp>
      <p:pic>
        <p:nvPicPr>
          <p:cNvPr id="9" name="图片 2"/>
          <p:cNvPicPr>
            <a:picLocks noChangeAspect="1"/>
          </p:cNvPicPr>
          <p:nvPr/>
        </p:nvPicPr>
        <p:blipFill>
          <a:blip r:embed="rId5"/>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a:xfrm>
            <a:off x="285720" y="1571612"/>
            <a:ext cx="8501122" cy="4857784"/>
          </a:xfrm>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348442" y="1739454"/>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
        <p:nvSpPr>
          <p:cNvPr id="15" name="TextBox 14"/>
          <p:cNvSpPr txBox="1"/>
          <p:nvPr/>
        </p:nvSpPr>
        <p:spPr>
          <a:xfrm>
            <a:off x="571472" y="928670"/>
            <a:ext cx="8143932" cy="400110"/>
          </a:xfrm>
          <a:prstGeom prst="rect">
            <a:avLst/>
          </a:prstGeom>
          <a:noFill/>
        </p:spPr>
        <p:txBody>
          <a:bodyPr wrap="square" rtlCol="0">
            <a:spAutoFit/>
          </a:bodyPr>
          <a:lstStyle/>
          <a:p>
            <a:r>
              <a:rPr lang="zh-CN" altLang="en-US" sz="2000" dirty="0" smtClean="0">
                <a:solidFill>
                  <a:srgbClr val="FF0000"/>
                </a:solidFill>
                <a:latin typeface="Arial Unicode MS" pitchFamily="34" charset="-122"/>
                <a:ea typeface="Arial Unicode MS" pitchFamily="34" charset="-122"/>
                <a:cs typeface="Arial Unicode MS" pitchFamily="34" charset="-122"/>
              </a:rPr>
              <a:t>查询</a:t>
            </a:r>
            <a:r>
              <a:rPr lang="en-US" altLang="zh-CN" sz="2000" dirty="0" smtClean="0">
                <a:solidFill>
                  <a:srgbClr val="FF0000"/>
                </a:solidFill>
                <a:latin typeface="Arial Unicode MS" pitchFamily="34" charset="-122"/>
                <a:ea typeface="Arial Unicode MS" pitchFamily="34" charset="-122"/>
                <a:cs typeface="Arial Unicode MS" pitchFamily="34" charset="-122"/>
              </a:rPr>
              <a:t>(query)</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小图</a:t>
            </a:r>
            <a:r>
              <a:rPr lang="en-US" altLang="zh-CN" sz="2000" dirty="0" smtClean="0">
                <a:solidFill>
                  <a:srgbClr val="000099"/>
                </a:solidFill>
                <a:latin typeface="Arial Unicode MS" pitchFamily="34" charset="-122"/>
                <a:ea typeface="Arial Unicode MS" pitchFamily="34" charset="-122"/>
                <a:cs typeface="Arial Unicode MS" pitchFamily="34" charset="-122"/>
              </a:rPr>
              <a:t>(pattern graphs) 	</a:t>
            </a:r>
            <a:r>
              <a:rPr lang="zh-CN" altLang="en-US" sz="2000" dirty="0" smtClean="0">
                <a:solidFill>
                  <a:srgbClr val="FF0000"/>
                </a:solidFill>
                <a:latin typeface="Arial Unicode MS" pitchFamily="34" charset="-122"/>
                <a:ea typeface="Arial Unicode MS" pitchFamily="34" charset="-122"/>
                <a:cs typeface="Arial Unicode MS" pitchFamily="34" charset="-122"/>
              </a:rPr>
              <a:t>数据</a:t>
            </a:r>
            <a:r>
              <a:rPr lang="en-US" altLang="zh-CN" sz="2000" dirty="0" smtClean="0">
                <a:solidFill>
                  <a:srgbClr val="FF0000"/>
                </a:solidFill>
                <a:latin typeface="Arial Unicode MS" pitchFamily="34" charset="-122"/>
                <a:ea typeface="Arial Unicode MS" pitchFamily="34" charset="-122"/>
                <a:cs typeface="Arial Unicode MS" pitchFamily="34" charset="-122"/>
              </a:rPr>
              <a:t>(data)</a:t>
            </a:r>
            <a:r>
              <a:rPr lang="en-US" altLang="zh-CN" sz="2000" dirty="0" smtClean="0">
                <a:solidFill>
                  <a:srgbClr val="000099"/>
                </a:solidFill>
                <a:latin typeface="Arial Unicode MS" pitchFamily="34" charset="-122"/>
                <a:ea typeface="Arial Unicode MS" pitchFamily="34" charset="-122"/>
                <a:cs typeface="Arial Unicode MS" pitchFamily="34" charset="-122"/>
              </a:rPr>
              <a:t>: </a:t>
            </a:r>
            <a:r>
              <a:rPr lang="zh-CN" altLang="en-US" sz="2000" dirty="0" smtClean="0">
                <a:solidFill>
                  <a:srgbClr val="000099"/>
                </a:solidFill>
                <a:latin typeface="Arial Unicode MS" pitchFamily="34" charset="-122"/>
                <a:ea typeface="Arial Unicode MS" pitchFamily="34" charset="-122"/>
                <a:cs typeface="Arial Unicode MS" pitchFamily="34" charset="-122"/>
              </a:rPr>
              <a:t>大图</a:t>
            </a:r>
            <a:r>
              <a:rPr lang="en-US" altLang="zh-CN" sz="2000" dirty="0" smtClean="0">
                <a:solidFill>
                  <a:srgbClr val="000099"/>
                </a:solidFill>
                <a:latin typeface="Arial Unicode MS" pitchFamily="34" charset="-122"/>
                <a:ea typeface="Arial Unicode MS" pitchFamily="34" charset="-122"/>
                <a:cs typeface="Arial Unicode MS" pitchFamily="34" charset="-122"/>
              </a:rPr>
              <a:t> (data graphs)</a:t>
            </a:r>
            <a:endParaRPr lang="zh-CN" altLang="en-US" sz="2000" dirty="0">
              <a:solidFill>
                <a:srgbClr val="000099"/>
              </a:solidFill>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grpSp>
        <p:nvGrpSpPr>
          <p:cNvPr id="3"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736667" y="4875434"/>
              <a:ext cx="885703" cy="1006481"/>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61706" y="574324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14516" y="3889224"/>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259743" y="5598511"/>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142239" y="2856277"/>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81354" y="4546868"/>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50667" y="3313779"/>
              <a:ext cx="683843" cy="782096"/>
            </a:xfrm>
            <a:prstGeom prst="rect">
              <a:avLst/>
            </a:prstGeom>
            <a:noFill/>
            <a:extLst>
              <a:ext uri="{909E8E84-426E-40DD-AFC4-6F175D3DCCD1}">
                <a14:hiddenFill xmlns="" xmlns:a14="http://schemas.microsoft.com/office/drawing/2010/main">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707314" y="3603466"/>
              <a:ext cx="729914" cy="749308"/>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5528788" y="2741876"/>
              <a:ext cx="915200" cy="930765"/>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4730859" y="4425177"/>
              <a:ext cx="684182" cy="787605"/>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14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 xmlns:p14="http://schemas.microsoft.com/office/powerpoint/2010/main" val="34129288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Tree>
    <p:extLst>
      <p:ext uri="{BB962C8B-B14F-4D97-AF65-F5344CB8AC3E}">
        <p14:creationId xmlns="" xmlns:p14="http://schemas.microsoft.com/office/powerpoint/2010/main"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国家重点基础研究发展计划</a:t>
            </a:r>
          </a:p>
        </p:txBody>
      </p:sp>
      <p:sp>
        <p:nvSpPr>
          <p:cNvPr id="3" name="内容占位符 2"/>
          <p:cNvSpPr>
            <a:spLocks noGrp="1"/>
          </p:cNvSpPr>
          <p:nvPr>
            <p:ph idx="1"/>
          </p:nvPr>
        </p:nvSpPr>
        <p:spPr>
          <a:xfrm>
            <a:off x="319350" y="836712"/>
            <a:ext cx="8645138" cy="2160240"/>
          </a:xfrm>
        </p:spPr>
        <p:txBody>
          <a:bodyPr/>
          <a:lstStyle/>
          <a:p>
            <a:r>
              <a:rPr lang="zh-CN" altLang="en-US" sz="2800" dirty="0" smtClean="0"/>
              <a:t>网络信息空间大数据计算的基础研究</a:t>
            </a:r>
            <a:r>
              <a:rPr lang="en-US" altLang="zh-CN" sz="2800" dirty="0" smtClean="0"/>
              <a:t>(2014-2018)</a:t>
            </a:r>
            <a:r>
              <a:rPr lang="zh-CN" altLang="en-US" sz="2800" dirty="0" smtClean="0"/>
              <a:t> </a:t>
            </a:r>
            <a:r>
              <a:rPr lang="zh-CN" altLang="en-US" dirty="0" smtClean="0"/>
              <a:t>	</a:t>
            </a:r>
          </a:p>
          <a:p>
            <a:pPr lvl="1"/>
            <a:r>
              <a:rPr lang="en-US" altLang="zh-CN" dirty="0" smtClean="0"/>
              <a:t>Chief Scientist: Prof. </a:t>
            </a:r>
            <a:r>
              <a:rPr lang="en-US" altLang="zh-CN" dirty="0" err="1" smtClean="0"/>
              <a:t>Jinpeng</a:t>
            </a:r>
            <a:r>
              <a:rPr lang="en-US" altLang="zh-CN" dirty="0" smtClean="0"/>
              <a:t> </a:t>
            </a:r>
            <a:r>
              <a:rPr lang="en-US" altLang="zh-CN" dirty="0" err="1" smtClean="0"/>
              <a:t>Huai</a:t>
            </a:r>
            <a:r>
              <a:rPr lang="en-US" altLang="zh-CN" dirty="0" smtClean="0"/>
              <a:t>.</a:t>
            </a:r>
          </a:p>
          <a:p>
            <a:pPr lvl="1"/>
            <a:r>
              <a:rPr lang="en-US" altLang="zh-CN" dirty="0" smtClean="0"/>
              <a:t>8 institutes involved</a:t>
            </a:r>
          </a:p>
          <a:p>
            <a:pPr lvl="1"/>
            <a:r>
              <a:rPr lang="en-US" altLang="zh-CN" dirty="0" smtClean="0"/>
              <a:t>Focus on “computing theory and practice on Big Data”</a:t>
            </a:r>
          </a:p>
          <a:p>
            <a:pPr lvl="1"/>
            <a:r>
              <a:rPr lang="en-US" altLang="zh-CN" dirty="0" smtClean="0"/>
              <a:t>http://cnbigdata.org/</a:t>
            </a:r>
            <a:endParaRPr lang="zh-CN" altLang="en-US" dirty="0"/>
          </a:p>
        </p:txBody>
      </p:sp>
      <p:pic>
        <p:nvPicPr>
          <p:cNvPr id="2056" name="Picture 8"/>
          <p:cNvPicPr>
            <a:picLocks noChangeAspect="1" noChangeArrowheads="1"/>
          </p:cNvPicPr>
          <p:nvPr/>
        </p:nvPicPr>
        <p:blipFill>
          <a:blip r:embed="rId2" cstate="print"/>
          <a:srcRect/>
          <a:stretch>
            <a:fillRect/>
          </a:stretch>
        </p:blipFill>
        <p:spPr bwMode="auto">
          <a:xfrm>
            <a:off x="4644008" y="3107804"/>
            <a:ext cx="4176464" cy="1444086"/>
          </a:xfrm>
          <a:prstGeom prst="rect">
            <a:avLst/>
          </a:prstGeom>
          <a:noFill/>
          <a:ln w="9525">
            <a:noFill/>
            <a:miter lim="800000"/>
            <a:headEnd/>
            <a:tailEnd/>
          </a:ln>
        </p:spPr>
      </p:pic>
      <p:pic>
        <p:nvPicPr>
          <p:cNvPr id="2057" name="Picture 9"/>
          <p:cNvPicPr>
            <a:picLocks noChangeAspect="1" noChangeArrowheads="1"/>
          </p:cNvPicPr>
          <p:nvPr/>
        </p:nvPicPr>
        <p:blipFill>
          <a:blip r:embed="rId3" cstate="print"/>
          <a:srcRect/>
          <a:stretch>
            <a:fillRect/>
          </a:stretch>
        </p:blipFill>
        <p:spPr bwMode="auto">
          <a:xfrm>
            <a:off x="5148064" y="4676713"/>
            <a:ext cx="3312367" cy="1992647"/>
          </a:xfrm>
          <a:prstGeom prst="rect">
            <a:avLst/>
          </a:prstGeom>
          <a:noFill/>
          <a:ln w="9525">
            <a:noFill/>
            <a:miter lim="800000"/>
            <a:headEnd/>
            <a:tailEnd/>
          </a:ln>
        </p:spPr>
      </p:pic>
      <p:pic>
        <p:nvPicPr>
          <p:cNvPr id="2058" name="Picture 10"/>
          <p:cNvPicPr>
            <a:picLocks noChangeAspect="1" noChangeArrowheads="1"/>
          </p:cNvPicPr>
          <p:nvPr/>
        </p:nvPicPr>
        <p:blipFill>
          <a:blip r:embed="rId4" cstate="print"/>
          <a:srcRect/>
          <a:stretch>
            <a:fillRect/>
          </a:stretch>
        </p:blipFill>
        <p:spPr bwMode="auto">
          <a:xfrm>
            <a:off x="323528" y="3107804"/>
            <a:ext cx="3996410" cy="1761356"/>
          </a:xfrm>
          <a:prstGeom prst="rect">
            <a:avLst/>
          </a:prstGeom>
          <a:noFill/>
          <a:ln w="9525">
            <a:noFill/>
            <a:miter lim="800000"/>
            <a:headEnd/>
            <a:tailEnd/>
          </a:ln>
        </p:spPr>
      </p:pic>
      <p:pic>
        <p:nvPicPr>
          <p:cNvPr id="2059" name="Picture 11"/>
          <p:cNvPicPr>
            <a:picLocks noChangeAspect="1" noChangeArrowheads="1"/>
          </p:cNvPicPr>
          <p:nvPr/>
        </p:nvPicPr>
        <p:blipFill>
          <a:blip r:embed="rId5" cstate="print"/>
          <a:srcRect/>
          <a:stretch>
            <a:fillRect/>
          </a:stretch>
        </p:blipFill>
        <p:spPr bwMode="auto">
          <a:xfrm>
            <a:off x="323528" y="4941168"/>
            <a:ext cx="4308386" cy="1761136"/>
          </a:xfrm>
          <a:prstGeom prst="rect">
            <a:avLst/>
          </a:prstGeom>
          <a:noFill/>
          <a:ln w="9525">
            <a:noFill/>
            <a:miter lim="800000"/>
            <a:headEnd/>
            <a:tailEnd/>
          </a:ln>
        </p:spPr>
      </p:pic>
      <p:sp>
        <p:nvSpPr>
          <p:cNvPr id="8"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6" name="矩形 5"/>
          <p:cNvSpPr/>
          <p:nvPr/>
        </p:nvSpPr>
        <p:spPr>
          <a:xfrm>
            <a:off x="0" y="6021288"/>
            <a:ext cx="9144000" cy="830997"/>
          </a:xfrm>
          <a:prstGeom prst="rect">
            <a:avLst/>
          </a:prstGeom>
          <a:ln>
            <a:solidFill>
              <a:srgbClr val="000099"/>
            </a:solidFill>
          </a:ln>
        </p:spPr>
        <p:txBody>
          <a:bodyPr wrap="square">
            <a:spAutoFit/>
          </a:bodyPr>
          <a:lstStyle/>
          <a:p>
            <a:r>
              <a:rPr lang="en-US" altLang="zh-CN" sz="1200" dirty="0" smtClean="0"/>
              <a:t>P. </a:t>
            </a:r>
            <a:r>
              <a:rPr lang="en-US" altLang="zh-CN" sz="1200" dirty="0" err="1" smtClean="0"/>
              <a:t>Bogdanov</a:t>
            </a:r>
            <a:r>
              <a:rPr lang="en-US" altLang="zh-CN" sz="1200" dirty="0" smtClean="0"/>
              <a:t>, M. </a:t>
            </a:r>
            <a:r>
              <a:rPr lang="en-US" altLang="zh-CN" sz="1200" dirty="0" err="1" smtClean="0"/>
              <a:t>Mongiov</a:t>
            </a:r>
            <a:r>
              <a:rPr lang="en-US" altLang="zh-CN" sz="1200" dirty="0" smtClean="0"/>
              <a:t>, and A. K. Singh. Mining heavy </a:t>
            </a:r>
            <a:r>
              <a:rPr lang="en-US" altLang="zh-CN" sz="1200" dirty="0" err="1" smtClean="0"/>
              <a:t>subgraphs</a:t>
            </a:r>
            <a:r>
              <a:rPr lang="en-US" altLang="zh-CN" sz="1200" dirty="0" smtClean="0"/>
              <a:t> in time-evolving networks. In ICDM, 2011.</a:t>
            </a:r>
          </a:p>
          <a:p>
            <a:pPr>
              <a:spcBef>
                <a:spcPts val="0"/>
              </a:spcBef>
            </a:pPr>
            <a:r>
              <a:rPr lang="en-US" altLang="zh-CN" sz="1200" dirty="0" err="1" smtClean="0">
                <a:solidFill>
                  <a:schemeClr val="tx2"/>
                </a:solidFill>
              </a:rPr>
              <a:t>Haixing</a:t>
            </a:r>
            <a:r>
              <a:rPr lang="en-US" altLang="zh-CN" sz="1200" dirty="0" smtClean="0">
                <a:solidFill>
                  <a:schemeClr val="tx2"/>
                </a:solidFill>
              </a:rPr>
              <a:t> Huang, </a:t>
            </a:r>
            <a:r>
              <a:rPr lang="en-US" altLang="zh-CN" sz="1200" dirty="0" err="1" smtClean="0">
                <a:solidFill>
                  <a:schemeClr val="tx2"/>
                </a:solidFill>
              </a:rPr>
              <a:t>Jinghe</a:t>
            </a:r>
            <a:r>
              <a:rPr lang="en-US" altLang="zh-CN" sz="1200" dirty="0" smtClean="0">
                <a:solidFill>
                  <a:schemeClr val="tx2"/>
                </a:solidFill>
              </a:rPr>
              <a:t> Song, </a:t>
            </a:r>
            <a:r>
              <a:rPr lang="en-US" altLang="zh-CN" sz="1200" dirty="0" err="1" smtClean="0">
                <a:solidFill>
                  <a:schemeClr val="tx2"/>
                </a:solidFill>
              </a:rPr>
              <a:t>Xuelian</a:t>
            </a:r>
            <a:r>
              <a:rPr lang="en-US" altLang="zh-CN" sz="1200" dirty="0" smtClean="0">
                <a:solidFill>
                  <a:schemeClr val="tx2"/>
                </a:solidFill>
              </a:rPr>
              <a:t> Lin, </a:t>
            </a:r>
            <a:r>
              <a:rPr lang="en-US" altLang="zh-CN" sz="1200" dirty="0" err="1" smtClean="0">
                <a:solidFill>
                  <a:schemeClr val="tx2"/>
                </a:solidFill>
              </a:rPr>
              <a:t>Shuai</a:t>
            </a:r>
            <a:r>
              <a:rPr lang="en-US" altLang="zh-CN" sz="1200" dirty="0" smtClean="0">
                <a:solidFill>
                  <a:schemeClr val="tx2"/>
                </a:solidFill>
              </a:rPr>
              <a:t> Ma, </a:t>
            </a:r>
            <a:r>
              <a:rPr lang="en-US" altLang="zh-CN" sz="1200" dirty="0" err="1" smtClean="0">
                <a:solidFill>
                  <a:schemeClr val="tx2"/>
                </a:solidFill>
              </a:rPr>
              <a:t>Jinpeng</a:t>
            </a:r>
            <a:r>
              <a:rPr lang="en-US" altLang="zh-CN" sz="1200" dirty="0" smtClean="0">
                <a:solidFill>
                  <a:schemeClr val="tx2"/>
                </a:solidFill>
              </a:rPr>
              <a:t> </a:t>
            </a:r>
            <a:r>
              <a:rPr lang="en-US" altLang="zh-CN" sz="1200" dirty="0" err="1" smtClean="0">
                <a:solidFill>
                  <a:schemeClr val="tx2"/>
                </a:solidFill>
              </a:rPr>
              <a:t>Huai</a:t>
            </a:r>
            <a:r>
              <a:rPr lang="en-US" altLang="zh-CN" sz="1200" dirty="0" smtClean="0">
                <a:solidFill>
                  <a:schemeClr val="tx2"/>
                </a:solidFill>
              </a:rPr>
              <a:t>, </a:t>
            </a:r>
            <a:r>
              <a:rPr lang="en-US" altLang="zh-CN" sz="1200" dirty="0" err="1" smtClean="0">
                <a:solidFill>
                  <a:schemeClr val="tx2"/>
                </a:solidFill>
              </a:rPr>
              <a:t>TGraph</a:t>
            </a:r>
            <a:r>
              <a:rPr lang="en-US" altLang="zh-CN" sz="1200" dirty="0" smtClean="0">
                <a:solidFill>
                  <a:schemeClr val="tx2"/>
                </a:solidFill>
              </a:rPr>
              <a:t>: A Temporal Graph Data Management System (demo</a:t>
            </a:r>
            <a:r>
              <a:rPr lang="en-US" altLang="zh-CN" sz="1200" b="1" dirty="0" smtClean="0">
                <a:solidFill>
                  <a:schemeClr val="tx2"/>
                </a:solidFill>
                <a:ea typeface="黑体" pitchFamily="49" charset="-122"/>
              </a:rPr>
              <a:t>), </a:t>
            </a:r>
            <a:r>
              <a:rPr lang="en-US" altLang="zh-CN" sz="1200" b="1" dirty="0" smtClean="0">
                <a:solidFill>
                  <a:srgbClr val="C00000"/>
                </a:solidFill>
                <a:ea typeface="黑体" pitchFamily="49" charset="-122"/>
              </a:rPr>
              <a:t>CIKM 2016.</a:t>
            </a:r>
          </a:p>
          <a:p>
            <a:pPr>
              <a:spcBef>
                <a:spcPts val="0"/>
              </a:spcBef>
            </a:pPr>
            <a:r>
              <a:rPr lang="en-US" altLang="zh-CN" sz="1200" dirty="0" err="1" smtClean="0">
                <a:ea typeface="黑体" pitchFamily="49" charset="-122"/>
              </a:rPr>
              <a:t>Shuai</a:t>
            </a:r>
            <a:r>
              <a:rPr lang="en-US" altLang="zh-CN" sz="1200" dirty="0" smtClean="0">
                <a:ea typeface="黑体" pitchFamily="49" charset="-122"/>
              </a:rPr>
              <a:t> Ma, </a:t>
            </a:r>
            <a:r>
              <a:rPr lang="en-US" altLang="zh-CN" sz="1200" dirty="0" err="1" smtClean="0">
                <a:ea typeface="黑体" pitchFamily="49" charset="-122"/>
              </a:rPr>
              <a:t>Renjun</a:t>
            </a:r>
            <a:r>
              <a:rPr lang="en-US" altLang="zh-CN" sz="1200" dirty="0" smtClean="0">
                <a:ea typeface="黑体" pitchFamily="49" charset="-122"/>
              </a:rPr>
              <a:t> </a:t>
            </a:r>
            <a:r>
              <a:rPr lang="en-US" altLang="zh-CN" sz="1200" dirty="0" err="1" smtClean="0">
                <a:ea typeface="黑体" pitchFamily="49" charset="-122"/>
              </a:rPr>
              <a:t>Hu</a:t>
            </a:r>
            <a:r>
              <a:rPr lang="en-US" altLang="zh-CN" sz="1200" dirty="0" smtClean="0">
                <a:ea typeface="黑体" pitchFamily="49" charset="-122"/>
              </a:rPr>
              <a:t>, </a:t>
            </a:r>
            <a:r>
              <a:rPr lang="en-US" altLang="zh-CN" sz="1200" dirty="0" err="1" smtClean="0">
                <a:ea typeface="黑体" pitchFamily="49" charset="-122"/>
              </a:rPr>
              <a:t>Luoshu</a:t>
            </a:r>
            <a:r>
              <a:rPr lang="en-US" altLang="zh-CN" sz="1200" dirty="0" smtClean="0">
                <a:ea typeface="黑体" pitchFamily="49" charset="-122"/>
              </a:rPr>
              <a:t> Wang, </a:t>
            </a:r>
            <a:r>
              <a:rPr lang="en-US" altLang="zh-CN" sz="1200" dirty="0" err="1" smtClean="0">
                <a:ea typeface="黑体" pitchFamily="49" charset="-122"/>
              </a:rPr>
              <a:t>Xuelian</a:t>
            </a:r>
            <a:r>
              <a:rPr lang="en-US" altLang="zh-CN" sz="1200" dirty="0" smtClean="0">
                <a:ea typeface="黑体" pitchFamily="49" charset="-122"/>
              </a:rPr>
              <a:t> Lin, </a:t>
            </a:r>
            <a:r>
              <a:rPr lang="en-US" altLang="zh-CN" sz="1200" dirty="0" err="1" smtClean="0">
                <a:ea typeface="黑体" pitchFamily="49" charset="-122"/>
              </a:rPr>
              <a:t>Jinpeng</a:t>
            </a:r>
            <a:r>
              <a:rPr lang="en-US" altLang="zh-CN" sz="1200" dirty="0" smtClean="0">
                <a:ea typeface="黑体" pitchFamily="49" charset="-122"/>
              </a:rPr>
              <a:t> </a:t>
            </a:r>
            <a:r>
              <a:rPr lang="en-US" altLang="zh-CN" sz="1200" dirty="0" err="1" smtClean="0">
                <a:ea typeface="黑体" pitchFamily="49" charset="-122"/>
              </a:rPr>
              <a:t>Huai</a:t>
            </a:r>
            <a:r>
              <a:rPr lang="en-US" altLang="zh-CN" sz="1200" dirty="0" smtClean="0">
                <a:ea typeface="黑体" pitchFamily="49" charset="-122"/>
              </a:rPr>
              <a:t>, Fast Computation of Temporal Dense </a:t>
            </a:r>
            <a:r>
              <a:rPr lang="en-US" altLang="zh-CN" sz="1200" dirty="0" err="1" smtClean="0">
                <a:ea typeface="黑体" pitchFamily="49" charset="-122"/>
              </a:rPr>
              <a:t>Subgraphs</a:t>
            </a:r>
            <a:r>
              <a:rPr lang="en-US" altLang="zh-CN" sz="1200" dirty="0" smtClean="0">
                <a:ea typeface="黑体" pitchFamily="49" charset="-122"/>
              </a:rPr>
              <a:t>, </a:t>
            </a:r>
            <a:r>
              <a:rPr lang="en-US" altLang="zh-CN" sz="1200" b="1" dirty="0" smtClean="0">
                <a:solidFill>
                  <a:srgbClr val="C00000"/>
                </a:solidFill>
                <a:ea typeface="黑体" pitchFamily="49" charset="-122"/>
              </a:rPr>
              <a:t>draft</a:t>
            </a: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2,980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99.84%</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1,079</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929281" cy="369332"/>
          </a:xfrm>
          <a:prstGeom prst="rect">
            <a:avLst/>
          </a:prstGeom>
        </p:spPr>
        <p:txBody>
          <a:bodyPr wrap="none">
            <a:spAutoFit/>
          </a:bodyPr>
          <a:lstStyle/>
          <a:p>
            <a:r>
              <a:rPr lang="en-US" altLang="zh-CN" dirty="0" smtClean="0">
                <a:solidFill>
                  <a:srgbClr val="FF0000"/>
                </a:solidFill>
              </a:rPr>
              <a:t>Evolving Convergence Phenomenon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如一，最短路径</a:t>
            </a:r>
            <a:r>
              <a:rPr lang="en-US" altLang="zh-CN" sz="3600" b="1" dirty="0" smtClean="0">
                <a:solidFill>
                  <a:srgbClr val="C00000"/>
                </a:solidFill>
                <a:ea typeface="黑体" pitchFamily="49" charset="-122"/>
              </a:rPr>
              <a:t>/</a:t>
            </a:r>
            <a:r>
              <a:rPr lang="zh-CN" altLang="en-US" sz="3600" b="1" dirty="0" smtClean="0">
                <a:solidFill>
                  <a:srgbClr val="C00000"/>
                </a:solidFill>
                <a:ea typeface="黑体" pitchFamily="49" charset="-122"/>
              </a:rPr>
              <a:t>距离</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28(7), pp. 1835-1850, 2016.</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8" name="标题 1"/>
          <p:cNvSpPr>
            <a:spLocks noGrp="1"/>
          </p:cNvSpPr>
          <p:nvPr>
            <p:ph type="title" idx="4294967295"/>
          </p:nvPr>
        </p:nvSpPr>
        <p:spPr>
          <a:xfrm>
            <a:off x="241300" y="142852"/>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北京市大数据科学与脑机智能创新中心</a:t>
            </a:r>
          </a:p>
        </p:txBody>
      </p:sp>
      <p:sp>
        <p:nvSpPr>
          <p:cNvPr id="9" name="TextBox 3"/>
          <p:cNvSpPr txBox="1">
            <a:spLocks noChangeArrowheads="1"/>
          </p:cNvSpPr>
          <p:nvPr/>
        </p:nvSpPr>
        <p:spPr bwMode="auto">
          <a:xfrm>
            <a:off x="395288" y="4572008"/>
            <a:ext cx="8394700" cy="2234458"/>
          </a:xfrm>
          <a:prstGeom prst="rect">
            <a:avLst/>
          </a:prstGeom>
          <a:noFill/>
          <a:ln w="9525">
            <a:noFill/>
            <a:miter lim="800000"/>
            <a:headEnd/>
            <a:tailEnd/>
          </a:ln>
        </p:spPr>
        <p:txBody>
          <a:bodyPr>
            <a:spAutoFit/>
          </a:bodyPr>
          <a:lstStyle/>
          <a:p>
            <a:pPr marL="342900" lvl="1" indent="-342900">
              <a:spcBef>
                <a:spcPct val="20000"/>
              </a:spcBef>
              <a:buBlip>
                <a:blip r:embed="rId3"/>
              </a:buBlip>
            </a:pPr>
            <a:r>
              <a:rPr lang="en-US" altLang="zh-CN" sz="2400" dirty="0" smtClean="0">
                <a:latin typeface="黑体" pitchFamily="49" charset="-122"/>
                <a:ea typeface="黑体" pitchFamily="49" charset="-122"/>
              </a:rPr>
              <a:t>2015</a:t>
            </a:r>
            <a:r>
              <a:rPr lang="zh-CN" altLang="en-US" sz="2400" dirty="0" smtClean="0">
                <a:latin typeface="黑体" pitchFamily="49" charset="-122"/>
                <a:ea typeface="黑体" pitchFamily="49" charset="-122"/>
              </a:rPr>
              <a:t>年，北京市首批北京高校高精尖创新中心</a:t>
            </a:r>
            <a:endParaRPr lang="en-US" altLang="zh-CN" sz="2400" dirty="0" smtClean="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smtClean="0">
                <a:solidFill>
                  <a:srgbClr val="FF0000"/>
                </a:solidFill>
                <a:latin typeface="黑体" pitchFamily="49" charset="-122"/>
                <a:ea typeface="黑体" pitchFamily="49" charset="-122"/>
              </a:rPr>
              <a:t>引领</a:t>
            </a:r>
            <a:r>
              <a:rPr lang="zh-CN" altLang="en-US" sz="2400" dirty="0">
                <a:latin typeface="黑体" pitchFamily="49" charset="-122"/>
                <a:ea typeface="黑体" pitchFamily="49" charset="-122"/>
              </a:rPr>
              <a:t>未来数据科学与计算智能的研究与应用方向</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加速</a:t>
            </a:r>
            <a:r>
              <a:rPr lang="zh-CN" altLang="en-US" sz="2400" dirty="0">
                <a:latin typeface="黑体" pitchFamily="49" charset="-122"/>
                <a:ea typeface="黑体" pitchFamily="49" charset="-122"/>
              </a:rPr>
              <a:t>计算科学、数据科学与脑科学的交叉研究</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solidFill>
                  <a:srgbClr val="FF0000"/>
                </a:solidFill>
                <a:latin typeface="黑体" pitchFamily="49" charset="-122"/>
                <a:ea typeface="黑体" pitchFamily="49" charset="-122"/>
              </a:rPr>
              <a:t>促进</a:t>
            </a:r>
            <a:r>
              <a:rPr lang="zh-CN" altLang="en-US" sz="2400" dirty="0">
                <a:latin typeface="黑体" pitchFamily="49" charset="-122"/>
                <a:ea typeface="黑体" pitchFamily="49" charset="-122"/>
              </a:rPr>
              <a:t>高效智能的下一代计算与数据分析技术创新</a:t>
            </a:r>
            <a:endParaRPr lang="en-US" altLang="zh-CN" sz="2400" dirty="0">
              <a:latin typeface="黑体" pitchFamily="49" charset="-122"/>
              <a:ea typeface="黑体" pitchFamily="49" charset="-122"/>
            </a:endParaRPr>
          </a:p>
          <a:p>
            <a:pPr marL="342900" lvl="1" indent="-342900">
              <a:spcBef>
                <a:spcPct val="20000"/>
              </a:spcBef>
              <a:buFont typeface="Wingdings" pitchFamily="2" charset="2"/>
              <a:buBlip>
                <a:blip r:embed="rId3"/>
              </a:buBlip>
            </a:pPr>
            <a:r>
              <a:rPr lang="zh-CN" altLang="en-US" sz="2400" dirty="0">
                <a:latin typeface="黑体" pitchFamily="49" charset="-122"/>
                <a:ea typeface="黑体" pitchFamily="49" charset="-122"/>
              </a:rPr>
              <a:t>通过以数据为中心的智能机器、系统及应用</a:t>
            </a:r>
            <a:r>
              <a:rPr lang="zh-CN" altLang="en-US" sz="2400" dirty="0">
                <a:solidFill>
                  <a:srgbClr val="FF0000"/>
                </a:solidFill>
                <a:latin typeface="黑体" pitchFamily="49" charset="-122"/>
                <a:ea typeface="黑体" pitchFamily="49" charset="-122"/>
              </a:rPr>
              <a:t>改变未来</a:t>
            </a:r>
            <a:endParaRPr lang="zh-CN" altLang="en-US" sz="2400" dirty="0">
              <a:latin typeface="黑体" pitchFamily="49" charset="-122"/>
              <a:ea typeface="黑体" pitchFamily="49" charset="-122"/>
            </a:endParaRPr>
          </a:p>
        </p:txBody>
      </p:sp>
      <p:pic>
        <p:nvPicPr>
          <p:cNvPr id="10" name="图片 2"/>
          <p:cNvPicPr>
            <a:picLocks noChangeAspect="1"/>
          </p:cNvPicPr>
          <p:nvPr/>
        </p:nvPicPr>
        <p:blipFill>
          <a:blip r:embed="rId4"/>
          <a:srcRect/>
          <a:stretch>
            <a:fillRect/>
          </a:stretch>
        </p:blipFill>
        <p:spPr bwMode="auto">
          <a:xfrm>
            <a:off x="655638" y="928670"/>
            <a:ext cx="7874000" cy="3600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500035" y="4581128"/>
          <a:ext cx="7924392" cy="1188720"/>
        </p:xfrm>
        <a:graphic>
          <a:graphicData uri="http://schemas.openxmlformats.org/drawingml/2006/table">
            <a:tbl>
              <a:tblPr firstRow="1" bandRow="1">
                <a:tableStyleId>{5C22544A-7EE6-4342-B048-85BDC9FD1C3A}</a:tableStyleId>
              </a:tblPr>
              <a:tblGrid>
                <a:gridCol w="1571635"/>
                <a:gridCol w="1145299"/>
                <a:gridCol w="2603729"/>
                <a:gridCol w="2603729"/>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kern="1200" baseline="0" dirty="0" smtClean="0">
                          <a:solidFill>
                            <a:schemeClr val="dk1"/>
                          </a:solidFill>
                          <a:latin typeface="+mn-lt"/>
                          <a:ea typeface="+mn-ea"/>
                          <a:cs typeface="+mn-cs"/>
                        </a:rPr>
                        <a:t>Wikipedia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1785918" y="5854472"/>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34</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35</a:t>
            </a:fld>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36</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37</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38</a:t>
            </a:fld>
            <a:endParaRPr lang="zh-CN" altLang="en-US" dirty="0"/>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just"/>
            <a:r>
              <a:rPr kumimoji="1" lang="en-US" altLang="zh-CN" sz="2400" b="1" dirty="0" smtClean="0">
                <a:solidFill>
                  <a:srgbClr val="C00000"/>
                </a:solidFill>
              </a:rPr>
              <a:t>Collaborators: </a:t>
            </a:r>
          </a:p>
          <a:p>
            <a:pPr algn="just">
              <a:spcBef>
                <a:spcPts val="600"/>
              </a:spcBef>
            </a:pPr>
            <a:r>
              <a:rPr kumimoji="1" lang="en-US" altLang="zh-CN" dirty="0" err="1" smtClean="0"/>
              <a:t>Charu</a:t>
            </a:r>
            <a:r>
              <a:rPr kumimoji="1" lang="en-US" altLang="zh-CN" dirty="0" smtClean="0"/>
              <a:t> </a:t>
            </a:r>
            <a:r>
              <a:rPr kumimoji="1" lang="en-US" altLang="zh-CN" dirty="0" err="1" smtClean="0"/>
              <a:t>Aggarwal</a:t>
            </a:r>
            <a:r>
              <a:rPr kumimoji="1" lang="en-US" altLang="zh-CN" dirty="0" smtClean="0"/>
              <a:t>, </a:t>
            </a:r>
            <a:r>
              <a:rPr kumimoji="1" lang="en-US" altLang="zh-CN" dirty="0" err="1" smtClean="0"/>
              <a:t>Sourav</a:t>
            </a:r>
            <a:r>
              <a:rPr kumimoji="1" lang="en-US" altLang="zh-CN" dirty="0" smtClean="0"/>
              <a:t> S </a:t>
            </a:r>
            <a:r>
              <a:rPr kumimoji="1" lang="en-US" altLang="zh-CN" dirty="0" err="1" smtClean="0"/>
              <a:t>Bhowmick</a:t>
            </a:r>
            <a:r>
              <a:rPr kumimoji="1" lang="en-US" altLang="zh-CN" dirty="0" smtClean="0"/>
              <a:t>, Yang Cao, </a:t>
            </a:r>
            <a:r>
              <a:rPr kumimoji="1" lang="en-US" altLang="zh-CN" dirty="0" err="1" smtClean="0"/>
              <a:t>Gao</a:t>
            </a:r>
            <a:r>
              <a:rPr kumimoji="1" lang="en-US" altLang="zh-CN" dirty="0" smtClean="0"/>
              <a:t> Cong, Liang </a:t>
            </a:r>
            <a:r>
              <a:rPr kumimoji="1" lang="en-US" altLang="zh-CN" dirty="0" err="1" smtClean="0"/>
              <a:t>Duan</a:t>
            </a:r>
            <a:r>
              <a:rPr kumimoji="1" lang="en-US" altLang="zh-CN" dirty="0" smtClean="0"/>
              <a:t>, </a:t>
            </a:r>
            <a:r>
              <a:rPr kumimoji="1" lang="en-US" altLang="zh-CN" dirty="0" err="1" smtClean="0"/>
              <a:t>Wenfei</a:t>
            </a:r>
            <a:r>
              <a:rPr kumimoji="1" lang="en-US" altLang="zh-CN" dirty="0" smtClean="0"/>
              <a:t> Fan, </a:t>
            </a:r>
            <a:r>
              <a:rPr kumimoji="1" lang="en-US" altLang="zh-CN" dirty="0" err="1" smtClean="0"/>
              <a:t>Kaiyu</a:t>
            </a:r>
            <a:r>
              <a:rPr kumimoji="1" lang="en-US" altLang="zh-CN" dirty="0" smtClean="0"/>
              <a:t> </a:t>
            </a:r>
            <a:r>
              <a:rPr kumimoji="1" lang="en-US" altLang="zh-CN" dirty="0" err="1" smtClean="0"/>
              <a:t>Feng</a:t>
            </a:r>
            <a:r>
              <a:rPr kumimoji="1" lang="en-US" altLang="zh-CN" dirty="0" smtClean="0"/>
              <a:t>, </a:t>
            </a:r>
            <a:r>
              <a:rPr kumimoji="1" lang="en-US" altLang="zh-CN" dirty="0" err="1" smtClean="0"/>
              <a:t>Haixing</a:t>
            </a:r>
            <a:r>
              <a:rPr kumimoji="1" lang="en-US" altLang="zh-CN" dirty="0" smtClean="0"/>
              <a:t> Huang, </a:t>
            </a:r>
            <a:r>
              <a:rPr kumimoji="1" lang="en-US" altLang="zh-CN" dirty="0" err="1" smtClean="0"/>
              <a:t>Renjun</a:t>
            </a:r>
            <a:r>
              <a:rPr kumimoji="1" lang="en-US" altLang="zh-CN" dirty="0" smtClean="0"/>
              <a:t> </a:t>
            </a:r>
            <a:r>
              <a:rPr kumimoji="1" lang="en-US" altLang="zh-CN" dirty="0" err="1" smtClean="0"/>
              <a:t>Hu</a:t>
            </a:r>
            <a:r>
              <a:rPr kumimoji="1" lang="en-US" altLang="zh-CN" dirty="0" smtClean="0"/>
              <a:t>, </a:t>
            </a:r>
            <a:r>
              <a:rPr kumimoji="1" lang="en-US" altLang="zh-CN" dirty="0" err="1" smtClean="0"/>
              <a:t>Jinpeng</a:t>
            </a:r>
            <a:r>
              <a:rPr kumimoji="1" lang="en-US" altLang="zh-CN" dirty="0" smtClean="0"/>
              <a:t> </a:t>
            </a:r>
            <a:r>
              <a:rPr kumimoji="1" lang="en-US" altLang="zh-CN" dirty="0" err="1" smtClean="0"/>
              <a:t>Huai</a:t>
            </a:r>
            <a:r>
              <a:rPr lang="en-US" altLang="zh-CN" dirty="0" smtClean="0"/>
              <a:t>, </a:t>
            </a:r>
            <a:r>
              <a:rPr lang="en-US" altLang="zh-CN" dirty="0" err="1" smtClean="0"/>
              <a:t>Jia</a:t>
            </a:r>
            <a:r>
              <a:rPr lang="en-US" altLang="zh-CN" dirty="0" smtClean="0"/>
              <a:t> Li,  </a:t>
            </a:r>
            <a:r>
              <a:rPr lang="en-US" altLang="zh-CN" dirty="0" err="1" smtClean="0"/>
              <a:t>Jianxin</a:t>
            </a:r>
            <a:r>
              <a:rPr lang="en-US" altLang="zh-CN" dirty="0" smtClean="0"/>
              <a:t> Li, </a:t>
            </a:r>
            <a:r>
              <a:rPr lang="en-US" altLang="zh-CN" dirty="0" err="1" smtClean="0"/>
              <a:t>Xuelian</a:t>
            </a:r>
            <a:r>
              <a:rPr lang="en-US" altLang="zh-CN" dirty="0" smtClean="0"/>
              <a:t> Lin, </a:t>
            </a:r>
            <a:r>
              <a:rPr lang="en-US" altLang="zh-CN" dirty="0" err="1" smtClean="0"/>
              <a:t>Xudong</a:t>
            </a:r>
            <a:r>
              <a:rPr lang="en-US" altLang="zh-CN" dirty="0" smtClean="0"/>
              <a:t> Liu, </a:t>
            </a:r>
            <a:r>
              <a:rPr lang="en-US" altLang="zh-CN" dirty="0" err="1" smtClean="0"/>
              <a:t>Jinghe</a:t>
            </a:r>
            <a:r>
              <a:rPr lang="en-US" altLang="zh-CN" dirty="0" smtClean="0"/>
              <a:t> Song, </a:t>
            </a:r>
            <a:r>
              <a:rPr kumimoji="1" lang="en-US" altLang="zh-CN" dirty="0" err="1" smtClean="0"/>
              <a:t>Haixun</a:t>
            </a:r>
            <a:r>
              <a:rPr kumimoji="1" lang="en-US" altLang="zh-CN" dirty="0" smtClean="0"/>
              <a:t> Wang, </a:t>
            </a:r>
            <a:r>
              <a:rPr kumimoji="1" lang="en-US" altLang="zh-CN" dirty="0" err="1" smtClean="0"/>
              <a:t>Luoshu</a:t>
            </a:r>
            <a:r>
              <a:rPr kumimoji="1" lang="en-US" altLang="zh-CN" dirty="0" smtClean="0"/>
              <a:t> Wang, </a:t>
            </a:r>
            <a:r>
              <a:rPr kumimoji="1" lang="en-US" altLang="zh-CN" dirty="0" err="1" smtClean="0"/>
              <a:t>Tianyu</a:t>
            </a:r>
            <a:r>
              <a:rPr kumimoji="1" lang="en-US" altLang="zh-CN" dirty="0" smtClean="0"/>
              <a:t> </a:t>
            </a:r>
            <a:r>
              <a:rPr kumimoji="1" lang="en-US" altLang="zh-CN" dirty="0" err="1" smtClean="0"/>
              <a:t>Wo</a:t>
            </a:r>
            <a:r>
              <a:rPr kumimoji="1" lang="en-US" altLang="zh-CN" dirty="0" smtClean="0"/>
              <a:t>…</a:t>
            </a:r>
          </a:p>
          <a:p>
            <a:pPr algn="just">
              <a:spcBef>
                <a:spcPts val="1200"/>
              </a:spcBef>
            </a:pPr>
            <a:r>
              <a:rPr kumimoji="1" lang="en-US" altLang="zh-CN" sz="2400" b="1" dirty="0" smtClean="0">
                <a:solidFill>
                  <a:srgbClr val="C00000"/>
                </a:solidFill>
              </a:rPr>
              <a:t>They are from:  </a:t>
            </a:r>
          </a:p>
          <a:p>
            <a:pPr algn="just">
              <a:spcBef>
                <a:spcPts val="600"/>
              </a:spcBef>
            </a:pPr>
            <a:endParaRPr kumimoji="1" lang="en-US" altLang="zh-CN" dirty="0" smtClean="0"/>
          </a:p>
          <a:p>
            <a:pPr algn="just">
              <a:spcBef>
                <a:spcPts val="600"/>
              </a:spcBef>
            </a:pPr>
            <a:endParaRPr lang="en-US" altLang="zh-CN" sz="2000" dirty="0" smtClean="0"/>
          </a:p>
          <a:p>
            <a:pPr algn="just">
              <a:spcBef>
                <a:spcPts val="600"/>
              </a:spcBef>
            </a:pPr>
            <a:endParaRPr kumimoji="1" lang="en-US" altLang="zh-CN" sz="2000" dirty="0" smtClean="0"/>
          </a:p>
          <a:p>
            <a:pPr algn="just">
              <a:spcBef>
                <a:spcPts val="600"/>
              </a:spcBef>
            </a:pPr>
            <a:endParaRPr kumimoji="1" lang="en-US" altLang="zh-CN" sz="2000" dirty="0" smtClean="0"/>
          </a:p>
          <a:p>
            <a:pPr marL="342900" marR="0" lvl="0" indent="-342900" algn="just"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39</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779912" y="4005064"/>
            <a:ext cx="2928152" cy="1100666"/>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pic>
        <p:nvPicPr>
          <p:cNvPr id="5" name="Picture 2"/>
          <p:cNvPicPr>
            <a:picLocks noChangeAspect="1" noChangeArrowheads="1"/>
          </p:cNvPicPr>
          <p:nvPr/>
        </p:nvPicPr>
        <p:blipFill>
          <a:blip r:embed="rId2"/>
          <a:srcRect/>
          <a:stretch>
            <a:fillRect/>
          </a:stretch>
        </p:blipFill>
        <p:spPr bwMode="auto">
          <a:xfrm>
            <a:off x="71406" y="2571744"/>
            <a:ext cx="1857388" cy="1727200"/>
          </a:xfrm>
          <a:prstGeom prst="rect">
            <a:avLst/>
          </a:prstGeom>
          <a:noFill/>
          <a:ln w="9525">
            <a:noFill/>
            <a:miter lim="800000"/>
            <a:headEnd/>
            <a:tailEnd/>
          </a:ln>
        </p:spPr>
      </p:pic>
      <p:sp>
        <p:nvSpPr>
          <p:cNvPr id="6" name="标题 1"/>
          <p:cNvSpPr>
            <a:spLocks noGrp="1"/>
          </p:cNvSpPr>
          <p:nvPr>
            <p:ph type="title" idx="4294967295"/>
          </p:nvPr>
        </p:nvSpPr>
        <p:spPr>
          <a:xfrm>
            <a:off x="241300" y="214295"/>
            <a:ext cx="8626475" cy="642937"/>
          </a:xfrm>
        </p:spPr>
        <p:txBody>
          <a:bodyPr/>
          <a:lstStyle/>
          <a:p>
            <a:pPr algn="l"/>
            <a:r>
              <a:rPr lang="zh-CN" altLang="en-US" sz="3600" b="1" dirty="0" smtClean="0">
                <a:solidFill>
                  <a:srgbClr val="C00000"/>
                </a:solidFill>
                <a:latin typeface="Arial Unicode MS" pitchFamily="34" charset="-122"/>
                <a:ea typeface="黑体" pitchFamily="49" charset="-122"/>
              </a:rPr>
              <a:t>研究方向与机构设置</a:t>
            </a:r>
          </a:p>
        </p:txBody>
      </p:sp>
      <p:sp>
        <p:nvSpPr>
          <p:cNvPr id="7" name="TextBox 3"/>
          <p:cNvSpPr txBox="1">
            <a:spLocks noChangeArrowheads="1"/>
          </p:cNvSpPr>
          <p:nvPr/>
        </p:nvSpPr>
        <p:spPr bwMode="auto">
          <a:xfrm>
            <a:off x="1142976" y="979511"/>
            <a:ext cx="3571900" cy="4918269"/>
          </a:xfrm>
          <a:prstGeom prst="rect">
            <a:avLst/>
          </a:prstGeom>
          <a:noFill/>
          <a:ln w="9525">
            <a:noFill/>
            <a:miter lim="800000"/>
            <a:headEnd/>
            <a:tailEnd/>
          </a:ln>
        </p:spPr>
        <p:txBody>
          <a:bodyPr wrap="square" rIns="0">
            <a:spAutoFit/>
          </a:bodyPr>
          <a:lstStyle/>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1</a:t>
            </a:r>
            <a:r>
              <a:rPr lang="zh-CN" altLang="en-US" sz="1600" dirty="0">
                <a:solidFill>
                  <a:srgbClr val="FF0000"/>
                </a:solidFill>
                <a:latin typeface="黑体" pitchFamily="49" charset="-122"/>
                <a:ea typeface="黑体" pitchFamily="49" charset="-122"/>
              </a:rPr>
              <a:t>：计算的有效性遇到障碍</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计算的有效性：</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认识数据的内在特征，复杂网络、数学（统计）方法</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2</a:t>
            </a:r>
            <a:r>
              <a:rPr lang="zh-CN" altLang="en-US" sz="1600" dirty="0">
                <a:solidFill>
                  <a:srgbClr val="FF0000"/>
                </a:solidFill>
                <a:latin typeface="黑体" pitchFamily="49" charset="-122"/>
                <a:ea typeface="黑体" pitchFamily="49" charset="-122"/>
              </a:rPr>
              <a:t>：能耗成为突出问题</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随着规模增大，调度复杂，计算系统功耗问题日益突出</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传统存算分离的结构，产生大量的数据搬移开销</a:t>
            </a:r>
            <a:endParaRPr lang="en-US" altLang="zh-CN" sz="1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传统的计算和存储器件“功耗”不友好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1600" dirty="0">
                <a:solidFill>
                  <a:srgbClr val="FF0000"/>
                </a:solidFill>
                <a:latin typeface="黑体" pitchFamily="49" charset="-122"/>
                <a:ea typeface="黑体" pitchFamily="49" charset="-122"/>
              </a:rPr>
              <a:t>瓶颈</a:t>
            </a:r>
            <a:r>
              <a:rPr lang="en-US" altLang="zh-CN" sz="1600" dirty="0">
                <a:solidFill>
                  <a:srgbClr val="FF0000"/>
                </a:solidFill>
                <a:latin typeface="黑体" pitchFamily="49" charset="-122"/>
                <a:ea typeface="黑体" pitchFamily="49" charset="-122"/>
              </a:rPr>
              <a:t>3</a:t>
            </a:r>
            <a:r>
              <a:rPr lang="zh-CN" altLang="en-US" sz="1600" dirty="0">
                <a:solidFill>
                  <a:srgbClr val="FF0000"/>
                </a:solidFill>
                <a:latin typeface="黑体" pitchFamily="49" charset="-122"/>
                <a:ea typeface="黑体" pitchFamily="49" charset="-122"/>
              </a:rPr>
              <a:t>：学习效率和灵活性</a:t>
            </a:r>
            <a:endParaRPr lang="en-US" altLang="zh-CN" sz="1600" dirty="0">
              <a:solidFill>
                <a:srgbClr val="FF0000"/>
              </a:solidFill>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学习效率：需要大量的输入数据及标定数据，学习效率低</a:t>
            </a:r>
          </a:p>
          <a:p>
            <a:pPr marL="1085850" lvl="1" indent="-342900">
              <a:spcBef>
                <a:spcPct val="20000"/>
              </a:spcBef>
              <a:buFont typeface="Wingdings" pitchFamily="2" charset="2"/>
              <a:buBlip>
                <a:blip r:embed="rId3"/>
              </a:buBlip>
            </a:pPr>
            <a:r>
              <a:rPr lang="zh-CN" altLang="en-US" sz="1400" dirty="0">
                <a:latin typeface="黑体" pitchFamily="49" charset="-122"/>
                <a:ea typeface="黑体" pitchFamily="49" charset="-122"/>
              </a:rPr>
              <a:t>灵活性：普遍缺乏“类比、联想”等学习功能</a:t>
            </a:r>
            <a:endParaRPr lang="en-US" altLang="zh-CN" sz="1400" dirty="0">
              <a:latin typeface="黑体" pitchFamily="49" charset="-122"/>
              <a:ea typeface="黑体" pitchFamily="49" charset="-122"/>
            </a:endParaRPr>
          </a:p>
          <a:p>
            <a:pPr marL="342900" indent="-342900">
              <a:spcBef>
                <a:spcPct val="20000"/>
              </a:spcBef>
              <a:buFont typeface="Wingdings" pitchFamily="2" charset="2"/>
              <a:buBlip>
                <a:blip r:embed="rId3"/>
              </a:buBlip>
            </a:pPr>
            <a:endParaRPr lang="zh-CN" altLang="en-US" sz="1600" dirty="0">
              <a:latin typeface="黑体" pitchFamily="49" charset="-122"/>
              <a:ea typeface="黑体" pitchFamily="49" charset="-122"/>
            </a:endParaRPr>
          </a:p>
        </p:txBody>
      </p:sp>
      <p:sp>
        <p:nvSpPr>
          <p:cNvPr id="8" name="右箭头 7"/>
          <p:cNvSpPr/>
          <p:nvPr/>
        </p:nvSpPr>
        <p:spPr bwMode="auto">
          <a:xfrm>
            <a:off x="4721225" y="1268436"/>
            <a:ext cx="396875" cy="501650"/>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9" name="右箭头 8"/>
          <p:cNvSpPr/>
          <p:nvPr/>
        </p:nvSpPr>
        <p:spPr bwMode="auto">
          <a:xfrm>
            <a:off x="4721225" y="3211536"/>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0" name="右箭头 9"/>
          <p:cNvSpPr/>
          <p:nvPr/>
        </p:nvSpPr>
        <p:spPr bwMode="auto">
          <a:xfrm>
            <a:off x="4751388" y="5011761"/>
            <a:ext cx="396875"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1" name="圆角矩形 10"/>
          <p:cNvSpPr/>
          <p:nvPr/>
        </p:nvSpPr>
        <p:spPr bwMode="auto">
          <a:xfrm>
            <a:off x="5189586" y="1122956"/>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数据科学与计算智能</a:t>
            </a:r>
          </a:p>
        </p:txBody>
      </p:sp>
      <p:sp>
        <p:nvSpPr>
          <p:cNvPr id="12" name="圆角矩形 11"/>
          <p:cNvSpPr/>
          <p:nvPr/>
        </p:nvSpPr>
        <p:spPr bwMode="auto">
          <a:xfrm>
            <a:off x="5189586" y="29951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zh-CN" altLang="en-US" sz="2000" noProof="1">
                <a:ln>
                  <a:solidFill>
                    <a:schemeClr val="bg1"/>
                  </a:solidFill>
                </a:ln>
                <a:solidFill>
                  <a:schemeClr val="bg1"/>
                </a:solidFill>
                <a:latin typeface="+mn-ea"/>
              </a:rPr>
              <a:t>新型计算技术与系统</a:t>
            </a:r>
          </a:p>
        </p:txBody>
      </p:sp>
      <p:sp>
        <p:nvSpPr>
          <p:cNvPr id="13" name="圆角矩形 12"/>
          <p:cNvSpPr/>
          <p:nvPr/>
        </p:nvSpPr>
        <p:spPr bwMode="auto">
          <a:xfrm>
            <a:off x="5189586" y="4795364"/>
            <a:ext cx="2550766" cy="1080120"/>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r>
              <a:rPr lang="zh-CN" altLang="en-US" sz="2000" noProof="1">
                <a:ln>
                  <a:solidFill>
                    <a:schemeClr val="bg1"/>
                  </a:solidFill>
                </a:ln>
                <a:solidFill>
                  <a:schemeClr val="bg1"/>
                </a:solidFill>
                <a:latin typeface="+mn-ea"/>
              </a:rPr>
              <a:t>认知机理与仿真</a:t>
            </a:r>
          </a:p>
        </p:txBody>
      </p:sp>
      <p:sp>
        <p:nvSpPr>
          <p:cNvPr id="14" name="下箭头 13"/>
          <p:cNvSpPr/>
          <p:nvPr/>
        </p:nvSpPr>
        <p:spPr bwMode="auto">
          <a:xfrm>
            <a:off x="6018213" y="2347936"/>
            <a:ext cx="569912" cy="574675"/>
          </a:xfrm>
          <a:prstGeom prst="down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5" name="下箭头 14"/>
          <p:cNvSpPr>
            <a:spLocks noChangeArrowheads="1"/>
          </p:cNvSpPr>
          <p:nvPr/>
        </p:nvSpPr>
        <p:spPr bwMode="auto">
          <a:xfrm rot="10800000">
            <a:off x="6084888" y="4087836"/>
            <a:ext cx="574675" cy="577850"/>
          </a:xfrm>
          <a:prstGeom prst="downArrow">
            <a:avLst>
              <a:gd name="adj1" fmla="val 50000"/>
              <a:gd name="adj2" fmla="val 50138"/>
            </a:avLst>
          </a:prstGeom>
          <a:solidFill>
            <a:srgbClr val="FF0000"/>
          </a:solidFill>
          <a:ln>
            <a:headEnd/>
            <a:tailEnd/>
          </a:ln>
        </p:spPr>
        <p:style>
          <a:lnRef idx="2">
            <a:schemeClr val="accent1">
              <a:shade val="50000"/>
            </a:schemeClr>
          </a:lnRef>
          <a:fillRef idx="1">
            <a:schemeClr val="accent1"/>
          </a:fillRef>
          <a:effectRef idx="0">
            <a:schemeClr val="accent1"/>
          </a:effectRef>
          <a:fontRef idx="minor">
            <a:schemeClr val="lt1"/>
          </a:fontRef>
        </p:style>
        <p:txBody>
          <a:bodyPr rot="10800000"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6" name="右箭头 15"/>
          <p:cNvSpPr/>
          <p:nvPr/>
        </p:nvSpPr>
        <p:spPr bwMode="auto">
          <a:xfrm>
            <a:off x="7740650" y="3246461"/>
            <a:ext cx="503238" cy="504825"/>
          </a:xfrm>
          <a:prstGeom prst="rightArrow">
            <a:avLst/>
          </a:prstGeom>
          <a:solidFill>
            <a:srgbClr val="FF0000"/>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buFont typeface="Arial" panose="020B0604020202020204" pitchFamily="34" charset="0"/>
              <a:buNone/>
              <a:defRPr/>
            </a:pPr>
            <a:endParaRPr lang="zh-CN" altLang="en-US" sz="2200" noProof="1">
              <a:ln>
                <a:solidFill>
                  <a:schemeClr val="bg1"/>
                </a:solidFill>
              </a:ln>
              <a:solidFill>
                <a:schemeClr val="bg1"/>
              </a:solidFill>
              <a:latin typeface="+mn-ea"/>
            </a:endParaRPr>
          </a:p>
        </p:txBody>
      </p:sp>
      <p:sp>
        <p:nvSpPr>
          <p:cNvPr id="17" name="圆角矩形 16"/>
          <p:cNvSpPr/>
          <p:nvPr/>
        </p:nvSpPr>
        <p:spPr bwMode="auto">
          <a:xfrm>
            <a:off x="8172400" y="1122956"/>
            <a:ext cx="792088" cy="4752528"/>
          </a:xfrm>
          <a:prstGeom prst="roundRect">
            <a:avLst/>
          </a:prstGeom>
          <a:solidFill>
            <a:schemeClr val="accent2"/>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数据工程与</a:t>
            </a:r>
            <a:endParaRPr lang="en-US" altLang="zh-CN" sz="2000" noProof="1">
              <a:ln>
                <a:solidFill>
                  <a:schemeClr val="bg1"/>
                </a:solidFill>
              </a:ln>
              <a:solidFill>
                <a:schemeClr val="bg1"/>
              </a:solidFill>
              <a:latin typeface="+mn-ea"/>
            </a:endParaRPr>
          </a:p>
          <a:p>
            <a:pPr algn="ctr">
              <a:defRPr/>
            </a:pPr>
            <a:r>
              <a:rPr lang="zh-CN" altLang="en-US" sz="2000" noProof="1">
                <a:ln>
                  <a:solidFill>
                    <a:schemeClr val="bg1"/>
                  </a:solidFill>
                </a:ln>
                <a:solidFill>
                  <a:schemeClr val="bg1"/>
                </a:solidFill>
                <a:latin typeface="+mn-ea"/>
              </a:rPr>
              <a:t>脑机系统</a:t>
            </a:r>
          </a:p>
        </p:txBody>
      </p:sp>
      <p:sp>
        <p:nvSpPr>
          <p:cNvPr id="18" name="矩形 1"/>
          <p:cNvSpPr>
            <a:spLocks noChangeArrowheads="1"/>
          </p:cNvSpPr>
          <p:nvPr/>
        </p:nvSpPr>
        <p:spPr bwMode="auto">
          <a:xfrm>
            <a:off x="-15875" y="6162698"/>
            <a:ext cx="5970588" cy="523875"/>
          </a:xfrm>
          <a:prstGeom prst="rect">
            <a:avLst/>
          </a:prstGeom>
          <a:solidFill>
            <a:schemeClr val="bg1"/>
          </a:solidFill>
          <a:ln w="9525">
            <a:noFill/>
            <a:miter lim="800000"/>
            <a:headEnd/>
            <a:tailEnd/>
          </a:ln>
        </p:spPr>
        <p:txBody>
          <a:bodyPr>
            <a:spAutoFit/>
          </a:bodyPr>
          <a:lstStyle/>
          <a:p>
            <a:r>
              <a:rPr lang="zh-CN" altLang="en-US" sz="2800">
                <a:solidFill>
                  <a:srgbClr val="FF0000"/>
                </a:solidFill>
                <a:latin typeface="黑体" pitchFamily="49" charset="-122"/>
                <a:ea typeface="黑体" pitchFamily="49" charset="-122"/>
              </a:rPr>
              <a:t>http://www.bdbc.org.cn/</a:t>
            </a:r>
          </a:p>
        </p:txBody>
      </p:sp>
      <p:pic>
        <p:nvPicPr>
          <p:cNvPr id="19" name="图片 2"/>
          <p:cNvPicPr>
            <a:picLocks noChangeAspect="1"/>
          </p:cNvPicPr>
          <p:nvPr/>
        </p:nvPicPr>
        <p:blipFill>
          <a:blip r:embed="rId4"/>
          <a:srcRect/>
          <a:stretch>
            <a:fillRect/>
          </a:stretch>
        </p:blipFill>
        <p:spPr bwMode="auto">
          <a:xfrm>
            <a:off x="5972175" y="5946798"/>
            <a:ext cx="3151188" cy="76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pic>
        <p:nvPicPr>
          <p:cNvPr id="5" name="Picture 4"/>
          <p:cNvPicPr>
            <a:picLocks noChangeAspect="1" noChangeArrowheads="1"/>
          </p:cNvPicPr>
          <p:nvPr/>
        </p:nvPicPr>
        <p:blipFill>
          <a:blip r:embed="rId2"/>
          <a:srcRect/>
          <a:stretch>
            <a:fillRect/>
          </a:stretch>
        </p:blipFill>
        <p:spPr bwMode="auto">
          <a:xfrm>
            <a:off x="5500688" y="3549632"/>
            <a:ext cx="3643312" cy="561975"/>
          </a:xfrm>
          <a:prstGeom prst="rect">
            <a:avLst/>
          </a:prstGeom>
          <a:noFill/>
          <a:ln w="9525">
            <a:noFill/>
            <a:miter lim="800000"/>
            <a:headEnd/>
            <a:tailEnd/>
          </a:ln>
        </p:spPr>
      </p:pic>
      <p:sp>
        <p:nvSpPr>
          <p:cNvPr id="6" name="TextBox 3"/>
          <p:cNvSpPr txBox="1">
            <a:spLocks noChangeArrowheads="1"/>
          </p:cNvSpPr>
          <p:nvPr/>
        </p:nvSpPr>
        <p:spPr bwMode="auto">
          <a:xfrm>
            <a:off x="354013" y="928670"/>
            <a:ext cx="8394700" cy="3086100"/>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过去</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年大数据的研究，已经产生了重大突破，并在部分领域取得良好的应用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3"/>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知识引擎</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3"/>
              </a:buBlip>
            </a:pPr>
            <a:r>
              <a:rPr lang="en-US" altLang="zh-CN" sz="2000" dirty="0">
                <a:latin typeface="黑体" pitchFamily="49" charset="-122"/>
                <a:ea typeface="黑体" pitchFamily="49" charset="-122"/>
              </a:rPr>
              <a:t>Apple </a:t>
            </a:r>
            <a:r>
              <a:rPr lang="en-US" altLang="zh-CN" sz="2000" dirty="0" err="1">
                <a:latin typeface="黑体" pitchFamily="49" charset="-122"/>
                <a:ea typeface="黑体" pitchFamily="49" charset="-122"/>
              </a:rPr>
              <a:t>Siri</a:t>
            </a:r>
            <a:r>
              <a:rPr lang="en-US" altLang="zh-CN" sz="2000" dirty="0">
                <a:latin typeface="黑体" pitchFamily="49" charset="-122"/>
                <a:ea typeface="黑体" pitchFamily="49" charset="-122"/>
              </a:rPr>
              <a:t> &amp; Wolfram Alpha</a:t>
            </a:r>
            <a:endParaRPr lang="zh-CN" altLang="en-US" sz="2400" dirty="0">
              <a:latin typeface="黑体" pitchFamily="49" charset="-122"/>
              <a:ea typeface="黑体" pitchFamily="49" charset="-122"/>
            </a:endParaRPr>
          </a:p>
        </p:txBody>
      </p:sp>
      <p:pic>
        <p:nvPicPr>
          <p:cNvPr id="7" name="Picture 2"/>
          <p:cNvPicPr>
            <a:picLocks noChangeAspect="1" noChangeArrowheads="1"/>
          </p:cNvPicPr>
          <p:nvPr/>
        </p:nvPicPr>
        <p:blipFill>
          <a:blip r:embed="rId4"/>
          <a:srcRect/>
          <a:stretch>
            <a:fillRect/>
          </a:stretch>
        </p:blipFill>
        <p:spPr bwMode="auto">
          <a:xfrm>
            <a:off x="684213" y="4159232"/>
            <a:ext cx="3887787" cy="2398713"/>
          </a:xfrm>
          <a:prstGeom prst="rect">
            <a:avLst/>
          </a:prstGeom>
          <a:noFill/>
          <a:ln w="9525">
            <a:noFill/>
            <a:miter lim="800000"/>
            <a:headEnd/>
            <a:tailEnd/>
          </a:ln>
        </p:spPr>
      </p:pic>
      <p:pic>
        <p:nvPicPr>
          <p:cNvPr id="8" name="Picture 3"/>
          <p:cNvPicPr>
            <a:picLocks noChangeAspect="1" noChangeArrowheads="1"/>
          </p:cNvPicPr>
          <p:nvPr/>
        </p:nvPicPr>
        <p:blipFill>
          <a:blip r:embed="rId5"/>
          <a:srcRect/>
          <a:stretch>
            <a:fillRect/>
          </a:stretch>
        </p:blipFill>
        <p:spPr bwMode="auto">
          <a:xfrm>
            <a:off x="4572000" y="4114782"/>
            <a:ext cx="3887788" cy="2486025"/>
          </a:xfrm>
          <a:prstGeom prst="rect">
            <a:avLst/>
          </a:prstGeom>
          <a:noFill/>
          <a:ln w="9525">
            <a:noFill/>
            <a:miter lim="800000"/>
            <a:headEnd/>
            <a:tailEnd/>
          </a:ln>
        </p:spPr>
      </p:pic>
      <p:sp>
        <p:nvSpPr>
          <p:cNvPr id="9" name="矩形 8"/>
          <p:cNvSpPr/>
          <p:nvPr/>
        </p:nvSpPr>
        <p:spPr>
          <a:xfrm>
            <a:off x="0" y="6281720"/>
            <a:ext cx="9144000" cy="36988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buFont typeface="Arial" panose="020B0604020202020204" pitchFamily="34" charset="0"/>
              <a:buNone/>
              <a:defRPr/>
            </a:pPr>
            <a:r>
              <a:rPr lang="en-US" altLang="zh-CN" noProof="1"/>
              <a:t>Watson</a:t>
            </a:r>
            <a:r>
              <a:rPr lang="zh-CN" altLang="en-US" noProof="1"/>
              <a:t>和</a:t>
            </a:r>
            <a:r>
              <a:rPr lang="en-US" altLang="zh-CN" noProof="1"/>
              <a:t>Wolfram|Alpha</a:t>
            </a:r>
            <a:r>
              <a:rPr lang="zh-CN" altLang="en-US" noProof="1"/>
              <a:t>的成功说明：</a:t>
            </a:r>
            <a:r>
              <a:rPr lang="en-US" altLang="zh-CN" noProof="1"/>
              <a:t>AI</a:t>
            </a:r>
            <a:r>
              <a:rPr lang="zh-CN" altLang="en-US" noProof="1"/>
              <a:t>可以用一个纯粹的计算系统</a:t>
            </a:r>
            <a:r>
              <a:rPr lang="en-US" altLang="zh-CN" noProof="1"/>
              <a:t>(</a:t>
            </a:r>
            <a:r>
              <a:rPr lang="zh-CN" altLang="en-US" noProof="1"/>
              <a:t>交互</a:t>
            </a:r>
            <a:r>
              <a:rPr lang="en-US" altLang="zh-CN" noProof="1"/>
              <a:t>+</a:t>
            </a:r>
            <a:r>
              <a:rPr lang="zh-CN" altLang="en-US" noProof="1"/>
              <a:t>计算</a:t>
            </a:r>
            <a:r>
              <a:rPr lang="en-US" altLang="zh-CN" noProof="1"/>
              <a:t>)</a:t>
            </a:r>
            <a:r>
              <a:rPr lang="zh-CN" altLang="en-US" noProof="1"/>
              <a:t>实现</a:t>
            </a:r>
          </a:p>
        </p:txBody>
      </p:sp>
      <p:pic>
        <p:nvPicPr>
          <p:cNvPr id="10" name="Picture 4" descr="Image result for alphago"/>
          <p:cNvPicPr>
            <a:picLocks noChangeAspect="1" noChangeArrowheads="1"/>
          </p:cNvPicPr>
          <p:nvPr/>
        </p:nvPicPr>
        <p:blipFill>
          <a:blip r:embed="rId6"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914400" indent="-914400" eaLnBrk="0" hangingPunct="0">
              <a:defRPr/>
            </a:pPr>
            <a:r>
              <a:rPr lang="zh-CN" altLang="en-US" sz="3600" b="1" dirty="0">
                <a:solidFill>
                  <a:srgbClr val="C00000"/>
                </a:solidFill>
                <a:latin typeface="Arial Unicode MS" pitchFamily="34" charset="-122"/>
                <a:ea typeface="黑体" pitchFamily="49" charset="-122"/>
                <a:cs typeface="+mj-cs"/>
                <a:sym typeface="黑体" panose="02010609060101010101" pitchFamily="49" charset="-122"/>
              </a:rPr>
              <a:t>大</a:t>
            </a:r>
            <a:r>
              <a:rPr lang="zh-CN" altLang="en-US" sz="3600" b="1" dirty="0" smtClean="0">
                <a:solidFill>
                  <a:srgbClr val="C00000"/>
                </a:solidFill>
                <a:latin typeface="Arial Unicode MS" pitchFamily="34" charset="-122"/>
                <a:ea typeface="黑体" pitchFamily="49" charset="-122"/>
                <a:cs typeface="+mj-cs"/>
                <a:sym typeface="黑体" panose="02010609060101010101" pitchFamily="49" charset="-122"/>
              </a:rPr>
              <a:t>数据的研究与应用：取得重大突破</a:t>
            </a:r>
            <a:endParaRPr lang="en-US" altLang="zh-CN" sz="3600" b="1" dirty="0">
              <a:solidFill>
                <a:srgbClr val="C00000"/>
              </a:solidFill>
              <a:latin typeface="Arial Unicode MS" pitchFamily="34" charset="-122"/>
              <a:ea typeface="黑体" pitchFamily="49" charset="-122"/>
              <a:cs typeface="+mj-cs"/>
              <a:sym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6</a:t>
            </a:fld>
            <a:endParaRPr lang="zh-CN" altLang="en-US" dirty="0"/>
          </a:p>
        </p:txBody>
      </p:sp>
      <p:sp>
        <p:nvSpPr>
          <p:cNvPr id="5" name="TextBox 3"/>
          <p:cNvSpPr txBox="1">
            <a:spLocks noChangeArrowheads="1"/>
          </p:cNvSpPr>
          <p:nvPr/>
        </p:nvSpPr>
        <p:spPr bwMode="auto">
          <a:xfrm>
            <a:off x="354013" y="325423"/>
            <a:ext cx="8394700" cy="1031875"/>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800" dirty="0" smtClean="0">
                <a:solidFill>
                  <a:srgbClr val="FF0000"/>
                </a:solidFill>
                <a:latin typeface="黑体" pitchFamily="49" charset="-122"/>
                <a:ea typeface="黑体" pitchFamily="49" charset="-122"/>
              </a:rPr>
              <a:t>问题：</a:t>
            </a:r>
            <a:r>
              <a:rPr lang="zh-CN" altLang="en-US" sz="2800" dirty="0">
                <a:latin typeface="黑体" pitchFamily="49" charset="-122"/>
                <a:ea typeface="黑体" pitchFamily="49" charset="-122"/>
              </a:rPr>
              <a:t>是否有坚实的理论基础</a:t>
            </a:r>
          </a:p>
          <a:p>
            <a:pPr marL="342900" lvl="1" indent="-342900">
              <a:spcBef>
                <a:spcPct val="20000"/>
              </a:spcBef>
              <a:buFont typeface="Wingdings" pitchFamily="2" charset="2"/>
              <a:buBlip>
                <a:blip r:embed="rId2"/>
              </a:buBlip>
            </a:pPr>
            <a:r>
              <a:rPr lang="zh-CN" altLang="en-US" sz="2800" dirty="0">
                <a:solidFill>
                  <a:srgbClr val="FF0000"/>
                </a:solidFill>
                <a:latin typeface="黑体" pitchFamily="49" charset="-122"/>
                <a:ea typeface="黑体" pitchFamily="49" charset="-122"/>
              </a:rPr>
              <a:t>（大）数据科学是否能真的成为一种“科学”？</a:t>
            </a:r>
            <a:endParaRPr lang="zh-CN" altLang="en-US" sz="2800" dirty="0">
              <a:latin typeface="黑体" pitchFamily="49" charset="-122"/>
              <a:ea typeface="黑体" pitchFamily="49" charset="-122"/>
            </a:endParaRPr>
          </a:p>
        </p:txBody>
      </p:sp>
      <p:sp>
        <p:nvSpPr>
          <p:cNvPr id="6" name="TextBox 3"/>
          <p:cNvSpPr txBox="1">
            <a:spLocks noChangeArrowheads="1"/>
          </p:cNvSpPr>
          <p:nvPr/>
        </p:nvSpPr>
        <p:spPr bwMode="auto">
          <a:xfrm>
            <a:off x="317469" y="1554185"/>
            <a:ext cx="8394700" cy="793750"/>
          </a:xfrm>
          <a:prstGeom prst="rect">
            <a:avLst/>
          </a:prstGeom>
          <a:noFill/>
          <a:ln w="9525">
            <a:noFill/>
            <a:miter lim="800000"/>
            <a:headEnd/>
            <a:tailEnd/>
          </a:ln>
        </p:spPr>
        <p:txBody>
          <a:bodyPr>
            <a:spAutoFit/>
          </a:bodyPr>
          <a:lstStyle/>
          <a:p>
            <a:pPr marL="342900" lvl="1" indent="-342900">
              <a:spcBef>
                <a:spcPct val="20000"/>
              </a:spcBef>
              <a:buFont typeface="Wingdings" pitchFamily="2" charset="2"/>
              <a:buBlip>
                <a:blip r:embed="rId2"/>
              </a:buBlip>
            </a:pPr>
            <a:r>
              <a:rPr lang="zh-CN" altLang="en-US" sz="2400">
                <a:latin typeface="黑体" pitchFamily="49" charset="-122"/>
                <a:ea typeface="黑体" pitchFamily="49" charset="-122"/>
              </a:rPr>
              <a:t>其中一个可能性：计算问题、复杂性与算法</a:t>
            </a:r>
            <a:endParaRPr lang="en-US" altLang="zh-CN" sz="2400">
              <a:latin typeface="黑体" pitchFamily="49" charset="-122"/>
              <a:ea typeface="黑体" pitchFamily="49" charset="-122"/>
            </a:endParaRPr>
          </a:p>
          <a:p>
            <a:pPr marL="742950" lvl="2" indent="-342900">
              <a:spcBef>
                <a:spcPct val="20000"/>
              </a:spcBef>
              <a:buFontTx/>
              <a:buBlip>
                <a:blip r:embed="rId2"/>
              </a:buBlip>
            </a:pPr>
            <a:r>
              <a:rPr lang="zh-CN" altLang="en-US">
                <a:latin typeface="黑体" pitchFamily="49" charset="-122"/>
                <a:ea typeface="黑体" pitchFamily="49" charset="-122"/>
              </a:rPr>
              <a:t>计算问题是计算机科学的本质问题，而算法是一切计算问题的核心</a:t>
            </a:r>
            <a:endParaRPr lang="en-US" altLang="zh-CN">
              <a:latin typeface="黑体" pitchFamily="49" charset="-122"/>
              <a:ea typeface="黑体" pitchFamily="49" charset="-122"/>
            </a:endParaRPr>
          </a:p>
        </p:txBody>
      </p:sp>
      <p:sp>
        <p:nvSpPr>
          <p:cNvPr id="7" name="矩形 6"/>
          <p:cNvSpPr/>
          <p:nvPr/>
        </p:nvSpPr>
        <p:spPr>
          <a:xfrm>
            <a:off x="863048" y="2706015"/>
            <a:ext cx="1824538" cy="707886"/>
          </a:xfrm>
          <a:prstGeom prst="rect">
            <a:avLst/>
          </a:prstGeom>
        </p:spPr>
        <p:txBody>
          <a:bodyPr wrap="none">
            <a:spAutoFit/>
          </a:bodyPr>
          <a:lstStyle/>
          <a:p>
            <a:pPr eaLnBrk="1" hangingPunct="1">
              <a:buFont typeface="Arial" panose="020B0604020202020204" pitchFamily="34" charset="0"/>
              <a:buNone/>
              <a:defRPr/>
            </a:pP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G</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solidFill>
                  <a:srgbClr val="FF0000"/>
                </a:solidFill>
                <a:latin typeface="Arial" pitchFamily="34" charset="0"/>
                <a:ea typeface="黑体" pitchFamily="49" charset="-122"/>
                <a:cs typeface="Arial" pitchFamily="34" charset="0"/>
              </a:rPr>
              <a:t>F</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r>
              <a:rPr kumimoji="1" lang="en-US" altLang="zh-CN" sz="4000" i="1"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x</a:t>
            </a:r>
            <a:r>
              <a:rPr kumimoji="1" lang="en-US" altLang="zh-CN"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latin typeface="Arial" pitchFamily="34" charset="0"/>
                <a:ea typeface="黑体" pitchFamily="49" charset="-122"/>
                <a:cs typeface="Arial" pitchFamily="34" charset="0"/>
              </a:rPr>
              <a:t>)</a:t>
            </a:r>
            <a:endParaRPr kumimoji="1" lang="zh-CN" altLang="en-US" sz="4000" noProof="1">
              <a:ln w="10541" cmpd="sng">
                <a:solidFill>
                  <a:srgbClr val="4F81BD">
                    <a:shade val="88000"/>
                    <a:satMod val="110000"/>
                  </a:srgbClr>
                </a:solidFill>
                <a:prstDash val="solid"/>
              </a:ln>
              <a:gradFill>
                <a:gsLst>
                  <a:gs pos="0">
                    <a:srgbClr val="4F81BD">
                      <a:tint val="40000"/>
                      <a:satMod val="250000"/>
                    </a:srgbClr>
                  </a:gs>
                  <a:gs pos="9000">
                    <a:srgbClr val="4F81BD">
                      <a:tint val="52000"/>
                      <a:satMod val="300000"/>
                    </a:srgbClr>
                  </a:gs>
                  <a:gs pos="50000">
                    <a:srgbClr val="4F81BD">
                      <a:shade val="20000"/>
                      <a:satMod val="300000"/>
                    </a:srgbClr>
                  </a:gs>
                  <a:gs pos="79000">
                    <a:srgbClr val="4F81BD">
                      <a:tint val="52000"/>
                      <a:satMod val="300000"/>
                    </a:srgbClr>
                  </a:gs>
                  <a:gs pos="100000">
                    <a:srgbClr val="4F81BD">
                      <a:tint val="40000"/>
                      <a:satMod val="250000"/>
                    </a:srgbClr>
                  </a:gs>
                </a:gsLst>
                <a:lin ang="5400000"/>
              </a:gradFill>
              <a:ea typeface="宋体" charset="0"/>
              <a:cs typeface="Arial" pitchFamily="34" charset="0"/>
            </a:endParaRPr>
          </a:p>
        </p:txBody>
      </p:sp>
      <p:cxnSp>
        <p:nvCxnSpPr>
          <p:cNvPr id="8" name="直接箭头连接符 15"/>
          <p:cNvCxnSpPr>
            <a:cxnSpLocks noChangeShapeType="1"/>
          </p:cNvCxnSpPr>
          <p:nvPr/>
        </p:nvCxnSpPr>
        <p:spPr bwMode="auto">
          <a:xfrm flipH="1">
            <a:off x="2519331" y="3138510"/>
            <a:ext cx="863600" cy="144462"/>
          </a:xfrm>
          <a:prstGeom prst="straightConnector1">
            <a:avLst/>
          </a:prstGeom>
          <a:noFill/>
          <a:ln w="9525">
            <a:solidFill>
              <a:srgbClr val="4A7EBB"/>
            </a:solidFill>
            <a:round/>
            <a:headEnd/>
            <a:tailEnd type="arrow" w="med" len="med"/>
          </a:ln>
        </p:spPr>
      </p:cxnSp>
      <p:sp>
        <p:nvSpPr>
          <p:cNvPr id="9" name="内容占位符 2"/>
          <p:cNvSpPr txBox="1">
            <a:spLocks noChangeArrowheads="1"/>
          </p:cNvSpPr>
          <p:nvPr/>
        </p:nvSpPr>
        <p:spPr bwMode="auto">
          <a:xfrm>
            <a:off x="3382931" y="2994047"/>
            <a:ext cx="865188" cy="576263"/>
          </a:xfrm>
          <a:prstGeom prst="rect">
            <a:avLst/>
          </a:prstGeom>
          <a:noFill/>
          <a:ln w="9525">
            <a:solidFill>
              <a:srgbClr val="0000FF"/>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数据</a:t>
            </a:r>
            <a:endParaRPr lang="zh-CN" altLang="en-US" sz="2000" b="0">
              <a:latin typeface="Calibri" pitchFamily="34" charset="0"/>
              <a:ea typeface="宋体" pitchFamily="2" charset="-122"/>
            </a:endParaRPr>
          </a:p>
        </p:txBody>
      </p:sp>
      <p:cxnSp>
        <p:nvCxnSpPr>
          <p:cNvPr id="10" name="直接箭头连接符 17"/>
          <p:cNvCxnSpPr>
            <a:cxnSpLocks noChangeShapeType="1"/>
          </p:cNvCxnSpPr>
          <p:nvPr/>
        </p:nvCxnSpPr>
        <p:spPr bwMode="auto">
          <a:xfrm flipH="1">
            <a:off x="2014506" y="2346347"/>
            <a:ext cx="1368425" cy="503238"/>
          </a:xfrm>
          <a:prstGeom prst="straightConnector1">
            <a:avLst/>
          </a:prstGeom>
          <a:noFill/>
          <a:ln w="9525">
            <a:solidFill>
              <a:srgbClr val="FF0000"/>
            </a:solidFill>
            <a:round/>
            <a:headEnd/>
            <a:tailEnd type="arrow" w="med" len="med"/>
          </a:ln>
        </p:spPr>
      </p:cxnSp>
      <p:sp>
        <p:nvSpPr>
          <p:cNvPr id="11" name="内容占位符 2"/>
          <p:cNvSpPr txBox="1">
            <a:spLocks noChangeArrowheads="1"/>
          </p:cNvSpPr>
          <p:nvPr/>
        </p:nvSpPr>
        <p:spPr bwMode="auto">
          <a:xfrm>
            <a:off x="3382931" y="2346347"/>
            <a:ext cx="865188" cy="576263"/>
          </a:xfrm>
          <a:prstGeom prst="rect">
            <a:avLst/>
          </a:prstGeom>
          <a:noFill/>
          <a:ln w="9525">
            <a:solidFill>
              <a:srgbClr val="FF0000"/>
            </a:solidFill>
            <a:miter lim="800000"/>
            <a:headEnd/>
            <a:tailEnd/>
          </a:ln>
        </p:spPr>
        <p:txBody>
          <a:bodyPr anchor="ctr"/>
          <a:lstStyle/>
          <a:p>
            <a:pPr marL="342900" indent="-342900" algn="ctr" eaLnBrk="1" hangingPunct="1">
              <a:spcBef>
                <a:spcPct val="20000"/>
              </a:spcBef>
              <a:buFont typeface="Arial" pitchFamily="34" charset="0"/>
              <a:buNone/>
            </a:pPr>
            <a:r>
              <a:rPr lang="zh-CN" altLang="en-US" sz="2000" b="0">
                <a:solidFill>
                  <a:srgbClr val="000000"/>
                </a:solidFill>
                <a:latin typeface="Times New Roman" pitchFamily="18" charset="0"/>
                <a:ea typeface="黑体" pitchFamily="49" charset="-122"/>
              </a:rPr>
              <a:t>算法</a:t>
            </a:r>
            <a:endParaRPr lang="zh-CN" altLang="en-US" sz="2400" b="0">
              <a:latin typeface="Calibri" pitchFamily="34" charset="0"/>
              <a:ea typeface="宋体" pitchFamily="2" charset="-122"/>
            </a:endParaRPr>
          </a:p>
        </p:txBody>
      </p:sp>
      <p:graphicFrame>
        <p:nvGraphicFramePr>
          <p:cNvPr id="13" name="Group 12"/>
          <p:cNvGraphicFramePr>
            <a:graphicFrameLocks noGrp="1"/>
          </p:cNvGraphicFramePr>
          <p:nvPr/>
        </p:nvGraphicFramePr>
        <p:xfrm>
          <a:off x="142844" y="3714772"/>
          <a:ext cx="3889375" cy="2733674"/>
        </p:xfrm>
        <a:graphic>
          <a:graphicData uri="http://schemas.openxmlformats.org/drawingml/2006/table">
            <a:tbl>
              <a:tblPr/>
              <a:tblGrid>
                <a:gridCol w="1036637"/>
                <a:gridCol w="2852738"/>
              </a:tblGrid>
              <a:tr h="63031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年代前</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算法研究</a:t>
                      </a:r>
                    </a:p>
                  </a:txBody>
                  <a:tcPr marL="0" marR="0" marT="144017"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70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确定性多项式时间算法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发现</a:t>
                      </a:r>
                      <a:r>
                        <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NP</a:t>
                      </a: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困难性</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80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随机化算法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随机性能加速算法</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lvl1pPr>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90</a:t>
                      </a:r>
                      <a:r>
                        <a:rPr kumimoji="0" lang="zh-CN" altLang="en-US" sz="20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年代</a:t>
                      </a:r>
                    </a:p>
                  </a:txBody>
                  <a:tcPr marL="0" marR="0"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07950">
                        <a:spcBef>
                          <a:spcPct val="20000"/>
                        </a:spcBef>
                        <a:defRPr sz="2800">
                          <a:solidFill>
                            <a:schemeClr val="tx1"/>
                          </a:solidFill>
                          <a:latin typeface="黑体" panose="02010609060101010101" pitchFamily="49" charset="-122"/>
                          <a:ea typeface="黑体" panose="02010609060101010101" pitchFamily="49" charset="-122"/>
                          <a:sym typeface="Calibri" panose="020F0502020204030204" pitchFamily="34" charset="0"/>
                        </a:defRPr>
                      </a:lvl1pPr>
                      <a:lvl2pPr>
                        <a:spcBef>
                          <a:spcPct val="20000"/>
                        </a:spcBef>
                        <a:defRPr sz="2400">
                          <a:solidFill>
                            <a:schemeClr val="tx1"/>
                          </a:solidFill>
                          <a:latin typeface="黑体" panose="02010609060101010101" pitchFamily="49" charset="-122"/>
                          <a:ea typeface="黑体" panose="02010609060101010101" pitchFamily="49"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黑体" panose="02010609060101010101" pitchFamily="49" charset="-122"/>
                          <a:sym typeface="Calibri" panose="020F0502020204030204" pitchFamily="34" charset="0"/>
                        </a:defRPr>
                      </a:lvl3pPr>
                      <a:lvl4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4pPr>
                      <a:lvl5pPr>
                        <a:spcBef>
                          <a:spcPct val="20000"/>
                        </a:spcBef>
                        <a:defRPr>
                          <a:solidFill>
                            <a:schemeClr val="tx1"/>
                          </a:solidFill>
                          <a:latin typeface="Calibri" panose="020F0502020204030204" pitchFamily="34" charset="0"/>
                          <a:ea typeface="黑体" panose="02010609060101010101" pitchFamily="49" charset="-122"/>
                          <a:sym typeface="Calibri" panose="020F0502020204030204" pitchFamily="34" charset="0"/>
                        </a:defRPr>
                      </a:lvl5pPr>
                      <a:lvl6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6pPr>
                      <a:lvl7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7pPr>
                      <a:lvl8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8pPr>
                      <a:lvl9pPr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黑体" panose="02010609060101010101" pitchFamily="49" charset="-122"/>
                          <a:sym typeface="Calibri" panose="020F0502020204030204" pitchFamily="34" charset="0"/>
                        </a:defRPr>
                      </a:lvl9pPr>
                    </a:lstStyle>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近似算法</a:t>
                      </a:r>
                      <a:endParaRPr kumimoji="0"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endParaRPr>
                    </a:p>
                    <a:p>
                      <a:pPr marL="107950" marR="0" lvl="0" indent="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sym typeface="Calibri" panose="020F0502020204030204" pitchFamily="34" charset="0"/>
                        </a:rPr>
                        <a:t>后期发现近似困难性</a:t>
                      </a:r>
                      <a:endParaRPr kumimoji="0" lang="zh-CN" altLang="en-US" sz="2000" b="1" i="0" u="none" strike="noStrike" cap="none" normalizeH="0" baseline="0" smtClean="0">
                        <a:ln>
                          <a:noFill/>
                        </a:ln>
                        <a:solidFill>
                          <a:srgbClr val="000000"/>
                        </a:solidFill>
                        <a:effectLst/>
                        <a:latin typeface="黑体" panose="02010609060101010101" pitchFamily="49" charset="-122"/>
                        <a:ea typeface="黑体" panose="02010609060101010101" pitchFamily="49" charset="-122"/>
                        <a:sym typeface="Calibri" panose="020F0502020204030204" pitchFamily="34" charset="0"/>
                      </a:endParaRPr>
                    </a:p>
                  </a:txBody>
                  <a:tcPr marL="0" marR="0"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15" name="Group 26"/>
          <p:cNvGrpSpPr>
            <a:grpSpLocks/>
          </p:cNvGrpSpPr>
          <p:nvPr/>
        </p:nvGrpSpPr>
        <p:grpSpPr bwMode="auto">
          <a:xfrm rot="1185080">
            <a:off x="3492469" y="5638822"/>
            <a:ext cx="958850" cy="668338"/>
            <a:chOff x="-423" y="336"/>
            <a:chExt cx="6327" cy="2514"/>
          </a:xfrm>
        </p:grpSpPr>
        <p:pic>
          <p:nvPicPr>
            <p:cNvPr id="16" name="Picture 27" descr="green-blue-purple-scaling-2"/>
            <p:cNvPicPr>
              <a:picLocks noChangeAspect="1" noChangeArrowheads="1"/>
            </p:cNvPicPr>
            <p:nvPr/>
          </p:nvPicPr>
          <p:blipFill>
            <a:blip r:embed="rId3">
              <a:lum bright="-6000"/>
            </a:blip>
            <a:srcRect/>
            <a:stretch>
              <a:fillRect/>
            </a:stretch>
          </p:blipFill>
          <p:spPr bwMode="auto">
            <a:xfrm rot="-1110297">
              <a:off x="-423" y="336"/>
              <a:ext cx="6327" cy="2514"/>
            </a:xfrm>
            <a:prstGeom prst="rect">
              <a:avLst/>
            </a:prstGeom>
            <a:noFill/>
            <a:ln w="9525">
              <a:noFill/>
              <a:miter lim="800000"/>
              <a:headEnd/>
              <a:tailEnd/>
            </a:ln>
          </p:spPr>
        </p:pic>
        <p:pic>
          <p:nvPicPr>
            <p:cNvPr id="17" name="Picture 28" descr="win-internet-standards"/>
            <p:cNvPicPr>
              <a:picLocks noChangeAspect="1" noChangeArrowheads="1"/>
            </p:cNvPicPr>
            <p:nvPr/>
          </p:nvPicPr>
          <p:blipFill>
            <a:blip r:embed="rId4"/>
            <a:srcRect/>
            <a:stretch>
              <a:fillRect/>
            </a:stretch>
          </p:blipFill>
          <p:spPr bwMode="auto">
            <a:xfrm>
              <a:off x="896" y="1258"/>
              <a:ext cx="3408" cy="1282"/>
            </a:xfrm>
            <a:prstGeom prst="rect">
              <a:avLst/>
            </a:prstGeom>
            <a:noFill/>
            <a:ln w="9525">
              <a:noFill/>
              <a:miter lim="800000"/>
              <a:headEnd/>
              <a:tailEnd/>
            </a:ln>
          </p:spPr>
        </p:pic>
      </p:grpSp>
      <p:grpSp>
        <p:nvGrpSpPr>
          <p:cNvPr id="18" name="组合 82"/>
          <p:cNvGrpSpPr>
            <a:grpSpLocks/>
          </p:cNvGrpSpPr>
          <p:nvPr/>
        </p:nvGrpSpPr>
        <p:grpSpPr bwMode="auto">
          <a:xfrm>
            <a:off x="5183156" y="2363810"/>
            <a:ext cx="3689350" cy="3654425"/>
            <a:chOff x="5454257" y="1916832"/>
            <a:chExt cx="3689743" cy="3654942"/>
          </a:xfrm>
        </p:grpSpPr>
        <p:grpSp>
          <p:nvGrpSpPr>
            <p:cNvPr id="19" name="组合 21"/>
            <p:cNvGrpSpPr>
              <a:grpSpLocks/>
            </p:cNvGrpSpPr>
            <p:nvPr/>
          </p:nvGrpSpPr>
          <p:grpSpPr bwMode="auto">
            <a:xfrm>
              <a:off x="7280165" y="3114226"/>
              <a:ext cx="1863835" cy="1211963"/>
              <a:chOff x="3271291" y="2648819"/>
              <a:chExt cx="1804764" cy="1211963"/>
            </a:xfrm>
          </p:grpSpPr>
          <p:sp>
            <p:nvSpPr>
              <p:cNvPr id="41" name="矩形 11"/>
              <p:cNvSpPr>
                <a:spLocks noChangeArrowheads="1"/>
              </p:cNvSpPr>
              <p:nvPr/>
            </p:nvSpPr>
            <p:spPr bwMode="auto">
              <a:xfrm>
                <a:off x="3271291" y="3297551"/>
                <a:ext cx="1804764" cy="563231"/>
              </a:xfrm>
              <a:prstGeom prst="rect">
                <a:avLst/>
              </a:prstGeom>
              <a:noFill/>
              <a:ln w="9525">
                <a:noFill/>
                <a:miter lim="800000"/>
                <a:headEnd/>
                <a:tailEnd/>
              </a:ln>
            </p:spPr>
            <p:txBody>
              <a:bodyPr lIns="0" rIns="0" bIns="0">
                <a:spAutoFit/>
              </a:bodyPr>
              <a:lstStyle/>
              <a:p>
                <a:pPr algn="ctr">
                  <a:lnSpc>
                    <a:spcPct val="80000"/>
                  </a:lnSpc>
                </a:pPr>
                <a:r>
                  <a:rPr lang="en-US" altLang="zh-CN" sz="1400" b="0">
                    <a:latin typeface="Times New Roman" pitchFamily="18" charset="0"/>
                    <a:ea typeface="黑体" pitchFamily="49" charset="-122"/>
                  </a:rPr>
                  <a:t>Juris Hartmanis ,</a:t>
                </a:r>
              </a:p>
              <a:p>
                <a:pPr algn="ctr">
                  <a:lnSpc>
                    <a:spcPct val="80000"/>
                  </a:lnSpc>
                </a:pPr>
                <a:r>
                  <a:rPr lang="en-US" altLang="zh-CN" sz="1400" b="0">
                    <a:latin typeface="Times New Roman" pitchFamily="18" charset="0"/>
                    <a:ea typeface="黑体" pitchFamily="49" charset="-122"/>
                  </a:rPr>
                  <a:t>Richard Edwin Stearns</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1993</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42" name="Picture 2" descr="C:\Users\Ting\Desktop\Hartmanis.jpg"/>
              <p:cNvPicPr>
                <a:picLocks noChangeAspect="1" noChangeArrowheads="1"/>
              </p:cNvPicPr>
              <p:nvPr/>
            </p:nvPicPr>
            <p:blipFill>
              <a:blip r:embed="rId5"/>
              <a:srcRect/>
              <a:stretch>
                <a:fillRect/>
              </a:stretch>
            </p:blipFill>
            <p:spPr bwMode="auto">
              <a:xfrm>
                <a:off x="3347864" y="2649587"/>
                <a:ext cx="760045" cy="633600"/>
              </a:xfrm>
              <a:prstGeom prst="rect">
                <a:avLst/>
              </a:prstGeom>
              <a:noFill/>
              <a:ln w="9525">
                <a:noFill/>
                <a:miter lim="800000"/>
                <a:headEnd/>
                <a:tailEnd/>
              </a:ln>
            </p:spPr>
          </p:pic>
          <p:pic>
            <p:nvPicPr>
              <p:cNvPr id="43" name="Picture 3" descr="C:\Users\Ting\Desktop\richard.jpg"/>
              <p:cNvPicPr>
                <a:picLocks noChangeAspect="1" noChangeArrowheads="1"/>
              </p:cNvPicPr>
              <p:nvPr/>
            </p:nvPicPr>
            <p:blipFill>
              <a:blip r:embed="rId6"/>
              <a:srcRect/>
              <a:stretch>
                <a:fillRect/>
              </a:stretch>
            </p:blipFill>
            <p:spPr bwMode="auto">
              <a:xfrm>
                <a:off x="4101063" y="2648819"/>
                <a:ext cx="760046" cy="633600"/>
              </a:xfrm>
              <a:prstGeom prst="rect">
                <a:avLst/>
              </a:prstGeom>
              <a:noFill/>
              <a:ln w="9525">
                <a:noFill/>
                <a:miter lim="800000"/>
                <a:headEnd/>
                <a:tailEnd/>
              </a:ln>
            </p:spPr>
          </p:pic>
        </p:grpSp>
        <p:grpSp>
          <p:nvGrpSpPr>
            <p:cNvPr id="20" name="组合 66"/>
            <p:cNvGrpSpPr>
              <a:grpSpLocks/>
            </p:cNvGrpSpPr>
            <p:nvPr/>
          </p:nvGrpSpPr>
          <p:grpSpPr bwMode="auto">
            <a:xfrm>
              <a:off x="7956376" y="1924766"/>
              <a:ext cx="1157369" cy="1086037"/>
              <a:chOff x="3087911" y="5525740"/>
              <a:chExt cx="1157369" cy="1086035"/>
            </a:xfrm>
          </p:grpSpPr>
          <p:pic>
            <p:nvPicPr>
              <p:cNvPr id="39" name="Picture 3" descr="C:\Users\Ting\Desktop\donald.jpg"/>
              <p:cNvPicPr>
                <a:picLocks noChangeAspect="1" noChangeArrowheads="1"/>
              </p:cNvPicPr>
              <p:nvPr/>
            </p:nvPicPr>
            <p:blipFill>
              <a:blip r:embed="rId7"/>
              <a:srcRect/>
              <a:stretch>
                <a:fillRect/>
              </a:stretch>
            </p:blipFill>
            <p:spPr bwMode="auto">
              <a:xfrm>
                <a:off x="3231927" y="5525740"/>
                <a:ext cx="864096" cy="680622"/>
              </a:xfrm>
              <a:prstGeom prst="rect">
                <a:avLst/>
              </a:prstGeom>
              <a:noFill/>
              <a:ln w="9525">
                <a:noFill/>
                <a:miter lim="800000"/>
                <a:headEnd/>
                <a:tailEnd/>
              </a:ln>
            </p:spPr>
          </p:pic>
          <p:sp>
            <p:nvSpPr>
              <p:cNvPr id="40" name="矩形 69"/>
              <p:cNvSpPr>
                <a:spLocks noChangeArrowheads="1"/>
              </p:cNvSpPr>
              <p:nvPr/>
            </p:nvSpPr>
            <p:spPr bwMode="auto">
              <a:xfrm>
                <a:off x="3087911" y="6174732"/>
                <a:ext cx="1157369" cy="437043"/>
              </a:xfrm>
              <a:prstGeom prst="rect">
                <a:avLst/>
              </a:prstGeom>
              <a:noFill/>
              <a:ln w="9525">
                <a:noFill/>
                <a:miter lim="800000"/>
                <a:headEnd/>
                <a:tailEnd/>
              </a:ln>
            </p:spPr>
            <p:txBody>
              <a:bodyPr wrap="none" lIns="0" rIns="0">
                <a:spAutoFit/>
              </a:bodyPr>
              <a:lstStyle/>
              <a:p>
                <a:pPr algn="ctr">
                  <a:lnSpc>
                    <a:spcPct val="80000"/>
                  </a:lnSpc>
                </a:pPr>
                <a:r>
                  <a:rPr lang="en-US" altLang="zh-CN" sz="1400" b="0">
                    <a:latin typeface="Times New Roman" pitchFamily="18" charset="0"/>
                    <a:ea typeface="黑体" pitchFamily="49" charset="-122"/>
                  </a:rPr>
                  <a:t>   Donald Knuth</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1974</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1" name="组合 20"/>
            <p:cNvGrpSpPr>
              <a:grpSpLocks/>
            </p:cNvGrpSpPr>
            <p:nvPr/>
          </p:nvGrpSpPr>
          <p:grpSpPr bwMode="auto">
            <a:xfrm>
              <a:off x="6757640" y="1928958"/>
              <a:ext cx="1431548" cy="1081676"/>
              <a:chOff x="970603" y="2603813"/>
              <a:chExt cx="1431548" cy="1081676"/>
            </a:xfrm>
          </p:grpSpPr>
          <p:pic>
            <p:nvPicPr>
              <p:cNvPr id="37" name="Picture 5" descr="C:\Users\Ting\Desktop\cook.jpg"/>
              <p:cNvPicPr>
                <a:picLocks noChangeAspect="1" noChangeArrowheads="1"/>
              </p:cNvPicPr>
              <p:nvPr/>
            </p:nvPicPr>
            <p:blipFill>
              <a:blip r:embed="rId8"/>
              <a:srcRect/>
              <a:stretch>
                <a:fillRect/>
              </a:stretch>
            </p:blipFill>
            <p:spPr bwMode="auto">
              <a:xfrm>
                <a:off x="1449495" y="2603813"/>
                <a:ext cx="863860" cy="680400"/>
              </a:xfrm>
              <a:prstGeom prst="rect">
                <a:avLst/>
              </a:prstGeom>
              <a:noFill/>
              <a:ln w="9525">
                <a:noFill/>
                <a:miter lim="800000"/>
                <a:headEnd/>
                <a:tailEnd/>
              </a:ln>
            </p:spPr>
          </p:pic>
          <p:sp>
            <p:nvSpPr>
              <p:cNvPr id="38" name="矩形 8"/>
              <p:cNvSpPr>
                <a:spLocks noChangeArrowheads="1"/>
              </p:cNvSpPr>
              <p:nvPr/>
            </p:nvSpPr>
            <p:spPr bwMode="auto">
              <a:xfrm>
                <a:off x="970603" y="3248446"/>
                <a:ext cx="1431548" cy="437043"/>
              </a:xfrm>
              <a:prstGeom prst="rect">
                <a:avLst/>
              </a:prstGeom>
              <a:noFill/>
              <a:ln w="9525">
                <a:noFill/>
                <a:miter lim="800000"/>
                <a:headEnd/>
                <a:tailEnd/>
              </a:ln>
            </p:spPr>
            <p:txBody>
              <a:bodyPr>
                <a:spAutoFit/>
              </a:bodyPr>
              <a:lstStyle/>
              <a:p>
                <a:pPr algn="ctr">
                  <a:lnSpc>
                    <a:spcPct val="80000"/>
                  </a:lnSpc>
                </a:pPr>
                <a:r>
                  <a:rPr lang="en-US" altLang="zh-CN" sz="1400" b="0">
                    <a:latin typeface="Times New Roman" pitchFamily="18" charset="0"/>
                    <a:ea typeface="黑体" pitchFamily="49" charset="-122"/>
                  </a:rPr>
                  <a:t>    Stephen Cook</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1982</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2" name="组合 44"/>
            <p:cNvGrpSpPr>
              <a:grpSpLocks/>
            </p:cNvGrpSpPr>
            <p:nvPr/>
          </p:nvGrpSpPr>
          <p:grpSpPr bwMode="auto">
            <a:xfrm>
              <a:off x="6320400" y="3166661"/>
              <a:ext cx="1178528" cy="1063907"/>
              <a:chOff x="3455646" y="2221630"/>
              <a:chExt cx="1178528" cy="1063907"/>
            </a:xfrm>
          </p:grpSpPr>
          <p:pic>
            <p:nvPicPr>
              <p:cNvPr id="35" name="Picture 4" descr="C:\Users\Ting\Desktop\manuel.jpg"/>
              <p:cNvPicPr>
                <a:picLocks noChangeAspect="1" noChangeArrowheads="1"/>
              </p:cNvPicPr>
              <p:nvPr/>
            </p:nvPicPr>
            <p:blipFill>
              <a:blip r:embed="rId9"/>
              <a:srcRect/>
              <a:stretch>
                <a:fillRect/>
              </a:stretch>
            </p:blipFill>
            <p:spPr bwMode="auto">
              <a:xfrm>
                <a:off x="3684370" y="2221630"/>
                <a:ext cx="792088" cy="633600"/>
              </a:xfrm>
              <a:prstGeom prst="rect">
                <a:avLst/>
              </a:prstGeom>
              <a:noFill/>
              <a:ln w="9525">
                <a:noFill/>
                <a:miter lim="800000"/>
                <a:headEnd/>
                <a:tailEnd/>
              </a:ln>
            </p:spPr>
          </p:pic>
          <p:sp>
            <p:nvSpPr>
              <p:cNvPr id="36" name="矩形 64"/>
              <p:cNvSpPr>
                <a:spLocks noChangeArrowheads="1"/>
              </p:cNvSpPr>
              <p:nvPr/>
            </p:nvSpPr>
            <p:spPr bwMode="auto">
              <a:xfrm>
                <a:off x="3455646" y="2848494"/>
                <a:ext cx="1178528" cy="437043"/>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Manuel Blum</a:t>
                </a:r>
              </a:p>
              <a:p>
                <a:pPr algn="ctr">
                  <a:lnSpc>
                    <a:spcPct val="80000"/>
                  </a:lnSpc>
                </a:pP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1995</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grpSp>
        <p:grpSp>
          <p:nvGrpSpPr>
            <p:cNvPr id="23" name="组合 45"/>
            <p:cNvGrpSpPr>
              <a:grpSpLocks/>
            </p:cNvGrpSpPr>
            <p:nvPr/>
          </p:nvGrpSpPr>
          <p:grpSpPr bwMode="auto">
            <a:xfrm>
              <a:off x="5454257" y="3166661"/>
              <a:ext cx="1087359" cy="1088335"/>
              <a:chOff x="1427431" y="5135100"/>
              <a:chExt cx="1087359" cy="1088335"/>
            </a:xfrm>
          </p:grpSpPr>
          <p:sp>
            <p:nvSpPr>
              <p:cNvPr id="33" name="矩形 61"/>
              <p:cNvSpPr>
                <a:spLocks noChangeArrowheads="1"/>
              </p:cNvSpPr>
              <p:nvPr/>
            </p:nvSpPr>
            <p:spPr bwMode="auto">
              <a:xfrm>
                <a:off x="1427431" y="5700215"/>
                <a:ext cx="989951" cy="523220"/>
              </a:xfrm>
              <a:prstGeom prst="rect">
                <a:avLst/>
              </a:prstGeom>
              <a:noFill/>
              <a:ln w="9525">
                <a:noFill/>
                <a:miter lim="800000"/>
                <a:headEnd/>
                <a:tailEnd/>
              </a:ln>
            </p:spPr>
            <p:txBody>
              <a:bodyPr wrap="none" lIns="0" rIns="0">
                <a:spAutoFit/>
              </a:bodyPr>
              <a:lstStyle/>
              <a:p>
                <a:pPr algn="ctr"/>
                <a:r>
                  <a:rPr lang="en-US" altLang="zh-CN" sz="1400" b="0">
                    <a:latin typeface="Times New Roman" pitchFamily="18" charset="0"/>
                    <a:ea typeface="黑体" pitchFamily="49" charset="-122"/>
                  </a:rPr>
                  <a:t>Leslie Valiant</a:t>
                </a:r>
              </a:p>
              <a:p>
                <a:pPr algn="ctr"/>
                <a:r>
                  <a:rPr lang="zh-CN" altLang="en-US" sz="1400" b="0">
                    <a:latin typeface="Times New Roman" pitchFamily="18" charset="0"/>
                    <a:ea typeface="黑体" pitchFamily="49" charset="-122"/>
                  </a:rPr>
                  <a:t>（</a:t>
                </a:r>
                <a:r>
                  <a:rPr lang="en-US" altLang="zh-CN" sz="1400" b="0">
                    <a:latin typeface="Times New Roman" pitchFamily="18" charset="0"/>
                    <a:ea typeface="黑体" pitchFamily="49" charset="-122"/>
                  </a:rPr>
                  <a:t>2010</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34" name="Picture 6" descr="C:\Users\Ting\Desktop\leslie.jpg"/>
              <p:cNvPicPr>
                <a:picLocks noChangeAspect="1" noChangeArrowheads="1"/>
              </p:cNvPicPr>
              <p:nvPr/>
            </p:nvPicPr>
            <p:blipFill>
              <a:blip r:embed="rId10"/>
              <a:srcRect/>
              <a:stretch>
                <a:fillRect/>
              </a:stretch>
            </p:blipFill>
            <p:spPr bwMode="auto">
              <a:xfrm>
                <a:off x="1578686" y="5135100"/>
                <a:ext cx="936104" cy="633600"/>
              </a:xfrm>
              <a:prstGeom prst="rect">
                <a:avLst/>
              </a:prstGeom>
              <a:noFill/>
              <a:ln w="9525">
                <a:noFill/>
                <a:miter lim="800000"/>
                <a:headEnd/>
                <a:tailEnd/>
              </a:ln>
            </p:spPr>
          </p:pic>
        </p:grpSp>
        <p:grpSp>
          <p:nvGrpSpPr>
            <p:cNvPr id="24" name="组合 46"/>
            <p:cNvGrpSpPr>
              <a:grpSpLocks/>
            </p:cNvGrpSpPr>
            <p:nvPr/>
          </p:nvGrpSpPr>
          <p:grpSpPr bwMode="auto">
            <a:xfrm>
              <a:off x="7470594" y="4356922"/>
              <a:ext cx="1440045" cy="1214852"/>
              <a:chOff x="6666062" y="4191698"/>
              <a:chExt cx="1520049" cy="1214852"/>
            </a:xfrm>
          </p:grpSpPr>
          <p:sp>
            <p:nvSpPr>
              <p:cNvPr id="30" name="矩形 29"/>
              <p:cNvSpPr/>
              <p:nvPr/>
            </p:nvSpPr>
            <p:spPr>
              <a:xfrm>
                <a:off x="6666062" y="4796864"/>
                <a:ext cx="1520018" cy="609686"/>
              </a:xfrm>
              <a:prstGeom prst="rect">
                <a:avLst/>
              </a:prstGeom>
            </p:spPr>
            <p:txBody>
              <a:bodyPr lIns="0" rIns="0">
                <a:spAutoFit/>
              </a:bodyPr>
              <a:lstStyle/>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Shafi Goldwasser</a:t>
                </a:r>
              </a:p>
              <a:p>
                <a:pPr algn="ctr">
                  <a:lnSpc>
                    <a:spcPct val="80000"/>
                  </a:lnSpc>
                  <a:buFont typeface="Arial" panose="020B0604020202020204" pitchFamily="34" charset="0"/>
                  <a:buNone/>
                  <a:defRPr/>
                </a:pPr>
                <a:r>
                  <a:rPr lang="en-US" altLang="zh-CN" sz="1400" noProof="1">
                    <a:latin typeface="Times New Roman" pitchFamily="18" charset="0"/>
                    <a:ea typeface="黑体" pitchFamily="49" charset="-122"/>
                    <a:cs typeface="Times New Roman" pitchFamily="18" charset="0"/>
                  </a:rPr>
                  <a:t> Silvio Micali</a:t>
                </a:r>
              </a:p>
              <a:p>
                <a:pPr algn="ctr">
                  <a:lnSpc>
                    <a:spcPct val="80000"/>
                  </a:lnSpc>
                  <a:buFont typeface="Arial" panose="020B0604020202020204" pitchFamily="34" charset="0"/>
                  <a:buNone/>
                  <a:defRPr/>
                </a:pPr>
                <a:r>
                  <a:rPr lang="zh-CN" altLang="en-US" sz="1400" cap="all" noProof="1">
                    <a:latin typeface="Times New Roman" pitchFamily="18" charset="0"/>
                    <a:ea typeface="黑体" pitchFamily="49" charset="-122"/>
                    <a:cs typeface="Times New Roman" pitchFamily="18" charset="0"/>
                  </a:rPr>
                  <a:t>（</a:t>
                </a:r>
                <a:r>
                  <a:rPr lang="en-US" altLang="zh-CN" sz="1400" cap="all" noProof="1">
                    <a:latin typeface="Times New Roman" pitchFamily="18" charset="0"/>
                    <a:ea typeface="黑体" pitchFamily="49" charset="-122"/>
                    <a:cs typeface="Times New Roman" pitchFamily="18" charset="0"/>
                  </a:rPr>
                  <a:t>2012</a:t>
                </a:r>
                <a:r>
                  <a:rPr lang="zh-CN" altLang="en-US" sz="1400" cap="all" noProof="1">
                    <a:latin typeface="Times New Roman" pitchFamily="18" charset="0"/>
                    <a:ea typeface="黑体" pitchFamily="49" charset="-122"/>
                    <a:cs typeface="Times New Roman" pitchFamily="18" charset="0"/>
                  </a:rPr>
                  <a:t>）</a:t>
                </a:r>
                <a:endParaRPr lang="en-US" altLang="zh-CN" sz="1400" cap="all" noProof="1">
                  <a:latin typeface="Times New Roman" pitchFamily="18" charset="0"/>
                  <a:ea typeface="黑体" pitchFamily="49" charset="-122"/>
                  <a:cs typeface="Times New Roman" pitchFamily="18" charset="0"/>
                </a:endParaRPr>
              </a:p>
            </p:txBody>
          </p:sp>
          <p:pic>
            <p:nvPicPr>
              <p:cNvPr id="31" name="Picture 7" descr="C:\Users\Ting\Desktop\shafi.jpg"/>
              <p:cNvPicPr>
                <a:picLocks noChangeAspect="1" noChangeArrowheads="1"/>
              </p:cNvPicPr>
              <p:nvPr/>
            </p:nvPicPr>
            <p:blipFill>
              <a:blip r:embed="rId11"/>
              <a:srcRect/>
              <a:stretch>
                <a:fillRect/>
              </a:stretch>
            </p:blipFill>
            <p:spPr bwMode="auto">
              <a:xfrm>
                <a:off x="6741949" y="4191698"/>
                <a:ext cx="760085" cy="634173"/>
              </a:xfrm>
              <a:prstGeom prst="rect">
                <a:avLst/>
              </a:prstGeom>
              <a:noFill/>
              <a:ln w="9525">
                <a:noFill/>
                <a:miter lim="800000"/>
                <a:headEnd/>
                <a:tailEnd/>
              </a:ln>
            </p:spPr>
          </p:pic>
          <p:pic>
            <p:nvPicPr>
              <p:cNvPr id="32" name="Picture 8" descr="C:\Users\Ting\Desktop\silvio.jpg"/>
              <p:cNvPicPr>
                <a:picLocks noChangeAspect="1" noChangeArrowheads="1"/>
              </p:cNvPicPr>
              <p:nvPr/>
            </p:nvPicPr>
            <p:blipFill>
              <a:blip r:embed="rId12"/>
              <a:srcRect/>
              <a:stretch>
                <a:fillRect/>
              </a:stretch>
            </p:blipFill>
            <p:spPr bwMode="auto">
              <a:xfrm>
                <a:off x="7502034" y="4191698"/>
                <a:ext cx="684077" cy="634173"/>
              </a:xfrm>
              <a:prstGeom prst="rect">
                <a:avLst/>
              </a:prstGeom>
              <a:noFill/>
              <a:ln w="9525">
                <a:noFill/>
                <a:miter lim="800000"/>
                <a:headEnd/>
                <a:tailEnd/>
              </a:ln>
            </p:spPr>
          </p:pic>
        </p:grpSp>
        <p:grpSp>
          <p:nvGrpSpPr>
            <p:cNvPr id="25" name="组合 63"/>
            <p:cNvGrpSpPr>
              <a:grpSpLocks/>
            </p:cNvGrpSpPr>
            <p:nvPr/>
          </p:nvGrpSpPr>
          <p:grpSpPr bwMode="auto">
            <a:xfrm>
              <a:off x="5690220" y="1916832"/>
              <a:ext cx="1546076" cy="1257470"/>
              <a:chOff x="827584" y="5333759"/>
              <a:chExt cx="1546076" cy="1257470"/>
            </a:xfrm>
          </p:grpSpPr>
          <p:sp>
            <p:nvSpPr>
              <p:cNvPr id="27" name="矩形 50"/>
              <p:cNvSpPr>
                <a:spLocks noChangeArrowheads="1"/>
              </p:cNvSpPr>
              <p:nvPr/>
            </p:nvSpPr>
            <p:spPr bwMode="auto">
              <a:xfrm>
                <a:off x="880610" y="5981831"/>
                <a:ext cx="1370888" cy="609398"/>
              </a:xfrm>
              <a:prstGeom prst="rect">
                <a:avLst/>
              </a:prstGeom>
              <a:noFill/>
              <a:ln w="9525">
                <a:noFill/>
                <a:miter lim="800000"/>
                <a:headEnd/>
                <a:tailEnd/>
              </a:ln>
            </p:spPr>
            <p:txBody>
              <a:bodyPr wrap="none">
                <a:spAutoFit/>
              </a:bodyPr>
              <a:lstStyle/>
              <a:p>
                <a:pPr algn="ctr">
                  <a:lnSpc>
                    <a:spcPct val="80000"/>
                  </a:lnSpc>
                </a:pPr>
                <a:r>
                  <a:rPr lang="en-US" altLang="zh-CN" sz="1400" b="0">
                    <a:latin typeface="Times New Roman" pitchFamily="18" charset="0"/>
                    <a:ea typeface="黑体" pitchFamily="49" charset="-122"/>
                  </a:rPr>
                  <a:t>John E Hopcroft</a:t>
                </a:r>
              </a:p>
              <a:p>
                <a:pPr algn="ctr">
                  <a:lnSpc>
                    <a:spcPct val="80000"/>
                  </a:lnSpc>
                </a:pPr>
                <a:r>
                  <a:rPr lang="en-US" altLang="zh-CN" sz="1400" b="0">
                    <a:latin typeface="Times New Roman" pitchFamily="18" charset="0"/>
                    <a:ea typeface="黑体" pitchFamily="49" charset="-122"/>
                  </a:rPr>
                  <a:t>Robert Tarjan </a:t>
                </a:r>
              </a:p>
              <a:p>
                <a:pPr algn="ctr">
                  <a:lnSpc>
                    <a:spcPct val="80000"/>
                  </a:lnSpc>
                </a:pPr>
                <a:r>
                  <a:rPr lang="en-US" altLang="zh-CN" sz="1400" b="0">
                    <a:latin typeface="Times New Roman" pitchFamily="18" charset="0"/>
                    <a:ea typeface="黑体" pitchFamily="49" charset="-122"/>
                  </a:rPr>
                  <a:t>(1986</a:t>
                </a:r>
                <a:r>
                  <a:rPr lang="zh-CN" altLang="en-US" sz="1400" b="0">
                    <a:latin typeface="Times New Roman" pitchFamily="18" charset="0"/>
                    <a:ea typeface="黑体" pitchFamily="49" charset="-122"/>
                  </a:rPr>
                  <a:t>）</a:t>
                </a:r>
                <a:endParaRPr lang="en-US" altLang="zh-CN" sz="1400" b="0">
                  <a:latin typeface="Times New Roman" pitchFamily="18" charset="0"/>
                  <a:ea typeface="黑体" pitchFamily="49" charset="-122"/>
                </a:endParaRPr>
              </a:p>
            </p:txBody>
          </p:sp>
          <p:pic>
            <p:nvPicPr>
              <p:cNvPr id="28" name="Picture 2" descr="C:\Users\Ting\Desktop\jone.jpg"/>
              <p:cNvPicPr>
                <a:picLocks noChangeAspect="1" noChangeArrowheads="1"/>
              </p:cNvPicPr>
              <p:nvPr/>
            </p:nvPicPr>
            <p:blipFill>
              <a:blip r:embed="rId13"/>
              <a:srcRect/>
              <a:stretch>
                <a:fillRect/>
              </a:stretch>
            </p:blipFill>
            <p:spPr bwMode="auto">
              <a:xfrm>
                <a:off x="827584" y="5333759"/>
                <a:ext cx="720080" cy="654050"/>
              </a:xfrm>
              <a:prstGeom prst="rect">
                <a:avLst/>
              </a:prstGeom>
              <a:noFill/>
              <a:ln w="9525">
                <a:noFill/>
                <a:miter lim="800000"/>
                <a:headEnd/>
                <a:tailEnd/>
              </a:ln>
            </p:spPr>
          </p:pic>
          <p:pic>
            <p:nvPicPr>
              <p:cNvPr id="29" name="Picture 4" descr="C:\Users\Ting\Desktop\robert.jpg"/>
              <p:cNvPicPr>
                <a:picLocks noChangeAspect="1" noChangeArrowheads="1"/>
              </p:cNvPicPr>
              <p:nvPr/>
            </p:nvPicPr>
            <p:blipFill>
              <a:blip r:embed="rId14"/>
              <a:srcRect/>
              <a:stretch>
                <a:fillRect/>
              </a:stretch>
            </p:blipFill>
            <p:spPr bwMode="auto">
              <a:xfrm>
                <a:off x="1547664" y="5333759"/>
                <a:ext cx="825996" cy="642102"/>
              </a:xfrm>
              <a:prstGeom prst="rect">
                <a:avLst/>
              </a:prstGeom>
              <a:noFill/>
              <a:ln w="9525">
                <a:noFill/>
                <a:miter lim="800000"/>
                <a:headEnd/>
                <a:tailEnd/>
              </a:ln>
            </p:spPr>
          </p:pic>
        </p:grpSp>
        <p:pic>
          <p:nvPicPr>
            <p:cNvPr id="26" name="Picture 2" descr="C:\Users\Ting\Desktop\logo_turing.png"/>
            <p:cNvPicPr>
              <a:picLocks noChangeAspect="1" noChangeArrowheads="1"/>
            </p:cNvPicPr>
            <p:nvPr/>
          </p:nvPicPr>
          <p:blipFill>
            <a:blip r:embed="rId15"/>
            <a:srcRect/>
            <a:stretch>
              <a:fillRect/>
            </a:stretch>
          </p:blipFill>
          <p:spPr bwMode="auto">
            <a:xfrm>
              <a:off x="5610973" y="4331196"/>
              <a:ext cx="1872208" cy="1080120"/>
            </a:xfrm>
            <a:prstGeom prst="rect">
              <a:avLst/>
            </a:prstGeom>
            <a:noFill/>
            <a:ln w="9525">
              <a:noFill/>
              <a:miter lim="800000"/>
              <a:headEnd/>
              <a:tailEnd/>
            </a:ln>
          </p:spPr>
        </p:pic>
      </p:grpSp>
      <p:sp>
        <p:nvSpPr>
          <p:cNvPr id="44" name="圆角矩形 52"/>
          <p:cNvSpPr>
            <a:spLocks noChangeArrowheads="1"/>
          </p:cNvSpPr>
          <p:nvPr/>
        </p:nvSpPr>
        <p:spPr bwMode="auto">
          <a:xfrm>
            <a:off x="4572000" y="5286388"/>
            <a:ext cx="4535487" cy="1393825"/>
          </a:xfrm>
          <a:prstGeom prst="roundRect">
            <a:avLst>
              <a:gd name="adj" fmla="val 5815"/>
            </a:avLst>
          </a:prstGeom>
          <a:blipFill dpi="0" rotWithShape="1">
            <a:blip r:embed="rId16"/>
            <a:srcRect/>
            <a:tile tx="0" ty="0" sx="100000" sy="100000" flip="none" algn="tl"/>
          </a:blipFill>
          <a:ln w="38100">
            <a:solidFill>
              <a:srgbClr val="C00000"/>
            </a:solidFill>
            <a:miter lim="800000"/>
            <a:headEnd/>
            <a:tailEnd/>
          </a:ln>
        </p:spPr>
        <p:txBody>
          <a:bodyPr anchor="ctr"/>
          <a:lstStyle/>
          <a:p>
            <a:pPr>
              <a:lnSpc>
                <a:spcPct val="110000"/>
              </a:lnSpc>
            </a:pPr>
            <a:r>
              <a:rPr lang="en-US" altLang="zh-CN" sz="2400">
                <a:solidFill>
                  <a:srgbClr val="FF0000"/>
                </a:solidFill>
                <a:latin typeface="黑体" pitchFamily="49" charset="-122"/>
                <a:ea typeface="黑体" pitchFamily="49" charset="-122"/>
                <a:sym typeface="Wingdings" pitchFamily="2" charset="2"/>
              </a:rPr>
              <a:t>21</a:t>
            </a:r>
            <a:r>
              <a:rPr lang="zh-CN" altLang="en-US" sz="2400">
                <a:solidFill>
                  <a:srgbClr val="FF0000"/>
                </a:solidFill>
                <a:latin typeface="黑体" pitchFamily="49" charset="-122"/>
                <a:ea typeface="黑体" pitchFamily="49" charset="-122"/>
                <a:sym typeface="Wingdings" pitchFamily="2" charset="2"/>
              </a:rPr>
              <a:t>世纪－大数据时代：计算复杂度与算法理论是否有新的理论问题和新方法？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out)">
                                      <p:cBhvr>
                                        <p:cTn id="1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380425"/>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0274"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2910650"/>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0272"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0244"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(1)</a:t>
            </a:r>
            <a:endParaRPr b="1" dirty="0" smtClean="0"/>
          </a:p>
        </p:txBody>
      </p:sp>
      <p:sp>
        <p:nvSpPr>
          <p:cNvPr id="6" name="矩形 5"/>
          <p:cNvSpPr/>
          <p:nvPr/>
        </p:nvSpPr>
        <p:spPr>
          <a:xfrm>
            <a:off x="827584" y="622815"/>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1463693"/>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10" name="组合 64"/>
          <p:cNvGrpSpPr>
            <a:grpSpLocks/>
          </p:cNvGrpSpPr>
          <p:nvPr/>
        </p:nvGrpSpPr>
        <p:grpSpPr bwMode="auto">
          <a:xfrm>
            <a:off x="2230343" y="4002850"/>
            <a:ext cx="6913563" cy="1868488"/>
            <a:chOff x="2267410" y="4743765"/>
            <a:chExt cx="6913102" cy="1868743"/>
          </a:xfrm>
        </p:grpSpPr>
        <p:grpSp>
          <p:nvGrpSpPr>
            <p:cNvPr id="11" name="组合 26"/>
            <p:cNvGrpSpPr>
              <a:grpSpLocks/>
            </p:cNvGrpSpPr>
            <p:nvPr/>
          </p:nvGrpSpPr>
          <p:grpSpPr bwMode="auto">
            <a:xfrm>
              <a:off x="2267410" y="4743765"/>
              <a:ext cx="2160587" cy="1020764"/>
              <a:chOff x="2123975" y="4581129"/>
              <a:chExt cx="2159526" cy="1021174"/>
            </a:xfrm>
          </p:grpSpPr>
          <p:sp>
            <p:nvSpPr>
              <p:cNvPr id="1026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026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86"/>
                <a:ext cx="997981" cy="648048"/>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3" y="4954393"/>
                <a:ext cx="1080485" cy="648048"/>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0265"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大数据下，考虑 </a:t>
              </a:r>
              <a:r>
                <a:rPr kumimoji="0" lang="en-US" altLang="zh-CN" b="1" i="1">
                  <a:solidFill>
                    <a:srgbClr val="FF0000"/>
                  </a:solidFill>
                  <a:latin typeface="黑体" pitchFamily="49" charset="-122"/>
                  <a:ea typeface="黑体" pitchFamily="49" charset="-122"/>
                </a:rPr>
                <a:t>x </a:t>
              </a:r>
              <a:r>
                <a:rPr kumimoji="0" lang="zh-CN" altLang="en-US" b="1">
                  <a:solidFill>
                    <a:srgbClr val="000000"/>
                  </a:solidFill>
                  <a:latin typeface="黑体" pitchFamily="49" charset="-122"/>
                  <a:ea typeface="黑体" pitchFamily="49" charset="-122"/>
                </a:rPr>
                <a:t>与</a:t>
              </a:r>
              <a:r>
                <a:rPr kumimoji="0" lang="en-US" altLang="zh-CN" b="1" i="1">
                  <a:solidFill>
                    <a:srgbClr val="FF0000"/>
                  </a:solidFill>
                  <a:latin typeface="黑体" pitchFamily="49" charset="-122"/>
                  <a:ea typeface="黑体" pitchFamily="49" charset="-122"/>
                </a:rPr>
                <a:t>F </a:t>
              </a:r>
              <a:r>
                <a:rPr kumimoji="0" lang="zh-CN" altLang="en-US" b="1">
                  <a:solidFill>
                    <a:srgbClr val="000000"/>
                  </a:solidFill>
                  <a:latin typeface="黑体" pitchFamily="49" charset="-122"/>
                  <a:ea typeface="黑体" pitchFamily="49" charset="-122"/>
                </a:rPr>
                <a:t>的耦合</a:t>
              </a:r>
              <a:endParaRPr kumimoji="0" lang="en-US" altLang="zh-CN" b="1">
                <a:solidFill>
                  <a:srgbClr val="000000"/>
                </a:solidFill>
                <a:latin typeface="黑体" pitchFamily="49" charset="-122"/>
                <a:ea typeface="黑体" pitchFamily="49" charset="-122"/>
              </a:endParaRPr>
            </a:p>
            <a:p>
              <a:pPr algn="ctr"/>
              <a:r>
                <a:rPr kumimoji="0" lang="zh-CN" altLang="en-US" b="1">
                  <a:solidFill>
                    <a:srgbClr val="000000"/>
                  </a:solidFill>
                  <a:latin typeface="黑体" pitchFamily="49" charset="-122"/>
                  <a:ea typeface="黑体" pitchFamily="49" charset="-122"/>
                </a:rPr>
                <a:t>传统认为易解问题</a:t>
              </a:r>
              <a:r>
                <a:rPr kumimoji="0" lang="en-US" altLang="zh-CN" b="1">
                  <a:solidFill>
                    <a:srgbClr val="000000"/>
                  </a:solidFill>
                  <a:latin typeface="黑体" pitchFamily="49" charset="-122"/>
                  <a:ea typeface="黑体" pitchFamily="49" charset="-122"/>
                </a:rPr>
                <a:t/>
              </a:r>
              <a:br>
                <a:rPr kumimoji="0" lang="en-US" altLang="zh-CN" b="1">
                  <a:solidFill>
                    <a:srgbClr val="000000"/>
                  </a:solidFill>
                  <a:latin typeface="黑体" pitchFamily="49" charset="-122"/>
                  <a:ea typeface="黑体" pitchFamily="49" charset="-122"/>
                </a:rPr>
              </a:br>
              <a:r>
                <a:rPr kumimoji="0" lang="zh-CN" altLang="en-US" b="1">
                  <a:solidFill>
                    <a:srgbClr val="000000"/>
                  </a:solidFill>
                  <a:latin typeface="黑体" pitchFamily="49" charset="-122"/>
                  <a:ea typeface="黑体" pitchFamily="49" charset="-122"/>
                </a:rPr>
                <a:t>可能成为“</a:t>
              </a:r>
              <a:r>
                <a:rPr kumimoji="0" lang="zh-CN" altLang="en-US" b="1">
                  <a:solidFill>
                    <a:srgbClr val="FF0000"/>
                  </a:solidFill>
                  <a:latin typeface="黑体" pitchFamily="49" charset="-122"/>
                  <a:ea typeface="黑体" pitchFamily="49" charset="-122"/>
                </a:rPr>
                <a:t>难解</a:t>
              </a:r>
              <a:r>
                <a:rPr kumimoji="0" lang="zh-CN" altLang="en-US" b="1">
                  <a:solidFill>
                    <a:srgbClr val="000000"/>
                  </a:solidFill>
                  <a:latin typeface="黑体" pitchFamily="49" charset="-122"/>
                  <a:ea typeface="黑体" pitchFamily="49" charset="-122"/>
                </a:rPr>
                <a:t>”问题！</a:t>
              </a:r>
              <a:endParaRPr lang="zh-CN" altLang="en-US" b="1">
                <a:solidFill>
                  <a:srgbClr val="C00000"/>
                </a:solidFill>
                <a:latin typeface="黑体" pitchFamily="49" charset="-122"/>
                <a:ea typeface="黑体" pitchFamily="49" charset="-122"/>
              </a:endParaRPr>
            </a:p>
          </p:txBody>
        </p:sp>
      </p:grpSp>
      <p:grpSp>
        <p:nvGrpSpPr>
          <p:cNvPr id="12" name="组合 77"/>
          <p:cNvGrpSpPr>
            <a:grpSpLocks/>
          </p:cNvGrpSpPr>
          <p:nvPr/>
        </p:nvGrpSpPr>
        <p:grpSpPr bwMode="auto">
          <a:xfrm>
            <a:off x="4457700" y="2936050"/>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3" name="组合 76"/>
            <p:cNvGrpSpPr>
              <a:grpSpLocks/>
            </p:cNvGrpSpPr>
            <p:nvPr/>
          </p:nvGrpSpPr>
          <p:grpSpPr bwMode="auto">
            <a:xfrm>
              <a:off x="4457514" y="3731385"/>
              <a:ext cx="3878246" cy="1691539"/>
              <a:chOff x="4457514" y="3731385"/>
              <a:chExt cx="3878246" cy="1691539"/>
            </a:xfrm>
          </p:grpSpPr>
          <p:sp>
            <p:nvSpPr>
              <p:cNvPr id="10257"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4" name="组合 75"/>
              <p:cNvGrpSpPr>
                <a:grpSpLocks/>
              </p:cNvGrpSpPr>
              <p:nvPr/>
            </p:nvGrpSpPr>
            <p:grpSpPr bwMode="auto">
              <a:xfrm>
                <a:off x="4457514" y="3731385"/>
                <a:ext cx="3878246" cy="1691539"/>
                <a:chOff x="4457514" y="3731385"/>
                <a:chExt cx="3878246" cy="1691539"/>
              </a:xfrm>
            </p:grpSpPr>
            <p:grpSp>
              <p:nvGrpSpPr>
                <p:cNvPr id="15"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0260"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0261"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6" name="组合 2"/>
          <p:cNvGrpSpPr>
            <a:grpSpLocks/>
          </p:cNvGrpSpPr>
          <p:nvPr/>
        </p:nvGrpSpPr>
        <p:grpSpPr bwMode="auto">
          <a:xfrm>
            <a:off x="5292725" y="888175"/>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如何定义大数据易解类？</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如何判断给定查询是否为易解？</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1</a:t>
              </a:r>
              <a:r>
                <a:rPr lang="zh-CN" altLang="en-US" sz="1800" b="1" dirty="0"/>
                <a:t>：易解类复杂性理论</a:t>
              </a:r>
            </a:p>
          </p:txBody>
        </p:sp>
      </p:grpSp>
      <p:sp>
        <p:nvSpPr>
          <p:cNvPr id="56"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7</a:t>
            </a:fld>
            <a:endParaRPr lang="zh-CN" altLang="en-US" dirty="0"/>
          </a:p>
        </p:txBody>
      </p:sp>
      <p:sp>
        <p:nvSpPr>
          <p:cNvPr id="57" name="矩形 28"/>
          <p:cNvSpPr>
            <a:spLocks noChangeArrowheads="1"/>
          </p:cNvSpPr>
          <p:nvPr/>
        </p:nvSpPr>
        <p:spPr bwMode="auto">
          <a:xfrm>
            <a:off x="36449" y="6215082"/>
            <a:ext cx="9107457" cy="576263"/>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defTabSz="971550">
              <a:buClr>
                <a:schemeClr val="accent1"/>
              </a:buClr>
              <a:buSzPct val="90000"/>
            </a:pPr>
            <a:r>
              <a:rPr kumimoji="0" lang="zh-CN" altLang="en-US" sz="1600" b="1" dirty="0">
                <a:solidFill>
                  <a:srgbClr val="000000"/>
                </a:solidFill>
                <a:latin typeface="黑体" pitchFamily="49" charset="-122"/>
                <a:ea typeface="黑体" pitchFamily="49" charset="-122"/>
              </a:rPr>
              <a:t>针对传统易解成为实际</a:t>
            </a:r>
            <a:r>
              <a:rPr kumimoji="0" lang="zh-CN" altLang="en-US" sz="1600" b="1" dirty="0">
                <a:latin typeface="黑体" pitchFamily="49" charset="-122"/>
                <a:ea typeface="黑体" pitchFamily="49" charset="-122"/>
              </a:rPr>
              <a:t>难解</a:t>
            </a:r>
            <a:r>
              <a:rPr kumimoji="0" lang="zh-CN" altLang="en-US" sz="1600" b="1" dirty="0">
                <a:solidFill>
                  <a:srgbClr val="000000"/>
                </a:solidFill>
                <a:latin typeface="黑体" pitchFamily="49" charset="-122"/>
                <a:ea typeface="黑体" pitchFamily="49" charset="-122"/>
              </a:rPr>
              <a:t>问题，</a:t>
            </a:r>
            <a:r>
              <a:rPr kumimoji="0" lang="zh-CN" altLang="en-US" sz="1600" b="1" dirty="0">
                <a:solidFill>
                  <a:srgbClr val="C00000"/>
                </a:solidFill>
                <a:latin typeface="黑体" pitchFamily="49" charset="-122"/>
                <a:ea typeface="黑体" pitchFamily="49" charset="-122"/>
              </a:rPr>
              <a:t>提出大数据易解类复杂性</a:t>
            </a:r>
            <a:r>
              <a:rPr kumimoji="0" lang="zh-CN" altLang="en-US" sz="1600" b="1" dirty="0" smtClean="0">
                <a:solidFill>
                  <a:srgbClr val="C00000"/>
                </a:solidFill>
                <a:latin typeface="黑体" pitchFamily="49" charset="-122"/>
                <a:ea typeface="黑体" pitchFamily="49" charset="-122"/>
              </a:rPr>
              <a:t>理论；</a:t>
            </a:r>
            <a:r>
              <a:rPr lang="zh-CN" altLang="en-US" sz="1600" b="1" dirty="0" smtClean="0">
                <a:ea typeface="黑体" pitchFamily="49" charset="-122"/>
              </a:rPr>
              <a:t>发表在数据库领域顶级会议</a:t>
            </a:r>
            <a:r>
              <a:rPr lang="en-US" altLang="zh-CN" sz="1600" b="1" dirty="0" smtClean="0">
                <a:ea typeface="黑体" pitchFamily="49" charset="-122"/>
              </a:rPr>
              <a:t>VLDB ,</a:t>
            </a:r>
            <a:r>
              <a:rPr lang="zh-CN" altLang="en-US" sz="1600" b="1" dirty="0" smtClean="0">
                <a:ea typeface="黑体" pitchFamily="49" charset="-122"/>
              </a:rPr>
              <a:t>审稿专家认为</a:t>
            </a:r>
            <a:r>
              <a:rPr lang="en-US" altLang="zh-CN" sz="1600" b="1" dirty="0" smtClean="0">
                <a:ea typeface="黑体" pitchFamily="49" charset="-122"/>
              </a:rPr>
              <a:t>:</a:t>
            </a:r>
            <a:r>
              <a:rPr lang="zh-CN" altLang="en-US" sz="1600" b="1" dirty="0" smtClean="0">
                <a:ea typeface="黑体" pitchFamily="49" charset="-122"/>
              </a:rPr>
              <a:t>“</a:t>
            </a:r>
            <a:r>
              <a:rPr lang="en-US" altLang="zh-CN" sz="1600" b="1" i="1" dirty="0" smtClean="0">
                <a:ea typeface="黑体" pitchFamily="49" charset="-122"/>
              </a:rPr>
              <a:t>The paper is going to start a new line of research and </a:t>
            </a:r>
            <a:r>
              <a:rPr lang="en-US" altLang="zh-CN" sz="1600" b="1" dirty="0" smtClean="0">
                <a:ea typeface="黑体" pitchFamily="49" charset="-122"/>
              </a:rPr>
              <a:t>products </a:t>
            </a:r>
            <a:r>
              <a:rPr lang="zh-CN" altLang="en-US" sz="1600" b="1" dirty="0" smtClean="0">
                <a:ea typeface="黑体" pitchFamily="49" charset="-122"/>
              </a:rPr>
              <a:t>”</a:t>
            </a:r>
            <a:endParaRPr kumimoji="0" lang="zh-CN" altLang="en-US" sz="1600" b="1" dirty="0">
              <a:solidFill>
                <a:srgbClr val="C00000"/>
              </a:solidFill>
              <a:latin typeface="黑体" pitchFamily="49" charset="-122"/>
              <a:ea typeface="黑体" pitchFamily="49" charset="-122"/>
            </a:endParaRPr>
          </a:p>
        </p:txBody>
      </p:sp>
      <p:sp>
        <p:nvSpPr>
          <p:cNvPr id="62" name="圆角矩形 76"/>
          <p:cNvSpPr>
            <a:spLocks noChangeArrowheads="1"/>
          </p:cNvSpPr>
          <p:nvPr/>
        </p:nvSpPr>
        <p:spPr bwMode="auto">
          <a:xfrm>
            <a:off x="4357686" y="4643457"/>
            <a:ext cx="4786312" cy="1071563"/>
          </a:xfrm>
          <a:prstGeom prst="roundRect">
            <a:avLst>
              <a:gd name="adj" fmla="val 2125"/>
            </a:avLst>
          </a:prstGeom>
          <a:noFill/>
          <a:ln w="25400">
            <a:solidFill>
              <a:schemeClr val="tx1"/>
            </a:solidFill>
            <a:round/>
            <a:headEnd/>
            <a:tailEnd/>
          </a:ln>
        </p:spPr>
        <p:txBody>
          <a:bodyPr lIns="0" rIns="0" anchor="ctr"/>
          <a:lstStyle/>
          <a:p>
            <a:pPr marL="0" lvl="1"/>
            <a:r>
              <a:rPr kumimoji="0" lang="zh-CN" altLang="en-US" dirty="0">
                <a:latin typeface="黑体" pitchFamily="49" charset="-122"/>
              </a:rPr>
              <a:t>若硬盘读取速度</a:t>
            </a:r>
            <a:r>
              <a:rPr kumimoji="0" lang="en-US" altLang="zh-CN" dirty="0">
                <a:latin typeface="黑体" pitchFamily="49" charset="-122"/>
              </a:rPr>
              <a:t>6Gbps,</a:t>
            </a:r>
            <a:r>
              <a:rPr kumimoji="0" lang="en-US" altLang="zh-CN" dirty="0">
                <a:solidFill>
                  <a:srgbClr val="000099"/>
                </a:solidFill>
                <a:latin typeface="黑体" pitchFamily="49" charset="-122"/>
                <a:cs typeface="Times New Roman" pitchFamily="18" charset="0"/>
              </a:rPr>
              <a:t>log(|D|)</a:t>
            </a:r>
            <a:r>
              <a:rPr kumimoji="0" lang="zh-CN" altLang="en-US" dirty="0">
                <a:latin typeface="黑体" pitchFamily="49" charset="-122"/>
                <a:cs typeface="Times New Roman" pitchFamily="18" charset="0"/>
              </a:rPr>
              <a:t>时间扫描</a:t>
            </a:r>
            <a:endParaRPr kumimoji="0" lang="en-US" altLang="zh-CN" dirty="0">
              <a:latin typeface="黑体" pitchFamily="49" charset="-122"/>
              <a:cs typeface="Times New Roman" pitchFamily="18" charset="0"/>
            </a:endParaRPr>
          </a:p>
          <a:p>
            <a:pPr marL="71438" lvl="2">
              <a:buFont typeface="Arial" pitchFamily="34" charset="0"/>
              <a:buChar char="•"/>
            </a:pPr>
            <a:r>
              <a:rPr kumimoji="0" lang="en-US" altLang="zh-CN" dirty="0">
                <a:latin typeface="黑体" pitchFamily="49" charset="-122"/>
                <a:ea typeface="黑体" pitchFamily="49" charset="-122"/>
              </a:rPr>
              <a:t>1PB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15</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solidFill>
                  <a:srgbClr val="FF0000"/>
                </a:solidFill>
                <a:latin typeface="黑体" pitchFamily="49" charset="-122"/>
                <a:ea typeface="黑体" pitchFamily="49" charset="-122"/>
              </a:rPr>
              <a:t>1.99</a:t>
            </a:r>
            <a:r>
              <a:rPr kumimoji="0" lang="zh-CN" altLang="en-US" dirty="0">
                <a:solidFill>
                  <a:srgbClr val="FF0000"/>
                </a:solidFill>
                <a:latin typeface="黑体" pitchFamily="49" charset="-122"/>
                <a:ea typeface="黑体" pitchFamily="49" charset="-122"/>
              </a:rPr>
              <a:t>天</a:t>
            </a:r>
            <a:r>
              <a:rPr kumimoji="0" lang="zh-CN" altLang="en-US" dirty="0">
                <a:latin typeface="黑体" pitchFamily="49" charset="-122"/>
                <a:ea typeface="黑体" pitchFamily="49" charset="-122"/>
              </a:rPr>
              <a:t>）</a:t>
            </a:r>
            <a:r>
              <a:rPr kumimoji="0" lang="en-US" altLang="zh-CN" dirty="0">
                <a:solidFill>
                  <a:srgbClr val="000099"/>
                </a:solidFill>
                <a:latin typeface="黑体" pitchFamily="49" charset="-122"/>
                <a:ea typeface="黑体" pitchFamily="49" charset="-122"/>
              </a:rPr>
              <a:t> </a:t>
            </a:r>
          </a:p>
          <a:p>
            <a:pPr marL="71438" lvl="2">
              <a:buFont typeface="Arial" pitchFamily="34" charset="0"/>
              <a:buChar char="•"/>
            </a:pPr>
            <a:r>
              <a:rPr kumimoji="0" lang="en-US" altLang="zh-CN" dirty="0">
                <a:latin typeface="黑体" pitchFamily="49" charset="-122"/>
                <a:ea typeface="黑体" pitchFamily="49" charset="-122"/>
              </a:rPr>
              <a:t>1EB</a:t>
            </a:r>
            <a:r>
              <a:rPr kumimoji="0" lang="zh-CN" altLang="en-US" dirty="0">
                <a:latin typeface="黑体" pitchFamily="49" charset="-122"/>
                <a:ea typeface="黑体" pitchFamily="49" charset="-122"/>
              </a:rPr>
              <a:t>数据，只需</a:t>
            </a:r>
            <a:r>
              <a:rPr kumimoji="0" lang="en-US" altLang="zh-CN" dirty="0">
                <a:solidFill>
                  <a:srgbClr val="000099"/>
                </a:solidFill>
                <a:latin typeface="黑体" pitchFamily="49" charset="-122"/>
                <a:ea typeface="黑体" pitchFamily="49" charset="-122"/>
              </a:rPr>
              <a:t>18</a:t>
            </a:r>
            <a:r>
              <a:rPr kumimoji="0" lang="zh-CN" altLang="en-US" dirty="0">
                <a:solidFill>
                  <a:srgbClr val="000099"/>
                </a:solidFill>
                <a:latin typeface="黑体" pitchFamily="49" charset="-122"/>
                <a:ea typeface="黑体" pitchFamily="49" charset="-122"/>
              </a:rPr>
              <a:t>秒</a:t>
            </a:r>
            <a:r>
              <a:rPr kumimoji="0" lang="en-US" altLang="zh-CN" dirty="0">
                <a:latin typeface="黑体" pitchFamily="49" charset="-122"/>
                <a:ea typeface="黑体" pitchFamily="49" charset="-122"/>
              </a:rPr>
              <a:t>(</a:t>
            </a:r>
            <a:r>
              <a:rPr kumimoji="0" lang="en-US" altLang="zh-CN" i="1" dirty="0">
                <a:latin typeface="黑体" pitchFamily="49" charset="-122"/>
                <a:ea typeface="黑体" pitchFamily="49" charset="-122"/>
              </a:rPr>
              <a:t>v.s</a:t>
            </a:r>
            <a:r>
              <a:rPr kumimoji="0" lang="en-US" altLang="zh-CN" dirty="0">
                <a:latin typeface="黑体" pitchFamily="49" charset="-122"/>
                <a:ea typeface="黑体" pitchFamily="49" charset="-122"/>
              </a:rPr>
              <a:t>.</a:t>
            </a:r>
            <a:r>
              <a:rPr kumimoji="0" lang="en-US" altLang="zh-CN" dirty="0">
                <a:solidFill>
                  <a:srgbClr val="FF0000"/>
                </a:solidFill>
                <a:latin typeface="黑体" pitchFamily="49" charset="-122"/>
                <a:ea typeface="黑体" pitchFamily="49" charset="-122"/>
              </a:rPr>
              <a:t>5.28</a:t>
            </a:r>
            <a:r>
              <a:rPr kumimoji="0" lang="zh-CN" altLang="en-US" dirty="0">
                <a:solidFill>
                  <a:srgbClr val="FF0000"/>
                </a:solidFill>
                <a:latin typeface="黑体" pitchFamily="49" charset="-122"/>
                <a:ea typeface="黑体" pitchFamily="49" charset="-122"/>
              </a:rPr>
              <a:t>年</a:t>
            </a:r>
            <a:r>
              <a:rPr kumimoji="0" lang="en-US" altLang="zh-CN" dirty="0">
                <a:latin typeface="黑体" pitchFamily="49" charset="-122"/>
                <a:ea typeface="黑体" pitchFamily="49" charset="-122"/>
              </a:rPr>
              <a:t>)</a:t>
            </a:r>
          </a:p>
        </p:txBody>
      </p:sp>
      <p:sp>
        <p:nvSpPr>
          <p:cNvPr id="64" name="Rectangle 2"/>
          <p:cNvSpPr>
            <a:spLocks noChangeArrowheads="1"/>
          </p:cNvSpPr>
          <p:nvPr/>
        </p:nvSpPr>
        <p:spPr bwMode="auto">
          <a:xfrm>
            <a:off x="4357594" y="5715020"/>
            <a:ext cx="4786312" cy="500062"/>
          </a:xfrm>
          <a:prstGeom prst="rect">
            <a:avLst/>
          </a:prstGeom>
          <a:blipFill dpi="0" rotWithShape="1">
            <a:blip r:embed="rId2"/>
            <a:srcRect/>
            <a:tile tx="0" ty="0" sx="100000" sy="100000" flip="none" algn="tl"/>
          </a:blipFill>
          <a:ln w="25400">
            <a:solidFill>
              <a:schemeClr val="tx1"/>
            </a:solidFill>
            <a:miter lim="800000"/>
            <a:headEnd/>
            <a:tailEnd/>
          </a:ln>
        </p:spPr>
        <p:txBody>
          <a:bodyPr anchor="ctr"/>
          <a:lstStyle/>
          <a:p>
            <a:pPr marL="365125" indent="-365125" algn="ctr" defTabSz="971550">
              <a:buClr>
                <a:schemeClr val="accent1"/>
              </a:buClr>
              <a:buSzPct val="90000"/>
            </a:pPr>
            <a:r>
              <a:rPr kumimoji="0" lang="zh-CN" altLang="en-US" sz="2000" b="1" dirty="0">
                <a:solidFill>
                  <a:srgbClr val="C00000"/>
                </a:solidFill>
                <a:latin typeface="黑体" pitchFamily="49" charset="-122"/>
                <a:ea typeface="黑体" pitchFamily="49" charset="-122"/>
              </a:rPr>
              <a:t>易解类查询</a:t>
            </a:r>
            <a:r>
              <a:rPr kumimoji="0" lang="en-US" altLang="zh-CN" sz="2000" b="1" dirty="0">
                <a:solidFill>
                  <a:srgbClr val="C00000"/>
                </a:solidFill>
                <a:latin typeface="黑体" pitchFamily="49" charset="-122"/>
                <a:ea typeface="黑体" pitchFamily="49" charset="-122"/>
              </a:rPr>
              <a:t>:</a:t>
            </a:r>
            <a:r>
              <a:rPr kumimoji="0" lang="zh-CN" altLang="en-US" sz="2000" b="1" dirty="0">
                <a:solidFill>
                  <a:srgbClr val="C00000"/>
                </a:solidFill>
                <a:latin typeface="黑体" pitchFamily="49" charset="-122"/>
                <a:ea typeface="黑体" pitchFamily="49" charset="-122"/>
              </a:rPr>
              <a:t>在大数据上是可行的！</a:t>
            </a:r>
            <a:endParaRPr kumimoji="0" lang="en-US" altLang="zh-CN" sz="2000" b="1" dirty="0">
              <a:solidFill>
                <a:srgbClr val="C00000"/>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ppt_w</p:attrName>
                                        </p:attrNameLst>
                                      </p:cBhvr>
                                      <p:tavLst>
                                        <p:tav tm="0">
                                          <p:val>
                                            <p:fltVal val="0"/>
                                          </p:val>
                                        </p:tav>
                                        <p:tav tm="100000">
                                          <p:val>
                                            <p:strVal val="#ppt_w"/>
                                          </p:val>
                                        </p:tav>
                                      </p:tavLst>
                                    </p:anim>
                                    <p:anim calcmode="lin" valueType="num">
                                      <p:cBhvr>
                                        <p:cTn id="26" dur="500" fill="hold"/>
                                        <p:tgtEl>
                                          <p:spTgt spid="16"/>
                                        </p:tgtEl>
                                        <p:attrNameLst>
                                          <p:attrName>ppt_h</p:attrName>
                                        </p:attrNameLst>
                                      </p:cBhvr>
                                      <p:tavLst>
                                        <p:tav tm="0">
                                          <p:val>
                                            <p:fltVal val="0"/>
                                          </p:val>
                                        </p:tav>
                                        <p:tav tm="100000">
                                          <p:val>
                                            <p:strVal val="#ppt_h"/>
                                          </p:val>
                                        </p:tav>
                                      </p:tavLst>
                                    </p:anim>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diamond(in)">
                                      <p:cBhvr>
                                        <p:cTn id="32" dur="2000"/>
                                        <p:tgtEl>
                                          <p:spTgt spid="57"/>
                                        </p:tgtEl>
                                      </p:cBhvr>
                                    </p:animEffect>
                                  </p:childTnLst>
                                </p:cTn>
                              </p:par>
                              <p:par>
                                <p:cTn id="33" presetID="2" presetClass="exit" presetSubtype="4" fill="hold" nodeType="with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1+ppt_h/2"/>
                                          </p:val>
                                        </p:tav>
                                      </p:tavLst>
                                    </p:anim>
                                    <p:set>
                                      <p:cBhvr>
                                        <p:cTn id="36" dur="1" fill="hold">
                                          <p:stCondLst>
                                            <p:cond delay="499"/>
                                          </p:stCondLst>
                                        </p:cTn>
                                        <p:tgtEl>
                                          <p:spTgt spid="10"/>
                                        </p:tgtEl>
                                        <p:attrNameLst>
                                          <p:attrName>style.visibility</p:attrName>
                                        </p:attrNameLst>
                                      </p:cBhvr>
                                      <p:to>
                                        <p:strVal val="hidden"/>
                                      </p:to>
                                    </p:set>
                                  </p:childTnLst>
                                </p:cTn>
                              </p:par>
                              <p:par>
                                <p:cTn id="37" presetID="8" presetClass="entr" presetSubtype="16"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diamond(in)">
                                      <p:cBhvr>
                                        <p:cTn id="39" dur="1000"/>
                                        <p:tgtEl>
                                          <p:spTgt spid="62"/>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hord 2"/>
          <p:cNvSpPr>
            <a:spLocks/>
          </p:cNvSpPr>
          <p:nvPr/>
        </p:nvSpPr>
        <p:spPr bwMode="auto">
          <a:xfrm rot="6732850">
            <a:off x="5303044" y="2642907"/>
            <a:ext cx="3176588" cy="3568700"/>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61" name="右箭头 60"/>
          <p:cNvSpPr/>
          <p:nvPr/>
        </p:nvSpPr>
        <p:spPr>
          <a:xfrm>
            <a:off x="2814638" y="2989776"/>
            <a:ext cx="2801937"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63"/>
          <p:cNvGrpSpPr>
            <a:grpSpLocks/>
          </p:cNvGrpSpPr>
          <p:nvPr/>
        </p:nvGrpSpPr>
        <p:grpSpPr bwMode="auto">
          <a:xfrm>
            <a:off x="4276725" y="3369188"/>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1311"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1269" name="标题 1"/>
          <p:cNvSpPr>
            <a:spLocks noGrp="1"/>
          </p:cNvSpPr>
          <p:nvPr>
            <p:ph type="title"/>
          </p:nvPr>
        </p:nvSpPr>
        <p:spPr/>
        <p:txBody>
          <a:bodyPr/>
          <a:lstStyle/>
          <a:p>
            <a:r>
              <a:rPr lang="en-US" altLang="zh-CN" sz="3600" b="1" dirty="0" err="1" smtClean="0">
                <a:solidFill>
                  <a:srgbClr val="C00000"/>
                </a:solidFill>
              </a:rPr>
              <a:t>回答“可计算”问题</a:t>
            </a:r>
            <a:r>
              <a:rPr lang="en-US" altLang="zh-CN" sz="3600" b="1" dirty="0" smtClean="0">
                <a:solidFill>
                  <a:srgbClr val="C00000"/>
                </a:solidFill>
              </a:rPr>
              <a:t>(2)</a:t>
            </a:r>
            <a:endParaRPr b="1" dirty="0" smtClean="0"/>
          </a:p>
        </p:txBody>
      </p:sp>
      <p:sp>
        <p:nvSpPr>
          <p:cNvPr id="6" name="矩形 5"/>
          <p:cNvSpPr/>
          <p:nvPr/>
        </p:nvSpPr>
        <p:spPr>
          <a:xfrm>
            <a:off x="827584" y="1081353"/>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3" name="组合 27"/>
          <p:cNvGrpSpPr>
            <a:grpSpLocks/>
          </p:cNvGrpSpPr>
          <p:nvPr/>
        </p:nvGrpSpPr>
        <p:grpSpPr bwMode="auto">
          <a:xfrm>
            <a:off x="107504" y="1922231"/>
            <a:ext cx="4104592" cy="4537075"/>
            <a:chOff x="35157" y="1772816"/>
            <a:chExt cx="4104795" cy="4536503"/>
          </a:xfrm>
          <a:solidFill>
            <a:schemeClr val="bg1"/>
          </a:solidFill>
        </p:grpSpPr>
        <p:grpSp>
          <p:nvGrpSpPr>
            <p:cNvPr id="4" name="组合 28"/>
            <p:cNvGrpSpPr>
              <a:grpSpLocks/>
            </p:cNvGrpSpPr>
            <p:nvPr/>
          </p:nvGrpSpPr>
          <p:grpSpPr bwMode="auto">
            <a:xfrm>
              <a:off x="107504" y="1772816"/>
              <a:ext cx="4032448" cy="2520111"/>
              <a:chOff x="107504" y="1772816"/>
              <a:chExt cx="4032448" cy="2520111"/>
            </a:xfrm>
            <a:grpFill/>
          </p:grpSpPr>
          <p:grpSp>
            <p:nvGrpSpPr>
              <p:cNvPr id="5"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7"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8"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grpSp>
        <p:nvGrpSpPr>
          <p:cNvPr id="9" name="组合 64"/>
          <p:cNvGrpSpPr>
            <a:grpSpLocks/>
          </p:cNvGrpSpPr>
          <p:nvPr/>
        </p:nvGrpSpPr>
        <p:grpSpPr bwMode="auto">
          <a:xfrm>
            <a:off x="2266950" y="4461388"/>
            <a:ext cx="6773863" cy="1311275"/>
            <a:chOff x="2267410" y="4743765"/>
            <a:chExt cx="6773403" cy="1310217"/>
          </a:xfrm>
        </p:grpSpPr>
        <p:grpSp>
          <p:nvGrpSpPr>
            <p:cNvPr id="10" name="组合 26"/>
            <p:cNvGrpSpPr>
              <a:grpSpLocks/>
            </p:cNvGrpSpPr>
            <p:nvPr/>
          </p:nvGrpSpPr>
          <p:grpSpPr bwMode="auto">
            <a:xfrm>
              <a:off x="2267410" y="4743765"/>
              <a:ext cx="2160587" cy="1020764"/>
              <a:chOff x="2123975" y="4581129"/>
              <a:chExt cx="2159526" cy="1021174"/>
            </a:xfrm>
          </p:grpSpPr>
          <p:sp>
            <p:nvSpPr>
              <p:cNvPr id="11305"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306"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346"/>
                <a:ext cx="997980" cy="649024"/>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871" y="4954041"/>
                <a:ext cx="1080484" cy="649024"/>
              </a:xfrm>
              <a:prstGeom prst="roundRect">
                <a:avLst>
                  <a:gd name="adj" fmla="val 10000"/>
                </a:avLst>
              </a:prstGeom>
              <a:ln/>
            </p:spPr>
            <p:style>
              <a:lnRef idx="1">
                <a:schemeClr val="accent3"/>
              </a:lnRef>
              <a:fillRef idx="2">
                <a:schemeClr val="accent3"/>
              </a:fillRef>
              <a:effectRef idx="1">
                <a:schemeClr val="accent3"/>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sp>
          <p:nvSpPr>
            <p:cNvPr id="11304" name="矩形 51" descr="羊皮纸"/>
            <p:cNvSpPr>
              <a:spLocks noChangeArrowheads="1"/>
            </p:cNvSpPr>
            <p:nvPr/>
          </p:nvSpPr>
          <p:spPr bwMode="auto">
            <a:xfrm>
              <a:off x="4488100" y="5495454"/>
              <a:ext cx="4552713" cy="558528"/>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solidFill>
                    <a:srgbClr val="000000"/>
                  </a:solidFill>
                  <a:latin typeface="黑体" pitchFamily="49" charset="-122"/>
                  <a:ea typeface="黑体" pitchFamily="49" charset="-122"/>
                </a:rPr>
                <a:t>大数据下，传统近似方法局限性</a:t>
              </a:r>
              <a:endParaRPr lang="zh-CN" altLang="en-US" b="1">
                <a:solidFill>
                  <a:srgbClr val="C00000"/>
                </a:solidFill>
                <a:latin typeface="黑体" pitchFamily="49" charset="-122"/>
                <a:ea typeface="黑体" pitchFamily="49" charset="-122"/>
              </a:endParaRPr>
            </a:p>
          </p:txBody>
        </p:sp>
      </p:grpSp>
      <p:grpSp>
        <p:nvGrpSpPr>
          <p:cNvPr id="11" name="组合 77"/>
          <p:cNvGrpSpPr>
            <a:grpSpLocks/>
          </p:cNvGrpSpPr>
          <p:nvPr/>
        </p:nvGrpSpPr>
        <p:grpSpPr bwMode="auto">
          <a:xfrm>
            <a:off x="4457700" y="3394588"/>
            <a:ext cx="3878263" cy="1746250"/>
            <a:chOff x="4457514" y="3677010"/>
            <a:chExt cx="3878246" cy="1745914"/>
          </a:xfrm>
        </p:grpSpPr>
        <p:cxnSp>
          <p:nvCxnSpPr>
            <p:cNvPr id="58" name="Curved Connector 5"/>
            <p:cNvCxnSpPr>
              <a:cxnSpLocks noChangeShapeType="1"/>
            </p:cNvCxnSpPr>
            <p:nvPr/>
          </p:nvCxnSpPr>
          <p:spPr bwMode="auto">
            <a:xfrm rot="5400000">
              <a:off x="6019763" y="4435676"/>
              <a:ext cx="1660205" cy="142874"/>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2" name="组合 76"/>
            <p:cNvGrpSpPr>
              <a:grpSpLocks/>
            </p:cNvGrpSpPr>
            <p:nvPr/>
          </p:nvGrpSpPr>
          <p:grpSpPr bwMode="auto">
            <a:xfrm>
              <a:off x="4457514" y="3731385"/>
              <a:ext cx="3878246" cy="1691539"/>
              <a:chOff x="4457514" y="3731385"/>
              <a:chExt cx="3878246" cy="1691539"/>
            </a:xfrm>
          </p:grpSpPr>
          <p:sp>
            <p:nvSpPr>
              <p:cNvPr id="11296"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3" name="组合 75"/>
              <p:cNvGrpSpPr>
                <a:grpSpLocks/>
              </p:cNvGrpSpPr>
              <p:nvPr/>
            </p:nvGrpSpPr>
            <p:grpSpPr bwMode="auto">
              <a:xfrm>
                <a:off x="4457514" y="3731385"/>
                <a:ext cx="3878246" cy="1691539"/>
                <a:chOff x="4457514" y="3731385"/>
                <a:chExt cx="3878246" cy="1691539"/>
              </a:xfrm>
            </p:grpSpPr>
            <p:grpSp>
              <p:nvGrpSpPr>
                <p:cNvPr id="14"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153"/>
                    <a:ext cx="2320915" cy="280934"/>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422"/>
                    <a:ext cx="1512881" cy="169194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1299"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1300"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grpSp>
        <p:nvGrpSpPr>
          <p:cNvPr id="15" name="组合 2"/>
          <p:cNvGrpSpPr>
            <a:grpSpLocks/>
          </p:cNvGrpSpPr>
          <p:nvPr/>
        </p:nvGrpSpPr>
        <p:grpSpPr bwMode="auto">
          <a:xfrm>
            <a:off x="5299075" y="1346713"/>
            <a:ext cx="3665538" cy="1223963"/>
            <a:chOff x="5371146" y="1412776"/>
            <a:chExt cx="3665350" cy="1224137"/>
          </a:xfrm>
        </p:grpSpPr>
        <p:sp>
          <p:nvSpPr>
            <p:cNvPr id="79" name="矩形 78"/>
            <p:cNvSpPr/>
            <p:nvPr/>
          </p:nvSpPr>
          <p:spPr>
            <a:xfrm>
              <a:off x="5650532" y="1820822"/>
              <a:ext cx="3385964"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什么是大数据计算中可近似问题？</a:t>
              </a:r>
              <a:endParaRPr lang="zh-CN" altLang="en-US" sz="1600" dirty="0"/>
            </a:p>
          </p:txBody>
        </p:sp>
        <p:sp>
          <p:nvSpPr>
            <p:cNvPr id="53" name="矩形 52"/>
            <p:cNvSpPr/>
            <p:nvPr/>
          </p:nvSpPr>
          <p:spPr>
            <a:xfrm>
              <a:off x="5650532" y="2205052"/>
              <a:ext cx="3385964"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kumimoji="0" lang="zh-CN" altLang="en-US" sz="1600" dirty="0"/>
                <a:t>如何衡量数据量与近似效果的关系</a:t>
              </a:r>
              <a:r>
                <a:rPr kumimoji="0" lang="en-US" altLang="zh-CN" sz="1600" dirty="0"/>
                <a:t>?</a:t>
              </a:r>
              <a:endParaRPr kumimoji="0" lang="zh-CN" altLang="en-US" sz="1600" dirty="0"/>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2</a:t>
              </a:r>
              <a:r>
                <a:rPr lang="zh-CN" altLang="en-US" sz="1800" b="1" dirty="0"/>
                <a:t>：数据驱动的近似算法理论</a:t>
              </a:r>
            </a:p>
          </p:txBody>
        </p:sp>
      </p:grpSp>
      <p:sp>
        <p:nvSpPr>
          <p:cNvPr id="69" name="圆角矩形 68"/>
          <p:cNvSpPr/>
          <p:nvPr/>
        </p:nvSpPr>
        <p:spPr>
          <a:xfrm>
            <a:off x="4427538" y="5810763"/>
            <a:ext cx="4608512" cy="576263"/>
          </a:xfrm>
          <a:prstGeom prst="roundRect">
            <a:avLst/>
          </a:prstGeom>
          <a:solidFill>
            <a:srgbClr val="FFFFCC"/>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TextBox 69"/>
          <p:cNvSpPr txBox="1">
            <a:spLocks noChangeArrowheads="1"/>
          </p:cNvSpPr>
          <p:nvPr/>
        </p:nvSpPr>
        <p:spPr bwMode="auto">
          <a:xfrm>
            <a:off x="4367213" y="5883788"/>
            <a:ext cx="2351087" cy="460375"/>
          </a:xfrm>
          <a:prstGeom prst="rect">
            <a:avLst/>
          </a:prstGeom>
          <a:noFill/>
          <a:ln w="9525">
            <a:noFill/>
            <a:miter lim="800000"/>
            <a:headEnd/>
            <a:tailEnd/>
          </a:ln>
        </p:spPr>
        <p:txBody>
          <a:bodyPr wrap="none">
            <a:spAutoFit/>
          </a:bodyPr>
          <a:lstStyle/>
          <a:p>
            <a:r>
              <a:rPr lang="zh-CN" altLang="en-US" b="1">
                <a:solidFill>
                  <a:srgbClr val="C00000"/>
                </a:solidFill>
                <a:latin typeface="黑体" pitchFamily="49" charset="-122"/>
                <a:ea typeface="黑体" pitchFamily="49" charset="-122"/>
              </a:rPr>
              <a:t>近似的新挑战：</a:t>
            </a:r>
          </a:p>
        </p:txBody>
      </p:sp>
      <p:sp>
        <p:nvSpPr>
          <p:cNvPr id="74" name="矩形 73"/>
          <p:cNvSpPr/>
          <p:nvPr/>
        </p:nvSpPr>
        <p:spPr>
          <a:xfrm>
            <a:off x="6475643" y="5925633"/>
            <a:ext cx="1048685"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sym typeface="Wingdings" pitchFamily="2" charset="2"/>
              </a:rPr>
              <a:t>F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F</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grpSp>
        <p:nvGrpSpPr>
          <p:cNvPr id="16" name="组合 74"/>
          <p:cNvGrpSpPr>
            <a:grpSpLocks/>
          </p:cNvGrpSpPr>
          <p:nvPr/>
        </p:nvGrpSpPr>
        <p:grpSpPr bwMode="auto">
          <a:xfrm>
            <a:off x="7334391" y="5786454"/>
            <a:ext cx="1706421" cy="602116"/>
            <a:chOff x="6258072" y="3259973"/>
            <a:chExt cx="1705966" cy="601075"/>
          </a:xfrm>
        </p:grpSpPr>
        <p:sp>
          <p:nvSpPr>
            <p:cNvPr id="80" name="矩形 79"/>
            <p:cNvSpPr/>
            <p:nvPr/>
          </p:nvSpPr>
          <p:spPr>
            <a:xfrm>
              <a:off x="6880087" y="3399383"/>
              <a:ext cx="1083951" cy="461665"/>
            </a:xfrm>
            <a:prstGeom prst="rect">
              <a:avLst/>
            </a:prstGeom>
          </p:spPr>
          <p:txBody>
            <a:bodyPr wrap="none">
              <a:spAutoFit/>
            </a:bodyPr>
            <a:lstStyle/>
            <a:p>
              <a:pPr>
                <a:defRPr/>
              </a:pPr>
              <a:r>
                <a:rPr lang="en-US" altLang="zh-CN"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 </a:t>
              </a:r>
              <a:r>
                <a:rPr lang="en-US" altLang="zh-CN" dirty="0">
                  <a:ln w="10541" cmpd="sng">
                    <a:solidFill>
                      <a:schemeClr val="accent1">
                        <a:shade val="88000"/>
                        <a:satMod val="110000"/>
                      </a:schemeClr>
                    </a:solidFill>
                    <a:prstDash val="solid"/>
                  </a:ln>
                  <a:latin typeface="Times New Roman" pitchFamily="18" charset="0"/>
                  <a:ea typeface="黑体" pitchFamily="49" charset="-122"/>
                  <a:cs typeface="Times New Roman" pitchFamily="18" charset="0"/>
                  <a:sym typeface="Wingdings" pitchFamily="2" charset="2"/>
                </a:rPr>
                <a:t></a:t>
              </a:r>
              <a:r>
                <a:rPr lang="en-US" altLang="zh-CN"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sym typeface="Wingdings" pitchFamily="2" charset="2"/>
                </a:rPr>
                <a:t>X</a:t>
              </a:r>
              <a:r>
                <a:rPr lang="en-US" altLang="zh-CN" b="1" i="1" dirty="0">
                  <a:ln w="10541" cmpd="sng">
                    <a:solidFill>
                      <a:schemeClr val="accent1">
                        <a:shade val="88000"/>
                        <a:satMod val="110000"/>
                      </a:schemeClr>
                    </a:solidFill>
                    <a:prstDash val="solid"/>
                  </a:ln>
                  <a:solidFill>
                    <a:srgbClr val="FF0000"/>
                  </a:solidFill>
                  <a:latin typeface="Times New Roman" pitchFamily="18" charset="0"/>
                  <a:ea typeface="黑体" pitchFamily="49" charset="-122"/>
                  <a:cs typeface="Times New Roman" pitchFamily="18" charset="0"/>
                  <a:sym typeface="Wingdings" pitchFamily="2" charset="2"/>
                </a:rPr>
                <a:t>’</a:t>
              </a:r>
              <a:endParaRPr lang="zh-CN" altLang="en-US" dirty="0">
                <a:solidFill>
                  <a:srgbClr val="FF0000"/>
                </a:solidFill>
                <a:latin typeface="Times New Roman" pitchFamily="18" charset="0"/>
                <a:ea typeface="宋体" charset="0"/>
                <a:cs typeface="Times New Roman" pitchFamily="18" charset="0"/>
              </a:endParaRPr>
            </a:p>
          </p:txBody>
        </p:sp>
        <p:sp>
          <p:nvSpPr>
            <p:cNvPr id="11290" name="矩形 67"/>
            <p:cNvSpPr>
              <a:spLocks noChangeArrowheads="1"/>
            </p:cNvSpPr>
            <p:nvPr/>
          </p:nvSpPr>
          <p:spPr bwMode="auto">
            <a:xfrm>
              <a:off x="6258072" y="3259973"/>
              <a:ext cx="595035" cy="584775"/>
            </a:xfrm>
            <a:prstGeom prst="rect">
              <a:avLst/>
            </a:prstGeom>
            <a:noFill/>
            <a:ln w="9525">
              <a:noFill/>
              <a:miter lim="800000"/>
              <a:headEnd/>
              <a:tailEnd/>
            </a:ln>
          </p:spPr>
          <p:txBody>
            <a:bodyPr wrap="none">
              <a:spAutoFit/>
            </a:bodyPr>
            <a:lstStyle/>
            <a:p>
              <a:r>
                <a:rPr lang="zh-CN" altLang="en-US" sz="3200" dirty="0"/>
                <a:t>⊕</a:t>
              </a:r>
            </a:p>
          </p:txBody>
        </p:sp>
      </p:grpSp>
      <p:grpSp>
        <p:nvGrpSpPr>
          <p:cNvPr id="17" name="组合 81"/>
          <p:cNvGrpSpPr>
            <a:grpSpLocks/>
          </p:cNvGrpSpPr>
          <p:nvPr/>
        </p:nvGrpSpPr>
        <p:grpSpPr bwMode="auto">
          <a:xfrm>
            <a:off x="828675" y="4659826"/>
            <a:ext cx="2951163" cy="1871662"/>
            <a:chOff x="683568" y="4653632"/>
            <a:chExt cx="2952328" cy="1871712"/>
          </a:xfrm>
        </p:grpSpPr>
        <p:grpSp>
          <p:nvGrpSpPr>
            <p:cNvPr id="18" name="组合 92"/>
            <p:cNvGrpSpPr>
              <a:grpSpLocks/>
            </p:cNvGrpSpPr>
            <p:nvPr/>
          </p:nvGrpSpPr>
          <p:grpSpPr bwMode="auto">
            <a:xfrm>
              <a:off x="683568" y="5501406"/>
              <a:ext cx="2952328" cy="1023938"/>
              <a:chOff x="1691737" y="4581129"/>
              <a:chExt cx="2951544" cy="1023351"/>
            </a:xfrm>
          </p:grpSpPr>
          <p:sp>
            <p:nvSpPr>
              <p:cNvPr id="85" name="圆角矩形 84"/>
              <p:cNvSpPr/>
              <p:nvPr/>
            </p:nvSpPr>
            <p:spPr>
              <a:xfrm>
                <a:off x="1691737" y="4957134"/>
                <a:ext cx="1503557" cy="647346"/>
              </a:xfrm>
              <a:prstGeom prst="roundRect">
                <a:avLst>
                  <a:gd name="adj" fmla="val 10000"/>
                </a:avLst>
              </a:prstGeom>
              <a:solidFill>
                <a:schemeClr val="bg1">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defTabSz="666750">
                  <a:lnSpc>
                    <a:spcPct val="90000"/>
                  </a:lnSpc>
                  <a:defRPr/>
                </a:pPr>
                <a:r>
                  <a:rPr lang="zh-CN" altLang="en-US" sz="2000" dirty="0">
                    <a:solidFill>
                      <a:srgbClr val="000000"/>
                    </a:solidFill>
                    <a:latin typeface="黑体" pitchFamily="49" charset="-122"/>
                    <a:ea typeface="黑体" pitchFamily="49" charset="-122"/>
                  </a:rPr>
                  <a:t>大数据不可近似问题</a:t>
                </a:r>
                <a:endParaRPr lang="en-US" altLang="zh-CN" sz="20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11286"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1287"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88" name="圆角矩形 87"/>
              <p:cNvSpPr/>
              <p:nvPr/>
            </p:nvSpPr>
            <p:spPr>
              <a:xfrm>
                <a:off x="3276267" y="4953961"/>
                <a:ext cx="1367014" cy="648933"/>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ctr">
                  <a:lnSpc>
                    <a:spcPct val="90000"/>
                  </a:lnSpc>
                  <a:defRPr/>
                </a:pPr>
                <a:r>
                  <a:rPr lang="zh-CN" altLang="en-US" sz="2000" dirty="0">
                    <a:solidFill>
                      <a:srgbClr val="000000"/>
                    </a:solidFill>
                    <a:latin typeface="黑体" pitchFamily="49" charset="-122"/>
                    <a:ea typeface="黑体" pitchFamily="49" charset="-122"/>
                  </a:rPr>
                  <a:t>大数据可近似问题</a:t>
                </a:r>
              </a:p>
            </p:txBody>
          </p:sp>
        </p:grpSp>
        <p:sp>
          <p:nvSpPr>
            <p:cNvPr id="84" name="矩形 83"/>
            <p:cNvSpPr/>
            <p:nvPr/>
          </p:nvSpPr>
          <p:spPr>
            <a:xfrm>
              <a:off x="1020251" y="4653632"/>
              <a:ext cx="2159852" cy="863623"/>
            </a:xfrm>
            <a:prstGeom prst="rect">
              <a:avLst/>
            </a:prstGeom>
            <a:noFill/>
            <a:ln w="50800">
              <a:solidFill>
                <a:srgbClr val="0033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黑体" pitchFamily="49" charset="-122"/>
                <a:ea typeface="黑体" pitchFamily="49" charset="-122"/>
              </a:endParaRPr>
            </a:p>
          </p:txBody>
        </p:sp>
      </p:grpSp>
      <p:sp>
        <p:nvSpPr>
          <p:cNvPr id="11282" name="TextBox 5"/>
          <p:cNvSpPr txBox="1">
            <a:spLocks noChangeArrowheads="1"/>
          </p:cNvSpPr>
          <p:nvPr/>
        </p:nvSpPr>
        <p:spPr bwMode="auto">
          <a:xfrm>
            <a:off x="5875338" y="2965963"/>
            <a:ext cx="2165350" cy="415925"/>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7"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4"/>
                                        </p:tgtEl>
                                        <p:attrNameLst>
                                          <p:attrName>style.visibility</p:attrName>
                                        </p:attrNameLst>
                                      </p:cBhvr>
                                      <p:to>
                                        <p:strVal val="visible"/>
                                      </p:to>
                                    </p:set>
                                    <p:animEffect transition="in" filter="blinds(horizontal)">
                                      <p:cBhvr>
                                        <p:cTn id="9" dur="500"/>
                                        <p:tgtEl>
                                          <p:spTgt spid="7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53"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Effect transition="in" filter="fade">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1"/>
          <p:cNvGrpSpPr>
            <a:grpSpLocks/>
          </p:cNvGrpSpPr>
          <p:nvPr/>
        </p:nvGrpSpPr>
        <p:grpSpPr bwMode="auto">
          <a:xfrm>
            <a:off x="2814638" y="2951929"/>
            <a:ext cx="5861050" cy="3176588"/>
            <a:chOff x="2814091" y="3121625"/>
            <a:chExt cx="5861863" cy="3176588"/>
          </a:xfrm>
        </p:grpSpPr>
        <p:sp>
          <p:nvSpPr>
            <p:cNvPr id="54" name="Chord 2"/>
            <p:cNvSpPr>
              <a:spLocks/>
            </p:cNvSpPr>
            <p:nvPr/>
          </p:nvSpPr>
          <p:spPr bwMode="auto">
            <a:xfrm rot="6732850">
              <a:off x="5303062" y="2925321"/>
              <a:ext cx="3176588" cy="3569195"/>
            </a:xfrm>
            <a:custGeom>
              <a:avLst/>
              <a:gdLst>
                <a:gd name="T0" fmla="*/ 2691457 w 3058098"/>
                <a:gd name="T1" fmla="*/ 2951636 h 3578456"/>
                <a:gd name="T2" fmla="*/ 673074 w 3058098"/>
                <a:gd name="T3" fmla="*/ 3271821 h 3578456"/>
                <a:gd name="T4" fmla="*/ 38577 w 3058098"/>
                <a:gd name="T5" fmla="*/ 1389857 h 3578456"/>
                <a:gd name="T6" fmla="*/ 1529049 w 3058098"/>
                <a:gd name="T7" fmla="*/ 0 h 3578456"/>
                <a:gd name="T8" fmla="*/ 2691457 w 3058098"/>
                <a:gd name="T9" fmla="*/ 2951636 h 3578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58098" h="3578456">
                  <a:moveTo>
                    <a:pt x="2691457" y="2951636"/>
                  </a:moveTo>
                  <a:cubicBezTo>
                    <a:pt x="2186169" y="3643510"/>
                    <a:pt x="1317543" y="3781305"/>
                    <a:pt x="673074" y="3271821"/>
                  </a:cubicBezTo>
                  <a:cubicBezTo>
                    <a:pt x="149693" y="2858063"/>
                    <a:pt x="-102408" y="2110315"/>
                    <a:pt x="38577" y="1389857"/>
                  </a:cubicBezTo>
                  <a:cubicBezTo>
                    <a:pt x="197720" y="576607"/>
                    <a:pt x="816069" y="0"/>
                    <a:pt x="1529049" y="0"/>
                  </a:cubicBezTo>
                  <a:lnTo>
                    <a:pt x="2691457" y="2951636"/>
                  </a:lnTo>
                  <a:close/>
                </a:path>
              </a:pathLst>
            </a:custGeom>
            <a:gradFill rotWithShape="1">
              <a:gsLst>
                <a:gs pos="0">
                  <a:srgbClr val="FFFF80"/>
                </a:gs>
                <a:gs pos="50000">
                  <a:srgbClr val="FFFFB3"/>
                </a:gs>
                <a:gs pos="100000">
                  <a:srgbClr val="FFFFDA"/>
                </a:gs>
              </a:gsLst>
              <a:lin ang="2700000" scaled="1"/>
            </a:gradFill>
            <a:ln w="9525" cap="flat" cmpd="sng">
              <a:solidFill>
                <a:schemeClr val="tx1"/>
              </a:solidFill>
              <a:prstDash val="solid"/>
              <a:round/>
              <a:headEnd type="none" w="med" len="med"/>
              <a:tailEnd type="none" w="med" len="med"/>
            </a:ln>
            <a:effectLst>
              <a:outerShdw dist="17961" dir="2700000" algn="ctr" rotWithShape="0">
                <a:srgbClr val="000000"/>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zh-CN" altLang="en-US"/>
            </a:p>
          </p:txBody>
        </p:sp>
        <p:sp>
          <p:nvSpPr>
            <p:cNvPr id="12325" name="TextBox 5"/>
            <p:cNvSpPr txBox="1">
              <a:spLocks noChangeArrowheads="1"/>
            </p:cNvSpPr>
            <p:nvPr/>
          </p:nvSpPr>
          <p:spPr bwMode="auto">
            <a:xfrm>
              <a:off x="5875112" y="3248165"/>
              <a:ext cx="2165779" cy="415550"/>
            </a:xfrm>
            <a:prstGeom prst="rect">
              <a:avLst/>
            </a:prstGeom>
            <a:noFill/>
            <a:ln w="9525">
              <a:noFill/>
              <a:miter lim="800000"/>
              <a:headEnd/>
              <a:tailEnd/>
            </a:ln>
          </p:spPr>
          <p:txBody>
            <a:bodyPr>
              <a:spAutoFit/>
            </a:bodyPr>
            <a:lstStyle/>
            <a:p>
              <a:r>
                <a:rPr lang="en-US" altLang="zh-CN" sz="2000">
                  <a:solidFill>
                    <a:srgbClr val="FF0000"/>
                  </a:solidFill>
                  <a:latin typeface="黑体" pitchFamily="49" charset="-122"/>
                  <a:ea typeface="黑体" pitchFamily="49" charset="-122"/>
                </a:rPr>
                <a:t>NP and beyond</a:t>
              </a:r>
              <a:endParaRPr lang="zh-CN" altLang="en-US" sz="2000">
                <a:solidFill>
                  <a:srgbClr val="FF0000"/>
                </a:solidFill>
                <a:latin typeface="黑体" pitchFamily="49" charset="-122"/>
                <a:ea typeface="黑体" pitchFamily="49" charset="-122"/>
              </a:endParaRPr>
            </a:p>
          </p:txBody>
        </p:sp>
        <p:sp>
          <p:nvSpPr>
            <p:cNvPr id="61" name="右箭头 60"/>
            <p:cNvSpPr/>
            <p:nvPr/>
          </p:nvSpPr>
          <p:spPr>
            <a:xfrm>
              <a:off x="2814091" y="3272438"/>
              <a:ext cx="2802326" cy="373062"/>
            </a:xfrm>
            <a:prstGeom prst="rightArrow">
              <a:avLst/>
            </a:prstGeom>
            <a:solidFill>
              <a:srgbClr val="FFFF0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3" name="组合 63"/>
          <p:cNvGrpSpPr>
            <a:grpSpLocks/>
          </p:cNvGrpSpPr>
          <p:nvPr/>
        </p:nvGrpSpPr>
        <p:grpSpPr bwMode="auto">
          <a:xfrm>
            <a:off x="4276725" y="3482154"/>
            <a:ext cx="4111625" cy="1652588"/>
            <a:chOff x="4276715" y="3651677"/>
            <a:chExt cx="4111709" cy="1652587"/>
          </a:xfrm>
        </p:grpSpPr>
        <p:sp>
          <p:nvSpPr>
            <p:cNvPr id="55" name="Oval 1"/>
            <p:cNvSpPr>
              <a:spLocks noChangeArrowheads="1"/>
            </p:cNvSpPr>
            <p:nvPr/>
          </p:nvSpPr>
          <p:spPr bwMode="auto">
            <a:xfrm>
              <a:off x="5616592" y="3651677"/>
              <a:ext cx="2771832" cy="1652587"/>
            </a:xfrm>
            <a:prstGeom prst="ellipse">
              <a:avLst/>
            </a:prstGeom>
            <a:solidFill>
              <a:srgbClr val="FCFBF9"/>
            </a:solidFill>
            <a:ln w="9525">
              <a:solidFill>
                <a:schemeClr val="tx1"/>
              </a:solidFill>
              <a:round/>
              <a:headEnd/>
              <a:tailEnd/>
            </a:ln>
            <a:effectLst>
              <a:outerShdw blurRad="63500" dist="17961" dir="2700000" algn="ctr" rotWithShape="0">
                <a:srgbClr val="000000">
                  <a:alpha val="74998"/>
                </a:srgbClr>
              </a:outerShdw>
            </a:effectLst>
          </p:spPr>
          <p:txBody>
            <a:bodyPr wrap="none"/>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endParaRPr lang="en-US" altLang="zh-CN" sz="2000" dirty="0">
                <a:latin typeface="黑体" pitchFamily="49" charset="-122"/>
                <a:ea typeface="黑体" pitchFamily="49" charset="-122"/>
              </a:endParaRPr>
            </a:p>
          </p:txBody>
        </p:sp>
        <p:sp>
          <p:nvSpPr>
            <p:cNvPr id="63" name="右箭头 62"/>
            <p:cNvSpPr/>
            <p:nvPr/>
          </p:nvSpPr>
          <p:spPr>
            <a:xfrm>
              <a:off x="4276715" y="4202540"/>
              <a:ext cx="1327177" cy="252412"/>
            </a:xfrm>
            <a:prstGeom prst="rightArrow">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zh-CN" altLang="en-US"/>
            </a:p>
          </p:txBody>
        </p:sp>
        <p:sp>
          <p:nvSpPr>
            <p:cNvPr id="12323" name="TextBox 17"/>
            <p:cNvSpPr txBox="1">
              <a:spLocks noChangeArrowheads="1"/>
            </p:cNvSpPr>
            <p:nvPr/>
          </p:nvSpPr>
          <p:spPr bwMode="auto">
            <a:xfrm>
              <a:off x="6066809" y="38023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grpSp>
      <p:sp>
        <p:nvSpPr>
          <p:cNvPr id="12292" name="标题 1"/>
          <p:cNvSpPr>
            <a:spLocks noGrp="1"/>
          </p:cNvSpPr>
          <p:nvPr>
            <p:ph type="title"/>
          </p:nvPr>
        </p:nvSpPr>
        <p:spPr/>
        <p:txBody>
          <a:bodyPr/>
          <a:lstStyle/>
          <a:p>
            <a:r>
              <a:rPr lang="en-US" altLang="zh-CN" sz="3600" b="1" dirty="0" err="1" smtClean="0">
                <a:solidFill>
                  <a:srgbClr val="C00000"/>
                </a:solidFill>
                <a:latin typeface="Arial Unicode MS" pitchFamily="34" charset="-122"/>
                <a:ea typeface="黑体" pitchFamily="49" charset="-122"/>
              </a:rPr>
              <a:t>回答“可计算”问题</a:t>
            </a:r>
            <a:r>
              <a:rPr lang="en-US" altLang="zh-CN" sz="3600" b="1" dirty="0" smtClean="0">
                <a:solidFill>
                  <a:srgbClr val="C00000"/>
                </a:solidFill>
                <a:latin typeface="Arial Unicode MS" pitchFamily="34" charset="-122"/>
                <a:ea typeface="黑体" pitchFamily="49" charset="-122"/>
              </a:rPr>
              <a:t>(3)</a:t>
            </a:r>
          </a:p>
        </p:txBody>
      </p:sp>
      <p:sp>
        <p:nvSpPr>
          <p:cNvPr id="6" name="矩形 5"/>
          <p:cNvSpPr/>
          <p:nvPr/>
        </p:nvSpPr>
        <p:spPr>
          <a:xfrm>
            <a:off x="827584" y="1194319"/>
            <a:ext cx="1988045" cy="769441"/>
          </a:xfrm>
          <a:prstGeom prst="rect">
            <a:avLst/>
          </a:prstGeom>
        </p:spPr>
        <p:txBody>
          <a:bodyPr wrap="none">
            <a:spAutoFit/>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defRPr/>
            </a:pP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G</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solidFill>
                  <a:srgbClr val="FF0000"/>
                </a:solidFill>
                <a:latin typeface="Arial" pitchFamily="34" charset="0"/>
                <a:ea typeface="黑体" pitchFamily="49" charset="-122"/>
                <a:cs typeface="Arial" pitchFamily="34" charset="0"/>
              </a:rPr>
              <a:t>F</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r>
              <a:rPr lang="en-US" altLang="zh-CN" sz="44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x</a:t>
            </a:r>
            <a:r>
              <a:rPr lang="en-US" altLang="zh-CN"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黑体" pitchFamily="49" charset="-122"/>
                <a:cs typeface="Arial" pitchFamily="34" charset="0"/>
              </a:rPr>
              <a:t>)</a:t>
            </a:r>
            <a:endParaRPr lang="zh-CN" alt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pitchFamily="34" charset="0"/>
              <a:ea typeface="宋体" charset="0"/>
              <a:cs typeface="Arial" pitchFamily="34" charset="0"/>
            </a:endParaRPr>
          </a:p>
        </p:txBody>
      </p:sp>
      <p:grpSp>
        <p:nvGrpSpPr>
          <p:cNvPr id="4" name="组合 27"/>
          <p:cNvGrpSpPr>
            <a:grpSpLocks/>
          </p:cNvGrpSpPr>
          <p:nvPr/>
        </p:nvGrpSpPr>
        <p:grpSpPr bwMode="auto">
          <a:xfrm>
            <a:off x="107504" y="2035197"/>
            <a:ext cx="4104592" cy="4537075"/>
            <a:chOff x="35157" y="1772816"/>
            <a:chExt cx="4104795" cy="4536503"/>
          </a:xfrm>
          <a:solidFill>
            <a:schemeClr val="bg1"/>
          </a:solidFill>
        </p:grpSpPr>
        <p:grpSp>
          <p:nvGrpSpPr>
            <p:cNvPr id="5" name="组合 28"/>
            <p:cNvGrpSpPr>
              <a:grpSpLocks/>
            </p:cNvGrpSpPr>
            <p:nvPr/>
          </p:nvGrpSpPr>
          <p:grpSpPr bwMode="auto">
            <a:xfrm>
              <a:off x="107504" y="1772816"/>
              <a:ext cx="4032448" cy="2520111"/>
              <a:chOff x="107504" y="1772816"/>
              <a:chExt cx="4032448" cy="2520111"/>
            </a:xfrm>
            <a:grpFill/>
          </p:grpSpPr>
          <p:grpSp>
            <p:nvGrpSpPr>
              <p:cNvPr id="7" name="组合 36"/>
              <p:cNvGrpSpPr>
                <a:grpSpLocks/>
              </p:cNvGrpSpPr>
              <p:nvPr/>
            </p:nvGrpSpPr>
            <p:grpSpPr bwMode="auto">
              <a:xfrm>
                <a:off x="539325" y="2277577"/>
                <a:ext cx="1727285" cy="373016"/>
                <a:chOff x="5651893" y="3285689"/>
                <a:chExt cx="1727285" cy="373016"/>
              </a:xfrm>
              <a:grpFill/>
            </p:grpSpPr>
            <p:sp>
              <p:nvSpPr>
                <p:cNvPr id="46" name="直接连接符 3"/>
                <p:cNvSpPr/>
                <p:nvPr/>
              </p:nvSpPr>
              <p:spPr>
                <a:xfrm>
                  <a:off x="6515535" y="3285689"/>
                  <a:ext cx="863643" cy="373016"/>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7" name="直接连接符 4"/>
                <p:cNvSpPr/>
                <p:nvPr/>
              </p:nvSpPr>
              <p:spPr>
                <a:xfrm>
                  <a:off x="5651893" y="3285689"/>
                  <a:ext cx="863643" cy="373016"/>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sp>
            <p:nvSpPr>
              <p:cNvPr id="38" name="圆角矩形 37"/>
              <p:cNvSpPr/>
              <p:nvPr/>
            </p:nvSpPr>
            <p:spPr>
              <a:xfrm>
                <a:off x="683150" y="1772816"/>
                <a:ext cx="1368219" cy="528571"/>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solidFill>
                      <a:srgbClr val="000000"/>
                    </a:solidFill>
                    <a:latin typeface="黑体" pitchFamily="2" charset="-122"/>
                    <a:ea typeface="黑体" pitchFamily="2" charset="-122"/>
                  </a:rPr>
                  <a:t>计算问题</a:t>
                </a:r>
                <a:endParaRPr lang="en-US" altLang="zh-CN" sz="2000" dirty="0">
                  <a:solidFill>
                    <a:srgbClr val="000000"/>
                  </a:solidFill>
                  <a:latin typeface="黑体" pitchFamily="2" charset="-122"/>
                  <a:ea typeface="黑体" pitchFamily="2" charset="-122"/>
                </a:endParaRPr>
              </a:p>
              <a:p>
                <a:pPr>
                  <a:defRPr/>
                </a:pPr>
                <a:endParaRPr lang="zh-CN" altLang="en-US" sz="2000" dirty="0">
                  <a:solidFill>
                    <a:srgbClr val="000000"/>
                  </a:solidFill>
                  <a:latin typeface="黑体" pitchFamily="2" charset="-122"/>
                  <a:ea typeface="黑体" pitchFamily="2" charset="-122"/>
                </a:endParaRPr>
              </a:p>
            </p:txBody>
          </p:sp>
          <p:sp>
            <p:nvSpPr>
              <p:cNvPr id="39" name="圆角矩形 38" descr="羊皮纸"/>
              <p:cNvSpPr>
                <a:spLocks noChangeArrowheads="1"/>
              </p:cNvSpPr>
              <p:nvPr/>
            </p:nvSpPr>
            <p:spPr bwMode="auto">
              <a:xfrm>
                <a:off x="107504" y="2661420"/>
                <a:ext cx="1079727" cy="695521"/>
              </a:xfrm>
              <a:prstGeom prst="roundRect">
                <a:avLst>
                  <a:gd name="adj" fmla="val 10000"/>
                </a:avLst>
              </a:prstGeom>
              <a:grpFill/>
              <a:ln w="25400" algn="ctr">
                <a:solidFill>
                  <a:schemeClr val="tx1"/>
                </a:solidFill>
                <a:round/>
                <a:headEnd/>
                <a:tailEnd/>
              </a:ln>
            </p:spPr>
            <p:txBody>
              <a:bodyPr/>
              <a:lstStyle>
                <a:defPPr>
                  <a:defRPr lang="zh-CN"/>
                </a:defPPr>
                <a:lvl1pPr algn="l" rtl="0" fontAlgn="base">
                  <a:spcBef>
                    <a:spcPct val="0"/>
                  </a:spcBef>
                  <a:spcAft>
                    <a:spcPct val="0"/>
                  </a:spcAft>
                  <a:defRPr kumimoji="1" sz="2400"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pitchFamily="2" charset="-122"/>
                    <a:cs typeface="+mn-cs"/>
                  </a:defRPr>
                </a:lvl5pPr>
                <a:lvl6pPr marL="2286000" algn="l" defTabSz="914400" rtl="0" eaLnBrk="1" latinLnBrk="0" hangingPunct="1">
                  <a:defRPr kumimoji="1" sz="2400" kern="1200">
                    <a:solidFill>
                      <a:schemeClr val="tx1"/>
                    </a:solidFill>
                    <a:latin typeface="Calibri" pitchFamily="34" charset="0"/>
                    <a:ea typeface="宋体" pitchFamily="2" charset="-122"/>
                    <a:cs typeface="+mn-cs"/>
                  </a:defRPr>
                </a:lvl6pPr>
                <a:lvl7pPr marL="2743200" algn="l" defTabSz="914400" rtl="0" eaLnBrk="1" latinLnBrk="0" hangingPunct="1">
                  <a:defRPr kumimoji="1" sz="2400" kern="1200">
                    <a:solidFill>
                      <a:schemeClr val="tx1"/>
                    </a:solidFill>
                    <a:latin typeface="Calibri" pitchFamily="34" charset="0"/>
                    <a:ea typeface="宋体" pitchFamily="2" charset="-122"/>
                    <a:cs typeface="+mn-cs"/>
                  </a:defRPr>
                </a:lvl7pPr>
                <a:lvl8pPr marL="3200400" algn="l" defTabSz="914400" rtl="0" eaLnBrk="1" latinLnBrk="0" hangingPunct="1">
                  <a:defRPr kumimoji="1" sz="2400" kern="1200">
                    <a:solidFill>
                      <a:schemeClr val="tx1"/>
                    </a:solidFill>
                    <a:latin typeface="Calibri" pitchFamily="34" charset="0"/>
                    <a:ea typeface="宋体" pitchFamily="2" charset="-122"/>
                    <a:cs typeface="+mn-cs"/>
                  </a:defRPr>
                </a:lvl8pPr>
                <a:lvl9pPr marL="3657600" algn="l" defTabSz="914400" rtl="0" eaLnBrk="1" latinLnBrk="0" hangingPunct="1">
                  <a:defRPr kumimoji="1" sz="2400" kern="1200">
                    <a:solidFill>
                      <a:schemeClr val="tx1"/>
                    </a:solidFill>
                    <a:latin typeface="Calibri" pitchFamily="34" charset="0"/>
                    <a:ea typeface="宋体" pitchFamily="2" charset="-122"/>
                    <a:cs typeface="+mn-cs"/>
                  </a:defRPr>
                </a:lvl9pPr>
              </a:lstStyle>
              <a:p>
                <a:pPr>
                  <a:lnSpc>
                    <a:spcPct val="90000"/>
                  </a:lnSpc>
                  <a:defRPr/>
                </a:pPr>
                <a:r>
                  <a:rPr lang="zh-CN" altLang="en-US" sz="2000" dirty="0">
                    <a:latin typeface="黑体" pitchFamily="49" charset="-122"/>
                    <a:ea typeface="黑体" pitchFamily="49" charset="-122"/>
                    <a:cs typeface="宋体" charset="0"/>
                  </a:rPr>
                  <a:t>不可判定问题</a:t>
                </a:r>
              </a:p>
              <a:p>
                <a:pPr>
                  <a:defRPr/>
                </a:pPr>
                <a:endParaRPr lang="zh-CN" altLang="en-US" dirty="0">
                  <a:latin typeface="Calibri" charset="0"/>
                  <a:ea typeface="宋体" charset="0"/>
                  <a:cs typeface="宋体" charset="0"/>
                </a:endParaRPr>
              </a:p>
            </p:txBody>
          </p:sp>
          <p:sp>
            <p:nvSpPr>
              <p:cNvPr id="40" name="圆角矩形 39"/>
              <p:cNvSpPr/>
              <p:nvPr/>
            </p:nvSpPr>
            <p:spPr>
              <a:xfrm>
                <a:off x="1691312" y="2636307"/>
                <a:ext cx="1008113" cy="649206"/>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solidFill>
                      <a:schemeClr val="tx1"/>
                    </a:solidFill>
                    <a:latin typeface="黑体" pitchFamily="49" charset="-122"/>
                    <a:ea typeface="黑体" pitchFamily="49" charset="-122"/>
                  </a:rPr>
                  <a:t>可判定问题</a:t>
                </a:r>
                <a:endParaRPr lang="zh-CN" altLang="en-US" sz="2000" dirty="0">
                  <a:latin typeface="黑体" pitchFamily="49" charset="-122"/>
                  <a:ea typeface="黑体" pitchFamily="49" charset="-122"/>
                </a:endParaRPr>
              </a:p>
            </p:txBody>
          </p:sp>
          <p:sp>
            <p:nvSpPr>
              <p:cNvPr id="41" name="圆角矩形 40"/>
              <p:cNvSpPr/>
              <p:nvPr/>
            </p:nvSpPr>
            <p:spPr bwMode="auto">
              <a:xfrm>
                <a:off x="179070" y="3668084"/>
                <a:ext cx="1873342" cy="599999"/>
              </a:xfrm>
              <a:prstGeom prst="roundRect">
                <a:avLst>
                  <a:gd name="adj" fmla="val 10000"/>
                </a:avLst>
              </a:prstGeom>
              <a:grp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defRPr/>
                </a:pPr>
                <a:r>
                  <a:rPr lang="zh-CN" altLang="en-US" sz="2000" dirty="0">
                    <a:latin typeface="黑体" pitchFamily="49" charset="-122"/>
                    <a:ea typeface="黑体" pitchFamily="49" charset="-122"/>
                  </a:rPr>
                  <a:t>难解问题</a:t>
                </a:r>
                <a:endParaRPr lang="en-US" altLang="zh-CN" sz="2000" dirty="0">
                  <a:latin typeface="黑体" pitchFamily="49" charset="-122"/>
                  <a:ea typeface="黑体" pitchFamily="49" charset="-122"/>
                </a:endParaRPr>
              </a:p>
            </p:txBody>
          </p:sp>
          <p:sp>
            <p:nvSpPr>
              <p:cNvPr id="42" name="圆角矩形 41"/>
              <p:cNvSpPr/>
              <p:nvPr/>
            </p:nvSpPr>
            <p:spPr>
              <a:xfrm>
                <a:off x="2195170" y="3656941"/>
                <a:ext cx="1944782" cy="635986"/>
              </a:xfrm>
              <a:prstGeom prst="roundRect">
                <a:avLst>
                  <a:gd name="adj" fmla="val 10000"/>
                </a:avLst>
              </a:prstGeom>
              <a:ln/>
            </p:spPr>
            <p:style>
              <a:lnRef idx="1">
                <a:schemeClr val="accent2"/>
              </a:lnRef>
              <a:fillRef idx="2">
                <a:schemeClr val="accent2"/>
              </a:fillRef>
              <a:effectRef idx="1">
                <a:schemeClr val="accent2"/>
              </a:effectRef>
              <a:fontRef idx="minor">
                <a:schemeClr val="dk1"/>
              </a:fontRef>
            </p:style>
            <p:txBody>
              <a:bodyPr tIns="72000" b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80000"/>
                  </a:lnSpc>
                  <a:spcAft>
                    <a:spcPts val="0"/>
                  </a:spcAft>
                  <a:defRPr/>
                </a:pPr>
                <a:r>
                  <a:rPr lang="zh-CN" altLang="en-US" sz="2000" dirty="0">
                    <a:solidFill>
                      <a:schemeClr val="tx1"/>
                    </a:solidFill>
                    <a:latin typeface="黑体" pitchFamily="49" charset="-122"/>
                    <a:ea typeface="黑体" pitchFamily="49" charset="-122"/>
                  </a:rPr>
                  <a:t>易解问题</a:t>
                </a:r>
                <a:endParaRPr lang="en-US" altLang="zh-CN" sz="2000" dirty="0">
                  <a:solidFill>
                    <a:schemeClr val="tx1"/>
                  </a:solidFill>
                  <a:latin typeface="黑体" pitchFamily="49" charset="-122"/>
                  <a:ea typeface="黑体" pitchFamily="49" charset="-122"/>
                </a:endParaRPr>
              </a:p>
              <a:p>
                <a:pPr algn="ctr" defTabSz="711200">
                  <a:lnSpc>
                    <a:spcPct val="80000"/>
                  </a:lnSpc>
                  <a:spcAft>
                    <a:spcPts val="0"/>
                  </a:spcAft>
                  <a:defRPr/>
                </a:pPr>
                <a:r>
                  <a:rPr lang="en-US" altLang="zh-CN" sz="2000" dirty="0" smtClean="0">
                    <a:solidFill>
                      <a:srgbClr val="0000FF"/>
                    </a:solidFill>
                    <a:latin typeface="黑体" pitchFamily="49" charset="-122"/>
                    <a:ea typeface="黑体" pitchFamily="49" charset="-122"/>
                  </a:rPr>
                  <a:t>(</a:t>
                </a:r>
                <a:r>
                  <a:rPr lang="zh-CN" altLang="en-US" sz="2000" dirty="0" smtClean="0">
                    <a:solidFill>
                      <a:srgbClr val="0000FF"/>
                    </a:solidFill>
                    <a:latin typeface="黑体" pitchFamily="49" charset="-122"/>
                    <a:ea typeface="黑体" pitchFamily="49" charset="-122"/>
                  </a:rPr>
                  <a:t>多项式易解类</a:t>
                </a:r>
                <a:r>
                  <a:rPr lang="en-US" altLang="zh-CN" sz="2000" dirty="0" smtClean="0">
                    <a:solidFill>
                      <a:srgbClr val="0000FF"/>
                    </a:solidFill>
                    <a:latin typeface="黑体" pitchFamily="49" charset="-122"/>
                    <a:ea typeface="黑体" pitchFamily="49" charset="-122"/>
                  </a:rPr>
                  <a:t>)</a:t>
                </a:r>
                <a:endParaRPr lang="zh-CN" altLang="en-US" sz="2000" dirty="0">
                  <a:solidFill>
                    <a:srgbClr val="0000FF"/>
                  </a:solidFill>
                  <a:latin typeface="黑体" pitchFamily="49" charset="-122"/>
                  <a:ea typeface="黑体" pitchFamily="49" charset="-122"/>
                </a:endParaRPr>
              </a:p>
            </p:txBody>
          </p:sp>
          <p:grpSp>
            <p:nvGrpSpPr>
              <p:cNvPr id="8" name="组合 42"/>
              <p:cNvGrpSpPr>
                <a:grpSpLocks/>
              </p:cNvGrpSpPr>
              <p:nvPr/>
            </p:nvGrpSpPr>
            <p:grpSpPr bwMode="auto">
              <a:xfrm>
                <a:off x="1331527" y="3285513"/>
                <a:ext cx="1727285" cy="373015"/>
                <a:chOff x="5652479" y="3285513"/>
                <a:chExt cx="1727285" cy="373015"/>
              </a:xfrm>
              <a:grpFill/>
            </p:grpSpPr>
            <p:sp>
              <p:nvSpPr>
                <p:cNvPr id="44" name="直接连接符 3"/>
                <p:cNvSpPr/>
                <p:nvPr/>
              </p:nvSpPr>
              <p:spPr>
                <a:xfrm>
                  <a:off x="6516121" y="3285513"/>
                  <a:ext cx="863643" cy="373015"/>
                </a:xfrm>
                <a:custGeom>
                  <a:avLst/>
                  <a:gdLst/>
                  <a:ahLst/>
                  <a:cxnLst/>
                  <a:rect l="0" t="0" r="0" b="0"/>
                  <a:pathLst>
                    <a:path>
                      <a:moveTo>
                        <a:pt x="0" y="0"/>
                      </a:moveTo>
                      <a:lnTo>
                        <a:pt x="0" y="254630"/>
                      </a:lnTo>
                      <a:lnTo>
                        <a:pt x="863624" y="254630"/>
                      </a:lnTo>
                      <a:lnTo>
                        <a:pt x="863624"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45" name="直接连接符 4"/>
                <p:cNvSpPr/>
                <p:nvPr/>
              </p:nvSpPr>
              <p:spPr>
                <a:xfrm>
                  <a:off x="5652479" y="3285513"/>
                  <a:ext cx="863643" cy="373015"/>
                </a:xfrm>
                <a:custGeom>
                  <a:avLst/>
                  <a:gdLst/>
                  <a:ahLst/>
                  <a:cxnLst/>
                  <a:rect l="0" t="0" r="0" b="0"/>
                  <a:pathLst>
                    <a:path>
                      <a:moveTo>
                        <a:pt x="863624" y="0"/>
                      </a:moveTo>
                      <a:lnTo>
                        <a:pt x="863624" y="254630"/>
                      </a:lnTo>
                      <a:lnTo>
                        <a:pt x="0" y="254630"/>
                      </a:lnTo>
                      <a:lnTo>
                        <a:pt x="0" y="373648"/>
                      </a:lnTo>
                    </a:path>
                  </a:pathLst>
                </a:custGeom>
                <a:grp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grpSp>
        </p:grpSp>
        <p:grpSp>
          <p:nvGrpSpPr>
            <p:cNvPr id="9" name="组合 29"/>
            <p:cNvGrpSpPr>
              <a:grpSpLocks/>
            </p:cNvGrpSpPr>
            <p:nvPr/>
          </p:nvGrpSpPr>
          <p:grpSpPr bwMode="auto">
            <a:xfrm>
              <a:off x="35157" y="4271293"/>
              <a:ext cx="2378097" cy="2038026"/>
              <a:chOff x="35157" y="4271293"/>
              <a:chExt cx="2378097" cy="2038026"/>
            </a:xfrm>
            <a:grpFill/>
          </p:grpSpPr>
          <p:sp>
            <p:nvSpPr>
              <p:cNvPr id="31" name="直接连接符 3"/>
              <p:cNvSpPr/>
              <p:nvPr/>
            </p:nvSpPr>
            <p:spPr>
              <a:xfrm>
                <a:off x="1098724" y="4271293"/>
                <a:ext cx="360381" cy="373016"/>
              </a:xfrm>
              <a:custGeom>
                <a:avLst/>
                <a:gdLst/>
                <a:ahLst/>
                <a:cxnLst/>
                <a:rect l="0" t="0" r="0" b="0"/>
                <a:pathLst>
                  <a:path>
                    <a:moveTo>
                      <a:pt x="0" y="0"/>
                    </a:moveTo>
                    <a:lnTo>
                      <a:pt x="0" y="254630"/>
                    </a:lnTo>
                    <a:lnTo>
                      <a:pt x="560063" y="254630"/>
                    </a:lnTo>
                    <a:lnTo>
                      <a:pt x="560063"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2" name="直接连接符 4"/>
              <p:cNvSpPr/>
              <p:nvPr/>
            </p:nvSpPr>
            <p:spPr>
              <a:xfrm>
                <a:off x="503382" y="4272814"/>
                <a:ext cx="595341" cy="373015"/>
              </a:xfrm>
              <a:custGeom>
                <a:avLst/>
                <a:gdLst/>
                <a:ahLst/>
                <a:cxnLst/>
                <a:rect l="0" t="0" r="0" b="0"/>
                <a:pathLst>
                  <a:path>
                    <a:moveTo>
                      <a:pt x="596158" y="0"/>
                    </a:moveTo>
                    <a:lnTo>
                      <a:pt x="596158" y="254630"/>
                    </a:lnTo>
                    <a:lnTo>
                      <a:pt x="0" y="254630"/>
                    </a:lnTo>
                    <a:lnTo>
                      <a:pt x="0" y="373648"/>
                    </a:lnTo>
                  </a:path>
                </a:pathLst>
              </a:custGeom>
              <a:grp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a:defRPr/>
                </a:pPr>
                <a:endParaRPr lang="zh-CN" altLang="en-US"/>
              </a:p>
            </p:txBody>
          </p:sp>
          <p:sp>
            <p:nvSpPr>
              <p:cNvPr id="33" name="圆角矩形 32"/>
              <p:cNvSpPr/>
              <p:nvPr/>
            </p:nvSpPr>
            <p:spPr bwMode="auto">
              <a:xfrm>
                <a:off x="35157" y="4630418"/>
                <a:ext cx="1008050" cy="682068"/>
              </a:xfrm>
              <a:prstGeom prst="roundRect">
                <a:avLst>
                  <a:gd name="adj" fmla="val 10000"/>
                </a:avLst>
              </a:prstGeom>
              <a:grp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不可近</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似问题</a:t>
                </a:r>
              </a:p>
              <a:p>
                <a:pPr>
                  <a:defRPr/>
                </a:pPr>
                <a:endParaRPr lang="zh-CN" altLang="en-US" dirty="0"/>
              </a:p>
            </p:txBody>
          </p:sp>
          <p:sp>
            <p:nvSpPr>
              <p:cNvPr id="34" name="圆角矩形 4"/>
              <p:cNvSpPr/>
              <p:nvPr/>
            </p:nvSpPr>
            <p:spPr>
              <a:xfrm>
                <a:off x="732009" y="5622019"/>
                <a:ext cx="1681245" cy="687300"/>
              </a:xfrm>
              <a:prstGeom prst="rect">
                <a:avLst/>
              </a:prstGeom>
              <a:solidFill>
                <a:srgbClr val="CCFFFF"/>
              </a:solidFill>
              <a:ln w="38100">
                <a:solidFill>
                  <a:srgbClr val="CCFFCC"/>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lIns="72000" tIns="72000" rIns="60960" bIns="0" spcCol="1270" anchor="ctr"/>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近似算法</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solidFill>
                      <a:srgbClr val="0000FF"/>
                    </a:solidFill>
                    <a:latin typeface="黑体" pitchFamily="49" charset="-122"/>
                    <a:ea typeface="黑体" pitchFamily="49" charset="-122"/>
                  </a:rPr>
                  <a:t>（多项式算法）</a:t>
                </a:r>
              </a:p>
            </p:txBody>
          </p:sp>
          <p:cxnSp>
            <p:nvCxnSpPr>
              <p:cNvPr id="35" name="直接箭头连接符 34"/>
              <p:cNvCxnSpPr>
                <a:stCxn id="34" idx="0"/>
                <a:endCxn id="36" idx="2"/>
              </p:cNvCxnSpPr>
              <p:nvPr/>
            </p:nvCxnSpPr>
            <p:spPr>
              <a:xfrm flipV="1">
                <a:off x="1572631" y="5345302"/>
                <a:ext cx="5460" cy="276717"/>
              </a:xfrm>
              <a:prstGeom prst="straightConnector1">
                <a:avLst/>
              </a:prstGeom>
              <a:grpFill/>
              <a:ln w="25400">
                <a:tailEnd type="arrow"/>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bwMode="auto">
              <a:xfrm>
                <a:off x="1092067" y="4661388"/>
                <a:ext cx="972048" cy="683914"/>
              </a:xfrm>
              <a:prstGeom prst="roundRect">
                <a:avLst>
                  <a:gd name="adj" fmla="val 10000"/>
                </a:avLst>
              </a:prstGeom>
              <a:solidFill>
                <a:srgbClr val="FFFF66"/>
              </a:solidFill>
              <a:ln w="38100">
                <a:solidFill>
                  <a:srgbClr val="FFCC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711200">
                  <a:lnSpc>
                    <a:spcPct val="90000"/>
                  </a:lnSpc>
                  <a:spcAft>
                    <a:spcPts val="0"/>
                  </a:spcAft>
                  <a:defRPr/>
                </a:pPr>
                <a:r>
                  <a:rPr lang="zh-CN" altLang="en-US" sz="2000" dirty="0">
                    <a:latin typeface="黑体" pitchFamily="49" charset="-122"/>
                    <a:ea typeface="黑体" pitchFamily="49" charset="-122"/>
                  </a:rPr>
                  <a:t>可近似</a:t>
                </a:r>
                <a:endParaRPr lang="en-US" altLang="zh-CN" sz="2000" dirty="0">
                  <a:latin typeface="黑体" pitchFamily="49" charset="-122"/>
                  <a:ea typeface="黑体" pitchFamily="49" charset="-122"/>
                </a:endParaRPr>
              </a:p>
              <a:p>
                <a:pPr algn="ctr" defTabSz="711200">
                  <a:lnSpc>
                    <a:spcPct val="90000"/>
                  </a:lnSpc>
                  <a:spcAft>
                    <a:spcPts val="0"/>
                  </a:spcAft>
                  <a:defRPr/>
                </a:pPr>
                <a:r>
                  <a:rPr lang="zh-CN" altLang="en-US" sz="2000" dirty="0">
                    <a:latin typeface="黑体" pitchFamily="49" charset="-122"/>
                    <a:ea typeface="黑体" pitchFamily="49" charset="-122"/>
                  </a:rPr>
                  <a:t>问题</a:t>
                </a:r>
              </a:p>
              <a:p>
                <a:pPr>
                  <a:defRPr/>
                </a:pPr>
                <a:endParaRPr lang="zh-CN" altLang="en-US" dirty="0"/>
              </a:p>
            </p:txBody>
          </p:sp>
        </p:grpSp>
      </p:grpSp>
      <p:cxnSp>
        <p:nvCxnSpPr>
          <p:cNvPr id="58" name="Curved Connector 5"/>
          <p:cNvCxnSpPr>
            <a:cxnSpLocks noChangeShapeType="1"/>
          </p:cNvCxnSpPr>
          <p:nvPr/>
        </p:nvCxnSpPr>
        <p:spPr bwMode="auto">
          <a:xfrm rot="5400000">
            <a:off x="6019800" y="4266379"/>
            <a:ext cx="1660525" cy="142875"/>
          </a:xfrm>
          <a:prstGeom prst="curvedConnector3">
            <a:avLst>
              <a:gd name="adj1" fmla="val 50000"/>
            </a:avLst>
          </a:prstGeom>
          <a:noFill/>
          <a:ln w="9525">
            <a:solidFill>
              <a:schemeClr val="tx1"/>
            </a:solidFill>
            <a:round/>
            <a:headEnd/>
            <a:tailEnd/>
          </a:ln>
          <a:effectLst>
            <a:outerShdw blurRad="63500" dist="17961" dir="2700000" algn="ctr" rotWithShape="0">
              <a:srgbClr val="000000">
                <a:alpha val="74998"/>
              </a:srgbClr>
            </a:outerShdw>
          </a:effectLst>
        </p:spPr>
      </p:cxnSp>
      <p:grpSp>
        <p:nvGrpSpPr>
          <p:cNvPr id="10" name="组合 76"/>
          <p:cNvGrpSpPr>
            <a:grpSpLocks/>
          </p:cNvGrpSpPr>
          <p:nvPr/>
        </p:nvGrpSpPr>
        <p:grpSpPr bwMode="auto">
          <a:xfrm>
            <a:off x="4457700" y="3561529"/>
            <a:ext cx="3878263" cy="1692275"/>
            <a:chOff x="4457514" y="3731385"/>
            <a:chExt cx="3878246" cy="1691539"/>
          </a:xfrm>
        </p:grpSpPr>
        <p:sp>
          <p:nvSpPr>
            <p:cNvPr id="12314" name="TextBox 9"/>
            <p:cNvSpPr txBox="1">
              <a:spLocks noChangeArrowheads="1"/>
            </p:cNvSpPr>
            <p:nvPr/>
          </p:nvSpPr>
          <p:spPr bwMode="auto">
            <a:xfrm>
              <a:off x="5722761" y="4202504"/>
              <a:ext cx="1513535" cy="707803"/>
            </a:xfrm>
            <a:prstGeom prst="rect">
              <a:avLst/>
            </a:prstGeom>
            <a:noFill/>
            <a:ln w="9525">
              <a:noFill/>
              <a:miter lim="800000"/>
              <a:headEnd/>
              <a:tailEnd/>
            </a:ln>
          </p:spPr>
          <p:txBody>
            <a:bodyPr>
              <a:spAutoFit/>
            </a:bodyPr>
            <a:lstStyle/>
            <a:p>
              <a:r>
                <a:rPr lang="zh-CN" altLang="en-US" sz="2000" b="1">
                  <a:solidFill>
                    <a:srgbClr val="FF0000"/>
                  </a:solidFill>
                  <a:latin typeface="黑体" pitchFamily="49" charset="-122"/>
                  <a:ea typeface="黑体" pitchFamily="49" charset="-122"/>
                </a:rPr>
                <a:t>非大数据</a:t>
              </a:r>
              <a:endParaRPr lang="en-US" altLang="zh-CN" sz="2000" b="1">
                <a:solidFill>
                  <a:srgbClr val="FF0000"/>
                </a:solidFill>
                <a:latin typeface="黑体" pitchFamily="49" charset="-122"/>
                <a:ea typeface="黑体" pitchFamily="49" charset="-122"/>
              </a:endParaRPr>
            </a:p>
            <a:p>
              <a:r>
                <a:rPr lang="zh-CN" altLang="en-US" sz="2000" b="1">
                  <a:solidFill>
                    <a:srgbClr val="FF0000"/>
                  </a:solidFill>
                  <a:latin typeface="黑体" pitchFamily="49" charset="-122"/>
                  <a:ea typeface="黑体" pitchFamily="49" charset="-122"/>
                </a:rPr>
                <a:t>易解类</a:t>
              </a:r>
            </a:p>
          </p:txBody>
        </p:sp>
        <p:grpSp>
          <p:nvGrpSpPr>
            <p:cNvPr id="12" name="组合 75"/>
            <p:cNvGrpSpPr>
              <a:grpSpLocks/>
            </p:cNvGrpSpPr>
            <p:nvPr/>
          </p:nvGrpSpPr>
          <p:grpSpPr bwMode="auto">
            <a:xfrm>
              <a:off x="4457514" y="3731385"/>
              <a:ext cx="3878246" cy="1691539"/>
              <a:chOff x="4457514" y="3731385"/>
              <a:chExt cx="3878246" cy="1691539"/>
            </a:xfrm>
          </p:grpSpPr>
          <p:grpSp>
            <p:nvGrpSpPr>
              <p:cNvPr id="13" name="组合 71"/>
              <p:cNvGrpSpPr>
                <a:grpSpLocks/>
              </p:cNvGrpSpPr>
              <p:nvPr/>
            </p:nvGrpSpPr>
            <p:grpSpPr bwMode="auto">
              <a:xfrm>
                <a:off x="4457514" y="3731385"/>
                <a:ext cx="3878246" cy="1691539"/>
                <a:chOff x="4457514" y="1916832"/>
                <a:chExt cx="3878246" cy="1691539"/>
              </a:xfrm>
            </p:grpSpPr>
            <p:sp>
              <p:nvSpPr>
                <p:cNvPr id="66" name="右箭头 65"/>
                <p:cNvSpPr/>
                <p:nvPr/>
              </p:nvSpPr>
              <p:spPr>
                <a:xfrm>
                  <a:off x="4457514" y="3313224"/>
                  <a:ext cx="2320915" cy="280866"/>
                </a:xfrm>
                <a:prstGeom prst="rightArrow">
                  <a:avLst/>
                </a:prstGeom>
                <a:ln/>
              </p:spPr>
              <p:style>
                <a:lnRef idx="3">
                  <a:schemeClr val="lt1"/>
                </a:lnRef>
                <a:fillRef idx="1">
                  <a:schemeClr val="accent3"/>
                </a:fillRef>
                <a:effectRef idx="1">
                  <a:schemeClr val="accent3"/>
                </a:effectRef>
                <a:fontRef idx="minor">
                  <a:schemeClr val="lt1"/>
                </a:fontRef>
              </p:style>
              <p:txBody>
                <a:bodyPr anchor="ctr"/>
                <a:lstStyle/>
                <a:p>
                  <a:pPr algn="ctr">
                    <a:defRPr/>
                  </a:pPr>
                  <a:endParaRPr lang="zh-CN" altLang="en-US"/>
                </a:p>
              </p:txBody>
            </p:sp>
            <p:sp>
              <p:nvSpPr>
                <p:cNvPr id="71" name="任意多边形 70"/>
                <p:cNvSpPr/>
                <p:nvPr/>
              </p:nvSpPr>
              <p:spPr>
                <a:xfrm>
                  <a:off x="6822879" y="1916832"/>
                  <a:ext cx="1512881" cy="1691539"/>
                </a:xfrm>
                <a:custGeom>
                  <a:avLst/>
                  <a:gdLst>
                    <a:gd name="connsiteX0" fmla="*/ 193431 w 1512277"/>
                    <a:gd name="connsiteY0" fmla="*/ 2583 h 1691539"/>
                    <a:gd name="connsiteX1" fmla="*/ 123092 w 1512277"/>
                    <a:gd name="connsiteY1" fmla="*/ 90506 h 1691539"/>
                    <a:gd name="connsiteX2" fmla="*/ 105508 w 1512277"/>
                    <a:gd name="connsiteY2" fmla="*/ 319106 h 1691539"/>
                    <a:gd name="connsiteX3" fmla="*/ 87923 w 1512277"/>
                    <a:gd name="connsiteY3" fmla="*/ 389445 h 1691539"/>
                    <a:gd name="connsiteX4" fmla="*/ 70339 w 1512277"/>
                    <a:gd name="connsiteY4" fmla="*/ 793891 h 1691539"/>
                    <a:gd name="connsiteX5" fmla="*/ 35169 w 1512277"/>
                    <a:gd name="connsiteY5" fmla="*/ 899399 h 1691539"/>
                    <a:gd name="connsiteX6" fmla="*/ 0 w 1512277"/>
                    <a:gd name="connsiteY6" fmla="*/ 1022491 h 1691539"/>
                    <a:gd name="connsiteX7" fmla="*/ 35169 w 1512277"/>
                    <a:gd name="connsiteY7" fmla="*/ 1655537 h 1691539"/>
                    <a:gd name="connsiteX8" fmla="*/ 87923 w 1512277"/>
                    <a:gd name="connsiteY8" fmla="*/ 1690706 h 1691539"/>
                    <a:gd name="connsiteX9" fmla="*/ 105508 w 1512277"/>
                    <a:gd name="connsiteY9" fmla="*/ 1637953 h 1691539"/>
                    <a:gd name="connsiteX10" fmla="*/ 158262 w 1512277"/>
                    <a:gd name="connsiteY10" fmla="*/ 1620368 h 1691539"/>
                    <a:gd name="connsiteX11" fmla="*/ 211015 w 1512277"/>
                    <a:gd name="connsiteY11" fmla="*/ 1585199 h 1691539"/>
                    <a:gd name="connsiteX12" fmla="*/ 246185 w 1512277"/>
                    <a:gd name="connsiteY12" fmla="*/ 1620368 h 1691539"/>
                    <a:gd name="connsiteX13" fmla="*/ 422031 w 1512277"/>
                    <a:gd name="connsiteY13" fmla="*/ 1620368 h 1691539"/>
                    <a:gd name="connsiteX14" fmla="*/ 527539 w 1512277"/>
                    <a:gd name="connsiteY14" fmla="*/ 1585199 h 1691539"/>
                    <a:gd name="connsiteX15" fmla="*/ 580292 w 1512277"/>
                    <a:gd name="connsiteY15" fmla="*/ 1567614 h 1691539"/>
                    <a:gd name="connsiteX16" fmla="*/ 615462 w 1512277"/>
                    <a:gd name="connsiteY16" fmla="*/ 1532445 h 1691539"/>
                    <a:gd name="connsiteX17" fmla="*/ 685800 w 1512277"/>
                    <a:gd name="connsiteY17" fmla="*/ 1514860 h 1691539"/>
                    <a:gd name="connsiteX18" fmla="*/ 967154 w 1512277"/>
                    <a:gd name="connsiteY18" fmla="*/ 1497276 h 1691539"/>
                    <a:gd name="connsiteX19" fmla="*/ 1072662 w 1512277"/>
                    <a:gd name="connsiteY19" fmla="*/ 1462106 h 1691539"/>
                    <a:gd name="connsiteX20" fmla="*/ 1266092 w 1512277"/>
                    <a:gd name="connsiteY20" fmla="*/ 1268676 h 1691539"/>
                    <a:gd name="connsiteX21" fmla="*/ 1301262 w 1512277"/>
                    <a:gd name="connsiteY21" fmla="*/ 1233506 h 1691539"/>
                    <a:gd name="connsiteX22" fmla="*/ 1354015 w 1512277"/>
                    <a:gd name="connsiteY22" fmla="*/ 1180753 h 1691539"/>
                    <a:gd name="connsiteX23" fmla="*/ 1406769 w 1512277"/>
                    <a:gd name="connsiteY23" fmla="*/ 1163168 h 1691539"/>
                    <a:gd name="connsiteX24" fmla="*/ 1441939 w 1512277"/>
                    <a:gd name="connsiteY24" fmla="*/ 1110414 h 1691539"/>
                    <a:gd name="connsiteX25" fmla="*/ 1494692 w 1512277"/>
                    <a:gd name="connsiteY25" fmla="*/ 934568 h 1691539"/>
                    <a:gd name="connsiteX26" fmla="*/ 1512277 w 1512277"/>
                    <a:gd name="connsiteY26" fmla="*/ 829060 h 1691539"/>
                    <a:gd name="connsiteX27" fmla="*/ 1494692 w 1512277"/>
                    <a:gd name="connsiteY27" fmla="*/ 565291 h 1691539"/>
                    <a:gd name="connsiteX28" fmla="*/ 1441939 w 1512277"/>
                    <a:gd name="connsiteY28" fmla="*/ 494953 h 1691539"/>
                    <a:gd name="connsiteX29" fmla="*/ 1389185 w 1512277"/>
                    <a:gd name="connsiteY29" fmla="*/ 442199 h 1691539"/>
                    <a:gd name="connsiteX30" fmla="*/ 1266092 w 1512277"/>
                    <a:gd name="connsiteY30" fmla="*/ 371860 h 1691539"/>
                    <a:gd name="connsiteX31" fmla="*/ 1213339 w 1512277"/>
                    <a:gd name="connsiteY31" fmla="*/ 354276 h 1691539"/>
                    <a:gd name="connsiteX32" fmla="*/ 1125415 w 1512277"/>
                    <a:gd name="connsiteY32" fmla="*/ 283937 h 1691539"/>
                    <a:gd name="connsiteX33" fmla="*/ 1072662 w 1512277"/>
                    <a:gd name="connsiteY33" fmla="*/ 266353 h 1691539"/>
                    <a:gd name="connsiteX34" fmla="*/ 967154 w 1512277"/>
                    <a:gd name="connsiteY34" fmla="*/ 196014 h 1691539"/>
                    <a:gd name="connsiteX35" fmla="*/ 914400 w 1512277"/>
                    <a:gd name="connsiteY35" fmla="*/ 178429 h 1691539"/>
                    <a:gd name="connsiteX36" fmla="*/ 808892 w 1512277"/>
                    <a:gd name="connsiteY36" fmla="*/ 108091 h 1691539"/>
                    <a:gd name="connsiteX37" fmla="*/ 650631 w 1512277"/>
                    <a:gd name="connsiteY37" fmla="*/ 55337 h 1691539"/>
                    <a:gd name="connsiteX38" fmla="*/ 597877 w 1512277"/>
                    <a:gd name="connsiteY38" fmla="*/ 37753 h 1691539"/>
                    <a:gd name="connsiteX39" fmla="*/ 457200 w 1512277"/>
                    <a:gd name="connsiteY39" fmla="*/ 2583 h 1691539"/>
                    <a:gd name="connsiteX40" fmla="*/ 228600 w 1512277"/>
                    <a:gd name="connsiteY40" fmla="*/ 20168 h 1691539"/>
                    <a:gd name="connsiteX41" fmla="*/ 193431 w 1512277"/>
                    <a:gd name="connsiteY41" fmla="*/ 2583 h 1691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512277" h="1691539">
                      <a:moveTo>
                        <a:pt x="193431" y="2583"/>
                      </a:moveTo>
                      <a:cubicBezTo>
                        <a:pt x="175846" y="14306"/>
                        <a:pt x="133137" y="54343"/>
                        <a:pt x="123092" y="90506"/>
                      </a:cubicBezTo>
                      <a:cubicBezTo>
                        <a:pt x="102637" y="164143"/>
                        <a:pt x="114438" y="243204"/>
                        <a:pt x="105508" y="319106"/>
                      </a:cubicBezTo>
                      <a:cubicBezTo>
                        <a:pt x="102684" y="343108"/>
                        <a:pt x="93785" y="365999"/>
                        <a:pt x="87923" y="389445"/>
                      </a:cubicBezTo>
                      <a:cubicBezTo>
                        <a:pt x="82062" y="524260"/>
                        <a:pt x="84225" y="659665"/>
                        <a:pt x="70339" y="793891"/>
                      </a:cubicBezTo>
                      <a:cubicBezTo>
                        <a:pt x="66524" y="830766"/>
                        <a:pt x="44160" y="863434"/>
                        <a:pt x="35169" y="899399"/>
                      </a:cubicBezTo>
                      <a:cubicBezTo>
                        <a:pt x="13090" y="987719"/>
                        <a:pt x="25228" y="946810"/>
                        <a:pt x="0" y="1022491"/>
                      </a:cubicBezTo>
                      <a:cubicBezTo>
                        <a:pt x="11723" y="1233506"/>
                        <a:pt x="7599" y="1446002"/>
                        <a:pt x="35169" y="1655537"/>
                      </a:cubicBezTo>
                      <a:cubicBezTo>
                        <a:pt x="37926" y="1676490"/>
                        <a:pt x="67420" y="1695832"/>
                        <a:pt x="87923" y="1690706"/>
                      </a:cubicBezTo>
                      <a:cubicBezTo>
                        <a:pt x="105905" y="1686211"/>
                        <a:pt x="92401" y="1651060"/>
                        <a:pt x="105508" y="1637953"/>
                      </a:cubicBezTo>
                      <a:cubicBezTo>
                        <a:pt x="118615" y="1624846"/>
                        <a:pt x="141683" y="1628658"/>
                        <a:pt x="158262" y="1620368"/>
                      </a:cubicBezTo>
                      <a:cubicBezTo>
                        <a:pt x="177165" y="1610917"/>
                        <a:pt x="193431" y="1596922"/>
                        <a:pt x="211015" y="1585199"/>
                      </a:cubicBezTo>
                      <a:cubicBezTo>
                        <a:pt x="222738" y="1596922"/>
                        <a:pt x="231969" y="1611838"/>
                        <a:pt x="246185" y="1620368"/>
                      </a:cubicBezTo>
                      <a:cubicBezTo>
                        <a:pt x="305208" y="1655782"/>
                        <a:pt x="354493" y="1630016"/>
                        <a:pt x="422031" y="1620368"/>
                      </a:cubicBezTo>
                      <a:lnTo>
                        <a:pt x="527539" y="1585199"/>
                      </a:lnTo>
                      <a:lnTo>
                        <a:pt x="580292" y="1567614"/>
                      </a:lnTo>
                      <a:cubicBezTo>
                        <a:pt x="592015" y="1555891"/>
                        <a:pt x="600633" y="1539859"/>
                        <a:pt x="615462" y="1532445"/>
                      </a:cubicBezTo>
                      <a:cubicBezTo>
                        <a:pt x="637078" y="1521637"/>
                        <a:pt x="661752" y="1517265"/>
                        <a:pt x="685800" y="1514860"/>
                      </a:cubicBezTo>
                      <a:cubicBezTo>
                        <a:pt x="779301" y="1505510"/>
                        <a:pt x="873369" y="1503137"/>
                        <a:pt x="967154" y="1497276"/>
                      </a:cubicBezTo>
                      <a:cubicBezTo>
                        <a:pt x="1002323" y="1485553"/>
                        <a:pt x="1046448" y="1488320"/>
                        <a:pt x="1072662" y="1462106"/>
                      </a:cubicBezTo>
                      <a:lnTo>
                        <a:pt x="1266092" y="1268676"/>
                      </a:lnTo>
                      <a:lnTo>
                        <a:pt x="1301262" y="1233506"/>
                      </a:lnTo>
                      <a:cubicBezTo>
                        <a:pt x="1318846" y="1215922"/>
                        <a:pt x="1330423" y="1188617"/>
                        <a:pt x="1354015" y="1180753"/>
                      </a:cubicBezTo>
                      <a:lnTo>
                        <a:pt x="1406769" y="1163168"/>
                      </a:lnTo>
                      <a:cubicBezTo>
                        <a:pt x="1418492" y="1145583"/>
                        <a:pt x="1433356" y="1129727"/>
                        <a:pt x="1441939" y="1110414"/>
                      </a:cubicBezTo>
                      <a:cubicBezTo>
                        <a:pt x="1458252" y="1073710"/>
                        <a:pt x="1485392" y="981070"/>
                        <a:pt x="1494692" y="934568"/>
                      </a:cubicBezTo>
                      <a:cubicBezTo>
                        <a:pt x="1501684" y="899606"/>
                        <a:pt x="1506415" y="864229"/>
                        <a:pt x="1512277" y="829060"/>
                      </a:cubicBezTo>
                      <a:cubicBezTo>
                        <a:pt x="1506415" y="741137"/>
                        <a:pt x="1512845" y="651519"/>
                        <a:pt x="1494692" y="565291"/>
                      </a:cubicBezTo>
                      <a:cubicBezTo>
                        <a:pt x="1488654" y="536612"/>
                        <a:pt x="1461012" y="517205"/>
                        <a:pt x="1441939" y="494953"/>
                      </a:cubicBezTo>
                      <a:cubicBezTo>
                        <a:pt x="1425755" y="476071"/>
                        <a:pt x="1408289" y="458119"/>
                        <a:pt x="1389185" y="442199"/>
                      </a:cubicBezTo>
                      <a:cubicBezTo>
                        <a:pt x="1358018" y="416226"/>
                        <a:pt x="1301506" y="387037"/>
                        <a:pt x="1266092" y="371860"/>
                      </a:cubicBezTo>
                      <a:cubicBezTo>
                        <a:pt x="1249055" y="364559"/>
                        <a:pt x="1230923" y="360137"/>
                        <a:pt x="1213339" y="354276"/>
                      </a:cubicBezTo>
                      <a:cubicBezTo>
                        <a:pt x="1180627" y="321564"/>
                        <a:pt x="1169781" y="306120"/>
                        <a:pt x="1125415" y="283937"/>
                      </a:cubicBezTo>
                      <a:cubicBezTo>
                        <a:pt x="1108836" y="275648"/>
                        <a:pt x="1090246" y="272214"/>
                        <a:pt x="1072662" y="266353"/>
                      </a:cubicBezTo>
                      <a:cubicBezTo>
                        <a:pt x="1037493" y="242907"/>
                        <a:pt x="1007253" y="209381"/>
                        <a:pt x="967154" y="196014"/>
                      </a:cubicBezTo>
                      <a:cubicBezTo>
                        <a:pt x="949569" y="190152"/>
                        <a:pt x="930603" y="187431"/>
                        <a:pt x="914400" y="178429"/>
                      </a:cubicBezTo>
                      <a:cubicBezTo>
                        <a:pt x="877451" y="157902"/>
                        <a:pt x="848991" y="121457"/>
                        <a:pt x="808892" y="108091"/>
                      </a:cubicBezTo>
                      <a:lnTo>
                        <a:pt x="650631" y="55337"/>
                      </a:lnTo>
                      <a:cubicBezTo>
                        <a:pt x="633046" y="49476"/>
                        <a:pt x="615859" y="42249"/>
                        <a:pt x="597877" y="37753"/>
                      </a:cubicBezTo>
                      <a:lnTo>
                        <a:pt x="457200" y="2583"/>
                      </a:lnTo>
                      <a:cubicBezTo>
                        <a:pt x="381000" y="8445"/>
                        <a:pt x="304502" y="11238"/>
                        <a:pt x="228600" y="20168"/>
                      </a:cubicBezTo>
                      <a:cubicBezTo>
                        <a:pt x="204598" y="22992"/>
                        <a:pt x="211016" y="-9140"/>
                        <a:pt x="193431" y="2583"/>
                      </a:cubicBezTo>
                      <a:close/>
                    </a:path>
                  </a:pathLst>
                </a:custGeom>
                <a:ln>
                  <a:no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zh-CN" altLang="en-US"/>
                </a:p>
              </p:txBody>
            </p:sp>
          </p:grpSp>
          <p:sp>
            <p:nvSpPr>
              <p:cNvPr id="12317" name="TextBox 17"/>
              <p:cNvSpPr txBox="1">
                <a:spLocks noChangeArrowheads="1"/>
              </p:cNvSpPr>
              <p:nvPr/>
            </p:nvSpPr>
            <p:spPr bwMode="auto">
              <a:xfrm>
                <a:off x="6066831" y="3796494"/>
                <a:ext cx="2164217" cy="400110"/>
              </a:xfrm>
              <a:prstGeom prst="rect">
                <a:avLst/>
              </a:prstGeom>
              <a:noFill/>
              <a:ln w="9525">
                <a:noFill/>
                <a:miter lim="800000"/>
                <a:headEnd/>
                <a:tailEnd/>
              </a:ln>
            </p:spPr>
            <p:txBody>
              <a:bodyPr>
                <a:spAutoFit/>
              </a:bodyPr>
              <a:lstStyle/>
              <a:p>
                <a:r>
                  <a:rPr lang="zh-CN" altLang="en-US" sz="2000" b="1">
                    <a:latin typeface="黑体" pitchFamily="49" charset="-122"/>
                    <a:ea typeface="黑体" pitchFamily="49" charset="-122"/>
                  </a:rPr>
                  <a:t>多项式易解类</a:t>
                </a:r>
              </a:p>
            </p:txBody>
          </p:sp>
          <p:sp>
            <p:nvSpPr>
              <p:cNvPr id="12318" name="TextBox 17"/>
              <p:cNvSpPr txBox="1">
                <a:spLocks noChangeArrowheads="1"/>
              </p:cNvSpPr>
              <p:nvPr/>
            </p:nvSpPr>
            <p:spPr bwMode="auto">
              <a:xfrm>
                <a:off x="6973827" y="4188931"/>
                <a:ext cx="1239636" cy="707803"/>
              </a:xfrm>
              <a:prstGeom prst="rect">
                <a:avLst/>
              </a:prstGeom>
              <a:noFill/>
              <a:ln w="9525">
                <a:noFill/>
                <a:miter lim="800000"/>
                <a:headEnd/>
                <a:tailEnd/>
              </a:ln>
            </p:spPr>
            <p:txBody>
              <a:bodyPr>
                <a:spAutoFit/>
              </a:bodyPr>
              <a:lstStyle/>
              <a:p>
                <a:r>
                  <a:rPr lang="zh-CN" altLang="en-US" sz="2000" b="1">
                    <a:solidFill>
                      <a:srgbClr val="0000FF"/>
                    </a:solidFill>
                    <a:latin typeface="黑体" pitchFamily="49" charset="-122"/>
                    <a:ea typeface="黑体" pitchFamily="49" charset="-122"/>
                  </a:rPr>
                  <a:t>大数据易解类</a:t>
                </a:r>
              </a:p>
            </p:txBody>
          </p:sp>
        </p:grpSp>
      </p:grpSp>
      <p:grpSp>
        <p:nvGrpSpPr>
          <p:cNvPr id="14" name="组合 2"/>
          <p:cNvGrpSpPr>
            <a:grpSpLocks/>
          </p:cNvGrpSpPr>
          <p:nvPr/>
        </p:nvGrpSpPr>
        <p:grpSpPr bwMode="auto">
          <a:xfrm>
            <a:off x="5292725" y="1459679"/>
            <a:ext cx="3663950" cy="1223963"/>
            <a:chOff x="5371146" y="1412776"/>
            <a:chExt cx="3665350" cy="1224137"/>
          </a:xfrm>
        </p:grpSpPr>
        <p:sp>
          <p:nvSpPr>
            <p:cNvPr id="79" name="矩形 78"/>
            <p:cNvSpPr/>
            <p:nvPr/>
          </p:nvSpPr>
          <p:spPr>
            <a:xfrm>
              <a:off x="5650653" y="1820822"/>
              <a:ext cx="3385843" cy="455677"/>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如何设计更有效的算法？</a:t>
              </a:r>
            </a:p>
          </p:txBody>
        </p:sp>
        <p:sp>
          <p:nvSpPr>
            <p:cNvPr id="53" name="矩形 52"/>
            <p:cNvSpPr/>
            <p:nvPr/>
          </p:nvSpPr>
          <p:spPr>
            <a:xfrm>
              <a:off x="5650653" y="2205052"/>
              <a:ext cx="3385843" cy="431861"/>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defRPr/>
              </a:pPr>
              <a:r>
                <a:rPr lang="zh-CN" altLang="en-US" sz="1800" dirty="0"/>
                <a:t>如何以“以局部观全局”？</a:t>
              </a:r>
            </a:p>
          </p:txBody>
        </p:sp>
        <p:sp>
          <p:nvSpPr>
            <p:cNvPr id="68" name="矩形 67"/>
            <p:cNvSpPr/>
            <p:nvPr/>
          </p:nvSpPr>
          <p:spPr>
            <a:xfrm>
              <a:off x="5371146" y="1412776"/>
              <a:ext cx="3665350" cy="4556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zh-CN" altLang="en-US" sz="1800" b="1" dirty="0"/>
                <a:t>任务</a:t>
              </a:r>
              <a:r>
                <a:rPr lang="en-US" altLang="zh-CN" sz="1800" b="1" dirty="0"/>
                <a:t>3</a:t>
              </a:r>
              <a:r>
                <a:rPr lang="zh-CN" altLang="en-US" sz="1800" b="1" dirty="0"/>
                <a:t>：大数据高效算法理论</a:t>
              </a:r>
            </a:p>
          </p:txBody>
        </p:sp>
      </p:grpSp>
      <p:grpSp>
        <p:nvGrpSpPr>
          <p:cNvPr id="15" name="组合 26"/>
          <p:cNvGrpSpPr>
            <a:grpSpLocks/>
          </p:cNvGrpSpPr>
          <p:nvPr/>
        </p:nvGrpSpPr>
        <p:grpSpPr bwMode="auto">
          <a:xfrm>
            <a:off x="2266950" y="4574354"/>
            <a:ext cx="2160588" cy="1020763"/>
            <a:chOff x="2123975" y="4581129"/>
            <a:chExt cx="2159526" cy="1021174"/>
          </a:xfrm>
        </p:grpSpPr>
        <p:sp>
          <p:nvSpPr>
            <p:cNvPr id="12307" name="直接连接符 3"/>
            <p:cNvSpPr>
              <a:spLocks noChangeArrowheads="1"/>
            </p:cNvSpPr>
            <p:nvPr/>
          </p:nvSpPr>
          <p:spPr bwMode="auto">
            <a:xfrm>
              <a:off x="3194472" y="4581129"/>
              <a:ext cx="560063" cy="373648"/>
            </a:xfrm>
            <a:custGeom>
              <a:avLst/>
              <a:gdLst>
                <a:gd name="T0" fmla="*/ 0 w 560063"/>
                <a:gd name="T1" fmla="*/ 0 h 373648"/>
                <a:gd name="T2" fmla="*/ 0 w 560063"/>
                <a:gd name="T3" fmla="*/ 254630 h 373648"/>
                <a:gd name="T4" fmla="*/ 560063 w 560063"/>
                <a:gd name="T5" fmla="*/ 254630 h 373648"/>
                <a:gd name="T6" fmla="*/ 560063 w 560063"/>
                <a:gd name="T7" fmla="*/ 373648 h 373648"/>
                <a:gd name="T8" fmla="*/ 0 60000 65536"/>
                <a:gd name="T9" fmla="*/ 0 60000 65536"/>
                <a:gd name="T10" fmla="*/ 0 60000 65536"/>
                <a:gd name="T11" fmla="*/ 0 60000 65536"/>
                <a:gd name="T12" fmla="*/ 0 w 560063"/>
                <a:gd name="T13" fmla="*/ 0 h 373648"/>
                <a:gd name="T14" fmla="*/ 560063 w 560063"/>
                <a:gd name="T15" fmla="*/ 373648 h 373648"/>
              </a:gdLst>
              <a:ahLst/>
              <a:cxnLst>
                <a:cxn ang="T8">
                  <a:pos x="T0" y="T1"/>
                </a:cxn>
                <a:cxn ang="T9">
                  <a:pos x="T2" y="T3"/>
                </a:cxn>
                <a:cxn ang="T10">
                  <a:pos x="T4" y="T5"/>
                </a:cxn>
                <a:cxn ang="T11">
                  <a:pos x="T6" y="T7"/>
                </a:cxn>
              </a:cxnLst>
              <a:rect l="T12" t="T13" r="T14" b="T15"/>
              <a:pathLst>
                <a:path w="560063" h="373648">
                  <a:moveTo>
                    <a:pt x="0" y="0"/>
                  </a:moveTo>
                  <a:lnTo>
                    <a:pt x="0" y="254630"/>
                  </a:lnTo>
                  <a:lnTo>
                    <a:pt x="560063" y="254630"/>
                  </a:lnTo>
                  <a:lnTo>
                    <a:pt x="560063" y="373648"/>
                  </a:lnTo>
                </a:path>
              </a:pathLst>
            </a:custGeom>
            <a:noFill/>
            <a:ln w="38100">
              <a:solidFill>
                <a:srgbClr val="FF0000"/>
              </a:solidFill>
              <a:miter lim="800000"/>
              <a:headEnd/>
              <a:tailEnd/>
            </a:ln>
          </p:spPr>
          <p:txBody>
            <a:bodyPr/>
            <a:lstStyle/>
            <a:p>
              <a:endParaRPr lang="zh-CN" altLang="en-US"/>
            </a:p>
          </p:txBody>
        </p:sp>
        <p:sp>
          <p:nvSpPr>
            <p:cNvPr id="12308" name="直接连接符 4"/>
            <p:cNvSpPr>
              <a:spLocks noChangeArrowheads="1"/>
            </p:cNvSpPr>
            <p:nvPr/>
          </p:nvSpPr>
          <p:spPr bwMode="auto">
            <a:xfrm>
              <a:off x="2598314" y="4581129"/>
              <a:ext cx="596158" cy="373648"/>
            </a:xfrm>
            <a:custGeom>
              <a:avLst/>
              <a:gdLst>
                <a:gd name="T0" fmla="*/ 596158 w 596158"/>
                <a:gd name="T1" fmla="*/ 0 h 373648"/>
                <a:gd name="T2" fmla="*/ 596158 w 596158"/>
                <a:gd name="T3" fmla="*/ 254630 h 373648"/>
                <a:gd name="T4" fmla="*/ 0 w 596158"/>
                <a:gd name="T5" fmla="*/ 254630 h 373648"/>
                <a:gd name="T6" fmla="*/ 0 w 596158"/>
                <a:gd name="T7" fmla="*/ 373648 h 373648"/>
                <a:gd name="T8" fmla="*/ 0 60000 65536"/>
                <a:gd name="T9" fmla="*/ 0 60000 65536"/>
                <a:gd name="T10" fmla="*/ 0 60000 65536"/>
                <a:gd name="T11" fmla="*/ 0 60000 65536"/>
                <a:gd name="T12" fmla="*/ 0 w 596158"/>
                <a:gd name="T13" fmla="*/ 0 h 373648"/>
                <a:gd name="T14" fmla="*/ 596158 w 596158"/>
                <a:gd name="T15" fmla="*/ 373648 h 373648"/>
              </a:gdLst>
              <a:ahLst/>
              <a:cxnLst>
                <a:cxn ang="T8">
                  <a:pos x="T0" y="T1"/>
                </a:cxn>
                <a:cxn ang="T9">
                  <a:pos x="T2" y="T3"/>
                </a:cxn>
                <a:cxn ang="T10">
                  <a:pos x="T4" y="T5"/>
                </a:cxn>
                <a:cxn ang="T11">
                  <a:pos x="T6" y="T7"/>
                </a:cxn>
              </a:cxnLst>
              <a:rect l="T12" t="T13" r="T14" b="T15"/>
              <a:pathLst>
                <a:path w="596158" h="373648">
                  <a:moveTo>
                    <a:pt x="596158" y="0"/>
                  </a:moveTo>
                  <a:lnTo>
                    <a:pt x="596158" y="254630"/>
                  </a:lnTo>
                  <a:lnTo>
                    <a:pt x="0" y="254630"/>
                  </a:lnTo>
                  <a:lnTo>
                    <a:pt x="0" y="373648"/>
                  </a:lnTo>
                </a:path>
              </a:pathLst>
            </a:custGeom>
            <a:noFill/>
            <a:ln w="38100">
              <a:solidFill>
                <a:srgbClr val="FF0000"/>
              </a:solidFill>
              <a:miter lim="800000"/>
              <a:headEnd/>
              <a:tailEnd/>
            </a:ln>
          </p:spPr>
          <p:txBody>
            <a:bodyPr/>
            <a:lstStyle/>
            <a:p>
              <a:endParaRPr lang="zh-CN" altLang="en-US"/>
            </a:p>
          </p:txBody>
        </p:sp>
        <p:sp>
          <p:nvSpPr>
            <p:cNvPr id="50" name="圆角矩形 49"/>
            <p:cNvSpPr/>
            <p:nvPr/>
          </p:nvSpPr>
          <p:spPr>
            <a:xfrm>
              <a:off x="2123975" y="4941637"/>
              <a:ext cx="998047" cy="647961"/>
            </a:xfrm>
            <a:prstGeom prst="roundRect">
              <a:avLst>
                <a:gd name="adj" fmla="val 10000"/>
              </a:avLst>
            </a:prstGeom>
            <a:ln/>
          </p:spPr>
          <p:style>
            <a:lnRef idx="2">
              <a:schemeClr val="accent2"/>
            </a:lnRef>
            <a:fillRef idx="1">
              <a:schemeClr val="lt1"/>
            </a:fillRef>
            <a:effectRef idx="0">
              <a:schemeClr val="accent2"/>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defTabSz="666750">
                <a:lnSpc>
                  <a:spcPct val="90000"/>
                </a:lnSpc>
                <a:defRPr/>
              </a:pPr>
              <a:r>
                <a:rPr lang="zh-CN" altLang="en-US" sz="1800" dirty="0">
                  <a:solidFill>
                    <a:srgbClr val="000000"/>
                  </a:solidFill>
                  <a:latin typeface="黑体" pitchFamily="49" charset="-122"/>
                  <a:ea typeface="黑体" pitchFamily="49" charset="-122"/>
                </a:rPr>
                <a:t>非</a:t>
              </a:r>
              <a:r>
                <a:rPr lang="zh-CN" altLang="en-US" sz="1800" dirty="0" smtClean="0">
                  <a:solidFill>
                    <a:srgbClr val="000000"/>
                  </a:solidFill>
                  <a:latin typeface="黑体" pitchFamily="49" charset="-122"/>
                  <a:ea typeface="黑体" pitchFamily="49" charset="-122"/>
                </a:rPr>
                <a:t>大</a:t>
              </a:r>
              <a:r>
                <a:rPr lang="zh-CN" altLang="en-US" sz="1800" dirty="0">
                  <a:solidFill>
                    <a:srgbClr val="000000"/>
                  </a:solidFill>
                  <a:latin typeface="黑体" pitchFamily="49" charset="-122"/>
                  <a:ea typeface="黑体" pitchFamily="49" charset="-122"/>
                </a:rPr>
                <a:t>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en-US" altLang="zh-CN" sz="1800" dirty="0">
                <a:solidFill>
                  <a:srgbClr val="000000"/>
                </a:solidFill>
                <a:latin typeface="黑体" pitchFamily="49" charset="-122"/>
                <a:ea typeface="黑体" pitchFamily="49" charset="-122"/>
              </a:endParaRPr>
            </a:p>
            <a:p>
              <a:pPr defTabSz="666750">
                <a:defRPr/>
              </a:pPr>
              <a:endParaRPr lang="zh-CN" altLang="en-US" sz="2000" dirty="0">
                <a:solidFill>
                  <a:srgbClr val="000000"/>
                </a:solidFill>
                <a:latin typeface="黑体" pitchFamily="49" charset="-122"/>
                <a:ea typeface="黑体" pitchFamily="49" charset="-122"/>
              </a:endParaRPr>
            </a:p>
          </p:txBody>
        </p:sp>
        <p:sp>
          <p:nvSpPr>
            <p:cNvPr id="51" name="圆角矩形 50"/>
            <p:cNvSpPr/>
            <p:nvPr/>
          </p:nvSpPr>
          <p:spPr>
            <a:xfrm>
              <a:off x="3202944" y="4954342"/>
              <a:ext cx="1080557" cy="647961"/>
            </a:xfrm>
            <a:prstGeom prst="roundRect">
              <a:avLst>
                <a:gd name="adj" fmla="val 10000"/>
              </a:avLst>
            </a:prstGeom>
            <a:ln/>
          </p:spPr>
          <p:style>
            <a:lnRef idx="1">
              <a:schemeClr val="dk1"/>
            </a:lnRef>
            <a:fillRef idx="2">
              <a:schemeClr val="dk1"/>
            </a:fillRef>
            <a:effectRef idx="1">
              <a:schemeClr val="dk1"/>
            </a:effectRef>
            <a:fontRef idx="minor">
              <a:schemeClr val="dk1"/>
            </a:fontRef>
          </p:style>
          <p:txBody>
            <a:bodyPr lIns="0" rIns="0"/>
            <a:lstStyle>
              <a:defPPr>
                <a:defRPr lang="zh-CN"/>
              </a:defPPr>
              <a:lvl1pPr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1pPr>
              <a:lvl2pPr marL="4572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2pPr>
              <a:lvl3pPr marL="9144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3pPr>
              <a:lvl4pPr marL="13716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4pPr>
              <a:lvl5pPr marL="1828800" algn="l" rtl="0" fontAlgn="base">
                <a:spcBef>
                  <a:spcPct val="0"/>
                </a:spcBef>
                <a:spcAft>
                  <a:spcPct val="0"/>
                </a:spcAft>
                <a:defRPr kumimoji="1" sz="2400" kern="1200">
                  <a:solidFill>
                    <a:schemeClr val="dk1">
                      <a:hueOff val="0"/>
                      <a:satOff val="0"/>
                      <a:lumOff val="0"/>
                      <a:alphaOff val="0"/>
                    </a:schemeClr>
                  </a:solidFill>
                  <a:latin typeface="+mn-lt"/>
                  <a:ea typeface="+mn-ea"/>
                  <a:cs typeface="+mn-cs"/>
                </a:defRPr>
              </a:lvl5pPr>
              <a:lvl6pPr marL="2286000" algn="l" defTabSz="914400" rtl="0" eaLnBrk="1" latinLnBrk="0" hangingPunct="1">
                <a:defRPr kumimoji="1" sz="2400" kern="1200">
                  <a:solidFill>
                    <a:schemeClr val="dk1">
                      <a:hueOff val="0"/>
                      <a:satOff val="0"/>
                      <a:lumOff val="0"/>
                      <a:alphaOff val="0"/>
                    </a:schemeClr>
                  </a:solidFill>
                  <a:latin typeface="+mn-lt"/>
                  <a:ea typeface="+mn-ea"/>
                  <a:cs typeface="+mn-cs"/>
                </a:defRPr>
              </a:lvl6pPr>
              <a:lvl7pPr marL="2743200" algn="l" defTabSz="914400" rtl="0" eaLnBrk="1" latinLnBrk="0" hangingPunct="1">
                <a:defRPr kumimoji="1" sz="2400" kern="1200">
                  <a:solidFill>
                    <a:schemeClr val="dk1">
                      <a:hueOff val="0"/>
                      <a:satOff val="0"/>
                      <a:lumOff val="0"/>
                      <a:alphaOff val="0"/>
                    </a:schemeClr>
                  </a:solidFill>
                  <a:latin typeface="+mn-lt"/>
                  <a:ea typeface="+mn-ea"/>
                  <a:cs typeface="+mn-cs"/>
                </a:defRPr>
              </a:lvl7pPr>
              <a:lvl8pPr marL="3200400" algn="l" defTabSz="914400" rtl="0" eaLnBrk="1" latinLnBrk="0" hangingPunct="1">
                <a:defRPr kumimoji="1" sz="2400" kern="1200">
                  <a:solidFill>
                    <a:schemeClr val="dk1">
                      <a:hueOff val="0"/>
                      <a:satOff val="0"/>
                      <a:lumOff val="0"/>
                      <a:alphaOff val="0"/>
                    </a:schemeClr>
                  </a:solidFill>
                  <a:latin typeface="+mn-lt"/>
                  <a:ea typeface="+mn-ea"/>
                  <a:cs typeface="+mn-cs"/>
                </a:defRPr>
              </a:lvl8pPr>
              <a:lvl9pPr marL="3657600" algn="l" defTabSz="914400" rtl="0" eaLnBrk="1" latinLnBrk="0" hangingPunct="1">
                <a:defRPr kumimoji="1" sz="2400" kern="1200">
                  <a:solidFill>
                    <a:schemeClr val="dk1">
                      <a:hueOff val="0"/>
                      <a:satOff val="0"/>
                      <a:lumOff val="0"/>
                      <a:alphaOff val="0"/>
                    </a:schemeClr>
                  </a:solidFill>
                  <a:latin typeface="+mn-lt"/>
                  <a:ea typeface="+mn-ea"/>
                  <a:cs typeface="+mn-cs"/>
                </a:defRPr>
              </a:lvl9pPr>
            </a:lstStyle>
            <a:p>
              <a:pPr algn="ctr">
                <a:lnSpc>
                  <a:spcPct val="90000"/>
                </a:lnSpc>
                <a:defRPr/>
              </a:pPr>
              <a:r>
                <a:rPr lang="zh-CN" altLang="en-US" sz="1800" dirty="0">
                  <a:solidFill>
                    <a:srgbClr val="000000"/>
                  </a:solidFill>
                  <a:latin typeface="黑体" pitchFamily="49" charset="-122"/>
                  <a:ea typeface="黑体" pitchFamily="49" charset="-122"/>
                </a:rPr>
                <a:t>大数据</a:t>
              </a:r>
              <a:r>
                <a:rPr lang="en-US" altLang="zh-CN" sz="1800" dirty="0">
                  <a:solidFill>
                    <a:srgbClr val="000000"/>
                  </a:solidFill>
                  <a:latin typeface="黑体" pitchFamily="49" charset="-122"/>
                  <a:ea typeface="黑体" pitchFamily="49" charset="-122"/>
                </a:rPr>
                <a:t/>
              </a:r>
              <a:br>
                <a:rPr lang="en-US" altLang="zh-CN" sz="1800" dirty="0">
                  <a:solidFill>
                    <a:srgbClr val="000000"/>
                  </a:solidFill>
                  <a:latin typeface="黑体" pitchFamily="49" charset="-122"/>
                  <a:ea typeface="黑体" pitchFamily="49" charset="-122"/>
                </a:rPr>
              </a:br>
              <a:r>
                <a:rPr lang="zh-CN" altLang="en-US" sz="1800" dirty="0" smtClean="0">
                  <a:solidFill>
                    <a:srgbClr val="000000"/>
                  </a:solidFill>
                  <a:latin typeface="黑体" pitchFamily="49" charset="-122"/>
                  <a:ea typeface="黑体" pitchFamily="49" charset="-122"/>
                </a:rPr>
                <a:t>易解类</a:t>
              </a:r>
              <a:endParaRPr lang="zh-CN" altLang="en-US" sz="1800" dirty="0">
                <a:solidFill>
                  <a:srgbClr val="000000"/>
                </a:solidFill>
                <a:latin typeface="黑体" pitchFamily="49" charset="-122"/>
                <a:ea typeface="黑体" pitchFamily="49" charset="-122"/>
              </a:endParaRPr>
            </a:p>
          </p:txBody>
        </p:sp>
      </p:grpSp>
      <p:grpSp>
        <p:nvGrpSpPr>
          <p:cNvPr id="16" name="组合 14"/>
          <p:cNvGrpSpPr>
            <a:grpSpLocks/>
          </p:cNvGrpSpPr>
          <p:nvPr/>
        </p:nvGrpSpPr>
        <p:grpSpPr bwMode="auto">
          <a:xfrm>
            <a:off x="250825" y="5326829"/>
            <a:ext cx="8929688" cy="1150938"/>
            <a:chOff x="251408" y="5495453"/>
            <a:chExt cx="8929104" cy="1150730"/>
          </a:xfrm>
        </p:grpSpPr>
        <p:sp>
          <p:nvSpPr>
            <p:cNvPr id="12302" name="矩形 51" descr="羊皮纸"/>
            <p:cNvSpPr>
              <a:spLocks noChangeArrowheads="1"/>
            </p:cNvSpPr>
            <p:nvPr/>
          </p:nvSpPr>
          <p:spPr bwMode="auto">
            <a:xfrm>
              <a:off x="4488100" y="5495453"/>
              <a:ext cx="4692412" cy="1117055"/>
            </a:xfrm>
            <a:prstGeom prst="rect">
              <a:avLst/>
            </a:prstGeom>
            <a:blipFill dpi="0" rotWithShape="1">
              <a:blip r:embed="rId2"/>
              <a:srcRect/>
              <a:tile tx="0" ty="0" sx="100000" sy="100000" flip="none" algn="tl"/>
            </a:blipFill>
            <a:ln w="38100">
              <a:solidFill>
                <a:schemeClr val="tx1"/>
              </a:solidFill>
              <a:miter lim="800000"/>
              <a:headEnd/>
              <a:tailEnd/>
            </a:ln>
          </p:spPr>
          <p:txBody>
            <a:bodyPr anchor="ctr"/>
            <a:lstStyle/>
            <a:p>
              <a:pPr algn="ctr"/>
              <a:r>
                <a:rPr kumimoji="0" lang="zh-CN" altLang="en-US" b="1">
                  <a:latin typeface="黑体" pitchFamily="49" charset="-122"/>
                  <a:ea typeface="黑体" pitchFamily="49" charset="-122"/>
                </a:rPr>
                <a:t>针对大数据非易解类问题，提出</a:t>
              </a:r>
              <a:r>
                <a:rPr kumimoji="0" lang="zh-CN" altLang="en-US" b="1">
                  <a:solidFill>
                    <a:srgbClr val="FF0000"/>
                  </a:solidFill>
                  <a:latin typeface="黑体" pitchFamily="49" charset="-122"/>
                  <a:ea typeface="黑体" pitchFamily="49" charset="-122"/>
                </a:rPr>
                <a:t>高效算法理论与算法</a:t>
              </a:r>
              <a:r>
                <a:rPr kumimoji="0" lang="zh-CN" altLang="en-US" b="1">
                  <a:solidFill>
                    <a:srgbClr val="000000"/>
                  </a:solidFill>
                  <a:latin typeface="黑体" pitchFamily="49" charset="-122"/>
                  <a:ea typeface="黑体" pitchFamily="49" charset="-122"/>
                </a:rPr>
                <a:t>！</a:t>
              </a:r>
              <a:endParaRPr lang="zh-CN" altLang="en-US" b="1">
                <a:solidFill>
                  <a:srgbClr val="C00000"/>
                </a:solidFill>
                <a:latin typeface="黑体" pitchFamily="49" charset="-122"/>
                <a:ea typeface="黑体" pitchFamily="49" charset="-122"/>
              </a:endParaRPr>
            </a:p>
          </p:txBody>
        </p:sp>
        <p:grpSp>
          <p:nvGrpSpPr>
            <p:cNvPr id="17" name="组合 11"/>
            <p:cNvGrpSpPr>
              <a:grpSpLocks/>
            </p:cNvGrpSpPr>
            <p:nvPr/>
          </p:nvGrpSpPr>
          <p:grpSpPr bwMode="auto">
            <a:xfrm>
              <a:off x="251408" y="5915604"/>
              <a:ext cx="4176589" cy="730579"/>
              <a:chOff x="251408" y="5915604"/>
              <a:chExt cx="4176589" cy="730579"/>
            </a:xfrm>
          </p:grpSpPr>
          <p:sp>
            <p:nvSpPr>
              <p:cNvPr id="11" name="下弧形箭头 10"/>
              <p:cNvSpPr/>
              <p:nvPr/>
            </p:nvSpPr>
            <p:spPr>
              <a:xfrm flipH="1">
                <a:off x="2815053" y="5916065"/>
                <a:ext cx="1612795"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3" name="下弧形箭头 82"/>
              <p:cNvSpPr/>
              <p:nvPr/>
            </p:nvSpPr>
            <p:spPr>
              <a:xfrm flipH="1">
                <a:off x="1645142" y="5916065"/>
                <a:ext cx="2743021" cy="696786"/>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sp>
            <p:nvSpPr>
              <p:cNvPr id="84" name="下弧形箭头 83"/>
              <p:cNvSpPr/>
              <p:nvPr/>
            </p:nvSpPr>
            <p:spPr>
              <a:xfrm flipH="1">
                <a:off x="251408" y="5949396"/>
                <a:ext cx="4111356" cy="696787"/>
              </a:xfrm>
              <a:prstGeom prst="curvedUp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solidFill>
                    <a:schemeClr val="tx1"/>
                  </a:solidFill>
                </a:endParaRPr>
              </a:p>
            </p:txBody>
          </p:sp>
        </p:grpSp>
      </p:grpSp>
      <p:sp>
        <p:nvSpPr>
          <p:cNvPr id="59"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53"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40088</TotalTime>
  <Words>3360</Words>
  <Application>Microsoft Office PowerPoint</Application>
  <PresentationFormat>全屏显示(4:3)</PresentationFormat>
  <Paragraphs>557</Paragraphs>
  <Slides>40</Slides>
  <Notes>11</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默认设计模板</vt:lpstr>
      <vt:lpstr>幻灯片 1</vt:lpstr>
      <vt:lpstr>国家重点基础研究发展计划</vt:lpstr>
      <vt:lpstr>北京市大数据科学与脑机智能创新中心</vt:lpstr>
      <vt:lpstr>研究方向与机构设置</vt:lpstr>
      <vt:lpstr>幻灯片 5</vt:lpstr>
      <vt:lpstr>幻灯片 6</vt:lpstr>
      <vt:lpstr>回答“可计算”问题(1)</vt:lpstr>
      <vt:lpstr>回答“可计算”问题(2)</vt:lpstr>
      <vt:lpstr>回答“可计算”问题(3)</vt:lpstr>
      <vt:lpstr>大图数据，如社会网络等</vt:lpstr>
      <vt:lpstr>FAE法则</vt:lpstr>
      <vt:lpstr>友好性(Friendliness)</vt:lpstr>
      <vt:lpstr>如，影响力事件组织者搜索</vt:lpstr>
      <vt:lpstr>准确性(Accuracy)</vt:lpstr>
      <vt:lpstr>高效性(Efficiency)</vt:lpstr>
      <vt:lpstr>幻灯片 16</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25</vt:lpstr>
      <vt:lpstr>数据近似技术</vt:lpstr>
      <vt:lpstr>如一，最短路径/距离</vt:lpstr>
      <vt:lpstr>如一，网络异常检测</vt:lpstr>
      <vt:lpstr>如二，网络异常检测</vt:lpstr>
      <vt:lpstr>如二，网络异常检测</vt:lpstr>
      <vt:lpstr>如三，网络链接预测</vt:lpstr>
      <vt:lpstr>如三，网络链接预测</vt:lpstr>
      <vt:lpstr>分布式数据处理技术</vt:lpstr>
      <vt:lpstr>如，分布式图模式匹配</vt:lpstr>
      <vt:lpstr>增量计算技术</vt:lpstr>
      <vt:lpstr>增量计算技术</vt:lpstr>
      <vt:lpstr>其它数据技术</vt:lpstr>
      <vt:lpstr>小结</vt:lpstr>
      <vt:lpstr>Acknowledgements</vt:lpstr>
      <vt:lpstr>幻灯片 40</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4083</cp:revision>
  <dcterms:created xsi:type="dcterms:W3CDTF">2010-07-14T15:56:11Z</dcterms:created>
  <dcterms:modified xsi:type="dcterms:W3CDTF">2017-02-22T11:57:08Z</dcterms:modified>
</cp:coreProperties>
</file>