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96" r:id="rId2"/>
    <p:sldId id="771" r:id="rId3"/>
    <p:sldId id="762" r:id="rId4"/>
    <p:sldId id="763" r:id="rId5"/>
    <p:sldId id="773" r:id="rId6"/>
    <p:sldId id="769" r:id="rId7"/>
    <p:sldId id="765" r:id="rId8"/>
    <p:sldId id="766" r:id="rId9"/>
    <p:sldId id="767" r:id="rId10"/>
    <p:sldId id="736" r:id="rId11"/>
    <p:sldId id="732" r:id="rId12"/>
    <p:sldId id="735" r:id="rId13"/>
    <p:sldId id="775" r:id="rId14"/>
    <p:sldId id="734" r:id="rId15"/>
    <p:sldId id="733" r:id="rId16"/>
    <p:sldId id="713" r:id="rId17"/>
    <p:sldId id="705" r:id="rId18"/>
    <p:sldId id="612" r:id="rId19"/>
    <p:sldId id="619" r:id="rId20"/>
    <p:sldId id="648" r:id="rId21"/>
    <p:sldId id="652" r:id="rId22"/>
    <p:sldId id="748" r:id="rId23"/>
    <p:sldId id="749" r:id="rId24"/>
    <p:sldId id="750" r:id="rId25"/>
    <p:sldId id="714" r:id="rId26"/>
    <p:sldId id="719" r:id="rId27"/>
    <p:sldId id="774" r:id="rId28"/>
    <p:sldId id="743" r:id="rId29"/>
    <p:sldId id="744" r:id="rId30"/>
    <p:sldId id="745" r:id="rId31"/>
    <p:sldId id="746" r:id="rId32"/>
    <p:sldId id="747" r:id="rId33"/>
    <p:sldId id="660" r:id="rId34"/>
    <p:sldId id="670" r:id="rId35"/>
    <p:sldId id="707" r:id="rId36"/>
    <p:sldId id="669" r:id="rId37"/>
    <p:sldId id="718" r:id="rId38"/>
    <p:sldId id="728" r:id="rId39"/>
    <p:sldId id="729" r:id="rId40"/>
    <p:sldId id="716"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58" autoAdjust="0"/>
    <p:restoredTop sz="89054" autoAdjust="0"/>
  </p:normalViewPr>
  <p:slideViewPr>
    <p:cSldViewPr>
      <p:cViewPr>
        <p:scale>
          <a:sx n="65" d="100"/>
          <a:sy n="65" d="100"/>
        </p:scale>
        <p:origin x="-1712"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4.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2.wmf"/><Relationship Id="rId7" Type="http://schemas.openxmlformats.org/officeDocument/2006/relationships/diagramLayout" Target="../diagrams/layout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4.jpeg"/><Relationship Id="rId10" Type="http://schemas.microsoft.com/office/2007/relationships/diagramDrawing" Target="../diagrams/drawing1.xml"/><Relationship Id="rId4" Type="http://schemas.openxmlformats.org/officeDocument/2006/relationships/image" Target="../media/image33.wmf"/><Relationship Id="rId9" Type="http://schemas.openxmlformats.org/officeDocument/2006/relationships/diagramColors" Target="../diagrams/colors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jpeg"/><Relationship Id="rId4" Type="http://schemas.openxmlformats.org/officeDocument/2006/relationships/image" Target="../media/image52.jpeg"/><Relationship Id="rId9" Type="http://schemas.openxmlformats.org/officeDocument/2006/relationships/image" Target="../media/image5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image" Target="../media/image3.png"/><Relationship Id="rId7" Type="http://schemas.openxmlformats.org/officeDocument/2006/relationships/image" Target="../media/image72.jpe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 Id="rId9" Type="http://schemas.openxmlformats.org/officeDocument/2006/relationships/image" Target="../media/image7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75.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9.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600" b="1" dirty="0" smtClean="0">
                <a:solidFill>
                  <a:srgbClr val="000099"/>
                </a:solidFill>
                <a:latin typeface="+mj-lt"/>
                <a:ea typeface="黑体" pitchFamily="2" charset="-122"/>
              </a:rPr>
              <a:t>Towards </a:t>
            </a:r>
            <a:r>
              <a:rPr lang="en-US" altLang="zh-CN" sz="2600" b="1" dirty="0" smtClean="0">
                <a:solidFill>
                  <a:srgbClr val="000099"/>
                </a:solidFill>
                <a:latin typeface="+mj-lt"/>
                <a:ea typeface="黑体" pitchFamily="2" charset="-122"/>
              </a:rPr>
              <a:t>Big </a:t>
            </a:r>
            <a:r>
              <a:rPr lang="en-US" altLang="zh-CN" sz="2600" b="1" dirty="0" smtClean="0">
                <a:solidFill>
                  <a:srgbClr val="000099"/>
                </a:solidFill>
                <a:latin typeface="+mj-lt"/>
                <a:ea typeface="黑体" pitchFamily="2" charset="-122"/>
              </a:rPr>
              <a:t>Graph Search: Challenges and </a:t>
            </a:r>
            <a:r>
              <a:rPr lang="en-US" altLang="zh-CN" sz="2600" b="1" dirty="0" smtClean="0">
                <a:solidFill>
                  <a:srgbClr val="000099"/>
                </a:solidFill>
                <a:latin typeface="+mj-lt"/>
                <a:ea typeface="黑体" pitchFamily="2" charset="-122"/>
              </a:rPr>
              <a:t>Techniques</a:t>
            </a:r>
            <a:endParaRPr lang="zh-CN" altLang="en-US" sz="26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zh-CN" altLang="en-US" sz="1400" b="1" dirty="0" smtClean="0">
                <a:solidFill>
                  <a:srgbClr val="C00000"/>
                </a:solidFill>
              </a:rPr>
              <a:t>山东大学数学学院</a:t>
            </a:r>
            <a:r>
              <a:rPr lang="en-US" altLang="zh-CN" sz="1400" b="1" dirty="0" smtClean="0">
                <a:solidFill>
                  <a:srgbClr val="C00000"/>
                </a:solidFill>
              </a:rPr>
              <a:t>’2016</a:t>
            </a:r>
            <a:endParaRPr lang="zh-CN" altLang="en-US" sz="1400" b="1" dirty="0" smtClean="0">
              <a:solidFill>
                <a:srgbClr val="C00000"/>
              </a:solidFill>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a:xfrm>
            <a:off x="285720" y="1571612"/>
            <a:ext cx="8501122" cy="4857784"/>
          </a:xfrm>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348442" y="1739454"/>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
        <p:nvSpPr>
          <p:cNvPr id="15" name="TextBox 14"/>
          <p:cNvSpPr txBox="1"/>
          <p:nvPr/>
        </p:nvSpPr>
        <p:spPr>
          <a:xfrm>
            <a:off x="571472" y="928670"/>
            <a:ext cx="8143932" cy="400110"/>
          </a:xfrm>
          <a:prstGeom prst="rect">
            <a:avLst/>
          </a:prstGeom>
          <a:noFill/>
        </p:spPr>
        <p:txBody>
          <a:bodyPr wrap="square" rtlCol="0">
            <a:spAutoFit/>
          </a:bodyPr>
          <a:lstStyle/>
          <a:p>
            <a:r>
              <a:rPr lang="zh-CN" altLang="en-US" sz="2000" dirty="0" smtClean="0">
                <a:solidFill>
                  <a:srgbClr val="FF0000"/>
                </a:solidFill>
                <a:latin typeface="Arial Unicode MS" pitchFamily="34" charset="-122"/>
                <a:ea typeface="Arial Unicode MS" pitchFamily="34" charset="-122"/>
                <a:cs typeface="Arial Unicode MS" pitchFamily="34" charset="-122"/>
              </a:rPr>
              <a:t>查询</a:t>
            </a: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en-US" altLang="zh-CN"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小图</a:t>
            </a:r>
            <a:r>
              <a:rPr lang="en-US" altLang="zh-CN" sz="2000" dirty="0" smtClean="0">
                <a:solidFill>
                  <a:srgbClr val="000099"/>
                </a:solidFill>
                <a:latin typeface="Arial Unicode MS" pitchFamily="34" charset="-122"/>
                <a:ea typeface="Arial Unicode MS" pitchFamily="34" charset="-122"/>
                <a:cs typeface="Arial Unicode MS" pitchFamily="34" charset="-122"/>
              </a:rPr>
              <a:t>(pattern graphs) 	</a:t>
            </a:r>
            <a:r>
              <a:rPr lang="zh-CN" altLang="en-US" sz="2000" dirty="0" smtClean="0">
                <a:solidFill>
                  <a:srgbClr val="FF0000"/>
                </a:solidFill>
                <a:latin typeface="Arial Unicode MS" pitchFamily="34" charset="-122"/>
                <a:ea typeface="Arial Unicode MS" pitchFamily="34" charset="-122"/>
                <a:cs typeface="Arial Unicode MS" pitchFamily="34" charset="-122"/>
              </a:rPr>
              <a:t>数据</a:t>
            </a:r>
            <a:r>
              <a:rPr lang="en-US" altLang="zh-CN" sz="2000" dirty="0" smtClean="0">
                <a:solidFill>
                  <a:srgbClr val="FF0000"/>
                </a:solidFill>
                <a:latin typeface="Arial Unicode MS" pitchFamily="34" charset="-122"/>
                <a:ea typeface="Arial Unicode MS" pitchFamily="34" charset="-122"/>
                <a:cs typeface="Arial Unicode MS" pitchFamily="34" charset="-122"/>
              </a:rPr>
              <a:t>(data</a:t>
            </a:r>
            <a:r>
              <a:rPr lang="en-US" altLang="zh-CN"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大图</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en-US" altLang="zh-CN" sz="2000" dirty="0" smtClean="0">
                <a:solidFill>
                  <a:srgbClr val="000099"/>
                </a:solidFill>
                <a:latin typeface="Arial Unicode MS" pitchFamily="34" charset="-122"/>
                <a:ea typeface="Arial Unicode MS" pitchFamily="34" charset="-122"/>
                <a:cs typeface="Arial Unicode MS" pitchFamily="34" charset="-122"/>
              </a:rPr>
              <a:t>(data graphs</a:t>
            </a:r>
            <a:r>
              <a:rPr lang="en-US" altLang="zh-CN" sz="2000" dirty="0" smtClean="0">
                <a:solidFill>
                  <a:srgbClr val="000099"/>
                </a:solidFill>
                <a:latin typeface="Arial Unicode MS" pitchFamily="34" charset="-122"/>
                <a:ea typeface="Arial Unicode MS" pitchFamily="34" charset="-122"/>
                <a:cs typeface="Arial Unicode MS" pitchFamily="34" charset="-122"/>
              </a:rPr>
              <a:t>)</a:t>
            </a:r>
            <a:endParaRPr lang="zh-CN" altLang="en-US" sz="2000" dirty="0">
              <a:solidFill>
                <a:srgbClr val="000099"/>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grpSp>
        <p:nvGrpSpPr>
          <p:cNvPr id="3"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6021288"/>
            <a:ext cx="9144000" cy="830997"/>
          </a:xfrm>
          <a:prstGeom prst="rect">
            <a:avLst/>
          </a:prstGeom>
          <a:ln>
            <a:solidFill>
              <a:srgbClr val="000099"/>
            </a:solidFill>
          </a:ln>
        </p:spPr>
        <p:txBody>
          <a:bodyPr wrap="square">
            <a:spAutoFit/>
          </a:bodyPr>
          <a:lstStyle/>
          <a:p>
            <a:r>
              <a:rPr lang="en-US" altLang="zh-CN" sz="1200" dirty="0" smtClean="0"/>
              <a:t>P. </a:t>
            </a:r>
            <a:r>
              <a:rPr lang="en-US" altLang="zh-CN" sz="1200" dirty="0" err="1" smtClean="0"/>
              <a:t>Bogdanov</a:t>
            </a:r>
            <a:r>
              <a:rPr lang="en-US" altLang="zh-CN" sz="1200" dirty="0" smtClean="0"/>
              <a:t>, M. </a:t>
            </a:r>
            <a:r>
              <a:rPr lang="en-US" altLang="zh-CN" sz="1200" dirty="0" err="1" smtClean="0"/>
              <a:t>Mongiov</a:t>
            </a:r>
            <a:r>
              <a:rPr lang="en-US" altLang="zh-CN" sz="1200" dirty="0" smtClean="0"/>
              <a:t>, and A. K. Singh. Mining heavy </a:t>
            </a:r>
            <a:r>
              <a:rPr lang="en-US" altLang="zh-CN" sz="1200" dirty="0" err="1" smtClean="0"/>
              <a:t>subgraphs</a:t>
            </a:r>
            <a:r>
              <a:rPr lang="en-US" altLang="zh-CN" sz="1200" dirty="0" smtClean="0"/>
              <a:t> in time-evolving networks. In ICDM, 2011.</a:t>
            </a:r>
          </a:p>
          <a:p>
            <a:pPr>
              <a:spcBef>
                <a:spcPts val="0"/>
              </a:spcBef>
            </a:pPr>
            <a:r>
              <a:rPr lang="en-US" altLang="zh-CN" sz="1200" dirty="0" err="1" smtClean="0">
                <a:solidFill>
                  <a:schemeClr val="tx2"/>
                </a:solidFill>
              </a:rPr>
              <a:t>Haixing</a:t>
            </a:r>
            <a:r>
              <a:rPr lang="en-US" altLang="zh-CN" sz="1200" dirty="0" smtClean="0">
                <a:solidFill>
                  <a:schemeClr val="tx2"/>
                </a:solidFill>
              </a:rPr>
              <a:t> Huang, </a:t>
            </a:r>
            <a:r>
              <a:rPr lang="en-US" altLang="zh-CN" sz="1200" dirty="0" err="1" smtClean="0">
                <a:solidFill>
                  <a:schemeClr val="tx2"/>
                </a:solidFill>
              </a:rPr>
              <a:t>Jinghe</a:t>
            </a:r>
            <a:r>
              <a:rPr lang="en-US" altLang="zh-CN" sz="1200" dirty="0" smtClean="0">
                <a:solidFill>
                  <a:schemeClr val="tx2"/>
                </a:solidFill>
              </a:rPr>
              <a:t> Song, </a:t>
            </a:r>
            <a:r>
              <a:rPr lang="en-US" altLang="zh-CN" sz="1200" dirty="0" err="1" smtClean="0">
                <a:solidFill>
                  <a:schemeClr val="tx2"/>
                </a:solidFill>
              </a:rPr>
              <a:t>Xuelian</a:t>
            </a:r>
            <a:r>
              <a:rPr lang="en-US" altLang="zh-CN" sz="1200" dirty="0" smtClean="0">
                <a:solidFill>
                  <a:schemeClr val="tx2"/>
                </a:solidFill>
              </a:rPr>
              <a:t> Lin, </a:t>
            </a:r>
            <a:r>
              <a:rPr lang="en-US" altLang="zh-CN" sz="1200" dirty="0" err="1" smtClean="0">
                <a:solidFill>
                  <a:schemeClr val="tx2"/>
                </a:solidFill>
              </a:rPr>
              <a:t>Shuai</a:t>
            </a:r>
            <a:r>
              <a:rPr lang="en-US" altLang="zh-CN" sz="1200" dirty="0" smtClean="0">
                <a:solidFill>
                  <a:schemeClr val="tx2"/>
                </a:solidFill>
              </a:rPr>
              <a:t> Ma, </a:t>
            </a:r>
            <a:r>
              <a:rPr lang="en-US" altLang="zh-CN" sz="1200" dirty="0" err="1" smtClean="0">
                <a:solidFill>
                  <a:schemeClr val="tx2"/>
                </a:solidFill>
              </a:rPr>
              <a:t>Jinpeng</a:t>
            </a:r>
            <a:r>
              <a:rPr lang="en-US" altLang="zh-CN" sz="1200" dirty="0" smtClean="0">
                <a:solidFill>
                  <a:schemeClr val="tx2"/>
                </a:solidFill>
              </a:rPr>
              <a:t> </a:t>
            </a:r>
            <a:r>
              <a:rPr lang="en-US" altLang="zh-CN" sz="1200" dirty="0" err="1" smtClean="0">
                <a:solidFill>
                  <a:schemeClr val="tx2"/>
                </a:solidFill>
              </a:rPr>
              <a:t>Huai</a:t>
            </a:r>
            <a:r>
              <a:rPr lang="en-US" altLang="zh-CN" sz="1200" dirty="0" smtClean="0">
                <a:solidFill>
                  <a:schemeClr val="tx2"/>
                </a:solidFill>
              </a:rPr>
              <a:t>, </a:t>
            </a:r>
            <a:r>
              <a:rPr lang="en-US" altLang="zh-CN" sz="1200" dirty="0" err="1" smtClean="0">
                <a:solidFill>
                  <a:schemeClr val="tx2"/>
                </a:solidFill>
              </a:rPr>
              <a:t>TGraph</a:t>
            </a:r>
            <a:r>
              <a:rPr lang="en-US" altLang="zh-CN" sz="1200" dirty="0" smtClean="0">
                <a:solidFill>
                  <a:schemeClr val="tx2"/>
                </a:solidFill>
              </a:rPr>
              <a:t>: A Temporal Graph Data Management System (demo</a:t>
            </a:r>
            <a:r>
              <a:rPr lang="en-US" altLang="zh-CN" sz="1200" b="1" dirty="0" smtClean="0">
                <a:solidFill>
                  <a:schemeClr val="tx2"/>
                </a:solidFill>
                <a:ea typeface="黑体" pitchFamily="49" charset="-122"/>
              </a:rPr>
              <a:t>), </a:t>
            </a:r>
            <a:r>
              <a:rPr lang="en-US" altLang="zh-CN" sz="1200" b="1" dirty="0" smtClean="0">
                <a:solidFill>
                  <a:srgbClr val="C00000"/>
                </a:solidFill>
                <a:ea typeface="黑体" pitchFamily="49" charset="-122"/>
              </a:rPr>
              <a:t>CIKM 2016.</a:t>
            </a:r>
          </a:p>
          <a:p>
            <a:pPr>
              <a:spcBef>
                <a:spcPts val="0"/>
              </a:spcBef>
            </a:pPr>
            <a:r>
              <a:rPr lang="en-US" altLang="zh-CN" sz="1200" dirty="0" err="1" smtClean="0">
                <a:ea typeface="黑体" pitchFamily="49" charset="-122"/>
              </a:rPr>
              <a:t>Shuai</a:t>
            </a:r>
            <a:r>
              <a:rPr lang="en-US" altLang="zh-CN" sz="1200" dirty="0" smtClean="0">
                <a:ea typeface="黑体" pitchFamily="49" charset="-122"/>
              </a:rPr>
              <a:t> Ma, </a:t>
            </a:r>
            <a:r>
              <a:rPr lang="en-US" altLang="zh-CN" sz="1200" dirty="0" err="1" smtClean="0">
                <a:ea typeface="黑体" pitchFamily="49" charset="-122"/>
              </a:rPr>
              <a:t>Renjun</a:t>
            </a:r>
            <a:r>
              <a:rPr lang="en-US" altLang="zh-CN" sz="1200" dirty="0" smtClean="0">
                <a:ea typeface="黑体" pitchFamily="49" charset="-122"/>
              </a:rPr>
              <a:t> </a:t>
            </a:r>
            <a:r>
              <a:rPr lang="en-US" altLang="zh-CN" sz="1200" dirty="0" err="1" smtClean="0">
                <a:ea typeface="黑体" pitchFamily="49" charset="-122"/>
              </a:rPr>
              <a:t>Hu</a:t>
            </a:r>
            <a:r>
              <a:rPr lang="en-US" altLang="zh-CN" sz="1200" dirty="0" smtClean="0">
                <a:ea typeface="黑体" pitchFamily="49" charset="-122"/>
              </a:rPr>
              <a:t>, </a:t>
            </a:r>
            <a:r>
              <a:rPr lang="en-US" altLang="zh-CN" sz="1200" dirty="0" err="1" smtClean="0">
                <a:ea typeface="黑体" pitchFamily="49" charset="-122"/>
              </a:rPr>
              <a:t>Luoshu</a:t>
            </a:r>
            <a:r>
              <a:rPr lang="en-US" altLang="zh-CN" sz="1200" dirty="0" smtClean="0">
                <a:ea typeface="黑体" pitchFamily="49" charset="-122"/>
              </a:rPr>
              <a:t> Wang, </a:t>
            </a:r>
            <a:r>
              <a:rPr lang="en-US" altLang="zh-CN" sz="1200" dirty="0" err="1" smtClean="0">
                <a:ea typeface="黑体" pitchFamily="49" charset="-122"/>
              </a:rPr>
              <a:t>Xuelian</a:t>
            </a:r>
            <a:r>
              <a:rPr lang="en-US" altLang="zh-CN" sz="1200" dirty="0" smtClean="0">
                <a:ea typeface="黑体" pitchFamily="49" charset="-122"/>
              </a:rPr>
              <a:t> Lin,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Fast Computation of Temporal Dense </a:t>
            </a:r>
            <a:r>
              <a:rPr lang="en-US" altLang="zh-CN" sz="1200" dirty="0" err="1" smtClean="0">
                <a:ea typeface="黑体" pitchFamily="49" charset="-122"/>
              </a:rPr>
              <a:t>Subgraphs</a:t>
            </a:r>
            <a:r>
              <a:rPr lang="en-US" altLang="zh-CN" sz="1200" dirty="0" smtClean="0">
                <a:ea typeface="黑体" pitchFamily="49" charset="-122"/>
              </a:rPr>
              <a:t>, </a:t>
            </a:r>
            <a:r>
              <a:rPr lang="en-US" altLang="zh-CN" sz="1200" b="1" dirty="0" smtClean="0">
                <a:solidFill>
                  <a:srgbClr val="C00000"/>
                </a:solidFill>
                <a:ea typeface="黑体" pitchFamily="49" charset="-122"/>
              </a:rPr>
              <a:t>draft</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2,980</a:t>
                      </a:r>
                      <a:r>
                        <a:rPr lang="zh-CN" altLang="en-US" sz="2000" b="1" dirty="0" smtClean="0">
                          <a:solidFill>
                            <a:srgbClr val="FF0000"/>
                          </a:solidFill>
                        </a:rPr>
                        <a:t>倍</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1,079</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929281" cy="369332"/>
          </a:xfrm>
          <a:prstGeom prst="rect">
            <a:avLst/>
          </a:prstGeom>
        </p:spPr>
        <p:txBody>
          <a:bodyPr wrap="none">
            <a:spAutoFit/>
          </a:bodyPr>
          <a:lstStyle/>
          <a:p>
            <a:r>
              <a:rPr lang="en-US" altLang="zh-CN" dirty="0" smtClean="0">
                <a:solidFill>
                  <a:srgbClr val="FF0000"/>
                </a:solidFill>
              </a:rPr>
              <a:t>Evolving </a:t>
            </a:r>
            <a:r>
              <a:rPr lang="en-US" altLang="zh-CN" dirty="0" smtClean="0">
                <a:solidFill>
                  <a:srgbClr val="FF0000"/>
                </a:solidFill>
              </a:rPr>
              <a:t>C</a:t>
            </a:r>
            <a:r>
              <a:rPr lang="en-US" altLang="zh-CN" dirty="0" smtClean="0">
                <a:solidFill>
                  <a:srgbClr val="FF0000"/>
                </a:solidFill>
              </a:rPr>
              <a:t>onvergence </a:t>
            </a:r>
            <a:r>
              <a:rPr lang="en-US" altLang="zh-CN" dirty="0" smtClean="0">
                <a:solidFill>
                  <a:srgbClr val="FF0000"/>
                </a:solidFill>
              </a:rPr>
              <a:t>Phenomenon</a:t>
            </a:r>
            <a:endParaRPr lang="en-US" altLang="zh-CN" dirty="0" smtClean="0">
              <a:solidFill>
                <a:srgbClr val="FF0000"/>
              </a:solidFill>
            </a:endParaRP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a:t>
            </a:r>
            <a:r>
              <a:rPr lang="zh-CN" altLang="en-US" sz="3600" b="1" dirty="0" smtClean="0">
                <a:solidFill>
                  <a:srgbClr val="C00000"/>
                </a:solidFill>
                <a:latin typeface="Arial Unicode MS" pitchFamily="34" charset="-122"/>
                <a:ea typeface="黑体" pitchFamily="49" charset="-122"/>
              </a:rPr>
              <a:t>，最短路径</a:t>
            </a:r>
            <a:r>
              <a:rPr lang="en-US" altLang="zh-CN" sz="3600" b="1" dirty="0" smtClean="0">
                <a:solidFill>
                  <a:srgbClr val="C00000"/>
                </a:solidFill>
                <a:ea typeface="黑体" pitchFamily="49" charset="-122"/>
              </a:rPr>
              <a:t>/</a:t>
            </a:r>
            <a:r>
              <a:rPr lang="zh-CN" altLang="en-US" sz="3600" b="1" dirty="0" smtClean="0">
                <a:solidFill>
                  <a:srgbClr val="C00000"/>
                </a:solidFill>
                <a:ea typeface="黑体" pitchFamily="49" charset="-122"/>
              </a:rPr>
              <a:t>距离</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28(7), pp. 1835-1850, 2016.</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a:t>
            </a:r>
            <a:r>
              <a:rPr lang="zh-CN" altLang="en-US" sz="3600" b="1" dirty="0" smtClean="0">
                <a:solidFill>
                  <a:srgbClr val="C00000"/>
                </a:solidFill>
                <a:latin typeface="Arial Unicode MS" pitchFamily="34" charset="-122"/>
                <a:ea typeface="黑体" pitchFamily="49" charset="-122"/>
              </a:rPr>
              <a:t>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a:t>
            </a:r>
            <a:r>
              <a:rPr lang="zh-CN" altLang="en-US" sz="3600" b="1" dirty="0" smtClean="0">
                <a:solidFill>
                  <a:srgbClr val="C00000"/>
                </a:solidFill>
                <a:latin typeface="Arial Unicode MS" pitchFamily="34" charset="-122"/>
                <a:ea typeface="黑体" pitchFamily="49" charset="-122"/>
              </a:rPr>
              <a:t>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a:t>
            </a:r>
            <a:r>
              <a:rPr lang="zh-CN" altLang="en-US" sz="3600" b="1" dirty="0" smtClean="0">
                <a:solidFill>
                  <a:srgbClr val="C00000"/>
                </a:solidFill>
                <a:latin typeface="Arial Unicode MS" pitchFamily="34" charset="-122"/>
                <a:ea typeface="黑体" pitchFamily="49" charset="-122"/>
              </a:rPr>
              <a:t>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a:t>
            </a:r>
            <a:r>
              <a:rPr lang="zh-CN" altLang="en-US" sz="3600" b="1" dirty="0" smtClean="0">
                <a:solidFill>
                  <a:srgbClr val="C00000"/>
                </a:solidFill>
                <a:latin typeface="Arial Unicode MS" pitchFamily="34" charset="-122"/>
                <a:ea typeface="黑体" pitchFamily="49" charset="-122"/>
              </a:rPr>
              <a:t>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500035" y="4581128"/>
          <a:ext cx="7924392" cy="1188720"/>
        </p:xfrm>
        <a:graphic>
          <a:graphicData uri="http://schemas.openxmlformats.org/drawingml/2006/table">
            <a:tbl>
              <a:tblPr firstRow="1" bandRow="1">
                <a:tableStyleId>{5C22544A-7EE6-4342-B048-85BDC9FD1C3A}</a:tableStyleId>
              </a:tblPr>
              <a:tblGrid>
                <a:gridCol w="1571635"/>
                <a:gridCol w="1145299"/>
                <a:gridCol w="2603729"/>
                <a:gridCol w="2603729"/>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kern="1200" baseline="0" dirty="0" smtClean="0">
                          <a:solidFill>
                            <a:schemeClr val="dk1"/>
                          </a:solidFill>
                          <a:latin typeface="+mn-lt"/>
                          <a:ea typeface="+mn-ea"/>
                          <a:cs typeface="+mn-cs"/>
                        </a:rPr>
                        <a:t>Wikipedia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1785918" y="5854472"/>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38</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1" lang="en-US" altLang="zh-CN" sz="2400" b="1" dirty="0" smtClean="0">
                <a:solidFill>
                  <a:srgbClr val="C00000"/>
                </a:solidFill>
              </a:rPr>
              <a:t>Collaborators: </a:t>
            </a:r>
          </a:p>
          <a:p>
            <a:pPr algn="just">
              <a:spcBef>
                <a:spcPts val="600"/>
              </a:spcBef>
            </a:pPr>
            <a:r>
              <a:rPr kumimoji="1" lang="en-US" altLang="zh-CN" dirty="0" err="1" smtClean="0"/>
              <a:t>Charu</a:t>
            </a:r>
            <a:r>
              <a:rPr kumimoji="1" lang="en-US" altLang="zh-CN" dirty="0" smtClean="0"/>
              <a:t> </a:t>
            </a:r>
            <a:r>
              <a:rPr kumimoji="1" lang="en-US" altLang="zh-CN" dirty="0" err="1" smtClean="0"/>
              <a:t>Aggarwal</a:t>
            </a:r>
            <a:r>
              <a:rPr kumimoji="1" lang="en-US" altLang="zh-CN" dirty="0" smtClean="0"/>
              <a:t>, </a:t>
            </a:r>
            <a:r>
              <a:rPr kumimoji="1" lang="en-US" altLang="zh-CN" dirty="0" err="1" smtClean="0"/>
              <a:t>Sourav</a:t>
            </a:r>
            <a:r>
              <a:rPr kumimoji="1" lang="en-US" altLang="zh-CN" dirty="0" smtClean="0"/>
              <a:t> S </a:t>
            </a:r>
            <a:r>
              <a:rPr kumimoji="1" lang="en-US" altLang="zh-CN" dirty="0" err="1" smtClean="0"/>
              <a:t>Bhowmick</a:t>
            </a:r>
            <a:r>
              <a:rPr kumimoji="1" lang="en-US" altLang="zh-CN" dirty="0" smtClean="0"/>
              <a:t>, Yang Cao, </a:t>
            </a:r>
            <a:r>
              <a:rPr kumimoji="1" lang="en-US" altLang="zh-CN" dirty="0" err="1" smtClean="0"/>
              <a:t>Gao</a:t>
            </a:r>
            <a:r>
              <a:rPr kumimoji="1" lang="en-US" altLang="zh-CN" dirty="0" smtClean="0"/>
              <a:t> Cong, Liang </a:t>
            </a:r>
            <a:r>
              <a:rPr kumimoji="1" lang="en-US" altLang="zh-CN" dirty="0" err="1" smtClean="0"/>
              <a:t>Duan</a:t>
            </a:r>
            <a:r>
              <a:rPr kumimoji="1" lang="en-US" altLang="zh-CN" dirty="0" smtClean="0"/>
              <a:t>, </a:t>
            </a:r>
            <a:r>
              <a:rPr kumimoji="1" lang="en-US" altLang="zh-CN" dirty="0" err="1" smtClean="0"/>
              <a:t>Wenfei</a:t>
            </a:r>
            <a:r>
              <a:rPr kumimoji="1" lang="en-US" altLang="zh-CN" dirty="0" smtClean="0"/>
              <a:t> Fan, </a:t>
            </a:r>
            <a:r>
              <a:rPr kumimoji="1" lang="en-US" altLang="zh-CN" dirty="0" err="1" smtClean="0"/>
              <a:t>Kaiyu</a:t>
            </a:r>
            <a:r>
              <a:rPr kumimoji="1" lang="en-US" altLang="zh-CN" dirty="0" smtClean="0"/>
              <a:t> </a:t>
            </a:r>
            <a:r>
              <a:rPr kumimoji="1" lang="en-US" altLang="zh-CN" dirty="0" err="1" smtClean="0"/>
              <a:t>Feng</a:t>
            </a:r>
            <a:r>
              <a:rPr kumimoji="1" lang="en-US" altLang="zh-CN" dirty="0" smtClean="0"/>
              <a:t>, </a:t>
            </a:r>
            <a:r>
              <a:rPr kumimoji="1" lang="en-US" altLang="zh-CN" dirty="0" err="1" smtClean="0"/>
              <a:t>Haixing</a:t>
            </a:r>
            <a:r>
              <a:rPr kumimoji="1" lang="en-US" altLang="zh-CN" dirty="0" smtClean="0"/>
              <a:t> Huang, </a:t>
            </a:r>
            <a:r>
              <a:rPr kumimoji="1" lang="en-US" altLang="zh-CN" dirty="0" err="1" smtClean="0"/>
              <a:t>Renjun</a:t>
            </a:r>
            <a:r>
              <a:rPr kumimoji="1" lang="en-US" altLang="zh-CN" dirty="0" smtClean="0"/>
              <a:t> </a:t>
            </a:r>
            <a:r>
              <a:rPr kumimoji="1" lang="en-US" altLang="zh-CN" dirty="0" err="1" smtClean="0"/>
              <a:t>Hu</a:t>
            </a:r>
            <a:r>
              <a:rPr kumimoji="1" lang="en-US" altLang="zh-CN" dirty="0" smtClean="0"/>
              <a:t>, </a:t>
            </a:r>
            <a:r>
              <a:rPr kumimoji="1" lang="en-US" altLang="zh-CN" dirty="0" err="1" smtClean="0"/>
              <a:t>Jinpeng</a:t>
            </a:r>
            <a:r>
              <a:rPr kumimoji="1" lang="en-US" altLang="zh-CN" dirty="0" smtClean="0"/>
              <a:t> </a:t>
            </a:r>
            <a:r>
              <a:rPr kumimoji="1" lang="en-US" altLang="zh-CN" dirty="0" err="1" smtClean="0"/>
              <a:t>Huai</a:t>
            </a:r>
            <a:r>
              <a:rPr lang="en-US" altLang="zh-CN" dirty="0" smtClean="0"/>
              <a:t>, </a:t>
            </a:r>
            <a:r>
              <a:rPr lang="en-US" altLang="zh-CN" dirty="0" err="1" smtClean="0"/>
              <a:t>Jia</a:t>
            </a:r>
            <a:r>
              <a:rPr lang="en-US" altLang="zh-CN" dirty="0" smtClean="0"/>
              <a:t> Li,  </a:t>
            </a:r>
            <a:r>
              <a:rPr lang="en-US" altLang="zh-CN" dirty="0" err="1" smtClean="0"/>
              <a:t>Jianxin</a:t>
            </a:r>
            <a:r>
              <a:rPr lang="en-US" altLang="zh-CN" dirty="0" smtClean="0"/>
              <a:t> Li, </a:t>
            </a:r>
            <a:r>
              <a:rPr lang="en-US" altLang="zh-CN" dirty="0" err="1" smtClean="0"/>
              <a:t>Xuelian</a:t>
            </a:r>
            <a:r>
              <a:rPr lang="en-US" altLang="zh-CN" dirty="0" smtClean="0"/>
              <a:t> Lin, </a:t>
            </a:r>
            <a:r>
              <a:rPr lang="en-US" altLang="zh-CN" dirty="0" err="1" smtClean="0"/>
              <a:t>Xudong</a:t>
            </a:r>
            <a:r>
              <a:rPr lang="en-US" altLang="zh-CN" dirty="0" smtClean="0"/>
              <a:t> Liu, </a:t>
            </a:r>
            <a:r>
              <a:rPr lang="en-US" altLang="zh-CN" dirty="0" err="1" smtClean="0"/>
              <a:t>Jinghe</a:t>
            </a:r>
            <a:r>
              <a:rPr lang="en-US" altLang="zh-CN" dirty="0" smtClean="0"/>
              <a:t> Song, </a:t>
            </a:r>
            <a:r>
              <a:rPr kumimoji="1" lang="en-US" altLang="zh-CN" dirty="0" err="1" smtClean="0"/>
              <a:t>Haixun</a:t>
            </a:r>
            <a:r>
              <a:rPr kumimoji="1" lang="en-US" altLang="zh-CN" dirty="0" smtClean="0"/>
              <a:t> Wang, </a:t>
            </a:r>
            <a:r>
              <a:rPr kumimoji="1" lang="en-US" altLang="zh-CN" dirty="0" err="1" smtClean="0"/>
              <a:t>Luoshu</a:t>
            </a:r>
            <a:r>
              <a:rPr kumimoji="1" lang="en-US" altLang="zh-CN" dirty="0" smtClean="0"/>
              <a:t> Wang, </a:t>
            </a:r>
            <a:r>
              <a:rPr kumimoji="1" lang="en-US" altLang="zh-CN" dirty="0" err="1" smtClean="0"/>
              <a:t>Tianyu</a:t>
            </a:r>
            <a:r>
              <a:rPr kumimoji="1" lang="en-US" altLang="zh-CN" dirty="0" smtClean="0"/>
              <a:t> </a:t>
            </a:r>
            <a:r>
              <a:rPr kumimoji="1" lang="en-US" altLang="zh-CN" dirty="0" err="1" smtClean="0"/>
              <a:t>Wo</a:t>
            </a:r>
            <a:r>
              <a:rPr kumimoji="1" lang="en-US" altLang="zh-CN" dirty="0" smtClean="0"/>
              <a:t>…</a:t>
            </a:r>
          </a:p>
          <a:p>
            <a:pPr algn="just">
              <a:spcBef>
                <a:spcPts val="1200"/>
              </a:spcBef>
            </a:pPr>
            <a:r>
              <a:rPr kumimoji="1" lang="en-US" altLang="zh-CN" sz="2400" b="1" dirty="0" smtClean="0">
                <a:solidFill>
                  <a:srgbClr val="C00000"/>
                </a:solidFill>
              </a:rPr>
              <a:t>They are from:  </a:t>
            </a:r>
          </a:p>
          <a:p>
            <a:pPr algn="just">
              <a:spcBef>
                <a:spcPts val="600"/>
              </a:spcBef>
            </a:pPr>
            <a:endParaRPr kumimoji="1" lang="en-US" altLang="zh-CN" dirty="0" smtClean="0"/>
          </a:p>
          <a:p>
            <a:pPr algn="just">
              <a:spcBef>
                <a:spcPts val="600"/>
              </a:spcBef>
            </a:pPr>
            <a:endParaRPr lang="en-US" altLang="zh-CN" sz="2000" dirty="0" smtClean="0"/>
          </a:p>
          <a:p>
            <a:pPr algn="just">
              <a:spcBef>
                <a:spcPts val="600"/>
              </a:spcBef>
            </a:pPr>
            <a:endParaRPr kumimoji="1" lang="en-US" altLang="zh-CN" sz="2000" dirty="0" smtClean="0"/>
          </a:p>
          <a:p>
            <a:pPr algn="just">
              <a:spcBef>
                <a:spcPts val="600"/>
              </a:spcBef>
            </a:pPr>
            <a:endParaRPr kumimoji="1" lang="en-US" altLang="zh-CN" sz="2000" dirty="0" smtClean="0"/>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39</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7</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39993</TotalTime>
  <Words>3360</Words>
  <Application>Microsoft Office PowerPoint</Application>
  <PresentationFormat>全屏显示(4:3)</PresentationFormat>
  <Paragraphs>557</Paragraphs>
  <Slides>40</Slides>
  <Notes>11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默认设计模板</vt:lpstr>
      <vt:lpstr>幻灯片 1</vt:lpstr>
      <vt:lpstr>国家重点基础研究发展计划</vt:lpstr>
      <vt:lpstr>北京市大数据科学与脑机智能创新中心</vt:lpstr>
      <vt:lpstr>研究方向与机构设置</vt:lpstr>
      <vt:lpstr>幻灯片 5</vt:lpstr>
      <vt:lpstr>幻灯片 6</vt:lpstr>
      <vt:lpstr>回答“可计算”问题(1)</vt:lpstr>
      <vt:lpstr>回答“可计算”问题(2)</vt:lpstr>
      <vt:lpstr>回答“可计算”问题(3)</vt:lpstr>
      <vt:lpstr>大图数据，如社会网络等</vt:lpstr>
      <vt:lpstr>FAE法则</vt:lpstr>
      <vt:lpstr>友好性(Friendliness)</vt:lpstr>
      <vt:lpstr>如，影响力事件组织者搜索</vt:lpstr>
      <vt:lpstr>准确性(Accuracy)</vt:lpstr>
      <vt:lpstr>高效性(Efficiency)</vt:lpstr>
      <vt:lpstr>幻灯片 16</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25</vt:lpstr>
      <vt:lpstr>数据近似技术</vt:lpstr>
      <vt:lpstr>如一，最短路径/距离</vt:lpstr>
      <vt:lpstr>如一，网络异常检测</vt:lpstr>
      <vt:lpstr>如二，网络异常检测</vt:lpstr>
      <vt:lpstr>如二，网络异常检测</vt:lpstr>
      <vt:lpstr>如三，网络链接预测</vt:lpstr>
      <vt:lpstr>如三，网络链接预测</vt:lpstr>
      <vt:lpstr>分布式数据处理技术</vt:lpstr>
      <vt:lpstr>如，分布式图模式匹配</vt:lpstr>
      <vt:lpstr>增量计算技术</vt:lpstr>
      <vt:lpstr>增量计算技术</vt:lpstr>
      <vt:lpstr>其它数据技术</vt:lpstr>
      <vt:lpstr>小结</vt:lpstr>
      <vt:lpstr>Acknowledgements</vt:lpstr>
      <vt:lpstr>幻灯片 40</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4083</cp:revision>
  <dcterms:created xsi:type="dcterms:W3CDTF">2010-07-14T15:56:11Z</dcterms:created>
  <dcterms:modified xsi:type="dcterms:W3CDTF">2017-01-03T10:54:22Z</dcterms:modified>
</cp:coreProperties>
</file>