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296" r:id="rId2"/>
    <p:sldId id="736" r:id="rId3"/>
    <p:sldId id="732" r:id="rId4"/>
    <p:sldId id="735" r:id="rId5"/>
    <p:sldId id="738" r:id="rId6"/>
    <p:sldId id="734" r:id="rId7"/>
    <p:sldId id="733" r:id="rId8"/>
    <p:sldId id="713" r:id="rId9"/>
    <p:sldId id="705" r:id="rId10"/>
    <p:sldId id="612" r:id="rId11"/>
    <p:sldId id="619" r:id="rId12"/>
    <p:sldId id="648" r:id="rId13"/>
    <p:sldId id="652" r:id="rId14"/>
    <p:sldId id="748" r:id="rId15"/>
    <p:sldId id="749" r:id="rId16"/>
    <p:sldId id="750" r:id="rId17"/>
    <p:sldId id="714" r:id="rId18"/>
    <p:sldId id="719" r:id="rId19"/>
    <p:sldId id="751" r:id="rId20"/>
    <p:sldId id="743" r:id="rId21"/>
    <p:sldId id="744" r:id="rId22"/>
    <p:sldId id="745" r:id="rId23"/>
    <p:sldId id="746" r:id="rId24"/>
    <p:sldId id="747" r:id="rId25"/>
    <p:sldId id="660" r:id="rId26"/>
    <p:sldId id="670" r:id="rId27"/>
    <p:sldId id="707" r:id="rId28"/>
    <p:sldId id="669" r:id="rId29"/>
    <p:sldId id="718" r:id="rId30"/>
    <p:sldId id="728" r:id="rId31"/>
    <p:sldId id="729" r:id="rId32"/>
    <p:sldId id="753" r:id="rId33"/>
    <p:sldId id="752" r:id="rId34"/>
    <p:sldId id="716" r:id="rId3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0000"/>
    <a:srgbClr val="000099"/>
    <a:srgbClr val="0066CC"/>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13" autoAdjust="0"/>
    <p:restoredTop sz="89054" autoAdjust="0"/>
  </p:normalViewPr>
  <p:slideViewPr>
    <p:cSldViewPr>
      <p:cViewPr>
        <p:scale>
          <a:sx n="65" d="100"/>
          <a:sy n="65" d="100"/>
        </p:scale>
        <p:origin x="-1636" y="-600"/>
      </p:cViewPr>
      <p:guideLst>
        <p:guide orient="horz" pos="2160"/>
        <p:guide pos="2880"/>
      </p:guideLst>
    </p:cSldViewPr>
  </p:slideViewPr>
  <p:outlineViewPr>
    <p:cViewPr>
      <p:scale>
        <a:sx n="33" d="100"/>
        <a:sy n="33" d="100"/>
      </p:scale>
      <p:origin x="0" y="2786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982D1-6ED6-473B-B307-03B5C8307F3B}" type="doc">
      <dgm:prSet loTypeId="urn:microsoft.com/office/officeart/2005/8/layout/chart3" loCatId="relationship" qsTypeId="urn:microsoft.com/office/officeart/2005/8/quickstyle/simple1" qsCatId="simple" csTypeId="urn:microsoft.com/office/officeart/2005/8/colors/accent1_2" csCatId="accent1" phldr="1"/>
      <dgm:spPr/>
    </dgm:pt>
    <dgm:pt modelId="{5CF96DD8-021A-4E19-8C0D-A1B5F96782D8}">
      <dgm:prSet phldrT="[文本]" custT="1"/>
      <dgm:spPr/>
      <dgm:t>
        <a:bodyPr lIns="0" tIns="0" rIns="0" bIns="0"/>
        <a:lstStyle/>
        <a:p>
          <a:r>
            <a:rPr lang="zh-CN" altLang="en-US" sz="2400" b="1" dirty="0" smtClean="0">
              <a:solidFill>
                <a:srgbClr val="FF0000"/>
              </a:solidFill>
            </a:rPr>
            <a:t>准确性</a:t>
          </a:r>
          <a:endParaRPr lang="zh-CN" altLang="en-US" sz="2400" b="1" dirty="0">
            <a:solidFill>
              <a:srgbClr val="FF0000"/>
            </a:solidFill>
          </a:endParaRPr>
        </a:p>
      </dgm:t>
    </dgm:pt>
    <dgm:pt modelId="{BB22A60D-8135-4A1B-BF02-E062B85C4DC7}" type="parTrans" cxnId="{367D7C26-A4F3-4E45-88B2-5A685B99D6C9}">
      <dgm:prSet/>
      <dgm:spPr/>
      <dgm:t>
        <a:bodyPr/>
        <a:lstStyle/>
        <a:p>
          <a:endParaRPr lang="zh-CN" altLang="en-US"/>
        </a:p>
      </dgm:t>
    </dgm:pt>
    <dgm:pt modelId="{78AD9CAE-29E2-4C03-9F82-3AC6C75BA4B4}" type="sibTrans" cxnId="{367D7C26-A4F3-4E45-88B2-5A685B99D6C9}">
      <dgm:prSet/>
      <dgm:spPr/>
      <dgm:t>
        <a:bodyPr/>
        <a:lstStyle/>
        <a:p>
          <a:endParaRPr lang="zh-CN" altLang="en-US"/>
        </a:p>
      </dgm:t>
    </dgm:pt>
    <dgm:pt modelId="{68859B8F-6C50-4599-99E1-FF261758F310}">
      <dgm:prSet phldrT="[文本]" custT="1"/>
      <dgm:spPr/>
      <dgm:t>
        <a:bodyPr/>
        <a:lstStyle/>
        <a:p>
          <a:r>
            <a:rPr lang="zh-CN" altLang="en-US" sz="2400" b="1" dirty="0" smtClean="0">
              <a:solidFill>
                <a:srgbClr val="FF0000"/>
              </a:solidFill>
            </a:rPr>
            <a:t>高效性</a:t>
          </a:r>
          <a:endParaRPr lang="zh-CN" altLang="en-US" sz="3200" b="1" dirty="0">
            <a:solidFill>
              <a:srgbClr val="FF0000"/>
            </a:solidFill>
          </a:endParaRPr>
        </a:p>
      </dgm:t>
    </dgm:pt>
    <dgm:pt modelId="{E6AE4C78-4D32-4C6A-BB77-75039A7B656F}" type="parTrans" cxnId="{1B727F08-720F-425D-AC99-D01F00EBDAD6}">
      <dgm:prSet/>
      <dgm:spPr/>
      <dgm:t>
        <a:bodyPr/>
        <a:lstStyle/>
        <a:p>
          <a:endParaRPr lang="zh-CN" altLang="en-US"/>
        </a:p>
      </dgm:t>
    </dgm:pt>
    <dgm:pt modelId="{1FDA239B-5DE9-456D-8726-BCF984D2A6C4}" type="sibTrans" cxnId="{1B727F08-720F-425D-AC99-D01F00EBDAD6}">
      <dgm:prSet/>
      <dgm:spPr/>
      <dgm:t>
        <a:bodyPr/>
        <a:lstStyle/>
        <a:p>
          <a:endParaRPr lang="zh-CN" altLang="en-US"/>
        </a:p>
      </dgm:t>
    </dgm:pt>
    <dgm:pt modelId="{B8728676-21F2-4D2A-98F0-AF480818B640}">
      <dgm:prSet phldrT="[文本]" custT="1"/>
      <dgm:spPr/>
      <dgm:t>
        <a:bodyPr lIns="0" tIns="0" rIns="0" bIns="0"/>
        <a:lstStyle/>
        <a:p>
          <a:r>
            <a:rPr lang="zh-CN" altLang="en-US" sz="2400" b="1" dirty="0" smtClean="0">
              <a:solidFill>
                <a:srgbClr val="FF0000"/>
              </a:solidFill>
            </a:rPr>
            <a:t>友好性</a:t>
          </a:r>
        </a:p>
      </dgm:t>
    </dgm:pt>
    <dgm:pt modelId="{4B586BC2-F39B-4C27-9CDD-19D4EFDCFABC}" type="parTrans" cxnId="{82A0F3D3-04CC-431B-89EA-781A154A5CBD}">
      <dgm:prSet/>
      <dgm:spPr/>
      <dgm:t>
        <a:bodyPr/>
        <a:lstStyle/>
        <a:p>
          <a:endParaRPr lang="zh-CN" altLang="en-US"/>
        </a:p>
      </dgm:t>
    </dgm:pt>
    <dgm:pt modelId="{97BA1A96-DB95-4245-B30C-1E753F93F9C1}" type="sibTrans" cxnId="{82A0F3D3-04CC-431B-89EA-781A154A5CBD}">
      <dgm:prSet/>
      <dgm:spPr/>
      <dgm:t>
        <a:bodyPr/>
        <a:lstStyle/>
        <a:p>
          <a:endParaRPr lang="zh-CN" altLang="en-US"/>
        </a:p>
      </dgm:t>
    </dgm:pt>
    <dgm:pt modelId="{8D934E6C-401B-41FC-A3FE-D7AD0F5A20F3}" type="pres">
      <dgm:prSet presAssocID="{9AB982D1-6ED6-473B-B307-03B5C8307F3B}" presName="compositeShape" presStyleCnt="0">
        <dgm:presLayoutVars>
          <dgm:chMax val="7"/>
          <dgm:dir/>
          <dgm:resizeHandles val="exact"/>
        </dgm:presLayoutVars>
      </dgm:prSet>
      <dgm:spPr/>
    </dgm:pt>
    <dgm:pt modelId="{67222F96-6B5C-42CE-A44A-BF1EF64C1251}" type="pres">
      <dgm:prSet presAssocID="{9AB982D1-6ED6-473B-B307-03B5C8307F3B}" presName="wedge1" presStyleLbl="node1" presStyleIdx="0" presStyleCnt="3" custLinFactNeighborX="-3216" custLinFactNeighborY="716"/>
      <dgm:spPr/>
      <dgm:t>
        <a:bodyPr/>
        <a:lstStyle/>
        <a:p>
          <a:endParaRPr lang="zh-CN" altLang="en-US"/>
        </a:p>
      </dgm:t>
    </dgm:pt>
    <dgm:pt modelId="{D0860409-B568-4801-B393-E33F9EBA98A2}" type="pres">
      <dgm:prSet presAssocID="{9AB982D1-6ED6-473B-B307-03B5C8307F3B}" presName="wedge1Tx" presStyleLbl="node1" presStyleIdx="0" presStyleCnt="3">
        <dgm:presLayoutVars>
          <dgm:chMax val="0"/>
          <dgm:chPref val="0"/>
          <dgm:bulletEnabled val="1"/>
        </dgm:presLayoutVars>
      </dgm:prSet>
      <dgm:spPr/>
      <dgm:t>
        <a:bodyPr/>
        <a:lstStyle/>
        <a:p>
          <a:endParaRPr lang="zh-CN" altLang="en-US"/>
        </a:p>
      </dgm:t>
    </dgm:pt>
    <dgm:pt modelId="{D58FC2DC-4C6C-4202-B578-847F3969F2CE}" type="pres">
      <dgm:prSet presAssocID="{9AB982D1-6ED6-473B-B307-03B5C8307F3B}" presName="wedge2" presStyleLbl="node1" presStyleIdx="1" presStyleCnt="3" custLinFactNeighborX="1511" custLinFactNeighborY="-2301"/>
      <dgm:spPr/>
      <dgm:t>
        <a:bodyPr/>
        <a:lstStyle/>
        <a:p>
          <a:endParaRPr lang="zh-CN" altLang="en-US"/>
        </a:p>
      </dgm:t>
    </dgm:pt>
    <dgm:pt modelId="{5CCFEA56-54A6-4BB0-92C9-95FB300E48A3}" type="pres">
      <dgm:prSet presAssocID="{9AB982D1-6ED6-473B-B307-03B5C8307F3B}" presName="wedge2Tx" presStyleLbl="node1" presStyleIdx="1" presStyleCnt="3">
        <dgm:presLayoutVars>
          <dgm:chMax val="0"/>
          <dgm:chPref val="0"/>
          <dgm:bulletEnabled val="1"/>
        </dgm:presLayoutVars>
      </dgm:prSet>
      <dgm:spPr/>
      <dgm:t>
        <a:bodyPr/>
        <a:lstStyle/>
        <a:p>
          <a:endParaRPr lang="zh-CN" altLang="en-US"/>
        </a:p>
      </dgm:t>
    </dgm:pt>
    <dgm:pt modelId="{36922C78-D3B8-4AEA-910E-BEFD23942217}" type="pres">
      <dgm:prSet presAssocID="{9AB982D1-6ED6-473B-B307-03B5C8307F3B}" presName="wedge3" presStyleLbl="node1" presStyleIdx="2" presStyleCnt="3" custLinFactNeighborX="1511" custLinFactNeighborY="-2301"/>
      <dgm:spPr/>
      <dgm:t>
        <a:bodyPr/>
        <a:lstStyle/>
        <a:p>
          <a:endParaRPr lang="zh-CN" altLang="en-US"/>
        </a:p>
      </dgm:t>
    </dgm:pt>
    <dgm:pt modelId="{B94740DE-01D5-4BC3-A037-D9A56A4EE735}" type="pres">
      <dgm:prSet presAssocID="{9AB982D1-6ED6-473B-B307-03B5C8307F3B}" presName="wedge3Tx" presStyleLbl="node1" presStyleIdx="2" presStyleCnt="3">
        <dgm:presLayoutVars>
          <dgm:chMax val="0"/>
          <dgm:chPref val="0"/>
          <dgm:bulletEnabled val="1"/>
        </dgm:presLayoutVars>
      </dgm:prSet>
      <dgm:spPr/>
      <dgm:t>
        <a:bodyPr/>
        <a:lstStyle/>
        <a:p>
          <a:endParaRPr lang="zh-CN" altLang="en-US"/>
        </a:p>
      </dgm:t>
    </dgm:pt>
  </dgm:ptLst>
  <dgm:cxnLst>
    <dgm:cxn modelId="{76C5DBCC-0C16-4929-8F45-1BF747E9E677}" type="presOf" srcId="{68859B8F-6C50-4599-99E1-FF261758F310}" destId="{D58FC2DC-4C6C-4202-B578-847F3969F2CE}" srcOrd="0" destOrd="0" presId="urn:microsoft.com/office/officeart/2005/8/layout/chart3"/>
    <dgm:cxn modelId="{82A0F3D3-04CC-431B-89EA-781A154A5CBD}" srcId="{9AB982D1-6ED6-473B-B307-03B5C8307F3B}" destId="{B8728676-21F2-4D2A-98F0-AF480818B640}" srcOrd="2" destOrd="0" parTransId="{4B586BC2-F39B-4C27-9CDD-19D4EFDCFABC}" sibTransId="{97BA1A96-DB95-4245-B30C-1E753F93F9C1}"/>
    <dgm:cxn modelId="{367D7C26-A4F3-4E45-88B2-5A685B99D6C9}" srcId="{9AB982D1-6ED6-473B-B307-03B5C8307F3B}" destId="{5CF96DD8-021A-4E19-8C0D-A1B5F96782D8}" srcOrd="0" destOrd="0" parTransId="{BB22A60D-8135-4A1B-BF02-E062B85C4DC7}" sibTransId="{78AD9CAE-29E2-4C03-9F82-3AC6C75BA4B4}"/>
    <dgm:cxn modelId="{1B727F08-720F-425D-AC99-D01F00EBDAD6}" srcId="{9AB982D1-6ED6-473B-B307-03B5C8307F3B}" destId="{68859B8F-6C50-4599-99E1-FF261758F310}" srcOrd="1" destOrd="0" parTransId="{E6AE4C78-4D32-4C6A-BB77-75039A7B656F}" sibTransId="{1FDA239B-5DE9-456D-8726-BCF984D2A6C4}"/>
    <dgm:cxn modelId="{0A6DD29B-3D25-4DCA-80FB-E51884BD9E75}" type="presOf" srcId="{5CF96DD8-021A-4E19-8C0D-A1B5F96782D8}" destId="{D0860409-B568-4801-B393-E33F9EBA98A2}" srcOrd="1" destOrd="0" presId="urn:microsoft.com/office/officeart/2005/8/layout/chart3"/>
    <dgm:cxn modelId="{9970C8E7-20E3-4EF1-91A2-E1E90ACE784F}" type="presOf" srcId="{9AB982D1-6ED6-473B-B307-03B5C8307F3B}" destId="{8D934E6C-401B-41FC-A3FE-D7AD0F5A20F3}" srcOrd="0" destOrd="0" presId="urn:microsoft.com/office/officeart/2005/8/layout/chart3"/>
    <dgm:cxn modelId="{BF81216E-E810-4193-B654-2A0F7A6A8BA1}" type="presOf" srcId="{B8728676-21F2-4D2A-98F0-AF480818B640}" destId="{B94740DE-01D5-4BC3-A037-D9A56A4EE735}" srcOrd="1" destOrd="0" presId="urn:microsoft.com/office/officeart/2005/8/layout/chart3"/>
    <dgm:cxn modelId="{F0EFA58B-D9D1-4163-8DF2-7A0C67159D0E}" type="presOf" srcId="{B8728676-21F2-4D2A-98F0-AF480818B640}" destId="{36922C78-D3B8-4AEA-910E-BEFD23942217}" srcOrd="0" destOrd="0" presId="urn:microsoft.com/office/officeart/2005/8/layout/chart3"/>
    <dgm:cxn modelId="{923F81B8-AE4F-48E0-95D6-D7465221F714}" type="presOf" srcId="{5CF96DD8-021A-4E19-8C0D-A1B5F96782D8}" destId="{67222F96-6B5C-42CE-A44A-BF1EF64C1251}" srcOrd="0" destOrd="0" presId="urn:microsoft.com/office/officeart/2005/8/layout/chart3"/>
    <dgm:cxn modelId="{C933D8CA-1A53-47C8-8653-1B5EBCC1B426}" type="presOf" srcId="{68859B8F-6C50-4599-99E1-FF261758F310}" destId="{5CCFEA56-54A6-4BB0-92C9-95FB300E48A3}" srcOrd="1" destOrd="0" presId="urn:microsoft.com/office/officeart/2005/8/layout/chart3"/>
    <dgm:cxn modelId="{1D46EAD1-0F0C-4C5E-B7D0-B0B6FF697747}" type="presParOf" srcId="{8D934E6C-401B-41FC-A3FE-D7AD0F5A20F3}" destId="{67222F96-6B5C-42CE-A44A-BF1EF64C1251}" srcOrd="0" destOrd="0" presId="urn:microsoft.com/office/officeart/2005/8/layout/chart3"/>
    <dgm:cxn modelId="{83B231B4-ECB8-4596-B0D3-E38B17E04D16}" type="presParOf" srcId="{8D934E6C-401B-41FC-A3FE-D7AD0F5A20F3}" destId="{D0860409-B568-4801-B393-E33F9EBA98A2}" srcOrd="1" destOrd="0" presId="urn:microsoft.com/office/officeart/2005/8/layout/chart3"/>
    <dgm:cxn modelId="{373D8A55-AC61-473B-88A0-619BCD732706}" type="presParOf" srcId="{8D934E6C-401B-41FC-A3FE-D7AD0F5A20F3}" destId="{D58FC2DC-4C6C-4202-B578-847F3969F2CE}" srcOrd="2" destOrd="0" presId="urn:microsoft.com/office/officeart/2005/8/layout/chart3"/>
    <dgm:cxn modelId="{0E8D5F3F-E02D-45A2-8200-368F72A86989}" type="presParOf" srcId="{8D934E6C-401B-41FC-A3FE-D7AD0F5A20F3}" destId="{5CCFEA56-54A6-4BB0-92C9-95FB300E48A3}" srcOrd="3" destOrd="0" presId="urn:microsoft.com/office/officeart/2005/8/layout/chart3"/>
    <dgm:cxn modelId="{2C6206FB-4695-47BD-A505-3C8FFCFDEF00}" type="presParOf" srcId="{8D934E6C-401B-41FC-A3FE-D7AD0F5A20F3}" destId="{36922C78-D3B8-4AEA-910E-BEFD23942217}" srcOrd="4" destOrd="0" presId="urn:microsoft.com/office/officeart/2005/8/layout/chart3"/>
    <dgm:cxn modelId="{BCC1BE31-732F-409B-8490-18EB20A7E040}" type="presParOf" srcId="{8D934E6C-401B-41FC-A3FE-D7AD0F5A20F3}" destId="{B94740DE-01D5-4BC3-A037-D9A56A4EE735}" srcOrd="5" destOrd="0" presId="urn:microsoft.com/office/officeart/2005/8/layout/chart3"/>
  </dgm:cxnLst>
  <dgm:bg/>
  <dgm:whole/>
  <dgm:extLst>
    <a:ext uri="http://schemas.microsoft.com/office/drawing/2008/diagram">
      <dsp:dataModelExt xmlns=""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2016/5/27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zh.wikipedia.org/wiki/%E7%86%B1%E5%B8%B6" TargetMode="External"/><Relationship Id="rId13" Type="http://schemas.openxmlformats.org/officeDocument/2006/relationships/hyperlink" Target="https://zh.wikipedia.org/wiki/%E8%8D%89%E6%9C%AC%E6%A4%8D%E7%89%A9" TargetMode="External"/><Relationship Id="rId3" Type="http://schemas.openxmlformats.org/officeDocument/2006/relationships/hyperlink" Target="https://zh.wikipedia.org/wiki/%E5%A4%A7%E6%88%9F%E7%A7%91" TargetMode="External"/><Relationship Id="rId7" Type="http://schemas.openxmlformats.org/officeDocument/2006/relationships/hyperlink" Target="https://zh.wikipedia.org/wiki/%E7%BE%8E%E6%B4%B2" TargetMode="External"/><Relationship Id="rId12" Type="http://schemas.openxmlformats.org/officeDocument/2006/relationships/hyperlink" Target="https://zh.wikipedia.org/wiki/%E5%A4%9A%E5%B9%B4%E7%94%9F" TargetMode="External"/><Relationship Id="rId2" Type="http://schemas.openxmlformats.org/officeDocument/2006/relationships/slide" Target="../slides/slide16.xml"/><Relationship Id="rId16" Type="http://schemas.openxmlformats.org/officeDocument/2006/relationships/hyperlink" Target="https://zh.wikipedia.org/wiki/%E5%96%AC%E6%9C%A8" TargetMode="External"/><Relationship Id="rId1" Type="http://schemas.openxmlformats.org/officeDocument/2006/relationships/notesMaster" Target="../notesMasters/notesMaster1.xml"/><Relationship Id="rId6" Type="http://schemas.openxmlformats.org/officeDocument/2006/relationships/hyperlink" Target="https://zh.wikipedia.org/wiki/%E9%9D%9E%E6%B4%B2" TargetMode="External"/><Relationship Id="rId11" Type="http://schemas.openxmlformats.org/officeDocument/2006/relationships/hyperlink" Target="https://zh.wikipedia.org/wiki/%E4%B8%80%E5%B9%B4%E7%94%9F" TargetMode="External"/><Relationship Id="rId5" Type="http://schemas.openxmlformats.org/officeDocument/2006/relationships/hyperlink" Target="https://zh.wikipedia.org/w/index.php?title=%E7%87%88%E5%8F%B0%E8%8D%89&amp;action=edit&amp;redlink=1" TargetMode="External"/><Relationship Id="rId15" Type="http://schemas.openxmlformats.org/officeDocument/2006/relationships/hyperlink" Target="https://zh.wikipedia.org/wiki/%E7%81%8C%E6%9C%A8" TargetMode="External"/><Relationship Id="rId10" Type="http://schemas.openxmlformats.org/officeDocument/2006/relationships/hyperlink" Target="https://zh.wikipedia.org/wiki/%E6%B8%A9%E5%B8%A6" TargetMode="External"/><Relationship Id="rId4" Type="http://schemas.openxmlformats.org/officeDocument/2006/relationships/hyperlink" Target="https://zh.wikipedia.org/wiki/%E4%B8%80%E5%93%81%E7%B4%85" TargetMode="External"/><Relationship Id="rId9" Type="http://schemas.openxmlformats.org/officeDocument/2006/relationships/hyperlink" Target="https://zh.wikipedia.org/wiki/%E4%BA%9E%E7%86%B1%E5%B8%B6" TargetMode="External"/><Relationship Id="rId14" Type="http://schemas.openxmlformats.org/officeDocument/2006/relationships/hyperlink" Target="https://zh.wikipedia.org/wiki/%E6%9C%A8%E6%9C%AC%E6%A4%8D%E7%89%A9"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3"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4"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5"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6"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7"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8"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9"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0"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1"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2"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3"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4"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5"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6"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jpeg"/><Relationship Id="rId4" Type="http://schemas.openxmlformats.org/officeDocument/2006/relationships/image" Target="../media/image27.jpeg"/><Relationship Id="rId9" Type="http://schemas.openxmlformats.org/officeDocument/2006/relationships/image" Target="../media/image32.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6.wmf"/><Relationship Id="rId7" Type="http://schemas.openxmlformats.org/officeDocument/2006/relationships/diagramLayout" Target="../diagrams/layout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8.jpeg"/><Relationship Id="rId10" Type="http://schemas.microsoft.com/office/2007/relationships/diagramDrawing" Target="../diagrams/drawing1.xml"/><Relationship Id="rId4" Type="http://schemas.openxmlformats.org/officeDocument/2006/relationships/image" Target="../media/image7.wmf"/><Relationship Id="rId9" Type="http://schemas.openxmlformats.org/officeDocument/2006/relationships/diagramColors" Target="../diagrams/colors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3.png"/><Relationship Id="rId7" Type="http://schemas.openxmlformats.org/officeDocument/2006/relationships/image" Target="../media/image47.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6.jpeg"/><Relationship Id="rId5" Type="http://schemas.openxmlformats.org/officeDocument/2006/relationships/image" Target="../media/image45.jpeg"/><Relationship Id="rId4" Type="http://schemas.openxmlformats.org/officeDocument/2006/relationships/image" Target="../media/image44.jpeg"/><Relationship Id="rId9" Type="http://schemas.openxmlformats.org/officeDocument/2006/relationships/image" Target="../media/image49.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 Id="rId4" Type="http://schemas.openxmlformats.org/officeDocument/2006/relationships/image" Target="../media/image51.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大图搜索：挑战性与相关技术</a:t>
            </a:r>
            <a:endParaRPr lang="en-US" altLang="zh-CN" sz="4400" b="1" dirty="0" smtClean="0">
              <a:solidFill>
                <a:srgbClr val="000099"/>
              </a:solidFill>
              <a:latin typeface="+mn-ea"/>
              <a:ea typeface="+mn-ea"/>
            </a:endParaRPr>
          </a:p>
          <a:p>
            <a:pPr algn="ctr">
              <a:lnSpc>
                <a:spcPct val="140000"/>
              </a:lnSpc>
            </a:pPr>
            <a:r>
              <a:rPr lang="en-US" altLang="zh-CN" sz="2800" b="1" dirty="0" smtClean="0">
                <a:solidFill>
                  <a:srgbClr val="000099"/>
                </a:solidFill>
                <a:latin typeface="+mj-lt"/>
                <a:ea typeface="黑体" pitchFamily="2" charset="-122"/>
              </a:rPr>
              <a:t>(Big Graph Search: Challenges and Techniques)</a:t>
            </a:r>
            <a:endParaRPr lang="zh-CN" altLang="en-US" sz="28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229200"/>
            <a:ext cx="4427099" cy="914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如一，强模拟图查询</a:t>
            </a:r>
            <a:endParaRPr lang="en-US" altLang="zh-CN" sz="3600" baseline="30000" dirty="0">
              <a:solidFill>
                <a:srgbClr val="C00000"/>
              </a:solidFill>
              <a:latin typeface="Arial Unicode MS" pitchFamily="34" charset="-122"/>
              <a:ea typeface="黑体" pitchFamily="49" charset="-122"/>
            </a:endParaRPr>
          </a:p>
        </p:txBody>
      </p:sp>
      <p:sp>
        <p:nvSpPr>
          <p:cNvPr id="7" name="内容占位符 2"/>
          <p:cNvSpPr>
            <a:spLocks noChangeArrowheads="1"/>
          </p:cNvSpPr>
          <p:nvPr/>
        </p:nvSpPr>
        <p:spPr bwMode="auto">
          <a:xfrm>
            <a:off x="611560" y="1267694"/>
            <a:ext cx="2807915"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dirty="0" smtClean="0">
                <a:latin typeface="Rockwell" pitchFamily="18" charset="0"/>
                <a:ea typeface="黑体" pitchFamily="49" charset="-122"/>
              </a:rPr>
              <a:t>子图同构</a:t>
            </a:r>
            <a:endParaRPr lang="en-US" altLang="zh-CN" sz="1800" dirty="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smtClean="0">
                <a:solidFill>
                  <a:srgbClr val="FF0000"/>
                </a:solidFill>
                <a:latin typeface="Rockwell" pitchFamily="18" charset="0"/>
                <a:ea typeface="黑体" pitchFamily="49" charset="-122"/>
              </a:rPr>
              <a:t>NP-Complete</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8" name="TextBox 3"/>
          <p:cNvSpPr txBox="1">
            <a:spLocks noChangeArrowheads="1"/>
          </p:cNvSpPr>
          <p:nvPr/>
        </p:nvSpPr>
        <p:spPr bwMode="auto">
          <a:xfrm>
            <a:off x="3492500" y="1124744"/>
            <a:ext cx="2009775" cy="830997"/>
          </a:xfrm>
          <a:prstGeom prst="rect">
            <a:avLst/>
          </a:prstGeom>
          <a:noFill/>
          <a:ln w="9525">
            <a:noFill/>
            <a:miter lim="800000"/>
            <a:headEnd/>
            <a:tailEnd/>
          </a:ln>
        </p:spPr>
        <p:txBody>
          <a:bodyPr>
            <a:spAutoFit/>
          </a:bodyPr>
          <a:lstStyle/>
          <a:p>
            <a:pPr algn="ctr"/>
            <a:r>
              <a:rPr lang="zh-CN" altLang="en-US" sz="2400" dirty="0" smtClean="0">
                <a:solidFill>
                  <a:srgbClr val="C00000"/>
                </a:solidFill>
                <a:latin typeface="Rockwell" pitchFamily="18" charset="0"/>
                <a:sym typeface="Symbol" pitchFamily="18" charset="2"/>
              </a:rPr>
              <a:t>     </a:t>
            </a:r>
            <a:r>
              <a:rPr lang="en-US" altLang="zh-CN"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9" name="Straight Arrow Connector 5"/>
          <p:cNvCxnSpPr/>
          <p:nvPr/>
        </p:nvCxnSpPr>
        <p:spPr bwMode="auto">
          <a:xfrm>
            <a:off x="3635375" y="1556792"/>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0" name="内容占位符 2"/>
          <p:cNvSpPr>
            <a:spLocks noChangeArrowheads="1"/>
          </p:cNvSpPr>
          <p:nvPr/>
        </p:nvSpPr>
        <p:spPr bwMode="auto">
          <a:xfrm>
            <a:off x="5580063" y="1267694"/>
            <a:ext cx="2520329" cy="792163"/>
          </a:xfrm>
          <a:prstGeom prst="rect">
            <a:avLst/>
          </a:prstGeom>
          <a:noFill/>
          <a:ln w="25400">
            <a:solidFill>
              <a:schemeClr val="tx1"/>
            </a:solidFill>
            <a:miter lim="800000"/>
            <a:headEnd/>
            <a:tailEnd/>
          </a:ln>
        </p:spPr>
        <p:txBody>
          <a:bodyPr lIns="97182" tIns="48591" rIns="97182" bIns="48591"/>
          <a:lstStyle/>
          <a:p>
            <a:pPr algn="ctr" defTabSz="971550">
              <a:spcBef>
                <a:spcPts val="600"/>
              </a:spcBef>
              <a:buClr>
                <a:schemeClr val="accent1"/>
              </a:buClr>
              <a:buSzPct val="80000"/>
            </a:pPr>
            <a:r>
              <a:rPr lang="zh-CN" altLang="en-US" sz="1800" dirty="0" smtClean="0">
                <a:latin typeface="Rockwell" pitchFamily="18" charset="0"/>
                <a:ea typeface="黑体" pitchFamily="49" charset="-122"/>
              </a:rPr>
              <a:t>强模拟</a:t>
            </a:r>
            <a:endParaRPr lang="en-US" altLang="zh-CN" sz="1800" dirty="0" smtClean="0">
              <a:latin typeface="Rockwell" pitchFamily="18" charset="0"/>
              <a:ea typeface="黑体" pitchFamily="49" charset="-122"/>
            </a:endParaRPr>
          </a:p>
          <a:p>
            <a:pPr algn="ctr" defTabSz="971550">
              <a:spcBef>
                <a:spcPts val="600"/>
              </a:spcBef>
              <a:buClr>
                <a:schemeClr val="accent1"/>
              </a:buClr>
              <a:buSzPct val="80000"/>
            </a:pPr>
            <a:r>
              <a:rPr lang="en-US" altLang="zh-CN" sz="1800" dirty="0" smtClean="0">
                <a:solidFill>
                  <a:srgbClr val="0000FF"/>
                </a:solidFill>
                <a:latin typeface="Rockwell" pitchFamily="18" charset="0"/>
                <a:ea typeface="黑体" pitchFamily="49" charset="-122"/>
              </a:rPr>
              <a:t>(</a:t>
            </a:r>
            <a:r>
              <a:rPr lang="en-US" altLang="zh-CN" sz="1800" dirty="0">
                <a:solidFill>
                  <a:srgbClr val="FF0000"/>
                </a:solidFill>
                <a:latin typeface="Rockwell" pitchFamily="18" charset="0"/>
                <a:ea typeface="黑体" pitchFamily="49" charset="-122"/>
              </a:rPr>
              <a:t>O(n</a:t>
            </a:r>
            <a:r>
              <a:rPr lang="en-US" altLang="zh-CN" sz="1800" baseline="30000" dirty="0">
                <a:solidFill>
                  <a:srgbClr val="FF0000"/>
                </a:solidFill>
                <a:latin typeface="Rockwell" pitchFamily="18" charset="0"/>
                <a:ea typeface="黑体" pitchFamily="49" charset="-122"/>
              </a:rPr>
              <a:t>3</a:t>
            </a:r>
            <a:r>
              <a:rPr lang="en-US" altLang="zh-CN" sz="1800" dirty="0" smtClean="0">
                <a:solidFill>
                  <a:srgbClr val="FF0000"/>
                </a:solidFill>
                <a:latin typeface="Rockwell" pitchFamily="18" charset="0"/>
                <a:ea typeface="黑体" pitchFamily="49" charset="-122"/>
              </a:rPr>
              <a:t>)</a:t>
            </a:r>
            <a:r>
              <a:rPr lang="en-US" altLang="zh-CN" sz="1800" dirty="0" smtClean="0">
                <a:solidFill>
                  <a:srgbClr val="0000FF"/>
                </a:solidFill>
                <a:latin typeface="Rockwell" pitchFamily="18" charset="0"/>
                <a:ea typeface="黑体" pitchFamily="49" charset="-122"/>
              </a:rPr>
              <a:t>)</a:t>
            </a:r>
            <a:endParaRPr lang="en-US" altLang="zh-CN" sz="1800" dirty="0">
              <a:solidFill>
                <a:srgbClr val="0000FF"/>
              </a:solidFill>
              <a:latin typeface="Rockwell" pitchFamily="18" charset="0"/>
              <a:ea typeface="黑体" pitchFamily="49" charset="-122"/>
            </a:endParaRPr>
          </a:p>
        </p:txBody>
      </p:sp>
      <p:sp>
        <p:nvSpPr>
          <p:cNvPr id="15" name="内容占位符 2"/>
          <p:cNvSpPr>
            <a:spLocks noGrp="1"/>
          </p:cNvSpPr>
          <p:nvPr>
            <p:ph idx="1"/>
          </p:nvPr>
        </p:nvSpPr>
        <p:spPr>
          <a:xfrm>
            <a:off x="395536" y="2276872"/>
            <a:ext cx="8208912" cy="2160240"/>
          </a:xfrm>
        </p:spPr>
        <p:txBody>
          <a:bodyPr/>
          <a:lstStyle/>
          <a:p>
            <a:pPr>
              <a:buNone/>
            </a:pPr>
            <a:r>
              <a:rPr lang="zh-CN" altLang="en-US" sz="2400" b="1" dirty="0" smtClean="0">
                <a:solidFill>
                  <a:srgbClr val="C00000"/>
                </a:solidFill>
                <a:latin typeface="Arial Unicode MS" pitchFamily="34" charset="-122"/>
                <a:ea typeface="黑体" pitchFamily="49" charset="-122"/>
                <a:cs typeface="Arial Unicode MS" pitchFamily="34" charset="-122"/>
              </a:rPr>
              <a:t>子图同构</a:t>
            </a:r>
            <a:r>
              <a:rPr lang="en-US" altLang="zh-CN" sz="2400" baseline="30000" dirty="0" smtClean="0">
                <a:solidFill>
                  <a:srgbClr val="C00000"/>
                </a:solidFill>
                <a:ea typeface="黑体" pitchFamily="49" charset="-122"/>
              </a:rPr>
              <a:t>[11]</a:t>
            </a:r>
            <a:r>
              <a:rPr lang="en-US" altLang="zh-CN" sz="2400" b="1" dirty="0" smtClean="0">
                <a:solidFill>
                  <a:srgbClr val="C00000"/>
                </a:solidFill>
                <a:latin typeface="Arial Unicode MS" pitchFamily="34" charset="-122"/>
                <a:ea typeface="黑体" pitchFamily="49" charset="-122"/>
                <a:cs typeface="Arial Unicode MS" pitchFamily="34" charset="-122"/>
              </a:rPr>
              <a:t>:</a:t>
            </a:r>
          </a:p>
          <a:p>
            <a:r>
              <a:rPr lang="zh-CN" altLang="en-US" sz="2400" dirty="0" smtClean="0">
                <a:latin typeface="Arial Unicode MS" pitchFamily="34" charset="-122"/>
                <a:ea typeface="黑体" pitchFamily="49" charset="-122"/>
                <a:cs typeface="Arial Unicode MS" pitchFamily="34" charset="-122"/>
              </a:rPr>
              <a:t>给定模式图</a:t>
            </a:r>
            <a:r>
              <a:rPr lang="en-US" altLang="zh-CN" sz="2400" dirty="0" smtClean="0">
                <a:solidFill>
                  <a:srgbClr val="2525FF"/>
                </a:solidFill>
                <a:latin typeface="Arial Unicode MS" pitchFamily="34" charset="-122"/>
                <a:ea typeface="黑体" pitchFamily="49" charset="-122"/>
                <a:cs typeface="Arial Unicode MS" pitchFamily="34" charset="-122"/>
              </a:rPr>
              <a:t>Q</a:t>
            </a:r>
            <a:r>
              <a:rPr lang="en-US" altLang="zh-CN" sz="2400" dirty="0" smtClean="0">
                <a:latin typeface="Arial Unicode MS" pitchFamily="34" charset="-122"/>
                <a:ea typeface="黑体" pitchFamily="49" charset="-122"/>
                <a:cs typeface="Arial Unicode MS" pitchFamily="34" charset="-122"/>
              </a:rPr>
              <a:t>, </a:t>
            </a:r>
            <a:r>
              <a:rPr lang="zh-CN" altLang="en-US" sz="2400" dirty="0" smtClean="0">
                <a:latin typeface="Arial Unicode MS" pitchFamily="34" charset="-122"/>
                <a:ea typeface="黑体" pitchFamily="49" charset="-122"/>
                <a:cs typeface="Arial Unicode MS" pitchFamily="34" charset="-122"/>
              </a:rPr>
              <a:t>数据图</a:t>
            </a:r>
            <a:r>
              <a:rPr lang="en-US" altLang="zh-CN" sz="2400" dirty="0" smtClean="0">
                <a:solidFill>
                  <a:srgbClr val="2525FF"/>
                </a:solidFill>
                <a:latin typeface="Arial Unicode MS" pitchFamily="34" charset="-122"/>
                <a:ea typeface="黑体" pitchFamily="49" charset="-122"/>
                <a:cs typeface="Arial Unicode MS" pitchFamily="34" charset="-122"/>
              </a:rPr>
              <a:t>G</a:t>
            </a:r>
            <a:r>
              <a:rPr lang="zh-CN" altLang="en-US" sz="2400" dirty="0" smtClean="0">
                <a:latin typeface="Arial Unicode MS" pitchFamily="34" charset="-122"/>
                <a:ea typeface="黑体" pitchFamily="49" charset="-122"/>
                <a:cs typeface="Arial Unicode MS" pitchFamily="34" charset="-122"/>
              </a:rPr>
              <a:t>的子图</a:t>
            </a:r>
            <a:r>
              <a:rPr lang="en-US" altLang="zh-CN" sz="2400" dirty="0" smtClean="0">
                <a:solidFill>
                  <a:srgbClr val="2525FF"/>
                </a:solidFill>
                <a:ea typeface="黑体" pitchFamily="49" charset="-122"/>
                <a:cs typeface="Arial Unicode MS" pitchFamily="34" charset="-122"/>
              </a:rPr>
              <a:t>G</a:t>
            </a:r>
            <a:r>
              <a:rPr lang="en-US" altLang="zh-CN" sz="2400" baseline="-25000" dirty="0" smtClean="0">
                <a:solidFill>
                  <a:srgbClr val="2525FF"/>
                </a:solidFill>
                <a:ea typeface="黑体" pitchFamily="49" charset="-122"/>
                <a:cs typeface="Arial Unicode MS" pitchFamily="34" charset="-122"/>
              </a:rPr>
              <a:t>s</a:t>
            </a:r>
            <a:r>
              <a:rPr lang="zh-CN" altLang="en-US" sz="2400" baseline="-25000" dirty="0" smtClean="0">
                <a:solidFill>
                  <a:srgbClr val="2525FF"/>
                </a:solidFill>
                <a:ea typeface="黑体" pitchFamily="49" charset="-122"/>
                <a:cs typeface="Arial Unicode MS" pitchFamily="34" charset="-122"/>
              </a:rPr>
              <a:t>：</a:t>
            </a:r>
            <a:endParaRPr lang="en-US" altLang="zh-CN" sz="2400" dirty="0" smtClean="0">
              <a:solidFill>
                <a:srgbClr val="2525FF"/>
              </a:solidFill>
              <a:latin typeface="Arial Unicode MS" pitchFamily="34" charset="-122"/>
              <a:ea typeface="黑体" pitchFamily="49" charset="-122"/>
              <a:cs typeface="Arial Unicode MS" pitchFamily="34" charset="-122"/>
            </a:endParaRPr>
          </a:p>
          <a:p>
            <a:pPr lvl="1"/>
            <a:r>
              <a:rPr lang="en-US" altLang="zh-CN" sz="1800" dirty="0" smtClean="0">
                <a:solidFill>
                  <a:srgbClr val="2525FF"/>
                </a:solidFill>
                <a:latin typeface="Arial Unicode MS" pitchFamily="34" charset="-122"/>
                <a:ea typeface="黑体" pitchFamily="49" charset="-122"/>
                <a:cs typeface="Arial Unicode MS" pitchFamily="34" charset="-122"/>
              </a:rPr>
              <a:t>Q </a:t>
            </a:r>
            <a:r>
              <a:rPr lang="zh-CN" altLang="en-US" sz="1800" dirty="0" smtClean="0">
                <a:solidFill>
                  <a:srgbClr val="2525FF"/>
                </a:solidFill>
                <a:latin typeface="Arial Unicode MS" pitchFamily="34" charset="-122"/>
                <a:ea typeface="黑体" pitchFamily="49" charset="-122"/>
                <a:cs typeface="Arial Unicode MS" pitchFamily="34" charset="-122"/>
              </a:rPr>
              <a:t>图同构</a:t>
            </a:r>
            <a:r>
              <a:rPr lang="en-US" altLang="zh-CN" sz="1800" dirty="0" smtClean="0">
                <a:latin typeface="Arial Unicode MS" pitchFamily="34" charset="-122"/>
                <a:ea typeface="黑体" pitchFamily="49" charset="-122"/>
                <a:cs typeface="Arial Unicode MS" pitchFamily="34" charset="-122"/>
              </a:rPr>
              <a:t> </a:t>
            </a:r>
            <a:r>
              <a:rPr lang="en-US" altLang="zh-CN" sz="1800" dirty="0" smtClean="0">
                <a:solidFill>
                  <a:srgbClr val="2525FF"/>
                </a:solidFill>
                <a:latin typeface="Arial Unicode MS" pitchFamily="34" charset="-122"/>
                <a:ea typeface="黑体" pitchFamily="49" charset="-122"/>
                <a:cs typeface="Arial Unicode MS" pitchFamily="34" charset="-122"/>
              </a:rPr>
              <a:t>G</a:t>
            </a:r>
            <a:r>
              <a:rPr lang="en-US" altLang="zh-CN" sz="1800" baseline="-25000" dirty="0" smtClean="0">
                <a:solidFill>
                  <a:srgbClr val="2525FF"/>
                </a:solidFill>
                <a:latin typeface="Arial Unicode MS" pitchFamily="34" charset="-122"/>
                <a:ea typeface="黑体" pitchFamily="49" charset="-122"/>
                <a:cs typeface="Arial Unicode MS" pitchFamily="34" charset="-122"/>
              </a:rPr>
              <a:t>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如果存在一一映射函数</a:t>
            </a:r>
            <a:r>
              <a:rPr lang="en-US" altLang="zh-CN" sz="1800" dirty="0" smtClean="0">
                <a:latin typeface="Arial Unicode MS" pitchFamily="34" charset="-122"/>
                <a:ea typeface="黑体" pitchFamily="49" charset="-122"/>
                <a:cs typeface="Arial Unicode MS" pitchFamily="34" charset="-122"/>
              </a:rPr>
              <a:t>f: V</a:t>
            </a:r>
            <a:r>
              <a:rPr lang="en-US" altLang="zh-CN" sz="1800" baseline="-25000" dirty="0" smtClean="0">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V</a:t>
            </a:r>
            <a:r>
              <a:rPr lang="en-US" altLang="zh-CN" sz="1800" baseline="-25000" dirty="0" smtClean="0">
                <a:latin typeface="Arial Unicode MS" pitchFamily="34" charset="-122"/>
                <a:ea typeface="黑体" pitchFamily="49" charset="-122"/>
                <a:cs typeface="Arial Unicode MS" pitchFamily="34" charset="-122"/>
              </a:rPr>
              <a:t>Gs</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满足：</a:t>
            </a:r>
            <a:r>
              <a:rPr lang="en-US" altLang="zh-CN" sz="1800" dirty="0" smtClean="0">
                <a:latin typeface="Arial Unicode MS" pitchFamily="34" charset="-122"/>
                <a:ea typeface="黑体" pitchFamily="49" charset="-122"/>
                <a:cs typeface="Arial Unicode MS" pitchFamily="34" charset="-122"/>
              </a:rPr>
              <a:t> </a:t>
            </a:r>
          </a:p>
          <a:p>
            <a:pPr lvl="2"/>
            <a:r>
              <a:rPr lang="zh-CN" altLang="en-US" dirty="0" smtClean="0">
                <a:latin typeface="Arial Unicode MS" pitchFamily="34" charset="-122"/>
                <a:ea typeface="黑体" pitchFamily="49" charset="-122"/>
                <a:cs typeface="Arial Unicode MS" pitchFamily="34" charset="-122"/>
              </a:rPr>
              <a:t>对</a:t>
            </a:r>
            <a:r>
              <a:rPr lang="en-US" altLang="zh-CN" dirty="0" smtClean="0">
                <a:latin typeface="Arial Unicode MS" pitchFamily="34" charset="-122"/>
                <a:ea typeface="黑体" pitchFamily="49" charset="-122"/>
                <a:cs typeface="Arial Unicode MS" pitchFamily="34" charset="-122"/>
              </a:rPr>
              <a:t>Q</a:t>
            </a:r>
            <a:r>
              <a:rPr lang="zh-CN" altLang="en-US" dirty="0" smtClean="0">
                <a:latin typeface="Arial Unicode MS" pitchFamily="34" charset="-122"/>
                <a:ea typeface="黑体" pitchFamily="49" charset="-122"/>
                <a:cs typeface="Arial Unicode MS" pitchFamily="34" charset="-122"/>
              </a:rPr>
              <a:t>中的</a:t>
            </a:r>
            <a:r>
              <a:rPr lang="zh-CN" altLang="en-US" dirty="0" smtClean="0">
                <a:solidFill>
                  <a:srgbClr val="FF0000"/>
                </a:solidFill>
                <a:latin typeface="Arial Unicode MS" pitchFamily="34" charset="-122"/>
                <a:ea typeface="黑体" pitchFamily="49" charset="-122"/>
                <a:cs typeface="Arial Unicode MS" pitchFamily="34" charset="-122"/>
              </a:rPr>
              <a:t>任何顶点</a:t>
            </a:r>
            <a:r>
              <a:rPr lang="en-US" altLang="zh-CN" dirty="0" smtClean="0">
                <a:latin typeface="Arial Unicode MS" pitchFamily="34" charset="-122"/>
                <a:ea typeface="黑体" pitchFamily="49" charset="-122"/>
                <a:cs typeface="Arial Unicode MS" pitchFamily="34" charset="-122"/>
              </a:rPr>
              <a:t>u</a:t>
            </a:r>
            <a:r>
              <a:rPr lang="zh-CN" altLang="en-US" dirty="0" smtClean="0">
                <a:latin typeface="Arial Unicode MS" pitchFamily="34" charset="-122"/>
                <a:ea typeface="黑体" pitchFamily="49" charset="-122"/>
                <a:cs typeface="Arial Unicode MS" pitchFamily="34" charset="-122"/>
              </a:rPr>
              <a:t>，</a:t>
            </a:r>
            <a:r>
              <a:rPr lang="en-US" altLang="zh-CN" dirty="0" smtClean="0">
                <a:latin typeface="Arial Unicode MS" pitchFamily="34" charset="-122"/>
                <a:ea typeface="黑体" pitchFamily="49" charset="-122"/>
                <a:cs typeface="Arial Unicode MS" pitchFamily="34" charset="-122"/>
              </a:rPr>
              <a:t>u </a:t>
            </a:r>
            <a:r>
              <a:rPr lang="zh-CN" altLang="en-US" dirty="0" smtClean="0">
                <a:latin typeface="Arial Unicode MS" pitchFamily="34" charset="-122"/>
                <a:ea typeface="黑体" pitchFamily="49" charset="-122"/>
                <a:cs typeface="Arial Unicode MS" pitchFamily="34" charset="-122"/>
              </a:rPr>
              <a:t>和</a:t>
            </a:r>
            <a:r>
              <a:rPr lang="en-US" altLang="zh-CN" dirty="0" smtClean="0">
                <a:latin typeface="Arial Unicode MS" pitchFamily="34" charset="-122"/>
                <a:ea typeface="黑体" pitchFamily="49" charset="-122"/>
                <a:cs typeface="Arial Unicode MS" pitchFamily="34" charset="-122"/>
              </a:rPr>
              <a:t>f(u) </a:t>
            </a:r>
            <a:r>
              <a:rPr lang="zh-CN" altLang="en-US" dirty="0" smtClean="0">
                <a:latin typeface="Arial Unicode MS" pitchFamily="34" charset="-122"/>
                <a:ea typeface="黑体" pitchFamily="49" charset="-122"/>
                <a:cs typeface="Arial Unicode MS" pitchFamily="34" charset="-122"/>
              </a:rPr>
              <a:t>有相同的标签</a:t>
            </a:r>
            <a:endParaRPr lang="en-US" altLang="zh-CN" dirty="0" smtClean="0">
              <a:latin typeface="Arial Unicode MS" pitchFamily="34" charset="-122"/>
              <a:ea typeface="黑体" pitchFamily="49" charset="-122"/>
              <a:cs typeface="Arial Unicode MS" pitchFamily="34" charset="-122"/>
            </a:endParaRPr>
          </a:p>
          <a:p>
            <a:pPr lvl="2"/>
            <a:r>
              <a:rPr lang="zh-CN" altLang="en-US" dirty="0" smtClean="0">
                <a:latin typeface="Arial Unicode MS" pitchFamily="34" charset="-122"/>
                <a:ea typeface="黑体" pitchFamily="49" charset="-122"/>
                <a:cs typeface="Arial Unicode MS" pitchFamily="34" charset="-122"/>
              </a:rPr>
              <a:t>边</a:t>
            </a:r>
            <a:r>
              <a:rPr lang="en-US" altLang="zh-CN" dirty="0" smtClean="0">
                <a:latin typeface="Arial Unicode MS" pitchFamily="34" charset="-122"/>
                <a:ea typeface="黑体" pitchFamily="49" charset="-122"/>
                <a:cs typeface="Arial Unicode MS" pitchFamily="34" charset="-122"/>
              </a:rPr>
              <a:t>(u, u‘)</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Q</a:t>
            </a:r>
            <a:r>
              <a:rPr lang="zh-CN" altLang="en-US" dirty="0" smtClean="0">
                <a:solidFill>
                  <a:srgbClr val="FF0000"/>
                </a:solidFill>
                <a:latin typeface="Arial Unicode MS" pitchFamily="34" charset="-122"/>
                <a:ea typeface="黑体" pitchFamily="49" charset="-122"/>
                <a:cs typeface="Arial Unicode MS" pitchFamily="34" charset="-122"/>
              </a:rPr>
              <a:t>当且仅当</a:t>
            </a:r>
            <a:r>
              <a:rPr lang="en-US" altLang="zh-CN" dirty="0" smtClean="0">
                <a:latin typeface="Arial Unicode MS" pitchFamily="34" charset="-122"/>
                <a:ea typeface="黑体" pitchFamily="49" charset="-122"/>
                <a:cs typeface="Arial Unicode MS" pitchFamily="34" charset="-122"/>
              </a:rPr>
              <a:t> (f(u), f(u’)) </a:t>
            </a:r>
            <a:r>
              <a:rPr lang="zh-CN" altLang="en-US" dirty="0" smtClean="0">
                <a:latin typeface="Arial Unicode MS" pitchFamily="34" charset="-122"/>
                <a:ea typeface="黑体" pitchFamily="49" charset="-122"/>
                <a:cs typeface="Arial Unicode MS" pitchFamily="34" charset="-122"/>
              </a:rPr>
              <a:t>在</a:t>
            </a:r>
            <a:r>
              <a:rPr lang="en-US" altLang="zh-CN" dirty="0" smtClean="0">
                <a:latin typeface="Arial Unicode MS" pitchFamily="34" charset="-122"/>
                <a:ea typeface="黑体" pitchFamily="49" charset="-122"/>
                <a:cs typeface="Arial Unicode MS" pitchFamily="34" charset="-122"/>
              </a:rPr>
              <a:t>G</a:t>
            </a:r>
            <a:r>
              <a:rPr lang="en-US" altLang="zh-CN" baseline="-25000" dirty="0" smtClean="0">
                <a:latin typeface="Arial Unicode MS" pitchFamily="34" charset="-122"/>
                <a:ea typeface="黑体" pitchFamily="49" charset="-122"/>
                <a:cs typeface="Arial Unicode MS" pitchFamily="34" charset="-122"/>
              </a:rPr>
              <a:t>s</a:t>
            </a:r>
          </a:p>
          <a:p>
            <a:pPr lvl="1"/>
            <a:r>
              <a:rPr lang="en-US" altLang="zh-CN" sz="1800" dirty="0" smtClean="0">
                <a:solidFill>
                  <a:srgbClr val="0066CC"/>
                </a:solidFill>
                <a:latin typeface="Arial Unicode MS" pitchFamily="34" charset="-122"/>
                <a:ea typeface="黑体" pitchFamily="49" charset="-122"/>
                <a:cs typeface="Arial Unicode MS" pitchFamily="34" charset="-122"/>
              </a:rPr>
              <a:t>Q</a:t>
            </a:r>
            <a:r>
              <a:rPr lang="en-US" altLang="zh-CN" sz="1800" dirty="0" smtClean="0">
                <a:latin typeface="Arial Unicode MS" pitchFamily="34" charset="-122"/>
                <a:ea typeface="黑体" pitchFamily="49" charset="-122"/>
                <a:cs typeface="Arial Unicode MS" pitchFamily="34" charset="-122"/>
              </a:rPr>
              <a:t> </a:t>
            </a:r>
            <a:r>
              <a:rPr lang="zh-CN" altLang="en-US" sz="1800" dirty="0" smtClean="0">
                <a:latin typeface="Arial Unicode MS" pitchFamily="34" charset="-122"/>
                <a:ea typeface="黑体" pitchFamily="49" charset="-122"/>
                <a:cs typeface="Arial Unicode MS" pitchFamily="34" charset="-122"/>
              </a:rPr>
              <a:t>子图同构</a:t>
            </a:r>
            <a:r>
              <a:rPr lang="en-US" altLang="zh-CN" sz="1800" dirty="0" smtClean="0">
                <a:solidFill>
                  <a:srgbClr val="0066CC"/>
                </a:solidFill>
                <a:latin typeface="Arial Unicode MS" pitchFamily="34" charset="-122"/>
                <a:ea typeface="黑体" pitchFamily="49" charset="-122"/>
                <a:cs typeface="Arial Unicode MS" pitchFamily="34" charset="-122"/>
              </a:rPr>
              <a:t>G</a:t>
            </a:r>
            <a:r>
              <a:rPr lang="zh-CN" altLang="en-US" sz="1800" dirty="0" smtClean="0">
                <a:ea typeface="黑体" pitchFamily="49" charset="-122"/>
                <a:cs typeface="Arial Unicode MS" pitchFamily="34" charset="-122"/>
              </a:rPr>
              <a:t>，如果</a:t>
            </a:r>
            <a:r>
              <a:rPr lang="en-US" altLang="zh-CN" sz="1800" dirty="0" smtClean="0">
                <a:solidFill>
                  <a:srgbClr val="0066CC"/>
                </a:solidFill>
                <a:ea typeface="黑体" pitchFamily="49" charset="-122"/>
                <a:cs typeface="Arial Unicode MS" pitchFamily="34" charset="-122"/>
              </a:rPr>
              <a:t>G</a:t>
            </a:r>
            <a:r>
              <a:rPr lang="zh-CN" altLang="en-US" sz="1800" dirty="0" smtClean="0">
                <a:ea typeface="黑体" pitchFamily="49" charset="-122"/>
                <a:cs typeface="Arial Unicode MS" pitchFamily="34" charset="-122"/>
              </a:rPr>
              <a:t>中存在如上子图</a:t>
            </a:r>
            <a:r>
              <a:rPr lang="en-US" altLang="zh-CN" sz="1800" dirty="0" smtClean="0">
                <a:solidFill>
                  <a:srgbClr val="0066CC"/>
                </a:solidFill>
                <a:latin typeface="Arial Unicode MS" pitchFamily="34" charset="-122"/>
                <a:ea typeface="黑体" pitchFamily="49" charset="-122"/>
                <a:cs typeface="Arial Unicode MS" pitchFamily="34" charset="-122"/>
              </a:rPr>
              <a:t>Gs</a:t>
            </a:r>
            <a:endParaRPr lang="en-US" altLang="zh-CN" sz="2400" dirty="0" smtClean="0">
              <a:solidFill>
                <a:srgbClr val="00B050"/>
              </a:solidFill>
              <a:latin typeface="Arial Unicode MS" pitchFamily="34" charset="-122"/>
              <a:ea typeface="黑体" pitchFamily="49" charset="-122"/>
              <a:cs typeface="Arial Unicode MS" pitchFamily="34" charset="-122"/>
            </a:endParaRPr>
          </a:p>
          <a:p>
            <a:endParaRPr lang="en-US" altLang="zh-CN" sz="2400" dirty="0" smtClean="0">
              <a:latin typeface="Arial Unicode MS" pitchFamily="34" charset="-122"/>
              <a:ea typeface="黑体" pitchFamily="49" charset="-122"/>
            </a:endParaRPr>
          </a:p>
          <a:p>
            <a:endParaRPr lang="en-US" altLang="zh-CN" sz="2400" dirty="0" smtClean="0">
              <a:latin typeface="Arial Unicode MS" pitchFamily="34" charset="-122"/>
              <a:ea typeface="黑体" pitchFamily="49" charset="-122"/>
            </a:endParaRPr>
          </a:p>
        </p:txBody>
      </p:sp>
      <p:sp>
        <p:nvSpPr>
          <p:cNvPr id="17" name="TextBox 16"/>
          <p:cNvSpPr txBox="1"/>
          <p:nvPr/>
        </p:nvSpPr>
        <p:spPr>
          <a:xfrm>
            <a:off x="541864" y="4541058"/>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优点</a:t>
            </a:r>
            <a:r>
              <a:rPr lang="zh-CN" altLang="en-US" sz="2000" dirty="0" smtClean="0">
                <a:solidFill>
                  <a:srgbClr val="FF0000"/>
                </a:solidFill>
                <a:latin typeface="Arial Unicode MS" pitchFamily="34" charset="-122"/>
                <a:ea typeface="Arial Unicode MS" pitchFamily="34" charset="-122"/>
                <a:cs typeface="Arial Unicode MS" pitchFamily="34" charset="-122"/>
              </a:rPr>
              <a:t>：</a:t>
            </a:r>
            <a:r>
              <a:rPr lang="en-US" altLang="zh-CN" sz="2000" dirty="0" smtClean="0">
                <a:solidFill>
                  <a:srgbClr val="2525FF"/>
                </a:solidFill>
                <a:latin typeface="Arial Unicode MS" pitchFamily="34" charset="-122"/>
                <a:ea typeface="Arial Unicode MS" pitchFamily="34" charset="-122"/>
                <a:cs typeface="Arial Unicode MS" pitchFamily="34" charset="-122"/>
              </a:rPr>
              <a:t>Q</a:t>
            </a:r>
            <a:r>
              <a:rPr lang="en-US" altLang="zh-CN" sz="2000" dirty="0" smtClean="0">
                <a:latin typeface="Arial Unicode MS" pitchFamily="34" charset="-122"/>
                <a:ea typeface="Arial Unicode MS" pitchFamily="34" charset="-122"/>
                <a:cs typeface="Arial Unicode MS" pitchFamily="34" charset="-122"/>
              </a:rPr>
              <a:t> </a:t>
            </a:r>
            <a:r>
              <a:rPr lang="zh-CN" altLang="en-US" sz="2000" dirty="0" smtClean="0">
                <a:latin typeface="Arial Unicode MS" pitchFamily="34" charset="-122"/>
                <a:ea typeface="Arial Unicode MS" pitchFamily="34" charset="-122"/>
                <a:cs typeface="Arial Unicode MS" pitchFamily="34" charset="-122"/>
              </a:rPr>
              <a:t>和</a:t>
            </a:r>
            <a:r>
              <a:rPr lang="en-US" altLang="zh-CN" sz="2000" dirty="0" smtClean="0">
                <a:latin typeface="Arial Unicode MS" pitchFamily="34" charset="-122"/>
                <a:ea typeface="Arial Unicode MS" pitchFamily="34" charset="-122"/>
                <a:cs typeface="Arial Unicode MS" pitchFamily="34" charset="-122"/>
              </a:rPr>
              <a:t> </a:t>
            </a:r>
            <a:r>
              <a:rPr lang="en-US" altLang="zh-CN" sz="2000" dirty="0" smtClean="0">
                <a:solidFill>
                  <a:srgbClr val="2525FF"/>
                </a:solidFill>
                <a:latin typeface="Arial Unicode MS" pitchFamily="34" charset="-122"/>
                <a:ea typeface="Arial Unicode MS" pitchFamily="34" charset="-122"/>
                <a:cs typeface="Arial Unicode MS" pitchFamily="34" charset="-122"/>
              </a:rPr>
              <a:t>G</a:t>
            </a:r>
            <a:r>
              <a:rPr lang="en-US" altLang="zh-CN" sz="2000" baseline="-25000" dirty="0" smtClean="0">
                <a:solidFill>
                  <a:srgbClr val="2525FF"/>
                </a:solidFill>
                <a:latin typeface="Arial Unicode MS" pitchFamily="34" charset="-122"/>
                <a:ea typeface="Arial Unicode MS" pitchFamily="34" charset="-122"/>
                <a:cs typeface="Arial Unicode MS" pitchFamily="34" charset="-122"/>
              </a:rPr>
              <a:t>s</a:t>
            </a:r>
            <a:r>
              <a:rPr lang="zh-CN" altLang="en-US" sz="2000" dirty="0" smtClean="0">
                <a:latin typeface="Arial Unicode MS" pitchFamily="34" charset="-122"/>
                <a:ea typeface="Arial Unicode MS" pitchFamily="34" charset="-122"/>
                <a:cs typeface="Arial Unicode MS" pitchFamily="34" charset="-122"/>
              </a:rPr>
              <a:t>一模一样</a:t>
            </a:r>
            <a:endParaRPr lang="en-US" altLang="zh-CN" sz="2000" dirty="0" smtClean="0">
              <a:latin typeface="Arial Unicode MS" pitchFamily="34" charset="-122"/>
              <a:ea typeface="Arial Unicode MS" pitchFamily="34" charset="-122"/>
              <a:cs typeface="Arial Unicode MS" pitchFamily="34" charset="-122"/>
            </a:endParaRPr>
          </a:p>
        </p:txBody>
      </p:sp>
      <p:sp>
        <p:nvSpPr>
          <p:cNvPr id="19" name="TextBox 18"/>
          <p:cNvSpPr txBox="1"/>
          <p:nvPr/>
        </p:nvSpPr>
        <p:spPr>
          <a:xfrm>
            <a:off x="541864" y="5117122"/>
            <a:ext cx="8064896"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000" b="1" dirty="0" smtClean="0">
                <a:solidFill>
                  <a:srgbClr val="FF0000"/>
                </a:solidFill>
                <a:latin typeface="Arial Unicode MS" pitchFamily="34" charset="-122"/>
                <a:ea typeface="Arial Unicode MS" pitchFamily="34" charset="-122"/>
                <a:cs typeface="Arial Unicode MS" pitchFamily="34" charset="-122"/>
              </a:rPr>
              <a:t>缺点</a:t>
            </a:r>
            <a:r>
              <a:rPr lang="zh-CN" altLang="en-US" sz="2000" dirty="0" smtClean="0">
                <a:latin typeface="Arial Unicode MS" pitchFamily="34" charset="-122"/>
                <a:ea typeface="Arial Unicode MS" pitchFamily="34" charset="-122"/>
                <a:cs typeface="Arial Unicode MS" pitchFamily="34" charset="-122"/>
              </a:rPr>
              <a:t>：</a:t>
            </a:r>
            <a:r>
              <a:rPr lang="en-US" altLang="zh-CN" sz="2000" dirty="0" smtClean="0">
                <a:solidFill>
                  <a:schemeClr val="tx1"/>
                </a:solidFill>
                <a:latin typeface="Arial Unicode MS" pitchFamily="34" charset="-122"/>
                <a:ea typeface="Arial Unicode MS" pitchFamily="34" charset="-122"/>
                <a:cs typeface="Arial Unicode MS" pitchFamily="34" charset="-122"/>
              </a:rPr>
              <a:t>NP</a:t>
            </a:r>
            <a:r>
              <a:rPr lang="zh-CN" altLang="en-US" sz="2000" dirty="0" smtClean="0">
                <a:solidFill>
                  <a:schemeClr val="tx1"/>
                </a:solidFill>
                <a:latin typeface="Arial Unicode MS" pitchFamily="34" charset="-122"/>
                <a:ea typeface="Arial Unicode MS" pitchFamily="34" charset="-122"/>
                <a:cs typeface="Arial Unicode MS" pitchFamily="34" charset="-122"/>
              </a:rPr>
              <a:t>完全问题；最坏情况下指数个匹配子图；约束过于严格</a:t>
            </a:r>
            <a:r>
              <a:rPr lang="en-US" altLang="zh-CN" sz="2000" dirty="0" smtClean="0">
                <a:solidFill>
                  <a:schemeClr val="tx1"/>
                </a:solidFill>
                <a:latin typeface="Arial Unicode MS" pitchFamily="34" charset="-122"/>
                <a:ea typeface="Arial Unicode MS" pitchFamily="34" charset="-122"/>
                <a:cs typeface="Arial Unicode MS" pitchFamily="34" charset="-122"/>
              </a:rPr>
              <a:t> </a:t>
            </a: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12" name="矩形 11"/>
          <p:cNvSpPr/>
          <p:nvPr/>
        </p:nvSpPr>
        <p:spPr>
          <a:xfrm>
            <a:off x="0" y="5859269"/>
            <a:ext cx="9144000" cy="954107"/>
          </a:xfrm>
          <a:prstGeom prst="rect">
            <a:avLst/>
          </a:prstGeom>
          <a:ln>
            <a:solidFill>
              <a:srgbClr val="FF0000"/>
            </a:solidFill>
          </a:ln>
        </p:spPr>
        <p:txBody>
          <a:bodyPr wrap="square">
            <a:spAutoFit/>
          </a:bodyPr>
          <a:lstStyle/>
          <a:p>
            <a:pPr>
              <a:buNone/>
            </a:pPr>
            <a:r>
              <a:rPr lang="en-US" altLang="zh-CN" sz="1400" dirty="0" smtClean="0">
                <a:ea typeface="黑体" pitchFamily="49" charset="-122"/>
              </a:rPr>
              <a:t>[12]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Strong Simulation: Capturing Topology in Graph Pattern Matching. </a:t>
            </a:r>
            <a:r>
              <a:rPr lang="en-US" altLang="zh-CN" sz="1400" b="1" dirty="0" smtClean="0">
                <a:solidFill>
                  <a:srgbClr val="C00000"/>
                </a:solidFill>
                <a:ea typeface="黑体" pitchFamily="49" charset="-122"/>
              </a:rPr>
              <a:t>TODS 2014</a:t>
            </a:r>
            <a:r>
              <a:rPr lang="en-US" altLang="zh-CN" sz="1400" dirty="0" smtClean="0">
                <a:solidFill>
                  <a:srgbClr val="C00000"/>
                </a:solidFill>
                <a:ea typeface="黑体" pitchFamily="49" charset="-122"/>
              </a:rPr>
              <a:t>.</a:t>
            </a:r>
          </a:p>
          <a:p>
            <a:pPr>
              <a:buNone/>
            </a:pPr>
            <a:r>
              <a:rPr lang="en-US" altLang="zh-CN" sz="1400" dirty="0" smtClean="0">
                <a:ea typeface="黑体" pitchFamily="49" charset="-122"/>
              </a:rPr>
              <a:t>[13] </a:t>
            </a:r>
            <a:r>
              <a:rPr lang="en-US" altLang="zh-CN" sz="1400" dirty="0" err="1" smtClean="0">
                <a:ea typeface="黑体" pitchFamily="49" charset="-122"/>
              </a:rPr>
              <a:t>Shuai</a:t>
            </a:r>
            <a:r>
              <a:rPr lang="en-US" altLang="zh-CN" sz="1400" dirty="0" smtClean="0">
                <a:ea typeface="黑体" pitchFamily="49" charset="-122"/>
              </a:rPr>
              <a:t> Ma, Yang Cao, </a:t>
            </a:r>
            <a:r>
              <a:rPr lang="en-US" altLang="zh-CN" sz="1400" dirty="0" err="1" smtClean="0">
                <a:ea typeface="黑体" pitchFamily="49" charset="-122"/>
              </a:rPr>
              <a:t>Wenfei</a:t>
            </a:r>
            <a:r>
              <a:rPr lang="en-US" altLang="zh-CN" sz="1400" dirty="0" smtClean="0">
                <a:ea typeface="黑体" pitchFamily="49" charset="-122"/>
              </a:rPr>
              <a:t> Fan,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and </a:t>
            </a:r>
            <a:r>
              <a:rPr lang="en-US" altLang="zh-CN" sz="1400" dirty="0" err="1" smtClean="0">
                <a:ea typeface="黑体" pitchFamily="49" charset="-122"/>
              </a:rPr>
              <a:t>Tianyu</a:t>
            </a:r>
            <a:r>
              <a:rPr lang="en-US" altLang="zh-CN" sz="1400" dirty="0" smtClean="0">
                <a:ea typeface="黑体" pitchFamily="49" charset="-122"/>
              </a:rPr>
              <a:t> </a:t>
            </a:r>
            <a:r>
              <a:rPr lang="en-US" altLang="zh-CN" sz="1400" dirty="0" err="1" smtClean="0">
                <a:ea typeface="黑体" pitchFamily="49" charset="-122"/>
              </a:rPr>
              <a:t>Wo</a:t>
            </a:r>
            <a:r>
              <a:rPr lang="en-US" altLang="zh-CN" sz="1400" dirty="0" smtClean="0">
                <a:ea typeface="黑体" pitchFamily="49" charset="-122"/>
              </a:rPr>
              <a:t>, Capturing Topology in Graph Pattern Matching</a:t>
            </a:r>
            <a:r>
              <a:rPr lang="en-US" altLang="zh-CN" sz="1400" b="1" dirty="0" smtClean="0">
                <a:ea typeface="黑体" pitchFamily="49" charset="-122"/>
              </a:rPr>
              <a:t>. </a:t>
            </a:r>
            <a:r>
              <a:rPr lang="en-US" altLang="zh-CN" sz="1400" b="1" dirty="0" smtClean="0">
                <a:solidFill>
                  <a:srgbClr val="C00000"/>
                </a:solidFill>
                <a:ea typeface="黑体" pitchFamily="49" charset="-122"/>
              </a:rPr>
              <a:t>VLDB 2012.</a:t>
            </a:r>
            <a:endParaRPr lang="en-US" altLang="zh-CN" sz="1400" b="1" dirty="0" err="1" smtClean="0">
              <a:solidFill>
                <a:srgbClr val="C00000"/>
              </a:solidFill>
              <a:ea typeface="黑体" pitchFamily="49" charset="-122"/>
            </a:endParaRPr>
          </a:p>
        </p:txBody>
      </p:sp>
    </p:spTree>
    <p:extLst>
      <p:ext uri="{BB962C8B-B14F-4D97-AF65-F5344CB8AC3E}">
        <p14:creationId xmlns:p14="http://schemas.microsoft.com/office/powerpoint/2010/main" xmlns="" val="3412928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子图同构图查询</a:t>
            </a:r>
            <a:endParaRPr lang="en-US" altLang="zh-CN" sz="3600" b="1" dirty="0">
              <a:solidFill>
                <a:srgbClr val="C00000"/>
              </a:solidFill>
              <a:latin typeface="Arial Unicode MS" pitchFamily="34" charset="-122"/>
              <a:ea typeface="黑体" pitchFamily="49" charset="-122"/>
            </a:endParaRPr>
          </a:p>
        </p:txBody>
      </p:sp>
      <p:pic>
        <p:nvPicPr>
          <p:cNvPr id="10" name="Picture 2"/>
          <p:cNvPicPr>
            <a:picLocks noChangeAspect="1" noChangeArrowheads="1"/>
          </p:cNvPicPr>
          <p:nvPr/>
        </p:nvPicPr>
        <p:blipFill>
          <a:blip r:embed="rId2" cstate="print"/>
          <a:srcRect/>
          <a:stretch>
            <a:fillRect/>
          </a:stretch>
        </p:blipFill>
        <p:spPr bwMode="auto">
          <a:xfrm>
            <a:off x="579834" y="887908"/>
            <a:ext cx="7448550" cy="3405188"/>
          </a:xfrm>
          <a:prstGeom prst="rect">
            <a:avLst/>
          </a:prstGeom>
          <a:noFill/>
          <a:ln w="9525">
            <a:noFill/>
            <a:miter lim="800000"/>
            <a:headEnd/>
            <a:tailEnd/>
          </a:ln>
        </p:spPr>
      </p:pic>
      <p:pic>
        <p:nvPicPr>
          <p:cNvPr id="11" name="图片 6" descr="teamwork.jpg"/>
          <p:cNvPicPr>
            <a:picLocks noChangeAspect="1"/>
          </p:cNvPicPr>
          <p:nvPr/>
        </p:nvPicPr>
        <p:blipFill>
          <a:blip r:embed="rId3" cstate="print"/>
          <a:srcRect/>
          <a:stretch>
            <a:fillRect/>
          </a:stretch>
        </p:blipFill>
        <p:spPr bwMode="auto">
          <a:xfrm>
            <a:off x="251520" y="4401344"/>
            <a:ext cx="1524000" cy="1524000"/>
          </a:xfrm>
          <a:prstGeom prst="rect">
            <a:avLst/>
          </a:prstGeom>
          <a:noFill/>
          <a:ln w="9525">
            <a:noFill/>
            <a:miter lim="800000"/>
            <a:headEnd/>
            <a:tailEnd/>
          </a:ln>
        </p:spPr>
      </p:pic>
      <p:sp>
        <p:nvSpPr>
          <p:cNvPr id="12" name="TextBox 11"/>
          <p:cNvSpPr txBox="1"/>
          <p:nvPr/>
        </p:nvSpPr>
        <p:spPr>
          <a:xfrm>
            <a:off x="1923728" y="4407495"/>
            <a:ext cx="6824736"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t>组成一个软件开发团队</a:t>
            </a:r>
            <a:endParaRPr lang="en-US" sz="2400" dirty="0"/>
          </a:p>
        </p:txBody>
      </p:sp>
      <p:sp>
        <p:nvSpPr>
          <p:cNvPr id="13" name="TextBox 12"/>
          <p:cNvSpPr txBox="1"/>
          <p:nvPr/>
        </p:nvSpPr>
        <p:spPr>
          <a:xfrm>
            <a:off x="1907704" y="4941168"/>
            <a:ext cx="682473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zh-CN" altLang="en-US" sz="2400" dirty="0" smtClean="0">
                <a:solidFill>
                  <a:srgbClr val="000099"/>
                </a:solidFill>
              </a:rPr>
              <a:t>强模拟：</a:t>
            </a:r>
            <a:r>
              <a:rPr lang="zh-CN" altLang="en-US" sz="2400" dirty="0" smtClean="0">
                <a:solidFill>
                  <a:schemeClr val="tx1"/>
                </a:solidFill>
              </a:rPr>
              <a:t>返回</a:t>
            </a:r>
            <a:r>
              <a:rPr lang="en-US" sz="2400" dirty="0" smtClean="0">
                <a:solidFill>
                  <a:srgbClr val="FF0000"/>
                </a:solidFill>
              </a:rPr>
              <a:t>F</a:t>
            </a:r>
            <a:r>
              <a:rPr lang="en-US" dirty="0" smtClean="0">
                <a:solidFill>
                  <a:srgbClr val="FF0000"/>
                </a:solidFill>
              </a:rPr>
              <a:t>3</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4</a:t>
            </a:r>
            <a:r>
              <a:rPr lang="en-US" sz="2400" dirty="0" smtClean="0">
                <a:solidFill>
                  <a:srgbClr val="FF0000"/>
                </a:solidFill>
              </a:rPr>
              <a:t> </a:t>
            </a:r>
            <a:r>
              <a:rPr lang="en-US" altLang="zh-CN" sz="2400" dirty="0" smtClean="0">
                <a:solidFill>
                  <a:srgbClr val="FF0000"/>
                </a:solidFill>
              </a:rPr>
              <a:t>+</a:t>
            </a:r>
            <a:r>
              <a:rPr lang="en-US" sz="2400" dirty="0" smtClean="0">
                <a:solidFill>
                  <a:srgbClr val="FF0000"/>
                </a:solidFill>
              </a:rPr>
              <a:t> F</a:t>
            </a:r>
            <a:r>
              <a:rPr lang="en-US" dirty="0" smtClean="0">
                <a:solidFill>
                  <a:srgbClr val="FF0000"/>
                </a:solidFill>
              </a:rPr>
              <a:t>5;</a:t>
            </a:r>
          </a:p>
          <a:p>
            <a:pPr>
              <a:defRPr/>
            </a:pPr>
            <a:r>
              <a:rPr lang="zh-CN" altLang="en-US" sz="2400" dirty="0" smtClean="0">
                <a:solidFill>
                  <a:srgbClr val="000099"/>
                </a:solidFill>
              </a:rPr>
              <a:t>子图同构</a:t>
            </a:r>
            <a:r>
              <a:rPr lang="zh-CN" altLang="en-US" sz="2400" dirty="0" smtClean="0"/>
              <a:t>：返回</a:t>
            </a:r>
            <a:r>
              <a:rPr lang="zh-CN" altLang="en-US" sz="2400" dirty="0" smtClean="0">
                <a:solidFill>
                  <a:srgbClr val="FF0000"/>
                </a:solidFill>
              </a:rPr>
              <a:t>空集！</a:t>
            </a:r>
            <a:endParaRPr lang="en-US" sz="2400" dirty="0">
              <a:solidFill>
                <a:srgbClr val="FF0000"/>
              </a:solidFill>
            </a:endParaRPr>
          </a:p>
        </p:txBody>
      </p:sp>
      <p:sp>
        <p:nvSpPr>
          <p:cNvPr id="14" name="Rectangle 14"/>
          <p:cNvSpPr txBox="1">
            <a:spLocks noChangeArrowheads="1"/>
          </p:cNvSpPr>
          <p:nvPr/>
        </p:nvSpPr>
        <p:spPr bwMode="auto">
          <a:xfrm>
            <a:off x="395536" y="6093296"/>
            <a:ext cx="8496944"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zh-CN" altLang="en-US" sz="2000" b="1" dirty="0" smtClean="0">
                <a:solidFill>
                  <a:srgbClr val="FF0000"/>
                </a:solidFill>
              </a:rPr>
              <a:t>子图同构约束过于严格，并不适合一些新型应用！</a:t>
            </a:r>
            <a:endParaRPr lang="en-US" altLang="zh-CN" sz="2000" b="1" dirty="0">
              <a:solidFill>
                <a:srgbClr val="FF0000"/>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Tree>
    <p:extLst>
      <p:ext uri="{BB962C8B-B14F-4D97-AF65-F5344CB8AC3E}">
        <p14:creationId xmlns:p14="http://schemas.microsoft.com/office/powerpoint/2010/main" xmlns="" val="7520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251520" y="76200"/>
            <a:ext cx="7829550" cy="760512"/>
          </a:xfrm>
        </p:spPr>
        <p:txBody>
          <a:bodyPr/>
          <a:lstStyle/>
          <a:p>
            <a:pPr>
              <a:defRPr/>
            </a:pPr>
            <a:r>
              <a:rPr lang="en-US" altLang="zh-CN" sz="3600" b="1" dirty="0" smtClean="0">
                <a:solidFill>
                  <a:srgbClr val="C00000"/>
                </a:solidFill>
                <a:latin typeface="Arial Unicode MS" pitchFamily="34" charset="-122"/>
                <a:ea typeface="黑体" pitchFamily="49" charset="-122"/>
              </a:rPr>
              <a:t>Terrorist Collaboration Network</a:t>
            </a:r>
            <a:endParaRPr lang="zh-CN" altLang="en-US" sz="2400" b="1" dirty="0">
              <a:solidFill>
                <a:srgbClr val="C00000"/>
              </a:solidFill>
              <a:latin typeface="Arial Unicode MS" pitchFamily="34" charset="-122"/>
              <a:ea typeface="黑体" pitchFamily="49" charset="-122"/>
            </a:endParaRPr>
          </a:p>
        </p:txBody>
      </p:sp>
      <p:pic>
        <p:nvPicPr>
          <p:cNvPr id="6" name="Picture 3" descr="C:\Users\SkyHeart\Desktop\TO.eps"/>
          <p:cNvPicPr>
            <a:picLocks noChangeAspect="1" noChangeArrowheads="1"/>
          </p:cNvPicPr>
          <p:nvPr/>
        </p:nvPicPr>
        <p:blipFill>
          <a:blip r:embed="rId2" cstate="print"/>
          <a:srcRect/>
          <a:stretch>
            <a:fillRect/>
          </a:stretch>
        </p:blipFill>
        <p:spPr bwMode="auto">
          <a:xfrm>
            <a:off x="1201233" y="116632"/>
            <a:ext cx="4811712" cy="5895975"/>
          </a:xfrm>
          <a:prstGeom prst="rect">
            <a:avLst/>
          </a:prstGeom>
          <a:noFill/>
          <a:ln w="9525">
            <a:noFill/>
            <a:miter lim="800000"/>
            <a:headEnd/>
            <a:tailEnd/>
          </a:ln>
        </p:spPr>
      </p:pic>
      <p:sp>
        <p:nvSpPr>
          <p:cNvPr id="7" name="矩形 6"/>
          <p:cNvSpPr>
            <a:spLocks noChangeArrowheads="1"/>
          </p:cNvSpPr>
          <p:nvPr/>
        </p:nvSpPr>
        <p:spPr bwMode="auto">
          <a:xfrm>
            <a:off x="602745" y="5562600"/>
            <a:ext cx="8001000" cy="1016000"/>
          </a:xfrm>
          <a:prstGeom prst="rect">
            <a:avLst/>
          </a:prstGeom>
          <a:noFill/>
          <a:ln w="9525">
            <a:noFill/>
            <a:miter lim="800000"/>
            <a:headEnd/>
            <a:tailEnd/>
          </a:ln>
        </p:spPr>
        <p:txBody>
          <a:bodyPr>
            <a:spAutoFit/>
          </a:bodyPr>
          <a:lstStyle/>
          <a:p>
            <a:r>
              <a:rPr lang="en-US" altLang="zh-CN" sz="2000" b="1" dirty="0">
                <a:solidFill>
                  <a:srgbClr val="FF0000"/>
                </a:solidFill>
                <a:latin typeface="Arial Black" pitchFamily="34" charset="0"/>
              </a:rPr>
              <a:t>“</a:t>
            </a:r>
            <a:r>
              <a:rPr lang="en-US" altLang="zh-CN" sz="2000" dirty="0">
                <a:solidFill>
                  <a:srgbClr val="FF0000"/>
                </a:solidFill>
                <a:latin typeface="Arial Black" pitchFamily="34" charset="0"/>
              </a:rPr>
              <a:t>Those who were trained to fly didn’t know the others. One group of people did not know the other group.”  (</a:t>
            </a:r>
            <a:r>
              <a:rPr lang="en-US" altLang="zh-CN" sz="2000" dirty="0">
                <a:solidFill>
                  <a:schemeClr val="accent2"/>
                </a:solidFill>
                <a:latin typeface="Arial Black" pitchFamily="34" charset="0"/>
              </a:rPr>
              <a:t>Osama Bin Laden, 2001</a:t>
            </a:r>
            <a:r>
              <a:rPr lang="en-US" altLang="zh-CN" sz="2000" dirty="0">
                <a:solidFill>
                  <a:srgbClr val="FF0000"/>
                </a:solidFill>
                <a:latin typeface="Arial Black" pitchFamily="34" charset="0"/>
              </a:rPr>
              <a:t>)</a:t>
            </a:r>
          </a:p>
        </p:txBody>
      </p:sp>
      <p:pic>
        <p:nvPicPr>
          <p:cNvPr id="8" name="图片 7" descr="osama-bin-laden.jpg"/>
          <p:cNvPicPr>
            <a:picLocks noChangeAspect="1"/>
          </p:cNvPicPr>
          <p:nvPr/>
        </p:nvPicPr>
        <p:blipFill>
          <a:blip r:embed="rId3" cstate="print"/>
          <a:srcRect/>
          <a:stretch>
            <a:fillRect/>
          </a:stretch>
        </p:blipFill>
        <p:spPr bwMode="auto">
          <a:xfrm>
            <a:off x="6516216" y="3573015"/>
            <a:ext cx="1440160" cy="1573467"/>
          </a:xfrm>
          <a:prstGeom prst="rect">
            <a:avLst/>
          </a:prstGeom>
          <a:noFill/>
          <a:ln w="9525">
            <a:noFill/>
            <a:miter lim="800000"/>
            <a:headEnd/>
            <a:tailEnd/>
          </a:ln>
        </p:spPr>
      </p:pic>
      <p:sp>
        <p:nvSpPr>
          <p:cNvPr id="9" name="云形标注 8"/>
          <p:cNvSpPr/>
          <p:nvPr/>
        </p:nvSpPr>
        <p:spPr>
          <a:xfrm rot="444174">
            <a:off x="5643336" y="3084105"/>
            <a:ext cx="2959199" cy="2456611"/>
          </a:xfrm>
          <a:prstGeom prst="cloudCallout">
            <a:avLst>
              <a:gd name="adj1" fmla="val -40042"/>
              <a:gd name="adj2" fmla="val 46614"/>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a:spLocks noGrp="1"/>
          </p:cNvSpPr>
          <p:nvPr>
            <p:ph type="title"/>
          </p:nvPr>
        </p:nvSpPr>
        <p:spPr>
          <a:xfrm>
            <a:off x="323528" y="76200"/>
            <a:ext cx="7829550" cy="760512"/>
          </a:xfrm>
        </p:spPr>
        <p:txBody>
          <a:bodyPr/>
          <a:lstStyle/>
          <a:p>
            <a:pPr>
              <a:defRPr/>
            </a:pPr>
            <a:r>
              <a:rPr lang="zh-CN" altLang="en-US" sz="3600" b="1" dirty="0" smtClean="0">
                <a:solidFill>
                  <a:srgbClr val="C00000"/>
                </a:solidFill>
                <a:latin typeface="Arial Unicode MS" pitchFamily="34" charset="-122"/>
                <a:ea typeface="黑体" pitchFamily="49" charset="-122"/>
              </a:rPr>
              <a:t>强模拟图查询</a:t>
            </a:r>
            <a:endParaRPr lang="zh-CN" altLang="en-US" sz="3600" b="1" dirty="0">
              <a:solidFill>
                <a:srgbClr val="C00000"/>
              </a:solidFill>
              <a:latin typeface="Arial Unicode MS" pitchFamily="34" charset="-122"/>
              <a:ea typeface="黑体" pitchFamily="49" charset="-122"/>
            </a:endParaRPr>
          </a:p>
        </p:txBody>
      </p:sp>
      <p:pic>
        <p:nvPicPr>
          <p:cNvPr id="18" name="Picture 2"/>
          <p:cNvPicPr>
            <a:picLocks noChangeAspect="1" noChangeArrowheads="1"/>
          </p:cNvPicPr>
          <p:nvPr/>
        </p:nvPicPr>
        <p:blipFill>
          <a:blip r:embed="rId2" cstate="print"/>
          <a:srcRect/>
          <a:stretch>
            <a:fillRect/>
          </a:stretch>
        </p:blipFill>
        <p:spPr bwMode="auto">
          <a:xfrm>
            <a:off x="679648" y="2597224"/>
            <a:ext cx="7848600" cy="1447800"/>
          </a:xfrm>
          <a:prstGeom prst="rect">
            <a:avLst/>
          </a:prstGeom>
          <a:noFill/>
          <a:ln w="9525">
            <a:noFill/>
            <a:miter lim="800000"/>
            <a:headEnd/>
            <a:tailEnd/>
          </a:ln>
        </p:spPr>
      </p:pic>
      <p:sp>
        <p:nvSpPr>
          <p:cNvPr id="19" name="TextBox 7"/>
          <p:cNvSpPr txBox="1">
            <a:spLocks noChangeArrowheads="1"/>
          </p:cNvSpPr>
          <p:nvPr/>
        </p:nvSpPr>
        <p:spPr bwMode="auto">
          <a:xfrm>
            <a:off x="194483" y="1219399"/>
            <a:ext cx="2172069" cy="769441"/>
          </a:xfrm>
          <a:prstGeom prst="rect">
            <a:avLst/>
          </a:prstGeom>
          <a:noFill/>
          <a:ln w="9525">
            <a:noFill/>
            <a:miter lim="800000"/>
            <a:headEnd/>
            <a:tailEnd/>
          </a:ln>
        </p:spPr>
        <p:txBody>
          <a:bodyPr wrap="square" lIns="0" rIns="0">
            <a:spAutoFit/>
          </a:bodyPr>
          <a:lstStyle/>
          <a:p>
            <a:pPr marL="742950" indent="-285750" algn="ctr" eaLnBrk="0" hangingPunct="0">
              <a:spcBef>
                <a:spcPct val="20000"/>
              </a:spcBef>
            </a:pPr>
            <a:r>
              <a:rPr lang="zh-CN" altLang="en-US" sz="2000" dirty="0" smtClean="0">
                <a:solidFill>
                  <a:srgbClr val="4414BC"/>
                </a:solidFill>
                <a:latin typeface="Arial Unicode MS" pitchFamily="34" charset="-122"/>
                <a:ea typeface="Arial Unicode MS" pitchFamily="34" charset="-122"/>
                <a:cs typeface="Arial Unicode MS" pitchFamily="34" charset="-122"/>
              </a:rPr>
              <a:t>子图同构</a:t>
            </a:r>
            <a:endParaRPr lang="en-US" altLang="zh-CN" sz="2000" dirty="0" smtClean="0">
              <a:solidFill>
                <a:srgbClr val="4414BC"/>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4414BC"/>
                </a:solidFill>
                <a:latin typeface="Arial Unicode MS" pitchFamily="34" charset="-122"/>
                <a:ea typeface="Arial Unicode MS" pitchFamily="34" charset="-122"/>
                <a:cs typeface="Arial Unicode MS" pitchFamily="34" charset="-122"/>
              </a:rPr>
              <a:t>(</a:t>
            </a:r>
            <a:r>
              <a:rPr lang="en-US" altLang="zh-CN" sz="2000" dirty="0" smtClean="0">
                <a:solidFill>
                  <a:srgbClr val="FF0000"/>
                </a:solidFill>
                <a:latin typeface="Arial Unicode MS" pitchFamily="34" charset="-122"/>
                <a:ea typeface="Arial Unicode MS" pitchFamily="34" charset="-122"/>
                <a:cs typeface="Arial Unicode MS" pitchFamily="34" charset="-122"/>
              </a:rPr>
              <a:t>NP-Complete</a:t>
            </a:r>
            <a:r>
              <a:rPr lang="en-US" altLang="zh-CN" sz="2000" dirty="0" smtClean="0">
                <a:solidFill>
                  <a:srgbClr val="4414BC"/>
                </a:solidFill>
                <a:latin typeface="Arial Unicode MS" pitchFamily="34" charset="-122"/>
                <a:ea typeface="Arial Unicode MS" pitchFamily="34" charset="-122"/>
                <a:cs typeface="Arial Unicode MS" pitchFamily="34" charset="-122"/>
              </a:rPr>
              <a:t>)</a:t>
            </a:r>
            <a:endParaRPr lang="zh-CN" altLang="en-US" sz="2000" dirty="0">
              <a:solidFill>
                <a:srgbClr val="4414BC"/>
              </a:solidFill>
              <a:latin typeface="Arial Unicode MS" pitchFamily="34" charset="-122"/>
              <a:ea typeface="Arial Unicode MS" pitchFamily="34" charset="-122"/>
              <a:cs typeface="Arial Unicode MS" pitchFamily="34" charset="-122"/>
            </a:endParaRPr>
          </a:p>
        </p:txBody>
      </p:sp>
      <p:sp>
        <p:nvSpPr>
          <p:cNvPr id="20" name="TextBox 8"/>
          <p:cNvSpPr txBox="1">
            <a:spLocks noChangeArrowheads="1"/>
          </p:cNvSpPr>
          <p:nvPr/>
        </p:nvSpPr>
        <p:spPr bwMode="auto">
          <a:xfrm>
            <a:off x="2980854" y="1219399"/>
            <a:ext cx="1231106"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FF0000"/>
                </a:solidFill>
                <a:latin typeface="Arial Unicode MS" pitchFamily="34" charset="-122"/>
                <a:ea typeface="Arial Unicode MS" pitchFamily="34" charset="-122"/>
                <a:cs typeface="Arial Unicode MS" pitchFamily="34" charset="-122"/>
              </a:rPr>
              <a:t>强模拟</a:t>
            </a:r>
            <a:endParaRPr lang="en-US" altLang="zh-CN" sz="2000" dirty="0">
              <a:solidFill>
                <a:srgbClr val="FF0000"/>
              </a:solidFill>
              <a:latin typeface="Arial Unicode MS" pitchFamily="34" charset="-122"/>
              <a:ea typeface="Arial Unicode MS" pitchFamily="34" charset="-122"/>
              <a:cs typeface="Arial Unicode MS" pitchFamily="34" charset="-122"/>
            </a:endParaRPr>
          </a:p>
        </p:txBody>
      </p:sp>
      <p:sp>
        <p:nvSpPr>
          <p:cNvPr id="21" name="TextBox 9"/>
          <p:cNvSpPr txBox="1">
            <a:spLocks noChangeArrowheads="1"/>
          </p:cNvSpPr>
          <p:nvPr/>
        </p:nvSpPr>
        <p:spPr bwMode="auto">
          <a:xfrm>
            <a:off x="5158382" y="1219399"/>
            <a:ext cx="1231107" cy="400110"/>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C00000"/>
                </a:solidFill>
                <a:latin typeface="Arial Unicode MS" pitchFamily="34" charset="-122"/>
                <a:ea typeface="Arial Unicode MS" pitchFamily="34" charset="-122"/>
                <a:cs typeface="Arial Unicode MS" pitchFamily="34" charset="-122"/>
              </a:rPr>
              <a:t>双模拟</a:t>
            </a:r>
            <a:endParaRPr lang="en-US" altLang="zh-CN" sz="2000" dirty="0">
              <a:solidFill>
                <a:srgbClr val="C00000"/>
              </a:solidFill>
              <a:latin typeface="Arial Unicode MS" pitchFamily="34" charset="-122"/>
              <a:ea typeface="Arial Unicode MS" pitchFamily="34" charset="-122"/>
              <a:cs typeface="Arial Unicode MS" pitchFamily="34" charset="-122"/>
            </a:endParaRPr>
          </a:p>
        </p:txBody>
      </p:sp>
      <p:sp>
        <p:nvSpPr>
          <p:cNvPr id="22" name="TextBox 10"/>
          <p:cNvSpPr txBox="1">
            <a:spLocks noChangeArrowheads="1"/>
          </p:cNvSpPr>
          <p:nvPr/>
        </p:nvSpPr>
        <p:spPr bwMode="auto">
          <a:xfrm>
            <a:off x="7128175" y="1219399"/>
            <a:ext cx="1292020" cy="769441"/>
          </a:xfrm>
          <a:prstGeom prst="rect">
            <a:avLst/>
          </a:prstGeom>
          <a:noFill/>
          <a:ln w="9525">
            <a:noFill/>
            <a:miter lim="800000"/>
            <a:headEnd/>
            <a:tailEnd/>
          </a:ln>
        </p:spPr>
        <p:txBody>
          <a:bodyPr wrap="none" lIns="0" rIns="0">
            <a:spAutoFit/>
          </a:bodyPr>
          <a:lstStyle/>
          <a:p>
            <a:pPr marL="742950" indent="-285750" algn="ctr" eaLnBrk="0" hangingPunct="0">
              <a:spcBef>
                <a:spcPct val="20000"/>
              </a:spcBef>
            </a:pPr>
            <a:r>
              <a:rPr lang="zh-CN" altLang="en-US" sz="2000" dirty="0" smtClean="0">
                <a:solidFill>
                  <a:srgbClr val="00B050"/>
                </a:solidFill>
                <a:latin typeface="Arial Unicode MS" pitchFamily="34" charset="-122"/>
                <a:ea typeface="Arial Unicode MS" pitchFamily="34" charset="-122"/>
                <a:cs typeface="Arial Unicode MS" pitchFamily="34" charset="-122"/>
              </a:rPr>
              <a:t>图模拟</a:t>
            </a:r>
            <a:endParaRPr lang="en-US" altLang="zh-CN" sz="2000" dirty="0" smtClean="0">
              <a:solidFill>
                <a:srgbClr val="00B050"/>
              </a:solidFill>
              <a:latin typeface="Arial Unicode MS" pitchFamily="34" charset="-122"/>
              <a:ea typeface="Arial Unicode MS" pitchFamily="34" charset="-122"/>
              <a:cs typeface="Arial Unicode MS" pitchFamily="34" charset="-122"/>
            </a:endParaRPr>
          </a:p>
          <a:p>
            <a:pPr marL="742950" indent="-285750" algn="ctr" eaLnBrk="0" hangingPunct="0">
              <a:spcBef>
                <a:spcPct val="20000"/>
              </a:spcBef>
            </a:pPr>
            <a:r>
              <a:rPr lang="en-US" altLang="zh-CN" sz="2000" dirty="0" smtClean="0">
                <a:solidFill>
                  <a:srgbClr val="0000FF"/>
                </a:solidFill>
                <a:latin typeface="Rockwell" pitchFamily="18" charset="0"/>
                <a:ea typeface="黑体" pitchFamily="49" charset="-122"/>
              </a:rPr>
              <a:t>(</a:t>
            </a:r>
            <a:r>
              <a:rPr lang="en-US" altLang="zh-CN" sz="2000" dirty="0" smtClean="0">
                <a:solidFill>
                  <a:srgbClr val="FF0000"/>
                </a:solidFill>
                <a:latin typeface="Rockwell" pitchFamily="18" charset="0"/>
                <a:ea typeface="黑体" pitchFamily="49" charset="-122"/>
              </a:rPr>
              <a:t>O(n</a:t>
            </a:r>
            <a:r>
              <a:rPr lang="en-US" altLang="zh-CN" sz="2000" baseline="30000" dirty="0" smtClean="0">
                <a:solidFill>
                  <a:srgbClr val="FF0000"/>
                </a:solidFill>
                <a:latin typeface="Rockwell" pitchFamily="18" charset="0"/>
                <a:ea typeface="黑体" pitchFamily="49" charset="-122"/>
              </a:rPr>
              <a:t>3</a:t>
            </a:r>
            <a:r>
              <a:rPr lang="en-US" altLang="zh-CN" sz="2000" dirty="0" smtClean="0">
                <a:solidFill>
                  <a:srgbClr val="FF0000"/>
                </a:solidFill>
                <a:latin typeface="Rockwell" pitchFamily="18" charset="0"/>
                <a:ea typeface="黑体" pitchFamily="49" charset="-122"/>
              </a:rPr>
              <a:t>)</a:t>
            </a:r>
            <a:r>
              <a:rPr lang="en-US" altLang="zh-CN" sz="2000" dirty="0" smtClean="0">
                <a:solidFill>
                  <a:srgbClr val="0000FF"/>
                </a:solidFill>
                <a:latin typeface="Rockwell" pitchFamily="18" charset="0"/>
                <a:ea typeface="黑体" pitchFamily="49" charset="-122"/>
              </a:rPr>
              <a:t>)</a:t>
            </a:r>
          </a:p>
        </p:txBody>
      </p:sp>
      <p:sp>
        <p:nvSpPr>
          <p:cNvPr id="23" name="燕尾形 22"/>
          <p:cNvSpPr/>
          <p:nvPr/>
        </p:nvSpPr>
        <p:spPr>
          <a:xfrm>
            <a:off x="2317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燕尾形 23"/>
          <p:cNvSpPr/>
          <p:nvPr/>
        </p:nvSpPr>
        <p:spPr>
          <a:xfrm>
            <a:off x="4603948"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燕尾形 24"/>
          <p:cNvSpPr/>
          <p:nvPr/>
        </p:nvSpPr>
        <p:spPr>
          <a:xfrm>
            <a:off x="6818511" y="1186320"/>
            <a:ext cx="428625" cy="50006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pic>
        <p:nvPicPr>
          <p:cNvPr id="26" name="Picture 2"/>
          <p:cNvPicPr>
            <a:picLocks noChangeAspect="1" noChangeArrowheads="1"/>
          </p:cNvPicPr>
          <p:nvPr/>
        </p:nvPicPr>
        <p:blipFill>
          <a:blip r:embed="rId3" cstate="print"/>
          <a:srcRect/>
          <a:stretch>
            <a:fillRect/>
          </a:stretch>
        </p:blipFill>
        <p:spPr bwMode="auto">
          <a:xfrm>
            <a:off x="1765498" y="4093815"/>
            <a:ext cx="5543550" cy="1495425"/>
          </a:xfrm>
          <a:prstGeom prst="rect">
            <a:avLst/>
          </a:prstGeom>
          <a:noFill/>
          <a:ln w="9525">
            <a:noFill/>
            <a:miter lim="800000"/>
            <a:headEnd/>
            <a:tailEnd/>
          </a:ln>
        </p:spPr>
      </p:pic>
      <p:sp>
        <p:nvSpPr>
          <p:cNvPr id="14" name="Rectangle 14"/>
          <p:cNvSpPr txBox="1">
            <a:spLocks noChangeArrowheads="1"/>
          </p:cNvSpPr>
          <p:nvPr/>
        </p:nvSpPr>
        <p:spPr bwMode="auto">
          <a:xfrm>
            <a:off x="251520" y="6001891"/>
            <a:ext cx="8640960" cy="451445"/>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eaLnBrk="1" hangingPunct="1">
              <a:defRPr/>
            </a:pPr>
            <a:r>
              <a:rPr lang="zh-CN" altLang="en-US" sz="2400" dirty="0" smtClean="0">
                <a:solidFill>
                  <a:srgbClr val="FF0000"/>
                </a:solidFill>
                <a:latin typeface="黑体" panose="02010609060101010101" pitchFamily="49" charset="-122"/>
                <a:ea typeface="黑体" panose="02010609060101010101" pitchFamily="49" charset="-122"/>
              </a:rPr>
              <a:t>查询结果保持</a:t>
            </a:r>
            <a:r>
              <a:rPr lang="en-US" altLang="zh-CN" sz="2400" dirty="0" smtClean="0">
                <a:solidFill>
                  <a:srgbClr val="FF0000"/>
                </a:solidFill>
                <a:latin typeface="黑体" panose="02010609060101010101" pitchFamily="49" charset="-122"/>
                <a:ea typeface="黑体" panose="02010609060101010101" pitchFamily="49" charset="-122"/>
              </a:rPr>
              <a:t>70-80%</a:t>
            </a:r>
            <a:r>
              <a:rPr lang="zh-CN" altLang="en-US" sz="2400" dirty="0" smtClean="0">
                <a:solidFill>
                  <a:srgbClr val="FF0000"/>
                </a:solidFill>
                <a:latin typeface="黑体" panose="02010609060101010101" pitchFamily="49" charset="-122"/>
                <a:ea typeface="黑体" panose="02010609060101010101" pitchFamily="49" charset="-122"/>
              </a:rPr>
              <a:t>子图同构结构，效率提高</a:t>
            </a:r>
            <a:r>
              <a:rPr lang="en-US" altLang="zh-CN" sz="2400" dirty="0" smtClean="0">
                <a:solidFill>
                  <a:srgbClr val="FF0000"/>
                </a:solidFill>
                <a:latin typeface="黑体" panose="02010609060101010101" pitchFamily="49" charset="-122"/>
                <a:ea typeface="黑体" panose="02010609060101010101" pitchFamily="49" charset="-122"/>
              </a:rPr>
              <a:t>100</a:t>
            </a:r>
            <a:r>
              <a:rPr lang="zh-CN" altLang="en-US" sz="2400" dirty="0" smtClean="0">
                <a:solidFill>
                  <a:srgbClr val="FF0000"/>
                </a:solidFill>
                <a:latin typeface="黑体" panose="02010609060101010101" pitchFamily="49" charset="-122"/>
                <a:ea typeface="黑体" panose="02010609060101010101" pitchFamily="49" charset="-122"/>
              </a:rPr>
              <a:t>倍！</a:t>
            </a:r>
          </a:p>
        </p:txBody>
      </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zh-CN" altLang="en-US" sz="2600" dirty="0" smtClean="0"/>
              <a:t>筛选与验证的方法</a:t>
            </a:r>
            <a:r>
              <a:rPr lang="en-US" altLang="zh-CN" sz="2600" baseline="30000" dirty="0" smtClean="0">
                <a:solidFill>
                  <a:srgbClr val="FF0000"/>
                </a:solidFill>
              </a:rPr>
              <a:t> </a:t>
            </a:r>
            <a:r>
              <a:rPr lang="en-US" altLang="zh-CN" sz="2600" dirty="0" smtClean="0"/>
              <a:t>(</a:t>
            </a:r>
            <a:r>
              <a:rPr lang="en-US" altLang="zh-CN" sz="2000" dirty="0" smtClean="0"/>
              <a:t>Filter-and-Verification</a:t>
            </a:r>
            <a:r>
              <a:rPr lang="en-US" altLang="zh-CN" sz="2600" dirty="0" smtClean="0"/>
              <a:t>)</a:t>
            </a:r>
          </a:p>
          <a:p>
            <a:endParaRPr lang="en-US" altLang="zh-CN" sz="2400" dirty="0" smtClean="0"/>
          </a:p>
          <a:p>
            <a:endParaRPr lang="en-US" altLang="zh-CN" sz="2400" dirty="0" smtClean="0"/>
          </a:p>
          <a:p>
            <a:pPr>
              <a:spcBef>
                <a:spcPts val="1200"/>
              </a:spcBef>
            </a:pPr>
            <a:r>
              <a:rPr lang="zh-CN" altLang="en-US" sz="2600" dirty="0" smtClean="0"/>
              <a:t>数据驱动的查询近似方法</a:t>
            </a:r>
            <a:r>
              <a:rPr lang="en-US" altLang="zh-CN" sz="2600" dirty="0" smtClean="0"/>
              <a:t>(</a:t>
            </a:r>
            <a:r>
              <a:rPr lang="en-US" altLang="zh-CN" sz="2000" dirty="0" smtClean="0"/>
              <a:t>Data Driven Query Approximation</a:t>
            </a:r>
            <a:r>
              <a:rPr lang="en-US" altLang="zh-CN" sz="2600" dirty="0" smtClean="0"/>
              <a:t>)</a:t>
            </a:r>
            <a:endParaRPr lang="zh-CN" altLang="en-US" sz="2600" dirty="0" smtClean="0"/>
          </a:p>
          <a:p>
            <a:pPr lvl="1"/>
            <a:r>
              <a:rPr lang="zh-CN" altLang="en-US" dirty="0" smtClean="0"/>
              <a:t>根据数据的特点选取</a:t>
            </a:r>
            <a:r>
              <a:rPr lang="en-US" altLang="zh-CN" dirty="0" smtClean="0"/>
              <a:t>k</a:t>
            </a:r>
            <a:r>
              <a:rPr lang="zh-CN" altLang="en-US" dirty="0" smtClean="0"/>
              <a:t>个</a:t>
            </a:r>
            <a:r>
              <a:rPr lang="en-US" altLang="zh-CN" dirty="0" smtClean="0"/>
              <a:t>(k</a:t>
            </a:r>
            <a:r>
              <a:rPr lang="zh-CN" altLang="en-US" dirty="0" smtClean="0"/>
              <a:t>是个小的常数，比如</a:t>
            </a:r>
            <a:r>
              <a:rPr lang="en-US" altLang="zh-CN" dirty="0" smtClean="0"/>
              <a:t>10</a:t>
            </a:r>
            <a:r>
              <a:rPr lang="zh-CN" altLang="en-US" dirty="0" smtClean="0"/>
              <a:t>或</a:t>
            </a:r>
            <a:r>
              <a:rPr lang="en-US" altLang="zh-CN" dirty="0" smtClean="0"/>
              <a:t>15)</a:t>
            </a:r>
          </a:p>
          <a:p>
            <a:pPr lvl="1"/>
            <a:endParaRPr lang="en-US" altLang="zh-CN" sz="1800" dirty="0" smtClean="0"/>
          </a:p>
          <a:p>
            <a:pPr lvl="1"/>
            <a:endParaRPr lang="en-US" altLang="zh-CN" sz="1800" dirty="0" smtClean="0"/>
          </a:p>
          <a:p>
            <a:pPr lvl="1"/>
            <a:endParaRPr lang="en-US" altLang="zh-CN" sz="1800" dirty="0" smtClean="0"/>
          </a:p>
          <a:p>
            <a:r>
              <a:rPr lang="zh-CN" altLang="en-US" sz="2600" dirty="0" smtClean="0"/>
              <a:t>实验结果 </a:t>
            </a:r>
            <a:r>
              <a:rPr lang="en-US" altLang="zh-CN" sz="2600" dirty="0" smtClean="0"/>
              <a:t>(With the state of the art solution</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15</a:t>
            </a:fld>
            <a:endParaRPr lang="zh-CN" altLang="en-US" dirty="0"/>
          </a:p>
        </p:txBody>
      </p:sp>
      <p:sp>
        <p:nvSpPr>
          <p:cNvPr id="6" name="矩形 5"/>
          <p:cNvSpPr/>
          <p:nvPr/>
        </p:nvSpPr>
        <p:spPr>
          <a:xfrm>
            <a:off x="0" y="6021288"/>
            <a:ext cx="9144000" cy="815608"/>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60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400" dirty="0" smtClean="0">
                <a:latin typeface="Arial Unicode MS" pitchFamily="34" charset="-122"/>
                <a:ea typeface="+mn-ea"/>
              </a:rPr>
              <a:t>过滤掉</a:t>
            </a:r>
            <a:r>
              <a:rPr lang="en-US" altLang="zh-CN" sz="2400" dirty="0" smtClean="0">
                <a:solidFill>
                  <a:srgbClr val="FF0000"/>
                </a:solidFill>
                <a:latin typeface="Arial Unicode MS" pitchFamily="34" charset="-122"/>
                <a:ea typeface="+mn-ea"/>
              </a:rPr>
              <a:t>95%</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284984"/>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725144"/>
          <a:ext cx="6048671" cy="1188720"/>
        </p:xfrm>
        <a:graphic>
          <a:graphicData uri="http://schemas.openxmlformats.org/drawingml/2006/table">
            <a:tbl>
              <a:tblPr firstRow="1" bandRow="1">
                <a:tableStyleId>{5C22544A-7EE6-4342-B048-85BDC9FD1C3A}</a:tableStyleId>
              </a:tblPr>
              <a:tblGrid>
                <a:gridCol w="2769271"/>
                <a:gridCol w="1530387"/>
                <a:gridCol w="174901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100.25%</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4,870</a:t>
                      </a:r>
                      <a:r>
                        <a:rPr lang="zh-CN" altLang="en-US" sz="2000" b="1" dirty="0" smtClean="0">
                          <a:solidFill>
                            <a:srgbClr val="FF0000"/>
                          </a:solidFill>
                        </a:rPr>
                        <a:t>倍</a:t>
                      </a: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99.69%</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1,468</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sp>
        <p:nvSpPr>
          <p:cNvPr id="13" name="矩形 12"/>
          <p:cNvSpPr/>
          <p:nvPr/>
        </p:nvSpPr>
        <p:spPr>
          <a:xfrm>
            <a:off x="251520" y="980728"/>
            <a:ext cx="4572000" cy="1477328"/>
          </a:xfrm>
          <a:prstGeom prst="rect">
            <a:avLst/>
          </a:prstGeom>
        </p:spPr>
        <p:txBody>
          <a:bodyPr>
            <a:spAutoFit/>
          </a:bodyPr>
          <a:lstStyle/>
          <a:p>
            <a:r>
              <a:rPr lang="zh-CN" altLang="en-US" dirty="0" smtClean="0">
                <a:latin typeface="+mn-ea"/>
                <a:ea typeface="+mn-ea"/>
              </a:rPr>
              <a:t>在演化生物学中，</a:t>
            </a:r>
            <a:r>
              <a:rPr lang="zh-CN" altLang="en-US" b="1" dirty="0" smtClean="0">
                <a:solidFill>
                  <a:srgbClr val="FF0000"/>
                </a:solidFill>
                <a:latin typeface="+mn-ea"/>
                <a:ea typeface="+mn-ea"/>
              </a:rPr>
              <a:t>趋同演化</a:t>
            </a:r>
            <a:r>
              <a:rPr lang="zh-CN" altLang="en-US" dirty="0" smtClean="0">
                <a:latin typeface="+mn-ea"/>
                <a:ea typeface="+mn-ea"/>
              </a:rPr>
              <a:t>（</a:t>
            </a:r>
            <a:r>
              <a:rPr lang="en-US" altLang="zh-CN" dirty="0" smtClean="0">
                <a:latin typeface="+mn-ea"/>
                <a:ea typeface="+mn-ea"/>
              </a:rPr>
              <a:t>Convergent evolution</a:t>
            </a:r>
            <a:r>
              <a:rPr lang="zh-CN" altLang="en-US" dirty="0" smtClean="0">
                <a:latin typeface="+mn-ea"/>
                <a:ea typeface="+mn-ea"/>
              </a:rPr>
              <a:t>）指的是两种不具亲缘关系的动物</a:t>
            </a:r>
            <a:r>
              <a:rPr lang="en-US" altLang="zh-CN" dirty="0" smtClean="0">
                <a:latin typeface="+mn-ea"/>
                <a:ea typeface="+mn-ea"/>
              </a:rPr>
              <a:t>/</a:t>
            </a:r>
            <a:r>
              <a:rPr lang="zh-CN" altLang="en-US" dirty="0" smtClean="0">
                <a:latin typeface="+mn-ea"/>
                <a:ea typeface="+mn-ea"/>
              </a:rPr>
              <a:t>植物长期生活在相同或相似的环境，或曰生态系统，它们因应需要而发展出相同功能的器官的现象，即同功器官</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5" name="组合 18"/>
          <p:cNvGrpSpPr/>
          <p:nvPr/>
        </p:nvGrpSpPr>
        <p:grpSpPr>
          <a:xfrm>
            <a:off x="5076055" y="947518"/>
            <a:ext cx="3888433" cy="3250506"/>
            <a:chOff x="5076055" y="947518"/>
            <a:chExt cx="3888433" cy="3250506"/>
          </a:xfrm>
        </p:grpSpPr>
        <p:grpSp>
          <p:nvGrpSpPr>
            <p:cNvPr id="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323528" y="2564904"/>
            <a:ext cx="8640960" cy="1048544"/>
          </a:xfrm>
          <a:prstGeom prst="rect">
            <a:avLst/>
          </a:prstGeom>
        </p:spPr>
        <p:txBody>
          <a:bodyPr/>
          <a:lstStyle/>
          <a:p>
            <a:pPr lvl="0" algn="ctr" eaLnBrk="0" hangingPunct="0">
              <a:defRPr/>
            </a:pPr>
            <a:r>
              <a:rPr lang="zh-CN" altLang="en-US" sz="3600" b="1" kern="0" dirty="0" smtClean="0">
                <a:solidFill>
                  <a:srgbClr val="C00000"/>
                </a:solidFill>
                <a:latin typeface="+mj-lt"/>
                <a:ea typeface="+mj-ea"/>
                <a:cs typeface="+mj-cs"/>
              </a:rPr>
              <a:t>大图搜索的数据技术</a:t>
            </a:r>
            <a:endParaRPr lang="zh-CN" altLang="en-US" sz="2800" b="1" kern="0" dirty="0" smtClean="0">
              <a:solidFill>
                <a:srgbClr val="C00000"/>
              </a:solidFill>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Data Techniques for Big Graph Search</a:t>
            </a:r>
          </a:p>
        </p:txBody>
      </p:sp>
      <p:sp>
        <p:nvSpPr>
          <p:cNvPr id="5" name="矩形 4"/>
          <p:cNvSpPr/>
          <p:nvPr/>
        </p:nvSpPr>
        <p:spPr>
          <a:xfrm>
            <a:off x="3059832" y="3717032"/>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161571" y="857232"/>
            <a:ext cx="3553833" cy="3013008"/>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ea typeface="黑体" pitchFamily="49" charset="-122"/>
              </a:rPr>
              <a:t>如一，</a:t>
            </a:r>
            <a:r>
              <a:rPr lang="en-US" altLang="zh-CN" sz="3600" b="1" dirty="0" smtClean="0">
                <a:solidFill>
                  <a:srgbClr val="C00000"/>
                </a:solidFill>
                <a:ea typeface="黑体" pitchFamily="49" charset="-122"/>
              </a:rPr>
              <a:t>Shortest </a:t>
            </a:r>
            <a:r>
              <a:rPr lang="en-US" altLang="zh-CN" sz="3600" b="1" dirty="0" smtClean="0">
                <a:solidFill>
                  <a:srgbClr val="C00000"/>
                </a:solidFill>
                <a:ea typeface="黑体" pitchFamily="49" charset="-122"/>
              </a:rPr>
              <a:t>Paths/Distances</a:t>
            </a:r>
            <a:endParaRPr lang="zh-CN" altLang="en-US" sz="3600"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12" name="TextBox 11"/>
          <p:cNvSpPr txBox="1"/>
          <p:nvPr/>
        </p:nvSpPr>
        <p:spPr>
          <a:xfrm>
            <a:off x="72610" y="5286388"/>
            <a:ext cx="8999984" cy="756710"/>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On Real-life road and social networks, graphs are reduced by 1/3!</a:t>
            </a:r>
          </a:p>
          <a:p>
            <a:pPr algn="ctr">
              <a:defRPr/>
            </a:pPr>
            <a:r>
              <a:rPr lang="en-US" altLang="zh-CN" sz="2000" dirty="0" smtClean="0">
                <a:solidFill>
                  <a:srgbClr val="FF0000"/>
                </a:solidFill>
                <a:latin typeface="Arial Unicode MS" pitchFamily="34" charset="-122"/>
                <a:ea typeface="Arial Unicode MS" pitchFamily="34" charset="-122"/>
                <a:cs typeface="Arial Unicode MS" pitchFamily="34" charset="-122"/>
                <a:sym typeface="Wingdings" pitchFamily="2" charset="2"/>
              </a:rPr>
              <a:t>A light-weight general data reduction technique for shortest paths/distances!</a:t>
            </a:r>
            <a:endParaRPr lang="en-US" altLang="zh-CN" sz="2000" dirty="0">
              <a:solidFill>
                <a:srgbClr val="FF0000"/>
              </a:solidFill>
              <a:latin typeface="Arial Unicode MS" pitchFamily="34" charset="-122"/>
              <a:ea typeface="Arial Unicode MS" pitchFamily="34" charset="-122"/>
              <a:cs typeface="Arial Unicode MS" pitchFamily="34" charset="-122"/>
              <a:sym typeface="Wingdings" pitchFamily="2" charset="2"/>
            </a:endParaRPr>
          </a:p>
        </p:txBody>
      </p:sp>
      <p:sp>
        <p:nvSpPr>
          <p:cNvPr id="13" name="内容占位符 2"/>
          <p:cNvSpPr>
            <a:spLocks noGrp="1"/>
          </p:cNvSpPr>
          <p:nvPr>
            <p:ph idx="1"/>
          </p:nvPr>
        </p:nvSpPr>
        <p:spPr>
          <a:xfrm>
            <a:off x="35496" y="1428736"/>
            <a:ext cx="5184576" cy="1785950"/>
          </a:xfrm>
        </p:spPr>
        <p:txBody>
          <a:bodyPr/>
          <a:lstStyle/>
          <a:p>
            <a:r>
              <a:rPr lang="en-US" altLang="zh-CN" sz="2000" dirty="0" smtClean="0">
                <a:ea typeface="黑体" pitchFamily="49" charset="-122"/>
              </a:rPr>
              <a:t>For </a:t>
            </a:r>
            <a:r>
              <a:rPr lang="en-US" sz="2000" dirty="0" smtClean="0"/>
              <a:t>weighted undirected graphs, we propose a notion of “</a:t>
            </a:r>
            <a:r>
              <a:rPr lang="en-US" altLang="zh-CN" sz="2000" dirty="0" smtClean="0">
                <a:solidFill>
                  <a:srgbClr val="FF0000"/>
                </a:solidFill>
                <a:ea typeface="黑体" pitchFamily="49" charset="-122"/>
              </a:rPr>
              <a:t>proxies</a:t>
            </a:r>
            <a:r>
              <a:rPr lang="en-US" sz="2000" dirty="0" smtClean="0"/>
              <a:t>”</a:t>
            </a:r>
            <a:endParaRPr lang="en-US" altLang="zh-CN" sz="2000" dirty="0" smtClean="0">
              <a:ea typeface="黑体" pitchFamily="49" charset="-122"/>
            </a:endParaRPr>
          </a:p>
          <a:p>
            <a:r>
              <a:rPr lang="en-US" altLang="zh-CN" sz="2000" dirty="0" smtClean="0">
                <a:ea typeface="黑体" pitchFamily="49" charset="-122"/>
              </a:rPr>
              <a:t>Each proxy represents the nodes in its DRA (non-overlapping for all proxies)</a:t>
            </a:r>
          </a:p>
          <a:p>
            <a:r>
              <a:rPr lang="en-US" altLang="zh-CN" sz="2000" dirty="0" smtClean="0">
                <a:ea typeface="黑体" pitchFamily="49" charset="-122"/>
              </a:rPr>
              <a:t>Proxies can be computed in O(n) time</a:t>
            </a:r>
          </a:p>
        </p:txBody>
      </p:sp>
      <p:sp>
        <p:nvSpPr>
          <p:cNvPr id="14" name="矩形 13"/>
          <p:cNvSpPr/>
          <p:nvPr/>
        </p:nvSpPr>
        <p:spPr>
          <a:xfrm>
            <a:off x="323528" y="4056411"/>
            <a:ext cx="8424936" cy="1015663"/>
          </a:xfrm>
          <a:prstGeom prst="rect">
            <a:avLst/>
          </a:prstGeom>
        </p:spPr>
        <p:txBody>
          <a:bodyPr wrap="square">
            <a:spAutoFit/>
          </a:bodyPr>
          <a:lstStyle/>
          <a:p>
            <a:r>
              <a:rPr lang="en-US" altLang="zh-CN" sz="2000" b="1" dirty="0" smtClean="0">
                <a:solidFill>
                  <a:srgbClr val="FF0000"/>
                </a:solidFill>
                <a:ea typeface="黑体" pitchFamily="49" charset="-122"/>
              </a:rPr>
              <a:t>Key property: </a:t>
            </a:r>
            <a:r>
              <a:rPr lang="en-US" altLang="zh-CN" sz="2000" dirty="0" smtClean="0">
                <a:ea typeface="黑体" pitchFamily="49" charset="-122"/>
              </a:rPr>
              <a:t>Given nodes </a:t>
            </a:r>
            <a:r>
              <a:rPr lang="en-US" altLang="zh-CN" sz="2000" dirty="0" err="1" smtClean="0">
                <a:ea typeface="黑体" pitchFamily="49" charset="-122"/>
              </a:rPr>
              <a:t>u,v</a:t>
            </a:r>
            <a:r>
              <a:rPr lang="en-US" altLang="zh-CN" sz="2000" dirty="0" smtClean="0">
                <a:ea typeface="黑体" pitchFamily="49" charset="-122"/>
              </a:rPr>
              <a:t> in G, </a:t>
            </a:r>
            <a:r>
              <a:rPr lang="zh-CN" altLang="en-US" sz="2000" dirty="0" smtClean="0">
                <a:ea typeface="黑体" pitchFamily="49" charset="-122"/>
              </a:rPr>
              <a:t> </a:t>
            </a:r>
            <a:r>
              <a:rPr lang="en-US" altLang="zh-CN" sz="2000" dirty="0" smtClean="0">
                <a:ea typeface="黑体" pitchFamily="49" charset="-122"/>
              </a:rPr>
              <a:t>proxies </a:t>
            </a:r>
            <a:r>
              <a:rPr lang="en-US" altLang="zh-CN" sz="2000" dirty="0" err="1" smtClean="0">
                <a:ea typeface="黑体" pitchFamily="49" charset="-122"/>
              </a:rPr>
              <a:t>u</a:t>
            </a:r>
            <a:r>
              <a:rPr lang="en-US" altLang="zh-CN" sz="2000" baseline="-25000" dirty="0" err="1" smtClean="0">
                <a:ea typeface="黑体" pitchFamily="49" charset="-122"/>
              </a:rPr>
              <a:t>p</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a:t>
            </a:r>
            <a:r>
              <a:rPr lang="zh-CN" altLang="en-US" sz="2000" dirty="0" smtClean="0">
                <a:ea typeface="黑体" pitchFamily="49" charset="-122"/>
              </a:rPr>
              <a:t> </a:t>
            </a:r>
            <a:r>
              <a:rPr lang="en-US" altLang="zh-CN" sz="2000" dirty="0" smtClean="0">
                <a:ea typeface="黑体" pitchFamily="49" charset="-122"/>
              </a:rPr>
              <a:t>then:</a:t>
            </a:r>
          </a:p>
          <a:p>
            <a:pPr lvl="1"/>
            <a:r>
              <a:rPr lang="en-US" altLang="zh-CN" sz="2000" dirty="0" smtClean="0">
                <a:ea typeface="黑体" pitchFamily="49" charset="-122"/>
              </a:rPr>
              <a:t>    (1) path(u, v) =    path(u, u</a:t>
            </a:r>
            <a:r>
              <a:rPr lang="en-US" altLang="zh-CN" sz="2000" baseline="-25000" dirty="0" smtClean="0">
                <a:ea typeface="黑体" pitchFamily="49" charset="-122"/>
              </a:rPr>
              <a:t>p</a:t>
            </a:r>
            <a:r>
              <a:rPr lang="en-US" altLang="zh-CN" sz="2000" dirty="0" smtClean="0">
                <a:ea typeface="黑体" pitchFamily="49" charset="-122"/>
              </a:rPr>
              <a:t>)  +   path(u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path(</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a:p>
            <a:pPr lvl="1"/>
            <a:r>
              <a:rPr lang="en-US" altLang="zh-CN" sz="2000" dirty="0" smtClean="0">
                <a:ea typeface="黑体" pitchFamily="49" charset="-122"/>
              </a:rPr>
              <a:t>    (2) dist(u, v)   =   dist(u, u</a:t>
            </a:r>
            <a:r>
              <a:rPr lang="en-US" altLang="zh-CN" sz="2000" baseline="-25000" dirty="0" smtClean="0">
                <a:ea typeface="黑体" pitchFamily="49" charset="-122"/>
              </a:rPr>
              <a:t>p</a:t>
            </a:r>
            <a:r>
              <a:rPr lang="en-US" altLang="zh-CN" sz="2000" dirty="0" smtClean="0">
                <a:ea typeface="黑体" pitchFamily="49" charset="-122"/>
              </a:rPr>
              <a:t>)    +   dist(u</a:t>
            </a:r>
            <a:r>
              <a:rPr lang="en-US" altLang="zh-CN" sz="2000" baseline="-25000" dirty="0" smtClean="0">
                <a:ea typeface="黑体" pitchFamily="49" charset="-122"/>
              </a:rPr>
              <a:t>p</a:t>
            </a:r>
            <a:r>
              <a:rPr lang="en-US" altLang="zh-CN" sz="2000" dirty="0" smtClean="0">
                <a:ea typeface="黑体" pitchFamily="49" charset="-122"/>
              </a:rPr>
              <a:t>, </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   dist(</a:t>
            </a:r>
            <a:r>
              <a:rPr lang="en-US" altLang="zh-CN" sz="2000" dirty="0" err="1" smtClean="0">
                <a:ea typeface="黑体" pitchFamily="49" charset="-122"/>
              </a:rPr>
              <a:t>v</a:t>
            </a:r>
            <a:r>
              <a:rPr lang="en-US" altLang="zh-CN" sz="2000" baseline="-25000" dirty="0" err="1" smtClean="0">
                <a:ea typeface="黑体" pitchFamily="49" charset="-122"/>
              </a:rPr>
              <a:t>p</a:t>
            </a:r>
            <a:r>
              <a:rPr lang="en-US" altLang="zh-CN" sz="2000" dirty="0" smtClean="0">
                <a:ea typeface="黑体" pitchFamily="49" charset="-122"/>
              </a:rPr>
              <a:t>, v)</a:t>
            </a:r>
          </a:p>
        </p:txBody>
      </p:sp>
      <p:sp>
        <p:nvSpPr>
          <p:cNvPr id="8" name="矩形 7"/>
          <p:cNvSpPr/>
          <p:nvPr/>
        </p:nvSpPr>
        <p:spPr>
          <a:xfrm>
            <a:off x="89756" y="6263366"/>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Jianxin</a:t>
            </a:r>
            <a:r>
              <a:rPr lang="en-US" altLang="zh-CN" sz="1400" dirty="0" smtClean="0">
                <a:ea typeface="黑体" pitchFamily="49" charset="-122"/>
              </a:rPr>
              <a:t> Li, </a:t>
            </a:r>
            <a:r>
              <a:rPr lang="en-US" altLang="zh-CN" sz="1400" dirty="0" err="1" smtClean="0">
                <a:ea typeface="黑体" pitchFamily="49" charset="-122"/>
              </a:rPr>
              <a:t>Haixun</a:t>
            </a:r>
            <a:r>
              <a:rPr lang="en-US" altLang="zh-CN" sz="1400" dirty="0" smtClean="0">
                <a:ea typeface="黑体" pitchFamily="49" charset="-122"/>
              </a:rPr>
              <a:t> Wang, </a:t>
            </a:r>
            <a:r>
              <a:rPr lang="en-US" altLang="zh-CN" sz="1400" dirty="0" err="1" smtClean="0">
                <a:ea typeface="黑体" pitchFamily="49" charset="-122"/>
              </a:rPr>
              <a:t>Gao</a:t>
            </a:r>
            <a:r>
              <a:rPr lang="en-US" altLang="zh-CN" sz="1400" dirty="0" smtClean="0">
                <a:ea typeface="黑体" pitchFamily="49" charset="-122"/>
              </a:rPr>
              <a:t> Cong,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Proxies for Shortest Path and Distance Queries. </a:t>
            </a:r>
            <a:r>
              <a:rPr lang="en-US" altLang="zh-CN" sz="1400" b="1" dirty="0" smtClean="0">
                <a:solidFill>
                  <a:srgbClr val="C00000"/>
                </a:solidFill>
                <a:ea typeface="黑体" pitchFamily="49" charset="-122"/>
              </a:rPr>
              <a:t>TKDE, to appear, 2016</a:t>
            </a:r>
            <a:r>
              <a:rPr lang="en-US" altLang="zh-CN" sz="1400" dirty="0" smtClean="0">
                <a:ea typeface="黑体" pitchFamily="49" charset="-122"/>
              </a:rPr>
              <a:t>.</a:t>
            </a:r>
            <a:endParaRPr lang="en-US" altLang="zh-CN" sz="1400" dirty="0" err="1" smtClean="0">
              <a:ea typeface="黑体"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zh-CN" altLang="en-US" sz="3600" b="1" dirty="0" smtClean="0">
                <a:solidFill>
                  <a:srgbClr val="C00000"/>
                </a:solidFill>
                <a:latin typeface="Arial Unicode MS" pitchFamily="34" charset="-122"/>
                <a:ea typeface="黑体" pitchFamily="49" charset="-122"/>
              </a:rPr>
              <a:t>大图数据，如社会网络等</a:t>
            </a:r>
            <a:endParaRPr lang="zh-CN" altLang="en-US" sz="3600" b="1" dirty="0">
              <a:solidFill>
                <a:srgbClr val="C00000"/>
              </a:solidFill>
              <a:latin typeface="Arial Unicode MS" pitchFamily="34" charset="-122"/>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090211"/>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1559195"/>
            <a:ext cx="2438400" cy="1475232"/>
          </a:xfrm>
          <a:prstGeom prst="rect">
            <a:avLst/>
          </a:prstGeom>
        </p:spPr>
      </p:pic>
      <p:sp>
        <p:nvSpPr>
          <p:cNvPr id="8" name="TextBox 7"/>
          <p:cNvSpPr txBox="1"/>
          <p:nvPr/>
        </p:nvSpPr>
        <p:spPr>
          <a:xfrm>
            <a:off x="539552" y="4335487"/>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rPr>
              <a:t>数据量大</a:t>
            </a:r>
            <a:r>
              <a:rPr lang="zh-CN" altLang="en-US" sz="2400" dirty="0" smtClean="0">
                <a:latin typeface="Arial Unicode MS" pitchFamily="34" charset="-122"/>
                <a:ea typeface="黑体" pitchFamily="49" charset="-122"/>
              </a:rPr>
              <a:t>： </a:t>
            </a:r>
            <a:r>
              <a:rPr lang="zh-CN" altLang="en-US" sz="2400" dirty="0" smtClean="0">
                <a:sym typeface="Wingdings" pitchFamily="2" charset="2"/>
              </a:rPr>
              <a:t>高效的图搜索需要在均衡查询性能与准确性</a:t>
            </a:r>
            <a:endParaRPr lang="en-US" altLang="zh-CN" sz="2400" b="1" dirty="0" smtClean="0">
              <a:ea typeface="黑体" pitchFamily="49" charset="-122"/>
              <a:sym typeface="Wingdings" pitchFamily="2" charset="2"/>
            </a:endParaRPr>
          </a:p>
        </p:txBody>
      </p:sp>
      <p:sp>
        <p:nvSpPr>
          <p:cNvPr id="9" name="TextBox 8"/>
          <p:cNvSpPr txBox="1"/>
          <p:nvPr/>
        </p:nvSpPr>
        <p:spPr>
          <a:xfrm>
            <a:off x="539552" y="4911551"/>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latin typeface="Arial Unicode MS" pitchFamily="34" charset="-122"/>
                <a:ea typeface="黑体" pitchFamily="49" charset="-122"/>
                <a:sym typeface="Wingdings" pitchFamily="2" charset="2"/>
              </a:rPr>
              <a:t>数据变化频繁</a:t>
            </a:r>
            <a:r>
              <a:rPr lang="zh-CN" altLang="en-US" sz="2400" dirty="0" smtClean="0">
                <a:latin typeface="Arial Unicode MS" pitchFamily="34" charset="-122"/>
                <a:ea typeface="黑体" pitchFamily="49" charset="-122"/>
                <a:sym typeface="Wingdings" pitchFamily="2" charset="2"/>
              </a:rPr>
              <a:t>：</a:t>
            </a:r>
            <a:r>
              <a:rPr lang="zh-CN" altLang="en-US" sz="2400" dirty="0" smtClean="0">
                <a:ea typeface="黑体" pitchFamily="49" charset="-122"/>
                <a:sym typeface="Wingdings" pitchFamily="2" charset="2"/>
              </a:rPr>
              <a:t>融合数据的动态性和时间特征</a:t>
            </a:r>
            <a:endParaRPr lang="en-US" altLang="zh-CN" sz="2400" dirty="0" smtClean="0">
              <a:ea typeface="黑体" pitchFamily="49" charset="-122"/>
              <a:sym typeface="Wingdings" pitchFamily="2" charset="2"/>
            </a:endParaRPr>
          </a:p>
        </p:txBody>
      </p:sp>
      <p:sp>
        <p:nvSpPr>
          <p:cNvPr id="12" name="TextBox 11"/>
          <p:cNvSpPr txBox="1"/>
          <p:nvPr/>
        </p:nvSpPr>
        <p:spPr>
          <a:xfrm>
            <a:off x="539552" y="5487615"/>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FF0000"/>
                </a:solidFill>
                <a:ea typeface="黑体" pitchFamily="49" charset="-122"/>
              </a:rPr>
              <a:t>数据丢失和不确定性</a:t>
            </a:r>
            <a:r>
              <a:rPr lang="zh-CN" altLang="en-US" sz="2400" dirty="0" smtClean="0">
                <a:ea typeface="黑体" pitchFamily="49" charset="-122"/>
              </a:rPr>
              <a:t>：</a:t>
            </a:r>
            <a:r>
              <a:rPr lang="zh-CN" altLang="en-US" sz="2400" dirty="0" smtClean="0"/>
              <a:t>提高数据的质量，减少负面影响</a:t>
            </a:r>
            <a:r>
              <a:rPr lang="en-US" altLang="zh-CN" sz="2400" dirty="0" smtClean="0"/>
              <a:t>.</a:t>
            </a:r>
            <a:endParaRPr lang="en-US" altLang="zh-CN" sz="2400" b="1" dirty="0" smtClean="0">
              <a:ea typeface="黑体" pitchFamily="49" charset="-122"/>
              <a:sym typeface="Wingdings" pitchFamily="2" charset="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a:t>
            </a:r>
            <a:r>
              <a:rPr lang="zh-CN" altLang="en-US" sz="3600" b="1" dirty="0" smtClean="0">
                <a:solidFill>
                  <a:srgbClr val="C00000"/>
                </a:solidFill>
                <a:latin typeface="Arial Unicode MS" pitchFamily="34" charset="-122"/>
                <a:ea typeface="黑体" pitchFamily="49" charset="-122"/>
              </a:rPr>
              <a:t>网络异常检测</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20</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a:t>
            </a:r>
            <a:r>
              <a:rPr lang="zh-CN" altLang="en-US" sz="3600" b="1" dirty="0" smtClean="0">
                <a:solidFill>
                  <a:srgbClr val="C00000"/>
                </a:solidFill>
                <a:latin typeface="Arial Unicode MS" pitchFamily="34" charset="-122"/>
                <a:ea typeface="黑体" pitchFamily="49" charset="-122"/>
              </a:rPr>
              <a:t>网络异常检测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21</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4880248" y="1412776"/>
            <a:ext cx="4228256" cy="3018854"/>
          </a:xfrm>
          <a:prstGeom prst="rect">
            <a:avLst/>
          </a:prstGeom>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a:t>
            </a:r>
            <a:r>
              <a:rPr lang="zh-CN" altLang="en-US" sz="3600" b="1" dirty="0" smtClean="0">
                <a:solidFill>
                  <a:srgbClr val="C00000"/>
                </a:solidFill>
                <a:latin typeface="Arial Unicode MS" pitchFamily="34" charset="-122"/>
                <a:ea typeface="黑体" pitchFamily="49" charset="-122"/>
              </a:rPr>
              <a:t>网络异常检测</a:t>
            </a:r>
            <a:endParaRPr lang="zh-CN" altLang="en-US" sz="3600" dirty="0"/>
          </a:p>
        </p:txBody>
      </p:sp>
      <p:sp>
        <p:nvSpPr>
          <p:cNvPr id="3" name="内容占位符 2"/>
          <p:cNvSpPr>
            <a:spLocks noGrp="1"/>
          </p:cNvSpPr>
          <p:nvPr>
            <p:ph idx="1"/>
          </p:nvPr>
        </p:nvSpPr>
        <p:spPr>
          <a:xfrm>
            <a:off x="69696" y="836712"/>
            <a:ext cx="5150376" cy="3744416"/>
          </a:xfrm>
        </p:spPr>
        <p:txBody>
          <a:bodyPr/>
          <a:lstStyle/>
          <a:p>
            <a:r>
              <a:rPr lang="en-US" altLang="zh-CN" sz="2400" dirty="0" smtClean="0">
                <a:solidFill>
                  <a:srgbClr val="FF0000"/>
                </a:solidFill>
              </a:rPr>
              <a:t>A graph embedding approach</a:t>
            </a:r>
          </a:p>
          <a:p>
            <a:pPr lvl="1"/>
            <a:r>
              <a:rPr lang="en-US" altLang="zh-CN" sz="2000" dirty="0" smtClean="0"/>
              <a:t>Two-in-One</a:t>
            </a:r>
          </a:p>
          <a:p>
            <a:pPr lvl="1"/>
            <a:r>
              <a:rPr lang="zh-CN" altLang="en-US" sz="2000" dirty="0" smtClean="0"/>
              <a:t>图采用矩阵表示</a:t>
            </a:r>
            <a:endParaRPr lang="en-US" altLang="zh-CN" sz="2000" dirty="0" smtClean="0"/>
          </a:p>
          <a:p>
            <a:pPr>
              <a:spcBef>
                <a:spcPts val="1200"/>
              </a:spcBef>
            </a:pPr>
            <a:r>
              <a:rPr lang="zh-CN" altLang="en-US" sz="2400" dirty="0" smtClean="0">
                <a:solidFill>
                  <a:srgbClr val="FF0000"/>
                </a:solidFill>
              </a:rPr>
              <a:t>数据近似技术</a:t>
            </a:r>
            <a:r>
              <a:rPr lang="en-US" altLang="zh-CN" sz="2400" dirty="0" smtClean="0">
                <a:solidFill>
                  <a:srgbClr val="FF0000"/>
                </a:solidFill>
              </a:rPr>
              <a:t>(</a:t>
            </a:r>
            <a:r>
              <a:rPr lang="en-US" altLang="zh-CN" sz="2400" dirty="0" err="1" smtClean="0">
                <a:solidFill>
                  <a:srgbClr val="FF0000"/>
                </a:solidFill>
              </a:rPr>
              <a:t>k+a</a:t>
            </a:r>
            <a:r>
              <a:rPr lang="en-US" altLang="zh-CN" sz="2400" dirty="0" smtClean="0">
                <a:solidFill>
                  <a:srgbClr val="FF0000"/>
                </a:solidFill>
              </a:rPr>
              <a:t> reduction)</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矩阵表示存储代价较高</a:t>
            </a:r>
            <a:endParaRPr lang="en-US" altLang="zh-CN" sz="2000" dirty="0" smtClean="0"/>
          </a:p>
          <a:p>
            <a:pPr lvl="1"/>
            <a:r>
              <a:rPr lang="zh-CN" altLang="en-US" sz="2000" dirty="0" smtClean="0"/>
              <a:t>将</a:t>
            </a:r>
            <a:r>
              <a:rPr lang="en-US" altLang="zh-CN" sz="2000" dirty="0" smtClean="0"/>
              <a:t>n*d </a:t>
            </a:r>
            <a:r>
              <a:rPr lang="zh-CN" altLang="en-US" sz="2000" dirty="0" smtClean="0"/>
              <a:t>维矩阵转换</a:t>
            </a:r>
            <a:r>
              <a:rPr lang="en-US" altLang="zh-CN" sz="2000" dirty="0" smtClean="0"/>
              <a:t>,</a:t>
            </a:r>
            <a:r>
              <a:rPr lang="zh-CN" altLang="en-US" sz="2000" dirty="0" smtClean="0"/>
              <a:t>为</a:t>
            </a:r>
            <a:r>
              <a:rPr lang="en-US" altLang="zh-CN" sz="2000" dirty="0" smtClean="0"/>
              <a:t>n</a:t>
            </a:r>
            <a:r>
              <a:rPr lang="zh-CN" altLang="en-US" sz="2000" dirty="0" smtClean="0"/>
              <a:t>*</a:t>
            </a:r>
            <a:r>
              <a:rPr lang="en-US" altLang="zh-CN" sz="2000" dirty="0" smtClean="0"/>
              <a:t>k</a:t>
            </a:r>
            <a:r>
              <a:rPr lang="zh-CN" altLang="en-US" sz="2000" dirty="0" smtClean="0"/>
              <a:t>维矩阵</a:t>
            </a:r>
            <a:r>
              <a:rPr lang="en-US" altLang="zh-CN" sz="2000" dirty="0" smtClean="0"/>
              <a:t>,</a:t>
            </a: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为社群的数量</a:t>
            </a:r>
            <a:endParaRPr lang="en-US" altLang="zh-CN" sz="2000" dirty="0" smtClean="0"/>
          </a:p>
          <a:p>
            <a:pPr lvl="1"/>
            <a:r>
              <a:rPr lang="en-US" altLang="zh-CN" sz="2000" dirty="0" smtClean="0"/>
              <a:t>k</a:t>
            </a:r>
            <a:r>
              <a:rPr lang="zh-CN" altLang="en-US" sz="2000" dirty="0" smtClean="0"/>
              <a:t>取顶点的平均度数，</a:t>
            </a:r>
            <a:r>
              <a:rPr lang="en-US" altLang="zh-CN" sz="2000" dirty="0" smtClean="0">
                <a:solidFill>
                  <a:srgbClr val="000000"/>
                </a:solidFill>
                <a:cs typeface="+mn-cs"/>
              </a:rPr>
              <a:t> 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a:t>
            </a:r>
            <a:r>
              <a:rPr lang="en-US" altLang="zh-CN" sz="2000" dirty="0" smtClean="0"/>
              <a:t>(feature)</a:t>
            </a:r>
            <a:r>
              <a:rPr lang="zh-CN" altLang="en-US" sz="2000" dirty="0" smtClean="0"/>
              <a:t>实际上表示顶点属于该社群的权重</a:t>
            </a:r>
            <a:endParaRPr lang="zh-CN" altLang="en-US" dirty="0"/>
          </a:p>
        </p:txBody>
      </p:sp>
      <p:sp>
        <p:nvSpPr>
          <p:cNvPr id="5" name="TextBox 4"/>
          <p:cNvSpPr txBox="1"/>
          <p:nvPr/>
        </p:nvSpPr>
        <p:spPr>
          <a:xfrm>
            <a:off x="72008" y="5229200"/>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实验分析：数据近似技术提高了</a:t>
            </a:r>
            <a:r>
              <a:rPr lang="en-US" altLang="zh-CN" sz="2400" dirty="0" smtClean="0">
                <a:solidFill>
                  <a:srgbClr val="FF0000"/>
                </a:solidFill>
                <a:latin typeface="+mj-lt"/>
                <a:ea typeface="黑体" pitchFamily="49" charset="-122"/>
                <a:cs typeface="Arial Unicode MS" pitchFamily="34" charset="-122"/>
                <a:sym typeface="Wingdings" pitchFamily="2" charset="2"/>
              </a:rPr>
              <a:t>(1%, F1)</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准确性和</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en-US" altLang="zh-CN" sz="2400" dirty="0" smtClean="0">
                <a:solidFill>
                  <a:srgbClr val="FF0000"/>
                </a:solidFill>
                <a:latin typeface="+mj-lt"/>
                <a:ea typeface="黑体" pitchFamily="49" charset="-122"/>
                <a:cs typeface="Arial Unicode MS" pitchFamily="34" charset="-122"/>
                <a:sym typeface="Wingdings" pitchFamily="2" charset="2"/>
              </a:rPr>
              <a:t>25%</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22</a:t>
            </a:fld>
            <a:endParaRPr lang="zh-CN" altLang="en-US" dirty="0"/>
          </a:p>
        </p:txBody>
      </p:sp>
      <p:sp>
        <p:nvSpPr>
          <p:cNvPr id="9" name="矩形 8"/>
          <p:cNvSpPr/>
          <p:nvPr/>
        </p:nvSpPr>
        <p:spPr>
          <a:xfrm>
            <a:off x="5292080" y="4350330"/>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如三，</a:t>
            </a:r>
            <a:r>
              <a:rPr lang="zh-CN" altLang="en-US" sz="3600" b="1" dirty="0" smtClean="0">
                <a:solidFill>
                  <a:srgbClr val="C00000"/>
                </a:solidFill>
                <a:latin typeface="Arial Unicode MS" pitchFamily="34" charset="-122"/>
                <a:ea typeface="黑体" pitchFamily="49" charset="-122"/>
              </a:rPr>
              <a:t>网络链接预测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23</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KDD 2011.</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WWW  2014.</a:t>
            </a:r>
            <a:endParaRPr lang="zh-CN" altLang="en-US" sz="1400" dirty="0"/>
          </a:p>
        </p:txBody>
      </p:sp>
      <p:sp>
        <p:nvSpPr>
          <p:cNvPr id="24" name="圆角矩形 76"/>
          <p:cNvSpPr>
            <a:spLocks noChangeArrowheads="1"/>
          </p:cNvSpPr>
          <p:nvPr/>
        </p:nvSpPr>
        <p:spPr bwMode="auto">
          <a:xfrm>
            <a:off x="323528" y="908720"/>
            <a:ext cx="8496944" cy="1008111"/>
          </a:xfrm>
          <a:prstGeom prst="roundRect">
            <a:avLst>
              <a:gd name="adj" fmla="val 2125"/>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0" r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zh-CN" altLang="en-US" b="1" dirty="0" smtClean="0">
                <a:solidFill>
                  <a:srgbClr val="FF0000"/>
                </a:solidFill>
                <a:latin typeface="+mn-ea"/>
                <a:ea typeface="+mn-ea"/>
              </a:rPr>
              <a:t>链接预测：</a:t>
            </a:r>
            <a:endParaRPr lang="en-US" altLang="zh-CN" b="1" dirty="0" smtClean="0">
              <a:solidFill>
                <a:srgbClr val="FF0000"/>
              </a:solidFill>
              <a:latin typeface="+mn-ea"/>
              <a:ea typeface="+mn-ea"/>
            </a:endParaRPr>
          </a:p>
          <a:p>
            <a:pPr marL="0" lvl="1" eaLnBrk="1" hangingPunct="1">
              <a:buFont typeface="Arial" pitchFamily="34" charset="0"/>
              <a:buChar char="•"/>
            </a:pPr>
            <a:r>
              <a:rPr lang="en-US" altLang="zh-CN" sz="2000" b="1" dirty="0" smtClean="0">
                <a:latin typeface="+mn-ea"/>
              </a:rPr>
              <a:t> n</a:t>
            </a:r>
            <a:r>
              <a:rPr lang="zh-CN" altLang="en-US" sz="2000" b="1" dirty="0" smtClean="0">
                <a:latin typeface="+mn-ea"/>
              </a:rPr>
              <a:t>个顶点网络，</a:t>
            </a:r>
            <a:r>
              <a:rPr lang="en-US" altLang="zh-CN" sz="2000" b="1" dirty="0" smtClean="0">
                <a:latin typeface="+mn-ea"/>
              </a:rPr>
              <a:t>O(n</a:t>
            </a:r>
            <a:r>
              <a:rPr lang="en-US" altLang="zh-CN" sz="2000" b="1" baseline="30000" dirty="0" smtClean="0">
                <a:latin typeface="+mn-ea"/>
              </a:rPr>
              <a:t>2</a:t>
            </a:r>
            <a:r>
              <a:rPr lang="en-US" altLang="zh-CN" sz="2000" b="1" dirty="0" smtClean="0">
                <a:latin typeface="+mn-ea"/>
              </a:rPr>
              <a:t>)</a:t>
            </a:r>
            <a:r>
              <a:rPr lang="zh-CN" altLang="en-US" sz="2000" b="1" dirty="0" smtClean="0">
                <a:latin typeface="+mn-ea"/>
              </a:rPr>
              <a:t>个可能链接</a:t>
            </a:r>
            <a:endParaRPr lang="en-US" altLang="zh-CN" sz="2000" b="1" dirty="0" smtClean="0">
              <a:latin typeface="+mn-ea"/>
              <a:ea typeface="+mn-ea"/>
            </a:endParaRPr>
          </a:p>
          <a:p>
            <a:pPr marL="0" lvl="1" eaLnBrk="1" hangingPunct="1">
              <a:buFont typeface="Arial" pitchFamily="34" charset="0"/>
              <a:buChar char="•"/>
            </a:pPr>
            <a:r>
              <a:rPr lang="en-US" altLang="zh-CN" sz="2000" dirty="0" smtClean="0">
                <a:latin typeface="+mn-ea"/>
                <a:ea typeface="+mn-ea"/>
              </a:rPr>
              <a:t> CPU</a:t>
            </a:r>
            <a:r>
              <a:rPr lang="zh-CN" altLang="en-US" sz="2000" dirty="0" smtClean="0">
                <a:latin typeface="+mn-ea"/>
                <a:ea typeface="+mn-ea"/>
              </a:rPr>
              <a:t>速度</a:t>
            </a:r>
            <a:r>
              <a:rPr lang="en-US" altLang="zh-CN" sz="2000" dirty="0" err="1" smtClean="0">
                <a:latin typeface="+mn-ea"/>
                <a:ea typeface="+mn-ea"/>
              </a:rPr>
              <a:t>XGHz</a:t>
            </a:r>
            <a:r>
              <a:rPr lang="en-US" altLang="zh-CN" sz="2000" dirty="0" smtClean="0">
                <a:latin typeface="+mn-ea"/>
                <a:ea typeface="+mn-ea"/>
              </a:rPr>
              <a:t>/s</a:t>
            </a:r>
            <a:r>
              <a:rPr lang="zh-CN" altLang="en-US" sz="2000" dirty="0" smtClean="0">
                <a:latin typeface="+mn-ea"/>
                <a:ea typeface="+mn-ea"/>
              </a:rPr>
              <a:t>，假定</a:t>
            </a:r>
            <a:r>
              <a:rPr lang="en-US" altLang="zh-CN" sz="2000" dirty="0" smtClean="0">
                <a:latin typeface="+mn-ea"/>
                <a:ea typeface="+mn-ea"/>
              </a:rPr>
              <a:t>1</a:t>
            </a:r>
            <a:r>
              <a:rPr lang="zh-CN" altLang="en-US" sz="2000" dirty="0" smtClean="0">
                <a:latin typeface="+mn-ea"/>
                <a:ea typeface="+mn-ea"/>
              </a:rPr>
              <a:t>个机器时钟处理</a:t>
            </a:r>
            <a:r>
              <a:rPr lang="en-US" altLang="zh-CN" sz="2000" dirty="0" smtClean="0">
                <a:latin typeface="+mn-ea"/>
                <a:ea typeface="+mn-ea"/>
              </a:rPr>
              <a:t>1</a:t>
            </a:r>
            <a:r>
              <a:rPr lang="zh-CN" altLang="en-US" sz="2000" dirty="0" smtClean="0">
                <a:latin typeface="+mn-ea"/>
                <a:ea typeface="+mn-ea"/>
              </a:rPr>
              <a:t>个顶点对。</a:t>
            </a:r>
            <a:endParaRPr kumimoji="0" lang="en-US" altLang="zh-CN" sz="2000" dirty="0">
              <a:latin typeface="+mn-ea"/>
              <a:ea typeface="+mn-ea"/>
            </a:endParaRPr>
          </a:p>
        </p:txBody>
      </p:sp>
      <p:pic>
        <p:nvPicPr>
          <p:cNvPr id="1027" name="Picture 3"/>
          <p:cNvPicPr>
            <a:picLocks noChangeAspect="1" noChangeArrowheads="1"/>
          </p:cNvPicPr>
          <p:nvPr/>
        </p:nvPicPr>
        <p:blipFill>
          <a:blip r:embed="rId3" cstate="print"/>
          <a:srcRect/>
          <a:stretch>
            <a:fillRect/>
          </a:stretch>
        </p:blipFill>
        <p:spPr bwMode="auto">
          <a:xfrm>
            <a:off x="622784" y="2162303"/>
            <a:ext cx="7754416" cy="2130793"/>
          </a:xfrm>
          <a:prstGeom prst="rect">
            <a:avLst/>
          </a:prstGeom>
          <a:noFill/>
          <a:ln w="9525">
            <a:noFill/>
            <a:miter lim="800000"/>
            <a:headEnd/>
            <a:tailEnd/>
          </a:ln>
        </p:spPr>
      </p:pic>
      <p:sp>
        <p:nvSpPr>
          <p:cNvPr id="29" name="TextBox 28"/>
          <p:cNvSpPr txBox="1"/>
          <p:nvPr/>
        </p:nvSpPr>
        <p:spPr>
          <a:xfrm>
            <a:off x="611560" y="4653136"/>
            <a:ext cx="7920880" cy="864096"/>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zh-CN" altLang="en-US" sz="2000" dirty="0" smtClean="0">
                <a:solidFill>
                  <a:srgbClr val="FF0000"/>
                </a:solidFill>
                <a:latin typeface="+mn-ea"/>
                <a:ea typeface="+mn-ea"/>
              </a:rPr>
              <a:t>多数链接预测算法仅仅预测一个可能链接子集，而不是整个网络所有可能的链接，如</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Dashun</a:t>
            </a:r>
            <a:r>
              <a:rPr lang="en-US" altLang="zh-CN" sz="2000" dirty="0" smtClean="0">
                <a:solidFill>
                  <a:srgbClr val="FF0000"/>
                </a:solidFill>
                <a:latin typeface="+mn-ea"/>
                <a:ea typeface="+mn-ea"/>
              </a:rPr>
              <a:t>  et al. 2011,Chungmok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如三，</a:t>
            </a:r>
            <a:r>
              <a:rPr lang="zh-CN" altLang="en-US" sz="3600" b="1" dirty="0" smtClean="0">
                <a:solidFill>
                  <a:srgbClr val="C00000"/>
                </a:solidFill>
                <a:latin typeface="Arial Unicode MS" pitchFamily="34" charset="-122"/>
                <a:ea typeface="黑体" pitchFamily="49" charset="-122"/>
              </a:rPr>
              <a:t>网络链接预测</a:t>
            </a:r>
            <a:endParaRPr lang="zh-CN" altLang="en-US" sz="3600" dirty="0"/>
          </a:p>
        </p:txBody>
      </p:sp>
      <p:sp>
        <p:nvSpPr>
          <p:cNvPr id="3" name="内容占位符 2"/>
          <p:cNvSpPr>
            <a:spLocks noGrp="1"/>
          </p:cNvSpPr>
          <p:nvPr>
            <p:ph idx="1"/>
          </p:nvPr>
        </p:nvSpPr>
        <p:spPr>
          <a:xfrm>
            <a:off x="0" y="908720"/>
            <a:ext cx="8678768" cy="5237204"/>
          </a:xfrm>
        </p:spPr>
        <p:txBody>
          <a:bodyPr/>
          <a:lstStyle/>
          <a:p>
            <a:r>
              <a:rPr lang="zh-CN" altLang="en-US" sz="2400" dirty="0" smtClean="0"/>
              <a:t>直接采用非负矩阵分解的代价高</a:t>
            </a:r>
            <a:endParaRPr lang="en-US" altLang="zh-CN" sz="2400" dirty="0" smtClean="0"/>
          </a:p>
          <a:p>
            <a:pPr lvl="1"/>
            <a:r>
              <a:rPr lang="zh-CN" altLang="en-US" sz="2000" dirty="0" smtClean="0">
                <a:solidFill>
                  <a:srgbClr val="FF0000"/>
                </a:solidFill>
              </a:rPr>
              <a:t>效率低</a:t>
            </a:r>
            <a:endParaRPr lang="en-US" altLang="zh-CN" sz="2000" dirty="0" smtClean="0">
              <a:solidFill>
                <a:srgbClr val="FF0000"/>
              </a:solidFill>
            </a:endParaRPr>
          </a:p>
          <a:p>
            <a:pPr lvl="1"/>
            <a:r>
              <a:rPr lang="zh-CN" altLang="en-US" sz="2000" dirty="0" smtClean="0">
                <a:solidFill>
                  <a:srgbClr val="FF0000"/>
                </a:solidFill>
              </a:rPr>
              <a:t>数据越稀疏，效果越差</a:t>
            </a:r>
            <a:endParaRPr lang="en-US" altLang="zh-CN" sz="2000" dirty="0" smtClean="0">
              <a:solidFill>
                <a:srgbClr val="FF0000"/>
              </a:solidFill>
            </a:endParaRPr>
          </a:p>
          <a:p>
            <a:pPr>
              <a:spcBef>
                <a:spcPts val="1200"/>
              </a:spcBef>
            </a:pPr>
            <a:r>
              <a:rPr lang="zh-CN" altLang="en-US" sz="2400" dirty="0" smtClean="0">
                <a:solidFill>
                  <a:srgbClr val="FF0000"/>
                </a:solidFill>
                <a:latin typeface="+mn-ea"/>
              </a:rPr>
              <a:t>数据近似技术</a:t>
            </a:r>
            <a:r>
              <a:rPr lang="en-US" altLang="zh-CN" sz="2400" dirty="0" smtClean="0">
                <a:solidFill>
                  <a:srgbClr val="FF0000"/>
                </a:solidFill>
                <a:latin typeface="+mn-ea"/>
              </a:rPr>
              <a:t>(Ensemble Enabled Sampling</a:t>
            </a:r>
            <a:r>
              <a:rPr lang="en-US" altLang="zh-CN" sz="2400" dirty="0" smtClean="0">
                <a:latin typeface="+mn-ea"/>
              </a:rPr>
              <a:t>)</a:t>
            </a:r>
          </a:p>
          <a:p>
            <a:pPr lvl="1">
              <a:spcBef>
                <a:spcPts val="576"/>
              </a:spcBef>
            </a:pPr>
            <a:r>
              <a:rPr lang="zh-CN" altLang="en-US" sz="2000" dirty="0" smtClean="0">
                <a:solidFill>
                  <a:srgbClr val="0066CC"/>
                </a:solidFill>
              </a:rPr>
              <a:t>采样要保证一定的覆盖率</a:t>
            </a:r>
            <a:endParaRPr lang="en-US" altLang="zh-CN" sz="1800" dirty="0" smtClean="0">
              <a:solidFill>
                <a:srgbClr val="0066CC"/>
              </a:solidFill>
            </a:endParaRPr>
          </a:p>
          <a:p>
            <a:pPr lvl="1">
              <a:spcBef>
                <a:spcPts val="2400"/>
              </a:spcBef>
            </a:pPr>
            <a:r>
              <a:rPr lang="zh-CN" altLang="en-US" sz="2000" dirty="0" smtClean="0">
                <a:solidFill>
                  <a:srgbClr val="0066CC"/>
                </a:solidFill>
              </a:rPr>
              <a:t>基于链接预测特征的抽样 </a:t>
            </a:r>
            <a:r>
              <a:rPr lang="en-US" altLang="zh-CN" sz="2000" dirty="0" smtClean="0">
                <a:solidFill>
                  <a:srgbClr val="0066CC"/>
                </a:solidFill>
              </a:rPr>
              <a:t>-</a:t>
            </a:r>
            <a:r>
              <a:rPr lang="en-US" altLang="zh-CN" sz="2000" dirty="0" smtClean="0">
                <a:solidFill>
                  <a:srgbClr val="FF0000"/>
                </a:solidFill>
              </a:rPr>
              <a:t> </a:t>
            </a:r>
            <a:r>
              <a:rPr lang="en-US" altLang="zh-CN" sz="2000" dirty="0" smtClean="0"/>
              <a:t> </a:t>
            </a:r>
            <a:r>
              <a:rPr lang="en-US" altLang="zh-CN" sz="2000" dirty="0" smtClean="0">
                <a:solidFill>
                  <a:srgbClr val="0066CC"/>
                </a:solidFill>
              </a:rPr>
              <a:t>Triangles</a:t>
            </a:r>
          </a:p>
          <a:p>
            <a:pPr lvl="1">
              <a:spcBef>
                <a:spcPts val="1200"/>
              </a:spcBef>
            </a:pPr>
            <a:r>
              <a:rPr lang="zh-CN" altLang="en-US" sz="2000" dirty="0" smtClean="0">
                <a:solidFill>
                  <a:srgbClr val="FF0000"/>
                </a:solidFill>
              </a:rPr>
              <a:t>结合</a:t>
            </a:r>
            <a:r>
              <a:rPr lang="en-US" altLang="zh-CN" sz="2000" dirty="0" smtClean="0">
                <a:solidFill>
                  <a:srgbClr val="FF0000"/>
                </a:solidFill>
              </a:rPr>
              <a:t>Ensemble</a:t>
            </a:r>
            <a:r>
              <a:rPr lang="zh-CN" altLang="en-US" sz="2000" dirty="0" smtClean="0">
                <a:solidFill>
                  <a:srgbClr val="FF0000"/>
                </a:solidFill>
              </a:rPr>
              <a:t>的思想</a:t>
            </a:r>
            <a:r>
              <a:rPr lang="zh-CN" altLang="en-US" sz="2000" dirty="0" smtClean="0"/>
              <a:t>：链接</a:t>
            </a:r>
            <a:r>
              <a:rPr lang="en-US" altLang="zh-CN" sz="2000" dirty="0" smtClean="0"/>
              <a:t>e</a:t>
            </a:r>
            <a:r>
              <a:rPr lang="zh-CN" altLang="en-US" sz="2000" dirty="0" smtClean="0"/>
              <a:t>的预测分值是所有</a:t>
            </a:r>
            <a:r>
              <a:rPr lang="en-US" altLang="zh-CN" sz="2000" dirty="0" smtClean="0"/>
              <a:t>Ensemble</a:t>
            </a:r>
            <a:r>
              <a:rPr lang="zh-CN" altLang="en-US" sz="2000" dirty="0" smtClean="0"/>
              <a:t>中的最大值</a:t>
            </a:r>
            <a:endParaRPr lang="en-US" altLang="zh-CN" sz="2000" dirty="0" smtClean="0"/>
          </a:p>
          <a:p>
            <a:pPr>
              <a:spcBef>
                <a:spcPts val="1200"/>
              </a:spcBef>
            </a:pPr>
            <a:r>
              <a:rPr lang="zh-CN" altLang="en-US" sz="2400" dirty="0" smtClean="0"/>
              <a:t>实验结果</a:t>
            </a:r>
            <a:endParaRPr lang="en-US" altLang="zh-CN" sz="2400" dirty="0" smtClean="0"/>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24</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563888" y="2708920"/>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719573" y="4581128"/>
          <a:ext cx="7704854" cy="1584960"/>
        </p:xfrm>
        <a:graphic>
          <a:graphicData uri="http://schemas.openxmlformats.org/drawingml/2006/table">
            <a:tbl>
              <a:tblPr firstRow="1" bandRow="1">
                <a:tableStyleId>{5C22544A-7EE6-4342-B048-85BDC9FD1C3A}</a:tableStyleId>
              </a:tblPr>
              <a:tblGrid>
                <a:gridCol w="1320831"/>
                <a:gridCol w="1320833"/>
                <a:gridCol w="2531595"/>
                <a:gridCol w="2531595"/>
              </a:tblGrid>
              <a:tr h="370840">
                <a:tc>
                  <a:txBody>
                    <a:bodyPr/>
                    <a:lstStyle/>
                    <a:p>
                      <a:pPr algn="ctr"/>
                      <a:r>
                        <a:rPr lang="zh-CN" altLang="en-US" sz="2000" dirty="0" smtClean="0">
                          <a:solidFill>
                            <a:schemeClr val="tx1"/>
                          </a:solidFill>
                        </a:rPr>
                        <a:t>小数据</a:t>
                      </a:r>
                      <a:endParaRPr lang="zh-CN" altLang="en-US" sz="2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大数据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31</a:t>
                      </a:r>
                      <a:r>
                        <a:rPr lang="zh-CN" altLang="en-US" sz="2000" b="1" dirty="0" smtClean="0">
                          <a:solidFill>
                            <a:srgbClr val="FF0000"/>
                          </a:solidFill>
                        </a:rPr>
                        <a:t>倍</a:t>
                      </a:r>
                    </a:p>
                  </a:txBody>
                  <a:tcPr/>
                </a:tc>
              </a:tr>
              <a:tr h="370840">
                <a:tc>
                  <a:txBody>
                    <a:bodyPr/>
                    <a:lstStyle/>
                    <a:p>
                      <a:pPr algn="ctr"/>
                      <a:r>
                        <a:rPr lang="en-US" altLang="zh-CN" sz="2000" b="1" dirty="0" err="1" smtClean="0"/>
                        <a:t>Flickr</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40%</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21</a:t>
                      </a:r>
                      <a:r>
                        <a:rPr lang="zh-CN" altLang="en-US" sz="2000" b="1" dirty="0" smtClean="0">
                          <a:solidFill>
                            <a:srgbClr val="FF0000"/>
                          </a:solidFill>
                        </a:rPr>
                        <a:t>倍</a:t>
                      </a:r>
                      <a:endParaRPr lang="zh-CN" altLang="en-US" sz="2000" b="1" baseline="30000"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3347864" y="5733256"/>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000" dirty="0" smtClean="0">
                <a:solidFill>
                  <a:srgbClr val="FF0000"/>
                </a:solidFill>
                <a:latin typeface="黑体" pitchFamily="49" charset="-122"/>
                <a:ea typeface="黑体" pitchFamily="49" charset="-122"/>
                <a:cs typeface="Arial Unicode MS" pitchFamily="34" charset="-122"/>
                <a:sym typeface="Wingdings" pitchFamily="2" charset="2"/>
              </a:rPr>
              <a:t>同时提高了准确性和检测效率</a:t>
            </a:r>
            <a:r>
              <a:rPr lang="en-US" altLang="zh-CN" sz="20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000" dirty="0">
              <a:solidFill>
                <a:srgbClr val="FF0000"/>
              </a:solidFill>
              <a:latin typeface="黑体" pitchFamily="49" charset="-122"/>
              <a:ea typeface="黑体" pitchFamily="49" charset="-122"/>
              <a:cs typeface="Arial Unicode MS" pitchFamily="34" charset="-122"/>
              <a:sym typeface="Wingdings" pitchFamily="2" charset="2"/>
            </a:endParaRPr>
          </a:p>
        </p:txBody>
      </p:sp>
      <p:grpSp>
        <p:nvGrpSpPr>
          <p:cNvPr id="4" name="组合 27"/>
          <p:cNvGrpSpPr/>
          <p:nvPr/>
        </p:nvGrpSpPr>
        <p:grpSpPr>
          <a:xfrm>
            <a:off x="5076056" y="83671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分布式数据处理技术</a:t>
            </a:r>
            <a:endParaRPr lang="zh-CN" altLang="en-US" sz="3600" b="1" dirty="0">
              <a:solidFill>
                <a:srgbClr val="C00000"/>
              </a:solidFill>
              <a:latin typeface="Arial Unicode MS" pitchFamily="34" charset="-122"/>
              <a:ea typeface="黑体" pitchFamily="49" charset="-122"/>
            </a:endParaRPr>
          </a:p>
        </p:txBody>
      </p:sp>
      <p:grpSp>
        <p:nvGrpSpPr>
          <p:cNvPr id="28" name="组合 27"/>
          <p:cNvGrpSpPr/>
          <p:nvPr/>
        </p:nvGrpSpPr>
        <p:grpSpPr>
          <a:xfrm>
            <a:off x="2032764" y="1268760"/>
            <a:ext cx="4051404" cy="1901825"/>
            <a:chOff x="2555776" y="4653136"/>
            <a:chExt cx="4051404" cy="1901825"/>
          </a:xfrm>
        </p:grpSpPr>
        <p:cxnSp>
          <p:nvCxnSpPr>
            <p:cNvPr id="14" name="Straight Arrow Connector 5"/>
            <p:cNvCxnSpPr/>
            <p:nvPr/>
          </p:nvCxnSpPr>
          <p:spPr bwMode="auto">
            <a:xfrm>
              <a:off x="3519389" y="5589240"/>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5" name="TextBox 19"/>
            <p:cNvSpPr txBox="1">
              <a:spLocks noChangeArrowheads="1"/>
            </p:cNvSpPr>
            <p:nvPr/>
          </p:nvSpPr>
          <p:spPr bwMode="auto">
            <a:xfrm>
              <a:off x="2555776" y="5416897"/>
              <a:ext cx="885825" cy="460375"/>
            </a:xfrm>
            <a:prstGeom prst="rect">
              <a:avLst/>
            </a:prstGeom>
            <a:noFill/>
            <a:ln w="9525">
              <a:noFill/>
              <a:miter lim="800000"/>
              <a:headEnd/>
              <a:tailEnd/>
            </a:ln>
          </p:spPr>
          <p:txBody>
            <a:bodyPr wrap="none">
              <a:spAutoFit/>
            </a:bodyPr>
            <a:lstStyle/>
            <a:p>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16" name="TextBox 19"/>
            <p:cNvSpPr txBox="1">
              <a:spLocks noChangeArrowheads="1"/>
            </p:cNvSpPr>
            <p:nvPr/>
          </p:nvSpPr>
          <p:spPr bwMode="auto">
            <a:xfrm>
              <a:off x="5603379" y="5373786"/>
              <a:ext cx="946093"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i</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cxnSp>
          <p:nvCxnSpPr>
            <p:cNvPr id="17" name="Straight Arrow Connector 5"/>
            <p:cNvCxnSpPr/>
            <p:nvPr/>
          </p:nvCxnSpPr>
          <p:spPr bwMode="auto">
            <a:xfrm flipV="1">
              <a:off x="3491880" y="486916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8" name="Straight Arrow Connector 5"/>
            <p:cNvCxnSpPr/>
            <p:nvPr/>
          </p:nvCxnSpPr>
          <p:spPr bwMode="auto">
            <a:xfrm>
              <a:off x="3491880" y="5589240"/>
              <a:ext cx="1800200" cy="72008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26" name="TextBox 19"/>
            <p:cNvSpPr txBox="1">
              <a:spLocks noChangeArrowheads="1"/>
            </p:cNvSpPr>
            <p:nvPr/>
          </p:nvSpPr>
          <p:spPr bwMode="auto">
            <a:xfrm>
              <a:off x="5603379" y="4653136"/>
              <a:ext cx="997389"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smtClean="0">
                  <a:solidFill>
                    <a:srgbClr val="FF0000"/>
                  </a:solidFill>
                  <a:latin typeface="Rockwell" pitchFamily="18" charset="0"/>
                  <a:sym typeface="Symbol" pitchFamily="18" charset="2"/>
                </a:rPr>
                <a:t>D</a:t>
              </a:r>
              <a:r>
                <a:rPr lang="en-GB" altLang="zh-CN" sz="2400" baseline="-25000" dirty="0" smtClean="0">
                  <a:solidFill>
                    <a:srgbClr val="FF0000"/>
                  </a:solidFill>
                  <a:latin typeface="Rockwell" pitchFamily="18" charset="0"/>
                  <a:sym typeface="Symbol" pitchFamily="18" charset="2"/>
                </a:rPr>
                <a:t>1</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sp>
          <p:nvSpPr>
            <p:cNvPr id="27" name="TextBox 19"/>
            <p:cNvSpPr txBox="1">
              <a:spLocks noChangeArrowheads="1"/>
            </p:cNvSpPr>
            <p:nvPr/>
          </p:nvSpPr>
          <p:spPr bwMode="auto">
            <a:xfrm>
              <a:off x="5603379" y="6093296"/>
              <a:ext cx="1003801" cy="461665"/>
            </a:xfrm>
            <a:prstGeom prst="rect">
              <a:avLst/>
            </a:prstGeom>
            <a:noFill/>
            <a:ln w="9525">
              <a:noFill/>
              <a:miter lim="800000"/>
              <a:headEnd/>
              <a:tailEnd/>
            </a:ln>
          </p:spPr>
          <p:txBody>
            <a:bodyPr wrap="none">
              <a:spAutoFit/>
            </a:bodyPr>
            <a:lstStyle/>
            <a:p>
              <a:r>
                <a:rPr lang="en-US" altLang="zh-CN" sz="2400" dirty="0" smtClean="0">
                  <a:latin typeface="Rockwell" pitchFamily="18" charset="0"/>
                  <a:sym typeface="Symbol" pitchFamily="18" charset="2"/>
                </a:rPr>
                <a:t>Q(</a:t>
              </a:r>
              <a:r>
                <a:rPr lang="en-GB" altLang="zh-CN" sz="2400" dirty="0" err="1" smtClean="0">
                  <a:solidFill>
                    <a:srgbClr val="FF0000"/>
                  </a:solidFill>
                  <a:latin typeface="Rockwell" pitchFamily="18" charset="0"/>
                  <a:sym typeface="Symbol" pitchFamily="18" charset="2"/>
                </a:rPr>
                <a:t>D</a:t>
              </a:r>
              <a:r>
                <a:rPr lang="en-GB" altLang="zh-CN" sz="2400" baseline="-25000" dirty="0" err="1" smtClean="0">
                  <a:solidFill>
                    <a:srgbClr val="FF0000"/>
                  </a:solidFill>
                  <a:latin typeface="Rockwell" pitchFamily="18" charset="0"/>
                  <a:sym typeface="Symbol" pitchFamily="18" charset="2"/>
                </a:rPr>
                <a:t>n</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3" name="内容占位符 2"/>
          <p:cNvSpPr>
            <a:spLocks noGrp="1"/>
          </p:cNvSpPr>
          <p:nvPr>
            <p:ph idx="1"/>
          </p:nvPr>
        </p:nvSpPr>
        <p:spPr>
          <a:xfrm>
            <a:off x="319350" y="3861048"/>
            <a:ext cx="8501122" cy="2088232"/>
          </a:xfrm>
        </p:spPr>
        <p:txBody>
          <a:bodyPr/>
          <a:lstStyle/>
          <a:p>
            <a:r>
              <a:rPr lang="zh-CN" altLang="en-US" sz="2000" dirty="0" smtClean="0">
                <a:solidFill>
                  <a:srgbClr val="FF0000"/>
                </a:solidFill>
                <a:ea typeface="黑体" pitchFamily="49" charset="-122"/>
              </a:rPr>
              <a:t>现实中的图</a:t>
            </a:r>
            <a:r>
              <a:rPr lang="zh-CN" altLang="en-US" sz="2000" dirty="0" smtClean="0">
                <a:latin typeface="Arial Unicode MS" pitchFamily="34" charset="-122"/>
                <a:ea typeface="黑体" pitchFamily="49" charset="-122"/>
              </a:rPr>
              <a:t>通常非常大，</a:t>
            </a:r>
            <a:r>
              <a:rPr lang="zh-CN" altLang="en-US" sz="2000" b="1" dirty="0" smtClean="0">
                <a:ea typeface="黑体" pitchFamily="49" charset="-122"/>
                <a:sym typeface="Wingdings" pitchFamily="2" charset="2"/>
              </a:rPr>
              <a:t>使用单机来管理和查询图不现实</a:t>
            </a:r>
            <a:r>
              <a:rPr lang="en-US" altLang="zh-CN" sz="2000" dirty="0" smtClean="0">
                <a:latin typeface="Arial Unicode MS" pitchFamily="34" charset="-122"/>
                <a:ea typeface="黑体" pitchFamily="49" charset="-122"/>
              </a:rPr>
              <a:t>:</a:t>
            </a:r>
          </a:p>
          <a:p>
            <a:pPr lvl="1"/>
            <a:r>
              <a:rPr lang="de-DE" altLang="zh-CN" sz="1800" dirty="0" smtClean="0">
                <a:latin typeface="Arial Unicode MS" pitchFamily="34" charset="-122"/>
                <a:ea typeface="黑体" pitchFamily="49" charset="-122"/>
              </a:rPr>
              <a:t>Yahoo! </a:t>
            </a:r>
            <a:r>
              <a:rPr lang="en-US" altLang="zh-CN" sz="1800" dirty="0" smtClean="0">
                <a:latin typeface="Arial Unicode MS" pitchFamily="34" charset="-122"/>
                <a:ea typeface="黑体" pitchFamily="49" charset="-122"/>
              </a:rPr>
              <a:t>Web</a:t>
            </a:r>
            <a:r>
              <a:rPr lang="zh-CN" altLang="en-US" sz="1800" dirty="0" smtClean="0">
                <a:latin typeface="Arial Unicode MS" pitchFamily="34" charset="-122"/>
                <a:ea typeface="黑体" pitchFamily="49" charset="-122"/>
              </a:rPr>
              <a:t>图</a:t>
            </a:r>
            <a:r>
              <a:rPr lang="zh-CN" altLang="en-US" sz="1800" dirty="0" smtClean="0">
                <a:ea typeface="黑体" pitchFamily="49" charset="-122"/>
              </a:rPr>
              <a:t>有</a:t>
            </a:r>
            <a:r>
              <a:rPr lang="de-DE" altLang="zh-CN" sz="1800" dirty="0" smtClean="0">
                <a:latin typeface="Arial Unicode MS" pitchFamily="34" charset="-122"/>
                <a:ea typeface="黑体" pitchFamily="49" charset="-122"/>
              </a:rPr>
              <a:t>140</a:t>
            </a:r>
            <a:r>
              <a:rPr lang="zh-CN" altLang="en-US" sz="1800" dirty="0" smtClean="0">
                <a:latin typeface="Arial Unicode MS" pitchFamily="34" charset="-122"/>
                <a:ea typeface="黑体" pitchFamily="49" charset="-122"/>
              </a:rPr>
              <a:t>顶点</a:t>
            </a:r>
            <a:endParaRPr lang="de-DE" altLang="zh-CN" sz="1800" dirty="0" smtClean="0">
              <a:latin typeface="Arial Unicode MS" pitchFamily="34" charset="-122"/>
              <a:ea typeface="黑体" pitchFamily="49" charset="-122"/>
            </a:endParaRPr>
          </a:p>
          <a:p>
            <a:pPr lvl="1"/>
            <a:r>
              <a:rPr lang="en-US" altLang="zh-CN" sz="1800" dirty="0" err="1" smtClean="0">
                <a:latin typeface="Arial Unicode MS" pitchFamily="34" charset="-122"/>
                <a:ea typeface="黑体" pitchFamily="49" charset="-122"/>
              </a:rPr>
              <a:t>Facebook</a:t>
            </a:r>
            <a:r>
              <a:rPr lang="en-US" altLang="zh-CN" sz="1800" dirty="0" smtClean="0">
                <a:latin typeface="Arial Unicode MS" pitchFamily="34" charset="-122"/>
                <a:ea typeface="黑体" pitchFamily="49" charset="-122"/>
              </a:rPr>
              <a:t>: </a:t>
            </a:r>
            <a:r>
              <a:rPr lang="zh-CN" altLang="en-US" sz="1800" dirty="0" smtClean="0">
                <a:latin typeface="Arial Unicode MS" pitchFamily="34" charset="-122"/>
                <a:ea typeface="黑体" pitchFamily="49" charset="-122"/>
              </a:rPr>
              <a:t>超过</a:t>
            </a:r>
            <a:r>
              <a:rPr lang="en-US" altLang="zh-CN" sz="1800" dirty="0" smtClean="0">
                <a:latin typeface="Arial Unicode MS" pitchFamily="34" charset="-122"/>
                <a:ea typeface="黑体" pitchFamily="49" charset="-122"/>
              </a:rPr>
              <a:t>10</a:t>
            </a:r>
            <a:r>
              <a:rPr lang="zh-CN" altLang="en-US" sz="1800" dirty="0" smtClean="0">
                <a:latin typeface="Arial Unicode MS" pitchFamily="34" charset="-122"/>
                <a:ea typeface="黑体" pitchFamily="49" charset="-122"/>
              </a:rPr>
              <a:t>用户</a:t>
            </a:r>
            <a:endParaRPr lang="en-US" altLang="zh-CN" sz="4800" dirty="0" smtClean="0">
              <a:latin typeface="Arial Unicode MS" pitchFamily="34" charset="-122"/>
              <a:ea typeface="黑体" pitchFamily="49" charset="-122"/>
            </a:endParaRPr>
          </a:p>
          <a:p>
            <a:r>
              <a:rPr lang="zh-CN" altLang="en-US" sz="2000" dirty="0" smtClean="0">
                <a:solidFill>
                  <a:srgbClr val="FF0000"/>
                </a:solidFill>
                <a:ea typeface="黑体" pitchFamily="49" charset="-122"/>
              </a:rPr>
              <a:t>现实活中的图</a:t>
            </a:r>
            <a:r>
              <a:rPr lang="zh-CN" altLang="en-US" sz="2000" dirty="0" smtClean="0">
                <a:latin typeface="Arial Unicode MS" pitchFamily="34" charset="-122"/>
                <a:ea typeface="黑体" pitchFamily="49" charset="-122"/>
              </a:rPr>
              <a:t>通常是分布式的</a:t>
            </a:r>
            <a:r>
              <a:rPr lang="en-US" altLang="zh-CN" sz="2000" dirty="0" smtClean="0">
                <a:latin typeface="Arial Unicode MS" pitchFamily="34" charset="-122"/>
                <a:ea typeface="黑体" pitchFamily="49" charset="-122"/>
              </a:rPr>
              <a:t>:</a:t>
            </a:r>
          </a:p>
          <a:p>
            <a:pPr lvl="1"/>
            <a:r>
              <a:rPr lang="en-US" altLang="zh-CN" sz="1800" dirty="0" smtClean="0">
                <a:latin typeface="Arial Unicode MS" pitchFamily="34" charset="-122"/>
                <a:ea typeface="黑体" pitchFamily="49" charset="-122"/>
              </a:rPr>
              <a:t>Google, Yahoo! and </a:t>
            </a:r>
            <a:r>
              <a:rPr lang="en-US" altLang="zh-CN" sz="1800" dirty="0" err="1" smtClean="0">
                <a:latin typeface="Arial Unicode MS" pitchFamily="34" charset="-122"/>
                <a:ea typeface="黑体" pitchFamily="49" charset="-122"/>
              </a:rPr>
              <a:t>Facebook</a:t>
            </a:r>
            <a:r>
              <a:rPr lang="zh-CN" altLang="en-US" sz="1800" dirty="0" smtClean="0">
                <a:latin typeface="Arial Unicode MS" pitchFamily="34" charset="-122"/>
                <a:ea typeface="黑体" pitchFamily="49" charset="-122"/>
              </a:rPr>
              <a:t>都有大规模的数据中心存储数据</a:t>
            </a:r>
            <a:r>
              <a:rPr lang="en-US" altLang="zh-CN" sz="1800" dirty="0" err="1" smtClean="0">
                <a:latin typeface="Arial Unicode MS" pitchFamily="34" charset="-122"/>
                <a:ea typeface="黑体" pitchFamily="49" charset="-122"/>
              </a:rPr>
              <a:t>ss</a:t>
            </a:r>
            <a:endParaRPr lang="en-US" altLang="zh-CN" sz="1800" dirty="0" smtClean="0">
              <a:latin typeface="Arial Unicode MS" pitchFamily="34" charset="-122"/>
              <a:ea typeface="黑体" pitchFamily="49" charset="-122"/>
            </a:endParaRPr>
          </a:p>
        </p:txBody>
      </p:sp>
      <p:sp>
        <p:nvSpPr>
          <p:cNvPr id="19" name="灯片编号占位符 18"/>
          <p:cNvSpPr>
            <a:spLocks noGrp="1"/>
          </p:cNvSpPr>
          <p:nvPr>
            <p:ph type="sldNum" sz="quarter" idx="10"/>
          </p:nvPr>
        </p:nvSpPr>
        <p:spPr/>
        <p:txBody>
          <a:bodyPr/>
          <a:lstStyle/>
          <a:p>
            <a:pPr>
              <a:defRPr/>
            </a:pPr>
            <a:fld id="{3AD224E6-15A8-4E74-8987-281A30D56C8B}" type="slidenum">
              <a:rPr lang="zh-CN" altLang="en-US" smtClean="0"/>
              <a:pPr>
                <a:defRPr/>
              </a:pPr>
              <a:t>25</a:t>
            </a:fld>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606760" cy="796908"/>
          </a:xfrm>
        </p:spPr>
        <p:txBody>
          <a:bodyPr/>
          <a:lstStyle/>
          <a:p>
            <a:r>
              <a:rPr lang="zh-CN" altLang="en-US" sz="3600" b="1" dirty="0" smtClean="0">
                <a:solidFill>
                  <a:srgbClr val="C00000"/>
                </a:solidFill>
                <a:latin typeface="Arial Unicode MS" pitchFamily="34" charset="-122"/>
                <a:ea typeface="黑体" pitchFamily="49" charset="-122"/>
              </a:rPr>
              <a:t>如，分布式图模式匹配</a:t>
            </a:r>
            <a:endParaRPr lang="zh-CN" altLang="en-US" sz="3600" b="1" dirty="0">
              <a:solidFill>
                <a:srgbClr val="C00000"/>
              </a:solidFill>
              <a:latin typeface="Arial Unicode MS" pitchFamily="34" charset="-122"/>
              <a:ea typeface="黑体" pitchFamily="49" charset="-122"/>
            </a:endParaRPr>
          </a:p>
        </p:txBody>
      </p:sp>
      <p:sp>
        <p:nvSpPr>
          <p:cNvPr id="12" name="内容占位符 2"/>
          <p:cNvSpPr>
            <a:spLocks noGrp="1"/>
          </p:cNvSpPr>
          <p:nvPr>
            <p:ph idx="1"/>
          </p:nvPr>
        </p:nvSpPr>
        <p:spPr>
          <a:xfrm>
            <a:off x="285720" y="1412776"/>
            <a:ext cx="8501122" cy="1728192"/>
          </a:xfrm>
        </p:spPr>
        <p:txBody>
          <a:bodyPr/>
          <a:lstStyle/>
          <a:p>
            <a:r>
              <a:rPr lang="zh-CN" altLang="en-US" sz="2000" dirty="0" smtClean="0">
                <a:latin typeface="Arial Unicode MS" pitchFamily="34" charset="-122"/>
                <a:ea typeface="黑体" pitchFamily="49" charset="-122"/>
              </a:rPr>
              <a:t>机群：具有</a:t>
            </a:r>
            <a:r>
              <a:rPr lang="zh-CN" altLang="en-US" sz="2000" dirty="0" smtClean="0">
                <a:solidFill>
                  <a:srgbClr val="FF0000"/>
                </a:solidFill>
                <a:latin typeface="Arial Unicode MS" pitchFamily="34" charset="-122"/>
                <a:ea typeface="黑体" pitchFamily="49" charset="-122"/>
              </a:rPr>
              <a:t>等同计算能力</a:t>
            </a:r>
            <a:r>
              <a:rPr lang="zh-CN" altLang="en-US" sz="2000" dirty="0" smtClean="0">
                <a:latin typeface="Arial Unicode MS" pitchFamily="34" charset="-122"/>
                <a:ea typeface="黑体" pitchFamily="49" charset="-122"/>
              </a:rPr>
              <a:t>的多台机器</a:t>
            </a:r>
            <a:r>
              <a:rPr lang="en-US" altLang="zh-CN" sz="2000" dirty="0" smtClean="0">
                <a:latin typeface="Arial Unicode MS" pitchFamily="34" charset="-122"/>
                <a:ea typeface="黑体" pitchFamily="49" charset="-122"/>
              </a:rPr>
              <a:t>(</a:t>
            </a:r>
            <a:r>
              <a:rPr lang="zh-CN" altLang="en-US" sz="2000" dirty="0" smtClean="0">
                <a:latin typeface="Arial Unicode MS" pitchFamily="34" charset="-122"/>
                <a:ea typeface="黑体" pitchFamily="49" charset="-122"/>
              </a:rPr>
              <a:t>发起查询的指定为</a:t>
            </a:r>
            <a:r>
              <a:rPr lang="zh-CN" altLang="en-US" sz="2000" dirty="0" smtClean="0">
                <a:solidFill>
                  <a:srgbClr val="FF0000"/>
                </a:solidFill>
                <a:latin typeface="Arial Unicode MS" pitchFamily="34" charset="-122"/>
                <a:ea typeface="黑体" pitchFamily="49" charset="-122"/>
              </a:rPr>
              <a:t>协调者</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任何一台机器能够</a:t>
            </a:r>
            <a:r>
              <a:rPr lang="zh-CN" altLang="en-US" sz="2000" dirty="0" smtClean="0">
                <a:solidFill>
                  <a:srgbClr val="FF0000"/>
                </a:solidFill>
                <a:latin typeface="Arial Unicode MS" pitchFamily="34" charset="-122"/>
                <a:ea typeface="黑体" pitchFamily="49" charset="-122"/>
              </a:rPr>
              <a:t>直接</a:t>
            </a:r>
            <a:r>
              <a:rPr lang="zh-CN" altLang="en-US" sz="2000" dirty="0" smtClean="0">
                <a:latin typeface="Arial Unicode MS" pitchFamily="34" charset="-122"/>
                <a:ea typeface="黑体" pitchFamily="49" charset="-122"/>
              </a:rPr>
              <a:t>向其他机器发送</a:t>
            </a:r>
            <a:r>
              <a:rPr lang="zh-CN" altLang="en-US" sz="2000" dirty="0" smtClean="0">
                <a:solidFill>
                  <a:srgbClr val="FF0000"/>
                </a:solidFill>
                <a:latin typeface="Arial Unicode MS" pitchFamily="34" charset="-122"/>
                <a:ea typeface="黑体" pitchFamily="49" charset="-122"/>
              </a:rPr>
              <a:t>任意数量的消息</a:t>
            </a:r>
            <a:r>
              <a:rPr lang="en-US" altLang="zh-CN" sz="2000" dirty="0" smtClean="0">
                <a:latin typeface="Arial Unicode MS" pitchFamily="34" charset="-122"/>
                <a:ea typeface="黑体" pitchFamily="49" charset="-122"/>
              </a:rPr>
              <a:t>;</a:t>
            </a:r>
          </a:p>
          <a:p>
            <a:r>
              <a:rPr lang="zh-CN" altLang="en-US" sz="2000" dirty="0" smtClean="0">
                <a:latin typeface="Arial Unicode MS" pitchFamily="34" charset="-122"/>
                <a:ea typeface="黑体" pitchFamily="49" charset="-122"/>
              </a:rPr>
              <a:t>所有机器通过</a:t>
            </a:r>
            <a:r>
              <a:rPr lang="zh-CN" altLang="en-US" sz="2000" dirty="0" smtClean="0">
                <a:solidFill>
                  <a:srgbClr val="FF0000"/>
                </a:solidFill>
                <a:latin typeface="Arial Unicode MS" pitchFamily="34" charset="-122"/>
                <a:ea typeface="黑体" pitchFamily="49" charset="-122"/>
              </a:rPr>
              <a:t>本地计算</a:t>
            </a:r>
            <a:r>
              <a:rPr lang="zh-CN" altLang="en-US" sz="2000" dirty="0" smtClean="0">
                <a:latin typeface="Arial Unicode MS" pitchFamily="34" charset="-122"/>
                <a:ea typeface="黑体" pitchFamily="49" charset="-122"/>
              </a:rPr>
              <a:t>和</a:t>
            </a:r>
            <a:r>
              <a:rPr lang="zh-CN" altLang="en-US" sz="2000" dirty="0" smtClean="0">
                <a:solidFill>
                  <a:srgbClr val="FF0000"/>
                </a:solidFill>
                <a:latin typeface="Arial Unicode MS" pitchFamily="34" charset="-122"/>
                <a:ea typeface="黑体" pitchFamily="49" charset="-122"/>
              </a:rPr>
              <a:t>消息传送</a:t>
            </a:r>
            <a:r>
              <a:rPr lang="zh-CN" altLang="en-US" sz="2000" dirty="0" smtClean="0">
                <a:latin typeface="Arial Unicode MS" pitchFamily="34" charset="-122"/>
                <a:ea typeface="黑体" pitchFamily="49" charset="-122"/>
              </a:rPr>
              <a:t>协同完成任务</a:t>
            </a:r>
            <a:r>
              <a:rPr lang="en-US" altLang="zh-CN" sz="2000" dirty="0" smtClean="0">
                <a:latin typeface="Arial Unicode MS" pitchFamily="34" charset="-122"/>
                <a:ea typeface="黑体" pitchFamily="49" charset="-122"/>
              </a:rPr>
              <a:t>.</a:t>
            </a:r>
            <a:endParaRPr lang="zh-CN" altLang="en-US" sz="2000" b="1" dirty="0">
              <a:latin typeface="Arial Unicode MS" pitchFamily="34" charset="-122"/>
              <a:ea typeface="黑体" pitchFamily="49" charset="-122"/>
            </a:endParaRPr>
          </a:p>
        </p:txBody>
      </p:sp>
      <p:sp>
        <p:nvSpPr>
          <p:cNvPr id="13" name="灯片编号占位符 3"/>
          <p:cNvSpPr txBox="1">
            <a:spLocks/>
          </p:cNvSpPr>
          <p:nvPr/>
        </p:nvSpPr>
        <p:spPr>
          <a:xfrm>
            <a:off x="6929438" y="6492875"/>
            <a:ext cx="2133600" cy="365125"/>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3AD224E6-15A8-4E74-8987-281A30D56C8B}" type="slidenum">
              <a:rPr kumimoji="0" lang="zh-CN" altLang="en-US" sz="1200" b="0" i="0" u="none" strike="noStrike" kern="1200" cap="none" spc="0" normalizeH="0" baseline="0" noProof="0" smtClean="0">
                <a:ln>
                  <a:noFill/>
                </a:ln>
                <a:solidFill>
                  <a:schemeClr val="tx1">
                    <a:tint val="75000"/>
                  </a:schemeClr>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dirty="0">
              <a:ln>
                <a:noFill/>
              </a:ln>
              <a:solidFill>
                <a:schemeClr val="tx1">
                  <a:tint val="75000"/>
                </a:schemeClr>
              </a:solidFill>
              <a:effectLst/>
              <a:uLnTx/>
              <a:uFillTx/>
              <a:latin typeface="Arial" charset="0"/>
              <a:ea typeface="宋体" charset="-122"/>
              <a:cs typeface="+mn-cs"/>
            </a:endParaRPr>
          </a:p>
        </p:txBody>
      </p:sp>
      <p:sp>
        <p:nvSpPr>
          <p:cNvPr id="14" name="TextBox 13"/>
          <p:cNvSpPr txBox="1"/>
          <p:nvPr/>
        </p:nvSpPr>
        <p:spPr>
          <a:xfrm>
            <a:off x="288032" y="9087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提出分布式计算模型</a:t>
            </a:r>
            <a:r>
              <a:rPr lang="en-US" altLang="zh-CN" sz="2000" dirty="0" smtClean="0">
                <a:solidFill>
                  <a:srgbClr val="3366CC"/>
                </a:solidFill>
              </a:rPr>
              <a:t> </a:t>
            </a:r>
            <a:r>
              <a:rPr lang="en-US" altLang="zh-CN" sz="2000" baseline="30000" dirty="0" smtClean="0">
                <a:solidFill>
                  <a:srgbClr val="FF0000"/>
                </a:solidFill>
              </a:rPr>
              <a:t>[2]</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pic>
        <p:nvPicPr>
          <p:cNvPr id="15" name="Picture 2"/>
          <p:cNvPicPr>
            <a:picLocks noChangeAspect="1" noChangeArrowheads="1"/>
          </p:cNvPicPr>
          <p:nvPr/>
        </p:nvPicPr>
        <p:blipFill>
          <a:blip r:embed="rId2" cstate="print"/>
          <a:srcRect/>
          <a:stretch>
            <a:fillRect/>
          </a:stretch>
        </p:blipFill>
        <p:spPr bwMode="auto">
          <a:xfrm>
            <a:off x="2267744" y="2780928"/>
            <a:ext cx="4320480" cy="1454760"/>
          </a:xfrm>
          <a:prstGeom prst="rect">
            <a:avLst/>
          </a:prstGeom>
          <a:noFill/>
          <a:ln w="9525">
            <a:noFill/>
            <a:miter lim="800000"/>
            <a:headEnd/>
            <a:tailEnd/>
          </a:ln>
        </p:spPr>
      </p:pic>
      <p:sp>
        <p:nvSpPr>
          <p:cNvPr id="16" name="TextBox 15"/>
          <p:cNvSpPr txBox="1"/>
          <p:nvPr/>
        </p:nvSpPr>
        <p:spPr>
          <a:xfrm>
            <a:off x="288032" y="4509120"/>
            <a:ext cx="8388424" cy="40011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eaLnBrk="1" hangingPunct="1"/>
            <a:r>
              <a:rPr lang="zh-CN" altLang="en-US" sz="2000" dirty="0" smtClean="0">
                <a:solidFill>
                  <a:srgbClr val="3366CC"/>
                </a:solidFill>
              </a:rPr>
              <a:t>分布式算法复杂性指标</a:t>
            </a:r>
            <a:r>
              <a:rPr lang="en-US" altLang="zh-CN" sz="2000" dirty="0" smtClean="0">
                <a:solidFill>
                  <a:srgbClr val="3366CC"/>
                </a:solidFill>
              </a:rPr>
              <a:t>:</a:t>
            </a:r>
            <a:endParaRPr lang="en-US" altLang="zh-CN" sz="2000" dirty="0" smtClean="0">
              <a:solidFill>
                <a:srgbClr val="3366CC"/>
              </a:solidFill>
              <a:ea typeface="黑体" pitchFamily="49" charset="-122"/>
              <a:sym typeface="Wingdings" pitchFamily="2" charset="2"/>
            </a:endParaRPr>
          </a:p>
        </p:txBody>
      </p:sp>
      <p:sp>
        <p:nvSpPr>
          <p:cNvPr id="17" name="内容占位符 2"/>
          <p:cNvSpPr txBox="1">
            <a:spLocks/>
          </p:cNvSpPr>
          <p:nvPr/>
        </p:nvSpPr>
        <p:spPr bwMode="auto">
          <a:xfrm>
            <a:off x="285720" y="5085184"/>
            <a:ext cx="8501122" cy="12241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altLang="zh-CN" sz="2000" dirty="0" smtClean="0">
                <a:latin typeface="Arial Unicode MS" pitchFamily="34" charset="-122"/>
                <a:ea typeface="黑体" pitchFamily="49" charset="-122"/>
              </a:rPr>
              <a:t>1. </a:t>
            </a:r>
            <a:r>
              <a:rPr lang="zh-CN" altLang="en-US" sz="2000" b="1" dirty="0" smtClean="0">
                <a:solidFill>
                  <a:srgbClr val="FF0000"/>
                </a:solidFill>
                <a:latin typeface="Arial Unicode MS" pitchFamily="34" charset="-122"/>
                <a:ea typeface="黑体" pitchFamily="49" charset="-122"/>
              </a:rPr>
              <a:t>机器访问次数</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访问一台机器的最大次数</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交互复杂性</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2. </a:t>
            </a:r>
            <a:r>
              <a:rPr lang="zh-CN" altLang="en-US" sz="2000" b="1" dirty="0" smtClean="0">
                <a:solidFill>
                  <a:srgbClr val="FF0000"/>
                </a:solidFill>
                <a:latin typeface="Arial Unicode MS" pitchFamily="34" charset="-122"/>
                <a:ea typeface="黑体" pitchFamily="49" charset="-122"/>
              </a:rPr>
              <a:t>最大完工时间</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所有机器中最长的完工时间</a:t>
            </a:r>
            <a:r>
              <a:rPr lang="en-US" altLang="zh-CN" sz="2000" dirty="0" smtClean="0">
                <a:latin typeface="Arial Unicode MS" pitchFamily="34" charset="-122"/>
                <a:ea typeface="黑体" pitchFamily="49" charset="-122"/>
              </a:rPr>
              <a:t>(</a:t>
            </a:r>
            <a:r>
              <a:rPr lang="zh-CN" altLang="en-US" sz="2000" b="1" dirty="0" smtClean="0">
                <a:solidFill>
                  <a:srgbClr val="3366CC"/>
                </a:solidFill>
                <a:latin typeface="Arial Unicode MS" pitchFamily="34" charset="-122"/>
                <a:ea typeface="黑体" pitchFamily="49" charset="-122"/>
              </a:rPr>
              <a:t>效率</a:t>
            </a:r>
            <a:r>
              <a:rPr lang="en-US" altLang="zh-CN" sz="2000" dirty="0" smtClean="0">
                <a:latin typeface="Arial Unicode MS" pitchFamily="34" charset="-122"/>
                <a:ea typeface="黑体" pitchFamily="49" charset="-122"/>
              </a:rPr>
              <a:t>)</a:t>
            </a:r>
          </a:p>
          <a:p>
            <a:r>
              <a:rPr lang="en-US" altLang="zh-CN" sz="2000" dirty="0" smtClean="0">
                <a:latin typeface="Arial Unicode MS" pitchFamily="34" charset="-122"/>
                <a:ea typeface="黑体" pitchFamily="49" charset="-122"/>
              </a:rPr>
              <a:t>3. </a:t>
            </a:r>
            <a:r>
              <a:rPr lang="zh-CN" altLang="en-US" sz="2000" b="1" dirty="0" smtClean="0">
                <a:solidFill>
                  <a:srgbClr val="FF0000"/>
                </a:solidFill>
                <a:latin typeface="Arial Unicode MS" pitchFamily="34" charset="-122"/>
                <a:ea typeface="黑体" pitchFamily="49" charset="-122"/>
              </a:rPr>
              <a:t>通讯数据量</a:t>
            </a:r>
            <a:r>
              <a:rPr lang="en-US" altLang="zh-CN" sz="2000" dirty="0" smtClean="0">
                <a:latin typeface="Arial Unicode MS" pitchFamily="34" charset="-122"/>
                <a:ea typeface="黑体" pitchFamily="49" charset="-122"/>
              </a:rPr>
              <a:t>: </a:t>
            </a:r>
            <a:r>
              <a:rPr lang="zh-CN" altLang="en-US" sz="2000" dirty="0" smtClean="0">
                <a:latin typeface="Arial Unicode MS" pitchFamily="34" charset="-122"/>
                <a:ea typeface="黑体" pitchFamily="49" charset="-122"/>
              </a:rPr>
              <a:t>不同机器之间的通讯消息的量和</a:t>
            </a:r>
            <a:r>
              <a:rPr lang="en-US" altLang="zh-CN" sz="2000" dirty="0" smtClean="0">
                <a:latin typeface="Arial Unicode MS" pitchFamily="34" charset="-122"/>
                <a:ea typeface="黑体" pitchFamily="49" charset="-122"/>
              </a:rPr>
              <a:t> (</a:t>
            </a:r>
            <a:r>
              <a:rPr lang="zh-CN" altLang="en-US" sz="2000" b="1" dirty="0" smtClean="0">
                <a:solidFill>
                  <a:srgbClr val="3366CC"/>
                </a:solidFill>
                <a:latin typeface="Arial Unicode MS" pitchFamily="34" charset="-122"/>
                <a:ea typeface="黑体" pitchFamily="49" charset="-122"/>
              </a:rPr>
              <a:t>网络带宽的消耗</a:t>
            </a:r>
            <a:r>
              <a:rPr lang="en-US" altLang="zh-CN" sz="2000" dirty="0" smtClean="0">
                <a:latin typeface="Arial Unicode MS" pitchFamily="34" charset="-122"/>
                <a:ea typeface="黑体" pitchFamily="49" charset="-122"/>
              </a:rPr>
              <a:t>)</a:t>
            </a:r>
            <a:endParaRPr kumimoji="0" lang="en-US" altLang="zh-CN" sz="2000" strike="noStrike" kern="0" cap="none" spc="0" normalizeH="0" baseline="0" noProof="0" dirty="0" smtClean="0">
              <a:ln>
                <a:noFill/>
              </a:ln>
              <a:solidFill>
                <a:schemeClr val="tx1"/>
              </a:solidFill>
              <a:effectLst/>
              <a:uLnTx/>
              <a:uFillTx/>
              <a:latin typeface="Arial Unicode MS" pitchFamily="34" charset="-122"/>
              <a:ea typeface="黑体" pitchFamily="49" charset="-122"/>
              <a:sym typeface="Wingdings" pitchFamily="2" charset="2"/>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2000"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0" name="灯片编号占位符 9"/>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
        <p:nvSpPr>
          <p:cNvPr id="11" name="矩形 10"/>
          <p:cNvSpPr/>
          <p:nvPr/>
        </p:nvSpPr>
        <p:spPr>
          <a:xfrm>
            <a:off x="0" y="6505599"/>
            <a:ext cx="9144000" cy="307777"/>
          </a:xfrm>
          <a:prstGeom prst="rect">
            <a:avLst/>
          </a:prstGeom>
          <a:ln>
            <a:solidFill>
              <a:srgbClr val="FF0000"/>
            </a:solidFill>
          </a:ln>
        </p:spPr>
        <p:txBody>
          <a:bodyPr wrap="square">
            <a:spAutoFit/>
          </a:bodyPr>
          <a:lstStyle/>
          <a:p>
            <a:pPr>
              <a:buNone/>
            </a:pPr>
            <a:r>
              <a:rPr lang="en-US" altLang="zh-CN" sz="1400" dirty="0" smtClean="0">
                <a:latin typeface="Arial Unicode MS" pitchFamily="34" charset="-122"/>
                <a:ea typeface="黑体" pitchFamily="49" charset="-122"/>
              </a:rPr>
              <a:t>[2]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Yang Cao, </a:t>
            </a:r>
            <a:r>
              <a:rPr lang="en-US" altLang="zh-CN" sz="1400" dirty="0" err="1" smtClean="0">
                <a:latin typeface="Arial Unicode MS" pitchFamily="34" charset="-122"/>
                <a:ea typeface="黑体" pitchFamily="49" charset="-122"/>
              </a:rPr>
              <a:t>Jinpeng</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Huai</a:t>
            </a:r>
            <a:r>
              <a:rPr lang="en-US" altLang="zh-CN" sz="1400" dirty="0" smtClean="0">
                <a:latin typeface="Arial Unicode MS" pitchFamily="34" charset="-122"/>
                <a:ea typeface="黑体" pitchFamily="49" charset="-122"/>
              </a:rPr>
              <a:t>, and </a:t>
            </a:r>
            <a:r>
              <a:rPr lang="en-US" altLang="zh-CN" sz="1400" dirty="0" err="1" smtClean="0">
                <a:latin typeface="Arial Unicode MS" pitchFamily="34" charset="-122"/>
                <a:ea typeface="黑体" pitchFamily="49" charset="-122"/>
              </a:rPr>
              <a:t>Tianyu</a:t>
            </a:r>
            <a:r>
              <a:rPr lang="en-US" altLang="zh-CN" sz="1400" dirty="0" smtClean="0">
                <a:latin typeface="Arial Unicode MS" pitchFamily="34" charset="-122"/>
                <a:ea typeface="黑体" pitchFamily="49" charset="-122"/>
              </a:rPr>
              <a:t> </a:t>
            </a:r>
            <a:r>
              <a:rPr lang="en-US" altLang="zh-CN" sz="1400" dirty="0" err="1" smtClean="0">
                <a:latin typeface="Arial Unicode MS" pitchFamily="34" charset="-122"/>
                <a:ea typeface="黑体" pitchFamily="49" charset="-122"/>
              </a:rPr>
              <a:t>Wo</a:t>
            </a:r>
            <a:r>
              <a:rPr lang="en-US" altLang="zh-CN" sz="1400" dirty="0" smtClean="0">
                <a:latin typeface="Arial Unicode MS" pitchFamily="34" charset="-122"/>
                <a:ea typeface="黑体" pitchFamily="49" charset="-122"/>
              </a:rPr>
              <a:t>, Distributed Graph Pattern Matching, </a:t>
            </a:r>
            <a:r>
              <a:rPr lang="en-US" altLang="zh-CN" sz="1400" b="1" dirty="0" smtClean="0">
                <a:solidFill>
                  <a:srgbClr val="C00000"/>
                </a:solidFill>
                <a:latin typeface="Arial Unicode MS" pitchFamily="34" charset="-122"/>
                <a:ea typeface="黑体" pitchFamily="49" charset="-122"/>
              </a:rPr>
              <a:t>WWW</a:t>
            </a:r>
            <a:r>
              <a:rPr lang="en-US" altLang="zh-CN" sz="1400" dirty="0" smtClean="0">
                <a:latin typeface="Arial Unicode MS" pitchFamily="34" charset="-122"/>
                <a:ea typeface="黑体" pitchFamily="49" charset="-122"/>
              </a:rPr>
              <a:t> </a:t>
            </a:r>
            <a:r>
              <a:rPr lang="en-US" altLang="zh-CN" sz="1400" b="1" dirty="0" smtClean="0">
                <a:solidFill>
                  <a:srgbClr val="C00000"/>
                </a:solidFill>
                <a:latin typeface="Arial Unicode MS" pitchFamily="34" charset="-122"/>
                <a:ea typeface="黑体" pitchFamily="49" charset="-122"/>
              </a:rPr>
              <a:t>2012</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par>
                                <p:cTn id="12" presetID="3" presetClass="entr" presetSubtype="10" fill="hold" grpId="1"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blinds(horizontal)">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7"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cxnSp>
        <p:nvCxnSpPr>
          <p:cNvPr id="16" name="Straight Arrow Connector 5"/>
          <p:cNvCxnSpPr/>
          <p:nvPr/>
        </p:nvCxnSpPr>
        <p:spPr bwMode="auto">
          <a:xfrm>
            <a:off x="2987824" y="3501008"/>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7" name="TextBox 19"/>
          <p:cNvSpPr txBox="1">
            <a:spLocks noChangeArrowheads="1"/>
          </p:cNvSpPr>
          <p:nvPr/>
        </p:nvSpPr>
        <p:spPr bwMode="auto">
          <a:xfrm>
            <a:off x="899592" y="3212976"/>
            <a:ext cx="1656184"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 + </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23" name="TextBox 19"/>
          <p:cNvSpPr txBox="1">
            <a:spLocks noChangeArrowheads="1"/>
          </p:cNvSpPr>
          <p:nvPr/>
        </p:nvSpPr>
        <p:spPr bwMode="auto">
          <a:xfrm>
            <a:off x="5652120" y="3212976"/>
            <a:ext cx="295232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 + </a:t>
            </a:r>
            <a:r>
              <a:rPr lang="en-US" altLang="zh-CN" sz="2800" dirty="0" smtClean="0">
                <a:latin typeface="Rockwell" pitchFamily="18" charset="0"/>
                <a:sym typeface="Symbol" pitchFamily="18" charset="2"/>
              </a:rPr>
              <a:t>Q(</a:t>
            </a:r>
            <a:r>
              <a:rPr lang="el-GR" altLang="zh-CN" sz="2800" dirty="0" smtClean="0">
                <a:solidFill>
                  <a:srgbClr val="FF0000"/>
                </a:solidFill>
                <a:latin typeface="华文仿宋"/>
                <a:ea typeface="华文仿宋"/>
                <a:sym typeface="Symbol" pitchFamily="18" charset="2"/>
              </a:rPr>
              <a:t>Δ</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7" name="TextBox 3"/>
          <p:cNvSpPr txBox="1">
            <a:spLocks noChangeArrowheads="1"/>
          </p:cNvSpPr>
          <p:nvPr/>
        </p:nvSpPr>
        <p:spPr bwMode="auto">
          <a:xfrm>
            <a:off x="2915816" y="2564904"/>
            <a:ext cx="2016224" cy="830997"/>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Incremental computation</a:t>
            </a:r>
            <a:endParaRPr lang="zh-CN" altLang="en-US" dirty="0">
              <a:latin typeface="Rockwell" pitchFamily="18" charset="0"/>
            </a:endParaRPr>
          </a:p>
        </p:txBody>
      </p:sp>
      <p:sp>
        <p:nvSpPr>
          <p:cNvPr id="10" name="TextBox 3"/>
          <p:cNvSpPr txBox="1">
            <a:spLocks noChangeArrowheads="1"/>
          </p:cNvSpPr>
          <p:nvPr/>
        </p:nvSpPr>
        <p:spPr bwMode="auto">
          <a:xfrm>
            <a:off x="5292080" y="4263479"/>
            <a:ext cx="1728192" cy="369332"/>
          </a:xfrm>
          <a:prstGeom prst="rect">
            <a:avLst/>
          </a:prstGeom>
          <a:noFill/>
          <a:ln w="9525">
            <a:noFill/>
            <a:miter lim="800000"/>
            <a:headEnd/>
            <a:tailEnd/>
          </a:ln>
        </p:spPr>
        <p:txBody>
          <a:bodyPr wrap="square">
            <a:spAutoFit/>
          </a:bodyPr>
          <a:lstStyle/>
          <a:p>
            <a:r>
              <a:rPr lang="zh-CN" altLang="en-US" dirty="0" smtClean="0">
                <a:latin typeface="+mn-ea"/>
                <a:ea typeface="+mn-ea"/>
              </a:rPr>
              <a:t>已有计算结果</a:t>
            </a:r>
            <a:endParaRPr lang="zh-CN" altLang="en-US" dirty="0">
              <a:latin typeface="+mn-ea"/>
              <a:ea typeface="+mn-ea"/>
            </a:endParaRPr>
          </a:p>
        </p:txBody>
      </p:sp>
      <p:sp>
        <p:nvSpPr>
          <p:cNvPr id="24" name="下箭头 23"/>
          <p:cNvSpPr/>
          <p:nvPr/>
        </p:nvSpPr>
        <p:spPr>
          <a:xfrm>
            <a:off x="6012160" y="3717032"/>
            <a:ext cx="144016" cy="57606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a:spLocks noGrp="1"/>
          </p:cNvSpPr>
          <p:nvPr>
            <p:ph type="title"/>
          </p:nvPr>
        </p:nvSpPr>
        <p:spPr>
          <a:xfrm>
            <a:off x="285720" y="71414"/>
            <a:ext cx="8358246" cy="796908"/>
          </a:xfrm>
        </p:spPr>
        <p:txBody>
          <a:bodyPr/>
          <a:lstStyle/>
          <a:p>
            <a:r>
              <a:rPr lang="zh-CN" altLang="en-US" sz="3600" b="1" dirty="0" smtClean="0">
                <a:solidFill>
                  <a:srgbClr val="C00000"/>
                </a:solidFill>
                <a:latin typeface="Arial Unicode MS" pitchFamily="34" charset="-122"/>
                <a:ea typeface="黑体" pitchFamily="49" charset="-122"/>
              </a:rPr>
              <a:t>增量计算技术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Grp="1"/>
          </p:cNvSpPr>
          <p:nvPr>
            <p:ph idx="1"/>
          </p:nvPr>
        </p:nvSpPr>
        <p:spPr>
          <a:xfrm>
            <a:off x="391358" y="2872316"/>
            <a:ext cx="8501122" cy="1420780"/>
          </a:xfrm>
        </p:spPr>
        <p:txBody>
          <a:bodyPr/>
          <a:lstStyle/>
          <a:p>
            <a:r>
              <a:rPr lang="zh-CN" altLang="en-US" sz="2400" dirty="0" smtClean="0">
                <a:latin typeface="Arial Unicode MS" pitchFamily="34" charset="-122"/>
                <a:ea typeface="黑体" pitchFamily="49" charset="-122"/>
              </a:rPr>
              <a:t>将索引系统改为增量的方法：</a:t>
            </a:r>
            <a:endParaRPr lang="en-US" altLang="zh-CN" sz="2400" dirty="0" smtClean="0">
              <a:latin typeface="Arial Unicode MS" pitchFamily="34" charset="-122"/>
              <a:ea typeface="黑体" pitchFamily="49" charset="-122"/>
            </a:endParaRPr>
          </a:p>
          <a:p>
            <a:pPr lvl="1"/>
            <a:r>
              <a:rPr lang="zh-CN" altLang="en-US" sz="2000" dirty="0" smtClean="0">
                <a:latin typeface="Arial Unicode MS" pitchFamily="34" charset="-122"/>
                <a:ea typeface="黑体" pitchFamily="49" charset="-122"/>
              </a:rPr>
              <a:t>将文档的平均处理时间减少为</a:t>
            </a:r>
            <a:r>
              <a:rPr lang="en-US" altLang="zh-CN" sz="2000" dirty="0" smtClean="0">
                <a:solidFill>
                  <a:srgbClr val="FF0000"/>
                </a:solidFill>
                <a:ea typeface="黑体" pitchFamily="49" charset="-122"/>
              </a:rPr>
              <a:t>1%</a:t>
            </a:r>
            <a:endParaRPr lang="en-US" altLang="zh-CN" sz="2000" dirty="0" smtClean="0">
              <a:solidFill>
                <a:srgbClr val="FF0000"/>
              </a:solidFill>
              <a:latin typeface="Arial Unicode MS" pitchFamily="34" charset="-122"/>
              <a:ea typeface="黑体" pitchFamily="49" charset="-122"/>
            </a:endParaRPr>
          </a:p>
          <a:p>
            <a:pPr lvl="1"/>
            <a:r>
              <a:rPr lang="zh-CN" altLang="en-US" sz="2000" dirty="0" smtClean="0">
                <a:ea typeface="黑体" pitchFamily="49" charset="-122"/>
              </a:rPr>
              <a:t>当每天处理的文档数据一样是，将文档的平均老化时间减少</a:t>
            </a:r>
            <a:r>
              <a:rPr lang="en-US" altLang="zh-CN" sz="2000" dirty="0" smtClean="0">
                <a:solidFill>
                  <a:srgbClr val="FF0000"/>
                </a:solidFill>
                <a:ea typeface="黑体" pitchFamily="49" charset="-122"/>
              </a:rPr>
              <a:t>50%</a:t>
            </a:r>
            <a:endParaRPr lang="en-US" altLang="zh-CN" sz="2000" dirty="0" smtClean="0">
              <a:latin typeface="Arial Unicode MS" pitchFamily="34" charset="-122"/>
              <a:ea typeface="黑体" pitchFamily="49" charset="-122"/>
            </a:endParaRPr>
          </a:p>
        </p:txBody>
      </p:sp>
      <p:sp>
        <p:nvSpPr>
          <p:cNvPr id="6" name="Rectangle 14"/>
          <p:cNvSpPr txBox="1">
            <a:spLocks noChangeArrowheads="1"/>
          </p:cNvSpPr>
          <p:nvPr/>
        </p:nvSpPr>
        <p:spPr bwMode="auto">
          <a:xfrm>
            <a:off x="251520" y="5445224"/>
            <a:ext cx="8568952"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t>从</a:t>
            </a:r>
            <a:r>
              <a:rPr lang="zh-CN" altLang="en-US" sz="2000" b="1" dirty="0" smtClean="0">
                <a:solidFill>
                  <a:srgbClr val="FF0000"/>
                </a:solidFill>
              </a:rPr>
              <a:t>“零”开始</a:t>
            </a:r>
            <a:r>
              <a:rPr lang="zh-CN" altLang="en-US" sz="2000" b="1" dirty="0" smtClean="0"/>
              <a:t>是对计算资源的极大浪费</a:t>
            </a:r>
            <a:r>
              <a:rPr lang="en-US" altLang="zh-CN" sz="2000" b="1" dirty="0" smtClean="0"/>
              <a:t>!</a:t>
            </a:r>
            <a:endParaRPr lang="en-US" altLang="zh-CN" sz="2000" b="1" dirty="0" smtClean="0">
              <a:ea typeface="黑体" pitchFamily="49" charset="-122"/>
              <a:sym typeface="Wingdings" pitchFamily="2" charset="2"/>
            </a:endParaRPr>
          </a:p>
        </p:txBody>
      </p:sp>
      <p:sp>
        <p:nvSpPr>
          <p:cNvPr id="10" name="TextBox 9"/>
          <p:cNvSpPr txBox="1"/>
          <p:nvPr/>
        </p:nvSpPr>
        <p:spPr>
          <a:xfrm>
            <a:off x="391358" y="2276872"/>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400" dirty="0" smtClean="0">
                <a:solidFill>
                  <a:srgbClr val="0066CC"/>
                </a:solidFill>
              </a:rPr>
              <a:t>Google </a:t>
            </a:r>
            <a:r>
              <a:rPr lang="en-US" altLang="zh-CN" sz="2400" b="1" dirty="0" smtClean="0">
                <a:solidFill>
                  <a:srgbClr val="0066CC"/>
                </a:solidFill>
              </a:rPr>
              <a:t>Percolator </a:t>
            </a:r>
            <a:r>
              <a:rPr lang="en-US" altLang="zh-CN" sz="2400" baseline="30000" dirty="0" smtClean="0">
                <a:solidFill>
                  <a:srgbClr val="FF0000"/>
                </a:solidFill>
              </a:rPr>
              <a:t> [19]</a:t>
            </a:r>
            <a:r>
              <a:rPr lang="en-US" altLang="zh-CN" sz="2400" dirty="0" smtClean="0">
                <a:solidFill>
                  <a:srgbClr val="0066CC"/>
                </a:solidFill>
              </a:rPr>
              <a:t>: </a:t>
            </a:r>
            <a:endParaRPr lang="en-US" altLang="zh-CN" sz="2400" dirty="0">
              <a:solidFill>
                <a:srgbClr val="0066CC"/>
              </a:solidFill>
            </a:endParaRPr>
          </a:p>
        </p:txBody>
      </p:sp>
      <p:sp>
        <p:nvSpPr>
          <p:cNvPr id="11" name="TextBox 10"/>
          <p:cNvSpPr txBox="1"/>
          <p:nvPr/>
        </p:nvSpPr>
        <p:spPr>
          <a:xfrm>
            <a:off x="391358" y="1052736"/>
            <a:ext cx="838842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66CC"/>
                </a:solidFill>
              </a:rPr>
              <a:t>如，增量模式匹配</a:t>
            </a:r>
            <a:r>
              <a:rPr lang="en-US" altLang="zh-CN" sz="2400" b="1" dirty="0" smtClean="0">
                <a:solidFill>
                  <a:srgbClr val="0066CC"/>
                </a:solidFill>
              </a:rPr>
              <a:t> (VLDB  2010</a:t>
            </a:r>
            <a:r>
              <a:rPr lang="en-US" altLang="zh-CN" sz="2400" baseline="30000" dirty="0" smtClean="0">
                <a:solidFill>
                  <a:srgbClr val="FF0000"/>
                </a:solidFill>
              </a:rPr>
              <a:t> [6]</a:t>
            </a:r>
            <a:r>
              <a:rPr lang="en-US" altLang="zh-CN" sz="2400" b="1" dirty="0" smtClean="0">
                <a:solidFill>
                  <a:srgbClr val="0066CC"/>
                </a:solidFill>
              </a:rPr>
              <a:t> )</a:t>
            </a:r>
            <a:r>
              <a:rPr lang="en-US" altLang="zh-CN" sz="2400" dirty="0" smtClean="0">
                <a:solidFill>
                  <a:srgbClr val="0066CC"/>
                </a:solidFill>
              </a:rPr>
              <a:t>: </a:t>
            </a:r>
            <a:endParaRPr lang="en-US" altLang="zh-CN" sz="2400" dirty="0">
              <a:solidFill>
                <a:srgbClr val="0066CC"/>
              </a:solidFill>
            </a:endParaRPr>
          </a:p>
        </p:txBody>
      </p:sp>
      <p:sp>
        <p:nvSpPr>
          <p:cNvPr id="12" name="内容占位符 2"/>
          <p:cNvSpPr txBox="1">
            <a:spLocks/>
          </p:cNvSpPr>
          <p:nvPr/>
        </p:nvSpPr>
        <p:spPr bwMode="auto">
          <a:xfrm>
            <a:off x="391358" y="16481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Tx/>
              <a:buChar char="•"/>
            </a:pPr>
            <a:r>
              <a:rPr lang="zh-CN" altLang="en-US" sz="2400" kern="0" dirty="0" smtClean="0">
                <a:latin typeface="Arial Unicode MS" pitchFamily="34" charset="-122"/>
                <a:ea typeface="黑体" pitchFamily="49" charset="-122"/>
              </a:rPr>
              <a:t>提高效率，同时也</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rPr>
              <a:t>是应对数据动态性的一种有效方法</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28</a:t>
            </a:fld>
            <a:endParaRPr lang="zh-CN" altLang="en-US" dirty="0"/>
          </a:p>
        </p:txBody>
      </p:sp>
      <p:sp>
        <p:nvSpPr>
          <p:cNvPr id="14" name="矩形 13"/>
          <p:cNvSpPr/>
          <p:nvPr/>
        </p:nvSpPr>
        <p:spPr>
          <a:xfrm>
            <a:off x="0" y="6290156"/>
            <a:ext cx="9144000" cy="523220"/>
          </a:xfrm>
          <a:prstGeom prst="rect">
            <a:avLst/>
          </a:prstGeom>
          <a:ln>
            <a:solidFill>
              <a:srgbClr val="FF0000"/>
            </a:solidFill>
          </a:ln>
        </p:spPr>
        <p:txBody>
          <a:bodyPr wrap="square">
            <a:spAutoFit/>
          </a:bodyPr>
          <a:lstStyle/>
          <a:p>
            <a:r>
              <a:rPr lang="en-US" altLang="zh-CN" sz="1400" dirty="0" smtClean="0">
                <a:latin typeface="Arial Unicode MS" pitchFamily="34" charset="-122"/>
                <a:ea typeface="黑体" pitchFamily="49" charset="-122"/>
              </a:rPr>
              <a:t>[6] </a:t>
            </a:r>
            <a:r>
              <a:rPr lang="en-US" altLang="zh-CN" sz="1400" dirty="0" err="1" smtClean="0">
                <a:latin typeface="Arial Unicode MS" pitchFamily="34" charset="-122"/>
                <a:ea typeface="黑体" pitchFamily="49" charset="-122"/>
              </a:rPr>
              <a:t>Wenfei</a:t>
            </a:r>
            <a:r>
              <a:rPr lang="en-US" altLang="zh-CN" sz="1400" dirty="0" smtClean="0">
                <a:latin typeface="Arial Unicode MS" pitchFamily="34" charset="-122"/>
                <a:ea typeface="黑体" pitchFamily="49" charset="-122"/>
              </a:rPr>
              <a:t> Fan, </a:t>
            </a:r>
            <a:r>
              <a:rPr lang="en-US" altLang="zh-CN" sz="1400" dirty="0" err="1" smtClean="0">
                <a:latin typeface="Arial Unicode MS" pitchFamily="34" charset="-122"/>
                <a:ea typeface="黑体" pitchFamily="49" charset="-122"/>
              </a:rPr>
              <a:t>Jianzhong</a:t>
            </a:r>
            <a:r>
              <a:rPr lang="en-US" altLang="zh-CN" sz="1400" dirty="0" smtClean="0">
                <a:latin typeface="Arial Unicode MS" pitchFamily="34" charset="-122"/>
                <a:ea typeface="黑体" pitchFamily="49" charset="-122"/>
              </a:rPr>
              <a:t> Li, </a:t>
            </a:r>
            <a:r>
              <a:rPr lang="en-US" altLang="zh-CN" sz="1400" dirty="0" err="1" smtClean="0">
                <a:latin typeface="Arial Unicode MS" pitchFamily="34" charset="-122"/>
                <a:ea typeface="黑体" pitchFamily="49" charset="-122"/>
              </a:rPr>
              <a:t>Shuai</a:t>
            </a:r>
            <a:r>
              <a:rPr lang="en-US" altLang="zh-CN" sz="1400" dirty="0" smtClean="0">
                <a:latin typeface="Arial Unicode MS" pitchFamily="34" charset="-122"/>
                <a:ea typeface="黑体" pitchFamily="49" charset="-122"/>
              </a:rPr>
              <a:t> Ma, Nan Tang, and </a:t>
            </a:r>
            <a:r>
              <a:rPr lang="en-US" altLang="zh-CN" sz="1400" dirty="0" err="1" smtClean="0">
                <a:latin typeface="Arial Unicode MS" pitchFamily="34" charset="-122"/>
                <a:ea typeface="黑体" pitchFamily="49" charset="-122"/>
              </a:rPr>
              <a:t>Yinghui</a:t>
            </a:r>
            <a:r>
              <a:rPr lang="en-US" altLang="zh-CN" sz="1400" dirty="0" smtClean="0">
                <a:latin typeface="Arial Unicode MS" pitchFamily="34" charset="-122"/>
                <a:ea typeface="黑体" pitchFamily="49" charset="-122"/>
              </a:rPr>
              <a:t> Wu, Graph Pattern Matching: From Intractable to Polynomial Time</a:t>
            </a:r>
            <a:r>
              <a:rPr lang="en-US" altLang="zh-CN" sz="1400" b="1" dirty="0" smtClean="0">
                <a:solidFill>
                  <a:srgbClr val="C00000"/>
                </a:solidFill>
                <a:latin typeface="Arial Unicode MS" pitchFamily="34" charset="-122"/>
                <a:ea typeface="黑体" pitchFamily="49" charset="-122"/>
              </a:rPr>
              <a:t>. VLDB 2010</a:t>
            </a:r>
            <a:r>
              <a:rPr lang="en-US" altLang="zh-CN" sz="1400" dirty="0" smtClean="0">
                <a:latin typeface="Arial Unicode MS" pitchFamily="34" charset="-122"/>
                <a:ea typeface="黑体" pitchFamily="49" charset="-122"/>
              </a:rPr>
              <a:t>.</a:t>
            </a:r>
            <a:endParaRPr lang="en-US" altLang="zh-CN" sz="1400" b="1" dirty="0" smtClean="0">
              <a:solidFill>
                <a:srgbClr val="C000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rgbClr val="C00000"/>
                </a:solidFill>
                <a:latin typeface="Arial Unicode MS" pitchFamily="34" charset="-122"/>
                <a:ea typeface="黑体" pitchFamily="49" charset="-122"/>
              </a:rPr>
              <a:t>其它数据技术</a:t>
            </a:r>
            <a:endParaRPr lang="zh-CN" altLang="en-US" sz="4000" b="1" dirty="0">
              <a:solidFill>
                <a:srgbClr val="C00000"/>
              </a:solidFill>
              <a:latin typeface="Arial Unicode MS" pitchFamily="34" charset="-122"/>
              <a:ea typeface="黑体" pitchFamily="49" charset="-122"/>
            </a:endParaRPr>
          </a:p>
        </p:txBody>
      </p:sp>
      <p:sp>
        <p:nvSpPr>
          <p:cNvPr id="3" name="内容占位符 2"/>
          <p:cNvSpPr>
            <a:spLocks noGrp="1"/>
          </p:cNvSpPr>
          <p:nvPr>
            <p:ph idx="1"/>
          </p:nvPr>
        </p:nvSpPr>
        <p:spPr>
          <a:xfrm>
            <a:off x="285720" y="1000108"/>
            <a:ext cx="8501122" cy="772708"/>
          </a:xfrm>
        </p:spPr>
        <p:txBody>
          <a:bodyPr/>
          <a:lstStyle/>
          <a:p>
            <a:pPr marL="342900" lvl="1" indent="-342900">
              <a:buFontTx/>
              <a:buChar char="•"/>
            </a:pPr>
            <a:r>
              <a:rPr lang="zh-CN" altLang="en-US" sz="2800" b="1" dirty="0" smtClean="0">
                <a:solidFill>
                  <a:srgbClr val="C00000"/>
                </a:solidFill>
                <a:ea typeface="黑体" pitchFamily="49" charset="-122"/>
              </a:rPr>
              <a:t>数据索引：</a:t>
            </a:r>
            <a:r>
              <a:rPr lang="zh-CN" altLang="en-US" dirty="0" smtClean="0">
                <a:solidFill>
                  <a:srgbClr val="0066CC"/>
                </a:solidFill>
                <a:latin typeface="Arial Unicode MS" pitchFamily="34" charset="-122"/>
                <a:ea typeface="黑体" pitchFamily="49" charset="-122"/>
              </a:rPr>
              <a:t>空间代价、</a:t>
            </a:r>
            <a:r>
              <a:rPr lang="zh-CN" altLang="en-US" dirty="0" smtClean="0">
                <a:solidFill>
                  <a:srgbClr val="0066CC"/>
                </a:solidFill>
                <a:ea typeface="黑体" pitchFamily="49" charset="-122"/>
              </a:rPr>
              <a:t>构建时间代价、</a:t>
            </a:r>
            <a:r>
              <a:rPr lang="zh-CN" altLang="en-US" dirty="0" smtClean="0">
                <a:solidFill>
                  <a:srgbClr val="0066CC"/>
                </a:solidFill>
                <a:latin typeface="Arial Unicode MS" pitchFamily="34" charset="-122"/>
                <a:ea typeface="黑体" pitchFamily="49" charset="-122"/>
              </a:rPr>
              <a:t>查询效率提高</a:t>
            </a:r>
            <a:endParaRPr lang="en-US" altLang="zh-CN" dirty="0" smtClean="0">
              <a:latin typeface="Arial Unicode MS" pitchFamily="34" charset="-122"/>
              <a:ea typeface="黑体" pitchFamily="49" charset="-122"/>
            </a:endParaRPr>
          </a:p>
          <a:p>
            <a:pPr>
              <a:buNone/>
            </a:pPr>
            <a:endParaRPr lang="zh-CN" altLang="en-US" sz="2800" dirty="0">
              <a:latin typeface="Arial Unicode MS" pitchFamily="34" charset="-122"/>
              <a:ea typeface="黑体" pitchFamily="49" charset="-122"/>
            </a:endParaRPr>
          </a:p>
        </p:txBody>
      </p:sp>
      <p:cxnSp>
        <p:nvCxnSpPr>
          <p:cNvPr id="11" name="Straight Arrow Connector 5"/>
          <p:cNvCxnSpPr/>
          <p:nvPr/>
        </p:nvCxnSpPr>
        <p:spPr bwMode="auto">
          <a:xfrm>
            <a:off x="3635896" y="2636912"/>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2" name="TextBox 19"/>
          <p:cNvSpPr txBox="1">
            <a:spLocks noChangeArrowheads="1"/>
          </p:cNvSpPr>
          <p:nvPr/>
        </p:nvSpPr>
        <p:spPr bwMode="auto">
          <a:xfrm>
            <a:off x="2627784" y="2375302"/>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3" name="TextBox 19"/>
          <p:cNvSpPr txBox="1">
            <a:spLocks noChangeArrowheads="1"/>
          </p:cNvSpPr>
          <p:nvPr/>
        </p:nvSpPr>
        <p:spPr bwMode="auto">
          <a:xfrm>
            <a:off x="5724128" y="2375302"/>
            <a:ext cx="1296144" cy="523220"/>
          </a:xfrm>
          <a:prstGeom prst="rect">
            <a:avLst/>
          </a:prstGeom>
          <a:noFill/>
          <a:ln w="9525">
            <a:noFill/>
            <a:miter lim="800000"/>
            <a:headEnd/>
            <a:tailEnd/>
          </a:ln>
        </p:spPr>
        <p:txBody>
          <a:bodyPr wrap="square">
            <a:spAutoFit/>
          </a:bodyPr>
          <a:lstStyle/>
          <a:p>
            <a:r>
              <a:rPr lang="en-US" altLang="zh-CN" sz="2800" dirty="0" smtClean="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4" name="TextBox 3"/>
          <p:cNvSpPr txBox="1">
            <a:spLocks noChangeArrowheads="1"/>
          </p:cNvSpPr>
          <p:nvPr/>
        </p:nvSpPr>
        <p:spPr bwMode="auto">
          <a:xfrm>
            <a:off x="3707904" y="2060848"/>
            <a:ext cx="2016224"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compression</a:t>
            </a:r>
            <a:endParaRPr lang="zh-CN" altLang="en-US" dirty="0">
              <a:latin typeface="Rockwell" pitchFamily="18" charset="0"/>
            </a:endParaRPr>
          </a:p>
        </p:txBody>
      </p:sp>
      <p:sp>
        <p:nvSpPr>
          <p:cNvPr id="15" name="内容占位符 2"/>
          <p:cNvSpPr txBox="1">
            <a:spLocks/>
          </p:cNvSpPr>
          <p:nvPr/>
        </p:nvSpPr>
        <p:spPr bwMode="auto">
          <a:xfrm>
            <a:off x="285720" y="2348880"/>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数据压缩：</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sp>
        <p:nvSpPr>
          <p:cNvPr id="16" name="内容占位符 2"/>
          <p:cNvSpPr txBox="1">
            <a:spLocks/>
          </p:cNvSpPr>
          <p:nvPr/>
        </p:nvSpPr>
        <p:spPr bwMode="auto">
          <a:xfrm>
            <a:off x="285720" y="3952436"/>
            <a:ext cx="8501122" cy="8447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1"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C00000"/>
                </a:solidFill>
                <a:effectLst/>
                <a:uLnTx/>
                <a:uFillTx/>
                <a:latin typeface="Arial Unicode MS" pitchFamily="34" charset="-122"/>
                <a:ea typeface="黑体" pitchFamily="49" charset="-122"/>
              </a:rPr>
              <a:t>数据划分：</a:t>
            </a:r>
            <a:endParaRPr kumimoji="0" lang="en-US" altLang="zh-CN" sz="2800" b="0" i="0" u="none" strike="noStrike" kern="0" cap="none" spc="0" normalizeH="0" baseline="0" noProof="0" dirty="0" smtClean="0">
              <a:ln>
                <a:noFill/>
              </a:ln>
              <a:solidFill>
                <a:schemeClr val="tx1"/>
              </a:solidFill>
              <a:effectLst/>
              <a:uLnTx/>
              <a:uFillTx/>
              <a:latin typeface="Arial Unicode MS" pitchFamily="34" charset="-122"/>
              <a:ea typeface="黑体" pitchFamily="49" charset="-122"/>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800" b="0" i="0" u="none" strike="noStrike" kern="0" cap="none" spc="0" normalizeH="0" baseline="0" noProof="0" dirty="0">
              <a:ln>
                <a:noFill/>
              </a:ln>
              <a:solidFill>
                <a:schemeClr val="tx1"/>
              </a:solidFill>
              <a:effectLst/>
              <a:uLnTx/>
              <a:uFillTx/>
              <a:latin typeface="Arial Unicode MS" pitchFamily="34" charset="-122"/>
              <a:ea typeface="黑体" pitchFamily="49" charset="-122"/>
              <a:cs typeface="+mn-cs"/>
            </a:endParaRPr>
          </a:p>
        </p:txBody>
      </p:sp>
      <p:cxnSp>
        <p:nvCxnSpPr>
          <p:cNvPr id="17" name="Straight Arrow Connector 5"/>
          <p:cNvCxnSpPr/>
          <p:nvPr/>
        </p:nvCxnSpPr>
        <p:spPr bwMode="auto">
          <a:xfrm>
            <a:off x="3635896" y="4194666"/>
            <a:ext cx="1944216"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2555776" y="3933056"/>
            <a:ext cx="1080120"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dirty="0" smtClean="0">
                <a:latin typeface="Rockwell" pitchFamily="18" charset="0"/>
                <a:sym typeface="Symbol" pitchFamily="18" charset="2"/>
              </a:rPr>
              <a:t>)</a:t>
            </a:r>
            <a:endParaRPr lang="zh-CN" altLang="en-US" sz="2800" dirty="0">
              <a:latin typeface="Rockwell" pitchFamily="18" charset="0"/>
            </a:endParaRPr>
          </a:p>
        </p:txBody>
      </p:sp>
      <p:sp>
        <p:nvSpPr>
          <p:cNvPr id="19" name="TextBox 19"/>
          <p:cNvSpPr txBox="1">
            <a:spLocks noChangeArrowheads="1"/>
          </p:cNvSpPr>
          <p:nvPr/>
        </p:nvSpPr>
        <p:spPr bwMode="auto">
          <a:xfrm>
            <a:off x="5724128" y="3933056"/>
            <a:ext cx="3312368" cy="523220"/>
          </a:xfrm>
          <a:prstGeom prst="rect">
            <a:avLst/>
          </a:prstGeom>
          <a:noFill/>
          <a:ln w="9525">
            <a:noFill/>
            <a:miter lim="800000"/>
            <a:headEnd/>
            <a:tailEnd/>
          </a:ln>
        </p:spPr>
        <p:txBody>
          <a:bodyPr wrap="square">
            <a:spAutoFit/>
          </a:bodyPr>
          <a:lstStyle/>
          <a:p>
            <a:r>
              <a:rPr lang="en-US" altLang="zh-CN" sz="2800" dirty="0">
                <a:latin typeface="Rockwell" pitchFamily="18" charset="0"/>
                <a:sym typeface="Symbol" pitchFamily="18" charset="2"/>
              </a:rPr>
              <a:t>Q(</a:t>
            </a:r>
            <a:r>
              <a:rPr lang="en-GB" altLang="zh-CN" sz="2800" dirty="0" smtClean="0">
                <a:solidFill>
                  <a:srgbClr val="FF0000"/>
                </a:solidFill>
                <a:latin typeface="Rockwell" pitchFamily="18" charset="0"/>
                <a:sym typeface="Symbol" pitchFamily="18" charset="2"/>
              </a:rPr>
              <a:t>D</a:t>
            </a:r>
            <a:r>
              <a:rPr lang="en-GB" altLang="zh-CN" sz="2800" baseline="-25000" dirty="0" smtClean="0">
                <a:solidFill>
                  <a:srgbClr val="FF0000"/>
                </a:solidFill>
                <a:latin typeface="Rockwell" pitchFamily="18" charset="0"/>
                <a:sym typeface="Symbol" pitchFamily="18" charset="2"/>
              </a:rPr>
              <a:t>1</a:t>
            </a:r>
            <a:r>
              <a:rPr lang="en-GB" altLang="zh-CN" sz="2800" dirty="0" smtClean="0">
                <a:latin typeface="Rockwell" pitchFamily="18" charset="0"/>
                <a:sym typeface="Symbol" pitchFamily="18" charset="2"/>
              </a:rPr>
              <a:t>) + </a:t>
            </a:r>
            <a:r>
              <a:rPr lang="en-US" altLang="zh-CN" sz="2800" dirty="0" smtClean="0">
                <a:solidFill>
                  <a:srgbClr val="FF0000"/>
                </a:solidFill>
                <a:latin typeface="华文仿宋"/>
                <a:ea typeface="华文仿宋"/>
                <a:sym typeface="Symbol" pitchFamily="18" charset="2"/>
              </a:rPr>
              <a:t>… </a:t>
            </a:r>
            <a:r>
              <a:rPr lang="en-US" altLang="zh-CN" sz="2800" dirty="0" smtClean="0">
                <a:latin typeface="华文仿宋"/>
                <a:ea typeface="华文仿宋"/>
                <a:sym typeface="Symbol" pitchFamily="18" charset="2"/>
              </a:rPr>
              <a:t>+</a:t>
            </a:r>
            <a:r>
              <a:rPr lang="en-US" altLang="zh-CN" sz="2800" dirty="0" smtClean="0">
                <a:solidFill>
                  <a:srgbClr val="FF0000"/>
                </a:solidFill>
                <a:latin typeface="华文仿宋"/>
                <a:ea typeface="华文仿宋"/>
                <a:sym typeface="Symbol" pitchFamily="18" charset="2"/>
              </a:rPr>
              <a:t> </a:t>
            </a:r>
            <a:r>
              <a:rPr lang="en-US" altLang="zh-CN" sz="2800" dirty="0" smtClean="0">
                <a:latin typeface="Rockwell" pitchFamily="18" charset="0"/>
                <a:sym typeface="Symbol" pitchFamily="18" charset="2"/>
              </a:rPr>
              <a:t>Q(</a:t>
            </a:r>
            <a:r>
              <a:rPr lang="en-GB" altLang="zh-CN" sz="2800" dirty="0" err="1" smtClean="0">
                <a:solidFill>
                  <a:srgbClr val="FF0000"/>
                </a:solidFill>
                <a:latin typeface="Rockwell" pitchFamily="18" charset="0"/>
                <a:sym typeface="Symbol" pitchFamily="18" charset="2"/>
              </a:rPr>
              <a:t>D</a:t>
            </a:r>
            <a:r>
              <a:rPr lang="en-GB" altLang="zh-CN" sz="2800" baseline="-25000" dirty="0" err="1" smtClean="0">
                <a:solidFill>
                  <a:srgbClr val="FF0000"/>
                </a:solidFill>
                <a:latin typeface="Rockwell" pitchFamily="18" charset="0"/>
                <a:sym typeface="Symbol" pitchFamily="18" charset="2"/>
              </a:rPr>
              <a:t>n</a:t>
            </a:r>
            <a:r>
              <a:rPr lang="en-GB" altLang="zh-CN" sz="2800" dirty="0" smtClean="0">
                <a:latin typeface="Rockwell" pitchFamily="18" charset="0"/>
                <a:sym typeface="Symbol" pitchFamily="18" charset="2"/>
              </a:rPr>
              <a:t>)  </a:t>
            </a:r>
            <a:endParaRPr lang="zh-CN" altLang="en-US" sz="2800" dirty="0">
              <a:latin typeface="Rockwell" pitchFamily="18" charset="0"/>
            </a:endParaRPr>
          </a:p>
        </p:txBody>
      </p:sp>
      <p:sp>
        <p:nvSpPr>
          <p:cNvPr id="20" name="TextBox 3"/>
          <p:cNvSpPr txBox="1">
            <a:spLocks noChangeArrowheads="1"/>
          </p:cNvSpPr>
          <p:nvPr/>
        </p:nvSpPr>
        <p:spPr bwMode="auto">
          <a:xfrm>
            <a:off x="3851920" y="3687415"/>
            <a:ext cx="2304256" cy="461665"/>
          </a:xfrm>
          <a:prstGeom prst="rect">
            <a:avLst/>
          </a:prstGeom>
          <a:noFill/>
          <a:ln w="9525">
            <a:noFill/>
            <a:miter lim="800000"/>
            <a:headEnd/>
            <a:tailEnd/>
          </a:ln>
        </p:spPr>
        <p:txBody>
          <a:bodyPr wrap="square">
            <a:spAutoFit/>
          </a:bodyPr>
          <a:lstStyle/>
          <a:p>
            <a:r>
              <a:rPr lang="en-US" altLang="zh-CN" sz="2400" dirty="0" smtClean="0">
                <a:solidFill>
                  <a:srgbClr val="C00000"/>
                </a:solidFill>
                <a:latin typeface="Rockwell" pitchFamily="18" charset="0"/>
                <a:sym typeface="Symbol" pitchFamily="18" charset="2"/>
              </a:rPr>
              <a:t>partitioning</a:t>
            </a:r>
            <a:endParaRPr lang="zh-CN" altLang="en-US" dirty="0">
              <a:latin typeface="Rockwell" pitchFamily="18" charset="0"/>
            </a:endParaRPr>
          </a:p>
        </p:txBody>
      </p:sp>
      <p:sp>
        <p:nvSpPr>
          <p:cNvPr id="21" name="Rectangle 14"/>
          <p:cNvSpPr txBox="1">
            <a:spLocks noChangeArrowheads="1"/>
          </p:cNvSpPr>
          <p:nvPr/>
        </p:nvSpPr>
        <p:spPr bwMode="auto">
          <a:xfrm>
            <a:off x="395536" y="6093296"/>
            <a:ext cx="8496944"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algn="ctr"/>
            <a:r>
              <a:rPr lang="en-US" altLang="zh-CN" sz="2000" b="1" dirty="0" smtClean="0">
                <a:solidFill>
                  <a:srgbClr val="FF0000"/>
                </a:solidFill>
              </a:rPr>
              <a:t>Work in progress</a:t>
            </a:r>
            <a:r>
              <a:rPr lang="zh-CN" altLang="en-US" sz="2000" b="1" dirty="0" smtClean="0">
                <a:solidFill>
                  <a:srgbClr val="FF0000"/>
                </a:solidFill>
              </a:rPr>
              <a:t>！</a:t>
            </a:r>
            <a:endParaRPr lang="en-US" altLang="zh-CN" sz="2000" b="1" dirty="0">
              <a:solidFill>
                <a:srgbClr val="FF0000"/>
              </a:solidFill>
            </a:endParaRPr>
          </a:p>
        </p:txBody>
      </p:sp>
      <p:sp>
        <p:nvSpPr>
          <p:cNvPr id="22" name="灯片编号占位符 21"/>
          <p:cNvSpPr>
            <a:spLocks noGrp="1"/>
          </p:cNvSpPr>
          <p:nvPr>
            <p:ph type="sldNum" sz="quarter" idx="10"/>
          </p:nvPr>
        </p:nvSpPr>
        <p:spPr/>
        <p:txBody>
          <a:bodyPr/>
          <a:lstStyle/>
          <a:p>
            <a:pPr>
              <a:defRPr/>
            </a:pPr>
            <a:fld id="{3AD224E6-15A8-4E74-8987-281A30D56C8B}" type="slidenum">
              <a:rPr lang="zh-CN" altLang="en-US" smtClean="0"/>
              <a:pPr>
                <a:defRPr/>
              </a:pPr>
              <a:t>29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FAE</a:t>
            </a:r>
            <a:r>
              <a:rPr lang="zh-CN" altLang="en-US" sz="3600" b="1" dirty="0" smtClean="0">
                <a:solidFill>
                  <a:srgbClr val="C00000"/>
                </a:solidFill>
              </a:rPr>
              <a:t>法则</a:t>
            </a:r>
            <a:endParaRPr lang="zh-CN" altLang="en-US" sz="3600" b="1" dirty="0">
              <a:solidFill>
                <a:srgbClr val="C00000"/>
              </a:solidFill>
            </a:endParaRPr>
          </a:p>
        </p:txBody>
      </p:sp>
      <p:sp>
        <p:nvSpPr>
          <p:cNvPr id="3" name="内容占位符 2"/>
          <p:cNvSpPr>
            <a:spLocks noGrp="1"/>
          </p:cNvSpPr>
          <p:nvPr>
            <p:ph idx="1"/>
          </p:nvPr>
        </p:nvSpPr>
        <p:spPr/>
        <p:txBody>
          <a:bodyPr/>
          <a:lstStyle/>
          <a:p>
            <a:r>
              <a:rPr lang="zh-CN" altLang="en-US" sz="2800" dirty="0" smtClean="0">
                <a:solidFill>
                  <a:srgbClr val="000099"/>
                </a:solidFill>
                <a:latin typeface="+mn-ea"/>
              </a:rPr>
              <a:t>在大量、动态和不确定图数据中：</a:t>
            </a:r>
            <a:endParaRPr lang="en-US" altLang="zh-CN" sz="2800" dirty="0" smtClean="0">
              <a:solidFill>
                <a:srgbClr val="000099"/>
              </a:solidFill>
              <a:latin typeface="+mn-ea"/>
            </a:endParaRPr>
          </a:p>
          <a:p>
            <a:pPr lvl="1"/>
            <a:r>
              <a:rPr lang="en-US" altLang="zh-CN" b="1" dirty="0" smtClean="0">
                <a:solidFill>
                  <a:srgbClr val="FF0000"/>
                </a:solidFill>
                <a:latin typeface="+mn-ea"/>
              </a:rPr>
              <a:t>F</a:t>
            </a:r>
            <a:r>
              <a:rPr lang="en-US" altLang="zh-CN" dirty="0" smtClean="0">
                <a:latin typeface="+mn-ea"/>
              </a:rPr>
              <a:t>:</a:t>
            </a:r>
            <a:r>
              <a:rPr lang="zh-CN" altLang="en-US" dirty="0" smtClean="0">
                <a:latin typeface="+mn-ea"/>
              </a:rPr>
              <a:t>如何提供</a:t>
            </a:r>
            <a:r>
              <a:rPr lang="zh-CN" altLang="en-US" dirty="0" smtClean="0">
                <a:solidFill>
                  <a:srgbClr val="FF0000"/>
                </a:solidFill>
                <a:latin typeface="+mn-ea"/>
              </a:rPr>
              <a:t>友好的</a:t>
            </a:r>
            <a:r>
              <a:rPr lang="zh-CN" altLang="en-US" dirty="0" smtClean="0">
                <a:latin typeface="+mn-ea"/>
              </a:rPr>
              <a:t>图搜索界面？</a:t>
            </a:r>
            <a:endParaRPr lang="en-US" altLang="zh-CN" dirty="0" smtClean="0">
              <a:latin typeface="+mn-ea"/>
            </a:endParaRPr>
          </a:p>
          <a:p>
            <a:pPr lvl="1"/>
            <a:r>
              <a:rPr lang="en-US" altLang="zh-CN" b="1" dirty="0" smtClean="0">
                <a:solidFill>
                  <a:srgbClr val="FF0000"/>
                </a:solidFill>
                <a:latin typeface="+mn-ea"/>
              </a:rPr>
              <a:t>A</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更准</a:t>
            </a:r>
            <a:r>
              <a:rPr lang="en-US" altLang="zh-CN" dirty="0" smtClean="0">
                <a:solidFill>
                  <a:srgbClr val="FF0000"/>
                </a:solidFill>
                <a:latin typeface="+mn-ea"/>
              </a:rPr>
              <a:t>?</a:t>
            </a:r>
          </a:p>
          <a:p>
            <a:pPr lvl="1"/>
            <a:r>
              <a:rPr lang="en-US" altLang="zh-CN" b="1" dirty="0" smtClean="0">
                <a:solidFill>
                  <a:srgbClr val="FF0000"/>
                </a:solidFill>
                <a:latin typeface="+mn-ea"/>
              </a:rPr>
              <a:t>E</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更快</a:t>
            </a:r>
            <a:r>
              <a:rPr lang="en-US" altLang="zh-CN" dirty="0" smtClean="0">
                <a:solidFill>
                  <a:srgbClr val="FF0000"/>
                </a:solidFill>
                <a:latin typeface="+mn-ea"/>
              </a:rPr>
              <a:t>?</a:t>
            </a:r>
            <a:endParaRPr lang="en-US" altLang="zh-CN" dirty="0" smtClean="0">
              <a:latin typeface="+mn-ea"/>
            </a:endParaRPr>
          </a:p>
          <a:p>
            <a:pPr lvl="1"/>
            <a:endParaRPr lang="zh-CN" altLang="en-US" dirty="0">
              <a:latin typeface="+mn-ea"/>
            </a:endParaRPr>
          </a:p>
        </p:txBody>
      </p:sp>
      <p:pic>
        <p:nvPicPr>
          <p:cNvPr id="12" name="图片 11" descr="blog-apr-13.jpg"/>
          <p:cNvPicPr>
            <a:picLocks noChangeAspect="1"/>
          </p:cNvPicPr>
          <p:nvPr/>
        </p:nvPicPr>
        <p:blipFill>
          <a:blip r:embed="rId2" cstate="print"/>
          <a:stretch>
            <a:fillRect/>
          </a:stretch>
        </p:blipFill>
        <p:spPr>
          <a:xfrm>
            <a:off x="6516216" y="1233688"/>
            <a:ext cx="2438400" cy="1475232"/>
          </a:xfrm>
          <a:prstGeom prst="rect">
            <a:avLst/>
          </a:prstGeom>
        </p:spPr>
      </p:pic>
      <p:grpSp>
        <p:nvGrpSpPr>
          <p:cNvPr id="5" name="组合 17"/>
          <p:cNvGrpSpPr/>
          <p:nvPr/>
        </p:nvGrpSpPr>
        <p:grpSpPr>
          <a:xfrm>
            <a:off x="3275856" y="3645024"/>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graphicFrame>
        <p:nvGraphicFramePr>
          <p:cNvPr id="11" name="内容占位符 4"/>
          <p:cNvGraphicFramePr>
            <a:graphicFrameLocks/>
          </p:cNvGraphicFramePr>
          <p:nvPr/>
        </p:nvGraphicFramePr>
        <p:xfrm>
          <a:off x="107504" y="3284984"/>
          <a:ext cx="3168351" cy="29523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1556792"/>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图搜索是一种新型社会搜索模式</a:t>
            </a:r>
            <a:endParaRPr lang="en-US" altLang="zh-CN" sz="2400" dirty="0" smtClean="0">
              <a:latin typeface="黑体" pitchFamily="49" charset="-122"/>
              <a:ea typeface="黑体" pitchFamily="49" charset="-122"/>
              <a:cs typeface="Arial Unicode MS" pitchFamily="34" charset="-122"/>
            </a:endParaRPr>
          </a:p>
        </p:txBody>
      </p:sp>
      <p:sp>
        <p:nvSpPr>
          <p:cNvPr id="7" name="TextBox 6"/>
          <p:cNvSpPr txBox="1"/>
          <p:nvPr/>
        </p:nvSpPr>
        <p:spPr>
          <a:xfrm>
            <a:off x="323528" y="2420888"/>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zh-CN" altLang="en-US" sz="2400" kern="0" dirty="0" smtClean="0">
                <a:solidFill>
                  <a:srgbClr val="000000"/>
                </a:solidFill>
                <a:latin typeface="Arial Unicode MS" pitchFamily="34" charset="-122"/>
              </a:rPr>
              <a:t>大图搜索的应用与挑战</a:t>
            </a:r>
            <a:r>
              <a:rPr lang="en-US" altLang="zh-CN" sz="2400" kern="0" dirty="0" smtClean="0">
                <a:solidFill>
                  <a:srgbClr val="000000"/>
                </a:solidFill>
                <a:latin typeface="Arial Unicode MS" pitchFamily="34" charset="-122"/>
              </a:rPr>
              <a:t>(FAE</a:t>
            </a:r>
            <a:r>
              <a:rPr lang="zh-CN" altLang="en-US" sz="2400" kern="0" dirty="0" smtClean="0">
                <a:solidFill>
                  <a:srgbClr val="000000"/>
                </a:solidFill>
                <a:latin typeface="Arial Unicode MS" pitchFamily="34" charset="-122"/>
              </a:rPr>
              <a:t>法则</a:t>
            </a:r>
            <a:r>
              <a:rPr lang="en-US" altLang="zh-CN" sz="2400" kern="0" dirty="0" smtClean="0">
                <a:solidFill>
                  <a:srgbClr val="000000"/>
                </a:solidFill>
                <a:latin typeface="Arial Unicode MS" pitchFamily="34" charset="-122"/>
              </a:rPr>
              <a:t>)</a:t>
            </a:r>
            <a:endParaRPr lang="en-US" altLang="zh-CN" sz="2000" kern="0" dirty="0">
              <a:solidFill>
                <a:schemeClr val="tx1"/>
              </a:solidFill>
              <a:latin typeface="Arial Unicode MS" pitchFamily="34" charset="-122"/>
            </a:endParaRPr>
          </a:p>
        </p:txBody>
      </p:sp>
      <p:sp>
        <p:nvSpPr>
          <p:cNvPr id="11" name="TextBox 10"/>
          <p:cNvSpPr txBox="1"/>
          <p:nvPr/>
        </p:nvSpPr>
        <p:spPr>
          <a:xfrm>
            <a:off x="323528" y="3284984"/>
            <a:ext cx="856895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latin typeface="黑体" pitchFamily="49" charset="-122"/>
                <a:ea typeface="黑体" pitchFamily="49" charset="-122"/>
                <a:cs typeface="Arial Unicode MS" pitchFamily="34" charset="-122"/>
              </a:rPr>
              <a:t>解决大图搜索挑战的相关技术</a:t>
            </a:r>
            <a:endParaRPr lang="en-US" altLang="zh-CN" sz="2400" dirty="0" smtClean="0">
              <a:latin typeface="黑体" pitchFamily="49" charset="-122"/>
              <a:ea typeface="黑体" pitchFamily="49" charset="-122"/>
              <a:cs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zh-CN" altLang="en-US" sz="3600" b="1" dirty="0" smtClean="0">
                <a:solidFill>
                  <a:srgbClr val="C00000"/>
                </a:solidFill>
                <a:latin typeface="Arial Unicode MS" pitchFamily="34" charset="-122"/>
                <a:ea typeface="黑体" pitchFamily="49" charset="-122"/>
              </a:rPr>
              <a:t>小结</a:t>
            </a:r>
            <a:endParaRPr lang="en-US" altLang="zh-CN" sz="3600" b="1" dirty="0" smtClean="0">
              <a:solidFill>
                <a:srgbClr val="C00000"/>
              </a:solidFill>
              <a:latin typeface="Arial Unicode MS" pitchFamily="34" charset="-122"/>
              <a:ea typeface="黑体" pitchFamily="49" charset="-122"/>
            </a:endParaRP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b="1" dirty="0" smtClean="0">
                <a:solidFill>
                  <a:srgbClr val="FF0000"/>
                </a:solidFill>
              </a:rPr>
              <a:t>Just a start,</a:t>
            </a:r>
          </a:p>
          <a:p>
            <a:pPr algn="ctr" eaLnBrk="1" hangingPunct="1"/>
            <a:r>
              <a:rPr lang="en-US" altLang="zh-CN" sz="2400" b="1" dirty="0" smtClean="0">
                <a:solidFill>
                  <a:srgbClr val="FF0000"/>
                </a:solidFill>
              </a:rPr>
              <a:t>there is a long way to go for Big Graph Search!</a:t>
            </a:r>
            <a:endParaRPr lang="en-US" altLang="zh-CN" sz="2400" b="1" dirty="0" smtClean="0">
              <a:solidFill>
                <a:srgbClr val="FF0000"/>
              </a:solidFill>
              <a:ea typeface="黑体" pitchFamily="49" charset="-122"/>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30</a:t>
            </a:fld>
            <a:endParaRPr lang="zh-CN" altLang="en-US" dirty="0"/>
          </a:p>
        </p:txBody>
      </p:sp>
    </p:spTree>
    <p:extLst>
      <p:ext uri="{BB962C8B-B14F-4D97-AF65-F5344CB8AC3E}">
        <p14:creationId xmlns:p14="http://schemas.microsoft.com/office/powerpoint/2010/main" xmlns=""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omepage\talks\973年终会-2014\IBM-logo.jpg"/>
          <p:cNvPicPr>
            <a:picLocks noChangeAspect="1" noChangeArrowheads="1"/>
          </p:cNvPicPr>
          <p:nvPr/>
        </p:nvPicPr>
        <p:blipFill>
          <a:blip r:embed="rId2" cstate="print"/>
          <a:srcRect/>
          <a:stretch>
            <a:fillRect/>
          </a:stretch>
        </p:blipFill>
        <p:spPr bwMode="auto">
          <a:xfrm>
            <a:off x="7020272" y="4077072"/>
            <a:ext cx="1885280" cy="942640"/>
          </a:xfrm>
          <a:prstGeom prst="rect">
            <a:avLst/>
          </a:prstGeom>
          <a:noFill/>
        </p:spPr>
      </p:pic>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1" lang="en-US" altLang="zh-CN" sz="2400" b="1" dirty="0" smtClean="0">
                <a:solidFill>
                  <a:srgbClr val="C00000"/>
                </a:solidFill>
              </a:rPr>
              <a:t>Collaborators: </a:t>
            </a:r>
          </a:p>
          <a:p>
            <a:pPr>
              <a:spcBef>
                <a:spcPts val="600"/>
              </a:spcBef>
            </a:pP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Sourav</a:t>
            </a:r>
            <a:r>
              <a:rPr kumimoji="1" lang="en-US" altLang="zh-CN" sz="2000" dirty="0" smtClean="0"/>
              <a:t> S </a:t>
            </a:r>
            <a:r>
              <a:rPr kumimoji="1" lang="en-US" altLang="zh-CN" sz="2000" dirty="0" err="1" smtClean="0"/>
              <a:t>Bhowmick</a:t>
            </a:r>
            <a:r>
              <a:rPr kumimoji="1" lang="en-US" altLang="zh-CN" sz="2000" dirty="0" smtClean="0"/>
              <a:t>, Yang Cao, </a:t>
            </a:r>
            <a:r>
              <a:rPr kumimoji="1" lang="en-US" altLang="zh-CN" sz="2000" dirty="0" err="1" smtClean="0"/>
              <a:t>Gao</a:t>
            </a:r>
            <a:r>
              <a:rPr kumimoji="1" lang="en-US" altLang="zh-CN" sz="2000" dirty="0" smtClean="0"/>
              <a:t> Cong, Liang </a:t>
            </a:r>
            <a:r>
              <a:rPr kumimoji="1" lang="en-US" altLang="zh-CN" sz="2000" dirty="0" err="1" smtClean="0"/>
              <a:t>Duan</a:t>
            </a:r>
            <a:r>
              <a:rPr kumimoji="1" lang="en-US" altLang="zh-CN" sz="2000" dirty="0" smtClean="0"/>
              <a:t>, </a:t>
            </a:r>
            <a:r>
              <a:rPr kumimoji="1" lang="en-US" altLang="zh-CN" sz="2000" dirty="0" err="1" smtClean="0"/>
              <a:t>Wenfei</a:t>
            </a:r>
            <a:r>
              <a:rPr kumimoji="1" lang="en-US" altLang="zh-CN" sz="2000" dirty="0" smtClean="0"/>
              <a:t> Fan, </a:t>
            </a:r>
            <a:r>
              <a:rPr kumimoji="1" lang="en-US" altLang="zh-CN" sz="2000" dirty="0" err="1" smtClean="0"/>
              <a:t>Kaiyu</a:t>
            </a:r>
            <a:r>
              <a:rPr kumimoji="1" lang="en-US" altLang="zh-CN" sz="2000" dirty="0" smtClean="0"/>
              <a:t> </a:t>
            </a:r>
            <a:r>
              <a:rPr kumimoji="1" lang="en-US" altLang="zh-CN" sz="2000" dirty="0" err="1" smtClean="0"/>
              <a:t>Feng</a:t>
            </a:r>
            <a:r>
              <a:rPr kumimoji="1" lang="en-US" altLang="zh-CN" sz="2000" dirty="0" smtClean="0"/>
              <a:t>,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Jia</a:t>
            </a:r>
            <a:r>
              <a:rPr lang="en-US" altLang="zh-CN" sz="2000" dirty="0" smtClean="0"/>
              <a:t> Li,  </a:t>
            </a:r>
            <a:r>
              <a:rPr lang="en-US" altLang="zh-CN" sz="2000" dirty="0" err="1" smtClean="0"/>
              <a:t>Jianxin</a:t>
            </a:r>
            <a:r>
              <a:rPr lang="en-US" altLang="zh-CN" sz="2000" dirty="0" smtClean="0"/>
              <a:t> Li, </a:t>
            </a:r>
            <a:r>
              <a:rPr lang="en-US" altLang="zh-CN" sz="2000" dirty="0" err="1" smtClean="0"/>
              <a:t>Xuelian</a:t>
            </a:r>
            <a:r>
              <a:rPr lang="en-US" altLang="zh-CN" sz="2000" dirty="0" smtClean="0"/>
              <a:t> Lin, </a:t>
            </a:r>
            <a:r>
              <a:rPr lang="en-US" altLang="zh-CN" sz="2000" dirty="0" err="1" smtClean="0"/>
              <a:t>Xudong</a:t>
            </a:r>
            <a:r>
              <a:rPr lang="en-US" altLang="zh-CN" sz="2000" dirty="0" smtClean="0"/>
              <a:t> Liu, </a:t>
            </a:r>
            <a:r>
              <a:rPr kumimoji="1" lang="en-US" altLang="zh-CN" sz="2000" dirty="0" err="1" smtClean="0"/>
              <a:t>Haixun</a:t>
            </a:r>
            <a:r>
              <a:rPr kumimoji="1" lang="en-US" altLang="zh-CN" sz="2000" dirty="0" smtClean="0"/>
              <a:t> Wang, </a:t>
            </a:r>
            <a:r>
              <a:rPr kumimoji="1" lang="en-US" altLang="zh-CN" sz="2000" dirty="0" err="1" smtClean="0"/>
              <a:t>Luoshu</a:t>
            </a:r>
            <a:r>
              <a:rPr kumimoji="1" lang="en-US" altLang="zh-CN" sz="2000" dirty="0" smtClean="0"/>
              <a:t> Wang, </a:t>
            </a:r>
            <a:r>
              <a:rPr kumimoji="1" lang="en-US" altLang="zh-CN" sz="2000" dirty="0" err="1" smtClean="0"/>
              <a:t>Tianyu</a:t>
            </a:r>
            <a:r>
              <a:rPr kumimoji="1" lang="en-US" altLang="zh-CN" sz="2000" dirty="0" smtClean="0"/>
              <a:t> </a:t>
            </a:r>
            <a:r>
              <a:rPr kumimoji="1" lang="en-US" altLang="zh-CN" sz="2000" dirty="0" err="1" smtClean="0"/>
              <a:t>Wo</a:t>
            </a:r>
            <a:r>
              <a:rPr kumimoji="1" lang="en-US" altLang="zh-CN" sz="2000" dirty="0" smtClean="0"/>
              <a:t>…</a:t>
            </a:r>
          </a:p>
          <a:p>
            <a:pPr>
              <a:spcBef>
                <a:spcPts val="1200"/>
              </a:spcBef>
            </a:pPr>
            <a:r>
              <a:rPr kumimoji="1" lang="en-US" altLang="zh-CN" sz="2400" b="1" dirty="0" smtClean="0">
                <a:solidFill>
                  <a:srgbClr val="C00000"/>
                </a:solidFill>
              </a:rPr>
              <a:t>They are from:  </a:t>
            </a:r>
          </a:p>
          <a:p>
            <a:pPr>
              <a:spcBef>
                <a:spcPts val="600"/>
              </a:spcBef>
            </a:pPr>
            <a:endParaRPr kumimoji="1" lang="en-US" altLang="zh-CN" dirty="0" smtClean="0"/>
          </a:p>
          <a:p>
            <a:pPr>
              <a:spcBef>
                <a:spcPts val="600"/>
              </a:spcBef>
            </a:pPr>
            <a:endParaRPr lang="en-US" altLang="zh-CN" sz="2000" dirty="0" smtClean="0"/>
          </a:p>
          <a:p>
            <a:pPr>
              <a:spcBef>
                <a:spcPts val="600"/>
              </a:spcBef>
            </a:pPr>
            <a:endParaRPr kumimoji="1" lang="en-US" altLang="zh-CN" sz="2000" dirty="0" smtClean="0"/>
          </a:p>
          <a:p>
            <a:pPr>
              <a:spcBef>
                <a:spcPts val="600"/>
              </a:spcBef>
            </a:pPr>
            <a:endParaRPr kumimoji="1" lang="en-US" altLang="zh-CN" sz="20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31</a:t>
            </a:fld>
            <a:endParaRPr lang="zh-CN" altLang="en-US" dirty="0"/>
          </a:p>
        </p:txBody>
      </p:sp>
      <p:pic>
        <p:nvPicPr>
          <p:cNvPr id="7" name="图片 6" descr="beihang-logo.png"/>
          <p:cNvPicPr>
            <a:picLocks noChangeAspect="1"/>
          </p:cNvPicPr>
          <p:nvPr/>
        </p:nvPicPr>
        <p:blipFill>
          <a:blip r:embed="rId3" cstate="print"/>
          <a:stretch>
            <a:fillRect/>
          </a:stretch>
        </p:blipFill>
        <p:spPr>
          <a:xfrm>
            <a:off x="539552" y="3030701"/>
            <a:ext cx="3359376" cy="693866"/>
          </a:xfrm>
          <a:prstGeom prst="rect">
            <a:avLst/>
          </a:prstGeom>
        </p:spPr>
      </p:pic>
      <p:pic>
        <p:nvPicPr>
          <p:cNvPr id="8" name="图片 7" descr="google.jpg"/>
          <p:cNvPicPr>
            <a:picLocks noChangeAspect="1"/>
          </p:cNvPicPr>
          <p:nvPr/>
        </p:nvPicPr>
        <p:blipFill>
          <a:blip r:embed="rId4" cstate="print"/>
          <a:stretch>
            <a:fillRect/>
          </a:stretch>
        </p:blipFill>
        <p:spPr>
          <a:xfrm>
            <a:off x="3275856" y="5821635"/>
            <a:ext cx="1876425" cy="703709"/>
          </a:xfrm>
          <a:prstGeom prst="rect">
            <a:avLst/>
          </a:prstGeom>
        </p:spPr>
      </p:pic>
      <p:pic>
        <p:nvPicPr>
          <p:cNvPr id="1027" name="Picture 3" descr="D:\homepage\talks\973年终会-2014\msra.jpg"/>
          <p:cNvPicPr>
            <a:picLocks noChangeAspect="1" noChangeArrowheads="1"/>
          </p:cNvPicPr>
          <p:nvPr/>
        </p:nvPicPr>
        <p:blipFill>
          <a:blip r:embed="rId5" cstate="print"/>
          <a:srcRect/>
          <a:stretch>
            <a:fillRect/>
          </a:stretch>
        </p:blipFill>
        <p:spPr bwMode="auto">
          <a:xfrm>
            <a:off x="323528" y="5496644"/>
            <a:ext cx="2219325" cy="1028700"/>
          </a:xfrm>
          <a:prstGeom prst="rect">
            <a:avLst/>
          </a:prstGeom>
          <a:noFill/>
        </p:spPr>
      </p:pic>
      <p:pic>
        <p:nvPicPr>
          <p:cNvPr id="1028" name="Picture 4" descr="D:\homepage\talks\973年终会-2014\th.jpg"/>
          <p:cNvPicPr>
            <a:picLocks noChangeAspect="1" noChangeArrowheads="1"/>
          </p:cNvPicPr>
          <p:nvPr/>
        </p:nvPicPr>
        <p:blipFill>
          <a:blip r:embed="rId6" cstate="print"/>
          <a:srcRect/>
          <a:stretch>
            <a:fillRect/>
          </a:stretch>
        </p:blipFill>
        <p:spPr bwMode="auto">
          <a:xfrm>
            <a:off x="467544" y="4077072"/>
            <a:ext cx="2736304" cy="966827"/>
          </a:xfrm>
          <a:prstGeom prst="rect">
            <a:avLst/>
          </a:prstGeom>
          <a:noFill/>
        </p:spPr>
      </p:pic>
      <p:pic>
        <p:nvPicPr>
          <p:cNvPr id="11" name="Picture 12" descr="http://cdn3.sbnation.com/imported_assets/1427057/12207655-large.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3779912" y="4005064"/>
            <a:ext cx="2928152" cy="1100666"/>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D:\homepage\talks\973年终会-2014\th (3).jpg"/>
          <p:cNvPicPr>
            <a:picLocks noChangeAspect="1" noChangeArrowheads="1"/>
          </p:cNvPicPr>
          <p:nvPr/>
        </p:nvPicPr>
        <p:blipFill>
          <a:blip r:embed="rId8" cstate="print"/>
          <a:srcRect/>
          <a:stretch>
            <a:fillRect/>
          </a:stretch>
        </p:blipFill>
        <p:spPr bwMode="auto">
          <a:xfrm>
            <a:off x="4499992" y="2996952"/>
            <a:ext cx="4392488" cy="761364"/>
          </a:xfrm>
          <a:prstGeom prst="rect">
            <a:avLst/>
          </a:prstGeom>
          <a:noFill/>
        </p:spPr>
      </p:pic>
      <p:pic>
        <p:nvPicPr>
          <p:cNvPr id="14" name="图片 13" descr="th.jpg"/>
          <p:cNvPicPr>
            <a:picLocks noChangeAspect="1"/>
          </p:cNvPicPr>
          <p:nvPr/>
        </p:nvPicPr>
        <p:blipFill>
          <a:blip r:embed="rId9" cstate="print"/>
          <a:stretch>
            <a:fillRect/>
          </a:stretch>
        </p:blipFill>
        <p:spPr>
          <a:xfrm>
            <a:off x="6012160" y="5393010"/>
            <a:ext cx="2857500" cy="127635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北航研究生招生宣讲会</a:t>
            </a:r>
            <a:endParaRPr lang="zh-CN" altLang="en-US" dirty="0"/>
          </a:p>
        </p:txBody>
      </p:sp>
      <p:sp>
        <p:nvSpPr>
          <p:cNvPr id="3" name="内容占位符 2"/>
          <p:cNvSpPr>
            <a:spLocks noGrp="1"/>
          </p:cNvSpPr>
          <p:nvPr>
            <p:ph idx="1"/>
          </p:nvPr>
        </p:nvSpPr>
        <p:spPr/>
        <p:txBody>
          <a:bodyPr/>
          <a:lstStyle/>
          <a:p>
            <a:r>
              <a:rPr lang="zh-CN" altLang="en-US" dirty="0" smtClean="0"/>
              <a:t>时间：</a:t>
            </a:r>
            <a:r>
              <a:rPr lang="en-US" altLang="zh-CN" dirty="0" smtClean="0"/>
              <a:t>2016</a:t>
            </a:r>
            <a:r>
              <a:rPr lang="zh-CN" altLang="en-US" dirty="0" smtClean="0"/>
              <a:t>年</a:t>
            </a:r>
            <a:r>
              <a:rPr lang="en-US" altLang="zh-CN" dirty="0" smtClean="0"/>
              <a:t>5</a:t>
            </a:r>
            <a:r>
              <a:rPr lang="zh-CN" altLang="en-US" dirty="0" smtClean="0"/>
              <a:t>月</a:t>
            </a:r>
            <a:r>
              <a:rPr lang="en-US" altLang="zh-CN" dirty="0" smtClean="0"/>
              <a:t>28</a:t>
            </a:r>
            <a:r>
              <a:rPr lang="zh-CN" altLang="en-US" dirty="0" smtClean="0"/>
              <a:t>日</a:t>
            </a:r>
            <a:r>
              <a:rPr lang="en-US" altLang="zh-CN" dirty="0" smtClean="0"/>
              <a:t>9:00- 12:00</a:t>
            </a:r>
          </a:p>
          <a:p>
            <a:r>
              <a:rPr lang="zh-CN" altLang="en-US" dirty="0" smtClean="0"/>
              <a:t>地点：会展国际酒店</a:t>
            </a:r>
            <a:r>
              <a:rPr lang="en-US" altLang="zh-CN" dirty="0" smtClean="0"/>
              <a:t>26</a:t>
            </a:r>
            <a:r>
              <a:rPr lang="zh-CN" altLang="en-US" dirty="0" smtClean="0"/>
              <a:t>楼多功能厅</a:t>
            </a:r>
            <a:endParaRPr lang="en-US" altLang="zh-CN" dirty="0" smtClean="0"/>
          </a:p>
          <a:p>
            <a:r>
              <a:rPr lang="zh-CN" altLang="en-US" dirty="0" smtClean="0"/>
              <a:t>地址：碑林区长安北路</a:t>
            </a:r>
            <a:r>
              <a:rPr lang="en-US" altLang="zh-CN" dirty="0" smtClean="0"/>
              <a:t>1</a:t>
            </a:r>
            <a:r>
              <a:rPr lang="zh-CN" altLang="en-US" dirty="0" smtClean="0"/>
              <a:t>号，地铁</a:t>
            </a:r>
            <a:r>
              <a:rPr lang="en-US" altLang="zh-CN" dirty="0" smtClean="0"/>
              <a:t>2</a:t>
            </a:r>
            <a:r>
              <a:rPr lang="zh-CN" altLang="en-US" dirty="0" smtClean="0"/>
              <a:t>号线省体育场站</a:t>
            </a:r>
            <a:r>
              <a:rPr lang="en-US" altLang="zh-CN" dirty="0" smtClean="0"/>
              <a:t>C</a:t>
            </a:r>
            <a:r>
              <a:rPr lang="zh-CN" altLang="en-US" dirty="0" smtClean="0"/>
              <a:t>出口</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32</a:t>
            </a:fld>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1414"/>
            <a:ext cx="9144000" cy="796908"/>
          </a:xfrm>
        </p:spPr>
        <p:txBody>
          <a:bodyPr/>
          <a:lstStyle/>
          <a:p>
            <a:r>
              <a:rPr lang="zh-CN" altLang="en-US" sz="3200" b="1" dirty="0" smtClean="0">
                <a:solidFill>
                  <a:srgbClr val="C00000"/>
                </a:solidFill>
              </a:rPr>
              <a:t>北京高精尖中心</a:t>
            </a:r>
            <a:endParaRPr lang="zh-CN" altLang="en-US" sz="3200" b="1" dirty="0">
              <a:solidFill>
                <a:srgbClr val="C00000"/>
              </a:solidFill>
            </a:endParaRPr>
          </a:p>
        </p:txBody>
      </p:sp>
      <p:sp>
        <p:nvSpPr>
          <p:cNvPr id="3" name="内容占位符 2"/>
          <p:cNvSpPr>
            <a:spLocks noGrp="1"/>
          </p:cNvSpPr>
          <p:nvPr>
            <p:ph idx="1"/>
          </p:nvPr>
        </p:nvSpPr>
        <p:spPr/>
        <p:txBody>
          <a:bodyPr/>
          <a:lstStyle/>
          <a:p>
            <a:r>
              <a:rPr lang="en-US" sz="2400" dirty="0" smtClean="0"/>
              <a:t>Faculty and </a:t>
            </a:r>
            <a:r>
              <a:rPr lang="en-US" sz="2400" dirty="0" err="1" smtClean="0"/>
              <a:t>postdoc</a:t>
            </a:r>
            <a:r>
              <a:rPr lang="en-US" sz="2400" dirty="0" smtClean="0"/>
              <a:t> positions (computational theory, artificial intelligence, machine learning, database management, novel computing architecture …) </a:t>
            </a:r>
          </a:p>
          <a:p>
            <a:pPr lvl="1"/>
            <a:r>
              <a:rPr lang="en-US" altLang="zh-CN" sz="2000" dirty="0" smtClean="0"/>
              <a:t>Part time/ full time/ visiting</a:t>
            </a:r>
          </a:p>
          <a:p>
            <a:pPr lvl="1"/>
            <a:r>
              <a:rPr lang="en-US" sz="2000" dirty="0" smtClean="0"/>
              <a:t>Principle Investigator (USD 154,000 -- 231,000)</a:t>
            </a:r>
          </a:p>
          <a:p>
            <a:pPr lvl="1"/>
            <a:r>
              <a:rPr lang="en-US" sz="2000" dirty="0" smtClean="0"/>
              <a:t>Senior Research Scientist (USD 77,000 -- 123,000)</a:t>
            </a:r>
          </a:p>
          <a:p>
            <a:pPr lvl="1"/>
            <a:r>
              <a:rPr lang="en-US" sz="2000" dirty="0" smtClean="0"/>
              <a:t>Research Scientist (USD 47,000 -- 69,000)</a:t>
            </a:r>
          </a:p>
          <a:p>
            <a:pPr lvl="1"/>
            <a:r>
              <a:rPr lang="en-US" sz="2000" dirty="0" smtClean="0"/>
              <a:t>Postdoctoral Research Fellow (USD 39,000 -- 62,000)</a:t>
            </a:r>
          </a:p>
          <a:p>
            <a:pPr lvl="1"/>
            <a:r>
              <a:rPr lang="en-US" sz="2000" u="sng" dirty="0" smtClean="0"/>
              <a:t>Contact: </a:t>
            </a:r>
            <a:r>
              <a:rPr lang="en-US" sz="2000" dirty="0" smtClean="0"/>
              <a:t>dongxh@buaa.edu.cn; lixf@act.buaa.edu.cn.</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33</a:t>
            </a:fld>
            <a:endParaRPr lang="zh-CN" altLang="en-US" dirty="0"/>
          </a:p>
        </p:txBody>
      </p:sp>
      <p:pic>
        <p:nvPicPr>
          <p:cNvPr id="5" name="Picture 2" descr="大数据科学与技术研讨会.jpg"/>
          <p:cNvPicPr>
            <a:picLocks noChangeAspect="1" noChangeArrowheads="1"/>
          </p:cNvPicPr>
          <p:nvPr/>
        </p:nvPicPr>
        <p:blipFill>
          <a:blip r:embed="rId2" cstate="print"/>
          <a:srcRect/>
          <a:stretch>
            <a:fillRect/>
          </a:stretch>
        </p:blipFill>
        <p:spPr bwMode="auto">
          <a:xfrm>
            <a:off x="1785918" y="4433911"/>
            <a:ext cx="5429250" cy="235267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251520" y="3933056"/>
            <a:ext cx="8501122" cy="2068852"/>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Thanks!</a:t>
            </a:r>
            <a:endParaRPr kumimoji="0" lang="zh-CN" altLang="en-US" sz="40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1331640" y="1628800"/>
            <a:ext cx="5078938" cy="2520280"/>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pic>
        <p:nvPicPr>
          <p:cNvPr id="4" name="Picture 2" descr="http://www.ccf.org.cn/resources/1190201776262/adl/12012-10-22-11_00_39.jpg"/>
          <p:cNvPicPr>
            <a:picLocks noChangeAspect="1" noChangeArrowheads="1"/>
          </p:cNvPicPr>
          <p:nvPr/>
        </p:nvPicPr>
        <p:blipFill>
          <a:blip r:embed="rId4" cstate="print"/>
          <a:srcRect/>
          <a:stretch>
            <a:fillRect/>
          </a:stretch>
        </p:blipFill>
        <p:spPr bwMode="auto">
          <a:xfrm>
            <a:off x="6804248" y="1700808"/>
            <a:ext cx="1584176" cy="206933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友好性</a:t>
            </a:r>
            <a:r>
              <a:rPr lang="en-US" altLang="zh-CN" sz="3600" b="1" dirty="0" smtClean="0">
                <a:solidFill>
                  <a:srgbClr val="C00000"/>
                </a:solidFill>
                <a:latin typeface="Arial Unicode MS" pitchFamily="34" charset="-122"/>
                <a:ea typeface="黑体" pitchFamily="49" charset="-122"/>
              </a:rPr>
              <a:t>(Friendliness)</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如何以</a:t>
            </a:r>
            <a:r>
              <a:rPr lang="zh-CN" altLang="en-US" sz="2800" dirty="0" smtClean="0">
                <a:solidFill>
                  <a:srgbClr val="FF0000"/>
                </a:solidFill>
                <a:latin typeface="+mn-ea"/>
                <a:ea typeface="+mn-ea"/>
              </a:rPr>
              <a:t>友好的方式</a:t>
            </a:r>
            <a:r>
              <a:rPr lang="zh-CN" altLang="en-US" sz="2800" dirty="0" smtClean="0">
                <a:latin typeface="+mn-ea"/>
                <a:ea typeface="+mn-ea"/>
              </a:rPr>
              <a:t>提供“图搜索”的查询界面？</a:t>
            </a:r>
            <a:endParaRPr kumimoji="0" lang="en-US" altLang="zh-CN" sz="2800" b="0" i="0" u="none" strike="noStrike" kern="0" cap="none" spc="0" normalizeH="0" baseline="0" noProof="0" dirty="0" smtClean="0">
              <a:ln>
                <a:noFill/>
              </a:ln>
              <a:solidFill>
                <a:srgbClr val="000099"/>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solidFill>
                  <a:srgbClr val="FF0000"/>
                </a:solidFill>
                <a:latin typeface="+mn-ea"/>
                <a:ea typeface="+mn-ea"/>
              </a:rPr>
              <a:t>关键字的搜索模式非常友好</a:t>
            </a:r>
            <a:endParaRPr lang="en-US" altLang="zh-CN" sz="2400" kern="0" dirty="0" smtClean="0">
              <a:solidFill>
                <a:srgbClr val="FF0000"/>
              </a:solidFill>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直接让用户输入模式图非常不友好</a:t>
            </a:r>
            <a:endParaRPr lang="en-US" altLang="zh-CN" sz="2400" kern="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提供方便的方式</a:t>
            </a:r>
            <a:r>
              <a:rPr lang="zh-CN" altLang="en-US" sz="2400" kern="0" dirty="0" smtClean="0">
                <a:solidFill>
                  <a:srgbClr val="FF0000"/>
                </a:solidFill>
                <a:latin typeface="+mn-ea"/>
                <a:ea typeface="+mn-ea"/>
              </a:rPr>
              <a:t>隐式</a:t>
            </a:r>
            <a:r>
              <a:rPr lang="zh-CN" altLang="en-US" sz="2400" kern="0" dirty="0" smtClean="0">
                <a:latin typeface="+mn-ea"/>
                <a:ea typeface="+mn-ea"/>
              </a:rPr>
              <a:t>表达查询图</a:t>
            </a:r>
            <a:endParaRPr lang="en-US" altLang="zh-CN" sz="2400" kern="0" dirty="0" smtClean="0">
              <a:latin typeface="+mn-ea"/>
              <a:ea typeface="+mn-ea"/>
            </a:endParaRPr>
          </a:p>
          <a:p>
            <a:pPr marL="1200150" lvl="2" indent="-285750" eaLnBrk="0" hangingPunct="0">
              <a:spcBef>
                <a:spcPct val="20000"/>
              </a:spcBef>
              <a:buFontTx/>
              <a:buChar char="–"/>
            </a:pPr>
            <a:r>
              <a:rPr kumimoji="0" lang="zh-CN" altLang="en-US" sz="2400" b="0" i="0" u="none" strike="noStrike" kern="0" cap="none" spc="0" normalizeH="0" baseline="0" noProof="0" dirty="0" smtClean="0">
                <a:ln>
                  <a:noFill/>
                </a:ln>
                <a:solidFill>
                  <a:schemeClr val="tx1"/>
                </a:solidFill>
                <a:effectLst/>
                <a:uLnTx/>
                <a:uFillTx/>
                <a:latin typeface="+mn-ea"/>
                <a:ea typeface="+mn-ea"/>
              </a:rPr>
              <a:t>如，</a:t>
            </a:r>
            <a:r>
              <a:rPr kumimoji="0" lang="en-US" altLang="zh-CN" sz="2400" b="0" i="0" u="none" strike="noStrike" kern="0" cap="none" spc="0" normalizeH="0" baseline="0" noProof="0" dirty="0" err="1" smtClean="0">
                <a:ln>
                  <a:noFill/>
                </a:ln>
                <a:solidFill>
                  <a:schemeClr val="tx1"/>
                </a:solidFill>
                <a:effectLst/>
                <a:uLnTx/>
                <a:uFillTx/>
                <a:latin typeface="+mn-ea"/>
                <a:ea typeface="+mn-ea"/>
              </a:rPr>
              <a:t>Facebook</a:t>
            </a:r>
            <a:r>
              <a:rPr kumimoji="0" lang="zh-CN" altLang="en-US" sz="2400" b="0" i="0" u="none" strike="noStrike" kern="0" cap="none" spc="0" normalizeH="0" baseline="0" noProof="0" dirty="0" smtClean="0">
                <a:ln>
                  <a:noFill/>
                </a:ln>
                <a:solidFill>
                  <a:schemeClr val="tx1"/>
                </a:solidFill>
                <a:effectLst/>
                <a:uLnTx/>
                <a:uFillTx/>
                <a:latin typeface="+mn-ea"/>
                <a:ea typeface="+mn-ea"/>
              </a:rPr>
              <a:t>采用简单化的自然语言</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如，影响力事件组织者搜索</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kern="0" dirty="0" smtClean="0">
                <a:latin typeface="黑体" pitchFamily="49" charset="-122"/>
                <a:ea typeface="黑体" pitchFamily="49" charset="-122"/>
              </a:rPr>
              <a:t>以</a:t>
            </a:r>
            <a:r>
              <a:rPr lang="zh-CN" altLang="en-US" sz="2800" kern="0" dirty="0" smtClean="0">
                <a:solidFill>
                  <a:srgbClr val="FF0000"/>
                </a:solidFill>
                <a:latin typeface="黑体" pitchFamily="49" charset="-122"/>
                <a:ea typeface="黑体" pitchFamily="49" charset="-122"/>
              </a:rPr>
              <a:t>关键字</a:t>
            </a:r>
            <a:r>
              <a:rPr lang="zh-CN" altLang="en-US" sz="2800" kern="0" dirty="0" smtClean="0">
                <a:latin typeface="黑体" pitchFamily="49" charset="-122"/>
                <a:ea typeface="黑体" pitchFamily="49" charset="-122"/>
              </a:rPr>
              <a:t>的方式搜索</a:t>
            </a:r>
            <a:r>
              <a:rPr lang="zh-CN" altLang="en-US" sz="2800" kern="0" dirty="0" smtClean="0">
                <a:solidFill>
                  <a:srgbClr val="FF0000"/>
                </a:solidFill>
                <a:latin typeface="黑体" pitchFamily="49" charset="-122"/>
                <a:ea typeface="黑体" pitchFamily="49" charset="-122"/>
              </a:rPr>
              <a:t>社会网络图</a:t>
            </a:r>
            <a:r>
              <a:rPr lang="zh-CN" altLang="en-US" sz="2800" kern="0" dirty="0" smtClean="0">
                <a:latin typeface="黑体" pitchFamily="49" charset="-122"/>
                <a:ea typeface="黑体" pitchFamily="49" charset="-122"/>
              </a:rPr>
              <a:t>中</a:t>
            </a:r>
            <a:r>
              <a:rPr lang="en-US" altLang="zh-CN" sz="2800" kern="0" dirty="0" smtClean="0">
                <a:latin typeface="黑体" pitchFamily="49" charset="-122"/>
                <a:ea typeface="黑体" pitchFamily="49" charset="-122"/>
              </a:rPr>
              <a:t>k</a:t>
            </a:r>
            <a:r>
              <a:rPr lang="zh-CN" altLang="en-US" sz="2800" kern="0" dirty="0" smtClean="0">
                <a:latin typeface="黑体" pitchFamily="49" charset="-122"/>
                <a:ea typeface="黑体" pitchFamily="49" charset="-122"/>
              </a:rPr>
              <a:t>个事件组织者</a:t>
            </a:r>
            <a:endParaRPr kumimoji="0" lang="en-US" altLang="zh-CN" sz="2800" b="0" i="0" u="none" strike="noStrike" kern="0" cap="none" spc="0" normalizeH="0" baseline="0" noProof="0" dirty="0" smtClean="0">
              <a:ln>
                <a:noFill/>
              </a:ln>
              <a:solidFill>
                <a:srgbClr val="000099"/>
              </a:solidFill>
              <a:effectLst/>
              <a:uLnTx/>
              <a:uFillTx/>
              <a:latin typeface="黑体" pitchFamily="49" charset="-122"/>
              <a:ea typeface="黑体" pitchFamily="49" charset="-122"/>
            </a:endParaRPr>
          </a:p>
          <a:p>
            <a:pPr marL="742950" lvl="1" indent="-285750" eaLnBrk="0" hangingPunct="0">
              <a:spcBef>
                <a:spcPct val="20000"/>
              </a:spcBef>
              <a:buFontTx/>
              <a:buChar char="–"/>
              <a:defRPr/>
            </a:pPr>
            <a:r>
              <a:rPr lang="zh-CN" altLang="en-US" sz="2400" kern="0" dirty="0" smtClean="0">
                <a:latin typeface="黑体" pitchFamily="49" charset="-122"/>
                <a:ea typeface="黑体" pitchFamily="49" charset="-122"/>
              </a:rPr>
              <a:t>融合了图上的关键词搜索</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融合了事件的影响力传播</a:t>
            </a:r>
            <a:endParaRPr lang="en-US" altLang="zh-CN" sz="2400" kern="0" dirty="0" smtClean="0">
              <a:latin typeface="黑体" pitchFamily="49" charset="-122"/>
              <a:ea typeface="黑体" pitchFamily="49" charset="-122"/>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黑体" pitchFamily="49" charset="-122"/>
                <a:ea typeface="黑体" pitchFamily="49" charset="-122"/>
              </a:rPr>
              <a:t>提出了具有性能保障的近似算法</a:t>
            </a:r>
            <a:r>
              <a:rPr lang="en-US" altLang="zh-CN" sz="2400" kern="0" dirty="0" smtClean="0">
                <a:latin typeface="黑体" pitchFamily="49" charset="-122"/>
                <a:ea typeface="黑体" pitchFamily="49" charset="-122"/>
              </a:rPr>
              <a:t> - </a:t>
            </a:r>
            <a:r>
              <a:rPr lang="zh-CN" altLang="en-US" sz="2400" kern="0" dirty="0" smtClean="0">
                <a:solidFill>
                  <a:srgbClr val="FF0000"/>
                </a:solidFill>
                <a:latin typeface="黑体" pitchFamily="49" charset="-122"/>
                <a:ea typeface="黑体" pitchFamily="49" charset="-122"/>
              </a:rPr>
              <a:t>近似比</a:t>
            </a:r>
            <a:r>
              <a:rPr lang="en-US" altLang="zh-CN" sz="2400" kern="0" dirty="0" smtClean="0">
                <a:solidFill>
                  <a:srgbClr val="FF0000"/>
                </a:solidFill>
                <a:latin typeface="黑体" pitchFamily="49" charset="-122"/>
                <a:ea typeface="黑体" pitchFamily="49" charset="-122"/>
              </a:rPr>
              <a:t>(1/2 - </a:t>
            </a:r>
            <a:r>
              <a:rPr lang="el-GR" altLang="zh-CN" sz="2400" kern="0" dirty="0" smtClean="0">
                <a:solidFill>
                  <a:srgbClr val="FF0000"/>
                </a:solidFill>
                <a:latin typeface="Times New Roman"/>
                <a:ea typeface="黑体" pitchFamily="49" charset="-122"/>
                <a:cs typeface="Times New Roman"/>
              </a:rPr>
              <a:t>ξ</a:t>
            </a:r>
            <a:r>
              <a:rPr lang="en-US" altLang="zh-CN" sz="2400" kern="0" dirty="0" smtClean="0">
                <a:solidFill>
                  <a:srgbClr val="FF0000"/>
                </a:solidFill>
                <a:latin typeface="黑体" pitchFamily="49" charset="-122"/>
                <a:ea typeface="黑体" pitchFamily="49" charset="-122"/>
              </a:rPr>
              <a:t>)</a:t>
            </a:r>
          </a:p>
        </p:txBody>
      </p:sp>
      <p:sp>
        <p:nvSpPr>
          <p:cNvPr id="8" name="TextBox 7"/>
          <p:cNvSpPr txBox="1"/>
          <p:nvPr/>
        </p:nvSpPr>
        <p:spPr>
          <a:xfrm>
            <a:off x="5508104" y="3284984"/>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grpSp>
        <p:nvGrpSpPr>
          <p:cNvPr id="35" name="组合 34"/>
          <p:cNvGrpSpPr/>
          <p:nvPr/>
        </p:nvGrpSpPr>
        <p:grpSpPr>
          <a:xfrm>
            <a:off x="3563888" y="2780928"/>
            <a:ext cx="5328592" cy="3090861"/>
            <a:chOff x="850667" y="1591714"/>
            <a:chExt cx="8097327" cy="5025743"/>
          </a:xfrm>
        </p:grpSpPr>
        <p:pic>
          <p:nvPicPr>
            <p:cNvPr id="10" name="Picture 8" descr="http://www.clker.com/cliparts/f/2/9/c/1195444664992663491ryanlerch_worldlabel_manface2.svg.med.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736667" y="4875434"/>
              <a:ext cx="885703" cy="100648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10"/>
            <p:cNvSpPr txBox="1"/>
            <p:nvPr/>
          </p:nvSpPr>
          <p:spPr>
            <a:xfrm>
              <a:off x="2147067" y="2238048"/>
              <a:ext cx="2661583" cy="1150626"/>
            </a:xfrm>
            <a:prstGeom prst="rect">
              <a:avLst/>
            </a:prstGeom>
            <a:noFill/>
          </p:spPr>
          <p:txBody>
            <a:bodyPr wrap="square" rtlCol="0">
              <a:spAutoFit/>
            </a:bodyPr>
            <a:lstStyle/>
            <a:p>
              <a:r>
                <a:rPr lang="en-SG" sz="1600" dirty="0" smtClean="0"/>
                <a:t>Bob</a:t>
              </a:r>
            </a:p>
            <a:p>
              <a:r>
                <a:rPr lang="en-SG" sz="1600" dirty="0" smtClean="0"/>
                <a:t> “Psychology”, “Sociology”</a:t>
              </a:r>
              <a:endParaRPr lang="en-SG" sz="1600" dirty="0"/>
            </a:p>
          </p:txBody>
        </p:sp>
        <p:sp>
          <p:nvSpPr>
            <p:cNvPr id="12" name="TextBox 11"/>
            <p:cNvSpPr txBox="1"/>
            <p:nvPr/>
          </p:nvSpPr>
          <p:spPr>
            <a:xfrm>
              <a:off x="5103629" y="1591714"/>
              <a:ext cx="3583172" cy="1150626"/>
            </a:xfrm>
            <a:prstGeom prst="rect">
              <a:avLst/>
            </a:prstGeom>
            <a:noFill/>
          </p:spPr>
          <p:txBody>
            <a:bodyPr wrap="square" rtlCol="0">
              <a:spAutoFit/>
            </a:bodyPr>
            <a:lstStyle/>
            <a:p>
              <a:r>
                <a:rPr lang="en-SG" sz="1600" dirty="0" smtClean="0"/>
                <a:t>Tom, </a:t>
              </a:r>
            </a:p>
            <a:p>
              <a:r>
                <a:rPr lang="en-SG" sz="1600" dirty="0" smtClean="0"/>
                <a:t> “Machine Learning”, “Data Mining”</a:t>
              </a:r>
              <a:endParaRPr lang="en-SG" sz="1600" dirty="0"/>
            </a:p>
          </p:txBody>
        </p:sp>
        <p:sp>
          <p:nvSpPr>
            <p:cNvPr id="13" name="TextBox 12"/>
            <p:cNvSpPr txBox="1"/>
            <p:nvPr/>
          </p:nvSpPr>
          <p:spPr>
            <a:xfrm>
              <a:off x="2132057" y="5466831"/>
              <a:ext cx="2717949" cy="1150626"/>
            </a:xfrm>
            <a:prstGeom prst="rect">
              <a:avLst/>
            </a:prstGeom>
            <a:noFill/>
          </p:spPr>
          <p:txBody>
            <a:bodyPr wrap="square" rtlCol="0">
              <a:spAutoFit/>
            </a:bodyPr>
            <a:lstStyle/>
            <a:p>
              <a:r>
                <a:rPr lang="en-SG" sz="1600" dirty="0" smtClean="0"/>
                <a:t>Sam, </a:t>
              </a:r>
            </a:p>
            <a:p>
              <a:r>
                <a:rPr lang="en-SG" sz="1600" dirty="0" smtClean="0"/>
                <a:t>“Database”, “Data Mining”</a:t>
              </a:r>
              <a:endParaRPr lang="en-SG" sz="1600" dirty="0"/>
            </a:p>
          </p:txBody>
        </p:sp>
        <p:sp>
          <p:nvSpPr>
            <p:cNvPr id="14" name="TextBox 13"/>
            <p:cNvSpPr txBox="1"/>
            <p:nvPr/>
          </p:nvSpPr>
          <p:spPr>
            <a:xfrm>
              <a:off x="5537653" y="4232138"/>
              <a:ext cx="3410341" cy="1150626"/>
            </a:xfrm>
            <a:prstGeom prst="rect">
              <a:avLst/>
            </a:prstGeom>
            <a:noFill/>
          </p:spPr>
          <p:txBody>
            <a:bodyPr wrap="square" rtlCol="0">
              <a:spAutoFit/>
            </a:bodyPr>
            <a:lstStyle/>
            <a:p>
              <a:r>
                <a:rPr lang="en-SG" sz="1600" dirty="0" smtClean="0"/>
                <a:t>Bill,</a:t>
              </a:r>
            </a:p>
            <a:p>
              <a:r>
                <a:rPr lang="en-SG" sz="1600" dirty="0" smtClean="0"/>
                <a:t>“NLP”, “Machine Learning”</a:t>
              </a:r>
              <a:endParaRPr lang="en-SG" sz="1600" dirty="0"/>
            </a:p>
          </p:txBody>
        </p:sp>
        <p:cxnSp>
          <p:nvCxnSpPr>
            <p:cNvPr id="15" name="直接箭头连接符 14"/>
            <p:cNvCxnSpPr/>
            <p:nvPr/>
          </p:nvCxnSpPr>
          <p:spPr>
            <a:xfrm>
              <a:off x="5994297" y="3280301"/>
              <a:ext cx="920219" cy="88576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027775" y="3199479"/>
              <a:ext cx="1098698" cy="9569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577124" y="3473267"/>
              <a:ext cx="777949" cy="369332"/>
            </a:xfrm>
            <a:prstGeom prst="rect">
              <a:avLst/>
            </a:prstGeom>
            <a:noFill/>
          </p:spPr>
          <p:txBody>
            <a:bodyPr wrap="square" rtlCol="0">
              <a:spAutoFit/>
            </a:bodyPr>
            <a:lstStyle/>
            <a:p>
              <a:r>
                <a:rPr lang="en-SG" dirty="0" smtClean="0"/>
                <a:t>……</a:t>
              </a:r>
              <a:endParaRPr lang="en-SG" dirty="0"/>
            </a:p>
          </p:txBody>
        </p:sp>
        <p:cxnSp>
          <p:nvCxnSpPr>
            <p:cNvPr id="18" name="直接箭头连接符 17"/>
            <p:cNvCxnSpPr/>
            <p:nvPr/>
          </p:nvCxnSpPr>
          <p:spPr>
            <a:xfrm flipH="1" flipV="1">
              <a:off x="1545020" y="3761777"/>
              <a:ext cx="1439377" cy="228600"/>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1765197" y="4071199"/>
              <a:ext cx="1252678" cy="6166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295400" y="3920011"/>
              <a:ext cx="777949" cy="369332"/>
            </a:xfrm>
            <a:prstGeom prst="rect">
              <a:avLst/>
            </a:prstGeom>
            <a:noFill/>
          </p:spPr>
          <p:txBody>
            <a:bodyPr wrap="square" rtlCol="0">
              <a:spAutoFit/>
            </a:bodyPr>
            <a:lstStyle/>
            <a:p>
              <a:r>
                <a:rPr lang="en-SG" dirty="0" smtClean="0"/>
                <a:t>……</a:t>
              </a:r>
              <a:endParaRPr lang="en-SG" dirty="0"/>
            </a:p>
          </p:txBody>
        </p:sp>
        <p:cxnSp>
          <p:nvCxnSpPr>
            <p:cNvPr id="21" name="直接箭头连接符 20"/>
            <p:cNvCxnSpPr/>
            <p:nvPr/>
          </p:nvCxnSpPr>
          <p:spPr>
            <a:xfrm>
              <a:off x="5075275" y="5014102"/>
              <a:ext cx="80822" cy="729146"/>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156097" y="4980624"/>
              <a:ext cx="1103187" cy="928113"/>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481335" y="5894484"/>
              <a:ext cx="777949" cy="369332"/>
            </a:xfrm>
            <a:prstGeom prst="rect">
              <a:avLst/>
            </a:prstGeom>
            <a:noFill/>
          </p:spPr>
          <p:txBody>
            <a:bodyPr wrap="square" rtlCol="0">
              <a:spAutoFit/>
            </a:bodyPr>
            <a:lstStyle/>
            <a:p>
              <a:r>
                <a:rPr lang="en-SG" dirty="0" smtClean="0"/>
                <a:t>……</a:t>
              </a:r>
              <a:endParaRPr lang="en-SG" dirty="0"/>
            </a:p>
          </p:txBody>
        </p:sp>
        <p:cxnSp>
          <p:nvCxnSpPr>
            <p:cNvPr id="24" name="直接箭头连接符 23"/>
            <p:cNvCxnSpPr/>
            <p:nvPr/>
          </p:nvCxnSpPr>
          <p:spPr>
            <a:xfrm flipV="1">
              <a:off x="5075275" y="3613705"/>
              <a:ext cx="757378" cy="1171797"/>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179519" y="4071199"/>
              <a:ext cx="1551340" cy="583168"/>
            </a:xfrm>
            <a:prstGeom prst="straightConnector1">
              <a:avLst/>
            </a:prstGeom>
            <a:ln w="25400">
              <a:headEnd type="none" w="lg" len="lg"/>
              <a:tailEnd type="stealth" w="lg" len="lg"/>
            </a:ln>
          </p:spPr>
          <p:style>
            <a:lnRef idx="1">
              <a:schemeClr val="accent1"/>
            </a:lnRef>
            <a:fillRef idx="0">
              <a:schemeClr val="accent1"/>
            </a:fillRef>
            <a:effectRef idx="0">
              <a:schemeClr val="accent1"/>
            </a:effectRef>
            <a:fontRef idx="minor">
              <a:schemeClr val="tx1"/>
            </a:fontRef>
          </p:style>
        </p:cxnSp>
        <p:pic>
          <p:nvPicPr>
            <p:cNvPr id="26"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61706" y="574324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7"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14516" y="3889224"/>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8"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59743" y="5598511"/>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29"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142239" y="2856277"/>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0"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81354" y="4546868"/>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1" name="Picture 2" descr="http://www.clker.com/cliparts/1/d/e/6/11954451621937834381Gerald_G_Boy_Face_Cartoon_2.svg.hi.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50667" y="3313779"/>
              <a:ext cx="683843" cy="782096"/>
            </a:xfrm>
            <a:prstGeom prst="rect">
              <a:avLst/>
            </a:prstGeom>
            <a:noFill/>
            <a:extLst>
              <a:ext uri="{909E8E84-426E-40DD-AFC4-6F175D3DCCD1}">
                <a14:hiddenFill xmlns:a14="http://schemas.microsoft.com/office/drawing/2010/main" xmlns="">
                  <a:solidFill>
                    <a:srgbClr val="FFFFFF"/>
                  </a:solidFill>
                </a14:hiddenFill>
              </a:ext>
            </a:extLst>
          </p:spPr>
        </p:pic>
        <p:pic>
          <p:nvPicPr>
            <p:cNvPr id="32" name="Picture 4" descr="http://www.vectors4all.net/preview/lady-face-cartoon-clip-art.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707314" y="3603466"/>
              <a:ext cx="729914" cy="749308"/>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6" descr="http://www.clker.com/cliparts/e/7/8/b/11954449581778132602Gerald_G_Boy_Face_Cartoon_3.svg.med.png"/>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28788" y="2741876"/>
              <a:ext cx="915200" cy="930765"/>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10" descr="http://www.clker.com/cliparts/B/C/H/o/c/B/happy-boy-cartoon-md.png"/>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730859" y="4425177"/>
              <a:ext cx="684182" cy="78760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1" name="内容占位符 2"/>
          <p:cNvSpPr txBox="1">
            <a:spLocks/>
          </p:cNvSpPr>
          <p:nvPr/>
        </p:nvSpPr>
        <p:spPr bwMode="auto">
          <a:xfrm>
            <a:off x="611560" y="3207493"/>
            <a:ext cx="2736304" cy="22322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200" kern="0" dirty="0" smtClean="0">
                <a:solidFill>
                  <a:srgbClr val="FF0000"/>
                </a:solidFill>
                <a:latin typeface="+mn-ea"/>
                <a:ea typeface="+mn-ea"/>
              </a:rPr>
              <a:t>查询</a:t>
            </a:r>
            <a:r>
              <a:rPr lang="en-US" altLang="zh-CN" sz="2200" kern="0" dirty="0" smtClean="0">
                <a:solidFill>
                  <a:srgbClr val="FF0000"/>
                </a:solidFill>
                <a:latin typeface="+mn-ea"/>
                <a:ea typeface="+mn-ea"/>
              </a:rPr>
              <a:t>Q</a:t>
            </a:r>
            <a:r>
              <a:rPr lang="zh-CN" altLang="en-US" sz="2200" kern="0" dirty="0" smtClean="0">
                <a:solidFill>
                  <a:srgbClr val="FF0000"/>
                </a:solidFill>
                <a:latin typeface="+mn-ea"/>
                <a:ea typeface="+mn-ea"/>
              </a:rPr>
              <a:t>示例：</a:t>
            </a:r>
            <a:endParaRPr lang="en-US" altLang="zh-CN" sz="2200" kern="0" dirty="0" smtClean="0">
              <a:solidFill>
                <a:srgbClr val="FF0000"/>
              </a:solidFill>
              <a:latin typeface="+mn-ea"/>
              <a:ea typeface="+mn-ea"/>
            </a:endParaRP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K = 2</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Q = {Psychology, </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Sociology,</a:t>
            </a:r>
          </a:p>
          <a:p>
            <a:pPr marL="342900" marR="0" lvl="0" indent="-342900" algn="l" defTabSz="914400" rtl="0" eaLnBrk="0" fontAlgn="base" latinLnBrk="0" hangingPunct="0">
              <a:lnSpc>
                <a:spcPct val="100000"/>
              </a:lnSpc>
              <a:spcBef>
                <a:spcPct val="20000"/>
              </a:spcBef>
              <a:spcAft>
                <a:spcPct val="0"/>
              </a:spcAft>
              <a:buClrTx/>
              <a:buSzTx/>
              <a:tabLst/>
              <a:defRPr/>
            </a:pPr>
            <a:r>
              <a:rPr lang="en-US" altLang="zh-CN" sz="2200" kern="0" dirty="0" smtClean="0">
                <a:latin typeface="Arial Unicode MS" pitchFamily="34" charset="-122"/>
                <a:ea typeface="Arial Unicode MS" pitchFamily="34" charset="-122"/>
                <a:cs typeface="Arial Unicode MS" pitchFamily="34" charset="-122"/>
              </a:rPr>
              <a:t>Data mining }</a:t>
            </a:r>
            <a:endParaRPr lang="zh-CN" altLang="en-US" sz="2200" dirty="0">
              <a:latin typeface="Arial Unicode MS" pitchFamily="34" charset="-122"/>
              <a:ea typeface="Arial Unicode MS" pitchFamily="34" charset="-122"/>
              <a:cs typeface="Arial Unicode MS" pitchFamily="34" charset="-122"/>
            </a:endParaRPr>
          </a:p>
        </p:txBody>
      </p:sp>
      <p:sp>
        <p:nvSpPr>
          <p:cNvPr id="36" name="矩形 35"/>
          <p:cNvSpPr/>
          <p:nvPr/>
        </p:nvSpPr>
        <p:spPr>
          <a:xfrm>
            <a:off x="0" y="6309320"/>
            <a:ext cx="9144000" cy="523220"/>
          </a:xfrm>
          <a:prstGeom prst="rect">
            <a:avLst/>
          </a:prstGeom>
          <a:ln>
            <a:solidFill>
              <a:srgbClr val="FF0000"/>
            </a:solidFill>
          </a:ln>
        </p:spPr>
        <p:txBody>
          <a:bodyPr wrap="square">
            <a:spAutoFit/>
          </a:bodyPr>
          <a:lstStyle/>
          <a:p>
            <a:r>
              <a:rPr lang="en-US" altLang="zh-CN" sz="1400" dirty="0" smtClean="0">
                <a:ea typeface="黑体" pitchFamily="49" charset="-122"/>
              </a:rPr>
              <a:t>[11] </a:t>
            </a:r>
            <a:r>
              <a:rPr lang="en-US" altLang="zh-CN" sz="1400" dirty="0" err="1" smtClean="0">
                <a:ea typeface="黑体" pitchFamily="49" charset="-122"/>
              </a:rPr>
              <a:t>Kaiyu</a:t>
            </a:r>
            <a:r>
              <a:rPr lang="en-US" altLang="zh-CN" sz="1400" dirty="0" smtClean="0">
                <a:ea typeface="黑体" pitchFamily="49" charset="-122"/>
              </a:rPr>
              <a:t> </a:t>
            </a:r>
            <a:r>
              <a:rPr lang="en-US" altLang="zh-CN" sz="1400" dirty="0" err="1" smtClean="0">
                <a:ea typeface="黑体" pitchFamily="49" charset="-122"/>
              </a:rPr>
              <a:t>Feng</a:t>
            </a:r>
            <a:r>
              <a:rPr lang="en-US" altLang="zh-CN" sz="1400" dirty="0" smtClean="0">
                <a:ea typeface="黑体" pitchFamily="49" charset="-122"/>
              </a:rPr>
              <a:t>, </a:t>
            </a:r>
            <a:r>
              <a:rPr lang="en-US" altLang="zh-CN" sz="1400" dirty="0" err="1" smtClean="0">
                <a:ea typeface="黑体" pitchFamily="49" charset="-122"/>
              </a:rPr>
              <a:t>Gao</a:t>
            </a:r>
            <a:r>
              <a:rPr lang="en-US" altLang="zh-CN" sz="1400" dirty="0" smtClean="0">
                <a:ea typeface="黑体" pitchFamily="49" charset="-122"/>
              </a:rPr>
              <a:t> Cong, </a:t>
            </a:r>
            <a:r>
              <a:rPr lang="en-US" altLang="zh-CN" sz="1400" dirty="0" err="1" smtClean="0">
                <a:ea typeface="黑体" pitchFamily="49" charset="-122"/>
              </a:rPr>
              <a:t>Sourav</a:t>
            </a:r>
            <a:r>
              <a:rPr lang="en-US" altLang="zh-CN" sz="1400" dirty="0" smtClean="0">
                <a:ea typeface="黑体" pitchFamily="49" charset="-122"/>
              </a:rPr>
              <a:t> S. </a:t>
            </a:r>
            <a:r>
              <a:rPr lang="en-US" altLang="zh-CN" sz="1400" dirty="0" err="1" smtClean="0">
                <a:ea typeface="黑体" pitchFamily="49" charset="-122"/>
              </a:rPr>
              <a:t>Bhowmick</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In search of influential event organizers in online social networks. </a:t>
            </a:r>
            <a:r>
              <a:rPr lang="en-US" altLang="zh-CN" sz="1400" b="1" dirty="0" smtClean="0">
                <a:solidFill>
                  <a:srgbClr val="C00000"/>
                </a:solidFill>
                <a:ea typeface="黑体" pitchFamily="49" charset="-122"/>
              </a:rPr>
              <a:t>SIGMOD 2014</a:t>
            </a:r>
            <a:r>
              <a:rPr lang="en-US" altLang="zh-CN" sz="1400" b="1" dirty="0" smtClean="0">
                <a:ea typeface="黑体" pitchFamily="49" charset="-122"/>
              </a:rPr>
              <a:t>.</a:t>
            </a:r>
            <a:endParaRPr lang="zh-CN" altLang="en-US" sz="1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准确性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Accuracy</a:t>
            </a:r>
            <a:r>
              <a:rPr lang="en-US" altLang="zh-CN" sz="3600" b="1" dirty="0" smtClean="0">
                <a:solidFill>
                  <a:srgbClr val="C00000"/>
                </a:solidFill>
              </a:rPr>
              <a:t>)</a:t>
            </a:r>
            <a:endParaRPr lang="zh-CN" altLang="en-US" sz="3600" dirty="0"/>
          </a:p>
        </p:txBody>
      </p:sp>
      <p:sp>
        <p:nvSpPr>
          <p:cNvPr id="6" name="内容占位符 2"/>
          <p:cNvSpPr>
            <a:spLocks noGrp="1"/>
          </p:cNvSpPr>
          <p:nvPr>
            <p:ph idx="1"/>
          </p:nvPr>
        </p:nvSpPr>
        <p:spPr>
          <a:xfrm>
            <a:off x="467544" y="4653136"/>
            <a:ext cx="5580112" cy="1584176"/>
          </a:xfrm>
        </p:spPr>
        <p:txBody>
          <a:bodyPr/>
          <a:lstStyle/>
          <a:p>
            <a:pPr>
              <a:buNone/>
            </a:pPr>
            <a:r>
              <a:rPr lang="zh-CN" altLang="en-US" sz="2400" dirty="0" smtClean="0"/>
              <a:t>搜索</a:t>
            </a:r>
            <a:r>
              <a:rPr lang="zh-CN" altLang="en-US" sz="2400" dirty="0" smtClean="0">
                <a:solidFill>
                  <a:srgbClr val="000099"/>
                </a:solidFill>
              </a:rPr>
              <a:t>北航</a:t>
            </a:r>
            <a:r>
              <a:rPr lang="zh-CN" altLang="en-US" sz="2400" dirty="0" smtClean="0"/>
              <a:t>的信息</a:t>
            </a:r>
            <a:r>
              <a:rPr lang="zh-CN" altLang="en-US" sz="2400" dirty="0" smtClean="0">
                <a:solidFill>
                  <a:srgbClr val="0066CC"/>
                </a:solidFill>
              </a:rPr>
              <a:t>：</a:t>
            </a:r>
            <a:endParaRPr lang="en-US" altLang="zh-CN" sz="2400" dirty="0" smtClean="0">
              <a:solidFill>
                <a:srgbClr val="0066CC"/>
              </a:solidFill>
            </a:endParaRPr>
          </a:p>
          <a:p>
            <a:pPr marL="285750" indent="-285750">
              <a:buFontTx/>
              <a:buChar char="–"/>
            </a:pPr>
            <a:r>
              <a:rPr lang="zh-CN" altLang="en-US" sz="2000" kern="1200" dirty="0" smtClean="0">
                <a:solidFill>
                  <a:srgbClr val="FF0000"/>
                </a:solidFill>
              </a:rPr>
              <a:t>北航、北京航空航天大学、</a:t>
            </a:r>
            <a:r>
              <a:rPr lang="zh-TW" altLang="en-US" sz="2000" kern="1200" dirty="0" smtClean="0">
                <a:solidFill>
                  <a:srgbClr val="FF0000"/>
                </a:solidFill>
              </a:rPr>
              <a:t>北京航空航天大學</a:t>
            </a:r>
            <a:r>
              <a:rPr lang="zh-CN" altLang="en-US" sz="2000" kern="1200" dirty="0" smtClean="0">
                <a:solidFill>
                  <a:srgbClr val="FF0000"/>
                </a:solidFill>
              </a:rPr>
              <a:t>、</a:t>
            </a:r>
            <a:r>
              <a:rPr lang="en-US" altLang="zh-CN" sz="2000" kern="1200" dirty="0" err="1" smtClean="0">
                <a:solidFill>
                  <a:srgbClr val="FF0000"/>
                </a:solidFill>
              </a:rPr>
              <a:t>Beihang</a:t>
            </a:r>
            <a:r>
              <a:rPr lang="zh-CN" altLang="en-US" sz="2000" kern="1200" dirty="0" smtClean="0">
                <a:solidFill>
                  <a:srgbClr val="FF0000"/>
                </a:solidFill>
              </a:rPr>
              <a:t>、</a:t>
            </a:r>
            <a:r>
              <a:rPr lang="en-US" altLang="zh-CN" sz="2000" kern="1200" dirty="0" err="1" smtClean="0">
                <a:solidFill>
                  <a:srgbClr val="FF0000"/>
                </a:solidFill>
              </a:rPr>
              <a:t>Beihang</a:t>
            </a:r>
            <a:r>
              <a:rPr lang="en-US" altLang="zh-CN" sz="2000" kern="1200" dirty="0" smtClean="0">
                <a:solidFill>
                  <a:srgbClr val="FF0000"/>
                </a:solidFill>
              </a:rPr>
              <a:t> University</a:t>
            </a:r>
            <a:r>
              <a:rPr lang="zh-CN" altLang="en-US" sz="2000" kern="1200" dirty="0" smtClean="0">
                <a:solidFill>
                  <a:srgbClr val="FF0000"/>
                </a:solidFill>
              </a:rPr>
              <a:t>、</a:t>
            </a:r>
            <a:r>
              <a:rPr lang="en-US" altLang="zh-CN" sz="2000" kern="1200" dirty="0" smtClean="0">
                <a:solidFill>
                  <a:srgbClr val="FF0000"/>
                </a:solidFill>
              </a:rPr>
              <a:t>Beijing University of Aeronautics and Astronautics</a:t>
            </a:r>
          </a:p>
          <a:p>
            <a:pPr lvl="1"/>
            <a:endParaRPr lang="zh-CN" altLang="en-US" sz="2000" dirty="0"/>
          </a:p>
        </p:txBody>
      </p:sp>
      <p:sp>
        <p:nvSpPr>
          <p:cNvPr id="7" name="内容占位符 2"/>
          <p:cNvSpPr txBox="1">
            <a:spLocks/>
          </p:cNvSpPr>
          <p:nvPr/>
        </p:nvSpPr>
        <p:spPr bwMode="auto">
          <a:xfrm>
            <a:off x="319350" y="90872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lang="zh-CN" altLang="en-US" sz="2800" kern="0" dirty="0" smtClean="0">
                <a:solidFill>
                  <a:srgbClr val="000000"/>
                </a:solidFill>
                <a:latin typeface="Arial Unicode MS" pitchFamily="34" charset="-122"/>
                <a:ea typeface="黑体"/>
              </a:rPr>
              <a:t>如何搜索“信息”</a:t>
            </a:r>
            <a:r>
              <a:rPr lang="zh-CN" altLang="en-US" sz="2800" kern="0" dirty="0" smtClean="0">
                <a:solidFill>
                  <a:srgbClr val="FF0000"/>
                </a:solidFill>
                <a:latin typeface="Arial Unicode MS" pitchFamily="34" charset="-122"/>
                <a:ea typeface="黑体"/>
              </a:rPr>
              <a:t>更准</a:t>
            </a:r>
            <a:r>
              <a:rPr lang="en-US" altLang="zh-CN" sz="2800" kern="0" dirty="0" smtClean="0">
                <a:solidFill>
                  <a:srgbClr val="FF0000"/>
                </a:solidFill>
                <a:latin typeface="Arial Unicode MS" pitchFamily="34" charset="-122"/>
                <a:ea typeface="黑体"/>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用户意图理解（融合用户的行为特征）</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融合知识图谱</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 Knowledge Graph</a:t>
            </a:r>
          </a:p>
          <a:p>
            <a:pPr marL="742950" lvl="1" indent="-285750" eaLnBrk="0" hangingPunct="0">
              <a:spcBef>
                <a:spcPct val="20000"/>
              </a:spcBef>
              <a:buFontTx/>
              <a:buChar char="–"/>
            </a:pPr>
            <a:r>
              <a:rPr lang="zh-CN" altLang="en-US" sz="2400" kern="0" dirty="0" smtClean="0">
                <a:latin typeface="Arial Unicode MS" pitchFamily="34" charset="-122"/>
                <a:ea typeface="+mn-ea"/>
              </a:rPr>
              <a:t>基于知识</a:t>
            </a:r>
            <a:r>
              <a:rPr lang="en-US" altLang="zh-CN" sz="2400" kern="0" dirty="0" smtClean="0">
                <a:latin typeface="Arial Unicode MS" pitchFamily="34" charset="-122"/>
                <a:ea typeface="+mn-ea"/>
              </a:rPr>
              <a:t>/</a:t>
            </a:r>
            <a:r>
              <a:rPr lang="zh-CN" altLang="en-US" sz="2400" kern="0" dirty="0" smtClean="0">
                <a:latin typeface="Arial Unicode MS" pitchFamily="34" charset="-122"/>
                <a:ea typeface="+mn-ea"/>
              </a:rPr>
              <a:t>用户意图的查询转换</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467544" y="3140968"/>
            <a:ext cx="558011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zh-CN" altLang="en-US" sz="2400" b="0" i="0" u="none" strike="noStrike" kern="0" cap="none" spc="0" normalizeH="0" baseline="0" noProof="0" dirty="0" smtClean="0">
                <a:ln>
                  <a:noFill/>
                </a:ln>
                <a:effectLst/>
                <a:uLnTx/>
                <a:uFillTx/>
                <a:latin typeface="+mn-ea"/>
                <a:ea typeface="+mn-ea"/>
                <a:cs typeface="+mn-cs"/>
              </a:rPr>
              <a:t>搜索</a:t>
            </a:r>
            <a:r>
              <a:rPr kumimoji="0" lang="zh-CN" altLang="en-US" sz="2400" b="0" i="0" u="none" strike="noStrike" kern="0" cap="none" spc="0" normalizeH="0" baseline="0" noProof="0" dirty="0" smtClean="0">
                <a:ln>
                  <a:noFill/>
                </a:ln>
                <a:solidFill>
                  <a:srgbClr val="000099"/>
                </a:solidFill>
                <a:effectLst/>
                <a:uLnTx/>
                <a:uFillTx/>
                <a:latin typeface="+mn-ea"/>
                <a:ea typeface="+mn-ea"/>
                <a:cs typeface="+mn-cs"/>
              </a:rPr>
              <a:t>北航周围的饭店</a:t>
            </a:r>
            <a:endParaRPr kumimoji="0" lang="en-US" altLang="zh-CN" sz="2400" b="0" i="0" u="none" strike="noStrike" kern="0" cap="none" spc="0" normalizeH="0" baseline="0" noProof="0" dirty="0" smtClean="0">
              <a:ln>
                <a:noFill/>
              </a:ln>
              <a:solidFill>
                <a:srgbClr val="000099"/>
              </a:solidFill>
              <a:effectLst/>
              <a:uLnTx/>
              <a:uFillTx/>
              <a:latin typeface="+mn-ea"/>
              <a:ea typeface="+mn-ea"/>
              <a:cs typeface="+mn-cs"/>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人在美国 </a:t>
            </a:r>
            <a:r>
              <a:rPr lang="en-US" altLang="zh-CN" sz="2000" dirty="0" smtClean="0">
                <a:solidFill>
                  <a:srgbClr val="FF0000"/>
                </a:solidFill>
                <a:latin typeface="Arial Unicode MS" pitchFamily="34" charset="-122"/>
                <a:ea typeface="+mn-ea"/>
              </a:rPr>
              <a:t>vs.</a:t>
            </a:r>
            <a:r>
              <a:rPr lang="zh-CN" altLang="en-US" sz="2000" dirty="0" smtClean="0">
                <a:solidFill>
                  <a:srgbClr val="FF0000"/>
                </a:solidFill>
                <a:latin typeface="Arial Unicode MS" pitchFamily="34" charset="-122"/>
                <a:ea typeface="+mn-ea"/>
              </a:rPr>
              <a:t>人在北航</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人在北航</a:t>
            </a:r>
            <a:r>
              <a:rPr lang="en-US" altLang="zh-CN" sz="2000" dirty="0" smtClean="0">
                <a:solidFill>
                  <a:srgbClr val="FF0000"/>
                </a:solidFill>
                <a:latin typeface="Arial Unicode MS" pitchFamily="34" charset="-122"/>
                <a:ea typeface="+mn-ea"/>
              </a:rPr>
              <a:t>:</a:t>
            </a:r>
            <a:r>
              <a:rPr lang="zh-CN" altLang="en-US" sz="2000" dirty="0" smtClean="0">
                <a:solidFill>
                  <a:srgbClr val="FF0000"/>
                </a:solidFill>
                <a:latin typeface="Arial Unicode MS" pitchFamily="34" charset="-122"/>
                <a:ea typeface="+mn-ea"/>
              </a:rPr>
              <a:t>中午</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 </a:t>
            </a:r>
            <a:r>
              <a:rPr lang="en-US" altLang="zh-CN" sz="2000" dirty="0" smtClean="0">
                <a:solidFill>
                  <a:srgbClr val="FF0000"/>
                </a:solidFill>
                <a:latin typeface="Arial Unicode MS" pitchFamily="34" charset="-122"/>
                <a:ea typeface="+mn-ea"/>
              </a:rPr>
              <a:t>vs. </a:t>
            </a:r>
            <a:r>
              <a:rPr lang="zh-CN" altLang="en-US" sz="2000" dirty="0" smtClean="0">
                <a:solidFill>
                  <a:srgbClr val="FF0000"/>
                </a:solidFill>
                <a:latin typeface="Arial Unicode MS" pitchFamily="34" charset="-122"/>
                <a:ea typeface="+mn-ea"/>
              </a:rPr>
              <a:t>半夜</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27501" y="2348880"/>
            <a:ext cx="2908995" cy="4062118"/>
            <a:chOff x="4032448" y="2983761"/>
            <a:chExt cx="2908995" cy="4062118"/>
          </a:xfrm>
        </p:grpSpPr>
        <p:sp>
          <p:nvSpPr>
            <p:cNvPr id="10" name="矩形 9"/>
            <p:cNvSpPr/>
            <p:nvPr/>
          </p:nvSpPr>
          <p:spPr>
            <a:xfrm>
              <a:off x="4788024" y="2983761"/>
              <a:ext cx="1440160" cy="369332"/>
            </a:xfrm>
            <a:prstGeom prst="rect">
              <a:avLst/>
            </a:prstGeom>
          </p:spPr>
          <p:txBody>
            <a:bodyPr wrap="square">
              <a:spAutoFit/>
            </a:bodyPr>
            <a:lstStyle/>
            <a:p>
              <a:pPr algn="ctr"/>
              <a:r>
                <a:rPr lang="zh-CN" altLang="en-US" dirty="0" smtClean="0">
                  <a:latin typeface="黑体" pitchFamily="49" charset="-122"/>
                  <a:ea typeface="黑体" pitchFamily="49" charset="-122"/>
                </a:rPr>
                <a:t>移动互联网</a:t>
              </a:r>
              <a:endParaRPr lang="zh-CN" altLang="en-US" dirty="0">
                <a:latin typeface="黑体" pitchFamily="49" charset="-122"/>
                <a:ea typeface="黑体" pitchFamily="49" charset="-122"/>
              </a:endParaRPr>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788024" y="4999985"/>
              <a:ext cx="1440160" cy="400110"/>
            </a:xfrm>
            <a:prstGeom prst="rect">
              <a:avLst/>
            </a:prstGeom>
          </p:spPr>
          <p:txBody>
            <a:bodyPr wrap="square">
              <a:spAutoFit/>
            </a:bodyPr>
            <a:lstStyle/>
            <a:p>
              <a:pPr algn="ctr"/>
              <a:r>
                <a:rPr lang="zh-CN" altLang="en-US" dirty="0" smtClean="0">
                  <a:latin typeface="黑体" pitchFamily="49" charset="-122"/>
                  <a:ea typeface="黑体" pitchFamily="49" charset="-122"/>
                </a:rPr>
                <a:t>知识图谱</a:t>
              </a:r>
              <a:endParaRPr lang="zh-CN" altLang="en-US" sz="2000" dirty="0">
                <a:latin typeface="黑体" pitchFamily="49" charset="-122"/>
                <a:ea typeface="黑体" pitchFamily="49"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高效性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Efficiency</a:t>
            </a:r>
            <a:r>
              <a:rPr lang="en-US" altLang="zh-CN" sz="3600" b="1" dirty="0" smtClean="0">
                <a:solidFill>
                  <a:srgbClr val="C00000"/>
                </a:solidFill>
              </a:rPr>
              <a:t>)</a:t>
            </a:r>
            <a:endParaRPr lang="zh-CN" altLang="en-US" dirty="0"/>
          </a:p>
        </p:txBody>
      </p:sp>
      <p:sp>
        <p:nvSpPr>
          <p:cNvPr id="7" name="内容占位符 2"/>
          <p:cNvSpPr txBox="1">
            <a:spLocks/>
          </p:cNvSpPr>
          <p:nvPr/>
        </p:nvSpPr>
        <p:spPr bwMode="auto">
          <a:xfrm>
            <a:off x="323528" y="92810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如何搜索“信息”</a:t>
            </a:r>
            <a:r>
              <a:rPr lang="zh-CN" altLang="en-US" sz="2800" dirty="0" smtClean="0">
                <a:solidFill>
                  <a:srgbClr val="FF0000"/>
                </a:solidFill>
                <a:latin typeface="+mn-ea"/>
                <a:ea typeface="+mn-ea"/>
              </a:rPr>
              <a:t>更快</a:t>
            </a:r>
            <a:r>
              <a:rPr lang="en-US" altLang="zh-CN" sz="2800" dirty="0" smtClean="0">
                <a:solidFill>
                  <a:srgbClr val="FF0000"/>
                </a:solidFill>
                <a:latin typeface="+mn-ea"/>
                <a:ea typeface="+mn-ea"/>
              </a:rPr>
              <a:t>?</a:t>
            </a:r>
            <a:endParaRPr lang="en-US" altLang="zh-CN" sz="280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rPr>
              <a:t>查询近似技术</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a:p>
            <a:pPr marL="742950" lvl="1" indent="-285750" eaLnBrk="0" hangingPunct="0">
              <a:spcBef>
                <a:spcPct val="20000"/>
              </a:spcBef>
              <a:buFontTx/>
              <a:buChar char="–"/>
            </a:pPr>
            <a:r>
              <a:rPr lang="zh-CN" altLang="en-US" sz="2400" kern="0" dirty="0" smtClean="0">
                <a:latin typeface="+mn-ea"/>
                <a:ea typeface="+mn-ea"/>
              </a:rPr>
              <a:t>数据近似技术</a:t>
            </a:r>
            <a:endParaRPr lang="en-US" altLang="zh-CN" sz="2400" kern="0" dirty="0" smtClean="0">
              <a:latin typeface="+mn-ea"/>
              <a:ea typeface="+mn-ea"/>
            </a:endParaRP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0" y="2505090"/>
            <a:ext cx="3463799"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51520" y="3429000"/>
              <a:ext cx="3077194" cy="2952477"/>
              <a:chOff x="251520" y="3429000"/>
              <a:chExt cx="3077194" cy="2952477"/>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91767" y="5949280"/>
                <a:ext cx="3036947" cy="432197"/>
              </a:xfrm>
              <a:prstGeom prst="rect">
                <a:avLst/>
              </a:prstGeom>
            </p:spPr>
            <p:txBody>
              <a:bodyPr wrap="none">
                <a:spAutoFit/>
              </a:bodyPr>
              <a:lstStyle/>
              <a:p>
                <a:pPr algn="ctr">
                  <a:spcBef>
                    <a:spcPct val="20000"/>
                  </a:spcBef>
                </a:pPr>
                <a:r>
                  <a:rPr lang="zh-CN" altLang="en-US" sz="2400" b="1" dirty="0" smtClean="0">
                    <a:latin typeface="Arial" pitchFamily="34" charset="0"/>
                    <a:ea typeface="黑体" pitchFamily="49" charset="-122"/>
                  </a:rPr>
                  <a:t>大数据的计算特征 </a:t>
                </a:r>
                <a:r>
                  <a:rPr lang="en-US" altLang="zh-CN" sz="2400" b="1" dirty="0" smtClean="0">
                    <a:latin typeface="Arial" pitchFamily="34" charset="0"/>
                    <a:ea typeface="黑体" pitchFamily="49" charset="-122"/>
                    <a:cs typeface="Arial" pitchFamily="34" charset="0"/>
                  </a:rPr>
                  <a:t>= </a:t>
                </a:r>
                <a:r>
                  <a:rPr lang="en-US" altLang="zh-CN" sz="2400" b="1" dirty="0" smtClean="0">
                    <a:latin typeface="宋体" pitchFamily="2" charset="-122"/>
                    <a:cs typeface="Arial" pitchFamily="34" charset="0"/>
                  </a:rPr>
                  <a:t>3I</a:t>
                </a:r>
                <a:endParaRPr lang="en-US" altLang="zh-CN" sz="24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086028" y="2572555"/>
            <a:ext cx="3518420" cy="3518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0" y="2159644"/>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solidFill>
                  <a:srgbClr val="C00000"/>
                </a:solidFill>
                <a:effectLst/>
                <a:uLnTx/>
                <a:uFillTx/>
                <a:latin typeface="+mj-lt"/>
                <a:ea typeface="+mj-ea"/>
                <a:cs typeface="+mj-cs"/>
              </a:rPr>
              <a:t>大图搜索的查询技术</a:t>
            </a:r>
            <a:endParaRPr kumimoji="0" lang="en-US" altLang="zh-CN" sz="3600" b="1" i="0" u="none" strike="noStrike" kern="0" cap="none" spc="0" normalizeH="0" baseline="0" noProof="0" dirty="0" smtClean="0">
              <a:ln>
                <a:noFill/>
              </a:ln>
              <a:solidFill>
                <a:srgbClr val="C00000"/>
              </a:solidFill>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C00000"/>
                </a:solidFill>
                <a:effectLst/>
                <a:uLnTx/>
                <a:uFillTx/>
                <a:latin typeface="+mj-lt"/>
                <a:ea typeface="+mj-ea"/>
                <a:cs typeface="+mj-cs"/>
              </a:rPr>
              <a:t>(Query Techniques for Big Graph Search)</a:t>
            </a:r>
            <a:endParaRPr kumimoji="0" lang="en-US" altLang="zh-CN" sz="3200" b="1" i="0" u="none" strike="noStrike" kern="0" cap="none" spc="0" normalizeH="0" baseline="0" noProof="0" dirty="0" smtClean="0">
              <a:ln>
                <a:noFill/>
              </a:ln>
              <a:solidFill>
                <a:srgbClr val="C00000"/>
              </a:solidFill>
              <a:effectLst/>
              <a:uLnTx/>
              <a:uFillTx/>
              <a:latin typeface="+mj-lt"/>
              <a:ea typeface="+mj-ea"/>
              <a:cs typeface="+mj-cs"/>
            </a:endParaRPr>
          </a:p>
        </p:txBody>
      </p:sp>
      <p:sp>
        <p:nvSpPr>
          <p:cNvPr id="5" name="矩形 4"/>
          <p:cNvSpPr/>
          <p:nvPr/>
        </p:nvSpPr>
        <p:spPr>
          <a:xfrm>
            <a:off x="3059832" y="3717032"/>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查询近似技术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008112"/>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solidFill>
                  <a:srgbClr val="C00000"/>
                </a:solidFill>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，变换为一类查询复杂性低的查询语言</a:t>
            </a:r>
            <a:r>
              <a:rPr lang="en-US" altLang="zh-CN" sz="2400" dirty="0" smtClean="0">
                <a:solidFill>
                  <a:srgbClr val="C00000"/>
                </a:solidFill>
                <a:latin typeface="+mj-lt"/>
                <a:ea typeface="黑体" pitchFamily="49" charset="-122"/>
                <a:cs typeface="Times New Roman" pitchFamily="18" charset="0"/>
              </a:rPr>
              <a:t>Q’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16" name="组合 15"/>
          <p:cNvGrpSpPr/>
          <p:nvPr/>
        </p:nvGrpSpPr>
        <p:grpSpPr>
          <a:xfrm>
            <a:off x="2555776" y="2996952"/>
            <a:ext cx="4024152" cy="935534"/>
            <a:chOff x="2555776" y="3789040"/>
            <a:chExt cx="4024152"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a:latin typeface="Rockwell" pitchFamily="18" charset="0"/>
                  <a:sym typeface="Symbol" pitchFamily="18" charset="2"/>
                </a:rPr>
                <a:t>D)</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976549" cy="46166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smtClean="0">
                  <a:latin typeface="Rockwell" pitchFamily="18" charset="0"/>
                  <a:sym typeface="Symbol" pitchFamily="18" charset="2"/>
                </a:rPr>
                <a:t>D)</a:t>
              </a:r>
              <a:endParaRPr lang="zh-CN" altLang="en-US" sz="2400" dirty="0">
                <a:latin typeface="Rockwell" pitchFamily="18" charset="0"/>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平衡查询的复杂性和查询的准确性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39718</TotalTime>
  <Words>2510</Words>
  <Application>Microsoft Office PowerPoint</Application>
  <PresentationFormat>全屏显示(4:3)</PresentationFormat>
  <Paragraphs>393</Paragraphs>
  <Slides>34</Slides>
  <Notes>10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默认设计模板</vt:lpstr>
      <vt:lpstr>幻灯片 1</vt:lpstr>
      <vt:lpstr>大图数据，如社会网络等</vt:lpstr>
      <vt:lpstr>FAE法则</vt:lpstr>
      <vt:lpstr>友好性(Friendliness)</vt:lpstr>
      <vt:lpstr>如，影响力事件组织者搜索</vt:lpstr>
      <vt:lpstr>准确性(Accuracy)</vt:lpstr>
      <vt:lpstr>高效性(Efficiency)</vt:lpstr>
      <vt:lpstr>幻灯片 8</vt:lpstr>
      <vt:lpstr>查询近似技术</vt:lpstr>
      <vt:lpstr>如一，强模拟图查询</vt:lpstr>
      <vt:lpstr>子图同构图查询</vt:lpstr>
      <vt:lpstr>Terrorist Collaboration Network</vt:lpstr>
      <vt:lpstr>强模拟图查询</vt:lpstr>
      <vt:lpstr>如二，时态稠密图查询</vt:lpstr>
      <vt:lpstr>如二，时态稠密图查询</vt:lpstr>
      <vt:lpstr>如二，时态稠密图查询</vt:lpstr>
      <vt:lpstr>幻灯片 17</vt:lpstr>
      <vt:lpstr>数据近似技术</vt:lpstr>
      <vt:lpstr>如一，Shortest Paths/Distances</vt:lpstr>
      <vt:lpstr>如二，网络异常检测</vt:lpstr>
      <vt:lpstr>如二，网络异常检测</vt:lpstr>
      <vt:lpstr>如二，网络异常检测</vt:lpstr>
      <vt:lpstr>如三，网络链接预测</vt:lpstr>
      <vt:lpstr>如三，网络链接预测</vt:lpstr>
      <vt:lpstr>分布式数据处理技术</vt:lpstr>
      <vt:lpstr>如，分布式图模式匹配</vt:lpstr>
      <vt:lpstr>增量计算技术</vt:lpstr>
      <vt:lpstr>增量计算技术</vt:lpstr>
      <vt:lpstr>其它数据技术</vt:lpstr>
      <vt:lpstr>小结</vt:lpstr>
      <vt:lpstr>Acknowledgements</vt:lpstr>
      <vt:lpstr>北航研究生招生宣讲会</vt:lpstr>
      <vt:lpstr>北京高精尖中心</vt:lpstr>
      <vt:lpstr>幻灯片 34</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cp:lastModifiedBy>
  <cp:revision>4002</cp:revision>
  <dcterms:created xsi:type="dcterms:W3CDTF">2010-07-14T15:56:11Z</dcterms:created>
  <dcterms:modified xsi:type="dcterms:W3CDTF">2016-05-27T02:25:14Z</dcterms:modified>
</cp:coreProperties>
</file>