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handoutMasterIdLst>
    <p:handoutMasterId r:id="rId31"/>
  </p:handoutMasterIdLst>
  <p:sldIdLst>
    <p:sldId id="296" r:id="rId2"/>
    <p:sldId id="582" r:id="rId3"/>
    <p:sldId id="736" r:id="rId4"/>
    <p:sldId id="732" r:id="rId5"/>
    <p:sldId id="735" r:id="rId6"/>
    <p:sldId id="734" r:id="rId7"/>
    <p:sldId id="733" r:id="rId8"/>
    <p:sldId id="713" r:id="rId9"/>
    <p:sldId id="719" r:id="rId10"/>
    <p:sldId id="751" r:id="rId11"/>
    <p:sldId id="752" r:id="rId12"/>
    <p:sldId id="753" r:id="rId13"/>
    <p:sldId id="754" r:id="rId14"/>
    <p:sldId id="757" r:id="rId15"/>
    <p:sldId id="749" r:id="rId16"/>
    <p:sldId id="750" r:id="rId17"/>
    <p:sldId id="745" r:id="rId18"/>
    <p:sldId id="746" r:id="rId19"/>
    <p:sldId id="747" r:id="rId20"/>
    <p:sldId id="756" r:id="rId21"/>
    <p:sldId id="758" r:id="rId22"/>
    <p:sldId id="759" r:id="rId23"/>
    <p:sldId id="760" r:id="rId24"/>
    <p:sldId id="755" r:id="rId25"/>
    <p:sldId id="748" r:id="rId26"/>
    <p:sldId id="728" r:id="rId27"/>
    <p:sldId id="729" r:id="rId28"/>
    <p:sldId id="716" r:id="rId2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0000"/>
    <a:srgbClr val="000099"/>
    <a:srgbClr val="CC3300"/>
    <a:srgbClr val="0066CC"/>
    <a:srgbClr val="FFFF66"/>
    <a:srgbClr val="EAEAEA"/>
    <a:srgbClr val="33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13" autoAdjust="0"/>
    <p:restoredTop sz="83117" autoAdjust="0"/>
  </p:normalViewPr>
  <p:slideViewPr>
    <p:cSldViewPr>
      <p:cViewPr>
        <p:scale>
          <a:sx n="65" d="100"/>
          <a:sy n="65" d="100"/>
        </p:scale>
        <p:origin x="-1404" y="324"/>
      </p:cViewPr>
      <p:guideLst>
        <p:guide orient="horz" pos="2160"/>
        <p:guide pos="2880"/>
      </p:guideLst>
    </p:cSldViewPr>
  </p:slideViewPr>
  <p:outlineViewPr>
    <p:cViewPr>
      <p:scale>
        <a:sx n="33" d="100"/>
        <a:sy n="33" d="100"/>
      </p:scale>
      <p:origin x="0" y="27864"/>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982D1-6ED6-473B-B307-03B5C8307F3B}" type="doc">
      <dgm:prSet loTypeId="urn:microsoft.com/office/officeart/2005/8/layout/chart3" loCatId="relationship" qsTypeId="urn:microsoft.com/office/officeart/2005/8/quickstyle/simple1" qsCatId="simple" csTypeId="urn:microsoft.com/office/officeart/2005/8/colors/accent1_2" csCatId="accent1" phldr="1"/>
      <dgm:spPr/>
    </dgm:pt>
    <dgm:pt modelId="{5CF96DD8-021A-4E19-8C0D-A1B5F96782D8}">
      <dgm:prSet phldrT="[文本]" custT="1"/>
      <dgm:spPr/>
      <dgm:t>
        <a:bodyPr lIns="0" tIns="0" rIns="0" bIns="0"/>
        <a:lstStyle/>
        <a:p>
          <a:r>
            <a:rPr lang="zh-CN" altLang="en-US" sz="2400" b="1" dirty="0" smtClean="0">
              <a:solidFill>
                <a:srgbClr val="FF0000"/>
              </a:solidFill>
            </a:rPr>
            <a:t>准确性</a:t>
          </a:r>
          <a:endParaRPr lang="zh-CN" altLang="en-US" sz="2400" b="1" dirty="0">
            <a:solidFill>
              <a:srgbClr val="FF0000"/>
            </a:solidFill>
          </a:endParaRPr>
        </a:p>
      </dgm:t>
    </dgm:pt>
    <dgm:pt modelId="{BB22A60D-8135-4A1B-BF02-E062B85C4DC7}" type="parTrans" cxnId="{367D7C26-A4F3-4E45-88B2-5A685B99D6C9}">
      <dgm:prSet/>
      <dgm:spPr/>
      <dgm:t>
        <a:bodyPr/>
        <a:lstStyle/>
        <a:p>
          <a:endParaRPr lang="zh-CN" altLang="en-US"/>
        </a:p>
      </dgm:t>
    </dgm:pt>
    <dgm:pt modelId="{78AD9CAE-29E2-4C03-9F82-3AC6C75BA4B4}" type="sibTrans" cxnId="{367D7C26-A4F3-4E45-88B2-5A685B99D6C9}">
      <dgm:prSet/>
      <dgm:spPr/>
      <dgm:t>
        <a:bodyPr/>
        <a:lstStyle/>
        <a:p>
          <a:endParaRPr lang="zh-CN" altLang="en-US"/>
        </a:p>
      </dgm:t>
    </dgm:pt>
    <dgm:pt modelId="{68859B8F-6C50-4599-99E1-FF261758F310}">
      <dgm:prSet phldrT="[文本]" custT="1"/>
      <dgm:spPr/>
      <dgm:t>
        <a:bodyPr/>
        <a:lstStyle/>
        <a:p>
          <a:r>
            <a:rPr lang="zh-CN" altLang="en-US" sz="2400" b="1" dirty="0" smtClean="0">
              <a:solidFill>
                <a:srgbClr val="FF0000"/>
              </a:solidFill>
            </a:rPr>
            <a:t>高效性</a:t>
          </a:r>
          <a:endParaRPr lang="zh-CN" altLang="en-US" sz="3200" b="1" dirty="0">
            <a:solidFill>
              <a:srgbClr val="FF0000"/>
            </a:solidFill>
          </a:endParaRPr>
        </a:p>
      </dgm:t>
    </dgm:pt>
    <dgm:pt modelId="{E6AE4C78-4D32-4C6A-BB77-75039A7B656F}" type="parTrans" cxnId="{1B727F08-720F-425D-AC99-D01F00EBDAD6}">
      <dgm:prSet/>
      <dgm:spPr/>
      <dgm:t>
        <a:bodyPr/>
        <a:lstStyle/>
        <a:p>
          <a:endParaRPr lang="zh-CN" altLang="en-US"/>
        </a:p>
      </dgm:t>
    </dgm:pt>
    <dgm:pt modelId="{1FDA239B-5DE9-456D-8726-BCF984D2A6C4}" type="sibTrans" cxnId="{1B727F08-720F-425D-AC99-D01F00EBDAD6}">
      <dgm:prSet/>
      <dgm:spPr/>
      <dgm:t>
        <a:bodyPr/>
        <a:lstStyle/>
        <a:p>
          <a:endParaRPr lang="zh-CN" altLang="en-US"/>
        </a:p>
      </dgm:t>
    </dgm:pt>
    <dgm:pt modelId="{B8728676-21F2-4D2A-98F0-AF480818B640}">
      <dgm:prSet phldrT="[文本]" custT="1"/>
      <dgm:spPr/>
      <dgm:t>
        <a:bodyPr lIns="0" tIns="0" rIns="0" bIns="0"/>
        <a:lstStyle/>
        <a:p>
          <a:r>
            <a:rPr lang="zh-CN" altLang="en-US" sz="2400" b="1" dirty="0" smtClean="0">
              <a:solidFill>
                <a:srgbClr val="FF0000"/>
              </a:solidFill>
            </a:rPr>
            <a:t>友好性</a:t>
          </a:r>
        </a:p>
      </dgm:t>
    </dgm:pt>
    <dgm:pt modelId="{4B586BC2-F39B-4C27-9CDD-19D4EFDCFABC}" type="parTrans" cxnId="{82A0F3D3-04CC-431B-89EA-781A154A5CBD}">
      <dgm:prSet/>
      <dgm:spPr/>
      <dgm:t>
        <a:bodyPr/>
        <a:lstStyle/>
        <a:p>
          <a:endParaRPr lang="zh-CN" altLang="en-US"/>
        </a:p>
      </dgm:t>
    </dgm:pt>
    <dgm:pt modelId="{97BA1A96-DB95-4245-B30C-1E753F93F9C1}" type="sibTrans" cxnId="{82A0F3D3-04CC-431B-89EA-781A154A5CBD}">
      <dgm:prSet/>
      <dgm:spPr/>
      <dgm:t>
        <a:bodyPr/>
        <a:lstStyle/>
        <a:p>
          <a:endParaRPr lang="zh-CN" altLang="en-US"/>
        </a:p>
      </dgm:t>
    </dgm:pt>
    <dgm:pt modelId="{8D934E6C-401B-41FC-A3FE-D7AD0F5A20F3}" type="pres">
      <dgm:prSet presAssocID="{9AB982D1-6ED6-473B-B307-03B5C8307F3B}" presName="compositeShape" presStyleCnt="0">
        <dgm:presLayoutVars>
          <dgm:chMax val="7"/>
          <dgm:dir/>
          <dgm:resizeHandles val="exact"/>
        </dgm:presLayoutVars>
      </dgm:prSet>
      <dgm:spPr/>
    </dgm:pt>
    <dgm:pt modelId="{67222F96-6B5C-42CE-A44A-BF1EF64C1251}" type="pres">
      <dgm:prSet presAssocID="{9AB982D1-6ED6-473B-B307-03B5C8307F3B}" presName="wedge1" presStyleLbl="node1" presStyleIdx="0" presStyleCnt="3" custLinFactNeighborX="-3216" custLinFactNeighborY="716"/>
      <dgm:spPr/>
      <dgm:t>
        <a:bodyPr/>
        <a:lstStyle/>
        <a:p>
          <a:endParaRPr lang="zh-CN" altLang="en-US"/>
        </a:p>
      </dgm:t>
    </dgm:pt>
    <dgm:pt modelId="{D0860409-B568-4801-B393-E33F9EBA98A2}" type="pres">
      <dgm:prSet presAssocID="{9AB982D1-6ED6-473B-B307-03B5C8307F3B}" presName="wedge1Tx" presStyleLbl="node1" presStyleIdx="0" presStyleCnt="3">
        <dgm:presLayoutVars>
          <dgm:chMax val="0"/>
          <dgm:chPref val="0"/>
          <dgm:bulletEnabled val="1"/>
        </dgm:presLayoutVars>
      </dgm:prSet>
      <dgm:spPr/>
      <dgm:t>
        <a:bodyPr/>
        <a:lstStyle/>
        <a:p>
          <a:endParaRPr lang="zh-CN" altLang="en-US"/>
        </a:p>
      </dgm:t>
    </dgm:pt>
    <dgm:pt modelId="{D58FC2DC-4C6C-4202-B578-847F3969F2CE}" type="pres">
      <dgm:prSet presAssocID="{9AB982D1-6ED6-473B-B307-03B5C8307F3B}" presName="wedge2" presStyleLbl="node1" presStyleIdx="1" presStyleCnt="3" custLinFactNeighborX="1511" custLinFactNeighborY="-2301"/>
      <dgm:spPr/>
      <dgm:t>
        <a:bodyPr/>
        <a:lstStyle/>
        <a:p>
          <a:endParaRPr lang="zh-CN" altLang="en-US"/>
        </a:p>
      </dgm:t>
    </dgm:pt>
    <dgm:pt modelId="{5CCFEA56-54A6-4BB0-92C9-95FB300E48A3}" type="pres">
      <dgm:prSet presAssocID="{9AB982D1-6ED6-473B-B307-03B5C8307F3B}" presName="wedge2Tx" presStyleLbl="node1" presStyleIdx="1" presStyleCnt="3">
        <dgm:presLayoutVars>
          <dgm:chMax val="0"/>
          <dgm:chPref val="0"/>
          <dgm:bulletEnabled val="1"/>
        </dgm:presLayoutVars>
      </dgm:prSet>
      <dgm:spPr/>
      <dgm:t>
        <a:bodyPr/>
        <a:lstStyle/>
        <a:p>
          <a:endParaRPr lang="zh-CN" altLang="en-US"/>
        </a:p>
      </dgm:t>
    </dgm:pt>
    <dgm:pt modelId="{36922C78-D3B8-4AEA-910E-BEFD23942217}" type="pres">
      <dgm:prSet presAssocID="{9AB982D1-6ED6-473B-B307-03B5C8307F3B}" presName="wedge3" presStyleLbl="node1" presStyleIdx="2" presStyleCnt="3" custLinFactNeighborX="1511" custLinFactNeighborY="-2301"/>
      <dgm:spPr/>
      <dgm:t>
        <a:bodyPr/>
        <a:lstStyle/>
        <a:p>
          <a:endParaRPr lang="zh-CN" altLang="en-US"/>
        </a:p>
      </dgm:t>
    </dgm:pt>
    <dgm:pt modelId="{B94740DE-01D5-4BC3-A037-D9A56A4EE735}" type="pres">
      <dgm:prSet presAssocID="{9AB982D1-6ED6-473B-B307-03B5C8307F3B}" presName="wedge3Tx" presStyleLbl="node1" presStyleIdx="2" presStyleCnt="3">
        <dgm:presLayoutVars>
          <dgm:chMax val="0"/>
          <dgm:chPref val="0"/>
          <dgm:bulletEnabled val="1"/>
        </dgm:presLayoutVars>
      </dgm:prSet>
      <dgm:spPr/>
      <dgm:t>
        <a:bodyPr/>
        <a:lstStyle/>
        <a:p>
          <a:endParaRPr lang="zh-CN" altLang="en-US"/>
        </a:p>
      </dgm:t>
    </dgm:pt>
  </dgm:ptLst>
  <dgm:cxnLst>
    <dgm:cxn modelId="{76C5DBCC-0C16-4929-8F45-1BF747E9E677}" type="presOf" srcId="{68859B8F-6C50-4599-99E1-FF261758F310}" destId="{D58FC2DC-4C6C-4202-B578-847F3969F2CE}" srcOrd="0" destOrd="0" presId="urn:microsoft.com/office/officeart/2005/8/layout/chart3"/>
    <dgm:cxn modelId="{82A0F3D3-04CC-431B-89EA-781A154A5CBD}" srcId="{9AB982D1-6ED6-473B-B307-03B5C8307F3B}" destId="{B8728676-21F2-4D2A-98F0-AF480818B640}" srcOrd="2" destOrd="0" parTransId="{4B586BC2-F39B-4C27-9CDD-19D4EFDCFABC}" sibTransId="{97BA1A96-DB95-4245-B30C-1E753F93F9C1}"/>
    <dgm:cxn modelId="{367D7C26-A4F3-4E45-88B2-5A685B99D6C9}" srcId="{9AB982D1-6ED6-473B-B307-03B5C8307F3B}" destId="{5CF96DD8-021A-4E19-8C0D-A1B5F96782D8}" srcOrd="0" destOrd="0" parTransId="{BB22A60D-8135-4A1B-BF02-E062B85C4DC7}" sibTransId="{78AD9CAE-29E2-4C03-9F82-3AC6C75BA4B4}"/>
    <dgm:cxn modelId="{1B727F08-720F-425D-AC99-D01F00EBDAD6}" srcId="{9AB982D1-6ED6-473B-B307-03B5C8307F3B}" destId="{68859B8F-6C50-4599-99E1-FF261758F310}" srcOrd="1" destOrd="0" parTransId="{E6AE4C78-4D32-4C6A-BB77-75039A7B656F}" sibTransId="{1FDA239B-5DE9-456D-8726-BCF984D2A6C4}"/>
    <dgm:cxn modelId="{0A6DD29B-3D25-4DCA-80FB-E51884BD9E75}" type="presOf" srcId="{5CF96DD8-021A-4E19-8C0D-A1B5F96782D8}" destId="{D0860409-B568-4801-B393-E33F9EBA98A2}" srcOrd="1" destOrd="0" presId="urn:microsoft.com/office/officeart/2005/8/layout/chart3"/>
    <dgm:cxn modelId="{9970C8E7-20E3-4EF1-91A2-E1E90ACE784F}" type="presOf" srcId="{9AB982D1-6ED6-473B-B307-03B5C8307F3B}" destId="{8D934E6C-401B-41FC-A3FE-D7AD0F5A20F3}" srcOrd="0" destOrd="0" presId="urn:microsoft.com/office/officeart/2005/8/layout/chart3"/>
    <dgm:cxn modelId="{BF81216E-E810-4193-B654-2A0F7A6A8BA1}" type="presOf" srcId="{B8728676-21F2-4D2A-98F0-AF480818B640}" destId="{B94740DE-01D5-4BC3-A037-D9A56A4EE735}" srcOrd="1" destOrd="0" presId="urn:microsoft.com/office/officeart/2005/8/layout/chart3"/>
    <dgm:cxn modelId="{F0EFA58B-D9D1-4163-8DF2-7A0C67159D0E}" type="presOf" srcId="{B8728676-21F2-4D2A-98F0-AF480818B640}" destId="{36922C78-D3B8-4AEA-910E-BEFD23942217}" srcOrd="0" destOrd="0" presId="urn:microsoft.com/office/officeart/2005/8/layout/chart3"/>
    <dgm:cxn modelId="{923F81B8-AE4F-48E0-95D6-D7465221F714}" type="presOf" srcId="{5CF96DD8-021A-4E19-8C0D-A1B5F96782D8}" destId="{67222F96-6B5C-42CE-A44A-BF1EF64C1251}" srcOrd="0" destOrd="0" presId="urn:microsoft.com/office/officeart/2005/8/layout/chart3"/>
    <dgm:cxn modelId="{C933D8CA-1A53-47C8-8653-1B5EBCC1B426}" type="presOf" srcId="{68859B8F-6C50-4599-99E1-FF261758F310}" destId="{5CCFEA56-54A6-4BB0-92C9-95FB300E48A3}" srcOrd="1" destOrd="0" presId="urn:microsoft.com/office/officeart/2005/8/layout/chart3"/>
    <dgm:cxn modelId="{1D46EAD1-0F0C-4C5E-B7D0-B0B6FF697747}" type="presParOf" srcId="{8D934E6C-401B-41FC-A3FE-D7AD0F5A20F3}" destId="{67222F96-6B5C-42CE-A44A-BF1EF64C1251}" srcOrd="0" destOrd="0" presId="urn:microsoft.com/office/officeart/2005/8/layout/chart3"/>
    <dgm:cxn modelId="{83B231B4-ECB8-4596-B0D3-E38B17E04D16}" type="presParOf" srcId="{8D934E6C-401B-41FC-A3FE-D7AD0F5A20F3}" destId="{D0860409-B568-4801-B393-E33F9EBA98A2}" srcOrd="1" destOrd="0" presId="urn:microsoft.com/office/officeart/2005/8/layout/chart3"/>
    <dgm:cxn modelId="{373D8A55-AC61-473B-88A0-619BCD732706}" type="presParOf" srcId="{8D934E6C-401B-41FC-A3FE-D7AD0F5A20F3}" destId="{D58FC2DC-4C6C-4202-B578-847F3969F2CE}" srcOrd="2" destOrd="0" presId="urn:microsoft.com/office/officeart/2005/8/layout/chart3"/>
    <dgm:cxn modelId="{0E8D5F3F-E02D-45A2-8200-368F72A86989}" type="presParOf" srcId="{8D934E6C-401B-41FC-A3FE-D7AD0F5A20F3}" destId="{5CCFEA56-54A6-4BB0-92C9-95FB300E48A3}" srcOrd="3" destOrd="0" presId="urn:microsoft.com/office/officeart/2005/8/layout/chart3"/>
    <dgm:cxn modelId="{2C6206FB-4695-47BD-A505-3C8FFCFDEF00}" type="presParOf" srcId="{8D934E6C-401B-41FC-A3FE-D7AD0F5A20F3}" destId="{36922C78-D3B8-4AEA-910E-BEFD23942217}" srcOrd="4" destOrd="0" presId="urn:microsoft.com/office/officeart/2005/8/layout/chart3"/>
    <dgm:cxn modelId="{BCC1BE31-732F-409B-8490-18EB20A7E040}" type="presParOf" srcId="{8D934E6C-401B-41FC-A3FE-D7AD0F5A20F3}" destId="{B94740DE-01D5-4BC3-A037-D9A56A4EE735}" srcOrd="5" destOrd="0" presId="urn:microsoft.com/office/officeart/2005/8/layout/chart3"/>
  </dgm:cxnLst>
  <dgm:bg/>
  <dgm:whole/>
  <dgm:extLst>
    <a:ext uri="http://schemas.microsoft.com/office/drawing/2008/diagram">
      <dsp:dataModelExt xmlns:dsp="http://schemas.microsoft.com/office/drawing/2008/diagram" xmlns="" relId="rId10"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7222F96-6B5C-42CE-A44A-BF1EF64C1251}">
      <dsp:nvSpPr>
        <dsp:cNvPr id="0" name=""/>
        <dsp:cNvSpPr/>
      </dsp:nvSpPr>
      <dsp:spPr>
        <a:xfrm>
          <a:off x="328360" y="217038"/>
          <a:ext cx="2479955" cy="2479955"/>
        </a:xfrm>
        <a:prstGeom prst="pie">
          <a:avLst>
            <a:gd name="adj1" fmla="val 16200000"/>
            <a:gd name="adj2" fmla="val 1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准确性</a:t>
          </a:r>
          <a:endParaRPr lang="zh-CN" altLang="en-US" sz="2400" b="1" kern="1200" dirty="0">
            <a:solidFill>
              <a:srgbClr val="FF0000"/>
            </a:solidFill>
          </a:endParaRPr>
        </a:p>
      </dsp:txBody>
      <dsp:txXfrm>
        <a:off x="1676688" y="674649"/>
        <a:ext cx="841413" cy="826651"/>
      </dsp:txXfrm>
    </dsp:sp>
    <dsp:sp modelId="{D58FC2DC-4C6C-4202-B578-847F3969F2CE}">
      <dsp:nvSpPr>
        <dsp:cNvPr id="0" name=""/>
        <dsp:cNvSpPr/>
      </dsp:nvSpPr>
      <dsp:spPr>
        <a:xfrm>
          <a:off x="317751" y="216026"/>
          <a:ext cx="2479955" cy="2479955"/>
        </a:xfrm>
        <a:prstGeom prst="pie">
          <a:avLst>
            <a:gd name="adj1" fmla="val 1800000"/>
            <a:gd name="adj2" fmla="val 90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高效性</a:t>
          </a:r>
          <a:endParaRPr lang="zh-CN" altLang="en-US" sz="3200" b="1" kern="1200" dirty="0">
            <a:solidFill>
              <a:srgbClr val="FF0000"/>
            </a:solidFill>
          </a:endParaRPr>
        </a:p>
      </dsp:txBody>
      <dsp:txXfrm>
        <a:off x="996787" y="1780760"/>
        <a:ext cx="1121884" cy="767605"/>
      </dsp:txXfrm>
    </dsp:sp>
    <dsp:sp modelId="{36922C78-D3B8-4AEA-910E-BEFD23942217}">
      <dsp:nvSpPr>
        <dsp:cNvPr id="0" name=""/>
        <dsp:cNvSpPr/>
      </dsp:nvSpPr>
      <dsp:spPr>
        <a:xfrm>
          <a:off x="317751" y="216026"/>
          <a:ext cx="2479955" cy="2479955"/>
        </a:xfrm>
        <a:prstGeom prst="pie">
          <a:avLst>
            <a:gd name="adj1" fmla="val 90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0000"/>
              </a:solidFill>
            </a:rPr>
            <a:t>友好性</a:t>
          </a:r>
        </a:p>
      </dsp:txBody>
      <dsp:txXfrm>
        <a:off x="583461" y="703160"/>
        <a:ext cx="841413" cy="826651"/>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2016/1/18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5230223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372148821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zh.wikipedia.org/wiki/%E7%86%B1%E5%B8%B6" TargetMode="External"/><Relationship Id="rId13" Type="http://schemas.openxmlformats.org/officeDocument/2006/relationships/hyperlink" Target="https://zh.wikipedia.org/wiki/%E8%8D%89%E6%9C%AC%E6%A4%8D%E7%89%A9" TargetMode="External"/><Relationship Id="rId3" Type="http://schemas.openxmlformats.org/officeDocument/2006/relationships/hyperlink" Target="https://zh.wikipedia.org/wiki/%E5%A4%A7%E6%88%9F%E7%A7%91" TargetMode="External"/><Relationship Id="rId7" Type="http://schemas.openxmlformats.org/officeDocument/2006/relationships/hyperlink" Target="https://zh.wikipedia.org/wiki/%E7%BE%8E%E6%B4%B2" TargetMode="External"/><Relationship Id="rId12" Type="http://schemas.openxmlformats.org/officeDocument/2006/relationships/hyperlink" Target="https://zh.wikipedia.org/wiki/%E5%A4%9A%E5%B9%B4%E7%94%9F" TargetMode="External"/><Relationship Id="rId2" Type="http://schemas.openxmlformats.org/officeDocument/2006/relationships/slide" Target="../slides/slide19.xml"/><Relationship Id="rId16" Type="http://schemas.openxmlformats.org/officeDocument/2006/relationships/hyperlink" Target="https://zh.wikipedia.org/wiki/%E5%96%AC%E6%9C%A8" TargetMode="External"/><Relationship Id="rId1" Type="http://schemas.openxmlformats.org/officeDocument/2006/relationships/notesMaster" Target="../notesMasters/notesMaster1.xml"/><Relationship Id="rId6" Type="http://schemas.openxmlformats.org/officeDocument/2006/relationships/hyperlink" Target="https://zh.wikipedia.org/wiki/%E9%9D%9E%E6%B4%B2" TargetMode="External"/><Relationship Id="rId11" Type="http://schemas.openxmlformats.org/officeDocument/2006/relationships/hyperlink" Target="https://zh.wikipedia.org/wiki/%E4%B8%80%E5%B9%B4%E7%94%9F" TargetMode="External"/><Relationship Id="rId5" Type="http://schemas.openxmlformats.org/officeDocument/2006/relationships/hyperlink" Target="https://zh.wikipedia.org/w/index.php?title=%E7%87%88%E5%8F%B0%E8%8D%89&amp;action=edit&amp;redlink=1" TargetMode="External"/><Relationship Id="rId15" Type="http://schemas.openxmlformats.org/officeDocument/2006/relationships/hyperlink" Target="https://zh.wikipedia.org/wiki/%E7%81%8C%E6%9C%A8" TargetMode="External"/><Relationship Id="rId10" Type="http://schemas.openxmlformats.org/officeDocument/2006/relationships/hyperlink" Target="https://zh.wikipedia.org/wiki/%E6%B8%A9%E5%B8%A6" TargetMode="External"/><Relationship Id="rId4" Type="http://schemas.openxmlformats.org/officeDocument/2006/relationships/hyperlink" Target="https://zh.wikipedia.org/wiki/%E4%B8%80%E5%93%81%E7%B4%85" TargetMode="External"/><Relationship Id="rId9" Type="http://schemas.openxmlformats.org/officeDocument/2006/relationships/hyperlink" Target="https://zh.wikipedia.org/wiki/%E4%BA%9E%E7%86%B1%E5%B8%B6" TargetMode="External"/><Relationship Id="rId14" Type="http://schemas.openxmlformats.org/officeDocument/2006/relationships/hyperlink" Target="https://zh.wikipedia.org/wiki/%E6%9C%A8%E6%9C%AC%E6%A4%8D%E7%89%A9"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Ray_Kurzweil" TargetMode="External"/><Relationship Id="rId3" Type="http://schemas.openxmlformats.org/officeDocument/2006/relationships/hyperlink" Target="https://en.wikipedia.org/wiki/John_von_Neumann" TargetMode="External"/><Relationship Id="rId7" Type="http://schemas.openxmlformats.org/officeDocument/2006/relationships/hyperlink" Target="https://en.wikipedia.org/wiki/Patricia_Churchland"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Paul_Churchland" TargetMode="External"/><Relationship Id="rId5" Type="http://schemas.openxmlformats.org/officeDocument/2006/relationships/hyperlink" Target="https://en.wikipedia.org/wiki/Silliman_lecture" TargetMode="External"/><Relationship Id="rId4" Type="http://schemas.openxmlformats.org/officeDocument/2006/relationships/hyperlink" Target="https://en.wikipedia.org/wiki/Parallel_computing" TargetMode="External"/><Relationship Id="rId9" Type="http://schemas.openxmlformats.org/officeDocument/2006/relationships/hyperlink" Target="https://en.wikipedia.org/wiki/Special:BookSources/9780300181111"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Ray_Kurzweil" TargetMode="External"/><Relationship Id="rId3" Type="http://schemas.openxmlformats.org/officeDocument/2006/relationships/hyperlink" Target="https://en.wikipedia.org/wiki/John_von_Neumann" TargetMode="External"/><Relationship Id="rId7" Type="http://schemas.openxmlformats.org/officeDocument/2006/relationships/hyperlink" Target="https://en.wikipedia.org/wiki/Patricia_Churchland"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Paul_Churchland" TargetMode="External"/><Relationship Id="rId5" Type="http://schemas.openxmlformats.org/officeDocument/2006/relationships/hyperlink" Target="https://en.wikipedia.org/wiki/Silliman_lecture" TargetMode="External"/><Relationship Id="rId4" Type="http://schemas.openxmlformats.org/officeDocument/2006/relationships/hyperlink" Target="https://en.wikipedia.org/wiki/Parallel_computing" TargetMode="External"/><Relationship Id="rId9" Type="http://schemas.openxmlformats.org/officeDocument/2006/relationships/hyperlink" Target="https://en.wikipedia.org/wiki/Special:BookSources/9780300181111"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Ray_Kurzweil" TargetMode="External"/><Relationship Id="rId3" Type="http://schemas.openxmlformats.org/officeDocument/2006/relationships/hyperlink" Target="https://en.wikipedia.org/wiki/John_von_Neumann" TargetMode="External"/><Relationship Id="rId7" Type="http://schemas.openxmlformats.org/officeDocument/2006/relationships/hyperlink" Target="https://en.wikipedia.org/wiki/Patricia_Churchland"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Paul_Churchland" TargetMode="External"/><Relationship Id="rId5" Type="http://schemas.openxmlformats.org/officeDocument/2006/relationships/hyperlink" Target="https://en.wikipedia.org/wiki/Silliman_lecture" TargetMode="External"/><Relationship Id="rId4" Type="http://schemas.openxmlformats.org/officeDocument/2006/relationships/hyperlink" Target="https://en.wikipedia.org/wiki/Parallel_computing" TargetMode="External"/><Relationship Id="rId9" Type="http://schemas.openxmlformats.org/officeDocument/2006/relationships/hyperlink" Target="https://en.wikipedia.org/wiki/Special:BookSources/9780300181111"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Curse_of_dimensionality"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1" i="0" kern="1200" dirty="0" smtClean="0">
                <a:solidFill>
                  <a:schemeClr val="tx1"/>
                </a:solidFill>
                <a:latin typeface="Arial" pitchFamily="34" charset="0"/>
                <a:ea typeface="宋体" pitchFamily="2" charset="-122"/>
                <a:cs typeface="+mn-cs"/>
              </a:rPr>
              <a:t>大戟属</a:t>
            </a:r>
            <a:r>
              <a:rPr lang="zh-CN" altLang="en-US" sz="1200" b="0" i="0" kern="1200" dirty="0" smtClean="0">
                <a:solidFill>
                  <a:schemeClr val="tx1"/>
                </a:solidFill>
                <a:latin typeface="Arial" pitchFamily="34" charset="0"/>
                <a:ea typeface="宋体" pitchFamily="2" charset="-122"/>
                <a:cs typeface="+mn-cs"/>
              </a:rPr>
              <a:t>，又称</a:t>
            </a:r>
            <a:r>
              <a:rPr lang="zh-CN" altLang="en-US" sz="1200" b="1" i="0" kern="1200" dirty="0" smtClean="0">
                <a:solidFill>
                  <a:schemeClr val="tx1"/>
                </a:solidFill>
                <a:latin typeface="Arial" pitchFamily="34" charset="0"/>
                <a:ea typeface="宋体" pitchFamily="2" charset="-122"/>
                <a:cs typeface="+mn-cs"/>
              </a:rPr>
              <a:t>翡翠塔属</a:t>
            </a:r>
            <a:r>
              <a:rPr lang="zh-CN" altLang="en-US" sz="1200" b="0" i="0" kern="1200" dirty="0" smtClean="0">
                <a:solidFill>
                  <a:schemeClr val="tx1"/>
                </a:solidFill>
                <a:latin typeface="Arial" pitchFamily="34" charset="0"/>
                <a:ea typeface="宋体" pitchFamily="2" charset="-122"/>
                <a:cs typeface="+mn-cs"/>
              </a:rPr>
              <a:t>，是</a:t>
            </a:r>
            <a:r>
              <a:rPr lang="zh-CN" altLang="en-US" sz="1200" b="0" i="0" u="none" strike="noStrike" kern="1200" dirty="0" smtClean="0">
                <a:solidFill>
                  <a:schemeClr val="tx1"/>
                </a:solidFill>
                <a:latin typeface="Arial" pitchFamily="34" charset="0"/>
                <a:ea typeface="宋体" pitchFamily="2" charset="-122"/>
                <a:cs typeface="+mn-cs"/>
                <a:hlinkClick r:id="rId3" tooltip="大戟科"/>
              </a:rPr>
              <a:t>大戟科</a:t>
            </a:r>
            <a:r>
              <a:rPr lang="zh-CN" altLang="en-US" sz="1200" b="0" i="0" kern="1200" dirty="0" smtClean="0">
                <a:solidFill>
                  <a:schemeClr val="tx1"/>
                </a:solidFill>
                <a:latin typeface="Arial" pitchFamily="34" charset="0"/>
                <a:ea typeface="宋体" pitchFamily="2" charset="-122"/>
                <a:cs typeface="+mn-cs"/>
              </a:rPr>
              <a:t>植物的一个属，包括了</a:t>
            </a:r>
            <a:r>
              <a:rPr lang="en-US" altLang="zh-CN" sz="1200" b="0" i="0" kern="1200" dirty="0" smtClean="0">
                <a:solidFill>
                  <a:schemeClr val="tx1"/>
                </a:solidFill>
                <a:latin typeface="Arial" pitchFamily="34" charset="0"/>
                <a:ea typeface="宋体" pitchFamily="2" charset="-122"/>
                <a:cs typeface="+mn-cs"/>
              </a:rPr>
              <a:t>2160</a:t>
            </a:r>
            <a:r>
              <a:rPr lang="zh-CN" altLang="en-US" sz="1200" b="0" i="0" kern="1200" dirty="0" smtClean="0">
                <a:solidFill>
                  <a:schemeClr val="tx1"/>
                </a:solidFill>
                <a:latin typeface="Arial" pitchFamily="34" charset="0"/>
                <a:ea typeface="宋体" pitchFamily="2" charset="-122"/>
                <a:cs typeface="+mn-cs"/>
              </a:rPr>
              <a:t>多种不同种类的植物，当中有些比较常见的，例如：</a:t>
            </a:r>
            <a:r>
              <a:rPr lang="zh-CN" altLang="en-US" sz="1200" b="0" i="0" u="none" strike="noStrike" kern="1200" dirty="0" smtClean="0">
                <a:solidFill>
                  <a:schemeClr val="tx1"/>
                </a:solidFill>
                <a:latin typeface="Arial" pitchFamily="34" charset="0"/>
                <a:ea typeface="宋体" pitchFamily="2" charset="-122"/>
                <a:cs typeface="+mn-cs"/>
                <a:hlinkClick r:id="rId4" tooltip="一品红"/>
              </a:rPr>
              <a:t>一品红</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5" tooltip="灯台草（页面不存在）"/>
              </a:rPr>
              <a:t>灯台草</a:t>
            </a:r>
            <a:r>
              <a:rPr lang="zh-CN" altLang="en-US" sz="1200" b="0" i="0" kern="1200" dirty="0" smtClean="0">
                <a:solidFill>
                  <a:schemeClr val="tx1"/>
                </a:solidFill>
                <a:latin typeface="Arial" pitchFamily="34" charset="0"/>
                <a:ea typeface="宋体" pitchFamily="2" charset="-122"/>
                <a:cs typeface="+mn-cs"/>
              </a:rPr>
              <a:t>等。大戟属植物是现时地球上其中一种生长范围极广的植物种属，主要在</a:t>
            </a:r>
            <a:r>
              <a:rPr lang="zh-CN" altLang="en-US" sz="1200" b="0" i="0" u="none" strike="noStrike" kern="1200" dirty="0" smtClean="0">
                <a:solidFill>
                  <a:schemeClr val="tx1"/>
                </a:solidFill>
                <a:latin typeface="Arial" pitchFamily="34" charset="0"/>
                <a:ea typeface="宋体" pitchFamily="2" charset="-122"/>
                <a:cs typeface="+mn-cs"/>
                <a:hlinkClick r:id="rId6" tooltip="非洲"/>
              </a:rPr>
              <a:t>非洲</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7" tooltip="美洲"/>
              </a:rPr>
              <a:t>美洲</a:t>
            </a:r>
            <a:r>
              <a:rPr lang="zh-CN" altLang="en-US" sz="1200" b="0" i="0" kern="1200" dirty="0" smtClean="0">
                <a:solidFill>
                  <a:schemeClr val="tx1"/>
                </a:solidFill>
                <a:latin typeface="Arial" pitchFamily="34" charset="0"/>
                <a:ea typeface="宋体" pitchFamily="2" charset="-122"/>
                <a:cs typeface="+mn-cs"/>
              </a:rPr>
              <a:t>的</a:t>
            </a:r>
            <a:r>
              <a:rPr lang="zh-CN" altLang="en-US" sz="1200" b="0" i="0" u="none" strike="noStrike" kern="1200" dirty="0" smtClean="0">
                <a:solidFill>
                  <a:schemeClr val="tx1"/>
                </a:solidFill>
                <a:latin typeface="Arial" pitchFamily="34" charset="0"/>
                <a:ea typeface="宋体" pitchFamily="2" charset="-122"/>
                <a:cs typeface="+mn-cs"/>
                <a:hlinkClick r:id="rId8" tooltip="热带"/>
              </a:rPr>
              <a:t>热带</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9" tooltip="亚热带"/>
              </a:rPr>
              <a:t>亚热带</a:t>
            </a:r>
            <a:r>
              <a:rPr lang="zh-CN" altLang="en-US" sz="1200" b="0" i="0" kern="1200" dirty="0" smtClean="0">
                <a:solidFill>
                  <a:schemeClr val="tx1"/>
                </a:solidFill>
                <a:latin typeface="Arial" pitchFamily="34" charset="0"/>
                <a:ea typeface="宋体" pitchFamily="2" charset="-122"/>
                <a:cs typeface="+mn-cs"/>
              </a:rPr>
              <a:t>地区生长，但在</a:t>
            </a:r>
            <a:r>
              <a:rPr lang="zh-CN" altLang="en-US" sz="1200" b="0" i="0" u="none" strike="noStrike" kern="1200" dirty="0" smtClean="0">
                <a:solidFill>
                  <a:schemeClr val="tx1"/>
                </a:solidFill>
                <a:latin typeface="Arial" pitchFamily="34" charset="0"/>
                <a:ea typeface="宋体" pitchFamily="2" charset="-122"/>
                <a:cs typeface="+mn-cs"/>
                <a:hlinkClick r:id="rId10" tooltip="温带"/>
              </a:rPr>
              <a:t>温带</a:t>
            </a:r>
            <a:r>
              <a:rPr lang="zh-CN" altLang="en-US" sz="1200" b="0" i="0" kern="1200" dirty="0" smtClean="0">
                <a:solidFill>
                  <a:schemeClr val="tx1"/>
                </a:solidFill>
                <a:latin typeface="Arial" pitchFamily="34" charset="0"/>
                <a:ea typeface="宋体" pitchFamily="2" charset="-122"/>
                <a:cs typeface="+mn-cs"/>
              </a:rPr>
              <a:t>亦有发现。生长年期有</a:t>
            </a:r>
            <a:r>
              <a:rPr lang="zh-CN" altLang="en-US" sz="1200" b="0" i="0" u="none" strike="noStrike" kern="1200" dirty="0" smtClean="0">
                <a:solidFill>
                  <a:schemeClr val="tx1"/>
                </a:solidFill>
                <a:latin typeface="Arial" pitchFamily="34" charset="0"/>
                <a:ea typeface="宋体" pitchFamily="2" charset="-122"/>
                <a:cs typeface="+mn-cs"/>
                <a:hlinkClick r:id="rId11" tooltip="一年生"/>
              </a:rPr>
              <a:t>一年生</a:t>
            </a:r>
            <a:r>
              <a:rPr lang="zh-CN" altLang="en-US" sz="1200" b="0" i="0" kern="1200" dirty="0" smtClean="0">
                <a:solidFill>
                  <a:schemeClr val="tx1"/>
                </a:solidFill>
                <a:latin typeface="Arial" pitchFamily="34" charset="0"/>
                <a:ea typeface="宋体" pitchFamily="2" charset="-122"/>
                <a:cs typeface="+mn-cs"/>
              </a:rPr>
              <a:t>或</a:t>
            </a:r>
            <a:r>
              <a:rPr lang="zh-CN" altLang="en-US" sz="1200" b="0" i="0" u="none" strike="noStrike" kern="1200" dirty="0" smtClean="0">
                <a:solidFill>
                  <a:schemeClr val="tx1"/>
                </a:solidFill>
                <a:latin typeface="Arial" pitchFamily="34" charset="0"/>
                <a:ea typeface="宋体" pitchFamily="2" charset="-122"/>
                <a:cs typeface="+mn-cs"/>
                <a:hlinkClick r:id="rId12" tooltip="多年生"/>
              </a:rPr>
              <a:t>多年生</a:t>
            </a:r>
            <a:r>
              <a:rPr lang="zh-CN" altLang="en-US" sz="1200" b="0" i="0" kern="1200" dirty="0" smtClean="0">
                <a:solidFill>
                  <a:schemeClr val="tx1"/>
                </a:solidFill>
                <a:latin typeface="Arial" pitchFamily="34" charset="0"/>
                <a:ea typeface="宋体" pitchFamily="2" charset="-122"/>
                <a:cs typeface="+mn-cs"/>
              </a:rPr>
              <a:t>，有</a:t>
            </a:r>
            <a:r>
              <a:rPr lang="zh-CN" altLang="en-US" sz="1200" b="0" i="0" u="none" strike="noStrike" kern="1200" dirty="0" smtClean="0">
                <a:solidFill>
                  <a:schemeClr val="tx1"/>
                </a:solidFill>
                <a:latin typeface="Arial" pitchFamily="34" charset="0"/>
                <a:ea typeface="宋体" pitchFamily="2" charset="-122"/>
                <a:cs typeface="+mn-cs"/>
                <a:hlinkClick r:id="rId13" tooltip="草本植物"/>
              </a:rPr>
              <a:t>草本</a:t>
            </a:r>
            <a:r>
              <a:rPr lang="zh-CN" altLang="en-US" sz="1200" b="0" i="0" kern="1200" dirty="0" smtClean="0">
                <a:solidFill>
                  <a:schemeClr val="tx1"/>
                </a:solidFill>
                <a:latin typeface="Arial" pitchFamily="34" charset="0"/>
                <a:ea typeface="宋体" pitchFamily="2" charset="-122"/>
                <a:cs typeface="+mn-cs"/>
              </a:rPr>
              <a:t>、</a:t>
            </a:r>
            <a:r>
              <a:rPr lang="zh-CN" altLang="en-US" sz="1200" b="0" i="0" u="none" strike="noStrike" kern="1200" dirty="0" smtClean="0">
                <a:solidFill>
                  <a:schemeClr val="tx1"/>
                </a:solidFill>
                <a:latin typeface="Arial" pitchFamily="34" charset="0"/>
                <a:ea typeface="宋体" pitchFamily="2" charset="-122"/>
                <a:cs typeface="+mn-cs"/>
                <a:hlinkClick r:id="rId14" tooltip="木本植物"/>
              </a:rPr>
              <a:t>木本</a:t>
            </a:r>
            <a:r>
              <a:rPr lang="zh-CN" altLang="en-US" sz="1200" b="0" i="0" u="none" strike="noStrike" kern="1200" dirty="0" smtClean="0">
                <a:solidFill>
                  <a:schemeClr val="tx1"/>
                </a:solidFill>
                <a:latin typeface="Arial" pitchFamily="34" charset="0"/>
                <a:ea typeface="宋体" pitchFamily="2" charset="-122"/>
                <a:cs typeface="+mn-cs"/>
                <a:hlinkClick r:id="rId15" tooltip="灌木"/>
              </a:rPr>
              <a:t>灌木</a:t>
            </a:r>
            <a:r>
              <a:rPr lang="zh-CN" altLang="en-US" sz="1200" b="0" i="0" kern="1200" dirty="0" smtClean="0">
                <a:solidFill>
                  <a:schemeClr val="tx1"/>
                </a:solidFill>
                <a:latin typeface="Arial" pitchFamily="34" charset="0"/>
                <a:ea typeface="宋体" pitchFamily="2" charset="-122"/>
                <a:cs typeface="+mn-cs"/>
              </a:rPr>
              <a:t>及</a:t>
            </a:r>
            <a:r>
              <a:rPr lang="zh-CN" altLang="en-US" sz="1200" b="0" i="0" u="none" strike="noStrike" kern="1200" dirty="0" smtClean="0">
                <a:solidFill>
                  <a:schemeClr val="tx1"/>
                </a:solidFill>
                <a:latin typeface="Arial" pitchFamily="34" charset="0"/>
                <a:ea typeface="宋体" pitchFamily="2" charset="-122"/>
                <a:cs typeface="+mn-cs"/>
                <a:hlinkClick r:id="rId16" tooltip="乔木"/>
              </a:rPr>
              <a:t>乔木</a:t>
            </a:r>
            <a:r>
              <a:rPr lang="zh-CN" altLang="en-US" sz="1200" b="0" i="0" kern="1200" dirty="0" smtClean="0">
                <a:solidFill>
                  <a:schemeClr val="tx1"/>
                </a:solidFill>
                <a:latin typeface="Arial" pitchFamily="34" charset="0"/>
                <a:ea typeface="宋体" pitchFamily="2" charset="-122"/>
                <a:cs typeface="+mn-cs"/>
              </a:rPr>
              <a:t>，而且都有树液。</a:t>
            </a:r>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zh-CN" altLang="en-US" sz="1200" b="0" i="0" kern="1200" dirty="0" smtClean="0">
                <a:solidFill>
                  <a:schemeClr val="tx1"/>
                </a:solidFill>
                <a:latin typeface="Arial" pitchFamily="34" charset="0"/>
                <a:ea typeface="宋体" pitchFamily="2" charset="-122"/>
                <a:cs typeface="+mn-cs"/>
              </a:rPr>
              <a:t>仙人掌</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19</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1" kern="1200" dirty="0" smtClean="0">
                <a:solidFill>
                  <a:schemeClr val="tx1"/>
                </a:solidFill>
                <a:latin typeface="Arial" pitchFamily="34" charset="0"/>
                <a:ea typeface="宋体" pitchFamily="2" charset="-122"/>
                <a:cs typeface="+mn-cs"/>
              </a:rPr>
              <a:t>The Computer and the Brain</a:t>
            </a:r>
            <a:r>
              <a:rPr lang="en-US" altLang="zh-CN" sz="1200" b="0" i="0" kern="1200" dirty="0" smtClean="0">
                <a:solidFill>
                  <a:schemeClr val="tx1"/>
                </a:solidFill>
                <a:latin typeface="Arial" pitchFamily="34" charset="0"/>
                <a:ea typeface="宋体" pitchFamily="2" charset="-122"/>
                <a:cs typeface="+mn-cs"/>
              </a:rPr>
              <a:t> is an unfinished book by mathematician </a:t>
            </a:r>
            <a:r>
              <a:rPr lang="en-US" altLang="zh-CN" sz="1200" b="0" i="0" u="none" strike="noStrike" kern="1200" dirty="0" smtClean="0">
                <a:solidFill>
                  <a:schemeClr val="tx1"/>
                </a:solidFill>
                <a:latin typeface="Arial" pitchFamily="34" charset="0"/>
                <a:ea typeface="宋体" pitchFamily="2" charset="-122"/>
                <a:cs typeface="+mn-cs"/>
                <a:hlinkClick r:id="rId3" tooltip="John von Neumann"/>
              </a:rPr>
              <a:t>John von Neumann</a:t>
            </a:r>
            <a:r>
              <a:rPr lang="en-US" altLang="zh-CN" sz="1200" b="0" i="0" kern="1200" dirty="0" smtClean="0">
                <a:solidFill>
                  <a:schemeClr val="tx1"/>
                </a:solidFill>
                <a:latin typeface="Arial" pitchFamily="34" charset="0"/>
                <a:ea typeface="宋体" pitchFamily="2" charset="-122"/>
                <a:cs typeface="+mn-cs"/>
              </a:rPr>
              <a:t>, begun shortly before his death and first published in 1958. Von Neumann was an important figure in computer science, and the book discusses how the brain can be viewed as a computing machine. The book is speculative in nature, but von Neumann discusses several important differences between brains and computers of his day (such as processing speed and </a:t>
            </a:r>
            <a:r>
              <a:rPr lang="en-US" altLang="zh-CN" sz="1200" b="0" i="0" u="none" strike="noStrike" kern="1200" dirty="0" smtClean="0">
                <a:solidFill>
                  <a:schemeClr val="tx1"/>
                </a:solidFill>
                <a:latin typeface="Arial" pitchFamily="34" charset="0"/>
                <a:ea typeface="宋体" pitchFamily="2" charset="-122"/>
                <a:cs typeface="+mn-cs"/>
                <a:hlinkClick r:id="rId4" tooltip="Parallel computing"/>
              </a:rPr>
              <a:t>parallelism</a:t>
            </a:r>
            <a:r>
              <a:rPr lang="en-US" altLang="zh-CN" sz="1200" b="0" i="0" kern="1200" dirty="0" smtClean="0">
                <a:solidFill>
                  <a:schemeClr val="tx1"/>
                </a:solidFill>
                <a:latin typeface="Arial" pitchFamily="34" charset="0"/>
                <a:ea typeface="宋体" pitchFamily="2" charset="-122"/>
                <a:cs typeface="+mn-cs"/>
              </a:rPr>
              <a:t>), as well as suggesting directions for future research.</a:t>
            </a:r>
          </a:p>
          <a:p>
            <a:r>
              <a:rPr lang="en-US" altLang="zh-CN" sz="1200" b="0" i="0" kern="1200" dirty="0" smtClean="0">
                <a:solidFill>
                  <a:schemeClr val="tx1"/>
                </a:solidFill>
                <a:latin typeface="Arial" pitchFamily="34" charset="0"/>
                <a:ea typeface="宋体" pitchFamily="2" charset="-122"/>
                <a:cs typeface="+mn-cs"/>
              </a:rPr>
              <a:t>At only 96 pages, the book was originally intended for Yale's </a:t>
            </a:r>
            <a:r>
              <a:rPr lang="en-US" altLang="zh-CN" sz="1200" b="0" i="0" u="none" strike="noStrike" kern="1200" dirty="0" smtClean="0">
                <a:solidFill>
                  <a:schemeClr val="tx1"/>
                </a:solidFill>
                <a:latin typeface="Arial" pitchFamily="34" charset="0"/>
                <a:ea typeface="宋体" pitchFamily="2" charset="-122"/>
                <a:cs typeface="+mn-cs"/>
                <a:hlinkClick r:id="rId5" tooltip="Silliman lecture"/>
              </a:rPr>
              <a:t>Silliman lectures</a:t>
            </a:r>
            <a:r>
              <a:rPr lang="en-US" altLang="zh-CN" sz="1200" b="0" i="0" kern="1200" dirty="0" smtClean="0">
                <a:solidFill>
                  <a:schemeClr val="tx1"/>
                </a:solidFill>
                <a:latin typeface="Arial" pitchFamily="34" charset="0"/>
                <a:ea typeface="宋体" pitchFamily="2" charset="-122"/>
                <a:cs typeface="+mn-cs"/>
              </a:rPr>
              <a:t>, but it was published posthumously. The second edition, published in 2000, contains a foreword by </a:t>
            </a:r>
            <a:r>
              <a:rPr lang="en-US" altLang="zh-CN" sz="1200" b="0" i="0" u="none" strike="noStrike" kern="1200" dirty="0" smtClean="0">
                <a:solidFill>
                  <a:schemeClr val="tx1"/>
                </a:solidFill>
                <a:latin typeface="Arial" pitchFamily="34" charset="0"/>
                <a:ea typeface="宋体" pitchFamily="2" charset="-122"/>
                <a:cs typeface="+mn-cs"/>
                <a:hlinkClick r:id="rId6" tooltip="Paul Churchland"/>
              </a:rPr>
              <a:t>Paul </a:t>
            </a:r>
            <a:r>
              <a:rPr lang="en-US" altLang="zh-CN" sz="1200" b="0" i="0" u="none" strike="noStrike" kern="1200" dirty="0" err="1" smtClean="0">
                <a:solidFill>
                  <a:schemeClr val="tx1"/>
                </a:solidFill>
                <a:latin typeface="Arial" pitchFamily="34" charset="0"/>
                <a:ea typeface="宋体" pitchFamily="2" charset="-122"/>
                <a:cs typeface="+mn-cs"/>
                <a:hlinkClick r:id="rId6" tooltip="Paul Churchland"/>
              </a:rPr>
              <a:t>Churchland</a:t>
            </a:r>
            <a:r>
              <a:rPr lang="en-US" altLang="zh-CN" sz="1200" b="0" i="0" kern="1200" dirty="0" smtClean="0">
                <a:solidFill>
                  <a:schemeClr val="tx1"/>
                </a:solidFill>
                <a:latin typeface="Arial" pitchFamily="34" charset="0"/>
                <a:ea typeface="宋体" pitchFamily="2" charset="-122"/>
                <a:cs typeface="+mn-cs"/>
              </a:rPr>
              <a:t> and </a:t>
            </a:r>
            <a:r>
              <a:rPr lang="en-US" altLang="zh-CN" sz="1200" b="0" i="0" u="none" strike="noStrike" kern="1200" dirty="0" smtClean="0">
                <a:solidFill>
                  <a:schemeClr val="tx1"/>
                </a:solidFill>
                <a:latin typeface="Arial" pitchFamily="34" charset="0"/>
                <a:ea typeface="宋体" pitchFamily="2" charset="-122"/>
                <a:cs typeface="+mn-cs"/>
                <a:hlinkClick r:id="rId7" tooltip="Patricia Churchland"/>
              </a:rPr>
              <a:t>Patricia </a:t>
            </a:r>
            <a:r>
              <a:rPr lang="en-US" altLang="zh-CN" sz="1200" b="0" i="0" u="none" strike="noStrike" kern="1200" dirty="0" err="1" smtClean="0">
                <a:solidFill>
                  <a:schemeClr val="tx1"/>
                </a:solidFill>
                <a:latin typeface="Arial" pitchFamily="34" charset="0"/>
                <a:ea typeface="宋体" pitchFamily="2" charset="-122"/>
                <a:cs typeface="+mn-cs"/>
                <a:hlinkClick r:id="rId7" tooltip="Patricia Churchland"/>
              </a:rPr>
              <a:t>Churchland</a:t>
            </a:r>
            <a:r>
              <a:rPr lang="en-US" altLang="zh-CN" sz="1200" b="0" i="0" kern="1200" dirty="0" smtClean="0">
                <a:solidFill>
                  <a:schemeClr val="tx1"/>
                </a:solidFill>
                <a:latin typeface="Arial" pitchFamily="34" charset="0"/>
                <a:ea typeface="宋体" pitchFamily="2" charset="-122"/>
                <a:cs typeface="+mn-cs"/>
              </a:rPr>
              <a:t> that places von Neumann's views in the context of science at that time. The third edition, published in 2012, features a foreword by </a:t>
            </a:r>
            <a:r>
              <a:rPr lang="en-US" altLang="zh-CN" sz="1200" b="0" i="0" u="none" strike="noStrike" kern="1200" dirty="0" smtClean="0">
                <a:solidFill>
                  <a:schemeClr val="tx1"/>
                </a:solidFill>
                <a:latin typeface="Arial" pitchFamily="34" charset="0"/>
                <a:ea typeface="宋体" pitchFamily="2" charset="-122"/>
                <a:cs typeface="+mn-cs"/>
                <a:hlinkClick r:id="rId8" tooltip="Ray Kurzweil"/>
              </a:rPr>
              <a:t>Ray </a:t>
            </a:r>
            <a:r>
              <a:rPr lang="en-US" altLang="zh-CN" sz="1200" b="0" i="0" u="none" strike="noStrike" kern="1200" dirty="0" err="1" smtClean="0">
                <a:solidFill>
                  <a:schemeClr val="tx1"/>
                </a:solidFill>
                <a:latin typeface="Arial" pitchFamily="34" charset="0"/>
                <a:ea typeface="宋体" pitchFamily="2" charset="-122"/>
                <a:cs typeface="+mn-cs"/>
                <a:hlinkClick r:id="rId8" tooltip="Ray Kurzweil"/>
              </a:rPr>
              <a:t>Kurzweil</a:t>
            </a:r>
            <a:r>
              <a:rPr lang="en-US" altLang="zh-CN" sz="1200" b="0" i="0" kern="1200" dirty="0" smtClean="0">
                <a:solidFill>
                  <a:schemeClr val="tx1"/>
                </a:solidFill>
                <a:latin typeface="Arial" pitchFamily="34" charset="0"/>
                <a:ea typeface="宋体" pitchFamily="2" charset="-122"/>
                <a:cs typeface="+mn-cs"/>
              </a:rPr>
              <a:t>. It has the </a:t>
            </a:r>
            <a:r>
              <a:rPr lang="en-US" altLang="zh-CN" sz="1200" b="0" i="0" u="none" strike="noStrike" kern="1200" dirty="0" smtClean="0">
                <a:solidFill>
                  <a:schemeClr val="tx1"/>
                </a:solidFill>
                <a:latin typeface="Arial" pitchFamily="34" charset="0"/>
                <a:ea typeface="宋体" pitchFamily="2" charset="-122"/>
                <a:cs typeface="+mn-cs"/>
                <a:hlinkClick r:id="rId9"/>
              </a:rPr>
              <a:t>ISBN 9780300181111</a:t>
            </a:r>
            <a:r>
              <a:rPr lang="en-US" altLang="zh-CN" sz="1200" b="0" i="0" kern="1200" dirty="0" smtClean="0">
                <a:solidFill>
                  <a:schemeClr val="tx1"/>
                </a:solidFill>
                <a:latin typeface="Arial" pitchFamily="34" charset="0"/>
                <a:ea typeface="宋体" pitchFamily="2" charset="-122"/>
                <a:cs typeface="+mn-cs"/>
              </a:rPr>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1" kern="1200" dirty="0" smtClean="0">
                <a:solidFill>
                  <a:schemeClr val="tx1"/>
                </a:solidFill>
                <a:latin typeface="Arial" pitchFamily="34" charset="0"/>
                <a:ea typeface="宋体" pitchFamily="2" charset="-122"/>
                <a:cs typeface="+mn-cs"/>
              </a:rPr>
              <a:t>The Computer and the Brain</a:t>
            </a:r>
            <a:r>
              <a:rPr lang="en-US" altLang="zh-CN" sz="1200" b="0" i="0" kern="1200" dirty="0" smtClean="0">
                <a:solidFill>
                  <a:schemeClr val="tx1"/>
                </a:solidFill>
                <a:latin typeface="Arial" pitchFamily="34" charset="0"/>
                <a:ea typeface="宋体" pitchFamily="2" charset="-122"/>
                <a:cs typeface="+mn-cs"/>
              </a:rPr>
              <a:t> is an unfinished book by mathematician </a:t>
            </a:r>
            <a:r>
              <a:rPr lang="en-US" altLang="zh-CN" sz="1200" b="0" i="0" u="none" strike="noStrike" kern="1200" dirty="0" smtClean="0">
                <a:solidFill>
                  <a:schemeClr val="tx1"/>
                </a:solidFill>
                <a:latin typeface="Arial" pitchFamily="34" charset="0"/>
                <a:ea typeface="宋体" pitchFamily="2" charset="-122"/>
                <a:cs typeface="+mn-cs"/>
                <a:hlinkClick r:id="rId3" tooltip="John von Neumann"/>
              </a:rPr>
              <a:t>John von Neumann</a:t>
            </a:r>
            <a:r>
              <a:rPr lang="en-US" altLang="zh-CN" sz="1200" b="0" i="0" kern="1200" dirty="0" smtClean="0">
                <a:solidFill>
                  <a:schemeClr val="tx1"/>
                </a:solidFill>
                <a:latin typeface="Arial" pitchFamily="34" charset="0"/>
                <a:ea typeface="宋体" pitchFamily="2" charset="-122"/>
                <a:cs typeface="+mn-cs"/>
              </a:rPr>
              <a:t>, begun shortly before his death and first published in 1958. Von Neumann was an important figure in computer science, and the book discusses how the brain can be viewed as a computing machine. The book is speculative in nature, but von Neumann discusses several important differences between brains and computers of his day (such as processing speed and </a:t>
            </a:r>
            <a:r>
              <a:rPr lang="en-US" altLang="zh-CN" sz="1200" b="0" i="0" u="none" strike="noStrike" kern="1200" dirty="0" smtClean="0">
                <a:solidFill>
                  <a:schemeClr val="tx1"/>
                </a:solidFill>
                <a:latin typeface="Arial" pitchFamily="34" charset="0"/>
                <a:ea typeface="宋体" pitchFamily="2" charset="-122"/>
                <a:cs typeface="+mn-cs"/>
                <a:hlinkClick r:id="rId4" tooltip="Parallel computing"/>
              </a:rPr>
              <a:t>parallelism</a:t>
            </a:r>
            <a:r>
              <a:rPr lang="en-US" altLang="zh-CN" sz="1200" b="0" i="0" kern="1200" dirty="0" smtClean="0">
                <a:solidFill>
                  <a:schemeClr val="tx1"/>
                </a:solidFill>
                <a:latin typeface="Arial" pitchFamily="34" charset="0"/>
                <a:ea typeface="宋体" pitchFamily="2" charset="-122"/>
                <a:cs typeface="+mn-cs"/>
              </a:rPr>
              <a:t>), as well as suggesting directions for future research.</a:t>
            </a:r>
          </a:p>
          <a:p>
            <a:r>
              <a:rPr lang="en-US" altLang="zh-CN" sz="1200" b="0" i="0" kern="1200" dirty="0" smtClean="0">
                <a:solidFill>
                  <a:schemeClr val="tx1"/>
                </a:solidFill>
                <a:latin typeface="Arial" pitchFamily="34" charset="0"/>
                <a:ea typeface="宋体" pitchFamily="2" charset="-122"/>
                <a:cs typeface="+mn-cs"/>
              </a:rPr>
              <a:t>At only 96 pages, the book was originally intended for Yale's </a:t>
            </a:r>
            <a:r>
              <a:rPr lang="en-US" altLang="zh-CN" sz="1200" b="0" i="0" u="none" strike="noStrike" kern="1200" dirty="0" smtClean="0">
                <a:solidFill>
                  <a:schemeClr val="tx1"/>
                </a:solidFill>
                <a:latin typeface="Arial" pitchFamily="34" charset="0"/>
                <a:ea typeface="宋体" pitchFamily="2" charset="-122"/>
                <a:cs typeface="+mn-cs"/>
                <a:hlinkClick r:id="rId5" tooltip="Silliman lecture"/>
              </a:rPr>
              <a:t>Silliman lectures</a:t>
            </a:r>
            <a:r>
              <a:rPr lang="en-US" altLang="zh-CN" sz="1200" b="0" i="0" kern="1200" dirty="0" smtClean="0">
                <a:solidFill>
                  <a:schemeClr val="tx1"/>
                </a:solidFill>
                <a:latin typeface="Arial" pitchFamily="34" charset="0"/>
                <a:ea typeface="宋体" pitchFamily="2" charset="-122"/>
                <a:cs typeface="+mn-cs"/>
              </a:rPr>
              <a:t>, but it was published posthumously. The second edition, published in 2000, contains a foreword by </a:t>
            </a:r>
            <a:r>
              <a:rPr lang="en-US" altLang="zh-CN" sz="1200" b="0" i="0" u="none" strike="noStrike" kern="1200" dirty="0" smtClean="0">
                <a:solidFill>
                  <a:schemeClr val="tx1"/>
                </a:solidFill>
                <a:latin typeface="Arial" pitchFamily="34" charset="0"/>
                <a:ea typeface="宋体" pitchFamily="2" charset="-122"/>
                <a:cs typeface="+mn-cs"/>
                <a:hlinkClick r:id="rId6" tooltip="Paul Churchland"/>
              </a:rPr>
              <a:t>Paul </a:t>
            </a:r>
            <a:r>
              <a:rPr lang="en-US" altLang="zh-CN" sz="1200" b="0" i="0" u="none" strike="noStrike" kern="1200" dirty="0" err="1" smtClean="0">
                <a:solidFill>
                  <a:schemeClr val="tx1"/>
                </a:solidFill>
                <a:latin typeface="Arial" pitchFamily="34" charset="0"/>
                <a:ea typeface="宋体" pitchFamily="2" charset="-122"/>
                <a:cs typeface="+mn-cs"/>
                <a:hlinkClick r:id="rId6" tooltip="Paul Churchland"/>
              </a:rPr>
              <a:t>Churchland</a:t>
            </a:r>
            <a:r>
              <a:rPr lang="en-US" altLang="zh-CN" sz="1200" b="0" i="0" kern="1200" dirty="0" smtClean="0">
                <a:solidFill>
                  <a:schemeClr val="tx1"/>
                </a:solidFill>
                <a:latin typeface="Arial" pitchFamily="34" charset="0"/>
                <a:ea typeface="宋体" pitchFamily="2" charset="-122"/>
                <a:cs typeface="+mn-cs"/>
              </a:rPr>
              <a:t> and </a:t>
            </a:r>
            <a:r>
              <a:rPr lang="en-US" altLang="zh-CN" sz="1200" b="0" i="0" u="none" strike="noStrike" kern="1200" dirty="0" smtClean="0">
                <a:solidFill>
                  <a:schemeClr val="tx1"/>
                </a:solidFill>
                <a:latin typeface="Arial" pitchFamily="34" charset="0"/>
                <a:ea typeface="宋体" pitchFamily="2" charset="-122"/>
                <a:cs typeface="+mn-cs"/>
                <a:hlinkClick r:id="rId7" tooltip="Patricia Churchland"/>
              </a:rPr>
              <a:t>Patricia </a:t>
            </a:r>
            <a:r>
              <a:rPr lang="en-US" altLang="zh-CN" sz="1200" b="0" i="0" u="none" strike="noStrike" kern="1200" dirty="0" err="1" smtClean="0">
                <a:solidFill>
                  <a:schemeClr val="tx1"/>
                </a:solidFill>
                <a:latin typeface="Arial" pitchFamily="34" charset="0"/>
                <a:ea typeface="宋体" pitchFamily="2" charset="-122"/>
                <a:cs typeface="+mn-cs"/>
                <a:hlinkClick r:id="rId7" tooltip="Patricia Churchland"/>
              </a:rPr>
              <a:t>Churchland</a:t>
            </a:r>
            <a:r>
              <a:rPr lang="en-US" altLang="zh-CN" sz="1200" b="0" i="0" kern="1200" dirty="0" smtClean="0">
                <a:solidFill>
                  <a:schemeClr val="tx1"/>
                </a:solidFill>
                <a:latin typeface="Arial" pitchFamily="34" charset="0"/>
                <a:ea typeface="宋体" pitchFamily="2" charset="-122"/>
                <a:cs typeface="+mn-cs"/>
              </a:rPr>
              <a:t> that places von Neumann's views in the context of science at that time. The third edition, published in 2012, features a foreword by </a:t>
            </a:r>
            <a:r>
              <a:rPr lang="en-US" altLang="zh-CN" sz="1200" b="0" i="0" u="none" strike="noStrike" kern="1200" dirty="0" smtClean="0">
                <a:solidFill>
                  <a:schemeClr val="tx1"/>
                </a:solidFill>
                <a:latin typeface="Arial" pitchFamily="34" charset="0"/>
                <a:ea typeface="宋体" pitchFamily="2" charset="-122"/>
                <a:cs typeface="+mn-cs"/>
                <a:hlinkClick r:id="rId8" tooltip="Ray Kurzweil"/>
              </a:rPr>
              <a:t>Ray </a:t>
            </a:r>
            <a:r>
              <a:rPr lang="en-US" altLang="zh-CN" sz="1200" b="0" i="0" u="none" strike="noStrike" kern="1200" dirty="0" err="1" smtClean="0">
                <a:solidFill>
                  <a:schemeClr val="tx1"/>
                </a:solidFill>
                <a:latin typeface="Arial" pitchFamily="34" charset="0"/>
                <a:ea typeface="宋体" pitchFamily="2" charset="-122"/>
                <a:cs typeface="+mn-cs"/>
                <a:hlinkClick r:id="rId8" tooltip="Ray Kurzweil"/>
              </a:rPr>
              <a:t>Kurzweil</a:t>
            </a:r>
            <a:r>
              <a:rPr lang="en-US" altLang="zh-CN" sz="1200" b="0" i="0" kern="1200" dirty="0" smtClean="0">
                <a:solidFill>
                  <a:schemeClr val="tx1"/>
                </a:solidFill>
                <a:latin typeface="Arial" pitchFamily="34" charset="0"/>
                <a:ea typeface="宋体" pitchFamily="2" charset="-122"/>
                <a:cs typeface="+mn-cs"/>
              </a:rPr>
              <a:t>. It has the </a:t>
            </a:r>
            <a:r>
              <a:rPr lang="en-US" altLang="zh-CN" sz="1200" b="0" i="0" u="none" strike="noStrike" kern="1200" dirty="0" smtClean="0">
                <a:solidFill>
                  <a:schemeClr val="tx1"/>
                </a:solidFill>
                <a:latin typeface="Arial" pitchFamily="34" charset="0"/>
                <a:ea typeface="宋体" pitchFamily="2" charset="-122"/>
                <a:cs typeface="+mn-cs"/>
                <a:hlinkClick r:id="rId9"/>
              </a:rPr>
              <a:t>ISBN 9780300181111</a:t>
            </a:r>
            <a:r>
              <a:rPr lang="en-US" altLang="zh-CN" sz="1200" b="0" i="0" kern="1200" dirty="0" smtClean="0">
                <a:solidFill>
                  <a:schemeClr val="tx1"/>
                </a:solidFill>
                <a:latin typeface="Arial" pitchFamily="34" charset="0"/>
                <a:ea typeface="宋体" pitchFamily="2" charset="-122"/>
                <a:cs typeface="+mn-cs"/>
              </a:rPr>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1" i="1" kern="1200" dirty="0" smtClean="0">
                <a:solidFill>
                  <a:schemeClr val="tx1"/>
                </a:solidFill>
                <a:latin typeface="Arial" pitchFamily="34" charset="0"/>
                <a:ea typeface="宋体" pitchFamily="2" charset="-122"/>
                <a:cs typeface="+mn-cs"/>
              </a:rPr>
              <a:t>The Computer and the Brain</a:t>
            </a:r>
            <a:r>
              <a:rPr lang="en-US" altLang="zh-CN" sz="1200" b="0" i="0" kern="1200" dirty="0" smtClean="0">
                <a:solidFill>
                  <a:schemeClr val="tx1"/>
                </a:solidFill>
                <a:latin typeface="Arial" pitchFamily="34" charset="0"/>
                <a:ea typeface="宋体" pitchFamily="2" charset="-122"/>
                <a:cs typeface="+mn-cs"/>
              </a:rPr>
              <a:t> is an unfinished book by mathematician </a:t>
            </a:r>
            <a:r>
              <a:rPr lang="en-US" altLang="zh-CN" sz="1200" b="0" i="0" u="none" strike="noStrike" kern="1200" dirty="0" smtClean="0">
                <a:solidFill>
                  <a:schemeClr val="tx1"/>
                </a:solidFill>
                <a:latin typeface="Arial" pitchFamily="34" charset="0"/>
                <a:ea typeface="宋体" pitchFamily="2" charset="-122"/>
                <a:cs typeface="+mn-cs"/>
                <a:hlinkClick r:id="rId3" tooltip="John von Neumann"/>
              </a:rPr>
              <a:t>John von Neumann</a:t>
            </a:r>
            <a:r>
              <a:rPr lang="en-US" altLang="zh-CN" sz="1200" b="0" i="0" kern="1200" dirty="0" smtClean="0">
                <a:solidFill>
                  <a:schemeClr val="tx1"/>
                </a:solidFill>
                <a:latin typeface="Arial" pitchFamily="34" charset="0"/>
                <a:ea typeface="宋体" pitchFamily="2" charset="-122"/>
                <a:cs typeface="+mn-cs"/>
              </a:rPr>
              <a:t>, begun shortly before his death and first published in 1958. Von Neumann was an important figure in computer science, and the book discusses how the brain can be viewed as a computing machine. The book is speculative in nature, but von Neumann discusses several important differences between brains and computers of his day (such as processing speed and </a:t>
            </a:r>
            <a:r>
              <a:rPr lang="en-US" altLang="zh-CN" sz="1200" b="0" i="0" u="none" strike="noStrike" kern="1200" dirty="0" smtClean="0">
                <a:solidFill>
                  <a:schemeClr val="tx1"/>
                </a:solidFill>
                <a:latin typeface="Arial" pitchFamily="34" charset="0"/>
                <a:ea typeface="宋体" pitchFamily="2" charset="-122"/>
                <a:cs typeface="+mn-cs"/>
                <a:hlinkClick r:id="rId4" tooltip="Parallel computing"/>
              </a:rPr>
              <a:t>parallelism</a:t>
            </a:r>
            <a:r>
              <a:rPr lang="en-US" altLang="zh-CN" sz="1200" b="0" i="0" kern="1200" dirty="0" smtClean="0">
                <a:solidFill>
                  <a:schemeClr val="tx1"/>
                </a:solidFill>
                <a:latin typeface="Arial" pitchFamily="34" charset="0"/>
                <a:ea typeface="宋体" pitchFamily="2" charset="-122"/>
                <a:cs typeface="+mn-cs"/>
              </a:rPr>
              <a:t>), as well as suggesting directions for future research.</a:t>
            </a:r>
          </a:p>
          <a:p>
            <a:r>
              <a:rPr lang="en-US" altLang="zh-CN" sz="1200" b="0" i="0" kern="1200" dirty="0" smtClean="0">
                <a:solidFill>
                  <a:schemeClr val="tx1"/>
                </a:solidFill>
                <a:latin typeface="Arial" pitchFamily="34" charset="0"/>
                <a:ea typeface="宋体" pitchFamily="2" charset="-122"/>
                <a:cs typeface="+mn-cs"/>
              </a:rPr>
              <a:t>At only 96 pages, the book was originally intended for Yale's </a:t>
            </a:r>
            <a:r>
              <a:rPr lang="en-US" altLang="zh-CN" sz="1200" b="0" i="0" u="none" strike="noStrike" kern="1200" dirty="0" smtClean="0">
                <a:solidFill>
                  <a:schemeClr val="tx1"/>
                </a:solidFill>
                <a:latin typeface="Arial" pitchFamily="34" charset="0"/>
                <a:ea typeface="宋体" pitchFamily="2" charset="-122"/>
                <a:cs typeface="+mn-cs"/>
                <a:hlinkClick r:id="rId5" tooltip="Silliman lecture"/>
              </a:rPr>
              <a:t>Silliman lectures</a:t>
            </a:r>
            <a:r>
              <a:rPr lang="en-US" altLang="zh-CN" sz="1200" b="0" i="0" kern="1200" dirty="0" smtClean="0">
                <a:solidFill>
                  <a:schemeClr val="tx1"/>
                </a:solidFill>
                <a:latin typeface="Arial" pitchFamily="34" charset="0"/>
                <a:ea typeface="宋体" pitchFamily="2" charset="-122"/>
                <a:cs typeface="+mn-cs"/>
              </a:rPr>
              <a:t>, but it was published posthumously. The second edition, published in 2000, contains a foreword by </a:t>
            </a:r>
            <a:r>
              <a:rPr lang="en-US" altLang="zh-CN" sz="1200" b="0" i="0" u="none" strike="noStrike" kern="1200" dirty="0" smtClean="0">
                <a:solidFill>
                  <a:schemeClr val="tx1"/>
                </a:solidFill>
                <a:latin typeface="Arial" pitchFamily="34" charset="0"/>
                <a:ea typeface="宋体" pitchFamily="2" charset="-122"/>
                <a:cs typeface="+mn-cs"/>
                <a:hlinkClick r:id="rId6" tooltip="Paul Churchland"/>
              </a:rPr>
              <a:t>Paul </a:t>
            </a:r>
            <a:r>
              <a:rPr lang="en-US" altLang="zh-CN" sz="1200" b="0" i="0" u="none" strike="noStrike" kern="1200" dirty="0" err="1" smtClean="0">
                <a:solidFill>
                  <a:schemeClr val="tx1"/>
                </a:solidFill>
                <a:latin typeface="Arial" pitchFamily="34" charset="0"/>
                <a:ea typeface="宋体" pitchFamily="2" charset="-122"/>
                <a:cs typeface="+mn-cs"/>
                <a:hlinkClick r:id="rId6" tooltip="Paul Churchland"/>
              </a:rPr>
              <a:t>Churchland</a:t>
            </a:r>
            <a:r>
              <a:rPr lang="en-US" altLang="zh-CN" sz="1200" b="0" i="0" kern="1200" dirty="0" smtClean="0">
                <a:solidFill>
                  <a:schemeClr val="tx1"/>
                </a:solidFill>
                <a:latin typeface="Arial" pitchFamily="34" charset="0"/>
                <a:ea typeface="宋体" pitchFamily="2" charset="-122"/>
                <a:cs typeface="+mn-cs"/>
              </a:rPr>
              <a:t> and </a:t>
            </a:r>
            <a:r>
              <a:rPr lang="en-US" altLang="zh-CN" sz="1200" b="0" i="0" u="none" strike="noStrike" kern="1200" dirty="0" smtClean="0">
                <a:solidFill>
                  <a:schemeClr val="tx1"/>
                </a:solidFill>
                <a:latin typeface="Arial" pitchFamily="34" charset="0"/>
                <a:ea typeface="宋体" pitchFamily="2" charset="-122"/>
                <a:cs typeface="+mn-cs"/>
                <a:hlinkClick r:id="rId7" tooltip="Patricia Churchland"/>
              </a:rPr>
              <a:t>Patricia </a:t>
            </a:r>
            <a:r>
              <a:rPr lang="en-US" altLang="zh-CN" sz="1200" b="0" i="0" u="none" strike="noStrike" kern="1200" dirty="0" err="1" smtClean="0">
                <a:solidFill>
                  <a:schemeClr val="tx1"/>
                </a:solidFill>
                <a:latin typeface="Arial" pitchFamily="34" charset="0"/>
                <a:ea typeface="宋体" pitchFamily="2" charset="-122"/>
                <a:cs typeface="+mn-cs"/>
                <a:hlinkClick r:id="rId7" tooltip="Patricia Churchland"/>
              </a:rPr>
              <a:t>Churchland</a:t>
            </a:r>
            <a:r>
              <a:rPr lang="en-US" altLang="zh-CN" sz="1200" b="0" i="0" kern="1200" dirty="0" smtClean="0">
                <a:solidFill>
                  <a:schemeClr val="tx1"/>
                </a:solidFill>
                <a:latin typeface="Arial" pitchFamily="34" charset="0"/>
                <a:ea typeface="宋体" pitchFamily="2" charset="-122"/>
                <a:cs typeface="+mn-cs"/>
              </a:rPr>
              <a:t> that places von Neumann's views in the context of science at that time. The third edition, published in 2012, features a foreword by </a:t>
            </a:r>
            <a:r>
              <a:rPr lang="en-US" altLang="zh-CN" sz="1200" b="0" i="0" u="none" strike="noStrike" kern="1200" dirty="0" smtClean="0">
                <a:solidFill>
                  <a:schemeClr val="tx1"/>
                </a:solidFill>
                <a:latin typeface="Arial" pitchFamily="34" charset="0"/>
                <a:ea typeface="宋体" pitchFamily="2" charset="-122"/>
                <a:cs typeface="+mn-cs"/>
                <a:hlinkClick r:id="rId8" tooltip="Ray Kurzweil"/>
              </a:rPr>
              <a:t>Ray </a:t>
            </a:r>
            <a:r>
              <a:rPr lang="en-US" altLang="zh-CN" sz="1200" b="0" i="0" u="none" strike="noStrike" kern="1200" dirty="0" err="1" smtClean="0">
                <a:solidFill>
                  <a:schemeClr val="tx1"/>
                </a:solidFill>
                <a:latin typeface="Arial" pitchFamily="34" charset="0"/>
                <a:ea typeface="宋体" pitchFamily="2" charset="-122"/>
                <a:cs typeface="+mn-cs"/>
                <a:hlinkClick r:id="rId8" tooltip="Ray Kurzweil"/>
              </a:rPr>
              <a:t>Kurzweil</a:t>
            </a:r>
            <a:r>
              <a:rPr lang="en-US" altLang="zh-CN" sz="1200" b="0" i="0" kern="1200" dirty="0" smtClean="0">
                <a:solidFill>
                  <a:schemeClr val="tx1"/>
                </a:solidFill>
                <a:latin typeface="Arial" pitchFamily="34" charset="0"/>
                <a:ea typeface="宋体" pitchFamily="2" charset="-122"/>
                <a:cs typeface="+mn-cs"/>
              </a:rPr>
              <a:t>. It has the </a:t>
            </a:r>
            <a:r>
              <a:rPr lang="en-US" altLang="zh-CN" sz="1200" b="0" i="0" u="none" strike="noStrike" kern="1200" dirty="0" smtClean="0">
                <a:solidFill>
                  <a:schemeClr val="tx1"/>
                </a:solidFill>
                <a:latin typeface="Arial" pitchFamily="34" charset="0"/>
                <a:ea typeface="宋体" pitchFamily="2" charset="-122"/>
                <a:cs typeface="+mn-cs"/>
                <a:hlinkClick r:id="rId9"/>
              </a:rPr>
              <a:t>ISBN 9780300181111</a:t>
            </a:r>
            <a:r>
              <a:rPr lang="en-US" altLang="zh-CN" sz="1200" b="0" i="0" kern="1200" dirty="0" smtClean="0">
                <a:solidFill>
                  <a:schemeClr val="tx1"/>
                </a:solidFill>
                <a:latin typeface="Arial" pitchFamily="34" charset="0"/>
                <a:ea typeface="宋体" pitchFamily="2" charset="-122"/>
                <a:cs typeface="+mn-cs"/>
              </a:rPr>
              <a:t>.</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24</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2</a:t>
            </a:fld>
            <a:endParaRPr lang="en-US" altLang="zh-CN"/>
          </a:p>
        </p:txBody>
      </p:sp>
    </p:spTree>
    <p:extLst>
      <p:ext uri="{BB962C8B-B14F-4D97-AF65-F5344CB8AC3E}">
        <p14:creationId xmlns="" xmlns:p14="http://schemas.microsoft.com/office/powerpoint/2010/main" val="1780740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dirty="0" smtClean="0"/>
              <a:t>《</a:t>
            </a:r>
            <a:r>
              <a:rPr lang="zh-CN" altLang="en-US" sz="1200" u="sng" dirty="0" smtClean="0">
                <a:solidFill>
                  <a:srgbClr val="000099"/>
                </a:solidFill>
              </a:rPr>
              <a:t>福布斯</a:t>
            </a:r>
            <a:r>
              <a:rPr lang="en-US" altLang="zh-CN" sz="1200" dirty="0" smtClean="0"/>
              <a:t>》</a:t>
            </a:r>
            <a:r>
              <a:rPr lang="zh-CN" altLang="en-US" sz="1200" dirty="0" smtClean="0"/>
              <a:t>日前评选出十位最年轻的亿万富翁，</a:t>
            </a:r>
            <a:r>
              <a:rPr lang="en-US" altLang="zh-CN" sz="1200" dirty="0" smtClean="0"/>
              <a:t>26</a:t>
            </a:r>
            <a:r>
              <a:rPr lang="zh-CN" altLang="en-US" sz="1200" dirty="0" smtClean="0"/>
              <a:t>岁的马克</a:t>
            </a:r>
            <a:r>
              <a:rPr lang="en-US" altLang="zh-CN" sz="1200" dirty="0" smtClean="0"/>
              <a:t>-</a:t>
            </a:r>
            <a:r>
              <a:rPr lang="zh-CN" altLang="en-US" sz="1200" dirty="0" smtClean="0"/>
              <a:t>扎克伯格以</a:t>
            </a:r>
            <a:r>
              <a:rPr lang="en-US" altLang="zh-CN" sz="1200" dirty="0" smtClean="0"/>
              <a:t>69</a:t>
            </a:r>
            <a:r>
              <a:rPr lang="zh-CN" altLang="en-US" sz="1200" dirty="0" smtClean="0"/>
              <a:t>亿美元的身价排在首位，他也因此成为世界上最年轻的亿万富翁。</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移动互联网的发展：</a:t>
            </a:r>
            <a:endParaRPr lang="en-US" altLang="zh-CN" dirty="0" smtClean="0"/>
          </a:p>
          <a:p>
            <a:r>
              <a:rPr lang="zh-CN" altLang="en-US" dirty="0" smtClean="0"/>
              <a:t>在</a:t>
            </a:r>
            <a:r>
              <a:rPr lang="en-US" altLang="zh-CN" dirty="0" smtClean="0"/>
              <a:t>Android2.3 gingerbread</a:t>
            </a:r>
            <a:r>
              <a:rPr lang="zh-CN" altLang="en-US" dirty="0" smtClean="0"/>
              <a:t>系统中，</a:t>
            </a:r>
            <a:r>
              <a:rPr lang="en-US" altLang="zh-CN" dirty="0" err="1" smtClean="0"/>
              <a:t>google</a:t>
            </a:r>
            <a:r>
              <a:rPr lang="zh-CN" altLang="en-US" dirty="0" smtClean="0"/>
              <a:t>提供了</a:t>
            </a:r>
            <a:r>
              <a:rPr lang="en-US" altLang="zh-CN" dirty="0" smtClean="0"/>
              <a:t>11</a:t>
            </a:r>
            <a:r>
              <a:rPr lang="zh-CN" altLang="en-US" dirty="0" smtClean="0"/>
              <a:t>种传感器</a:t>
            </a:r>
            <a:r>
              <a:rPr lang="en-US" altLang="zh-CN" dirty="0" smtClean="0"/>
              <a:t>: </a:t>
            </a:r>
            <a:r>
              <a:rPr lang="zh-CN" altLang="en-US" dirty="0" smtClean="0"/>
              <a:t>加速度、磁力、方向、陀螺仪、光线感应、压力、温度、接近、重力、线性加速度、旋转矢量</a:t>
            </a:r>
          </a:p>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6</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b="0" i="0" kern="1200" dirty="0" smtClean="0">
                <a:solidFill>
                  <a:schemeClr val="tx1"/>
                </a:solidFill>
                <a:latin typeface="Arial" pitchFamily="34" charset="0"/>
                <a:ea typeface="宋体" pitchFamily="2" charset="-122"/>
                <a:cs typeface="+mn-cs"/>
              </a:rPr>
              <a:t> With a fixed number of training samples, the predictive power reduces as the dimensionality increases, and this is known as the </a:t>
            </a:r>
            <a:r>
              <a:rPr lang="en-US" altLang="zh-CN" sz="1200" b="0" i="1" kern="1200" dirty="0" smtClean="0">
                <a:solidFill>
                  <a:schemeClr val="tx1"/>
                </a:solidFill>
                <a:latin typeface="Arial" pitchFamily="34" charset="0"/>
                <a:ea typeface="宋体" pitchFamily="2" charset="-122"/>
                <a:cs typeface="+mn-cs"/>
              </a:rPr>
              <a:t>Hughes effect</a:t>
            </a:r>
            <a:r>
              <a:rPr lang="en-US" altLang="zh-CN" sz="1200" b="0" i="0" u="none" strike="noStrike" kern="1200" baseline="30000" dirty="0" smtClean="0">
                <a:solidFill>
                  <a:schemeClr val="tx1"/>
                </a:solidFill>
                <a:latin typeface="Arial" pitchFamily="34" charset="0"/>
                <a:ea typeface="宋体" pitchFamily="2" charset="-122"/>
                <a:cs typeface="+mn-cs"/>
                <a:hlinkClick r:id="rId3"/>
              </a:rPr>
              <a:t>[3]</a:t>
            </a:r>
            <a:r>
              <a:rPr lang="en-US" altLang="zh-CN" sz="1200" b="0" i="0" kern="1200" dirty="0" smtClean="0">
                <a:solidFill>
                  <a:schemeClr val="tx1"/>
                </a:solidFill>
                <a:latin typeface="Arial" pitchFamily="34" charset="0"/>
                <a:ea typeface="宋体" pitchFamily="2" charset="-122"/>
                <a:cs typeface="+mn-cs"/>
              </a:rPr>
              <a:t> or </a:t>
            </a:r>
            <a:r>
              <a:rPr lang="en-US" altLang="zh-CN" sz="1200" b="0" i="1" kern="1200" dirty="0" smtClean="0">
                <a:solidFill>
                  <a:schemeClr val="tx1"/>
                </a:solidFill>
                <a:latin typeface="Arial" pitchFamily="34" charset="0"/>
                <a:ea typeface="宋体" pitchFamily="2" charset="-122"/>
                <a:cs typeface="+mn-cs"/>
              </a:rPr>
              <a:t>Hughes phenomenon</a:t>
            </a:r>
            <a:r>
              <a:rPr lang="en-US" altLang="zh-CN" sz="1200" b="0" i="0" kern="1200" dirty="0" smtClean="0">
                <a:solidFill>
                  <a:schemeClr val="tx1"/>
                </a:solidFill>
                <a:latin typeface="Arial" pitchFamily="34" charset="0"/>
                <a:ea typeface="宋体" pitchFamily="2" charset="-122"/>
                <a:cs typeface="+mn-cs"/>
              </a:rPr>
              <a:t>(named after Gordon F. Hughes)</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Gordon Hughes earned his PhD degree at Cal Tech, and began his technology career at Xerox Research, later serving as the Senior Director of Recording Technology at Seagate, in its early years. He is now a research scientist at the Center for Memory and Recording Research at the University of California San Diego.</a:t>
            </a:r>
          </a:p>
          <a:p>
            <a:r>
              <a:rPr lang="en-US" altLang="zh-CN" sz="1200" b="0" i="0" kern="1200" dirty="0" smtClean="0">
                <a:solidFill>
                  <a:schemeClr val="tx1"/>
                </a:solidFill>
                <a:latin typeface="Arial" pitchFamily="34" charset="0"/>
                <a:ea typeface="宋体" pitchFamily="2" charset="-122"/>
                <a:cs typeface="+mn-cs"/>
              </a:rPr>
              <a:t>In 2001, he was named Fellow of the IEEE for "contributions to magnetic recording physics and for pioneering work in thin film disk media".</a:t>
            </a:r>
          </a:p>
          <a:p>
            <a:endParaRPr lang="en-US" altLang="zh-CN" sz="1200" b="0" i="0" kern="1200" dirty="0" smtClean="0">
              <a:solidFill>
                <a:schemeClr val="tx1"/>
              </a:solidFill>
              <a:latin typeface="Arial" pitchFamily="34" charset="0"/>
              <a:ea typeface="宋体" pitchFamily="2" charset="-122"/>
              <a:cs typeface="+mn-cs"/>
            </a:endParaRPr>
          </a:p>
          <a:p>
            <a:endParaRPr lang="en-US" altLang="zh-CN" sz="1200" b="0" i="0" kern="1200" dirty="0" smtClean="0">
              <a:solidFill>
                <a:schemeClr val="tx1"/>
              </a:solidFill>
              <a:latin typeface="Arial" pitchFamily="34" charset="0"/>
              <a:ea typeface="宋体" pitchFamily="2" charset="-122"/>
              <a:cs typeface="+mn-cs"/>
            </a:endParaRPr>
          </a:p>
          <a:p>
            <a:r>
              <a:rPr lang="en-US" altLang="zh-CN" sz="1200" b="0" i="0" kern="1200" dirty="0" smtClean="0">
                <a:solidFill>
                  <a:schemeClr val="tx1"/>
                </a:solidFill>
                <a:latin typeface="Arial" pitchFamily="34" charset="0"/>
                <a:ea typeface="宋体" pitchFamily="2" charset="-122"/>
                <a:cs typeface="+mn-cs"/>
              </a:rPr>
              <a:t>“Comments on the mean accuracy of statistical pattern </a:t>
            </a:r>
            <a:r>
              <a:rPr lang="en-US" altLang="zh-CN" sz="1200" b="0" i="0" kern="1200" dirty="0" err="1" smtClean="0">
                <a:solidFill>
                  <a:schemeClr val="tx1"/>
                </a:solidFill>
                <a:latin typeface="Arial" pitchFamily="34" charset="0"/>
                <a:ea typeface="宋体" pitchFamily="2" charset="-122"/>
                <a:cs typeface="+mn-cs"/>
              </a:rPr>
              <a:t>recognizers'ce</a:t>
            </a:r>
            <a:r>
              <a:rPr lang="en-US" altLang="zh-CN" sz="1200" b="0" i="0" kern="1200" dirty="0" smtClean="0">
                <a:solidFill>
                  <a:schemeClr val="tx1"/>
                </a:solidFill>
                <a:latin typeface="Arial" pitchFamily="34" charset="0"/>
                <a:ea typeface="宋体" pitchFamily="2" charset="-122"/>
                <a:cs typeface="+mn-cs"/>
              </a:rPr>
              <a:t>”, K. </a:t>
            </a:r>
            <a:r>
              <a:rPr lang="en-US" altLang="zh-CN" sz="1200" b="0" i="0" kern="1200" dirty="0" err="1" smtClean="0">
                <a:solidFill>
                  <a:schemeClr val="tx1"/>
                </a:solidFill>
                <a:latin typeface="Arial" pitchFamily="34" charset="0"/>
                <a:ea typeface="宋体" pitchFamily="2" charset="-122"/>
                <a:cs typeface="+mn-cs"/>
              </a:rPr>
              <a:t>Abend</a:t>
            </a:r>
            <a:r>
              <a:rPr lang="en-US" altLang="zh-CN" sz="1200" b="0" i="0" kern="1200" dirty="0" smtClean="0">
                <a:solidFill>
                  <a:schemeClr val="tx1"/>
                </a:solidFill>
                <a:latin typeface="Arial" pitchFamily="34" charset="0"/>
                <a:ea typeface="宋体" pitchFamily="2" charset="-122"/>
                <a:cs typeface="+mn-cs"/>
              </a:rPr>
              <a:t>, T.J. Harley Jr., B. </a:t>
            </a:r>
            <a:r>
              <a:rPr lang="en-US" altLang="zh-CN" sz="1200" b="0" i="0" kern="1200" dirty="0" err="1" smtClean="0">
                <a:solidFill>
                  <a:schemeClr val="tx1"/>
                </a:solidFill>
                <a:latin typeface="Arial" pitchFamily="34" charset="0"/>
                <a:ea typeface="宋体" pitchFamily="2" charset="-122"/>
                <a:cs typeface="+mn-cs"/>
              </a:rPr>
              <a:t>Chandrasekaran</a:t>
            </a:r>
            <a:r>
              <a:rPr lang="en-US" altLang="zh-CN" sz="1200" b="0" i="0" kern="1200" dirty="0" smtClean="0">
                <a:solidFill>
                  <a:schemeClr val="tx1"/>
                </a:solidFill>
                <a:latin typeface="Arial" pitchFamily="34" charset="0"/>
                <a:ea typeface="宋体" pitchFamily="2" charset="-122"/>
                <a:cs typeface="+mn-cs"/>
              </a:rPr>
              <a:t>, T.J. Harley, and G.F. Hughes, </a:t>
            </a:r>
            <a:r>
              <a:rPr lang="en-US" altLang="zh-CN" sz="1200" b="0" i="1" kern="1200" dirty="0" smtClean="0">
                <a:solidFill>
                  <a:schemeClr val="tx1"/>
                </a:solidFill>
                <a:latin typeface="Arial" pitchFamily="34" charset="0"/>
                <a:ea typeface="宋体" pitchFamily="2" charset="-122"/>
                <a:cs typeface="+mn-cs"/>
              </a:rPr>
              <a:t>IEEE Transactions on Information Theory</a:t>
            </a:r>
            <a:r>
              <a:rPr lang="en-US" altLang="zh-CN" sz="1200" b="0" i="0" kern="1200" dirty="0" smtClean="0">
                <a:solidFill>
                  <a:schemeClr val="tx1"/>
                </a:solidFill>
                <a:latin typeface="Arial" pitchFamily="34" charset="0"/>
                <a:ea typeface="宋体" pitchFamily="2" charset="-122"/>
                <a:cs typeface="+mn-cs"/>
              </a:rPr>
              <a:t>, Vol.IT-15, No. 3, (May 1969), pp. 420-423</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13</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13" name="Rectangle 2"/>
          <p:cNvSpPr>
            <a:spLocks noGrp="1" noChangeArrowheads="1"/>
          </p:cNvSpPr>
          <p:nvPr>
            <p:ph type="title"/>
          </p:nvPr>
        </p:nvSpPr>
        <p:spPr bwMode="auto">
          <a:xfrm>
            <a:off x="241301" y="113212"/>
            <a:ext cx="8626475" cy="642938"/>
          </a:xfrm>
          <a:prstGeom prst="rect">
            <a:avLst/>
          </a:prstGeom>
          <a:noFill/>
          <a:ln w="9525">
            <a:noFill/>
            <a:miter lim="800000"/>
            <a:headEnd/>
            <a:tailEnd/>
          </a:ln>
        </p:spPr>
        <p:txBody>
          <a:bodyPr/>
          <a:lstStyle>
            <a:lvl1pPr>
              <a:defRPr sz="3900"/>
            </a:lvl1pPr>
          </a:lstStyle>
          <a:p>
            <a:pPr lvl="0"/>
            <a:r>
              <a:rPr lang="zh-CN" altLang="en-US" dirty="0" smtClean="0"/>
              <a:t>单击此处编辑母版标题样式</a:t>
            </a:r>
          </a:p>
        </p:txBody>
      </p:sp>
      <p:sp>
        <p:nvSpPr>
          <p:cNvPr id="3" name="Rectangle 6"/>
          <p:cNvSpPr>
            <a:spLocks noGrp="1" noChangeArrowheads="1"/>
          </p:cNvSpPr>
          <p:nvPr>
            <p:ph type="sldNum" sz="quarter" idx="10"/>
          </p:nvPr>
        </p:nvSpPr>
        <p:spPr>
          <a:xfrm>
            <a:off x="7956551" y="269875"/>
            <a:ext cx="1090613" cy="350838"/>
          </a:xfrm>
        </p:spPr>
        <p:txBody>
          <a:bodyPr/>
          <a:lstStyle>
            <a:lvl1pPr>
              <a:defRPr sz="2500" smtClean="0"/>
            </a:lvl1pPr>
          </a:lstStyle>
          <a:p>
            <a:pPr>
              <a:defRPr/>
            </a:pPr>
            <a:fld id="{966BBB19-63E6-41D5-A2FF-139A0E1CCBC3}" type="slidenum">
              <a:rPr lang="en-US" altLang="zh-CN"/>
              <a:pPr>
                <a:defRPr/>
              </a:pPr>
              <a:t>‹#›</a:t>
            </a:fld>
            <a:endParaRPr lang="en-US" altLang="zh-CN"/>
          </a:p>
        </p:txBody>
      </p:sp>
    </p:spTree>
    <p:extLst>
      <p:ext uri="{BB962C8B-B14F-4D97-AF65-F5344CB8AC3E}">
        <p14:creationId xmlns="" xmlns:p14="http://schemas.microsoft.com/office/powerpoint/2010/main" val="162486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pic>
        <p:nvPicPr>
          <p:cNvPr id="8" name="图片 7" descr="Logo_Small.jpg"/>
          <p:cNvPicPr>
            <a:picLocks noChangeAspect="1"/>
          </p:cNvPicPr>
          <p:nvPr userDrawn="1"/>
        </p:nvPicPr>
        <p:blipFill>
          <a:blip r:embed="rId15" cstate="print"/>
          <a:stretch>
            <a:fillRect/>
          </a:stretch>
        </p:blipFill>
        <p:spPr>
          <a:xfrm>
            <a:off x="8732170" y="35551"/>
            <a:ext cx="376334" cy="297105"/>
          </a:xfrm>
          <a:prstGeom prst="rect">
            <a:avLst/>
          </a:prstGeom>
        </p:spPr>
      </p:pic>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 id="2147484110"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jpe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jpeg"/><Relationship Id="rId4" Type="http://schemas.openxmlformats.org/officeDocument/2006/relationships/image" Target="../media/image29.jpeg"/><Relationship Id="rId9" Type="http://schemas.openxmlformats.org/officeDocument/2006/relationships/image" Target="../media/image34.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 Id="rId9"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3.wmf"/><Relationship Id="rId7" Type="http://schemas.openxmlformats.org/officeDocument/2006/relationships/diagramLayout" Target="../diagrams/layout1.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5.jpeg"/><Relationship Id="rId10" Type="http://schemas.microsoft.com/office/2007/relationships/diagramDrawing" Target="../diagrams/drawing1.xml"/><Relationship Id="rId4" Type="http://schemas.openxmlformats.org/officeDocument/2006/relationships/image" Target="../media/image14.wmf"/><Relationship Id="rId9" Type="http://schemas.openxmlformats.org/officeDocument/2006/relationships/diagramColors" Target="../diagrams/colors1.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379367"/>
            <a:ext cx="8352928" cy="1785937"/>
          </a:xfrm>
          <a:prstGeom prst="rect">
            <a:avLst/>
          </a:prstGeom>
          <a:noFill/>
          <a:ln w="9525">
            <a:noFill/>
            <a:miter lim="800000"/>
            <a:headEnd/>
            <a:tailEnd/>
          </a:ln>
        </p:spPr>
        <p:txBody>
          <a:bodyPr/>
          <a:lstStyle/>
          <a:p>
            <a:pPr marL="342900" indent="-342900" algn="ctr">
              <a:spcBef>
                <a:spcPct val="20000"/>
              </a:spcBef>
            </a:pPr>
            <a:r>
              <a:rPr lang="zh-CN" altLang="en-US" sz="3200" b="1" dirty="0" smtClean="0">
                <a:solidFill>
                  <a:srgbClr val="000099"/>
                </a:solidFill>
                <a:latin typeface="+mn-lt"/>
                <a:ea typeface="+mn-ea"/>
              </a:rPr>
              <a:t>马 帅</a:t>
            </a:r>
            <a:endParaRPr lang="en-US" altLang="zh-CN" sz="3200" b="1" dirty="0" smtClean="0">
              <a:solidFill>
                <a:srgbClr val="000099"/>
              </a:solidFill>
              <a:latin typeface="+mn-lt"/>
              <a:ea typeface="+mn-ea"/>
            </a:endParaRPr>
          </a:p>
        </p:txBody>
      </p:sp>
      <p:sp>
        <p:nvSpPr>
          <p:cNvPr id="15363" name="Rectangle 15"/>
          <p:cNvSpPr>
            <a:spLocks noRot="1" noChangeArrowheads="1"/>
          </p:cNvSpPr>
          <p:nvPr/>
        </p:nvSpPr>
        <p:spPr bwMode="auto">
          <a:xfrm>
            <a:off x="107504" y="404664"/>
            <a:ext cx="8964488" cy="1830859"/>
          </a:xfrm>
          <a:prstGeom prst="rect">
            <a:avLst/>
          </a:prstGeom>
          <a:noFill/>
          <a:ln w="9525">
            <a:noFill/>
            <a:miter lim="800000"/>
            <a:headEnd/>
            <a:tailEnd/>
          </a:ln>
        </p:spPr>
        <p:txBody>
          <a:bodyPr anchor="ctr"/>
          <a:lstStyle/>
          <a:p>
            <a:pPr algn="ctr">
              <a:lnSpc>
                <a:spcPct val="140000"/>
              </a:lnSpc>
            </a:pPr>
            <a:r>
              <a:rPr lang="zh-CN" altLang="en-US" sz="4400" b="1" dirty="0" smtClean="0">
                <a:solidFill>
                  <a:srgbClr val="000099"/>
                </a:solidFill>
                <a:latin typeface="+mn-ea"/>
                <a:ea typeface="+mn-ea"/>
              </a:rPr>
              <a:t>大图搜索：进展报告</a:t>
            </a:r>
            <a:endParaRPr lang="en-US" altLang="zh-CN" sz="4400" b="1" dirty="0" smtClean="0">
              <a:solidFill>
                <a:srgbClr val="000099"/>
              </a:solidFill>
              <a:latin typeface="+mn-ea"/>
              <a:ea typeface="+mn-ea"/>
            </a:endParaRPr>
          </a:p>
          <a:p>
            <a:pPr algn="ctr">
              <a:lnSpc>
                <a:spcPct val="140000"/>
              </a:lnSpc>
            </a:pPr>
            <a:r>
              <a:rPr lang="en-US" altLang="zh-CN" sz="2800" b="1" dirty="0" smtClean="0">
                <a:solidFill>
                  <a:srgbClr val="000099"/>
                </a:solidFill>
                <a:latin typeface="+mj-lt"/>
                <a:ea typeface="黑体" pitchFamily="2" charset="-122"/>
              </a:rPr>
              <a:t>(Big Graph Search: Progress Report)</a:t>
            </a:r>
            <a:endParaRPr lang="zh-CN" altLang="en-US" sz="2800" b="1" dirty="0">
              <a:solidFill>
                <a:srgbClr val="000099"/>
              </a:solidFill>
              <a:latin typeface="+mj-lt"/>
              <a:ea typeface="黑体" pitchFamily="2" charset="-122"/>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348880"/>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229200"/>
            <a:ext cx="4427099" cy="914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908720"/>
            <a:ext cx="4718328" cy="1636804"/>
          </a:xfrm>
        </p:spPr>
        <p:txBody>
          <a:bodyPr/>
          <a:lstStyle/>
          <a:p>
            <a:pPr>
              <a:buNone/>
            </a:pPr>
            <a:r>
              <a:rPr lang="en-US" altLang="zh-CN" sz="2400" dirty="0" smtClean="0">
                <a:solidFill>
                  <a:srgbClr val="FF0000"/>
                </a:solidFill>
                <a:latin typeface="+mj-lt"/>
              </a:rPr>
              <a:t>Structural hole theory </a:t>
            </a:r>
            <a:r>
              <a:rPr lang="en-US" altLang="zh-CN" sz="2400" baseline="30000" dirty="0" smtClean="0">
                <a:latin typeface="+mj-lt"/>
              </a:rPr>
              <a:t>[</a:t>
            </a:r>
            <a:r>
              <a:rPr lang="en-US" altLang="zh-CN" sz="2400" baseline="30000" dirty="0" smtClean="0">
                <a:ea typeface="黑体" pitchFamily="49" charset="-122"/>
              </a:rPr>
              <a:t>Burt </a:t>
            </a:r>
            <a:r>
              <a:rPr lang="en-US" altLang="zh-CN" sz="2400" baseline="30000" dirty="0" smtClean="0">
                <a:latin typeface="+mj-lt"/>
              </a:rPr>
              <a:t>1992,2004]</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endParaRPr lang="zh-CN" altLang="en-US" dirty="0" smtClean="0">
              <a:latin typeface="+mj-lt"/>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10</a:t>
            </a:fld>
            <a:endParaRPr lang="zh-CN" altLang="en-US" dirty="0"/>
          </a:p>
        </p:txBody>
      </p:sp>
      <p:sp>
        <p:nvSpPr>
          <p:cNvPr id="9" name="矩形 8"/>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0" name="图片 9" descr="download-burt.jpg"/>
          <p:cNvPicPr>
            <a:picLocks noChangeAspect="1"/>
          </p:cNvPicPr>
          <p:nvPr/>
        </p:nvPicPr>
        <p:blipFill>
          <a:blip r:embed="rId3" cstate="print"/>
          <a:stretch>
            <a:fillRect/>
          </a:stretch>
        </p:blipFill>
        <p:spPr>
          <a:xfrm>
            <a:off x="7524328" y="881357"/>
            <a:ext cx="1584176" cy="2043587"/>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35496" y="2420888"/>
            <a:ext cx="3667125" cy="2847975"/>
          </a:xfrm>
          <a:prstGeom prst="rect">
            <a:avLst/>
          </a:prstGeom>
          <a:noFill/>
          <a:ln w="9525">
            <a:noFill/>
            <a:miter lim="800000"/>
            <a:headEnd/>
            <a:tailEnd/>
          </a:ln>
        </p:spPr>
      </p:pic>
      <p:sp>
        <p:nvSpPr>
          <p:cNvPr id="12" name="矩形 11"/>
          <p:cNvSpPr/>
          <p:nvPr/>
        </p:nvSpPr>
        <p:spPr>
          <a:xfrm>
            <a:off x="251520" y="5446965"/>
            <a:ext cx="8568952" cy="646331"/>
          </a:xfrm>
          <a:prstGeom prst="rect">
            <a:avLst/>
          </a:prstGeom>
        </p:spPr>
        <p:txBody>
          <a:bodyPr wrap="square">
            <a:spAutoFit/>
          </a:bodyPr>
          <a:lstStyle/>
          <a:p>
            <a:r>
              <a:rPr lang="en-US" altLang="zh-CN" dirty="0" smtClean="0">
                <a:solidFill>
                  <a:srgbClr val="FF0000"/>
                </a:solidFill>
              </a:rPr>
              <a:t>Node A (brokers) </a:t>
            </a:r>
            <a:r>
              <a:rPr lang="en-US" altLang="zh-CN" dirty="0" smtClean="0"/>
              <a:t>is more likely to get novel information than node B, even though they have the same number of links. </a:t>
            </a:r>
            <a:endParaRPr lang="zh-CN" altLang="en-US" dirty="0"/>
          </a:p>
        </p:txBody>
      </p:sp>
      <p:sp>
        <p:nvSpPr>
          <p:cNvPr id="13" name="矩形 12"/>
          <p:cNvSpPr/>
          <p:nvPr/>
        </p:nvSpPr>
        <p:spPr>
          <a:xfrm>
            <a:off x="5932437" y="3582049"/>
            <a:ext cx="3104059" cy="923330"/>
          </a:xfrm>
          <a:prstGeom prst="rect">
            <a:avLst/>
          </a:prstGeom>
        </p:spPr>
        <p:txBody>
          <a:bodyPr wrap="square">
            <a:spAutoFit/>
          </a:bodyPr>
          <a:lstStyle/>
          <a:p>
            <a:r>
              <a:rPr lang="en-US" altLang="zh-CN" b="1" dirty="0" smtClean="0">
                <a:solidFill>
                  <a:srgbClr val="FF0000"/>
                </a:solidFill>
              </a:rPr>
              <a:t>Bridge counts: </a:t>
            </a:r>
            <a:r>
              <a:rPr lang="en-US" altLang="zh-CN" dirty="0" smtClean="0"/>
              <a:t>a simple and intuitive measure of structural holes in a network. </a:t>
            </a:r>
            <a:endParaRPr lang="en-US" altLang="zh-CN" dirty="0"/>
          </a:p>
        </p:txBody>
      </p:sp>
      <p:sp>
        <p:nvSpPr>
          <p:cNvPr id="11" name="矩形 10"/>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smtClean="0">
                <a:ea typeface="黑体" pitchFamily="49" charset="-122"/>
              </a:rPr>
              <a:t>Burt, Ronald S. (1992). Structural holes: the social structure of competition. Harvard University Press.</a:t>
            </a:r>
          </a:p>
          <a:p>
            <a:r>
              <a:rPr lang="en-US" altLang="zh-CN" sz="1400" dirty="0" smtClean="0">
                <a:ea typeface="黑体" pitchFamily="49" charset="-122"/>
              </a:rPr>
              <a:t>Burt, Ronald S. (2004). Structural Holes and Good Ideas. </a:t>
            </a:r>
            <a:r>
              <a:rPr lang="en-US" altLang="zh-CN" sz="1400" b="1" dirty="0" smtClean="0">
                <a:solidFill>
                  <a:srgbClr val="CC3300"/>
                </a:solidFill>
                <a:ea typeface="黑体" pitchFamily="49" charset="-122"/>
              </a:rPr>
              <a:t>American Journal of Sociology</a:t>
            </a:r>
            <a:r>
              <a:rPr lang="en-US" altLang="zh-CN" sz="1400" dirty="0" smtClean="0">
                <a:ea typeface="黑体" pitchFamily="49" charset="-122"/>
              </a:rPr>
              <a:t> 110 (2): 349–399.</a:t>
            </a:r>
            <a:endParaRPr lang="zh-CN" altLang="en-US" sz="1400" dirty="0" smtClean="0">
              <a:ea typeface="黑体" pitchFamily="49" charset="-122"/>
            </a:endParaRPr>
          </a:p>
        </p:txBody>
      </p:sp>
      <p:pic>
        <p:nvPicPr>
          <p:cNvPr id="1027" name="Picture 3"/>
          <p:cNvPicPr>
            <a:picLocks noChangeAspect="1" noChangeArrowheads="1"/>
          </p:cNvPicPr>
          <p:nvPr/>
        </p:nvPicPr>
        <p:blipFill>
          <a:blip r:embed="rId5" cstate="print"/>
          <a:srcRect/>
          <a:stretch>
            <a:fillRect/>
          </a:stretch>
        </p:blipFill>
        <p:spPr bwMode="auto">
          <a:xfrm>
            <a:off x="3735685" y="2780928"/>
            <a:ext cx="2276475" cy="23907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11</a:t>
            </a:fld>
            <a:endParaRPr lang="zh-CN" altLang="en-US" dirty="0"/>
          </a:p>
        </p:txBody>
      </p:sp>
      <p:sp>
        <p:nvSpPr>
          <p:cNvPr id="11" name="矩形 10"/>
          <p:cNvSpPr/>
          <p:nvPr/>
        </p:nvSpPr>
        <p:spPr>
          <a:xfrm>
            <a:off x="467544" y="3174067"/>
            <a:ext cx="8208912" cy="830997"/>
          </a:xfrm>
          <a:prstGeom prst="rect">
            <a:avLst/>
          </a:prstGeom>
        </p:spPr>
        <p:txBody>
          <a:bodyPr wrap="square">
            <a:spAutoFit/>
          </a:bodyPr>
          <a:lstStyle/>
          <a:p>
            <a:pPr algn="ctr"/>
            <a:r>
              <a:rPr lang="en-US" altLang="zh-CN" sz="2400" dirty="0" smtClean="0">
                <a:solidFill>
                  <a:srgbClr val="FF0000"/>
                </a:solidFill>
              </a:rPr>
              <a:t>How to detect social brokers?</a:t>
            </a:r>
          </a:p>
          <a:p>
            <a:pPr algn="ctr"/>
            <a:r>
              <a:rPr lang="en-US" altLang="zh-CN" sz="2400" dirty="0" smtClean="0">
                <a:solidFill>
                  <a:srgbClr val="FF0000"/>
                </a:solidFill>
              </a:rPr>
              <a:t>A formal quantitative  definition is needed in the first place! </a:t>
            </a:r>
            <a:endParaRPr lang="zh-CN" altLang="en-US" sz="2400" dirty="0">
              <a:solidFill>
                <a:srgbClr val="FF0000"/>
              </a:solidFill>
            </a:endParaRPr>
          </a:p>
        </p:txBody>
      </p:sp>
      <p:pic>
        <p:nvPicPr>
          <p:cNvPr id="2050" name="Picture 2"/>
          <p:cNvPicPr>
            <a:picLocks noChangeAspect="1" noChangeArrowheads="1"/>
          </p:cNvPicPr>
          <p:nvPr/>
        </p:nvPicPr>
        <p:blipFill>
          <a:blip r:embed="rId3" cstate="print"/>
          <a:srcRect/>
          <a:stretch>
            <a:fillRect/>
          </a:stretch>
        </p:blipFill>
        <p:spPr bwMode="auto">
          <a:xfrm>
            <a:off x="1691680" y="4797152"/>
            <a:ext cx="6091268" cy="1008112"/>
          </a:xfrm>
          <a:prstGeom prst="rect">
            <a:avLst/>
          </a:prstGeom>
          <a:noFill/>
          <a:ln w="9525">
            <a:noFill/>
            <a:miter lim="800000"/>
            <a:headEnd/>
            <a:tailEnd/>
          </a:ln>
        </p:spPr>
      </p:pic>
      <p:sp>
        <p:nvSpPr>
          <p:cNvPr id="14" name="矩形 13"/>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
        <p:nvSpPr>
          <p:cNvPr id="15" name="矩形 14"/>
          <p:cNvSpPr/>
          <p:nvPr/>
        </p:nvSpPr>
        <p:spPr>
          <a:xfrm>
            <a:off x="251520" y="4211796"/>
            <a:ext cx="8712968" cy="369332"/>
          </a:xfrm>
          <a:prstGeom prst="rect">
            <a:avLst/>
          </a:prstGeom>
        </p:spPr>
        <p:txBody>
          <a:bodyPr wrap="square">
            <a:spAutoFit/>
          </a:bodyPr>
          <a:lstStyle/>
          <a:p>
            <a:r>
              <a:rPr lang="zh-CN" altLang="en-US" dirty="0" smtClean="0">
                <a:solidFill>
                  <a:srgbClr val="FF0000"/>
                </a:solidFill>
                <a:latin typeface="黑体" pitchFamily="49" charset="-122"/>
                <a:ea typeface="黑体" pitchFamily="49" charset="-122"/>
              </a:rPr>
              <a:t>定义</a:t>
            </a:r>
            <a:r>
              <a:rPr lang="en-US" altLang="zh-CN" dirty="0" smtClean="0"/>
              <a:t>: Those nodes that connect to a number of diverse influential communities.</a:t>
            </a:r>
          </a:p>
        </p:txBody>
      </p:sp>
      <p:sp>
        <p:nvSpPr>
          <p:cNvPr id="13" name="内容占位符 2"/>
          <p:cNvSpPr>
            <a:spLocks noGrp="1"/>
          </p:cNvSpPr>
          <p:nvPr>
            <p:ph idx="1"/>
          </p:nvPr>
        </p:nvSpPr>
        <p:spPr>
          <a:xfrm>
            <a:off x="69696" y="908720"/>
            <a:ext cx="4502304" cy="1636804"/>
          </a:xfrm>
        </p:spPr>
        <p:txBody>
          <a:bodyPr/>
          <a:lstStyle/>
          <a:p>
            <a:pPr>
              <a:buNone/>
            </a:pPr>
            <a:r>
              <a:rPr lang="en-US" altLang="zh-CN" sz="2400" dirty="0" smtClean="0">
                <a:solidFill>
                  <a:srgbClr val="FF0000"/>
                </a:solidFill>
                <a:latin typeface="+mj-lt"/>
              </a:rPr>
              <a:t>Structural hole theory </a:t>
            </a:r>
            <a:r>
              <a:rPr lang="en-US" altLang="zh-CN" sz="2400" dirty="0" smtClean="0">
                <a:latin typeface="+mj-lt"/>
              </a:rPr>
              <a:t>(1992)</a:t>
            </a:r>
          </a:p>
          <a:p>
            <a:pPr marL="180000" indent="-72000">
              <a:buFont typeface="Arial" pitchFamily="34" charset="0"/>
              <a:buChar char="•"/>
            </a:pPr>
            <a:r>
              <a:rPr lang="en-US" altLang="zh-CN" sz="1800" dirty="0" smtClean="0">
                <a:latin typeface="+mj-lt"/>
              </a:rPr>
              <a:t>Theory of social capital</a:t>
            </a:r>
          </a:p>
          <a:p>
            <a:pPr marL="180000" indent="-72000">
              <a:buFont typeface="Arial" pitchFamily="34" charset="0"/>
              <a:buChar char="•"/>
            </a:pPr>
            <a:r>
              <a:rPr lang="en-US" altLang="zh-CN" sz="1800" dirty="0" smtClean="0">
                <a:latin typeface="+mj-lt"/>
              </a:rPr>
              <a:t>Lack of connection between two nodes that is bridged by a broker</a:t>
            </a:r>
          </a:p>
          <a:p>
            <a:endParaRPr lang="zh-CN" altLang="en-US" dirty="0" smtClean="0">
              <a:latin typeface="+mj-lt"/>
            </a:endParaRPr>
          </a:p>
          <a:p>
            <a:pPr lvl="1"/>
            <a:endParaRPr lang="en-US" altLang="zh-CN" dirty="0" smtClean="0">
              <a:latin typeface="+mj-lt"/>
            </a:endParaRPr>
          </a:p>
          <a:p>
            <a:pPr>
              <a:buNone/>
            </a:pPr>
            <a:endParaRPr lang="zh-CN" altLang="en-US" dirty="0" smtClean="0">
              <a:latin typeface="+mj-lt"/>
            </a:endParaRPr>
          </a:p>
        </p:txBody>
      </p:sp>
      <p:sp>
        <p:nvSpPr>
          <p:cNvPr id="16" name="矩形 15"/>
          <p:cNvSpPr/>
          <p:nvPr/>
        </p:nvSpPr>
        <p:spPr>
          <a:xfrm>
            <a:off x="4355976" y="974338"/>
            <a:ext cx="3168352" cy="1446550"/>
          </a:xfrm>
          <a:prstGeom prst="rect">
            <a:avLst/>
          </a:prstGeom>
        </p:spPr>
        <p:txBody>
          <a:bodyPr wrap="square">
            <a:spAutoFit/>
          </a:bodyPr>
          <a:lstStyle/>
          <a:p>
            <a:pPr algn="r"/>
            <a:r>
              <a:rPr lang="en-US" altLang="zh-CN" b="1" dirty="0" smtClean="0"/>
              <a:t>Prof. Ronald S. Burt</a:t>
            </a:r>
            <a:r>
              <a:rPr lang="en-US" altLang="zh-CN" dirty="0" smtClean="0"/>
              <a:t> </a:t>
            </a:r>
          </a:p>
          <a:p>
            <a:pPr algn="r">
              <a:buFont typeface="Arial" pitchFamily="34" charset="0"/>
              <a:buChar char="•"/>
            </a:pPr>
            <a:r>
              <a:rPr lang="en-US" altLang="zh-CN" sz="1400" dirty="0" smtClean="0"/>
              <a:t> University of Chicago</a:t>
            </a:r>
          </a:p>
          <a:p>
            <a:pPr algn="r">
              <a:buFont typeface="Arial" pitchFamily="34" charset="0"/>
              <a:buChar char="•"/>
            </a:pPr>
            <a:r>
              <a:rPr lang="en-US" altLang="zh-CN" sz="1400" dirty="0" smtClean="0"/>
              <a:t> Fellow, American Academy of Arts and Sciences (1993)</a:t>
            </a:r>
          </a:p>
          <a:p>
            <a:pPr algn="r">
              <a:buFont typeface="Arial" pitchFamily="34" charset="0"/>
              <a:buChar char="•"/>
            </a:pPr>
            <a:r>
              <a:rPr lang="en-US" altLang="zh-CN" sz="1400" dirty="0" smtClean="0"/>
              <a:t> Fellow, Center for Advanced Study in the Behavioral Sciences(1984)</a:t>
            </a:r>
            <a:endParaRPr lang="zh-CN" altLang="en-US" sz="1600" b="1" dirty="0"/>
          </a:p>
        </p:txBody>
      </p:sp>
      <p:pic>
        <p:nvPicPr>
          <p:cNvPr id="17" name="图片 16" descr="download-burt.jpg"/>
          <p:cNvPicPr>
            <a:picLocks noChangeAspect="1"/>
          </p:cNvPicPr>
          <p:nvPr/>
        </p:nvPicPr>
        <p:blipFill>
          <a:blip r:embed="rId4" cstate="print"/>
          <a:stretch>
            <a:fillRect/>
          </a:stretch>
        </p:blipFill>
        <p:spPr>
          <a:xfrm>
            <a:off x="7524328" y="881357"/>
            <a:ext cx="1584176" cy="20435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Screen_Shot_2015-05-04_at_11.27.46_AM.png"/>
          <p:cNvPicPr>
            <a:picLocks noChangeAspect="1"/>
          </p:cNvPicPr>
          <p:nvPr/>
        </p:nvPicPr>
        <p:blipFill>
          <a:blip r:embed="rId3" cstate="print"/>
          <a:stretch>
            <a:fillRect/>
          </a:stretch>
        </p:blipFill>
        <p:spPr>
          <a:xfrm>
            <a:off x="4880248" y="1412776"/>
            <a:ext cx="4228256" cy="3018854"/>
          </a:xfrm>
          <a:prstGeom prst="rect">
            <a:avLst/>
          </a:prstGeom>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如一，网络异常检测</a:t>
            </a:r>
            <a:endParaRPr lang="zh-CN" altLang="en-US" sz="3600" dirty="0"/>
          </a:p>
        </p:txBody>
      </p:sp>
      <p:sp>
        <p:nvSpPr>
          <p:cNvPr id="3" name="内容占位符 2"/>
          <p:cNvSpPr>
            <a:spLocks noGrp="1"/>
          </p:cNvSpPr>
          <p:nvPr>
            <p:ph idx="1"/>
          </p:nvPr>
        </p:nvSpPr>
        <p:spPr>
          <a:xfrm>
            <a:off x="69696" y="836712"/>
            <a:ext cx="5150376" cy="3744416"/>
          </a:xfrm>
        </p:spPr>
        <p:txBody>
          <a:bodyPr/>
          <a:lstStyle/>
          <a:p>
            <a:r>
              <a:rPr lang="en-US" altLang="zh-CN" sz="2400" dirty="0" smtClean="0">
                <a:solidFill>
                  <a:srgbClr val="FF0000"/>
                </a:solidFill>
              </a:rPr>
              <a:t>A graph embedding approach</a:t>
            </a:r>
          </a:p>
          <a:p>
            <a:pPr lvl="1"/>
            <a:r>
              <a:rPr lang="en-US" altLang="zh-CN" sz="2000" dirty="0" smtClean="0"/>
              <a:t>Two-in-One</a:t>
            </a:r>
          </a:p>
          <a:p>
            <a:pPr lvl="1"/>
            <a:r>
              <a:rPr lang="zh-CN" altLang="en-US" sz="2000" dirty="0" smtClean="0"/>
              <a:t>图采用矩阵表示</a:t>
            </a:r>
            <a:endParaRPr lang="en-US" altLang="zh-CN" sz="2000" dirty="0" smtClean="0"/>
          </a:p>
          <a:p>
            <a:pPr>
              <a:spcBef>
                <a:spcPts val="1200"/>
              </a:spcBef>
            </a:pPr>
            <a:r>
              <a:rPr lang="zh-CN" altLang="en-US" sz="2400" dirty="0" smtClean="0">
                <a:solidFill>
                  <a:srgbClr val="FF0000"/>
                </a:solidFill>
              </a:rPr>
              <a:t>数据近似技术</a:t>
            </a:r>
            <a:r>
              <a:rPr lang="en-US" altLang="zh-CN" sz="2400" dirty="0" smtClean="0">
                <a:solidFill>
                  <a:srgbClr val="FF0000"/>
                </a:solidFill>
              </a:rPr>
              <a:t>(</a:t>
            </a:r>
            <a:r>
              <a:rPr lang="en-US" altLang="zh-CN" sz="2400" dirty="0" err="1" smtClean="0">
                <a:solidFill>
                  <a:srgbClr val="FF0000"/>
                </a:solidFill>
              </a:rPr>
              <a:t>k+a</a:t>
            </a:r>
            <a:r>
              <a:rPr lang="en-US" altLang="zh-CN" sz="2400" dirty="0" smtClean="0">
                <a:solidFill>
                  <a:srgbClr val="FF0000"/>
                </a:solidFill>
              </a:rPr>
              <a:t> reduction)</a:t>
            </a:r>
            <a:r>
              <a:rPr lang="zh-CN" altLang="en-US" sz="2400" dirty="0" smtClean="0">
                <a:solidFill>
                  <a:srgbClr val="FF0000"/>
                </a:solidFill>
              </a:rPr>
              <a:t>：</a:t>
            </a:r>
            <a:endParaRPr lang="en-US" altLang="zh-CN" sz="2400" dirty="0" smtClean="0">
              <a:solidFill>
                <a:srgbClr val="FF0000"/>
              </a:solidFill>
            </a:endParaRPr>
          </a:p>
          <a:p>
            <a:pPr lvl="1"/>
            <a:r>
              <a:rPr lang="zh-CN" altLang="en-US" sz="2000" dirty="0" smtClean="0"/>
              <a:t>矩阵表示存储代价较高</a:t>
            </a:r>
            <a:endParaRPr lang="en-US" altLang="zh-CN" sz="2000" dirty="0" smtClean="0"/>
          </a:p>
          <a:p>
            <a:pPr lvl="1"/>
            <a:r>
              <a:rPr lang="zh-CN" altLang="en-US" sz="2000" dirty="0" smtClean="0"/>
              <a:t>将</a:t>
            </a:r>
            <a:r>
              <a:rPr lang="en-US" altLang="zh-CN" sz="2000" dirty="0" smtClean="0"/>
              <a:t>n*d </a:t>
            </a:r>
            <a:r>
              <a:rPr lang="zh-CN" altLang="en-US" sz="2000" dirty="0" smtClean="0"/>
              <a:t>维矩阵转换</a:t>
            </a:r>
            <a:r>
              <a:rPr lang="en-US" altLang="zh-CN" sz="2000" dirty="0" smtClean="0"/>
              <a:t>,</a:t>
            </a:r>
            <a:r>
              <a:rPr lang="zh-CN" altLang="en-US" sz="2000" dirty="0" smtClean="0"/>
              <a:t>为</a:t>
            </a:r>
            <a:r>
              <a:rPr lang="en-US" altLang="zh-CN" sz="2000" dirty="0" smtClean="0"/>
              <a:t>n</a:t>
            </a:r>
            <a:r>
              <a:rPr lang="zh-CN" altLang="en-US" sz="2000" dirty="0" smtClean="0"/>
              <a:t>*</a:t>
            </a:r>
            <a:r>
              <a:rPr lang="en-US" altLang="zh-CN" sz="2000" dirty="0" smtClean="0"/>
              <a:t>k</a:t>
            </a:r>
            <a:r>
              <a:rPr lang="zh-CN" altLang="en-US" sz="2000" dirty="0" smtClean="0"/>
              <a:t>维矩阵</a:t>
            </a:r>
            <a:r>
              <a:rPr lang="en-US" altLang="zh-CN" sz="2000" dirty="0" smtClean="0"/>
              <a:t>,</a:t>
            </a:r>
          </a:p>
          <a:p>
            <a:pPr lvl="1"/>
            <a:r>
              <a:rPr lang="en-US" altLang="zh-CN" sz="2000" dirty="0" smtClean="0"/>
              <a:t>n</a:t>
            </a:r>
            <a:r>
              <a:rPr lang="zh-CN" altLang="en-US" sz="2000" dirty="0" smtClean="0"/>
              <a:t>为图顶点的数量，</a:t>
            </a:r>
            <a:r>
              <a:rPr lang="en-US" altLang="zh-CN" sz="2000" dirty="0" smtClean="0"/>
              <a:t>d</a:t>
            </a:r>
            <a:r>
              <a:rPr lang="zh-CN" altLang="en-US" sz="2000" dirty="0" smtClean="0"/>
              <a:t>为社群的数量</a:t>
            </a:r>
            <a:endParaRPr lang="en-US" altLang="zh-CN" sz="2000" dirty="0" smtClean="0"/>
          </a:p>
          <a:p>
            <a:pPr lvl="1"/>
            <a:r>
              <a:rPr lang="en-US" altLang="zh-CN" sz="2000" dirty="0" smtClean="0"/>
              <a:t>k</a:t>
            </a:r>
            <a:r>
              <a:rPr lang="zh-CN" altLang="en-US" sz="2000" dirty="0" smtClean="0"/>
              <a:t>取顶点的平均度数，</a:t>
            </a:r>
            <a:r>
              <a:rPr lang="en-US" altLang="zh-CN" sz="2000" dirty="0" smtClean="0">
                <a:solidFill>
                  <a:srgbClr val="000000"/>
                </a:solidFill>
                <a:cs typeface="+mn-cs"/>
              </a:rPr>
              <a:t> k&lt;&lt;d</a:t>
            </a:r>
            <a:endParaRPr lang="en-US" altLang="zh-CN" sz="1600" dirty="0" smtClean="0"/>
          </a:p>
          <a:p>
            <a:pPr lvl="1"/>
            <a:r>
              <a:rPr lang="zh-CN" altLang="en-US" sz="2000" dirty="0" smtClean="0"/>
              <a:t>一个</a:t>
            </a:r>
            <a:r>
              <a:rPr lang="en-US" altLang="zh-CN" sz="2000" dirty="0" smtClean="0"/>
              <a:t>d</a:t>
            </a:r>
            <a:r>
              <a:rPr lang="zh-CN" altLang="en-US" sz="2000" dirty="0" smtClean="0"/>
              <a:t>维向量的第</a:t>
            </a:r>
            <a:r>
              <a:rPr lang="en-US" altLang="zh-CN" sz="2000" dirty="0" err="1" smtClean="0"/>
              <a:t>i</a:t>
            </a:r>
            <a:r>
              <a:rPr lang="zh-CN" altLang="en-US" sz="2000" dirty="0" smtClean="0"/>
              <a:t>维的值</a:t>
            </a:r>
            <a:r>
              <a:rPr lang="en-US" altLang="zh-CN" sz="2000" dirty="0" smtClean="0"/>
              <a:t>(feature)</a:t>
            </a:r>
            <a:r>
              <a:rPr lang="zh-CN" altLang="en-US" sz="2000" dirty="0" smtClean="0"/>
              <a:t>实际上表示顶点属于该社群的权重</a:t>
            </a:r>
            <a:endParaRPr lang="zh-CN" altLang="en-US" dirty="0"/>
          </a:p>
        </p:txBody>
      </p:sp>
      <p:sp>
        <p:nvSpPr>
          <p:cNvPr id="5" name="TextBox 4"/>
          <p:cNvSpPr txBox="1"/>
          <p:nvPr/>
        </p:nvSpPr>
        <p:spPr>
          <a:xfrm>
            <a:off x="72008" y="5229200"/>
            <a:ext cx="8999984" cy="47095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实验分析：数据近似技术提高了</a:t>
            </a:r>
            <a:r>
              <a:rPr lang="en-US" altLang="zh-CN" sz="2400" dirty="0" smtClean="0">
                <a:solidFill>
                  <a:srgbClr val="FF0000"/>
                </a:solidFill>
                <a:latin typeface="+mj-lt"/>
                <a:ea typeface="黑体" pitchFamily="49" charset="-122"/>
                <a:cs typeface="Arial Unicode MS" pitchFamily="34" charset="-122"/>
                <a:sym typeface="Wingdings" pitchFamily="2" charset="2"/>
              </a:rPr>
              <a:t>(1%, F1)</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准确性和</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en-US" altLang="zh-CN" sz="2400" dirty="0" smtClean="0">
                <a:solidFill>
                  <a:srgbClr val="FF0000"/>
                </a:solidFill>
                <a:latin typeface="+mj-lt"/>
                <a:ea typeface="黑体" pitchFamily="49" charset="-122"/>
                <a:cs typeface="Arial Unicode MS" pitchFamily="34" charset="-122"/>
                <a:sym typeface="Wingdings" pitchFamily="2" charset="2"/>
              </a:rPr>
              <a:t>25%</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r>
              <a:rPr lang="zh-CN" altLang="en-US" sz="2400" dirty="0" smtClean="0">
                <a:solidFill>
                  <a:srgbClr val="FF0000"/>
                </a:solidFill>
                <a:latin typeface="黑体" pitchFamily="49" charset="-122"/>
                <a:ea typeface="黑体" pitchFamily="49" charset="-122"/>
                <a:cs typeface="Arial Unicode MS" pitchFamily="34" charset="-122"/>
                <a:sym typeface="Wingdings" pitchFamily="2" charset="2"/>
              </a:rPr>
              <a:t>效率</a:t>
            </a:r>
            <a:r>
              <a:rPr lang="en-US" altLang="zh-CN" sz="24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400" dirty="0">
              <a:solidFill>
                <a:srgbClr val="FF0000"/>
              </a:solidFill>
              <a:latin typeface="黑体" pitchFamily="49" charset="-122"/>
              <a:ea typeface="黑体" pitchFamily="49" charset="-122"/>
              <a:cs typeface="Arial Unicode MS" pitchFamily="34" charset="-122"/>
              <a:sym typeface="Wingdings" pitchFamily="2" charset="2"/>
            </a:endParaRPr>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12</a:t>
            </a:fld>
            <a:endParaRPr lang="zh-CN" altLang="en-US" dirty="0"/>
          </a:p>
        </p:txBody>
      </p:sp>
      <p:sp>
        <p:nvSpPr>
          <p:cNvPr id="9" name="矩形 8"/>
          <p:cNvSpPr/>
          <p:nvPr/>
        </p:nvSpPr>
        <p:spPr>
          <a:xfrm>
            <a:off x="5292080" y="4350330"/>
            <a:ext cx="3312368" cy="369332"/>
          </a:xfrm>
          <a:prstGeom prst="rect">
            <a:avLst/>
          </a:prstGeom>
        </p:spPr>
        <p:txBody>
          <a:bodyPr wrap="square">
            <a:spAutoFit/>
          </a:bodyPr>
          <a:lstStyle/>
          <a:p>
            <a:pPr algn="ctr"/>
            <a:r>
              <a:rPr lang="en-US" altLang="zh-CN" b="1" dirty="0" smtClean="0">
                <a:solidFill>
                  <a:srgbClr val="000099"/>
                </a:solidFill>
              </a:rPr>
              <a:t>(Gordon) Hughes Effect </a:t>
            </a:r>
            <a:endParaRPr lang="zh-CN" altLang="en-US" b="1" dirty="0">
              <a:solidFill>
                <a:srgbClr val="000099"/>
              </a:solidFill>
            </a:endParaRPr>
          </a:p>
        </p:txBody>
      </p:sp>
      <p:sp>
        <p:nvSpPr>
          <p:cNvPr id="12" name="矩形 11"/>
          <p:cNvSpPr/>
          <p:nvPr/>
        </p:nvSpPr>
        <p:spPr>
          <a:xfrm>
            <a:off x="89756" y="6165304"/>
            <a:ext cx="8964488" cy="523220"/>
          </a:xfrm>
          <a:prstGeom prst="rect">
            <a:avLst/>
          </a:prstGeom>
          <a:ln>
            <a:solidFill>
              <a:srgbClr val="000099"/>
            </a:solidFill>
          </a:ln>
        </p:spPr>
        <p:txBody>
          <a:bodyPr wrap="square">
            <a:spAutoFit/>
          </a:bodyPr>
          <a:lstStyle/>
          <a:p>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C.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An Embedding Approach to Anomaly Detection. </a:t>
            </a:r>
            <a:r>
              <a:rPr lang="en-US" altLang="zh-CN" sz="1400" b="1" dirty="0" smtClean="0">
                <a:solidFill>
                  <a:srgbClr val="C00000"/>
                </a:solidFill>
                <a:ea typeface="黑体" pitchFamily="49" charset="-122"/>
              </a:rPr>
              <a:t>ICDE 2016.</a:t>
            </a:r>
            <a:endParaRPr lang="zh-CN" altLang="en-US" sz="1400" b="1" dirty="0">
              <a:solidFill>
                <a:srgbClr val="C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13</a:t>
            </a:fld>
            <a:endParaRPr lang="zh-CN" altLang="en-US" dirty="0"/>
          </a:p>
        </p:txBody>
      </p:sp>
      <p:sp>
        <p:nvSpPr>
          <p:cNvPr id="7" name="矩形 6"/>
          <p:cNvSpPr/>
          <p:nvPr/>
        </p:nvSpPr>
        <p:spPr>
          <a:xfrm>
            <a:off x="0" y="5808166"/>
            <a:ext cx="9144000" cy="1031051"/>
          </a:xfrm>
          <a:prstGeom prst="rect">
            <a:avLst/>
          </a:prstGeom>
          <a:ln>
            <a:solidFill>
              <a:srgbClr val="000099"/>
            </a:solidFill>
          </a:ln>
        </p:spPr>
        <p:txBody>
          <a:bodyPr wrap="square">
            <a:spAutoFit/>
          </a:bodyPr>
          <a:lstStyle/>
          <a:p>
            <a:r>
              <a:rPr lang="en-US" altLang="zh-CN" sz="1400" dirty="0" err="1" smtClean="0">
                <a:ea typeface="黑体" pitchFamily="49" charset="-122"/>
              </a:rPr>
              <a:t>Dashun</a:t>
            </a:r>
            <a:r>
              <a:rPr lang="en-US" altLang="zh-CN" sz="1400" dirty="0" smtClean="0">
                <a:ea typeface="黑体" pitchFamily="49" charset="-122"/>
              </a:rPr>
              <a:t> Wang, Dino </a:t>
            </a:r>
            <a:r>
              <a:rPr lang="en-US" altLang="zh-CN" sz="1400" dirty="0" err="1" smtClean="0">
                <a:ea typeface="黑体" pitchFamily="49" charset="-122"/>
              </a:rPr>
              <a:t>Pedreschi</a:t>
            </a:r>
            <a:r>
              <a:rPr lang="en-US" altLang="zh-CN" sz="1400" dirty="0" smtClean="0">
                <a:ea typeface="黑体" pitchFamily="49" charset="-122"/>
              </a:rPr>
              <a:t>, </a:t>
            </a:r>
            <a:r>
              <a:rPr lang="en-US" altLang="zh-CN" sz="1400" dirty="0" err="1" smtClean="0">
                <a:ea typeface="黑体" pitchFamily="49" charset="-122"/>
              </a:rPr>
              <a:t>Chaoming</a:t>
            </a:r>
            <a:r>
              <a:rPr lang="en-US" altLang="zh-CN" sz="1400" dirty="0" smtClean="0">
                <a:ea typeface="黑体" pitchFamily="49" charset="-122"/>
              </a:rPr>
              <a:t> Song, </a:t>
            </a:r>
            <a:r>
              <a:rPr lang="en-US" altLang="zh-CN" sz="1400" dirty="0" err="1" smtClean="0">
                <a:ea typeface="黑体" pitchFamily="49" charset="-122"/>
              </a:rPr>
              <a:t>Fosca</a:t>
            </a:r>
            <a:r>
              <a:rPr lang="en-US" altLang="zh-CN" sz="1400" dirty="0" smtClean="0">
                <a:ea typeface="黑体" pitchFamily="49" charset="-122"/>
              </a:rPr>
              <a:t> </a:t>
            </a:r>
            <a:r>
              <a:rPr lang="en-US" altLang="zh-CN" sz="1400" dirty="0" err="1" smtClean="0">
                <a:ea typeface="黑体" pitchFamily="49" charset="-122"/>
              </a:rPr>
              <a:t>Giannotti</a:t>
            </a:r>
            <a:r>
              <a:rPr lang="en-US" altLang="zh-CN" sz="1400" dirty="0" smtClean="0">
                <a:ea typeface="黑体" pitchFamily="49" charset="-122"/>
              </a:rPr>
              <a:t>, Albert-</a:t>
            </a:r>
            <a:r>
              <a:rPr lang="en-US" altLang="zh-CN" sz="1400" dirty="0" err="1" smtClean="0">
                <a:ea typeface="黑体" pitchFamily="49" charset="-122"/>
              </a:rPr>
              <a:t>László</a:t>
            </a:r>
            <a:r>
              <a:rPr lang="en-US" altLang="zh-CN" sz="1400" dirty="0" smtClean="0">
                <a:ea typeface="黑体" pitchFamily="49" charset="-122"/>
              </a:rPr>
              <a:t> </a:t>
            </a:r>
            <a:r>
              <a:rPr lang="en-US" altLang="zh-CN" sz="1400" dirty="0" err="1" smtClean="0">
                <a:ea typeface="黑体" pitchFamily="49" charset="-122"/>
              </a:rPr>
              <a:t>Barabási</a:t>
            </a:r>
            <a:r>
              <a:rPr lang="en-US" altLang="zh-CN" sz="1400" dirty="0" smtClean="0">
                <a:ea typeface="黑体" pitchFamily="49" charset="-122"/>
              </a:rPr>
              <a:t>: Human mobility, social ties, and link prediction. KDD 2011.</a:t>
            </a:r>
          </a:p>
          <a:p>
            <a:pPr>
              <a:spcBef>
                <a:spcPts val="600"/>
              </a:spcBef>
            </a:pPr>
            <a:r>
              <a:rPr lang="en-US" altLang="zh-CN" sz="1400" dirty="0" err="1" smtClean="0">
                <a:ea typeface="黑体" pitchFamily="49" charset="-122"/>
              </a:rPr>
              <a:t>Chungmok</a:t>
            </a:r>
            <a:r>
              <a:rPr lang="en-US" altLang="zh-CN" sz="1400" dirty="0" smtClean="0">
                <a:ea typeface="黑体" pitchFamily="49" charset="-122"/>
              </a:rPr>
              <a:t> Lee, Minh Pham, Norman Kim, </a:t>
            </a:r>
            <a:r>
              <a:rPr lang="en-US" altLang="zh-CN" sz="1400" dirty="0" err="1" smtClean="0">
                <a:ea typeface="黑体" pitchFamily="49" charset="-122"/>
              </a:rPr>
              <a:t>Myong</a:t>
            </a:r>
            <a:r>
              <a:rPr lang="en-US" altLang="zh-CN" sz="1400" dirty="0" smtClean="0">
                <a:ea typeface="黑体" pitchFamily="49" charset="-122"/>
              </a:rPr>
              <a:t> K. </a:t>
            </a:r>
            <a:r>
              <a:rPr lang="en-US" altLang="zh-CN" sz="1400" dirty="0" err="1" smtClean="0">
                <a:ea typeface="黑体" pitchFamily="49" charset="-122"/>
              </a:rPr>
              <a:t>Jeong</a:t>
            </a:r>
            <a:r>
              <a:rPr lang="en-US" altLang="zh-CN" sz="1400" dirty="0" smtClean="0">
                <a:ea typeface="黑体" pitchFamily="49" charset="-122"/>
              </a:rPr>
              <a:t>, Dennis K. J. Lin, </a:t>
            </a:r>
            <a:r>
              <a:rPr lang="en-US" altLang="zh-CN" sz="1400" dirty="0" err="1" smtClean="0">
                <a:ea typeface="黑体" pitchFamily="49" charset="-122"/>
              </a:rPr>
              <a:t>Wanpracha</a:t>
            </a:r>
            <a:r>
              <a:rPr lang="en-US" altLang="zh-CN" sz="1400" dirty="0" smtClean="0">
                <a:ea typeface="黑体" pitchFamily="49" charset="-122"/>
              </a:rPr>
              <a:t> Art </a:t>
            </a:r>
            <a:r>
              <a:rPr lang="en-US" altLang="zh-CN" sz="1400" dirty="0" err="1" smtClean="0">
                <a:ea typeface="黑体" pitchFamily="49" charset="-122"/>
              </a:rPr>
              <a:t>Chaovalitwongse</a:t>
            </a:r>
            <a:r>
              <a:rPr lang="en-US" altLang="zh-CN" sz="1400" dirty="0" smtClean="0">
                <a:ea typeface="黑体" pitchFamily="49" charset="-122"/>
              </a:rPr>
              <a:t>. A novel link prediction approach for scale-free networks. WWW  2014.</a:t>
            </a:r>
            <a:endParaRPr lang="zh-CN" altLang="en-US" sz="1400" dirty="0"/>
          </a:p>
        </p:txBody>
      </p:sp>
      <p:sp>
        <p:nvSpPr>
          <p:cNvPr id="24" name="圆角矩形 76"/>
          <p:cNvSpPr>
            <a:spLocks noChangeArrowheads="1"/>
          </p:cNvSpPr>
          <p:nvPr/>
        </p:nvSpPr>
        <p:spPr bwMode="auto">
          <a:xfrm>
            <a:off x="323528" y="908720"/>
            <a:ext cx="8496944" cy="1008111"/>
          </a:xfrm>
          <a:prstGeom prst="roundRect">
            <a:avLst>
              <a:gd name="adj" fmla="val 2125"/>
            </a:avLst>
          </a:prstGeom>
          <a:noFill/>
          <a:ln w="127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lIns="0" rIns="0" anchor="ctr"/>
          <a:lstStyle>
            <a:lvl1pPr marL="342900" indent="-342900">
              <a:defRPr kumimoji="1" sz="2400">
                <a:solidFill>
                  <a:schemeClr val="tx1"/>
                </a:solidFill>
                <a:latin typeface="Calibri" panose="020F0502020204030204" pitchFamily="34" charset="0"/>
                <a:ea typeface="宋体" panose="02010600030101010101" pitchFamily="2" charset="-122"/>
              </a:defRPr>
            </a:lvl1pPr>
            <a:lvl2pPr>
              <a:defRPr kumimoji="1" sz="2400">
                <a:solidFill>
                  <a:schemeClr val="tx1"/>
                </a:solidFill>
                <a:latin typeface="Calibri" panose="020F0502020204030204" pitchFamily="34" charset="0"/>
                <a:ea typeface="宋体" panose="02010600030101010101" pitchFamily="2" charset="-122"/>
              </a:defRPr>
            </a:lvl2pPr>
            <a:lvl3pPr marL="358775">
              <a:defRPr kumimoji="1" sz="2400">
                <a:solidFill>
                  <a:schemeClr val="tx1"/>
                </a:solidFill>
                <a:latin typeface="Calibri" panose="020F0502020204030204" pitchFamily="34" charset="0"/>
                <a:ea typeface="宋体" panose="02010600030101010101" pitchFamily="2" charset="-122"/>
              </a:defRPr>
            </a:lvl3pPr>
            <a:lvl4pPr marL="1600200" indent="-228600">
              <a:defRPr kumimoji="1" sz="2400">
                <a:solidFill>
                  <a:schemeClr val="tx1"/>
                </a:solidFill>
                <a:latin typeface="Calibri" panose="020F0502020204030204" pitchFamily="34" charset="0"/>
                <a:ea typeface="宋体" panose="02010600030101010101" pitchFamily="2" charset="-122"/>
              </a:defRPr>
            </a:lvl4pPr>
            <a:lvl5pPr marL="2057400" indent="-228600">
              <a:defRPr kumimoji="1" sz="24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Calibri" panose="020F0502020204030204" pitchFamily="34" charset="0"/>
                <a:ea typeface="宋体" panose="02010600030101010101" pitchFamily="2" charset="-122"/>
              </a:defRPr>
            </a:lvl9pPr>
          </a:lstStyle>
          <a:p>
            <a:pPr marL="0" lvl="1" eaLnBrk="1" hangingPunct="1"/>
            <a:r>
              <a:rPr lang="zh-CN" altLang="en-US" b="1" dirty="0" smtClean="0">
                <a:solidFill>
                  <a:srgbClr val="FF0000"/>
                </a:solidFill>
                <a:latin typeface="+mn-ea"/>
                <a:ea typeface="+mn-ea"/>
              </a:rPr>
              <a:t>链接预测：</a:t>
            </a:r>
            <a:endParaRPr lang="en-US" altLang="zh-CN" b="1" dirty="0" smtClean="0">
              <a:solidFill>
                <a:srgbClr val="FF0000"/>
              </a:solidFill>
              <a:latin typeface="+mn-ea"/>
              <a:ea typeface="+mn-ea"/>
            </a:endParaRPr>
          </a:p>
          <a:p>
            <a:pPr marL="0" lvl="1" eaLnBrk="1" hangingPunct="1">
              <a:buFont typeface="Arial" pitchFamily="34" charset="0"/>
              <a:buChar char="•"/>
            </a:pPr>
            <a:r>
              <a:rPr lang="en-US" altLang="zh-CN" sz="2000" b="1" dirty="0" smtClean="0">
                <a:latin typeface="+mn-ea"/>
              </a:rPr>
              <a:t> n</a:t>
            </a:r>
            <a:r>
              <a:rPr lang="zh-CN" altLang="en-US" sz="2000" b="1" dirty="0" smtClean="0">
                <a:latin typeface="+mn-ea"/>
              </a:rPr>
              <a:t>个顶点网络，</a:t>
            </a:r>
            <a:r>
              <a:rPr lang="en-US" altLang="zh-CN" sz="2000" b="1" dirty="0" smtClean="0">
                <a:latin typeface="+mn-ea"/>
              </a:rPr>
              <a:t>O(n</a:t>
            </a:r>
            <a:r>
              <a:rPr lang="en-US" altLang="zh-CN" sz="2000" b="1" baseline="30000" dirty="0" smtClean="0">
                <a:latin typeface="+mn-ea"/>
              </a:rPr>
              <a:t>2</a:t>
            </a:r>
            <a:r>
              <a:rPr lang="en-US" altLang="zh-CN" sz="2000" b="1" dirty="0" smtClean="0">
                <a:latin typeface="+mn-ea"/>
              </a:rPr>
              <a:t>)</a:t>
            </a:r>
            <a:r>
              <a:rPr lang="zh-CN" altLang="en-US" sz="2000" b="1" dirty="0" smtClean="0">
                <a:latin typeface="+mn-ea"/>
              </a:rPr>
              <a:t>个可能链接</a:t>
            </a:r>
            <a:endParaRPr lang="en-US" altLang="zh-CN" sz="2000" b="1" dirty="0" smtClean="0">
              <a:latin typeface="+mn-ea"/>
              <a:ea typeface="+mn-ea"/>
            </a:endParaRPr>
          </a:p>
          <a:p>
            <a:pPr marL="0" lvl="1" eaLnBrk="1" hangingPunct="1">
              <a:buFont typeface="Arial" pitchFamily="34" charset="0"/>
              <a:buChar char="•"/>
            </a:pPr>
            <a:r>
              <a:rPr lang="en-US" altLang="zh-CN" sz="2000" dirty="0" smtClean="0">
                <a:latin typeface="+mn-ea"/>
                <a:ea typeface="+mn-ea"/>
              </a:rPr>
              <a:t> CPU</a:t>
            </a:r>
            <a:r>
              <a:rPr lang="zh-CN" altLang="en-US" sz="2000" dirty="0" smtClean="0">
                <a:latin typeface="+mn-ea"/>
                <a:ea typeface="+mn-ea"/>
              </a:rPr>
              <a:t>速度</a:t>
            </a:r>
            <a:r>
              <a:rPr lang="en-US" altLang="zh-CN" sz="2000" dirty="0" err="1" smtClean="0">
                <a:latin typeface="+mn-ea"/>
                <a:ea typeface="+mn-ea"/>
              </a:rPr>
              <a:t>XGHz</a:t>
            </a:r>
            <a:r>
              <a:rPr lang="en-US" altLang="zh-CN" sz="2000" dirty="0" smtClean="0">
                <a:latin typeface="+mn-ea"/>
                <a:ea typeface="+mn-ea"/>
              </a:rPr>
              <a:t>/s</a:t>
            </a:r>
            <a:r>
              <a:rPr lang="zh-CN" altLang="en-US" sz="2000" dirty="0" smtClean="0">
                <a:latin typeface="+mn-ea"/>
                <a:ea typeface="+mn-ea"/>
              </a:rPr>
              <a:t>，假定</a:t>
            </a:r>
            <a:r>
              <a:rPr lang="en-US" altLang="zh-CN" sz="2000" dirty="0" smtClean="0">
                <a:latin typeface="+mn-ea"/>
                <a:ea typeface="+mn-ea"/>
              </a:rPr>
              <a:t>1</a:t>
            </a:r>
            <a:r>
              <a:rPr lang="zh-CN" altLang="en-US" sz="2000" dirty="0" smtClean="0">
                <a:latin typeface="+mn-ea"/>
                <a:ea typeface="+mn-ea"/>
              </a:rPr>
              <a:t>个机器时钟处理</a:t>
            </a:r>
            <a:r>
              <a:rPr lang="en-US" altLang="zh-CN" sz="2000" dirty="0" smtClean="0">
                <a:latin typeface="+mn-ea"/>
                <a:ea typeface="+mn-ea"/>
              </a:rPr>
              <a:t>1</a:t>
            </a:r>
            <a:r>
              <a:rPr lang="zh-CN" altLang="en-US" sz="2000" dirty="0" smtClean="0">
                <a:latin typeface="+mn-ea"/>
                <a:ea typeface="+mn-ea"/>
              </a:rPr>
              <a:t>个顶点对。</a:t>
            </a:r>
            <a:endParaRPr kumimoji="0" lang="en-US" altLang="zh-CN" sz="2000" dirty="0">
              <a:latin typeface="+mn-ea"/>
              <a:ea typeface="+mn-ea"/>
            </a:endParaRPr>
          </a:p>
        </p:txBody>
      </p:sp>
      <p:pic>
        <p:nvPicPr>
          <p:cNvPr id="1027" name="Picture 3"/>
          <p:cNvPicPr>
            <a:picLocks noChangeAspect="1" noChangeArrowheads="1"/>
          </p:cNvPicPr>
          <p:nvPr/>
        </p:nvPicPr>
        <p:blipFill>
          <a:blip r:embed="rId3" cstate="print"/>
          <a:srcRect/>
          <a:stretch>
            <a:fillRect/>
          </a:stretch>
        </p:blipFill>
        <p:spPr bwMode="auto">
          <a:xfrm>
            <a:off x="622784" y="2162303"/>
            <a:ext cx="7754416" cy="2130793"/>
          </a:xfrm>
          <a:prstGeom prst="rect">
            <a:avLst/>
          </a:prstGeom>
          <a:noFill/>
          <a:ln w="9525">
            <a:noFill/>
            <a:miter lim="800000"/>
            <a:headEnd/>
            <a:tailEnd/>
          </a:ln>
        </p:spPr>
      </p:pic>
      <p:sp>
        <p:nvSpPr>
          <p:cNvPr id="29" name="TextBox 28"/>
          <p:cNvSpPr txBox="1"/>
          <p:nvPr/>
        </p:nvSpPr>
        <p:spPr>
          <a:xfrm>
            <a:off x="611560" y="4653136"/>
            <a:ext cx="7920880" cy="864096"/>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r>
              <a:rPr lang="zh-CN" altLang="en-US" sz="2000" dirty="0" smtClean="0">
                <a:solidFill>
                  <a:srgbClr val="FF0000"/>
                </a:solidFill>
                <a:latin typeface="+mn-ea"/>
                <a:ea typeface="+mn-ea"/>
              </a:rPr>
              <a:t>多数链接预测算法仅仅预测一个可能链接子集，而不是整个网络所有可能的链接，如</a:t>
            </a:r>
            <a:r>
              <a:rPr lang="en-US" altLang="zh-CN" sz="2000" dirty="0" smtClean="0">
                <a:solidFill>
                  <a:srgbClr val="FF0000"/>
                </a:solidFill>
                <a:latin typeface="+mn-ea"/>
                <a:ea typeface="+mn-ea"/>
              </a:rPr>
              <a:t>[</a:t>
            </a:r>
            <a:r>
              <a:rPr lang="en-US" altLang="zh-CN" sz="2000" dirty="0" err="1" smtClean="0">
                <a:solidFill>
                  <a:srgbClr val="FF0000"/>
                </a:solidFill>
                <a:latin typeface="+mn-ea"/>
                <a:ea typeface="+mn-ea"/>
              </a:rPr>
              <a:t>Dashun</a:t>
            </a:r>
            <a:r>
              <a:rPr lang="en-US" altLang="zh-CN" sz="2000" dirty="0" smtClean="0">
                <a:solidFill>
                  <a:srgbClr val="FF0000"/>
                </a:solidFill>
                <a:latin typeface="+mn-ea"/>
                <a:ea typeface="+mn-ea"/>
              </a:rPr>
              <a:t>  et al. 2011,Chungmok et al. 2014].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P spid="2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如二，网络链接预测</a:t>
            </a:r>
            <a:endParaRPr lang="zh-CN" altLang="en-US" sz="3600" dirty="0"/>
          </a:p>
        </p:txBody>
      </p:sp>
      <p:sp>
        <p:nvSpPr>
          <p:cNvPr id="3" name="内容占位符 2"/>
          <p:cNvSpPr>
            <a:spLocks noGrp="1"/>
          </p:cNvSpPr>
          <p:nvPr>
            <p:ph idx="1"/>
          </p:nvPr>
        </p:nvSpPr>
        <p:spPr>
          <a:xfrm>
            <a:off x="0" y="908720"/>
            <a:ext cx="8678768" cy="5237204"/>
          </a:xfrm>
        </p:spPr>
        <p:txBody>
          <a:bodyPr/>
          <a:lstStyle/>
          <a:p>
            <a:r>
              <a:rPr lang="zh-CN" altLang="en-US" sz="2400" dirty="0" smtClean="0"/>
              <a:t>直接采用非负矩阵分解的代价高</a:t>
            </a:r>
            <a:endParaRPr lang="en-US" altLang="zh-CN" sz="2400" dirty="0" smtClean="0"/>
          </a:p>
          <a:p>
            <a:pPr lvl="1"/>
            <a:r>
              <a:rPr lang="zh-CN" altLang="en-US" sz="2000" dirty="0" smtClean="0">
                <a:solidFill>
                  <a:srgbClr val="FF0000"/>
                </a:solidFill>
              </a:rPr>
              <a:t>效率低</a:t>
            </a:r>
            <a:endParaRPr lang="en-US" altLang="zh-CN" sz="2000" dirty="0" smtClean="0">
              <a:solidFill>
                <a:srgbClr val="FF0000"/>
              </a:solidFill>
            </a:endParaRPr>
          </a:p>
          <a:p>
            <a:pPr lvl="1"/>
            <a:r>
              <a:rPr lang="zh-CN" altLang="en-US" sz="2000" dirty="0" smtClean="0">
                <a:solidFill>
                  <a:srgbClr val="FF0000"/>
                </a:solidFill>
              </a:rPr>
              <a:t>数据越稀疏，效果越差</a:t>
            </a:r>
            <a:endParaRPr lang="en-US" altLang="zh-CN" sz="2000" dirty="0" smtClean="0">
              <a:solidFill>
                <a:srgbClr val="FF0000"/>
              </a:solidFill>
            </a:endParaRPr>
          </a:p>
          <a:p>
            <a:pPr>
              <a:spcBef>
                <a:spcPts val="1200"/>
              </a:spcBef>
            </a:pPr>
            <a:r>
              <a:rPr lang="zh-CN" altLang="en-US" sz="2400" dirty="0" smtClean="0">
                <a:solidFill>
                  <a:srgbClr val="FF0000"/>
                </a:solidFill>
                <a:latin typeface="+mn-ea"/>
              </a:rPr>
              <a:t>数据近似技术</a:t>
            </a:r>
            <a:r>
              <a:rPr lang="en-US" altLang="zh-CN" sz="2400" dirty="0" smtClean="0">
                <a:solidFill>
                  <a:srgbClr val="FF0000"/>
                </a:solidFill>
                <a:latin typeface="+mn-ea"/>
              </a:rPr>
              <a:t>(Ensemble Enabled Sampling</a:t>
            </a:r>
            <a:r>
              <a:rPr lang="en-US" altLang="zh-CN" sz="2400" dirty="0" smtClean="0">
                <a:latin typeface="+mn-ea"/>
              </a:rPr>
              <a:t>)</a:t>
            </a:r>
          </a:p>
          <a:p>
            <a:pPr lvl="1">
              <a:spcBef>
                <a:spcPts val="576"/>
              </a:spcBef>
            </a:pPr>
            <a:r>
              <a:rPr lang="zh-CN" altLang="en-US" sz="2000" dirty="0" smtClean="0">
                <a:solidFill>
                  <a:srgbClr val="0066CC"/>
                </a:solidFill>
              </a:rPr>
              <a:t>采样要保证一定的覆盖率</a:t>
            </a:r>
            <a:endParaRPr lang="en-US" altLang="zh-CN" sz="1800" dirty="0" smtClean="0">
              <a:solidFill>
                <a:srgbClr val="0066CC"/>
              </a:solidFill>
            </a:endParaRPr>
          </a:p>
          <a:p>
            <a:pPr lvl="1">
              <a:spcBef>
                <a:spcPts val="2400"/>
              </a:spcBef>
            </a:pPr>
            <a:r>
              <a:rPr lang="zh-CN" altLang="en-US" sz="2000" dirty="0" smtClean="0">
                <a:solidFill>
                  <a:srgbClr val="0066CC"/>
                </a:solidFill>
              </a:rPr>
              <a:t>基于链接预测特征的抽样 </a:t>
            </a:r>
            <a:r>
              <a:rPr lang="en-US" altLang="zh-CN" sz="2000" dirty="0" smtClean="0">
                <a:solidFill>
                  <a:srgbClr val="0066CC"/>
                </a:solidFill>
              </a:rPr>
              <a:t>-</a:t>
            </a:r>
            <a:r>
              <a:rPr lang="en-US" altLang="zh-CN" sz="2000" dirty="0" smtClean="0">
                <a:solidFill>
                  <a:srgbClr val="FF0000"/>
                </a:solidFill>
              </a:rPr>
              <a:t> </a:t>
            </a:r>
            <a:r>
              <a:rPr lang="en-US" altLang="zh-CN" sz="2000" dirty="0" smtClean="0"/>
              <a:t> </a:t>
            </a:r>
            <a:r>
              <a:rPr lang="en-US" altLang="zh-CN" sz="2000" dirty="0" smtClean="0">
                <a:solidFill>
                  <a:srgbClr val="0066CC"/>
                </a:solidFill>
              </a:rPr>
              <a:t>Triangles</a:t>
            </a:r>
          </a:p>
          <a:p>
            <a:pPr lvl="1">
              <a:spcBef>
                <a:spcPts val="1200"/>
              </a:spcBef>
            </a:pPr>
            <a:r>
              <a:rPr lang="zh-CN" altLang="en-US" sz="2000" dirty="0" smtClean="0">
                <a:solidFill>
                  <a:srgbClr val="FF0000"/>
                </a:solidFill>
              </a:rPr>
              <a:t>结合</a:t>
            </a:r>
            <a:r>
              <a:rPr lang="en-US" altLang="zh-CN" sz="2000" dirty="0" smtClean="0">
                <a:solidFill>
                  <a:srgbClr val="FF0000"/>
                </a:solidFill>
              </a:rPr>
              <a:t>Ensemble</a:t>
            </a:r>
            <a:r>
              <a:rPr lang="zh-CN" altLang="en-US" sz="2000" dirty="0" smtClean="0">
                <a:solidFill>
                  <a:srgbClr val="FF0000"/>
                </a:solidFill>
              </a:rPr>
              <a:t>的思想</a:t>
            </a:r>
            <a:r>
              <a:rPr lang="zh-CN" altLang="en-US" sz="2000" dirty="0" smtClean="0"/>
              <a:t>：链接</a:t>
            </a:r>
            <a:r>
              <a:rPr lang="en-US" altLang="zh-CN" sz="2000" dirty="0" smtClean="0"/>
              <a:t>e</a:t>
            </a:r>
            <a:r>
              <a:rPr lang="zh-CN" altLang="en-US" sz="2000" dirty="0" smtClean="0"/>
              <a:t>的预测分值是所有</a:t>
            </a:r>
            <a:r>
              <a:rPr lang="en-US" altLang="zh-CN" sz="2000" dirty="0" smtClean="0"/>
              <a:t>Ensemble</a:t>
            </a:r>
            <a:r>
              <a:rPr lang="zh-CN" altLang="en-US" sz="2000" dirty="0" smtClean="0"/>
              <a:t>中的最大值</a:t>
            </a:r>
            <a:endParaRPr lang="en-US" altLang="zh-CN" sz="2000" dirty="0" smtClean="0"/>
          </a:p>
          <a:p>
            <a:pPr>
              <a:spcBef>
                <a:spcPts val="1200"/>
              </a:spcBef>
            </a:pPr>
            <a:r>
              <a:rPr lang="zh-CN" altLang="en-US" sz="2400" dirty="0" smtClean="0"/>
              <a:t>实验结果</a:t>
            </a:r>
            <a:endParaRPr lang="en-US" altLang="zh-CN" sz="2400" dirty="0" smtClean="0"/>
          </a:p>
          <a:p>
            <a:pPr>
              <a:spcBef>
                <a:spcPts val="576"/>
              </a:spcBef>
            </a:pPr>
            <a:endParaRPr lang="zh-CN" altLang="en-US" sz="2800" dirty="0" smtClean="0"/>
          </a:p>
        </p:txBody>
      </p:sp>
      <p:sp>
        <p:nvSpPr>
          <p:cNvPr id="6" name="灯片编号占位符 5"/>
          <p:cNvSpPr>
            <a:spLocks noGrp="1"/>
          </p:cNvSpPr>
          <p:nvPr>
            <p:ph type="sldNum" sz="quarter" idx="10"/>
          </p:nvPr>
        </p:nvSpPr>
        <p:spPr/>
        <p:txBody>
          <a:bodyPr/>
          <a:lstStyle/>
          <a:p>
            <a:pPr>
              <a:defRPr/>
            </a:pPr>
            <a:fld id="{3AD224E6-15A8-4E74-8987-281A30D56C8B}" type="slidenum">
              <a:rPr lang="zh-CN" altLang="en-US" smtClean="0"/>
              <a:pPr>
                <a:defRPr/>
              </a:pPr>
              <a:t>14</a:t>
            </a:fld>
            <a:endParaRPr lang="zh-CN" altLang="en-US" dirty="0"/>
          </a:p>
        </p:txBody>
      </p:sp>
      <p:sp>
        <p:nvSpPr>
          <p:cNvPr id="7" name="矩形 6"/>
          <p:cNvSpPr/>
          <p:nvPr/>
        </p:nvSpPr>
        <p:spPr>
          <a:xfrm>
            <a:off x="233772" y="6309320"/>
            <a:ext cx="8676456" cy="523220"/>
          </a:xfrm>
          <a:prstGeom prst="rect">
            <a:avLst/>
          </a:prstGeom>
          <a:ln>
            <a:solidFill>
              <a:srgbClr val="FF0000"/>
            </a:solidFill>
          </a:ln>
        </p:spPr>
        <p:txBody>
          <a:bodyPr wrap="square">
            <a:spAutoFit/>
          </a:bodyPr>
          <a:lstStyle/>
          <a:p>
            <a:r>
              <a:rPr lang="en-US" altLang="zh-CN" sz="1400" dirty="0" smtClean="0">
                <a:ea typeface="黑体" pitchFamily="49" charset="-122"/>
              </a:rPr>
              <a:t>Liang </a:t>
            </a:r>
            <a:r>
              <a:rPr lang="en-US" altLang="zh-CN" sz="1400" dirty="0" err="1" smtClean="0">
                <a:ea typeface="黑体" pitchFamily="49" charset="-122"/>
              </a:rPr>
              <a:t>Duan</a:t>
            </a:r>
            <a:r>
              <a:rPr lang="en-US" altLang="zh-CN" sz="1400" dirty="0" smtClean="0">
                <a:ea typeface="黑体" pitchFamily="49" charset="-122"/>
              </a:rPr>
              <a:t>, </a:t>
            </a:r>
            <a:r>
              <a:rPr lang="en-US" altLang="zh-CN" sz="1400" dirty="0" err="1" smtClean="0">
                <a:ea typeface="黑体" pitchFamily="49" charset="-122"/>
              </a:rPr>
              <a:t>Charu</a:t>
            </a:r>
            <a:r>
              <a:rPr lang="en-US" altLang="zh-CN" sz="1400" dirty="0" smtClean="0">
                <a:ea typeface="黑体" pitchFamily="49" charset="-122"/>
              </a:rPr>
              <a:t> </a:t>
            </a:r>
            <a:r>
              <a:rPr lang="en-US" altLang="zh-CN" sz="1400" dirty="0" err="1" smtClean="0">
                <a:ea typeface="黑体" pitchFamily="49" charset="-122"/>
              </a:rPr>
              <a:t>Aggarwal</a:t>
            </a:r>
            <a:r>
              <a:rPr lang="en-US" altLang="zh-CN" sz="1400" dirty="0" smtClean="0">
                <a:ea typeface="黑体" pitchFamily="49" charset="-122"/>
              </a:rPr>
              <a:t>, </a:t>
            </a: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Scaling up Link Prediction with Ensembles, </a:t>
            </a:r>
            <a:r>
              <a:rPr lang="en-US" altLang="zh-CN" sz="1400" b="1" dirty="0" smtClean="0">
                <a:solidFill>
                  <a:srgbClr val="C00000"/>
                </a:solidFill>
                <a:ea typeface="黑体" pitchFamily="49" charset="-122"/>
              </a:rPr>
              <a:t>WSDM 2016 - </a:t>
            </a:r>
            <a:r>
              <a:rPr lang="en-US" altLang="zh-CN" sz="1400" b="1" dirty="0" smtClean="0">
                <a:solidFill>
                  <a:srgbClr val="C00000"/>
                </a:solidFill>
              </a:rPr>
              <a:t>Big Data Algorithms Session</a:t>
            </a:r>
            <a:r>
              <a:rPr lang="en-US" altLang="zh-CN" sz="1400" dirty="0" smtClean="0">
                <a:ea typeface="黑体" pitchFamily="49" charset="-122"/>
              </a:rPr>
              <a:t>.</a:t>
            </a:r>
            <a:endParaRPr lang="zh-CN" altLang="en-US" sz="1400" dirty="0"/>
          </a:p>
        </p:txBody>
      </p:sp>
      <p:pic>
        <p:nvPicPr>
          <p:cNvPr id="1028" name="Picture 4"/>
          <p:cNvPicPr>
            <a:picLocks noChangeAspect="1" noChangeArrowheads="1"/>
          </p:cNvPicPr>
          <p:nvPr/>
        </p:nvPicPr>
        <p:blipFill>
          <a:blip r:embed="rId3" cstate="print"/>
          <a:srcRect/>
          <a:stretch>
            <a:fillRect/>
          </a:stretch>
        </p:blipFill>
        <p:spPr bwMode="auto">
          <a:xfrm>
            <a:off x="3563888" y="2708920"/>
            <a:ext cx="5489319" cy="537592"/>
          </a:xfrm>
          <a:prstGeom prst="rect">
            <a:avLst/>
          </a:prstGeom>
          <a:noFill/>
          <a:ln w="9525">
            <a:noFill/>
            <a:miter lim="800000"/>
            <a:headEnd/>
            <a:tailEnd/>
          </a:ln>
        </p:spPr>
      </p:pic>
      <p:graphicFrame>
        <p:nvGraphicFramePr>
          <p:cNvPr id="9" name="表格 8"/>
          <p:cNvGraphicFramePr>
            <a:graphicFrameLocks noGrp="1"/>
          </p:cNvGraphicFramePr>
          <p:nvPr/>
        </p:nvGraphicFramePr>
        <p:xfrm>
          <a:off x="719573" y="4581128"/>
          <a:ext cx="7704854" cy="1584960"/>
        </p:xfrm>
        <a:graphic>
          <a:graphicData uri="http://schemas.openxmlformats.org/drawingml/2006/table">
            <a:tbl>
              <a:tblPr firstRow="1" bandRow="1">
                <a:tableStyleId>{5C22544A-7EE6-4342-B048-85BDC9FD1C3A}</a:tableStyleId>
              </a:tblPr>
              <a:tblGrid>
                <a:gridCol w="1320831"/>
                <a:gridCol w="1320833"/>
                <a:gridCol w="2531595"/>
                <a:gridCol w="2531595"/>
              </a:tblGrid>
              <a:tr h="370840">
                <a:tc>
                  <a:txBody>
                    <a:bodyPr/>
                    <a:lstStyle/>
                    <a:p>
                      <a:pPr algn="ctr"/>
                      <a:r>
                        <a:rPr lang="zh-CN" altLang="en-US" sz="2000" dirty="0" smtClean="0">
                          <a:solidFill>
                            <a:schemeClr val="tx1"/>
                          </a:solidFill>
                        </a:rPr>
                        <a:t>小数据</a:t>
                      </a:r>
                      <a:endParaRPr lang="zh-CN" altLang="en-US" sz="2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大数据</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YouTube</a:t>
                      </a:r>
                      <a:endParaRPr lang="zh-CN" altLang="en-US" sz="2000" b="1" baseline="30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1800" kern="1200" baseline="0" dirty="0" smtClean="0">
                          <a:solidFill>
                            <a:srgbClr val="FF0000"/>
                          </a:solidFill>
                          <a:latin typeface="+mn-lt"/>
                          <a:ea typeface="+mn-ea"/>
                          <a:cs typeface="+mn-cs"/>
                        </a:rPr>
                        <a:t>18%</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Friendster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31</a:t>
                      </a:r>
                      <a:r>
                        <a:rPr lang="zh-CN" altLang="en-US" sz="2000" b="1" dirty="0" smtClean="0">
                          <a:solidFill>
                            <a:srgbClr val="FF0000"/>
                          </a:solidFill>
                        </a:rPr>
                        <a:t>倍</a:t>
                      </a:r>
                    </a:p>
                  </a:txBody>
                  <a:tcPr/>
                </a:tc>
              </a:tr>
              <a:tr h="370840">
                <a:tc>
                  <a:txBody>
                    <a:bodyPr/>
                    <a:lstStyle/>
                    <a:p>
                      <a:pPr algn="ctr"/>
                      <a:r>
                        <a:rPr lang="en-US" altLang="zh-CN" sz="2000" b="1" dirty="0" err="1" smtClean="0"/>
                        <a:t>Flickr</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40%</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Twitter</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21</a:t>
                      </a:r>
                      <a:r>
                        <a:rPr lang="zh-CN" altLang="en-US" sz="2000" b="1" dirty="0" smtClean="0">
                          <a:solidFill>
                            <a:srgbClr val="FF0000"/>
                          </a:solidFill>
                        </a:rPr>
                        <a:t>倍</a:t>
                      </a:r>
                      <a:endParaRPr lang="zh-CN" altLang="en-US" sz="2000" b="1" baseline="30000" dirty="0" smtClean="0">
                        <a:solidFill>
                          <a:srgbClr val="FF0000"/>
                        </a:solidFill>
                      </a:endParaRP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kern="1200" baseline="0" dirty="0" smtClean="0">
                          <a:solidFill>
                            <a:schemeClr val="dk1"/>
                          </a:solidFill>
                          <a:latin typeface="+mn-lt"/>
                          <a:ea typeface="+mn-ea"/>
                          <a:cs typeface="+mn-cs"/>
                        </a:rPr>
                        <a:t>Wikipedia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高</a:t>
                      </a:r>
                      <a:r>
                        <a:rPr lang="en-US" altLang="zh-CN" sz="2000" kern="1200" baseline="0" dirty="0" smtClean="0">
                          <a:solidFill>
                            <a:srgbClr val="FF0000"/>
                          </a:solidFill>
                          <a:latin typeface="+mn-lt"/>
                          <a:ea typeface="+mn-ea"/>
                          <a:cs typeface="+mn-cs"/>
                        </a:rPr>
                        <a:t>16%</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1" baseline="30000" dirty="0" smtClean="0">
                        <a:solidFill>
                          <a:srgbClr val="FF0000"/>
                        </a:solidFill>
                      </a:endParaRPr>
                    </a:p>
                  </a:txBody>
                  <a:tcPr/>
                </a:tc>
              </a:tr>
            </a:tbl>
          </a:graphicData>
        </a:graphic>
      </p:graphicFrame>
      <p:sp>
        <p:nvSpPr>
          <p:cNvPr id="8" name="TextBox 7"/>
          <p:cNvSpPr txBox="1"/>
          <p:nvPr/>
        </p:nvSpPr>
        <p:spPr>
          <a:xfrm>
            <a:off x="3347864" y="5733256"/>
            <a:ext cx="5040560" cy="432048"/>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000" dirty="0" smtClean="0">
                <a:solidFill>
                  <a:srgbClr val="FF0000"/>
                </a:solidFill>
                <a:latin typeface="黑体" pitchFamily="49" charset="-122"/>
                <a:ea typeface="黑体" pitchFamily="49" charset="-122"/>
                <a:cs typeface="Arial Unicode MS" pitchFamily="34" charset="-122"/>
                <a:sym typeface="Wingdings" pitchFamily="2" charset="2"/>
              </a:rPr>
              <a:t>同时提高了准确性和检测效率</a:t>
            </a:r>
            <a:r>
              <a:rPr lang="en-US" altLang="zh-CN" sz="2000" dirty="0" smtClean="0">
                <a:solidFill>
                  <a:srgbClr val="FF0000"/>
                </a:solidFill>
                <a:latin typeface="黑体" pitchFamily="49" charset="-122"/>
                <a:ea typeface="黑体" pitchFamily="49" charset="-122"/>
                <a:cs typeface="Arial Unicode MS" pitchFamily="34" charset="-122"/>
                <a:sym typeface="Wingdings" pitchFamily="2" charset="2"/>
              </a:rPr>
              <a:t>!</a:t>
            </a:r>
            <a:endParaRPr lang="en-US" altLang="zh-CN" sz="2000" dirty="0">
              <a:solidFill>
                <a:srgbClr val="FF0000"/>
              </a:solidFill>
              <a:latin typeface="黑体" pitchFamily="49" charset="-122"/>
              <a:ea typeface="黑体" pitchFamily="49" charset="-122"/>
              <a:cs typeface="Arial Unicode MS" pitchFamily="34" charset="-122"/>
              <a:sym typeface="Wingdings" pitchFamily="2" charset="2"/>
            </a:endParaRPr>
          </a:p>
        </p:txBody>
      </p:sp>
      <p:grpSp>
        <p:nvGrpSpPr>
          <p:cNvPr id="4" name="组合 27"/>
          <p:cNvGrpSpPr/>
          <p:nvPr/>
        </p:nvGrpSpPr>
        <p:grpSpPr>
          <a:xfrm>
            <a:off x="5076056" y="836712"/>
            <a:ext cx="3888432" cy="1296144"/>
            <a:chOff x="5220072" y="1520788"/>
            <a:chExt cx="3888432" cy="1296144"/>
          </a:xfrm>
        </p:grpSpPr>
        <p:grpSp>
          <p:nvGrpSpPr>
            <p:cNvPr id="5" name="组合 46"/>
            <p:cNvGrpSpPr/>
            <p:nvPr/>
          </p:nvGrpSpPr>
          <p:grpSpPr>
            <a:xfrm>
              <a:off x="5220072" y="1520788"/>
              <a:ext cx="3636404" cy="1296144"/>
              <a:chOff x="4860032" y="1232756"/>
              <a:chExt cx="3636404" cy="1296144"/>
            </a:xfrm>
          </p:grpSpPr>
          <p:sp>
            <p:nvSpPr>
              <p:cNvPr id="10" name="圆柱形 9"/>
              <p:cNvSpPr/>
              <p:nvPr/>
            </p:nvSpPr>
            <p:spPr>
              <a:xfrm>
                <a:off x="4860032" y="1628800"/>
                <a:ext cx="648072" cy="504056"/>
              </a:xfrm>
              <a:prstGeom prst="can">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dirty="0" smtClean="0">
                    <a:solidFill>
                      <a:schemeClr val="tx1"/>
                    </a:solidFill>
                  </a:rPr>
                  <a:t>Data</a:t>
                </a:r>
                <a:endParaRPr lang="zh-CN" altLang="en-US" sz="1600" b="1" dirty="0">
                  <a:solidFill>
                    <a:schemeClr val="tx1"/>
                  </a:solidFill>
                </a:endParaRPr>
              </a:p>
            </p:txBody>
          </p:sp>
          <p:sp>
            <p:nvSpPr>
              <p:cNvPr id="11" name="椭圆 10"/>
              <p:cNvSpPr/>
              <p:nvPr/>
            </p:nvSpPr>
            <p:spPr>
              <a:xfrm>
                <a:off x="5796136" y="1232756"/>
                <a:ext cx="1152128"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chemeClr val="tx1"/>
                    </a:solidFill>
                  </a:rPr>
                  <a:t>sample</a:t>
                </a:r>
                <a:r>
                  <a:rPr lang="en-US" altLang="zh-CN" sz="1400" b="1" baseline="-25000" dirty="0" smtClean="0">
                    <a:solidFill>
                      <a:schemeClr val="tx1"/>
                    </a:solidFill>
                  </a:rPr>
                  <a:t>1</a:t>
                </a:r>
                <a:endParaRPr lang="zh-CN" altLang="en-US" sz="1400" b="1" baseline="-25000" dirty="0">
                  <a:solidFill>
                    <a:schemeClr val="tx1"/>
                  </a:solidFill>
                </a:endParaRPr>
              </a:p>
            </p:txBody>
          </p:sp>
          <p:sp>
            <p:nvSpPr>
              <p:cNvPr id="12" name="椭圆 11"/>
              <p:cNvSpPr/>
              <p:nvPr/>
            </p:nvSpPr>
            <p:spPr>
              <a:xfrm>
                <a:off x="5796136" y="2240868"/>
                <a:ext cx="1224136" cy="288032"/>
              </a:xfrm>
              <a:prstGeom prst="ellipse">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err="1" smtClean="0">
                    <a:solidFill>
                      <a:schemeClr val="tx1"/>
                    </a:solidFill>
                  </a:rPr>
                  <a:t>sample</a:t>
                </a:r>
                <a:r>
                  <a:rPr lang="en-US" altLang="zh-CN" sz="1400" b="1" baseline="-25000" dirty="0" err="1" smtClean="0">
                    <a:solidFill>
                      <a:schemeClr val="tx1"/>
                    </a:solidFill>
                  </a:rPr>
                  <a:t>n</a:t>
                </a:r>
                <a:endParaRPr lang="zh-CN" altLang="en-US" sz="1600" b="1" baseline="-25000" dirty="0" smtClean="0">
                  <a:solidFill>
                    <a:schemeClr val="tx1"/>
                  </a:solidFill>
                </a:endParaRPr>
              </a:p>
            </p:txBody>
          </p:sp>
          <p:sp>
            <p:nvSpPr>
              <p:cNvPr id="14" name="TextBox 13"/>
              <p:cNvSpPr txBox="1"/>
              <p:nvPr/>
            </p:nvSpPr>
            <p:spPr>
              <a:xfrm>
                <a:off x="6300192" y="1628800"/>
                <a:ext cx="1800200" cy="461665"/>
              </a:xfrm>
              <a:prstGeom prst="rect">
                <a:avLst/>
              </a:prstGeom>
              <a:noFill/>
            </p:spPr>
            <p:txBody>
              <a:bodyPr wrap="square" rtlCol="0">
                <a:spAutoFit/>
              </a:bodyPr>
              <a:lstStyle/>
              <a:p>
                <a:pPr algn="ctr"/>
                <a:r>
                  <a:rPr lang="zh-CN" altLang="en-US" sz="2400" b="1" dirty="0" smtClean="0">
                    <a:solidFill>
                      <a:srgbClr val="000099"/>
                    </a:solidFill>
                    <a:latin typeface="仿宋" pitchFamily="49" charset="-122"/>
                    <a:ea typeface="仿宋" pitchFamily="49" charset="-122"/>
                  </a:rPr>
                  <a:t>．．．</a:t>
                </a:r>
                <a:endParaRPr lang="zh-CN" altLang="en-US" sz="2400" b="1" dirty="0">
                  <a:solidFill>
                    <a:srgbClr val="000099"/>
                  </a:solidFill>
                  <a:latin typeface="仿宋" pitchFamily="49" charset="-122"/>
                  <a:ea typeface="仿宋" pitchFamily="49" charset="-122"/>
                </a:endParaRPr>
              </a:p>
            </p:txBody>
          </p:sp>
          <p:sp>
            <p:nvSpPr>
              <p:cNvPr id="16" name="TextBox 15"/>
              <p:cNvSpPr txBox="1"/>
              <p:nvPr/>
            </p:nvSpPr>
            <p:spPr>
              <a:xfrm>
                <a:off x="7308304" y="1232757"/>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400" b="1" dirty="0" smtClean="0">
                  <a:solidFill>
                    <a:srgbClr val="000099"/>
                  </a:solidFill>
                  <a:latin typeface="+mn-lt"/>
                  <a:ea typeface="+mn-ea"/>
                </a:endParaRPr>
              </a:p>
            </p:txBody>
          </p:sp>
          <p:sp>
            <p:nvSpPr>
              <p:cNvPr id="17" name="TextBox 16"/>
              <p:cNvSpPr txBox="1"/>
              <p:nvPr/>
            </p:nvSpPr>
            <p:spPr>
              <a:xfrm>
                <a:off x="7308304" y="2240869"/>
                <a:ext cx="1008112" cy="288031"/>
              </a:xfrm>
              <a:prstGeom prst="rect">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000099"/>
                    </a:solidFill>
                    <a:latin typeface="+mn-lt"/>
                    <a:ea typeface="+mn-ea"/>
                  </a:rPr>
                  <a:t>Ensemble</a:t>
                </a:r>
                <a:endParaRPr lang="zh-CN" altLang="en-US" sz="1600" b="1" dirty="0" smtClean="0">
                  <a:solidFill>
                    <a:srgbClr val="000099"/>
                  </a:solidFill>
                  <a:latin typeface="+mn-lt"/>
                  <a:ea typeface="+mn-ea"/>
                </a:endParaRPr>
              </a:p>
            </p:txBody>
          </p:sp>
          <p:cxnSp>
            <p:nvCxnSpPr>
              <p:cNvPr id="19" name="直接箭头连接符 18"/>
              <p:cNvCxnSpPr>
                <a:stCxn id="10" idx="4"/>
                <a:endCxn id="12" idx="2"/>
              </p:cNvCxnSpPr>
              <p:nvPr/>
            </p:nvCxnSpPr>
            <p:spPr>
              <a:xfrm>
                <a:off x="5508104" y="1880828"/>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stCxn id="10" idx="4"/>
                <a:endCxn id="11" idx="2"/>
              </p:cNvCxnSpPr>
              <p:nvPr/>
            </p:nvCxnSpPr>
            <p:spPr>
              <a:xfrm flipV="1">
                <a:off x="5508104" y="1376772"/>
                <a:ext cx="288032" cy="504056"/>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11" idx="6"/>
                <a:endCxn id="16" idx="1"/>
              </p:cNvCxnSpPr>
              <p:nvPr/>
            </p:nvCxnSpPr>
            <p:spPr>
              <a:xfrm>
                <a:off x="6948264" y="1376772"/>
                <a:ext cx="360040"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2" idx="6"/>
                <a:endCxn id="17" idx="1"/>
              </p:cNvCxnSpPr>
              <p:nvPr/>
            </p:nvCxnSpPr>
            <p:spPr>
              <a:xfrm>
                <a:off x="7020272" y="2384884"/>
                <a:ext cx="288032" cy="1"/>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16" idx="3"/>
                <a:endCxn id="25" idx="0"/>
              </p:cNvCxnSpPr>
              <p:nvPr/>
            </p:nvCxnSpPr>
            <p:spPr>
              <a:xfrm>
                <a:off x="8316416" y="1376773"/>
                <a:ext cx="180020" cy="32403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17" idx="3"/>
                <a:endCxn id="25" idx="4"/>
              </p:cNvCxnSpPr>
              <p:nvPr/>
            </p:nvCxnSpPr>
            <p:spPr>
              <a:xfrm flipV="1">
                <a:off x="8316416" y="2132856"/>
                <a:ext cx="180020" cy="252029"/>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流程图: 联系 24"/>
            <p:cNvSpPr/>
            <p:nvPr/>
          </p:nvSpPr>
          <p:spPr>
            <a:xfrm>
              <a:off x="8604448" y="1988840"/>
              <a:ext cx="504056" cy="432048"/>
            </a:xfrm>
            <a:prstGeom prst="flowChartConnector">
              <a:avLst/>
            </a:prstGeom>
            <a:solidFill>
              <a:schemeClr val="accent3">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CN" sz="1400" b="1" dirty="0" smtClean="0">
                  <a:solidFill>
                    <a:srgbClr val="FF0000"/>
                  </a:solidFill>
                </a:rPr>
                <a:t>max</a:t>
              </a:r>
              <a:endParaRPr lang="zh-CN" altLang="en-US" sz="1400" b="1" dirty="0" smtClean="0">
                <a:solidFill>
                  <a:srgbClr val="FF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0" y="3455789"/>
            <a:ext cx="9144000" cy="1269355"/>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3600" b="1" i="0" u="none" strike="noStrike" kern="0" cap="none" spc="0" normalizeH="0" baseline="0" noProof="0" dirty="0" smtClean="0">
                <a:ln>
                  <a:noFill/>
                </a:ln>
                <a:effectLst/>
                <a:uLnTx/>
                <a:uFillTx/>
                <a:latin typeface="+mj-lt"/>
                <a:ea typeface="+mj-ea"/>
                <a:cs typeface="+mj-cs"/>
              </a:rPr>
              <a:t>大图搜索的查询技术</a:t>
            </a:r>
            <a:endParaRPr kumimoji="0" lang="en-US" altLang="zh-CN" sz="3600" b="1" i="0" u="none" strike="noStrike" kern="0" cap="none" spc="0" normalizeH="0" baseline="0" noProof="0" dirty="0" smtClean="0">
              <a:ln>
                <a:noFill/>
              </a:ln>
              <a:effectLst/>
              <a:uLnTx/>
              <a:uFillTx/>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effectLst/>
                <a:uLnTx/>
                <a:uFillTx/>
                <a:latin typeface="+mj-lt"/>
                <a:ea typeface="+mj-ea"/>
                <a:cs typeface="+mj-cs"/>
              </a:rPr>
              <a:t>(</a:t>
            </a:r>
            <a:r>
              <a:rPr kumimoji="0" lang="en-US" altLang="zh-CN" sz="2800" b="1" i="0" u="none" strike="noStrike" kern="0" cap="none" spc="0" normalizeH="0" baseline="0" noProof="0" dirty="0" smtClean="0">
                <a:ln>
                  <a:noFill/>
                </a:ln>
                <a:solidFill>
                  <a:srgbClr val="FF0000"/>
                </a:solidFill>
                <a:effectLst/>
                <a:uLnTx/>
                <a:uFillTx/>
                <a:latin typeface="+mj-lt"/>
                <a:ea typeface="+mj-ea"/>
                <a:cs typeface="+mj-cs"/>
              </a:rPr>
              <a:t>Query Techniques </a:t>
            </a:r>
            <a:r>
              <a:rPr kumimoji="0" lang="en-US" altLang="zh-CN" sz="2800" b="1" i="0" u="none" strike="noStrike" kern="0" cap="none" spc="0" normalizeH="0" baseline="0" noProof="0" dirty="0" smtClean="0">
                <a:ln>
                  <a:noFill/>
                </a:ln>
                <a:effectLst/>
                <a:uLnTx/>
                <a:uFillTx/>
                <a:latin typeface="+mj-lt"/>
                <a:ea typeface="+mj-ea"/>
                <a:cs typeface="+mj-cs"/>
              </a:rPr>
              <a:t>for Big Graph Search)</a:t>
            </a:r>
            <a:endParaRPr kumimoji="0" lang="en-US" altLang="zh-CN" sz="3200" b="1" i="0" u="none" strike="noStrike" kern="0" cap="none" spc="0" normalizeH="0" baseline="0" noProof="0" dirty="0" smtClean="0">
              <a:ln>
                <a:noFill/>
              </a:ln>
              <a:effectLst/>
              <a:uLnTx/>
              <a:uFillTx/>
              <a:latin typeface="+mj-lt"/>
              <a:ea typeface="+mj-ea"/>
              <a:cs typeface="+mj-cs"/>
            </a:endParaRPr>
          </a:p>
        </p:txBody>
      </p:sp>
      <p:sp>
        <p:nvSpPr>
          <p:cNvPr id="7" name="矩形 6"/>
          <p:cNvSpPr/>
          <p:nvPr/>
        </p:nvSpPr>
        <p:spPr>
          <a:xfrm>
            <a:off x="467544" y="1268760"/>
            <a:ext cx="8064896" cy="1261884"/>
          </a:xfrm>
          <a:prstGeom prst="rect">
            <a:avLst/>
          </a:prstGeom>
          <a:noFill/>
        </p:spPr>
        <p:txBody>
          <a:bodyPr wrap="square" lIns="91440" tIns="45720" rIns="91440" bIns="45720">
            <a:spAutoFit/>
          </a:bodyPr>
          <a:lstStyle/>
          <a:p>
            <a:pPr algn="ctr"/>
            <a:r>
              <a:rPr lang="zh-CN" altLang="en-US" sz="3600" b="1" kern="0" dirty="0" smtClean="0">
                <a:latin typeface="+mj-lt"/>
                <a:ea typeface="+mj-ea"/>
                <a:cs typeface="+mj-cs"/>
              </a:rPr>
              <a:t>大图搜索</a:t>
            </a:r>
            <a:endParaRPr lang="en-US" altLang="zh-CN" sz="2800" b="1" kern="0" dirty="0" smtClean="0">
              <a:latin typeface="+mj-lt"/>
              <a:ea typeface="+mj-ea"/>
              <a:cs typeface="+mj-cs"/>
            </a:endParaRPr>
          </a:p>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Q(D) </a:t>
            </a:r>
            <a:endParaRPr lang="zh-CN" altLang="en-US" sz="4000" b="1" dirty="0">
              <a:ln w="1905"/>
              <a:effectLst>
                <a:innerShdw blurRad="69850" dist="43180" dir="5400000">
                  <a:srgbClr val="000000">
                    <a:alpha val="65000"/>
                  </a:srgbClr>
                </a:innerShdw>
              </a:effectLst>
            </a:endParaRPr>
          </a:p>
        </p:txBody>
      </p:sp>
      <p:sp>
        <p:nvSpPr>
          <p:cNvPr id="8" name="矩形 7"/>
          <p:cNvSpPr/>
          <p:nvPr/>
        </p:nvSpPr>
        <p:spPr>
          <a:xfrm>
            <a:off x="3059832" y="4509120"/>
            <a:ext cx="3096344"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Q</a:t>
            </a:r>
            <a:r>
              <a:rPr lang="en-US" altLang="zh-CN" sz="4000" b="1" dirty="0" smtClean="0">
                <a:ln w="1905"/>
                <a:effectLst>
                  <a:innerShdw blurRad="69850" dist="43180" dir="5400000">
                    <a:srgbClr val="000000">
                      <a:alpha val="65000"/>
                    </a:srgbClr>
                  </a:innerShdw>
                </a:effectLst>
              </a:rPr>
              <a:t>(D)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查询近似技术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008112"/>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solidFill>
                  <a:srgbClr val="C00000"/>
                </a:solidFill>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，变换为一类查询复杂性低的查询语言</a:t>
            </a:r>
            <a:r>
              <a:rPr lang="en-US" altLang="zh-CN" sz="2400" dirty="0" smtClean="0">
                <a:solidFill>
                  <a:srgbClr val="C00000"/>
                </a:solidFill>
                <a:latin typeface="+mj-lt"/>
                <a:ea typeface="黑体" pitchFamily="49" charset="-122"/>
                <a:cs typeface="Times New Roman" pitchFamily="18" charset="0"/>
              </a:rPr>
              <a:t>Q’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996952"/>
            <a:ext cx="4024152" cy="935534"/>
            <a:chOff x="2555776" y="3789040"/>
            <a:chExt cx="4024152"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51938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a:latin typeface="Rockwell" pitchFamily="18" charset="0"/>
                  <a:sym typeface="Symbol" pitchFamily="18" charset="2"/>
                </a:rPr>
                <a:t>D)</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976549" cy="461665"/>
            </a:xfrm>
            <a:prstGeom prst="rect">
              <a:avLst/>
            </a:prstGeom>
            <a:noFill/>
            <a:ln w="9525">
              <a:noFill/>
              <a:miter lim="800000"/>
              <a:headEnd/>
              <a:tailEnd/>
            </a:ln>
          </p:spPr>
          <p:txBody>
            <a:bodyPr wrap="none">
              <a:spAutoFit/>
            </a:bodyPr>
            <a:lstStyle/>
            <a:p>
              <a:r>
                <a:rPr lang="en-US" altLang="zh-CN" sz="2400" dirty="0">
                  <a:solidFill>
                    <a:srgbClr val="FF0000"/>
                  </a:solidFill>
                  <a:latin typeface="Rockwell" pitchFamily="18" charset="0"/>
                  <a:sym typeface="Symbol" pitchFamily="18" charset="2"/>
                </a:rPr>
                <a:t>Q’</a:t>
              </a:r>
              <a:r>
                <a:rPr lang="en-US" altLang="zh-CN" sz="2400" dirty="0">
                  <a:latin typeface="Rockwell" pitchFamily="18" charset="0"/>
                  <a:sym typeface="Symbol" pitchFamily="18" charset="2"/>
                </a:rPr>
                <a:t>(</a:t>
              </a:r>
              <a:r>
                <a:rPr lang="en-GB" altLang="zh-CN" sz="2400" dirty="0" smtClean="0">
                  <a:latin typeface="Rockwell" pitchFamily="18" charset="0"/>
                  <a:sym typeface="Symbol" pitchFamily="18" charset="2"/>
                </a:rPr>
                <a:t>D)</a:t>
              </a:r>
              <a:endParaRPr lang="zh-CN" altLang="en-US" sz="2400" dirty="0">
                <a:latin typeface="Rockwell" pitchFamily="18" charset="0"/>
              </a:endParaRPr>
            </a:p>
          </p:txBody>
        </p:sp>
      </p:grpSp>
      <p:sp>
        <p:nvSpPr>
          <p:cNvPr id="14" name="TextBox 13"/>
          <p:cNvSpPr txBox="1"/>
          <p:nvPr/>
        </p:nvSpPr>
        <p:spPr>
          <a:xfrm>
            <a:off x="35496" y="5622338"/>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平衡查询的复杂性和查询的准确性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
        <p:nvSpPr>
          <p:cNvPr id="11" name="灯片编号占位符 10"/>
          <p:cNvSpPr>
            <a:spLocks noGrp="1"/>
          </p:cNvSpPr>
          <p:nvPr>
            <p:ph type="sldNum" sz="quarter" idx="10"/>
          </p:nvPr>
        </p:nvSpPr>
        <p:spPr/>
        <p:txBody>
          <a:bodyPr/>
          <a:lstStyle/>
          <a:p>
            <a:pPr>
              <a:defRPr/>
            </a:pPr>
            <a:fld id="{3AD224E6-15A8-4E74-8987-281A30D56C8B}" type="slidenum">
              <a:rPr lang="zh-CN" altLang="en-US" smtClean="0"/>
              <a:pPr>
                <a:defRPr/>
              </a:pPr>
              <a:t>16</a:t>
            </a:fld>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17</a:t>
            </a:fld>
            <a:endParaRPr lang="zh-CN" altLang="en-US" dirty="0"/>
          </a:p>
        </p:txBody>
      </p:sp>
      <p:pic>
        <p:nvPicPr>
          <p:cNvPr id="10" name="图片 9" descr="beijingroad.png"/>
          <p:cNvPicPr>
            <a:picLocks noChangeAspect="1"/>
          </p:cNvPicPr>
          <p:nvPr/>
        </p:nvPicPr>
        <p:blipFill>
          <a:blip r:embed="rId2" cstate="print"/>
          <a:stretch>
            <a:fillRect/>
          </a:stretch>
        </p:blipFill>
        <p:spPr>
          <a:xfrm>
            <a:off x="179513" y="908720"/>
            <a:ext cx="8784976" cy="547260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如，时态稠密图查询</a:t>
            </a:r>
            <a:endParaRPr lang="zh-CN" altLang="en-US" dirty="0"/>
          </a:p>
        </p:txBody>
      </p:sp>
      <p:sp>
        <p:nvSpPr>
          <p:cNvPr id="3" name="内容占位符 2"/>
          <p:cNvSpPr>
            <a:spLocks noGrp="1"/>
          </p:cNvSpPr>
          <p:nvPr>
            <p:ph idx="1"/>
          </p:nvPr>
        </p:nvSpPr>
        <p:spPr>
          <a:xfrm>
            <a:off x="285720" y="856092"/>
            <a:ext cx="8858280" cy="5237204"/>
          </a:xfrm>
        </p:spPr>
        <p:txBody>
          <a:bodyPr/>
          <a:lstStyle/>
          <a:p>
            <a:r>
              <a:rPr lang="zh-CN" altLang="en-US" sz="2600" dirty="0" smtClean="0"/>
              <a:t>筛选与验证的方法</a:t>
            </a:r>
            <a:r>
              <a:rPr lang="en-US" altLang="zh-CN" sz="2600" baseline="30000" dirty="0" smtClean="0">
                <a:solidFill>
                  <a:srgbClr val="FF0000"/>
                </a:solidFill>
              </a:rPr>
              <a:t> </a:t>
            </a:r>
            <a:r>
              <a:rPr lang="en-US" altLang="zh-CN" sz="2600" dirty="0" smtClean="0"/>
              <a:t>(</a:t>
            </a:r>
            <a:r>
              <a:rPr lang="en-US" altLang="zh-CN" sz="2000" dirty="0" smtClean="0"/>
              <a:t>Filter-and-Verification</a:t>
            </a:r>
            <a:r>
              <a:rPr lang="en-US" altLang="zh-CN" sz="2600" dirty="0" smtClean="0"/>
              <a:t>)</a:t>
            </a:r>
          </a:p>
          <a:p>
            <a:endParaRPr lang="en-US" altLang="zh-CN" sz="2400" dirty="0" smtClean="0"/>
          </a:p>
          <a:p>
            <a:endParaRPr lang="en-US" altLang="zh-CN" sz="2400" dirty="0" smtClean="0"/>
          </a:p>
          <a:p>
            <a:pPr>
              <a:spcBef>
                <a:spcPts val="1200"/>
              </a:spcBef>
            </a:pPr>
            <a:r>
              <a:rPr lang="zh-CN" altLang="en-US" sz="2600" dirty="0" smtClean="0"/>
              <a:t>数据驱动的查询近似方法</a:t>
            </a:r>
            <a:r>
              <a:rPr lang="en-US" altLang="zh-CN" sz="2600" dirty="0" smtClean="0"/>
              <a:t>(</a:t>
            </a:r>
            <a:r>
              <a:rPr lang="en-US" altLang="zh-CN" sz="2000" dirty="0" smtClean="0"/>
              <a:t>Data Driven Query Approximation</a:t>
            </a:r>
            <a:r>
              <a:rPr lang="en-US" altLang="zh-CN" sz="2600" dirty="0" smtClean="0"/>
              <a:t>)</a:t>
            </a:r>
            <a:endParaRPr lang="zh-CN" altLang="en-US" sz="2600" dirty="0" smtClean="0"/>
          </a:p>
          <a:p>
            <a:pPr lvl="1"/>
            <a:r>
              <a:rPr lang="zh-CN" altLang="en-US" dirty="0" smtClean="0"/>
              <a:t>根据数据的特点选取</a:t>
            </a:r>
            <a:r>
              <a:rPr lang="en-US" altLang="zh-CN" dirty="0" smtClean="0"/>
              <a:t>k</a:t>
            </a:r>
            <a:r>
              <a:rPr lang="zh-CN" altLang="en-US" dirty="0" smtClean="0"/>
              <a:t>个</a:t>
            </a:r>
            <a:r>
              <a:rPr lang="en-US" altLang="zh-CN" dirty="0" smtClean="0"/>
              <a:t>(k</a:t>
            </a:r>
            <a:r>
              <a:rPr lang="zh-CN" altLang="en-US" dirty="0" smtClean="0"/>
              <a:t>是个小的常数，比如</a:t>
            </a:r>
            <a:r>
              <a:rPr lang="en-US" altLang="zh-CN" dirty="0" smtClean="0"/>
              <a:t>10</a:t>
            </a:r>
            <a:r>
              <a:rPr lang="zh-CN" altLang="en-US" dirty="0" smtClean="0"/>
              <a:t>或</a:t>
            </a:r>
            <a:r>
              <a:rPr lang="en-US" altLang="zh-CN" dirty="0" smtClean="0"/>
              <a:t>15)</a:t>
            </a:r>
          </a:p>
          <a:p>
            <a:pPr lvl="1"/>
            <a:endParaRPr lang="en-US" altLang="zh-CN" sz="1800" dirty="0" smtClean="0"/>
          </a:p>
          <a:p>
            <a:pPr lvl="1"/>
            <a:endParaRPr lang="en-US" altLang="zh-CN" sz="1800" dirty="0" smtClean="0"/>
          </a:p>
          <a:p>
            <a:pPr lvl="1"/>
            <a:endParaRPr lang="en-US" altLang="zh-CN" sz="1800" dirty="0" smtClean="0"/>
          </a:p>
          <a:p>
            <a:r>
              <a:rPr lang="zh-CN" altLang="en-US" sz="2600" dirty="0" smtClean="0"/>
              <a:t>实验结果 </a:t>
            </a:r>
            <a:r>
              <a:rPr lang="en-US" altLang="zh-CN" sz="2600" dirty="0" smtClean="0"/>
              <a:t>(With the state of the art solution</a:t>
            </a:r>
            <a:r>
              <a:rPr lang="en-US" altLang="zh-CN" sz="2400" baseline="30000" dirty="0" smtClean="0"/>
              <a:t>[</a:t>
            </a:r>
            <a:r>
              <a:rPr lang="en-US" altLang="zh-CN" sz="2400" baseline="30000" dirty="0" err="1" smtClean="0"/>
              <a:t>Bogdanov</a:t>
            </a:r>
            <a:r>
              <a:rPr lang="en-US" altLang="zh-CN" sz="2400" baseline="30000" dirty="0" smtClean="0"/>
              <a:t> et al. 2011]</a:t>
            </a:r>
            <a:r>
              <a:rPr lang="en-US" altLang="zh-CN" sz="1800" dirty="0" smtClean="0"/>
              <a:t>)</a:t>
            </a:r>
            <a:endParaRPr lang="en-US" altLang="zh-CN" sz="2600" dirty="0" smtClean="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18</a:t>
            </a:fld>
            <a:endParaRPr lang="zh-CN" altLang="en-US" dirty="0"/>
          </a:p>
        </p:txBody>
      </p:sp>
      <p:sp>
        <p:nvSpPr>
          <p:cNvPr id="6" name="矩形 5"/>
          <p:cNvSpPr/>
          <p:nvPr/>
        </p:nvSpPr>
        <p:spPr>
          <a:xfrm>
            <a:off x="0" y="6021288"/>
            <a:ext cx="9144000" cy="815608"/>
          </a:xfrm>
          <a:prstGeom prst="rect">
            <a:avLst/>
          </a:prstGeom>
          <a:ln>
            <a:solidFill>
              <a:srgbClr val="000099"/>
            </a:solidFill>
          </a:ln>
        </p:spPr>
        <p:txBody>
          <a:bodyPr wrap="square">
            <a:spAutoFit/>
          </a:bodyPr>
          <a:lstStyle/>
          <a:p>
            <a:r>
              <a:rPr lang="en-US" altLang="zh-CN" sz="1400" dirty="0" smtClean="0"/>
              <a:t>P. </a:t>
            </a:r>
            <a:r>
              <a:rPr lang="en-US" altLang="zh-CN" sz="1400" dirty="0" err="1" smtClean="0"/>
              <a:t>Bogdanov</a:t>
            </a:r>
            <a:r>
              <a:rPr lang="en-US" altLang="zh-CN" sz="1400" dirty="0" smtClean="0"/>
              <a:t>, M. </a:t>
            </a:r>
            <a:r>
              <a:rPr lang="en-US" altLang="zh-CN" sz="1400" dirty="0" err="1" smtClean="0"/>
              <a:t>Mongiov</a:t>
            </a:r>
            <a:r>
              <a:rPr lang="en-US" altLang="zh-CN" sz="1400" dirty="0" smtClean="0"/>
              <a:t>, and A. K. Singh. Mining heavy </a:t>
            </a:r>
            <a:r>
              <a:rPr lang="en-US" altLang="zh-CN" sz="1400" dirty="0" err="1" smtClean="0"/>
              <a:t>subgraphs</a:t>
            </a:r>
            <a:r>
              <a:rPr lang="en-US" altLang="zh-CN" sz="1400" dirty="0" smtClean="0"/>
              <a:t> in time-evolving networks. In ICDM, 2011.</a:t>
            </a:r>
            <a:endParaRPr lang="en-US" altLang="zh-CN" sz="1400" dirty="0" smtClean="0">
              <a:ea typeface="黑体" pitchFamily="49" charset="-122"/>
            </a:endParaRPr>
          </a:p>
          <a:p>
            <a:pPr>
              <a:spcBef>
                <a:spcPts val="600"/>
              </a:spcBef>
            </a:pPr>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graphicFrame>
        <p:nvGraphicFramePr>
          <p:cNvPr id="7" name="表格 6"/>
          <p:cNvGraphicFramePr>
            <a:graphicFrameLocks noGrp="1"/>
          </p:cNvGraphicFramePr>
          <p:nvPr/>
        </p:nvGraphicFramePr>
        <p:xfrm>
          <a:off x="971600" y="1340768"/>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5×10</a:t>
                      </a:r>
                      <a:r>
                        <a:rPr lang="en-US" altLang="zh-CN" sz="2000" b="1" baseline="30000" dirty="0" smtClean="0">
                          <a:solidFill>
                            <a:srgbClr val="FF0000"/>
                          </a:solidFill>
                        </a:rPr>
                        <a:t>2</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3</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4</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5×10</a:t>
                      </a:r>
                      <a:r>
                        <a:rPr lang="en-US" altLang="zh-CN" sz="2000" b="1" baseline="30000" dirty="0" smtClean="0">
                          <a:solidFill>
                            <a:srgbClr val="FF0000"/>
                          </a:solidFill>
                        </a:rPr>
                        <a:t>6</a:t>
                      </a:r>
                      <a:endParaRPr lang="zh-CN" altLang="en-US" sz="2000" b="1" baseline="30000" dirty="0" smtClean="0">
                        <a:solidFill>
                          <a:srgbClr val="FF0000"/>
                        </a:solidFill>
                      </a:endParaRPr>
                    </a:p>
                  </a:txBody>
                  <a:tcPr/>
                </a:tc>
              </a:tr>
            </a:tbl>
          </a:graphicData>
        </a:graphic>
      </p:graphicFrame>
      <p:sp>
        <p:nvSpPr>
          <p:cNvPr id="8" name="内容占位符 2"/>
          <p:cNvSpPr txBox="1">
            <a:spLocks/>
          </p:cNvSpPr>
          <p:nvPr/>
        </p:nvSpPr>
        <p:spPr bwMode="auto">
          <a:xfrm>
            <a:off x="7092280" y="1772816"/>
            <a:ext cx="1800200" cy="437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lang="zh-CN" altLang="en-US" sz="2400" dirty="0" smtClean="0">
                <a:latin typeface="Arial Unicode MS" pitchFamily="34" charset="-122"/>
                <a:ea typeface="+mn-ea"/>
              </a:rPr>
              <a:t>过滤掉</a:t>
            </a:r>
            <a:r>
              <a:rPr lang="en-US" altLang="zh-CN" sz="2400" dirty="0" smtClean="0">
                <a:solidFill>
                  <a:srgbClr val="FF0000"/>
                </a:solidFill>
                <a:latin typeface="Arial Unicode MS" pitchFamily="34" charset="-122"/>
                <a:ea typeface="+mn-ea"/>
              </a:rPr>
              <a:t>95%</a:t>
            </a:r>
            <a:endParaRPr lang="zh-CN" altLang="en-US" sz="2400" dirty="0">
              <a:solidFill>
                <a:srgbClr val="FF0000"/>
              </a:solidFill>
              <a:latin typeface="Arial Unicode MS" pitchFamily="34" charset="-122"/>
              <a:ea typeface="+mn-ea"/>
            </a:endParaRPr>
          </a:p>
        </p:txBody>
      </p:sp>
      <p:graphicFrame>
        <p:nvGraphicFramePr>
          <p:cNvPr id="9" name="表格 8"/>
          <p:cNvGraphicFramePr>
            <a:graphicFrameLocks noGrp="1"/>
          </p:cNvGraphicFramePr>
          <p:nvPr/>
        </p:nvGraphicFramePr>
        <p:xfrm>
          <a:off x="971600" y="3284984"/>
          <a:ext cx="6096000" cy="79248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pPr algn="ctr"/>
                      <a:r>
                        <a:rPr lang="en-US" altLang="zh-CN" sz="2000" dirty="0" smtClean="0">
                          <a:solidFill>
                            <a:schemeClr val="tx1"/>
                          </a:solidFill>
                        </a:rPr>
                        <a:t>10</a:t>
                      </a:r>
                      <a:r>
                        <a:rPr lang="en-US" altLang="zh-CN" sz="2000" baseline="30000" dirty="0" smtClean="0">
                          <a:solidFill>
                            <a:schemeClr val="tx1"/>
                          </a:solidFill>
                        </a:rPr>
                        <a:t>4</a:t>
                      </a:r>
                      <a:endParaRPr lang="zh-CN" altLang="en-US" sz="2000" baseline="30000" dirty="0">
                        <a:solidFill>
                          <a:schemeClr val="tx1"/>
                        </a:solidFill>
                      </a:endParaRPr>
                    </a:p>
                  </a:txBody>
                  <a:tcPr/>
                </a:tc>
                <a:tc>
                  <a:txBody>
                    <a:bodyPr/>
                    <a:lstStyle/>
                    <a:p>
                      <a:pPr algn="ctr"/>
                      <a:r>
                        <a:rPr lang="en-US" altLang="zh-CN" sz="2000" dirty="0" smtClean="0">
                          <a:solidFill>
                            <a:schemeClr val="tx1"/>
                          </a:solidFill>
                        </a:rPr>
                        <a:t>10</a:t>
                      </a:r>
                      <a:r>
                        <a:rPr lang="en-US" altLang="zh-CN" sz="2000" baseline="30000" dirty="0" smtClean="0">
                          <a:solidFill>
                            <a:schemeClr val="tx1"/>
                          </a:solidFill>
                        </a:rPr>
                        <a:t>5</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6</a:t>
                      </a:r>
                      <a:endParaRPr lang="zh-CN" altLang="en-US" sz="2000" dirty="0" smtClean="0">
                        <a:solidFill>
                          <a:schemeClr val="tx1"/>
                        </a:solidFill>
                      </a:endParaRPr>
                    </a:p>
                  </a:txBody>
                  <a:tcPr/>
                </a:tc>
                <a:tc>
                  <a:txBody>
                    <a:bodyPr/>
                    <a:lstStyle/>
                    <a:p>
                      <a:pPr algn="ctr"/>
                      <a:r>
                        <a:rPr lang="en-US" altLang="zh-CN" sz="2000" dirty="0" smtClean="0">
                          <a:solidFill>
                            <a:schemeClr val="tx1"/>
                          </a:solidFill>
                        </a:rPr>
                        <a:t>···</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chemeClr val="tx1"/>
                          </a:solidFill>
                        </a:rPr>
                        <a:t>10</a:t>
                      </a:r>
                      <a:r>
                        <a:rPr lang="en-US" altLang="zh-CN" sz="2000" baseline="30000" dirty="0" smtClean="0">
                          <a:solidFill>
                            <a:schemeClr val="tx1"/>
                          </a:solidFill>
                        </a:rPr>
                        <a:t>8</a:t>
                      </a:r>
                      <a:endParaRPr lang="zh-CN" altLang="en-US" sz="2000" dirty="0" smtClean="0">
                        <a:solidFill>
                          <a:schemeClr val="tx1"/>
                        </a:solidFill>
                      </a:endParaRPr>
                    </a:p>
                  </a:txBody>
                  <a:tcPr/>
                </a:tc>
              </a:tr>
              <a:tr h="370840">
                <a:tc>
                  <a:txBody>
                    <a:bodyPr/>
                    <a:lstStyle/>
                    <a:p>
                      <a:pPr algn="ctr"/>
                      <a:r>
                        <a:rPr lang="en-US" altLang="zh-CN" sz="2000" b="1" dirty="0" smtClean="0">
                          <a:solidFill>
                            <a:srgbClr val="FF0000"/>
                          </a:solidFill>
                        </a:rPr>
                        <a:t>k</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c>
                  <a:txBody>
                    <a:bodyPr/>
                    <a:lstStyle/>
                    <a:p>
                      <a:pPr algn="ct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k</a:t>
                      </a:r>
                      <a:endParaRPr lang="zh-CN" altLang="en-US" sz="2000" b="1" baseline="30000" dirty="0" smtClean="0">
                        <a:solidFill>
                          <a:srgbClr val="FF0000"/>
                        </a:solidFill>
                      </a:endParaRPr>
                    </a:p>
                  </a:txBody>
                  <a:tcPr/>
                </a:tc>
              </a:tr>
            </a:tbl>
          </a:graphicData>
        </a:graphic>
      </p:graphicFrame>
      <p:graphicFrame>
        <p:nvGraphicFramePr>
          <p:cNvPr id="10" name="表格 9"/>
          <p:cNvGraphicFramePr>
            <a:graphicFrameLocks noGrp="1"/>
          </p:cNvGraphicFramePr>
          <p:nvPr/>
        </p:nvGraphicFramePr>
        <p:xfrm>
          <a:off x="971600" y="4725144"/>
          <a:ext cx="6048671" cy="1188720"/>
        </p:xfrm>
        <a:graphic>
          <a:graphicData uri="http://schemas.openxmlformats.org/drawingml/2006/table">
            <a:tbl>
              <a:tblPr firstRow="1" bandRow="1">
                <a:tableStyleId>{5C22544A-7EE6-4342-B048-85BDC9FD1C3A}</a:tableStyleId>
              </a:tblPr>
              <a:tblGrid>
                <a:gridCol w="2769271"/>
                <a:gridCol w="1530387"/>
                <a:gridCol w="1749013"/>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sz="2000" baseline="30000" dirty="0">
                        <a:solidFill>
                          <a:schemeClr val="tx1"/>
                        </a:solidFill>
                      </a:endParaRPr>
                    </a:p>
                  </a:txBody>
                  <a:tcPr/>
                </a:tc>
                <a:tc>
                  <a:txBody>
                    <a:bodyPr/>
                    <a:lstStyle/>
                    <a:p>
                      <a:pPr algn="ctr"/>
                      <a:r>
                        <a:rPr lang="zh-CN" altLang="en-US" sz="2000" dirty="0" smtClean="0">
                          <a:solidFill>
                            <a:schemeClr val="tx1"/>
                          </a:solidFill>
                        </a:rPr>
                        <a:t>准确性</a:t>
                      </a:r>
                      <a:endParaRPr lang="zh-CN" altLang="en-US" sz="20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chemeClr val="tx1"/>
                          </a:solidFill>
                        </a:rPr>
                        <a:t>效率</a:t>
                      </a:r>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BEIJING DATA </a:t>
                      </a:r>
                      <a:endParaRPr lang="zh-CN" altLang="en-US" sz="2000" b="1" baseline="30000" dirty="0">
                        <a:solidFill>
                          <a:schemeClr val="tx1"/>
                        </a:solidFill>
                      </a:endParaRPr>
                    </a:p>
                  </a:txBody>
                  <a:tcPr/>
                </a:tc>
                <a:tc>
                  <a:txBody>
                    <a:bodyPr/>
                    <a:lstStyle/>
                    <a:p>
                      <a:pPr algn="ctr"/>
                      <a:r>
                        <a:rPr lang="en-US" altLang="zh-CN" sz="2000" b="1" dirty="0" smtClean="0">
                          <a:solidFill>
                            <a:srgbClr val="FF0000"/>
                          </a:solidFill>
                        </a:rPr>
                        <a:t>100.25%</a:t>
                      </a:r>
                      <a:endParaRPr lang="zh-CN" altLang="en-US" sz="2000" b="1"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4,870</a:t>
                      </a:r>
                      <a:r>
                        <a:rPr lang="zh-CN" altLang="en-US" sz="2000" b="1" dirty="0" smtClean="0">
                          <a:solidFill>
                            <a:srgbClr val="FF0000"/>
                          </a:solidFill>
                        </a:rPr>
                        <a:t>倍</a:t>
                      </a:r>
                    </a:p>
                  </a:txBody>
                  <a:tcPr/>
                </a:tc>
              </a:tr>
              <a:tr h="370840">
                <a:tc>
                  <a:txBody>
                    <a:bodyPr/>
                    <a:lstStyle/>
                    <a:p>
                      <a:pPr algn="ctr"/>
                      <a:r>
                        <a:rPr lang="en-US" altLang="zh-CN" sz="2000" b="1" dirty="0" smtClean="0"/>
                        <a:t>SYNTHETIC DATA</a:t>
                      </a:r>
                      <a:endParaRPr lang="zh-CN" altLang="en-US" sz="2000" b="1" baseline="300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99.69%</a:t>
                      </a:r>
                      <a:endParaRPr lang="zh-CN" altLang="en-US" sz="2000" b="1" baseline="300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smtClean="0">
                          <a:solidFill>
                            <a:srgbClr val="FF0000"/>
                          </a:solidFill>
                        </a:rPr>
                        <a:t>快</a:t>
                      </a:r>
                      <a:r>
                        <a:rPr lang="en-US" altLang="zh-CN" sz="2000" b="1" dirty="0" smtClean="0">
                          <a:solidFill>
                            <a:srgbClr val="FF0000"/>
                          </a:solidFill>
                        </a:rPr>
                        <a:t>1,468</a:t>
                      </a:r>
                      <a:r>
                        <a:rPr lang="zh-CN" altLang="en-US" sz="2000" b="1" dirty="0" smtClean="0">
                          <a:solidFill>
                            <a:srgbClr val="FF0000"/>
                          </a:solidFill>
                        </a:rPr>
                        <a:t>倍</a:t>
                      </a:r>
                      <a:endParaRPr lang="zh-CN" altLang="en-US" sz="2000" b="1" baseline="30000" dirty="0" smtClean="0">
                        <a:solidFill>
                          <a:srgbClr val="FF0000"/>
                        </a:solidFill>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cstate="print"/>
          <a:srcRect/>
          <a:stretch>
            <a:fillRect/>
          </a:stretch>
        </p:blipFill>
        <p:spPr bwMode="auto">
          <a:xfrm>
            <a:off x="0" y="2708920"/>
            <a:ext cx="4838700" cy="2324100"/>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如，时态稠密图查询</a:t>
            </a:r>
            <a:endParaRPr lang="zh-CN" altLang="en-US" dirty="0"/>
          </a:p>
        </p:txBody>
      </p:sp>
      <p:sp>
        <p:nvSpPr>
          <p:cNvPr id="4" name="灯片编号占位符 3"/>
          <p:cNvSpPr>
            <a:spLocks noGrp="1"/>
          </p:cNvSpPr>
          <p:nvPr>
            <p:ph type="sldNum" sz="quarter" idx="10"/>
          </p:nvPr>
        </p:nvSpPr>
        <p:spPr/>
        <p:txBody>
          <a:bodyPr/>
          <a:lstStyle/>
          <a:p>
            <a:pPr>
              <a:defRPr/>
            </a:pPr>
            <a:fld id="{3AD224E6-15A8-4E74-8987-281A30D56C8B}" type="slidenum">
              <a:rPr lang="zh-CN" altLang="en-US" smtClean="0"/>
              <a:pPr>
                <a:defRPr/>
              </a:pPr>
              <a:t>19</a:t>
            </a:fld>
            <a:endParaRPr lang="zh-CN" altLang="en-US" dirty="0"/>
          </a:p>
        </p:txBody>
      </p:sp>
      <p:sp>
        <p:nvSpPr>
          <p:cNvPr id="6" name="矩形 5"/>
          <p:cNvSpPr/>
          <p:nvPr/>
        </p:nvSpPr>
        <p:spPr>
          <a:xfrm>
            <a:off x="0" y="6309320"/>
            <a:ext cx="914400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Renjun</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Luoshu</a:t>
            </a:r>
            <a:r>
              <a:rPr lang="en-US" altLang="zh-CN" sz="1400" dirty="0" smtClean="0">
                <a:ea typeface="黑体" pitchFamily="49" charset="-122"/>
              </a:rPr>
              <a:t> Wang, </a:t>
            </a:r>
            <a:r>
              <a:rPr lang="en-US" altLang="zh-CN" sz="1400" dirty="0" err="1" smtClean="0">
                <a:ea typeface="黑体" pitchFamily="49" charset="-122"/>
              </a:rPr>
              <a:t>Xuelian</a:t>
            </a:r>
            <a:r>
              <a:rPr lang="en-US" altLang="zh-CN" sz="1400" dirty="0" smtClean="0">
                <a:ea typeface="黑体" pitchFamily="49" charset="-122"/>
              </a:rPr>
              <a:t> Lin,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Finding Dense </a:t>
            </a:r>
            <a:r>
              <a:rPr lang="en-US" altLang="zh-CN" sz="1400" dirty="0" err="1" smtClean="0">
                <a:ea typeface="黑体" pitchFamily="49" charset="-122"/>
              </a:rPr>
              <a:t>Subgraphs</a:t>
            </a:r>
            <a:r>
              <a:rPr lang="en-US" altLang="zh-CN" sz="1400" dirty="0" smtClean="0">
                <a:ea typeface="黑体" pitchFamily="49" charset="-122"/>
              </a:rPr>
              <a:t> in Temporal Networks, </a:t>
            </a:r>
            <a:r>
              <a:rPr lang="en-US" altLang="zh-CN" sz="1400" b="1" dirty="0" smtClean="0">
                <a:solidFill>
                  <a:srgbClr val="C00000"/>
                </a:solidFill>
                <a:ea typeface="黑体" pitchFamily="49" charset="-122"/>
              </a:rPr>
              <a:t>under review</a:t>
            </a:r>
            <a:endParaRPr lang="zh-CN" altLang="en-US" sz="1400" b="1" dirty="0">
              <a:solidFill>
                <a:srgbClr val="C00000"/>
              </a:solidFill>
            </a:endParaRPr>
          </a:p>
        </p:txBody>
      </p:sp>
      <p:sp>
        <p:nvSpPr>
          <p:cNvPr id="12" name="矩形 11"/>
          <p:cNvSpPr/>
          <p:nvPr/>
        </p:nvSpPr>
        <p:spPr>
          <a:xfrm>
            <a:off x="395536" y="2708920"/>
            <a:ext cx="3749744" cy="369332"/>
          </a:xfrm>
          <a:prstGeom prst="rect">
            <a:avLst/>
          </a:prstGeom>
        </p:spPr>
        <p:txBody>
          <a:bodyPr wrap="none">
            <a:spAutoFit/>
          </a:bodyPr>
          <a:lstStyle/>
          <a:p>
            <a:r>
              <a:rPr lang="en-US" altLang="zh-CN" dirty="0" smtClean="0">
                <a:solidFill>
                  <a:srgbClr val="FF0000"/>
                </a:solidFill>
              </a:rPr>
              <a:t>Evolving convergence assumption</a:t>
            </a:r>
          </a:p>
        </p:txBody>
      </p:sp>
      <p:sp>
        <p:nvSpPr>
          <p:cNvPr id="13" name="矩形 12"/>
          <p:cNvSpPr/>
          <p:nvPr/>
        </p:nvSpPr>
        <p:spPr>
          <a:xfrm>
            <a:off x="251520" y="980728"/>
            <a:ext cx="4572000" cy="1477328"/>
          </a:xfrm>
          <a:prstGeom prst="rect">
            <a:avLst/>
          </a:prstGeom>
        </p:spPr>
        <p:txBody>
          <a:bodyPr>
            <a:spAutoFit/>
          </a:bodyPr>
          <a:lstStyle/>
          <a:p>
            <a:r>
              <a:rPr lang="zh-CN" altLang="en-US" dirty="0" smtClean="0">
                <a:latin typeface="+mn-ea"/>
                <a:ea typeface="+mn-ea"/>
              </a:rPr>
              <a:t>在演化生物学中，</a:t>
            </a:r>
            <a:r>
              <a:rPr lang="zh-CN" altLang="en-US" b="1" dirty="0" smtClean="0">
                <a:solidFill>
                  <a:srgbClr val="FF0000"/>
                </a:solidFill>
                <a:latin typeface="+mn-ea"/>
                <a:ea typeface="+mn-ea"/>
              </a:rPr>
              <a:t>趋同演化</a:t>
            </a:r>
            <a:r>
              <a:rPr lang="zh-CN" altLang="en-US" dirty="0" smtClean="0">
                <a:latin typeface="+mn-ea"/>
                <a:ea typeface="+mn-ea"/>
              </a:rPr>
              <a:t>（</a:t>
            </a:r>
            <a:r>
              <a:rPr lang="en-US" altLang="zh-CN" dirty="0" smtClean="0">
                <a:latin typeface="+mn-ea"/>
                <a:ea typeface="+mn-ea"/>
              </a:rPr>
              <a:t>Convergent evolution</a:t>
            </a:r>
            <a:r>
              <a:rPr lang="zh-CN" altLang="en-US" dirty="0" smtClean="0">
                <a:latin typeface="+mn-ea"/>
                <a:ea typeface="+mn-ea"/>
              </a:rPr>
              <a:t>）指的是两种不具亲缘关系的动物</a:t>
            </a:r>
            <a:r>
              <a:rPr lang="en-US" altLang="zh-CN" dirty="0" smtClean="0">
                <a:latin typeface="+mn-ea"/>
                <a:ea typeface="+mn-ea"/>
              </a:rPr>
              <a:t>/</a:t>
            </a:r>
            <a:r>
              <a:rPr lang="zh-CN" altLang="en-US" dirty="0" smtClean="0">
                <a:latin typeface="+mn-ea"/>
                <a:ea typeface="+mn-ea"/>
              </a:rPr>
              <a:t>植物长期生活在相同或相似的环境，或曰生态系统，它们因应需要而发展出相同功能的器官的现象，即同功器官</a:t>
            </a:r>
            <a:endParaRPr lang="zh-CN" altLang="en-US" dirty="0">
              <a:latin typeface="+mn-ea"/>
              <a:ea typeface="+mn-ea"/>
            </a:endParaRPr>
          </a:p>
        </p:txBody>
      </p:sp>
      <p:pic>
        <p:nvPicPr>
          <p:cNvPr id="14" name="图片 13" descr="Astrophytum_asterias1.jpg"/>
          <p:cNvPicPr>
            <a:picLocks noChangeAspect="1"/>
          </p:cNvPicPr>
          <p:nvPr/>
        </p:nvPicPr>
        <p:blipFill>
          <a:blip r:embed="rId4" cstate="print"/>
          <a:stretch>
            <a:fillRect/>
          </a:stretch>
        </p:blipFill>
        <p:spPr>
          <a:xfrm>
            <a:off x="7236296" y="908720"/>
            <a:ext cx="1728192" cy="1715198"/>
          </a:xfrm>
          <a:prstGeom prst="rect">
            <a:avLst/>
          </a:prstGeom>
          <a:ln w="38100">
            <a:solidFill>
              <a:srgbClr val="FF0000"/>
            </a:solidFill>
          </a:ln>
        </p:spPr>
      </p:pic>
      <p:grpSp>
        <p:nvGrpSpPr>
          <p:cNvPr id="3" name="组合 19"/>
          <p:cNvGrpSpPr/>
          <p:nvPr/>
        </p:nvGrpSpPr>
        <p:grpSpPr>
          <a:xfrm>
            <a:off x="4572000" y="4437112"/>
            <a:ext cx="4392488" cy="1728192"/>
            <a:chOff x="4716016" y="4437112"/>
            <a:chExt cx="4392488" cy="1728192"/>
          </a:xfrm>
        </p:grpSpPr>
        <p:pic>
          <p:nvPicPr>
            <p:cNvPr id="3075" name="Picture 3"/>
            <p:cNvPicPr>
              <a:picLocks noChangeAspect="1" noChangeArrowheads="1"/>
            </p:cNvPicPr>
            <p:nvPr/>
          </p:nvPicPr>
          <p:blipFill>
            <a:blip r:embed="rId5" cstate="print"/>
            <a:srcRect/>
            <a:stretch>
              <a:fillRect/>
            </a:stretch>
          </p:blipFill>
          <p:spPr bwMode="auto">
            <a:xfrm>
              <a:off x="4716016" y="4437112"/>
              <a:ext cx="4392488" cy="914450"/>
            </a:xfrm>
            <a:prstGeom prst="rect">
              <a:avLst/>
            </a:prstGeom>
            <a:noFill/>
            <a:ln w="9525">
              <a:solidFill>
                <a:schemeClr val="tx1"/>
              </a:solidFill>
              <a:miter lim="800000"/>
              <a:headEnd/>
              <a:tailEnd/>
            </a:ln>
          </p:spPr>
        </p:pic>
        <p:pic>
          <p:nvPicPr>
            <p:cNvPr id="3076" name="Picture 4"/>
            <p:cNvPicPr>
              <a:picLocks noChangeAspect="1" noChangeArrowheads="1"/>
            </p:cNvPicPr>
            <p:nvPr/>
          </p:nvPicPr>
          <p:blipFill>
            <a:blip r:embed="rId6" cstate="print"/>
            <a:srcRect/>
            <a:stretch>
              <a:fillRect/>
            </a:stretch>
          </p:blipFill>
          <p:spPr bwMode="auto">
            <a:xfrm>
              <a:off x="4716016" y="5373216"/>
              <a:ext cx="4009508" cy="792088"/>
            </a:xfrm>
            <a:prstGeom prst="rect">
              <a:avLst/>
            </a:prstGeom>
            <a:noFill/>
            <a:ln w="9525">
              <a:solidFill>
                <a:schemeClr val="tx1"/>
              </a:solidFill>
              <a:miter lim="800000"/>
              <a:headEnd/>
              <a:tailEnd/>
            </a:ln>
          </p:spPr>
        </p:pic>
      </p:grpSp>
      <p:pic>
        <p:nvPicPr>
          <p:cNvPr id="3077" name="Picture 5"/>
          <p:cNvPicPr>
            <a:picLocks noChangeAspect="1" noChangeArrowheads="1"/>
          </p:cNvPicPr>
          <p:nvPr/>
        </p:nvPicPr>
        <p:blipFill>
          <a:blip r:embed="rId7" cstate="print"/>
          <a:srcRect/>
          <a:stretch>
            <a:fillRect/>
          </a:stretch>
        </p:blipFill>
        <p:spPr bwMode="auto">
          <a:xfrm>
            <a:off x="395536" y="5211663"/>
            <a:ext cx="4032448" cy="809625"/>
          </a:xfrm>
          <a:prstGeom prst="rect">
            <a:avLst/>
          </a:prstGeom>
          <a:noFill/>
          <a:ln w="9525">
            <a:noFill/>
            <a:miter lim="800000"/>
            <a:headEnd/>
            <a:tailEnd/>
          </a:ln>
        </p:spPr>
      </p:pic>
      <p:grpSp>
        <p:nvGrpSpPr>
          <p:cNvPr id="19" name="组合 18"/>
          <p:cNvGrpSpPr/>
          <p:nvPr/>
        </p:nvGrpSpPr>
        <p:grpSpPr>
          <a:xfrm>
            <a:off x="5076055" y="947518"/>
            <a:ext cx="3888433" cy="3250506"/>
            <a:chOff x="5076055" y="947518"/>
            <a:chExt cx="3888433" cy="3250506"/>
          </a:xfrm>
        </p:grpSpPr>
        <p:grpSp>
          <p:nvGrpSpPr>
            <p:cNvPr id="17" name="组合 16"/>
            <p:cNvGrpSpPr/>
            <p:nvPr/>
          </p:nvGrpSpPr>
          <p:grpSpPr>
            <a:xfrm>
              <a:off x="5076055" y="947518"/>
              <a:ext cx="1944217" cy="3250506"/>
              <a:chOff x="5076055" y="947518"/>
              <a:chExt cx="1944217" cy="3250506"/>
            </a:xfrm>
          </p:grpSpPr>
          <p:pic>
            <p:nvPicPr>
              <p:cNvPr id="15" name="图片 14" descr="E_obesa_symmetrica_ies.jpg"/>
              <p:cNvPicPr>
                <a:picLocks noChangeAspect="1"/>
              </p:cNvPicPr>
              <p:nvPr/>
            </p:nvPicPr>
            <p:blipFill>
              <a:blip r:embed="rId8" cstate="print"/>
              <a:stretch>
                <a:fillRect/>
              </a:stretch>
            </p:blipFill>
            <p:spPr>
              <a:xfrm>
                <a:off x="5076056" y="947518"/>
                <a:ext cx="1917700" cy="1676400"/>
              </a:xfrm>
              <a:prstGeom prst="rect">
                <a:avLst/>
              </a:prstGeom>
              <a:ln w="38100">
                <a:solidFill>
                  <a:srgbClr val="000099"/>
                </a:solidFill>
              </a:ln>
            </p:spPr>
          </p:pic>
          <p:pic>
            <p:nvPicPr>
              <p:cNvPr id="16" name="图片 15" descr="220px-Euphorbia_February_2008-2.jpg"/>
              <p:cNvPicPr>
                <a:picLocks noChangeAspect="1"/>
              </p:cNvPicPr>
              <p:nvPr/>
            </p:nvPicPr>
            <p:blipFill>
              <a:blip r:embed="rId9" cstate="print"/>
              <a:stretch>
                <a:fillRect/>
              </a:stretch>
            </p:blipFill>
            <p:spPr>
              <a:xfrm>
                <a:off x="5076055" y="2747717"/>
                <a:ext cx="1944217" cy="1450307"/>
              </a:xfrm>
              <a:prstGeom prst="rect">
                <a:avLst/>
              </a:prstGeom>
              <a:ln w="38100">
                <a:solidFill>
                  <a:srgbClr val="000099"/>
                </a:solidFill>
              </a:ln>
            </p:spPr>
          </p:pic>
        </p:grpSp>
        <p:pic>
          <p:nvPicPr>
            <p:cNvPr id="18" name="图片 17" descr="Euphorbia_milii_-_flower_view01.jpg"/>
            <p:cNvPicPr>
              <a:picLocks noChangeAspect="1"/>
            </p:cNvPicPr>
            <p:nvPr/>
          </p:nvPicPr>
          <p:blipFill>
            <a:blip r:embed="rId10" cstate="print"/>
            <a:stretch>
              <a:fillRect/>
            </a:stretch>
          </p:blipFill>
          <p:spPr>
            <a:xfrm>
              <a:off x="7236296" y="2747718"/>
              <a:ext cx="1728192" cy="1440160"/>
            </a:xfrm>
            <a:prstGeom prst="rect">
              <a:avLst/>
            </a:prstGeom>
            <a:ln w="38100">
              <a:solidFill>
                <a:srgbClr val="000099"/>
              </a:solid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Rectangle 14"/>
          <p:cNvSpPr txBox="1">
            <a:spLocks noChangeArrowheads="1"/>
          </p:cNvSpPr>
          <p:nvPr/>
        </p:nvSpPr>
        <p:spPr bwMode="auto">
          <a:xfrm>
            <a:off x="323528" y="3409603"/>
            <a:ext cx="8496944" cy="451445"/>
          </a:xfrm>
          <a:prstGeom prst="rect">
            <a:avLst/>
          </a:prstGeom>
          <a:blipFill dpi="0" rotWithShape="1">
            <a:blip r:embed="rId3"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zh-CN" altLang="en-US" sz="2000" b="1" dirty="0" smtClean="0">
                <a:solidFill>
                  <a:srgbClr val="FF0000"/>
                </a:solidFill>
                <a:ea typeface="黑体" pitchFamily="49" charset="-122"/>
                <a:sym typeface="Wingdings" pitchFamily="2" charset="2"/>
              </a:rPr>
              <a:t>无处不在</a:t>
            </a:r>
            <a:r>
              <a:rPr lang="en-US" altLang="zh-CN" sz="2000" b="1" dirty="0" smtClean="0">
                <a:solidFill>
                  <a:srgbClr val="FF0000"/>
                </a:solidFill>
                <a:ea typeface="黑体" pitchFamily="49" charset="-122"/>
                <a:sym typeface="Wingdings" pitchFamily="2" charset="2"/>
              </a:rPr>
              <a:t>, </a:t>
            </a:r>
            <a:r>
              <a:rPr lang="zh-CN" altLang="en-US" sz="2000" b="1" dirty="0" smtClean="0">
                <a:solidFill>
                  <a:srgbClr val="FF0000"/>
                </a:solidFill>
                <a:ea typeface="黑体" pitchFamily="49" charset="-122"/>
                <a:sym typeface="Wingdings" pitchFamily="2" charset="2"/>
              </a:rPr>
              <a:t>日常接触很多超大规模图！</a:t>
            </a:r>
          </a:p>
        </p:txBody>
      </p:sp>
      <p:pic>
        <p:nvPicPr>
          <p:cNvPr id="24" name="图片 23" descr="googlewebgraph.jpg"/>
          <p:cNvPicPr>
            <a:picLocks noChangeAspect="1"/>
          </p:cNvPicPr>
          <p:nvPr/>
        </p:nvPicPr>
        <p:blipFill>
          <a:blip r:embed="rId4" cstate="print"/>
          <a:stretch>
            <a:fillRect/>
          </a:stretch>
        </p:blipFill>
        <p:spPr>
          <a:xfrm>
            <a:off x="3692022" y="476672"/>
            <a:ext cx="2554053" cy="2592287"/>
          </a:xfrm>
          <a:prstGeom prst="rect">
            <a:avLst/>
          </a:prstGeom>
        </p:spPr>
      </p:pic>
      <p:pic>
        <p:nvPicPr>
          <p:cNvPr id="25" name="图片 8" descr="unitedfacebook.jpg"/>
          <p:cNvPicPr>
            <a:picLocks noChangeAspect="1"/>
          </p:cNvPicPr>
          <p:nvPr/>
        </p:nvPicPr>
        <p:blipFill>
          <a:blip r:embed="rId5" cstate="print"/>
          <a:srcRect/>
          <a:stretch>
            <a:fillRect/>
          </a:stretch>
        </p:blipFill>
        <p:spPr bwMode="auto">
          <a:xfrm>
            <a:off x="6428841" y="476672"/>
            <a:ext cx="2535647" cy="2592287"/>
          </a:xfrm>
          <a:prstGeom prst="rect">
            <a:avLst/>
          </a:prstGeom>
          <a:noFill/>
          <a:ln w="9525">
            <a:noFill/>
            <a:miter lim="800000"/>
            <a:headEnd/>
            <a:tailEnd/>
          </a:ln>
        </p:spPr>
      </p:pic>
      <p:pic>
        <p:nvPicPr>
          <p:cNvPr id="28" name="图片 27" descr="soil-food-web.jpg"/>
          <p:cNvPicPr>
            <a:picLocks noChangeAspect="1"/>
          </p:cNvPicPr>
          <p:nvPr/>
        </p:nvPicPr>
        <p:blipFill>
          <a:blip r:embed="rId6" cstate="print"/>
          <a:stretch>
            <a:fillRect/>
          </a:stretch>
        </p:blipFill>
        <p:spPr>
          <a:xfrm>
            <a:off x="163096" y="464906"/>
            <a:ext cx="3400792" cy="2604054"/>
          </a:xfrm>
          <a:prstGeom prst="rect">
            <a:avLst/>
          </a:prstGeom>
        </p:spPr>
      </p:pic>
      <p:pic>
        <p:nvPicPr>
          <p:cNvPr id="2052" name="Picture 4" descr="C:\Users\LiJia\Desktop\20063115594852367.jpg"/>
          <p:cNvPicPr>
            <a:picLocks noChangeAspect="1" noChangeArrowheads="1"/>
          </p:cNvPicPr>
          <p:nvPr/>
        </p:nvPicPr>
        <p:blipFill>
          <a:blip r:embed="rId7" cstate="print">
            <a:extLst>
              <a:ext uri="{28A0092B-C50C-407E-A947-70E740481C1C}">
                <a14:useLocalDpi xmlns="" xmlns:a14="http://schemas.microsoft.com/office/drawing/2010/main" val="0"/>
              </a:ext>
            </a:extLst>
          </a:blip>
          <a:srcRect/>
          <a:stretch>
            <a:fillRect/>
          </a:stretch>
        </p:blipFill>
        <p:spPr bwMode="auto">
          <a:xfrm>
            <a:off x="179512" y="4149080"/>
            <a:ext cx="3059834" cy="2232248"/>
          </a:xfrm>
          <a:prstGeom prst="rect">
            <a:avLst/>
          </a:prstGeom>
          <a:noFill/>
          <a:extLst>
            <a:ext uri="{909E8E84-426E-40DD-AFC4-6F175D3DCCD1}">
              <a14:hiddenFill xmlns="" xmlns:a14="http://schemas.microsoft.com/office/drawing/2010/main">
                <a:solidFill>
                  <a:srgbClr val="FFFFFF"/>
                </a:solidFill>
              </a14:hiddenFill>
            </a:ext>
          </a:extLst>
        </p:spPr>
      </p:pic>
      <p:pic>
        <p:nvPicPr>
          <p:cNvPr id="2" name="Picture 4" descr="http://www.for68.com/upload/news/2008/3/18/liangf109200831810543736716.jpg"/>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3275856" y="4149080"/>
            <a:ext cx="2997924" cy="2277010"/>
          </a:xfrm>
          <a:prstGeom prst="rect">
            <a:avLst/>
          </a:prstGeom>
          <a:noFill/>
          <a:extLst>
            <a:ext uri="{909E8E84-426E-40DD-AFC4-6F175D3DCCD1}">
              <a14:hiddenFill xmlns="" xmlns:a14="http://schemas.microsoft.com/office/drawing/2010/main">
                <a:solidFill>
                  <a:srgbClr val="FFFFFF"/>
                </a:solidFill>
              </a14:hiddenFill>
            </a:ext>
          </a:extLst>
        </p:spPr>
      </p:pic>
      <p:pic>
        <p:nvPicPr>
          <p:cNvPr id="2059" name="Picture 11" descr="http://pic13.nipic.com/20110317/6886660_162554515001_2.jpg"/>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6372200" y="4149080"/>
            <a:ext cx="2664296" cy="2295471"/>
          </a:xfrm>
          <a:prstGeom prst="rect">
            <a:avLst/>
          </a:prstGeom>
          <a:noFill/>
          <a:extLst>
            <a:ext uri="{909E8E84-426E-40DD-AFC4-6F175D3DCCD1}">
              <a14:hiddenFill xmlns="" xmlns:a14="http://schemas.microsoft.com/office/drawing/2010/main">
                <a:solidFill>
                  <a:srgbClr val="FFFFFF"/>
                </a:solidFill>
              </a14:hiddenFill>
            </a:ext>
          </a:extLst>
        </p:spPr>
      </p:pic>
      <p:sp>
        <p:nvSpPr>
          <p:cNvPr id="10" name="灯片编号占位符 9"/>
          <p:cNvSpPr>
            <a:spLocks noGrp="1"/>
          </p:cNvSpPr>
          <p:nvPr>
            <p:ph type="sldNum" sz="quarter" idx="10"/>
          </p:nvPr>
        </p:nvSpPr>
        <p:spPr/>
        <p:txBody>
          <a:bodyPr/>
          <a:lstStyle/>
          <a:p>
            <a:pPr>
              <a:defRPr/>
            </a:pPr>
            <a:fld id="{3AD224E6-15A8-4E74-8987-281A30D56C8B}" type="slidenum">
              <a:rPr lang="zh-CN" altLang="en-US" smtClean="0"/>
              <a:pPr>
                <a:defRPr/>
              </a:pPr>
              <a:t>2</a:t>
            </a:fld>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bwMode="auto">
          <a:xfrm>
            <a:off x="323528" y="1412776"/>
            <a:ext cx="7632848" cy="295232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eaLnBrk="0" hangingPunct="0"/>
            <a:r>
              <a:rPr lang="zh-CN" altLang="en-US" sz="3600" b="1" dirty="0" smtClean="0">
                <a:latin typeface="+mn-ea"/>
                <a:ea typeface="+mn-ea"/>
              </a:rPr>
              <a:t>讨论：</a:t>
            </a:r>
            <a:endParaRPr lang="en-US" altLang="zh-CN" sz="3600" b="1" dirty="0" smtClean="0">
              <a:latin typeface="+mn-ea"/>
              <a:ea typeface="+mn-ea"/>
            </a:endParaRPr>
          </a:p>
          <a:p>
            <a:pPr lvl="0" eaLnBrk="0" hangingPunct="0"/>
            <a:r>
              <a:rPr lang="zh-CN" altLang="en-US" sz="3600" b="1" dirty="0" smtClean="0">
                <a:latin typeface="+mn-ea"/>
                <a:ea typeface="+mn-ea"/>
              </a:rPr>
              <a:t>量化与计算深度融合？</a:t>
            </a:r>
            <a:endParaRPr kumimoji="0" lang="zh-CN" altLang="en-US" sz="3600" b="1" i="0" u="none" strike="noStrike" kern="0" cap="none" spc="0" normalizeH="0" baseline="0" noProof="0" dirty="0">
              <a:ln>
                <a:noFill/>
              </a:ln>
              <a:solidFill>
                <a:schemeClr val="tx2"/>
              </a:solidFill>
              <a:effectLst/>
              <a:uLnTx/>
              <a:uFillTx/>
              <a:latin typeface="+mn-ea"/>
              <a:ea typeface="+mn-ea"/>
              <a:cs typeface="+mj-cs"/>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内容占位符 10" descr="TheComputerAndTheBrain.jpg"/>
          <p:cNvPicPr>
            <a:picLocks noGrp="1" noChangeAspect="1"/>
          </p:cNvPicPr>
          <p:nvPr>
            <p:ph idx="1"/>
          </p:nvPr>
        </p:nvPicPr>
        <p:blipFill>
          <a:blip r:embed="rId3" cstate="print"/>
          <a:stretch>
            <a:fillRect/>
          </a:stretch>
        </p:blipFill>
        <p:spPr>
          <a:xfrm>
            <a:off x="0" y="1442393"/>
            <a:ext cx="2267744" cy="3381000"/>
          </a:xfrm>
        </p:spPr>
      </p:pic>
      <p:sp>
        <p:nvSpPr>
          <p:cNvPr id="10" name="标题 1"/>
          <p:cNvSpPr>
            <a:spLocks noGrp="1"/>
          </p:cNvSpPr>
          <p:nvPr>
            <p:ph type="title"/>
          </p:nvPr>
        </p:nvSpPr>
        <p:spPr>
          <a:xfrm>
            <a:off x="285720" y="71414"/>
            <a:ext cx="8858280" cy="796908"/>
          </a:xfrm>
        </p:spPr>
        <p:txBody>
          <a:bodyPr/>
          <a:lstStyle/>
          <a:p>
            <a:r>
              <a:rPr lang="en-US" altLang="zh-CN" sz="3200" b="1" dirty="0" smtClean="0">
                <a:solidFill>
                  <a:srgbClr val="C00000"/>
                </a:solidFill>
                <a:latin typeface="Arial Unicode MS" pitchFamily="34" charset="-122"/>
                <a:ea typeface="黑体" pitchFamily="49" charset="-122"/>
              </a:rPr>
              <a:t>The Unfinished Book by </a:t>
            </a:r>
            <a:r>
              <a:rPr lang="en-US" altLang="zh-CN" sz="3200" b="1" dirty="0" smtClean="0">
                <a:solidFill>
                  <a:srgbClr val="000099"/>
                </a:solidFill>
                <a:latin typeface="Arial Unicode MS" pitchFamily="34" charset="-122"/>
                <a:ea typeface="黑体" pitchFamily="49" charset="-122"/>
              </a:rPr>
              <a:t>John von Neumann </a:t>
            </a:r>
            <a:endParaRPr lang="zh-CN" altLang="en-US" sz="2800" b="1" dirty="0" smtClean="0">
              <a:solidFill>
                <a:srgbClr val="000099"/>
              </a:solidFill>
              <a:latin typeface="Arial Unicode MS" pitchFamily="34" charset="-122"/>
              <a:ea typeface="黑体" pitchFamily="49" charset="-122"/>
            </a:endParaRPr>
          </a:p>
        </p:txBody>
      </p:sp>
      <p:pic>
        <p:nvPicPr>
          <p:cNvPr id="12" name="图片 11" descr="TheComputerAndTheBrain-2edition.jpg"/>
          <p:cNvPicPr>
            <a:picLocks noChangeAspect="1"/>
          </p:cNvPicPr>
          <p:nvPr/>
        </p:nvPicPr>
        <p:blipFill>
          <a:blip r:embed="rId4" cstate="print"/>
          <a:stretch>
            <a:fillRect/>
          </a:stretch>
        </p:blipFill>
        <p:spPr>
          <a:xfrm>
            <a:off x="2328951" y="1442393"/>
            <a:ext cx="2199844" cy="3384376"/>
          </a:xfrm>
          <a:prstGeom prst="rect">
            <a:avLst/>
          </a:prstGeom>
        </p:spPr>
      </p:pic>
      <p:pic>
        <p:nvPicPr>
          <p:cNvPr id="13" name="图片 12" descr="TheComputerAndTheBrain-3edition.jpg"/>
          <p:cNvPicPr>
            <a:picLocks noChangeAspect="1"/>
          </p:cNvPicPr>
          <p:nvPr/>
        </p:nvPicPr>
        <p:blipFill>
          <a:blip r:embed="rId5" cstate="print"/>
          <a:stretch>
            <a:fillRect/>
          </a:stretch>
        </p:blipFill>
        <p:spPr>
          <a:xfrm>
            <a:off x="4590002" y="1442393"/>
            <a:ext cx="2088232" cy="3335834"/>
          </a:xfrm>
          <a:prstGeom prst="rect">
            <a:avLst/>
          </a:prstGeom>
        </p:spPr>
      </p:pic>
      <p:pic>
        <p:nvPicPr>
          <p:cNvPr id="14" name="图片 13" descr="TheComputerAndTheBrain-Chineseedition.jpg"/>
          <p:cNvPicPr>
            <a:picLocks noChangeAspect="1"/>
          </p:cNvPicPr>
          <p:nvPr/>
        </p:nvPicPr>
        <p:blipFill>
          <a:blip r:embed="rId6" cstate="print"/>
          <a:stretch>
            <a:fillRect/>
          </a:stretch>
        </p:blipFill>
        <p:spPr>
          <a:xfrm>
            <a:off x="6739441" y="1442393"/>
            <a:ext cx="2369063" cy="3312367"/>
          </a:xfrm>
          <a:prstGeom prst="rect">
            <a:avLst/>
          </a:prstGeom>
        </p:spPr>
      </p:pic>
      <p:sp>
        <p:nvSpPr>
          <p:cNvPr id="15" name="矩形 14"/>
          <p:cNvSpPr/>
          <p:nvPr/>
        </p:nvSpPr>
        <p:spPr>
          <a:xfrm>
            <a:off x="2938269" y="5147900"/>
            <a:ext cx="697627" cy="369332"/>
          </a:xfrm>
          <a:prstGeom prst="rect">
            <a:avLst/>
          </a:prstGeom>
        </p:spPr>
        <p:txBody>
          <a:bodyPr wrap="none">
            <a:spAutoFit/>
          </a:bodyPr>
          <a:lstStyle/>
          <a:p>
            <a:r>
              <a:rPr lang="en-US" altLang="zh-CN" dirty="0" smtClean="0">
                <a:latin typeface="Arial" pitchFamily="34" charset="0"/>
                <a:ea typeface="宋体" pitchFamily="2" charset="-122"/>
              </a:rPr>
              <a:t>2000</a:t>
            </a:r>
            <a:endParaRPr lang="zh-CN" altLang="en-US" dirty="0"/>
          </a:p>
        </p:txBody>
      </p:sp>
      <p:sp>
        <p:nvSpPr>
          <p:cNvPr id="16" name="矩形 15"/>
          <p:cNvSpPr/>
          <p:nvPr/>
        </p:nvSpPr>
        <p:spPr>
          <a:xfrm>
            <a:off x="755576" y="5147900"/>
            <a:ext cx="697627" cy="369332"/>
          </a:xfrm>
          <a:prstGeom prst="rect">
            <a:avLst/>
          </a:prstGeom>
        </p:spPr>
        <p:txBody>
          <a:bodyPr wrap="none">
            <a:spAutoFit/>
          </a:bodyPr>
          <a:lstStyle/>
          <a:p>
            <a:r>
              <a:rPr lang="en-US" altLang="zh-CN" dirty="0" smtClean="0">
                <a:latin typeface="Arial" pitchFamily="34" charset="0"/>
                <a:ea typeface="宋体" pitchFamily="2" charset="-122"/>
              </a:rPr>
              <a:t>1958</a:t>
            </a:r>
            <a:endParaRPr lang="zh-CN" altLang="en-US" dirty="0"/>
          </a:p>
        </p:txBody>
      </p:sp>
      <p:sp>
        <p:nvSpPr>
          <p:cNvPr id="17" name="矩形 16"/>
          <p:cNvSpPr/>
          <p:nvPr/>
        </p:nvSpPr>
        <p:spPr>
          <a:xfrm>
            <a:off x="5364088" y="5147900"/>
            <a:ext cx="697627" cy="369332"/>
          </a:xfrm>
          <a:prstGeom prst="rect">
            <a:avLst/>
          </a:prstGeom>
        </p:spPr>
        <p:txBody>
          <a:bodyPr wrap="none">
            <a:spAutoFit/>
          </a:bodyPr>
          <a:lstStyle/>
          <a:p>
            <a:r>
              <a:rPr lang="en-US" altLang="zh-CN" dirty="0" smtClean="0">
                <a:latin typeface="Arial" pitchFamily="34" charset="0"/>
                <a:ea typeface="宋体" pitchFamily="2" charset="-122"/>
              </a:rPr>
              <a:t>2012</a:t>
            </a:r>
            <a:endParaRPr lang="zh-CN" altLang="en-US" dirty="0"/>
          </a:p>
        </p:txBody>
      </p:sp>
      <p:sp>
        <p:nvSpPr>
          <p:cNvPr id="18" name="矩形 17"/>
          <p:cNvSpPr/>
          <p:nvPr/>
        </p:nvSpPr>
        <p:spPr>
          <a:xfrm>
            <a:off x="7452320" y="5138608"/>
            <a:ext cx="1390124" cy="369332"/>
          </a:xfrm>
          <a:prstGeom prst="rect">
            <a:avLst/>
          </a:prstGeom>
        </p:spPr>
        <p:txBody>
          <a:bodyPr wrap="none">
            <a:spAutoFit/>
          </a:bodyPr>
          <a:lstStyle/>
          <a:p>
            <a:r>
              <a:rPr lang="en-US" altLang="zh-CN" dirty="0" smtClean="0">
                <a:latin typeface="Arial" pitchFamily="34" charset="0"/>
                <a:ea typeface="宋体" pitchFamily="2" charset="-122"/>
              </a:rPr>
              <a:t>2010</a:t>
            </a:r>
            <a:r>
              <a:rPr lang="zh-CN" altLang="en-US" dirty="0" smtClean="0">
                <a:latin typeface="Arial" pitchFamily="34" charset="0"/>
                <a:ea typeface="宋体" pitchFamily="2" charset="-122"/>
              </a:rPr>
              <a:t>中文版</a:t>
            </a:r>
            <a:endParaRPr lang="zh-CN" altLang="en-US" dirty="0"/>
          </a:p>
        </p:txBody>
      </p:sp>
      <p:sp>
        <p:nvSpPr>
          <p:cNvPr id="20" name="矩形 19"/>
          <p:cNvSpPr/>
          <p:nvPr/>
        </p:nvSpPr>
        <p:spPr>
          <a:xfrm>
            <a:off x="2051720" y="980728"/>
            <a:ext cx="5040560" cy="461665"/>
          </a:xfrm>
          <a:prstGeom prst="rect">
            <a:avLst/>
          </a:prstGeom>
        </p:spPr>
        <p:txBody>
          <a:bodyPr wrap="square">
            <a:spAutoFit/>
          </a:bodyPr>
          <a:lstStyle/>
          <a:p>
            <a:pPr algn="ctr"/>
            <a:r>
              <a:rPr lang="en-US" altLang="zh-CN" sz="2400" b="1" i="1" dirty="0" smtClean="0">
                <a:latin typeface="Arial" pitchFamily="34" charset="0"/>
                <a:ea typeface="宋体" pitchFamily="2" charset="-122"/>
              </a:rPr>
              <a:t>The Computer and the Brain</a:t>
            </a:r>
            <a:r>
              <a:rPr lang="en-US" altLang="zh-CN" sz="2400" dirty="0" smtClean="0">
                <a:latin typeface="Arial" pitchFamily="34" charset="0"/>
                <a:ea typeface="宋体" pitchFamily="2" charset="-122"/>
              </a:rPr>
              <a:t> </a:t>
            </a:r>
            <a:endParaRPr lang="zh-CN" altLang="en-US" sz="2400" dirty="0"/>
          </a:p>
        </p:txBody>
      </p:sp>
      <p:sp>
        <p:nvSpPr>
          <p:cNvPr id="21" name="TextBox 20"/>
          <p:cNvSpPr txBox="1"/>
          <p:nvPr/>
        </p:nvSpPr>
        <p:spPr>
          <a:xfrm>
            <a:off x="288032" y="5805264"/>
            <a:ext cx="8676456" cy="720080"/>
          </a:xfrm>
          <a:prstGeom prst="rect">
            <a:avLst/>
          </a:prstGeom>
          <a:blipFill dpi="0" rotWithShape="1">
            <a:blip r:embed="rId7" cstate="print">
              <a:alphaModFix amt="84000"/>
            </a:blip>
            <a:srcRect/>
            <a:tile tx="0" ty="0" sx="100000" sy="100000" flip="none" algn="tl"/>
          </a:blipFill>
          <a:ln w="12700" cmpd="thickThin">
            <a:solidFill>
              <a:srgbClr val="FF0000"/>
            </a:solidFill>
            <a:miter lim="800000"/>
            <a:headEnd/>
            <a:tailEnd/>
          </a:ln>
        </p:spPr>
        <p:txBody>
          <a:bodyPr/>
          <a:lstStyle/>
          <a:p>
            <a:pPr>
              <a:buFont typeface="Arial" pitchFamily="34" charset="0"/>
              <a:buChar char="•"/>
            </a:pPr>
            <a:r>
              <a:rPr lang="en-US" altLang="zh-CN" dirty="0" smtClean="0">
                <a:solidFill>
                  <a:srgbClr val="FF0000"/>
                </a:solidFill>
                <a:latin typeface="Arial Unicode MS" pitchFamily="34" charset="-122"/>
                <a:ea typeface="Arial Unicode MS" pitchFamily="34" charset="-122"/>
                <a:cs typeface="Arial Unicode MS" pitchFamily="34" charset="-122"/>
              </a:rPr>
              <a:t> discusses how the brain can be viewed as a computing machine </a:t>
            </a:r>
          </a:p>
          <a:p>
            <a:pPr>
              <a:buFont typeface="Arial" pitchFamily="34" charset="0"/>
              <a:buChar char="•"/>
            </a:pPr>
            <a:r>
              <a:rPr lang="en-US" altLang="zh-CN" dirty="0" smtClean="0">
                <a:solidFill>
                  <a:srgbClr val="FF0000"/>
                </a:solidFill>
                <a:latin typeface="Arial Unicode MS" pitchFamily="34" charset="-122"/>
                <a:ea typeface="Arial Unicode MS" pitchFamily="34" charset="-122"/>
                <a:cs typeface="Arial Unicode MS" pitchFamily="34" charset="-122"/>
              </a:rPr>
              <a:t> discusses several important differences between brains and computers of his day</a:t>
            </a:r>
          </a:p>
        </p:txBody>
      </p:sp>
      <p:sp>
        <p:nvSpPr>
          <p:cNvPr id="19" name="灯片编号占位符 11"/>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21</a:t>
            </a:fld>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18"/>
          <p:cNvSpPr>
            <a:spLocks noGrp="1"/>
          </p:cNvSpPr>
          <p:nvPr>
            <p:ph idx="1"/>
          </p:nvPr>
        </p:nvSpPr>
        <p:spPr/>
        <p:txBody>
          <a:bodyPr/>
          <a:lstStyle/>
          <a:p>
            <a:r>
              <a:rPr lang="zh-CN" altLang="en-US" dirty="0" smtClean="0"/>
              <a:t>神经系统和的逻辑结构</a:t>
            </a:r>
            <a:endParaRPr lang="zh-CN" altLang="en-US" dirty="0"/>
          </a:p>
        </p:txBody>
      </p:sp>
      <p:sp>
        <p:nvSpPr>
          <p:cNvPr id="10" name="标题 1"/>
          <p:cNvSpPr>
            <a:spLocks noGrp="1"/>
          </p:cNvSpPr>
          <p:nvPr>
            <p:ph type="title"/>
          </p:nvPr>
        </p:nvSpPr>
        <p:spPr>
          <a:xfrm>
            <a:off x="285720" y="71414"/>
            <a:ext cx="8858280" cy="796908"/>
          </a:xfrm>
        </p:spPr>
        <p:txBody>
          <a:bodyPr/>
          <a:lstStyle/>
          <a:p>
            <a:r>
              <a:rPr lang="en-US" altLang="zh-CN" sz="3200" b="1" dirty="0" smtClean="0">
                <a:solidFill>
                  <a:srgbClr val="C00000"/>
                </a:solidFill>
                <a:latin typeface="Arial Unicode MS" pitchFamily="34" charset="-122"/>
                <a:ea typeface="黑体" pitchFamily="49" charset="-122"/>
              </a:rPr>
              <a:t>The Unfinished Book by </a:t>
            </a:r>
            <a:r>
              <a:rPr lang="en-US" altLang="zh-CN" sz="3200" b="1" dirty="0" smtClean="0">
                <a:solidFill>
                  <a:srgbClr val="000099"/>
                </a:solidFill>
                <a:latin typeface="Arial Unicode MS" pitchFamily="34" charset="-122"/>
                <a:ea typeface="黑体" pitchFamily="49" charset="-122"/>
              </a:rPr>
              <a:t>John von Neumann </a:t>
            </a:r>
            <a:endParaRPr lang="zh-CN" altLang="en-US" sz="2800" b="1" dirty="0" smtClean="0">
              <a:solidFill>
                <a:srgbClr val="000099"/>
              </a:solidFill>
              <a:latin typeface="Arial Unicode MS" pitchFamily="34" charset="-122"/>
              <a:ea typeface="黑体" pitchFamily="49" charset="-122"/>
            </a:endParaRPr>
          </a:p>
        </p:txBody>
      </p:sp>
      <p:pic>
        <p:nvPicPr>
          <p:cNvPr id="26" name="图片 25" descr="IMG_36092.JPG"/>
          <p:cNvPicPr>
            <a:picLocks noChangeAspect="1"/>
          </p:cNvPicPr>
          <p:nvPr/>
        </p:nvPicPr>
        <p:blipFill>
          <a:blip r:embed="rId3" cstate="print"/>
          <a:stretch>
            <a:fillRect/>
          </a:stretch>
        </p:blipFill>
        <p:spPr>
          <a:xfrm>
            <a:off x="323528" y="1700808"/>
            <a:ext cx="8532440" cy="3770522"/>
          </a:xfrm>
          <a:prstGeom prst="rect">
            <a:avLst/>
          </a:prstGeom>
          <a:ln>
            <a:solidFill>
              <a:schemeClr val="accent1"/>
            </a:solidFill>
          </a:ln>
        </p:spPr>
      </p:pic>
      <p:sp>
        <p:nvSpPr>
          <p:cNvPr id="27" name="TextBox 26"/>
          <p:cNvSpPr txBox="1"/>
          <p:nvPr/>
        </p:nvSpPr>
        <p:spPr>
          <a:xfrm>
            <a:off x="504056" y="5949280"/>
            <a:ext cx="7956376" cy="360040"/>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r>
              <a:rPr lang="zh-CN" altLang="en-US" dirty="0" smtClean="0">
                <a:solidFill>
                  <a:srgbClr val="FF0000"/>
                </a:solidFill>
                <a:latin typeface="Arial Unicode MS" pitchFamily="34" charset="-122"/>
                <a:ea typeface="Arial Unicode MS" pitchFamily="34" charset="-122"/>
                <a:cs typeface="Arial Unicode MS" pitchFamily="34" charset="-122"/>
              </a:rPr>
              <a:t>神经系统包括算术部分和逻辑部分，二者同等重要！</a:t>
            </a:r>
            <a:endParaRPr lang="en-US" altLang="zh-CN" dirty="0" smtClean="0">
              <a:solidFill>
                <a:srgbClr val="FF0000"/>
              </a:solidFill>
              <a:latin typeface="Arial Unicode MS" pitchFamily="34" charset="-122"/>
              <a:ea typeface="Arial Unicode MS" pitchFamily="34" charset="-122"/>
              <a:cs typeface="Arial Unicode MS" pitchFamily="34" charset="-122"/>
            </a:endParaRPr>
          </a:p>
        </p:txBody>
      </p:sp>
      <p:sp>
        <p:nvSpPr>
          <p:cNvPr id="6" name="灯片编号占位符 11"/>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22</a:t>
            </a:fld>
            <a:endParaRPr lang="zh-CN" altLang="en-US" dirty="0"/>
          </a:p>
        </p:txBody>
      </p:sp>
      <p:cxnSp>
        <p:nvCxnSpPr>
          <p:cNvPr id="8" name="直接连接符 7"/>
          <p:cNvCxnSpPr/>
          <p:nvPr/>
        </p:nvCxnSpPr>
        <p:spPr>
          <a:xfrm>
            <a:off x="539552" y="3933056"/>
            <a:ext cx="799288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11560" y="4437112"/>
            <a:ext cx="331236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19872" y="3501008"/>
            <a:ext cx="51845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内容占位符 18"/>
          <p:cNvSpPr>
            <a:spLocks noGrp="1"/>
          </p:cNvSpPr>
          <p:nvPr>
            <p:ph idx="1"/>
          </p:nvPr>
        </p:nvSpPr>
        <p:spPr/>
        <p:txBody>
          <a:bodyPr/>
          <a:lstStyle/>
          <a:p>
            <a:r>
              <a:rPr lang="zh-CN" altLang="en-US" dirty="0" smtClean="0"/>
              <a:t>神经系统和的逻辑结构</a:t>
            </a:r>
            <a:endParaRPr lang="zh-CN" altLang="en-US" dirty="0"/>
          </a:p>
        </p:txBody>
      </p:sp>
      <p:sp>
        <p:nvSpPr>
          <p:cNvPr id="10" name="标题 1"/>
          <p:cNvSpPr>
            <a:spLocks noGrp="1"/>
          </p:cNvSpPr>
          <p:nvPr>
            <p:ph type="title"/>
          </p:nvPr>
        </p:nvSpPr>
        <p:spPr>
          <a:xfrm>
            <a:off x="285720" y="71414"/>
            <a:ext cx="8858280" cy="796908"/>
          </a:xfrm>
        </p:spPr>
        <p:txBody>
          <a:bodyPr/>
          <a:lstStyle/>
          <a:p>
            <a:r>
              <a:rPr lang="en-US" altLang="zh-CN" sz="3200" b="1" dirty="0" smtClean="0">
                <a:solidFill>
                  <a:srgbClr val="C00000"/>
                </a:solidFill>
                <a:latin typeface="Arial Unicode MS" pitchFamily="34" charset="-122"/>
                <a:ea typeface="黑体" pitchFamily="49" charset="-122"/>
              </a:rPr>
              <a:t>The Unfinished Book by </a:t>
            </a:r>
            <a:r>
              <a:rPr lang="en-US" altLang="zh-CN" sz="3200" b="1" dirty="0" smtClean="0">
                <a:solidFill>
                  <a:srgbClr val="000099"/>
                </a:solidFill>
                <a:latin typeface="Arial Unicode MS" pitchFamily="34" charset="-122"/>
                <a:ea typeface="黑体" pitchFamily="49" charset="-122"/>
              </a:rPr>
              <a:t>John von Neumann </a:t>
            </a:r>
            <a:endParaRPr lang="zh-CN" altLang="en-US" sz="2800" b="1" dirty="0" smtClean="0">
              <a:solidFill>
                <a:srgbClr val="000099"/>
              </a:solidFill>
              <a:latin typeface="Arial Unicode MS" pitchFamily="34" charset="-122"/>
              <a:ea typeface="黑体" pitchFamily="49" charset="-122"/>
            </a:endParaRPr>
          </a:p>
        </p:txBody>
      </p:sp>
      <p:pic>
        <p:nvPicPr>
          <p:cNvPr id="7" name="图片 6" descr="IMG_3611.JPG"/>
          <p:cNvPicPr>
            <a:picLocks noChangeAspect="1"/>
          </p:cNvPicPr>
          <p:nvPr/>
        </p:nvPicPr>
        <p:blipFill>
          <a:blip r:embed="rId3" cstate="print"/>
          <a:stretch>
            <a:fillRect/>
          </a:stretch>
        </p:blipFill>
        <p:spPr>
          <a:xfrm>
            <a:off x="467544" y="1484784"/>
            <a:ext cx="8352928" cy="4789539"/>
          </a:xfrm>
          <a:prstGeom prst="rect">
            <a:avLst/>
          </a:prstGeom>
          <a:ln>
            <a:solidFill>
              <a:schemeClr val="accent1"/>
            </a:solidFill>
          </a:ln>
        </p:spPr>
      </p:pic>
      <p:sp>
        <p:nvSpPr>
          <p:cNvPr id="8" name="TextBox 7"/>
          <p:cNvSpPr txBox="1"/>
          <p:nvPr/>
        </p:nvSpPr>
        <p:spPr>
          <a:xfrm>
            <a:off x="251520" y="6353944"/>
            <a:ext cx="8820472" cy="387424"/>
          </a:xfrm>
          <a:prstGeom prst="rect">
            <a:avLst/>
          </a:prstGeom>
          <a:blipFill dpi="0" rotWithShape="1">
            <a:blip r:embed="rId4" cstate="print">
              <a:alphaModFix amt="84000"/>
            </a:blip>
            <a:srcRect/>
            <a:tile tx="0" ty="0" sx="100000" sy="100000" flip="none" algn="tl"/>
          </a:blipFill>
          <a:ln w="12700" cmpd="thickThin">
            <a:solidFill>
              <a:srgbClr val="FF0000"/>
            </a:solidFill>
            <a:miter lim="800000"/>
            <a:headEnd/>
            <a:tailEnd/>
          </a:ln>
        </p:spPr>
        <p:txBody>
          <a:bodyPr/>
          <a:lstStyle/>
          <a:p>
            <a:pPr algn="ctr"/>
            <a:r>
              <a:rPr lang="zh-CN" altLang="en-US" dirty="0" smtClean="0">
                <a:solidFill>
                  <a:srgbClr val="FF0000"/>
                </a:solidFill>
                <a:latin typeface="Arial Unicode MS" pitchFamily="34" charset="-122"/>
                <a:ea typeface="Arial Unicode MS" pitchFamily="34" charset="-122"/>
                <a:cs typeface="Arial Unicode MS" pitchFamily="34" charset="-122"/>
              </a:rPr>
              <a:t>基于统计性质的神经信息系统带来较低的算术准确性，却得到较高的逻辑可靠性！</a:t>
            </a:r>
            <a:endParaRPr lang="en-US" altLang="zh-CN" dirty="0" smtClean="0">
              <a:solidFill>
                <a:srgbClr val="FF0000"/>
              </a:solidFill>
              <a:latin typeface="Arial Unicode MS" pitchFamily="34" charset="-122"/>
              <a:ea typeface="Arial Unicode MS" pitchFamily="34" charset="-122"/>
              <a:cs typeface="Arial Unicode MS" pitchFamily="34" charset="-122"/>
            </a:endParaRPr>
          </a:p>
        </p:txBody>
      </p:sp>
      <p:sp>
        <p:nvSpPr>
          <p:cNvPr id="6" name="灯片编号占位符 11"/>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23</a:t>
            </a:fld>
            <a:endParaRPr lang="zh-CN" altLang="en-US" dirty="0"/>
          </a:p>
        </p:txBody>
      </p:sp>
      <p:cxnSp>
        <p:nvCxnSpPr>
          <p:cNvPr id="9" name="直接连接符 8"/>
          <p:cNvCxnSpPr/>
          <p:nvPr/>
        </p:nvCxnSpPr>
        <p:spPr>
          <a:xfrm>
            <a:off x="5220072" y="1916832"/>
            <a:ext cx="331236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611560" y="2276872"/>
            <a:ext cx="41764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195736" y="5517232"/>
            <a:ext cx="626469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611560" y="5877272"/>
            <a:ext cx="482453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411760" y="5157192"/>
            <a:ext cx="525658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1052736"/>
            <a:ext cx="9108504" cy="1656184"/>
          </a:xfrm>
        </p:spPr>
        <p:txBody>
          <a:bodyPr/>
          <a:lstStyle/>
          <a:p>
            <a:pPr lvl="1">
              <a:buFont typeface="Wingdings" pitchFamily="2" charset="2"/>
              <a:buChar char="u"/>
            </a:pPr>
            <a:r>
              <a:rPr lang="en-US" altLang="zh-CN" dirty="0" smtClean="0">
                <a:solidFill>
                  <a:srgbClr val="FF0000"/>
                </a:solidFill>
              </a:rPr>
              <a:t>Modeling (Probability/Statistics from) Big Data</a:t>
            </a:r>
          </a:p>
          <a:p>
            <a:pPr lvl="1">
              <a:buFont typeface="Wingdings" pitchFamily="2" charset="2"/>
              <a:buChar char="u"/>
            </a:pPr>
            <a:r>
              <a:rPr lang="en-US" altLang="zh-CN" dirty="0" smtClean="0">
                <a:solidFill>
                  <a:srgbClr val="FF0000"/>
                </a:solidFill>
              </a:rPr>
              <a:t>Data Model Driven Approaches: simplify the computation, with probabilistic guarantees</a:t>
            </a:r>
            <a:endParaRPr lang="zh-CN" altLang="en-US" dirty="0" smtClean="0">
              <a:solidFill>
                <a:srgbClr val="FF0000"/>
              </a:solidFill>
            </a:endParaRPr>
          </a:p>
        </p:txBody>
      </p:sp>
      <p:sp>
        <p:nvSpPr>
          <p:cNvPr id="5" name="TextBox 4"/>
          <p:cNvSpPr txBox="1"/>
          <p:nvPr/>
        </p:nvSpPr>
        <p:spPr>
          <a:xfrm>
            <a:off x="5292080" y="3027730"/>
            <a:ext cx="3816424" cy="1384995"/>
          </a:xfrm>
          <a:prstGeom prst="rect">
            <a:avLst/>
          </a:prstGeom>
          <a:noFill/>
        </p:spPr>
        <p:txBody>
          <a:bodyPr wrap="square" rtlCol="0">
            <a:spAutoFit/>
          </a:bodyPr>
          <a:lstStyle/>
          <a:p>
            <a:pPr algn="ctr"/>
            <a:r>
              <a:rPr lang="en-US" altLang="zh-CN" sz="2800" dirty="0" smtClean="0">
                <a:latin typeface="华文隶书" pitchFamily="2" charset="-122"/>
                <a:ea typeface="华文隶书" pitchFamily="2" charset="-122"/>
              </a:rPr>
              <a:t>Data Aware Algorithms?</a:t>
            </a:r>
          </a:p>
          <a:p>
            <a:pPr algn="ctr"/>
            <a:r>
              <a:rPr lang="zh-CN" altLang="en-US" sz="2800" dirty="0" smtClean="0">
                <a:latin typeface="华文隶书" pitchFamily="2" charset="-122"/>
                <a:ea typeface="华文隶书" pitchFamily="2" charset="-122"/>
              </a:rPr>
              <a:t>（</a:t>
            </a:r>
            <a:r>
              <a:rPr lang="en-US" altLang="zh-CN" sz="2800" dirty="0" smtClean="0">
                <a:latin typeface="华文隶书" pitchFamily="2" charset="-122"/>
                <a:ea typeface="华文隶书" pitchFamily="2" charset="-122"/>
              </a:rPr>
              <a:t>DAA</a:t>
            </a:r>
            <a:r>
              <a:rPr lang="zh-CN" altLang="en-US" sz="2800" dirty="0" smtClean="0">
                <a:latin typeface="华文隶书" pitchFamily="2" charset="-122"/>
                <a:ea typeface="华文隶书" pitchFamily="2" charset="-122"/>
              </a:rPr>
              <a:t>）</a:t>
            </a:r>
            <a:endParaRPr lang="en-US" altLang="zh-CN" sz="2800" dirty="0" smtClean="0">
              <a:latin typeface="华文隶书" pitchFamily="2" charset="-122"/>
              <a:ea typeface="华文隶书" pitchFamily="2" charset="-122"/>
            </a:endParaRPr>
          </a:p>
          <a:p>
            <a:pPr algn="ctr"/>
            <a:r>
              <a:rPr lang="zh-CN" altLang="en-US" sz="2800" dirty="0" smtClean="0">
                <a:latin typeface="华文隶书" pitchFamily="2" charset="-122"/>
                <a:ea typeface="华文隶书" pitchFamily="2" charset="-122"/>
              </a:rPr>
              <a:t>数据感知算法</a:t>
            </a:r>
            <a:r>
              <a:rPr lang="en-US" altLang="zh-CN" sz="2800" dirty="0" smtClean="0">
                <a:solidFill>
                  <a:srgbClr val="FF0000"/>
                </a:solidFill>
                <a:latin typeface="华文隶书" pitchFamily="2" charset="-122"/>
                <a:ea typeface="华文隶书" pitchFamily="2" charset="-122"/>
              </a:rPr>
              <a:t>    </a:t>
            </a:r>
            <a:endParaRPr lang="zh-CN" altLang="en-US" sz="2800" dirty="0">
              <a:latin typeface="华文隶书" pitchFamily="2" charset="-122"/>
              <a:ea typeface="华文隶书" pitchFamily="2" charset="-122"/>
            </a:endParaRPr>
          </a:p>
        </p:txBody>
      </p:sp>
      <p:sp>
        <p:nvSpPr>
          <p:cNvPr id="6" name="TextBox 5"/>
          <p:cNvSpPr txBox="1"/>
          <p:nvPr/>
        </p:nvSpPr>
        <p:spPr>
          <a:xfrm>
            <a:off x="323528" y="2996952"/>
            <a:ext cx="4104456" cy="1446550"/>
          </a:xfrm>
          <a:prstGeom prst="rect">
            <a:avLst/>
          </a:prstGeom>
          <a:noFill/>
        </p:spPr>
        <p:txBody>
          <a:bodyPr wrap="square" rtlCol="0">
            <a:spAutoFit/>
          </a:bodyPr>
          <a:lstStyle/>
          <a:p>
            <a:pPr algn="ctr"/>
            <a:r>
              <a:rPr lang="en-US" altLang="zh-CN" sz="2800" dirty="0" smtClean="0">
                <a:latin typeface="华文隶书" pitchFamily="2" charset="-122"/>
                <a:ea typeface="华文隶书" pitchFamily="2" charset="-122"/>
              </a:rPr>
              <a:t>Data Independent Algorithms</a:t>
            </a:r>
          </a:p>
          <a:p>
            <a:pPr algn="ctr"/>
            <a:r>
              <a:rPr lang="zh-CN" altLang="en-US" sz="2800" dirty="0" smtClean="0">
                <a:latin typeface="华文隶书" pitchFamily="2" charset="-122"/>
                <a:ea typeface="华文隶书" pitchFamily="2" charset="-122"/>
              </a:rPr>
              <a:t>（</a:t>
            </a:r>
            <a:r>
              <a:rPr lang="en-US" altLang="zh-CN" sz="2800" dirty="0" smtClean="0">
                <a:latin typeface="华文隶书" pitchFamily="2" charset="-122"/>
                <a:ea typeface="华文隶书" pitchFamily="2" charset="-122"/>
              </a:rPr>
              <a:t>DIA</a:t>
            </a:r>
            <a:r>
              <a:rPr lang="zh-CN" altLang="en-US" sz="2800" dirty="0" smtClean="0">
                <a:latin typeface="华文隶书" pitchFamily="2" charset="-122"/>
                <a:ea typeface="华文隶书" pitchFamily="2" charset="-122"/>
              </a:rPr>
              <a:t>）</a:t>
            </a:r>
            <a:endParaRPr lang="en-US" altLang="zh-CN" sz="2800" dirty="0" smtClean="0">
              <a:latin typeface="华文隶书" pitchFamily="2" charset="-122"/>
              <a:ea typeface="华文隶书" pitchFamily="2" charset="-122"/>
            </a:endParaRPr>
          </a:p>
          <a:p>
            <a:pPr algn="ctr"/>
            <a:r>
              <a:rPr lang="zh-CN" altLang="en-US" sz="2800" dirty="0" smtClean="0">
                <a:latin typeface="华文隶书" pitchFamily="2" charset="-122"/>
                <a:ea typeface="华文隶书" pitchFamily="2" charset="-122"/>
              </a:rPr>
              <a:t>数据无关算法</a:t>
            </a:r>
            <a:r>
              <a:rPr lang="en-US" altLang="zh-CN" dirty="0" smtClean="0">
                <a:latin typeface="Arial Unicode MS" pitchFamily="34" charset="-122"/>
                <a:ea typeface="Arial Unicode MS" pitchFamily="34" charset="-122"/>
                <a:cs typeface="Arial Unicode MS" pitchFamily="34" charset="-122"/>
              </a:rPr>
              <a:t>                 </a:t>
            </a:r>
            <a:endParaRPr lang="zh-CN" altLang="en-US" sz="3200" dirty="0">
              <a:latin typeface="Arial Unicode MS" pitchFamily="34" charset="-122"/>
              <a:ea typeface="Arial Unicode MS" pitchFamily="34" charset="-122"/>
              <a:cs typeface="Arial Unicode MS" pitchFamily="34" charset="-122"/>
            </a:endParaRPr>
          </a:p>
        </p:txBody>
      </p:sp>
      <p:sp>
        <p:nvSpPr>
          <p:cNvPr id="7" name="右箭头 6"/>
          <p:cNvSpPr/>
          <p:nvPr/>
        </p:nvSpPr>
        <p:spPr>
          <a:xfrm>
            <a:off x="4572000" y="3435390"/>
            <a:ext cx="72008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0000"/>
                </a:solidFill>
              </a:rPr>
              <a:t>？？</a:t>
            </a:r>
            <a:endParaRPr lang="zh-CN" altLang="en-US" b="1" dirty="0">
              <a:solidFill>
                <a:srgbClr val="FF0000"/>
              </a:solidFill>
            </a:endParaRPr>
          </a:p>
        </p:txBody>
      </p:sp>
      <p:sp>
        <p:nvSpPr>
          <p:cNvPr id="9" name="TextBox 8"/>
          <p:cNvSpPr txBox="1"/>
          <p:nvPr/>
        </p:nvSpPr>
        <p:spPr>
          <a:xfrm>
            <a:off x="1115616" y="4515510"/>
            <a:ext cx="7344816" cy="1384995"/>
          </a:xfrm>
          <a:prstGeom prst="rect">
            <a:avLst/>
          </a:prstGeom>
          <a:noFill/>
        </p:spPr>
        <p:txBody>
          <a:bodyPr wrap="square" rtlCol="0">
            <a:spAutoFit/>
          </a:bodyPr>
          <a:lstStyle/>
          <a:p>
            <a:pPr algn="ctr"/>
            <a:r>
              <a:rPr lang="zh-CN" altLang="en-US" sz="2800" dirty="0" smtClean="0">
                <a:solidFill>
                  <a:srgbClr val="FF0000"/>
                </a:solidFill>
                <a:latin typeface="黑体"/>
                <a:ea typeface="黑体"/>
              </a:rPr>
              <a:t>数据驱动的方法：定义比较模糊</a:t>
            </a:r>
            <a:endParaRPr lang="en-US" altLang="zh-CN" sz="2800" dirty="0" smtClean="0">
              <a:solidFill>
                <a:srgbClr val="FF0000"/>
              </a:solidFill>
              <a:latin typeface="黑体"/>
              <a:ea typeface="黑体"/>
            </a:endParaRPr>
          </a:p>
          <a:p>
            <a:pPr algn="ctr"/>
            <a:r>
              <a:rPr lang="zh-CN" altLang="en-US" sz="2800" dirty="0" smtClean="0">
                <a:solidFill>
                  <a:srgbClr val="FF0000"/>
                </a:solidFill>
                <a:latin typeface="黑体"/>
                <a:ea typeface="黑体"/>
              </a:rPr>
              <a:t>数据感知的算法：定义相对清晰</a:t>
            </a:r>
            <a:endParaRPr lang="en-US" altLang="zh-CN" sz="2800" dirty="0" smtClean="0">
              <a:solidFill>
                <a:srgbClr val="FF0000"/>
              </a:solidFill>
              <a:latin typeface="+mn-ea"/>
              <a:ea typeface="+mn-ea"/>
            </a:endParaRPr>
          </a:p>
          <a:p>
            <a:pPr algn="ctr"/>
            <a:r>
              <a:rPr lang="zh-CN" altLang="en-US" sz="2800" dirty="0" smtClean="0">
                <a:solidFill>
                  <a:srgbClr val="FF0000"/>
                </a:solidFill>
                <a:latin typeface="+mn-ea"/>
                <a:ea typeface="+mn-ea"/>
              </a:rPr>
              <a:t>数据感知算法属于一类数据驱动的方法</a:t>
            </a:r>
            <a:r>
              <a:rPr lang="en-US" altLang="zh-CN" sz="2800" dirty="0" smtClean="0">
                <a:solidFill>
                  <a:srgbClr val="FF0000"/>
                </a:solidFill>
                <a:latin typeface="华文隶书" pitchFamily="2" charset="-122"/>
                <a:ea typeface="华文隶书" pitchFamily="2" charset="-122"/>
              </a:rPr>
              <a:t>    </a:t>
            </a:r>
            <a:endParaRPr lang="zh-CN" altLang="en-US" sz="2800" dirty="0">
              <a:latin typeface="华文隶书" pitchFamily="2" charset="-122"/>
              <a:ea typeface="华文隶书" pitchFamily="2" charset="-122"/>
            </a:endParaRPr>
          </a:p>
        </p:txBody>
      </p:sp>
      <p:sp>
        <p:nvSpPr>
          <p:cNvPr id="8" name="标题 1"/>
          <p:cNvSpPr>
            <a:spLocks noGrp="1"/>
          </p:cNvSpPr>
          <p:nvPr>
            <p:ph type="title"/>
          </p:nvPr>
        </p:nvSpPr>
        <p:spPr>
          <a:xfrm>
            <a:off x="285720" y="71414"/>
            <a:ext cx="8858280" cy="796908"/>
          </a:xfrm>
        </p:spPr>
        <p:txBody>
          <a:bodyPr/>
          <a:lstStyle/>
          <a:p>
            <a:r>
              <a:rPr lang="zh-CN" altLang="en-US" sz="3200" b="1" dirty="0" smtClean="0">
                <a:solidFill>
                  <a:srgbClr val="C00000"/>
                </a:solidFill>
                <a:latin typeface="Arial Unicode MS" pitchFamily="34" charset="-122"/>
                <a:ea typeface="黑体" pitchFamily="49" charset="-122"/>
              </a:rPr>
              <a:t>量化与计算深度融合？</a:t>
            </a:r>
          </a:p>
        </p:txBody>
      </p:sp>
      <p:sp>
        <p:nvSpPr>
          <p:cNvPr id="10" name="灯片编号占位符 11"/>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24</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数据感知与查询</a:t>
            </a:r>
            <a:r>
              <a:rPr lang="en-US" altLang="zh-CN" sz="3600" b="1" dirty="0" smtClean="0">
                <a:solidFill>
                  <a:srgbClr val="C00000"/>
                </a:solidFill>
                <a:latin typeface="Arial Unicode MS" pitchFamily="34" charset="-122"/>
                <a:ea typeface="黑体" pitchFamily="49" charset="-122"/>
              </a:rPr>
              <a:t>/</a:t>
            </a:r>
            <a:r>
              <a:rPr lang="zh-CN" altLang="en-US" sz="3600" b="1" dirty="0" smtClean="0">
                <a:solidFill>
                  <a:srgbClr val="C00000"/>
                </a:solidFill>
                <a:latin typeface="Arial Unicode MS" pitchFamily="34" charset="-122"/>
                <a:ea typeface="黑体" pitchFamily="49" charset="-122"/>
              </a:rPr>
              <a:t>数据近似融合？</a:t>
            </a:r>
          </a:p>
        </p:txBody>
      </p:sp>
      <p:sp>
        <p:nvSpPr>
          <p:cNvPr id="4" name="TextBox 3"/>
          <p:cNvSpPr txBox="1"/>
          <p:nvPr/>
        </p:nvSpPr>
        <p:spPr>
          <a:xfrm>
            <a:off x="0" y="2924944"/>
            <a:ext cx="9144000" cy="954107"/>
          </a:xfrm>
          <a:prstGeom prst="rect">
            <a:avLst/>
          </a:prstGeom>
          <a:noFill/>
        </p:spPr>
        <p:txBody>
          <a:bodyPr wrap="square" rtlCol="0">
            <a:spAutoFit/>
          </a:bodyPr>
          <a:lstStyle/>
          <a:p>
            <a:pPr>
              <a:buFont typeface="Arial" pitchFamily="34" charset="0"/>
              <a:buChar char="•"/>
            </a:pPr>
            <a:r>
              <a:rPr lang="zh-CN" altLang="en-US" sz="2800" dirty="0" smtClean="0">
                <a:latin typeface="黑体"/>
                <a:ea typeface="黑体"/>
              </a:rPr>
              <a:t>数据感知的查询近似</a:t>
            </a:r>
            <a:r>
              <a:rPr lang="en-US" altLang="zh-CN" sz="2800" dirty="0" smtClean="0">
                <a:solidFill>
                  <a:srgbClr val="FF0000"/>
                </a:solidFill>
                <a:latin typeface="黑体"/>
                <a:ea typeface="黑体"/>
              </a:rPr>
              <a:t>(</a:t>
            </a:r>
            <a:r>
              <a:rPr lang="en-US" altLang="zh-CN" sz="2800" dirty="0" smtClean="0">
                <a:solidFill>
                  <a:srgbClr val="FF0000"/>
                </a:solidFill>
                <a:ea typeface="黑体"/>
              </a:rPr>
              <a:t>Data Aware Query Approximation)</a:t>
            </a:r>
            <a:endParaRPr lang="en-US" altLang="zh-CN" sz="2800" dirty="0" smtClean="0">
              <a:solidFill>
                <a:srgbClr val="FF0000"/>
              </a:solidFill>
              <a:latin typeface="黑体"/>
              <a:ea typeface="黑体"/>
            </a:endParaRPr>
          </a:p>
          <a:p>
            <a:pPr>
              <a:buFont typeface="Arial" pitchFamily="34" charset="0"/>
              <a:buChar char="•"/>
            </a:pPr>
            <a:r>
              <a:rPr lang="zh-CN" altLang="en-US" sz="2800" dirty="0" smtClean="0">
                <a:latin typeface="黑体"/>
                <a:ea typeface="黑体"/>
              </a:rPr>
              <a:t>数据感知的数据近似</a:t>
            </a:r>
            <a:r>
              <a:rPr lang="en-US" altLang="zh-CN" sz="2800" dirty="0" smtClean="0">
                <a:solidFill>
                  <a:srgbClr val="FF0000"/>
                </a:solidFill>
                <a:latin typeface="黑体"/>
                <a:ea typeface="黑体"/>
              </a:rPr>
              <a:t>(</a:t>
            </a:r>
            <a:r>
              <a:rPr lang="en-US" altLang="zh-CN" sz="2800" dirty="0" smtClean="0">
                <a:solidFill>
                  <a:srgbClr val="FF0000"/>
                </a:solidFill>
                <a:ea typeface="黑体"/>
              </a:rPr>
              <a:t>Data Aware Data Approximation)</a:t>
            </a:r>
            <a:endParaRPr lang="en-US" altLang="zh-CN" sz="2800" dirty="0" smtClean="0">
              <a:solidFill>
                <a:srgbClr val="FF0000"/>
              </a:solidFill>
              <a:latin typeface="黑体"/>
              <a:ea typeface="黑体"/>
            </a:endParaRPr>
          </a:p>
        </p:txBody>
      </p:sp>
      <p:sp>
        <p:nvSpPr>
          <p:cNvPr id="6" name="TextBox 5"/>
          <p:cNvSpPr txBox="1"/>
          <p:nvPr/>
        </p:nvSpPr>
        <p:spPr>
          <a:xfrm>
            <a:off x="35496" y="1916833"/>
            <a:ext cx="8928992" cy="954107"/>
          </a:xfrm>
          <a:prstGeom prst="rect">
            <a:avLst/>
          </a:prstGeom>
          <a:noFill/>
        </p:spPr>
        <p:txBody>
          <a:bodyPr wrap="square" rtlCol="0">
            <a:spAutoFit/>
          </a:bodyPr>
          <a:lstStyle/>
          <a:p>
            <a:pPr algn="ctr"/>
            <a:r>
              <a:rPr lang="zh-CN" altLang="en-US" sz="2800" dirty="0" smtClean="0">
                <a:latin typeface="黑体"/>
                <a:ea typeface="黑体"/>
              </a:rPr>
              <a:t>数据感知的近似计算方法</a:t>
            </a:r>
            <a:r>
              <a:rPr lang="en-US" altLang="zh-CN" sz="2800" dirty="0" smtClean="0">
                <a:solidFill>
                  <a:srgbClr val="FF0000"/>
                </a:solidFill>
                <a:latin typeface="黑体"/>
                <a:ea typeface="黑体"/>
              </a:rPr>
              <a:t>(</a:t>
            </a:r>
            <a:r>
              <a:rPr lang="en-US" altLang="zh-CN" sz="2800" dirty="0" smtClean="0">
                <a:solidFill>
                  <a:srgbClr val="FF0000"/>
                </a:solidFill>
                <a:ea typeface="黑体"/>
              </a:rPr>
              <a:t>Data Aware Approximation)</a:t>
            </a:r>
          </a:p>
          <a:p>
            <a:pPr algn="ctr"/>
            <a:r>
              <a:rPr lang="zh-CN" altLang="en-US" sz="2800" dirty="0" smtClean="0">
                <a:solidFill>
                  <a:srgbClr val="FF0000"/>
                </a:solidFill>
                <a:latin typeface="+mn-ea"/>
                <a:ea typeface="+mn-ea"/>
              </a:rPr>
              <a:t>通过概率的方式来量化数据模型误差</a:t>
            </a:r>
            <a:endParaRPr lang="en-US" altLang="zh-CN" sz="2800" dirty="0" smtClean="0">
              <a:solidFill>
                <a:srgbClr val="FF0000"/>
              </a:solidFill>
              <a:latin typeface="+mn-ea"/>
              <a:ea typeface="+mn-ea"/>
            </a:endParaRPr>
          </a:p>
        </p:txBody>
      </p:sp>
      <p:sp>
        <p:nvSpPr>
          <p:cNvPr id="5" name="TextBox 4"/>
          <p:cNvSpPr txBox="1"/>
          <p:nvPr/>
        </p:nvSpPr>
        <p:spPr>
          <a:xfrm>
            <a:off x="471736" y="5849977"/>
            <a:ext cx="8280920" cy="830997"/>
          </a:xfrm>
          <a:prstGeom prst="rect">
            <a:avLst/>
          </a:prstGeom>
          <a:noFill/>
        </p:spPr>
        <p:txBody>
          <a:bodyPr wrap="square" rtlCol="0">
            <a:spAutoFit/>
          </a:bodyPr>
          <a:lstStyle/>
          <a:p>
            <a:pPr algn="ctr"/>
            <a:r>
              <a:rPr lang="zh-CN" altLang="en-US" sz="2400" b="1" dirty="0" smtClean="0">
                <a:latin typeface="+mn-ea"/>
              </a:rPr>
              <a:t>随机算法</a:t>
            </a:r>
            <a:r>
              <a:rPr lang="en-US" altLang="zh-CN" sz="2400" b="1" dirty="0" smtClean="0">
                <a:latin typeface="+mn-ea"/>
              </a:rPr>
              <a:t>(</a:t>
            </a:r>
            <a:r>
              <a:rPr lang="en-US" altLang="zh-CN" sz="2400" dirty="0" smtClean="0">
                <a:solidFill>
                  <a:srgbClr val="FF0000"/>
                </a:solidFill>
              </a:rPr>
              <a:t>Randomized algorithms)</a:t>
            </a:r>
          </a:p>
          <a:p>
            <a:pPr algn="ctr"/>
            <a:r>
              <a:rPr lang="zh-CN" altLang="en-US" sz="2400" dirty="0" smtClean="0">
                <a:solidFill>
                  <a:srgbClr val="FF0000"/>
                </a:solidFill>
                <a:latin typeface="+mn-ea"/>
                <a:ea typeface="+mn-ea"/>
              </a:rPr>
              <a:t>通过概率的方式来量化误差</a:t>
            </a:r>
            <a:endParaRPr lang="zh-CN" altLang="en-US" sz="2400" dirty="0">
              <a:solidFill>
                <a:srgbClr val="FF0000"/>
              </a:solidFill>
              <a:latin typeface="+mn-ea"/>
              <a:ea typeface="+mn-ea"/>
            </a:endParaRPr>
          </a:p>
        </p:txBody>
      </p:sp>
      <p:sp>
        <p:nvSpPr>
          <p:cNvPr id="7" name="TextBox 6"/>
          <p:cNvSpPr txBox="1"/>
          <p:nvPr/>
        </p:nvSpPr>
        <p:spPr>
          <a:xfrm>
            <a:off x="471736" y="4941168"/>
            <a:ext cx="8280920" cy="830997"/>
          </a:xfrm>
          <a:prstGeom prst="rect">
            <a:avLst/>
          </a:prstGeom>
          <a:noFill/>
        </p:spPr>
        <p:txBody>
          <a:bodyPr wrap="square" rtlCol="0">
            <a:spAutoFit/>
          </a:bodyPr>
          <a:lstStyle/>
          <a:p>
            <a:pPr algn="ctr"/>
            <a:r>
              <a:rPr lang="zh-CN" altLang="en-US" sz="2400" b="1" dirty="0" smtClean="0">
                <a:latin typeface="+mn-ea"/>
                <a:ea typeface="+mn-ea"/>
              </a:rPr>
              <a:t>近似算法</a:t>
            </a:r>
            <a:r>
              <a:rPr lang="en-US" altLang="zh-CN" sz="2400" dirty="0" smtClean="0">
                <a:solidFill>
                  <a:srgbClr val="FF0000"/>
                </a:solidFill>
              </a:rPr>
              <a:t>(Approximation algorithms)</a:t>
            </a:r>
          </a:p>
          <a:p>
            <a:pPr algn="ctr"/>
            <a:r>
              <a:rPr lang="zh-CN" altLang="en-US" sz="2400" dirty="0" smtClean="0">
                <a:solidFill>
                  <a:srgbClr val="FF0000"/>
                </a:solidFill>
                <a:latin typeface="+mn-ea"/>
                <a:ea typeface="+mn-ea"/>
              </a:rPr>
              <a:t>量化与最优解之间误差</a:t>
            </a:r>
            <a:endParaRPr lang="zh-CN" altLang="en-US" sz="2400" dirty="0">
              <a:solidFill>
                <a:srgbClr val="FF0000"/>
              </a:solidFill>
              <a:latin typeface="+mn-ea"/>
              <a:ea typeface="+mn-ea"/>
            </a:endParaRPr>
          </a:p>
        </p:txBody>
      </p:sp>
      <p:sp>
        <p:nvSpPr>
          <p:cNvPr id="9" name="灯片编号占位符 11"/>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25</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3528" y="1660738"/>
            <a:ext cx="8568952"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800" dirty="0" smtClean="0">
                <a:latin typeface="黑体" pitchFamily="49" charset="-122"/>
                <a:ea typeface="黑体" pitchFamily="49" charset="-122"/>
                <a:cs typeface="Arial Unicode MS" pitchFamily="34" charset="-122"/>
              </a:rPr>
              <a:t>数据近似技术：</a:t>
            </a:r>
            <a:r>
              <a:rPr lang="zh-CN" altLang="en-US" sz="2400" kern="0" dirty="0" smtClean="0">
                <a:solidFill>
                  <a:schemeClr val="tx1"/>
                </a:solidFill>
                <a:latin typeface="Arial Unicode MS" pitchFamily="34" charset="-122"/>
              </a:rPr>
              <a:t>网络异常、链接预测</a:t>
            </a:r>
            <a:endParaRPr lang="en-US" altLang="zh-CN" sz="2400" kern="0" dirty="0" smtClean="0">
              <a:solidFill>
                <a:schemeClr val="tx1"/>
              </a:solidFill>
              <a:latin typeface="Arial Unicode MS" pitchFamily="34" charset="-122"/>
            </a:endParaRPr>
          </a:p>
          <a:p>
            <a:pPr lvl="0" indent="-342900" eaLnBrk="0" hangingPunct="0">
              <a:spcBef>
                <a:spcPts val="0"/>
              </a:spcBef>
            </a:pPr>
            <a:r>
              <a:rPr lang="zh-CN" altLang="en-US" sz="2800" dirty="0" smtClean="0">
                <a:latin typeface="黑体" pitchFamily="49" charset="-122"/>
                <a:ea typeface="黑体" pitchFamily="49" charset="-122"/>
                <a:cs typeface="Arial Unicode MS" pitchFamily="34" charset="-122"/>
              </a:rPr>
              <a:t>查询近似技术：</a:t>
            </a:r>
            <a:r>
              <a:rPr lang="zh-CN" altLang="en-US" sz="2400" kern="0" dirty="0" smtClean="0">
                <a:solidFill>
                  <a:schemeClr val="tx1"/>
                </a:solidFill>
                <a:latin typeface="Arial Unicode MS" pitchFamily="34" charset="-122"/>
              </a:rPr>
              <a:t>时态稠密子图检测</a:t>
            </a:r>
            <a:endParaRPr lang="en-US" altLang="zh-CN" sz="2400" kern="0" dirty="0" smtClean="0">
              <a:solidFill>
                <a:schemeClr val="tx1"/>
              </a:solidFill>
              <a:latin typeface="Arial Unicode MS" pitchFamily="34" charset="-122"/>
            </a:endParaRPr>
          </a:p>
        </p:txBody>
      </p:sp>
      <p:sp>
        <p:nvSpPr>
          <p:cNvPr id="8" name="标题 1"/>
          <p:cNvSpPr>
            <a:spLocks noGrp="1"/>
          </p:cNvSpPr>
          <p:nvPr>
            <p:ph type="title"/>
          </p:nvPr>
        </p:nvSpPr>
        <p:spPr>
          <a:xfrm>
            <a:off x="285720" y="71414"/>
            <a:ext cx="8358246" cy="796908"/>
          </a:xfrm>
        </p:spPr>
        <p:txBody>
          <a:bodyPr/>
          <a:lstStyle/>
          <a:p>
            <a:pPr algn="ctr"/>
            <a:r>
              <a:rPr lang="zh-CN" altLang="en-US" sz="3600" b="1" dirty="0" smtClean="0">
                <a:solidFill>
                  <a:srgbClr val="C00000"/>
                </a:solidFill>
                <a:latin typeface="Arial Unicode MS" pitchFamily="34" charset="-122"/>
                <a:ea typeface="黑体" pitchFamily="49" charset="-122"/>
              </a:rPr>
              <a:t>小结</a:t>
            </a:r>
            <a:endParaRPr lang="en-US" altLang="zh-CN" sz="3600" b="1" dirty="0" smtClean="0">
              <a:solidFill>
                <a:srgbClr val="C00000"/>
              </a:solidFill>
              <a:latin typeface="Arial Unicode MS" pitchFamily="34" charset="-122"/>
              <a:ea typeface="黑体" pitchFamily="49" charset="-122"/>
            </a:endParaRPr>
          </a:p>
        </p:txBody>
      </p:sp>
      <p:sp>
        <p:nvSpPr>
          <p:cNvPr id="9" name="Rectangle 14"/>
          <p:cNvSpPr txBox="1">
            <a:spLocks noChangeArrowheads="1"/>
          </p:cNvSpPr>
          <p:nvPr/>
        </p:nvSpPr>
        <p:spPr bwMode="auto">
          <a:xfrm>
            <a:off x="107504" y="5373217"/>
            <a:ext cx="8892480" cy="864096"/>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algn="ctr" eaLnBrk="1" hangingPunct="1"/>
            <a:r>
              <a:rPr lang="en-US" altLang="zh-CN" sz="2400" dirty="0" smtClean="0">
                <a:solidFill>
                  <a:srgbClr val="FF0000"/>
                </a:solidFill>
              </a:rPr>
              <a:t>Just a start, there is a long way to go for </a:t>
            </a:r>
          </a:p>
          <a:p>
            <a:pPr algn="ctr" eaLnBrk="1" hangingPunct="1"/>
            <a:r>
              <a:rPr lang="en-US" altLang="zh-CN" sz="2400" b="1" dirty="0" smtClean="0">
                <a:solidFill>
                  <a:srgbClr val="FF0000"/>
                </a:solidFill>
              </a:rPr>
              <a:t>Big Graph Search &amp;</a:t>
            </a:r>
            <a:r>
              <a:rPr lang="en-US" altLang="zh-CN" sz="2400" dirty="0" smtClean="0">
                <a:solidFill>
                  <a:srgbClr val="FF0000"/>
                </a:solidFill>
              </a:rPr>
              <a:t> </a:t>
            </a:r>
            <a:r>
              <a:rPr lang="en-US" altLang="zh-CN" sz="2400" b="1" dirty="0" smtClean="0">
                <a:solidFill>
                  <a:srgbClr val="FF0000"/>
                </a:solidFill>
              </a:rPr>
              <a:t>Approximation Computing!</a:t>
            </a:r>
            <a:endParaRPr lang="en-US" altLang="zh-CN" sz="2400" b="1" dirty="0" smtClean="0">
              <a:solidFill>
                <a:srgbClr val="FF0000"/>
              </a:solidFill>
              <a:sym typeface="Wingdings" pitchFamily="2" charset="2"/>
            </a:endParaRPr>
          </a:p>
        </p:txBody>
      </p:sp>
      <p:sp>
        <p:nvSpPr>
          <p:cNvPr id="12" name="灯片编号占位符 11"/>
          <p:cNvSpPr>
            <a:spLocks noGrp="1"/>
          </p:cNvSpPr>
          <p:nvPr>
            <p:ph type="sldNum" sz="quarter" idx="10"/>
          </p:nvPr>
        </p:nvSpPr>
        <p:spPr/>
        <p:txBody>
          <a:bodyPr/>
          <a:lstStyle/>
          <a:p>
            <a:pPr>
              <a:defRPr/>
            </a:pPr>
            <a:fld id="{3AD224E6-15A8-4E74-8987-281A30D56C8B}" type="slidenum">
              <a:rPr lang="zh-CN" altLang="en-US" smtClean="0"/>
              <a:pPr>
                <a:defRPr/>
              </a:pPr>
              <a:t>26</a:t>
            </a:fld>
            <a:endParaRPr lang="zh-CN" altLang="en-US" dirty="0"/>
          </a:p>
        </p:txBody>
      </p:sp>
      <p:sp>
        <p:nvSpPr>
          <p:cNvPr id="10" name="TextBox 9"/>
          <p:cNvSpPr txBox="1"/>
          <p:nvPr/>
        </p:nvSpPr>
        <p:spPr>
          <a:xfrm>
            <a:off x="323528" y="2906941"/>
            <a:ext cx="8568952"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lvl="0" indent="-342900" eaLnBrk="0" hangingPunct="0">
              <a:spcBef>
                <a:spcPts val="0"/>
              </a:spcBef>
            </a:pPr>
            <a:r>
              <a:rPr lang="zh-CN" altLang="en-US" sz="2800" dirty="0" smtClean="0">
                <a:solidFill>
                  <a:schemeClr val="tx1"/>
                </a:solidFill>
                <a:latin typeface="黑体" pitchFamily="49" charset="-122"/>
                <a:ea typeface="黑体" pitchFamily="49" charset="-122"/>
                <a:cs typeface="Arial Unicode MS" pitchFamily="34" charset="-122"/>
              </a:rPr>
              <a:t>数据和查询近似技术</a:t>
            </a:r>
            <a:r>
              <a:rPr lang="zh-CN" altLang="en-US" sz="2800" dirty="0" smtClean="0">
                <a:solidFill>
                  <a:srgbClr val="FF0000"/>
                </a:solidFill>
                <a:latin typeface="黑体" pitchFamily="49" charset="-122"/>
                <a:ea typeface="黑体" pitchFamily="49" charset="-122"/>
                <a:cs typeface="Arial Unicode MS" pitchFamily="34" charset="-122"/>
              </a:rPr>
              <a:t>并不意味着牺牲准确性！</a:t>
            </a:r>
            <a:endParaRPr lang="en-US" altLang="zh-CN" sz="2400" kern="0" dirty="0" smtClean="0">
              <a:solidFill>
                <a:srgbClr val="FF0000"/>
              </a:solidFill>
              <a:latin typeface="Arial Unicode MS" pitchFamily="34" charset="-122"/>
            </a:endParaRPr>
          </a:p>
        </p:txBody>
      </p:sp>
      <p:sp>
        <p:nvSpPr>
          <p:cNvPr id="11" name="TextBox 10"/>
          <p:cNvSpPr txBox="1"/>
          <p:nvPr/>
        </p:nvSpPr>
        <p:spPr>
          <a:xfrm>
            <a:off x="323528" y="3861048"/>
            <a:ext cx="8640960" cy="89255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indent="-342900" eaLnBrk="0" hangingPunct="0">
              <a:spcBef>
                <a:spcPts val="0"/>
              </a:spcBef>
            </a:pPr>
            <a:r>
              <a:rPr lang="zh-CN" altLang="en-US" sz="2800" kern="0" dirty="0" smtClean="0">
                <a:solidFill>
                  <a:schemeClr val="tx1"/>
                </a:solidFill>
                <a:latin typeface="+mn-ea"/>
              </a:rPr>
              <a:t>量化和</a:t>
            </a:r>
            <a:r>
              <a:rPr lang="zh-CN" altLang="en-US" sz="2800" dirty="0" smtClean="0">
                <a:solidFill>
                  <a:schemeClr val="tx1"/>
                </a:solidFill>
                <a:latin typeface="+mn-ea"/>
              </a:rPr>
              <a:t>计算深度融合</a:t>
            </a:r>
            <a:r>
              <a:rPr lang="zh-CN" altLang="en-US" sz="2400" b="1" dirty="0" smtClean="0">
                <a:solidFill>
                  <a:schemeClr val="tx1"/>
                </a:solidFill>
                <a:latin typeface="Arial Unicode MS" pitchFamily="34" charset="-122"/>
                <a:ea typeface="黑体" pitchFamily="49" charset="-122"/>
              </a:rPr>
              <a:t>：</a:t>
            </a:r>
            <a:endParaRPr lang="en-US" altLang="zh-CN" sz="2400" b="1" dirty="0" smtClean="0">
              <a:solidFill>
                <a:schemeClr val="tx1"/>
              </a:solidFill>
              <a:latin typeface="Arial Unicode MS" pitchFamily="34" charset="-122"/>
              <a:ea typeface="黑体" pitchFamily="49" charset="-122"/>
            </a:endParaRPr>
          </a:p>
          <a:p>
            <a:pPr indent="-342900" eaLnBrk="0" hangingPunct="0">
              <a:spcBef>
                <a:spcPts val="0"/>
              </a:spcBef>
              <a:buFont typeface="Arial" pitchFamily="34" charset="0"/>
              <a:buChar char="•"/>
            </a:pPr>
            <a:r>
              <a:rPr lang="zh-CN" altLang="en-US" sz="2400" dirty="0" smtClean="0">
                <a:latin typeface="黑体"/>
              </a:rPr>
              <a:t>数据感知的近似计算</a:t>
            </a:r>
            <a:r>
              <a:rPr lang="en-US" altLang="zh-CN" sz="2400" dirty="0" smtClean="0">
                <a:solidFill>
                  <a:srgbClr val="FF0000"/>
                </a:solidFill>
                <a:latin typeface="黑体"/>
              </a:rPr>
              <a:t>(</a:t>
            </a:r>
            <a:r>
              <a:rPr lang="en-US" altLang="zh-CN" sz="2400" dirty="0" smtClean="0">
                <a:solidFill>
                  <a:srgbClr val="FF0000"/>
                </a:solidFill>
              </a:rPr>
              <a:t>Data Aware Approximation)?</a:t>
            </a:r>
            <a:endParaRPr lang="en-US" altLang="zh-CN" sz="2400" kern="0" dirty="0" smtClean="0">
              <a:solidFill>
                <a:schemeClr val="tx1"/>
              </a:solidFill>
              <a:latin typeface="Arial Unicode MS" pitchFamily="34" charset="-122"/>
            </a:endParaRPr>
          </a:p>
        </p:txBody>
      </p:sp>
    </p:spTree>
    <p:extLst>
      <p:ext uri="{BB962C8B-B14F-4D97-AF65-F5344CB8AC3E}">
        <p14:creationId xmlns="" xmlns:p14="http://schemas.microsoft.com/office/powerpoint/2010/main" val="298274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sz="3600" b="1" dirty="0" smtClean="0">
                <a:solidFill>
                  <a:srgbClr val="C00000"/>
                </a:solidFill>
              </a:rPr>
              <a:t>Acknowledgements</a:t>
            </a:r>
            <a:endParaRPr kumimoji="1" lang="en-US" altLang="zh-CN" sz="3600" dirty="0" smtClean="0">
              <a:solidFill>
                <a:srgbClr val="C00000"/>
              </a:solidFill>
            </a:endParaRPr>
          </a:p>
        </p:txBody>
      </p:sp>
      <p:sp>
        <p:nvSpPr>
          <p:cNvPr id="6" name="内容占位符 2"/>
          <p:cNvSpPr txBox="1">
            <a:spLocks/>
          </p:cNvSpPr>
          <p:nvPr/>
        </p:nvSpPr>
        <p:spPr bwMode="auto">
          <a:xfrm>
            <a:off x="179512" y="908720"/>
            <a:ext cx="8964488" cy="58772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a:spcBef>
                <a:spcPts val="600"/>
              </a:spcBef>
            </a:pPr>
            <a:r>
              <a:rPr kumimoji="1" lang="en-US" altLang="zh-CN" sz="2400" dirty="0" smtClean="0"/>
              <a:t>Joint work with my students and colleagues: </a:t>
            </a:r>
          </a:p>
          <a:p>
            <a:pPr lvl="1">
              <a:spcBef>
                <a:spcPts val="600"/>
              </a:spcBef>
              <a:buFont typeface="Arial" pitchFamily="34" charset="0"/>
              <a:buChar char="•"/>
            </a:pPr>
            <a:r>
              <a:rPr kumimoji="1" lang="en-US" altLang="zh-CN" sz="2000" dirty="0" smtClean="0"/>
              <a:t> Liang </a:t>
            </a:r>
            <a:r>
              <a:rPr kumimoji="1" lang="en-US" altLang="zh-CN" sz="2000" dirty="0" err="1" smtClean="0"/>
              <a:t>Duan</a:t>
            </a:r>
            <a:r>
              <a:rPr kumimoji="1" lang="en-US" altLang="zh-CN" sz="2000" dirty="0" smtClean="0"/>
              <a:t>, </a:t>
            </a:r>
            <a:r>
              <a:rPr kumimoji="1" lang="en-US" altLang="zh-CN" sz="2000" dirty="0" err="1" smtClean="0"/>
              <a:t>Renjun</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Jia</a:t>
            </a:r>
            <a:r>
              <a:rPr kumimoji="1" lang="en-US" altLang="zh-CN" sz="2000" dirty="0" smtClean="0"/>
              <a:t> Li, </a:t>
            </a:r>
            <a:r>
              <a:rPr lang="en-US" altLang="zh-CN" sz="2000" dirty="0" err="1" smtClean="0"/>
              <a:t>Luoshu</a:t>
            </a:r>
            <a:r>
              <a:rPr lang="en-US" altLang="zh-CN" sz="2000" dirty="0" smtClean="0"/>
              <a:t> Wang</a:t>
            </a:r>
          </a:p>
          <a:p>
            <a:pPr lvl="1">
              <a:spcBef>
                <a:spcPts val="600"/>
              </a:spcBef>
              <a:buFont typeface="Arial" pitchFamily="34" charset="0"/>
              <a:buChar char="•"/>
            </a:pPr>
            <a:r>
              <a:rPr kumimoji="1" lang="en-US" altLang="zh-CN" sz="2000" dirty="0" smtClean="0"/>
              <a:t> </a:t>
            </a:r>
            <a:r>
              <a:rPr kumimoji="1" lang="en-US" altLang="zh-CN" sz="2000" dirty="0" err="1" smtClean="0"/>
              <a:t>Charu</a:t>
            </a:r>
            <a:r>
              <a:rPr kumimoji="1" lang="en-US" altLang="zh-CN" sz="2000" dirty="0" smtClean="0"/>
              <a:t> </a:t>
            </a:r>
            <a:r>
              <a:rPr kumimoji="1" lang="en-US" altLang="zh-CN" sz="2000" dirty="0" err="1" smtClean="0"/>
              <a:t>Aggarwal</a:t>
            </a:r>
            <a:r>
              <a:rPr kumimoji="1" lang="en-US" altLang="zh-CN" sz="2000" dirty="0" smtClean="0"/>
              <a:t>, </a:t>
            </a:r>
            <a:r>
              <a:rPr kumimoji="1" lang="en-US" altLang="zh-CN" sz="2000" dirty="0" err="1" smtClean="0"/>
              <a:t>Chunming</a:t>
            </a:r>
            <a:r>
              <a:rPr kumimoji="1" lang="en-US" altLang="zh-CN" sz="2000" dirty="0" smtClean="0"/>
              <a:t> </a:t>
            </a:r>
            <a:r>
              <a:rPr kumimoji="1" lang="en-US" altLang="zh-CN" sz="2000" dirty="0" err="1" smtClean="0"/>
              <a:t>Hu</a:t>
            </a:r>
            <a:r>
              <a:rPr kumimoji="1" lang="en-US" altLang="zh-CN" sz="2000" dirty="0" smtClean="0"/>
              <a:t>, </a:t>
            </a:r>
            <a:r>
              <a:rPr kumimoji="1" lang="en-US" altLang="zh-CN" sz="2000" dirty="0" err="1" smtClean="0"/>
              <a:t>Jinpeng</a:t>
            </a:r>
            <a:r>
              <a:rPr kumimoji="1" lang="en-US" altLang="zh-CN" sz="2000" dirty="0" smtClean="0"/>
              <a:t> </a:t>
            </a:r>
            <a:r>
              <a:rPr kumimoji="1" lang="en-US" altLang="zh-CN" sz="2000" dirty="0" err="1" smtClean="0"/>
              <a:t>Huai</a:t>
            </a:r>
            <a:r>
              <a:rPr lang="en-US" altLang="zh-CN" sz="2000" dirty="0" smtClean="0"/>
              <a:t>, </a:t>
            </a:r>
            <a:r>
              <a:rPr lang="en-US" altLang="zh-CN" sz="2000" dirty="0" err="1" smtClean="0"/>
              <a:t>Xuelian</a:t>
            </a:r>
            <a:r>
              <a:rPr lang="en-US" altLang="zh-CN" sz="2000" dirty="0" smtClean="0"/>
              <a:t> Lin</a:t>
            </a:r>
            <a:endParaRPr kumimoji="1" lang="en-US" altLang="zh-CN" sz="2000" dirty="0" smtClean="0"/>
          </a:p>
          <a:p>
            <a:pPr lvl="1">
              <a:spcBef>
                <a:spcPts val="600"/>
              </a:spcBef>
              <a:buFont typeface="Arial" pitchFamily="34" charset="0"/>
              <a:buChar char="•"/>
            </a:pPr>
            <a:endParaRPr kumimoji="1" lang="en-US" altLang="zh-CN" sz="2400" dirty="0" smtClean="0"/>
          </a:p>
          <a:p>
            <a:pPr>
              <a:spcBef>
                <a:spcPts val="600"/>
              </a:spcBef>
            </a:pPr>
            <a:endParaRPr kumimoji="1" lang="en-US" altLang="zh-CN" sz="2000" dirty="0" smtClean="0"/>
          </a:p>
          <a:p>
            <a:pPr>
              <a:spcBef>
                <a:spcPts val="600"/>
              </a:spcBef>
            </a:pPr>
            <a:endParaRPr lang="en-US" altLang="zh-CN" sz="2400" dirty="0" smtClean="0"/>
          </a:p>
          <a:p>
            <a:pPr>
              <a:spcBef>
                <a:spcPts val="600"/>
              </a:spcBef>
            </a:pPr>
            <a:endParaRPr kumimoji="1" lang="en-US" altLang="zh-CN" sz="2400" dirty="0" smtClean="0"/>
          </a:p>
          <a:p>
            <a:pPr>
              <a:spcBef>
                <a:spcPts val="600"/>
              </a:spcBef>
            </a:pPr>
            <a:endParaRPr kumimoji="1" lang="en-US" altLang="zh-CN" sz="2400" dirty="0" smtClean="0"/>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27</a:t>
            </a:fld>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a:spLocks/>
          </p:cNvSpPr>
          <p:nvPr/>
        </p:nvSpPr>
        <p:spPr>
          <a:xfrm>
            <a:off x="2187186" y="3717032"/>
            <a:ext cx="4769628" cy="2376264"/>
          </a:xfrm>
          <a:prstGeom prst="rect">
            <a:avLst/>
          </a:prstGeom>
        </p:spPr>
        <p:txBody>
          <a:bodyPr/>
          <a:lstStyle/>
          <a:p>
            <a:pPr marL="342900" marR="0" lvl="0" indent="-342900"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mn-lt"/>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r>
              <a:rPr lang="en-US" altLang="zh-CN" sz="2000" kern="0" dirty="0" smtClean="0">
                <a:latin typeface="+mn-lt"/>
                <a:ea typeface="+mn-ea"/>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Room G1122,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New Main Building, </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University</a:t>
            </a:r>
          </a:p>
          <a:p>
            <a:pPr marL="342900" marR="0" lvl="0" indent="-342900"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Beijing, China	</a:t>
            </a:r>
          </a:p>
          <a:p>
            <a:pPr marL="342900" marR="0" lvl="0" indent="-342900"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
        <p:nvSpPr>
          <p:cNvPr id="5" name="内容占位符 2"/>
          <p:cNvSpPr txBox="1">
            <a:spLocks/>
          </p:cNvSpPr>
          <p:nvPr/>
        </p:nvSpPr>
        <p:spPr>
          <a:xfrm>
            <a:off x="323528" y="1772816"/>
            <a:ext cx="8501122" cy="1296144"/>
          </a:xfrm>
          <a:prstGeom prst="rect">
            <a:avLst/>
          </a:prstGeom>
        </p:spPr>
        <p:txBody>
          <a:bodyPr/>
          <a:lstStyle/>
          <a:p>
            <a:pPr marL="342900" indent="-342900" algn="ctr" eaLnBrk="0" hangingPunct="0">
              <a:spcBef>
                <a:spcPct val="20000"/>
              </a:spcBef>
              <a:defRPr/>
            </a:pPr>
            <a:r>
              <a:rPr kumimoji="0" lang="en-US" altLang="zh-CN" sz="4800" b="1" i="0" u="none" strike="noStrike" kern="0" cap="none" spc="0" normalizeH="0" baseline="0" noProof="0" dirty="0" smtClean="0">
                <a:ln>
                  <a:noFill/>
                </a:ln>
                <a:solidFill>
                  <a:srgbClr val="FF0000"/>
                </a:solidFill>
                <a:effectLst/>
                <a:uLnTx/>
                <a:uFillTx/>
                <a:latin typeface="Arial Unicode MS" pitchFamily="34" charset="-122"/>
                <a:ea typeface="+mn-ea"/>
                <a:cs typeface="+mn-cs"/>
              </a:rPr>
              <a:t>Q&amp;A? </a:t>
            </a:r>
            <a:r>
              <a:rPr lang="en-US" altLang="zh-CN" sz="4800" b="1" kern="0" dirty="0" smtClean="0">
                <a:solidFill>
                  <a:srgbClr val="FF0000"/>
                </a:solidFill>
                <a:latin typeface="Arial Unicode MS" pitchFamily="34" charset="-122"/>
              </a:rPr>
              <a:t>Thanks!</a:t>
            </a:r>
            <a:endParaRPr lang="zh-CN" altLang="en-US" sz="4000" b="1" kern="0" dirty="0" smtClean="0">
              <a:solidFill>
                <a:srgbClr val="FF0000"/>
              </a:solidFill>
              <a:latin typeface="Arial Unicode MS"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71414"/>
            <a:ext cx="8640960" cy="796908"/>
          </a:xfrm>
        </p:spPr>
        <p:txBody>
          <a:bodyPr/>
          <a:lstStyle/>
          <a:p>
            <a:r>
              <a:rPr lang="zh-CN" altLang="en-US" sz="3600" b="1" dirty="0" smtClean="0">
                <a:solidFill>
                  <a:srgbClr val="C00000"/>
                </a:solidFill>
                <a:latin typeface="Arial Unicode MS" pitchFamily="34" charset="-122"/>
                <a:ea typeface="黑体" pitchFamily="49" charset="-122"/>
              </a:rPr>
              <a:t>大图数据，如社会网络等</a:t>
            </a:r>
            <a:endParaRPr lang="zh-CN" altLang="en-US" sz="3600" b="1" dirty="0">
              <a:solidFill>
                <a:srgbClr val="C00000"/>
              </a:solidFill>
              <a:latin typeface="Arial Unicode MS" pitchFamily="34" charset="-122"/>
              <a:ea typeface="黑体" pitchFamily="49" charset="-122"/>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43808" y="1090211"/>
            <a:ext cx="6086450" cy="2554813"/>
          </a:xfrm>
          <a:prstGeom prst="rect">
            <a:avLst/>
          </a:prstGeom>
          <a:noFill/>
          <a:ln w="9525">
            <a:noFill/>
            <a:miter lim="800000"/>
            <a:headEnd/>
            <a:tailEnd/>
          </a:ln>
        </p:spPr>
      </p:pic>
      <p:pic>
        <p:nvPicPr>
          <p:cNvPr id="10" name="图片 9" descr="blog-apr-13.jpg"/>
          <p:cNvPicPr>
            <a:picLocks noChangeAspect="1"/>
          </p:cNvPicPr>
          <p:nvPr/>
        </p:nvPicPr>
        <p:blipFill>
          <a:blip r:embed="rId4" cstate="print"/>
          <a:stretch>
            <a:fillRect/>
          </a:stretch>
        </p:blipFill>
        <p:spPr>
          <a:xfrm>
            <a:off x="251520" y="1559195"/>
            <a:ext cx="2438400" cy="1475232"/>
          </a:xfrm>
          <a:prstGeom prst="rect">
            <a:avLst/>
          </a:prstGeom>
        </p:spPr>
      </p:pic>
      <p:sp>
        <p:nvSpPr>
          <p:cNvPr id="8" name="TextBox 7"/>
          <p:cNvSpPr txBox="1"/>
          <p:nvPr/>
        </p:nvSpPr>
        <p:spPr>
          <a:xfrm>
            <a:off x="899592" y="4263479"/>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0099"/>
                </a:solidFill>
                <a:latin typeface="Arial Unicode MS" pitchFamily="34" charset="-122"/>
                <a:ea typeface="黑体" pitchFamily="49" charset="-122"/>
              </a:rPr>
              <a:t>数据量大</a:t>
            </a:r>
            <a:r>
              <a:rPr lang="zh-CN" altLang="en-US" sz="2400" dirty="0" smtClean="0">
                <a:latin typeface="Arial Unicode MS" pitchFamily="34" charset="-122"/>
                <a:ea typeface="黑体" pitchFamily="49" charset="-122"/>
              </a:rPr>
              <a:t>： </a:t>
            </a:r>
            <a:r>
              <a:rPr lang="zh-CN" altLang="en-US" sz="2400" dirty="0" smtClean="0">
                <a:sym typeface="Wingdings" pitchFamily="2" charset="2"/>
              </a:rPr>
              <a:t>高效的图搜索需要在均衡查询性能与准确性</a:t>
            </a:r>
            <a:endParaRPr lang="en-US" altLang="zh-CN" sz="2400" b="1" dirty="0" smtClean="0">
              <a:ea typeface="黑体" pitchFamily="49" charset="-122"/>
              <a:sym typeface="Wingdings" pitchFamily="2" charset="2"/>
            </a:endParaRPr>
          </a:p>
        </p:txBody>
      </p:sp>
      <p:sp>
        <p:nvSpPr>
          <p:cNvPr id="9" name="TextBox 8"/>
          <p:cNvSpPr txBox="1"/>
          <p:nvPr/>
        </p:nvSpPr>
        <p:spPr>
          <a:xfrm>
            <a:off x="899592" y="4839543"/>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0099"/>
                </a:solidFill>
                <a:latin typeface="Arial Unicode MS" pitchFamily="34" charset="-122"/>
                <a:ea typeface="黑体" pitchFamily="49" charset="-122"/>
                <a:sym typeface="Wingdings" pitchFamily="2" charset="2"/>
              </a:rPr>
              <a:t>数据变化频繁</a:t>
            </a:r>
            <a:r>
              <a:rPr lang="zh-CN" altLang="en-US" sz="2400" dirty="0" smtClean="0">
                <a:latin typeface="Arial Unicode MS" pitchFamily="34" charset="-122"/>
                <a:ea typeface="黑体" pitchFamily="49" charset="-122"/>
                <a:sym typeface="Wingdings" pitchFamily="2" charset="2"/>
              </a:rPr>
              <a:t>：</a:t>
            </a:r>
            <a:r>
              <a:rPr lang="zh-CN" altLang="en-US" sz="2400" dirty="0" smtClean="0">
                <a:ea typeface="黑体" pitchFamily="49" charset="-122"/>
                <a:sym typeface="Wingdings" pitchFamily="2" charset="2"/>
              </a:rPr>
              <a:t>融合数据的动态性和时间特征</a:t>
            </a:r>
            <a:endParaRPr lang="en-US" altLang="zh-CN" sz="2400" dirty="0" smtClean="0">
              <a:ea typeface="黑体" pitchFamily="49" charset="-122"/>
              <a:sym typeface="Wingdings" pitchFamily="2" charset="2"/>
            </a:endParaRPr>
          </a:p>
        </p:txBody>
      </p:sp>
      <p:sp>
        <p:nvSpPr>
          <p:cNvPr id="12" name="TextBox 11"/>
          <p:cNvSpPr txBox="1"/>
          <p:nvPr/>
        </p:nvSpPr>
        <p:spPr>
          <a:xfrm>
            <a:off x="899592" y="5445224"/>
            <a:ext cx="7848872" cy="4616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sz="2400" dirty="0" smtClean="0">
                <a:solidFill>
                  <a:srgbClr val="000099"/>
                </a:solidFill>
                <a:ea typeface="黑体" pitchFamily="49" charset="-122"/>
              </a:rPr>
              <a:t>数据丢失和不确定性</a:t>
            </a:r>
            <a:r>
              <a:rPr lang="zh-CN" altLang="en-US" sz="2400" dirty="0" smtClean="0">
                <a:ea typeface="黑体" pitchFamily="49" charset="-122"/>
              </a:rPr>
              <a:t>：</a:t>
            </a:r>
            <a:r>
              <a:rPr lang="zh-CN" altLang="en-US" sz="2400" dirty="0" smtClean="0"/>
              <a:t>提高数据的质量，减少负面影响</a:t>
            </a:r>
            <a:r>
              <a:rPr lang="en-US" altLang="zh-CN" sz="2400" dirty="0" smtClean="0"/>
              <a:t>.</a:t>
            </a:r>
            <a:endParaRPr lang="en-US" altLang="zh-CN" sz="2400" b="1" dirty="0" smtClean="0">
              <a:ea typeface="黑体" pitchFamily="49" charset="-122"/>
              <a:sym typeface="Wingdings" pitchFamily="2" charset="2"/>
            </a:endParaRPr>
          </a:p>
        </p:txBody>
      </p:sp>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3</a:t>
            </a:fld>
            <a:endParaRPr lang="zh-CN" altLang="en-US" dirty="0"/>
          </a:p>
        </p:txBody>
      </p:sp>
      <p:sp>
        <p:nvSpPr>
          <p:cNvPr id="11" name="TextBox 10"/>
          <p:cNvSpPr txBox="1"/>
          <p:nvPr/>
        </p:nvSpPr>
        <p:spPr>
          <a:xfrm>
            <a:off x="395536" y="4263478"/>
            <a:ext cx="504056" cy="1685802"/>
          </a:xfrm>
          <a:prstGeom prst="rect">
            <a:avLst/>
          </a:prstGeom>
          <a:blipFill dpi="0" rotWithShape="1">
            <a:blip r:embed="rId5" cstate="print">
              <a:alphaModFix amt="84000"/>
            </a:blip>
            <a:srcRect/>
            <a:tile tx="0" ty="0" sx="100000" sy="100000" flip="none" algn="tl"/>
          </a:blipFill>
          <a:ln w="12700" cmpd="thickThin">
            <a:solidFill>
              <a:srgbClr val="FF0000"/>
            </a:solidFill>
            <a:miter lim="800000"/>
            <a:headEnd/>
            <a:tailEnd/>
          </a:ln>
        </p:spPr>
        <p:txBody>
          <a:bodyPr vert="eaVert"/>
          <a:lstStyle/>
          <a:p>
            <a:pPr algn="ctr">
              <a:defRPr/>
            </a:pPr>
            <a:r>
              <a:rPr lang="zh-CN" altLang="en-US" sz="2800" b="1" dirty="0" smtClean="0">
                <a:solidFill>
                  <a:srgbClr val="FF0000"/>
                </a:solidFill>
                <a:latin typeface="Arial Unicode MS" pitchFamily="34" charset="-122"/>
                <a:ea typeface="黑体" pitchFamily="49" charset="-122"/>
                <a:cs typeface="Arial Unicode MS" pitchFamily="34" charset="-122"/>
                <a:sym typeface="Wingdings" pitchFamily="2" charset="2"/>
              </a:rPr>
              <a:t>挑战性</a:t>
            </a:r>
            <a:endParaRPr lang="en-US" altLang="zh-CN" sz="28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C00000"/>
                </a:solidFill>
              </a:rPr>
              <a:t>FAE</a:t>
            </a:r>
            <a:r>
              <a:rPr lang="zh-CN" altLang="en-US" sz="3600" b="1" dirty="0" smtClean="0">
                <a:solidFill>
                  <a:srgbClr val="C00000"/>
                </a:solidFill>
              </a:rPr>
              <a:t>法则</a:t>
            </a:r>
            <a:endParaRPr lang="zh-CN" altLang="en-US" sz="3600" b="1" dirty="0">
              <a:solidFill>
                <a:srgbClr val="C00000"/>
              </a:solidFill>
            </a:endParaRPr>
          </a:p>
        </p:txBody>
      </p:sp>
      <p:sp>
        <p:nvSpPr>
          <p:cNvPr id="3" name="内容占位符 2"/>
          <p:cNvSpPr>
            <a:spLocks noGrp="1"/>
          </p:cNvSpPr>
          <p:nvPr>
            <p:ph idx="1"/>
          </p:nvPr>
        </p:nvSpPr>
        <p:spPr/>
        <p:txBody>
          <a:bodyPr/>
          <a:lstStyle/>
          <a:p>
            <a:r>
              <a:rPr lang="zh-CN" altLang="en-US" sz="2800" dirty="0" smtClean="0">
                <a:solidFill>
                  <a:srgbClr val="000099"/>
                </a:solidFill>
                <a:latin typeface="+mn-ea"/>
              </a:rPr>
              <a:t>在大量、动态和不确定图数据中：</a:t>
            </a:r>
            <a:endParaRPr lang="en-US" altLang="zh-CN" sz="2800" dirty="0" smtClean="0">
              <a:solidFill>
                <a:srgbClr val="000099"/>
              </a:solidFill>
              <a:latin typeface="+mn-ea"/>
            </a:endParaRPr>
          </a:p>
          <a:p>
            <a:pPr lvl="1"/>
            <a:r>
              <a:rPr lang="en-US" altLang="zh-CN" b="1" dirty="0" smtClean="0">
                <a:solidFill>
                  <a:srgbClr val="FF0000"/>
                </a:solidFill>
                <a:latin typeface="+mn-ea"/>
              </a:rPr>
              <a:t>F</a:t>
            </a:r>
            <a:r>
              <a:rPr lang="en-US" altLang="zh-CN" dirty="0" smtClean="0">
                <a:latin typeface="+mn-ea"/>
              </a:rPr>
              <a:t>:</a:t>
            </a:r>
            <a:r>
              <a:rPr lang="zh-CN" altLang="en-US" dirty="0" smtClean="0">
                <a:latin typeface="+mn-ea"/>
              </a:rPr>
              <a:t>如何提供</a:t>
            </a:r>
            <a:r>
              <a:rPr lang="zh-CN" altLang="en-US" dirty="0" smtClean="0">
                <a:solidFill>
                  <a:srgbClr val="FF0000"/>
                </a:solidFill>
                <a:latin typeface="+mn-ea"/>
              </a:rPr>
              <a:t>友好的</a:t>
            </a:r>
            <a:r>
              <a:rPr lang="zh-CN" altLang="en-US" dirty="0" smtClean="0">
                <a:latin typeface="+mn-ea"/>
              </a:rPr>
              <a:t>图搜索界面？</a:t>
            </a:r>
            <a:endParaRPr lang="en-US" altLang="zh-CN" dirty="0" smtClean="0">
              <a:latin typeface="+mn-ea"/>
            </a:endParaRPr>
          </a:p>
          <a:p>
            <a:pPr lvl="1"/>
            <a:r>
              <a:rPr lang="en-US" altLang="zh-CN" b="1" dirty="0" smtClean="0">
                <a:solidFill>
                  <a:srgbClr val="FF0000"/>
                </a:solidFill>
                <a:latin typeface="+mn-ea"/>
              </a:rPr>
              <a:t>A</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更准</a:t>
            </a:r>
            <a:r>
              <a:rPr lang="en-US" altLang="zh-CN" dirty="0" smtClean="0">
                <a:solidFill>
                  <a:srgbClr val="FF0000"/>
                </a:solidFill>
                <a:latin typeface="+mn-ea"/>
              </a:rPr>
              <a:t>?</a:t>
            </a:r>
          </a:p>
          <a:p>
            <a:pPr lvl="1"/>
            <a:r>
              <a:rPr lang="en-US" altLang="zh-CN" b="1" dirty="0" smtClean="0">
                <a:solidFill>
                  <a:srgbClr val="FF0000"/>
                </a:solidFill>
                <a:latin typeface="+mn-ea"/>
              </a:rPr>
              <a:t>E</a:t>
            </a:r>
            <a:r>
              <a:rPr lang="en-US" altLang="zh-CN" dirty="0" smtClean="0">
                <a:latin typeface="+mn-ea"/>
              </a:rPr>
              <a:t>:</a:t>
            </a:r>
            <a:r>
              <a:rPr lang="zh-CN" altLang="en-US" dirty="0" smtClean="0">
                <a:latin typeface="+mn-ea"/>
              </a:rPr>
              <a:t>如何搜索“信息”</a:t>
            </a:r>
            <a:r>
              <a:rPr lang="zh-CN" altLang="en-US" dirty="0" smtClean="0">
                <a:solidFill>
                  <a:srgbClr val="FF0000"/>
                </a:solidFill>
                <a:latin typeface="+mn-ea"/>
              </a:rPr>
              <a:t>更快</a:t>
            </a:r>
            <a:r>
              <a:rPr lang="en-US" altLang="zh-CN" dirty="0" smtClean="0">
                <a:solidFill>
                  <a:srgbClr val="FF0000"/>
                </a:solidFill>
                <a:latin typeface="+mn-ea"/>
              </a:rPr>
              <a:t>?</a:t>
            </a:r>
            <a:endParaRPr lang="en-US" altLang="zh-CN" dirty="0" smtClean="0">
              <a:latin typeface="+mn-ea"/>
            </a:endParaRPr>
          </a:p>
          <a:p>
            <a:pPr lvl="1"/>
            <a:endParaRPr lang="zh-CN" altLang="en-US" dirty="0">
              <a:latin typeface="+mn-ea"/>
            </a:endParaRPr>
          </a:p>
        </p:txBody>
      </p:sp>
      <p:pic>
        <p:nvPicPr>
          <p:cNvPr id="12" name="图片 11" descr="blog-apr-13.jpg"/>
          <p:cNvPicPr>
            <a:picLocks noChangeAspect="1"/>
          </p:cNvPicPr>
          <p:nvPr/>
        </p:nvPicPr>
        <p:blipFill>
          <a:blip r:embed="rId2" cstate="print"/>
          <a:stretch>
            <a:fillRect/>
          </a:stretch>
        </p:blipFill>
        <p:spPr>
          <a:xfrm>
            <a:off x="6516216" y="1233688"/>
            <a:ext cx="2438400" cy="1475232"/>
          </a:xfrm>
          <a:prstGeom prst="rect">
            <a:avLst/>
          </a:prstGeom>
        </p:spPr>
      </p:pic>
      <p:grpSp>
        <p:nvGrpSpPr>
          <p:cNvPr id="5" name="组合 17"/>
          <p:cNvGrpSpPr/>
          <p:nvPr/>
        </p:nvGrpSpPr>
        <p:grpSpPr>
          <a:xfrm>
            <a:off x="3275856" y="3645024"/>
            <a:ext cx="5616624" cy="2347424"/>
            <a:chOff x="755576" y="3846721"/>
            <a:chExt cx="5976664" cy="2606615"/>
          </a:xfrm>
        </p:grpSpPr>
        <p:pic>
          <p:nvPicPr>
            <p:cNvPr id="1028" name="Picture 4" descr="C:\Program Files (x86)\Microsoft Office\MEDIA\CAGCAT10\j0285750.wmf"/>
            <p:cNvPicPr>
              <a:picLocks noChangeAspect="1" noChangeArrowheads="1"/>
            </p:cNvPicPr>
            <p:nvPr/>
          </p:nvPicPr>
          <p:blipFill>
            <a:blip r:embed="rId3" cstate="print"/>
            <a:srcRect/>
            <a:stretch>
              <a:fillRect/>
            </a:stretch>
          </p:blipFill>
          <p:spPr bwMode="auto">
            <a:xfrm>
              <a:off x="4716016" y="4581128"/>
              <a:ext cx="2016224" cy="1512168"/>
            </a:xfrm>
            <a:prstGeom prst="rect">
              <a:avLst/>
            </a:prstGeom>
            <a:noFill/>
          </p:spPr>
        </p:pic>
        <p:pic>
          <p:nvPicPr>
            <p:cNvPr id="1026" name="Picture 2" descr="C:\Program Files (x86)\Microsoft Office\MEDIA\CAGCAT10\j0292020.wmf"/>
            <p:cNvPicPr>
              <a:picLocks noChangeAspect="1" noChangeArrowheads="1"/>
            </p:cNvPicPr>
            <p:nvPr/>
          </p:nvPicPr>
          <p:blipFill>
            <a:blip r:embed="rId4" cstate="print"/>
            <a:srcRect/>
            <a:stretch>
              <a:fillRect/>
            </a:stretch>
          </p:blipFill>
          <p:spPr bwMode="auto">
            <a:xfrm>
              <a:off x="755576" y="3846721"/>
              <a:ext cx="2880320" cy="2606615"/>
            </a:xfrm>
            <a:prstGeom prst="rect">
              <a:avLst/>
            </a:prstGeom>
            <a:noFill/>
          </p:spPr>
        </p:pic>
        <p:pic>
          <p:nvPicPr>
            <p:cNvPr id="17" name="图片 16" descr="download (1).jpg"/>
            <p:cNvPicPr>
              <a:picLocks noChangeAspect="1"/>
            </p:cNvPicPr>
            <p:nvPr/>
          </p:nvPicPr>
          <p:blipFill>
            <a:blip r:embed="rId5" cstate="print"/>
            <a:stretch>
              <a:fillRect/>
            </a:stretch>
          </p:blipFill>
          <p:spPr>
            <a:xfrm>
              <a:off x="2627784" y="4322787"/>
              <a:ext cx="2390775" cy="1914525"/>
            </a:xfrm>
            <a:prstGeom prst="rect">
              <a:avLst/>
            </a:prstGeom>
          </p:spPr>
        </p:pic>
      </p:grpSp>
      <p:graphicFrame>
        <p:nvGraphicFramePr>
          <p:cNvPr id="11" name="内容占位符 4"/>
          <p:cNvGraphicFramePr>
            <a:graphicFrameLocks/>
          </p:cNvGraphicFramePr>
          <p:nvPr/>
        </p:nvGraphicFramePr>
        <p:xfrm>
          <a:off x="107504" y="3284984"/>
          <a:ext cx="3168351" cy="295232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3" name="灯片编号占位符 12"/>
          <p:cNvSpPr>
            <a:spLocks noGrp="1"/>
          </p:cNvSpPr>
          <p:nvPr>
            <p:ph type="sldNum" sz="quarter" idx="10"/>
          </p:nvPr>
        </p:nvSpPr>
        <p:spPr/>
        <p:txBody>
          <a:bodyPr/>
          <a:lstStyle/>
          <a:p>
            <a:pPr>
              <a:defRPr/>
            </a:pPr>
            <a:fld id="{3AD224E6-15A8-4E74-8987-281A30D56C8B}" type="slidenum">
              <a:rPr lang="zh-CN" altLang="en-US" smtClean="0"/>
              <a:pPr>
                <a:defRPr/>
              </a:pPr>
              <a:t>4</a:t>
            </a:fld>
            <a:endParaRPr lang="zh-CN" altLang="en-US" dirty="0"/>
          </a:p>
        </p:txBody>
      </p:sp>
      <p:sp>
        <p:nvSpPr>
          <p:cNvPr id="14" name="矩形 13"/>
          <p:cNvSpPr/>
          <p:nvPr/>
        </p:nvSpPr>
        <p:spPr>
          <a:xfrm>
            <a:off x="125760" y="6237312"/>
            <a:ext cx="8892480" cy="523220"/>
          </a:xfrm>
          <a:prstGeom prst="rect">
            <a:avLst/>
          </a:prstGeom>
          <a:ln>
            <a:solidFill>
              <a:srgbClr val="000099"/>
            </a:solidFill>
          </a:ln>
        </p:spPr>
        <p:txBody>
          <a:bodyPr wrap="square">
            <a:spAutoFit/>
          </a:bodyPr>
          <a:lstStyle/>
          <a:p>
            <a:r>
              <a:rPr lang="en-US" altLang="zh-CN" sz="1400" dirty="0" err="1" smtClean="0">
                <a:ea typeface="黑体" pitchFamily="49" charset="-122"/>
              </a:rPr>
              <a:t>Shuai</a:t>
            </a:r>
            <a:r>
              <a:rPr lang="en-US" altLang="zh-CN" sz="1400" dirty="0" smtClean="0">
                <a:ea typeface="黑体" pitchFamily="49" charset="-122"/>
              </a:rPr>
              <a:t> Ma, </a:t>
            </a:r>
            <a:r>
              <a:rPr lang="en-US" altLang="zh-CN" sz="1400" dirty="0" err="1" smtClean="0">
                <a:ea typeface="黑体" pitchFamily="49" charset="-122"/>
              </a:rPr>
              <a:t>Jia</a:t>
            </a:r>
            <a:r>
              <a:rPr lang="en-US" altLang="zh-CN" sz="1400" dirty="0" smtClean="0">
                <a:ea typeface="黑体" pitchFamily="49" charset="-122"/>
              </a:rPr>
              <a:t> Li, </a:t>
            </a:r>
            <a:r>
              <a:rPr lang="en-US" altLang="zh-CN" sz="1400" dirty="0" err="1" smtClean="0">
                <a:ea typeface="黑体" pitchFamily="49" charset="-122"/>
              </a:rPr>
              <a:t>Chunming</a:t>
            </a:r>
            <a:r>
              <a:rPr lang="en-US" altLang="zh-CN" sz="1400" dirty="0" smtClean="0">
                <a:ea typeface="黑体" pitchFamily="49" charset="-122"/>
              </a:rPr>
              <a:t> </a:t>
            </a:r>
            <a:r>
              <a:rPr lang="en-US" altLang="zh-CN" sz="1400" dirty="0" err="1" smtClean="0">
                <a:ea typeface="黑体" pitchFamily="49" charset="-122"/>
              </a:rPr>
              <a:t>Hu</a:t>
            </a:r>
            <a:r>
              <a:rPr lang="en-US" altLang="zh-CN" sz="1400" dirty="0" smtClean="0">
                <a:ea typeface="黑体" pitchFamily="49" charset="-122"/>
              </a:rPr>
              <a:t>, </a:t>
            </a:r>
            <a:r>
              <a:rPr lang="en-US" altLang="zh-CN" sz="1400" dirty="0" err="1" smtClean="0">
                <a:ea typeface="黑体" pitchFamily="49" charset="-122"/>
              </a:rPr>
              <a:t>Xuelian</a:t>
            </a:r>
            <a:r>
              <a:rPr lang="en-US" altLang="zh-CN" sz="1400" dirty="0" smtClean="0">
                <a:ea typeface="黑体" pitchFamily="49" charset="-122"/>
              </a:rPr>
              <a:t> Lin, and </a:t>
            </a:r>
            <a:r>
              <a:rPr lang="en-US" altLang="zh-CN" sz="1400" dirty="0" err="1" smtClean="0">
                <a:ea typeface="黑体" pitchFamily="49" charset="-122"/>
              </a:rPr>
              <a:t>Jinpeng</a:t>
            </a:r>
            <a:r>
              <a:rPr lang="en-US" altLang="zh-CN" sz="1400" dirty="0" smtClean="0">
                <a:ea typeface="黑体" pitchFamily="49" charset="-122"/>
              </a:rPr>
              <a:t> </a:t>
            </a:r>
            <a:r>
              <a:rPr lang="en-US" altLang="zh-CN" sz="1400" dirty="0" err="1" smtClean="0">
                <a:ea typeface="黑体" pitchFamily="49" charset="-122"/>
              </a:rPr>
              <a:t>Huai</a:t>
            </a:r>
            <a:r>
              <a:rPr lang="en-US" altLang="zh-CN" sz="1400" dirty="0" smtClean="0">
                <a:ea typeface="黑体" pitchFamily="49" charset="-122"/>
              </a:rPr>
              <a:t>. Big Graph Search: Challenges and Techniques. </a:t>
            </a:r>
            <a:r>
              <a:rPr lang="en-US" altLang="zh-CN" sz="1400" b="1" dirty="0" smtClean="0">
                <a:solidFill>
                  <a:srgbClr val="CC3300"/>
                </a:solidFill>
                <a:ea typeface="黑体" pitchFamily="49" charset="-122"/>
              </a:rPr>
              <a:t>Frontiers of Computer Science, 2016. (invited)</a:t>
            </a:r>
            <a:endParaRPr lang="zh-CN" altLang="en-US" sz="1400" b="1" dirty="0" smtClean="0">
              <a:solidFill>
                <a:srgbClr val="CC3300"/>
              </a:solidFill>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友好性</a:t>
            </a:r>
            <a:r>
              <a:rPr lang="en-US" altLang="zh-CN" sz="3600" b="1" dirty="0" smtClean="0">
                <a:solidFill>
                  <a:srgbClr val="C00000"/>
                </a:solidFill>
                <a:latin typeface="Arial Unicode MS" pitchFamily="34" charset="-122"/>
                <a:ea typeface="黑体" pitchFamily="49" charset="-122"/>
              </a:rPr>
              <a:t>(Friendliness)</a:t>
            </a:r>
            <a:endParaRPr lang="zh-CN" altLang="en-US" sz="3600" b="1" dirty="0">
              <a:solidFill>
                <a:srgbClr val="C00000"/>
              </a:solidFill>
              <a:latin typeface="Arial Unicode MS" pitchFamily="34" charset="-122"/>
              <a:ea typeface="黑体" pitchFamily="49" charset="-122"/>
            </a:endParaRPr>
          </a:p>
        </p:txBody>
      </p:sp>
      <p:sp>
        <p:nvSpPr>
          <p:cNvPr id="7" name="内容占位符 2"/>
          <p:cNvSpPr txBox="1">
            <a:spLocks/>
          </p:cNvSpPr>
          <p:nvPr/>
        </p:nvSpPr>
        <p:spPr bwMode="auto">
          <a:xfrm>
            <a:off x="323528" y="928100"/>
            <a:ext cx="8501122" cy="2500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如何以</a:t>
            </a:r>
            <a:r>
              <a:rPr lang="zh-CN" altLang="en-US" sz="2800" dirty="0" smtClean="0">
                <a:solidFill>
                  <a:srgbClr val="FF0000"/>
                </a:solidFill>
                <a:latin typeface="+mn-ea"/>
                <a:ea typeface="+mn-ea"/>
              </a:rPr>
              <a:t>友好的方式</a:t>
            </a:r>
            <a:r>
              <a:rPr lang="zh-CN" altLang="en-US" sz="2800" dirty="0" smtClean="0">
                <a:latin typeface="+mn-ea"/>
                <a:ea typeface="+mn-ea"/>
              </a:rPr>
              <a:t>提供“图搜索”的查询界面？</a:t>
            </a:r>
            <a:endParaRPr kumimoji="0" lang="en-US" altLang="zh-CN" sz="2800" b="0" i="0" u="none" strike="noStrike" kern="0" cap="none" spc="0" normalizeH="0" baseline="0" noProof="0" dirty="0" smtClean="0">
              <a:ln>
                <a:noFill/>
              </a:ln>
              <a:solidFill>
                <a:srgbClr val="000099"/>
              </a:solidFill>
              <a:effectLst/>
              <a:uLnTx/>
              <a:uFillTx/>
              <a:latin typeface="+mn-ea"/>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solidFill>
                  <a:srgbClr val="FF0000"/>
                </a:solidFill>
                <a:latin typeface="+mn-ea"/>
                <a:ea typeface="+mn-ea"/>
              </a:rPr>
              <a:t>关键字的搜索模式非常友好</a:t>
            </a:r>
            <a:endParaRPr lang="en-US" altLang="zh-CN" sz="2400" kern="0" dirty="0" smtClean="0">
              <a:solidFill>
                <a:srgbClr val="FF0000"/>
              </a:solidFill>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直接让用户输入模式图非常不友好</a:t>
            </a:r>
            <a:endParaRPr lang="en-US" altLang="zh-CN" sz="2400" kern="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lang="zh-CN" altLang="en-US" sz="2400" kern="0" dirty="0" smtClean="0">
                <a:latin typeface="+mn-ea"/>
                <a:ea typeface="+mn-ea"/>
              </a:rPr>
              <a:t>提供方便的方式</a:t>
            </a:r>
            <a:r>
              <a:rPr lang="zh-CN" altLang="en-US" sz="2400" kern="0" dirty="0" smtClean="0">
                <a:solidFill>
                  <a:srgbClr val="FF0000"/>
                </a:solidFill>
                <a:latin typeface="+mn-ea"/>
                <a:ea typeface="+mn-ea"/>
              </a:rPr>
              <a:t>隐式</a:t>
            </a:r>
            <a:r>
              <a:rPr lang="zh-CN" altLang="en-US" sz="2400" kern="0" dirty="0" smtClean="0">
                <a:latin typeface="+mn-ea"/>
                <a:ea typeface="+mn-ea"/>
              </a:rPr>
              <a:t>表达查询图</a:t>
            </a:r>
            <a:endParaRPr lang="en-US" altLang="zh-CN" sz="2400" kern="0" dirty="0" smtClean="0">
              <a:latin typeface="+mn-ea"/>
              <a:ea typeface="+mn-ea"/>
            </a:endParaRPr>
          </a:p>
          <a:p>
            <a:pPr marL="1200150" lvl="2" indent="-285750" eaLnBrk="0" hangingPunct="0">
              <a:spcBef>
                <a:spcPct val="20000"/>
              </a:spcBef>
              <a:buFontTx/>
              <a:buChar char="–"/>
            </a:pPr>
            <a:r>
              <a:rPr kumimoji="0" lang="zh-CN" altLang="en-US" sz="2400" b="0" i="0" u="none" strike="noStrike" kern="0" cap="none" spc="0" normalizeH="0" baseline="0" noProof="0" dirty="0" smtClean="0">
                <a:ln>
                  <a:noFill/>
                </a:ln>
                <a:solidFill>
                  <a:schemeClr val="tx1"/>
                </a:solidFill>
                <a:effectLst/>
                <a:uLnTx/>
                <a:uFillTx/>
                <a:latin typeface="+mn-ea"/>
                <a:ea typeface="+mn-ea"/>
              </a:rPr>
              <a:t>如，</a:t>
            </a:r>
            <a:r>
              <a:rPr kumimoji="0" lang="en-US" altLang="zh-CN" sz="2400" b="0" i="0" u="none" strike="noStrike" kern="0" cap="none" spc="0" normalizeH="0" baseline="0" noProof="0" dirty="0" err="1" smtClean="0">
                <a:ln>
                  <a:noFill/>
                </a:ln>
                <a:solidFill>
                  <a:schemeClr val="tx1"/>
                </a:solidFill>
                <a:effectLst/>
                <a:uLnTx/>
                <a:uFillTx/>
                <a:latin typeface="+mn-ea"/>
                <a:ea typeface="+mn-ea"/>
              </a:rPr>
              <a:t>Facebook</a:t>
            </a:r>
            <a:r>
              <a:rPr kumimoji="0" lang="zh-CN" altLang="en-US" sz="2400" b="0" i="0" u="none" strike="noStrike" kern="0" cap="none" spc="0" normalizeH="0" baseline="0" noProof="0" dirty="0" smtClean="0">
                <a:ln>
                  <a:noFill/>
                </a:ln>
                <a:solidFill>
                  <a:schemeClr val="tx1"/>
                </a:solidFill>
                <a:effectLst/>
                <a:uLnTx/>
                <a:uFillTx/>
                <a:latin typeface="+mn-ea"/>
                <a:ea typeface="+mn-ea"/>
              </a:rPr>
              <a:t>采用简单化的自然语言</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pic>
        <p:nvPicPr>
          <p:cNvPr id="6" name="图片 5" descr="Facebook-Graph-Search.jpg"/>
          <p:cNvPicPr>
            <a:picLocks noChangeAspect="1"/>
          </p:cNvPicPr>
          <p:nvPr/>
        </p:nvPicPr>
        <p:blipFill>
          <a:blip r:embed="rId2" cstate="print"/>
          <a:stretch>
            <a:fillRect/>
          </a:stretch>
        </p:blipFill>
        <p:spPr>
          <a:xfrm>
            <a:off x="749432" y="3510300"/>
            <a:ext cx="7783007" cy="3024336"/>
          </a:xfrm>
          <a:prstGeom prst="rect">
            <a:avLst/>
          </a:prstGeom>
        </p:spPr>
      </p:pic>
      <p:sp>
        <p:nvSpPr>
          <p:cNvPr id="8" name="TextBox 7"/>
          <p:cNvSpPr txBox="1"/>
          <p:nvPr/>
        </p:nvSpPr>
        <p:spPr>
          <a:xfrm>
            <a:off x="5508104" y="3573016"/>
            <a:ext cx="2952328" cy="369332"/>
          </a:xfrm>
          <a:prstGeom prst="rect">
            <a:avLst/>
          </a:prstGeom>
          <a:noFill/>
        </p:spPr>
        <p:txBody>
          <a:bodyPr wrap="square" rtlCol="0">
            <a:spAutoFit/>
          </a:bodyPr>
          <a:lstStyle/>
          <a:p>
            <a:r>
              <a:rPr lang="en-US" altLang="zh-CN" b="1" dirty="0" err="1" smtClean="0">
                <a:solidFill>
                  <a:schemeClr val="bg1"/>
                </a:solidFill>
              </a:rPr>
              <a:t>Facebook</a:t>
            </a:r>
            <a:r>
              <a:rPr lang="en-US" altLang="zh-CN" b="1" dirty="0" smtClean="0">
                <a:solidFill>
                  <a:schemeClr val="bg1"/>
                </a:solidFill>
              </a:rPr>
              <a:t> Graph Search</a:t>
            </a:r>
            <a:endParaRPr lang="zh-CN" altLang="en-US" b="1" dirty="0">
              <a:solidFill>
                <a:schemeClr val="bg1"/>
              </a:solidFill>
            </a:endParaRPr>
          </a:p>
        </p:txBody>
      </p:sp>
      <p:sp>
        <p:nvSpPr>
          <p:cNvPr id="9" name="灯片编号占位符 8"/>
          <p:cNvSpPr>
            <a:spLocks noGrp="1"/>
          </p:cNvSpPr>
          <p:nvPr>
            <p:ph type="sldNum" sz="quarter" idx="10"/>
          </p:nvPr>
        </p:nvSpPr>
        <p:spPr/>
        <p:txBody>
          <a:bodyPr/>
          <a:lstStyle/>
          <a:p>
            <a:pPr>
              <a:defRPr/>
            </a:pPr>
            <a:fld id="{3AD224E6-15A8-4E74-8987-281A30D56C8B}" type="slidenum">
              <a:rPr lang="zh-CN" altLang="en-US" smtClean="0"/>
              <a:pPr>
                <a:defRPr/>
              </a:pPr>
              <a:t>5</a:t>
            </a:fld>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准确性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Accuracy</a:t>
            </a:r>
            <a:r>
              <a:rPr lang="en-US" altLang="zh-CN" sz="3600" b="1" dirty="0" smtClean="0">
                <a:solidFill>
                  <a:srgbClr val="C00000"/>
                </a:solidFill>
              </a:rPr>
              <a:t>)</a:t>
            </a:r>
            <a:endParaRPr lang="zh-CN" altLang="en-US" sz="3600" dirty="0"/>
          </a:p>
        </p:txBody>
      </p:sp>
      <p:sp>
        <p:nvSpPr>
          <p:cNvPr id="6" name="内容占位符 2"/>
          <p:cNvSpPr>
            <a:spLocks noGrp="1"/>
          </p:cNvSpPr>
          <p:nvPr>
            <p:ph idx="1"/>
          </p:nvPr>
        </p:nvSpPr>
        <p:spPr>
          <a:xfrm>
            <a:off x="467544" y="4653136"/>
            <a:ext cx="5580112" cy="1584176"/>
          </a:xfrm>
        </p:spPr>
        <p:txBody>
          <a:bodyPr/>
          <a:lstStyle/>
          <a:p>
            <a:pPr>
              <a:buNone/>
            </a:pPr>
            <a:r>
              <a:rPr lang="zh-CN" altLang="en-US" sz="2400" dirty="0" smtClean="0"/>
              <a:t>搜索</a:t>
            </a:r>
            <a:r>
              <a:rPr lang="zh-CN" altLang="en-US" sz="2400" dirty="0" smtClean="0">
                <a:solidFill>
                  <a:srgbClr val="000099"/>
                </a:solidFill>
              </a:rPr>
              <a:t>北航</a:t>
            </a:r>
            <a:r>
              <a:rPr lang="zh-CN" altLang="en-US" sz="2400" dirty="0" smtClean="0"/>
              <a:t>的信息</a:t>
            </a:r>
            <a:r>
              <a:rPr lang="zh-CN" altLang="en-US" sz="2400" dirty="0" smtClean="0">
                <a:solidFill>
                  <a:srgbClr val="0066CC"/>
                </a:solidFill>
              </a:rPr>
              <a:t>：</a:t>
            </a:r>
            <a:endParaRPr lang="en-US" altLang="zh-CN" sz="2400" dirty="0" smtClean="0">
              <a:solidFill>
                <a:srgbClr val="0066CC"/>
              </a:solidFill>
            </a:endParaRPr>
          </a:p>
          <a:p>
            <a:pPr marL="285750" indent="-285750">
              <a:buFontTx/>
              <a:buChar char="–"/>
            </a:pPr>
            <a:r>
              <a:rPr lang="zh-CN" altLang="en-US" sz="2000" kern="1200" dirty="0" smtClean="0">
                <a:solidFill>
                  <a:srgbClr val="FF0000"/>
                </a:solidFill>
              </a:rPr>
              <a:t>北航、北京航空航天大学、</a:t>
            </a:r>
            <a:r>
              <a:rPr lang="zh-TW" altLang="en-US" sz="2000" kern="1200" dirty="0" smtClean="0">
                <a:solidFill>
                  <a:srgbClr val="FF0000"/>
                </a:solidFill>
              </a:rPr>
              <a:t>北京航空航天大學</a:t>
            </a:r>
            <a:r>
              <a:rPr lang="zh-CN" altLang="en-US" sz="2000" kern="1200" dirty="0" smtClean="0">
                <a:solidFill>
                  <a:srgbClr val="FF0000"/>
                </a:solidFill>
              </a:rPr>
              <a:t>、</a:t>
            </a:r>
            <a:r>
              <a:rPr lang="en-US" altLang="zh-CN" sz="2000" kern="1200" dirty="0" err="1" smtClean="0">
                <a:solidFill>
                  <a:srgbClr val="FF0000"/>
                </a:solidFill>
              </a:rPr>
              <a:t>Beihang</a:t>
            </a:r>
            <a:r>
              <a:rPr lang="zh-CN" altLang="en-US" sz="2000" kern="1200" dirty="0" smtClean="0">
                <a:solidFill>
                  <a:srgbClr val="FF0000"/>
                </a:solidFill>
              </a:rPr>
              <a:t>、</a:t>
            </a:r>
            <a:r>
              <a:rPr lang="en-US" altLang="zh-CN" sz="2000" kern="1200" dirty="0" err="1" smtClean="0">
                <a:solidFill>
                  <a:srgbClr val="FF0000"/>
                </a:solidFill>
              </a:rPr>
              <a:t>Beihang</a:t>
            </a:r>
            <a:r>
              <a:rPr lang="en-US" altLang="zh-CN" sz="2000" kern="1200" dirty="0" smtClean="0">
                <a:solidFill>
                  <a:srgbClr val="FF0000"/>
                </a:solidFill>
              </a:rPr>
              <a:t> University</a:t>
            </a:r>
            <a:r>
              <a:rPr lang="zh-CN" altLang="en-US" sz="2000" kern="1200" dirty="0" smtClean="0">
                <a:solidFill>
                  <a:srgbClr val="FF0000"/>
                </a:solidFill>
              </a:rPr>
              <a:t>、</a:t>
            </a:r>
            <a:r>
              <a:rPr lang="en-US" altLang="zh-CN" sz="2000" kern="1200" dirty="0" smtClean="0">
                <a:solidFill>
                  <a:srgbClr val="FF0000"/>
                </a:solidFill>
              </a:rPr>
              <a:t>Beijing University of Aeronautics and Astronautics</a:t>
            </a:r>
          </a:p>
          <a:p>
            <a:pPr lvl="1"/>
            <a:endParaRPr lang="zh-CN" altLang="en-US" sz="2000" dirty="0"/>
          </a:p>
        </p:txBody>
      </p:sp>
      <p:sp>
        <p:nvSpPr>
          <p:cNvPr id="7" name="内容占位符 2"/>
          <p:cNvSpPr txBox="1">
            <a:spLocks/>
          </p:cNvSpPr>
          <p:nvPr/>
        </p:nvSpPr>
        <p:spPr bwMode="auto">
          <a:xfrm>
            <a:off x="319350" y="90872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85750" indent="-285750" eaLnBrk="0" hangingPunct="0">
              <a:spcBef>
                <a:spcPct val="20000"/>
              </a:spcBef>
              <a:buFont typeface="Arial" pitchFamily="34" charset="0"/>
              <a:buChar char="•"/>
            </a:pPr>
            <a:r>
              <a:rPr lang="zh-CN" altLang="en-US" sz="2800" kern="0" dirty="0" smtClean="0">
                <a:solidFill>
                  <a:srgbClr val="000000"/>
                </a:solidFill>
                <a:latin typeface="Arial Unicode MS" pitchFamily="34" charset="-122"/>
                <a:ea typeface="黑体"/>
              </a:rPr>
              <a:t>如何搜索“信息”</a:t>
            </a:r>
            <a:r>
              <a:rPr lang="zh-CN" altLang="en-US" sz="2800" kern="0" dirty="0" smtClean="0">
                <a:solidFill>
                  <a:srgbClr val="FF0000"/>
                </a:solidFill>
                <a:latin typeface="Arial Unicode MS" pitchFamily="34" charset="-122"/>
                <a:ea typeface="黑体"/>
              </a:rPr>
              <a:t>更准</a:t>
            </a:r>
            <a:r>
              <a:rPr lang="en-US" altLang="zh-CN" sz="2800" kern="0" dirty="0" smtClean="0">
                <a:solidFill>
                  <a:srgbClr val="FF0000"/>
                </a:solidFill>
                <a:latin typeface="Arial Unicode MS" pitchFamily="34" charset="-122"/>
                <a:ea typeface="黑体"/>
              </a:rPr>
              <a:t>?</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用户意图理解（融合用户的行为特征）</a:t>
            </a: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Arial Unicode MS" pitchFamily="34" charset="-122"/>
                <a:ea typeface="+mn-ea"/>
              </a:rPr>
              <a:t>融合知识图谱</a:t>
            </a:r>
            <a:r>
              <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rPr>
              <a:t>- Knowledge Graph</a:t>
            </a:r>
          </a:p>
          <a:p>
            <a:pPr marL="742950" lvl="1" indent="-285750" eaLnBrk="0" hangingPunct="0">
              <a:spcBef>
                <a:spcPct val="20000"/>
              </a:spcBef>
              <a:buFontTx/>
              <a:buChar char="–"/>
            </a:pPr>
            <a:r>
              <a:rPr lang="zh-CN" altLang="en-US" sz="2400" kern="0" dirty="0" smtClean="0">
                <a:latin typeface="Arial Unicode MS" pitchFamily="34" charset="-122"/>
                <a:ea typeface="+mn-ea"/>
              </a:rPr>
              <a:t>基于知识</a:t>
            </a:r>
            <a:r>
              <a:rPr lang="en-US" altLang="zh-CN" sz="2400" kern="0" dirty="0" smtClean="0">
                <a:latin typeface="Arial Unicode MS" pitchFamily="34" charset="-122"/>
                <a:ea typeface="+mn-ea"/>
              </a:rPr>
              <a:t>/</a:t>
            </a:r>
            <a:r>
              <a:rPr lang="zh-CN" altLang="en-US" sz="2400" kern="0" dirty="0" smtClean="0">
                <a:latin typeface="Arial Unicode MS" pitchFamily="34" charset="-122"/>
                <a:ea typeface="+mn-ea"/>
              </a:rPr>
              <a:t>用户意图的查询转换</a:t>
            </a: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en-US" altLang="zh-CN" sz="2400" b="0" i="0" u="none" strike="noStrike" kern="0" cap="none" spc="0" normalizeH="0" baseline="0" noProof="0" dirty="0" smtClean="0">
              <a:ln>
                <a:noFill/>
              </a:ln>
              <a:solidFill>
                <a:schemeClr val="tx1"/>
              </a:solidFill>
              <a:effectLst/>
              <a:uLnTx/>
              <a:uFillTx/>
              <a:latin typeface="Arial Unicode MS" pitchFamily="34" charset="-122"/>
              <a:ea typeface="+mn-ea"/>
            </a:endParaRPr>
          </a:p>
        </p:txBody>
      </p:sp>
      <p:sp>
        <p:nvSpPr>
          <p:cNvPr id="8" name="内容占位符 2"/>
          <p:cNvSpPr txBox="1">
            <a:spLocks/>
          </p:cNvSpPr>
          <p:nvPr/>
        </p:nvSpPr>
        <p:spPr bwMode="auto">
          <a:xfrm>
            <a:off x="467544" y="3140968"/>
            <a:ext cx="5580112" cy="13681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tabLst/>
              <a:defRPr/>
            </a:pPr>
            <a:r>
              <a:rPr kumimoji="0" lang="zh-CN" altLang="en-US" sz="2400" b="0" i="0" u="none" strike="noStrike" kern="0" cap="none" spc="0" normalizeH="0" baseline="0" noProof="0" dirty="0" smtClean="0">
                <a:ln>
                  <a:noFill/>
                </a:ln>
                <a:effectLst/>
                <a:uLnTx/>
                <a:uFillTx/>
                <a:latin typeface="+mn-ea"/>
                <a:ea typeface="+mn-ea"/>
                <a:cs typeface="+mn-cs"/>
              </a:rPr>
              <a:t>搜索</a:t>
            </a:r>
            <a:r>
              <a:rPr kumimoji="0" lang="zh-CN" altLang="en-US" sz="2400" b="0" i="0" u="none" strike="noStrike" kern="0" cap="none" spc="0" normalizeH="0" baseline="0" noProof="0" dirty="0" smtClean="0">
                <a:ln>
                  <a:noFill/>
                </a:ln>
                <a:solidFill>
                  <a:srgbClr val="000099"/>
                </a:solidFill>
                <a:effectLst/>
                <a:uLnTx/>
                <a:uFillTx/>
                <a:latin typeface="+mn-ea"/>
                <a:ea typeface="+mn-ea"/>
                <a:cs typeface="+mn-cs"/>
              </a:rPr>
              <a:t>北航周围的饭店</a:t>
            </a:r>
            <a:endParaRPr kumimoji="0" lang="en-US" altLang="zh-CN" sz="2400" b="0" i="0" u="none" strike="noStrike" kern="0" cap="none" spc="0" normalizeH="0" baseline="0" noProof="0" dirty="0" smtClean="0">
              <a:ln>
                <a:noFill/>
              </a:ln>
              <a:solidFill>
                <a:srgbClr val="000099"/>
              </a:solidFill>
              <a:effectLst/>
              <a:uLnTx/>
              <a:uFillTx/>
              <a:latin typeface="+mn-ea"/>
              <a:ea typeface="+mn-ea"/>
              <a:cs typeface="+mn-cs"/>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人在美国 </a:t>
            </a:r>
            <a:r>
              <a:rPr lang="en-US" altLang="zh-CN" sz="2000" dirty="0" smtClean="0">
                <a:solidFill>
                  <a:srgbClr val="FF0000"/>
                </a:solidFill>
                <a:latin typeface="Arial Unicode MS" pitchFamily="34" charset="-122"/>
                <a:ea typeface="+mn-ea"/>
              </a:rPr>
              <a:t>vs.</a:t>
            </a:r>
            <a:r>
              <a:rPr lang="zh-CN" altLang="en-US" sz="2000" dirty="0" smtClean="0">
                <a:solidFill>
                  <a:srgbClr val="FF0000"/>
                </a:solidFill>
                <a:latin typeface="Arial Unicode MS" pitchFamily="34" charset="-122"/>
                <a:ea typeface="+mn-ea"/>
              </a:rPr>
              <a:t>人在北航</a:t>
            </a:r>
            <a:endParaRPr lang="en-US" altLang="zh-CN" sz="2000" dirty="0" smtClean="0">
              <a:solidFill>
                <a:srgbClr val="FF0000"/>
              </a:solidFill>
              <a:latin typeface="Arial Unicode MS" pitchFamily="34" charset="-122"/>
              <a:ea typeface="+mn-ea"/>
            </a:endParaRPr>
          </a:p>
          <a:p>
            <a:pPr marL="285750" indent="-285750" eaLnBrk="0" hangingPunct="0">
              <a:spcBef>
                <a:spcPct val="20000"/>
              </a:spcBef>
              <a:buFontTx/>
              <a:buChar char="–"/>
            </a:pPr>
            <a:r>
              <a:rPr lang="zh-CN" altLang="en-US" sz="2000" dirty="0" smtClean="0">
                <a:solidFill>
                  <a:srgbClr val="FF0000"/>
                </a:solidFill>
                <a:latin typeface="Arial Unicode MS" pitchFamily="34" charset="-122"/>
                <a:ea typeface="+mn-ea"/>
              </a:rPr>
              <a:t>人在北航</a:t>
            </a:r>
            <a:r>
              <a:rPr lang="en-US" altLang="zh-CN" sz="2000" dirty="0" smtClean="0">
                <a:solidFill>
                  <a:srgbClr val="FF0000"/>
                </a:solidFill>
                <a:latin typeface="Arial Unicode MS" pitchFamily="34" charset="-122"/>
                <a:ea typeface="+mn-ea"/>
              </a:rPr>
              <a:t>:</a:t>
            </a:r>
            <a:r>
              <a:rPr lang="zh-CN" altLang="en-US" sz="2000" dirty="0" smtClean="0">
                <a:solidFill>
                  <a:srgbClr val="FF0000"/>
                </a:solidFill>
                <a:latin typeface="Arial Unicode MS" pitchFamily="34" charset="-122"/>
                <a:ea typeface="+mn-ea"/>
              </a:rPr>
              <a:t>中午</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 </a:t>
            </a:r>
            <a:r>
              <a:rPr lang="en-US" altLang="zh-CN" sz="2000" dirty="0" smtClean="0">
                <a:solidFill>
                  <a:srgbClr val="FF0000"/>
                </a:solidFill>
                <a:latin typeface="Arial Unicode MS" pitchFamily="34" charset="-122"/>
                <a:ea typeface="+mn-ea"/>
              </a:rPr>
              <a:t>vs. </a:t>
            </a:r>
            <a:r>
              <a:rPr lang="zh-CN" altLang="en-US" sz="2000" dirty="0" smtClean="0">
                <a:solidFill>
                  <a:srgbClr val="FF0000"/>
                </a:solidFill>
                <a:latin typeface="Arial Unicode MS" pitchFamily="34" charset="-122"/>
                <a:ea typeface="+mn-ea"/>
              </a:rPr>
              <a:t>半夜</a:t>
            </a:r>
            <a:r>
              <a:rPr lang="en-US" altLang="zh-CN" sz="2000" dirty="0" smtClean="0">
                <a:solidFill>
                  <a:srgbClr val="FF0000"/>
                </a:solidFill>
                <a:latin typeface="Arial Unicode MS" pitchFamily="34" charset="-122"/>
                <a:ea typeface="+mn-ea"/>
              </a:rPr>
              <a:t>12</a:t>
            </a:r>
            <a:r>
              <a:rPr lang="zh-CN" altLang="en-US" sz="2000" dirty="0" smtClean="0">
                <a:solidFill>
                  <a:srgbClr val="FF0000"/>
                </a:solidFill>
                <a:latin typeface="Arial Unicode MS" pitchFamily="34" charset="-122"/>
                <a:ea typeface="+mn-ea"/>
              </a:rPr>
              <a:t>点</a:t>
            </a:r>
            <a:endParaRPr lang="zh-CN" altLang="en-US" sz="2000" dirty="0">
              <a:solidFill>
                <a:srgbClr val="FF0000"/>
              </a:solidFill>
              <a:latin typeface="Arial Unicode MS" pitchFamily="34" charset="-122"/>
              <a:ea typeface="+mn-ea"/>
            </a:endParaRPr>
          </a:p>
        </p:txBody>
      </p:sp>
      <p:grpSp>
        <p:nvGrpSpPr>
          <p:cNvPr id="16" name="组合 15"/>
          <p:cNvGrpSpPr/>
          <p:nvPr/>
        </p:nvGrpSpPr>
        <p:grpSpPr>
          <a:xfrm>
            <a:off x="6127501" y="2348880"/>
            <a:ext cx="2908995" cy="4062118"/>
            <a:chOff x="4032448" y="2983761"/>
            <a:chExt cx="2908995" cy="4062118"/>
          </a:xfrm>
        </p:grpSpPr>
        <p:sp>
          <p:nvSpPr>
            <p:cNvPr id="10" name="矩形 9"/>
            <p:cNvSpPr/>
            <p:nvPr/>
          </p:nvSpPr>
          <p:spPr>
            <a:xfrm>
              <a:off x="4788024" y="2983761"/>
              <a:ext cx="1440160" cy="369332"/>
            </a:xfrm>
            <a:prstGeom prst="rect">
              <a:avLst/>
            </a:prstGeom>
          </p:spPr>
          <p:txBody>
            <a:bodyPr wrap="square">
              <a:spAutoFit/>
            </a:bodyPr>
            <a:lstStyle/>
            <a:p>
              <a:pPr algn="ctr"/>
              <a:r>
                <a:rPr lang="zh-CN" altLang="en-US" dirty="0" smtClean="0">
                  <a:latin typeface="黑体" pitchFamily="49" charset="-122"/>
                  <a:ea typeface="黑体" pitchFamily="49" charset="-122"/>
                </a:rPr>
                <a:t>移动互联网</a:t>
              </a:r>
              <a:endParaRPr lang="zh-CN" altLang="en-US" dirty="0">
                <a:latin typeface="黑体" pitchFamily="49" charset="-122"/>
                <a:ea typeface="黑体" pitchFamily="49" charset="-122"/>
              </a:endParaRPr>
            </a:p>
          </p:txBody>
        </p:sp>
        <p:pic>
          <p:nvPicPr>
            <p:cNvPr id="11"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139952" y="3356992"/>
              <a:ext cx="2657475" cy="14844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 xmlns:a14="http://schemas.microsoft.com/office/drawing/2010/main">
                  <a:solidFill>
                    <a:schemeClr val="accent1"/>
                  </a:solidFill>
                </a14:hiddenFill>
              </a:ext>
            </a:extLst>
          </p:spPr>
        </p:pic>
        <p:pic>
          <p:nvPicPr>
            <p:cNvPr id="12" name="图片 11" descr="11042390_954955.jpg"/>
            <p:cNvPicPr>
              <a:picLocks noChangeAspect="1"/>
            </p:cNvPicPr>
            <p:nvPr/>
          </p:nvPicPr>
          <p:blipFill>
            <a:blip r:embed="rId4" cstate="print"/>
            <a:stretch>
              <a:fillRect/>
            </a:stretch>
          </p:blipFill>
          <p:spPr>
            <a:xfrm>
              <a:off x="4032448" y="5157192"/>
              <a:ext cx="2908995" cy="1888687"/>
            </a:xfrm>
            <a:prstGeom prst="rect">
              <a:avLst/>
            </a:prstGeom>
          </p:spPr>
        </p:pic>
        <p:sp>
          <p:nvSpPr>
            <p:cNvPr id="13" name="矩形 12"/>
            <p:cNvSpPr/>
            <p:nvPr/>
          </p:nvSpPr>
          <p:spPr>
            <a:xfrm>
              <a:off x="4788024" y="4999985"/>
              <a:ext cx="1440160" cy="400110"/>
            </a:xfrm>
            <a:prstGeom prst="rect">
              <a:avLst/>
            </a:prstGeom>
          </p:spPr>
          <p:txBody>
            <a:bodyPr wrap="square">
              <a:spAutoFit/>
            </a:bodyPr>
            <a:lstStyle/>
            <a:p>
              <a:pPr algn="ctr"/>
              <a:r>
                <a:rPr lang="zh-CN" altLang="en-US" dirty="0" smtClean="0">
                  <a:latin typeface="黑体" pitchFamily="49" charset="-122"/>
                  <a:ea typeface="黑体" pitchFamily="49" charset="-122"/>
                </a:rPr>
                <a:t>知识图谱</a:t>
              </a:r>
              <a:endParaRPr lang="zh-CN" altLang="en-US" sz="2000" dirty="0">
                <a:latin typeface="黑体" pitchFamily="49" charset="-122"/>
                <a:ea typeface="黑体" pitchFamily="49" charset="-122"/>
              </a:endParaRPr>
            </a:p>
          </p:txBody>
        </p:sp>
      </p:grpSp>
      <p:sp>
        <p:nvSpPr>
          <p:cNvPr id="14" name="灯片编号占位符 8"/>
          <p:cNvSpPr>
            <a:spLocks noGrp="1"/>
          </p:cNvSpPr>
          <p:nvPr>
            <p:ph type="sldNum" sz="quarter" idx="10"/>
          </p:nvPr>
        </p:nvSpPr>
        <p:spPr>
          <a:xfrm>
            <a:off x="6929438" y="6492875"/>
            <a:ext cx="2133600" cy="365125"/>
          </a:xfrm>
        </p:spPr>
        <p:txBody>
          <a:bodyPr/>
          <a:lstStyle/>
          <a:p>
            <a:pPr>
              <a:defRPr/>
            </a:pPr>
            <a:fld id="{3AD224E6-15A8-4E74-8987-281A30D56C8B}" type="slidenum">
              <a:rPr lang="zh-CN" altLang="en-US" smtClean="0"/>
              <a:pPr>
                <a:defRPr/>
              </a:pPr>
              <a:t>6</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rPr>
              <a:t>高效性</a:t>
            </a:r>
            <a:r>
              <a:rPr lang="en-US" altLang="zh-CN" sz="3600" b="1" dirty="0" smtClean="0">
                <a:solidFill>
                  <a:srgbClr val="C00000"/>
                </a:solidFill>
              </a:rPr>
              <a:t>(</a:t>
            </a:r>
            <a:r>
              <a:rPr lang="en-US" altLang="zh-CN" sz="3600" b="1" dirty="0" smtClean="0">
                <a:solidFill>
                  <a:srgbClr val="C00000"/>
                </a:solidFill>
                <a:latin typeface="Arial Unicode MS" pitchFamily="34" charset="-122"/>
                <a:ea typeface="Arial Unicode MS" pitchFamily="34" charset="-122"/>
                <a:cs typeface="Arial Unicode MS" pitchFamily="34" charset="-122"/>
              </a:rPr>
              <a:t>Efficiency</a:t>
            </a:r>
            <a:r>
              <a:rPr lang="en-US" altLang="zh-CN" sz="3600" b="1" dirty="0" smtClean="0">
                <a:solidFill>
                  <a:srgbClr val="C00000"/>
                </a:solidFill>
              </a:rPr>
              <a:t>)</a:t>
            </a:r>
            <a:endParaRPr lang="zh-CN" altLang="en-US" dirty="0"/>
          </a:p>
        </p:txBody>
      </p:sp>
      <p:sp>
        <p:nvSpPr>
          <p:cNvPr id="7" name="内容占位符 2"/>
          <p:cNvSpPr txBox="1">
            <a:spLocks/>
          </p:cNvSpPr>
          <p:nvPr/>
        </p:nvSpPr>
        <p:spPr bwMode="auto">
          <a:xfrm>
            <a:off x="323528" y="928100"/>
            <a:ext cx="8501122" cy="1996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0" hangingPunct="0">
              <a:spcBef>
                <a:spcPct val="20000"/>
              </a:spcBef>
              <a:buFontTx/>
              <a:buChar char="•"/>
            </a:pPr>
            <a:r>
              <a:rPr lang="zh-CN" altLang="en-US" sz="2800" dirty="0" smtClean="0">
                <a:latin typeface="+mn-ea"/>
                <a:ea typeface="+mn-ea"/>
              </a:rPr>
              <a:t>如何搜索“信息”</a:t>
            </a:r>
            <a:r>
              <a:rPr lang="zh-CN" altLang="en-US" sz="2800" dirty="0" smtClean="0">
                <a:solidFill>
                  <a:srgbClr val="FF0000"/>
                </a:solidFill>
                <a:latin typeface="+mn-ea"/>
                <a:ea typeface="+mn-ea"/>
              </a:rPr>
              <a:t>更快</a:t>
            </a:r>
            <a:r>
              <a:rPr lang="en-US" altLang="zh-CN" sz="2800" dirty="0" smtClean="0">
                <a:solidFill>
                  <a:srgbClr val="FF0000"/>
                </a:solidFill>
                <a:latin typeface="+mn-ea"/>
                <a:ea typeface="+mn-ea"/>
              </a:rPr>
              <a:t>?</a:t>
            </a:r>
            <a:endParaRPr lang="en-US" altLang="zh-CN" sz="2800" dirty="0" smtClean="0">
              <a:latin typeface="+mn-ea"/>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0" i="0" u="none" strike="noStrike" kern="0" cap="none" spc="0" normalizeH="0" baseline="0" noProof="0" dirty="0" smtClean="0">
                <a:ln>
                  <a:noFill/>
                </a:ln>
                <a:solidFill>
                  <a:schemeClr val="tx1"/>
                </a:solidFill>
                <a:effectLst/>
                <a:uLnTx/>
                <a:uFillTx/>
                <a:latin typeface="+mn-ea"/>
                <a:ea typeface="+mn-ea"/>
              </a:rPr>
              <a:t>查询近似技术</a:t>
            </a: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a:p>
            <a:pPr marL="742950" lvl="1" indent="-285750" eaLnBrk="0" hangingPunct="0">
              <a:spcBef>
                <a:spcPct val="20000"/>
              </a:spcBef>
              <a:buFontTx/>
              <a:buChar char="–"/>
            </a:pPr>
            <a:r>
              <a:rPr lang="zh-CN" altLang="en-US" sz="2400" kern="0" dirty="0" smtClean="0">
                <a:latin typeface="+mn-ea"/>
                <a:ea typeface="+mn-ea"/>
              </a:rPr>
              <a:t>数据近似技术</a:t>
            </a:r>
            <a:endParaRPr lang="en-US" altLang="zh-CN" sz="2400" kern="0" dirty="0" smtClean="0">
              <a:latin typeface="+mn-ea"/>
              <a:ea typeface="+mn-ea"/>
            </a:endParaRPr>
          </a:p>
          <a:p>
            <a:pPr marL="742950" lvl="1" indent="-285750" eaLnBrk="0" hangingPunct="0">
              <a:spcBef>
                <a:spcPct val="20000"/>
              </a:spcBef>
              <a:buFontTx/>
              <a:buChar char="–"/>
            </a:pPr>
            <a:endParaRPr kumimoji="0" lang="en-US" altLang="zh-CN" sz="2400" b="0" i="0" u="none" strike="noStrike" kern="0" cap="none" spc="0" normalizeH="0" baseline="0" noProof="0" dirty="0" smtClean="0">
              <a:ln>
                <a:noFill/>
              </a:ln>
              <a:solidFill>
                <a:schemeClr val="tx1"/>
              </a:solidFill>
              <a:effectLst/>
              <a:uLnTx/>
              <a:uFillTx/>
              <a:latin typeface="+mn-ea"/>
              <a:ea typeface="+mn-ea"/>
            </a:endParaRPr>
          </a:p>
        </p:txBody>
      </p:sp>
      <p:sp>
        <p:nvSpPr>
          <p:cNvPr id="5" name="灯片编号占位符 4"/>
          <p:cNvSpPr>
            <a:spLocks noGrp="1"/>
          </p:cNvSpPr>
          <p:nvPr>
            <p:ph type="sldNum" sz="quarter" idx="10"/>
          </p:nvPr>
        </p:nvSpPr>
        <p:spPr/>
        <p:txBody>
          <a:bodyPr/>
          <a:lstStyle/>
          <a:p>
            <a:pPr>
              <a:defRPr/>
            </a:pPr>
            <a:fld id="{3AD224E6-15A8-4E74-8987-281A30D56C8B}" type="slidenum">
              <a:rPr lang="zh-CN" altLang="en-US" smtClean="0"/>
              <a:pPr>
                <a:defRPr/>
              </a:pPr>
              <a:t>7</a:t>
            </a:fld>
            <a:endParaRPr lang="zh-CN" altLang="en-US" dirty="0"/>
          </a:p>
        </p:txBody>
      </p:sp>
      <p:sp>
        <p:nvSpPr>
          <p:cNvPr id="9" name="矩形 8"/>
          <p:cNvSpPr/>
          <p:nvPr/>
        </p:nvSpPr>
        <p:spPr>
          <a:xfrm>
            <a:off x="4716016" y="6021288"/>
            <a:ext cx="4248472" cy="646331"/>
          </a:xfrm>
          <a:prstGeom prst="rect">
            <a:avLst/>
          </a:prstGeom>
          <a:noFill/>
        </p:spPr>
        <p:txBody>
          <a:bodyPr wrap="square" lIns="91440" tIns="45720" rIns="91440" bIns="45720">
            <a:spAutoFit/>
          </a:bodyPr>
          <a:lstStyle/>
          <a:p>
            <a:pPr algn="ctr"/>
            <a:r>
              <a:rPr lang="zh-CN" altLang="en-US" sz="3600" b="1" cap="none" spc="0"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天下武功 </a:t>
            </a:r>
            <a:r>
              <a:rPr lang="zh-CN" altLang="en-US" sz="3600" b="1" dirty="0" smtClean="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rPr>
              <a:t>唯快不破</a:t>
            </a:r>
            <a:endParaRPr lang="zh-CN" altLang="en-US" sz="3600" b="1" cap="none" spc="0" dirty="0">
              <a:ln w="12700">
                <a:solidFill>
                  <a:srgbClr val="FF0000"/>
                </a:solidFill>
                <a:prstDash val="solid"/>
              </a:ln>
              <a:effectLst>
                <a:outerShdw blurRad="41275" dist="20320" dir="1800000" algn="tl" rotWithShape="0">
                  <a:srgbClr val="000000">
                    <a:alpha val="40000"/>
                  </a:srgbClr>
                </a:outerShdw>
              </a:effectLst>
              <a:latin typeface="隶书" pitchFamily="49" charset="-122"/>
              <a:ea typeface="隶书" pitchFamily="49" charset="-122"/>
            </a:endParaRPr>
          </a:p>
        </p:txBody>
      </p:sp>
      <p:grpSp>
        <p:nvGrpSpPr>
          <p:cNvPr id="10" name="组合 9"/>
          <p:cNvGrpSpPr/>
          <p:nvPr/>
        </p:nvGrpSpPr>
        <p:grpSpPr>
          <a:xfrm>
            <a:off x="611560" y="2505090"/>
            <a:ext cx="3463799" cy="3384376"/>
            <a:chOff x="179512" y="3284984"/>
            <a:chExt cx="3168352" cy="3168352"/>
          </a:xfrm>
        </p:grpSpPr>
        <p:sp>
          <p:nvSpPr>
            <p:cNvPr id="11" name="矩形 10"/>
            <p:cNvSpPr/>
            <p:nvPr/>
          </p:nvSpPr>
          <p:spPr bwMode="auto">
            <a:xfrm>
              <a:off x="179512" y="3284984"/>
              <a:ext cx="3168352" cy="3168352"/>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0" lang="zh-CN" altLang="en-US" sz="1800" b="1">
                <a:solidFill>
                  <a:srgbClr val="0000FF"/>
                </a:solidFill>
                <a:latin typeface="黑体"/>
                <a:ea typeface="黑体"/>
                <a:cs typeface="黑体"/>
              </a:endParaRPr>
            </a:p>
          </p:txBody>
        </p:sp>
        <p:grpSp>
          <p:nvGrpSpPr>
            <p:cNvPr id="12" name="组合 62"/>
            <p:cNvGrpSpPr/>
            <p:nvPr/>
          </p:nvGrpSpPr>
          <p:grpSpPr>
            <a:xfrm>
              <a:off x="251520" y="3429000"/>
              <a:ext cx="3077194" cy="2952477"/>
              <a:chOff x="251520" y="3429000"/>
              <a:chExt cx="3077194" cy="2952477"/>
            </a:xfrm>
          </p:grpSpPr>
          <p:sp>
            <p:nvSpPr>
              <p:cNvPr id="13" name="Oval 18"/>
              <p:cNvSpPr>
                <a:spLocks noChangeArrowheads="1"/>
              </p:cNvSpPr>
              <p:nvPr/>
            </p:nvSpPr>
            <p:spPr bwMode="auto">
              <a:xfrm>
                <a:off x="251520" y="3429050"/>
                <a:ext cx="1528762" cy="1433512"/>
              </a:xfrm>
              <a:prstGeom prst="ellipse">
                <a:avLst/>
              </a:prstGeom>
              <a:gradFill rotWithShape="1">
                <a:gsLst>
                  <a:gs pos="0">
                    <a:srgbClr val="E4F9FF"/>
                  </a:gs>
                  <a:gs pos="64999">
                    <a:srgbClr val="BBEFFF"/>
                  </a:gs>
                  <a:gs pos="100000">
                    <a:srgbClr val="9EEAFF"/>
                  </a:gs>
                </a:gsLst>
                <a:lin ang="5400000" scaled="1"/>
              </a:gradFill>
              <a:ln w="9525">
                <a:solidFill>
                  <a:srgbClr val="46AAC5"/>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sz="2000" b="1" dirty="0">
                    <a:solidFill>
                      <a:schemeClr val="dk1"/>
                    </a:solidFill>
                    <a:latin typeface="+mn-lt"/>
                    <a:ea typeface="黑体" pitchFamily="2" charset="-122"/>
                    <a:cs typeface="宋体" charset="0"/>
                  </a:rPr>
                  <a:t>Inexact</a:t>
                </a:r>
              </a:p>
              <a:p>
                <a:pPr algn="ctr" eaLnBrk="0" hangingPunct="0">
                  <a:spcAft>
                    <a:spcPts val="600"/>
                  </a:spcAft>
                  <a:defRPr/>
                </a:pPr>
                <a:r>
                  <a:rPr kumimoji="0" lang="zh-CN" altLang="en-US" b="1" dirty="0">
                    <a:solidFill>
                      <a:schemeClr val="dk1"/>
                    </a:solidFill>
                    <a:latin typeface="Rockwell" pitchFamily="18" charset="0"/>
                    <a:ea typeface="黑体" pitchFamily="2" charset="-122"/>
                    <a:cs typeface="宋体" charset="0"/>
                  </a:rPr>
                  <a:t>近似性</a:t>
                </a:r>
                <a:endParaRPr kumimoji="0" lang="en-US" altLang="zh-CN" b="1" dirty="0">
                  <a:solidFill>
                    <a:schemeClr val="dk1"/>
                  </a:solidFill>
                  <a:latin typeface="Rockwell" pitchFamily="18" charset="0"/>
                  <a:ea typeface="黑体" pitchFamily="2" charset="-122"/>
                  <a:cs typeface="宋体" charset="0"/>
                </a:endParaRPr>
              </a:p>
            </p:txBody>
          </p:sp>
          <p:sp>
            <p:nvSpPr>
              <p:cNvPr id="14" name="Oval 21"/>
              <p:cNvSpPr>
                <a:spLocks noChangeArrowheads="1"/>
              </p:cNvSpPr>
              <p:nvPr/>
            </p:nvSpPr>
            <p:spPr bwMode="auto">
              <a:xfrm>
                <a:off x="1637407" y="3429000"/>
                <a:ext cx="1582738" cy="1489075"/>
              </a:xfrm>
              <a:prstGeom prst="ellipse">
                <a:avLst/>
              </a:prstGeom>
              <a:gradFill rotWithShape="1">
                <a:gsLst>
                  <a:gs pos="0">
                    <a:srgbClr val="FFE5E5"/>
                  </a:gs>
                  <a:gs pos="64999">
                    <a:srgbClr val="FFBEBD"/>
                  </a:gs>
                  <a:gs pos="100000">
                    <a:srgbClr val="FFA2A1"/>
                  </a:gs>
                </a:gsLst>
                <a:lin ang="5400000" scaled="1"/>
              </a:gradFill>
              <a:ln w="9525">
                <a:solidFill>
                  <a:srgbClr val="BE4B48"/>
                </a:solidFill>
                <a:round/>
                <a:headEnd/>
                <a:tailEnd/>
              </a:ln>
              <a:effectLst>
                <a:outerShdw dist="20000" dir="5400000" rotWithShape="0">
                  <a:srgbClr val="808080">
                    <a:alpha val="37999"/>
                  </a:srgbClr>
                </a:outerShdw>
              </a:effectLst>
            </p:spPr>
            <p:txBody>
              <a:bodyPr wrap="none" lIns="0" tIns="0" rIns="0" bIns="0" anchor="ctr"/>
              <a:lstStyle/>
              <a:p>
                <a:pPr algn="ctr" eaLnBrk="0" hangingPunct="0">
                  <a:defRPr/>
                </a:pPr>
                <a:r>
                  <a:rPr kumimoji="0" lang="en-US" altLang="zh-CN" b="1" dirty="0">
                    <a:solidFill>
                      <a:schemeClr val="dk1"/>
                    </a:solidFill>
                    <a:latin typeface="+mn-lt"/>
                    <a:ea typeface="黑体" pitchFamily="2" charset="-122"/>
                    <a:cs typeface="宋体" charset="0"/>
                  </a:rPr>
                  <a:t>Incremental</a:t>
                </a:r>
              </a:p>
              <a:p>
                <a:pPr algn="ctr" eaLnBrk="0" hangingPunct="0">
                  <a:spcAft>
                    <a:spcPts val="600"/>
                  </a:spcAft>
                  <a:defRPr/>
                </a:pPr>
                <a:r>
                  <a:rPr kumimoji="0" lang="zh-CN" altLang="en-US" b="1" dirty="0">
                    <a:solidFill>
                      <a:schemeClr val="dk1"/>
                    </a:solidFill>
                    <a:latin typeface="+mn-lt"/>
                    <a:ea typeface="黑体" pitchFamily="2" charset="-122"/>
                    <a:cs typeface="宋体" charset="0"/>
                  </a:rPr>
                  <a:t>增量性</a:t>
                </a:r>
                <a:endParaRPr kumimoji="0" lang="en-US" altLang="zh-CN" b="1" dirty="0">
                  <a:solidFill>
                    <a:schemeClr val="dk1"/>
                  </a:solidFill>
                  <a:latin typeface="+mn-lt"/>
                  <a:ea typeface="黑体" pitchFamily="2" charset="-122"/>
                  <a:cs typeface="宋体" charset="0"/>
                </a:endParaRPr>
              </a:p>
            </p:txBody>
          </p:sp>
          <p:sp>
            <p:nvSpPr>
              <p:cNvPr id="15" name="Oval 22"/>
              <p:cNvSpPr>
                <a:spLocks noChangeArrowheads="1"/>
              </p:cNvSpPr>
              <p:nvPr/>
            </p:nvSpPr>
            <p:spPr bwMode="auto">
              <a:xfrm>
                <a:off x="972245" y="4437112"/>
                <a:ext cx="1581150" cy="1435100"/>
              </a:xfrm>
              <a:prstGeom prst="ellipse">
                <a:avLst/>
              </a:prstGeom>
              <a:solidFill>
                <a:srgbClr val="00FF00"/>
              </a:solidFill>
              <a:ln w="25400" algn="ctr">
                <a:solidFill>
                  <a:srgbClr val="000000"/>
                </a:solidFill>
                <a:round/>
                <a:headEnd/>
                <a:tailEnd/>
              </a:ln>
              <a:effectLst/>
            </p:spPr>
            <p:txBody>
              <a:bodyPr wrap="none" lIns="0" tIns="0" rIns="0" bIns="0" anchor="ctr"/>
              <a:lstStyle/>
              <a:p>
                <a:pPr algn="ctr"/>
                <a:endParaRPr kumimoji="0" lang="en-US" altLang="zh-CN" sz="2000" dirty="0">
                  <a:solidFill>
                    <a:srgbClr val="000000"/>
                  </a:solidFill>
                  <a:effectLst>
                    <a:outerShdw blurRad="38100" dist="38100" dir="2700000" algn="tl">
                      <a:srgbClr val="FFFFFF"/>
                    </a:outerShdw>
                  </a:effectLst>
                </a:endParaRPr>
              </a:p>
              <a:p>
                <a:pPr algn="ctr"/>
                <a:endParaRPr kumimoji="0" lang="en-US" altLang="zh-CN" b="1" dirty="0">
                  <a:solidFill>
                    <a:srgbClr val="000000"/>
                  </a:solidFill>
                  <a:ea typeface="黑体" pitchFamily="49" charset="-122"/>
                </a:endParaRPr>
              </a:p>
              <a:p>
                <a:pPr algn="ctr" eaLnBrk="0" hangingPunct="0"/>
                <a:r>
                  <a:rPr kumimoji="0" lang="en-US" altLang="zh-CN" b="1" dirty="0">
                    <a:solidFill>
                      <a:srgbClr val="000000"/>
                    </a:solidFill>
                    <a:ea typeface="黑体" pitchFamily="49" charset="-122"/>
                  </a:rPr>
                  <a:t> Inductive</a:t>
                </a:r>
              </a:p>
              <a:p>
                <a:pPr algn="ctr" eaLnBrk="0" hangingPunct="0"/>
                <a:r>
                  <a:rPr kumimoji="0" lang="zh-CN" altLang="en-US" b="1" dirty="0" smtClean="0">
                    <a:solidFill>
                      <a:srgbClr val="000000"/>
                    </a:solidFill>
                    <a:ea typeface="黑体" pitchFamily="49" charset="-122"/>
                  </a:rPr>
                  <a:t>   归纳</a:t>
                </a:r>
                <a:r>
                  <a:rPr kumimoji="0" lang="zh-CN" altLang="en-US" b="1" dirty="0">
                    <a:solidFill>
                      <a:srgbClr val="000000"/>
                    </a:solidFill>
                    <a:ea typeface="黑体" pitchFamily="49" charset="-122"/>
                  </a:rPr>
                  <a:t>性</a:t>
                </a:r>
                <a:endParaRPr kumimoji="0" lang="en-US" altLang="zh-CN" b="1" dirty="0">
                  <a:solidFill>
                    <a:srgbClr val="000000"/>
                  </a:solidFill>
                  <a:ea typeface="黑体" pitchFamily="49" charset="-122"/>
                </a:endParaRPr>
              </a:p>
              <a:p>
                <a:pPr algn="ctr" eaLnBrk="0" hangingPunct="0"/>
                <a:endParaRPr kumimoji="0" lang="zh-CN" altLang="en-US" b="1" dirty="0">
                  <a:solidFill>
                    <a:srgbClr val="000000"/>
                  </a:solidFill>
                  <a:ea typeface="黑体" pitchFamily="49" charset="-122"/>
                </a:endParaRPr>
              </a:p>
              <a:p>
                <a:pPr algn="ctr"/>
                <a:endParaRPr kumimoji="0" lang="en-US" altLang="zh-CN" sz="1800" dirty="0">
                  <a:solidFill>
                    <a:srgbClr val="EA0000"/>
                  </a:solidFill>
                  <a:effectLst>
                    <a:outerShdw blurRad="38100" dist="38100" dir="2700000" algn="tl">
                      <a:srgbClr val="000000"/>
                    </a:outerShdw>
                  </a:effectLst>
                </a:endParaRPr>
              </a:p>
            </p:txBody>
          </p:sp>
          <p:sp>
            <p:nvSpPr>
              <p:cNvPr id="16" name="矩形 15"/>
              <p:cNvSpPr/>
              <p:nvPr/>
            </p:nvSpPr>
            <p:spPr>
              <a:xfrm>
                <a:off x="291767" y="5949280"/>
                <a:ext cx="3036947" cy="432197"/>
              </a:xfrm>
              <a:prstGeom prst="rect">
                <a:avLst/>
              </a:prstGeom>
            </p:spPr>
            <p:txBody>
              <a:bodyPr wrap="none">
                <a:spAutoFit/>
              </a:bodyPr>
              <a:lstStyle/>
              <a:p>
                <a:pPr algn="ctr">
                  <a:spcBef>
                    <a:spcPct val="20000"/>
                  </a:spcBef>
                </a:pPr>
                <a:r>
                  <a:rPr lang="zh-CN" altLang="en-US" sz="2400" b="1" dirty="0" smtClean="0">
                    <a:latin typeface="Arial" pitchFamily="34" charset="0"/>
                    <a:ea typeface="黑体" pitchFamily="49" charset="-122"/>
                  </a:rPr>
                  <a:t>大数据的计算特征 </a:t>
                </a:r>
                <a:r>
                  <a:rPr lang="en-US" altLang="zh-CN" sz="2400" b="1" dirty="0" smtClean="0">
                    <a:latin typeface="Arial" pitchFamily="34" charset="0"/>
                    <a:ea typeface="黑体" pitchFamily="49" charset="-122"/>
                    <a:cs typeface="Arial" pitchFamily="34" charset="0"/>
                  </a:rPr>
                  <a:t>= </a:t>
                </a:r>
                <a:r>
                  <a:rPr lang="en-US" altLang="zh-CN" sz="2400" b="1" dirty="0" smtClean="0">
                    <a:latin typeface="宋体" pitchFamily="2" charset="-122"/>
                    <a:cs typeface="Arial" pitchFamily="34" charset="0"/>
                  </a:rPr>
                  <a:t>3I</a:t>
                </a:r>
                <a:endParaRPr lang="en-US" altLang="zh-CN" sz="2400" b="1" dirty="0">
                  <a:latin typeface="宋体" pitchFamily="2" charset="-122"/>
                  <a:cs typeface="Arial" pitchFamily="34" charset="0"/>
                </a:endParaRPr>
              </a:p>
            </p:txBody>
          </p:sp>
        </p:grpSp>
      </p:grpSp>
      <p:sp>
        <p:nvSpPr>
          <p:cNvPr id="17" name="矩形 16"/>
          <p:cNvSpPr/>
          <p:nvPr/>
        </p:nvSpPr>
        <p:spPr>
          <a:xfrm>
            <a:off x="723499" y="6033482"/>
            <a:ext cx="3096344" cy="707886"/>
          </a:xfrm>
          <a:prstGeom prst="rect">
            <a:avLst/>
          </a:prstGeom>
          <a:noFill/>
        </p:spPr>
        <p:txBody>
          <a:bodyPr wrap="square" lIns="91440" tIns="45720" rIns="91440" bIns="45720">
            <a:spAutoFit/>
          </a:bodyPr>
          <a:lstStyle/>
          <a:p>
            <a:pPr algn="ctr"/>
            <a:r>
              <a:rPr lang="en-US" altLang="zh-CN" sz="4000" b="1" dirty="0" smtClean="0">
                <a:ln w="1905"/>
                <a:effectLst>
                  <a:innerShdw blurRad="69850" dist="43180" dir="5400000">
                    <a:srgbClr val="000000">
                      <a:alpha val="65000"/>
                    </a:srgbClr>
                  </a:innerShdw>
                </a:effectLst>
              </a:rPr>
              <a:t>R = Q(D) </a:t>
            </a:r>
            <a:endParaRPr lang="zh-CN" altLang="en-US" sz="4000" b="1" dirty="0">
              <a:ln w="1905"/>
              <a:effectLst>
                <a:innerShdw blurRad="69850" dist="43180" dir="5400000">
                  <a:srgbClr val="000000">
                    <a:alpha val="65000"/>
                  </a:srgbClr>
                </a:innerShdw>
              </a:effectLst>
            </a:endParaRPr>
          </a:p>
        </p:txBody>
      </p:sp>
      <p:pic>
        <p:nvPicPr>
          <p:cNvPr id="20" name="图片 19" descr="aa5-5960.jpg"/>
          <p:cNvPicPr>
            <a:picLocks noChangeAspect="1"/>
          </p:cNvPicPr>
          <p:nvPr/>
        </p:nvPicPr>
        <p:blipFill>
          <a:blip r:embed="rId2" cstate="print"/>
          <a:stretch>
            <a:fillRect/>
          </a:stretch>
        </p:blipFill>
        <p:spPr>
          <a:xfrm>
            <a:off x="5086028" y="2572555"/>
            <a:ext cx="3518420" cy="35184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107504" y="3501008"/>
            <a:ext cx="8640960" cy="1048544"/>
          </a:xfrm>
          <a:prstGeom prst="rect">
            <a:avLst/>
          </a:prstGeom>
        </p:spPr>
        <p:txBody>
          <a:bodyPr/>
          <a:lstStyle/>
          <a:p>
            <a:pPr lvl="0" algn="ctr" eaLnBrk="0" hangingPunct="0">
              <a:defRPr/>
            </a:pPr>
            <a:r>
              <a:rPr lang="zh-CN" altLang="en-US" sz="3600" b="1" kern="0" dirty="0" smtClean="0">
                <a:latin typeface="+mj-lt"/>
                <a:ea typeface="+mj-ea"/>
                <a:cs typeface="+mj-cs"/>
              </a:rPr>
              <a:t>大图搜索的数据技术</a:t>
            </a:r>
            <a:endParaRPr lang="zh-CN" altLang="en-US" sz="2800" b="1" kern="0" dirty="0" smtClean="0">
              <a:latin typeface="+mj-lt"/>
              <a:ea typeface="+mj-ea"/>
              <a:cs typeface="+mj-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dirty="0" smtClean="0">
                <a:ln>
                  <a:noFill/>
                </a:ln>
                <a:solidFill>
                  <a:srgbClr val="FF0000"/>
                </a:solidFill>
                <a:effectLst/>
                <a:uLnTx/>
                <a:uFillTx/>
                <a:latin typeface="+mj-lt"/>
                <a:ea typeface="+mj-ea"/>
                <a:cs typeface="+mj-cs"/>
              </a:rPr>
              <a:t>(Data Techniques </a:t>
            </a:r>
            <a:r>
              <a:rPr kumimoji="0" lang="en-US" altLang="zh-CN" sz="2800" b="1" i="0" u="none" strike="noStrike" kern="0" cap="none" spc="0" normalizeH="0" baseline="0" noProof="0" dirty="0" smtClean="0">
                <a:ln>
                  <a:noFill/>
                </a:ln>
                <a:effectLst/>
                <a:uLnTx/>
                <a:uFillTx/>
                <a:latin typeface="+mj-lt"/>
                <a:ea typeface="+mj-ea"/>
                <a:cs typeface="+mj-cs"/>
              </a:rPr>
              <a:t>for Big Graph Search</a:t>
            </a:r>
            <a:r>
              <a:rPr lang="en-US" altLang="zh-CN" sz="2800" b="1" kern="0" dirty="0" smtClean="0">
                <a:latin typeface="+mj-lt"/>
                <a:ea typeface="+mj-ea"/>
                <a:cs typeface="+mj-cs"/>
              </a:rPr>
              <a:t>)</a:t>
            </a:r>
            <a:endParaRPr kumimoji="0" lang="en-US" altLang="zh-CN" sz="2800" b="1" i="0" u="none" strike="noStrike" kern="0" cap="none" spc="0" normalizeH="0" baseline="0" noProof="0" dirty="0" smtClean="0">
              <a:ln>
                <a:noFill/>
              </a:ln>
              <a:effectLst/>
              <a:uLnTx/>
              <a:uFillTx/>
              <a:latin typeface="+mj-lt"/>
              <a:ea typeface="+mj-ea"/>
              <a:cs typeface="+mj-cs"/>
            </a:endParaRPr>
          </a:p>
        </p:txBody>
      </p:sp>
      <p:sp>
        <p:nvSpPr>
          <p:cNvPr id="6" name="矩形 5"/>
          <p:cNvSpPr/>
          <p:nvPr/>
        </p:nvSpPr>
        <p:spPr>
          <a:xfrm>
            <a:off x="2843808" y="4556740"/>
            <a:ext cx="3600400" cy="707886"/>
          </a:xfrm>
          <a:prstGeom prst="rect">
            <a:avLst/>
          </a:prstGeom>
          <a:noFill/>
        </p:spPr>
        <p:txBody>
          <a:bodyPr wrap="square" lIns="91440" tIns="45720" rIns="91440" bIns="45720">
            <a:spAutoFit/>
          </a:bodyPr>
          <a:lstStyle/>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a:t>
            </a:r>
            <a:r>
              <a:rPr lang="en-US" altLang="zh-CN" sz="4000" b="1" dirty="0" smtClean="0">
                <a:ln w="1905"/>
                <a:solidFill>
                  <a:srgbClr val="FF0000"/>
                </a:solidFill>
                <a:effectLst>
                  <a:innerShdw blurRad="69850" dist="43180" dir="5400000">
                    <a:srgbClr val="000000">
                      <a:alpha val="65000"/>
                    </a:srgbClr>
                  </a:innerShdw>
                </a:effectLst>
              </a:rPr>
              <a:t>D</a:t>
            </a:r>
            <a:r>
              <a:rPr lang="en-US" altLang="zh-CN" sz="4000" b="1" dirty="0" smtClean="0">
                <a:ln w="1905"/>
                <a:effectLst>
                  <a:innerShdw blurRad="69850" dist="43180" dir="5400000">
                    <a:srgbClr val="000000">
                      <a:alpha val="65000"/>
                    </a:srgbClr>
                  </a:innerShdw>
                </a:effectLst>
              </a:rPr>
              <a:t>) </a:t>
            </a:r>
            <a:endParaRPr lang="zh-CN" altLang="en-US" sz="4000" b="1" dirty="0">
              <a:ln w="1905"/>
              <a:effectLst>
                <a:innerShdw blurRad="69850" dist="43180" dir="5400000">
                  <a:srgbClr val="000000">
                    <a:alpha val="65000"/>
                  </a:srgbClr>
                </a:innerShdw>
              </a:effectLst>
            </a:endParaRPr>
          </a:p>
        </p:txBody>
      </p:sp>
      <p:sp>
        <p:nvSpPr>
          <p:cNvPr id="7" name="矩形 6"/>
          <p:cNvSpPr/>
          <p:nvPr/>
        </p:nvSpPr>
        <p:spPr>
          <a:xfrm>
            <a:off x="467544" y="1268760"/>
            <a:ext cx="8064896" cy="1261884"/>
          </a:xfrm>
          <a:prstGeom prst="rect">
            <a:avLst/>
          </a:prstGeom>
          <a:noFill/>
        </p:spPr>
        <p:txBody>
          <a:bodyPr wrap="square" lIns="91440" tIns="45720" rIns="91440" bIns="45720">
            <a:spAutoFit/>
          </a:bodyPr>
          <a:lstStyle/>
          <a:p>
            <a:pPr algn="ctr"/>
            <a:r>
              <a:rPr lang="zh-CN" altLang="en-US" sz="3600" b="1" kern="0" dirty="0" smtClean="0">
                <a:latin typeface="+mj-lt"/>
                <a:ea typeface="+mj-ea"/>
                <a:cs typeface="+mj-cs"/>
              </a:rPr>
              <a:t>大图搜索</a:t>
            </a:r>
            <a:endParaRPr lang="en-US" altLang="zh-CN" sz="2800" b="1" kern="0" dirty="0" smtClean="0">
              <a:latin typeface="+mj-lt"/>
              <a:ea typeface="+mj-ea"/>
              <a:cs typeface="+mj-cs"/>
            </a:endParaRPr>
          </a:p>
          <a:p>
            <a:pPr algn="ctr"/>
            <a:r>
              <a:rPr lang="en-US" altLang="zh-CN" sz="4000" b="1" dirty="0" smtClean="0">
                <a:ln w="1905"/>
                <a:solidFill>
                  <a:srgbClr val="000099"/>
                </a:solidFill>
                <a:effectLst>
                  <a:innerShdw blurRad="69850" dist="43180" dir="5400000">
                    <a:srgbClr val="000000">
                      <a:alpha val="65000"/>
                    </a:srgbClr>
                  </a:innerShdw>
                </a:effectLst>
              </a:rPr>
              <a:t>R</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a:t>
            </a:r>
            <a:r>
              <a:rPr lang="en-US" altLang="zh-CN" sz="4000" b="1" dirty="0" smtClean="0">
                <a:ln w="1905"/>
                <a:solidFill>
                  <a:srgbClr val="FF0000"/>
                </a:solidFill>
                <a:effectLst>
                  <a:innerShdw blurRad="69850" dist="43180" dir="5400000">
                    <a:srgbClr val="000000">
                      <a:alpha val="65000"/>
                    </a:srgbClr>
                  </a:innerShdw>
                </a:effectLst>
              </a:rPr>
              <a:t> </a:t>
            </a:r>
            <a:r>
              <a:rPr lang="en-US" altLang="zh-CN" sz="4000" b="1" dirty="0" smtClean="0">
                <a:ln w="1905"/>
                <a:effectLst>
                  <a:innerShdw blurRad="69850" dist="43180" dir="5400000">
                    <a:srgbClr val="000000">
                      <a:alpha val="65000"/>
                    </a:srgbClr>
                  </a:innerShdw>
                </a:effectLst>
              </a:rPr>
              <a:t>Q(D) </a:t>
            </a:r>
            <a:endParaRPr lang="zh-CN" altLang="en-US" sz="4000" b="1" dirty="0">
              <a:ln w="1905"/>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C00000"/>
                </a:solidFill>
                <a:latin typeface="Arial Unicode MS" pitchFamily="34" charset="-122"/>
                <a:ea typeface="黑体" pitchFamily="49" charset="-122"/>
              </a:rPr>
              <a:t>数据近似技术</a:t>
            </a:r>
            <a:endParaRPr lang="zh-CN" altLang="en-US" sz="3600" b="1" dirty="0">
              <a:solidFill>
                <a:srgbClr val="C00000"/>
              </a:solidFill>
              <a:latin typeface="Arial Unicode MS" pitchFamily="34" charset="-122"/>
              <a:ea typeface="黑体" pitchFamily="49" charset="-122"/>
            </a:endParaRPr>
          </a:p>
        </p:txBody>
      </p:sp>
      <p:sp>
        <p:nvSpPr>
          <p:cNvPr id="5" name="内容占位符 2"/>
          <p:cNvSpPr>
            <a:spLocks noChangeArrowheads="1"/>
          </p:cNvSpPr>
          <p:nvPr/>
        </p:nvSpPr>
        <p:spPr bwMode="auto">
          <a:xfrm>
            <a:off x="251520" y="1052736"/>
            <a:ext cx="8712968" cy="1224136"/>
          </a:xfrm>
          <a:prstGeom prst="rect">
            <a:avLst/>
          </a:prstGeom>
          <a:noFill/>
          <a:ln w="25400">
            <a:solidFill>
              <a:schemeClr val="tx1"/>
            </a:solidFill>
            <a:miter lim="800000"/>
            <a:headEnd/>
            <a:tailEnd/>
          </a:ln>
        </p:spPr>
        <p:txBody>
          <a:bodyPr lIns="97182" tIns="48591" rIns="97182" bIns="48591"/>
          <a:lstStyle/>
          <a:p>
            <a:pPr defTabSz="971550">
              <a:spcBef>
                <a:spcPct val="60000"/>
              </a:spcBef>
              <a:buClr>
                <a:schemeClr val="accent1"/>
              </a:buClr>
              <a:buSzPct val="80000"/>
            </a:pPr>
            <a:r>
              <a:rPr lang="zh-CN" altLang="en-US" sz="2400" dirty="0" smtClean="0">
                <a:solidFill>
                  <a:srgbClr val="FF0000"/>
                </a:solidFill>
                <a:latin typeface="+mj-lt"/>
                <a:ea typeface="黑体" pitchFamily="49" charset="-122"/>
                <a:cs typeface="Times New Roman" pitchFamily="18" charset="0"/>
              </a:rPr>
              <a:t>主要思想</a:t>
            </a:r>
            <a:r>
              <a:rPr lang="zh-CN" altLang="en-US" sz="2400" dirty="0" smtClean="0">
                <a:solidFill>
                  <a:srgbClr val="000000"/>
                </a:solidFill>
                <a:latin typeface="+mj-lt"/>
                <a:ea typeface="黑体" pitchFamily="49" charset="-122"/>
                <a:cs typeface="Times New Roman" pitchFamily="18" charset="0"/>
              </a:rPr>
              <a:t>：对一类查询复杂性高的查询语言</a:t>
            </a:r>
            <a:r>
              <a:rPr lang="en-US" altLang="zh-CN" sz="2400" dirty="0" smtClean="0">
                <a:latin typeface="+mj-lt"/>
                <a:ea typeface="黑体" pitchFamily="49" charset="-122"/>
                <a:cs typeface="Times New Roman" pitchFamily="18" charset="0"/>
              </a:rPr>
              <a:t>Q</a:t>
            </a:r>
            <a:r>
              <a:rPr lang="en-US" altLang="zh-CN" sz="2400" dirty="0" smtClean="0">
                <a:solidFill>
                  <a:srgbClr val="000000"/>
                </a:solidFill>
                <a:latin typeface="+mj-lt"/>
                <a:ea typeface="黑体" pitchFamily="49" charset="-122"/>
                <a:cs typeface="Times New Roman" pitchFamily="18" charset="0"/>
              </a:rPr>
              <a:t> </a:t>
            </a:r>
            <a:r>
              <a:rPr lang="zh-CN" altLang="en-US" sz="2400" dirty="0" smtClean="0">
                <a:solidFill>
                  <a:srgbClr val="000000"/>
                </a:solidFill>
                <a:latin typeface="+mj-lt"/>
                <a:ea typeface="黑体" pitchFamily="49" charset="-122"/>
                <a:cs typeface="Times New Roman" pitchFamily="18" charset="0"/>
              </a:rPr>
              <a:t>，将查询数据</a:t>
            </a:r>
            <a:r>
              <a:rPr lang="en-US" altLang="zh-CN" sz="2400" dirty="0" smtClean="0">
                <a:solidFill>
                  <a:srgbClr val="C00000"/>
                </a:solidFill>
                <a:latin typeface="+mj-lt"/>
                <a:ea typeface="黑体" pitchFamily="49" charset="-122"/>
                <a:cs typeface="Times New Roman" pitchFamily="18" charset="0"/>
              </a:rPr>
              <a:t>D</a:t>
            </a:r>
            <a:r>
              <a:rPr lang="zh-CN" altLang="en-US" sz="2400" dirty="0" smtClean="0">
                <a:solidFill>
                  <a:srgbClr val="000000"/>
                </a:solidFill>
                <a:latin typeface="+mj-lt"/>
                <a:ea typeface="黑体" pitchFamily="49" charset="-122"/>
                <a:cs typeface="Times New Roman" pitchFamily="18" charset="0"/>
              </a:rPr>
              <a:t>变换机器能够高效处理的较小量</a:t>
            </a:r>
            <a:r>
              <a:rPr lang="en-US" altLang="zh-CN" sz="2400" dirty="0" smtClean="0">
                <a:solidFill>
                  <a:srgbClr val="C00000"/>
                </a:solidFill>
                <a:latin typeface="+mj-lt"/>
                <a:ea typeface="黑体" pitchFamily="49" charset="-122"/>
                <a:cs typeface="Times New Roman" pitchFamily="18" charset="0"/>
              </a:rPr>
              <a:t>D’ </a:t>
            </a:r>
            <a:r>
              <a:rPr lang="zh-CN" altLang="en-US" sz="2400" dirty="0" smtClean="0">
                <a:latin typeface="+mj-lt"/>
                <a:ea typeface="黑体" pitchFamily="49" charset="-122"/>
                <a:cs typeface="Times New Roman" pitchFamily="18" charset="0"/>
              </a:rPr>
              <a:t>，并且尽量不影响查询结果的准确性。</a:t>
            </a:r>
            <a:endParaRPr lang="en-GB" altLang="zh-CN" sz="2400" dirty="0">
              <a:latin typeface="+mj-lt"/>
              <a:ea typeface="黑体" pitchFamily="49" charset="-122"/>
              <a:cs typeface="Times New Roman" pitchFamily="18" charset="0"/>
            </a:endParaRPr>
          </a:p>
        </p:txBody>
      </p:sp>
      <p:grpSp>
        <p:nvGrpSpPr>
          <p:cNvPr id="3" name="组合 15"/>
          <p:cNvGrpSpPr/>
          <p:nvPr/>
        </p:nvGrpSpPr>
        <p:grpSpPr>
          <a:xfrm>
            <a:off x="2555776" y="2420888"/>
            <a:ext cx="4101097" cy="935534"/>
            <a:chOff x="2555776" y="3789040"/>
            <a:chExt cx="4101097" cy="935534"/>
          </a:xfrm>
        </p:grpSpPr>
        <p:sp>
          <p:nvSpPr>
            <p:cNvPr id="6" name="TextBox 3"/>
            <p:cNvSpPr txBox="1">
              <a:spLocks noChangeArrowheads="1"/>
            </p:cNvSpPr>
            <p:nvPr/>
          </p:nvSpPr>
          <p:spPr bwMode="auto">
            <a:xfrm>
              <a:off x="3347864" y="3789040"/>
              <a:ext cx="2592288" cy="584775"/>
            </a:xfrm>
            <a:prstGeom prst="rect">
              <a:avLst/>
            </a:prstGeom>
            <a:noFill/>
            <a:ln w="9525">
              <a:noFill/>
              <a:miter lim="800000"/>
              <a:headEnd/>
              <a:tailEnd/>
            </a:ln>
          </p:spPr>
          <p:txBody>
            <a:bodyPr wrap="square">
              <a:spAutoFit/>
            </a:bodyPr>
            <a:lstStyle/>
            <a:p>
              <a:pPr algn="ctr"/>
              <a:r>
                <a:rPr lang="zh-CN" altLang="en-US" sz="3200" dirty="0" smtClean="0">
                  <a:solidFill>
                    <a:srgbClr val="C00000"/>
                  </a:solidFill>
                  <a:latin typeface="Rockwell" pitchFamily="18" charset="0"/>
                  <a:sym typeface="Symbol" pitchFamily="18" charset="2"/>
                </a:rPr>
                <a:t> </a:t>
              </a:r>
              <a:r>
                <a:rPr lang="en-US" altLang="zh-CN" sz="2000" dirty="0" smtClean="0">
                  <a:solidFill>
                    <a:srgbClr val="C00000"/>
                  </a:solidFill>
                  <a:latin typeface="Rockwell" pitchFamily="18" charset="0"/>
                  <a:sym typeface="Symbol" pitchFamily="18" charset="2"/>
                </a:rPr>
                <a:t>approximation</a:t>
              </a:r>
              <a:endParaRPr lang="zh-CN" altLang="en-US" sz="2400" dirty="0">
                <a:latin typeface="Rockwell" pitchFamily="18" charset="0"/>
              </a:endParaRPr>
            </a:p>
          </p:txBody>
        </p:sp>
        <p:cxnSp>
          <p:nvCxnSpPr>
            <p:cNvPr id="7" name="Straight Arrow Connector 5"/>
            <p:cNvCxnSpPr/>
            <p:nvPr/>
          </p:nvCxnSpPr>
          <p:spPr bwMode="auto">
            <a:xfrm>
              <a:off x="3707879" y="4480099"/>
              <a:ext cx="1800225"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8" name="TextBox 19"/>
            <p:cNvSpPr txBox="1">
              <a:spLocks noChangeArrowheads="1"/>
            </p:cNvSpPr>
            <p:nvPr/>
          </p:nvSpPr>
          <p:spPr bwMode="auto">
            <a:xfrm>
              <a:off x="2555776" y="4264199"/>
              <a:ext cx="885825" cy="460375"/>
            </a:xfrm>
            <a:prstGeom prst="rect">
              <a:avLst/>
            </a:prstGeom>
            <a:noFill/>
            <a:ln w="9525">
              <a:noFill/>
              <a:miter lim="800000"/>
              <a:headEnd/>
              <a:tailEnd/>
            </a:ln>
          </p:spPr>
          <p:txBody>
            <a:bodyPr wrap="none">
              <a:spAutoFit/>
            </a:bodyPr>
            <a:lstStyle/>
            <a:p>
              <a:pPr algn="ctr"/>
              <a:r>
                <a:rPr lang="en-US" altLang="zh-CN" sz="2400" dirty="0">
                  <a:latin typeface="Rockwell" pitchFamily="18" charset="0"/>
                  <a:sym typeface="Symbol" pitchFamily="18" charset="2"/>
                </a:rPr>
                <a:t>Q(</a:t>
              </a:r>
              <a:r>
                <a:rPr lang="en-GB" altLang="zh-CN" sz="2400" dirty="0">
                  <a:solidFill>
                    <a:srgbClr val="FF0000"/>
                  </a:solidFill>
                  <a:latin typeface="Rockwell" pitchFamily="18" charset="0"/>
                  <a:sym typeface="Symbol" pitchFamily="18" charset="2"/>
                </a:rPr>
                <a:t>D</a:t>
              </a:r>
              <a:r>
                <a:rPr lang="en-GB" altLang="zh-CN" sz="2400" dirty="0">
                  <a:latin typeface="Rockwell" pitchFamily="18" charset="0"/>
                  <a:sym typeface="Symbol" pitchFamily="18" charset="2"/>
                </a:rPr>
                <a:t>)</a:t>
              </a:r>
              <a:endParaRPr lang="zh-CN" altLang="en-US" sz="2400" dirty="0">
                <a:latin typeface="Rockwell" pitchFamily="18" charset="0"/>
              </a:endParaRPr>
            </a:p>
          </p:txBody>
        </p:sp>
        <p:sp>
          <p:nvSpPr>
            <p:cNvPr id="9" name="TextBox 19"/>
            <p:cNvSpPr txBox="1">
              <a:spLocks noChangeArrowheads="1"/>
            </p:cNvSpPr>
            <p:nvPr/>
          </p:nvSpPr>
          <p:spPr bwMode="auto">
            <a:xfrm>
              <a:off x="5603379" y="4221088"/>
              <a:ext cx="1053494" cy="461665"/>
            </a:xfrm>
            <a:prstGeom prst="rect">
              <a:avLst/>
            </a:prstGeom>
            <a:noFill/>
            <a:ln w="9525">
              <a:noFill/>
              <a:miter lim="800000"/>
              <a:headEnd/>
              <a:tailEnd/>
            </a:ln>
          </p:spPr>
          <p:txBody>
            <a:bodyPr wrap="none">
              <a:spAutoFit/>
            </a:bodyPr>
            <a:lstStyle/>
            <a:p>
              <a:pPr algn="ctr"/>
              <a:r>
                <a:rPr lang="en-US" altLang="zh-CN" sz="2400" dirty="0" smtClean="0">
                  <a:latin typeface="Rockwell" pitchFamily="18" charset="0"/>
                  <a:sym typeface="Symbol" pitchFamily="18" charset="2"/>
                </a:rPr>
                <a:t>Q</a:t>
              </a:r>
              <a:r>
                <a:rPr lang="en-US" altLang="zh-CN" sz="2400" dirty="0" smtClean="0">
                  <a:solidFill>
                    <a:srgbClr val="FF0000"/>
                  </a:solidFill>
                  <a:latin typeface="Rockwell" pitchFamily="18" charset="0"/>
                  <a:sym typeface="Symbol" pitchFamily="18" charset="2"/>
                </a:rPr>
                <a:t> </a:t>
              </a:r>
              <a:r>
                <a:rPr lang="en-US" altLang="zh-CN" sz="2400" dirty="0" smtClean="0">
                  <a:latin typeface="Rockwell" pitchFamily="18" charset="0"/>
                  <a:sym typeface="Symbol" pitchFamily="18" charset="2"/>
                </a:rPr>
                <a:t>(</a:t>
              </a:r>
              <a:r>
                <a:rPr lang="en-GB" altLang="zh-CN" sz="2400" dirty="0" smtClean="0">
                  <a:solidFill>
                    <a:srgbClr val="FF0000"/>
                  </a:solidFill>
                  <a:latin typeface="Rockwell" pitchFamily="18" charset="0"/>
                  <a:sym typeface="Symbol" pitchFamily="18" charset="2"/>
                </a:rPr>
                <a:t>D</a:t>
              </a:r>
              <a:r>
                <a:rPr lang="en-US" altLang="zh-CN" sz="2400" dirty="0" smtClean="0">
                  <a:solidFill>
                    <a:srgbClr val="FF0000"/>
                  </a:solidFill>
                  <a:latin typeface="Rockwell" pitchFamily="18" charset="0"/>
                  <a:sym typeface="Symbol" pitchFamily="18" charset="2"/>
                </a:rPr>
                <a:t>’</a:t>
              </a:r>
              <a:r>
                <a:rPr lang="en-GB" altLang="zh-CN" sz="2400" dirty="0" smtClean="0">
                  <a:latin typeface="Rockwell" pitchFamily="18" charset="0"/>
                  <a:sym typeface="Symbol" pitchFamily="18" charset="2"/>
                </a:rPr>
                <a:t>)</a:t>
              </a:r>
              <a:endParaRPr lang="zh-CN" altLang="en-US" sz="2400" dirty="0">
                <a:latin typeface="Rockwell" pitchFamily="18" charset="0"/>
              </a:endParaRPr>
            </a:p>
          </p:txBody>
        </p:sp>
      </p:grpSp>
      <p:sp>
        <p:nvSpPr>
          <p:cNvPr id="14" name="TextBox 13"/>
          <p:cNvSpPr txBox="1"/>
          <p:nvPr/>
        </p:nvSpPr>
        <p:spPr>
          <a:xfrm>
            <a:off x="35496" y="5838362"/>
            <a:ext cx="8999984" cy="470958"/>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p>
            <a:pPr algn="ctr">
              <a:defRPr/>
            </a:pPr>
            <a:r>
              <a:rPr lang="zh-CN" altLang="en-US" sz="2400" b="1" dirty="0" smtClean="0">
                <a:solidFill>
                  <a:srgbClr val="FF0000"/>
                </a:solidFill>
                <a:latin typeface="Arial Unicode MS" pitchFamily="34" charset="-122"/>
                <a:ea typeface="黑体" pitchFamily="49" charset="-122"/>
                <a:cs typeface="Arial Unicode MS" pitchFamily="34" charset="-122"/>
                <a:sym typeface="Wingdings" pitchFamily="2" charset="2"/>
              </a:rPr>
              <a:t>挑战</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 </a:t>
            </a:r>
            <a:r>
              <a:rPr lang="en-US" altLang="zh-CN" sz="2400" b="1" dirty="0" smtClean="0">
                <a:latin typeface="Arial Unicode MS" pitchFamily="34" charset="-122"/>
                <a:ea typeface="黑体" pitchFamily="49" charset="-122"/>
                <a:cs typeface="Arial Unicode MS" pitchFamily="34" charset="-122"/>
                <a:sym typeface="Wingdings" pitchFamily="2" charset="2"/>
              </a:rPr>
              <a:t> </a:t>
            </a:r>
            <a:r>
              <a:rPr lang="zh-CN" altLang="en-US" sz="2400" b="1" dirty="0" smtClean="0">
                <a:latin typeface="Arial Unicode MS" pitchFamily="34" charset="-122"/>
                <a:ea typeface="黑体" pitchFamily="49" charset="-122"/>
                <a:cs typeface="Arial Unicode MS" pitchFamily="34" charset="-122"/>
                <a:sym typeface="Wingdings" pitchFamily="2" charset="2"/>
              </a:rPr>
              <a:t>平衡查询的效率和查询的准确性</a:t>
            </a:r>
            <a:r>
              <a:rPr lang="en-US" altLang="zh-CN" sz="2400" b="1" dirty="0" smtClean="0">
                <a:solidFill>
                  <a:schemeClr val="tx1"/>
                </a:solidFill>
                <a:latin typeface="Arial Unicode MS" pitchFamily="34" charset="-122"/>
                <a:ea typeface="黑体" pitchFamily="49" charset="-122"/>
                <a:cs typeface="Arial Unicode MS" pitchFamily="34" charset="-122"/>
                <a:sym typeface="Wingdings" pitchFamily="2" charset="2"/>
              </a:rPr>
              <a:t>!</a:t>
            </a:r>
            <a:endParaRPr lang="en-US" altLang="zh-CN" sz="2400" b="1" dirty="0">
              <a:solidFill>
                <a:schemeClr val="tx1"/>
              </a:solidFill>
              <a:latin typeface="Arial Unicode MS" pitchFamily="34" charset="-122"/>
              <a:ea typeface="黑体" pitchFamily="49" charset="-122"/>
              <a:cs typeface="Arial Unicode MS" pitchFamily="34" charset="-122"/>
              <a:sym typeface="Wingdings" pitchFamily="2" charset="2"/>
            </a:endParaRPr>
          </a:p>
        </p:txBody>
      </p:sp>
      <p:grpSp>
        <p:nvGrpSpPr>
          <p:cNvPr id="10" name="组合 17"/>
          <p:cNvGrpSpPr/>
          <p:nvPr/>
        </p:nvGrpSpPr>
        <p:grpSpPr>
          <a:xfrm>
            <a:off x="1331640" y="3935958"/>
            <a:ext cx="6768752" cy="1581274"/>
            <a:chOff x="1331640" y="2564904"/>
            <a:chExt cx="6768752" cy="1581274"/>
          </a:xfrm>
        </p:grpSpPr>
        <p:sp>
          <p:nvSpPr>
            <p:cNvPr id="16" name="TextBox 19"/>
            <p:cNvSpPr txBox="1">
              <a:spLocks noChangeArrowheads="1"/>
            </p:cNvSpPr>
            <p:nvPr/>
          </p:nvSpPr>
          <p:spPr bwMode="auto">
            <a:xfrm>
              <a:off x="2339752" y="3068960"/>
              <a:ext cx="4680520" cy="1077218"/>
            </a:xfrm>
            <a:prstGeom prst="rect">
              <a:avLst/>
            </a:prstGeom>
            <a:noFill/>
            <a:ln w="9525">
              <a:noFill/>
              <a:miter lim="800000"/>
              <a:headEnd/>
              <a:tailEnd/>
            </a:ln>
          </p:spPr>
          <p:txBody>
            <a:bodyPr wrap="square">
              <a:spAutoFit/>
            </a:bodyPr>
            <a:lstStyle/>
            <a:p>
              <a:pPr algn="ctr"/>
              <a:r>
                <a:rPr lang="en-GB" altLang="zh-CN" sz="2400" dirty="0" smtClean="0">
                  <a:solidFill>
                    <a:srgbClr val="FF0000"/>
                  </a:solidFill>
                  <a:latin typeface="Rockwell" pitchFamily="18" charset="0"/>
                  <a:sym typeface="Symbol" pitchFamily="18" charset="2"/>
                </a:rPr>
                <a:t>D</a:t>
              </a:r>
              <a:r>
                <a:rPr lang="en-GB" altLang="zh-CN" sz="2400" dirty="0" smtClean="0">
                  <a:latin typeface="Rockwell" pitchFamily="18" charset="0"/>
                  <a:sym typeface="Symbol" pitchFamily="18" charset="2"/>
                </a:rPr>
                <a:t>   </a:t>
              </a:r>
              <a:r>
                <a:rPr lang="en-US" altLang="zh-CN" sz="2400" dirty="0" smtClean="0">
                  <a:latin typeface="Rockwell" pitchFamily="18" charset="0"/>
                  <a:sym typeface="Symbol" pitchFamily="18" charset="2"/>
                </a:rPr>
                <a:t>=  HARD(</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 SOFT(</a:t>
              </a:r>
              <a:r>
                <a:rPr lang="en-US" altLang="zh-CN" sz="2400" dirty="0" smtClean="0">
                  <a:solidFill>
                    <a:srgbClr val="FF0000"/>
                  </a:solidFill>
                  <a:latin typeface="Rockwell" pitchFamily="18" charset="0"/>
                  <a:sym typeface="Symbol" pitchFamily="18" charset="2"/>
                </a:rPr>
                <a:t>D</a:t>
              </a:r>
              <a:r>
                <a:rPr lang="en-US" altLang="zh-CN" sz="2400" dirty="0" smtClean="0">
                  <a:latin typeface="Rockwell" pitchFamily="18" charset="0"/>
                  <a:sym typeface="Symbol" pitchFamily="18" charset="2"/>
                </a:rPr>
                <a:t>) </a:t>
              </a:r>
            </a:p>
            <a:p>
              <a:pPr algn="ctr"/>
              <a:r>
                <a:rPr lang="en-US" altLang="zh-CN" sz="2400" dirty="0" smtClean="0">
                  <a:solidFill>
                    <a:srgbClr val="FF0000"/>
                  </a:solidFill>
                  <a:latin typeface="Rockwell" pitchFamily="18" charset="0"/>
                  <a:sym typeface="Symbol" pitchFamily="18" charset="2"/>
                </a:rPr>
                <a:t>                               </a:t>
              </a:r>
              <a:r>
                <a:rPr lang="en-US" altLang="zh-CN" sz="4000" b="1" dirty="0" smtClean="0">
                  <a:solidFill>
                    <a:srgbClr val="FF0000"/>
                  </a:solidFill>
                  <a:latin typeface="Rockwell" pitchFamily="18" charset="0"/>
                  <a:sym typeface="Symbol" pitchFamily="18" charset="2"/>
                </a:rPr>
                <a:t>×</a:t>
              </a:r>
              <a:endParaRPr lang="zh-CN" altLang="en-US" sz="2400" b="1" dirty="0">
                <a:latin typeface="Rockwell" pitchFamily="18" charset="0"/>
              </a:endParaRPr>
            </a:p>
          </p:txBody>
        </p:sp>
        <p:sp>
          <p:nvSpPr>
            <p:cNvPr id="17" name="矩形 16"/>
            <p:cNvSpPr/>
            <p:nvPr/>
          </p:nvSpPr>
          <p:spPr>
            <a:xfrm>
              <a:off x="1331640" y="2564904"/>
              <a:ext cx="6768752" cy="400110"/>
            </a:xfrm>
            <a:prstGeom prst="rect">
              <a:avLst/>
            </a:prstGeom>
          </p:spPr>
          <p:txBody>
            <a:bodyPr wrap="square">
              <a:spAutoFit/>
            </a:bodyPr>
            <a:lstStyle/>
            <a:p>
              <a:pPr algn="ctr"/>
              <a:r>
                <a:rPr lang="zh-CN" altLang="en-US" sz="2000" b="1" dirty="0" smtClean="0">
                  <a:solidFill>
                    <a:srgbClr val="FF0000"/>
                  </a:solidFill>
                  <a:ea typeface="黑体" pitchFamily="49" charset="-122"/>
                </a:rPr>
                <a:t>二八定律</a:t>
              </a:r>
              <a:r>
                <a:rPr lang="zh-CN" altLang="en-US" sz="2000" b="1" dirty="0" smtClean="0">
                  <a:ea typeface="黑体" pitchFamily="49" charset="-122"/>
                </a:rPr>
                <a:t>：</a:t>
              </a:r>
              <a:r>
                <a:rPr lang="zh-CN" altLang="en-US" sz="2000" dirty="0" smtClean="0">
                  <a:ea typeface="黑体" pitchFamily="49" charset="-122"/>
                </a:rPr>
                <a:t>在众多现象中，</a:t>
              </a:r>
              <a:r>
                <a:rPr lang="en-US" altLang="zh-CN" sz="2000" dirty="0" smtClean="0">
                  <a:ea typeface="黑体" pitchFamily="49" charset="-122"/>
                </a:rPr>
                <a:t>80%</a:t>
              </a:r>
              <a:r>
                <a:rPr lang="zh-CN" altLang="en-US" sz="2000" dirty="0" smtClean="0">
                  <a:ea typeface="黑体" pitchFamily="49" charset="-122"/>
                </a:rPr>
                <a:t>的结果取决于</a:t>
              </a:r>
              <a:r>
                <a:rPr lang="en-US" altLang="zh-CN" sz="2000" dirty="0" smtClean="0">
                  <a:ea typeface="黑体" pitchFamily="49" charset="-122"/>
                </a:rPr>
                <a:t>20%</a:t>
              </a:r>
              <a:r>
                <a:rPr lang="zh-CN" altLang="en-US" sz="2000" dirty="0" smtClean="0">
                  <a:ea typeface="黑体" pitchFamily="49" charset="-122"/>
                </a:rPr>
                <a:t>的原因</a:t>
              </a:r>
              <a:endParaRPr lang="zh-CN" altLang="en-US" sz="2000" dirty="0">
                <a:ea typeface="黑体" pitchFamily="49" charset="-122"/>
              </a:endParaRPr>
            </a:p>
          </p:txBody>
        </p:sp>
      </p:grpSp>
      <p:sp>
        <p:nvSpPr>
          <p:cNvPr id="15" name="灯片编号占位符 14"/>
          <p:cNvSpPr>
            <a:spLocks noGrp="1"/>
          </p:cNvSpPr>
          <p:nvPr>
            <p:ph type="sldNum" sz="quarter" idx="10"/>
          </p:nvPr>
        </p:nvSpPr>
        <p:spPr/>
        <p:txBody>
          <a:bodyPr/>
          <a:lstStyle/>
          <a:p>
            <a:pPr>
              <a:defRPr/>
            </a:pPr>
            <a:fld id="{3AD224E6-15A8-4E74-8987-281A30D56C8B}" type="slidenum">
              <a:rPr lang="zh-CN" altLang="en-US" smtClean="0"/>
              <a:pPr>
                <a:defRPr/>
              </a:pPr>
              <a:t>9</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43577</TotalTime>
  <Words>1807</Words>
  <Application>Microsoft Office PowerPoint</Application>
  <PresentationFormat>全屏显示(4:3)</PresentationFormat>
  <Paragraphs>319</Paragraphs>
  <Slides>28</Slides>
  <Notes>14</Notes>
  <HiddenSlides>0</HiddenSlides>
  <MMClips>0</MMClips>
  <ScaleCrop>false</ScaleCrop>
  <HeadingPairs>
    <vt:vector size="4" baseType="variant">
      <vt:variant>
        <vt:lpstr>主题</vt:lpstr>
      </vt:variant>
      <vt:variant>
        <vt:i4>1</vt:i4>
      </vt:variant>
      <vt:variant>
        <vt:lpstr>幻灯片标题</vt:lpstr>
      </vt:variant>
      <vt:variant>
        <vt:i4>28</vt:i4>
      </vt:variant>
    </vt:vector>
  </HeadingPairs>
  <TitlesOfParts>
    <vt:vector size="29" baseType="lpstr">
      <vt:lpstr>默认设计模板</vt:lpstr>
      <vt:lpstr>幻灯片 1</vt:lpstr>
      <vt:lpstr>幻灯片 2</vt:lpstr>
      <vt:lpstr>大图数据，如社会网络等</vt:lpstr>
      <vt:lpstr>FAE法则</vt:lpstr>
      <vt:lpstr>友好性(Friendliness)</vt:lpstr>
      <vt:lpstr>准确性(Accuracy)</vt:lpstr>
      <vt:lpstr>高效性(Efficiency)</vt:lpstr>
      <vt:lpstr>幻灯片 8</vt:lpstr>
      <vt:lpstr>数据近似技术</vt:lpstr>
      <vt:lpstr>如一，网络异常检测</vt:lpstr>
      <vt:lpstr>如一，网络异常检测</vt:lpstr>
      <vt:lpstr>如一，网络异常检测</vt:lpstr>
      <vt:lpstr>如二，网络链接预测</vt:lpstr>
      <vt:lpstr>如二，网络链接预测</vt:lpstr>
      <vt:lpstr>幻灯片 15</vt:lpstr>
      <vt:lpstr>查询近似技术</vt:lpstr>
      <vt:lpstr>如，时态稠密图查询</vt:lpstr>
      <vt:lpstr>如，时态稠密图查询</vt:lpstr>
      <vt:lpstr>如，时态稠密图查询</vt:lpstr>
      <vt:lpstr>幻灯片 20</vt:lpstr>
      <vt:lpstr>The Unfinished Book by John von Neumann </vt:lpstr>
      <vt:lpstr>The Unfinished Book by John von Neumann </vt:lpstr>
      <vt:lpstr>The Unfinished Book by John von Neumann </vt:lpstr>
      <vt:lpstr>量化与计算深度融合？</vt:lpstr>
      <vt:lpstr>数据感知与查询/数据近似融合？</vt:lpstr>
      <vt:lpstr>小结</vt:lpstr>
      <vt:lpstr>Acknowledgements</vt:lpstr>
      <vt:lpstr>幻灯片 28</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4281</cp:revision>
  <dcterms:created xsi:type="dcterms:W3CDTF">2010-07-14T15:56:11Z</dcterms:created>
  <dcterms:modified xsi:type="dcterms:W3CDTF">2016-01-18T02:08:20Z</dcterms:modified>
</cp:coreProperties>
</file>