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718" r:id="rId26"/>
    <p:sldId id="728" r:id="rId27"/>
    <p:sldId id="729" r:id="rId28"/>
    <p:sldId id="752" r:id="rId29"/>
    <p:sldId id="716"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0066CC"/>
    <a:srgbClr val="FF0000"/>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3" autoAdjust="0"/>
    <p:restoredTop sz="76616" autoAdjust="0"/>
  </p:normalViewPr>
  <p:slideViewPr>
    <p:cSldViewPr>
      <p:cViewPr>
        <p:scale>
          <a:sx n="65" d="100"/>
          <a:sy n="65" d="100"/>
        </p:scale>
        <p:origin x="-1636" y="-32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16.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49.jpeg"/></Relationships>
</file>

<file path=ppt/slides/_rels/slide2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929198"/>
            <a:ext cx="9144000" cy="2000251"/>
          </a:xfrm>
          <a:prstGeom prst="rect">
            <a:avLst/>
          </a:prstGeom>
          <a:noFill/>
          <a:ln w="9525">
            <a:noFill/>
            <a:miter lim="800000"/>
            <a:headEnd/>
            <a:tailEnd/>
          </a:ln>
        </p:spPr>
        <p:txBody>
          <a:bodyPr lIns="36000" rIns="36000"/>
          <a:lstStyle/>
          <a:p>
            <a:pPr marL="342900" indent="-342900" algn="ctr">
              <a:spcBef>
                <a:spcPct val="20000"/>
              </a:spcBef>
            </a:pPr>
            <a:r>
              <a:rPr lang="en-US" altLang="zh-CN" sz="3200" b="1" dirty="0" err="1" smtClean="0">
                <a:solidFill>
                  <a:srgbClr val="000099"/>
                </a:solidFill>
                <a:latin typeface="+mn-lt"/>
                <a:ea typeface="+mn-ea"/>
              </a:rPr>
              <a:t>Shuai</a:t>
            </a:r>
            <a:r>
              <a:rPr lang="en-US" altLang="zh-CN" sz="3200" b="1" dirty="0" smtClean="0">
                <a:solidFill>
                  <a:srgbClr val="000099"/>
                </a:solidFill>
                <a:latin typeface="+mn-lt"/>
                <a:ea typeface="+mn-ea"/>
              </a:rPr>
              <a:t> Ma</a:t>
            </a:r>
          </a:p>
          <a:p>
            <a:pPr marL="342900" indent="-342900" algn="ctr">
              <a:spcBef>
                <a:spcPct val="20000"/>
              </a:spcBef>
            </a:pPr>
            <a:r>
              <a:rPr lang="zh-CN" altLang="zh-CN" sz="2200" b="1" dirty="0" smtClean="0">
                <a:solidFill>
                  <a:schemeClr val="accent3">
                    <a:lumMod val="50000"/>
                  </a:schemeClr>
                </a:solidFill>
                <a:latin typeface="Arial Unicode MS" pitchFamily="34" charset="-122"/>
                <a:ea typeface="Arial Unicode MS" pitchFamily="34" charset="-122"/>
                <a:cs typeface="Arial Unicode MS" pitchFamily="34" charset="-122"/>
              </a:rPr>
              <a:t>Beijing Advanced Innovation Center for Big Data and Brain Computing</a:t>
            </a:r>
            <a:endParaRPr lang="en-US" altLang="zh-CN" sz="2200" b="1" dirty="0" smtClean="0">
              <a:solidFill>
                <a:schemeClr val="accent3">
                  <a:lumMod val="50000"/>
                </a:schemeClr>
              </a:solidFill>
              <a:latin typeface="Arial Unicode MS" pitchFamily="34" charset="-122"/>
              <a:ea typeface="Arial Unicode MS" pitchFamily="34" charset="-122"/>
              <a:cs typeface="Arial Unicode MS" pitchFamily="34" charset="-122"/>
            </a:endParaRPr>
          </a:p>
          <a:p>
            <a:pPr marL="342900" indent="-342900" algn="ctr">
              <a:spcBef>
                <a:spcPct val="20000"/>
              </a:spcBef>
            </a:pPr>
            <a:endParaRPr lang="en-US" altLang="zh-CN" sz="3200" b="1" dirty="0" smtClean="0">
              <a:solidFill>
                <a:srgbClr val="000099"/>
              </a:solidFill>
              <a:latin typeface="+mn-lt"/>
              <a:ea typeface="+mn-ea"/>
            </a:endParaRPr>
          </a:p>
          <a:p>
            <a:pPr marL="342900" indent="-342900" algn="ctr">
              <a:spcBef>
                <a:spcPct val="20000"/>
              </a:spcBef>
            </a:pP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sz="1400" b="1" dirty="0" smtClean="0">
                <a:solidFill>
                  <a:srgbClr val="C00000"/>
                </a:solidFill>
              </a:rPr>
              <a:t>The First Europe-China Workshop on Big Data Management, Helsinki, Finland</a:t>
            </a:r>
            <a:endParaRPr lang="zh-CN" altLang="en-US" sz="14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10" name="矩形 9"/>
          <p:cNvSpPr/>
          <p:nvPr/>
        </p:nvSpPr>
        <p:spPr>
          <a:xfrm>
            <a:off x="5214942" y="128586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24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6021288"/>
            <a:ext cx="9144000" cy="815608"/>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60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draft</a:t>
            </a:r>
            <a:endParaRPr lang="zh-CN" altLang="en-US" sz="14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597734"/>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4,870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1,468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draft</a:t>
            </a:r>
            <a:endParaRPr lang="zh-CN" altLang="en-US" sz="14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a:t>
            </a: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general data </a:t>
            </a: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to appear, 2016</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142843" y="4581128"/>
          <a:ext cx="8281584" cy="158496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algn="ctr"/>
                      <a:r>
                        <a:rPr lang="en-US" altLang="zh-CN" sz="2000" b="1" dirty="0" err="1" smtClean="0"/>
                        <a:t>Flickr</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40%</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3347864" y="5733256"/>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C00000"/>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latin typeface="Arial Unicode MS" pitchFamily="34" charset="-122"/>
                <a:ea typeface="Arial Unicode MS" pitchFamily="34" charset="-122"/>
                <a:cs typeface="Arial Unicode MS" pitchFamily="34" charset="-122"/>
              </a:rPr>
              <a:t>Graph Search: a new search paradigm for social networks </a:t>
            </a: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a:t>
            </a:r>
            <a:r>
              <a:rPr lang="en-US" altLang="zh-CN" sz="2400" kern="0" dirty="0" smtClean="0">
                <a:solidFill>
                  <a:srgbClr val="000000"/>
                </a:solidFill>
                <a:latin typeface="Arial Unicode MS" pitchFamily="34" charset="-122"/>
              </a:rPr>
              <a:t>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79912" y="4005064"/>
            <a:ext cx="2928152" cy="11006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144000" cy="796908"/>
          </a:xfrm>
        </p:spPr>
        <p:txBody>
          <a:bodyPr/>
          <a:lstStyle/>
          <a:p>
            <a:r>
              <a:rPr lang="en-US" altLang="zh-CN" sz="3200" b="1" dirty="0" smtClean="0">
                <a:solidFill>
                  <a:srgbClr val="C00000"/>
                </a:solidFill>
              </a:rPr>
              <a:t>Beijing Advanced Innovation Center for Big Data </a:t>
            </a:r>
            <a:r>
              <a:rPr lang="en-US" altLang="zh-CN" sz="3200" b="1" dirty="0" smtClean="0">
                <a:solidFill>
                  <a:srgbClr val="C00000"/>
                </a:solidFill>
              </a:rPr>
              <a:t>&amp; </a:t>
            </a:r>
            <a:r>
              <a:rPr lang="en-US" altLang="zh-CN" sz="3200" b="1" dirty="0" smtClean="0">
                <a:solidFill>
                  <a:srgbClr val="C00000"/>
                </a:solidFill>
              </a:rPr>
              <a:t>Brain </a:t>
            </a:r>
            <a:r>
              <a:rPr lang="en-US" altLang="zh-CN" sz="3200" b="1" dirty="0" smtClean="0">
                <a:solidFill>
                  <a:srgbClr val="C00000"/>
                </a:solidFill>
              </a:rPr>
              <a:t>Computing, </a:t>
            </a:r>
            <a:r>
              <a:rPr lang="en-US" altLang="zh-CN" sz="3200" b="1" dirty="0" err="1" smtClean="0">
                <a:solidFill>
                  <a:srgbClr val="C00000"/>
                </a:solidFill>
              </a:rPr>
              <a:t>Beihang</a:t>
            </a:r>
            <a:r>
              <a:rPr lang="en-US" altLang="zh-CN" sz="3200" b="1" dirty="0" smtClean="0">
                <a:solidFill>
                  <a:srgbClr val="C00000"/>
                </a:solidFill>
              </a:rPr>
              <a:t> University</a:t>
            </a:r>
            <a:endParaRPr lang="zh-CN" altLang="en-US" sz="3200" b="1" dirty="0">
              <a:solidFill>
                <a:srgbClr val="C00000"/>
              </a:solidFill>
            </a:endParaRPr>
          </a:p>
        </p:txBody>
      </p:sp>
      <p:sp>
        <p:nvSpPr>
          <p:cNvPr id="3" name="内容占位符 2"/>
          <p:cNvSpPr>
            <a:spLocks noGrp="1"/>
          </p:cNvSpPr>
          <p:nvPr>
            <p:ph idx="1"/>
          </p:nvPr>
        </p:nvSpPr>
        <p:spPr/>
        <p:txBody>
          <a:bodyPr/>
          <a:lstStyle/>
          <a:p>
            <a:r>
              <a:rPr lang="en-US" sz="2400" dirty="0" smtClean="0"/>
              <a:t>Faculty and </a:t>
            </a:r>
            <a:r>
              <a:rPr lang="en-US" sz="2400" dirty="0" err="1" smtClean="0"/>
              <a:t>postdoc</a:t>
            </a:r>
            <a:r>
              <a:rPr lang="en-US" sz="2400" dirty="0" smtClean="0"/>
              <a:t> positions </a:t>
            </a:r>
            <a:r>
              <a:rPr lang="en-US" sz="2400" dirty="0" smtClean="0"/>
              <a:t>(</a:t>
            </a:r>
            <a:r>
              <a:rPr lang="en-US" sz="2400" dirty="0" smtClean="0"/>
              <a:t>computational </a:t>
            </a:r>
            <a:r>
              <a:rPr lang="en-US" sz="2400" dirty="0" smtClean="0"/>
              <a:t>theory, artificial intelligence, machine learning, database management, novel computing </a:t>
            </a:r>
            <a:r>
              <a:rPr lang="en-US" sz="2400" dirty="0" smtClean="0"/>
              <a:t>architecture …) </a:t>
            </a:r>
          </a:p>
          <a:p>
            <a:pPr lvl="1"/>
            <a:r>
              <a:rPr lang="en-US" altLang="zh-CN" sz="2000" dirty="0" smtClean="0"/>
              <a:t>Part time/ full time/ visiting</a:t>
            </a:r>
          </a:p>
          <a:p>
            <a:pPr lvl="1"/>
            <a:r>
              <a:rPr lang="en-US" sz="2000" dirty="0" smtClean="0"/>
              <a:t>Principle </a:t>
            </a:r>
            <a:r>
              <a:rPr lang="en-US" sz="2000" dirty="0" smtClean="0"/>
              <a:t>Investigator (</a:t>
            </a:r>
            <a:r>
              <a:rPr lang="en-US" sz="2000" dirty="0" smtClean="0"/>
              <a:t>USD 154,000 -- 231,000</a:t>
            </a:r>
            <a:r>
              <a:rPr lang="en-US" sz="2000" dirty="0" smtClean="0"/>
              <a:t>)</a:t>
            </a:r>
          </a:p>
          <a:p>
            <a:pPr lvl="1"/>
            <a:r>
              <a:rPr lang="en-US" sz="2000" dirty="0" smtClean="0"/>
              <a:t>Senior Research </a:t>
            </a:r>
            <a:r>
              <a:rPr lang="en-US" sz="2000" dirty="0" smtClean="0"/>
              <a:t>Scientist (</a:t>
            </a:r>
            <a:r>
              <a:rPr lang="en-US" sz="2000" dirty="0" smtClean="0"/>
              <a:t>USD 77,000 -- 123,000</a:t>
            </a:r>
            <a:r>
              <a:rPr lang="en-US" sz="2000" dirty="0" smtClean="0"/>
              <a:t>)</a:t>
            </a:r>
          </a:p>
          <a:p>
            <a:pPr lvl="1"/>
            <a:r>
              <a:rPr lang="en-US" sz="2000" dirty="0" smtClean="0"/>
              <a:t>Research </a:t>
            </a:r>
            <a:r>
              <a:rPr lang="en-US" sz="2000" dirty="0" smtClean="0"/>
              <a:t>Scientist (</a:t>
            </a:r>
            <a:r>
              <a:rPr lang="en-US" sz="2000" dirty="0" smtClean="0"/>
              <a:t>USD 47,000 -- 69,000</a:t>
            </a:r>
            <a:r>
              <a:rPr lang="en-US" sz="2000" dirty="0" smtClean="0"/>
              <a:t>)</a:t>
            </a:r>
          </a:p>
          <a:p>
            <a:pPr lvl="1"/>
            <a:r>
              <a:rPr lang="en-US" sz="2000" dirty="0" smtClean="0"/>
              <a:t>Postdoctoral Research </a:t>
            </a:r>
            <a:r>
              <a:rPr lang="en-US" sz="2000" dirty="0" smtClean="0"/>
              <a:t>Fellow (</a:t>
            </a:r>
            <a:r>
              <a:rPr lang="en-US" sz="2000" dirty="0" smtClean="0"/>
              <a:t>USD 39,000 -- 62,000</a:t>
            </a:r>
            <a:r>
              <a:rPr lang="en-US" sz="2000" dirty="0" smtClean="0"/>
              <a:t>)</a:t>
            </a:r>
          </a:p>
          <a:p>
            <a:pPr lvl="1"/>
            <a:r>
              <a:rPr lang="en-US" sz="2000" u="sng" dirty="0" smtClean="0"/>
              <a:t>Contact: </a:t>
            </a:r>
            <a:r>
              <a:rPr lang="en-US" sz="2000" dirty="0" smtClean="0"/>
              <a:t>dongxh@buaa.edu.cn</a:t>
            </a:r>
            <a:r>
              <a:rPr lang="en-US" sz="2000" dirty="0" smtClean="0"/>
              <a:t>; lixf@act.buaa.edu.cn</a:t>
            </a:r>
            <a:r>
              <a:rPr lang="en-US" sz="2000" dirty="0" smtClean="0"/>
              <a:t>.</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pic>
        <p:nvPicPr>
          <p:cNvPr id="5" name="Picture 2" descr="大数据科学与技术研讨会.jpg"/>
          <p:cNvPicPr>
            <a:picLocks noChangeAspect="1" noChangeArrowheads="1"/>
          </p:cNvPicPr>
          <p:nvPr/>
        </p:nvPicPr>
        <p:blipFill>
          <a:blip r:embed="rId2" cstate="print"/>
          <a:srcRect/>
          <a:stretch>
            <a:fillRect/>
          </a:stretch>
        </p:blipFill>
        <p:spPr bwMode="auto">
          <a:xfrm>
            <a:off x="1785918" y="4433911"/>
            <a:ext cx="5429250" cy="23526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3929066"/>
            <a:ext cx="2438400" cy="1475232"/>
          </a:xfrm>
          <a:prstGeom prst="rect">
            <a:avLst/>
          </a:prstGeom>
        </p:spPr>
      </p:pic>
      <p:grpSp>
        <p:nvGrpSpPr>
          <p:cNvPr id="5" name="组合 17"/>
          <p:cNvGrpSpPr/>
          <p:nvPr/>
        </p:nvGrpSpPr>
        <p:grpSpPr>
          <a:xfrm>
            <a:off x="3275856" y="3500438"/>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36667" y="4875434"/>
              <a:ext cx="885703" cy="100648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706" y="574324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4516" y="3889224"/>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743" y="5598511"/>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239" y="2856277"/>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1354" y="454686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667" y="3313779"/>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7314" y="3603466"/>
              <a:ext cx="729914" cy="749308"/>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8788" y="2741876"/>
              <a:ext cx="915200" cy="93076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30859" y="4425177"/>
              <a:ext cx="684182" cy="78760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a:t>
            </a:r>
            <a:r>
              <a:rPr lang="en-US" altLang="zh-CN" sz="1600" kern="0" dirty="0" smtClean="0">
                <a:latin typeface="Arial Unicode MS" pitchFamily="34" charset="-122"/>
                <a:ea typeface="+mn-ea"/>
              </a:rPr>
              <a:t>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3571876"/>
            <a:ext cx="6643734" cy="2428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Hotel Arthur</a:t>
            </a:r>
            <a:r>
              <a:rPr kumimoji="0" lang="en-US" altLang="zh-CN" sz="2000" b="1" i="0" u="none" strike="noStrike" kern="0" cap="none" spc="0" normalizeH="0" noProof="0" dirty="0" smtClean="0">
                <a:ln>
                  <a:noFill/>
                </a:ln>
                <a:solidFill>
                  <a:srgbClr val="C00000"/>
                </a:solidFill>
                <a:effectLst/>
                <a:uLnTx/>
                <a:uFillTx/>
                <a:latin typeface="+mn-ea"/>
                <a:ea typeface="+mn-ea"/>
                <a:cs typeface="+mn-cs"/>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Helsinki</a:t>
            </a:r>
          </a:p>
          <a:p>
            <a:pPr marL="285750" indent="-285750" eaLnBrk="0" hangingPunct="0">
              <a:spcBef>
                <a:spcPct val="20000"/>
              </a:spcBef>
              <a:buFontTx/>
              <a:buChar char="–"/>
            </a:pPr>
            <a:r>
              <a:rPr lang="en-US" altLang="zh-CN" sz="2000" dirty="0" smtClean="0">
                <a:solidFill>
                  <a:srgbClr val="FF0000"/>
                </a:solidFill>
                <a:latin typeface="Arial Unicode MS" pitchFamily="34" charset="-122"/>
              </a:rPr>
              <a:t>at Helsinki: </a:t>
            </a:r>
            <a:r>
              <a:rPr lang="en-US" altLang="zh-CN" sz="2000" dirty="0" smtClean="0">
                <a:solidFill>
                  <a:srgbClr val="FF0000"/>
                </a:solidFill>
                <a:latin typeface="Arial Unicode MS" pitchFamily="34" charset="-122"/>
                <a:ea typeface="+mn-ea"/>
              </a:rPr>
              <a:t>on Sunday vs. NOT </a:t>
            </a:r>
          </a:p>
          <a:p>
            <a:pPr marL="742950" lvl="1" indent="-285750" eaLnBrk="0" hangingPunct="0">
              <a:spcBef>
                <a:spcPct val="20000"/>
              </a:spcBef>
              <a:buFontTx/>
              <a:buChar char="–"/>
            </a:pPr>
            <a:r>
              <a:rPr lang="en-US" sz="1600" b="1" dirty="0" smtClean="0"/>
              <a:t>LUMI Supermarket - Flagship Boutique (close on Sunday)</a:t>
            </a:r>
            <a:endParaRPr lang="en-US" sz="2000" b="1" dirty="0" smtClean="0"/>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Helsinki: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a:t>
            </a:r>
            <a:r>
              <a:rPr lang="en-US" altLang="zh-CN" sz="2000" dirty="0" smtClean="0">
                <a:solidFill>
                  <a:srgbClr val="FF0000"/>
                </a:solidFill>
                <a:latin typeface="Arial Unicode MS" pitchFamily="34" charset="-122"/>
                <a:ea typeface="+mn-ea"/>
              </a:rPr>
              <a:t>midnight</a:t>
            </a:r>
            <a:endParaRPr lang="en-US" altLang="zh-CN" sz="2000" dirty="0" smtClean="0">
              <a:solidFill>
                <a:srgbClr val="FF0000"/>
              </a:solidFill>
              <a:latin typeface="Arial Unicode MS" pitchFamily="34" charset="-122"/>
              <a:ea typeface="+mn-ea"/>
            </a:endParaRPr>
          </a:p>
          <a:p>
            <a:pPr marL="742950" lvl="1" indent="-285750" eaLnBrk="0" hangingPunct="0">
              <a:spcBef>
                <a:spcPct val="20000"/>
              </a:spcBef>
              <a:buFontTx/>
              <a:buChar char="–"/>
            </a:pPr>
            <a:r>
              <a:rPr lang="en-US" b="1" dirty="0" smtClean="0"/>
              <a:t>K-supermarket </a:t>
            </a:r>
            <a:r>
              <a:rPr lang="en-US" b="1" dirty="0" err="1" smtClean="0"/>
              <a:t>Kaisaniemi</a:t>
            </a:r>
            <a:r>
              <a:rPr lang="en-US" b="1" dirty="0" smtClean="0"/>
              <a:t> (7am~9pm)</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40713</TotalTime>
  <Words>2005</Words>
  <Application>Microsoft Office PowerPoint</Application>
  <PresentationFormat>全屏显示(4:3)</PresentationFormat>
  <Paragraphs>362</Paragraphs>
  <Slides>29</Slides>
  <Notes>12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幻灯片 1</vt:lpstr>
      <vt:lpstr>Big Graph, e.g., Social Networks</vt:lpstr>
      <vt:lpstr>The FAE Challenge</vt:lpstr>
      <vt:lpstr>Friendliness</vt:lpstr>
      <vt:lpstr>E.g., Search Influential Event Organizers</vt:lpstr>
      <vt:lpstr>Accuracy</vt:lpstr>
      <vt:lpstr>Efficiency</vt:lpstr>
      <vt:lpstr>幻灯片 8</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17</vt:lpstr>
      <vt:lpstr>Data Approximation Techniques</vt:lpstr>
      <vt:lpstr>(1) E.g., Shortest Paths/Distances</vt:lpstr>
      <vt:lpstr>(2) E.g., Network Anomaly</vt:lpstr>
      <vt:lpstr>(2) E.g., Network Anomaly</vt:lpstr>
      <vt:lpstr>(2) E.g., Network Anomaly</vt:lpstr>
      <vt:lpstr>(3) E.g., Network Link Prediction</vt:lpstr>
      <vt:lpstr>(3) E.g., Network Link Prediction</vt:lpstr>
      <vt:lpstr>Other Query and Data Techniques</vt:lpstr>
      <vt:lpstr>Summary</vt:lpstr>
      <vt:lpstr>Acknowledgements</vt:lpstr>
      <vt:lpstr>Beijing Advanced Innovation Center for Big Data &amp; Brain Computing, Beihang University</vt:lpstr>
      <vt:lpstr>幻灯片 29</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4174</cp:revision>
  <dcterms:created xsi:type="dcterms:W3CDTF">2010-07-14T15:56:11Z</dcterms:created>
  <dcterms:modified xsi:type="dcterms:W3CDTF">2016-05-16T09:12:49Z</dcterms:modified>
</cp:coreProperties>
</file>