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96" r:id="rId2"/>
    <p:sldId id="582" r:id="rId3"/>
    <p:sldId id="623" r:id="rId4"/>
    <p:sldId id="625" r:id="rId5"/>
    <p:sldId id="624" r:id="rId6"/>
    <p:sldId id="627" r:id="rId7"/>
    <p:sldId id="699" r:id="rId8"/>
    <p:sldId id="710" r:id="rId9"/>
    <p:sldId id="682" r:id="rId10"/>
    <p:sldId id="683" r:id="rId11"/>
    <p:sldId id="711" r:id="rId12"/>
    <p:sldId id="678" r:id="rId13"/>
    <p:sldId id="686" r:id="rId14"/>
    <p:sldId id="694" r:id="rId15"/>
    <p:sldId id="679" r:id="rId16"/>
    <p:sldId id="673" r:id="rId17"/>
    <p:sldId id="712" r:id="rId18"/>
    <p:sldId id="691" r:id="rId19"/>
    <p:sldId id="659" r:id="rId20"/>
    <p:sldId id="713" r:id="rId21"/>
    <p:sldId id="705" r:id="rId22"/>
    <p:sldId id="612" r:id="rId23"/>
    <p:sldId id="618" r:id="rId24"/>
    <p:sldId id="647" r:id="rId25"/>
    <p:sldId id="619" r:id="rId26"/>
    <p:sldId id="648" r:id="rId27"/>
    <p:sldId id="649" r:id="rId28"/>
    <p:sldId id="650" r:id="rId29"/>
    <p:sldId id="651" r:id="rId30"/>
    <p:sldId id="652" r:id="rId31"/>
    <p:sldId id="714" r:id="rId32"/>
    <p:sldId id="660" r:id="rId33"/>
    <p:sldId id="706" r:id="rId34"/>
    <p:sldId id="670" r:id="rId35"/>
    <p:sldId id="707" r:id="rId36"/>
    <p:sldId id="669" r:id="rId37"/>
    <p:sldId id="636" r:id="rId38"/>
    <p:sldId id="708" r:id="rId39"/>
    <p:sldId id="637" r:id="rId40"/>
    <p:sldId id="616" r:id="rId41"/>
    <p:sldId id="715" r:id="rId42"/>
    <p:sldId id="640" r:id="rId43"/>
    <p:sldId id="701" r:id="rId44"/>
    <p:sldId id="716" r:id="rId45"/>
    <p:sldId id="717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99"/>
    <a:srgbClr val="0066CC"/>
    <a:srgbClr val="FF0000"/>
    <a:srgbClr val="FFFF66"/>
    <a:srgbClr val="EAEAEA"/>
    <a:srgbClr val="3366CC"/>
    <a:srgbClr val="CC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814" autoAdjust="0"/>
    <p:restoredTop sz="88497" autoAdjust="0"/>
  </p:normalViewPr>
  <p:slideViewPr>
    <p:cSldViewPr>
      <p:cViewPr>
        <p:scale>
          <a:sx n="65" d="100"/>
          <a:sy n="65" d="100"/>
        </p:scale>
        <p:origin x="-1636" y="-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19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>
        <c:manualLayout>
          <c:layoutTarget val="inner"/>
          <c:xMode val="edge"/>
          <c:yMode val="edge"/>
          <c:x val="7.3819621582498746E-2"/>
          <c:y val="0.16629513237586047"/>
          <c:w val="0.89103127249313063"/>
          <c:h val="0.62499844464975773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SIGMOD + VLDB + ICDE</c:v>
                </c:pt>
              </c:strCache>
            </c:strRef>
          </c:tx>
          <c:spPr>
            <a:solidFill>
              <a:srgbClr val="0066CC"/>
            </a:solidFill>
          </c:spPr>
          <c:cat>
            <c:numRef>
              <c:f>Sheet1!$A$2:$A$14</c:f>
              <c:numCache>
                <c:formatCode>General</c:formatCode>
                <c:ptCount val="1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10</c:v>
                </c:pt>
                <c:pt idx="6">
                  <c:v>8</c:v>
                </c:pt>
                <c:pt idx="7">
                  <c:v>11</c:v>
                </c:pt>
                <c:pt idx="8">
                  <c:v>25</c:v>
                </c:pt>
                <c:pt idx="9">
                  <c:v>17</c:v>
                </c:pt>
                <c:pt idx="10">
                  <c:v>27</c:v>
                </c:pt>
                <c:pt idx="11">
                  <c:v>32</c:v>
                </c:pt>
                <c:pt idx="12">
                  <c:v>34</c:v>
                </c:pt>
              </c:numCache>
            </c:numRef>
          </c:val>
        </c:ser>
        <c:axId val="188589568"/>
        <c:axId val="188591104"/>
      </c:barChart>
      <c:catAx>
        <c:axId val="188589568"/>
        <c:scaling>
          <c:orientation val="minMax"/>
        </c:scaling>
        <c:axPos val="b"/>
        <c:numFmt formatCode="@" sourceLinked="0"/>
        <c:tickLblPos val="nextTo"/>
        <c:txPr>
          <a:bodyPr/>
          <a:lstStyle/>
          <a:p>
            <a:pPr>
              <a:defRPr sz="1000" b="1" baseline="0"/>
            </a:pPr>
            <a:endParaRPr lang="zh-CN"/>
          </a:p>
        </c:txPr>
        <c:crossAx val="188591104"/>
        <c:crosses val="autoZero"/>
        <c:auto val="1"/>
        <c:lblAlgn val="ctr"/>
        <c:lblOffset val="100"/>
      </c:catAx>
      <c:valAx>
        <c:axId val="18859110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b="1"/>
            </a:pPr>
            <a:endParaRPr lang="zh-CN"/>
          </a:p>
        </c:txPr>
        <c:crossAx val="188589568"/>
        <c:crosses val="autoZero"/>
        <c:crossBetween val="between"/>
      </c:valAx>
      <c:spPr>
        <a:noFill/>
        <a:effectLst>
          <a:outerShdw blurRad="50800" dist="50800" dir="5400000" algn="ctr" rotWithShape="0">
            <a:srgbClr val="000099"/>
          </a:outerShdw>
        </a:effectLst>
      </c:spPr>
    </c:plotArea>
    <c:legend>
      <c:legendPos val="r"/>
      <c:legendEntry>
        <c:idx val="0"/>
        <c:txPr>
          <a:bodyPr/>
          <a:lstStyle/>
          <a:p>
            <a:pPr>
              <a:defRPr sz="1200" b="1"/>
            </a:pPr>
            <a:endParaRPr lang="zh-CN"/>
          </a:p>
        </c:txPr>
      </c:legendEntry>
      <c:layout>
        <c:manualLayout>
          <c:xMode val="edge"/>
          <c:yMode val="edge"/>
          <c:x val="0.28224714797771011"/>
          <c:y val="3.9933864186030649E-2"/>
          <c:w val="0.42575016909815688"/>
          <c:h val="8.2922333458009548E-2"/>
        </c:manualLayout>
      </c:layout>
      <c:txPr>
        <a:bodyPr/>
        <a:lstStyle/>
        <a:p>
          <a:pPr>
            <a:defRPr b="1"/>
          </a:pPr>
          <a:endParaRPr lang="zh-CN"/>
        </a:p>
      </c:txPr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2016/5/15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30223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214882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80740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Mark, a driver in the U.S. who wants to go from Irvine to Riverside in California . 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Then the task is to choose the correct route, and whether the route is convenient depends on the requirements and constraints of Mark.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1236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200" b="1" dirty="0" smtClean="0"/>
              <a:t>Yelp</a:t>
            </a:r>
            <a:r>
              <a:rPr lang="zh-CN" altLang="en-US" sz="1200" dirty="0" smtClean="0"/>
              <a:t>躺着中枪，股价大跌</a:t>
            </a:r>
            <a:r>
              <a:rPr lang="en-US" altLang="zh-CN" sz="1200" dirty="0" smtClean="0"/>
              <a:t>7%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 Query the person.name index to find the row in person table with the name Alberto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Pepe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." [O(log2n)]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 Given the person row returned by the index, get the identifier for that row.[O(1)]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3. Query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friend.person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a index to find all the rows in friend with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from previous. [O(log2x) : x&lt;&lt;m]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4. Given each of the k rows returned, get the person b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for those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rows. [O(k)]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5. For each k friend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identiers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, query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person.identifier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index for the row with friend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 [O(k 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6. Given the k person rows, get the name value for those rows. [O(k)]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 Query the vertex.name index to find all the vertices in G with the name Alberto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Pepe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 [O(log2n)]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 Given the vertex returned, get the k friend edges emanating from this vertex. [O(k + x)]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3. Given the k friend edges retrieved, get the k vertices on the heads of those edges. [O(k)]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4. Given these k vertices, get the k name properties of these vertices. [O(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ky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)]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《</a:t>
            </a:r>
            <a:r>
              <a:rPr lang="zh-CN" altLang="en-US" sz="1200" u="sng" dirty="0" smtClean="0">
                <a:solidFill>
                  <a:srgbClr val="000099"/>
                </a:solidFill>
              </a:rPr>
              <a:t>福布斯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日前评选出十位最年轻的亿万富翁，</a:t>
            </a:r>
            <a:r>
              <a:rPr lang="en-US" altLang="zh-CN" sz="1200" dirty="0" smtClean="0"/>
              <a:t>26</a:t>
            </a:r>
            <a:r>
              <a:rPr lang="zh-CN" altLang="en-US" sz="1200" dirty="0" smtClean="0"/>
              <a:t>岁的马克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扎克伯格以</a:t>
            </a:r>
            <a:r>
              <a:rPr lang="en-US" altLang="zh-CN" sz="1200" dirty="0" smtClean="0"/>
              <a:t>69</a:t>
            </a:r>
            <a:r>
              <a:rPr lang="zh-CN" altLang="en-US" sz="1200" dirty="0" smtClean="0"/>
              <a:t>亿美元的身价排在首位，他也因此成为世界上最年轻的亿万富翁。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1AACFD-2105-497E-AB4A-0CFD2A4F33AC}" type="datetime1">
              <a:rPr lang="zh-CN" altLang="en-US"/>
              <a:pPr>
                <a:defRPr/>
              </a:pPr>
              <a:t>2016/5/15</a:t>
            </a:fld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732170" y="35551"/>
            <a:ext cx="376334" cy="297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6.wmf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wmf"/><Relationship Id="rId9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engineland.com/interview-andrew-goodman-and-matt-van-wagner-on-keywords-and-search-in-2013-139831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mashuai@buaa.edu.cn" TargetMode="External"/><Relationship Id="rId2" Type="http://schemas.openxmlformats.org/officeDocument/2006/relationships/hyperlink" Target="http://mashuai.buaa.edu.c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539552" y="4379367"/>
            <a:ext cx="835292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2800" b="1" dirty="0" err="1" smtClean="0">
                <a:solidFill>
                  <a:srgbClr val="000099"/>
                </a:solidFill>
                <a:latin typeface="+mn-lt"/>
                <a:ea typeface="+mn-ea"/>
              </a:rPr>
              <a:t>Shuai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+mn-ea"/>
              </a:rPr>
              <a:t> Ma</a:t>
            </a: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404664"/>
            <a:ext cx="8964488" cy="1830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40000"/>
              </a:lnSpc>
            </a:pPr>
            <a:r>
              <a:rPr lang="en-US" altLang="zh-CN" sz="3600" b="1" dirty="0" smtClean="0">
                <a:solidFill>
                  <a:srgbClr val="000099"/>
                </a:solidFill>
                <a:latin typeface="+mj-lt"/>
                <a:ea typeface="黑体" pitchFamily="2" charset="-122"/>
              </a:rPr>
              <a:t>Big Graph Search: </a:t>
            </a:r>
          </a:p>
          <a:p>
            <a:pPr algn="ctr">
              <a:lnSpc>
                <a:spcPct val="140000"/>
              </a:lnSpc>
            </a:pPr>
            <a:r>
              <a:rPr lang="en-US" altLang="zh-CN" sz="3600" b="1" dirty="0" smtClean="0">
                <a:solidFill>
                  <a:srgbClr val="000099"/>
                </a:solidFill>
                <a:latin typeface="+mj-lt"/>
                <a:ea typeface="黑体" pitchFamily="2" charset="-122"/>
              </a:rPr>
              <a:t>Challenges and Techniques</a:t>
            </a:r>
            <a:endParaRPr lang="zh-CN" altLang="en-US" sz="3600" b="1" dirty="0">
              <a:solidFill>
                <a:srgbClr val="000099"/>
              </a:solidFill>
              <a:latin typeface="+mj-lt"/>
              <a:ea typeface="黑体" pitchFamily="2" charset="-122"/>
            </a:endParaRP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888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5229200"/>
            <a:ext cx="4427099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What is Graph Search?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4" y="908720"/>
            <a:ext cx="838842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66CC"/>
                </a:solidFill>
              </a:rPr>
              <a:t>Different</a:t>
            </a:r>
            <a:r>
              <a:rPr lang="en-US" altLang="zh-CN" sz="2400" dirty="0" smtClean="0">
                <a:solidFill>
                  <a:srgbClr val="FF0000"/>
                </a:solidFill>
              </a:rPr>
              <a:t> semantics</a:t>
            </a:r>
            <a:r>
              <a:rPr lang="en-US" altLang="zh-CN" sz="2400" dirty="0" smtClean="0">
                <a:solidFill>
                  <a:srgbClr val="0066CC"/>
                </a:solidFill>
              </a:rPr>
              <a:t> of “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match</a:t>
            </a:r>
            <a:r>
              <a:rPr lang="en-US" altLang="zh-CN" sz="2400" dirty="0" smtClean="0">
                <a:solidFill>
                  <a:srgbClr val="0066CC"/>
                </a:solidFill>
              </a:rPr>
              <a:t>” implies</a:t>
            </a:r>
            <a:r>
              <a:rPr lang="en-US" altLang="zh-CN" sz="2400" dirty="0" smtClean="0">
                <a:solidFill>
                  <a:srgbClr val="FF0000"/>
                </a:solidFill>
              </a:rPr>
              <a:t> different “types” of graph search</a:t>
            </a:r>
            <a:r>
              <a:rPr lang="en-US" altLang="zh-CN" sz="2400" dirty="0" smtClean="0">
                <a:solidFill>
                  <a:srgbClr val="0066CC"/>
                </a:solidFill>
              </a:rPr>
              <a:t>, including, but not limited to, the following: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sp>
        <p:nvSpPr>
          <p:cNvPr id="10" name="内容占位符 4"/>
          <p:cNvSpPr txBox="1">
            <a:spLocks/>
          </p:cNvSpPr>
          <p:nvPr/>
        </p:nvSpPr>
        <p:spPr bwMode="auto">
          <a:xfrm rot="10800000" flipV="1">
            <a:off x="467544" y="1916827"/>
            <a:ext cx="8352928" cy="324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latin typeface="Arial Unicode MS" pitchFamily="34" charset="-122"/>
              </a:rPr>
              <a:t>Shortest paths/distances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</a:rPr>
              <a:t>[4]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err="1" smtClean="0">
                <a:latin typeface="Arial Unicode MS" pitchFamily="34" charset="-122"/>
              </a:rPr>
              <a:t>Subgraph</a:t>
            </a:r>
            <a:r>
              <a:rPr lang="en-US" altLang="zh-CN" sz="2400" kern="0" dirty="0" smtClean="0">
                <a:latin typeface="Arial Unicode MS" pitchFamily="34" charset="-122"/>
              </a:rPr>
              <a:t> isomorphism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</a:rPr>
              <a:t>[12]</a:t>
            </a:r>
            <a:endParaRPr lang="en-US" altLang="zh-CN" sz="2400" kern="0" dirty="0" smtClean="0">
              <a:latin typeface="Arial Unicode MS" pitchFamily="34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latin typeface="Arial Unicode MS" pitchFamily="34" charset="-122"/>
              </a:rPr>
              <a:t>Graph homomorphism and its extensions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</a:rPr>
              <a:t>[10]</a:t>
            </a:r>
            <a:endParaRPr lang="en-US" altLang="zh-CN" sz="2400" kern="0" dirty="0" smtClean="0">
              <a:latin typeface="Arial Unicode MS" pitchFamily="34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latin typeface="Arial Unicode MS" pitchFamily="34" charset="-122"/>
              </a:rPr>
              <a:t>Graph simulation and its extensions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</a:rPr>
              <a:t>[8,9]</a:t>
            </a:r>
            <a:endParaRPr lang="en-US" altLang="zh-CN" sz="2400" kern="0" dirty="0" smtClean="0">
              <a:latin typeface="Arial Unicode MS" pitchFamily="34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latin typeface="Arial Unicode MS" pitchFamily="34" charset="-122"/>
              </a:rPr>
              <a:t>Graph keyword search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</a:rPr>
              <a:t>[7]</a:t>
            </a:r>
            <a:endParaRPr lang="en-US" altLang="zh-CN" sz="2400" kern="0" dirty="0" smtClean="0">
              <a:latin typeface="Arial Unicode MS" pitchFamily="34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latin typeface="Arial Unicode MS" pitchFamily="34" charset="-122"/>
              </a:rPr>
              <a:t>Neighborhood queries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</a:rPr>
              <a:t>[11]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latin typeface="Arial Unicode MS" pitchFamily="34" charset="-122"/>
              </a:rPr>
              <a:t>… 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400" kern="0" dirty="0" smtClean="0">
              <a:latin typeface="Arial Unicode MS" pitchFamily="34" charset="-122"/>
            </a:endParaRP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12" name="Rectangle 14"/>
          <p:cNvSpPr txBox="1">
            <a:spLocks noChangeArrowheads="1"/>
          </p:cNvSpPr>
          <p:nvPr/>
        </p:nvSpPr>
        <p:spPr bwMode="auto">
          <a:xfrm>
            <a:off x="395536" y="5589240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Graph search 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is a very ‘‘ general’’ concept!</a:t>
            </a:r>
            <a:endParaRPr lang="zh-CN" altLang="en-US" sz="2000" b="1" dirty="0">
              <a:ea typeface="黑体" pitchFamily="49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31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85720" y="2776108"/>
            <a:ext cx="8358246" cy="79690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Graph Search, Why Bother?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ea typeface="+mn-ea"/>
              </a:rPr>
              <a:t>The need for a Social Search Engine</a:t>
            </a:r>
            <a:endParaRPr lang="en-US" altLang="zh-CN" sz="3600" b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3000" y="2780928"/>
            <a:ext cx="9001000" cy="1584176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rgbClr val="000099"/>
                </a:solidFill>
              </a:rPr>
              <a:t>File systems </a:t>
            </a:r>
            <a:r>
              <a:rPr lang="en-US" altLang="zh-CN" sz="2000" dirty="0" smtClean="0"/>
              <a:t>- </a:t>
            </a:r>
            <a:r>
              <a:rPr lang="en-US" altLang="zh-CN" sz="2000" dirty="0" smtClean="0">
                <a:solidFill>
                  <a:srgbClr val="C00000"/>
                </a:solidFill>
              </a:rPr>
              <a:t>1960’s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 very simple search functionalities</a:t>
            </a:r>
          </a:p>
          <a:p>
            <a:r>
              <a:rPr lang="en-US" altLang="zh-CN" sz="2000" b="1" dirty="0" smtClean="0">
                <a:solidFill>
                  <a:srgbClr val="000099"/>
                </a:solidFill>
              </a:rPr>
              <a:t>Databases</a:t>
            </a:r>
            <a:r>
              <a:rPr lang="en-US" altLang="zh-CN" sz="2000" dirty="0" smtClean="0"/>
              <a:t> - </a:t>
            </a:r>
            <a:r>
              <a:rPr lang="en-US" altLang="zh-CN" sz="2000" dirty="0" smtClean="0">
                <a:solidFill>
                  <a:srgbClr val="C00000"/>
                </a:solidFill>
              </a:rPr>
              <a:t>mid 1960’s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SQL language</a:t>
            </a:r>
          </a:p>
          <a:p>
            <a:r>
              <a:rPr lang="en-US" altLang="zh-CN" sz="2000" b="1" dirty="0" smtClean="0">
                <a:solidFill>
                  <a:srgbClr val="000099"/>
                </a:solidFill>
              </a:rPr>
              <a:t>World Wide Web </a:t>
            </a:r>
            <a:r>
              <a:rPr lang="en-US" altLang="zh-CN" sz="2000" dirty="0" smtClean="0"/>
              <a:t> - </a:t>
            </a:r>
            <a:r>
              <a:rPr lang="en-US" altLang="zh-CN" sz="2000" dirty="0" smtClean="0">
                <a:solidFill>
                  <a:srgbClr val="C00000"/>
                </a:solidFill>
              </a:rPr>
              <a:t>1990’s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solidFill>
                  <a:srgbClr val="FF0000"/>
                </a:solidFill>
              </a:rPr>
              <a:t>keyword</a:t>
            </a:r>
            <a:r>
              <a:rPr lang="en-US" altLang="zh-CN" sz="2000" dirty="0" smtClean="0"/>
              <a:t> search engines</a:t>
            </a:r>
          </a:p>
          <a:p>
            <a:r>
              <a:rPr lang="en-US" altLang="zh-CN" sz="2000" b="1" dirty="0" smtClean="0">
                <a:solidFill>
                  <a:srgbClr val="000099"/>
                </a:solidFill>
              </a:rPr>
              <a:t>Social networks - </a:t>
            </a:r>
            <a:r>
              <a:rPr lang="en-US" altLang="zh-CN" sz="2000" dirty="0" smtClean="0">
                <a:solidFill>
                  <a:srgbClr val="C00000"/>
                </a:solidFill>
              </a:rPr>
              <a:t>late 1990’s</a:t>
            </a:r>
            <a:r>
              <a:rPr lang="en-US" altLang="zh-CN" sz="2000" dirty="0" smtClean="0">
                <a:solidFill>
                  <a:srgbClr val="3366CC"/>
                </a:solidFill>
              </a:rPr>
              <a:t>:         </a:t>
            </a:r>
            <a:r>
              <a:rPr lang="en-US" altLang="zh-CN" sz="24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grpSp>
        <p:nvGrpSpPr>
          <p:cNvPr id="3" name="组合 46"/>
          <p:cNvGrpSpPr/>
          <p:nvPr/>
        </p:nvGrpSpPr>
        <p:grpSpPr>
          <a:xfrm>
            <a:off x="174079" y="1003529"/>
            <a:ext cx="8100962" cy="1777399"/>
            <a:chOff x="71438" y="4315897"/>
            <a:chExt cx="8100962" cy="1777399"/>
          </a:xfrm>
        </p:grpSpPr>
        <p:sp>
          <p:nvSpPr>
            <p:cNvPr id="51" name="Text Box 14"/>
            <p:cNvSpPr txBox="1">
              <a:spLocks noChangeArrowheads="1"/>
            </p:cNvSpPr>
            <p:nvPr/>
          </p:nvSpPr>
          <p:spPr>
            <a:xfrm>
              <a:off x="71438" y="5754742"/>
              <a:ext cx="1476226" cy="338554"/>
            </a:xfrm>
            <a:prstGeom prst="rect">
              <a:avLst/>
            </a:prstGeom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600" b="1" dirty="0" smtClean="0">
                  <a:latin typeface="+mn-lt"/>
                </a:rPr>
                <a:t>File systems</a:t>
              </a:r>
              <a:endParaRPr lang="zh-CN" altLang="en-US" sz="1600" b="1" dirty="0">
                <a:latin typeface="+mn-lt"/>
              </a:endParaRPr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1691680" y="5755158"/>
              <a:ext cx="135731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600" b="1" dirty="0" smtClean="0">
                  <a:latin typeface="+mj-lt"/>
                  <a:ea typeface="+mn-ea"/>
                </a:rPr>
                <a:t>Databases</a:t>
              </a:r>
              <a:endParaRPr lang="zh-CN" altLang="en-US" sz="1600" b="1" dirty="0">
                <a:latin typeface="+mj-lt"/>
                <a:ea typeface="+mn-ea"/>
              </a:endParaRPr>
            </a:p>
          </p:txBody>
        </p:sp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4143375" y="5733256"/>
              <a:ext cx="17967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600" b="1" dirty="0" smtClean="0">
                  <a:latin typeface="+mn-lt"/>
                  <a:ea typeface="+mn-ea"/>
                </a:rPr>
                <a:t>World Wide Web</a:t>
              </a:r>
              <a:endParaRPr lang="zh-CN" altLang="en-US" sz="1600" b="1" dirty="0">
                <a:latin typeface="+mn-lt"/>
                <a:ea typeface="+mn-ea"/>
              </a:endParaRPr>
            </a:p>
          </p:txBody>
        </p:sp>
        <p:grpSp>
          <p:nvGrpSpPr>
            <p:cNvPr id="6" name="组合 53"/>
            <p:cNvGrpSpPr/>
            <p:nvPr/>
          </p:nvGrpSpPr>
          <p:grpSpPr>
            <a:xfrm>
              <a:off x="71438" y="4315897"/>
              <a:ext cx="8100962" cy="1309687"/>
              <a:chOff x="71438" y="4315897"/>
              <a:chExt cx="8100962" cy="1309687"/>
            </a:xfrm>
          </p:grpSpPr>
          <p:pic>
            <p:nvPicPr>
              <p:cNvPr id="55" name="Picture 2" descr="C:\Documents and Settings\act\Local Settings\Temporary Internet Files\Content.IE5\WUIGX2X2\MC90043441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164288" y="4352156"/>
                <a:ext cx="1008112" cy="1134126"/>
              </a:xfrm>
              <a:prstGeom prst="rect">
                <a:avLst/>
              </a:prstGeom>
              <a:noFill/>
            </p:spPr>
          </p:pic>
          <p:pic>
            <p:nvPicPr>
              <p:cNvPr id="56" name="Picture 3" descr="C:\Documents and Settings\act\Local Settings\Temporary Internet Files\Content.IE5\PIO6R8AE\MC900287225[1]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38" y="4384159"/>
                <a:ext cx="1214437" cy="1173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" name="图片 56" descr="logo_sql.gif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3063" y="4568309"/>
                <a:ext cx="1428750" cy="804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图片 57" descr="Keyword-Search1.jp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7563" y="4315897"/>
                <a:ext cx="2733675" cy="1309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AutoShape 36"/>
              <p:cNvSpPr>
                <a:spLocks noChangeArrowheads="1"/>
              </p:cNvSpPr>
              <p:nvPr/>
            </p:nvSpPr>
            <p:spPr bwMode="auto">
              <a:xfrm>
                <a:off x="1285875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60" name="AutoShape 36"/>
              <p:cNvSpPr>
                <a:spLocks noChangeArrowheads="1"/>
              </p:cNvSpPr>
              <p:nvPr/>
            </p:nvSpPr>
            <p:spPr bwMode="auto">
              <a:xfrm>
                <a:off x="3071813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61" name="AutoShape 36"/>
              <p:cNvSpPr>
                <a:spLocks noChangeArrowheads="1"/>
              </p:cNvSpPr>
              <p:nvPr/>
            </p:nvSpPr>
            <p:spPr bwMode="auto">
              <a:xfrm>
                <a:off x="6072188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</p:grpSp>
      </p:grpSp>
      <p:sp>
        <p:nvSpPr>
          <p:cNvPr id="48" name="Rectangle 14"/>
          <p:cNvSpPr txBox="1">
            <a:spLocks noChangeArrowheads="1"/>
          </p:cNvSpPr>
          <p:nvPr/>
        </p:nvSpPr>
        <p:spPr bwMode="auto">
          <a:xfrm>
            <a:off x="251520" y="6145907"/>
            <a:ext cx="8496944" cy="451445"/>
          </a:xfrm>
          <a:prstGeom prst="rect">
            <a:avLst/>
          </a:prstGeom>
          <a:blipFill dpi="0" rotWithShape="1">
            <a:blip r:embed="rId7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Graph search 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is a new paradigm for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social computing!</a:t>
            </a:r>
            <a:endParaRPr lang="zh-CN" altLang="en-US" sz="2000" b="1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787045" y="2442374"/>
            <a:ext cx="19333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indent="-342900" algn="ctr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1600" b="1" dirty="0" smtClean="0">
                <a:latin typeface="+mn-lt"/>
                <a:ea typeface="+mn-ea"/>
              </a:rPr>
              <a:t>Social Networks</a:t>
            </a:r>
            <a:endParaRPr lang="zh-CN" altLang="en-US" sz="1600" b="1" dirty="0">
              <a:latin typeface="+mn-lt"/>
              <a:ea typeface="+mn-ea"/>
            </a:endParaRPr>
          </a:p>
        </p:txBody>
      </p:sp>
      <p:pic>
        <p:nvPicPr>
          <p:cNvPr id="50" name="图片 49" descr="socialgraphPlateform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41" y="836712"/>
            <a:ext cx="2633663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Documents and Settings\act\Local Settings\Temporary Internet Files\Content.IE5\D73KB41Z\MC900356213[1]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55976" y="3861048"/>
            <a:ext cx="457793" cy="576064"/>
          </a:xfrm>
          <a:prstGeom prst="rect">
            <a:avLst/>
          </a:prstGeom>
          <a:noFill/>
        </p:spPr>
      </p:pic>
      <p:sp>
        <p:nvSpPr>
          <p:cNvPr id="23" name="Rectangle 14"/>
          <p:cNvSpPr txBox="1">
            <a:spLocks noChangeArrowheads="1"/>
          </p:cNvSpPr>
          <p:nvPr/>
        </p:nvSpPr>
        <p:spPr bwMode="auto">
          <a:xfrm>
            <a:off x="179512" y="4365104"/>
            <a:ext cx="8784976" cy="576064"/>
          </a:xfrm>
          <a:prstGeom prst="rect">
            <a:avLst/>
          </a:prstGeom>
          <a:solidFill>
            <a:schemeClr val="accent1"/>
          </a:solid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err="1" smtClean="0">
                <a:ea typeface="黑体" pitchFamily="49" charset="-122"/>
                <a:sym typeface="Wingdings" pitchFamily="2" charset="2"/>
              </a:rPr>
              <a:t>Facebook</a:t>
            </a:r>
            <a:r>
              <a:rPr lang="en-US" altLang="zh-CN" sz="2400" dirty="0" smtClean="0">
                <a:ea typeface="黑体" pitchFamily="49" charset="-122"/>
                <a:sym typeface="Wingdings" pitchFamily="2" charset="2"/>
              </a:rPr>
              <a:t> launched “</a:t>
            </a:r>
            <a:r>
              <a:rPr lang="en-US" altLang="zh-CN" sz="2400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graph search</a:t>
            </a:r>
            <a:r>
              <a:rPr lang="en-US" altLang="zh-CN" sz="2400" dirty="0" smtClean="0">
                <a:ea typeface="黑体" pitchFamily="49" charset="-122"/>
                <a:sym typeface="Wingdings" pitchFamily="2" charset="2"/>
              </a:rPr>
              <a:t>” on 16</a:t>
            </a:r>
            <a:r>
              <a:rPr lang="en-US" altLang="zh-CN" sz="2400" baseline="30000" dirty="0" smtClean="0">
                <a:ea typeface="黑体" pitchFamily="49" charset="-122"/>
                <a:sym typeface="Wingdings" pitchFamily="2" charset="2"/>
              </a:rPr>
              <a:t>th</a:t>
            </a:r>
            <a:r>
              <a:rPr lang="en-US" altLang="zh-CN" sz="2400" dirty="0" smtClean="0">
                <a:ea typeface="黑体" pitchFamily="49" charset="-122"/>
                <a:sym typeface="Wingdings" pitchFamily="2" charset="2"/>
              </a:rPr>
              <a:t> January, 2013</a:t>
            </a:r>
            <a:endParaRPr lang="zh-CN" altLang="en-US" sz="2400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25" name="Rectangle 14"/>
          <p:cNvSpPr txBox="1">
            <a:spLocks noChangeArrowheads="1"/>
          </p:cNvSpPr>
          <p:nvPr/>
        </p:nvSpPr>
        <p:spPr bwMode="auto">
          <a:xfrm>
            <a:off x="179512" y="5013176"/>
            <a:ext cx="8784976" cy="792088"/>
          </a:xfrm>
          <a:prstGeom prst="rect">
            <a:avLst/>
          </a:prstGeom>
          <a:solidFill>
            <a:schemeClr val="accent1"/>
          </a:solid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</a:rPr>
              <a:t>Assault</a:t>
            </a:r>
            <a:r>
              <a:rPr lang="en-US" altLang="zh-CN" sz="2000" dirty="0" smtClean="0"/>
              <a:t> on </a:t>
            </a:r>
            <a:r>
              <a:rPr lang="en-US" altLang="zh-CN" sz="2000" dirty="0" smtClean="0">
                <a:solidFill>
                  <a:srgbClr val="000099"/>
                </a:solidFill>
              </a:rPr>
              <a:t>Google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olidFill>
                  <a:srgbClr val="000099"/>
                </a:solidFill>
              </a:rPr>
              <a:t>Yelp</a:t>
            </a:r>
            <a:r>
              <a:rPr lang="en-US" altLang="zh-CN" sz="2000" dirty="0" smtClean="0"/>
              <a:t>, and </a:t>
            </a:r>
            <a:r>
              <a:rPr lang="en-US" altLang="zh-CN" sz="2000" dirty="0" smtClean="0">
                <a:solidFill>
                  <a:srgbClr val="000099"/>
                </a:solidFill>
              </a:rPr>
              <a:t>LinkedIn</a:t>
            </a:r>
            <a:r>
              <a:rPr lang="en-US" altLang="zh-CN" sz="2000" dirty="0" smtClean="0"/>
              <a:t> with new graph search;</a:t>
            </a:r>
          </a:p>
          <a:p>
            <a:pPr eaLnBrk="1" hangingPunct="1"/>
            <a:r>
              <a:rPr lang="en-US" altLang="zh-CN" sz="2000" b="1" dirty="0" smtClean="0"/>
              <a:t>Yelp</a:t>
            </a:r>
            <a:r>
              <a:rPr lang="en-US" altLang="zh-CN" sz="2000" dirty="0" smtClean="0"/>
              <a:t> was down more than </a:t>
            </a:r>
            <a:r>
              <a:rPr lang="en-US" altLang="zh-CN" sz="2000" dirty="0" smtClean="0">
                <a:solidFill>
                  <a:srgbClr val="FF0000"/>
                </a:solidFill>
              </a:rPr>
              <a:t>7%</a:t>
            </a:r>
            <a:endParaRPr lang="zh-CN" altLang="en-US" sz="2000" b="1" dirty="0">
              <a:solidFill>
                <a:srgbClr val="FF0000"/>
              </a:solidFill>
              <a:ea typeface="黑体" pitchFamily="49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54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23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Graph Search vs. RDBMS </a:t>
            </a:r>
            <a:r>
              <a:rPr lang="en-US" altLang="zh-CN" sz="3600" baseline="30000" dirty="0" smtClean="0">
                <a:solidFill>
                  <a:srgbClr val="C00000"/>
                </a:solidFill>
              </a:rPr>
              <a:t>[13]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052736"/>
            <a:ext cx="605856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084168" y="1844824"/>
            <a:ext cx="28083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Query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F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ind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 the name of all of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Alberto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Pepe's</a:t>
            </a:r>
            <a:r>
              <a:rPr lang="en-US" altLang="zh-CN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friends.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4399944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1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The person.name index 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identifier of Alberto </a:t>
            </a:r>
            <a:r>
              <a:rPr lang="en-US" altLang="zh-CN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Pepe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.  [O(log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n)]</a:t>
            </a:r>
          </a:p>
          <a:p>
            <a:pPr marL="342900" indent="-342900"/>
            <a:endParaRPr lang="en-US" altLang="zh-CN" dirty="0" smtClean="0">
              <a:solidFill>
                <a:srgbClr val="0066CC"/>
              </a:solidFill>
              <a:latin typeface="Arial" pitchFamily="34" charset="0"/>
              <a:ea typeface="宋体" pitchFamily="2" charset="-122"/>
            </a:endParaRPr>
          </a:p>
          <a:p>
            <a:pPr marL="342900" indent="-342900"/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</a:t>
            </a:r>
            <a:r>
              <a:rPr lang="en-US" altLang="zh-CN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friend.person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index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k friend identifiers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.                   [O(log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x) : x&lt;&lt;m]</a:t>
            </a:r>
          </a:p>
          <a:p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3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k friend identifiers   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k friend names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                       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[O(k 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n)]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Graph Search vs. RDBMS </a:t>
            </a:r>
            <a:r>
              <a:rPr lang="en-US" altLang="zh-CN" sz="3600" baseline="30000" dirty="0" smtClean="0">
                <a:solidFill>
                  <a:srgbClr val="C00000"/>
                </a:solidFill>
              </a:rPr>
              <a:t>[13]</a:t>
            </a:r>
            <a:endParaRPr lang="zh-CN" altLang="en-US" sz="3600" baseline="300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62040"/>
            <a:ext cx="4824536" cy="295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7504" y="4737918"/>
            <a:ext cx="8964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1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vertex.name index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 with the name Alberto </a:t>
            </a:r>
            <a:r>
              <a:rPr lang="en-US" altLang="zh-CN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Pepe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[O(log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n)]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 returned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-&gt;   the k friend names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                              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[O(k + x)]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5652120" y="1916832"/>
            <a:ext cx="28083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Query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F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ind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 the name of all of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Alberto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Pepe's</a:t>
            </a:r>
            <a:r>
              <a:rPr lang="en-US" altLang="zh-CN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friends.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Social Search vs. Web Search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7944" y="1196752"/>
            <a:ext cx="4896544" cy="2088232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key words</a:t>
            </a:r>
            <a:r>
              <a:rPr lang="en-US" altLang="zh-CN" sz="2400" dirty="0" smtClean="0"/>
              <a:t> only vs. </a:t>
            </a:r>
            <a:r>
              <a:rPr lang="en-US" altLang="zh-CN" sz="2400" dirty="0" smtClean="0">
                <a:solidFill>
                  <a:srgbClr val="FF0000"/>
                </a:solidFill>
              </a:rPr>
              <a:t>Phrases</a:t>
            </a:r>
            <a:r>
              <a:rPr lang="zh-CN" altLang="en-US" sz="2400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short sentences</a:t>
            </a:r>
          </a:p>
          <a:p>
            <a:r>
              <a:rPr lang="en-US" altLang="zh-CN" sz="2400" dirty="0" smtClean="0"/>
              <a:t>(Simple Web) pages vs. </a:t>
            </a:r>
            <a:r>
              <a:rPr lang="en-US" altLang="zh-CN" sz="2400" dirty="0" smtClean="0">
                <a:solidFill>
                  <a:srgbClr val="FF0000"/>
                </a:solidFill>
              </a:rPr>
              <a:t>Entities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Lifeless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vs. </a:t>
            </a:r>
            <a:r>
              <a:rPr lang="en-US" altLang="zh-CN" sz="2400" dirty="0" smtClean="0">
                <a:solidFill>
                  <a:srgbClr val="FF0000"/>
                </a:solidFill>
              </a:rPr>
              <a:t>Full of life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History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vs. </a:t>
            </a:r>
            <a:r>
              <a:rPr lang="en-US" altLang="zh-CN" sz="2400" dirty="0" smtClean="0">
                <a:solidFill>
                  <a:srgbClr val="FF0000"/>
                </a:solidFill>
              </a:rPr>
              <a:t>Future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4" name="图片 3" descr="Google-Search-Vs-Graph-Search-Infographic-infographicsman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08" y="851251"/>
            <a:ext cx="3995936" cy="59621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11960" y="50259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/>
              <a:t>International Conference on Application of Natural Language to Information Systems (NLDB) 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started from 1995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11960" y="3391832"/>
            <a:ext cx="47160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it’s interesting, and </a:t>
            </a:r>
            <a:r>
              <a:rPr lang="en-US" altLang="zh-CN" dirty="0" smtClean="0">
                <a:solidFill>
                  <a:srgbClr val="FF0000"/>
                </a:solidFill>
              </a:rPr>
              <a:t>over the last 10 years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people have been trained </a:t>
            </a:r>
            <a:r>
              <a:rPr lang="en-US" altLang="zh-CN" dirty="0" smtClean="0"/>
              <a:t>on how to use search engines more effectively.</a:t>
            </a:r>
          </a:p>
          <a:p>
            <a:r>
              <a:rPr lang="en-US" altLang="zh-CN" b="1" dirty="0" smtClean="0">
                <a:hlinkClick r:id="rId3"/>
              </a:rPr>
              <a:t>Keywords &amp; Search In 2013: Interview With A. Goodman &amp; M. Wagner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Interesting Coincidence!</a:t>
            </a:r>
            <a:endParaRPr lang="en-US" altLang="zh-CN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22" name="Rectangle 14"/>
          <p:cNvSpPr txBox="1">
            <a:spLocks noChangeArrowheads="1"/>
          </p:cNvSpPr>
          <p:nvPr/>
        </p:nvSpPr>
        <p:spPr bwMode="auto">
          <a:xfrm>
            <a:off x="323528" y="6021288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DB people started working on graphs at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around the same time</a:t>
            </a:r>
            <a:r>
              <a:rPr lang="zh-CN" altLang="en-US" sz="2000" b="1" dirty="0" smtClean="0">
                <a:ea typeface="黑体" pitchFamily="49" charset="-122"/>
                <a:sym typeface="Wingdings" pitchFamily="2" charset="2"/>
              </a:rPr>
              <a:t>！</a:t>
            </a:r>
            <a:endParaRPr lang="zh-CN" altLang="en-US" sz="2000" b="1" dirty="0">
              <a:ea typeface="黑体" pitchFamily="49" charset="-122"/>
              <a:sym typeface="Wingdings" pitchFamily="2" charset="2"/>
            </a:endParaRPr>
          </a:p>
        </p:txBody>
      </p:sp>
      <p:graphicFrame>
        <p:nvGraphicFramePr>
          <p:cNvPr id="6" name="内容占位符 4"/>
          <p:cNvGraphicFramePr/>
          <p:nvPr/>
        </p:nvGraphicFramePr>
        <p:xfrm>
          <a:off x="1187624" y="980728"/>
          <a:ext cx="684076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云形标注 7"/>
          <p:cNvSpPr/>
          <p:nvPr/>
        </p:nvSpPr>
        <p:spPr>
          <a:xfrm>
            <a:off x="35496" y="4725144"/>
            <a:ext cx="3240360" cy="1296144"/>
          </a:xfrm>
          <a:prstGeom prst="cloudCallout">
            <a:avLst>
              <a:gd name="adj1" fmla="val 2447"/>
              <a:gd name="adj2" fmla="val -107152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Social computing 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&amp; 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Web 2.0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154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159645"/>
            <a:ext cx="8358246" cy="79690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Challenges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1414"/>
            <a:ext cx="8640960" cy="796908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+mn-lt"/>
                <a:ea typeface="+mn-ea"/>
              </a:rPr>
              <a:t>Social networks are “big data”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090211"/>
            <a:ext cx="6086450" cy="255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blog-apr-1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559195"/>
            <a:ext cx="2438400" cy="1475232"/>
          </a:xfrm>
          <a:prstGeom prst="rect">
            <a:avLst/>
          </a:prstGeom>
        </p:spPr>
      </p:pic>
      <p:grpSp>
        <p:nvGrpSpPr>
          <p:cNvPr id="3" name="组合 11"/>
          <p:cNvGrpSpPr/>
          <p:nvPr/>
        </p:nvGrpSpPr>
        <p:grpSpPr>
          <a:xfrm>
            <a:off x="144016" y="3573016"/>
            <a:ext cx="8820472" cy="3096344"/>
            <a:chOff x="323528" y="3573016"/>
            <a:chExt cx="8820472" cy="3096344"/>
          </a:xfrm>
        </p:grpSpPr>
        <p:sp>
          <p:nvSpPr>
            <p:cNvPr id="6" name="内容占位符 4"/>
            <p:cNvSpPr txBox="1">
              <a:spLocks/>
            </p:cNvSpPr>
            <p:nvPr/>
          </p:nvSpPr>
          <p:spPr bwMode="auto">
            <a:xfrm>
              <a:off x="323528" y="4005064"/>
              <a:ext cx="8820472" cy="2664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85750" indent="-285750" eaLnBrk="0" hangingPunct="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Volume</a:t>
              </a:r>
              <a:r>
                <a:rPr lang="zh-CN" altLang="en-US" sz="2000" dirty="0" smtClean="0"/>
                <a:t>：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10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8</a:t>
              </a:r>
              <a:r>
                <a:rPr lang="zh-CN" altLang="en-US" sz="2000" dirty="0" smtClean="0"/>
                <a:t> </a:t>
              </a:r>
              <a:r>
                <a:rPr lang="en-US" altLang="zh-CN" sz="2000" dirty="0" smtClean="0"/>
                <a:t>users,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2400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8</a:t>
              </a:r>
              <a:r>
                <a:rPr lang="zh-CN" altLang="en-US" sz="2000" dirty="0" smtClean="0"/>
                <a:t> </a:t>
              </a:r>
              <a:r>
                <a:rPr lang="en-US" altLang="zh-CN" sz="2000" dirty="0" smtClean="0"/>
                <a:t>photos,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4</a:t>
              </a:r>
              <a:r>
                <a:rPr lang="en-US" altLang="zh-CN" sz="2000" dirty="0" smtClean="0"/>
                <a:t>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8 </a:t>
              </a:r>
              <a:r>
                <a:rPr lang="en-US" altLang="zh-CN" sz="2000" dirty="0" smtClean="0"/>
                <a:t>page visits</a:t>
              </a: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endParaRPr>
            </a:p>
            <a:p>
              <a:pPr marL="285750" indent="-285750" eaLnBrk="0" hangingPunct="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Velocity</a:t>
              </a: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66CC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： 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66CC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7.9 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new users per second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66CC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, over 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60</a:t>
              </a:r>
              <a:r>
                <a:rPr kumimoji="0" lang="en-US" altLang="zh-CN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 thousands per day</a:t>
              </a: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endParaRPr>
            </a:p>
            <a:p>
              <a:pPr marL="285750" indent="-285750" eaLnBrk="0" hangingPunct="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altLang="zh-CN" sz="2000" kern="0" dirty="0" smtClean="0">
                  <a:solidFill>
                    <a:srgbClr val="FF0000"/>
                  </a:solidFill>
                  <a:latin typeface="Arial Unicode MS" pitchFamily="34" charset="-122"/>
                  <a:ea typeface="+mn-ea"/>
                </a:rPr>
                <a:t>Variety</a:t>
              </a:r>
              <a:r>
                <a:rPr lang="zh-CN" altLang="en-US" sz="2000" kern="0" dirty="0" smtClean="0">
                  <a:latin typeface="Arial Unicode MS" pitchFamily="34" charset="-122"/>
                  <a:ea typeface="+mn-ea"/>
                </a:rPr>
                <a:t>：  </a:t>
              </a:r>
              <a:r>
                <a:rPr lang="en-US" altLang="zh-CN" sz="2000" kern="0" dirty="0" smtClean="0">
                  <a:latin typeface="Arial Unicode MS" pitchFamily="34" charset="-122"/>
                  <a:ea typeface="+mn-ea"/>
                </a:rPr>
                <a:t>text (</a:t>
              </a:r>
              <a:r>
                <a:rPr lang="en-US" altLang="zh-CN" sz="2000" kern="0" dirty="0" err="1" smtClean="0">
                  <a:latin typeface="Arial Unicode MS" pitchFamily="34" charset="-122"/>
                  <a:ea typeface="+mn-ea"/>
                </a:rPr>
                <a:t>weibo</a:t>
              </a:r>
              <a:r>
                <a:rPr lang="en-US" altLang="zh-CN" sz="2000" kern="0" dirty="0" smtClean="0">
                  <a:latin typeface="Arial Unicode MS" pitchFamily="34" charset="-122"/>
                  <a:ea typeface="+mn-ea"/>
                </a:rPr>
                <a:t>, blogs)</a:t>
              </a:r>
              <a:r>
                <a:rPr lang="zh-CN" altLang="en-US" sz="2000" kern="0" dirty="0" smtClean="0">
                  <a:latin typeface="Arial Unicode MS" pitchFamily="34" charset="-122"/>
                  <a:ea typeface="+mn-ea"/>
                </a:rPr>
                <a:t> </a:t>
              </a:r>
              <a:r>
                <a:rPr lang="en-US" altLang="zh-CN" sz="2000" kern="0" dirty="0" smtClean="0">
                  <a:latin typeface="Arial Unicode MS" pitchFamily="34" charset="-122"/>
                  <a:ea typeface="+mn-ea"/>
                </a:rPr>
                <a:t>, figures, videos, relationships (topology)</a:t>
              </a:r>
            </a:p>
            <a:p>
              <a:pPr marL="285750" lvl="1" indent="-285750" eaLnBrk="0" hangingPunct="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Value</a:t>
              </a: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：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1.5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8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dollars in </a:t>
              </a:r>
              <a:r>
                <a:rPr lang="en-US" altLang="zh-CN" sz="2000" dirty="0" smtClean="0"/>
                <a:t>2007,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3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8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dollars in </a:t>
              </a:r>
              <a:r>
                <a:rPr lang="en-US" altLang="zh-CN" sz="2000" dirty="0" smtClean="0"/>
                <a:t>2008,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6 ~</a:t>
              </a:r>
              <a:r>
                <a:rPr lang="zh-CN" altLang="en-US" sz="2000" dirty="0" smtClean="0">
                  <a:solidFill>
                    <a:srgbClr val="000099"/>
                  </a:solidFill>
                </a:rPr>
                <a:t>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7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8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dollars in </a:t>
              </a:r>
              <a:r>
                <a:rPr lang="en-US" altLang="zh-CN" sz="2000" dirty="0" smtClean="0"/>
                <a:t>2009,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10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8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dollars </a:t>
              </a:r>
              <a:r>
                <a:rPr lang="en-US" altLang="zh-CN" sz="2000" smtClean="0">
                  <a:solidFill>
                    <a:srgbClr val="000099"/>
                  </a:solidFill>
                </a:rPr>
                <a:t>in </a:t>
              </a:r>
              <a:r>
                <a:rPr lang="en-US" altLang="zh-CN" sz="2000" smtClean="0"/>
                <a:t>2010. </a:t>
              </a:r>
              <a:endParaRPr lang="en-US" altLang="zh-CN" sz="2000" dirty="0" smtClean="0"/>
            </a:p>
            <a:p>
              <a:pPr marL="285750" lvl="1" indent="-285750" eaLnBrk="0" hangingPunct="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altLang="zh-CN" sz="2000" dirty="0" smtClean="0"/>
                <a:t>Further, data are often dirty due to data missing and data uncertainty </a:t>
              </a:r>
              <a:r>
                <a:rPr lang="en-US" altLang="zh-CN" sz="2000" baseline="30000" dirty="0" smtClean="0">
                  <a:solidFill>
                    <a:srgbClr val="FF0000"/>
                  </a:solidFill>
                </a:rPr>
                <a:t>[18, 19]</a:t>
              </a: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sym typeface="Wingdings" pitchFamily="2" charset="2"/>
              </a:endParaRPr>
            </a:p>
            <a:p>
              <a:pPr marL="742950" marR="0" lvl="1" indent="-28575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tabLst/>
                <a:defRPr/>
              </a:pP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sym typeface="Wingdings" pitchFamily="2" charset="2"/>
              </a:endParaRPr>
            </a:p>
            <a:p>
              <a:pPr marL="742950" marR="0" lvl="1" indent="-28575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tabLst/>
                <a:defRPr/>
              </a:pP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sym typeface="Wingdings" pitchFamily="2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23528" y="3573016"/>
              <a:ext cx="17075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kern="0" dirty="0" err="1" smtClean="0">
                  <a:solidFill>
                    <a:srgbClr val="000099"/>
                  </a:solidFill>
                  <a:latin typeface="Arial Unicode MS" pitchFamily="34" charset="-122"/>
                </a:rPr>
                <a:t>Facebook</a:t>
              </a:r>
              <a:r>
                <a:rPr lang="en-US" altLang="zh-CN" sz="2400" b="1" kern="0" dirty="0" smtClean="0">
                  <a:solidFill>
                    <a:srgbClr val="000099"/>
                  </a:solidFill>
                  <a:latin typeface="Arial Unicode MS" pitchFamily="34" charset="-122"/>
                </a:rPr>
                <a:t>: </a:t>
              </a:r>
              <a:endParaRPr lang="zh-CN" altLang="en-US" sz="2400" b="1" dirty="0">
                <a:solidFill>
                  <a:srgbClr val="00009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Challenges</a:t>
            </a:r>
            <a:endParaRPr lang="en-US" altLang="zh-CN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980728"/>
            <a:ext cx="8640960" cy="5429288"/>
          </a:xfrm>
        </p:spPr>
        <p:txBody>
          <a:bodyPr/>
          <a:lstStyle/>
          <a:p>
            <a:pPr lvl="1"/>
            <a:r>
              <a:rPr lang="en-US" altLang="zh-CN" sz="2000" dirty="0" smtClean="0"/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amount of data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has </a:t>
            </a:r>
            <a:r>
              <a:rPr lang="en-US" altLang="zh-CN" sz="2000" dirty="0"/>
              <a:t>reached </a:t>
            </a:r>
            <a:r>
              <a:rPr lang="en-US" altLang="zh-CN" sz="2000" dirty="0" smtClean="0"/>
              <a:t>hundred millions orders </a:t>
            </a:r>
            <a:r>
              <a:rPr lang="en-US" altLang="zh-CN" sz="2000" dirty="0"/>
              <a:t>of </a:t>
            </a:r>
            <a:r>
              <a:rPr lang="en-US" altLang="zh-CN" sz="2000" dirty="0" smtClean="0"/>
              <a:t>magnitude.</a:t>
            </a:r>
            <a:endParaRPr lang="en-US" altLang="zh-CN" sz="2000" dirty="0"/>
          </a:p>
          <a:p>
            <a:pPr lvl="1"/>
            <a:endParaRPr lang="en-US" altLang="zh-CN" sz="2000" dirty="0" smtClean="0">
              <a:sym typeface="Wingdings" pitchFamily="2" charset="2"/>
            </a:endParaRPr>
          </a:p>
          <a:p>
            <a:pPr lvl="1"/>
            <a:endParaRPr lang="en-US" altLang="zh-CN" sz="2000" dirty="0">
              <a:sym typeface="Wingdings" pitchFamily="2" charset="2"/>
            </a:endParaRPr>
          </a:p>
          <a:p>
            <a:pPr lvl="1"/>
            <a:endParaRPr lang="en-US" altLang="zh-CN" sz="2000" dirty="0" smtClean="0">
              <a:sym typeface="Wingdings" pitchFamily="2" charset="2"/>
            </a:endParaRPr>
          </a:p>
          <a:p>
            <a:pPr lvl="1"/>
            <a:r>
              <a:rPr lang="en-US" altLang="zh-CN" sz="2000" dirty="0" smtClean="0">
                <a:sym typeface="Wingdings" pitchFamily="2" charset="2"/>
              </a:rPr>
              <a:t>The data are </a:t>
            </a:r>
            <a:r>
              <a:rPr lang="en-US" altLang="zh-CN" sz="2000" dirty="0" smtClean="0">
                <a:solidFill>
                  <a:srgbClr val="FF0000"/>
                </a:solidFill>
                <a:sym typeface="Wingdings" pitchFamily="2" charset="2"/>
              </a:rPr>
              <a:t>updated </a:t>
            </a:r>
            <a:r>
              <a:rPr lang="en-US" altLang="zh-CN" sz="2000" dirty="0" smtClean="0">
                <a:sym typeface="Wingdings" pitchFamily="2" charset="2"/>
              </a:rPr>
              <a:t>all the time, and the updated amount of data daily reaches </a:t>
            </a:r>
            <a:r>
              <a:rPr lang="en-US" altLang="zh-CN" sz="2000" dirty="0"/>
              <a:t>hundred </a:t>
            </a:r>
            <a:r>
              <a:rPr lang="en-US" altLang="zh-CN" sz="2000" dirty="0" smtClean="0"/>
              <a:t>thousands </a:t>
            </a:r>
            <a:r>
              <a:rPr lang="en-US" altLang="zh-CN" sz="2000" dirty="0" smtClean="0">
                <a:sym typeface="Wingdings" pitchFamily="2" charset="2"/>
              </a:rPr>
              <a:t>orders of magnitude.</a:t>
            </a:r>
          </a:p>
          <a:p>
            <a:pPr lvl="1"/>
            <a:endParaRPr lang="en-US" altLang="zh-CN" sz="2000" dirty="0">
              <a:sym typeface="Wingdings" pitchFamily="2" charset="2"/>
            </a:endParaRPr>
          </a:p>
          <a:p>
            <a:pPr lvl="1"/>
            <a:endParaRPr lang="en-US" altLang="zh-CN" sz="2000" dirty="0" smtClean="0">
              <a:sym typeface="Wingdings" pitchFamily="2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sz="2000" dirty="0" smtClean="0">
                <a:sym typeface="Wingdings" pitchFamily="2" charset="2"/>
              </a:rPr>
              <a:t>Same with </a:t>
            </a:r>
            <a:r>
              <a:rPr lang="en-US" altLang="zh-CN" sz="2000" dirty="0" smtClean="0"/>
              <a:t>traditional </a:t>
            </a:r>
            <a:r>
              <a:rPr lang="en-US" altLang="zh-CN" sz="2000" dirty="0"/>
              <a:t>relational </a:t>
            </a:r>
            <a:r>
              <a:rPr lang="en-US" altLang="zh-CN" sz="2000" dirty="0" smtClean="0"/>
              <a:t>data, there exists </a:t>
            </a:r>
            <a:r>
              <a:rPr lang="en-US" altLang="zh-CN" sz="2000" dirty="0" smtClean="0">
                <a:solidFill>
                  <a:srgbClr val="FF0000"/>
                </a:solidFill>
              </a:rPr>
              <a:t>data quality problems</a:t>
            </a:r>
            <a:r>
              <a:rPr lang="en-US" altLang="zh-CN" sz="2000" dirty="0" smtClean="0"/>
              <a:t> such as </a:t>
            </a:r>
            <a:r>
              <a:rPr lang="en-US" altLang="zh-CN" sz="2000" dirty="0" smtClean="0">
                <a:solidFill>
                  <a:srgbClr val="0066CC"/>
                </a:solidFill>
              </a:rPr>
              <a:t>data uncertainty</a:t>
            </a:r>
            <a:r>
              <a:rPr lang="en-US" altLang="zh-CN" sz="2000" dirty="0" smtClean="0"/>
              <a:t> and </a:t>
            </a:r>
            <a:r>
              <a:rPr lang="en-US" altLang="zh-CN" sz="2000" dirty="0" smtClean="0">
                <a:solidFill>
                  <a:srgbClr val="0066CC"/>
                </a:solidFill>
              </a:rPr>
              <a:t>data missing </a:t>
            </a:r>
            <a:r>
              <a:rPr lang="en-US" altLang="zh-CN" sz="2000" dirty="0" smtClean="0"/>
              <a:t>in the new applications.</a:t>
            </a:r>
            <a:endParaRPr lang="en-US" altLang="zh-CN" sz="2000" dirty="0">
              <a:sym typeface="Wingdings" pitchFamily="2" charset="2"/>
            </a:endParaRPr>
          </a:p>
          <a:p>
            <a:pPr lvl="1"/>
            <a:endParaRPr lang="en-US" altLang="zh-CN" sz="2000" dirty="0" smtClean="0">
              <a:sym typeface="Wingdings" pitchFamily="2" charset="2"/>
            </a:endParaRPr>
          </a:p>
          <a:p>
            <a:pPr lvl="1"/>
            <a:endParaRPr lang="en-US" altLang="zh-CN" sz="2000" dirty="0">
              <a:sym typeface="Wingdings" pitchFamily="2" charset="2"/>
            </a:endParaRPr>
          </a:p>
          <a:p>
            <a:pPr lvl="1"/>
            <a:endParaRPr lang="en-US" altLang="zh-CN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1844824"/>
            <a:ext cx="8064896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2000" dirty="0" smtClean="0">
                <a:sym typeface="Wingdings" pitchFamily="2" charset="2"/>
              </a:rPr>
              <a:t>Graph search </a:t>
            </a:r>
            <a:r>
              <a:rPr lang="en-US" altLang="zh-CN" sz="2000" dirty="0">
                <a:sym typeface="Wingdings" pitchFamily="2" charset="2"/>
              </a:rPr>
              <a:t>with high </a:t>
            </a:r>
            <a:r>
              <a:rPr lang="en-US" altLang="zh-CN" sz="2000" dirty="0" smtClean="0">
                <a:sym typeface="Wingdings" pitchFamily="2" charset="2"/>
              </a:rPr>
              <a:t>efficiency, striking a balance </a:t>
            </a:r>
            <a:r>
              <a:rPr lang="en-US" altLang="zh-CN" sz="2000" dirty="0">
                <a:sym typeface="Wingdings" pitchFamily="2" charset="2"/>
              </a:rPr>
              <a:t>between </a:t>
            </a:r>
            <a:r>
              <a:rPr lang="en-US" altLang="zh-CN" sz="2000" dirty="0" smtClean="0">
                <a:sym typeface="Wingdings" pitchFamily="2" charset="2"/>
              </a:rPr>
              <a:t>its </a:t>
            </a:r>
            <a:r>
              <a:rPr lang="en-US" altLang="zh-CN" sz="2000" dirty="0">
                <a:sym typeface="Wingdings" pitchFamily="2" charset="2"/>
              </a:rPr>
              <a:t>performance and </a:t>
            </a:r>
            <a:r>
              <a:rPr lang="en-US" altLang="zh-CN" sz="2000" dirty="0" smtClean="0">
                <a:sym typeface="Wingdings" pitchFamily="2" charset="2"/>
              </a:rPr>
              <a:t>accuracy.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717032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Consider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dynamic changes and </a:t>
            </a:r>
            <a:r>
              <a:rPr lang="en-US" altLang="zh-CN" sz="2000" dirty="0"/>
              <a:t>timing </a:t>
            </a:r>
            <a:r>
              <a:rPr lang="en-US" altLang="zh-CN" sz="2000" dirty="0" smtClean="0"/>
              <a:t>characteristics </a:t>
            </a:r>
            <a:r>
              <a:rPr lang="en-US" altLang="zh-CN" sz="2000" dirty="0"/>
              <a:t>of </a:t>
            </a:r>
            <a:r>
              <a:rPr lang="en-US" altLang="zh-CN" sz="2000" dirty="0" smtClean="0"/>
              <a:t>data.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5621178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Solve the data quality problems</a:t>
            </a:r>
            <a:r>
              <a:rPr lang="en-US" altLang="zh-CN" sz="2000" dirty="0"/>
              <a:t>.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58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7BB9F-3FB6-454C-A8E5-39E5BA12A921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22" name="Rectangle 14"/>
          <p:cNvSpPr txBox="1">
            <a:spLocks noChangeArrowheads="1"/>
          </p:cNvSpPr>
          <p:nvPr/>
        </p:nvSpPr>
        <p:spPr bwMode="auto">
          <a:xfrm>
            <a:off x="323528" y="3409603"/>
            <a:ext cx="8496944" cy="451445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Graphs are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everywhere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, and quite a few are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huge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 graphs!</a:t>
            </a:r>
            <a:endParaRPr lang="zh-CN" altLang="en-US" sz="2000" b="1" dirty="0">
              <a:ea typeface="黑体" pitchFamily="49" charset="-122"/>
              <a:sym typeface="Wingdings" pitchFamily="2" charset="2"/>
            </a:endParaRPr>
          </a:p>
        </p:txBody>
      </p:sp>
      <p:pic>
        <p:nvPicPr>
          <p:cNvPr id="24" name="图片 23" descr="googlewebgrap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92022" y="476672"/>
            <a:ext cx="2554053" cy="2592287"/>
          </a:xfrm>
          <a:prstGeom prst="rect">
            <a:avLst/>
          </a:prstGeom>
        </p:spPr>
      </p:pic>
      <p:pic>
        <p:nvPicPr>
          <p:cNvPr id="25" name="图片 8" descr="unitedfacebook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8841" y="476672"/>
            <a:ext cx="2535647" cy="25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soil-food-web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3096" y="464906"/>
            <a:ext cx="3400792" cy="2604054"/>
          </a:xfrm>
          <a:prstGeom prst="rect">
            <a:avLst/>
          </a:prstGeom>
        </p:spPr>
      </p:pic>
      <p:pic>
        <p:nvPicPr>
          <p:cNvPr id="2052" name="Picture 4" descr="C:\Users\LiJia\Desktop\2006311559485236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30598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ttp://www.for68.com/upload/news/2008/3/18/liangf109200831810543736716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149080"/>
            <a:ext cx="2997924" cy="227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://pic13.nipic.com/20110317/6886660_162554515001_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49080"/>
            <a:ext cx="2664296" cy="229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2159645"/>
            <a:ext cx="9144000" cy="79690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Query Techniques for Big Graph Search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0963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5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5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5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Q</a:t>
            </a:r>
            <a:r>
              <a:rPr lang="en-US" altLang="zh-CN" sz="5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(G) </a:t>
            </a:r>
            <a:endParaRPr lang="zh-CN" altLang="en-US" sz="54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Query Approximation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251520" y="980728"/>
            <a:ext cx="8712968" cy="165618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</a:pPr>
            <a:r>
              <a:rPr lang="en-US" altLang="zh-CN" sz="2400" b="1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Key ideas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For a class 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 of queries with a high computational complexity,  find another class 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Q’ 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of queries  that has a lower computational complexity with bounded quality loss for query answering.</a:t>
            </a:r>
            <a:endParaRPr lang="en-GB" altLang="zh-CN" sz="2400" dirty="0">
              <a:latin typeface="+mj-lt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55776" y="3285554"/>
            <a:ext cx="4024152" cy="935534"/>
            <a:chOff x="2555776" y="3789040"/>
            <a:chExt cx="4024152" cy="935534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2592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32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approximation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7" name="Straight Arrow Connector 5"/>
            <p:cNvCxnSpPr/>
            <p:nvPr/>
          </p:nvCxnSpPr>
          <p:spPr bwMode="auto">
            <a:xfrm>
              <a:off x="3519389" y="4480099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19"/>
            <p:cNvSpPr txBox="1">
              <a:spLocks noChangeArrowheads="1"/>
            </p:cNvSpPr>
            <p:nvPr/>
          </p:nvSpPr>
          <p:spPr bwMode="auto">
            <a:xfrm>
              <a:off x="2555776" y="4264199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5603379" y="4221088"/>
              <a:ext cx="9765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Q’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496" y="5622338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Challenge</a:t>
            </a:r>
            <a:r>
              <a:rPr lang="en-US" altLang="zh-CN" sz="20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: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balancing the expressive power and computational complexity!</a:t>
            </a:r>
            <a:endParaRPr lang="en-US" altLang="zh-CN" sz="2000" b="1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Graph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Pattern Matching </a:t>
            </a:r>
            <a:r>
              <a:rPr lang="en-US" altLang="zh-CN" sz="3600" baseline="30000" dirty="0" smtClean="0">
                <a:solidFill>
                  <a:srgbClr val="C00000"/>
                </a:solidFill>
              </a:rPr>
              <a:t>[17]</a:t>
            </a:r>
            <a:endParaRPr lang="en-US" altLang="zh-CN" sz="3600" baseline="300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980728"/>
            <a:ext cx="8501122" cy="3197040"/>
          </a:xfrm>
        </p:spPr>
        <p:txBody>
          <a:bodyPr/>
          <a:lstStyle/>
          <a:p>
            <a:r>
              <a:rPr lang="en-US" altLang="zh-CN" sz="2800" dirty="0"/>
              <a:t>Given two directed graphs G1 (</a:t>
            </a:r>
            <a:r>
              <a:rPr lang="en-US" altLang="zh-CN" sz="2800" dirty="0">
                <a:solidFill>
                  <a:schemeClr val="accent2"/>
                </a:solidFill>
              </a:rPr>
              <a:t>pattern graph</a:t>
            </a:r>
            <a:r>
              <a:rPr lang="en-US" altLang="zh-CN" sz="2800" dirty="0"/>
              <a:t>)  and G2 (</a:t>
            </a:r>
            <a:r>
              <a:rPr lang="en-US" altLang="zh-CN" sz="2800" dirty="0">
                <a:solidFill>
                  <a:schemeClr val="accent2"/>
                </a:solidFill>
              </a:rPr>
              <a:t>data graph</a:t>
            </a:r>
            <a:r>
              <a:rPr lang="en-US" altLang="zh-CN" sz="2800" dirty="0"/>
              <a:t>), </a:t>
            </a:r>
          </a:p>
          <a:p>
            <a:pPr lvl="1"/>
            <a:r>
              <a:rPr lang="en-US" altLang="zh-CN" sz="2000" dirty="0"/>
              <a:t>decide whether G1 “</a:t>
            </a:r>
            <a:r>
              <a:rPr lang="en-US" altLang="zh-CN" sz="2000" dirty="0">
                <a:solidFill>
                  <a:schemeClr val="accent2"/>
                </a:solidFill>
              </a:rPr>
              <a:t>matches</a:t>
            </a:r>
            <a:r>
              <a:rPr lang="en-US" altLang="zh-CN" sz="2000" dirty="0"/>
              <a:t>” G2  (</a:t>
            </a:r>
            <a:r>
              <a:rPr lang="en-US" altLang="zh-CN" sz="2000" dirty="0">
                <a:solidFill>
                  <a:srgbClr val="FF0000"/>
                </a:solidFill>
              </a:rPr>
              <a:t>Boolean queries);</a:t>
            </a:r>
            <a:endParaRPr lang="en-US" altLang="zh-CN" sz="2000" dirty="0"/>
          </a:p>
          <a:p>
            <a:pPr lvl="1"/>
            <a:r>
              <a:rPr lang="en-US" altLang="zh-CN" sz="2000" dirty="0"/>
              <a:t>identify “</a:t>
            </a:r>
            <a:r>
              <a:rPr lang="en-US" altLang="zh-CN" sz="2000" dirty="0" err="1">
                <a:solidFill>
                  <a:srgbClr val="FF0000"/>
                </a:solidFill>
              </a:rPr>
              <a:t>subgraphs</a:t>
            </a:r>
            <a:r>
              <a:rPr lang="en-US" altLang="zh-CN" sz="2000" dirty="0"/>
              <a:t>” of G2 that </a:t>
            </a:r>
            <a:r>
              <a:rPr lang="en-US" altLang="zh-CN" sz="2000" dirty="0">
                <a:solidFill>
                  <a:schemeClr val="accent2"/>
                </a:solidFill>
              </a:rPr>
              <a:t>match</a:t>
            </a:r>
            <a:r>
              <a:rPr lang="en-US" altLang="zh-CN" sz="2000" dirty="0"/>
              <a:t> G1 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Matching Semantics 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Traditional: </a:t>
            </a:r>
            <a:r>
              <a:rPr lang="en-US" altLang="zh-CN" sz="2000" dirty="0" err="1">
                <a:solidFill>
                  <a:srgbClr val="000099"/>
                </a:solidFill>
              </a:rPr>
              <a:t>Subgraph</a:t>
            </a:r>
            <a:r>
              <a:rPr lang="en-US" altLang="zh-CN" sz="2000" dirty="0">
                <a:solidFill>
                  <a:srgbClr val="000099"/>
                </a:solidFill>
              </a:rPr>
              <a:t> Isomorphism</a:t>
            </a:r>
          </a:p>
          <a:p>
            <a:pPr lvl="1"/>
            <a:r>
              <a:rPr lang="en-US" altLang="zh-CN" sz="2000" dirty="0"/>
              <a:t>Emerging applications: </a:t>
            </a:r>
            <a:r>
              <a:rPr lang="en-US" altLang="zh-CN" sz="2000" dirty="0">
                <a:solidFill>
                  <a:srgbClr val="000099"/>
                </a:solidFill>
              </a:rPr>
              <a:t>Graph Simulation</a:t>
            </a:r>
            <a:r>
              <a:rPr lang="en-US" altLang="zh-CN" sz="2000" dirty="0"/>
              <a:t> and its extensions, etc..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7" name="内容占位符 2"/>
          <p:cNvSpPr>
            <a:spLocks noChangeArrowheads="1"/>
          </p:cNvSpPr>
          <p:nvPr/>
        </p:nvSpPr>
        <p:spPr bwMode="auto">
          <a:xfrm>
            <a:off x="720080" y="4652070"/>
            <a:ext cx="2807915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err="1" smtClean="0">
                <a:latin typeface="Rockwell" pitchFamily="18" charset="0"/>
                <a:ea typeface="黑体" pitchFamily="49" charset="-122"/>
              </a:rPr>
              <a:t>Subgraph</a:t>
            </a:r>
            <a:r>
              <a:rPr lang="en-US" altLang="zh-CN" sz="1800" dirty="0" smtClean="0">
                <a:latin typeface="Rockwell" pitchFamily="18" charset="0"/>
                <a:ea typeface="黑体" pitchFamily="49" charset="-122"/>
              </a:rPr>
              <a:t> Isomorphism</a:t>
            </a:r>
            <a:endParaRPr lang="en-US" altLang="zh-CN" sz="1800" dirty="0">
              <a:latin typeface="Rockwell" pitchFamily="18" charset="0"/>
              <a:ea typeface="黑体" pitchFamily="49" charset="-122"/>
            </a:endParaRPr>
          </a:p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NP-Complete</a:t>
            </a: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Rockwell" pitchFamily="18" charset="0"/>
              <a:ea typeface="黑体" pitchFamily="49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601020" y="4509120"/>
            <a:ext cx="20097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     </a:t>
            </a:r>
            <a:r>
              <a:rPr lang="en-US" altLang="zh-CN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approximation</a:t>
            </a:r>
            <a:endParaRPr lang="zh-CN" altLang="en-US" sz="2400" dirty="0">
              <a:latin typeface="Rockwell" pitchFamily="18" charset="0"/>
            </a:endParaRPr>
          </a:p>
        </p:txBody>
      </p:sp>
      <p:cxnSp>
        <p:nvCxnSpPr>
          <p:cNvPr id="9" name="Straight Arrow Connector 5"/>
          <p:cNvCxnSpPr/>
          <p:nvPr/>
        </p:nvCxnSpPr>
        <p:spPr bwMode="auto">
          <a:xfrm>
            <a:off x="3743895" y="4941168"/>
            <a:ext cx="180022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内容占位符 2"/>
          <p:cNvSpPr>
            <a:spLocks noChangeArrowheads="1"/>
          </p:cNvSpPr>
          <p:nvPr/>
        </p:nvSpPr>
        <p:spPr bwMode="auto">
          <a:xfrm>
            <a:off x="5688583" y="4652070"/>
            <a:ext cx="2520329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smtClean="0">
                <a:latin typeface="Rockwell" pitchFamily="18" charset="0"/>
                <a:ea typeface="黑体" pitchFamily="49" charset="-122"/>
              </a:rPr>
              <a:t>Strong Simulation</a:t>
            </a:r>
            <a:endParaRPr lang="en-US" altLang="zh-CN" sz="1800" dirty="0">
              <a:latin typeface="Rockwell" pitchFamily="18" charset="0"/>
              <a:ea typeface="黑体" pitchFamily="49" charset="-122"/>
            </a:endParaRPr>
          </a:p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O(n</a:t>
            </a:r>
            <a:r>
              <a:rPr lang="en-US" altLang="zh-CN" sz="1800" baseline="30000" dirty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3</a:t>
            </a:r>
            <a:r>
              <a:rPr lang="en-US" altLang="zh-CN" sz="18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)</a:t>
            </a: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Rockwell" pitchFamily="18" charset="0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4016" y="5806014"/>
            <a:ext cx="8892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/>
              <a:t>Shuai</a:t>
            </a:r>
            <a:r>
              <a:rPr lang="en-US" altLang="zh-CN" sz="1200" dirty="0" smtClean="0"/>
              <a:t> Ma, Yang Cao, </a:t>
            </a:r>
            <a:r>
              <a:rPr lang="en-US" altLang="zh-CN" sz="1200" dirty="0" err="1" smtClean="0"/>
              <a:t>Wenfei</a:t>
            </a:r>
            <a:r>
              <a:rPr lang="en-US" altLang="zh-CN" sz="1200" dirty="0" smtClean="0"/>
              <a:t> Fan, </a:t>
            </a:r>
            <a:r>
              <a:rPr lang="en-US" altLang="zh-CN" sz="1200" dirty="0" err="1" smtClean="0"/>
              <a:t>Jinpeng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Huai</a:t>
            </a:r>
            <a:r>
              <a:rPr lang="en-US" altLang="zh-CN" sz="1200" dirty="0" smtClean="0"/>
              <a:t>, and </a:t>
            </a:r>
            <a:r>
              <a:rPr lang="en-US" altLang="zh-CN" sz="1200" dirty="0" err="1" smtClean="0"/>
              <a:t>Tianyu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Wo</a:t>
            </a:r>
            <a:r>
              <a:rPr lang="en-US" altLang="zh-CN" sz="1200" dirty="0" smtClean="0"/>
              <a:t>. Strong Simulation: Capturing Topology in Graph Pattern Matching. TODS 2014.</a:t>
            </a:r>
          </a:p>
          <a:p>
            <a:r>
              <a:rPr lang="en-US" altLang="zh-CN" sz="1200" dirty="0" err="1" smtClean="0"/>
              <a:t>Shuai</a:t>
            </a:r>
            <a:r>
              <a:rPr lang="en-US" altLang="zh-CN" sz="1200" dirty="0" smtClean="0"/>
              <a:t> Ma, Yang Cao, </a:t>
            </a:r>
            <a:r>
              <a:rPr lang="en-US" altLang="zh-CN" sz="1200" dirty="0" err="1" smtClean="0"/>
              <a:t>Wenfei</a:t>
            </a:r>
            <a:r>
              <a:rPr lang="en-US" altLang="zh-CN" sz="1200" dirty="0" smtClean="0"/>
              <a:t> Fan, </a:t>
            </a:r>
            <a:r>
              <a:rPr lang="en-US" altLang="zh-CN" sz="1200" dirty="0" err="1" smtClean="0"/>
              <a:t>Jinpeng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Huai</a:t>
            </a:r>
            <a:r>
              <a:rPr lang="en-US" altLang="zh-CN" sz="1200" dirty="0" smtClean="0"/>
              <a:t>, and </a:t>
            </a:r>
            <a:r>
              <a:rPr lang="en-US" altLang="zh-CN" sz="1200" dirty="0" err="1" smtClean="0"/>
              <a:t>Tianyu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Wo</a:t>
            </a:r>
            <a:r>
              <a:rPr lang="en-US" altLang="zh-CN" sz="1200" dirty="0" smtClean="0"/>
              <a:t>. Capturing Topology in Graph Pattern Matching. VLDB 2012.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41292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err="1" smtClean="0">
                <a:solidFill>
                  <a:srgbClr val="C00000"/>
                </a:solidFill>
              </a:rPr>
              <a:t>Subgraph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Isomorphism</a:t>
            </a:r>
            <a:r>
              <a:rPr lang="en-US" altLang="zh-CN" sz="3600" baseline="30000" dirty="0" smtClean="0">
                <a:solidFill>
                  <a:srgbClr val="C00000"/>
                </a:solidFill>
                <a:latin typeface="Arial Unicode MS" pitchFamily="34" charset="-122"/>
              </a:rPr>
              <a:t>[12]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36712"/>
            <a:ext cx="8678768" cy="1800200"/>
          </a:xfrm>
        </p:spPr>
        <p:txBody>
          <a:bodyPr/>
          <a:lstStyle/>
          <a:p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Given Pattern graph </a:t>
            </a:r>
            <a:r>
              <a:rPr lang="en-US" altLang="zh-CN" sz="24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2400" dirty="0" err="1" smtClean="0">
                <a:ea typeface="Arial Unicode MS" pitchFamily="34" charset="-122"/>
                <a:cs typeface="Arial Unicode MS" pitchFamily="34" charset="-122"/>
              </a:rPr>
              <a:t>subgraph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2400" baseline="-250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US" altLang="zh-CN" sz="2400" baseline="-25000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of data graph </a:t>
            </a:r>
            <a:r>
              <a:rPr lang="en-US" altLang="zh-CN" sz="24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G</a:t>
            </a:r>
          </a:p>
          <a:p>
            <a:pPr lvl="1"/>
            <a:r>
              <a:rPr lang="en-US" altLang="zh-CN" sz="18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Q 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matches </a:t>
            </a:r>
            <a:r>
              <a:rPr lang="en-US" altLang="zh-CN" sz="18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1800" baseline="-250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if there exists a </a:t>
            </a:r>
            <a:r>
              <a:rPr lang="en-US" altLang="zh-CN" sz="1800" dirty="0" err="1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bijective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function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f: V</a:t>
            </a:r>
            <a:r>
              <a:rPr lang="en-US" altLang="zh-CN" sz="1800" baseline="-25000" dirty="0" smtClean="0"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→ V</a:t>
            </a:r>
            <a:r>
              <a:rPr lang="en-US" altLang="zh-CN" sz="1800" baseline="-25000" dirty="0" smtClean="0">
                <a:ea typeface="Arial Unicode MS" pitchFamily="34" charset="-122"/>
                <a:cs typeface="Arial Unicode MS" pitchFamily="34" charset="-122"/>
              </a:rPr>
              <a:t>Gs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such that </a:t>
            </a:r>
          </a:p>
          <a:p>
            <a:pPr lvl="2"/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for </a:t>
            </a:r>
            <a:r>
              <a:rPr lang="en-US" altLang="zh-CN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each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 node u in Q, u and f(u) have the </a:t>
            </a:r>
            <a:r>
              <a:rPr lang="en-US" altLang="zh-CN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same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 label</a:t>
            </a:r>
          </a:p>
          <a:p>
            <a:pPr lvl="2"/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An edge (u, u‘) in Q </a:t>
            </a:r>
            <a:r>
              <a:rPr lang="en-US" altLang="zh-CN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if and only if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 (f(u), f(u')) is an edge in G</a:t>
            </a:r>
            <a:r>
              <a:rPr lang="en-US" altLang="zh-CN" baseline="-25000" dirty="0" smtClean="0">
                <a:ea typeface="Arial Unicode MS" pitchFamily="34" charset="-122"/>
                <a:cs typeface="Arial Unicode MS" pitchFamily="34" charset="-122"/>
              </a:rPr>
              <a:t>s</a:t>
            </a:r>
          </a:p>
          <a:p>
            <a:pPr lvl="1"/>
            <a:r>
              <a:rPr lang="en-US" altLang="zh-CN" sz="1800" dirty="0" smtClean="0">
                <a:solidFill>
                  <a:srgbClr val="0066CC"/>
                </a:solidFill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matches </a:t>
            </a:r>
            <a:r>
              <a:rPr lang="en-US" altLang="zh-CN" sz="1800" dirty="0" smtClean="0">
                <a:solidFill>
                  <a:srgbClr val="0066CC"/>
                </a:solidFill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, via </a:t>
            </a:r>
            <a:r>
              <a:rPr lang="en-US" altLang="zh-CN" sz="1800" dirty="0" err="1" smtClean="0">
                <a:ea typeface="Arial Unicode MS" pitchFamily="34" charset="-122"/>
                <a:cs typeface="Arial Unicode MS" pitchFamily="34" charset="-122"/>
              </a:rPr>
              <a:t>subgraph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800" dirty="0" err="1" smtClean="0">
                <a:ea typeface="Arial Unicode MS" pitchFamily="34" charset="-122"/>
                <a:cs typeface="Arial Unicode MS" pitchFamily="34" charset="-122"/>
              </a:rPr>
              <a:t>isomorphsim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, if there is such a </a:t>
            </a:r>
            <a:r>
              <a:rPr lang="en-US" altLang="zh-CN" sz="1800" dirty="0" err="1" smtClean="0">
                <a:ea typeface="Arial Unicode MS" pitchFamily="34" charset="-122"/>
                <a:cs typeface="Arial Unicode MS" pitchFamily="34" charset="-122"/>
              </a:rPr>
              <a:t>subraph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800" dirty="0" smtClean="0">
                <a:solidFill>
                  <a:srgbClr val="0066CC"/>
                </a:solidFill>
                <a:ea typeface="Arial Unicode MS" pitchFamily="34" charset="-122"/>
                <a:cs typeface="Arial Unicode MS" pitchFamily="34" charset="-122"/>
              </a:rPr>
              <a:t>Gs</a:t>
            </a:r>
          </a:p>
          <a:p>
            <a:pPr>
              <a:spcBef>
                <a:spcPts val="1800"/>
              </a:spcBef>
            </a:pPr>
            <a:r>
              <a:rPr lang="en-US" altLang="zh-CN" sz="2400" dirty="0" smtClean="0">
                <a:solidFill>
                  <a:srgbClr val="00B050"/>
                </a:solidFill>
                <a:ea typeface="Arial Unicode MS" pitchFamily="34" charset="-122"/>
                <a:cs typeface="Arial Unicode MS" pitchFamily="34" charset="-122"/>
              </a:rPr>
              <a:t>Goodness:</a:t>
            </a:r>
            <a:r>
              <a:rPr lang="en-US" altLang="zh-CN" dirty="0" smtClean="0">
                <a:solidFill>
                  <a:srgbClr val="00B05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endParaRPr lang="en-US" altLang="zh-CN" dirty="0" smtClean="0"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Badness:</a:t>
            </a:r>
            <a:r>
              <a:rPr lang="en-US" altLang="zh-CN" sz="2400" dirty="0" smtClean="0">
                <a:solidFill>
                  <a:srgbClr val="00B05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11" name="Rectangle 14"/>
          <p:cNvSpPr txBox="1">
            <a:spLocks noChangeArrowheads="1"/>
          </p:cNvSpPr>
          <p:nvPr/>
        </p:nvSpPr>
        <p:spPr bwMode="auto">
          <a:xfrm>
            <a:off x="539552" y="5785867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These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hinder the usability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in emerging applications, e.g., social networks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8296" y="3284984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Keep exact structure topology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between 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and 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2000" baseline="-25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4725144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May return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exponential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many matched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subgraphs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4293096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Decision problem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NP-complete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568" y="5157192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 certain scenarios, 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too restrictive to find matches</a:t>
            </a:r>
          </a:p>
        </p:txBody>
      </p:sp>
    </p:spTree>
    <p:extLst>
      <p:ext uri="{BB962C8B-B14F-4D97-AF65-F5344CB8AC3E}">
        <p14:creationId xmlns:p14="http://schemas.microsoft.com/office/powerpoint/2010/main" xmlns="" val="416453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Graph Simulation </a:t>
            </a:r>
            <a:r>
              <a:rPr lang="en-US" altLang="zh-CN" sz="3600" baseline="30000" dirty="0" smtClean="0">
                <a:solidFill>
                  <a:srgbClr val="C00000"/>
                </a:solidFill>
              </a:rPr>
              <a:t>[9, 21]</a:t>
            </a:r>
            <a:endParaRPr lang="zh-CN" altLang="en-US" sz="4000" baseline="300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4589132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400" dirty="0" smtClean="0"/>
              <a:t>Given pattern graph </a:t>
            </a:r>
            <a:r>
              <a:rPr lang="en-US" altLang="zh-CN" sz="2400" dirty="0" smtClean="0">
                <a:solidFill>
                  <a:srgbClr val="3366CC"/>
                </a:solidFill>
              </a:rPr>
              <a:t>Q(</a:t>
            </a:r>
            <a:r>
              <a:rPr lang="en-US" altLang="zh-CN" sz="2400" dirty="0" err="1" smtClean="0">
                <a:solidFill>
                  <a:srgbClr val="3366CC"/>
                </a:solidFill>
              </a:rPr>
              <a:t>Vq</a:t>
            </a:r>
            <a:r>
              <a:rPr lang="en-US" altLang="zh-CN" sz="2400" dirty="0" smtClean="0">
                <a:solidFill>
                  <a:srgbClr val="3366CC"/>
                </a:solidFill>
              </a:rPr>
              <a:t>, </a:t>
            </a:r>
            <a:r>
              <a:rPr lang="en-US" altLang="zh-CN" sz="2400" dirty="0" err="1" smtClean="0">
                <a:solidFill>
                  <a:srgbClr val="3366CC"/>
                </a:solidFill>
              </a:rPr>
              <a:t>Eq</a:t>
            </a:r>
            <a:r>
              <a:rPr lang="en-US" altLang="zh-CN" sz="2400" dirty="0" smtClean="0">
                <a:solidFill>
                  <a:srgbClr val="3366CC"/>
                </a:solidFill>
              </a:rPr>
              <a:t>) </a:t>
            </a:r>
            <a:r>
              <a:rPr lang="en-US" altLang="zh-CN" sz="2400" dirty="0" smtClean="0"/>
              <a:t>and data graph </a:t>
            </a:r>
            <a:r>
              <a:rPr lang="en-US" altLang="zh-CN" sz="2400" dirty="0" smtClean="0">
                <a:solidFill>
                  <a:srgbClr val="3366CC"/>
                </a:solidFill>
              </a:rPr>
              <a:t>G(V, E), </a:t>
            </a:r>
            <a:r>
              <a:rPr lang="en-US" altLang="zh-CN" sz="2400" dirty="0" smtClean="0"/>
              <a:t>a </a:t>
            </a:r>
            <a:r>
              <a:rPr lang="en-US" altLang="zh-CN" sz="2400" dirty="0" smtClean="0">
                <a:solidFill>
                  <a:srgbClr val="000099"/>
                </a:solidFill>
              </a:rPr>
              <a:t>binary relation </a:t>
            </a:r>
            <a:r>
              <a:rPr lang="en-US" altLang="zh-CN" sz="2400" dirty="0" smtClean="0"/>
              <a:t>R ⊆ </a:t>
            </a:r>
            <a:r>
              <a:rPr lang="en-US" altLang="zh-CN" sz="2400" dirty="0" err="1" smtClean="0"/>
              <a:t>Vq</a:t>
            </a:r>
            <a:r>
              <a:rPr lang="en-US" altLang="zh-CN" sz="2400" dirty="0" smtClean="0"/>
              <a:t> × V is said to be a </a:t>
            </a:r>
            <a:r>
              <a:rPr lang="en-US" altLang="zh-CN" sz="2400" dirty="0" smtClean="0">
                <a:solidFill>
                  <a:srgbClr val="FF0000"/>
                </a:solidFill>
              </a:rPr>
              <a:t>match</a:t>
            </a:r>
            <a:r>
              <a:rPr lang="en-US" altLang="zh-CN" sz="2400" dirty="0" smtClean="0"/>
              <a:t> if</a:t>
            </a:r>
          </a:p>
          <a:p>
            <a:pPr lvl="1"/>
            <a:r>
              <a:rPr lang="en-US" altLang="zh-CN" sz="2000" dirty="0" smtClean="0"/>
              <a:t>(1) for each (u, v) ∈ R, </a:t>
            </a:r>
            <a:r>
              <a:rPr lang="en-US" altLang="zh-CN" sz="2000" dirty="0" smtClean="0">
                <a:solidFill>
                  <a:srgbClr val="3366CC"/>
                </a:solidFill>
              </a:rPr>
              <a:t>u and v have the same label;</a:t>
            </a:r>
            <a:r>
              <a:rPr lang="en-US" altLang="zh-CN" sz="2000" dirty="0" smtClean="0"/>
              <a:t> and </a:t>
            </a:r>
          </a:p>
          <a:p>
            <a:pPr lvl="1"/>
            <a:r>
              <a:rPr lang="en-US" altLang="zh-CN" sz="2000" dirty="0" smtClean="0"/>
              <a:t>(2) for each edge (u, u′) ∈ </a:t>
            </a:r>
            <a:r>
              <a:rPr lang="en-US" altLang="zh-CN" sz="2000" dirty="0" err="1" smtClean="0"/>
              <a:t>Eq</a:t>
            </a:r>
            <a:r>
              <a:rPr lang="en-US" altLang="zh-CN" sz="2000" dirty="0" smtClean="0"/>
              <a:t>, there exists an edge (v, v′) in E such that (u′, v′) ∈ R. </a:t>
            </a:r>
          </a:p>
          <a:p>
            <a:r>
              <a:rPr lang="en-US" altLang="zh-CN" sz="2400" dirty="0" smtClean="0"/>
              <a:t>Graph </a:t>
            </a:r>
            <a:r>
              <a:rPr lang="en-US" altLang="zh-CN" sz="2400" dirty="0" smtClean="0">
                <a:solidFill>
                  <a:srgbClr val="3366CC"/>
                </a:solidFill>
              </a:rPr>
              <a:t>G</a:t>
            </a:r>
            <a:r>
              <a:rPr lang="en-US" altLang="zh-CN" sz="2400" dirty="0" smtClean="0"/>
              <a:t> matches pattern </a:t>
            </a:r>
            <a:r>
              <a:rPr lang="en-US" altLang="zh-CN" sz="2400" dirty="0" smtClean="0">
                <a:solidFill>
                  <a:srgbClr val="3366CC"/>
                </a:solidFill>
              </a:rPr>
              <a:t>Q</a:t>
            </a:r>
            <a:r>
              <a:rPr lang="en-US" altLang="zh-CN" sz="2400" dirty="0" smtClean="0"/>
              <a:t> via </a:t>
            </a:r>
            <a:r>
              <a:rPr lang="en-US" altLang="zh-CN" sz="2400" dirty="0" smtClean="0">
                <a:solidFill>
                  <a:srgbClr val="FF0000"/>
                </a:solidFill>
              </a:rPr>
              <a:t>graph simulation</a:t>
            </a:r>
            <a:r>
              <a:rPr lang="en-US" altLang="zh-CN" sz="2400" dirty="0" smtClean="0"/>
              <a:t>, if there exists a </a:t>
            </a:r>
            <a:r>
              <a:rPr lang="en-US" altLang="zh-CN" sz="2400" dirty="0" smtClean="0">
                <a:solidFill>
                  <a:srgbClr val="3366CC"/>
                </a:solidFill>
              </a:rPr>
              <a:t>total</a:t>
            </a:r>
            <a:r>
              <a:rPr lang="en-US" altLang="zh-CN" sz="2400" dirty="0" smtClean="0"/>
              <a:t> match relation M</a:t>
            </a:r>
          </a:p>
          <a:p>
            <a:pPr lvl="1"/>
            <a:r>
              <a:rPr lang="en-US" altLang="zh-CN" sz="2000" dirty="0" smtClean="0"/>
              <a:t>for </a:t>
            </a:r>
            <a:r>
              <a:rPr lang="en-US" altLang="zh-CN" sz="2000" dirty="0" smtClean="0">
                <a:solidFill>
                  <a:srgbClr val="FF0000"/>
                </a:solidFill>
              </a:rPr>
              <a:t>each u ∈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Vq</a:t>
            </a:r>
            <a:r>
              <a:rPr lang="en-US" altLang="zh-CN" sz="2000" dirty="0" smtClean="0"/>
              <a:t>, there exists v ∈ V such that (u, v) ∈ M.</a:t>
            </a:r>
          </a:p>
          <a:p>
            <a:pPr lvl="1"/>
            <a:r>
              <a:rPr lang="en-US" altLang="zh-CN" sz="2000" dirty="0" smtClean="0"/>
              <a:t>Intuitively, simulation preserves </a:t>
            </a:r>
            <a:r>
              <a:rPr lang="en-US" altLang="zh-CN" sz="2000" dirty="0" smtClean="0">
                <a:solidFill>
                  <a:srgbClr val="FF0000"/>
                </a:solidFill>
              </a:rPr>
              <a:t>the labels </a:t>
            </a:r>
            <a:r>
              <a:rPr lang="en-US" altLang="zh-CN" sz="2000" dirty="0" smtClean="0"/>
              <a:t>and the </a:t>
            </a:r>
            <a:r>
              <a:rPr lang="en-US" altLang="zh-CN" sz="2000" dirty="0" smtClean="0">
                <a:solidFill>
                  <a:srgbClr val="FF0000"/>
                </a:solidFill>
              </a:rPr>
              <a:t>child relationship </a:t>
            </a:r>
            <a:r>
              <a:rPr lang="en-US" altLang="zh-CN" sz="2000" dirty="0" smtClean="0"/>
              <a:t>of a graph pattern in its match. </a:t>
            </a:r>
          </a:p>
          <a:p>
            <a:pPr lvl="1"/>
            <a:r>
              <a:rPr lang="en-US" altLang="zh-CN" sz="2000" dirty="0" smtClean="0"/>
              <a:t>Simulation was initially proposed for the </a:t>
            </a:r>
            <a:r>
              <a:rPr lang="en-US" altLang="zh-CN" sz="2000" dirty="0" smtClean="0">
                <a:solidFill>
                  <a:srgbClr val="3366CC"/>
                </a:solidFill>
              </a:rPr>
              <a:t>analyses of programs</a:t>
            </a:r>
            <a:r>
              <a:rPr lang="en-US" altLang="zh-CN" sz="2000" dirty="0" smtClean="0"/>
              <a:t>; and simulation and its extensions were recently introduced for </a:t>
            </a:r>
            <a:r>
              <a:rPr lang="en-US" altLang="zh-CN" sz="2000" dirty="0" smtClean="0">
                <a:solidFill>
                  <a:srgbClr val="3366CC"/>
                </a:solidFill>
              </a:rPr>
              <a:t>social networks</a:t>
            </a:r>
            <a:r>
              <a:rPr lang="en-US" altLang="zh-CN" sz="2000" dirty="0" smtClean="0"/>
              <a:t>.</a:t>
            </a:r>
          </a:p>
        </p:txBody>
      </p:sp>
      <p:sp>
        <p:nvSpPr>
          <p:cNvPr id="16" name="Rectangle 14"/>
          <p:cNvSpPr txBox="1">
            <a:spLocks noChangeArrowheads="1"/>
          </p:cNvSpPr>
          <p:nvPr/>
        </p:nvSpPr>
        <p:spPr bwMode="auto">
          <a:xfrm>
            <a:off x="323528" y="5949280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err="1" smtClean="0"/>
              <a:t>Subgraph</a:t>
            </a:r>
            <a:r>
              <a:rPr lang="en-US" altLang="zh-CN" sz="2000" b="1" dirty="0" smtClean="0"/>
              <a:t> isomorphism 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NP-complete) </a:t>
            </a:r>
            <a:r>
              <a:rPr lang="en-US" altLang="zh-CN" sz="2000" b="1" dirty="0" smtClean="0"/>
              <a:t>vs. graph simulation 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O(n</a:t>
            </a:r>
            <a:r>
              <a:rPr lang="en-US" altLang="zh-CN" sz="2000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2000" b="1" dirty="0" smtClean="0"/>
              <a:t>)!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453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err="1" smtClean="0">
                <a:solidFill>
                  <a:srgbClr val="C00000"/>
                </a:solidFill>
              </a:rPr>
              <a:t>Subgraph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Isomorphism</a:t>
            </a:r>
            <a:endParaRPr lang="en-US" altLang="zh-CN" sz="36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834" y="887908"/>
            <a:ext cx="7448550" cy="340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6" descr="teamwor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401344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23728" y="4407495"/>
            <a:ext cx="682473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Set up a team to develop a new software product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07704" y="4941168"/>
            <a:ext cx="682473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3366CC"/>
                </a:solidFill>
              </a:rPr>
              <a:t>Graph simulation </a:t>
            </a:r>
            <a:r>
              <a:rPr lang="en-US" sz="2400" dirty="0" smtClean="0"/>
              <a:t>returns </a:t>
            </a:r>
            <a:r>
              <a:rPr lang="en-US" sz="2400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, F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>
                <a:solidFill>
                  <a:srgbClr val="FF0000"/>
                </a:solidFill>
              </a:rPr>
              <a:t> and F</a:t>
            </a:r>
            <a:r>
              <a:rPr lang="en-US" dirty="0" smtClean="0">
                <a:solidFill>
                  <a:srgbClr val="FF0000"/>
                </a:solidFill>
              </a:rPr>
              <a:t>5;</a:t>
            </a:r>
          </a:p>
          <a:p>
            <a:pPr>
              <a:defRPr/>
            </a:pPr>
            <a:r>
              <a:rPr lang="en-US" altLang="zh-CN" sz="2400" dirty="0" err="1" smtClean="0">
                <a:solidFill>
                  <a:srgbClr val="3366CC"/>
                </a:solidFill>
              </a:rPr>
              <a:t>Subgraph</a:t>
            </a:r>
            <a:r>
              <a:rPr lang="en-US" altLang="zh-CN" sz="2400" dirty="0" smtClean="0">
                <a:solidFill>
                  <a:srgbClr val="3366CC"/>
                </a:solidFill>
              </a:rPr>
              <a:t> isomorphism</a:t>
            </a:r>
            <a:r>
              <a:rPr lang="en-US" altLang="zh-CN" sz="2400" dirty="0" smtClean="0"/>
              <a:t> returns </a:t>
            </a:r>
            <a:r>
              <a:rPr lang="en-US" altLang="zh-CN" sz="2400" dirty="0" smtClean="0">
                <a:solidFill>
                  <a:srgbClr val="FF0000"/>
                </a:solidFill>
              </a:rPr>
              <a:t>empty!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395536" y="6093296"/>
            <a:ext cx="8496944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000" b="1" i="1" dirty="0" err="1" smtClean="0">
                <a:solidFill>
                  <a:srgbClr val="FF0000"/>
                </a:solidFill>
              </a:rPr>
              <a:t>Subgraph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 isomorphism is too strict for emerging applications</a:t>
            </a:r>
            <a:endParaRPr lang="en-US" altLang="zh-CN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209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</a:rPr>
              <a:t>Terrorist Collaboration Network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6" name="Picture 3" descr="C:\Users\SkyHeart\Desktop\TO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1233" y="584200"/>
            <a:ext cx="4811712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02745" y="5562600"/>
            <a:ext cx="8001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 Black" pitchFamily="34" charset="0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Arial Black" pitchFamily="34" charset="0"/>
              </a:rPr>
              <a:t>Those who were trained to fly didn’t know the others. One group of people did not know the other group.”  (</a:t>
            </a:r>
            <a:r>
              <a:rPr lang="en-US" altLang="zh-CN" sz="2000" dirty="0">
                <a:solidFill>
                  <a:schemeClr val="accent2"/>
                </a:solidFill>
                <a:latin typeface="Arial Black" pitchFamily="34" charset="0"/>
              </a:rPr>
              <a:t>Osama Bin Laden, 2001</a:t>
            </a:r>
            <a:r>
              <a:rPr lang="en-US" altLang="zh-CN" sz="2000" dirty="0">
                <a:solidFill>
                  <a:srgbClr val="FF0000"/>
                </a:solidFill>
                <a:latin typeface="Arial Black" pitchFamily="34" charset="0"/>
              </a:rPr>
              <a:t>)</a:t>
            </a:r>
          </a:p>
        </p:txBody>
      </p:sp>
      <p:pic>
        <p:nvPicPr>
          <p:cNvPr id="8" name="图片 7" descr="osama-bin-lade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7345" y="4191000"/>
            <a:ext cx="10461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云形标注 8"/>
          <p:cNvSpPr/>
          <p:nvPr/>
        </p:nvSpPr>
        <p:spPr>
          <a:xfrm rot="444174">
            <a:off x="6414583" y="3938588"/>
            <a:ext cx="2092325" cy="1649412"/>
          </a:xfrm>
          <a:prstGeom prst="cloudCallout">
            <a:avLst>
              <a:gd name="adj1" fmla="val -40042"/>
              <a:gd name="adj2" fmla="val 46614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42850" y="44624"/>
            <a:ext cx="7829550" cy="792088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</a:rPr>
              <a:t>Strong Simulation</a:t>
            </a:r>
            <a:r>
              <a:rPr lang="en-US" altLang="zh-CN" sz="3600" baseline="30000" dirty="0" smtClean="0">
                <a:solidFill>
                  <a:srgbClr val="C00000"/>
                </a:solidFill>
              </a:rPr>
              <a:t>[16,17]</a:t>
            </a:r>
            <a:endParaRPr lang="zh-CN" altLang="en-US" sz="3600" baseline="30000" dirty="0">
              <a:solidFill>
                <a:srgbClr val="C00000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3800" y="908720"/>
            <a:ext cx="7848600" cy="5486400"/>
          </a:xfrm>
        </p:spPr>
        <p:txBody>
          <a:bodyPr/>
          <a:lstStyle/>
          <a:p>
            <a:r>
              <a:rPr lang="en-US" altLang="zh-CN" sz="2400" dirty="0" err="1" smtClean="0"/>
              <a:t>Subgraph</a:t>
            </a:r>
            <a:r>
              <a:rPr lang="en-US" altLang="zh-CN" sz="2400" dirty="0" smtClean="0"/>
              <a:t> isomorphism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Goodness </a:t>
            </a:r>
          </a:p>
          <a:p>
            <a:pPr lvl="2"/>
            <a:r>
              <a:rPr lang="en-US" altLang="zh-CN" sz="1600" dirty="0" smtClean="0"/>
              <a:t>Keep (strong) structure topology</a:t>
            </a:r>
          </a:p>
          <a:p>
            <a:pPr lvl="1"/>
            <a:r>
              <a:rPr kumimoji="1" lang="en-US" altLang="zh-CN" sz="2000" dirty="0" smtClean="0">
                <a:solidFill>
                  <a:schemeClr val="accent2"/>
                </a:solidFill>
              </a:rPr>
              <a:t>Badness</a:t>
            </a:r>
          </a:p>
          <a:p>
            <a:pPr lvl="2"/>
            <a:r>
              <a:rPr kumimoji="1" lang="en-US" altLang="zh-CN" sz="1600" dirty="0" smtClean="0"/>
              <a:t>May return exponential number of matched </a:t>
            </a:r>
            <a:r>
              <a:rPr kumimoji="1" lang="en-US" altLang="zh-CN" sz="1600" dirty="0" err="1" smtClean="0"/>
              <a:t>subgraphs</a:t>
            </a:r>
            <a:endParaRPr kumimoji="1" lang="en-US" altLang="zh-CN" sz="1600" dirty="0" smtClean="0"/>
          </a:p>
          <a:p>
            <a:pPr lvl="2"/>
            <a:r>
              <a:rPr kumimoji="1" lang="en-US" altLang="zh-CN" sz="1600" dirty="0" smtClean="0"/>
              <a:t>Decision problem: NP-complete </a:t>
            </a:r>
          </a:p>
          <a:p>
            <a:pPr lvl="2"/>
            <a:r>
              <a:rPr kumimoji="1" lang="en-US" altLang="zh-CN" sz="1600" dirty="0" smtClean="0"/>
              <a:t>In certain scenarios,  too restrictive to find  sensible matches</a:t>
            </a:r>
          </a:p>
          <a:p>
            <a:r>
              <a:rPr kumimoji="1" lang="en-US" altLang="zh-CN" sz="2400" dirty="0" smtClean="0"/>
              <a:t>Graph simulation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Goodness </a:t>
            </a:r>
          </a:p>
          <a:p>
            <a:pPr lvl="2"/>
            <a:r>
              <a:rPr lang="en-US" altLang="zh-CN" sz="1600" dirty="0" smtClean="0"/>
              <a:t>Solvable in quadratic time </a:t>
            </a:r>
          </a:p>
          <a:p>
            <a:pPr lvl="1"/>
            <a:r>
              <a:rPr kumimoji="1" lang="en-US" altLang="zh-CN" sz="2000" dirty="0" smtClean="0">
                <a:solidFill>
                  <a:schemeClr val="accent2"/>
                </a:solidFill>
              </a:rPr>
              <a:t>Badness</a:t>
            </a:r>
          </a:p>
          <a:p>
            <a:pPr lvl="2"/>
            <a:r>
              <a:rPr kumimoji="1" lang="en-US" altLang="zh-CN" sz="1600" dirty="0" smtClean="0"/>
              <a:t>Lose structure topology (how much? open question)</a:t>
            </a:r>
          </a:p>
          <a:p>
            <a:pPr lvl="2"/>
            <a:r>
              <a:rPr kumimoji="1" lang="en-US" altLang="zh-CN" sz="1600" dirty="0" smtClean="0"/>
              <a:t>Only return a single matched </a:t>
            </a:r>
            <a:r>
              <a:rPr kumimoji="1" lang="en-US" altLang="zh-CN" sz="1600" dirty="0" err="1" smtClean="0"/>
              <a:t>subgraph</a:t>
            </a:r>
            <a:endParaRPr kumimoji="1" lang="en-US" altLang="zh-CN" sz="1600" dirty="0" smtClean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251520" y="6093296"/>
            <a:ext cx="8784976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000" b="1" i="1" dirty="0" smtClean="0">
                <a:solidFill>
                  <a:srgbClr val="FF0000"/>
                </a:solidFill>
              </a:rPr>
              <a:t>Balance between complexity and the capability to capturing topology!</a:t>
            </a:r>
            <a:endParaRPr lang="en-US" altLang="zh-CN" sz="20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42850" y="44624"/>
            <a:ext cx="7829550" cy="792088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</a:rPr>
              <a:t>Strong Simulation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7312" y="1515666"/>
            <a:ext cx="47244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79512" y="1039416"/>
            <a:ext cx="7848600" cy="5486400"/>
          </a:xfrm>
        </p:spPr>
        <p:txBody>
          <a:bodyPr/>
          <a:lstStyle/>
          <a:p>
            <a:r>
              <a:rPr kumimoji="1" lang="en-US" altLang="zh-CN" sz="2400" smtClean="0"/>
              <a:t>Graph simulation loses graph structures</a:t>
            </a:r>
          </a:p>
          <a:p>
            <a:endParaRPr lang="en-US" altLang="zh-CN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AutoShape 92"/>
          <p:cNvSpPr>
            <a:spLocks noChangeArrowheads="1"/>
          </p:cNvSpPr>
          <p:nvPr/>
        </p:nvSpPr>
        <p:spPr bwMode="auto">
          <a:xfrm>
            <a:off x="5364287" y="582216"/>
            <a:ext cx="2740025" cy="561975"/>
          </a:xfrm>
          <a:prstGeom prst="cloudCallout">
            <a:avLst>
              <a:gd name="adj1" fmla="val -34009"/>
              <a:gd name="adj2" fmla="val 136597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8288" rIns="18288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Disconnected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AutoShape 92"/>
          <p:cNvSpPr>
            <a:spLocks noChangeArrowheads="1"/>
          </p:cNvSpPr>
          <p:nvPr/>
        </p:nvSpPr>
        <p:spPr bwMode="auto">
          <a:xfrm>
            <a:off x="5364287" y="2868216"/>
            <a:ext cx="2740025" cy="561975"/>
          </a:xfrm>
          <a:prstGeom prst="cloudCallout">
            <a:avLst>
              <a:gd name="adj1" fmla="val -29144"/>
              <a:gd name="adj2" fmla="val 129824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8288" rIns="18288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Tree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AutoShape 92"/>
          <p:cNvSpPr>
            <a:spLocks noChangeArrowheads="1"/>
          </p:cNvSpPr>
          <p:nvPr/>
        </p:nvSpPr>
        <p:spPr bwMode="auto">
          <a:xfrm>
            <a:off x="5742112" y="4620816"/>
            <a:ext cx="2057400" cy="561975"/>
          </a:xfrm>
          <a:prstGeom prst="cloudCallout">
            <a:avLst>
              <a:gd name="adj1" fmla="val -26144"/>
              <a:gd name="adj2" fmla="val 14725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8288" rIns="18288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Long cycle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23528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</a:rPr>
              <a:t>Strong Simulation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07640" y="1143000"/>
            <a:ext cx="7848600" cy="4158208"/>
          </a:xfrm>
        </p:spPr>
        <p:txBody>
          <a:bodyPr/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Duality</a:t>
            </a:r>
            <a:r>
              <a:rPr kumimoji="1" lang="en-US" altLang="zh-CN" sz="2400" dirty="0" smtClean="0"/>
              <a:t> (dual simulation)</a:t>
            </a:r>
          </a:p>
          <a:p>
            <a:pPr lvl="1"/>
            <a:r>
              <a:rPr kumimoji="1" lang="en-US" altLang="zh-CN" sz="2000" dirty="0" smtClean="0"/>
              <a:t>Both </a:t>
            </a:r>
            <a:r>
              <a:rPr kumimoji="1" lang="en-US" altLang="zh-CN" sz="2000" dirty="0" smtClean="0">
                <a:solidFill>
                  <a:schemeClr val="accent2"/>
                </a:solidFill>
              </a:rPr>
              <a:t>child</a:t>
            </a:r>
            <a:r>
              <a:rPr kumimoji="1" lang="en-US" altLang="zh-CN" sz="2000" dirty="0" smtClean="0"/>
              <a:t> and </a:t>
            </a:r>
            <a:r>
              <a:rPr kumimoji="1" lang="en-US" altLang="zh-CN" sz="2000" dirty="0" smtClean="0">
                <a:solidFill>
                  <a:schemeClr val="accent2"/>
                </a:solidFill>
              </a:rPr>
              <a:t>parent</a:t>
            </a:r>
            <a:r>
              <a:rPr kumimoji="1" lang="en-US" altLang="zh-CN" sz="2000" dirty="0" smtClean="0"/>
              <a:t> relationships</a:t>
            </a:r>
          </a:p>
          <a:p>
            <a:pPr lvl="1"/>
            <a:r>
              <a:rPr kumimoji="1" lang="en-US" altLang="zh-CN" sz="2000" dirty="0" smtClean="0"/>
              <a:t>Simulation considers only child relationships</a:t>
            </a:r>
          </a:p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Locality</a:t>
            </a:r>
          </a:p>
          <a:p>
            <a:pPr lvl="1"/>
            <a:r>
              <a:rPr kumimoji="1" lang="en-US" altLang="zh-CN" sz="2000" dirty="0" smtClean="0"/>
              <a:t>Restricting matches within a </a:t>
            </a:r>
            <a:r>
              <a:rPr kumimoji="1" lang="en-US" altLang="zh-CN" sz="2000" dirty="0" smtClean="0">
                <a:solidFill>
                  <a:schemeClr val="accent2"/>
                </a:solidFill>
              </a:rPr>
              <a:t>ball </a:t>
            </a:r>
          </a:p>
          <a:p>
            <a:pPr lvl="1"/>
            <a:r>
              <a:rPr kumimoji="1" lang="en-US" altLang="zh-CN" sz="2000" dirty="0" smtClean="0"/>
              <a:t>When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social distance</a:t>
            </a:r>
            <a:r>
              <a:rPr kumimoji="1" lang="en-US" altLang="zh-CN" sz="2000" dirty="0" smtClean="0"/>
              <a:t> increases, the closeness of relationships decreases and the  relationships may become irrelevant</a:t>
            </a:r>
          </a:p>
          <a:p>
            <a:r>
              <a:rPr kumimoji="1" lang="en-US" altLang="zh-CN" sz="2400" dirty="0" smtClean="0"/>
              <a:t>The semantics of strong simulation is well defined</a:t>
            </a:r>
          </a:p>
          <a:p>
            <a:pPr lvl="1"/>
            <a:r>
              <a:rPr kumimoji="1" lang="en-US" altLang="zh-CN" sz="2000" dirty="0" smtClean="0"/>
              <a:t>The results are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unique</a:t>
            </a: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7" name="图片 4" descr="Spher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6440" y="762000"/>
            <a:ext cx="2286000" cy="234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5" descr="new-star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440" y="15240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6" descr="new-star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440" y="27432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4"/>
          <p:cNvSpPr txBox="1">
            <a:spLocks noChangeArrowheads="1"/>
          </p:cNvSpPr>
          <p:nvPr/>
        </p:nvSpPr>
        <p:spPr bwMode="auto">
          <a:xfrm>
            <a:off x="395536" y="5497835"/>
            <a:ext cx="8496944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000" b="1" i="1" dirty="0" smtClean="0">
                <a:solidFill>
                  <a:srgbClr val="FF0000"/>
                </a:solidFill>
              </a:rPr>
              <a:t>Strong simulation: bring duality and locality into graph simulation</a:t>
            </a:r>
            <a:endParaRPr lang="en-US" altLang="zh-CN" sz="20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Application Scenarios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84784"/>
            <a:ext cx="8429114" cy="4896544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Traditional plagiarism detection tools may not be applicable for </a:t>
            </a:r>
            <a:r>
              <a:rPr lang="en-US" altLang="zh-CN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serious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smtClean="0">
                <a:solidFill>
                  <a:srgbClr val="0066CC"/>
                </a:solidFill>
                <a:ea typeface="Arial Unicode MS" pitchFamily="34" charset="-122"/>
                <a:cs typeface="Arial Unicode MS" pitchFamily="34" charset="-122"/>
              </a:rPr>
              <a:t>software plagiarism problems.</a:t>
            </a:r>
            <a:endParaRPr lang="en-US" altLang="zh-CN" dirty="0" smtClean="0">
              <a:ea typeface="Arial Unicode MS" pitchFamily="34" charset="-122"/>
              <a:cs typeface="Arial Unicode MS" pitchFamily="34" charset="-122"/>
            </a:endParaRPr>
          </a:p>
          <a:p>
            <a:pPr marL="342900" lvl="1" indent="-342900">
              <a:buChar char="•"/>
            </a:pP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A 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new 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tool 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based on </a:t>
            </a:r>
            <a:r>
              <a:rPr lang="en-US" altLang="zh-CN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graph pattern matching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Represent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source codes as </a:t>
            </a:r>
            <a:r>
              <a:rPr lang="en-US" altLang="zh-CN" sz="2000" dirty="0" smtClean="0">
                <a:solidFill>
                  <a:srgbClr val="FF0000"/>
                </a:solidFill>
              </a:rPr>
              <a:t>program </a:t>
            </a:r>
            <a:r>
              <a:rPr lang="en-US" altLang="zh-CN" sz="2000" dirty="0">
                <a:solidFill>
                  <a:srgbClr val="FF0000"/>
                </a:solidFill>
              </a:rPr>
              <a:t>dependence </a:t>
            </a:r>
            <a:r>
              <a:rPr lang="en-US" altLang="zh-CN" sz="2000" dirty="0" smtClean="0">
                <a:solidFill>
                  <a:srgbClr val="FF0000"/>
                </a:solidFill>
              </a:rPr>
              <a:t>graphs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[2]</a:t>
            </a:r>
            <a:r>
              <a:rPr lang="en-US" altLang="zh-CN" sz="2000" dirty="0" smtClean="0"/>
              <a:t>. 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smtClean="0">
                <a:solidFill>
                  <a:srgbClr val="FF0000"/>
                </a:solidFill>
              </a:rPr>
              <a:t>graph pattern </a:t>
            </a: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matching </a:t>
            </a:r>
            <a:r>
              <a:rPr lang="en-US" altLang="zh-CN" sz="2000" dirty="0" smtClean="0">
                <a:cs typeface="Arial Unicode MS" pitchFamily="34" charset="-122"/>
              </a:rPr>
              <a:t>to detect 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plagiarism</a:t>
            </a:r>
            <a:r>
              <a:rPr lang="en-US" altLang="zh-CN" sz="2000" dirty="0" smtClean="0"/>
              <a:t>.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marL="457200" lvl="1" indent="0">
              <a:buNone/>
            </a:pPr>
            <a:endParaRPr lang="en-US" altLang="zh-CN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66CC"/>
                </a:solidFill>
              </a:rPr>
              <a:t>Software plagiarism </a:t>
            </a:r>
            <a:r>
              <a:rPr lang="en-US" altLang="zh-CN" sz="2400" dirty="0" smtClean="0">
                <a:solidFill>
                  <a:srgbClr val="0066CC"/>
                </a:solidFill>
              </a:rPr>
              <a:t>detection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[1]</a:t>
            </a:r>
            <a:endParaRPr lang="en-US" altLang="zh-CN" sz="2400" baseline="300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674356"/>
            <a:ext cx="8136904" cy="3139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3429000"/>
            <a:ext cx="291370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6389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323528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</a:rPr>
              <a:t>Strong Simulation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648" y="2580481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281186" y="1124744"/>
            <a:ext cx="1998662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Subgraph</a:t>
            </a: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Isomorphism</a:t>
            </a:r>
            <a:endParaRPr lang="zh-CN" altLang="en-US" sz="2000">
              <a:solidFill>
                <a:srgbClr val="4414B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675136" y="1124744"/>
            <a:ext cx="166052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Strong </a:t>
            </a: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Simulation</a:t>
            </a: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4943673" y="1124744"/>
            <a:ext cx="166052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Dual </a:t>
            </a: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Simulation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6943923" y="1124744"/>
            <a:ext cx="166052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Graph</a:t>
            </a: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Simulation</a:t>
            </a:r>
          </a:p>
        </p:txBody>
      </p:sp>
      <p:sp>
        <p:nvSpPr>
          <p:cNvPr id="23" name="燕尾形 22"/>
          <p:cNvSpPr/>
          <p:nvPr/>
        </p:nvSpPr>
        <p:spPr>
          <a:xfrm>
            <a:off x="2317948" y="1267619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燕尾形 23"/>
          <p:cNvSpPr/>
          <p:nvPr/>
        </p:nvSpPr>
        <p:spPr>
          <a:xfrm>
            <a:off x="4603948" y="1267619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>
            <a:off x="6818511" y="1267619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5498" y="4361656"/>
            <a:ext cx="55435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395536" y="6001891"/>
            <a:ext cx="8496944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000" b="1" i="1" dirty="0" smtClean="0">
                <a:solidFill>
                  <a:srgbClr val="FF0000"/>
                </a:solidFill>
              </a:rPr>
              <a:t>Topology preservation and bounded matches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2740496"/>
            <a:ext cx="8640960" cy="76051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Techniques for Big Graph Search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600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5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5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5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5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Q(</a:t>
            </a:r>
            <a:r>
              <a:rPr lang="en-US" altLang="zh-CN" sz="5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</a:t>
            </a:r>
            <a:r>
              <a:rPr lang="en-US" altLang="zh-CN" sz="5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 </a:t>
            </a:r>
            <a:endParaRPr lang="zh-CN" altLang="en-US" sz="54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Distributed Processing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032764" y="2420888"/>
            <a:ext cx="4051404" cy="1901825"/>
            <a:chOff x="2555776" y="4653136"/>
            <a:chExt cx="4051404" cy="1901825"/>
          </a:xfrm>
        </p:grpSpPr>
        <p:cxnSp>
          <p:nvCxnSpPr>
            <p:cNvPr id="14" name="Straight Arrow Connector 5"/>
            <p:cNvCxnSpPr/>
            <p:nvPr/>
          </p:nvCxnSpPr>
          <p:spPr bwMode="auto">
            <a:xfrm>
              <a:off x="3519389" y="5589240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9"/>
            <p:cNvSpPr txBox="1">
              <a:spLocks noChangeArrowheads="1"/>
            </p:cNvSpPr>
            <p:nvPr/>
          </p:nvSpPr>
          <p:spPr bwMode="auto">
            <a:xfrm>
              <a:off x="2555776" y="5416897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5603379" y="5373786"/>
              <a:ext cx="94609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i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17" name="Straight Arrow Connector 5"/>
            <p:cNvCxnSpPr/>
            <p:nvPr/>
          </p:nvCxnSpPr>
          <p:spPr bwMode="auto">
            <a:xfrm flipV="1">
              <a:off x="3491880" y="4869160"/>
              <a:ext cx="1800200" cy="720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5"/>
            <p:cNvCxnSpPr/>
            <p:nvPr/>
          </p:nvCxnSpPr>
          <p:spPr bwMode="auto">
            <a:xfrm>
              <a:off x="3491880" y="5589240"/>
              <a:ext cx="1800200" cy="720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19"/>
            <p:cNvSpPr txBox="1">
              <a:spLocks noChangeArrowheads="1"/>
            </p:cNvSpPr>
            <p:nvPr/>
          </p:nvSpPr>
          <p:spPr bwMode="auto">
            <a:xfrm>
              <a:off x="5603379" y="4653136"/>
              <a:ext cx="99738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1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27" name="TextBox 19"/>
            <p:cNvSpPr txBox="1">
              <a:spLocks noChangeArrowheads="1"/>
            </p:cNvSpPr>
            <p:nvPr/>
          </p:nvSpPr>
          <p:spPr bwMode="auto">
            <a:xfrm>
              <a:off x="5603379" y="6093296"/>
              <a:ext cx="10038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err="1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err="1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n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85720" y="1268760"/>
            <a:ext cx="8501122" cy="3581020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Real-life graphs </a:t>
            </a:r>
            <a:r>
              <a:rPr lang="en-US" altLang="zh-CN" sz="2400" dirty="0" smtClean="0"/>
              <a:t>are </a:t>
            </a:r>
            <a:r>
              <a:rPr lang="en-US" altLang="zh-CN" sz="2400" dirty="0" smtClean="0">
                <a:solidFill>
                  <a:srgbClr val="3366CC"/>
                </a:solidFill>
              </a:rPr>
              <a:t>typically way too large</a:t>
            </a:r>
            <a:r>
              <a:rPr lang="en-US" altLang="zh-CN" sz="2400" dirty="0" smtClean="0"/>
              <a:t>:</a:t>
            </a:r>
          </a:p>
          <a:p>
            <a:pPr lvl="1"/>
            <a:r>
              <a:rPr lang="de-DE" altLang="zh-CN" sz="2000" dirty="0" smtClean="0"/>
              <a:t>Yahoo! web graph: 14 billion nodes</a:t>
            </a:r>
          </a:p>
          <a:p>
            <a:pPr lvl="1"/>
            <a:r>
              <a:rPr lang="en-US" altLang="zh-CN" sz="2000" dirty="0" err="1" smtClean="0"/>
              <a:t>Facebook</a:t>
            </a:r>
            <a:r>
              <a:rPr lang="en-US" altLang="zh-CN" sz="2000" dirty="0" smtClean="0"/>
              <a:t>: over 1 billion users</a:t>
            </a:r>
            <a:endParaRPr lang="en-US" altLang="zh-CN" sz="5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Real-life graphs </a:t>
            </a:r>
            <a:r>
              <a:rPr lang="en-US" altLang="zh-CN" sz="2400" dirty="0" smtClean="0"/>
              <a:t>are </a:t>
            </a:r>
            <a:r>
              <a:rPr lang="en-US" altLang="zh-CN" sz="2400" dirty="0" smtClean="0">
                <a:solidFill>
                  <a:srgbClr val="3366CC"/>
                </a:solidFill>
              </a:rPr>
              <a:t>naturally distributed</a:t>
            </a:r>
            <a:r>
              <a:rPr lang="en-US" altLang="zh-CN" sz="2400" dirty="0" smtClean="0"/>
              <a:t>:</a:t>
            </a:r>
          </a:p>
          <a:p>
            <a:pPr lvl="1"/>
            <a:r>
              <a:rPr lang="en-US" altLang="zh-CN" sz="2000" dirty="0" smtClean="0"/>
              <a:t>Google, Yahoo! and </a:t>
            </a:r>
            <a:r>
              <a:rPr lang="en-US" altLang="zh-CN" sz="2000" dirty="0" err="1" smtClean="0"/>
              <a:t>Facebook</a:t>
            </a:r>
            <a:r>
              <a:rPr lang="en-US" altLang="zh-CN" sz="2000" dirty="0" smtClean="0"/>
              <a:t> have large-scale data centers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2689540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2000" dirty="0" smtClean="0"/>
              <a:t>It is </a:t>
            </a:r>
            <a:r>
              <a:rPr lang="en-US" altLang="zh-CN" sz="2000" dirty="0" smtClean="0">
                <a:solidFill>
                  <a:srgbClr val="FF0000"/>
                </a:solidFill>
              </a:rPr>
              <a:t>NOT</a:t>
            </a:r>
            <a:r>
              <a:rPr lang="en-US" altLang="zh-CN" sz="2000" dirty="0" smtClean="0"/>
              <a:t> practical to handle large graphs on single machines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072" y="4757082"/>
            <a:ext cx="810039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2000" dirty="0" smtClean="0"/>
              <a:t>Distributed graph processing is inevitable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Distributed Processing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Distributed Processing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85720" y="1412776"/>
            <a:ext cx="8501122" cy="1728192"/>
          </a:xfrm>
        </p:spPr>
        <p:txBody>
          <a:bodyPr/>
          <a:lstStyle/>
          <a:p>
            <a:r>
              <a:rPr lang="en-US" altLang="zh-CN" sz="2000" dirty="0" smtClean="0"/>
              <a:t>A cluster of </a:t>
            </a:r>
            <a:r>
              <a:rPr lang="en-US" altLang="zh-CN" sz="2000" dirty="0" smtClean="0">
                <a:solidFill>
                  <a:srgbClr val="FF0000"/>
                </a:solidFill>
              </a:rPr>
              <a:t>identical</a:t>
            </a:r>
            <a:r>
              <a:rPr lang="en-US" altLang="zh-CN" sz="2000" dirty="0" smtClean="0"/>
              <a:t> machines (with one acted as coordinator);</a:t>
            </a:r>
          </a:p>
          <a:p>
            <a:r>
              <a:rPr lang="en-US" altLang="zh-CN" sz="2000" dirty="0" smtClean="0"/>
              <a:t>Each machine can </a:t>
            </a:r>
            <a:r>
              <a:rPr lang="en-US" altLang="zh-CN" sz="2000" dirty="0" smtClean="0">
                <a:solidFill>
                  <a:srgbClr val="FF0000"/>
                </a:solidFill>
              </a:rPr>
              <a:t>directly</a:t>
            </a:r>
            <a:r>
              <a:rPr lang="en-US" altLang="zh-CN" sz="2000" dirty="0" smtClean="0"/>
              <a:t> send arbitrary number of </a:t>
            </a:r>
            <a:r>
              <a:rPr lang="en-US" altLang="zh-CN" sz="2000" dirty="0" smtClean="0">
                <a:solidFill>
                  <a:srgbClr val="FF0000"/>
                </a:solidFill>
              </a:rPr>
              <a:t>messages</a:t>
            </a:r>
            <a:r>
              <a:rPr lang="en-US" altLang="zh-CN" sz="2000" dirty="0" smtClean="0"/>
              <a:t> to another one;</a:t>
            </a:r>
          </a:p>
          <a:p>
            <a:r>
              <a:rPr lang="en-US" altLang="zh-CN" sz="2000" dirty="0" smtClean="0"/>
              <a:t>All machines </a:t>
            </a:r>
            <a:r>
              <a:rPr lang="en-US" altLang="zh-CN" sz="2000" dirty="0" smtClean="0">
                <a:solidFill>
                  <a:srgbClr val="FF0000"/>
                </a:solidFill>
              </a:rPr>
              <a:t>co-work</a:t>
            </a:r>
            <a:r>
              <a:rPr lang="en-US" altLang="zh-CN" sz="2000" dirty="0" smtClean="0"/>
              <a:t> with each other by </a:t>
            </a:r>
            <a:r>
              <a:rPr lang="en-US" altLang="zh-CN" sz="2000" dirty="0" smtClean="0">
                <a:solidFill>
                  <a:srgbClr val="FF0000"/>
                </a:solidFill>
              </a:rPr>
              <a:t>local computations</a:t>
            </a:r>
            <a:r>
              <a:rPr lang="en-US" altLang="zh-CN" sz="2000" dirty="0" smtClean="0"/>
              <a:t> and </a:t>
            </a:r>
            <a:r>
              <a:rPr lang="en-US" altLang="zh-CN" sz="2000" dirty="0" smtClean="0">
                <a:solidFill>
                  <a:srgbClr val="FF0000"/>
                </a:solidFill>
              </a:rPr>
              <a:t>message-passing</a:t>
            </a:r>
            <a:r>
              <a:rPr lang="en-US" altLang="zh-CN" sz="2000" dirty="0" smtClean="0"/>
              <a:t>.</a:t>
            </a:r>
            <a:endParaRPr lang="zh-CN" altLang="en-US" sz="2000" b="1" dirty="0"/>
          </a:p>
        </p:txBody>
      </p:sp>
      <p:sp>
        <p:nvSpPr>
          <p:cNvPr id="13" name="灯片编号占位符 3"/>
          <p:cNvSpPr txBox="1">
            <a:spLocks/>
          </p:cNvSpPr>
          <p:nvPr/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D224E6-15A8-4E74-8987-281A30D56C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032" y="908720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3366CC"/>
                </a:solidFill>
              </a:rPr>
              <a:t>Model of Computation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[3]</a:t>
            </a:r>
            <a:r>
              <a:rPr lang="en-US" altLang="zh-CN" sz="2000" dirty="0" smtClean="0">
                <a:solidFill>
                  <a:srgbClr val="3366CC"/>
                </a:solidFill>
              </a:rPr>
              <a:t>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068960"/>
            <a:ext cx="4320480" cy="145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88032" y="4653136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3366CC"/>
                </a:solidFill>
              </a:rPr>
              <a:t>Complexity measures: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285720" y="5229200"/>
            <a:ext cx="850112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smtClean="0"/>
              <a:t>1.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Visit times</a:t>
            </a:r>
            <a:r>
              <a:rPr lang="en-US" altLang="zh-CN" sz="2000" dirty="0" smtClean="0"/>
              <a:t>: the maximum visiting times of a machine (</a:t>
            </a:r>
            <a:r>
              <a:rPr lang="en-US" altLang="zh-CN" sz="2000" b="1" dirty="0" smtClean="0">
                <a:solidFill>
                  <a:srgbClr val="3366CC"/>
                </a:solidFill>
              </a:rPr>
              <a:t>interactions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2.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Makespan</a:t>
            </a:r>
            <a:r>
              <a:rPr lang="en-US" altLang="zh-CN" sz="2000" dirty="0" smtClean="0"/>
              <a:t>: the evaluation completion time (</a:t>
            </a:r>
            <a:r>
              <a:rPr lang="en-US" altLang="zh-CN" sz="2000" b="1" dirty="0" smtClean="0">
                <a:solidFill>
                  <a:srgbClr val="3366CC"/>
                </a:solidFill>
              </a:rPr>
              <a:t>efficiency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3.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Data shipment</a:t>
            </a:r>
            <a:r>
              <a:rPr lang="en-US" altLang="zh-CN" sz="2000" dirty="0" smtClean="0"/>
              <a:t>: the size of the total messages shipped among distinct</a:t>
            </a:r>
          </a:p>
          <a:p>
            <a:r>
              <a:rPr lang="en-US" altLang="zh-CN" sz="2000" dirty="0" smtClean="0"/>
              <a:t>machines (</a:t>
            </a:r>
            <a:r>
              <a:rPr lang="en-US" altLang="zh-CN" sz="2000" b="1" dirty="0" smtClean="0">
                <a:solidFill>
                  <a:srgbClr val="3366CC"/>
                </a:solidFill>
              </a:rPr>
              <a:t>network band consumption</a:t>
            </a:r>
            <a:r>
              <a:rPr lang="en-US" altLang="zh-CN" sz="2000" dirty="0" smtClean="0"/>
              <a:t>)</a:t>
            </a:r>
            <a:endParaRPr kumimoji="0" lang="en-US" altLang="zh-CN" sz="2000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sym typeface="Wingdings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512" y="6525344"/>
            <a:ext cx="87129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/>
              <a:t>Shuai</a:t>
            </a:r>
            <a:r>
              <a:rPr lang="en-US" altLang="zh-CN" sz="1200" dirty="0" smtClean="0"/>
              <a:t> Ma, Yang Cao, </a:t>
            </a:r>
            <a:r>
              <a:rPr lang="en-US" altLang="zh-CN" sz="1200" dirty="0" err="1" smtClean="0"/>
              <a:t>Jinpeng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Huai</a:t>
            </a:r>
            <a:r>
              <a:rPr lang="en-US" altLang="zh-CN" sz="1200" dirty="0" smtClean="0"/>
              <a:t>, and </a:t>
            </a:r>
            <a:r>
              <a:rPr lang="en-US" altLang="zh-CN" sz="1200" dirty="0" err="1" smtClean="0"/>
              <a:t>Tianyu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Wo</a:t>
            </a:r>
            <a:r>
              <a:rPr lang="en-US" altLang="zh-CN" sz="1200" dirty="0" smtClean="0"/>
              <a:t>. Distributed Graph Pattern Matching. WWW 2012.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7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Incremental Evaluation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cxnSp>
        <p:nvCxnSpPr>
          <p:cNvPr id="16" name="Straight Arrow Connector 5"/>
          <p:cNvCxnSpPr/>
          <p:nvPr/>
        </p:nvCxnSpPr>
        <p:spPr bwMode="auto">
          <a:xfrm>
            <a:off x="2987824" y="3501008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899592" y="3212976"/>
            <a:ext cx="16561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 + 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5652120" y="3212976"/>
            <a:ext cx="29523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+ </a:t>
            </a:r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843808" y="2924944"/>
            <a:ext cx="23042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incrementation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6095037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G. </a:t>
            </a:r>
            <a:r>
              <a:rPr lang="en-US" altLang="zh-CN" sz="1200" dirty="0" err="1" smtClean="0"/>
              <a:t>Ramalingam</a:t>
            </a:r>
            <a:r>
              <a:rPr lang="en-US" altLang="zh-CN" sz="1200" dirty="0" smtClean="0"/>
              <a:t>, Thomas W. Reps: A Categorized Bibliography on Incremental Computation. POPL 1993: 502-510</a:t>
            </a:r>
          </a:p>
          <a:p>
            <a:r>
              <a:rPr lang="en-US" altLang="zh-CN" sz="1200" dirty="0" err="1" smtClean="0"/>
              <a:t>Wenfei</a:t>
            </a:r>
            <a:r>
              <a:rPr lang="en-US" altLang="zh-CN" sz="1200" dirty="0" smtClean="0"/>
              <a:t> Fan, </a:t>
            </a:r>
            <a:r>
              <a:rPr lang="en-US" altLang="zh-CN" sz="1200" dirty="0" err="1" smtClean="0"/>
              <a:t>Jianzhong</a:t>
            </a:r>
            <a:r>
              <a:rPr lang="en-US" altLang="zh-CN" sz="1200" dirty="0" smtClean="0"/>
              <a:t> Li, </a:t>
            </a:r>
            <a:r>
              <a:rPr lang="en-US" altLang="zh-CN" sz="1200" dirty="0" err="1" smtClean="0"/>
              <a:t>Shuai</a:t>
            </a:r>
            <a:r>
              <a:rPr lang="en-US" altLang="zh-CN" sz="1200" dirty="0" smtClean="0"/>
              <a:t> Ma, Nan Tang, </a:t>
            </a:r>
            <a:r>
              <a:rPr lang="en-US" altLang="zh-CN" sz="1200" dirty="0" err="1" smtClean="0"/>
              <a:t>Yinghui</a:t>
            </a:r>
            <a:r>
              <a:rPr lang="en-US" altLang="zh-CN" sz="1200" dirty="0" smtClean="0"/>
              <a:t> Wu, and </a:t>
            </a:r>
            <a:r>
              <a:rPr lang="en-US" altLang="zh-CN" sz="1200" dirty="0" err="1" smtClean="0"/>
              <a:t>Yunpeng</a:t>
            </a:r>
            <a:r>
              <a:rPr lang="en-US" altLang="zh-CN" sz="1200" dirty="0" smtClean="0"/>
              <a:t> Wu. Graph Pattern Matching: From Intractable to Polynomial Time. VLDB 2010</a:t>
            </a:r>
            <a:endParaRPr lang="zh-CN" altLang="en-US" sz="1200" dirty="0" smtClean="0"/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5580112" y="4263479"/>
            <a:ext cx="12241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known 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6012160" y="3717032"/>
            <a:ext cx="144016" cy="57606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Incremental Evaluation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85720" y="1648180"/>
            <a:ext cx="8501122" cy="2500900"/>
          </a:xfrm>
        </p:spPr>
        <p:txBody>
          <a:bodyPr/>
          <a:lstStyle/>
          <a:p>
            <a:r>
              <a:rPr lang="en-US" altLang="zh-CN" sz="2400" dirty="0" smtClean="0"/>
              <a:t>Converting the indexing system to an </a:t>
            </a:r>
            <a:r>
              <a:rPr lang="en-US" altLang="zh-CN" sz="2400" dirty="0" smtClean="0">
                <a:solidFill>
                  <a:srgbClr val="FF0000"/>
                </a:solidFill>
              </a:rPr>
              <a:t>incremental</a:t>
            </a:r>
            <a:r>
              <a:rPr lang="en-US" altLang="zh-CN" sz="2400" dirty="0" smtClean="0"/>
              <a:t> system,</a:t>
            </a:r>
          </a:p>
          <a:p>
            <a:r>
              <a:rPr lang="en-US" altLang="zh-CN" sz="2400" dirty="0" smtClean="0"/>
              <a:t>Reduce the average document processing latency by </a:t>
            </a:r>
            <a:r>
              <a:rPr lang="en-US" altLang="zh-CN" sz="2400" dirty="0" smtClean="0">
                <a:solidFill>
                  <a:srgbClr val="FF0000"/>
                </a:solidFill>
              </a:rPr>
              <a:t>a factor of 100</a:t>
            </a:r>
          </a:p>
          <a:p>
            <a:r>
              <a:rPr lang="en-US" altLang="zh-CN" sz="2400" dirty="0" smtClean="0"/>
              <a:t>Process the same number of documents per day, while </a:t>
            </a:r>
            <a:r>
              <a:rPr lang="en-US" altLang="zh-CN" sz="2400" dirty="0" smtClean="0">
                <a:solidFill>
                  <a:srgbClr val="FF0000"/>
                </a:solidFill>
              </a:rPr>
              <a:t>reducing</a:t>
            </a:r>
            <a:r>
              <a:rPr lang="en-US" altLang="zh-CN" sz="2400" dirty="0" smtClean="0"/>
              <a:t> the average age of documents in Google search results </a:t>
            </a:r>
            <a:r>
              <a:rPr lang="en-US" altLang="zh-CN" sz="2400" dirty="0" smtClean="0">
                <a:solidFill>
                  <a:srgbClr val="FF0000"/>
                </a:solidFill>
              </a:rPr>
              <a:t>by 50%.</a:t>
            </a:r>
            <a:endParaRPr lang="en-US" altLang="zh-CN" sz="54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14"/>
          <p:cNvSpPr txBox="1">
            <a:spLocks noChangeArrowheads="1"/>
          </p:cNvSpPr>
          <p:nvPr/>
        </p:nvSpPr>
        <p:spPr bwMode="auto">
          <a:xfrm>
            <a:off x="251520" y="5713859"/>
            <a:ext cx="8568952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/>
              <a:t>It is a terrible waste to compute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everything from scratch</a:t>
            </a:r>
            <a:r>
              <a:rPr lang="en-US" altLang="zh-CN" sz="2000" b="1" dirty="0" smtClean="0"/>
              <a:t>!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048" y="1052736"/>
            <a:ext cx="838842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66CC"/>
                </a:solidFill>
              </a:rPr>
              <a:t>Google </a:t>
            </a:r>
            <a:r>
              <a:rPr lang="en-US" altLang="zh-CN" sz="2400" b="1" dirty="0" smtClean="0">
                <a:solidFill>
                  <a:srgbClr val="0066CC"/>
                </a:solidFill>
              </a:rPr>
              <a:t>Percolator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 [20]</a:t>
            </a:r>
            <a:r>
              <a:rPr lang="en-US" altLang="zh-CN" sz="2400" dirty="0" smtClean="0">
                <a:solidFill>
                  <a:srgbClr val="0066CC"/>
                </a:solidFill>
              </a:rPr>
              <a:t>: 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Data Sampling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2564904"/>
            <a:ext cx="8712968" cy="3168352"/>
          </a:xfrm>
        </p:spPr>
        <p:txBody>
          <a:bodyPr/>
          <a:lstStyle/>
          <a:p>
            <a:r>
              <a:rPr lang="en-US" altLang="zh-CN" sz="2800" dirty="0" smtClean="0"/>
              <a:t>Instead </a:t>
            </a:r>
            <a:r>
              <a:rPr lang="en-US" altLang="zh-CN" sz="2800" dirty="0"/>
              <a:t>of dealing with the entire </a:t>
            </a:r>
            <a:r>
              <a:rPr lang="en-US" altLang="zh-CN" sz="2800" dirty="0" smtClean="0"/>
              <a:t>data graphs, it</a:t>
            </a:r>
            <a:r>
              <a:rPr lang="en-US" altLang="zh-CN" sz="2800" dirty="0" smtClean="0">
                <a:solidFill>
                  <a:srgbClr val="0066CC"/>
                </a:solidFill>
              </a:rPr>
              <a:t> reduces the size </a:t>
            </a:r>
            <a:r>
              <a:rPr lang="en-US" altLang="zh-CN" sz="2800" dirty="0" smtClean="0"/>
              <a:t>of data graphs by </a:t>
            </a:r>
            <a:r>
              <a:rPr lang="en-US" altLang="zh-CN" sz="2800" dirty="0"/>
              <a:t>sampling </a:t>
            </a:r>
            <a:r>
              <a:rPr lang="en-US" altLang="zh-CN" sz="2800" dirty="0" smtClean="0"/>
              <a:t>and allows </a:t>
            </a:r>
            <a:r>
              <a:rPr lang="en-US" altLang="zh-CN" sz="2800" dirty="0"/>
              <a:t>a certain loss of </a:t>
            </a:r>
            <a:r>
              <a:rPr lang="en-US" altLang="zh-CN" sz="2800" dirty="0" smtClean="0"/>
              <a:t>precision.</a:t>
            </a:r>
          </a:p>
          <a:p>
            <a:r>
              <a:rPr lang="en-US" altLang="zh-CN" sz="2800" dirty="0" smtClean="0"/>
              <a:t>In the sampling process, ensure that </a:t>
            </a:r>
            <a:r>
              <a:rPr lang="en-US" altLang="zh-CN" sz="2800" dirty="0"/>
              <a:t>the sampling data </a:t>
            </a:r>
            <a:r>
              <a:rPr lang="en-US" altLang="zh-CN" sz="2800" dirty="0" smtClean="0"/>
              <a:t>obtained can </a:t>
            </a:r>
            <a:r>
              <a:rPr lang="en-US" altLang="zh-CN" sz="2800" dirty="0">
                <a:solidFill>
                  <a:srgbClr val="0066CC"/>
                </a:solidFill>
              </a:rPr>
              <a:t>reflect </a:t>
            </a:r>
            <a:r>
              <a:rPr lang="en-US" altLang="zh-CN" sz="2800" dirty="0" smtClean="0">
                <a:solidFill>
                  <a:srgbClr val="0066CC"/>
                </a:solidFill>
              </a:rPr>
              <a:t>the</a:t>
            </a:r>
            <a:r>
              <a:rPr lang="en-US" altLang="zh-CN" sz="2800" dirty="0">
                <a:solidFill>
                  <a:srgbClr val="0066CC"/>
                </a:solidFill>
              </a:rPr>
              <a:t> </a:t>
            </a:r>
            <a:r>
              <a:rPr lang="en-US" altLang="zh-CN" sz="2800" dirty="0" smtClean="0">
                <a:solidFill>
                  <a:srgbClr val="0066CC"/>
                </a:solidFill>
              </a:rPr>
              <a:t>characteristics </a:t>
            </a:r>
            <a:r>
              <a:rPr lang="en-US" altLang="zh-CN" sz="2800" dirty="0">
                <a:solidFill>
                  <a:srgbClr val="0066CC"/>
                </a:solidFill>
              </a:rPr>
              <a:t>and </a:t>
            </a:r>
            <a:r>
              <a:rPr lang="en-US" altLang="zh-CN" sz="2800" dirty="0" smtClean="0">
                <a:solidFill>
                  <a:srgbClr val="0066CC"/>
                </a:solidFill>
              </a:rPr>
              <a:t>information </a:t>
            </a:r>
            <a:r>
              <a:rPr lang="en-US" altLang="zh-CN" sz="2800" dirty="0" smtClean="0"/>
              <a:t>of the original </a:t>
            </a:r>
            <a:r>
              <a:rPr lang="en-US" altLang="zh-CN" sz="2800" dirty="0"/>
              <a:t>data </a:t>
            </a:r>
            <a:r>
              <a:rPr lang="en-US" altLang="zh-CN" sz="2800" dirty="0" smtClean="0"/>
              <a:t>graphs as </a:t>
            </a:r>
            <a:r>
              <a:rPr lang="en-US" altLang="zh-CN" sz="2800" dirty="0"/>
              <a:t>much as </a:t>
            </a:r>
            <a:r>
              <a:rPr lang="en-US" altLang="zh-CN" sz="2800" dirty="0" smtClean="0"/>
              <a:t>possible.</a:t>
            </a:r>
          </a:p>
          <a:p>
            <a:pPr marL="342900" lvl="1" indent="-342900">
              <a:buFontTx/>
              <a:buChar char="•"/>
            </a:pPr>
            <a:endParaRPr lang="en-US" altLang="zh-CN" sz="2000" dirty="0" smtClean="0"/>
          </a:p>
        </p:txBody>
      </p:sp>
      <p:sp>
        <p:nvSpPr>
          <p:cNvPr id="6" name="矩形 5"/>
          <p:cNvSpPr/>
          <p:nvPr/>
        </p:nvSpPr>
        <p:spPr>
          <a:xfrm>
            <a:off x="179512" y="5919663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Michael I. Jordan: Divide-and-conquer and statistical inference for big data. KDD 2012: 4 </a:t>
            </a:r>
          </a:p>
          <a:p>
            <a:r>
              <a:rPr lang="en-US" altLang="zh-CN" sz="1200" dirty="0" err="1" smtClean="0"/>
              <a:t>Wenfei</a:t>
            </a:r>
            <a:r>
              <a:rPr lang="en-US" altLang="zh-CN" sz="1200" dirty="0" smtClean="0"/>
              <a:t> Fan, </a:t>
            </a:r>
            <a:r>
              <a:rPr lang="en-US" altLang="zh-CN" sz="1200" dirty="0" err="1" smtClean="0"/>
              <a:t>Floris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Geerts</a:t>
            </a:r>
            <a:r>
              <a:rPr lang="en-US" altLang="zh-CN" sz="1200" dirty="0" smtClean="0"/>
              <a:t>, Frank </a:t>
            </a:r>
            <a:r>
              <a:rPr lang="en-US" altLang="zh-CN" sz="1200" dirty="0" err="1" smtClean="0"/>
              <a:t>Neven</a:t>
            </a:r>
            <a:r>
              <a:rPr lang="en-US" altLang="zh-CN" sz="1200" dirty="0" smtClean="0"/>
              <a:t>: Making Queries Tractable on Big Data with Preprocessing. VLDB 2013</a:t>
            </a:r>
          </a:p>
          <a:p>
            <a:r>
              <a:rPr lang="de-DE" altLang="zh-CN" sz="1200" dirty="0" smtClean="0"/>
              <a:t>Weiren Yu, Charu Aggarwal, Shuai Ma, and Haixun Wang. </a:t>
            </a:r>
            <a:r>
              <a:rPr lang="en-US" altLang="zh-CN" sz="1200" dirty="0" smtClean="0"/>
              <a:t>On Anomalous Hotspot Discovery in Graph Streams. ICDM 2013 </a:t>
            </a:r>
            <a:endParaRPr lang="zh-CN" altLang="en-US" sz="1200" dirty="0"/>
          </a:p>
        </p:txBody>
      </p:sp>
      <p:cxnSp>
        <p:nvCxnSpPr>
          <p:cNvPr id="7" name="Straight Arrow Connector 5"/>
          <p:cNvCxnSpPr/>
          <p:nvPr/>
        </p:nvCxnSpPr>
        <p:spPr bwMode="auto">
          <a:xfrm>
            <a:off x="2843808" y="1844824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1475656" y="148478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5004048" y="1537628"/>
            <a:ext cx="1296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3059832" y="1340768"/>
            <a:ext cx="1584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sampling</a:t>
            </a:r>
            <a:endParaRPr lang="zh-CN" altLang="en-US" dirty="0"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531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Data Compression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2420888"/>
            <a:ext cx="8712968" cy="3744416"/>
          </a:xfrm>
        </p:spPr>
        <p:txBody>
          <a:bodyPr/>
          <a:lstStyle/>
          <a:p>
            <a:r>
              <a:rPr lang="en-US" altLang="zh-CN" sz="2800" dirty="0" smtClean="0"/>
              <a:t>Query oriented compression </a:t>
            </a:r>
            <a:r>
              <a:rPr lang="en-US" altLang="zh-CN" sz="2800" dirty="0" smtClean="0">
                <a:solidFill>
                  <a:srgbClr val="0066CC"/>
                </a:solidFill>
              </a:rPr>
              <a:t>generates smaller graphs from original graphs </a:t>
            </a:r>
            <a:r>
              <a:rPr lang="en-US" altLang="zh-CN" sz="2800" dirty="0" smtClean="0"/>
              <a:t>that preserve the information relevant to a class of queries.</a:t>
            </a:r>
          </a:p>
          <a:p>
            <a:r>
              <a:rPr lang="en-US" altLang="zh-CN" sz="2800" dirty="0" smtClean="0"/>
              <a:t>Specific compression methods are needed for a given class of queries, e.g., </a:t>
            </a:r>
            <a:r>
              <a:rPr lang="en-US" altLang="zh-CN" sz="2800" dirty="0" err="1" smtClean="0"/>
              <a:t>reachability</a:t>
            </a:r>
            <a:r>
              <a:rPr lang="en-US" altLang="zh-CN" sz="2800" dirty="0" smtClean="0"/>
              <a:t> and neighbor queries</a:t>
            </a:r>
          </a:p>
        </p:txBody>
      </p:sp>
      <p:sp>
        <p:nvSpPr>
          <p:cNvPr id="6" name="矩形 5"/>
          <p:cNvSpPr/>
          <p:nvPr/>
        </p:nvSpPr>
        <p:spPr>
          <a:xfrm>
            <a:off x="179512" y="6176337"/>
            <a:ext cx="87849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/>
              <a:t>Wenfei</a:t>
            </a:r>
            <a:r>
              <a:rPr lang="en-US" altLang="zh-CN" sz="1200" dirty="0" smtClean="0"/>
              <a:t> Fan, </a:t>
            </a:r>
            <a:r>
              <a:rPr lang="en-US" altLang="zh-CN" sz="1200" dirty="0" err="1" smtClean="0"/>
              <a:t>Jianzhong</a:t>
            </a:r>
            <a:r>
              <a:rPr lang="en-US" altLang="zh-CN" sz="1200" dirty="0" smtClean="0"/>
              <a:t> Li, </a:t>
            </a:r>
            <a:r>
              <a:rPr lang="en-US" altLang="zh-CN" sz="1200" dirty="0" err="1" smtClean="0"/>
              <a:t>Xin</a:t>
            </a:r>
            <a:r>
              <a:rPr lang="en-US" altLang="zh-CN" sz="1200" dirty="0" smtClean="0"/>
              <a:t> Wang, </a:t>
            </a:r>
            <a:r>
              <a:rPr lang="en-US" altLang="zh-CN" sz="1200" dirty="0" err="1" smtClean="0"/>
              <a:t>Yinghui</a:t>
            </a:r>
            <a:r>
              <a:rPr lang="en-US" altLang="zh-CN" sz="1200" dirty="0" smtClean="0"/>
              <a:t> Wu: Query preserving graph compression. SIGMOD, 2012</a:t>
            </a:r>
            <a:endParaRPr lang="zh-CN" altLang="en-US" sz="1200" dirty="0"/>
          </a:p>
        </p:txBody>
      </p:sp>
      <p:cxnSp>
        <p:nvCxnSpPr>
          <p:cNvPr id="7" name="Straight Arrow Connector 5"/>
          <p:cNvCxnSpPr/>
          <p:nvPr/>
        </p:nvCxnSpPr>
        <p:spPr bwMode="auto">
          <a:xfrm>
            <a:off x="2987824" y="1844824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1619672" y="148478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5148064" y="1537628"/>
            <a:ext cx="1296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D’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987824" y="1340768"/>
            <a:ext cx="20162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compression</a:t>
            </a:r>
            <a:endParaRPr lang="zh-CN" altLang="en-US" dirty="0"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531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Data Partitioning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3068960"/>
            <a:ext cx="8712968" cy="2304256"/>
          </a:xfrm>
        </p:spPr>
        <p:txBody>
          <a:bodyPr/>
          <a:lstStyle/>
          <a:p>
            <a:r>
              <a:rPr lang="en-US" altLang="zh-CN" sz="2800" dirty="0" smtClean="0"/>
              <a:t>Partition a data graph to relatively “small” graphs</a:t>
            </a:r>
          </a:p>
          <a:p>
            <a:r>
              <a:rPr lang="en-US" altLang="zh-CN" sz="2800" dirty="0" smtClean="0"/>
              <a:t>Hash function is a simple approach for random partitioning.</a:t>
            </a:r>
          </a:p>
          <a:p>
            <a:r>
              <a:rPr lang="en-US" altLang="zh-CN" sz="2800" dirty="0" smtClean="0"/>
              <a:t>There are well established tools, e.g. </a:t>
            </a:r>
            <a:r>
              <a:rPr lang="en-US" altLang="zh-CN" sz="2800" dirty="0" err="1" smtClean="0"/>
              <a:t>Metis</a:t>
            </a:r>
            <a:r>
              <a:rPr lang="en-US" altLang="zh-CN" sz="2800" dirty="0" smtClean="0"/>
              <a:t>.</a:t>
            </a:r>
          </a:p>
        </p:txBody>
      </p:sp>
      <p:cxnSp>
        <p:nvCxnSpPr>
          <p:cNvPr id="14" name="Straight Arrow Connector 5"/>
          <p:cNvCxnSpPr/>
          <p:nvPr/>
        </p:nvCxnSpPr>
        <p:spPr bwMode="auto">
          <a:xfrm>
            <a:off x="2987824" y="2276872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1331640" y="1988840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5292080" y="1988840"/>
            <a:ext cx="3312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baseline="-250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1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+ </a:t>
            </a:r>
            <a:r>
              <a:rPr lang="en-US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… </a:t>
            </a:r>
            <a:r>
              <a:rPr lang="en-US" altLang="zh-CN" sz="2800" dirty="0" smtClean="0">
                <a:latin typeface="华文仿宋"/>
                <a:ea typeface="华文仿宋"/>
                <a:sym typeface="Symbol" pitchFamily="18" charset="2"/>
              </a:rPr>
              <a:t>+</a:t>
            </a:r>
            <a:r>
              <a:rPr lang="en-US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 </a:t>
            </a:r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err="1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baseline="-25000" dirty="0" err="1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n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7" name="TextBox 3"/>
          <p:cNvSpPr txBox="1">
            <a:spLocks noChangeArrowheads="1"/>
          </p:cNvSpPr>
          <p:nvPr/>
        </p:nvSpPr>
        <p:spPr bwMode="auto">
          <a:xfrm>
            <a:off x="2843808" y="1628800"/>
            <a:ext cx="23042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partitioning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9512" y="6176337"/>
            <a:ext cx="87849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G. </a:t>
            </a:r>
            <a:r>
              <a:rPr lang="en-US" altLang="zh-CN" sz="1200" dirty="0" err="1" smtClean="0"/>
              <a:t>Karypis</a:t>
            </a:r>
            <a:r>
              <a:rPr lang="en-US" altLang="zh-CN" sz="1200" dirty="0" smtClean="0"/>
              <a:t> and V. Kumar. A fast and high quality multilevel scheme for partitioning irregular graphs. SISC, 20(1):359–392, 1998.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0589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Application Scenarios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456096"/>
            <a:ext cx="8501122" cy="1180816"/>
          </a:xfrm>
        </p:spPr>
        <p:txBody>
          <a:bodyPr/>
          <a:lstStyle/>
          <a:p>
            <a:pPr marL="0" lvl="1" indent="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 Recommendations</a:t>
            </a:r>
            <a:r>
              <a:rPr lang="en-US" altLang="zh-CN" dirty="0" smtClean="0"/>
              <a:t> have found its usage in many emerging specific applications, such as </a:t>
            </a:r>
            <a:r>
              <a:rPr lang="en-US" altLang="zh-CN" dirty="0">
                <a:solidFill>
                  <a:srgbClr val="0066CC"/>
                </a:solidFill>
              </a:rPr>
              <a:t>social matching systems</a:t>
            </a:r>
            <a:r>
              <a:rPr lang="en-US" altLang="zh-CN" dirty="0" smtClean="0"/>
              <a:t>. </a:t>
            </a:r>
          </a:p>
          <a:p>
            <a:pPr marL="0" lvl="1" indent="0">
              <a:buFont typeface="Arial" pitchFamily="34" charset="0"/>
              <a:buChar char="•"/>
            </a:pPr>
            <a:r>
              <a:rPr lang="en-US" altLang="zh-CN" dirty="0" smtClean="0"/>
              <a:t> Graph search is a useful tool for recommendations.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0039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66CC"/>
                </a:solidFill>
              </a:rPr>
              <a:t>Recommender </a:t>
            </a:r>
            <a:r>
              <a:rPr lang="en-US" altLang="zh-CN" sz="2400" dirty="0" smtClean="0">
                <a:solidFill>
                  <a:srgbClr val="0066CC"/>
                </a:solidFill>
              </a:rPr>
              <a:t>systems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[3]</a:t>
            </a:r>
            <a:r>
              <a:rPr lang="en-US" altLang="zh-CN" sz="2400" dirty="0" smtClean="0">
                <a:solidFill>
                  <a:srgbClr val="0066CC"/>
                </a:solidFill>
              </a:rPr>
              <a:t> 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pic>
        <p:nvPicPr>
          <p:cNvPr id="4098" name="Picture 2" descr="C:\Users\LiJia\AppData\Roaming\Tencent\Users\784971087\QQ\WinTemp\RichOle\1RCJ`H][78W_D~VN6]`UGS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92183" y="3007000"/>
            <a:ext cx="4079809" cy="344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4"/>
          <p:cNvSpPr txBox="1">
            <a:spLocks/>
          </p:cNvSpPr>
          <p:nvPr/>
        </p:nvSpPr>
        <p:spPr bwMode="auto">
          <a:xfrm>
            <a:off x="179512" y="2924944"/>
            <a:ext cx="496855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A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headhunter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wants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to find a 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biologist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(Bio) to help a group of 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software engineers 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(SEs) analyze genetic data. 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To do this, (s)he uses an 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expertise recommendation network 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G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, as depicted in G, where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a node denotes a person labeled with expertise, and 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an edge indicates recommendation, e.g., HR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recommends Bio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, and AI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recommends DM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23293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556792"/>
            <a:ext cx="856895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 have introduced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graph search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a new paradigm for social computing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2623555"/>
            <a:ext cx="856895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indent="-342900" eaLnBrk="0" hangingPunct="0">
              <a:spcBef>
                <a:spcPts val="0"/>
              </a:spcBef>
            </a:pPr>
            <a:r>
              <a:rPr lang="en-US" altLang="zh-CN" sz="2000" kern="0" dirty="0" smtClean="0">
                <a:solidFill>
                  <a:srgbClr val="000000"/>
                </a:solidFill>
                <a:latin typeface="Arial Unicode MS" pitchFamily="34" charset="-122"/>
              </a:rPr>
              <a:t>We have discussed the 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</a:rPr>
              <a:t>history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 Unicode MS" pitchFamily="34" charset="-122"/>
              </a:rPr>
              <a:t> and 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</a:rPr>
              <a:t>applications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 Unicode MS" pitchFamily="34" charset="-122"/>
              </a:rPr>
              <a:t> of </a:t>
            </a:r>
            <a:r>
              <a:rPr lang="en-US" altLang="zh-CN" sz="2000" dirty="0">
                <a:solidFill>
                  <a:schemeClr val="tx1"/>
                </a:solidFill>
              </a:rPr>
              <a:t>graph </a:t>
            </a:r>
            <a:r>
              <a:rPr lang="en-US" altLang="zh-CN" sz="2000" dirty="0" smtClean="0">
                <a:solidFill>
                  <a:schemeClr val="tx1"/>
                </a:solidFill>
              </a:rPr>
              <a:t>search</a:t>
            </a:r>
            <a:endParaRPr lang="en-US" altLang="zh-CN" kern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3690318"/>
            <a:ext cx="856895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 have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also briefly discussed the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challenges 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of graph search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4757082"/>
            <a:ext cx="856895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 have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presented some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useful techniques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towards solving the problems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251520" y="5785867"/>
            <a:ext cx="8568952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</a:rPr>
              <a:t>A long way to go for big graph search!</a:t>
            </a:r>
            <a:endParaRPr lang="en-US" altLang="zh-CN" sz="2000" b="1" dirty="0" smtClean="0">
              <a:solidFill>
                <a:srgbClr val="FF0000"/>
              </a:solidFill>
              <a:ea typeface="黑体" pitchFamily="49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74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539552" y="2734418"/>
            <a:ext cx="5078938" cy="227875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Homepage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http://mashuai.buaa.edu.cn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mashuai@buaa.edu.cn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  Room G1122,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New Main Building,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Beihang University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Beijing, China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http://www.ccf.org.cn/resources/1190201776262/adl/12012-10-22-11_00_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2806427"/>
            <a:ext cx="1584176" cy="2069330"/>
          </a:xfrm>
          <a:prstGeom prst="rect">
            <a:avLst/>
          </a:prstGeom>
          <a:noFill/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39552" y="980728"/>
            <a:ext cx="842493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2400" b="1" dirty="0" smtClean="0">
                <a:solidFill>
                  <a:srgbClr val="000099"/>
                </a:solidFill>
              </a:rPr>
              <a:t>Acknowledgements</a:t>
            </a:r>
            <a:r>
              <a:rPr kumimoji="1" lang="en-US" altLang="zh-CN" sz="2400" dirty="0" smtClean="0"/>
              <a:t>: </a:t>
            </a:r>
          </a:p>
          <a:p>
            <a:pPr>
              <a:spcBef>
                <a:spcPts val="600"/>
              </a:spcBef>
            </a:pPr>
            <a:r>
              <a:rPr kumimoji="1" lang="en-US" altLang="zh-CN" sz="2000" dirty="0" err="1" smtClean="0"/>
              <a:t>Charu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Aggarwal</a:t>
            </a:r>
            <a:r>
              <a:rPr kumimoji="1" lang="en-US" altLang="zh-CN" sz="2000" dirty="0" smtClean="0"/>
              <a:t>, Yang Cao, </a:t>
            </a:r>
            <a:r>
              <a:rPr kumimoji="1" lang="en-US" altLang="zh-CN" sz="2000" dirty="0" err="1" smtClean="0"/>
              <a:t>Wenfei</a:t>
            </a:r>
            <a:r>
              <a:rPr kumimoji="1" lang="en-US" altLang="zh-CN" sz="2000" dirty="0" smtClean="0"/>
              <a:t> Fan, </a:t>
            </a:r>
            <a:r>
              <a:rPr kumimoji="1" lang="en-US" altLang="zh-CN" sz="2000" dirty="0" err="1" smtClean="0"/>
              <a:t>Kaiyu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Feng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Jinpeng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Huai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Jia</a:t>
            </a:r>
            <a:r>
              <a:rPr lang="en-US" altLang="zh-CN" sz="2000" dirty="0" smtClean="0"/>
              <a:t> Li,  </a:t>
            </a:r>
            <a:r>
              <a:rPr lang="en-US" altLang="zh-CN" sz="2000" dirty="0" err="1" smtClean="0"/>
              <a:t>Jianxin</a:t>
            </a:r>
            <a:r>
              <a:rPr lang="en-US" altLang="zh-CN" sz="2000" dirty="0" smtClean="0"/>
              <a:t> Li, </a:t>
            </a:r>
            <a:r>
              <a:rPr lang="en-US" altLang="zh-CN" sz="2000" dirty="0" err="1" smtClean="0"/>
              <a:t>Jianzhong</a:t>
            </a:r>
            <a:r>
              <a:rPr lang="en-US" altLang="zh-CN" sz="2000" dirty="0" smtClean="0"/>
              <a:t> Li, </a:t>
            </a:r>
            <a:r>
              <a:rPr lang="en-US" altLang="zh-CN" sz="2000" dirty="0" err="1" smtClean="0"/>
              <a:t>Xudong</a:t>
            </a:r>
            <a:r>
              <a:rPr lang="en-US" altLang="zh-CN" sz="2000" dirty="0" smtClean="0"/>
              <a:t> Liu, </a:t>
            </a:r>
            <a:r>
              <a:rPr kumimoji="1" lang="en-US" altLang="zh-CN" sz="2000" dirty="0" smtClean="0"/>
              <a:t>Nan Tang, </a:t>
            </a:r>
            <a:r>
              <a:rPr kumimoji="1" lang="en-US" altLang="zh-CN" sz="2000" dirty="0" err="1" smtClean="0"/>
              <a:t>Haixun</a:t>
            </a:r>
            <a:r>
              <a:rPr kumimoji="1" lang="en-US" altLang="zh-CN" sz="2000" dirty="0" smtClean="0"/>
              <a:t> Wang, </a:t>
            </a:r>
            <a:r>
              <a:rPr kumimoji="1" lang="en-US" altLang="zh-CN" sz="2000" dirty="0" err="1" smtClean="0"/>
              <a:t>Tianyu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Wo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Yinghui</a:t>
            </a:r>
            <a:r>
              <a:rPr kumimoji="1" lang="en-US" altLang="zh-CN" sz="2000" dirty="0" smtClean="0"/>
              <a:t> Wu, </a:t>
            </a:r>
            <a:r>
              <a:rPr kumimoji="1" lang="en-US" altLang="zh-CN" sz="2000" dirty="0" err="1" smtClean="0"/>
              <a:t>Weiren</a:t>
            </a:r>
            <a:r>
              <a:rPr kumimoji="1" lang="en-US" altLang="zh-CN" sz="2000" dirty="0" smtClean="0"/>
              <a:t> Yu,  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References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08720"/>
            <a:ext cx="8501122" cy="5429288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/>
              <a:t>[1] Chao Liu, Chen </a:t>
            </a:r>
            <a:r>
              <a:rPr lang="en-US" altLang="zh-CN" sz="1600" dirty="0" err="1" smtClean="0"/>
              <a:t>Chen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Jiawei</a:t>
            </a:r>
            <a:r>
              <a:rPr lang="en-US" altLang="zh-CN" sz="1600" dirty="0" smtClean="0"/>
              <a:t> Han and Philip S. Yu, GPLAG: detection of software plagiarism by program dependence graph analysis. KDD 2006.</a:t>
            </a:r>
          </a:p>
          <a:p>
            <a:pPr>
              <a:buNone/>
            </a:pPr>
            <a:r>
              <a:rPr lang="en-US" altLang="zh-CN" sz="1600" dirty="0" smtClean="0"/>
              <a:t>[2] J. </a:t>
            </a:r>
            <a:r>
              <a:rPr lang="en-US" altLang="zh-CN" sz="1600" dirty="0" err="1" smtClean="0"/>
              <a:t>Ferrante</a:t>
            </a:r>
            <a:r>
              <a:rPr lang="en-US" altLang="zh-CN" sz="1600" dirty="0" smtClean="0"/>
              <a:t>, K. J. </a:t>
            </a:r>
            <a:r>
              <a:rPr lang="en-US" altLang="zh-CN" sz="1600" dirty="0" err="1" smtClean="0"/>
              <a:t>Ottenstein</a:t>
            </a:r>
            <a:r>
              <a:rPr lang="en-US" altLang="zh-CN" sz="1600" dirty="0" smtClean="0"/>
              <a:t>, and J. D. Warren. The program dependence graph and its use in optimization. ACM Trans. Program. Lang. Syst., 9(3):319–349, 1987.</a:t>
            </a:r>
          </a:p>
          <a:p>
            <a:pPr>
              <a:buNone/>
            </a:pPr>
            <a:r>
              <a:rPr lang="en-US" altLang="zh-CN" sz="1600" dirty="0" smtClean="0"/>
              <a:t>[3] </a:t>
            </a:r>
            <a:r>
              <a:rPr lang="en-US" altLang="zh-CN" sz="1600" dirty="0" err="1" smtClean="0"/>
              <a:t>Shuai</a:t>
            </a:r>
            <a:r>
              <a:rPr lang="en-US" altLang="zh-CN" sz="1600" dirty="0" smtClean="0"/>
              <a:t> Ma, Yang Cao, </a:t>
            </a:r>
            <a:r>
              <a:rPr lang="en-US" altLang="zh-CN" sz="1600" dirty="0" err="1" smtClean="0"/>
              <a:t>Jinpeng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Huai</a:t>
            </a:r>
            <a:r>
              <a:rPr lang="en-US" altLang="zh-CN" sz="1600" dirty="0" smtClean="0"/>
              <a:t>, and </a:t>
            </a:r>
            <a:r>
              <a:rPr lang="en-US" altLang="zh-CN" sz="1600" dirty="0" err="1" smtClean="0"/>
              <a:t>Tianyu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Wo</a:t>
            </a:r>
            <a:r>
              <a:rPr lang="en-US" altLang="zh-CN" sz="1600" dirty="0" smtClean="0"/>
              <a:t>, Distributed Graph Pattern Matching, WWW 2012.</a:t>
            </a:r>
          </a:p>
          <a:p>
            <a:pPr>
              <a:buNone/>
            </a:pPr>
            <a:r>
              <a:rPr lang="en-US" altLang="zh-CN" sz="1600" dirty="0" smtClean="0"/>
              <a:t>[4] Rice, M. and </a:t>
            </a:r>
            <a:r>
              <a:rPr lang="en-US" altLang="zh-CN" sz="1600" dirty="0" err="1" smtClean="0"/>
              <a:t>Tsotras</a:t>
            </a:r>
            <a:r>
              <a:rPr lang="en-US" altLang="zh-CN" sz="1600" dirty="0" smtClean="0"/>
              <a:t>, V.J., Graph indexing of road networks for shortest path queries with label restrictions, VLDB 2010.</a:t>
            </a:r>
          </a:p>
          <a:p>
            <a:pPr>
              <a:buNone/>
            </a:pPr>
            <a:r>
              <a:rPr lang="en-US" altLang="zh-CN" sz="1600" dirty="0" smtClean="0"/>
              <a:t>[5] David A. Bader and </a:t>
            </a:r>
            <a:r>
              <a:rPr lang="en-US" altLang="zh-CN" sz="1600" dirty="0" err="1" smtClean="0"/>
              <a:t>Kamesh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Madduri</a:t>
            </a:r>
            <a:r>
              <a:rPr lang="en-US" altLang="zh-CN" sz="1600" dirty="0" smtClean="0"/>
              <a:t>, A graph-theoretic analysis of the human protein-interaction network using </a:t>
            </a:r>
            <a:r>
              <a:rPr lang="en-US" altLang="zh-CN" sz="1600" dirty="0" err="1" smtClean="0"/>
              <a:t>multicore</a:t>
            </a:r>
            <a:r>
              <a:rPr lang="en-US" altLang="zh-CN" sz="1600" dirty="0" smtClean="0"/>
              <a:t> parallel algorithms. Parallel Computing 2008.</a:t>
            </a:r>
          </a:p>
          <a:p>
            <a:pPr>
              <a:buNone/>
            </a:pPr>
            <a:r>
              <a:rPr lang="en-US" altLang="zh-CN" sz="1600" dirty="0" smtClean="0"/>
              <a:t>[6] </a:t>
            </a:r>
            <a:r>
              <a:rPr lang="en-US" altLang="zh-CN" sz="1600" dirty="0" err="1" smtClean="0"/>
              <a:t>Shuai</a:t>
            </a:r>
            <a:r>
              <a:rPr lang="en-US" altLang="zh-CN" sz="1600" dirty="0" smtClean="0"/>
              <a:t> Ma, Yang Cao, </a:t>
            </a:r>
            <a:r>
              <a:rPr lang="en-US" altLang="zh-CN" sz="1600" dirty="0" err="1" smtClean="0"/>
              <a:t>Tianyu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Wo</a:t>
            </a:r>
            <a:r>
              <a:rPr lang="en-US" altLang="zh-CN" sz="1600" dirty="0" smtClean="0"/>
              <a:t>, and </a:t>
            </a:r>
            <a:r>
              <a:rPr lang="en-US" altLang="zh-CN" sz="1600" dirty="0" err="1" smtClean="0"/>
              <a:t>Jinpeng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Huai</a:t>
            </a:r>
            <a:r>
              <a:rPr lang="en-US" altLang="zh-CN" sz="1600" dirty="0" smtClean="0"/>
              <a:t>, Social Networks and Graph Matching.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Communications of CCF, 2012 (in Chinese). </a:t>
            </a:r>
          </a:p>
          <a:p>
            <a:pPr>
              <a:buNone/>
            </a:pPr>
            <a:r>
              <a:rPr lang="en-US" altLang="zh-CN" sz="1600" dirty="0" smtClean="0"/>
              <a:t>[7] C. C. </a:t>
            </a:r>
            <a:r>
              <a:rPr lang="en-US" altLang="zh-CN" sz="1600" dirty="0" err="1" smtClean="0"/>
              <a:t>Aggarwal</a:t>
            </a:r>
            <a:r>
              <a:rPr lang="en-US" altLang="zh-CN" sz="1600" dirty="0" smtClean="0"/>
              <a:t> and H. Wang. Managing and Mining Graph Data. Springer, 2010.</a:t>
            </a:r>
          </a:p>
          <a:p>
            <a:pPr>
              <a:buNone/>
            </a:pPr>
            <a:r>
              <a:rPr lang="en-US" altLang="zh-CN" sz="1600" dirty="0" smtClean="0"/>
              <a:t>[8]  </a:t>
            </a:r>
            <a:r>
              <a:rPr lang="en-US" altLang="zh-CN" sz="1600" dirty="0" err="1" smtClean="0"/>
              <a:t>Wenfei</a:t>
            </a:r>
            <a:r>
              <a:rPr lang="en-US" altLang="zh-CN" sz="1600" dirty="0" smtClean="0"/>
              <a:t> Fan, </a:t>
            </a:r>
            <a:r>
              <a:rPr lang="en-US" altLang="zh-CN" sz="1600" dirty="0" err="1" smtClean="0"/>
              <a:t>Jianzhong</a:t>
            </a:r>
            <a:r>
              <a:rPr lang="en-US" altLang="zh-CN" sz="1600" dirty="0" smtClean="0"/>
              <a:t> Li, </a:t>
            </a:r>
            <a:r>
              <a:rPr lang="en-US" altLang="zh-CN" sz="1600" dirty="0" err="1" smtClean="0"/>
              <a:t>Shuai</a:t>
            </a:r>
            <a:r>
              <a:rPr lang="en-US" altLang="zh-CN" sz="1600" dirty="0" smtClean="0"/>
              <a:t> Ma, Nan Tang, and </a:t>
            </a:r>
            <a:r>
              <a:rPr lang="en-US" altLang="zh-CN" sz="1600" dirty="0" err="1" smtClean="0"/>
              <a:t>Yinghui</a:t>
            </a:r>
            <a:r>
              <a:rPr lang="en-US" altLang="zh-CN" sz="1600" dirty="0" smtClean="0"/>
              <a:t> Wu,  Adding Regular Expressions to Graph </a:t>
            </a:r>
            <a:r>
              <a:rPr lang="en-US" altLang="zh-CN" sz="1600" dirty="0" err="1" smtClean="0"/>
              <a:t>Reachability</a:t>
            </a:r>
            <a:r>
              <a:rPr lang="en-US" altLang="zh-CN" sz="1600" dirty="0" smtClean="0"/>
              <a:t> and Pattern Queries. ICDE 2011.</a:t>
            </a:r>
          </a:p>
          <a:p>
            <a:pPr>
              <a:buNone/>
            </a:pPr>
            <a:r>
              <a:rPr lang="en-US" altLang="zh-CN" sz="1600" dirty="0" smtClean="0"/>
              <a:t>[9]  </a:t>
            </a:r>
            <a:r>
              <a:rPr lang="en-US" altLang="zh-CN" sz="1600" dirty="0" err="1" smtClean="0"/>
              <a:t>Wenfei</a:t>
            </a:r>
            <a:r>
              <a:rPr lang="en-US" altLang="zh-CN" sz="1600" dirty="0" smtClean="0"/>
              <a:t> Fan, </a:t>
            </a:r>
            <a:r>
              <a:rPr lang="en-US" altLang="zh-CN" sz="1600" dirty="0" err="1" smtClean="0"/>
              <a:t>Jianzhong</a:t>
            </a:r>
            <a:r>
              <a:rPr lang="en-US" altLang="zh-CN" sz="1600" dirty="0" smtClean="0"/>
              <a:t> Li, </a:t>
            </a:r>
            <a:r>
              <a:rPr lang="en-US" altLang="zh-CN" sz="1600" dirty="0" err="1" smtClean="0"/>
              <a:t>Shuai</a:t>
            </a:r>
            <a:r>
              <a:rPr lang="en-US" altLang="zh-CN" sz="1600" dirty="0" smtClean="0"/>
              <a:t> Ma, Nan Tang, and </a:t>
            </a:r>
            <a:r>
              <a:rPr lang="en-US" altLang="zh-CN" sz="1600" dirty="0" err="1" smtClean="0"/>
              <a:t>Yinghui</a:t>
            </a:r>
            <a:r>
              <a:rPr lang="en-US" altLang="zh-CN" sz="1600" dirty="0" smtClean="0"/>
              <a:t> Wu, Graph Pattern Matching: From Intractable to Polynomial Time. VLDB 2010.</a:t>
            </a:r>
          </a:p>
          <a:p>
            <a:pPr>
              <a:buNone/>
            </a:pPr>
            <a:r>
              <a:rPr lang="en-US" altLang="zh-CN" sz="1600" dirty="0" smtClean="0"/>
              <a:t>[10]  </a:t>
            </a:r>
            <a:r>
              <a:rPr lang="en-US" altLang="zh-CN" sz="1600" dirty="0" err="1" smtClean="0"/>
              <a:t>Wenfei</a:t>
            </a:r>
            <a:r>
              <a:rPr lang="en-US" altLang="zh-CN" sz="1600" dirty="0" smtClean="0"/>
              <a:t> Fan, </a:t>
            </a:r>
            <a:r>
              <a:rPr lang="en-US" altLang="zh-CN" sz="1600" dirty="0" err="1" smtClean="0"/>
              <a:t>Jianzhong</a:t>
            </a:r>
            <a:r>
              <a:rPr lang="en-US" altLang="zh-CN" sz="1600" dirty="0" smtClean="0"/>
              <a:t> Li, </a:t>
            </a:r>
            <a:r>
              <a:rPr lang="en-US" altLang="zh-CN" sz="1600" dirty="0" err="1" smtClean="0"/>
              <a:t>Shuai</a:t>
            </a:r>
            <a:r>
              <a:rPr lang="en-US" altLang="zh-CN" sz="1600" dirty="0" smtClean="0"/>
              <a:t> Ma, Nan Tang, and </a:t>
            </a:r>
            <a:r>
              <a:rPr lang="en-US" altLang="zh-CN" sz="1600" dirty="0" err="1" smtClean="0"/>
              <a:t>Yinghui</a:t>
            </a:r>
            <a:r>
              <a:rPr lang="en-US" altLang="zh-CN" sz="1600" dirty="0" smtClean="0"/>
              <a:t> Wu, Graph Homomorphism Revisited for Graph Matching.  VLDB 2010.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References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08720"/>
            <a:ext cx="8501122" cy="5429288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/>
              <a:t>[11] </a:t>
            </a:r>
            <a:r>
              <a:rPr lang="en-US" altLang="zh-CN" sz="1600" dirty="0" err="1" smtClean="0"/>
              <a:t>Hossein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Maserrat</a:t>
            </a:r>
            <a:r>
              <a:rPr lang="en-US" altLang="zh-CN" sz="1600" dirty="0" smtClean="0"/>
              <a:t> and </a:t>
            </a:r>
            <a:r>
              <a:rPr lang="en-US" altLang="zh-CN" sz="1600" dirty="0" err="1" smtClean="0"/>
              <a:t>Jian</a:t>
            </a:r>
            <a:r>
              <a:rPr lang="en-US" altLang="zh-CN" sz="1600" dirty="0" smtClean="0"/>
              <a:t> Pei, Neighbor query friendly compression of social networks. KDD 2010.</a:t>
            </a:r>
          </a:p>
          <a:p>
            <a:pPr>
              <a:buNone/>
            </a:pPr>
            <a:r>
              <a:rPr lang="en-US" altLang="zh-CN" sz="1600" dirty="0" smtClean="0"/>
              <a:t>[12] Brian </a:t>
            </a:r>
            <a:r>
              <a:rPr lang="en-US" altLang="zh-CN" sz="1600" dirty="0" err="1" smtClean="0"/>
              <a:t>Gallaghe</a:t>
            </a:r>
            <a:r>
              <a:rPr lang="en-US" altLang="zh-CN" sz="1600" dirty="0" smtClean="0"/>
              <a:t>, Matching structure and semantics: A survey on graph-based pattern matching. AAAI FS. 2006.</a:t>
            </a:r>
          </a:p>
          <a:p>
            <a:pPr>
              <a:buNone/>
            </a:pPr>
            <a:r>
              <a:rPr lang="en-US" altLang="zh-CN" sz="1600" dirty="0" smtClean="0"/>
              <a:t>[13] Marko A. Rodriguez, Peter </a:t>
            </a:r>
            <a:r>
              <a:rPr lang="en-US" altLang="zh-CN" sz="1600" dirty="0" err="1" smtClean="0"/>
              <a:t>Neubauer</a:t>
            </a:r>
            <a:r>
              <a:rPr lang="en-US" altLang="zh-CN" sz="1600" dirty="0" smtClean="0"/>
              <a:t>: The Graph Traversal Pattern. Graph Data Management 2011: 29-46</a:t>
            </a:r>
          </a:p>
          <a:p>
            <a:pPr>
              <a:buNone/>
            </a:pPr>
            <a:r>
              <a:rPr lang="en-US" altLang="zh-CN" sz="1600" dirty="0" smtClean="0"/>
              <a:t>[14] </a:t>
            </a:r>
            <a:r>
              <a:rPr lang="en-US" altLang="zh-CN" sz="1600" dirty="0" err="1" smtClean="0"/>
              <a:t>S.Wasserman</a:t>
            </a:r>
            <a:r>
              <a:rPr lang="en-US" altLang="zh-CN" sz="1600" dirty="0" smtClean="0"/>
              <a:t> and K. Faust. Social Network Analysis: Methods and Applications. Cambridge University Press, 1994.</a:t>
            </a:r>
          </a:p>
          <a:p>
            <a:pPr>
              <a:buNone/>
            </a:pPr>
            <a:r>
              <a:rPr lang="en-US" altLang="zh-CN" sz="1600" dirty="0" smtClean="0"/>
              <a:t>[15] </a:t>
            </a:r>
            <a:r>
              <a:rPr lang="en-US" altLang="zh-CN" sz="1600" dirty="0" err="1" smtClean="0"/>
              <a:t>Mehdi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Kargar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Aijun</a:t>
            </a:r>
            <a:r>
              <a:rPr lang="en-US" altLang="zh-CN" sz="1600" dirty="0" smtClean="0"/>
              <a:t> An: Keyword Search in Graphs: Finding r-cliques. In VLDB Conference, 2011.</a:t>
            </a:r>
          </a:p>
          <a:p>
            <a:pPr>
              <a:buNone/>
            </a:pPr>
            <a:r>
              <a:rPr lang="en-US" altLang="zh-CN" sz="1600" dirty="0" smtClean="0"/>
              <a:t>[16] </a:t>
            </a:r>
            <a:r>
              <a:rPr lang="en-US" altLang="zh-CN" sz="1600" dirty="0" err="1" smtClean="0"/>
              <a:t>Shuai</a:t>
            </a:r>
            <a:r>
              <a:rPr lang="en-US" altLang="zh-CN" sz="1600" dirty="0" smtClean="0"/>
              <a:t> Ma, Yang Cao, </a:t>
            </a:r>
            <a:r>
              <a:rPr lang="en-US" altLang="zh-CN" sz="1600" dirty="0" err="1" smtClean="0"/>
              <a:t>Wenfei</a:t>
            </a:r>
            <a:r>
              <a:rPr lang="en-US" altLang="zh-CN" sz="1600" dirty="0" smtClean="0"/>
              <a:t> Fan, </a:t>
            </a:r>
            <a:r>
              <a:rPr lang="en-US" altLang="zh-CN" sz="1600" dirty="0" err="1" smtClean="0"/>
              <a:t>Jinpeng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Huai</a:t>
            </a:r>
            <a:r>
              <a:rPr lang="en-US" altLang="zh-CN" sz="1600" dirty="0" smtClean="0"/>
              <a:t>, and </a:t>
            </a:r>
            <a:r>
              <a:rPr lang="en-US" altLang="zh-CN" sz="1600" dirty="0" err="1" smtClean="0"/>
              <a:t>Tianyu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Wo</a:t>
            </a:r>
            <a:r>
              <a:rPr lang="en-US" altLang="zh-CN" sz="1600" dirty="0" smtClean="0"/>
              <a:t>, Capturing Topology in Graph Pattern Matching. VLDB 2012.</a:t>
            </a:r>
          </a:p>
          <a:p>
            <a:pPr>
              <a:buNone/>
            </a:pPr>
            <a:r>
              <a:rPr lang="en-US" altLang="zh-CN" sz="1600" dirty="0" smtClean="0"/>
              <a:t>[17] </a:t>
            </a:r>
            <a:r>
              <a:rPr lang="en-US" altLang="zh-CN" sz="1600" dirty="0" err="1" smtClean="0"/>
              <a:t>Wenfei</a:t>
            </a:r>
            <a:r>
              <a:rPr lang="en-US" altLang="zh-CN" sz="1600" dirty="0" smtClean="0"/>
              <a:t> Fan, Graph Pattern Matching Revised for Social Network Analysis. ICDT 2012.</a:t>
            </a:r>
          </a:p>
          <a:p>
            <a:pPr>
              <a:buNone/>
            </a:pPr>
            <a:r>
              <a:rPr lang="en-US" altLang="zh-CN" sz="1600" dirty="0" smtClean="0"/>
              <a:t>[18] </a:t>
            </a:r>
            <a:r>
              <a:rPr lang="en-US" altLang="zh-CN" sz="1600" dirty="0" err="1" smtClean="0"/>
              <a:t>Eytan</a:t>
            </a:r>
            <a:r>
              <a:rPr lang="en-US" altLang="zh-CN" sz="1600" dirty="0" smtClean="0"/>
              <a:t> Adar and Christopher Re, Managing Uncertainty in Social Networks, IEEE Data Eng. Bull., pp.15-22, 30(2), 2007.</a:t>
            </a:r>
          </a:p>
          <a:p>
            <a:pPr>
              <a:buNone/>
            </a:pPr>
            <a:r>
              <a:rPr lang="en-US" altLang="zh-CN" sz="1600" dirty="0" smtClean="0"/>
              <a:t>[19] </a:t>
            </a:r>
            <a:r>
              <a:rPr lang="en-US" altLang="zh-CN" sz="1600" dirty="0" err="1" smtClean="0"/>
              <a:t>Gueorgi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Kossinets</a:t>
            </a:r>
            <a:r>
              <a:rPr lang="en-US" altLang="zh-CN" sz="1600" dirty="0" smtClean="0"/>
              <a:t>, Effects of missing data in social networks. Social Networks 28:247-268, 2006.</a:t>
            </a:r>
          </a:p>
          <a:p>
            <a:pPr>
              <a:buNone/>
            </a:pPr>
            <a:r>
              <a:rPr lang="en-US" altLang="zh-CN" sz="1600" dirty="0" smtClean="0"/>
              <a:t>[20] Daniel </a:t>
            </a:r>
            <a:r>
              <a:rPr lang="en-US" altLang="zh-CN" sz="1600" dirty="0" err="1" smtClean="0"/>
              <a:t>Peng</a:t>
            </a:r>
            <a:r>
              <a:rPr lang="en-US" altLang="zh-CN" sz="1600" dirty="0" smtClean="0"/>
              <a:t>, Frank </a:t>
            </a:r>
            <a:r>
              <a:rPr lang="en-US" altLang="zh-CN" sz="1600" dirty="0" err="1" smtClean="0"/>
              <a:t>Dabek</a:t>
            </a:r>
            <a:r>
              <a:rPr lang="en-US" altLang="zh-CN" sz="1600" dirty="0" smtClean="0"/>
              <a:t>: Large-scale Incremental Processing Using Distributed Transactions and Notifications. OSDI 2010.</a:t>
            </a:r>
          </a:p>
          <a:p>
            <a:pPr>
              <a:buNone/>
            </a:pPr>
            <a:r>
              <a:rPr lang="en-US" altLang="zh-CN" sz="1600" dirty="0" smtClean="0"/>
              <a:t>[21] Monika Rauch </a:t>
            </a:r>
            <a:r>
              <a:rPr lang="en-US" altLang="zh-CN" sz="1600" dirty="0" err="1" smtClean="0"/>
              <a:t>Henzinger</a:t>
            </a:r>
            <a:r>
              <a:rPr lang="en-US" altLang="zh-CN" sz="1600" dirty="0" smtClean="0"/>
              <a:t>, Thomas A. </a:t>
            </a:r>
            <a:r>
              <a:rPr lang="en-US" altLang="zh-CN" sz="1600" dirty="0" err="1" smtClean="0"/>
              <a:t>Henzinger</a:t>
            </a:r>
            <a:r>
              <a:rPr lang="en-US" altLang="zh-CN" sz="1600" dirty="0" smtClean="0"/>
              <a:t>, Peter W. </a:t>
            </a:r>
            <a:r>
              <a:rPr lang="en-US" altLang="zh-CN" sz="1600" dirty="0" err="1" smtClean="0"/>
              <a:t>Kopke</a:t>
            </a:r>
            <a:r>
              <a:rPr lang="en-US" altLang="zh-CN" sz="1600" dirty="0" smtClean="0"/>
              <a:t>: Computing Simulations on Finite and Infinite Graphs. FOCS 1995: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Thanks!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Short Bio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45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844824"/>
            <a:ext cx="8352928" cy="8439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2006~2010     University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of Edinburgh, UK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    PhD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2001~2004     Peking University, China             PhD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67544" y="2688754"/>
            <a:ext cx="8352928" cy="156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b="1" kern="0" dirty="0" smtClean="0">
                <a:latin typeface="+mj-lt"/>
                <a:ea typeface="+mn-ea"/>
              </a:rPr>
              <a:t>2011~             </a:t>
            </a:r>
            <a:r>
              <a:rPr lang="en-US" altLang="zh-CN" sz="2000" b="1" kern="0" dirty="0" err="1" smtClean="0">
                <a:latin typeface="+mj-lt"/>
                <a:ea typeface="+mn-ea"/>
              </a:rPr>
              <a:t>Beihang</a:t>
            </a:r>
            <a:r>
              <a:rPr lang="en-US" altLang="zh-CN" sz="2000" b="1" kern="0" dirty="0" smtClean="0">
                <a:latin typeface="+mj-lt"/>
                <a:ea typeface="+mn-ea"/>
              </a:rPr>
              <a:t> University</a:t>
            </a:r>
            <a:r>
              <a:rPr lang="en-US" altLang="zh-CN" sz="2000" b="1" kern="0" dirty="0" smtClean="0"/>
              <a:t>, China</a:t>
            </a:r>
            <a:r>
              <a:rPr lang="en-US" altLang="zh-CN" sz="2000" kern="0" dirty="0" smtClean="0"/>
              <a:t> </a:t>
            </a:r>
            <a:r>
              <a:rPr lang="en-US" altLang="zh-CN" sz="2000" b="1" kern="0" dirty="0">
                <a:latin typeface="+mj-lt"/>
                <a:ea typeface="+mn-ea"/>
              </a:rPr>
              <a:t>	   </a:t>
            </a:r>
            <a:r>
              <a:rPr lang="en-US" altLang="zh-CN" sz="2000" b="1" kern="0" dirty="0" smtClean="0">
                <a:latin typeface="+mj-lt"/>
                <a:ea typeface="+mn-ea"/>
              </a:rPr>
              <a:t>Full Professor</a:t>
            </a:r>
            <a:endParaRPr lang="en-US" altLang="zh-CN" sz="2000" b="1" kern="0" dirty="0">
              <a:latin typeface="+mj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kern="0" dirty="0">
                <a:latin typeface="+mj-lt"/>
              </a:rPr>
              <a:t>2012         </a:t>
            </a:r>
            <a:r>
              <a:rPr lang="en-US" altLang="zh-CN" sz="2000" kern="0" dirty="0" smtClean="0">
                <a:latin typeface="+mj-lt"/>
              </a:rPr>
              <a:t>      Microsoft Research,</a:t>
            </a:r>
            <a:r>
              <a:rPr lang="en-US" altLang="zh-CN" sz="2000" kern="0" dirty="0" smtClean="0"/>
              <a:t> China</a:t>
            </a:r>
            <a:r>
              <a:rPr lang="en-US" altLang="zh-CN" sz="2000" kern="0" dirty="0" smtClean="0">
                <a:latin typeface="+mj-lt"/>
              </a:rPr>
              <a:t>  </a:t>
            </a:r>
            <a:r>
              <a:rPr lang="en-US" altLang="zh-CN" sz="2000" kern="0" dirty="0">
                <a:latin typeface="+mj-lt"/>
              </a:rPr>
              <a:t>	</a:t>
            </a:r>
            <a:r>
              <a:rPr lang="en-US" altLang="zh-CN" sz="2000" dirty="0" smtClean="0">
                <a:latin typeface="+mj-lt"/>
                <a:ea typeface="黑体" pitchFamily="49" charset="-122"/>
              </a:rPr>
              <a:t>   Visiting Researcher </a:t>
            </a:r>
            <a:endParaRPr lang="en-US" altLang="zh-CN" sz="2000" kern="0" dirty="0">
              <a:latin typeface="+mj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kern="0" dirty="0">
                <a:latin typeface="+mj-lt"/>
              </a:rPr>
              <a:t>2008	         </a:t>
            </a:r>
            <a:r>
              <a:rPr lang="en-US" altLang="zh-CN" sz="2000" kern="0" dirty="0" smtClean="0">
                <a:latin typeface="+mj-lt"/>
              </a:rPr>
              <a:t>      Bell Labs, USA                             Summer Consultant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kern="0" dirty="0" smtClean="0">
                <a:latin typeface="+mj-lt"/>
              </a:rPr>
              <a:t>2005~2010     University of Edinburgh, UK </a:t>
            </a:r>
            <a:r>
              <a:rPr lang="zh-CN" altLang="en-US" sz="2000" kern="0" dirty="0" smtClean="0">
                <a:latin typeface="+mj-lt"/>
              </a:rPr>
              <a:t>  </a:t>
            </a:r>
            <a:r>
              <a:rPr lang="en-US" altLang="zh-CN" sz="2000" kern="0" dirty="0" smtClean="0">
                <a:latin typeface="+mj-lt"/>
              </a:rPr>
              <a:t>      Research Fellow</a:t>
            </a:r>
            <a:endParaRPr lang="en-US" altLang="zh-CN" sz="2000" kern="0" dirty="0">
              <a:latin typeface="+mj-lt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395536" y="1052736"/>
            <a:ext cx="8358246" cy="79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Dr. </a:t>
            </a:r>
            <a:r>
              <a:rPr kumimoji="0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Shuai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Ma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3857576"/>
            <a:ext cx="3328046" cy="273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Application Scenarios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2664296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Graph search </a:t>
            </a:r>
            <a:r>
              <a:rPr lang="en-US" altLang="zh-CN" sz="2000" dirty="0">
                <a:ea typeface="Arial Unicode MS" pitchFamily="34" charset="-122"/>
                <a:cs typeface="Arial Unicode MS" pitchFamily="34" charset="-122"/>
              </a:rPr>
              <a:t>is 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a common practice in </a:t>
            </a: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transportation networks, 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due to the wide application </a:t>
            </a:r>
            <a:r>
              <a:rPr lang="en-US" altLang="zh-CN" sz="2000" dirty="0">
                <a:ea typeface="Arial Unicode MS" pitchFamily="34" charset="-122"/>
                <a:cs typeface="Arial Unicode MS" pitchFamily="34" charset="-122"/>
              </a:rPr>
              <a:t>of </a:t>
            </a: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Location-Based </a:t>
            </a:r>
            <a:r>
              <a:rPr lang="en-US" altLang="zh-CN" sz="2000" dirty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ervices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pPr marL="342900" lvl="1" indent="-342900">
              <a:buChar char="•"/>
            </a:pPr>
            <a:r>
              <a:rPr lang="en-US" altLang="zh-CN" sz="2000" b="1" dirty="0" smtClean="0">
                <a:solidFill>
                  <a:srgbClr val="0066CC"/>
                </a:solidFill>
                <a:ea typeface="Arial Unicode MS" pitchFamily="34" charset="-122"/>
                <a:cs typeface="Arial Unicode MS" pitchFamily="34" charset="-122"/>
              </a:rPr>
              <a:t>Example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: Mark, a driver in the U.S. who wants to go from Irvine to Riverside in California. </a:t>
            </a:r>
          </a:p>
          <a:p>
            <a:pPr lvl="1">
              <a:spcBef>
                <a:spcPts val="1200"/>
              </a:spcBef>
            </a:pPr>
            <a:r>
              <a:rPr lang="en-US" altLang="zh-CN" sz="1800" kern="1200" dirty="0" smtClean="0">
                <a:cs typeface="+mn-cs"/>
              </a:rPr>
              <a:t>If </a:t>
            </a:r>
            <a:r>
              <a:rPr lang="en-US" altLang="zh-CN" sz="1800" kern="1200" dirty="0">
                <a:cs typeface="+mn-cs"/>
              </a:rPr>
              <a:t>Mark wants to reach </a:t>
            </a:r>
            <a:r>
              <a:rPr lang="en-US" altLang="zh-CN" sz="1800" kern="1200" dirty="0" smtClean="0">
                <a:cs typeface="+mn-cs"/>
              </a:rPr>
              <a:t>Riverside </a:t>
            </a:r>
            <a:r>
              <a:rPr lang="en-US" altLang="zh-CN" sz="1800" kern="1200" dirty="0" smtClean="0">
                <a:solidFill>
                  <a:srgbClr val="FF0000"/>
                </a:solidFill>
                <a:cs typeface="+mn-cs"/>
              </a:rPr>
              <a:t>by </a:t>
            </a:r>
            <a:r>
              <a:rPr lang="en-US" altLang="zh-CN" sz="1800" kern="1200" dirty="0">
                <a:solidFill>
                  <a:srgbClr val="FF0000"/>
                </a:solidFill>
                <a:cs typeface="+mn-cs"/>
              </a:rPr>
              <a:t>his </a:t>
            </a:r>
            <a:r>
              <a:rPr lang="en-US" altLang="zh-CN" sz="1800" b="1" kern="1200" dirty="0">
                <a:solidFill>
                  <a:srgbClr val="FF0000"/>
                </a:solidFill>
                <a:cs typeface="+mn-cs"/>
              </a:rPr>
              <a:t>car</a:t>
            </a:r>
            <a:r>
              <a:rPr lang="en-US" altLang="zh-CN" sz="1800" kern="120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altLang="zh-CN" sz="1800" kern="1200" dirty="0">
                <a:solidFill>
                  <a:srgbClr val="3366CC"/>
                </a:solidFill>
                <a:cs typeface="+mn-cs"/>
              </a:rPr>
              <a:t>in the shortest time</a:t>
            </a:r>
            <a:r>
              <a:rPr lang="en-US" altLang="zh-CN" sz="1800" kern="1200" dirty="0">
                <a:cs typeface="+mn-cs"/>
              </a:rPr>
              <a:t>, the problem can be expressed as </a:t>
            </a:r>
            <a:r>
              <a:rPr lang="en-US" altLang="zh-CN" sz="1800" kern="1200" dirty="0" smtClean="0">
                <a:cs typeface="+mn-cs"/>
              </a:rPr>
              <a:t>the </a:t>
            </a:r>
            <a:r>
              <a:rPr lang="en-US" altLang="zh-CN" sz="1800" kern="1200" dirty="0" smtClean="0">
                <a:solidFill>
                  <a:srgbClr val="FF0000"/>
                </a:solidFill>
                <a:cs typeface="+mn-cs"/>
              </a:rPr>
              <a:t>shortest </a:t>
            </a:r>
            <a:r>
              <a:rPr lang="en-US" altLang="zh-CN" sz="1800" kern="1200" dirty="0">
                <a:solidFill>
                  <a:srgbClr val="FF0000"/>
                </a:solidFill>
                <a:cs typeface="+mn-cs"/>
              </a:rPr>
              <a:t>path </a:t>
            </a:r>
            <a:r>
              <a:rPr lang="en-US" altLang="zh-CN" sz="1800" kern="1200" dirty="0" smtClean="0">
                <a:solidFill>
                  <a:srgbClr val="FF0000"/>
                </a:solidFill>
                <a:cs typeface="+mn-cs"/>
              </a:rPr>
              <a:t>problem</a:t>
            </a:r>
            <a:r>
              <a:rPr lang="en-US" altLang="zh-CN" sz="1800" kern="1200" dirty="0" smtClean="0">
                <a:cs typeface="+mn-cs"/>
              </a:rPr>
              <a:t>. Then </a:t>
            </a:r>
            <a:r>
              <a:rPr lang="en-US" altLang="zh-CN" sz="1800" kern="1200" dirty="0">
                <a:cs typeface="+mn-cs"/>
              </a:rPr>
              <a:t>by using existing methods, we can get the shortest path from </a:t>
            </a:r>
            <a:r>
              <a:rPr lang="en-US" altLang="zh-CN" sz="1800" i="1" kern="1200" dirty="0">
                <a:solidFill>
                  <a:srgbClr val="0066CC"/>
                </a:solidFill>
                <a:cs typeface="+mn-cs"/>
              </a:rPr>
              <a:t>Irvine, CA </a:t>
            </a:r>
            <a:r>
              <a:rPr lang="en-US" altLang="zh-CN" sz="1800" kern="1200" dirty="0">
                <a:cs typeface="+mn-cs"/>
              </a:rPr>
              <a:t>to </a:t>
            </a:r>
            <a:r>
              <a:rPr lang="en-US" altLang="zh-CN" sz="1800" i="1" kern="1200" dirty="0">
                <a:solidFill>
                  <a:srgbClr val="0066CC"/>
                </a:solidFill>
                <a:cs typeface="+mn-cs"/>
              </a:rPr>
              <a:t>Riverside, CA </a:t>
            </a:r>
            <a:r>
              <a:rPr lang="en-US" altLang="zh-CN" sz="1800" kern="1200" dirty="0" smtClean="0">
                <a:cs typeface="+mn-cs"/>
              </a:rPr>
              <a:t>traveling </a:t>
            </a:r>
            <a:r>
              <a:rPr lang="en-US" altLang="zh-CN" sz="1800" kern="1200" dirty="0">
                <a:cs typeface="+mn-cs"/>
              </a:rPr>
              <a:t>along State Route 261</a:t>
            </a:r>
            <a:r>
              <a:rPr lang="en-US" altLang="zh-CN" sz="1800" kern="1200" dirty="0" smtClean="0">
                <a:cs typeface="+mn-cs"/>
              </a:rPr>
              <a:t>.</a:t>
            </a:r>
          </a:p>
          <a:p>
            <a:pPr lvl="1"/>
            <a:endParaRPr lang="en-US" altLang="zh-CN" sz="2000" kern="1200" dirty="0"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099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66CC"/>
                </a:solidFill>
              </a:rPr>
              <a:t>Transport routing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[4]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4194954"/>
            <a:ext cx="540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buChar char="–"/>
            </a:pPr>
            <a:r>
              <a:rPr lang="en-US" altLang="zh-CN" dirty="0" smtClean="0">
                <a:latin typeface="Arial Unicode MS" pitchFamily="34" charset="-122"/>
                <a:ea typeface="+mn-ea"/>
              </a:rPr>
              <a:t>If Mark 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drives a </a:t>
            </a:r>
            <a:r>
              <a:rPr lang="en-US" altLang="zh-CN" b="1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truck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 </a:t>
            </a:r>
            <a:r>
              <a:rPr lang="en-US" altLang="zh-CN" dirty="0" smtClean="0">
                <a:latin typeface="Arial Unicode MS" pitchFamily="34" charset="-122"/>
                <a:ea typeface="+mn-ea"/>
              </a:rPr>
              <a:t>delivering 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hazardous materials </a:t>
            </a:r>
            <a:r>
              <a:rPr lang="en-US" altLang="zh-CN" dirty="0" smtClean="0">
                <a:latin typeface="Arial Unicode MS" pitchFamily="34" charset="-122"/>
                <a:ea typeface="+mn-ea"/>
              </a:rPr>
              <a:t>may not be allowed  to cross over some bridges or railroad crossings. This time we can use a </a:t>
            </a:r>
            <a:r>
              <a:rPr lang="en-US" altLang="zh-CN" dirty="0" smtClean="0">
                <a:solidFill>
                  <a:srgbClr val="0066CC"/>
                </a:solidFill>
                <a:latin typeface="Arial Unicode MS" pitchFamily="34" charset="-122"/>
                <a:ea typeface="+mn-ea"/>
              </a:rPr>
              <a:t>pattern graph containing 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specific route constraints </a:t>
            </a:r>
            <a:r>
              <a:rPr lang="en-US" altLang="zh-CN" dirty="0" smtClean="0">
                <a:latin typeface="Arial Unicode MS" pitchFamily="34" charset="-122"/>
                <a:ea typeface="+mn-ea"/>
              </a:rPr>
              <a:t>(such as regular expressions) to find the optimal transport routes.</a:t>
            </a:r>
            <a:endParaRPr lang="en-US" altLang="zh-CN" dirty="0">
              <a:latin typeface="Arial Unicode MS" pitchFamily="34" charset="-122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084168" y="609329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386476" y="3933056"/>
            <a:ext cx="432048" cy="432048"/>
          </a:xfrm>
          <a:prstGeom prst="ellipse">
            <a:avLst/>
          </a:prstGeom>
          <a:noFill/>
          <a:ln w="28575">
            <a:solidFill>
              <a:srgbClr val="00009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59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Application Scenarios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456096"/>
            <a:ext cx="8501122" cy="2260936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A </a:t>
            </a:r>
            <a:r>
              <a:rPr lang="en-US" altLang="zh-CN" dirty="0">
                <a:solidFill>
                  <a:srgbClr val="FF0000"/>
                </a:solidFill>
              </a:rPr>
              <a:t>large amount </a:t>
            </a:r>
            <a:r>
              <a:rPr lang="en-US" altLang="zh-CN" dirty="0"/>
              <a:t>of biological data can be </a:t>
            </a:r>
            <a:r>
              <a:rPr lang="en-US" altLang="zh-CN" dirty="0">
                <a:solidFill>
                  <a:srgbClr val="FF0000"/>
                </a:solidFill>
              </a:rPr>
              <a:t>represented</a:t>
            </a:r>
            <a:r>
              <a:rPr lang="en-US" altLang="zh-CN" dirty="0"/>
              <a:t> by </a:t>
            </a:r>
            <a:r>
              <a:rPr lang="en-US" altLang="zh-CN" dirty="0">
                <a:solidFill>
                  <a:srgbClr val="3366CC"/>
                </a:solidFill>
              </a:rPr>
              <a:t>graphs</a:t>
            </a:r>
            <a:r>
              <a:rPr lang="en-US" altLang="zh-CN" dirty="0"/>
              <a:t>, and it is </a:t>
            </a:r>
            <a:r>
              <a:rPr lang="en-US" altLang="zh-CN" dirty="0" smtClean="0"/>
              <a:t>significant to </a:t>
            </a:r>
            <a:r>
              <a:rPr lang="en-US" altLang="zh-CN" dirty="0" smtClean="0">
                <a:solidFill>
                  <a:srgbClr val="FF0000"/>
                </a:solidFill>
              </a:rPr>
              <a:t>analyze </a:t>
            </a:r>
            <a:r>
              <a:rPr lang="en-US" altLang="zh-CN" dirty="0">
                <a:solidFill>
                  <a:srgbClr val="FF0000"/>
                </a:solidFill>
              </a:rPr>
              <a:t>biological data </a:t>
            </a:r>
            <a:r>
              <a:rPr lang="en-US" altLang="zh-CN" dirty="0" smtClean="0"/>
              <a:t>with graph search techniques.</a:t>
            </a:r>
            <a:endParaRPr lang="en-US" altLang="zh-CN" dirty="0"/>
          </a:p>
          <a:p>
            <a:pPr lvl="1"/>
            <a:r>
              <a:rPr lang="en-US" altLang="zh-CN" sz="2000" dirty="0" smtClean="0">
                <a:solidFill>
                  <a:srgbClr val="3366CC"/>
                </a:solidFill>
              </a:rPr>
              <a:t>“Protein-interaction </a:t>
            </a:r>
            <a:r>
              <a:rPr lang="en-US" altLang="zh-CN" sz="2000" dirty="0">
                <a:solidFill>
                  <a:srgbClr val="3366CC"/>
                </a:solidFill>
              </a:rPr>
              <a:t>network (PIN) </a:t>
            </a:r>
            <a:r>
              <a:rPr lang="en-US" altLang="zh-CN" sz="2000" dirty="0"/>
              <a:t>analysis </a:t>
            </a:r>
            <a:r>
              <a:rPr lang="en-US" altLang="zh-CN" sz="2000" dirty="0" smtClean="0"/>
              <a:t>provides valuable </a:t>
            </a:r>
            <a:r>
              <a:rPr lang="en-US" altLang="zh-CN" sz="2000" dirty="0"/>
              <a:t>insight into an organism’s functional </a:t>
            </a:r>
            <a:r>
              <a:rPr lang="en-US" altLang="zh-CN" sz="2000" dirty="0" smtClean="0"/>
              <a:t>organization and evolutionary behavior.”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0099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66CC"/>
                </a:solidFill>
              </a:rPr>
              <a:t>Biological data analysis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[5]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pic>
        <p:nvPicPr>
          <p:cNvPr id="8" name="Picture 2" descr="Image:8-1-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284984"/>
            <a:ext cx="2869533" cy="268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23528" y="3669992"/>
            <a:ext cx="56886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buChar char="–"/>
            </a:pPr>
            <a:r>
              <a:rPr lang="en-US" altLang="zh-CN" sz="2000" dirty="0" smtClean="0">
                <a:latin typeface="Arial Unicode MS" pitchFamily="34" charset="-122"/>
                <a:ea typeface="+mn-ea"/>
              </a:rPr>
              <a:t>For example, one can </a:t>
            </a:r>
            <a:r>
              <a:rPr lang="en-US" altLang="zh-CN" sz="2000" dirty="0">
                <a:latin typeface="Arial Unicode MS" pitchFamily="34" charset="-122"/>
                <a:ea typeface="+mn-ea"/>
              </a:rPr>
              <a:t>get the </a:t>
            </a:r>
            <a:r>
              <a:rPr lang="en-US" altLang="zh-CN" sz="2000" dirty="0">
                <a:solidFill>
                  <a:srgbClr val="3366CC"/>
                </a:solidFill>
                <a:latin typeface="Arial Unicode MS" pitchFamily="34" charset="-122"/>
                <a:ea typeface="+mn-ea"/>
              </a:rPr>
              <a:t>topological properties of a PIN </a:t>
            </a:r>
            <a:r>
              <a:rPr lang="en-US" altLang="zh-CN" sz="2000" dirty="0">
                <a:latin typeface="Arial Unicode MS" pitchFamily="34" charset="-122"/>
                <a:ea typeface="+mn-ea"/>
              </a:rPr>
              <a:t>formed by high-confidence human protein interactions obtained from various public interaction databases by PIN </a:t>
            </a:r>
            <a:r>
              <a:rPr lang="en-US" altLang="zh-CN" sz="2000" dirty="0" smtClean="0">
                <a:latin typeface="Arial Unicode MS" pitchFamily="34" charset="-122"/>
                <a:ea typeface="+mn-ea"/>
              </a:rPr>
              <a:t>analysis.</a:t>
            </a:r>
            <a:endParaRPr lang="en-US" altLang="zh-CN" sz="2000" dirty="0">
              <a:latin typeface="Arial Unicode MS" pitchFamily="34" charset="-122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116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Outline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980728"/>
            <a:ext cx="8501122" cy="5429288"/>
          </a:xfrm>
        </p:spPr>
        <p:txBody>
          <a:bodyPr/>
          <a:lstStyle/>
          <a:p>
            <a:r>
              <a:rPr lang="en-US" altLang="zh-CN" sz="2400" dirty="0" smtClean="0"/>
              <a:t>What is graph search?</a:t>
            </a:r>
          </a:p>
          <a:p>
            <a:r>
              <a:rPr lang="en-US" altLang="zh-CN" sz="2400" dirty="0" smtClean="0"/>
              <a:t>Graph search, why bother?</a:t>
            </a:r>
          </a:p>
          <a:p>
            <a:r>
              <a:rPr lang="en-US" altLang="zh-CN" sz="2400" dirty="0" smtClean="0"/>
              <a:t>Challenges &amp; related techniques</a:t>
            </a:r>
          </a:p>
          <a:p>
            <a:r>
              <a:rPr lang="en-US" altLang="zh-CN" sz="2400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xmlns="" val="43658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776108"/>
            <a:ext cx="8358246" cy="79690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Graph Search?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What is Graph Search?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5" y="980724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66CC"/>
                </a:solidFill>
              </a:rPr>
              <a:t>A unified definition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[6] (</a:t>
            </a:r>
            <a:r>
              <a:rPr lang="en-US" altLang="zh-CN" sz="2000" baseline="30000" dirty="0" smtClean="0">
                <a:solidFill>
                  <a:srgbClr val="0066CC"/>
                </a:solidFill>
              </a:rPr>
              <a:t>in the name of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graph matching)</a:t>
            </a:r>
            <a:r>
              <a:rPr lang="en-US" altLang="zh-CN" sz="2000" dirty="0" smtClean="0">
                <a:solidFill>
                  <a:srgbClr val="0066CC"/>
                </a:solidFill>
              </a:rPr>
              <a:t>:</a:t>
            </a:r>
            <a:endParaRPr lang="en-US" altLang="zh-CN" sz="2000" dirty="0">
              <a:solidFill>
                <a:srgbClr val="0066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5" y="2924944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66CC"/>
                </a:solidFill>
              </a:rPr>
              <a:t>Remarks:</a:t>
            </a:r>
            <a:endParaRPr lang="en-US" altLang="zh-CN" sz="2000" dirty="0">
              <a:solidFill>
                <a:srgbClr val="0066CC"/>
              </a:solidFill>
            </a:endParaRPr>
          </a:p>
        </p:txBody>
      </p:sp>
      <p:sp>
        <p:nvSpPr>
          <p:cNvPr id="8" name="内容占位符 4"/>
          <p:cNvSpPr txBox="1">
            <a:spLocks/>
          </p:cNvSpPr>
          <p:nvPr/>
        </p:nvSpPr>
        <p:spPr bwMode="auto">
          <a:xfrm rot="10800000" flipV="1">
            <a:off x="395536" y="1484784"/>
            <a:ext cx="8352928" cy="129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Given a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pattern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graph </a:t>
            </a:r>
            <a:r>
              <a:rPr lang="en-US" altLang="zh-CN" sz="2400" kern="0" dirty="0" err="1" smtClean="0">
                <a:solidFill>
                  <a:srgbClr val="0066CC"/>
                </a:solidFill>
                <a:latin typeface="Arial Unicode MS" pitchFamily="34" charset="-122"/>
              </a:rPr>
              <a:t>G</a:t>
            </a:r>
            <a:r>
              <a:rPr lang="en-US" altLang="zh-CN" sz="2400" kern="0" baseline="-25000" dirty="0" err="1" smtClean="0">
                <a:solidFill>
                  <a:srgbClr val="0066CC"/>
                </a:solidFill>
                <a:latin typeface="Arial Unicode MS" pitchFamily="34" charset="-122"/>
              </a:rPr>
              <a:t>p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</a:rPr>
              <a:t> </a:t>
            </a:r>
            <a:r>
              <a:rPr lang="en-US" altLang="zh-CN" sz="2400" kern="0" dirty="0" smtClean="0">
                <a:latin typeface="Arial Unicode MS" pitchFamily="34" charset="-122"/>
              </a:rPr>
              <a:t>and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</a:rPr>
              <a:t> </a:t>
            </a:r>
            <a:r>
              <a:rPr lang="en-US" altLang="zh-CN" sz="2400" kern="0" dirty="0" smtClean="0">
                <a:latin typeface="Arial Unicode MS" pitchFamily="34" charset="-122"/>
              </a:rPr>
              <a:t>a 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</a:rPr>
              <a:t>data</a:t>
            </a:r>
            <a:r>
              <a:rPr lang="en-US" altLang="zh-CN" sz="2400" kern="0" dirty="0" smtClean="0">
                <a:latin typeface="Arial Unicode MS" pitchFamily="34" charset="-122"/>
              </a:rPr>
              <a:t> graph 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</a:rPr>
              <a:t>G</a:t>
            </a:r>
            <a:r>
              <a:rPr lang="en-US" altLang="zh-CN" sz="2400" kern="0" dirty="0" smtClean="0">
                <a:latin typeface="Arial Unicode MS" pitchFamily="34" charset="-122"/>
              </a:rPr>
              <a:t>: </a:t>
            </a:r>
            <a:endParaRPr lang="en-US" altLang="zh-CN" sz="2400" kern="0" dirty="0" smtClean="0">
              <a:solidFill>
                <a:srgbClr val="0066CC"/>
              </a:solidFill>
              <a:latin typeface="Arial Unicode MS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400" kern="0" dirty="0" smtClean="0">
                <a:latin typeface="Arial Unicode MS" pitchFamily="34" charset="-122"/>
                <a:ea typeface="+mn-ea"/>
              </a:rPr>
              <a:t>check whether </a:t>
            </a:r>
            <a:r>
              <a:rPr lang="en-US" altLang="zh-CN" sz="2400" kern="0" dirty="0" err="1" smtClean="0">
                <a:solidFill>
                  <a:srgbClr val="0066CC"/>
                </a:solidFill>
                <a:latin typeface="Arial Unicode MS" pitchFamily="34" charset="-122"/>
              </a:rPr>
              <a:t>G</a:t>
            </a:r>
            <a:r>
              <a:rPr lang="en-US" altLang="zh-CN" sz="2400" kern="0" baseline="-25000" dirty="0" err="1" smtClean="0">
                <a:solidFill>
                  <a:srgbClr val="0066CC"/>
                </a:solidFill>
                <a:latin typeface="Arial Unicode MS" pitchFamily="34" charset="-122"/>
              </a:rPr>
              <a:t>p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</a:rPr>
              <a:t> 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</a:rPr>
              <a:t>‘‘matches’’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</a:rPr>
              <a:t> G; and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400" kern="0" dirty="0" smtClean="0">
                <a:latin typeface="Arial Unicode MS" pitchFamily="34" charset="-122"/>
                <a:ea typeface="+mn-ea"/>
              </a:rPr>
              <a:t>identify all 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</a:rPr>
              <a:t>‘‘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matched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</a:rPr>
              <a:t>’’</a:t>
            </a:r>
            <a:r>
              <a:rPr lang="en-US" altLang="zh-CN" sz="2400" kern="0" dirty="0" smtClean="0">
                <a:latin typeface="Arial Unicode MS" pitchFamily="34" charset="-122"/>
                <a:ea typeface="+mn-ea"/>
              </a:rPr>
              <a:t> </a:t>
            </a:r>
            <a:r>
              <a:rPr lang="en-US" altLang="zh-CN" sz="2400" kern="0" dirty="0" err="1" smtClean="0">
                <a:latin typeface="Arial Unicode MS" pitchFamily="34" charset="-122"/>
                <a:ea typeface="+mn-ea"/>
              </a:rPr>
              <a:t>subgraphs</a:t>
            </a:r>
            <a:r>
              <a:rPr lang="en-US" altLang="zh-CN" sz="2400" kern="0" dirty="0" smtClean="0">
                <a:latin typeface="Arial Unicode MS" pitchFamily="34" charset="-122"/>
                <a:ea typeface="+mn-ea"/>
              </a:rPr>
              <a:t>. 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11" name="内容占位符 4"/>
          <p:cNvSpPr txBox="1">
            <a:spLocks/>
          </p:cNvSpPr>
          <p:nvPr/>
        </p:nvSpPr>
        <p:spPr bwMode="auto">
          <a:xfrm rot="10800000" flipV="1">
            <a:off x="395536" y="3469070"/>
            <a:ext cx="8424936" cy="276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200" kern="0" dirty="0" smtClean="0">
                <a:latin typeface="Arial Unicode MS" pitchFamily="34" charset="-122"/>
              </a:rPr>
              <a:t>Two classes of queries: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200" kern="0" dirty="0" smtClean="0">
                <a:solidFill>
                  <a:srgbClr val="FF0000"/>
                </a:solidFill>
                <a:latin typeface="Arial Unicode MS" pitchFamily="34" charset="-122"/>
              </a:rPr>
              <a:t>Boolean</a:t>
            </a:r>
            <a:r>
              <a:rPr lang="en-US" altLang="zh-CN" sz="2200" kern="0" dirty="0" smtClean="0">
                <a:latin typeface="Arial Unicode MS" pitchFamily="34" charset="-122"/>
              </a:rPr>
              <a:t> queries (Yes or No)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200" kern="0" dirty="0" smtClean="0">
                <a:solidFill>
                  <a:srgbClr val="FF0000"/>
                </a:solidFill>
                <a:latin typeface="Arial Unicode MS" pitchFamily="34" charset="-122"/>
              </a:rPr>
              <a:t>Functional</a:t>
            </a:r>
            <a:r>
              <a:rPr lang="en-US" altLang="zh-CN" sz="2200" kern="0" dirty="0" smtClean="0">
                <a:latin typeface="Arial Unicode MS" pitchFamily="34" charset="-122"/>
              </a:rPr>
              <a:t> queries, which may use </a:t>
            </a:r>
            <a:r>
              <a:rPr lang="en-US" altLang="zh-CN" sz="2200" kern="0" dirty="0" smtClean="0">
                <a:solidFill>
                  <a:srgbClr val="00B0F0"/>
                </a:solidFill>
                <a:latin typeface="Arial Unicode MS" pitchFamily="34" charset="-122"/>
              </a:rPr>
              <a:t>Boolean queries </a:t>
            </a:r>
            <a:r>
              <a:rPr lang="en-US" altLang="zh-CN" sz="2200" kern="0" dirty="0" smtClean="0">
                <a:latin typeface="Arial Unicode MS" pitchFamily="34" charset="-122"/>
              </a:rPr>
              <a:t>as a subroutine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Graphs contain a set of nodes and a set of edges, typically with labels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Pattern graphs are typically small (e.g., 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10</a:t>
            </a: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), but data graphs are </a:t>
            </a:r>
            <a:r>
              <a:rPr lang="en-US" altLang="zh-CN" sz="2000" kern="0" dirty="0" smtClean="0">
                <a:latin typeface="Arial Unicode MS" pitchFamily="34" charset="-122"/>
              </a:rPr>
              <a:t>usually</a:t>
            </a: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 huge </a:t>
            </a:r>
            <a:r>
              <a:rPr lang="en-US" altLang="zh-CN" sz="2000" kern="0" dirty="0" smtClean="0">
                <a:latin typeface="Arial Unicode MS" pitchFamily="34" charset="-122"/>
              </a:rPr>
              <a:t>(e.g., 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</a:rPr>
              <a:t>10</a:t>
            </a:r>
            <a:r>
              <a:rPr lang="en-US" altLang="zh-CN" sz="2000" kern="0" baseline="30000" dirty="0" smtClean="0">
                <a:solidFill>
                  <a:srgbClr val="FF0000"/>
                </a:solidFill>
                <a:latin typeface="Arial Unicode MS" pitchFamily="34" charset="-122"/>
              </a:rPr>
              <a:t>8</a:t>
            </a:r>
            <a:r>
              <a:rPr lang="en-US" altLang="zh-CN" sz="2000" kern="0" dirty="0" smtClean="0">
                <a:latin typeface="Arial Unicode MS" pitchFamily="34" charset="-122"/>
              </a:rPr>
              <a:t>)</a:t>
            </a:r>
            <a:endParaRPr lang="en-US" altLang="zh-CN" sz="20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31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31005</TotalTime>
  <Words>3055</Words>
  <Application>Microsoft Office PowerPoint</Application>
  <PresentationFormat>全屏显示(4:3)</PresentationFormat>
  <Paragraphs>425</Paragraphs>
  <Slides>45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默认设计模板</vt:lpstr>
      <vt:lpstr>幻灯片 1</vt:lpstr>
      <vt:lpstr>幻灯片 2</vt:lpstr>
      <vt:lpstr>Application Scenarios</vt:lpstr>
      <vt:lpstr>Application Scenarios</vt:lpstr>
      <vt:lpstr>Application Scenarios</vt:lpstr>
      <vt:lpstr>Application Scenarios</vt:lpstr>
      <vt:lpstr>Outline</vt:lpstr>
      <vt:lpstr>幻灯片 8</vt:lpstr>
      <vt:lpstr>What is Graph Search?</vt:lpstr>
      <vt:lpstr>What is Graph Search?</vt:lpstr>
      <vt:lpstr>幻灯片 11</vt:lpstr>
      <vt:lpstr>The need for a Social Search Engine</vt:lpstr>
      <vt:lpstr>Graph Search vs. RDBMS [13]</vt:lpstr>
      <vt:lpstr>Graph Search vs. RDBMS [13]</vt:lpstr>
      <vt:lpstr>Social Search vs. Web Search</vt:lpstr>
      <vt:lpstr>Interesting Coincidence!</vt:lpstr>
      <vt:lpstr>幻灯片 17</vt:lpstr>
      <vt:lpstr>Social networks are “big data”</vt:lpstr>
      <vt:lpstr>Challenges</vt:lpstr>
      <vt:lpstr>幻灯片 20</vt:lpstr>
      <vt:lpstr>Query Approximation</vt:lpstr>
      <vt:lpstr>Graph Pattern Matching [17]</vt:lpstr>
      <vt:lpstr>Subgraph Isomorphism[12]</vt:lpstr>
      <vt:lpstr>Graph Simulation [9, 21]</vt:lpstr>
      <vt:lpstr>Subgraph Isomorphism</vt:lpstr>
      <vt:lpstr>Terrorist Collaboration Network</vt:lpstr>
      <vt:lpstr>Strong Simulation[16,17]</vt:lpstr>
      <vt:lpstr>Strong Simulation</vt:lpstr>
      <vt:lpstr>Strong Simulation</vt:lpstr>
      <vt:lpstr>Strong Simulation</vt:lpstr>
      <vt:lpstr>幻灯片 31</vt:lpstr>
      <vt:lpstr>Distributed Processing</vt:lpstr>
      <vt:lpstr>Distributed Processing</vt:lpstr>
      <vt:lpstr>Distributed Processing</vt:lpstr>
      <vt:lpstr>Incremental Evaluation</vt:lpstr>
      <vt:lpstr>Incremental Evaluation</vt:lpstr>
      <vt:lpstr>Data Sampling </vt:lpstr>
      <vt:lpstr>Data Compression</vt:lpstr>
      <vt:lpstr>Data Partitioning</vt:lpstr>
      <vt:lpstr>Summary</vt:lpstr>
      <vt:lpstr>幻灯片 41</vt:lpstr>
      <vt:lpstr>References</vt:lpstr>
      <vt:lpstr>References</vt:lpstr>
      <vt:lpstr>幻灯片 44</vt:lpstr>
      <vt:lpstr>Short Bio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shuai.ma</cp:lastModifiedBy>
  <cp:revision>3149</cp:revision>
  <dcterms:created xsi:type="dcterms:W3CDTF">2010-07-14T15:56:11Z</dcterms:created>
  <dcterms:modified xsi:type="dcterms:W3CDTF">2016-05-15T15:21:33Z</dcterms:modified>
</cp:coreProperties>
</file>