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96" r:id="rId2"/>
    <p:sldId id="762" r:id="rId3"/>
    <p:sldId id="763" r:id="rId4"/>
    <p:sldId id="773" r:id="rId5"/>
    <p:sldId id="769" r:id="rId6"/>
    <p:sldId id="765" r:id="rId7"/>
    <p:sldId id="766" r:id="rId8"/>
    <p:sldId id="767" r:id="rId9"/>
    <p:sldId id="736" r:id="rId10"/>
    <p:sldId id="732" r:id="rId11"/>
    <p:sldId id="735" r:id="rId12"/>
    <p:sldId id="734" r:id="rId13"/>
    <p:sldId id="733" r:id="rId14"/>
    <p:sldId id="713" r:id="rId15"/>
    <p:sldId id="705" r:id="rId16"/>
    <p:sldId id="748" r:id="rId17"/>
    <p:sldId id="749" r:id="rId18"/>
    <p:sldId id="750" r:id="rId19"/>
    <p:sldId id="714" r:id="rId20"/>
    <p:sldId id="719" r:id="rId21"/>
    <p:sldId id="746" r:id="rId22"/>
    <p:sldId id="747" r:id="rId23"/>
    <p:sldId id="718" r:id="rId24"/>
    <p:sldId id="729" r:id="rId25"/>
    <p:sldId id="774" r:id="rId26"/>
    <p:sldId id="716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  <a:srgbClr val="000099"/>
    <a:srgbClr val="0066CC"/>
    <a:srgbClr val="FFFF66"/>
    <a:srgbClr val="EAEAEA"/>
    <a:srgbClr val="3366CC"/>
    <a:srgbClr val="CC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58" autoAdjust="0"/>
    <p:restoredTop sz="89054" autoAdjust="0"/>
  </p:normalViewPr>
  <p:slideViewPr>
    <p:cSldViewPr>
      <p:cViewPr>
        <p:scale>
          <a:sx n="65" d="100"/>
          <a:sy n="65" d="100"/>
        </p:scale>
        <p:origin x="-652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86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B982D1-6ED6-473B-B307-03B5C8307F3B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5CF96DD8-021A-4E19-8C0D-A1B5F96782D8}">
      <dgm:prSet phldrT="[文本]" custT="1"/>
      <dgm:spPr/>
      <dgm:t>
        <a:bodyPr lIns="0" tIns="0" rIns="0" bIns="0"/>
        <a:lstStyle/>
        <a:p>
          <a:r>
            <a:rPr lang="zh-CN" altLang="en-US" sz="2400" b="1" dirty="0" smtClean="0">
              <a:solidFill>
                <a:srgbClr val="FF0000"/>
              </a:solidFill>
            </a:rPr>
            <a:t>准确性</a:t>
          </a:r>
          <a:endParaRPr lang="zh-CN" altLang="en-US" sz="2400" b="1" dirty="0">
            <a:solidFill>
              <a:srgbClr val="FF0000"/>
            </a:solidFill>
          </a:endParaRPr>
        </a:p>
      </dgm:t>
    </dgm:pt>
    <dgm:pt modelId="{BB22A60D-8135-4A1B-BF02-E062B85C4DC7}" type="parTrans" cxnId="{367D7C26-A4F3-4E45-88B2-5A685B99D6C9}">
      <dgm:prSet/>
      <dgm:spPr/>
      <dgm:t>
        <a:bodyPr/>
        <a:lstStyle/>
        <a:p>
          <a:endParaRPr lang="zh-CN" altLang="en-US"/>
        </a:p>
      </dgm:t>
    </dgm:pt>
    <dgm:pt modelId="{78AD9CAE-29E2-4C03-9F82-3AC6C75BA4B4}" type="sibTrans" cxnId="{367D7C26-A4F3-4E45-88B2-5A685B99D6C9}">
      <dgm:prSet/>
      <dgm:spPr/>
      <dgm:t>
        <a:bodyPr/>
        <a:lstStyle/>
        <a:p>
          <a:endParaRPr lang="zh-CN" altLang="en-US"/>
        </a:p>
      </dgm:t>
    </dgm:pt>
    <dgm:pt modelId="{68859B8F-6C50-4599-99E1-FF261758F310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rgbClr val="FF0000"/>
              </a:solidFill>
            </a:rPr>
            <a:t>高效性</a:t>
          </a:r>
          <a:endParaRPr lang="zh-CN" altLang="en-US" sz="3200" b="1" dirty="0">
            <a:solidFill>
              <a:srgbClr val="FF0000"/>
            </a:solidFill>
          </a:endParaRPr>
        </a:p>
      </dgm:t>
    </dgm:pt>
    <dgm:pt modelId="{E6AE4C78-4D32-4C6A-BB77-75039A7B656F}" type="parTrans" cxnId="{1B727F08-720F-425D-AC99-D01F00EBDAD6}">
      <dgm:prSet/>
      <dgm:spPr/>
      <dgm:t>
        <a:bodyPr/>
        <a:lstStyle/>
        <a:p>
          <a:endParaRPr lang="zh-CN" altLang="en-US"/>
        </a:p>
      </dgm:t>
    </dgm:pt>
    <dgm:pt modelId="{1FDA239B-5DE9-456D-8726-BCF984D2A6C4}" type="sibTrans" cxnId="{1B727F08-720F-425D-AC99-D01F00EBDAD6}">
      <dgm:prSet/>
      <dgm:spPr/>
      <dgm:t>
        <a:bodyPr/>
        <a:lstStyle/>
        <a:p>
          <a:endParaRPr lang="zh-CN" altLang="en-US"/>
        </a:p>
      </dgm:t>
    </dgm:pt>
    <dgm:pt modelId="{B8728676-21F2-4D2A-98F0-AF480818B640}">
      <dgm:prSet phldrT="[文本]" custT="1"/>
      <dgm:spPr/>
      <dgm:t>
        <a:bodyPr lIns="0" tIns="0" rIns="0" bIns="0"/>
        <a:lstStyle/>
        <a:p>
          <a:r>
            <a:rPr lang="zh-CN" altLang="en-US" sz="2400" b="1" dirty="0" smtClean="0">
              <a:solidFill>
                <a:srgbClr val="FF0000"/>
              </a:solidFill>
            </a:rPr>
            <a:t>友好性</a:t>
          </a:r>
        </a:p>
      </dgm:t>
    </dgm:pt>
    <dgm:pt modelId="{4B586BC2-F39B-4C27-9CDD-19D4EFDCFABC}" type="parTrans" cxnId="{82A0F3D3-04CC-431B-89EA-781A154A5CBD}">
      <dgm:prSet/>
      <dgm:spPr/>
      <dgm:t>
        <a:bodyPr/>
        <a:lstStyle/>
        <a:p>
          <a:endParaRPr lang="zh-CN" altLang="en-US"/>
        </a:p>
      </dgm:t>
    </dgm:pt>
    <dgm:pt modelId="{97BA1A96-DB95-4245-B30C-1E753F93F9C1}" type="sibTrans" cxnId="{82A0F3D3-04CC-431B-89EA-781A154A5CBD}">
      <dgm:prSet/>
      <dgm:spPr/>
      <dgm:t>
        <a:bodyPr/>
        <a:lstStyle/>
        <a:p>
          <a:endParaRPr lang="zh-CN" altLang="en-US"/>
        </a:p>
      </dgm:t>
    </dgm:pt>
    <dgm:pt modelId="{8D934E6C-401B-41FC-A3FE-D7AD0F5A20F3}" type="pres">
      <dgm:prSet presAssocID="{9AB982D1-6ED6-473B-B307-03B5C8307F3B}" presName="compositeShape" presStyleCnt="0">
        <dgm:presLayoutVars>
          <dgm:chMax val="7"/>
          <dgm:dir/>
          <dgm:resizeHandles val="exact"/>
        </dgm:presLayoutVars>
      </dgm:prSet>
      <dgm:spPr/>
    </dgm:pt>
    <dgm:pt modelId="{67222F96-6B5C-42CE-A44A-BF1EF64C1251}" type="pres">
      <dgm:prSet presAssocID="{9AB982D1-6ED6-473B-B307-03B5C8307F3B}" presName="wedge1" presStyleLbl="node1" presStyleIdx="0" presStyleCnt="3" custLinFactNeighborX="-3216" custLinFactNeighborY="716"/>
      <dgm:spPr/>
      <dgm:t>
        <a:bodyPr/>
        <a:lstStyle/>
        <a:p>
          <a:endParaRPr lang="zh-CN" altLang="en-US"/>
        </a:p>
      </dgm:t>
    </dgm:pt>
    <dgm:pt modelId="{D0860409-B568-4801-B393-E33F9EBA98A2}" type="pres">
      <dgm:prSet presAssocID="{9AB982D1-6ED6-473B-B307-03B5C8307F3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8FC2DC-4C6C-4202-B578-847F3969F2CE}" type="pres">
      <dgm:prSet presAssocID="{9AB982D1-6ED6-473B-B307-03B5C8307F3B}" presName="wedge2" presStyleLbl="node1" presStyleIdx="1" presStyleCnt="3" custLinFactNeighborX="1511" custLinFactNeighborY="-2301"/>
      <dgm:spPr/>
      <dgm:t>
        <a:bodyPr/>
        <a:lstStyle/>
        <a:p>
          <a:endParaRPr lang="zh-CN" altLang="en-US"/>
        </a:p>
      </dgm:t>
    </dgm:pt>
    <dgm:pt modelId="{5CCFEA56-54A6-4BB0-92C9-95FB300E48A3}" type="pres">
      <dgm:prSet presAssocID="{9AB982D1-6ED6-473B-B307-03B5C8307F3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922C78-D3B8-4AEA-910E-BEFD23942217}" type="pres">
      <dgm:prSet presAssocID="{9AB982D1-6ED6-473B-B307-03B5C8307F3B}" presName="wedge3" presStyleLbl="node1" presStyleIdx="2" presStyleCnt="3" custLinFactNeighborX="1511" custLinFactNeighborY="-2301"/>
      <dgm:spPr/>
      <dgm:t>
        <a:bodyPr/>
        <a:lstStyle/>
        <a:p>
          <a:endParaRPr lang="zh-CN" altLang="en-US"/>
        </a:p>
      </dgm:t>
    </dgm:pt>
    <dgm:pt modelId="{B94740DE-01D5-4BC3-A037-D9A56A4EE735}" type="pres">
      <dgm:prSet presAssocID="{9AB982D1-6ED6-473B-B307-03B5C8307F3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C5DBCC-0C16-4929-8F45-1BF747E9E677}" type="presOf" srcId="{68859B8F-6C50-4599-99E1-FF261758F310}" destId="{D58FC2DC-4C6C-4202-B578-847F3969F2CE}" srcOrd="0" destOrd="0" presId="urn:microsoft.com/office/officeart/2005/8/layout/chart3"/>
    <dgm:cxn modelId="{82A0F3D3-04CC-431B-89EA-781A154A5CBD}" srcId="{9AB982D1-6ED6-473B-B307-03B5C8307F3B}" destId="{B8728676-21F2-4D2A-98F0-AF480818B640}" srcOrd="2" destOrd="0" parTransId="{4B586BC2-F39B-4C27-9CDD-19D4EFDCFABC}" sibTransId="{97BA1A96-DB95-4245-B30C-1E753F93F9C1}"/>
    <dgm:cxn modelId="{367D7C26-A4F3-4E45-88B2-5A685B99D6C9}" srcId="{9AB982D1-6ED6-473B-B307-03B5C8307F3B}" destId="{5CF96DD8-021A-4E19-8C0D-A1B5F96782D8}" srcOrd="0" destOrd="0" parTransId="{BB22A60D-8135-4A1B-BF02-E062B85C4DC7}" sibTransId="{78AD9CAE-29E2-4C03-9F82-3AC6C75BA4B4}"/>
    <dgm:cxn modelId="{1B727F08-720F-425D-AC99-D01F00EBDAD6}" srcId="{9AB982D1-6ED6-473B-B307-03B5C8307F3B}" destId="{68859B8F-6C50-4599-99E1-FF261758F310}" srcOrd="1" destOrd="0" parTransId="{E6AE4C78-4D32-4C6A-BB77-75039A7B656F}" sibTransId="{1FDA239B-5DE9-456D-8726-BCF984D2A6C4}"/>
    <dgm:cxn modelId="{0A6DD29B-3D25-4DCA-80FB-E51884BD9E75}" type="presOf" srcId="{5CF96DD8-021A-4E19-8C0D-A1B5F96782D8}" destId="{D0860409-B568-4801-B393-E33F9EBA98A2}" srcOrd="1" destOrd="0" presId="urn:microsoft.com/office/officeart/2005/8/layout/chart3"/>
    <dgm:cxn modelId="{9970C8E7-20E3-4EF1-91A2-E1E90ACE784F}" type="presOf" srcId="{9AB982D1-6ED6-473B-B307-03B5C8307F3B}" destId="{8D934E6C-401B-41FC-A3FE-D7AD0F5A20F3}" srcOrd="0" destOrd="0" presId="urn:microsoft.com/office/officeart/2005/8/layout/chart3"/>
    <dgm:cxn modelId="{BF81216E-E810-4193-B654-2A0F7A6A8BA1}" type="presOf" srcId="{B8728676-21F2-4D2A-98F0-AF480818B640}" destId="{B94740DE-01D5-4BC3-A037-D9A56A4EE735}" srcOrd="1" destOrd="0" presId="urn:microsoft.com/office/officeart/2005/8/layout/chart3"/>
    <dgm:cxn modelId="{F0EFA58B-D9D1-4163-8DF2-7A0C67159D0E}" type="presOf" srcId="{B8728676-21F2-4D2A-98F0-AF480818B640}" destId="{36922C78-D3B8-4AEA-910E-BEFD23942217}" srcOrd="0" destOrd="0" presId="urn:microsoft.com/office/officeart/2005/8/layout/chart3"/>
    <dgm:cxn modelId="{923F81B8-AE4F-48E0-95D6-D7465221F714}" type="presOf" srcId="{5CF96DD8-021A-4E19-8C0D-A1B5F96782D8}" destId="{67222F96-6B5C-42CE-A44A-BF1EF64C1251}" srcOrd="0" destOrd="0" presId="urn:microsoft.com/office/officeart/2005/8/layout/chart3"/>
    <dgm:cxn modelId="{C933D8CA-1A53-47C8-8653-1B5EBCC1B426}" type="presOf" srcId="{68859B8F-6C50-4599-99E1-FF261758F310}" destId="{5CCFEA56-54A6-4BB0-92C9-95FB300E48A3}" srcOrd="1" destOrd="0" presId="urn:microsoft.com/office/officeart/2005/8/layout/chart3"/>
    <dgm:cxn modelId="{1D46EAD1-0F0C-4C5E-B7D0-B0B6FF697747}" type="presParOf" srcId="{8D934E6C-401B-41FC-A3FE-D7AD0F5A20F3}" destId="{67222F96-6B5C-42CE-A44A-BF1EF64C1251}" srcOrd="0" destOrd="0" presId="urn:microsoft.com/office/officeart/2005/8/layout/chart3"/>
    <dgm:cxn modelId="{83B231B4-ECB8-4596-B0D3-E38B17E04D16}" type="presParOf" srcId="{8D934E6C-401B-41FC-A3FE-D7AD0F5A20F3}" destId="{D0860409-B568-4801-B393-E33F9EBA98A2}" srcOrd="1" destOrd="0" presId="urn:microsoft.com/office/officeart/2005/8/layout/chart3"/>
    <dgm:cxn modelId="{373D8A55-AC61-473B-88A0-619BCD732706}" type="presParOf" srcId="{8D934E6C-401B-41FC-A3FE-D7AD0F5A20F3}" destId="{D58FC2DC-4C6C-4202-B578-847F3969F2CE}" srcOrd="2" destOrd="0" presId="urn:microsoft.com/office/officeart/2005/8/layout/chart3"/>
    <dgm:cxn modelId="{0E8D5F3F-E02D-45A2-8200-368F72A86989}" type="presParOf" srcId="{8D934E6C-401B-41FC-A3FE-D7AD0F5A20F3}" destId="{5CCFEA56-54A6-4BB0-92C9-95FB300E48A3}" srcOrd="3" destOrd="0" presId="urn:microsoft.com/office/officeart/2005/8/layout/chart3"/>
    <dgm:cxn modelId="{2C6206FB-4695-47BD-A505-3C8FFCFDEF00}" type="presParOf" srcId="{8D934E6C-401B-41FC-A3FE-D7AD0F5A20F3}" destId="{36922C78-D3B8-4AEA-910E-BEFD23942217}" srcOrd="4" destOrd="0" presId="urn:microsoft.com/office/officeart/2005/8/layout/chart3"/>
    <dgm:cxn modelId="{BCC1BE31-732F-409B-8490-18EB20A7E040}" type="presParOf" srcId="{8D934E6C-401B-41FC-A3FE-D7AD0F5A20F3}" destId="{B94740DE-01D5-4BC3-A037-D9A56A4EE735}" srcOrd="5" destOrd="0" presId="urn:microsoft.com/office/officeart/2005/8/layout/chart3"/>
  </dgm:cxnLst>
  <dgm:bg/>
  <dgm:whole/>
  <dgm:extLst>
    <a:ext uri="http://schemas.microsoft.com/office/drawing/2008/diagram">
      <dsp:dataModelExt xmlns=""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7222F96-6B5C-42CE-A44A-BF1EF64C1251}">
      <dsp:nvSpPr>
        <dsp:cNvPr id="0" name=""/>
        <dsp:cNvSpPr/>
      </dsp:nvSpPr>
      <dsp:spPr>
        <a:xfrm>
          <a:off x="328360" y="217038"/>
          <a:ext cx="2479955" cy="247995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0000"/>
              </a:solidFill>
            </a:rPr>
            <a:t>准确性</a:t>
          </a:r>
          <a:endParaRPr lang="zh-CN" altLang="en-US" sz="2400" b="1" kern="1200" dirty="0">
            <a:solidFill>
              <a:srgbClr val="FF0000"/>
            </a:solidFill>
          </a:endParaRPr>
        </a:p>
      </dsp:txBody>
      <dsp:txXfrm>
        <a:off x="1676688" y="674649"/>
        <a:ext cx="841413" cy="826651"/>
      </dsp:txXfrm>
    </dsp:sp>
    <dsp:sp modelId="{D58FC2DC-4C6C-4202-B578-847F3969F2CE}">
      <dsp:nvSpPr>
        <dsp:cNvPr id="0" name=""/>
        <dsp:cNvSpPr/>
      </dsp:nvSpPr>
      <dsp:spPr>
        <a:xfrm>
          <a:off x="317751" y="216026"/>
          <a:ext cx="2479955" cy="2479955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0000"/>
              </a:solidFill>
            </a:rPr>
            <a:t>高效性</a:t>
          </a:r>
          <a:endParaRPr lang="zh-CN" altLang="en-US" sz="3200" b="1" kern="1200" dirty="0">
            <a:solidFill>
              <a:srgbClr val="FF0000"/>
            </a:solidFill>
          </a:endParaRPr>
        </a:p>
      </dsp:txBody>
      <dsp:txXfrm>
        <a:off x="996787" y="1780760"/>
        <a:ext cx="1121884" cy="767605"/>
      </dsp:txXfrm>
    </dsp:sp>
    <dsp:sp modelId="{36922C78-D3B8-4AEA-910E-BEFD23942217}">
      <dsp:nvSpPr>
        <dsp:cNvPr id="0" name=""/>
        <dsp:cNvSpPr/>
      </dsp:nvSpPr>
      <dsp:spPr>
        <a:xfrm>
          <a:off x="317751" y="216026"/>
          <a:ext cx="2479955" cy="2479955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0000"/>
              </a:solidFill>
            </a:rPr>
            <a:t>友好性</a:t>
          </a:r>
        </a:p>
      </dsp:txBody>
      <dsp:txXfrm>
        <a:off x="583461" y="703160"/>
        <a:ext cx="841413" cy="826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2016/11/24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230223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2148821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7%86%B1%E5%B8%B6" TargetMode="External"/><Relationship Id="rId13" Type="http://schemas.openxmlformats.org/officeDocument/2006/relationships/hyperlink" Target="https://zh.wikipedia.org/wiki/%E8%8D%89%E6%9C%AC%E6%A4%8D%E7%89%A9" TargetMode="External"/><Relationship Id="rId3" Type="http://schemas.openxmlformats.org/officeDocument/2006/relationships/hyperlink" Target="https://zh.wikipedia.org/wiki/%E5%A4%A7%E6%88%9F%E7%A7%91" TargetMode="External"/><Relationship Id="rId7" Type="http://schemas.openxmlformats.org/officeDocument/2006/relationships/hyperlink" Target="https://zh.wikipedia.org/wiki/%E7%BE%8E%E6%B4%B2" TargetMode="External"/><Relationship Id="rId12" Type="http://schemas.openxmlformats.org/officeDocument/2006/relationships/hyperlink" Target="https://zh.wikipedia.org/wiki/%E5%A4%9A%E5%B9%B4%E7%94%9F" TargetMode="External"/><Relationship Id="rId2" Type="http://schemas.openxmlformats.org/officeDocument/2006/relationships/slide" Target="../slides/slide18.xml"/><Relationship Id="rId16" Type="http://schemas.openxmlformats.org/officeDocument/2006/relationships/hyperlink" Target="https://zh.wikipedia.org/wiki/%E5%96%AC%E6%9C%A8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pedia.org/wiki/%E9%9D%9E%E6%B4%B2" TargetMode="External"/><Relationship Id="rId11" Type="http://schemas.openxmlformats.org/officeDocument/2006/relationships/hyperlink" Target="https://zh.wikipedia.org/wiki/%E4%B8%80%E5%B9%B4%E7%94%9F" TargetMode="External"/><Relationship Id="rId5" Type="http://schemas.openxmlformats.org/officeDocument/2006/relationships/hyperlink" Target="https://zh.wikipedia.org/w/index.php?title=%E7%87%88%E5%8F%B0%E8%8D%89&amp;action=edit&amp;redlink=1" TargetMode="External"/><Relationship Id="rId15" Type="http://schemas.openxmlformats.org/officeDocument/2006/relationships/hyperlink" Target="https://zh.wikipedia.org/wiki/%E7%81%8C%E6%9C%A8" TargetMode="External"/><Relationship Id="rId10" Type="http://schemas.openxmlformats.org/officeDocument/2006/relationships/hyperlink" Target="https://zh.wikipedia.org/wiki/%E6%B8%A9%E5%B8%A6" TargetMode="External"/><Relationship Id="rId4" Type="http://schemas.openxmlformats.org/officeDocument/2006/relationships/hyperlink" Target="https://zh.wikipedia.org/wiki/%E4%B8%80%E5%93%81%E7%B4%85" TargetMode="External"/><Relationship Id="rId9" Type="http://schemas.openxmlformats.org/officeDocument/2006/relationships/hyperlink" Target="https://zh.wikipedia.org/wiki/%E4%BA%9E%E7%86%B1%E5%B8%B6" TargetMode="External"/><Relationship Id="rId14" Type="http://schemas.openxmlformats.org/officeDocument/2006/relationships/hyperlink" Target="https://zh.wikipedia.org/wiki/%E6%9C%A8%E6%9C%AC%E6%A4%8D%E7%89%A9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认定了</a:t>
            </a:r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13</a:t>
            </a:r>
            <a:r>
              <a:rPr lang="zh-CN" altLang="en-US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个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《</a:t>
            </a:r>
            <a:r>
              <a:rPr lang="zh-CN" altLang="en-US" sz="1200" u="sng" dirty="0" smtClean="0">
                <a:solidFill>
                  <a:srgbClr val="000099"/>
                </a:solidFill>
              </a:rPr>
              <a:t>福布斯</a:t>
            </a:r>
            <a:r>
              <a:rPr lang="en-US" altLang="zh-CN" sz="1200" dirty="0" smtClean="0"/>
              <a:t>》</a:t>
            </a:r>
            <a:r>
              <a:rPr lang="zh-CN" altLang="en-US" sz="1200" dirty="0" smtClean="0"/>
              <a:t>日前评选出十位最年轻的亿万富翁，</a:t>
            </a:r>
            <a:r>
              <a:rPr lang="en-US" altLang="zh-CN" sz="1200" dirty="0" smtClean="0"/>
              <a:t>26</a:t>
            </a:r>
            <a:r>
              <a:rPr lang="zh-CN" altLang="en-US" sz="1200" dirty="0" smtClean="0"/>
              <a:t>岁的马克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扎克伯格以</a:t>
            </a:r>
            <a:r>
              <a:rPr lang="en-US" altLang="zh-CN" sz="1200" dirty="0" smtClean="0"/>
              <a:t>69</a:t>
            </a:r>
            <a:r>
              <a:rPr lang="zh-CN" altLang="en-US" sz="1200" dirty="0" smtClean="0"/>
              <a:t>亿美元的身价排在首位，他也因此成为世界上最年轻的亿万富翁。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移动互联网的发展：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Android2.3 gingerbread</a:t>
            </a:r>
            <a:r>
              <a:rPr lang="zh-CN" altLang="en-US" dirty="0" smtClean="0"/>
              <a:t>系统中，</a:t>
            </a:r>
            <a:r>
              <a:rPr lang="en-US" altLang="zh-CN" dirty="0" err="1" smtClean="0"/>
              <a:t>google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11</a:t>
            </a:r>
            <a:r>
              <a:rPr lang="zh-CN" altLang="en-US" dirty="0" smtClean="0"/>
              <a:t>种传感器</a:t>
            </a:r>
            <a:r>
              <a:rPr lang="en-US" altLang="zh-CN" dirty="0" smtClean="0"/>
              <a:t>: </a:t>
            </a:r>
            <a:r>
              <a:rPr lang="zh-CN" altLang="en-US" dirty="0" smtClean="0"/>
              <a:t>加速度、磁力、方向、陀螺仪、光线感应、压力、温度、接近、重力、线性加速度、旋转矢量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大戟属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，又称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翡翠塔属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，是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3" tooltip="大戟科"/>
              </a:rPr>
              <a:t>大戟科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植物的一个属，包括了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2160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多种不同种类的植物，当中有些比较常见的，例如：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4" tooltip="一品红"/>
              </a:rPr>
              <a:t>一品红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5" tooltip="灯台草（页面不存在）"/>
              </a:rPr>
              <a:t>灯台草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等。大戟属植物是现时地球上其中一种生长范围极广的植物种属，主要在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6" tooltip="非洲"/>
              </a:rPr>
              <a:t>非洲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7" tooltip="美洲"/>
              </a:rPr>
              <a:t>美洲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8" tooltip="热带"/>
              </a:rPr>
              <a:t>热带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9" tooltip="亚热带"/>
              </a:rPr>
              <a:t>亚热带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地区生长，但在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0" tooltip="温带"/>
              </a:rPr>
              <a:t>温带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亦有发现。生长年期有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1" tooltip="一年生"/>
              </a:rPr>
              <a:t>一年生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或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2" tooltip="多年生"/>
              </a:rPr>
              <a:t>多年生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，有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3" tooltip="草本植物"/>
              </a:rPr>
              <a:t>草本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4" tooltip="木本植物"/>
              </a:rPr>
              <a:t>木本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5" tooltip="灌木"/>
              </a:rPr>
              <a:t>灌木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6" tooltip="乔木"/>
              </a:rPr>
              <a:t>乔木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，而且都有树液。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仙人掌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8" name="图片 7" descr="Logo_Small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732170" y="35551"/>
            <a:ext cx="376334" cy="297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8.wmf"/><Relationship Id="rId7" Type="http://schemas.openxmlformats.org/officeDocument/2006/relationships/diagramLayout" Target="../diagrams/layout1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30.jpeg"/><Relationship Id="rId10" Type="http://schemas.microsoft.com/office/2007/relationships/diagramDrawing" Target="../diagrams/drawing1.xml"/><Relationship Id="rId4" Type="http://schemas.openxmlformats.org/officeDocument/2006/relationships/image" Target="../media/image29.wmf"/><Relationship Id="rId9" Type="http://schemas.openxmlformats.org/officeDocument/2006/relationships/diagramColors" Target="../diagrams/colors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jpeg"/><Relationship Id="rId4" Type="http://schemas.openxmlformats.org/officeDocument/2006/relationships/image" Target="../media/image37.jpeg"/><Relationship Id="rId9" Type="http://schemas.openxmlformats.org/officeDocument/2006/relationships/image" Target="../media/image4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3" Type="http://schemas.openxmlformats.org/officeDocument/2006/relationships/image" Target="../media/image3.png"/><Relationship Id="rId7" Type="http://schemas.openxmlformats.org/officeDocument/2006/relationships/image" Target="../media/image50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4" Type="http://schemas.openxmlformats.org/officeDocument/2006/relationships/image" Target="../media/image47.jpeg"/><Relationship Id="rId9" Type="http://schemas.openxmlformats.org/officeDocument/2006/relationships/image" Target="../media/image5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mashuai@buaa.edu.cn" TargetMode="External"/><Relationship Id="rId2" Type="http://schemas.openxmlformats.org/officeDocument/2006/relationships/hyperlink" Target="http://mashuai.buaa.edu.c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2" Type="http://schemas.openxmlformats.org/officeDocument/2006/relationships/image" Target="../media/image5.png"/><Relationship Id="rId16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5" Type="http://schemas.openxmlformats.org/officeDocument/2006/relationships/image" Target="../media/image24.png"/><Relationship Id="rId10" Type="http://schemas.openxmlformats.org/officeDocument/2006/relationships/image" Target="../media/image19.jpeg"/><Relationship Id="rId4" Type="http://schemas.openxmlformats.org/officeDocument/2006/relationships/image" Target="../media/image13.pn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ChangeArrowheads="1"/>
          </p:cNvSpPr>
          <p:nvPr/>
        </p:nvSpPr>
        <p:spPr bwMode="auto">
          <a:xfrm>
            <a:off x="362476" y="4379367"/>
            <a:ext cx="835292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200" b="1" dirty="0" smtClean="0">
                <a:solidFill>
                  <a:srgbClr val="000099"/>
                </a:solidFill>
                <a:latin typeface="+mn-lt"/>
                <a:ea typeface="+mn-ea"/>
              </a:rPr>
              <a:t>马 帅</a:t>
            </a:r>
            <a:endParaRPr lang="en-US" altLang="zh-CN" sz="3200" b="1" dirty="0" smtClean="0">
              <a:solidFill>
                <a:srgbClr val="000099"/>
              </a:solidFill>
              <a:latin typeface="+mn-lt"/>
              <a:ea typeface="+mn-ea"/>
            </a:endParaRPr>
          </a:p>
        </p:txBody>
      </p:sp>
      <p:sp>
        <p:nvSpPr>
          <p:cNvPr id="15363" name="Rectangle 15"/>
          <p:cNvSpPr>
            <a:spLocks noRot="1" noChangeArrowheads="1"/>
          </p:cNvSpPr>
          <p:nvPr/>
        </p:nvSpPr>
        <p:spPr bwMode="auto">
          <a:xfrm>
            <a:off x="107504" y="404664"/>
            <a:ext cx="8964488" cy="1830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40000"/>
              </a:lnSpc>
            </a:pPr>
            <a:r>
              <a:rPr lang="zh-CN" altLang="en-US" sz="4400" b="1" dirty="0" smtClean="0">
                <a:solidFill>
                  <a:srgbClr val="000099"/>
                </a:solidFill>
                <a:latin typeface="+mn-ea"/>
                <a:ea typeface="+mn-ea"/>
              </a:rPr>
              <a:t>大图搜索：挑战性与相关技术</a:t>
            </a:r>
            <a:endParaRPr lang="en-US" altLang="zh-CN" sz="4400" b="1" dirty="0" smtClean="0">
              <a:solidFill>
                <a:srgbClr val="000099"/>
              </a:solidFill>
              <a:latin typeface="+mn-ea"/>
              <a:ea typeface="+mn-ea"/>
            </a:endParaRPr>
          </a:p>
          <a:p>
            <a:pPr algn="ctr">
              <a:lnSpc>
                <a:spcPct val="140000"/>
              </a:lnSpc>
            </a:pPr>
            <a:r>
              <a:rPr lang="en-US" altLang="zh-CN" sz="2800" b="1" dirty="0" smtClean="0">
                <a:solidFill>
                  <a:srgbClr val="000099"/>
                </a:solidFill>
                <a:latin typeface="+mj-lt"/>
                <a:ea typeface="黑体" pitchFamily="2" charset="-122"/>
              </a:rPr>
              <a:t>(Big Graph Search: Challenges and Techniques)</a:t>
            </a:r>
            <a:endParaRPr lang="zh-CN" altLang="en-US" sz="2800" b="1" dirty="0">
              <a:solidFill>
                <a:srgbClr val="000099"/>
              </a:solidFill>
              <a:latin typeface="+mj-lt"/>
              <a:ea typeface="黑体" pitchFamily="2" charset="-122"/>
            </a:endParaRPr>
          </a:p>
        </p:txBody>
      </p:sp>
      <p:pic>
        <p:nvPicPr>
          <p:cNvPr id="15364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4888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9124" y="5429264"/>
            <a:ext cx="4427099" cy="914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8858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CCY YOCSEF CLUB’ 2016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pic>
        <p:nvPicPr>
          <p:cNvPr id="9" name="图片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84952" y="5429264"/>
            <a:ext cx="3444172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FAE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法则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000099"/>
                </a:solidFill>
                <a:latin typeface="+mn-ea"/>
              </a:rPr>
              <a:t>在大量、动态和不确定图数据中：</a:t>
            </a:r>
            <a:endParaRPr lang="en-US" altLang="zh-CN" sz="2800" dirty="0" smtClean="0">
              <a:solidFill>
                <a:srgbClr val="000099"/>
              </a:solidFill>
              <a:latin typeface="+mn-ea"/>
            </a:endParaRP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F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如何提供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友好的</a:t>
            </a:r>
            <a:r>
              <a:rPr lang="zh-CN" altLang="en-US" dirty="0" smtClean="0">
                <a:latin typeface="+mn-ea"/>
              </a:rPr>
              <a:t>图搜索界面？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如何搜索“信息”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更准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?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E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如何搜索“信息”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更快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?</a:t>
            </a:r>
            <a:endParaRPr lang="en-US" altLang="zh-CN" dirty="0" smtClean="0">
              <a:latin typeface="+mn-ea"/>
            </a:endParaRPr>
          </a:p>
          <a:p>
            <a:pPr lvl="1"/>
            <a:endParaRPr lang="zh-CN" altLang="en-US" dirty="0">
              <a:latin typeface="+mn-ea"/>
            </a:endParaRPr>
          </a:p>
        </p:txBody>
      </p:sp>
      <p:pic>
        <p:nvPicPr>
          <p:cNvPr id="12" name="图片 11" descr="blog-apr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1233688"/>
            <a:ext cx="2438400" cy="1475232"/>
          </a:xfrm>
          <a:prstGeom prst="rect">
            <a:avLst/>
          </a:prstGeom>
        </p:spPr>
      </p:pic>
      <p:grpSp>
        <p:nvGrpSpPr>
          <p:cNvPr id="5" name="组合 17"/>
          <p:cNvGrpSpPr/>
          <p:nvPr/>
        </p:nvGrpSpPr>
        <p:grpSpPr>
          <a:xfrm>
            <a:off x="3275856" y="3645024"/>
            <a:ext cx="5616624" cy="2347424"/>
            <a:chOff x="755576" y="3846721"/>
            <a:chExt cx="5976664" cy="2606615"/>
          </a:xfrm>
        </p:grpSpPr>
        <p:pic>
          <p:nvPicPr>
            <p:cNvPr id="1028" name="Picture 4" descr="C:\Program Files (x86)\Microsoft Office\MEDIA\CAGCAT10\j028575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16016" y="4581128"/>
              <a:ext cx="2016224" cy="1512168"/>
            </a:xfrm>
            <a:prstGeom prst="rect">
              <a:avLst/>
            </a:prstGeom>
            <a:noFill/>
          </p:spPr>
        </p:pic>
        <p:pic>
          <p:nvPicPr>
            <p:cNvPr id="1026" name="Picture 2" descr="C:\Program Files (x86)\Microsoft Office\MEDIA\CAGCAT10\j0292020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5576" y="3846721"/>
              <a:ext cx="2880320" cy="2606615"/>
            </a:xfrm>
            <a:prstGeom prst="rect">
              <a:avLst/>
            </a:prstGeom>
            <a:noFill/>
          </p:spPr>
        </p:pic>
        <p:pic>
          <p:nvPicPr>
            <p:cNvPr id="17" name="图片 16" descr="download (1)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7784" y="4322787"/>
              <a:ext cx="2390775" cy="1914525"/>
            </a:xfrm>
            <a:prstGeom prst="rect">
              <a:avLst/>
            </a:prstGeom>
          </p:spPr>
        </p:pic>
      </p:grpSp>
      <p:graphicFrame>
        <p:nvGraphicFramePr>
          <p:cNvPr id="11" name="内容占位符 4"/>
          <p:cNvGraphicFramePr>
            <a:graphicFrameLocks/>
          </p:cNvGraphicFramePr>
          <p:nvPr/>
        </p:nvGraphicFramePr>
        <p:xfrm>
          <a:off x="107504" y="3284984"/>
          <a:ext cx="3168351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25760" y="6237312"/>
            <a:ext cx="8892480" cy="523220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 </a:t>
            </a:r>
            <a:r>
              <a:rPr lang="en-US" altLang="zh-CN" sz="1400" dirty="0" err="1" smtClean="0">
                <a:ea typeface="黑体" pitchFamily="49" charset="-122"/>
              </a:rPr>
              <a:t>Jia</a:t>
            </a:r>
            <a:r>
              <a:rPr lang="en-US" altLang="zh-CN" sz="1400" dirty="0" smtClean="0">
                <a:ea typeface="黑体" pitchFamily="49" charset="-122"/>
              </a:rPr>
              <a:t> Li, </a:t>
            </a:r>
            <a:r>
              <a:rPr lang="en-US" altLang="zh-CN" sz="1400" dirty="0" err="1" smtClean="0">
                <a:ea typeface="黑体" pitchFamily="49" charset="-122"/>
              </a:rPr>
              <a:t>Chunming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dirty="0" err="1" smtClean="0">
                <a:ea typeface="黑体" pitchFamily="49" charset="-122"/>
              </a:rPr>
              <a:t>Xuelian</a:t>
            </a:r>
            <a:r>
              <a:rPr lang="en-US" altLang="zh-CN" sz="1400" dirty="0" smtClean="0">
                <a:ea typeface="黑体" pitchFamily="49" charset="-122"/>
              </a:rPr>
              <a:t> Lin, and 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. Big Graph Search: Challenges and Techniques. </a:t>
            </a:r>
            <a:r>
              <a:rPr lang="en-US" altLang="zh-CN" sz="1400" b="1" dirty="0" smtClean="0">
                <a:solidFill>
                  <a:srgbClr val="CC3300"/>
                </a:solidFill>
                <a:ea typeface="黑体" pitchFamily="49" charset="-122"/>
              </a:rPr>
              <a:t>Frontiers of Computer Science, 2016. (invited)</a:t>
            </a:r>
            <a:endParaRPr lang="zh-CN" altLang="en-US" sz="1400" b="1" dirty="0" smtClean="0">
              <a:solidFill>
                <a:srgbClr val="CC3300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友好性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(Friendliness)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23528" y="928100"/>
            <a:ext cx="8501122" cy="25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800" dirty="0" smtClean="0">
                <a:latin typeface="+mn-ea"/>
                <a:ea typeface="+mn-ea"/>
              </a:rPr>
              <a:t>如何以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友好的方式</a:t>
            </a:r>
            <a:r>
              <a:rPr lang="zh-CN" altLang="en-US" sz="2800" dirty="0" smtClean="0">
                <a:latin typeface="+mn-ea"/>
                <a:ea typeface="+mn-ea"/>
              </a:rPr>
              <a:t>提供“图搜索”的查询界面？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400" kern="0" dirty="0" smtClean="0">
                <a:solidFill>
                  <a:srgbClr val="FF0000"/>
                </a:solidFill>
                <a:latin typeface="+mn-ea"/>
                <a:ea typeface="+mn-ea"/>
              </a:rPr>
              <a:t>关键字的搜索模式非常友好</a:t>
            </a:r>
            <a:endParaRPr lang="en-US" altLang="zh-CN" sz="2400" kern="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400" kern="0" dirty="0" smtClean="0">
                <a:latin typeface="+mn-ea"/>
                <a:ea typeface="+mn-ea"/>
              </a:rPr>
              <a:t>直接让用户输入模式图非常不友好</a:t>
            </a:r>
            <a:endParaRPr lang="en-US" altLang="zh-CN" sz="2400" kern="0" dirty="0" smtClean="0"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400" kern="0" dirty="0" smtClean="0">
                <a:latin typeface="+mn-ea"/>
                <a:ea typeface="+mn-ea"/>
              </a:rPr>
              <a:t>提供方便的方式</a:t>
            </a:r>
            <a:r>
              <a:rPr lang="zh-CN" altLang="en-US" sz="2400" kern="0" dirty="0" smtClean="0">
                <a:solidFill>
                  <a:srgbClr val="FF0000"/>
                </a:solidFill>
                <a:latin typeface="+mn-ea"/>
                <a:ea typeface="+mn-ea"/>
              </a:rPr>
              <a:t>隐式</a:t>
            </a:r>
            <a:r>
              <a:rPr lang="zh-CN" altLang="en-US" sz="2400" kern="0" dirty="0" smtClean="0">
                <a:latin typeface="+mn-ea"/>
                <a:ea typeface="+mn-ea"/>
              </a:rPr>
              <a:t>表达查询图</a:t>
            </a:r>
            <a:endParaRPr lang="en-US" altLang="zh-CN" sz="2400" kern="0" dirty="0" smtClean="0">
              <a:latin typeface="+mn-ea"/>
              <a:ea typeface="+mn-ea"/>
            </a:endParaRPr>
          </a:p>
          <a:p>
            <a:pPr marL="1200150" lvl="2" indent="-285750" eaLnBrk="0" hangingPunct="0">
              <a:spcBef>
                <a:spcPct val="20000"/>
              </a:spcBef>
              <a:buFontTx/>
              <a:buChar char="–"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如，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Facebook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采用简单化的自然语言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pic>
        <p:nvPicPr>
          <p:cNvPr id="6" name="图片 5" descr="Facebook-Graph-Searc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9432" y="3510300"/>
            <a:ext cx="7783007" cy="30243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08104" y="357301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Facebook</a:t>
            </a:r>
            <a:r>
              <a:rPr lang="en-US" altLang="zh-CN" b="1" dirty="0" smtClean="0">
                <a:solidFill>
                  <a:schemeClr val="bg1"/>
                </a:solidFill>
              </a:rPr>
              <a:t> Graph Search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准确性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(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Accuracy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)</a:t>
            </a:r>
            <a:endParaRPr lang="zh-CN" altLang="en-US" sz="3600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4653136"/>
            <a:ext cx="5580112" cy="1584176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搜索</a:t>
            </a:r>
            <a:r>
              <a:rPr lang="zh-CN" altLang="en-US" sz="2400" dirty="0" smtClean="0">
                <a:solidFill>
                  <a:srgbClr val="000099"/>
                </a:solidFill>
              </a:rPr>
              <a:t>北航</a:t>
            </a:r>
            <a:r>
              <a:rPr lang="zh-CN" altLang="en-US" sz="2400" dirty="0" smtClean="0"/>
              <a:t>的信息</a:t>
            </a:r>
            <a:r>
              <a:rPr lang="zh-CN" altLang="en-US" sz="2400" dirty="0" smtClean="0">
                <a:solidFill>
                  <a:srgbClr val="0066CC"/>
                </a:solidFill>
              </a:rPr>
              <a:t>：</a:t>
            </a:r>
            <a:endParaRPr lang="en-US" altLang="zh-CN" sz="2400" dirty="0" smtClean="0">
              <a:solidFill>
                <a:srgbClr val="0066CC"/>
              </a:solidFill>
            </a:endParaRPr>
          </a:p>
          <a:p>
            <a:pPr marL="285750" indent="-285750">
              <a:buFontTx/>
              <a:buChar char="–"/>
            </a:pPr>
            <a:r>
              <a:rPr lang="zh-CN" altLang="en-US" sz="2000" kern="1200" dirty="0" smtClean="0">
                <a:solidFill>
                  <a:srgbClr val="FF0000"/>
                </a:solidFill>
              </a:rPr>
              <a:t>北航、北京航空航天大学、</a:t>
            </a:r>
            <a:r>
              <a:rPr lang="zh-TW" altLang="en-US" sz="2000" kern="1200" dirty="0" smtClean="0">
                <a:solidFill>
                  <a:srgbClr val="FF0000"/>
                </a:solidFill>
              </a:rPr>
              <a:t>北京航空航天大學</a:t>
            </a:r>
            <a:r>
              <a:rPr lang="zh-CN" altLang="en-US" sz="2000" kern="12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kern="1200" dirty="0" err="1" smtClean="0">
                <a:solidFill>
                  <a:srgbClr val="FF0000"/>
                </a:solidFill>
              </a:rPr>
              <a:t>Beihang</a:t>
            </a:r>
            <a:r>
              <a:rPr lang="zh-CN" altLang="en-US" sz="2000" kern="12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kern="1200" dirty="0" err="1" smtClean="0">
                <a:solidFill>
                  <a:srgbClr val="FF0000"/>
                </a:solidFill>
              </a:rPr>
              <a:t>Beihang</a:t>
            </a:r>
            <a:r>
              <a:rPr lang="en-US" altLang="zh-CN" sz="2000" kern="1200" dirty="0" smtClean="0">
                <a:solidFill>
                  <a:srgbClr val="FF0000"/>
                </a:solidFill>
              </a:rPr>
              <a:t> University</a:t>
            </a:r>
            <a:r>
              <a:rPr lang="zh-CN" altLang="en-US" sz="2000" kern="12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FF0000"/>
                </a:solidFill>
              </a:rPr>
              <a:t>Beijing University of Aeronautics and Astronautics</a:t>
            </a:r>
          </a:p>
          <a:p>
            <a:pPr lvl="1"/>
            <a:endParaRPr lang="zh-CN" altLang="en-US" sz="2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19350" y="908720"/>
            <a:ext cx="8501122" cy="199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kern="0" dirty="0" smtClean="0">
                <a:solidFill>
                  <a:srgbClr val="000000"/>
                </a:solidFill>
                <a:latin typeface="Arial Unicode MS" pitchFamily="34" charset="-122"/>
                <a:ea typeface="黑体"/>
              </a:rPr>
              <a:t>如何搜索“信息”</a:t>
            </a:r>
            <a:r>
              <a:rPr lang="zh-CN" altLang="en-US" sz="2800" kern="0" dirty="0" smtClean="0">
                <a:solidFill>
                  <a:srgbClr val="FF0000"/>
                </a:solidFill>
                <a:latin typeface="Arial Unicode MS" pitchFamily="34" charset="-122"/>
                <a:ea typeface="黑体"/>
              </a:rPr>
              <a:t>更准</a:t>
            </a:r>
            <a:r>
              <a:rPr lang="en-US" altLang="zh-CN" sz="2800" kern="0" dirty="0" smtClean="0">
                <a:solidFill>
                  <a:srgbClr val="FF0000"/>
                </a:solidFill>
                <a:latin typeface="Arial Unicode MS" pitchFamily="34" charset="-122"/>
                <a:ea typeface="黑体"/>
              </a:rPr>
              <a:t>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用户意图理解（融合用户的行为特征）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融合知识图谱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- Knowledge Graph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kern="0" dirty="0" smtClean="0">
                <a:latin typeface="Arial Unicode MS" pitchFamily="34" charset="-122"/>
                <a:ea typeface="+mn-ea"/>
              </a:rPr>
              <a:t>基于知识</a:t>
            </a:r>
            <a:r>
              <a:rPr lang="en-US" altLang="zh-CN" sz="2400" kern="0" dirty="0" smtClean="0">
                <a:latin typeface="Arial Unicode MS" pitchFamily="34" charset="-122"/>
                <a:ea typeface="+mn-ea"/>
              </a:rPr>
              <a:t>/</a:t>
            </a:r>
            <a:r>
              <a:rPr lang="zh-CN" altLang="en-US" sz="2400" kern="0" dirty="0" smtClean="0">
                <a:latin typeface="Arial Unicode MS" pitchFamily="34" charset="-122"/>
                <a:ea typeface="+mn-ea"/>
              </a:rPr>
              <a:t>用户意图的查询转换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67544" y="3140968"/>
            <a:ext cx="558011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搜索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北航周围的饭店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人在美国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vs.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人在北航</a:t>
            </a:r>
            <a:endParaRPr lang="en-US" altLang="zh-CN" sz="2000" dirty="0" smtClean="0">
              <a:solidFill>
                <a:srgbClr val="FF0000"/>
              </a:solidFill>
              <a:latin typeface="Arial Unicode MS" pitchFamily="34" charset="-122"/>
              <a:ea typeface="+mn-ea"/>
            </a:endParaRP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人在北航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: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中午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12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点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vs. 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半夜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12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点</a:t>
            </a:r>
            <a:endParaRPr lang="zh-CN" altLang="en-US" sz="2000" dirty="0">
              <a:solidFill>
                <a:srgbClr val="FF0000"/>
              </a:solidFill>
              <a:latin typeface="Arial Unicode MS" pitchFamily="34" charset="-122"/>
              <a:ea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127501" y="2348880"/>
            <a:ext cx="2908995" cy="4062118"/>
            <a:chOff x="4032448" y="2983761"/>
            <a:chExt cx="2908995" cy="4062118"/>
          </a:xfrm>
        </p:grpSpPr>
        <p:sp>
          <p:nvSpPr>
            <p:cNvPr id="10" name="矩形 9"/>
            <p:cNvSpPr/>
            <p:nvPr/>
          </p:nvSpPr>
          <p:spPr>
            <a:xfrm>
              <a:off x="4788024" y="2983761"/>
              <a:ext cx="14401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移动互联网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3356992"/>
              <a:ext cx="2657475" cy="148443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2" name="图片 11" descr="11042390_95495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2448" y="5157192"/>
              <a:ext cx="2908995" cy="1888687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4788024" y="4999985"/>
              <a:ext cx="14401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知识图谱</a:t>
              </a:r>
              <a:endParaRPr lang="zh-CN" altLang="en-US" sz="2000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高效性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(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Efficiency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)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23528" y="928100"/>
            <a:ext cx="8501122" cy="199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800" dirty="0" smtClean="0">
                <a:latin typeface="+mn-ea"/>
                <a:ea typeface="+mn-ea"/>
              </a:rPr>
              <a:t>如何搜索“信息”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更快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?</a:t>
            </a:r>
            <a:endParaRPr lang="en-US" altLang="zh-CN" sz="2800" dirty="0" smtClean="0"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查询近似技术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kern="0" dirty="0" smtClean="0">
                <a:latin typeface="+mn-ea"/>
                <a:ea typeface="+mn-ea"/>
              </a:rPr>
              <a:t>数据近似技术</a:t>
            </a:r>
            <a:endParaRPr lang="en-US" altLang="zh-CN" sz="2400" kern="0" dirty="0" smtClean="0"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16016" y="6021288"/>
            <a:ext cx="42484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12700">
                  <a:solidFill>
                    <a:srgbClr val="FF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天下武功 </a:t>
            </a:r>
            <a:r>
              <a:rPr lang="zh-CN" altLang="en-US" sz="3600" b="1" dirty="0" smtClean="0">
                <a:ln w="12700">
                  <a:solidFill>
                    <a:srgbClr val="FF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唯快不破</a:t>
            </a:r>
            <a:endParaRPr lang="zh-CN" altLang="en-US" sz="3600" b="1" cap="none" spc="0" dirty="0">
              <a:ln w="12700">
                <a:solidFill>
                  <a:srgbClr val="FF0000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11560" y="2505090"/>
            <a:ext cx="3463799" cy="3384376"/>
            <a:chOff x="179512" y="3284984"/>
            <a:chExt cx="3168352" cy="3168352"/>
          </a:xfrm>
        </p:grpSpPr>
        <p:sp>
          <p:nvSpPr>
            <p:cNvPr id="11" name="矩形 10"/>
            <p:cNvSpPr/>
            <p:nvPr/>
          </p:nvSpPr>
          <p:spPr bwMode="auto">
            <a:xfrm>
              <a:off x="179512" y="3284984"/>
              <a:ext cx="3168352" cy="316835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0" lang="zh-CN" altLang="en-US" sz="1800" b="1">
                <a:solidFill>
                  <a:srgbClr val="0000FF"/>
                </a:solidFill>
                <a:latin typeface="黑体"/>
                <a:ea typeface="黑体"/>
                <a:cs typeface="黑体"/>
              </a:endParaRPr>
            </a:p>
          </p:txBody>
        </p:sp>
        <p:grpSp>
          <p:nvGrpSpPr>
            <p:cNvPr id="12" name="组合 62"/>
            <p:cNvGrpSpPr/>
            <p:nvPr/>
          </p:nvGrpSpPr>
          <p:grpSpPr>
            <a:xfrm>
              <a:off x="251520" y="3429000"/>
              <a:ext cx="3077194" cy="2952477"/>
              <a:chOff x="251520" y="3429000"/>
              <a:chExt cx="3077194" cy="2952477"/>
            </a:xfrm>
          </p:grpSpPr>
          <p:sp>
            <p:nvSpPr>
              <p:cNvPr id="13" name="Oval 18"/>
              <p:cNvSpPr>
                <a:spLocks noChangeArrowheads="1"/>
              </p:cNvSpPr>
              <p:nvPr/>
            </p:nvSpPr>
            <p:spPr bwMode="auto">
              <a:xfrm>
                <a:off x="251520" y="3429050"/>
                <a:ext cx="1528762" cy="1433512"/>
              </a:xfrm>
              <a:prstGeom prst="ellipse">
                <a:avLst/>
              </a:prstGeom>
              <a:gradFill rotWithShape="1">
                <a:gsLst>
                  <a:gs pos="0">
                    <a:srgbClr val="E4F9FF"/>
                  </a:gs>
                  <a:gs pos="64999">
                    <a:srgbClr val="BBEFFF"/>
                  </a:gs>
                  <a:gs pos="100000">
                    <a:srgbClr val="9EEAFF"/>
                  </a:gs>
                </a:gsLst>
                <a:lin ang="5400000" scaled="1"/>
              </a:gradFill>
              <a:ln w="9525">
                <a:solidFill>
                  <a:srgbClr val="46AAC5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 eaLnBrk="0" hangingPunct="0">
                  <a:defRPr/>
                </a:pPr>
                <a:r>
                  <a:rPr kumimoji="0" lang="en-US" altLang="zh-CN" sz="2000" b="1" dirty="0">
                    <a:solidFill>
                      <a:schemeClr val="dk1"/>
                    </a:solidFill>
                    <a:latin typeface="+mn-lt"/>
                    <a:ea typeface="黑体" pitchFamily="2" charset="-122"/>
                    <a:cs typeface="宋体" charset="0"/>
                  </a:rPr>
                  <a:t>Inexact</a:t>
                </a:r>
              </a:p>
              <a:p>
                <a:pPr algn="ctr" eaLnBrk="0" hangingPunct="0">
                  <a:spcAft>
                    <a:spcPts val="600"/>
                  </a:spcAft>
                  <a:defRPr/>
                </a:pPr>
                <a:r>
                  <a:rPr kumimoji="0" lang="zh-CN" altLang="en-US" b="1" dirty="0">
                    <a:solidFill>
                      <a:schemeClr val="dk1"/>
                    </a:solidFill>
                    <a:latin typeface="Rockwell" pitchFamily="18" charset="0"/>
                    <a:ea typeface="黑体" pitchFamily="2" charset="-122"/>
                    <a:cs typeface="宋体" charset="0"/>
                  </a:rPr>
                  <a:t>近似性</a:t>
                </a:r>
                <a:endParaRPr kumimoji="0" lang="en-US" altLang="zh-CN" b="1" dirty="0">
                  <a:solidFill>
                    <a:schemeClr val="dk1"/>
                  </a:solidFill>
                  <a:latin typeface="Rockwell" pitchFamily="18" charset="0"/>
                  <a:ea typeface="黑体" pitchFamily="2" charset="-122"/>
                  <a:cs typeface="宋体" charset="0"/>
                </a:endParaRPr>
              </a:p>
            </p:txBody>
          </p:sp>
          <p:sp>
            <p:nvSpPr>
              <p:cNvPr id="14" name="Oval 21"/>
              <p:cNvSpPr>
                <a:spLocks noChangeArrowheads="1"/>
              </p:cNvSpPr>
              <p:nvPr/>
            </p:nvSpPr>
            <p:spPr bwMode="auto">
              <a:xfrm>
                <a:off x="1637407" y="3429000"/>
                <a:ext cx="1582738" cy="1489075"/>
              </a:xfrm>
              <a:prstGeom prst="ellipse">
                <a:avLst/>
              </a:prstGeom>
              <a:gradFill rotWithShape="1">
                <a:gsLst>
                  <a:gs pos="0">
                    <a:srgbClr val="FFE5E5"/>
                  </a:gs>
                  <a:gs pos="64999">
                    <a:srgbClr val="FFBEBD"/>
                  </a:gs>
                  <a:gs pos="100000">
                    <a:srgbClr val="FFA2A1"/>
                  </a:gs>
                </a:gsLst>
                <a:lin ang="5400000" scaled="1"/>
              </a:gradFill>
              <a:ln w="9525">
                <a:solidFill>
                  <a:srgbClr val="BE4B48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 eaLnBrk="0" hangingPunct="0">
                  <a:defRPr/>
                </a:pPr>
                <a:r>
                  <a:rPr kumimoji="0" lang="en-US" altLang="zh-CN" b="1" dirty="0">
                    <a:solidFill>
                      <a:schemeClr val="dk1"/>
                    </a:solidFill>
                    <a:latin typeface="+mn-lt"/>
                    <a:ea typeface="黑体" pitchFamily="2" charset="-122"/>
                    <a:cs typeface="宋体" charset="0"/>
                  </a:rPr>
                  <a:t>Incremental</a:t>
                </a:r>
              </a:p>
              <a:p>
                <a:pPr algn="ctr" eaLnBrk="0" hangingPunct="0">
                  <a:spcAft>
                    <a:spcPts val="600"/>
                  </a:spcAft>
                  <a:defRPr/>
                </a:pPr>
                <a:r>
                  <a:rPr kumimoji="0" lang="zh-CN" altLang="en-US" b="1" dirty="0">
                    <a:solidFill>
                      <a:schemeClr val="dk1"/>
                    </a:solidFill>
                    <a:latin typeface="+mn-lt"/>
                    <a:ea typeface="黑体" pitchFamily="2" charset="-122"/>
                    <a:cs typeface="宋体" charset="0"/>
                  </a:rPr>
                  <a:t>增量性</a:t>
                </a:r>
                <a:endParaRPr kumimoji="0" lang="en-US" altLang="zh-CN" b="1" dirty="0">
                  <a:solidFill>
                    <a:schemeClr val="dk1"/>
                  </a:solidFill>
                  <a:latin typeface="+mn-lt"/>
                  <a:ea typeface="黑体" pitchFamily="2" charset="-122"/>
                  <a:cs typeface="宋体" charset="0"/>
                </a:endParaRPr>
              </a:p>
            </p:txBody>
          </p:sp>
          <p:sp>
            <p:nvSpPr>
              <p:cNvPr id="15" name="Oval 22"/>
              <p:cNvSpPr>
                <a:spLocks noChangeArrowheads="1"/>
              </p:cNvSpPr>
              <p:nvPr/>
            </p:nvSpPr>
            <p:spPr bwMode="auto">
              <a:xfrm>
                <a:off x="972245" y="4437112"/>
                <a:ext cx="1581150" cy="1435100"/>
              </a:xfrm>
              <a:prstGeom prst="ellipse">
                <a:avLst/>
              </a:prstGeom>
              <a:solidFill>
                <a:srgbClr val="00FF00"/>
              </a:solidFill>
              <a:ln w="25400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endParaRPr kumimoji="0" lang="en-US" altLang="zh-CN" sz="2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  <a:p>
                <a:pPr algn="ctr"/>
                <a:endParaRPr kumimoji="0" lang="en-US" altLang="zh-CN" b="1" dirty="0">
                  <a:solidFill>
                    <a:srgbClr val="000000"/>
                  </a:solidFill>
                  <a:ea typeface="黑体" pitchFamily="49" charset="-122"/>
                </a:endParaRPr>
              </a:p>
              <a:p>
                <a:pPr algn="ctr" eaLnBrk="0" hangingPunct="0"/>
                <a:r>
                  <a:rPr kumimoji="0" lang="en-US" altLang="zh-CN" b="1" dirty="0">
                    <a:solidFill>
                      <a:srgbClr val="000000"/>
                    </a:solidFill>
                    <a:ea typeface="黑体" pitchFamily="49" charset="-122"/>
                  </a:rPr>
                  <a:t> Inductive</a:t>
                </a:r>
              </a:p>
              <a:p>
                <a:pPr algn="ctr" eaLnBrk="0" hangingPunct="0"/>
                <a:r>
                  <a:rPr kumimoji="0" lang="zh-CN" altLang="en-US" b="1" dirty="0" smtClean="0">
                    <a:solidFill>
                      <a:srgbClr val="000000"/>
                    </a:solidFill>
                    <a:ea typeface="黑体" pitchFamily="49" charset="-122"/>
                  </a:rPr>
                  <a:t>   归纳</a:t>
                </a:r>
                <a:r>
                  <a:rPr kumimoji="0" lang="zh-CN" altLang="en-US" b="1" dirty="0">
                    <a:solidFill>
                      <a:srgbClr val="000000"/>
                    </a:solidFill>
                    <a:ea typeface="黑体" pitchFamily="49" charset="-122"/>
                  </a:rPr>
                  <a:t>性</a:t>
                </a:r>
                <a:endParaRPr kumimoji="0" lang="en-US" altLang="zh-CN" b="1" dirty="0">
                  <a:solidFill>
                    <a:srgbClr val="000000"/>
                  </a:solidFill>
                  <a:ea typeface="黑体" pitchFamily="49" charset="-122"/>
                </a:endParaRPr>
              </a:p>
              <a:p>
                <a:pPr algn="ctr" eaLnBrk="0" hangingPunct="0"/>
                <a:endParaRPr kumimoji="0" lang="zh-CN" altLang="en-US" b="1" dirty="0">
                  <a:solidFill>
                    <a:srgbClr val="000000"/>
                  </a:solidFill>
                  <a:ea typeface="黑体" pitchFamily="49" charset="-122"/>
                </a:endParaRPr>
              </a:p>
              <a:p>
                <a:pPr algn="ctr"/>
                <a:endParaRPr kumimoji="0" lang="en-US" altLang="zh-CN" sz="1800" dirty="0">
                  <a:solidFill>
                    <a:srgbClr val="EA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91767" y="5949280"/>
                <a:ext cx="3036947" cy="4321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2400" b="1" dirty="0" smtClean="0">
                    <a:latin typeface="Arial" pitchFamily="34" charset="0"/>
                    <a:ea typeface="黑体" pitchFamily="49" charset="-122"/>
                  </a:rPr>
                  <a:t>大数据的计算特征 </a:t>
                </a:r>
                <a:r>
                  <a:rPr lang="en-US" altLang="zh-CN" sz="2400" b="1" dirty="0" smtClean="0">
                    <a:latin typeface="Arial" pitchFamily="34" charset="0"/>
                    <a:ea typeface="黑体" pitchFamily="49" charset="-122"/>
                    <a:cs typeface="Arial" pitchFamily="34" charset="0"/>
                  </a:rPr>
                  <a:t>= </a:t>
                </a:r>
                <a:r>
                  <a:rPr lang="en-US" altLang="zh-CN" sz="2400" b="1" dirty="0" smtClean="0">
                    <a:latin typeface="宋体" pitchFamily="2" charset="-122"/>
                    <a:cs typeface="Arial" pitchFamily="34" charset="0"/>
                  </a:rPr>
                  <a:t>3I</a:t>
                </a:r>
                <a:endParaRPr lang="en-US" altLang="zh-CN" sz="2400" b="1" dirty="0">
                  <a:latin typeface="宋体" pitchFamily="2" charset="-122"/>
                  <a:cs typeface="Arial" pitchFamily="34" charset="0"/>
                </a:endParaRPr>
              </a:p>
            </p:txBody>
          </p:sp>
        </p:grpSp>
      </p:grpSp>
      <p:sp>
        <p:nvSpPr>
          <p:cNvPr id="17" name="矩形 16"/>
          <p:cNvSpPr/>
          <p:nvPr/>
        </p:nvSpPr>
        <p:spPr>
          <a:xfrm>
            <a:off x="723499" y="6033482"/>
            <a:ext cx="30963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 = Q(D) </a:t>
            </a:r>
            <a:endParaRPr lang="zh-CN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0" name="图片 19" descr="aa5-596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6028" y="2572555"/>
            <a:ext cx="3518420" cy="3518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2159644"/>
            <a:ext cx="9144000" cy="126935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大图搜索的查询技术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(Query Techniques for Big Graph Search)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3717032"/>
            <a:ext cx="30963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Q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(D) </a:t>
            </a:r>
            <a:endParaRPr lang="zh-CN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查询近似技术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2"/>
          <p:cNvSpPr>
            <a:spLocks noChangeArrowheads="1"/>
          </p:cNvSpPr>
          <p:nvPr/>
        </p:nvSpPr>
        <p:spPr bwMode="auto">
          <a:xfrm>
            <a:off x="251520" y="1052736"/>
            <a:ext cx="8712968" cy="1008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defTabSz="971550">
              <a:spcBef>
                <a:spcPct val="60000"/>
              </a:spcBef>
              <a:buClr>
                <a:schemeClr val="accent1"/>
              </a:buClr>
              <a:buSzPct val="80000"/>
            </a:pPr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主要思想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：对一类查询复杂性高的查询语言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，变换为一类查询复杂性低的查询语言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Q’ </a:t>
            </a:r>
            <a:r>
              <a:rPr lang="zh-CN" altLang="en-US" sz="2400" dirty="0" smtClean="0">
                <a:latin typeface="+mj-lt"/>
                <a:ea typeface="黑体" pitchFamily="49" charset="-122"/>
                <a:cs typeface="Times New Roman" pitchFamily="18" charset="0"/>
              </a:rPr>
              <a:t>，并且尽量不影响查询结果的准确性。</a:t>
            </a:r>
            <a:endParaRPr lang="en-GB" altLang="zh-CN" sz="2400" dirty="0">
              <a:latin typeface="+mj-lt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555776" y="2996952"/>
            <a:ext cx="4024152" cy="935534"/>
            <a:chOff x="2555776" y="3789040"/>
            <a:chExt cx="4024152" cy="935534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3347864" y="3789040"/>
              <a:ext cx="25922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32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approximation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7" name="Straight Arrow Connector 5"/>
            <p:cNvCxnSpPr/>
            <p:nvPr/>
          </p:nvCxnSpPr>
          <p:spPr bwMode="auto">
            <a:xfrm>
              <a:off x="3519389" y="4480099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19"/>
            <p:cNvSpPr txBox="1">
              <a:spLocks noChangeArrowheads="1"/>
            </p:cNvSpPr>
            <p:nvPr/>
          </p:nvSpPr>
          <p:spPr bwMode="auto">
            <a:xfrm>
              <a:off x="2555776" y="4264199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Q</a:t>
              </a:r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D)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9" name="TextBox 19"/>
            <p:cNvSpPr txBox="1">
              <a:spLocks noChangeArrowheads="1"/>
            </p:cNvSpPr>
            <p:nvPr/>
          </p:nvSpPr>
          <p:spPr bwMode="auto">
            <a:xfrm>
              <a:off x="5603379" y="4221088"/>
              <a:ext cx="9765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Q’</a:t>
              </a:r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D)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496" y="5622338"/>
            <a:ext cx="8999984" cy="470958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挑战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: </a:t>
            </a:r>
            <a:r>
              <a:rPr lang="en-US" altLang="zh-CN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 </a:t>
            </a:r>
            <a:r>
              <a:rPr lang="zh-CN" altLang="en-US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平衡查询的复杂性和查询的准确性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400" b="1" dirty="0">
              <a:solidFill>
                <a:schemeClr val="tx1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如，时态稠密图查询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pic>
        <p:nvPicPr>
          <p:cNvPr id="10" name="图片 9" descr="beijingr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3" y="908720"/>
            <a:ext cx="8784976" cy="5472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如，时态稠密图查询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56092"/>
            <a:ext cx="8858280" cy="5237204"/>
          </a:xfrm>
        </p:spPr>
        <p:txBody>
          <a:bodyPr/>
          <a:lstStyle/>
          <a:p>
            <a:r>
              <a:rPr lang="zh-CN" altLang="en-US" sz="2600" dirty="0" smtClean="0"/>
              <a:t>筛选与验证的方法</a:t>
            </a:r>
            <a:r>
              <a:rPr lang="en-US" altLang="zh-CN" sz="2600" baseline="30000" dirty="0" smtClean="0">
                <a:solidFill>
                  <a:srgbClr val="FF0000"/>
                </a:solidFill>
              </a:rPr>
              <a:t> </a:t>
            </a:r>
            <a:r>
              <a:rPr lang="en-US" altLang="zh-CN" sz="2600" dirty="0" smtClean="0"/>
              <a:t>(</a:t>
            </a:r>
            <a:r>
              <a:rPr lang="en-US" altLang="zh-CN" sz="2000" dirty="0" smtClean="0"/>
              <a:t>Filter-and-Verification</a:t>
            </a:r>
            <a:r>
              <a:rPr lang="en-US" altLang="zh-CN" sz="2600" dirty="0" smtClean="0"/>
              <a:t>)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spcBef>
                <a:spcPts val="1200"/>
              </a:spcBef>
            </a:pPr>
            <a:r>
              <a:rPr lang="zh-CN" altLang="en-US" sz="2600" dirty="0" smtClean="0"/>
              <a:t>数据驱动的查询近似方法</a:t>
            </a:r>
            <a:r>
              <a:rPr lang="en-US" altLang="zh-CN" sz="2600" dirty="0" smtClean="0"/>
              <a:t>(</a:t>
            </a:r>
            <a:r>
              <a:rPr lang="en-US" altLang="zh-CN" sz="2000" dirty="0" smtClean="0"/>
              <a:t>Data Driven Query Approximation</a:t>
            </a:r>
            <a:r>
              <a:rPr lang="en-US" altLang="zh-CN" sz="2600" dirty="0" smtClean="0"/>
              <a:t>)</a:t>
            </a:r>
            <a:endParaRPr lang="zh-CN" altLang="en-US" sz="2600" dirty="0" smtClean="0"/>
          </a:p>
          <a:p>
            <a:pPr lvl="1"/>
            <a:r>
              <a:rPr lang="zh-CN" altLang="en-US" dirty="0" smtClean="0"/>
              <a:t>根据数据的特点选取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</a:t>
            </a:r>
            <a:r>
              <a:rPr lang="en-US" altLang="zh-CN" dirty="0" smtClean="0"/>
              <a:t>(k</a:t>
            </a:r>
            <a:r>
              <a:rPr lang="zh-CN" altLang="en-US" dirty="0" smtClean="0"/>
              <a:t>是个小的常数，比如</a:t>
            </a:r>
            <a:r>
              <a:rPr lang="en-US" altLang="zh-CN" dirty="0" smtClean="0"/>
              <a:t>10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15)</a:t>
            </a:r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r>
              <a:rPr lang="zh-CN" altLang="en-US" sz="2600" dirty="0" smtClean="0"/>
              <a:t>实验结果 </a:t>
            </a:r>
            <a:r>
              <a:rPr lang="en-US" altLang="zh-CN" sz="2600" dirty="0" smtClean="0"/>
              <a:t>(With the state of the art solution</a:t>
            </a:r>
            <a:r>
              <a:rPr lang="en-US" altLang="zh-CN" sz="2400" baseline="30000" dirty="0" smtClean="0"/>
              <a:t>[</a:t>
            </a:r>
            <a:r>
              <a:rPr lang="en-US" altLang="zh-CN" sz="2400" baseline="30000" dirty="0" err="1" smtClean="0"/>
              <a:t>Bogdanov</a:t>
            </a:r>
            <a:r>
              <a:rPr lang="en-US" altLang="zh-CN" sz="2400" baseline="30000" dirty="0" smtClean="0"/>
              <a:t> et al. 2011]</a:t>
            </a:r>
            <a:r>
              <a:rPr lang="en-US" altLang="zh-CN" sz="1800" dirty="0" smtClean="0"/>
              <a:t>)</a:t>
            </a:r>
            <a:endParaRPr lang="en-US" altLang="zh-CN" sz="2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021288"/>
            <a:ext cx="9144000" cy="830997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P. </a:t>
            </a:r>
            <a:r>
              <a:rPr lang="en-US" altLang="zh-CN" sz="1200" dirty="0" err="1" smtClean="0"/>
              <a:t>Bogdanov</a:t>
            </a:r>
            <a:r>
              <a:rPr lang="en-US" altLang="zh-CN" sz="1200" dirty="0" smtClean="0"/>
              <a:t>, M. </a:t>
            </a:r>
            <a:r>
              <a:rPr lang="en-US" altLang="zh-CN" sz="1200" dirty="0" err="1" smtClean="0"/>
              <a:t>Mongiov</a:t>
            </a:r>
            <a:r>
              <a:rPr lang="en-US" altLang="zh-CN" sz="1200" dirty="0" smtClean="0"/>
              <a:t>, and A. K. Singh. Mining heavy </a:t>
            </a:r>
            <a:r>
              <a:rPr lang="en-US" altLang="zh-CN" sz="1200" dirty="0" err="1" smtClean="0"/>
              <a:t>subgraphs</a:t>
            </a:r>
            <a:r>
              <a:rPr lang="en-US" altLang="zh-CN" sz="1200" dirty="0" smtClean="0"/>
              <a:t> in time-evolving networks. In ICDM, 2011.</a:t>
            </a:r>
          </a:p>
          <a:p>
            <a:pPr>
              <a:spcBef>
                <a:spcPts val="0"/>
              </a:spcBef>
            </a:pPr>
            <a:r>
              <a:rPr lang="en-US" altLang="zh-CN" sz="1200" dirty="0" err="1" smtClean="0">
                <a:solidFill>
                  <a:schemeClr val="tx2"/>
                </a:solidFill>
              </a:rPr>
              <a:t>Haixing</a:t>
            </a:r>
            <a:r>
              <a:rPr lang="en-US" altLang="zh-CN" sz="1200" dirty="0" smtClean="0">
                <a:solidFill>
                  <a:schemeClr val="tx2"/>
                </a:solidFill>
              </a:rPr>
              <a:t> Huang,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Jinghe</a:t>
            </a:r>
            <a:r>
              <a:rPr lang="en-US" altLang="zh-CN" sz="1200" dirty="0" smtClean="0">
                <a:solidFill>
                  <a:schemeClr val="tx2"/>
                </a:solidFill>
              </a:rPr>
              <a:t> Song,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Xuelian</a:t>
            </a:r>
            <a:r>
              <a:rPr lang="en-US" altLang="zh-CN" sz="1200" dirty="0" smtClean="0">
                <a:solidFill>
                  <a:schemeClr val="tx2"/>
                </a:solidFill>
              </a:rPr>
              <a:t> Lin,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Shuai</a:t>
            </a:r>
            <a:r>
              <a:rPr lang="en-US" altLang="zh-CN" sz="1200" dirty="0" smtClean="0">
                <a:solidFill>
                  <a:schemeClr val="tx2"/>
                </a:solidFill>
              </a:rPr>
              <a:t> Ma,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Jinpeng</a:t>
            </a:r>
            <a:r>
              <a:rPr lang="en-US" altLang="zh-CN" sz="1200" dirty="0" smtClean="0">
                <a:solidFill>
                  <a:schemeClr val="tx2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Huai</a:t>
            </a:r>
            <a:r>
              <a:rPr lang="en-US" altLang="zh-CN" sz="1200" dirty="0" smtClean="0">
                <a:solidFill>
                  <a:schemeClr val="tx2"/>
                </a:solidFill>
              </a:rPr>
              <a:t>,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TGraph</a:t>
            </a:r>
            <a:r>
              <a:rPr lang="en-US" altLang="zh-CN" sz="1200" dirty="0" smtClean="0">
                <a:solidFill>
                  <a:schemeClr val="tx2"/>
                </a:solidFill>
              </a:rPr>
              <a:t>: A Temporal Graph Data Management System (demo</a:t>
            </a:r>
            <a:r>
              <a:rPr lang="en-US" altLang="zh-CN" sz="1200" b="1" dirty="0" smtClean="0">
                <a:solidFill>
                  <a:schemeClr val="tx2"/>
                </a:solidFill>
                <a:ea typeface="黑体" pitchFamily="49" charset="-122"/>
              </a:rPr>
              <a:t>), </a:t>
            </a:r>
            <a:r>
              <a:rPr lang="en-US" altLang="zh-CN" sz="1200" b="1" dirty="0" smtClean="0">
                <a:solidFill>
                  <a:srgbClr val="C00000"/>
                </a:solidFill>
                <a:ea typeface="黑体" pitchFamily="49" charset="-122"/>
              </a:rPr>
              <a:t>CIKM 2016.</a:t>
            </a:r>
          </a:p>
          <a:p>
            <a:pPr>
              <a:spcBef>
                <a:spcPts val="0"/>
              </a:spcBef>
            </a:pPr>
            <a:r>
              <a:rPr lang="en-US" altLang="zh-CN" sz="1200" dirty="0" err="1" smtClean="0">
                <a:ea typeface="黑体" pitchFamily="49" charset="-122"/>
              </a:rPr>
              <a:t>Shuai</a:t>
            </a:r>
            <a:r>
              <a:rPr lang="en-US" altLang="zh-CN" sz="1200" dirty="0" smtClean="0">
                <a:ea typeface="黑体" pitchFamily="49" charset="-122"/>
              </a:rPr>
              <a:t> Ma, </a:t>
            </a:r>
            <a:r>
              <a:rPr lang="en-US" altLang="zh-CN" sz="1200" dirty="0" err="1" smtClean="0">
                <a:ea typeface="黑体" pitchFamily="49" charset="-122"/>
              </a:rPr>
              <a:t>Renjun</a:t>
            </a:r>
            <a:r>
              <a:rPr lang="en-US" altLang="zh-CN" sz="1200" dirty="0" smtClean="0">
                <a:ea typeface="黑体" pitchFamily="49" charset="-122"/>
              </a:rPr>
              <a:t> </a:t>
            </a:r>
            <a:r>
              <a:rPr lang="en-US" altLang="zh-CN" sz="1200" dirty="0" err="1" smtClean="0">
                <a:ea typeface="黑体" pitchFamily="49" charset="-122"/>
              </a:rPr>
              <a:t>Hu</a:t>
            </a:r>
            <a:r>
              <a:rPr lang="en-US" altLang="zh-CN" sz="1200" dirty="0" smtClean="0">
                <a:ea typeface="黑体" pitchFamily="49" charset="-122"/>
              </a:rPr>
              <a:t>, </a:t>
            </a:r>
            <a:r>
              <a:rPr lang="en-US" altLang="zh-CN" sz="1200" dirty="0" err="1" smtClean="0">
                <a:ea typeface="黑体" pitchFamily="49" charset="-122"/>
              </a:rPr>
              <a:t>Luoshu</a:t>
            </a:r>
            <a:r>
              <a:rPr lang="en-US" altLang="zh-CN" sz="1200" dirty="0" smtClean="0">
                <a:ea typeface="黑体" pitchFamily="49" charset="-122"/>
              </a:rPr>
              <a:t> Wang, </a:t>
            </a:r>
            <a:r>
              <a:rPr lang="en-US" altLang="zh-CN" sz="1200" dirty="0" err="1" smtClean="0">
                <a:ea typeface="黑体" pitchFamily="49" charset="-122"/>
              </a:rPr>
              <a:t>Xuelian</a:t>
            </a:r>
            <a:r>
              <a:rPr lang="en-US" altLang="zh-CN" sz="1200" dirty="0" smtClean="0">
                <a:ea typeface="黑体" pitchFamily="49" charset="-122"/>
              </a:rPr>
              <a:t> Lin, </a:t>
            </a:r>
            <a:r>
              <a:rPr lang="en-US" altLang="zh-CN" sz="1200" dirty="0" err="1" smtClean="0">
                <a:ea typeface="黑体" pitchFamily="49" charset="-122"/>
              </a:rPr>
              <a:t>Jinpeng</a:t>
            </a:r>
            <a:r>
              <a:rPr lang="en-US" altLang="zh-CN" sz="1200" dirty="0" smtClean="0">
                <a:ea typeface="黑体" pitchFamily="49" charset="-122"/>
              </a:rPr>
              <a:t> </a:t>
            </a:r>
            <a:r>
              <a:rPr lang="en-US" altLang="zh-CN" sz="1200" dirty="0" err="1" smtClean="0">
                <a:ea typeface="黑体" pitchFamily="49" charset="-122"/>
              </a:rPr>
              <a:t>Huai</a:t>
            </a:r>
            <a:r>
              <a:rPr lang="en-US" altLang="zh-CN" sz="1200" dirty="0" smtClean="0">
                <a:ea typeface="黑体" pitchFamily="49" charset="-122"/>
              </a:rPr>
              <a:t>, Fast Computation of Temporal Dense </a:t>
            </a:r>
            <a:r>
              <a:rPr lang="en-US" altLang="zh-CN" sz="1200" dirty="0" err="1" smtClean="0">
                <a:ea typeface="黑体" pitchFamily="49" charset="-122"/>
              </a:rPr>
              <a:t>Subgraphs</a:t>
            </a:r>
            <a:r>
              <a:rPr lang="en-US" altLang="zh-CN" sz="1200" dirty="0" smtClean="0">
                <a:ea typeface="黑体" pitchFamily="49" charset="-122"/>
              </a:rPr>
              <a:t>, </a:t>
            </a:r>
            <a:r>
              <a:rPr lang="en-US" altLang="zh-CN" sz="1200" b="1" dirty="0" smtClean="0">
                <a:solidFill>
                  <a:srgbClr val="C00000"/>
                </a:solidFill>
                <a:ea typeface="黑体" pitchFamily="49" charset="-122"/>
              </a:rPr>
              <a:t>draft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71600" y="1340768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内容占位符 2"/>
          <p:cNvSpPr txBox="1">
            <a:spLocks/>
          </p:cNvSpPr>
          <p:nvPr/>
        </p:nvSpPr>
        <p:spPr bwMode="auto">
          <a:xfrm>
            <a:off x="7092280" y="1772816"/>
            <a:ext cx="1800200" cy="437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 smtClean="0">
                <a:latin typeface="Arial Unicode MS" pitchFamily="34" charset="-122"/>
                <a:ea typeface="+mn-ea"/>
              </a:rPr>
              <a:t>过滤掉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95%</a:t>
            </a:r>
            <a:endParaRPr lang="zh-CN" altLang="en-US" sz="2400" dirty="0">
              <a:solidFill>
                <a:srgbClr val="FF0000"/>
              </a:solidFill>
              <a:latin typeface="Arial Unicode MS" pitchFamily="34" charset="-122"/>
              <a:ea typeface="+mn-ea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71600" y="3284984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71600" y="4725144"/>
          <a:ext cx="604867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9271"/>
                <a:gridCol w="1530387"/>
                <a:gridCol w="1749013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准确性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效率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BEIJING DATA </a:t>
                      </a:r>
                      <a:endParaRPr lang="zh-CN" altLang="en-US" sz="20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100.25%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快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4,870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倍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SYNTHETIC DATA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99.69%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快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1,468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倍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08920"/>
            <a:ext cx="48387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如二，时态稠密图查询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309320"/>
            <a:ext cx="9144000" cy="523220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 </a:t>
            </a:r>
            <a:r>
              <a:rPr lang="en-US" altLang="zh-CN" sz="1400" dirty="0" err="1" smtClean="0">
                <a:ea typeface="黑体" pitchFamily="49" charset="-122"/>
              </a:rPr>
              <a:t>Renjun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dirty="0" err="1" smtClean="0">
                <a:ea typeface="黑体" pitchFamily="49" charset="-122"/>
              </a:rPr>
              <a:t>Luoshu</a:t>
            </a:r>
            <a:r>
              <a:rPr lang="en-US" altLang="zh-CN" sz="1400" dirty="0" smtClean="0">
                <a:ea typeface="黑体" pitchFamily="49" charset="-122"/>
              </a:rPr>
              <a:t> Wang, </a:t>
            </a:r>
            <a:r>
              <a:rPr lang="en-US" altLang="zh-CN" sz="1400" dirty="0" err="1" smtClean="0">
                <a:ea typeface="黑体" pitchFamily="49" charset="-122"/>
              </a:rPr>
              <a:t>Xuelian</a:t>
            </a:r>
            <a:r>
              <a:rPr lang="en-US" altLang="zh-CN" sz="1400" dirty="0" smtClean="0">
                <a:ea typeface="黑体" pitchFamily="49" charset="-122"/>
              </a:rPr>
              <a:t> Lin, 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Finding Dense </a:t>
            </a:r>
            <a:r>
              <a:rPr lang="en-US" altLang="zh-CN" sz="1400" dirty="0" err="1" smtClean="0">
                <a:ea typeface="黑体" pitchFamily="49" charset="-122"/>
              </a:rPr>
              <a:t>Subgraphs</a:t>
            </a:r>
            <a:r>
              <a:rPr lang="en-US" altLang="zh-CN" sz="1400" dirty="0" smtClean="0">
                <a:ea typeface="黑体" pitchFamily="49" charset="-122"/>
              </a:rPr>
              <a:t> in Temporal Networks,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under review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536" y="2708920"/>
            <a:ext cx="3749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Evolving convergence assumption</a:t>
            </a:r>
          </a:p>
        </p:txBody>
      </p:sp>
      <p:sp>
        <p:nvSpPr>
          <p:cNvPr id="13" name="矩形 12"/>
          <p:cNvSpPr/>
          <p:nvPr/>
        </p:nvSpPr>
        <p:spPr>
          <a:xfrm>
            <a:off x="251520" y="98072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在演化生物学中，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趋同演化</a:t>
            </a: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 smtClean="0">
                <a:latin typeface="+mn-ea"/>
                <a:ea typeface="+mn-ea"/>
              </a:rPr>
              <a:t>Convergent evolution</a:t>
            </a:r>
            <a:r>
              <a:rPr lang="zh-CN" altLang="en-US" dirty="0" smtClean="0">
                <a:latin typeface="+mn-ea"/>
                <a:ea typeface="+mn-ea"/>
              </a:rPr>
              <a:t>）指的是两种不具亲缘关系的动物</a:t>
            </a:r>
            <a:r>
              <a:rPr lang="en-US" altLang="zh-CN" dirty="0" smtClean="0">
                <a:latin typeface="+mn-ea"/>
                <a:ea typeface="+mn-ea"/>
              </a:rPr>
              <a:t>/</a:t>
            </a:r>
            <a:r>
              <a:rPr lang="zh-CN" altLang="en-US" dirty="0" smtClean="0">
                <a:latin typeface="+mn-ea"/>
                <a:ea typeface="+mn-ea"/>
              </a:rPr>
              <a:t>植物长期生活在相同或相似的环境，或曰生态系统，它们因应需要而发展出相同功能的器官的现象，即同功器官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14" name="图片 13" descr="Astrophytum_asterias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908720"/>
            <a:ext cx="1728192" cy="171519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grpSp>
        <p:nvGrpSpPr>
          <p:cNvPr id="3" name="组合 19"/>
          <p:cNvGrpSpPr/>
          <p:nvPr/>
        </p:nvGrpSpPr>
        <p:grpSpPr>
          <a:xfrm>
            <a:off x="4572000" y="4437112"/>
            <a:ext cx="4392488" cy="1728192"/>
            <a:chOff x="4716016" y="4437112"/>
            <a:chExt cx="4392488" cy="1728192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16016" y="4437112"/>
              <a:ext cx="4392488" cy="914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16016" y="5373216"/>
              <a:ext cx="4009508" cy="792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5211663"/>
            <a:ext cx="403244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18"/>
          <p:cNvGrpSpPr/>
          <p:nvPr/>
        </p:nvGrpSpPr>
        <p:grpSpPr>
          <a:xfrm>
            <a:off x="5076055" y="947518"/>
            <a:ext cx="3888433" cy="3250506"/>
            <a:chOff x="5076055" y="947518"/>
            <a:chExt cx="3888433" cy="3250506"/>
          </a:xfrm>
        </p:grpSpPr>
        <p:grpSp>
          <p:nvGrpSpPr>
            <p:cNvPr id="7" name="组合 16"/>
            <p:cNvGrpSpPr/>
            <p:nvPr/>
          </p:nvGrpSpPr>
          <p:grpSpPr>
            <a:xfrm>
              <a:off x="5076055" y="947518"/>
              <a:ext cx="1944217" cy="3250506"/>
              <a:chOff x="5076055" y="947518"/>
              <a:chExt cx="1944217" cy="3250506"/>
            </a:xfrm>
          </p:grpSpPr>
          <p:pic>
            <p:nvPicPr>
              <p:cNvPr id="15" name="图片 14" descr="E_obesa_symmetrica_ies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076056" y="947518"/>
                <a:ext cx="1917700" cy="1676400"/>
              </a:xfrm>
              <a:prstGeom prst="rect">
                <a:avLst/>
              </a:prstGeom>
              <a:ln w="38100">
                <a:solidFill>
                  <a:srgbClr val="000099"/>
                </a:solidFill>
              </a:ln>
            </p:spPr>
          </p:pic>
          <p:pic>
            <p:nvPicPr>
              <p:cNvPr id="16" name="图片 15" descr="220px-Euphorbia_February_2008-2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76055" y="2747717"/>
                <a:ext cx="1944217" cy="1450307"/>
              </a:xfrm>
              <a:prstGeom prst="rect">
                <a:avLst/>
              </a:prstGeom>
              <a:ln w="38100">
                <a:solidFill>
                  <a:srgbClr val="000099"/>
                </a:solidFill>
              </a:ln>
            </p:spPr>
          </p:pic>
        </p:grpSp>
        <p:pic>
          <p:nvPicPr>
            <p:cNvPr id="18" name="图片 17" descr="Euphorbia_milii_-_flower_view01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36296" y="2747718"/>
              <a:ext cx="1728192" cy="1440160"/>
            </a:xfrm>
            <a:prstGeom prst="rect">
              <a:avLst/>
            </a:prstGeom>
            <a:ln w="38100">
              <a:solidFill>
                <a:srgbClr val="000099"/>
              </a:solidFill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2564904"/>
            <a:ext cx="8640960" cy="1048544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36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大图搜索的数据技术</a:t>
            </a:r>
            <a:endParaRPr lang="zh-CN" altLang="en-US" sz="2800" b="1" kern="0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Techniques for Big Graph Search</a:t>
            </a:r>
          </a:p>
        </p:txBody>
      </p:sp>
      <p:sp>
        <p:nvSpPr>
          <p:cNvPr id="5" name="矩形 4"/>
          <p:cNvSpPr/>
          <p:nvPr/>
        </p:nvSpPr>
        <p:spPr>
          <a:xfrm>
            <a:off x="3059832" y="3717032"/>
            <a:ext cx="3600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Q(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 </a:t>
            </a:r>
            <a:endParaRPr lang="zh-CN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 idx="4294967295"/>
          </p:nvPr>
        </p:nvSpPr>
        <p:spPr>
          <a:xfrm>
            <a:off x="241300" y="142852"/>
            <a:ext cx="8626475" cy="642937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北京市大数据科学与脑机智能创新中心</a:t>
            </a: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95288" y="4572008"/>
            <a:ext cx="8394700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Blip>
                <a:blip r:embed="rId3"/>
              </a:buBlip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2015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年，北京市首批北京高校高精尖创新中心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引领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未来数据科学与计算智能的研究与应用方向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加速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计算科学、数据科学与脑科学的交叉研究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促进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高效智能的下一代计算与数据分析技术创新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通过以数据为中心的智能机器、系统及应用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改变未来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" name="图片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638" y="928670"/>
            <a:ext cx="78740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数据近似技术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2"/>
          <p:cNvSpPr>
            <a:spLocks noChangeArrowheads="1"/>
          </p:cNvSpPr>
          <p:nvPr/>
        </p:nvSpPr>
        <p:spPr bwMode="auto">
          <a:xfrm>
            <a:off x="251520" y="1052736"/>
            <a:ext cx="8712968" cy="122413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defTabSz="971550">
              <a:spcBef>
                <a:spcPct val="60000"/>
              </a:spcBef>
              <a:buClr>
                <a:schemeClr val="accent1"/>
              </a:buClr>
              <a:buSzPct val="80000"/>
            </a:pPr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主要思想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：对一类查询复杂性高的查询语言</a:t>
            </a:r>
            <a:r>
              <a:rPr lang="en-US" altLang="zh-CN" sz="2400" dirty="0" smtClean="0">
                <a:latin typeface="+mj-lt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，将查询数据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D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变换机器能够高效处理的较小量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D’ </a:t>
            </a:r>
            <a:r>
              <a:rPr lang="zh-CN" altLang="en-US" sz="2400" dirty="0" smtClean="0">
                <a:latin typeface="+mj-lt"/>
                <a:ea typeface="黑体" pitchFamily="49" charset="-122"/>
                <a:cs typeface="Times New Roman" pitchFamily="18" charset="0"/>
              </a:rPr>
              <a:t>，并且尽量不影响查询结果的准确性。</a:t>
            </a:r>
            <a:endParaRPr lang="en-GB" altLang="zh-CN" sz="2400" dirty="0">
              <a:latin typeface="+mj-lt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3" name="组合 15"/>
          <p:cNvGrpSpPr/>
          <p:nvPr/>
        </p:nvGrpSpPr>
        <p:grpSpPr>
          <a:xfrm>
            <a:off x="2555776" y="2420888"/>
            <a:ext cx="4101097" cy="935534"/>
            <a:chOff x="2555776" y="3789040"/>
            <a:chExt cx="4101097" cy="935534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3347864" y="3789040"/>
              <a:ext cx="25922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approximation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7" name="Straight Arrow Connector 5"/>
            <p:cNvCxnSpPr/>
            <p:nvPr/>
          </p:nvCxnSpPr>
          <p:spPr bwMode="auto">
            <a:xfrm>
              <a:off x="3707879" y="4480099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19"/>
            <p:cNvSpPr txBox="1">
              <a:spLocks noChangeArrowheads="1"/>
            </p:cNvSpPr>
            <p:nvPr/>
          </p:nvSpPr>
          <p:spPr bwMode="auto">
            <a:xfrm>
              <a:off x="2555776" y="4264199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9" name="TextBox 19"/>
            <p:cNvSpPr txBox="1">
              <a:spLocks noChangeArrowheads="1"/>
            </p:cNvSpPr>
            <p:nvPr/>
          </p:nvSpPr>
          <p:spPr bwMode="auto">
            <a:xfrm>
              <a:off x="5603379" y="4221088"/>
              <a:ext cx="10534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’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496" y="5838362"/>
            <a:ext cx="8999984" cy="470958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挑战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: </a:t>
            </a:r>
            <a:r>
              <a:rPr lang="en-US" altLang="zh-CN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 </a:t>
            </a:r>
            <a:r>
              <a:rPr lang="zh-CN" altLang="en-US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平衡查询的效率和查询的准确性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400" b="1" dirty="0">
              <a:solidFill>
                <a:schemeClr val="tx1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  <p:grpSp>
        <p:nvGrpSpPr>
          <p:cNvPr id="10" name="组合 17"/>
          <p:cNvGrpSpPr/>
          <p:nvPr/>
        </p:nvGrpSpPr>
        <p:grpSpPr>
          <a:xfrm>
            <a:off x="1331640" y="3935958"/>
            <a:ext cx="6768752" cy="1581274"/>
            <a:chOff x="1331640" y="2564904"/>
            <a:chExt cx="6768752" cy="1581274"/>
          </a:xfrm>
        </p:grpSpPr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339752" y="3068960"/>
              <a:ext cx="468052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   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=  HARD(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) + SOFT(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) </a:t>
              </a:r>
            </a:p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                               </a:t>
              </a:r>
              <a:r>
                <a:rPr lang="en-US" altLang="zh-CN" sz="4000" b="1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×</a:t>
              </a:r>
              <a:endParaRPr lang="zh-CN" altLang="en-US" sz="2400" b="1" dirty="0">
                <a:latin typeface="Rockwell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31640" y="2564904"/>
              <a:ext cx="67687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  <a:ea typeface="黑体" pitchFamily="49" charset="-122"/>
                </a:rPr>
                <a:t>二八定律</a:t>
              </a:r>
              <a:r>
                <a:rPr lang="zh-CN" altLang="en-US" sz="2000" b="1" dirty="0" smtClean="0">
                  <a:ea typeface="黑体" pitchFamily="49" charset="-122"/>
                </a:rPr>
                <a:t>：</a:t>
              </a:r>
              <a:r>
                <a:rPr lang="zh-CN" altLang="en-US" sz="2000" dirty="0" smtClean="0">
                  <a:ea typeface="黑体" pitchFamily="49" charset="-122"/>
                </a:rPr>
                <a:t>在众多现象中，</a:t>
              </a:r>
              <a:r>
                <a:rPr lang="en-US" altLang="zh-CN" sz="2000" dirty="0" smtClean="0">
                  <a:ea typeface="黑体" pitchFamily="49" charset="-122"/>
                </a:rPr>
                <a:t>80%</a:t>
              </a:r>
              <a:r>
                <a:rPr lang="zh-CN" altLang="en-US" sz="2000" dirty="0" smtClean="0">
                  <a:ea typeface="黑体" pitchFamily="49" charset="-122"/>
                </a:rPr>
                <a:t>的结果取决于</a:t>
              </a:r>
              <a:r>
                <a:rPr lang="en-US" altLang="zh-CN" sz="2000" dirty="0" smtClean="0">
                  <a:ea typeface="黑体" pitchFamily="49" charset="-122"/>
                </a:rPr>
                <a:t>20%</a:t>
              </a:r>
              <a:r>
                <a:rPr lang="zh-CN" altLang="en-US" sz="2000" dirty="0" smtClean="0">
                  <a:ea typeface="黑体" pitchFamily="49" charset="-122"/>
                </a:rPr>
                <a:t>的原因</a:t>
              </a:r>
              <a:endParaRPr lang="zh-CN" altLang="en-US" sz="2000" dirty="0">
                <a:ea typeface="黑体" pitchFamily="49" charset="-122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如，网络链接预测</a:t>
            </a:r>
            <a:endParaRPr lang="zh-CN" altLang="en-US" sz="3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5808166"/>
            <a:ext cx="9144000" cy="1031051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ea typeface="黑体" pitchFamily="49" charset="-122"/>
              </a:rPr>
              <a:t>Dashun</a:t>
            </a:r>
            <a:r>
              <a:rPr lang="en-US" altLang="zh-CN" sz="1400" dirty="0" smtClean="0">
                <a:ea typeface="黑体" pitchFamily="49" charset="-122"/>
              </a:rPr>
              <a:t> Wang, Dino </a:t>
            </a:r>
            <a:r>
              <a:rPr lang="en-US" altLang="zh-CN" sz="1400" dirty="0" err="1" smtClean="0">
                <a:ea typeface="黑体" pitchFamily="49" charset="-122"/>
              </a:rPr>
              <a:t>Pedreschi</a:t>
            </a:r>
            <a:r>
              <a:rPr lang="en-US" altLang="zh-CN" sz="1400" dirty="0" smtClean="0">
                <a:ea typeface="黑体" pitchFamily="49" charset="-122"/>
              </a:rPr>
              <a:t>, </a:t>
            </a:r>
            <a:r>
              <a:rPr lang="en-US" altLang="zh-CN" sz="1400" dirty="0" err="1" smtClean="0">
                <a:ea typeface="黑体" pitchFamily="49" charset="-122"/>
              </a:rPr>
              <a:t>Chaoming</a:t>
            </a:r>
            <a:r>
              <a:rPr lang="en-US" altLang="zh-CN" sz="1400" dirty="0" smtClean="0">
                <a:ea typeface="黑体" pitchFamily="49" charset="-122"/>
              </a:rPr>
              <a:t> Song, </a:t>
            </a:r>
            <a:r>
              <a:rPr lang="en-US" altLang="zh-CN" sz="1400" dirty="0" err="1" smtClean="0">
                <a:ea typeface="黑体" pitchFamily="49" charset="-122"/>
              </a:rPr>
              <a:t>Fosca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Giannotti</a:t>
            </a:r>
            <a:r>
              <a:rPr lang="en-US" altLang="zh-CN" sz="1400" dirty="0" smtClean="0">
                <a:ea typeface="黑体" pitchFamily="49" charset="-122"/>
              </a:rPr>
              <a:t>, Albert-</a:t>
            </a:r>
            <a:r>
              <a:rPr lang="en-US" altLang="zh-CN" sz="1400" dirty="0" err="1" smtClean="0">
                <a:ea typeface="黑体" pitchFamily="49" charset="-122"/>
              </a:rPr>
              <a:t>László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Barabási</a:t>
            </a:r>
            <a:r>
              <a:rPr lang="en-US" altLang="zh-CN" sz="1400" dirty="0" smtClean="0">
                <a:ea typeface="黑体" pitchFamily="49" charset="-122"/>
              </a:rPr>
              <a:t>: Human mobility, social ties, and link prediction. KDD 2011.</a:t>
            </a:r>
          </a:p>
          <a:p>
            <a:pPr>
              <a:spcBef>
                <a:spcPts val="600"/>
              </a:spcBef>
            </a:pPr>
            <a:r>
              <a:rPr lang="en-US" altLang="zh-CN" sz="1400" dirty="0" err="1" smtClean="0">
                <a:ea typeface="黑体" pitchFamily="49" charset="-122"/>
              </a:rPr>
              <a:t>Chungmok</a:t>
            </a:r>
            <a:r>
              <a:rPr lang="en-US" altLang="zh-CN" sz="1400" dirty="0" smtClean="0">
                <a:ea typeface="黑体" pitchFamily="49" charset="-122"/>
              </a:rPr>
              <a:t> Lee, Minh Pham, Norman Kim, </a:t>
            </a:r>
            <a:r>
              <a:rPr lang="en-US" altLang="zh-CN" sz="1400" dirty="0" err="1" smtClean="0">
                <a:ea typeface="黑体" pitchFamily="49" charset="-122"/>
              </a:rPr>
              <a:t>Myong</a:t>
            </a:r>
            <a:r>
              <a:rPr lang="en-US" altLang="zh-CN" sz="1400" dirty="0" smtClean="0">
                <a:ea typeface="黑体" pitchFamily="49" charset="-122"/>
              </a:rPr>
              <a:t> K. </a:t>
            </a:r>
            <a:r>
              <a:rPr lang="en-US" altLang="zh-CN" sz="1400" dirty="0" err="1" smtClean="0">
                <a:ea typeface="黑体" pitchFamily="49" charset="-122"/>
              </a:rPr>
              <a:t>Jeong</a:t>
            </a:r>
            <a:r>
              <a:rPr lang="en-US" altLang="zh-CN" sz="1400" dirty="0" smtClean="0">
                <a:ea typeface="黑体" pitchFamily="49" charset="-122"/>
              </a:rPr>
              <a:t>, Dennis K. J. Lin, </a:t>
            </a:r>
            <a:r>
              <a:rPr lang="en-US" altLang="zh-CN" sz="1400" dirty="0" err="1" smtClean="0">
                <a:ea typeface="黑体" pitchFamily="49" charset="-122"/>
              </a:rPr>
              <a:t>Wanpracha</a:t>
            </a:r>
            <a:r>
              <a:rPr lang="en-US" altLang="zh-CN" sz="1400" dirty="0" smtClean="0">
                <a:ea typeface="黑体" pitchFamily="49" charset="-122"/>
              </a:rPr>
              <a:t> Art </a:t>
            </a:r>
            <a:r>
              <a:rPr lang="en-US" altLang="zh-CN" sz="1400" dirty="0" err="1" smtClean="0">
                <a:ea typeface="黑体" pitchFamily="49" charset="-122"/>
              </a:rPr>
              <a:t>Chaovalitwongse</a:t>
            </a:r>
            <a:r>
              <a:rPr lang="en-US" altLang="zh-CN" sz="1400" dirty="0" smtClean="0">
                <a:ea typeface="黑体" pitchFamily="49" charset="-122"/>
              </a:rPr>
              <a:t>. A novel link prediction approach for scale-free networks. WWW  2014.</a:t>
            </a:r>
            <a:endParaRPr lang="zh-CN" altLang="en-US" sz="1400" dirty="0"/>
          </a:p>
        </p:txBody>
      </p:sp>
      <p:sp>
        <p:nvSpPr>
          <p:cNvPr id="24" name="圆角矩形 76"/>
          <p:cNvSpPr>
            <a:spLocks noChangeArrowheads="1"/>
          </p:cNvSpPr>
          <p:nvPr/>
        </p:nvSpPr>
        <p:spPr bwMode="auto">
          <a:xfrm>
            <a:off x="323528" y="908720"/>
            <a:ext cx="8496944" cy="1008111"/>
          </a:xfrm>
          <a:prstGeom prst="roundRect">
            <a:avLst>
              <a:gd name="adj" fmla="val 212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/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358775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/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链接预测：</a:t>
            </a:r>
            <a:endParaRPr lang="en-US" altLang="zh-CN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0" lvl="1" eaLnBrk="1" hangingPunct="1">
              <a:buFont typeface="Arial" pitchFamily="34" charset="0"/>
              <a:buChar char="•"/>
            </a:pPr>
            <a:r>
              <a:rPr lang="en-US" altLang="zh-CN" sz="2000" b="1" dirty="0" smtClean="0">
                <a:latin typeface="+mn-ea"/>
              </a:rPr>
              <a:t> n</a:t>
            </a:r>
            <a:r>
              <a:rPr lang="zh-CN" altLang="en-US" sz="2000" b="1" dirty="0" smtClean="0">
                <a:latin typeface="+mn-ea"/>
              </a:rPr>
              <a:t>个顶点网络，</a:t>
            </a:r>
            <a:r>
              <a:rPr lang="en-US" altLang="zh-CN" sz="2000" b="1" dirty="0" smtClean="0">
                <a:latin typeface="+mn-ea"/>
              </a:rPr>
              <a:t>O(n</a:t>
            </a:r>
            <a:r>
              <a:rPr lang="en-US" altLang="zh-CN" sz="2000" b="1" baseline="30000" dirty="0" smtClean="0">
                <a:latin typeface="+mn-ea"/>
              </a:rPr>
              <a:t>2</a:t>
            </a:r>
            <a:r>
              <a:rPr lang="en-US" altLang="zh-CN" sz="2000" b="1" dirty="0" smtClean="0">
                <a:latin typeface="+mn-ea"/>
              </a:rPr>
              <a:t>)</a:t>
            </a:r>
            <a:r>
              <a:rPr lang="zh-CN" altLang="en-US" sz="2000" b="1" dirty="0" smtClean="0">
                <a:latin typeface="+mn-ea"/>
              </a:rPr>
              <a:t>个可能链接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0" lvl="1" eaLnBrk="1" hangingPunct="1">
              <a:buFont typeface="Arial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 CPU</a:t>
            </a:r>
            <a:r>
              <a:rPr lang="zh-CN" altLang="en-US" sz="2000" dirty="0" smtClean="0">
                <a:latin typeface="+mn-ea"/>
                <a:ea typeface="+mn-ea"/>
              </a:rPr>
              <a:t>速度</a:t>
            </a:r>
            <a:r>
              <a:rPr lang="en-US" altLang="zh-CN" sz="2000" dirty="0" err="1" smtClean="0">
                <a:latin typeface="+mn-ea"/>
                <a:ea typeface="+mn-ea"/>
              </a:rPr>
              <a:t>XGHz</a:t>
            </a:r>
            <a:r>
              <a:rPr lang="en-US" altLang="zh-CN" sz="2000" dirty="0" smtClean="0">
                <a:latin typeface="+mn-ea"/>
                <a:ea typeface="+mn-ea"/>
              </a:rPr>
              <a:t>/s</a:t>
            </a:r>
            <a:r>
              <a:rPr lang="zh-CN" altLang="en-US" sz="2000" dirty="0" smtClean="0">
                <a:latin typeface="+mn-ea"/>
                <a:ea typeface="+mn-ea"/>
              </a:rPr>
              <a:t>，假定</a:t>
            </a:r>
            <a:r>
              <a:rPr lang="en-US" altLang="zh-CN" sz="2000" dirty="0" smtClean="0">
                <a:latin typeface="+mn-ea"/>
                <a:ea typeface="+mn-ea"/>
              </a:rPr>
              <a:t>1</a:t>
            </a:r>
            <a:r>
              <a:rPr lang="zh-CN" altLang="en-US" sz="2000" dirty="0" smtClean="0">
                <a:latin typeface="+mn-ea"/>
                <a:ea typeface="+mn-ea"/>
              </a:rPr>
              <a:t>个机器时钟处理</a:t>
            </a:r>
            <a:r>
              <a:rPr lang="en-US" altLang="zh-CN" sz="2000" dirty="0" smtClean="0">
                <a:latin typeface="+mn-ea"/>
                <a:ea typeface="+mn-ea"/>
              </a:rPr>
              <a:t>1</a:t>
            </a:r>
            <a:r>
              <a:rPr lang="zh-CN" altLang="en-US" sz="2000" dirty="0" smtClean="0">
                <a:latin typeface="+mn-ea"/>
                <a:ea typeface="+mn-ea"/>
              </a:rPr>
              <a:t>个顶点对。</a:t>
            </a:r>
            <a:endParaRPr kumimoji="0" lang="en-US" altLang="zh-CN" sz="2000" dirty="0">
              <a:latin typeface="+mn-ea"/>
              <a:ea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784" y="2162303"/>
            <a:ext cx="7754416" cy="2130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611560" y="4653136"/>
            <a:ext cx="7920880" cy="864096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多数链接预测算法仅仅预测一个可能链接子集，而不是整个网络所有可能的链接，如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[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Dashun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 et al. 2011,Chungmok et al. 2014].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9" grpId="0" animBg="1"/>
      <p:bldP spid="2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如，网络链接预测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08720"/>
            <a:ext cx="8678768" cy="5237204"/>
          </a:xfrm>
        </p:spPr>
        <p:txBody>
          <a:bodyPr/>
          <a:lstStyle/>
          <a:p>
            <a:r>
              <a:rPr lang="zh-CN" altLang="en-US" sz="2400" dirty="0" smtClean="0"/>
              <a:t>直接采用非负矩阵分解的代价高</a:t>
            </a:r>
            <a:endParaRPr lang="en-US" altLang="zh-CN" sz="2400" dirty="0" smtClean="0"/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效率低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数据越稀疏，效果越差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数据近似技术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(Ensemble Enabled Sampling</a:t>
            </a:r>
            <a:r>
              <a:rPr lang="en-US" altLang="zh-CN" sz="2400" dirty="0" smtClean="0">
                <a:latin typeface="+mn-ea"/>
              </a:rPr>
              <a:t>)</a:t>
            </a:r>
          </a:p>
          <a:p>
            <a:pPr lvl="1">
              <a:spcBef>
                <a:spcPts val="576"/>
              </a:spcBef>
            </a:pPr>
            <a:r>
              <a:rPr lang="zh-CN" altLang="en-US" sz="2000" dirty="0" smtClean="0">
                <a:solidFill>
                  <a:srgbClr val="0066CC"/>
                </a:solidFill>
              </a:rPr>
              <a:t>采样要保证一定的覆盖率</a:t>
            </a:r>
            <a:endParaRPr lang="en-US" altLang="zh-CN" sz="1800" dirty="0" smtClean="0">
              <a:solidFill>
                <a:srgbClr val="0066CC"/>
              </a:solidFill>
            </a:endParaRPr>
          </a:p>
          <a:p>
            <a:pPr lvl="1">
              <a:spcBef>
                <a:spcPts val="2400"/>
              </a:spcBef>
            </a:pPr>
            <a:r>
              <a:rPr lang="zh-CN" altLang="en-US" sz="2000" dirty="0" smtClean="0">
                <a:solidFill>
                  <a:srgbClr val="0066CC"/>
                </a:solidFill>
              </a:rPr>
              <a:t>基于链接预测特征的抽样 </a:t>
            </a:r>
            <a:r>
              <a:rPr lang="en-US" altLang="zh-CN" sz="2000" dirty="0" smtClean="0">
                <a:solidFill>
                  <a:srgbClr val="0066CC"/>
                </a:solidFill>
              </a:rPr>
              <a:t>-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66CC"/>
                </a:solidFill>
              </a:rPr>
              <a:t>Triangles</a:t>
            </a:r>
          </a:p>
          <a:p>
            <a:pPr lvl="1">
              <a:spcBef>
                <a:spcPts val="1200"/>
              </a:spcBef>
            </a:pPr>
            <a:r>
              <a:rPr lang="zh-CN" altLang="en-US" sz="2000" dirty="0" smtClean="0">
                <a:solidFill>
                  <a:srgbClr val="FF0000"/>
                </a:solidFill>
              </a:rPr>
              <a:t>结合</a:t>
            </a:r>
            <a:r>
              <a:rPr lang="en-US" altLang="zh-CN" sz="2000" dirty="0" smtClean="0">
                <a:solidFill>
                  <a:srgbClr val="FF0000"/>
                </a:solidFill>
              </a:rPr>
              <a:t>Ensemble</a:t>
            </a:r>
            <a:r>
              <a:rPr lang="zh-CN" altLang="en-US" sz="2000" dirty="0" smtClean="0">
                <a:solidFill>
                  <a:srgbClr val="FF0000"/>
                </a:solidFill>
              </a:rPr>
              <a:t>的思想</a:t>
            </a:r>
            <a:r>
              <a:rPr lang="zh-CN" altLang="en-US" sz="2000" dirty="0" smtClean="0"/>
              <a:t>：链接</a:t>
            </a:r>
            <a:r>
              <a:rPr lang="en-US" altLang="zh-CN" sz="2000" dirty="0" smtClean="0"/>
              <a:t>e</a:t>
            </a:r>
            <a:r>
              <a:rPr lang="zh-CN" altLang="en-US" sz="2000" dirty="0" smtClean="0"/>
              <a:t>的预测分值是所有</a:t>
            </a:r>
            <a:r>
              <a:rPr lang="en-US" altLang="zh-CN" sz="2000" dirty="0" smtClean="0"/>
              <a:t>Ensemble</a:t>
            </a:r>
            <a:r>
              <a:rPr lang="zh-CN" altLang="en-US" sz="2000" dirty="0" smtClean="0"/>
              <a:t>中的最大值</a:t>
            </a:r>
            <a:endParaRPr lang="en-US" altLang="zh-CN" sz="2000" dirty="0" smtClean="0"/>
          </a:p>
          <a:p>
            <a:pPr>
              <a:spcBef>
                <a:spcPts val="1200"/>
              </a:spcBef>
            </a:pPr>
            <a:r>
              <a:rPr lang="zh-CN" altLang="en-US" sz="2400" dirty="0" smtClean="0"/>
              <a:t>实验结果</a:t>
            </a:r>
            <a:endParaRPr lang="en-US" altLang="zh-CN" sz="2400" dirty="0" smtClean="0"/>
          </a:p>
          <a:p>
            <a:pPr>
              <a:spcBef>
                <a:spcPts val="576"/>
              </a:spcBef>
            </a:pPr>
            <a:endParaRPr lang="zh-CN" altLang="en-US" sz="28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3772" y="6309320"/>
            <a:ext cx="8676456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ea typeface="黑体" pitchFamily="49" charset="-122"/>
              </a:rPr>
              <a:t>Liang </a:t>
            </a:r>
            <a:r>
              <a:rPr lang="en-US" altLang="zh-CN" sz="1400" dirty="0" err="1" smtClean="0">
                <a:ea typeface="黑体" pitchFamily="49" charset="-122"/>
              </a:rPr>
              <a:t>Duan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dirty="0" err="1" smtClean="0">
                <a:ea typeface="黑体" pitchFamily="49" charset="-122"/>
              </a:rPr>
              <a:t>Charu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Aggarwal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 </a:t>
            </a:r>
            <a:r>
              <a:rPr lang="en-US" altLang="zh-CN" sz="1400" dirty="0" err="1" smtClean="0">
                <a:ea typeface="黑体" pitchFamily="49" charset="-122"/>
              </a:rPr>
              <a:t>Renjun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</a:t>
            </a:r>
            <a:r>
              <a:rPr lang="en-US" altLang="zh-CN" sz="1400" dirty="0" smtClean="0">
                <a:ea typeface="黑体" pitchFamily="49" charset="-122"/>
              </a:rPr>
              <a:t>, and 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Scaling up Link Prediction with Ensembles,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WSDM 2016 - </a:t>
            </a:r>
            <a:r>
              <a:rPr lang="en-US" altLang="zh-CN" sz="1400" b="1" dirty="0" smtClean="0">
                <a:solidFill>
                  <a:srgbClr val="C00000"/>
                </a:solidFill>
              </a:rPr>
              <a:t>Big Data Algorithms Session</a:t>
            </a:r>
            <a:r>
              <a:rPr lang="en-US" altLang="zh-CN" sz="1400" dirty="0" smtClean="0">
                <a:ea typeface="黑体" pitchFamily="49" charset="-122"/>
              </a:rPr>
              <a:t>.</a:t>
            </a:r>
            <a:endParaRPr lang="zh-CN" altLang="en-US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2708920"/>
            <a:ext cx="5489319" cy="53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0035" y="4581128"/>
          <a:ext cx="792439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5"/>
                <a:gridCol w="1145299"/>
                <a:gridCol w="2603729"/>
                <a:gridCol w="26037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小数据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准确性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大数据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效率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YouTube</a:t>
                      </a:r>
                      <a:endParaRPr lang="zh-CN" altLang="en-US" sz="20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高</a:t>
                      </a:r>
                      <a:r>
                        <a:rPr lang="en-US" altLang="zh-CN" sz="1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18%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Friendster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快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31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倍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Wikipedia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高</a:t>
                      </a:r>
                      <a:r>
                        <a:rPr lang="en-US" altLang="zh-CN" sz="2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16%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Twitter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快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倍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85918" y="5854472"/>
            <a:ext cx="5040560" cy="432048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同时提高了准确性和检测效率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  <p:grpSp>
        <p:nvGrpSpPr>
          <p:cNvPr id="4" name="组合 27"/>
          <p:cNvGrpSpPr/>
          <p:nvPr/>
        </p:nvGrpSpPr>
        <p:grpSpPr>
          <a:xfrm>
            <a:off x="5076056" y="836712"/>
            <a:ext cx="3888432" cy="1296144"/>
            <a:chOff x="5220072" y="1520788"/>
            <a:chExt cx="3888432" cy="1296144"/>
          </a:xfrm>
        </p:grpSpPr>
        <p:grpSp>
          <p:nvGrpSpPr>
            <p:cNvPr id="5" name="组合 46"/>
            <p:cNvGrpSpPr/>
            <p:nvPr/>
          </p:nvGrpSpPr>
          <p:grpSpPr>
            <a:xfrm>
              <a:off x="5220072" y="1520788"/>
              <a:ext cx="3636404" cy="1296144"/>
              <a:chOff x="4860032" y="1232756"/>
              <a:chExt cx="3636404" cy="1296144"/>
            </a:xfrm>
          </p:grpSpPr>
          <p:sp>
            <p:nvSpPr>
              <p:cNvPr id="10" name="圆柱形 9"/>
              <p:cNvSpPr/>
              <p:nvPr/>
            </p:nvSpPr>
            <p:spPr>
              <a:xfrm>
                <a:off x="4860032" y="1628800"/>
                <a:ext cx="648072" cy="504056"/>
              </a:xfrm>
              <a:prstGeom prst="can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chemeClr val="tx1"/>
                    </a:solidFill>
                  </a:rPr>
                  <a:t>Data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5796136" y="1232756"/>
                <a:ext cx="1152128" cy="288032"/>
              </a:xfrm>
              <a:prstGeom prst="ellipse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sample</a:t>
                </a:r>
                <a:r>
                  <a:rPr lang="en-US" altLang="zh-CN" sz="1400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zh-CN" alt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5796136" y="2240868"/>
                <a:ext cx="1224136" cy="288032"/>
              </a:xfrm>
              <a:prstGeom prst="ellipse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b="1" dirty="0" err="1" smtClean="0">
                    <a:solidFill>
                      <a:schemeClr val="tx1"/>
                    </a:solidFill>
                  </a:rPr>
                  <a:t>sample</a:t>
                </a:r>
                <a:r>
                  <a:rPr lang="en-US" altLang="zh-CN" sz="1400" b="1" baseline="-25000" dirty="0" err="1" smtClean="0">
                    <a:solidFill>
                      <a:schemeClr val="tx1"/>
                    </a:solidFill>
                  </a:rPr>
                  <a:t>n</a:t>
                </a:r>
                <a:endParaRPr lang="zh-CN" altLang="en-US" sz="1600" b="1" baseline="-25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00192" y="1628800"/>
                <a:ext cx="18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 smtClean="0">
                    <a:solidFill>
                      <a:srgbClr val="000099"/>
                    </a:solidFill>
                    <a:latin typeface="仿宋" pitchFamily="49" charset="-122"/>
                    <a:ea typeface="仿宋" pitchFamily="49" charset="-122"/>
                  </a:rPr>
                  <a:t>．．．</a:t>
                </a:r>
                <a:endParaRPr lang="zh-CN" altLang="en-US" sz="2400" b="1" dirty="0">
                  <a:solidFill>
                    <a:srgbClr val="000099"/>
                  </a:solidFill>
                  <a:latin typeface="仿宋" pitchFamily="49" charset="-122"/>
                  <a:ea typeface="仿宋" pitchFamily="49" charset="-122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308304" y="1232757"/>
                <a:ext cx="1008112" cy="288031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rgbClr val="000099"/>
                    </a:solidFill>
                    <a:latin typeface="+mn-lt"/>
                    <a:ea typeface="+mn-ea"/>
                  </a:rPr>
                  <a:t>Ensemble</a:t>
                </a:r>
                <a:endParaRPr lang="zh-CN" altLang="en-US" sz="1400" b="1" dirty="0" smtClean="0">
                  <a:solidFill>
                    <a:srgbClr val="000099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308304" y="2240869"/>
                <a:ext cx="1008112" cy="288031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rgbClr val="000099"/>
                    </a:solidFill>
                    <a:latin typeface="+mn-lt"/>
                    <a:ea typeface="+mn-ea"/>
                  </a:rPr>
                  <a:t>Ensemble</a:t>
                </a:r>
                <a:endParaRPr lang="zh-CN" altLang="en-US" sz="1600" b="1" dirty="0" smtClean="0">
                  <a:solidFill>
                    <a:srgbClr val="000099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19" name="直接箭头连接符 18"/>
              <p:cNvCxnSpPr>
                <a:stCxn id="10" idx="4"/>
                <a:endCxn id="12" idx="2"/>
              </p:cNvCxnSpPr>
              <p:nvPr/>
            </p:nvCxnSpPr>
            <p:spPr>
              <a:xfrm>
                <a:off x="5508104" y="1880828"/>
                <a:ext cx="288032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4"/>
                <a:endCxn id="11" idx="2"/>
              </p:cNvCxnSpPr>
              <p:nvPr/>
            </p:nvCxnSpPr>
            <p:spPr>
              <a:xfrm flipV="1">
                <a:off x="5508104" y="1376772"/>
                <a:ext cx="288032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stCxn id="11" idx="6"/>
                <a:endCxn id="16" idx="1"/>
              </p:cNvCxnSpPr>
              <p:nvPr/>
            </p:nvCxnSpPr>
            <p:spPr>
              <a:xfrm>
                <a:off x="6948264" y="1376772"/>
                <a:ext cx="36004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12" idx="6"/>
                <a:endCxn id="17" idx="1"/>
              </p:cNvCxnSpPr>
              <p:nvPr/>
            </p:nvCxnSpPr>
            <p:spPr>
              <a:xfrm>
                <a:off x="7020272" y="2384884"/>
                <a:ext cx="288032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16" idx="3"/>
                <a:endCxn id="25" idx="0"/>
              </p:cNvCxnSpPr>
              <p:nvPr/>
            </p:nvCxnSpPr>
            <p:spPr>
              <a:xfrm>
                <a:off x="8316416" y="1376773"/>
                <a:ext cx="180020" cy="3240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17" idx="3"/>
                <a:endCxn id="25" idx="4"/>
              </p:cNvCxnSpPr>
              <p:nvPr/>
            </p:nvCxnSpPr>
            <p:spPr>
              <a:xfrm flipV="1">
                <a:off x="8316416" y="2132856"/>
                <a:ext cx="180020" cy="2520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流程图: 联系 24"/>
            <p:cNvSpPr/>
            <p:nvPr/>
          </p:nvSpPr>
          <p:spPr>
            <a:xfrm>
              <a:off x="8604448" y="1988840"/>
              <a:ext cx="504056" cy="432048"/>
            </a:xfrm>
            <a:prstGeom prst="flowChartConnector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400" b="1" dirty="0" smtClean="0">
                  <a:solidFill>
                    <a:srgbClr val="FF0000"/>
                  </a:solidFill>
                </a:rPr>
                <a:t>max</a:t>
              </a:r>
              <a:endParaRPr lang="zh-CN" altLang="en-US" sz="1400" b="1" dirty="0" smtClean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其它数据技术</a:t>
            </a:r>
            <a:endParaRPr lang="zh-CN" altLang="en-US" sz="40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3500438"/>
            <a:ext cx="8501122" cy="772708"/>
          </a:xfrm>
        </p:spPr>
        <p:txBody>
          <a:bodyPr/>
          <a:lstStyle/>
          <a:p>
            <a:pPr marL="342900" lvl="1" indent="-342900">
              <a:buNone/>
            </a:pPr>
            <a:r>
              <a:rPr lang="zh-CN" altLang="en-US" sz="2800" b="1" dirty="0" smtClean="0">
                <a:solidFill>
                  <a:srgbClr val="C00000"/>
                </a:solidFill>
                <a:ea typeface="黑体" pitchFamily="49" charset="-122"/>
              </a:rPr>
              <a:t>数据索引：</a:t>
            </a:r>
            <a:r>
              <a:rPr lang="zh-CN" altLang="en-US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空间代价、</a:t>
            </a:r>
            <a:r>
              <a:rPr lang="zh-CN" altLang="en-US" dirty="0" smtClean="0">
                <a:solidFill>
                  <a:srgbClr val="0066CC"/>
                </a:solidFill>
                <a:ea typeface="黑体" pitchFamily="49" charset="-122"/>
              </a:rPr>
              <a:t>构建时间代价、</a:t>
            </a:r>
            <a:r>
              <a:rPr lang="zh-CN" altLang="en-US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查询效率提高</a:t>
            </a:r>
            <a:endParaRPr lang="en-US" altLang="zh-CN" dirty="0" smtClean="0">
              <a:latin typeface="Arial Unicode MS" pitchFamily="34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dirty="0">
              <a:latin typeface="Arial Unicode MS" pitchFamily="34" charset="-122"/>
              <a:ea typeface="黑体" pitchFamily="49" charset="-122"/>
            </a:endParaRPr>
          </a:p>
        </p:txBody>
      </p:sp>
      <p:cxnSp>
        <p:nvCxnSpPr>
          <p:cNvPr id="11" name="Straight Arrow Connector 5"/>
          <p:cNvCxnSpPr/>
          <p:nvPr/>
        </p:nvCxnSpPr>
        <p:spPr bwMode="auto">
          <a:xfrm>
            <a:off x="3635896" y="4762975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2627784" y="4501365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5724128" y="4501365"/>
            <a:ext cx="12961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D’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707904" y="4186911"/>
            <a:ext cx="20162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compression</a:t>
            </a:r>
            <a:endParaRPr lang="zh-CN" altLang="en-US" dirty="0">
              <a:latin typeface="Rockwell" pitchFamily="18" charset="0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285720" y="4474943"/>
            <a:ext cx="8501122" cy="84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数据压缩：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285720" y="5298928"/>
            <a:ext cx="8501122" cy="84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数据划分：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cxnSp>
        <p:nvCxnSpPr>
          <p:cNvPr id="17" name="Straight Arrow Connector 5"/>
          <p:cNvCxnSpPr/>
          <p:nvPr/>
        </p:nvCxnSpPr>
        <p:spPr bwMode="auto">
          <a:xfrm>
            <a:off x="3635896" y="5541158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2555776" y="5279548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5724128" y="5395087"/>
            <a:ext cx="3312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baseline="-250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1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 + </a:t>
            </a:r>
            <a:r>
              <a:rPr lang="en-US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… </a:t>
            </a:r>
            <a:r>
              <a:rPr lang="en-US" altLang="zh-CN" sz="2800" dirty="0" smtClean="0">
                <a:latin typeface="华文仿宋"/>
                <a:ea typeface="华文仿宋"/>
                <a:sym typeface="Symbol" pitchFamily="18" charset="2"/>
              </a:rPr>
              <a:t>+</a:t>
            </a:r>
            <a:r>
              <a:rPr lang="en-US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 </a:t>
            </a:r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err="1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baseline="-25000" dirty="0" err="1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n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  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3851920" y="5039037"/>
            <a:ext cx="23042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partitioning</a:t>
            </a:r>
            <a:endParaRPr lang="zh-CN" altLang="en-US" dirty="0">
              <a:latin typeface="Rockwell" pitchFamily="18" charset="0"/>
            </a:endParaRPr>
          </a:p>
        </p:txBody>
      </p:sp>
      <p:sp>
        <p:nvSpPr>
          <p:cNvPr id="21" name="Rectangle 14"/>
          <p:cNvSpPr txBox="1">
            <a:spLocks noChangeArrowheads="1"/>
          </p:cNvSpPr>
          <p:nvPr/>
        </p:nvSpPr>
        <p:spPr bwMode="auto">
          <a:xfrm>
            <a:off x="395536" y="6093296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Work in progress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！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85720" y="2566614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增量计算技术：</a:t>
            </a:r>
            <a:endParaRPr lang="zh-CN" altLang="en-US" sz="2800" dirty="0"/>
          </a:p>
        </p:txBody>
      </p:sp>
      <p:cxnSp>
        <p:nvCxnSpPr>
          <p:cNvPr id="24" name="Straight Arrow Connector 5"/>
          <p:cNvCxnSpPr/>
          <p:nvPr/>
        </p:nvCxnSpPr>
        <p:spPr bwMode="auto">
          <a:xfrm>
            <a:off x="4659968" y="2792133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19"/>
          <p:cNvSpPr txBox="1">
            <a:spLocks noChangeArrowheads="1"/>
          </p:cNvSpPr>
          <p:nvPr/>
        </p:nvSpPr>
        <p:spPr bwMode="auto">
          <a:xfrm>
            <a:off x="3201568" y="2504101"/>
            <a:ext cx="16561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 + </a:t>
            </a:r>
            <a:r>
              <a:rPr lang="el-GR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Δ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4572000" y="2214554"/>
            <a:ext cx="29129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Incremental computation</a:t>
            </a:r>
            <a:endParaRPr lang="zh-CN" altLang="en-US" dirty="0">
              <a:latin typeface="Rockwell" pitchFamily="18" charset="0"/>
            </a:endParaRPr>
          </a:p>
        </p:txBody>
      </p:sp>
      <p:sp>
        <p:nvSpPr>
          <p:cNvPr id="27" name="TextBox 3"/>
          <p:cNvSpPr txBox="1">
            <a:spLocks noChangeArrowheads="1"/>
          </p:cNvSpPr>
          <p:nvPr/>
        </p:nvSpPr>
        <p:spPr bwMode="auto">
          <a:xfrm>
            <a:off x="6964224" y="2983100"/>
            <a:ext cx="17281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已有计算结果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9" name="TextBox 19"/>
          <p:cNvSpPr txBox="1">
            <a:spLocks noChangeArrowheads="1"/>
          </p:cNvSpPr>
          <p:nvPr/>
        </p:nvSpPr>
        <p:spPr bwMode="auto">
          <a:xfrm>
            <a:off x="6977522" y="2472022"/>
            <a:ext cx="19521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 + </a:t>
            </a:r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l-GR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Δ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000496" y="928670"/>
            <a:ext cx="3039302" cy="1027469"/>
            <a:chOff x="2555776" y="4653136"/>
            <a:chExt cx="4051404" cy="1901825"/>
          </a:xfrm>
        </p:grpSpPr>
        <p:cxnSp>
          <p:nvCxnSpPr>
            <p:cNvPr id="31" name="Straight Arrow Connector 5"/>
            <p:cNvCxnSpPr/>
            <p:nvPr/>
          </p:nvCxnSpPr>
          <p:spPr bwMode="auto">
            <a:xfrm>
              <a:off x="3519389" y="5589240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19"/>
            <p:cNvSpPr txBox="1">
              <a:spLocks noChangeArrowheads="1"/>
            </p:cNvSpPr>
            <p:nvPr/>
          </p:nvSpPr>
          <p:spPr bwMode="auto">
            <a:xfrm>
              <a:off x="2555776" y="5416897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33" name="TextBox 19"/>
            <p:cNvSpPr txBox="1">
              <a:spLocks noChangeArrowheads="1"/>
            </p:cNvSpPr>
            <p:nvPr/>
          </p:nvSpPr>
          <p:spPr bwMode="auto">
            <a:xfrm>
              <a:off x="5603379" y="5373786"/>
              <a:ext cx="94609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i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34" name="Straight Arrow Connector 5"/>
            <p:cNvCxnSpPr/>
            <p:nvPr/>
          </p:nvCxnSpPr>
          <p:spPr bwMode="auto">
            <a:xfrm flipV="1">
              <a:off x="3491880" y="4869160"/>
              <a:ext cx="1800200" cy="720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5"/>
            <p:cNvCxnSpPr/>
            <p:nvPr/>
          </p:nvCxnSpPr>
          <p:spPr bwMode="auto">
            <a:xfrm>
              <a:off x="3491880" y="5589240"/>
              <a:ext cx="1800200" cy="720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19"/>
            <p:cNvSpPr txBox="1">
              <a:spLocks noChangeArrowheads="1"/>
            </p:cNvSpPr>
            <p:nvPr/>
          </p:nvSpPr>
          <p:spPr bwMode="auto">
            <a:xfrm>
              <a:off x="5603379" y="4653136"/>
              <a:ext cx="99738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1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37" name="TextBox 19"/>
            <p:cNvSpPr txBox="1">
              <a:spLocks noChangeArrowheads="1"/>
            </p:cNvSpPr>
            <p:nvPr/>
          </p:nvSpPr>
          <p:spPr bwMode="auto">
            <a:xfrm>
              <a:off x="5603379" y="6093296"/>
              <a:ext cx="100380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err="1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err="1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n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214282" y="1285860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分布式计算技术：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homepage\talks\973年终会-2014\IBM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077072"/>
            <a:ext cx="1885280" cy="94264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b="1" dirty="0" smtClean="0">
                <a:solidFill>
                  <a:srgbClr val="C00000"/>
                </a:solidFill>
              </a:rPr>
              <a:t>Acknowledgements</a:t>
            </a:r>
            <a:endParaRPr kumimoji="1" lang="en-US" altLang="zh-CN" sz="3600" dirty="0" smtClean="0">
              <a:solidFill>
                <a:srgbClr val="C0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79512" y="908720"/>
            <a:ext cx="8964488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kumimoji="1" lang="en-US" altLang="zh-CN" sz="2400" b="1" dirty="0" smtClean="0">
                <a:solidFill>
                  <a:srgbClr val="C00000"/>
                </a:solidFill>
              </a:rPr>
              <a:t>Collaborators: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dirty="0" err="1" smtClean="0"/>
              <a:t>Charu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Aggarwal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Sourav</a:t>
            </a:r>
            <a:r>
              <a:rPr kumimoji="1" lang="en-US" altLang="zh-CN" dirty="0" smtClean="0"/>
              <a:t> S </a:t>
            </a:r>
            <a:r>
              <a:rPr kumimoji="1" lang="en-US" altLang="zh-CN" dirty="0" err="1" smtClean="0"/>
              <a:t>Bhowmick</a:t>
            </a:r>
            <a:r>
              <a:rPr kumimoji="1" lang="en-US" altLang="zh-CN" dirty="0" smtClean="0"/>
              <a:t>, Yang Cao, </a:t>
            </a:r>
            <a:r>
              <a:rPr kumimoji="1" lang="en-US" altLang="zh-CN" dirty="0" err="1" smtClean="0"/>
              <a:t>Gao</a:t>
            </a:r>
            <a:r>
              <a:rPr kumimoji="1" lang="en-US" altLang="zh-CN" dirty="0" smtClean="0"/>
              <a:t> Cong, Liang </a:t>
            </a:r>
            <a:r>
              <a:rPr kumimoji="1" lang="en-US" altLang="zh-CN" dirty="0" err="1" smtClean="0"/>
              <a:t>Duan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Wenfei</a:t>
            </a:r>
            <a:r>
              <a:rPr kumimoji="1" lang="en-US" altLang="zh-CN" dirty="0" smtClean="0"/>
              <a:t> Fan, </a:t>
            </a:r>
            <a:r>
              <a:rPr kumimoji="1" lang="en-US" altLang="zh-CN" dirty="0" err="1" smtClean="0"/>
              <a:t>Kaiyu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Feng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Haixing</a:t>
            </a:r>
            <a:r>
              <a:rPr kumimoji="1" lang="en-US" altLang="zh-CN" dirty="0" smtClean="0"/>
              <a:t> Huang, </a:t>
            </a:r>
            <a:r>
              <a:rPr kumimoji="1" lang="en-US" altLang="zh-CN" dirty="0" err="1" smtClean="0"/>
              <a:t>Renjun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Hu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Jinpeng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Huai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Jia</a:t>
            </a:r>
            <a:r>
              <a:rPr lang="en-US" altLang="zh-CN" dirty="0" smtClean="0"/>
              <a:t> Li,  </a:t>
            </a:r>
            <a:r>
              <a:rPr lang="en-US" altLang="zh-CN" dirty="0" err="1" smtClean="0"/>
              <a:t>Jianxin</a:t>
            </a:r>
            <a:r>
              <a:rPr lang="en-US" altLang="zh-CN" dirty="0" smtClean="0"/>
              <a:t> Li, </a:t>
            </a:r>
            <a:r>
              <a:rPr lang="en-US" altLang="zh-CN" dirty="0" err="1" smtClean="0"/>
              <a:t>Xuelian</a:t>
            </a:r>
            <a:r>
              <a:rPr lang="en-US" altLang="zh-CN" dirty="0" smtClean="0"/>
              <a:t> Lin, </a:t>
            </a:r>
            <a:r>
              <a:rPr lang="en-US" altLang="zh-CN" dirty="0" err="1" smtClean="0"/>
              <a:t>Xudong</a:t>
            </a:r>
            <a:r>
              <a:rPr lang="en-US" altLang="zh-CN" dirty="0" smtClean="0"/>
              <a:t> Liu, </a:t>
            </a:r>
            <a:r>
              <a:rPr lang="en-US" altLang="zh-CN" dirty="0" err="1" smtClean="0"/>
              <a:t>Jinghe</a:t>
            </a:r>
            <a:r>
              <a:rPr lang="en-US" altLang="zh-CN" dirty="0" smtClean="0"/>
              <a:t> Song, </a:t>
            </a:r>
            <a:r>
              <a:rPr kumimoji="1" lang="en-US" altLang="zh-CN" dirty="0" err="1" smtClean="0"/>
              <a:t>Haixun</a:t>
            </a:r>
            <a:r>
              <a:rPr kumimoji="1" lang="en-US" altLang="zh-CN" dirty="0" smtClean="0"/>
              <a:t> Wang, </a:t>
            </a:r>
            <a:r>
              <a:rPr kumimoji="1" lang="en-US" altLang="zh-CN" dirty="0" err="1" smtClean="0"/>
              <a:t>Luoshu</a:t>
            </a:r>
            <a:r>
              <a:rPr kumimoji="1" lang="en-US" altLang="zh-CN" dirty="0" smtClean="0"/>
              <a:t> Wang, </a:t>
            </a:r>
            <a:r>
              <a:rPr kumimoji="1" lang="en-US" altLang="zh-CN" dirty="0" err="1" smtClean="0"/>
              <a:t>Tianyu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Wo</a:t>
            </a:r>
            <a:r>
              <a:rPr kumimoji="1" lang="en-US" altLang="zh-CN" dirty="0" smtClean="0"/>
              <a:t>…</a:t>
            </a:r>
          </a:p>
          <a:p>
            <a:pPr algn="just">
              <a:spcBef>
                <a:spcPts val="1200"/>
              </a:spcBef>
            </a:pPr>
            <a:r>
              <a:rPr kumimoji="1" lang="en-US" altLang="zh-CN" sz="2400" b="1" dirty="0" smtClean="0">
                <a:solidFill>
                  <a:srgbClr val="C00000"/>
                </a:solidFill>
              </a:rPr>
              <a:t>They are from:  </a:t>
            </a:r>
          </a:p>
          <a:p>
            <a:pPr algn="just">
              <a:spcBef>
                <a:spcPts val="600"/>
              </a:spcBef>
            </a:pPr>
            <a:endParaRPr kumimoji="1" lang="en-US" altLang="zh-CN" dirty="0" smtClean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kumimoji="1" lang="en-US" altLang="zh-CN" sz="2000" dirty="0" smtClean="0"/>
          </a:p>
          <a:p>
            <a:pPr algn="just">
              <a:spcBef>
                <a:spcPts val="600"/>
              </a:spcBef>
            </a:pPr>
            <a:endParaRPr kumimoji="1" lang="en-US" altLang="zh-CN" sz="2000" dirty="0" smtClean="0"/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pic>
        <p:nvPicPr>
          <p:cNvPr id="7" name="图片 6" descr="beihang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030701"/>
            <a:ext cx="3359376" cy="693866"/>
          </a:xfrm>
          <a:prstGeom prst="rect">
            <a:avLst/>
          </a:prstGeom>
        </p:spPr>
      </p:pic>
      <p:pic>
        <p:nvPicPr>
          <p:cNvPr id="8" name="图片 7" descr="googl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5856" y="5821635"/>
            <a:ext cx="1876425" cy="703709"/>
          </a:xfrm>
          <a:prstGeom prst="rect">
            <a:avLst/>
          </a:prstGeom>
        </p:spPr>
      </p:pic>
      <p:pic>
        <p:nvPicPr>
          <p:cNvPr id="1027" name="Picture 3" descr="D:\homepage\talks\973年终会-2014\msr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5496644"/>
            <a:ext cx="2219325" cy="1028700"/>
          </a:xfrm>
          <a:prstGeom prst="rect">
            <a:avLst/>
          </a:prstGeom>
          <a:noFill/>
        </p:spPr>
      </p:pic>
      <p:pic>
        <p:nvPicPr>
          <p:cNvPr id="1028" name="Picture 4" descr="D:\homepage\talks\973年终会-2014\th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4077072"/>
            <a:ext cx="2736304" cy="966827"/>
          </a:xfrm>
          <a:prstGeom prst="rect">
            <a:avLst/>
          </a:prstGeom>
          <a:noFill/>
        </p:spPr>
      </p:pic>
      <p:pic>
        <p:nvPicPr>
          <p:cNvPr id="11" name="Picture 12" descr="http://cdn3.sbnation.com/imported_assets/1427057/12207655-larg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005064"/>
            <a:ext cx="2928152" cy="110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homepage\talks\973年终会-2014\th (3)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9992" y="2996952"/>
            <a:ext cx="4392488" cy="761364"/>
          </a:xfrm>
          <a:prstGeom prst="rect">
            <a:avLst/>
          </a:prstGeom>
          <a:noFill/>
        </p:spPr>
      </p:pic>
      <p:pic>
        <p:nvPicPr>
          <p:cNvPr id="14" name="图片 13" descr="th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12160" y="5393010"/>
            <a:ext cx="2857500" cy="1276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IMG_548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2066" y="2143116"/>
            <a:ext cx="3899353" cy="3700154"/>
          </a:xfrm>
          <a:prstGeom prst="rect">
            <a:avLst/>
          </a:prstGeom>
        </p:spPr>
      </p:pic>
      <p:pic>
        <p:nvPicPr>
          <p:cNvPr id="7" name="图片 6" descr="IMG_549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285728"/>
            <a:ext cx="4768488" cy="635798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428596" y="3071810"/>
            <a:ext cx="8501122" cy="1428760"/>
          </a:xfrm>
          <a:prstGeom prst="rect">
            <a:avLst/>
          </a:prstGeom>
          <a:blipFill dpi="0" rotWithShape="1">
            <a:blip r:embed="rId4">
              <a:alphaModFix amt="64000"/>
            </a:blip>
            <a:srcRect/>
            <a:tile tx="0" ty="0" sx="100000" sy="100000" flip="none" algn="tl"/>
          </a:blipFill>
        </p:spPr>
        <p:txBody>
          <a:bodyPr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什么是智能？</a:t>
            </a:r>
            <a:endParaRPr kumimoji="0" lang="zh-CN" altLang="en-US" sz="9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251520" y="3933056"/>
            <a:ext cx="8501122" cy="20688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Thanks!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331640" y="1628800"/>
            <a:ext cx="5078938" cy="25202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Homepage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http://mashuai.buaa.edu.cn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mashuai@buaa.edu.cn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 smtClean="0">
                <a:latin typeface="+mn-lt"/>
                <a:ea typeface="+mn-ea"/>
              </a:rPr>
              <a:t>		   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Room G1122,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New Main Building,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Beihang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University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Beijing, China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http://www.ccf.org.cn/resources/1190201776262/adl/12012-10-22-11_00_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1700808"/>
            <a:ext cx="1584176" cy="2069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571744"/>
            <a:ext cx="1857388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241300" y="214295"/>
            <a:ext cx="8626475" cy="642937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研究方向与机构设置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142976" y="979511"/>
            <a:ext cx="3571900" cy="491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0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：计算的有效性遇到障碍</a:t>
            </a:r>
            <a:endParaRPr lang="en-US" altLang="zh-CN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计算的有效性：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认识数据的内在特征，复杂网络、数学（统计）方法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：能耗成为突出问题</a:t>
            </a:r>
            <a:endParaRPr lang="en-US" altLang="zh-CN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随着规模增大，调度复杂，计算系统功耗问题日益突出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传统存算分离的结构，产生大量的数据搬移开销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传统的计算和存储器件“功耗”不友好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：学习效率和灵活性</a:t>
            </a:r>
            <a:endParaRPr lang="en-US" altLang="zh-CN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学习效率：需要大量的输入数据及标定数据，学习效率低</a:t>
            </a: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灵活性：普遍缺乏“类比、联想”等学习功能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4721225" y="1268436"/>
            <a:ext cx="396875" cy="501650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4721225" y="3211536"/>
            <a:ext cx="396875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4751388" y="5011761"/>
            <a:ext cx="396875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189586" y="1122956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数据科学与计算智能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5189586" y="2995164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新型计算技术与系统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5189586" y="4795364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认知机理与仿真</a:t>
            </a:r>
          </a:p>
        </p:txBody>
      </p:sp>
      <p:sp>
        <p:nvSpPr>
          <p:cNvPr id="14" name="下箭头 13"/>
          <p:cNvSpPr/>
          <p:nvPr/>
        </p:nvSpPr>
        <p:spPr bwMode="auto">
          <a:xfrm>
            <a:off x="6018213" y="2347936"/>
            <a:ext cx="569912" cy="574675"/>
          </a:xfrm>
          <a:prstGeom prst="down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下箭头 14"/>
          <p:cNvSpPr>
            <a:spLocks noChangeArrowheads="1"/>
          </p:cNvSpPr>
          <p:nvPr/>
        </p:nvSpPr>
        <p:spPr bwMode="auto">
          <a:xfrm rot="10800000">
            <a:off x="6084888" y="4087836"/>
            <a:ext cx="574675" cy="577850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FF0000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10800000"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7740650" y="3246461"/>
            <a:ext cx="503238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8172400" y="1122956"/>
            <a:ext cx="792088" cy="4752528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en-US" altLang="zh-CN" sz="20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数据工程与</a:t>
            </a:r>
            <a:endParaRPr lang="en-US" altLang="zh-CN" sz="20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脑机系统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-15875" y="6162698"/>
            <a:ext cx="5970588" cy="523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http://www.bdbc.org.cn/</a:t>
            </a:r>
          </a:p>
        </p:txBody>
      </p:sp>
      <p:pic>
        <p:nvPicPr>
          <p:cNvPr id="19" name="图片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72175" y="5946798"/>
            <a:ext cx="3151188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88" y="3549632"/>
            <a:ext cx="364331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54013" y="928670"/>
            <a:ext cx="83947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过去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年大数据的研究，已经产生了重大突破，并在部分领域取得良好的应用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计算基础：大规模云计算、大规模深度学习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感知处理的角度：大规模深度学习，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imageNet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知识组织与管理角度：大规模知识图谱</a:t>
            </a: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基于数据产生知识的问答系统与个人辅助系统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Watson 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DeepQA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：智能搜索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sym typeface="Wingdings" pitchFamily="2" charset="2"/>
              </a:rPr>
              <a:t>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知识引擎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Apple 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Siri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&amp; Wolfram Alpha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4213" y="4159232"/>
            <a:ext cx="3887787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114782"/>
            <a:ext cx="3887788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0" y="6281720"/>
            <a:ext cx="9144000" cy="3698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noProof="1"/>
              <a:t>Watson</a:t>
            </a:r>
            <a:r>
              <a:rPr lang="zh-CN" altLang="en-US" noProof="1"/>
              <a:t>和</a:t>
            </a:r>
            <a:r>
              <a:rPr lang="en-US" altLang="zh-CN" noProof="1"/>
              <a:t>Wolfram|Alpha</a:t>
            </a:r>
            <a:r>
              <a:rPr lang="zh-CN" altLang="en-US" noProof="1"/>
              <a:t>的成功说明：</a:t>
            </a:r>
            <a:r>
              <a:rPr lang="en-US" altLang="zh-CN" noProof="1"/>
              <a:t>AI</a:t>
            </a:r>
            <a:r>
              <a:rPr lang="zh-CN" altLang="en-US" noProof="1"/>
              <a:t>可以用一个纯粹的计算系统</a:t>
            </a:r>
            <a:r>
              <a:rPr lang="en-US" altLang="zh-CN" noProof="1"/>
              <a:t>(</a:t>
            </a:r>
            <a:r>
              <a:rPr lang="zh-CN" altLang="en-US" noProof="1"/>
              <a:t>交互</a:t>
            </a:r>
            <a:r>
              <a:rPr lang="en-US" altLang="zh-CN" noProof="1"/>
              <a:t>+</a:t>
            </a:r>
            <a:r>
              <a:rPr lang="zh-CN" altLang="en-US" noProof="1"/>
              <a:t>计算</a:t>
            </a:r>
            <a:r>
              <a:rPr lang="en-US" altLang="zh-CN" noProof="1"/>
              <a:t>)</a:t>
            </a:r>
            <a:r>
              <a:rPr lang="zh-CN" altLang="en-US" noProof="1"/>
              <a:t>实现</a:t>
            </a:r>
          </a:p>
        </p:txBody>
      </p:sp>
      <p:pic>
        <p:nvPicPr>
          <p:cNvPr id="10" name="Picture 4" descr="Image result for alpha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6644" y="1357298"/>
            <a:ext cx="1571636" cy="2082418"/>
          </a:xfrm>
          <a:prstGeom prst="rect">
            <a:avLst/>
          </a:prstGeom>
          <a:noFill/>
        </p:spPr>
      </p:pic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79388" y="66694"/>
            <a:ext cx="8686800" cy="774700"/>
          </a:xfrm>
          <a:prstGeom prst="rect">
            <a:avLst/>
          </a:prstGeom>
          <a:noFill/>
          <a:ln>
            <a:noFill/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 eaLnBrk="0" hangingPunct="0">
              <a:defRPr/>
            </a:pPr>
            <a:r>
              <a:rPr lang="zh-CN" altLang="en-US" sz="3600" b="1" dirty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大</a:t>
            </a: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数据的研究与应用：取得重大突破</a:t>
            </a:r>
            <a:endParaRPr lang="en-US" altLang="zh-CN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  <a:cs typeface="+mj-cs"/>
              <a:sym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54013" y="325423"/>
            <a:ext cx="83947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问题：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是否有坚实的理论基础</a:t>
            </a: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（大）数据科学是否能真的成为一种“科学”？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17469" y="1554185"/>
            <a:ext cx="83947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其中一个可能性：计算问题、复杂性与算法</a:t>
            </a:r>
            <a:endParaRPr lang="en-US" altLang="zh-CN" sz="2400">
              <a:latin typeface="黑体" pitchFamily="49" charset="-122"/>
              <a:ea typeface="黑体" pitchFamily="49" charset="-122"/>
            </a:endParaRPr>
          </a:p>
          <a:p>
            <a:pPr marL="742950" lvl="2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计算问题是计算机科学的本质问题，而算法是一切计算问题的核心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3048" y="2706015"/>
            <a:ext cx="18245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kumimoji="1" lang="en-US" altLang="zh-CN" sz="4000" i="1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G</a:t>
            </a:r>
            <a:r>
              <a:rPr kumimoji="1" lang="en-US" altLang="zh-CN" sz="4000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=</a:t>
            </a:r>
            <a:r>
              <a:rPr kumimoji="1" lang="en-US" altLang="zh-CN" sz="4000" i="1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F</a:t>
            </a:r>
            <a:r>
              <a:rPr kumimoji="1" lang="en-US" altLang="zh-CN" sz="4000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(</a:t>
            </a:r>
            <a:r>
              <a:rPr kumimoji="1" lang="en-US" altLang="zh-CN" sz="4000" i="1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x</a:t>
            </a:r>
            <a:r>
              <a:rPr kumimoji="1" lang="en-US" altLang="zh-CN" sz="4000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)</a:t>
            </a:r>
            <a:endParaRPr kumimoji="1" lang="zh-CN" altLang="en-US" sz="4000" noProof="1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  <a:ea typeface="宋体" charset="0"/>
              <a:cs typeface="Arial" pitchFamily="34" charset="0"/>
            </a:endParaRPr>
          </a:p>
        </p:txBody>
      </p:sp>
      <p:cxnSp>
        <p:nvCxnSpPr>
          <p:cNvPr id="8" name="直接箭头连接符 15"/>
          <p:cNvCxnSpPr>
            <a:cxnSpLocks noChangeShapeType="1"/>
          </p:cNvCxnSpPr>
          <p:nvPr/>
        </p:nvCxnSpPr>
        <p:spPr bwMode="auto">
          <a:xfrm flipH="1">
            <a:off x="2519331" y="3138510"/>
            <a:ext cx="863600" cy="144462"/>
          </a:xfrm>
          <a:prstGeom prst="straightConnector1">
            <a:avLst/>
          </a:prstGeom>
          <a:noFill/>
          <a:ln w="9525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9" name="内容占位符 2"/>
          <p:cNvSpPr txBox="1">
            <a:spLocks noChangeArrowheads="1"/>
          </p:cNvSpPr>
          <p:nvPr/>
        </p:nvSpPr>
        <p:spPr bwMode="auto">
          <a:xfrm>
            <a:off x="3382931" y="2994047"/>
            <a:ext cx="865188" cy="5762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000" b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数据</a:t>
            </a:r>
            <a:endParaRPr lang="zh-CN" altLang="en-US" sz="2000" b="0"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10" name="直接箭头连接符 17"/>
          <p:cNvCxnSpPr>
            <a:cxnSpLocks noChangeShapeType="1"/>
          </p:cNvCxnSpPr>
          <p:nvPr/>
        </p:nvCxnSpPr>
        <p:spPr bwMode="auto">
          <a:xfrm flipH="1">
            <a:off x="2014506" y="2346347"/>
            <a:ext cx="1368425" cy="50323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" name="内容占位符 2"/>
          <p:cNvSpPr txBox="1">
            <a:spLocks noChangeArrowheads="1"/>
          </p:cNvSpPr>
          <p:nvPr/>
        </p:nvSpPr>
        <p:spPr bwMode="auto">
          <a:xfrm>
            <a:off x="3382931" y="2346347"/>
            <a:ext cx="865188" cy="576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000" b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算法</a:t>
            </a:r>
            <a:endParaRPr lang="zh-CN" altLang="en-US" sz="2400" b="0">
              <a:latin typeface="Calibri" pitchFamily="34" charset="0"/>
              <a:ea typeface="宋体" pitchFamily="2" charset="-122"/>
            </a:endParaRPr>
          </a:p>
        </p:txBody>
      </p:sp>
      <p:graphicFrame>
        <p:nvGraphicFramePr>
          <p:cNvPr id="13" name="Group 12"/>
          <p:cNvGraphicFramePr>
            <a:graphicFrameLocks noGrp="1"/>
          </p:cNvGraphicFramePr>
          <p:nvPr/>
        </p:nvGraphicFramePr>
        <p:xfrm>
          <a:off x="142844" y="3714772"/>
          <a:ext cx="3889375" cy="2733674"/>
        </p:xfrm>
        <a:graphic>
          <a:graphicData uri="http://schemas.openxmlformats.org/drawingml/2006/table">
            <a:tbl>
              <a:tblPr/>
              <a:tblGrid>
                <a:gridCol w="1036637"/>
                <a:gridCol w="2852738"/>
              </a:tblGrid>
              <a:tr h="6303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70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年代前</a:t>
                      </a:r>
                    </a:p>
                  </a:txBody>
                  <a:tcPr marL="0" marR="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算法研究</a:t>
                      </a:r>
                    </a:p>
                  </a:txBody>
                  <a:tcPr marL="0" marR="0" marT="144017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70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年代</a:t>
                      </a:r>
                    </a:p>
                  </a:txBody>
                  <a:tcPr marL="0" marR="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确定性多项式时间算法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发现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NP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困难性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marL="0" marR="0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80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年代</a:t>
                      </a:r>
                    </a:p>
                  </a:txBody>
                  <a:tcPr marL="0" marR="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随机化算法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随机性能加速算法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marL="0" marR="0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90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年代</a:t>
                      </a:r>
                    </a:p>
                  </a:txBody>
                  <a:tcPr marL="0" marR="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近似算法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后期发现近似困难性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marL="0" marR="0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5" name="Group 26"/>
          <p:cNvGrpSpPr>
            <a:grpSpLocks/>
          </p:cNvGrpSpPr>
          <p:nvPr/>
        </p:nvGrpSpPr>
        <p:grpSpPr bwMode="auto">
          <a:xfrm rot="1185080">
            <a:off x="3492469" y="5638822"/>
            <a:ext cx="958850" cy="668338"/>
            <a:chOff x="-423" y="336"/>
            <a:chExt cx="6327" cy="2514"/>
          </a:xfrm>
        </p:grpSpPr>
        <p:pic>
          <p:nvPicPr>
            <p:cNvPr id="16" name="Picture 27" descr="green-blue-purple-scaling-2"/>
            <p:cNvPicPr>
              <a:picLocks noChangeAspect="1" noChangeArrowheads="1"/>
            </p:cNvPicPr>
            <p:nvPr/>
          </p:nvPicPr>
          <p:blipFill>
            <a:blip r:embed="rId3">
              <a:lum bright="-6000"/>
            </a:blip>
            <a:srcRect/>
            <a:stretch>
              <a:fillRect/>
            </a:stretch>
          </p:blipFill>
          <p:spPr bwMode="auto">
            <a:xfrm rot="-1110297">
              <a:off x="-423" y="336"/>
              <a:ext cx="6327" cy="2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8" descr="win-internet-standards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96" y="1258"/>
              <a:ext cx="3408" cy="1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组合 82"/>
          <p:cNvGrpSpPr>
            <a:grpSpLocks/>
          </p:cNvGrpSpPr>
          <p:nvPr/>
        </p:nvGrpSpPr>
        <p:grpSpPr bwMode="auto">
          <a:xfrm>
            <a:off x="5183156" y="2363810"/>
            <a:ext cx="3689350" cy="3654425"/>
            <a:chOff x="5454257" y="1916832"/>
            <a:chExt cx="3689743" cy="3654942"/>
          </a:xfrm>
        </p:grpSpPr>
        <p:grpSp>
          <p:nvGrpSpPr>
            <p:cNvPr id="19" name="组合 21"/>
            <p:cNvGrpSpPr>
              <a:grpSpLocks/>
            </p:cNvGrpSpPr>
            <p:nvPr/>
          </p:nvGrpSpPr>
          <p:grpSpPr bwMode="auto">
            <a:xfrm>
              <a:off x="7280165" y="3114226"/>
              <a:ext cx="1863835" cy="1211963"/>
              <a:chOff x="3271291" y="2648819"/>
              <a:chExt cx="1804764" cy="1211963"/>
            </a:xfrm>
          </p:grpSpPr>
          <p:sp>
            <p:nvSpPr>
              <p:cNvPr id="41" name="矩形 11"/>
              <p:cNvSpPr>
                <a:spLocks noChangeArrowheads="1"/>
              </p:cNvSpPr>
              <p:nvPr/>
            </p:nvSpPr>
            <p:spPr bwMode="auto">
              <a:xfrm>
                <a:off x="3271291" y="3297551"/>
                <a:ext cx="1804764" cy="563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Juris Hartmanis ,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Richard Edwin Stearns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（</a:t>
                </a: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1993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  <p:pic>
            <p:nvPicPr>
              <p:cNvPr id="42" name="Picture 2" descr="C:\Users\Ting\Desktop\Hartmanis.jp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347864" y="2649587"/>
                <a:ext cx="760045" cy="63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3" name="Picture 3" descr="C:\Users\Ting\Desktop\richard.jp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4101063" y="2648819"/>
                <a:ext cx="760046" cy="63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0" name="组合 66"/>
            <p:cNvGrpSpPr>
              <a:grpSpLocks/>
            </p:cNvGrpSpPr>
            <p:nvPr/>
          </p:nvGrpSpPr>
          <p:grpSpPr bwMode="auto">
            <a:xfrm>
              <a:off x="7956376" y="1924766"/>
              <a:ext cx="1157369" cy="1086037"/>
              <a:chOff x="3087911" y="5525740"/>
              <a:chExt cx="1157369" cy="1086035"/>
            </a:xfrm>
          </p:grpSpPr>
          <p:pic>
            <p:nvPicPr>
              <p:cNvPr id="39" name="Picture 3" descr="C:\Users\Ting\Desktop\donald.jp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231927" y="5525740"/>
                <a:ext cx="864096" cy="6806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" name="矩形 69"/>
              <p:cNvSpPr>
                <a:spLocks noChangeArrowheads="1"/>
              </p:cNvSpPr>
              <p:nvPr/>
            </p:nvSpPr>
            <p:spPr bwMode="auto">
              <a:xfrm>
                <a:off x="3087911" y="6174732"/>
                <a:ext cx="1157369" cy="437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r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   Donald Knuth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（</a:t>
                </a: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1974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grpSp>
          <p:nvGrpSpPr>
            <p:cNvPr id="21" name="组合 20"/>
            <p:cNvGrpSpPr>
              <a:grpSpLocks/>
            </p:cNvGrpSpPr>
            <p:nvPr/>
          </p:nvGrpSpPr>
          <p:grpSpPr bwMode="auto">
            <a:xfrm>
              <a:off x="6757640" y="1928958"/>
              <a:ext cx="1431548" cy="1081676"/>
              <a:chOff x="970603" y="2603813"/>
              <a:chExt cx="1431548" cy="1081676"/>
            </a:xfrm>
          </p:grpSpPr>
          <p:pic>
            <p:nvPicPr>
              <p:cNvPr id="37" name="Picture 5" descr="C:\Users\Ting\Desktop\cook.jp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1449495" y="2603813"/>
                <a:ext cx="863860" cy="680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8" name="矩形 8"/>
              <p:cNvSpPr>
                <a:spLocks noChangeArrowheads="1"/>
              </p:cNvSpPr>
              <p:nvPr/>
            </p:nvSpPr>
            <p:spPr bwMode="auto">
              <a:xfrm>
                <a:off x="970603" y="3248446"/>
                <a:ext cx="1431548" cy="437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    Stephen Cook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（</a:t>
                </a: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1982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grpSp>
          <p:nvGrpSpPr>
            <p:cNvPr id="22" name="组合 44"/>
            <p:cNvGrpSpPr>
              <a:grpSpLocks/>
            </p:cNvGrpSpPr>
            <p:nvPr/>
          </p:nvGrpSpPr>
          <p:grpSpPr bwMode="auto">
            <a:xfrm>
              <a:off x="6320400" y="3166661"/>
              <a:ext cx="1178528" cy="1063907"/>
              <a:chOff x="3455646" y="2221630"/>
              <a:chExt cx="1178528" cy="1063907"/>
            </a:xfrm>
          </p:grpSpPr>
          <p:pic>
            <p:nvPicPr>
              <p:cNvPr id="35" name="Picture 4" descr="C:\Users\Ting\Desktop\manuel.jpg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3684370" y="2221630"/>
                <a:ext cx="792088" cy="63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" name="矩形 64"/>
              <p:cNvSpPr>
                <a:spLocks noChangeArrowheads="1"/>
              </p:cNvSpPr>
              <p:nvPr/>
            </p:nvSpPr>
            <p:spPr bwMode="auto">
              <a:xfrm>
                <a:off x="3455646" y="2848494"/>
                <a:ext cx="1178528" cy="437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Manuel Blum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（</a:t>
                </a: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1995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grpSp>
          <p:nvGrpSpPr>
            <p:cNvPr id="23" name="组合 45"/>
            <p:cNvGrpSpPr>
              <a:grpSpLocks/>
            </p:cNvGrpSpPr>
            <p:nvPr/>
          </p:nvGrpSpPr>
          <p:grpSpPr bwMode="auto">
            <a:xfrm>
              <a:off x="5454257" y="3166661"/>
              <a:ext cx="1087359" cy="1088335"/>
              <a:chOff x="1427431" y="5135100"/>
              <a:chExt cx="1087359" cy="1088335"/>
            </a:xfrm>
          </p:grpSpPr>
          <p:sp>
            <p:nvSpPr>
              <p:cNvPr id="33" name="矩形 61"/>
              <p:cNvSpPr>
                <a:spLocks noChangeArrowheads="1"/>
              </p:cNvSpPr>
              <p:nvPr/>
            </p:nvSpPr>
            <p:spPr bwMode="auto">
              <a:xfrm>
                <a:off x="1427431" y="5700215"/>
                <a:ext cx="989951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rIns="0">
                <a:spAutoFit/>
              </a:bodyPr>
              <a:lstStyle/>
              <a:p>
                <a:pPr algn="ctr"/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Leslie Valiant</a:t>
                </a:r>
              </a:p>
              <a:p>
                <a:pPr algn="ctr"/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（</a:t>
                </a: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2010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  <p:pic>
            <p:nvPicPr>
              <p:cNvPr id="34" name="Picture 6" descr="C:\Users\Ting\Desktop\leslie.jpg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1578686" y="5135100"/>
                <a:ext cx="936104" cy="63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4" name="组合 46"/>
            <p:cNvGrpSpPr>
              <a:grpSpLocks/>
            </p:cNvGrpSpPr>
            <p:nvPr/>
          </p:nvGrpSpPr>
          <p:grpSpPr bwMode="auto">
            <a:xfrm>
              <a:off x="7470594" y="4356922"/>
              <a:ext cx="1440045" cy="1214852"/>
              <a:chOff x="6666062" y="4191698"/>
              <a:chExt cx="1520049" cy="1214852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6666062" y="4796864"/>
                <a:ext cx="1520018" cy="609686"/>
              </a:xfrm>
              <a:prstGeom prst="rect">
                <a:avLst/>
              </a:prstGeom>
            </p:spPr>
            <p:txBody>
              <a:bodyPr lIns="0" rIns="0"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Arial" panose="020B0604020202020204" pitchFamily="34" charset="0"/>
                  <a:buNone/>
                  <a:defRPr/>
                </a:pPr>
                <a:r>
                  <a:rPr lang="en-US" altLang="zh-CN" sz="1400" noProof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Shafi Goldwasser</a:t>
                </a:r>
              </a:p>
              <a:p>
                <a:pPr algn="ctr">
                  <a:lnSpc>
                    <a:spcPct val="80000"/>
                  </a:lnSpc>
                  <a:buFont typeface="Arial" panose="020B0604020202020204" pitchFamily="34" charset="0"/>
                  <a:buNone/>
                  <a:defRPr/>
                </a:pPr>
                <a:r>
                  <a:rPr lang="en-US" altLang="zh-CN" sz="1400" noProof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 Silvio Micali</a:t>
                </a:r>
              </a:p>
              <a:p>
                <a:pPr algn="ctr">
                  <a:lnSpc>
                    <a:spcPct val="80000"/>
                  </a:lnSpc>
                  <a:buFont typeface="Arial" panose="020B0604020202020204" pitchFamily="34" charset="0"/>
                  <a:buNone/>
                  <a:defRPr/>
                </a:pPr>
                <a:r>
                  <a:rPr lang="zh-CN" altLang="en-US" sz="1400" cap="all" noProof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（</a:t>
                </a:r>
                <a:r>
                  <a:rPr lang="en-US" altLang="zh-CN" sz="1400" cap="all" noProof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2012</a:t>
                </a:r>
                <a:r>
                  <a:rPr lang="zh-CN" altLang="en-US" sz="1400" cap="all" noProof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）</a:t>
                </a:r>
                <a:endParaRPr lang="en-US" altLang="zh-CN" sz="1400" cap="all" noProof="1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  <p:pic>
            <p:nvPicPr>
              <p:cNvPr id="31" name="Picture 7" descr="C:\Users\Ting\Desktop\shafi.jpg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6741949" y="4191698"/>
                <a:ext cx="760085" cy="634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Picture 8" descr="C:\Users\Ting\Desktop\silvio.jpg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7502034" y="4191698"/>
                <a:ext cx="684077" cy="634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5" name="组合 63"/>
            <p:cNvGrpSpPr>
              <a:grpSpLocks/>
            </p:cNvGrpSpPr>
            <p:nvPr/>
          </p:nvGrpSpPr>
          <p:grpSpPr bwMode="auto">
            <a:xfrm>
              <a:off x="5690220" y="1916832"/>
              <a:ext cx="1546076" cy="1257470"/>
              <a:chOff x="827584" y="5333759"/>
              <a:chExt cx="1546076" cy="1257470"/>
            </a:xfrm>
          </p:grpSpPr>
          <p:sp>
            <p:nvSpPr>
              <p:cNvPr id="27" name="矩形 50"/>
              <p:cNvSpPr>
                <a:spLocks noChangeArrowheads="1"/>
              </p:cNvSpPr>
              <p:nvPr/>
            </p:nvSpPr>
            <p:spPr bwMode="auto">
              <a:xfrm>
                <a:off x="880610" y="5981831"/>
                <a:ext cx="1370888" cy="6093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John E Hopcroft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Robert Tarjan 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(1986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  <p:pic>
            <p:nvPicPr>
              <p:cNvPr id="28" name="Picture 2" descr="C:\Users\Ting\Desktop\jone.jpg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827584" y="5333759"/>
                <a:ext cx="720080" cy="654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" name="Picture 4" descr="C:\Users\Ting\Desktop\robert.jpg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1547664" y="5333759"/>
                <a:ext cx="825996" cy="642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6" name="Picture 2" descr="C:\Users\Ting\Desktop\logo_turing.png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5610973" y="4331196"/>
              <a:ext cx="1872208" cy="108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4" name="圆角矩形 52"/>
          <p:cNvSpPr>
            <a:spLocks noChangeArrowheads="1"/>
          </p:cNvSpPr>
          <p:nvPr/>
        </p:nvSpPr>
        <p:spPr bwMode="auto">
          <a:xfrm>
            <a:off x="4572000" y="5286388"/>
            <a:ext cx="4535487" cy="1393825"/>
          </a:xfrm>
          <a:prstGeom prst="roundRect">
            <a:avLst>
              <a:gd name="adj" fmla="val 5815"/>
            </a:avLst>
          </a:prstGeom>
          <a:blipFill dpi="0" rotWithShape="1">
            <a:blip r:embed="rId16"/>
            <a:srcRect/>
            <a:tile tx="0" ty="0" sx="100000" sy="100000" flip="none" algn="tl"/>
          </a:blip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21</a:t>
            </a:r>
            <a:r>
              <a:rPr lang="zh-CN" altLang="en-US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世纪－大数据时代：计算复杂度与算法理论是否有新的理论问题和新方法？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1"/>
          <p:cNvGrpSpPr>
            <a:grpSpLocks/>
          </p:cNvGrpSpPr>
          <p:nvPr/>
        </p:nvGrpSpPr>
        <p:grpSpPr bwMode="auto">
          <a:xfrm>
            <a:off x="2814638" y="2380425"/>
            <a:ext cx="5861050" cy="3176588"/>
            <a:chOff x="2814091" y="3121625"/>
            <a:chExt cx="5861863" cy="3176588"/>
          </a:xfrm>
        </p:grpSpPr>
        <p:sp>
          <p:nvSpPr>
            <p:cNvPr id="54" name="Chord 2"/>
            <p:cNvSpPr>
              <a:spLocks/>
            </p:cNvSpPr>
            <p:nvPr/>
          </p:nvSpPr>
          <p:spPr bwMode="auto">
            <a:xfrm rot="6732850">
              <a:off x="5303062" y="2925321"/>
              <a:ext cx="3176588" cy="3569195"/>
            </a:xfrm>
            <a:custGeom>
              <a:avLst/>
              <a:gdLst>
                <a:gd name="T0" fmla="*/ 2691457 w 3058098"/>
                <a:gd name="T1" fmla="*/ 2951636 h 3578456"/>
                <a:gd name="T2" fmla="*/ 673074 w 3058098"/>
                <a:gd name="T3" fmla="*/ 3271821 h 3578456"/>
                <a:gd name="T4" fmla="*/ 38577 w 3058098"/>
                <a:gd name="T5" fmla="*/ 1389857 h 3578456"/>
                <a:gd name="T6" fmla="*/ 1529049 w 3058098"/>
                <a:gd name="T7" fmla="*/ 0 h 3578456"/>
                <a:gd name="T8" fmla="*/ 2691457 w 3058098"/>
                <a:gd name="T9" fmla="*/ 2951636 h 3578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58098" h="3578456">
                  <a:moveTo>
                    <a:pt x="2691457" y="2951636"/>
                  </a:moveTo>
                  <a:cubicBezTo>
                    <a:pt x="2186169" y="3643510"/>
                    <a:pt x="1317543" y="3781305"/>
                    <a:pt x="673074" y="3271821"/>
                  </a:cubicBezTo>
                  <a:cubicBezTo>
                    <a:pt x="149693" y="2858063"/>
                    <a:pt x="-102408" y="2110315"/>
                    <a:pt x="38577" y="1389857"/>
                  </a:cubicBezTo>
                  <a:cubicBezTo>
                    <a:pt x="197720" y="576607"/>
                    <a:pt x="816069" y="0"/>
                    <a:pt x="1529049" y="0"/>
                  </a:cubicBezTo>
                  <a:lnTo>
                    <a:pt x="2691457" y="2951636"/>
                  </a:lnTo>
                  <a:close/>
                </a:path>
              </a:pathLst>
            </a:custGeom>
            <a:gradFill rotWithShape="1">
              <a:gsLst>
                <a:gs pos="0">
                  <a:srgbClr val="FFFF80"/>
                </a:gs>
                <a:gs pos="50000">
                  <a:srgbClr val="FFFFB3"/>
                </a:gs>
                <a:gs pos="100000">
                  <a:srgbClr val="FFFFDA"/>
                </a:gs>
              </a:gsLst>
              <a:lin ang="27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0274" name="TextBox 5"/>
            <p:cNvSpPr txBox="1">
              <a:spLocks noChangeArrowheads="1"/>
            </p:cNvSpPr>
            <p:nvPr/>
          </p:nvSpPr>
          <p:spPr bwMode="auto">
            <a:xfrm>
              <a:off x="5875112" y="3248165"/>
              <a:ext cx="2165779" cy="415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NP and beyond</a:t>
              </a:r>
              <a:endParaRPr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" name="右箭头 60"/>
            <p:cNvSpPr/>
            <p:nvPr/>
          </p:nvSpPr>
          <p:spPr>
            <a:xfrm>
              <a:off x="2814091" y="3272438"/>
              <a:ext cx="2802326" cy="37306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" name="组合 63"/>
          <p:cNvGrpSpPr>
            <a:grpSpLocks/>
          </p:cNvGrpSpPr>
          <p:nvPr/>
        </p:nvGrpSpPr>
        <p:grpSpPr bwMode="auto">
          <a:xfrm>
            <a:off x="4276725" y="2910650"/>
            <a:ext cx="4111625" cy="1652588"/>
            <a:chOff x="4276715" y="3651677"/>
            <a:chExt cx="4111709" cy="1652587"/>
          </a:xfrm>
        </p:grpSpPr>
        <p:sp>
          <p:nvSpPr>
            <p:cNvPr id="55" name="Oval 1"/>
            <p:cNvSpPr>
              <a:spLocks noChangeArrowheads="1"/>
            </p:cNvSpPr>
            <p:nvPr/>
          </p:nvSpPr>
          <p:spPr bwMode="auto">
            <a:xfrm>
              <a:off x="5616592" y="3651677"/>
              <a:ext cx="2771832" cy="1652587"/>
            </a:xfrm>
            <a:prstGeom prst="ellipse">
              <a:avLst/>
            </a:prstGeom>
            <a:solidFill>
              <a:srgbClr val="FCFBF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7961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en-US" altLang="zh-CN" sz="2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3" name="右箭头 62"/>
            <p:cNvSpPr/>
            <p:nvPr/>
          </p:nvSpPr>
          <p:spPr>
            <a:xfrm>
              <a:off x="4276715" y="4202540"/>
              <a:ext cx="1327177" cy="252412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272" name="TextBox 17"/>
            <p:cNvSpPr txBox="1">
              <a:spLocks noChangeArrowheads="1"/>
            </p:cNvSpPr>
            <p:nvPr/>
          </p:nvSpPr>
          <p:spPr bwMode="auto">
            <a:xfrm>
              <a:off x="6066809" y="3802394"/>
              <a:ext cx="216421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latin typeface="黑体" pitchFamily="49" charset="-122"/>
                  <a:ea typeface="黑体" pitchFamily="49" charset="-122"/>
                </a:rPr>
                <a:t>多项式易解类</a:t>
              </a:r>
            </a:p>
          </p:txBody>
        </p:sp>
      </p:grpSp>
      <p:sp>
        <p:nvSpPr>
          <p:cNvPr id="1024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err="1" smtClean="0">
                <a:solidFill>
                  <a:srgbClr val="C00000"/>
                </a:solidFill>
              </a:rPr>
              <a:t>回答“可计算”问题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(1)</a:t>
            </a:r>
            <a:endParaRPr b="1" dirty="0" smtClean="0"/>
          </a:p>
        </p:txBody>
      </p:sp>
      <p:sp>
        <p:nvSpPr>
          <p:cNvPr id="6" name="矩形 5"/>
          <p:cNvSpPr/>
          <p:nvPr/>
        </p:nvSpPr>
        <p:spPr>
          <a:xfrm>
            <a:off x="827584" y="622815"/>
            <a:ext cx="1988045" cy="76944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G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=</a:t>
            </a: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F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(</a:t>
            </a: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x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)</a:t>
            </a:r>
            <a:endParaRPr lang="zh-CN" altLang="en-US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ea typeface="宋体" charset="0"/>
              <a:cs typeface="Arial" pitchFamily="34" charset="0"/>
            </a:endParaRPr>
          </a:p>
        </p:txBody>
      </p:sp>
      <p:grpSp>
        <p:nvGrpSpPr>
          <p:cNvPr id="4" name="组合 27"/>
          <p:cNvGrpSpPr>
            <a:grpSpLocks/>
          </p:cNvGrpSpPr>
          <p:nvPr/>
        </p:nvGrpSpPr>
        <p:grpSpPr bwMode="auto">
          <a:xfrm>
            <a:off x="107504" y="1463693"/>
            <a:ext cx="4104592" cy="4537075"/>
            <a:chOff x="35157" y="1772816"/>
            <a:chExt cx="4104795" cy="4536503"/>
          </a:xfrm>
          <a:solidFill>
            <a:schemeClr val="bg1"/>
          </a:solidFill>
        </p:grpSpPr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07504" y="1772816"/>
              <a:ext cx="4032448" cy="2520111"/>
              <a:chOff x="107504" y="1772816"/>
              <a:chExt cx="4032448" cy="2520111"/>
            </a:xfrm>
            <a:grpFill/>
          </p:grpSpPr>
          <p:grpSp>
            <p:nvGrpSpPr>
              <p:cNvPr id="7" name="组合 36"/>
              <p:cNvGrpSpPr>
                <a:grpSpLocks/>
              </p:cNvGrpSpPr>
              <p:nvPr/>
            </p:nvGrpSpPr>
            <p:grpSpPr bwMode="auto">
              <a:xfrm>
                <a:off x="539325" y="2277577"/>
                <a:ext cx="1727285" cy="373016"/>
                <a:chOff x="5651893" y="3285689"/>
                <a:chExt cx="1727285" cy="373016"/>
              </a:xfrm>
              <a:grpFill/>
            </p:grpSpPr>
            <p:sp>
              <p:nvSpPr>
                <p:cNvPr id="46" name="直接连接符 3"/>
                <p:cNvSpPr/>
                <p:nvPr/>
              </p:nvSpPr>
              <p:spPr>
                <a:xfrm>
                  <a:off x="6515535" y="3285689"/>
                  <a:ext cx="863643" cy="3730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254630"/>
                      </a:lnTo>
                      <a:lnTo>
                        <a:pt x="863624" y="254630"/>
                      </a:lnTo>
                      <a:lnTo>
                        <a:pt x="863624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7" name="直接连接符 4"/>
                <p:cNvSpPr/>
                <p:nvPr/>
              </p:nvSpPr>
              <p:spPr>
                <a:xfrm>
                  <a:off x="5651893" y="3285689"/>
                  <a:ext cx="863643" cy="3730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863624" y="0"/>
                      </a:moveTo>
                      <a:lnTo>
                        <a:pt x="863624" y="254630"/>
                      </a:lnTo>
                      <a:lnTo>
                        <a:pt x="0" y="254630"/>
                      </a:lnTo>
                      <a:lnTo>
                        <a:pt x="0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8" name="圆角矩形 37"/>
              <p:cNvSpPr/>
              <p:nvPr/>
            </p:nvSpPr>
            <p:spPr>
              <a:xfrm>
                <a:off x="683150" y="1772816"/>
                <a:ext cx="1368219" cy="528571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计算问题</a:t>
                </a:r>
                <a:endParaRPr lang="en-US" altLang="zh-CN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pPr>
                  <a:defRPr/>
                </a:pPr>
                <a:endParaRPr lang="zh-CN" altLang="en-US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9" name="圆角矩形 38" descr="羊皮纸"/>
              <p:cNvSpPr>
                <a:spLocks noChangeArrowheads="1"/>
              </p:cNvSpPr>
              <p:nvPr/>
            </p:nvSpPr>
            <p:spPr bwMode="auto">
              <a:xfrm>
                <a:off x="107504" y="2661420"/>
                <a:ext cx="1079727" cy="695521"/>
              </a:xfrm>
              <a:prstGeom prst="roundRect">
                <a:avLst>
                  <a:gd name="adj" fmla="val 10000"/>
                </a:avLst>
              </a:prstGeom>
              <a:grp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  <a:cs typeface="宋体" charset="0"/>
                  </a:rPr>
                  <a:t>不可判定问题</a:t>
                </a:r>
              </a:p>
              <a:p>
                <a:pPr>
                  <a:defRPr/>
                </a:pPr>
                <a:endParaRPr lang="zh-CN" altLang="en-US" dirty="0">
                  <a:latin typeface="Calibri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1691312" y="2636307"/>
                <a:ext cx="1008113" cy="649206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可判定问题</a:t>
                </a:r>
                <a:endParaRPr lang="zh-CN" altLang="en-US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1" name="圆角矩形 40"/>
              <p:cNvSpPr/>
              <p:nvPr/>
            </p:nvSpPr>
            <p:spPr bwMode="auto">
              <a:xfrm>
                <a:off x="179070" y="3668084"/>
                <a:ext cx="1873342" cy="599999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难解问题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>
                <a:off x="2195170" y="3656941"/>
                <a:ext cx="1944782" cy="635986"/>
              </a:xfrm>
              <a:prstGeom prst="roundRect">
                <a:avLst>
                  <a:gd name="adj" fmla="val 10000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tIns="72000" b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易解问题</a:t>
                </a:r>
                <a:endParaRPr lang="en-US" altLang="zh-CN" sz="20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(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多项式易解类</a:t>
                </a:r>
                <a:r>
                  <a:rPr lang="en-US" altLang="zh-CN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)</a:t>
                </a:r>
                <a:endParaRPr lang="zh-CN" altLang="en-US" sz="20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grpSp>
            <p:nvGrpSpPr>
              <p:cNvPr id="8" name="组合 42"/>
              <p:cNvGrpSpPr>
                <a:grpSpLocks/>
              </p:cNvGrpSpPr>
              <p:nvPr/>
            </p:nvGrpSpPr>
            <p:grpSpPr bwMode="auto">
              <a:xfrm>
                <a:off x="1331527" y="3285513"/>
                <a:ext cx="1727285" cy="373015"/>
                <a:chOff x="5652479" y="3285513"/>
                <a:chExt cx="1727285" cy="373015"/>
              </a:xfrm>
              <a:grpFill/>
            </p:grpSpPr>
            <p:sp>
              <p:nvSpPr>
                <p:cNvPr id="44" name="直接连接符 3"/>
                <p:cNvSpPr/>
                <p:nvPr/>
              </p:nvSpPr>
              <p:spPr>
                <a:xfrm>
                  <a:off x="6516121" y="3285513"/>
                  <a:ext cx="863643" cy="3730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254630"/>
                      </a:lnTo>
                      <a:lnTo>
                        <a:pt x="863624" y="254630"/>
                      </a:lnTo>
                      <a:lnTo>
                        <a:pt x="863624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5" name="直接连接符 4"/>
                <p:cNvSpPr/>
                <p:nvPr/>
              </p:nvSpPr>
              <p:spPr>
                <a:xfrm>
                  <a:off x="5652479" y="3285513"/>
                  <a:ext cx="863643" cy="3730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863624" y="0"/>
                      </a:moveTo>
                      <a:lnTo>
                        <a:pt x="863624" y="254630"/>
                      </a:lnTo>
                      <a:lnTo>
                        <a:pt x="0" y="254630"/>
                      </a:lnTo>
                      <a:lnTo>
                        <a:pt x="0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9" name="组合 29"/>
            <p:cNvGrpSpPr>
              <a:grpSpLocks/>
            </p:cNvGrpSpPr>
            <p:nvPr/>
          </p:nvGrpSpPr>
          <p:grpSpPr bwMode="auto">
            <a:xfrm>
              <a:off x="35157" y="4271293"/>
              <a:ext cx="2378097" cy="2038026"/>
              <a:chOff x="35157" y="4271293"/>
              <a:chExt cx="2378097" cy="2038026"/>
            </a:xfrm>
            <a:grpFill/>
          </p:grpSpPr>
          <p:sp>
            <p:nvSpPr>
              <p:cNvPr id="31" name="直接连接符 3"/>
              <p:cNvSpPr/>
              <p:nvPr/>
            </p:nvSpPr>
            <p:spPr>
              <a:xfrm>
                <a:off x="1098724" y="4271293"/>
                <a:ext cx="360381" cy="37301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254630"/>
                    </a:lnTo>
                    <a:lnTo>
                      <a:pt x="560063" y="254630"/>
                    </a:lnTo>
                    <a:lnTo>
                      <a:pt x="560063" y="373648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直接连接符 4"/>
              <p:cNvSpPr/>
              <p:nvPr/>
            </p:nvSpPr>
            <p:spPr>
              <a:xfrm>
                <a:off x="503382" y="4272814"/>
                <a:ext cx="595341" cy="373015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596158" y="0"/>
                    </a:moveTo>
                    <a:lnTo>
                      <a:pt x="596158" y="254630"/>
                    </a:lnTo>
                    <a:lnTo>
                      <a:pt x="0" y="254630"/>
                    </a:lnTo>
                    <a:lnTo>
                      <a:pt x="0" y="373648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圆角矩形 32"/>
              <p:cNvSpPr/>
              <p:nvPr/>
            </p:nvSpPr>
            <p:spPr bwMode="auto">
              <a:xfrm>
                <a:off x="35157" y="4630418"/>
                <a:ext cx="1008050" cy="682068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不可近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似问题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  <p:sp>
            <p:nvSpPr>
              <p:cNvPr id="34" name="圆角矩形 4"/>
              <p:cNvSpPr/>
              <p:nvPr/>
            </p:nvSpPr>
            <p:spPr>
              <a:xfrm>
                <a:off x="732009" y="5622019"/>
                <a:ext cx="1681245" cy="687300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CCFFC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72000" tIns="72000" rIns="60960" bIns="0" spcCol="127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近似算法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（多项式算法）</a:t>
                </a:r>
              </a:p>
            </p:txBody>
          </p:sp>
          <p:cxnSp>
            <p:nvCxnSpPr>
              <p:cNvPr id="35" name="直接箭头连接符 34"/>
              <p:cNvCxnSpPr>
                <a:stCxn id="34" idx="0"/>
                <a:endCxn id="36" idx="2"/>
              </p:cNvCxnSpPr>
              <p:nvPr/>
            </p:nvCxnSpPr>
            <p:spPr>
              <a:xfrm flipV="1">
                <a:off x="1572631" y="5345302"/>
                <a:ext cx="5460" cy="276717"/>
              </a:xfrm>
              <a:prstGeom prst="straightConnector1">
                <a:avLst/>
              </a:prstGeom>
              <a:grpFill/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圆角矩形 35"/>
              <p:cNvSpPr/>
              <p:nvPr/>
            </p:nvSpPr>
            <p:spPr bwMode="auto">
              <a:xfrm>
                <a:off x="1092067" y="4661388"/>
                <a:ext cx="972048" cy="683914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可近似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问题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</p:grpSp>
      </p:grpSp>
      <p:grpSp>
        <p:nvGrpSpPr>
          <p:cNvPr id="10" name="组合 64"/>
          <p:cNvGrpSpPr>
            <a:grpSpLocks/>
          </p:cNvGrpSpPr>
          <p:nvPr/>
        </p:nvGrpSpPr>
        <p:grpSpPr bwMode="auto">
          <a:xfrm>
            <a:off x="2230343" y="4002850"/>
            <a:ext cx="6913563" cy="1868488"/>
            <a:chOff x="2267410" y="4743765"/>
            <a:chExt cx="6913102" cy="1868743"/>
          </a:xfrm>
        </p:grpSpPr>
        <p:grpSp>
          <p:nvGrpSpPr>
            <p:cNvPr id="11" name="组合 26"/>
            <p:cNvGrpSpPr>
              <a:grpSpLocks/>
            </p:cNvGrpSpPr>
            <p:nvPr/>
          </p:nvGrpSpPr>
          <p:grpSpPr bwMode="auto">
            <a:xfrm>
              <a:off x="2267410" y="4743765"/>
              <a:ext cx="2160587" cy="1020764"/>
              <a:chOff x="2123975" y="4581129"/>
              <a:chExt cx="2159526" cy="1021174"/>
            </a:xfrm>
          </p:grpSpPr>
          <p:sp>
            <p:nvSpPr>
              <p:cNvPr id="10266" name="直接连接符 3"/>
              <p:cNvSpPr>
                <a:spLocks noChangeArrowheads="1"/>
              </p:cNvSpPr>
              <p:nvPr/>
            </p:nvSpPr>
            <p:spPr bwMode="auto">
              <a:xfrm>
                <a:off x="3194472" y="4581129"/>
                <a:ext cx="560063" cy="373648"/>
              </a:xfrm>
              <a:custGeom>
                <a:avLst/>
                <a:gdLst>
                  <a:gd name="T0" fmla="*/ 0 w 560063"/>
                  <a:gd name="T1" fmla="*/ 0 h 373648"/>
                  <a:gd name="T2" fmla="*/ 0 w 560063"/>
                  <a:gd name="T3" fmla="*/ 254630 h 373648"/>
                  <a:gd name="T4" fmla="*/ 560063 w 560063"/>
                  <a:gd name="T5" fmla="*/ 254630 h 373648"/>
                  <a:gd name="T6" fmla="*/ 560063 w 560063"/>
                  <a:gd name="T7" fmla="*/ 373648 h 373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063"/>
                  <a:gd name="T13" fmla="*/ 0 h 373648"/>
                  <a:gd name="T14" fmla="*/ 560063 w 560063"/>
                  <a:gd name="T15" fmla="*/ 373648 h 373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063" h="373648">
                    <a:moveTo>
                      <a:pt x="0" y="0"/>
                    </a:moveTo>
                    <a:lnTo>
                      <a:pt x="0" y="254630"/>
                    </a:lnTo>
                    <a:lnTo>
                      <a:pt x="560063" y="254630"/>
                    </a:lnTo>
                    <a:lnTo>
                      <a:pt x="560063" y="373648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7" name="直接连接符 4"/>
              <p:cNvSpPr>
                <a:spLocks noChangeArrowheads="1"/>
              </p:cNvSpPr>
              <p:nvPr/>
            </p:nvSpPr>
            <p:spPr bwMode="auto">
              <a:xfrm>
                <a:off x="2598314" y="4581129"/>
                <a:ext cx="596158" cy="373648"/>
              </a:xfrm>
              <a:custGeom>
                <a:avLst/>
                <a:gdLst>
                  <a:gd name="T0" fmla="*/ 596158 w 596158"/>
                  <a:gd name="T1" fmla="*/ 0 h 373648"/>
                  <a:gd name="T2" fmla="*/ 596158 w 596158"/>
                  <a:gd name="T3" fmla="*/ 254630 h 373648"/>
                  <a:gd name="T4" fmla="*/ 0 w 596158"/>
                  <a:gd name="T5" fmla="*/ 254630 h 373648"/>
                  <a:gd name="T6" fmla="*/ 0 w 596158"/>
                  <a:gd name="T7" fmla="*/ 373648 h 373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6158"/>
                  <a:gd name="T13" fmla="*/ 0 h 373648"/>
                  <a:gd name="T14" fmla="*/ 596158 w 596158"/>
                  <a:gd name="T15" fmla="*/ 373648 h 373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6158" h="373648">
                    <a:moveTo>
                      <a:pt x="596158" y="0"/>
                    </a:moveTo>
                    <a:lnTo>
                      <a:pt x="596158" y="254630"/>
                    </a:lnTo>
                    <a:lnTo>
                      <a:pt x="0" y="254630"/>
                    </a:lnTo>
                    <a:lnTo>
                      <a:pt x="0" y="373648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2123975" y="4941686"/>
                <a:ext cx="997981" cy="648048"/>
              </a:xfrm>
              <a:prstGeom prst="roundRect">
                <a:avLst>
                  <a:gd name="adj" fmla="val 10000"/>
                </a:avLst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50">
                  <a:lnSpc>
                    <a:spcPct val="90000"/>
                  </a:lnSpc>
                  <a:defRPr/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非</a:t>
                </a:r>
                <a:r>
                  <a:rPr lang="zh-CN" altLang="en-US" sz="1800" dirty="0" smtClean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大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数据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/>
                </a:r>
                <a:b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</a:br>
                <a:r>
                  <a:rPr lang="zh-CN" altLang="en-US" sz="1800" dirty="0" smtClean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易解类</a:t>
                </a:r>
                <a:endPara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defTabSz="666750">
                  <a:defRPr/>
                </a:pPr>
                <a:endParaRPr lang="zh-CN" altLang="en-US" sz="20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3202873" y="4954393"/>
                <a:ext cx="1080485" cy="648048"/>
              </a:xfrm>
              <a:prstGeom prst="roundRect">
                <a:avLst>
                  <a:gd name="adj" fmla="val 10000"/>
                </a:avLst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defRPr/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大数据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/>
                </a:r>
                <a:b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</a:br>
                <a:r>
                  <a:rPr lang="zh-CN" altLang="en-US" sz="1800" dirty="0" smtClean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易解类</a:t>
                </a:r>
                <a:endParaRPr lang="zh-CN" altLang="en-US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10265" name="矩形 51" descr="羊皮纸"/>
            <p:cNvSpPr>
              <a:spLocks noChangeArrowheads="1"/>
            </p:cNvSpPr>
            <p:nvPr/>
          </p:nvSpPr>
          <p:spPr bwMode="auto">
            <a:xfrm>
              <a:off x="4488100" y="5495453"/>
              <a:ext cx="4692412" cy="1117055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大数据下，考虑 </a:t>
              </a:r>
              <a:r>
                <a:rPr kumimoji="0" lang="en-US" altLang="zh-CN" b="1" i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x </a:t>
              </a:r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与</a:t>
              </a:r>
              <a:r>
                <a:rPr kumimoji="0" lang="en-US" altLang="zh-CN" b="1" i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F </a:t>
              </a:r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的耦合</a:t>
              </a:r>
              <a:endParaRPr kumimoji="0" lang="en-US" altLang="zh-CN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传统认为易解问题</a:t>
              </a:r>
              <a:r>
                <a:rPr kumimoji="0" lang="en-US" altLang="zh-CN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/>
              </a:r>
              <a:br>
                <a:rPr kumimoji="0" lang="en-US" altLang="zh-CN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</a:br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可能成为“</a:t>
              </a:r>
              <a:r>
                <a:rPr kumimoji="0" lang="zh-CN" altLang="en-US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难解</a:t>
              </a:r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”问题！</a:t>
              </a:r>
              <a:endParaRPr lang="zh-CN" altLang="en-US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2" name="组合 77"/>
          <p:cNvGrpSpPr>
            <a:grpSpLocks/>
          </p:cNvGrpSpPr>
          <p:nvPr/>
        </p:nvGrpSpPr>
        <p:grpSpPr bwMode="auto">
          <a:xfrm>
            <a:off x="4457700" y="2936050"/>
            <a:ext cx="3878263" cy="1746250"/>
            <a:chOff x="4457514" y="3677010"/>
            <a:chExt cx="3878246" cy="1745914"/>
          </a:xfrm>
        </p:grpSpPr>
        <p:cxnSp>
          <p:nvCxnSpPr>
            <p:cNvPr id="58" name="Curved Connector 5"/>
            <p:cNvCxnSpPr>
              <a:cxnSpLocks noChangeShapeType="1"/>
            </p:cNvCxnSpPr>
            <p:nvPr/>
          </p:nvCxnSpPr>
          <p:spPr bwMode="auto">
            <a:xfrm rot="5400000">
              <a:off x="6019763" y="4435676"/>
              <a:ext cx="1660205" cy="14287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7961" dir="2700000" algn="ctr" rotWithShape="0">
                <a:srgbClr val="000000">
                  <a:alpha val="74998"/>
                </a:srgbClr>
              </a:outerShdw>
            </a:effectLst>
          </p:spPr>
        </p:cxnSp>
        <p:grpSp>
          <p:nvGrpSpPr>
            <p:cNvPr id="13" name="组合 76"/>
            <p:cNvGrpSpPr>
              <a:grpSpLocks/>
            </p:cNvGrpSpPr>
            <p:nvPr/>
          </p:nvGrpSpPr>
          <p:grpSpPr bwMode="auto">
            <a:xfrm>
              <a:off x="4457514" y="3731385"/>
              <a:ext cx="3878246" cy="1691539"/>
              <a:chOff x="4457514" y="3731385"/>
              <a:chExt cx="3878246" cy="1691539"/>
            </a:xfrm>
          </p:grpSpPr>
          <p:sp>
            <p:nvSpPr>
              <p:cNvPr id="10257" name="TextBox 9"/>
              <p:cNvSpPr txBox="1">
                <a:spLocks noChangeArrowheads="1"/>
              </p:cNvSpPr>
              <p:nvPr/>
            </p:nvSpPr>
            <p:spPr bwMode="auto">
              <a:xfrm>
                <a:off x="5722761" y="4202504"/>
                <a:ext cx="1513535" cy="707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非大数据</a:t>
                </a:r>
                <a:endParaRPr lang="en-US" altLang="zh-CN" sz="20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r>
                  <a:rPr lang="zh-CN" altLang="en-US" sz="20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易解类</a:t>
                </a:r>
              </a:p>
            </p:txBody>
          </p:sp>
          <p:grpSp>
            <p:nvGrpSpPr>
              <p:cNvPr id="14" name="组合 75"/>
              <p:cNvGrpSpPr>
                <a:grpSpLocks/>
              </p:cNvGrpSpPr>
              <p:nvPr/>
            </p:nvGrpSpPr>
            <p:grpSpPr bwMode="auto">
              <a:xfrm>
                <a:off x="4457514" y="3731385"/>
                <a:ext cx="3878246" cy="1691539"/>
                <a:chOff x="4457514" y="3731385"/>
                <a:chExt cx="3878246" cy="1691539"/>
              </a:xfrm>
            </p:grpSpPr>
            <p:grpSp>
              <p:nvGrpSpPr>
                <p:cNvPr id="15" name="组合 71"/>
                <p:cNvGrpSpPr>
                  <a:grpSpLocks/>
                </p:cNvGrpSpPr>
                <p:nvPr/>
              </p:nvGrpSpPr>
              <p:grpSpPr bwMode="auto">
                <a:xfrm>
                  <a:off x="4457514" y="3731385"/>
                  <a:ext cx="3878246" cy="1691539"/>
                  <a:chOff x="4457514" y="1916832"/>
                  <a:chExt cx="3878246" cy="1691539"/>
                </a:xfrm>
              </p:grpSpPr>
              <p:sp>
                <p:nvSpPr>
                  <p:cNvPr id="66" name="右箭头 65"/>
                  <p:cNvSpPr/>
                  <p:nvPr/>
                </p:nvSpPr>
                <p:spPr>
                  <a:xfrm>
                    <a:off x="4457514" y="3313153"/>
                    <a:ext cx="2320915" cy="280934"/>
                  </a:xfrm>
                  <a:prstGeom prst="rightArrow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71" name="任意多边形 70"/>
                  <p:cNvSpPr/>
                  <p:nvPr/>
                </p:nvSpPr>
                <p:spPr>
                  <a:xfrm>
                    <a:off x="6822879" y="1916422"/>
                    <a:ext cx="1512881" cy="1691949"/>
                  </a:xfrm>
                  <a:custGeom>
                    <a:avLst/>
                    <a:gdLst>
                      <a:gd name="connsiteX0" fmla="*/ 193431 w 1512277"/>
                      <a:gd name="connsiteY0" fmla="*/ 2583 h 1691539"/>
                      <a:gd name="connsiteX1" fmla="*/ 123092 w 1512277"/>
                      <a:gd name="connsiteY1" fmla="*/ 90506 h 1691539"/>
                      <a:gd name="connsiteX2" fmla="*/ 105508 w 1512277"/>
                      <a:gd name="connsiteY2" fmla="*/ 319106 h 1691539"/>
                      <a:gd name="connsiteX3" fmla="*/ 87923 w 1512277"/>
                      <a:gd name="connsiteY3" fmla="*/ 389445 h 1691539"/>
                      <a:gd name="connsiteX4" fmla="*/ 70339 w 1512277"/>
                      <a:gd name="connsiteY4" fmla="*/ 793891 h 1691539"/>
                      <a:gd name="connsiteX5" fmla="*/ 35169 w 1512277"/>
                      <a:gd name="connsiteY5" fmla="*/ 899399 h 1691539"/>
                      <a:gd name="connsiteX6" fmla="*/ 0 w 1512277"/>
                      <a:gd name="connsiteY6" fmla="*/ 1022491 h 1691539"/>
                      <a:gd name="connsiteX7" fmla="*/ 35169 w 1512277"/>
                      <a:gd name="connsiteY7" fmla="*/ 1655537 h 1691539"/>
                      <a:gd name="connsiteX8" fmla="*/ 87923 w 1512277"/>
                      <a:gd name="connsiteY8" fmla="*/ 1690706 h 1691539"/>
                      <a:gd name="connsiteX9" fmla="*/ 105508 w 1512277"/>
                      <a:gd name="connsiteY9" fmla="*/ 1637953 h 1691539"/>
                      <a:gd name="connsiteX10" fmla="*/ 158262 w 1512277"/>
                      <a:gd name="connsiteY10" fmla="*/ 1620368 h 1691539"/>
                      <a:gd name="connsiteX11" fmla="*/ 211015 w 1512277"/>
                      <a:gd name="connsiteY11" fmla="*/ 1585199 h 1691539"/>
                      <a:gd name="connsiteX12" fmla="*/ 246185 w 1512277"/>
                      <a:gd name="connsiteY12" fmla="*/ 1620368 h 1691539"/>
                      <a:gd name="connsiteX13" fmla="*/ 422031 w 1512277"/>
                      <a:gd name="connsiteY13" fmla="*/ 1620368 h 1691539"/>
                      <a:gd name="connsiteX14" fmla="*/ 527539 w 1512277"/>
                      <a:gd name="connsiteY14" fmla="*/ 1585199 h 1691539"/>
                      <a:gd name="connsiteX15" fmla="*/ 580292 w 1512277"/>
                      <a:gd name="connsiteY15" fmla="*/ 1567614 h 1691539"/>
                      <a:gd name="connsiteX16" fmla="*/ 615462 w 1512277"/>
                      <a:gd name="connsiteY16" fmla="*/ 1532445 h 1691539"/>
                      <a:gd name="connsiteX17" fmla="*/ 685800 w 1512277"/>
                      <a:gd name="connsiteY17" fmla="*/ 1514860 h 1691539"/>
                      <a:gd name="connsiteX18" fmla="*/ 967154 w 1512277"/>
                      <a:gd name="connsiteY18" fmla="*/ 1497276 h 1691539"/>
                      <a:gd name="connsiteX19" fmla="*/ 1072662 w 1512277"/>
                      <a:gd name="connsiteY19" fmla="*/ 1462106 h 1691539"/>
                      <a:gd name="connsiteX20" fmla="*/ 1266092 w 1512277"/>
                      <a:gd name="connsiteY20" fmla="*/ 1268676 h 1691539"/>
                      <a:gd name="connsiteX21" fmla="*/ 1301262 w 1512277"/>
                      <a:gd name="connsiteY21" fmla="*/ 1233506 h 1691539"/>
                      <a:gd name="connsiteX22" fmla="*/ 1354015 w 1512277"/>
                      <a:gd name="connsiteY22" fmla="*/ 1180753 h 1691539"/>
                      <a:gd name="connsiteX23" fmla="*/ 1406769 w 1512277"/>
                      <a:gd name="connsiteY23" fmla="*/ 1163168 h 1691539"/>
                      <a:gd name="connsiteX24" fmla="*/ 1441939 w 1512277"/>
                      <a:gd name="connsiteY24" fmla="*/ 1110414 h 1691539"/>
                      <a:gd name="connsiteX25" fmla="*/ 1494692 w 1512277"/>
                      <a:gd name="connsiteY25" fmla="*/ 934568 h 1691539"/>
                      <a:gd name="connsiteX26" fmla="*/ 1512277 w 1512277"/>
                      <a:gd name="connsiteY26" fmla="*/ 829060 h 1691539"/>
                      <a:gd name="connsiteX27" fmla="*/ 1494692 w 1512277"/>
                      <a:gd name="connsiteY27" fmla="*/ 565291 h 1691539"/>
                      <a:gd name="connsiteX28" fmla="*/ 1441939 w 1512277"/>
                      <a:gd name="connsiteY28" fmla="*/ 494953 h 1691539"/>
                      <a:gd name="connsiteX29" fmla="*/ 1389185 w 1512277"/>
                      <a:gd name="connsiteY29" fmla="*/ 442199 h 1691539"/>
                      <a:gd name="connsiteX30" fmla="*/ 1266092 w 1512277"/>
                      <a:gd name="connsiteY30" fmla="*/ 371860 h 1691539"/>
                      <a:gd name="connsiteX31" fmla="*/ 1213339 w 1512277"/>
                      <a:gd name="connsiteY31" fmla="*/ 354276 h 1691539"/>
                      <a:gd name="connsiteX32" fmla="*/ 1125415 w 1512277"/>
                      <a:gd name="connsiteY32" fmla="*/ 283937 h 1691539"/>
                      <a:gd name="connsiteX33" fmla="*/ 1072662 w 1512277"/>
                      <a:gd name="connsiteY33" fmla="*/ 266353 h 1691539"/>
                      <a:gd name="connsiteX34" fmla="*/ 967154 w 1512277"/>
                      <a:gd name="connsiteY34" fmla="*/ 196014 h 1691539"/>
                      <a:gd name="connsiteX35" fmla="*/ 914400 w 1512277"/>
                      <a:gd name="connsiteY35" fmla="*/ 178429 h 1691539"/>
                      <a:gd name="connsiteX36" fmla="*/ 808892 w 1512277"/>
                      <a:gd name="connsiteY36" fmla="*/ 108091 h 1691539"/>
                      <a:gd name="connsiteX37" fmla="*/ 650631 w 1512277"/>
                      <a:gd name="connsiteY37" fmla="*/ 55337 h 1691539"/>
                      <a:gd name="connsiteX38" fmla="*/ 597877 w 1512277"/>
                      <a:gd name="connsiteY38" fmla="*/ 37753 h 1691539"/>
                      <a:gd name="connsiteX39" fmla="*/ 457200 w 1512277"/>
                      <a:gd name="connsiteY39" fmla="*/ 2583 h 1691539"/>
                      <a:gd name="connsiteX40" fmla="*/ 228600 w 1512277"/>
                      <a:gd name="connsiteY40" fmla="*/ 20168 h 1691539"/>
                      <a:gd name="connsiteX41" fmla="*/ 193431 w 1512277"/>
                      <a:gd name="connsiteY41" fmla="*/ 2583 h 1691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</a:cxnLst>
                    <a:rect l="l" t="t" r="r" b="b"/>
                    <a:pathLst>
                      <a:path w="1512277" h="1691539">
                        <a:moveTo>
                          <a:pt x="193431" y="2583"/>
                        </a:moveTo>
                        <a:cubicBezTo>
                          <a:pt x="175846" y="14306"/>
                          <a:pt x="133137" y="54343"/>
                          <a:pt x="123092" y="90506"/>
                        </a:cubicBezTo>
                        <a:cubicBezTo>
                          <a:pt x="102637" y="164143"/>
                          <a:pt x="114438" y="243204"/>
                          <a:pt x="105508" y="319106"/>
                        </a:cubicBezTo>
                        <a:cubicBezTo>
                          <a:pt x="102684" y="343108"/>
                          <a:pt x="93785" y="365999"/>
                          <a:pt x="87923" y="389445"/>
                        </a:cubicBezTo>
                        <a:cubicBezTo>
                          <a:pt x="82062" y="524260"/>
                          <a:pt x="84225" y="659665"/>
                          <a:pt x="70339" y="793891"/>
                        </a:cubicBezTo>
                        <a:cubicBezTo>
                          <a:pt x="66524" y="830766"/>
                          <a:pt x="44160" y="863434"/>
                          <a:pt x="35169" y="899399"/>
                        </a:cubicBezTo>
                        <a:cubicBezTo>
                          <a:pt x="13090" y="987719"/>
                          <a:pt x="25228" y="946810"/>
                          <a:pt x="0" y="1022491"/>
                        </a:cubicBezTo>
                        <a:cubicBezTo>
                          <a:pt x="11723" y="1233506"/>
                          <a:pt x="7599" y="1446002"/>
                          <a:pt x="35169" y="1655537"/>
                        </a:cubicBezTo>
                        <a:cubicBezTo>
                          <a:pt x="37926" y="1676490"/>
                          <a:pt x="67420" y="1695832"/>
                          <a:pt x="87923" y="1690706"/>
                        </a:cubicBezTo>
                        <a:cubicBezTo>
                          <a:pt x="105905" y="1686211"/>
                          <a:pt x="92401" y="1651060"/>
                          <a:pt x="105508" y="1637953"/>
                        </a:cubicBezTo>
                        <a:cubicBezTo>
                          <a:pt x="118615" y="1624846"/>
                          <a:pt x="141683" y="1628658"/>
                          <a:pt x="158262" y="1620368"/>
                        </a:cubicBezTo>
                        <a:cubicBezTo>
                          <a:pt x="177165" y="1610917"/>
                          <a:pt x="193431" y="1596922"/>
                          <a:pt x="211015" y="1585199"/>
                        </a:cubicBezTo>
                        <a:cubicBezTo>
                          <a:pt x="222738" y="1596922"/>
                          <a:pt x="231969" y="1611838"/>
                          <a:pt x="246185" y="1620368"/>
                        </a:cubicBezTo>
                        <a:cubicBezTo>
                          <a:pt x="305208" y="1655782"/>
                          <a:pt x="354493" y="1630016"/>
                          <a:pt x="422031" y="1620368"/>
                        </a:cubicBezTo>
                        <a:lnTo>
                          <a:pt x="527539" y="1585199"/>
                        </a:lnTo>
                        <a:lnTo>
                          <a:pt x="580292" y="1567614"/>
                        </a:lnTo>
                        <a:cubicBezTo>
                          <a:pt x="592015" y="1555891"/>
                          <a:pt x="600633" y="1539859"/>
                          <a:pt x="615462" y="1532445"/>
                        </a:cubicBezTo>
                        <a:cubicBezTo>
                          <a:pt x="637078" y="1521637"/>
                          <a:pt x="661752" y="1517265"/>
                          <a:pt x="685800" y="1514860"/>
                        </a:cubicBezTo>
                        <a:cubicBezTo>
                          <a:pt x="779301" y="1505510"/>
                          <a:pt x="873369" y="1503137"/>
                          <a:pt x="967154" y="1497276"/>
                        </a:cubicBezTo>
                        <a:cubicBezTo>
                          <a:pt x="1002323" y="1485553"/>
                          <a:pt x="1046448" y="1488320"/>
                          <a:pt x="1072662" y="1462106"/>
                        </a:cubicBezTo>
                        <a:lnTo>
                          <a:pt x="1266092" y="1268676"/>
                        </a:lnTo>
                        <a:lnTo>
                          <a:pt x="1301262" y="1233506"/>
                        </a:lnTo>
                        <a:cubicBezTo>
                          <a:pt x="1318846" y="1215922"/>
                          <a:pt x="1330423" y="1188617"/>
                          <a:pt x="1354015" y="1180753"/>
                        </a:cubicBezTo>
                        <a:lnTo>
                          <a:pt x="1406769" y="1163168"/>
                        </a:lnTo>
                        <a:cubicBezTo>
                          <a:pt x="1418492" y="1145583"/>
                          <a:pt x="1433356" y="1129727"/>
                          <a:pt x="1441939" y="1110414"/>
                        </a:cubicBezTo>
                        <a:cubicBezTo>
                          <a:pt x="1458252" y="1073710"/>
                          <a:pt x="1485392" y="981070"/>
                          <a:pt x="1494692" y="934568"/>
                        </a:cubicBezTo>
                        <a:cubicBezTo>
                          <a:pt x="1501684" y="899606"/>
                          <a:pt x="1506415" y="864229"/>
                          <a:pt x="1512277" y="829060"/>
                        </a:cubicBezTo>
                        <a:cubicBezTo>
                          <a:pt x="1506415" y="741137"/>
                          <a:pt x="1512845" y="651519"/>
                          <a:pt x="1494692" y="565291"/>
                        </a:cubicBezTo>
                        <a:cubicBezTo>
                          <a:pt x="1488654" y="536612"/>
                          <a:pt x="1461012" y="517205"/>
                          <a:pt x="1441939" y="494953"/>
                        </a:cubicBezTo>
                        <a:cubicBezTo>
                          <a:pt x="1425755" y="476071"/>
                          <a:pt x="1408289" y="458119"/>
                          <a:pt x="1389185" y="442199"/>
                        </a:cubicBezTo>
                        <a:cubicBezTo>
                          <a:pt x="1358018" y="416226"/>
                          <a:pt x="1301506" y="387037"/>
                          <a:pt x="1266092" y="371860"/>
                        </a:cubicBezTo>
                        <a:cubicBezTo>
                          <a:pt x="1249055" y="364559"/>
                          <a:pt x="1230923" y="360137"/>
                          <a:pt x="1213339" y="354276"/>
                        </a:cubicBezTo>
                        <a:cubicBezTo>
                          <a:pt x="1180627" y="321564"/>
                          <a:pt x="1169781" y="306120"/>
                          <a:pt x="1125415" y="283937"/>
                        </a:cubicBezTo>
                        <a:cubicBezTo>
                          <a:pt x="1108836" y="275648"/>
                          <a:pt x="1090246" y="272214"/>
                          <a:pt x="1072662" y="266353"/>
                        </a:cubicBezTo>
                        <a:cubicBezTo>
                          <a:pt x="1037493" y="242907"/>
                          <a:pt x="1007253" y="209381"/>
                          <a:pt x="967154" y="196014"/>
                        </a:cubicBezTo>
                        <a:cubicBezTo>
                          <a:pt x="949569" y="190152"/>
                          <a:pt x="930603" y="187431"/>
                          <a:pt x="914400" y="178429"/>
                        </a:cubicBezTo>
                        <a:cubicBezTo>
                          <a:pt x="877451" y="157902"/>
                          <a:pt x="848991" y="121457"/>
                          <a:pt x="808892" y="108091"/>
                        </a:cubicBezTo>
                        <a:lnTo>
                          <a:pt x="650631" y="55337"/>
                        </a:lnTo>
                        <a:cubicBezTo>
                          <a:pt x="633046" y="49476"/>
                          <a:pt x="615859" y="42249"/>
                          <a:pt x="597877" y="37753"/>
                        </a:cubicBezTo>
                        <a:lnTo>
                          <a:pt x="457200" y="2583"/>
                        </a:lnTo>
                        <a:cubicBezTo>
                          <a:pt x="381000" y="8445"/>
                          <a:pt x="304502" y="11238"/>
                          <a:pt x="228600" y="20168"/>
                        </a:cubicBezTo>
                        <a:cubicBezTo>
                          <a:pt x="204598" y="22992"/>
                          <a:pt x="211016" y="-9140"/>
                          <a:pt x="193431" y="2583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0260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6066831" y="3796494"/>
                  <a:ext cx="2164217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000" b="1">
                      <a:latin typeface="黑体" pitchFamily="49" charset="-122"/>
                      <a:ea typeface="黑体" pitchFamily="49" charset="-122"/>
                    </a:rPr>
                    <a:t>多项式易解类</a:t>
                  </a:r>
                </a:p>
              </p:txBody>
            </p:sp>
            <p:sp>
              <p:nvSpPr>
                <p:cNvPr id="10261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6973827" y="4188931"/>
                  <a:ext cx="1239636" cy="7078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0000FF"/>
                      </a:solidFill>
                      <a:latin typeface="黑体" pitchFamily="49" charset="-122"/>
                      <a:ea typeface="黑体" pitchFamily="49" charset="-122"/>
                    </a:rPr>
                    <a:t>大数据易解类</a:t>
                  </a:r>
                </a:p>
              </p:txBody>
            </p:sp>
          </p:grpSp>
        </p:grpSp>
      </p:grpSp>
      <p:grpSp>
        <p:nvGrpSpPr>
          <p:cNvPr id="16" name="组合 2"/>
          <p:cNvGrpSpPr>
            <a:grpSpLocks/>
          </p:cNvGrpSpPr>
          <p:nvPr/>
        </p:nvGrpSpPr>
        <p:grpSpPr bwMode="auto">
          <a:xfrm>
            <a:off x="5292725" y="888175"/>
            <a:ext cx="3663950" cy="1223963"/>
            <a:chOff x="5371146" y="1412776"/>
            <a:chExt cx="3665350" cy="1224137"/>
          </a:xfrm>
        </p:grpSpPr>
        <p:sp>
          <p:nvSpPr>
            <p:cNvPr id="79" name="矩形 78"/>
            <p:cNvSpPr/>
            <p:nvPr/>
          </p:nvSpPr>
          <p:spPr>
            <a:xfrm>
              <a:off x="5650653" y="1820822"/>
              <a:ext cx="3385843" cy="4556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dirty="0"/>
                <a:t>如何定义大数据易解类？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5650653" y="2205052"/>
              <a:ext cx="3385843" cy="4318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dirty="0"/>
                <a:t>如何判断给定查询是否为易解？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5371146" y="1412776"/>
              <a:ext cx="3665350" cy="45567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b="1" dirty="0"/>
                <a:t>任务</a:t>
              </a:r>
              <a:r>
                <a:rPr lang="en-US" altLang="zh-CN" sz="1800" b="1" dirty="0"/>
                <a:t>1</a:t>
              </a:r>
              <a:r>
                <a:rPr lang="zh-CN" altLang="en-US" sz="1800" b="1" dirty="0"/>
                <a:t>：易解类复杂性理论</a:t>
              </a:r>
            </a:p>
          </p:txBody>
        </p:sp>
      </p:grpSp>
      <p:sp>
        <p:nvSpPr>
          <p:cNvPr id="56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57" name="矩形 28"/>
          <p:cNvSpPr>
            <a:spLocks noChangeArrowheads="1"/>
          </p:cNvSpPr>
          <p:nvPr/>
        </p:nvSpPr>
        <p:spPr bwMode="auto">
          <a:xfrm>
            <a:off x="36449" y="6215082"/>
            <a:ext cx="9107457" cy="5762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65125" indent="-365125" defTabSz="971550">
              <a:buClr>
                <a:schemeClr val="accent1"/>
              </a:buClr>
              <a:buSzPct val="90000"/>
            </a:pPr>
            <a:r>
              <a:rPr kumimoji="0" lang="zh-CN" altLang="en-US" sz="16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针对传统易解成为实际</a:t>
            </a:r>
            <a:r>
              <a:rPr kumimoji="0" lang="zh-CN" altLang="en-US" sz="1600" b="1" dirty="0">
                <a:latin typeface="黑体" pitchFamily="49" charset="-122"/>
                <a:ea typeface="黑体" pitchFamily="49" charset="-122"/>
              </a:rPr>
              <a:t>难解</a:t>
            </a:r>
            <a:r>
              <a:rPr kumimoji="0" lang="zh-CN" altLang="en-US" sz="16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问题，</a:t>
            </a:r>
            <a:r>
              <a:rPr kumimoji="0" lang="zh-CN" altLang="en-US" sz="16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提出大数据易解类复杂性</a:t>
            </a:r>
            <a:r>
              <a:rPr kumimoji="0" lang="zh-CN" altLang="en-US" sz="1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理论；</a:t>
            </a:r>
            <a:r>
              <a:rPr lang="zh-CN" altLang="en-US" sz="1600" b="1" dirty="0" smtClean="0">
                <a:ea typeface="黑体" pitchFamily="49" charset="-122"/>
              </a:rPr>
              <a:t>发表在数据库领域顶级会议</a:t>
            </a:r>
            <a:r>
              <a:rPr lang="en-US" altLang="zh-CN" sz="1600" b="1" dirty="0" smtClean="0">
                <a:ea typeface="黑体" pitchFamily="49" charset="-122"/>
              </a:rPr>
              <a:t>VLDB ,</a:t>
            </a:r>
            <a:r>
              <a:rPr lang="zh-CN" altLang="en-US" sz="1600" b="1" dirty="0" smtClean="0">
                <a:ea typeface="黑体" pitchFamily="49" charset="-122"/>
              </a:rPr>
              <a:t>审稿专家认为</a:t>
            </a:r>
            <a:r>
              <a:rPr lang="en-US" altLang="zh-CN" sz="1600" b="1" dirty="0" smtClean="0">
                <a:ea typeface="黑体" pitchFamily="49" charset="-122"/>
              </a:rPr>
              <a:t>:</a:t>
            </a:r>
            <a:r>
              <a:rPr lang="zh-CN" altLang="en-US" sz="1600" b="1" dirty="0" smtClean="0">
                <a:ea typeface="黑体" pitchFamily="49" charset="-122"/>
              </a:rPr>
              <a:t>“</a:t>
            </a:r>
            <a:r>
              <a:rPr lang="en-US" altLang="zh-CN" sz="1600" b="1" i="1" dirty="0" smtClean="0">
                <a:ea typeface="黑体" pitchFamily="49" charset="-122"/>
              </a:rPr>
              <a:t>The paper is going to start a new line of research and </a:t>
            </a:r>
            <a:r>
              <a:rPr lang="en-US" altLang="zh-CN" sz="1600" b="1" dirty="0" smtClean="0">
                <a:ea typeface="黑体" pitchFamily="49" charset="-122"/>
              </a:rPr>
              <a:t>products </a:t>
            </a:r>
            <a:r>
              <a:rPr lang="zh-CN" altLang="en-US" sz="1600" b="1" dirty="0" smtClean="0">
                <a:ea typeface="黑体" pitchFamily="49" charset="-122"/>
              </a:rPr>
              <a:t>”</a:t>
            </a:r>
            <a:endParaRPr kumimoji="0" lang="zh-CN" altLang="en-US" sz="16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2" name="圆角矩形 76"/>
          <p:cNvSpPr>
            <a:spLocks noChangeArrowheads="1"/>
          </p:cNvSpPr>
          <p:nvPr/>
        </p:nvSpPr>
        <p:spPr bwMode="auto">
          <a:xfrm>
            <a:off x="4357686" y="4643457"/>
            <a:ext cx="4786312" cy="1071563"/>
          </a:xfrm>
          <a:prstGeom prst="roundRect">
            <a:avLst>
              <a:gd name="adj" fmla="val 212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marL="0" lvl="1"/>
            <a:r>
              <a:rPr kumimoji="0" lang="zh-CN" altLang="en-US" dirty="0">
                <a:latin typeface="黑体" pitchFamily="49" charset="-122"/>
              </a:rPr>
              <a:t>若硬盘读取速度</a:t>
            </a:r>
            <a:r>
              <a:rPr kumimoji="0" lang="en-US" altLang="zh-CN" dirty="0">
                <a:latin typeface="黑体" pitchFamily="49" charset="-122"/>
              </a:rPr>
              <a:t>6Gbps,</a:t>
            </a:r>
            <a:r>
              <a:rPr kumimoji="0" lang="en-US" altLang="zh-CN" dirty="0">
                <a:solidFill>
                  <a:srgbClr val="000099"/>
                </a:solidFill>
                <a:latin typeface="黑体" pitchFamily="49" charset="-122"/>
                <a:cs typeface="Times New Roman" pitchFamily="18" charset="0"/>
              </a:rPr>
              <a:t>log(|D|)</a:t>
            </a:r>
            <a:r>
              <a:rPr kumimoji="0" lang="zh-CN" altLang="en-US" dirty="0">
                <a:latin typeface="黑体" pitchFamily="49" charset="-122"/>
                <a:cs typeface="Times New Roman" pitchFamily="18" charset="0"/>
              </a:rPr>
              <a:t>时间扫描</a:t>
            </a:r>
            <a:endParaRPr kumimoji="0" lang="en-US" altLang="zh-CN" dirty="0">
              <a:latin typeface="黑体" pitchFamily="49" charset="-122"/>
              <a:cs typeface="Times New Roman" pitchFamily="18" charset="0"/>
            </a:endParaRPr>
          </a:p>
          <a:p>
            <a:pPr marL="71438" lvl="2">
              <a:buFont typeface="Arial" pitchFamily="34" charset="0"/>
              <a:buChar char="•"/>
            </a:pP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1PB</a:t>
            </a:r>
            <a:r>
              <a:rPr kumimoji="0" lang="zh-CN" altLang="en-US" dirty="0">
                <a:latin typeface="黑体" pitchFamily="49" charset="-122"/>
                <a:ea typeface="黑体" pitchFamily="49" charset="-122"/>
              </a:rPr>
              <a:t>数据，只需</a:t>
            </a:r>
            <a:r>
              <a:rPr kumimoji="0" lang="en-US" altLang="zh-CN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15</a:t>
            </a:r>
            <a:r>
              <a:rPr kumimoji="0" lang="zh-CN" altLang="en-US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秒</a:t>
            </a: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kumimoji="0" lang="en-US" altLang="zh-CN" i="1" dirty="0">
                <a:latin typeface="黑体" pitchFamily="49" charset="-122"/>
                <a:ea typeface="黑体" pitchFamily="49" charset="-122"/>
              </a:rPr>
              <a:t>v.s.</a:t>
            </a:r>
            <a:r>
              <a:rPr kumimoji="0"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1.99</a:t>
            </a:r>
            <a:r>
              <a:rPr kumimoji="0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天</a:t>
            </a:r>
            <a:r>
              <a:rPr kumimoji="0" lang="zh-CN" altLang="en-US" dirty="0">
                <a:latin typeface="黑体" pitchFamily="49" charset="-122"/>
                <a:ea typeface="黑体" pitchFamily="49" charset="-122"/>
              </a:rPr>
              <a:t>）</a:t>
            </a:r>
            <a:r>
              <a:rPr kumimoji="0" lang="en-US" altLang="zh-CN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 marL="71438" lvl="2">
              <a:buFont typeface="Arial" pitchFamily="34" charset="0"/>
              <a:buChar char="•"/>
            </a:pP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1EB</a:t>
            </a:r>
            <a:r>
              <a:rPr kumimoji="0" lang="zh-CN" altLang="en-US" dirty="0">
                <a:latin typeface="黑体" pitchFamily="49" charset="-122"/>
                <a:ea typeface="黑体" pitchFamily="49" charset="-122"/>
              </a:rPr>
              <a:t>数据，只需</a:t>
            </a:r>
            <a:r>
              <a:rPr kumimoji="0" lang="en-US" altLang="zh-CN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18</a:t>
            </a:r>
            <a:r>
              <a:rPr kumimoji="0" lang="zh-CN" altLang="en-US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秒</a:t>
            </a: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kumimoji="0" lang="en-US" altLang="zh-CN" i="1" dirty="0">
                <a:latin typeface="黑体" pitchFamily="49" charset="-122"/>
                <a:ea typeface="黑体" pitchFamily="49" charset="-122"/>
              </a:rPr>
              <a:t>v.s</a:t>
            </a: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.</a:t>
            </a:r>
            <a:r>
              <a:rPr kumimoji="0"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5.28</a:t>
            </a:r>
            <a:r>
              <a:rPr kumimoji="0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年</a:t>
            </a: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4357594" y="5715020"/>
            <a:ext cx="4786312" cy="5000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65125" indent="-365125" algn="ctr" defTabSz="971550">
              <a:buClr>
                <a:schemeClr val="accent1"/>
              </a:buClr>
              <a:buSzPct val="90000"/>
            </a:pPr>
            <a:r>
              <a:rPr kumimoji="0" lang="zh-CN" altLang="en-US" sz="20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易解类查询</a:t>
            </a:r>
            <a:r>
              <a:rPr kumimoji="0" lang="en-US" altLang="zh-CN" sz="20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kumimoji="0" lang="zh-CN" altLang="en-US" sz="20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在大数据上是可行的！</a:t>
            </a:r>
            <a:endParaRPr kumimoji="0" lang="en-US" altLang="zh-CN" sz="20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2" grpId="0" animBg="1"/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hord 2"/>
          <p:cNvSpPr>
            <a:spLocks/>
          </p:cNvSpPr>
          <p:nvPr/>
        </p:nvSpPr>
        <p:spPr bwMode="auto">
          <a:xfrm rot="6732850">
            <a:off x="5303044" y="2642907"/>
            <a:ext cx="3176588" cy="3568700"/>
          </a:xfrm>
          <a:custGeom>
            <a:avLst/>
            <a:gdLst>
              <a:gd name="T0" fmla="*/ 2691457 w 3058098"/>
              <a:gd name="T1" fmla="*/ 2951636 h 3578456"/>
              <a:gd name="T2" fmla="*/ 673074 w 3058098"/>
              <a:gd name="T3" fmla="*/ 3271821 h 3578456"/>
              <a:gd name="T4" fmla="*/ 38577 w 3058098"/>
              <a:gd name="T5" fmla="*/ 1389857 h 3578456"/>
              <a:gd name="T6" fmla="*/ 1529049 w 3058098"/>
              <a:gd name="T7" fmla="*/ 0 h 3578456"/>
              <a:gd name="T8" fmla="*/ 2691457 w 3058098"/>
              <a:gd name="T9" fmla="*/ 2951636 h 3578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58098" h="3578456">
                <a:moveTo>
                  <a:pt x="2691457" y="2951636"/>
                </a:moveTo>
                <a:cubicBezTo>
                  <a:pt x="2186169" y="3643510"/>
                  <a:pt x="1317543" y="3781305"/>
                  <a:pt x="673074" y="3271821"/>
                </a:cubicBezTo>
                <a:cubicBezTo>
                  <a:pt x="149693" y="2858063"/>
                  <a:pt x="-102408" y="2110315"/>
                  <a:pt x="38577" y="1389857"/>
                </a:cubicBezTo>
                <a:cubicBezTo>
                  <a:pt x="197720" y="576607"/>
                  <a:pt x="816069" y="0"/>
                  <a:pt x="1529049" y="0"/>
                </a:cubicBezTo>
                <a:lnTo>
                  <a:pt x="2691457" y="2951636"/>
                </a:lnTo>
                <a:close/>
              </a:path>
            </a:pathLst>
          </a:custGeom>
          <a:gradFill rotWithShape="1">
            <a:gsLst>
              <a:gs pos="0">
                <a:srgbClr val="FFFF80"/>
              </a:gs>
              <a:gs pos="50000">
                <a:srgbClr val="FFFFB3"/>
              </a:gs>
              <a:gs pos="100000">
                <a:srgbClr val="FFFFDA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61" name="右箭头 60"/>
          <p:cNvSpPr/>
          <p:nvPr/>
        </p:nvSpPr>
        <p:spPr>
          <a:xfrm>
            <a:off x="2814638" y="2989776"/>
            <a:ext cx="2801937" cy="373062"/>
          </a:xfrm>
          <a:prstGeom prst="rightArrow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" name="组合 63"/>
          <p:cNvGrpSpPr>
            <a:grpSpLocks/>
          </p:cNvGrpSpPr>
          <p:nvPr/>
        </p:nvGrpSpPr>
        <p:grpSpPr bwMode="auto">
          <a:xfrm>
            <a:off x="4276725" y="3369188"/>
            <a:ext cx="4111625" cy="1652588"/>
            <a:chOff x="4276715" y="3651677"/>
            <a:chExt cx="4111709" cy="1652587"/>
          </a:xfrm>
        </p:grpSpPr>
        <p:sp>
          <p:nvSpPr>
            <p:cNvPr id="55" name="Oval 1"/>
            <p:cNvSpPr>
              <a:spLocks noChangeArrowheads="1"/>
            </p:cNvSpPr>
            <p:nvPr/>
          </p:nvSpPr>
          <p:spPr bwMode="auto">
            <a:xfrm>
              <a:off x="5616592" y="3651677"/>
              <a:ext cx="2771832" cy="1652587"/>
            </a:xfrm>
            <a:prstGeom prst="ellipse">
              <a:avLst/>
            </a:prstGeom>
            <a:solidFill>
              <a:srgbClr val="FCFBF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7961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en-US" altLang="zh-CN" sz="2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3" name="右箭头 62"/>
            <p:cNvSpPr/>
            <p:nvPr/>
          </p:nvSpPr>
          <p:spPr>
            <a:xfrm>
              <a:off x="4276715" y="4202540"/>
              <a:ext cx="1327177" cy="252412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311" name="TextBox 17"/>
            <p:cNvSpPr txBox="1">
              <a:spLocks noChangeArrowheads="1"/>
            </p:cNvSpPr>
            <p:nvPr/>
          </p:nvSpPr>
          <p:spPr bwMode="auto">
            <a:xfrm>
              <a:off x="6066809" y="3802394"/>
              <a:ext cx="216421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latin typeface="黑体" pitchFamily="49" charset="-122"/>
                  <a:ea typeface="黑体" pitchFamily="49" charset="-122"/>
                </a:rPr>
                <a:t>多项式易解类</a:t>
              </a:r>
            </a:p>
          </p:txBody>
        </p:sp>
      </p:grpSp>
      <p:sp>
        <p:nvSpPr>
          <p:cNvPr id="112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err="1" smtClean="0">
                <a:solidFill>
                  <a:srgbClr val="C00000"/>
                </a:solidFill>
              </a:rPr>
              <a:t>回答“可计算”问题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(2)</a:t>
            </a:r>
            <a:endParaRPr b="1" dirty="0" smtClean="0"/>
          </a:p>
        </p:txBody>
      </p:sp>
      <p:sp>
        <p:nvSpPr>
          <p:cNvPr id="6" name="矩形 5"/>
          <p:cNvSpPr/>
          <p:nvPr/>
        </p:nvSpPr>
        <p:spPr>
          <a:xfrm>
            <a:off x="827584" y="1081353"/>
            <a:ext cx="1988045" cy="76944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G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=</a:t>
            </a: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F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(</a:t>
            </a: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x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)</a:t>
            </a:r>
            <a:endParaRPr lang="zh-CN" altLang="en-US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ea typeface="宋体" charset="0"/>
              <a:cs typeface="Arial" pitchFamily="34" charset="0"/>
            </a:endParaRPr>
          </a:p>
        </p:txBody>
      </p:sp>
      <p:grpSp>
        <p:nvGrpSpPr>
          <p:cNvPr id="3" name="组合 27"/>
          <p:cNvGrpSpPr>
            <a:grpSpLocks/>
          </p:cNvGrpSpPr>
          <p:nvPr/>
        </p:nvGrpSpPr>
        <p:grpSpPr bwMode="auto">
          <a:xfrm>
            <a:off x="107504" y="1922231"/>
            <a:ext cx="4104592" cy="4537075"/>
            <a:chOff x="35157" y="1772816"/>
            <a:chExt cx="4104795" cy="4536503"/>
          </a:xfrm>
          <a:solidFill>
            <a:schemeClr val="bg1"/>
          </a:solidFill>
        </p:grpSpPr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07504" y="1772816"/>
              <a:ext cx="4032448" cy="2520111"/>
              <a:chOff x="107504" y="1772816"/>
              <a:chExt cx="4032448" cy="2520111"/>
            </a:xfrm>
            <a:grpFill/>
          </p:grpSpPr>
          <p:grpSp>
            <p:nvGrpSpPr>
              <p:cNvPr id="5" name="组合 36"/>
              <p:cNvGrpSpPr>
                <a:grpSpLocks/>
              </p:cNvGrpSpPr>
              <p:nvPr/>
            </p:nvGrpSpPr>
            <p:grpSpPr bwMode="auto">
              <a:xfrm>
                <a:off x="539325" y="2277577"/>
                <a:ext cx="1727285" cy="373016"/>
                <a:chOff x="5651893" y="3285689"/>
                <a:chExt cx="1727285" cy="373016"/>
              </a:xfrm>
              <a:grpFill/>
            </p:grpSpPr>
            <p:sp>
              <p:nvSpPr>
                <p:cNvPr id="46" name="直接连接符 3"/>
                <p:cNvSpPr/>
                <p:nvPr/>
              </p:nvSpPr>
              <p:spPr>
                <a:xfrm>
                  <a:off x="6515535" y="3285689"/>
                  <a:ext cx="863643" cy="3730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254630"/>
                      </a:lnTo>
                      <a:lnTo>
                        <a:pt x="863624" y="254630"/>
                      </a:lnTo>
                      <a:lnTo>
                        <a:pt x="863624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7" name="直接连接符 4"/>
                <p:cNvSpPr/>
                <p:nvPr/>
              </p:nvSpPr>
              <p:spPr>
                <a:xfrm>
                  <a:off x="5651893" y="3285689"/>
                  <a:ext cx="863643" cy="3730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863624" y="0"/>
                      </a:moveTo>
                      <a:lnTo>
                        <a:pt x="863624" y="254630"/>
                      </a:lnTo>
                      <a:lnTo>
                        <a:pt x="0" y="254630"/>
                      </a:lnTo>
                      <a:lnTo>
                        <a:pt x="0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8" name="圆角矩形 37"/>
              <p:cNvSpPr/>
              <p:nvPr/>
            </p:nvSpPr>
            <p:spPr>
              <a:xfrm>
                <a:off x="683150" y="1772816"/>
                <a:ext cx="1368219" cy="528571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计算问题</a:t>
                </a:r>
                <a:endParaRPr lang="en-US" altLang="zh-CN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pPr>
                  <a:defRPr/>
                </a:pPr>
                <a:endParaRPr lang="zh-CN" altLang="en-US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9" name="圆角矩形 38" descr="羊皮纸"/>
              <p:cNvSpPr>
                <a:spLocks noChangeArrowheads="1"/>
              </p:cNvSpPr>
              <p:nvPr/>
            </p:nvSpPr>
            <p:spPr bwMode="auto">
              <a:xfrm>
                <a:off x="107504" y="2661420"/>
                <a:ext cx="1079727" cy="695521"/>
              </a:xfrm>
              <a:prstGeom prst="roundRect">
                <a:avLst>
                  <a:gd name="adj" fmla="val 10000"/>
                </a:avLst>
              </a:prstGeom>
              <a:grp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  <a:cs typeface="宋体" charset="0"/>
                  </a:rPr>
                  <a:t>不可判定问题</a:t>
                </a:r>
              </a:p>
              <a:p>
                <a:pPr>
                  <a:defRPr/>
                </a:pPr>
                <a:endParaRPr lang="zh-CN" altLang="en-US" dirty="0">
                  <a:latin typeface="Calibri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1691312" y="2636307"/>
                <a:ext cx="1008113" cy="649206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可判定问题</a:t>
                </a:r>
                <a:endParaRPr lang="zh-CN" altLang="en-US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1" name="圆角矩形 40"/>
              <p:cNvSpPr/>
              <p:nvPr/>
            </p:nvSpPr>
            <p:spPr bwMode="auto">
              <a:xfrm>
                <a:off x="179070" y="3668084"/>
                <a:ext cx="1873342" cy="599999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难解问题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>
                <a:off x="2195170" y="3656941"/>
                <a:ext cx="1944782" cy="635986"/>
              </a:xfrm>
              <a:prstGeom prst="roundRect">
                <a:avLst>
                  <a:gd name="adj" fmla="val 10000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tIns="72000" b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易解问题</a:t>
                </a:r>
                <a:endParaRPr lang="en-US" altLang="zh-CN" sz="20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(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多项式易解类</a:t>
                </a:r>
                <a:r>
                  <a:rPr lang="en-US" altLang="zh-CN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)</a:t>
                </a:r>
                <a:endParaRPr lang="zh-CN" altLang="en-US" sz="20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grpSp>
            <p:nvGrpSpPr>
              <p:cNvPr id="7" name="组合 42"/>
              <p:cNvGrpSpPr>
                <a:grpSpLocks/>
              </p:cNvGrpSpPr>
              <p:nvPr/>
            </p:nvGrpSpPr>
            <p:grpSpPr bwMode="auto">
              <a:xfrm>
                <a:off x="1331527" y="3285513"/>
                <a:ext cx="1727285" cy="373015"/>
                <a:chOff x="5652479" y="3285513"/>
                <a:chExt cx="1727285" cy="373015"/>
              </a:xfrm>
              <a:grpFill/>
            </p:grpSpPr>
            <p:sp>
              <p:nvSpPr>
                <p:cNvPr id="44" name="直接连接符 3"/>
                <p:cNvSpPr/>
                <p:nvPr/>
              </p:nvSpPr>
              <p:spPr>
                <a:xfrm>
                  <a:off x="6516121" y="3285513"/>
                  <a:ext cx="863643" cy="3730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254630"/>
                      </a:lnTo>
                      <a:lnTo>
                        <a:pt x="863624" y="254630"/>
                      </a:lnTo>
                      <a:lnTo>
                        <a:pt x="863624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5" name="直接连接符 4"/>
                <p:cNvSpPr/>
                <p:nvPr/>
              </p:nvSpPr>
              <p:spPr>
                <a:xfrm>
                  <a:off x="5652479" y="3285513"/>
                  <a:ext cx="863643" cy="3730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863624" y="0"/>
                      </a:moveTo>
                      <a:lnTo>
                        <a:pt x="863624" y="254630"/>
                      </a:lnTo>
                      <a:lnTo>
                        <a:pt x="0" y="254630"/>
                      </a:lnTo>
                      <a:lnTo>
                        <a:pt x="0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8" name="组合 29"/>
            <p:cNvGrpSpPr>
              <a:grpSpLocks/>
            </p:cNvGrpSpPr>
            <p:nvPr/>
          </p:nvGrpSpPr>
          <p:grpSpPr bwMode="auto">
            <a:xfrm>
              <a:off x="35157" y="4271293"/>
              <a:ext cx="2378097" cy="2038026"/>
              <a:chOff x="35157" y="4271293"/>
              <a:chExt cx="2378097" cy="2038026"/>
            </a:xfrm>
            <a:grpFill/>
          </p:grpSpPr>
          <p:sp>
            <p:nvSpPr>
              <p:cNvPr id="31" name="直接连接符 3"/>
              <p:cNvSpPr/>
              <p:nvPr/>
            </p:nvSpPr>
            <p:spPr>
              <a:xfrm>
                <a:off x="1098724" y="4271293"/>
                <a:ext cx="360381" cy="37301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254630"/>
                    </a:lnTo>
                    <a:lnTo>
                      <a:pt x="560063" y="254630"/>
                    </a:lnTo>
                    <a:lnTo>
                      <a:pt x="560063" y="373648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直接连接符 4"/>
              <p:cNvSpPr/>
              <p:nvPr/>
            </p:nvSpPr>
            <p:spPr>
              <a:xfrm>
                <a:off x="503382" y="4272814"/>
                <a:ext cx="595341" cy="373015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596158" y="0"/>
                    </a:moveTo>
                    <a:lnTo>
                      <a:pt x="596158" y="254630"/>
                    </a:lnTo>
                    <a:lnTo>
                      <a:pt x="0" y="254630"/>
                    </a:lnTo>
                    <a:lnTo>
                      <a:pt x="0" y="373648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圆角矩形 32"/>
              <p:cNvSpPr/>
              <p:nvPr/>
            </p:nvSpPr>
            <p:spPr bwMode="auto">
              <a:xfrm>
                <a:off x="35157" y="4630418"/>
                <a:ext cx="1008050" cy="682068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不可近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似问题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  <p:sp>
            <p:nvSpPr>
              <p:cNvPr id="34" name="圆角矩形 4"/>
              <p:cNvSpPr/>
              <p:nvPr/>
            </p:nvSpPr>
            <p:spPr>
              <a:xfrm>
                <a:off x="732009" y="5622019"/>
                <a:ext cx="1681245" cy="687300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CCFFC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72000" tIns="72000" rIns="60960" bIns="0" spcCol="127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近似算法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（多项式算法）</a:t>
                </a:r>
              </a:p>
            </p:txBody>
          </p:sp>
          <p:cxnSp>
            <p:nvCxnSpPr>
              <p:cNvPr id="35" name="直接箭头连接符 34"/>
              <p:cNvCxnSpPr>
                <a:stCxn id="34" idx="0"/>
                <a:endCxn id="36" idx="2"/>
              </p:cNvCxnSpPr>
              <p:nvPr/>
            </p:nvCxnSpPr>
            <p:spPr>
              <a:xfrm flipV="1">
                <a:off x="1572631" y="5345302"/>
                <a:ext cx="5460" cy="276717"/>
              </a:xfrm>
              <a:prstGeom prst="straightConnector1">
                <a:avLst/>
              </a:prstGeom>
              <a:grpFill/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圆角矩形 35"/>
              <p:cNvSpPr/>
              <p:nvPr/>
            </p:nvSpPr>
            <p:spPr bwMode="auto">
              <a:xfrm>
                <a:off x="1092067" y="4661388"/>
                <a:ext cx="972048" cy="683914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可近似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问题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</p:grpSp>
      </p:grpSp>
      <p:grpSp>
        <p:nvGrpSpPr>
          <p:cNvPr id="9" name="组合 64"/>
          <p:cNvGrpSpPr>
            <a:grpSpLocks/>
          </p:cNvGrpSpPr>
          <p:nvPr/>
        </p:nvGrpSpPr>
        <p:grpSpPr bwMode="auto">
          <a:xfrm>
            <a:off x="2266950" y="4461388"/>
            <a:ext cx="6773863" cy="1311275"/>
            <a:chOff x="2267410" y="4743765"/>
            <a:chExt cx="6773403" cy="1310217"/>
          </a:xfrm>
        </p:grpSpPr>
        <p:grpSp>
          <p:nvGrpSpPr>
            <p:cNvPr id="10" name="组合 26"/>
            <p:cNvGrpSpPr>
              <a:grpSpLocks/>
            </p:cNvGrpSpPr>
            <p:nvPr/>
          </p:nvGrpSpPr>
          <p:grpSpPr bwMode="auto">
            <a:xfrm>
              <a:off x="2267410" y="4743765"/>
              <a:ext cx="2160587" cy="1020764"/>
              <a:chOff x="2123975" y="4581129"/>
              <a:chExt cx="2159526" cy="1021174"/>
            </a:xfrm>
          </p:grpSpPr>
          <p:sp>
            <p:nvSpPr>
              <p:cNvPr id="11305" name="直接连接符 3"/>
              <p:cNvSpPr>
                <a:spLocks noChangeArrowheads="1"/>
              </p:cNvSpPr>
              <p:nvPr/>
            </p:nvSpPr>
            <p:spPr bwMode="auto">
              <a:xfrm>
                <a:off x="3194472" y="4581129"/>
                <a:ext cx="560063" cy="373648"/>
              </a:xfrm>
              <a:custGeom>
                <a:avLst/>
                <a:gdLst>
                  <a:gd name="T0" fmla="*/ 0 w 560063"/>
                  <a:gd name="T1" fmla="*/ 0 h 373648"/>
                  <a:gd name="T2" fmla="*/ 0 w 560063"/>
                  <a:gd name="T3" fmla="*/ 254630 h 373648"/>
                  <a:gd name="T4" fmla="*/ 560063 w 560063"/>
                  <a:gd name="T5" fmla="*/ 254630 h 373648"/>
                  <a:gd name="T6" fmla="*/ 560063 w 560063"/>
                  <a:gd name="T7" fmla="*/ 373648 h 373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063"/>
                  <a:gd name="T13" fmla="*/ 0 h 373648"/>
                  <a:gd name="T14" fmla="*/ 560063 w 560063"/>
                  <a:gd name="T15" fmla="*/ 373648 h 373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063" h="373648">
                    <a:moveTo>
                      <a:pt x="0" y="0"/>
                    </a:moveTo>
                    <a:lnTo>
                      <a:pt x="0" y="254630"/>
                    </a:lnTo>
                    <a:lnTo>
                      <a:pt x="560063" y="254630"/>
                    </a:lnTo>
                    <a:lnTo>
                      <a:pt x="560063" y="373648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6" name="直接连接符 4"/>
              <p:cNvSpPr>
                <a:spLocks noChangeArrowheads="1"/>
              </p:cNvSpPr>
              <p:nvPr/>
            </p:nvSpPr>
            <p:spPr bwMode="auto">
              <a:xfrm>
                <a:off x="2598314" y="4581129"/>
                <a:ext cx="596158" cy="373648"/>
              </a:xfrm>
              <a:custGeom>
                <a:avLst/>
                <a:gdLst>
                  <a:gd name="T0" fmla="*/ 596158 w 596158"/>
                  <a:gd name="T1" fmla="*/ 0 h 373648"/>
                  <a:gd name="T2" fmla="*/ 596158 w 596158"/>
                  <a:gd name="T3" fmla="*/ 254630 h 373648"/>
                  <a:gd name="T4" fmla="*/ 0 w 596158"/>
                  <a:gd name="T5" fmla="*/ 254630 h 373648"/>
                  <a:gd name="T6" fmla="*/ 0 w 596158"/>
                  <a:gd name="T7" fmla="*/ 373648 h 373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6158"/>
                  <a:gd name="T13" fmla="*/ 0 h 373648"/>
                  <a:gd name="T14" fmla="*/ 596158 w 596158"/>
                  <a:gd name="T15" fmla="*/ 373648 h 373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6158" h="373648">
                    <a:moveTo>
                      <a:pt x="596158" y="0"/>
                    </a:moveTo>
                    <a:lnTo>
                      <a:pt x="596158" y="254630"/>
                    </a:lnTo>
                    <a:lnTo>
                      <a:pt x="0" y="254630"/>
                    </a:lnTo>
                    <a:lnTo>
                      <a:pt x="0" y="373648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2123975" y="4941346"/>
                <a:ext cx="997980" cy="649024"/>
              </a:xfrm>
              <a:prstGeom prst="roundRect">
                <a:avLst>
                  <a:gd name="adj" fmla="val 10000"/>
                </a:avLst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50">
                  <a:lnSpc>
                    <a:spcPct val="90000"/>
                  </a:lnSpc>
                  <a:defRPr/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非</a:t>
                </a:r>
                <a:r>
                  <a:rPr lang="zh-CN" altLang="en-US" sz="1800" dirty="0" smtClean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大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数据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/>
                </a:r>
                <a:b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</a:br>
                <a:r>
                  <a:rPr lang="zh-CN" altLang="en-US" sz="1800" dirty="0" smtClean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易解类</a:t>
                </a:r>
                <a:endPara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defTabSz="666750">
                  <a:defRPr/>
                </a:pPr>
                <a:endParaRPr lang="zh-CN" altLang="en-US" sz="20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3202871" y="4954041"/>
                <a:ext cx="1080484" cy="649024"/>
              </a:xfrm>
              <a:prstGeom prst="roundRect">
                <a:avLst>
                  <a:gd name="adj" fmla="val 10000"/>
                </a:avLst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defRPr/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大数据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/>
                </a:r>
                <a:b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</a:br>
                <a:r>
                  <a:rPr lang="zh-CN" altLang="en-US" sz="1800" dirty="0" smtClean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易解类</a:t>
                </a:r>
                <a:endParaRPr lang="zh-CN" altLang="en-US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11304" name="矩形 51" descr="羊皮纸"/>
            <p:cNvSpPr>
              <a:spLocks noChangeArrowheads="1"/>
            </p:cNvSpPr>
            <p:nvPr/>
          </p:nvSpPr>
          <p:spPr bwMode="auto">
            <a:xfrm>
              <a:off x="4488100" y="5495454"/>
              <a:ext cx="4552713" cy="558528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大数据下，传统近似方法局限性</a:t>
              </a:r>
              <a:endParaRPr lang="zh-CN" altLang="en-US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1" name="组合 77"/>
          <p:cNvGrpSpPr>
            <a:grpSpLocks/>
          </p:cNvGrpSpPr>
          <p:nvPr/>
        </p:nvGrpSpPr>
        <p:grpSpPr bwMode="auto">
          <a:xfrm>
            <a:off x="4457700" y="3394588"/>
            <a:ext cx="3878263" cy="1746250"/>
            <a:chOff x="4457514" y="3677010"/>
            <a:chExt cx="3878246" cy="1745914"/>
          </a:xfrm>
        </p:grpSpPr>
        <p:cxnSp>
          <p:nvCxnSpPr>
            <p:cNvPr id="58" name="Curved Connector 5"/>
            <p:cNvCxnSpPr>
              <a:cxnSpLocks noChangeShapeType="1"/>
            </p:cNvCxnSpPr>
            <p:nvPr/>
          </p:nvCxnSpPr>
          <p:spPr bwMode="auto">
            <a:xfrm rot="5400000">
              <a:off x="6019763" y="4435676"/>
              <a:ext cx="1660205" cy="14287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7961" dir="2700000" algn="ctr" rotWithShape="0">
                <a:srgbClr val="000000">
                  <a:alpha val="74998"/>
                </a:srgbClr>
              </a:outerShdw>
            </a:effectLst>
          </p:spPr>
        </p:cxnSp>
        <p:grpSp>
          <p:nvGrpSpPr>
            <p:cNvPr id="12" name="组合 76"/>
            <p:cNvGrpSpPr>
              <a:grpSpLocks/>
            </p:cNvGrpSpPr>
            <p:nvPr/>
          </p:nvGrpSpPr>
          <p:grpSpPr bwMode="auto">
            <a:xfrm>
              <a:off x="4457514" y="3731385"/>
              <a:ext cx="3878246" cy="1691539"/>
              <a:chOff x="4457514" y="3731385"/>
              <a:chExt cx="3878246" cy="1691539"/>
            </a:xfrm>
          </p:grpSpPr>
          <p:sp>
            <p:nvSpPr>
              <p:cNvPr id="11296" name="TextBox 9"/>
              <p:cNvSpPr txBox="1">
                <a:spLocks noChangeArrowheads="1"/>
              </p:cNvSpPr>
              <p:nvPr/>
            </p:nvSpPr>
            <p:spPr bwMode="auto">
              <a:xfrm>
                <a:off x="5722761" y="4202504"/>
                <a:ext cx="1513535" cy="707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非大数据</a:t>
                </a:r>
                <a:endParaRPr lang="en-US" altLang="zh-CN" sz="20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r>
                  <a:rPr lang="zh-CN" altLang="en-US" sz="20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易解类</a:t>
                </a:r>
              </a:p>
            </p:txBody>
          </p:sp>
          <p:grpSp>
            <p:nvGrpSpPr>
              <p:cNvPr id="13" name="组合 75"/>
              <p:cNvGrpSpPr>
                <a:grpSpLocks/>
              </p:cNvGrpSpPr>
              <p:nvPr/>
            </p:nvGrpSpPr>
            <p:grpSpPr bwMode="auto">
              <a:xfrm>
                <a:off x="4457514" y="3731385"/>
                <a:ext cx="3878246" cy="1691539"/>
                <a:chOff x="4457514" y="3731385"/>
                <a:chExt cx="3878246" cy="1691539"/>
              </a:xfrm>
            </p:grpSpPr>
            <p:grpSp>
              <p:nvGrpSpPr>
                <p:cNvPr id="14" name="组合 71"/>
                <p:cNvGrpSpPr>
                  <a:grpSpLocks/>
                </p:cNvGrpSpPr>
                <p:nvPr/>
              </p:nvGrpSpPr>
              <p:grpSpPr bwMode="auto">
                <a:xfrm>
                  <a:off x="4457514" y="3731385"/>
                  <a:ext cx="3878246" cy="1691539"/>
                  <a:chOff x="4457514" y="1916832"/>
                  <a:chExt cx="3878246" cy="1691539"/>
                </a:xfrm>
              </p:grpSpPr>
              <p:sp>
                <p:nvSpPr>
                  <p:cNvPr id="66" name="右箭头 65"/>
                  <p:cNvSpPr/>
                  <p:nvPr/>
                </p:nvSpPr>
                <p:spPr>
                  <a:xfrm>
                    <a:off x="4457514" y="3313153"/>
                    <a:ext cx="2320915" cy="280934"/>
                  </a:xfrm>
                  <a:prstGeom prst="rightArrow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71" name="任意多边形 70"/>
                  <p:cNvSpPr/>
                  <p:nvPr/>
                </p:nvSpPr>
                <p:spPr>
                  <a:xfrm>
                    <a:off x="6822879" y="1916422"/>
                    <a:ext cx="1512881" cy="1691949"/>
                  </a:xfrm>
                  <a:custGeom>
                    <a:avLst/>
                    <a:gdLst>
                      <a:gd name="connsiteX0" fmla="*/ 193431 w 1512277"/>
                      <a:gd name="connsiteY0" fmla="*/ 2583 h 1691539"/>
                      <a:gd name="connsiteX1" fmla="*/ 123092 w 1512277"/>
                      <a:gd name="connsiteY1" fmla="*/ 90506 h 1691539"/>
                      <a:gd name="connsiteX2" fmla="*/ 105508 w 1512277"/>
                      <a:gd name="connsiteY2" fmla="*/ 319106 h 1691539"/>
                      <a:gd name="connsiteX3" fmla="*/ 87923 w 1512277"/>
                      <a:gd name="connsiteY3" fmla="*/ 389445 h 1691539"/>
                      <a:gd name="connsiteX4" fmla="*/ 70339 w 1512277"/>
                      <a:gd name="connsiteY4" fmla="*/ 793891 h 1691539"/>
                      <a:gd name="connsiteX5" fmla="*/ 35169 w 1512277"/>
                      <a:gd name="connsiteY5" fmla="*/ 899399 h 1691539"/>
                      <a:gd name="connsiteX6" fmla="*/ 0 w 1512277"/>
                      <a:gd name="connsiteY6" fmla="*/ 1022491 h 1691539"/>
                      <a:gd name="connsiteX7" fmla="*/ 35169 w 1512277"/>
                      <a:gd name="connsiteY7" fmla="*/ 1655537 h 1691539"/>
                      <a:gd name="connsiteX8" fmla="*/ 87923 w 1512277"/>
                      <a:gd name="connsiteY8" fmla="*/ 1690706 h 1691539"/>
                      <a:gd name="connsiteX9" fmla="*/ 105508 w 1512277"/>
                      <a:gd name="connsiteY9" fmla="*/ 1637953 h 1691539"/>
                      <a:gd name="connsiteX10" fmla="*/ 158262 w 1512277"/>
                      <a:gd name="connsiteY10" fmla="*/ 1620368 h 1691539"/>
                      <a:gd name="connsiteX11" fmla="*/ 211015 w 1512277"/>
                      <a:gd name="connsiteY11" fmla="*/ 1585199 h 1691539"/>
                      <a:gd name="connsiteX12" fmla="*/ 246185 w 1512277"/>
                      <a:gd name="connsiteY12" fmla="*/ 1620368 h 1691539"/>
                      <a:gd name="connsiteX13" fmla="*/ 422031 w 1512277"/>
                      <a:gd name="connsiteY13" fmla="*/ 1620368 h 1691539"/>
                      <a:gd name="connsiteX14" fmla="*/ 527539 w 1512277"/>
                      <a:gd name="connsiteY14" fmla="*/ 1585199 h 1691539"/>
                      <a:gd name="connsiteX15" fmla="*/ 580292 w 1512277"/>
                      <a:gd name="connsiteY15" fmla="*/ 1567614 h 1691539"/>
                      <a:gd name="connsiteX16" fmla="*/ 615462 w 1512277"/>
                      <a:gd name="connsiteY16" fmla="*/ 1532445 h 1691539"/>
                      <a:gd name="connsiteX17" fmla="*/ 685800 w 1512277"/>
                      <a:gd name="connsiteY17" fmla="*/ 1514860 h 1691539"/>
                      <a:gd name="connsiteX18" fmla="*/ 967154 w 1512277"/>
                      <a:gd name="connsiteY18" fmla="*/ 1497276 h 1691539"/>
                      <a:gd name="connsiteX19" fmla="*/ 1072662 w 1512277"/>
                      <a:gd name="connsiteY19" fmla="*/ 1462106 h 1691539"/>
                      <a:gd name="connsiteX20" fmla="*/ 1266092 w 1512277"/>
                      <a:gd name="connsiteY20" fmla="*/ 1268676 h 1691539"/>
                      <a:gd name="connsiteX21" fmla="*/ 1301262 w 1512277"/>
                      <a:gd name="connsiteY21" fmla="*/ 1233506 h 1691539"/>
                      <a:gd name="connsiteX22" fmla="*/ 1354015 w 1512277"/>
                      <a:gd name="connsiteY22" fmla="*/ 1180753 h 1691539"/>
                      <a:gd name="connsiteX23" fmla="*/ 1406769 w 1512277"/>
                      <a:gd name="connsiteY23" fmla="*/ 1163168 h 1691539"/>
                      <a:gd name="connsiteX24" fmla="*/ 1441939 w 1512277"/>
                      <a:gd name="connsiteY24" fmla="*/ 1110414 h 1691539"/>
                      <a:gd name="connsiteX25" fmla="*/ 1494692 w 1512277"/>
                      <a:gd name="connsiteY25" fmla="*/ 934568 h 1691539"/>
                      <a:gd name="connsiteX26" fmla="*/ 1512277 w 1512277"/>
                      <a:gd name="connsiteY26" fmla="*/ 829060 h 1691539"/>
                      <a:gd name="connsiteX27" fmla="*/ 1494692 w 1512277"/>
                      <a:gd name="connsiteY27" fmla="*/ 565291 h 1691539"/>
                      <a:gd name="connsiteX28" fmla="*/ 1441939 w 1512277"/>
                      <a:gd name="connsiteY28" fmla="*/ 494953 h 1691539"/>
                      <a:gd name="connsiteX29" fmla="*/ 1389185 w 1512277"/>
                      <a:gd name="connsiteY29" fmla="*/ 442199 h 1691539"/>
                      <a:gd name="connsiteX30" fmla="*/ 1266092 w 1512277"/>
                      <a:gd name="connsiteY30" fmla="*/ 371860 h 1691539"/>
                      <a:gd name="connsiteX31" fmla="*/ 1213339 w 1512277"/>
                      <a:gd name="connsiteY31" fmla="*/ 354276 h 1691539"/>
                      <a:gd name="connsiteX32" fmla="*/ 1125415 w 1512277"/>
                      <a:gd name="connsiteY32" fmla="*/ 283937 h 1691539"/>
                      <a:gd name="connsiteX33" fmla="*/ 1072662 w 1512277"/>
                      <a:gd name="connsiteY33" fmla="*/ 266353 h 1691539"/>
                      <a:gd name="connsiteX34" fmla="*/ 967154 w 1512277"/>
                      <a:gd name="connsiteY34" fmla="*/ 196014 h 1691539"/>
                      <a:gd name="connsiteX35" fmla="*/ 914400 w 1512277"/>
                      <a:gd name="connsiteY35" fmla="*/ 178429 h 1691539"/>
                      <a:gd name="connsiteX36" fmla="*/ 808892 w 1512277"/>
                      <a:gd name="connsiteY36" fmla="*/ 108091 h 1691539"/>
                      <a:gd name="connsiteX37" fmla="*/ 650631 w 1512277"/>
                      <a:gd name="connsiteY37" fmla="*/ 55337 h 1691539"/>
                      <a:gd name="connsiteX38" fmla="*/ 597877 w 1512277"/>
                      <a:gd name="connsiteY38" fmla="*/ 37753 h 1691539"/>
                      <a:gd name="connsiteX39" fmla="*/ 457200 w 1512277"/>
                      <a:gd name="connsiteY39" fmla="*/ 2583 h 1691539"/>
                      <a:gd name="connsiteX40" fmla="*/ 228600 w 1512277"/>
                      <a:gd name="connsiteY40" fmla="*/ 20168 h 1691539"/>
                      <a:gd name="connsiteX41" fmla="*/ 193431 w 1512277"/>
                      <a:gd name="connsiteY41" fmla="*/ 2583 h 1691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</a:cxnLst>
                    <a:rect l="l" t="t" r="r" b="b"/>
                    <a:pathLst>
                      <a:path w="1512277" h="1691539">
                        <a:moveTo>
                          <a:pt x="193431" y="2583"/>
                        </a:moveTo>
                        <a:cubicBezTo>
                          <a:pt x="175846" y="14306"/>
                          <a:pt x="133137" y="54343"/>
                          <a:pt x="123092" y="90506"/>
                        </a:cubicBezTo>
                        <a:cubicBezTo>
                          <a:pt x="102637" y="164143"/>
                          <a:pt x="114438" y="243204"/>
                          <a:pt x="105508" y="319106"/>
                        </a:cubicBezTo>
                        <a:cubicBezTo>
                          <a:pt x="102684" y="343108"/>
                          <a:pt x="93785" y="365999"/>
                          <a:pt x="87923" y="389445"/>
                        </a:cubicBezTo>
                        <a:cubicBezTo>
                          <a:pt x="82062" y="524260"/>
                          <a:pt x="84225" y="659665"/>
                          <a:pt x="70339" y="793891"/>
                        </a:cubicBezTo>
                        <a:cubicBezTo>
                          <a:pt x="66524" y="830766"/>
                          <a:pt x="44160" y="863434"/>
                          <a:pt x="35169" y="899399"/>
                        </a:cubicBezTo>
                        <a:cubicBezTo>
                          <a:pt x="13090" y="987719"/>
                          <a:pt x="25228" y="946810"/>
                          <a:pt x="0" y="1022491"/>
                        </a:cubicBezTo>
                        <a:cubicBezTo>
                          <a:pt x="11723" y="1233506"/>
                          <a:pt x="7599" y="1446002"/>
                          <a:pt x="35169" y="1655537"/>
                        </a:cubicBezTo>
                        <a:cubicBezTo>
                          <a:pt x="37926" y="1676490"/>
                          <a:pt x="67420" y="1695832"/>
                          <a:pt x="87923" y="1690706"/>
                        </a:cubicBezTo>
                        <a:cubicBezTo>
                          <a:pt x="105905" y="1686211"/>
                          <a:pt x="92401" y="1651060"/>
                          <a:pt x="105508" y="1637953"/>
                        </a:cubicBezTo>
                        <a:cubicBezTo>
                          <a:pt x="118615" y="1624846"/>
                          <a:pt x="141683" y="1628658"/>
                          <a:pt x="158262" y="1620368"/>
                        </a:cubicBezTo>
                        <a:cubicBezTo>
                          <a:pt x="177165" y="1610917"/>
                          <a:pt x="193431" y="1596922"/>
                          <a:pt x="211015" y="1585199"/>
                        </a:cubicBezTo>
                        <a:cubicBezTo>
                          <a:pt x="222738" y="1596922"/>
                          <a:pt x="231969" y="1611838"/>
                          <a:pt x="246185" y="1620368"/>
                        </a:cubicBezTo>
                        <a:cubicBezTo>
                          <a:pt x="305208" y="1655782"/>
                          <a:pt x="354493" y="1630016"/>
                          <a:pt x="422031" y="1620368"/>
                        </a:cubicBezTo>
                        <a:lnTo>
                          <a:pt x="527539" y="1585199"/>
                        </a:lnTo>
                        <a:lnTo>
                          <a:pt x="580292" y="1567614"/>
                        </a:lnTo>
                        <a:cubicBezTo>
                          <a:pt x="592015" y="1555891"/>
                          <a:pt x="600633" y="1539859"/>
                          <a:pt x="615462" y="1532445"/>
                        </a:cubicBezTo>
                        <a:cubicBezTo>
                          <a:pt x="637078" y="1521637"/>
                          <a:pt x="661752" y="1517265"/>
                          <a:pt x="685800" y="1514860"/>
                        </a:cubicBezTo>
                        <a:cubicBezTo>
                          <a:pt x="779301" y="1505510"/>
                          <a:pt x="873369" y="1503137"/>
                          <a:pt x="967154" y="1497276"/>
                        </a:cubicBezTo>
                        <a:cubicBezTo>
                          <a:pt x="1002323" y="1485553"/>
                          <a:pt x="1046448" y="1488320"/>
                          <a:pt x="1072662" y="1462106"/>
                        </a:cubicBezTo>
                        <a:lnTo>
                          <a:pt x="1266092" y="1268676"/>
                        </a:lnTo>
                        <a:lnTo>
                          <a:pt x="1301262" y="1233506"/>
                        </a:lnTo>
                        <a:cubicBezTo>
                          <a:pt x="1318846" y="1215922"/>
                          <a:pt x="1330423" y="1188617"/>
                          <a:pt x="1354015" y="1180753"/>
                        </a:cubicBezTo>
                        <a:lnTo>
                          <a:pt x="1406769" y="1163168"/>
                        </a:lnTo>
                        <a:cubicBezTo>
                          <a:pt x="1418492" y="1145583"/>
                          <a:pt x="1433356" y="1129727"/>
                          <a:pt x="1441939" y="1110414"/>
                        </a:cubicBezTo>
                        <a:cubicBezTo>
                          <a:pt x="1458252" y="1073710"/>
                          <a:pt x="1485392" y="981070"/>
                          <a:pt x="1494692" y="934568"/>
                        </a:cubicBezTo>
                        <a:cubicBezTo>
                          <a:pt x="1501684" y="899606"/>
                          <a:pt x="1506415" y="864229"/>
                          <a:pt x="1512277" y="829060"/>
                        </a:cubicBezTo>
                        <a:cubicBezTo>
                          <a:pt x="1506415" y="741137"/>
                          <a:pt x="1512845" y="651519"/>
                          <a:pt x="1494692" y="565291"/>
                        </a:cubicBezTo>
                        <a:cubicBezTo>
                          <a:pt x="1488654" y="536612"/>
                          <a:pt x="1461012" y="517205"/>
                          <a:pt x="1441939" y="494953"/>
                        </a:cubicBezTo>
                        <a:cubicBezTo>
                          <a:pt x="1425755" y="476071"/>
                          <a:pt x="1408289" y="458119"/>
                          <a:pt x="1389185" y="442199"/>
                        </a:cubicBezTo>
                        <a:cubicBezTo>
                          <a:pt x="1358018" y="416226"/>
                          <a:pt x="1301506" y="387037"/>
                          <a:pt x="1266092" y="371860"/>
                        </a:cubicBezTo>
                        <a:cubicBezTo>
                          <a:pt x="1249055" y="364559"/>
                          <a:pt x="1230923" y="360137"/>
                          <a:pt x="1213339" y="354276"/>
                        </a:cubicBezTo>
                        <a:cubicBezTo>
                          <a:pt x="1180627" y="321564"/>
                          <a:pt x="1169781" y="306120"/>
                          <a:pt x="1125415" y="283937"/>
                        </a:cubicBezTo>
                        <a:cubicBezTo>
                          <a:pt x="1108836" y="275648"/>
                          <a:pt x="1090246" y="272214"/>
                          <a:pt x="1072662" y="266353"/>
                        </a:cubicBezTo>
                        <a:cubicBezTo>
                          <a:pt x="1037493" y="242907"/>
                          <a:pt x="1007253" y="209381"/>
                          <a:pt x="967154" y="196014"/>
                        </a:cubicBezTo>
                        <a:cubicBezTo>
                          <a:pt x="949569" y="190152"/>
                          <a:pt x="930603" y="187431"/>
                          <a:pt x="914400" y="178429"/>
                        </a:cubicBezTo>
                        <a:cubicBezTo>
                          <a:pt x="877451" y="157902"/>
                          <a:pt x="848991" y="121457"/>
                          <a:pt x="808892" y="108091"/>
                        </a:cubicBezTo>
                        <a:lnTo>
                          <a:pt x="650631" y="55337"/>
                        </a:lnTo>
                        <a:cubicBezTo>
                          <a:pt x="633046" y="49476"/>
                          <a:pt x="615859" y="42249"/>
                          <a:pt x="597877" y="37753"/>
                        </a:cubicBezTo>
                        <a:lnTo>
                          <a:pt x="457200" y="2583"/>
                        </a:lnTo>
                        <a:cubicBezTo>
                          <a:pt x="381000" y="8445"/>
                          <a:pt x="304502" y="11238"/>
                          <a:pt x="228600" y="20168"/>
                        </a:cubicBezTo>
                        <a:cubicBezTo>
                          <a:pt x="204598" y="22992"/>
                          <a:pt x="211016" y="-9140"/>
                          <a:pt x="193431" y="2583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1299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6066831" y="3796494"/>
                  <a:ext cx="2164217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000" b="1">
                      <a:latin typeface="黑体" pitchFamily="49" charset="-122"/>
                      <a:ea typeface="黑体" pitchFamily="49" charset="-122"/>
                    </a:rPr>
                    <a:t>多项式易解类</a:t>
                  </a:r>
                </a:p>
              </p:txBody>
            </p:sp>
            <p:sp>
              <p:nvSpPr>
                <p:cNvPr id="11300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6973827" y="4188931"/>
                  <a:ext cx="1239636" cy="7078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0000FF"/>
                      </a:solidFill>
                      <a:latin typeface="黑体" pitchFamily="49" charset="-122"/>
                      <a:ea typeface="黑体" pitchFamily="49" charset="-122"/>
                    </a:rPr>
                    <a:t>大数据易解类</a:t>
                  </a:r>
                </a:p>
              </p:txBody>
            </p:sp>
          </p:grpSp>
        </p:grpSp>
      </p:grpSp>
      <p:grpSp>
        <p:nvGrpSpPr>
          <p:cNvPr id="15" name="组合 2"/>
          <p:cNvGrpSpPr>
            <a:grpSpLocks/>
          </p:cNvGrpSpPr>
          <p:nvPr/>
        </p:nvGrpSpPr>
        <p:grpSpPr bwMode="auto">
          <a:xfrm>
            <a:off x="5299075" y="1346713"/>
            <a:ext cx="3665538" cy="1223963"/>
            <a:chOff x="5371146" y="1412776"/>
            <a:chExt cx="3665350" cy="1224137"/>
          </a:xfrm>
        </p:grpSpPr>
        <p:sp>
          <p:nvSpPr>
            <p:cNvPr id="79" name="矩形 78"/>
            <p:cNvSpPr/>
            <p:nvPr/>
          </p:nvSpPr>
          <p:spPr>
            <a:xfrm>
              <a:off x="5650532" y="1820822"/>
              <a:ext cx="3385964" cy="4556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kumimoji="0" lang="zh-CN" altLang="en-US" sz="1600" dirty="0"/>
                <a:t>什么是大数据计算中可近似问题？</a:t>
              </a:r>
              <a:endParaRPr lang="zh-CN" altLang="en-US" sz="16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5650532" y="2205052"/>
              <a:ext cx="3385964" cy="4318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kumimoji="0" lang="zh-CN" altLang="en-US" sz="1600" dirty="0"/>
                <a:t>如何衡量数据量与近似效果的关系</a:t>
              </a:r>
              <a:r>
                <a:rPr kumimoji="0" lang="en-US" altLang="zh-CN" sz="1600" dirty="0"/>
                <a:t>?</a:t>
              </a:r>
              <a:endParaRPr kumimoji="0" lang="zh-CN" altLang="en-US" sz="1600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5371146" y="1412776"/>
              <a:ext cx="3665350" cy="45567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b="1" dirty="0"/>
                <a:t>任务</a:t>
              </a:r>
              <a:r>
                <a:rPr lang="en-US" altLang="zh-CN" sz="1800" b="1" dirty="0"/>
                <a:t>2</a:t>
              </a:r>
              <a:r>
                <a:rPr lang="zh-CN" altLang="en-US" sz="1800" b="1" dirty="0"/>
                <a:t>：数据驱动的近似算法理论</a:t>
              </a:r>
            </a:p>
          </p:txBody>
        </p:sp>
      </p:grpSp>
      <p:sp>
        <p:nvSpPr>
          <p:cNvPr id="69" name="圆角矩形 68"/>
          <p:cNvSpPr/>
          <p:nvPr/>
        </p:nvSpPr>
        <p:spPr>
          <a:xfrm>
            <a:off x="4427538" y="5810763"/>
            <a:ext cx="4608512" cy="576263"/>
          </a:xfrm>
          <a:prstGeom prst="roundRect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367213" y="5883788"/>
            <a:ext cx="23510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近似的新挑战：</a:t>
            </a:r>
          </a:p>
        </p:txBody>
      </p:sp>
      <p:sp>
        <p:nvSpPr>
          <p:cNvPr id="74" name="矩形 73"/>
          <p:cNvSpPr/>
          <p:nvPr/>
        </p:nvSpPr>
        <p:spPr>
          <a:xfrm>
            <a:off x="6475643" y="5925633"/>
            <a:ext cx="1048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  <a:sym typeface="Wingdings" pitchFamily="2" charset="2"/>
              </a:rPr>
              <a:t>F </a:t>
            </a:r>
            <a:r>
              <a:rPr lang="en-US" altLang="zh-CN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  <a:sym typeface="Wingdings" pitchFamily="2" charset="2"/>
              </a:rPr>
              <a:t>F</a:t>
            </a:r>
            <a:r>
              <a:rPr lang="en-US" altLang="zh-CN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itchFamily="2" charset="2"/>
              </a:rPr>
              <a:t>’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grpSp>
        <p:nvGrpSpPr>
          <p:cNvPr id="16" name="组合 74"/>
          <p:cNvGrpSpPr>
            <a:grpSpLocks/>
          </p:cNvGrpSpPr>
          <p:nvPr/>
        </p:nvGrpSpPr>
        <p:grpSpPr bwMode="auto">
          <a:xfrm>
            <a:off x="7334391" y="5786454"/>
            <a:ext cx="1706421" cy="602116"/>
            <a:chOff x="6258072" y="3259973"/>
            <a:chExt cx="1705966" cy="601075"/>
          </a:xfrm>
        </p:grpSpPr>
        <p:sp>
          <p:nvSpPr>
            <p:cNvPr id="80" name="矩形 79"/>
            <p:cNvSpPr/>
            <p:nvPr/>
          </p:nvSpPr>
          <p:spPr>
            <a:xfrm>
              <a:off x="6880087" y="3399383"/>
              <a:ext cx="10839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i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Arial" pitchFamily="34" charset="0"/>
                  <a:ea typeface="黑体" pitchFamily="49" charset="-122"/>
                  <a:cs typeface="Arial" pitchFamily="34" charset="0"/>
                </a:rPr>
                <a:t>X </a:t>
              </a:r>
              <a:r>
                <a:rPr lang="en-US" altLang="zh-CN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Wingdings" pitchFamily="2" charset="2"/>
                </a:rPr>
                <a:t></a:t>
              </a:r>
              <a:r>
                <a:rPr lang="en-US" altLang="zh-CN" b="1" i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" pitchFamily="34" charset="0"/>
                  <a:ea typeface="黑体" pitchFamily="49" charset="-122"/>
                  <a:cs typeface="Arial" pitchFamily="34" charset="0"/>
                  <a:sym typeface="Wingdings" pitchFamily="2" charset="2"/>
                </a:rPr>
                <a:t>X</a:t>
              </a:r>
              <a:r>
                <a:rPr lang="en-US" altLang="zh-CN" b="1" i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Wingdings" pitchFamily="2" charset="2"/>
                </a:rPr>
                <a:t>’</a:t>
              </a:r>
              <a:endParaRPr lang="zh-CN" altLang="en-US" dirty="0">
                <a:solidFill>
                  <a:srgbClr val="FF0000"/>
                </a:solidFill>
                <a:latin typeface="Times New Roman" pitchFamily="18" charset="0"/>
                <a:ea typeface="宋体" charset="0"/>
                <a:cs typeface="Times New Roman" pitchFamily="18" charset="0"/>
              </a:endParaRPr>
            </a:p>
          </p:txBody>
        </p:sp>
        <p:sp>
          <p:nvSpPr>
            <p:cNvPr id="11290" name="矩形 67"/>
            <p:cNvSpPr>
              <a:spLocks noChangeArrowheads="1"/>
            </p:cNvSpPr>
            <p:nvPr/>
          </p:nvSpPr>
          <p:spPr bwMode="auto">
            <a:xfrm>
              <a:off x="6258072" y="3259973"/>
              <a:ext cx="59503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dirty="0"/>
                <a:t>⊕</a:t>
              </a:r>
            </a:p>
          </p:txBody>
        </p:sp>
      </p:grpSp>
      <p:grpSp>
        <p:nvGrpSpPr>
          <p:cNvPr id="17" name="组合 81"/>
          <p:cNvGrpSpPr>
            <a:grpSpLocks/>
          </p:cNvGrpSpPr>
          <p:nvPr/>
        </p:nvGrpSpPr>
        <p:grpSpPr bwMode="auto">
          <a:xfrm>
            <a:off x="828675" y="4659826"/>
            <a:ext cx="2951163" cy="1871662"/>
            <a:chOff x="683568" y="4653632"/>
            <a:chExt cx="2952328" cy="1871712"/>
          </a:xfrm>
        </p:grpSpPr>
        <p:grpSp>
          <p:nvGrpSpPr>
            <p:cNvPr id="18" name="组合 92"/>
            <p:cNvGrpSpPr>
              <a:grpSpLocks/>
            </p:cNvGrpSpPr>
            <p:nvPr/>
          </p:nvGrpSpPr>
          <p:grpSpPr bwMode="auto">
            <a:xfrm>
              <a:off x="683568" y="5501406"/>
              <a:ext cx="2952328" cy="1023938"/>
              <a:chOff x="1691737" y="4581129"/>
              <a:chExt cx="2951544" cy="1023351"/>
            </a:xfrm>
          </p:grpSpPr>
          <p:sp>
            <p:nvSpPr>
              <p:cNvPr id="85" name="圆角矩形 84"/>
              <p:cNvSpPr/>
              <p:nvPr/>
            </p:nvSpPr>
            <p:spPr>
              <a:xfrm>
                <a:off x="1691737" y="4957134"/>
                <a:ext cx="1503557" cy="647346"/>
              </a:xfrm>
              <a:prstGeom prst="roundRect">
                <a:avLst>
                  <a:gd name="adj" fmla="val 10000"/>
                </a:avLst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ctr" defTabSz="666750">
                  <a:lnSpc>
                    <a:spcPct val="90000"/>
                  </a:lnSpc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大数据不可近似问题</a:t>
                </a:r>
                <a:endParaRPr lang="en-US" altLang="zh-CN" sz="20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defTabSz="666750">
                  <a:defRPr/>
                </a:pPr>
                <a:endParaRPr lang="zh-CN" altLang="en-US" sz="20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1286" name="直接连接符 3"/>
              <p:cNvSpPr>
                <a:spLocks noChangeArrowheads="1"/>
              </p:cNvSpPr>
              <p:nvPr/>
            </p:nvSpPr>
            <p:spPr bwMode="auto">
              <a:xfrm>
                <a:off x="3194472" y="4581129"/>
                <a:ext cx="560063" cy="373648"/>
              </a:xfrm>
              <a:custGeom>
                <a:avLst/>
                <a:gdLst>
                  <a:gd name="T0" fmla="*/ 0 w 560063"/>
                  <a:gd name="T1" fmla="*/ 0 h 373648"/>
                  <a:gd name="T2" fmla="*/ 0 w 560063"/>
                  <a:gd name="T3" fmla="*/ 254630 h 373648"/>
                  <a:gd name="T4" fmla="*/ 560063 w 560063"/>
                  <a:gd name="T5" fmla="*/ 254630 h 373648"/>
                  <a:gd name="T6" fmla="*/ 560063 w 560063"/>
                  <a:gd name="T7" fmla="*/ 373648 h 373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063"/>
                  <a:gd name="T13" fmla="*/ 0 h 373648"/>
                  <a:gd name="T14" fmla="*/ 560063 w 560063"/>
                  <a:gd name="T15" fmla="*/ 373648 h 373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063" h="373648">
                    <a:moveTo>
                      <a:pt x="0" y="0"/>
                    </a:moveTo>
                    <a:lnTo>
                      <a:pt x="0" y="254630"/>
                    </a:lnTo>
                    <a:lnTo>
                      <a:pt x="560063" y="254630"/>
                    </a:lnTo>
                    <a:lnTo>
                      <a:pt x="560063" y="373648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7" name="直接连接符 4"/>
              <p:cNvSpPr>
                <a:spLocks noChangeArrowheads="1"/>
              </p:cNvSpPr>
              <p:nvPr/>
            </p:nvSpPr>
            <p:spPr bwMode="auto">
              <a:xfrm>
                <a:off x="2598314" y="4581129"/>
                <a:ext cx="596158" cy="373648"/>
              </a:xfrm>
              <a:custGeom>
                <a:avLst/>
                <a:gdLst>
                  <a:gd name="T0" fmla="*/ 596158 w 596158"/>
                  <a:gd name="T1" fmla="*/ 0 h 373648"/>
                  <a:gd name="T2" fmla="*/ 596158 w 596158"/>
                  <a:gd name="T3" fmla="*/ 254630 h 373648"/>
                  <a:gd name="T4" fmla="*/ 0 w 596158"/>
                  <a:gd name="T5" fmla="*/ 254630 h 373648"/>
                  <a:gd name="T6" fmla="*/ 0 w 596158"/>
                  <a:gd name="T7" fmla="*/ 373648 h 373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6158"/>
                  <a:gd name="T13" fmla="*/ 0 h 373648"/>
                  <a:gd name="T14" fmla="*/ 596158 w 596158"/>
                  <a:gd name="T15" fmla="*/ 373648 h 373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6158" h="373648">
                    <a:moveTo>
                      <a:pt x="596158" y="0"/>
                    </a:moveTo>
                    <a:lnTo>
                      <a:pt x="596158" y="254630"/>
                    </a:lnTo>
                    <a:lnTo>
                      <a:pt x="0" y="254630"/>
                    </a:lnTo>
                    <a:lnTo>
                      <a:pt x="0" y="373648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圆角矩形 87"/>
              <p:cNvSpPr/>
              <p:nvPr/>
            </p:nvSpPr>
            <p:spPr>
              <a:xfrm>
                <a:off x="3276267" y="4953961"/>
                <a:ext cx="1367014" cy="648933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大数据可近似问题</a:t>
                </a:r>
              </a:p>
            </p:txBody>
          </p:sp>
        </p:grpSp>
        <p:sp>
          <p:nvSpPr>
            <p:cNvPr id="84" name="矩形 83"/>
            <p:cNvSpPr/>
            <p:nvPr/>
          </p:nvSpPr>
          <p:spPr>
            <a:xfrm>
              <a:off x="1020251" y="4653632"/>
              <a:ext cx="2159852" cy="863623"/>
            </a:xfrm>
            <a:prstGeom prst="rect">
              <a:avLst/>
            </a:prstGeom>
            <a:noFill/>
            <a:ln w="50800">
              <a:solidFill>
                <a:srgbClr val="0033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282" name="TextBox 5"/>
          <p:cNvSpPr txBox="1">
            <a:spLocks noChangeArrowheads="1"/>
          </p:cNvSpPr>
          <p:nvPr/>
        </p:nvSpPr>
        <p:spPr bwMode="auto">
          <a:xfrm>
            <a:off x="5875338" y="2965963"/>
            <a:ext cx="216535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NP and beyond</a:t>
            </a:r>
            <a:endParaRPr lang="zh-CN" altLang="en-US" sz="2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1"/>
          <p:cNvGrpSpPr>
            <a:grpSpLocks/>
          </p:cNvGrpSpPr>
          <p:nvPr/>
        </p:nvGrpSpPr>
        <p:grpSpPr bwMode="auto">
          <a:xfrm>
            <a:off x="2814638" y="2951929"/>
            <a:ext cx="5861050" cy="3176588"/>
            <a:chOff x="2814091" y="3121625"/>
            <a:chExt cx="5861863" cy="3176588"/>
          </a:xfrm>
        </p:grpSpPr>
        <p:sp>
          <p:nvSpPr>
            <p:cNvPr id="54" name="Chord 2"/>
            <p:cNvSpPr>
              <a:spLocks/>
            </p:cNvSpPr>
            <p:nvPr/>
          </p:nvSpPr>
          <p:spPr bwMode="auto">
            <a:xfrm rot="6732850">
              <a:off x="5303062" y="2925321"/>
              <a:ext cx="3176588" cy="3569195"/>
            </a:xfrm>
            <a:custGeom>
              <a:avLst/>
              <a:gdLst>
                <a:gd name="T0" fmla="*/ 2691457 w 3058098"/>
                <a:gd name="T1" fmla="*/ 2951636 h 3578456"/>
                <a:gd name="T2" fmla="*/ 673074 w 3058098"/>
                <a:gd name="T3" fmla="*/ 3271821 h 3578456"/>
                <a:gd name="T4" fmla="*/ 38577 w 3058098"/>
                <a:gd name="T5" fmla="*/ 1389857 h 3578456"/>
                <a:gd name="T6" fmla="*/ 1529049 w 3058098"/>
                <a:gd name="T7" fmla="*/ 0 h 3578456"/>
                <a:gd name="T8" fmla="*/ 2691457 w 3058098"/>
                <a:gd name="T9" fmla="*/ 2951636 h 3578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58098" h="3578456">
                  <a:moveTo>
                    <a:pt x="2691457" y="2951636"/>
                  </a:moveTo>
                  <a:cubicBezTo>
                    <a:pt x="2186169" y="3643510"/>
                    <a:pt x="1317543" y="3781305"/>
                    <a:pt x="673074" y="3271821"/>
                  </a:cubicBezTo>
                  <a:cubicBezTo>
                    <a:pt x="149693" y="2858063"/>
                    <a:pt x="-102408" y="2110315"/>
                    <a:pt x="38577" y="1389857"/>
                  </a:cubicBezTo>
                  <a:cubicBezTo>
                    <a:pt x="197720" y="576607"/>
                    <a:pt x="816069" y="0"/>
                    <a:pt x="1529049" y="0"/>
                  </a:cubicBezTo>
                  <a:lnTo>
                    <a:pt x="2691457" y="2951636"/>
                  </a:lnTo>
                  <a:close/>
                </a:path>
              </a:pathLst>
            </a:custGeom>
            <a:gradFill rotWithShape="1">
              <a:gsLst>
                <a:gs pos="0">
                  <a:srgbClr val="FFFF80"/>
                </a:gs>
                <a:gs pos="50000">
                  <a:srgbClr val="FFFFB3"/>
                </a:gs>
                <a:gs pos="100000">
                  <a:srgbClr val="FFFFDA"/>
                </a:gs>
              </a:gsLst>
              <a:lin ang="27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2325" name="TextBox 5"/>
            <p:cNvSpPr txBox="1">
              <a:spLocks noChangeArrowheads="1"/>
            </p:cNvSpPr>
            <p:nvPr/>
          </p:nvSpPr>
          <p:spPr bwMode="auto">
            <a:xfrm>
              <a:off x="5875112" y="3248165"/>
              <a:ext cx="2165779" cy="415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NP and beyond</a:t>
              </a:r>
              <a:endParaRPr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" name="右箭头 60"/>
            <p:cNvSpPr/>
            <p:nvPr/>
          </p:nvSpPr>
          <p:spPr>
            <a:xfrm>
              <a:off x="2814091" y="3272438"/>
              <a:ext cx="2802326" cy="37306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" name="组合 63"/>
          <p:cNvGrpSpPr>
            <a:grpSpLocks/>
          </p:cNvGrpSpPr>
          <p:nvPr/>
        </p:nvGrpSpPr>
        <p:grpSpPr bwMode="auto">
          <a:xfrm>
            <a:off x="4276725" y="3482154"/>
            <a:ext cx="4111625" cy="1652588"/>
            <a:chOff x="4276715" y="3651677"/>
            <a:chExt cx="4111709" cy="1652587"/>
          </a:xfrm>
        </p:grpSpPr>
        <p:sp>
          <p:nvSpPr>
            <p:cNvPr id="55" name="Oval 1"/>
            <p:cNvSpPr>
              <a:spLocks noChangeArrowheads="1"/>
            </p:cNvSpPr>
            <p:nvPr/>
          </p:nvSpPr>
          <p:spPr bwMode="auto">
            <a:xfrm>
              <a:off x="5616592" y="3651677"/>
              <a:ext cx="2771832" cy="1652587"/>
            </a:xfrm>
            <a:prstGeom prst="ellipse">
              <a:avLst/>
            </a:prstGeom>
            <a:solidFill>
              <a:srgbClr val="FCFBF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7961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en-US" altLang="zh-CN" sz="2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3" name="右箭头 62"/>
            <p:cNvSpPr/>
            <p:nvPr/>
          </p:nvSpPr>
          <p:spPr>
            <a:xfrm>
              <a:off x="4276715" y="4202540"/>
              <a:ext cx="1327177" cy="252412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323" name="TextBox 17"/>
            <p:cNvSpPr txBox="1">
              <a:spLocks noChangeArrowheads="1"/>
            </p:cNvSpPr>
            <p:nvPr/>
          </p:nvSpPr>
          <p:spPr bwMode="auto">
            <a:xfrm>
              <a:off x="6066809" y="3802394"/>
              <a:ext cx="216421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latin typeface="黑体" pitchFamily="49" charset="-122"/>
                  <a:ea typeface="黑体" pitchFamily="49" charset="-122"/>
                </a:rPr>
                <a:t>多项式易解类</a:t>
              </a:r>
            </a:p>
          </p:txBody>
        </p:sp>
      </p:grpSp>
      <p:sp>
        <p:nvSpPr>
          <p:cNvPr id="1229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err="1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回答“可计算”问题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(3)</a:t>
            </a:r>
          </a:p>
        </p:txBody>
      </p:sp>
      <p:sp>
        <p:nvSpPr>
          <p:cNvPr id="6" name="矩形 5"/>
          <p:cNvSpPr/>
          <p:nvPr/>
        </p:nvSpPr>
        <p:spPr>
          <a:xfrm>
            <a:off x="827584" y="1194319"/>
            <a:ext cx="1988045" cy="76944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G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=</a:t>
            </a: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F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(</a:t>
            </a: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x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)</a:t>
            </a:r>
            <a:endParaRPr lang="zh-CN" altLang="en-US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ea typeface="宋体" charset="0"/>
              <a:cs typeface="Arial" pitchFamily="34" charset="0"/>
            </a:endParaRPr>
          </a:p>
        </p:txBody>
      </p:sp>
      <p:grpSp>
        <p:nvGrpSpPr>
          <p:cNvPr id="4" name="组合 27"/>
          <p:cNvGrpSpPr>
            <a:grpSpLocks/>
          </p:cNvGrpSpPr>
          <p:nvPr/>
        </p:nvGrpSpPr>
        <p:grpSpPr bwMode="auto">
          <a:xfrm>
            <a:off x="107504" y="2035197"/>
            <a:ext cx="4104592" cy="4537075"/>
            <a:chOff x="35157" y="1772816"/>
            <a:chExt cx="4104795" cy="4536503"/>
          </a:xfrm>
          <a:solidFill>
            <a:schemeClr val="bg1"/>
          </a:solidFill>
        </p:grpSpPr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07504" y="1772816"/>
              <a:ext cx="4032448" cy="2520111"/>
              <a:chOff x="107504" y="1772816"/>
              <a:chExt cx="4032448" cy="2520111"/>
            </a:xfrm>
            <a:grpFill/>
          </p:grpSpPr>
          <p:grpSp>
            <p:nvGrpSpPr>
              <p:cNvPr id="7" name="组合 36"/>
              <p:cNvGrpSpPr>
                <a:grpSpLocks/>
              </p:cNvGrpSpPr>
              <p:nvPr/>
            </p:nvGrpSpPr>
            <p:grpSpPr bwMode="auto">
              <a:xfrm>
                <a:off x="539325" y="2277577"/>
                <a:ext cx="1727285" cy="373016"/>
                <a:chOff x="5651893" y="3285689"/>
                <a:chExt cx="1727285" cy="373016"/>
              </a:xfrm>
              <a:grpFill/>
            </p:grpSpPr>
            <p:sp>
              <p:nvSpPr>
                <p:cNvPr id="46" name="直接连接符 3"/>
                <p:cNvSpPr/>
                <p:nvPr/>
              </p:nvSpPr>
              <p:spPr>
                <a:xfrm>
                  <a:off x="6515535" y="3285689"/>
                  <a:ext cx="863643" cy="3730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254630"/>
                      </a:lnTo>
                      <a:lnTo>
                        <a:pt x="863624" y="254630"/>
                      </a:lnTo>
                      <a:lnTo>
                        <a:pt x="863624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7" name="直接连接符 4"/>
                <p:cNvSpPr/>
                <p:nvPr/>
              </p:nvSpPr>
              <p:spPr>
                <a:xfrm>
                  <a:off x="5651893" y="3285689"/>
                  <a:ext cx="863643" cy="3730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863624" y="0"/>
                      </a:moveTo>
                      <a:lnTo>
                        <a:pt x="863624" y="254630"/>
                      </a:lnTo>
                      <a:lnTo>
                        <a:pt x="0" y="254630"/>
                      </a:lnTo>
                      <a:lnTo>
                        <a:pt x="0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8" name="圆角矩形 37"/>
              <p:cNvSpPr/>
              <p:nvPr/>
            </p:nvSpPr>
            <p:spPr>
              <a:xfrm>
                <a:off x="683150" y="1772816"/>
                <a:ext cx="1368219" cy="528571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计算问题</a:t>
                </a:r>
                <a:endParaRPr lang="en-US" altLang="zh-CN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pPr>
                  <a:defRPr/>
                </a:pPr>
                <a:endParaRPr lang="zh-CN" altLang="en-US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9" name="圆角矩形 38" descr="羊皮纸"/>
              <p:cNvSpPr>
                <a:spLocks noChangeArrowheads="1"/>
              </p:cNvSpPr>
              <p:nvPr/>
            </p:nvSpPr>
            <p:spPr bwMode="auto">
              <a:xfrm>
                <a:off x="107504" y="2661420"/>
                <a:ext cx="1079727" cy="695521"/>
              </a:xfrm>
              <a:prstGeom prst="roundRect">
                <a:avLst>
                  <a:gd name="adj" fmla="val 10000"/>
                </a:avLst>
              </a:prstGeom>
              <a:grp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  <a:cs typeface="宋体" charset="0"/>
                  </a:rPr>
                  <a:t>不可判定问题</a:t>
                </a:r>
              </a:p>
              <a:p>
                <a:pPr>
                  <a:defRPr/>
                </a:pPr>
                <a:endParaRPr lang="zh-CN" altLang="en-US" dirty="0">
                  <a:latin typeface="Calibri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1691312" y="2636307"/>
                <a:ext cx="1008113" cy="649206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可判定问题</a:t>
                </a:r>
                <a:endParaRPr lang="zh-CN" altLang="en-US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1" name="圆角矩形 40"/>
              <p:cNvSpPr/>
              <p:nvPr/>
            </p:nvSpPr>
            <p:spPr bwMode="auto">
              <a:xfrm>
                <a:off x="179070" y="3668084"/>
                <a:ext cx="1873342" cy="599999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难解问题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>
                <a:off x="2195170" y="3656941"/>
                <a:ext cx="1944782" cy="635986"/>
              </a:xfrm>
              <a:prstGeom prst="roundRect">
                <a:avLst>
                  <a:gd name="adj" fmla="val 10000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tIns="72000" b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易解问题</a:t>
                </a:r>
                <a:endParaRPr lang="en-US" altLang="zh-CN" sz="20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(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多项式易解类</a:t>
                </a:r>
                <a:r>
                  <a:rPr lang="en-US" altLang="zh-CN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)</a:t>
                </a:r>
                <a:endParaRPr lang="zh-CN" altLang="en-US" sz="20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grpSp>
            <p:nvGrpSpPr>
              <p:cNvPr id="8" name="组合 42"/>
              <p:cNvGrpSpPr>
                <a:grpSpLocks/>
              </p:cNvGrpSpPr>
              <p:nvPr/>
            </p:nvGrpSpPr>
            <p:grpSpPr bwMode="auto">
              <a:xfrm>
                <a:off x="1331527" y="3285513"/>
                <a:ext cx="1727285" cy="373015"/>
                <a:chOff x="5652479" y="3285513"/>
                <a:chExt cx="1727285" cy="373015"/>
              </a:xfrm>
              <a:grpFill/>
            </p:grpSpPr>
            <p:sp>
              <p:nvSpPr>
                <p:cNvPr id="44" name="直接连接符 3"/>
                <p:cNvSpPr/>
                <p:nvPr/>
              </p:nvSpPr>
              <p:spPr>
                <a:xfrm>
                  <a:off x="6516121" y="3285513"/>
                  <a:ext cx="863643" cy="3730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254630"/>
                      </a:lnTo>
                      <a:lnTo>
                        <a:pt x="863624" y="254630"/>
                      </a:lnTo>
                      <a:lnTo>
                        <a:pt x="863624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5" name="直接连接符 4"/>
                <p:cNvSpPr/>
                <p:nvPr/>
              </p:nvSpPr>
              <p:spPr>
                <a:xfrm>
                  <a:off x="5652479" y="3285513"/>
                  <a:ext cx="863643" cy="3730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863624" y="0"/>
                      </a:moveTo>
                      <a:lnTo>
                        <a:pt x="863624" y="254630"/>
                      </a:lnTo>
                      <a:lnTo>
                        <a:pt x="0" y="254630"/>
                      </a:lnTo>
                      <a:lnTo>
                        <a:pt x="0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9" name="组合 29"/>
            <p:cNvGrpSpPr>
              <a:grpSpLocks/>
            </p:cNvGrpSpPr>
            <p:nvPr/>
          </p:nvGrpSpPr>
          <p:grpSpPr bwMode="auto">
            <a:xfrm>
              <a:off x="35157" y="4271293"/>
              <a:ext cx="2378097" cy="2038026"/>
              <a:chOff x="35157" y="4271293"/>
              <a:chExt cx="2378097" cy="2038026"/>
            </a:xfrm>
            <a:grpFill/>
          </p:grpSpPr>
          <p:sp>
            <p:nvSpPr>
              <p:cNvPr id="31" name="直接连接符 3"/>
              <p:cNvSpPr/>
              <p:nvPr/>
            </p:nvSpPr>
            <p:spPr>
              <a:xfrm>
                <a:off x="1098724" y="4271293"/>
                <a:ext cx="360381" cy="37301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254630"/>
                    </a:lnTo>
                    <a:lnTo>
                      <a:pt x="560063" y="254630"/>
                    </a:lnTo>
                    <a:lnTo>
                      <a:pt x="560063" y="373648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直接连接符 4"/>
              <p:cNvSpPr/>
              <p:nvPr/>
            </p:nvSpPr>
            <p:spPr>
              <a:xfrm>
                <a:off x="503382" y="4272814"/>
                <a:ext cx="595341" cy="373015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596158" y="0"/>
                    </a:moveTo>
                    <a:lnTo>
                      <a:pt x="596158" y="254630"/>
                    </a:lnTo>
                    <a:lnTo>
                      <a:pt x="0" y="254630"/>
                    </a:lnTo>
                    <a:lnTo>
                      <a:pt x="0" y="373648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圆角矩形 32"/>
              <p:cNvSpPr/>
              <p:nvPr/>
            </p:nvSpPr>
            <p:spPr bwMode="auto">
              <a:xfrm>
                <a:off x="35157" y="4630418"/>
                <a:ext cx="1008050" cy="682068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不可近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似问题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  <p:sp>
            <p:nvSpPr>
              <p:cNvPr id="34" name="圆角矩形 4"/>
              <p:cNvSpPr/>
              <p:nvPr/>
            </p:nvSpPr>
            <p:spPr>
              <a:xfrm>
                <a:off x="732009" y="5622019"/>
                <a:ext cx="1681245" cy="687300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CCFFC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72000" tIns="72000" rIns="60960" bIns="0" spcCol="127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近似算法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（多项式算法）</a:t>
                </a:r>
              </a:p>
            </p:txBody>
          </p:sp>
          <p:cxnSp>
            <p:nvCxnSpPr>
              <p:cNvPr id="35" name="直接箭头连接符 34"/>
              <p:cNvCxnSpPr>
                <a:stCxn id="34" idx="0"/>
                <a:endCxn id="36" idx="2"/>
              </p:cNvCxnSpPr>
              <p:nvPr/>
            </p:nvCxnSpPr>
            <p:spPr>
              <a:xfrm flipV="1">
                <a:off x="1572631" y="5345302"/>
                <a:ext cx="5460" cy="276717"/>
              </a:xfrm>
              <a:prstGeom prst="straightConnector1">
                <a:avLst/>
              </a:prstGeom>
              <a:grpFill/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圆角矩形 35"/>
              <p:cNvSpPr/>
              <p:nvPr/>
            </p:nvSpPr>
            <p:spPr bwMode="auto">
              <a:xfrm>
                <a:off x="1092067" y="4661388"/>
                <a:ext cx="972048" cy="683914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可近似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问题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</p:grpSp>
      </p:grpSp>
      <p:cxnSp>
        <p:nvCxnSpPr>
          <p:cNvPr id="58" name="Curved Connector 5"/>
          <p:cNvCxnSpPr>
            <a:cxnSpLocks noChangeShapeType="1"/>
          </p:cNvCxnSpPr>
          <p:nvPr/>
        </p:nvCxnSpPr>
        <p:spPr bwMode="auto">
          <a:xfrm rot="5400000">
            <a:off x="6019800" y="4266379"/>
            <a:ext cx="1660525" cy="1428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</p:cxnSp>
      <p:grpSp>
        <p:nvGrpSpPr>
          <p:cNvPr id="10" name="组合 76"/>
          <p:cNvGrpSpPr>
            <a:grpSpLocks/>
          </p:cNvGrpSpPr>
          <p:nvPr/>
        </p:nvGrpSpPr>
        <p:grpSpPr bwMode="auto">
          <a:xfrm>
            <a:off x="4457700" y="3561529"/>
            <a:ext cx="3878263" cy="1692275"/>
            <a:chOff x="4457514" y="3731385"/>
            <a:chExt cx="3878246" cy="1691539"/>
          </a:xfrm>
        </p:grpSpPr>
        <p:sp>
          <p:nvSpPr>
            <p:cNvPr id="12314" name="TextBox 9"/>
            <p:cNvSpPr txBox="1">
              <a:spLocks noChangeArrowheads="1"/>
            </p:cNvSpPr>
            <p:nvPr/>
          </p:nvSpPr>
          <p:spPr bwMode="auto">
            <a:xfrm>
              <a:off x="5722761" y="4202504"/>
              <a:ext cx="1513535" cy="707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非大数据</a:t>
              </a:r>
              <a:endParaRPr lang="en-US" altLang="zh-CN" sz="2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  <a:p>
              <a:r>
                <a:rPr lang="zh-CN" altLang="en-US" sz="20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易解类</a:t>
              </a:r>
            </a:p>
          </p:txBody>
        </p:sp>
        <p:grpSp>
          <p:nvGrpSpPr>
            <p:cNvPr id="12" name="组合 75"/>
            <p:cNvGrpSpPr>
              <a:grpSpLocks/>
            </p:cNvGrpSpPr>
            <p:nvPr/>
          </p:nvGrpSpPr>
          <p:grpSpPr bwMode="auto">
            <a:xfrm>
              <a:off x="4457514" y="3731385"/>
              <a:ext cx="3878246" cy="1691539"/>
              <a:chOff x="4457514" y="3731385"/>
              <a:chExt cx="3878246" cy="1691539"/>
            </a:xfrm>
          </p:grpSpPr>
          <p:grpSp>
            <p:nvGrpSpPr>
              <p:cNvPr id="13" name="组合 71"/>
              <p:cNvGrpSpPr>
                <a:grpSpLocks/>
              </p:cNvGrpSpPr>
              <p:nvPr/>
            </p:nvGrpSpPr>
            <p:grpSpPr bwMode="auto">
              <a:xfrm>
                <a:off x="4457514" y="3731385"/>
                <a:ext cx="3878246" cy="1691539"/>
                <a:chOff x="4457514" y="1916832"/>
                <a:chExt cx="3878246" cy="1691539"/>
              </a:xfrm>
            </p:grpSpPr>
            <p:sp>
              <p:nvSpPr>
                <p:cNvPr id="66" name="右箭头 65"/>
                <p:cNvSpPr/>
                <p:nvPr/>
              </p:nvSpPr>
              <p:spPr>
                <a:xfrm>
                  <a:off x="4457514" y="3313224"/>
                  <a:ext cx="2320915" cy="280866"/>
                </a:xfrm>
                <a:prstGeom prst="rightArrow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71" name="任意多边形 70"/>
                <p:cNvSpPr/>
                <p:nvPr/>
              </p:nvSpPr>
              <p:spPr>
                <a:xfrm>
                  <a:off x="6822879" y="1916832"/>
                  <a:ext cx="1512881" cy="1691539"/>
                </a:xfrm>
                <a:custGeom>
                  <a:avLst/>
                  <a:gdLst>
                    <a:gd name="connsiteX0" fmla="*/ 193431 w 1512277"/>
                    <a:gd name="connsiteY0" fmla="*/ 2583 h 1691539"/>
                    <a:gd name="connsiteX1" fmla="*/ 123092 w 1512277"/>
                    <a:gd name="connsiteY1" fmla="*/ 90506 h 1691539"/>
                    <a:gd name="connsiteX2" fmla="*/ 105508 w 1512277"/>
                    <a:gd name="connsiteY2" fmla="*/ 319106 h 1691539"/>
                    <a:gd name="connsiteX3" fmla="*/ 87923 w 1512277"/>
                    <a:gd name="connsiteY3" fmla="*/ 389445 h 1691539"/>
                    <a:gd name="connsiteX4" fmla="*/ 70339 w 1512277"/>
                    <a:gd name="connsiteY4" fmla="*/ 793891 h 1691539"/>
                    <a:gd name="connsiteX5" fmla="*/ 35169 w 1512277"/>
                    <a:gd name="connsiteY5" fmla="*/ 899399 h 1691539"/>
                    <a:gd name="connsiteX6" fmla="*/ 0 w 1512277"/>
                    <a:gd name="connsiteY6" fmla="*/ 1022491 h 1691539"/>
                    <a:gd name="connsiteX7" fmla="*/ 35169 w 1512277"/>
                    <a:gd name="connsiteY7" fmla="*/ 1655537 h 1691539"/>
                    <a:gd name="connsiteX8" fmla="*/ 87923 w 1512277"/>
                    <a:gd name="connsiteY8" fmla="*/ 1690706 h 1691539"/>
                    <a:gd name="connsiteX9" fmla="*/ 105508 w 1512277"/>
                    <a:gd name="connsiteY9" fmla="*/ 1637953 h 1691539"/>
                    <a:gd name="connsiteX10" fmla="*/ 158262 w 1512277"/>
                    <a:gd name="connsiteY10" fmla="*/ 1620368 h 1691539"/>
                    <a:gd name="connsiteX11" fmla="*/ 211015 w 1512277"/>
                    <a:gd name="connsiteY11" fmla="*/ 1585199 h 1691539"/>
                    <a:gd name="connsiteX12" fmla="*/ 246185 w 1512277"/>
                    <a:gd name="connsiteY12" fmla="*/ 1620368 h 1691539"/>
                    <a:gd name="connsiteX13" fmla="*/ 422031 w 1512277"/>
                    <a:gd name="connsiteY13" fmla="*/ 1620368 h 1691539"/>
                    <a:gd name="connsiteX14" fmla="*/ 527539 w 1512277"/>
                    <a:gd name="connsiteY14" fmla="*/ 1585199 h 1691539"/>
                    <a:gd name="connsiteX15" fmla="*/ 580292 w 1512277"/>
                    <a:gd name="connsiteY15" fmla="*/ 1567614 h 1691539"/>
                    <a:gd name="connsiteX16" fmla="*/ 615462 w 1512277"/>
                    <a:gd name="connsiteY16" fmla="*/ 1532445 h 1691539"/>
                    <a:gd name="connsiteX17" fmla="*/ 685800 w 1512277"/>
                    <a:gd name="connsiteY17" fmla="*/ 1514860 h 1691539"/>
                    <a:gd name="connsiteX18" fmla="*/ 967154 w 1512277"/>
                    <a:gd name="connsiteY18" fmla="*/ 1497276 h 1691539"/>
                    <a:gd name="connsiteX19" fmla="*/ 1072662 w 1512277"/>
                    <a:gd name="connsiteY19" fmla="*/ 1462106 h 1691539"/>
                    <a:gd name="connsiteX20" fmla="*/ 1266092 w 1512277"/>
                    <a:gd name="connsiteY20" fmla="*/ 1268676 h 1691539"/>
                    <a:gd name="connsiteX21" fmla="*/ 1301262 w 1512277"/>
                    <a:gd name="connsiteY21" fmla="*/ 1233506 h 1691539"/>
                    <a:gd name="connsiteX22" fmla="*/ 1354015 w 1512277"/>
                    <a:gd name="connsiteY22" fmla="*/ 1180753 h 1691539"/>
                    <a:gd name="connsiteX23" fmla="*/ 1406769 w 1512277"/>
                    <a:gd name="connsiteY23" fmla="*/ 1163168 h 1691539"/>
                    <a:gd name="connsiteX24" fmla="*/ 1441939 w 1512277"/>
                    <a:gd name="connsiteY24" fmla="*/ 1110414 h 1691539"/>
                    <a:gd name="connsiteX25" fmla="*/ 1494692 w 1512277"/>
                    <a:gd name="connsiteY25" fmla="*/ 934568 h 1691539"/>
                    <a:gd name="connsiteX26" fmla="*/ 1512277 w 1512277"/>
                    <a:gd name="connsiteY26" fmla="*/ 829060 h 1691539"/>
                    <a:gd name="connsiteX27" fmla="*/ 1494692 w 1512277"/>
                    <a:gd name="connsiteY27" fmla="*/ 565291 h 1691539"/>
                    <a:gd name="connsiteX28" fmla="*/ 1441939 w 1512277"/>
                    <a:gd name="connsiteY28" fmla="*/ 494953 h 1691539"/>
                    <a:gd name="connsiteX29" fmla="*/ 1389185 w 1512277"/>
                    <a:gd name="connsiteY29" fmla="*/ 442199 h 1691539"/>
                    <a:gd name="connsiteX30" fmla="*/ 1266092 w 1512277"/>
                    <a:gd name="connsiteY30" fmla="*/ 371860 h 1691539"/>
                    <a:gd name="connsiteX31" fmla="*/ 1213339 w 1512277"/>
                    <a:gd name="connsiteY31" fmla="*/ 354276 h 1691539"/>
                    <a:gd name="connsiteX32" fmla="*/ 1125415 w 1512277"/>
                    <a:gd name="connsiteY32" fmla="*/ 283937 h 1691539"/>
                    <a:gd name="connsiteX33" fmla="*/ 1072662 w 1512277"/>
                    <a:gd name="connsiteY33" fmla="*/ 266353 h 1691539"/>
                    <a:gd name="connsiteX34" fmla="*/ 967154 w 1512277"/>
                    <a:gd name="connsiteY34" fmla="*/ 196014 h 1691539"/>
                    <a:gd name="connsiteX35" fmla="*/ 914400 w 1512277"/>
                    <a:gd name="connsiteY35" fmla="*/ 178429 h 1691539"/>
                    <a:gd name="connsiteX36" fmla="*/ 808892 w 1512277"/>
                    <a:gd name="connsiteY36" fmla="*/ 108091 h 1691539"/>
                    <a:gd name="connsiteX37" fmla="*/ 650631 w 1512277"/>
                    <a:gd name="connsiteY37" fmla="*/ 55337 h 1691539"/>
                    <a:gd name="connsiteX38" fmla="*/ 597877 w 1512277"/>
                    <a:gd name="connsiteY38" fmla="*/ 37753 h 1691539"/>
                    <a:gd name="connsiteX39" fmla="*/ 457200 w 1512277"/>
                    <a:gd name="connsiteY39" fmla="*/ 2583 h 1691539"/>
                    <a:gd name="connsiteX40" fmla="*/ 228600 w 1512277"/>
                    <a:gd name="connsiteY40" fmla="*/ 20168 h 1691539"/>
                    <a:gd name="connsiteX41" fmla="*/ 193431 w 1512277"/>
                    <a:gd name="connsiteY41" fmla="*/ 2583 h 1691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1512277" h="1691539">
                      <a:moveTo>
                        <a:pt x="193431" y="2583"/>
                      </a:moveTo>
                      <a:cubicBezTo>
                        <a:pt x="175846" y="14306"/>
                        <a:pt x="133137" y="54343"/>
                        <a:pt x="123092" y="90506"/>
                      </a:cubicBezTo>
                      <a:cubicBezTo>
                        <a:pt x="102637" y="164143"/>
                        <a:pt x="114438" y="243204"/>
                        <a:pt x="105508" y="319106"/>
                      </a:cubicBezTo>
                      <a:cubicBezTo>
                        <a:pt x="102684" y="343108"/>
                        <a:pt x="93785" y="365999"/>
                        <a:pt x="87923" y="389445"/>
                      </a:cubicBezTo>
                      <a:cubicBezTo>
                        <a:pt x="82062" y="524260"/>
                        <a:pt x="84225" y="659665"/>
                        <a:pt x="70339" y="793891"/>
                      </a:cubicBezTo>
                      <a:cubicBezTo>
                        <a:pt x="66524" y="830766"/>
                        <a:pt x="44160" y="863434"/>
                        <a:pt x="35169" y="899399"/>
                      </a:cubicBezTo>
                      <a:cubicBezTo>
                        <a:pt x="13090" y="987719"/>
                        <a:pt x="25228" y="946810"/>
                        <a:pt x="0" y="1022491"/>
                      </a:cubicBezTo>
                      <a:cubicBezTo>
                        <a:pt x="11723" y="1233506"/>
                        <a:pt x="7599" y="1446002"/>
                        <a:pt x="35169" y="1655537"/>
                      </a:cubicBezTo>
                      <a:cubicBezTo>
                        <a:pt x="37926" y="1676490"/>
                        <a:pt x="67420" y="1695832"/>
                        <a:pt x="87923" y="1690706"/>
                      </a:cubicBezTo>
                      <a:cubicBezTo>
                        <a:pt x="105905" y="1686211"/>
                        <a:pt x="92401" y="1651060"/>
                        <a:pt x="105508" y="1637953"/>
                      </a:cubicBezTo>
                      <a:cubicBezTo>
                        <a:pt x="118615" y="1624846"/>
                        <a:pt x="141683" y="1628658"/>
                        <a:pt x="158262" y="1620368"/>
                      </a:cubicBezTo>
                      <a:cubicBezTo>
                        <a:pt x="177165" y="1610917"/>
                        <a:pt x="193431" y="1596922"/>
                        <a:pt x="211015" y="1585199"/>
                      </a:cubicBezTo>
                      <a:cubicBezTo>
                        <a:pt x="222738" y="1596922"/>
                        <a:pt x="231969" y="1611838"/>
                        <a:pt x="246185" y="1620368"/>
                      </a:cubicBezTo>
                      <a:cubicBezTo>
                        <a:pt x="305208" y="1655782"/>
                        <a:pt x="354493" y="1630016"/>
                        <a:pt x="422031" y="1620368"/>
                      </a:cubicBezTo>
                      <a:lnTo>
                        <a:pt x="527539" y="1585199"/>
                      </a:lnTo>
                      <a:lnTo>
                        <a:pt x="580292" y="1567614"/>
                      </a:lnTo>
                      <a:cubicBezTo>
                        <a:pt x="592015" y="1555891"/>
                        <a:pt x="600633" y="1539859"/>
                        <a:pt x="615462" y="1532445"/>
                      </a:cubicBezTo>
                      <a:cubicBezTo>
                        <a:pt x="637078" y="1521637"/>
                        <a:pt x="661752" y="1517265"/>
                        <a:pt x="685800" y="1514860"/>
                      </a:cubicBezTo>
                      <a:cubicBezTo>
                        <a:pt x="779301" y="1505510"/>
                        <a:pt x="873369" y="1503137"/>
                        <a:pt x="967154" y="1497276"/>
                      </a:cubicBezTo>
                      <a:cubicBezTo>
                        <a:pt x="1002323" y="1485553"/>
                        <a:pt x="1046448" y="1488320"/>
                        <a:pt x="1072662" y="1462106"/>
                      </a:cubicBezTo>
                      <a:lnTo>
                        <a:pt x="1266092" y="1268676"/>
                      </a:lnTo>
                      <a:lnTo>
                        <a:pt x="1301262" y="1233506"/>
                      </a:lnTo>
                      <a:cubicBezTo>
                        <a:pt x="1318846" y="1215922"/>
                        <a:pt x="1330423" y="1188617"/>
                        <a:pt x="1354015" y="1180753"/>
                      </a:cubicBezTo>
                      <a:lnTo>
                        <a:pt x="1406769" y="1163168"/>
                      </a:lnTo>
                      <a:cubicBezTo>
                        <a:pt x="1418492" y="1145583"/>
                        <a:pt x="1433356" y="1129727"/>
                        <a:pt x="1441939" y="1110414"/>
                      </a:cubicBezTo>
                      <a:cubicBezTo>
                        <a:pt x="1458252" y="1073710"/>
                        <a:pt x="1485392" y="981070"/>
                        <a:pt x="1494692" y="934568"/>
                      </a:cubicBezTo>
                      <a:cubicBezTo>
                        <a:pt x="1501684" y="899606"/>
                        <a:pt x="1506415" y="864229"/>
                        <a:pt x="1512277" y="829060"/>
                      </a:cubicBezTo>
                      <a:cubicBezTo>
                        <a:pt x="1506415" y="741137"/>
                        <a:pt x="1512845" y="651519"/>
                        <a:pt x="1494692" y="565291"/>
                      </a:cubicBezTo>
                      <a:cubicBezTo>
                        <a:pt x="1488654" y="536612"/>
                        <a:pt x="1461012" y="517205"/>
                        <a:pt x="1441939" y="494953"/>
                      </a:cubicBezTo>
                      <a:cubicBezTo>
                        <a:pt x="1425755" y="476071"/>
                        <a:pt x="1408289" y="458119"/>
                        <a:pt x="1389185" y="442199"/>
                      </a:cubicBezTo>
                      <a:cubicBezTo>
                        <a:pt x="1358018" y="416226"/>
                        <a:pt x="1301506" y="387037"/>
                        <a:pt x="1266092" y="371860"/>
                      </a:cubicBezTo>
                      <a:cubicBezTo>
                        <a:pt x="1249055" y="364559"/>
                        <a:pt x="1230923" y="360137"/>
                        <a:pt x="1213339" y="354276"/>
                      </a:cubicBezTo>
                      <a:cubicBezTo>
                        <a:pt x="1180627" y="321564"/>
                        <a:pt x="1169781" y="306120"/>
                        <a:pt x="1125415" y="283937"/>
                      </a:cubicBezTo>
                      <a:cubicBezTo>
                        <a:pt x="1108836" y="275648"/>
                        <a:pt x="1090246" y="272214"/>
                        <a:pt x="1072662" y="266353"/>
                      </a:cubicBezTo>
                      <a:cubicBezTo>
                        <a:pt x="1037493" y="242907"/>
                        <a:pt x="1007253" y="209381"/>
                        <a:pt x="967154" y="196014"/>
                      </a:cubicBezTo>
                      <a:cubicBezTo>
                        <a:pt x="949569" y="190152"/>
                        <a:pt x="930603" y="187431"/>
                        <a:pt x="914400" y="178429"/>
                      </a:cubicBezTo>
                      <a:cubicBezTo>
                        <a:pt x="877451" y="157902"/>
                        <a:pt x="848991" y="121457"/>
                        <a:pt x="808892" y="108091"/>
                      </a:cubicBezTo>
                      <a:lnTo>
                        <a:pt x="650631" y="55337"/>
                      </a:lnTo>
                      <a:cubicBezTo>
                        <a:pt x="633046" y="49476"/>
                        <a:pt x="615859" y="42249"/>
                        <a:pt x="597877" y="37753"/>
                      </a:cubicBezTo>
                      <a:lnTo>
                        <a:pt x="457200" y="2583"/>
                      </a:lnTo>
                      <a:cubicBezTo>
                        <a:pt x="381000" y="8445"/>
                        <a:pt x="304502" y="11238"/>
                        <a:pt x="228600" y="20168"/>
                      </a:cubicBezTo>
                      <a:cubicBezTo>
                        <a:pt x="204598" y="22992"/>
                        <a:pt x="211016" y="-9140"/>
                        <a:pt x="193431" y="258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2317" name="TextBox 17"/>
              <p:cNvSpPr txBox="1">
                <a:spLocks noChangeArrowheads="1"/>
              </p:cNvSpPr>
              <p:nvPr/>
            </p:nvSpPr>
            <p:spPr bwMode="auto">
              <a:xfrm>
                <a:off x="6066831" y="3796494"/>
                <a:ext cx="216421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>
                    <a:latin typeface="黑体" pitchFamily="49" charset="-122"/>
                    <a:ea typeface="黑体" pitchFamily="49" charset="-122"/>
                  </a:rPr>
                  <a:t>多项式易解类</a:t>
                </a:r>
              </a:p>
            </p:txBody>
          </p:sp>
          <p:sp>
            <p:nvSpPr>
              <p:cNvPr id="12318" name="TextBox 17"/>
              <p:cNvSpPr txBox="1">
                <a:spLocks noChangeArrowheads="1"/>
              </p:cNvSpPr>
              <p:nvPr/>
            </p:nvSpPr>
            <p:spPr bwMode="auto">
              <a:xfrm>
                <a:off x="6973827" y="4188931"/>
                <a:ext cx="1239636" cy="707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大数据易解类</a:t>
                </a:r>
              </a:p>
            </p:txBody>
          </p:sp>
        </p:grpSp>
      </p:grpSp>
      <p:grpSp>
        <p:nvGrpSpPr>
          <p:cNvPr id="14" name="组合 2"/>
          <p:cNvGrpSpPr>
            <a:grpSpLocks/>
          </p:cNvGrpSpPr>
          <p:nvPr/>
        </p:nvGrpSpPr>
        <p:grpSpPr bwMode="auto">
          <a:xfrm>
            <a:off x="5292725" y="1459679"/>
            <a:ext cx="3663950" cy="1223963"/>
            <a:chOff x="5371146" y="1412776"/>
            <a:chExt cx="3665350" cy="1224137"/>
          </a:xfrm>
        </p:grpSpPr>
        <p:sp>
          <p:nvSpPr>
            <p:cNvPr id="79" name="矩形 78"/>
            <p:cNvSpPr/>
            <p:nvPr/>
          </p:nvSpPr>
          <p:spPr>
            <a:xfrm>
              <a:off x="5650653" y="1820822"/>
              <a:ext cx="3385843" cy="4556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dirty="0"/>
                <a:t>如何设计更有效的算法？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5650653" y="2205052"/>
              <a:ext cx="3385843" cy="4318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dirty="0"/>
                <a:t>如何以“以局部观全局”？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5371146" y="1412776"/>
              <a:ext cx="3665350" cy="45567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b="1" dirty="0"/>
                <a:t>任务</a:t>
              </a:r>
              <a:r>
                <a:rPr lang="en-US" altLang="zh-CN" sz="1800" b="1" dirty="0"/>
                <a:t>3</a:t>
              </a:r>
              <a:r>
                <a:rPr lang="zh-CN" altLang="en-US" sz="1800" b="1" dirty="0"/>
                <a:t>：大数据高效算法理论</a:t>
              </a:r>
            </a:p>
          </p:txBody>
        </p:sp>
      </p:grpSp>
      <p:grpSp>
        <p:nvGrpSpPr>
          <p:cNvPr id="15" name="组合 26"/>
          <p:cNvGrpSpPr>
            <a:grpSpLocks/>
          </p:cNvGrpSpPr>
          <p:nvPr/>
        </p:nvGrpSpPr>
        <p:grpSpPr bwMode="auto">
          <a:xfrm>
            <a:off x="2266950" y="4574354"/>
            <a:ext cx="2160588" cy="1020763"/>
            <a:chOff x="2123975" y="4581129"/>
            <a:chExt cx="2159526" cy="1021174"/>
          </a:xfrm>
        </p:grpSpPr>
        <p:sp>
          <p:nvSpPr>
            <p:cNvPr id="12307" name="直接连接符 3"/>
            <p:cNvSpPr>
              <a:spLocks noChangeArrowheads="1"/>
            </p:cNvSpPr>
            <p:nvPr/>
          </p:nvSpPr>
          <p:spPr bwMode="auto">
            <a:xfrm>
              <a:off x="3194472" y="4581129"/>
              <a:ext cx="560063" cy="373648"/>
            </a:xfrm>
            <a:custGeom>
              <a:avLst/>
              <a:gdLst>
                <a:gd name="T0" fmla="*/ 0 w 560063"/>
                <a:gd name="T1" fmla="*/ 0 h 373648"/>
                <a:gd name="T2" fmla="*/ 0 w 560063"/>
                <a:gd name="T3" fmla="*/ 254630 h 373648"/>
                <a:gd name="T4" fmla="*/ 560063 w 560063"/>
                <a:gd name="T5" fmla="*/ 254630 h 373648"/>
                <a:gd name="T6" fmla="*/ 560063 w 560063"/>
                <a:gd name="T7" fmla="*/ 373648 h 3736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063"/>
                <a:gd name="T13" fmla="*/ 0 h 373648"/>
                <a:gd name="T14" fmla="*/ 560063 w 560063"/>
                <a:gd name="T15" fmla="*/ 373648 h 3736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063" h="373648">
                  <a:moveTo>
                    <a:pt x="0" y="0"/>
                  </a:moveTo>
                  <a:lnTo>
                    <a:pt x="0" y="254630"/>
                  </a:lnTo>
                  <a:lnTo>
                    <a:pt x="560063" y="254630"/>
                  </a:lnTo>
                  <a:lnTo>
                    <a:pt x="560063" y="373648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直接连接符 4"/>
            <p:cNvSpPr>
              <a:spLocks noChangeArrowheads="1"/>
            </p:cNvSpPr>
            <p:nvPr/>
          </p:nvSpPr>
          <p:spPr bwMode="auto">
            <a:xfrm>
              <a:off x="2598314" y="4581129"/>
              <a:ext cx="596158" cy="373648"/>
            </a:xfrm>
            <a:custGeom>
              <a:avLst/>
              <a:gdLst>
                <a:gd name="T0" fmla="*/ 596158 w 596158"/>
                <a:gd name="T1" fmla="*/ 0 h 373648"/>
                <a:gd name="T2" fmla="*/ 596158 w 596158"/>
                <a:gd name="T3" fmla="*/ 254630 h 373648"/>
                <a:gd name="T4" fmla="*/ 0 w 596158"/>
                <a:gd name="T5" fmla="*/ 254630 h 373648"/>
                <a:gd name="T6" fmla="*/ 0 w 596158"/>
                <a:gd name="T7" fmla="*/ 373648 h 3736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6158"/>
                <a:gd name="T13" fmla="*/ 0 h 373648"/>
                <a:gd name="T14" fmla="*/ 596158 w 596158"/>
                <a:gd name="T15" fmla="*/ 373648 h 3736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6158" h="373648">
                  <a:moveTo>
                    <a:pt x="596158" y="0"/>
                  </a:moveTo>
                  <a:lnTo>
                    <a:pt x="596158" y="254630"/>
                  </a:lnTo>
                  <a:lnTo>
                    <a:pt x="0" y="254630"/>
                  </a:lnTo>
                  <a:lnTo>
                    <a:pt x="0" y="373648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2123975" y="4941637"/>
              <a:ext cx="998047" cy="647961"/>
            </a:xfrm>
            <a:prstGeom prst="roundRect">
              <a:avLst>
                <a:gd name="adj" fmla="val 10000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66750">
                <a:lnSpc>
                  <a:spcPct val="90000"/>
                </a:lnSpc>
                <a:defRPr/>
              </a:pPr>
              <a:r>
                <a:rPr lang="zh-CN" altLang="en-US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非</a:t>
              </a:r>
              <a:r>
                <a:rPr lang="zh-CN" altLang="en-US" sz="18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大</a:t>
              </a:r>
              <a:r>
                <a:rPr lang="zh-CN" altLang="en-US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r>
                <a: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/>
              </a:r>
              <a:br>
                <a: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</a:br>
              <a:r>
                <a:rPr lang="zh-CN" altLang="en-US" sz="18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易解类</a:t>
              </a:r>
              <a:endParaRPr lang="en-US" altLang="zh-CN" sz="1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defTabSz="666750">
                <a:defRPr/>
              </a:pPr>
              <a:endParaRPr lang="zh-CN" altLang="en-US" sz="20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3202944" y="4954342"/>
              <a:ext cx="1080557" cy="647961"/>
            </a:xfrm>
            <a:prstGeom prst="roundRect">
              <a:avLst>
                <a:gd name="adj" fmla="val 1000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zh-CN" altLang="en-US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大数据</a:t>
              </a:r>
              <a:r>
                <a: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/>
              </a:r>
              <a:br>
                <a: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</a:br>
              <a:r>
                <a:rPr lang="zh-CN" altLang="en-US" sz="18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易解类</a:t>
              </a:r>
              <a:endParaRPr lang="zh-CN" altLang="en-US" sz="1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6" name="组合 14"/>
          <p:cNvGrpSpPr>
            <a:grpSpLocks/>
          </p:cNvGrpSpPr>
          <p:nvPr/>
        </p:nvGrpSpPr>
        <p:grpSpPr bwMode="auto">
          <a:xfrm>
            <a:off x="250825" y="5326829"/>
            <a:ext cx="8929688" cy="1150938"/>
            <a:chOff x="251408" y="5495453"/>
            <a:chExt cx="8929104" cy="1150730"/>
          </a:xfrm>
        </p:grpSpPr>
        <p:sp>
          <p:nvSpPr>
            <p:cNvPr id="12302" name="矩形 51" descr="羊皮纸"/>
            <p:cNvSpPr>
              <a:spLocks noChangeArrowheads="1"/>
            </p:cNvSpPr>
            <p:nvPr/>
          </p:nvSpPr>
          <p:spPr bwMode="auto">
            <a:xfrm>
              <a:off x="4488100" y="5495453"/>
              <a:ext cx="4692412" cy="1117055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zh-CN" altLang="en-US" b="1">
                  <a:latin typeface="黑体" pitchFamily="49" charset="-122"/>
                  <a:ea typeface="黑体" pitchFamily="49" charset="-122"/>
                </a:rPr>
                <a:t>针对大数据非易解类问题，提出</a:t>
              </a:r>
              <a:r>
                <a:rPr kumimoji="0" lang="zh-CN" altLang="en-US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高效算法理论与算法</a:t>
              </a:r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！</a:t>
              </a:r>
              <a:endParaRPr lang="zh-CN" altLang="en-US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17" name="组合 11"/>
            <p:cNvGrpSpPr>
              <a:grpSpLocks/>
            </p:cNvGrpSpPr>
            <p:nvPr/>
          </p:nvGrpSpPr>
          <p:grpSpPr bwMode="auto">
            <a:xfrm>
              <a:off x="251408" y="5915604"/>
              <a:ext cx="4176589" cy="730579"/>
              <a:chOff x="251408" y="5915604"/>
              <a:chExt cx="4176589" cy="730579"/>
            </a:xfrm>
          </p:grpSpPr>
          <p:sp>
            <p:nvSpPr>
              <p:cNvPr id="11" name="下弧形箭头 10"/>
              <p:cNvSpPr/>
              <p:nvPr/>
            </p:nvSpPr>
            <p:spPr>
              <a:xfrm flipH="1">
                <a:off x="2815053" y="5916065"/>
                <a:ext cx="1612795" cy="696786"/>
              </a:xfrm>
              <a:prstGeom prst="curvedUp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下弧形箭头 82"/>
              <p:cNvSpPr/>
              <p:nvPr/>
            </p:nvSpPr>
            <p:spPr>
              <a:xfrm flipH="1">
                <a:off x="1645142" y="5916065"/>
                <a:ext cx="2743021" cy="696786"/>
              </a:xfrm>
              <a:prstGeom prst="curvedUp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下弧形箭头 83"/>
              <p:cNvSpPr/>
              <p:nvPr/>
            </p:nvSpPr>
            <p:spPr>
              <a:xfrm flipH="1">
                <a:off x="251408" y="5949396"/>
                <a:ext cx="4111356" cy="696787"/>
              </a:xfrm>
              <a:prstGeom prst="curvedUp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9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1414"/>
            <a:ext cx="8640960" cy="796908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大图数据，如社会网络等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090211"/>
            <a:ext cx="6086450" cy="255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blog-apr-1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1559195"/>
            <a:ext cx="2438400" cy="14752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9552" y="4335487"/>
            <a:ext cx="784887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数据量大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： </a:t>
            </a:r>
            <a:r>
              <a:rPr lang="zh-CN" altLang="en-US" sz="2400" dirty="0" smtClean="0">
                <a:sym typeface="Wingdings" pitchFamily="2" charset="2"/>
              </a:rPr>
              <a:t>高效的图搜索需要在均衡查询性能与准确性</a:t>
            </a:r>
            <a:endParaRPr lang="en-US" altLang="zh-CN" sz="24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4911551"/>
            <a:ext cx="784887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sym typeface="Wingdings" pitchFamily="2" charset="2"/>
              </a:rPr>
              <a:t>数据变化频繁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sym typeface="Wingdings" pitchFamily="2" charset="2"/>
              </a:rPr>
              <a:t>：</a:t>
            </a:r>
            <a:r>
              <a:rPr lang="zh-CN" altLang="en-US" sz="2400" dirty="0" smtClean="0">
                <a:ea typeface="黑体" pitchFamily="49" charset="-122"/>
                <a:sym typeface="Wingdings" pitchFamily="2" charset="2"/>
              </a:rPr>
              <a:t>融合数据的动态性和时间特征</a:t>
            </a:r>
            <a:endParaRPr lang="en-US" altLang="zh-CN" sz="2400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5487615"/>
            <a:ext cx="784887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ea typeface="黑体" pitchFamily="49" charset="-122"/>
              </a:rPr>
              <a:t>数据丢失和不确定性</a:t>
            </a:r>
            <a:r>
              <a:rPr lang="zh-CN" altLang="en-US" sz="2400" dirty="0" smtClean="0">
                <a:ea typeface="黑体" pitchFamily="49" charset="-122"/>
              </a:rPr>
              <a:t>：</a:t>
            </a:r>
            <a:r>
              <a:rPr lang="zh-CN" altLang="en-US" sz="2400" dirty="0" smtClean="0"/>
              <a:t>提高数据的质量，减少负面影响</a:t>
            </a:r>
            <a:r>
              <a:rPr lang="en-US" altLang="zh-CN" sz="2400" dirty="0" smtClean="0"/>
              <a:t>.</a:t>
            </a:r>
            <a:endParaRPr lang="en-US" altLang="zh-CN" sz="24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40046</TotalTime>
  <Words>2229</Words>
  <Application>Microsoft Office PowerPoint</Application>
  <PresentationFormat>全屏显示(4:3)</PresentationFormat>
  <Paragraphs>389</Paragraphs>
  <Slides>26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默认设计模板</vt:lpstr>
      <vt:lpstr>幻灯片 1</vt:lpstr>
      <vt:lpstr>北京市大数据科学与脑机智能创新中心</vt:lpstr>
      <vt:lpstr>研究方向与机构设置</vt:lpstr>
      <vt:lpstr>幻灯片 4</vt:lpstr>
      <vt:lpstr>幻灯片 5</vt:lpstr>
      <vt:lpstr>回答“可计算”问题(1)</vt:lpstr>
      <vt:lpstr>回答“可计算”问题(2)</vt:lpstr>
      <vt:lpstr>回答“可计算”问题(3)</vt:lpstr>
      <vt:lpstr>大图数据，如社会网络等</vt:lpstr>
      <vt:lpstr>FAE法则</vt:lpstr>
      <vt:lpstr>友好性(Friendliness)</vt:lpstr>
      <vt:lpstr>准确性(Accuracy)</vt:lpstr>
      <vt:lpstr>高效性(Efficiency)</vt:lpstr>
      <vt:lpstr>幻灯片 14</vt:lpstr>
      <vt:lpstr>查询近似技术</vt:lpstr>
      <vt:lpstr>如，时态稠密图查询</vt:lpstr>
      <vt:lpstr>如，时态稠密图查询</vt:lpstr>
      <vt:lpstr>如二，时态稠密图查询</vt:lpstr>
      <vt:lpstr>幻灯片 19</vt:lpstr>
      <vt:lpstr>数据近似技术</vt:lpstr>
      <vt:lpstr>如，网络链接预测</vt:lpstr>
      <vt:lpstr>如，网络链接预测</vt:lpstr>
      <vt:lpstr>其它数据技术</vt:lpstr>
      <vt:lpstr>Acknowledgements</vt:lpstr>
      <vt:lpstr>幻灯片 25</vt:lpstr>
      <vt:lpstr>幻灯片 26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shuai.ma</cp:lastModifiedBy>
  <cp:revision>4082</cp:revision>
  <dcterms:created xsi:type="dcterms:W3CDTF">2010-07-14T15:56:11Z</dcterms:created>
  <dcterms:modified xsi:type="dcterms:W3CDTF">2016-11-24T10:47:13Z</dcterms:modified>
</cp:coreProperties>
</file>