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96" r:id="rId2"/>
    <p:sldId id="736" r:id="rId3"/>
    <p:sldId id="732" r:id="rId4"/>
    <p:sldId id="735" r:id="rId5"/>
    <p:sldId id="738" r:id="rId6"/>
    <p:sldId id="734" r:id="rId7"/>
    <p:sldId id="733" r:id="rId8"/>
    <p:sldId id="713" r:id="rId9"/>
    <p:sldId id="705" r:id="rId10"/>
    <p:sldId id="612" r:id="rId11"/>
    <p:sldId id="619" r:id="rId12"/>
    <p:sldId id="648" r:id="rId13"/>
    <p:sldId id="652" r:id="rId14"/>
    <p:sldId id="748" r:id="rId15"/>
    <p:sldId id="749" r:id="rId16"/>
    <p:sldId id="750" r:id="rId17"/>
    <p:sldId id="714" r:id="rId18"/>
    <p:sldId id="719" r:id="rId19"/>
    <p:sldId id="751" r:id="rId20"/>
    <p:sldId id="743" r:id="rId21"/>
    <p:sldId id="744" r:id="rId22"/>
    <p:sldId id="745" r:id="rId23"/>
    <p:sldId id="746" r:id="rId24"/>
    <p:sldId id="747" r:id="rId25"/>
    <p:sldId id="718" r:id="rId26"/>
    <p:sldId id="728" r:id="rId27"/>
    <p:sldId id="729" r:id="rId28"/>
    <p:sldId id="716" r:id="rId2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99"/>
    <a:srgbClr val="0066CC"/>
    <a:srgbClr val="FF0000"/>
    <a:srgbClr val="FFFF66"/>
    <a:srgbClr val="EAEAEA"/>
    <a:srgbClr val="3366CC"/>
    <a:srgbClr val="CC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813" autoAdjust="0"/>
    <p:restoredTop sz="81399" autoAdjust="0"/>
  </p:normalViewPr>
  <p:slideViewPr>
    <p:cSldViewPr>
      <p:cViewPr>
        <p:scale>
          <a:sx n="65" d="100"/>
          <a:sy n="65" d="100"/>
        </p:scale>
        <p:origin x="-1636" y="-428"/>
      </p:cViewPr>
      <p:guideLst>
        <p:guide orient="horz" pos="2160"/>
        <p:guide pos="2880"/>
      </p:guideLst>
    </p:cSldViewPr>
  </p:slideViewPr>
  <p:outlineViewPr>
    <p:cViewPr>
      <p:scale>
        <a:sx n="33" d="100"/>
        <a:sy n="33" d="100"/>
      </p:scale>
      <p:origin x="0" y="2786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222F96-6B5C-42CE-A44A-BF1EF64C1251}">
      <dsp:nvSpPr>
        <dsp:cNvPr id="0" name=""/>
        <dsp:cNvSpPr/>
      </dsp:nvSpPr>
      <dsp:spPr>
        <a:xfrm>
          <a:off x="328360" y="217038"/>
          <a:ext cx="2479955" cy="2479955"/>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准确性</a:t>
          </a:r>
          <a:endParaRPr lang="zh-CN" altLang="en-US" sz="2400" b="1" kern="1200" dirty="0">
            <a:solidFill>
              <a:srgbClr val="FF0000"/>
            </a:solidFill>
          </a:endParaRPr>
        </a:p>
      </dsp:txBody>
      <dsp:txXfrm>
        <a:off x="1676688" y="674649"/>
        <a:ext cx="841413" cy="826651"/>
      </dsp:txXfrm>
    </dsp:sp>
    <dsp:sp modelId="{D58FC2DC-4C6C-4202-B578-847F3969F2CE}">
      <dsp:nvSpPr>
        <dsp:cNvPr id="0" name=""/>
        <dsp:cNvSpPr/>
      </dsp:nvSpPr>
      <dsp:spPr>
        <a:xfrm>
          <a:off x="317751" y="216026"/>
          <a:ext cx="2479955" cy="2479955"/>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高效性</a:t>
          </a:r>
          <a:endParaRPr lang="zh-CN" altLang="en-US" sz="3200" b="1" kern="1200" dirty="0">
            <a:solidFill>
              <a:srgbClr val="FF0000"/>
            </a:solidFill>
          </a:endParaRPr>
        </a:p>
      </dsp:txBody>
      <dsp:txXfrm>
        <a:off x="996787" y="1780760"/>
        <a:ext cx="1121884" cy="767605"/>
      </dsp:txXfrm>
    </dsp:sp>
    <dsp:sp modelId="{36922C78-D3B8-4AEA-910E-BEFD23942217}">
      <dsp:nvSpPr>
        <dsp:cNvPr id="0" name=""/>
        <dsp:cNvSpPr/>
      </dsp:nvSpPr>
      <dsp:spPr>
        <a:xfrm>
          <a:off x="317751" y="216026"/>
          <a:ext cx="2479955" cy="2479955"/>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友好性</a:t>
          </a:r>
        </a:p>
      </dsp:txBody>
      <dsp:txXfrm>
        <a:off x="583461" y="703160"/>
        <a:ext cx="841413" cy="826651"/>
      </dsp:txXfrm>
    </dsp:sp>
  </dsp:spTree>
</dsp:drawing>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2016/12/18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p14="http://schemas.microsoft.com/office/powerpoint/2010/main" xmlns="" val="15230223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p14="http://schemas.microsoft.com/office/powerpoint/2010/main" xmlns="" val="372148821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zh.wikipedia.org/w/index.php?title=%E7%87%88%E5%8F%B0%E8%8D%89&amp;action=edit&amp;redlink=1" TargetMode="External"/><Relationship Id="rId13" Type="http://schemas.openxmlformats.org/officeDocument/2006/relationships/hyperlink" Target="https://zh.wikipedia.org/wiki/%E6%B8%A9%E5%B8%A6" TargetMode="External"/><Relationship Id="rId18" Type="http://schemas.openxmlformats.org/officeDocument/2006/relationships/hyperlink" Target="https://zh.wikipedia.org/wiki/%E7%81%8C%E6%9C%A8" TargetMode="External"/><Relationship Id="rId3" Type="http://schemas.openxmlformats.org/officeDocument/2006/relationships/hyperlink" Target="https://en.wikipedia.org/wiki/Succulent_plant" TargetMode="External"/><Relationship Id="rId7" Type="http://schemas.openxmlformats.org/officeDocument/2006/relationships/hyperlink" Target="https://zh.wikipedia.org/wiki/%E4%B8%80%E5%93%81%E7%B4%85" TargetMode="External"/><Relationship Id="rId12" Type="http://schemas.openxmlformats.org/officeDocument/2006/relationships/hyperlink" Target="https://zh.wikipedia.org/wiki/%E4%BA%9E%E7%86%B1%E5%B8%B6" TargetMode="External"/><Relationship Id="rId17" Type="http://schemas.openxmlformats.org/officeDocument/2006/relationships/hyperlink" Target="https://zh.wikipedia.org/wiki/%E6%9C%A8%E6%9C%AC%E6%A4%8D%E7%89%A9" TargetMode="External"/><Relationship Id="rId2" Type="http://schemas.openxmlformats.org/officeDocument/2006/relationships/slide" Target="../slides/slide16.xml"/><Relationship Id="rId16" Type="http://schemas.openxmlformats.org/officeDocument/2006/relationships/hyperlink" Target="https://zh.wikipedia.org/wiki/%E8%8D%89%E6%9C%AC%E6%A4%8D%E7%89%A9" TargetMode="External"/><Relationship Id="rId1" Type="http://schemas.openxmlformats.org/officeDocument/2006/relationships/notesMaster" Target="../notesMasters/notesMaster1.xml"/><Relationship Id="rId6" Type="http://schemas.openxmlformats.org/officeDocument/2006/relationships/hyperlink" Target="https://zh.wikipedia.org/wiki/%E5%A4%A7%E6%88%9F%E7%A7%91" TargetMode="External"/><Relationship Id="rId11" Type="http://schemas.openxmlformats.org/officeDocument/2006/relationships/hyperlink" Target="https://zh.wikipedia.org/wiki/%E7%86%B1%E5%B8%B6" TargetMode="External"/><Relationship Id="rId5" Type="http://schemas.openxmlformats.org/officeDocument/2006/relationships/hyperlink" Target="https://en.wikipedia.org/wiki/Astrophytum" TargetMode="External"/><Relationship Id="rId15" Type="http://schemas.openxmlformats.org/officeDocument/2006/relationships/hyperlink" Target="https://zh.wikipedia.org/wiki/%E5%A4%9A%E5%B9%B4%E7%94%9F" TargetMode="External"/><Relationship Id="rId10" Type="http://schemas.openxmlformats.org/officeDocument/2006/relationships/hyperlink" Target="https://zh.wikipedia.org/wiki/%E7%BE%8E%E6%B4%B2" TargetMode="External"/><Relationship Id="rId19" Type="http://schemas.openxmlformats.org/officeDocument/2006/relationships/hyperlink" Target="https://zh.wikipedia.org/wiki/%E5%96%AC%E6%9C%A8" TargetMode="External"/><Relationship Id="rId4" Type="http://schemas.openxmlformats.org/officeDocument/2006/relationships/hyperlink" Target="https://en.wikipedia.org/wiki/Euphorbia" TargetMode="External"/><Relationship Id="rId9" Type="http://schemas.openxmlformats.org/officeDocument/2006/relationships/hyperlink" Target="https://zh.wikipedia.org/wiki/%E9%9D%9E%E6%B4%B2" TargetMode="External"/><Relationship Id="rId14" Type="http://schemas.openxmlformats.org/officeDocument/2006/relationships/hyperlink" Target="https://zh.wikipedia.org/wiki/%E4%B8%80%E5%B9%B4%E7%94%9F"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dirty="0"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24</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25</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26</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smtClean="0"/>
              <a:t>《</a:t>
            </a:r>
            <a:r>
              <a:rPr lang="zh-CN" altLang="en-US" sz="1200" u="sng" dirty="0" smtClean="0">
                <a:solidFill>
                  <a:srgbClr val="000099"/>
                </a:solidFill>
              </a:rPr>
              <a:t>福布斯</a:t>
            </a:r>
            <a:r>
              <a:rPr lang="en-US" altLang="zh-CN" sz="1200" dirty="0" smtClean="0"/>
              <a:t>》</a:t>
            </a:r>
            <a:r>
              <a:rPr lang="zh-CN" altLang="en-US" sz="1200" dirty="0" smtClean="0"/>
              <a:t>日前评选出十位最年轻的亿万富翁，</a:t>
            </a:r>
            <a:r>
              <a:rPr lang="en-US" altLang="zh-CN" sz="1200" dirty="0" smtClean="0"/>
              <a:t>26</a:t>
            </a:r>
            <a:r>
              <a:rPr lang="zh-CN" altLang="en-US" sz="1200" dirty="0" smtClean="0"/>
              <a:t>岁的马克</a:t>
            </a:r>
            <a:r>
              <a:rPr lang="en-US" altLang="zh-CN" sz="1200" dirty="0" smtClean="0"/>
              <a:t>-</a:t>
            </a:r>
            <a:r>
              <a:rPr lang="zh-CN" altLang="en-US" sz="1200" dirty="0" smtClean="0"/>
              <a:t>扎克伯格以</a:t>
            </a:r>
            <a:r>
              <a:rPr lang="en-US" altLang="zh-CN" sz="1200" dirty="0" smtClean="0"/>
              <a:t>69</a:t>
            </a:r>
            <a:r>
              <a:rPr lang="zh-CN" altLang="en-US" sz="1200" dirty="0" smtClean="0"/>
              <a:t>亿美元的身价排在首位，他也因此成为世界上最年轻的亿万富翁。</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移动互联网的发展：</a:t>
            </a:r>
            <a:endParaRPr lang="en-US" altLang="zh-CN" dirty="0" smtClean="0"/>
          </a:p>
          <a:p>
            <a:r>
              <a:rPr lang="zh-CN" altLang="en-US" dirty="0" smtClean="0"/>
              <a:t>在</a:t>
            </a:r>
            <a:r>
              <a:rPr lang="en-US" altLang="zh-CN" dirty="0" smtClean="0"/>
              <a:t>Android2.3 gingerbread</a:t>
            </a:r>
            <a:r>
              <a:rPr lang="zh-CN" altLang="en-US" dirty="0" smtClean="0"/>
              <a:t>系统中，</a:t>
            </a:r>
            <a:r>
              <a:rPr lang="en-US" altLang="zh-CN" dirty="0" err="1" smtClean="0"/>
              <a:t>google</a:t>
            </a:r>
            <a:r>
              <a:rPr lang="zh-CN" altLang="en-US" dirty="0" smtClean="0"/>
              <a:t>提供了</a:t>
            </a:r>
            <a:r>
              <a:rPr lang="en-US" altLang="zh-CN" dirty="0" smtClean="0"/>
              <a:t>11</a:t>
            </a:r>
            <a:r>
              <a:rPr lang="zh-CN" altLang="en-US" dirty="0" smtClean="0"/>
              <a:t>种传感器</a:t>
            </a:r>
            <a:r>
              <a:rPr lang="en-US" altLang="zh-CN" dirty="0" smtClean="0"/>
              <a:t>: </a:t>
            </a:r>
            <a:r>
              <a:rPr lang="zh-CN" altLang="en-US" dirty="0" smtClean="0"/>
              <a:t>加速度、磁力、方向、陀螺仪、光线感应、压力、温度、接近、重力、线性加速度、旋转矢量</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Arial" pitchFamily="34" charset="0"/>
                <a:ea typeface="宋体" pitchFamily="2" charset="-122"/>
                <a:cs typeface="+mn-cs"/>
              </a:rPr>
              <a:t>Example: Two </a:t>
            </a:r>
            <a:r>
              <a:rPr lang="en-US" sz="1200" b="0" i="0" u="none" strike="noStrike" kern="1200" dirty="0" smtClean="0">
                <a:solidFill>
                  <a:schemeClr val="tx1"/>
                </a:solidFill>
                <a:latin typeface="Arial" pitchFamily="34" charset="0"/>
                <a:ea typeface="宋体" pitchFamily="2" charset="-122"/>
                <a:cs typeface="+mn-cs"/>
                <a:hlinkClick r:id="rId3" tooltip="Succulent plant"/>
              </a:rPr>
              <a:t>succulent plant</a:t>
            </a:r>
            <a:r>
              <a:rPr lang="en-US" sz="1200" b="0" i="0" kern="1200" dirty="0" smtClean="0">
                <a:solidFill>
                  <a:schemeClr val="tx1"/>
                </a:solidFill>
                <a:latin typeface="Arial" pitchFamily="34" charset="0"/>
                <a:ea typeface="宋体" pitchFamily="2" charset="-122"/>
                <a:cs typeface="+mn-cs"/>
              </a:rPr>
              <a:t> genera, </a:t>
            </a:r>
            <a:r>
              <a:rPr lang="en-US" sz="1200" b="0" i="1" u="none" strike="noStrike" kern="1200" dirty="0" err="1" smtClean="0">
                <a:solidFill>
                  <a:schemeClr val="tx1"/>
                </a:solidFill>
                <a:latin typeface="Arial" pitchFamily="34" charset="0"/>
                <a:ea typeface="宋体" pitchFamily="2" charset="-122"/>
                <a:cs typeface="+mn-cs"/>
                <a:hlinkClick r:id="rId4" tooltip="Euphorbia"/>
              </a:rPr>
              <a:t>Euphorbia</a:t>
            </a:r>
            <a:r>
              <a:rPr lang="en-US" sz="1200" b="0" i="0" kern="1200" dirty="0" err="1" smtClean="0">
                <a:solidFill>
                  <a:schemeClr val="tx1"/>
                </a:solidFill>
                <a:latin typeface="Arial" pitchFamily="34" charset="0"/>
                <a:ea typeface="宋体" pitchFamily="2" charset="-122"/>
                <a:cs typeface="+mn-cs"/>
              </a:rPr>
              <a:t>and</a:t>
            </a:r>
            <a:r>
              <a:rPr lang="en-US" sz="1200" b="0" i="0" kern="1200" dirty="0" smtClean="0">
                <a:solidFill>
                  <a:schemeClr val="tx1"/>
                </a:solidFill>
                <a:latin typeface="Arial" pitchFamily="34" charset="0"/>
                <a:ea typeface="宋体" pitchFamily="2" charset="-122"/>
                <a:cs typeface="+mn-cs"/>
              </a:rPr>
              <a:t> </a:t>
            </a:r>
            <a:r>
              <a:rPr lang="en-US" sz="1200" b="0" i="1" u="none" strike="noStrike" kern="1200" dirty="0" err="1" smtClean="0">
                <a:solidFill>
                  <a:schemeClr val="tx1"/>
                </a:solidFill>
                <a:latin typeface="Arial" pitchFamily="34" charset="0"/>
                <a:ea typeface="宋体" pitchFamily="2" charset="-122"/>
                <a:cs typeface="+mn-cs"/>
                <a:hlinkClick r:id="rId5" tooltip="Astrophytum"/>
              </a:rPr>
              <a:t>Astrophytum</a:t>
            </a:r>
            <a:r>
              <a:rPr lang="en-US" sz="1200" b="0" i="0" kern="1200" dirty="0" smtClean="0">
                <a:solidFill>
                  <a:schemeClr val="tx1"/>
                </a:solidFill>
                <a:latin typeface="Arial" pitchFamily="34" charset="0"/>
                <a:ea typeface="宋体" pitchFamily="2" charset="-122"/>
                <a:cs typeface="+mn-cs"/>
              </a:rPr>
              <a:t>, are only distantly related, but the species within each have independently converged on a similar body form</a:t>
            </a:r>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zh-CN" altLang="en-US" sz="1200" b="1" i="0" kern="1200" dirty="0" smtClean="0">
                <a:solidFill>
                  <a:schemeClr val="tx1"/>
                </a:solidFill>
                <a:latin typeface="Arial" pitchFamily="34" charset="0"/>
                <a:ea typeface="宋体" pitchFamily="2" charset="-122"/>
                <a:cs typeface="+mn-cs"/>
              </a:rPr>
              <a:t>大戟属</a:t>
            </a:r>
            <a:r>
              <a:rPr lang="zh-CN" altLang="en-US" sz="1200" b="0" i="0" kern="1200" dirty="0" smtClean="0">
                <a:solidFill>
                  <a:schemeClr val="tx1"/>
                </a:solidFill>
                <a:latin typeface="Arial" pitchFamily="34" charset="0"/>
                <a:ea typeface="宋体" pitchFamily="2" charset="-122"/>
                <a:cs typeface="+mn-cs"/>
              </a:rPr>
              <a:t>，又称</a:t>
            </a:r>
            <a:r>
              <a:rPr lang="zh-CN" altLang="en-US" sz="1200" b="1" i="0" kern="1200" dirty="0" smtClean="0">
                <a:solidFill>
                  <a:schemeClr val="tx1"/>
                </a:solidFill>
                <a:latin typeface="Arial" pitchFamily="34" charset="0"/>
                <a:ea typeface="宋体" pitchFamily="2" charset="-122"/>
                <a:cs typeface="+mn-cs"/>
              </a:rPr>
              <a:t>翡翠塔属</a:t>
            </a:r>
            <a:r>
              <a:rPr lang="zh-CN" altLang="en-US" sz="1200" b="0" i="0" kern="1200" dirty="0" smtClean="0">
                <a:solidFill>
                  <a:schemeClr val="tx1"/>
                </a:solidFill>
                <a:latin typeface="Arial" pitchFamily="34" charset="0"/>
                <a:ea typeface="宋体" pitchFamily="2" charset="-122"/>
                <a:cs typeface="+mn-cs"/>
              </a:rPr>
              <a:t>，是</a:t>
            </a:r>
            <a:r>
              <a:rPr lang="zh-CN" altLang="en-US" sz="1200" b="0" i="0" u="none" strike="noStrike" kern="1200" dirty="0" smtClean="0">
                <a:solidFill>
                  <a:schemeClr val="tx1"/>
                </a:solidFill>
                <a:latin typeface="Arial" pitchFamily="34" charset="0"/>
                <a:ea typeface="宋体" pitchFamily="2" charset="-122"/>
                <a:cs typeface="+mn-cs"/>
                <a:hlinkClick r:id="rId6" tooltip="大戟科"/>
              </a:rPr>
              <a:t>大戟科</a:t>
            </a:r>
            <a:r>
              <a:rPr lang="zh-CN" altLang="en-US" sz="1200" b="0" i="0" kern="1200" dirty="0" smtClean="0">
                <a:solidFill>
                  <a:schemeClr val="tx1"/>
                </a:solidFill>
                <a:latin typeface="Arial" pitchFamily="34" charset="0"/>
                <a:ea typeface="宋体" pitchFamily="2" charset="-122"/>
                <a:cs typeface="+mn-cs"/>
              </a:rPr>
              <a:t>植物的一个属，包括了</a:t>
            </a:r>
            <a:r>
              <a:rPr lang="en-US" altLang="zh-CN" sz="1200" b="0" i="0" kern="1200" dirty="0" smtClean="0">
                <a:solidFill>
                  <a:schemeClr val="tx1"/>
                </a:solidFill>
                <a:latin typeface="Arial" pitchFamily="34" charset="0"/>
                <a:ea typeface="宋体" pitchFamily="2" charset="-122"/>
                <a:cs typeface="+mn-cs"/>
              </a:rPr>
              <a:t>2160</a:t>
            </a:r>
            <a:r>
              <a:rPr lang="zh-CN" altLang="en-US" sz="1200" b="0" i="0" kern="1200" dirty="0" smtClean="0">
                <a:solidFill>
                  <a:schemeClr val="tx1"/>
                </a:solidFill>
                <a:latin typeface="Arial" pitchFamily="34" charset="0"/>
                <a:ea typeface="宋体" pitchFamily="2" charset="-122"/>
                <a:cs typeface="+mn-cs"/>
              </a:rPr>
              <a:t>多种不同种类的植物，当中有些比较常见的，例如：</a:t>
            </a:r>
            <a:r>
              <a:rPr lang="zh-CN" altLang="en-US" sz="1200" b="0" i="0" u="none" strike="noStrike" kern="1200" dirty="0" smtClean="0">
                <a:solidFill>
                  <a:schemeClr val="tx1"/>
                </a:solidFill>
                <a:latin typeface="Arial" pitchFamily="34" charset="0"/>
                <a:ea typeface="宋体" pitchFamily="2" charset="-122"/>
                <a:cs typeface="+mn-cs"/>
                <a:hlinkClick r:id="rId7" tooltip="一品红"/>
              </a:rPr>
              <a:t>一品红</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8" tooltip="灯台草（页面不存在）"/>
              </a:rPr>
              <a:t>灯台草</a:t>
            </a:r>
            <a:r>
              <a:rPr lang="zh-CN" altLang="en-US" sz="1200" b="0" i="0" kern="1200" dirty="0" smtClean="0">
                <a:solidFill>
                  <a:schemeClr val="tx1"/>
                </a:solidFill>
                <a:latin typeface="Arial" pitchFamily="34" charset="0"/>
                <a:ea typeface="宋体" pitchFamily="2" charset="-122"/>
                <a:cs typeface="+mn-cs"/>
              </a:rPr>
              <a:t>等。大戟属植物是现时地球上其中一种生长范围极广的植物种属，主要在</a:t>
            </a:r>
            <a:r>
              <a:rPr lang="zh-CN" altLang="en-US" sz="1200" b="0" i="0" u="none" strike="noStrike" kern="1200" dirty="0" smtClean="0">
                <a:solidFill>
                  <a:schemeClr val="tx1"/>
                </a:solidFill>
                <a:latin typeface="Arial" pitchFamily="34" charset="0"/>
                <a:ea typeface="宋体" pitchFamily="2" charset="-122"/>
                <a:cs typeface="+mn-cs"/>
                <a:hlinkClick r:id="rId9" tooltip="非洲"/>
              </a:rPr>
              <a:t>非洲</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0" tooltip="美洲"/>
              </a:rPr>
              <a:t>美洲</a:t>
            </a:r>
            <a:r>
              <a:rPr lang="zh-CN" altLang="en-US" sz="1200" b="0" i="0" kern="1200" dirty="0" smtClean="0">
                <a:solidFill>
                  <a:schemeClr val="tx1"/>
                </a:solidFill>
                <a:latin typeface="Arial" pitchFamily="34" charset="0"/>
                <a:ea typeface="宋体" pitchFamily="2" charset="-122"/>
                <a:cs typeface="+mn-cs"/>
              </a:rPr>
              <a:t>的</a:t>
            </a:r>
            <a:r>
              <a:rPr lang="zh-CN" altLang="en-US" sz="1200" b="0" i="0" u="none" strike="noStrike" kern="1200" dirty="0" smtClean="0">
                <a:solidFill>
                  <a:schemeClr val="tx1"/>
                </a:solidFill>
                <a:latin typeface="Arial" pitchFamily="34" charset="0"/>
                <a:ea typeface="宋体" pitchFamily="2" charset="-122"/>
                <a:cs typeface="+mn-cs"/>
                <a:hlinkClick r:id="rId11" tooltip="热带"/>
              </a:rPr>
              <a:t>热带</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2" tooltip="亚热带"/>
              </a:rPr>
              <a:t>亚热带</a:t>
            </a:r>
            <a:r>
              <a:rPr lang="zh-CN" altLang="en-US" sz="1200" b="0" i="0" kern="1200" dirty="0" smtClean="0">
                <a:solidFill>
                  <a:schemeClr val="tx1"/>
                </a:solidFill>
                <a:latin typeface="Arial" pitchFamily="34" charset="0"/>
                <a:ea typeface="宋体" pitchFamily="2" charset="-122"/>
                <a:cs typeface="+mn-cs"/>
              </a:rPr>
              <a:t>地区生长，但在</a:t>
            </a:r>
            <a:r>
              <a:rPr lang="zh-CN" altLang="en-US" sz="1200" b="0" i="0" u="none" strike="noStrike" kern="1200" dirty="0" smtClean="0">
                <a:solidFill>
                  <a:schemeClr val="tx1"/>
                </a:solidFill>
                <a:latin typeface="Arial" pitchFamily="34" charset="0"/>
                <a:ea typeface="宋体" pitchFamily="2" charset="-122"/>
                <a:cs typeface="+mn-cs"/>
                <a:hlinkClick r:id="rId13" tooltip="温带"/>
              </a:rPr>
              <a:t>温带</a:t>
            </a:r>
            <a:r>
              <a:rPr lang="zh-CN" altLang="en-US" sz="1200" b="0" i="0" kern="1200" dirty="0" smtClean="0">
                <a:solidFill>
                  <a:schemeClr val="tx1"/>
                </a:solidFill>
                <a:latin typeface="Arial" pitchFamily="34" charset="0"/>
                <a:ea typeface="宋体" pitchFamily="2" charset="-122"/>
                <a:cs typeface="+mn-cs"/>
              </a:rPr>
              <a:t>亦有发现。生长年期有</a:t>
            </a:r>
            <a:r>
              <a:rPr lang="zh-CN" altLang="en-US" sz="1200" b="0" i="0" u="none" strike="noStrike" kern="1200" dirty="0" smtClean="0">
                <a:solidFill>
                  <a:schemeClr val="tx1"/>
                </a:solidFill>
                <a:latin typeface="Arial" pitchFamily="34" charset="0"/>
                <a:ea typeface="宋体" pitchFamily="2" charset="-122"/>
                <a:cs typeface="+mn-cs"/>
                <a:hlinkClick r:id="rId14" tooltip="一年生"/>
              </a:rPr>
              <a:t>一年生</a:t>
            </a:r>
            <a:r>
              <a:rPr lang="zh-CN" altLang="en-US" sz="1200" b="0" i="0" kern="1200" dirty="0" smtClean="0">
                <a:solidFill>
                  <a:schemeClr val="tx1"/>
                </a:solidFill>
                <a:latin typeface="Arial" pitchFamily="34" charset="0"/>
                <a:ea typeface="宋体" pitchFamily="2" charset="-122"/>
                <a:cs typeface="+mn-cs"/>
              </a:rPr>
              <a:t>或</a:t>
            </a:r>
            <a:r>
              <a:rPr lang="zh-CN" altLang="en-US" sz="1200" b="0" i="0" u="none" strike="noStrike" kern="1200" dirty="0" smtClean="0">
                <a:solidFill>
                  <a:schemeClr val="tx1"/>
                </a:solidFill>
                <a:latin typeface="Arial" pitchFamily="34" charset="0"/>
                <a:ea typeface="宋体" pitchFamily="2" charset="-122"/>
                <a:cs typeface="+mn-cs"/>
                <a:hlinkClick r:id="rId15" tooltip="多年生"/>
              </a:rPr>
              <a:t>多年生</a:t>
            </a:r>
            <a:r>
              <a:rPr lang="zh-CN" altLang="en-US" sz="1200" b="0" i="0" kern="1200" dirty="0" smtClean="0">
                <a:solidFill>
                  <a:schemeClr val="tx1"/>
                </a:solidFill>
                <a:latin typeface="Arial" pitchFamily="34" charset="0"/>
                <a:ea typeface="宋体" pitchFamily="2" charset="-122"/>
                <a:cs typeface="+mn-cs"/>
              </a:rPr>
              <a:t>，有</a:t>
            </a:r>
            <a:r>
              <a:rPr lang="zh-CN" altLang="en-US" sz="1200" b="0" i="0" u="none" strike="noStrike" kern="1200" dirty="0" smtClean="0">
                <a:solidFill>
                  <a:schemeClr val="tx1"/>
                </a:solidFill>
                <a:latin typeface="Arial" pitchFamily="34" charset="0"/>
                <a:ea typeface="宋体" pitchFamily="2" charset="-122"/>
                <a:cs typeface="+mn-cs"/>
                <a:hlinkClick r:id="rId16" tooltip="草本植物"/>
              </a:rPr>
              <a:t>草本</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17" tooltip="木本植物"/>
              </a:rPr>
              <a:t>木本</a:t>
            </a:r>
            <a:r>
              <a:rPr lang="zh-CN" altLang="en-US" sz="1200" b="0" i="0" u="none" strike="noStrike" kern="1200" dirty="0" smtClean="0">
                <a:solidFill>
                  <a:schemeClr val="tx1"/>
                </a:solidFill>
                <a:latin typeface="Arial" pitchFamily="34" charset="0"/>
                <a:ea typeface="宋体" pitchFamily="2" charset="-122"/>
                <a:cs typeface="+mn-cs"/>
                <a:hlinkClick r:id="rId18" tooltip="灌木"/>
              </a:rPr>
              <a:t>灌木</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9" tooltip="乔木"/>
              </a:rPr>
              <a:t>乔木</a:t>
            </a:r>
            <a:r>
              <a:rPr lang="zh-CN" altLang="en-US" sz="1200" b="0" i="0" kern="1200" dirty="0" smtClean="0">
                <a:solidFill>
                  <a:schemeClr val="tx1"/>
                </a:solidFill>
                <a:latin typeface="Arial" pitchFamily="34" charset="0"/>
                <a:ea typeface="宋体" pitchFamily="2" charset="-122"/>
                <a:cs typeface="+mn-cs"/>
              </a:rPr>
              <a:t>，而且都有树液。</a:t>
            </a:r>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仙人掌</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18</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20</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21</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Gordon Hughes earned his PhD degree at Cal Tech, and began his technology career at Xerox Research, later serving as the Senior Director of Recording Technology at Seagate, in its early years. He is now a research scientist at the Center for Memory and Recording Research at the University of California San Diego.</a:t>
            </a:r>
          </a:p>
          <a:p>
            <a:r>
              <a:rPr lang="en-US" altLang="zh-CN" sz="1200" b="0" i="0" kern="1200" dirty="0" smtClean="0">
                <a:solidFill>
                  <a:schemeClr val="tx1"/>
                </a:solidFill>
                <a:latin typeface="Arial" pitchFamily="34" charset="0"/>
                <a:ea typeface="宋体" pitchFamily="2" charset="-122"/>
                <a:cs typeface="+mn-cs"/>
              </a:rPr>
              <a:t>In 2001, he was named Fellow of the IEEE for "contributions to magnetic recording physics and for pioneering work in thin film disk media".</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“Comments on the mean accuracy of statistical pattern </a:t>
            </a:r>
            <a:r>
              <a:rPr lang="en-US" altLang="zh-CN" sz="1200" b="0" i="0" kern="1200" dirty="0" err="1" smtClean="0">
                <a:solidFill>
                  <a:schemeClr val="tx1"/>
                </a:solidFill>
                <a:latin typeface="Arial" pitchFamily="34" charset="0"/>
                <a:ea typeface="宋体" pitchFamily="2" charset="-122"/>
                <a:cs typeface="+mn-cs"/>
              </a:rPr>
              <a:t>recognizers'ce</a:t>
            </a:r>
            <a:r>
              <a:rPr lang="en-US" altLang="zh-CN" sz="1200" b="0" i="0" kern="1200" dirty="0" smtClean="0">
                <a:solidFill>
                  <a:schemeClr val="tx1"/>
                </a:solidFill>
                <a:latin typeface="Arial" pitchFamily="34" charset="0"/>
                <a:ea typeface="宋体" pitchFamily="2" charset="-122"/>
                <a:cs typeface="+mn-cs"/>
              </a:rPr>
              <a:t>”, K. </a:t>
            </a:r>
            <a:r>
              <a:rPr lang="en-US" altLang="zh-CN" sz="1200" b="0" i="0" kern="1200" dirty="0" err="1" smtClean="0">
                <a:solidFill>
                  <a:schemeClr val="tx1"/>
                </a:solidFill>
                <a:latin typeface="Arial" pitchFamily="34" charset="0"/>
                <a:ea typeface="宋体" pitchFamily="2" charset="-122"/>
                <a:cs typeface="+mn-cs"/>
              </a:rPr>
              <a:t>Abend</a:t>
            </a:r>
            <a:r>
              <a:rPr lang="en-US" altLang="zh-CN" sz="1200" b="0" i="0" kern="1200" dirty="0" smtClean="0">
                <a:solidFill>
                  <a:schemeClr val="tx1"/>
                </a:solidFill>
                <a:latin typeface="Arial" pitchFamily="34" charset="0"/>
                <a:ea typeface="宋体" pitchFamily="2" charset="-122"/>
                <a:cs typeface="+mn-cs"/>
              </a:rPr>
              <a:t>, T.J. Harley Jr., B. </a:t>
            </a:r>
            <a:r>
              <a:rPr lang="en-US" altLang="zh-CN" sz="1200" b="0" i="0" kern="1200" dirty="0" err="1" smtClean="0">
                <a:solidFill>
                  <a:schemeClr val="tx1"/>
                </a:solidFill>
                <a:latin typeface="Arial" pitchFamily="34" charset="0"/>
                <a:ea typeface="宋体" pitchFamily="2" charset="-122"/>
                <a:cs typeface="+mn-cs"/>
              </a:rPr>
              <a:t>Chandrasekaran</a:t>
            </a:r>
            <a:r>
              <a:rPr lang="en-US" altLang="zh-CN" sz="1200" b="0" i="0" kern="1200" dirty="0" smtClean="0">
                <a:solidFill>
                  <a:schemeClr val="tx1"/>
                </a:solidFill>
                <a:latin typeface="Arial" pitchFamily="34" charset="0"/>
                <a:ea typeface="宋体" pitchFamily="2" charset="-122"/>
                <a:cs typeface="+mn-cs"/>
              </a:rPr>
              <a:t>, T.J. Harley, and G.F. Hughes, </a:t>
            </a:r>
            <a:r>
              <a:rPr lang="en-US" altLang="zh-CN" sz="1200" b="0" i="1" kern="1200" dirty="0" smtClean="0">
                <a:solidFill>
                  <a:schemeClr val="tx1"/>
                </a:solidFill>
                <a:latin typeface="Arial" pitchFamily="34" charset="0"/>
                <a:ea typeface="宋体" pitchFamily="2" charset="-122"/>
                <a:cs typeface="+mn-cs"/>
              </a:rPr>
              <a:t>IEEE Transactions on Information Theory</a:t>
            </a:r>
            <a:r>
              <a:rPr lang="en-US" altLang="zh-CN" sz="1200" b="0" i="0" kern="1200" dirty="0" smtClean="0">
                <a:solidFill>
                  <a:schemeClr val="tx1"/>
                </a:solidFill>
                <a:latin typeface="Arial" pitchFamily="34" charset="0"/>
                <a:ea typeface="宋体" pitchFamily="2" charset="-122"/>
                <a:cs typeface="+mn-cs"/>
              </a:rPr>
              <a:t>, Vol.IT-15, No. 3, (May 1969), pp. 420-423</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22</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pic>
        <p:nvPicPr>
          <p:cNvPr id="8" name="图片 7" descr="Logo_Small.jpg"/>
          <p:cNvPicPr>
            <a:picLocks noChangeAspect="1"/>
          </p:cNvPicPr>
          <p:nvPr userDrawn="1"/>
        </p:nvPicPr>
        <p:blipFill>
          <a:blip r:embed="rId14" cstate="print"/>
          <a:stretch>
            <a:fillRect/>
          </a:stretch>
        </p:blipFill>
        <p:spPr>
          <a:xfrm>
            <a:off x="8732170" y="35551"/>
            <a:ext cx="376334" cy="297105"/>
          </a:xfrm>
          <a:prstGeom prst="rect">
            <a:avLst/>
          </a:prstGeom>
        </p:spPr>
      </p:pic>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jpeg"/><Relationship Id="rId4" Type="http://schemas.openxmlformats.org/officeDocument/2006/relationships/image" Target="../media/image28.jpeg"/><Relationship Id="rId9" Type="http://schemas.openxmlformats.org/officeDocument/2006/relationships/image" Target="../media/image3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8.jpeg"/><Relationship Id="rId3" Type="http://schemas.openxmlformats.org/officeDocument/2006/relationships/image" Target="../media/image3.png"/><Relationship Id="rId7" Type="http://schemas.openxmlformats.org/officeDocument/2006/relationships/image" Target="../media/image47.jpeg"/><Relationship Id="rId2" Type="http://schemas.openxmlformats.org/officeDocument/2006/relationships/image" Target="../media/image43.jpeg"/><Relationship Id="rId1" Type="http://schemas.openxmlformats.org/officeDocument/2006/relationships/slideLayout" Target="../slideLayouts/slideLayout2.xml"/><Relationship Id="rId6" Type="http://schemas.openxmlformats.org/officeDocument/2006/relationships/image" Target="../media/image46.jpeg"/><Relationship Id="rId5" Type="http://schemas.openxmlformats.org/officeDocument/2006/relationships/image" Target="../media/image45.jpeg"/><Relationship Id="rId4" Type="http://schemas.openxmlformats.org/officeDocument/2006/relationships/image" Target="../media/image44.jpeg"/><Relationship Id="rId9" Type="http://schemas.openxmlformats.org/officeDocument/2006/relationships/image" Target="../media/image49.jpeg"/></Relationships>
</file>

<file path=ppt/slides/_rels/slide28.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7.xml"/><Relationship Id="rId4" Type="http://schemas.openxmlformats.org/officeDocument/2006/relationships/image" Target="../media/image50.jpeg"/></Relationships>
</file>

<file path=ppt/slides/_rels/slide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10" Type="http://schemas.microsoft.com/office/2007/relationships/diagramDrawing" Target="../diagrams/drawing1.xml"/><Relationship Id="rId4" Type="http://schemas.openxmlformats.org/officeDocument/2006/relationships/image" Target="../media/image7.wmf"/></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0" y="4929198"/>
            <a:ext cx="9144000" cy="2000251"/>
          </a:xfrm>
          <a:prstGeom prst="rect">
            <a:avLst/>
          </a:prstGeom>
          <a:noFill/>
          <a:ln w="9525">
            <a:noFill/>
            <a:miter lim="800000"/>
            <a:headEnd/>
            <a:tailEnd/>
          </a:ln>
        </p:spPr>
        <p:txBody>
          <a:bodyPr lIns="36000" rIns="36000"/>
          <a:lstStyle/>
          <a:p>
            <a:pPr marL="342900" indent="-342900" algn="ctr">
              <a:spcBef>
                <a:spcPct val="20000"/>
              </a:spcBef>
            </a:pPr>
            <a:r>
              <a:rPr lang="en-US" altLang="zh-CN" sz="3200" b="1" dirty="0" err="1" smtClean="0">
                <a:solidFill>
                  <a:srgbClr val="000099"/>
                </a:solidFill>
                <a:latin typeface="+mn-lt"/>
                <a:ea typeface="+mn-ea"/>
              </a:rPr>
              <a:t>Shuai</a:t>
            </a:r>
            <a:r>
              <a:rPr lang="en-US" altLang="zh-CN" sz="3200" b="1" dirty="0" smtClean="0">
                <a:solidFill>
                  <a:srgbClr val="000099"/>
                </a:solidFill>
                <a:latin typeface="+mn-lt"/>
                <a:ea typeface="+mn-ea"/>
              </a:rPr>
              <a:t> Ma</a:t>
            </a:r>
          </a:p>
          <a:p>
            <a:pPr marL="342900" indent="-342900" algn="ctr">
              <a:spcBef>
                <a:spcPct val="20000"/>
              </a:spcBef>
            </a:pPr>
            <a:r>
              <a:rPr lang="zh-CN" altLang="zh-CN" sz="2200" b="1" dirty="0" smtClean="0">
                <a:solidFill>
                  <a:schemeClr val="accent3">
                    <a:lumMod val="50000"/>
                  </a:schemeClr>
                </a:solidFill>
                <a:latin typeface="Arial Unicode MS" pitchFamily="34" charset="-122"/>
                <a:ea typeface="Arial Unicode MS" pitchFamily="34" charset="-122"/>
                <a:cs typeface="Arial Unicode MS" pitchFamily="34" charset="-122"/>
              </a:rPr>
              <a:t>Beijing Advanced Innovation Center for Big Data and Brain Computing</a:t>
            </a:r>
            <a:endParaRPr lang="en-US" altLang="zh-CN" sz="2200" b="1" dirty="0" smtClean="0">
              <a:solidFill>
                <a:schemeClr val="accent3">
                  <a:lumMod val="50000"/>
                </a:schemeClr>
              </a:solidFill>
              <a:latin typeface="Arial Unicode MS" pitchFamily="34" charset="-122"/>
              <a:ea typeface="Arial Unicode MS" pitchFamily="34" charset="-122"/>
              <a:cs typeface="Arial Unicode MS" pitchFamily="34" charset="-122"/>
            </a:endParaRPr>
          </a:p>
          <a:p>
            <a:pPr marL="342900" indent="-342900" algn="ctr">
              <a:spcBef>
                <a:spcPct val="20000"/>
              </a:spcBef>
            </a:pPr>
            <a:endParaRPr lang="en-US" altLang="zh-CN" sz="3200" b="1" dirty="0" smtClean="0">
              <a:solidFill>
                <a:srgbClr val="000099"/>
              </a:solidFill>
              <a:latin typeface="+mn-lt"/>
              <a:ea typeface="+mn-ea"/>
            </a:endParaRPr>
          </a:p>
          <a:p>
            <a:pPr marL="342900" indent="-342900" algn="ctr">
              <a:spcBef>
                <a:spcPct val="20000"/>
              </a:spcBef>
            </a:pPr>
            <a:endParaRPr lang="en-US" altLang="zh-CN" sz="3200" b="1" dirty="0" smtClean="0">
              <a:solidFill>
                <a:srgbClr val="000099"/>
              </a:solidFill>
              <a:latin typeface="+mn-lt"/>
              <a:ea typeface="+mn-ea"/>
            </a:endParaRPr>
          </a:p>
        </p:txBody>
      </p:sp>
      <p:sp>
        <p:nvSpPr>
          <p:cNvPr id="15363" name="Rectangle 15"/>
          <p:cNvSpPr>
            <a:spLocks noRot="1" noChangeArrowheads="1"/>
          </p:cNvSpPr>
          <p:nvPr/>
        </p:nvSpPr>
        <p:spPr bwMode="auto">
          <a:xfrm>
            <a:off x="107504" y="800081"/>
            <a:ext cx="8964488" cy="1557349"/>
          </a:xfrm>
          <a:prstGeom prst="rect">
            <a:avLst/>
          </a:prstGeom>
          <a:noFill/>
          <a:ln w="9525">
            <a:noFill/>
            <a:miter lim="800000"/>
            <a:headEnd/>
            <a:tailEnd/>
          </a:ln>
        </p:spPr>
        <p:txBody>
          <a:bodyPr lIns="0" rIns="0" anchor="ctr">
            <a:spAutoFit/>
          </a:bodyPr>
          <a:lstStyle/>
          <a:p>
            <a:pPr algn="ctr">
              <a:lnSpc>
                <a:spcPct val="140000"/>
              </a:lnSpc>
            </a:pPr>
            <a:r>
              <a:rPr lang="en-US" altLang="zh-CN" sz="3600" b="1" dirty="0" smtClean="0">
                <a:solidFill>
                  <a:srgbClr val="000099"/>
                </a:solidFill>
                <a:latin typeface="+mj-lt"/>
                <a:ea typeface="黑体" pitchFamily="2" charset="-122"/>
              </a:rPr>
              <a:t>Towards Big Graph Search: </a:t>
            </a:r>
          </a:p>
          <a:p>
            <a:pPr algn="ctr">
              <a:lnSpc>
                <a:spcPct val="140000"/>
              </a:lnSpc>
            </a:pPr>
            <a:r>
              <a:rPr lang="en-US" altLang="zh-CN" sz="3200" b="1" dirty="0" smtClean="0">
                <a:solidFill>
                  <a:srgbClr val="000099"/>
                </a:solidFill>
                <a:latin typeface="+mj-lt"/>
                <a:ea typeface="黑体" pitchFamily="2" charset="-122"/>
              </a:rPr>
              <a:t>Challenges &amp; Techniques</a:t>
            </a:r>
            <a:endParaRPr lang="zh-CN" altLang="en-US" sz="3200" b="1" dirty="0">
              <a:solidFill>
                <a:srgbClr val="000099"/>
              </a:solidFill>
              <a:latin typeface="+mj-lt"/>
              <a:ea typeface="黑体" pitchFamily="2" charset="-122"/>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752732"/>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2928926" y="5929331"/>
            <a:ext cx="3804565" cy="78581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(1) E.g., Strong Simulation</a:t>
            </a:r>
            <a:endParaRPr lang="en-US" altLang="zh-CN" sz="3600" baseline="30000" dirty="0">
              <a:solidFill>
                <a:srgbClr val="C00000"/>
              </a:solidFill>
              <a:latin typeface="Arial Unicode MS" pitchFamily="34" charset="-122"/>
              <a:ea typeface="黑体" pitchFamily="49" charset="-122"/>
            </a:endParaRPr>
          </a:p>
        </p:txBody>
      </p:sp>
      <p:sp>
        <p:nvSpPr>
          <p:cNvPr id="17" name="TextBox 16"/>
          <p:cNvSpPr txBox="1"/>
          <p:nvPr/>
        </p:nvSpPr>
        <p:spPr>
          <a:xfrm>
            <a:off x="285720" y="4541058"/>
            <a:ext cx="8643998"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000" b="1" dirty="0" smtClean="0">
                <a:solidFill>
                  <a:srgbClr val="FF0000"/>
                </a:solidFill>
                <a:latin typeface="Arial Unicode MS" pitchFamily="34" charset="-122"/>
                <a:ea typeface="Arial Unicode MS" pitchFamily="34" charset="-122"/>
                <a:cs typeface="Arial Unicode MS" pitchFamily="34" charset="-122"/>
              </a:rPr>
              <a:t>Goodness</a:t>
            </a:r>
            <a:r>
              <a:rPr lang="zh-CN" altLang="en-US" sz="2000"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Keep exact structure topology </a:t>
            </a:r>
            <a:r>
              <a:rPr lang="en-US" altLang="zh-CN" sz="2000" dirty="0" smtClean="0">
                <a:latin typeface="Arial Unicode MS" pitchFamily="34" charset="-122"/>
                <a:ea typeface="Arial Unicode MS" pitchFamily="34" charset="-122"/>
                <a:cs typeface="Arial Unicode MS" pitchFamily="34" charset="-122"/>
              </a:rPr>
              <a:t>between </a:t>
            </a:r>
            <a:r>
              <a:rPr lang="en-US" altLang="zh-CN" sz="2000" dirty="0" smtClean="0">
                <a:solidFill>
                  <a:srgbClr val="2525FF"/>
                </a:solidFill>
                <a:latin typeface="Arial Unicode MS" pitchFamily="34" charset="-122"/>
                <a:ea typeface="Arial Unicode MS" pitchFamily="34" charset="-122"/>
                <a:cs typeface="Arial Unicode MS" pitchFamily="34" charset="-122"/>
              </a:rPr>
              <a:t>Q</a:t>
            </a:r>
            <a:r>
              <a:rPr lang="en-US" altLang="zh-CN" sz="2000" dirty="0" smtClean="0">
                <a:latin typeface="Arial Unicode MS" pitchFamily="34" charset="-122"/>
                <a:ea typeface="Arial Unicode MS" pitchFamily="34" charset="-122"/>
                <a:cs typeface="Arial Unicode MS" pitchFamily="34" charset="-122"/>
              </a:rPr>
              <a:t> and </a:t>
            </a:r>
            <a:r>
              <a:rPr lang="en-US" altLang="zh-CN" sz="2000" dirty="0" smtClean="0">
                <a:solidFill>
                  <a:srgbClr val="2525FF"/>
                </a:solidFill>
                <a:latin typeface="Arial Unicode MS" pitchFamily="34" charset="-122"/>
                <a:ea typeface="Arial Unicode MS" pitchFamily="34" charset="-122"/>
                <a:cs typeface="Arial Unicode MS" pitchFamily="34" charset="-122"/>
              </a:rPr>
              <a:t>G</a:t>
            </a:r>
            <a:r>
              <a:rPr lang="en-US" altLang="zh-CN" sz="2000" baseline="-25000" dirty="0" smtClean="0">
                <a:solidFill>
                  <a:srgbClr val="2525FF"/>
                </a:solidFill>
                <a:latin typeface="Arial Unicode MS" pitchFamily="34" charset="-122"/>
                <a:ea typeface="Arial Unicode MS" pitchFamily="34" charset="-122"/>
                <a:cs typeface="Arial Unicode MS" pitchFamily="34" charset="-122"/>
              </a:rPr>
              <a:t>s</a:t>
            </a:r>
            <a:endParaRPr lang="en-US" altLang="zh-CN" sz="2000" dirty="0" smtClean="0">
              <a:latin typeface="Arial Unicode MS" pitchFamily="34" charset="-122"/>
              <a:ea typeface="Arial Unicode MS" pitchFamily="34" charset="-122"/>
              <a:cs typeface="Arial Unicode MS" pitchFamily="34" charset="-122"/>
            </a:endParaRPr>
          </a:p>
        </p:txBody>
      </p:sp>
      <p:sp>
        <p:nvSpPr>
          <p:cNvPr id="19" name="TextBox 18"/>
          <p:cNvSpPr txBox="1"/>
          <p:nvPr/>
        </p:nvSpPr>
        <p:spPr>
          <a:xfrm>
            <a:off x="285720" y="5072074"/>
            <a:ext cx="8643998" cy="70788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000" b="1" dirty="0" smtClean="0">
                <a:solidFill>
                  <a:srgbClr val="FF0000"/>
                </a:solidFill>
                <a:latin typeface="Arial Unicode MS" pitchFamily="34" charset="-122"/>
                <a:ea typeface="Arial Unicode MS" pitchFamily="34" charset="-122"/>
                <a:cs typeface="Arial Unicode MS" pitchFamily="34" charset="-122"/>
              </a:rPr>
              <a:t>Badness</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NP-complete; may return exponential</a:t>
            </a:r>
            <a:r>
              <a:rPr lang="en-US" altLang="zh-CN" sz="2000" dirty="0" smtClean="0">
                <a:latin typeface="Arial Unicode MS" pitchFamily="34" charset="-122"/>
                <a:ea typeface="Arial Unicode MS" pitchFamily="34" charset="-122"/>
                <a:cs typeface="Arial Unicode MS" pitchFamily="34" charset="-122"/>
              </a:rPr>
              <a:t> many matched </a:t>
            </a:r>
            <a:r>
              <a:rPr lang="en-US" altLang="zh-CN" sz="2000" dirty="0" err="1" smtClean="0">
                <a:latin typeface="Arial Unicode MS" pitchFamily="34" charset="-122"/>
                <a:ea typeface="Arial Unicode MS" pitchFamily="34" charset="-122"/>
                <a:cs typeface="Arial Unicode MS" pitchFamily="34" charset="-122"/>
              </a:rPr>
              <a:t>subgraphs</a:t>
            </a:r>
            <a:r>
              <a:rPr lang="en-US" altLang="zh-CN" sz="2000" dirty="0" smtClean="0">
                <a:latin typeface="Arial Unicode MS" pitchFamily="34" charset="-122"/>
                <a:ea typeface="Arial Unicode MS" pitchFamily="34" charset="-122"/>
                <a:cs typeface="Arial Unicode MS" pitchFamily="34" charset="-122"/>
              </a:rPr>
              <a:t>;  In certain scenarios,  </a:t>
            </a:r>
            <a:r>
              <a:rPr lang="en-US" altLang="zh-CN" sz="2000" dirty="0" smtClean="0">
                <a:solidFill>
                  <a:srgbClr val="FF0000"/>
                </a:solidFill>
                <a:latin typeface="Arial Unicode MS" pitchFamily="34" charset="-122"/>
                <a:ea typeface="Arial Unicode MS" pitchFamily="34" charset="-122"/>
                <a:cs typeface="Arial Unicode MS" pitchFamily="34" charset="-122"/>
              </a:rPr>
              <a:t>too restrictive to find matches</a:t>
            </a: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10</a:t>
            </a:fld>
            <a:endParaRPr lang="zh-CN" altLang="en-US" dirty="0"/>
          </a:p>
        </p:txBody>
      </p:sp>
      <p:sp>
        <p:nvSpPr>
          <p:cNvPr id="12" name="矩形 11"/>
          <p:cNvSpPr/>
          <p:nvPr/>
        </p:nvSpPr>
        <p:spPr>
          <a:xfrm>
            <a:off x="0" y="5859269"/>
            <a:ext cx="9144000" cy="954107"/>
          </a:xfrm>
          <a:prstGeom prst="rect">
            <a:avLst/>
          </a:prstGeom>
          <a:ln>
            <a:solidFill>
              <a:srgbClr val="FF0000"/>
            </a:solidFill>
          </a:ln>
        </p:spPr>
        <p:txBody>
          <a:bodyPr wrap="square">
            <a:spAutoFit/>
          </a:bodyPr>
          <a:lstStyle/>
          <a:p>
            <a:pPr>
              <a:buNone/>
            </a:pP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Strong Simulation: Capturing Topology in Graph Pattern Matching. </a:t>
            </a:r>
            <a:r>
              <a:rPr lang="en-US" altLang="zh-CN" sz="1400" b="1" dirty="0" smtClean="0">
                <a:solidFill>
                  <a:srgbClr val="C00000"/>
                </a:solidFill>
                <a:ea typeface="黑体" pitchFamily="49" charset="-122"/>
              </a:rPr>
              <a:t>TODS 2014</a:t>
            </a:r>
            <a:r>
              <a:rPr lang="en-US" altLang="zh-CN" sz="1400" dirty="0" smtClean="0">
                <a:solidFill>
                  <a:srgbClr val="C00000"/>
                </a:solidFill>
                <a:ea typeface="黑体" pitchFamily="49" charset="-122"/>
              </a:rPr>
              <a:t>.</a:t>
            </a:r>
          </a:p>
          <a:p>
            <a:pPr>
              <a:buNone/>
            </a:pP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Capturing Topology in Graph Pattern Matching</a:t>
            </a:r>
            <a:r>
              <a:rPr lang="en-US" altLang="zh-CN" sz="1400" b="1" dirty="0" smtClean="0">
                <a:ea typeface="黑体" pitchFamily="49" charset="-122"/>
              </a:rPr>
              <a:t>. </a:t>
            </a:r>
            <a:r>
              <a:rPr lang="en-US" altLang="zh-CN" sz="1400" b="1" dirty="0" smtClean="0">
                <a:solidFill>
                  <a:srgbClr val="C00000"/>
                </a:solidFill>
                <a:ea typeface="黑体" pitchFamily="49" charset="-122"/>
              </a:rPr>
              <a:t>VLDB 2012.</a:t>
            </a:r>
            <a:endParaRPr lang="en-US" altLang="zh-CN" sz="1400" b="1" dirty="0" err="1" smtClean="0">
              <a:solidFill>
                <a:srgbClr val="C00000"/>
              </a:solidFill>
              <a:ea typeface="黑体" pitchFamily="49" charset="-122"/>
            </a:endParaRPr>
          </a:p>
        </p:txBody>
      </p:sp>
      <p:sp>
        <p:nvSpPr>
          <p:cNvPr id="13" name="内容占位符 2"/>
          <p:cNvSpPr>
            <a:spLocks noChangeArrowheads="1"/>
          </p:cNvSpPr>
          <p:nvPr/>
        </p:nvSpPr>
        <p:spPr bwMode="auto">
          <a:xfrm>
            <a:off x="720080" y="1136639"/>
            <a:ext cx="2807915"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en-US" altLang="zh-CN" sz="1800" dirty="0" err="1" smtClean="0">
                <a:latin typeface="Arial Unicode MS" pitchFamily="34" charset="-122"/>
                <a:ea typeface="Arial Unicode MS" pitchFamily="34" charset="-122"/>
                <a:cs typeface="Arial Unicode MS" pitchFamily="34" charset="-122"/>
              </a:rPr>
              <a:t>Subgraph</a:t>
            </a:r>
            <a:r>
              <a:rPr lang="en-US" altLang="zh-CN" sz="1800" dirty="0" smtClean="0">
                <a:latin typeface="Arial Unicode MS" pitchFamily="34" charset="-122"/>
                <a:ea typeface="Arial Unicode MS" pitchFamily="34" charset="-122"/>
                <a:cs typeface="Arial Unicode MS" pitchFamily="34" charset="-122"/>
              </a:rPr>
              <a:t> Isomorphism</a:t>
            </a:r>
            <a:endParaRPr lang="en-US" altLang="zh-CN" sz="1800" dirty="0">
              <a:latin typeface="Arial Unicode MS" pitchFamily="34" charset="-122"/>
              <a:ea typeface="Arial Unicode MS" pitchFamily="34" charset="-122"/>
              <a:cs typeface="Arial Unicode MS" pitchFamily="34" charset="-122"/>
            </a:endParaRPr>
          </a:p>
          <a:p>
            <a:pPr algn="ctr" defTabSz="971550">
              <a:spcBef>
                <a:spcPts val="600"/>
              </a:spcBef>
              <a:buClr>
                <a:schemeClr val="accent1"/>
              </a:buClr>
              <a:buSzPct val="80000"/>
            </a:pPr>
            <a:r>
              <a:rPr lang="en-US" altLang="zh-CN" sz="1800" dirty="0" smtClean="0">
                <a:solidFill>
                  <a:srgbClr val="0000FF"/>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NP-Complete</a:t>
            </a:r>
            <a:r>
              <a:rPr lang="en-US" altLang="zh-CN" sz="1800" dirty="0" smtClean="0">
                <a:solidFill>
                  <a:srgbClr val="0000FF"/>
                </a:solidFill>
                <a:latin typeface="Arial Unicode MS" pitchFamily="34" charset="-122"/>
                <a:ea typeface="Arial Unicode MS" pitchFamily="34" charset="-122"/>
                <a:cs typeface="Arial Unicode MS" pitchFamily="34" charset="-122"/>
              </a:rPr>
              <a:t>)</a:t>
            </a:r>
            <a:endParaRPr lang="en-US" altLang="zh-CN" sz="1800" dirty="0">
              <a:solidFill>
                <a:srgbClr val="0000FF"/>
              </a:solidFill>
              <a:latin typeface="Arial Unicode MS" pitchFamily="34" charset="-122"/>
              <a:ea typeface="Arial Unicode MS" pitchFamily="34" charset="-122"/>
              <a:cs typeface="Arial Unicode MS" pitchFamily="34" charset="-122"/>
            </a:endParaRPr>
          </a:p>
        </p:txBody>
      </p:sp>
      <p:sp>
        <p:nvSpPr>
          <p:cNvPr id="14" name="TextBox 3"/>
          <p:cNvSpPr txBox="1">
            <a:spLocks noChangeArrowheads="1"/>
          </p:cNvSpPr>
          <p:nvPr/>
        </p:nvSpPr>
        <p:spPr bwMode="auto">
          <a:xfrm>
            <a:off x="3601020" y="993689"/>
            <a:ext cx="2009775" cy="830997"/>
          </a:xfrm>
          <a:prstGeom prst="rect">
            <a:avLst/>
          </a:prstGeom>
          <a:noFill/>
          <a:ln w="9525">
            <a:noFill/>
            <a:miter lim="800000"/>
            <a:headEnd/>
            <a:tailEnd/>
          </a:ln>
        </p:spPr>
        <p:txBody>
          <a:bodyPr>
            <a:spAutoFit/>
          </a:bodyPr>
          <a:lstStyle/>
          <a:p>
            <a:pPr algn="ctr"/>
            <a:r>
              <a:rPr lang="zh-CN" altLang="en-US" sz="2400" dirty="0" smtClean="0">
                <a:solidFill>
                  <a:srgbClr val="C00000"/>
                </a:solidFill>
                <a:latin typeface="Arial Unicode MS" pitchFamily="34" charset="-122"/>
                <a:ea typeface="Arial Unicode MS" pitchFamily="34" charset="-122"/>
                <a:cs typeface="Arial Unicode MS" pitchFamily="34" charset="-122"/>
                <a:sym typeface="Symbol" pitchFamily="18" charset="2"/>
              </a:rPr>
              <a:t>     </a:t>
            </a:r>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approximation</a:t>
            </a:r>
            <a:endParaRPr lang="zh-CN" altLang="en-US" sz="2400" dirty="0">
              <a:latin typeface="Arial Unicode MS" pitchFamily="34" charset="-122"/>
              <a:ea typeface="Arial Unicode MS" pitchFamily="34" charset="-122"/>
              <a:cs typeface="Arial Unicode MS" pitchFamily="34" charset="-122"/>
            </a:endParaRPr>
          </a:p>
        </p:txBody>
      </p:sp>
      <p:cxnSp>
        <p:nvCxnSpPr>
          <p:cNvPr id="16" name="Straight Arrow Connector 5"/>
          <p:cNvCxnSpPr/>
          <p:nvPr/>
        </p:nvCxnSpPr>
        <p:spPr bwMode="auto">
          <a:xfrm>
            <a:off x="3743895" y="1425737"/>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内容占位符 2"/>
          <p:cNvSpPr>
            <a:spLocks noChangeArrowheads="1"/>
          </p:cNvSpPr>
          <p:nvPr/>
        </p:nvSpPr>
        <p:spPr bwMode="auto">
          <a:xfrm>
            <a:off x="5688583" y="1136639"/>
            <a:ext cx="2520329"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en-US" altLang="zh-CN" sz="1800" dirty="0" smtClean="0">
                <a:latin typeface="Arial Unicode MS" pitchFamily="34" charset="-122"/>
                <a:ea typeface="Arial Unicode MS" pitchFamily="34" charset="-122"/>
                <a:cs typeface="Arial Unicode MS" pitchFamily="34" charset="-122"/>
              </a:rPr>
              <a:t>Strong Simulation</a:t>
            </a:r>
            <a:endParaRPr lang="en-US" altLang="zh-CN" sz="1800" dirty="0">
              <a:latin typeface="Arial Unicode MS" pitchFamily="34" charset="-122"/>
              <a:ea typeface="Arial Unicode MS" pitchFamily="34" charset="-122"/>
              <a:cs typeface="Arial Unicode MS" pitchFamily="34" charset="-122"/>
            </a:endParaRPr>
          </a:p>
          <a:p>
            <a:pPr algn="ctr" defTabSz="971550">
              <a:spcBef>
                <a:spcPts val="600"/>
              </a:spcBef>
              <a:buClr>
                <a:schemeClr val="accent1"/>
              </a:buClr>
              <a:buSzPct val="80000"/>
            </a:pPr>
            <a:r>
              <a:rPr lang="en-US" altLang="zh-CN" sz="1800" dirty="0">
                <a:solidFill>
                  <a:srgbClr val="0000FF"/>
                </a:solidFill>
                <a:latin typeface="Arial Unicode MS" pitchFamily="34" charset="-122"/>
                <a:ea typeface="Arial Unicode MS" pitchFamily="34" charset="-122"/>
                <a:cs typeface="Arial Unicode MS" pitchFamily="34" charset="-122"/>
              </a:rPr>
              <a:t>(</a:t>
            </a:r>
            <a:r>
              <a:rPr lang="en-US" altLang="zh-CN" sz="1800" dirty="0">
                <a:solidFill>
                  <a:srgbClr val="FF0000"/>
                </a:solidFill>
                <a:latin typeface="Arial Unicode MS" pitchFamily="34" charset="-122"/>
                <a:ea typeface="Arial Unicode MS" pitchFamily="34" charset="-122"/>
                <a:cs typeface="Arial Unicode MS" pitchFamily="34" charset="-122"/>
              </a:rPr>
              <a:t>O(n</a:t>
            </a:r>
            <a:r>
              <a:rPr lang="en-US" altLang="zh-CN" sz="1800" baseline="30000" dirty="0">
                <a:solidFill>
                  <a:srgbClr val="FF0000"/>
                </a:solidFill>
                <a:latin typeface="Arial Unicode MS" pitchFamily="34" charset="-122"/>
                <a:ea typeface="Arial Unicode MS" pitchFamily="34" charset="-122"/>
                <a:cs typeface="Arial Unicode MS" pitchFamily="34" charset="-122"/>
              </a:rPr>
              <a:t>3</a:t>
            </a:r>
            <a:r>
              <a:rPr lang="en-US" altLang="zh-CN"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0000FF"/>
                </a:solidFill>
                <a:latin typeface="Arial Unicode MS" pitchFamily="34" charset="-122"/>
                <a:ea typeface="Arial Unicode MS" pitchFamily="34" charset="-122"/>
                <a:cs typeface="Arial Unicode MS" pitchFamily="34" charset="-122"/>
              </a:rPr>
              <a:t>)</a:t>
            </a:r>
            <a:endParaRPr lang="en-US" altLang="zh-CN" sz="1800" dirty="0">
              <a:solidFill>
                <a:srgbClr val="0000FF"/>
              </a:solidFill>
              <a:latin typeface="Arial Unicode MS" pitchFamily="34" charset="-122"/>
              <a:ea typeface="Arial Unicode MS" pitchFamily="34" charset="-122"/>
              <a:cs typeface="Arial Unicode MS" pitchFamily="34" charset="-122"/>
            </a:endParaRPr>
          </a:p>
        </p:txBody>
      </p:sp>
      <p:sp>
        <p:nvSpPr>
          <p:cNvPr id="21" name="内容占位符 2"/>
          <p:cNvSpPr>
            <a:spLocks noGrp="1"/>
          </p:cNvSpPr>
          <p:nvPr>
            <p:ph idx="1"/>
          </p:nvPr>
        </p:nvSpPr>
        <p:spPr>
          <a:xfrm>
            <a:off x="322388" y="2486056"/>
            <a:ext cx="8678768" cy="1657324"/>
          </a:xfrm>
        </p:spPr>
        <p:txBody>
          <a:bodyPr/>
          <a:lstStyle/>
          <a:p>
            <a:r>
              <a:rPr lang="en-US" altLang="zh-CN" sz="2000" dirty="0" err="1" smtClean="0">
                <a:solidFill>
                  <a:srgbClr val="C00000"/>
                </a:solidFill>
                <a:ea typeface="Arial Unicode MS" pitchFamily="34" charset="-122"/>
                <a:cs typeface="Arial Unicode MS" pitchFamily="34" charset="-122"/>
              </a:rPr>
              <a:t>Subgraph</a:t>
            </a:r>
            <a:r>
              <a:rPr lang="en-US" altLang="zh-CN" sz="2000" dirty="0" smtClean="0">
                <a:solidFill>
                  <a:srgbClr val="C00000"/>
                </a:solidFill>
                <a:ea typeface="Arial Unicode MS" pitchFamily="34" charset="-122"/>
                <a:cs typeface="Arial Unicode MS" pitchFamily="34" charset="-122"/>
              </a:rPr>
              <a:t> Isomorphism: </a:t>
            </a:r>
            <a:r>
              <a:rPr lang="en-US" altLang="zh-CN" sz="2000" dirty="0" smtClean="0">
                <a:ea typeface="Arial Unicode MS" pitchFamily="34" charset="-122"/>
                <a:cs typeface="Arial Unicode MS" pitchFamily="34" charset="-122"/>
              </a:rPr>
              <a:t>Pattern graph </a:t>
            </a:r>
            <a:r>
              <a:rPr lang="en-US" altLang="zh-CN" sz="2000" dirty="0" smtClean="0">
                <a:solidFill>
                  <a:srgbClr val="2525FF"/>
                </a:solidFill>
                <a:ea typeface="Arial Unicode MS" pitchFamily="34" charset="-122"/>
                <a:cs typeface="Arial Unicode MS" pitchFamily="34" charset="-122"/>
              </a:rPr>
              <a:t>Q</a:t>
            </a:r>
            <a:r>
              <a:rPr lang="en-US" altLang="zh-CN" sz="2000" dirty="0" smtClean="0">
                <a:ea typeface="Arial Unicode MS" pitchFamily="34" charset="-122"/>
                <a:cs typeface="Arial Unicode MS" pitchFamily="34" charset="-122"/>
              </a:rPr>
              <a:t>, </a:t>
            </a:r>
            <a:r>
              <a:rPr lang="en-US" altLang="zh-CN" sz="2000" dirty="0" err="1" smtClean="0">
                <a:ea typeface="Arial Unicode MS" pitchFamily="34" charset="-122"/>
                <a:cs typeface="Arial Unicode MS" pitchFamily="34" charset="-122"/>
              </a:rPr>
              <a:t>subgraph</a:t>
            </a:r>
            <a:r>
              <a:rPr lang="en-US" altLang="zh-CN" sz="2000" dirty="0" smtClean="0">
                <a:ea typeface="Arial Unicode MS" pitchFamily="34" charset="-122"/>
                <a:cs typeface="Arial Unicode MS" pitchFamily="34" charset="-122"/>
              </a:rPr>
              <a:t> </a:t>
            </a:r>
            <a:r>
              <a:rPr lang="en-US" altLang="zh-CN" sz="2000" dirty="0" smtClean="0">
                <a:solidFill>
                  <a:srgbClr val="2525FF"/>
                </a:solidFill>
                <a:ea typeface="Arial Unicode MS" pitchFamily="34" charset="-122"/>
                <a:cs typeface="Arial Unicode MS" pitchFamily="34" charset="-122"/>
              </a:rPr>
              <a:t>G</a:t>
            </a:r>
            <a:r>
              <a:rPr lang="en-US" altLang="zh-CN" sz="2000" baseline="-25000" dirty="0" smtClean="0">
                <a:solidFill>
                  <a:srgbClr val="2525FF"/>
                </a:solidFill>
                <a:ea typeface="Arial Unicode MS" pitchFamily="34" charset="-122"/>
                <a:cs typeface="Arial Unicode MS" pitchFamily="34" charset="-122"/>
              </a:rPr>
              <a:t>s</a:t>
            </a:r>
            <a:r>
              <a:rPr lang="en-US" altLang="zh-CN" sz="2000" baseline="-25000" dirty="0" smtClean="0">
                <a:ea typeface="Arial Unicode MS" pitchFamily="34" charset="-122"/>
                <a:cs typeface="Arial Unicode MS" pitchFamily="34" charset="-122"/>
              </a:rPr>
              <a:t> </a:t>
            </a:r>
            <a:r>
              <a:rPr lang="en-US" altLang="zh-CN" sz="2000" dirty="0" smtClean="0">
                <a:ea typeface="Arial Unicode MS" pitchFamily="34" charset="-122"/>
                <a:cs typeface="Arial Unicode MS" pitchFamily="34" charset="-122"/>
              </a:rPr>
              <a:t>of data graph </a:t>
            </a:r>
            <a:r>
              <a:rPr lang="en-US" altLang="zh-CN" sz="2000" dirty="0" smtClean="0">
                <a:solidFill>
                  <a:srgbClr val="2525FF"/>
                </a:solidFill>
                <a:ea typeface="Arial Unicode MS" pitchFamily="34" charset="-122"/>
                <a:cs typeface="Arial Unicode MS" pitchFamily="34" charset="-122"/>
              </a:rPr>
              <a:t>G</a:t>
            </a:r>
          </a:p>
          <a:p>
            <a:pPr lvl="1"/>
            <a:r>
              <a:rPr lang="en-US" altLang="zh-CN" sz="1800" dirty="0" smtClean="0">
                <a:solidFill>
                  <a:srgbClr val="2525FF"/>
                </a:solidFill>
                <a:ea typeface="Arial Unicode MS" pitchFamily="34" charset="-122"/>
                <a:cs typeface="Arial Unicode MS" pitchFamily="34" charset="-122"/>
              </a:rPr>
              <a:t>Q </a:t>
            </a:r>
            <a:r>
              <a:rPr lang="en-US" altLang="zh-CN" sz="1800" dirty="0" smtClean="0">
                <a:ea typeface="Arial Unicode MS" pitchFamily="34" charset="-122"/>
                <a:cs typeface="Arial Unicode MS" pitchFamily="34" charset="-122"/>
              </a:rPr>
              <a:t>matches </a:t>
            </a:r>
            <a:r>
              <a:rPr lang="en-US" altLang="zh-CN" sz="1800" dirty="0" smtClean="0">
                <a:solidFill>
                  <a:srgbClr val="2525FF"/>
                </a:solidFill>
                <a:ea typeface="Arial Unicode MS" pitchFamily="34" charset="-122"/>
                <a:cs typeface="Arial Unicode MS" pitchFamily="34" charset="-122"/>
              </a:rPr>
              <a:t>G</a:t>
            </a:r>
            <a:r>
              <a:rPr lang="en-US" altLang="zh-CN" sz="1800" baseline="-25000" dirty="0" smtClean="0">
                <a:solidFill>
                  <a:srgbClr val="2525FF"/>
                </a:solidFill>
                <a:ea typeface="Arial Unicode MS" pitchFamily="34" charset="-122"/>
                <a:cs typeface="Arial Unicode MS" pitchFamily="34" charset="-122"/>
              </a:rPr>
              <a:t>s</a:t>
            </a:r>
            <a:r>
              <a:rPr lang="en-US" altLang="zh-CN" sz="1800" dirty="0" smtClean="0">
                <a:ea typeface="Arial Unicode MS" pitchFamily="34" charset="-122"/>
                <a:cs typeface="Arial Unicode MS" pitchFamily="34" charset="-122"/>
              </a:rPr>
              <a:t> if there exists a </a:t>
            </a:r>
            <a:r>
              <a:rPr lang="en-US" altLang="zh-CN" sz="1800" dirty="0" err="1" smtClean="0">
                <a:solidFill>
                  <a:srgbClr val="FF0000"/>
                </a:solidFill>
                <a:ea typeface="Arial Unicode MS" pitchFamily="34" charset="-122"/>
                <a:cs typeface="Arial Unicode MS" pitchFamily="34" charset="-122"/>
              </a:rPr>
              <a:t>bijective</a:t>
            </a:r>
            <a:r>
              <a:rPr lang="en-US" altLang="zh-CN" sz="1800" dirty="0" smtClean="0">
                <a:ea typeface="Arial Unicode MS" pitchFamily="34" charset="-122"/>
                <a:cs typeface="Arial Unicode MS" pitchFamily="34" charset="-122"/>
              </a:rPr>
              <a:t> </a:t>
            </a:r>
            <a:r>
              <a:rPr lang="en-US" altLang="zh-CN" sz="1800" dirty="0" smtClean="0">
                <a:solidFill>
                  <a:srgbClr val="FF0000"/>
                </a:solidFill>
                <a:ea typeface="Arial Unicode MS" pitchFamily="34" charset="-122"/>
                <a:cs typeface="Arial Unicode MS" pitchFamily="34" charset="-122"/>
              </a:rPr>
              <a:t>function</a:t>
            </a:r>
            <a:r>
              <a:rPr lang="en-US" altLang="zh-CN" sz="1800" dirty="0" smtClean="0">
                <a:ea typeface="Arial Unicode MS" pitchFamily="34" charset="-122"/>
                <a:cs typeface="Arial Unicode MS" pitchFamily="34" charset="-122"/>
              </a:rPr>
              <a:t> f: V</a:t>
            </a:r>
            <a:r>
              <a:rPr lang="en-US" altLang="zh-CN" sz="1800" baseline="-25000" dirty="0" smtClean="0">
                <a:ea typeface="Arial Unicode MS" pitchFamily="34" charset="-122"/>
                <a:cs typeface="Arial Unicode MS" pitchFamily="34" charset="-122"/>
              </a:rPr>
              <a:t>Q</a:t>
            </a:r>
            <a:r>
              <a:rPr lang="en-US" altLang="zh-CN" sz="1800" dirty="0" smtClean="0">
                <a:ea typeface="Arial Unicode MS" pitchFamily="34" charset="-122"/>
                <a:cs typeface="Arial Unicode MS" pitchFamily="34" charset="-122"/>
              </a:rPr>
              <a:t>→ V</a:t>
            </a:r>
            <a:r>
              <a:rPr lang="en-US" altLang="zh-CN" sz="1800" baseline="-25000" dirty="0" smtClean="0">
                <a:ea typeface="Arial Unicode MS" pitchFamily="34" charset="-122"/>
                <a:cs typeface="Arial Unicode MS" pitchFamily="34" charset="-122"/>
              </a:rPr>
              <a:t>Gs</a:t>
            </a:r>
            <a:r>
              <a:rPr lang="en-US" altLang="zh-CN" sz="1800" dirty="0" smtClean="0">
                <a:ea typeface="Arial Unicode MS" pitchFamily="34" charset="-122"/>
                <a:cs typeface="Arial Unicode MS" pitchFamily="34" charset="-122"/>
              </a:rPr>
              <a:t> such that </a:t>
            </a:r>
          </a:p>
          <a:p>
            <a:pPr lvl="2"/>
            <a:r>
              <a:rPr lang="en-US" altLang="zh-CN" dirty="0" smtClean="0">
                <a:ea typeface="Arial Unicode MS" pitchFamily="34" charset="-122"/>
                <a:cs typeface="Arial Unicode MS" pitchFamily="34" charset="-122"/>
              </a:rPr>
              <a:t>for </a:t>
            </a:r>
            <a:r>
              <a:rPr lang="en-US" altLang="zh-CN" dirty="0" smtClean="0">
                <a:solidFill>
                  <a:srgbClr val="FF0000"/>
                </a:solidFill>
                <a:ea typeface="Arial Unicode MS" pitchFamily="34" charset="-122"/>
                <a:cs typeface="Arial Unicode MS" pitchFamily="34" charset="-122"/>
              </a:rPr>
              <a:t>each</a:t>
            </a:r>
            <a:r>
              <a:rPr lang="en-US" altLang="zh-CN" dirty="0" smtClean="0">
                <a:ea typeface="Arial Unicode MS" pitchFamily="34" charset="-122"/>
                <a:cs typeface="Arial Unicode MS" pitchFamily="34" charset="-122"/>
              </a:rPr>
              <a:t> node u in Q, u and f(u) have the </a:t>
            </a:r>
            <a:r>
              <a:rPr lang="en-US" altLang="zh-CN" dirty="0" smtClean="0">
                <a:solidFill>
                  <a:srgbClr val="FF0000"/>
                </a:solidFill>
                <a:ea typeface="Arial Unicode MS" pitchFamily="34" charset="-122"/>
                <a:cs typeface="Arial Unicode MS" pitchFamily="34" charset="-122"/>
              </a:rPr>
              <a:t>same</a:t>
            </a:r>
            <a:r>
              <a:rPr lang="en-US" altLang="zh-CN" dirty="0" smtClean="0">
                <a:ea typeface="Arial Unicode MS" pitchFamily="34" charset="-122"/>
                <a:cs typeface="Arial Unicode MS" pitchFamily="34" charset="-122"/>
              </a:rPr>
              <a:t> label</a:t>
            </a:r>
          </a:p>
          <a:p>
            <a:pPr lvl="2"/>
            <a:r>
              <a:rPr lang="en-US" altLang="zh-CN" dirty="0" smtClean="0">
                <a:ea typeface="Arial Unicode MS" pitchFamily="34" charset="-122"/>
                <a:cs typeface="Arial Unicode MS" pitchFamily="34" charset="-122"/>
              </a:rPr>
              <a:t>An edge (u, u‘) in Q </a:t>
            </a:r>
            <a:r>
              <a:rPr lang="en-US" altLang="zh-CN" dirty="0" smtClean="0">
                <a:solidFill>
                  <a:srgbClr val="FF0000"/>
                </a:solidFill>
                <a:ea typeface="Arial Unicode MS" pitchFamily="34" charset="-122"/>
                <a:cs typeface="Arial Unicode MS" pitchFamily="34" charset="-122"/>
              </a:rPr>
              <a:t>if and only if</a:t>
            </a:r>
            <a:r>
              <a:rPr lang="en-US" altLang="zh-CN" dirty="0" smtClean="0">
                <a:ea typeface="Arial Unicode MS" pitchFamily="34" charset="-122"/>
                <a:cs typeface="Arial Unicode MS" pitchFamily="34" charset="-122"/>
              </a:rPr>
              <a:t> (f(u), f(u')) is an edge in G</a:t>
            </a:r>
            <a:r>
              <a:rPr lang="en-US" altLang="zh-CN" baseline="-25000" dirty="0" smtClean="0">
                <a:ea typeface="Arial Unicode MS" pitchFamily="34" charset="-122"/>
                <a:cs typeface="Arial Unicode MS" pitchFamily="34" charset="-122"/>
              </a:rPr>
              <a:t>s</a:t>
            </a:r>
          </a:p>
          <a:p>
            <a:pPr lvl="1"/>
            <a:r>
              <a:rPr lang="en-US" altLang="zh-CN" sz="1800" dirty="0" smtClean="0">
                <a:solidFill>
                  <a:srgbClr val="0066CC"/>
                </a:solidFill>
                <a:ea typeface="Arial Unicode MS" pitchFamily="34" charset="-122"/>
                <a:cs typeface="Arial Unicode MS" pitchFamily="34" charset="-122"/>
              </a:rPr>
              <a:t>Q</a:t>
            </a:r>
            <a:r>
              <a:rPr lang="en-US" altLang="zh-CN" sz="1800" dirty="0" smtClean="0">
                <a:ea typeface="Arial Unicode MS" pitchFamily="34" charset="-122"/>
                <a:cs typeface="Arial Unicode MS" pitchFamily="34" charset="-122"/>
              </a:rPr>
              <a:t> matches </a:t>
            </a:r>
            <a:r>
              <a:rPr lang="en-US" altLang="zh-CN" sz="1800" dirty="0" smtClean="0">
                <a:solidFill>
                  <a:srgbClr val="0066CC"/>
                </a:solidFill>
                <a:ea typeface="Arial Unicode MS" pitchFamily="34" charset="-122"/>
                <a:cs typeface="Arial Unicode MS" pitchFamily="34" charset="-122"/>
              </a:rPr>
              <a:t>G</a:t>
            </a:r>
            <a:r>
              <a:rPr lang="en-US" altLang="zh-CN" sz="1800" dirty="0" smtClean="0">
                <a:ea typeface="Arial Unicode MS" pitchFamily="34" charset="-122"/>
                <a:cs typeface="Arial Unicode MS" pitchFamily="34" charset="-122"/>
              </a:rPr>
              <a:t>, via </a:t>
            </a:r>
            <a:r>
              <a:rPr lang="en-US" altLang="zh-CN" sz="1800" dirty="0" err="1" smtClean="0">
                <a:ea typeface="Arial Unicode MS" pitchFamily="34" charset="-122"/>
                <a:cs typeface="Arial Unicode MS" pitchFamily="34" charset="-122"/>
              </a:rPr>
              <a:t>subgraph</a:t>
            </a:r>
            <a:r>
              <a:rPr lang="en-US" altLang="zh-CN" sz="1800" dirty="0" smtClean="0">
                <a:ea typeface="Arial Unicode MS" pitchFamily="34" charset="-122"/>
                <a:cs typeface="Arial Unicode MS" pitchFamily="34" charset="-122"/>
              </a:rPr>
              <a:t> </a:t>
            </a:r>
            <a:r>
              <a:rPr lang="en-US" altLang="zh-CN" sz="1800" dirty="0" err="1" smtClean="0">
                <a:ea typeface="Arial Unicode MS" pitchFamily="34" charset="-122"/>
                <a:cs typeface="Arial Unicode MS" pitchFamily="34" charset="-122"/>
              </a:rPr>
              <a:t>isomorphsim</a:t>
            </a:r>
            <a:r>
              <a:rPr lang="en-US" altLang="zh-CN" sz="1800" dirty="0" smtClean="0">
                <a:ea typeface="Arial Unicode MS" pitchFamily="34" charset="-122"/>
                <a:cs typeface="Arial Unicode MS" pitchFamily="34" charset="-122"/>
              </a:rPr>
              <a:t>, if there is such a </a:t>
            </a:r>
            <a:r>
              <a:rPr lang="en-US" altLang="zh-CN" sz="1800" dirty="0" err="1" smtClean="0">
                <a:ea typeface="Arial Unicode MS" pitchFamily="34" charset="-122"/>
                <a:cs typeface="Arial Unicode MS" pitchFamily="34" charset="-122"/>
              </a:rPr>
              <a:t>subraph</a:t>
            </a:r>
            <a:r>
              <a:rPr lang="en-US" altLang="zh-CN" sz="1800" dirty="0" smtClean="0">
                <a:ea typeface="Arial Unicode MS" pitchFamily="34" charset="-122"/>
                <a:cs typeface="Arial Unicode MS" pitchFamily="34" charset="-122"/>
              </a:rPr>
              <a:t> </a:t>
            </a:r>
            <a:r>
              <a:rPr lang="en-US" altLang="zh-CN" sz="1800" dirty="0" smtClean="0">
                <a:solidFill>
                  <a:srgbClr val="0066CC"/>
                </a:solidFill>
                <a:ea typeface="Arial Unicode MS" pitchFamily="34" charset="-122"/>
                <a:cs typeface="Arial Unicode MS" pitchFamily="34" charset="-122"/>
              </a:rPr>
              <a:t>Gs</a:t>
            </a:r>
          </a:p>
        </p:txBody>
      </p:sp>
    </p:spTree>
    <p:extLst>
      <p:ext uri="{BB962C8B-B14F-4D97-AF65-F5344CB8AC3E}">
        <p14:creationId xmlns:p14="http://schemas.microsoft.com/office/powerpoint/2010/main" xmlns="" val="3412928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(1) E.g., Strong Simulation</a:t>
            </a:r>
            <a:endParaRPr lang="en-US" altLang="zh-CN" sz="3600" b="1" dirty="0">
              <a:solidFill>
                <a:srgbClr val="C00000"/>
              </a:solidFill>
              <a:latin typeface="Arial Unicode MS" pitchFamily="34" charset="-122"/>
              <a:ea typeface="黑体" pitchFamily="49" charset="-122"/>
            </a:endParaRPr>
          </a:p>
        </p:txBody>
      </p:sp>
      <p:pic>
        <p:nvPicPr>
          <p:cNvPr id="10" name="Picture 2"/>
          <p:cNvPicPr>
            <a:picLocks noChangeAspect="1" noChangeArrowheads="1"/>
          </p:cNvPicPr>
          <p:nvPr/>
        </p:nvPicPr>
        <p:blipFill>
          <a:blip r:embed="rId2" cstate="print"/>
          <a:srcRect/>
          <a:stretch>
            <a:fillRect/>
          </a:stretch>
        </p:blipFill>
        <p:spPr bwMode="auto">
          <a:xfrm>
            <a:off x="579834" y="887908"/>
            <a:ext cx="7448550" cy="3405188"/>
          </a:xfrm>
          <a:prstGeom prst="rect">
            <a:avLst/>
          </a:prstGeom>
          <a:noFill/>
          <a:ln w="9525">
            <a:noFill/>
            <a:miter lim="800000"/>
            <a:headEnd/>
            <a:tailEnd/>
          </a:ln>
        </p:spPr>
      </p:pic>
      <p:pic>
        <p:nvPicPr>
          <p:cNvPr id="11" name="图片 6" descr="teamwork.jpg"/>
          <p:cNvPicPr>
            <a:picLocks noChangeAspect="1"/>
          </p:cNvPicPr>
          <p:nvPr/>
        </p:nvPicPr>
        <p:blipFill>
          <a:blip r:embed="rId3" cstate="print"/>
          <a:srcRect/>
          <a:stretch>
            <a:fillRect/>
          </a:stretch>
        </p:blipFill>
        <p:spPr bwMode="auto">
          <a:xfrm>
            <a:off x="251520" y="4401344"/>
            <a:ext cx="1524000" cy="1524000"/>
          </a:xfrm>
          <a:prstGeom prst="rect">
            <a:avLst/>
          </a:prstGeom>
          <a:noFill/>
          <a:ln w="9525">
            <a:noFill/>
            <a:miter lim="800000"/>
            <a:headEnd/>
            <a:tailEnd/>
          </a:ln>
        </p:spPr>
      </p:pic>
      <p:sp>
        <p:nvSpPr>
          <p:cNvPr id="12" name="TextBox 11"/>
          <p:cNvSpPr txBox="1"/>
          <p:nvPr/>
        </p:nvSpPr>
        <p:spPr>
          <a:xfrm>
            <a:off x="1923728" y="4407495"/>
            <a:ext cx="682473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sz="2400" dirty="0" smtClean="0"/>
              <a:t>Set up a team to develop a new software product </a:t>
            </a:r>
            <a:endParaRPr lang="en-US" sz="2400" dirty="0"/>
          </a:p>
        </p:txBody>
      </p:sp>
      <p:sp>
        <p:nvSpPr>
          <p:cNvPr id="13" name="TextBox 12"/>
          <p:cNvSpPr txBox="1"/>
          <p:nvPr/>
        </p:nvSpPr>
        <p:spPr>
          <a:xfrm>
            <a:off x="1907704" y="4941168"/>
            <a:ext cx="6824736"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sz="2400" dirty="0" smtClean="0">
                <a:solidFill>
                  <a:srgbClr val="C00000"/>
                </a:solidFill>
              </a:rPr>
              <a:t>Strong simulation </a:t>
            </a:r>
            <a:r>
              <a:rPr lang="en-US" sz="2400" dirty="0" smtClean="0"/>
              <a:t>returns </a:t>
            </a:r>
            <a:r>
              <a:rPr lang="en-US" sz="2400" dirty="0" smtClean="0">
                <a:solidFill>
                  <a:srgbClr val="FF0000"/>
                </a:solidFill>
              </a:rPr>
              <a:t>F3, F4 and F5;</a:t>
            </a:r>
          </a:p>
          <a:p>
            <a:pPr>
              <a:defRPr/>
            </a:pPr>
            <a:r>
              <a:rPr lang="en-US" altLang="zh-CN" sz="2400" dirty="0" err="1" smtClean="0">
                <a:solidFill>
                  <a:srgbClr val="C00000"/>
                </a:solidFill>
              </a:rPr>
              <a:t>Subgraph</a:t>
            </a:r>
            <a:r>
              <a:rPr lang="en-US" altLang="zh-CN" sz="2400" dirty="0" smtClean="0">
                <a:solidFill>
                  <a:srgbClr val="C00000"/>
                </a:solidFill>
              </a:rPr>
              <a:t> isomorphism </a:t>
            </a:r>
            <a:r>
              <a:rPr lang="en-US" altLang="zh-CN" sz="2400" dirty="0" smtClean="0"/>
              <a:t>returns </a:t>
            </a:r>
            <a:r>
              <a:rPr lang="en-US" altLang="zh-CN" sz="2400" dirty="0" smtClean="0">
                <a:solidFill>
                  <a:srgbClr val="FF0000"/>
                </a:solidFill>
              </a:rPr>
              <a:t>empty!</a:t>
            </a:r>
            <a:endParaRPr lang="en-US" sz="2400" dirty="0">
              <a:solidFill>
                <a:srgbClr val="FF0000"/>
              </a:solidFill>
            </a:endParaRPr>
          </a:p>
        </p:txBody>
      </p:sp>
      <p:sp>
        <p:nvSpPr>
          <p:cNvPr id="14" name="Rectangle 14"/>
          <p:cNvSpPr txBox="1">
            <a:spLocks noChangeArrowheads="1"/>
          </p:cNvSpPr>
          <p:nvPr/>
        </p:nvSpPr>
        <p:spPr bwMode="auto">
          <a:xfrm>
            <a:off x="395536" y="6093296"/>
            <a:ext cx="8496944"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r>
              <a:rPr lang="en-US" altLang="zh-CN" sz="2000" b="1" i="1" dirty="0" err="1" smtClean="0">
                <a:solidFill>
                  <a:srgbClr val="FF0000"/>
                </a:solidFill>
              </a:rPr>
              <a:t>Subgraph</a:t>
            </a:r>
            <a:r>
              <a:rPr lang="en-US" altLang="zh-CN" sz="2000" b="1" i="1" dirty="0" smtClean="0">
                <a:solidFill>
                  <a:srgbClr val="FF0000"/>
                </a:solidFill>
              </a:rPr>
              <a:t> isomorphism is too strict for emerging applications!</a:t>
            </a:r>
            <a:endParaRPr lang="en-US" altLang="zh-CN" sz="2000" b="1" i="1" dirty="0">
              <a:solidFill>
                <a:srgbClr val="FF0000"/>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11</a:t>
            </a:fld>
            <a:endParaRPr lang="zh-CN" altLang="en-US" dirty="0"/>
          </a:p>
        </p:txBody>
      </p:sp>
    </p:spTree>
    <p:extLst>
      <p:ext uri="{BB962C8B-B14F-4D97-AF65-F5344CB8AC3E}">
        <p14:creationId xmlns:p14="http://schemas.microsoft.com/office/powerpoint/2010/main" xmlns="" val="7520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51520" y="76200"/>
            <a:ext cx="7829550" cy="760512"/>
          </a:xfrm>
        </p:spPr>
        <p:txBody>
          <a:bodyPr/>
          <a:lstStyle/>
          <a:p>
            <a:pPr>
              <a:defRPr/>
            </a:pPr>
            <a:r>
              <a:rPr lang="en-US" altLang="zh-CN" sz="3600" b="1" dirty="0" smtClean="0">
                <a:solidFill>
                  <a:srgbClr val="C00000"/>
                </a:solidFill>
                <a:ea typeface="黑体" pitchFamily="49" charset="-122"/>
              </a:rPr>
              <a:t>(1) E.g., Strong Simulation</a:t>
            </a:r>
            <a:endParaRPr lang="zh-CN" altLang="en-US" sz="2400" b="1" dirty="0">
              <a:solidFill>
                <a:srgbClr val="C00000"/>
              </a:solidFill>
              <a:ea typeface="黑体" pitchFamily="49" charset="-122"/>
            </a:endParaRPr>
          </a:p>
        </p:txBody>
      </p:sp>
      <p:pic>
        <p:nvPicPr>
          <p:cNvPr id="6" name="Picture 3" descr="C:\Users\SkyHeart\Desktop\TO.eps"/>
          <p:cNvPicPr>
            <a:picLocks noChangeAspect="1" noChangeArrowheads="1"/>
          </p:cNvPicPr>
          <p:nvPr/>
        </p:nvPicPr>
        <p:blipFill>
          <a:blip r:embed="rId2" cstate="print"/>
          <a:srcRect/>
          <a:stretch>
            <a:fillRect/>
          </a:stretch>
        </p:blipFill>
        <p:spPr bwMode="auto">
          <a:xfrm>
            <a:off x="1201233" y="116632"/>
            <a:ext cx="4811712" cy="5895975"/>
          </a:xfrm>
          <a:prstGeom prst="rect">
            <a:avLst/>
          </a:prstGeom>
          <a:noFill/>
          <a:ln w="9525">
            <a:noFill/>
            <a:miter lim="800000"/>
            <a:headEnd/>
            <a:tailEnd/>
          </a:ln>
        </p:spPr>
      </p:pic>
      <p:sp>
        <p:nvSpPr>
          <p:cNvPr id="7" name="矩形 6"/>
          <p:cNvSpPr>
            <a:spLocks noChangeArrowheads="1"/>
          </p:cNvSpPr>
          <p:nvPr/>
        </p:nvSpPr>
        <p:spPr bwMode="auto">
          <a:xfrm>
            <a:off x="602745" y="5562600"/>
            <a:ext cx="8001000" cy="1016000"/>
          </a:xfrm>
          <a:prstGeom prst="rect">
            <a:avLst/>
          </a:prstGeom>
          <a:noFill/>
          <a:ln w="9525">
            <a:noFill/>
            <a:miter lim="800000"/>
            <a:headEnd/>
            <a:tailEnd/>
          </a:ln>
        </p:spPr>
        <p:txBody>
          <a:bodyPr>
            <a:spAutoFit/>
          </a:bodyPr>
          <a:lstStyle/>
          <a:p>
            <a:r>
              <a:rPr lang="en-US" altLang="zh-CN" sz="2000" b="1" dirty="0">
                <a:solidFill>
                  <a:srgbClr val="FF0000"/>
                </a:solidFill>
                <a:latin typeface="Arial Black" pitchFamily="34" charset="0"/>
              </a:rPr>
              <a:t>“</a:t>
            </a:r>
            <a:r>
              <a:rPr lang="en-US" altLang="zh-CN" sz="2000" dirty="0">
                <a:solidFill>
                  <a:srgbClr val="FF0000"/>
                </a:solidFill>
                <a:latin typeface="Arial Black" pitchFamily="34" charset="0"/>
              </a:rPr>
              <a:t>Those who were trained to fly didn’t know the others. One group of people did not know the other group.”  (</a:t>
            </a:r>
            <a:r>
              <a:rPr lang="en-US" altLang="zh-CN" sz="2000" dirty="0">
                <a:solidFill>
                  <a:schemeClr val="accent2"/>
                </a:solidFill>
                <a:latin typeface="Arial Black" pitchFamily="34" charset="0"/>
              </a:rPr>
              <a:t>Osama Bin Laden, 2001</a:t>
            </a:r>
            <a:r>
              <a:rPr lang="en-US" altLang="zh-CN" sz="2000" dirty="0">
                <a:solidFill>
                  <a:srgbClr val="FF0000"/>
                </a:solidFill>
                <a:latin typeface="Arial Black" pitchFamily="34" charset="0"/>
              </a:rPr>
              <a:t>)</a:t>
            </a:r>
          </a:p>
        </p:txBody>
      </p:sp>
      <p:pic>
        <p:nvPicPr>
          <p:cNvPr id="8" name="图片 7" descr="osama-bin-laden.jpg"/>
          <p:cNvPicPr>
            <a:picLocks noChangeAspect="1"/>
          </p:cNvPicPr>
          <p:nvPr/>
        </p:nvPicPr>
        <p:blipFill>
          <a:blip r:embed="rId3" cstate="print"/>
          <a:srcRect/>
          <a:stretch>
            <a:fillRect/>
          </a:stretch>
        </p:blipFill>
        <p:spPr bwMode="auto">
          <a:xfrm>
            <a:off x="6516216" y="3573015"/>
            <a:ext cx="1440160" cy="1573467"/>
          </a:xfrm>
          <a:prstGeom prst="rect">
            <a:avLst/>
          </a:prstGeom>
          <a:noFill/>
          <a:ln w="9525">
            <a:noFill/>
            <a:miter lim="800000"/>
            <a:headEnd/>
            <a:tailEnd/>
          </a:ln>
        </p:spPr>
      </p:pic>
      <p:sp>
        <p:nvSpPr>
          <p:cNvPr id="9" name="云形标注 8"/>
          <p:cNvSpPr/>
          <p:nvPr/>
        </p:nvSpPr>
        <p:spPr>
          <a:xfrm rot="444174">
            <a:off x="5643336" y="3084105"/>
            <a:ext cx="2959199" cy="2456611"/>
          </a:xfrm>
          <a:prstGeom prst="cloudCallout">
            <a:avLst>
              <a:gd name="adj1" fmla="val -40042"/>
              <a:gd name="adj2" fmla="val 46614"/>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12</a:t>
            </a:fld>
            <a:endParaRPr lang="zh-CN" altLang="en-US" dirty="0"/>
          </a:p>
        </p:txBody>
      </p:sp>
      <p:sp>
        <p:nvSpPr>
          <p:cNvPr id="10" name="矩形 9"/>
          <p:cNvSpPr/>
          <p:nvPr/>
        </p:nvSpPr>
        <p:spPr>
          <a:xfrm>
            <a:off x="5214942" y="1285860"/>
            <a:ext cx="3642857" cy="369332"/>
          </a:xfrm>
          <a:prstGeom prst="rect">
            <a:avLst/>
          </a:prstGeom>
        </p:spPr>
        <p:txBody>
          <a:bodyPr wrap="none">
            <a:spAutoFit/>
          </a:bodyPr>
          <a:lstStyle/>
          <a:p>
            <a:r>
              <a:rPr lang="en-US" altLang="zh-CN" b="1" dirty="0" smtClean="0">
                <a:solidFill>
                  <a:srgbClr val="C00000"/>
                </a:solidFill>
                <a:ea typeface="黑体" pitchFamily="49" charset="-122"/>
              </a:rPr>
              <a:t>Terrorist Collaboration Network</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a:spLocks noGrp="1"/>
          </p:cNvSpPr>
          <p:nvPr>
            <p:ph type="title"/>
          </p:nvPr>
        </p:nvSpPr>
        <p:spPr>
          <a:xfrm>
            <a:off x="323528" y="76200"/>
            <a:ext cx="7829550" cy="760512"/>
          </a:xfrm>
        </p:spPr>
        <p:txBody>
          <a:bodyPr/>
          <a:lstStyle/>
          <a:p>
            <a:pPr>
              <a:defRPr/>
            </a:pPr>
            <a:r>
              <a:rPr lang="en-US" altLang="zh-CN" sz="3600" b="1" dirty="0" smtClean="0">
                <a:solidFill>
                  <a:srgbClr val="C00000"/>
                </a:solidFill>
                <a:ea typeface="黑体" pitchFamily="49" charset="-122"/>
              </a:rPr>
              <a:t>(1) E.g., Strong Simulation</a:t>
            </a:r>
            <a:endParaRPr lang="zh-CN" altLang="en-US" sz="3600" b="1" dirty="0">
              <a:solidFill>
                <a:srgbClr val="C00000"/>
              </a:solidFill>
              <a:latin typeface="Arial Unicode MS" pitchFamily="34" charset="-122"/>
              <a:ea typeface="黑体" pitchFamily="49" charset="-122"/>
            </a:endParaRPr>
          </a:p>
        </p:txBody>
      </p:sp>
      <p:pic>
        <p:nvPicPr>
          <p:cNvPr id="18" name="Picture 2"/>
          <p:cNvPicPr>
            <a:picLocks noChangeAspect="1" noChangeArrowheads="1"/>
          </p:cNvPicPr>
          <p:nvPr/>
        </p:nvPicPr>
        <p:blipFill>
          <a:blip r:embed="rId2" cstate="print"/>
          <a:srcRect/>
          <a:stretch>
            <a:fillRect/>
          </a:stretch>
        </p:blipFill>
        <p:spPr bwMode="auto">
          <a:xfrm>
            <a:off x="679648" y="2597224"/>
            <a:ext cx="7848600" cy="1447800"/>
          </a:xfrm>
          <a:prstGeom prst="rect">
            <a:avLst/>
          </a:prstGeom>
          <a:noFill/>
          <a:ln w="9525">
            <a:noFill/>
            <a:miter lim="800000"/>
            <a:headEnd/>
            <a:tailEnd/>
          </a:ln>
        </p:spPr>
      </p:pic>
      <p:pic>
        <p:nvPicPr>
          <p:cNvPr id="26" name="Picture 2"/>
          <p:cNvPicPr>
            <a:picLocks noChangeAspect="1" noChangeArrowheads="1"/>
          </p:cNvPicPr>
          <p:nvPr/>
        </p:nvPicPr>
        <p:blipFill>
          <a:blip r:embed="rId3" cstate="print"/>
          <a:srcRect/>
          <a:stretch>
            <a:fillRect/>
          </a:stretch>
        </p:blipFill>
        <p:spPr bwMode="auto">
          <a:xfrm>
            <a:off x="1765498" y="4093815"/>
            <a:ext cx="5543550" cy="1495425"/>
          </a:xfrm>
          <a:prstGeom prst="rect">
            <a:avLst/>
          </a:prstGeom>
          <a:noFill/>
          <a:ln w="9525">
            <a:noFill/>
            <a:miter lim="800000"/>
            <a:headEnd/>
            <a:tailEnd/>
          </a:ln>
        </p:spPr>
      </p:pic>
      <p:sp>
        <p:nvSpPr>
          <p:cNvPr id="14" name="Rectangle 14"/>
          <p:cNvSpPr txBox="1">
            <a:spLocks noChangeArrowheads="1"/>
          </p:cNvSpPr>
          <p:nvPr/>
        </p:nvSpPr>
        <p:spPr bwMode="auto">
          <a:xfrm>
            <a:off x="251520" y="6001891"/>
            <a:ext cx="8640960"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eaLnBrk="1" hangingPunct="1">
              <a:defRPr/>
            </a:pPr>
            <a:r>
              <a:rPr lang="en-US" altLang="zh-CN" sz="2400" dirty="0" smtClean="0">
                <a:solidFill>
                  <a:srgbClr val="FF0000"/>
                </a:solidFill>
                <a:latin typeface="Arial Unicode MS" pitchFamily="34" charset="-122"/>
                <a:ea typeface="Arial Unicode MS" pitchFamily="34" charset="-122"/>
                <a:cs typeface="Arial Unicode MS" pitchFamily="34" charset="-122"/>
              </a:rPr>
              <a:t>Preserve 70-80% </a:t>
            </a:r>
            <a:r>
              <a:rPr lang="en-US" altLang="zh-CN" sz="2400" dirty="0" err="1" smtClean="0">
                <a:solidFill>
                  <a:srgbClr val="FF0000"/>
                </a:solidFill>
                <a:latin typeface="Arial Unicode MS" pitchFamily="34" charset="-122"/>
                <a:ea typeface="Arial Unicode MS" pitchFamily="34" charset="-122"/>
                <a:cs typeface="Arial Unicode MS" pitchFamily="34" charset="-122"/>
              </a:rPr>
              <a:t>subgraph</a:t>
            </a:r>
            <a:r>
              <a:rPr lang="en-US" altLang="zh-CN" sz="2400" dirty="0" smtClean="0">
                <a:solidFill>
                  <a:srgbClr val="FF0000"/>
                </a:solidFill>
                <a:latin typeface="Arial Unicode MS" pitchFamily="34" charset="-122"/>
                <a:ea typeface="Arial Unicode MS" pitchFamily="34" charset="-122"/>
                <a:cs typeface="Arial Unicode MS" pitchFamily="34" charset="-122"/>
              </a:rPr>
              <a:t> isomorphism &amp; 100</a:t>
            </a:r>
            <a:r>
              <a:rPr lang="zh-CN" altLang="en-US" sz="2400" dirty="0" smtClean="0">
                <a:solidFill>
                  <a:srgbClr val="FF0000"/>
                </a:solidFill>
                <a:latin typeface="Arial Unicode MS" pitchFamily="34" charset="-122"/>
                <a:ea typeface="Arial Unicode MS" pitchFamily="34" charset="-122"/>
                <a:cs typeface="Arial Unicode MS" pitchFamily="34" charset="-122"/>
              </a:rPr>
              <a:t> </a:t>
            </a:r>
            <a:r>
              <a:rPr lang="en-US" altLang="zh-CN" sz="2400" dirty="0" smtClean="0">
                <a:solidFill>
                  <a:srgbClr val="FF0000"/>
                </a:solidFill>
                <a:latin typeface="Arial Unicode MS" pitchFamily="34" charset="-122"/>
                <a:ea typeface="Arial Unicode MS" pitchFamily="34" charset="-122"/>
                <a:cs typeface="Arial Unicode MS" pitchFamily="34" charset="-122"/>
              </a:rPr>
              <a:t>times faster!</a:t>
            </a:r>
            <a:endParaRPr lang="zh-CN" altLang="en-US" sz="2400" dirty="0" smtClean="0">
              <a:solidFill>
                <a:srgbClr val="FF0000"/>
              </a:solidFill>
              <a:latin typeface="Arial Unicode MS" pitchFamily="34" charset="-122"/>
              <a:ea typeface="Arial Unicode MS" pitchFamily="34" charset="-122"/>
              <a:cs typeface="Arial Unicode MS" pitchFamily="34" charset="-122"/>
            </a:endParaRPr>
          </a:p>
        </p:txBody>
      </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13</a:t>
            </a:fld>
            <a:endParaRPr lang="zh-CN" altLang="en-US" dirty="0"/>
          </a:p>
        </p:txBody>
      </p:sp>
      <p:sp>
        <p:nvSpPr>
          <p:cNvPr id="17" name="TextBox 7"/>
          <p:cNvSpPr txBox="1">
            <a:spLocks noChangeArrowheads="1"/>
          </p:cNvSpPr>
          <p:nvPr/>
        </p:nvSpPr>
        <p:spPr bwMode="auto">
          <a:xfrm>
            <a:off x="281186" y="1124744"/>
            <a:ext cx="2172069" cy="1138773"/>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dirty="0" err="1">
                <a:solidFill>
                  <a:srgbClr val="4414BC"/>
                </a:solidFill>
                <a:latin typeface="Arial Unicode MS" pitchFamily="34" charset="-122"/>
                <a:ea typeface="Arial Unicode MS" pitchFamily="34" charset="-122"/>
                <a:cs typeface="Arial Unicode MS" pitchFamily="34" charset="-122"/>
              </a:rPr>
              <a:t>Subgraph</a:t>
            </a:r>
            <a:endParaRPr lang="en-US" altLang="zh-CN" sz="2000" dirty="0">
              <a:solidFill>
                <a:srgbClr val="4414BC"/>
              </a:solidFill>
              <a:latin typeface="Arial Unicode MS" pitchFamily="34" charset="-122"/>
              <a:ea typeface="Arial Unicode MS" pitchFamily="34" charset="-122"/>
              <a:cs typeface="Arial Unicode MS" pitchFamily="34" charset="-122"/>
            </a:endParaRPr>
          </a:p>
          <a:p>
            <a:pPr marL="742950" indent="-285750" algn="ctr" eaLnBrk="0" hangingPunct="0">
              <a:spcBef>
                <a:spcPct val="20000"/>
              </a:spcBef>
            </a:pPr>
            <a:r>
              <a:rPr lang="en-US" altLang="zh-CN" sz="2000" dirty="0" smtClean="0">
                <a:solidFill>
                  <a:srgbClr val="4414BC"/>
                </a:solidFill>
                <a:latin typeface="Arial Unicode MS" pitchFamily="34" charset="-122"/>
                <a:ea typeface="Arial Unicode MS" pitchFamily="34" charset="-122"/>
                <a:cs typeface="Arial Unicode MS" pitchFamily="34" charset="-122"/>
              </a:rPr>
              <a:t>Isomorphism</a:t>
            </a:r>
          </a:p>
          <a:p>
            <a:pPr marL="742950" indent="-285750" algn="ctr" eaLnBrk="0" hangingPunct="0">
              <a:spcBef>
                <a:spcPct val="20000"/>
              </a:spcBef>
            </a:pPr>
            <a:r>
              <a:rPr lang="en-US" altLang="zh-CN" sz="2000" dirty="0" smtClean="0">
                <a:solidFill>
                  <a:srgbClr val="4414BC"/>
                </a:solidFill>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NP-Complete</a:t>
            </a:r>
            <a:r>
              <a:rPr lang="en-US" altLang="zh-CN" sz="2000" dirty="0" smtClean="0">
                <a:solidFill>
                  <a:srgbClr val="4414BC"/>
                </a:solidFill>
                <a:latin typeface="Arial Unicode MS" pitchFamily="34" charset="-122"/>
                <a:ea typeface="Arial Unicode MS" pitchFamily="34" charset="-122"/>
                <a:cs typeface="Arial Unicode MS" pitchFamily="34" charset="-122"/>
              </a:rPr>
              <a:t>)</a:t>
            </a:r>
            <a:endParaRPr lang="zh-CN" altLang="en-US" sz="2000" dirty="0" smtClean="0">
              <a:solidFill>
                <a:srgbClr val="4414BC"/>
              </a:solidFill>
              <a:latin typeface="Arial Unicode MS" pitchFamily="34" charset="-122"/>
              <a:ea typeface="Arial Unicode MS" pitchFamily="34" charset="-122"/>
              <a:cs typeface="Arial Unicode MS" pitchFamily="34" charset="-122"/>
            </a:endParaRPr>
          </a:p>
        </p:txBody>
      </p:sp>
      <p:sp>
        <p:nvSpPr>
          <p:cNvPr id="27" name="TextBox 8"/>
          <p:cNvSpPr txBox="1">
            <a:spLocks noChangeArrowheads="1"/>
          </p:cNvSpPr>
          <p:nvPr/>
        </p:nvSpPr>
        <p:spPr bwMode="auto">
          <a:xfrm>
            <a:off x="2675136" y="1124744"/>
            <a:ext cx="1660525" cy="769937"/>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a:solidFill>
                  <a:srgbClr val="FF0000"/>
                </a:solidFill>
                <a:latin typeface="Arial Unicode MS" pitchFamily="34" charset="-122"/>
                <a:ea typeface="Arial Unicode MS" pitchFamily="34" charset="-122"/>
                <a:cs typeface="Arial Unicode MS" pitchFamily="34" charset="-122"/>
              </a:rPr>
              <a:t>Strong </a:t>
            </a:r>
          </a:p>
          <a:p>
            <a:pPr marL="742950" indent="-285750" algn="ctr" eaLnBrk="0" hangingPunct="0">
              <a:spcBef>
                <a:spcPct val="20000"/>
              </a:spcBef>
            </a:pPr>
            <a:r>
              <a:rPr lang="en-US" altLang="zh-CN" sz="2000">
                <a:solidFill>
                  <a:srgbClr val="FF0000"/>
                </a:solidFill>
                <a:latin typeface="Arial Unicode MS" pitchFamily="34" charset="-122"/>
                <a:ea typeface="Arial Unicode MS" pitchFamily="34" charset="-122"/>
                <a:cs typeface="Arial Unicode MS" pitchFamily="34" charset="-122"/>
              </a:rPr>
              <a:t>Simulation</a:t>
            </a:r>
          </a:p>
        </p:txBody>
      </p:sp>
      <p:sp>
        <p:nvSpPr>
          <p:cNvPr id="28" name="TextBox 9"/>
          <p:cNvSpPr txBox="1">
            <a:spLocks noChangeArrowheads="1"/>
          </p:cNvSpPr>
          <p:nvPr/>
        </p:nvSpPr>
        <p:spPr bwMode="auto">
          <a:xfrm>
            <a:off x="4943673" y="1124744"/>
            <a:ext cx="1660525" cy="769937"/>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a:solidFill>
                  <a:srgbClr val="C00000"/>
                </a:solidFill>
                <a:latin typeface="Arial Unicode MS" pitchFamily="34" charset="-122"/>
                <a:ea typeface="Arial Unicode MS" pitchFamily="34" charset="-122"/>
                <a:cs typeface="Arial Unicode MS" pitchFamily="34" charset="-122"/>
              </a:rPr>
              <a:t>Dual </a:t>
            </a:r>
          </a:p>
          <a:p>
            <a:pPr marL="742950" indent="-285750" algn="ctr" eaLnBrk="0" hangingPunct="0">
              <a:spcBef>
                <a:spcPct val="20000"/>
              </a:spcBef>
            </a:pPr>
            <a:r>
              <a:rPr lang="en-US" altLang="zh-CN" sz="2000">
                <a:solidFill>
                  <a:srgbClr val="C00000"/>
                </a:solidFill>
                <a:latin typeface="Arial Unicode MS" pitchFamily="34" charset="-122"/>
                <a:ea typeface="Arial Unicode MS" pitchFamily="34" charset="-122"/>
                <a:cs typeface="Arial Unicode MS" pitchFamily="34" charset="-122"/>
              </a:rPr>
              <a:t>Simulation</a:t>
            </a:r>
          </a:p>
        </p:txBody>
      </p:sp>
      <p:sp>
        <p:nvSpPr>
          <p:cNvPr id="29" name="TextBox 10"/>
          <p:cNvSpPr txBox="1">
            <a:spLocks noChangeArrowheads="1"/>
          </p:cNvSpPr>
          <p:nvPr/>
        </p:nvSpPr>
        <p:spPr bwMode="auto">
          <a:xfrm>
            <a:off x="6943923" y="1124744"/>
            <a:ext cx="1660711" cy="1138773"/>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dirty="0">
                <a:solidFill>
                  <a:srgbClr val="00B050"/>
                </a:solidFill>
                <a:latin typeface="Arial Unicode MS" pitchFamily="34" charset="-122"/>
                <a:ea typeface="Arial Unicode MS" pitchFamily="34" charset="-122"/>
                <a:cs typeface="Arial Unicode MS" pitchFamily="34" charset="-122"/>
              </a:rPr>
              <a:t>Graph</a:t>
            </a:r>
          </a:p>
          <a:p>
            <a:pPr marL="742950" indent="-285750" algn="ctr" eaLnBrk="0" hangingPunct="0">
              <a:spcBef>
                <a:spcPct val="20000"/>
              </a:spcBef>
            </a:pPr>
            <a:r>
              <a:rPr lang="en-US" altLang="zh-CN" sz="2000" dirty="0" smtClean="0">
                <a:solidFill>
                  <a:srgbClr val="00B050"/>
                </a:solidFill>
                <a:latin typeface="Arial Unicode MS" pitchFamily="34" charset="-122"/>
                <a:ea typeface="Arial Unicode MS" pitchFamily="34" charset="-122"/>
                <a:cs typeface="Arial Unicode MS" pitchFamily="34" charset="-122"/>
              </a:rPr>
              <a:t>Simulation</a:t>
            </a:r>
          </a:p>
          <a:p>
            <a:pPr marL="742950" indent="-285750" algn="ctr" eaLnBrk="0" hangingPunct="0">
              <a:spcBef>
                <a:spcPct val="20000"/>
              </a:spcBef>
            </a:pPr>
            <a:r>
              <a:rPr lang="en-US" altLang="zh-CN" sz="2000" dirty="0" smtClean="0">
                <a:solidFill>
                  <a:srgbClr val="0000FF"/>
                </a:solidFill>
                <a:latin typeface="Rockwell" pitchFamily="18" charset="0"/>
                <a:ea typeface="黑体" pitchFamily="49" charset="-122"/>
              </a:rPr>
              <a:t>(</a:t>
            </a:r>
            <a:r>
              <a:rPr lang="en-US" altLang="zh-CN" sz="2000" dirty="0" smtClean="0">
                <a:solidFill>
                  <a:srgbClr val="FF0000"/>
                </a:solidFill>
                <a:latin typeface="Rockwell" pitchFamily="18" charset="0"/>
                <a:ea typeface="黑体" pitchFamily="49" charset="-122"/>
              </a:rPr>
              <a:t>O(n</a:t>
            </a:r>
            <a:r>
              <a:rPr lang="en-US" altLang="zh-CN" sz="2000" baseline="30000" dirty="0" smtClean="0">
                <a:solidFill>
                  <a:srgbClr val="FF0000"/>
                </a:solidFill>
                <a:latin typeface="Rockwell" pitchFamily="18" charset="0"/>
                <a:ea typeface="黑体" pitchFamily="49" charset="-122"/>
              </a:rPr>
              <a:t>3</a:t>
            </a:r>
            <a:r>
              <a:rPr lang="en-US" altLang="zh-CN" sz="2000" dirty="0" smtClean="0">
                <a:solidFill>
                  <a:srgbClr val="FF0000"/>
                </a:solidFill>
                <a:latin typeface="Rockwell" pitchFamily="18" charset="0"/>
                <a:ea typeface="黑体" pitchFamily="49" charset="-122"/>
              </a:rPr>
              <a:t>)</a:t>
            </a:r>
            <a:r>
              <a:rPr lang="en-US" altLang="zh-CN" sz="2000" dirty="0" smtClean="0">
                <a:solidFill>
                  <a:srgbClr val="0000FF"/>
                </a:solidFill>
                <a:latin typeface="Rockwell" pitchFamily="18" charset="0"/>
                <a:ea typeface="黑体" pitchFamily="49" charset="-122"/>
              </a:rPr>
              <a:t>)</a:t>
            </a:r>
          </a:p>
        </p:txBody>
      </p:sp>
      <p:sp>
        <p:nvSpPr>
          <p:cNvPr id="30" name="燕尾形 29"/>
          <p:cNvSpPr/>
          <p:nvPr/>
        </p:nvSpPr>
        <p:spPr>
          <a:xfrm>
            <a:off x="2317948" y="1267619"/>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1" name="燕尾形 30"/>
          <p:cNvSpPr/>
          <p:nvPr/>
        </p:nvSpPr>
        <p:spPr>
          <a:xfrm>
            <a:off x="4603948" y="1267619"/>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2" name="燕尾形 31"/>
          <p:cNvSpPr/>
          <p:nvPr/>
        </p:nvSpPr>
        <p:spPr>
          <a:xfrm>
            <a:off x="6818511" y="1267619"/>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1414"/>
            <a:ext cx="9001156" cy="796908"/>
          </a:xfrm>
        </p:spPr>
        <p:txBody>
          <a:bodyPr/>
          <a:lstStyle/>
          <a:p>
            <a:r>
              <a:rPr lang="en-US" altLang="zh-CN" sz="3600" b="1" dirty="0" smtClean="0">
                <a:solidFill>
                  <a:srgbClr val="C00000"/>
                </a:solidFill>
                <a:ea typeface="黑体" pitchFamily="49" charset="-122"/>
              </a:rPr>
              <a:t>(2) E.g., Temporal Dense </a:t>
            </a:r>
            <a:r>
              <a:rPr lang="en-US" altLang="zh-CN" sz="3600" b="1" dirty="0" err="1" smtClean="0">
                <a:solidFill>
                  <a:srgbClr val="C00000"/>
                </a:solidFill>
                <a:ea typeface="黑体" pitchFamily="49" charset="-122"/>
              </a:rPr>
              <a:t>Subgraphs</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14</a:t>
            </a:fld>
            <a:endParaRPr lang="zh-CN" altLang="en-US" dirty="0"/>
          </a:p>
        </p:txBody>
      </p:sp>
      <p:pic>
        <p:nvPicPr>
          <p:cNvPr id="10" name="图片 9" descr="beijingroad.png"/>
          <p:cNvPicPr>
            <a:picLocks noChangeAspect="1"/>
          </p:cNvPicPr>
          <p:nvPr/>
        </p:nvPicPr>
        <p:blipFill>
          <a:blip r:embed="rId2" cstate="print"/>
          <a:stretch>
            <a:fillRect/>
          </a:stretch>
        </p:blipFill>
        <p:spPr>
          <a:xfrm>
            <a:off x="179513" y="908720"/>
            <a:ext cx="8784976" cy="547260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Temporal Dense </a:t>
            </a:r>
            <a:r>
              <a:rPr lang="en-US" altLang="zh-CN" sz="3600" b="1" dirty="0" err="1" smtClean="0">
                <a:solidFill>
                  <a:srgbClr val="C00000"/>
                </a:solidFill>
                <a:ea typeface="黑体" pitchFamily="49" charset="-122"/>
              </a:rPr>
              <a:t>Subgraphs</a:t>
            </a:r>
            <a:endParaRPr lang="zh-CN" altLang="en-US" dirty="0"/>
          </a:p>
        </p:txBody>
      </p:sp>
      <p:sp>
        <p:nvSpPr>
          <p:cNvPr id="3" name="内容占位符 2"/>
          <p:cNvSpPr>
            <a:spLocks noGrp="1"/>
          </p:cNvSpPr>
          <p:nvPr>
            <p:ph idx="1"/>
          </p:nvPr>
        </p:nvSpPr>
        <p:spPr>
          <a:xfrm>
            <a:off x="285720" y="856092"/>
            <a:ext cx="8858280" cy="5237204"/>
          </a:xfrm>
        </p:spPr>
        <p:txBody>
          <a:bodyPr/>
          <a:lstStyle/>
          <a:p>
            <a:r>
              <a:rPr lang="en-US" altLang="zh-CN" sz="2000" dirty="0" smtClean="0"/>
              <a:t>Filter-and-Verification methods:</a:t>
            </a:r>
          </a:p>
          <a:p>
            <a:endParaRPr lang="en-US" altLang="zh-CN" sz="2400" dirty="0" smtClean="0"/>
          </a:p>
          <a:p>
            <a:endParaRPr lang="en-US" altLang="zh-CN" sz="2400" dirty="0" smtClean="0"/>
          </a:p>
          <a:p>
            <a:pPr>
              <a:spcBef>
                <a:spcPts val="1200"/>
              </a:spcBef>
            </a:pPr>
            <a:r>
              <a:rPr lang="en-US" altLang="zh-CN" sz="2000" dirty="0" smtClean="0">
                <a:latin typeface="+mj-lt"/>
              </a:rPr>
              <a:t>Data Driven Query Approximation methods:</a:t>
            </a:r>
            <a:endParaRPr lang="zh-CN" altLang="en-US" sz="2000" dirty="0" smtClean="0">
              <a:latin typeface="+mj-lt"/>
            </a:endParaRPr>
          </a:p>
          <a:p>
            <a:pPr lvl="1"/>
            <a:r>
              <a:rPr lang="en-US" altLang="zh-CN" sz="2000" dirty="0" smtClean="0"/>
              <a:t>Choose k (a small constant, e.g., 10 or 15)</a:t>
            </a:r>
          </a:p>
          <a:p>
            <a:pPr lvl="1"/>
            <a:endParaRPr lang="en-US" altLang="zh-CN" sz="1800" dirty="0" smtClean="0"/>
          </a:p>
          <a:p>
            <a:pPr lvl="1"/>
            <a:endParaRPr lang="en-US" altLang="zh-CN" sz="1800" dirty="0" smtClean="0"/>
          </a:p>
          <a:p>
            <a:pPr lvl="1"/>
            <a:endParaRPr lang="en-US" altLang="zh-CN" sz="1800" dirty="0" smtClean="0"/>
          </a:p>
          <a:p>
            <a:pPr>
              <a:spcBef>
                <a:spcPts val="2400"/>
              </a:spcBef>
            </a:pPr>
            <a:r>
              <a:rPr lang="en-US" altLang="zh-CN" sz="2000" dirty="0" smtClean="0"/>
              <a:t>Experimental results (with the state of the art solution </a:t>
            </a:r>
            <a:r>
              <a:rPr lang="en-US" altLang="zh-CN" sz="2400" baseline="30000" dirty="0" smtClean="0"/>
              <a:t>[</a:t>
            </a:r>
            <a:r>
              <a:rPr lang="en-US" altLang="zh-CN" sz="2400" baseline="30000" dirty="0" err="1" smtClean="0"/>
              <a:t>Bogdanov</a:t>
            </a:r>
            <a:r>
              <a:rPr lang="en-US" altLang="zh-CN" sz="2400" baseline="30000" dirty="0" smtClean="0"/>
              <a:t> et al. 2011]</a:t>
            </a:r>
            <a:r>
              <a:rPr lang="en-US" altLang="zh-CN" sz="1800" dirty="0" smtClean="0"/>
              <a:t>)</a:t>
            </a:r>
            <a:endParaRPr lang="en-US" altLang="zh-CN" sz="2600" dirty="0" smtClean="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15</a:t>
            </a:fld>
            <a:endParaRPr lang="zh-CN" altLang="en-US" dirty="0"/>
          </a:p>
        </p:txBody>
      </p:sp>
      <p:sp>
        <p:nvSpPr>
          <p:cNvPr id="6" name="矩形 5"/>
          <p:cNvSpPr/>
          <p:nvPr/>
        </p:nvSpPr>
        <p:spPr>
          <a:xfrm>
            <a:off x="0" y="5857892"/>
            <a:ext cx="9144000" cy="892552"/>
          </a:xfrm>
          <a:prstGeom prst="rect">
            <a:avLst/>
          </a:prstGeom>
          <a:ln>
            <a:solidFill>
              <a:srgbClr val="000099"/>
            </a:solidFill>
          </a:ln>
        </p:spPr>
        <p:txBody>
          <a:bodyPr wrap="square">
            <a:spAutoFit/>
          </a:bodyPr>
          <a:lstStyle/>
          <a:p>
            <a:r>
              <a:rPr lang="en-US" altLang="zh-CN" sz="1300" dirty="0" smtClean="0"/>
              <a:t>P. </a:t>
            </a:r>
            <a:r>
              <a:rPr lang="en-US" altLang="zh-CN" sz="1300" dirty="0" err="1" smtClean="0"/>
              <a:t>Bogdanov</a:t>
            </a:r>
            <a:r>
              <a:rPr lang="en-US" altLang="zh-CN" sz="1300" dirty="0" smtClean="0"/>
              <a:t>, M. </a:t>
            </a:r>
            <a:r>
              <a:rPr lang="en-US" altLang="zh-CN" sz="1300" dirty="0" err="1" smtClean="0"/>
              <a:t>Mongiov</a:t>
            </a:r>
            <a:r>
              <a:rPr lang="en-US" altLang="zh-CN" sz="1300" dirty="0" smtClean="0"/>
              <a:t>, and A. K. Singh. Mining heavy </a:t>
            </a:r>
            <a:r>
              <a:rPr lang="en-US" altLang="zh-CN" sz="1300" dirty="0" err="1" smtClean="0"/>
              <a:t>subgraphs</a:t>
            </a:r>
            <a:r>
              <a:rPr lang="en-US" altLang="zh-CN" sz="1300" dirty="0" smtClean="0"/>
              <a:t> in time-evolving networks. In ICDM, 2011.</a:t>
            </a:r>
          </a:p>
          <a:p>
            <a:r>
              <a:rPr lang="en-US" altLang="zh-CN" sz="1300" dirty="0" err="1" smtClean="0">
                <a:solidFill>
                  <a:schemeClr val="tx2"/>
                </a:solidFill>
              </a:rPr>
              <a:t>Haixing</a:t>
            </a:r>
            <a:r>
              <a:rPr lang="en-US" altLang="zh-CN" sz="1300" dirty="0" smtClean="0">
                <a:solidFill>
                  <a:schemeClr val="tx2"/>
                </a:solidFill>
              </a:rPr>
              <a:t> Huang, </a:t>
            </a:r>
            <a:r>
              <a:rPr lang="en-US" altLang="zh-CN" sz="1300" dirty="0" err="1" smtClean="0">
                <a:solidFill>
                  <a:schemeClr val="tx2"/>
                </a:solidFill>
              </a:rPr>
              <a:t>Jinghe</a:t>
            </a:r>
            <a:r>
              <a:rPr lang="en-US" altLang="zh-CN" sz="1300" dirty="0" smtClean="0">
                <a:solidFill>
                  <a:schemeClr val="tx2"/>
                </a:solidFill>
              </a:rPr>
              <a:t> Song, </a:t>
            </a:r>
            <a:r>
              <a:rPr lang="en-US" altLang="zh-CN" sz="1300" dirty="0" err="1" smtClean="0">
                <a:solidFill>
                  <a:schemeClr val="tx2"/>
                </a:solidFill>
              </a:rPr>
              <a:t>Xuelian</a:t>
            </a:r>
            <a:r>
              <a:rPr lang="en-US" altLang="zh-CN" sz="1300" dirty="0" smtClean="0">
                <a:solidFill>
                  <a:schemeClr val="tx2"/>
                </a:solidFill>
              </a:rPr>
              <a:t> Lin, </a:t>
            </a:r>
            <a:r>
              <a:rPr lang="en-US" altLang="zh-CN" sz="1300" dirty="0" err="1" smtClean="0">
                <a:solidFill>
                  <a:schemeClr val="tx2"/>
                </a:solidFill>
              </a:rPr>
              <a:t>Shuai</a:t>
            </a:r>
            <a:r>
              <a:rPr lang="en-US" altLang="zh-CN" sz="1300" dirty="0" smtClean="0">
                <a:solidFill>
                  <a:schemeClr val="tx2"/>
                </a:solidFill>
              </a:rPr>
              <a:t> Ma, </a:t>
            </a:r>
            <a:r>
              <a:rPr lang="en-US" altLang="zh-CN" sz="1300" dirty="0" err="1" smtClean="0">
                <a:solidFill>
                  <a:schemeClr val="tx2"/>
                </a:solidFill>
              </a:rPr>
              <a:t>Jinpeng</a:t>
            </a:r>
            <a:r>
              <a:rPr lang="en-US" altLang="zh-CN" sz="1300" dirty="0" smtClean="0">
                <a:solidFill>
                  <a:schemeClr val="tx2"/>
                </a:solidFill>
              </a:rPr>
              <a:t> </a:t>
            </a:r>
            <a:r>
              <a:rPr lang="en-US" altLang="zh-CN" sz="1300" dirty="0" err="1" smtClean="0">
                <a:solidFill>
                  <a:schemeClr val="tx2"/>
                </a:solidFill>
              </a:rPr>
              <a:t>Huai</a:t>
            </a:r>
            <a:r>
              <a:rPr lang="en-US" altLang="zh-CN" sz="1300" dirty="0" smtClean="0">
                <a:solidFill>
                  <a:schemeClr val="tx2"/>
                </a:solidFill>
              </a:rPr>
              <a:t>, </a:t>
            </a:r>
            <a:r>
              <a:rPr lang="en-US" altLang="zh-CN" sz="1300" dirty="0" err="1" smtClean="0">
                <a:solidFill>
                  <a:schemeClr val="tx2"/>
                </a:solidFill>
              </a:rPr>
              <a:t>TGraph</a:t>
            </a:r>
            <a:r>
              <a:rPr lang="en-US" altLang="zh-CN" sz="1300" dirty="0" smtClean="0">
                <a:solidFill>
                  <a:schemeClr val="tx2"/>
                </a:solidFill>
              </a:rPr>
              <a:t>: A Temporal Graph Data Management System (demo</a:t>
            </a:r>
            <a:r>
              <a:rPr lang="en-US" altLang="zh-CN" sz="1300" b="1" dirty="0" smtClean="0">
                <a:solidFill>
                  <a:schemeClr val="tx2"/>
                </a:solidFill>
                <a:ea typeface="黑体" pitchFamily="49" charset="-122"/>
              </a:rPr>
              <a:t>), </a:t>
            </a:r>
            <a:r>
              <a:rPr lang="en-US" altLang="zh-CN" sz="1300" b="1" dirty="0" smtClean="0">
                <a:solidFill>
                  <a:srgbClr val="C00000"/>
                </a:solidFill>
                <a:ea typeface="黑体" pitchFamily="49" charset="-122"/>
              </a:rPr>
              <a:t>CIKM 2016.</a:t>
            </a:r>
          </a:p>
          <a:p>
            <a:r>
              <a:rPr lang="en-US" altLang="zh-CN" sz="1300" dirty="0" err="1" smtClean="0">
                <a:ea typeface="黑体" pitchFamily="49" charset="-122"/>
              </a:rPr>
              <a:t>Shuai</a:t>
            </a:r>
            <a:r>
              <a:rPr lang="en-US" altLang="zh-CN" sz="1300" dirty="0" smtClean="0">
                <a:ea typeface="黑体" pitchFamily="49" charset="-122"/>
              </a:rPr>
              <a:t> Ma, </a:t>
            </a:r>
            <a:r>
              <a:rPr lang="en-US" altLang="zh-CN" sz="1300" dirty="0" err="1" smtClean="0">
                <a:ea typeface="黑体" pitchFamily="49" charset="-122"/>
              </a:rPr>
              <a:t>Renjun</a:t>
            </a:r>
            <a:r>
              <a:rPr lang="en-US" altLang="zh-CN" sz="1300" dirty="0" smtClean="0">
                <a:ea typeface="黑体" pitchFamily="49" charset="-122"/>
              </a:rPr>
              <a:t> </a:t>
            </a:r>
            <a:r>
              <a:rPr lang="en-US" altLang="zh-CN" sz="1300" dirty="0" err="1" smtClean="0">
                <a:ea typeface="黑体" pitchFamily="49" charset="-122"/>
              </a:rPr>
              <a:t>Hu</a:t>
            </a:r>
            <a:r>
              <a:rPr lang="en-US" altLang="zh-CN" sz="1300" dirty="0" smtClean="0">
                <a:ea typeface="黑体" pitchFamily="49" charset="-122"/>
              </a:rPr>
              <a:t>, </a:t>
            </a:r>
            <a:r>
              <a:rPr lang="en-US" altLang="zh-CN" sz="1300" dirty="0" err="1" smtClean="0">
                <a:ea typeface="黑体" pitchFamily="49" charset="-122"/>
              </a:rPr>
              <a:t>Luoshu</a:t>
            </a:r>
            <a:r>
              <a:rPr lang="en-US" altLang="zh-CN" sz="1300" dirty="0" smtClean="0">
                <a:ea typeface="黑体" pitchFamily="49" charset="-122"/>
              </a:rPr>
              <a:t> Wang, </a:t>
            </a:r>
            <a:r>
              <a:rPr lang="en-US" altLang="zh-CN" sz="1300" dirty="0" err="1" smtClean="0">
                <a:ea typeface="黑体" pitchFamily="49" charset="-122"/>
              </a:rPr>
              <a:t>Xuelian</a:t>
            </a:r>
            <a:r>
              <a:rPr lang="en-US" altLang="zh-CN" sz="1300" dirty="0" smtClean="0">
                <a:ea typeface="黑体" pitchFamily="49" charset="-122"/>
              </a:rPr>
              <a:t> Lin, </a:t>
            </a:r>
            <a:r>
              <a:rPr lang="en-US" altLang="zh-CN" sz="1300" dirty="0" err="1" smtClean="0">
                <a:ea typeface="黑体" pitchFamily="49" charset="-122"/>
              </a:rPr>
              <a:t>Jinpeng</a:t>
            </a:r>
            <a:r>
              <a:rPr lang="en-US" altLang="zh-CN" sz="1300" dirty="0" smtClean="0">
                <a:ea typeface="黑体" pitchFamily="49" charset="-122"/>
              </a:rPr>
              <a:t> </a:t>
            </a:r>
            <a:r>
              <a:rPr lang="en-US" altLang="zh-CN" sz="1300" dirty="0" err="1" smtClean="0">
                <a:ea typeface="黑体" pitchFamily="49" charset="-122"/>
              </a:rPr>
              <a:t>Huai</a:t>
            </a:r>
            <a:r>
              <a:rPr lang="en-US" altLang="zh-CN" sz="1300" dirty="0" smtClean="0">
                <a:ea typeface="黑体" pitchFamily="49" charset="-122"/>
              </a:rPr>
              <a:t>, Finding Dense </a:t>
            </a:r>
            <a:r>
              <a:rPr lang="en-US" altLang="zh-CN" sz="1300" dirty="0" err="1" smtClean="0">
                <a:ea typeface="黑体" pitchFamily="49" charset="-122"/>
              </a:rPr>
              <a:t>Subgraphs</a:t>
            </a:r>
            <a:r>
              <a:rPr lang="en-US" altLang="zh-CN" sz="1300" dirty="0" smtClean="0">
                <a:ea typeface="黑体" pitchFamily="49" charset="-122"/>
              </a:rPr>
              <a:t> in Temporal Networks, </a:t>
            </a:r>
            <a:r>
              <a:rPr lang="en-US" altLang="zh-CN" sz="1300" b="1" dirty="0" smtClean="0">
                <a:solidFill>
                  <a:srgbClr val="C00000"/>
                </a:solidFill>
                <a:ea typeface="黑体" pitchFamily="49" charset="-122"/>
              </a:rPr>
              <a:t>TR</a:t>
            </a:r>
            <a:endParaRPr lang="zh-CN" altLang="en-US" sz="1300" b="1" dirty="0">
              <a:solidFill>
                <a:srgbClr val="C00000"/>
              </a:solidFill>
            </a:endParaRPr>
          </a:p>
        </p:txBody>
      </p:sp>
      <p:graphicFrame>
        <p:nvGraphicFramePr>
          <p:cNvPr id="7" name="表格 6"/>
          <p:cNvGraphicFramePr>
            <a:graphicFrameLocks noGrp="1"/>
          </p:cNvGraphicFramePr>
          <p:nvPr/>
        </p:nvGraphicFramePr>
        <p:xfrm>
          <a:off x="971600" y="1340768"/>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5×10</a:t>
                      </a:r>
                      <a:r>
                        <a:rPr lang="en-US" altLang="zh-CN" sz="2000" b="1" baseline="30000" dirty="0" smtClean="0">
                          <a:solidFill>
                            <a:srgbClr val="FF0000"/>
                          </a:solidFill>
                        </a:rPr>
                        <a:t>2</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3</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4</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6</a:t>
                      </a:r>
                      <a:endParaRPr lang="zh-CN" altLang="en-US" sz="2000" b="1" baseline="30000" dirty="0" smtClean="0">
                        <a:solidFill>
                          <a:srgbClr val="FF0000"/>
                        </a:solidFill>
                      </a:endParaRPr>
                    </a:p>
                  </a:txBody>
                  <a:tcPr/>
                </a:tc>
              </a:tr>
            </a:tbl>
          </a:graphicData>
        </a:graphic>
      </p:graphicFrame>
      <p:sp>
        <p:nvSpPr>
          <p:cNvPr id="8" name="内容占位符 2"/>
          <p:cNvSpPr txBox="1">
            <a:spLocks/>
          </p:cNvSpPr>
          <p:nvPr/>
        </p:nvSpPr>
        <p:spPr bwMode="auto">
          <a:xfrm>
            <a:off x="7092280" y="1772816"/>
            <a:ext cx="1800200" cy="4375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lang="en-US" altLang="zh-CN" dirty="0" smtClean="0">
                <a:solidFill>
                  <a:srgbClr val="FF0000"/>
                </a:solidFill>
                <a:latin typeface="Arial Unicode MS" pitchFamily="34" charset="-122"/>
                <a:ea typeface="+mn-ea"/>
              </a:rPr>
              <a:t>95% are filtered</a:t>
            </a:r>
            <a:endParaRPr lang="zh-CN" altLang="en-US" sz="2400" dirty="0">
              <a:solidFill>
                <a:srgbClr val="FF0000"/>
              </a:solidFill>
              <a:latin typeface="Arial Unicode MS" pitchFamily="34" charset="-122"/>
              <a:ea typeface="+mn-ea"/>
            </a:endParaRPr>
          </a:p>
        </p:txBody>
      </p:sp>
      <p:graphicFrame>
        <p:nvGraphicFramePr>
          <p:cNvPr id="9" name="表格 8"/>
          <p:cNvGraphicFramePr>
            <a:graphicFrameLocks noGrp="1"/>
          </p:cNvGraphicFramePr>
          <p:nvPr/>
        </p:nvGraphicFramePr>
        <p:xfrm>
          <a:off x="971600" y="3071810"/>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k</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r>
            </a:tbl>
          </a:graphicData>
        </a:graphic>
      </p:graphicFrame>
      <p:graphicFrame>
        <p:nvGraphicFramePr>
          <p:cNvPr id="10" name="表格 9"/>
          <p:cNvGraphicFramePr>
            <a:graphicFrameLocks noGrp="1"/>
          </p:cNvGraphicFramePr>
          <p:nvPr/>
        </p:nvGraphicFramePr>
        <p:xfrm>
          <a:off x="971600" y="4597734"/>
          <a:ext cx="7122894" cy="1188720"/>
        </p:xfrm>
        <a:graphic>
          <a:graphicData uri="http://schemas.openxmlformats.org/drawingml/2006/table">
            <a:tbl>
              <a:tblPr firstRow="1" bandRow="1">
                <a:tableStyleId>{5C22544A-7EE6-4342-B048-85BDC9FD1C3A}</a:tableStyleId>
              </a:tblPr>
              <a:tblGrid>
                <a:gridCol w="3054758"/>
                <a:gridCol w="1688156"/>
                <a:gridCol w="237998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Accuracy</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Efficiency</a:t>
                      </a:r>
                      <a:endParaRPr lang="zh-CN" altLang="en-US" sz="2000" dirty="0" smtClean="0">
                        <a:solidFill>
                          <a:schemeClr val="tx1"/>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BEIJING DATA </a:t>
                      </a:r>
                      <a:endParaRPr lang="zh-CN" altLang="en-US" sz="2000" b="1" baseline="30000" dirty="0">
                        <a:solidFill>
                          <a:schemeClr val="tx1"/>
                        </a:solidFill>
                      </a:endParaRPr>
                    </a:p>
                  </a:txBody>
                  <a:tcPr/>
                </a:tc>
                <a:tc>
                  <a:txBody>
                    <a:bodyPr/>
                    <a:lstStyle/>
                    <a:p>
                      <a:pPr algn="ctr"/>
                      <a:r>
                        <a:rPr lang="en-US" altLang="zh-CN" sz="2000" b="1" dirty="0" smtClean="0">
                          <a:solidFill>
                            <a:srgbClr val="FF0000"/>
                          </a:solidFill>
                        </a:rPr>
                        <a:t>100.28%</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2,980 times faster</a:t>
                      </a:r>
                      <a:endParaRPr lang="zh-CN" altLang="en-US" sz="2000" b="1" dirty="0" smtClean="0">
                        <a:solidFill>
                          <a:srgbClr val="FF0000"/>
                        </a:solidFill>
                      </a:endParaRPr>
                    </a:p>
                  </a:txBody>
                  <a:tcPr/>
                </a:tc>
              </a:tr>
              <a:tr h="370840">
                <a:tc>
                  <a:txBody>
                    <a:bodyPr/>
                    <a:lstStyle/>
                    <a:p>
                      <a:pPr algn="ctr"/>
                      <a:r>
                        <a:rPr lang="en-US" altLang="zh-CN" sz="2000" b="1" dirty="0" smtClean="0"/>
                        <a:t>SYNTHETIC DATA</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99.84%</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baseline="0" dirty="0" smtClean="0">
                          <a:solidFill>
                            <a:srgbClr val="FF0000"/>
                          </a:solidFill>
                        </a:rPr>
                        <a:t> </a:t>
                      </a:r>
                      <a:r>
                        <a:rPr lang="en-US" altLang="zh-CN" sz="2000" b="1" dirty="0" smtClean="0">
                          <a:solidFill>
                            <a:srgbClr val="FF0000"/>
                          </a:solidFill>
                        </a:rPr>
                        <a:t>1,079 times faster</a:t>
                      </a:r>
                      <a:endParaRPr lang="zh-CN" altLang="en-US" sz="2000" b="1" baseline="30000" dirty="0" smtClean="0">
                        <a:solidFill>
                          <a:srgbClr val="FF0000"/>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Temporal Dense </a:t>
            </a:r>
            <a:r>
              <a:rPr lang="en-US" altLang="zh-CN" sz="3600" b="1" dirty="0" err="1" smtClean="0">
                <a:solidFill>
                  <a:srgbClr val="C00000"/>
                </a:solidFill>
                <a:ea typeface="黑体" pitchFamily="49" charset="-122"/>
              </a:rPr>
              <a:t>Subgraphs</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16</a:t>
            </a:fld>
            <a:endParaRPr lang="zh-CN" altLang="en-US" dirty="0"/>
          </a:p>
        </p:txBody>
      </p:sp>
      <p:sp>
        <p:nvSpPr>
          <p:cNvPr id="6" name="矩形 5"/>
          <p:cNvSpPr/>
          <p:nvPr/>
        </p:nvSpPr>
        <p:spPr>
          <a:xfrm>
            <a:off x="0" y="6309320"/>
            <a:ext cx="9144000" cy="292388"/>
          </a:xfrm>
          <a:prstGeom prst="rect">
            <a:avLst/>
          </a:prstGeom>
          <a:ln>
            <a:solidFill>
              <a:srgbClr val="000099"/>
            </a:solidFill>
          </a:ln>
        </p:spPr>
        <p:txBody>
          <a:bodyPr wrap="square">
            <a:spAutoFit/>
          </a:bodyPr>
          <a:lstStyle/>
          <a:p>
            <a:r>
              <a:rPr lang="en-US" altLang="zh-CN" sz="1300" dirty="0" err="1" smtClean="0">
                <a:ea typeface="黑体" pitchFamily="49" charset="-122"/>
              </a:rPr>
              <a:t>Shuai</a:t>
            </a:r>
            <a:r>
              <a:rPr lang="en-US" altLang="zh-CN" sz="1300" dirty="0" smtClean="0">
                <a:ea typeface="黑体" pitchFamily="49" charset="-122"/>
              </a:rPr>
              <a:t> Ma, </a:t>
            </a:r>
            <a:r>
              <a:rPr lang="en-US" altLang="zh-CN" sz="1300" dirty="0" err="1" smtClean="0">
                <a:ea typeface="黑体" pitchFamily="49" charset="-122"/>
              </a:rPr>
              <a:t>Renjun</a:t>
            </a:r>
            <a:r>
              <a:rPr lang="en-US" altLang="zh-CN" sz="1300" dirty="0" smtClean="0">
                <a:ea typeface="黑体" pitchFamily="49" charset="-122"/>
              </a:rPr>
              <a:t> </a:t>
            </a:r>
            <a:r>
              <a:rPr lang="en-US" altLang="zh-CN" sz="1300" dirty="0" err="1" smtClean="0">
                <a:ea typeface="黑体" pitchFamily="49" charset="-122"/>
              </a:rPr>
              <a:t>Hu</a:t>
            </a:r>
            <a:r>
              <a:rPr lang="en-US" altLang="zh-CN" sz="1300" dirty="0" smtClean="0">
                <a:ea typeface="黑体" pitchFamily="49" charset="-122"/>
              </a:rPr>
              <a:t>, </a:t>
            </a:r>
            <a:r>
              <a:rPr lang="en-US" altLang="zh-CN" sz="1300" dirty="0" err="1" smtClean="0">
                <a:ea typeface="黑体" pitchFamily="49" charset="-122"/>
              </a:rPr>
              <a:t>Luoshu</a:t>
            </a:r>
            <a:r>
              <a:rPr lang="en-US" altLang="zh-CN" sz="1300" dirty="0" smtClean="0">
                <a:ea typeface="黑体" pitchFamily="49" charset="-122"/>
              </a:rPr>
              <a:t> Wang, </a:t>
            </a:r>
            <a:r>
              <a:rPr lang="en-US" altLang="zh-CN" sz="1300" dirty="0" err="1" smtClean="0">
                <a:ea typeface="黑体" pitchFamily="49" charset="-122"/>
              </a:rPr>
              <a:t>Xuelian</a:t>
            </a:r>
            <a:r>
              <a:rPr lang="en-US" altLang="zh-CN" sz="1300" dirty="0" smtClean="0">
                <a:ea typeface="黑体" pitchFamily="49" charset="-122"/>
              </a:rPr>
              <a:t> Lin, </a:t>
            </a:r>
            <a:r>
              <a:rPr lang="en-US" altLang="zh-CN" sz="1300" dirty="0" err="1" smtClean="0">
                <a:ea typeface="黑体" pitchFamily="49" charset="-122"/>
              </a:rPr>
              <a:t>Jinpeng</a:t>
            </a:r>
            <a:r>
              <a:rPr lang="en-US" altLang="zh-CN" sz="1300" dirty="0" smtClean="0">
                <a:ea typeface="黑体" pitchFamily="49" charset="-122"/>
              </a:rPr>
              <a:t> </a:t>
            </a:r>
            <a:r>
              <a:rPr lang="en-US" altLang="zh-CN" sz="1300" dirty="0" err="1" smtClean="0">
                <a:ea typeface="黑体" pitchFamily="49" charset="-122"/>
              </a:rPr>
              <a:t>Huai</a:t>
            </a:r>
            <a:r>
              <a:rPr lang="en-US" altLang="zh-CN" sz="1300" dirty="0" smtClean="0">
                <a:ea typeface="黑体" pitchFamily="49" charset="-122"/>
              </a:rPr>
              <a:t>, Finding Dense </a:t>
            </a:r>
            <a:r>
              <a:rPr lang="en-US" altLang="zh-CN" sz="1300" dirty="0" err="1" smtClean="0">
                <a:ea typeface="黑体" pitchFamily="49" charset="-122"/>
              </a:rPr>
              <a:t>Subgraphs</a:t>
            </a:r>
            <a:r>
              <a:rPr lang="en-US" altLang="zh-CN" sz="1300" dirty="0" smtClean="0">
                <a:ea typeface="黑体" pitchFamily="49" charset="-122"/>
              </a:rPr>
              <a:t> in Temporal Networks,</a:t>
            </a:r>
            <a:r>
              <a:rPr lang="en-US" altLang="zh-CN" sz="1300" b="1" dirty="0" smtClean="0">
                <a:solidFill>
                  <a:srgbClr val="C00000"/>
                </a:solidFill>
                <a:ea typeface="黑体" pitchFamily="49" charset="-122"/>
              </a:rPr>
              <a:t> TR</a:t>
            </a:r>
            <a:endParaRPr lang="zh-CN" altLang="en-US" sz="1300" b="1" dirty="0">
              <a:solidFill>
                <a:srgbClr val="C00000"/>
              </a:solidFill>
            </a:endParaRPr>
          </a:p>
        </p:txBody>
      </p:sp>
      <p:grpSp>
        <p:nvGrpSpPr>
          <p:cNvPr id="19" name="组合 18"/>
          <p:cNvGrpSpPr/>
          <p:nvPr/>
        </p:nvGrpSpPr>
        <p:grpSpPr>
          <a:xfrm>
            <a:off x="0" y="2708920"/>
            <a:ext cx="4838700" cy="2324100"/>
            <a:chOff x="0" y="2708920"/>
            <a:chExt cx="4838700" cy="2324100"/>
          </a:xfrm>
        </p:grpSpPr>
        <p:pic>
          <p:nvPicPr>
            <p:cNvPr id="3074" name="Picture 2"/>
            <p:cNvPicPr>
              <a:picLocks noChangeAspect="1" noChangeArrowheads="1"/>
            </p:cNvPicPr>
            <p:nvPr/>
          </p:nvPicPr>
          <p:blipFill>
            <a:blip r:embed="rId3" cstate="print"/>
            <a:srcRect/>
            <a:stretch>
              <a:fillRect/>
            </a:stretch>
          </p:blipFill>
          <p:spPr bwMode="auto">
            <a:xfrm>
              <a:off x="0" y="2708920"/>
              <a:ext cx="4838700" cy="2324100"/>
            </a:xfrm>
            <a:prstGeom prst="rect">
              <a:avLst/>
            </a:prstGeom>
            <a:noFill/>
            <a:ln w="9525">
              <a:noFill/>
              <a:miter lim="800000"/>
              <a:headEnd/>
              <a:tailEnd/>
            </a:ln>
          </p:spPr>
        </p:pic>
        <p:sp>
          <p:nvSpPr>
            <p:cNvPr id="12" name="矩形 11"/>
            <p:cNvSpPr/>
            <p:nvPr/>
          </p:nvSpPr>
          <p:spPr>
            <a:xfrm>
              <a:off x="395536" y="2708920"/>
              <a:ext cx="3903633" cy="369332"/>
            </a:xfrm>
            <a:prstGeom prst="rect">
              <a:avLst/>
            </a:prstGeom>
          </p:spPr>
          <p:txBody>
            <a:bodyPr wrap="none">
              <a:spAutoFit/>
            </a:bodyPr>
            <a:lstStyle/>
            <a:p>
              <a:r>
                <a:rPr lang="en-US" altLang="zh-CN" dirty="0" smtClean="0">
                  <a:solidFill>
                    <a:srgbClr val="FF0000"/>
                  </a:solidFill>
                </a:rPr>
                <a:t>Evolving Convergence Phenomenon</a:t>
              </a:r>
            </a:p>
          </p:txBody>
        </p:sp>
      </p:grpSp>
      <p:sp>
        <p:nvSpPr>
          <p:cNvPr id="13" name="矩形 12"/>
          <p:cNvSpPr/>
          <p:nvPr/>
        </p:nvSpPr>
        <p:spPr>
          <a:xfrm>
            <a:off x="251520" y="980728"/>
            <a:ext cx="4677670" cy="1754326"/>
          </a:xfrm>
          <a:prstGeom prst="rect">
            <a:avLst/>
          </a:prstGeom>
        </p:spPr>
        <p:txBody>
          <a:bodyPr wrap="square">
            <a:spAutoFit/>
          </a:bodyPr>
          <a:lstStyle/>
          <a:p>
            <a:pPr algn="ctr"/>
            <a:r>
              <a:rPr lang="en-US" dirty="0" smtClean="0"/>
              <a:t>In </a:t>
            </a:r>
            <a:r>
              <a:rPr lang="en-US" b="1" dirty="0" smtClean="0">
                <a:solidFill>
                  <a:srgbClr val="FF0000"/>
                </a:solidFill>
              </a:rPr>
              <a:t>evolutionary</a:t>
            </a:r>
            <a:r>
              <a:rPr lang="en-US" dirty="0" smtClean="0">
                <a:solidFill>
                  <a:srgbClr val="FF0000"/>
                </a:solidFill>
              </a:rPr>
              <a:t> biology</a:t>
            </a:r>
            <a:r>
              <a:rPr lang="en-US" dirty="0" smtClean="0"/>
              <a:t>, </a:t>
            </a:r>
            <a:r>
              <a:rPr lang="en-US" b="1" dirty="0" smtClean="0">
                <a:solidFill>
                  <a:srgbClr val="FF0000"/>
                </a:solidFill>
              </a:rPr>
              <a:t>convergent evolution</a:t>
            </a:r>
            <a:r>
              <a:rPr lang="en-US" dirty="0" smtClean="0"/>
              <a:t> is the process whereby organisms not closely related (not monophyletic), independently </a:t>
            </a:r>
            <a:r>
              <a:rPr lang="en-US" b="1" dirty="0" smtClean="0"/>
              <a:t>evolve</a:t>
            </a:r>
            <a:r>
              <a:rPr lang="en-US" dirty="0" smtClean="0"/>
              <a:t> similar traits as a result of having to adapt to similar environments or ecological niches.</a:t>
            </a:r>
            <a:endParaRPr lang="zh-CN" altLang="en-US" dirty="0">
              <a:latin typeface="+mn-ea"/>
              <a:ea typeface="+mn-ea"/>
            </a:endParaRPr>
          </a:p>
        </p:txBody>
      </p:sp>
      <p:pic>
        <p:nvPicPr>
          <p:cNvPr id="14" name="图片 13" descr="Astrophytum_asterias1.jpg"/>
          <p:cNvPicPr>
            <a:picLocks noChangeAspect="1"/>
          </p:cNvPicPr>
          <p:nvPr/>
        </p:nvPicPr>
        <p:blipFill>
          <a:blip r:embed="rId4" cstate="print"/>
          <a:stretch>
            <a:fillRect/>
          </a:stretch>
        </p:blipFill>
        <p:spPr>
          <a:xfrm>
            <a:off x="7236296" y="908720"/>
            <a:ext cx="1728192" cy="1715198"/>
          </a:xfrm>
          <a:prstGeom prst="rect">
            <a:avLst/>
          </a:prstGeom>
          <a:ln w="38100">
            <a:solidFill>
              <a:srgbClr val="FF0000"/>
            </a:solidFill>
          </a:ln>
        </p:spPr>
      </p:pic>
      <p:grpSp>
        <p:nvGrpSpPr>
          <p:cNvPr id="3" name="组合 19"/>
          <p:cNvGrpSpPr/>
          <p:nvPr/>
        </p:nvGrpSpPr>
        <p:grpSpPr>
          <a:xfrm>
            <a:off x="4572000" y="4437112"/>
            <a:ext cx="4392488" cy="1728192"/>
            <a:chOff x="4716016" y="4437112"/>
            <a:chExt cx="4392488" cy="1728192"/>
          </a:xfrm>
        </p:grpSpPr>
        <p:pic>
          <p:nvPicPr>
            <p:cNvPr id="3075" name="Picture 3"/>
            <p:cNvPicPr>
              <a:picLocks noChangeAspect="1" noChangeArrowheads="1"/>
            </p:cNvPicPr>
            <p:nvPr/>
          </p:nvPicPr>
          <p:blipFill>
            <a:blip r:embed="rId5" cstate="print"/>
            <a:srcRect/>
            <a:stretch>
              <a:fillRect/>
            </a:stretch>
          </p:blipFill>
          <p:spPr bwMode="auto">
            <a:xfrm>
              <a:off x="4716016" y="4437112"/>
              <a:ext cx="4392488" cy="914450"/>
            </a:xfrm>
            <a:prstGeom prst="rect">
              <a:avLst/>
            </a:prstGeom>
            <a:noFill/>
            <a:ln w="9525">
              <a:solidFill>
                <a:schemeClr val="tx1"/>
              </a:solidFill>
              <a:miter lim="800000"/>
              <a:headEnd/>
              <a:tailEnd/>
            </a:ln>
          </p:spPr>
        </p:pic>
        <p:pic>
          <p:nvPicPr>
            <p:cNvPr id="3076" name="Picture 4"/>
            <p:cNvPicPr>
              <a:picLocks noChangeAspect="1" noChangeArrowheads="1"/>
            </p:cNvPicPr>
            <p:nvPr/>
          </p:nvPicPr>
          <p:blipFill>
            <a:blip r:embed="rId6" cstate="print"/>
            <a:srcRect/>
            <a:stretch>
              <a:fillRect/>
            </a:stretch>
          </p:blipFill>
          <p:spPr bwMode="auto">
            <a:xfrm>
              <a:off x="4716016" y="5373216"/>
              <a:ext cx="4009508" cy="792088"/>
            </a:xfrm>
            <a:prstGeom prst="rect">
              <a:avLst/>
            </a:prstGeom>
            <a:noFill/>
            <a:ln w="9525">
              <a:solidFill>
                <a:schemeClr val="tx1"/>
              </a:solidFill>
              <a:miter lim="800000"/>
              <a:headEnd/>
              <a:tailEnd/>
            </a:ln>
          </p:spPr>
        </p:pic>
      </p:grpSp>
      <p:pic>
        <p:nvPicPr>
          <p:cNvPr id="3077" name="Picture 5"/>
          <p:cNvPicPr>
            <a:picLocks noChangeAspect="1" noChangeArrowheads="1"/>
          </p:cNvPicPr>
          <p:nvPr/>
        </p:nvPicPr>
        <p:blipFill>
          <a:blip r:embed="rId7" cstate="print"/>
          <a:srcRect/>
          <a:stretch>
            <a:fillRect/>
          </a:stretch>
        </p:blipFill>
        <p:spPr bwMode="auto">
          <a:xfrm>
            <a:off x="395536" y="5211663"/>
            <a:ext cx="4032448" cy="809625"/>
          </a:xfrm>
          <a:prstGeom prst="rect">
            <a:avLst/>
          </a:prstGeom>
          <a:noFill/>
          <a:ln w="9525">
            <a:noFill/>
            <a:miter lim="800000"/>
            <a:headEnd/>
            <a:tailEnd/>
          </a:ln>
        </p:spPr>
      </p:pic>
      <p:grpSp>
        <p:nvGrpSpPr>
          <p:cNvPr id="5" name="组合 18"/>
          <p:cNvGrpSpPr/>
          <p:nvPr/>
        </p:nvGrpSpPr>
        <p:grpSpPr>
          <a:xfrm>
            <a:off x="5076055" y="947518"/>
            <a:ext cx="3888433" cy="3250506"/>
            <a:chOff x="5076055" y="947518"/>
            <a:chExt cx="3888433" cy="3250506"/>
          </a:xfrm>
        </p:grpSpPr>
        <p:grpSp>
          <p:nvGrpSpPr>
            <p:cNvPr id="7" name="组合 16"/>
            <p:cNvGrpSpPr/>
            <p:nvPr/>
          </p:nvGrpSpPr>
          <p:grpSpPr>
            <a:xfrm>
              <a:off x="5076055" y="947518"/>
              <a:ext cx="1944217" cy="3250506"/>
              <a:chOff x="5076055" y="947518"/>
              <a:chExt cx="1944217" cy="3250506"/>
            </a:xfrm>
          </p:grpSpPr>
          <p:pic>
            <p:nvPicPr>
              <p:cNvPr id="15" name="图片 14" descr="E_obesa_symmetrica_ies.jpg"/>
              <p:cNvPicPr>
                <a:picLocks noChangeAspect="1"/>
              </p:cNvPicPr>
              <p:nvPr/>
            </p:nvPicPr>
            <p:blipFill>
              <a:blip r:embed="rId8" cstate="print"/>
              <a:stretch>
                <a:fillRect/>
              </a:stretch>
            </p:blipFill>
            <p:spPr>
              <a:xfrm>
                <a:off x="5076056" y="947518"/>
                <a:ext cx="1917700" cy="1676400"/>
              </a:xfrm>
              <a:prstGeom prst="rect">
                <a:avLst/>
              </a:prstGeom>
              <a:ln w="38100">
                <a:solidFill>
                  <a:srgbClr val="000099"/>
                </a:solidFill>
              </a:ln>
            </p:spPr>
          </p:pic>
          <p:pic>
            <p:nvPicPr>
              <p:cNvPr id="16" name="图片 15" descr="220px-Euphorbia_February_2008-2.jpg"/>
              <p:cNvPicPr>
                <a:picLocks noChangeAspect="1"/>
              </p:cNvPicPr>
              <p:nvPr/>
            </p:nvPicPr>
            <p:blipFill>
              <a:blip r:embed="rId9" cstate="print"/>
              <a:stretch>
                <a:fillRect/>
              </a:stretch>
            </p:blipFill>
            <p:spPr>
              <a:xfrm>
                <a:off x="5076055" y="2747717"/>
                <a:ext cx="1944217" cy="1450307"/>
              </a:xfrm>
              <a:prstGeom prst="rect">
                <a:avLst/>
              </a:prstGeom>
              <a:ln w="38100">
                <a:solidFill>
                  <a:srgbClr val="000099"/>
                </a:solidFill>
              </a:ln>
            </p:spPr>
          </p:pic>
        </p:grpSp>
        <p:pic>
          <p:nvPicPr>
            <p:cNvPr id="18" name="图片 17" descr="Euphorbia_milii_-_flower_view01.jpg"/>
            <p:cNvPicPr>
              <a:picLocks noChangeAspect="1"/>
            </p:cNvPicPr>
            <p:nvPr/>
          </p:nvPicPr>
          <p:blipFill>
            <a:blip r:embed="rId10" cstate="print"/>
            <a:stretch>
              <a:fillRect/>
            </a:stretch>
          </p:blipFill>
          <p:spPr>
            <a:xfrm>
              <a:off x="7236296" y="2747718"/>
              <a:ext cx="1728192" cy="1440160"/>
            </a:xfrm>
            <a:prstGeom prst="rect">
              <a:avLst/>
            </a:prstGeom>
            <a:ln w="38100">
              <a:solidFill>
                <a:srgbClr val="000099"/>
              </a:solid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23528" y="2564904"/>
            <a:ext cx="8640960" cy="1048544"/>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0" cap="none" spc="0" normalizeH="0" baseline="0" noProof="0" dirty="0" smtClean="0">
                <a:ln>
                  <a:noFill/>
                </a:ln>
                <a:solidFill>
                  <a:srgbClr val="C00000"/>
                </a:solidFill>
                <a:effectLst/>
                <a:uLnTx/>
                <a:uFillTx/>
                <a:latin typeface="+mj-lt"/>
                <a:ea typeface="+mj-ea"/>
                <a:cs typeface="+mj-cs"/>
              </a:rPr>
              <a:t>Data Techniques for Big Graph Search</a:t>
            </a:r>
          </a:p>
        </p:txBody>
      </p:sp>
      <p:sp>
        <p:nvSpPr>
          <p:cNvPr id="5" name="矩形 4"/>
          <p:cNvSpPr/>
          <p:nvPr/>
        </p:nvSpPr>
        <p:spPr>
          <a:xfrm>
            <a:off x="3059832" y="3717032"/>
            <a:ext cx="3600400"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Q(</a:t>
            </a:r>
            <a:r>
              <a:rPr lang="en-US" altLang="zh-CN" sz="4000" b="1" dirty="0" smtClean="0">
                <a:ln w="1905"/>
                <a:solidFill>
                  <a:srgbClr val="FF0000"/>
                </a:solidFill>
                <a:effectLst>
                  <a:innerShdw blurRad="69850" dist="43180" dir="5400000">
                    <a:srgbClr val="000000">
                      <a:alpha val="65000"/>
                    </a:srgbClr>
                  </a:innerShdw>
                </a:effectLst>
              </a:rPr>
              <a:t>D</a:t>
            </a:r>
            <a:r>
              <a:rPr lang="en-US" altLang="zh-CN" sz="4000" b="1" dirty="0" smtClean="0">
                <a:ln w="1905"/>
                <a:effectLst>
                  <a:innerShdw blurRad="69850" dist="43180" dir="5400000">
                    <a:srgbClr val="000000">
                      <a:alpha val="65000"/>
                    </a:srgbClr>
                  </a:innerShdw>
                </a:effectLst>
              </a:rPr>
              <a:t>)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Data Approximation Techniques</a:t>
            </a:r>
            <a:endParaRPr lang="zh-CN" altLang="en-US" sz="3600" b="1" dirty="0">
              <a:solidFill>
                <a:srgbClr val="C00000"/>
              </a:solidFill>
              <a:latin typeface="Arial Unicode MS" pitchFamily="34" charset="-122"/>
              <a:ea typeface="黑体" pitchFamily="49" charset="-122"/>
            </a:endParaRPr>
          </a:p>
        </p:txBody>
      </p:sp>
      <p:grpSp>
        <p:nvGrpSpPr>
          <p:cNvPr id="3" name="组合 15"/>
          <p:cNvGrpSpPr/>
          <p:nvPr/>
        </p:nvGrpSpPr>
        <p:grpSpPr>
          <a:xfrm>
            <a:off x="2555776" y="2420888"/>
            <a:ext cx="4053006" cy="936824"/>
            <a:chOff x="2555776" y="3789040"/>
            <a:chExt cx="4053006" cy="936824"/>
          </a:xfrm>
        </p:grpSpPr>
        <p:sp>
          <p:nvSpPr>
            <p:cNvPr id="6" name="TextBox 3"/>
            <p:cNvSpPr txBox="1">
              <a:spLocks noChangeArrowheads="1"/>
            </p:cNvSpPr>
            <p:nvPr/>
          </p:nvSpPr>
          <p:spPr bwMode="auto">
            <a:xfrm>
              <a:off x="3347864" y="3789040"/>
              <a:ext cx="2592288" cy="584775"/>
            </a:xfrm>
            <a:prstGeom prst="rect">
              <a:avLst/>
            </a:prstGeom>
            <a:noFill/>
            <a:ln w="9525">
              <a:noFill/>
              <a:miter lim="800000"/>
              <a:headEnd/>
              <a:tailEnd/>
            </a:ln>
          </p:spPr>
          <p:txBody>
            <a:bodyPr wrap="square">
              <a:spAutoFit/>
            </a:bodyPr>
            <a:lstStyle/>
            <a:p>
              <a:pPr algn="ctr"/>
              <a:r>
                <a:rPr lang="zh-CN" altLang="en-US" sz="3200" dirty="0" smtClean="0">
                  <a:solidFill>
                    <a:srgbClr val="C00000"/>
                  </a:solidFill>
                  <a:latin typeface="Arial Unicode MS" pitchFamily="34" charset="-122"/>
                  <a:ea typeface="Arial Unicode MS" pitchFamily="34" charset="-122"/>
                  <a:cs typeface="Arial Unicode MS" pitchFamily="34" charset="-122"/>
                  <a:sym typeface="Symbol" pitchFamily="18" charset="2"/>
                </a:rPr>
                <a:t> </a:t>
              </a:r>
              <a:r>
                <a:rPr lang="en-US" altLang="zh-CN" sz="2000" dirty="0" smtClean="0">
                  <a:solidFill>
                    <a:srgbClr val="C00000"/>
                  </a:solidFill>
                  <a:latin typeface="Arial Unicode MS" pitchFamily="34" charset="-122"/>
                  <a:ea typeface="Arial Unicode MS" pitchFamily="34" charset="-122"/>
                  <a:cs typeface="Arial Unicode MS" pitchFamily="34" charset="-122"/>
                  <a:sym typeface="Symbol" pitchFamily="18" charset="2"/>
                </a:rPr>
                <a:t>approximation</a:t>
              </a:r>
              <a:endParaRPr lang="zh-CN" altLang="en-US" sz="2400" dirty="0">
                <a:latin typeface="Arial Unicode MS" pitchFamily="34" charset="-122"/>
                <a:ea typeface="Arial Unicode MS" pitchFamily="34" charset="-122"/>
                <a:cs typeface="Arial Unicode MS" pitchFamily="34" charset="-122"/>
              </a:endParaRPr>
            </a:p>
          </p:txBody>
        </p:sp>
        <p:cxnSp>
          <p:nvCxnSpPr>
            <p:cNvPr id="7" name="Straight Arrow Connector 5"/>
            <p:cNvCxnSpPr/>
            <p:nvPr/>
          </p:nvCxnSpPr>
          <p:spPr bwMode="auto">
            <a:xfrm>
              <a:off x="370787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51515" cy="461665"/>
            </a:xfrm>
            <a:prstGeom prst="rect">
              <a:avLst/>
            </a:prstGeom>
            <a:noFill/>
            <a:ln w="9525">
              <a:noFill/>
              <a:miter lim="800000"/>
              <a:headEnd/>
              <a:tailEnd/>
            </a:ln>
          </p:spPr>
          <p:txBody>
            <a:bodyPr wrap="none">
              <a:spAutoFit/>
            </a:bodyPr>
            <a:lstStyle/>
            <a:p>
              <a:pPr algn="ctr"/>
              <a:r>
                <a:rPr lang="en-US" altLang="zh-CN" sz="2400" dirty="0">
                  <a:latin typeface="Arial Unicode MS" pitchFamily="34" charset="-122"/>
                  <a:ea typeface="Arial Unicode MS" pitchFamily="34" charset="-122"/>
                  <a:cs typeface="Arial Unicode MS" pitchFamily="34" charset="-122"/>
                  <a:sym typeface="Symbol" pitchFamily="18" charset="2"/>
                </a:rPr>
                <a:t>Q(</a:t>
              </a:r>
              <a:r>
                <a:rPr lang="en-GB" altLang="zh-CN" sz="2400" dirty="0">
                  <a:solidFill>
                    <a:srgbClr val="FF0000"/>
                  </a:solidFill>
                  <a:latin typeface="Arial Unicode MS" pitchFamily="34" charset="-122"/>
                  <a:ea typeface="Arial Unicode MS" pitchFamily="34" charset="-122"/>
                  <a:cs typeface="Arial Unicode MS" pitchFamily="34" charset="-122"/>
                  <a:sym typeface="Symbol" pitchFamily="18" charset="2"/>
                </a:rPr>
                <a:t>D</a:t>
              </a:r>
              <a:r>
                <a:rPr lang="en-GB" altLang="zh-CN" sz="2400" dirty="0">
                  <a:latin typeface="Arial Unicode MS" pitchFamily="34" charset="-122"/>
                  <a:ea typeface="Arial Unicode MS" pitchFamily="34" charset="-122"/>
                  <a:cs typeface="Arial Unicode MS" pitchFamily="34" charset="-122"/>
                  <a:sym typeface="Symbol" pitchFamily="18" charset="2"/>
                </a:rPr>
                <a:t>)</a:t>
              </a:r>
              <a:endParaRPr lang="zh-CN" altLang="en-US" sz="2400" dirty="0">
                <a:latin typeface="Arial Unicode MS" pitchFamily="34" charset="-122"/>
                <a:ea typeface="Arial Unicode MS" pitchFamily="34" charset="-122"/>
                <a:cs typeface="Arial Unicode MS" pitchFamily="34" charset="-122"/>
              </a:endParaRPr>
            </a:p>
          </p:txBody>
        </p:sp>
        <p:sp>
          <p:nvSpPr>
            <p:cNvPr id="9" name="TextBox 19"/>
            <p:cNvSpPr txBox="1">
              <a:spLocks noChangeArrowheads="1"/>
            </p:cNvSpPr>
            <p:nvPr/>
          </p:nvSpPr>
          <p:spPr bwMode="auto">
            <a:xfrm>
              <a:off x="5603379" y="4221088"/>
              <a:ext cx="1005403" cy="461665"/>
            </a:xfrm>
            <a:prstGeom prst="rect">
              <a:avLst/>
            </a:prstGeom>
            <a:noFill/>
            <a:ln w="9525">
              <a:noFill/>
              <a:miter lim="800000"/>
              <a:headEnd/>
              <a:tailEnd/>
            </a:ln>
          </p:spPr>
          <p:txBody>
            <a:bodyPr wrap="none">
              <a:spAutoFit/>
            </a:bodyPr>
            <a:lstStyle/>
            <a:p>
              <a:pPr algn="ctr"/>
              <a:r>
                <a:rPr lang="en-US" altLang="zh-CN" sz="2400" dirty="0" smtClean="0">
                  <a:latin typeface="Arial Unicode MS" pitchFamily="34" charset="-122"/>
                  <a:ea typeface="Arial Unicode MS" pitchFamily="34" charset="-122"/>
                  <a:cs typeface="Arial Unicode MS" pitchFamily="34" charset="-122"/>
                  <a:sym typeface="Symbol" pitchFamily="18" charset="2"/>
                </a:rPr>
                <a:t>Q</a:t>
              </a:r>
              <a:r>
                <a:rPr lang="en-US" altLang="zh-CN" sz="2400" dirty="0" smtClean="0">
                  <a:solidFill>
                    <a:srgbClr val="FF0000"/>
                  </a:solidFill>
                  <a:latin typeface="Arial Unicode MS" pitchFamily="34" charset="-122"/>
                  <a:ea typeface="Arial Unicode MS" pitchFamily="34" charset="-122"/>
                  <a:cs typeface="Arial Unicode MS" pitchFamily="34" charset="-122"/>
                  <a:sym typeface="Symbol" pitchFamily="18" charset="2"/>
                </a:rPr>
                <a:t> </a:t>
              </a:r>
              <a:r>
                <a:rPr lang="en-US" altLang="zh-CN" sz="2400" dirty="0" smtClean="0">
                  <a:latin typeface="Arial Unicode MS" pitchFamily="34" charset="-122"/>
                  <a:ea typeface="Arial Unicode MS" pitchFamily="34" charset="-122"/>
                  <a:cs typeface="Arial Unicode MS" pitchFamily="34" charset="-122"/>
                  <a:sym typeface="Symbol" pitchFamily="18" charset="2"/>
                </a:rPr>
                <a:t>(</a:t>
              </a:r>
              <a:r>
                <a:rPr lang="en-GB" altLang="zh-CN" sz="2400" dirty="0" smtClean="0">
                  <a:solidFill>
                    <a:srgbClr val="FF0000"/>
                  </a:solidFill>
                  <a:latin typeface="Arial Unicode MS" pitchFamily="34" charset="-122"/>
                  <a:ea typeface="Arial Unicode MS" pitchFamily="34" charset="-122"/>
                  <a:cs typeface="Arial Unicode MS" pitchFamily="34" charset="-122"/>
                  <a:sym typeface="Symbol" pitchFamily="18" charset="2"/>
                </a:rPr>
                <a:t>D</a:t>
              </a:r>
              <a:r>
                <a:rPr lang="en-US" altLang="zh-CN" sz="2400" dirty="0" smtClean="0">
                  <a:solidFill>
                    <a:srgbClr val="FF0000"/>
                  </a:solidFill>
                  <a:latin typeface="Arial Unicode MS" pitchFamily="34" charset="-122"/>
                  <a:ea typeface="Arial Unicode MS" pitchFamily="34" charset="-122"/>
                  <a:cs typeface="Arial Unicode MS" pitchFamily="34" charset="-122"/>
                  <a:sym typeface="Symbol" pitchFamily="18" charset="2"/>
                </a:rPr>
                <a:t>’</a:t>
              </a:r>
              <a:r>
                <a:rPr lang="en-GB" altLang="zh-CN" sz="2400" dirty="0" smtClean="0">
                  <a:latin typeface="Arial Unicode MS" pitchFamily="34" charset="-122"/>
                  <a:ea typeface="Arial Unicode MS" pitchFamily="34" charset="-122"/>
                  <a:cs typeface="Arial Unicode MS" pitchFamily="34" charset="-122"/>
                  <a:sym typeface="Symbol" pitchFamily="18" charset="2"/>
                </a:rPr>
                <a:t>)</a:t>
              </a:r>
              <a:endParaRPr lang="zh-CN" altLang="en-US" sz="2400" dirty="0">
                <a:latin typeface="Arial Unicode MS" pitchFamily="34" charset="-122"/>
                <a:ea typeface="Arial Unicode MS" pitchFamily="34" charset="-122"/>
                <a:cs typeface="Arial Unicode MS" pitchFamily="34" charset="-122"/>
              </a:endParaRPr>
            </a:p>
          </p:txBody>
        </p:sp>
      </p:grpSp>
      <p:sp>
        <p:nvSpPr>
          <p:cNvPr id="14" name="TextBox 13"/>
          <p:cNvSpPr txBox="1"/>
          <p:nvPr/>
        </p:nvSpPr>
        <p:spPr>
          <a:xfrm>
            <a:off x="35496" y="5838362"/>
            <a:ext cx="8999984" cy="470958"/>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400" b="1" dirty="0" smtClean="0">
                <a:solidFill>
                  <a:srgbClr val="FF0000"/>
                </a:solidFill>
                <a:latin typeface="Arial Unicode MS" pitchFamily="34" charset="-122"/>
                <a:ea typeface="Arial Unicode MS" pitchFamily="34" charset="-122"/>
                <a:cs typeface="Arial Unicode MS" pitchFamily="34" charset="-122"/>
                <a:sym typeface="Wingdings" pitchFamily="2" charset="2"/>
              </a:rPr>
              <a:t>Challenge</a:t>
            </a:r>
            <a:r>
              <a:rPr lang="en-US" altLang="zh-CN" sz="2400" b="1" dirty="0" smtClean="0">
                <a:latin typeface="Arial Unicode MS" pitchFamily="34" charset="-122"/>
                <a:ea typeface="Arial Unicode MS" pitchFamily="34" charset="-122"/>
                <a:cs typeface="Arial Unicode MS" pitchFamily="34" charset="-122"/>
                <a:sym typeface="Wingdings" pitchFamily="2" charset="2"/>
              </a:rPr>
              <a:t>:  balancing accuracy and computational complexity!</a:t>
            </a:r>
          </a:p>
        </p:txBody>
      </p:sp>
      <p:grpSp>
        <p:nvGrpSpPr>
          <p:cNvPr id="10" name="组合 17"/>
          <p:cNvGrpSpPr/>
          <p:nvPr/>
        </p:nvGrpSpPr>
        <p:grpSpPr>
          <a:xfrm>
            <a:off x="428596" y="3935958"/>
            <a:ext cx="8715404" cy="1713268"/>
            <a:chOff x="428596" y="2564904"/>
            <a:chExt cx="8715404" cy="1713268"/>
          </a:xfrm>
        </p:grpSpPr>
        <p:sp>
          <p:nvSpPr>
            <p:cNvPr id="16" name="TextBox 19"/>
            <p:cNvSpPr txBox="1">
              <a:spLocks noChangeArrowheads="1"/>
            </p:cNvSpPr>
            <p:nvPr/>
          </p:nvSpPr>
          <p:spPr bwMode="auto">
            <a:xfrm>
              <a:off x="2606124" y="3200954"/>
              <a:ext cx="4680520" cy="1077218"/>
            </a:xfrm>
            <a:prstGeom prst="rect">
              <a:avLst/>
            </a:prstGeom>
            <a:noFill/>
            <a:ln w="9525">
              <a:noFill/>
              <a:miter lim="800000"/>
              <a:headEnd/>
              <a:tailEnd/>
            </a:ln>
          </p:spPr>
          <p:txBody>
            <a:bodyPr wrap="square">
              <a:spAutoFit/>
            </a:bodyPr>
            <a:lstStyle/>
            <a:p>
              <a:r>
                <a:rPr lang="en-GB" altLang="zh-CN" sz="2400" dirty="0" smtClean="0">
                  <a:solidFill>
                    <a:srgbClr val="FF0000"/>
                  </a:solidFill>
                  <a:latin typeface="Rockwell" pitchFamily="18" charset="0"/>
                  <a:sym typeface="Symbol" pitchFamily="18" charset="2"/>
                </a:rPr>
                <a:t>D</a:t>
              </a:r>
              <a:r>
                <a:rPr lang="en-GB" altLang="zh-CN" sz="2400" dirty="0" smtClean="0">
                  <a:latin typeface="Rockwell" pitchFamily="18" charset="0"/>
                  <a:sym typeface="Symbol" pitchFamily="18" charset="2"/>
                </a:rPr>
                <a:t>   </a:t>
              </a:r>
              <a:r>
                <a:rPr lang="en-US" altLang="zh-CN" sz="2400" dirty="0" smtClean="0">
                  <a:latin typeface="Rockwell" pitchFamily="18" charset="0"/>
                  <a:sym typeface="Symbol" pitchFamily="18" charset="2"/>
                </a:rPr>
                <a:t>=  HARD(</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 SOFT(</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a:t>
              </a:r>
            </a:p>
            <a:p>
              <a:r>
                <a:rPr lang="en-US" altLang="zh-CN" sz="2400" dirty="0" smtClean="0">
                  <a:solidFill>
                    <a:srgbClr val="FF0000"/>
                  </a:solidFill>
                  <a:latin typeface="Rockwell" pitchFamily="18" charset="0"/>
                  <a:sym typeface="Symbol" pitchFamily="18" charset="2"/>
                </a:rPr>
                <a:t>                               </a:t>
              </a:r>
              <a:r>
                <a:rPr lang="en-US" altLang="zh-CN" sz="4000" b="1" dirty="0" smtClean="0">
                  <a:solidFill>
                    <a:srgbClr val="FF0000"/>
                  </a:solidFill>
                  <a:latin typeface="Rockwell" pitchFamily="18" charset="0"/>
                  <a:sym typeface="Symbol" pitchFamily="18" charset="2"/>
                </a:rPr>
                <a:t>×</a:t>
              </a:r>
              <a:endParaRPr lang="zh-CN" altLang="en-US" sz="2400" b="1" dirty="0">
                <a:latin typeface="Rockwell" pitchFamily="18" charset="0"/>
              </a:endParaRPr>
            </a:p>
          </p:txBody>
        </p:sp>
        <p:sp>
          <p:nvSpPr>
            <p:cNvPr id="17" name="矩形 16"/>
            <p:cNvSpPr/>
            <p:nvPr/>
          </p:nvSpPr>
          <p:spPr>
            <a:xfrm>
              <a:off x="428596" y="2564904"/>
              <a:ext cx="8715404" cy="707886"/>
            </a:xfrm>
            <a:prstGeom prst="rect">
              <a:avLst/>
            </a:prstGeom>
          </p:spPr>
          <p:txBody>
            <a:bodyPr wrap="square">
              <a:spAutoFit/>
            </a:bodyPr>
            <a:lstStyle/>
            <a:p>
              <a:r>
                <a:rPr lang="en-US" altLang="zh-CN" sz="2000" b="1" dirty="0" smtClean="0">
                  <a:solidFill>
                    <a:srgbClr val="FF0000"/>
                  </a:solidFill>
                  <a:ea typeface="黑体" pitchFamily="49" charset="-122"/>
                </a:rPr>
                <a:t>Pareto principle</a:t>
              </a:r>
              <a:r>
                <a:rPr lang="en-US" altLang="zh-CN" sz="2000" b="1" dirty="0" smtClean="0">
                  <a:ea typeface="黑体" pitchFamily="49" charset="-122"/>
                </a:rPr>
                <a:t>:</a:t>
              </a:r>
              <a:r>
                <a:rPr lang="en-US" sz="2000" dirty="0" smtClean="0"/>
                <a:t> for many events, roughly 80% of the effects come from 20% of the causes</a:t>
              </a:r>
              <a:endParaRPr lang="zh-CN" altLang="en-US" sz="2000" dirty="0">
                <a:ea typeface="黑体" pitchFamily="49" charset="-122"/>
              </a:endParaRPr>
            </a:p>
          </p:txBody>
        </p:sp>
      </p:gr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18</a:t>
            </a:fld>
            <a:endParaRPr lang="zh-CN" altLang="en-US" dirty="0"/>
          </a:p>
        </p:txBody>
      </p:sp>
      <p:sp>
        <p:nvSpPr>
          <p:cNvPr id="18" name="内容占位符 2"/>
          <p:cNvSpPr>
            <a:spLocks noChangeArrowheads="1"/>
          </p:cNvSpPr>
          <p:nvPr/>
        </p:nvSpPr>
        <p:spPr bwMode="auto">
          <a:xfrm>
            <a:off x="251520" y="1052736"/>
            <a:ext cx="8712968" cy="1304694"/>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en-US" altLang="zh-CN" sz="2400" dirty="0" smtClean="0">
                <a:solidFill>
                  <a:srgbClr val="FF0000"/>
                </a:solidFill>
                <a:latin typeface="Arial Unicode MS" pitchFamily="34" charset="-122"/>
                <a:ea typeface="Arial Unicode MS" pitchFamily="34" charset="-122"/>
                <a:cs typeface="Arial Unicode MS" pitchFamily="34" charset="-122"/>
              </a:rPr>
              <a:t>Main idea</a:t>
            </a:r>
            <a:r>
              <a:rPr lang="en-US" altLang="zh-CN" sz="2400" dirty="0" smtClean="0">
                <a:solidFill>
                  <a:srgbClr val="000000"/>
                </a:solidFill>
                <a:latin typeface="Arial Unicode MS" pitchFamily="34" charset="-122"/>
                <a:ea typeface="Arial Unicode MS" pitchFamily="34" charset="-122"/>
                <a:cs typeface="Arial Unicode MS" pitchFamily="34" charset="-122"/>
              </a:rPr>
              <a:t>: For a class </a:t>
            </a:r>
            <a:r>
              <a:rPr lang="en-US" altLang="zh-CN" sz="2400" dirty="0" smtClean="0">
                <a:latin typeface="Arial Unicode MS" pitchFamily="34" charset="-122"/>
                <a:ea typeface="Arial Unicode MS" pitchFamily="34" charset="-122"/>
                <a:cs typeface="Arial Unicode MS" pitchFamily="34" charset="-122"/>
              </a:rPr>
              <a:t>Q </a:t>
            </a:r>
            <a:r>
              <a:rPr lang="en-US" altLang="zh-CN" sz="2400" dirty="0" smtClean="0">
                <a:solidFill>
                  <a:srgbClr val="000000"/>
                </a:solidFill>
                <a:latin typeface="Arial Unicode MS" pitchFamily="34" charset="-122"/>
                <a:ea typeface="Arial Unicode MS" pitchFamily="34" charset="-122"/>
                <a:cs typeface="Arial Unicode MS" pitchFamily="34" charset="-122"/>
              </a:rPr>
              <a:t>of queries on data </a:t>
            </a:r>
            <a:r>
              <a:rPr lang="en-US" altLang="zh-CN" sz="2400" dirty="0" smtClean="0">
                <a:solidFill>
                  <a:srgbClr val="C00000"/>
                </a:solidFill>
                <a:latin typeface="Arial Unicode MS" pitchFamily="34" charset="-122"/>
                <a:ea typeface="Arial Unicode MS" pitchFamily="34" charset="-122"/>
                <a:cs typeface="Arial Unicode MS" pitchFamily="34" charset="-122"/>
              </a:rPr>
              <a:t>D</a:t>
            </a:r>
            <a:r>
              <a:rPr lang="en-US" altLang="zh-CN" sz="2400" dirty="0" smtClean="0">
                <a:solidFill>
                  <a:srgbClr val="000000"/>
                </a:solidFill>
                <a:latin typeface="Arial Unicode MS" pitchFamily="34" charset="-122"/>
                <a:ea typeface="Arial Unicode MS" pitchFamily="34" charset="-122"/>
                <a:cs typeface="Arial Unicode MS" pitchFamily="34" charset="-122"/>
              </a:rPr>
              <a:t>,  transform </a:t>
            </a:r>
            <a:r>
              <a:rPr lang="en-US" altLang="zh-CN" sz="2400" dirty="0" smtClean="0">
                <a:solidFill>
                  <a:srgbClr val="C00000"/>
                </a:solidFill>
                <a:latin typeface="Arial Unicode MS" pitchFamily="34" charset="-122"/>
                <a:ea typeface="Arial Unicode MS" pitchFamily="34" charset="-122"/>
                <a:cs typeface="Arial Unicode MS" pitchFamily="34" charset="-122"/>
              </a:rPr>
              <a:t>D </a:t>
            </a:r>
            <a:r>
              <a:rPr lang="en-US" altLang="zh-CN" sz="2400" dirty="0" smtClean="0">
                <a:latin typeface="Arial Unicode MS" pitchFamily="34" charset="-122"/>
                <a:ea typeface="Arial Unicode MS" pitchFamily="34" charset="-122"/>
                <a:cs typeface="Arial Unicode MS" pitchFamily="34" charset="-122"/>
              </a:rPr>
              <a:t>to smaller data </a:t>
            </a:r>
            <a:r>
              <a:rPr lang="en-US" altLang="zh-CN" sz="2400" dirty="0" smtClean="0">
                <a:solidFill>
                  <a:srgbClr val="C00000"/>
                </a:solidFill>
                <a:latin typeface="Arial Unicode MS" pitchFamily="34" charset="-122"/>
                <a:ea typeface="Arial Unicode MS" pitchFamily="34" charset="-122"/>
                <a:cs typeface="Arial Unicode MS" pitchFamily="34" charset="-122"/>
              </a:rPr>
              <a:t>D’ </a:t>
            </a:r>
            <a:r>
              <a:rPr lang="en-US" altLang="zh-CN" sz="2400" dirty="0" smtClean="0">
                <a:latin typeface="Arial Unicode MS" pitchFamily="34" charset="-122"/>
                <a:ea typeface="Arial Unicode MS" pitchFamily="34" charset="-122"/>
                <a:cs typeface="Arial Unicode MS" pitchFamily="34" charset="-122"/>
              </a:rPr>
              <a:t>that can be processed efficiently </a:t>
            </a:r>
            <a:r>
              <a:rPr lang="en-US" altLang="zh-CN" sz="2400" dirty="0" smtClean="0">
                <a:solidFill>
                  <a:srgbClr val="FF0000"/>
                </a:solidFill>
                <a:latin typeface="Arial Unicode MS" pitchFamily="34" charset="-122"/>
                <a:ea typeface="Arial Unicode MS" pitchFamily="34" charset="-122"/>
                <a:cs typeface="Arial Unicode MS" pitchFamily="34" charset="-122"/>
              </a:rPr>
              <a:t>without loss of quality </a:t>
            </a:r>
            <a:r>
              <a:rPr lang="en-US" altLang="zh-CN" sz="2400" dirty="0" smtClean="0">
                <a:solidFill>
                  <a:schemeClr val="tx2"/>
                </a:solidFill>
                <a:latin typeface="Arial Unicode MS" pitchFamily="34" charset="-122"/>
                <a:ea typeface="Arial Unicode MS" pitchFamily="34" charset="-122"/>
                <a:cs typeface="Arial Unicode MS" pitchFamily="34" charset="-122"/>
              </a:rPr>
              <a:t>or</a:t>
            </a:r>
            <a:r>
              <a:rPr lang="en-US" altLang="zh-CN" sz="2400" dirty="0" smtClean="0">
                <a:solidFill>
                  <a:srgbClr val="FF0000"/>
                </a:solidFill>
                <a:latin typeface="Arial Unicode MS" pitchFamily="34" charset="-122"/>
                <a:ea typeface="Arial Unicode MS" pitchFamily="34" charset="-122"/>
                <a:cs typeface="Arial Unicode MS" pitchFamily="34" charset="-122"/>
              </a:rPr>
              <a:t> with a bounded loss of quality</a:t>
            </a:r>
            <a:r>
              <a:rPr lang="en-US" altLang="zh-CN" sz="2400" dirty="0" smtClean="0">
                <a:solidFill>
                  <a:srgbClr val="000000"/>
                </a:solidFill>
                <a:latin typeface="Arial Unicode MS" pitchFamily="34" charset="-122"/>
                <a:ea typeface="Arial Unicode MS" pitchFamily="34" charset="-122"/>
                <a:cs typeface="Arial Unicode MS" pitchFamily="34" charset="-122"/>
              </a:rPr>
              <a:t>.</a:t>
            </a:r>
            <a:endParaRPr lang="en-GB" altLang="zh-CN"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161571" y="857232"/>
            <a:ext cx="3553833" cy="3013008"/>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(1) E.g., Shortest Paths/Distances</a:t>
            </a:r>
            <a:endParaRPr lang="zh-CN" altLang="en-US" sz="3600"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19</a:t>
            </a:fld>
            <a:endParaRPr lang="zh-CN" altLang="en-US" dirty="0"/>
          </a:p>
        </p:txBody>
      </p:sp>
      <p:sp>
        <p:nvSpPr>
          <p:cNvPr id="12" name="TextBox 11"/>
          <p:cNvSpPr txBox="1"/>
          <p:nvPr/>
        </p:nvSpPr>
        <p:spPr>
          <a:xfrm>
            <a:off x="72610" y="5286388"/>
            <a:ext cx="8999984" cy="756710"/>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On Real-life road and social networks, graphs are reduced by 1/3!</a:t>
            </a:r>
          </a:p>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A light-weight general data reduction technique for shortest paths/distances!</a:t>
            </a:r>
            <a:endParaRPr lang="en-US" altLang="zh-CN" sz="2000" dirty="0">
              <a:solidFill>
                <a:srgbClr val="FF0000"/>
              </a:solidFill>
              <a:latin typeface="Arial Unicode MS" pitchFamily="34" charset="-122"/>
              <a:ea typeface="Arial Unicode MS" pitchFamily="34" charset="-122"/>
              <a:cs typeface="Arial Unicode MS" pitchFamily="34" charset="-122"/>
              <a:sym typeface="Wingdings" pitchFamily="2" charset="2"/>
            </a:endParaRPr>
          </a:p>
        </p:txBody>
      </p:sp>
      <p:sp>
        <p:nvSpPr>
          <p:cNvPr id="13" name="内容占位符 2"/>
          <p:cNvSpPr>
            <a:spLocks noGrp="1"/>
          </p:cNvSpPr>
          <p:nvPr>
            <p:ph idx="1"/>
          </p:nvPr>
        </p:nvSpPr>
        <p:spPr>
          <a:xfrm>
            <a:off x="35496" y="1428736"/>
            <a:ext cx="5184576" cy="1785950"/>
          </a:xfrm>
        </p:spPr>
        <p:txBody>
          <a:bodyPr/>
          <a:lstStyle/>
          <a:p>
            <a:r>
              <a:rPr lang="en-US" altLang="zh-CN" sz="2000" dirty="0" smtClean="0">
                <a:ea typeface="黑体" pitchFamily="49" charset="-122"/>
              </a:rPr>
              <a:t>For </a:t>
            </a:r>
            <a:r>
              <a:rPr lang="en-US" sz="2000" dirty="0" smtClean="0"/>
              <a:t>weighted undirected graphs, we propose a notion of “</a:t>
            </a:r>
            <a:r>
              <a:rPr lang="en-US" altLang="zh-CN" sz="2000" dirty="0" smtClean="0">
                <a:solidFill>
                  <a:srgbClr val="FF0000"/>
                </a:solidFill>
                <a:ea typeface="黑体" pitchFamily="49" charset="-122"/>
              </a:rPr>
              <a:t>proxies</a:t>
            </a:r>
            <a:r>
              <a:rPr lang="en-US" sz="2000" dirty="0" smtClean="0"/>
              <a:t>”</a:t>
            </a:r>
            <a:endParaRPr lang="en-US" altLang="zh-CN" sz="2000" dirty="0" smtClean="0">
              <a:ea typeface="黑体" pitchFamily="49" charset="-122"/>
            </a:endParaRPr>
          </a:p>
          <a:p>
            <a:r>
              <a:rPr lang="en-US" altLang="zh-CN" sz="2000" dirty="0" smtClean="0">
                <a:ea typeface="黑体" pitchFamily="49" charset="-122"/>
              </a:rPr>
              <a:t>Each proxy represents the nodes in its DRA (non-overlapping for all proxies)</a:t>
            </a:r>
          </a:p>
          <a:p>
            <a:r>
              <a:rPr lang="en-US" altLang="zh-CN" sz="2000" dirty="0" smtClean="0">
                <a:ea typeface="黑体" pitchFamily="49" charset="-122"/>
              </a:rPr>
              <a:t>Proxies can be computed in O(n) time</a:t>
            </a:r>
          </a:p>
        </p:txBody>
      </p:sp>
      <p:sp>
        <p:nvSpPr>
          <p:cNvPr id="14" name="矩形 13"/>
          <p:cNvSpPr/>
          <p:nvPr/>
        </p:nvSpPr>
        <p:spPr>
          <a:xfrm>
            <a:off x="323528" y="4056411"/>
            <a:ext cx="8424936" cy="1015663"/>
          </a:xfrm>
          <a:prstGeom prst="rect">
            <a:avLst/>
          </a:prstGeom>
        </p:spPr>
        <p:txBody>
          <a:bodyPr wrap="square">
            <a:spAutoFit/>
          </a:bodyPr>
          <a:lstStyle/>
          <a:p>
            <a:r>
              <a:rPr lang="en-US" altLang="zh-CN" sz="2000" b="1" dirty="0" smtClean="0">
                <a:solidFill>
                  <a:srgbClr val="FF0000"/>
                </a:solidFill>
                <a:ea typeface="黑体" pitchFamily="49" charset="-122"/>
              </a:rPr>
              <a:t>Key property: </a:t>
            </a:r>
            <a:r>
              <a:rPr lang="en-US" altLang="zh-CN" sz="2000" dirty="0" smtClean="0">
                <a:ea typeface="黑体" pitchFamily="49" charset="-122"/>
              </a:rPr>
              <a:t>Given nodes </a:t>
            </a:r>
            <a:r>
              <a:rPr lang="en-US" altLang="zh-CN" sz="2000" dirty="0" err="1" smtClean="0">
                <a:ea typeface="黑体" pitchFamily="49" charset="-122"/>
              </a:rPr>
              <a:t>u,v</a:t>
            </a:r>
            <a:r>
              <a:rPr lang="en-US" altLang="zh-CN" sz="2000" dirty="0" smtClean="0">
                <a:ea typeface="黑体" pitchFamily="49" charset="-122"/>
              </a:rPr>
              <a:t> in G, </a:t>
            </a:r>
            <a:r>
              <a:rPr lang="zh-CN" altLang="en-US" sz="2000" dirty="0" smtClean="0">
                <a:ea typeface="黑体" pitchFamily="49" charset="-122"/>
              </a:rPr>
              <a:t> </a:t>
            </a:r>
            <a:r>
              <a:rPr lang="en-US" altLang="zh-CN" sz="2000" dirty="0" smtClean="0">
                <a:ea typeface="黑体" pitchFamily="49" charset="-122"/>
              </a:rPr>
              <a:t>proxies </a:t>
            </a:r>
            <a:r>
              <a:rPr lang="en-US" altLang="zh-CN" sz="2000" dirty="0" err="1" smtClean="0">
                <a:ea typeface="黑体" pitchFamily="49" charset="-122"/>
              </a:rPr>
              <a:t>u</a:t>
            </a:r>
            <a:r>
              <a:rPr lang="en-US" altLang="zh-CN" sz="2000" baseline="-25000" dirty="0" err="1" smtClean="0">
                <a:ea typeface="黑体" pitchFamily="49" charset="-122"/>
              </a:rPr>
              <a:t>p</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a:t>
            </a:r>
            <a:r>
              <a:rPr lang="zh-CN" altLang="en-US" sz="2000" dirty="0" smtClean="0">
                <a:ea typeface="黑体" pitchFamily="49" charset="-122"/>
              </a:rPr>
              <a:t> </a:t>
            </a:r>
            <a:r>
              <a:rPr lang="en-US" altLang="zh-CN" sz="2000" dirty="0" smtClean="0">
                <a:ea typeface="黑体" pitchFamily="49" charset="-122"/>
              </a:rPr>
              <a:t>then:</a:t>
            </a:r>
          </a:p>
          <a:p>
            <a:pPr lvl="1"/>
            <a:r>
              <a:rPr lang="en-US" altLang="zh-CN" sz="2000" dirty="0" smtClean="0">
                <a:ea typeface="黑体" pitchFamily="49" charset="-122"/>
              </a:rPr>
              <a:t>    (1) path(u, v) =    path(u, u</a:t>
            </a:r>
            <a:r>
              <a:rPr lang="en-US" altLang="zh-CN" sz="2000" baseline="-25000" dirty="0" smtClean="0">
                <a:ea typeface="黑体" pitchFamily="49" charset="-122"/>
              </a:rPr>
              <a:t>p</a:t>
            </a:r>
            <a:r>
              <a:rPr lang="en-US" altLang="zh-CN" sz="2000" dirty="0" smtClean="0">
                <a:ea typeface="黑体" pitchFamily="49" charset="-122"/>
              </a:rPr>
              <a:t>)  +   path(u</a:t>
            </a:r>
            <a:r>
              <a:rPr lang="en-US" altLang="zh-CN" sz="2000" baseline="-25000" dirty="0" smtClean="0">
                <a:ea typeface="黑体" pitchFamily="49" charset="-122"/>
              </a:rPr>
              <a:t>p</a:t>
            </a:r>
            <a:r>
              <a:rPr lang="en-US" altLang="zh-CN" sz="2000" dirty="0" smtClean="0">
                <a:ea typeface="黑体" pitchFamily="49" charset="-122"/>
              </a:rPr>
              <a:t>, </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   path(</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v)</a:t>
            </a:r>
          </a:p>
          <a:p>
            <a:pPr lvl="1"/>
            <a:r>
              <a:rPr lang="en-US" altLang="zh-CN" sz="2000" dirty="0" smtClean="0">
                <a:ea typeface="黑体" pitchFamily="49" charset="-122"/>
              </a:rPr>
              <a:t>    (2) dist(u, v)   =   dist(u, u</a:t>
            </a:r>
            <a:r>
              <a:rPr lang="en-US" altLang="zh-CN" sz="2000" baseline="-25000" dirty="0" smtClean="0">
                <a:ea typeface="黑体" pitchFamily="49" charset="-122"/>
              </a:rPr>
              <a:t>p</a:t>
            </a:r>
            <a:r>
              <a:rPr lang="en-US" altLang="zh-CN" sz="2000" dirty="0" smtClean="0">
                <a:ea typeface="黑体" pitchFamily="49" charset="-122"/>
              </a:rPr>
              <a:t>)    +   dist(u</a:t>
            </a:r>
            <a:r>
              <a:rPr lang="en-US" altLang="zh-CN" sz="2000" baseline="-25000" dirty="0" smtClean="0">
                <a:ea typeface="黑体" pitchFamily="49" charset="-122"/>
              </a:rPr>
              <a:t>p</a:t>
            </a:r>
            <a:r>
              <a:rPr lang="en-US" altLang="zh-CN" sz="2000" dirty="0" smtClean="0">
                <a:ea typeface="黑体" pitchFamily="49" charset="-122"/>
              </a:rPr>
              <a:t>, </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   dist(</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v)</a:t>
            </a:r>
          </a:p>
        </p:txBody>
      </p:sp>
      <p:sp>
        <p:nvSpPr>
          <p:cNvPr id="8" name="矩形 7"/>
          <p:cNvSpPr/>
          <p:nvPr/>
        </p:nvSpPr>
        <p:spPr>
          <a:xfrm>
            <a:off x="89756" y="6263366"/>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Kaiyu</a:t>
            </a:r>
            <a:r>
              <a:rPr lang="en-US" altLang="zh-CN" sz="1400" dirty="0" smtClean="0">
                <a:ea typeface="黑体" pitchFamily="49" charset="-122"/>
              </a:rPr>
              <a:t> </a:t>
            </a:r>
            <a:r>
              <a:rPr lang="en-US" altLang="zh-CN" sz="1400" dirty="0" err="1" smtClean="0">
                <a:ea typeface="黑体" pitchFamily="49" charset="-122"/>
              </a:rPr>
              <a:t>Feng</a:t>
            </a:r>
            <a:r>
              <a:rPr lang="en-US" altLang="zh-CN" sz="1400" dirty="0" smtClean="0">
                <a:ea typeface="黑体" pitchFamily="49" charset="-122"/>
              </a:rPr>
              <a:t>, </a:t>
            </a:r>
            <a:r>
              <a:rPr lang="en-US" altLang="zh-CN" sz="1400" dirty="0" err="1" smtClean="0">
                <a:ea typeface="黑体" pitchFamily="49" charset="-122"/>
              </a:rPr>
              <a:t>Jianxin</a:t>
            </a:r>
            <a:r>
              <a:rPr lang="en-US" altLang="zh-CN" sz="1400" dirty="0" smtClean="0">
                <a:ea typeface="黑体" pitchFamily="49" charset="-122"/>
              </a:rPr>
              <a:t> Li, </a:t>
            </a:r>
            <a:r>
              <a:rPr lang="en-US" altLang="zh-CN" sz="1400" dirty="0" err="1" smtClean="0">
                <a:ea typeface="黑体" pitchFamily="49" charset="-122"/>
              </a:rPr>
              <a:t>Haixun</a:t>
            </a:r>
            <a:r>
              <a:rPr lang="en-US" altLang="zh-CN" sz="1400" dirty="0" smtClean="0">
                <a:ea typeface="黑体" pitchFamily="49" charset="-122"/>
              </a:rPr>
              <a:t> Wang, </a:t>
            </a:r>
            <a:r>
              <a:rPr lang="en-US" altLang="zh-CN" sz="1400" dirty="0" err="1" smtClean="0">
                <a:ea typeface="黑体" pitchFamily="49" charset="-122"/>
              </a:rPr>
              <a:t>Gao</a:t>
            </a:r>
            <a:r>
              <a:rPr lang="en-US" altLang="zh-CN" sz="1400" dirty="0" smtClean="0">
                <a:ea typeface="黑体" pitchFamily="49" charset="-122"/>
              </a:rPr>
              <a:t> Cong,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Proxies for Shortest Path and Distance Queries. </a:t>
            </a:r>
            <a:r>
              <a:rPr lang="en-US" altLang="zh-CN" sz="1400" b="1" dirty="0" smtClean="0">
                <a:solidFill>
                  <a:srgbClr val="C00000"/>
                </a:solidFill>
                <a:ea typeface="黑体" pitchFamily="49" charset="-122"/>
              </a:rPr>
              <a:t>TKDE, 28(7), pp. 1835-1850, 2016.</a:t>
            </a:r>
            <a:endParaRPr lang="en-US" altLang="zh-CN" sz="1400" dirty="0" err="1" smtClean="0">
              <a:ea typeface="黑体"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71414"/>
            <a:ext cx="8640960" cy="796908"/>
          </a:xfrm>
        </p:spPr>
        <p:txBody>
          <a:bodyPr/>
          <a:lstStyle/>
          <a:p>
            <a:r>
              <a:rPr lang="en-US" altLang="zh-CN" sz="3600" b="1" dirty="0" smtClean="0">
                <a:solidFill>
                  <a:srgbClr val="C00000"/>
                </a:solidFill>
                <a:ea typeface="黑体" pitchFamily="49" charset="-122"/>
              </a:rPr>
              <a:t>Big Graph, e.g., Social Networks</a:t>
            </a:r>
            <a:endParaRPr lang="zh-CN" altLang="en-US" sz="3600" b="1" dirty="0">
              <a:solidFill>
                <a:srgbClr val="C00000"/>
              </a:solidFill>
              <a:ea typeface="黑体" pitchFamily="49" charset="-122"/>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2843808" y="1588567"/>
            <a:ext cx="6086450" cy="2554813"/>
          </a:xfrm>
          <a:prstGeom prst="rect">
            <a:avLst/>
          </a:prstGeom>
          <a:noFill/>
          <a:ln w="9525">
            <a:noFill/>
            <a:miter lim="800000"/>
            <a:headEnd/>
            <a:tailEnd/>
          </a:ln>
        </p:spPr>
      </p:pic>
      <p:pic>
        <p:nvPicPr>
          <p:cNvPr id="10" name="图片 9" descr="blog-apr-13.jpg"/>
          <p:cNvPicPr>
            <a:picLocks noChangeAspect="1"/>
          </p:cNvPicPr>
          <p:nvPr/>
        </p:nvPicPr>
        <p:blipFill>
          <a:blip r:embed="rId4" cstate="print"/>
          <a:stretch>
            <a:fillRect/>
          </a:stretch>
        </p:blipFill>
        <p:spPr>
          <a:xfrm>
            <a:off x="251520" y="2057551"/>
            <a:ext cx="2438400" cy="1475232"/>
          </a:xfrm>
          <a:prstGeom prst="rect">
            <a:avLst/>
          </a:prstGeom>
        </p:spPr>
      </p:pic>
      <p:sp>
        <p:nvSpPr>
          <p:cNvPr id="8" name="TextBox 7"/>
          <p:cNvSpPr txBox="1"/>
          <p:nvPr/>
        </p:nvSpPr>
        <p:spPr>
          <a:xfrm>
            <a:off x="71406" y="4643446"/>
            <a:ext cx="892971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solidFill>
                  <a:srgbClr val="FF0000"/>
                </a:solidFill>
                <a:latin typeface="Arial Unicode MS" pitchFamily="34" charset="-122"/>
                <a:ea typeface="黑体" pitchFamily="49" charset="-122"/>
              </a:rPr>
              <a:t>Big volume</a:t>
            </a:r>
            <a:r>
              <a:rPr lang="en-US" altLang="zh-CN" sz="2400" dirty="0" smtClean="0">
                <a:latin typeface="Arial Unicode MS" pitchFamily="34" charset="-122"/>
                <a:ea typeface="黑体" pitchFamily="49" charset="-122"/>
              </a:rPr>
              <a:t>:</a:t>
            </a:r>
            <a:r>
              <a:rPr lang="zh-CN" altLang="en-US" sz="2400" dirty="0" smtClean="0">
                <a:latin typeface="Arial Unicode MS" pitchFamily="34" charset="-122"/>
                <a:ea typeface="黑体" pitchFamily="49" charset="-122"/>
              </a:rPr>
              <a:t> </a:t>
            </a:r>
            <a:r>
              <a:rPr lang="en-US" altLang="zh-CN" sz="2400" dirty="0" smtClean="0">
                <a:latin typeface="Arial Unicode MS" pitchFamily="34" charset="-122"/>
                <a:ea typeface="黑体" pitchFamily="49" charset="-122"/>
              </a:rPr>
              <a:t>a balance between search efficiency and accuracy</a:t>
            </a:r>
          </a:p>
        </p:txBody>
      </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2</a:t>
            </a:fld>
            <a:endParaRPr lang="zh-CN" altLang="en-US" dirty="0"/>
          </a:p>
        </p:txBody>
      </p:sp>
      <p:sp>
        <p:nvSpPr>
          <p:cNvPr id="11" name="TextBox 10"/>
          <p:cNvSpPr txBox="1"/>
          <p:nvPr/>
        </p:nvSpPr>
        <p:spPr>
          <a:xfrm>
            <a:off x="71406" y="5181913"/>
            <a:ext cx="892971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solidFill>
                  <a:srgbClr val="FF0000"/>
                </a:solidFill>
                <a:latin typeface="Arial Unicode MS" pitchFamily="34" charset="-122"/>
                <a:ea typeface="黑体" pitchFamily="49" charset="-122"/>
              </a:rPr>
              <a:t>Frequent changes</a:t>
            </a:r>
            <a:r>
              <a:rPr lang="en-US" altLang="zh-CN" sz="2400" dirty="0" smtClean="0">
                <a:latin typeface="Arial Unicode MS" pitchFamily="34" charset="-122"/>
                <a:ea typeface="黑体" pitchFamily="49" charset="-122"/>
              </a:rPr>
              <a:t>: incorporate dynamic and temporal features </a:t>
            </a:r>
          </a:p>
        </p:txBody>
      </p:sp>
      <p:sp>
        <p:nvSpPr>
          <p:cNvPr id="14" name="TextBox 13"/>
          <p:cNvSpPr txBox="1"/>
          <p:nvPr/>
        </p:nvSpPr>
        <p:spPr>
          <a:xfrm>
            <a:off x="71406" y="5753417"/>
            <a:ext cx="892971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solidFill>
                  <a:srgbClr val="FF0000"/>
                </a:solidFill>
                <a:latin typeface="Arial Unicode MS" pitchFamily="34" charset="-122"/>
                <a:ea typeface="黑体" pitchFamily="49" charset="-122"/>
              </a:rPr>
              <a:t>Noise &amp; uncertainty</a:t>
            </a:r>
            <a:r>
              <a:rPr lang="en-US" altLang="zh-CN" sz="2400" dirty="0" smtClean="0">
                <a:latin typeface="Arial Unicode MS" pitchFamily="34" charset="-122"/>
                <a:ea typeface="黑体" pitchFamily="49" charset="-122"/>
              </a:rPr>
              <a:t>: improve data quality, alleviate side effects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Network Anomaly</a:t>
            </a:r>
            <a:endParaRPr lang="zh-CN" altLang="en-US" sz="3600" dirty="0"/>
          </a:p>
        </p:txBody>
      </p:sp>
      <p:sp>
        <p:nvSpPr>
          <p:cNvPr id="3" name="内容占位符 2"/>
          <p:cNvSpPr>
            <a:spLocks noGrp="1"/>
          </p:cNvSpPr>
          <p:nvPr>
            <p:ph idx="1"/>
          </p:nvPr>
        </p:nvSpPr>
        <p:spPr>
          <a:xfrm>
            <a:off x="69696" y="908720"/>
            <a:ext cx="4718328" cy="1636804"/>
          </a:xfrm>
        </p:spPr>
        <p:txBody>
          <a:bodyPr/>
          <a:lstStyle/>
          <a:p>
            <a:pPr>
              <a:buNone/>
            </a:pPr>
            <a:r>
              <a:rPr lang="en-US" altLang="zh-CN" sz="2400" dirty="0" smtClean="0">
                <a:solidFill>
                  <a:srgbClr val="FF0000"/>
                </a:solidFill>
                <a:latin typeface="+mj-lt"/>
              </a:rPr>
              <a:t>Structural hole theory </a:t>
            </a:r>
            <a:r>
              <a:rPr lang="en-US" altLang="zh-CN" sz="2400" baseline="30000" dirty="0" smtClean="0">
                <a:latin typeface="+mj-lt"/>
              </a:rPr>
              <a:t>[</a:t>
            </a:r>
            <a:r>
              <a:rPr lang="en-US" altLang="zh-CN" sz="2400" baseline="30000" dirty="0" smtClean="0">
                <a:ea typeface="黑体" pitchFamily="49" charset="-122"/>
              </a:rPr>
              <a:t>Burt </a:t>
            </a:r>
            <a:r>
              <a:rPr lang="en-US" altLang="zh-CN" sz="2400" baseline="30000" dirty="0" smtClean="0">
                <a:latin typeface="+mj-lt"/>
              </a:rPr>
              <a:t>1992,2004]</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endParaRPr lang="zh-CN" altLang="en-US" dirty="0" smtClean="0">
              <a:latin typeface="+mj-lt"/>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20</a:t>
            </a:fld>
            <a:endParaRPr lang="zh-CN" altLang="en-US" dirty="0"/>
          </a:p>
        </p:txBody>
      </p:sp>
      <p:sp>
        <p:nvSpPr>
          <p:cNvPr id="9" name="矩形 8"/>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0" name="图片 9" descr="download-burt.jpg"/>
          <p:cNvPicPr>
            <a:picLocks noChangeAspect="1"/>
          </p:cNvPicPr>
          <p:nvPr/>
        </p:nvPicPr>
        <p:blipFill>
          <a:blip r:embed="rId3" cstate="print"/>
          <a:stretch>
            <a:fillRect/>
          </a:stretch>
        </p:blipFill>
        <p:spPr>
          <a:xfrm>
            <a:off x="7524328" y="881357"/>
            <a:ext cx="1584176" cy="2043587"/>
          </a:xfrm>
          <a:prstGeom prst="rect">
            <a:avLst/>
          </a:prstGeom>
        </p:spPr>
      </p:pic>
      <p:pic>
        <p:nvPicPr>
          <p:cNvPr id="1026" name="Picture 2"/>
          <p:cNvPicPr>
            <a:picLocks noChangeAspect="1" noChangeArrowheads="1"/>
          </p:cNvPicPr>
          <p:nvPr/>
        </p:nvPicPr>
        <p:blipFill>
          <a:blip r:embed="rId4" cstate="print"/>
          <a:srcRect/>
          <a:stretch>
            <a:fillRect/>
          </a:stretch>
        </p:blipFill>
        <p:spPr bwMode="auto">
          <a:xfrm>
            <a:off x="35496" y="2420888"/>
            <a:ext cx="3667125" cy="2847975"/>
          </a:xfrm>
          <a:prstGeom prst="rect">
            <a:avLst/>
          </a:prstGeom>
          <a:noFill/>
          <a:ln w="9525">
            <a:noFill/>
            <a:miter lim="800000"/>
            <a:headEnd/>
            <a:tailEnd/>
          </a:ln>
        </p:spPr>
      </p:pic>
      <p:sp>
        <p:nvSpPr>
          <p:cNvPr id="12" name="矩形 11"/>
          <p:cNvSpPr/>
          <p:nvPr/>
        </p:nvSpPr>
        <p:spPr>
          <a:xfrm>
            <a:off x="251520" y="5446965"/>
            <a:ext cx="8568952" cy="646331"/>
          </a:xfrm>
          <a:prstGeom prst="rect">
            <a:avLst/>
          </a:prstGeom>
        </p:spPr>
        <p:txBody>
          <a:bodyPr wrap="square">
            <a:spAutoFit/>
          </a:bodyPr>
          <a:lstStyle/>
          <a:p>
            <a:r>
              <a:rPr lang="en-US" altLang="zh-CN" dirty="0" smtClean="0">
                <a:solidFill>
                  <a:srgbClr val="FF0000"/>
                </a:solidFill>
              </a:rPr>
              <a:t>Node A (brokers) </a:t>
            </a:r>
            <a:r>
              <a:rPr lang="en-US" altLang="zh-CN" dirty="0" smtClean="0"/>
              <a:t>is more likely to get novel information than node B, even though they have the same number of links. </a:t>
            </a:r>
            <a:endParaRPr lang="zh-CN" altLang="en-US" dirty="0"/>
          </a:p>
        </p:txBody>
      </p:sp>
      <p:sp>
        <p:nvSpPr>
          <p:cNvPr id="13" name="矩形 12"/>
          <p:cNvSpPr/>
          <p:nvPr/>
        </p:nvSpPr>
        <p:spPr>
          <a:xfrm>
            <a:off x="5932437" y="3582049"/>
            <a:ext cx="3104059" cy="923330"/>
          </a:xfrm>
          <a:prstGeom prst="rect">
            <a:avLst/>
          </a:prstGeom>
        </p:spPr>
        <p:txBody>
          <a:bodyPr wrap="square">
            <a:spAutoFit/>
          </a:bodyPr>
          <a:lstStyle/>
          <a:p>
            <a:r>
              <a:rPr lang="en-US" altLang="zh-CN" b="1" dirty="0" smtClean="0">
                <a:solidFill>
                  <a:srgbClr val="FF0000"/>
                </a:solidFill>
              </a:rPr>
              <a:t>Bridge counts: </a:t>
            </a:r>
            <a:r>
              <a:rPr lang="en-US" altLang="zh-CN" dirty="0" smtClean="0"/>
              <a:t>a simple and intuitive measure of structural holes in a network. </a:t>
            </a:r>
            <a:endParaRPr lang="en-US" altLang="zh-CN" dirty="0"/>
          </a:p>
        </p:txBody>
      </p:sp>
      <p:sp>
        <p:nvSpPr>
          <p:cNvPr id="11" name="矩形 10"/>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smtClean="0">
                <a:ea typeface="黑体" pitchFamily="49" charset="-122"/>
              </a:rPr>
              <a:t>Burt, Ronald S. (1992). Structural holes: the social structure of competition. Harvard University Press.</a:t>
            </a:r>
          </a:p>
          <a:p>
            <a:r>
              <a:rPr lang="en-US" altLang="zh-CN" sz="1400" dirty="0" smtClean="0">
                <a:ea typeface="黑体" pitchFamily="49" charset="-122"/>
              </a:rPr>
              <a:t>Burt, Ronald S. (2004). Structural Holes and Good Ideas. </a:t>
            </a:r>
            <a:r>
              <a:rPr lang="en-US" altLang="zh-CN" sz="1400" b="1" dirty="0" smtClean="0">
                <a:solidFill>
                  <a:srgbClr val="CC3300"/>
                </a:solidFill>
                <a:ea typeface="黑体" pitchFamily="49" charset="-122"/>
              </a:rPr>
              <a:t>American Journal of Sociology</a:t>
            </a:r>
            <a:r>
              <a:rPr lang="en-US" altLang="zh-CN" sz="1400" dirty="0" smtClean="0">
                <a:ea typeface="黑体" pitchFamily="49" charset="-122"/>
              </a:rPr>
              <a:t> 110 (2): 349–399.</a:t>
            </a:r>
            <a:endParaRPr lang="zh-CN" altLang="en-US" sz="1400" dirty="0" smtClean="0">
              <a:ea typeface="黑体" pitchFamily="49" charset="-122"/>
            </a:endParaRPr>
          </a:p>
        </p:txBody>
      </p:sp>
      <p:pic>
        <p:nvPicPr>
          <p:cNvPr id="1027" name="Picture 3"/>
          <p:cNvPicPr>
            <a:picLocks noChangeAspect="1" noChangeArrowheads="1"/>
          </p:cNvPicPr>
          <p:nvPr/>
        </p:nvPicPr>
        <p:blipFill>
          <a:blip r:embed="rId5" cstate="print"/>
          <a:srcRect/>
          <a:stretch>
            <a:fillRect/>
          </a:stretch>
        </p:blipFill>
        <p:spPr bwMode="auto">
          <a:xfrm>
            <a:off x="3735685" y="2780928"/>
            <a:ext cx="2276475" cy="2390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Network Anomaly</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21</a:t>
            </a:fld>
            <a:endParaRPr lang="zh-CN" altLang="en-US" dirty="0"/>
          </a:p>
        </p:txBody>
      </p:sp>
      <p:sp>
        <p:nvSpPr>
          <p:cNvPr id="11" name="矩形 10"/>
          <p:cNvSpPr/>
          <p:nvPr/>
        </p:nvSpPr>
        <p:spPr>
          <a:xfrm>
            <a:off x="467544" y="3174067"/>
            <a:ext cx="8208912" cy="830997"/>
          </a:xfrm>
          <a:prstGeom prst="rect">
            <a:avLst/>
          </a:prstGeom>
        </p:spPr>
        <p:txBody>
          <a:bodyPr wrap="square">
            <a:spAutoFit/>
          </a:bodyPr>
          <a:lstStyle/>
          <a:p>
            <a:pPr algn="ctr"/>
            <a:r>
              <a:rPr lang="en-US" altLang="zh-CN" sz="2400" dirty="0" smtClean="0">
                <a:solidFill>
                  <a:srgbClr val="FF0000"/>
                </a:solidFill>
              </a:rPr>
              <a:t>How to detect social brokers?</a:t>
            </a:r>
          </a:p>
          <a:p>
            <a:pPr algn="ctr"/>
            <a:r>
              <a:rPr lang="en-US" altLang="zh-CN" sz="2400" dirty="0" smtClean="0">
                <a:solidFill>
                  <a:srgbClr val="FF0000"/>
                </a:solidFill>
              </a:rPr>
              <a:t>A formal quantitative  definition is needed in the first place! </a:t>
            </a:r>
            <a:endParaRPr lang="zh-CN" altLang="en-US" sz="2400" dirty="0">
              <a:solidFill>
                <a:srgbClr val="FF0000"/>
              </a:solidFill>
            </a:endParaRPr>
          </a:p>
        </p:txBody>
      </p:sp>
      <p:pic>
        <p:nvPicPr>
          <p:cNvPr id="2050" name="Picture 2"/>
          <p:cNvPicPr>
            <a:picLocks noChangeAspect="1" noChangeArrowheads="1"/>
          </p:cNvPicPr>
          <p:nvPr/>
        </p:nvPicPr>
        <p:blipFill>
          <a:blip r:embed="rId3" cstate="print"/>
          <a:srcRect/>
          <a:stretch>
            <a:fillRect/>
          </a:stretch>
        </p:blipFill>
        <p:spPr bwMode="auto">
          <a:xfrm>
            <a:off x="1691680" y="4797152"/>
            <a:ext cx="6091268" cy="1008112"/>
          </a:xfrm>
          <a:prstGeom prst="rect">
            <a:avLst/>
          </a:prstGeom>
          <a:noFill/>
          <a:ln w="9525">
            <a:noFill/>
            <a:miter lim="800000"/>
            <a:headEnd/>
            <a:tailEnd/>
          </a:ln>
        </p:spPr>
      </p:pic>
      <p:sp>
        <p:nvSpPr>
          <p:cNvPr id="14" name="矩形 13"/>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
        <p:nvSpPr>
          <p:cNvPr id="15" name="矩形 14"/>
          <p:cNvSpPr/>
          <p:nvPr/>
        </p:nvSpPr>
        <p:spPr>
          <a:xfrm>
            <a:off x="251520" y="4211796"/>
            <a:ext cx="8712968" cy="369332"/>
          </a:xfrm>
          <a:prstGeom prst="rect">
            <a:avLst/>
          </a:prstGeom>
        </p:spPr>
        <p:txBody>
          <a:bodyPr wrap="square">
            <a:spAutoFit/>
          </a:bodyPr>
          <a:lstStyle/>
          <a:p>
            <a:r>
              <a:rPr lang="zh-CN" altLang="en-US" dirty="0" smtClean="0">
                <a:solidFill>
                  <a:srgbClr val="FF0000"/>
                </a:solidFill>
                <a:latin typeface="黑体" pitchFamily="49" charset="-122"/>
                <a:ea typeface="黑体" pitchFamily="49" charset="-122"/>
              </a:rPr>
              <a:t>定义</a:t>
            </a:r>
            <a:r>
              <a:rPr lang="en-US" altLang="zh-CN" dirty="0" smtClean="0"/>
              <a:t>: Those nodes that connect to a number of diverse influential communities.</a:t>
            </a:r>
          </a:p>
        </p:txBody>
      </p:sp>
      <p:sp>
        <p:nvSpPr>
          <p:cNvPr id="13" name="内容占位符 2"/>
          <p:cNvSpPr>
            <a:spLocks noGrp="1"/>
          </p:cNvSpPr>
          <p:nvPr>
            <p:ph idx="1"/>
          </p:nvPr>
        </p:nvSpPr>
        <p:spPr>
          <a:xfrm>
            <a:off x="69696" y="908720"/>
            <a:ext cx="4502304" cy="1636804"/>
          </a:xfrm>
        </p:spPr>
        <p:txBody>
          <a:bodyPr/>
          <a:lstStyle/>
          <a:p>
            <a:pPr>
              <a:buNone/>
            </a:pPr>
            <a:r>
              <a:rPr lang="en-US" altLang="zh-CN" sz="2400" dirty="0" smtClean="0">
                <a:solidFill>
                  <a:srgbClr val="FF0000"/>
                </a:solidFill>
                <a:latin typeface="+mj-lt"/>
              </a:rPr>
              <a:t>Structural hole theory </a:t>
            </a:r>
            <a:r>
              <a:rPr lang="en-US" altLang="zh-CN" sz="2400" dirty="0" smtClean="0">
                <a:latin typeface="+mj-lt"/>
              </a:rPr>
              <a:t>(1992)</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pPr>
              <a:buNone/>
            </a:pPr>
            <a:endParaRPr lang="zh-CN" altLang="en-US" dirty="0" smtClean="0">
              <a:latin typeface="+mj-lt"/>
            </a:endParaRPr>
          </a:p>
        </p:txBody>
      </p:sp>
      <p:sp>
        <p:nvSpPr>
          <p:cNvPr id="16" name="矩形 15"/>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7" name="图片 16" descr="download-burt.jpg"/>
          <p:cNvPicPr>
            <a:picLocks noChangeAspect="1"/>
          </p:cNvPicPr>
          <p:nvPr/>
        </p:nvPicPr>
        <p:blipFill>
          <a:blip r:embed="rId4" cstate="print"/>
          <a:stretch>
            <a:fillRect/>
          </a:stretch>
        </p:blipFill>
        <p:spPr>
          <a:xfrm>
            <a:off x="7524328" y="881357"/>
            <a:ext cx="1584176" cy="20435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Screen_Shot_2015-05-04_at_11.27.46_AM.png"/>
          <p:cNvPicPr>
            <a:picLocks noChangeAspect="1"/>
          </p:cNvPicPr>
          <p:nvPr/>
        </p:nvPicPr>
        <p:blipFill>
          <a:blip r:embed="rId3" cstate="print"/>
          <a:stretch>
            <a:fillRect/>
          </a:stretch>
        </p:blipFill>
        <p:spPr>
          <a:xfrm>
            <a:off x="5102716" y="1285860"/>
            <a:ext cx="4005788" cy="2860018"/>
          </a:xfrm>
          <a:prstGeom prst="rect">
            <a:avLst/>
          </a:prstGeom>
        </p:spPr>
      </p:pic>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Network Anomaly</a:t>
            </a:r>
            <a:endParaRPr lang="zh-CN" altLang="en-US" sz="3600" dirty="0"/>
          </a:p>
        </p:txBody>
      </p:sp>
      <p:sp>
        <p:nvSpPr>
          <p:cNvPr id="3" name="内容占位符 2"/>
          <p:cNvSpPr>
            <a:spLocks noGrp="1"/>
          </p:cNvSpPr>
          <p:nvPr>
            <p:ph idx="1"/>
          </p:nvPr>
        </p:nvSpPr>
        <p:spPr>
          <a:xfrm>
            <a:off x="69696" y="836712"/>
            <a:ext cx="5716750" cy="4163924"/>
          </a:xfrm>
        </p:spPr>
        <p:txBody>
          <a:bodyPr/>
          <a:lstStyle/>
          <a:p>
            <a:r>
              <a:rPr lang="en-US" altLang="zh-CN" sz="2200" b="1" dirty="0" smtClean="0">
                <a:solidFill>
                  <a:srgbClr val="FF0000"/>
                </a:solidFill>
              </a:rPr>
              <a:t>A graph embedding approach</a:t>
            </a:r>
          </a:p>
          <a:p>
            <a:pPr lvl="1"/>
            <a:r>
              <a:rPr lang="en-US" altLang="zh-CN" sz="2000" dirty="0" smtClean="0"/>
              <a:t>Two-in-One</a:t>
            </a:r>
          </a:p>
          <a:p>
            <a:pPr lvl="1"/>
            <a:r>
              <a:rPr lang="en-US" altLang="zh-CN" sz="2000" dirty="0" smtClean="0"/>
              <a:t>Graphs are represented as </a:t>
            </a:r>
            <a:r>
              <a:rPr lang="en-US" altLang="zh-CN" sz="2000" dirty="0" err="1" smtClean="0"/>
              <a:t>matries</a:t>
            </a:r>
            <a:endParaRPr lang="en-US" altLang="zh-CN" sz="2000" dirty="0" smtClean="0"/>
          </a:p>
          <a:p>
            <a:pPr>
              <a:spcBef>
                <a:spcPts val="1200"/>
              </a:spcBef>
            </a:pPr>
            <a:r>
              <a:rPr lang="en-US" altLang="zh-CN" sz="2200" b="1" dirty="0" smtClean="0">
                <a:solidFill>
                  <a:srgbClr val="FF0000"/>
                </a:solidFill>
                <a:ea typeface="Arial Unicode MS" pitchFamily="34" charset="-122"/>
                <a:cs typeface="Arial Unicode MS" pitchFamily="34" charset="-122"/>
              </a:rPr>
              <a:t>Data Approximation (k + </a:t>
            </a:r>
            <a:r>
              <a:rPr lang="el-GR" altLang="zh-CN" sz="2200" b="1" dirty="0" smtClean="0">
                <a:solidFill>
                  <a:srgbClr val="FF0000"/>
                </a:solidFill>
                <a:ea typeface="Arial Unicode MS" pitchFamily="34" charset="-122"/>
                <a:cs typeface="Arial Unicode MS" pitchFamily="34" charset="-122"/>
              </a:rPr>
              <a:t>α</a:t>
            </a:r>
            <a:r>
              <a:rPr lang="en-US" altLang="zh-CN" sz="2200" b="1" dirty="0" smtClean="0">
                <a:solidFill>
                  <a:srgbClr val="FF0000"/>
                </a:solidFill>
                <a:ea typeface="Arial Unicode MS" pitchFamily="34" charset="-122"/>
                <a:cs typeface="Arial Unicode MS" pitchFamily="34" charset="-122"/>
              </a:rPr>
              <a:t> reduction)</a:t>
            </a:r>
          </a:p>
          <a:p>
            <a:pPr lvl="1"/>
            <a:r>
              <a:rPr lang="en-US" altLang="zh-CN" sz="2000" dirty="0" smtClean="0"/>
              <a:t>High storage cost of matrix</a:t>
            </a:r>
          </a:p>
          <a:p>
            <a:pPr lvl="1"/>
            <a:r>
              <a:rPr lang="en-US" altLang="zh-CN" sz="2000" dirty="0" smtClean="0"/>
              <a:t>Transform a n*d matrix to a n</a:t>
            </a:r>
            <a:r>
              <a:rPr lang="zh-CN" altLang="en-US" sz="2000" dirty="0" smtClean="0"/>
              <a:t>*</a:t>
            </a:r>
            <a:r>
              <a:rPr lang="en-US" altLang="zh-CN" sz="2000" dirty="0" smtClean="0"/>
              <a:t>k</a:t>
            </a:r>
            <a:r>
              <a:rPr lang="zh-CN" altLang="en-US" sz="2000" dirty="0" smtClean="0"/>
              <a:t> </a:t>
            </a:r>
            <a:r>
              <a:rPr lang="en-US" altLang="zh-CN" sz="2000" dirty="0" smtClean="0"/>
              <a:t>one,</a:t>
            </a:r>
          </a:p>
          <a:p>
            <a:pPr lvl="1"/>
            <a:r>
              <a:rPr lang="en-US" altLang="zh-CN" sz="2000" dirty="0" smtClean="0"/>
              <a:t>n: # of nodes, d: # of communities</a:t>
            </a:r>
          </a:p>
          <a:p>
            <a:pPr lvl="1"/>
            <a:r>
              <a:rPr lang="en-US" altLang="zh-CN" sz="2000" dirty="0" smtClean="0"/>
              <a:t>k: average node degree, </a:t>
            </a:r>
            <a:r>
              <a:rPr lang="en-US" altLang="zh-CN" sz="2000" dirty="0" smtClean="0">
                <a:solidFill>
                  <a:srgbClr val="000000"/>
                </a:solidFill>
                <a:cs typeface="+mn-cs"/>
              </a:rPr>
              <a:t>k&lt;&lt;d</a:t>
            </a:r>
            <a:endParaRPr lang="en-US" altLang="zh-CN" sz="1600" dirty="0" smtClean="0"/>
          </a:p>
          <a:p>
            <a:pPr lvl="1"/>
            <a:r>
              <a:rPr lang="en-US" altLang="zh-CN" sz="2000" dirty="0" smtClean="0"/>
              <a:t>The </a:t>
            </a:r>
            <a:r>
              <a:rPr lang="en-US" altLang="zh-CN" sz="2000" dirty="0" err="1" smtClean="0"/>
              <a:t>ith</a:t>
            </a:r>
            <a:r>
              <a:rPr lang="en-US" altLang="zh-CN" sz="2000" dirty="0" smtClean="0"/>
              <a:t> entry (feature ) in a d-dimension vector is the weight that the node belongs to community </a:t>
            </a:r>
            <a:r>
              <a:rPr lang="en-US" altLang="zh-CN" sz="2000" dirty="0" err="1" smtClean="0"/>
              <a:t>i</a:t>
            </a:r>
            <a:endParaRPr lang="zh-CN" altLang="en-US" dirty="0"/>
          </a:p>
        </p:txBody>
      </p:sp>
      <p:sp>
        <p:nvSpPr>
          <p:cNvPr id="5" name="TextBox 4"/>
          <p:cNvSpPr txBox="1"/>
          <p:nvPr/>
        </p:nvSpPr>
        <p:spPr>
          <a:xfrm>
            <a:off x="72008" y="5229200"/>
            <a:ext cx="8999984" cy="77156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Our data approximation technique (</a:t>
            </a:r>
            <a:r>
              <a:rPr lang="en-US" altLang="zh-CN" sz="2400" dirty="0" smtClean="0">
                <a:solidFill>
                  <a:srgbClr val="FF0000"/>
                </a:solidFill>
                <a:latin typeface="Arial Unicode MS" pitchFamily="34" charset="-122"/>
                <a:ea typeface="Arial Unicode MS" pitchFamily="34" charset="-122"/>
                <a:cs typeface="Arial Unicode MS" pitchFamily="34" charset="-122"/>
              </a:rPr>
              <a:t>k + </a:t>
            </a:r>
            <a:r>
              <a:rPr lang="el-GR" altLang="zh-CN" sz="2400" dirty="0" smtClean="0">
                <a:solidFill>
                  <a:srgbClr val="FF0000"/>
                </a:solidFill>
                <a:latin typeface="Arial Unicode MS" pitchFamily="34" charset="-122"/>
                <a:ea typeface="Arial Unicode MS" pitchFamily="34" charset="-122"/>
                <a:cs typeface="Arial Unicode MS" pitchFamily="34" charset="-122"/>
              </a:rPr>
              <a:t>α</a:t>
            </a:r>
            <a:r>
              <a:rPr lang="en-US" altLang="zh-CN" sz="2400" dirty="0" smtClean="0">
                <a:solidFill>
                  <a:srgbClr val="FF0000"/>
                </a:solidFill>
                <a:latin typeface="Arial Unicode MS" pitchFamily="34" charset="-122"/>
                <a:ea typeface="Arial Unicode MS" pitchFamily="34" charset="-122"/>
                <a:cs typeface="Arial Unicode MS" pitchFamily="34" charset="-122"/>
              </a:rPr>
              <a:t> reduction</a:t>
            </a:r>
            <a:r>
              <a:rPr lang="en-US" altLang="zh-CN"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 improves (1%, F1) on accuracy</a:t>
            </a:r>
            <a:r>
              <a:rPr lang="zh-CN" altLang="en-US"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 </a:t>
            </a:r>
            <a:r>
              <a:rPr lang="en-US" altLang="zh-CN"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and 25% on efficiency!</a:t>
            </a:r>
            <a:endParaRPr lang="en-US" altLang="zh-CN" sz="2400" dirty="0">
              <a:solidFill>
                <a:srgbClr val="FF0000"/>
              </a:solidFill>
              <a:latin typeface="Arial Unicode MS" pitchFamily="34" charset="-122"/>
              <a:ea typeface="Arial Unicode MS" pitchFamily="34" charset="-122"/>
              <a:cs typeface="Arial Unicode MS" pitchFamily="34" charset="-122"/>
              <a:sym typeface="Wingdings" pitchFamily="2" charset="2"/>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22</a:t>
            </a:fld>
            <a:endParaRPr lang="zh-CN" altLang="en-US" dirty="0"/>
          </a:p>
        </p:txBody>
      </p:sp>
      <p:sp>
        <p:nvSpPr>
          <p:cNvPr id="9" name="矩形 8"/>
          <p:cNvSpPr/>
          <p:nvPr/>
        </p:nvSpPr>
        <p:spPr>
          <a:xfrm>
            <a:off x="5617350" y="4000504"/>
            <a:ext cx="3312368" cy="369332"/>
          </a:xfrm>
          <a:prstGeom prst="rect">
            <a:avLst/>
          </a:prstGeom>
        </p:spPr>
        <p:txBody>
          <a:bodyPr wrap="square">
            <a:spAutoFit/>
          </a:bodyPr>
          <a:lstStyle/>
          <a:p>
            <a:pPr algn="ctr"/>
            <a:r>
              <a:rPr lang="en-US" altLang="zh-CN" b="1" dirty="0" smtClean="0">
                <a:solidFill>
                  <a:srgbClr val="000099"/>
                </a:solidFill>
              </a:rPr>
              <a:t>(Gordon) Hughes Effect </a:t>
            </a:r>
            <a:endParaRPr lang="zh-CN" altLang="en-US" b="1" dirty="0">
              <a:solidFill>
                <a:srgbClr val="000099"/>
              </a:solidFill>
            </a:endParaRPr>
          </a:p>
        </p:txBody>
      </p:sp>
      <p:sp>
        <p:nvSpPr>
          <p:cNvPr id="12" name="矩形 11"/>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(3) E.g., Network Link Prediction</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23</a:t>
            </a:fld>
            <a:endParaRPr lang="zh-CN" altLang="en-US" dirty="0"/>
          </a:p>
        </p:txBody>
      </p:sp>
      <p:sp>
        <p:nvSpPr>
          <p:cNvPr id="7" name="矩形 6"/>
          <p:cNvSpPr/>
          <p:nvPr/>
        </p:nvSpPr>
        <p:spPr>
          <a:xfrm>
            <a:off x="0" y="5808166"/>
            <a:ext cx="9144000" cy="1031051"/>
          </a:xfrm>
          <a:prstGeom prst="rect">
            <a:avLst/>
          </a:prstGeom>
          <a:ln>
            <a:solidFill>
              <a:srgbClr val="000099"/>
            </a:solidFill>
          </a:ln>
        </p:spPr>
        <p:txBody>
          <a:bodyPr wrap="square">
            <a:spAutoFit/>
          </a:bodyPr>
          <a:lstStyle/>
          <a:p>
            <a:r>
              <a:rPr lang="en-US" altLang="zh-CN" sz="1400" dirty="0" err="1" smtClean="0">
                <a:ea typeface="黑体" pitchFamily="49" charset="-122"/>
              </a:rPr>
              <a:t>Dashun</a:t>
            </a:r>
            <a:r>
              <a:rPr lang="en-US" altLang="zh-CN" sz="1400" dirty="0" smtClean="0">
                <a:ea typeface="黑体" pitchFamily="49" charset="-122"/>
              </a:rPr>
              <a:t> Wang, Dino </a:t>
            </a:r>
            <a:r>
              <a:rPr lang="en-US" altLang="zh-CN" sz="1400" dirty="0" err="1" smtClean="0">
                <a:ea typeface="黑体" pitchFamily="49" charset="-122"/>
              </a:rPr>
              <a:t>Pedreschi</a:t>
            </a:r>
            <a:r>
              <a:rPr lang="en-US" altLang="zh-CN" sz="1400" dirty="0" smtClean="0">
                <a:ea typeface="黑体" pitchFamily="49" charset="-122"/>
              </a:rPr>
              <a:t>, </a:t>
            </a:r>
            <a:r>
              <a:rPr lang="en-US" altLang="zh-CN" sz="1400" dirty="0" err="1" smtClean="0">
                <a:ea typeface="黑体" pitchFamily="49" charset="-122"/>
              </a:rPr>
              <a:t>Chaoming</a:t>
            </a:r>
            <a:r>
              <a:rPr lang="en-US" altLang="zh-CN" sz="1400" dirty="0" smtClean="0">
                <a:ea typeface="黑体" pitchFamily="49" charset="-122"/>
              </a:rPr>
              <a:t> Song, </a:t>
            </a:r>
            <a:r>
              <a:rPr lang="en-US" altLang="zh-CN" sz="1400" dirty="0" err="1" smtClean="0">
                <a:ea typeface="黑体" pitchFamily="49" charset="-122"/>
              </a:rPr>
              <a:t>Fosca</a:t>
            </a:r>
            <a:r>
              <a:rPr lang="en-US" altLang="zh-CN" sz="1400" dirty="0" smtClean="0">
                <a:ea typeface="黑体" pitchFamily="49" charset="-122"/>
              </a:rPr>
              <a:t> </a:t>
            </a:r>
            <a:r>
              <a:rPr lang="en-US" altLang="zh-CN" sz="1400" dirty="0" err="1" smtClean="0">
                <a:ea typeface="黑体" pitchFamily="49" charset="-122"/>
              </a:rPr>
              <a:t>Giannotti</a:t>
            </a:r>
            <a:r>
              <a:rPr lang="en-US" altLang="zh-CN" sz="1400" dirty="0" smtClean="0">
                <a:ea typeface="黑体" pitchFamily="49" charset="-122"/>
              </a:rPr>
              <a:t>, Albert-</a:t>
            </a:r>
            <a:r>
              <a:rPr lang="en-US" altLang="zh-CN" sz="1400" dirty="0" err="1" smtClean="0">
                <a:ea typeface="黑体" pitchFamily="49" charset="-122"/>
              </a:rPr>
              <a:t>László</a:t>
            </a:r>
            <a:r>
              <a:rPr lang="en-US" altLang="zh-CN" sz="1400" dirty="0" smtClean="0">
                <a:ea typeface="黑体" pitchFamily="49" charset="-122"/>
              </a:rPr>
              <a:t> </a:t>
            </a:r>
            <a:r>
              <a:rPr lang="en-US" altLang="zh-CN" sz="1400" dirty="0" err="1" smtClean="0">
                <a:ea typeface="黑体" pitchFamily="49" charset="-122"/>
              </a:rPr>
              <a:t>Barabási</a:t>
            </a:r>
            <a:r>
              <a:rPr lang="en-US" altLang="zh-CN" sz="1400" dirty="0" smtClean="0">
                <a:ea typeface="黑体" pitchFamily="49" charset="-122"/>
              </a:rPr>
              <a:t>: Human mobility, social ties, and link prediction. </a:t>
            </a:r>
            <a:r>
              <a:rPr lang="en-US" altLang="zh-CN" sz="1400" b="1" dirty="0" smtClean="0">
                <a:solidFill>
                  <a:srgbClr val="C00000"/>
                </a:solidFill>
                <a:ea typeface="黑体" pitchFamily="49" charset="-122"/>
              </a:rPr>
              <a:t>KDD 2011</a:t>
            </a:r>
            <a:r>
              <a:rPr lang="en-US" altLang="zh-CN" sz="1400" dirty="0" smtClean="0">
                <a:ea typeface="黑体" pitchFamily="49" charset="-122"/>
              </a:rPr>
              <a:t>.</a:t>
            </a:r>
          </a:p>
          <a:p>
            <a:pPr>
              <a:spcBef>
                <a:spcPts val="600"/>
              </a:spcBef>
            </a:pPr>
            <a:r>
              <a:rPr lang="en-US" altLang="zh-CN" sz="1400" dirty="0" err="1" smtClean="0">
                <a:ea typeface="黑体" pitchFamily="49" charset="-122"/>
              </a:rPr>
              <a:t>Chungmok</a:t>
            </a:r>
            <a:r>
              <a:rPr lang="en-US" altLang="zh-CN" sz="1400" dirty="0" smtClean="0">
                <a:ea typeface="黑体" pitchFamily="49" charset="-122"/>
              </a:rPr>
              <a:t> Lee, Minh Pham, Norman Kim, </a:t>
            </a:r>
            <a:r>
              <a:rPr lang="en-US" altLang="zh-CN" sz="1400" dirty="0" err="1" smtClean="0">
                <a:ea typeface="黑体" pitchFamily="49" charset="-122"/>
              </a:rPr>
              <a:t>Myong</a:t>
            </a:r>
            <a:r>
              <a:rPr lang="en-US" altLang="zh-CN" sz="1400" dirty="0" smtClean="0">
                <a:ea typeface="黑体" pitchFamily="49" charset="-122"/>
              </a:rPr>
              <a:t> K. </a:t>
            </a:r>
            <a:r>
              <a:rPr lang="en-US" altLang="zh-CN" sz="1400" dirty="0" err="1" smtClean="0">
                <a:ea typeface="黑体" pitchFamily="49" charset="-122"/>
              </a:rPr>
              <a:t>Jeong</a:t>
            </a:r>
            <a:r>
              <a:rPr lang="en-US" altLang="zh-CN" sz="1400" dirty="0" smtClean="0">
                <a:ea typeface="黑体" pitchFamily="49" charset="-122"/>
              </a:rPr>
              <a:t>, Dennis K. J. Lin, </a:t>
            </a:r>
            <a:r>
              <a:rPr lang="en-US" altLang="zh-CN" sz="1400" dirty="0" err="1" smtClean="0">
                <a:ea typeface="黑体" pitchFamily="49" charset="-122"/>
              </a:rPr>
              <a:t>Wanpracha</a:t>
            </a:r>
            <a:r>
              <a:rPr lang="en-US" altLang="zh-CN" sz="1400" dirty="0" smtClean="0">
                <a:ea typeface="黑体" pitchFamily="49" charset="-122"/>
              </a:rPr>
              <a:t> Art </a:t>
            </a:r>
            <a:r>
              <a:rPr lang="en-US" altLang="zh-CN" sz="1400" dirty="0" err="1" smtClean="0">
                <a:ea typeface="黑体" pitchFamily="49" charset="-122"/>
              </a:rPr>
              <a:t>Chaovalitwongse</a:t>
            </a:r>
            <a:r>
              <a:rPr lang="en-US" altLang="zh-CN" sz="1400" dirty="0" smtClean="0">
                <a:ea typeface="黑体" pitchFamily="49" charset="-122"/>
              </a:rPr>
              <a:t>. A novel link prediction approach for scale-free networks. </a:t>
            </a:r>
            <a:r>
              <a:rPr lang="en-US" altLang="zh-CN" sz="1400" b="1" dirty="0" smtClean="0">
                <a:solidFill>
                  <a:srgbClr val="C00000"/>
                </a:solidFill>
                <a:ea typeface="黑体" pitchFamily="49" charset="-122"/>
              </a:rPr>
              <a:t>WWW  2014</a:t>
            </a:r>
            <a:r>
              <a:rPr lang="en-US" altLang="zh-CN" sz="1400" dirty="0" smtClean="0">
                <a:ea typeface="黑体" pitchFamily="49" charset="-122"/>
              </a:rPr>
              <a:t>.</a:t>
            </a:r>
            <a:endParaRPr lang="zh-CN" altLang="en-US" sz="1400" dirty="0"/>
          </a:p>
        </p:txBody>
      </p:sp>
      <p:sp>
        <p:nvSpPr>
          <p:cNvPr id="24" name="圆角矩形 76"/>
          <p:cNvSpPr>
            <a:spLocks noChangeArrowheads="1"/>
          </p:cNvSpPr>
          <p:nvPr/>
        </p:nvSpPr>
        <p:spPr bwMode="auto">
          <a:xfrm>
            <a:off x="142844" y="908720"/>
            <a:ext cx="8858312" cy="1305834"/>
          </a:xfrm>
          <a:prstGeom prst="roundRect">
            <a:avLst>
              <a:gd name="adj" fmla="val 2125"/>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lIns="36000" rIns="36000" anchor="ctr"/>
          <a:lstStyle>
            <a:lvl1pPr marL="342900" indent="-342900">
              <a:defRPr kumimoji="1" sz="2400">
                <a:solidFill>
                  <a:schemeClr val="tx1"/>
                </a:solidFill>
                <a:latin typeface="Calibri" panose="020F0502020204030204" pitchFamily="34" charset="0"/>
                <a:ea typeface="宋体" panose="02010600030101010101" pitchFamily="2" charset="-122"/>
              </a:defRPr>
            </a:lvl1pPr>
            <a:lvl2pPr>
              <a:defRPr kumimoji="1" sz="2400">
                <a:solidFill>
                  <a:schemeClr val="tx1"/>
                </a:solidFill>
                <a:latin typeface="Calibri" panose="020F0502020204030204" pitchFamily="34" charset="0"/>
                <a:ea typeface="宋体" panose="02010600030101010101" pitchFamily="2" charset="-122"/>
              </a:defRPr>
            </a:lvl2pPr>
            <a:lvl3pPr marL="358775">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marL="0" lvl="1" eaLnBrk="1" hangingPunct="1"/>
            <a:r>
              <a:rPr lang="en-US" altLang="zh-CN" b="1" dirty="0" smtClean="0">
                <a:solidFill>
                  <a:srgbClr val="FF0000"/>
                </a:solidFill>
                <a:latin typeface="Arial Unicode MS" pitchFamily="34" charset="-122"/>
                <a:ea typeface="Arial Unicode MS" pitchFamily="34" charset="-122"/>
                <a:cs typeface="Arial Unicode MS" pitchFamily="34" charset="-122"/>
              </a:rPr>
              <a:t>Link Prediction</a:t>
            </a:r>
          </a:p>
          <a:p>
            <a:pPr marL="0" lvl="1" eaLnBrk="1" hangingPunct="1">
              <a:buFont typeface="Arial" pitchFamily="34" charset="0"/>
              <a:buChar char="•"/>
            </a:pPr>
            <a:r>
              <a:rPr lang="en-US" altLang="zh-CN" sz="2000" dirty="0" smtClean="0">
                <a:latin typeface="Arial Unicode MS" pitchFamily="34" charset="-122"/>
                <a:ea typeface="Arial Unicode MS" pitchFamily="34" charset="-122"/>
                <a:cs typeface="Arial Unicode MS" pitchFamily="34" charset="-122"/>
              </a:rPr>
              <a:t> A network with n nodes</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O(n</a:t>
            </a:r>
            <a:r>
              <a:rPr lang="en-US" altLang="zh-CN" sz="2000" baseline="30000" dirty="0" smtClean="0">
                <a:latin typeface="Arial Unicode MS" pitchFamily="34" charset="-122"/>
                <a:ea typeface="Arial Unicode MS" pitchFamily="34" charset="-122"/>
                <a:cs typeface="Arial Unicode MS" pitchFamily="34" charset="-122"/>
              </a:rPr>
              <a:t>2</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 </a:t>
            </a:r>
            <a:r>
              <a:rPr lang="en-US" altLang="zh-CN" sz="2000" dirty="0" smtClean="0">
                <a:latin typeface="Arial Unicode MS" pitchFamily="34" charset="-122"/>
                <a:ea typeface="Arial Unicode MS" pitchFamily="34" charset="-122"/>
                <a:cs typeface="Arial Unicode MS" pitchFamily="34" charset="-122"/>
              </a:rPr>
              <a:t>possible links</a:t>
            </a:r>
          </a:p>
          <a:p>
            <a:pPr marL="0" lvl="1" eaLnBrk="1" hangingPunct="1">
              <a:buFont typeface="Arial" pitchFamily="34" charset="0"/>
              <a:buChar char="•"/>
            </a:pPr>
            <a:r>
              <a:rPr lang="en-US" altLang="zh-CN" sz="2000" dirty="0" smtClean="0">
                <a:latin typeface="Arial Unicode MS" pitchFamily="34" charset="-122"/>
                <a:ea typeface="Arial Unicode MS" pitchFamily="34" charset="-122"/>
                <a:cs typeface="Arial Unicode MS" pitchFamily="34" charset="-122"/>
              </a:rPr>
              <a:t> CPU</a:t>
            </a:r>
            <a:r>
              <a:rPr lang="zh-CN" altLang="en-US" sz="2000" dirty="0" smtClean="0">
                <a:latin typeface="Arial Unicode MS" pitchFamily="34" charset="-122"/>
                <a:ea typeface="Arial Unicode MS" pitchFamily="34" charset="-122"/>
                <a:cs typeface="Arial Unicode MS" pitchFamily="34" charset="-122"/>
              </a:rPr>
              <a:t> </a:t>
            </a:r>
            <a:r>
              <a:rPr lang="en-US" altLang="zh-CN" sz="2000" dirty="0" smtClean="0">
                <a:latin typeface="Arial Unicode MS" pitchFamily="34" charset="-122"/>
                <a:ea typeface="Arial Unicode MS" pitchFamily="34" charset="-122"/>
                <a:cs typeface="Arial Unicode MS" pitchFamily="34" charset="-122"/>
              </a:rPr>
              <a:t>speeds: </a:t>
            </a:r>
            <a:r>
              <a:rPr lang="en-US" altLang="zh-CN" sz="2000" dirty="0" err="1" smtClean="0">
                <a:latin typeface="Arial Unicode MS" pitchFamily="34" charset="-122"/>
                <a:ea typeface="Arial Unicode MS" pitchFamily="34" charset="-122"/>
                <a:cs typeface="Arial Unicode MS" pitchFamily="34" charset="-122"/>
              </a:rPr>
              <a:t>xGHz</a:t>
            </a:r>
            <a:r>
              <a:rPr lang="en-US" altLang="zh-CN" sz="2000" dirty="0" smtClean="0">
                <a:latin typeface="Arial Unicode MS" pitchFamily="34" charset="-122"/>
                <a:ea typeface="Arial Unicode MS" pitchFamily="34" charset="-122"/>
                <a:cs typeface="Arial Unicode MS" pitchFamily="34" charset="-122"/>
              </a:rPr>
              <a:t>/s,  and assume that a single machine cycle could deal with a node pair.</a:t>
            </a:r>
            <a:endParaRPr kumimoji="0" lang="en-US" altLang="zh-CN" sz="2000" dirty="0">
              <a:latin typeface="Arial Unicode MS" pitchFamily="34" charset="-122"/>
              <a:ea typeface="Arial Unicode MS" pitchFamily="34" charset="-122"/>
              <a:cs typeface="Arial Unicode MS" pitchFamily="34" charset="-122"/>
            </a:endParaRPr>
          </a:p>
        </p:txBody>
      </p:sp>
      <p:pic>
        <p:nvPicPr>
          <p:cNvPr id="1027" name="Picture 3"/>
          <p:cNvPicPr>
            <a:picLocks noChangeAspect="1" noChangeArrowheads="1"/>
          </p:cNvPicPr>
          <p:nvPr/>
        </p:nvPicPr>
        <p:blipFill>
          <a:blip r:embed="rId3" cstate="print"/>
          <a:srcRect/>
          <a:stretch>
            <a:fillRect/>
          </a:stretch>
        </p:blipFill>
        <p:spPr bwMode="auto">
          <a:xfrm>
            <a:off x="622784" y="2428868"/>
            <a:ext cx="7754416" cy="2130793"/>
          </a:xfrm>
          <a:prstGeom prst="rect">
            <a:avLst/>
          </a:prstGeom>
          <a:noFill/>
          <a:ln w="9525">
            <a:noFill/>
            <a:miter lim="800000"/>
            <a:headEnd/>
            <a:tailEnd/>
          </a:ln>
        </p:spPr>
      </p:pic>
      <p:sp>
        <p:nvSpPr>
          <p:cNvPr id="29" name="TextBox 28"/>
          <p:cNvSpPr txBox="1"/>
          <p:nvPr/>
        </p:nvSpPr>
        <p:spPr>
          <a:xfrm>
            <a:off x="214282" y="4867450"/>
            <a:ext cx="8715436" cy="77612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Most link prediction algorithms only predict a subset of the possible links, not all possible links, such as [</a:t>
            </a:r>
            <a:r>
              <a:rPr lang="en-US" altLang="zh-CN" sz="2000" dirty="0" err="1" smtClean="0">
                <a:solidFill>
                  <a:srgbClr val="FF0000"/>
                </a:solidFill>
                <a:latin typeface="Arial Unicode MS" pitchFamily="34" charset="-122"/>
                <a:ea typeface="Arial Unicode MS" pitchFamily="34" charset="-122"/>
                <a:cs typeface="Arial Unicode MS" pitchFamily="34" charset="-122"/>
              </a:rPr>
              <a:t>Dashun</a:t>
            </a:r>
            <a:r>
              <a:rPr lang="en-US" altLang="zh-CN" sz="2000" dirty="0" smtClean="0">
                <a:solidFill>
                  <a:srgbClr val="FF0000"/>
                </a:solidFill>
                <a:latin typeface="Arial Unicode MS" pitchFamily="34" charset="-122"/>
                <a:ea typeface="Arial Unicode MS" pitchFamily="34" charset="-122"/>
                <a:cs typeface="Arial Unicode MS" pitchFamily="34" charset="-122"/>
              </a:rPr>
              <a:t>  et al. 2011, </a:t>
            </a:r>
            <a:r>
              <a:rPr lang="en-US" altLang="zh-CN" sz="2000" dirty="0" err="1" smtClean="0">
                <a:solidFill>
                  <a:srgbClr val="FF0000"/>
                </a:solidFill>
                <a:latin typeface="Arial Unicode MS" pitchFamily="34" charset="-122"/>
                <a:ea typeface="Arial Unicode MS" pitchFamily="34" charset="-122"/>
                <a:cs typeface="Arial Unicode MS" pitchFamily="34" charset="-122"/>
              </a:rPr>
              <a:t>Chungmok</a:t>
            </a:r>
            <a:r>
              <a:rPr lang="en-US" altLang="zh-CN" sz="2000" dirty="0" smtClean="0">
                <a:solidFill>
                  <a:srgbClr val="FF0000"/>
                </a:solidFill>
                <a:latin typeface="Arial Unicode MS" pitchFamily="34" charset="-122"/>
                <a:ea typeface="Arial Unicode MS" pitchFamily="34" charset="-122"/>
                <a:cs typeface="Arial Unicode MS" pitchFamily="34" charset="-122"/>
              </a:rPr>
              <a:t> et al. 2014].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P spid="29"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(3) E.g., Network Link Prediction</a:t>
            </a:r>
            <a:endParaRPr lang="zh-CN" altLang="en-US" sz="3600" dirty="0"/>
          </a:p>
        </p:txBody>
      </p:sp>
      <p:sp>
        <p:nvSpPr>
          <p:cNvPr id="3" name="内容占位符 2"/>
          <p:cNvSpPr>
            <a:spLocks noGrp="1"/>
          </p:cNvSpPr>
          <p:nvPr>
            <p:ph idx="1"/>
          </p:nvPr>
        </p:nvSpPr>
        <p:spPr>
          <a:xfrm>
            <a:off x="0" y="1049316"/>
            <a:ext cx="8678768" cy="5237204"/>
          </a:xfrm>
        </p:spPr>
        <p:txBody>
          <a:bodyPr/>
          <a:lstStyle/>
          <a:p>
            <a:pPr>
              <a:buNone/>
            </a:pPr>
            <a:r>
              <a:rPr lang="en-US" altLang="zh-CN" sz="2000" b="1" dirty="0" smtClean="0">
                <a:solidFill>
                  <a:srgbClr val="FF0000"/>
                </a:solidFill>
              </a:rPr>
              <a:t>Direct Nonnegative Matrix Factorization</a:t>
            </a:r>
          </a:p>
          <a:p>
            <a:r>
              <a:rPr lang="en-US" altLang="zh-CN" sz="2000" dirty="0" smtClean="0"/>
              <a:t>Low efficiency</a:t>
            </a:r>
          </a:p>
          <a:p>
            <a:r>
              <a:rPr lang="en-US" altLang="zh-CN" sz="2000" dirty="0" smtClean="0"/>
              <a:t>The sparser the data, the worse the prediction</a:t>
            </a:r>
          </a:p>
          <a:p>
            <a:pPr>
              <a:spcBef>
                <a:spcPts val="1200"/>
              </a:spcBef>
              <a:buNone/>
            </a:pPr>
            <a:r>
              <a:rPr lang="en-US" altLang="zh-CN" sz="2000" b="1" dirty="0" smtClean="0">
                <a:solidFill>
                  <a:srgbClr val="FF0000"/>
                </a:solidFill>
                <a:ea typeface="Arial Unicode MS" pitchFamily="34" charset="-122"/>
                <a:cs typeface="Arial Unicode MS" pitchFamily="34" charset="-122"/>
              </a:rPr>
              <a:t>Data approximation technique (Ensemble Enabled Sampling</a:t>
            </a:r>
            <a:r>
              <a:rPr lang="en-US" altLang="zh-CN" sz="2000" b="1" dirty="0" smtClean="0">
                <a:ea typeface="Arial Unicode MS" pitchFamily="34" charset="-122"/>
                <a:cs typeface="Arial Unicode MS" pitchFamily="34" charset="-122"/>
              </a:rPr>
              <a:t>)</a:t>
            </a:r>
          </a:p>
          <a:p>
            <a:pPr lvl="1">
              <a:spcBef>
                <a:spcPts val="576"/>
              </a:spcBef>
            </a:pPr>
            <a:r>
              <a:rPr lang="en-US" altLang="zh-CN" sz="2000" dirty="0" smtClean="0">
                <a:solidFill>
                  <a:srgbClr val="000099"/>
                </a:solidFill>
              </a:rPr>
              <a:t>Sampling must assure a coverage on O(n</a:t>
            </a:r>
            <a:r>
              <a:rPr lang="en-US" altLang="zh-CN" sz="2000" baseline="30000" dirty="0" smtClean="0">
                <a:solidFill>
                  <a:srgbClr val="000099"/>
                </a:solidFill>
              </a:rPr>
              <a:t>2</a:t>
            </a:r>
            <a:r>
              <a:rPr lang="en-US" altLang="zh-CN" sz="2000" dirty="0" smtClean="0">
                <a:solidFill>
                  <a:srgbClr val="000099"/>
                </a:solidFill>
              </a:rPr>
              <a:t>) possible links</a:t>
            </a:r>
          </a:p>
          <a:p>
            <a:pPr lvl="1">
              <a:spcBef>
                <a:spcPts val="0"/>
              </a:spcBef>
            </a:pPr>
            <a:r>
              <a:rPr lang="en-US" altLang="zh-CN" sz="2000" dirty="0" smtClean="0">
                <a:solidFill>
                  <a:srgbClr val="000099"/>
                </a:solidFill>
              </a:rPr>
              <a:t>Link prediction characteristics (triangles)</a:t>
            </a:r>
          </a:p>
          <a:p>
            <a:pPr lvl="1">
              <a:spcBef>
                <a:spcPts val="0"/>
              </a:spcBef>
            </a:pPr>
            <a:r>
              <a:rPr lang="en-US" altLang="zh-CN" sz="2000" dirty="0" smtClean="0">
                <a:solidFill>
                  <a:srgbClr val="000099"/>
                </a:solidFill>
              </a:rPr>
              <a:t>Ensemble</a:t>
            </a:r>
            <a:r>
              <a:rPr lang="en-US" altLang="zh-CN" sz="2000" dirty="0" smtClean="0"/>
              <a:t>: the predicted value of a link is the maximum among all ensembles</a:t>
            </a:r>
          </a:p>
          <a:p>
            <a:pPr>
              <a:spcBef>
                <a:spcPts val="576"/>
              </a:spcBef>
            </a:pPr>
            <a:endParaRPr lang="zh-CN" altLang="en-US" sz="2800" dirty="0" smtClean="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24</a:t>
            </a:fld>
            <a:endParaRPr lang="zh-CN" altLang="en-US" dirty="0"/>
          </a:p>
        </p:txBody>
      </p:sp>
      <p:sp>
        <p:nvSpPr>
          <p:cNvPr id="7" name="矩形 6"/>
          <p:cNvSpPr/>
          <p:nvPr/>
        </p:nvSpPr>
        <p:spPr>
          <a:xfrm>
            <a:off x="233772" y="6309320"/>
            <a:ext cx="8676456" cy="523220"/>
          </a:xfrm>
          <a:prstGeom prst="rect">
            <a:avLst/>
          </a:prstGeom>
          <a:ln>
            <a:solidFill>
              <a:srgbClr val="FF0000"/>
            </a:solidFill>
          </a:ln>
        </p:spPr>
        <p:txBody>
          <a:bodyPr wrap="square">
            <a:spAutoFit/>
          </a:bodyPr>
          <a:lstStyle/>
          <a:p>
            <a:r>
              <a:rPr lang="en-US" altLang="zh-CN" sz="1400" dirty="0" smtClean="0">
                <a:ea typeface="黑体" pitchFamily="49" charset="-122"/>
              </a:rPr>
              <a:t>Liang </a:t>
            </a:r>
            <a:r>
              <a:rPr lang="en-US" altLang="zh-CN" sz="1400" dirty="0" err="1" smtClean="0">
                <a:ea typeface="黑体" pitchFamily="49" charset="-122"/>
              </a:rPr>
              <a:t>Duan</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Scaling up Link Prediction with Ensembles, </a:t>
            </a:r>
            <a:r>
              <a:rPr lang="en-US" altLang="zh-CN" sz="1400" b="1" dirty="0" smtClean="0">
                <a:solidFill>
                  <a:srgbClr val="C00000"/>
                </a:solidFill>
                <a:ea typeface="黑体" pitchFamily="49" charset="-122"/>
              </a:rPr>
              <a:t>WSDM 2016 - </a:t>
            </a:r>
            <a:r>
              <a:rPr lang="en-US" altLang="zh-CN" sz="1400" b="1" dirty="0" smtClean="0">
                <a:solidFill>
                  <a:srgbClr val="C00000"/>
                </a:solidFill>
              </a:rPr>
              <a:t>Big Data Algorithms Session</a:t>
            </a:r>
            <a:r>
              <a:rPr lang="en-US" altLang="zh-CN" sz="1400" dirty="0" smtClean="0">
                <a:ea typeface="黑体" pitchFamily="49" charset="-122"/>
              </a:rPr>
              <a:t>.</a:t>
            </a:r>
            <a:endParaRPr lang="zh-CN" altLang="en-US" sz="1400" dirty="0"/>
          </a:p>
        </p:txBody>
      </p:sp>
      <p:pic>
        <p:nvPicPr>
          <p:cNvPr id="1028" name="Picture 4"/>
          <p:cNvPicPr>
            <a:picLocks noChangeAspect="1" noChangeArrowheads="1"/>
          </p:cNvPicPr>
          <p:nvPr/>
        </p:nvPicPr>
        <p:blipFill>
          <a:blip r:embed="rId3" cstate="print"/>
          <a:srcRect/>
          <a:stretch>
            <a:fillRect/>
          </a:stretch>
        </p:blipFill>
        <p:spPr bwMode="auto">
          <a:xfrm>
            <a:off x="3000364" y="3643314"/>
            <a:ext cx="5489319" cy="537592"/>
          </a:xfrm>
          <a:prstGeom prst="rect">
            <a:avLst/>
          </a:prstGeom>
          <a:noFill/>
          <a:ln w="9525">
            <a:noFill/>
            <a:miter lim="800000"/>
            <a:headEnd/>
            <a:tailEnd/>
          </a:ln>
        </p:spPr>
      </p:pic>
      <p:grpSp>
        <p:nvGrpSpPr>
          <p:cNvPr id="4" name="组合 27"/>
          <p:cNvGrpSpPr/>
          <p:nvPr/>
        </p:nvGrpSpPr>
        <p:grpSpPr>
          <a:xfrm>
            <a:off x="5214942" y="846972"/>
            <a:ext cx="3888432" cy="1296144"/>
            <a:chOff x="5220072" y="1520788"/>
            <a:chExt cx="3888432" cy="1296144"/>
          </a:xfrm>
        </p:grpSpPr>
        <p:grpSp>
          <p:nvGrpSpPr>
            <p:cNvPr id="5" name="组合 46"/>
            <p:cNvGrpSpPr/>
            <p:nvPr/>
          </p:nvGrpSpPr>
          <p:grpSpPr>
            <a:xfrm>
              <a:off x="5220072" y="1520788"/>
              <a:ext cx="3636404" cy="1296144"/>
              <a:chOff x="4860032" y="1232756"/>
              <a:chExt cx="3636404" cy="1296144"/>
            </a:xfrm>
          </p:grpSpPr>
          <p:sp>
            <p:nvSpPr>
              <p:cNvPr id="10" name="圆柱形 9"/>
              <p:cNvSpPr/>
              <p:nvPr/>
            </p:nvSpPr>
            <p:spPr>
              <a:xfrm>
                <a:off x="4860032" y="1628800"/>
                <a:ext cx="648072" cy="504056"/>
              </a:xfrm>
              <a:prstGeom prst="can">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Data</a:t>
                </a:r>
                <a:endParaRPr lang="zh-CN" altLang="en-US" sz="1600" b="1" dirty="0">
                  <a:solidFill>
                    <a:schemeClr val="tx1"/>
                  </a:solidFill>
                </a:endParaRPr>
              </a:p>
            </p:txBody>
          </p:sp>
          <p:sp>
            <p:nvSpPr>
              <p:cNvPr id="11" name="椭圆 10"/>
              <p:cNvSpPr/>
              <p:nvPr/>
            </p:nvSpPr>
            <p:spPr>
              <a:xfrm>
                <a:off x="5796136" y="1232756"/>
                <a:ext cx="1152128"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chemeClr val="tx1"/>
                    </a:solidFill>
                  </a:rPr>
                  <a:t>sample</a:t>
                </a:r>
                <a:r>
                  <a:rPr lang="en-US" altLang="zh-CN" sz="1400" b="1" baseline="-25000" dirty="0" smtClean="0">
                    <a:solidFill>
                      <a:schemeClr val="tx1"/>
                    </a:solidFill>
                  </a:rPr>
                  <a:t>1</a:t>
                </a:r>
                <a:endParaRPr lang="zh-CN" altLang="en-US" sz="1400" b="1" baseline="-25000" dirty="0">
                  <a:solidFill>
                    <a:schemeClr val="tx1"/>
                  </a:solidFill>
                </a:endParaRPr>
              </a:p>
            </p:txBody>
          </p:sp>
          <p:sp>
            <p:nvSpPr>
              <p:cNvPr id="12" name="椭圆 11"/>
              <p:cNvSpPr/>
              <p:nvPr/>
            </p:nvSpPr>
            <p:spPr>
              <a:xfrm>
                <a:off x="5796136" y="2240868"/>
                <a:ext cx="1224136"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err="1" smtClean="0">
                    <a:solidFill>
                      <a:schemeClr val="tx1"/>
                    </a:solidFill>
                  </a:rPr>
                  <a:t>sample</a:t>
                </a:r>
                <a:r>
                  <a:rPr lang="en-US" altLang="zh-CN" sz="1400" b="1" baseline="-25000" dirty="0" err="1" smtClean="0">
                    <a:solidFill>
                      <a:schemeClr val="tx1"/>
                    </a:solidFill>
                  </a:rPr>
                  <a:t>n</a:t>
                </a:r>
                <a:endParaRPr lang="zh-CN" altLang="en-US" sz="1600" b="1" baseline="-25000" dirty="0" smtClean="0">
                  <a:solidFill>
                    <a:schemeClr val="tx1"/>
                  </a:solidFill>
                </a:endParaRPr>
              </a:p>
            </p:txBody>
          </p:sp>
          <p:sp>
            <p:nvSpPr>
              <p:cNvPr id="14" name="TextBox 13"/>
              <p:cNvSpPr txBox="1"/>
              <p:nvPr/>
            </p:nvSpPr>
            <p:spPr>
              <a:xfrm>
                <a:off x="6300192" y="1628800"/>
                <a:ext cx="1800200" cy="461665"/>
              </a:xfrm>
              <a:prstGeom prst="rect">
                <a:avLst/>
              </a:prstGeom>
              <a:noFill/>
            </p:spPr>
            <p:txBody>
              <a:bodyPr wrap="square" rtlCol="0">
                <a:spAutoFit/>
              </a:bodyPr>
              <a:lstStyle/>
              <a:p>
                <a:pPr algn="ctr"/>
                <a:r>
                  <a:rPr lang="zh-CN" altLang="en-US" sz="2400" b="1" dirty="0" smtClean="0">
                    <a:solidFill>
                      <a:srgbClr val="000099"/>
                    </a:solidFill>
                    <a:latin typeface="仿宋" pitchFamily="49" charset="-122"/>
                    <a:ea typeface="仿宋" pitchFamily="49" charset="-122"/>
                  </a:rPr>
                  <a:t>．．．</a:t>
                </a:r>
                <a:endParaRPr lang="zh-CN" altLang="en-US" sz="2400" b="1" dirty="0">
                  <a:solidFill>
                    <a:srgbClr val="000099"/>
                  </a:solidFill>
                  <a:latin typeface="仿宋" pitchFamily="49" charset="-122"/>
                  <a:ea typeface="仿宋" pitchFamily="49" charset="-122"/>
                </a:endParaRPr>
              </a:p>
            </p:txBody>
          </p:sp>
          <p:sp>
            <p:nvSpPr>
              <p:cNvPr id="16" name="TextBox 15"/>
              <p:cNvSpPr txBox="1"/>
              <p:nvPr/>
            </p:nvSpPr>
            <p:spPr>
              <a:xfrm>
                <a:off x="7308304" y="1232757"/>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400" b="1" dirty="0" smtClean="0">
                  <a:solidFill>
                    <a:srgbClr val="000099"/>
                  </a:solidFill>
                  <a:latin typeface="+mn-lt"/>
                  <a:ea typeface="+mn-ea"/>
                </a:endParaRPr>
              </a:p>
            </p:txBody>
          </p:sp>
          <p:sp>
            <p:nvSpPr>
              <p:cNvPr id="17" name="TextBox 16"/>
              <p:cNvSpPr txBox="1"/>
              <p:nvPr/>
            </p:nvSpPr>
            <p:spPr>
              <a:xfrm>
                <a:off x="7308304" y="2240869"/>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600" b="1" dirty="0" smtClean="0">
                  <a:solidFill>
                    <a:srgbClr val="000099"/>
                  </a:solidFill>
                  <a:latin typeface="+mn-lt"/>
                  <a:ea typeface="+mn-ea"/>
                </a:endParaRPr>
              </a:p>
            </p:txBody>
          </p:sp>
          <p:cxnSp>
            <p:nvCxnSpPr>
              <p:cNvPr id="19" name="直接箭头连接符 18"/>
              <p:cNvCxnSpPr>
                <a:stCxn id="10" idx="4"/>
                <a:endCxn id="12" idx="2"/>
              </p:cNvCxnSpPr>
              <p:nvPr/>
            </p:nvCxnSpPr>
            <p:spPr>
              <a:xfrm>
                <a:off x="5508104" y="1880828"/>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4"/>
                <a:endCxn id="11" idx="2"/>
              </p:cNvCxnSpPr>
              <p:nvPr/>
            </p:nvCxnSpPr>
            <p:spPr>
              <a:xfrm flipV="1">
                <a:off x="5508104" y="1376772"/>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1" idx="6"/>
                <a:endCxn id="16" idx="1"/>
              </p:cNvCxnSpPr>
              <p:nvPr/>
            </p:nvCxnSpPr>
            <p:spPr>
              <a:xfrm>
                <a:off x="6948264" y="1376772"/>
                <a:ext cx="36004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2" idx="6"/>
                <a:endCxn id="17" idx="1"/>
              </p:cNvCxnSpPr>
              <p:nvPr/>
            </p:nvCxnSpPr>
            <p:spPr>
              <a:xfrm>
                <a:off x="7020272" y="2384884"/>
                <a:ext cx="288032"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6" idx="3"/>
                <a:endCxn id="25" idx="0"/>
              </p:cNvCxnSpPr>
              <p:nvPr/>
            </p:nvCxnSpPr>
            <p:spPr>
              <a:xfrm>
                <a:off x="8316416" y="1376773"/>
                <a:ext cx="180020" cy="3240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7" idx="3"/>
                <a:endCxn id="25" idx="4"/>
              </p:cNvCxnSpPr>
              <p:nvPr/>
            </p:nvCxnSpPr>
            <p:spPr>
              <a:xfrm flipV="1">
                <a:off x="8316416" y="2132856"/>
                <a:ext cx="180020" cy="25202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5" name="流程图: 联系 24"/>
            <p:cNvSpPr/>
            <p:nvPr/>
          </p:nvSpPr>
          <p:spPr>
            <a:xfrm>
              <a:off x="8604448" y="1988840"/>
              <a:ext cx="504056" cy="432048"/>
            </a:xfrm>
            <a:prstGeom prst="flowChartConnector">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FF0000"/>
                  </a:solidFill>
                </a:rPr>
                <a:t>max</a:t>
              </a:r>
              <a:endParaRPr lang="zh-CN" altLang="en-US" sz="1400" b="1" dirty="0" smtClean="0">
                <a:solidFill>
                  <a:srgbClr val="FF0000"/>
                </a:solidFill>
              </a:endParaRPr>
            </a:p>
          </p:txBody>
        </p:sp>
      </p:grpSp>
      <p:graphicFrame>
        <p:nvGraphicFramePr>
          <p:cNvPr id="24" name="表格 23"/>
          <p:cNvGraphicFramePr>
            <a:graphicFrameLocks noGrp="1"/>
          </p:cNvGraphicFramePr>
          <p:nvPr/>
        </p:nvGraphicFramePr>
        <p:xfrm>
          <a:off x="433820" y="4500570"/>
          <a:ext cx="8281584" cy="1188720"/>
        </p:xfrm>
        <a:graphic>
          <a:graphicData uri="http://schemas.openxmlformats.org/drawingml/2006/table">
            <a:tbl>
              <a:tblPr firstRow="1" bandRow="1">
                <a:tableStyleId>{5C22544A-7EE6-4342-B048-85BDC9FD1C3A}</a:tableStyleId>
              </a:tblPr>
              <a:tblGrid>
                <a:gridCol w="1571637"/>
                <a:gridCol w="1571636"/>
                <a:gridCol w="2417219"/>
                <a:gridCol w="2721092"/>
              </a:tblGrid>
              <a:tr h="370840">
                <a:tc>
                  <a:txBody>
                    <a:bodyPr/>
                    <a:lstStyle/>
                    <a:p>
                      <a:pPr algn="ctr"/>
                      <a:r>
                        <a:rPr lang="en-US" altLang="zh-CN" sz="2000" dirty="0" smtClean="0">
                          <a:solidFill>
                            <a:schemeClr val="tx1"/>
                          </a:solidFill>
                        </a:rPr>
                        <a:t>Small data</a:t>
                      </a:r>
                      <a:endParaRPr lang="zh-CN" altLang="en-US" sz="2000" dirty="0">
                        <a:solidFill>
                          <a:schemeClr val="tx1"/>
                        </a:solidFill>
                      </a:endParaRPr>
                    </a:p>
                  </a:txBody>
                  <a:tcPr/>
                </a:tc>
                <a:tc>
                  <a:txBody>
                    <a:bodyPr/>
                    <a:lstStyle/>
                    <a:p>
                      <a:pPr algn="ctr"/>
                      <a:r>
                        <a:rPr lang="en-US" altLang="zh-CN" sz="2000" dirty="0" smtClean="0">
                          <a:solidFill>
                            <a:schemeClr val="tx1"/>
                          </a:solidFill>
                        </a:rPr>
                        <a:t>Accuracy</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Big data</a:t>
                      </a:r>
                      <a:endParaRPr lang="zh-CN" altLang="en-US" sz="20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Efficiency</a:t>
                      </a:r>
                      <a:endParaRPr lang="zh-CN" altLang="en-US" sz="2000" dirty="0" smtClean="0">
                        <a:solidFill>
                          <a:schemeClr val="tx1"/>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YouTube</a:t>
                      </a:r>
                      <a:endParaRPr lang="zh-CN" altLang="en-US" sz="2000" b="1" baseline="30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baseline="0" dirty="0" smtClean="0">
                          <a:solidFill>
                            <a:srgbClr val="FF0000"/>
                          </a:solidFill>
                          <a:latin typeface="+mn-lt"/>
                          <a:ea typeface="+mn-ea"/>
                          <a:cs typeface="+mn-cs"/>
                        </a:rPr>
                        <a:t>+</a:t>
                      </a:r>
                      <a:r>
                        <a:rPr lang="en-US" altLang="zh-CN" sz="1800" kern="1200" baseline="0" dirty="0" smtClean="0">
                          <a:solidFill>
                            <a:srgbClr val="FF0000"/>
                          </a:solidFill>
                          <a:latin typeface="+mn-lt"/>
                          <a:ea typeface="+mn-ea"/>
                          <a:cs typeface="+mn-cs"/>
                        </a:rPr>
                        <a:t>18%</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baseline="0" dirty="0" smtClean="0">
                          <a:solidFill>
                            <a:schemeClr val="dk1"/>
                          </a:solidFill>
                          <a:latin typeface="+mn-lt"/>
                          <a:ea typeface="+mn-ea"/>
                          <a:cs typeface="+mn-cs"/>
                        </a:rPr>
                        <a:t>Friendster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31</a:t>
                      </a:r>
                      <a:r>
                        <a:rPr lang="zh-CN" altLang="en-US" sz="2000" b="1" dirty="0" smtClean="0">
                          <a:solidFill>
                            <a:srgbClr val="FF0000"/>
                          </a:solidFill>
                        </a:rPr>
                        <a:t> </a:t>
                      </a:r>
                      <a:r>
                        <a:rPr lang="en-US" altLang="zh-CN" sz="2000" b="1" dirty="0" smtClean="0">
                          <a:solidFill>
                            <a:srgbClr val="FF0000"/>
                          </a:solidFill>
                        </a:rPr>
                        <a:t>times faster</a:t>
                      </a:r>
                      <a:endParaRPr lang="zh-CN" altLang="en-US" sz="2000" b="1" dirty="0" smtClean="0">
                        <a:solidFill>
                          <a:srgbClr val="FF0000"/>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baseline="0" dirty="0" smtClean="0">
                          <a:solidFill>
                            <a:schemeClr val="dk1"/>
                          </a:solidFill>
                          <a:latin typeface="+mn-lt"/>
                          <a:ea typeface="+mn-ea"/>
                          <a:cs typeface="+mn-cs"/>
                        </a:rPr>
                        <a:t>Wikipedia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baseline="0" dirty="0" smtClean="0">
                          <a:solidFill>
                            <a:srgbClr val="FF0000"/>
                          </a:solidFill>
                          <a:latin typeface="+mn-lt"/>
                          <a:ea typeface="+mn-ea"/>
                          <a:cs typeface="+mn-cs"/>
                        </a:rPr>
                        <a:t>+</a:t>
                      </a:r>
                      <a:r>
                        <a:rPr lang="en-US" altLang="zh-CN" sz="2000" kern="1200" baseline="0" dirty="0" smtClean="0">
                          <a:solidFill>
                            <a:srgbClr val="FF0000"/>
                          </a:solidFill>
                          <a:latin typeface="+mn-lt"/>
                          <a:ea typeface="+mn-ea"/>
                          <a:cs typeface="+mn-cs"/>
                        </a:rPr>
                        <a:t>16%</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Twitter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21 times faster</a:t>
                      </a:r>
                      <a:endParaRPr lang="zh-CN" altLang="en-US" sz="2000" b="1" baseline="30000" dirty="0" smtClean="0">
                        <a:solidFill>
                          <a:srgbClr val="FF0000"/>
                        </a:solidFill>
                      </a:endParaRPr>
                    </a:p>
                  </a:txBody>
                  <a:tcPr/>
                </a:tc>
              </a:tr>
            </a:tbl>
          </a:graphicData>
        </a:graphic>
      </p:graphicFrame>
      <p:sp>
        <p:nvSpPr>
          <p:cNvPr id="27" name="TextBox 26"/>
          <p:cNvSpPr txBox="1"/>
          <p:nvPr/>
        </p:nvSpPr>
        <p:spPr>
          <a:xfrm>
            <a:off x="571472" y="5733256"/>
            <a:ext cx="8031266" cy="43204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Improves both accuracy and efficiency!</a:t>
            </a:r>
            <a:endParaRPr lang="en-US" altLang="zh-CN" sz="2000" dirty="0">
              <a:solidFill>
                <a:srgbClr val="FF0000"/>
              </a:solidFill>
              <a:latin typeface="Arial Unicode MS" pitchFamily="34" charset="-122"/>
              <a:ea typeface="Arial Unicode MS" pitchFamily="34" charset="-122"/>
              <a:cs typeface="Arial Unicode MS" pitchFamily="34" charset="-122"/>
              <a:sym typeface="Wingdings"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C00000"/>
                </a:solidFill>
                <a:latin typeface="Arial Unicode MS" pitchFamily="34" charset="-122"/>
                <a:ea typeface="黑体" pitchFamily="49" charset="-122"/>
              </a:rPr>
              <a:t>Other Query and Data Techniques</a:t>
            </a:r>
            <a:endParaRPr lang="zh-CN" altLang="en-US" sz="4000" b="1" dirty="0">
              <a:solidFill>
                <a:srgbClr val="C00000"/>
              </a:solidFill>
              <a:latin typeface="Arial Unicode MS" pitchFamily="34" charset="-122"/>
              <a:ea typeface="黑体" pitchFamily="49" charset="-122"/>
            </a:endParaRPr>
          </a:p>
        </p:txBody>
      </p:sp>
      <p:cxnSp>
        <p:nvCxnSpPr>
          <p:cNvPr id="11" name="Straight Arrow Connector 5"/>
          <p:cNvCxnSpPr/>
          <p:nvPr/>
        </p:nvCxnSpPr>
        <p:spPr bwMode="auto">
          <a:xfrm>
            <a:off x="5045276" y="5342450"/>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2" name="TextBox 19"/>
          <p:cNvSpPr txBox="1">
            <a:spLocks noChangeArrowheads="1"/>
          </p:cNvSpPr>
          <p:nvPr/>
        </p:nvSpPr>
        <p:spPr bwMode="auto">
          <a:xfrm>
            <a:off x="4037164" y="5080840"/>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3" name="TextBox 19"/>
          <p:cNvSpPr txBox="1">
            <a:spLocks noChangeArrowheads="1"/>
          </p:cNvSpPr>
          <p:nvPr/>
        </p:nvSpPr>
        <p:spPr bwMode="auto">
          <a:xfrm>
            <a:off x="7133508" y="5080840"/>
            <a:ext cx="1296144" cy="523220"/>
          </a:xfrm>
          <a:prstGeom prst="rect">
            <a:avLst/>
          </a:prstGeom>
          <a:noFill/>
          <a:ln w="9525">
            <a:noFill/>
            <a:miter lim="800000"/>
            <a:headEnd/>
            <a:tailEnd/>
          </a:ln>
        </p:spPr>
        <p:txBody>
          <a:bodyPr wrap="square">
            <a:spAutoFit/>
          </a:bodyPr>
          <a:lstStyle/>
          <a:p>
            <a:r>
              <a:rPr lang="en-US" altLang="zh-CN" sz="2800" dirty="0" smtClean="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4" name="TextBox 3"/>
          <p:cNvSpPr txBox="1">
            <a:spLocks noChangeArrowheads="1"/>
          </p:cNvSpPr>
          <p:nvPr/>
        </p:nvSpPr>
        <p:spPr bwMode="auto">
          <a:xfrm>
            <a:off x="5072066" y="4948976"/>
            <a:ext cx="2016224" cy="369332"/>
          </a:xfrm>
          <a:prstGeom prst="rect">
            <a:avLst/>
          </a:prstGeom>
          <a:noFill/>
          <a:ln w="9525">
            <a:noFill/>
            <a:miter lim="800000"/>
            <a:headEnd/>
            <a:tailEnd/>
          </a:ln>
        </p:spPr>
        <p:txBody>
          <a:bodyPr wrap="square">
            <a:spAutoFit/>
          </a:bodyPr>
          <a:lstStyle/>
          <a:p>
            <a:pPr algn="ctr"/>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compression</a:t>
            </a:r>
            <a:endParaRPr lang="zh-CN" altLang="en-US" sz="1400" dirty="0">
              <a:latin typeface="Arial Unicode MS" pitchFamily="34" charset="-122"/>
              <a:ea typeface="Arial Unicode MS" pitchFamily="34" charset="-122"/>
              <a:cs typeface="Arial Unicode MS" pitchFamily="34" charset="-122"/>
            </a:endParaRPr>
          </a:p>
        </p:txBody>
      </p:sp>
      <p:sp>
        <p:nvSpPr>
          <p:cNvPr id="15" name="内容占位符 2"/>
          <p:cNvSpPr txBox="1">
            <a:spLocks/>
          </p:cNvSpPr>
          <p:nvPr/>
        </p:nvSpPr>
        <p:spPr bwMode="auto">
          <a:xfrm>
            <a:off x="285720" y="5013176"/>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Data Compression:</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
        <p:nvSpPr>
          <p:cNvPr id="16" name="内容占位符 2"/>
          <p:cNvSpPr txBox="1">
            <a:spLocks/>
          </p:cNvSpPr>
          <p:nvPr/>
        </p:nvSpPr>
        <p:spPr bwMode="auto">
          <a:xfrm>
            <a:off x="285720" y="6013308"/>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800" b="1" i="0" u="none" strike="noStrike" kern="0" cap="none" spc="0" normalizeH="0" baseline="0" noProof="0" dirty="0" smtClean="0">
                <a:ln>
                  <a:noFill/>
                </a:ln>
                <a:solidFill>
                  <a:srgbClr val="000099"/>
                </a:solidFill>
                <a:effectLst/>
                <a:uLnTx/>
                <a:uFillTx/>
                <a:latin typeface="Arial Unicode MS" pitchFamily="34" charset="-122"/>
                <a:ea typeface="黑体" pitchFamily="49" charset="-122"/>
              </a:rPr>
              <a:t>Data Partition:</a:t>
            </a:r>
            <a:endParaRPr kumimoji="0" lang="en-US" altLang="zh-CN" sz="2800" b="0" i="0" u="none" strike="noStrike" kern="0" cap="none" spc="0" normalizeH="0" baseline="0" noProof="0" dirty="0" smtClean="0">
              <a:ln>
                <a:noFill/>
              </a:ln>
              <a:solidFill>
                <a:srgbClr val="000099"/>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cxnSp>
        <p:nvCxnSpPr>
          <p:cNvPr id="17" name="Straight Arrow Connector 5"/>
          <p:cNvCxnSpPr/>
          <p:nvPr/>
        </p:nvCxnSpPr>
        <p:spPr bwMode="auto">
          <a:xfrm>
            <a:off x="4172060" y="6310662"/>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TextBox 19"/>
          <p:cNvSpPr txBox="1">
            <a:spLocks noChangeArrowheads="1"/>
          </p:cNvSpPr>
          <p:nvPr/>
        </p:nvSpPr>
        <p:spPr bwMode="auto">
          <a:xfrm>
            <a:off x="3091940" y="6049052"/>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9" name="TextBox 19"/>
          <p:cNvSpPr txBox="1">
            <a:spLocks noChangeArrowheads="1"/>
          </p:cNvSpPr>
          <p:nvPr/>
        </p:nvSpPr>
        <p:spPr bwMode="auto">
          <a:xfrm>
            <a:off x="6260292" y="6049052"/>
            <a:ext cx="2669426"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baseline="-25000" dirty="0" smtClean="0">
                <a:solidFill>
                  <a:srgbClr val="FF0000"/>
                </a:solidFill>
                <a:latin typeface="Rockwell" pitchFamily="18" charset="0"/>
                <a:sym typeface="Symbol" pitchFamily="18" charset="2"/>
              </a:rPr>
              <a:t>1</a:t>
            </a:r>
            <a:r>
              <a:rPr lang="en-GB" altLang="zh-CN" sz="2800" dirty="0" smtClean="0">
                <a:latin typeface="Rockwell" pitchFamily="18" charset="0"/>
                <a:sym typeface="Symbol" pitchFamily="18" charset="2"/>
              </a:rPr>
              <a:t>) + </a:t>
            </a:r>
            <a:r>
              <a:rPr lang="en-US" altLang="zh-CN" sz="2800" dirty="0" smtClean="0">
                <a:solidFill>
                  <a:srgbClr val="FF0000"/>
                </a:solidFill>
                <a:latin typeface="华文仿宋"/>
                <a:ea typeface="华文仿宋"/>
                <a:sym typeface="Symbol" pitchFamily="18" charset="2"/>
              </a:rPr>
              <a:t>… </a:t>
            </a:r>
            <a:r>
              <a:rPr lang="en-US" altLang="zh-CN" sz="2800" dirty="0" smtClean="0">
                <a:latin typeface="华文仿宋"/>
                <a:ea typeface="华文仿宋"/>
                <a:sym typeface="Symbol" pitchFamily="18" charset="2"/>
              </a:rPr>
              <a:t>+</a:t>
            </a:r>
            <a:r>
              <a:rPr lang="en-US" altLang="zh-CN" sz="2800" dirty="0" smtClean="0">
                <a:solidFill>
                  <a:srgbClr val="FF0000"/>
                </a:solidFill>
                <a:latin typeface="华文仿宋"/>
                <a:ea typeface="华文仿宋"/>
                <a:sym typeface="Symbol" pitchFamily="18" charset="2"/>
              </a:rPr>
              <a:t> </a:t>
            </a:r>
            <a:r>
              <a:rPr lang="en-US" altLang="zh-CN" sz="2800" dirty="0" smtClean="0">
                <a:latin typeface="Rockwell" pitchFamily="18" charset="0"/>
                <a:sym typeface="Symbol" pitchFamily="18" charset="2"/>
              </a:rPr>
              <a:t>Q(</a:t>
            </a:r>
            <a:r>
              <a:rPr lang="en-GB" altLang="zh-CN" sz="2800" dirty="0" err="1" smtClean="0">
                <a:solidFill>
                  <a:srgbClr val="FF0000"/>
                </a:solidFill>
                <a:latin typeface="Rockwell" pitchFamily="18" charset="0"/>
                <a:sym typeface="Symbol" pitchFamily="18" charset="2"/>
              </a:rPr>
              <a:t>D</a:t>
            </a:r>
            <a:r>
              <a:rPr lang="en-GB" altLang="zh-CN" sz="2800" baseline="-25000" dirty="0" err="1" smtClean="0">
                <a:solidFill>
                  <a:srgbClr val="FF0000"/>
                </a:solidFill>
                <a:latin typeface="Rockwell" pitchFamily="18" charset="0"/>
                <a:sym typeface="Symbol" pitchFamily="18" charset="2"/>
              </a:rPr>
              <a:t>n</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0" name="TextBox 3"/>
          <p:cNvSpPr txBox="1">
            <a:spLocks noChangeArrowheads="1"/>
          </p:cNvSpPr>
          <p:nvPr/>
        </p:nvSpPr>
        <p:spPr bwMode="auto">
          <a:xfrm>
            <a:off x="4000496" y="5917188"/>
            <a:ext cx="2304256" cy="369332"/>
          </a:xfrm>
          <a:prstGeom prst="rect">
            <a:avLst/>
          </a:prstGeom>
          <a:noFill/>
          <a:ln w="9525">
            <a:noFill/>
            <a:miter lim="800000"/>
            <a:headEnd/>
            <a:tailEnd/>
          </a:ln>
        </p:spPr>
        <p:txBody>
          <a:bodyPr wrap="square">
            <a:spAutoFit/>
          </a:bodyPr>
          <a:lstStyle/>
          <a:p>
            <a:pPr algn="ctr"/>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partitioning</a:t>
            </a:r>
            <a:endParaRPr lang="zh-CN" altLang="en-US" sz="1400" dirty="0">
              <a:latin typeface="Arial Unicode MS" pitchFamily="34" charset="-122"/>
              <a:ea typeface="Arial Unicode MS" pitchFamily="34" charset="-122"/>
              <a:cs typeface="Arial Unicode MS" pitchFamily="34" charset="-122"/>
            </a:endParaRPr>
          </a:p>
        </p:txBody>
      </p:sp>
      <p:sp>
        <p:nvSpPr>
          <p:cNvPr id="22" name="灯片编号占位符 21"/>
          <p:cNvSpPr>
            <a:spLocks noGrp="1"/>
          </p:cNvSpPr>
          <p:nvPr>
            <p:ph type="sldNum" sz="quarter" idx="10"/>
          </p:nvPr>
        </p:nvSpPr>
        <p:spPr/>
        <p:txBody>
          <a:bodyPr/>
          <a:lstStyle/>
          <a:p>
            <a:pPr>
              <a:defRPr/>
            </a:pPr>
            <a:fld id="{3AD224E6-15A8-4E74-8987-281A30D56C8B}" type="slidenum">
              <a:rPr lang="zh-CN" altLang="en-US" smtClean="0"/>
              <a:pPr>
                <a:defRPr/>
              </a:pPr>
              <a:t>25</a:t>
            </a:fld>
            <a:endParaRPr lang="zh-CN" altLang="en-US" dirty="0"/>
          </a:p>
        </p:txBody>
      </p:sp>
      <p:cxnSp>
        <p:nvCxnSpPr>
          <p:cNvPr id="24" name="Straight Arrow Connector 5"/>
          <p:cNvCxnSpPr/>
          <p:nvPr/>
        </p:nvCxnSpPr>
        <p:spPr bwMode="auto">
          <a:xfrm>
            <a:off x="3170218" y="3725957"/>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5" name="TextBox 19"/>
          <p:cNvSpPr txBox="1">
            <a:spLocks noChangeArrowheads="1"/>
          </p:cNvSpPr>
          <p:nvPr/>
        </p:nvSpPr>
        <p:spPr bwMode="auto">
          <a:xfrm>
            <a:off x="1081986" y="3437925"/>
            <a:ext cx="1656184"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 + </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6" name="TextBox 19"/>
          <p:cNvSpPr txBox="1">
            <a:spLocks noChangeArrowheads="1"/>
          </p:cNvSpPr>
          <p:nvPr/>
        </p:nvSpPr>
        <p:spPr bwMode="auto">
          <a:xfrm>
            <a:off x="5834514" y="3437925"/>
            <a:ext cx="2952328"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 + </a:t>
            </a:r>
            <a:r>
              <a:rPr lang="en-US" altLang="zh-CN" sz="2800" dirty="0" smtClean="0">
                <a:latin typeface="Rockwell" pitchFamily="18" charset="0"/>
                <a:sym typeface="Symbol" pitchFamily="18" charset="2"/>
              </a:rPr>
              <a:t>Q(</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7" name="TextBox 3"/>
          <p:cNvSpPr txBox="1">
            <a:spLocks noChangeArrowheads="1"/>
          </p:cNvSpPr>
          <p:nvPr/>
        </p:nvSpPr>
        <p:spPr bwMode="auto">
          <a:xfrm>
            <a:off x="2883896" y="3289919"/>
            <a:ext cx="4116996" cy="369332"/>
          </a:xfrm>
          <a:prstGeom prst="rect">
            <a:avLst/>
          </a:prstGeom>
          <a:noFill/>
          <a:ln w="9525">
            <a:noFill/>
            <a:miter lim="800000"/>
            <a:headEnd/>
            <a:tailEnd/>
          </a:ln>
        </p:spPr>
        <p:txBody>
          <a:bodyPr wrap="square">
            <a:spAutoFit/>
          </a:bodyPr>
          <a:lstStyle/>
          <a:p>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Incremental computation</a:t>
            </a:r>
            <a:endParaRPr lang="zh-CN" altLang="en-US" sz="1400" dirty="0">
              <a:latin typeface="Arial Unicode MS" pitchFamily="34" charset="-122"/>
              <a:ea typeface="Arial Unicode MS" pitchFamily="34" charset="-122"/>
              <a:cs typeface="Arial Unicode MS" pitchFamily="34" charset="-122"/>
            </a:endParaRPr>
          </a:p>
        </p:txBody>
      </p:sp>
      <p:sp>
        <p:nvSpPr>
          <p:cNvPr id="28" name="TextBox 3"/>
          <p:cNvSpPr txBox="1">
            <a:spLocks noChangeArrowheads="1"/>
          </p:cNvSpPr>
          <p:nvPr/>
        </p:nvSpPr>
        <p:spPr bwMode="auto">
          <a:xfrm>
            <a:off x="5474474" y="4488428"/>
            <a:ext cx="1728192" cy="369332"/>
          </a:xfrm>
          <a:prstGeom prst="rect">
            <a:avLst/>
          </a:prstGeom>
          <a:noFill/>
          <a:ln w="9525">
            <a:noFill/>
            <a:miter lim="800000"/>
            <a:headEnd/>
            <a:tailEnd/>
          </a:ln>
        </p:spPr>
        <p:txBody>
          <a:bodyPr wrap="square">
            <a:spAutoFit/>
          </a:bodyPr>
          <a:lstStyle/>
          <a:p>
            <a:r>
              <a:rPr lang="en-US" altLang="zh-CN" dirty="0" smtClean="0">
                <a:latin typeface="Arial Unicode MS" pitchFamily="34" charset="-122"/>
                <a:ea typeface="Arial Unicode MS" pitchFamily="34" charset="-122"/>
                <a:cs typeface="Arial Unicode MS" pitchFamily="34" charset="-122"/>
              </a:rPr>
              <a:t>Known results</a:t>
            </a:r>
            <a:endParaRPr lang="zh-CN" altLang="en-US" dirty="0">
              <a:latin typeface="Arial Unicode MS" pitchFamily="34" charset="-122"/>
              <a:ea typeface="Arial Unicode MS" pitchFamily="34" charset="-122"/>
              <a:cs typeface="Arial Unicode MS" pitchFamily="34" charset="-122"/>
            </a:endParaRPr>
          </a:p>
        </p:txBody>
      </p:sp>
      <p:sp>
        <p:nvSpPr>
          <p:cNvPr id="29" name="下箭头 28"/>
          <p:cNvSpPr/>
          <p:nvPr/>
        </p:nvSpPr>
        <p:spPr>
          <a:xfrm>
            <a:off x="6194554" y="3941981"/>
            <a:ext cx="144016" cy="57606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0" name="内容占位符 2"/>
          <p:cNvSpPr txBox="1">
            <a:spLocks/>
          </p:cNvSpPr>
          <p:nvPr/>
        </p:nvSpPr>
        <p:spPr bwMode="auto">
          <a:xfrm>
            <a:off x="285720" y="2714620"/>
            <a:ext cx="8501122" cy="571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Incremental Computation:</a:t>
            </a: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grpSp>
        <p:nvGrpSpPr>
          <p:cNvPr id="31" name="组合 30"/>
          <p:cNvGrpSpPr/>
          <p:nvPr/>
        </p:nvGrpSpPr>
        <p:grpSpPr>
          <a:xfrm>
            <a:off x="4664000" y="928670"/>
            <a:ext cx="4051404" cy="1901825"/>
            <a:chOff x="2555776" y="4653136"/>
            <a:chExt cx="4051404" cy="1901825"/>
          </a:xfrm>
        </p:grpSpPr>
        <p:cxnSp>
          <p:nvCxnSpPr>
            <p:cNvPr id="32" name="Straight Arrow Connector 5"/>
            <p:cNvCxnSpPr/>
            <p:nvPr/>
          </p:nvCxnSpPr>
          <p:spPr bwMode="auto">
            <a:xfrm>
              <a:off x="3519389" y="5589240"/>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3" name="TextBox 19"/>
            <p:cNvSpPr txBox="1">
              <a:spLocks noChangeArrowheads="1"/>
            </p:cNvSpPr>
            <p:nvPr/>
          </p:nvSpPr>
          <p:spPr bwMode="auto">
            <a:xfrm>
              <a:off x="2555776" y="5416897"/>
              <a:ext cx="885825" cy="460375"/>
            </a:xfrm>
            <a:prstGeom prst="rect">
              <a:avLst/>
            </a:prstGeom>
            <a:noFill/>
            <a:ln w="9525">
              <a:noFill/>
              <a:miter lim="800000"/>
              <a:headEnd/>
              <a:tailEnd/>
            </a:ln>
          </p:spPr>
          <p:txBody>
            <a:bodyPr wrap="none">
              <a:spAutoFit/>
            </a:bodyPr>
            <a:lstStyle/>
            <a:p>
              <a:r>
                <a:rPr lang="en-US" altLang="zh-CN" sz="2400" dirty="0">
                  <a:latin typeface="Rockwell" pitchFamily="18" charset="0"/>
                  <a:sym typeface="Symbol" pitchFamily="18" charset="2"/>
                </a:rPr>
                <a:t>Q(</a:t>
              </a:r>
              <a:r>
                <a:rPr lang="en-GB" altLang="zh-CN" sz="2400" dirty="0">
                  <a:solidFill>
                    <a:srgbClr val="FF0000"/>
                  </a:solidFill>
                  <a:latin typeface="Rockwell" pitchFamily="18" charset="0"/>
                  <a:sym typeface="Symbol" pitchFamily="18" charset="2"/>
                </a:rPr>
                <a:t>D</a:t>
              </a:r>
              <a:r>
                <a:rPr lang="en-GB" altLang="zh-CN" sz="2400" dirty="0">
                  <a:latin typeface="Rockwell" pitchFamily="18" charset="0"/>
                  <a:sym typeface="Symbol" pitchFamily="18" charset="2"/>
                </a:rPr>
                <a:t>)</a:t>
              </a:r>
              <a:endParaRPr lang="zh-CN" altLang="en-US" sz="2400" dirty="0">
                <a:latin typeface="Rockwell" pitchFamily="18" charset="0"/>
              </a:endParaRPr>
            </a:p>
          </p:txBody>
        </p:sp>
        <p:sp>
          <p:nvSpPr>
            <p:cNvPr id="34" name="TextBox 19"/>
            <p:cNvSpPr txBox="1">
              <a:spLocks noChangeArrowheads="1"/>
            </p:cNvSpPr>
            <p:nvPr/>
          </p:nvSpPr>
          <p:spPr bwMode="auto">
            <a:xfrm>
              <a:off x="5603379" y="5373786"/>
              <a:ext cx="946093"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i</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cxnSp>
          <p:nvCxnSpPr>
            <p:cNvPr id="35" name="Straight Arrow Connector 5"/>
            <p:cNvCxnSpPr/>
            <p:nvPr/>
          </p:nvCxnSpPr>
          <p:spPr bwMode="auto">
            <a:xfrm flipV="1">
              <a:off x="3491880" y="486916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6" name="Straight Arrow Connector 5"/>
            <p:cNvCxnSpPr/>
            <p:nvPr/>
          </p:nvCxnSpPr>
          <p:spPr bwMode="auto">
            <a:xfrm>
              <a:off x="3491880" y="558924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7" name="TextBox 19"/>
            <p:cNvSpPr txBox="1">
              <a:spLocks noChangeArrowheads="1"/>
            </p:cNvSpPr>
            <p:nvPr/>
          </p:nvSpPr>
          <p:spPr bwMode="auto">
            <a:xfrm>
              <a:off x="5603379" y="4653136"/>
              <a:ext cx="997389"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1</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sp>
          <p:nvSpPr>
            <p:cNvPr id="38" name="TextBox 19"/>
            <p:cNvSpPr txBox="1">
              <a:spLocks noChangeArrowheads="1"/>
            </p:cNvSpPr>
            <p:nvPr/>
          </p:nvSpPr>
          <p:spPr bwMode="auto">
            <a:xfrm>
              <a:off x="5603379" y="6093296"/>
              <a:ext cx="1003801"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err="1" smtClean="0">
                  <a:solidFill>
                    <a:srgbClr val="FF0000"/>
                  </a:solidFill>
                  <a:latin typeface="Rockwell" pitchFamily="18" charset="0"/>
                  <a:sym typeface="Symbol" pitchFamily="18" charset="2"/>
                </a:rPr>
                <a:t>D</a:t>
              </a:r>
              <a:r>
                <a:rPr lang="en-GB" altLang="zh-CN" sz="2400" baseline="-25000" dirty="0" err="1" smtClean="0">
                  <a:solidFill>
                    <a:srgbClr val="FF0000"/>
                  </a:solidFill>
                  <a:latin typeface="Rockwell" pitchFamily="18" charset="0"/>
                  <a:sym typeface="Symbol" pitchFamily="18" charset="2"/>
                </a:rPr>
                <a:t>n</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grpSp>
      <p:sp>
        <p:nvSpPr>
          <p:cNvPr id="39" name="内容占位符 2"/>
          <p:cNvSpPr txBox="1">
            <a:spLocks/>
          </p:cNvSpPr>
          <p:nvPr/>
        </p:nvSpPr>
        <p:spPr bwMode="auto">
          <a:xfrm>
            <a:off x="285720" y="1643050"/>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lang="en-US" altLang="zh-CN" sz="2800" b="1" kern="0" dirty="0" smtClean="0">
                <a:solidFill>
                  <a:srgbClr val="000099"/>
                </a:solidFill>
                <a:latin typeface="Arial Unicode MS" pitchFamily="34" charset="-122"/>
                <a:ea typeface="黑体" pitchFamily="49" charset="-122"/>
              </a:rPr>
              <a:t>Distributed algorithms</a:t>
            </a:r>
            <a:r>
              <a:rPr kumimoji="0" lang="en-US" altLang="zh-CN" sz="2800" b="1" i="0" u="none" strike="noStrike" kern="0" cap="none" spc="0" normalizeH="0" baseline="0" noProof="0" dirty="0" smtClean="0">
                <a:ln>
                  <a:noFill/>
                </a:ln>
                <a:solidFill>
                  <a:srgbClr val="000099"/>
                </a:solidFill>
                <a:effectLst/>
                <a:uLnTx/>
                <a:uFillTx/>
                <a:latin typeface="Arial Unicode MS" pitchFamily="34" charset="-122"/>
                <a:ea typeface="黑体" pitchFamily="49" charset="-122"/>
              </a:rPr>
              <a:t>:</a:t>
            </a:r>
            <a:endParaRPr kumimoji="0" lang="en-US" altLang="zh-CN" sz="2800" b="0" i="0" u="none" strike="noStrike" kern="0" cap="none" spc="0" normalizeH="0" baseline="0" noProof="0" dirty="0" smtClean="0">
              <a:ln>
                <a:noFill/>
              </a:ln>
              <a:solidFill>
                <a:srgbClr val="000099"/>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1556792"/>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latin typeface="Arial Unicode MS" pitchFamily="34" charset="-122"/>
                <a:ea typeface="Arial Unicode MS" pitchFamily="34" charset="-122"/>
                <a:cs typeface="Arial Unicode MS" pitchFamily="34" charset="-122"/>
              </a:rPr>
              <a:t>Graph Search: a new search paradigm for social networks </a:t>
            </a:r>
          </a:p>
        </p:txBody>
      </p:sp>
      <p:sp>
        <p:nvSpPr>
          <p:cNvPr id="7" name="TextBox 6"/>
          <p:cNvSpPr txBox="1"/>
          <p:nvPr/>
        </p:nvSpPr>
        <p:spPr>
          <a:xfrm>
            <a:off x="323528" y="2420888"/>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indent="-342900" eaLnBrk="0" hangingPunct="0">
              <a:spcBef>
                <a:spcPts val="0"/>
              </a:spcBef>
            </a:pPr>
            <a:r>
              <a:rPr lang="en-US" altLang="zh-CN" sz="2400" kern="0" dirty="0" smtClean="0">
                <a:solidFill>
                  <a:srgbClr val="000000"/>
                </a:solidFill>
                <a:latin typeface="Arial Unicode MS" pitchFamily="34" charset="-122"/>
              </a:rPr>
              <a:t>Big Graph Search Challenges (FAE)</a:t>
            </a:r>
            <a:endParaRPr lang="en-US" altLang="zh-CN" sz="2000" kern="0" dirty="0">
              <a:solidFill>
                <a:schemeClr val="tx1"/>
              </a:solidFill>
              <a:latin typeface="Arial Unicode MS" pitchFamily="34" charset="-122"/>
            </a:endParaRPr>
          </a:p>
        </p:txBody>
      </p:sp>
      <p:sp>
        <p:nvSpPr>
          <p:cNvPr id="11" name="TextBox 10"/>
          <p:cNvSpPr txBox="1"/>
          <p:nvPr/>
        </p:nvSpPr>
        <p:spPr>
          <a:xfrm>
            <a:off x="323528" y="3284984"/>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indent="-342900" eaLnBrk="0" hangingPunct="0">
              <a:spcBef>
                <a:spcPts val="0"/>
              </a:spcBef>
            </a:pPr>
            <a:r>
              <a:rPr lang="en-US" altLang="zh-CN" sz="2400" kern="0" dirty="0" smtClean="0">
                <a:solidFill>
                  <a:srgbClr val="000000"/>
                </a:solidFill>
                <a:latin typeface="Arial Unicode MS" pitchFamily="34" charset="-122"/>
              </a:rPr>
              <a:t>Big Graph Search Techniques (Query and Data Techniques)</a:t>
            </a:r>
            <a:endParaRPr lang="en-US" altLang="zh-CN" sz="2000" kern="0" dirty="0">
              <a:solidFill>
                <a:schemeClr val="tx1"/>
              </a:solidFill>
              <a:latin typeface="Arial Unicode MS" pitchFamily="34" charset="-122"/>
            </a:endParaRPr>
          </a:p>
        </p:txBody>
      </p:sp>
      <p:sp>
        <p:nvSpPr>
          <p:cNvPr id="8" name="标题 1"/>
          <p:cNvSpPr>
            <a:spLocks noGrp="1"/>
          </p:cNvSpPr>
          <p:nvPr>
            <p:ph type="title"/>
          </p:nvPr>
        </p:nvSpPr>
        <p:spPr>
          <a:xfrm>
            <a:off x="285720" y="71414"/>
            <a:ext cx="8358246" cy="796908"/>
          </a:xfrm>
        </p:spPr>
        <p:txBody>
          <a:bodyPr/>
          <a:lstStyle/>
          <a:p>
            <a:pPr algn="ctr"/>
            <a:r>
              <a:rPr lang="en-US" altLang="zh-CN" sz="3600" b="1" dirty="0" smtClean="0">
                <a:solidFill>
                  <a:srgbClr val="C00000"/>
                </a:solidFill>
                <a:ea typeface="黑体" pitchFamily="49" charset="-122"/>
              </a:rPr>
              <a:t>Summary</a:t>
            </a:r>
          </a:p>
        </p:txBody>
      </p:sp>
      <p:sp>
        <p:nvSpPr>
          <p:cNvPr id="9" name="Rectangle 14"/>
          <p:cNvSpPr txBox="1">
            <a:spLocks noChangeArrowheads="1"/>
          </p:cNvSpPr>
          <p:nvPr/>
        </p:nvSpPr>
        <p:spPr bwMode="auto">
          <a:xfrm>
            <a:off x="107504" y="5373217"/>
            <a:ext cx="8892480" cy="864096"/>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r>
              <a:rPr lang="en-US" altLang="zh-CN" sz="2400" b="1" dirty="0" smtClean="0">
                <a:solidFill>
                  <a:srgbClr val="FF0000"/>
                </a:solidFill>
              </a:rPr>
              <a:t>Just a start,</a:t>
            </a:r>
          </a:p>
          <a:p>
            <a:pPr algn="ctr" eaLnBrk="1" hangingPunct="1"/>
            <a:r>
              <a:rPr lang="en-US" altLang="zh-CN" sz="2400" b="1" dirty="0" smtClean="0">
                <a:solidFill>
                  <a:srgbClr val="FF0000"/>
                </a:solidFill>
              </a:rPr>
              <a:t>there is a long way to go for Big Graph Search!</a:t>
            </a:r>
            <a:endParaRPr lang="en-US" altLang="zh-CN" sz="2400" b="1" dirty="0" smtClean="0">
              <a:solidFill>
                <a:srgbClr val="FF0000"/>
              </a:solidFill>
              <a:ea typeface="黑体" pitchFamily="49" charset="-122"/>
              <a:sym typeface="Wingdings" pitchFamily="2" charset="2"/>
            </a:endParaRPr>
          </a:p>
        </p:txBody>
      </p:sp>
      <p:sp>
        <p:nvSpPr>
          <p:cNvPr id="12" name="灯片编号占位符 11"/>
          <p:cNvSpPr>
            <a:spLocks noGrp="1"/>
          </p:cNvSpPr>
          <p:nvPr>
            <p:ph type="sldNum" sz="quarter" idx="10"/>
          </p:nvPr>
        </p:nvSpPr>
        <p:spPr/>
        <p:txBody>
          <a:bodyPr/>
          <a:lstStyle/>
          <a:p>
            <a:pPr>
              <a:defRPr/>
            </a:pPr>
            <a:fld id="{3AD224E6-15A8-4E74-8987-281A30D56C8B}" type="slidenum">
              <a:rPr lang="zh-CN" altLang="en-US" smtClean="0"/>
              <a:pPr>
                <a:defRPr/>
              </a:pPr>
              <a:t>26</a:t>
            </a:fld>
            <a:endParaRPr lang="zh-CN" altLang="en-US" dirty="0"/>
          </a:p>
        </p:txBody>
      </p:sp>
    </p:spTree>
    <p:extLst>
      <p:ext uri="{BB962C8B-B14F-4D97-AF65-F5344CB8AC3E}">
        <p14:creationId xmlns:p14="http://schemas.microsoft.com/office/powerpoint/2010/main" xmlns="" val="298274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homepage\talks\973年终会-2014\IBM-logo.jpg"/>
          <p:cNvPicPr>
            <a:picLocks noChangeAspect="1" noChangeArrowheads="1"/>
          </p:cNvPicPr>
          <p:nvPr/>
        </p:nvPicPr>
        <p:blipFill>
          <a:blip r:embed="rId2" cstate="print"/>
          <a:srcRect/>
          <a:stretch>
            <a:fillRect/>
          </a:stretch>
        </p:blipFill>
        <p:spPr bwMode="auto">
          <a:xfrm>
            <a:off x="7020272" y="4077072"/>
            <a:ext cx="1885280" cy="942640"/>
          </a:xfrm>
          <a:prstGeom prst="rect">
            <a:avLst/>
          </a:prstGeom>
          <a:noFill/>
        </p:spPr>
      </p:pic>
      <p:sp>
        <p:nvSpPr>
          <p:cNvPr id="2" name="标题 1"/>
          <p:cNvSpPr>
            <a:spLocks noGrp="1"/>
          </p:cNvSpPr>
          <p:nvPr>
            <p:ph type="title"/>
          </p:nvPr>
        </p:nvSpPr>
        <p:spPr/>
        <p:txBody>
          <a:bodyPr/>
          <a:lstStyle/>
          <a:p>
            <a:r>
              <a:rPr kumimoji="1" lang="en-US" altLang="zh-CN" sz="3600" b="1" dirty="0" smtClean="0">
                <a:solidFill>
                  <a:srgbClr val="C00000"/>
                </a:solidFill>
              </a:rPr>
              <a:t>Acknowledgements</a:t>
            </a:r>
            <a:endParaRPr kumimoji="1" lang="en-US" altLang="zh-CN" sz="3600" dirty="0" smtClean="0">
              <a:solidFill>
                <a:srgbClr val="C00000"/>
              </a:solidFill>
            </a:endParaRPr>
          </a:p>
        </p:txBody>
      </p:sp>
      <p:sp>
        <p:nvSpPr>
          <p:cNvPr id="6" name="内容占位符 2"/>
          <p:cNvSpPr txBox="1">
            <a:spLocks/>
          </p:cNvSpPr>
          <p:nvPr/>
        </p:nvSpPr>
        <p:spPr bwMode="auto">
          <a:xfrm>
            <a:off x="179512" y="908720"/>
            <a:ext cx="8964488" cy="5877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1" lang="en-US" altLang="zh-CN" sz="2400" b="1" dirty="0" smtClean="0">
                <a:solidFill>
                  <a:srgbClr val="C00000"/>
                </a:solidFill>
              </a:rPr>
              <a:t>Collaborators: </a:t>
            </a:r>
          </a:p>
          <a:p>
            <a:pPr>
              <a:spcBef>
                <a:spcPts val="600"/>
              </a:spcBef>
            </a:pPr>
            <a:r>
              <a:rPr kumimoji="1" lang="en-US" altLang="zh-CN" sz="2000" dirty="0" err="1" smtClean="0"/>
              <a:t>Charu</a:t>
            </a:r>
            <a:r>
              <a:rPr kumimoji="1" lang="en-US" altLang="zh-CN" sz="2000" dirty="0" smtClean="0"/>
              <a:t> </a:t>
            </a:r>
            <a:r>
              <a:rPr kumimoji="1" lang="en-US" altLang="zh-CN" sz="2000" dirty="0" err="1" smtClean="0"/>
              <a:t>Aggarwal</a:t>
            </a:r>
            <a:r>
              <a:rPr kumimoji="1" lang="en-US" altLang="zh-CN" sz="2000" dirty="0" smtClean="0"/>
              <a:t>, </a:t>
            </a:r>
            <a:r>
              <a:rPr kumimoji="1" lang="en-US" altLang="zh-CN" sz="2000" dirty="0" err="1" smtClean="0"/>
              <a:t>Sourav</a:t>
            </a:r>
            <a:r>
              <a:rPr kumimoji="1" lang="en-US" altLang="zh-CN" sz="2000" dirty="0" smtClean="0"/>
              <a:t> S </a:t>
            </a:r>
            <a:r>
              <a:rPr kumimoji="1" lang="en-US" altLang="zh-CN" sz="2000" dirty="0" err="1" smtClean="0"/>
              <a:t>Bhowmick</a:t>
            </a:r>
            <a:r>
              <a:rPr kumimoji="1" lang="en-US" altLang="zh-CN" sz="2000" dirty="0" smtClean="0"/>
              <a:t>, Yang Cao, </a:t>
            </a:r>
            <a:r>
              <a:rPr kumimoji="1" lang="en-US" altLang="zh-CN" sz="2000" dirty="0" err="1" smtClean="0"/>
              <a:t>Gao</a:t>
            </a:r>
            <a:r>
              <a:rPr kumimoji="1" lang="en-US" altLang="zh-CN" sz="2000" dirty="0" smtClean="0"/>
              <a:t> Cong, Liang </a:t>
            </a:r>
            <a:r>
              <a:rPr kumimoji="1" lang="en-US" altLang="zh-CN" sz="2000" dirty="0" err="1" smtClean="0"/>
              <a:t>Duan</a:t>
            </a:r>
            <a:r>
              <a:rPr kumimoji="1" lang="en-US" altLang="zh-CN" sz="2000" dirty="0" smtClean="0"/>
              <a:t>, </a:t>
            </a:r>
            <a:r>
              <a:rPr kumimoji="1" lang="en-US" altLang="zh-CN" sz="2000" dirty="0" err="1" smtClean="0"/>
              <a:t>Wenfei</a:t>
            </a:r>
            <a:r>
              <a:rPr kumimoji="1" lang="en-US" altLang="zh-CN" sz="2000" dirty="0" smtClean="0"/>
              <a:t> Fan, </a:t>
            </a:r>
            <a:r>
              <a:rPr kumimoji="1" lang="en-US" altLang="zh-CN" sz="2000" dirty="0" err="1" smtClean="0"/>
              <a:t>Kaiyu</a:t>
            </a:r>
            <a:r>
              <a:rPr kumimoji="1" lang="en-US" altLang="zh-CN" sz="2000" dirty="0" smtClean="0"/>
              <a:t> </a:t>
            </a:r>
            <a:r>
              <a:rPr kumimoji="1" lang="en-US" altLang="zh-CN" sz="2000" dirty="0" err="1" smtClean="0"/>
              <a:t>Feng</a:t>
            </a:r>
            <a:r>
              <a:rPr kumimoji="1" lang="en-US" altLang="zh-CN" sz="2000" dirty="0" smtClean="0"/>
              <a:t>, </a:t>
            </a:r>
            <a:r>
              <a:rPr kumimoji="1" lang="en-US" altLang="zh-CN" sz="2000" dirty="0" err="1" smtClean="0"/>
              <a:t>Renjun</a:t>
            </a:r>
            <a:r>
              <a:rPr kumimoji="1" lang="en-US" altLang="zh-CN" sz="2000" dirty="0" smtClean="0"/>
              <a:t> </a:t>
            </a:r>
            <a:r>
              <a:rPr kumimoji="1" lang="en-US" altLang="zh-CN" sz="2000" dirty="0" err="1" smtClean="0"/>
              <a:t>Hu</a:t>
            </a:r>
            <a:r>
              <a:rPr kumimoji="1" lang="en-US" altLang="zh-CN" sz="2000" dirty="0" smtClean="0"/>
              <a:t>, </a:t>
            </a:r>
            <a:r>
              <a:rPr kumimoji="1" lang="en-US" altLang="zh-CN" sz="2000" dirty="0" err="1" smtClean="0"/>
              <a:t>Jinpeng</a:t>
            </a:r>
            <a:r>
              <a:rPr kumimoji="1" lang="en-US" altLang="zh-CN" sz="2000" dirty="0" smtClean="0"/>
              <a:t> </a:t>
            </a:r>
            <a:r>
              <a:rPr kumimoji="1" lang="en-US" altLang="zh-CN" sz="2000" dirty="0" err="1" smtClean="0"/>
              <a:t>Huai</a:t>
            </a:r>
            <a:r>
              <a:rPr lang="en-US" altLang="zh-CN" sz="2000" dirty="0" smtClean="0"/>
              <a:t>, </a:t>
            </a:r>
            <a:r>
              <a:rPr lang="en-US" altLang="zh-CN" sz="2000" dirty="0" err="1" smtClean="0"/>
              <a:t>Jia</a:t>
            </a:r>
            <a:r>
              <a:rPr lang="en-US" altLang="zh-CN" sz="2000" dirty="0" smtClean="0"/>
              <a:t> Li,  </a:t>
            </a:r>
            <a:r>
              <a:rPr lang="en-US" altLang="zh-CN" sz="2000" dirty="0" err="1" smtClean="0"/>
              <a:t>Jianxin</a:t>
            </a:r>
            <a:r>
              <a:rPr lang="en-US" altLang="zh-CN" sz="2000" dirty="0" smtClean="0"/>
              <a:t> Li, </a:t>
            </a:r>
            <a:r>
              <a:rPr lang="en-US" altLang="zh-CN" sz="2000" dirty="0" err="1" smtClean="0"/>
              <a:t>Xuelian</a:t>
            </a:r>
            <a:r>
              <a:rPr lang="en-US" altLang="zh-CN" sz="2000" dirty="0" smtClean="0"/>
              <a:t> Lin, </a:t>
            </a:r>
            <a:r>
              <a:rPr lang="en-US" altLang="zh-CN" sz="2000" dirty="0" err="1" smtClean="0"/>
              <a:t>Xudong</a:t>
            </a:r>
            <a:r>
              <a:rPr lang="en-US" altLang="zh-CN" sz="2000" dirty="0" smtClean="0"/>
              <a:t> Liu, </a:t>
            </a:r>
            <a:r>
              <a:rPr kumimoji="1" lang="en-US" altLang="zh-CN" sz="2000" dirty="0" err="1" smtClean="0"/>
              <a:t>Haixun</a:t>
            </a:r>
            <a:r>
              <a:rPr kumimoji="1" lang="en-US" altLang="zh-CN" sz="2000" dirty="0" smtClean="0"/>
              <a:t> Wang, </a:t>
            </a:r>
            <a:r>
              <a:rPr kumimoji="1" lang="en-US" altLang="zh-CN" sz="2000" dirty="0" err="1" smtClean="0"/>
              <a:t>Luoshu</a:t>
            </a:r>
            <a:r>
              <a:rPr kumimoji="1" lang="en-US" altLang="zh-CN" sz="2000" dirty="0" smtClean="0"/>
              <a:t> Wang, </a:t>
            </a:r>
            <a:r>
              <a:rPr kumimoji="1" lang="en-US" altLang="zh-CN" sz="2000" dirty="0" err="1" smtClean="0"/>
              <a:t>Tianyu</a:t>
            </a:r>
            <a:r>
              <a:rPr kumimoji="1" lang="en-US" altLang="zh-CN" sz="2000" dirty="0" smtClean="0"/>
              <a:t> </a:t>
            </a:r>
            <a:r>
              <a:rPr kumimoji="1" lang="en-US" altLang="zh-CN" sz="2000" dirty="0" err="1" smtClean="0"/>
              <a:t>Wo</a:t>
            </a:r>
            <a:r>
              <a:rPr kumimoji="1" lang="en-US" altLang="zh-CN" sz="2000" dirty="0" smtClean="0"/>
              <a:t>…</a:t>
            </a:r>
          </a:p>
          <a:p>
            <a:pPr>
              <a:spcBef>
                <a:spcPts val="1200"/>
              </a:spcBef>
            </a:pPr>
            <a:r>
              <a:rPr kumimoji="1" lang="en-US" altLang="zh-CN" sz="2400" b="1" dirty="0" smtClean="0">
                <a:solidFill>
                  <a:srgbClr val="C00000"/>
                </a:solidFill>
              </a:rPr>
              <a:t>They are from:  </a:t>
            </a:r>
          </a:p>
          <a:p>
            <a:pPr>
              <a:spcBef>
                <a:spcPts val="600"/>
              </a:spcBef>
            </a:pPr>
            <a:endParaRPr kumimoji="1" lang="en-US" altLang="zh-CN" dirty="0" smtClean="0"/>
          </a:p>
          <a:p>
            <a:pPr>
              <a:spcBef>
                <a:spcPts val="600"/>
              </a:spcBef>
            </a:pPr>
            <a:endParaRPr lang="en-US" altLang="zh-CN" sz="2000" dirty="0" smtClean="0"/>
          </a:p>
          <a:p>
            <a:pPr>
              <a:spcBef>
                <a:spcPts val="600"/>
              </a:spcBef>
            </a:pPr>
            <a:endParaRPr kumimoji="1" lang="en-US" altLang="zh-CN" sz="2000" dirty="0" smtClean="0"/>
          </a:p>
          <a:p>
            <a:pPr>
              <a:spcBef>
                <a:spcPts val="600"/>
              </a:spcBef>
            </a:pPr>
            <a:endParaRPr kumimoji="1" lang="en-US" altLang="zh-CN" sz="2000" dirty="0" smtClean="0"/>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27</a:t>
            </a:fld>
            <a:endParaRPr lang="zh-CN" altLang="en-US" dirty="0"/>
          </a:p>
        </p:txBody>
      </p:sp>
      <p:pic>
        <p:nvPicPr>
          <p:cNvPr id="7" name="图片 6" descr="beihang-logo.png"/>
          <p:cNvPicPr>
            <a:picLocks noChangeAspect="1"/>
          </p:cNvPicPr>
          <p:nvPr/>
        </p:nvPicPr>
        <p:blipFill>
          <a:blip r:embed="rId3" cstate="print"/>
          <a:stretch>
            <a:fillRect/>
          </a:stretch>
        </p:blipFill>
        <p:spPr>
          <a:xfrm>
            <a:off x="539552" y="3030701"/>
            <a:ext cx="3359376" cy="693866"/>
          </a:xfrm>
          <a:prstGeom prst="rect">
            <a:avLst/>
          </a:prstGeom>
        </p:spPr>
      </p:pic>
      <p:pic>
        <p:nvPicPr>
          <p:cNvPr id="8" name="图片 7" descr="google.jpg"/>
          <p:cNvPicPr>
            <a:picLocks noChangeAspect="1"/>
          </p:cNvPicPr>
          <p:nvPr/>
        </p:nvPicPr>
        <p:blipFill>
          <a:blip r:embed="rId4" cstate="print"/>
          <a:stretch>
            <a:fillRect/>
          </a:stretch>
        </p:blipFill>
        <p:spPr>
          <a:xfrm>
            <a:off x="3275856" y="5821635"/>
            <a:ext cx="1876425" cy="703709"/>
          </a:xfrm>
          <a:prstGeom prst="rect">
            <a:avLst/>
          </a:prstGeom>
        </p:spPr>
      </p:pic>
      <p:pic>
        <p:nvPicPr>
          <p:cNvPr id="1027" name="Picture 3" descr="D:\homepage\talks\973年终会-2014\msra.jpg"/>
          <p:cNvPicPr>
            <a:picLocks noChangeAspect="1" noChangeArrowheads="1"/>
          </p:cNvPicPr>
          <p:nvPr/>
        </p:nvPicPr>
        <p:blipFill>
          <a:blip r:embed="rId5" cstate="print"/>
          <a:srcRect/>
          <a:stretch>
            <a:fillRect/>
          </a:stretch>
        </p:blipFill>
        <p:spPr bwMode="auto">
          <a:xfrm>
            <a:off x="323528" y="5496644"/>
            <a:ext cx="2219325" cy="1028700"/>
          </a:xfrm>
          <a:prstGeom prst="rect">
            <a:avLst/>
          </a:prstGeom>
          <a:noFill/>
        </p:spPr>
      </p:pic>
      <p:pic>
        <p:nvPicPr>
          <p:cNvPr id="1028" name="Picture 4" descr="D:\homepage\talks\973年终会-2014\th.jpg"/>
          <p:cNvPicPr>
            <a:picLocks noChangeAspect="1" noChangeArrowheads="1"/>
          </p:cNvPicPr>
          <p:nvPr/>
        </p:nvPicPr>
        <p:blipFill>
          <a:blip r:embed="rId6" cstate="print"/>
          <a:srcRect/>
          <a:stretch>
            <a:fillRect/>
          </a:stretch>
        </p:blipFill>
        <p:spPr bwMode="auto">
          <a:xfrm>
            <a:off x="467544" y="4077072"/>
            <a:ext cx="2736304" cy="966827"/>
          </a:xfrm>
          <a:prstGeom prst="rect">
            <a:avLst/>
          </a:prstGeom>
          <a:noFill/>
        </p:spPr>
      </p:pic>
      <p:pic>
        <p:nvPicPr>
          <p:cNvPr id="11" name="Picture 12" descr="http://cdn3.sbnation.com/imported_assets/1427057/12207655-large.jp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3779912" y="4005064"/>
            <a:ext cx="2928152" cy="11006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D:\homepage\talks\973年终会-2014\th (3).jpg"/>
          <p:cNvPicPr>
            <a:picLocks noChangeAspect="1" noChangeArrowheads="1"/>
          </p:cNvPicPr>
          <p:nvPr/>
        </p:nvPicPr>
        <p:blipFill>
          <a:blip r:embed="rId8" cstate="print"/>
          <a:srcRect/>
          <a:stretch>
            <a:fillRect/>
          </a:stretch>
        </p:blipFill>
        <p:spPr bwMode="auto">
          <a:xfrm>
            <a:off x="4499992" y="2996952"/>
            <a:ext cx="4392488" cy="761364"/>
          </a:xfrm>
          <a:prstGeom prst="rect">
            <a:avLst/>
          </a:prstGeom>
          <a:noFill/>
        </p:spPr>
      </p:pic>
      <p:pic>
        <p:nvPicPr>
          <p:cNvPr id="14" name="图片 13" descr="th.jpg"/>
          <p:cNvPicPr>
            <a:picLocks noChangeAspect="1"/>
          </p:cNvPicPr>
          <p:nvPr/>
        </p:nvPicPr>
        <p:blipFill>
          <a:blip r:embed="rId9" cstate="print"/>
          <a:stretch>
            <a:fillRect/>
          </a:stretch>
        </p:blipFill>
        <p:spPr>
          <a:xfrm>
            <a:off x="6012160" y="5393010"/>
            <a:ext cx="2857500" cy="127635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251520" y="3933056"/>
            <a:ext cx="8501122" cy="2068852"/>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zh-CN" sz="32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ctr" defTabSz="914400" rtl="0" eaLnBrk="0" fontAlgn="base" latinLnBrk="0" hangingPunct="0">
              <a:lnSpc>
                <a:spcPct val="100000"/>
              </a:lnSpc>
              <a:spcBef>
                <a:spcPct val="20000"/>
              </a:spcBef>
              <a:spcAft>
                <a:spcPct val="0"/>
              </a:spcAft>
              <a:buClrTx/>
              <a:buSzTx/>
              <a:buFontTx/>
              <a:buNone/>
              <a:tabLst/>
              <a:defRPr/>
            </a:pPr>
            <a:r>
              <a:rPr kumimoji="0" lang="en-US" altLang="zh-CN" sz="4800" b="1" i="0" u="none" strike="noStrike" kern="0" cap="none" spc="0" normalizeH="0" baseline="0" noProof="0" dirty="0" smtClean="0">
                <a:ln>
                  <a:noFill/>
                </a:ln>
                <a:solidFill>
                  <a:srgbClr val="FF0000"/>
                </a:solidFill>
                <a:effectLst/>
                <a:uLnTx/>
                <a:uFillTx/>
                <a:latin typeface="Arial Unicode MS" pitchFamily="34" charset="-122"/>
                <a:ea typeface="+mn-ea"/>
                <a:cs typeface="+mn-cs"/>
              </a:rPr>
              <a:t>Thanks!</a:t>
            </a:r>
            <a:endParaRPr kumimoji="0" lang="zh-CN" altLang="en-US" sz="4000" b="1" i="0" u="none" strike="noStrike" kern="0" cap="none" spc="0" normalizeH="0" baseline="0" noProof="0" dirty="0">
              <a:ln>
                <a:noFill/>
              </a:ln>
              <a:solidFill>
                <a:srgbClr val="FF0000"/>
              </a:solidFill>
              <a:effectLst/>
              <a:uLnTx/>
              <a:uFillTx/>
              <a:latin typeface="Arial Unicode MS" pitchFamily="34" charset="-122"/>
              <a:ea typeface="+mn-ea"/>
              <a:cs typeface="+mn-cs"/>
            </a:endParaRPr>
          </a:p>
        </p:txBody>
      </p:sp>
      <p:sp>
        <p:nvSpPr>
          <p:cNvPr id="3" name="内容占位符 2"/>
          <p:cNvSpPr txBox="1">
            <a:spLocks/>
          </p:cNvSpPr>
          <p:nvPr/>
        </p:nvSpPr>
        <p:spPr>
          <a:xfrm>
            <a:off x="1331640" y="1628800"/>
            <a:ext cx="5078938" cy="252028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Homepage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Email</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Address</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lang="en-US" altLang="zh-CN" sz="2000" kern="0" dirty="0" smtClean="0">
                <a:latin typeface="+mn-lt"/>
                <a:ea typeface="+mn-ea"/>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Room G1122,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New Main Building,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Beihang</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University</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Beijing, China	</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p:txBody>
      </p:sp>
      <p:pic>
        <p:nvPicPr>
          <p:cNvPr id="4" name="Picture 2" descr="http://www.ccf.org.cn/resources/1190201776262/adl/12012-10-22-11_00_39.jpg"/>
          <p:cNvPicPr>
            <a:picLocks noChangeAspect="1" noChangeArrowheads="1"/>
          </p:cNvPicPr>
          <p:nvPr/>
        </p:nvPicPr>
        <p:blipFill>
          <a:blip r:embed="rId4" cstate="print"/>
          <a:srcRect/>
          <a:stretch>
            <a:fillRect/>
          </a:stretch>
        </p:blipFill>
        <p:spPr bwMode="auto">
          <a:xfrm>
            <a:off x="6804248" y="1700808"/>
            <a:ext cx="1584176" cy="206933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The FAE</a:t>
            </a:r>
            <a:r>
              <a:rPr lang="zh-CN" altLang="en-US" sz="3600" b="1" dirty="0" smtClean="0">
                <a:solidFill>
                  <a:srgbClr val="C00000"/>
                </a:solidFill>
              </a:rPr>
              <a:t> </a:t>
            </a:r>
            <a:r>
              <a:rPr lang="en-US" altLang="zh-CN" sz="3600" b="1" dirty="0" smtClean="0">
                <a:solidFill>
                  <a:srgbClr val="C00000"/>
                </a:solidFill>
              </a:rPr>
              <a:t>Challenge</a:t>
            </a:r>
            <a:endParaRPr lang="zh-CN" altLang="en-US" sz="3600" b="1" dirty="0">
              <a:solidFill>
                <a:srgbClr val="C00000"/>
              </a:solidFill>
            </a:endParaRPr>
          </a:p>
        </p:txBody>
      </p:sp>
      <p:sp>
        <p:nvSpPr>
          <p:cNvPr id="3" name="内容占位符 2"/>
          <p:cNvSpPr>
            <a:spLocks noGrp="1"/>
          </p:cNvSpPr>
          <p:nvPr>
            <p:ph idx="1"/>
          </p:nvPr>
        </p:nvSpPr>
        <p:spPr>
          <a:xfrm>
            <a:off x="285720" y="1571612"/>
            <a:ext cx="8501122" cy="1857388"/>
          </a:xfrm>
        </p:spPr>
        <p:txBody>
          <a:bodyPr/>
          <a:lstStyle/>
          <a:p>
            <a:r>
              <a:rPr lang="en-US" altLang="zh-CN" sz="2800" dirty="0" smtClean="0">
                <a:solidFill>
                  <a:srgbClr val="000099"/>
                </a:solidFill>
                <a:ea typeface="Arial Unicode MS" pitchFamily="34" charset="-122"/>
                <a:cs typeface="Arial Unicode MS" pitchFamily="34" charset="-122"/>
              </a:rPr>
              <a:t>Big dynamic and uncertain graphs:</a:t>
            </a:r>
          </a:p>
          <a:p>
            <a:pPr lvl="1"/>
            <a:r>
              <a:rPr lang="en-US" altLang="zh-CN" b="1" dirty="0" smtClean="0">
                <a:solidFill>
                  <a:srgbClr val="FF0000"/>
                </a:solidFill>
                <a:ea typeface="Arial Unicode MS" pitchFamily="34" charset="-122"/>
                <a:cs typeface="Arial Unicode MS" pitchFamily="34" charset="-122"/>
              </a:rPr>
              <a:t>F</a:t>
            </a:r>
            <a:r>
              <a:rPr lang="en-US" altLang="zh-CN" dirty="0" smtClean="0">
                <a:ea typeface="Arial Unicode MS" pitchFamily="34" charset="-122"/>
                <a:cs typeface="Arial Unicode MS" pitchFamily="34" charset="-122"/>
              </a:rPr>
              <a:t>: how to provide a </a:t>
            </a:r>
            <a:r>
              <a:rPr lang="en-US" altLang="zh-CN" dirty="0" smtClean="0">
                <a:solidFill>
                  <a:srgbClr val="FF0000"/>
                </a:solidFill>
                <a:ea typeface="Arial Unicode MS" pitchFamily="34" charset="-122"/>
                <a:cs typeface="Arial Unicode MS" pitchFamily="34" charset="-122"/>
              </a:rPr>
              <a:t>Friendly</a:t>
            </a:r>
            <a:r>
              <a:rPr lang="en-US" altLang="zh-CN" dirty="0" smtClean="0">
                <a:ea typeface="Arial Unicode MS" pitchFamily="34" charset="-122"/>
                <a:cs typeface="Arial Unicode MS" pitchFamily="34" charset="-122"/>
              </a:rPr>
              <a:t> search interface?</a:t>
            </a:r>
          </a:p>
          <a:p>
            <a:pPr lvl="1"/>
            <a:r>
              <a:rPr lang="en-US" altLang="zh-CN" b="1" dirty="0" smtClean="0">
                <a:solidFill>
                  <a:srgbClr val="FF0000"/>
                </a:solidFill>
                <a:ea typeface="Arial Unicode MS" pitchFamily="34" charset="-122"/>
                <a:cs typeface="Arial Unicode MS" pitchFamily="34" charset="-122"/>
              </a:rPr>
              <a:t>A</a:t>
            </a:r>
            <a:r>
              <a:rPr lang="en-US" altLang="zh-CN" dirty="0" smtClean="0">
                <a:ea typeface="Arial Unicode MS" pitchFamily="34" charset="-122"/>
                <a:cs typeface="Arial Unicode MS" pitchFamily="34" charset="-122"/>
              </a:rPr>
              <a:t>: how to search “information” more </a:t>
            </a:r>
            <a:r>
              <a:rPr lang="en-US" altLang="zh-CN" dirty="0" smtClean="0">
                <a:solidFill>
                  <a:srgbClr val="FF0000"/>
                </a:solidFill>
                <a:ea typeface="Arial Unicode MS" pitchFamily="34" charset="-122"/>
                <a:cs typeface="Arial Unicode MS" pitchFamily="34" charset="-122"/>
              </a:rPr>
              <a:t>Accurately?</a:t>
            </a:r>
          </a:p>
          <a:p>
            <a:pPr lvl="1"/>
            <a:r>
              <a:rPr lang="en-US" altLang="zh-CN" b="1" dirty="0" smtClean="0">
                <a:solidFill>
                  <a:srgbClr val="FF0000"/>
                </a:solidFill>
                <a:ea typeface="Arial Unicode MS" pitchFamily="34" charset="-122"/>
                <a:cs typeface="Arial Unicode MS" pitchFamily="34" charset="-122"/>
              </a:rPr>
              <a:t>E</a:t>
            </a:r>
            <a:r>
              <a:rPr lang="en-US" altLang="zh-CN" dirty="0" smtClean="0">
                <a:ea typeface="Arial Unicode MS" pitchFamily="34" charset="-122"/>
                <a:cs typeface="Arial Unicode MS" pitchFamily="34" charset="-122"/>
              </a:rPr>
              <a:t>: how to search “information” more </a:t>
            </a:r>
            <a:r>
              <a:rPr lang="en-US" altLang="zh-CN" dirty="0" smtClean="0">
                <a:solidFill>
                  <a:srgbClr val="FF0000"/>
                </a:solidFill>
                <a:ea typeface="Arial Unicode MS" pitchFamily="34" charset="-122"/>
                <a:cs typeface="Arial Unicode MS" pitchFamily="34" charset="-122"/>
              </a:rPr>
              <a:t>Efficiently?</a:t>
            </a:r>
            <a:endParaRPr lang="en-US" altLang="zh-CN" dirty="0" smtClean="0">
              <a:ea typeface="Arial Unicode MS" pitchFamily="34" charset="-122"/>
              <a:cs typeface="Arial Unicode MS" pitchFamily="34" charset="-122"/>
            </a:endParaRPr>
          </a:p>
          <a:p>
            <a:pPr lvl="1"/>
            <a:endParaRPr lang="zh-CN" altLang="en-US" dirty="0">
              <a:ea typeface="Arial Unicode MS" pitchFamily="34" charset="-122"/>
              <a:cs typeface="Arial Unicode MS" pitchFamily="34" charset="-122"/>
            </a:endParaRPr>
          </a:p>
        </p:txBody>
      </p:sp>
      <p:pic>
        <p:nvPicPr>
          <p:cNvPr id="12" name="图片 11" descr="blog-apr-13.jpg"/>
          <p:cNvPicPr>
            <a:picLocks noChangeAspect="1"/>
          </p:cNvPicPr>
          <p:nvPr/>
        </p:nvPicPr>
        <p:blipFill>
          <a:blip r:embed="rId2" cstate="print"/>
          <a:stretch>
            <a:fillRect/>
          </a:stretch>
        </p:blipFill>
        <p:spPr>
          <a:xfrm>
            <a:off x="571472" y="4153410"/>
            <a:ext cx="2438400" cy="1475232"/>
          </a:xfrm>
          <a:prstGeom prst="rect">
            <a:avLst/>
          </a:prstGeom>
        </p:spPr>
      </p:pic>
      <p:grpSp>
        <p:nvGrpSpPr>
          <p:cNvPr id="5" name="组合 17"/>
          <p:cNvGrpSpPr/>
          <p:nvPr/>
        </p:nvGrpSpPr>
        <p:grpSpPr>
          <a:xfrm>
            <a:off x="3275856" y="3724782"/>
            <a:ext cx="5616624" cy="2347424"/>
            <a:chOff x="755576" y="3846721"/>
            <a:chExt cx="5976664" cy="2606615"/>
          </a:xfrm>
        </p:grpSpPr>
        <p:pic>
          <p:nvPicPr>
            <p:cNvPr id="1028" name="Picture 4" descr="C:\Program Files (x86)\Microsoft Office\MEDIA\CAGCAT10\j0285750.wmf"/>
            <p:cNvPicPr>
              <a:picLocks noChangeAspect="1" noChangeArrowheads="1"/>
            </p:cNvPicPr>
            <p:nvPr/>
          </p:nvPicPr>
          <p:blipFill>
            <a:blip r:embed="rId3" cstate="print"/>
            <a:srcRect/>
            <a:stretch>
              <a:fillRect/>
            </a:stretch>
          </p:blipFill>
          <p:spPr bwMode="auto">
            <a:xfrm>
              <a:off x="4716016" y="4581128"/>
              <a:ext cx="2016224" cy="1512168"/>
            </a:xfrm>
            <a:prstGeom prst="rect">
              <a:avLst/>
            </a:prstGeom>
            <a:noFill/>
          </p:spPr>
        </p:pic>
        <p:pic>
          <p:nvPicPr>
            <p:cNvPr id="1026" name="Picture 2" descr="C:\Program Files (x86)\Microsoft Office\MEDIA\CAGCAT10\j0292020.wmf"/>
            <p:cNvPicPr>
              <a:picLocks noChangeAspect="1" noChangeArrowheads="1"/>
            </p:cNvPicPr>
            <p:nvPr/>
          </p:nvPicPr>
          <p:blipFill>
            <a:blip r:embed="rId4" cstate="print"/>
            <a:srcRect/>
            <a:stretch>
              <a:fillRect/>
            </a:stretch>
          </p:blipFill>
          <p:spPr bwMode="auto">
            <a:xfrm>
              <a:off x="755576" y="3846721"/>
              <a:ext cx="2880320" cy="2606615"/>
            </a:xfrm>
            <a:prstGeom prst="rect">
              <a:avLst/>
            </a:prstGeom>
            <a:noFill/>
          </p:spPr>
        </p:pic>
        <p:pic>
          <p:nvPicPr>
            <p:cNvPr id="17" name="图片 16" descr="download (1).jpg"/>
            <p:cNvPicPr>
              <a:picLocks noChangeAspect="1"/>
            </p:cNvPicPr>
            <p:nvPr/>
          </p:nvPicPr>
          <p:blipFill>
            <a:blip r:embed="rId5" cstate="print"/>
            <a:stretch>
              <a:fillRect/>
            </a:stretch>
          </p:blipFill>
          <p:spPr>
            <a:xfrm>
              <a:off x="2627784" y="4322787"/>
              <a:ext cx="2390775" cy="1914525"/>
            </a:xfrm>
            <a:prstGeom prst="rect">
              <a:avLst/>
            </a:prstGeom>
          </p:spPr>
        </p:pic>
      </p:gr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3</a:t>
            </a:fld>
            <a:endParaRPr lang="zh-CN" altLang="en-US" dirty="0"/>
          </a:p>
        </p:txBody>
      </p:sp>
      <p:sp>
        <p:nvSpPr>
          <p:cNvPr id="14" name="矩形 13"/>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Jia</a:t>
            </a:r>
            <a:r>
              <a:rPr lang="en-US" altLang="zh-CN" sz="1400" dirty="0" smtClean="0">
                <a:ea typeface="黑体" pitchFamily="49" charset="-122"/>
              </a:rPr>
              <a:t> Li, </a:t>
            </a:r>
            <a:r>
              <a:rPr lang="en-US" altLang="zh-CN" sz="1400" dirty="0" err="1" smtClean="0">
                <a:ea typeface="黑体" pitchFamily="49" charset="-122"/>
              </a:rPr>
              <a:t>Chunming</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Xuelian</a:t>
            </a:r>
            <a:r>
              <a:rPr lang="en-US" altLang="zh-CN" sz="1400" dirty="0" smtClean="0">
                <a:ea typeface="黑体" pitchFamily="49" charset="-122"/>
              </a:rPr>
              <a:t> Lin,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Big Graph Search: Challenges and Techniques. </a:t>
            </a:r>
            <a:r>
              <a:rPr lang="en-US" altLang="zh-CN" sz="1400" b="1" dirty="0" smtClean="0">
                <a:solidFill>
                  <a:srgbClr val="CC3300"/>
                </a:solidFill>
                <a:ea typeface="黑体" pitchFamily="49" charset="-122"/>
              </a:rPr>
              <a:t>Frontiers of Computer Science, 2016. (invited)</a:t>
            </a:r>
            <a:endParaRPr lang="zh-CN" altLang="en-US" sz="1400" b="1" dirty="0" smtClean="0">
              <a:solidFill>
                <a:srgbClr val="CC3300"/>
              </a:solidFill>
              <a:ea typeface="黑体" pitchFamily="49" charset="-122"/>
            </a:endParaRPr>
          </a:p>
        </p:txBody>
      </p:sp>
      <p:sp>
        <p:nvSpPr>
          <p:cNvPr id="11" name="TextBox 10"/>
          <p:cNvSpPr txBox="1"/>
          <p:nvPr/>
        </p:nvSpPr>
        <p:spPr>
          <a:xfrm>
            <a:off x="571472" y="1000108"/>
            <a:ext cx="8143932" cy="400110"/>
          </a:xfrm>
          <a:prstGeom prst="rect">
            <a:avLst/>
          </a:prstGeom>
          <a:noFill/>
        </p:spPr>
        <p:txBody>
          <a:bodyPr wrap="square" rtlCol="0">
            <a:sp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Query</a:t>
            </a:r>
            <a:r>
              <a:rPr lang="en-US" altLang="zh-CN" sz="2000" dirty="0" smtClean="0">
                <a:solidFill>
                  <a:srgbClr val="000099"/>
                </a:solidFill>
                <a:latin typeface="Arial Unicode MS" pitchFamily="34" charset="-122"/>
                <a:ea typeface="Arial Unicode MS" pitchFamily="34" charset="-122"/>
                <a:cs typeface="Arial Unicode MS" pitchFamily="34" charset="-122"/>
              </a:rPr>
              <a:t>: small graph (pattern graphs)    </a:t>
            </a:r>
            <a:r>
              <a:rPr lang="en-US" altLang="zh-CN" sz="2000" dirty="0" smtClean="0">
                <a:solidFill>
                  <a:srgbClr val="FF0000"/>
                </a:solidFill>
                <a:latin typeface="Arial Unicode MS" pitchFamily="34" charset="-122"/>
                <a:ea typeface="Arial Unicode MS" pitchFamily="34" charset="-122"/>
                <a:cs typeface="Arial Unicode MS" pitchFamily="34" charset="-122"/>
              </a:rPr>
              <a:t>Data</a:t>
            </a:r>
            <a:r>
              <a:rPr lang="en-US" altLang="zh-CN" sz="2000" dirty="0" smtClean="0">
                <a:solidFill>
                  <a:srgbClr val="000099"/>
                </a:solidFill>
                <a:latin typeface="Arial Unicode MS" pitchFamily="34" charset="-122"/>
                <a:ea typeface="Arial Unicode MS" pitchFamily="34" charset="-122"/>
                <a:cs typeface="Arial Unicode MS" pitchFamily="34" charset="-122"/>
              </a:rPr>
              <a:t>:  big graphs (data graphs)</a:t>
            </a:r>
            <a:endParaRPr lang="zh-CN" altLang="en-US" sz="2000" dirty="0">
              <a:solidFill>
                <a:srgbClr val="000099"/>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Friendliness</a:t>
            </a:r>
            <a:endParaRPr lang="zh-CN" altLang="en-US" sz="3600" b="1" dirty="0">
              <a:solidFill>
                <a:srgbClr val="C00000"/>
              </a:solidFill>
              <a:ea typeface="黑体" pitchFamily="49" charset="-122"/>
            </a:endParaRPr>
          </a:p>
        </p:txBody>
      </p:sp>
      <p:sp>
        <p:nvSpPr>
          <p:cNvPr id="7" name="内容占位符 2"/>
          <p:cNvSpPr txBox="1">
            <a:spLocks/>
          </p:cNvSpPr>
          <p:nvPr/>
        </p:nvSpPr>
        <p:spPr bwMode="auto">
          <a:xfrm>
            <a:off x="142844" y="928100"/>
            <a:ext cx="8858312" cy="2500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pPr>
            <a:r>
              <a:rPr lang="en-US" altLang="zh-CN" sz="2800" b="1" dirty="0" smtClean="0">
                <a:latin typeface="Arial Unicode MS" pitchFamily="34" charset="-122"/>
                <a:ea typeface="Arial Unicode MS" pitchFamily="34" charset="-122"/>
                <a:cs typeface="Arial Unicode MS" pitchFamily="34" charset="-122"/>
              </a:rPr>
              <a:t>How to provide a </a:t>
            </a:r>
            <a:r>
              <a:rPr lang="en-US" altLang="zh-CN" sz="2800" b="1" dirty="0" smtClean="0">
                <a:solidFill>
                  <a:srgbClr val="FF0000"/>
                </a:solidFill>
                <a:latin typeface="Arial Unicode MS" pitchFamily="34" charset="-122"/>
                <a:ea typeface="Arial Unicode MS" pitchFamily="34" charset="-122"/>
                <a:cs typeface="Arial Unicode MS" pitchFamily="34" charset="-122"/>
              </a:rPr>
              <a:t>friendly</a:t>
            </a:r>
            <a:r>
              <a:rPr lang="en-US" altLang="zh-CN" sz="2800" b="1" dirty="0" smtClean="0">
                <a:latin typeface="Arial Unicode MS" pitchFamily="34" charset="-122"/>
                <a:ea typeface="Arial Unicode MS" pitchFamily="34" charset="-122"/>
                <a:cs typeface="Arial Unicode MS" pitchFamily="34" charset="-122"/>
              </a:rPr>
              <a:t> interface for graph search?</a:t>
            </a:r>
            <a:endParaRPr kumimoji="0" lang="en-US" altLang="zh-CN" sz="2800" b="1" i="0" u="none" strike="noStrike" kern="0" cap="none" spc="0" normalizeH="0" baseline="0" noProof="0" dirty="0" smtClean="0">
              <a:ln>
                <a:noFill/>
              </a:ln>
              <a:solidFill>
                <a:srgbClr val="000099"/>
              </a:solidFill>
              <a:effectLst/>
              <a:uLnTx/>
              <a:uFillTx/>
              <a:latin typeface="Arial Unicode MS" pitchFamily="34" charset="-122"/>
              <a:ea typeface="Arial Unicode MS" pitchFamily="34" charset="-122"/>
              <a:cs typeface="Arial Unicode MS" pitchFamily="34" charset="-122"/>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en-US" altLang="zh-CN" sz="2400" kern="0" dirty="0" smtClean="0">
                <a:latin typeface="Arial Unicode MS" pitchFamily="34" charset="-122"/>
                <a:ea typeface="Arial Unicode MS" pitchFamily="34" charset="-122"/>
                <a:cs typeface="Arial Unicode MS" pitchFamily="34" charset="-122"/>
              </a:rPr>
              <a:t>key words based searches are </a:t>
            </a:r>
            <a:r>
              <a:rPr lang="en-US" altLang="zh-CN" sz="2400" kern="0" dirty="0" smtClean="0">
                <a:solidFill>
                  <a:srgbClr val="FF0000"/>
                </a:solidFill>
                <a:latin typeface="Arial Unicode MS" pitchFamily="34" charset="-122"/>
                <a:ea typeface="Arial Unicode MS" pitchFamily="34" charset="-122"/>
                <a:cs typeface="Arial Unicode MS" pitchFamily="34" charset="-122"/>
              </a:rPr>
              <a:t>friendly</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en-US" altLang="zh-CN" sz="2400" kern="0" dirty="0" smtClean="0">
                <a:latin typeface="Arial Unicode MS" pitchFamily="34" charset="-122"/>
                <a:ea typeface="Arial Unicode MS" pitchFamily="34" charset="-122"/>
                <a:cs typeface="Arial Unicode MS" pitchFamily="34" charset="-122"/>
              </a:rPr>
              <a:t>directly input query graphs by users are very </a:t>
            </a:r>
            <a:r>
              <a:rPr lang="en-US" altLang="zh-CN" sz="2400" kern="0" dirty="0" smtClean="0">
                <a:solidFill>
                  <a:srgbClr val="FF0000"/>
                </a:solidFill>
                <a:latin typeface="Arial Unicode MS" pitchFamily="34" charset="-122"/>
                <a:ea typeface="Arial Unicode MS" pitchFamily="34" charset="-122"/>
                <a:cs typeface="Arial Unicode MS" pitchFamily="34" charset="-122"/>
              </a:rPr>
              <a:t>unfriendly</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en-US" altLang="zh-CN" sz="2400" kern="0" dirty="0" smtClean="0">
                <a:solidFill>
                  <a:srgbClr val="FF0000"/>
                </a:solidFill>
                <a:latin typeface="Arial Unicode MS" pitchFamily="34" charset="-122"/>
                <a:ea typeface="Arial Unicode MS" pitchFamily="34" charset="-122"/>
                <a:cs typeface="Arial Unicode MS" pitchFamily="34" charset="-122"/>
              </a:rPr>
              <a:t>implicitly express query graphs </a:t>
            </a:r>
            <a:r>
              <a:rPr lang="en-US" altLang="zh-CN" sz="2400" kern="0" dirty="0" smtClean="0">
                <a:latin typeface="Arial Unicode MS" pitchFamily="34" charset="-122"/>
                <a:ea typeface="Arial Unicode MS" pitchFamily="34" charset="-122"/>
                <a:cs typeface="Arial Unicode MS" pitchFamily="34" charset="-122"/>
              </a:rPr>
              <a:t>in a convenient way</a:t>
            </a:r>
          </a:p>
          <a:p>
            <a:pPr marL="1200150" lvl="2" indent="-285750" eaLnBrk="0" hangingPunct="0">
              <a:spcBef>
                <a:spcPct val="20000"/>
              </a:spcBef>
              <a:buFontTx/>
              <a:buChar char="–"/>
            </a:pP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e.g., </a:t>
            </a:r>
            <a:r>
              <a:rPr kumimoji="0" lang="en-US" altLang="zh-CN" sz="2400" b="0" i="0" u="none" strike="noStrike" kern="0" cap="none" spc="0" normalizeH="0" baseline="0" noProof="0" dirty="0" err="1" smtClean="0">
                <a:ln>
                  <a:noFill/>
                </a:ln>
                <a:solidFill>
                  <a:schemeClr val="tx1"/>
                </a:solidFill>
                <a:effectLst/>
                <a:uLnTx/>
                <a:uFillTx/>
                <a:latin typeface="Arial Unicode MS" pitchFamily="34" charset="-122"/>
                <a:ea typeface="Arial Unicode MS" pitchFamily="34" charset="-122"/>
                <a:cs typeface="Arial Unicode MS" pitchFamily="34" charset="-122"/>
              </a:rPr>
              <a:t>Facebook</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 uses a simplified</a:t>
            </a:r>
            <a:r>
              <a:rPr kumimoji="0" lang="en-US" altLang="zh-CN" sz="2400" b="0" i="0" u="none" strike="noStrike" kern="0" cap="none" spc="0" normalizeH="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 NLP interface</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pic>
        <p:nvPicPr>
          <p:cNvPr id="6" name="图片 5" descr="Facebook-Graph-Search.jpg"/>
          <p:cNvPicPr>
            <a:picLocks noChangeAspect="1"/>
          </p:cNvPicPr>
          <p:nvPr/>
        </p:nvPicPr>
        <p:blipFill>
          <a:blip r:embed="rId2" cstate="print"/>
          <a:stretch>
            <a:fillRect/>
          </a:stretch>
        </p:blipFill>
        <p:spPr>
          <a:xfrm>
            <a:off x="749432" y="3510300"/>
            <a:ext cx="7783007" cy="3024336"/>
          </a:xfrm>
          <a:prstGeom prst="rect">
            <a:avLst/>
          </a:prstGeom>
        </p:spPr>
      </p:pic>
      <p:sp>
        <p:nvSpPr>
          <p:cNvPr id="8" name="TextBox 7"/>
          <p:cNvSpPr txBox="1"/>
          <p:nvPr/>
        </p:nvSpPr>
        <p:spPr>
          <a:xfrm>
            <a:off x="5508104" y="3573016"/>
            <a:ext cx="2952328" cy="369332"/>
          </a:xfrm>
          <a:prstGeom prst="rect">
            <a:avLst/>
          </a:prstGeom>
          <a:noFill/>
        </p:spPr>
        <p:txBody>
          <a:bodyPr wrap="square" rtlCol="0">
            <a:spAutoFit/>
          </a:bodyPr>
          <a:lstStyle/>
          <a:p>
            <a:r>
              <a:rPr lang="en-US" altLang="zh-CN" b="1" dirty="0" err="1" smtClean="0">
                <a:solidFill>
                  <a:schemeClr val="bg1"/>
                </a:solidFill>
              </a:rPr>
              <a:t>Facebook</a:t>
            </a:r>
            <a:r>
              <a:rPr lang="en-US" altLang="zh-CN" b="1" dirty="0" smtClean="0">
                <a:solidFill>
                  <a:schemeClr val="bg1"/>
                </a:solidFill>
              </a:rPr>
              <a:t> Graph Search</a:t>
            </a:r>
            <a:endParaRPr lang="zh-CN" altLang="en-US" b="1" dirty="0">
              <a:solidFill>
                <a:schemeClr val="bg1"/>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4</a:t>
            </a:fld>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8" y="71414"/>
            <a:ext cx="9001156" cy="796908"/>
          </a:xfrm>
        </p:spPr>
        <p:txBody>
          <a:bodyPr/>
          <a:lstStyle/>
          <a:p>
            <a:r>
              <a:rPr lang="en-US" altLang="zh-CN" sz="3600" b="1" dirty="0" smtClean="0">
                <a:solidFill>
                  <a:srgbClr val="C00000"/>
                </a:solidFill>
                <a:ea typeface="黑体" pitchFamily="49" charset="-122"/>
              </a:rPr>
              <a:t>E.g., Search Influential Event Organizers</a:t>
            </a:r>
            <a:endParaRPr lang="zh-CN" altLang="en-US" sz="3600" b="1" dirty="0">
              <a:solidFill>
                <a:srgbClr val="C00000"/>
              </a:solidFill>
              <a:ea typeface="黑体" pitchFamily="49" charset="-122"/>
            </a:endParaRPr>
          </a:p>
        </p:txBody>
      </p:sp>
      <p:sp>
        <p:nvSpPr>
          <p:cNvPr id="7" name="内容占位符 2"/>
          <p:cNvSpPr txBox="1">
            <a:spLocks/>
          </p:cNvSpPr>
          <p:nvPr/>
        </p:nvSpPr>
        <p:spPr bwMode="auto">
          <a:xfrm>
            <a:off x="323528" y="928100"/>
            <a:ext cx="8501122" cy="21437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000" indent="-342900" algn="just" eaLnBrk="0" hangingPunct="0">
              <a:spcBef>
                <a:spcPct val="20000"/>
              </a:spcBef>
            </a:pPr>
            <a:r>
              <a:rPr lang="en-US" altLang="zh-CN" sz="2400" b="1" kern="0" dirty="0" smtClean="0">
                <a:latin typeface="Arial Unicode MS" pitchFamily="34" charset="-122"/>
                <a:ea typeface="Arial Unicode MS" pitchFamily="34" charset="-122"/>
                <a:cs typeface="Arial Unicode MS" pitchFamily="34" charset="-122"/>
              </a:rPr>
              <a:t>Keywords based search of K influential</a:t>
            </a:r>
            <a:r>
              <a:rPr lang="en-US" altLang="zh-CN" sz="2400" b="1" dirty="0" smtClean="0">
                <a:latin typeface="Arial Unicode MS" pitchFamily="34" charset="-122"/>
                <a:ea typeface="Arial Unicode MS" pitchFamily="34" charset="-122"/>
                <a:cs typeface="Arial Unicode MS" pitchFamily="34" charset="-122"/>
              </a:rPr>
              <a:t> event organizers</a:t>
            </a:r>
            <a:r>
              <a:rPr lang="en-US" altLang="zh-CN" sz="2400" b="1" kern="0" dirty="0" smtClean="0">
                <a:latin typeface="Arial Unicode MS" pitchFamily="34" charset="-122"/>
                <a:ea typeface="Arial Unicode MS" pitchFamily="34" charset="-122"/>
                <a:cs typeface="Arial Unicode MS" pitchFamily="34" charset="-122"/>
              </a:rPr>
              <a:t> from online social networks</a:t>
            </a:r>
            <a:endParaRPr kumimoji="0" lang="en-US" altLang="zh-CN" sz="2400" b="1" i="0" u="none" strike="noStrike" kern="0" cap="none" spc="0" normalizeH="0" baseline="0" noProof="0" dirty="0" smtClean="0">
              <a:ln>
                <a:noFill/>
              </a:ln>
              <a:effectLst/>
              <a:uLnTx/>
              <a:uFillTx/>
              <a:latin typeface="Arial Unicode MS" pitchFamily="34" charset="-122"/>
              <a:ea typeface="Arial Unicode MS" pitchFamily="34" charset="-122"/>
              <a:cs typeface="Arial Unicode MS" pitchFamily="34" charset="-122"/>
            </a:endParaRPr>
          </a:p>
          <a:p>
            <a:pPr marL="36000" lvl="1" indent="-285750" eaLnBrk="0" hangingPunct="0">
              <a:spcBef>
                <a:spcPct val="20000"/>
              </a:spcBef>
              <a:buFontTx/>
              <a:buChar char="–"/>
              <a:defRPr/>
            </a:pPr>
            <a:r>
              <a:rPr lang="en-US" altLang="zh-CN" sz="2400" kern="0" dirty="0" smtClean="0">
                <a:latin typeface="Arial Unicode MS" pitchFamily="34" charset="-122"/>
                <a:ea typeface="Arial Unicode MS" pitchFamily="34" charset="-122"/>
                <a:cs typeface="Arial Unicode MS" pitchFamily="34" charset="-122"/>
              </a:rPr>
              <a:t>Incorporate keywords based search</a:t>
            </a:r>
          </a:p>
          <a:p>
            <a:pPr marL="36000" lvl="1" indent="-285750" eaLnBrk="0" hangingPunct="0">
              <a:spcBef>
                <a:spcPct val="20000"/>
              </a:spcBef>
              <a:buFontTx/>
              <a:buChar char="–"/>
              <a:defRPr/>
            </a:pPr>
            <a:r>
              <a:rPr lang="en-US" altLang="zh-CN" sz="2400" kern="0" dirty="0" smtClean="0">
                <a:latin typeface="Arial Unicode MS" pitchFamily="34" charset="-122"/>
                <a:ea typeface="Arial Unicode MS" pitchFamily="34" charset="-122"/>
                <a:cs typeface="Arial Unicode MS" pitchFamily="34" charset="-122"/>
              </a:rPr>
              <a:t>Incorporate event influence propagation </a:t>
            </a:r>
          </a:p>
          <a:p>
            <a:pPr marL="36000" lvl="1" indent="-285750" eaLnBrk="0" hangingPunct="0">
              <a:spcBef>
                <a:spcPct val="20000"/>
              </a:spcBef>
              <a:buFontTx/>
              <a:buChar char="–"/>
              <a:defRPr/>
            </a:pPr>
            <a:r>
              <a:rPr lang="en-US" altLang="zh-CN" sz="2400" kern="0" dirty="0" smtClean="0">
                <a:latin typeface="Arial Unicode MS" pitchFamily="34" charset="-122"/>
                <a:ea typeface="Arial Unicode MS" pitchFamily="34" charset="-122"/>
                <a:cs typeface="Arial Unicode MS" pitchFamily="34" charset="-122"/>
              </a:rPr>
              <a:t>Provide an approximation algorithm - </a:t>
            </a:r>
            <a:r>
              <a:rPr lang="en-US" altLang="zh-CN" sz="2400" kern="0" dirty="0" smtClean="0">
                <a:solidFill>
                  <a:srgbClr val="FF0000"/>
                </a:solidFill>
                <a:latin typeface="Arial Unicode MS" pitchFamily="34" charset="-122"/>
                <a:ea typeface="Arial Unicode MS" pitchFamily="34" charset="-122"/>
                <a:cs typeface="Arial Unicode MS" pitchFamily="34" charset="-122"/>
              </a:rPr>
              <a:t>(1/2 – </a:t>
            </a:r>
            <a:r>
              <a:rPr lang="el-GR" altLang="zh-CN" sz="2400" kern="0" dirty="0" smtClean="0">
                <a:solidFill>
                  <a:srgbClr val="FF0000"/>
                </a:solidFill>
                <a:latin typeface="Arial Unicode MS" pitchFamily="34" charset="-122"/>
                <a:ea typeface="Arial Unicode MS" pitchFamily="34" charset="-122"/>
                <a:cs typeface="Arial Unicode MS" pitchFamily="34" charset="-122"/>
              </a:rPr>
              <a:t>ξ</a:t>
            </a:r>
            <a:r>
              <a:rPr lang="en-US" altLang="zh-CN" sz="2400" kern="0" dirty="0" smtClean="0">
                <a:solidFill>
                  <a:srgbClr val="FF0000"/>
                </a:solidFill>
                <a:latin typeface="Arial Unicode MS" pitchFamily="34" charset="-122"/>
                <a:ea typeface="Arial Unicode MS" pitchFamily="34" charset="-122"/>
                <a:cs typeface="Arial Unicode MS" pitchFamily="34" charset="-122"/>
              </a:rPr>
              <a:t>)</a:t>
            </a:r>
            <a:endParaRPr lang="en-US" altLang="zh-CN" sz="2400" kern="0" dirty="0" smtClean="0">
              <a:latin typeface="Arial Unicode MS" pitchFamily="34" charset="-122"/>
              <a:ea typeface="Arial Unicode MS" pitchFamily="34" charset="-122"/>
              <a:cs typeface="Arial Unicode MS" pitchFamily="34" charset="-122"/>
            </a:endParaRPr>
          </a:p>
        </p:txBody>
      </p:sp>
      <p:sp>
        <p:nvSpPr>
          <p:cNvPr id="8" name="TextBox 7"/>
          <p:cNvSpPr txBox="1"/>
          <p:nvPr/>
        </p:nvSpPr>
        <p:spPr>
          <a:xfrm>
            <a:off x="5508104" y="3284984"/>
            <a:ext cx="2952328" cy="369332"/>
          </a:xfrm>
          <a:prstGeom prst="rect">
            <a:avLst/>
          </a:prstGeom>
          <a:noFill/>
        </p:spPr>
        <p:txBody>
          <a:bodyPr wrap="square" rtlCol="0">
            <a:spAutoFit/>
          </a:bodyPr>
          <a:lstStyle/>
          <a:p>
            <a:r>
              <a:rPr lang="en-US" altLang="zh-CN" b="1" dirty="0" err="1" smtClean="0">
                <a:solidFill>
                  <a:schemeClr val="bg1"/>
                </a:solidFill>
              </a:rPr>
              <a:t>Facebook</a:t>
            </a:r>
            <a:r>
              <a:rPr lang="en-US" altLang="zh-CN" b="1" dirty="0" smtClean="0">
                <a:solidFill>
                  <a:schemeClr val="bg1"/>
                </a:solidFill>
              </a:rPr>
              <a:t> Graph Search</a:t>
            </a:r>
            <a:endParaRPr lang="zh-CN" altLang="en-US" b="1" dirty="0">
              <a:solidFill>
                <a:schemeClr val="bg1"/>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5</a:t>
            </a:fld>
            <a:endParaRPr lang="zh-CN" altLang="en-US" dirty="0"/>
          </a:p>
        </p:txBody>
      </p:sp>
      <p:grpSp>
        <p:nvGrpSpPr>
          <p:cNvPr id="35" name="组合 34"/>
          <p:cNvGrpSpPr/>
          <p:nvPr/>
        </p:nvGrpSpPr>
        <p:grpSpPr>
          <a:xfrm>
            <a:off x="3563888" y="2981345"/>
            <a:ext cx="5328592" cy="3090861"/>
            <a:chOff x="850667" y="1591714"/>
            <a:chExt cx="8097327" cy="5025743"/>
          </a:xfrm>
        </p:grpSpPr>
        <p:pic>
          <p:nvPicPr>
            <p:cNvPr id="10" name="Picture 8" descr="http://www.clker.com/cliparts/f/2/9/c/1195444664992663491ryanlerch_worldlabel_manface2.svg.med.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36667" y="4875434"/>
              <a:ext cx="885703" cy="1006481"/>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p:cNvSpPr txBox="1"/>
            <p:nvPr/>
          </p:nvSpPr>
          <p:spPr>
            <a:xfrm>
              <a:off x="2147067" y="2238048"/>
              <a:ext cx="2661583" cy="1150626"/>
            </a:xfrm>
            <a:prstGeom prst="rect">
              <a:avLst/>
            </a:prstGeom>
            <a:noFill/>
          </p:spPr>
          <p:txBody>
            <a:bodyPr wrap="square" rtlCol="0">
              <a:spAutoFit/>
            </a:bodyPr>
            <a:lstStyle/>
            <a:p>
              <a:r>
                <a:rPr lang="en-SG" sz="1600" dirty="0" smtClean="0"/>
                <a:t>Bob</a:t>
              </a:r>
            </a:p>
            <a:p>
              <a:r>
                <a:rPr lang="en-SG" sz="1600" dirty="0" smtClean="0"/>
                <a:t> “Psychology”, “Sociology”</a:t>
              </a:r>
              <a:endParaRPr lang="en-SG" sz="1600" dirty="0"/>
            </a:p>
          </p:txBody>
        </p:sp>
        <p:sp>
          <p:nvSpPr>
            <p:cNvPr id="12" name="TextBox 11"/>
            <p:cNvSpPr txBox="1"/>
            <p:nvPr/>
          </p:nvSpPr>
          <p:spPr>
            <a:xfrm>
              <a:off x="5103629" y="1591714"/>
              <a:ext cx="3583172" cy="1150626"/>
            </a:xfrm>
            <a:prstGeom prst="rect">
              <a:avLst/>
            </a:prstGeom>
            <a:noFill/>
          </p:spPr>
          <p:txBody>
            <a:bodyPr wrap="square" rtlCol="0">
              <a:spAutoFit/>
            </a:bodyPr>
            <a:lstStyle/>
            <a:p>
              <a:r>
                <a:rPr lang="en-SG" sz="1600" dirty="0" smtClean="0"/>
                <a:t>Tom, </a:t>
              </a:r>
            </a:p>
            <a:p>
              <a:r>
                <a:rPr lang="en-SG" sz="1600" dirty="0" smtClean="0"/>
                <a:t> “Machine Learning”, “Data Mining”</a:t>
              </a:r>
              <a:endParaRPr lang="en-SG" sz="1600" dirty="0"/>
            </a:p>
          </p:txBody>
        </p:sp>
        <p:sp>
          <p:nvSpPr>
            <p:cNvPr id="13" name="TextBox 12"/>
            <p:cNvSpPr txBox="1"/>
            <p:nvPr/>
          </p:nvSpPr>
          <p:spPr>
            <a:xfrm>
              <a:off x="2132057" y="5466831"/>
              <a:ext cx="2717949" cy="1150626"/>
            </a:xfrm>
            <a:prstGeom prst="rect">
              <a:avLst/>
            </a:prstGeom>
            <a:noFill/>
          </p:spPr>
          <p:txBody>
            <a:bodyPr wrap="square" rtlCol="0">
              <a:spAutoFit/>
            </a:bodyPr>
            <a:lstStyle/>
            <a:p>
              <a:r>
                <a:rPr lang="en-SG" sz="1600" dirty="0" smtClean="0"/>
                <a:t>Sam, </a:t>
              </a:r>
            </a:p>
            <a:p>
              <a:r>
                <a:rPr lang="en-SG" sz="1600" dirty="0" smtClean="0"/>
                <a:t>“Database”, “Data Mining”</a:t>
              </a:r>
              <a:endParaRPr lang="en-SG" sz="1600" dirty="0"/>
            </a:p>
          </p:txBody>
        </p:sp>
        <p:sp>
          <p:nvSpPr>
            <p:cNvPr id="14" name="TextBox 13"/>
            <p:cNvSpPr txBox="1"/>
            <p:nvPr/>
          </p:nvSpPr>
          <p:spPr>
            <a:xfrm>
              <a:off x="5537653" y="4232138"/>
              <a:ext cx="3410341" cy="1150626"/>
            </a:xfrm>
            <a:prstGeom prst="rect">
              <a:avLst/>
            </a:prstGeom>
            <a:noFill/>
          </p:spPr>
          <p:txBody>
            <a:bodyPr wrap="square" rtlCol="0">
              <a:spAutoFit/>
            </a:bodyPr>
            <a:lstStyle/>
            <a:p>
              <a:r>
                <a:rPr lang="en-SG" sz="1600" dirty="0" smtClean="0"/>
                <a:t>Bill,</a:t>
              </a:r>
            </a:p>
            <a:p>
              <a:r>
                <a:rPr lang="en-SG" sz="1600" dirty="0" smtClean="0"/>
                <a:t>“NLP”, “Machine Learning”</a:t>
              </a:r>
              <a:endParaRPr lang="en-SG" sz="1600" dirty="0"/>
            </a:p>
          </p:txBody>
        </p:sp>
        <p:cxnSp>
          <p:nvCxnSpPr>
            <p:cNvPr id="15" name="直接箭头连接符 14"/>
            <p:cNvCxnSpPr/>
            <p:nvPr/>
          </p:nvCxnSpPr>
          <p:spPr>
            <a:xfrm>
              <a:off x="5994297" y="3280301"/>
              <a:ext cx="920219" cy="885767"/>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6027775" y="3199479"/>
              <a:ext cx="1098698" cy="95693"/>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77124" y="3473267"/>
              <a:ext cx="777949" cy="369332"/>
            </a:xfrm>
            <a:prstGeom prst="rect">
              <a:avLst/>
            </a:prstGeom>
            <a:noFill/>
          </p:spPr>
          <p:txBody>
            <a:bodyPr wrap="square" rtlCol="0">
              <a:spAutoFit/>
            </a:bodyPr>
            <a:lstStyle/>
            <a:p>
              <a:r>
                <a:rPr lang="en-SG" dirty="0" smtClean="0"/>
                <a:t>……</a:t>
              </a:r>
              <a:endParaRPr lang="en-SG" dirty="0"/>
            </a:p>
          </p:txBody>
        </p:sp>
        <p:cxnSp>
          <p:nvCxnSpPr>
            <p:cNvPr id="18" name="直接箭头连接符 17"/>
            <p:cNvCxnSpPr/>
            <p:nvPr/>
          </p:nvCxnSpPr>
          <p:spPr>
            <a:xfrm flipH="1" flipV="1">
              <a:off x="1545020" y="3761777"/>
              <a:ext cx="1439377" cy="228600"/>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1765197" y="4071199"/>
              <a:ext cx="1252678" cy="616646"/>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95400" y="3920011"/>
              <a:ext cx="777949" cy="369332"/>
            </a:xfrm>
            <a:prstGeom prst="rect">
              <a:avLst/>
            </a:prstGeom>
            <a:noFill/>
          </p:spPr>
          <p:txBody>
            <a:bodyPr wrap="square" rtlCol="0">
              <a:spAutoFit/>
            </a:bodyPr>
            <a:lstStyle/>
            <a:p>
              <a:r>
                <a:rPr lang="en-SG" dirty="0" smtClean="0"/>
                <a:t>……</a:t>
              </a:r>
              <a:endParaRPr lang="en-SG" dirty="0"/>
            </a:p>
          </p:txBody>
        </p:sp>
        <p:cxnSp>
          <p:nvCxnSpPr>
            <p:cNvPr id="21" name="直接箭头连接符 20"/>
            <p:cNvCxnSpPr/>
            <p:nvPr/>
          </p:nvCxnSpPr>
          <p:spPr>
            <a:xfrm>
              <a:off x="5075275" y="5014102"/>
              <a:ext cx="80822" cy="729146"/>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156097" y="4980624"/>
              <a:ext cx="1103187" cy="928113"/>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481335" y="5894484"/>
              <a:ext cx="777949" cy="369332"/>
            </a:xfrm>
            <a:prstGeom prst="rect">
              <a:avLst/>
            </a:prstGeom>
            <a:noFill/>
          </p:spPr>
          <p:txBody>
            <a:bodyPr wrap="square" rtlCol="0">
              <a:spAutoFit/>
            </a:bodyPr>
            <a:lstStyle/>
            <a:p>
              <a:r>
                <a:rPr lang="en-SG" dirty="0" smtClean="0"/>
                <a:t>……</a:t>
              </a:r>
              <a:endParaRPr lang="en-SG" dirty="0"/>
            </a:p>
          </p:txBody>
        </p:sp>
        <p:cxnSp>
          <p:nvCxnSpPr>
            <p:cNvPr id="24" name="直接箭头连接符 23"/>
            <p:cNvCxnSpPr/>
            <p:nvPr/>
          </p:nvCxnSpPr>
          <p:spPr>
            <a:xfrm flipV="1">
              <a:off x="5075275" y="3613705"/>
              <a:ext cx="757378" cy="1171797"/>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179519" y="4071199"/>
              <a:ext cx="1551340" cy="583168"/>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pic>
          <p:nvPicPr>
            <p:cNvPr id="26"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61706" y="5743248"/>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27"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14516" y="3889224"/>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28"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59743" y="5598511"/>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42239" y="2856277"/>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30"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81354" y="4546868"/>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50667" y="3313779"/>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4" descr="http://www.vectors4all.net/preview/lady-face-cartoon-clip-art.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707314" y="3603466"/>
              <a:ext cx="729914" cy="749308"/>
            </a:xfrm>
            <a:prstGeom prst="rect">
              <a:avLst/>
            </a:prstGeom>
            <a:noFill/>
            <a:extLst>
              <a:ext uri="{909E8E84-426E-40DD-AFC4-6F175D3DCCD1}">
                <a14:hiddenFill xmlns:a14="http://schemas.microsoft.com/office/drawing/2010/main" xmlns="">
                  <a:solidFill>
                    <a:srgbClr val="FFFFFF"/>
                  </a:solidFill>
                </a14:hiddenFill>
              </a:ext>
            </a:extLst>
          </p:spPr>
        </p:pic>
        <p:pic>
          <p:nvPicPr>
            <p:cNvPr id="33" name="Picture 6" descr="http://www.clker.com/cliparts/e/7/8/b/11954449581778132602Gerald_G_Boy_Face_Cartoon_3.svg.med.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528788" y="2741876"/>
              <a:ext cx="915200" cy="930765"/>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Picture 10" descr="http://www.clker.com/cliparts/B/C/H/o/c/B/happy-boy-cartoon-md.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730859" y="4425177"/>
              <a:ext cx="684182" cy="78760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41" name="内容占位符 2"/>
          <p:cNvSpPr txBox="1">
            <a:spLocks/>
          </p:cNvSpPr>
          <p:nvPr/>
        </p:nvSpPr>
        <p:spPr bwMode="auto">
          <a:xfrm>
            <a:off x="500034" y="3554206"/>
            <a:ext cx="3000396"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200" kern="0" dirty="0" smtClean="0">
                <a:solidFill>
                  <a:srgbClr val="FF0000"/>
                </a:solidFill>
                <a:latin typeface="Arial Unicode MS" pitchFamily="34" charset="-122"/>
                <a:ea typeface="Arial Unicode MS" pitchFamily="34" charset="-122"/>
                <a:cs typeface="Arial Unicode MS" pitchFamily="34" charset="-122"/>
              </a:rPr>
              <a:t>Example Query Q:</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kern="0" dirty="0" smtClean="0">
                <a:latin typeface="Arial Unicode MS" pitchFamily="34" charset="-122"/>
                <a:ea typeface="Arial Unicode MS" pitchFamily="34" charset="-122"/>
                <a:cs typeface="Arial Unicode MS" pitchFamily="34" charset="-122"/>
              </a:rPr>
              <a:t>K = 2</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kern="0" dirty="0" smtClean="0">
                <a:latin typeface="Arial Unicode MS" pitchFamily="34" charset="-122"/>
                <a:ea typeface="Arial Unicode MS" pitchFamily="34" charset="-122"/>
                <a:cs typeface="Arial Unicode MS" pitchFamily="34" charset="-122"/>
              </a:rPr>
              <a:t>Q = {Psychology, </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kern="0" dirty="0" smtClean="0">
                <a:latin typeface="Arial Unicode MS" pitchFamily="34" charset="-122"/>
                <a:ea typeface="Arial Unicode MS" pitchFamily="34" charset="-122"/>
                <a:cs typeface="Arial Unicode MS" pitchFamily="34" charset="-122"/>
              </a:rPr>
              <a:t>Sociology,</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kern="0" dirty="0" smtClean="0">
                <a:latin typeface="Arial Unicode MS" pitchFamily="34" charset="-122"/>
                <a:ea typeface="Arial Unicode MS" pitchFamily="34" charset="-122"/>
                <a:cs typeface="Arial Unicode MS" pitchFamily="34" charset="-122"/>
              </a:rPr>
              <a:t>Data mining }</a:t>
            </a:r>
            <a:endParaRPr lang="zh-CN" altLang="en-US" sz="2000" dirty="0">
              <a:latin typeface="Arial Unicode MS" pitchFamily="34" charset="-122"/>
              <a:ea typeface="Arial Unicode MS" pitchFamily="34" charset="-122"/>
              <a:cs typeface="Arial Unicode MS" pitchFamily="34" charset="-122"/>
            </a:endParaRPr>
          </a:p>
        </p:txBody>
      </p:sp>
      <p:sp>
        <p:nvSpPr>
          <p:cNvPr id="36" name="矩形 35"/>
          <p:cNvSpPr/>
          <p:nvPr/>
        </p:nvSpPr>
        <p:spPr>
          <a:xfrm>
            <a:off x="0" y="6309320"/>
            <a:ext cx="9144000" cy="523220"/>
          </a:xfrm>
          <a:prstGeom prst="rect">
            <a:avLst/>
          </a:prstGeom>
          <a:ln>
            <a:solidFill>
              <a:srgbClr val="FF0000"/>
            </a:solidFill>
          </a:ln>
        </p:spPr>
        <p:txBody>
          <a:bodyPr wrap="square">
            <a:spAutoFit/>
          </a:bodyPr>
          <a:lstStyle/>
          <a:p>
            <a:r>
              <a:rPr lang="en-US" altLang="zh-CN" sz="1400" dirty="0" smtClean="0">
                <a:ea typeface="黑体" pitchFamily="49" charset="-122"/>
              </a:rPr>
              <a:t>[11] </a:t>
            </a:r>
            <a:r>
              <a:rPr lang="en-US" altLang="zh-CN" sz="1400" dirty="0" err="1" smtClean="0">
                <a:ea typeface="黑体" pitchFamily="49" charset="-122"/>
              </a:rPr>
              <a:t>Kaiyu</a:t>
            </a:r>
            <a:r>
              <a:rPr lang="en-US" altLang="zh-CN" sz="1400" dirty="0" smtClean="0">
                <a:ea typeface="黑体" pitchFamily="49" charset="-122"/>
              </a:rPr>
              <a:t> </a:t>
            </a:r>
            <a:r>
              <a:rPr lang="en-US" altLang="zh-CN" sz="1400" dirty="0" err="1" smtClean="0">
                <a:ea typeface="黑体" pitchFamily="49" charset="-122"/>
              </a:rPr>
              <a:t>Feng</a:t>
            </a:r>
            <a:r>
              <a:rPr lang="en-US" altLang="zh-CN" sz="1400" dirty="0" smtClean="0">
                <a:ea typeface="黑体" pitchFamily="49" charset="-122"/>
              </a:rPr>
              <a:t>, </a:t>
            </a:r>
            <a:r>
              <a:rPr lang="en-US" altLang="zh-CN" sz="1400" dirty="0" err="1" smtClean="0">
                <a:ea typeface="黑体" pitchFamily="49" charset="-122"/>
              </a:rPr>
              <a:t>Gao</a:t>
            </a:r>
            <a:r>
              <a:rPr lang="en-US" altLang="zh-CN" sz="1400" dirty="0" smtClean="0">
                <a:ea typeface="黑体" pitchFamily="49" charset="-122"/>
              </a:rPr>
              <a:t> Cong, </a:t>
            </a:r>
            <a:r>
              <a:rPr lang="en-US" altLang="zh-CN" sz="1400" dirty="0" err="1" smtClean="0">
                <a:ea typeface="黑体" pitchFamily="49" charset="-122"/>
              </a:rPr>
              <a:t>Sourav</a:t>
            </a:r>
            <a:r>
              <a:rPr lang="en-US" altLang="zh-CN" sz="1400" dirty="0" smtClean="0">
                <a:ea typeface="黑体" pitchFamily="49" charset="-122"/>
              </a:rPr>
              <a:t> S. </a:t>
            </a:r>
            <a:r>
              <a:rPr lang="en-US" altLang="zh-CN" sz="1400" dirty="0" err="1" smtClean="0">
                <a:ea typeface="黑体" pitchFamily="49" charset="-122"/>
              </a:rPr>
              <a:t>Bhowmick</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In search of influential event organizers in online social networks. </a:t>
            </a:r>
            <a:r>
              <a:rPr lang="en-US" altLang="zh-CN" sz="1400" b="1" dirty="0" smtClean="0">
                <a:solidFill>
                  <a:srgbClr val="C00000"/>
                </a:solidFill>
                <a:ea typeface="黑体" pitchFamily="49" charset="-122"/>
              </a:rPr>
              <a:t>SIGMOD 2014</a:t>
            </a:r>
            <a:r>
              <a:rPr lang="en-US" altLang="zh-CN" sz="1400" b="1" dirty="0" smtClean="0">
                <a:ea typeface="黑体" pitchFamily="49" charset="-122"/>
              </a:rPr>
              <a:t>.</a:t>
            </a:r>
            <a:endParaRPr lang="zh-CN" alt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Arial Unicode MS" pitchFamily="34" charset="-122"/>
                <a:cs typeface="Arial Unicode MS" pitchFamily="34" charset="-122"/>
              </a:rPr>
              <a:t>Accuracy</a:t>
            </a:r>
            <a:endParaRPr lang="zh-CN" altLang="en-US" sz="3600" dirty="0"/>
          </a:p>
        </p:txBody>
      </p:sp>
      <p:sp>
        <p:nvSpPr>
          <p:cNvPr id="7" name="内容占位符 2"/>
          <p:cNvSpPr txBox="1">
            <a:spLocks/>
          </p:cNvSpPr>
          <p:nvPr/>
        </p:nvSpPr>
        <p:spPr bwMode="auto">
          <a:xfrm>
            <a:off x="319350" y="908720"/>
            <a:ext cx="8610368" cy="1996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5750" indent="-285750" eaLnBrk="0" hangingPunct="0">
              <a:spcBef>
                <a:spcPct val="20000"/>
              </a:spcBef>
            </a:pPr>
            <a:r>
              <a:rPr lang="en-US" altLang="zh-CN" sz="2800" b="1" dirty="0" smtClean="0">
                <a:ea typeface="Arial Unicode MS" pitchFamily="34" charset="-122"/>
                <a:cs typeface="Arial Unicode MS" pitchFamily="34" charset="-122"/>
              </a:rPr>
              <a:t>How to search “information” more </a:t>
            </a:r>
            <a:r>
              <a:rPr lang="en-US" altLang="zh-CN" sz="2800" b="1" dirty="0" smtClean="0">
                <a:solidFill>
                  <a:srgbClr val="FF0000"/>
                </a:solidFill>
                <a:ea typeface="Arial Unicode MS" pitchFamily="34" charset="-122"/>
                <a:cs typeface="Arial Unicode MS" pitchFamily="34" charset="-122"/>
              </a:rPr>
              <a:t>accurately?</a:t>
            </a:r>
          </a:p>
          <a:p>
            <a:pPr marL="742950" lvl="1" indent="-285750" eaLnBrk="0" hangingPunct="0">
              <a:spcBef>
                <a:spcPct val="20000"/>
              </a:spcBef>
              <a:buFontTx/>
              <a:buChar char="–"/>
              <a:defRPr/>
            </a:pPr>
            <a:r>
              <a:rPr lang="en-US" altLang="zh-CN" sz="2400" kern="0" dirty="0" smtClean="0">
                <a:latin typeface="Arial Unicode MS" pitchFamily="34" charset="-122"/>
                <a:ea typeface="+mn-ea"/>
              </a:rPr>
              <a:t>User intension understanding</a:t>
            </a:r>
            <a:r>
              <a:rPr lang="zh-CN" altLang="en-US" sz="2400" kern="0" dirty="0" smtClean="0">
                <a:latin typeface="Arial Unicode MS" pitchFamily="34" charset="-122"/>
                <a:ea typeface="+mn-ea"/>
              </a:rPr>
              <a:t> </a:t>
            </a:r>
            <a:r>
              <a:rPr lang="en-US" altLang="zh-CN" sz="2400" kern="0" dirty="0" smtClean="0">
                <a:latin typeface="Arial Unicode MS" pitchFamily="34" charset="-122"/>
                <a:ea typeface="+mn-ea"/>
              </a:rPr>
              <a:t>(</a:t>
            </a:r>
            <a:r>
              <a:rPr lang="en-US" altLang="zh-CN" sz="1600" kern="0" dirty="0" smtClean="0">
                <a:latin typeface="Arial Unicode MS" pitchFamily="34" charset="-122"/>
                <a:ea typeface="+mn-ea"/>
              </a:rPr>
              <a:t>combine user behavior features</a:t>
            </a:r>
            <a:r>
              <a:rPr lang="en-US" altLang="zh-CN" sz="2400" kern="0" dirty="0" smtClean="0">
                <a:latin typeface="Arial Unicode MS" pitchFamily="34" charset="-122"/>
                <a:ea typeface="+mn-ea"/>
              </a:rPr>
              <a:t>)</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rPr>
              <a:t>Incorporate</a:t>
            </a:r>
            <a:r>
              <a:rPr kumimoji="0" lang="en-US" altLang="zh-CN" sz="2400" b="0" i="0" u="none" strike="noStrike" kern="0" cap="none" spc="0" normalizeH="0" noProof="0" dirty="0" smtClean="0">
                <a:ln>
                  <a:noFill/>
                </a:ln>
                <a:solidFill>
                  <a:schemeClr val="tx1"/>
                </a:solidFill>
                <a:effectLst/>
                <a:uLnTx/>
                <a:uFillTx/>
                <a:latin typeface="Arial Unicode MS" pitchFamily="34" charset="-122"/>
                <a:ea typeface="+mn-ea"/>
              </a:rPr>
              <a:t> </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rPr>
              <a:t>Knowledge Graph</a:t>
            </a:r>
          </a:p>
          <a:p>
            <a:pPr marL="742950" lvl="1" indent="-285750" eaLnBrk="0" hangingPunct="0">
              <a:spcBef>
                <a:spcPct val="20000"/>
              </a:spcBef>
              <a:buFontTx/>
              <a:buChar char="–"/>
            </a:pPr>
            <a:r>
              <a:rPr lang="en-US" altLang="zh-CN" sz="2400" kern="0" dirty="0" smtClean="0">
                <a:latin typeface="Arial Unicode MS" pitchFamily="34" charset="-122"/>
                <a:ea typeface="+mn-ea"/>
              </a:rPr>
              <a:t>Query transformation based on knowledge graph and user intension</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endParaRPr>
          </a:p>
        </p:txBody>
      </p:sp>
      <p:sp>
        <p:nvSpPr>
          <p:cNvPr id="8" name="内容占位符 2"/>
          <p:cNvSpPr txBox="1">
            <a:spLocks/>
          </p:cNvSpPr>
          <p:nvPr/>
        </p:nvSpPr>
        <p:spPr bwMode="auto">
          <a:xfrm>
            <a:off x="71406" y="4071942"/>
            <a:ext cx="6000792" cy="13573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kumimoji="0" lang="en-US" altLang="zh-CN" sz="2000" b="1" i="0" u="none" strike="noStrike" kern="0" cap="none" spc="0" normalizeH="0" baseline="0" noProof="0" dirty="0" smtClean="0">
                <a:ln>
                  <a:noFill/>
                </a:ln>
                <a:solidFill>
                  <a:srgbClr val="C00000"/>
                </a:solidFill>
                <a:effectLst/>
                <a:uLnTx/>
                <a:uFillTx/>
                <a:latin typeface="Arial Unicode MS" pitchFamily="34" charset="-122"/>
                <a:ea typeface="Arial Unicode MS" pitchFamily="34" charset="-122"/>
                <a:cs typeface="Arial Unicode MS" pitchFamily="34" charset="-122"/>
              </a:rPr>
              <a:t>Search super markets/ restaurants</a:t>
            </a:r>
            <a:r>
              <a:rPr kumimoji="0" lang="en-US" altLang="zh-CN" sz="2000" b="1" i="0" u="none" strike="noStrike" kern="0" cap="none" spc="0" normalizeH="0" noProof="0" dirty="0" smtClean="0">
                <a:ln>
                  <a:noFill/>
                </a:ln>
                <a:solidFill>
                  <a:srgbClr val="C00000"/>
                </a:solidFill>
                <a:effectLst/>
                <a:uLnTx/>
                <a:uFillTx/>
                <a:latin typeface="Arial Unicode MS" pitchFamily="34" charset="-122"/>
                <a:ea typeface="Arial Unicode MS" pitchFamily="34" charset="-122"/>
                <a:cs typeface="Arial Unicode MS" pitchFamily="34" charset="-122"/>
              </a:rPr>
              <a:t> </a:t>
            </a:r>
            <a:r>
              <a:rPr kumimoji="0" lang="en-US" altLang="zh-CN" sz="2000" b="1" i="0" u="none" strike="noStrike" kern="0" cap="none" spc="0" normalizeH="0" baseline="0" noProof="0" dirty="0" smtClean="0">
                <a:ln>
                  <a:noFill/>
                </a:ln>
                <a:solidFill>
                  <a:srgbClr val="C00000"/>
                </a:solidFill>
                <a:effectLst/>
                <a:uLnTx/>
                <a:uFillTx/>
                <a:latin typeface="Arial Unicode MS" pitchFamily="34" charset="-122"/>
                <a:ea typeface="Arial Unicode MS" pitchFamily="34" charset="-122"/>
                <a:cs typeface="Arial Unicode MS" pitchFamily="34" charset="-122"/>
              </a:rPr>
              <a:t>near </a:t>
            </a:r>
            <a:r>
              <a:rPr kumimoji="0" lang="en-US" altLang="zh-CN" sz="2000" b="1" i="0" u="none" strike="noStrike" kern="0" cap="none" spc="0" normalizeH="0" baseline="0" noProof="0" dirty="0" err="1" smtClean="0">
                <a:ln>
                  <a:noFill/>
                </a:ln>
                <a:solidFill>
                  <a:srgbClr val="C00000"/>
                </a:solidFill>
                <a:effectLst/>
                <a:uLnTx/>
                <a:uFillTx/>
                <a:latin typeface="Arial Unicode MS" pitchFamily="34" charset="-122"/>
                <a:ea typeface="Arial Unicode MS" pitchFamily="34" charset="-122"/>
                <a:cs typeface="Arial Unicode MS" pitchFamily="34" charset="-122"/>
              </a:rPr>
              <a:t>Fudan</a:t>
            </a:r>
            <a:r>
              <a:rPr kumimoji="0" lang="en-US" altLang="zh-CN" sz="2000" b="1" i="0" u="none" strike="noStrike" kern="0" cap="none" spc="0" normalizeH="0" baseline="0" noProof="0" smtClean="0">
                <a:ln>
                  <a:noFill/>
                </a:ln>
                <a:solidFill>
                  <a:srgbClr val="C00000"/>
                </a:solidFill>
                <a:effectLst/>
                <a:uLnTx/>
                <a:uFillTx/>
                <a:latin typeface="Arial Unicode MS" pitchFamily="34" charset="-122"/>
                <a:ea typeface="Arial Unicode MS" pitchFamily="34" charset="-122"/>
                <a:cs typeface="Arial Unicode MS" pitchFamily="34" charset="-122"/>
              </a:rPr>
              <a:t> </a:t>
            </a:r>
            <a:endParaRPr kumimoji="0" lang="en-US" altLang="zh-CN" sz="2000" b="1" i="0" u="none" strike="noStrike" kern="0" cap="none" spc="0" normalizeH="0" baseline="0" noProof="0" dirty="0" smtClean="0">
              <a:ln>
                <a:noFill/>
              </a:ln>
              <a:solidFill>
                <a:srgbClr val="C00000"/>
              </a:solidFill>
              <a:effectLst/>
              <a:uLnTx/>
              <a:uFillTx/>
              <a:latin typeface="+mn-ea"/>
              <a:ea typeface="+mn-ea"/>
              <a:cs typeface="+mn-cs"/>
            </a:endParaRPr>
          </a:p>
          <a:p>
            <a:pPr marL="285750" indent="-285750" eaLnBrk="0" hangingPunct="0">
              <a:spcBef>
                <a:spcPct val="20000"/>
              </a:spcBef>
              <a:buFontTx/>
              <a:buChar char="–"/>
            </a:pPr>
            <a:r>
              <a:rPr lang="en-US" altLang="zh-CN" sz="2000" dirty="0" smtClean="0">
                <a:solidFill>
                  <a:srgbClr val="FF0000"/>
                </a:solidFill>
                <a:latin typeface="Arial Unicode MS" pitchFamily="34" charset="-122"/>
                <a:ea typeface="+mn-ea"/>
              </a:rPr>
              <a:t>at Beijing vs. at </a:t>
            </a:r>
            <a:r>
              <a:rPr lang="en-US" altLang="zh-CN" sz="2000" dirty="0" err="1" smtClean="0">
                <a:solidFill>
                  <a:srgbClr val="FF0000"/>
                </a:solidFill>
                <a:latin typeface="Arial Unicode MS" pitchFamily="34" charset="-122"/>
                <a:ea typeface="+mn-ea"/>
              </a:rPr>
              <a:t>Fudan</a:t>
            </a:r>
            <a:endParaRPr lang="en-US" altLang="zh-CN" sz="2000" dirty="0" smtClean="0">
              <a:solidFill>
                <a:srgbClr val="FF0000"/>
              </a:solidFill>
              <a:latin typeface="Arial Unicode MS" pitchFamily="34" charset="-122"/>
              <a:ea typeface="+mn-ea"/>
            </a:endParaRPr>
          </a:p>
          <a:p>
            <a:pPr marL="285750" indent="-285750" eaLnBrk="0" hangingPunct="0">
              <a:spcBef>
                <a:spcPct val="20000"/>
              </a:spcBef>
              <a:buFontTx/>
              <a:buChar char="–"/>
            </a:pPr>
            <a:r>
              <a:rPr lang="en-US" altLang="zh-CN" sz="2000" dirty="0" smtClean="0">
                <a:solidFill>
                  <a:srgbClr val="FF0000"/>
                </a:solidFill>
                <a:latin typeface="Arial Unicode MS" pitchFamily="34" charset="-122"/>
                <a:ea typeface="+mn-ea"/>
              </a:rPr>
              <a:t>at </a:t>
            </a:r>
            <a:r>
              <a:rPr lang="en-US" altLang="zh-CN" sz="2000" dirty="0" err="1" smtClean="0">
                <a:solidFill>
                  <a:srgbClr val="FF0000"/>
                </a:solidFill>
                <a:latin typeface="Arial Unicode MS" pitchFamily="34" charset="-122"/>
              </a:rPr>
              <a:t>Fudan</a:t>
            </a:r>
            <a:r>
              <a:rPr lang="en-US" altLang="zh-CN" sz="2000" dirty="0" smtClean="0">
                <a:solidFill>
                  <a:srgbClr val="FF0000"/>
                </a:solidFill>
                <a:latin typeface="Arial Unicode MS" pitchFamily="34" charset="-122"/>
              </a:rPr>
              <a:t> </a:t>
            </a:r>
            <a:r>
              <a:rPr lang="en-US" altLang="zh-CN" sz="2000" dirty="0" smtClean="0">
                <a:solidFill>
                  <a:srgbClr val="FF0000"/>
                </a:solidFill>
                <a:latin typeface="Arial Unicode MS" pitchFamily="34" charset="-122"/>
                <a:ea typeface="+mn-ea"/>
              </a:rPr>
              <a:t>: at noon </a:t>
            </a:r>
            <a:r>
              <a:rPr lang="en-US" altLang="zh-CN" sz="2000" dirty="0" err="1" smtClean="0">
                <a:solidFill>
                  <a:srgbClr val="FF0000"/>
                </a:solidFill>
                <a:latin typeface="Arial Unicode MS" pitchFamily="34" charset="-122"/>
                <a:ea typeface="+mn-ea"/>
              </a:rPr>
              <a:t>vs</a:t>
            </a:r>
            <a:r>
              <a:rPr lang="en-US" altLang="zh-CN" sz="2000" dirty="0" smtClean="0">
                <a:solidFill>
                  <a:srgbClr val="FF0000"/>
                </a:solidFill>
                <a:latin typeface="Arial Unicode MS" pitchFamily="34" charset="-122"/>
                <a:ea typeface="+mn-ea"/>
              </a:rPr>
              <a:t> at midnight</a:t>
            </a:r>
          </a:p>
        </p:txBody>
      </p:sp>
      <p:grpSp>
        <p:nvGrpSpPr>
          <p:cNvPr id="16" name="组合 15"/>
          <p:cNvGrpSpPr/>
          <p:nvPr/>
        </p:nvGrpSpPr>
        <p:grpSpPr>
          <a:xfrm>
            <a:off x="6143636" y="2795906"/>
            <a:ext cx="2908995" cy="4062118"/>
            <a:chOff x="4032448" y="2983761"/>
            <a:chExt cx="2908995" cy="4062118"/>
          </a:xfrm>
        </p:grpSpPr>
        <p:sp>
          <p:nvSpPr>
            <p:cNvPr id="10" name="矩形 9"/>
            <p:cNvSpPr/>
            <p:nvPr/>
          </p:nvSpPr>
          <p:spPr>
            <a:xfrm>
              <a:off x="4405773" y="2983761"/>
              <a:ext cx="2428892" cy="369332"/>
            </a:xfrm>
            <a:prstGeom prst="rect">
              <a:avLst/>
            </a:prstGeom>
          </p:spPr>
          <p:txBody>
            <a:bodyPr wrap="square">
              <a:spAutoFit/>
            </a:bodyPr>
            <a:lstStyle/>
            <a:p>
              <a:pPr algn="ctr"/>
              <a:r>
                <a:rPr lang="en-US" altLang="zh-CN" dirty="0" smtClean="0">
                  <a:latin typeface="Arial Unicode MS" pitchFamily="34" charset="-122"/>
                  <a:ea typeface="Arial Unicode MS" pitchFamily="34" charset="-122"/>
                  <a:cs typeface="Arial Unicode MS" pitchFamily="34" charset="-122"/>
                </a:rPr>
                <a:t>Mobile Networks</a:t>
              </a:r>
              <a:endParaRPr lang="zh-CN" altLang="en-US" dirty="0">
                <a:latin typeface="Arial Unicode MS" pitchFamily="34" charset="-122"/>
                <a:ea typeface="Arial Unicode MS" pitchFamily="34" charset="-122"/>
                <a:cs typeface="Arial Unicode MS" pitchFamily="34" charset="-122"/>
              </a:endParaRPr>
            </a:p>
          </p:txBody>
        </p:sp>
        <p:pic>
          <p:nvPicPr>
            <p:cNvPr id="1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39952" y="3356992"/>
              <a:ext cx="2657475" cy="14844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xmlns="">
                  <a:solidFill>
                    <a:schemeClr val="accent1"/>
                  </a:solidFill>
                </a14:hiddenFill>
              </a:ext>
            </a:extLst>
          </p:spPr>
        </p:pic>
        <p:pic>
          <p:nvPicPr>
            <p:cNvPr id="12" name="图片 11" descr="11042390_954955.jpg"/>
            <p:cNvPicPr>
              <a:picLocks noChangeAspect="1"/>
            </p:cNvPicPr>
            <p:nvPr/>
          </p:nvPicPr>
          <p:blipFill>
            <a:blip r:embed="rId4" cstate="print"/>
            <a:stretch>
              <a:fillRect/>
            </a:stretch>
          </p:blipFill>
          <p:spPr>
            <a:xfrm>
              <a:off x="4032448" y="5157192"/>
              <a:ext cx="2908995" cy="1888687"/>
            </a:xfrm>
            <a:prstGeom prst="rect">
              <a:avLst/>
            </a:prstGeom>
          </p:spPr>
        </p:pic>
        <p:sp>
          <p:nvSpPr>
            <p:cNvPr id="13" name="矩形 12"/>
            <p:cNvSpPr/>
            <p:nvPr/>
          </p:nvSpPr>
          <p:spPr>
            <a:xfrm>
              <a:off x="4334335" y="4999985"/>
              <a:ext cx="2357453" cy="400110"/>
            </a:xfrm>
            <a:prstGeom prst="rect">
              <a:avLst/>
            </a:prstGeom>
          </p:spPr>
          <p:txBody>
            <a:bodyPr wrap="square">
              <a:spAutoFit/>
            </a:bodyPr>
            <a:lstStyle/>
            <a:p>
              <a:pPr algn="ctr"/>
              <a:r>
                <a:rPr lang="en-US" altLang="zh-CN" dirty="0" smtClean="0">
                  <a:latin typeface="Arial Unicode MS" pitchFamily="34" charset="-122"/>
                  <a:ea typeface="Arial Unicode MS" pitchFamily="34" charset="-122"/>
                  <a:cs typeface="Arial Unicode MS" pitchFamily="34" charset="-122"/>
                </a:rPr>
                <a:t>Knowledge Graph</a:t>
              </a:r>
              <a:endParaRPr lang="zh-CN" altLang="en-US" sz="2000" dirty="0">
                <a:latin typeface="Arial Unicode MS" pitchFamily="34" charset="-122"/>
                <a:ea typeface="Arial Unicode MS" pitchFamily="34" charset="-122"/>
                <a:cs typeface="Arial Unicode MS" pitchFamily="34" charset="-122"/>
              </a:endParaRPr>
            </a:p>
          </p:txBody>
        </p:sp>
      </p:grpSp>
      <p:sp>
        <p:nvSpPr>
          <p:cNvPr id="14"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Arial Unicode MS" pitchFamily="34" charset="-122"/>
                <a:cs typeface="Arial Unicode MS" pitchFamily="34" charset="-122"/>
              </a:rPr>
              <a:t>Efficiency</a:t>
            </a:r>
            <a:endParaRPr lang="zh-CN" altLang="en-US" dirty="0"/>
          </a:p>
        </p:txBody>
      </p:sp>
      <p:sp>
        <p:nvSpPr>
          <p:cNvPr id="7" name="内容占位符 2"/>
          <p:cNvSpPr txBox="1">
            <a:spLocks/>
          </p:cNvSpPr>
          <p:nvPr/>
        </p:nvSpPr>
        <p:spPr bwMode="auto">
          <a:xfrm>
            <a:off x="323528" y="928100"/>
            <a:ext cx="8501122" cy="14293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pPr>
            <a:r>
              <a:rPr lang="en-US" altLang="zh-CN" sz="2800" b="1" dirty="0" smtClean="0">
                <a:latin typeface="Arial Unicode MS" pitchFamily="34" charset="-122"/>
                <a:ea typeface="Arial Unicode MS" pitchFamily="34" charset="-122"/>
                <a:cs typeface="Arial Unicode MS" pitchFamily="34" charset="-122"/>
              </a:rPr>
              <a:t>How to search “information” more </a:t>
            </a:r>
            <a:r>
              <a:rPr lang="en-US" altLang="zh-CN" sz="2800" b="1" dirty="0" smtClean="0">
                <a:solidFill>
                  <a:srgbClr val="FF0000"/>
                </a:solidFill>
                <a:latin typeface="Arial Unicode MS" pitchFamily="34" charset="-122"/>
                <a:ea typeface="Arial Unicode MS" pitchFamily="34" charset="-122"/>
                <a:cs typeface="Arial Unicode MS" pitchFamily="34" charset="-122"/>
              </a:rPr>
              <a:t>efficiently</a:t>
            </a:r>
            <a:r>
              <a:rPr lang="en-US" altLang="zh-CN" sz="2800" b="1" dirty="0" smtClean="0">
                <a:latin typeface="Arial Unicode MS" pitchFamily="34" charset="-122"/>
                <a:ea typeface="Arial Unicode MS" pitchFamily="34" charset="-122"/>
                <a:cs typeface="Arial Unicode MS" pitchFamily="34" charset="-122"/>
              </a:rPr>
              <a:t>? </a:t>
            </a:r>
          </a:p>
          <a:p>
            <a:pPr marL="742950" lvl="1" indent="-285750" eaLnBrk="0" hangingPunct="0">
              <a:spcBef>
                <a:spcPct val="20000"/>
              </a:spcBef>
              <a:buFontTx/>
              <a:buChar char="–"/>
            </a:pPr>
            <a:r>
              <a:rPr lang="en-US" altLang="zh-CN" sz="2400" kern="0" dirty="0" smtClean="0">
                <a:latin typeface="Arial Unicode MS" pitchFamily="34" charset="-122"/>
                <a:ea typeface="Arial Unicode MS" pitchFamily="34" charset="-122"/>
                <a:cs typeface="Arial Unicode MS" pitchFamily="34" charset="-122"/>
              </a:rPr>
              <a:t>Query approximation techniques</a:t>
            </a:r>
          </a:p>
          <a:p>
            <a:pPr marL="742950" lvl="1" indent="-285750" eaLnBrk="0" hangingPunct="0">
              <a:spcBef>
                <a:spcPct val="20000"/>
              </a:spcBef>
              <a:buFontTx/>
              <a:buChar char="–"/>
            </a:pPr>
            <a:r>
              <a:rPr lang="en-US" altLang="zh-CN" sz="2400" kern="0" dirty="0" smtClean="0">
                <a:latin typeface="Arial Unicode MS" pitchFamily="34" charset="-122"/>
                <a:ea typeface="Arial Unicode MS" pitchFamily="34" charset="-122"/>
                <a:cs typeface="Arial Unicode MS" pitchFamily="34" charset="-122"/>
              </a:rPr>
              <a:t>Data approximation techniques</a:t>
            </a:r>
          </a:p>
          <a:p>
            <a:pPr marL="742950" lvl="1" indent="-285750" eaLnBrk="0" hangingPunct="0">
              <a:spcBef>
                <a:spcPct val="20000"/>
              </a:spcBef>
              <a:buFontTx/>
              <a:buChar char="–"/>
            </a:pP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7</a:t>
            </a:fld>
            <a:endParaRPr lang="zh-CN" altLang="en-US" dirty="0"/>
          </a:p>
        </p:txBody>
      </p:sp>
      <p:sp>
        <p:nvSpPr>
          <p:cNvPr id="9" name="矩形 8"/>
          <p:cNvSpPr/>
          <p:nvPr/>
        </p:nvSpPr>
        <p:spPr>
          <a:xfrm>
            <a:off x="4716016" y="6021288"/>
            <a:ext cx="4248472" cy="646331"/>
          </a:xfrm>
          <a:prstGeom prst="rect">
            <a:avLst/>
          </a:prstGeom>
          <a:noFill/>
        </p:spPr>
        <p:txBody>
          <a:bodyPr wrap="square" lIns="91440" tIns="45720" rIns="91440" bIns="45720">
            <a:spAutoFit/>
          </a:bodyPr>
          <a:lstStyle/>
          <a:p>
            <a:pPr algn="ctr"/>
            <a:r>
              <a:rPr lang="zh-CN" altLang="en-US" sz="3600" b="1" cap="none" spc="0"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天下武功 </a:t>
            </a:r>
            <a:r>
              <a:rPr lang="zh-CN" altLang="en-US" sz="3600" b="1"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唯快不破</a:t>
            </a:r>
            <a:endParaRPr lang="zh-CN" altLang="en-US" sz="3600" b="1" cap="none" spc="0" dirty="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endParaRPr>
          </a:p>
        </p:txBody>
      </p:sp>
      <p:grpSp>
        <p:nvGrpSpPr>
          <p:cNvPr id="10" name="组合 9"/>
          <p:cNvGrpSpPr/>
          <p:nvPr/>
        </p:nvGrpSpPr>
        <p:grpSpPr>
          <a:xfrm>
            <a:off x="611562" y="2505090"/>
            <a:ext cx="3463804" cy="3384376"/>
            <a:chOff x="179512" y="3284984"/>
            <a:chExt cx="3168352" cy="3168352"/>
          </a:xfrm>
        </p:grpSpPr>
        <p:sp>
          <p:nvSpPr>
            <p:cNvPr id="11" name="矩形 10"/>
            <p:cNvSpPr/>
            <p:nvPr/>
          </p:nvSpPr>
          <p:spPr bwMode="auto">
            <a:xfrm>
              <a:off x="179512" y="3284984"/>
              <a:ext cx="3168352" cy="316835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0" lang="zh-CN" altLang="en-US" sz="1800" b="1">
                <a:solidFill>
                  <a:srgbClr val="0000FF"/>
                </a:solidFill>
                <a:latin typeface="黑体"/>
                <a:ea typeface="黑体"/>
                <a:cs typeface="黑体"/>
              </a:endParaRPr>
            </a:p>
          </p:txBody>
        </p:sp>
        <p:grpSp>
          <p:nvGrpSpPr>
            <p:cNvPr id="12" name="组合 62"/>
            <p:cNvGrpSpPr/>
            <p:nvPr/>
          </p:nvGrpSpPr>
          <p:grpSpPr>
            <a:xfrm>
              <a:off x="213942" y="3429000"/>
              <a:ext cx="3130783" cy="2894851"/>
              <a:chOff x="213942" y="3429000"/>
              <a:chExt cx="3130783" cy="2894851"/>
            </a:xfrm>
          </p:grpSpPr>
          <p:sp>
            <p:nvSpPr>
              <p:cNvPr id="13" name="Oval 18"/>
              <p:cNvSpPr>
                <a:spLocks noChangeArrowheads="1"/>
              </p:cNvSpPr>
              <p:nvPr/>
            </p:nvSpPr>
            <p:spPr bwMode="auto">
              <a:xfrm>
                <a:off x="251520" y="3429050"/>
                <a:ext cx="1528762" cy="1433512"/>
              </a:xfrm>
              <a:prstGeom prst="ellipse">
                <a:avLst/>
              </a:prstGeom>
              <a:gradFill rotWithShape="1">
                <a:gsLst>
                  <a:gs pos="0">
                    <a:srgbClr val="E4F9FF"/>
                  </a:gs>
                  <a:gs pos="64999">
                    <a:srgbClr val="BBEFFF"/>
                  </a:gs>
                  <a:gs pos="100000">
                    <a:srgbClr val="9EEAFF"/>
                  </a:gs>
                </a:gsLst>
                <a:lin ang="5400000" scaled="1"/>
              </a:gradFill>
              <a:ln w="9525">
                <a:solidFill>
                  <a:srgbClr val="46AAC5"/>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sz="2000" b="1" dirty="0">
                    <a:solidFill>
                      <a:schemeClr val="dk1"/>
                    </a:solidFill>
                    <a:latin typeface="+mn-lt"/>
                    <a:ea typeface="黑体" pitchFamily="2" charset="-122"/>
                    <a:cs typeface="宋体" charset="0"/>
                  </a:rPr>
                  <a:t>Inexact</a:t>
                </a:r>
              </a:p>
              <a:p>
                <a:pPr algn="ctr" eaLnBrk="0" hangingPunct="0">
                  <a:spcAft>
                    <a:spcPts val="600"/>
                  </a:spcAft>
                  <a:defRPr/>
                </a:pPr>
                <a:r>
                  <a:rPr kumimoji="0" lang="zh-CN" altLang="en-US" b="1" dirty="0">
                    <a:solidFill>
                      <a:schemeClr val="dk1"/>
                    </a:solidFill>
                    <a:latin typeface="Rockwell" pitchFamily="18" charset="0"/>
                    <a:ea typeface="黑体" pitchFamily="2" charset="-122"/>
                    <a:cs typeface="宋体" charset="0"/>
                  </a:rPr>
                  <a:t>近似性</a:t>
                </a:r>
                <a:endParaRPr kumimoji="0" lang="en-US" altLang="zh-CN" b="1" dirty="0">
                  <a:solidFill>
                    <a:schemeClr val="dk1"/>
                  </a:solidFill>
                  <a:latin typeface="Rockwell" pitchFamily="18" charset="0"/>
                  <a:ea typeface="黑体" pitchFamily="2" charset="-122"/>
                  <a:cs typeface="宋体" charset="0"/>
                </a:endParaRPr>
              </a:p>
            </p:txBody>
          </p:sp>
          <p:sp>
            <p:nvSpPr>
              <p:cNvPr id="14" name="Oval 21"/>
              <p:cNvSpPr>
                <a:spLocks noChangeArrowheads="1"/>
              </p:cNvSpPr>
              <p:nvPr/>
            </p:nvSpPr>
            <p:spPr bwMode="auto">
              <a:xfrm>
                <a:off x="1637407" y="3429000"/>
                <a:ext cx="1582738" cy="1489075"/>
              </a:xfrm>
              <a:prstGeom prst="ellipse">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b="1" dirty="0">
                    <a:solidFill>
                      <a:schemeClr val="dk1"/>
                    </a:solidFill>
                    <a:latin typeface="+mn-lt"/>
                    <a:ea typeface="黑体" pitchFamily="2" charset="-122"/>
                    <a:cs typeface="宋体" charset="0"/>
                  </a:rPr>
                  <a:t>Incremental</a:t>
                </a:r>
              </a:p>
              <a:p>
                <a:pPr algn="ctr" eaLnBrk="0" hangingPunct="0">
                  <a:spcAft>
                    <a:spcPts val="600"/>
                  </a:spcAft>
                  <a:defRPr/>
                </a:pPr>
                <a:r>
                  <a:rPr kumimoji="0" lang="zh-CN" altLang="en-US" b="1" dirty="0">
                    <a:solidFill>
                      <a:schemeClr val="dk1"/>
                    </a:solidFill>
                    <a:latin typeface="+mn-lt"/>
                    <a:ea typeface="黑体" pitchFamily="2" charset="-122"/>
                    <a:cs typeface="宋体" charset="0"/>
                  </a:rPr>
                  <a:t>增量性</a:t>
                </a:r>
                <a:endParaRPr kumimoji="0" lang="en-US" altLang="zh-CN" b="1" dirty="0">
                  <a:solidFill>
                    <a:schemeClr val="dk1"/>
                  </a:solidFill>
                  <a:latin typeface="+mn-lt"/>
                  <a:ea typeface="黑体" pitchFamily="2" charset="-122"/>
                  <a:cs typeface="宋体" charset="0"/>
                </a:endParaRPr>
              </a:p>
            </p:txBody>
          </p:sp>
          <p:sp>
            <p:nvSpPr>
              <p:cNvPr id="15" name="Oval 22"/>
              <p:cNvSpPr>
                <a:spLocks noChangeArrowheads="1"/>
              </p:cNvSpPr>
              <p:nvPr/>
            </p:nvSpPr>
            <p:spPr bwMode="auto">
              <a:xfrm>
                <a:off x="972245" y="4437112"/>
                <a:ext cx="1581150" cy="1435100"/>
              </a:xfrm>
              <a:prstGeom prst="ellipse">
                <a:avLst/>
              </a:prstGeom>
              <a:solidFill>
                <a:srgbClr val="00FF00"/>
              </a:solidFill>
              <a:ln w="25400" algn="ctr">
                <a:solidFill>
                  <a:srgbClr val="000000"/>
                </a:solidFill>
                <a:round/>
                <a:headEnd/>
                <a:tailEnd/>
              </a:ln>
              <a:effectLst/>
            </p:spPr>
            <p:txBody>
              <a:bodyPr wrap="none" lIns="0" tIns="0" rIns="0" bIns="0" anchor="ctr"/>
              <a:lstStyle/>
              <a:p>
                <a:pPr algn="ctr"/>
                <a:endParaRPr kumimoji="0" lang="en-US" altLang="zh-CN" sz="2000" dirty="0">
                  <a:solidFill>
                    <a:srgbClr val="000000"/>
                  </a:solidFill>
                  <a:effectLst>
                    <a:outerShdw blurRad="38100" dist="38100" dir="2700000" algn="tl">
                      <a:srgbClr val="FFFFFF"/>
                    </a:outerShdw>
                  </a:effectLst>
                </a:endParaRPr>
              </a:p>
              <a:p>
                <a:pPr algn="ctr"/>
                <a:endParaRPr kumimoji="0" lang="en-US" altLang="zh-CN" b="1" dirty="0">
                  <a:solidFill>
                    <a:srgbClr val="000000"/>
                  </a:solidFill>
                  <a:ea typeface="黑体" pitchFamily="49" charset="-122"/>
                </a:endParaRPr>
              </a:p>
              <a:p>
                <a:pPr algn="ctr" eaLnBrk="0" hangingPunct="0"/>
                <a:r>
                  <a:rPr kumimoji="0" lang="en-US" altLang="zh-CN" b="1" dirty="0">
                    <a:solidFill>
                      <a:srgbClr val="000000"/>
                    </a:solidFill>
                    <a:ea typeface="黑体" pitchFamily="49" charset="-122"/>
                  </a:rPr>
                  <a:t> Inductive</a:t>
                </a:r>
              </a:p>
              <a:p>
                <a:pPr algn="ctr" eaLnBrk="0" hangingPunct="0"/>
                <a:r>
                  <a:rPr kumimoji="0" lang="zh-CN" altLang="en-US" b="1" dirty="0" smtClean="0">
                    <a:solidFill>
                      <a:srgbClr val="000000"/>
                    </a:solidFill>
                    <a:ea typeface="黑体" pitchFamily="49" charset="-122"/>
                  </a:rPr>
                  <a:t>   归纳</a:t>
                </a:r>
                <a:r>
                  <a:rPr kumimoji="0" lang="zh-CN" altLang="en-US" b="1" dirty="0">
                    <a:solidFill>
                      <a:srgbClr val="000000"/>
                    </a:solidFill>
                    <a:ea typeface="黑体" pitchFamily="49" charset="-122"/>
                  </a:rPr>
                  <a:t>性</a:t>
                </a:r>
                <a:endParaRPr kumimoji="0" lang="en-US" altLang="zh-CN" b="1" dirty="0">
                  <a:solidFill>
                    <a:srgbClr val="000000"/>
                  </a:solidFill>
                  <a:ea typeface="黑体" pitchFamily="49" charset="-122"/>
                </a:endParaRPr>
              </a:p>
              <a:p>
                <a:pPr algn="ctr" eaLnBrk="0" hangingPunct="0"/>
                <a:endParaRPr kumimoji="0" lang="zh-CN" altLang="en-US" b="1" dirty="0">
                  <a:solidFill>
                    <a:srgbClr val="000000"/>
                  </a:solidFill>
                  <a:ea typeface="黑体" pitchFamily="49" charset="-122"/>
                </a:endParaRPr>
              </a:p>
              <a:p>
                <a:pPr algn="ctr"/>
                <a:endParaRPr kumimoji="0" lang="en-US" altLang="zh-CN" sz="1800" dirty="0">
                  <a:solidFill>
                    <a:srgbClr val="EA0000"/>
                  </a:solidFill>
                  <a:effectLst>
                    <a:outerShdw blurRad="38100" dist="38100" dir="2700000" algn="tl">
                      <a:srgbClr val="000000"/>
                    </a:outerShdw>
                  </a:effectLst>
                </a:endParaRPr>
              </a:p>
            </p:txBody>
          </p:sp>
          <p:sp>
            <p:nvSpPr>
              <p:cNvPr id="16" name="矩形 15"/>
              <p:cNvSpPr/>
              <p:nvPr/>
            </p:nvSpPr>
            <p:spPr>
              <a:xfrm>
                <a:off x="213942" y="5949280"/>
                <a:ext cx="3130783" cy="374571"/>
              </a:xfrm>
              <a:prstGeom prst="rect">
                <a:avLst/>
              </a:prstGeom>
            </p:spPr>
            <p:txBody>
              <a:bodyPr wrap="none">
                <a:spAutoFit/>
              </a:bodyPr>
              <a:lstStyle/>
              <a:p>
                <a:pPr algn="ctr">
                  <a:spcBef>
                    <a:spcPct val="20000"/>
                  </a:spcBef>
                </a:pPr>
                <a:r>
                  <a:rPr lang="en-US" altLang="zh-CN" sz="2000" b="1" dirty="0" smtClean="0">
                    <a:latin typeface="Arial" pitchFamily="34" charset="0"/>
                    <a:ea typeface="黑体" pitchFamily="49" charset="-122"/>
                  </a:rPr>
                  <a:t>Big Data Computation</a:t>
                </a:r>
                <a:r>
                  <a:rPr lang="zh-CN" altLang="en-US" sz="2000" b="1" dirty="0" smtClean="0">
                    <a:latin typeface="Arial" pitchFamily="34" charset="0"/>
                    <a:ea typeface="黑体" pitchFamily="49" charset="-122"/>
                  </a:rPr>
                  <a:t> </a:t>
                </a:r>
                <a:r>
                  <a:rPr lang="en-US" altLang="zh-CN" sz="2000" b="1" dirty="0" smtClean="0">
                    <a:latin typeface="Arial" pitchFamily="34" charset="0"/>
                    <a:ea typeface="黑体" pitchFamily="49" charset="-122"/>
                    <a:cs typeface="Arial" pitchFamily="34" charset="0"/>
                  </a:rPr>
                  <a:t>(</a:t>
                </a:r>
                <a:r>
                  <a:rPr lang="en-US" altLang="zh-CN" sz="2000" b="1" dirty="0" smtClean="0">
                    <a:latin typeface="宋体" pitchFamily="2" charset="-122"/>
                    <a:cs typeface="Arial" pitchFamily="34" charset="0"/>
                  </a:rPr>
                  <a:t>3I)</a:t>
                </a:r>
                <a:endParaRPr lang="en-US" altLang="zh-CN" sz="2000" b="1" dirty="0">
                  <a:latin typeface="宋体" pitchFamily="2" charset="-122"/>
                  <a:cs typeface="Arial" pitchFamily="34" charset="0"/>
                </a:endParaRPr>
              </a:p>
            </p:txBody>
          </p:sp>
        </p:grpSp>
      </p:grpSp>
      <p:sp>
        <p:nvSpPr>
          <p:cNvPr id="17" name="矩形 16"/>
          <p:cNvSpPr/>
          <p:nvPr/>
        </p:nvSpPr>
        <p:spPr>
          <a:xfrm>
            <a:off x="723499" y="6033482"/>
            <a:ext cx="3096344" cy="707886"/>
          </a:xfrm>
          <a:prstGeom prst="rect">
            <a:avLst/>
          </a:prstGeom>
          <a:noFill/>
        </p:spPr>
        <p:txBody>
          <a:bodyPr wrap="square" lIns="91440" tIns="45720" rIns="91440" bIns="45720">
            <a:spAutoFit/>
          </a:bodyPr>
          <a:lstStyle/>
          <a:p>
            <a:pPr algn="ctr"/>
            <a:r>
              <a:rPr lang="en-US" altLang="zh-CN" sz="4000" b="1" dirty="0" smtClean="0">
                <a:ln w="1905"/>
                <a:effectLst>
                  <a:innerShdw blurRad="69850" dist="43180" dir="5400000">
                    <a:srgbClr val="000000">
                      <a:alpha val="65000"/>
                    </a:srgbClr>
                  </a:innerShdw>
                </a:effectLst>
              </a:rPr>
              <a:t>R = Q(D) </a:t>
            </a:r>
            <a:endParaRPr lang="zh-CN" altLang="en-US" sz="4000" b="1" dirty="0">
              <a:ln w="1905"/>
              <a:effectLst>
                <a:innerShdw blurRad="69850" dist="43180" dir="5400000">
                  <a:srgbClr val="000000">
                    <a:alpha val="65000"/>
                  </a:srgbClr>
                </a:innerShdw>
              </a:effectLst>
            </a:endParaRPr>
          </a:p>
        </p:txBody>
      </p:sp>
      <p:pic>
        <p:nvPicPr>
          <p:cNvPr id="20" name="图片 19" descr="aa5-5960.jpg"/>
          <p:cNvPicPr>
            <a:picLocks noChangeAspect="1"/>
          </p:cNvPicPr>
          <p:nvPr/>
        </p:nvPicPr>
        <p:blipFill>
          <a:blip r:embed="rId2" cstate="print"/>
          <a:stretch>
            <a:fillRect/>
          </a:stretch>
        </p:blipFill>
        <p:spPr>
          <a:xfrm>
            <a:off x="5125546" y="2428868"/>
            <a:ext cx="3518420" cy="3518420"/>
          </a:xfrm>
          <a:prstGeom prst="rect">
            <a:avLst/>
          </a:prstGeom>
        </p:spPr>
      </p:pic>
      <p:sp>
        <p:nvSpPr>
          <p:cNvPr id="33796" name="AutoShape 4" descr="Image result for 功夫"/>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3798" name="Picture 6" descr="Image result for 功夫"/>
          <p:cNvPicPr>
            <a:picLocks noChangeAspect="1" noChangeArrowheads="1"/>
          </p:cNvPicPr>
          <p:nvPr/>
        </p:nvPicPr>
        <p:blipFill>
          <a:blip r:embed="rId3"/>
          <a:srcRect/>
          <a:stretch>
            <a:fillRect/>
          </a:stretch>
        </p:blipFill>
        <p:spPr bwMode="auto">
          <a:xfrm>
            <a:off x="5140738" y="4176732"/>
            <a:ext cx="2003030" cy="1824036"/>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2159644"/>
            <a:ext cx="9144000" cy="1269355"/>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0" cap="none" spc="0" normalizeH="0" baseline="0" noProof="0" dirty="0" smtClean="0">
                <a:ln>
                  <a:noFill/>
                </a:ln>
                <a:solidFill>
                  <a:srgbClr val="C00000"/>
                </a:solidFill>
                <a:effectLst/>
                <a:uLnTx/>
                <a:uFillTx/>
                <a:latin typeface="+mj-lt"/>
                <a:ea typeface="+mj-ea"/>
                <a:cs typeface="+mj-cs"/>
              </a:rPr>
              <a:t>Query Techniques for Big Graph Search</a:t>
            </a:r>
            <a:endParaRPr kumimoji="0" lang="en-US" altLang="zh-CN" sz="4000" b="1" i="0" u="none" strike="noStrike" kern="0" cap="none" spc="0" normalizeH="0" baseline="0" noProof="0" dirty="0" smtClean="0">
              <a:ln>
                <a:noFill/>
              </a:ln>
              <a:solidFill>
                <a:srgbClr val="C00000"/>
              </a:solidFill>
              <a:effectLst/>
              <a:uLnTx/>
              <a:uFillTx/>
              <a:latin typeface="+mj-lt"/>
              <a:ea typeface="+mj-ea"/>
              <a:cs typeface="+mj-cs"/>
            </a:endParaRPr>
          </a:p>
        </p:txBody>
      </p:sp>
      <p:sp>
        <p:nvSpPr>
          <p:cNvPr id="5" name="矩形 4"/>
          <p:cNvSpPr/>
          <p:nvPr/>
        </p:nvSpPr>
        <p:spPr>
          <a:xfrm>
            <a:off x="3059832" y="3717032"/>
            <a:ext cx="3096344"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Q</a:t>
            </a:r>
            <a:r>
              <a:rPr lang="en-US" altLang="zh-CN" sz="4000" b="1" dirty="0" smtClean="0">
                <a:ln w="1905"/>
                <a:effectLst>
                  <a:innerShdw blurRad="69850" dist="43180" dir="5400000">
                    <a:srgbClr val="000000">
                      <a:alpha val="65000"/>
                    </a:srgbClr>
                  </a:innerShdw>
                </a:effectLst>
              </a:rPr>
              <a:t>(D)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Query Approximation Techniques</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ChangeArrowheads="1"/>
          </p:cNvSpPr>
          <p:nvPr/>
        </p:nvSpPr>
        <p:spPr bwMode="auto">
          <a:xfrm>
            <a:off x="251520" y="1052736"/>
            <a:ext cx="8712968" cy="1519008"/>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en-US" altLang="zh-CN" sz="2400" dirty="0" smtClean="0">
                <a:solidFill>
                  <a:srgbClr val="FF0000"/>
                </a:solidFill>
                <a:latin typeface="Arial Unicode MS" pitchFamily="34" charset="-122"/>
                <a:ea typeface="Arial Unicode MS" pitchFamily="34" charset="-122"/>
                <a:cs typeface="Arial Unicode MS" pitchFamily="34" charset="-122"/>
              </a:rPr>
              <a:t>Main idea</a:t>
            </a:r>
            <a:r>
              <a:rPr lang="en-US" altLang="zh-CN" sz="2400" dirty="0" smtClean="0">
                <a:solidFill>
                  <a:srgbClr val="000000"/>
                </a:solidFill>
                <a:latin typeface="Arial Unicode MS" pitchFamily="34" charset="-122"/>
                <a:ea typeface="Arial Unicode MS" pitchFamily="34" charset="-122"/>
                <a:cs typeface="Arial Unicode MS" pitchFamily="34" charset="-122"/>
              </a:rPr>
              <a:t>: For a class </a:t>
            </a:r>
            <a:r>
              <a:rPr lang="en-US" altLang="zh-CN" sz="2400" dirty="0" smtClean="0">
                <a:solidFill>
                  <a:srgbClr val="C00000"/>
                </a:solidFill>
                <a:latin typeface="Arial Unicode MS" pitchFamily="34" charset="-122"/>
                <a:ea typeface="Arial Unicode MS" pitchFamily="34" charset="-122"/>
                <a:cs typeface="Arial Unicode MS" pitchFamily="34" charset="-122"/>
              </a:rPr>
              <a:t>Q</a:t>
            </a:r>
            <a:r>
              <a:rPr lang="en-US" altLang="zh-CN" sz="2400" dirty="0" smtClean="0">
                <a:solidFill>
                  <a:srgbClr val="000000"/>
                </a:solidFill>
                <a:latin typeface="Arial Unicode MS" pitchFamily="34" charset="-122"/>
                <a:ea typeface="Arial Unicode MS" pitchFamily="34" charset="-122"/>
                <a:cs typeface="Arial Unicode MS" pitchFamily="34" charset="-122"/>
              </a:rPr>
              <a:t> of queries with a high computational complexity,  find another class </a:t>
            </a:r>
            <a:r>
              <a:rPr lang="en-US" altLang="zh-CN" sz="2400" dirty="0" smtClean="0">
                <a:solidFill>
                  <a:srgbClr val="C00000"/>
                </a:solidFill>
                <a:latin typeface="Arial Unicode MS" pitchFamily="34" charset="-122"/>
                <a:ea typeface="Arial Unicode MS" pitchFamily="34" charset="-122"/>
                <a:cs typeface="Arial Unicode MS" pitchFamily="34" charset="-122"/>
              </a:rPr>
              <a:t>Q’ </a:t>
            </a:r>
            <a:r>
              <a:rPr lang="en-US" altLang="zh-CN" sz="2400" dirty="0" smtClean="0">
                <a:solidFill>
                  <a:srgbClr val="000000"/>
                </a:solidFill>
                <a:latin typeface="Arial Unicode MS" pitchFamily="34" charset="-122"/>
                <a:ea typeface="Arial Unicode MS" pitchFamily="34" charset="-122"/>
                <a:cs typeface="Arial Unicode MS" pitchFamily="34" charset="-122"/>
              </a:rPr>
              <a:t>of queries that has a lower computational complexity </a:t>
            </a:r>
            <a:r>
              <a:rPr lang="en-US" altLang="zh-CN" sz="2400" dirty="0" smtClean="0">
                <a:solidFill>
                  <a:srgbClr val="FF0000"/>
                </a:solidFill>
                <a:latin typeface="Arial Unicode MS" pitchFamily="34" charset="-122"/>
                <a:ea typeface="Arial Unicode MS" pitchFamily="34" charset="-122"/>
                <a:cs typeface="Arial Unicode MS" pitchFamily="34" charset="-122"/>
              </a:rPr>
              <a:t>without loss of quality </a:t>
            </a:r>
            <a:r>
              <a:rPr lang="en-US" altLang="zh-CN" sz="2400" dirty="0" smtClean="0">
                <a:solidFill>
                  <a:schemeClr val="tx2"/>
                </a:solidFill>
                <a:latin typeface="Arial Unicode MS" pitchFamily="34" charset="-122"/>
                <a:ea typeface="Arial Unicode MS" pitchFamily="34" charset="-122"/>
                <a:cs typeface="Arial Unicode MS" pitchFamily="34" charset="-122"/>
              </a:rPr>
              <a:t>or</a:t>
            </a:r>
            <a:r>
              <a:rPr lang="en-US" altLang="zh-CN" sz="2400" dirty="0" smtClean="0">
                <a:solidFill>
                  <a:srgbClr val="FF0000"/>
                </a:solidFill>
                <a:latin typeface="Arial Unicode MS" pitchFamily="34" charset="-122"/>
                <a:ea typeface="Arial Unicode MS" pitchFamily="34" charset="-122"/>
                <a:cs typeface="Arial Unicode MS" pitchFamily="34" charset="-122"/>
              </a:rPr>
              <a:t> with a bounded loss of quality</a:t>
            </a:r>
            <a:r>
              <a:rPr lang="en-US" altLang="zh-CN" sz="2400" dirty="0" smtClean="0">
                <a:solidFill>
                  <a:srgbClr val="000000"/>
                </a:solidFill>
                <a:latin typeface="Arial Unicode MS" pitchFamily="34" charset="-122"/>
                <a:ea typeface="Arial Unicode MS" pitchFamily="34" charset="-122"/>
                <a:cs typeface="Arial Unicode MS" pitchFamily="34" charset="-122"/>
              </a:rPr>
              <a:t>.</a:t>
            </a:r>
            <a:endParaRPr lang="en-GB" altLang="zh-CN" sz="2400" dirty="0">
              <a:latin typeface="Arial Unicode MS" pitchFamily="34" charset="-122"/>
              <a:ea typeface="Arial Unicode MS" pitchFamily="34" charset="-122"/>
              <a:cs typeface="Arial Unicode MS" pitchFamily="34" charset="-122"/>
            </a:endParaRPr>
          </a:p>
        </p:txBody>
      </p:sp>
      <p:grpSp>
        <p:nvGrpSpPr>
          <p:cNvPr id="16" name="组合 15"/>
          <p:cNvGrpSpPr/>
          <p:nvPr/>
        </p:nvGrpSpPr>
        <p:grpSpPr>
          <a:xfrm>
            <a:off x="2555776" y="3492308"/>
            <a:ext cx="3968048" cy="936824"/>
            <a:chOff x="2555776" y="3789040"/>
            <a:chExt cx="3968048" cy="936824"/>
          </a:xfrm>
        </p:grpSpPr>
        <p:sp>
          <p:nvSpPr>
            <p:cNvPr id="6" name="TextBox 3"/>
            <p:cNvSpPr txBox="1">
              <a:spLocks noChangeArrowheads="1"/>
            </p:cNvSpPr>
            <p:nvPr/>
          </p:nvSpPr>
          <p:spPr bwMode="auto">
            <a:xfrm>
              <a:off x="3122720" y="3789040"/>
              <a:ext cx="2592288" cy="584775"/>
            </a:xfrm>
            <a:prstGeom prst="rect">
              <a:avLst/>
            </a:prstGeom>
            <a:noFill/>
            <a:ln w="9525">
              <a:noFill/>
              <a:miter lim="800000"/>
              <a:headEnd/>
              <a:tailEnd/>
            </a:ln>
          </p:spPr>
          <p:txBody>
            <a:bodyPr wrap="square">
              <a:spAutoFit/>
            </a:bodyPr>
            <a:lstStyle/>
            <a:p>
              <a:pPr algn="ctr"/>
              <a:r>
                <a:rPr lang="zh-CN" altLang="en-US" sz="3200" dirty="0" smtClean="0">
                  <a:solidFill>
                    <a:srgbClr val="C00000"/>
                  </a:solidFill>
                  <a:latin typeface="Arial Unicode MS" pitchFamily="34" charset="-122"/>
                  <a:ea typeface="Arial Unicode MS" pitchFamily="34" charset="-122"/>
                  <a:cs typeface="Arial Unicode MS" pitchFamily="34" charset="-122"/>
                  <a:sym typeface="Symbol" pitchFamily="18" charset="2"/>
                </a:rPr>
                <a:t> </a:t>
              </a:r>
              <a:r>
                <a:rPr lang="en-US" altLang="zh-CN" sz="2400" b="1" dirty="0" smtClean="0">
                  <a:solidFill>
                    <a:srgbClr val="C00000"/>
                  </a:solidFill>
                  <a:latin typeface="Arial Unicode MS" pitchFamily="34" charset="-122"/>
                  <a:ea typeface="Arial Unicode MS" pitchFamily="34" charset="-122"/>
                  <a:cs typeface="Arial Unicode MS" pitchFamily="34" charset="-122"/>
                  <a:sym typeface="Symbol" pitchFamily="18" charset="2"/>
                </a:rPr>
                <a:t>approximation</a:t>
              </a:r>
              <a:endParaRPr lang="zh-CN" altLang="en-US" sz="2400" b="1" dirty="0">
                <a:latin typeface="Arial Unicode MS" pitchFamily="34" charset="-122"/>
                <a:ea typeface="Arial Unicode MS" pitchFamily="34" charset="-122"/>
                <a:cs typeface="Arial Unicode MS" pitchFamily="34" charset="-122"/>
              </a:endParaRPr>
            </a:p>
          </p:txBody>
        </p:sp>
        <p:cxnSp>
          <p:nvCxnSpPr>
            <p:cNvPr id="7" name="Straight Arrow Connector 5"/>
            <p:cNvCxnSpPr/>
            <p:nvPr/>
          </p:nvCxnSpPr>
          <p:spPr bwMode="auto">
            <a:xfrm>
              <a:off x="351938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51515" cy="461665"/>
            </a:xfrm>
            <a:prstGeom prst="rect">
              <a:avLst/>
            </a:prstGeom>
            <a:noFill/>
            <a:ln w="9525">
              <a:noFill/>
              <a:miter lim="800000"/>
              <a:headEnd/>
              <a:tailEnd/>
            </a:ln>
          </p:spPr>
          <p:txBody>
            <a:bodyPr wrap="none">
              <a:spAutoFit/>
            </a:bodyPr>
            <a:lstStyle/>
            <a:p>
              <a:r>
                <a:rPr lang="en-US" altLang="zh-CN" sz="2400" b="1" dirty="0">
                  <a:solidFill>
                    <a:srgbClr val="FF0000"/>
                  </a:solidFill>
                  <a:latin typeface="Arial Unicode MS" pitchFamily="34" charset="-122"/>
                  <a:ea typeface="Arial Unicode MS" pitchFamily="34" charset="-122"/>
                  <a:cs typeface="Arial Unicode MS" pitchFamily="34" charset="-122"/>
                  <a:sym typeface="Symbol" pitchFamily="18" charset="2"/>
                </a:rPr>
                <a:t>Q</a:t>
              </a:r>
              <a:r>
                <a:rPr lang="en-US" altLang="zh-CN" sz="2400" b="1" dirty="0">
                  <a:latin typeface="Arial Unicode MS" pitchFamily="34" charset="-122"/>
                  <a:ea typeface="Arial Unicode MS" pitchFamily="34" charset="-122"/>
                  <a:cs typeface="Arial Unicode MS" pitchFamily="34" charset="-122"/>
                  <a:sym typeface="Symbol" pitchFamily="18" charset="2"/>
                </a:rPr>
                <a:t>(</a:t>
              </a:r>
              <a:r>
                <a:rPr lang="en-GB" altLang="zh-CN" sz="2400" b="1" dirty="0">
                  <a:latin typeface="Arial Unicode MS" pitchFamily="34" charset="-122"/>
                  <a:ea typeface="Arial Unicode MS" pitchFamily="34" charset="-122"/>
                  <a:cs typeface="Arial Unicode MS" pitchFamily="34" charset="-122"/>
                  <a:sym typeface="Symbol" pitchFamily="18" charset="2"/>
                </a:rPr>
                <a:t>D)</a:t>
              </a:r>
              <a:endParaRPr lang="zh-CN" altLang="en-US" sz="2400" b="1" dirty="0">
                <a:latin typeface="Arial Unicode MS" pitchFamily="34" charset="-122"/>
                <a:ea typeface="Arial Unicode MS" pitchFamily="34" charset="-122"/>
                <a:cs typeface="Arial Unicode MS" pitchFamily="34" charset="-122"/>
              </a:endParaRPr>
            </a:p>
          </p:txBody>
        </p:sp>
        <p:sp>
          <p:nvSpPr>
            <p:cNvPr id="9" name="TextBox 19"/>
            <p:cNvSpPr txBox="1">
              <a:spLocks noChangeArrowheads="1"/>
            </p:cNvSpPr>
            <p:nvPr/>
          </p:nvSpPr>
          <p:spPr bwMode="auto">
            <a:xfrm>
              <a:off x="5603379" y="4221088"/>
              <a:ext cx="920445" cy="461665"/>
            </a:xfrm>
            <a:prstGeom prst="rect">
              <a:avLst/>
            </a:prstGeom>
            <a:noFill/>
            <a:ln w="9525">
              <a:noFill/>
              <a:miter lim="800000"/>
              <a:headEnd/>
              <a:tailEnd/>
            </a:ln>
          </p:spPr>
          <p:txBody>
            <a:bodyPr wrap="none">
              <a:spAutoFit/>
            </a:bodyPr>
            <a:lstStyle/>
            <a:p>
              <a:r>
                <a:rPr lang="en-US" altLang="zh-CN" sz="2400" b="1" dirty="0">
                  <a:solidFill>
                    <a:srgbClr val="FF0000"/>
                  </a:solidFill>
                  <a:latin typeface="Arial Unicode MS" pitchFamily="34" charset="-122"/>
                  <a:ea typeface="Arial Unicode MS" pitchFamily="34" charset="-122"/>
                  <a:cs typeface="Arial Unicode MS" pitchFamily="34" charset="-122"/>
                  <a:sym typeface="Symbol" pitchFamily="18" charset="2"/>
                </a:rPr>
                <a:t>Q’</a:t>
              </a:r>
              <a:r>
                <a:rPr lang="en-US" altLang="zh-CN" sz="2400" b="1" dirty="0">
                  <a:latin typeface="Arial Unicode MS" pitchFamily="34" charset="-122"/>
                  <a:ea typeface="Arial Unicode MS" pitchFamily="34" charset="-122"/>
                  <a:cs typeface="Arial Unicode MS" pitchFamily="34" charset="-122"/>
                  <a:sym typeface="Symbol" pitchFamily="18" charset="2"/>
                </a:rPr>
                <a:t>(</a:t>
              </a:r>
              <a:r>
                <a:rPr lang="en-GB" altLang="zh-CN" sz="2400" b="1" dirty="0" smtClean="0">
                  <a:latin typeface="Arial Unicode MS" pitchFamily="34" charset="-122"/>
                  <a:ea typeface="Arial Unicode MS" pitchFamily="34" charset="-122"/>
                  <a:cs typeface="Arial Unicode MS" pitchFamily="34" charset="-122"/>
                  <a:sym typeface="Symbol" pitchFamily="18" charset="2"/>
                </a:rPr>
                <a:t>D)</a:t>
              </a:r>
              <a:endParaRPr lang="zh-CN" altLang="en-US" sz="2400" b="1" dirty="0">
                <a:latin typeface="Arial Unicode MS" pitchFamily="34" charset="-122"/>
                <a:ea typeface="Arial Unicode MS" pitchFamily="34" charset="-122"/>
                <a:cs typeface="Arial Unicode MS" pitchFamily="34" charset="-122"/>
              </a:endParaRPr>
            </a:p>
          </p:txBody>
        </p:sp>
      </p:grpSp>
      <p:sp>
        <p:nvSpPr>
          <p:cNvPr id="14" name="TextBox 13"/>
          <p:cNvSpPr txBox="1"/>
          <p:nvPr/>
        </p:nvSpPr>
        <p:spPr>
          <a:xfrm>
            <a:off x="35496" y="5622338"/>
            <a:ext cx="8999984" cy="470958"/>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400" b="1" dirty="0" smtClean="0">
                <a:solidFill>
                  <a:srgbClr val="FF0000"/>
                </a:solidFill>
                <a:latin typeface="Arial Unicode MS" pitchFamily="34" charset="-122"/>
                <a:ea typeface="Arial Unicode MS" pitchFamily="34" charset="-122"/>
                <a:cs typeface="Arial Unicode MS" pitchFamily="34" charset="-122"/>
                <a:sym typeface="Wingdings" pitchFamily="2" charset="2"/>
              </a:rPr>
              <a:t>Challenge</a:t>
            </a:r>
            <a:r>
              <a:rPr lang="en-US" altLang="zh-CN" sz="2400" b="1" dirty="0" smtClean="0">
                <a:latin typeface="Arial Unicode MS" pitchFamily="34" charset="-122"/>
                <a:ea typeface="Arial Unicode MS" pitchFamily="34" charset="-122"/>
                <a:cs typeface="Arial Unicode MS" pitchFamily="34" charset="-122"/>
                <a:sym typeface="Wingdings" pitchFamily="2" charset="2"/>
              </a:rPr>
              <a:t>:  balancing accuracy and computational complexity!</a:t>
            </a:r>
          </a:p>
          <a:p>
            <a:pPr algn="ctr">
              <a:defRPr/>
            </a:pPr>
            <a:endParaRPr lang="en-US" altLang="zh-CN" sz="24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9</a:t>
            </a:fld>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40797</TotalTime>
  <Words>1931</Words>
  <Application>Microsoft Office PowerPoint</Application>
  <PresentationFormat>全屏显示(4:3)</PresentationFormat>
  <Paragraphs>349</Paragraphs>
  <Slides>28</Slides>
  <Notes>12</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默认设计模板</vt:lpstr>
      <vt:lpstr>幻灯片 1</vt:lpstr>
      <vt:lpstr>Big Graph, e.g., Social Networks</vt:lpstr>
      <vt:lpstr>The FAE Challenge</vt:lpstr>
      <vt:lpstr>Friendliness</vt:lpstr>
      <vt:lpstr>E.g., Search Influential Event Organizers</vt:lpstr>
      <vt:lpstr>Accuracy</vt:lpstr>
      <vt:lpstr>Efficiency</vt:lpstr>
      <vt:lpstr>幻灯片 8</vt:lpstr>
      <vt:lpstr>Query Approximation Techniques</vt:lpstr>
      <vt:lpstr>(1) E.g., Strong Simulation</vt:lpstr>
      <vt:lpstr>(1) E.g., Strong Simulation</vt:lpstr>
      <vt:lpstr>(1) E.g., Strong Simulation</vt:lpstr>
      <vt:lpstr>(1) E.g., Strong Simulation</vt:lpstr>
      <vt:lpstr>(2) E.g., Temporal Dense Subgraphs</vt:lpstr>
      <vt:lpstr>(2) E.g., Temporal Dense Subgraphs</vt:lpstr>
      <vt:lpstr>(2) E.g., Temporal Dense Subgraphs</vt:lpstr>
      <vt:lpstr>幻灯片 17</vt:lpstr>
      <vt:lpstr>Data Approximation Techniques</vt:lpstr>
      <vt:lpstr>(1) E.g., Shortest Paths/Distances</vt:lpstr>
      <vt:lpstr>(2) E.g., Network Anomaly</vt:lpstr>
      <vt:lpstr>(2) E.g., Network Anomaly</vt:lpstr>
      <vt:lpstr>(2) E.g., Network Anomaly</vt:lpstr>
      <vt:lpstr>(3) E.g., Network Link Prediction</vt:lpstr>
      <vt:lpstr>(3) E.g., Network Link Prediction</vt:lpstr>
      <vt:lpstr>Other Query and Data Techniques</vt:lpstr>
      <vt:lpstr>Summary</vt:lpstr>
      <vt:lpstr>Acknowledgements</vt:lpstr>
      <vt:lpstr>幻灯片 28</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shuai.ma</cp:lastModifiedBy>
  <cp:revision>4200</cp:revision>
  <dcterms:created xsi:type="dcterms:W3CDTF">2010-07-14T15:56:11Z</dcterms:created>
  <dcterms:modified xsi:type="dcterms:W3CDTF">2016-12-18T06:54:13Z</dcterms:modified>
</cp:coreProperties>
</file>