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718" r:id="rId26"/>
    <p:sldId id="728" r:id="rId27"/>
    <p:sldId id="729" r:id="rId28"/>
    <p:sldId id="71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66CC"/>
    <a:srgbClr val="FF0000"/>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81399" autoAdjust="0"/>
  </p:normalViewPr>
  <p:slideViewPr>
    <p:cSldViewPr>
      <p:cViewPr>
        <p:scale>
          <a:sx n="65" d="100"/>
          <a:sy n="65" d="100"/>
        </p:scale>
        <p:origin x="-1636" y="-428"/>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2016/12/18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16.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0" y="4929198"/>
            <a:ext cx="9144000" cy="2000251"/>
          </a:xfrm>
          <a:prstGeom prst="rect">
            <a:avLst/>
          </a:prstGeom>
          <a:noFill/>
          <a:ln w="9525">
            <a:noFill/>
            <a:miter lim="800000"/>
            <a:headEnd/>
            <a:tailEnd/>
          </a:ln>
        </p:spPr>
        <p:txBody>
          <a:bodyPr lIns="36000" rIns="36000"/>
          <a:lstStyle/>
          <a:p>
            <a:pPr marL="342900" indent="-342900" algn="ctr">
              <a:spcBef>
                <a:spcPct val="20000"/>
              </a:spcBef>
            </a:pPr>
            <a:r>
              <a:rPr lang="en-US" altLang="zh-CN" sz="3200" b="1" dirty="0" err="1" smtClean="0">
                <a:solidFill>
                  <a:srgbClr val="000099"/>
                </a:solidFill>
                <a:latin typeface="+mn-lt"/>
                <a:ea typeface="+mn-ea"/>
              </a:rPr>
              <a:t>Shuai</a:t>
            </a:r>
            <a:r>
              <a:rPr lang="en-US" altLang="zh-CN" sz="3200" b="1" dirty="0" smtClean="0">
                <a:solidFill>
                  <a:srgbClr val="000099"/>
                </a:solidFill>
                <a:latin typeface="+mn-lt"/>
                <a:ea typeface="+mn-ea"/>
              </a:rPr>
              <a:t> Ma</a:t>
            </a:r>
          </a:p>
          <a:p>
            <a:pPr marL="342900" indent="-342900" algn="ctr">
              <a:spcBef>
                <a:spcPct val="20000"/>
              </a:spcBef>
            </a:pPr>
            <a:r>
              <a:rPr lang="zh-CN" altLang="zh-CN" sz="2200" b="1" dirty="0" smtClean="0">
                <a:solidFill>
                  <a:schemeClr val="accent3">
                    <a:lumMod val="50000"/>
                  </a:schemeClr>
                </a:solidFill>
                <a:latin typeface="Arial Unicode MS" pitchFamily="34" charset="-122"/>
                <a:ea typeface="Arial Unicode MS" pitchFamily="34" charset="-122"/>
                <a:cs typeface="Arial Unicode MS" pitchFamily="34" charset="-122"/>
              </a:rPr>
              <a:t>Beijing Advanced Innovation Center for Big Data and Brain Computing</a:t>
            </a:r>
            <a:endParaRPr lang="en-US" altLang="zh-CN" sz="2200" b="1" dirty="0" smtClean="0">
              <a:solidFill>
                <a:schemeClr val="accent3">
                  <a:lumMod val="50000"/>
                </a:schemeClr>
              </a:solidFill>
              <a:latin typeface="Arial Unicode MS" pitchFamily="34" charset="-122"/>
              <a:ea typeface="Arial Unicode MS" pitchFamily="34" charset="-122"/>
              <a:cs typeface="Arial Unicode MS" pitchFamily="34" charset="-122"/>
            </a:endParaRPr>
          </a:p>
          <a:p>
            <a:pPr marL="342900" indent="-342900" algn="ctr">
              <a:spcBef>
                <a:spcPct val="20000"/>
              </a:spcBef>
            </a:pPr>
            <a:endParaRPr lang="en-US" altLang="zh-CN" sz="3200" b="1" dirty="0" smtClean="0">
              <a:solidFill>
                <a:srgbClr val="000099"/>
              </a:solidFill>
              <a:latin typeface="+mn-lt"/>
              <a:ea typeface="+mn-ea"/>
            </a:endParaRPr>
          </a:p>
          <a:p>
            <a:pPr marL="342900" indent="-342900" algn="ctr">
              <a:spcBef>
                <a:spcPct val="20000"/>
              </a:spcBef>
            </a:pP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800081"/>
            <a:ext cx="8964488" cy="1557349"/>
          </a:xfrm>
          <a:prstGeom prst="rect">
            <a:avLst/>
          </a:prstGeom>
          <a:noFill/>
          <a:ln w="9525">
            <a:noFill/>
            <a:miter lim="800000"/>
            <a:headEnd/>
            <a:tailEnd/>
          </a:ln>
        </p:spPr>
        <p:txBody>
          <a:bodyPr lIns="0" rIns="0" anchor="ctr">
            <a:spAutoFit/>
          </a:bodyPr>
          <a:lstStyle/>
          <a:p>
            <a:pPr algn="ctr">
              <a:lnSpc>
                <a:spcPct val="140000"/>
              </a:lnSpc>
            </a:pPr>
            <a:r>
              <a:rPr lang="en-US" altLang="zh-CN" sz="3600" b="1" dirty="0" smtClean="0">
                <a:solidFill>
                  <a:srgbClr val="000099"/>
                </a:solidFill>
                <a:latin typeface="+mj-lt"/>
                <a:ea typeface="黑体" pitchFamily="2" charset="-122"/>
              </a:rPr>
              <a:t>Towards Big Graph Search: </a:t>
            </a:r>
          </a:p>
          <a:p>
            <a:pPr algn="ctr">
              <a:lnSpc>
                <a:spcPct val="140000"/>
              </a:lnSpc>
            </a:pPr>
            <a:r>
              <a:rPr lang="en-US" altLang="zh-CN" sz="3200" b="1" dirty="0" smtClean="0">
                <a:solidFill>
                  <a:srgbClr val="000099"/>
                </a:solidFill>
                <a:latin typeface="+mj-lt"/>
                <a:ea typeface="黑体" pitchFamily="2" charset="-122"/>
              </a:rPr>
              <a:t>Challenges &amp; Techniques</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928926" y="5929331"/>
            <a:ext cx="3804565" cy="785818"/>
          </a:xfrm>
          <a:prstGeom prst="rect">
            <a:avLst/>
          </a:prstGeom>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The </a:t>
            </a:r>
            <a:r>
              <a:rPr lang="en-US" sz="1400" b="1" dirty="0" smtClean="0">
                <a:solidFill>
                  <a:srgbClr val="C00000"/>
                </a:solidFill>
              </a:rPr>
              <a:t>2016 International Conference on Data </a:t>
            </a:r>
            <a:r>
              <a:rPr lang="en-US" altLang="zh-CN" sz="1400" b="1" dirty="0" smtClean="0">
                <a:solidFill>
                  <a:srgbClr val="C00000"/>
                </a:solidFill>
              </a:rPr>
              <a:t>Science, Shanghai, China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aseline="30000" dirty="0">
              <a:solidFill>
                <a:srgbClr val="C00000"/>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Strong Simulation</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2400" b="1" dirty="0">
              <a:solidFill>
                <a:srgbClr val="C00000"/>
              </a:solidFill>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10" name="矩形 9"/>
          <p:cNvSpPr/>
          <p:nvPr/>
        </p:nvSpPr>
        <p:spPr>
          <a:xfrm>
            <a:off x="5214942" y="128586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en-US" altLang="zh-CN" sz="3600" b="1" dirty="0" smtClean="0">
                <a:solidFill>
                  <a:srgbClr val="C00000"/>
                </a:solidFill>
                <a:ea typeface="黑体" pitchFamily="49" charset="-122"/>
              </a:rPr>
              <a:t>(1) E.g., Strong Simulation</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001156" cy="796908"/>
          </a:xfrm>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24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5857892"/>
            <a:ext cx="9144000" cy="892552"/>
          </a:xfrm>
          <a:prstGeom prst="rect">
            <a:avLst/>
          </a:prstGeom>
          <a:ln>
            <a:solidFill>
              <a:srgbClr val="000099"/>
            </a:solidFill>
          </a:ln>
        </p:spPr>
        <p:txBody>
          <a:bodyPr wrap="square">
            <a:spAutoFit/>
          </a:bodyPr>
          <a:lstStyle/>
          <a:p>
            <a:r>
              <a:rPr lang="en-US" altLang="zh-CN" sz="1300" dirty="0" smtClean="0"/>
              <a:t>P. </a:t>
            </a:r>
            <a:r>
              <a:rPr lang="en-US" altLang="zh-CN" sz="1300" dirty="0" err="1" smtClean="0"/>
              <a:t>Bogdanov</a:t>
            </a:r>
            <a:r>
              <a:rPr lang="en-US" altLang="zh-CN" sz="1300" dirty="0" smtClean="0"/>
              <a:t>, M. </a:t>
            </a:r>
            <a:r>
              <a:rPr lang="en-US" altLang="zh-CN" sz="1300" dirty="0" err="1" smtClean="0"/>
              <a:t>Mongiov</a:t>
            </a:r>
            <a:r>
              <a:rPr lang="en-US" altLang="zh-CN" sz="1300" dirty="0" smtClean="0"/>
              <a:t>, and A. K. Singh. Mining heavy </a:t>
            </a:r>
            <a:r>
              <a:rPr lang="en-US" altLang="zh-CN" sz="1300" dirty="0" err="1" smtClean="0"/>
              <a:t>subgraphs</a:t>
            </a:r>
            <a:r>
              <a:rPr lang="en-US" altLang="zh-CN" sz="1300" dirty="0" smtClean="0"/>
              <a:t> in time-evolving networks. In ICDM, 2011.</a:t>
            </a:r>
          </a:p>
          <a:p>
            <a:r>
              <a:rPr lang="en-US" altLang="zh-CN" sz="1300" dirty="0" err="1" smtClean="0">
                <a:solidFill>
                  <a:schemeClr val="tx2"/>
                </a:solidFill>
              </a:rPr>
              <a:t>Haixing</a:t>
            </a:r>
            <a:r>
              <a:rPr lang="en-US" altLang="zh-CN" sz="1300" dirty="0" smtClean="0">
                <a:solidFill>
                  <a:schemeClr val="tx2"/>
                </a:solidFill>
              </a:rPr>
              <a:t> Huang, </a:t>
            </a:r>
            <a:r>
              <a:rPr lang="en-US" altLang="zh-CN" sz="1300" dirty="0" err="1" smtClean="0">
                <a:solidFill>
                  <a:schemeClr val="tx2"/>
                </a:solidFill>
              </a:rPr>
              <a:t>Jinghe</a:t>
            </a:r>
            <a:r>
              <a:rPr lang="en-US" altLang="zh-CN" sz="1300" dirty="0" smtClean="0">
                <a:solidFill>
                  <a:schemeClr val="tx2"/>
                </a:solidFill>
              </a:rPr>
              <a:t> Song, </a:t>
            </a:r>
            <a:r>
              <a:rPr lang="en-US" altLang="zh-CN" sz="1300" dirty="0" err="1" smtClean="0">
                <a:solidFill>
                  <a:schemeClr val="tx2"/>
                </a:solidFill>
              </a:rPr>
              <a:t>Xuelian</a:t>
            </a:r>
            <a:r>
              <a:rPr lang="en-US" altLang="zh-CN" sz="1300" dirty="0" smtClean="0">
                <a:solidFill>
                  <a:schemeClr val="tx2"/>
                </a:solidFill>
              </a:rPr>
              <a:t> Lin, </a:t>
            </a:r>
            <a:r>
              <a:rPr lang="en-US" altLang="zh-CN" sz="1300" dirty="0" err="1" smtClean="0">
                <a:solidFill>
                  <a:schemeClr val="tx2"/>
                </a:solidFill>
              </a:rPr>
              <a:t>Shuai</a:t>
            </a:r>
            <a:r>
              <a:rPr lang="en-US" altLang="zh-CN" sz="1300" dirty="0" smtClean="0">
                <a:solidFill>
                  <a:schemeClr val="tx2"/>
                </a:solidFill>
              </a:rPr>
              <a:t> Ma, </a:t>
            </a:r>
            <a:r>
              <a:rPr lang="en-US" altLang="zh-CN" sz="1300" dirty="0" err="1" smtClean="0">
                <a:solidFill>
                  <a:schemeClr val="tx2"/>
                </a:solidFill>
              </a:rPr>
              <a:t>Jinpeng</a:t>
            </a:r>
            <a:r>
              <a:rPr lang="en-US" altLang="zh-CN" sz="1300" dirty="0" smtClean="0">
                <a:solidFill>
                  <a:schemeClr val="tx2"/>
                </a:solidFill>
              </a:rPr>
              <a:t> </a:t>
            </a:r>
            <a:r>
              <a:rPr lang="en-US" altLang="zh-CN" sz="1300" dirty="0" err="1" smtClean="0">
                <a:solidFill>
                  <a:schemeClr val="tx2"/>
                </a:solidFill>
              </a:rPr>
              <a:t>Huai</a:t>
            </a:r>
            <a:r>
              <a:rPr lang="en-US" altLang="zh-CN" sz="1300" dirty="0" smtClean="0">
                <a:solidFill>
                  <a:schemeClr val="tx2"/>
                </a:solidFill>
              </a:rPr>
              <a:t>, </a:t>
            </a:r>
            <a:r>
              <a:rPr lang="en-US" altLang="zh-CN" sz="1300" dirty="0" err="1" smtClean="0">
                <a:solidFill>
                  <a:schemeClr val="tx2"/>
                </a:solidFill>
              </a:rPr>
              <a:t>TGraph</a:t>
            </a:r>
            <a:r>
              <a:rPr lang="en-US" altLang="zh-CN" sz="1300" dirty="0" smtClean="0">
                <a:solidFill>
                  <a:schemeClr val="tx2"/>
                </a:solidFill>
              </a:rPr>
              <a:t>: A Temporal Graph Data Management System (demo</a:t>
            </a:r>
            <a:r>
              <a:rPr lang="en-US" altLang="zh-CN" sz="1300" b="1" dirty="0" smtClean="0">
                <a:solidFill>
                  <a:schemeClr val="tx2"/>
                </a:solidFill>
                <a:ea typeface="黑体" pitchFamily="49" charset="-122"/>
              </a:rPr>
              <a:t>), </a:t>
            </a:r>
            <a:r>
              <a:rPr lang="en-US" altLang="zh-CN" sz="1300" b="1" dirty="0" smtClean="0">
                <a:solidFill>
                  <a:srgbClr val="C00000"/>
                </a:solidFill>
                <a:ea typeface="黑体" pitchFamily="49" charset="-122"/>
              </a:rPr>
              <a:t>CIKM 2016.</a:t>
            </a:r>
          </a:p>
          <a:p>
            <a:r>
              <a:rPr lang="en-US" altLang="zh-CN" sz="1300" dirty="0" err="1" smtClean="0">
                <a:ea typeface="黑体" pitchFamily="49" charset="-122"/>
              </a:rPr>
              <a:t>Shuai</a:t>
            </a:r>
            <a:r>
              <a:rPr lang="en-US" altLang="zh-CN" sz="1300" dirty="0" smtClean="0">
                <a:ea typeface="黑体" pitchFamily="49" charset="-122"/>
              </a:rPr>
              <a:t> Ma, </a:t>
            </a:r>
            <a:r>
              <a:rPr lang="en-US" altLang="zh-CN" sz="1300" dirty="0" err="1" smtClean="0">
                <a:ea typeface="黑体" pitchFamily="49" charset="-122"/>
              </a:rPr>
              <a:t>Renjun</a:t>
            </a:r>
            <a:r>
              <a:rPr lang="en-US" altLang="zh-CN" sz="1300" dirty="0" smtClean="0">
                <a:ea typeface="黑体" pitchFamily="49" charset="-122"/>
              </a:rPr>
              <a:t> </a:t>
            </a:r>
            <a:r>
              <a:rPr lang="en-US" altLang="zh-CN" sz="1300" dirty="0" err="1" smtClean="0">
                <a:ea typeface="黑体" pitchFamily="49" charset="-122"/>
              </a:rPr>
              <a:t>Hu</a:t>
            </a:r>
            <a:r>
              <a:rPr lang="en-US" altLang="zh-CN" sz="1300" dirty="0" smtClean="0">
                <a:ea typeface="黑体" pitchFamily="49" charset="-122"/>
              </a:rPr>
              <a:t>, </a:t>
            </a:r>
            <a:r>
              <a:rPr lang="en-US" altLang="zh-CN" sz="1300" dirty="0" err="1" smtClean="0">
                <a:ea typeface="黑体" pitchFamily="49" charset="-122"/>
              </a:rPr>
              <a:t>Luoshu</a:t>
            </a:r>
            <a:r>
              <a:rPr lang="en-US" altLang="zh-CN" sz="1300" dirty="0" smtClean="0">
                <a:ea typeface="黑体" pitchFamily="49" charset="-122"/>
              </a:rPr>
              <a:t> Wang, </a:t>
            </a:r>
            <a:r>
              <a:rPr lang="en-US" altLang="zh-CN" sz="1300" dirty="0" err="1" smtClean="0">
                <a:ea typeface="黑体" pitchFamily="49" charset="-122"/>
              </a:rPr>
              <a:t>Xuelian</a:t>
            </a:r>
            <a:r>
              <a:rPr lang="en-US" altLang="zh-CN" sz="1300" dirty="0" smtClean="0">
                <a:ea typeface="黑体" pitchFamily="49" charset="-122"/>
              </a:rPr>
              <a:t> Lin, </a:t>
            </a:r>
            <a:r>
              <a:rPr lang="en-US" altLang="zh-CN" sz="1300" dirty="0" err="1" smtClean="0">
                <a:ea typeface="黑体" pitchFamily="49" charset="-122"/>
              </a:rPr>
              <a:t>Jinpeng</a:t>
            </a:r>
            <a:r>
              <a:rPr lang="en-US" altLang="zh-CN" sz="1300" dirty="0" smtClean="0">
                <a:ea typeface="黑体" pitchFamily="49" charset="-122"/>
              </a:rPr>
              <a:t> </a:t>
            </a:r>
            <a:r>
              <a:rPr lang="en-US" altLang="zh-CN" sz="1300" dirty="0" err="1" smtClean="0">
                <a:ea typeface="黑体" pitchFamily="49" charset="-122"/>
              </a:rPr>
              <a:t>Huai</a:t>
            </a:r>
            <a:r>
              <a:rPr lang="en-US" altLang="zh-CN" sz="1300" dirty="0" smtClean="0">
                <a:ea typeface="黑体" pitchFamily="49" charset="-122"/>
              </a:rPr>
              <a:t>, Finding Dense </a:t>
            </a:r>
            <a:r>
              <a:rPr lang="en-US" altLang="zh-CN" sz="1300" dirty="0" err="1" smtClean="0">
                <a:ea typeface="黑体" pitchFamily="49" charset="-122"/>
              </a:rPr>
              <a:t>Subgraphs</a:t>
            </a:r>
            <a:r>
              <a:rPr lang="en-US" altLang="zh-CN" sz="1300" dirty="0" smtClean="0">
                <a:ea typeface="黑体" pitchFamily="49" charset="-122"/>
              </a:rPr>
              <a:t> in Temporal Networks, </a:t>
            </a:r>
            <a:r>
              <a:rPr lang="en-US" altLang="zh-CN" sz="1300" b="1" dirty="0" smtClean="0">
                <a:solidFill>
                  <a:srgbClr val="C00000"/>
                </a:solidFill>
                <a:ea typeface="黑体" pitchFamily="49" charset="-122"/>
              </a:rPr>
              <a:t>TR</a:t>
            </a:r>
            <a:endParaRPr lang="zh-CN" altLang="en-US" sz="13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597734"/>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Temporal Dense </a:t>
            </a:r>
            <a:r>
              <a:rPr lang="en-US" altLang="zh-CN" sz="3600" b="1" dirty="0" err="1" smtClean="0">
                <a:solidFill>
                  <a:srgbClr val="C00000"/>
                </a:solidFill>
                <a:ea typeface="黑体" pitchFamily="49" charset="-122"/>
              </a:rPr>
              <a:t>Subgraphs</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292388"/>
          </a:xfrm>
          <a:prstGeom prst="rect">
            <a:avLst/>
          </a:prstGeom>
          <a:ln>
            <a:solidFill>
              <a:srgbClr val="000099"/>
            </a:solidFill>
          </a:ln>
        </p:spPr>
        <p:txBody>
          <a:bodyPr wrap="square">
            <a:spAutoFit/>
          </a:bodyPr>
          <a:lstStyle/>
          <a:p>
            <a:r>
              <a:rPr lang="en-US" altLang="zh-CN" sz="1300" dirty="0" err="1" smtClean="0">
                <a:ea typeface="黑体" pitchFamily="49" charset="-122"/>
              </a:rPr>
              <a:t>Shuai</a:t>
            </a:r>
            <a:r>
              <a:rPr lang="en-US" altLang="zh-CN" sz="1300" dirty="0" smtClean="0">
                <a:ea typeface="黑体" pitchFamily="49" charset="-122"/>
              </a:rPr>
              <a:t> Ma, </a:t>
            </a:r>
            <a:r>
              <a:rPr lang="en-US" altLang="zh-CN" sz="1300" dirty="0" err="1" smtClean="0">
                <a:ea typeface="黑体" pitchFamily="49" charset="-122"/>
              </a:rPr>
              <a:t>Renjun</a:t>
            </a:r>
            <a:r>
              <a:rPr lang="en-US" altLang="zh-CN" sz="1300" dirty="0" smtClean="0">
                <a:ea typeface="黑体" pitchFamily="49" charset="-122"/>
              </a:rPr>
              <a:t> </a:t>
            </a:r>
            <a:r>
              <a:rPr lang="en-US" altLang="zh-CN" sz="1300" dirty="0" err="1" smtClean="0">
                <a:ea typeface="黑体" pitchFamily="49" charset="-122"/>
              </a:rPr>
              <a:t>Hu</a:t>
            </a:r>
            <a:r>
              <a:rPr lang="en-US" altLang="zh-CN" sz="1300" dirty="0" smtClean="0">
                <a:ea typeface="黑体" pitchFamily="49" charset="-122"/>
              </a:rPr>
              <a:t>, </a:t>
            </a:r>
            <a:r>
              <a:rPr lang="en-US" altLang="zh-CN" sz="1300" dirty="0" err="1" smtClean="0">
                <a:ea typeface="黑体" pitchFamily="49" charset="-122"/>
              </a:rPr>
              <a:t>Luoshu</a:t>
            </a:r>
            <a:r>
              <a:rPr lang="en-US" altLang="zh-CN" sz="1300" dirty="0" smtClean="0">
                <a:ea typeface="黑体" pitchFamily="49" charset="-122"/>
              </a:rPr>
              <a:t> Wang, </a:t>
            </a:r>
            <a:r>
              <a:rPr lang="en-US" altLang="zh-CN" sz="1300" dirty="0" err="1" smtClean="0">
                <a:ea typeface="黑体" pitchFamily="49" charset="-122"/>
              </a:rPr>
              <a:t>Xuelian</a:t>
            </a:r>
            <a:r>
              <a:rPr lang="en-US" altLang="zh-CN" sz="1300" dirty="0" smtClean="0">
                <a:ea typeface="黑体" pitchFamily="49" charset="-122"/>
              </a:rPr>
              <a:t> Lin, </a:t>
            </a:r>
            <a:r>
              <a:rPr lang="en-US" altLang="zh-CN" sz="1300" dirty="0" err="1" smtClean="0">
                <a:ea typeface="黑体" pitchFamily="49" charset="-122"/>
              </a:rPr>
              <a:t>Jinpeng</a:t>
            </a:r>
            <a:r>
              <a:rPr lang="en-US" altLang="zh-CN" sz="1300" dirty="0" smtClean="0">
                <a:ea typeface="黑体" pitchFamily="49" charset="-122"/>
              </a:rPr>
              <a:t> </a:t>
            </a:r>
            <a:r>
              <a:rPr lang="en-US" altLang="zh-CN" sz="1300" dirty="0" err="1" smtClean="0">
                <a:ea typeface="黑体" pitchFamily="49" charset="-122"/>
              </a:rPr>
              <a:t>Huai</a:t>
            </a:r>
            <a:r>
              <a:rPr lang="en-US" altLang="zh-CN" sz="1300" dirty="0" smtClean="0">
                <a:ea typeface="黑体" pitchFamily="49" charset="-122"/>
              </a:rPr>
              <a:t>, Finding Dense </a:t>
            </a:r>
            <a:r>
              <a:rPr lang="en-US" altLang="zh-CN" sz="1300" dirty="0" err="1" smtClean="0">
                <a:ea typeface="黑体" pitchFamily="49" charset="-122"/>
              </a:rPr>
              <a:t>Subgraphs</a:t>
            </a:r>
            <a:r>
              <a:rPr lang="en-US" altLang="zh-CN" sz="1300" dirty="0" smtClean="0">
                <a:ea typeface="黑体" pitchFamily="49" charset="-122"/>
              </a:rPr>
              <a:t> in Temporal Networks,</a:t>
            </a:r>
            <a:r>
              <a:rPr lang="en-US" altLang="zh-CN" sz="1300" b="1" dirty="0" smtClean="0">
                <a:solidFill>
                  <a:srgbClr val="C00000"/>
                </a:solidFill>
                <a:ea typeface="黑体" pitchFamily="49" charset="-122"/>
              </a:rPr>
              <a:t> TR</a:t>
            </a:r>
            <a:endParaRPr lang="zh-CN" altLang="en-US" sz="13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903633" cy="369332"/>
            </a:xfrm>
            <a:prstGeom prst="rect">
              <a:avLst/>
            </a:prstGeom>
          </p:spPr>
          <p:txBody>
            <a:bodyPr wrap="none">
              <a:spAutoFit/>
            </a:bodyPr>
            <a:lstStyle/>
            <a:p>
              <a:r>
                <a:rPr lang="en-US" altLang="zh-CN" dirty="0" smtClean="0">
                  <a:solidFill>
                    <a:srgbClr val="FF0000"/>
                  </a:solidFill>
                </a:rPr>
                <a:t>Evolving Convergence Phenomenon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grpSp>
        <p:nvGrpSpPr>
          <p:cNvPr id="3" name="组合 15"/>
          <p:cNvGrpSpPr/>
          <p:nvPr/>
        </p:nvGrpSpPr>
        <p:grpSpPr>
          <a:xfrm>
            <a:off x="2555776" y="2420888"/>
            <a:ext cx="4053006" cy="936824"/>
            <a:chOff x="2555776" y="3789040"/>
            <a:chExt cx="4053006" cy="93682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000"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pPr algn="ctr"/>
              <a:r>
                <a:rPr lang="en-US" altLang="zh-CN" sz="2400" dirty="0">
                  <a:latin typeface="Arial Unicode MS" pitchFamily="34" charset="-122"/>
                  <a:ea typeface="Arial Unicode MS" pitchFamily="34" charset="-122"/>
                  <a:cs typeface="Arial Unicode MS" pitchFamily="34" charset="-122"/>
                  <a:sym typeface="Symbol" pitchFamily="18" charset="2"/>
                </a:rPr>
                <a:t>Q(</a:t>
              </a:r>
              <a:r>
                <a:rPr lang="en-GB" altLang="zh-CN" sz="2400" dirty="0">
                  <a:solidFill>
                    <a:srgbClr val="FF0000"/>
                  </a:solidFill>
                  <a:latin typeface="Arial Unicode MS" pitchFamily="34" charset="-122"/>
                  <a:ea typeface="Arial Unicode MS" pitchFamily="34" charset="-122"/>
                  <a:cs typeface="Arial Unicode MS" pitchFamily="34" charset="-122"/>
                  <a:sym typeface="Symbol" pitchFamily="18" charset="2"/>
                </a:rPr>
                <a:t>D</a:t>
              </a:r>
              <a:r>
                <a:rPr lang="en-GB" altLang="zh-CN" sz="2400" dirty="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1005403" cy="461665"/>
            </a:xfrm>
            <a:prstGeom prst="rect">
              <a:avLst/>
            </a:prstGeom>
            <a:noFill/>
            <a:ln w="9525">
              <a:noFill/>
              <a:miter lim="800000"/>
              <a:headEnd/>
              <a:tailEnd/>
            </a:ln>
          </p:spPr>
          <p:txBody>
            <a:bodyPr wrap="none">
              <a:spAutoFit/>
            </a:bodyPr>
            <a:lstStyle/>
            <a:p>
              <a:pPr algn="ctr"/>
              <a:r>
                <a:rPr lang="en-US" altLang="zh-CN" sz="2400" dirty="0" smtClean="0">
                  <a:latin typeface="Arial Unicode MS" pitchFamily="34" charset="-122"/>
                  <a:ea typeface="Arial Unicode MS" pitchFamily="34" charset="-122"/>
                  <a:cs typeface="Arial Unicode MS" pitchFamily="34" charset="-122"/>
                  <a:sym typeface="Symbol" pitchFamily="18" charset="2"/>
                </a:rPr>
                <a:t>Q</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 </a:t>
              </a:r>
              <a:r>
                <a:rPr lang="en-US" altLang="zh-CN" sz="2400" dirty="0" smtClean="0">
                  <a:latin typeface="Arial Unicode MS" pitchFamily="34" charset="-122"/>
                  <a:ea typeface="Arial Unicode MS" pitchFamily="34" charset="-122"/>
                  <a:cs typeface="Arial Unicode MS" pitchFamily="34" charset="-122"/>
                  <a:sym typeface="Symbol" pitchFamily="18" charset="2"/>
                </a:rPr>
                <a:t>(</a:t>
              </a:r>
              <a:r>
                <a:rPr lang="en-GB"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D</a:t>
              </a:r>
              <a:r>
                <a:rPr lang="en-US" altLang="zh-CN" sz="2400" dirty="0" smtClean="0">
                  <a:solidFill>
                    <a:srgbClr val="FF0000"/>
                  </a:solidFill>
                  <a:latin typeface="Arial Unicode MS" pitchFamily="34" charset="-122"/>
                  <a:ea typeface="Arial Unicode MS" pitchFamily="34" charset="-122"/>
                  <a:cs typeface="Arial Unicode MS" pitchFamily="34" charset="-122"/>
                  <a:sym typeface="Symbol" pitchFamily="18" charset="2"/>
                </a:rPr>
                <a:t>’</a:t>
              </a:r>
              <a:r>
                <a:rPr lang="en-GB" altLang="zh-CN" sz="2400" dirty="0" smtClean="0">
                  <a:latin typeface="Arial Unicode MS" pitchFamily="34" charset="-122"/>
                  <a:ea typeface="Arial Unicode MS" pitchFamily="34" charset="-122"/>
                  <a:cs typeface="Arial Unicode MS" pitchFamily="34" charset="-122"/>
                  <a:sym typeface="Symbol" pitchFamily="18" charset="2"/>
                </a:rPr>
                <a:t>)</a:t>
              </a:r>
              <a:endParaRPr lang="zh-CN" altLang="en-US" sz="2400"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10" name="组合 17"/>
          <p:cNvGrpSpPr/>
          <p:nvPr/>
        </p:nvGrpSpPr>
        <p:grpSpPr>
          <a:xfrm>
            <a:off x="428596" y="3935958"/>
            <a:ext cx="8715404" cy="1713268"/>
            <a:chOff x="428596" y="2564904"/>
            <a:chExt cx="8715404"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8715404"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(1) E.g., Shortest 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28(7), pp. 1835-1850, 2016.</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en-US" altLang="zh-CN" sz="3600" b="1" dirty="0" smtClean="0">
                <a:solidFill>
                  <a:srgbClr val="C00000"/>
                </a:solidFill>
                <a:ea typeface="黑体" pitchFamily="49" charset="-122"/>
              </a:rPr>
              <a:t>Big Graph, e.g., Social Networks</a:t>
            </a:r>
            <a:endParaRPr lang="zh-CN" altLang="en-US" sz="3600" b="1" dirty="0">
              <a:solidFill>
                <a:srgbClr val="C00000"/>
              </a:solidFill>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588567"/>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2057551"/>
            <a:ext cx="2438400" cy="1475232"/>
          </a:xfrm>
          <a:prstGeom prst="rect">
            <a:avLst/>
          </a:prstGeom>
        </p:spPr>
      </p:pic>
      <p:sp>
        <p:nvSpPr>
          <p:cNvPr id="8" name="TextBox 7"/>
          <p:cNvSpPr txBox="1"/>
          <p:nvPr/>
        </p:nvSpPr>
        <p:spPr>
          <a:xfrm>
            <a:off x="71406" y="4643446"/>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Big volume</a:t>
            </a:r>
            <a:r>
              <a:rPr lang="en-US" altLang="zh-CN" sz="2400" dirty="0" smtClean="0">
                <a:latin typeface="Arial Unicode MS" pitchFamily="34" charset="-122"/>
                <a:ea typeface="黑体" pitchFamily="49" charset="-122"/>
              </a:rPr>
              <a:t>:</a:t>
            </a:r>
            <a:r>
              <a:rPr lang="zh-CN" altLang="en-US" sz="2400" dirty="0" smtClean="0">
                <a:latin typeface="Arial Unicode MS" pitchFamily="34" charset="-122"/>
                <a:ea typeface="黑体" pitchFamily="49" charset="-122"/>
              </a:rPr>
              <a:t> </a:t>
            </a:r>
            <a:r>
              <a:rPr lang="en-US" altLang="zh-CN" sz="2400" dirty="0" smtClean="0">
                <a:latin typeface="Arial Unicode MS" pitchFamily="34" charset="-122"/>
                <a:ea typeface="黑体" pitchFamily="49" charset="-122"/>
              </a:rPr>
              <a:t>a balance between search efficiency and accuracy</a:t>
            </a: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
        <p:nvSpPr>
          <p:cNvPr id="11" name="TextBox 10"/>
          <p:cNvSpPr txBox="1"/>
          <p:nvPr/>
        </p:nvSpPr>
        <p:spPr>
          <a:xfrm>
            <a:off x="71406" y="5181913"/>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Frequent changes</a:t>
            </a:r>
            <a:r>
              <a:rPr lang="en-US" altLang="zh-CN" sz="2400" dirty="0" smtClean="0">
                <a:latin typeface="Arial Unicode MS" pitchFamily="34" charset="-122"/>
                <a:ea typeface="黑体" pitchFamily="49" charset="-122"/>
              </a:rPr>
              <a:t>: incorporate dynamic and temporal features </a:t>
            </a:r>
          </a:p>
        </p:txBody>
      </p:sp>
      <p:sp>
        <p:nvSpPr>
          <p:cNvPr id="14" name="TextBox 13"/>
          <p:cNvSpPr txBox="1"/>
          <p:nvPr/>
        </p:nvSpPr>
        <p:spPr>
          <a:xfrm>
            <a:off x="71406" y="5753417"/>
            <a:ext cx="892971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FF0000"/>
                </a:solidFill>
                <a:latin typeface="Arial Unicode MS" pitchFamily="34" charset="-122"/>
                <a:ea typeface="黑体" pitchFamily="49" charset="-122"/>
              </a:rPr>
              <a:t>Noise &amp; uncertainty</a:t>
            </a:r>
            <a:r>
              <a:rPr lang="en-US" altLang="zh-CN" sz="2400" dirty="0" smtClean="0">
                <a:latin typeface="Arial Unicode MS" pitchFamily="34" charset="-122"/>
                <a:ea typeface="黑体" pitchFamily="49" charset="-122"/>
              </a:rPr>
              <a:t>: improve data quality, alleviate side effects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(2) E.g., Network Anomaly</a:t>
            </a:r>
            <a:endParaRPr lang="zh-CN" altLang="en-US" sz="3600" dirty="0"/>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(3) E.g., Network Link Prediction</a:t>
            </a:r>
            <a:endParaRPr lang="zh-CN" altLang="en-US" sz="3600" dirty="0"/>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graphicFrame>
        <p:nvGraphicFramePr>
          <p:cNvPr id="24" name="表格 23"/>
          <p:cNvGraphicFramePr>
            <a:graphicFrameLocks noGrp="1"/>
          </p:cNvGraphicFramePr>
          <p:nvPr/>
        </p:nvGraphicFramePr>
        <p:xfrm>
          <a:off x="433820" y="4500570"/>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27" name="TextBox 26"/>
          <p:cNvSpPr txBox="1"/>
          <p:nvPr/>
        </p:nvSpPr>
        <p:spPr>
          <a:xfrm>
            <a:off x="571472" y="5733256"/>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C00000"/>
                </a:solidFill>
                <a:latin typeface="Arial Unicode MS" pitchFamily="34" charset="-122"/>
                <a:ea typeface="黑体" pitchFamily="49" charset="-122"/>
              </a:rPr>
              <a:t>Other Query and Data Techniques</a:t>
            </a:r>
            <a:endParaRPr lang="zh-CN" altLang="en-US" sz="4000" b="1" dirty="0">
              <a:solidFill>
                <a:srgbClr val="C00000"/>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1"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000099"/>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rgbClr val="000099"/>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latin typeface="Arial Unicode MS" pitchFamily="34" charset="-122"/>
                <a:ea typeface="Arial Unicode MS" pitchFamily="34" charset="-122"/>
                <a:cs typeface="Arial Unicode MS" pitchFamily="34" charset="-122"/>
              </a:rPr>
              <a:t>Graph Search: a new search paradigm for social networks </a:t>
            </a: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Challenges (FAE)</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en-US" altLang="zh-CN" sz="2400" kern="0" dirty="0" smtClean="0">
                <a:solidFill>
                  <a:srgbClr val="000000"/>
                </a:solidFill>
                <a:latin typeface="Arial Unicode MS" pitchFamily="34" charset="-122"/>
              </a:rPr>
              <a:t>Big Graph Search Techniques (Query and Data Techniques)</a:t>
            </a:r>
            <a:endParaRPr lang="en-US" altLang="zh-CN" sz="2000" kern="0" dirty="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en-US" altLang="zh-CN" sz="3600" b="1" dirty="0" smtClean="0">
                <a:solidFill>
                  <a:srgbClr val="C00000"/>
                </a:solidFill>
                <a:ea typeface="黑体" pitchFamily="49" charset="-122"/>
              </a:rPr>
              <a:t>Summary</a:t>
            </a: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The FAE</a:t>
            </a:r>
            <a:r>
              <a:rPr lang="zh-CN" altLang="en-US" sz="3600" b="1" dirty="0" smtClean="0">
                <a:solidFill>
                  <a:srgbClr val="C00000"/>
                </a:solidFill>
              </a:rPr>
              <a:t> </a:t>
            </a:r>
            <a:r>
              <a:rPr lang="en-US" altLang="zh-CN" sz="3600" b="1" dirty="0" smtClean="0">
                <a:solidFill>
                  <a:srgbClr val="C00000"/>
                </a:solidFill>
              </a:rPr>
              <a:t>Challenge</a:t>
            </a:r>
            <a:endParaRPr lang="zh-CN" altLang="en-US" sz="3600" b="1" dirty="0">
              <a:solidFill>
                <a:srgbClr val="C00000"/>
              </a:solidFill>
            </a:endParaRPr>
          </a:p>
        </p:txBody>
      </p:sp>
      <p:sp>
        <p:nvSpPr>
          <p:cNvPr id="3" name="内容占位符 2"/>
          <p:cNvSpPr>
            <a:spLocks noGrp="1"/>
          </p:cNvSpPr>
          <p:nvPr>
            <p:ph idx="1"/>
          </p:nvPr>
        </p:nvSpPr>
        <p:spPr>
          <a:xfrm>
            <a:off x="285720" y="1571612"/>
            <a:ext cx="8501122" cy="1857388"/>
          </a:xfrm>
        </p:spPr>
        <p:txBody>
          <a:bodyPr/>
          <a:lstStyle/>
          <a:p>
            <a:r>
              <a:rPr lang="en-US" altLang="zh-CN" sz="2800" dirty="0" smtClean="0">
                <a:solidFill>
                  <a:srgbClr val="000099"/>
                </a:solidFill>
                <a:ea typeface="Arial Unicode MS" pitchFamily="34" charset="-122"/>
                <a:cs typeface="Arial Unicode MS" pitchFamily="34" charset="-122"/>
              </a:rPr>
              <a:t>Big dynamic and uncertain graphs:</a:t>
            </a:r>
          </a:p>
          <a:p>
            <a:pPr lvl="1"/>
            <a:r>
              <a:rPr lang="en-US" altLang="zh-CN" b="1" dirty="0" smtClean="0">
                <a:solidFill>
                  <a:srgbClr val="FF0000"/>
                </a:solidFill>
                <a:ea typeface="Arial Unicode MS" pitchFamily="34" charset="-122"/>
                <a:cs typeface="Arial Unicode MS" pitchFamily="34" charset="-122"/>
              </a:rPr>
              <a:t>F</a:t>
            </a:r>
            <a:r>
              <a:rPr lang="en-US" altLang="zh-CN" dirty="0" smtClean="0">
                <a:ea typeface="Arial Unicode MS" pitchFamily="34" charset="-122"/>
                <a:cs typeface="Arial Unicode MS" pitchFamily="34" charset="-122"/>
              </a:rPr>
              <a:t>: how to provide a </a:t>
            </a:r>
            <a:r>
              <a:rPr lang="en-US" altLang="zh-CN" dirty="0" smtClean="0">
                <a:solidFill>
                  <a:srgbClr val="FF0000"/>
                </a:solidFill>
                <a:ea typeface="Arial Unicode MS" pitchFamily="34" charset="-122"/>
                <a:cs typeface="Arial Unicode MS" pitchFamily="34" charset="-122"/>
              </a:rPr>
              <a:t>Friendly</a:t>
            </a:r>
            <a:r>
              <a:rPr lang="en-US" altLang="zh-CN" dirty="0" smtClean="0">
                <a:ea typeface="Arial Unicode MS" pitchFamily="34" charset="-122"/>
                <a:cs typeface="Arial Unicode MS" pitchFamily="34" charset="-122"/>
              </a:rPr>
              <a:t> search interface?</a:t>
            </a:r>
          </a:p>
          <a:p>
            <a:pPr lvl="1"/>
            <a:r>
              <a:rPr lang="en-US" altLang="zh-CN" b="1" dirty="0" smtClean="0">
                <a:solidFill>
                  <a:srgbClr val="FF0000"/>
                </a:solidFill>
                <a:ea typeface="Arial Unicode MS" pitchFamily="34" charset="-122"/>
                <a:cs typeface="Arial Unicode MS" pitchFamily="34" charset="-122"/>
              </a:rPr>
              <a:t>A</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Accurately?</a:t>
            </a:r>
          </a:p>
          <a:p>
            <a:pPr lvl="1"/>
            <a:r>
              <a:rPr lang="en-US" altLang="zh-CN" b="1" dirty="0" smtClean="0">
                <a:solidFill>
                  <a:srgbClr val="FF0000"/>
                </a:solidFill>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how to search “information” more </a:t>
            </a:r>
            <a:r>
              <a:rPr lang="en-US" altLang="zh-CN" dirty="0" smtClean="0">
                <a:solidFill>
                  <a:srgbClr val="FF0000"/>
                </a:solidFill>
                <a:ea typeface="Arial Unicode MS" pitchFamily="34" charset="-122"/>
                <a:cs typeface="Arial Unicode MS" pitchFamily="34" charset="-122"/>
              </a:rPr>
              <a:t>Efficiently?</a:t>
            </a:r>
            <a:endParaRPr lang="en-US" altLang="zh-CN" dirty="0" smtClean="0">
              <a:ea typeface="Arial Unicode MS" pitchFamily="34" charset="-122"/>
              <a:cs typeface="Arial Unicode MS" pitchFamily="34" charset="-122"/>
            </a:endParaRPr>
          </a:p>
          <a:p>
            <a:pPr lvl="1"/>
            <a:endParaRPr lang="zh-CN" altLang="en-US" dirty="0">
              <a:ea typeface="Arial Unicode MS" pitchFamily="34" charset="-122"/>
              <a:cs typeface="Arial Unicode MS" pitchFamily="34" charset="-122"/>
            </a:endParaRPr>
          </a:p>
        </p:txBody>
      </p:sp>
      <p:pic>
        <p:nvPicPr>
          <p:cNvPr id="12" name="图片 11" descr="blog-apr-13.jpg"/>
          <p:cNvPicPr>
            <a:picLocks noChangeAspect="1"/>
          </p:cNvPicPr>
          <p:nvPr/>
        </p:nvPicPr>
        <p:blipFill>
          <a:blip r:embed="rId2" cstate="print"/>
          <a:stretch>
            <a:fillRect/>
          </a:stretch>
        </p:blipFill>
        <p:spPr>
          <a:xfrm>
            <a:off x="571472" y="4153410"/>
            <a:ext cx="2438400" cy="1475232"/>
          </a:xfrm>
          <a:prstGeom prst="rect">
            <a:avLst/>
          </a:prstGeom>
        </p:spPr>
      </p:pic>
      <p:grpSp>
        <p:nvGrpSpPr>
          <p:cNvPr id="5" name="组合 17"/>
          <p:cNvGrpSpPr/>
          <p:nvPr/>
        </p:nvGrpSpPr>
        <p:grpSpPr>
          <a:xfrm>
            <a:off x="3275856" y="3724782"/>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
        <p:nvSpPr>
          <p:cNvPr id="11" name="TextBox 10"/>
          <p:cNvSpPr txBox="1"/>
          <p:nvPr/>
        </p:nvSpPr>
        <p:spPr>
          <a:xfrm>
            <a:off x="571472" y="1000108"/>
            <a:ext cx="8143932" cy="400110"/>
          </a:xfrm>
          <a:prstGeom prst="rect">
            <a:avLst/>
          </a:prstGeom>
          <a:noFill/>
        </p:spPr>
        <p:txBody>
          <a:bodyPr wrap="square" rtlCol="0">
            <a:sp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en-US" altLang="zh-CN" sz="2000" dirty="0" smtClean="0">
                <a:solidFill>
                  <a:srgbClr val="000099"/>
                </a:solidFill>
                <a:latin typeface="Arial Unicode MS" pitchFamily="34" charset="-122"/>
                <a:ea typeface="Arial Unicode MS" pitchFamily="34" charset="-122"/>
                <a:cs typeface="Arial Unicode MS" pitchFamily="34" charset="-122"/>
              </a:rPr>
              <a:t>: small graph (pattern graphs)    </a:t>
            </a:r>
            <a:r>
              <a:rPr lang="en-US" altLang="zh-CN" sz="2000" dirty="0" smtClean="0">
                <a:solidFill>
                  <a:srgbClr val="FF0000"/>
                </a:solidFill>
                <a:latin typeface="Arial Unicode MS" pitchFamily="34" charset="-122"/>
                <a:ea typeface="Arial Unicode MS" pitchFamily="34" charset="-122"/>
                <a:cs typeface="Arial Unicode MS" pitchFamily="34" charset="-122"/>
              </a:rPr>
              <a:t>Data</a:t>
            </a:r>
            <a:r>
              <a:rPr lang="en-US" altLang="zh-CN" sz="2000" dirty="0" smtClean="0">
                <a:solidFill>
                  <a:srgbClr val="000099"/>
                </a:solidFill>
                <a:latin typeface="Arial Unicode MS" pitchFamily="34" charset="-122"/>
                <a:ea typeface="Arial Unicode MS" pitchFamily="34" charset="-122"/>
                <a:cs typeface="Arial Unicode MS" pitchFamily="34" charset="-122"/>
              </a:rPr>
              <a:t>:  big graphs (data graphs)</a:t>
            </a:r>
            <a:endParaRPr lang="zh-CN" altLang="en-US" sz="2000" dirty="0">
              <a:solidFill>
                <a:srgbClr val="000099"/>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黑体" pitchFamily="49" charset="-122"/>
              </a:rPr>
              <a:t>Friendliness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142844" y="928100"/>
            <a:ext cx="885831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provide a </a:t>
            </a:r>
            <a:r>
              <a:rPr lang="en-US" altLang="zh-CN" sz="2800" b="1" dirty="0" smtClean="0">
                <a:solidFill>
                  <a:srgbClr val="FF0000"/>
                </a:solidFill>
                <a:latin typeface="Arial Unicode MS" pitchFamily="34" charset="-122"/>
                <a:ea typeface="Arial Unicode MS" pitchFamily="34" charset="-122"/>
                <a:cs typeface="Arial Unicode MS" pitchFamily="34" charset="-122"/>
              </a:rPr>
              <a:t>friendly</a:t>
            </a:r>
            <a:r>
              <a:rPr lang="en-US" altLang="zh-CN" sz="2800" b="1" dirty="0" smtClean="0">
                <a:latin typeface="Arial Unicode MS" pitchFamily="34" charset="-122"/>
                <a:ea typeface="Arial Unicode MS" pitchFamily="34" charset="-122"/>
                <a:cs typeface="Arial Unicode MS" pitchFamily="34" charset="-122"/>
              </a:rPr>
              <a:t> interface for graph search?</a:t>
            </a:r>
            <a:endParaRPr kumimoji="0" lang="en-US" altLang="zh-CN" sz="2800" b="1" i="0" u="none" strike="noStrike" kern="0" cap="none" spc="0" normalizeH="0" baseline="0" noProof="0" dirty="0" smtClean="0">
              <a:ln>
                <a:noFill/>
              </a:ln>
              <a:solidFill>
                <a:srgbClr val="000099"/>
              </a:solidFill>
              <a:effectLst/>
              <a:uLnTx/>
              <a:uFillTx/>
              <a:latin typeface="Arial Unicode MS" pitchFamily="34" charset="-122"/>
              <a:ea typeface="Arial Unicode MS" pitchFamily="34" charset="-122"/>
              <a:cs typeface="Arial Unicode MS" pitchFamily="34"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key words based searches are </a:t>
            </a:r>
            <a:r>
              <a:rPr lang="en-US" altLang="zh-CN" sz="2400" kern="0" dirty="0" smtClean="0">
                <a:solidFill>
                  <a:srgbClr val="FF0000"/>
                </a:solidFill>
                <a:latin typeface="Arial Unicode MS" pitchFamily="34" charset="-122"/>
                <a:ea typeface="Arial Unicode MS" pitchFamily="34" charset="-122"/>
                <a:cs typeface="Arial Unicode MS" pitchFamily="34" charset="-122"/>
              </a:rPr>
              <a:t>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latin typeface="Arial Unicode MS" pitchFamily="34" charset="-122"/>
                <a:ea typeface="Arial Unicode MS" pitchFamily="34" charset="-122"/>
                <a:cs typeface="Arial Unicode MS" pitchFamily="34" charset="-122"/>
              </a:rPr>
              <a:t>directly input query graphs by users are very </a:t>
            </a:r>
            <a:r>
              <a:rPr lang="en-US" altLang="zh-CN" sz="2400" kern="0" dirty="0" smtClean="0">
                <a:solidFill>
                  <a:srgbClr val="FF0000"/>
                </a:solidFill>
                <a:latin typeface="Arial Unicode MS" pitchFamily="34" charset="-122"/>
                <a:ea typeface="Arial Unicode MS" pitchFamily="34" charset="-122"/>
                <a:cs typeface="Arial Unicode MS" pitchFamily="34" charset="-122"/>
              </a:rPr>
              <a:t>unfriendly</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en-US" altLang="zh-CN" sz="2400" kern="0" dirty="0" smtClean="0">
                <a:solidFill>
                  <a:srgbClr val="FF0000"/>
                </a:solidFill>
                <a:latin typeface="Arial Unicode MS" pitchFamily="34" charset="-122"/>
                <a:ea typeface="Arial Unicode MS" pitchFamily="34" charset="-122"/>
                <a:cs typeface="Arial Unicode MS" pitchFamily="34" charset="-122"/>
              </a:rPr>
              <a:t>implicitly express query graphs </a:t>
            </a:r>
            <a:r>
              <a:rPr lang="en-US" altLang="zh-CN" sz="2400" kern="0" dirty="0" smtClean="0">
                <a:latin typeface="Arial Unicode MS" pitchFamily="34" charset="-122"/>
                <a:ea typeface="Arial Unicode MS" pitchFamily="34" charset="-122"/>
                <a:cs typeface="Arial Unicode MS" pitchFamily="34" charset="-122"/>
              </a:rPr>
              <a:t>in a convenient way</a:t>
            </a:r>
          </a:p>
          <a:p>
            <a:pPr marL="1200150" lvl="2" indent="-285750" eaLnBrk="0" hangingPunct="0">
              <a:spcBef>
                <a:spcPct val="20000"/>
              </a:spcBef>
              <a:buFontTx/>
              <a:buChar cha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e.g., </a:t>
            </a:r>
            <a:r>
              <a:rPr kumimoji="0" lang="en-US" altLang="zh-CN" sz="2400" b="0" i="0" u="none" strike="noStrike" kern="0" cap="none" spc="0" normalizeH="0" baseline="0" noProof="0" dirty="0" err="1" smtClean="0">
                <a:ln>
                  <a:noFill/>
                </a:ln>
                <a:solidFill>
                  <a:schemeClr val="tx1"/>
                </a:solidFill>
                <a:effectLst/>
                <a:uLnTx/>
                <a:uFillTx/>
                <a:latin typeface="Arial Unicode MS" pitchFamily="34" charset="-122"/>
                <a:ea typeface="Arial Unicode MS" pitchFamily="34" charset="-122"/>
                <a:cs typeface="Arial Unicode MS" pitchFamily="34" charset="-122"/>
              </a:rPr>
              <a:t>Facebook</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uses a simplified</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 NLP interface</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71414"/>
            <a:ext cx="9001156" cy="796908"/>
          </a:xfrm>
        </p:spPr>
        <p:txBody>
          <a:bodyPr/>
          <a:lstStyle/>
          <a:p>
            <a:r>
              <a:rPr lang="en-US" altLang="zh-CN" sz="3600" b="1" dirty="0" smtClean="0">
                <a:solidFill>
                  <a:srgbClr val="C00000"/>
                </a:solidFill>
                <a:ea typeface="黑体" pitchFamily="49" charset="-122"/>
              </a:rPr>
              <a:t>E.g., Search Influential Event Organizers</a:t>
            </a:r>
            <a:endParaRPr lang="zh-CN" altLang="en-US" sz="3600" b="1" dirty="0">
              <a:solidFill>
                <a:srgbClr val="C00000"/>
              </a:solidFill>
              <a:ea typeface="黑体" pitchFamily="49" charset="-122"/>
            </a:endParaRPr>
          </a:p>
        </p:txBody>
      </p:sp>
      <p:sp>
        <p:nvSpPr>
          <p:cNvPr id="7" name="内容占位符 2"/>
          <p:cNvSpPr txBox="1">
            <a:spLocks/>
          </p:cNvSpPr>
          <p:nvPr/>
        </p:nvSpPr>
        <p:spPr bwMode="auto">
          <a:xfrm>
            <a:off x="323528" y="928100"/>
            <a:ext cx="8501122" cy="2143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 indent="-342900" algn="just" eaLnBrk="0" hangingPunct="0">
              <a:spcBef>
                <a:spcPct val="20000"/>
              </a:spcBef>
            </a:pPr>
            <a:r>
              <a:rPr lang="en-US" altLang="zh-CN" sz="2400" b="1" kern="0" dirty="0" smtClean="0">
                <a:latin typeface="Arial Unicode MS" pitchFamily="34" charset="-122"/>
                <a:ea typeface="Arial Unicode MS" pitchFamily="34" charset="-122"/>
                <a:cs typeface="Arial Unicode MS" pitchFamily="34" charset="-122"/>
              </a:rPr>
              <a:t>Keywords based search of K influential</a:t>
            </a:r>
            <a:r>
              <a:rPr lang="en-US" altLang="zh-CN" sz="2400" b="1" dirty="0" smtClean="0">
                <a:latin typeface="Arial Unicode MS" pitchFamily="34" charset="-122"/>
                <a:ea typeface="Arial Unicode MS" pitchFamily="34" charset="-122"/>
                <a:cs typeface="Arial Unicode MS" pitchFamily="34" charset="-122"/>
              </a:rPr>
              <a:t> event organizers</a:t>
            </a:r>
            <a:r>
              <a:rPr lang="en-US" altLang="zh-CN" sz="2400" b="1" kern="0" dirty="0" smtClean="0">
                <a:latin typeface="Arial Unicode MS" pitchFamily="34" charset="-122"/>
                <a:ea typeface="Arial Unicode MS" pitchFamily="34" charset="-122"/>
                <a:cs typeface="Arial Unicode MS" pitchFamily="34" charset="-122"/>
              </a:rPr>
              <a:t> from online social networks</a:t>
            </a:r>
            <a:endParaRPr kumimoji="0" lang="en-US" altLang="zh-CN" sz="2400" b="1"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endParaRP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keywords based search</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Incorporate event influence propagation </a:t>
            </a:r>
          </a:p>
          <a:p>
            <a:pPr marL="36000" lvl="1" indent="-285750" eaLnBrk="0" hangingPunct="0">
              <a:spcBef>
                <a:spcPct val="20000"/>
              </a:spcBef>
              <a:buFontTx/>
              <a:buChar char="–"/>
              <a:defRPr/>
            </a:pPr>
            <a:r>
              <a:rPr lang="en-US" altLang="zh-CN" sz="2400" kern="0" dirty="0" smtClean="0">
                <a:latin typeface="Arial Unicode MS" pitchFamily="34" charset="-122"/>
                <a:ea typeface="Arial Unicode MS" pitchFamily="34" charset="-122"/>
                <a:cs typeface="Arial Unicode MS" pitchFamily="34" charset="-122"/>
              </a:rPr>
              <a:t>Provide an approximation algorithm - </a:t>
            </a:r>
            <a:r>
              <a:rPr lang="en-US" altLang="zh-CN" sz="2400" kern="0" dirty="0" smtClean="0">
                <a:solidFill>
                  <a:srgbClr val="FF0000"/>
                </a:solidFill>
                <a:latin typeface="Arial Unicode MS" pitchFamily="34" charset="-122"/>
                <a:ea typeface="Arial Unicode MS" pitchFamily="34" charset="-122"/>
                <a:cs typeface="Arial Unicode MS" pitchFamily="34" charset="-122"/>
              </a:rPr>
              <a:t>(1/2 – </a:t>
            </a:r>
            <a:r>
              <a:rPr lang="el-GR" altLang="zh-CN" sz="2400" kern="0" dirty="0" smtClean="0">
                <a:solidFill>
                  <a:srgbClr val="FF0000"/>
                </a:solidFill>
                <a:latin typeface="Arial Unicode MS" pitchFamily="34" charset="-122"/>
                <a:ea typeface="Arial Unicode MS" pitchFamily="34" charset="-122"/>
                <a:cs typeface="Arial Unicode MS" pitchFamily="34" charset="-122"/>
              </a:rPr>
              <a:t>ξ</a:t>
            </a:r>
            <a:r>
              <a:rPr lang="en-US" altLang="zh-CN" sz="2400" kern="0" dirty="0" smtClean="0">
                <a:solidFill>
                  <a:srgbClr val="FF0000"/>
                </a:solidFill>
                <a:latin typeface="Arial Unicode MS" pitchFamily="34" charset="-122"/>
                <a:ea typeface="Arial Unicode MS" pitchFamily="34" charset="-122"/>
                <a:cs typeface="Arial Unicode MS" pitchFamily="34" charset="-122"/>
              </a:rPr>
              <a:t>)</a:t>
            </a:r>
            <a:endParaRPr lang="en-US" altLang="zh-CN" sz="2400" kern="0" dirty="0" smtClean="0">
              <a:latin typeface="Arial Unicode MS" pitchFamily="34" charset="-122"/>
              <a:ea typeface="Arial Unicode MS" pitchFamily="34" charset="-122"/>
              <a:cs typeface="Arial Unicode MS" pitchFamily="34" charset="-122"/>
            </a:endParaRP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981345"/>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500034" y="3554206"/>
            <a:ext cx="300039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solidFill>
                  <a:srgbClr val="FF0000"/>
                </a:solidFill>
                <a:latin typeface="Arial Unicode MS" pitchFamily="34" charset="-122"/>
                <a:ea typeface="Arial Unicode MS" pitchFamily="34" charset="-122"/>
                <a:cs typeface="Arial Unicode MS" pitchFamily="34" charset="-122"/>
              </a:rPr>
              <a:t>Example Query Q:</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000" kern="0" dirty="0" smtClean="0">
                <a:latin typeface="Arial Unicode MS" pitchFamily="34" charset="-122"/>
                <a:ea typeface="Arial Unicode MS" pitchFamily="34" charset="-122"/>
                <a:cs typeface="Arial Unicode MS" pitchFamily="34" charset="-122"/>
              </a:rPr>
              <a:t>Data mining }</a:t>
            </a:r>
            <a:endParaRPr lang="zh-CN" altLang="en-US" sz="20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Accuracy</a:t>
            </a:r>
            <a:endParaRPr lang="zh-CN" altLang="en-US" sz="3600" dirty="0"/>
          </a:p>
        </p:txBody>
      </p:sp>
      <p:sp>
        <p:nvSpPr>
          <p:cNvPr id="7" name="内容占位符 2"/>
          <p:cNvSpPr txBox="1">
            <a:spLocks/>
          </p:cNvSpPr>
          <p:nvPr/>
        </p:nvSpPr>
        <p:spPr bwMode="auto">
          <a:xfrm>
            <a:off x="319350" y="908720"/>
            <a:ext cx="8610368"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pPr>
            <a:r>
              <a:rPr lang="en-US" altLang="zh-CN" sz="2800" b="1" dirty="0" smtClean="0">
                <a:ea typeface="Arial Unicode MS" pitchFamily="34" charset="-122"/>
                <a:cs typeface="Arial Unicode MS" pitchFamily="34" charset="-122"/>
              </a:rPr>
              <a:t>How to search “information” more </a:t>
            </a:r>
            <a:r>
              <a:rPr lang="en-US" altLang="zh-CN" sz="2800" b="1" dirty="0" smtClean="0">
                <a:solidFill>
                  <a:srgbClr val="FF0000"/>
                </a:solidFill>
                <a:ea typeface="Arial Unicode MS" pitchFamily="34" charset="-122"/>
                <a:cs typeface="Arial Unicode MS" pitchFamily="34" charset="-122"/>
              </a:rPr>
              <a:t>accurately?</a:t>
            </a:r>
          </a:p>
          <a:p>
            <a:pPr marL="742950" lvl="1" indent="-285750" eaLnBrk="0" hangingPunct="0">
              <a:spcBef>
                <a:spcPct val="20000"/>
              </a:spcBef>
              <a:buFontTx/>
              <a:buChar char="–"/>
              <a:defRPr/>
            </a:pPr>
            <a:r>
              <a:rPr lang="en-US" altLang="zh-CN" sz="2400" kern="0" dirty="0" smtClean="0">
                <a:latin typeface="Arial Unicode MS" pitchFamily="34" charset="-122"/>
                <a:ea typeface="+mn-ea"/>
              </a:rPr>
              <a:t>User intension understanding</a:t>
            </a:r>
            <a:r>
              <a:rPr lang="zh-CN" altLang="en-US" sz="2400" kern="0" dirty="0" smtClean="0">
                <a:latin typeface="Arial Unicode MS" pitchFamily="34" charset="-122"/>
                <a:ea typeface="+mn-ea"/>
              </a:rPr>
              <a:t> </a:t>
            </a:r>
            <a:r>
              <a:rPr lang="en-US" altLang="zh-CN" sz="2400" kern="0" dirty="0" smtClean="0">
                <a:latin typeface="Arial Unicode MS" pitchFamily="34" charset="-122"/>
                <a:ea typeface="+mn-ea"/>
              </a:rPr>
              <a:t>(</a:t>
            </a:r>
            <a:r>
              <a:rPr lang="en-US" altLang="zh-CN" sz="1600" kern="0" dirty="0" smtClean="0">
                <a:latin typeface="Arial Unicode MS" pitchFamily="34" charset="-122"/>
                <a:ea typeface="+mn-ea"/>
              </a:rPr>
              <a:t>combine user behavior features</a:t>
            </a:r>
            <a:r>
              <a:rPr lang="en-US" altLang="zh-CN" sz="2400" kern="0" dirty="0" smtClean="0">
                <a:latin typeface="Arial Unicode MS" pitchFamily="34" charset="-122"/>
                <a:ea typeface="+mn-ea"/>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Incorporate</a:t>
            </a:r>
            <a:r>
              <a:rPr kumimoji="0" lang="en-US" altLang="zh-CN" sz="2400" b="0" i="0" u="none" strike="noStrike" kern="0" cap="none" spc="0" normalizeH="0" noProof="0" dirty="0" smtClean="0">
                <a:ln>
                  <a:noFill/>
                </a:ln>
                <a:solidFill>
                  <a:schemeClr val="tx1"/>
                </a:solidFill>
                <a:effectLst/>
                <a:uLnTx/>
                <a:uFillTx/>
                <a:latin typeface="Arial Unicode MS" pitchFamily="34" charset="-122"/>
                <a:ea typeface="+mn-ea"/>
              </a:rPr>
              <a:t> </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Knowledge Graph</a:t>
            </a:r>
          </a:p>
          <a:p>
            <a:pPr marL="742950" lvl="1" indent="-285750" eaLnBrk="0" hangingPunct="0">
              <a:spcBef>
                <a:spcPct val="20000"/>
              </a:spcBef>
              <a:buFontTx/>
              <a:buChar char="–"/>
            </a:pPr>
            <a:r>
              <a:rPr lang="en-US" altLang="zh-CN" sz="2400" kern="0" dirty="0" smtClean="0">
                <a:latin typeface="Arial Unicode MS" pitchFamily="34" charset="-122"/>
                <a:ea typeface="+mn-ea"/>
              </a:rPr>
              <a:t>Query transformation based on knowledge graph and user intension</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71406" y="4071942"/>
            <a:ext cx="6000792" cy="13573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Search super markets/ restaurants</a:t>
            </a:r>
            <a:r>
              <a:rPr kumimoji="0" lang="en-US" altLang="zh-CN" sz="2000" b="1" i="0" u="none" strike="noStrike" kern="0" cap="none" spc="0" normalizeH="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 </a:t>
            </a:r>
            <a:r>
              <a:rPr kumimoji="0" lang="en-US" altLang="zh-CN" sz="2000" b="1" i="0" u="none" strike="noStrike" kern="0" cap="none" spc="0" normalizeH="0" baseline="0" noProof="0" dirty="0" smtClean="0">
                <a:ln>
                  <a:noFill/>
                </a:ln>
                <a:solidFill>
                  <a:srgbClr val="C00000"/>
                </a:solidFill>
                <a:effectLst/>
                <a:uLnTx/>
                <a:uFillTx/>
                <a:latin typeface="Arial Unicode MS" pitchFamily="34" charset="-122"/>
                <a:ea typeface="Arial Unicode MS" pitchFamily="34" charset="-122"/>
                <a:cs typeface="Arial Unicode MS" pitchFamily="34" charset="-122"/>
              </a:rPr>
              <a:t>near </a:t>
            </a:r>
            <a:r>
              <a:rPr kumimoji="0" lang="en-US" altLang="zh-CN" sz="2000" b="1" i="0" u="none" strike="noStrike" kern="0" cap="none" spc="0" normalizeH="0" baseline="0" noProof="0" dirty="0" err="1" smtClean="0">
                <a:ln>
                  <a:noFill/>
                </a:ln>
                <a:solidFill>
                  <a:srgbClr val="C00000"/>
                </a:solidFill>
                <a:effectLst/>
                <a:uLnTx/>
                <a:uFillTx/>
                <a:latin typeface="Arial Unicode MS" pitchFamily="34" charset="-122"/>
                <a:ea typeface="Arial Unicode MS" pitchFamily="34" charset="-122"/>
                <a:cs typeface="Arial Unicode MS" pitchFamily="34" charset="-122"/>
              </a:rPr>
              <a:t>Fudan</a:t>
            </a:r>
            <a:r>
              <a:rPr kumimoji="0" lang="en-US" altLang="zh-CN" sz="2000" b="1" i="0" u="none" strike="noStrike" kern="0" cap="none" spc="0" normalizeH="0" baseline="0" noProof="0" smtClean="0">
                <a:ln>
                  <a:noFill/>
                </a:ln>
                <a:solidFill>
                  <a:srgbClr val="C00000"/>
                </a:solidFill>
                <a:effectLst/>
                <a:uLnTx/>
                <a:uFillTx/>
                <a:latin typeface="Arial Unicode MS" pitchFamily="34" charset="-122"/>
                <a:ea typeface="Arial Unicode MS" pitchFamily="34" charset="-122"/>
                <a:cs typeface="Arial Unicode MS" pitchFamily="34" charset="-122"/>
              </a:rPr>
              <a:t> </a:t>
            </a:r>
            <a:endParaRPr kumimoji="0" lang="en-US" altLang="zh-CN" sz="2000" b="1" i="0" u="none" strike="noStrike" kern="0" cap="none" spc="0" normalizeH="0" baseline="0" noProof="0" dirty="0" smtClean="0">
              <a:ln>
                <a:noFill/>
              </a:ln>
              <a:solidFill>
                <a:srgbClr val="C00000"/>
              </a:solidFill>
              <a:effectLst/>
              <a:uLnTx/>
              <a:uFillTx/>
              <a:latin typeface="+mn-ea"/>
              <a:ea typeface="+mn-ea"/>
              <a:cs typeface="+mn-cs"/>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Beijing vs. at </a:t>
            </a:r>
            <a:r>
              <a:rPr lang="en-US" altLang="zh-CN" sz="2000" dirty="0" err="1" smtClean="0">
                <a:solidFill>
                  <a:srgbClr val="FF0000"/>
                </a:solidFill>
                <a:latin typeface="Arial Unicode MS" pitchFamily="34" charset="-122"/>
                <a:ea typeface="+mn-ea"/>
              </a:rPr>
              <a:t>Fudan</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en-US" altLang="zh-CN" sz="2000" dirty="0" smtClean="0">
                <a:solidFill>
                  <a:srgbClr val="FF0000"/>
                </a:solidFill>
                <a:latin typeface="Arial Unicode MS" pitchFamily="34" charset="-122"/>
                <a:ea typeface="+mn-ea"/>
              </a:rPr>
              <a:t>at </a:t>
            </a:r>
            <a:r>
              <a:rPr lang="en-US" altLang="zh-CN" sz="2000" dirty="0" err="1" smtClean="0">
                <a:solidFill>
                  <a:srgbClr val="FF0000"/>
                </a:solidFill>
                <a:latin typeface="Arial Unicode MS" pitchFamily="34" charset="-122"/>
              </a:rPr>
              <a:t>Fudan</a:t>
            </a:r>
            <a:r>
              <a:rPr lang="en-US" altLang="zh-CN" sz="2000" dirty="0" smtClean="0">
                <a:solidFill>
                  <a:srgbClr val="FF0000"/>
                </a:solidFill>
                <a:latin typeface="Arial Unicode MS" pitchFamily="34" charset="-122"/>
              </a:rPr>
              <a:t> </a:t>
            </a:r>
            <a:r>
              <a:rPr lang="en-US" altLang="zh-CN" sz="2000" dirty="0" smtClean="0">
                <a:solidFill>
                  <a:srgbClr val="FF0000"/>
                </a:solidFill>
                <a:latin typeface="Arial Unicode MS" pitchFamily="34" charset="-122"/>
                <a:ea typeface="+mn-ea"/>
              </a:rPr>
              <a:t>: at noon </a:t>
            </a:r>
            <a:r>
              <a:rPr lang="en-US" altLang="zh-CN" sz="2000" dirty="0" err="1" smtClean="0">
                <a:solidFill>
                  <a:srgbClr val="FF0000"/>
                </a:solidFill>
                <a:latin typeface="Arial Unicode MS" pitchFamily="34" charset="-122"/>
                <a:ea typeface="+mn-ea"/>
              </a:rPr>
              <a:t>vs</a:t>
            </a:r>
            <a:r>
              <a:rPr lang="en-US" altLang="zh-CN" sz="2000" dirty="0" smtClean="0">
                <a:solidFill>
                  <a:srgbClr val="FF0000"/>
                </a:solidFill>
                <a:latin typeface="Arial Unicode MS" pitchFamily="34" charset="-122"/>
                <a:ea typeface="+mn-ea"/>
              </a:rPr>
              <a:t> at midnight</a:t>
            </a:r>
          </a:p>
        </p:txBody>
      </p:sp>
      <p:grpSp>
        <p:nvGrpSpPr>
          <p:cNvPr id="16" name="组合 15"/>
          <p:cNvGrpSpPr/>
          <p:nvPr/>
        </p:nvGrpSpPr>
        <p:grpSpPr>
          <a:xfrm>
            <a:off x="6143636" y="2795906"/>
            <a:ext cx="2908995" cy="4062118"/>
            <a:chOff x="4032448" y="2983761"/>
            <a:chExt cx="2908995" cy="4062118"/>
          </a:xfrm>
        </p:grpSpPr>
        <p:sp>
          <p:nvSpPr>
            <p:cNvPr id="10" name="矩形 9"/>
            <p:cNvSpPr/>
            <p:nvPr/>
          </p:nvSpPr>
          <p:spPr>
            <a:xfrm>
              <a:off x="4405773" y="2983761"/>
              <a:ext cx="2428892" cy="369332"/>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Mobile Networks</a:t>
              </a:r>
              <a:endParaRPr lang="zh-CN" altLang="en-US" dirty="0">
                <a:latin typeface="Arial Unicode MS" pitchFamily="34" charset="-122"/>
                <a:ea typeface="Arial Unicode MS" pitchFamily="34" charset="-122"/>
                <a:cs typeface="Arial Unicode MS" pitchFamily="34"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334335" y="4999985"/>
              <a:ext cx="2357453" cy="400110"/>
            </a:xfrm>
            <a:prstGeom prst="rect">
              <a:avLst/>
            </a:prstGeom>
          </p:spPr>
          <p:txBody>
            <a:bodyPr wrap="square">
              <a:spAutoFit/>
            </a:bodyPr>
            <a:lstStyle/>
            <a:p>
              <a:pPr algn="ctr"/>
              <a:r>
                <a:rPr lang="en-US" altLang="zh-CN" dirty="0" smtClean="0">
                  <a:latin typeface="Arial Unicode MS" pitchFamily="34" charset="-122"/>
                  <a:ea typeface="Arial Unicode MS" pitchFamily="34" charset="-122"/>
                  <a:cs typeface="Arial Unicode MS" pitchFamily="34" charset="-122"/>
                </a:rPr>
                <a:t>Knowledge Graph</a:t>
              </a:r>
              <a:endParaRPr lang="zh-CN" altLang="en-US" sz="2000" dirty="0">
                <a:latin typeface="Arial Unicode MS" pitchFamily="34" charset="-122"/>
                <a:ea typeface="Arial Unicode MS" pitchFamily="34" charset="-122"/>
                <a:cs typeface="Arial Unicode MS" pitchFamily="34"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ea typeface="Arial Unicode MS" pitchFamily="34" charset="-122"/>
                <a:cs typeface="Arial Unicode MS" pitchFamily="34" charset="-122"/>
              </a:rPr>
              <a:t>Efficiency</a:t>
            </a:r>
            <a:endParaRPr lang="zh-CN" altLang="en-US" dirty="0"/>
          </a:p>
        </p:txBody>
      </p:sp>
      <p:sp>
        <p:nvSpPr>
          <p:cNvPr id="7" name="内容占位符 2"/>
          <p:cNvSpPr txBox="1">
            <a:spLocks/>
          </p:cNvSpPr>
          <p:nvPr/>
        </p:nvSpPr>
        <p:spPr bwMode="auto">
          <a:xfrm>
            <a:off x="323528" y="928100"/>
            <a:ext cx="8501122" cy="142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pPr>
            <a:r>
              <a:rPr lang="en-US" altLang="zh-CN" sz="2800" b="1" dirty="0" smtClean="0">
                <a:latin typeface="Arial Unicode MS" pitchFamily="34" charset="-122"/>
                <a:ea typeface="Arial Unicode MS" pitchFamily="34" charset="-122"/>
                <a:cs typeface="Arial Unicode MS" pitchFamily="34" charset="-122"/>
              </a:rPr>
              <a:t>How to search “information” more </a:t>
            </a:r>
            <a:r>
              <a:rPr lang="en-US" altLang="zh-CN" sz="2800" b="1" dirty="0" smtClean="0">
                <a:solidFill>
                  <a:srgbClr val="FF0000"/>
                </a:solidFill>
                <a:latin typeface="Arial Unicode MS" pitchFamily="34" charset="-122"/>
                <a:ea typeface="Arial Unicode MS" pitchFamily="34" charset="-122"/>
                <a:cs typeface="Arial Unicode MS" pitchFamily="34" charset="-122"/>
              </a:rPr>
              <a:t>efficiently</a:t>
            </a:r>
            <a:r>
              <a:rPr lang="en-US" altLang="zh-CN" sz="2800" b="1" dirty="0" smtClean="0">
                <a:latin typeface="Arial Unicode MS" pitchFamily="34" charset="-122"/>
                <a:ea typeface="Arial Unicode MS" pitchFamily="34" charset="-122"/>
                <a:cs typeface="Arial Unicode MS" pitchFamily="34" charset="-122"/>
              </a:rPr>
              <a:t>? </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Query approximation techniques</a:t>
            </a:r>
          </a:p>
          <a:p>
            <a:pPr marL="742950" lvl="1" indent="-285750" eaLnBrk="0" hangingPunct="0">
              <a:spcBef>
                <a:spcPct val="20000"/>
              </a:spcBef>
              <a:buFontTx/>
              <a:buChar char="–"/>
            </a:pPr>
            <a:r>
              <a:rPr lang="en-US" altLang="zh-CN" sz="2400" kern="0" dirty="0" smtClean="0">
                <a:latin typeface="Arial Unicode MS" pitchFamily="34" charset="-122"/>
                <a:ea typeface="Arial Unicode MS" pitchFamily="34" charset="-122"/>
                <a:cs typeface="Arial Unicode MS" pitchFamily="34" charset="-122"/>
              </a:rPr>
              <a:t>Data approximation techniques</a:t>
            </a: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2" y="2505090"/>
            <a:ext cx="3463804"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13942" y="3429000"/>
              <a:ext cx="3130783" cy="2894851"/>
              <a:chOff x="213942" y="3429000"/>
              <a:chExt cx="3130783" cy="2894851"/>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13942" y="5949280"/>
                <a:ext cx="3130783" cy="374571"/>
              </a:xfrm>
              <a:prstGeom prst="rect">
                <a:avLst/>
              </a:prstGeom>
            </p:spPr>
            <p:txBody>
              <a:bodyPr wrap="none">
                <a:spAutoFit/>
              </a:bodyPr>
              <a:lstStyle/>
              <a:p>
                <a:pPr algn="ctr">
                  <a:spcBef>
                    <a:spcPct val="20000"/>
                  </a:spcBef>
                </a:pPr>
                <a:r>
                  <a:rPr lang="en-US" altLang="zh-CN" sz="2000" b="1" dirty="0" smtClean="0">
                    <a:latin typeface="Arial" pitchFamily="34" charset="0"/>
                    <a:ea typeface="黑体" pitchFamily="49" charset="-122"/>
                  </a:rPr>
                  <a:t>Big Data Computation</a:t>
                </a:r>
                <a:r>
                  <a:rPr lang="zh-CN" altLang="en-US" sz="2000" b="1" dirty="0" smtClean="0">
                    <a:latin typeface="Arial" pitchFamily="34" charset="0"/>
                    <a:ea typeface="黑体" pitchFamily="49" charset="-122"/>
                  </a:rPr>
                  <a:t> </a:t>
                </a:r>
                <a:r>
                  <a:rPr lang="en-US" altLang="zh-CN" sz="2000" b="1" dirty="0" smtClean="0">
                    <a:latin typeface="Arial" pitchFamily="34" charset="0"/>
                    <a:ea typeface="黑体" pitchFamily="49" charset="-122"/>
                    <a:cs typeface="Arial" pitchFamily="34" charset="0"/>
                  </a:rPr>
                  <a:t>(</a:t>
                </a:r>
                <a:r>
                  <a:rPr lang="en-US" altLang="zh-CN" sz="2000" b="1" dirty="0" smtClean="0">
                    <a:latin typeface="宋体" pitchFamily="2" charset="-122"/>
                    <a:cs typeface="Arial" pitchFamily="34" charset="0"/>
                  </a:rPr>
                  <a:t>3I)</a:t>
                </a:r>
                <a:endParaRPr lang="en-US" altLang="zh-CN" sz="20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125546" y="2428868"/>
            <a:ext cx="3518420" cy="3518420"/>
          </a:xfrm>
          <a:prstGeom prst="rect">
            <a:avLst/>
          </a:prstGeom>
        </p:spPr>
      </p:pic>
      <p:sp>
        <p:nvSpPr>
          <p:cNvPr id="33796" name="AutoShape 4" descr="Image result for 功夫"/>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3798" name="Picture 6" descr="Image result for 功夫"/>
          <p:cNvPicPr>
            <a:picLocks noChangeAspect="1" noChangeArrowheads="1"/>
          </p:cNvPicPr>
          <p:nvPr/>
        </p:nvPicPr>
        <p:blipFill>
          <a:blip r:embed="rId3"/>
          <a:srcRect/>
          <a:stretch>
            <a:fillRect/>
          </a:stretch>
        </p:blipFill>
        <p:spPr bwMode="auto">
          <a:xfrm>
            <a:off x="5140738" y="4176732"/>
            <a:ext cx="2003030" cy="18240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40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Query Approximation Techniques</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16" name="组合 15"/>
          <p:cNvGrpSpPr/>
          <p:nvPr/>
        </p:nvGrpSpPr>
        <p:grpSpPr>
          <a:xfrm>
            <a:off x="2555776" y="3492308"/>
            <a:ext cx="3968048" cy="936824"/>
            <a:chOff x="2555776" y="3789040"/>
            <a:chExt cx="3968048" cy="936824"/>
          </a:xfrm>
        </p:grpSpPr>
        <p:sp>
          <p:nvSpPr>
            <p:cNvPr id="6" name="TextBox 3"/>
            <p:cNvSpPr txBox="1">
              <a:spLocks noChangeArrowheads="1"/>
            </p:cNvSpPr>
            <p:nvPr/>
          </p:nvSpPr>
          <p:spPr bwMode="auto">
            <a:xfrm>
              <a:off x="3122720"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sz="2400" b="1"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b="1" dirty="0">
                <a:latin typeface="Arial Unicode MS" pitchFamily="34" charset="-122"/>
                <a:ea typeface="Arial Unicode MS" pitchFamily="34" charset="-122"/>
                <a:cs typeface="Arial Unicode MS" pitchFamily="34" charset="-122"/>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5151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sp>
          <p:nvSpPr>
            <p:cNvPr id="9" name="TextBox 19"/>
            <p:cNvSpPr txBox="1">
              <a:spLocks noChangeArrowheads="1"/>
            </p:cNvSpPr>
            <p:nvPr/>
          </p:nvSpPr>
          <p:spPr bwMode="auto">
            <a:xfrm>
              <a:off x="5603379" y="4221088"/>
              <a:ext cx="920445"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Arial Unicode MS" pitchFamily="34" charset="-122"/>
                  <a:ea typeface="Arial Unicode MS" pitchFamily="34" charset="-122"/>
                  <a:cs typeface="Arial Unicode MS" pitchFamily="34" charset="-122"/>
                  <a:sym typeface="Symbol" pitchFamily="18" charset="2"/>
                </a:rPr>
                <a:t>Q’</a:t>
              </a:r>
              <a:r>
                <a:rPr lang="en-US" altLang="zh-CN" sz="2400" b="1" dirty="0">
                  <a:latin typeface="Arial Unicode MS" pitchFamily="34" charset="-122"/>
                  <a:ea typeface="Arial Unicode MS" pitchFamily="34" charset="-122"/>
                  <a:cs typeface="Arial Unicode MS" pitchFamily="34" charset="-122"/>
                  <a:sym typeface="Symbol" pitchFamily="18" charset="2"/>
                </a:rPr>
                <a:t>(</a:t>
              </a:r>
              <a:r>
                <a:rPr lang="en-GB" altLang="zh-CN" sz="2400" b="1" dirty="0" smtClean="0">
                  <a:latin typeface="Arial Unicode MS" pitchFamily="34" charset="-122"/>
                  <a:ea typeface="Arial Unicode MS" pitchFamily="34" charset="-122"/>
                  <a:cs typeface="Arial Unicode MS" pitchFamily="34" charset="-122"/>
                  <a:sym typeface="Symbol" pitchFamily="18" charset="2"/>
                </a:rPr>
                <a:t>D)</a:t>
              </a:r>
              <a:endParaRPr lang="zh-CN" altLang="en-US" sz="2400" b="1" dirty="0">
                <a:latin typeface="Arial Unicode MS" pitchFamily="34" charset="-122"/>
                <a:ea typeface="Arial Unicode MS" pitchFamily="34" charset="-122"/>
                <a:cs typeface="Arial Unicode MS" pitchFamily="34" charset="-122"/>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40797</TotalTime>
  <Words>1942</Words>
  <Application>Microsoft Office PowerPoint</Application>
  <PresentationFormat>全屏显示(4:3)</PresentationFormat>
  <Paragraphs>350</Paragraphs>
  <Slides>28</Slides>
  <Notes>12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幻灯片 1</vt:lpstr>
      <vt:lpstr>Big Graph, e.g., Social Networks</vt:lpstr>
      <vt:lpstr>The FAE Challenge</vt:lpstr>
      <vt:lpstr>Friendliness</vt:lpstr>
      <vt:lpstr>E.g., Search Influential Event Organizers</vt:lpstr>
      <vt:lpstr>Accuracy</vt:lpstr>
      <vt:lpstr>Efficiency</vt:lpstr>
      <vt:lpstr>幻灯片 8</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幻灯片 17</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Other Query and Data Techniques</vt:lpstr>
      <vt:lpstr>Summary</vt:lpstr>
      <vt:lpstr>Acknowledgements</vt:lpstr>
      <vt:lpstr>幻灯片 28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4199</cp:revision>
  <dcterms:created xsi:type="dcterms:W3CDTF">2010-07-14T15:56:11Z</dcterms:created>
  <dcterms:modified xsi:type="dcterms:W3CDTF">2016-12-18T03:27:42Z</dcterms:modified>
</cp:coreProperties>
</file>