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96" r:id="rId2"/>
    <p:sldId id="582" r:id="rId3"/>
    <p:sldId id="736" r:id="rId4"/>
    <p:sldId id="732" r:id="rId5"/>
    <p:sldId id="735" r:id="rId6"/>
    <p:sldId id="734" r:id="rId7"/>
    <p:sldId id="733" r:id="rId8"/>
    <p:sldId id="713" r:id="rId9"/>
    <p:sldId id="719" r:id="rId10"/>
    <p:sldId id="751" r:id="rId11"/>
    <p:sldId id="752" r:id="rId12"/>
    <p:sldId id="753" r:id="rId13"/>
    <p:sldId id="754" r:id="rId14"/>
    <p:sldId id="757" r:id="rId15"/>
    <p:sldId id="749" r:id="rId16"/>
    <p:sldId id="750" r:id="rId17"/>
    <p:sldId id="758" r:id="rId18"/>
    <p:sldId id="759" r:id="rId19"/>
    <p:sldId id="760" r:id="rId20"/>
    <p:sldId id="761" r:id="rId21"/>
    <p:sldId id="773" r:id="rId22"/>
    <p:sldId id="774" r:id="rId23"/>
    <p:sldId id="775" r:id="rId24"/>
    <p:sldId id="763" r:id="rId25"/>
    <p:sldId id="764" r:id="rId26"/>
    <p:sldId id="765" r:id="rId27"/>
    <p:sldId id="767" r:id="rId28"/>
    <p:sldId id="766" r:id="rId29"/>
    <p:sldId id="771" r:id="rId30"/>
    <p:sldId id="772" r:id="rId31"/>
    <p:sldId id="770" r:id="rId32"/>
    <p:sldId id="729" r:id="rId33"/>
    <p:sldId id="716"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66CC"/>
    <a:srgbClr val="FF0000"/>
    <a:srgbClr val="CC3300"/>
    <a:srgbClr val="FFFF66"/>
    <a:srgbClr val="EAEAEA"/>
    <a:srgbClr val="33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83117" autoAdjust="0"/>
  </p:normalViewPr>
  <p:slideViewPr>
    <p:cSldViewPr>
      <p:cViewPr>
        <p:scale>
          <a:sx n="65" d="100"/>
          <a:sy n="65" d="100"/>
        </p:scale>
        <p:origin x="-1636" y="-468"/>
      </p:cViewPr>
      <p:guideLst>
        <p:guide orient="horz" pos="2160"/>
        <p:guide pos="2880"/>
      </p:guideLst>
    </p:cSldViewPr>
  </p:slideViewPr>
  <p:outlineViewPr>
    <p:cViewPr>
      <p:scale>
        <a:sx n="33" d="100"/>
        <a:sy n="33" d="100"/>
      </p:scale>
      <p:origin x="0" y="27864"/>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23.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800" dirty="0" smtClean="0">
                <a:solidFill>
                  <a:srgbClr val="C00000"/>
                </a:solidFill>
              </a:rPr>
              <a:t>Remarks</a:t>
            </a:r>
          </a:p>
          <a:p>
            <a:pPr lvl="1"/>
            <a:r>
              <a:rPr lang="en-US" altLang="zh-CN" sz="2000" dirty="0" smtClean="0"/>
              <a:t>Combine both structural and time information </a:t>
            </a:r>
          </a:p>
          <a:p>
            <a:pPr lvl="1"/>
            <a:r>
              <a:rPr lang="en-US" altLang="zh-CN" sz="2000" dirty="0" smtClean="0"/>
              <a:t>Deal with the dynamism of data</a:t>
            </a:r>
          </a:p>
          <a:p>
            <a:pPr lvl="1"/>
            <a:r>
              <a:rPr lang="en-US" altLang="zh-CN" sz="2000" dirty="0" smtClean="0"/>
              <a:t>Alleviate the bias through decayed time-weighted impacts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extLst>
      <p:ext uri="{BB962C8B-B14F-4D97-AF65-F5344CB8AC3E}">
        <p14:creationId xmlns="" xmlns:p14="http://schemas.microsoft.com/office/powerpoint/2010/main" val="17807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3.wmf"/><Relationship Id="rId7" Type="http://schemas.openxmlformats.org/officeDocument/2006/relationships/diagramLayout" Target="../diagrams/layout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5.jpeg"/><Relationship Id="rId10" Type="http://schemas.microsoft.com/office/2007/relationships/diagramDrawing" Target="../diagrams/drawing1.xml"/><Relationship Id="rId4" Type="http://schemas.openxmlformats.org/officeDocument/2006/relationships/image" Target="../media/image14.wmf"/><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大图搜索进展报告</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(Towards Big Graph Search)</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719573" y="4581128"/>
          <a:ext cx="7704854" cy="1584960"/>
        </p:xfrm>
        <a:graphic>
          <a:graphicData uri="http://schemas.openxmlformats.org/drawingml/2006/table">
            <a:tbl>
              <a:tblPr firstRow="1" bandRow="1">
                <a:tableStyleId>{5C22544A-7EE6-4342-B048-85BDC9FD1C3A}</a:tableStyleId>
              </a:tblPr>
              <a:tblGrid>
                <a:gridCol w="1320831"/>
                <a:gridCol w="1320833"/>
                <a:gridCol w="2531595"/>
                <a:gridCol w="2531595"/>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3455789"/>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effectLst/>
                <a:uLnTx/>
                <a:uFillTx/>
                <a:latin typeface="+mj-lt"/>
                <a:ea typeface="+mj-ea"/>
                <a:cs typeface="+mj-cs"/>
              </a:rPr>
              <a:t>(</a:t>
            </a:r>
            <a:r>
              <a:rPr kumimoji="0" lang="en-US" altLang="zh-CN" sz="2800" b="1" i="0" u="none" strike="noStrike" kern="0" cap="none" spc="0" normalizeH="0" baseline="0" noProof="0" dirty="0" smtClean="0">
                <a:ln>
                  <a:noFill/>
                </a:ln>
                <a:solidFill>
                  <a:srgbClr val="FF0000"/>
                </a:solidFill>
                <a:effectLst/>
                <a:uLnTx/>
                <a:uFillTx/>
                <a:latin typeface="+mj-lt"/>
                <a:ea typeface="+mj-ea"/>
                <a:cs typeface="+mj-cs"/>
              </a:rPr>
              <a:t>Query Techniques </a:t>
            </a:r>
            <a:r>
              <a:rPr kumimoji="0" lang="en-US" altLang="zh-CN" sz="2800" b="1" i="0" u="none" strike="noStrike" kern="0" cap="none" spc="0" normalizeH="0" baseline="0" noProof="0" dirty="0" smtClean="0">
                <a:ln>
                  <a:noFill/>
                </a:ln>
                <a:effectLst/>
                <a:uLnTx/>
                <a:uFillTx/>
                <a:latin typeface="+mj-lt"/>
                <a:ea typeface="+mj-ea"/>
                <a:cs typeface="+mj-cs"/>
              </a:rPr>
              <a:t>for Big Graph Search)</a:t>
            </a:r>
            <a:endParaRPr kumimoji="0" lang="en-US" altLang="zh-CN" sz="3200" b="1" i="0" u="none" strike="noStrike" kern="0" cap="none" spc="0" normalizeH="0" baseline="0" noProof="0" dirty="0" smtClean="0">
              <a:ln>
                <a:noFill/>
              </a:ln>
              <a:effectLst/>
              <a:uLnTx/>
              <a:uFillTx/>
              <a:latin typeface="+mj-lt"/>
              <a:ea typeface="+mj-ea"/>
              <a:cs typeface="+mj-cs"/>
            </a:endParaRPr>
          </a:p>
        </p:txBody>
      </p:sp>
      <p:sp>
        <p:nvSpPr>
          <p:cNvPr id="7" name="矩形 6"/>
          <p:cNvSpPr/>
          <p:nvPr/>
        </p:nvSpPr>
        <p:spPr>
          <a:xfrm>
            <a:off x="467544" y="1268760"/>
            <a:ext cx="8064896" cy="1261884"/>
          </a:xfrm>
          <a:prstGeom prst="rect">
            <a:avLst/>
          </a:prstGeom>
          <a:noFill/>
        </p:spPr>
        <p:txBody>
          <a:bodyPr wrap="square" lIns="91440" tIns="45720" rIns="91440" bIns="45720">
            <a:spAutoFit/>
          </a:bodyPr>
          <a:lstStyle/>
          <a:p>
            <a:pPr algn="ctr"/>
            <a:r>
              <a:rPr lang="zh-CN" altLang="en-US" sz="3600" b="1" kern="0" dirty="0" smtClean="0">
                <a:latin typeface="+mj-lt"/>
                <a:ea typeface="+mj-ea"/>
                <a:cs typeface="+mj-cs"/>
              </a:rPr>
              <a:t>大图搜索</a:t>
            </a:r>
            <a:endParaRPr lang="en-US" altLang="zh-CN" sz="2800" b="1" kern="0" dirty="0" smtClean="0">
              <a:latin typeface="+mj-lt"/>
              <a:ea typeface="+mj-ea"/>
              <a:cs typeface="+mj-cs"/>
            </a:endParaRPr>
          </a:p>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Q(D) </a:t>
            </a:r>
            <a:endParaRPr lang="zh-CN" altLang="en-US" sz="4000" b="1" dirty="0">
              <a:ln w="1905"/>
              <a:effectLst>
                <a:innerShdw blurRad="69850" dist="43180" dir="5400000">
                  <a:srgbClr val="000000">
                    <a:alpha val="65000"/>
                  </a:srgbClr>
                </a:innerShdw>
              </a:effectLst>
            </a:endParaRPr>
          </a:p>
        </p:txBody>
      </p:sp>
      <p:sp>
        <p:nvSpPr>
          <p:cNvPr id="8" name="矩形 7"/>
          <p:cNvSpPr/>
          <p:nvPr/>
        </p:nvSpPr>
        <p:spPr>
          <a:xfrm>
            <a:off x="3059832" y="4509120"/>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TODS 2014.</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14"/>
          <p:cNvSpPr txBox="1">
            <a:spLocks noChangeArrowheads="1"/>
          </p:cNvSpPr>
          <p:nvPr/>
        </p:nvSpPr>
        <p:spPr bwMode="auto">
          <a:xfrm>
            <a:off x="323528" y="3409603"/>
            <a:ext cx="8496944" cy="451445"/>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solidFill>
                  <a:srgbClr val="FF0000"/>
                </a:solidFill>
                <a:ea typeface="黑体" pitchFamily="49" charset="-122"/>
                <a:sym typeface="Wingdings" pitchFamily="2" charset="2"/>
              </a:rPr>
              <a:t>无处不在</a:t>
            </a:r>
            <a:r>
              <a:rPr lang="en-US" altLang="zh-CN" sz="2000" b="1" dirty="0" smtClean="0">
                <a:solidFill>
                  <a:srgbClr val="FF0000"/>
                </a:solidFill>
                <a:ea typeface="黑体" pitchFamily="49" charset="-122"/>
                <a:sym typeface="Wingdings" pitchFamily="2" charset="2"/>
              </a:rPr>
              <a:t>, </a:t>
            </a:r>
            <a:r>
              <a:rPr lang="zh-CN" altLang="en-US" sz="2000" b="1" dirty="0" smtClean="0">
                <a:solidFill>
                  <a:srgbClr val="FF0000"/>
                </a:solidFill>
                <a:ea typeface="黑体" pitchFamily="49" charset="-122"/>
                <a:sym typeface="Wingdings" pitchFamily="2" charset="2"/>
              </a:rPr>
              <a:t>日常接触很多超大规模图！</a:t>
            </a:r>
          </a:p>
        </p:txBody>
      </p:sp>
      <p:pic>
        <p:nvPicPr>
          <p:cNvPr id="24" name="图片 23" descr="googlewebgraph.jpg"/>
          <p:cNvPicPr>
            <a:picLocks noChangeAspect="1"/>
          </p:cNvPicPr>
          <p:nvPr/>
        </p:nvPicPr>
        <p:blipFill>
          <a:blip r:embed="rId4" cstate="print"/>
          <a:stretch>
            <a:fillRect/>
          </a:stretch>
        </p:blipFill>
        <p:spPr>
          <a:xfrm>
            <a:off x="3692022" y="476672"/>
            <a:ext cx="2554053" cy="2592287"/>
          </a:xfrm>
          <a:prstGeom prst="rect">
            <a:avLst/>
          </a:prstGeom>
        </p:spPr>
      </p:pic>
      <p:pic>
        <p:nvPicPr>
          <p:cNvPr id="25" name="图片 8" descr="unitedfacebook.jpg"/>
          <p:cNvPicPr>
            <a:picLocks noChangeAspect="1"/>
          </p:cNvPicPr>
          <p:nvPr/>
        </p:nvPicPr>
        <p:blipFill>
          <a:blip r:embed="rId5" cstate="print"/>
          <a:srcRect/>
          <a:stretch>
            <a:fillRect/>
          </a:stretch>
        </p:blipFill>
        <p:spPr bwMode="auto">
          <a:xfrm>
            <a:off x="6428841" y="476672"/>
            <a:ext cx="2535647" cy="2592287"/>
          </a:xfrm>
          <a:prstGeom prst="rect">
            <a:avLst/>
          </a:prstGeom>
          <a:noFill/>
          <a:ln w="9525">
            <a:noFill/>
            <a:miter lim="800000"/>
            <a:headEnd/>
            <a:tailEnd/>
          </a:ln>
        </p:spPr>
      </p:pic>
      <p:pic>
        <p:nvPicPr>
          <p:cNvPr id="28" name="图片 27" descr="soil-food-web.jpg"/>
          <p:cNvPicPr>
            <a:picLocks noChangeAspect="1"/>
          </p:cNvPicPr>
          <p:nvPr/>
        </p:nvPicPr>
        <p:blipFill>
          <a:blip r:embed="rId6" cstate="print"/>
          <a:stretch>
            <a:fillRect/>
          </a:stretch>
        </p:blipFill>
        <p:spPr>
          <a:xfrm>
            <a:off x="163096" y="464906"/>
            <a:ext cx="3400792" cy="2604054"/>
          </a:xfrm>
          <a:prstGeom prst="rect">
            <a:avLst/>
          </a:prstGeom>
        </p:spPr>
      </p:pic>
      <p:pic>
        <p:nvPicPr>
          <p:cNvPr id="2052" name="Picture 4" descr="C:\Users\LiJia\Desktop\20063115594852367.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79512" y="4149080"/>
            <a:ext cx="3059834" cy="2232248"/>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4" descr="http://www.for68.com/upload/news/2008/3/18/liangf109200831810543736716.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275856" y="4149080"/>
            <a:ext cx="2997924" cy="2277010"/>
          </a:xfrm>
          <a:prstGeom prst="rect">
            <a:avLst/>
          </a:prstGeom>
          <a:noFill/>
          <a:extLst>
            <a:ext uri="{909E8E84-426E-40DD-AFC4-6F175D3DCCD1}">
              <a14:hiddenFill xmlns="" xmlns:a14="http://schemas.microsoft.com/office/drawing/2010/main">
                <a:solidFill>
                  <a:srgbClr val="FFFFFF"/>
                </a:solidFill>
              </a14:hiddenFill>
            </a:ext>
          </a:extLst>
        </p:spPr>
      </p:pic>
      <p:pic>
        <p:nvPicPr>
          <p:cNvPr id="2059" name="Picture 11" descr="http://pic13.nipic.com/20110317/6886660_162554515001_2.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372200" y="4149080"/>
            <a:ext cx="2664296" cy="229547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draft</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2373959"/>
            <a:ext cx="9144000" cy="1269355"/>
          </a:xfrm>
          <a:prstGeom prst="rect">
            <a:avLst/>
          </a:prstGeom>
        </p:spPr>
        <p:txBody>
          <a:bodyPr/>
          <a:lstStyle/>
          <a:p>
            <a:pPr algn="ctr" eaLnBrk="0" hangingPunct="0">
              <a:defRPr/>
            </a:pPr>
            <a:r>
              <a:rPr lang="zh-CN" altLang="en-US" sz="3600" b="1" kern="0" dirty="0" smtClean="0">
                <a:solidFill>
                  <a:srgbClr val="FF0000"/>
                </a:solidFill>
                <a:latin typeface="+mj-lt"/>
                <a:ea typeface="+mj-ea"/>
                <a:cs typeface="+mj-cs"/>
              </a:rPr>
              <a:t>大图搜索应用：</a:t>
            </a:r>
            <a:r>
              <a:rPr lang="zh-CN" altLang="en-US" sz="3600" b="1" kern="0" dirty="0" smtClean="0">
                <a:latin typeface="+mj-lt"/>
                <a:ea typeface="+mj-ea"/>
                <a:cs typeface="+mj-cs"/>
              </a:rPr>
              <a:t>异构图的排序问题</a:t>
            </a:r>
            <a:endParaRPr lang="en-US" altLang="zh-CN" sz="3600" b="1" kern="0" dirty="0" smtClean="0">
              <a:latin typeface="+mj-lt"/>
              <a:ea typeface="+mj-ea"/>
              <a:cs typeface="+mj-cs"/>
            </a:endParaRPr>
          </a:p>
          <a:p>
            <a:pPr algn="ctr" eaLnBrk="0" hangingPunct="0">
              <a:defRPr/>
            </a:pPr>
            <a:r>
              <a:rPr lang="en-US" altLang="zh-CN" sz="3200" b="1" kern="0" dirty="0" smtClean="0">
                <a:latin typeface="+mj-lt"/>
                <a:ea typeface="+mj-ea"/>
                <a:cs typeface="+mj-cs"/>
              </a:rPr>
              <a:t>(Ranking in Heterogeneous Graphs)</a:t>
            </a:r>
            <a:endParaRPr kumimoji="0" lang="en-US" altLang="zh-CN" sz="3600" b="1" i="0" u="none" strike="noStrike" kern="0" cap="none" spc="0" normalizeH="0" baseline="0" noProof="0" dirty="0" smtClean="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643998" cy="796908"/>
          </a:xfrm>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en-US" altLang="zh-CN" sz="3200" baseline="30000" dirty="0">
              <a:solidFill>
                <a:srgbClr val="C00000"/>
              </a:solidFill>
              <a:latin typeface="Arial Unicode MS" pitchFamily="34" charset="-122"/>
              <a:ea typeface="黑体" pitchFamily="49" charset="-12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
        <p:nvSpPr>
          <p:cNvPr id="12" name="矩形 11"/>
          <p:cNvSpPr/>
          <p:nvPr/>
        </p:nvSpPr>
        <p:spPr>
          <a:xfrm>
            <a:off x="0" y="6215082"/>
            <a:ext cx="9144000" cy="523220"/>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Dongsheng</a:t>
            </a:r>
            <a:r>
              <a:rPr lang="en-US" altLang="zh-CN" sz="1400" dirty="0" smtClean="0">
                <a:ea typeface="黑体" pitchFamily="49" charset="-122"/>
              </a:rPr>
              <a:t> </a:t>
            </a:r>
            <a:r>
              <a:rPr lang="en-US" altLang="zh-CN" sz="1400" dirty="0" err="1" smtClean="0">
                <a:ea typeface="黑体" pitchFamily="49" charset="-122"/>
              </a:rPr>
              <a:t>Luo</a:t>
            </a:r>
            <a:r>
              <a:rPr lang="en-US" altLang="zh-CN" sz="1400" dirty="0" smtClean="0">
                <a:ea typeface="黑体" pitchFamily="49" charset="-122"/>
              </a:rPr>
              <a:t>, Chen Gong,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Liang </a:t>
            </a:r>
            <a:r>
              <a:rPr lang="en-US" altLang="zh-CN" sz="1400" dirty="0" err="1" smtClean="0">
                <a:ea typeface="黑体" pitchFamily="49" charset="-122"/>
              </a:rPr>
              <a:t>Duan</a:t>
            </a:r>
            <a:r>
              <a:rPr lang="en-US" altLang="zh-CN" sz="1400" dirty="0" smtClean="0">
                <a:ea typeface="黑体" pitchFamily="49" charset="-122"/>
              </a:rPr>
              <a:t>, and </a:t>
            </a:r>
            <a:r>
              <a:rPr lang="en-US" altLang="zh-CN" sz="1400" dirty="0" err="1" smtClean="0">
                <a:ea typeface="黑体" pitchFamily="49" charset="-122"/>
              </a:rPr>
              <a:t>Shuai</a:t>
            </a:r>
            <a:r>
              <a:rPr lang="en-US" altLang="zh-CN" sz="1400" dirty="0" smtClean="0">
                <a:ea typeface="黑体" pitchFamily="49" charset="-122"/>
              </a:rPr>
              <a:t> Ma</a:t>
            </a:r>
            <a:r>
              <a:rPr lang="zh-CN" altLang="en-US" sz="1400" dirty="0" smtClean="0">
                <a:ea typeface="黑体" pitchFamily="49" charset="-122"/>
              </a:rPr>
              <a:t>， </a:t>
            </a:r>
            <a:r>
              <a:rPr lang="en-US" altLang="zh-CN" sz="1400" dirty="0" smtClean="0">
                <a:ea typeface="黑体" pitchFamily="49" charset="-122"/>
              </a:rPr>
              <a:t>Ensemble Enabled Weighted </a:t>
            </a:r>
            <a:r>
              <a:rPr lang="en-US" altLang="zh-CN" sz="1400" dirty="0" err="1" smtClean="0">
                <a:ea typeface="黑体" pitchFamily="49" charset="-122"/>
              </a:rPr>
              <a:t>PageRank</a:t>
            </a:r>
            <a:r>
              <a:rPr lang="en-US" altLang="zh-CN" sz="1400" dirty="0" smtClean="0">
                <a:ea typeface="黑体" pitchFamily="49" charset="-122"/>
              </a:rPr>
              <a:t>. </a:t>
            </a:r>
            <a:r>
              <a:rPr lang="en-US" altLang="zh-CN" sz="1400" b="1" dirty="0" smtClean="0">
                <a:solidFill>
                  <a:srgbClr val="C00000"/>
                </a:solidFill>
                <a:ea typeface="黑体" pitchFamily="49" charset="-122"/>
              </a:rPr>
              <a:t>WSDM CUP</a:t>
            </a:r>
            <a:r>
              <a:rPr lang="en-US" altLang="zh-CN" sz="1400" dirty="0" smtClean="0">
                <a:ea typeface="黑体" pitchFamily="49" charset="-122"/>
              </a:rPr>
              <a:t> 2016.</a:t>
            </a:r>
            <a:endParaRPr lang="en-US" altLang="zh-CN" sz="1400" b="1" dirty="0" smtClean="0">
              <a:solidFill>
                <a:srgbClr val="C00000"/>
              </a:solidFill>
              <a:ea typeface="黑体" pitchFamily="49" charset="-122"/>
            </a:endParaRPr>
          </a:p>
        </p:txBody>
      </p:sp>
      <p:sp>
        <p:nvSpPr>
          <p:cNvPr id="22" name="内容占位符 2"/>
          <p:cNvSpPr>
            <a:spLocks noGrp="1"/>
          </p:cNvSpPr>
          <p:nvPr>
            <p:ph idx="1"/>
          </p:nvPr>
        </p:nvSpPr>
        <p:spPr>
          <a:xfrm>
            <a:off x="267286" y="883579"/>
            <a:ext cx="8609428" cy="5260065"/>
          </a:xfrm>
        </p:spPr>
        <p:txBody>
          <a:bodyPr/>
          <a:lstStyle/>
          <a:p>
            <a:r>
              <a:rPr lang="en-US" altLang="zh-CN" sz="2800" dirty="0" smtClean="0">
                <a:solidFill>
                  <a:srgbClr val="000099"/>
                </a:solidFill>
                <a:latin typeface="+mj-lt"/>
              </a:rPr>
              <a:t>Problem</a:t>
            </a:r>
            <a:r>
              <a:rPr lang="en-US" altLang="zh-CN" sz="2800" dirty="0" smtClean="0">
                <a:latin typeface="+mj-lt"/>
              </a:rPr>
              <a:t>: rank nodes in a heterogeneous graph based on query-independent node importance </a:t>
            </a:r>
          </a:p>
          <a:p>
            <a:r>
              <a:rPr lang="en-US" altLang="zh-CN" sz="2800" dirty="0" smtClean="0">
                <a:solidFill>
                  <a:srgbClr val="000099"/>
                </a:solidFill>
                <a:latin typeface="+mj-lt"/>
              </a:rPr>
              <a:t>Challenges</a:t>
            </a:r>
            <a:r>
              <a:rPr lang="en-US" altLang="zh-CN" sz="2800" dirty="0" smtClean="0">
                <a:latin typeface="+mj-lt"/>
              </a:rPr>
              <a:t>: dynamism &amp; heterogeneity </a:t>
            </a:r>
          </a:p>
          <a:p>
            <a:pPr lvl="1"/>
            <a:r>
              <a:rPr lang="en-US" altLang="zh-CN" sz="2000" dirty="0" smtClean="0">
                <a:latin typeface="+mj-lt"/>
              </a:rPr>
              <a:t> Entities and their importance </a:t>
            </a:r>
            <a:r>
              <a:rPr lang="en-US" altLang="zh-CN" sz="2000" dirty="0" smtClean="0">
                <a:solidFill>
                  <a:srgbClr val="FF0000"/>
                </a:solidFill>
                <a:latin typeface="+mj-lt"/>
              </a:rPr>
              <a:t>evolve with time</a:t>
            </a:r>
          </a:p>
          <a:p>
            <a:pPr lvl="1"/>
            <a:r>
              <a:rPr lang="en-US" altLang="zh-CN" sz="2000" dirty="0" smtClean="0">
                <a:latin typeface="+mj-lt"/>
              </a:rPr>
              <a:t> </a:t>
            </a:r>
            <a:r>
              <a:rPr lang="en-US" altLang="zh-CN" sz="2000" dirty="0" smtClean="0">
                <a:solidFill>
                  <a:srgbClr val="FF0000"/>
                </a:solidFill>
                <a:latin typeface="+mj-lt"/>
              </a:rPr>
              <a:t>Multiple types </a:t>
            </a:r>
            <a:r>
              <a:rPr lang="en-US" altLang="zh-CN" sz="2000" dirty="0" smtClean="0">
                <a:latin typeface="+mj-lt"/>
              </a:rPr>
              <a:t>of entities involve with </a:t>
            </a:r>
            <a:r>
              <a:rPr lang="en-US" altLang="zh-CN" sz="2000" dirty="0" smtClean="0">
                <a:solidFill>
                  <a:srgbClr val="FF0000"/>
                </a:solidFill>
                <a:latin typeface="+mj-lt"/>
              </a:rPr>
              <a:t>different</a:t>
            </a:r>
            <a:r>
              <a:rPr lang="en-US" altLang="zh-CN" sz="2000" dirty="0" smtClean="0">
                <a:latin typeface="+mj-lt"/>
              </a:rPr>
              <a:t> contributions</a:t>
            </a:r>
          </a:p>
          <a:p>
            <a:endParaRPr lang="zh-CN" altLang="en-US" sz="2800" dirty="0">
              <a:latin typeface="+mj-lt"/>
            </a:endParaRPr>
          </a:p>
        </p:txBody>
      </p:sp>
      <p:grpSp>
        <p:nvGrpSpPr>
          <p:cNvPr id="23" name="组合 22"/>
          <p:cNvGrpSpPr/>
          <p:nvPr/>
        </p:nvGrpSpPr>
        <p:grpSpPr>
          <a:xfrm>
            <a:off x="1179047" y="3143248"/>
            <a:ext cx="6743701" cy="2845682"/>
            <a:chOff x="868478" y="2133708"/>
            <a:chExt cx="7664000" cy="3048171"/>
          </a:xfrm>
        </p:grpSpPr>
        <p:pic>
          <p:nvPicPr>
            <p:cNvPr id="24" name="图片 2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26258" y="2133708"/>
              <a:ext cx="6649279" cy="2683301"/>
            </a:xfrm>
            <a:prstGeom prst="rect">
              <a:avLst/>
            </a:prstGeom>
          </p:spPr>
        </p:pic>
        <p:sp>
          <p:nvSpPr>
            <p:cNvPr id="25" name="文本框 6"/>
            <p:cNvSpPr txBox="1"/>
            <p:nvPr/>
          </p:nvSpPr>
          <p:spPr>
            <a:xfrm>
              <a:off x="868478" y="4786267"/>
              <a:ext cx="7664000" cy="395612"/>
            </a:xfrm>
            <a:prstGeom prst="rect">
              <a:avLst/>
            </a:prstGeom>
            <a:noFill/>
          </p:spPr>
          <p:txBody>
            <a:bodyPr wrap="square" rtlCol="0">
              <a:spAutoFit/>
            </a:bodyPr>
            <a:lstStyle/>
            <a:p>
              <a:pPr algn="ctr"/>
              <a:r>
                <a:rPr lang="en-US" altLang="zh-CN" b="1" dirty="0" smtClean="0">
                  <a:solidFill>
                    <a:srgbClr val="002060"/>
                  </a:solidFill>
                  <a:latin typeface="Times New Roman" panose="02020603050405020304" pitchFamily="18" charset="0"/>
                  <a:cs typeface="Times New Roman" panose="02020603050405020304" pitchFamily="18" charset="0"/>
                </a:rPr>
                <a:t>The Heterogeneous Microsoft Academic Graph </a:t>
              </a:r>
              <a:endParaRPr lang="zh-CN" altLang="en-US" b="1" dirty="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643998" cy="796908"/>
          </a:xfrm>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en-US" altLang="zh-CN" sz="3200" baseline="30000" dirty="0">
              <a:solidFill>
                <a:srgbClr val="C00000"/>
              </a:solidFill>
              <a:latin typeface="Arial Unicode MS" pitchFamily="34" charset="-122"/>
              <a:ea typeface="黑体" pitchFamily="49" charset="-12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grpSp>
        <p:nvGrpSpPr>
          <p:cNvPr id="10" name="组合 9"/>
          <p:cNvGrpSpPr/>
          <p:nvPr/>
        </p:nvGrpSpPr>
        <p:grpSpPr>
          <a:xfrm>
            <a:off x="828657" y="2116415"/>
            <a:ext cx="7529939" cy="3254941"/>
            <a:chOff x="828657" y="2415427"/>
            <a:chExt cx="7529939" cy="3254941"/>
          </a:xfrm>
        </p:grpSpPr>
        <p:pic>
          <p:nvPicPr>
            <p:cNvPr id="13" name="图片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85370" y="2960157"/>
              <a:ext cx="5073226" cy="2710211"/>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17065" y="2415427"/>
              <a:ext cx="3254327" cy="741033"/>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28657" y="2521232"/>
              <a:ext cx="2746486" cy="2601388"/>
            </a:xfrm>
            <a:prstGeom prst="rect">
              <a:avLst/>
            </a:prstGeom>
          </p:spPr>
        </p:pic>
      </p:grpSp>
      <p:grpSp>
        <p:nvGrpSpPr>
          <p:cNvPr id="16" name="组合 15"/>
          <p:cNvGrpSpPr/>
          <p:nvPr/>
        </p:nvGrpSpPr>
        <p:grpSpPr>
          <a:xfrm>
            <a:off x="4261051" y="5136098"/>
            <a:ext cx="4568440" cy="1221860"/>
            <a:chOff x="4261051" y="5435110"/>
            <a:chExt cx="4568440" cy="1221860"/>
          </a:xfrm>
        </p:grpSpPr>
        <p:sp>
          <p:nvSpPr>
            <p:cNvPr id="17" name="云形标注 16"/>
            <p:cNvSpPr/>
            <p:nvPr/>
          </p:nvSpPr>
          <p:spPr>
            <a:xfrm>
              <a:off x="4261051" y="5435110"/>
              <a:ext cx="4568440" cy="1127981"/>
            </a:xfrm>
            <a:prstGeom prst="cloudCallout">
              <a:avLst>
                <a:gd name="adj1" fmla="val -7329"/>
                <a:gd name="adj2" fmla="val -87730"/>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37"/>
            <p:cNvSpPr txBox="1"/>
            <p:nvPr/>
          </p:nvSpPr>
          <p:spPr>
            <a:xfrm>
              <a:off x="4502127" y="5579752"/>
              <a:ext cx="4086287" cy="1077218"/>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Assemble the </a:t>
              </a:r>
              <a:r>
                <a:rPr lang="en-US" altLang="zh-CN" sz="2400" dirty="0" smtClean="0">
                  <a:latin typeface="Times New Roman" panose="02020603050405020304" pitchFamily="18" charset="0"/>
                  <a:cs typeface="Times New Roman" panose="02020603050405020304" pitchFamily="18" charset="0"/>
                </a:rPr>
                <a:t>contributions </a:t>
              </a:r>
              <a:r>
                <a:rPr lang="en-US" altLang="zh-CN" sz="2400" dirty="0">
                  <a:latin typeface="Times New Roman" panose="02020603050405020304" pitchFamily="18" charset="0"/>
                  <a:cs typeface="Times New Roman" panose="02020603050405020304" pitchFamily="18" charset="0"/>
                </a:rPr>
                <a:t>of </a:t>
              </a:r>
              <a:r>
                <a:rPr lang="en-US" altLang="zh-CN" sz="2400" dirty="0" smtClean="0">
                  <a:latin typeface="Times New Roman" panose="02020603050405020304" pitchFamily="18" charset="0"/>
                  <a:cs typeface="Times New Roman" panose="02020603050405020304" pitchFamily="18" charset="0"/>
                </a:rPr>
                <a:t>heterogeneous </a:t>
              </a:r>
              <a:r>
                <a:rPr lang="en-US" altLang="zh-CN" sz="2400" dirty="0">
                  <a:latin typeface="Times New Roman" panose="02020603050405020304" pitchFamily="18" charset="0"/>
                  <a:cs typeface="Times New Roman" panose="02020603050405020304" pitchFamily="18" charset="0"/>
                </a:rPr>
                <a:t>entities</a:t>
              </a:r>
            </a:p>
            <a:p>
              <a:pPr algn="ctr"/>
              <a:endParaRPr lang="zh-CN" altLang="en-US" sz="1600" dirty="0"/>
            </a:p>
          </p:txBody>
        </p:sp>
      </p:grpSp>
      <p:grpSp>
        <p:nvGrpSpPr>
          <p:cNvPr id="19" name="组合 18"/>
          <p:cNvGrpSpPr/>
          <p:nvPr/>
        </p:nvGrpSpPr>
        <p:grpSpPr>
          <a:xfrm>
            <a:off x="4308532" y="1053839"/>
            <a:ext cx="3342336" cy="1107996"/>
            <a:chOff x="4308532" y="1352851"/>
            <a:chExt cx="3342336" cy="1107996"/>
          </a:xfrm>
        </p:grpSpPr>
        <p:sp>
          <p:nvSpPr>
            <p:cNvPr id="21" name="云形标注 20"/>
            <p:cNvSpPr/>
            <p:nvPr/>
          </p:nvSpPr>
          <p:spPr>
            <a:xfrm>
              <a:off x="4308532" y="1352851"/>
              <a:ext cx="3342336" cy="978175"/>
            </a:xfrm>
            <a:prstGeom prst="cloudCallout">
              <a:avLst>
                <a:gd name="adj1" fmla="val -23257"/>
                <a:gd name="adj2" fmla="val 67233"/>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33"/>
            <p:cNvSpPr txBox="1"/>
            <p:nvPr/>
          </p:nvSpPr>
          <p:spPr>
            <a:xfrm>
              <a:off x="4308532" y="1352851"/>
              <a:ext cx="3241378" cy="1107996"/>
            </a:xfrm>
            <a:prstGeom prst="rect">
              <a:avLst/>
            </a:prstGeom>
            <a:no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Deal with the </a:t>
              </a:r>
              <a:br>
                <a:rPr lang="en-US" altLang="zh-CN" sz="2400" dirty="0" smtClean="0">
                  <a:latin typeface="Times New Roman" panose="02020603050405020304" pitchFamily="18" charset="0"/>
                  <a:cs typeface="Times New Roman" panose="02020603050405020304" pitchFamily="18" charset="0"/>
                </a:rPr>
              </a:br>
              <a:r>
                <a:rPr lang="en-US" altLang="zh-CN" sz="2400" dirty="0" smtClean="0">
                  <a:latin typeface="Times New Roman" panose="02020603050405020304" pitchFamily="18" charset="0"/>
                  <a:cs typeface="Times New Roman" panose="02020603050405020304" pitchFamily="18" charset="0"/>
                </a:rPr>
                <a:t>dynamism in data</a:t>
              </a:r>
              <a:endParaRPr lang="zh-CN" altLang="en-US" sz="2400" dirty="0" smtClean="0">
                <a:latin typeface="Times New Roman" panose="02020603050405020304" pitchFamily="18" charset="0"/>
                <a:cs typeface="Times New Roman" panose="02020603050405020304" pitchFamily="18" charset="0"/>
              </a:endParaRPr>
            </a:p>
            <a:p>
              <a:pPr algn="ctr"/>
              <a:endParaRPr lang="zh-CN" altLang="en-US" dirty="0">
                <a:solidFill>
                  <a:srgbClr val="FF0000"/>
                </a:solidFill>
              </a:endParaRPr>
            </a:p>
          </p:txBody>
        </p:sp>
      </p:grpSp>
      <p:grpSp>
        <p:nvGrpSpPr>
          <p:cNvPr id="23" name="组合 22"/>
          <p:cNvGrpSpPr/>
          <p:nvPr/>
        </p:nvGrpSpPr>
        <p:grpSpPr>
          <a:xfrm>
            <a:off x="420416" y="5068310"/>
            <a:ext cx="3294328" cy="1361086"/>
            <a:chOff x="415893" y="5367322"/>
            <a:chExt cx="2914673" cy="1213619"/>
          </a:xfrm>
          <a:solidFill>
            <a:schemeClr val="accent5"/>
          </a:solidFill>
        </p:grpSpPr>
        <p:sp>
          <p:nvSpPr>
            <p:cNvPr id="27" name="云形标注 26"/>
            <p:cNvSpPr/>
            <p:nvPr/>
          </p:nvSpPr>
          <p:spPr>
            <a:xfrm>
              <a:off x="415893" y="5367322"/>
              <a:ext cx="2914673" cy="1213619"/>
            </a:xfrm>
            <a:prstGeom prst="cloudCallout">
              <a:avLst>
                <a:gd name="adj1" fmla="val 11920"/>
                <a:gd name="adj2" fmla="val -78785"/>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40"/>
            <p:cNvSpPr txBox="1"/>
            <p:nvPr/>
          </p:nvSpPr>
          <p:spPr>
            <a:xfrm>
              <a:off x="739156" y="5561739"/>
              <a:ext cx="2338590" cy="612394"/>
            </a:xfrm>
            <a:prstGeom prst="rect">
              <a:avLst/>
            </a:prstGeom>
            <a:grp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Deal with the data missing problem</a:t>
              </a:r>
              <a:endParaRPr lang="zh-CN" altLang="en-US"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267286" y="883579"/>
            <a:ext cx="8609428" cy="5770440"/>
          </a:xfrm>
        </p:spPr>
        <p:txBody>
          <a:bodyPr>
            <a:normAutofit/>
          </a:bodyPr>
          <a:lstStyle/>
          <a:p>
            <a:r>
              <a:rPr lang="en-US" altLang="zh-CN" sz="2800" dirty="0" smtClean="0">
                <a:solidFill>
                  <a:srgbClr val="000099"/>
                </a:solidFill>
                <a:latin typeface="+mj-lt"/>
              </a:rPr>
              <a:t>Time-Weighted </a:t>
            </a:r>
            <a:r>
              <a:rPr lang="en-US" altLang="zh-CN" sz="2800" dirty="0" err="1" smtClean="0">
                <a:solidFill>
                  <a:srgbClr val="000099"/>
                </a:solidFill>
                <a:latin typeface="+mj-lt"/>
              </a:rPr>
              <a:t>PageRank</a:t>
            </a:r>
            <a:r>
              <a:rPr lang="en-US" altLang="zh-CN" sz="2800" dirty="0" smtClean="0">
                <a:solidFill>
                  <a:srgbClr val="000099"/>
                </a:solidFill>
                <a:latin typeface="+mj-lt"/>
              </a:rPr>
              <a:t>:</a:t>
            </a:r>
          </a:p>
          <a:p>
            <a:pPr lvl="1"/>
            <a:r>
              <a:rPr lang="en-US" altLang="zh-CN" dirty="0" smtClean="0">
                <a:latin typeface="+mj-lt"/>
              </a:rPr>
              <a:t>Propagating based on time-weighted impacts</a:t>
            </a:r>
          </a:p>
          <a:p>
            <a:pPr lvl="1"/>
            <a:endParaRPr lang="en-US" altLang="zh-CN" sz="2000" dirty="0" smtClean="0">
              <a:latin typeface="+mj-lt"/>
            </a:endParaRPr>
          </a:p>
          <a:p>
            <a:pPr lvl="1">
              <a:spcBef>
                <a:spcPts val="1200"/>
              </a:spcBef>
              <a:spcAft>
                <a:spcPts val="1200"/>
              </a:spcAft>
            </a:pPr>
            <a:r>
              <a:rPr lang="en-US" altLang="zh-CN" dirty="0" smtClean="0">
                <a:latin typeface="+mj-lt"/>
              </a:rPr>
              <a:t>Time-weighted impact</a:t>
            </a:r>
          </a:p>
          <a:p>
            <a:pPr lvl="1"/>
            <a:endParaRPr lang="en-US" altLang="zh-CN" sz="2000" dirty="0" smtClean="0">
              <a:latin typeface="+mj-lt"/>
            </a:endParaRPr>
          </a:p>
          <a:p>
            <a:pPr lvl="2"/>
            <a:r>
              <a:rPr lang="en-US" altLang="zh-CN" sz="2000" i="1" dirty="0" err="1" smtClean="0">
                <a:solidFill>
                  <a:srgbClr val="000099"/>
                </a:solidFill>
                <a:latin typeface="+mj-lt"/>
              </a:rPr>
              <a:t>T</a:t>
            </a:r>
            <a:r>
              <a:rPr lang="en-US" altLang="zh-CN" sz="2000" i="1" baseline="-25000" dirty="0" err="1" smtClean="0">
                <a:solidFill>
                  <a:srgbClr val="000099"/>
                </a:solidFill>
                <a:latin typeface="+mj-lt"/>
              </a:rPr>
              <a:t>u</a:t>
            </a:r>
            <a:r>
              <a:rPr lang="en-US" altLang="zh-CN" sz="2000" dirty="0" smtClean="0">
                <a:solidFill>
                  <a:srgbClr val="000099"/>
                </a:solidFill>
                <a:latin typeface="+mj-lt"/>
              </a:rPr>
              <a:t> &amp; </a:t>
            </a:r>
            <a:r>
              <a:rPr lang="en-US" altLang="zh-CN" sz="2000" i="1" dirty="0" err="1" smtClean="0">
                <a:solidFill>
                  <a:srgbClr val="000099"/>
                </a:solidFill>
                <a:latin typeface="+mj-lt"/>
              </a:rPr>
              <a:t>Peak</a:t>
            </a:r>
            <a:r>
              <a:rPr lang="en-US" altLang="zh-CN" sz="2000" i="1" baseline="-25000" dirty="0" err="1" smtClean="0">
                <a:solidFill>
                  <a:srgbClr val="000099"/>
                </a:solidFill>
                <a:latin typeface="+mj-lt"/>
              </a:rPr>
              <a:t>v</a:t>
            </a:r>
            <a:r>
              <a:rPr lang="en-US" altLang="zh-CN" sz="2000" dirty="0" smtClean="0">
                <a:latin typeface="+mj-lt"/>
              </a:rPr>
              <a:t>: associated time information</a:t>
            </a:r>
          </a:p>
          <a:p>
            <a:pPr lvl="2"/>
            <a:r>
              <a:rPr lang="en-US" altLang="zh-CN" sz="2000" i="1" dirty="0" smtClean="0">
                <a:solidFill>
                  <a:srgbClr val="000099"/>
                </a:solidFill>
                <a:latin typeface="+mj-lt"/>
              </a:rPr>
              <a:t>t</a:t>
            </a:r>
            <a:r>
              <a:rPr lang="en-US" altLang="zh-CN" sz="2000" i="1" dirty="0" smtClean="0">
                <a:latin typeface="+mj-lt"/>
              </a:rPr>
              <a:t> </a:t>
            </a:r>
            <a:r>
              <a:rPr lang="en-US" altLang="zh-CN" sz="2000" dirty="0" smtClean="0">
                <a:latin typeface="+mj-lt"/>
              </a:rPr>
              <a:t>: decaying factor</a:t>
            </a:r>
          </a:p>
          <a:p>
            <a:pPr lvl="1"/>
            <a:endParaRPr lang="en-US" altLang="zh-CN" sz="2000" dirty="0" smtClean="0">
              <a:latin typeface="+mj-lt"/>
            </a:endParaRPr>
          </a:p>
          <a:p>
            <a:endParaRPr lang="en-US" altLang="zh-CN" sz="2800" dirty="0" smtClean="0">
              <a:solidFill>
                <a:srgbClr val="C00000"/>
              </a:solidFill>
              <a:latin typeface="+mj-lt"/>
            </a:endParaRPr>
          </a:p>
          <a:p>
            <a:endParaRPr lang="en-US" altLang="zh-CN" sz="2800" dirty="0" smtClean="0">
              <a:solidFill>
                <a:srgbClr val="C00000"/>
              </a:solidFill>
              <a:latin typeface="+mj-lt"/>
            </a:endParaRPr>
          </a:p>
        </p:txBody>
      </p:sp>
      <p:sp>
        <p:nvSpPr>
          <p:cNvPr id="2" name="标题 1"/>
          <p:cNvSpPr>
            <a:spLocks noGrp="1"/>
          </p:cNvSpPr>
          <p:nvPr>
            <p:ph type="title"/>
          </p:nvPr>
        </p:nvSpPr>
        <p:spPr>
          <a:xfrm>
            <a:off x="285720" y="71414"/>
            <a:ext cx="8643998" cy="796908"/>
          </a:xfrm>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en-US" altLang="zh-CN" sz="3200" baseline="30000" dirty="0">
              <a:solidFill>
                <a:srgbClr val="C00000"/>
              </a:solidFill>
              <a:latin typeface="Arial Unicode MS" pitchFamily="34" charset="-122"/>
              <a:ea typeface="黑体" pitchFamily="49" charset="-12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grpSp>
        <p:nvGrpSpPr>
          <p:cNvPr id="3" name="组合 18"/>
          <p:cNvGrpSpPr/>
          <p:nvPr/>
        </p:nvGrpSpPr>
        <p:grpSpPr>
          <a:xfrm>
            <a:off x="1357290" y="4000504"/>
            <a:ext cx="6929486" cy="2814349"/>
            <a:chOff x="929635" y="3506441"/>
            <a:chExt cx="6904865" cy="2814349"/>
          </a:xfrm>
        </p:grpSpPr>
        <p:pic>
          <p:nvPicPr>
            <p:cNvPr id="22" name="图片 2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09499" y="3687329"/>
              <a:ext cx="6525001" cy="2354789"/>
            </a:xfrm>
            <a:prstGeom prst="rect">
              <a:avLst/>
            </a:prstGeom>
          </p:spPr>
        </p:pic>
        <p:sp>
          <p:nvSpPr>
            <p:cNvPr id="23" name="文本框 5"/>
            <p:cNvSpPr txBox="1"/>
            <p:nvPr/>
          </p:nvSpPr>
          <p:spPr>
            <a:xfrm>
              <a:off x="3003549" y="5920680"/>
              <a:ext cx="3136900" cy="400110"/>
            </a:xfrm>
            <a:prstGeom prst="rect">
              <a:avLst/>
            </a:prstGeom>
            <a:noFill/>
          </p:spPr>
          <p:txBody>
            <a:bodyPr wrap="square" rtlCol="0">
              <a:spAutoFit/>
            </a:bodyPr>
            <a:lstStyle/>
            <a:p>
              <a:r>
                <a:rPr lang="en-US" altLang="zh-CN" sz="2000" dirty="0" smtClean="0"/>
                <a:t># of years </a:t>
              </a:r>
              <a:r>
                <a:rPr lang="en-US" altLang="zh-CN" sz="2000" dirty="0" smtClean="0">
                  <a:latin typeface="Times New Roman" panose="02020603050405020304" pitchFamily="18" charset="0"/>
                  <a:cs typeface="Times New Roman" panose="02020603050405020304" pitchFamily="18" charset="0"/>
                </a:rPr>
                <a:t>after</a:t>
              </a:r>
              <a:r>
                <a:rPr lang="en-US" altLang="zh-CN" sz="2000" dirty="0" smtClean="0"/>
                <a:t> publication</a:t>
              </a:r>
              <a:endParaRPr lang="zh-CN" altLang="en-US" sz="2000" dirty="0"/>
            </a:p>
          </p:txBody>
        </p:sp>
        <mc:AlternateContent xmlns:mc="http://schemas.openxmlformats.org/markup-compatibility/2006">
          <mc:Choice xmlns="" xmlns:a14="http://schemas.microsoft.com/office/drawing/2010/main" Requires="a14">
            <p:sp>
              <p:nvSpPr>
                <p:cNvPr id="7" name="文本框 6"/>
                <p:cNvSpPr txBox="1"/>
                <p:nvPr/>
              </p:nvSpPr>
              <p:spPr>
                <a:xfrm rot="10800000">
                  <a:off x="929635" y="3506441"/>
                  <a:ext cx="492443" cy="2614294"/>
                </a:xfrm>
                <a:prstGeom prst="rect">
                  <a:avLst/>
                </a:prstGeom>
                <a:noFill/>
              </p:spPr>
              <p:txBody>
                <a:bodyPr vert="eaVert" wrap="square" rtlCol="0">
                  <a:spAutoFit/>
                </a:bodyPr>
                <a:lstStyle/>
                <a:p>
                  <a:r>
                    <a:rPr lang="en-US" altLang="zh-CN" sz="2000" dirty="0">
                      <a:latin typeface="Times New Roman" panose="02020603050405020304" pitchFamily="18" charset="0"/>
                      <a:cs typeface="Times New Roman" panose="02020603050405020304" pitchFamily="18" charset="0"/>
                    </a:rPr>
                    <a:t>total # of citations (</a:t>
                  </a:r>
                  <a14:m>
                    <m:oMath xmlns:m="http://schemas.openxmlformats.org/officeDocument/2006/math">
                      <m:r>
                        <m:rPr>
                          <m:sty m:val="p"/>
                        </m:rPr>
                        <a:rPr lang="en-US" altLang="zh-CN" sz="2000" i="1">
                          <a:latin typeface="Cambria Math" panose="02040503050406030204" pitchFamily="18" charset="0"/>
                          <a:ea typeface="Cambria Math" panose="02040503050406030204" pitchFamily="18" charset="0"/>
                        </a:rPr>
                        <m:t>x</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7</m:t>
                          </m:r>
                        </m:sup>
                      </m:sSup>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24" name="文本框 6"/>
                <p:cNvSpPr txBox="1">
                  <a:spLocks noRot="1" noChangeAspect="1" noMove="1" noResize="1" noEditPoints="1" noAdjustHandles="1" noChangeArrowheads="1" noChangeShapeType="1" noTextEdit="1"/>
                </p:cNvSpPr>
                <p:nvPr/>
              </p:nvSpPr>
              <p:spPr>
                <a:xfrm rot="10800000">
                  <a:off x="929635" y="3506441"/>
                  <a:ext cx="492443" cy="2614294"/>
                </a:xfrm>
                <a:prstGeom prst="rect">
                  <a:avLst/>
                </a:prstGeom>
                <a:blipFill rotWithShape="0">
                  <a:blip r:embed="rId4"/>
                  <a:stretch>
                    <a:fillRect t="-7226" r="-12346" b="-4196"/>
                  </a:stretch>
                </a:blipFill>
              </p:spPr>
              <p:txBody>
                <a:bodyPr/>
                <a:lstStyle/>
                <a:p>
                  <a:r>
                    <a:rPr lang="zh-CN" altLang="en-US">
                      <a:noFill/>
                    </a:rPr>
                    <a:t> </a:t>
                  </a:r>
                </a:p>
              </p:txBody>
            </p:sp>
          </mc:Fallback>
        </mc:AlternateContent>
      </p:gr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217"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785918" y="1857364"/>
            <a:ext cx="4679189" cy="460248"/>
          </a:xfrm>
          <a:prstGeom prst="rect">
            <a:avLst/>
          </a:prstGeom>
          <a:noFill/>
        </p:spPr>
      </p:pic>
      <p:sp>
        <p:nvSpPr>
          <p:cNvPr id="92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9" name="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785918" y="2643182"/>
            <a:ext cx="4929222" cy="571504"/>
          </a:xfrm>
          <a:prstGeom prst="rect">
            <a:avLst/>
          </a:prstGeom>
          <a:noFill/>
        </p:spPr>
      </p:pic>
      <p:sp>
        <p:nvSpPr>
          <p:cNvPr id="9221" name="Rectangle 5"/>
          <p:cNvSpPr>
            <a:spLocks noChangeArrowheads="1"/>
          </p:cNvSpPr>
          <p:nvPr/>
        </p:nvSpPr>
        <p:spPr bwMode="auto">
          <a:xfrm>
            <a:off x="0" y="774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643998" cy="796908"/>
          </a:xfrm>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en-US" altLang="zh-CN" sz="3200" baseline="30000" dirty="0">
              <a:solidFill>
                <a:srgbClr val="C00000"/>
              </a:solidFill>
              <a:latin typeface="Arial Unicode MS" pitchFamily="34" charset="-122"/>
              <a:ea typeface="黑体" pitchFamily="49" charset="-12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6" name="内容占位符 2"/>
          <p:cNvSpPr>
            <a:spLocks noGrp="1"/>
          </p:cNvSpPr>
          <p:nvPr>
            <p:ph idx="1"/>
          </p:nvPr>
        </p:nvSpPr>
        <p:spPr>
          <a:xfrm>
            <a:off x="267286" y="883579"/>
            <a:ext cx="8733870" cy="5770440"/>
          </a:xfrm>
        </p:spPr>
        <p:txBody>
          <a:bodyPr>
            <a:normAutofit/>
          </a:bodyPr>
          <a:lstStyle/>
          <a:p>
            <a:r>
              <a:rPr lang="en-US" altLang="zh-CN" dirty="0" smtClean="0">
                <a:solidFill>
                  <a:srgbClr val="000099"/>
                </a:solidFill>
                <a:latin typeface="+mj-lt"/>
              </a:rPr>
              <a:t>Citation Ensemble </a:t>
            </a:r>
            <a:r>
              <a:rPr lang="en-US" altLang="zh-CN" i="1" dirty="0" err="1" smtClean="0">
                <a:solidFill>
                  <a:srgbClr val="000099"/>
                </a:solidFill>
                <a:latin typeface="+mj-lt"/>
              </a:rPr>
              <a:t>R</a:t>
            </a:r>
            <a:r>
              <a:rPr lang="en-US" altLang="zh-CN" i="1" baseline="-25000" dirty="0" err="1" smtClean="0">
                <a:solidFill>
                  <a:srgbClr val="000099"/>
                </a:solidFill>
                <a:latin typeface="+mj-lt"/>
              </a:rPr>
              <a:t>c</a:t>
            </a:r>
            <a:r>
              <a:rPr lang="en-US" altLang="zh-CN" dirty="0" smtClean="0">
                <a:solidFill>
                  <a:srgbClr val="000099"/>
                </a:solidFill>
                <a:latin typeface="+mj-lt"/>
              </a:rPr>
              <a:t>:</a:t>
            </a:r>
          </a:p>
          <a:p>
            <a:pPr lvl="1"/>
            <a:r>
              <a:rPr lang="en-US" altLang="zh-CN" sz="2200" dirty="0" smtClean="0">
                <a:latin typeface="+mj-lt"/>
              </a:rPr>
              <a:t>S1: extract the article citation graph</a:t>
            </a:r>
          </a:p>
          <a:p>
            <a:pPr lvl="1"/>
            <a:r>
              <a:rPr lang="en-US" altLang="zh-CN" sz="2200" dirty="0" smtClean="0">
                <a:latin typeface="+mj-lt"/>
              </a:rPr>
              <a:t>S2: associate time information (</a:t>
            </a:r>
            <a:r>
              <a:rPr lang="en-US" altLang="zh-CN" sz="2200" i="1" dirty="0" smtClean="0">
                <a:latin typeface="+mj-lt"/>
              </a:rPr>
              <a:t>i.e.</a:t>
            </a:r>
            <a:r>
              <a:rPr lang="en-US" altLang="zh-CN" sz="2200" dirty="0" smtClean="0">
                <a:latin typeface="+mj-lt"/>
              </a:rPr>
              <a:t> publication year </a:t>
            </a:r>
            <a:r>
              <a:rPr lang="en-US" altLang="zh-CN" sz="2200" dirty="0">
                <a:latin typeface="+mj-lt"/>
              </a:rPr>
              <a:t>and peak year of </a:t>
            </a:r>
            <a:r>
              <a:rPr lang="en-US" altLang="zh-CN" sz="2200" dirty="0" smtClean="0">
                <a:latin typeface="+mj-lt"/>
              </a:rPr>
              <a:t>citations);</a:t>
            </a:r>
          </a:p>
          <a:p>
            <a:pPr lvl="1"/>
            <a:r>
              <a:rPr lang="en-US" altLang="zh-CN" sz="2200" dirty="0" smtClean="0">
                <a:latin typeface="+mj-lt"/>
              </a:rPr>
              <a:t>S3: rank articles with </a:t>
            </a:r>
            <a:r>
              <a:rPr lang="en-US" altLang="zh-CN" sz="2200" dirty="0" smtClean="0">
                <a:solidFill>
                  <a:srgbClr val="000099"/>
                </a:solidFill>
                <a:latin typeface="+mj-lt"/>
              </a:rPr>
              <a:t>time-weighted PageRank</a:t>
            </a:r>
            <a:r>
              <a:rPr lang="en-US" altLang="zh-CN" sz="2200" dirty="0" smtClean="0">
                <a:latin typeface="+mj-lt"/>
              </a:rPr>
              <a:t>;</a:t>
            </a:r>
          </a:p>
          <a:p>
            <a:pPr>
              <a:lnSpc>
                <a:spcPct val="150000"/>
              </a:lnSpc>
              <a:spcBef>
                <a:spcPts val="4800"/>
              </a:spcBef>
            </a:pPr>
            <a:r>
              <a:rPr lang="en-US" altLang="zh-CN" dirty="0" smtClean="0">
                <a:solidFill>
                  <a:srgbClr val="000099"/>
                </a:solidFill>
                <a:latin typeface="+mj-lt"/>
              </a:rPr>
              <a:t>Venue Ensemble </a:t>
            </a:r>
            <a:r>
              <a:rPr lang="en-US" altLang="zh-CN" i="1" dirty="0" err="1" smtClean="0">
                <a:solidFill>
                  <a:srgbClr val="000099"/>
                </a:solidFill>
                <a:latin typeface="+mj-lt"/>
              </a:rPr>
              <a:t>R</a:t>
            </a:r>
            <a:r>
              <a:rPr lang="en-US" altLang="zh-CN" i="1" baseline="-25000" dirty="0" err="1" smtClean="0">
                <a:solidFill>
                  <a:srgbClr val="000099"/>
                </a:solidFill>
                <a:latin typeface="+mj-lt"/>
              </a:rPr>
              <a:t>v</a:t>
            </a:r>
            <a:r>
              <a:rPr lang="en-US" altLang="zh-CN" dirty="0" smtClean="0">
                <a:solidFill>
                  <a:srgbClr val="000099"/>
                </a:solidFill>
                <a:latin typeface="+mj-lt"/>
              </a:rPr>
              <a:t>:</a:t>
            </a:r>
          </a:p>
          <a:p>
            <a:pPr lvl="1"/>
            <a:r>
              <a:rPr lang="en-US" altLang="zh-CN" sz="2200" dirty="0" smtClean="0">
                <a:latin typeface="+mj-lt"/>
              </a:rPr>
              <a:t>Similar to citation ensemble except that: </a:t>
            </a:r>
          </a:p>
          <a:p>
            <a:pPr lvl="2"/>
            <a:r>
              <a:rPr lang="en-US" altLang="zh-CN" sz="2000" dirty="0" smtClean="0">
                <a:latin typeface="+mj-lt"/>
              </a:rPr>
              <a:t>S1: extract the venue citation graph;</a:t>
            </a:r>
          </a:p>
          <a:p>
            <a:pPr lvl="2"/>
            <a:r>
              <a:rPr lang="en-US" altLang="zh-CN" sz="2000" dirty="0" smtClean="0">
                <a:latin typeface="+mj-lt"/>
              </a:rPr>
              <a:t>S2: assign edge weights: </a:t>
            </a:r>
          </a:p>
          <a:p>
            <a:pPr lvl="2"/>
            <a:r>
              <a:rPr lang="en-US" altLang="zh-CN" sz="2000" dirty="0" smtClean="0">
                <a:latin typeface="+mj-lt"/>
              </a:rPr>
              <a:t>S3: map each article to the importance of its venue</a:t>
            </a:r>
            <a:r>
              <a:rPr lang="en-US" altLang="zh-CN" dirty="0" smtClean="0">
                <a:latin typeface="+mj-lt"/>
              </a:rPr>
              <a:t>. </a:t>
            </a:r>
          </a:p>
          <a:p>
            <a:pPr lvl="1"/>
            <a:endParaRPr lang="en-US" altLang="zh-CN" dirty="0" smtClean="0">
              <a:latin typeface="+mj-lt"/>
            </a:endParaRPr>
          </a:p>
        </p:txBody>
      </p:sp>
      <p:sp>
        <p:nvSpPr>
          <p:cNvPr id="81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819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00562" y="5214950"/>
            <a:ext cx="3694365" cy="285752"/>
          </a:xfrm>
          <a:prstGeom prst="rect">
            <a:avLst/>
          </a:prstGeom>
          <a:noFill/>
        </p:spPr>
      </p:pic>
      <p:sp>
        <p:nvSpPr>
          <p:cNvPr id="8195" name="Rectangle 3"/>
          <p:cNvSpPr>
            <a:spLocks noChangeArrowheads="1"/>
          </p:cNvSpPr>
          <p:nvPr/>
        </p:nvSpPr>
        <p:spPr bwMode="auto">
          <a:xfrm>
            <a:off x="137160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71600" algn="l"/>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285720" y="3069551"/>
            <a:ext cx="8643998" cy="430887"/>
          </a:xfrm>
          <a:prstGeom prst="rect">
            <a:avLst/>
          </a:prstGeom>
        </p:spPr>
        <p:txBody>
          <a:bodyPr wrap="square">
            <a:spAutoFit/>
          </a:bodyPr>
          <a:lstStyle/>
          <a:p>
            <a:pPr lvl="1" algn="ctr">
              <a:buNone/>
            </a:pPr>
            <a:r>
              <a:rPr lang="en-US" altLang="zh-CN" sz="2200" dirty="0" smtClean="0">
                <a:solidFill>
                  <a:srgbClr val="FF0000"/>
                </a:solidFill>
              </a:rPr>
              <a:t>Produce an improved result compared with traditional </a:t>
            </a:r>
            <a:r>
              <a:rPr lang="en-US" altLang="zh-CN" sz="2200" dirty="0" err="1" smtClean="0">
                <a:solidFill>
                  <a:srgbClr val="FF0000"/>
                </a:solidFill>
              </a:rPr>
              <a:t>PageRank</a:t>
            </a:r>
            <a:endParaRPr lang="en-US" altLang="zh-CN" sz="2200" dirty="0" smtClean="0">
              <a:solidFill>
                <a:srgbClr val="FF0000"/>
              </a:solidFill>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fade">
                                      <p:cBhvr>
                                        <p:cTn id="16" dur="500"/>
                                        <p:tgtEl>
                                          <p:spTgt spid="6">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fade">
                                      <p:cBhvr>
                                        <p:cTn id="19" dur="500"/>
                                        <p:tgtEl>
                                          <p:spTgt spid="6">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193"/>
                                        </p:tgtEl>
                                        <p:attrNameLst>
                                          <p:attrName>style.visibility</p:attrName>
                                        </p:attrNameLst>
                                      </p:cBhvr>
                                      <p:to>
                                        <p:strVal val="visible"/>
                                      </p:to>
                                    </p:set>
                                    <p:animEffect transition="in" filter="fade">
                                      <p:cBhvr>
                                        <p:cTn id="22" dur="2000"/>
                                        <p:tgtEl>
                                          <p:spTgt spid="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643998" cy="796908"/>
          </a:xfrm>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en-US" altLang="zh-CN" sz="3200" baseline="30000" dirty="0">
              <a:solidFill>
                <a:srgbClr val="C00000"/>
              </a:solidFill>
              <a:latin typeface="Arial Unicode MS" pitchFamily="34" charset="-122"/>
              <a:ea typeface="黑体" pitchFamily="49" charset="-12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81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195" name="Rectangle 3"/>
          <p:cNvSpPr>
            <a:spLocks noChangeArrowheads="1"/>
          </p:cNvSpPr>
          <p:nvPr/>
        </p:nvSpPr>
        <p:spPr bwMode="auto">
          <a:xfrm>
            <a:off x="137160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71600" algn="l"/>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内容占位符 2"/>
          <p:cNvSpPr>
            <a:spLocks noGrp="1"/>
          </p:cNvSpPr>
          <p:nvPr>
            <p:ph idx="1"/>
          </p:nvPr>
        </p:nvSpPr>
        <p:spPr>
          <a:xfrm>
            <a:off x="267286" y="883579"/>
            <a:ext cx="8609428" cy="5770440"/>
          </a:xfrm>
        </p:spPr>
        <p:txBody>
          <a:bodyPr>
            <a:normAutofit fontScale="92500"/>
          </a:bodyPr>
          <a:lstStyle/>
          <a:p>
            <a:r>
              <a:rPr lang="en-US" altLang="zh-CN" sz="3500" dirty="0" smtClean="0">
                <a:solidFill>
                  <a:srgbClr val="000099"/>
                </a:solidFill>
              </a:rPr>
              <a:t>Author Ensemble </a:t>
            </a:r>
            <a:r>
              <a:rPr lang="en-US" altLang="zh-CN" sz="3500" i="1" dirty="0" smtClean="0">
                <a:solidFill>
                  <a:srgbClr val="000099"/>
                </a:solidFill>
              </a:rPr>
              <a:t>R</a:t>
            </a:r>
            <a:r>
              <a:rPr lang="en-US" altLang="zh-CN" sz="3500" i="1" baseline="-25000" dirty="0" smtClean="0">
                <a:solidFill>
                  <a:srgbClr val="000099"/>
                </a:solidFill>
              </a:rPr>
              <a:t>a</a:t>
            </a:r>
            <a:r>
              <a:rPr lang="en-US" altLang="zh-CN" sz="3500" dirty="0" smtClean="0">
                <a:solidFill>
                  <a:srgbClr val="000099"/>
                </a:solidFill>
              </a:rPr>
              <a:t>:</a:t>
            </a:r>
          </a:p>
          <a:p>
            <a:pPr lvl="1"/>
            <a:r>
              <a:rPr lang="en-US" altLang="zh-CN" dirty="0">
                <a:latin typeface="+mj-lt"/>
              </a:rPr>
              <a:t>author citation graph is too large to handle</a:t>
            </a:r>
            <a:endParaRPr lang="en-US" altLang="zh-CN" dirty="0" smtClean="0">
              <a:latin typeface="+mj-lt"/>
            </a:endParaRPr>
          </a:p>
          <a:p>
            <a:pPr lvl="1"/>
            <a:r>
              <a:rPr lang="en-US" altLang="zh-CN" dirty="0" smtClean="0">
                <a:latin typeface="+mj-lt"/>
              </a:rPr>
              <a:t>S1: </a:t>
            </a:r>
            <a:r>
              <a:rPr lang="en-US" altLang="zh-CN" dirty="0">
                <a:latin typeface="+mj-lt"/>
              </a:rPr>
              <a:t>compute </a:t>
            </a:r>
            <a:r>
              <a:rPr lang="en-US" altLang="zh-CN" dirty="0" smtClean="0">
                <a:latin typeface="+mj-lt"/>
              </a:rPr>
              <a:t>the importance of each author as the average importance of his/her articles produced by citation ensemble;</a:t>
            </a:r>
            <a:endParaRPr lang="en-US" altLang="zh-CN" dirty="0">
              <a:latin typeface="+mj-lt"/>
            </a:endParaRPr>
          </a:p>
          <a:p>
            <a:pPr lvl="1"/>
            <a:r>
              <a:rPr lang="en-US" altLang="zh-CN" dirty="0" smtClean="0">
                <a:latin typeface="+mj-lt"/>
              </a:rPr>
              <a:t>S2: </a:t>
            </a:r>
            <a:r>
              <a:rPr lang="en-US" altLang="zh-CN" dirty="0">
                <a:latin typeface="+mj-lt"/>
              </a:rPr>
              <a:t>map each </a:t>
            </a:r>
            <a:r>
              <a:rPr lang="en-US" altLang="zh-CN" dirty="0" smtClean="0">
                <a:latin typeface="+mj-lt"/>
              </a:rPr>
              <a:t>article </a:t>
            </a:r>
            <a:r>
              <a:rPr lang="en-US" altLang="zh-CN" dirty="0">
                <a:latin typeface="+mj-lt"/>
              </a:rPr>
              <a:t>to the </a:t>
            </a:r>
            <a:r>
              <a:rPr lang="en-US" altLang="zh-CN" dirty="0" smtClean="0">
                <a:latin typeface="+mj-lt"/>
              </a:rPr>
              <a:t>average importance </a:t>
            </a:r>
            <a:r>
              <a:rPr lang="en-US" altLang="zh-CN" dirty="0">
                <a:latin typeface="+mj-lt"/>
              </a:rPr>
              <a:t>of its </a:t>
            </a:r>
            <a:r>
              <a:rPr lang="en-US" altLang="zh-CN" dirty="0" smtClean="0">
                <a:latin typeface="+mj-lt"/>
              </a:rPr>
              <a:t>authors.</a:t>
            </a:r>
          </a:p>
          <a:p>
            <a:pPr lvl="1"/>
            <a:r>
              <a:rPr lang="en-US" altLang="zh-CN" dirty="0" smtClean="0">
                <a:latin typeface="+mj-lt"/>
              </a:rPr>
              <a:t>Not the best, but </a:t>
            </a:r>
            <a:r>
              <a:rPr lang="en-US" altLang="zh-CN" dirty="0">
                <a:solidFill>
                  <a:srgbClr val="FF0000"/>
                </a:solidFill>
                <a:latin typeface="+mj-lt"/>
              </a:rPr>
              <a:t>s</a:t>
            </a:r>
            <a:r>
              <a:rPr lang="en-US" altLang="zh-CN" dirty="0" smtClean="0">
                <a:solidFill>
                  <a:srgbClr val="FF0000"/>
                </a:solidFill>
                <a:latin typeface="+mj-lt"/>
              </a:rPr>
              <a:t>imple</a:t>
            </a:r>
            <a:r>
              <a:rPr lang="en-US" altLang="zh-CN" dirty="0" smtClean="0">
                <a:latin typeface="+mj-lt"/>
              </a:rPr>
              <a:t> and </a:t>
            </a:r>
            <a:r>
              <a:rPr lang="en-US" altLang="zh-CN" dirty="0" smtClean="0">
                <a:solidFill>
                  <a:srgbClr val="FF0000"/>
                </a:solidFill>
                <a:latin typeface="+mj-lt"/>
              </a:rPr>
              <a:t>efficient</a:t>
            </a:r>
          </a:p>
          <a:p>
            <a:pPr>
              <a:lnSpc>
                <a:spcPct val="150000"/>
              </a:lnSpc>
            </a:pPr>
            <a:r>
              <a:rPr lang="en-US" altLang="zh-CN" sz="3500" dirty="0">
                <a:solidFill>
                  <a:srgbClr val="000099"/>
                </a:solidFill>
              </a:rPr>
              <a:t>Final ranking: assemble the ensembles</a:t>
            </a:r>
          </a:p>
          <a:p>
            <a:pPr lvl="1"/>
            <a:endParaRPr lang="en-US" altLang="zh-CN" i="1" dirty="0" smtClean="0">
              <a:solidFill>
                <a:srgbClr val="C00000"/>
              </a:solidFill>
              <a:latin typeface="+mj-lt"/>
            </a:endParaRPr>
          </a:p>
          <a:p>
            <a:pPr>
              <a:lnSpc>
                <a:spcPct val="150000"/>
              </a:lnSpc>
            </a:pPr>
            <a:r>
              <a:rPr lang="en-US" altLang="zh-CN" sz="3500" dirty="0" smtClean="0">
                <a:solidFill>
                  <a:srgbClr val="000099"/>
                </a:solidFill>
              </a:rPr>
              <a:t>Affiliation Ensemble </a:t>
            </a:r>
            <a:r>
              <a:rPr lang="en-US" altLang="zh-CN" sz="3500" i="1" dirty="0" err="1" smtClean="0">
                <a:solidFill>
                  <a:srgbClr val="000099"/>
                </a:solidFill>
              </a:rPr>
              <a:t>R</a:t>
            </a:r>
            <a:r>
              <a:rPr lang="en-US" altLang="zh-CN" sz="3500" i="1" baseline="-25000" dirty="0" err="1" smtClean="0">
                <a:solidFill>
                  <a:srgbClr val="000099"/>
                </a:solidFill>
              </a:rPr>
              <a:t>af</a:t>
            </a:r>
            <a:endParaRPr lang="en-US" altLang="zh-CN" sz="3500" i="1" baseline="-25000" dirty="0">
              <a:solidFill>
                <a:srgbClr val="000099"/>
              </a:solidFill>
            </a:endParaRPr>
          </a:p>
          <a:p>
            <a:pPr lvl="1"/>
            <a:r>
              <a:rPr lang="en-US" altLang="zh-CN" dirty="0" smtClean="0">
                <a:latin typeface="+mj-lt"/>
              </a:rPr>
              <a:t>The same as either venue ensemble or author ensemble</a:t>
            </a:r>
          </a:p>
          <a:p>
            <a:pPr lvl="1"/>
            <a:r>
              <a:rPr lang="en-US" altLang="zh-CN" dirty="0" smtClean="0">
                <a:solidFill>
                  <a:srgbClr val="FF0000"/>
                </a:solidFill>
                <a:latin typeface="+mj-lt"/>
              </a:rPr>
              <a:t>NOT used</a:t>
            </a:r>
            <a:r>
              <a:rPr lang="en-US" altLang="zh-CN" dirty="0" smtClean="0">
                <a:latin typeface="+mj-lt"/>
              </a:rPr>
              <a:t>: </a:t>
            </a:r>
            <a:r>
              <a:rPr lang="en-US" altLang="zh-CN" i="1" dirty="0" smtClean="0">
                <a:latin typeface="+mj-lt"/>
              </a:rPr>
              <a:t>the result becomes worse after incorporating affiliation ensemble</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28701" y="4214818"/>
            <a:ext cx="6700885" cy="357190"/>
          </a:xfrm>
          <a:prstGeom prst="rect">
            <a:avLst/>
          </a:prstGeom>
          <a:noFill/>
        </p:spPr>
      </p:pic>
      <p:sp>
        <p:nvSpPr>
          <p:cNvPr id="1027" name="Rectangle 3"/>
          <p:cNvSpPr>
            <a:spLocks noChangeArrowheads="1"/>
          </p:cNvSpPr>
          <p:nvPr/>
        </p:nvSpPr>
        <p:spPr bwMode="auto">
          <a:xfrm>
            <a:off x="0" y="615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fade">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fade">
                                      <p:cBhvr>
                                        <p:cTn id="12" dur="500"/>
                                        <p:tgtEl>
                                          <p:spTgt spid="9">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fade">
                                      <p:cBhvr>
                                        <p:cTn id="15" dur="500"/>
                                        <p:tgtEl>
                                          <p:spTgt spid="9">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9" end="9"/>
                                            </p:txEl>
                                          </p:spTgt>
                                        </p:tgtEl>
                                        <p:attrNameLst>
                                          <p:attrName>style.visibility</p:attrName>
                                        </p:attrNameLst>
                                      </p:cBhvr>
                                      <p:to>
                                        <p:strVal val="visible"/>
                                      </p:to>
                                    </p:set>
                                    <p:animEffect transition="in" filter="fade">
                                      <p:cBhvr>
                                        <p:cTn id="18"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899592" y="4263479"/>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0099"/>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899592" y="4839543"/>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0099"/>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899592" y="5445224"/>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0099"/>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1" name="TextBox 10"/>
          <p:cNvSpPr txBox="1"/>
          <p:nvPr/>
        </p:nvSpPr>
        <p:spPr>
          <a:xfrm>
            <a:off x="395536" y="4263478"/>
            <a:ext cx="504056" cy="1685802"/>
          </a:xfrm>
          <a:prstGeom prst="rect">
            <a:avLst/>
          </a:prstGeom>
          <a:blipFill dpi="0" rotWithShape="1">
            <a:blip r:embed="rId5" cstate="print">
              <a:alphaModFix amt="84000"/>
            </a:blip>
            <a:srcRect/>
            <a:tile tx="0" ty="0" sx="100000" sy="100000" flip="none" algn="tl"/>
          </a:blipFill>
          <a:ln w="12700" cmpd="thickThin">
            <a:solidFill>
              <a:srgbClr val="FF0000"/>
            </a:solidFill>
            <a:miter lim="800000"/>
            <a:headEnd/>
            <a:tailEnd/>
          </a:ln>
        </p:spPr>
        <p:txBody>
          <a:bodyPr vert="eaVert"/>
          <a:lstStyle/>
          <a:p>
            <a:pPr algn="ctr">
              <a:defRPr/>
            </a:pPr>
            <a:r>
              <a:rPr lang="zh-CN" altLang="en-US" sz="2800" b="1" dirty="0" smtClean="0">
                <a:solidFill>
                  <a:srgbClr val="FF0000"/>
                </a:solidFill>
                <a:latin typeface="Arial Unicode MS" pitchFamily="34" charset="-122"/>
                <a:ea typeface="黑体" pitchFamily="49" charset="-122"/>
                <a:cs typeface="Arial Unicode MS" pitchFamily="34" charset="-122"/>
                <a:sym typeface="Wingdings" pitchFamily="2" charset="2"/>
              </a:rPr>
              <a:t>挑战性</a:t>
            </a:r>
            <a:endParaRPr lang="en-US" altLang="zh-CN" sz="28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643998" cy="796908"/>
          </a:xfrm>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en-US" altLang="zh-CN" sz="3200" baseline="30000" dirty="0">
              <a:solidFill>
                <a:srgbClr val="C00000"/>
              </a:solidFill>
              <a:latin typeface="Arial Unicode MS" pitchFamily="34" charset="-122"/>
              <a:ea typeface="黑体" pitchFamily="49" charset="-12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81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195" name="Rectangle 3"/>
          <p:cNvSpPr>
            <a:spLocks noChangeArrowheads="1"/>
          </p:cNvSpPr>
          <p:nvPr/>
        </p:nvSpPr>
        <p:spPr bwMode="auto">
          <a:xfrm>
            <a:off x="137160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71600" algn="l"/>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7" name="Rectangle 3"/>
          <p:cNvSpPr>
            <a:spLocks noChangeArrowheads="1"/>
          </p:cNvSpPr>
          <p:nvPr/>
        </p:nvSpPr>
        <p:spPr bwMode="auto">
          <a:xfrm>
            <a:off x="0" y="615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内容占位符 2"/>
          <p:cNvSpPr>
            <a:spLocks noGrp="1"/>
          </p:cNvSpPr>
          <p:nvPr>
            <p:ph idx="1"/>
          </p:nvPr>
        </p:nvSpPr>
        <p:spPr>
          <a:xfrm>
            <a:off x="267286" y="882000"/>
            <a:ext cx="8609428" cy="5404500"/>
          </a:xfrm>
        </p:spPr>
        <p:txBody>
          <a:bodyPr>
            <a:normAutofit fontScale="92500"/>
          </a:bodyPr>
          <a:lstStyle/>
          <a:p>
            <a:r>
              <a:rPr lang="en-US" altLang="zh-CN" sz="2800" dirty="0" smtClean="0">
                <a:solidFill>
                  <a:srgbClr val="000099"/>
                </a:solidFill>
              </a:rPr>
              <a:t>Experimental settings</a:t>
            </a:r>
          </a:p>
          <a:p>
            <a:pPr lvl="1"/>
            <a:r>
              <a:rPr lang="en-US" altLang="zh-CN" dirty="0" smtClean="0"/>
              <a:t>Dataset: MAG</a:t>
            </a:r>
          </a:p>
          <a:p>
            <a:pPr lvl="1"/>
            <a:r>
              <a:rPr lang="en-US" altLang="zh-CN" dirty="0" smtClean="0"/>
              <a:t>Metric: pairwise accuracy</a:t>
            </a:r>
          </a:p>
          <a:p>
            <a:pPr lvl="2"/>
            <a:endParaRPr lang="en-US" altLang="zh-CN" sz="2400" dirty="0" smtClean="0"/>
          </a:p>
          <a:p>
            <a:pPr lvl="1"/>
            <a:endParaRPr lang="en-US" altLang="zh-CN" dirty="0" smtClean="0">
              <a:solidFill>
                <a:srgbClr val="000099"/>
              </a:solidFill>
            </a:endParaRPr>
          </a:p>
          <a:p>
            <a:pPr lvl="1"/>
            <a:r>
              <a:rPr lang="en-US" altLang="zh-CN" dirty="0" smtClean="0">
                <a:solidFill>
                  <a:srgbClr val="000099"/>
                </a:solidFill>
              </a:rPr>
              <a:t>Algorithms</a:t>
            </a:r>
          </a:p>
          <a:p>
            <a:pPr lvl="2"/>
            <a:r>
              <a:rPr lang="en-US" altLang="zh-CN" sz="2400" dirty="0" smtClean="0"/>
              <a:t>PR: PageRank on the article citation graph;</a:t>
            </a:r>
          </a:p>
          <a:p>
            <a:pPr lvl="2"/>
            <a:r>
              <a:rPr lang="en-US" altLang="zh-CN" sz="2400" dirty="0" smtClean="0"/>
              <a:t>WPR: time-Weighted PageRank, i.e. citation ensemble;</a:t>
            </a:r>
          </a:p>
          <a:p>
            <a:pPr lvl="2"/>
            <a:r>
              <a:rPr lang="en-US" altLang="zh-CN" sz="2400" dirty="0" err="1" smtClean="0"/>
              <a:t>MulRank</a:t>
            </a:r>
            <a:r>
              <a:rPr lang="en-US" altLang="zh-CN" sz="2400" dirty="0" smtClean="0"/>
              <a:t>: exploits multiple types of entities simultaneously;</a:t>
            </a:r>
          </a:p>
          <a:p>
            <a:pPr lvl="2"/>
            <a:r>
              <a:rPr lang="en-US" altLang="zh-CN" sz="2400" dirty="0">
                <a:solidFill>
                  <a:srgbClr val="FF0000"/>
                </a:solidFill>
              </a:rPr>
              <a:t>EWPR</a:t>
            </a:r>
            <a:r>
              <a:rPr lang="en-US" altLang="zh-CN" sz="2400" dirty="0"/>
              <a:t>: our method </a:t>
            </a:r>
            <a:r>
              <a:rPr lang="en-US" altLang="zh-CN" sz="2400" dirty="0" smtClean="0"/>
              <a:t>with </a:t>
            </a:r>
            <a:r>
              <a:rPr lang="el-GR" altLang="zh-CN" sz="2400" dirty="0" smtClean="0">
                <a:solidFill>
                  <a:srgbClr val="FF0000"/>
                </a:solidFill>
              </a:rPr>
              <a:t>α</a:t>
            </a:r>
            <a:r>
              <a:rPr lang="en-US" altLang="zh-CN" sz="2400" dirty="0" smtClean="0">
                <a:solidFill>
                  <a:srgbClr val="FF0000"/>
                </a:solidFill>
              </a:rPr>
              <a:t>=1.2 </a:t>
            </a:r>
            <a:r>
              <a:rPr lang="en-US" altLang="zh-CN" sz="2400" dirty="0" smtClean="0"/>
              <a:t>and </a:t>
            </a:r>
            <a:r>
              <a:rPr lang="el-GR" altLang="zh-CN" sz="2400" dirty="0" smtClean="0">
                <a:solidFill>
                  <a:srgbClr val="FF0000"/>
                </a:solidFill>
              </a:rPr>
              <a:t>β</a:t>
            </a:r>
            <a:r>
              <a:rPr lang="en-US" altLang="zh-CN" sz="2400" dirty="0" smtClean="0">
                <a:solidFill>
                  <a:srgbClr val="FF0000"/>
                </a:solidFill>
              </a:rPr>
              <a:t> = 0.3</a:t>
            </a:r>
            <a:r>
              <a:rPr lang="en-US" altLang="zh-CN" sz="2400" dirty="0" smtClean="0"/>
              <a:t>;</a:t>
            </a:r>
          </a:p>
          <a:p>
            <a:pPr lvl="2"/>
            <a:r>
              <a:rPr lang="en-US" altLang="zh-CN" sz="2400" dirty="0" smtClean="0"/>
              <a:t>EWPR*: further uses affiliation ensemble with weight 0.3.</a:t>
            </a:r>
          </a:p>
          <a:p>
            <a:pPr lvl="1"/>
            <a:r>
              <a:rPr lang="en-US" altLang="zh-CN" dirty="0" smtClean="0">
                <a:solidFill>
                  <a:srgbClr val="000099"/>
                </a:solidFill>
              </a:rPr>
              <a:t>Without using external Data</a:t>
            </a:r>
            <a:endParaRPr lang="zh-CN" altLang="en-US" dirty="0">
              <a:solidFill>
                <a:srgbClr val="000099"/>
              </a:solidFill>
            </a:endParaRPr>
          </a:p>
        </p:txBody>
      </p:sp>
      <p:sp>
        <p:nvSpPr>
          <p:cNvPr id="13" name="文本框 4"/>
          <p:cNvSpPr txBox="1"/>
          <p:nvPr/>
        </p:nvSpPr>
        <p:spPr>
          <a:xfrm>
            <a:off x="267286" y="6311900"/>
            <a:ext cx="8476078" cy="523220"/>
          </a:xfrm>
          <a:prstGeom prst="rect">
            <a:avLst/>
          </a:prstGeom>
          <a:noFill/>
        </p:spPr>
        <p:txBody>
          <a:bodyPr wrap="square" rtlCol="0">
            <a:spAutoFit/>
          </a:bodyPr>
          <a:lstStyle/>
          <a:p>
            <a:r>
              <a:rPr lang="en-US" altLang="zh-CN" sz="1400" dirty="0" err="1" smtClean="0"/>
              <a:t>MulRank</a:t>
            </a:r>
            <a:r>
              <a:rPr lang="en-US" altLang="zh-CN" sz="1400" dirty="0" smtClean="0"/>
              <a:t>: </a:t>
            </a:r>
            <a:r>
              <a:rPr lang="en-US" altLang="zh-CN" sz="1400" dirty="0" err="1" smtClean="0"/>
              <a:t>Xiaorui</a:t>
            </a:r>
            <a:r>
              <a:rPr lang="en-US" altLang="zh-CN" sz="1400" dirty="0" smtClean="0"/>
              <a:t> Jiang, et al. Towards an Effective and Unbiased Ranking of Scientific Literature through Mutual Reinforcement. In CIKM, 2012.</a:t>
            </a:r>
            <a:endParaRPr lang="zh-CN" altLang="en-US" sz="1400" dirty="0"/>
          </a:p>
        </p:txBody>
      </p:sp>
      <p:grpSp>
        <p:nvGrpSpPr>
          <p:cNvPr id="14" name="组合 13"/>
          <p:cNvGrpSpPr/>
          <p:nvPr/>
        </p:nvGrpSpPr>
        <p:grpSpPr>
          <a:xfrm>
            <a:off x="5000628" y="1268785"/>
            <a:ext cx="3657600" cy="1588711"/>
            <a:chOff x="4900613" y="1217950"/>
            <a:chExt cx="3657600" cy="1588711"/>
          </a:xfrm>
        </p:grpSpPr>
        <p:sp>
          <p:nvSpPr>
            <p:cNvPr id="15" name="文本框 6"/>
            <p:cNvSpPr txBox="1"/>
            <p:nvPr/>
          </p:nvSpPr>
          <p:spPr>
            <a:xfrm>
              <a:off x="4900613" y="1217950"/>
              <a:ext cx="3657600" cy="1323439"/>
            </a:xfrm>
            <a:prstGeom prst="rect">
              <a:avLst/>
            </a:prstGeom>
            <a:noFill/>
          </p:spPr>
          <p:txBody>
            <a:bodyPr wrap="square" rtlCol="0">
              <a:spAutoFit/>
            </a:bodyPr>
            <a:lstStyle/>
            <a:p>
              <a:r>
                <a:rPr lang="en-US" altLang="zh-CN" sz="2000" dirty="0" smtClean="0">
                  <a:solidFill>
                    <a:srgbClr val="002060"/>
                  </a:solidFill>
                </a:rPr>
                <a:t>All pairs: {a&gt;b}, {a&gt;c}, </a:t>
              </a:r>
              <a:r>
                <a:rPr lang="en-US" altLang="zh-CN" sz="2000" dirty="0" smtClean="0">
                  <a:solidFill>
                    <a:srgbClr val="FF0000"/>
                  </a:solidFill>
                </a:rPr>
                <a:t>{b&gt;c}</a:t>
              </a:r>
            </a:p>
            <a:p>
              <a:r>
                <a:rPr lang="en-US" altLang="zh-CN" sz="2000" dirty="0" smtClean="0">
                  <a:solidFill>
                    <a:srgbClr val="002060"/>
                  </a:solidFill>
                </a:rPr>
                <a:t>Ranking: {a&gt;b}, {a&gt;c}, </a:t>
              </a:r>
              <a:r>
                <a:rPr lang="en-US" altLang="zh-CN" sz="2000" dirty="0" smtClean="0">
                  <a:solidFill>
                    <a:srgbClr val="FF0000"/>
                  </a:solidFill>
                </a:rPr>
                <a:t>{b&lt;c}</a:t>
              </a:r>
            </a:p>
            <a:p>
              <a:r>
                <a:rPr lang="en-US" altLang="zh-CN" sz="2000" dirty="0" smtClean="0">
                  <a:solidFill>
                    <a:srgbClr val="002060"/>
                  </a:solidFill>
                </a:rPr>
                <a:t>Agreed pairs: </a:t>
              </a:r>
              <a:r>
                <a:rPr lang="en-US" altLang="zh-CN" sz="2000" dirty="0">
                  <a:solidFill>
                    <a:srgbClr val="002060"/>
                  </a:solidFill>
                </a:rPr>
                <a:t>{a&gt;b}, {a&gt;c</a:t>
              </a:r>
              <a:r>
                <a:rPr lang="en-US" altLang="zh-CN" sz="2000" dirty="0" smtClean="0">
                  <a:solidFill>
                    <a:srgbClr val="002060"/>
                  </a:solidFill>
                </a:rPr>
                <a:t>}</a:t>
              </a:r>
            </a:p>
            <a:p>
              <a:pPr algn="ctr"/>
              <a:r>
                <a:rPr lang="en-US" altLang="zh-CN" sz="2000" dirty="0" err="1" smtClean="0">
                  <a:solidFill>
                    <a:srgbClr val="002060"/>
                  </a:solidFill>
                </a:rPr>
                <a:t>PairAcc</a:t>
              </a:r>
              <a:r>
                <a:rPr lang="en-US" altLang="zh-CN" sz="2000" dirty="0" smtClean="0">
                  <a:solidFill>
                    <a:srgbClr val="002060"/>
                  </a:solidFill>
                </a:rPr>
                <a:t> = 2/3</a:t>
              </a:r>
              <a:endParaRPr lang="zh-CN" altLang="en-US" sz="2000" dirty="0">
                <a:solidFill>
                  <a:srgbClr val="002060"/>
                </a:solidFill>
              </a:endParaRPr>
            </a:p>
          </p:txBody>
        </p:sp>
        <p:sp>
          <p:nvSpPr>
            <p:cNvPr id="16" name="圆角矩形 15"/>
            <p:cNvSpPr/>
            <p:nvPr/>
          </p:nvSpPr>
          <p:spPr>
            <a:xfrm>
              <a:off x="4900613" y="1217950"/>
              <a:ext cx="3529012" cy="158871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83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83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57290" y="2357430"/>
            <a:ext cx="2586880" cy="500066"/>
          </a:xfrm>
          <a:prstGeom prst="rect">
            <a:avLst/>
          </a:prstGeom>
          <a:noFill/>
        </p:spPr>
      </p:pic>
      <p:sp>
        <p:nvSpPr>
          <p:cNvPr id="58371" name="Rectangle 3"/>
          <p:cNvSpPr>
            <a:spLocks noChangeArrowheads="1"/>
          </p:cNvSpPr>
          <p:nvPr/>
        </p:nvSpPr>
        <p:spPr bwMode="auto">
          <a:xfrm>
            <a:off x="0" y="787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9" name="直接连接符 18"/>
          <p:cNvCxnSpPr/>
          <p:nvPr/>
        </p:nvCxnSpPr>
        <p:spPr>
          <a:xfrm>
            <a:off x="0" y="6330951"/>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rgbClr val="C00000"/>
                </a:solidFill>
                <a:latin typeface="Arial Unicode MS" pitchFamily="34" charset="-122"/>
                <a:ea typeface="黑体" pitchFamily="49" charset="-122"/>
              </a:rPr>
              <a:t>如，</a:t>
            </a:r>
            <a:r>
              <a:rPr lang="en-US" altLang="zh-CN" sz="3200" b="1" dirty="0" smtClean="0">
                <a:solidFill>
                  <a:srgbClr val="C00000"/>
                </a:solidFill>
                <a:latin typeface="Arial Unicode MS" pitchFamily="34" charset="-122"/>
                <a:ea typeface="黑体" pitchFamily="49" charset="-122"/>
              </a:rPr>
              <a:t>Ensemble Enabled Weighted </a:t>
            </a:r>
            <a:r>
              <a:rPr lang="en-US" altLang="zh-CN" sz="3200" b="1" dirty="0" err="1" smtClean="0">
                <a:solidFill>
                  <a:srgbClr val="C00000"/>
                </a:solidFill>
                <a:latin typeface="Arial Unicode MS" pitchFamily="34" charset="-122"/>
                <a:ea typeface="黑体" pitchFamily="49" charset="-122"/>
              </a:rPr>
              <a:t>PageRank</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pic>
        <p:nvPicPr>
          <p:cNvPr id="10" name="图片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93552" y="779720"/>
            <a:ext cx="8464728" cy="1077644"/>
          </a:xfrm>
          <a:prstGeom prst="rect">
            <a:avLst/>
          </a:prstGeom>
        </p:spPr>
      </p:pic>
      <p:sp>
        <p:nvSpPr>
          <p:cNvPr id="11" name="内容占位符 2"/>
          <p:cNvSpPr>
            <a:spLocks noGrp="1"/>
          </p:cNvSpPr>
          <p:nvPr>
            <p:ph idx="1"/>
          </p:nvPr>
        </p:nvSpPr>
        <p:spPr>
          <a:xfrm>
            <a:off x="266400" y="1910110"/>
            <a:ext cx="8609428" cy="4446242"/>
          </a:xfrm>
        </p:spPr>
        <p:txBody>
          <a:bodyPr>
            <a:normAutofit/>
          </a:bodyPr>
          <a:lstStyle/>
          <a:p>
            <a:r>
              <a:rPr lang="en-US" altLang="zh-CN" sz="2400" dirty="0" smtClean="0">
                <a:solidFill>
                  <a:srgbClr val="C00000"/>
                </a:solidFill>
                <a:latin typeface="+mj-lt"/>
              </a:rPr>
              <a:t>Exp-1: PR </a:t>
            </a:r>
            <a:r>
              <a:rPr lang="en-US" altLang="zh-CN" sz="2400" i="1" dirty="0" smtClean="0">
                <a:solidFill>
                  <a:srgbClr val="C00000"/>
                </a:solidFill>
                <a:latin typeface="+mj-lt"/>
              </a:rPr>
              <a:t>vs.</a:t>
            </a:r>
            <a:r>
              <a:rPr lang="en-US" altLang="zh-CN" sz="2400" dirty="0" smtClean="0">
                <a:solidFill>
                  <a:srgbClr val="C00000"/>
                </a:solidFill>
                <a:latin typeface="+mj-lt"/>
              </a:rPr>
              <a:t> WPR</a:t>
            </a:r>
          </a:p>
          <a:p>
            <a:pPr lvl="1"/>
            <a:r>
              <a:rPr lang="en-US" altLang="zh-CN" sz="2000" dirty="0" smtClean="0">
                <a:latin typeface="+mj-lt"/>
              </a:rPr>
              <a:t>WPR outperforms PR by dealing with dynamism of data</a:t>
            </a:r>
          </a:p>
          <a:p>
            <a:r>
              <a:rPr lang="en-US" altLang="zh-CN" sz="2400" dirty="0" smtClean="0">
                <a:solidFill>
                  <a:srgbClr val="C00000"/>
                </a:solidFill>
                <a:latin typeface="+mj-lt"/>
              </a:rPr>
              <a:t>Exp-2: WPR </a:t>
            </a:r>
            <a:r>
              <a:rPr lang="en-US" altLang="zh-CN" sz="2400" i="1" dirty="0" smtClean="0">
                <a:solidFill>
                  <a:srgbClr val="C00000"/>
                </a:solidFill>
                <a:latin typeface="+mj-lt"/>
              </a:rPr>
              <a:t>vs.</a:t>
            </a:r>
            <a:r>
              <a:rPr lang="en-US" altLang="zh-CN" sz="2400" dirty="0" smtClean="0">
                <a:solidFill>
                  <a:srgbClr val="C00000"/>
                </a:solidFill>
                <a:latin typeface="+mj-lt"/>
              </a:rPr>
              <a:t> EWPR</a:t>
            </a:r>
          </a:p>
          <a:p>
            <a:pPr lvl="1"/>
            <a:r>
              <a:rPr lang="en-US" altLang="zh-CN" sz="2000" dirty="0" smtClean="0">
                <a:latin typeface="+mj-lt"/>
              </a:rPr>
              <a:t>EWPR outperforms WPR by combining contributions of heterogeneous entities</a:t>
            </a:r>
          </a:p>
          <a:p>
            <a:r>
              <a:rPr lang="en-US" altLang="zh-CN" sz="2400" dirty="0" smtClean="0">
                <a:solidFill>
                  <a:srgbClr val="C00000"/>
                </a:solidFill>
                <a:latin typeface="+mj-lt"/>
              </a:rPr>
              <a:t>Exp-3: </a:t>
            </a:r>
            <a:r>
              <a:rPr lang="en-US" altLang="zh-CN" sz="2400" dirty="0" err="1" smtClean="0">
                <a:solidFill>
                  <a:srgbClr val="C00000"/>
                </a:solidFill>
                <a:latin typeface="+mj-lt"/>
              </a:rPr>
              <a:t>MulRank</a:t>
            </a:r>
            <a:r>
              <a:rPr lang="en-US" altLang="zh-CN" sz="2400" dirty="0" smtClean="0">
                <a:solidFill>
                  <a:srgbClr val="C00000"/>
                </a:solidFill>
                <a:latin typeface="+mj-lt"/>
              </a:rPr>
              <a:t> </a:t>
            </a:r>
            <a:r>
              <a:rPr lang="en-US" altLang="zh-CN" sz="2400" i="1" dirty="0" smtClean="0">
                <a:solidFill>
                  <a:srgbClr val="C00000"/>
                </a:solidFill>
                <a:latin typeface="+mj-lt"/>
              </a:rPr>
              <a:t>vs.</a:t>
            </a:r>
            <a:r>
              <a:rPr lang="en-US" altLang="zh-CN" sz="2400" dirty="0" smtClean="0">
                <a:solidFill>
                  <a:srgbClr val="C00000"/>
                </a:solidFill>
                <a:latin typeface="+mj-lt"/>
              </a:rPr>
              <a:t> EWPR</a:t>
            </a:r>
          </a:p>
          <a:p>
            <a:pPr lvl="1"/>
            <a:r>
              <a:rPr lang="en-US" altLang="zh-CN" sz="2000" dirty="0" smtClean="0">
                <a:latin typeface="+mj-lt"/>
              </a:rPr>
              <a:t>EWPR performs better since </a:t>
            </a:r>
            <a:r>
              <a:rPr lang="en-US" altLang="zh-CN" sz="2000" dirty="0" err="1" smtClean="0">
                <a:latin typeface="+mj-lt"/>
              </a:rPr>
              <a:t>MulRank</a:t>
            </a:r>
            <a:r>
              <a:rPr lang="en-US" altLang="zh-CN" sz="2000" dirty="0" smtClean="0">
                <a:latin typeface="+mj-lt"/>
              </a:rPr>
              <a:t> suffers from error </a:t>
            </a:r>
            <a:r>
              <a:rPr lang="en-US" altLang="zh-CN" sz="2000" dirty="0">
                <a:latin typeface="+mj-lt"/>
              </a:rPr>
              <a:t>propagation </a:t>
            </a:r>
            <a:r>
              <a:rPr lang="en-US" altLang="zh-CN" sz="2000" dirty="0" smtClean="0">
                <a:latin typeface="+mj-lt"/>
              </a:rPr>
              <a:t>in </a:t>
            </a:r>
            <a:r>
              <a:rPr lang="en-US" altLang="zh-CN" sz="2000" dirty="0">
                <a:latin typeface="+mj-lt"/>
              </a:rPr>
              <a:t>noisy data</a:t>
            </a:r>
            <a:endParaRPr lang="en-US" altLang="zh-CN" sz="2000" dirty="0" smtClean="0">
              <a:latin typeface="+mj-lt"/>
            </a:endParaRPr>
          </a:p>
          <a:p>
            <a:r>
              <a:rPr lang="en-US" altLang="zh-CN" sz="2400" dirty="0" smtClean="0">
                <a:solidFill>
                  <a:srgbClr val="C00000"/>
                </a:solidFill>
                <a:latin typeface="+mj-lt"/>
              </a:rPr>
              <a:t>Exp-4: EWPR </a:t>
            </a:r>
            <a:r>
              <a:rPr lang="en-US" altLang="zh-CN" sz="2400" i="1" dirty="0" smtClean="0">
                <a:solidFill>
                  <a:srgbClr val="C00000"/>
                </a:solidFill>
                <a:latin typeface="+mj-lt"/>
              </a:rPr>
              <a:t>vs.</a:t>
            </a:r>
            <a:r>
              <a:rPr lang="en-US" altLang="zh-CN" sz="2400" dirty="0" smtClean="0">
                <a:solidFill>
                  <a:srgbClr val="C00000"/>
                </a:solidFill>
                <a:latin typeface="+mj-lt"/>
              </a:rPr>
              <a:t> EWPR*</a:t>
            </a:r>
          </a:p>
          <a:p>
            <a:pPr lvl="1"/>
            <a:r>
              <a:rPr lang="en-US" altLang="zh-CN" sz="2000" dirty="0" smtClean="0">
                <a:latin typeface="+mj-lt"/>
              </a:rPr>
              <a:t>EWPR </a:t>
            </a:r>
            <a:r>
              <a:rPr lang="en-US" altLang="zh-CN" sz="2000" dirty="0">
                <a:latin typeface="+mj-lt"/>
              </a:rPr>
              <a:t>performs better since affiliation ensemble </a:t>
            </a:r>
            <a:r>
              <a:rPr lang="en-US" altLang="zh-CN" sz="2000" dirty="0" smtClean="0">
                <a:latin typeface="+mj-lt"/>
              </a:rPr>
              <a:t>has </a:t>
            </a:r>
            <a:r>
              <a:rPr lang="en-US" altLang="zh-CN" sz="2000" dirty="0">
                <a:latin typeface="+mj-lt"/>
              </a:rPr>
              <a:t>negative </a:t>
            </a:r>
            <a:r>
              <a:rPr lang="en-US" altLang="zh-CN" sz="2000" dirty="0" smtClean="0">
                <a:latin typeface="+mj-lt"/>
              </a:rPr>
              <a:t>effects</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3" end="3"/>
                                            </p:txEl>
                                          </p:spTgt>
                                        </p:tgtEl>
                                        <p:attrNameLst>
                                          <p:attrName>style.visibility</p:attrName>
                                        </p:attrNameLst>
                                      </p:cBhvr>
                                      <p:to>
                                        <p:strVal val="visible"/>
                                      </p:to>
                                    </p:set>
                                    <p:animEffect transition="in" filter="fade">
                                      <p:cBhvr>
                                        <p:cTn id="10" dur="500"/>
                                        <p:tgtEl>
                                          <p:spTgt spid="1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5" end="5"/>
                                            </p:txEl>
                                          </p:spTgt>
                                        </p:tgtEl>
                                        <p:attrNameLst>
                                          <p:attrName>style.visibility</p:attrName>
                                        </p:attrNameLst>
                                      </p:cBhvr>
                                      <p:to>
                                        <p:strVal val="visible"/>
                                      </p:to>
                                    </p:set>
                                    <p:animEffect transition="in" filter="fade">
                                      <p:cBhvr>
                                        <p:cTn id="18" dur="500"/>
                                        <p:tgtEl>
                                          <p:spTgt spid="1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500"/>
                                        <p:tgtEl>
                                          <p:spTgt spid="11">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7" end="7"/>
                                            </p:txEl>
                                          </p:spTgt>
                                        </p:tgtEl>
                                        <p:attrNameLst>
                                          <p:attrName>style.visibility</p:attrName>
                                        </p:attrNameLst>
                                      </p:cBhvr>
                                      <p:to>
                                        <p:strVal val="visible"/>
                                      </p:to>
                                    </p:set>
                                    <p:animEffect transition="in" filter="fade">
                                      <p:cBhvr>
                                        <p:cTn id="2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600"/>
              </a:spcBef>
            </a:pPr>
            <a:r>
              <a:rPr kumimoji="1" lang="en-US" altLang="zh-CN" sz="2400" dirty="0" smtClean="0"/>
              <a:t>Joint work with my students and colleagues: </a:t>
            </a:r>
          </a:p>
          <a:p>
            <a:pPr algn="just">
              <a:spcBef>
                <a:spcPts val="600"/>
              </a:spcBef>
              <a:buFont typeface="Arial" pitchFamily="34" charset="0"/>
              <a:buChar char="•"/>
            </a:pPr>
            <a:r>
              <a:rPr kumimoji="1" lang="en-US" altLang="zh-CN" sz="2000" dirty="0" smtClean="0"/>
              <a:t> </a:t>
            </a: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Yang Cao, Liang </a:t>
            </a:r>
            <a:r>
              <a:rPr kumimoji="1" lang="en-US" altLang="zh-CN" sz="2000" dirty="0" err="1" smtClean="0"/>
              <a:t>Duan</a:t>
            </a:r>
            <a:r>
              <a:rPr lang="en-US" altLang="zh-CN" sz="2000" dirty="0" smtClean="0"/>
              <a:t> ,</a:t>
            </a:r>
            <a:r>
              <a:rPr kumimoji="1" lang="en-US" altLang="zh-CN" sz="2000" dirty="0" err="1" smtClean="0"/>
              <a:t>Wenfei</a:t>
            </a:r>
            <a:r>
              <a:rPr kumimoji="1" lang="en-US" altLang="zh-CN" sz="2000" dirty="0" smtClean="0"/>
              <a:t> Fan, Chen Gong, </a:t>
            </a:r>
          </a:p>
          <a:p>
            <a:pPr algn="just">
              <a:spcBef>
                <a:spcPts val="600"/>
              </a:spcBef>
              <a:buFont typeface="Arial" pitchFamily="34" charset="0"/>
              <a:buChar char="•"/>
            </a:pPr>
            <a:r>
              <a:rPr kumimoji="1" lang="en-US" altLang="zh-CN" sz="2000" dirty="0" smtClean="0"/>
              <a:t> </a:t>
            </a:r>
            <a:r>
              <a:rPr kumimoji="1" lang="en-US" altLang="zh-CN" sz="2000" dirty="0" err="1" smtClean="0"/>
              <a:t>Chunming</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kumimoji="1" lang="en-US" altLang="zh-CN" sz="2000" dirty="0" smtClean="0"/>
              <a:t>, </a:t>
            </a:r>
            <a:r>
              <a:rPr kumimoji="1" lang="en-US" altLang="zh-CN" sz="2000" dirty="0" err="1" smtClean="0"/>
              <a:t>Jia</a:t>
            </a:r>
            <a:r>
              <a:rPr kumimoji="1" lang="en-US" altLang="zh-CN" sz="2000" dirty="0" smtClean="0"/>
              <a:t> Li, </a:t>
            </a:r>
            <a:r>
              <a:rPr lang="en-US" altLang="zh-CN" sz="2000" dirty="0" err="1" smtClean="0"/>
              <a:t>Xuelian</a:t>
            </a:r>
            <a:r>
              <a:rPr lang="en-US" altLang="zh-CN" sz="2000" dirty="0" smtClean="0"/>
              <a:t> Lin, </a:t>
            </a:r>
            <a:r>
              <a:rPr kumimoji="1" lang="en-US" altLang="zh-CN" sz="2000" dirty="0" err="1" smtClean="0"/>
              <a:t>Dongsheng</a:t>
            </a:r>
            <a:r>
              <a:rPr kumimoji="1" lang="en-US" altLang="zh-CN" sz="2000" dirty="0" smtClean="0"/>
              <a:t> </a:t>
            </a:r>
            <a:r>
              <a:rPr kumimoji="1" lang="en-US" altLang="zh-CN" sz="2000" dirty="0" err="1" smtClean="0"/>
              <a:t>Luo</a:t>
            </a:r>
            <a:r>
              <a:rPr kumimoji="1" lang="en-US" altLang="zh-CN" sz="2000" dirty="0" smtClean="0"/>
              <a:t>,</a:t>
            </a:r>
          </a:p>
          <a:p>
            <a:pPr algn="just">
              <a:spcBef>
                <a:spcPts val="600"/>
              </a:spcBef>
              <a:buFont typeface="Arial" pitchFamily="34" charset="0"/>
              <a:buChar char="•"/>
            </a:pPr>
            <a:r>
              <a:rPr lang="en-US" altLang="zh-CN" sz="2000" dirty="0" smtClean="0"/>
              <a:t> </a:t>
            </a:r>
            <a:r>
              <a:rPr lang="en-US" altLang="zh-CN" sz="2000" dirty="0" err="1" smtClean="0"/>
              <a:t>Luoshu</a:t>
            </a:r>
            <a:r>
              <a:rPr lang="en-US" altLang="zh-CN" sz="2000" dirty="0" smtClean="0"/>
              <a:t> Wang, </a:t>
            </a:r>
            <a:r>
              <a:rPr lang="en-US" altLang="zh-CN" sz="2000" dirty="0" err="1" smtClean="0"/>
              <a:t>Tianyu</a:t>
            </a:r>
            <a:r>
              <a:rPr lang="en-US" altLang="zh-CN" sz="2000" dirty="0" smtClean="0"/>
              <a:t> </a:t>
            </a:r>
            <a:r>
              <a:rPr lang="en-US" altLang="zh-CN" sz="2000" dirty="0" err="1" smtClean="0"/>
              <a:t>Wo</a:t>
            </a:r>
            <a:endParaRPr kumimoji="1" lang="en-US" altLang="zh-CN" sz="2000" dirty="0" smtClean="0"/>
          </a:p>
          <a:p>
            <a:pPr lvl="1">
              <a:spcBef>
                <a:spcPts val="600"/>
              </a:spcBef>
              <a:buFont typeface="Arial" pitchFamily="34" charset="0"/>
              <a:buChar char="•"/>
            </a:pPr>
            <a:endParaRPr kumimoji="1" lang="en-US" altLang="zh-CN" sz="2400" dirty="0" smtClean="0"/>
          </a:p>
          <a:p>
            <a:pPr>
              <a:spcBef>
                <a:spcPts val="600"/>
              </a:spcBef>
            </a:pPr>
            <a:endParaRPr kumimoji="1" lang="en-US" altLang="zh-CN" sz="2000" dirty="0" smtClean="0"/>
          </a:p>
          <a:p>
            <a:pPr>
              <a:spcBef>
                <a:spcPts val="600"/>
              </a:spcBef>
            </a:pPr>
            <a:endParaRPr lang="en-US" altLang="zh-CN" sz="2400" dirty="0" smtClean="0"/>
          </a:p>
          <a:p>
            <a:pPr>
              <a:spcBef>
                <a:spcPts val="600"/>
              </a:spcBef>
            </a:pPr>
            <a:endParaRPr kumimoji="1" lang="en-US" altLang="zh-CN" sz="2400" dirty="0" smtClean="0"/>
          </a:p>
          <a:p>
            <a:pPr>
              <a:spcBef>
                <a:spcPts val="600"/>
              </a:spcBef>
            </a:pPr>
            <a:endParaRPr kumimoji="1" lang="en-US" altLang="zh-CN" sz="24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187186" y="3717032"/>
            <a:ext cx="4769628" cy="2376264"/>
          </a:xfrm>
          <a:prstGeom prst="rect">
            <a:avLst/>
          </a:prstGeom>
        </p:spPr>
        <p:txBody>
          <a:bodyPr/>
          <a:lstStyle/>
          <a:p>
            <a:pPr marL="342900" marR="0" lvl="0" indent="-342900"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323528" y="1772816"/>
            <a:ext cx="8501122" cy="1296144"/>
          </a:xfrm>
          <a:prstGeom prst="rect">
            <a:avLst/>
          </a:prstGeom>
        </p:spPr>
        <p:txBody>
          <a:bodyPr/>
          <a:lstStyle/>
          <a:p>
            <a:pPr marL="342900" indent="-342900" algn="ctr" eaLnBrk="0" hangingPunct="0">
              <a:spcBef>
                <a:spcPct val="20000"/>
              </a:spcBef>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Q&amp;A? </a:t>
            </a:r>
            <a:r>
              <a:rPr lang="en-US" altLang="zh-CN" sz="4800" b="1" kern="0" dirty="0" smtClean="0">
                <a:solidFill>
                  <a:srgbClr val="FF0000"/>
                </a:solidFill>
                <a:latin typeface="Arial Unicode MS" pitchFamily="34" charset="-122"/>
              </a:rPr>
              <a:t>Thanks!</a:t>
            </a:r>
            <a:endParaRPr lang="zh-CN" altLang="en-US" sz="4000" b="1" kern="0" dirty="0" smtClean="0">
              <a:solidFill>
                <a:srgbClr val="FF0000"/>
              </a:solidFill>
              <a:latin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3501008"/>
            <a:ext cx="8640960" cy="1048544"/>
          </a:xfrm>
          <a:prstGeom prst="rect">
            <a:avLst/>
          </a:prstGeom>
        </p:spPr>
        <p:txBody>
          <a:bodyPr/>
          <a:lstStyle/>
          <a:p>
            <a:pPr lvl="0" algn="ctr" eaLnBrk="0" hangingPunct="0">
              <a:defRPr/>
            </a:pPr>
            <a:r>
              <a:rPr lang="zh-CN" altLang="en-US" sz="3600" b="1" kern="0" dirty="0" smtClean="0">
                <a:latin typeface="+mj-lt"/>
                <a:ea typeface="+mj-ea"/>
                <a:cs typeface="+mj-cs"/>
              </a:rPr>
              <a:t>大图搜索的数据技术</a:t>
            </a:r>
            <a:endParaRPr lang="zh-CN" altLang="en-US" sz="2800" b="1" kern="0" dirty="0" smtClean="0">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FF0000"/>
                </a:solidFill>
                <a:effectLst/>
                <a:uLnTx/>
                <a:uFillTx/>
                <a:latin typeface="+mj-lt"/>
                <a:ea typeface="+mj-ea"/>
                <a:cs typeface="+mj-cs"/>
              </a:rPr>
              <a:t>(Data Techniques </a:t>
            </a:r>
            <a:r>
              <a:rPr kumimoji="0" lang="en-US" altLang="zh-CN" sz="2800" b="1" i="0" u="none" strike="noStrike" kern="0" cap="none" spc="0" normalizeH="0" baseline="0" noProof="0" dirty="0" smtClean="0">
                <a:ln>
                  <a:noFill/>
                </a:ln>
                <a:effectLst/>
                <a:uLnTx/>
                <a:uFillTx/>
                <a:latin typeface="+mj-lt"/>
                <a:ea typeface="+mj-ea"/>
                <a:cs typeface="+mj-cs"/>
              </a:rPr>
              <a:t>for Big Graph Search</a:t>
            </a:r>
            <a:r>
              <a:rPr lang="en-US" altLang="zh-CN" sz="2800" b="1" kern="0" dirty="0" smtClean="0">
                <a:latin typeface="+mj-lt"/>
                <a:ea typeface="+mj-ea"/>
                <a:cs typeface="+mj-cs"/>
              </a:rPr>
              <a:t>)</a:t>
            </a:r>
            <a:endParaRPr kumimoji="0" lang="en-US" altLang="zh-CN" sz="2800" b="1" i="0" u="none" strike="noStrike" kern="0" cap="none" spc="0" normalizeH="0" baseline="0" noProof="0" dirty="0" smtClean="0">
              <a:ln>
                <a:noFill/>
              </a:ln>
              <a:effectLst/>
              <a:uLnTx/>
              <a:uFillTx/>
              <a:latin typeface="+mj-lt"/>
              <a:ea typeface="+mj-ea"/>
              <a:cs typeface="+mj-cs"/>
            </a:endParaRPr>
          </a:p>
        </p:txBody>
      </p:sp>
      <p:sp>
        <p:nvSpPr>
          <p:cNvPr id="6" name="矩形 5"/>
          <p:cNvSpPr/>
          <p:nvPr/>
        </p:nvSpPr>
        <p:spPr>
          <a:xfrm>
            <a:off x="2843808" y="4556740"/>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
        <p:nvSpPr>
          <p:cNvPr id="7" name="矩形 6"/>
          <p:cNvSpPr/>
          <p:nvPr/>
        </p:nvSpPr>
        <p:spPr>
          <a:xfrm>
            <a:off x="467544" y="1268760"/>
            <a:ext cx="8064896" cy="1261884"/>
          </a:xfrm>
          <a:prstGeom prst="rect">
            <a:avLst/>
          </a:prstGeom>
          <a:noFill/>
        </p:spPr>
        <p:txBody>
          <a:bodyPr wrap="square" lIns="91440" tIns="45720" rIns="91440" bIns="45720">
            <a:spAutoFit/>
          </a:bodyPr>
          <a:lstStyle/>
          <a:p>
            <a:pPr algn="ctr"/>
            <a:r>
              <a:rPr lang="zh-CN" altLang="en-US" sz="3600" b="1" kern="0" dirty="0" smtClean="0">
                <a:latin typeface="+mj-lt"/>
                <a:ea typeface="+mj-ea"/>
                <a:cs typeface="+mj-cs"/>
              </a:rPr>
              <a:t>大图搜索</a:t>
            </a:r>
            <a:endParaRPr lang="en-US" altLang="zh-CN" sz="2800" b="1" kern="0" dirty="0" smtClean="0">
              <a:latin typeface="+mj-lt"/>
              <a:ea typeface="+mj-ea"/>
              <a:cs typeface="+mj-cs"/>
            </a:endParaRPr>
          </a:p>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43695</TotalTime>
  <Words>2258</Words>
  <Application>Microsoft Office PowerPoint</Application>
  <PresentationFormat>全屏显示(4:3)</PresentationFormat>
  <Paragraphs>381</Paragraphs>
  <Slides>33</Slides>
  <Notes>11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默认设计模板</vt:lpstr>
      <vt:lpstr>幻灯片 1</vt:lpstr>
      <vt:lpstr>幻灯片 2</vt:lpstr>
      <vt:lpstr>大图数据，如社会网络等</vt:lpstr>
      <vt:lpstr>FAE法则</vt:lpstr>
      <vt:lpstr>友好性(Friendliness)</vt:lpstr>
      <vt:lpstr>准确性(Accuracy)</vt:lpstr>
      <vt:lpstr>高效性(Efficiency)</vt:lpstr>
      <vt:lpstr>幻灯片 8</vt:lpstr>
      <vt:lpstr>数据近似技术</vt:lpstr>
      <vt:lpstr>如一，网络异常检测</vt:lpstr>
      <vt:lpstr>如一，网络异常检测</vt:lpstr>
      <vt:lpstr>如一，网络异常检测</vt:lpstr>
      <vt:lpstr>如二，网络链接预测</vt:lpstr>
      <vt:lpstr>如二，网络链接预测</vt:lpstr>
      <vt:lpstr>幻灯片 15</vt:lpstr>
      <vt:lpstr>查询近似技术</vt:lpstr>
      <vt:lpstr>如，强模拟图查询</vt:lpstr>
      <vt:lpstr>子图同构图查询</vt:lpstr>
      <vt:lpstr>Terrorist Collaboration Network</vt:lpstr>
      <vt:lpstr>强模拟图查询</vt:lpstr>
      <vt:lpstr>如，时态稠密图查询</vt:lpstr>
      <vt:lpstr>如，时态稠密图查询</vt:lpstr>
      <vt:lpstr>如，时态稠密图查询</vt:lpstr>
      <vt:lpstr>幻灯片 24</vt:lpstr>
      <vt:lpstr>如，Ensemble Enabled Weighted PageRank</vt:lpstr>
      <vt:lpstr>如，Ensemble Enabled Weighted PageRank</vt:lpstr>
      <vt:lpstr>如，Ensemble Enabled Weighted PageRank</vt:lpstr>
      <vt:lpstr>如，Ensemble Enabled Weighted PageRank</vt:lpstr>
      <vt:lpstr>如，Ensemble Enabled Weighted PageRank</vt:lpstr>
      <vt:lpstr>如，Ensemble Enabled Weighted PageRank</vt:lpstr>
      <vt:lpstr>如，Ensemble Enabled Weighted PageRank</vt:lpstr>
      <vt:lpstr>Acknowledgements</vt:lpstr>
      <vt:lpstr>幻灯片 33</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4384</cp:revision>
  <dcterms:created xsi:type="dcterms:W3CDTF">2010-07-14T15:56:11Z</dcterms:created>
  <dcterms:modified xsi:type="dcterms:W3CDTF">2016-03-24T01:04:08Z</dcterms:modified>
</cp:coreProperties>
</file>