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720" r:id="rId3"/>
    <p:sldMasterId id="2147483725" r:id="rId4"/>
    <p:sldMasterId id="2147483730" r:id="rId5"/>
  </p:sldMasterIdLst>
  <p:notesMasterIdLst>
    <p:notesMasterId r:id="rId28"/>
  </p:notesMasterIdLst>
  <p:sldIdLst>
    <p:sldId id="403" r:id="rId6"/>
    <p:sldId id="303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5" r:id="rId15"/>
    <p:sldId id="416" r:id="rId16"/>
    <p:sldId id="419" r:id="rId17"/>
    <p:sldId id="420" r:id="rId18"/>
    <p:sldId id="422" r:id="rId19"/>
    <p:sldId id="424" r:id="rId20"/>
    <p:sldId id="421" r:id="rId21"/>
    <p:sldId id="425" r:id="rId22"/>
    <p:sldId id="426" r:id="rId23"/>
    <p:sldId id="427" r:id="rId24"/>
    <p:sldId id="428" r:id="rId25"/>
    <p:sldId id="429" r:id="rId26"/>
    <p:sldId id="43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0" autoAdjust="0"/>
    <p:restoredTop sz="81146" autoAdjust="0"/>
  </p:normalViewPr>
  <p:slideViewPr>
    <p:cSldViewPr snapToGrid="0">
      <p:cViewPr varScale="1">
        <p:scale>
          <a:sx n="114" d="100"/>
          <a:sy n="114" d="100"/>
        </p:scale>
        <p:origin x="-3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L\Desktop\2016-09-29%20&#22522;&#37329;&#39033;&#30446;PPT\&#24037;&#20316;&#31807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月活跃用户量</a:t>
            </a:r>
            <a:r>
              <a:rPr lang="en-US" altLang="zh-CN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亿</a:t>
            </a:r>
            <a:r>
              <a:rPr lang="en-US" altLang="zh-CN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c:rich>
      </c:tx>
      <c:layout>
        <c:manualLayout>
          <c:xMode val="edge"/>
          <c:yMode val="edge"/>
          <c:x val="0.11675186792042044"/>
          <c:y val="3.225046274524459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"/>
          <c:y val="0.15069643065179913"/>
          <c:w val="1"/>
          <c:h val="0.6162541716907166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trendline>
            <c:spPr>
              <a:ln w="28575" cap="rnd">
                <a:solidFill>
                  <a:srgbClr val="FF0000"/>
                </a:solidFill>
                <a:prstDash val="solid"/>
                <a:tailEnd type="triangle"/>
              </a:ln>
              <a:effectLst/>
            </c:spPr>
            <c:trendlineType val="exp"/>
            <c:dispRSqr val="0"/>
            <c:dispEq val="0"/>
          </c:trendline>
          <c:cat>
            <c:strRef>
              <c:f>Sheet1!$A$1:$A$3</c:f>
              <c:strCache>
                <c:ptCount val="3"/>
                <c:pt idx="0">
                  <c:v>新浪微博</c:v>
                </c:pt>
                <c:pt idx="1">
                  <c:v>微信</c:v>
                </c:pt>
                <c:pt idx="2">
                  <c:v>FaceBook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2.8</c:v>
                </c:pt>
                <c:pt idx="1">
                  <c:v>8</c:v>
                </c:pt>
                <c:pt idx="2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387136"/>
        <c:axId val="110912640"/>
      </c:barChart>
      <c:catAx>
        <c:axId val="10938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pPr>
            <a:endParaRPr lang="zh-CN"/>
          </a:p>
        </c:txPr>
        <c:crossAx val="110912640"/>
        <c:crosses val="autoZero"/>
        <c:auto val="1"/>
        <c:lblAlgn val="ctr"/>
        <c:lblOffset val="100"/>
        <c:noMultiLvlLbl val="0"/>
      </c:catAx>
      <c:valAx>
        <c:axId val="110912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938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/>
      </a:solidFill>
      <a:round/>
    </a:ln>
    <a:effectLst>
      <a:innerShdw blurRad="63500" dist="50800" dir="16200000">
        <a:prstClr val="black">
          <a:alpha val="50000"/>
        </a:prstClr>
      </a:innerShdw>
    </a:effectLst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Data1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0.52802948527299998</c:v>
                </c:pt>
                <c:pt idx="1">
                  <c:v>0.54202997691099997</c:v>
                </c:pt>
                <c:pt idx="2">
                  <c:v>0.37648110939000001</c:v>
                </c:pt>
                <c:pt idx="3">
                  <c:v>0.44808067204099999</c:v>
                </c:pt>
                <c:pt idx="4">
                  <c:v>0.28027387173599999</c:v>
                </c:pt>
                <c:pt idx="5">
                  <c:v>0.44697326083</c:v>
                </c:pt>
                <c:pt idx="6">
                  <c:v>0.42006018711300003</c:v>
                </c:pt>
                <c:pt idx="7">
                  <c:v>0.33078596025500001</c:v>
                </c:pt>
                <c:pt idx="8">
                  <c:v>0.37662796130100001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Data2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0.52473362893099995</c:v>
                </c:pt>
                <c:pt idx="1">
                  <c:v>0.53989423394000002</c:v>
                </c:pt>
                <c:pt idx="2">
                  <c:v>0.59511173552399999</c:v>
                </c:pt>
                <c:pt idx="3">
                  <c:v>0.48341718801599998</c:v>
                </c:pt>
                <c:pt idx="4">
                  <c:v>0.33542303738000001</c:v>
                </c:pt>
                <c:pt idx="5">
                  <c:v>0.44105969165699999</c:v>
                </c:pt>
                <c:pt idx="6">
                  <c:v>0.43751049024700001</c:v>
                </c:pt>
                <c:pt idx="7">
                  <c:v>0.39714725198700002</c:v>
                </c:pt>
                <c:pt idx="8">
                  <c:v>0.29539284269400001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Data3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0.53001346124299997</c:v>
                </c:pt>
                <c:pt idx="1">
                  <c:v>0.55107000023499997</c:v>
                </c:pt>
                <c:pt idx="2">
                  <c:v>0.60477166191700005</c:v>
                </c:pt>
                <c:pt idx="3">
                  <c:v>0.47001237454799999</c:v>
                </c:pt>
                <c:pt idx="4">
                  <c:v>0.44181339168400002</c:v>
                </c:pt>
                <c:pt idx="5">
                  <c:v>0.426267241598</c:v>
                </c:pt>
                <c:pt idx="6">
                  <c:v>0.342220508604</c:v>
                </c:pt>
                <c:pt idx="7">
                  <c:v>0.44442827499799997</c:v>
                </c:pt>
                <c:pt idx="8">
                  <c:v>0.30762963749799999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Data4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0.52597942117999996</c:v>
                </c:pt>
                <c:pt idx="1">
                  <c:v>0.54167553643900002</c:v>
                </c:pt>
                <c:pt idx="2">
                  <c:v>0.59788840462399995</c:v>
                </c:pt>
                <c:pt idx="3">
                  <c:v>0.46918032260699999</c:v>
                </c:pt>
                <c:pt idx="4">
                  <c:v>0.42763218543699999</c:v>
                </c:pt>
                <c:pt idx="5">
                  <c:v>0.37271290784299999</c:v>
                </c:pt>
                <c:pt idx="6">
                  <c:v>0.29897264879699997</c:v>
                </c:pt>
                <c:pt idx="7">
                  <c:v>0.33902052407799999</c:v>
                </c:pt>
                <c:pt idx="8">
                  <c:v>0.33000911173399999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Data5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0.52429380862300001</c:v>
                </c:pt>
                <c:pt idx="1">
                  <c:v>0.54037381689300001</c:v>
                </c:pt>
                <c:pt idx="2">
                  <c:v>0.59359211304699999</c:v>
                </c:pt>
                <c:pt idx="3">
                  <c:v>0.55172558147200002</c:v>
                </c:pt>
                <c:pt idx="4">
                  <c:v>0.52092328215499994</c:v>
                </c:pt>
                <c:pt idx="5">
                  <c:v>0.39802871641400001</c:v>
                </c:pt>
                <c:pt idx="6">
                  <c:v>0.371052618587</c:v>
                </c:pt>
                <c:pt idx="7">
                  <c:v>0.33882365507000001</c:v>
                </c:pt>
                <c:pt idx="8">
                  <c:v>0.29177363649299998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Data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  <c:pt idx="0">
                  <c:v>0.52692653437899994</c:v>
                </c:pt>
                <c:pt idx="1">
                  <c:v>0.54617132298600002</c:v>
                </c:pt>
                <c:pt idx="2">
                  <c:v>0.60026128522599997</c:v>
                </c:pt>
                <c:pt idx="3">
                  <c:v>0.51731265690100003</c:v>
                </c:pt>
                <c:pt idx="4">
                  <c:v>0.42721929461399999</c:v>
                </c:pt>
                <c:pt idx="5">
                  <c:v>0.33914659191300001</c:v>
                </c:pt>
                <c:pt idx="6">
                  <c:v>0.39455716812699998</c:v>
                </c:pt>
                <c:pt idx="7">
                  <c:v>0.38820520809499998</c:v>
                </c:pt>
                <c:pt idx="8">
                  <c:v>0.25549448455899998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731456"/>
        <c:axId val="133546752"/>
      </c:lineChart>
      <c:catAx>
        <c:axId val="179731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3546752"/>
        <c:crosses val="autoZero"/>
        <c:auto val="1"/>
        <c:lblAlgn val="ctr"/>
        <c:lblOffset val="100"/>
        <c:noMultiLvlLbl val="0"/>
      </c:catAx>
      <c:valAx>
        <c:axId val="133546752"/>
        <c:scaling>
          <c:orientation val="minMax"/>
        </c:scaling>
        <c:delete val="0"/>
        <c:axPos val="l"/>
        <c:majorGridlines/>
        <c:numFmt formatCode="#,##0.00_);[Red]\(#,##0.00\)" sourceLinked="0"/>
        <c:majorTickMark val="out"/>
        <c:minorTickMark val="none"/>
        <c:tickLblPos val="nextTo"/>
        <c:crossAx val="179731456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0.15417</cdr:x>
      <cdr:y>0.64063</cdr:y>
    </cdr:from>
    <cdr:to>
      <cdr:x>0.28542</cdr:x>
      <cdr:y>0.74132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704850" y="1757363"/>
          <a:ext cx="600075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  <cdr:relSizeAnchor xmlns:cdr="http://schemas.openxmlformats.org/drawingml/2006/chartDrawing">
    <cdr:from>
      <cdr:x>0.09615</cdr:x>
      <cdr:y>0.52778</cdr:y>
    </cdr:from>
    <cdr:to>
      <cdr:x>0.28323</cdr:x>
      <cdr:y>0.66806</cdr:y>
    </cdr:to>
    <cdr:sp macro="" textlink="">
      <cdr:nvSpPr>
        <cdr:cNvPr id="3" name="文本框 2"/>
        <cdr:cNvSpPr txBox="1"/>
      </cdr:nvSpPr>
      <cdr:spPr>
        <a:xfrm xmlns:a="http://schemas.openxmlformats.org/drawingml/2006/main">
          <a:off x="357190" y="1357322"/>
          <a:ext cx="694961" cy="3607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600" dirty="0"/>
            <a:t>2.8</a:t>
          </a:r>
          <a:endParaRPr lang="zh-CN" altLang="en-US" sz="1600" dirty="0"/>
        </a:p>
      </cdr:txBody>
    </cdr:sp>
  </cdr:relSizeAnchor>
  <cdr:relSizeAnchor xmlns:cdr="http://schemas.openxmlformats.org/drawingml/2006/chartDrawing">
    <cdr:from>
      <cdr:x>0.76923</cdr:x>
      <cdr:y>0.11111</cdr:y>
    </cdr:from>
    <cdr:to>
      <cdr:x>0.94677</cdr:x>
      <cdr:y>0.23775</cdr:y>
    </cdr:to>
    <cdr:sp macro="" textlink="">
      <cdr:nvSpPr>
        <cdr:cNvPr id="4" name="文本框 1"/>
        <cdr:cNvSpPr txBox="1"/>
      </cdr:nvSpPr>
      <cdr:spPr>
        <a:xfrm xmlns:a="http://schemas.openxmlformats.org/drawingml/2006/main">
          <a:off x="2857520" y="285752"/>
          <a:ext cx="659521" cy="3256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600" dirty="0"/>
            <a:t>17</a:t>
          </a:r>
          <a:endParaRPr lang="zh-CN" altLang="en-US" sz="1600" dirty="0"/>
        </a:p>
      </cdr:txBody>
    </cdr:sp>
  </cdr:relSizeAnchor>
  <cdr:relSizeAnchor xmlns:cdr="http://schemas.openxmlformats.org/drawingml/2006/chartDrawing">
    <cdr:from>
      <cdr:x>0.44231</cdr:x>
      <cdr:y>0.38889</cdr:y>
    </cdr:from>
    <cdr:to>
      <cdr:x>0.56522</cdr:x>
      <cdr:y>0.48958</cdr:y>
    </cdr:to>
    <cdr:sp macro="" textlink="">
      <cdr:nvSpPr>
        <cdr:cNvPr id="5" name="文本框 1"/>
        <cdr:cNvSpPr txBox="1"/>
      </cdr:nvSpPr>
      <cdr:spPr>
        <a:xfrm xmlns:a="http://schemas.openxmlformats.org/drawingml/2006/main">
          <a:off x="1643074" y="1000132"/>
          <a:ext cx="456583" cy="258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600" dirty="0"/>
            <a:t>8</a:t>
          </a:r>
          <a:endParaRPr lang="zh-CN" altLang="en-US" sz="16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8BF1B-120F-445D-974D-DE6A1BF2C2D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F6106-0541-48AD-8A99-E34103B54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9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85A33C-050D-4474-88AC-68CECA7F5D8A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0353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对用户进行聚类分析，考虑到用户特征有分类属性也有数值属性，拟采用</a:t>
            </a:r>
            <a:r>
              <a:rPr lang="en-US" altLang="zh-CN" sz="1200" dirty="0" smtClean="0"/>
              <a:t>K-prototype</a:t>
            </a:r>
            <a:r>
              <a:rPr lang="zh-CN" altLang="en-US" sz="1200" dirty="0" smtClean="0"/>
              <a:t>聚类。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FAE4F-B815-4653-A7C1-EA8D866EB1BF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14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07048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对用户进行聚类分析，考虑到用户特征有分类属性也有数值属性，拟采用</a:t>
            </a:r>
            <a:r>
              <a:rPr lang="en-US" altLang="zh-CN" sz="1200" dirty="0" smtClean="0"/>
              <a:t>K-prototype</a:t>
            </a:r>
            <a:r>
              <a:rPr lang="zh-CN" altLang="en-US" sz="1200" dirty="0" smtClean="0"/>
              <a:t>聚类。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FAE4F-B815-4653-A7C1-EA8D866EB1BF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15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0704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首先，该课题来源于。。。和。。。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FAE4F-B815-4653-A7C1-EA8D866EB1BF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3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0016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 smtClean="0"/>
              <a:t>下面介绍一下选题的背景与意义。</a:t>
            </a:r>
            <a:endParaRPr lang="en-US" altLang="zh-CN" dirty="0" smtClean="0"/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 smtClean="0"/>
              <a:t>互联网发展迅速，</a:t>
            </a:r>
            <a:r>
              <a:rPr lang="en-US" altLang="zh-CN" sz="1200" b="0" dirty="0" smtClean="0"/>
              <a:t>Facebook</a:t>
            </a:r>
            <a:r>
              <a:rPr lang="zh-CN" altLang="en-US" sz="1200" b="0" dirty="0" smtClean="0"/>
              <a:t>、微博等社交媒体迅速崛起</a:t>
            </a:r>
            <a:r>
              <a:rPr lang="en-US" altLang="zh-CN" sz="1200" b="0" dirty="0" smtClean="0"/>
              <a:t>;</a:t>
            </a:r>
            <a:r>
              <a:rPr lang="zh-CN" altLang="en-US" sz="1200" b="0" dirty="0" smtClean="0"/>
              <a:t>社交媒体用户量激增且活跃量大</a:t>
            </a:r>
            <a:r>
              <a:rPr lang="en-US" altLang="zh-CN" sz="1200" b="0" dirty="0" smtClean="0"/>
              <a:t>;</a:t>
            </a:r>
            <a:r>
              <a:rPr lang="zh-CN" altLang="en-US" sz="1200" b="0" dirty="0" smtClean="0"/>
              <a:t>社交网络中的用户可以进行分享信息、评论点赞等行为，且用户类型多样。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FAE4F-B815-4653-A7C1-EA8D866EB1BF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4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8566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0" dirty="0" smtClean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  <a:cs typeface="+mn-cs"/>
              </a:rPr>
              <a:t>基于以上背景，对于社交网络中的群体用户行为建模有重要的研究意义，</a:t>
            </a:r>
            <a:endParaRPr lang="en-US" altLang="zh-CN" sz="1200" b="0" kern="0" dirty="0" smtClean="0">
              <a:solidFill>
                <a:schemeClr val="tx2"/>
              </a:solidFill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0" dirty="0" smtClean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  <a:cs typeface="+mn-cs"/>
              </a:rPr>
              <a:t>可以理解用户行为，深入研究用户行为机理。</a:t>
            </a:r>
            <a:endParaRPr lang="en-US" altLang="zh-CN" sz="1200" b="0" kern="0" dirty="0" smtClean="0">
              <a:solidFill>
                <a:schemeClr val="tx2"/>
              </a:solidFill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0" dirty="0" smtClean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  <a:cs typeface="+mn-cs"/>
              </a:rPr>
              <a:t>辅助于做更加精准的内容推荐，提高用户体验等</a:t>
            </a:r>
            <a:endParaRPr lang="en-US" altLang="zh-CN" sz="1200" b="0" kern="0" dirty="0" smtClean="0">
              <a:solidFill>
                <a:schemeClr val="tx2"/>
              </a:solidFill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0" dirty="0" smtClean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  <a:cs typeface="+mn-cs"/>
              </a:rPr>
              <a:t>分析预测用户行为，对于事件检测也有辅助作用。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FAE4F-B815-4653-A7C1-EA8D866EB1BF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5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8566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本文主要研究问题是如何进行有效的</a:t>
            </a:r>
            <a:r>
              <a:rPr lang="zh-CN" altLang="zh-CN" sz="1200" dirty="0" smtClean="0"/>
              <a:t>群体用户的行为建模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本文研究的用户群体是在用户基本特征和行为特征上相近的用户，而非基于边的网络社交拓扑关系紧密的用户群体。</a:t>
            </a:r>
            <a:endParaRPr lang="en-US" altLang="zh-CN" dirty="0" smtClean="0"/>
          </a:p>
          <a:p>
            <a:r>
              <a:rPr lang="zh-CN" altLang="en-US" dirty="0" smtClean="0"/>
              <a:t>通过首先，做用户特征提取，然后，对用户进行聚类得到用户群体，对不同用户群体进行行为建模。</a:t>
            </a:r>
            <a:endParaRPr lang="en-US" altLang="zh-CN" dirty="0" smtClean="0"/>
          </a:p>
          <a:p>
            <a:r>
              <a:rPr lang="zh-CN" altLang="en-US" sz="1200" dirty="0" smtClean="0">
                <a:latin typeface="+mn-lt"/>
                <a:ea typeface="+mn-ea"/>
              </a:rPr>
              <a:t>研究该问题有很大的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应用价值和学术价值。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FAE4F-B815-4653-A7C1-EA8D866EB1BF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6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4129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对用户特征分析的研究分不同的研究角度，有分析用户性别、地区等基本属性特征的，也有分析用户行为规律特征的，有研究采用不同的方法对用户兴趣建模的，也有分析用户特征更新的。</a:t>
            </a:r>
            <a:endParaRPr lang="en-US" altLang="zh-CN" dirty="0" smtClean="0"/>
          </a:p>
          <a:p>
            <a:r>
              <a:rPr lang="zh-CN" altLang="en-US" dirty="0" smtClean="0"/>
              <a:t>对特征进行聚类的方法有多种。如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研究用户行为建模的方法也比较多，通过分析与行为相关的特征，建立用户行为预测模型。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FAE4F-B815-4653-A7C1-EA8D866EB1BF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7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2709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然而，国内外针对用户行为建模的研究多是针对单个用户，或者将用户作为整体来分析转发等网络行为。</a:t>
            </a:r>
            <a:endParaRPr lang="en-US" altLang="zh-CN" dirty="0" smtClean="0"/>
          </a:p>
          <a:p>
            <a:r>
              <a:rPr lang="zh-CN" altLang="en-US" dirty="0" smtClean="0"/>
              <a:t>对用户按照群体来建立行为模型的研究还比较少，</a:t>
            </a:r>
            <a:endParaRPr lang="en-US" altLang="zh-CN" dirty="0" smtClean="0"/>
          </a:p>
          <a:p>
            <a:r>
              <a:rPr lang="zh-CN" altLang="en-US" dirty="0" smtClean="0"/>
              <a:t>而且，当前对用户行为建模的研究也有一些不足。</a:t>
            </a:r>
            <a:endParaRPr lang="en-US" altLang="zh-CN" dirty="0" smtClean="0"/>
          </a:p>
          <a:p>
            <a:r>
              <a:rPr lang="zh-CN" altLang="en-US" dirty="0" smtClean="0"/>
              <a:t>如兴趣刻画不细致，没有考虑长短期兴趣，</a:t>
            </a:r>
            <a:endParaRPr lang="en-US" altLang="zh-CN" dirty="0" smtClean="0"/>
          </a:p>
          <a:p>
            <a:r>
              <a:rPr lang="zh-CN" altLang="en-US" dirty="0" smtClean="0"/>
              <a:t>注重了算法性能，没有考虑实际应用场景的复杂性。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FAE4F-B815-4653-A7C1-EA8D866EB1BF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8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7662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整个群体用户行为建模过程如图所示：</a:t>
            </a:r>
            <a:endParaRPr lang="en-US" altLang="zh-CN" dirty="0" smtClean="0"/>
          </a:p>
          <a:p>
            <a:r>
              <a:rPr lang="zh-CN" altLang="en-US" dirty="0" smtClean="0"/>
              <a:t>首先，对用户进行爬取，得到用户个人信息和微博数据。</a:t>
            </a:r>
            <a:endParaRPr lang="en-US" altLang="zh-CN" dirty="0" smtClean="0"/>
          </a:p>
          <a:p>
            <a:r>
              <a:rPr lang="zh-CN" altLang="en-US" dirty="0" smtClean="0"/>
              <a:t>然后对每个用户做特征提取，通过对部分特征进行聚类，得到统计特征上区别明显的用户群体，</a:t>
            </a:r>
            <a:endParaRPr lang="en-US" altLang="zh-CN" dirty="0" smtClean="0"/>
          </a:p>
          <a:p>
            <a:r>
              <a:rPr lang="zh-CN" altLang="en-US" dirty="0" smtClean="0"/>
              <a:t>针对不同群体，建立转发、发布、评论等行为模型。</a:t>
            </a:r>
            <a:endParaRPr lang="en-US" altLang="zh-CN" dirty="0" smtClean="0"/>
          </a:p>
          <a:p>
            <a:r>
              <a:rPr lang="zh-CN" altLang="en-US" dirty="0" smtClean="0"/>
              <a:t>最后，进行模型验证。模拟用户行为，进行可视化展示。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FAE4F-B815-4653-A7C1-EA8D866EB1BF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9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9027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首先，进行用户数据爬取。</a:t>
            </a:r>
            <a:endParaRPr lang="en-US" altLang="zh-CN" dirty="0" smtClean="0"/>
          </a:p>
          <a:p>
            <a:r>
              <a:rPr lang="zh-CN" altLang="en-US" dirty="0" smtClean="0"/>
              <a:t>对爬取的用户数据进行特征提取，</a:t>
            </a:r>
            <a:endParaRPr lang="en-US" altLang="zh-CN" dirty="0" smtClean="0"/>
          </a:p>
          <a:p>
            <a:r>
              <a:rPr lang="zh-CN" altLang="en-US" dirty="0" smtClean="0"/>
              <a:t>包括用户基本特征，用户行为特征，以及用户兴趣特征。对兴趣特征的提取包括用户的长期兴趣和用户短期兴趣，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FAE4F-B815-4653-A7C1-EA8D866EB1BF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11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136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cs typeface="Calibri" pitchFamily="34" charset="0"/>
              </a:defRPr>
            </a:lvl3pPr>
            <a:lvl4pPr>
              <a:defRPr sz="1200">
                <a:latin typeface="Calibri" pitchFamily="34" charset="0"/>
                <a:cs typeface="Calibri" pitchFamily="34" charset="0"/>
              </a:defRPr>
            </a:lvl4pPr>
            <a:lvl5pPr>
              <a:defRPr sz="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8C38F4-4DDD-4E25-A70B-56A09F251E12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05F68-E77E-4CC6-A4E1-E451AEC73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8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3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9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7610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7610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61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2150"/>
            <a:ext cx="10972800" cy="72548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529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34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02100"/>
            <a:ext cx="5384800" cy="23510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39184" y="6616700"/>
            <a:ext cx="2844800" cy="268288"/>
          </a:xfrm>
        </p:spPr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215218" y="6624638"/>
            <a:ext cx="7200900" cy="260350"/>
          </a:xfr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513513" y="6642100"/>
            <a:ext cx="1534583" cy="215900"/>
          </a:xfrm>
        </p:spPr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973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190503" y="1"/>
          <a:ext cx="120015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Image" r:id="rId3" imgW="8228571" imgH="8711111" progId="">
                  <p:embed/>
                </p:oleObj>
              </mc:Choice>
              <mc:Fallback>
                <p:oleObj name="Image" r:id="rId3" imgW="8228571" imgH="87111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90503" y="1"/>
                        <a:ext cx="12001500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57B2D7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1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92668" y="2514643"/>
            <a:ext cx="2353733" cy="519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solidFill>
                  <a:prstClr val="white"/>
                </a:solidFill>
                <a:latin typeface="Arial Black" pitchFamily="34" charset="0"/>
              </a:rPr>
              <a:t>L o g o</a:t>
            </a:r>
          </a:p>
        </p:txBody>
      </p:sp>
      <p:pic>
        <p:nvPicPr>
          <p:cNvPr id="8" name="图片 19" descr="图片1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2428918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3048000"/>
            <a:ext cx="89408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48001" y="3886200"/>
            <a:ext cx="8959851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609600" y="6551613"/>
            <a:ext cx="28448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4165600" y="6553243"/>
            <a:ext cx="38608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8737600" y="6553243"/>
            <a:ext cx="28448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0FF6401C-323C-468C-B647-C7499BDFE045}" type="slidenum">
              <a:rPr lang="en-US" altLang="zh-CN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2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cs typeface="Calibri" pitchFamily="34" charset="0"/>
              </a:defRPr>
            </a:lvl3pPr>
            <a:lvl4pPr>
              <a:defRPr sz="1200">
                <a:latin typeface="Calibri" pitchFamily="34" charset="0"/>
                <a:cs typeface="Calibri" pitchFamily="34" charset="0"/>
              </a:defRPr>
            </a:lvl4pPr>
            <a:lvl5pPr>
              <a:defRPr sz="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8C38F4-4DDD-4E25-A70B-56A09F251E12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05F68-E77E-4CC6-A4E1-E451AEC73F84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5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6A0B-AFF0-4BC8-A555-3E9FB64FBE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6AF4-DEB5-48DE-AB14-3EF88798130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3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CB67B-4761-4680-A226-D15A636C5C12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17EFE-872C-464A-8B42-FA90704A1B5F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35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E516-DB02-4368-AC02-ED88B46186A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cs typeface="Calibri" pitchFamily="34" charset="0"/>
              </a:defRPr>
            </a:lvl3pPr>
            <a:lvl4pPr>
              <a:defRPr sz="1200">
                <a:latin typeface="Calibri" pitchFamily="34" charset="0"/>
                <a:cs typeface="Calibri" pitchFamily="34" charset="0"/>
              </a:defRPr>
            </a:lvl4pPr>
            <a:lvl5pPr>
              <a:defRPr sz="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8C38F4-4DDD-4E25-A70B-56A09F251E12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05F68-E77E-4CC6-A4E1-E451AEC73F84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7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059" name="Group 35"/>
          <p:cNvGrpSpPr>
            <a:grpSpLocks/>
          </p:cNvGrpSpPr>
          <p:nvPr/>
        </p:nvGrpSpPr>
        <p:grpSpPr bwMode="auto">
          <a:xfrm>
            <a:off x="0" y="2"/>
            <a:ext cx="12192000" cy="1185863"/>
            <a:chOff x="0" y="0"/>
            <a:chExt cx="5760" cy="747"/>
          </a:xfrm>
        </p:grpSpPr>
        <p:pic>
          <p:nvPicPr>
            <p:cNvPr id="257057" name="Picture 33" descr="snap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5760" cy="747"/>
            </a:xfrm>
            <a:prstGeom prst="rect">
              <a:avLst/>
            </a:prstGeom>
            <a:noFill/>
          </p:spPr>
        </p:pic>
        <p:sp>
          <p:nvSpPr>
            <p:cNvPr id="257058" name="Rectangle 3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57026" name="Picture 2" descr="low-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48438"/>
            <a:ext cx="12192000" cy="336550"/>
          </a:xfrm>
          <a:prstGeom prst="rect">
            <a:avLst/>
          </a:prstGeom>
          <a:noFill/>
        </p:spPr>
      </p:pic>
      <p:sp>
        <p:nvSpPr>
          <p:cNvPr id="2570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844679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143933" y="6616700"/>
            <a:ext cx="2844800" cy="268288"/>
          </a:xfrm>
        </p:spPr>
        <p:txBody>
          <a:bodyPr/>
          <a:lstStyle>
            <a:lvl1pPr>
              <a:defRPr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236DEB8F-1078-4B41-AFE9-1FE79B8C146D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96169" y="6597650"/>
            <a:ext cx="6739467" cy="287338"/>
          </a:xfrm>
        </p:spPr>
        <p:txBody>
          <a:bodyPr/>
          <a:lstStyle>
            <a:lvl1pPr algn="l">
              <a:defRPr sz="1400"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703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033029" y="6616700"/>
            <a:ext cx="1919817" cy="241300"/>
          </a:xfrm>
        </p:spPr>
        <p:txBody>
          <a:bodyPr/>
          <a:lstStyle>
            <a:lvl1pPr>
              <a:defRPr sz="1400"/>
            </a:lvl1pPr>
          </a:lstStyle>
          <a:p>
            <a:fld id="{D2227D96-17AF-418A-83B7-8F6D78FA7CD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2063751" y="4221206"/>
            <a:ext cx="8015816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zh-CN" altLang="zh-CN" sz="2000">
              <a:solidFill>
                <a:prstClr val="white"/>
              </a:solidFill>
              <a:latin typeface="黑体" pitchFamily="2" charset="-122"/>
            </a:endParaRPr>
          </a:p>
        </p:txBody>
      </p:sp>
      <p:pic>
        <p:nvPicPr>
          <p:cNvPr id="257040" name="Picture 16" descr="buaa_1"/>
          <p:cNvPicPr>
            <a:picLocks noChangeAspect="1" noChangeArrowheads="1"/>
          </p:cNvPicPr>
          <p:nvPr/>
        </p:nvPicPr>
        <p:blipFill>
          <a:blip r:embed="rId4"/>
          <a:srcRect b="1189"/>
          <a:stretch>
            <a:fillRect/>
          </a:stretch>
        </p:blipFill>
        <p:spPr bwMode="auto">
          <a:xfrm>
            <a:off x="3599392" y="94456"/>
            <a:ext cx="4944533" cy="792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094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6A0B-AFF0-4BC8-A555-3E9FB64FBE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6AF4-DEB5-48DE-AB14-3EF88798130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51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CB67B-4761-4680-A226-D15A636C5C12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17EFE-872C-464A-8B42-FA90704A1B5F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31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E516-DB02-4368-AC02-ED88B46186A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915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cs typeface="Calibri" pitchFamily="34" charset="0"/>
              </a:defRPr>
            </a:lvl3pPr>
            <a:lvl4pPr>
              <a:defRPr sz="1200">
                <a:latin typeface="Calibri" pitchFamily="34" charset="0"/>
                <a:cs typeface="Calibri" pitchFamily="34" charset="0"/>
              </a:defRPr>
            </a:lvl4pPr>
            <a:lvl5pPr>
              <a:defRPr sz="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8C38F4-4DDD-4E25-A70B-56A09F251E12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05F68-E77E-4CC6-A4E1-E451AEC73F84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414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6A0B-AFF0-4BC8-A555-3E9FB64FBE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6AF4-DEB5-48DE-AB14-3EF88798130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56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CB67B-4761-4680-A226-D15A636C5C12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17EFE-872C-464A-8B42-FA90704A1B5F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08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E516-DB02-4368-AC02-ED88B46186A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2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cs typeface="Calibri" pitchFamily="34" charset="0"/>
              </a:defRPr>
            </a:lvl3pPr>
            <a:lvl4pPr>
              <a:defRPr sz="1200">
                <a:latin typeface="Calibri" pitchFamily="34" charset="0"/>
                <a:cs typeface="Calibri" pitchFamily="34" charset="0"/>
              </a:defRPr>
            </a:lvl4pPr>
            <a:lvl5pPr>
              <a:defRPr sz="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9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4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21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5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85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0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1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2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6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6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22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theme" Target="../theme/theme3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theme" Target="../theme/theme4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theme" Target="../theme/theme5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3" name="Picture 3" descr="low-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48438"/>
            <a:ext cx="12192000" cy="336550"/>
          </a:xfrm>
          <a:prstGeom prst="rect">
            <a:avLst/>
          </a:prstGeom>
          <a:noFill/>
        </p:spPr>
      </p:pic>
      <p:sp>
        <p:nvSpPr>
          <p:cNvPr id="2560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第四级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184" y="6616700"/>
            <a:ext cx="28448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fld id="{898C38F4-4DDD-4E25-A70B-56A09F251E12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218" y="6624638"/>
            <a:ext cx="7200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560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3515" y="6642100"/>
            <a:ext cx="153458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solidFill>
                  <a:schemeClr val="bg1"/>
                </a:solidFill>
              </a:defRPr>
            </a:lvl1pPr>
          </a:lstStyle>
          <a:p>
            <a:fld id="{8AE05F68-E77E-4CC6-A4E1-E451AEC73F8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56049" name="Picture 49" descr="low-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9322"/>
            <a:ext cx="12192000" cy="73025"/>
          </a:xfrm>
          <a:prstGeom prst="rect">
            <a:avLst/>
          </a:prstGeom>
          <a:noFill/>
        </p:spPr>
      </p:pic>
      <p:pic>
        <p:nvPicPr>
          <p:cNvPr id="256039" name="Picture 39" descr="Snap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76353" y="22225"/>
            <a:ext cx="768351" cy="527050"/>
          </a:xfrm>
          <a:prstGeom prst="rect">
            <a:avLst/>
          </a:prstGeom>
          <a:noFill/>
        </p:spPr>
      </p:pic>
      <p:pic>
        <p:nvPicPr>
          <p:cNvPr id="12" name="Picture 16" descr="buaa_1"/>
          <p:cNvPicPr>
            <a:picLocks noChangeAspect="1" noChangeArrowheads="1"/>
          </p:cNvPicPr>
          <p:nvPr/>
        </p:nvPicPr>
        <p:blipFill>
          <a:blip r:embed="rId5"/>
          <a:srcRect b="1189"/>
          <a:stretch>
            <a:fillRect/>
          </a:stretch>
        </p:blipFill>
        <p:spPr bwMode="auto">
          <a:xfrm>
            <a:off x="11227" y="10384"/>
            <a:ext cx="3300464" cy="528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873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16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0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0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0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0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0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3" name="Picture 3" descr="low-lin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548438"/>
            <a:ext cx="12192000" cy="336550"/>
          </a:xfrm>
          <a:prstGeom prst="rect">
            <a:avLst/>
          </a:prstGeom>
          <a:noFill/>
        </p:spPr>
      </p:pic>
      <p:sp>
        <p:nvSpPr>
          <p:cNvPr id="2560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第四级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184" y="6616700"/>
            <a:ext cx="28448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fld id="{236DEB8F-1078-4B41-AFE9-1FE79B8C146D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218" y="6624638"/>
            <a:ext cx="7200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60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3513" y="6642100"/>
            <a:ext cx="153458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solidFill>
                  <a:schemeClr val="bg1"/>
                </a:solidFill>
              </a:defRPr>
            </a:lvl1pPr>
          </a:lstStyle>
          <a:p>
            <a:fld id="{D2227D96-17AF-418A-83B7-8F6D78FA7CD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56049" name="Picture 49" descr="low-lin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549318"/>
            <a:ext cx="12192000" cy="73025"/>
          </a:xfrm>
          <a:prstGeom prst="rect">
            <a:avLst/>
          </a:prstGeom>
          <a:noFill/>
        </p:spPr>
      </p:pic>
      <p:pic>
        <p:nvPicPr>
          <p:cNvPr id="256039" name="Picture 39" descr="Snap1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76350" y="22225"/>
            <a:ext cx="768351" cy="527050"/>
          </a:xfrm>
          <a:prstGeom prst="rect">
            <a:avLst/>
          </a:prstGeom>
          <a:noFill/>
        </p:spPr>
      </p:pic>
      <p:pic>
        <p:nvPicPr>
          <p:cNvPr id="12" name="Picture 16" descr="buaa_1"/>
          <p:cNvPicPr>
            <a:picLocks noChangeAspect="1" noChangeArrowheads="1"/>
          </p:cNvPicPr>
          <p:nvPr/>
        </p:nvPicPr>
        <p:blipFill>
          <a:blip r:embed="rId17"/>
          <a:srcRect b="1189"/>
          <a:stretch>
            <a:fillRect/>
          </a:stretch>
        </p:blipFill>
        <p:spPr bwMode="auto">
          <a:xfrm>
            <a:off x="11227" y="10384"/>
            <a:ext cx="3300464" cy="528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278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16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3" name="Picture 3" descr="low-lin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548438"/>
            <a:ext cx="12192000" cy="336550"/>
          </a:xfrm>
          <a:prstGeom prst="rect">
            <a:avLst/>
          </a:prstGeom>
          <a:noFill/>
        </p:spPr>
      </p:pic>
      <p:sp>
        <p:nvSpPr>
          <p:cNvPr id="2560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第四级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184" y="6616700"/>
            <a:ext cx="28448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fld id="{898C38F4-4DDD-4E25-A70B-56A09F251E12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218" y="6624638"/>
            <a:ext cx="7200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60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3511" y="6642100"/>
            <a:ext cx="153458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solidFill>
                  <a:schemeClr val="bg1"/>
                </a:solidFill>
              </a:defRPr>
            </a:lvl1pPr>
          </a:lstStyle>
          <a:p>
            <a:fld id="{8AE05F68-E77E-4CC6-A4E1-E451AEC73F84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56049" name="Picture 49" descr="low-lin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49316"/>
            <a:ext cx="12192000" cy="73025"/>
          </a:xfrm>
          <a:prstGeom prst="rect">
            <a:avLst/>
          </a:prstGeom>
          <a:noFill/>
        </p:spPr>
      </p:pic>
      <p:pic>
        <p:nvPicPr>
          <p:cNvPr id="256039" name="Picture 39" descr="Snap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76349" y="22225"/>
            <a:ext cx="768351" cy="527050"/>
          </a:xfrm>
          <a:prstGeom prst="rect">
            <a:avLst/>
          </a:prstGeom>
          <a:noFill/>
        </p:spPr>
      </p:pic>
      <p:pic>
        <p:nvPicPr>
          <p:cNvPr id="12" name="Picture 16" descr="buaa_1"/>
          <p:cNvPicPr>
            <a:picLocks noChangeAspect="1" noChangeArrowheads="1"/>
          </p:cNvPicPr>
          <p:nvPr/>
        </p:nvPicPr>
        <p:blipFill>
          <a:blip r:embed="rId8"/>
          <a:srcRect b="1189"/>
          <a:stretch>
            <a:fillRect/>
          </a:stretch>
        </p:blipFill>
        <p:spPr bwMode="auto">
          <a:xfrm>
            <a:off x="11227" y="10384"/>
            <a:ext cx="3300464" cy="528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874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9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0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1"/>
        </a:buBlip>
        <a:defRPr sz="16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1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3" name="Picture 3" descr="low-lin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548438"/>
            <a:ext cx="12192000" cy="336550"/>
          </a:xfrm>
          <a:prstGeom prst="rect">
            <a:avLst/>
          </a:prstGeom>
          <a:noFill/>
        </p:spPr>
      </p:pic>
      <p:sp>
        <p:nvSpPr>
          <p:cNvPr id="2560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第四级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184" y="6616700"/>
            <a:ext cx="28448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fld id="{898C38F4-4DDD-4E25-A70B-56A09F251E12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218" y="6624638"/>
            <a:ext cx="7200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60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3503" y="6642100"/>
            <a:ext cx="153458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solidFill>
                  <a:schemeClr val="bg1"/>
                </a:solidFill>
              </a:defRPr>
            </a:lvl1pPr>
          </a:lstStyle>
          <a:p>
            <a:fld id="{8AE05F68-E77E-4CC6-A4E1-E451AEC73F84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56049" name="Picture 49" descr="low-lin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49304"/>
            <a:ext cx="12192000" cy="73025"/>
          </a:xfrm>
          <a:prstGeom prst="rect">
            <a:avLst/>
          </a:prstGeom>
          <a:noFill/>
        </p:spPr>
      </p:pic>
      <p:pic>
        <p:nvPicPr>
          <p:cNvPr id="256039" name="Picture 39" descr="Snap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76341" y="22225"/>
            <a:ext cx="768351" cy="527050"/>
          </a:xfrm>
          <a:prstGeom prst="rect">
            <a:avLst/>
          </a:prstGeom>
          <a:noFill/>
        </p:spPr>
      </p:pic>
      <p:pic>
        <p:nvPicPr>
          <p:cNvPr id="12" name="Picture 16" descr="buaa_1"/>
          <p:cNvPicPr>
            <a:picLocks noChangeAspect="1" noChangeArrowheads="1"/>
          </p:cNvPicPr>
          <p:nvPr/>
        </p:nvPicPr>
        <p:blipFill>
          <a:blip r:embed="rId8"/>
          <a:srcRect b="1189"/>
          <a:stretch>
            <a:fillRect/>
          </a:stretch>
        </p:blipFill>
        <p:spPr bwMode="auto">
          <a:xfrm>
            <a:off x="11227" y="10384"/>
            <a:ext cx="3300464" cy="528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200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9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0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1"/>
        </a:buBlip>
        <a:defRPr sz="16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1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3" name="Picture 3" descr="low-lin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548438"/>
            <a:ext cx="12192000" cy="336550"/>
          </a:xfrm>
          <a:prstGeom prst="rect">
            <a:avLst/>
          </a:prstGeom>
          <a:noFill/>
        </p:spPr>
      </p:pic>
      <p:sp>
        <p:nvSpPr>
          <p:cNvPr id="2560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第四级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184" y="6616700"/>
            <a:ext cx="28448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fld id="{898C38F4-4DDD-4E25-A70B-56A09F251E12}" type="datetimeFigureOut">
              <a:rPr lang="zh-CN" altLang="en-US" smtClean="0">
                <a:solidFill>
                  <a:prstClr val="white"/>
                </a:solidFill>
              </a:rPr>
              <a:pPr/>
              <a:t>2017/8/31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218" y="6624638"/>
            <a:ext cx="7200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60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3494" y="6642100"/>
            <a:ext cx="153458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solidFill>
                  <a:schemeClr val="bg1"/>
                </a:solidFill>
              </a:defRPr>
            </a:lvl1pPr>
          </a:lstStyle>
          <a:p>
            <a:fld id="{8AE05F68-E77E-4CC6-A4E1-E451AEC73F84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56049" name="Picture 49" descr="low-lin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49290"/>
            <a:ext cx="12192000" cy="73025"/>
          </a:xfrm>
          <a:prstGeom prst="rect">
            <a:avLst/>
          </a:prstGeom>
          <a:noFill/>
        </p:spPr>
      </p:pic>
      <p:pic>
        <p:nvPicPr>
          <p:cNvPr id="256039" name="Picture 39" descr="Snap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76331" y="22225"/>
            <a:ext cx="768351" cy="527050"/>
          </a:xfrm>
          <a:prstGeom prst="rect">
            <a:avLst/>
          </a:prstGeom>
          <a:noFill/>
        </p:spPr>
      </p:pic>
      <p:pic>
        <p:nvPicPr>
          <p:cNvPr id="12" name="Picture 16" descr="buaa_1"/>
          <p:cNvPicPr>
            <a:picLocks noChangeAspect="1" noChangeArrowheads="1"/>
          </p:cNvPicPr>
          <p:nvPr/>
        </p:nvPicPr>
        <p:blipFill>
          <a:blip r:embed="rId8"/>
          <a:srcRect b="1189"/>
          <a:stretch>
            <a:fillRect/>
          </a:stretch>
        </p:blipFill>
        <p:spPr bwMode="auto">
          <a:xfrm>
            <a:off x="11227" y="10384"/>
            <a:ext cx="3300464" cy="528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157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9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0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1"/>
        </a:buBlip>
        <a:defRPr sz="16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1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chart" Target="../charts/chart1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13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24503" y="4286295"/>
            <a:ext cx="6667500" cy="13747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sz="2800" dirty="0" smtClean="0">
                <a:ea typeface="宋体" charset="-122"/>
              </a:rPr>
              <a:t>学生：</a:t>
            </a:r>
            <a:r>
              <a:rPr lang="zh-CN" altLang="en-US" sz="2800" dirty="0">
                <a:ea typeface="宋体" charset="-122"/>
              </a:rPr>
              <a:t>朱金海</a:t>
            </a:r>
            <a:endParaRPr lang="en-US" altLang="zh-CN" sz="2800" dirty="0" smtClean="0">
              <a:ea typeface="宋体" charset="-122"/>
            </a:endParaRPr>
          </a:p>
          <a:p>
            <a:pPr marL="914400" lvl="2" indent="0">
              <a:buNone/>
            </a:pPr>
            <a:r>
              <a:rPr lang="zh-CN" altLang="en-US" sz="2800" dirty="0" smtClean="0">
                <a:ea typeface="宋体" charset="-122"/>
              </a:rPr>
              <a:t>导师：马帅 教授</a:t>
            </a:r>
            <a:endParaRPr lang="en-US" altLang="zh-CN" sz="2800" dirty="0" smtClean="0">
              <a:ea typeface="宋体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ea typeface="宋体" charset="-122"/>
              </a:rPr>
              <a:t>学</a:t>
            </a:r>
            <a:r>
              <a:rPr lang="zh-CN" altLang="en-US" sz="2800" dirty="0" smtClean="0">
                <a:ea typeface="宋体" charset="-122"/>
              </a:rPr>
              <a:t>号：</a:t>
            </a:r>
            <a:r>
              <a:rPr lang="en-US" altLang="zh-CN" sz="2800" dirty="0" smtClean="0">
                <a:ea typeface="宋体" charset="-122"/>
              </a:rPr>
              <a:t>SY1506319</a:t>
            </a:r>
          </a:p>
          <a:p>
            <a:pPr marL="914400" lvl="2" indent="0">
              <a:buNone/>
            </a:pPr>
            <a:endParaRPr lang="en-US" altLang="zh-CN" sz="2800" dirty="0">
              <a:ea typeface="宋体" charset="-122"/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440" y="1285876"/>
            <a:ext cx="11233151" cy="1071563"/>
          </a:xfrm>
        </p:spPr>
        <p:txBody>
          <a:bodyPr/>
          <a:lstStyle/>
          <a:p>
            <a:pPr algn="r"/>
            <a:r>
              <a:rPr lang="zh-CN" altLang="zh-CN" sz="4000" dirty="0"/>
              <a:t>社会网络群体用户的行为</a:t>
            </a:r>
            <a:r>
              <a:rPr lang="zh-CN" altLang="zh-CN" sz="4000" dirty="0" smtClean="0"/>
              <a:t>建模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zh-CN" sz="4000" dirty="0" smtClean="0"/>
              <a:t>研究</a:t>
            </a:r>
            <a:r>
              <a:rPr lang="zh-CN" altLang="zh-CN" sz="4000" dirty="0"/>
              <a:t>与实现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zh-CN" sz="4000" dirty="0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zh-CN" altLang="zh-CN" sz="4000" dirty="0" smtClean="0">
                <a:solidFill>
                  <a:schemeClr val="tx1"/>
                </a:solidFill>
                <a:ea typeface="宋体" charset="-122"/>
              </a:rPr>
            </a:br>
            <a:endParaRPr lang="en-US" altLang="zh-CN" sz="4000" dirty="0" smtClean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26628" name="Picture 12" descr="buaa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668" y="5997575"/>
            <a:ext cx="4868333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44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上下箭头 25"/>
          <p:cNvSpPr/>
          <p:nvPr/>
        </p:nvSpPr>
        <p:spPr>
          <a:xfrm>
            <a:off x="5327915" y="2088734"/>
            <a:ext cx="367516" cy="299414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4000" kern="1200" dirty="0">
                <a:latin typeface="华文细黑" pitchFamily="2" charset="-122"/>
                <a:ea typeface="华文细黑" pitchFamily="2" charset="-122"/>
              </a:rPr>
              <a:t>研究内容与技术方案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9376" y="1436785"/>
            <a:ext cx="11521280" cy="6268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735628" y="2765541"/>
            <a:ext cx="6816757" cy="1574327"/>
            <a:chOff x="2051720" y="2466741"/>
            <a:chExt cx="5112568" cy="1574327"/>
          </a:xfrm>
        </p:grpSpPr>
        <p:sp>
          <p:nvSpPr>
            <p:cNvPr id="7" name="圆角矩形 6"/>
            <p:cNvSpPr/>
            <p:nvPr/>
          </p:nvSpPr>
          <p:spPr>
            <a:xfrm>
              <a:off x="2051720" y="2466741"/>
              <a:ext cx="5112568" cy="15743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392370" y="2553044"/>
              <a:ext cx="838827" cy="138951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用户</a:t>
              </a:r>
              <a:r>
                <a:rPr lang="zh-CN" altLang="en-US" sz="2000" b="1" dirty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聚类</a:t>
              </a:r>
              <a:endParaRPr lang="en-US" altLang="zh-CN" sz="20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573060" y="2569561"/>
              <a:ext cx="791804" cy="13847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群体画像</a:t>
              </a:r>
              <a:endParaRPr lang="en-US" altLang="zh-CN" sz="20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232086" y="2569561"/>
              <a:ext cx="799290" cy="14007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特征提取</a:t>
              </a: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383693" y="2528712"/>
            <a:ext cx="1248139" cy="21470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796876" y="2271808"/>
            <a:ext cx="1019877" cy="23053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830409" y="2088734"/>
            <a:ext cx="95281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CN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altLang="zh-CN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模型</a:t>
            </a:r>
            <a:endParaRPr lang="en-US" altLang="zh-CN" sz="24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测</a:t>
            </a:r>
            <a:endParaRPr lang="en-US" altLang="zh-CN" sz="24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试</a:t>
            </a:r>
            <a:endParaRPr lang="en-US" altLang="zh-CN" sz="24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CN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3153" y="2610333"/>
            <a:ext cx="7790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虚拟用户建模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35360" y="5081205"/>
            <a:ext cx="11521280" cy="5908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63572" y="5210415"/>
            <a:ext cx="20409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数据存储平台</a:t>
            </a:r>
          </a:p>
        </p:txBody>
      </p:sp>
      <p:sp>
        <p:nvSpPr>
          <p:cNvPr id="23" name="左右箭头 22"/>
          <p:cNvSpPr/>
          <p:nvPr/>
        </p:nvSpPr>
        <p:spPr>
          <a:xfrm>
            <a:off x="1631832" y="3151610"/>
            <a:ext cx="1103797" cy="268577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左右箭头 23"/>
          <p:cNvSpPr/>
          <p:nvPr/>
        </p:nvSpPr>
        <p:spPr>
          <a:xfrm>
            <a:off x="1631832" y="3764472"/>
            <a:ext cx="1103797" cy="21602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上下箭头 31"/>
          <p:cNvSpPr/>
          <p:nvPr/>
        </p:nvSpPr>
        <p:spPr>
          <a:xfrm>
            <a:off x="11184565" y="4577099"/>
            <a:ext cx="288032" cy="50405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左右箭头 32"/>
          <p:cNvSpPr/>
          <p:nvPr/>
        </p:nvSpPr>
        <p:spPr>
          <a:xfrm>
            <a:off x="9552385" y="3656460"/>
            <a:ext cx="1244491" cy="216024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左右箭头 33"/>
          <p:cNvSpPr/>
          <p:nvPr/>
        </p:nvSpPr>
        <p:spPr>
          <a:xfrm>
            <a:off x="9552385" y="2932132"/>
            <a:ext cx="1244491" cy="252295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83367" y="6091532"/>
            <a:ext cx="11521280" cy="6268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37129" y="6091533"/>
            <a:ext cx="14221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数据爬取</a:t>
            </a:r>
          </a:p>
        </p:txBody>
      </p:sp>
      <p:sp>
        <p:nvSpPr>
          <p:cNvPr id="3" name="上箭头 2"/>
          <p:cNvSpPr/>
          <p:nvPr/>
        </p:nvSpPr>
        <p:spPr>
          <a:xfrm>
            <a:off x="5825005" y="5695656"/>
            <a:ext cx="523249" cy="3796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546181" y="2880665"/>
            <a:ext cx="1055739" cy="13847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行为建模</a:t>
            </a:r>
            <a:endParaRPr lang="en-US" altLang="zh-CN" sz="2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902844" y="2088740"/>
            <a:ext cx="289367" cy="4399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42241" y="1519386"/>
            <a:ext cx="85987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用户及群体画像</a:t>
            </a:r>
            <a:r>
              <a:rPr lang="zh-CN" altLang="en-US" sz="24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可视化</a:t>
            </a:r>
            <a:r>
              <a:rPr lang="zh-CN" altLang="en-US" sz="24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展示</a:t>
            </a:r>
            <a:r>
              <a:rPr lang="zh-CN" altLang="en-US" sz="24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</a:t>
            </a:r>
            <a:r>
              <a:rPr lang="zh-CN" altLang="en-US" sz="24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虚拟用户行为监控</a:t>
            </a:r>
          </a:p>
        </p:txBody>
      </p:sp>
      <p:sp>
        <p:nvSpPr>
          <p:cNvPr id="42" name="上下箭头 41"/>
          <p:cNvSpPr/>
          <p:nvPr/>
        </p:nvSpPr>
        <p:spPr>
          <a:xfrm>
            <a:off x="4041836" y="4363347"/>
            <a:ext cx="288032" cy="71780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0960" y="1627660"/>
            <a:ext cx="11391941" cy="4969692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600" b="1" dirty="0" smtClean="0"/>
              <a:t>用户爬取与特征提取</a:t>
            </a:r>
            <a:endParaRPr lang="en-US" altLang="zh-CN" sz="1800" dirty="0" smtClean="0"/>
          </a:p>
          <a:p>
            <a:pPr marL="342900" lvl="1" indent="-342900" eaLnBrk="1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用户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爬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取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cs typeface="+mn-cs"/>
            </a:endParaRPr>
          </a:p>
          <a:p>
            <a:pPr marL="0" lvl="1" indent="0" eaLnBrk="1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None/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     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公共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微博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中随机选取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43000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用户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作为种子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用户爬取个人信息以及微博，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同时爬取其关注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用户及相关微博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cs typeface="+mn-cs"/>
            </a:endParaRPr>
          </a:p>
          <a:p>
            <a:pPr marL="342900" lvl="1" indent="-342900" eaLnBrk="1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特征提取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   </a:t>
            </a:r>
          </a:p>
          <a:p>
            <a:pPr marL="0" lvl="1" indent="0" eaLnBrk="1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None/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    </a:t>
            </a:r>
          </a:p>
          <a:p>
            <a:pPr marL="0" lvl="1" indent="0" eaLnBrk="1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None/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    </a:t>
            </a:r>
            <a:endParaRPr lang="en-US" altLang="zh-CN" sz="16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1576" y="620691"/>
            <a:ext cx="10058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latin typeface="华文细黑" pitchFamily="2" charset="-122"/>
                <a:ea typeface="华文细黑" pitchFamily="2" charset="-122"/>
                <a:cs typeface="+mj-cs"/>
              </a:rPr>
              <a:t>已完成工作</a:t>
            </a:r>
          </a:p>
        </p:txBody>
      </p:sp>
      <p:sp>
        <p:nvSpPr>
          <p:cNvPr id="2" name="棱台 1"/>
          <p:cNvSpPr/>
          <p:nvPr/>
        </p:nvSpPr>
        <p:spPr bwMode="auto">
          <a:xfrm>
            <a:off x="895482" y="3500438"/>
            <a:ext cx="2405057" cy="504056"/>
          </a:xfrm>
          <a:prstGeom prst="bevel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用户基本特征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6" name="棱台 5"/>
          <p:cNvSpPr/>
          <p:nvPr/>
        </p:nvSpPr>
        <p:spPr bwMode="auto">
          <a:xfrm>
            <a:off x="4164429" y="3500438"/>
            <a:ext cx="2400267" cy="504056"/>
          </a:xfrm>
          <a:prstGeom prst="bevel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用户行为特征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棱台 7"/>
          <p:cNvSpPr/>
          <p:nvPr/>
        </p:nvSpPr>
        <p:spPr bwMode="auto">
          <a:xfrm>
            <a:off x="7642865" y="3500438"/>
            <a:ext cx="2400267" cy="504056"/>
          </a:xfrm>
          <a:prstGeom prst="bevel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>
              <a:spcAft>
                <a:spcPts val="600"/>
              </a:spcAft>
              <a:buClr>
                <a:srgbClr val="330066"/>
              </a:buClr>
              <a:defRPr/>
            </a:pPr>
            <a:r>
              <a:rPr lang="zh-CN" altLang="en-US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用户兴趣特征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pic>
        <p:nvPicPr>
          <p:cNvPr id="5122" name="Picture 2" descr="C:\Users\zhujh\Desktop\092327eozaosxz7p2anly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3" y="5070103"/>
            <a:ext cx="1815076" cy="12709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下箭头 10"/>
          <p:cNvSpPr/>
          <p:nvPr/>
        </p:nvSpPr>
        <p:spPr bwMode="auto">
          <a:xfrm>
            <a:off x="1883941" y="4188710"/>
            <a:ext cx="514483" cy="792088"/>
          </a:xfrm>
          <a:prstGeom prst="downArrow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54000">
                <a:srgbClr val="A65528"/>
              </a:gs>
              <a:gs pos="100000">
                <a:srgbClr val="663012"/>
              </a:gs>
            </a:gsLst>
            <a:lin ang="5400000" scaled="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405" y="4278062"/>
            <a:ext cx="12170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</a:rPr>
              <a:t>爬取数据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r>
              <a:rPr lang="zh-CN" altLang="en-US" sz="1400" b="1" dirty="0" smtClean="0">
                <a:solidFill>
                  <a:srgbClr val="000000"/>
                </a:solidFill>
              </a:rPr>
              <a:t>以及统计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5039884" y="4188710"/>
            <a:ext cx="480053" cy="792088"/>
          </a:xfrm>
          <a:prstGeom prst="downArrow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54000">
                <a:srgbClr val="A65528"/>
              </a:gs>
              <a:gs pos="100000">
                <a:srgbClr val="663012"/>
              </a:gs>
            </a:gsLst>
            <a:lin ang="5400000" scaled="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4003" y="4123096"/>
            <a:ext cx="186084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</a:rPr>
              <a:t>分析用户微博行为信息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32" y="4980841"/>
            <a:ext cx="2401624" cy="12398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C:\Users\zhujh\Desktop\图片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013" y="4985239"/>
            <a:ext cx="2465959" cy="12502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下箭头 16"/>
          <p:cNvSpPr/>
          <p:nvPr/>
        </p:nvSpPr>
        <p:spPr bwMode="auto">
          <a:xfrm>
            <a:off x="8656612" y="4123092"/>
            <a:ext cx="445693" cy="857709"/>
          </a:xfrm>
          <a:prstGeom prst="downArrow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54000">
                <a:srgbClr val="A65528"/>
              </a:gs>
              <a:gs pos="100000">
                <a:srgbClr val="663012"/>
              </a:gs>
            </a:gsLst>
            <a:lin ang="5400000" scaled="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1218" y="4146780"/>
            <a:ext cx="226251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0000"/>
                </a:solidFill>
              </a:rPr>
              <a:t>采用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细胞词库，结合主题模型和关键词分析，提取</a:t>
            </a:r>
            <a:r>
              <a:rPr lang="zh-CN" altLang="en-US" sz="1200" b="1" dirty="0">
                <a:solidFill>
                  <a:srgbClr val="000000"/>
                </a:solidFill>
              </a:rPr>
              <a:t>长期兴趣</a:t>
            </a:r>
          </a:p>
        </p:txBody>
      </p:sp>
      <p:pic>
        <p:nvPicPr>
          <p:cNvPr id="5124" name="Picture 4" descr="C:\Users\zhujh\Desktop\图片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65" y="4980798"/>
            <a:ext cx="1953584" cy="908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9016621" y="4215099"/>
            <a:ext cx="17839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关键词</a:t>
            </a:r>
            <a:r>
              <a:rPr lang="zh-CN" altLang="en-US" b="1" dirty="0">
                <a:solidFill>
                  <a:srgbClr val="000000"/>
                </a:solidFill>
              </a:rPr>
              <a:t>提取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5694" y="593320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不同行为频率特征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以及时间</a:t>
            </a:r>
            <a:r>
              <a:rPr lang="zh-CN" altLang="en-US" dirty="0" smtClean="0">
                <a:solidFill>
                  <a:srgbClr val="000000"/>
                </a:solidFill>
              </a:rPr>
              <a:t>分布，间隔分布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8504" y="62354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长期兴趣分布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32314" y="62028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短期兴趣关键词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08308" y="3471247"/>
            <a:ext cx="11448333" cy="313355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4000" kern="1200" dirty="0">
                <a:latin typeface="华文细黑" pitchFamily="2" charset="-122"/>
                <a:ea typeface="华文细黑" pitchFamily="2" charset="-122"/>
              </a:rPr>
              <a:t>已完成工作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用户兴趣</a:t>
            </a:r>
            <a:r>
              <a:rPr lang="zh-CN" altLang="en-US" dirty="0"/>
              <a:t>特征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800" dirty="0" smtClean="0">
                <a:solidFill>
                  <a:schemeClr val="accent1"/>
                </a:solidFill>
              </a:rPr>
              <a:t>采用包含</a:t>
            </a:r>
            <a:r>
              <a:rPr lang="en-US" altLang="zh-CN" sz="1800" dirty="0" smtClean="0">
                <a:solidFill>
                  <a:schemeClr val="accent1"/>
                </a:solidFill>
              </a:rPr>
              <a:t>512</a:t>
            </a:r>
            <a:r>
              <a:rPr lang="zh-CN" altLang="en-US" sz="1800" dirty="0">
                <a:solidFill>
                  <a:schemeClr val="accent1"/>
                </a:solidFill>
              </a:rPr>
              <a:t>个</a:t>
            </a:r>
            <a:r>
              <a:rPr lang="zh-CN" altLang="en-US" sz="1800" dirty="0" smtClean="0">
                <a:solidFill>
                  <a:schemeClr val="accent1"/>
                </a:solidFill>
              </a:rPr>
              <a:t>兴趣类别的细胞词库，通过分析用户的每条微博，将用户兴趣表达为</a:t>
            </a:r>
            <a:r>
              <a:rPr lang="en-US" altLang="zh-CN" sz="1800" dirty="0" smtClean="0">
                <a:solidFill>
                  <a:schemeClr val="accent1"/>
                </a:solidFill>
              </a:rPr>
              <a:t>512</a:t>
            </a:r>
            <a:r>
              <a:rPr lang="zh-CN" altLang="en-US" sz="1800" dirty="0" smtClean="0">
                <a:solidFill>
                  <a:schemeClr val="accent1"/>
                </a:solidFill>
              </a:rPr>
              <a:t>维的向量，每一维度表示用户对该维度类别的喜欢程度</a:t>
            </a:r>
            <a:r>
              <a:rPr lang="zh-CN" altLang="en-US" sz="1800" dirty="0">
                <a:solidFill>
                  <a:schemeClr val="accent1"/>
                </a:solidFill>
              </a:rPr>
              <a:t>，</a:t>
            </a:r>
            <a:r>
              <a:rPr lang="zh-CN" altLang="en-US" sz="1800" dirty="0" smtClean="0">
                <a:solidFill>
                  <a:schemeClr val="accent1"/>
                </a:solidFill>
              </a:rPr>
              <a:t>进而得到用户整体兴趣。</a:t>
            </a:r>
            <a:r>
              <a:rPr lang="en-US" altLang="zh-CN" sz="1800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 smtClean="0">
                <a:solidFill>
                  <a:schemeClr val="accent1"/>
                </a:solidFill>
              </a:rPr>
              <a:t>               </a:t>
            </a:r>
            <a:r>
              <a:rPr lang="zh-CN" altLang="en-US" sz="1800" dirty="0" smtClean="0">
                <a:solidFill>
                  <a:schemeClr val="accent1"/>
                </a:solidFill>
              </a:rPr>
              <a:t>每条微博的分析过程如下：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144399" y="4055148"/>
            <a:ext cx="1033244" cy="238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</a:rPr>
              <a:t>微博文本</a:t>
            </a:r>
          </a:p>
        </p:txBody>
      </p:sp>
      <p:sp>
        <p:nvSpPr>
          <p:cNvPr id="9" name="右箭头 8"/>
          <p:cNvSpPr/>
          <p:nvPr/>
        </p:nvSpPr>
        <p:spPr bwMode="auto">
          <a:xfrm>
            <a:off x="2246851" y="3958709"/>
            <a:ext cx="436228" cy="42797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1400" dirty="0" smtClean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785147" y="4053534"/>
            <a:ext cx="1426128" cy="238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</a:rPr>
              <a:t>分词、去停止词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2" name="左大括号 11"/>
          <p:cNvSpPr/>
          <p:nvPr/>
        </p:nvSpPr>
        <p:spPr bwMode="auto">
          <a:xfrm>
            <a:off x="4537067" y="3071999"/>
            <a:ext cx="604007" cy="2332140"/>
          </a:xfrm>
          <a:prstGeom prst="leftBrace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178449" y="3032892"/>
            <a:ext cx="2877427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</a:rPr>
              <a:t>计算该微博中词与</a:t>
            </a:r>
            <a:r>
              <a:rPr lang="zh-CN" altLang="en-US" sz="1400" dirty="0" smtClean="0">
                <a:solidFill>
                  <a:prstClr val="black"/>
                </a:solidFill>
              </a:rPr>
              <a:t>每个</a:t>
            </a:r>
            <a:r>
              <a:rPr lang="zh-CN" altLang="en-US" sz="1400" dirty="0">
                <a:solidFill>
                  <a:prstClr val="black"/>
                </a:solidFill>
              </a:rPr>
              <a:t>类别</a:t>
            </a:r>
            <a:r>
              <a:rPr lang="zh-CN" altLang="en-US" sz="1400" dirty="0" smtClean="0">
                <a:solidFill>
                  <a:prstClr val="black"/>
                </a:solidFill>
              </a:rPr>
              <a:t>下</a:t>
            </a:r>
            <a:r>
              <a:rPr lang="zh-CN" altLang="en-US" sz="1400" dirty="0">
                <a:solidFill>
                  <a:prstClr val="black"/>
                </a:solidFill>
              </a:rPr>
              <a:t>细胞词的重合个数，选取高于一定阈值</a:t>
            </a:r>
            <a:r>
              <a:rPr lang="zh-CN" altLang="en-US" sz="1400" dirty="0" smtClean="0">
                <a:solidFill>
                  <a:prstClr val="black"/>
                </a:solidFill>
              </a:rPr>
              <a:t>的</a:t>
            </a:r>
            <a:r>
              <a:rPr lang="zh-CN" altLang="en-US" sz="1400" dirty="0">
                <a:solidFill>
                  <a:prstClr val="black"/>
                </a:solidFill>
              </a:rPr>
              <a:t>类别</a:t>
            </a:r>
            <a:r>
              <a:rPr lang="zh-CN" altLang="en-US" sz="1400" dirty="0" smtClean="0">
                <a:solidFill>
                  <a:prstClr val="black"/>
                </a:solidFill>
              </a:rPr>
              <a:t>。若没有则采用以下两种方法。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141053" y="3927656"/>
            <a:ext cx="2877427" cy="8617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</a:rPr>
              <a:t>通过</a:t>
            </a:r>
            <a:r>
              <a:rPr lang="en-US" altLang="zh-CN" sz="1400" dirty="0">
                <a:solidFill>
                  <a:prstClr val="black"/>
                </a:solidFill>
              </a:rPr>
              <a:t>Twitter-LDA</a:t>
            </a:r>
            <a:r>
              <a:rPr lang="zh-CN" altLang="en-US" sz="1400" dirty="0">
                <a:solidFill>
                  <a:prstClr val="black"/>
                </a:solidFill>
              </a:rPr>
              <a:t>分析微博主题，</a:t>
            </a:r>
            <a:r>
              <a:rPr lang="zh-CN" altLang="en-US" sz="1400" dirty="0" smtClean="0">
                <a:solidFill>
                  <a:prstClr val="black"/>
                </a:solidFill>
              </a:rPr>
              <a:t>通过</a:t>
            </a:r>
            <a:r>
              <a:rPr lang="en-US" altLang="zh-CN" sz="1400" dirty="0" smtClean="0">
                <a:solidFill>
                  <a:prstClr val="black"/>
                </a:solidFill>
              </a:rPr>
              <a:t>w</a:t>
            </a:r>
            <a:r>
              <a:rPr lang="en-US" altLang="zh-CN" sz="1400" dirty="0" smtClean="0">
                <a:solidFill>
                  <a:prstClr val="black"/>
                </a:solidFill>
              </a:rPr>
              <a:t>ord2vec</a:t>
            </a:r>
            <a:r>
              <a:rPr lang="zh-CN" altLang="en-US" sz="1400" dirty="0" smtClean="0">
                <a:solidFill>
                  <a:prstClr val="black"/>
                </a:solidFill>
              </a:rPr>
              <a:t>计算该</a:t>
            </a:r>
            <a:r>
              <a:rPr lang="zh-CN" altLang="en-US" sz="1400" dirty="0">
                <a:solidFill>
                  <a:prstClr val="black"/>
                </a:solidFill>
              </a:rPr>
              <a:t>主题的主题词与</a:t>
            </a:r>
            <a:r>
              <a:rPr lang="zh-CN" altLang="en-US" sz="1400" dirty="0" smtClean="0">
                <a:solidFill>
                  <a:prstClr val="black"/>
                </a:solidFill>
              </a:rPr>
              <a:t>不同</a:t>
            </a:r>
            <a:r>
              <a:rPr lang="zh-CN" altLang="en-US" sz="1400" dirty="0">
                <a:solidFill>
                  <a:prstClr val="black"/>
                </a:solidFill>
              </a:rPr>
              <a:t>类别</a:t>
            </a:r>
            <a:r>
              <a:rPr lang="zh-CN" altLang="en-US" sz="1400" dirty="0" smtClean="0">
                <a:solidFill>
                  <a:prstClr val="black"/>
                </a:solidFill>
              </a:rPr>
              <a:t>细胞</a:t>
            </a:r>
            <a:r>
              <a:rPr lang="zh-CN" altLang="en-US" sz="1400" dirty="0">
                <a:solidFill>
                  <a:prstClr val="black"/>
                </a:solidFill>
              </a:rPr>
              <a:t>词的相似度，取相似度最高</a:t>
            </a:r>
            <a:r>
              <a:rPr lang="zh-CN" altLang="en-US" sz="1400" dirty="0" smtClean="0">
                <a:solidFill>
                  <a:prstClr val="black"/>
                </a:solidFill>
              </a:rPr>
              <a:t>的</a:t>
            </a:r>
            <a:r>
              <a:rPr lang="en-US" altLang="zh-CN" sz="1400" dirty="0" smtClean="0">
                <a:solidFill>
                  <a:prstClr val="black"/>
                </a:solidFill>
              </a:rPr>
              <a:t>k</a:t>
            </a:r>
            <a:r>
              <a:rPr lang="zh-CN" altLang="en-US" sz="1400" dirty="0" smtClean="0">
                <a:solidFill>
                  <a:prstClr val="black"/>
                </a:solidFill>
              </a:rPr>
              <a:t>个类别。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178449" y="4942371"/>
            <a:ext cx="2877427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</a:rPr>
              <a:t>通过</a:t>
            </a:r>
            <a:r>
              <a:rPr lang="en-US" altLang="zh-CN" sz="1400" dirty="0">
                <a:solidFill>
                  <a:prstClr val="black"/>
                </a:solidFill>
              </a:rPr>
              <a:t>TF-IDF</a:t>
            </a:r>
            <a:r>
              <a:rPr lang="zh-CN" altLang="en-US" sz="1400" dirty="0">
                <a:solidFill>
                  <a:prstClr val="black"/>
                </a:solidFill>
              </a:rPr>
              <a:t>计算微博关键词，</a:t>
            </a:r>
            <a:r>
              <a:rPr lang="zh-CN" altLang="en-US" sz="1400" dirty="0" smtClean="0">
                <a:solidFill>
                  <a:prstClr val="black"/>
                </a:solidFill>
              </a:rPr>
              <a:t>通过</a:t>
            </a:r>
            <a:r>
              <a:rPr lang="en-US" altLang="zh-CN" sz="1400" dirty="0">
                <a:solidFill>
                  <a:prstClr val="black"/>
                </a:solidFill>
              </a:rPr>
              <a:t>word2vec</a:t>
            </a:r>
            <a:r>
              <a:rPr lang="zh-CN" altLang="en-US" sz="1400" dirty="0">
                <a:solidFill>
                  <a:prstClr val="black"/>
                </a:solidFill>
              </a:rPr>
              <a:t>计算关键词</a:t>
            </a:r>
            <a:r>
              <a:rPr lang="zh-CN" altLang="en-US" sz="1400" dirty="0">
                <a:solidFill>
                  <a:prstClr val="black"/>
                </a:solidFill>
              </a:rPr>
              <a:t>与</a:t>
            </a:r>
            <a:r>
              <a:rPr lang="zh-CN" altLang="en-US" sz="1400" dirty="0" smtClean="0">
                <a:solidFill>
                  <a:prstClr val="black"/>
                </a:solidFill>
              </a:rPr>
              <a:t>不同</a:t>
            </a:r>
            <a:r>
              <a:rPr lang="zh-CN" altLang="en-US" sz="1400" dirty="0">
                <a:solidFill>
                  <a:prstClr val="black"/>
                </a:solidFill>
              </a:rPr>
              <a:t>类别</a:t>
            </a:r>
            <a:r>
              <a:rPr lang="zh-CN" altLang="en-US" sz="1400" dirty="0" smtClean="0">
                <a:solidFill>
                  <a:prstClr val="black"/>
                </a:solidFill>
              </a:rPr>
              <a:t>的</a:t>
            </a:r>
            <a:r>
              <a:rPr lang="zh-CN" altLang="en-US" sz="1400" dirty="0">
                <a:solidFill>
                  <a:prstClr val="black"/>
                </a:solidFill>
              </a:rPr>
              <a:t>相似度，取相似度最高</a:t>
            </a:r>
            <a:r>
              <a:rPr lang="zh-CN" altLang="en-US" sz="1400" dirty="0" smtClean="0">
                <a:solidFill>
                  <a:prstClr val="black"/>
                </a:solidFill>
              </a:rPr>
              <a:t>的</a:t>
            </a:r>
            <a:r>
              <a:rPr lang="en-US" altLang="zh-CN" sz="1400" dirty="0" smtClean="0">
                <a:solidFill>
                  <a:prstClr val="black"/>
                </a:solidFill>
              </a:rPr>
              <a:t>k</a:t>
            </a:r>
            <a:r>
              <a:rPr lang="zh-CN" altLang="en-US" sz="1400" dirty="0" smtClean="0">
                <a:solidFill>
                  <a:prstClr val="black"/>
                </a:solidFill>
              </a:rPr>
              <a:t>个类别。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8253369" y="4112342"/>
            <a:ext cx="1040235" cy="42797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1400" dirty="0" smtClean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9378891" y="4207158"/>
            <a:ext cx="1893780" cy="238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</a:rPr>
              <a:t>微博</a:t>
            </a:r>
            <a:r>
              <a:rPr lang="zh-CN" altLang="en-US" sz="1400" dirty="0" smtClean="0">
                <a:solidFill>
                  <a:prstClr val="black"/>
                </a:solidFill>
              </a:rPr>
              <a:t>的</a:t>
            </a:r>
            <a:r>
              <a:rPr lang="zh-CN" altLang="en-US" sz="1400" dirty="0">
                <a:solidFill>
                  <a:prstClr val="black"/>
                </a:solidFill>
              </a:rPr>
              <a:t>兴趣类别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77869" y="4003163"/>
            <a:ext cx="88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整合三种方法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4000" kern="1200" dirty="0">
                <a:latin typeface="华文细黑" pitchFamily="2" charset="-122"/>
                <a:ea typeface="华文细黑" pitchFamily="2" charset="-122"/>
              </a:rPr>
              <a:t>已完成工作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兴趣分析实验</a:t>
            </a:r>
            <a:r>
              <a:rPr lang="zh-CN" altLang="en-US" dirty="0"/>
              <a:t>结果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 smtClean="0"/>
              <a:t>实验数据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sz="1600" dirty="0" smtClean="0">
                <a:solidFill>
                  <a:srgbClr val="00B0F0"/>
                </a:solidFill>
              </a:rPr>
              <a:t>1000</a:t>
            </a:r>
            <a:r>
              <a:rPr lang="zh-CN" altLang="en-US" sz="1600" dirty="0" smtClean="0">
                <a:solidFill>
                  <a:srgbClr val="00B0F0"/>
                </a:solidFill>
              </a:rPr>
              <a:t>条微博，每条微博人工标注兴趣类别（兴趣类别为</a:t>
            </a:r>
            <a:r>
              <a:rPr lang="en-US" altLang="zh-CN" sz="1600" dirty="0" smtClean="0">
                <a:solidFill>
                  <a:srgbClr val="00B0F0"/>
                </a:solidFill>
              </a:rPr>
              <a:t>512</a:t>
            </a:r>
            <a:r>
              <a:rPr lang="zh-CN" altLang="en-US" sz="1600" dirty="0" smtClean="0">
                <a:solidFill>
                  <a:srgbClr val="00B0F0"/>
                </a:solidFill>
              </a:rPr>
              <a:t>个类别的细胞词库，每条微博类别可多个）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sz="1800" dirty="0"/>
              <a:t>实验</a:t>
            </a:r>
            <a:r>
              <a:rPr lang="zh-CN" altLang="en-US" sz="1800" dirty="0" smtClean="0"/>
              <a:t>对比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</a:t>
            </a:r>
            <a:r>
              <a:rPr lang="zh-CN" altLang="en-US" sz="1800" dirty="0" smtClean="0"/>
              <a:t>采用</a:t>
            </a:r>
            <a:r>
              <a:rPr lang="en-US" altLang="zh-CN" sz="1800" dirty="0" smtClean="0"/>
              <a:t>TF-IDF</a:t>
            </a:r>
            <a:r>
              <a:rPr lang="zh-CN" altLang="en-US" sz="1800" dirty="0" smtClean="0"/>
              <a:t>结合</a:t>
            </a:r>
            <a:r>
              <a:rPr lang="en-US" altLang="zh-CN" sz="1800" dirty="0" smtClean="0"/>
              <a:t>Twitter-LDA</a:t>
            </a:r>
            <a:r>
              <a:rPr lang="zh-CN" altLang="en-US" sz="1800" dirty="0" smtClean="0"/>
              <a:t>的方法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</a:t>
            </a:r>
            <a:r>
              <a:rPr lang="zh-CN" altLang="en-US" sz="1800" dirty="0" smtClean="0"/>
              <a:t>采用</a:t>
            </a:r>
            <a:r>
              <a:rPr lang="en-US" altLang="zh-CN" sz="1800" dirty="0" smtClean="0"/>
              <a:t>TF-IDF</a:t>
            </a:r>
            <a:r>
              <a:rPr lang="zh-CN" altLang="en-US" sz="1800" dirty="0" smtClean="0"/>
              <a:t>的方法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</a:t>
            </a:r>
            <a:r>
              <a:rPr lang="zh-CN" altLang="en-US" sz="1800" dirty="0" smtClean="0"/>
              <a:t>采用</a:t>
            </a:r>
            <a:r>
              <a:rPr lang="en-US" altLang="zh-CN" sz="1800" dirty="0" smtClean="0"/>
              <a:t>Twitter-LDA</a:t>
            </a:r>
            <a:r>
              <a:rPr lang="zh-CN" altLang="en-US" sz="1800" dirty="0" smtClean="0"/>
              <a:t>的方法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实验</a:t>
            </a:r>
            <a:r>
              <a:rPr lang="zh-CN" altLang="en-US" sz="1800" dirty="0" smtClean="0"/>
              <a:t>结果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09206"/>
              </p:ext>
            </p:extLst>
          </p:nvPr>
        </p:nvGraphicFramePr>
        <p:xfrm>
          <a:off x="1369270" y="4488653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recall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TF-IDF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0.372372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0.640742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0.462397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Twitter-LDA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0.254599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0.484000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0.313873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两者结合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0.450861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0.721845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0.526643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9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2" y="1571612"/>
            <a:ext cx="10902987" cy="4809716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用户聚类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针对用户的部分特征进行聚类分析。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用户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特征有分类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特征、数值特征以及向量，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采用</a:t>
            </a:r>
            <a:r>
              <a:rPr lang="en-US" altLang="zh-CN" sz="2000" dirty="0" smtClean="0"/>
              <a:t>K-prototype</a:t>
            </a:r>
            <a:r>
              <a:rPr lang="zh-CN" altLang="en-US" sz="2000" dirty="0" smtClean="0"/>
              <a:t>聚类算法。</a:t>
            </a:r>
            <a:endParaRPr lang="en-US" altLang="zh-CN" sz="2000" dirty="0" smtClean="0"/>
          </a:p>
          <a:p>
            <a:r>
              <a:rPr lang="zh-CN" altLang="en-US" sz="2000" dirty="0"/>
              <a:t>数据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     用户量</a:t>
            </a:r>
            <a:r>
              <a:rPr lang="en-US" altLang="zh-CN" sz="2000" dirty="0">
                <a:solidFill>
                  <a:schemeClr val="tx2"/>
                </a:solidFill>
              </a:rPr>
              <a:t>43500</a:t>
            </a:r>
            <a:r>
              <a:rPr lang="zh-CN" altLang="en-US" sz="2000" dirty="0">
                <a:solidFill>
                  <a:schemeClr val="tx2"/>
                </a:solidFill>
              </a:rPr>
              <a:t>，每个用户特征</a:t>
            </a:r>
            <a:r>
              <a:rPr lang="zh-CN" altLang="en-US" sz="2000" dirty="0" smtClean="0">
                <a:solidFill>
                  <a:schemeClr val="tx2"/>
                </a:solidFill>
              </a:rPr>
              <a:t>包括（</a:t>
            </a:r>
            <a:r>
              <a:rPr lang="en-US" altLang="zh-CN" sz="2000" dirty="0">
                <a:solidFill>
                  <a:schemeClr val="tx2"/>
                </a:solidFill>
              </a:rPr>
              <a:t>1</a:t>
            </a:r>
            <a:r>
              <a:rPr lang="zh-CN" altLang="en-US" sz="2000" dirty="0">
                <a:solidFill>
                  <a:schemeClr val="tx2"/>
                </a:solidFill>
              </a:rPr>
              <a:t>）用户基本</a:t>
            </a:r>
            <a:r>
              <a:rPr lang="zh-CN" altLang="en-US" sz="2000" dirty="0" smtClean="0">
                <a:solidFill>
                  <a:schemeClr val="tx2"/>
                </a:solidFill>
              </a:rPr>
              <a:t>属性（</a:t>
            </a:r>
            <a:r>
              <a:rPr lang="en-US" altLang="zh-CN" sz="2000" dirty="0">
                <a:solidFill>
                  <a:schemeClr val="tx2"/>
                </a:solidFill>
              </a:rPr>
              <a:t>2</a:t>
            </a:r>
            <a:r>
              <a:rPr lang="zh-CN" altLang="en-US" sz="2000" dirty="0">
                <a:solidFill>
                  <a:schemeClr val="tx2"/>
                </a:solidFill>
              </a:rPr>
              <a:t>）用户行为</a:t>
            </a:r>
            <a:r>
              <a:rPr lang="zh-CN" altLang="en-US" sz="2000" dirty="0" smtClean="0">
                <a:solidFill>
                  <a:schemeClr val="tx2"/>
                </a:solidFill>
              </a:rPr>
              <a:t>特征（</a:t>
            </a:r>
            <a:r>
              <a:rPr lang="en-US" altLang="zh-CN" sz="2000" dirty="0">
                <a:solidFill>
                  <a:schemeClr val="tx2"/>
                </a:solidFill>
              </a:rPr>
              <a:t>3</a:t>
            </a:r>
            <a:r>
              <a:rPr lang="zh-CN" altLang="en-US" sz="2000" dirty="0">
                <a:solidFill>
                  <a:schemeClr val="tx2"/>
                </a:solidFill>
              </a:rPr>
              <a:t>）用户兴趣特征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000" dirty="0"/>
              <a:t>方法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算法：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CC"/>
                </a:solidFill>
                <a:ea typeface="楷体" pitchFamily="49" charset="-122"/>
              </a:rPr>
              <a:t>     设置聚类数目</a:t>
            </a:r>
            <a:r>
              <a:rPr lang="en-US" altLang="zh-CN" sz="1800" b="1" dirty="0">
                <a:solidFill>
                  <a:srgbClr val="0000CC"/>
                </a:solidFill>
                <a:ea typeface="楷体" pitchFamily="49" charset="-122"/>
              </a:rPr>
              <a:t>K</a:t>
            </a:r>
            <a:r>
              <a:rPr lang="zh-CN" altLang="en-US" sz="1800" b="1" dirty="0">
                <a:solidFill>
                  <a:srgbClr val="0000CC"/>
                </a:solidFill>
                <a:ea typeface="楷体" pitchFamily="49" charset="-122"/>
              </a:rPr>
              <a:t>（</a:t>
            </a:r>
            <a:r>
              <a:rPr lang="en-US" altLang="zh-CN" sz="1800" b="1" dirty="0">
                <a:solidFill>
                  <a:srgbClr val="0000CC"/>
                </a:solidFill>
                <a:ea typeface="楷体" pitchFamily="49" charset="-122"/>
              </a:rPr>
              <a:t>2</a:t>
            </a:r>
            <a:r>
              <a:rPr lang="zh-CN" altLang="en-US" sz="1800" b="1" dirty="0">
                <a:solidFill>
                  <a:srgbClr val="0000CC"/>
                </a:solidFill>
                <a:ea typeface="楷体" pitchFamily="49" charset="-122"/>
              </a:rPr>
              <a:t>到</a:t>
            </a:r>
            <a:r>
              <a:rPr lang="en-US" altLang="zh-CN" sz="1800" b="1" dirty="0">
                <a:solidFill>
                  <a:srgbClr val="0000CC"/>
                </a:solidFill>
                <a:ea typeface="楷体" pitchFamily="49" charset="-122"/>
              </a:rPr>
              <a:t>10</a:t>
            </a:r>
            <a:r>
              <a:rPr lang="zh-CN" altLang="en-US" sz="1800" b="1" dirty="0">
                <a:solidFill>
                  <a:srgbClr val="0000CC"/>
                </a:solidFill>
                <a:ea typeface="楷体" pitchFamily="49" charset="-122"/>
              </a:rPr>
              <a:t>）：</a:t>
            </a:r>
            <a:endParaRPr lang="en-US" altLang="zh-CN" sz="1800" b="1" dirty="0">
              <a:solidFill>
                <a:srgbClr val="0000CC"/>
              </a:solidFill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CC"/>
                </a:solidFill>
                <a:ea typeface="楷体" pitchFamily="49" charset="-122"/>
              </a:rPr>
              <a:t>	    </a:t>
            </a:r>
            <a:r>
              <a:rPr lang="zh-CN" altLang="en-US" sz="1800" b="1" dirty="0">
                <a:solidFill>
                  <a:srgbClr val="0000CC"/>
                </a:solidFill>
                <a:ea typeface="楷体" pitchFamily="49" charset="-122"/>
              </a:rPr>
              <a:t>采用</a:t>
            </a:r>
            <a:r>
              <a:rPr lang="en-US" altLang="zh-CN" sz="1800" b="1" dirty="0">
                <a:solidFill>
                  <a:srgbClr val="0000CC"/>
                </a:solidFill>
                <a:ea typeface="楷体" pitchFamily="49" charset="-122"/>
              </a:rPr>
              <a:t>K-prototype</a:t>
            </a:r>
            <a:r>
              <a:rPr lang="zh-CN" altLang="en-US" sz="1800" b="1" dirty="0">
                <a:solidFill>
                  <a:srgbClr val="0000CC"/>
                </a:solidFill>
                <a:ea typeface="楷体" pitchFamily="49" charset="-122"/>
              </a:rPr>
              <a:t>针对用户特征进行聚类。</a:t>
            </a:r>
            <a:endParaRPr lang="en-US" altLang="zh-CN" sz="1800" b="1" dirty="0">
              <a:solidFill>
                <a:srgbClr val="0000CC"/>
              </a:solidFill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CC"/>
                </a:solidFill>
                <a:ea typeface="楷体" pitchFamily="49" charset="-122"/>
              </a:rPr>
              <a:t>                      </a:t>
            </a:r>
            <a:r>
              <a:rPr lang="zh-CN" altLang="en-US" sz="1800" b="1" dirty="0" smtClean="0">
                <a:solidFill>
                  <a:srgbClr val="0000CC"/>
                </a:solidFill>
                <a:ea typeface="楷体" pitchFamily="49" charset="-122"/>
              </a:rPr>
              <a:t>计算</a:t>
            </a:r>
            <a:r>
              <a:rPr lang="zh-CN" altLang="en-US" sz="1800" b="1" dirty="0">
                <a:solidFill>
                  <a:srgbClr val="0000CC"/>
                </a:solidFill>
                <a:ea typeface="楷体" pitchFamily="49" charset="-122"/>
              </a:rPr>
              <a:t>聚类结果的轮廓系数。</a:t>
            </a:r>
            <a:endParaRPr lang="en-US" altLang="zh-CN" sz="1800" b="1" dirty="0">
              <a:solidFill>
                <a:srgbClr val="0000CC"/>
              </a:solidFill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CC"/>
                </a:solidFill>
                <a:ea typeface="楷体" pitchFamily="49" charset="-122"/>
              </a:rPr>
              <a:t>     </a:t>
            </a:r>
            <a:r>
              <a:rPr lang="zh-CN" altLang="en-US" sz="1800" b="1" dirty="0">
                <a:solidFill>
                  <a:srgbClr val="0000CC"/>
                </a:solidFill>
                <a:ea typeface="楷体" pitchFamily="49" charset="-122"/>
              </a:rPr>
              <a:t>选取轮廓系数最大的聚类结果为最终聚类结果。</a:t>
            </a:r>
            <a:endParaRPr lang="en-US" altLang="zh-CN" sz="1800" b="1" dirty="0">
              <a:solidFill>
                <a:srgbClr val="0000CC"/>
              </a:solidFill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CC"/>
                </a:solidFill>
                <a:ea typeface="楷体" pitchFamily="49" charset="-122"/>
              </a:rPr>
              <a:t>      </a:t>
            </a:r>
            <a:r>
              <a:rPr lang="zh-CN" altLang="en-US" sz="1800" b="1" dirty="0">
                <a:solidFill>
                  <a:srgbClr val="FF0000"/>
                </a:solidFill>
                <a:ea typeface="楷体" pitchFamily="49" charset="-122"/>
              </a:rPr>
              <a:t>相似性度量：数值属性采用欧氏距离，分类属性采用海明距离，向量采用余弦相似度。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结果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2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620713"/>
            <a:ext cx="10058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latin typeface="华文细黑" pitchFamily="2" charset="-122"/>
                <a:ea typeface="华文细黑" pitchFamily="2" charset="-122"/>
                <a:cs typeface="+mj-cs"/>
              </a:rPr>
              <a:t>已完成工作</a:t>
            </a:r>
          </a:p>
        </p:txBody>
      </p:sp>
      <p:sp>
        <p:nvSpPr>
          <p:cNvPr id="6" name="椭圆形标注 5"/>
          <p:cNvSpPr/>
          <p:nvPr/>
        </p:nvSpPr>
        <p:spPr bwMode="auto">
          <a:xfrm>
            <a:off x="8146954" y="1119312"/>
            <a:ext cx="2588780" cy="1401118"/>
          </a:xfrm>
          <a:prstGeom prst="wedgeEllipseCallout">
            <a:avLst>
              <a:gd name="adj1" fmla="val -99856"/>
              <a:gd name="adj2" fmla="val 283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3415" y="1278918"/>
            <a:ext cx="2176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</a:rPr>
              <a:t>继承</a:t>
            </a:r>
            <a:r>
              <a:rPr lang="en-US" altLang="zh-CN" sz="1600" dirty="0" err="1">
                <a:solidFill>
                  <a:srgbClr val="000000"/>
                </a:solidFill>
              </a:rPr>
              <a:t>Kmeans</a:t>
            </a:r>
            <a:r>
              <a:rPr lang="zh-CN" altLang="en-US" sz="1600" dirty="0">
                <a:solidFill>
                  <a:srgbClr val="000000"/>
                </a:solidFill>
              </a:rPr>
              <a:t>思想，加入了描述数据簇的中心和混合属性数据之间的相异度计算公式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43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2" y="1571612"/>
            <a:ext cx="10902987" cy="4809716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用户聚类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针对用户的部分特征进行聚类分析。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采用</a:t>
            </a:r>
            <a:r>
              <a:rPr lang="en-US" altLang="zh-CN" sz="2000" dirty="0" smtClean="0"/>
              <a:t>K-prototype</a:t>
            </a:r>
            <a:r>
              <a:rPr lang="zh-CN" altLang="en-US" sz="2000" dirty="0" smtClean="0"/>
              <a:t>聚类算法。</a:t>
            </a:r>
            <a:endParaRPr lang="en-US" altLang="zh-CN" sz="2000" dirty="0" smtClean="0"/>
          </a:p>
          <a:p>
            <a:r>
              <a:rPr lang="zh-CN" altLang="en-US" sz="2000" dirty="0" smtClean="0"/>
              <a:t>结果：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为所有用户，</a:t>
            </a:r>
            <a:r>
              <a:rPr lang="en-US" altLang="zh-CN" sz="2000" dirty="0" smtClean="0"/>
              <a:t>Data1-Data5</a:t>
            </a:r>
            <a:r>
              <a:rPr lang="zh-CN" altLang="en-US" sz="2000" dirty="0" smtClean="0"/>
              <a:t>为无放回随机选取的</a:t>
            </a:r>
            <a:r>
              <a:rPr lang="en-US" altLang="zh-CN" sz="2000" dirty="0" smtClean="0"/>
              <a:t>10000</a:t>
            </a:r>
            <a:r>
              <a:rPr lang="zh-CN" altLang="en-US" sz="2000" dirty="0" smtClean="0"/>
              <a:t>个用户。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2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620713"/>
            <a:ext cx="10058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latin typeface="华文细黑" pitchFamily="2" charset="-122"/>
                <a:ea typeface="华文细黑" pitchFamily="2" charset="-122"/>
                <a:cs typeface="+mj-cs"/>
              </a:rPr>
              <a:t>已完成工作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718656333"/>
              </p:ext>
            </p:extLst>
          </p:nvPr>
        </p:nvGraphicFramePr>
        <p:xfrm>
          <a:off x="1816596" y="3054513"/>
          <a:ext cx="6698230" cy="3019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35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4000" kern="1200" dirty="0">
                <a:latin typeface="华文细黑" pitchFamily="2" charset="-122"/>
                <a:ea typeface="华文细黑" pitchFamily="2" charset="-122"/>
              </a:rPr>
              <a:t>已完成工作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行为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样本选择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400" dirty="0"/>
              <a:t>针对每个群体，选取用户转发的微博为正样本，未转发微博为负样本，正负样本量相当。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特征提取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zh-CN" altLang="zh-CN" sz="1400" dirty="0"/>
              <a:t>用户自身特征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b="1" dirty="0">
                <a:solidFill>
                  <a:srgbClr val="0000CC"/>
                </a:solidFill>
                <a:ea typeface="楷体" pitchFamily="49" charset="-122"/>
              </a:rPr>
              <a:t>省份、性别、好友数、粉丝数、好友粉丝比 、微博数、转发比、原创数、转发数、日转发量、日发布量</a:t>
            </a:r>
            <a:endParaRPr lang="en-US" altLang="zh-CN" sz="1400" b="1" dirty="0">
              <a:solidFill>
                <a:srgbClr val="0000CC"/>
              </a:solidFill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zh-CN" altLang="zh-CN" sz="1600" dirty="0"/>
              <a:t>微博自身特征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400" b="1" dirty="0">
                <a:solidFill>
                  <a:srgbClr val="0000CC"/>
                </a:solidFill>
                <a:ea typeface="楷体" pitchFamily="49" charset="-122"/>
              </a:rPr>
              <a:t>微博与过去一天事件的相关性、转发量、点赞量、评论量、微博长度 </a:t>
            </a:r>
            <a:endParaRPr lang="en-US" altLang="zh-CN" sz="1400" b="1" dirty="0">
              <a:solidFill>
                <a:srgbClr val="0000CC"/>
              </a:solidFill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zh-CN" altLang="zh-CN" sz="1600" dirty="0"/>
              <a:t>用户与微博交互特征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400" b="1" dirty="0">
                <a:solidFill>
                  <a:srgbClr val="0000CC"/>
                </a:solidFill>
                <a:ea typeface="楷体" pitchFamily="49" charset="-122"/>
              </a:rPr>
              <a:t>微博与用户长期兴趣相关性、微博与用户短期兴趣相关性、微博发布时间与用户浏览时间</a:t>
            </a:r>
            <a:r>
              <a:rPr lang="zh-CN" altLang="en-US" sz="1400" b="1" dirty="0" smtClean="0">
                <a:solidFill>
                  <a:srgbClr val="0000CC"/>
                </a:solidFill>
                <a:ea typeface="楷体" pitchFamily="49" charset="-122"/>
              </a:rPr>
              <a:t>相关性</a:t>
            </a:r>
            <a:endParaRPr lang="en-US" altLang="zh-CN" sz="1400" b="1" dirty="0">
              <a:solidFill>
                <a:srgbClr val="0000CC"/>
              </a:solidFill>
              <a:ea typeface="楷体" pitchFamily="49" charset="-122"/>
            </a:endParaRP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建模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400" dirty="0"/>
              <a:t>根据以上特征，采用随机森林</a:t>
            </a:r>
            <a:r>
              <a:rPr lang="en-US" altLang="zh-CN" sz="1400" dirty="0"/>
              <a:t>(random forest)</a:t>
            </a:r>
            <a:r>
              <a:rPr lang="zh-CN" altLang="en-US" sz="1400" dirty="0"/>
              <a:t>建立分类器，对用户转发行为建模。</a:t>
            </a:r>
            <a:endParaRPr lang="en-US" altLang="zh-CN" dirty="0"/>
          </a:p>
          <a:p>
            <a:r>
              <a:rPr lang="zh-CN" altLang="en-US" dirty="0"/>
              <a:t>实验结果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1263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4000" kern="1200" dirty="0">
                <a:latin typeface="华文细黑" pitchFamily="2" charset="-122"/>
                <a:ea typeface="华文细黑" pitchFamily="2" charset="-122"/>
              </a:rPr>
              <a:t>已完成工作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41765"/>
              </p:ext>
            </p:extLst>
          </p:nvPr>
        </p:nvGraphicFramePr>
        <p:xfrm>
          <a:off x="2627589" y="2119359"/>
          <a:ext cx="5786569" cy="41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903"/>
                <a:gridCol w="1157681"/>
                <a:gridCol w="1040235"/>
                <a:gridCol w="1098957"/>
                <a:gridCol w="1224793"/>
              </a:tblGrid>
              <a:tr h="4733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群体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方法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Precision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Recall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F-Measure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700">
                <a:tc rowSpan="2"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群体</a:t>
                      </a:r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 dirty="0">
                          <a:effectLst/>
                        </a:rPr>
                        <a:t>GRM</a:t>
                      </a:r>
                      <a:endParaRPr lang="zh-CN" sz="1200" b="0" kern="100" dirty="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0.870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0.883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0.877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 dirty="0">
                          <a:effectLst/>
                        </a:rPr>
                        <a:t>LRC-BQ[31]</a:t>
                      </a:r>
                      <a:endParaRPr lang="zh-CN" sz="1200" b="0" kern="100" dirty="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0.738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0.914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0.817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700">
                <a:tc rowSpan="2"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群体</a:t>
                      </a:r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 dirty="0">
                          <a:effectLst/>
                        </a:rPr>
                        <a:t>GRM</a:t>
                      </a:r>
                      <a:endParaRPr lang="zh-CN" sz="1200" b="0" kern="100" dirty="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0.874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0.887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0.881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 dirty="0">
                          <a:effectLst/>
                        </a:rPr>
                        <a:t>LRC-BQ[31]</a:t>
                      </a:r>
                      <a:endParaRPr lang="zh-CN" sz="1200" b="0" kern="100" dirty="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0.772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0.910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0.835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700">
                <a:tc rowSpan="2"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群体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 dirty="0">
                          <a:effectLst/>
                        </a:rPr>
                        <a:t>GRM</a:t>
                      </a:r>
                      <a:endParaRPr lang="zh-CN" sz="1200" b="0" kern="100" dirty="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0.879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0.892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0.885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 dirty="0">
                          <a:effectLst/>
                        </a:rPr>
                        <a:t>LRC-BQ[31]</a:t>
                      </a:r>
                      <a:endParaRPr lang="zh-CN" sz="1200" b="0" kern="100" dirty="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0.755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0.853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0.801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700">
                <a:tc rowSpan="2"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群体</a:t>
                      </a: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 dirty="0">
                          <a:effectLst/>
                        </a:rPr>
                        <a:t>GRM</a:t>
                      </a:r>
                      <a:endParaRPr lang="zh-CN" sz="1200" b="0" kern="100" dirty="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0.866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0.886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0.876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 dirty="0">
                          <a:effectLst/>
                        </a:rPr>
                        <a:t>LRC-BQ[31]</a:t>
                      </a:r>
                      <a:endParaRPr lang="zh-CN" sz="1200" b="0" kern="100" dirty="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0.766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0.870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0.815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700">
                <a:tc rowSpan="2"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所有用户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66700" algn="just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0" dirty="0">
                          <a:effectLst/>
                        </a:rPr>
                        <a:t> </a:t>
                      </a:r>
                      <a:r>
                        <a:rPr lang="en-US" altLang="zh-CN" sz="1200" b="0" kern="0" dirty="0" smtClean="0">
                          <a:effectLst/>
                        </a:rPr>
                        <a:t>GRM</a:t>
                      </a:r>
                      <a:endParaRPr lang="zh-CN" altLang="zh-CN" sz="1800" b="0" kern="100" dirty="0" smtClean="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宋体"/>
                          <a:ea typeface="宋体"/>
                          <a:cs typeface="Times New Roman"/>
                        </a:rPr>
                        <a:t>0.885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宋体"/>
                          <a:ea typeface="宋体"/>
                          <a:cs typeface="Times New Roman"/>
                        </a:rPr>
                        <a:t>0.836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0.860</a:t>
                      </a:r>
                      <a:endParaRPr lang="zh-CN" sz="1200" kern="100" dirty="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0" dirty="0">
                          <a:effectLst/>
                        </a:rPr>
                        <a:t>LRC-BQ[31]</a:t>
                      </a:r>
                      <a:endParaRPr lang="zh-CN" sz="1200" b="0" kern="100" dirty="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0.734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0.821</a:t>
                      </a:r>
                      <a:endParaRPr lang="zh-CN" sz="1200" kern="10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0.775</a:t>
                      </a:r>
                      <a:endParaRPr lang="zh-CN" sz="1200" kern="100" dirty="0"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6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4000" kern="1200" dirty="0">
                <a:latin typeface="华文细黑" pitchFamily="2" charset="-122"/>
                <a:ea typeface="华文细黑" pitchFamily="2" charset="-122"/>
              </a:rPr>
              <a:t>已完成工作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436982"/>
              </p:ext>
            </p:extLst>
          </p:nvPr>
        </p:nvGraphicFramePr>
        <p:xfrm>
          <a:off x="1615435" y="2009723"/>
          <a:ext cx="43924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022"/>
                <a:gridCol w="1129346"/>
                <a:gridCol w="860203"/>
                <a:gridCol w="949917"/>
              </a:tblGrid>
              <a:tr h="216099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建模特征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F-Measure</a:t>
                      </a:r>
                      <a:endParaRPr lang="zh-CN" altLang="en-US" sz="1200" dirty="0"/>
                    </a:p>
                  </a:txBody>
                  <a:tcPr marL="68580" marR="68580"/>
                </a:tc>
              </a:tr>
              <a:tr h="24978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用户特征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0.838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0.786</a:t>
                      </a:r>
                      <a:endParaRPr lang="zh-CN" altLang="en-US" sz="1200" dirty="0" smtClean="0"/>
                    </a:p>
                  </a:txBody>
                  <a:tcPr marL="68580" marR="68580"/>
                </a:tc>
              </a:tr>
              <a:tr h="24978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交互特征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0.677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0.677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0.677</a:t>
                      </a:r>
                      <a:endParaRPr lang="zh-CN" altLang="en-US" sz="1200" dirty="0" smtClean="0"/>
                    </a:p>
                  </a:txBody>
                  <a:tcPr marL="68580" marR="68580"/>
                </a:tc>
              </a:tr>
              <a:tr h="24978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微博特征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0.803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0.800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0.800</a:t>
                      </a:r>
                      <a:endParaRPr lang="zh-CN" altLang="en-US" sz="1200" dirty="0" smtClean="0"/>
                    </a:p>
                  </a:txBody>
                  <a:tcPr marL="68580" marR="68580"/>
                </a:tc>
              </a:tr>
              <a:tr h="272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用户特征</a:t>
                      </a:r>
                      <a:r>
                        <a:rPr lang="en-US" altLang="zh-CN" sz="1200" dirty="0" smtClean="0"/>
                        <a:t>+</a:t>
                      </a:r>
                      <a:r>
                        <a:rPr lang="zh-CN" altLang="en-US" sz="1200" dirty="0" smtClean="0"/>
                        <a:t>交互特征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0.831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0.830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0.829</a:t>
                      </a:r>
                      <a:endParaRPr lang="zh-CN" altLang="en-US" sz="1200" dirty="0" smtClean="0"/>
                    </a:p>
                  </a:txBody>
                  <a:tcPr marL="68580" marR="68580"/>
                </a:tc>
              </a:tr>
              <a:tr h="214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交互特征</a:t>
                      </a:r>
                      <a:r>
                        <a:rPr lang="en-US" altLang="zh-CN" sz="1200" dirty="0" smtClean="0"/>
                        <a:t>+</a:t>
                      </a:r>
                      <a:r>
                        <a:rPr lang="zh-CN" altLang="en-US" sz="1200" dirty="0" smtClean="0"/>
                        <a:t>微博特征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0.801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0.795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zh-CN" altLang="en-US" sz="1200" dirty="0" smtClean="0"/>
                    </a:p>
                  </a:txBody>
                  <a:tcPr marL="68580" marR="68580"/>
                </a:tc>
              </a:tr>
              <a:tr h="2139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用户特征</a:t>
                      </a:r>
                      <a:r>
                        <a:rPr lang="en-US" altLang="zh-CN" sz="1200" dirty="0" smtClean="0"/>
                        <a:t>+</a:t>
                      </a:r>
                      <a:r>
                        <a:rPr lang="zh-CN" altLang="en-US" sz="1200" dirty="0" smtClean="0"/>
                        <a:t>微博特征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0.887</a:t>
                      </a:r>
                      <a:endParaRPr lang="zh-CN" altLang="en-US" sz="12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0.887</a:t>
                      </a:r>
                      <a:endParaRPr lang="zh-CN" altLang="en-US" sz="12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zh-CN" altLang="en-US" sz="1200" b="1" dirty="0" smtClean="0"/>
                    </a:p>
                  </a:txBody>
                  <a:tcPr marL="68580" marR="68580"/>
                </a:tc>
              </a:tr>
              <a:tr h="24978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所有特征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200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41013"/>
              </p:ext>
            </p:extLst>
          </p:nvPr>
        </p:nvGraphicFramePr>
        <p:xfrm>
          <a:off x="6339989" y="2026576"/>
          <a:ext cx="4176463" cy="22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443"/>
                <a:gridCol w="1060644"/>
                <a:gridCol w="810572"/>
                <a:gridCol w="896804"/>
              </a:tblGrid>
              <a:tr h="271412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建模特征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F-Measure</a:t>
                      </a:r>
                      <a:endParaRPr lang="zh-CN" altLang="en-US" sz="1100" dirty="0"/>
                    </a:p>
                  </a:txBody>
                  <a:tcPr marL="68580" marR="68580"/>
                </a:tc>
              </a:tr>
              <a:tr h="292075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用户特征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0.838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0.786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292075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交互特征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0.668</a:t>
                      </a:r>
                    </a:p>
                  </a:txBody>
                  <a:tcPr marL="68580" marR="68580"/>
                </a:tc>
              </a:tr>
              <a:tr h="292075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微博特征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0.845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2925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用户特征</a:t>
                      </a:r>
                      <a:r>
                        <a:rPr lang="en-US" altLang="zh-CN" sz="1100" dirty="0" smtClean="0"/>
                        <a:t>+</a:t>
                      </a:r>
                      <a:r>
                        <a:rPr lang="zh-CN" altLang="en-US" sz="1100" dirty="0" smtClean="0"/>
                        <a:t>交互特征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0.789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0.818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220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交互特征</a:t>
                      </a:r>
                      <a:r>
                        <a:rPr lang="en-US" altLang="zh-CN" sz="1100" dirty="0" smtClean="0"/>
                        <a:t>+</a:t>
                      </a:r>
                      <a:r>
                        <a:rPr lang="zh-CN" altLang="en-US" sz="1100" dirty="0" smtClean="0"/>
                        <a:t>微博特征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0.854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0.802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2202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用户特征</a:t>
                      </a:r>
                      <a:r>
                        <a:rPr lang="en-US" altLang="zh-CN" sz="1100" dirty="0" smtClean="0"/>
                        <a:t>+</a:t>
                      </a:r>
                      <a:r>
                        <a:rPr lang="zh-CN" altLang="en-US" sz="1100" dirty="0" smtClean="0"/>
                        <a:t>微博特征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  <a:endParaRPr lang="zh-CN" altLang="en-US" sz="11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1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0.887</a:t>
                      </a:r>
                      <a:endParaRPr lang="zh-CN" altLang="en-US" sz="1100" b="1" dirty="0" smtClean="0"/>
                    </a:p>
                  </a:txBody>
                  <a:tcPr marL="68580" marR="68580"/>
                </a:tc>
              </a:tr>
              <a:tr h="129912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所有特征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100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783782"/>
              </p:ext>
            </p:extLst>
          </p:nvPr>
        </p:nvGraphicFramePr>
        <p:xfrm>
          <a:off x="1627467" y="4319719"/>
          <a:ext cx="42484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772"/>
                <a:gridCol w="986901"/>
                <a:gridCol w="817717"/>
                <a:gridCol w="871082"/>
              </a:tblGrid>
              <a:tr h="216024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建模特征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F-Measure</a:t>
                      </a:r>
                      <a:endParaRPr lang="zh-CN" altLang="en-US" sz="1100" dirty="0"/>
                    </a:p>
                  </a:txBody>
                  <a:tcPr marL="68580" marR="68580"/>
                </a:tc>
              </a:tr>
              <a:tr h="208562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用户特征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0.849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0.809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0.803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20192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交互特征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0.686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0.686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0.686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208562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微博特征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0.790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0.865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0.826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187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用户特征</a:t>
                      </a:r>
                      <a:r>
                        <a:rPr lang="en-US" altLang="zh-CN" sz="1100" dirty="0" smtClean="0"/>
                        <a:t>+</a:t>
                      </a:r>
                      <a:r>
                        <a:rPr lang="zh-CN" altLang="en-US" sz="1100" dirty="0" smtClean="0"/>
                        <a:t>交互特征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0.869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0.810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0.838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216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交互特征</a:t>
                      </a:r>
                      <a:r>
                        <a:rPr lang="en-US" altLang="zh-CN" sz="1100" dirty="0" smtClean="0"/>
                        <a:t>+</a:t>
                      </a:r>
                      <a:r>
                        <a:rPr lang="zh-CN" altLang="en-US" sz="1100" dirty="0" smtClean="0"/>
                        <a:t>微博特征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0.800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0.877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0.837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22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/>
                        <a:t>用户特征</a:t>
                      </a:r>
                      <a:r>
                        <a:rPr lang="en-US" altLang="zh-CN" sz="1100" b="0" dirty="0" smtClean="0"/>
                        <a:t>+</a:t>
                      </a:r>
                      <a:r>
                        <a:rPr lang="zh-CN" altLang="en-US" sz="1100" b="0" dirty="0" smtClean="0"/>
                        <a:t>微博特征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0.897</a:t>
                      </a:r>
                      <a:endParaRPr lang="zh-CN" altLang="en-US" sz="11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0.881</a:t>
                      </a:r>
                      <a:endParaRPr lang="zh-CN" altLang="en-US" sz="1100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0.890</a:t>
                      </a:r>
                      <a:endParaRPr lang="zh-CN" altLang="en-US" sz="1100" b="1" dirty="0" smtClean="0"/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所有特征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0.879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0.892</a:t>
                      </a:r>
                      <a:endParaRPr lang="zh-CN" altLang="en-US" sz="11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0.885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8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466779"/>
              </p:ext>
            </p:extLst>
          </p:nvPr>
        </p:nvGraphicFramePr>
        <p:xfrm>
          <a:off x="6259195" y="4386831"/>
          <a:ext cx="4176464" cy="208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81"/>
                <a:gridCol w="1092320"/>
                <a:gridCol w="831999"/>
                <a:gridCol w="846764"/>
              </a:tblGrid>
              <a:tr h="216024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建模特征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F-Measure</a:t>
                      </a:r>
                      <a:endParaRPr lang="zh-CN" altLang="en-US" sz="1100" dirty="0"/>
                    </a:p>
                  </a:txBody>
                  <a:tcPr marL="68580" marR="68580"/>
                </a:tc>
              </a:tr>
              <a:tr h="262597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用户特征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0.950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0.578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262597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交互特征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0.657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262597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微博特征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0.888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0.851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0.869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249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用户特征</a:t>
                      </a:r>
                      <a:r>
                        <a:rPr lang="en-US" altLang="zh-CN" sz="1100" dirty="0" smtClean="0"/>
                        <a:t>+</a:t>
                      </a:r>
                      <a:r>
                        <a:rPr lang="zh-CN" altLang="en-US" sz="1100" dirty="0" smtClean="0"/>
                        <a:t>交互特征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0.834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0.774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0.803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206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交互特征</a:t>
                      </a:r>
                      <a:r>
                        <a:rPr lang="en-US" altLang="zh-CN" sz="1100" dirty="0" smtClean="0"/>
                        <a:t>+</a:t>
                      </a:r>
                      <a:r>
                        <a:rPr lang="zh-CN" altLang="en-US" sz="1100" dirty="0" smtClean="0"/>
                        <a:t>微博特征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0.884</a:t>
                      </a:r>
                      <a:endParaRPr lang="zh-CN" altLang="en-US" sz="11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0.825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0.853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  <a:tr h="235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用户特征</a:t>
                      </a:r>
                      <a:r>
                        <a:rPr lang="en-US" altLang="zh-CN" sz="1100" dirty="0" smtClean="0"/>
                        <a:t>+</a:t>
                      </a:r>
                      <a:r>
                        <a:rPr lang="zh-CN" altLang="en-US" sz="1100" dirty="0" smtClean="0"/>
                        <a:t>微博特征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0.883</a:t>
                      </a:r>
                      <a:endParaRPr lang="zh-CN" altLang="en-US" sz="1100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0.895</a:t>
                      </a:r>
                      <a:endParaRPr lang="zh-CN" altLang="en-US" sz="11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0.889</a:t>
                      </a:r>
                      <a:endParaRPr lang="zh-CN" altLang="en-US" sz="1100" b="1" dirty="0" smtClean="0"/>
                    </a:p>
                  </a:txBody>
                  <a:tcPr marL="68580" marR="68580"/>
                </a:tc>
              </a:tr>
              <a:tr h="262597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所有特征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0.866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zh-CN" altLang="en-US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1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1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4000" kern="1200" dirty="0">
                <a:latin typeface="华文细黑" pitchFamily="2" charset="-122"/>
                <a:ea typeface="华文细黑" pitchFamily="2" charset="-122"/>
              </a:rPr>
              <a:t>已完成工作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25461"/>
            <a:ext cx="10972800" cy="5127727"/>
          </a:xfrm>
        </p:spPr>
        <p:txBody>
          <a:bodyPr/>
          <a:lstStyle/>
          <a:p>
            <a:r>
              <a:rPr lang="zh-CN" altLang="en-US" dirty="0" smtClean="0"/>
              <a:t>可视化分析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39100" y="1719945"/>
            <a:ext cx="3488951" cy="4689244"/>
            <a:chOff x="0" y="0"/>
            <a:chExt cx="4330126" cy="604683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294730" cy="217686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1754"/>
              <a:ext cx="4294730" cy="188189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53434"/>
              <a:ext cx="4330126" cy="17934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442812" y="1719945"/>
            <a:ext cx="3719676" cy="4747967"/>
            <a:chOff x="0" y="0"/>
            <a:chExt cx="4737182" cy="721491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737182" cy="176390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3907"/>
              <a:ext cx="4737182" cy="189369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657600"/>
              <a:ext cx="4701785" cy="166361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218"/>
              <a:ext cx="4701785" cy="1893692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8162488" y="1719945"/>
            <a:ext cx="3598878" cy="4665936"/>
            <a:chOff x="0" y="0"/>
            <a:chExt cx="4790276" cy="553949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790276" cy="2064774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64774"/>
              <a:ext cx="4784377" cy="180520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69976"/>
              <a:ext cx="4790276" cy="1669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77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课题来源</a:t>
            </a:r>
            <a:endParaRPr lang="en-US" altLang="zh-CN" sz="3200" dirty="0"/>
          </a:p>
          <a:p>
            <a:r>
              <a:rPr lang="zh-CN" altLang="en-US" sz="3200" dirty="0"/>
              <a:t>课题背景与意义</a:t>
            </a:r>
            <a:endParaRPr lang="en-US" altLang="zh-CN" sz="3200" dirty="0"/>
          </a:p>
          <a:p>
            <a:r>
              <a:rPr lang="zh-CN" altLang="en-US" sz="3200" dirty="0"/>
              <a:t>研究目标</a:t>
            </a:r>
            <a:endParaRPr lang="en-US" altLang="zh-CN" sz="3200" dirty="0"/>
          </a:p>
          <a:p>
            <a:r>
              <a:rPr lang="zh-CN" altLang="en-US" sz="3200" dirty="0"/>
              <a:t>研究内容</a:t>
            </a:r>
            <a:endParaRPr lang="en-US" altLang="zh-CN" sz="3200" dirty="0"/>
          </a:p>
          <a:p>
            <a:r>
              <a:rPr lang="zh-CN" altLang="en-US" sz="3200" dirty="0"/>
              <a:t>已完成工作</a:t>
            </a:r>
            <a:endParaRPr lang="en-US" altLang="zh-CN" sz="3200" dirty="0"/>
          </a:p>
          <a:p>
            <a:r>
              <a:rPr lang="zh-CN" altLang="en-US" sz="3200" dirty="0" smtClean="0"/>
              <a:t>下一步</a:t>
            </a:r>
            <a:r>
              <a:rPr lang="zh-CN" altLang="en-US" sz="3200" dirty="0"/>
              <a:t>工作计划</a:t>
            </a:r>
            <a:endParaRPr lang="en-US" altLang="zh-CN" sz="3200" dirty="0"/>
          </a:p>
          <a:p>
            <a:r>
              <a:rPr lang="zh-CN" altLang="en-US" sz="3200" dirty="0"/>
              <a:t>进度安排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14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4000" kern="1200" dirty="0">
                <a:latin typeface="华文细黑" pitchFamily="2" charset="-122"/>
                <a:ea typeface="华文细黑" pitchFamily="2" charset="-122"/>
              </a:rPr>
              <a:t>工作进度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25461"/>
            <a:ext cx="10972800" cy="512772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47471"/>
              </p:ext>
            </p:extLst>
          </p:nvPr>
        </p:nvGraphicFramePr>
        <p:xfrm>
          <a:off x="2087610" y="1434517"/>
          <a:ext cx="7249337" cy="512744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77043"/>
                <a:gridCol w="2341159"/>
                <a:gridCol w="1006049"/>
                <a:gridCol w="947956"/>
                <a:gridCol w="1577130"/>
              </a:tblGrid>
              <a:tr h="164622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200" dirty="0">
                          <a:effectLst/>
                        </a:rPr>
                        <a:t>工作内容工作内容</a:t>
                      </a:r>
                      <a:endParaRPr lang="zh-CN" sz="11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200" dirty="0">
                          <a:effectLst/>
                        </a:rPr>
                        <a:t>已完成</a:t>
                      </a:r>
                      <a:endParaRPr lang="zh-CN" sz="11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200" dirty="0">
                          <a:effectLst/>
                        </a:rPr>
                        <a:t>正在进行</a:t>
                      </a:r>
                      <a:endParaRPr lang="zh-CN" sz="11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200" dirty="0">
                          <a:effectLst/>
                        </a:rPr>
                        <a:t>尚未展开</a:t>
                      </a:r>
                      <a:endParaRPr lang="zh-CN" sz="11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</a:tr>
              <a:tr h="537521">
                <a:tc rowSpan="2"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effectLst/>
                        </a:rPr>
                        <a:t>特征提取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effectLst/>
                        </a:rPr>
                        <a:t>针对用户基本属性、行为特征、兴趣特征的提取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</a:tr>
              <a:tr h="2916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effectLst/>
                        </a:rPr>
                        <a:t>用户兴趣特征效果分析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</a:tr>
              <a:tr h="377544">
                <a:tc rowSpan="2"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effectLst/>
                        </a:rPr>
                        <a:t>群体分析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effectLst/>
                        </a:rPr>
                        <a:t>针对用户特征，进行群体划分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</a:tr>
              <a:tr h="2916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effectLst/>
                        </a:rPr>
                        <a:t>对群体划分结果分析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</a:tr>
              <a:tr h="537521">
                <a:tc rowSpan="2"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effectLst/>
                        </a:rPr>
                        <a:t>行为建模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effectLst/>
                        </a:rPr>
                        <a:t>对不同群体建立行为模型，预测不同群体用户行为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</a:tr>
              <a:tr h="3775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effectLst/>
                        </a:rPr>
                        <a:t>对转发行为模型效果对比分析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</a:tr>
              <a:tr h="537521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effectLst/>
                        </a:rPr>
                        <a:t>虚拟用户创建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 dirty="0">
                          <a:effectLst/>
                        </a:rPr>
                        <a:t>通过新浪</a:t>
                      </a:r>
                      <a:r>
                        <a:rPr lang="en-US" sz="1100" kern="1200" dirty="0">
                          <a:effectLst/>
                        </a:rPr>
                        <a:t>API</a:t>
                      </a:r>
                      <a:r>
                        <a:rPr lang="zh-CN" sz="1100" kern="1200" dirty="0">
                          <a:effectLst/>
                        </a:rPr>
                        <a:t>创建虚拟用户，通过模型控制用户行为。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</a:tr>
              <a:tr h="537521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effectLst/>
                        </a:rPr>
                        <a:t>可视化分析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对所有微博用户，单个用户，用户群体等进行可视化分析展示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</a:tr>
              <a:tr h="697497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effectLst/>
                        </a:rPr>
                        <a:t>小论文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Reposting Behavior Prediction Based On User Groups in  Microblogs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 dirty="0">
                          <a:effectLst/>
                        </a:rPr>
                        <a:t>调优及改进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85" marR="62485" marT="31242" marB="3124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4000" kern="1200" dirty="0">
                <a:latin typeface="华文细黑" pitchFamily="2" charset="-122"/>
                <a:ea typeface="华文细黑" pitchFamily="2" charset="-122"/>
              </a:rPr>
              <a:t>下一步计划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25461"/>
            <a:ext cx="10972800" cy="512772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23435"/>
              </p:ext>
            </p:extLst>
          </p:nvPr>
        </p:nvGraphicFramePr>
        <p:xfrm>
          <a:off x="2265856" y="2185356"/>
          <a:ext cx="6693585" cy="319198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71568"/>
                <a:gridCol w="4722017"/>
              </a:tblGrid>
              <a:tr h="674084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effectLst/>
                        </a:rPr>
                        <a:t>时间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effectLst/>
                        </a:rPr>
                        <a:t>计划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</a:tr>
              <a:tr h="674084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2017</a:t>
                      </a:r>
                      <a:r>
                        <a:rPr lang="zh-CN" sz="1800" kern="1200">
                          <a:effectLst/>
                        </a:rPr>
                        <a:t>年</a:t>
                      </a:r>
                      <a:r>
                        <a:rPr lang="en-US" sz="1800" kern="1200">
                          <a:effectLst/>
                        </a:rPr>
                        <a:t>9</a:t>
                      </a:r>
                      <a:r>
                        <a:rPr lang="zh-CN" sz="1800" kern="1200">
                          <a:effectLst/>
                        </a:rPr>
                        <a:t>月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effectLst/>
                        </a:rPr>
                        <a:t>完成小论文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</a:tr>
              <a:tr h="674084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2017</a:t>
                      </a:r>
                      <a:r>
                        <a:rPr lang="zh-CN" sz="1800" kern="1200">
                          <a:effectLst/>
                        </a:rPr>
                        <a:t>年</a:t>
                      </a:r>
                      <a:r>
                        <a:rPr lang="en-US" sz="1800" kern="1200">
                          <a:effectLst/>
                        </a:rPr>
                        <a:t>10</a:t>
                      </a:r>
                      <a:r>
                        <a:rPr lang="zh-CN" sz="1800" kern="1200">
                          <a:effectLst/>
                        </a:rPr>
                        <a:t>月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effectLst/>
                        </a:rPr>
                        <a:t>调优及可视化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</a:tr>
              <a:tr h="1169734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2017</a:t>
                      </a:r>
                      <a:r>
                        <a:rPr lang="zh-CN" sz="1800" kern="1200">
                          <a:effectLst/>
                        </a:rPr>
                        <a:t>年</a:t>
                      </a:r>
                      <a:r>
                        <a:rPr lang="en-US" sz="1800" kern="1200">
                          <a:effectLst/>
                        </a:rPr>
                        <a:t>11</a:t>
                      </a:r>
                      <a:r>
                        <a:rPr lang="zh-CN" sz="1800" kern="1200">
                          <a:effectLst/>
                        </a:rPr>
                        <a:t>月</a:t>
                      </a:r>
                      <a:r>
                        <a:rPr lang="en-US" sz="1800" kern="1200">
                          <a:effectLst/>
                        </a:rPr>
                        <a:t>-2017</a:t>
                      </a:r>
                      <a:r>
                        <a:rPr lang="zh-CN" sz="1800" kern="1200">
                          <a:effectLst/>
                        </a:rPr>
                        <a:t>年</a:t>
                      </a:r>
                      <a:r>
                        <a:rPr lang="en-US" sz="1800" kern="1200">
                          <a:effectLst/>
                        </a:rPr>
                        <a:t>12</a:t>
                      </a:r>
                      <a:r>
                        <a:rPr lang="zh-CN" sz="1800" kern="1200">
                          <a:effectLst/>
                        </a:rPr>
                        <a:t>月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effectLst/>
                        </a:rPr>
                        <a:t>撰写毕业论文，准备毕业答辩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1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4000" kern="12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主要参考文献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270932" y="1214398"/>
            <a:ext cx="8229600" cy="5643602"/>
          </a:xfrm>
        </p:spPr>
        <p:txBody>
          <a:bodyPr anchor="ctr"/>
          <a:lstStyle/>
          <a:p>
            <a:r>
              <a:rPr lang="en-US" altLang="zh-CN" sz="1200" dirty="0"/>
              <a:t>[1]</a:t>
            </a:r>
            <a:r>
              <a:rPr lang="en-US" altLang="zh-CN" sz="1200" dirty="0" err="1"/>
              <a:t>Pennacchiotti</a:t>
            </a:r>
            <a:r>
              <a:rPr lang="en-US" altLang="zh-CN" sz="1200" dirty="0"/>
              <a:t> M, </a:t>
            </a:r>
            <a:r>
              <a:rPr lang="en-US" altLang="zh-CN" sz="1200" dirty="0" err="1"/>
              <a:t>Popescu</a:t>
            </a:r>
            <a:r>
              <a:rPr lang="en-US" altLang="zh-CN" sz="1200" dirty="0"/>
              <a:t> A M. A Machine Learning Approach to Twitter User Classification[J]. International Conference on Weblogs and Social Media, 2011, 11(1): 281-288.</a:t>
            </a:r>
          </a:p>
          <a:p>
            <a:r>
              <a:rPr lang="en-US" altLang="zh-CN" sz="1200" dirty="0" smtClean="0"/>
              <a:t>[</a:t>
            </a:r>
            <a:r>
              <a:rPr lang="en-US" altLang="zh-CN" sz="1200" dirty="0"/>
              <a:t>2]</a:t>
            </a:r>
            <a:r>
              <a:rPr lang="en-US" altLang="zh-CN" sz="1200" dirty="0" err="1"/>
              <a:t>Ciot</a:t>
            </a:r>
            <a:r>
              <a:rPr lang="en-US" altLang="zh-CN" sz="1200" dirty="0"/>
              <a:t> M, </a:t>
            </a:r>
            <a:r>
              <a:rPr lang="en-US" altLang="zh-CN" sz="1200" dirty="0" err="1"/>
              <a:t>Sonderegger</a:t>
            </a:r>
            <a:r>
              <a:rPr lang="en-US" altLang="zh-CN" sz="1200" dirty="0"/>
              <a:t> M, </a:t>
            </a:r>
            <a:r>
              <a:rPr lang="en-US" altLang="zh-CN" sz="1200" dirty="0" err="1"/>
              <a:t>Ruths</a:t>
            </a:r>
            <a:r>
              <a:rPr lang="en-US" altLang="zh-CN" sz="1200" dirty="0"/>
              <a:t> D. Gender Inference of Twitter Users in Non-English Contexts[C]//Proceedings of the 2013 Conference on Empirical Methods in Natural Language Processing. 2013: 1136-1145.</a:t>
            </a:r>
            <a:endParaRPr lang="zh-CN" altLang="zh-CN" sz="1200" dirty="0"/>
          </a:p>
          <a:p>
            <a:r>
              <a:rPr lang="en-US" altLang="zh-CN" sz="1200" dirty="0" smtClean="0"/>
              <a:t>[3]</a:t>
            </a:r>
            <a:r>
              <a:rPr lang="zh-CN" altLang="zh-CN" sz="1200" dirty="0"/>
              <a:t>周沧琦</a:t>
            </a:r>
            <a:r>
              <a:rPr lang="en-US" altLang="zh-CN" sz="1200" dirty="0"/>
              <a:t>, </a:t>
            </a:r>
            <a:r>
              <a:rPr lang="zh-CN" altLang="zh-CN" sz="1200" dirty="0"/>
              <a:t>赵千川</a:t>
            </a:r>
            <a:r>
              <a:rPr lang="en-US" altLang="zh-CN" sz="1200" dirty="0"/>
              <a:t>, </a:t>
            </a:r>
            <a:r>
              <a:rPr lang="zh-CN" altLang="zh-CN" sz="1200" dirty="0"/>
              <a:t>卢文博</a:t>
            </a:r>
            <a:r>
              <a:rPr lang="en-US" altLang="zh-CN" sz="1200" dirty="0"/>
              <a:t>. </a:t>
            </a:r>
            <a:r>
              <a:rPr lang="zh-CN" altLang="zh-CN" sz="1200" dirty="0"/>
              <a:t>基于兴趣变化的微博用户转发行为建模</a:t>
            </a:r>
            <a:r>
              <a:rPr lang="en-US" altLang="zh-CN" sz="1200" dirty="0"/>
              <a:t>[J]. </a:t>
            </a:r>
            <a:r>
              <a:rPr lang="zh-CN" altLang="zh-CN" sz="1200" dirty="0"/>
              <a:t>清华大学学报</a:t>
            </a:r>
            <a:r>
              <a:rPr lang="en-US" altLang="zh-CN" sz="1200" dirty="0"/>
              <a:t> (</a:t>
            </a:r>
            <a:r>
              <a:rPr lang="zh-CN" altLang="zh-CN" sz="1200" dirty="0"/>
              <a:t>自然科学版</a:t>
            </a:r>
            <a:r>
              <a:rPr lang="en-US" altLang="zh-CN" sz="1200" dirty="0"/>
              <a:t>), 2015, 11: 002.</a:t>
            </a:r>
            <a:endParaRPr lang="zh-CN" altLang="zh-CN" sz="1200" dirty="0"/>
          </a:p>
          <a:p>
            <a:r>
              <a:rPr lang="en-US" altLang="zh-CN" sz="1200" dirty="0" smtClean="0"/>
              <a:t>[4]</a:t>
            </a:r>
            <a:r>
              <a:rPr lang="en-US" altLang="zh-CN" sz="1200" dirty="0" err="1" smtClean="0"/>
              <a:t>Guo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Z, Li Z, </a:t>
            </a:r>
            <a:r>
              <a:rPr lang="en-US" altLang="zh-CN" sz="1200" dirty="0" err="1"/>
              <a:t>Tu</a:t>
            </a:r>
            <a:r>
              <a:rPr lang="en-US" altLang="zh-CN" sz="1200" dirty="0"/>
              <a:t> H, et al. Characterizing User Behavior in </a:t>
            </a:r>
            <a:r>
              <a:rPr lang="en-US" altLang="zh-CN" sz="1200" dirty="0" err="1"/>
              <a:t>Weibo</a:t>
            </a:r>
            <a:r>
              <a:rPr lang="en-US" altLang="zh-CN" sz="1200" dirty="0"/>
              <a:t>[C]// </a:t>
            </a:r>
            <a:r>
              <a:rPr lang="en-US" altLang="zh-CN" sz="1200" dirty="0" err="1"/>
              <a:t>Ftra</a:t>
            </a:r>
            <a:r>
              <a:rPr lang="en-US" altLang="zh-CN" sz="1200" dirty="0"/>
              <a:t> International Conference on Mobile. 2012:60-65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 smtClean="0"/>
              <a:t>[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]</a:t>
            </a:r>
            <a:r>
              <a:rPr lang="en-US" altLang="zh-CN" sz="1200" dirty="0" err="1" smtClean="0"/>
              <a:t>Zhiyuan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Xinxiong</a:t>
            </a:r>
            <a:r>
              <a:rPr lang="en-US" altLang="zh-CN" sz="1200" dirty="0"/>
              <a:t>, CHEN, et al. Mining the interests of Chinese </a:t>
            </a:r>
            <a:r>
              <a:rPr lang="en-US" altLang="zh-CN" sz="1200" dirty="0" err="1"/>
              <a:t>microbloggers</a:t>
            </a:r>
            <a:r>
              <a:rPr lang="en-US" altLang="zh-CN" sz="1200" dirty="0"/>
              <a:t> via keyword extraction[J].Frontiers of Computer Science in China, 2012, 6(1):76-87.</a:t>
            </a:r>
            <a:endParaRPr lang="zh-CN" altLang="zh-CN" sz="1200" dirty="0"/>
          </a:p>
          <a:p>
            <a:r>
              <a:rPr lang="en-US" altLang="zh-CN" sz="1200" dirty="0" smtClean="0"/>
              <a:t>[6]Lim </a:t>
            </a:r>
            <a:r>
              <a:rPr lang="en-US" altLang="zh-CN" sz="1200" dirty="0"/>
              <a:t>K H, </a:t>
            </a:r>
            <a:r>
              <a:rPr lang="en-US" altLang="zh-CN" sz="1200" dirty="0" err="1"/>
              <a:t>Datta</a:t>
            </a:r>
            <a:r>
              <a:rPr lang="en-US" altLang="zh-CN" sz="1200" dirty="0"/>
              <a:t> A. Interest classification of Twitter users using Wikipedia[C]// International Symposium on Wikis and Open Collaboration. 2013:1-2.</a:t>
            </a:r>
            <a:endParaRPr lang="zh-CN" altLang="zh-CN" sz="1200" dirty="0"/>
          </a:p>
          <a:p>
            <a:r>
              <a:rPr lang="en-US" altLang="zh-CN" sz="1200" dirty="0" smtClean="0"/>
              <a:t>[7]</a:t>
            </a:r>
            <a:r>
              <a:rPr lang="en-US" altLang="zh-CN" sz="1200" dirty="0" err="1" smtClean="0"/>
              <a:t>Widyantoro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D H, </a:t>
            </a:r>
            <a:r>
              <a:rPr lang="en-US" altLang="zh-CN" sz="1200" dirty="0" err="1"/>
              <a:t>Ioerger</a:t>
            </a:r>
            <a:r>
              <a:rPr lang="en-US" altLang="zh-CN" sz="1200" dirty="0"/>
              <a:t> T R, Yen J. Learning user interest dynamics with a three </a:t>
            </a:r>
            <a:r>
              <a:rPr lang="zh-CN" altLang="zh-CN" sz="1200" dirty="0"/>
              <a:t>‐</a:t>
            </a:r>
            <a:r>
              <a:rPr lang="en-US" altLang="zh-CN" sz="1200" dirty="0"/>
              <a:t>descriptor representation[J]. Journal of the American Society for Information Science and Technology, 2001, 52(3): 212-225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 smtClean="0"/>
              <a:t>[</a:t>
            </a:r>
            <a:r>
              <a:rPr lang="en-US" altLang="zh-CN" sz="1200" dirty="0"/>
              <a:t>8</a:t>
            </a:r>
            <a:r>
              <a:rPr lang="en-US" altLang="zh-CN" sz="1200" dirty="0" smtClean="0"/>
              <a:t>]Zhang </a:t>
            </a:r>
            <a:r>
              <a:rPr lang="en-US" altLang="zh-CN" sz="1200" dirty="0"/>
              <a:t>J, Tang J, Li J, et al. Who Influenced You? Predicting </a:t>
            </a:r>
            <a:r>
              <a:rPr lang="en-US" altLang="zh-CN" sz="1200" dirty="0" err="1"/>
              <a:t>Retweet</a:t>
            </a:r>
            <a:r>
              <a:rPr lang="en-US" altLang="zh-CN" sz="1200" dirty="0"/>
              <a:t> via Social Influence Locality[J]. ACM Transactions on Knowledge Discovery from Data (TKDD), 2015, 9(3): 25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 smtClean="0"/>
              <a:t>[</a:t>
            </a:r>
            <a:r>
              <a:rPr lang="en-US" altLang="zh-CN" sz="1200" dirty="0"/>
              <a:t>9</a:t>
            </a:r>
            <a:r>
              <a:rPr lang="en-US" altLang="zh-CN" sz="1200" dirty="0" smtClean="0"/>
              <a:t>]Jiang </a:t>
            </a:r>
            <a:r>
              <a:rPr lang="en-US" altLang="zh-CN" sz="1200" dirty="0"/>
              <a:t>B, Liang J, </a:t>
            </a:r>
            <a:r>
              <a:rPr lang="en-US" altLang="zh-CN" sz="1200" dirty="0" err="1"/>
              <a:t>Sha</a:t>
            </a:r>
            <a:r>
              <a:rPr lang="en-US" altLang="zh-CN" sz="1200" dirty="0"/>
              <a:t> Y, et al. Message Clustering based Matrix Factorization Model for </a:t>
            </a:r>
            <a:r>
              <a:rPr lang="en-US" altLang="zh-CN" sz="1200" dirty="0" err="1"/>
              <a:t>Retweeting</a:t>
            </a:r>
            <a:r>
              <a:rPr lang="en-US" altLang="zh-CN" sz="1200" dirty="0"/>
              <a:t> Behavior Prediction[C]// 2015:1843-1846.</a:t>
            </a:r>
            <a:endParaRPr lang="zh-CN" altLang="zh-CN" sz="1200" dirty="0"/>
          </a:p>
          <a:p>
            <a:r>
              <a:rPr lang="en-US" altLang="zh-CN" sz="1200" dirty="0" smtClean="0"/>
              <a:t>[10]Jiang </a:t>
            </a:r>
            <a:r>
              <a:rPr lang="en-US" altLang="zh-CN" sz="1200" dirty="0"/>
              <a:t>B, Liang J, </a:t>
            </a:r>
            <a:r>
              <a:rPr lang="en-US" altLang="zh-CN" sz="1200" dirty="0" err="1"/>
              <a:t>Sha</a:t>
            </a:r>
            <a:r>
              <a:rPr lang="en-US" altLang="zh-CN" sz="1200" dirty="0"/>
              <a:t> Y, et al. </a:t>
            </a:r>
            <a:r>
              <a:rPr lang="en-US" altLang="zh-CN" sz="1200" dirty="0" err="1"/>
              <a:t>Retweeting</a:t>
            </a:r>
            <a:r>
              <a:rPr lang="en-US" altLang="zh-CN" sz="1200" dirty="0"/>
              <a:t> Behavior Prediction Based on One-Class Collaborative Filtering in Social Networks[C]// The, International ACM SIGIR Conference. 2016:977-980.</a:t>
            </a:r>
            <a:endParaRPr lang="zh-CN" altLang="zh-CN" sz="1200" dirty="0"/>
          </a:p>
          <a:p>
            <a:r>
              <a:rPr lang="en-US" altLang="zh-CN" sz="1200" dirty="0" smtClean="0"/>
              <a:t>[11]Tang </a:t>
            </a:r>
            <a:r>
              <a:rPr lang="en-US" altLang="zh-CN" sz="1200" dirty="0"/>
              <a:t>X, Miao Q, </a:t>
            </a:r>
            <a:r>
              <a:rPr lang="en-US" altLang="zh-CN" sz="1200" dirty="0" err="1"/>
              <a:t>Quan</a:t>
            </a:r>
            <a:r>
              <a:rPr lang="en-US" altLang="zh-CN" sz="1200" dirty="0"/>
              <a:t> Y, et al. Predicting individual </a:t>
            </a:r>
            <a:r>
              <a:rPr lang="en-US" altLang="zh-CN" sz="1200" dirty="0" err="1"/>
              <a:t>retweet</a:t>
            </a:r>
            <a:r>
              <a:rPr lang="en-US" altLang="zh-CN" sz="1200" dirty="0"/>
              <a:t> behavior by user similarity: A multi-task learning approach[J]. Knowledge-Based Systems, 2015, 89: 681-688.</a:t>
            </a:r>
            <a:endParaRPr lang="zh-CN" altLang="zh-CN" sz="1200" dirty="0"/>
          </a:p>
          <a:p>
            <a:pPr marL="0" indent="0">
              <a:buNone/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2526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20713"/>
            <a:ext cx="10058400" cy="796925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latin typeface="华文细黑" pitchFamily="2" charset="-122"/>
                <a:ea typeface="华文细黑" pitchFamily="2" charset="-122"/>
              </a:rPr>
              <a:t>课题来源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600" dirty="0">
                <a:latin typeface="黑体" pitchFamily="2" charset="-122"/>
              </a:rPr>
              <a:t>国家优秀青年自然科学基金项目：</a:t>
            </a:r>
            <a:r>
              <a:rPr lang="en-US" altLang="zh-CN" sz="2600" dirty="0" smtClean="0">
                <a:latin typeface="黑体" pitchFamily="2" charset="-122"/>
              </a:rPr>
              <a:t>61322207</a:t>
            </a:r>
          </a:p>
          <a:p>
            <a:pPr marL="0" indent="0" eaLnBrk="1" hangingPunct="1">
              <a:buNone/>
            </a:pPr>
            <a:endParaRPr lang="en-US" altLang="zh-CN" sz="2600" dirty="0" smtClean="0">
              <a:latin typeface="黑体" pitchFamily="2" charset="-122"/>
            </a:endParaRPr>
          </a:p>
          <a:p>
            <a:r>
              <a:rPr lang="zh-CN" altLang="en-US" sz="2600" dirty="0">
                <a:latin typeface="黑体" pitchFamily="2" charset="-122"/>
              </a:rPr>
              <a:t>国家自然科学基金重点联合项目</a:t>
            </a:r>
            <a:r>
              <a:rPr lang="zh-CN" altLang="en-US" sz="2600" dirty="0" smtClean="0">
                <a:latin typeface="黑体" pitchFamily="2" charset="-122"/>
              </a:rPr>
              <a:t>：</a:t>
            </a:r>
            <a:r>
              <a:rPr lang="en-US" altLang="zh-CN" sz="2600" dirty="0" smtClean="0">
                <a:latin typeface="黑体" pitchFamily="2" charset="-122"/>
              </a:rPr>
              <a:t>U1636210</a:t>
            </a:r>
          </a:p>
          <a:p>
            <a:pPr marL="0" indent="0">
              <a:buNone/>
            </a:pPr>
            <a:r>
              <a:rPr lang="en-US" altLang="zh-CN" sz="2600" dirty="0">
                <a:latin typeface="黑体" pitchFamily="2" charset="-122"/>
              </a:rPr>
              <a:t> </a:t>
            </a:r>
            <a:r>
              <a:rPr lang="en-US" altLang="zh-CN" sz="2600" dirty="0" smtClean="0">
                <a:latin typeface="黑体" pitchFamily="2" charset="-122"/>
              </a:rPr>
              <a:t> </a:t>
            </a:r>
            <a:r>
              <a:rPr lang="zh-CN" altLang="en-US" sz="2600" dirty="0" smtClean="0">
                <a:latin typeface="黑体" pitchFamily="2" charset="-122"/>
              </a:rPr>
              <a:t>社会媒体大数据感知与分析关键技术研究</a:t>
            </a:r>
            <a:endParaRPr lang="en-US" altLang="zh-CN" sz="2600" dirty="0" smtClean="0">
              <a:latin typeface="黑体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黑体" pitchFamily="2" charset="-122"/>
            </a:endParaRPr>
          </a:p>
          <a:p>
            <a:r>
              <a:rPr lang="zh-CN" altLang="en-US" sz="2600" dirty="0" smtClean="0">
                <a:latin typeface="黑体" pitchFamily="2" charset="-122"/>
              </a:rPr>
              <a:t>国家</a:t>
            </a:r>
            <a:r>
              <a:rPr lang="zh-CN" altLang="en-US" sz="2600" dirty="0">
                <a:latin typeface="黑体" pitchFamily="2" charset="-122"/>
              </a:rPr>
              <a:t>科技部</a:t>
            </a:r>
            <a:r>
              <a:rPr lang="en-US" altLang="zh-CN" sz="2600" dirty="0">
                <a:latin typeface="黑体" pitchFamily="2" charset="-122"/>
              </a:rPr>
              <a:t>973</a:t>
            </a:r>
            <a:r>
              <a:rPr lang="zh-CN" altLang="en-US" sz="2600" dirty="0">
                <a:latin typeface="黑体" pitchFamily="2" charset="-122"/>
              </a:rPr>
              <a:t>课题</a:t>
            </a:r>
            <a:r>
              <a:rPr lang="zh-CN" altLang="en-US" sz="2600" dirty="0" smtClean="0">
                <a:latin typeface="黑体" pitchFamily="2" charset="-122"/>
              </a:rPr>
              <a:t>：</a:t>
            </a:r>
            <a:r>
              <a:rPr lang="en-US" altLang="zh-CN" sz="2600" dirty="0">
                <a:latin typeface="黑体" pitchFamily="2" charset="-122"/>
              </a:rPr>
              <a:t> </a:t>
            </a:r>
            <a:r>
              <a:rPr lang="en-US" altLang="zh-CN" sz="2600" dirty="0" smtClean="0">
                <a:latin typeface="黑体" pitchFamily="2" charset="-122"/>
              </a:rPr>
              <a:t>2014CB340304</a:t>
            </a:r>
          </a:p>
          <a:p>
            <a:pPr marL="0" indent="0">
              <a:buNone/>
            </a:pPr>
            <a:r>
              <a:rPr lang="en-US" altLang="zh-CN" sz="2600" dirty="0">
                <a:latin typeface="黑体" pitchFamily="2" charset="-122"/>
              </a:rPr>
              <a:t> </a:t>
            </a:r>
            <a:r>
              <a:rPr lang="en-US" altLang="zh-CN" sz="2600" dirty="0" smtClean="0">
                <a:latin typeface="黑体" pitchFamily="2" charset="-122"/>
              </a:rPr>
              <a:t> </a:t>
            </a:r>
            <a:r>
              <a:rPr lang="zh-CN" altLang="en-US" sz="2600" dirty="0" smtClean="0">
                <a:latin typeface="黑体" pitchFamily="2" charset="-122"/>
              </a:rPr>
              <a:t>网络</a:t>
            </a:r>
            <a:r>
              <a:rPr lang="zh-CN" altLang="en-US" sz="2600" dirty="0">
                <a:latin typeface="黑体" pitchFamily="2" charset="-122"/>
              </a:rPr>
              <a:t>信息空间大数据计算的基础</a:t>
            </a:r>
            <a:r>
              <a:rPr lang="zh-CN" altLang="en-US" sz="2600" dirty="0" smtClean="0">
                <a:latin typeface="黑体" pitchFamily="2" charset="-122"/>
              </a:rPr>
              <a:t>研究</a:t>
            </a:r>
            <a:endParaRPr lang="en-US" altLang="zh-CN" sz="2600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0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502069" y="1754423"/>
            <a:ext cx="6169995" cy="95951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Facebook</a:t>
            </a:r>
            <a:r>
              <a:rPr lang="zh-CN" altLang="en-US" sz="2400" b="1" dirty="0" smtClean="0"/>
              <a:t>、微博等社交媒体</a:t>
            </a:r>
            <a:endParaRPr lang="en-US" altLang="zh-CN" sz="2400" b="1" dirty="0" smtClean="0"/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zh-CN" altLang="en-US" sz="2400" b="1" dirty="0" smtClean="0"/>
              <a:t>发展迅速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2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200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2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423" y="620712"/>
            <a:ext cx="10058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latin typeface="华文细黑" pitchFamily="2" charset="-122"/>
                <a:ea typeface="华文细黑" pitchFamily="2" charset="-122"/>
                <a:cs typeface="+mj-cs"/>
              </a:rPr>
              <a:t>选题背景与意义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3673" y="3449775"/>
            <a:ext cx="6208392" cy="9873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0000"/>
                </a:solidFill>
              </a:rPr>
              <a:t> 社交媒体用户增长迅速且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    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活跃</a:t>
            </a:r>
            <a:r>
              <a:rPr lang="zh-CN" altLang="en-US" sz="2400" b="1" dirty="0">
                <a:solidFill>
                  <a:srgbClr val="000000"/>
                </a:solidFill>
              </a:rPr>
              <a:t>量大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endParaRPr lang="zh-CN" altLang="en-US" sz="2200" kern="0" dirty="0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kern="0" dirty="0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kern="0" dirty="0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endParaRPr lang="zh-CN" altLang="en-US" sz="2200" kern="0" dirty="0" smtClean="0">
              <a:solidFill>
                <a:srgbClr val="000000"/>
              </a:solidFill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509920" y="5157192"/>
            <a:ext cx="6162147" cy="1008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0000"/>
                </a:solidFill>
              </a:rPr>
              <a:t> 用户多样且行为各异难以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    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统一</a:t>
            </a:r>
            <a:r>
              <a:rPr lang="zh-CN" altLang="en-US" sz="2400" b="1" dirty="0">
                <a:solidFill>
                  <a:srgbClr val="000000"/>
                </a:solidFill>
              </a:rPr>
              <a:t>刻画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kern="0" dirty="0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kern="0" dirty="0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endParaRPr lang="zh-CN" altLang="en-US" sz="2200" kern="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009198"/>
              </p:ext>
            </p:extLst>
          </p:nvPr>
        </p:nvGraphicFramePr>
        <p:xfrm>
          <a:off x="7008789" y="3068960"/>
          <a:ext cx="3210488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4" descr="http://apps.friday.tw/news/wp-content/uploads/2014/08/facebook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6160" y="1568192"/>
            <a:ext cx="1060077" cy="71438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6" descr="http://upload.cheaa.com/2014/0609/140227462991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96237" y="1603911"/>
            <a:ext cx="1063544" cy="642942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8" descr="http://www.basic.com.cn/imageRepository/6e08dcb4-50c4-42c1-8bb0-281201256e4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36186" y="2282572"/>
            <a:ext cx="1031951" cy="71438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0" descr="http://img.sj33.cn/uploads/allimg/201402/7-14022H15130D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96237" y="2295447"/>
            <a:ext cx="1063544" cy="680738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Users\zhujh\Desktop\图片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53" y="4941207"/>
            <a:ext cx="3194049" cy="1646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423" y="620713"/>
            <a:ext cx="10058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latin typeface="华文细黑" pitchFamily="2" charset="-122"/>
                <a:ea typeface="华文细黑" pitchFamily="2" charset="-122"/>
                <a:cs typeface="+mj-cs"/>
              </a:rPr>
              <a:t>选题背景与意义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842393" y="2132856"/>
            <a:ext cx="4992555" cy="108012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1178429" y="2348880"/>
            <a:ext cx="4320480" cy="648072"/>
          </a:xfrm>
        </p:spPr>
        <p:txBody>
          <a:bodyPr/>
          <a:lstStyle/>
          <a:p>
            <a:pPr marL="0" lvl="1" indent="0">
              <a:spcAft>
                <a:spcPts val="600"/>
              </a:spcAft>
              <a:buClr>
                <a:srgbClr val="330066"/>
              </a:buClr>
              <a:buSzPct val="70000"/>
              <a:buNone/>
            </a:pPr>
            <a:r>
              <a:rPr lang="zh-CN" altLang="en-US" sz="2800" b="1" kern="1200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理解用户行为机理</a:t>
            </a:r>
            <a:endParaRPr lang="en-US" altLang="zh-CN" sz="2800" b="1" kern="1200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  <a:p>
            <a:pPr marL="342900" lvl="1" indent="-342900" eaLnBrk="1" hangingPunct="1">
              <a:spcAft>
                <a:spcPts val="600"/>
              </a:spcAft>
              <a:buClr>
                <a:schemeClr val="tx2"/>
              </a:buClr>
            </a:pPr>
            <a:endParaRPr lang="en-US" altLang="zh-CN" sz="2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cs typeface="+mn-cs"/>
            </a:endParaRPr>
          </a:p>
          <a:p>
            <a:pPr marL="342900" lvl="1" indent="-342900" eaLnBrk="1" hangingPunct="1">
              <a:spcAft>
                <a:spcPts val="600"/>
              </a:spcAft>
              <a:buClr>
                <a:schemeClr val="tx2"/>
              </a:buClr>
            </a:pPr>
            <a:endParaRPr lang="en-US" altLang="zh-CN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cs typeface="+mn-cs"/>
            </a:endParaRPr>
          </a:p>
          <a:p>
            <a:pPr marL="0" lvl="1" indent="0" eaLnBrk="1" hangingPunct="1">
              <a:spcAft>
                <a:spcPts val="600"/>
              </a:spcAft>
              <a:buClr>
                <a:schemeClr val="tx2"/>
              </a:buClr>
              <a:buNone/>
            </a:pPr>
            <a:endParaRPr lang="en-US" altLang="zh-CN" sz="2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cs typeface="+mn-cs"/>
            </a:endParaRPr>
          </a:p>
          <a:p>
            <a:pPr marL="0" lvl="1" indent="0" eaLnBrk="1" hangingPunct="1">
              <a:spcAft>
                <a:spcPts val="600"/>
              </a:spcAft>
              <a:buClr>
                <a:schemeClr val="tx2"/>
              </a:buClr>
              <a:buNone/>
            </a:pPr>
            <a:endParaRPr lang="en-US" altLang="zh-CN" sz="2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cs typeface="+mn-cs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0" name="圆角矩形 119"/>
          <p:cNvSpPr/>
          <p:nvPr/>
        </p:nvSpPr>
        <p:spPr bwMode="auto">
          <a:xfrm>
            <a:off x="842393" y="3753036"/>
            <a:ext cx="4992555" cy="108012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1" name="内容占位符 2"/>
          <p:cNvSpPr txBox="1">
            <a:spLocks/>
          </p:cNvSpPr>
          <p:nvPr/>
        </p:nvSpPr>
        <p:spPr bwMode="auto">
          <a:xfrm>
            <a:off x="1178429" y="3969060"/>
            <a:ext cx="432048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spcAft>
                <a:spcPts val="600"/>
              </a:spcAft>
              <a:buClr>
                <a:srgbClr val="330066"/>
              </a:buClr>
              <a:buFont typeface="Wingdings" pitchFamily="2" charset="2"/>
              <a:buNone/>
            </a:pPr>
            <a:r>
              <a:rPr lang="zh-CN" altLang="en-US" sz="2800" b="1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更加精准内容推荐</a:t>
            </a:r>
            <a:endParaRPr lang="en-US" altLang="zh-CN" sz="2800" b="1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342900" lvl="1" indent="-342900">
              <a:spcAft>
                <a:spcPts val="600"/>
              </a:spcAft>
              <a:buClr>
                <a:srgbClr val="330066"/>
              </a:buClr>
            </a:pPr>
            <a:endParaRPr lang="en-US" altLang="zh-CN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342900" lvl="1" indent="-342900">
              <a:spcAft>
                <a:spcPts val="600"/>
              </a:spcAft>
              <a:buClr>
                <a:srgbClr val="330066"/>
              </a:buClr>
            </a:pPr>
            <a:endParaRPr lang="en-US" altLang="zh-CN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0" lvl="1" indent="0">
              <a:spcAft>
                <a:spcPts val="600"/>
              </a:spcAft>
              <a:buClr>
                <a:srgbClr val="330066"/>
              </a:buClr>
              <a:buFont typeface="Wingdings" pitchFamily="2" charset="2"/>
              <a:buNone/>
            </a:pPr>
            <a:endParaRPr lang="en-US" altLang="zh-CN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0" lvl="1" indent="0">
              <a:spcAft>
                <a:spcPts val="600"/>
              </a:spcAft>
              <a:buClr>
                <a:srgbClr val="330066"/>
              </a:buClr>
              <a:buFont typeface="Wingdings" pitchFamily="2" charset="2"/>
              <a:buNone/>
            </a:pPr>
            <a:endParaRPr lang="en-US" altLang="zh-CN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buClr>
                <a:srgbClr val="330066"/>
              </a:buClr>
              <a:buFont typeface="Wingdings" pitchFamily="2" charset="2"/>
              <a:buNone/>
            </a:pPr>
            <a:endParaRPr lang="en-US" altLang="zh-CN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buClr>
                <a:srgbClr val="330066"/>
              </a:buClr>
              <a:buFont typeface="Wingdings" pitchFamily="2" charset="2"/>
              <a:buNone/>
            </a:pPr>
            <a:endParaRPr lang="en-US" altLang="zh-CN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buClr>
                <a:srgbClr val="330066"/>
              </a:buClr>
              <a:buFont typeface="Wingdings" pitchFamily="2" charset="2"/>
              <a:buNone/>
            </a:pPr>
            <a:endParaRPr lang="zh-CN" altLang="en-US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818321" y="5373216"/>
            <a:ext cx="4992555" cy="108012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3" name="内容占位符 2"/>
          <p:cNvSpPr txBox="1">
            <a:spLocks/>
          </p:cNvSpPr>
          <p:nvPr/>
        </p:nvSpPr>
        <p:spPr bwMode="auto">
          <a:xfrm>
            <a:off x="1154359" y="5589240"/>
            <a:ext cx="432048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spcAft>
                <a:spcPts val="600"/>
              </a:spcAft>
              <a:buClr>
                <a:srgbClr val="330066"/>
              </a:buClr>
              <a:buFont typeface="Wingdings" pitchFamily="2" charset="2"/>
              <a:buNone/>
            </a:pPr>
            <a:r>
              <a:rPr lang="zh-CN" altLang="en-US" sz="2800" b="1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分析预测用户行为</a:t>
            </a:r>
            <a:endParaRPr lang="en-US" altLang="zh-CN" sz="2800" b="1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342900" lvl="1" indent="-342900">
              <a:spcAft>
                <a:spcPts val="600"/>
              </a:spcAft>
              <a:buClr>
                <a:srgbClr val="330066"/>
              </a:buClr>
            </a:pPr>
            <a:endParaRPr lang="en-US" altLang="zh-CN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342900" lvl="1" indent="-342900">
              <a:spcAft>
                <a:spcPts val="600"/>
              </a:spcAft>
              <a:buClr>
                <a:srgbClr val="330066"/>
              </a:buClr>
            </a:pPr>
            <a:endParaRPr lang="en-US" altLang="zh-CN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0" lvl="1" indent="0">
              <a:spcAft>
                <a:spcPts val="600"/>
              </a:spcAft>
              <a:buClr>
                <a:srgbClr val="330066"/>
              </a:buClr>
              <a:buFont typeface="Wingdings" pitchFamily="2" charset="2"/>
              <a:buNone/>
            </a:pPr>
            <a:endParaRPr lang="en-US" altLang="zh-CN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0" lvl="1" indent="0">
              <a:spcAft>
                <a:spcPts val="600"/>
              </a:spcAft>
              <a:buClr>
                <a:srgbClr val="330066"/>
              </a:buClr>
              <a:buFont typeface="Wingdings" pitchFamily="2" charset="2"/>
              <a:buNone/>
            </a:pPr>
            <a:endParaRPr lang="en-US" altLang="zh-CN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buClr>
                <a:srgbClr val="330066"/>
              </a:buClr>
              <a:buFont typeface="Wingdings" pitchFamily="2" charset="2"/>
              <a:buNone/>
            </a:pPr>
            <a:endParaRPr lang="en-US" altLang="zh-CN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buClr>
                <a:srgbClr val="330066"/>
              </a:buClr>
              <a:buFont typeface="Wingdings" pitchFamily="2" charset="2"/>
              <a:buNone/>
            </a:pPr>
            <a:endParaRPr lang="en-US" altLang="zh-CN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buClr>
                <a:srgbClr val="330066"/>
              </a:buClr>
              <a:buFont typeface="Wingdings" pitchFamily="2" charset="2"/>
              <a:buNone/>
            </a:pPr>
            <a:endParaRPr lang="zh-CN" altLang="en-US" sz="2200" b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1" name="Picture 3" descr="C:\Users\zhujh\Desktop\u=41758944,1034613825&amp;fm=23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441" y="1857412"/>
            <a:ext cx="3462867" cy="153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箭头 6"/>
          <p:cNvSpPr/>
          <p:nvPr/>
        </p:nvSpPr>
        <p:spPr bwMode="auto">
          <a:xfrm>
            <a:off x="6096000" y="2492896"/>
            <a:ext cx="1056117" cy="360040"/>
          </a:xfrm>
          <a:prstGeom prst="rightArrow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2052" name="Picture 4" descr="C:\Users\zhujh\Desktop\u=3224203587,2011428541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50" y="3478384"/>
            <a:ext cx="3462867" cy="149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hujh\Desktop\b413c434761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011" y="5037099"/>
            <a:ext cx="3448532" cy="1620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右箭头 125"/>
          <p:cNvSpPr/>
          <p:nvPr/>
        </p:nvSpPr>
        <p:spPr bwMode="auto">
          <a:xfrm>
            <a:off x="6096000" y="4047757"/>
            <a:ext cx="1056117" cy="360040"/>
          </a:xfrm>
          <a:prstGeom prst="rightArrow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7" name="右箭头 126"/>
          <p:cNvSpPr/>
          <p:nvPr/>
        </p:nvSpPr>
        <p:spPr bwMode="auto">
          <a:xfrm>
            <a:off x="6096000" y="5733256"/>
            <a:ext cx="1056117" cy="360040"/>
          </a:xfrm>
          <a:prstGeom prst="rightArrow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6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6" grpId="0" animBg="1"/>
      <p:bldP spid="1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kern="1200" dirty="0">
                <a:latin typeface="华文细黑" pitchFamily="2" charset="-122"/>
                <a:ea typeface="华文细黑" pitchFamily="2" charset="-122"/>
              </a:rPr>
              <a:t>研究问题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1" dirty="0"/>
              <a:t>群体用户的行为</a:t>
            </a:r>
            <a:r>
              <a:rPr lang="zh-CN" altLang="zh-CN" sz="2400" b="1" dirty="0" smtClean="0"/>
              <a:t>建模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zh-CN" altLang="en-US" sz="2000" dirty="0" smtClean="0"/>
              <a:t>通过社交网络数据</a:t>
            </a:r>
            <a:r>
              <a:rPr lang="zh-CN" altLang="en-US" sz="2000" dirty="0" smtClean="0">
                <a:solidFill>
                  <a:srgbClr val="FF0000"/>
                </a:solidFill>
              </a:rPr>
              <a:t>提取用户特征</a:t>
            </a:r>
            <a:r>
              <a:rPr lang="zh-CN" altLang="en-US" sz="2000" dirty="0" smtClean="0"/>
              <a:t>，对用户进行</a:t>
            </a:r>
            <a:r>
              <a:rPr lang="zh-CN" altLang="en-US" sz="2000" dirty="0" smtClean="0">
                <a:solidFill>
                  <a:srgbClr val="FF0000"/>
                </a:solidFill>
              </a:rPr>
              <a:t>聚类分析</a:t>
            </a:r>
            <a:r>
              <a:rPr lang="zh-CN" altLang="en-US" sz="2000" dirty="0" smtClean="0"/>
              <a:t>得到不同群体，针对不同群体</a:t>
            </a:r>
            <a:r>
              <a:rPr lang="zh-CN" altLang="en-US" sz="2000" dirty="0"/>
              <a:t>进行</a:t>
            </a:r>
            <a:r>
              <a:rPr lang="zh-CN" altLang="en-US" sz="2000" dirty="0" smtClean="0">
                <a:solidFill>
                  <a:srgbClr val="FF0000"/>
                </a:solidFill>
              </a:rPr>
              <a:t>行为建模</a:t>
            </a:r>
            <a:r>
              <a:rPr lang="zh-CN" altLang="en-US" sz="2000" dirty="0" smtClean="0"/>
              <a:t>，分析不同群体行为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lvl="2" indent="0">
              <a:buClr>
                <a:schemeClr val="tx2"/>
              </a:buClr>
              <a:buNone/>
            </a:pPr>
            <a:endParaRPr lang="en-US" altLang="zh-CN" sz="2400" dirty="0" smtClean="0">
              <a:cs typeface="+mn-cs"/>
            </a:endParaRPr>
          </a:p>
          <a:p>
            <a:pPr marL="0" lvl="2" indent="0">
              <a:buClr>
                <a:schemeClr val="tx2"/>
              </a:buClr>
              <a:buNone/>
            </a:pPr>
            <a:endParaRPr lang="en-US" altLang="zh-CN" sz="2400" dirty="0">
              <a:cs typeface="+mn-cs"/>
            </a:endParaRPr>
          </a:p>
          <a:p>
            <a:pPr marL="0" lvl="2" indent="0">
              <a:buClr>
                <a:schemeClr val="tx2"/>
              </a:buClr>
              <a:buNone/>
            </a:pPr>
            <a:endParaRPr lang="en-US" altLang="zh-CN" sz="2400" dirty="0">
              <a:cs typeface="+mn-cs"/>
            </a:endParaRPr>
          </a:p>
          <a:p>
            <a:pPr marL="0" lvl="2" indent="0">
              <a:buClr>
                <a:schemeClr val="tx2"/>
              </a:buClr>
              <a:buNone/>
            </a:pPr>
            <a:endParaRPr lang="en-US" altLang="zh-CN" sz="2400" dirty="0" smtClean="0">
              <a:cs typeface="+mn-cs"/>
            </a:endParaRPr>
          </a:p>
          <a:p>
            <a:pPr marL="342900" lvl="2" indent="-342900">
              <a:buClr>
                <a:schemeClr val="tx2"/>
              </a:buClr>
            </a:pPr>
            <a:r>
              <a:rPr lang="zh-CN" altLang="en-US" sz="2400" b="1" dirty="0" smtClean="0">
                <a:cs typeface="+mn-cs"/>
              </a:rPr>
              <a:t>意义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价值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：辅助于推荐系统，预测用户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行为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辅助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于微博事件分析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学术价值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：涉及用户特征表示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、兴趣分析、行为建模等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问题，具有很高理论研究价值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36588" lvl="3" indent="-342900"/>
            <a:endParaRPr lang="en-US" altLang="zh-CN" sz="2100" dirty="0" smtClean="0">
              <a:cs typeface="+mn-cs"/>
            </a:endParaRPr>
          </a:p>
          <a:p>
            <a:pPr marL="636588" lvl="3" indent="-342900"/>
            <a:endParaRPr lang="en-US" altLang="zh-CN" sz="2100" dirty="0" smtClean="0">
              <a:cs typeface="+mn-cs"/>
            </a:endParaRPr>
          </a:p>
          <a:p>
            <a:pPr marL="0" lvl="2" indent="0">
              <a:buClr>
                <a:schemeClr val="tx2"/>
              </a:buClr>
              <a:buNone/>
            </a:pPr>
            <a:r>
              <a:rPr lang="en-US" altLang="zh-CN" sz="2400" dirty="0">
                <a:cs typeface="+mn-cs"/>
              </a:rPr>
              <a:t>	</a:t>
            </a:r>
            <a:endParaRPr lang="en-US" altLang="zh-CN" sz="2400" dirty="0" smtClean="0"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199456" y="3284984"/>
            <a:ext cx="2688299" cy="864096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rgbClr val="33CCCC"/>
            </a:solidFill>
            <a:prstDash val="lgDash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用户特征提取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4847861" y="3284984"/>
            <a:ext cx="2688299" cy="864096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rgbClr val="33CCCC"/>
            </a:solidFill>
            <a:prstDash val="lgDash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用户聚类分析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8592277" y="3284984"/>
            <a:ext cx="2688299" cy="864096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rgbClr val="33CCCC"/>
            </a:solidFill>
            <a:prstDash val="lgDash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群体行为</a:t>
            </a:r>
            <a:r>
              <a:rPr lang="zh-CN" altLang="en-US" b="1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建模</a:t>
            </a:r>
          </a:p>
        </p:txBody>
      </p:sp>
    </p:spTree>
    <p:extLst>
      <p:ext uri="{BB962C8B-B14F-4D97-AF65-F5344CB8AC3E}">
        <p14:creationId xmlns:p14="http://schemas.microsoft.com/office/powerpoint/2010/main" val="283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620713"/>
            <a:ext cx="10058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latin typeface="华文细黑" pitchFamily="2" charset="-122"/>
                <a:ea typeface="华文细黑" pitchFamily="2" charset="-122"/>
                <a:cs typeface="+mj-cs"/>
              </a:rPr>
              <a:t>国内外研究现状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22751"/>
              </p:ext>
            </p:extLst>
          </p:nvPr>
        </p:nvGraphicFramePr>
        <p:xfrm>
          <a:off x="431375" y="1628804"/>
          <a:ext cx="11185241" cy="473493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32180"/>
                <a:gridCol w="1632181"/>
                <a:gridCol w="2057249"/>
                <a:gridCol w="5863631"/>
              </a:tblGrid>
              <a:tr h="378553">
                <a:tc gridSpan="2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文章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 marL="121920" marR="121920"/>
                </a:tc>
              </a:tr>
              <a:tr h="597357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/>
                        <a:t>特征分析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基本特征</a:t>
                      </a:r>
                      <a:endParaRPr lang="zh-CN" altLang="en-US" sz="18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[1,2]</a:t>
                      </a:r>
                      <a:endParaRPr lang="zh-CN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effectLst/>
                        </a:rPr>
                        <a:t>采用机器学习</a:t>
                      </a:r>
                      <a:r>
                        <a:rPr lang="zh-CN" altLang="en-US" sz="1600" kern="1200" dirty="0" smtClean="0">
                          <a:effectLst/>
                        </a:rPr>
                        <a:t>等</a:t>
                      </a:r>
                      <a:r>
                        <a:rPr lang="zh-CN" altLang="zh-CN" sz="1600" kern="1200" dirty="0" smtClean="0">
                          <a:effectLst/>
                        </a:rPr>
                        <a:t>相关方法，通过</a:t>
                      </a:r>
                      <a:r>
                        <a:rPr lang="zh-CN" altLang="en-US" sz="1600" kern="1200" dirty="0" smtClean="0">
                          <a:effectLst/>
                        </a:rPr>
                        <a:t>其他</a:t>
                      </a:r>
                      <a:r>
                        <a:rPr lang="zh-CN" altLang="zh-CN" sz="1600" kern="1200" dirty="0" smtClean="0">
                          <a:effectLst/>
                        </a:rPr>
                        <a:t>特征</a:t>
                      </a:r>
                      <a:r>
                        <a:rPr lang="zh-CN" altLang="en-US" sz="1600" kern="1200" dirty="0" smtClean="0">
                          <a:effectLst/>
                        </a:rPr>
                        <a:t>分析</a:t>
                      </a:r>
                      <a:r>
                        <a:rPr lang="zh-CN" altLang="en-US" sz="1600" b="1" kern="1200" dirty="0" smtClean="0">
                          <a:effectLst/>
                        </a:rPr>
                        <a:t>推断用户性别、职业、种族</a:t>
                      </a:r>
                      <a:r>
                        <a:rPr lang="zh-CN" altLang="en-US" sz="1600" b="0" kern="1200" dirty="0" smtClean="0">
                          <a:effectLst/>
                        </a:rPr>
                        <a:t>等信息</a:t>
                      </a:r>
                      <a:endParaRPr lang="zh-CN" altLang="en-US" sz="1600" b="0" dirty="0"/>
                    </a:p>
                  </a:txBody>
                  <a:tcPr marL="121920" marR="121920"/>
                </a:tc>
              </a:tr>
              <a:tr h="84887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行为特征</a:t>
                      </a:r>
                      <a:endParaRPr lang="zh-CN" altLang="en-US" sz="18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[3,4]</a:t>
                      </a:r>
                      <a:endParaRPr lang="zh-CN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对用户</a:t>
                      </a:r>
                      <a:r>
                        <a:rPr lang="zh-CN" altLang="en-US" sz="1600" b="1" dirty="0" smtClean="0"/>
                        <a:t>行为规律分析</a:t>
                      </a:r>
                      <a:r>
                        <a:rPr lang="zh-CN" altLang="en-US" sz="1600" dirty="0" smtClean="0"/>
                        <a:t>，发现用户行为时间间隔服从幂律分布，且在不同时间段活跃情况差别很大</a:t>
                      </a:r>
                      <a:endParaRPr lang="zh-CN" altLang="en-US" sz="1600" dirty="0"/>
                    </a:p>
                  </a:txBody>
                  <a:tcPr marL="121920" marR="121920"/>
                </a:tc>
              </a:tr>
              <a:tr h="5973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兴趣特征</a:t>
                      </a:r>
                      <a:endParaRPr lang="zh-CN" altLang="en-US" sz="18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[5,6]</a:t>
                      </a:r>
                      <a:endParaRPr lang="zh-CN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基于</a:t>
                      </a:r>
                      <a:r>
                        <a:rPr lang="zh-CN" altLang="en-US" sz="1600" b="1" dirty="0" smtClean="0"/>
                        <a:t>知识库</a:t>
                      </a:r>
                      <a:r>
                        <a:rPr lang="zh-CN" altLang="en-US" sz="1600" dirty="0" smtClean="0"/>
                        <a:t>、基于</a:t>
                      </a:r>
                      <a:r>
                        <a:rPr lang="en-US" altLang="zh-CN" sz="1600" b="1" dirty="0" smtClean="0"/>
                        <a:t>LDA</a:t>
                      </a:r>
                      <a:r>
                        <a:rPr lang="zh-CN" altLang="en-US" sz="1600" b="1" dirty="0" smtClean="0"/>
                        <a:t>模型</a:t>
                      </a:r>
                      <a:r>
                        <a:rPr lang="zh-CN" altLang="en-US" sz="1600" b="0" dirty="0" smtClean="0"/>
                        <a:t>、</a:t>
                      </a:r>
                      <a:r>
                        <a:rPr lang="zh-CN" altLang="en-US" sz="1600" dirty="0" smtClean="0"/>
                        <a:t>基于</a:t>
                      </a:r>
                      <a:r>
                        <a:rPr lang="zh-CN" altLang="en-US" sz="1600" b="1" dirty="0" smtClean="0"/>
                        <a:t>关键词</a:t>
                      </a:r>
                      <a:r>
                        <a:rPr lang="zh-CN" altLang="en-US" sz="1600" b="0" dirty="0" smtClean="0"/>
                        <a:t>提取、</a:t>
                      </a:r>
                      <a:r>
                        <a:rPr lang="zh-CN" altLang="en-US" sz="1600" dirty="0" smtClean="0"/>
                        <a:t>基于</a:t>
                      </a:r>
                      <a:r>
                        <a:rPr lang="zh-CN" altLang="en-US" sz="1600" b="1" dirty="0" smtClean="0"/>
                        <a:t>用户关注列表</a:t>
                      </a:r>
                      <a:r>
                        <a:rPr lang="zh-CN" altLang="en-US" sz="1600" dirty="0" smtClean="0"/>
                        <a:t>等方法挖掘用户兴趣。</a:t>
                      </a:r>
                      <a:endParaRPr lang="zh-CN" altLang="en-US" sz="1600" dirty="0"/>
                    </a:p>
                  </a:txBody>
                  <a:tcPr marL="121920" marR="121920"/>
                </a:tc>
              </a:tr>
              <a:tr h="5973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特征更新</a:t>
                      </a:r>
                      <a:endParaRPr lang="zh-CN" altLang="en-US" sz="18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[7]</a:t>
                      </a:r>
                      <a:endParaRPr lang="zh-CN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设置时间窗口过滤用户兴趣，模拟遗忘规律，设置</a:t>
                      </a:r>
                      <a:r>
                        <a:rPr lang="zh-CN" altLang="en-US" sz="1600" b="1" dirty="0" smtClean="0"/>
                        <a:t>短期兴趣</a:t>
                      </a:r>
                      <a:r>
                        <a:rPr lang="zh-CN" altLang="en-US" sz="1600" dirty="0" smtClean="0"/>
                        <a:t>等方法。</a:t>
                      </a:r>
                      <a:endParaRPr lang="zh-CN" altLang="en-US" sz="1600" dirty="0"/>
                    </a:p>
                  </a:txBody>
                  <a:tcPr marL="121920" marR="121920"/>
                </a:tc>
              </a:tr>
              <a:tr h="59735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聚类分析</a:t>
                      </a:r>
                      <a:endParaRPr lang="zh-CN" altLang="en-US" sz="2000" b="1" dirty="0"/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--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K-means</a:t>
                      </a:r>
                      <a:r>
                        <a:rPr lang="zh-CN" altLang="en-US" sz="1600" kern="1200" dirty="0" smtClean="0"/>
                        <a:t>、</a:t>
                      </a:r>
                      <a:r>
                        <a:rPr lang="en-US" altLang="zh-CN" sz="1600" kern="1200" dirty="0" smtClean="0"/>
                        <a:t>Two-Step Clustering</a:t>
                      </a:r>
                      <a:r>
                        <a:rPr lang="zh-CN" altLang="en-US" sz="1600" kern="1200" dirty="0" smtClean="0"/>
                        <a:t>、</a:t>
                      </a:r>
                      <a:r>
                        <a:rPr lang="en-US" altLang="zh-CN" sz="1600" kern="1200" dirty="0" smtClean="0"/>
                        <a:t>K-modes</a:t>
                      </a:r>
                      <a:r>
                        <a:rPr lang="zh-CN" altLang="en-US" sz="1600" kern="1200" dirty="0" smtClean="0"/>
                        <a:t>、</a:t>
                      </a:r>
                      <a:r>
                        <a:rPr lang="en-US" altLang="zh-CN" sz="1600" kern="1200" dirty="0" smtClean="0"/>
                        <a:t>K-prototype</a:t>
                      </a:r>
                      <a:r>
                        <a:rPr lang="zh-CN" altLang="en-US" sz="1600" kern="1200" dirty="0" smtClean="0"/>
                        <a:t>等。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</a:tr>
              <a:tr h="110039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/>
                        <a:t>行为建模</a:t>
                      </a:r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[21,22,24,25,26,29,30,31,32,33,34,35,36,37,38,39,40,43,45]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/>
                        <a:t>对用户</a:t>
                      </a:r>
                      <a:r>
                        <a:rPr lang="zh-CN" altLang="en-US" sz="1600" b="1" kern="1200" dirty="0" smtClean="0"/>
                        <a:t>行为分析</a:t>
                      </a:r>
                      <a:r>
                        <a:rPr lang="zh-CN" altLang="en-US" sz="1600" kern="1200" dirty="0" smtClean="0"/>
                        <a:t>的角度有很多，有从影响力角度分析、从用户兴趣驱动分析、从用户关注好友行为角度分析等。方法也有很多，比如采用分类的方法、矩阵分解方法、协同过滤方法等。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5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5709" y="500042"/>
            <a:ext cx="10058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latin typeface="华文细黑" pitchFamily="2" charset="-122"/>
                <a:ea typeface="华文细黑" pitchFamily="2" charset="-122"/>
                <a:cs typeface="+mj-cs"/>
              </a:rPr>
              <a:t>国内外研究现状</a:t>
            </a:r>
          </a:p>
        </p:txBody>
      </p: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80787" y="1661139"/>
            <a:ext cx="8657049" cy="1646460"/>
          </a:xfrm>
          <a:prstGeom prst="roundRect">
            <a:avLst>
              <a:gd name="adj" fmla="val 0"/>
            </a:avLst>
          </a:prstGeom>
          <a:solidFill>
            <a:srgbClr val="FDEADA"/>
          </a:solidFill>
          <a:ln w="381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t"/>
          <a:lstStyle/>
          <a:p>
            <a:pPr defTabSz="7556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国内外对用户行为建模分析的</a:t>
            </a:r>
            <a:r>
              <a:rPr lang="zh-CN" altLang="en-US" sz="32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研究</a:t>
            </a:r>
            <a:endParaRPr lang="en-US" altLang="zh-CN" sz="32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defTabSz="75565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针对单个用户来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分析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342900" lvl="1" indent="-342900" defTabSz="75565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针对整体用户来分析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en-US" altLang="zh-CN" sz="3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en-US" altLang="zh-CN" sz="32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9" name="Picture 4" descr="http://t0.gstatic.com/images?q=tbn:ANd9GcRFFtu68rvmIdyA3tMBNEwuW_xy1rQAX7pYkDHM383wDs36lA2Jdg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600" y="2041959"/>
            <a:ext cx="768085" cy="88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 descr="再生纸"/>
          <p:cNvSpPr>
            <a:spLocks noChangeArrowheads="1"/>
          </p:cNvSpPr>
          <p:nvPr/>
        </p:nvSpPr>
        <p:spPr bwMode="auto">
          <a:xfrm>
            <a:off x="7797019" y="5651435"/>
            <a:ext cx="3977124" cy="881766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57150" cmpd="thickThin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anchor="t"/>
          <a:lstStyle/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Rectangle 10" descr="再生纸"/>
          <p:cNvSpPr>
            <a:spLocks noChangeArrowheads="1"/>
          </p:cNvSpPr>
          <p:nvPr/>
        </p:nvSpPr>
        <p:spPr bwMode="auto">
          <a:xfrm>
            <a:off x="7797019" y="4428667"/>
            <a:ext cx="3977124" cy="906440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57150" cmpd="thickThin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anchor="t"/>
          <a:lstStyle/>
          <a:p>
            <a:pPr lvl="1" algn="dist">
              <a:spcBef>
                <a:spcPct val="0"/>
              </a:spcBef>
              <a:spcAft>
                <a:spcPts val="600"/>
              </a:spcAft>
            </a:pP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左大括号 12"/>
          <p:cNvSpPr/>
          <p:nvPr/>
        </p:nvSpPr>
        <p:spPr bwMode="auto">
          <a:xfrm>
            <a:off x="6712048" y="4653136"/>
            <a:ext cx="980480" cy="1800200"/>
          </a:xfrm>
          <a:prstGeom prst="leftBrace">
            <a:avLst/>
          </a:prstGeom>
          <a:solidFill>
            <a:schemeClr val="bg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783" y="3919696"/>
            <a:ext cx="67215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对按群体来分析用户行为的研究目前还比</a:t>
            </a:r>
            <a:r>
              <a:rPr lang="zh-CN" altLang="en-US" sz="28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较少</a:t>
            </a:r>
            <a:endParaRPr lang="en-US" altLang="zh-CN" sz="2800" b="1" dirty="0" smtClean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lvl="1" indent="-457200">
              <a:buFont typeface="Wingdings" panose="05000000000000000000" pitchFamily="2" charset="2"/>
              <a:buChar char="u"/>
              <a:defRPr/>
            </a:pPr>
            <a:endParaRPr lang="en-US" altLang="zh-CN" sz="2800" b="1" dirty="0" smtClean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lvl="1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对用户行为建模尚有不足</a:t>
            </a:r>
            <a:endParaRPr lang="en-US" altLang="zh-CN" sz="28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lvl="1">
              <a:defRPr/>
            </a:pP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1">
              <a:defRPr/>
            </a:pP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97020" y="4428685"/>
            <a:ext cx="382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用户兴趣作为重要影响因素，刻画比较粗糙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如短期长期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兴趣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017" y="5680961"/>
            <a:ext cx="37385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注重算法性能，忽略了实际应用场景复杂性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375576" y="1556792"/>
            <a:ext cx="10945216" cy="324036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576" y="5085184"/>
            <a:ext cx="10945216" cy="1440160"/>
          </a:xfr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zh-CN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目标</a:t>
            </a:r>
            <a:r>
              <a:rPr lang="zh-CN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zh-CN" altLang="zh-CN" sz="2000" dirty="0"/>
              <a:t>本文以爬取的微博数据为基础，对微博用户进行特征提取，利用提取的用户特征</a:t>
            </a:r>
            <a:r>
              <a:rPr lang="zh-CN" altLang="zh-CN" sz="2000" dirty="0" smtClean="0"/>
              <a:t>进行聚类</a:t>
            </a:r>
            <a:r>
              <a:rPr lang="zh-CN" altLang="zh-CN" sz="2000" dirty="0"/>
              <a:t>，</a:t>
            </a:r>
            <a:r>
              <a:rPr lang="zh-CN" altLang="zh-CN" sz="2000" dirty="0" smtClean="0"/>
              <a:t>得到</a:t>
            </a:r>
            <a:r>
              <a:rPr lang="zh-CN" altLang="en-US" sz="2000" dirty="0" smtClean="0"/>
              <a:t>统计特征差别明显的不同</a:t>
            </a:r>
            <a:r>
              <a:rPr lang="zh-CN" altLang="zh-CN" sz="2000" dirty="0" smtClean="0"/>
              <a:t>用户</a:t>
            </a:r>
            <a:r>
              <a:rPr lang="zh-CN" altLang="zh-CN" sz="2000" dirty="0"/>
              <a:t>群体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针</a:t>
            </a:r>
            <a:r>
              <a:rPr lang="zh-CN" altLang="zh-CN" sz="2000" dirty="0" smtClean="0"/>
              <a:t>对</a:t>
            </a:r>
            <a:r>
              <a:rPr lang="zh-CN" altLang="zh-CN" sz="2000" dirty="0"/>
              <a:t>不同</a:t>
            </a:r>
            <a:r>
              <a:rPr lang="zh-CN" altLang="zh-CN" sz="2000" dirty="0" smtClean="0"/>
              <a:t>群体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分析用户</a:t>
            </a:r>
            <a:r>
              <a:rPr lang="zh-CN" altLang="zh-CN" sz="2000" dirty="0"/>
              <a:t>行为的影响因素，探究微博用户行为机理。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zh-CN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主要衡量指标</a:t>
            </a:r>
            <a:r>
              <a:rPr lang="zh-CN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：行为建模准确度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124" y="617225"/>
            <a:ext cx="10058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latin typeface="华文细黑" pitchFamily="2" charset="-122"/>
                <a:ea typeface="华文细黑" pitchFamily="2" charset="-122"/>
                <a:cs typeface="+mj-cs"/>
              </a:rPr>
              <a:t>研究内容与技术方案</a:t>
            </a:r>
          </a:p>
        </p:txBody>
      </p:sp>
      <p:sp>
        <p:nvSpPr>
          <p:cNvPr id="22" name="右箭头 21"/>
          <p:cNvSpPr/>
          <p:nvPr/>
        </p:nvSpPr>
        <p:spPr bwMode="auto">
          <a:xfrm>
            <a:off x="2943564" y="2205131"/>
            <a:ext cx="1811957" cy="42862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86101" y="1969388"/>
            <a:ext cx="17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用户爬取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88" y="1958529"/>
            <a:ext cx="1621005" cy="86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zhujh\Desktop\图片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36" y="1826127"/>
            <a:ext cx="2150533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upload.cheaa.com/2014/0609/140227462991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4031" y="2024629"/>
            <a:ext cx="1063544" cy="642942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右箭头 15"/>
          <p:cNvSpPr/>
          <p:nvPr/>
        </p:nvSpPr>
        <p:spPr bwMode="auto">
          <a:xfrm>
            <a:off x="6680387" y="2221047"/>
            <a:ext cx="1811957" cy="42862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0385" y="1927127"/>
            <a:ext cx="17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</a:rPr>
              <a:t>特征提取</a:t>
            </a:r>
          </a:p>
        </p:txBody>
      </p:sp>
      <p:pic>
        <p:nvPicPr>
          <p:cNvPr id="3075" name="Picture 3" descr="C:\Users\zhujh\Desktop\u=2626734325,2598965993&amp;fm=21&amp;gp=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528" y="1760500"/>
            <a:ext cx="1368549" cy="107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右箭头 18"/>
          <p:cNvSpPr/>
          <p:nvPr/>
        </p:nvSpPr>
        <p:spPr bwMode="auto">
          <a:xfrm rot="5400000">
            <a:off x="9314445" y="2759627"/>
            <a:ext cx="580710" cy="57150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90553" y="2832418"/>
            <a:ext cx="17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</a:rPr>
              <a:t>用户聚类</a:t>
            </a:r>
          </a:p>
        </p:txBody>
      </p:sp>
      <p:pic>
        <p:nvPicPr>
          <p:cNvPr id="3077" name="Picture 5" descr="C:\Users\zhujh\Desktop\u=1309097832,1528875611&amp;fm=23&amp;gp=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73" y="3343640"/>
            <a:ext cx="2028323" cy="116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右箭头 29"/>
          <p:cNvSpPr/>
          <p:nvPr/>
        </p:nvSpPr>
        <p:spPr bwMode="auto">
          <a:xfrm rot="10800000">
            <a:off x="6642496" y="3712066"/>
            <a:ext cx="1811957" cy="42862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04301" y="3348632"/>
            <a:ext cx="17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建立模型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504037" y="3494041"/>
            <a:ext cx="2138459" cy="943071"/>
          </a:xfrm>
          <a:prstGeom prst="roundRect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0048" y="3533301"/>
            <a:ext cx="187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用户转发、发布、回复行为模型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2" name="右箭头 31"/>
          <p:cNvSpPr/>
          <p:nvPr/>
        </p:nvSpPr>
        <p:spPr bwMode="auto">
          <a:xfrm rot="10800000">
            <a:off x="2880120" y="3793879"/>
            <a:ext cx="1474933" cy="42862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86014" y="3438393"/>
            <a:ext cx="217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模型验证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90536" y="3579275"/>
            <a:ext cx="2150533" cy="857836"/>
          </a:xfrm>
          <a:prstGeom prst="roundRect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587" y="3718775"/>
            <a:ext cx="239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创建虚拟用户、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可视化展示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博士学位论文答辩（李建欣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博士学位论文答辩（李建欣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2" id="{4A2EB709-A66C-474C-B53A-7C59F95C8578}" vid="{285F8E40-B183-4878-8475-5DB849D85206}"/>
    </a:ext>
  </a:extLst>
</a:theme>
</file>

<file path=ppt/theme/theme2.xml><?xml version="1.0" encoding="utf-8"?>
<a:theme xmlns:a="http://schemas.openxmlformats.org/drawingml/2006/main" name="硕士开题模板(邰振赢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博士学位论文答辩（李建欣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博士学位论文答辩（李建欣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博士学位论文答辩（李建欣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博士学位论文答辩（李建欣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主题2" id="{4A2EB709-A66C-474C-B53A-7C59F95C8578}" vid="{285F8E40-B183-4878-8475-5DB849D85206}"/>
    </a:ext>
  </a:extLst>
</a:theme>
</file>

<file path=ppt/theme/theme4.xml><?xml version="1.0" encoding="utf-8"?>
<a:theme xmlns:a="http://schemas.openxmlformats.org/drawingml/2006/main" name="4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博士学位论文答辩（李建欣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博士学位论文答辩（李建欣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主题2" id="{4A2EB709-A66C-474C-B53A-7C59F95C8578}" vid="{285F8E40-B183-4878-8475-5DB849D85206}"/>
    </a:ext>
  </a:extLst>
</a:theme>
</file>

<file path=ppt/theme/theme5.xml><?xml version="1.0" encoding="utf-8"?>
<a:theme xmlns:a="http://schemas.openxmlformats.org/drawingml/2006/main" name="5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博士学位论文答辩（李建欣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博士学位论文答辩（李建欣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主题2" id="{4A2EB709-A66C-474C-B53A-7C59F95C8578}" vid="{285F8E40-B183-4878-8475-5DB849D85206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33791</TotalTime>
  <Words>2594</Words>
  <Application>Microsoft Office PowerPoint</Application>
  <PresentationFormat>自定义</PresentationFormat>
  <Paragraphs>526</Paragraphs>
  <Slides>22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主题2</vt:lpstr>
      <vt:lpstr>硕士开题模板(邰振赢)</vt:lpstr>
      <vt:lpstr>3_主题2</vt:lpstr>
      <vt:lpstr>4_主题2</vt:lpstr>
      <vt:lpstr>5_主题2</vt:lpstr>
      <vt:lpstr>Image</vt:lpstr>
      <vt:lpstr>社会网络群体用户的行为建模 研究与实现  </vt:lpstr>
      <vt:lpstr>PowerPoint 演示文稿</vt:lpstr>
      <vt:lpstr>课题来源</vt:lpstr>
      <vt:lpstr>PowerPoint 演示文稿</vt:lpstr>
      <vt:lpstr>PowerPoint 演示文稿</vt:lpstr>
      <vt:lpstr>研究问题</vt:lpstr>
      <vt:lpstr>PowerPoint 演示文稿</vt:lpstr>
      <vt:lpstr>PowerPoint 演示文稿</vt:lpstr>
      <vt:lpstr>PowerPoint 演示文稿</vt:lpstr>
      <vt:lpstr>研究内容与技术方案</vt:lpstr>
      <vt:lpstr>PowerPoint 演示文稿</vt:lpstr>
      <vt:lpstr>已完成工作</vt:lpstr>
      <vt:lpstr>已完成工作</vt:lpstr>
      <vt:lpstr>PowerPoint 演示文稿</vt:lpstr>
      <vt:lpstr>PowerPoint 演示文稿</vt:lpstr>
      <vt:lpstr>已完成工作</vt:lpstr>
      <vt:lpstr>已完成工作</vt:lpstr>
      <vt:lpstr>已完成工作</vt:lpstr>
      <vt:lpstr>已完成工作</vt:lpstr>
      <vt:lpstr>工作进度</vt:lpstr>
      <vt:lpstr>下一步计划</vt:lpstr>
      <vt:lpstr>主要参考文献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用户行为建模</dc:title>
  <dc:creator>9020win764z</dc:creator>
  <cp:lastModifiedBy>act501</cp:lastModifiedBy>
  <cp:revision>797</cp:revision>
  <dcterms:created xsi:type="dcterms:W3CDTF">2016-12-14T13:26:19Z</dcterms:created>
  <dcterms:modified xsi:type="dcterms:W3CDTF">2017-08-31T05:43:21Z</dcterms:modified>
</cp:coreProperties>
</file>